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24.xml" ContentType="application/vnd.openxmlformats-officedocument.presentationml.notesSlide+xml"/>
  <Override PartName="/ppt/charts/chart8.xml" ContentType="application/vnd.openxmlformats-officedocument.drawingml.chart+xml"/>
  <Override PartName="/ppt/notesSlides/notesSlide25.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26.xml" ContentType="application/vnd.openxmlformats-officedocument.presentationml.notesSlide+xml"/>
  <Override PartName="/ppt/charts/chart11.xml" ContentType="application/vnd.openxmlformats-officedocument.drawingml.chart+xml"/>
  <Override PartName="/ppt/notesSlides/notesSlide27.xml" ContentType="application/vnd.openxmlformats-officedocument.presentationml.notesSlide+xml"/>
  <Override PartName="/ppt/charts/chart12.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comment1.xml" ContentType="application/vnd.openxmlformats-officedocument.presentationml.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8" r:id="rId5"/>
  </p:sldMasterIdLst>
  <p:notesMasterIdLst>
    <p:notesMasterId r:id="rId92"/>
  </p:notesMasterIdLst>
  <p:sldIdLst>
    <p:sldId id="341" r:id="rId6"/>
    <p:sldId id="280" r:id="rId7"/>
    <p:sldId id="274" r:id="rId8"/>
    <p:sldId id="277" r:id="rId9"/>
    <p:sldId id="357" r:id="rId10"/>
    <p:sldId id="281" r:id="rId11"/>
    <p:sldId id="343" r:id="rId12"/>
    <p:sldId id="344" r:id="rId13"/>
    <p:sldId id="345" r:id="rId14"/>
    <p:sldId id="282" r:id="rId15"/>
    <p:sldId id="283" r:id="rId16"/>
    <p:sldId id="284" r:id="rId17"/>
    <p:sldId id="285" r:id="rId18"/>
    <p:sldId id="286" r:id="rId19"/>
    <p:sldId id="347" r:id="rId20"/>
    <p:sldId id="342" r:id="rId21"/>
    <p:sldId id="288" r:id="rId22"/>
    <p:sldId id="290" r:id="rId23"/>
    <p:sldId id="348" r:id="rId24"/>
    <p:sldId id="349" r:id="rId25"/>
    <p:sldId id="350" r:id="rId26"/>
    <p:sldId id="346" r:id="rId27"/>
    <p:sldId id="319" r:id="rId28"/>
    <p:sldId id="324" r:id="rId29"/>
    <p:sldId id="351" r:id="rId30"/>
    <p:sldId id="352" r:id="rId31"/>
    <p:sldId id="353" r:id="rId32"/>
    <p:sldId id="354" r:id="rId33"/>
    <p:sldId id="355" r:id="rId34"/>
    <p:sldId id="356" r:id="rId35"/>
    <p:sldId id="326" r:id="rId36"/>
    <p:sldId id="327" r:id="rId37"/>
    <p:sldId id="329" r:id="rId38"/>
    <p:sldId id="359" r:id="rId39"/>
    <p:sldId id="360" r:id="rId40"/>
    <p:sldId id="361" r:id="rId41"/>
    <p:sldId id="362" r:id="rId42"/>
    <p:sldId id="363" r:id="rId43"/>
    <p:sldId id="364" r:id="rId44"/>
    <p:sldId id="365" r:id="rId45"/>
    <p:sldId id="366" r:id="rId46"/>
    <p:sldId id="367" r:id="rId47"/>
    <p:sldId id="368" r:id="rId48"/>
    <p:sldId id="369" r:id="rId49"/>
    <p:sldId id="370" r:id="rId50"/>
    <p:sldId id="371" r:id="rId51"/>
    <p:sldId id="372" r:id="rId52"/>
    <p:sldId id="373" r:id="rId53"/>
    <p:sldId id="374" r:id="rId54"/>
    <p:sldId id="375" r:id="rId55"/>
    <p:sldId id="376" r:id="rId56"/>
    <p:sldId id="377" r:id="rId57"/>
    <p:sldId id="378" r:id="rId58"/>
    <p:sldId id="379" r:id="rId59"/>
    <p:sldId id="380" r:id="rId60"/>
    <p:sldId id="381" r:id="rId61"/>
    <p:sldId id="382" r:id="rId62"/>
    <p:sldId id="383" r:id="rId63"/>
    <p:sldId id="384" r:id="rId64"/>
    <p:sldId id="385" r:id="rId65"/>
    <p:sldId id="387" r:id="rId66"/>
    <p:sldId id="388" r:id="rId67"/>
    <p:sldId id="389" r:id="rId68"/>
    <p:sldId id="390" r:id="rId69"/>
    <p:sldId id="391" r:id="rId70"/>
    <p:sldId id="392" r:id="rId71"/>
    <p:sldId id="393" r:id="rId72"/>
    <p:sldId id="394" r:id="rId73"/>
    <p:sldId id="395" r:id="rId74"/>
    <p:sldId id="396" r:id="rId75"/>
    <p:sldId id="397" r:id="rId76"/>
    <p:sldId id="398" r:id="rId77"/>
    <p:sldId id="399" r:id="rId78"/>
    <p:sldId id="400" r:id="rId79"/>
    <p:sldId id="401" r:id="rId80"/>
    <p:sldId id="402" r:id="rId81"/>
    <p:sldId id="403" r:id="rId82"/>
    <p:sldId id="404" r:id="rId83"/>
    <p:sldId id="405" r:id="rId84"/>
    <p:sldId id="406" r:id="rId85"/>
    <p:sldId id="407" r:id="rId86"/>
    <p:sldId id="408" r:id="rId87"/>
    <p:sldId id="409" r:id="rId88"/>
    <p:sldId id="410" r:id="rId89"/>
    <p:sldId id="411" r:id="rId90"/>
    <p:sldId id="412" r:id="rId91"/>
  </p:sldIdLst>
  <p:sldSz cx="9144000" cy="6858000" type="screen4x3"/>
  <p:notesSz cx="7026275" cy="9312275"/>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ter, Aundrea DeShawn (CDC/ONDIEH/NCCDPHP) (CTR)" initials="CAD(("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BEAF"/>
    <a:srgbClr val="3C3E3F"/>
    <a:srgbClr val="2F408E"/>
    <a:srgbClr val="38A293"/>
    <a:srgbClr val="E6E6E6"/>
    <a:srgbClr val="F7F7F7"/>
    <a:srgbClr val="E2E2E2"/>
    <a:srgbClr val="F79762"/>
    <a:srgbClr val="BDBFBF"/>
    <a:srgbClr val="46B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089" autoAdjust="0"/>
    <p:restoredTop sz="74956" autoAdjust="0"/>
  </p:normalViewPr>
  <p:slideViewPr>
    <p:cSldViewPr snapToGrid="0" showGuides="1">
      <p:cViewPr varScale="1">
        <p:scale>
          <a:sx n="70" d="100"/>
          <a:sy n="70" d="100"/>
        </p:scale>
        <p:origin x="1253" y="6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gs" Target="tags/tag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1.xml.rels><?xml version="1.0" encoding="UTF-8" standalone="yes"?>
<Relationships xmlns="http://schemas.openxmlformats.org/package/2006/relationships"><Relationship Id="rId1" Type="http://schemas.openxmlformats.org/officeDocument/2006/relationships/oleObject" Target="file:///\\GSOFS11\Users\RAPERM$\Evaluation\Proposal%20Language\data%20presentation.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GSOFS11\Users\RAPERM$\Evaluation\Proposal%20Language\data%20presentation.xlsx"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lumMod val="50000"/>
                  </a:schemeClr>
                </a:solidFill>
              </a:defRPr>
            </a:pPr>
            <a:r>
              <a:rPr lang="en-US" dirty="0" smtClean="0">
                <a:solidFill>
                  <a:schemeClr val="bg1">
                    <a:lumMod val="50000"/>
                  </a:schemeClr>
                </a:solidFill>
              </a:rPr>
              <a:t>Student</a:t>
            </a:r>
            <a:r>
              <a:rPr lang="en-US" baseline="0" dirty="0" smtClean="0">
                <a:solidFill>
                  <a:schemeClr val="bg1">
                    <a:lumMod val="50000"/>
                  </a:schemeClr>
                </a:solidFill>
              </a:rPr>
              <a:t> Program Enrollment</a:t>
            </a:r>
            <a:endParaRPr lang="en-US" dirty="0">
              <a:solidFill>
                <a:schemeClr val="bg1">
                  <a:lumMod val="50000"/>
                </a:schemeClr>
              </a:solidFill>
            </a:endParaRPr>
          </a:p>
        </c:rich>
      </c:tx>
      <c:layout>
        <c:manualLayout>
          <c:xMode val="edge"/>
          <c:yMode val="edge"/>
          <c:x val="0.33249611159716125"/>
          <c:y val="2.8410769769673314E-2"/>
        </c:manualLayout>
      </c:layout>
      <c:overlay val="1"/>
    </c:title>
    <c:autoTitleDeleted val="0"/>
    <c:plotArea>
      <c:layout>
        <c:manualLayout>
          <c:layoutTarget val="inner"/>
          <c:xMode val="edge"/>
          <c:yMode val="edge"/>
          <c:x val="8.3203436376008508E-2"/>
          <c:y val="2.6285927552909916E-2"/>
          <c:w val="0.88908756197141958"/>
          <c:h val="0.91440267568304701"/>
        </c:manualLayout>
      </c:layout>
      <c:lineChart>
        <c:grouping val="standard"/>
        <c:varyColors val="0"/>
        <c:ser>
          <c:idx val="0"/>
          <c:order val="0"/>
          <c:tx>
            <c:strRef>
              <c:f>Sheet1!$A$39</c:f>
              <c:strCache>
                <c:ptCount val="1"/>
                <c:pt idx="0">
                  <c:v>Number of Current Students</c:v>
                </c:pt>
              </c:strCache>
            </c:strRef>
          </c:tx>
          <c:dPt>
            <c:idx val="1"/>
            <c:bubble3D val="0"/>
            <c:spPr>
              <a:ln w="63500"/>
            </c:spPr>
          </c:dPt>
          <c:dPt>
            <c:idx val="2"/>
            <c:bubble3D val="0"/>
            <c:spPr>
              <a:ln w="63500"/>
            </c:spPr>
          </c:dPt>
          <c:cat>
            <c:strRef>
              <c:f>Sheet1!$B$38:$D$38</c:f>
              <c:strCache>
                <c:ptCount val="3"/>
                <c:pt idx="0">
                  <c:v>Time 1</c:v>
                </c:pt>
                <c:pt idx="1">
                  <c:v>Time 2</c:v>
                </c:pt>
                <c:pt idx="2">
                  <c:v>Time 3</c:v>
                </c:pt>
              </c:strCache>
            </c:strRef>
          </c:cat>
          <c:val>
            <c:numRef>
              <c:f>Sheet1!$B$39:$D$39</c:f>
              <c:numCache>
                <c:formatCode>0</c:formatCode>
                <c:ptCount val="3"/>
                <c:pt idx="0">
                  <c:v>15</c:v>
                </c:pt>
                <c:pt idx="1">
                  <c:v>18</c:v>
                </c:pt>
                <c:pt idx="2">
                  <c:v>30</c:v>
                </c:pt>
              </c:numCache>
            </c:numRef>
          </c:val>
          <c:smooth val="0"/>
        </c:ser>
        <c:dLbls>
          <c:showLegendKey val="0"/>
          <c:showVal val="0"/>
          <c:showCatName val="0"/>
          <c:showSerName val="0"/>
          <c:showPercent val="0"/>
          <c:showBubbleSize val="0"/>
        </c:dLbls>
        <c:marker val="1"/>
        <c:smooth val="0"/>
        <c:axId val="461982368"/>
        <c:axId val="461982760"/>
      </c:lineChart>
      <c:lineChart>
        <c:grouping val="standard"/>
        <c:varyColors val="0"/>
        <c:ser>
          <c:idx val="1"/>
          <c:order val="1"/>
          <c:tx>
            <c:strRef>
              <c:f>Sheet1!$A$40</c:f>
              <c:strCache>
                <c:ptCount val="1"/>
                <c:pt idx="0">
                  <c:v>Target </c:v>
                </c:pt>
              </c:strCache>
            </c:strRef>
          </c:tx>
          <c:spPr>
            <a:ln w="63500"/>
          </c:spPr>
          <c:marker>
            <c:symbol val="dash"/>
            <c:size val="10"/>
            <c:spPr>
              <a:ln w="63500"/>
            </c:spPr>
          </c:marker>
          <c:cat>
            <c:strRef>
              <c:f>Sheet1!$B$38:$D$38</c:f>
              <c:strCache>
                <c:ptCount val="3"/>
                <c:pt idx="0">
                  <c:v>Time 1</c:v>
                </c:pt>
                <c:pt idx="1">
                  <c:v>Time 2</c:v>
                </c:pt>
                <c:pt idx="2">
                  <c:v>Time 3</c:v>
                </c:pt>
              </c:strCache>
            </c:strRef>
          </c:cat>
          <c:val>
            <c:numRef>
              <c:f>Sheet1!$B$40:$D$40</c:f>
              <c:numCache>
                <c:formatCode>0</c:formatCode>
                <c:ptCount val="3"/>
                <c:pt idx="0">
                  <c:v>24</c:v>
                </c:pt>
                <c:pt idx="1">
                  <c:v>24</c:v>
                </c:pt>
                <c:pt idx="2">
                  <c:v>24</c:v>
                </c:pt>
              </c:numCache>
            </c:numRef>
          </c:val>
          <c:smooth val="0"/>
        </c:ser>
        <c:dLbls>
          <c:showLegendKey val="0"/>
          <c:showVal val="0"/>
          <c:showCatName val="0"/>
          <c:showSerName val="0"/>
          <c:showPercent val="0"/>
          <c:showBubbleSize val="0"/>
        </c:dLbls>
        <c:marker val="1"/>
        <c:smooth val="0"/>
        <c:axId val="461983544"/>
        <c:axId val="461983152"/>
      </c:lineChart>
      <c:catAx>
        <c:axId val="461982368"/>
        <c:scaling>
          <c:orientation val="minMax"/>
        </c:scaling>
        <c:delete val="0"/>
        <c:axPos val="b"/>
        <c:numFmt formatCode="General" sourceLinked="0"/>
        <c:majorTickMark val="out"/>
        <c:minorTickMark val="none"/>
        <c:tickLblPos val="nextTo"/>
        <c:txPr>
          <a:bodyPr/>
          <a:lstStyle/>
          <a:p>
            <a:pPr>
              <a:defRPr sz="1500" b="1"/>
            </a:pPr>
            <a:endParaRPr lang="en-US"/>
          </a:p>
        </c:txPr>
        <c:crossAx val="461982760"/>
        <c:crosses val="autoZero"/>
        <c:auto val="1"/>
        <c:lblAlgn val="ctr"/>
        <c:lblOffset val="100"/>
        <c:noMultiLvlLbl val="0"/>
      </c:catAx>
      <c:valAx>
        <c:axId val="461982760"/>
        <c:scaling>
          <c:orientation val="minMax"/>
        </c:scaling>
        <c:delete val="0"/>
        <c:axPos val="l"/>
        <c:majorGridlines/>
        <c:title>
          <c:tx>
            <c:rich>
              <a:bodyPr rot="-5400000" vert="horz"/>
              <a:lstStyle/>
              <a:p>
                <a:pPr>
                  <a:defRPr sz="1400">
                    <a:solidFill>
                      <a:schemeClr val="bg1">
                        <a:lumMod val="50000"/>
                      </a:schemeClr>
                    </a:solidFill>
                  </a:defRPr>
                </a:pPr>
                <a:r>
                  <a:rPr lang="en-US" sz="1400" dirty="0" smtClean="0">
                    <a:solidFill>
                      <a:schemeClr val="bg1">
                        <a:lumMod val="50000"/>
                      </a:schemeClr>
                    </a:solidFill>
                  </a:rPr>
                  <a:t>Number of Students</a:t>
                </a:r>
                <a:r>
                  <a:rPr lang="en-US" sz="1400" baseline="0" dirty="0" smtClean="0">
                    <a:solidFill>
                      <a:schemeClr val="bg1">
                        <a:lumMod val="50000"/>
                      </a:schemeClr>
                    </a:solidFill>
                  </a:rPr>
                  <a:t> </a:t>
                </a:r>
                <a:endParaRPr lang="en-US" sz="1400" dirty="0">
                  <a:solidFill>
                    <a:schemeClr val="bg1">
                      <a:lumMod val="50000"/>
                    </a:schemeClr>
                  </a:solidFill>
                </a:endParaRPr>
              </a:p>
            </c:rich>
          </c:tx>
          <c:layout/>
          <c:overlay val="0"/>
        </c:title>
        <c:numFmt formatCode="0" sourceLinked="1"/>
        <c:majorTickMark val="out"/>
        <c:minorTickMark val="none"/>
        <c:tickLblPos val="nextTo"/>
        <c:txPr>
          <a:bodyPr/>
          <a:lstStyle/>
          <a:p>
            <a:pPr>
              <a:defRPr sz="1400"/>
            </a:pPr>
            <a:endParaRPr lang="en-US"/>
          </a:p>
        </c:txPr>
        <c:crossAx val="461982368"/>
        <c:crosses val="autoZero"/>
        <c:crossBetween val="between"/>
      </c:valAx>
      <c:valAx>
        <c:axId val="461983152"/>
        <c:scaling>
          <c:orientation val="minMax"/>
        </c:scaling>
        <c:delete val="1"/>
        <c:axPos val="r"/>
        <c:numFmt formatCode="0" sourceLinked="1"/>
        <c:majorTickMark val="out"/>
        <c:minorTickMark val="none"/>
        <c:tickLblPos val="none"/>
        <c:crossAx val="461983544"/>
        <c:crosses val="max"/>
        <c:crossBetween val="between"/>
      </c:valAx>
      <c:catAx>
        <c:axId val="461983544"/>
        <c:scaling>
          <c:orientation val="minMax"/>
        </c:scaling>
        <c:delete val="1"/>
        <c:axPos val="b"/>
        <c:numFmt formatCode="General" sourceLinked="1"/>
        <c:majorTickMark val="out"/>
        <c:minorTickMark val="none"/>
        <c:tickLblPos val="none"/>
        <c:crossAx val="461983152"/>
        <c:crosses val="autoZero"/>
        <c:auto val="1"/>
        <c:lblAlgn val="ctr"/>
        <c:lblOffset val="100"/>
        <c:noMultiLvlLbl val="0"/>
      </c:catAx>
    </c:plotArea>
    <c:legend>
      <c:legendPos val="r"/>
      <c:layout>
        <c:manualLayout>
          <c:xMode val="edge"/>
          <c:yMode val="edge"/>
          <c:x val="0.67328424224749728"/>
          <c:y val="0.49925682720678011"/>
          <c:w val="0.29832064741907321"/>
          <c:h val="0.27931321084864413"/>
        </c:manualLayout>
      </c:layout>
      <c:overlay val="0"/>
      <c:spPr>
        <a:solidFill>
          <a:schemeClr val="bg1">
            <a:lumMod val="95000"/>
            <a:alpha val="79000"/>
          </a:schemeClr>
        </a:solidFill>
      </c:spPr>
      <c:txPr>
        <a:bodyPr/>
        <a:lstStyle/>
        <a:p>
          <a:pPr>
            <a:defRPr sz="1600"/>
          </a:pPr>
          <a:endParaRPr lang="en-US"/>
        </a:p>
      </c:txPr>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Approval Ratings by Month</a:t>
            </a:r>
          </a:p>
        </c:rich>
      </c:tx>
      <c:layout/>
      <c:overlay val="0"/>
    </c:title>
    <c:autoTitleDeleted val="0"/>
    <c:plotArea>
      <c:layout/>
      <c:lineChart>
        <c:grouping val="standard"/>
        <c:varyColors val="0"/>
        <c:ser>
          <c:idx val="0"/>
          <c:order val="0"/>
          <c:tx>
            <c:strRef>
              <c:f>Sheet2!$A$3</c:f>
              <c:strCache>
                <c:ptCount val="1"/>
                <c:pt idx="0">
                  <c:v>Approval</c:v>
                </c:pt>
              </c:strCache>
            </c:strRef>
          </c:tx>
          <c:marker>
            <c:symbol val="none"/>
          </c:marker>
          <c:cat>
            <c:strRef>
              <c:f>Sheet2!$B$2:$M$2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Sheet2!$B$3:$M$3</c:f>
              <c:numCache>
                <c:formatCode>0</c:formatCode>
                <c:ptCount val="12"/>
                <c:pt idx="0">
                  <c:v>100</c:v>
                </c:pt>
                <c:pt idx="1">
                  <c:v>105</c:v>
                </c:pt>
                <c:pt idx="2">
                  <c:v>100</c:v>
                </c:pt>
                <c:pt idx="3">
                  <c:v>120</c:v>
                </c:pt>
                <c:pt idx="4">
                  <c:v>110</c:v>
                </c:pt>
                <c:pt idx="5">
                  <c:v>115</c:v>
                </c:pt>
                <c:pt idx="6">
                  <c:v>125</c:v>
                </c:pt>
                <c:pt idx="7">
                  <c:v>130</c:v>
                </c:pt>
                <c:pt idx="8">
                  <c:v>125</c:v>
                </c:pt>
                <c:pt idx="9">
                  <c:v>120</c:v>
                </c:pt>
                <c:pt idx="10">
                  <c:v>135</c:v>
                </c:pt>
                <c:pt idx="11" formatCode="General">
                  <c:v>155</c:v>
                </c:pt>
              </c:numCache>
            </c:numRef>
          </c:val>
          <c:smooth val="0"/>
        </c:ser>
        <c:ser>
          <c:idx val="1"/>
          <c:order val="1"/>
          <c:tx>
            <c:strRef>
              <c:f>Sheet2!$A$4</c:f>
              <c:strCache>
                <c:ptCount val="1"/>
                <c:pt idx="0">
                  <c:v>Dissaproval</c:v>
                </c:pt>
              </c:strCache>
            </c:strRef>
          </c:tx>
          <c:spPr>
            <a:ln>
              <a:solidFill>
                <a:srgbClr val="FF0000"/>
              </a:solidFill>
            </a:ln>
          </c:spPr>
          <c:marker>
            <c:symbol val="none"/>
          </c:marker>
          <c:cat>
            <c:strRef>
              <c:f>Sheet2!$B$2:$M$2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Sheet2!$B$4:$M$4</c:f>
              <c:numCache>
                <c:formatCode>0</c:formatCode>
                <c:ptCount val="12"/>
                <c:pt idx="0">
                  <c:v>110</c:v>
                </c:pt>
                <c:pt idx="1">
                  <c:v>125</c:v>
                </c:pt>
                <c:pt idx="2">
                  <c:v>115</c:v>
                </c:pt>
                <c:pt idx="3">
                  <c:v>125</c:v>
                </c:pt>
                <c:pt idx="4">
                  <c:v>115</c:v>
                </c:pt>
                <c:pt idx="5">
                  <c:v>125</c:v>
                </c:pt>
                <c:pt idx="6">
                  <c:v>135</c:v>
                </c:pt>
                <c:pt idx="7">
                  <c:v>140</c:v>
                </c:pt>
                <c:pt idx="8">
                  <c:v>135</c:v>
                </c:pt>
                <c:pt idx="9">
                  <c:v>130</c:v>
                </c:pt>
                <c:pt idx="10">
                  <c:v>145</c:v>
                </c:pt>
                <c:pt idx="11" formatCode="General">
                  <c:v>140</c:v>
                </c:pt>
              </c:numCache>
            </c:numRef>
          </c:val>
          <c:smooth val="0"/>
        </c:ser>
        <c:dLbls>
          <c:showLegendKey val="0"/>
          <c:showVal val="0"/>
          <c:showCatName val="0"/>
          <c:showSerName val="0"/>
          <c:showPercent val="0"/>
          <c:showBubbleSize val="0"/>
        </c:dLbls>
        <c:smooth val="0"/>
        <c:axId val="556201200"/>
        <c:axId val="556201592"/>
      </c:lineChart>
      <c:catAx>
        <c:axId val="556201200"/>
        <c:scaling>
          <c:orientation val="minMax"/>
        </c:scaling>
        <c:delete val="0"/>
        <c:axPos val="b"/>
        <c:numFmt formatCode="General" sourceLinked="0"/>
        <c:majorTickMark val="none"/>
        <c:minorTickMark val="none"/>
        <c:tickLblPos val="nextTo"/>
        <c:crossAx val="556201592"/>
        <c:crosses val="autoZero"/>
        <c:auto val="1"/>
        <c:lblAlgn val="ctr"/>
        <c:lblOffset val="100"/>
        <c:noMultiLvlLbl val="0"/>
      </c:catAx>
      <c:valAx>
        <c:axId val="556201592"/>
        <c:scaling>
          <c:orientation val="minMax"/>
          <c:min val="60"/>
        </c:scaling>
        <c:delete val="0"/>
        <c:axPos val="l"/>
        <c:majorGridlines>
          <c:spPr>
            <a:ln>
              <a:solidFill>
                <a:schemeClr val="bg1">
                  <a:lumMod val="75000"/>
                </a:schemeClr>
              </a:solidFill>
            </a:ln>
          </c:spPr>
        </c:majorGridlines>
        <c:numFmt formatCode="0" sourceLinked="1"/>
        <c:majorTickMark val="none"/>
        <c:minorTickMark val="none"/>
        <c:tickLblPos val="nextTo"/>
        <c:spPr>
          <a:ln w="9525">
            <a:noFill/>
          </a:ln>
        </c:spPr>
        <c:crossAx val="556201200"/>
        <c:crosses val="autoZero"/>
        <c:crossBetween val="between"/>
        <c:majorUnit val="20"/>
      </c:valAx>
    </c:plotArea>
    <c:legend>
      <c:legendPos val="b"/>
      <c:layout/>
      <c:overlay val="0"/>
    </c:legend>
    <c:plotVisOnly val="1"/>
    <c:dispBlanksAs val="gap"/>
    <c:showDLblsOverMax val="0"/>
  </c:chart>
  <c:spPr>
    <a:ln>
      <a:solidFill>
        <a:schemeClr val="bg1">
          <a:lumMod val="50000"/>
        </a:schemeClr>
      </a:solidFill>
    </a:ln>
    <a:effectLst>
      <a:outerShdw blurRad="50800" dist="38100" dir="2700000" algn="tl" rotWithShape="0">
        <a:prstClr val="black">
          <a:alpha val="40000"/>
        </a:prstClr>
      </a:outerShdw>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a:t>Monstrous Costs:</a:t>
            </a:r>
          </a:p>
          <a:p>
            <a:pPr>
              <a:defRPr/>
            </a:pPr>
            <a:r>
              <a:rPr lang="en-US"/>
              <a:t> </a:t>
            </a:r>
            <a:r>
              <a:rPr lang="en-US" sz="1000"/>
              <a:t>Total House and Senate Campaign Expenditures in Millions</a:t>
            </a:r>
          </a:p>
        </c:rich>
      </c:tx>
      <c:layout/>
      <c:overlay val="0"/>
    </c:title>
    <c:autoTitleDeleted val="0"/>
    <c:plotArea>
      <c:layout/>
      <c:barChart>
        <c:barDir val="col"/>
        <c:grouping val="clustered"/>
        <c:varyColors val="0"/>
        <c:ser>
          <c:idx val="0"/>
          <c:order val="0"/>
          <c:tx>
            <c:v>Total Cost in Millions</c:v>
          </c:tx>
          <c:spPr>
            <a:solidFill>
              <a:srgbClr val="006600"/>
            </a:solidFill>
          </c:spPr>
          <c:invertIfNegative val="0"/>
          <c:dLbls>
            <c:spPr>
              <a:noFill/>
              <a:ln>
                <a:noFill/>
              </a:ln>
              <a:effectLst/>
            </c:spPr>
            <c:txPr>
              <a:bodyPr/>
              <a:lstStyle/>
              <a:p>
                <a:pPr>
                  <a:defRPr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trendline>
            <c:spPr>
              <a:ln w="15875">
                <a:prstDash val="dash"/>
              </a:ln>
            </c:spPr>
            <c:trendlineType val="linear"/>
            <c:dispRSqr val="0"/>
            <c:dispEq val="0"/>
          </c:trendline>
          <c:cat>
            <c:strRef>
              <c:f>Sheet7!$A$4:$A$9</c:f>
              <c:strCache>
                <c:ptCount val="6"/>
                <c:pt idx="0">
                  <c:v>1972</c:v>
                </c:pt>
                <c:pt idx="1">
                  <c:v>1974</c:v>
                </c:pt>
                <c:pt idx="2">
                  <c:v>1976</c:v>
                </c:pt>
                <c:pt idx="3">
                  <c:v>1978</c:v>
                </c:pt>
                <c:pt idx="4">
                  <c:v>1980</c:v>
                </c:pt>
                <c:pt idx="5">
                  <c:v>1982 (est)</c:v>
                </c:pt>
              </c:strCache>
            </c:strRef>
          </c:cat>
          <c:val>
            <c:numRef>
              <c:f>Sheet7!$B$4:$B$9</c:f>
              <c:numCache>
                <c:formatCode>General</c:formatCode>
                <c:ptCount val="6"/>
                <c:pt idx="0">
                  <c:v>60</c:v>
                </c:pt>
                <c:pt idx="1">
                  <c:v>75</c:v>
                </c:pt>
                <c:pt idx="2">
                  <c:v>125</c:v>
                </c:pt>
                <c:pt idx="3">
                  <c:v>200</c:v>
                </c:pt>
                <c:pt idx="4">
                  <c:v>250</c:v>
                </c:pt>
                <c:pt idx="5">
                  <c:v>300</c:v>
                </c:pt>
              </c:numCache>
            </c:numRef>
          </c:val>
        </c:ser>
        <c:dLbls>
          <c:showLegendKey val="0"/>
          <c:showVal val="0"/>
          <c:showCatName val="0"/>
          <c:showSerName val="0"/>
          <c:showPercent val="0"/>
          <c:showBubbleSize val="0"/>
        </c:dLbls>
        <c:gapWidth val="75"/>
        <c:overlap val="-25"/>
        <c:axId val="556351912"/>
        <c:axId val="556352304"/>
      </c:barChart>
      <c:catAx>
        <c:axId val="556351912"/>
        <c:scaling>
          <c:orientation val="minMax"/>
        </c:scaling>
        <c:delete val="0"/>
        <c:axPos val="b"/>
        <c:numFmt formatCode="General" sourceLinked="0"/>
        <c:majorTickMark val="none"/>
        <c:minorTickMark val="none"/>
        <c:tickLblPos val="nextTo"/>
        <c:crossAx val="556352304"/>
        <c:crosses val="autoZero"/>
        <c:auto val="1"/>
        <c:lblAlgn val="ctr"/>
        <c:lblOffset val="100"/>
        <c:noMultiLvlLbl val="0"/>
      </c:catAx>
      <c:valAx>
        <c:axId val="556352304"/>
        <c:scaling>
          <c:orientation val="minMax"/>
          <c:max val="300"/>
        </c:scaling>
        <c:delete val="0"/>
        <c:axPos val="l"/>
        <c:majorGridlines/>
        <c:numFmt formatCode="General" sourceLinked="1"/>
        <c:majorTickMark val="none"/>
        <c:minorTickMark val="none"/>
        <c:tickLblPos val="nextTo"/>
        <c:spPr>
          <a:ln w="9525">
            <a:noFill/>
          </a:ln>
        </c:spPr>
        <c:crossAx val="556351912"/>
        <c:crosses val="autoZero"/>
        <c:crossBetween val="between"/>
        <c:majorUnit val="100"/>
      </c:valAx>
    </c:plotArea>
    <c:legend>
      <c:legendPos val="b"/>
      <c:layout/>
      <c:overlay val="0"/>
    </c:legend>
    <c:plotVisOnly val="1"/>
    <c:dispBlanksAs val="gap"/>
    <c:showDLblsOverMax val="0"/>
  </c:chart>
  <c:spPr>
    <a:ln>
      <a:solidFill>
        <a:schemeClr val="bg1">
          <a:lumMod val="50000"/>
        </a:schemeClr>
      </a:solidFill>
    </a:ln>
    <a:effectLst>
      <a:outerShdw blurRad="50800" dist="38100" dir="2700000" algn="tl" rotWithShape="0">
        <a:prstClr val="black">
          <a:alpha val="40000"/>
        </a:prstClr>
      </a:outerShdw>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tx1">
                    <a:lumMod val="65000"/>
                    <a:lumOff val="35000"/>
                  </a:schemeClr>
                </a:solidFill>
              </a:defRPr>
            </a:pPr>
            <a:r>
              <a:rPr lang="en-US">
                <a:solidFill>
                  <a:schemeClr val="tx1">
                    <a:lumMod val="65000"/>
                    <a:lumOff val="35000"/>
                  </a:schemeClr>
                </a:solidFill>
              </a:rPr>
              <a:t>Count of Items Shipped</a:t>
            </a:r>
          </a:p>
        </c:rich>
      </c:tx>
      <c:layout/>
      <c:overlay val="0"/>
    </c:title>
    <c:autoTitleDeleted val="0"/>
    <c:plotArea>
      <c:layout/>
      <c:barChart>
        <c:barDir val="col"/>
        <c:grouping val="clustered"/>
        <c:varyColors val="0"/>
        <c:ser>
          <c:idx val="0"/>
          <c:order val="0"/>
          <c:tx>
            <c:strRef>
              <c:f>Sheet3!$D$5</c:f>
              <c:strCache>
                <c:ptCount val="1"/>
                <c:pt idx="0">
                  <c:v>Count </c:v>
                </c:pt>
              </c:strCache>
            </c:strRef>
          </c:tx>
          <c:invertIfNegative val="0"/>
          <c:dLbls>
            <c:spPr>
              <a:noFill/>
              <a:ln>
                <a:noFill/>
              </a:ln>
              <a:effectLst/>
            </c:spPr>
            <c:txPr>
              <a:bodyPr/>
              <a:lstStyle/>
              <a:p>
                <a:pPr>
                  <a:defRPr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Sheet3!$C$6:$C$10</c:f>
              <c:strCache>
                <c:ptCount val="5"/>
                <c:pt idx="0">
                  <c:v>Book</c:v>
                </c:pt>
                <c:pt idx="1">
                  <c:v>E-Book</c:v>
                </c:pt>
                <c:pt idx="2">
                  <c:v>Guidebook</c:v>
                </c:pt>
                <c:pt idx="3">
                  <c:v>Package</c:v>
                </c:pt>
                <c:pt idx="4">
                  <c:v>Tool</c:v>
                </c:pt>
              </c:strCache>
            </c:strRef>
          </c:cat>
          <c:val>
            <c:numRef>
              <c:f>Sheet3!$D$6:$D$10</c:f>
              <c:numCache>
                <c:formatCode>General</c:formatCode>
                <c:ptCount val="5"/>
                <c:pt idx="0">
                  <c:v>6617</c:v>
                </c:pt>
                <c:pt idx="1">
                  <c:v>4264</c:v>
                </c:pt>
                <c:pt idx="2">
                  <c:v>6027</c:v>
                </c:pt>
                <c:pt idx="3">
                  <c:v>1419</c:v>
                </c:pt>
                <c:pt idx="4">
                  <c:v>2525</c:v>
                </c:pt>
              </c:numCache>
            </c:numRef>
          </c:val>
        </c:ser>
        <c:dLbls>
          <c:showLegendKey val="0"/>
          <c:showVal val="0"/>
          <c:showCatName val="0"/>
          <c:showSerName val="0"/>
          <c:showPercent val="0"/>
          <c:showBubbleSize val="0"/>
        </c:dLbls>
        <c:gapWidth val="75"/>
        <c:overlap val="-25"/>
        <c:axId val="556353088"/>
        <c:axId val="556838336"/>
      </c:barChart>
      <c:catAx>
        <c:axId val="556353088"/>
        <c:scaling>
          <c:orientation val="minMax"/>
        </c:scaling>
        <c:delete val="0"/>
        <c:axPos val="b"/>
        <c:numFmt formatCode="General" sourceLinked="0"/>
        <c:majorTickMark val="none"/>
        <c:minorTickMark val="none"/>
        <c:tickLblPos val="nextTo"/>
        <c:txPr>
          <a:bodyPr/>
          <a:lstStyle/>
          <a:p>
            <a:pPr>
              <a:defRPr>
                <a:solidFill>
                  <a:schemeClr val="tx1">
                    <a:lumMod val="65000"/>
                    <a:lumOff val="35000"/>
                  </a:schemeClr>
                </a:solidFill>
              </a:defRPr>
            </a:pPr>
            <a:endParaRPr lang="en-US"/>
          </a:p>
        </c:txPr>
        <c:crossAx val="556838336"/>
        <c:crosses val="autoZero"/>
        <c:auto val="1"/>
        <c:lblAlgn val="ctr"/>
        <c:lblOffset val="100"/>
        <c:noMultiLvlLbl val="0"/>
      </c:catAx>
      <c:valAx>
        <c:axId val="556838336"/>
        <c:scaling>
          <c:orientation val="minMax"/>
        </c:scaling>
        <c:delete val="0"/>
        <c:axPos val="l"/>
        <c:majorGridlines>
          <c:spPr>
            <a:ln>
              <a:solidFill>
                <a:schemeClr val="bg1">
                  <a:lumMod val="85000"/>
                </a:schemeClr>
              </a:solidFill>
            </a:ln>
          </c:spPr>
        </c:majorGridlines>
        <c:numFmt formatCode="General" sourceLinked="1"/>
        <c:majorTickMark val="none"/>
        <c:minorTickMark val="none"/>
        <c:tickLblPos val="nextTo"/>
        <c:spPr>
          <a:ln w="9525">
            <a:noFill/>
          </a:ln>
        </c:spPr>
        <c:txPr>
          <a:bodyPr/>
          <a:lstStyle/>
          <a:p>
            <a:pPr>
              <a:defRPr>
                <a:solidFill>
                  <a:schemeClr val="tx1">
                    <a:lumMod val="65000"/>
                    <a:lumOff val="35000"/>
                  </a:schemeClr>
                </a:solidFill>
              </a:defRPr>
            </a:pPr>
            <a:endParaRPr lang="en-US"/>
          </a:p>
        </c:txPr>
        <c:crossAx val="556353088"/>
        <c:crosses val="autoZero"/>
        <c:crossBetween val="between"/>
        <c:majorUnit val="2000"/>
      </c:valAx>
    </c:plotArea>
    <c:legend>
      <c:legendPos val="b"/>
      <c:layout/>
      <c:overlay val="0"/>
      <c:txPr>
        <a:bodyPr/>
        <a:lstStyle/>
        <a:p>
          <a:pPr>
            <a:defRPr>
              <a:solidFill>
                <a:schemeClr val="tx1">
                  <a:lumMod val="65000"/>
                  <a:lumOff val="35000"/>
                </a:schemeClr>
              </a:solidFill>
            </a:defRPr>
          </a:pPr>
          <a:endParaRPr lang="en-US"/>
        </a:p>
      </c:txPr>
    </c:legend>
    <c:plotVisOnly val="1"/>
    <c:dispBlanksAs val="gap"/>
    <c:showDLblsOverMax val="0"/>
  </c:chart>
  <c:spPr>
    <a:ln>
      <a:solidFill>
        <a:schemeClr val="bg1">
          <a:lumMod val="65000"/>
        </a:schemeClr>
      </a:solidFill>
    </a:ln>
    <a:effectLst>
      <a:outerShdw blurRad="50800" dist="38100" dir="2700000" algn="tl" rotWithShape="0">
        <a:prstClr val="black">
          <a:alpha val="40000"/>
        </a:prstClr>
      </a:outerShdw>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solidFill>
                  <a:schemeClr val="tx1">
                    <a:lumMod val="50000"/>
                    <a:lumOff val="50000"/>
                  </a:schemeClr>
                </a:solidFill>
              </a:rPr>
              <a:t>Student Subject Performance</a:t>
            </a:r>
            <a:r>
              <a:rPr lang="en-US" baseline="0">
                <a:solidFill>
                  <a:schemeClr val="tx1">
                    <a:lumMod val="50000"/>
                    <a:lumOff val="50000"/>
                  </a:schemeClr>
                </a:solidFill>
              </a:rPr>
              <a:t> </a:t>
            </a:r>
            <a:endParaRPr lang="en-US">
              <a:solidFill>
                <a:schemeClr val="tx1">
                  <a:lumMod val="50000"/>
                  <a:lumOff val="50000"/>
                </a:schemeClr>
              </a:solidFill>
            </a:endParaRPr>
          </a:p>
        </c:rich>
      </c:tx>
      <c:layout>
        <c:manualLayout>
          <c:xMode val="edge"/>
          <c:yMode val="edge"/>
          <c:x val="0.25507509613478102"/>
          <c:y val="2.0942408376963401E-2"/>
        </c:manualLayout>
      </c:layout>
      <c:overlay val="1"/>
    </c:title>
    <c:autoTitleDeleted val="0"/>
    <c:plotArea>
      <c:layout>
        <c:manualLayout>
          <c:layoutTarget val="inner"/>
          <c:xMode val="edge"/>
          <c:yMode val="edge"/>
          <c:x val="7.2368711815433653E-2"/>
          <c:y val="0.10853169531819003"/>
          <c:w val="0.78319445072744098"/>
          <c:h val="0.7707133336081684"/>
        </c:manualLayout>
      </c:layout>
      <c:barChart>
        <c:barDir val="col"/>
        <c:grouping val="stacked"/>
        <c:varyColors val="0"/>
        <c:ser>
          <c:idx val="0"/>
          <c:order val="0"/>
          <c:tx>
            <c:strRef>
              <c:f>Sheet1!$B$3</c:f>
              <c:strCache>
                <c:ptCount val="1"/>
                <c:pt idx="0">
                  <c:v>Poor</c:v>
                </c:pt>
              </c:strCache>
            </c:strRef>
          </c:tx>
          <c:spPr>
            <a:solidFill>
              <a:schemeClr val="tx1">
                <a:lumMod val="65000"/>
                <a:lumOff val="35000"/>
              </a:schemeClr>
            </a:solidFill>
          </c:spPr>
          <c:invertIfNegative val="0"/>
          <c:cat>
            <c:strRef>
              <c:f>Sheet1!$C$2:$E$2</c:f>
              <c:strCache>
                <c:ptCount val="3"/>
                <c:pt idx="0">
                  <c:v>Math </c:v>
                </c:pt>
                <c:pt idx="1">
                  <c:v>Reading</c:v>
                </c:pt>
                <c:pt idx="2">
                  <c:v>Science </c:v>
                </c:pt>
              </c:strCache>
            </c:strRef>
          </c:cat>
          <c:val>
            <c:numRef>
              <c:f>Sheet1!$C$3:$E$3</c:f>
              <c:numCache>
                <c:formatCode>0%</c:formatCode>
                <c:ptCount val="3"/>
                <c:pt idx="0">
                  <c:v>0.15000000000000005</c:v>
                </c:pt>
                <c:pt idx="1">
                  <c:v>0.2</c:v>
                </c:pt>
                <c:pt idx="2">
                  <c:v>0.25</c:v>
                </c:pt>
              </c:numCache>
            </c:numRef>
          </c:val>
        </c:ser>
        <c:ser>
          <c:idx val="1"/>
          <c:order val="1"/>
          <c:tx>
            <c:strRef>
              <c:f>Sheet1!$B$4</c:f>
              <c:strCache>
                <c:ptCount val="1"/>
                <c:pt idx="0">
                  <c:v>Fair</c:v>
                </c:pt>
              </c:strCache>
            </c:strRef>
          </c:tx>
          <c:spPr>
            <a:solidFill>
              <a:schemeClr val="bg1">
                <a:lumMod val="65000"/>
              </a:schemeClr>
            </a:solidFill>
          </c:spPr>
          <c:invertIfNegative val="0"/>
          <c:cat>
            <c:strRef>
              <c:f>Sheet1!$C$2:$E$2</c:f>
              <c:strCache>
                <c:ptCount val="3"/>
                <c:pt idx="0">
                  <c:v>Math </c:v>
                </c:pt>
                <c:pt idx="1">
                  <c:v>Reading</c:v>
                </c:pt>
                <c:pt idx="2">
                  <c:v>Science </c:v>
                </c:pt>
              </c:strCache>
            </c:strRef>
          </c:cat>
          <c:val>
            <c:numRef>
              <c:f>Sheet1!$C$4:$E$4</c:f>
              <c:numCache>
                <c:formatCode>0%</c:formatCode>
                <c:ptCount val="3"/>
                <c:pt idx="0">
                  <c:v>0.35000000000000009</c:v>
                </c:pt>
                <c:pt idx="1">
                  <c:v>0.35000000000000009</c:v>
                </c:pt>
                <c:pt idx="2">
                  <c:v>0.25</c:v>
                </c:pt>
              </c:numCache>
            </c:numRef>
          </c:val>
        </c:ser>
        <c:ser>
          <c:idx val="2"/>
          <c:order val="2"/>
          <c:tx>
            <c:strRef>
              <c:f>Sheet1!$B$5</c:f>
              <c:strCache>
                <c:ptCount val="1"/>
                <c:pt idx="0">
                  <c:v>Good</c:v>
                </c:pt>
              </c:strCache>
            </c:strRef>
          </c:tx>
          <c:spPr>
            <a:solidFill>
              <a:schemeClr val="bg1">
                <a:lumMod val="85000"/>
              </a:schemeClr>
            </a:solidFill>
          </c:spPr>
          <c:invertIfNegative val="0"/>
          <c:cat>
            <c:strRef>
              <c:f>Sheet1!$C$2:$E$2</c:f>
              <c:strCache>
                <c:ptCount val="3"/>
                <c:pt idx="0">
                  <c:v>Math </c:v>
                </c:pt>
                <c:pt idx="1">
                  <c:v>Reading</c:v>
                </c:pt>
                <c:pt idx="2">
                  <c:v>Science </c:v>
                </c:pt>
              </c:strCache>
            </c:strRef>
          </c:cat>
          <c:val>
            <c:numRef>
              <c:f>Sheet1!$C$5:$E$5</c:f>
              <c:numCache>
                <c:formatCode>0%</c:formatCode>
                <c:ptCount val="3"/>
                <c:pt idx="0">
                  <c:v>0.14000000000000001</c:v>
                </c:pt>
                <c:pt idx="1">
                  <c:v>0.14000000000000001</c:v>
                </c:pt>
                <c:pt idx="2">
                  <c:v>0.25</c:v>
                </c:pt>
              </c:numCache>
            </c:numRef>
          </c:val>
        </c:ser>
        <c:ser>
          <c:idx val="3"/>
          <c:order val="3"/>
          <c:tx>
            <c:strRef>
              <c:f>Sheet1!$B$6</c:f>
              <c:strCache>
                <c:ptCount val="1"/>
                <c:pt idx="0">
                  <c:v>Very Good</c:v>
                </c:pt>
              </c:strCache>
            </c:strRef>
          </c:tx>
          <c:spPr>
            <a:solidFill>
              <a:schemeClr val="bg2">
                <a:lumMod val="90000"/>
              </a:schemeClr>
            </a:solidFill>
          </c:spPr>
          <c:invertIfNegative val="0"/>
          <c:cat>
            <c:strRef>
              <c:f>Sheet1!$C$2:$E$2</c:f>
              <c:strCache>
                <c:ptCount val="3"/>
                <c:pt idx="0">
                  <c:v>Math </c:v>
                </c:pt>
                <c:pt idx="1">
                  <c:v>Reading</c:v>
                </c:pt>
                <c:pt idx="2">
                  <c:v>Science </c:v>
                </c:pt>
              </c:strCache>
            </c:strRef>
          </c:cat>
          <c:val>
            <c:numRef>
              <c:f>Sheet1!$C$6:$E$6</c:f>
              <c:numCache>
                <c:formatCode>0%</c:formatCode>
                <c:ptCount val="3"/>
                <c:pt idx="0">
                  <c:v>0.2</c:v>
                </c:pt>
                <c:pt idx="1">
                  <c:v>0.15000000000000005</c:v>
                </c:pt>
                <c:pt idx="2">
                  <c:v>0.25</c:v>
                </c:pt>
              </c:numCache>
            </c:numRef>
          </c:val>
        </c:ser>
        <c:dLbls>
          <c:showLegendKey val="0"/>
          <c:showVal val="0"/>
          <c:showCatName val="0"/>
          <c:showSerName val="0"/>
          <c:showPercent val="0"/>
          <c:showBubbleSize val="0"/>
        </c:dLbls>
        <c:gapWidth val="150"/>
        <c:overlap val="100"/>
        <c:axId val="467706456"/>
        <c:axId val="467706848"/>
      </c:barChart>
      <c:barChart>
        <c:barDir val="col"/>
        <c:grouping val="stacked"/>
        <c:varyColors val="0"/>
        <c:ser>
          <c:idx val="4"/>
          <c:order val="4"/>
          <c:tx>
            <c:strRef>
              <c:f>Sheet1!$B$7</c:f>
              <c:strCache>
                <c:ptCount val="1"/>
                <c:pt idx="0">
                  <c:v>Value</c:v>
                </c:pt>
              </c:strCache>
            </c:strRef>
          </c:tx>
          <c:spPr>
            <a:solidFill>
              <a:schemeClr val="bg2"/>
            </a:solidFill>
            <a:ln>
              <a:solidFill>
                <a:srgbClr val="C00000"/>
              </a:solidFill>
            </a:ln>
          </c:spPr>
          <c:invertIfNegative val="0"/>
          <c:cat>
            <c:strRef>
              <c:f>Sheet1!$C$2:$E$2</c:f>
              <c:strCache>
                <c:ptCount val="3"/>
                <c:pt idx="0">
                  <c:v>Math </c:v>
                </c:pt>
                <c:pt idx="1">
                  <c:v>Reading</c:v>
                </c:pt>
                <c:pt idx="2">
                  <c:v>Science </c:v>
                </c:pt>
              </c:strCache>
            </c:strRef>
          </c:cat>
          <c:val>
            <c:numRef>
              <c:f>Sheet1!$C$7:$E$7</c:f>
              <c:numCache>
                <c:formatCode>0%</c:formatCode>
                <c:ptCount val="3"/>
                <c:pt idx="0">
                  <c:v>0.5</c:v>
                </c:pt>
                <c:pt idx="1">
                  <c:v>0.8</c:v>
                </c:pt>
                <c:pt idx="2">
                  <c:v>0.94000000000000017</c:v>
                </c:pt>
              </c:numCache>
            </c:numRef>
          </c:val>
        </c:ser>
        <c:dLbls>
          <c:showLegendKey val="0"/>
          <c:showVal val="0"/>
          <c:showCatName val="0"/>
          <c:showSerName val="0"/>
          <c:showPercent val="0"/>
          <c:showBubbleSize val="0"/>
        </c:dLbls>
        <c:gapWidth val="500"/>
        <c:overlap val="100"/>
        <c:axId val="554219672"/>
        <c:axId val="467707240"/>
      </c:barChart>
      <c:lineChart>
        <c:grouping val="standard"/>
        <c:varyColors val="0"/>
        <c:ser>
          <c:idx val="5"/>
          <c:order val="5"/>
          <c:tx>
            <c:strRef>
              <c:f>Sheet1!$B$8</c:f>
              <c:strCache>
                <c:ptCount val="1"/>
                <c:pt idx="0">
                  <c:v>Target</c:v>
                </c:pt>
              </c:strCache>
            </c:strRef>
          </c:tx>
          <c:spPr>
            <a:ln>
              <a:noFill/>
            </a:ln>
          </c:spPr>
          <c:marker>
            <c:symbol val="dash"/>
            <c:size val="20"/>
            <c:spPr>
              <a:solidFill>
                <a:schemeClr val="bg2">
                  <a:lumMod val="25000"/>
                </a:schemeClr>
              </a:solidFill>
            </c:spPr>
          </c:marker>
          <c:dPt>
            <c:idx val="0"/>
            <c:marker>
              <c:symbol val="dash"/>
              <c:size val="35"/>
            </c:marker>
            <c:bubble3D val="0"/>
          </c:dPt>
          <c:dPt>
            <c:idx val="1"/>
            <c:marker>
              <c:symbol val="dash"/>
              <c:size val="35"/>
            </c:marker>
            <c:bubble3D val="0"/>
          </c:dPt>
          <c:dPt>
            <c:idx val="2"/>
            <c:marker>
              <c:symbol val="dash"/>
              <c:size val="35"/>
            </c:marker>
            <c:bubble3D val="0"/>
          </c:dPt>
          <c:cat>
            <c:strRef>
              <c:f>Sheet1!$C$2:$E$2</c:f>
              <c:strCache>
                <c:ptCount val="3"/>
                <c:pt idx="0">
                  <c:v>Math </c:v>
                </c:pt>
                <c:pt idx="1">
                  <c:v>Reading</c:v>
                </c:pt>
                <c:pt idx="2">
                  <c:v>Science </c:v>
                </c:pt>
              </c:strCache>
            </c:strRef>
          </c:cat>
          <c:val>
            <c:numRef>
              <c:f>Sheet1!$C$8:$E$8</c:f>
              <c:numCache>
                <c:formatCode>0%</c:formatCode>
                <c:ptCount val="3"/>
                <c:pt idx="0">
                  <c:v>0.65000000000000024</c:v>
                </c:pt>
                <c:pt idx="1">
                  <c:v>0.65000000000000024</c:v>
                </c:pt>
                <c:pt idx="2">
                  <c:v>0.95000000000000018</c:v>
                </c:pt>
              </c:numCache>
            </c:numRef>
          </c:val>
          <c:smooth val="0"/>
        </c:ser>
        <c:dLbls>
          <c:showLegendKey val="0"/>
          <c:showVal val="0"/>
          <c:showCatName val="0"/>
          <c:showSerName val="0"/>
          <c:showPercent val="0"/>
          <c:showBubbleSize val="0"/>
        </c:dLbls>
        <c:marker val="1"/>
        <c:smooth val="0"/>
        <c:axId val="554219672"/>
        <c:axId val="467707240"/>
      </c:lineChart>
      <c:catAx>
        <c:axId val="467706456"/>
        <c:scaling>
          <c:orientation val="minMax"/>
        </c:scaling>
        <c:delete val="0"/>
        <c:axPos val="b"/>
        <c:title>
          <c:tx>
            <c:rich>
              <a:bodyPr/>
              <a:lstStyle/>
              <a:p>
                <a:pPr>
                  <a:defRPr/>
                </a:pPr>
                <a:r>
                  <a:rPr lang="en-US"/>
                  <a:t>Subject</a:t>
                </a:r>
                <a:r>
                  <a:rPr lang="en-US" baseline="0"/>
                  <a:t> Area</a:t>
                </a:r>
                <a:endParaRPr lang="en-US"/>
              </a:p>
            </c:rich>
          </c:tx>
          <c:layout/>
          <c:overlay val="0"/>
        </c:title>
        <c:numFmt formatCode="General" sourceLinked="0"/>
        <c:majorTickMark val="out"/>
        <c:minorTickMark val="none"/>
        <c:tickLblPos val="nextTo"/>
        <c:txPr>
          <a:bodyPr/>
          <a:lstStyle/>
          <a:p>
            <a:pPr>
              <a:defRPr sz="1500"/>
            </a:pPr>
            <a:endParaRPr lang="en-US"/>
          </a:p>
        </c:txPr>
        <c:crossAx val="467706848"/>
        <c:crosses val="autoZero"/>
        <c:auto val="1"/>
        <c:lblAlgn val="ctr"/>
        <c:lblOffset val="100"/>
        <c:noMultiLvlLbl val="0"/>
      </c:catAx>
      <c:valAx>
        <c:axId val="467706848"/>
        <c:scaling>
          <c:orientation val="minMax"/>
        </c:scaling>
        <c:delete val="0"/>
        <c:axPos val="l"/>
        <c:majorGridlines>
          <c:spPr>
            <a:ln>
              <a:solidFill>
                <a:schemeClr val="bg1">
                  <a:lumMod val="95000"/>
                </a:schemeClr>
              </a:solidFill>
            </a:ln>
          </c:spPr>
        </c:majorGridlines>
        <c:title>
          <c:tx>
            <c:rich>
              <a:bodyPr rot="-5400000" vert="horz"/>
              <a:lstStyle/>
              <a:p>
                <a:pPr>
                  <a:defRPr/>
                </a:pPr>
                <a:r>
                  <a:rPr lang="en-US"/>
                  <a:t>Test Scores</a:t>
                </a:r>
              </a:p>
            </c:rich>
          </c:tx>
          <c:layout/>
          <c:overlay val="0"/>
        </c:title>
        <c:numFmt formatCode="0%" sourceLinked="1"/>
        <c:majorTickMark val="out"/>
        <c:minorTickMark val="none"/>
        <c:tickLblPos val="nextTo"/>
        <c:crossAx val="467706456"/>
        <c:crosses val="autoZero"/>
        <c:crossBetween val="between"/>
      </c:valAx>
      <c:valAx>
        <c:axId val="467707240"/>
        <c:scaling>
          <c:orientation val="minMax"/>
        </c:scaling>
        <c:delete val="1"/>
        <c:axPos val="r"/>
        <c:numFmt formatCode="0%" sourceLinked="1"/>
        <c:majorTickMark val="out"/>
        <c:minorTickMark val="none"/>
        <c:tickLblPos val="none"/>
        <c:crossAx val="554219672"/>
        <c:crosses val="max"/>
        <c:crossBetween val="between"/>
      </c:valAx>
      <c:catAx>
        <c:axId val="554219672"/>
        <c:scaling>
          <c:orientation val="minMax"/>
        </c:scaling>
        <c:delete val="1"/>
        <c:axPos val="b"/>
        <c:numFmt formatCode="General" sourceLinked="1"/>
        <c:majorTickMark val="out"/>
        <c:minorTickMark val="none"/>
        <c:tickLblPos val="none"/>
        <c:crossAx val="467707240"/>
        <c:crosses val="autoZero"/>
        <c:auto val="1"/>
        <c:lblAlgn val="ctr"/>
        <c:lblOffset val="100"/>
        <c:noMultiLvlLbl val="0"/>
      </c:catAx>
    </c:plotArea>
    <c:legend>
      <c:legendPos val="r"/>
      <c:layout>
        <c:manualLayout>
          <c:xMode val="edge"/>
          <c:yMode val="edge"/>
          <c:x val="0.83096484618656119"/>
          <c:y val="0.11381346965137197"/>
          <c:w val="0.165472544945299"/>
          <c:h val="0.29605447224856113"/>
        </c:manualLayout>
      </c:layout>
      <c:overlay val="0"/>
      <c:txPr>
        <a:bodyPr/>
        <a:lstStyle/>
        <a:p>
          <a:pPr>
            <a:defRPr sz="14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31327334083242"/>
          <c:y val="3.0469628796400455E-3"/>
          <c:w val="0.65868297712785906"/>
          <c:h val="0.98802446569178848"/>
        </c:manualLayout>
      </c:layout>
      <c:doughnutChart>
        <c:varyColors val="1"/>
        <c:ser>
          <c:idx val="0"/>
          <c:order val="0"/>
          <c:tx>
            <c:strRef>
              <c:f>Sheet1!$B$1</c:f>
              <c:strCache>
                <c:ptCount val="1"/>
                <c:pt idx="0">
                  <c:v>Sales</c:v>
                </c:pt>
              </c:strCache>
            </c:strRef>
          </c:tx>
          <c:explosion val="1"/>
          <c:dPt>
            <c:idx val="0"/>
            <c:bubble3D val="0"/>
            <c:spPr>
              <a:solidFill>
                <a:schemeClr val="accent2"/>
              </a:solidFill>
            </c:spPr>
          </c:dPt>
          <c:dPt>
            <c:idx val="1"/>
            <c:bubble3D val="0"/>
            <c:spPr>
              <a:solidFill>
                <a:schemeClr val="bg1">
                  <a:lumMod val="75000"/>
                </a:schemeClr>
              </a:solidFill>
            </c:spPr>
          </c:dPt>
          <c:dPt>
            <c:idx val="2"/>
            <c:bubble3D val="0"/>
            <c:spPr>
              <a:noFill/>
            </c:spPr>
          </c:dPt>
          <c:dPt>
            <c:idx val="3"/>
            <c:bubble3D val="0"/>
            <c:spPr>
              <a:noFill/>
              <a:ln>
                <a:noFill/>
              </a:ln>
            </c:spPr>
          </c:dPt>
          <c:cat>
            <c:strRef>
              <c:f>Sheet1!$A$2:$A$4</c:f>
              <c:strCache>
                <c:ptCount val="3"/>
                <c:pt idx="0">
                  <c:v>Fill</c:v>
                </c:pt>
                <c:pt idx="1">
                  <c:v>Placeholder</c:v>
                </c:pt>
                <c:pt idx="2">
                  <c:v>Invisible</c:v>
                </c:pt>
              </c:strCache>
            </c:strRef>
          </c:cat>
          <c:val>
            <c:numRef>
              <c:f>Sheet1!$B$2:$B$4</c:f>
              <c:numCache>
                <c:formatCode>General</c:formatCode>
                <c:ptCount val="3"/>
                <c:pt idx="0">
                  <c:v>10</c:v>
                </c:pt>
                <c:pt idx="1">
                  <c:v>90</c:v>
                </c:pt>
                <c:pt idx="2">
                  <c:v>100</c:v>
                </c:pt>
              </c:numCache>
            </c:numRef>
          </c:val>
        </c:ser>
        <c:dLbls>
          <c:showLegendKey val="0"/>
          <c:showVal val="0"/>
          <c:showCatName val="0"/>
          <c:showSerName val="0"/>
          <c:showPercent val="0"/>
          <c:showBubbleSize val="0"/>
          <c:showLeaderLines val="1"/>
        </c:dLbls>
        <c:firstSliceAng val="270"/>
        <c:holeSize val="85"/>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31327334083242"/>
          <c:y val="3.0469628796400455E-3"/>
          <c:w val="0.65868297712785906"/>
          <c:h val="0.98802446569178848"/>
        </c:manualLayout>
      </c:layout>
      <c:doughnutChart>
        <c:varyColors val="1"/>
        <c:ser>
          <c:idx val="0"/>
          <c:order val="0"/>
          <c:tx>
            <c:strRef>
              <c:f>Sheet1!$B$1</c:f>
              <c:strCache>
                <c:ptCount val="1"/>
                <c:pt idx="0">
                  <c:v>Sales</c:v>
                </c:pt>
              </c:strCache>
            </c:strRef>
          </c:tx>
          <c:explosion val="1"/>
          <c:dPt>
            <c:idx val="0"/>
            <c:bubble3D val="0"/>
            <c:spPr>
              <a:solidFill>
                <a:srgbClr val="00B050"/>
              </a:solidFill>
            </c:spPr>
          </c:dPt>
          <c:dPt>
            <c:idx val="1"/>
            <c:bubble3D val="0"/>
            <c:spPr>
              <a:solidFill>
                <a:schemeClr val="bg1">
                  <a:lumMod val="75000"/>
                </a:schemeClr>
              </a:solidFill>
            </c:spPr>
          </c:dPt>
          <c:dPt>
            <c:idx val="2"/>
            <c:bubble3D val="0"/>
            <c:spPr>
              <a:noFill/>
            </c:spPr>
          </c:dPt>
          <c:dPt>
            <c:idx val="3"/>
            <c:bubble3D val="0"/>
            <c:spPr>
              <a:noFill/>
              <a:ln>
                <a:noFill/>
              </a:ln>
            </c:spPr>
          </c:dPt>
          <c:cat>
            <c:strRef>
              <c:f>Sheet1!$A$2:$A$4</c:f>
              <c:strCache>
                <c:ptCount val="3"/>
                <c:pt idx="0">
                  <c:v>Fill</c:v>
                </c:pt>
                <c:pt idx="1">
                  <c:v>Placeholder</c:v>
                </c:pt>
                <c:pt idx="2">
                  <c:v>Invisible</c:v>
                </c:pt>
              </c:strCache>
            </c:strRef>
          </c:cat>
          <c:val>
            <c:numRef>
              <c:f>Sheet1!$B$2:$B$4</c:f>
              <c:numCache>
                <c:formatCode>General</c:formatCode>
                <c:ptCount val="3"/>
                <c:pt idx="0">
                  <c:v>65</c:v>
                </c:pt>
                <c:pt idx="1">
                  <c:v>35</c:v>
                </c:pt>
                <c:pt idx="2">
                  <c:v>100</c:v>
                </c:pt>
              </c:numCache>
            </c:numRef>
          </c:val>
        </c:ser>
        <c:dLbls>
          <c:showLegendKey val="0"/>
          <c:showVal val="0"/>
          <c:showCatName val="0"/>
          <c:showSerName val="0"/>
          <c:showPercent val="0"/>
          <c:showBubbleSize val="0"/>
          <c:showLeaderLines val="1"/>
        </c:dLbls>
        <c:firstSliceAng val="270"/>
        <c:holeSize val="85"/>
      </c:doughnut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31327334083242"/>
          <c:y val="3.0469628796400455E-3"/>
          <c:w val="0.65868297712785906"/>
          <c:h val="0.98802446569178848"/>
        </c:manualLayout>
      </c:layout>
      <c:doughnutChart>
        <c:varyColors val="1"/>
        <c:ser>
          <c:idx val="0"/>
          <c:order val="0"/>
          <c:tx>
            <c:strRef>
              <c:f>Sheet1!$B$1</c:f>
              <c:strCache>
                <c:ptCount val="1"/>
                <c:pt idx="0">
                  <c:v>Sales</c:v>
                </c:pt>
              </c:strCache>
            </c:strRef>
          </c:tx>
          <c:explosion val="1"/>
          <c:dPt>
            <c:idx val="0"/>
            <c:bubble3D val="0"/>
            <c:spPr>
              <a:solidFill>
                <a:srgbClr val="FFC000"/>
              </a:solidFill>
            </c:spPr>
          </c:dPt>
          <c:dPt>
            <c:idx val="1"/>
            <c:bubble3D val="0"/>
            <c:spPr>
              <a:solidFill>
                <a:schemeClr val="bg1">
                  <a:lumMod val="75000"/>
                </a:schemeClr>
              </a:solidFill>
            </c:spPr>
          </c:dPt>
          <c:dPt>
            <c:idx val="2"/>
            <c:bubble3D val="0"/>
            <c:spPr>
              <a:noFill/>
            </c:spPr>
          </c:dPt>
          <c:dPt>
            <c:idx val="3"/>
            <c:bubble3D val="0"/>
            <c:spPr>
              <a:noFill/>
              <a:ln>
                <a:noFill/>
              </a:ln>
            </c:spPr>
          </c:dPt>
          <c:cat>
            <c:strRef>
              <c:f>Sheet1!$A$2:$A$4</c:f>
              <c:strCache>
                <c:ptCount val="3"/>
                <c:pt idx="0">
                  <c:v>Fill</c:v>
                </c:pt>
                <c:pt idx="1">
                  <c:v>Placeholder</c:v>
                </c:pt>
                <c:pt idx="2">
                  <c:v>Invisible</c:v>
                </c:pt>
              </c:strCache>
            </c:strRef>
          </c:cat>
          <c:val>
            <c:numRef>
              <c:f>Sheet1!$B$2:$B$4</c:f>
              <c:numCache>
                <c:formatCode>General</c:formatCode>
                <c:ptCount val="3"/>
                <c:pt idx="0">
                  <c:v>35</c:v>
                </c:pt>
                <c:pt idx="1">
                  <c:v>90</c:v>
                </c:pt>
                <c:pt idx="2">
                  <c:v>125</c:v>
                </c:pt>
              </c:numCache>
            </c:numRef>
          </c:val>
        </c:ser>
        <c:dLbls>
          <c:showLegendKey val="0"/>
          <c:showVal val="0"/>
          <c:showCatName val="0"/>
          <c:showSerName val="0"/>
          <c:showPercent val="0"/>
          <c:showBubbleSize val="0"/>
          <c:showLeaderLines val="1"/>
        </c:dLbls>
        <c:firstSliceAng val="270"/>
        <c:holeSize val="85"/>
      </c:doughnut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Earnings </a:t>
            </a:r>
            <a:r>
              <a:rPr lang="en-US" dirty="0"/>
              <a:t>by City</a:t>
            </a:r>
          </a:p>
        </c:rich>
      </c:tx>
      <c:layout/>
      <c:overlay val="0"/>
    </c:title>
    <c:autoTitleDeleted val="0"/>
    <c:plotArea>
      <c:layout/>
      <c:pieChart>
        <c:varyColors val="1"/>
        <c:dLbls>
          <c:showLegendKey val="0"/>
          <c:showVal val="0"/>
          <c:showCatName val="1"/>
          <c:showSerName val="0"/>
          <c:showPercent val="1"/>
          <c:showBubbleSize val="0"/>
          <c:showLeaderLines val="0"/>
        </c:dLbls>
        <c:firstSliceAng val="0"/>
      </c:pieChart>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t>Earnings by City</a:t>
            </a:r>
          </a:p>
        </c:rich>
      </c:tx>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explosion val="25"/>
          <c:dLbls>
            <c:dLbl>
              <c:idx val="0"/>
              <c:layout>
                <c:manualLayout>
                  <c:x val="-8.2789041994750651E-2"/>
                  <c:y val="6.9144065325167689E-2"/>
                </c:manualLayout>
              </c:layout>
              <c:showLegendKey val="0"/>
              <c:showVal val="1"/>
              <c:showCatName val="1"/>
              <c:showSerName val="0"/>
              <c:showPercent val="1"/>
              <c:showBubbleSize val="0"/>
              <c:extLst>
                <c:ext xmlns:c15="http://schemas.microsoft.com/office/drawing/2012/chart" uri="{CE6537A1-D6FC-4f65-9D91-7224C49458BB}">
                  <c15:layout/>
                </c:ext>
              </c:extLst>
            </c:dLbl>
            <c:dLbl>
              <c:idx val="2"/>
              <c:layout>
                <c:manualLayout>
                  <c:x val="-3.0085083114610774E-2"/>
                  <c:y val="-0.10580234762321376"/>
                </c:manualLayout>
              </c:layout>
              <c:showLegendKey val="0"/>
              <c:showVal val="1"/>
              <c:showCatName val="1"/>
              <c:showSerName val="0"/>
              <c:showPercent val="1"/>
              <c:showBubbleSize val="0"/>
              <c:extLst>
                <c:ext xmlns:c15="http://schemas.microsoft.com/office/drawing/2012/chart" uri="{CE6537A1-D6FC-4f65-9D91-7224C49458BB}">
                  <c15:layout/>
                </c:ext>
              </c:extLst>
            </c:dLbl>
            <c:dLbl>
              <c:idx val="5"/>
              <c:layout>
                <c:manualLayout>
                  <c:x val="4.762226596675416E-2"/>
                  <c:y val="-9.6159594634004086E-2"/>
                </c:manualLayout>
              </c:layout>
              <c:showLegendKey val="0"/>
              <c:showVal val="1"/>
              <c:showCatName val="1"/>
              <c:showSerName val="0"/>
              <c:showPercent val="1"/>
              <c:showBubbleSize val="0"/>
              <c:extLst>
                <c:ext xmlns:c15="http://schemas.microsoft.com/office/drawing/2012/chart" uri="{CE6537A1-D6FC-4f65-9D91-7224C49458BB}">
                  <c15:layout/>
                </c:ext>
              </c:extLst>
            </c:dLbl>
            <c:dLbl>
              <c:idx val="6"/>
              <c:layout>
                <c:manualLayout>
                  <c:x val="0.12082370953630796"/>
                  <c:y val="6.8253135024788567E-2"/>
                </c:manualLayout>
              </c:layout>
              <c:showLegendKey val="0"/>
              <c:showVal val="1"/>
              <c:showCatName val="1"/>
              <c:showSerName val="0"/>
              <c:showPercent val="1"/>
              <c:showBubbleSize val="0"/>
              <c:extLst>
                <c:ext xmlns:c15="http://schemas.microsoft.com/office/drawing/2012/chart" uri="{CE6537A1-D6FC-4f65-9D91-7224C49458BB}">
                  <c15:layout/>
                </c:ext>
              </c:extLst>
            </c:dLbl>
            <c:spPr>
              <a:noFill/>
              <a:ln>
                <a:noFill/>
              </a:ln>
              <a:effectLst/>
            </c:spPr>
            <c:showLegendKey val="0"/>
            <c:showVal val="1"/>
            <c:showCatName val="1"/>
            <c:showSerName val="0"/>
            <c:showPercent val="1"/>
            <c:showBubbleSize val="0"/>
            <c:showLeaderLines val="1"/>
            <c:extLst>
              <c:ext xmlns:c15="http://schemas.microsoft.com/office/drawing/2012/chart" uri="{CE6537A1-D6FC-4f65-9D91-7224C49458BB}">
                <c15:layout/>
              </c:ext>
            </c:extLst>
          </c:dLbls>
          <c:cat>
            <c:strRef>
              <c:f>Sheet2!$A$40:$A$46</c:f>
              <c:strCache>
                <c:ptCount val="7"/>
                <c:pt idx="0">
                  <c:v>Chicago</c:v>
                </c:pt>
                <c:pt idx="1">
                  <c:v>Denver</c:v>
                </c:pt>
                <c:pt idx="2">
                  <c:v>New York</c:v>
                </c:pt>
                <c:pt idx="3">
                  <c:v>Los Angeles</c:v>
                </c:pt>
                <c:pt idx="4">
                  <c:v>Dallas</c:v>
                </c:pt>
                <c:pt idx="5">
                  <c:v>Seattle</c:v>
                </c:pt>
                <c:pt idx="6">
                  <c:v>Miami</c:v>
                </c:pt>
              </c:strCache>
            </c:strRef>
          </c:cat>
          <c:val>
            <c:numRef>
              <c:f>Sheet2!$B$40:$B$46</c:f>
              <c:numCache>
                <c:formatCode>_("$"* #,##0.00_);_("$"* \(#,##0.00\);_("$"* "-"??_);_(@_)</c:formatCode>
                <c:ptCount val="7"/>
                <c:pt idx="0">
                  <c:v>779099</c:v>
                </c:pt>
                <c:pt idx="1">
                  <c:v>1028165</c:v>
                </c:pt>
                <c:pt idx="2">
                  <c:v>1088622</c:v>
                </c:pt>
                <c:pt idx="3">
                  <c:v>1129789</c:v>
                </c:pt>
                <c:pt idx="4">
                  <c:v>1156425</c:v>
                </c:pt>
                <c:pt idx="5">
                  <c:v>1269883</c:v>
                </c:pt>
                <c:pt idx="6">
                  <c:v>1919388</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Q1 Participation</a:t>
            </a:r>
          </a:p>
        </c:rich>
      </c:tx>
      <c:layout/>
      <c:overlay val="0"/>
    </c:title>
    <c:autoTitleDeleted val="0"/>
    <c:plotArea>
      <c:layout/>
      <c:barChart>
        <c:barDir val="bar"/>
        <c:grouping val="clustered"/>
        <c:varyColors val="0"/>
        <c:ser>
          <c:idx val="0"/>
          <c:order val="0"/>
          <c:tx>
            <c:v>Participants</c:v>
          </c:tx>
          <c:invertIfNegative val="0"/>
          <c:cat>
            <c:strRef>
              <c:f>Sheet6!$A$1:$A$3</c:f>
              <c:strCache>
                <c:ptCount val="3"/>
                <c:pt idx="0">
                  <c:v>Mar</c:v>
                </c:pt>
                <c:pt idx="1">
                  <c:v>Feb</c:v>
                </c:pt>
                <c:pt idx="2">
                  <c:v>Jan</c:v>
                </c:pt>
              </c:strCache>
            </c:strRef>
          </c:cat>
          <c:val>
            <c:numRef>
              <c:f>Sheet6!$B$1:$B$3</c:f>
              <c:numCache>
                <c:formatCode>General</c:formatCode>
                <c:ptCount val="3"/>
                <c:pt idx="0">
                  <c:v>12</c:v>
                </c:pt>
                <c:pt idx="1">
                  <c:v>15</c:v>
                </c:pt>
                <c:pt idx="2">
                  <c:v>18</c:v>
                </c:pt>
              </c:numCache>
            </c:numRef>
          </c:val>
        </c:ser>
        <c:dLbls>
          <c:showLegendKey val="0"/>
          <c:showVal val="0"/>
          <c:showCatName val="0"/>
          <c:showSerName val="0"/>
          <c:showPercent val="0"/>
          <c:showBubbleSize val="0"/>
        </c:dLbls>
        <c:gapWidth val="75"/>
        <c:overlap val="-25"/>
        <c:axId val="554289152"/>
        <c:axId val="174442216"/>
      </c:barChart>
      <c:catAx>
        <c:axId val="554289152"/>
        <c:scaling>
          <c:orientation val="minMax"/>
        </c:scaling>
        <c:delete val="0"/>
        <c:axPos val="l"/>
        <c:numFmt formatCode="General" sourceLinked="0"/>
        <c:majorTickMark val="none"/>
        <c:minorTickMark val="none"/>
        <c:tickLblPos val="nextTo"/>
        <c:crossAx val="174442216"/>
        <c:crosses val="autoZero"/>
        <c:auto val="1"/>
        <c:lblAlgn val="ctr"/>
        <c:lblOffset val="100"/>
        <c:noMultiLvlLbl val="0"/>
      </c:catAx>
      <c:valAx>
        <c:axId val="174442216"/>
        <c:scaling>
          <c:orientation val="minMax"/>
        </c:scaling>
        <c:delete val="0"/>
        <c:axPos val="b"/>
        <c:majorGridlines/>
        <c:numFmt formatCode="General" sourceLinked="1"/>
        <c:majorTickMark val="none"/>
        <c:minorTickMark val="none"/>
        <c:tickLblPos val="nextTo"/>
        <c:spPr>
          <a:ln w="9525">
            <a:noFill/>
          </a:ln>
        </c:spPr>
        <c:crossAx val="554289152"/>
        <c:crosses val="autoZero"/>
        <c:crossBetween val="between"/>
      </c:valAx>
    </c:plotArea>
    <c:legend>
      <c:legendPos val="b"/>
      <c:layout/>
      <c:overlay val="0"/>
    </c:legend>
    <c:plotVisOnly val="1"/>
    <c:dispBlanksAs val="gap"/>
    <c:showDLblsOverMax val="0"/>
  </c:chart>
  <c:spPr>
    <a:ln>
      <a:solidFill>
        <a:schemeClr val="bg1">
          <a:lumMod val="65000"/>
        </a:schemeClr>
      </a:solidFill>
    </a:ln>
    <a:effectLst>
      <a:outerShdw blurRad="50800" dist="38100" dir="2700000" algn="tl" rotWithShape="0">
        <a:prstClr val="black">
          <a:alpha val="40000"/>
        </a:prstClr>
      </a:outerShdw>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a:t>Approval Rating by Month</a:t>
            </a:r>
          </a:p>
        </c:rich>
      </c:tx>
      <c:layout/>
      <c:overlay val="0"/>
    </c:title>
    <c:autoTitleDeleted val="0"/>
    <c:plotArea>
      <c:layout/>
      <c:barChart>
        <c:barDir val="col"/>
        <c:grouping val="stacked"/>
        <c:varyColors val="0"/>
        <c:ser>
          <c:idx val="0"/>
          <c:order val="0"/>
          <c:tx>
            <c:strRef>
              <c:f>Sheet2!$A$3</c:f>
              <c:strCache>
                <c:ptCount val="1"/>
                <c:pt idx="0">
                  <c:v>Approval</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Sheet2!$B$2:$M$2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Sheet2!$B$3:$M$3</c:f>
              <c:numCache>
                <c:formatCode>0</c:formatCode>
                <c:ptCount val="12"/>
                <c:pt idx="0">
                  <c:v>100</c:v>
                </c:pt>
                <c:pt idx="1">
                  <c:v>105</c:v>
                </c:pt>
                <c:pt idx="2">
                  <c:v>100</c:v>
                </c:pt>
                <c:pt idx="3">
                  <c:v>120</c:v>
                </c:pt>
                <c:pt idx="4">
                  <c:v>110</c:v>
                </c:pt>
                <c:pt idx="5">
                  <c:v>115</c:v>
                </c:pt>
                <c:pt idx="6">
                  <c:v>125</c:v>
                </c:pt>
                <c:pt idx="7">
                  <c:v>130</c:v>
                </c:pt>
                <c:pt idx="8">
                  <c:v>125</c:v>
                </c:pt>
                <c:pt idx="9">
                  <c:v>120</c:v>
                </c:pt>
                <c:pt idx="10">
                  <c:v>135</c:v>
                </c:pt>
                <c:pt idx="11" formatCode="General">
                  <c:v>155</c:v>
                </c:pt>
              </c:numCache>
            </c:numRef>
          </c:val>
        </c:ser>
        <c:ser>
          <c:idx val="1"/>
          <c:order val="1"/>
          <c:tx>
            <c:strRef>
              <c:f>Sheet2!$A$4</c:f>
              <c:strCache>
                <c:ptCount val="1"/>
                <c:pt idx="0">
                  <c:v>Dissaproval</c:v>
                </c:pt>
              </c:strCache>
            </c:strRef>
          </c:tx>
          <c:spPr>
            <a:solidFill>
              <a:schemeClr val="accent3">
                <a:lumMod val="75000"/>
              </a:schemeClr>
            </a:solidFill>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Sheet2!$B$2:$M$2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Sheet2!$B$4:$M$4</c:f>
              <c:numCache>
                <c:formatCode>0</c:formatCode>
                <c:ptCount val="12"/>
                <c:pt idx="0">
                  <c:v>110</c:v>
                </c:pt>
                <c:pt idx="1">
                  <c:v>125</c:v>
                </c:pt>
                <c:pt idx="2">
                  <c:v>115</c:v>
                </c:pt>
                <c:pt idx="3">
                  <c:v>125</c:v>
                </c:pt>
                <c:pt idx="4">
                  <c:v>115</c:v>
                </c:pt>
                <c:pt idx="5">
                  <c:v>125</c:v>
                </c:pt>
                <c:pt idx="6">
                  <c:v>135</c:v>
                </c:pt>
                <c:pt idx="7">
                  <c:v>140</c:v>
                </c:pt>
                <c:pt idx="8">
                  <c:v>135</c:v>
                </c:pt>
                <c:pt idx="9">
                  <c:v>130</c:v>
                </c:pt>
                <c:pt idx="10">
                  <c:v>145</c:v>
                </c:pt>
                <c:pt idx="11" formatCode="General">
                  <c:v>140</c:v>
                </c:pt>
              </c:numCache>
            </c:numRef>
          </c:val>
        </c:ser>
        <c:dLbls>
          <c:showLegendKey val="0"/>
          <c:showVal val="0"/>
          <c:showCatName val="0"/>
          <c:showSerName val="0"/>
          <c:showPercent val="0"/>
          <c:showBubbleSize val="0"/>
        </c:dLbls>
        <c:gapWidth val="75"/>
        <c:overlap val="100"/>
        <c:axId val="556200024"/>
        <c:axId val="556200416"/>
      </c:barChart>
      <c:catAx>
        <c:axId val="556200024"/>
        <c:scaling>
          <c:orientation val="minMax"/>
        </c:scaling>
        <c:delete val="0"/>
        <c:axPos val="b"/>
        <c:numFmt formatCode="General" sourceLinked="0"/>
        <c:majorTickMark val="none"/>
        <c:minorTickMark val="none"/>
        <c:tickLblPos val="nextTo"/>
        <c:crossAx val="556200416"/>
        <c:crosses val="autoZero"/>
        <c:auto val="1"/>
        <c:lblAlgn val="ctr"/>
        <c:lblOffset val="100"/>
        <c:noMultiLvlLbl val="0"/>
      </c:catAx>
      <c:valAx>
        <c:axId val="556200416"/>
        <c:scaling>
          <c:orientation val="minMax"/>
        </c:scaling>
        <c:delete val="0"/>
        <c:axPos val="l"/>
        <c:majorGridlines/>
        <c:numFmt formatCode="0" sourceLinked="1"/>
        <c:majorTickMark val="none"/>
        <c:minorTickMark val="none"/>
        <c:tickLblPos val="nextTo"/>
        <c:crossAx val="556200024"/>
        <c:crosses val="autoZero"/>
        <c:crossBetween val="between"/>
        <c:majorUnit val="20"/>
      </c:valAx>
    </c:plotArea>
    <c:legend>
      <c:legendPos val="b"/>
      <c:layout/>
      <c:overlay val="0"/>
    </c:legend>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6-10-29T01:25:01.443" idx="14">
    <p:pos x="10" y="10"/>
    <p:text>Anamika, did we decide to do questions at the end or after each presentation? i can't remember. we'll just have to hide the slide if we don't need it</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233E40-090B-45C3-8C03-4D77C34FF81B}" type="doc">
      <dgm:prSet loTypeId="urn:microsoft.com/office/officeart/2005/8/layout/venn1" loCatId="relationship" qsTypeId="urn:microsoft.com/office/officeart/2005/8/quickstyle/3d4" qsCatId="3D" csTypeId="urn:microsoft.com/office/officeart/2005/8/colors/colorful3" csCatId="colorful" phldr="1"/>
      <dgm:spPr/>
    </dgm:pt>
    <dgm:pt modelId="{D58DC95E-D472-4A14-9BB3-918F5E55485E}">
      <dgm:prSet phldrT="[Text]"/>
      <dgm:spPr>
        <a:xfrm>
          <a:off x="1828799" y="50799"/>
          <a:ext cx="2438400" cy="2438400"/>
        </a:xfrm>
        <a:solidFill>
          <a:srgbClr val="389A80">
            <a:alpha val="50000"/>
          </a:srgbClr>
        </a:solidFill>
        <a:ln>
          <a:noFill/>
        </a:ln>
        <a:effectLst/>
        <a:scene3d>
          <a:camera prst="orthographicFront"/>
          <a:lightRig rig="chilly" dir="t"/>
        </a:scene3d>
        <a:sp3d prstMaterial="translucentPowder">
          <a:bevelT w="127000" h="25400" prst="softRound"/>
        </a:sp3d>
      </dgm:spPr>
      <dgm:t>
        <a:bodyPr/>
        <a:lstStyle/>
        <a:p>
          <a:r>
            <a:rPr lang="en-US" dirty="0" smtClean="0">
              <a:solidFill>
                <a:sysClr val="windowText" lastClr="000000">
                  <a:hueOff val="0"/>
                  <a:satOff val="0"/>
                  <a:lumOff val="0"/>
                  <a:alphaOff val="0"/>
                </a:sysClr>
              </a:solidFill>
              <a:latin typeface="Calibri"/>
              <a:ea typeface="+mn-ea"/>
              <a:cs typeface="+mn-cs"/>
            </a:rPr>
            <a:t>Visual Appeal</a:t>
          </a:r>
          <a:endParaRPr lang="en-US" dirty="0">
            <a:solidFill>
              <a:sysClr val="windowText" lastClr="000000">
                <a:hueOff val="0"/>
                <a:satOff val="0"/>
                <a:lumOff val="0"/>
                <a:alphaOff val="0"/>
              </a:sysClr>
            </a:solidFill>
            <a:latin typeface="Calibri"/>
            <a:ea typeface="+mn-ea"/>
            <a:cs typeface="+mn-cs"/>
          </a:endParaRPr>
        </a:p>
      </dgm:t>
    </dgm:pt>
    <dgm:pt modelId="{495AAD5C-B090-4600-AC3D-2C65AF9AB762}" type="parTrans" cxnId="{510358C8-20D1-43BD-B86E-B77922EF9212}">
      <dgm:prSet/>
      <dgm:spPr/>
      <dgm:t>
        <a:bodyPr/>
        <a:lstStyle/>
        <a:p>
          <a:endParaRPr lang="en-US"/>
        </a:p>
      </dgm:t>
    </dgm:pt>
    <dgm:pt modelId="{FB046018-03D6-4FE2-8BDE-2F11BF5B1D00}" type="sibTrans" cxnId="{510358C8-20D1-43BD-B86E-B77922EF9212}">
      <dgm:prSet/>
      <dgm:spPr/>
      <dgm:t>
        <a:bodyPr/>
        <a:lstStyle/>
        <a:p>
          <a:endParaRPr lang="en-US"/>
        </a:p>
      </dgm:t>
    </dgm:pt>
    <dgm:pt modelId="{65B61C7B-29C1-4FC0-AED7-930F47476655}">
      <dgm:prSet phldrT="[Text]"/>
      <dgm:spPr>
        <a:xfrm>
          <a:off x="2708656" y="1574800"/>
          <a:ext cx="2438400" cy="2438400"/>
        </a:xfrm>
        <a:solidFill>
          <a:srgbClr val="3F6EA7">
            <a:alpha val="50000"/>
          </a:srgbClr>
        </a:solidFill>
        <a:ln>
          <a:noFill/>
        </a:ln>
        <a:effectLst/>
        <a:scene3d>
          <a:camera prst="orthographicFront"/>
          <a:lightRig rig="chilly" dir="t"/>
        </a:scene3d>
        <a:sp3d prstMaterial="translucentPowder">
          <a:bevelT w="127000" h="25400" prst="softRound"/>
        </a:sp3d>
      </dgm:spPr>
      <dgm:t>
        <a:bodyPr/>
        <a:lstStyle/>
        <a:p>
          <a:r>
            <a:rPr lang="en-US" dirty="0" smtClean="0">
              <a:solidFill>
                <a:sysClr val="windowText" lastClr="000000">
                  <a:hueOff val="0"/>
                  <a:satOff val="0"/>
                  <a:lumOff val="0"/>
                  <a:alphaOff val="0"/>
                </a:sysClr>
              </a:solidFill>
              <a:latin typeface="Calibri"/>
              <a:ea typeface="+mn-ea"/>
              <a:cs typeface="+mn-cs"/>
            </a:rPr>
            <a:t>Data Density</a:t>
          </a:r>
          <a:endParaRPr lang="en-US" dirty="0">
            <a:solidFill>
              <a:sysClr val="windowText" lastClr="000000">
                <a:hueOff val="0"/>
                <a:satOff val="0"/>
                <a:lumOff val="0"/>
                <a:alphaOff val="0"/>
              </a:sysClr>
            </a:solidFill>
            <a:latin typeface="Calibri"/>
            <a:ea typeface="+mn-ea"/>
            <a:cs typeface="+mn-cs"/>
          </a:endParaRPr>
        </a:p>
      </dgm:t>
    </dgm:pt>
    <dgm:pt modelId="{B53EA8C5-FAB7-42E8-AEA8-65B4592F428A}" type="parTrans" cxnId="{AF1A672C-E4ED-4418-A907-3F7DCB8927FD}">
      <dgm:prSet/>
      <dgm:spPr/>
      <dgm:t>
        <a:bodyPr/>
        <a:lstStyle/>
        <a:p>
          <a:endParaRPr lang="en-US"/>
        </a:p>
      </dgm:t>
    </dgm:pt>
    <dgm:pt modelId="{28256059-ACD1-42E0-9BEC-ECF1A987B792}" type="sibTrans" cxnId="{AF1A672C-E4ED-4418-A907-3F7DCB8927FD}">
      <dgm:prSet/>
      <dgm:spPr/>
      <dgm:t>
        <a:bodyPr/>
        <a:lstStyle/>
        <a:p>
          <a:endParaRPr lang="en-US"/>
        </a:p>
      </dgm:t>
    </dgm:pt>
    <dgm:pt modelId="{E90938AB-3F9E-4BF0-B56A-C7BC3DF38769}">
      <dgm:prSet phldrT="[Text]"/>
      <dgm:spPr>
        <a:xfrm>
          <a:off x="948943" y="1574800"/>
          <a:ext cx="2438400" cy="2438400"/>
        </a:xfrm>
        <a:solidFill>
          <a:srgbClr val="9BBB59">
            <a:alpha val="50000"/>
            <a:hueOff val="11250264"/>
            <a:satOff val="-16880"/>
            <a:lumOff val="-2745"/>
            <a:alphaOff val="0"/>
          </a:srgbClr>
        </a:solidFill>
        <a:ln>
          <a:noFill/>
        </a:ln>
        <a:effectLst/>
        <a:scene3d>
          <a:camera prst="orthographicFront"/>
          <a:lightRig rig="chilly" dir="t"/>
        </a:scene3d>
        <a:sp3d prstMaterial="translucentPowder">
          <a:bevelT w="127000" h="25400" prst="softRound"/>
        </a:sp3d>
      </dgm:spPr>
      <dgm:t>
        <a:bodyPr/>
        <a:lstStyle/>
        <a:p>
          <a:r>
            <a:rPr lang="en-US" dirty="0" smtClean="0">
              <a:solidFill>
                <a:sysClr val="windowText" lastClr="000000">
                  <a:hueOff val="0"/>
                  <a:satOff val="0"/>
                  <a:lumOff val="0"/>
                  <a:alphaOff val="0"/>
                </a:sysClr>
              </a:solidFill>
              <a:latin typeface="Calibri"/>
              <a:ea typeface="+mn-ea"/>
              <a:cs typeface="+mn-cs"/>
            </a:rPr>
            <a:t>Ease of Understanding</a:t>
          </a:r>
          <a:endParaRPr lang="en-US" dirty="0">
            <a:solidFill>
              <a:sysClr val="windowText" lastClr="000000">
                <a:hueOff val="0"/>
                <a:satOff val="0"/>
                <a:lumOff val="0"/>
                <a:alphaOff val="0"/>
              </a:sysClr>
            </a:solidFill>
            <a:latin typeface="Calibri"/>
            <a:ea typeface="+mn-ea"/>
            <a:cs typeface="+mn-cs"/>
          </a:endParaRPr>
        </a:p>
      </dgm:t>
    </dgm:pt>
    <dgm:pt modelId="{DE1D1CE3-8D7E-4065-8A72-782A63DDB00B}" type="parTrans" cxnId="{D97BEFEF-A418-4CB8-B1B2-B0FEC2CC574C}">
      <dgm:prSet/>
      <dgm:spPr/>
      <dgm:t>
        <a:bodyPr/>
        <a:lstStyle/>
        <a:p>
          <a:endParaRPr lang="en-US"/>
        </a:p>
      </dgm:t>
    </dgm:pt>
    <dgm:pt modelId="{E7491ED8-38B7-410E-9D45-5023C0B58256}" type="sibTrans" cxnId="{D97BEFEF-A418-4CB8-B1B2-B0FEC2CC574C}">
      <dgm:prSet/>
      <dgm:spPr/>
      <dgm:t>
        <a:bodyPr/>
        <a:lstStyle/>
        <a:p>
          <a:endParaRPr lang="en-US"/>
        </a:p>
      </dgm:t>
    </dgm:pt>
    <dgm:pt modelId="{48E34EC6-A740-4F41-A423-06884FAEA8D9}" type="pres">
      <dgm:prSet presAssocID="{9F233E40-090B-45C3-8C03-4D77C34FF81B}" presName="compositeShape" presStyleCnt="0">
        <dgm:presLayoutVars>
          <dgm:chMax val="7"/>
          <dgm:dir/>
          <dgm:resizeHandles val="exact"/>
        </dgm:presLayoutVars>
      </dgm:prSet>
      <dgm:spPr/>
    </dgm:pt>
    <dgm:pt modelId="{4C07B876-E595-4FE9-9ACC-6DEFC2B7C5DF}" type="pres">
      <dgm:prSet presAssocID="{D58DC95E-D472-4A14-9BB3-918F5E55485E}" presName="circ1" presStyleLbl="vennNode1" presStyleIdx="0" presStyleCnt="3"/>
      <dgm:spPr>
        <a:prstGeom prst="ellipse">
          <a:avLst/>
        </a:prstGeom>
      </dgm:spPr>
      <dgm:t>
        <a:bodyPr/>
        <a:lstStyle/>
        <a:p>
          <a:endParaRPr lang="en-US"/>
        </a:p>
      </dgm:t>
    </dgm:pt>
    <dgm:pt modelId="{DAFD65E2-0ADB-407A-87D6-1322671BDCB1}" type="pres">
      <dgm:prSet presAssocID="{D58DC95E-D472-4A14-9BB3-918F5E55485E}" presName="circ1Tx" presStyleLbl="revTx" presStyleIdx="0" presStyleCnt="0">
        <dgm:presLayoutVars>
          <dgm:chMax val="0"/>
          <dgm:chPref val="0"/>
          <dgm:bulletEnabled val="1"/>
        </dgm:presLayoutVars>
      </dgm:prSet>
      <dgm:spPr/>
      <dgm:t>
        <a:bodyPr/>
        <a:lstStyle/>
        <a:p>
          <a:endParaRPr lang="en-US"/>
        </a:p>
      </dgm:t>
    </dgm:pt>
    <dgm:pt modelId="{DF1AD33C-73A2-4358-B426-FC1F76267F59}" type="pres">
      <dgm:prSet presAssocID="{65B61C7B-29C1-4FC0-AED7-930F47476655}" presName="circ2" presStyleLbl="vennNode1" presStyleIdx="1" presStyleCnt="3"/>
      <dgm:spPr>
        <a:prstGeom prst="ellipse">
          <a:avLst/>
        </a:prstGeom>
      </dgm:spPr>
      <dgm:t>
        <a:bodyPr/>
        <a:lstStyle/>
        <a:p>
          <a:endParaRPr lang="en-US"/>
        </a:p>
      </dgm:t>
    </dgm:pt>
    <dgm:pt modelId="{828B9D6A-962C-4A04-89F6-E861B8FCE322}" type="pres">
      <dgm:prSet presAssocID="{65B61C7B-29C1-4FC0-AED7-930F47476655}" presName="circ2Tx" presStyleLbl="revTx" presStyleIdx="0" presStyleCnt="0">
        <dgm:presLayoutVars>
          <dgm:chMax val="0"/>
          <dgm:chPref val="0"/>
          <dgm:bulletEnabled val="1"/>
        </dgm:presLayoutVars>
      </dgm:prSet>
      <dgm:spPr/>
      <dgm:t>
        <a:bodyPr/>
        <a:lstStyle/>
        <a:p>
          <a:endParaRPr lang="en-US"/>
        </a:p>
      </dgm:t>
    </dgm:pt>
    <dgm:pt modelId="{F8554EAB-4AD1-4A8C-B984-C88ACB3957BD}" type="pres">
      <dgm:prSet presAssocID="{E90938AB-3F9E-4BF0-B56A-C7BC3DF38769}" presName="circ3" presStyleLbl="vennNode1" presStyleIdx="2" presStyleCnt="3"/>
      <dgm:spPr>
        <a:prstGeom prst="ellipse">
          <a:avLst/>
        </a:prstGeom>
      </dgm:spPr>
      <dgm:t>
        <a:bodyPr/>
        <a:lstStyle/>
        <a:p>
          <a:endParaRPr lang="en-US"/>
        </a:p>
      </dgm:t>
    </dgm:pt>
    <dgm:pt modelId="{6118372F-0BDE-4EB0-92D6-40A97B39C6C4}" type="pres">
      <dgm:prSet presAssocID="{E90938AB-3F9E-4BF0-B56A-C7BC3DF38769}" presName="circ3Tx" presStyleLbl="revTx" presStyleIdx="0" presStyleCnt="0">
        <dgm:presLayoutVars>
          <dgm:chMax val="0"/>
          <dgm:chPref val="0"/>
          <dgm:bulletEnabled val="1"/>
        </dgm:presLayoutVars>
      </dgm:prSet>
      <dgm:spPr/>
      <dgm:t>
        <a:bodyPr/>
        <a:lstStyle/>
        <a:p>
          <a:endParaRPr lang="en-US"/>
        </a:p>
      </dgm:t>
    </dgm:pt>
  </dgm:ptLst>
  <dgm:cxnLst>
    <dgm:cxn modelId="{F50D0012-7811-4884-9E12-C5D7E7DE03F2}" type="presOf" srcId="{D58DC95E-D472-4A14-9BB3-918F5E55485E}" destId="{DAFD65E2-0ADB-407A-87D6-1322671BDCB1}" srcOrd="1" destOrd="0" presId="urn:microsoft.com/office/officeart/2005/8/layout/venn1"/>
    <dgm:cxn modelId="{9F1BD4D7-BE4A-4280-85CD-6CFB31A96FE0}" type="presOf" srcId="{65B61C7B-29C1-4FC0-AED7-930F47476655}" destId="{828B9D6A-962C-4A04-89F6-E861B8FCE322}" srcOrd="1" destOrd="0" presId="urn:microsoft.com/office/officeart/2005/8/layout/venn1"/>
    <dgm:cxn modelId="{AF1A672C-E4ED-4418-A907-3F7DCB8927FD}" srcId="{9F233E40-090B-45C3-8C03-4D77C34FF81B}" destId="{65B61C7B-29C1-4FC0-AED7-930F47476655}" srcOrd="1" destOrd="0" parTransId="{B53EA8C5-FAB7-42E8-AEA8-65B4592F428A}" sibTransId="{28256059-ACD1-42E0-9BEC-ECF1A987B792}"/>
    <dgm:cxn modelId="{80BA4A90-431A-43FE-ADF2-1FB5C1268D16}" type="presOf" srcId="{D58DC95E-D472-4A14-9BB3-918F5E55485E}" destId="{4C07B876-E595-4FE9-9ACC-6DEFC2B7C5DF}" srcOrd="0" destOrd="0" presId="urn:microsoft.com/office/officeart/2005/8/layout/venn1"/>
    <dgm:cxn modelId="{5E348FA3-7C37-4A0E-8B2D-0EF85F58EDD3}" type="presOf" srcId="{9F233E40-090B-45C3-8C03-4D77C34FF81B}" destId="{48E34EC6-A740-4F41-A423-06884FAEA8D9}" srcOrd="0" destOrd="0" presId="urn:microsoft.com/office/officeart/2005/8/layout/venn1"/>
    <dgm:cxn modelId="{D97BEFEF-A418-4CB8-B1B2-B0FEC2CC574C}" srcId="{9F233E40-090B-45C3-8C03-4D77C34FF81B}" destId="{E90938AB-3F9E-4BF0-B56A-C7BC3DF38769}" srcOrd="2" destOrd="0" parTransId="{DE1D1CE3-8D7E-4065-8A72-782A63DDB00B}" sibTransId="{E7491ED8-38B7-410E-9D45-5023C0B58256}"/>
    <dgm:cxn modelId="{EF6ACCCC-AF59-40B6-87F6-BBFD89ADA3C0}" type="presOf" srcId="{E90938AB-3F9E-4BF0-B56A-C7BC3DF38769}" destId="{6118372F-0BDE-4EB0-92D6-40A97B39C6C4}" srcOrd="1" destOrd="0" presId="urn:microsoft.com/office/officeart/2005/8/layout/venn1"/>
    <dgm:cxn modelId="{716A77EA-B1DA-4565-B749-4B584E2AEF84}" type="presOf" srcId="{E90938AB-3F9E-4BF0-B56A-C7BC3DF38769}" destId="{F8554EAB-4AD1-4A8C-B984-C88ACB3957BD}" srcOrd="0" destOrd="0" presId="urn:microsoft.com/office/officeart/2005/8/layout/venn1"/>
    <dgm:cxn modelId="{D915C1DE-D818-4D63-9048-7B7EAFDDA874}" type="presOf" srcId="{65B61C7B-29C1-4FC0-AED7-930F47476655}" destId="{DF1AD33C-73A2-4358-B426-FC1F76267F59}" srcOrd="0" destOrd="0" presId="urn:microsoft.com/office/officeart/2005/8/layout/venn1"/>
    <dgm:cxn modelId="{510358C8-20D1-43BD-B86E-B77922EF9212}" srcId="{9F233E40-090B-45C3-8C03-4D77C34FF81B}" destId="{D58DC95E-D472-4A14-9BB3-918F5E55485E}" srcOrd="0" destOrd="0" parTransId="{495AAD5C-B090-4600-AC3D-2C65AF9AB762}" sibTransId="{FB046018-03D6-4FE2-8BDE-2F11BF5B1D00}"/>
    <dgm:cxn modelId="{9AB59AFD-6283-4FB7-A6FE-BFE77A7ABEF8}" type="presParOf" srcId="{48E34EC6-A740-4F41-A423-06884FAEA8D9}" destId="{4C07B876-E595-4FE9-9ACC-6DEFC2B7C5DF}" srcOrd="0" destOrd="0" presId="urn:microsoft.com/office/officeart/2005/8/layout/venn1"/>
    <dgm:cxn modelId="{7C258A12-7714-4D25-AEDE-6BE23C36C109}" type="presParOf" srcId="{48E34EC6-A740-4F41-A423-06884FAEA8D9}" destId="{DAFD65E2-0ADB-407A-87D6-1322671BDCB1}" srcOrd="1" destOrd="0" presId="urn:microsoft.com/office/officeart/2005/8/layout/venn1"/>
    <dgm:cxn modelId="{7F1F15AD-68FA-4D84-9479-7083E3678BD5}" type="presParOf" srcId="{48E34EC6-A740-4F41-A423-06884FAEA8D9}" destId="{DF1AD33C-73A2-4358-B426-FC1F76267F59}" srcOrd="2" destOrd="0" presId="urn:microsoft.com/office/officeart/2005/8/layout/venn1"/>
    <dgm:cxn modelId="{E458A352-1037-480C-AE84-6A0459320E87}" type="presParOf" srcId="{48E34EC6-A740-4F41-A423-06884FAEA8D9}" destId="{828B9D6A-962C-4A04-89F6-E861B8FCE322}" srcOrd="3" destOrd="0" presId="urn:microsoft.com/office/officeart/2005/8/layout/venn1"/>
    <dgm:cxn modelId="{78115D9F-6E08-4585-AEEB-904B5992218F}" type="presParOf" srcId="{48E34EC6-A740-4F41-A423-06884FAEA8D9}" destId="{F8554EAB-4AD1-4A8C-B984-C88ACB3957BD}" srcOrd="4" destOrd="0" presId="urn:microsoft.com/office/officeart/2005/8/layout/venn1"/>
    <dgm:cxn modelId="{B73ACEDD-A091-4BE7-8981-1312A4E0F716}" type="presParOf" srcId="{48E34EC6-A740-4F41-A423-06884FAEA8D9}" destId="{6118372F-0BDE-4EB0-92D6-40A97B39C6C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20B7A-09F6-496D-997E-EE4F7801B096}"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E0ED7430-F7C4-4FAA-83BC-0D7969F46AE0}">
      <dgm:prSet phldrT="[Text]" custT="1"/>
      <dgm:spPr>
        <a:solidFill>
          <a:schemeClr val="accent2">
            <a:lumMod val="75000"/>
          </a:schemeClr>
        </a:solidFill>
      </dgm:spPr>
      <dgm:t>
        <a:bodyPr/>
        <a:lstStyle/>
        <a:p>
          <a:r>
            <a:rPr lang="en-US" sz="1200" b="1" dirty="0" smtClean="0">
              <a:latin typeface="Calibri" panose="020F0502020204030204" pitchFamily="34" charset="0"/>
            </a:rPr>
            <a:t>Flexibility</a:t>
          </a:r>
          <a:endParaRPr lang="en-US" sz="1200" b="1" dirty="0">
            <a:latin typeface="Calibri" panose="020F0502020204030204" pitchFamily="34" charset="0"/>
          </a:endParaRPr>
        </a:p>
      </dgm:t>
    </dgm:pt>
    <dgm:pt modelId="{5096BE17-C2E0-45D1-9466-D0F172D8581A}" type="parTrans" cxnId="{07C5038B-7F09-4D08-8A15-C61F121809A4}">
      <dgm:prSet/>
      <dgm:spPr/>
      <dgm:t>
        <a:bodyPr/>
        <a:lstStyle/>
        <a:p>
          <a:endParaRPr lang="en-US"/>
        </a:p>
      </dgm:t>
    </dgm:pt>
    <dgm:pt modelId="{A1A7580E-9EE5-420B-A268-38BFE727B869}" type="sibTrans" cxnId="{07C5038B-7F09-4D08-8A15-C61F121809A4}">
      <dgm:prSet/>
      <dgm:spPr/>
      <dgm:t>
        <a:bodyPr/>
        <a:lstStyle/>
        <a:p>
          <a:endParaRPr lang="en-US"/>
        </a:p>
      </dgm:t>
    </dgm:pt>
    <dgm:pt modelId="{944D95B4-CB4A-4D37-A588-FD046DC941F0}">
      <dgm:prSet phldrT="[Text]" custT="1"/>
      <dgm:spPr>
        <a:solidFill>
          <a:schemeClr val="accent6">
            <a:lumMod val="75000"/>
          </a:schemeClr>
        </a:solidFill>
      </dgm:spPr>
      <dgm:t>
        <a:bodyPr/>
        <a:lstStyle/>
        <a:p>
          <a:r>
            <a:rPr lang="en-US" sz="1200" b="1" dirty="0" smtClean="0">
              <a:latin typeface="Calibri" panose="020F0502020204030204" pitchFamily="34" charset="0"/>
            </a:rPr>
            <a:t>Timeliness</a:t>
          </a:r>
          <a:endParaRPr lang="en-US" sz="1200" b="1" dirty="0">
            <a:latin typeface="Calibri" panose="020F0502020204030204" pitchFamily="34" charset="0"/>
          </a:endParaRPr>
        </a:p>
      </dgm:t>
    </dgm:pt>
    <dgm:pt modelId="{37C3A432-3314-43FA-84C0-C5B31F5A2CD1}" type="parTrans" cxnId="{2D64F0C1-28AF-4C34-9940-65DF683D4B89}">
      <dgm:prSet/>
      <dgm:spPr/>
      <dgm:t>
        <a:bodyPr/>
        <a:lstStyle/>
        <a:p>
          <a:endParaRPr lang="en-US"/>
        </a:p>
      </dgm:t>
    </dgm:pt>
    <dgm:pt modelId="{B7856EC4-BD55-4442-B87D-837415BF6A5B}" type="sibTrans" cxnId="{2D64F0C1-28AF-4C34-9940-65DF683D4B89}">
      <dgm:prSet/>
      <dgm:spPr/>
      <dgm:t>
        <a:bodyPr/>
        <a:lstStyle/>
        <a:p>
          <a:endParaRPr lang="en-US"/>
        </a:p>
      </dgm:t>
    </dgm:pt>
    <dgm:pt modelId="{AFCA059D-CBEF-412E-9950-98D1C0558DFA}">
      <dgm:prSet phldrT="[Text]" custT="1"/>
      <dgm:spPr>
        <a:solidFill>
          <a:schemeClr val="accent3"/>
        </a:solidFill>
      </dgm:spPr>
      <dgm:t>
        <a:bodyPr/>
        <a:lstStyle/>
        <a:p>
          <a:r>
            <a:rPr lang="en-US" sz="1000" b="1" dirty="0" smtClean="0">
              <a:latin typeface="Calibri" panose="020F0502020204030204" pitchFamily="34" charset="0"/>
            </a:rPr>
            <a:t>Accessibility</a:t>
          </a:r>
          <a:endParaRPr lang="en-US" sz="1000" b="1" dirty="0">
            <a:latin typeface="Calibri" panose="020F0502020204030204" pitchFamily="34" charset="0"/>
          </a:endParaRPr>
        </a:p>
      </dgm:t>
    </dgm:pt>
    <dgm:pt modelId="{1DA315BA-0A29-4594-918C-99F2541044DE}" type="parTrans" cxnId="{4BE621A5-31B0-4B68-A2BA-881C9794806C}">
      <dgm:prSet/>
      <dgm:spPr/>
      <dgm:t>
        <a:bodyPr/>
        <a:lstStyle/>
        <a:p>
          <a:endParaRPr lang="en-US"/>
        </a:p>
      </dgm:t>
    </dgm:pt>
    <dgm:pt modelId="{13480D42-B72B-45F1-9BB6-9E9C759514FC}" type="sibTrans" cxnId="{4BE621A5-31B0-4B68-A2BA-881C9794806C}">
      <dgm:prSet/>
      <dgm:spPr/>
      <dgm:t>
        <a:bodyPr/>
        <a:lstStyle/>
        <a:p>
          <a:endParaRPr lang="en-US"/>
        </a:p>
      </dgm:t>
    </dgm:pt>
    <dgm:pt modelId="{D0237460-AB04-4025-B93E-CDAE2DA2E6F3}">
      <dgm:prSet phldrT="[Text]" custT="1"/>
      <dgm:spPr/>
      <dgm:t>
        <a:bodyPr/>
        <a:lstStyle/>
        <a:p>
          <a:r>
            <a:rPr lang="en-US" sz="3200" b="1" dirty="0" smtClean="0">
              <a:solidFill>
                <a:schemeClr val="tx1">
                  <a:lumMod val="65000"/>
                  <a:lumOff val="35000"/>
                </a:schemeClr>
              </a:solidFill>
              <a:latin typeface="Calibri" panose="020F0502020204030204" pitchFamily="34" charset="0"/>
            </a:rPr>
            <a:t>Data engagement</a:t>
          </a:r>
          <a:endParaRPr lang="en-US" sz="3200" b="1" dirty="0">
            <a:solidFill>
              <a:schemeClr val="tx1">
                <a:lumMod val="65000"/>
                <a:lumOff val="35000"/>
              </a:schemeClr>
            </a:solidFill>
            <a:latin typeface="Calibri" panose="020F0502020204030204" pitchFamily="34" charset="0"/>
          </a:endParaRPr>
        </a:p>
      </dgm:t>
    </dgm:pt>
    <dgm:pt modelId="{386C4F65-6907-49DD-8899-BFC4A1AE1D5E}" type="parTrans" cxnId="{CC1D74C5-9F2E-4EC3-96E6-704B79BC2C28}">
      <dgm:prSet/>
      <dgm:spPr/>
      <dgm:t>
        <a:bodyPr/>
        <a:lstStyle/>
        <a:p>
          <a:endParaRPr lang="en-US"/>
        </a:p>
      </dgm:t>
    </dgm:pt>
    <dgm:pt modelId="{9DF2A46F-E0DD-4482-A6BE-8FC80541A572}" type="sibTrans" cxnId="{CC1D74C5-9F2E-4EC3-96E6-704B79BC2C28}">
      <dgm:prSet/>
      <dgm:spPr/>
      <dgm:t>
        <a:bodyPr/>
        <a:lstStyle/>
        <a:p>
          <a:endParaRPr lang="en-US"/>
        </a:p>
      </dgm:t>
    </dgm:pt>
    <dgm:pt modelId="{41B2D9FE-11FD-4134-9889-5DD12925E9F1}" type="pres">
      <dgm:prSet presAssocID="{5D620B7A-09F6-496D-997E-EE4F7801B096}" presName="Name0" presStyleCnt="0">
        <dgm:presLayoutVars>
          <dgm:chMax val="4"/>
          <dgm:resizeHandles val="exact"/>
        </dgm:presLayoutVars>
      </dgm:prSet>
      <dgm:spPr/>
      <dgm:t>
        <a:bodyPr/>
        <a:lstStyle/>
        <a:p>
          <a:endParaRPr lang="en-US"/>
        </a:p>
      </dgm:t>
    </dgm:pt>
    <dgm:pt modelId="{E3F36A20-1D30-4E3A-AD60-DA768CA81E1B}" type="pres">
      <dgm:prSet presAssocID="{5D620B7A-09F6-496D-997E-EE4F7801B096}" presName="ellipse" presStyleLbl="trBgShp" presStyleIdx="0" presStyleCnt="1"/>
      <dgm:spPr/>
      <dgm:t>
        <a:bodyPr/>
        <a:lstStyle/>
        <a:p>
          <a:endParaRPr lang="en-US"/>
        </a:p>
      </dgm:t>
    </dgm:pt>
    <dgm:pt modelId="{084AB99E-72BE-45E6-9734-9629D97ACC1C}" type="pres">
      <dgm:prSet presAssocID="{5D620B7A-09F6-496D-997E-EE4F7801B096}" presName="arrow1" presStyleLbl="fgShp" presStyleIdx="0" presStyleCnt="1"/>
      <dgm:spPr>
        <a:solidFill>
          <a:schemeClr val="tx1">
            <a:lumMod val="50000"/>
            <a:lumOff val="50000"/>
          </a:schemeClr>
        </a:solidFill>
      </dgm:spPr>
      <dgm:t>
        <a:bodyPr/>
        <a:lstStyle/>
        <a:p>
          <a:endParaRPr lang="en-US"/>
        </a:p>
      </dgm:t>
    </dgm:pt>
    <dgm:pt modelId="{9F698045-2D70-4839-B083-EFA290C5431E}" type="pres">
      <dgm:prSet presAssocID="{5D620B7A-09F6-496D-997E-EE4F7801B096}" presName="rectangle" presStyleLbl="revTx" presStyleIdx="0" presStyleCnt="1" custScaleX="137401">
        <dgm:presLayoutVars>
          <dgm:bulletEnabled val="1"/>
        </dgm:presLayoutVars>
      </dgm:prSet>
      <dgm:spPr/>
      <dgm:t>
        <a:bodyPr/>
        <a:lstStyle/>
        <a:p>
          <a:endParaRPr lang="en-US"/>
        </a:p>
      </dgm:t>
    </dgm:pt>
    <dgm:pt modelId="{2211334A-2A37-4359-BEAE-276F2637C96A}" type="pres">
      <dgm:prSet presAssocID="{944D95B4-CB4A-4D37-A588-FD046DC941F0}" presName="item1" presStyleLbl="node1" presStyleIdx="0" presStyleCnt="3">
        <dgm:presLayoutVars>
          <dgm:bulletEnabled val="1"/>
        </dgm:presLayoutVars>
      </dgm:prSet>
      <dgm:spPr/>
      <dgm:t>
        <a:bodyPr/>
        <a:lstStyle/>
        <a:p>
          <a:endParaRPr lang="en-US"/>
        </a:p>
      </dgm:t>
    </dgm:pt>
    <dgm:pt modelId="{BFBB5291-8A8B-45B7-8C6D-BE5901D40387}" type="pres">
      <dgm:prSet presAssocID="{AFCA059D-CBEF-412E-9950-98D1C0558DFA}" presName="item2" presStyleLbl="node1" presStyleIdx="1" presStyleCnt="3">
        <dgm:presLayoutVars>
          <dgm:bulletEnabled val="1"/>
        </dgm:presLayoutVars>
      </dgm:prSet>
      <dgm:spPr/>
      <dgm:t>
        <a:bodyPr/>
        <a:lstStyle/>
        <a:p>
          <a:endParaRPr lang="en-US"/>
        </a:p>
      </dgm:t>
    </dgm:pt>
    <dgm:pt modelId="{65469370-00E6-4ADF-A9A5-7258102B777E}" type="pres">
      <dgm:prSet presAssocID="{D0237460-AB04-4025-B93E-CDAE2DA2E6F3}" presName="item3" presStyleLbl="node1" presStyleIdx="2" presStyleCnt="3">
        <dgm:presLayoutVars>
          <dgm:bulletEnabled val="1"/>
        </dgm:presLayoutVars>
      </dgm:prSet>
      <dgm:spPr/>
      <dgm:t>
        <a:bodyPr/>
        <a:lstStyle/>
        <a:p>
          <a:endParaRPr lang="en-US"/>
        </a:p>
      </dgm:t>
    </dgm:pt>
    <dgm:pt modelId="{EDC02DF0-9115-4893-8468-6CDCE3305770}" type="pres">
      <dgm:prSet presAssocID="{5D620B7A-09F6-496D-997E-EE4F7801B096}" presName="funnel" presStyleLbl="trAlignAcc1" presStyleIdx="0" presStyleCnt="1"/>
      <dgm:spPr>
        <a:ln w="28575">
          <a:solidFill>
            <a:srgbClr val="C00000"/>
          </a:solidFill>
        </a:ln>
      </dgm:spPr>
      <dgm:t>
        <a:bodyPr/>
        <a:lstStyle/>
        <a:p>
          <a:endParaRPr lang="en-US"/>
        </a:p>
      </dgm:t>
    </dgm:pt>
  </dgm:ptLst>
  <dgm:cxnLst>
    <dgm:cxn modelId="{4BE621A5-31B0-4B68-A2BA-881C9794806C}" srcId="{5D620B7A-09F6-496D-997E-EE4F7801B096}" destId="{AFCA059D-CBEF-412E-9950-98D1C0558DFA}" srcOrd="2" destOrd="0" parTransId="{1DA315BA-0A29-4594-918C-99F2541044DE}" sibTransId="{13480D42-B72B-45F1-9BB6-9E9C759514FC}"/>
    <dgm:cxn modelId="{239B285C-B182-47C4-B46D-AD111775851C}" type="presOf" srcId="{AFCA059D-CBEF-412E-9950-98D1C0558DFA}" destId="{2211334A-2A37-4359-BEAE-276F2637C96A}" srcOrd="0" destOrd="0" presId="urn:microsoft.com/office/officeart/2005/8/layout/funnel1"/>
    <dgm:cxn modelId="{A83A8812-0D64-478C-A412-CB3706EB82DB}" type="presOf" srcId="{E0ED7430-F7C4-4FAA-83BC-0D7969F46AE0}" destId="{65469370-00E6-4ADF-A9A5-7258102B777E}" srcOrd="0" destOrd="0" presId="urn:microsoft.com/office/officeart/2005/8/layout/funnel1"/>
    <dgm:cxn modelId="{EFED688F-1820-4FCD-A5FC-D74596C19786}" type="presOf" srcId="{5D620B7A-09F6-496D-997E-EE4F7801B096}" destId="{41B2D9FE-11FD-4134-9889-5DD12925E9F1}" srcOrd="0" destOrd="0" presId="urn:microsoft.com/office/officeart/2005/8/layout/funnel1"/>
    <dgm:cxn modelId="{B263D572-5C65-4EAB-91FA-186A45A4E1F7}" type="presOf" srcId="{944D95B4-CB4A-4D37-A588-FD046DC941F0}" destId="{BFBB5291-8A8B-45B7-8C6D-BE5901D40387}" srcOrd="0" destOrd="0" presId="urn:microsoft.com/office/officeart/2005/8/layout/funnel1"/>
    <dgm:cxn modelId="{CC1D74C5-9F2E-4EC3-96E6-704B79BC2C28}" srcId="{5D620B7A-09F6-496D-997E-EE4F7801B096}" destId="{D0237460-AB04-4025-B93E-CDAE2DA2E6F3}" srcOrd="3" destOrd="0" parTransId="{386C4F65-6907-49DD-8899-BFC4A1AE1D5E}" sibTransId="{9DF2A46F-E0DD-4482-A6BE-8FC80541A572}"/>
    <dgm:cxn modelId="{2D64F0C1-28AF-4C34-9940-65DF683D4B89}" srcId="{5D620B7A-09F6-496D-997E-EE4F7801B096}" destId="{944D95B4-CB4A-4D37-A588-FD046DC941F0}" srcOrd="1" destOrd="0" parTransId="{37C3A432-3314-43FA-84C0-C5B31F5A2CD1}" sibTransId="{B7856EC4-BD55-4442-B87D-837415BF6A5B}"/>
    <dgm:cxn modelId="{84FB32FF-9D49-4024-B50F-58E866009933}" type="presOf" srcId="{D0237460-AB04-4025-B93E-CDAE2DA2E6F3}" destId="{9F698045-2D70-4839-B083-EFA290C5431E}" srcOrd="0" destOrd="0" presId="urn:microsoft.com/office/officeart/2005/8/layout/funnel1"/>
    <dgm:cxn modelId="{07C5038B-7F09-4D08-8A15-C61F121809A4}" srcId="{5D620B7A-09F6-496D-997E-EE4F7801B096}" destId="{E0ED7430-F7C4-4FAA-83BC-0D7969F46AE0}" srcOrd="0" destOrd="0" parTransId="{5096BE17-C2E0-45D1-9466-D0F172D8581A}" sibTransId="{A1A7580E-9EE5-420B-A268-38BFE727B869}"/>
    <dgm:cxn modelId="{6FAD3CBB-7FE3-4AF0-BC47-D7A13B906AEA}" type="presParOf" srcId="{41B2D9FE-11FD-4134-9889-5DD12925E9F1}" destId="{E3F36A20-1D30-4E3A-AD60-DA768CA81E1B}" srcOrd="0" destOrd="0" presId="urn:microsoft.com/office/officeart/2005/8/layout/funnel1"/>
    <dgm:cxn modelId="{C431D54E-3C97-4D05-9047-3C927FB284A8}" type="presParOf" srcId="{41B2D9FE-11FD-4134-9889-5DD12925E9F1}" destId="{084AB99E-72BE-45E6-9734-9629D97ACC1C}" srcOrd="1" destOrd="0" presId="urn:microsoft.com/office/officeart/2005/8/layout/funnel1"/>
    <dgm:cxn modelId="{7D8967A1-8B2A-4667-A2CD-98EE3F24A954}" type="presParOf" srcId="{41B2D9FE-11FD-4134-9889-5DD12925E9F1}" destId="{9F698045-2D70-4839-B083-EFA290C5431E}" srcOrd="2" destOrd="0" presId="urn:microsoft.com/office/officeart/2005/8/layout/funnel1"/>
    <dgm:cxn modelId="{1F469D70-E4C8-43AB-BBF6-7DE76285B4D9}" type="presParOf" srcId="{41B2D9FE-11FD-4134-9889-5DD12925E9F1}" destId="{2211334A-2A37-4359-BEAE-276F2637C96A}" srcOrd="3" destOrd="0" presId="urn:microsoft.com/office/officeart/2005/8/layout/funnel1"/>
    <dgm:cxn modelId="{1CE099FA-9FF7-4BCB-997F-65825527D009}" type="presParOf" srcId="{41B2D9FE-11FD-4134-9889-5DD12925E9F1}" destId="{BFBB5291-8A8B-45B7-8C6D-BE5901D40387}" srcOrd="4" destOrd="0" presId="urn:microsoft.com/office/officeart/2005/8/layout/funnel1"/>
    <dgm:cxn modelId="{01E602A8-3689-4215-BB2F-8896C09ADFB9}" type="presParOf" srcId="{41B2D9FE-11FD-4134-9889-5DD12925E9F1}" destId="{65469370-00E6-4ADF-A9A5-7258102B777E}" srcOrd="5" destOrd="0" presId="urn:microsoft.com/office/officeart/2005/8/layout/funnel1"/>
    <dgm:cxn modelId="{2939A96F-A33C-4E27-BFC3-E5E7900C2F87}" type="presParOf" srcId="{41B2D9FE-11FD-4134-9889-5DD12925E9F1}" destId="{EDC02DF0-9115-4893-8468-6CDCE3305770}"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2FB392-D30F-4F1E-9B82-009BA3BF106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7B033A7B-7BE6-4708-ABCC-A7DA20D0C80E}">
      <dgm:prSet phldrT="[Text]"/>
      <dgm:spPr/>
      <dgm:t>
        <a:bodyPr/>
        <a:lstStyle/>
        <a:p>
          <a:r>
            <a:rPr lang="en-US" dirty="0" smtClean="0"/>
            <a:t>Phase 2 Conceptualize</a:t>
          </a:r>
          <a:endParaRPr lang="en-US" dirty="0"/>
        </a:p>
      </dgm:t>
    </dgm:pt>
    <dgm:pt modelId="{756CEFEA-97C9-4F62-A73F-47EF4A01604D}" type="parTrans" cxnId="{2CC02810-D3C2-4979-810C-35EC259E5F66}">
      <dgm:prSet/>
      <dgm:spPr/>
      <dgm:t>
        <a:bodyPr/>
        <a:lstStyle/>
        <a:p>
          <a:endParaRPr lang="en-US"/>
        </a:p>
      </dgm:t>
    </dgm:pt>
    <dgm:pt modelId="{33F61929-A24B-48C0-A7B8-13A6D52EF659}" type="sibTrans" cxnId="{2CC02810-D3C2-4979-810C-35EC259E5F66}">
      <dgm:prSet/>
      <dgm:spPr/>
      <dgm:t>
        <a:bodyPr/>
        <a:lstStyle/>
        <a:p>
          <a:endParaRPr lang="en-US"/>
        </a:p>
      </dgm:t>
    </dgm:pt>
    <dgm:pt modelId="{0A5314B5-FE0F-4B0C-B44F-E662CCA714BC}">
      <dgm:prSet phldrT="[Text]"/>
      <dgm:spPr/>
      <dgm:t>
        <a:bodyPr/>
        <a:lstStyle/>
        <a:p>
          <a:r>
            <a:rPr lang="en-US" dirty="0" smtClean="0"/>
            <a:t>Phase 3 Execute</a:t>
          </a:r>
          <a:endParaRPr lang="en-US" dirty="0"/>
        </a:p>
      </dgm:t>
    </dgm:pt>
    <dgm:pt modelId="{B8D5535F-FD60-458A-8199-36FF54AB06BE}" type="parTrans" cxnId="{1C14B491-2563-461A-9847-F3753BCEB97E}">
      <dgm:prSet/>
      <dgm:spPr/>
      <dgm:t>
        <a:bodyPr/>
        <a:lstStyle/>
        <a:p>
          <a:endParaRPr lang="en-US"/>
        </a:p>
      </dgm:t>
    </dgm:pt>
    <dgm:pt modelId="{418B316A-3988-45CA-B5F0-6F93E0D74E17}" type="sibTrans" cxnId="{1C14B491-2563-461A-9847-F3753BCEB97E}">
      <dgm:prSet/>
      <dgm:spPr/>
      <dgm:t>
        <a:bodyPr/>
        <a:lstStyle/>
        <a:p>
          <a:endParaRPr lang="en-US"/>
        </a:p>
      </dgm:t>
    </dgm:pt>
    <dgm:pt modelId="{05B65A89-C3FB-4D34-B787-3FA1EDBACBEE}">
      <dgm:prSet phldrT="[Text]"/>
      <dgm:spPr/>
      <dgm:t>
        <a:bodyPr/>
        <a:lstStyle/>
        <a:p>
          <a:r>
            <a:rPr lang="en-US" dirty="0" smtClean="0"/>
            <a:t>Phase 4 Evaluate</a:t>
          </a:r>
          <a:endParaRPr lang="en-US" dirty="0"/>
        </a:p>
      </dgm:t>
    </dgm:pt>
    <dgm:pt modelId="{674F0A2F-E77D-410B-A3DB-3F1DDDFC503C}" type="parTrans" cxnId="{7AC7621E-9BF6-4CA9-9800-31F020A7CD8F}">
      <dgm:prSet/>
      <dgm:spPr/>
      <dgm:t>
        <a:bodyPr/>
        <a:lstStyle/>
        <a:p>
          <a:endParaRPr lang="en-US"/>
        </a:p>
      </dgm:t>
    </dgm:pt>
    <dgm:pt modelId="{FD082E14-4C4D-4068-AD3E-CB44846BAD3E}" type="sibTrans" cxnId="{7AC7621E-9BF6-4CA9-9800-31F020A7CD8F}">
      <dgm:prSet/>
      <dgm:spPr/>
      <dgm:t>
        <a:bodyPr/>
        <a:lstStyle/>
        <a:p>
          <a:endParaRPr lang="en-US"/>
        </a:p>
      </dgm:t>
    </dgm:pt>
    <dgm:pt modelId="{09D363B6-820F-463A-95A6-BCF4B55EC7A7}">
      <dgm:prSet phldrT="[Text]"/>
      <dgm:spPr/>
      <dgm:t>
        <a:bodyPr/>
        <a:lstStyle/>
        <a:p>
          <a:r>
            <a:rPr lang="en-US" dirty="0" smtClean="0"/>
            <a:t>Phase 1 Assess</a:t>
          </a:r>
          <a:endParaRPr lang="en-US" dirty="0"/>
        </a:p>
      </dgm:t>
    </dgm:pt>
    <dgm:pt modelId="{BB2DAD78-3A3F-4B06-B3CC-FF4E241BD6B1}" type="parTrans" cxnId="{33C8AD96-7887-41E6-BB66-E5334D5F3F1D}">
      <dgm:prSet/>
      <dgm:spPr/>
      <dgm:t>
        <a:bodyPr/>
        <a:lstStyle/>
        <a:p>
          <a:endParaRPr lang="en-US"/>
        </a:p>
      </dgm:t>
    </dgm:pt>
    <dgm:pt modelId="{F2D76054-FCFE-4F14-BCB8-BFF976C7AB93}" type="sibTrans" cxnId="{33C8AD96-7887-41E6-BB66-E5334D5F3F1D}">
      <dgm:prSet/>
      <dgm:spPr/>
      <dgm:t>
        <a:bodyPr/>
        <a:lstStyle/>
        <a:p>
          <a:endParaRPr lang="en-US"/>
        </a:p>
      </dgm:t>
    </dgm:pt>
    <dgm:pt modelId="{A60425BE-96AF-4B48-B4AD-97FC738B4AA4}" type="pres">
      <dgm:prSet presAssocID="{B32FB392-D30F-4F1E-9B82-009BA3BF106C}" presName="cycle" presStyleCnt="0">
        <dgm:presLayoutVars>
          <dgm:dir/>
          <dgm:resizeHandles val="exact"/>
        </dgm:presLayoutVars>
      </dgm:prSet>
      <dgm:spPr/>
      <dgm:t>
        <a:bodyPr/>
        <a:lstStyle/>
        <a:p>
          <a:endParaRPr lang="en-US"/>
        </a:p>
      </dgm:t>
    </dgm:pt>
    <dgm:pt modelId="{10FCB856-D7B4-4F0E-BCB7-E4BB84AF9A4E}" type="pres">
      <dgm:prSet presAssocID="{7B033A7B-7BE6-4708-ABCC-A7DA20D0C80E}" presName="dummy" presStyleCnt="0"/>
      <dgm:spPr/>
      <dgm:t>
        <a:bodyPr/>
        <a:lstStyle/>
        <a:p>
          <a:endParaRPr lang="en-US"/>
        </a:p>
      </dgm:t>
    </dgm:pt>
    <dgm:pt modelId="{E653172D-B04E-4264-A225-05F75C391929}" type="pres">
      <dgm:prSet presAssocID="{7B033A7B-7BE6-4708-ABCC-A7DA20D0C80E}" presName="node" presStyleLbl="revTx" presStyleIdx="0" presStyleCnt="4">
        <dgm:presLayoutVars>
          <dgm:bulletEnabled val="1"/>
        </dgm:presLayoutVars>
      </dgm:prSet>
      <dgm:spPr/>
      <dgm:t>
        <a:bodyPr/>
        <a:lstStyle/>
        <a:p>
          <a:endParaRPr lang="en-US"/>
        </a:p>
      </dgm:t>
    </dgm:pt>
    <dgm:pt modelId="{6E2FBF42-B048-4E7D-96EC-66667550A65E}" type="pres">
      <dgm:prSet presAssocID="{33F61929-A24B-48C0-A7B8-13A6D52EF659}" presName="sibTrans" presStyleLbl="node1" presStyleIdx="0" presStyleCnt="4"/>
      <dgm:spPr/>
      <dgm:t>
        <a:bodyPr/>
        <a:lstStyle/>
        <a:p>
          <a:endParaRPr lang="en-US"/>
        </a:p>
      </dgm:t>
    </dgm:pt>
    <dgm:pt modelId="{B5F75CA0-739D-4EC9-B2AE-F0945853445F}" type="pres">
      <dgm:prSet presAssocID="{0A5314B5-FE0F-4B0C-B44F-E662CCA714BC}" presName="dummy" presStyleCnt="0"/>
      <dgm:spPr/>
      <dgm:t>
        <a:bodyPr/>
        <a:lstStyle/>
        <a:p>
          <a:endParaRPr lang="en-US"/>
        </a:p>
      </dgm:t>
    </dgm:pt>
    <dgm:pt modelId="{2DF1946F-69EA-484A-A4EB-9E3A1EF7E730}" type="pres">
      <dgm:prSet presAssocID="{0A5314B5-FE0F-4B0C-B44F-E662CCA714BC}" presName="node" presStyleLbl="revTx" presStyleIdx="1" presStyleCnt="4">
        <dgm:presLayoutVars>
          <dgm:bulletEnabled val="1"/>
        </dgm:presLayoutVars>
      </dgm:prSet>
      <dgm:spPr/>
      <dgm:t>
        <a:bodyPr/>
        <a:lstStyle/>
        <a:p>
          <a:endParaRPr lang="en-US"/>
        </a:p>
      </dgm:t>
    </dgm:pt>
    <dgm:pt modelId="{BDBAC9C5-E6EF-4F0E-9585-62C18EE648F8}" type="pres">
      <dgm:prSet presAssocID="{418B316A-3988-45CA-B5F0-6F93E0D74E17}" presName="sibTrans" presStyleLbl="node1" presStyleIdx="1" presStyleCnt="4"/>
      <dgm:spPr/>
      <dgm:t>
        <a:bodyPr/>
        <a:lstStyle/>
        <a:p>
          <a:endParaRPr lang="en-US"/>
        </a:p>
      </dgm:t>
    </dgm:pt>
    <dgm:pt modelId="{4B0FE111-11AB-40B7-A2C3-F8868BC9170E}" type="pres">
      <dgm:prSet presAssocID="{05B65A89-C3FB-4D34-B787-3FA1EDBACBEE}" presName="dummy" presStyleCnt="0"/>
      <dgm:spPr/>
      <dgm:t>
        <a:bodyPr/>
        <a:lstStyle/>
        <a:p>
          <a:endParaRPr lang="en-US"/>
        </a:p>
      </dgm:t>
    </dgm:pt>
    <dgm:pt modelId="{02477003-E3EE-47E6-B766-E654D2D5096E}" type="pres">
      <dgm:prSet presAssocID="{05B65A89-C3FB-4D34-B787-3FA1EDBACBEE}" presName="node" presStyleLbl="revTx" presStyleIdx="2" presStyleCnt="4">
        <dgm:presLayoutVars>
          <dgm:bulletEnabled val="1"/>
        </dgm:presLayoutVars>
      </dgm:prSet>
      <dgm:spPr/>
      <dgm:t>
        <a:bodyPr/>
        <a:lstStyle/>
        <a:p>
          <a:endParaRPr lang="en-US"/>
        </a:p>
      </dgm:t>
    </dgm:pt>
    <dgm:pt modelId="{3FB7741D-BCF9-4539-BD5D-FC0BFFC6035F}" type="pres">
      <dgm:prSet presAssocID="{FD082E14-4C4D-4068-AD3E-CB44846BAD3E}" presName="sibTrans" presStyleLbl="node1" presStyleIdx="2" presStyleCnt="4"/>
      <dgm:spPr/>
      <dgm:t>
        <a:bodyPr/>
        <a:lstStyle/>
        <a:p>
          <a:endParaRPr lang="en-US"/>
        </a:p>
      </dgm:t>
    </dgm:pt>
    <dgm:pt modelId="{536A4D5B-DFE9-4342-9AE4-D74DE78E107B}" type="pres">
      <dgm:prSet presAssocID="{09D363B6-820F-463A-95A6-BCF4B55EC7A7}" presName="dummy" presStyleCnt="0"/>
      <dgm:spPr/>
      <dgm:t>
        <a:bodyPr/>
        <a:lstStyle/>
        <a:p>
          <a:endParaRPr lang="en-US"/>
        </a:p>
      </dgm:t>
    </dgm:pt>
    <dgm:pt modelId="{58483FA0-8739-416A-B514-A3806F857FEC}" type="pres">
      <dgm:prSet presAssocID="{09D363B6-820F-463A-95A6-BCF4B55EC7A7}" presName="node" presStyleLbl="revTx" presStyleIdx="3" presStyleCnt="4" custScaleX="85939" custScaleY="62093">
        <dgm:presLayoutVars>
          <dgm:bulletEnabled val="1"/>
        </dgm:presLayoutVars>
      </dgm:prSet>
      <dgm:spPr/>
      <dgm:t>
        <a:bodyPr/>
        <a:lstStyle/>
        <a:p>
          <a:endParaRPr lang="en-US"/>
        </a:p>
      </dgm:t>
    </dgm:pt>
    <dgm:pt modelId="{E7EFF2A6-E6DF-4211-BBA5-5A17055CC9E2}" type="pres">
      <dgm:prSet presAssocID="{F2D76054-FCFE-4F14-BCB8-BFF976C7AB93}" presName="sibTrans" presStyleLbl="node1" presStyleIdx="3" presStyleCnt="4"/>
      <dgm:spPr/>
      <dgm:t>
        <a:bodyPr/>
        <a:lstStyle/>
        <a:p>
          <a:endParaRPr lang="en-US"/>
        </a:p>
      </dgm:t>
    </dgm:pt>
  </dgm:ptLst>
  <dgm:cxnLst>
    <dgm:cxn modelId="{2CEC8FAC-DB13-4595-B95F-B9EB9A292228}" type="presOf" srcId="{B32FB392-D30F-4F1E-9B82-009BA3BF106C}" destId="{A60425BE-96AF-4B48-B4AD-97FC738B4AA4}" srcOrd="0" destOrd="0" presId="urn:microsoft.com/office/officeart/2005/8/layout/cycle1"/>
    <dgm:cxn modelId="{2CC02810-D3C2-4979-810C-35EC259E5F66}" srcId="{B32FB392-D30F-4F1E-9B82-009BA3BF106C}" destId="{7B033A7B-7BE6-4708-ABCC-A7DA20D0C80E}" srcOrd="0" destOrd="0" parTransId="{756CEFEA-97C9-4F62-A73F-47EF4A01604D}" sibTransId="{33F61929-A24B-48C0-A7B8-13A6D52EF659}"/>
    <dgm:cxn modelId="{83BC759B-51E1-4B63-9E4C-EFA1964483B9}" type="presOf" srcId="{7B033A7B-7BE6-4708-ABCC-A7DA20D0C80E}" destId="{E653172D-B04E-4264-A225-05F75C391929}" srcOrd="0" destOrd="0" presId="urn:microsoft.com/office/officeart/2005/8/layout/cycle1"/>
    <dgm:cxn modelId="{6D910E23-BEAC-481C-BF8A-3A2BE9ECC93C}" type="presOf" srcId="{F2D76054-FCFE-4F14-BCB8-BFF976C7AB93}" destId="{E7EFF2A6-E6DF-4211-BBA5-5A17055CC9E2}" srcOrd="0" destOrd="0" presId="urn:microsoft.com/office/officeart/2005/8/layout/cycle1"/>
    <dgm:cxn modelId="{F969D01B-7A90-4B18-B71A-D96BB348B386}" type="presOf" srcId="{0A5314B5-FE0F-4B0C-B44F-E662CCA714BC}" destId="{2DF1946F-69EA-484A-A4EB-9E3A1EF7E730}" srcOrd="0" destOrd="0" presId="urn:microsoft.com/office/officeart/2005/8/layout/cycle1"/>
    <dgm:cxn modelId="{09664C5C-2009-417A-91EC-09BF54AB0A59}" type="presOf" srcId="{33F61929-A24B-48C0-A7B8-13A6D52EF659}" destId="{6E2FBF42-B048-4E7D-96EC-66667550A65E}" srcOrd="0" destOrd="0" presId="urn:microsoft.com/office/officeart/2005/8/layout/cycle1"/>
    <dgm:cxn modelId="{91D7894C-2CC3-45D9-8E78-51E7F511D1E2}" type="presOf" srcId="{09D363B6-820F-463A-95A6-BCF4B55EC7A7}" destId="{58483FA0-8739-416A-B514-A3806F857FEC}" srcOrd="0" destOrd="0" presId="urn:microsoft.com/office/officeart/2005/8/layout/cycle1"/>
    <dgm:cxn modelId="{3F92CCAF-91B7-46D4-A949-28D667368C6B}" type="presOf" srcId="{FD082E14-4C4D-4068-AD3E-CB44846BAD3E}" destId="{3FB7741D-BCF9-4539-BD5D-FC0BFFC6035F}" srcOrd="0" destOrd="0" presId="urn:microsoft.com/office/officeart/2005/8/layout/cycle1"/>
    <dgm:cxn modelId="{33C8AD96-7887-41E6-BB66-E5334D5F3F1D}" srcId="{B32FB392-D30F-4F1E-9B82-009BA3BF106C}" destId="{09D363B6-820F-463A-95A6-BCF4B55EC7A7}" srcOrd="3" destOrd="0" parTransId="{BB2DAD78-3A3F-4B06-B3CC-FF4E241BD6B1}" sibTransId="{F2D76054-FCFE-4F14-BCB8-BFF976C7AB93}"/>
    <dgm:cxn modelId="{7EA63B0E-A961-4D94-9EB5-6A4CEE2AF7F6}" type="presOf" srcId="{05B65A89-C3FB-4D34-B787-3FA1EDBACBEE}" destId="{02477003-E3EE-47E6-B766-E654D2D5096E}" srcOrd="0" destOrd="0" presId="urn:microsoft.com/office/officeart/2005/8/layout/cycle1"/>
    <dgm:cxn modelId="{1C14B491-2563-461A-9847-F3753BCEB97E}" srcId="{B32FB392-D30F-4F1E-9B82-009BA3BF106C}" destId="{0A5314B5-FE0F-4B0C-B44F-E662CCA714BC}" srcOrd="1" destOrd="0" parTransId="{B8D5535F-FD60-458A-8199-36FF54AB06BE}" sibTransId="{418B316A-3988-45CA-B5F0-6F93E0D74E17}"/>
    <dgm:cxn modelId="{1EB75DD0-80AC-4243-B12F-9FB5E0E7FA54}" type="presOf" srcId="{418B316A-3988-45CA-B5F0-6F93E0D74E17}" destId="{BDBAC9C5-E6EF-4F0E-9585-62C18EE648F8}" srcOrd="0" destOrd="0" presId="urn:microsoft.com/office/officeart/2005/8/layout/cycle1"/>
    <dgm:cxn modelId="{7AC7621E-9BF6-4CA9-9800-31F020A7CD8F}" srcId="{B32FB392-D30F-4F1E-9B82-009BA3BF106C}" destId="{05B65A89-C3FB-4D34-B787-3FA1EDBACBEE}" srcOrd="2" destOrd="0" parTransId="{674F0A2F-E77D-410B-A3DB-3F1DDDFC503C}" sibTransId="{FD082E14-4C4D-4068-AD3E-CB44846BAD3E}"/>
    <dgm:cxn modelId="{50F1725A-8280-4861-8B35-63B4291759F5}" type="presParOf" srcId="{A60425BE-96AF-4B48-B4AD-97FC738B4AA4}" destId="{10FCB856-D7B4-4F0E-BCB7-E4BB84AF9A4E}" srcOrd="0" destOrd="0" presId="urn:microsoft.com/office/officeart/2005/8/layout/cycle1"/>
    <dgm:cxn modelId="{706DE8EF-E1A6-4CC9-93AC-D6A6B412BB58}" type="presParOf" srcId="{A60425BE-96AF-4B48-B4AD-97FC738B4AA4}" destId="{E653172D-B04E-4264-A225-05F75C391929}" srcOrd="1" destOrd="0" presId="urn:microsoft.com/office/officeart/2005/8/layout/cycle1"/>
    <dgm:cxn modelId="{D60081E5-64C6-405D-A529-212FF871E5DD}" type="presParOf" srcId="{A60425BE-96AF-4B48-B4AD-97FC738B4AA4}" destId="{6E2FBF42-B048-4E7D-96EC-66667550A65E}" srcOrd="2" destOrd="0" presId="urn:microsoft.com/office/officeart/2005/8/layout/cycle1"/>
    <dgm:cxn modelId="{E117E768-5F9A-44BB-B6D1-0652EF9C2A6F}" type="presParOf" srcId="{A60425BE-96AF-4B48-B4AD-97FC738B4AA4}" destId="{B5F75CA0-739D-4EC9-B2AE-F0945853445F}" srcOrd="3" destOrd="0" presId="urn:microsoft.com/office/officeart/2005/8/layout/cycle1"/>
    <dgm:cxn modelId="{01A1FB79-00B0-4719-8B22-8D776CE80F8C}" type="presParOf" srcId="{A60425BE-96AF-4B48-B4AD-97FC738B4AA4}" destId="{2DF1946F-69EA-484A-A4EB-9E3A1EF7E730}" srcOrd="4" destOrd="0" presId="urn:microsoft.com/office/officeart/2005/8/layout/cycle1"/>
    <dgm:cxn modelId="{EC9F077D-D8D3-4642-A582-54A3DC67DA5B}" type="presParOf" srcId="{A60425BE-96AF-4B48-B4AD-97FC738B4AA4}" destId="{BDBAC9C5-E6EF-4F0E-9585-62C18EE648F8}" srcOrd="5" destOrd="0" presId="urn:microsoft.com/office/officeart/2005/8/layout/cycle1"/>
    <dgm:cxn modelId="{4FA620E6-A17D-4505-BF64-198496594532}" type="presParOf" srcId="{A60425BE-96AF-4B48-B4AD-97FC738B4AA4}" destId="{4B0FE111-11AB-40B7-A2C3-F8868BC9170E}" srcOrd="6" destOrd="0" presId="urn:microsoft.com/office/officeart/2005/8/layout/cycle1"/>
    <dgm:cxn modelId="{A60EF2AC-4999-47EB-8898-5A8995FA5979}" type="presParOf" srcId="{A60425BE-96AF-4B48-B4AD-97FC738B4AA4}" destId="{02477003-E3EE-47E6-B766-E654D2D5096E}" srcOrd="7" destOrd="0" presId="urn:microsoft.com/office/officeart/2005/8/layout/cycle1"/>
    <dgm:cxn modelId="{0901215F-F9B4-4B7B-BFC5-79EE40FC0297}" type="presParOf" srcId="{A60425BE-96AF-4B48-B4AD-97FC738B4AA4}" destId="{3FB7741D-BCF9-4539-BD5D-FC0BFFC6035F}" srcOrd="8" destOrd="0" presId="urn:microsoft.com/office/officeart/2005/8/layout/cycle1"/>
    <dgm:cxn modelId="{1D574630-9170-4528-B662-F45A40F4DFBA}" type="presParOf" srcId="{A60425BE-96AF-4B48-B4AD-97FC738B4AA4}" destId="{536A4D5B-DFE9-4342-9AE4-D74DE78E107B}" srcOrd="9" destOrd="0" presId="urn:microsoft.com/office/officeart/2005/8/layout/cycle1"/>
    <dgm:cxn modelId="{D518671A-1536-467C-84EA-3CE5DCA6239F}" type="presParOf" srcId="{A60425BE-96AF-4B48-B4AD-97FC738B4AA4}" destId="{58483FA0-8739-416A-B514-A3806F857FEC}" srcOrd="10" destOrd="0" presId="urn:microsoft.com/office/officeart/2005/8/layout/cycle1"/>
    <dgm:cxn modelId="{C9339DC5-7BA6-4413-986F-ACBC580E3F92}" type="presParOf" srcId="{A60425BE-96AF-4B48-B4AD-97FC738B4AA4}" destId="{E7EFF2A6-E6DF-4211-BBA5-5A17055CC9E2}"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2FB392-D30F-4F1E-9B82-009BA3BF106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7B033A7B-7BE6-4708-ABCC-A7DA20D0C80E}">
      <dgm:prSet phldrT="[Text]"/>
      <dgm:spPr/>
      <dgm:t>
        <a:bodyPr/>
        <a:lstStyle/>
        <a:p>
          <a:r>
            <a:rPr lang="en-US" b="1" dirty="0" smtClean="0">
              <a:solidFill>
                <a:srgbClr val="AB273E"/>
              </a:solidFill>
              <a:latin typeface="Calibri" panose="020F0502020204030204" pitchFamily="34" charset="0"/>
            </a:rPr>
            <a:t>Phase 2 Conceptualize</a:t>
          </a:r>
          <a:endParaRPr lang="en-US" b="1" dirty="0">
            <a:solidFill>
              <a:srgbClr val="AB273E"/>
            </a:solidFill>
            <a:latin typeface="Calibri" panose="020F0502020204030204" pitchFamily="34" charset="0"/>
          </a:endParaRPr>
        </a:p>
      </dgm:t>
    </dgm:pt>
    <dgm:pt modelId="{756CEFEA-97C9-4F62-A73F-47EF4A01604D}" type="parTrans" cxnId="{2CC02810-D3C2-4979-810C-35EC259E5F66}">
      <dgm:prSet/>
      <dgm:spPr/>
      <dgm:t>
        <a:bodyPr/>
        <a:lstStyle/>
        <a:p>
          <a:endParaRPr lang="en-US"/>
        </a:p>
      </dgm:t>
    </dgm:pt>
    <dgm:pt modelId="{33F61929-A24B-48C0-A7B8-13A6D52EF659}" type="sibTrans" cxnId="{2CC02810-D3C2-4979-810C-35EC259E5F66}">
      <dgm:prSet/>
      <dgm:spPr>
        <a:solidFill>
          <a:schemeClr val="tx1">
            <a:lumMod val="50000"/>
            <a:lumOff val="50000"/>
          </a:schemeClr>
        </a:solidFill>
      </dgm:spPr>
      <dgm:t>
        <a:bodyPr/>
        <a:lstStyle/>
        <a:p>
          <a:endParaRPr lang="en-US"/>
        </a:p>
      </dgm:t>
    </dgm:pt>
    <dgm:pt modelId="{0A5314B5-FE0F-4B0C-B44F-E662CCA714BC}">
      <dgm:prSet phldrT="[Text]"/>
      <dgm:spPr/>
      <dgm:t>
        <a:bodyPr/>
        <a:lstStyle/>
        <a:p>
          <a:r>
            <a:rPr lang="en-US" b="1" dirty="0" smtClean="0">
              <a:solidFill>
                <a:srgbClr val="AB273E"/>
              </a:solidFill>
              <a:latin typeface="Calibri" panose="020F0502020204030204" pitchFamily="34" charset="0"/>
            </a:rPr>
            <a:t>Phase 3 Execute</a:t>
          </a:r>
          <a:endParaRPr lang="en-US" b="1" dirty="0">
            <a:solidFill>
              <a:srgbClr val="AB273E"/>
            </a:solidFill>
            <a:latin typeface="Calibri" panose="020F0502020204030204" pitchFamily="34" charset="0"/>
          </a:endParaRPr>
        </a:p>
      </dgm:t>
    </dgm:pt>
    <dgm:pt modelId="{B8D5535F-FD60-458A-8199-36FF54AB06BE}" type="parTrans" cxnId="{1C14B491-2563-461A-9847-F3753BCEB97E}">
      <dgm:prSet/>
      <dgm:spPr/>
      <dgm:t>
        <a:bodyPr/>
        <a:lstStyle/>
        <a:p>
          <a:endParaRPr lang="en-US"/>
        </a:p>
      </dgm:t>
    </dgm:pt>
    <dgm:pt modelId="{418B316A-3988-45CA-B5F0-6F93E0D74E17}" type="sibTrans" cxnId="{1C14B491-2563-461A-9847-F3753BCEB97E}">
      <dgm:prSet/>
      <dgm:spPr>
        <a:solidFill>
          <a:schemeClr val="tx1">
            <a:lumMod val="50000"/>
            <a:lumOff val="50000"/>
          </a:schemeClr>
        </a:solidFill>
      </dgm:spPr>
      <dgm:t>
        <a:bodyPr/>
        <a:lstStyle/>
        <a:p>
          <a:endParaRPr lang="en-US"/>
        </a:p>
      </dgm:t>
    </dgm:pt>
    <dgm:pt modelId="{05B65A89-C3FB-4D34-B787-3FA1EDBACBEE}">
      <dgm:prSet phldrT="[Text]"/>
      <dgm:spPr/>
      <dgm:t>
        <a:bodyPr/>
        <a:lstStyle/>
        <a:p>
          <a:r>
            <a:rPr lang="en-US" b="1" dirty="0" smtClean="0">
              <a:solidFill>
                <a:srgbClr val="C00000"/>
              </a:solidFill>
              <a:latin typeface="Calibri" panose="020F0502020204030204" pitchFamily="34" charset="0"/>
            </a:rPr>
            <a:t>Phase 4 Evaluate</a:t>
          </a:r>
          <a:endParaRPr lang="en-US" b="1" dirty="0">
            <a:solidFill>
              <a:srgbClr val="C00000"/>
            </a:solidFill>
            <a:latin typeface="Calibri" panose="020F0502020204030204" pitchFamily="34" charset="0"/>
          </a:endParaRPr>
        </a:p>
      </dgm:t>
    </dgm:pt>
    <dgm:pt modelId="{674F0A2F-E77D-410B-A3DB-3F1DDDFC503C}" type="parTrans" cxnId="{7AC7621E-9BF6-4CA9-9800-31F020A7CD8F}">
      <dgm:prSet/>
      <dgm:spPr/>
      <dgm:t>
        <a:bodyPr/>
        <a:lstStyle/>
        <a:p>
          <a:endParaRPr lang="en-US"/>
        </a:p>
      </dgm:t>
    </dgm:pt>
    <dgm:pt modelId="{FD082E14-4C4D-4068-AD3E-CB44846BAD3E}" type="sibTrans" cxnId="{7AC7621E-9BF6-4CA9-9800-31F020A7CD8F}">
      <dgm:prSet/>
      <dgm:spPr>
        <a:solidFill>
          <a:schemeClr val="tx1">
            <a:lumMod val="50000"/>
            <a:lumOff val="50000"/>
          </a:schemeClr>
        </a:solidFill>
      </dgm:spPr>
      <dgm:t>
        <a:bodyPr/>
        <a:lstStyle/>
        <a:p>
          <a:endParaRPr lang="en-US"/>
        </a:p>
      </dgm:t>
    </dgm:pt>
    <dgm:pt modelId="{09D363B6-820F-463A-95A6-BCF4B55EC7A7}">
      <dgm:prSet phldrT="[Text]"/>
      <dgm:spPr/>
      <dgm:t>
        <a:bodyPr/>
        <a:lstStyle/>
        <a:p>
          <a:r>
            <a:rPr lang="en-US" b="1" dirty="0" smtClean="0">
              <a:solidFill>
                <a:srgbClr val="AB273E"/>
              </a:solidFill>
              <a:latin typeface="Calibri" panose="020F0502020204030204" pitchFamily="34" charset="0"/>
            </a:rPr>
            <a:t>Phase 1 Assess</a:t>
          </a:r>
          <a:endParaRPr lang="en-US" b="1" dirty="0">
            <a:solidFill>
              <a:srgbClr val="AB273E"/>
            </a:solidFill>
            <a:latin typeface="Calibri" panose="020F0502020204030204" pitchFamily="34" charset="0"/>
          </a:endParaRPr>
        </a:p>
      </dgm:t>
    </dgm:pt>
    <dgm:pt modelId="{BB2DAD78-3A3F-4B06-B3CC-FF4E241BD6B1}" type="parTrans" cxnId="{33C8AD96-7887-41E6-BB66-E5334D5F3F1D}">
      <dgm:prSet/>
      <dgm:spPr/>
      <dgm:t>
        <a:bodyPr/>
        <a:lstStyle/>
        <a:p>
          <a:endParaRPr lang="en-US"/>
        </a:p>
      </dgm:t>
    </dgm:pt>
    <dgm:pt modelId="{F2D76054-FCFE-4F14-BCB8-BFF976C7AB93}" type="sibTrans" cxnId="{33C8AD96-7887-41E6-BB66-E5334D5F3F1D}">
      <dgm:prSet/>
      <dgm:spPr>
        <a:solidFill>
          <a:schemeClr val="tx1">
            <a:lumMod val="50000"/>
            <a:lumOff val="50000"/>
          </a:schemeClr>
        </a:solidFill>
      </dgm:spPr>
      <dgm:t>
        <a:bodyPr/>
        <a:lstStyle/>
        <a:p>
          <a:endParaRPr lang="en-US"/>
        </a:p>
      </dgm:t>
    </dgm:pt>
    <dgm:pt modelId="{A60425BE-96AF-4B48-B4AD-97FC738B4AA4}" type="pres">
      <dgm:prSet presAssocID="{B32FB392-D30F-4F1E-9B82-009BA3BF106C}" presName="cycle" presStyleCnt="0">
        <dgm:presLayoutVars>
          <dgm:dir/>
          <dgm:resizeHandles val="exact"/>
        </dgm:presLayoutVars>
      </dgm:prSet>
      <dgm:spPr/>
      <dgm:t>
        <a:bodyPr/>
        <a:lstStyle/>
        <a:p>
          <a:endParaRPr lang="en-US"/>
        </a:p>
      </dgm:t>
    </dgm:pt>
    <dgm:pt modelId="{10FCB856-D7B4-4F0E-BCB7-E4BB84AF9A4E}" type="pres">
      <dgm:prSet presAssocID="{7B033A7B-7BE6-4708-ABCC-A7DA20D0C80E}" presName="dummy" presStyleCnt="0"/>
      <dgm:spPr/>
      <dgm:t>
        <a:bodyPr/>
        <a:lstStyle/>
        <a:p>
          <a:endParaRPr lang="en-US"/>
        </a:p>
      </dgm:t>
    </dgm:pt>
    <dgm:pt modelId="{E653172D-B04E-4264-A225-05F75C391929}" type="pres">
      <dgm:prSet presAssocID="{7B033A7B-7BE6-4708-ABCC-A7DA20D0C80E}" presName="node" presStyleLbl="revTx" presStyleIdx="0" presStyleCnt="4">
        <dgm:presLayoutVars>
          <dgm:bulletEnabled val="1"/>
        </dgm:presLayoutVars>
      </dgm:prSet>
      <dgm:spPr/>
      <dgm:t>
        <a:bodyPr/>
        <a:lstStyle/>
        <a:p>
          <a:endParaRPr lang="en-US"/>
        </a:p>
      </dgm:t>
    </dgm:pt>
    <dgm:pt modelId="{6E2FBF42-B048-4E7D-96EC-66667550A65E}" type="pres">
      <dgm:prSet presAssocID="{33F61929-A24B-48C0-A7B8-13A6D52EF659}" presName="sibTrans" presStyleLbl="node1" presStyleIdx="0" presStyleCnt="4"/>
      <dgm:spPr/>
      <dgm:t>
        <a:bodyPr/>
        <a:lstStyle/>
        <a:p>
          <a:endParaRPr lang="en-US"/>
        </a:p>
      </dgm:t>
    </dgm:pt>
    <dgm:pt modelId="{B5F75CA0-739D-4EC9-B2AE-F0945853445F}" type="pres">
      <dgm:prSet presAssocID="{0A5314B5-FE0F-4B0C-B44F-E662CCA714BC}" presName="dummy" presStyleCnt="0"/>
      <dgm:spPr/>
      <dgm:t>
        <a:bodyPr/>
        <a:lstStyle/>
        <a:p>
          <a:endParaRPr lang="en-US"/>
        </a:p>
      </dgm:t>
    </dgm:pt>
    <dgm:pt modelId="{2DF1946F-69EA-484A-A4EB-9E3A1EF7E730}" type="pres">
      <dgm:prSet presAssocID="{0A5314B5-FE0F-4B0C-B44F-E662CCA714BC}" presName="node" presStyleLbl="revTx" presStyleIdx="1" presStyleCnt="4">
        <dgm:presLayoutVars>
          <dgm:bulletEnabled val="1"/>
        </dgm:presLayoutVars>
      </dgm:prSet>
      <dgm:spPr/>
      <dgm:t>
        <a:bodyPr/>
        <a:lstStyle/>
        <a:p>
          <a:endParaRPr lang="en-US"/>
        </a:p>
      </dgm:t>
    </dgm:pt>
    <dgm:pt modelId="{BDBAC9C5-E6EF-4F0E-9585-62C18EE648F8}" type="pres">
      <dgm:prSet presAssocID="{418B316A-3988-45CA-B5F0-6F93E0D74E17}" presName="sibTrans" presStyleLbl="node1" presStyleIdx="1" presStyleCnt="4"/>
      <dgm:spPr/>
      <dgm:t>
        <a:bodyPr/>
        <a:lstStyle/>
        <a:p>
          <a:endParaRPr lang="en-US"/>
        </a:p>
      </dgm:t>
    </dgm:pt>
    <dgm:pt modelId="{4B0FE111-11AB-40B7-A2C3-F8868BC9170E}" type="pres">
      <dgm:prSet presAssocID="{05B65A89-C3FB-4D34-B787-3FA1EDBACBEE}" presName="dummy" presStyleCnt="0"/>
      <dgm:spPr/>
      <dgm:t>
        <a:bodyPr/>
        <a:lstStyle/>
        <a:p>
          <a:endParaRPr lang="en-US"/>
        </a:p>
      </dgm:t>
    </dgm:pt>
    <dgm:pt modelId="{02477003-E3EE-47E6-B766-E654D2D5096E}" type="pres">
      <dgm:prSet presAssocID="{05B65A89-C3FB-4D34-B787-3FA1EDBACBEE}" presName="node" presStyleLbl="revTx" presStyleIdx="2" presStyleCnt="4">
        <dgm:presLayoutVars>
          <dgm:bulletEnabled val="1"/>
        </dgm:presLayoutVars>
      </dgm:prSet>
      <dgm:spPr/>
      <dgm:t>
        <a:bodyPr/>
        <a:lstStyle/>
        <a:p>
          <a:endParaRPr lang="en-US"/>
        </a:p>
      </dgm:t>
    </dgm:pt>
    <dgm:pt modelId="{3FB7741D-BCF9-4539-BD5D-FC0BFFC6035F}" type="pres">
      <dgm:prSet presAssocID="{FD082E14-4C4D-4068-AD3E-CB44846BAD3E}" presName="sibTrans" presStyleLbl="node1" presStyleIdx="2" presStyleCnt="4"/>
      <dgm:spPr/>
      <dgm:t>
        <a:bodyPr/>
        <a:lstStyle/>
        <a:p>
          <a:endParaRPr lang="en-US"/>
        </a:p>
      </dgm:t>
    </dgm:pt>
    <dgm:pt modelId="{536A4D5B-DFE9-4342-9AE4-D74DE78E107B}" type="pres">
      <dgm:prSet presAssocID="{09D363B6-820F-463A-95A6-BCF4B55EC7A7}" presName="dummy" presStyleCnt="0"/>
      <dgm:spPr/>
      <dgm:t>
        <a:bodyPr/>
        <a:lstStyle/>
        <a:p>
          <a:endParaRPr lang="en-US"/>
        </a:p>
      </dgm:t>
    </dgm:pt>
    <dgm:pt modelId="{58483FA0-8739-416A-B514-A3806F857FEC}" type="pres">
      <dgm:prSet presAssocID="{09D363B6-820F-463A-95A6-BCF4B55EC7A7}" presName="node" presStyleLbl="revTx" presStyleIdx="3" presStyleCnt="4" custScaleX="85939" custScaleY="62093">
        <dgm:presLayoutVars>
          <dgm:bulletEnabled val="1"/>
        </dgm:presLayoutVars>
      </dgm:prSet>
      <dgm:spPr/>
      <dgm:t>
        <a:bodyPr/>
        <a:lstStyle/>
        <a:p>
          <a:endParaRPr lang="en-US"/>
        </a:p>
      </dgm:t>
    </dgm:pt>
    <dgm:pt modelId="{E7EFF2A6-E6DF-4211-BBA5-5A17055CC9E2}" type="pres">
      <dgm:prSet presAssocID="{F2D76054-FCFE-4F14-BCB8-BFF976C7AB93}" presName="sibTrans" presStyleLbl="node1" presStyleIdx="3" presStyleCnt="4"/>
      <dgm:spPr/>
      <dgm:t>
        <a:bodyPr/>
        <a:lstStyle/>
        <a:p>
          <a:endParaRPr lang="en-US"/>
        </a:p>
      </dgm:t>
    </dgm:pt>
  </dgm:ptLst>
  <dgm:cxnLst>
    <dgm:cxn modelId="{41DD5E81-A2C1-4B49-B995-C14D17818210}" type="presOf" srcId="{7B033A7B-7BE6-4708-ABCC-A7DA20D0C80E}" destId="{E653172D-B04E-4264-A225-05F75C391929}" srcOrd="0" destOrd="0" presId="urn:microsoft.com/office/officeart/2005/8/layout/cycle1"/>
    <dgm:cxn modelId="{2CC02810-D3C2-4979-810C-35EC259E5F66}" srcId="{B32FB392-D30F-4F1E-9B82-009BA3BF106C}" destId="{7B033A7B-7BE6-4708-ABCC-A7DA20D0C80E}" srcOrd="0" destOrd="0" parTransId="{756CEFEA-97C9-4F62-A73F-47EF4A01604D}" sibTransId="{33F61929-A24B-48C0-A7B8-13A6D52EF659}"/>
    <dgm:cxn modelId="{4C2A4ED9-9B2C-4AA1-A216-49579B8DC5AB}" type="presOf" srcId="{F2D76054-FCFE-4F14-BCB8-BFF976C7AB93}" destId="{E7EFF2A6-E6DF-4211-BBA5-5A17055CC9E2}" srcOrd="0" destOrd="0" presId="urn:microsoft.com/office/officeart/2005/8/layout/cycle1"/>
    <dgm:cxn modelId="{C7B4194A-EDC8-4605-8A07-7608D736070E}" type="presOf" srcId="{B32FB392-D30F-4F1E-9B82-009BA3BF106C}" destId="{A60425BE-96AF-4B48-B4AD-97FC738B4AA4}" srcOrd="0" destOrd="0" presId="urn:microsoft.com/office/officeart/2005/8/layout/cycle1"/>
    <dgm:cxn modelId="{DE6E18CA-7863-4D22-ADBC-D15065882014}" type="presOf" srcId="{33F61929-A24B-48C0-A7B8-13A6D52EF659}" destId="{6E2FBF42-B048-4E7D-96EC-66667550A65E}" srcOrd="0" destOrd="0" presId="urn:microsoft.com/office/officeart/2005/8/layout/cycle1"/>
    <dgm:cxn modelId="{33C8AD96-7887-41E6-BB66-E5334D5F3F1D}" srcId="{B32FB392-D30F-4F1E-9B82-009BA3BF106C}" destId="{09D363B6-820F-463A-95A6-BCF4B55EC7A7}" srcOrd="3" destOrd="0" parTransId="{BB2DAD78-3A3F-4B06-B3CC-FF4E241BD6B1}" sibTransId="{F2D76054-FCFE-4F14-BCB8-BFF976C7AB93}"/>
    <dgm:cxn modelId="{C74197C8-A9A4-44F8-9CC6-51FBAF8B482E}" type="presOf" srcId="{0A5314B5-FE0F-4B0C-B44F-E662CCA714BC}" destId="{2DF1946F-69EA-484A-A4EB-9E3A1EF7E730}" srcOrd="0" destOrd="0" presId="urn:microsoft.com/office/officeart/2005/8/layout/cycle1"/>
    <dgm:cxn modelId="{1C14B491-2563-461A-9847-F3753BCEB97E}" srcId="{B32FB392-D30F-4F1E-9B82-009BA3BF106C}" destId="{0A5314B5-FE0F-4B0C-B44F-E662CCA714BC}" srcOrd="1" destOrd="0" parTransId="{B8D5535F-FD60-458A-8199-36FF54AB06BE}" sibTransId="{418B316A-3988-45CA-B5F0-6F93E0D74E17}"/>
    <dgm:cxn modelId="{E27E85E1-AF6F-4060-8CF3-BC83CA81372B}" type="presOf" srcId="{418B316A-3988-45CA-B5F0-6F93E0D74E17}" destId="{BDBAC9C5-E6EF-4F0E-9585-62C18EE648F8}" srcOrd="0" destOrd="0" presId="urn:microsoft.com/office/officeart/2005/8/layout/cycle1"/>
    <dgm:cxn modelId="{3759C7AA-A524-41E4-8475-3995E535151F}" type="presOf" srcId="{09D363B6-820F-463A-95A6-BCF4B55EC7A7}" destId="{58483FA0-8739-416A-B514-A3806F857FEC}" srcOrd="0" destOrd="0" presId="urn:microsoft.com/office/officeart/2005/8/layout/cycle1"/>
    <dgm:cxn modelId="{8F6DE6D4-DD96-4EE7-A952-5D6CE38D2B47}" type="presOf" srcId="{05B65A89-C3FB-4D34-B787-3FA1EDBACBEE}" destId="{02477003-E3EE-47E6-B766-E654D2D5096E}" srcOrd="0" destOrd="0" presId="urn:microsoft.com/office/officeart/2005/8/layout/cycle1"/>
    <dgm:cxn modelId="{5E41A122-2AE5-4751-98F9-7630699193F5}" type="presOf" srcId="{FD082E14-4C4D-4068-AD3E-CB44846BAD3E}" destId="{3FB7741D-BCF9-4539-BD5D-FC0BFFC6035F}" srcOrd="0" destOrd="0" presId="urn:microsoft.com/office/officeart/2005/8/layout/cycle1"/>
    <dgm:cxn modelId="{7AC7621E-9BF6-4CA9-9800-31F020A7CD8F}" srcId="{B32FB392-D30F-4F1E-9B82-009BA3BF106C}" destId="{05B65A89-C3FB-4D34-B787-3FA1EDBACBEE}" srcOrd="2" destOrd="0" parTransId="{674F0A2F-E77D-410B-A3DB-3F1DDDFC503C}" sibTransId="{FD082E14-4C4D-4068-AD3E-CB44846BAD3E}"/>
    <dgm:cxn modelId="{CBB0F954-146E-4A9C-BEAA-427E08120EB0}" type="presParOf" srcId="{A60425BE-96AF-4B48-B4AD-97FC738B4AA4}" destId="{10FCB856-D7B4-4F0E-BCB7-E4BB84AF9A4E}" srcOrd="0" destOrd="0" presId="urn:microsoft.com/office/officeart/2005/8/layout/cycle1"/>
    <dgm:cxn modelId="{E21D78D0-1D90-46AC-AF91-2DFD1A8143FA}" type="presParOf" srcId="{A60425BE-96AF-4B48-B4AD-97FC738B4AA4}" destId="{E653172D-B04E-4264-A225-05F75C391929}" srcOrd="1" destOrd="0" presId="urn:microsoft.com/office/officeart/2005/8/layout/cycle1"/>
    <dgm:cxn modelId="{07B6FD9A-A493-4CF8-ACF3-10F37C7CBF7A}" type="presParOf" srcId="{A60425BE-96AF-4B48-B4AD-97FC738B4AA4}" destId="{6E2FBF42-B048-4E7D-96EC-66667550A65E}" srcOrd="2" destOrd="0" presId="urn:microsoft.com/office/officeart/2005/8/layout/cycle1"/>
    <dgm:cxn modelId="{4EEAD7E9-D5B6-4D38-8016-78607B9A45B7}" type="presParOf" srcId="{A60425BE-96AF-4B48-B4AD-97FC738B4AA4}" destId="{B5F75CA0-739D-4EC9-B2AE-F0945853445F}" srcOrd="3" destOrd="0" presId="urn:microsoft.com/office/officeart/2005/8/layout/cycle1"/>
    <dgm:cxn modelId="{8DCE61F0-F06F-4891-9FB9-B8955D6EB068}" type="presParOf" srcId="{A60425BE-96AF-4B48-B4AD-97FC738B4AA4}" destId="{2DF1946F-69EA-484A-A4EB-9E3A1EF7E730}" srcOrd="4" destOrd="0" presId="urn:microsoft.com/office/officeart/2005/8/layout/cycle1"/>
    <dgm:cxn modelId="{8BA662B0-4EC1-4B13-ACBE-D409CDCEF301}" type="presParOf" srcId="{A60425BE-96AF-4B48-B4AD-97FC738B4AA4}" destId="{BDBAC9C5-E6EF-4F0E-9585-62C18EE648F8}" srcOrd="5" destOrd="0" presId="urn:microsoft.com/office/officeart/2005/8/layout/cycle1"/>
    <dgm:cxn modelId="{8CA8F2CA-B4EC-46C4-B6B6-6AD951F270CB}" type="presParOf" srcId="{A60425BE-96AF-4B48-B4AD-97FC738B4AA4}" destId="{4B0FE111-11AB-40B7-A2C3-F8868BC9170E}" srcOrd="6" destOrd="0" presId="urn:microsoft.com/office/officeart/2005/8/layout/cycle1"/>
    <dgm:cxn modelId="{D7991530-A0A6-45A4-B3A6-541EB0139850}" type="presParOf" srcId="{A60425BE-96AF-4B48-B4AD-97FC738B4AA4}" destId="{02477003-E3EE-47E6-B766-E654D2D5096E}" srcOrd="7" destOrd="0" presId="urn:microsoft.com/office/officeart/2005/8/layout/cycle1"/>
    <dgm:cxn modelId="{F53C11DE-72E1-4330-AF55-FECA92E6EFE8}" type="presParOf" srcId="{A60425BE-96AF-4B48-B4AD-97FC738B4AA4}" destId="{3FB7741D-BCF9-4539-BD5D-FC0BFFC6035F}" srcOrd="8" destOrd="0" presId="urn:microsoft.com/office/officeart/2005/8/layout/cycle1"/>
    <dgm:cxn modelId="{A47D88D0-F6DC-4B0B-B634-2A43E2CC00B1}" type="presParOf" srcId="{A60425BE-96AF-4B48-B4AD-97FC738B4AA4}" destId="{536A4D5B-DFE9-4342-9AE4-D74DE78E107B}" srcOrd="9" destOrd="0" presId="urn:microsoft.com/office/officeart/2005/8/layout/cycle1"/>
    <dgm:cxn modelId="{64D8CACE-84D5-4C8E-AFFC-817FA1B3E7D8}" type="presParOf" srcId="{A60425BE-96AF-4B48-B4AD-97FC738B4AA4}" destId="{58483FA0-8739-416A-B514-A3806F857FEC}" srcOrd="10" destOrd="0" presId="urn:microsoft.com/office/officeart/2005/8/layout/cycle1"/>
    <dgm:cxn modelId="{9F874322-E45A-4BA8-ACF2-94C456540AB9}" type="presParOf" srcId="{A60425BE-96AF-4B48-B4AD-97FC738B4AA4}" destId="{E7EFF2A6-E6DF-4211-BBA5-5A17055CC9E2}" srcOrd="11" destOrd="0" presId="urn:microsoft.com/office/officeart/2005/8/layout/cycle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893D14-20FD-4014-BC26-25CEFBA5A6E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6D42FE3-1A8D-4967-BEB0-6144F7F04F0F}">
      <dgm:prSet phldrT="[Text]"/>
      <dgm:spPr>
        <a:xfrm>
          <a:off x="0" y="0"/>
          <a:ext cx="1944052" cy="1005681"/>
        </a:xfrm>
        <a:noFill/>
        <a:ln>
          <a:noFill/>
        </a:ln>
        <a:effectLst/>
      </dgm:spPr>
      <dgm:t>
        <a:bodyPr/>
        <a:lstStyle/>
        <a:p>
          <a:r>
            <a:rPr lang="en-US" dirty="0" smtClean="0">
              <a:solidFill>
                <a:sysClr val="windowText" lastClr="000000">
                  <a:hueOff val="0"/>
                  <a:satOff val="0"/>
                  <a:lumOff val="0"/>
                  <a:alphaOff val="0"/>
                </a:sysClr>
              </a:solidFill>
              <a:latin typeface="Tw Cen MT" panose="020B0602020104020603"/>
              <a:ea typeface="+mn-ea"/>
              <a:cs typeface="+mn-cs"/>
            </a:rPr>
            <a:t>Phase 1 </a:t>
          </a:r>
          <a:r>
            <a:rPr lang="en-US" dirty="0" smtClean="0">
              <a:solidFill>
                <a:schemeClr val="accent5"/>
              </a:solidFill>
              <a:latin typeface="Tw Cen MT" panose="020B0602020104020603"/>
              <a:ea typeface="+mn-ea"/>
              <a:cs typeface="+mn-cs"/>
            </a:rPr>
            <a:t>Assess</a:t>
          </a:r>
          <a:endParaRPr lang="en-US" dirty="0">
            <a:solidFill>
              <a:schemeClr val="accent5"/>
            </a:solidFill>
            <a:latin typeface="Tw Cen MT" panose="020B0602020104020603"/>
            <a:ea typeface="+mn-ea"/>
            <a:cs typeface="+mn-cs"/>
          </a:endParaRPr>
        </a:p>
      </dgm:t>
    </dgm:pt>
    <dgm:pt modelId="{64682760-D440-4D82-BAB1-950875E6962B}" type="parTrans" cxnId="{BD85B958-7232-43B3-BAE6-8D71FA262CF9}">
      <dgm:prSet/>
      <dgm:spPr/>
      <dgm:t>
        <a:bodyPr/>
        <a:lstStyle/>
        <a:p>
          <a:endParaRPr lang="en-US"/>
        </a:p>
      </dgm:t>
    </dgm:pt>
    <dgm:pt modelId="{0BA50063-DF06-42D4-A849-2E172EDAA3AE}" type="sibTrans" cxnId="{BD85B958-7232-43B3-BAE6-8D71FA262CF9}">
      <dgm:prSet/>
      <dgm:spPr/>
      <dgm:t>
        <a:bodyPr/>
        <a:lstStyle/>
        <a:p>
          <a:endParaRPr lang="en-US"/>
        </a:p>
      </dgm:t>
    </dgm:pt>
    <dgm:pt modelId="{A69F4D98-D0BB-4580-9559-4A355B79AD15}">
      <dgm:prSet phldrT="[Text]"/>
      <dgm:spPr>
        <a:xfrm>
          <a:off x="2089856" y="23374"/>
          <a:ext cx="7630405" cy="467484"/>
        </a:xfrm>
        <a:noFill/>
        <a:ln>
          <a:noFill/>
        </a:ln>
        <a:effectLst/>
      </dgm:spPr>
      <dgm:t>
        <a:bodyPr/>
        <a:lstStyle/>
        <a:p>
          <a:r>
            <a:rPr lang="en-US" b="1" dirty="0" smtClean="0">
              <a:solidFill>
                <a:sysClr val="windowText" lastClr="000000">
                  <a:hueOff val="0"/>
                  <a:satOff val="0"/>
                  <a:lumOff val="0"/>
                  <a:alphaOff val="0"/>
                </a:sysClr>
              </a:solidFill>
              <a:latin typeface="Tw Cen MT" panose="020B0602020104020603"/>
              <a:ea typeface="+mn-ea"/>
              <a:cs typeface="+mn-cs"/>
            </a:rPr>
            <a:t>Purpose</a:t>
          </a:r>
          <a:r>
            <a:rPr lang="en-US" dirty="0" smtClean="0">
              <a:solidFill>
                <a:sysClr val="windowText" lastClr="000000">
                  <a:hueOff val="0"/>
                  <a:satOff val="0"/>
                  <a:lumOff val="0"/>
                  <a:alphaOff val="0"/>
                </a:sysClr>
              </a:solidFill>
              <a:latin typeface="Tw Cen MT" panose="020B0602020104020603"/>
              <a:ea typeface="+mn-ea"/>
              <a:cs typeface="+mn-cs"/>
            </a:rPr>
            <a:t>: To identify audiences/end users and purposes and define scope of work</a:t>
          </a:r>
          <a:endParaRPr lang="en-US" dirty="0">
            <a:solidFill>
              <a:sysClr val="windowText" lastClr="000000">
                <a:hueOff val="0"/>
                <a:satOff val="0"/>
                <a:lumOff val="0"/>
                <a:alphaOff val="0"/>
              </a:sysClr>
            </a:solidFill>
            <a:latin typeface="Tw Cen MT" panose="020B0602020104020603"/>
            <a:ea typeface="+mn-ea"/>
            <a:cs typeface="+mn-cs"/>
          </a:endParaRPr>
        </a:p>
      </dgm:t>
    </dgm:pt>
    <dgm:pt modelId="{47167BF2-1105-4707-A76A-D9736BB023C9}" type="parTrans" cxnId="{C17FEBF5-C3E2-44FD-B2E9-A5F30B3E3F8D}">
      <dgm:prSet/>
      <dgm:spPr/>
      <dgm:t>
        <a:bodyPr/>
        <a:lstStyle/>
        <a:p>
          <a:endParaRPr lang="en-US"/>
        </a:p>
      </dgm:t>
    </dgm:pt>
    <dgm:pt modelId="{E5A49074-F33B-4B2D-B88A-248E10623358}" type="sibTrans" cxnId="{C17FEBF5-C3E2-44FD-B2E9-A5F30B3E3F8D}">
      <dgm:prSet/>
      <dgm:spPr/>
      <dgm:t>
        <a:bodyPr/>
        <a:lstStyle/>
        <a:p>
          <a:endParaRPr lang="en-US"/>
        </a:p>
      </dgm:t>
    </dgm:pt>
    <dgm:pt modelId="{C7538ECD-89E7-4D82-93B0-F5525AA66044}">
      <dgm:prSet phldrT="[Text]"/>
      <dgm:spPr>
        <a:xfrm>
          <a:off x="2089856" y="514233"/>
          <a:ext cx="7630405" cy="467484"/>
        </a:xfrm>
        <a:noFill/>
        <a:ln>
          <a:noFill/>
        </a:ln>
        <a:effectLst/>
      </dgm:spPr>
      <dgm:t>
        <a:bodyPr/>
        <a:lstStyle/>
        <a:p>
          <a:r>
            <a:rPr lang="en-US" b="1" dirty="0" smtClean="0">
              <a:solidFill>
                <a:sysClr val="windowText" lastClr="000000">
                  <a:hueOff val="0"/>
                  <a:satOff val="0"/>
                  <a:lumOff val="0"/>
                  <a:alphaOff val="0"/>
                </a:sysClr>
              </a:solidFill>
              <a:latin typeface="Tw Cen MT" panose="020B0602020104020603"/>
              <a:ea typeface="+mn-ea"/>
              <a:cs typeface="+mn-cs"/>
            </a:rPr>
            <a:t>Can Include</a:t>
          </a:r>
          <a:r>
            <a:rPr lang="en-US" dirty="0" smtClean="0">
              <a:solidFill>
                <a:sysClr val="windowText" lastClr="000000">
                  <a:hueOff val="0"/>
                  <a:satOff val="0"/>
                  <a:lumOff val="0"/>
                  <a:alphaOff val="0"/>
                </a:sysClr>
              </a:solidFill>
              <a:latin typeface="Tw Cen MT" panose="020B0602020104020603"/>
              <a:ea typeface="+mn-ea"/>
              <a:cs typeface="+mn-cs"/>
            </a:rPr>
            <a:t>: Information gathering, conducting needs assessment, reviewing contracts</a:t>
          </a:r>
          <a:endParaRPr lang="en-US" dirty="0">
            <a:solidFill>
              <a:sysClr val="windowText" lastClr="000000">
                <a:hueOff val="0"/>
                <a:satOff val="0"/>
                <a:lumOff val="0"/>
                <a:alphaOff val="0"/>
              </a:sysClr>
            </a:solidFill>
            <a:latin typeface="Tw Cen MT" panose="020B0602020104020603"/>
            <a:ea typeface="+mn-ea"/>
            <a:cs typeface="+mn-cs"/>
          </a:endParaRPr>
        </a:p>
      </dgm:t>
    </dgm:pt>
    <dgm:pt modelId="{57D06D07-9533-4866-897A-09A6C49C4671}" type="parTrans" cxnId="{BE2C091E-5142-45DE-926F-27C61A174042}">
      <dgm:prSet/>
      <dgm:spPr/>
      <dgm:t>
        <a:bodyPr/>
        <a:lstStyle/>
        <a:p>
          <a:endParaRPr lang="en-US"/>
        </a:p>
      </dgm:t>
    </dgm:pt>
    <dgm:pt modelId="{0666D27A-4BCB-46E5-A353-4B6993EC681F}" type="sibTrans" cxnId="{BE2C091E-5142-45DE-926F-27C61A174042}">
      <dgm:prSet/>
      <dgm:spPr/>
      <dgm:t>
        <a:bodyPr/>
        <a:lstStyle/>
        <a:p>
          <a:endParaRPr lang="en-US"/>
        </a:p>
      </dgm:t>
    </dgm:pt>
    <dgm:pt modelId="{0A718463-9604-4371-98E0-9343D8DC18EC}">
      <dgm:prSet phldrT="[Text]"/>
      <dgm:spPr>
        <a:xfrm>
          <a:off x="0" y="1005681"/>
          <a:ext cx="1944052" cy="1005681"/>
        </a:xfrm>
        <a:noFill/>
        <a:ln>
          <a:noFill/>
        </a:ln>
        <a:effectLst/>
      </dgm:spPr>
      <dgm:t>
        <a:bodyPr/>
        <a:lstStyle/>
        <a:p>
          <a:r>
            <a:rPr lang="en-US" dirty="0" smtClean="0">
              <a:solidFill>
                <a:sysClr val="windowText" lastClr="000000">
                  <a:hueOff val="0"/>
                  <a:satOff val="0"/>
                  <a:lumOff val="0"/>
                  <a:alphaOff val="0"/>
                </a:sysClr>
              </a:solidFill>
              <a:latin typeface="Tw Cen MT" panose="020B0602020104020603"/>
              <a:ea typeface="+mn-ea"/>
              <a:cs typeface="+mn-cs"/>
            </a:rPr>
            <a:t>Phase 2 </a:t>
          </a:r>
          <a:r>
            <a:rPr lang="en-US" dirty="0" smtClean="0">
              <a:solidFill>
                <a:schemeClr val="accent5"/>
              </a:solidFill>
              <a:latin typeface="Tw Cen MT" panose="020B0602020104020603"/>
              <a:ea typeface="+mn-ea"/>
              <a:cs typeface="+mn-cs"/>
            </a:rPr>
            <a:t>Conceptualize</a:t>
          </a:r>
          <a:endParaRPr lang="en-US" dirty="0">
            <a:solidFill>
              <a:schemeClr val="accent5"/>
            </a:solidFill>
            <a:latin typeface="Tw Cen MT" panose="020B0602020104020603"/>
            <a:ea typeface="+mn-ea"/>
            <a:cs typeface="+mn-cs"/>
          </a:endParaRPr>
        </a:p>
      </dgm:t>
    </dgm:pt>
    <dgm:pt modelId="{E9F2EC2B-FBB2-4BDA-A3FC-BEF656E41A99}" type="parTrans" cxnId="{002F9306-CD3B-4B26-A967-37D97D0E1B14}">
      <dgm:prSet/>
      <dgm:spPr/>
      <dgm:t>
        <a:bodyPr/>
        <a:lstStyle/>
        <a:p>
          <a:endParaRPr lang="en-US"/>
        </a:p>
      </dgm:t>
    </dgm:pt>
    <dgm:pt modelId="{565AEB73-47C9-4BE0-A5BE-EC3A23F250F0}" type="sibTrans" cxnId="{002F9306-CD3B-4B26-A967-37D97D0E1B14}">
      <dgm:prSet/>
      <dgm:spPr/>
      <dgm:t>
        <a:bodyPr/>
        <a:lstStyle/>
        <a:p>
          <a:endParaRPr lang="en-US"/>
        </a:p>
      </dgm:t>
    </dgm:pt>
    <dgm:pt modelId="{6B4A19A4-0D8B-4419-9283-162D8213AB43}">
      <dgm:prSet phldrT="[Text]"/>
      <dgm:spPr>
        <a:xfrm>
          <a:off x="2089856" y="1029055"/>
          <a:ext cx="7630405" cy="467484"/>
        </a:xfrm>
        <a:noFill/>
        <a:ln>
          <a:noFill/>
        </a:ln>
        <a:effectLst/>
      </dgm:spPr>
      <dgm:t>
        <a:bodyPr/>
        <a:lstStyle/>
        <a:p>
          <a:r>
            <a:rPr lang="en-US" b="1" dirty="0" smtClean="0">
              <a:solidFill>
                <a:sysClr val="windowText" lastClr="000000">
                  <a:hueOff val="0"/>
                  <a:satOff val="0"/>
                  <a:lumOff val="0"/>
                  <a:alphaOff val="0"/>
                </a:sysClr>
              </a:solidFill>
              <a:latin typeface="Tw Cen MT" panose="020B0602020104020603"/>
              <a:ea typeface="+mn-ea"/>
              <a:cs typeface="+mn-cs"/>
            </a:rPr>
            <a:t>Purpose</a:t>
          </a:r>
          <a:r>
            <a:rPr lang="en-US" dirty="0" smtClean="0">
              <a:solidFill>
                <a:sysClr val="windowText" lastClr="000000">
                  <a:hueOff val="0"/>
                  <a:satOff val="0"/>
                  <a:lumOff val="0"/>
                  <a:alphaOff val="0"/>
                </a:sysClr>
              </a:solidFill>
              <a:latin typeface="Tw Cen MT" panose="020B0602020104020603"/>
              <a:ea typeface="+mn-ea"/>
              <a:cs typeface="+mn-cs"/>
            </a:rPr>
            <a:t>: To prioritize the purposes and key messages based on phase 1 findings</a:t>
          </a:r>
          <a:endParaRPr lang="en-US" dirty="0">
            <a:solidFill>
              <a:sysClr val="windowText" lastClr="000000">
                <a:hueOff val="0"/>
                <a:satOff val="0"/>
                <a:lumOff val="0"/>
                <a:alphaOff val="0"/>
              </a:sysClr>
            </a:solidFill>
            <a:latin typeface="Tw Cen MT" panose="020B0602020104020603"/>
            <a:ea typeface="+mn-ea"/>
            <a:cs typeface="+mn-cs"/>
          </a:endParaRPr>
        </a:p>
      </dgm:t>
    </dgm:pt>
    <dgm:pt modelId="{83C12A36-F1F6-44DB-AD04-49BD9F057EEF}" type="parTrans" cxnId="{1CA20331-4DC1-45D1-AD2D-14B647F528EB}">
      <dgm:prSet/>
      <dgm:spPr/>
      <dgm:t>
        <a:bodyPr/>
        <a:lstStyle/>
        <a:p>
          <a:endParaRPr lang="en-US"/>
        </a:p>
      </dgm:t>
    </dgm:pt>
    <dgm:pt modelId="{0D386CD8-7026-4664-A404-76D4ADB6AD34}" type="sibTrans" cxnId="{1CA20331-4DC1-45D1-AD2D-14B647F528EB}">
      <dgm:prSet/>
      <dgm:spPr/>
      <dgm:t>
        <a:bodyPr/>
        <a:lstStyle/>
        <a:p>
          <a:endParaRPr lang="en-US"/>
        </a:p>
      </dgm:t>
    </dgm:pt>
    <dgm:pt modelId="{4243A75F-6194-4899-8CCC-156791CBBBCC}">
      <dgm:prSet phldrT="[Text]"/>
      <dgm:spPr>
        <a:xfrm>
          <a:off x="0" y="2011362"/>
          <a:ext cx="1944052" cy="1005681"/>
        </a:xfrm>
        <a:noFill/>
        <a:ln>
          <a:noFill/>
        </a:ln>
        <a:effectLst/>
      </dgm:spPr>
      <dgm:t>
        <a:bodyPr/>
        <a:lstStyle/>
        <a:p>
          <a:r>
            <a:rPr lang="en-US" dirty="0" smtClean="0">
              <a:solidFill>
                <a:sysClr val="windowText" lastClr="000000">
                  <a:hueOff val="0"/>
                  <a:satOff val="0"/>
                  <a:lumOff val="0"/>
                  <a:alphaOff val="0"/>
                </a:sysClr>
              </a:solidFill>
              <a:latin typeface="Tw Cen MT" panose="020B0602020104020603"/>
              <a:ea typeface="+mn-ea"/>
              <a:cs typeface="+mn-cs"/>
            </a:rPr>
            <a:t>Phase 3 </a:t>
          </a:r>
          <a:r>
            <a:rPr lang="en-US" dirty="0" smtClean="0">
              <a:solidFill>
                <a:schemeClr val="accent5"/>
              </a:solidFill>
              <a:latin typeface="Tw Cen MT" panose="020B0602020104020603"/>
              <a:ea typeface="+mn-ea"/>
              <a:cs typeface="+mn-cs"/>
            </a:rPr>
            <a:t>Execute</a:t>
          </a:r>
          <a:endParaRPr lang="en-US" dirty="0">
            <a:solidFill>
              <a:schemeClr val="accent5"/>
            </a:solidFill>
            <a:latin typeface="Tw Cen MT" panose="020B0602020104020603"/>
            <a:ea typeface="+mn-ea"/>
            <a:cs typeface="+mn-cs"/>
          </a:endParaRPr>
        </a:p>
      </dgm:t>
    </dgm:pt>
    <dgm:pt modelId="{CAC324CD-A1A4-4251-B735-238DD5827463}" type="parTrans" cxnId="{77A95450-98F7-4EE5-A652-7ABA318722F5}">
      <dgm:prSet/>
      <dgm:spPr/>
      <dgm:t>
        <a:bodyPr/>
        <a:lstStyle/>
        <a:p>
          <a:endParaRPr lang="en-US"/>
        </a:p>
      </dgm:t>
    </dgm:pt>
    <dgm:pt modelId="{989028EE-5050-4807-8B91-061796A5C328}" type="sibTrans" cxnId="{77A95450-98F7-4EE5-A652-7ABA318722F5}">
      <dgm:prSet/>
      <dgm:spPr/>
      <dgm:t>
        <a:bodyPr/>
        <a:lstStyle/>
        <a:p>
          <a:endParaRPr lang="en-US"/>
        </a:p>
      </dgm:t>
    </dgm:pt>
    <dgm:pt modelId="{6B9BB980-C08E-4F27-B26F-1FCD3F688AB0}">
      <dgm:prSet phldrT="[Text]"/>
      <dgm:spPr>
        <a:xfrm>
          <a:off x="0" y="3017043"/>
          <a:ext cx="1944052" cy="1005681"/>
        </a:xfrm>
        <a:noFill/>
        <a:ln>
          <a:noFill/>
        </a:ln>
        <a:effectLst/>
      </dgm:spPr>
      <dgm:t>
        <a:bodyPr/>
        <a:lstStyle/>
        <a:p>
          <a:r>
            <a:rPr lang="en-US" dirty="0" smtClean="0">
              <a:solidFill>
                <a:sysClr val="windowText" lastClr="000000">
                  <a:hueOff val="0"/>
                  <a:satOff val="0"/>
                  <a:lumOff val="0"/>
                  <a:alphaOff val="0"/>
                </a:sysClr>
              </a:solidFill>
              <a:latin typeface="Tw Cen MT" panose="020B0602020104020603"/>
              <a:ea typeface="+mn-ea"/>
              <a:cs typeface="+mn-cs"/>
            </a:rPr>
            <a:t>Phase 4 </a:t>
          </a:r>
          <a:r>
            <a:rPr lang="en-US" dirty="0" smtClean="0">
              <a:solidFill>
                <a:schemeClr val="accent5"/>
              </a:solidFill>
              <a:latin typeface="Tw Cen MT" panose="020B0602020104020603"/>
              <a:ea typeface="+mn-ea"/>
              <a:cs typeface="+mn-cs"/>
            </a:rPr>
            <a:t>Evaluate</a:t>
          </a:r>
          <a:endParaRPr lang="en-US" dirty="0">
            <a:solidFill>
              <a:schemeClr val="accent5"/>
            </a:solidFill>
            <a:latin typeface="Tw Cen MT" panose="020B0602020104020603"/>
            <a:ea typeface="+mn-ea"/>
            <a:cs typeface="+mn-cs"/>
          </a:endParaRPr>
        </a:p>
      </dgm:t>
    </dgm:pt>
    <dgm:pt modelId="{3B28FA69-DDE7-4C20-B58D-59A461D54595}" type="parTrans" cxnId="{171B311D-15B7-466B-8979-D00DB1B15850}">
      <dgm:prSet/>
      <dgm:spPr/>
      <dgm:t>
        <a:bodyPr/>
        <a:lstStyle/>
        <a:p>
          <a:endParaRPr lang="en-US"/>
        </a:p>
      </dgm:t>
    </dgm:pt>
    <dgm:pt modelId="{AF569684-8718-4E62-8E69-CB12CE51DD72}" type="sibTrans" cxnId="{171B311D-15B7-466B-8979-D00DB1B15850}">
      <dgm:prSet/>
      <dgm:spPr/>
      <dgm:t>
        <a:bodyPr/>
        <a:lstStyle/>
        <a:p>
          <a:endParaRPr lang="en-US"/>
        </a:p>
      </dgm:t>
    </dgm:pt>
    <dgm:pt modelId="{EE57FEAE-8FA4-4D8B-8E7D-50ED80DE3162}">
      <dgm:prSet phldrT="[Text]"/>
      <dgm:spPr>
        <a:xfrm>
          <a:off x="2089856" y="1519914"/>
          <a:ext cx="7630405" cy="467484"/>
        </a:xfrm>
        <a:noFill/>
        <a:ln>
          <a:noFill/>
        </a:ln>
        <a:effectLst/>
      </dgm:spPr>
      <dgm:t>
        <a:bodyPr/>
        <a:lstStyle/>
        <a:p>
          <a:r>
            <a:rPr lang="en-US" b="1" dirty="0" smtClean="0">
              <a:solidFill>
                <a:sysClr val="windowText" lastClr="000000">
                  <a:hueOff val="0"/>
                  <a:satOff val="0"/>
                  <a:lumOff val="0"/>
                  <a:alphaOff val="0"/>
                </a:sysClr>
              </a:solidFill>
              <a:latin typeface="Tw Cen MT" panose="020B0602020104020603"/>
              <a:ea typeface="+mn-ea"/>
              <a:cs typeface="+mn-cs"/>
            </a:rPr>
            <a:t>Can Include</a:t>
          </a:r>
          <a:r>
            <a:rPr lang="en-US" dirty="0" smtClean="0">
              <a:solidFill>
                <a:sysClr val="windowText" lastClr="000000">
                  <a:hueOff val="0"/>
                  <a:satOff val="0"/>
                  <a:lumOff val="0"/>
                  <a:alphaOff val="0"/>
                </a:sysClr>
              </a:solidFill>
              <a:latin typeface="Tw Cen MT" panose="020B0602020104020603"/>
              <a:ea typeface="+mn-ea"/>
              <a:cs typeface="+mn-cs"/>
            </a:rPr>
            <a:t> Refining or developing dashboard purposes, specifying any reporting requirements; establishing clear roles/ responsibilities, creating a dashboard content table</a:t>
          </a:r>
          <a:endParaRPr lang="en-US" dirty="0">
            <a:solidFill>
              <a:sysClr val="windowText" lastClr="000000">
                <a:hueOff val="0"/>
                <a:satOff val="0"/>
                <a:lumOff val="0"/>
                <a:alphaOff val="0"/>
              </a:sysClr>
            </a:solidFill>
            <a:latin typeface="Tw Cen MT" panose="020B0602020104020603"/>
            <a:ea typeface="+mn-ea"/>
            <a:cs typeface="+mn-cs"/>
          </a:endParaRPr>
        </a:p>
      </dgm:t>
    </dgm:pt>
    <dgm:pt modelId="{C2A72471-EF51-440A-8A86-5263FF7D2613}" type="parTrans" cxnId="{ACECE529-B499-4782-A547-61AB36DEE8AE}">
      <dgm:prSet/>
      <dgm:spPr/>
      <dgm:t>
        <a:bodyPr/>
        <a:lstStyle/>
        <a:p>
          <a:endParaRPr lang="en-US"/>
        </a:p>
      </dgm:t>
    </dgm:pt>
    <dgm:pt modelId="{C7D650F8-CE3E-44B7-B8DA-EA4F60F41D41}" type="sibTrans" cxnId="{ACECE529-B499-4782-A547-61AB36DEE8AE}">
      <dgm:prSet/>
      <dgm:spPr/>
      <dgm:t>
        <a:bodyPr/>
        <a:lstStyle/>
        <a:p>
          <a:endParaRPr lang="en-US"/>
        </a:p>
      </dgm:t>
    </dgm:pt>
    <dgm:pt modelId="{904767A2-26F2-43E2-90AB-FC11C8458B75}">
      <dgm:prSet phldrT="[Text]"/>
      <dgm:spPr>
        <a:xfrm>
          <a:off x="2089856" y="2034736"/>
          <a:ext cx="7630405" cy="467484"/>
        </a:xfrm>
        <a:noFill/>
        <a:ln>
          <a:noFill/>
        </a:ln>
        <a:effectLst/>
      </dgm:spPr>
      <dgm:t>
        <a:bodyPr/>
        <a:lstStyle/>
        <a:p>
          <a:r>
            <a:rPr lang="en-US" b="1" dirty="0" smtClean="0">
              <a:solidFill>
                <a:sysClr val="windowText" lastClr="000000">
                  <a:hueOff val="0"/>
                  <a:satOff val="0"/>
                  <a:lumOff val="0"/>
                  <a:alphaOff val="0"/>
                </a:sysClr>
              </a:solidFill>
              <a:latin typeface="Tw Cen MT" panose="020B0602020104020603"/>
              <a:ea typeface="+mn-ea"/>
              <a:cs typeface="+mn-cs"/>
            </a:rPr>
            <a:t>Purpose: </a:t>
          </a:r>
          <a:r>
            <a:rPr lang="en-US" dirty="0" smtClean="0">
              <a:solidFill>
                <a:sysClr val="windowText" lastClr="000000">
                  <a:hueOff val="0"/>
                  <a:satOff val="0"/>
                  <a:lumOff val="0"/>
                  <a:alphaOff val="0"/>
                </a:sysClr>
              </a:solidFill>
              <a:latin typeface="Tw Cen MT" panose="020B0602020104020603"/>
              <a:ea typeface="+mn-ea"/>
              <a:cs typeface="+mn-cs"/>
            </a:rPr>
            <a:t>To develop the dashboard design; to produce and test draft materials</a:t>
          </a:r>
          <a:endParaRPr lang="en-US" b="1" dirty="0">
            <a:solidFill>
              <a:sysClr val="windowText" lastClr="000000">
                <a:hueOff val="0"/>
                <a:satOff val="0"/>
                <a:lumOff val="0"/>
                <a:alphaOff val="0"/>
              </a:sysClr>
            </a:solidFill>
            <a:latin typeface="Tw Cen MT" panose="020B0602020104020603"/>
            <a:ea typeface="+mn-ea"/>
            <a:cs typeface="+mn-cs"/>
          </a:endParaRPr>
        </a:p>
      </dgm:t>
    </dgm:pt>
    <dgm:pt modelId="{B71644E9-2608-4822-ACCB-2DE47AC00838}" type="parTrans" cxnId="{B2B81D4E-73C2-4E65-984E-F923CB3C330F}">
      <dgm:prSet/>
      <dgm:spPr/>
      <dgm:t>
        <a:bodyPr/>
        <a:lstStyle/>
        <a:p>
          <a:endParaRPr lang="en-US"/>
        </a:p>
      </dgm:t>
    </dgm:pt>
    <dgm:pt modelId="{4CF06900-FCCE-4052-BE6E-D5B60A0BE335}" type="sibTrans" cxnId="{B2B81D4E-73C2-4E65-984E-F923CB3C330F}">
      <dgm:prSet/>
      <dgm:spPr/>
      <dgm:t>
        <a:bodyPr/>
        <a:lstStyle/>
        <a:p>
          <a:endParaRPr lang="en-US"/>
        </a:p>
      </dgm:t>
    </dgm:pt>
    <dgm:pt modelId="{D9BA859E-70F7-45AE-B451-084F12B48511}">
      <dgm:prSet phldrT="[Text]"/>
      <dgm:spPr>
        <a:xfrm>
          <a:off x="2089856" y="2525595"/>
          <a:ext cx="7630405" cy="467484"/>
        </a:xfrm>
        <a:noFill/>
        <a:ln>
          <a:noFill/>
        </a:ln>
        <a:effectLst/>
      </dgm:spPr>
      <dgm:t>
        <a:bodyPr/>
        <a:lstStyle/>
        <a:p>
          <a:r>
            <a:rPr lang="en-US" b="1" dirty="0" smtClean="0">
              <a:solidFill>
                <a:sysClr val="windowText" lastClr="000000">
                  <a:hueOff val="0"/>
                  <a:satOff val="0"/>
                  <a:lumOff val="0"/>
                  <a:alphaOff val="0"/>
                </a:sysClr>
              </a:solidFill>
              <a:latin typeface="Tw Cen MT" panose="020B0602020104020603"/>
              <a:ea typeface="+mn-ea"/>
              <a:cs typeface="+mn-cs"/>
            </a:rPr>
            <a:t>Can Include: </a:t>
          </a:r>
          <a:r>
            <a:rPr lang="en-US" dirty="0" smtClean="0">
              <a:solidFill>
                <a:sysClr val="windowText" lastClr="000000">
                  <a:hueOff val="0"/>
                  <a:satOff val="0"/>
                  <a:lumOff val="0"/>
                  <a:alphaOff val="0"/>
                </a:sysClr>
              </a:solidFill>
              <a:latin typeface="Tw Cen MT" panose="020B0602020104020603"/>
              <a:ea typeface="+mn-ea"/>
              <a:cs typeface="+mn-cs"/>
            </a:rPr>
            <a:t>Identifying the best methods for data presentation and visualization; consultation with intended audience(s); putting dashboard in development phase</a:t>
          </a:r>
        </a:p>
      </dgm:t>
    </dgm:pt>
    <dgm:pt modelId="{0132B9CA-F808-4CD2-842B-E07DB1ED4514}" type="parTrans" cxnId="{4BF401CC-D537-49A8-B5EE-A17EA9B449F5}">
      <dgm:prSet/>
      <dgm:spPr/>
      <dgm:t>
        <a:bodyPr/>
        <a:lstStyle/>
        <a:p>
          <a:endParaRPr lang="en-US"/>
        </a:p>
      </dgm:t>
    </dgm:pt>
    <dgm:pt modelId="{10F8604A-FE23-4C5B-9803-9F99B32F2E26}" type="sibTrans" cxnId="{4BF401CC-D537-49A8-B5EE-A17EA9B449F5}">
      <dgm:prSet/>
      <dgm:spPr/>
      <dgm:t>
        <a:bodyPr/>
        <a:lstStyle/>
        <a:p>
          <a:endParaRPr lang="en-US"/>
        </a:p>
      </dgm:t>
    </dgm:pt>
    <dgm:pt modelId="{E25038F2-C356-4CBE-93E6-60A6AFD51C03}">
      <dgm:prSet phldrT="[Text]"/>
      <dgm:spPr>
        <a:xfrm>
          <a:off x="2089856" y="3040417"/>
          <a:ext cx="7630405" cy="467484"/>
        </a:xfrm>
        <a:noFill/>
        <a:ln>
          <a:noFill/>
        </a:ln>
        <a:effectLst/>
      </dgm:spPr>
      <dgm:t>
        <a:bodyPr/>
        <a:lstStyle/>
        <a:p>
          <a:r>
            <a:rPr lang="en-US" b="1" dirty="0" smtClean="0">
              <a:solidFill>
                <a:sysClr val="windowText" lastClr="000000">
                  <a:hueOff val="0"/>
                  <a:satOff val="0"/>
                  <a:lumOff val="0"/>
                  <a:alphaOff val="0"/>
                </a:sysClr>
              </a:solidFill>
              <a:latin typeface="Tw Cen MT" panose="020B0602020104020603"/>
              <a:ea typeface="+mn-ea"/>
              <a:cs typeface="+mn-cs"/>
            </a:rPr>
            <a:t>Purpose: T</a:t>
          </a:r>
          <a:r>
            <a:rPr lang="en-US" dirty="0" smtClean="0">
              <a:solidFill>
                <a:sysClr val="windowText" lastClr="000000">
                  <a:hueOff val="0"/>
                  <a:satOff val="0"/>
                  <a:lumOff val="0"/>
                  <a:alphaOff val="0"/>
                </a:sysClr>
              </a:solidFill>
              <a:latin typeface="Tw Cen MT" panose="020B0602020104020603"/>
              <a:ea typeface="+mn-ea"/>
              <a:cs typeface="+mn-cs"/>
            </a:rPr>
            <a:t>o adjust future planning activities informed by ongoing review and maintenance of the dashboard</a:t>
          </a:r>
          <a:endParaRPr lang="en-US" b="1" dirty="0">
            <a:solidFill>
              <a:sysClr val="windowText" lastClr="000000">
                <a:hueOff val="0"/>
                <a:satOff val="0"/>
                <a:lumOff val="0"/>
                <a:alphaOff val="0"/>
              </a:sysClr>
            </a:solidFill>
            <a:latin typeface="Tw Cen MT" panose="020B0602020104020603"/>
            <a:ea typeface="+mn-ea"/>
            <a:cs typeface="+mn-cs"/>
          </a:endParaRPr>
        </a:p>
      </dgm:t>
    </dgm:pt>
    <dgm:pt modelId="{DA89E412-6F47-4D3C-B83A-AFC59CDC4ABB}" type="parTrans" cxnId="{10484AE4-1E54-4758-8CA3-96DF69444773}">
      <dgm:prSet/>
      <dgm:spPr/>
      <dgm:t>
        <a:bodyPr/>
        <a:lstStyle/>
        <a:p>
          <a:endParaRPr lang="en-US"/>
        </a:p>
      </dgm:t>
    </dgm:pt>
    <dgm:pt modelId="{BD6D03CC-3309-4BCE-B06F-A765C99D75FC}" type="sibTrans" cxnId="{10484AE4-1E54-4758-8CA3-96DF69444773}">
      <dgm:prSet/>
      <dgm:spPr/>
      <dgm:t>
        <a:bodyPr/>
        <a:lstStyle/>
        <a:p>
          <a:endParaRPr lang="en-US"/>
        </a:p>
      </dgm:t>
    </dgm:pt>
    <dgm:pt modelId="{7E5D6ADD-42D7-42FA-A5C8-87880BD6488D}">
      <dgm:prSet phldrT="[Text]"/>
      <dgm:spPr>
        <a:xfrm>
          <a:off x="2089856" y="3531276"/>
          <a:ext cx="7630405" cy="467484"/>
        </a:xfrm>
        <a:noFill/>
        <a:ln>
          <a:noFill/>
        </a:ln>
        <a:effectLst/>
      </dgm:spPr>
      <dgm:t>
        <a:bodyPr/>
        <a:lstStyle/>
        <a:p>
          <a:r>
            <a:rPr lang="en-US" b="1" dirty="0" smtClean="0">
              <a:solidFill>
                <a:sysClr val="windowText" lastClr="000000">
                  <a:hueOff val="0"/>
                  <a:satOff val="0"/>
                  <a:lumOff val="0"/>
                  <a:alphaOff val="0"/>
                </a:sysClr>
              </a:solidFill>
              <a:latin typeface="Tw Cen MT" panose="020B0602020104020603"/>
              <a:ea typeface="+mn-ea"/>
              <a:cs typeface="+mn-cs"/>
            </a:rPr>
            <a:t>Can Include: </a:t>
          </a:r>
          <a:r>
            <a:rPr lang="en-US" dirty="0" smtClean="0">
              <a:solidFill>
                <a:sysClr val="windowText" lastClr="000000">
                  <a:hueOff val="0"/>
                  <a:satOff val="0"/>
                  <a:lumOff val="0"/>
                  <a:alphaOff val="0"/>
                </a:sysClr>
              </a:solidFill>
              <a:latin typeface="Tw Cen MT" panose="020B0602020104020603"/>
              <a:ea typeface="+mn-ea"/>
              <a:cs typeface="+mn-cs"/>
            </a:rPr>
            <a:t>Identifying intended vs actual use; reviewing planning group; reviewing relevance/usability/applicability</a:t>
          </a:r>
          <a:endParaRPr lang="en-US" b="1" dirty="0">
            <a:solidFill>
              <a:sysClr val="windowText" lastClr="000000">
                <a:hueOff val="0"/>
                <a:satOff val="0"/>
                <a:lumOff val="0"/>
                <a:alphaOff val="0"/>
              </a:sysClr>
            </a:solidFill>
            <a:latin typeface="Tw Cen MT" panose="020B0602020104020603"/>
            <a:ea typeface="+mn-ea"/>
            <a:cs typeface="+mn-cs"/>
          </a:endParaRPr>
        </a:p>
      </dgm:t>
    </dgm:pt>
    <dgm:pt modelId="{64EA1B28-6B24-4E5D-8CC8-24C33E875F2B}" type="parTrans" cxnId="{88ABC2F0-A6A3-43E9-8801-223FC0305913}">
      <dgm:prSet/>
      <dgm:spPr/>
      <dgm:t>
        <a:bodyPr/>
        <a:lstStyle/>
        <a:p>
          <a:endParaRPr lang="en-US"/>
        </a:p>
      </dgm:t>
    </dgm:pt>
    <dgm:pt modelId="{912C29F2-53DC-456E-8331-CDD0C24CF283}" type="sibTrans" cxnId="{88ABC2F0-A6A3-43E9-8801-223FC0305913}">
      <dgm:prSet/>
      <dgm:spPr/>
      <dgm:t>
        <a:bodyPr/>
        <a:lstStyle/>
        <a:p>
          <a:endParaRPr lang="en-US"/>
        </a:p>
      </dgm:t>
    </dgm:pt>
    <dgm:pt modelId="{579B9B71-CD6C-4B72-8420-5049B20FBC8C}" type="pres">
      <dgm:prSet presAssocID="{E6893D14-20FD-4014-BC26-25CEFBA5A6E0}" presName="vert0" presStyleCnt="0">
        <dgm:presLayoutVars>
          <dgm:dir/>
          <dgm:animOne val="branch"/>
          <dgm:animLvl val="lvl"/>
        </dgm:presLayoutVars>
      </dgm:prSet>
      <dgm:spPr/>
      <dgm:t>
        <a:bodyPr/>
        <a:lstStyle/>
        <a:p>
          <a:endParaRPr lang="en-US"/>
        </a:p>
      </dgm:t>
    </dgm:pt>
    <dgm:pt modelId="{6DD587A7-4763-4E8A-9A82-E1E981339E45}" type="pres">
      <dgm:prSet presAssocID="{86D42FE3-1A8D-4967-BEB0-6144F7F04F0F}" presName="thickLine" presStyleLbl="alignNode1" presStyleIdx="0" presStyleCnt="4"/>
      <dgm:spPr>
        <a:xfrm>
          <a:off x="0" y="0"/>
          <a:ext cx="9720262" cy="0"/>
        </a:xfrm>
        <a:prstGeom prst="line">
          <a:avLst/>
        </a:prstGeom>
        <a:solidFill>
          <a:srgbClr val="3494BA">
            <a:hueOff val="0"/>
            <a:satOff val="0"/>
            <a:lumOff val="0"/>
            <a:alphaOff val="0"/>
          </a:srgbClr>
        </a:solidFill>
        <a:ln w="15875" cap="flat" cmpd="sng" algn="ctr">
          <a:solidFill>
            <a:srgbClr val="3494BA">
              <a:hueOff val="0"/>
              <a:satOff val="0"/>
              <a:lumOff val="0"/>
              <a:alphaOff val="0"/>
            </a:srgbClr>
          </a:solidFill>
          <a:prstDash val="solid"/>
        </a:ln>
        <a:effectLst/>
      </dgm:spPr>
      <dgm:t>
        <a:bodyPr/>
        <a:lstStyle/>
        <a:p>
          <a:endParaRPr lang="en-US"/>
        </a:p>
      </dgm:t>
    </dgm:pt>
    <dgm:pt modelId="{10A5D21A-E2D3-4D85-8AF1-C5DD4E29BFA2}" type="pres">
      <dgm:prSet presAssocID="{86D42FE3-1A8D-4967-BEB0-6144F7F04F0F}" presName="horz1" presStyleCnt="0"/>
      <dgm:spPr/>
    </dgm:pt>
    <dgm:pt modelId="{B7142334-BD75-4730-AF27-865CC23BC982}" type="pres">
      <dgm:prSet presAssocID="{86D42FE3-1A8D-4967-BEB0-6144F7F04F0F}" presName="tx1" presStyleLbl="revTx" presStyleIdx="0" presStyleCnt="12"/>
      <dgm:spPr>
        <a:prstGeom prst="rect">
          <a:avLst/>
        </a:prstGeom>
      </dgm:spPr>
      <dgm:t>
        <a:bodyPr/>
        <a:lstStyle/>
        <a:p>
          <a:endParaRPr lang="en-US"/>
        </a:p>
      </dgm:t>
    </dgm:pt>
    <dgm:pt modelId="{9CB4FC4A-7701-461E-A6D4-CEF43D6274AA}" type="pres">
      <dgm:prSet presAssocID="{86D42FE3-1A8D-4967-BEB0-6144F7F04F0F}" presName="vert1" presStyleCnt="0"/>
      <dgm:spPr/>
    </dgm:pt>
    <dgm:pt modelId="{4443A0F6-3115-4A08-9BF1-DD2B5E274C76}" type="pres">
      <dgm:prSet presAssocID="{A69F4D98-D0BB-4580-9559-4A355B79AD15}" presName="vertSpace2a" presStyleCnt="0"/>
      <dgm:spPr/>
    </dgm:pt>
    <dgm:pt modelId="{67038824-7F64-4E5A-8066-FFA9DF4A8B8D}" type="pres">
      <dgm:prSet presAssocID="{A69F4D98-D0BB-4580-9559-4A355B79AD15}" presName="horz2" presStyleCnt="0"/>
      <dgm:spPr/>
    </dgm:pt>
    <dgm:pt modelId="{9E651933-A958-4EF6-95F5-7819BE533ECB}" type="pres">
      <dgm:prSet presAssocID="{A69F4D98-D0BB-4580-9559-4A355B79AD15}" presName="horzSpace2" presStyleCnt="0"/>
      <dgm:spPr/>
    </dgm:pt>
    <dgm:pt modelId="{6BD615C5-6777-4744-B91A-8F6D5C757DCA}" type="pres">
      <dgm:prSet presAssocID="{A69F4D98-D0BB-4580-9559-4A355B79AD15}" presName="tx2" presStyleLbl="revTx" presStyleIdx="1" presStyleCnt="12"/>
      <dgm:spPr>
        <a:prstGeom prst="rect">
          <a:avLst/>
        </a:prstGeom>
      </dgm:spPr>
      <dgm:t>
        <a:bodyPr/>
        <a:lstStyle/>
        <a:p>
          <a:endParaRPr lang="en-US"/>
        </a:p>
      </dgm:t>
    </dgm:pt>
    <dgm:pt modelId="{7C1A55A2-95CB-41A3-B50B-BA7B4345CA8E}" type="pres">
      <dgm:prSet presAssocID="{A69F4D98-D0BB-4580-9559-4A355B79AD15}" presName="vert2" presStyleCnt="0"/>
      <dgm:spPr/>
    </dgm:pt>
    <dgm:pt modelId="{C57C9570-813C-433A-9AD0-30ED7EF4538C}" type="pres">
      <dgm:prSet presAssocID="{A69F4D98-D0BB-4580-9559-4A355B79AD15}" presName="thinLine2b" presStyleLbl="callout" presStyleIdx="0" presStyleCnt="8"/>
      <dgm:spPr>
        <a:xfrm>
          <a:off x="1944052" y="490858"/>
          <a:ext cx="7776209"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gm:spPr>
      <dgm:t>
        <a:bodyPr/>
        <a:lstStyle/>
        <a:p>
          <a:endParaRPr lang="en-US"/>
        </a:p>
      </dgm:t>
    </dgm:pt>
    <dgm:pt modelId="{F8F00BAF-2FEE-4B2A-AB64-A16FB0781F12}" type="pres">
      <dgm:prSet presAssocID="{A69F4D98-D0BB-4580-9559-4A355B79AD15}" presName="vertSpace2b" presStyleCnt="0"/>
      <dgm:spPr/>
    </dgm:pt>
    <dgm:pt modelId="{8DB0ACF7-CCC9-4F88-99A2-3F0A57E7942C}" type="pres">
      <dgm:prSet presAssocID="{C7538ECD-89E7-4D82-93B0-F5525AA66044}" presName="horz2" presStyleCnt="0"/>
      <dgm:spPr/>
    </dgm:pt>
    <dgm:pt modelId="{5D010998-49D7-40EF-A2E7-EA6D7CBB1DCF}" type="pres">
      <dgm:prSet presAssocID="{C7538ECD-89E7-4D82-93B0-F5525AA66044}" presName="horzSpace2" presStyleCnt="0"/>
      <dgm:spPr/>
    </dgm:pt>
    <dgm:pt modelId="{945CFBD3-0617-4919-85E5-2C5FEC35F2D3}" type="pres">
      <dgm:prSet presAssocID="{C7538ECD-89E7-4D82-93B0-F5525AA66044}" presName="tx2" presStyleLbl="revTx" presStyleIdx="2" presStyleCnt="12"/>
      <dgm:spPr>
        <a:prstGeom prst="rect">
          <a:avLst/>
        </a:prstGeom>
      </dgm:spPr>
      <dgm:t>
        <a:bodyPr/>
        <a:lstStyle/>
        <a:p>
          <a:endParaRPr lang="en-US"/>
        </a:p>
      </dgm:t>
    </dgm:pt>
    <dgm:pt modelId="{D5A399DB-685D-4FEF-8CEA-F4367283E87E}" type="pres">
      <dgm:prSet presAssocID="{C7538ECD-89E7-4D82-93B0-F5525AA66044}" presName="vert2" presStyleCnt="0"/>
      <dgm:spPr/>
    </dgm:pt>
    <dgm:pt modelId="{E33D57A0-2CEA-4557-8703-433487C84920}" type="pres">
      <dgm:prSet presAssocID="{C7538ECD-89E7-4D82-93B0-F5525AA66044}" presName="thinLine2b" presStyleLbl="callout" presStyleIdx="1" presStyleCnt="8"/>
      <dgm:spPr>
        <a:xfrm>
          <a:off x="1944052" y="981717"/>
          <a:ext cx="7776209"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gm:spPr>
      <dgm:t>
        <a:bodyPr/>
        <a:lstStyle/>
        <a:p>
          <a:endParaRPr lang="en-US"/>
        </a:p>
      </dgm:t>
    </dgm:pt>
    <dgm:pt modelId="{0C9814CA-EF61-485C-98E8-FA2F0E4FCF54}" type="pres">
      <dgm:prSet presAssocID="{C7538ECD-89E7-4D82-93B0-F5525AA66044}" presName="vertSpace2b" presStyleCnt="0"/>
      <dgm:spPr/>
    </dgm:pt>
    <dgm:pt modelId="{702962EF-8D12-4DDA-B277-1EEEC35C75C5}" type="pres">
      <dgm:prSet presAssocID="{0A718463-9604-4371-98E0-9343D8DC18EC}" presName="thickLine" presStyleLbl="alignNode1" presStyleIdx="1" presStyleCnt="4"/>
      <dgm:spPr>
        <a:xfrm>
          <a:off x="0" y="1005681"/>
          <a:ext cx="9720262" cy="0"/>
        </a:xfrm>
        <a:prstGeom prst="line">
          <a:avLst/>
        </a:prstGeom>
        <a:solidFill>
          <a:srgbClr val="3494BA">
            <a:hueOff val="0"/>
            <a:satOff val="0"/>
            <a:lumOff val="0"/>
            <a:alphaOff val="0"/>
          </a:srgbClr>
        </a:solidFill>
        <a:ln w="15875" cap="flat" cmpd="sng" algn="ctr">
          <a:solidFill>
            <a:srgbClr val="3494BA">
              <a:hueOff val="0"/>
              <a:satOff val="0"/>
              <a:lumOff val="0"/>
              <a:alphaOff val="0"/>
            </a:srgbClr>
          </a:solidFill>
          <a:prstDash val="solid"/>
        </a:ln>
        <a:effectLst/>
      </dgm:spPr>
      <dgm:t>
        <a:bodyPr/>
        <a:lstStyle/>
        <a:p>
          <a:endParaRPr lang="en-US"/>
        </a:p>
      </dgm:t>
    </dgm:pt>
    <dgm:pt modelId="{5A00D709-C0CA-4E98-A5EB-05847A774BE5}" type="pres">
      <dgm:prSet presAssocID="{0A718463-9604-4371-98E0-9343D8DC18EC}" presName="horz1" presStyleCnt="0"/>
      <dgm:spPr/>
    </dgm:pt>
    <dgm:pt modelId="{3DDD9FC7-4B5B-4EE2-B94C-5447D2726794}" type="pres">
      <dgm:prSet presAssocID="{0A718463-9604-4371-98E0-9343D8DC18EC}" presName="tx1" presStyleLbl="revTx" presStyleIdx="3" presStyleCnt="12"/>
      <dgm:spPr>
        <a:prstGeom prst="rect">
          <a:avLst/>
        </a:prstGeom>
      </dgm:spPr>
      <dgm:t>
        <a:bodyPr/>
        <a:lstStyle/>
        <a:p>
          <a:endParaRPr lang="en-US"/>
        </a:p>
      </dgm:t>
    </dgm:pt>
    <dgm:pt modelId="{CE9324C8-591C-4141-8611-D8E406A206C7}" type="pres">
      <dgm:prSet presAssocID="{0A718463-9604-4371-98E0-9343D8DC18EC}" presName="vert1" presStyleCnt="0"/>
      <dgm:spPr/>
    </dgm:pt>
    <dgm:pt modelId="{B888586E-C7FA-4967-BCDC-0276A81D24F6}" type="pres">
      <dgm:prSet presAssocID="{6B4A19A4-0D8B-4419-9283-162D8213AB43}" presName="vertSpace2a" presStyleCnt="0"/>
      <dgm:spPr/>
    </dgm:pt>
    <dgm:pt modelId="{03C764F3-3CF4-4265-8871-B14A3CA988A9}" type="pres">
      <dgm:prSet presAssocID="{6B4A19A4-0D8B-4419-9283-162D8213AB43}" presName="horz2" presStyleCnt="0"/>
      <dgm:spPr/>
    </dgm:pt>
    <dgm:pt modelId="{445833A0-2636-4BF8-8C7A-6823E6FE8E53}" type="pres">
      <dgm:prSet presAssocID="{6B4A19A4-0D8B-4419-9283-162D8213AB43}" presName="horzSpace2" presStyleCnt="0"/>
      <dgm:spPr/>
    </dgm:pt>
    <dgm:pt modelId="{322DB2FC-CC4D-4953-9EBC-657DBC533B9D}" type="pres">
      <dgm:prSet presAssocID="{6B4A19A4-0D8B-4419-9283-162D8213AB43}" presName="tx2" presStyleLbl="revTx" presStyleIdx="4" presStyleCnt="12"/>
      <dgm:spPr>
        <a:prstGeom prst="rect">
          <a:avLst/>
        </a:prstGeom>
      </dgm:spPr>
      <dgm:t>
        <a:bodyPr/>
        <a:lstStyle/>
        <a:p>
          <a:endParaRPr lang="en-US"/>
        </a:p>
      </dgm:t>
    </dgm:pt>
    <dgm:pt modelId="{DE359F82-6469-4A53-8D53-618E0E3D3F2F}" type="pres">
      <dgm:prSet presAssocID="{6B4A19A4-0D8B-4419-9283-162D8213AB43}" presName="vert2" presStyleCnt="0"/>
      <dgm:spPr/>
    </dgm:pt>
    <dgm:pt modelId="{B4362052-8DA7-4295-9628-EE270FBF07B0}" type="pres">
      <dgm:prSet presAssocID="{6B4A19A4-0D8B-4419-9283-162D8213AB43}" presName="thinLine2b" presStyleLbl="callout" presStyleIdx="2" presStyleCnt="8"/>
      <dgm:spPr>
        <a:xfrm>
          <a:off x="1944052" y="1496540"/>
          <a:ext cx="7776209"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gm:spPr>
      <dgm:t>
        <a:bodyPr/>
        <a:lstStyle/>
        <a:p>
          <a:endParaRPr lang="en-US"/>
        </a:p>
      </dgm:t>
    </dgm:pt>
    <dgm:pt modelId="{18E612AF-D878-479A-9994-753508B72EC8}" type="pres">
      <dgm:prSet presAssocID="{6B4A19A4-0D8B-4419-9283-162D8213AB43}" presName="vertSpace2b" presStyleCnt="0"/>
      <dgm:spPr/>
    </dgm:pt>
    <dgm:pt modelId="{0897F34E-DAD1-426E-927C-1EFB7A4144D4}" type="pres">
      <dgm:prSet presAssocID="{EE57FEAE-8FA4-4D8B-8E7D-50ED80DE3162}" presName="horz2" presStyleCnt="0"/>
      <dgm:spPr/>
    </dgm:pt>
    <dgm:pt modelId="{7EF30A23-5462-435A-AA39-D1A9496A8A4D}" type="pres">
      <dgm:prSet presAssocID="{EE57FEAE-8FA4-4D8B-8E7D-50ED80DE3162}" presName="horzSpace2" presStyleCnt="0"/>
      <dgm:spPr/>
    </dgm:pt>
    <dgm:pt modelId="{95D57B27-6ECC-43B6-AFE1-1E2E5889E70B}" type="pres">
      <dgm:prSet presAssocID="{EE57FEAE-8FA4-4D8B-8E7D-50ED80DE3162}" presName="tx2" presStyleLbl="revTx" presStyleIdx="5" presStyleCnt="12"/>
      <dgm:spPr>
        <a:prstGeom prst="rect">
          <a:avLst/>
        </a:prstGeom>
      </dgm:spPr>
      <dgm:t>
        <a:bodyPr/>
        <a:lstStyle/>
        <a:p>
          <a:endParaRPr lang="en-US"/>
        </a:p>
      </dgm:t>
    </dgm:pt>
    <dgm:pt modelId="{EF24BBE7-7E2D-47DD-99BD-D53644C670FB}" type="pres">
      <dgm:prSet presAssocID="{EE57FEAE-8FA4-4D8B-8E7D-50ED80DE3162}" presName="vert2" presStyleCnt="0"/>
      <dgm:spPr/>
    </dgm:pt>
    <dgm:pt modelId="{A9F323D2-19B9-43A5-88D5-8FFE6D4C871B}" type="pres">
      <dgm:prSet presAssocID="{EE57FEAE-8FA4-4D8B-8E7D-50ED80DE3162}" presName="thinLine2b" presStyleLbl="callout" presStyleIdx="3" presStyleCnt="8"/>
      <dgm:spPr>
        <a:xfrm>
          <a:off x="1944052" y="1987399"/>
          <a:ext cx="7776209"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gm:spPr>
      <dgm:t>
        <a:bodyPr/>
        <a:lstStyle/>
        <a:p>
          <a:endParaRPr lang="en-US"/>
        </a:p>
      </dgm:t>
    </dgm:pt>
    <dgm:pt modelId="{911ECF9B-5574-40F9-B704-A8DCD3364268}" type="pres">
      <dgm:prSet presAssocID="{EE57FEAE-8FA4-4D8B-8E7D-50ED80DE3162}" presName="vertSpace2b" presStyleCnt="0"/>
      <dgm:spPr/>
    </dgm:pt>
    <dgm:pt modelId="{E7D066D1-85F4-4069-8C42-9162FE89830D}" type="pres">
      <dgm:prSet presAssocID="{4243A75F-6194-4899-8CCC-156791CBBBCC}" presName="thickLine" presStyleLbl="alignNode1" presStyleIdx="2" presStyleCnt="4"/>
      <dgm:spPr>
        <a:xfrm>
          <a:off x="0" y="2011362"/>
          <a:ext cx="9720262" cy="0"/>
        </a:xfrm>
        <a:prstGeom prst="line">
          <a:avLst/>
        </a:prstGeom>
        <a:solidFill>
          <a:srgbClr val="3494BA">
            <a:hueOff val="0"/>
            <a:satOff val="0"/>
            <a:lumOff val="0"/>
            <a:alphaOff val="0"/>
          </a:srgbClr>
        </a:solidFill>
        <a:ln w="15875" cap="flat" cmpd="sng" algn="ctr">
          <a:solidFill>
            <a:srgbClr val="3494BA">
              <a:hueOff val="0"/>
              <a:satOff val="0"/>
              <a:lumOff val="0"/>
              <a:alphaOff val="0"/>
            </a:srgbClr>
          </a:solidFill>
          <a:prstDash val="solid"/>
        </a:ln>
        <a:effectLst/>
      </dgm:spPr>
      <dgm:t>
        <a:bodyPr/>
        <a:lstStyle/>
        <a:p>
          <a:endParaRPr lang="en-US"/>
        </a:p>
      </dgm:t>
    </dgm:pt>
    <dgm:pt modelId="{4082DEA6-CBC8-4A5E-9A08-3B7130FB19CC}" type="pres">
      <dgm:prSet presAssocID="{4243A75F-6194-4899-8CCC-156791CBBBCC}" presName="horz1" presStyleCnt="0"/>
      <dgm:spPr/>
    </dgm:pt>
    <dgm:pt modelId="{0AA70AE8-E527-4D8A-A1F9-1CCEADDACF0E}" type="pres">
      <dgm:prSet presAssocID="{4243A75F-6194-4899-8CCC-156791CBBBCC}" presName="tx1" presStyleLbl="revTx" presStyleIdx="6" presStyleCnt="12"/>
      <dgm:spPr>
        <a:prstGeom prst="rect">
          <a:avLst/>
        </a:prstGeom>
      </dgm:spPr>
      <dgm:t>
        <a:bodyPr/>
        <a:lstStyle/>
        <a:p>
          <a:endParaRPr lang="en-US"/>
        </a:p>
      </dgm:t>
    </dgm:pt>
    <dgm:pt modelId="{6E7A6D07-A715-46E7-AEC1-8E2266DA5039}" type="pres">
      <dgm:prSet presAssocID="{4243A75F-6194-4899-8CCC-156791CBBBCC}" presName="vert1" presStyleCnt="0"/>
      <dgm:spPr/>
    </dgm:pt>
    <dgm:pt modelId="{FEB53C32-8903-4C82-8B03-8F1340FCDDEA}" type="pres">
      <dgm:prSet presAssocID="{904767A2-26F2-43E2-90AB-FC11C8458B75}" presName="vertSpace2a" presStyleCnt="0"/>
      <dgm:spPr/>
    </dgm:pt>
    <dgm:pt modelId="{B3647CFB-F217-4452-93E5-4EBD92FB8C8C}" type="pres">
      <dgm:prSet presAssocID="{904767A2-26F2-43E2-90AB-FC11C8458B75}" presName="horz2" presStyleCnt="0"/>
      <dgm:spPr/>
    </dgm:pt>
    <dgm:pt modelId="{43800F75-0BEB-4F8C-A5D7-49A15477CD1B}" type="pres">
      <dgm:prSet presAssocID="{904767A2-26F2-43E2-90AB-FC11C8458B75}" presName="horzSpace2" presStyleCnt="0"/>
      <dgm:spPr/>
    </dgm:pt>
    <dgm:pt modelId="{9CB050B0-2693-4B16-8B10-09E8E72BB64D}" type="pres">
      <dgm:prSet presAssocID="{904767A2-26F2-43E2-90AB-FC11C8458B75}" presName="tx2" presStyleLbl="revTx" presStyleIdx="7" presStyleCnt="12"/>
      <dgm:spPr>
        <a:prstGeom prst="rect">
          <a:avLst/>
        </a:prstGeom>
      </dgm:spPr>
      <dgm:t>
        <a:bodyPr/>
        <a:lstStyle/>
        <a:p>
          <a:endParaRPr lang="en-US"/>
        </a:p>
      </dgm:t>
    </dgm:pt>
    <dgm:pt modelId="{81565163-EE95-4FF2-AB63-F20E126611DD}" type="pres">
      <dgm:prSet presAssocID="{904767A2-26F2-43E2-90AB-FC11C8458B75}" presName="vert2" presStyleCnt="0"/>
      <dgm:spPr/>
    </dgm:pt>
    <dgm:pt modelId="{21794695-EA5E-4358-87B8-7651251D0DEC}" type="pres">
      <dgm:prSet presAssocID="{904767A2-26F2-43E2-90AB-FC11C8458B75}" presName="thinLine2b" presStyleLbl="callout" presStyleIdx="4" presStyleCnt="8"/>
      <dgm:spPr>
        <a:xfrm>
          <a:off x="1944052" y="2502221"/>
          <a:ext cx="7776209"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gm:spPr>
      <dgm:t>
        <a:bodyPr/>
        <a:lstStyle/>
        <a:p>
          <a:endParaRPr lang="en-US"/>
        </a:p>
      </dgm:t>
    </dgm:pt>
    <dgm:pt modelId="{9AE8FB03-5F35-401B-9E02-BF5B9C457AF8}" type="pres">
      <dgm:prSet presAssocID="{904767A2-26F2-43E2-90AB-FC11C8458B75}" presName="vertSpace2b" presStyleCnt="0"/>
      <dgm:spPr/>
    </dgm:pt>
    <dgm:pt modelId="{E69183DD-98FF-4C1F-8D48-F77363262ECE}" type="pres">
      <dgm:prSet presAssocID="{D9BA859E-70F7-45AE-B451-084F12B48511}" presName="horz2" presStyleCnt="0"/>
      <dgm:spPr/>
    </dgm:pt>
    <dgm:pt modelId="{3372979A-BD24-4FE7-B316-0FFA0245BF6D}" type="pres">
      <dgm:prSet presAssocID="{D9BA859E-70F7-45AE-B451-084F12B48511}" presName="horzSpace2" presStyleCnt="0"/>
      <dgm:spPr/>
    </dgm:pt>
    <dgm:pt modelId="{B3F0541C-2754-4FE0-81C5-F31E73AF87FC}" type="pres">
      <dgm:prSet presAssocID="{D9BA859E-70F7-45AE-B451-084F12B48511}" presName="tx2" presStyleLbl="revTx" presStyleIdx="8" presStyleCnt="12"/>
      <dgm:spPr>
        <a:prstGeom prst="rect">
          <a:avLst/>
        </a:prstGeom>
      </dgm:spPr>
      <dgm:t>
        <a:bodyPr/>
        <a:lstStyle/>
        <a:p>
          <a:endParaRPr lang="en-US"/>
        </a:p>
      </dgm:t>
    </dgm:pt>
    <dgm:pt modelId="{32CA0E74-E08E-47B3-A70A-65D778ED6A50}" type="pres">
      <dgm:prSet presAssocID="{D9BA859E-70F7-45AE-B451-084F12B48511}" presName="vert2" presStyleCnt="0"/>
      <dgm:spPr/>
    </dgm:pt>
    <dgm:pt modelId="{0636AA58-2CDB-4512-8500-6BB24CDD4FB9}" type="pres">
      <dgm:prSet presAssocID="{D9BA859E-70F7-45AE-B451-084F12B48511}" presName="thinLine2b" presStyleLbl="callout" presStyleIdx="5" presStyleCnt="8"/>
      <dgm:spPr>
        <a:xfrm>
          <a:off x="1944052" y="2993080"/>
          <a:ext cx="7776209"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gm:spPr>
      <dgm:t>
        <a:bodyPr/>
        <a:lstStyle/>
        <a:p>
          <a:endParaRPr lang="en-US"/>
        </a:p>
      </dgm:t>
    </dgm:pt>
    <dgm:pt modelId="{94F01478-F0F3-4D6B-B07C-843050B3D817}" type="pres">
      <dgm:prSet presAssocID="{D9BA859E-70F7-45AE-B451-084F12B48511}" presName="vertSpace2b" presStyleCnt="0"/>
      <dgm:spPr/>
    </dgm:pt>
    <dgm:pt modelId="{7B9B4041-8F8B-4342-A3E4-A74DD00E43E2}" type="pres">
      <dgm:prSet presAssocID="{6B9BB980-C08E-4F27-B26F-1FCD3F688AB0}" presName="thickLine" presStyleLbl="alignNode1" presStyleIdx="3" presStyleCnt="4"/>
      <dgm:spPr>
        <a:xfrm>
          <a:off x="0" y="3017043"/>
          <a:ext cx="9720262" cy="0"/>
        </a:xfrm>
        <a:prstGeom prst="line">
          <a:avLst/>
        </a:prstGeom>
        <a:solidFill>
          <a:srgbClr val="3494BA">
            <a:hueOff val="0"/>
            <a:satOff val="0"/>
            <a:lumOff val="0"/>
            <a:alphaOff val="0"/>
          </a:srgbClr>
        </a:solidFill>
        <a:ln w="15875" cap="flat" cmpd="sng" algn="ctr">
          <a:solidFill>
            <a:srgbClr val="3494BA">
              <a:hueOff val="0"/>
              <a:satOff val="0"/>
              <a:lumOff val="0"/>
              <a:alphaOff val="0"/>
            </a:srgbClr>
          </a:solidFill>
          <a:prstDash val="solid"/>
        </a:ln>
        <a:effectLst/>
      </dgm:spPr>
      <dgm:t>
        <a:bodyPr/>
        <a:lstStyle/>
        <a:p>
          <a:endParaRPr lang="en-US"/>
        </a:p>
      </dgm:t>
    </dgm:pt>
    <dgm:pt modelId="{D861ACC0-27F4-4597-939A-5296B94524E6}" type="pres">
      <dgm:prSet presAssocID="{6B9BB980-C08E-4F27-B26F-1FCD3F688AB0}" presName="horz1" presStyleCnt="0"/>
      <dgm:spPr/>
    </dgm:pt>
    <dgm:pt modelId="{3FE8EF68-3B87-4F71-B507-03C90265A305}" type="pres">
      <dgm:prSet presAssocID="{6B9BB980-C08E-4F27-B26F-1FCD3F688AB0}" presName="tx1" presStyleLbl="revTx" presStyleIdx="9" presStyleCnt="12"/>
      <dgm:spPr>
        <a:prstGeom prst="rect">
          <a:avLst/>
        </a:prstGeom>
      </dgm:spPr>
      <dgm:t>
        <a:bodyPr/>
        <a:lstStyle/>
        <a:p>
          <a:endParaRPr lang="en-US"/>
        </a:p>
      </dgm:t>
    </dgm:pt>
    <dgm:pt modelId="{92BD0C9B-7057-464C-81F3-23E8C10ACACE}" type="pres">
      <dgm:prSet presAssocID="{6B9BB980-C08E-4F27-B26F-1FCD3F688AB0}" presName="vert1" presStyleCnt="0"/>
      <dgm:spPr/>
    </dgm:pt>
    <dgm:pt modelId="{5D65901F-A5C0-4231-8456-0A02E8CBCC90}" type="pres">
      <dgm:prSet presAssocID="{E25038F2-C356-4CBE-93E6-60A6AFD51C03}" presName="vertSpace2a" presStyleCnt="0"/>
      <dgm:spPr/>
    </dgm:pt>
    <dgm:pt modelId="{68471901-E398-45D2-ABD5-E7D13D52139E}" type="pres">
      <dgm:prSet presAssocID="{E25038F2-C356-4CBE-93E6-60A6AFD51C03}" presName="horz2" presStyleCnt="0"/>
      <dgm:spPr/>
    </dgm:pt>
    <dgm:pt modelId="{1E2F6C72-71EC-46C0-AE8A-0341F8CE01F3}" type="pres">
      <dgm:prSet presAssocID="{E25038F2-C356-4CBE-93E6-60A6AFD51C03}" presName="horzSpace2" presStyleCnt="0"/>
      <dgm:spPr/>
    </dgm:pt>
    <dgm:pt modelId="{6460EA67-5D28-46DD-A945-DFAFF8965DE8}" type="pres">
      <dgm:prSet presAssocID="{E25038F2-C356-4CBE-93E6-60A6AFD51C03}" presName="tx2" presStyleLbl="revTx" presStyleIdx="10" presStyleCnt="12"/>
      <dgm:spPr>
        <a:prstGeom prst="rect">
          <a:avLst/>
        </a:prstGeom>
      </dgm:spPr>
      <dgm:t>
        <a:bodyPr/>
        <a:lstStyle/>
        <a:p>
          <a:endParaRPr lang="en-US"/>
        </a:p>
      </dgm:t>
    </dgm:pt>
    <dgm:pt modelId="{5F1CB00E-4012-4F0A-BF31-BE29FD9B6274}" type="pres">
      <dgm:prSet presAssocID="{E25038F2-C356-4CBE-93E6-60A6AFD51C03}" presName="vert2" presStyleCnt="0"/>
      <dgm:spPr/>
    </dgm:pt>
    <dgm:pt modelId="{CF8C3ED4-CEE3-42D8-A850-EE40645DBE0D}" type="pres">
      <dgm:prSet presAssocID="{E25038F2-C356-4CBE-93E6-60A6AFD51C03}" presName="thinLine2b" presStyleLbl="callout" presStyleIdx="6" presStyleCnt="8"/>
      <dgm:spPr>
        <a:xfrm>
          <a:off x="1944052" y="3507902"/>
          <a:ext cx="7776209"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gm:spPr>
      <dgm:t>
        <a:bodyPr/>
        <a:lstStyle/>
        <a:p>
          <a:endParaRPr lang="en-US"/>
        </a:p>
      </dgm:t>
    </dgm:pt>
    <dgm:pt modelId="{B62B6D11-3E36-4027-80C8-032FDD3F57C7}" type="pres">
      <dgm:prSet presAssocID="{E25038F2-C356-4CBE-93E6-60A6AFD51C03}" presName="vertSpace2b" presStyleCnt="0"/>
      <dgm:spPr/>
    </dgm:pt>
    <dgm:pt modelId="{5A9A002F-20B9-430F-AB22-5F15B368FE40}" type="pres">
      <dgm:prSet presAssocID="{7E5D6ADD-42D7-42FA-A5C8-87880BD6488D}" presName="horz2" presStyleCnt="0"/>
      <dgm:spPr/>
    </dgm:pt>
    <dgm:pt modelId="{D6D64083-202E-4299-A44B-2145601E413E}" type="pres">
      <dgm:prSet presAssocID="{7E5D6ADD-42D7-42FA-A5C8-87880BD6488D}" presName="horzSpace2" presStyleCnt="0"/>
      <dgm:spPr/>
    </dgm:pt>
    <dgm:pt modelId="{85E513E3-4108-4F8F-B228-7526348F000F}" type="pres">
      <dgm:prSet presAssocID="{7E5D6ADD-42D7-42FA-A5C8-87880BD6488D}" presName="tx2" presStyleLbl="revTx" presStyleIdx="11" presStyleCnt="12"/>
      <dgm:spPr>
        <a:prstGeom prst="rect">
          <a:avLst/>
        </a:prstGeom>
      </dgm:spPr>
      <dgm:t>
        <a:bodyPr/>
        <a:lstStyle/>
        <a:p>
          <a:endParaRPr lang="en-US"/>
        </a:p>
      </dgm:t>
    </dgm:pt>
    <dgm:pt modelId="{B319BE01-DBBF-42B9-ABC9-032D5EDBB3C8}" type="pres">
      <dgm:prSet presAssocID="{7E5D6ADD-42D7-42FA-A5C8-87880BD6488D}" presName="vert2" presStyleCnt="0"/>
      <dgm:spPr/>
    </dgm:pt>
    <dgm:pt modelId="{9E7BF735-2A27-4528-83C2-E87737CA083C}" type="pres">
      <dgm:prSet presAssocID="{7E5D6ADD-42D7-42FA-A5C8-87880BD6488D}" presName="thinLine2b" presStyleLbl="callout" presStyleIdx="7" presStyleCnt="8"/>
      <dgm:spPr>
        <a:xfrm>
          <a:off x="1944052" y="3998761"/>
          <a:ext cx="7776209"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gm:spPr>
      <dgm:t>
        <a:bodyPr/>
        <a:lstStyle/>
        <a:p>
          <a:endParaRPr lang="en-US"/>
        </a:p>
      </dgm:t>
    </dgm:pt>
    <dgm:pt modelId="{D0E24D8C-7F39-4EF9-9958-16D62D75EBA4}" type="pres">
      <dgm:prSet presAssocID="{7E5D6ADD-42D7-42FA-A5C8-87880BD6488D}" presName="vertSpace2b" presStyleCnt="0"/>
      <dgm:spPr/>
    </dgm:pt>
  </dgm:ptLst>
  <dgm:cxnLst>
    <dgm:cxn modelId="{F75F3C59-7D26-42A0-ABBE-D7B723EF117F}" type="presOf" srcId="{D9BA859E-70F7-45AE-B451-084F12B48511}" destId="{B3F0541C-2754-4FE0-81C5-F31E73AF87FC}" srcOrd="0" destOrd="0" presId="urn:microsoft.com/office/officeart/2008/layout/LinedList"/>
    <dgm:cxn modelId="{FC31C467-B0DD-4096-9CF9-E8C02EFA56CA}" type="presOf" srcId="{6B4A19A4-0D8B-4419-9283-162D8213AB43}" destId="{322DB2FC-CC4D-4953-9EBC-657DBC533B9D}" srcOrd="0" destOrd="0" presId="urn:microsoft.com/office/officeart/2008/layout/LinedList"/>
    <dgm:cxn modelId="{C17FEBF5-C3E2-44FD-B2E9-A5F30B3E3F8D}" srcId="{86D42FE3-1A8D-4967-BEB0-6144F7F04F0F}" destId="{A69F4D98-D0BB-4580-9559-4A355B79AD15}" srcOrd="0" destOrd="0" parTransId="{47167BF2-1105-4707-A76A-D9736BB023C9}" sibTransId="{E5A49074-F33B-4B2D-B88A-248E10623358}"/>
    <dgm:cxn modelId="{10484AE4-1E54-4758-8CA3-96DF69444773}" srcId="{6B9BB980-C08E-4F27-B26F-1FCD3F688AB0}" destId="{E25038F2-C356-4CBE-93E6-60A6AFD51C03}" srcOrd="0" destOrd="0" parTransId="{DA89E412-6F47-4D3C-B83A-AFC59CDC4ABB}" sibTransId="{BD6D03CC-3309-4BCE-B06F-A765C99D75FC}"/>
    <dgm:cxn modelId="{6B35D978-C192-408C-8FEE-33329F167BF8}" type="presOf" srcId="{C7538ECD-89E7-4D82-93B0-F5525AA66044}" destId="{945CFBD3-0617-4919-85E5-2C5FEC35F2D3}" srcOrd="0" destOrd="0" presId="urn:microsoft.com/office/officeart/2008/layout/LinedList"/>
    <dgm:cxn modelId="{94396FDA-D8B5-4B0B-89CE-8C2A07138863}" type="presOf" srcId="{4243A75F-6194-4899-8CCC-156791CBBBCC}" destId="{0AA70AE8-E527-4D8A-A1F9-1CCEADDACF0E}" srcOrd="0" destOrd="0" presId="urn:microsoft.com/office/officeart/2008/layout/LinedList"/>
    <dgm:cxn modelId="{BE2C091E-5142-45DE-926F-27C61A174042}" srcId="{86D42FE3-1A8D-4967-BEB0-6144F7F04F0F}" destId="{C7538ECD-89E7-4D82-93B0-F5525AA66044}" srcOrd="1" destOrd="0" parTransId="{57D06D07-9533-4866-897A-09A6C49C4671}" sibTransId="{0666D27A-4BCB-46E5-A353-4B6993EC681F}"/>
    <dgm:cxn modelId="{E103367E-75D2-4DE2-8003-496C4CBF5E21}" type="presOf" srcId="{EE57FEAE-8FA4-4D8B-8E7D-50ED80DE3162}" destId="{95D57B27-6ECC-43B6-AFE1-1E2E5889E70B}" srcOrd="0" destOrd="0" presId="urn:microsoft.com/office/officeart/2008/layout/LinedList"/>
    <dgm:cxn modelId="{1CA20331-4DC1-45D1-AD2D-14B647F528EB}" srcId="{0A718463-9604-4371-98E0-9343D8DC18EC}" destId="{6B4A19A4-0D8B-4419-9283-162D8213AB43}" srcOrd="0" destOrd="0" parTransId="{83C12A36-F1F6-44DB-AD04-49BD9F057EEF}" sibTransId="{0D386CD8-7026-4664-A404-76D4ADB6AD34}"/>
    <dgm:cxn modelId="{671FA648-8EF5-4210-A9B1-7398F3BA6279}" type="presOf" srcId="{0A718463-9604-4371-98E0-9343D8DC18EC}" destId="{3DDD9FC7-4B5B-4EE2-B94C-5447D2726794}" srcOrd="0" destOrd="0" presId="urn:microsoft.com/office/officeart/2008/layout/LinedList"/>
    <dgm:cxn modelId="{4BF401CC-D537-49A8-B5EE-A17EA9B449F5}" srcId="{4243A75F-6194-4899-8CCC-156791CBBBCC}" destId="{D9BA859E-70F7-45AE-B451-084F12B48511}" srcOrd="1" destOrd="0" parTransId="{0132B9CA-F808-4CD2-842B-E07DB1ED4514}" sibTransId="{10F8604A-FE23-4C5B-9803-9F99B32F2E26}"/>
    <dgm:cxn modelId="{5E04CACD-C66F-4A56-98BF-F63880E4D22C}" type="presOf" srcId="{E6893D14-20FD-4014-BC26-25CEFBA5A6E0}" destId="{579B9B71-CD6C-4B72-8420-5049B20FBC8C}" srcOrd="0" destOrd="0" presId="urn:microsoft.com/office/officeart/2008/layout/LinedList"/>
    <dgm:cxn modelId="{171B311D-15B7-466B-8979-D00DB1B15850}" srcId="{E6893D14-20FD-4014-BC26-25CEFBA5A6E0}" destId="{6B9BB980-C08E-4F27-B26F-1FCD3F688AB0}" srcOrd="3" destOrd="0" parTransId="{3B28FA69-DDE7-4C20-B58D-59A461D54595}" sibTransId="{AF569684-8718-4E62-8E69-CB12CE51DD72}"/>
    <dgm:cxn modelId="{45344E6E-BA3B-4714-B498-682FFCF78A81}" type="presOf" srcId="{7E5D6ADD-42D7-42FA-A5C8-87880BD6488D}" destId="{85E513E3-4108-4F8F-B228-7526348F000F}" srcOrd="0" destOrd="0" presId="urn:microsoft.com/office/officeart/2008/layout/LinedList"/>
    <dgm:cxn modelId="{64C4FB44-D6EB-42E7-940D-C37678CE68C8}" type="presOf" srcId="{6B9BB980-C08E-4F27-B26F-1FCD3F688AB0}" destId="{3FE8EF68-3B87-4F71-B507-03C90265A305}" srcOrd="0" destOrd="0" presId="urn:microsoft.com/office/officeart/2008/layout/LinedList"/>
    <dgm:cxn modelId="{B2B81D4E-73C2-4E65-984E-F923CB3C330F}" srcId="{4243A75F-6194-4899-8CCC-156791CBBBCC}" destId="{904767A2-26F2-43E2-90AB-FC11C8458B75}" srcOrd="0" destOrd="0" parTransId="{B71644E9-2608-4822-ACCB-2DE47AC00838}" sibTransId="{4CF06900-FCCE-4052-BE6E-D5B60A0BE335}"/>
    <dgm:cxn modelId="{77A95450-98F7-4EE5-A652-7ABA318722F5}" srcId="{E6893D14-20FD-4014-BC26-25CEFBA5A6E0}" destId="{4243A75F-6194-4899-8CCC-156791CBBBCC}" srcOrd="2" destOrd="0" parTransId="{CAC324CD-A1A4-4251-B735-238DD5827463}" sibTransId="{989028EE-5050-4807-8B91-061796A5C328}"/>
    <dgm:cxn modelId="{170866FD-5FAD-4514-A2F0-29BD1579A336}" type="presOf" srcId="{86D42FE3-1A8D-4967-BEB0-6144F7F04F0F}" destId="{B7142334-BD75-4730-AF27-865CC23BC982}" srcOrd="0" destOrd="0" presId="urn:microsoft.com/office/officeart/2008/layout/LinedList"/>
    <dgm:cxn modelId="{2227AB99-5B10-4CAD-B709-CBA154584A22}" type="presOf" srcId="{904767A2-26F2-43E2-90AB-FC11C8458B75}" destId="{9CB050B0-2693-4B16-8B10-09E8E72BB64D}" srcOrd="0" destOrd="0" presId="urn:microsoft.com/office/officeart/2008/layout/LinedList"/>
    <dgm:cxn modelId="{7A9AF43A-CB6C-4A4B-B18A-E8343BD71155}" type="presOf" srcId="{E25038F2-C356-4CBE-93E6-60A6AFD51C03}" destId="{6460EA67-5D28-46DD-A945-DFAFF8965DE8}" srcOrd="0" destOrd="0" presId="urn:microsoft.com/office/officeart/2008/layout/LinedList"/>
    <dgm:cxn modelId="{8696DA7E-733D-4CE0-B067-4EC3C95B1472}" type="presOf" srcId="{A69F4D98-D0BB-4580-9559-4A355B79AD15}" destId="{6BD615C5-6777-4744-B91A-8F6D5C757DCA}" srcOrd="0" destOrd="0" presId="urn:microsoft.com/office/officeart/2008/layout/LinedList"/>
    <dgm:cxn modelId="{BD85B958-7232-43B3-BAE6-8D71FA262CF9}" srcId="{E6893D14-20FD-4014-BC26-25CEFBA5A6E0}" destId="{86D42FE3-1A8D-4967-BEB0-6144F7F04F0F}" srcOrd="0" destOrd="0" parTransId="{64682760-D440-4D82-BAB1-950875E6962B}" sibTransId="{0BA50063-DF06-42D4-A849-2E172EDAA3AE}"/>
    <dgm:cxn modelId="{ACECE529-B499-4782-A547-61AB36DEE8AE}" srcId="{0A718463-9604-4371-98E0-9343D8DC18EC}" destId="{EE57FEAE-8FA4-4D8B-8E7D-50ED80DE3162}" srcOrd="1" destOrd="0" parTransId="{C2A72471-EF51-440A-8A86-5263FF7D2613}" sibTransId="{C7D650F8-CE3E-44B7-B8DA-EA4F60F41D41}"/>
    <dgm:cxn modelId="{002F9306-CD3B-4B26-A967-37D97D0E1B14}" srcId="{E6893D14-20FD-4014-BC26-25CEFBA5A6E0}" destId="{0A718463-9604-4371-98E0-9343D8DC18EC}" srcOrd="1" destOrd="0" parTransId="{E9F2EC2B-FBB2-4BDA-A3FC-BEF656E41A99}" sibTransId="{565AEB73-47C9-4BE0-A5BE-EC3A23F250F0}"/>
    <dgm:cxn modelId="{88ABC2F0-A6A3-43E9-8801-223FC0305913}" srcId="{6B9BB980-C08E-4F27-B26F-1FCD3F688AB0}" destId="{7E5D6ADD-42D7-42FA-A5C8-87880BD6488D}" srcOrd="1" destOrd="0" parTransId="{64EA1B28-6B24-4E5D-8CC8-24C33E875F2B}" sibTransId="{912C29F2-53DC-456E-8331-CDD0C24CF283}"/>
    <dgm:cxn modelId="{D4DA47D5-77C4-43F7-9895-7F652ADDB973}" type="presParOf" srcId="{579B9B71-CD6C-4B72-8420-5049B20FBC8C}" destId="{6DD587A7-4763-4E8A-9A82-E1E981339E45}" srcOrd="0" destOrd="0" presId="urn:microsoft.com/office/officeart/2008/layout/LinedList"/>
    <dgm:cxn modelId="{B3620DEE-CCC8-41B5-B2F2-A1BB05A95C15}" type="presParOf" srcId="{579B9B71-CD6C-4B72-8420-5049B20FBC8C}" destId="{10A5D21A-E2D3-4D85-8AF1-C5DD4E29BFA2}" srcOrd="1" destOrd="0" presId="urn:microsoft.com/office/officeart/2008/layout/LinedList"/>
    <dgm:cxn modelId="{F270D94D-7D06-4A71-B7FF-B781A5DC6AE5}" type="presParOf" srcId="{10A5D21A-E2D3-4D85-8AF1-C5DD4E29BFA2}" destId="{B7142334-BD75-4730-AF27-865CC23BC982}" srcOrd="0" destOrd="0" presId="urn:microsoft.com/office/officeart/2008/layout/LinedList"/>
    <dgm:cxn modelId="{4839521F-F7BF-4AFD-B898-198723E5C97E}" type="presParOf" srcId="{10A5D21A-E2D3-4D85-8AF1-C5DD4E29BFA2}" destId="{9CB4FC4A-7701-461E-A6D4-CEF43D6274AA}" srcOrd="1" destOrd="0" presId="urn:microsoft.com/office/officeart/2008/layout/LinedList"/>
    <dgm:cxn modelId="{43DC8BB5-1B32-429F-946D-D7933BBA26B2}" type="presParOf" srcId="{9CB4FC4A-7701-461E-A6D4-CEF43D6274AA}" destId="{4443A0F6-3115-4A08-9BF1-DD2B5E274C76}" srcOrd="0" destOrd="0" presId="urn:microsoft.com/office/officeart/2008/layout/LinedList"/>
    <dgm:cxn modelId="{B19C524C-433A-43D9-AB72-8642CB8FD96B}" type="presParOf" srcId="{9CB4FC4A-7701-461E-A6D4-CEF43D6274AA}" destId="{67038824-7F64-4E5A-8066-FFA9DF4A8B8D}" srcOrd="1" destOrd="0" presId="urn:microsoft.com/office/officeart/2008/layout/LinedList"/>
    <dgm:cxn modelId="{527595CE-01D2-412C-99D4-2B1E10232421}" type="presParOf" srcId="{67038824-7F64-4E5A-8066-FFA9DF4A8B8D}" destId="{9E651933-A958-4EF6-95F5-7819BE533ECB}" srcOrd="0" destOrd="0" presId="urn:microsoft.com/office/officeart/2008/layout/LinedList"/>
    <dgm:cxn modelId="{67870E70-F71F-43D7-BDA0-8C168382484B}" type="presParOf" srcId="{67038824-7F64-4E5A-8066-FFA9DF4A8B8D}" destId="{6BD615C5-6777-4744-B91A-8F6D5C757DCA}" srcOrd="1" destOrd="0" presId="urn:microsoft.com/office/officeart/2008/layout/LinedList"/>
    <dgm:cxn modelId="{5E1F79A9-6163-492E-89F6-4CE664F98FB3}" type="presParOf" srcId="{67038824-7F64-4E5A-8066-FFA9DF4A8B8D}" destId="{7C1A55A2-95CB-41A3-B50B-BA7B4345CA8E}" srcOrd="2" destOrd="0" presId="urn:microsoft.com/office/officeart/2008/layout/LinedList"/>
    <dgm:cxn modelId="{66D0C1A4-419F-48AA-A03A-F36BC2882B57}" type="presParOf" srcId="{9CB4FC4A-7701-461E-A6D4-CEF43D6274AA}" destId="{C57C9570-813C-433A-9AD0-30ED7EF4538C}" srcOrd="2" destOrd="0" presId="urn:microsoft.com/office/officeart/2008/layout/LinedList"/>
    <dgm:cxn modelId="{3D36185F-9733-4B1F-8D79-B7E3A5B13D9C}" type="presParOf" srcId="{9CB4FC4A-7701-461E-A6D4-CEF43D6274AA}" destId="{F8F00BAF-2FEE-4B2A-AB64-A16FB0781F12}" srcOrd="3" destOrd="0" presId="urn:microsoft.com/office/officeart/2008/layout/LinedList"/>
    <dgm:cxn modelId="{E0181886-4A2C-4A0D-B938-67681A5A121E}" type="presParOf" srcId="{9CB4FC4A-7701-461E-A6D4-CEF43D6274AA}" destId="{8DB0ACF7-CCC9-4F88-99A2-3F0A57E7942C}" srcOrd="4" destOrd="0" presId="urn:microsoft.com/office/officeart/2008/layout/LinedList"/>
    <dgm:cxn modelId="{ECFBA6F3-F47D-4B2F-AE70-7947F34EE3AD}" type="presParOf" srcId="{8DB0ACF7-CCC9-4F88-99A2-3F0A57E7942C}" destId="{5D010998-49D7-40EF-A2E7-EA6D7CBB1DCF}" srcOrd="0" destOrd="0" presId="urn:microsoft.com/office/officeart/2008/layout/LinedList"/>
    <dgm:cxn modelId="{E8DEC774-68B9-4604-9A69-A273D7F375D1}" type="presParOf" srcId="{8DB0ACF7-CCC9-4F88-99A2-3F0A57E7942C}" destId="{945CFBD3-0617-4919-85E5-2C5FEC35F2D3}" srcOrd="1" destOrd="0" presId="urn:microsoft.com/office/officeart/2008/layout/LinedList"/>
    <dgm:cxn modelId="{66A37761-2673-4263-A0E9-F5FCA8B48267}" type="presParOf" srcId="{8DB0ACF7-CCC9-4F88-99A2-3F0A57E7942C}" destId="{D5A399DB-685D-4FEF-8CEA-F4367283E87E}" srcOrd="2" destOrd="0" presId="urn:microsoft.com/office/officeart/2008/layout/LinedList"/>
    <dgm:cxn modelId="{C201D7BB-9D5D-459A-B071-D0938C4A356E}" type="presParOf" srcId="{9CB4FC4A-7701-461E-A6D4-CEF43D6274AA}" destId="{E33D57A0-2CEA-4557-8703-433487C84920}" srcOrd="5" destOrd="0" presId="urn:microsoft.com/office/officeart/2008/layout/LinedList"/>
    <dgm:cxn modelId="{2F3CF3E3-C2B8-4C32-8355-37BBDAD7BD27}" type="presParOf" srcId="{9CB4FC4A-7701-461E-A6D4-CEF43D6274AA}" destId="{0C9814CA-EF61-485C-98E8-FA2F0E4FCF54}" srcOrd="6" destOrd="0" presId="urn:microsoft.com/office/officeart/2008/layout/LinedList"/>
    <dgm:cxn modelId="{011D8A6E-FD7B-45F9-889B-6B18B96483C8}" type="presParOf" srcId="{579B9B71-CD6C-4B72-8420-5049B20FBC8C}" destId="{702962EF-8D12-4DDA-B277-1EEEC35C75C5}" srcOrd="2" destOrd="0" presId="urn:microsoft.com/office/officeart/2008/layout/LinedList"/>
    <dgm:cxn modelId="{4424B03C-6F96-4229-BCB4-3990BEB71F3E}" type="presParOf" srcId="{579B9B71-CD6C-4B72-8420-5049B20FBC8C}" destId="{5A00D709-C0CA-4E98-A5EB-05847A774BE5}" srcOrd="3" destOrd="0" presId="urn:microsoft.com/office/officeart/2008/layout/LinedList"/>
    <dgm:cxn modelId="{53AF1B80-EE0B-4DFD-B734-7E62AD0D9987}" type="presParOf" srcId="{5A00D709-C0CA-4E98-A5EB-05847A774BE5}" destId="{3DDD9FC7-4B5B-4EE2-B94C-5447D2726794}" srcOrd="0" destOrd="0" presId="urn:microsoft.com/office/officeart/2008/layout/LinedList"/>
    <dgm:cxn modelId="{6939E041-ED69-450E-8E3A-1F9AFC265C72}" type="presParOf" srcId="{5A00D709-C0CA-4E98-A5EB-05847A774BE5}" destId="{CE9324C8-591C-4141-8611-D8E406A206C7}" srcOrd="1" destOrd="0" presId="urn:microsoft.com/office/officeart/2008/layout/LinedList"/>
    <dgm:cxn modelId="{E31548E6-BCE7-46D0-AFA7-E16C11F3067C}" type="presParOf" srcId="{CE9324C8-591C-4141-8611-D8E406A206C7}" destId="{B888586E-C7FA-4967-BCDC-0276A81D24F6}" srcOrd="0" destOrd="0" presId="urn:microsoft.com/office/officeart/2008/layout/LinedList"/>
    <dgm:cxn modelId="{546BF70D-5C66-454D-AA95-8B83039FB5F6}" type="presParOf" srcId="{CE9324C8-591C-4141-8611-D8E406A206C7}" destId="{03C764F3-3CF4-4265-8871-B14A3CA988A9}" srcOrd="1" destOrd="0" presId="urn:microsoft.com/office/officeart/2008/layout/LinedList"/>
    <dgm:cxn modelId="{A6C70C58-084D-4F93-A361-69547330E393}" type="presParOf" srcId="{03C764F3-3CF4-4265-8871-B14A3CA988A9}" destId="{445833A0-2636-4BF8-8C7A-6823E6FE8E53}" srcOrd="0" destOrd="0" presId="urn:microsoft.com/office/officeart/2008/layout/LinedList"/>
    <dgm:cxn modelId="{BA51FB8A-50AD-4B14-8623-0B2818354BE8}" type="presParOf" srcId="{03C764F3-3CF4-4265-8871-B14A3CA988A9}" destId="{322DB2FC-CC4D-4953-9EBC-657DBC533B9D}" srcOrd="1" destOrd="0" presId="urn:microsoft.com/office/officeart/2008/layout/LinedList"/>
    <dgm:cxn modelId="{BEF40F87-A352-41A0-9636-1C1FCA53469B}" type="presParOf" srcId="{03C764F3-3CF4-4265-8871-B14A3CA988A9}" destId="{DE359F82-6469-4A53-8D53-618E0E3D3F2F}" srcOrd="2" destOrd="0" presId="urn:microsoft.com/office/officeart/2008/layout/LinedList"/>
    <dgm:cxn modelId="{E37A5D07-E491-4F86-AD87-B6E9358CB7D5}" type="presParOf" srcId="{CE9324C8-591C-4141-8611-D8E406A206C7}" destId="{B4362052-8DA7-4295-9628-EE270FBF07B0}" srcOrd="2" destOrd="0" presId="urn:microsoft.com/office/officeart/2008/layout/LinedList"/>
    <dgm:cxn modelId="{49285EF4-BE99-43B8-A4D5-C769F981B25B}" type="presParOf" srcId="{CE9324C8-591C-4141-8611-D8E406A206C7}" destId="{18E612AF-D878-479A-9994-753508B72EC8}" srcOrd="3" destOrd="0" presId="urn:microsoft.com/office/officeart/2008/layout/LinedList"/>
    <dgm:cxn modelId="{42E1BE6F-9AF8-4750-996C-97D2D6C2B0E0}" type="presParOf" srcId="{CE9324C8-591C-4141-8611-D8E406A206C7}" destId="{0897F34E-DAD1-426E-927C-1EFB7A4144D4}" srcOrd="4" destOrd="0" presId="urn:microsoft.com/office/officeart/2008/layout/LinedList"/>
    <dgm:cxn modelId="{9589A8D1-6580-48CF-80E7-F35E09F7994D}" type="presParOf" srcId="{0897F34E-DAD1-426E-927C-1EFB7A4144D4}" destId="{7EF30A23-5462-435A-AA39-D1A9496A8A4D}" srcOrd="0" destOrd="0" presId="urn:microsoft.com/office/officeart/2008/layout/LinedList"/>
    <dgm:cxn modelId="{C1E2ECB3-A7CB-4C25-886B-F73856ACA688}" type="presParOf" srcId="{0897F34E-DAD1-426E-927C-1EFB7A4144D4}" destId="{95D57B27-6ECC-43B6-AFE1-1E2E5889E70B}" srcOrd="1" destOrd="0" presId="urn:microsoft.com/office/officeart/2008/layout/LinedList"/>
    <dgm:cxn modelId="{B7FF5B4F-1E57-4A6A-A56C-E889010309A7}" type="presParOf" srcId="{0897F34E-DAD1-426E-927C-1EFB7A4144D4}" destId="{EF24BBE7-7E2D-47DD-99BD-D53644C670FB}" srcOrd="2" destOrd="0" presId="urn:microsoft.com/office/officeart/2008/layout/LinedList"/>
    <dgm:cxn modelId="{B9A45FA3-AB58-4B86-BB4C-326AB6DF778E}" type="presParOf" srcId="{CE9324C8-591C-4141-8611-D8E406A206C7}" destId="{A9F323D2-19B9-43A5-88D5-8FFE6D4C871B}" srcOrd="5" destOrd="0" presId="urn:microsoft.com/office/officeart/2008/layout/LinedList"/>
    <dgm:cxn modelId="{37E52CA2-7417-43FE-B00C-6D3D807DFE8B}" type="presParOf" srcId="{CE9324C8-591C-4141-8611-D8E406A206C7}" destId="{911ECF9B-5574-40F9-B704-A8DCD3364268}" srcOrd="6" destOrd="0" presId="urn:microsoft.com/office/officeart/2008/layout/LinedList"/>
    <dgm:cxn modelId="{D11E2659-C898-4C69-BD85-A002721771E6}" type="presParOf" srcId="{579B9B71-CD6C-4B72-8420-5049B20FBC8C}" destId="{E7D066D1-85F4-4069-8C42-9162FE89830D}" srcOrd="4" destOrd="0" presId="urn:microsoft.com/office/officeart/2008/layout/LinedList"/>
    <dgm:cxn modelId="{20FEC061-CACD-4A69-8A58-F233A6F4B1E2}" type="presParOf" srcId="{579B9B71-CD6C-4B72-8420-5049B20FBC8C}" destId="{4082DEA6-CBC8-4A5E-9A08-3B7130FB19CC}" srcOrd="5" destOrd="0" presId="urn:microsoft.com/office/officeart/2008/layout/LinedList"/>
    <dgm:cxn modelId="{5259342C-DEEF-4992-97EF-54C3328176FA}" type="presParOf" srcId="{4082DEA6-CBC8-4A5E-9A08-3B7130FB19CC}" destId="{0AA70AE8-E527-4D8A-A1F9-1CCEADDACF0E}" srcOrd="0" destOrd="0" presId="urn:microsoft.com/office/officeart/2008/layout/LinedList"/>
    <dgm:cxn modelId="{3121C13B-96D8-4B53-B7E5-92834CA1AFB7}" type="presParOf" srcId="{4082DEA6-CBC8-4A5E-9A08-3B7130FB19CC}" destId="{6E7A6D07-A715-46E7-AEC1-8E2266DA5039}" srcOrd="1" destOrd="0" presId="urn:microsoft.com/office/officeart/2008/layout/LinedList"/>
    <dgm:cxn modelId="{FAEF69EC-BD4E-4199-9374-63CC7DE80C1E}" type="presParOf" srcId="{6E7A6D07-A715-46E7-AEC1-8E2266DA5039}" destId="{FEB53C32-8903-4C82-8B03-8F1340FCDDEA}" srcOrd="0" destOrd="0" presId="urn:microsoft.com/office/officeart/2008/layout/LinedList"/>
    <dgm:cxn modelId="{329EDD17-D993-4469-BFAE-01097F4F7F57}" type="presParOf" srcId="{6E7A6D07-A715-46E7-AEC1-8E2266DA5039}" destId="{B3647CFB-F217-4452-93E5-4EBD92FB8C8C}" srcOrd="1" destOrd="0" presId="urn:microsoft.com/office/officeart/2008/layout/LinedList"/>
    <dgm:cxn modelId="{A055EDDC-C871-400D-A9F9-129315D5E7AF}" type="presParOf" srcId="{B3647CFB-F217-4452-93E5-4EBD92FB8C8C}" destId="{43800F75-0BEB-4F8C-A5D7-49A15477CD1B}" srcOrd="0" destOrd="0" presId="urn:microsoft.com/office/officeart/2008/layout/LinedList"/>
    <dgm:cxn modelId="{BE946A5A-CFD6-4AE6-8EA9-7172BD558CCA}" type="presParOf" srcId="{B3647CFB-F217-4452-93E5-4EBD92FB8C8C}" destId="{9CB050B0-2693-4B16-8B10-09E8E72BB64D}" srcOrd="1" destOrd="0" presId="urn:microsoft.com/office/officeart/2008/layout/LinedList"/>
    <dgm:cxn modelId="{831C9BE5-6F08-4614-AD3F-7154B0E725A6}" type="presParOf" srcId="{B3647CFB-F217-4452-93E5-4EBD92FB8C8C}" destId="{81565163-EE95-4FF2-AB63-F20E126611DD}" srcOrd="2" destOrd="0" presId="urn:microsoft.com/office/officeart/2008/layout/LinedList"/>
    <dgm:cxn modelId="{15FE7C63-C144-4AEB-9E97-1A619BFE983A}" type="presParOf" srcId="{6E7A6D07-A715-46E7-AEC1-8E2266DA5039}" destId="{21794695-EA5E-4358-87B8-7651251D0DEC}" srcOrd="2" destOrd="0" presId="urn:microsoft.com/office/officeart/2008/layout/LinedList"/>
    <dgm:cxn modelId="{8640097A-BA70-4FA3-8C2D-F1C19493E056}" type="presParOf" srcId="{6E7A6D07-A715-46E7-AEC1-8E2266DA5039}" destId="{9AE8FB03-5F35-401B-9E02-BF5B9C457AF8}" srcOrd="3" destOrd="0" presId="urn:microsoft.com/office/officeart/2008/layout/LinedList"/>
    <dgm:cxn modelId="{8576CCE5-B9D7-453A-BC17-F47404CDCC0B}" type="presParOf" srcId="{6E7A6D07-A715-46E7-AEC1-8E2266DA5039}" destId="{E69183DD-98FF-4C1F-8D48-F77363262ECE}" srcOrd="4" destOrd="0" presId="urn:microsoft.com/office/officeart/2008/layout/LinedList"/>
    <dgm:cxn modelId="{029E8CFD-960F-48A3-9874-C383B8255FC2}" type="presParOf" srcId="{E69183DD-98FF-4C1F-8D48-F77363262ECE}" destId="{3372979A-BD24-4FE7-B316-0FFA0245BF6D}" srcOrd="0" destOrd="0" presId="urn:microsoft.com/office/officeart/2008/layout/LinedList"/>
    <dgm:cxn modelId="{31D985FA-B675-40F6-9927-67955F534F94}" type="presParOf" srcId="{E69183DD-98FF-4C1F-8D48-F77363262ECE}" destId="{B3F0541C-2754-4FE0-81C5-F31E73AF87FC}" srcOrd="1" destOrd="0" presId="urn:microsoft.com/office/officeart/2008/layout/LinedList"/>
    <dgm:cxn modelId="{7872919A-8E5D-4897-A6B9-D0BCC497CF98}" type="presParOf" srcId="{E69183DD-98FF-4C1F-8D48-F77363262ECE}" destId="{32CA0E74-E08E-47B3-A70A-65D778ED6A50}" srcOrd="2" destOrd="0" presId="urn:microsoft.com/office/officeart/2008/layout/LinedList"/>
    <dgm:cxn modelId="{45211423-4CD7-4C9A-BAC0-1502D90B9A36}" type="presParOf" srcId="{6E7A6D07-A715-46E7-AEC1-8E2266DA5039}" destId="{0636AA58-2CDB-4512-8500-6BB24CDD4FB9}" srcOrd="5" destOrd="0" presId="urn:microsoft.com/office/officeart/2008/layout/LinedList"/>
    <dgm:cxn modelId="{9BE16838-4003-4D31-BC7F-561E6A46EE64}" type="presParOf" srcId="{6E7A6D07-A715-46E7-AEC1-8E2266DA5039}" destId="{94F01478-F0F3-4D6B-B07C-843050B3D817}" srcOrd="6" destOrd="0" presId="urn:microsoft.com/office/officeart/2008/layout/LinedList"/>
    <dgm:cxn modelId="{31D78715-849C-4677-A3C4-1B5ADFAA6598}" type="presParOf" srcId="{579B9B71-CD6C-4B72-8420-5049B20FBC8C}" destId="{7B9B4041-8F8B-4342-A3E4-A74DD00E43E2}" srcOrd="6" destOrd="0" presId="urn:microsoft.com/office/officeart/2008/layout/LinedList"/>
    <dgm:cxn modelId="{553F1376-3956-4D27-9AC3-8339B9C3BBFF}" type="presParOf" srcId="{579B9B71-CD6C-4B72-8420-5049B20FBC8C}" destId="{D861ACC0-27F4-4597-939A-5296B94524E6}" srcOrd="7" destOrd="0" presId="urn:microsoft.com/office/officeart/2008/layout/LinedList"/>
    <dgm:cxn modelId="{AE834858-1201-44A1-B1C0-BDED9C083547}" type="presParOf" srcId="{D861ACC0-27F4-4597-939A-5296B94524E6}" destId="{3FE8EF68-3B87-4F71-B507-03C90265A305}" srcOrd="0" destOrd="0" presId="urn:microsoft.com/office/officeart/2008/layout/LinedList"/>
    <dgm:cxn modelId="{7E9BA620-2474-4BFD-8797-E1362FA01FBF}" type="presParOf" srcId="{D861ACC0-27F4-4597-939A-5296B94524E6}" destId="{92BD0C9B-7057-464C-81F3-23E8C10ACACE}" srcOrd="1" destOrd="0" presId="urn:microsoft.com/office/officeart/2008/layout/LinedList"/>
    <dgm:cxn modelId="{7D6AE8A2-6ACB-4B59-B14D-B28BD3AE0531}" type="presParOf" srcId="{92BD0C9B-7057-464C-81F3-23E8C10ACACE}" destId="{5D65901F-A5C0-4231-8456-0A02E8CBCC90}" srcOrd="0" destOrd="0" presId="urn:microsoft.com/office/officeart/2008/layout/LinedList"/>
    <dgm:cxn modelId="{6CFBF38F-8399-4F26-B466-9FB1734B982C}" type="presParOf" srcId="{92BD0C9B-7057-464C-81F3-23E8C10ACACE}" destId="{68471901-E398-45D2-ABD5-E7D13D52139E}" srcOrd="1" destOrd="0" presId="urn:microsoft.com/office/officeart/2008/layout/LinedList"/>
    <dgm:cxn modelId="{A65BF30F-6CE3-4472-BF8C-F44810C13AF2}" type="presParOf" srcId="{68471901-E398-45D2-ABD5-E7D13D52139E}" destId="{1E2F6C72-71EC-46C0-AE8A-0341F8CE01F3}" srcOrd="0" destOrd="0" presId="urn:microsoft.com/office/officeart/2008/layout/LinedList"/>
    <dgm:cxn modelId="{C20E9E15-DD2C-4390-876C-A04259D91E5B}" type="presParOf" srcId="{68471901-E398-45D2-ABD5-E7D13D52139E}" destId="{6460EA67-5D28-46DD-A945-DFAFF8965DE8}" srcOrd="1" destOrd="0" presId="urn:microsoft.com/office/officeart/2008/layout/LinedList"/>
    <dgm:cxn modelId="{6376E2CC-03E0-450E-9245-5038065475B2}" type="presParOf" srcId="{68471901-E398-45D2-ABD5-E7D13D52139E}" destId="{5F1CB00E-4012-4F0A-BF31-BE29FD9B6274}" srcOrd="2" destOrd="0" presId="urn:microsoft.com/office/officeart/2008/layout/LinedList"/>
    <dgm:cxn modelId="{9B25E978-E9DB-41C7-A0B7-59142CB25BBA}" type="presParOf" srcId="{92BD0C9B-7057-464C-81F3-23E8C10ACACE}" destId="{CF8C3ED4-CEE3-42D8-A850-EE40645DBE0D}" srcOrd="2" destOrd="0" presId="urn:microsoft.com/office/officeart/2008/layout/LinedList"/>
    <dgm:cxn modelId="{EA2B7E1C-50FB-4410-AA8F-CA086BC29233}" type="presParOf" srcId="{92BD0C9B-7057-464C-81F3-23E8C10ACACE}" destId="{B62B6D11-3E36-4027-80C8-032FDD3F57C7}" srcOrd="3" destOrd="0" presId="urn:microsoft.com/office/officeart/2008/layout/LinedList"/>
    <dgm:cxn modelId="{319068DA-FD8F-4436-B272-DF7338492AFC}" type="presParOf" srcId="{92BD0C9B-7057-464C-81F3-23E8C10ACACE}" destId="{5A9A002F-20B9-430F-AB22-5F15B368FE40}" srcOrd="4" destOrd="0" presId="urn:microsoft.com/office/officeart/2008/layout/LinedList"/>
    <dgm:cxn modelId="{7D80FAC6-B440-44E5-9CD8-4B8BA5497C8F}" type="presParOf" srcId="{5A9A002F-20B9-430F-AB22-5F15B368FE40}" destId="{D6D64083-202E-4299-A44B-2145601E413E}" srcOrd="0" destOrd="0" presId="urn:microsoft.com/office/officeart/2008/layout/LinedList"/>
    <dgm:cxn modelId="{C5CD5D4F-8B05-4606-96C5-59FC28C5F4F2}" type="presParOf" srcId="{5A9A002F-20B9-430F-AB22-5F15B368FE40}" destId="{85E513E3-4108-4F8F-B228-7526348F000F}" srcOrd="1" destOrd="0" presId="urn:microsoft.com/office/officeart/2008/layout/LinedList"/>
    <dgm:cxn modelId="{805E9586-C9D7-4C15-B541-DAD4AC1D8D0F}" type="presParOf" srcId="{5A9A002F-20B9-430F-AB22-5F15B368FE40}" destId="{B319BE01-DBBF-42B9-ABC9-032D5EDBB3C8}" srcOrd="2" destOrd="0" presId="urn:microsoft.com/office/officeart/2008/layout/LinedList"/>
    <dgm:cxn modelId="{F4D91143-65A1-433C-90E3-184AD670BC59}" type="presParOf" srcId="{92BD0C9B-7057-464C-81F3-23E8C10ACACE}" destId="{9E7BF735-2A27-4528-83C2-E87737CA083C}" srcOrd="5" destOrd="0" presId="urn:microsoft.com/office/officeart/2008/layout/LinedList"/>
    <dgm:cxn modelId="{6E26F87B-7970-4373-A4A2-406F05F2EF58}" type="presParOf" srcId="{92BD0C9B-7057-464C-81F3-23E8C10ACACE}" destId="{D0E24D8C-7F39-4EF9-9958-16D62D75EBA4}"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7B876-E595-4FE9-9ACC-6DEFC2B7C5DF}">
      <dsp:nvSpPr>
        <dsp:cNvPr id="0" name=""/>
        <dsp:cNvSpPr/>
      </dsp:nvSpPr>
      <dsp:spPr>
        <a:xfrm>
          <a:off x="1828799" y="50799"/>
          <a:ext cx="2438400" cy="2438400"/>
        </a:xfrm>
        <a:prstGeom prst="ellipse">
          <a:avLst/>
        </a:prstGeom>
        <a:solidFill>
          <a:srgbClr val="389A80">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dirty="0" smtClean="0">
              <a:solidFill>
                <a:sysClr val="windowText" lastClr="000000">
                  <a:hueOff val="0"/>
                  <a:satOff val="0"/>
                  <a:lumOff val="0"/>
                  <a:alphaOff val="0"/>
                </a:sysClr>
              </a:solidFill>
              <a:latin typeface="Calibri"/>
              <a:ea typeface="+mn-ea"/>
              <a:cs typeface="+mn-cs"/>
            </a:rPr>
            <a:t>Visual Appeal</a:t>
          </a:r>
          <a:endParaRPr lang="en-US" sz="1900" kern="1200" dirty="0">
            <a:solidFill>
              <a:sysClr val="windowText" lastClr="000000">
                <a:hueOff val="0"/>
                <a:satOff val="0"/>
                <a:lumOff val="0"/>
                <a:alphaOff val="0"/>
              </a:sysClr>
            </a:solidFill>
            <a:latin typeface="Calibri"/>
            <a:ea typeface="+mn-ea"/>
            <a:cs typeface="+mn-cs"/>
          </a:endParaRPr>
        </a:p>
      </dsp:txBody>
      <dsp:txXfrm>
        <a:off x="2153920" y="477519"/>
        <a:ext cx="1788160" cy="1097280"/>
      </dsp:txXfrm>
    </dsp:sp>
    <dsp:sp modelId="{DF1AD33C-73A2-4358-B426-FC1F76267F59}">
      <dsp:nvSpPr>
        <dsp:cNvPr id="0" name=""/>
        <dsp:cNvSpPr/>
      </dsp:nvSpPr>
      <dsp:spPr>
        <a:xfrm>
          <a:off x="2708656" y="1574800"/>
          <a:ext cx="2438400" cy="2438400"/>
        </a:xfrm>
        <a:prstGeom prst="ellipse">
          <a:avLst/>
        </a:prstGeom>
        <a:solidFill>
          <a:srgbClr val="3F6EA7">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dirty="0" smtClean="0">
              <a:solidFill>
                <a:sysClr val="windowText" lastClr="000000">
                  <a:hueOff val="0"/>
                  <a:satOff val="0"/>
                  <a:lumOff val="0"/>
                  <a:alphaOff val="0"/>
                </a:sysClr>
              </a:solidFill>
              <a:latin typeface="Calibri"/>
              <a:ea typeface="+mn-ea"/>
              <a:cs typeface="+mn-cs"/>
            </a:rPr>
            <a:t>Data Density</a:t>
          </a:r>
          <a:endParaRPr lang="en-US" sz="1900" kern="1200" dirty="0">
            <a:solidFill>
              <a:sysClr val="windowText" lastClr="000000">
                <a:hueOff val="0"/>
                <a:satOff val="0"/>
                <a:lumOff val="0"/>
                <a:alphaOff val="0"/>
              </a:sysClr>
            </a:solidFill>
            <a:latin typeface="Calibri"/>
            <a:ea typeface="+mn-ea"/>
            <a:cs typeface="+mn-cs"/>
          </a:endParaRPr>
        </a:p>
      </dsp:txBody>
      <dsp:txXfrm>
        <a:off x="3454400" y="2204720"/>
        <a:ext cx="1463040" cy="1341120"/>
      </dsp:txXfrm>
    </dsp:sp>
    <dsp:sp modelId="{F8554EAB-4AD1-4A8C-B984-C88ACB3957BD}">
      <dsp:nvSpPr>
        <dsp:cNvPr id="0" name=""/>
        <dsp:cNvSpPr/>
      </dsp:nvSpPr>
      <dsp:spPr>
        <a:xfrm>
          <a:off x="948943" y="1574800"/>
          <a:ext cx="2438400" cy="2438400"/>
        </a:xfrm>
        <a:prstGeom prst="ellipse">
          <a:avLst/>
        </a:prstGeom>
        <a:solidFill>
          <a:srgbClr val="9BBB59">
            <a:alpha val="50000"/>
            <a:hueOff val="11250264"/>
            <a:satOff val="-16880"/>
            <a:lumOff val="-2745"/>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dirty="0" smtClean="0">
              <a:solidFill>
                <a:sysClr val="windowText" lastClr="000000">
                  <a:hueOff val="0"/>
                  <a:satOff val="0"/>
                  <a:lumOff val="0"/>
                  <a:alphaOff val="0"/>
                </a:sysClr>
              </a:solidFill>
              <a:latin typeface="Calibri"/>
              <a:ea typeface="+mn-ea"/>
              <a:cs typeface="+mn-cs"/>
            </a:rPr>
            <a:t>Ease of Understanding</a:t>
          </a:r>
          <a:endParaRPr lang="en-US" sz="1900" kern="1200" dirty="0">
            <a:solidFill>
              <a:sysClr val="windowText" lastClr="000000">
                <a:hueOff val="0"/>
                <a:satOff val="0"/>
                <a:lumOff val="0"/>
                <a:alphaOff val="0"/>
              </a:sysClr>
            </a:solidFill>
            <a:latin typeface="Calibri"/>
            <a:ea typeface="+mn-ea"/>
            <a:cs typeface="+mn-cs"/>
          </a:endParaRPr>
        </a:p>
      </dsp:txBody>
      <dsp:txXfrm>
        <a:off x="1178560" y="2204720"/>
        <a:ext cx="1463040" cy="1341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36A20-1D30-4E3A-AD60-DA768CA81E1B}">
      <dsp:nvSpPr>
        <dsp:cNvPr id="0" name=""/>
        <dsp:cNvSpPr/>
      </dsp:nvSpPr>
      <dsp:spPr>
        <a:xfrm>
          <a:off x="2538810" y="168776"/>
          <a:ext cx="3349555" cy="116325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4AB99E-72BE-45E6-9734-9629D97ACC1C}">
      <dsp:nvSpPr>
        <dsp:cNvPr id="0" name=""/>
        <dsp:cNvSpPr/>
      </dsp:nvSpPr>
      <dsp:spPr>
        <a:xfrm>
          <a:off x="3894211" y="3017196"/>
          <a:ext cx="649138" cy="415448"/>
        </a:xfrm>
        <a:prstGeom prst="downArrow">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698045-2D70-4839-B083-EFA290C5431E}">
      <dsp:nvSpPr>
        <dsp:cNvPr id="0" name=""/>
        <dsp:cNvSpPr/>
      </dsp:nvSpPr>
      <dsp:spPr>
        <a:xfrm>
          <a:off x="2078165" y="3349555"/>
          <a:ext cx="4281230" cy="77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lumMod val="65000"/>
                  <a:lumOff val="35000"/>
                </a:schemeClr>
              </a:solidFill>
              <a:latin typeface="Calibri" panose="020F0502020204030204" pitchFamily="34" charset="0"/>
            </a:rPr>
            <a:t>Data engagement</a:t>
          </a:r>
          <a:endParaRPr lang="en-US" sz="3200" b="1" kern="1200" dirty="0">
            <a:solidFill>
              <a:schemeClr val="tx1">
                <a:lumMod val="65000"/>
                <a:lumOff val="35000"/>
              </a:schemeClr>
            </a:solidFill>
            <a:latin typeface="Calibri" panose="020F0502020204030204" pitchFamily="34" charset="0"/>
          </a:endParaRPr>
        </a:p>
      </dsp:txBody>
      <dsp:txXfrm>
        <a:off x="2078165" y="3349555"/>
        <a:ext cx="4281230" cy="778966"/>
      </dsp:txXfrm>
    </dsp:sp>
    <dsp:sp modelId="{2211334A-2A37-4359-BEAE-276F2637C96A}">
      <dsp:nvSpPr>
        <dsp:cNvPr id="0" name=""/>
        <dsp:cNvSpPr/>
      </dsp:nvSpPr>
      <dsp:spPr>
        <a:xfrm>
          <a:off x="3756594" y="1421873"/>
          <a:ext cx="1168449" cy="1168449"/>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anose="020F0502020204030204" pitchFamily="34" charset="0"/>
            </a:rPr>
            <a:t>Accessibility</a:t>
          </a:r>
          <a:endParaRPr lang="en-US" sz="1000" b="1" kern="1200" dirty="0">
            <a:latin typeface="Calibri" panose="020F0502020204030204" pitchFamily="34" charset="0"/>
          </a:endParaRPr>
        </a:p>
      </dsp:txBody>
      <dsp:txXfrm>
        <a:off x="3927709" y="1592988"/>
        <a:ext cx="826219" cy="826219"/>
      </dsp:txXfrm>
    </dsp:sp>
    <dsp:sp modelId="{BFBB5291-8A8B-45B7-8C6D-BE5901D40387}">
      <dsp:nvSpPr>
        <dsp:cNvPr id="0" name=""/>
        <dsp:cNvSpPr/>
      </dsp:nvSpPr>
      <dsp:spPr>
        <a:xfrm>
          <a:off x="2920503" y="545276"/>
          <a:ext cx="1168449" cy="1168449"/>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libri" panose="020F0502020204030204" pitchFamily="34" charset="0"/>
            </a:rPr>
            <a:t>Timeliness</a:t>
          </a:r>
          <a:endParaRPr lang="en-US" sz="1200" b="1" kern="1200" dirty="0">
            <a:latin typeface="Calibri" panose="020F0502020204030204" pitchFamily="34" charset="0"/>
          </a:endParaRPr>
        </a:p>
      </dsp:txBody>
      <dsp:txXfrm>
        <a:off x="3091618" y="716391"/>
        <a:ext cx="826219" cy="826219"/>
      </dsp:txXfrm>
    </dsp:sp>
    <dsp:sp modelId="{65469370-00E6-4ADF-A9A5-7258102B777E}">
      <dsp:nvSpPr>
        <dsp:cNvPr id="0" name=""/>
        <dsp:cNvSpPr/>
      </dsp:nvSpPr>
      <dsp:spPr>
        <a:xfrm>
          <a:off x="4114918" y="262771"/>
          <a:ext cx="1168449" cy="1168449"/>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libri" panose="020F0502020204030204" pitchFamily="34" charset="0"/>
            </a:rPr>
            <a:t>Flexibility</a:t>
          </a:r>
          <a:endParaRPr lang="en-US" sz="1200" b="1" kern="1200" dirty="0">
            <a:latin typeface="Calibri" panose="020F0502020204030204" pitchFamily="34" charset="0"/>
          </a:endParaRPr>
        </a:p>
      </dsp:txBody>
      <dsp:txXfrm>
        <a:off x="4286033" y="433886"/>
        <a:ext cx="826219" cy="826219"/>
      </dsp:txXfrm>
    </dsp:sp>
    <dsp:sp modelId="{EDC02DF0-9115-4893-8468-6CDCE3305770}">
      <dsp:nvSpPr>
        <dsp:cNvPr id="0" name=""/>
        <dsp:cNvSpPr/>
      </dsp:nvSpPr>
      <dsp:spPr>
        <a:xfrm>
          <a:off x="2401192" y="25965"/>
          <a:ext cx="3635176" cy="2908140"/>
        </a:xfrm>
        <a:prstGeom prst="funnel">
          <a:avLst/>
        </a:prstGeom>
        <a:solidFill>
          <a:schemeClr val="lt1">
            <a:alpha val="40000"/>
            <a:hueOff val="0"/>
            <a:satOff val="0"/>
            <a:lumOff val="0"/>
            <a:alphaOff val="0"/>
          </a:schemeClr>
        </a:solidFill>
        <a:ln w="28575" cap="flat" cmpd="sng" algn="ctr">
          <a:solidFill>
            <a:srgbClr val="C00000"/>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3172D-B04E-4264-A225-05F75C391929}">
      <dsp:nvSpPr>
        <dsp:cNvPr id="0" name=""/>
        <dsp:cNvSpPr/>
      </dsp:nvSpPr>
      <dsp:spPr>
        <a:xfrm>
          <a:off x="3513976" y="101869"/>
          <a:ext cx="1617692" cy="1617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Phase 2 Conceptualize</a:t>
          </a:r>
          <a:endParaRPr lang="en-US" sz="2100" kern="1200" dirty="0"/>
        </a:p>
      </dsp:txBody>
      <dsp:txXfrm>
        <a:off x="3513976" y="101869"/>
        <a:ext cx="1617692" cy="1617692"/>
      </dsp:txXfrm>
    </dsp:sp>
    <dsp:sp modelId="{6E2FBF42-B048-4E7D-96EC-66667550A65E}">
      <dsp:nvSpPr>
        <dsp:cNvPr id="0" name=""/>
        <dsp:cNvSpPr/>
      </dsp:nvSpPr>
      <dsp:spPr>
        <a:xfrm>
          <a:off x="660855" y="-682"/>
          <a:ext cx="4573365" cy="4573365"/>
        </a:xfrm>
        <a:prstGeom prst="circularArrow">
          <a:avLst>
            <a:gd name="adj1" fmla="val 6898"/>
            <a:gd name="adj2" fmla="val 464993"/>
            <a:gd name="adj3" fmla="val 550925"/>
            <a:gd name="adj4" fmla="val 20584082"/>
            <a:gd name="adj5" fmla="val 804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F1946F-69EA-484A-A4EB-9E3A1EF7E730}">
      <dsp:nvSpPr>
        <dsp:cNvPr id="0" name=""/>
        <dsp:cNvSpPr/>
      </dsp:nvSpPr>
      <dsp:spPr>
        <a:xfrm>
          <a:off x="3513976" y="2852438"/>
          <a:ext cx="1617692" cy="1617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Phase 3 Execute</a:t>
          </a:r>
          <a:endParaRPr lang="en-US" sz="2100" kern="1200" dirty="0"/>
        </a:p>
      </dsp:txBody>
      <dsp:txXfrm>
        <a:off x="3513976" y="2852438"/>
        <a:ext cx="1617692" cy="1617692"/>
      </dsp:txXfrm>
    </dsp:sp>
    <dsp:sp modelId="{BDBAC9C5-E6EF-4F0E-9585-62C18EE648F8}">
      <dsp:nvSpPr>
        <dsp:cNvPr id="0" name=""/>
        <dsp:cNvSpPr/>
      </dsp:nvSpPr>
      <dsp:spPr>
        <a:xfrm>
          <a:off x="660855" y="-682"/>
          <a:ext cx="4573365" cy="4573365"/>
        </a:xfrm>
        <a:prstGeom prst="circularArrow">
          <a:avLst>
            <a:gd name="adj1" fmla="val 6898"/>
            <a:gd name="adj2" fmla="val 464993"/>
            <a:gd name="adj3" fmla="val 5950925"/>
            <a:gd name="adj4" fmla="val 4384082"/>
            <a:gd name="adj5" fmla="val 804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477003-E3EE-47E6-B766-E654D2D5096E}">
      <dsp:nvSpPr>
        <dsp:cNvPr id="0" name=""/>
        <dsp:cNvSpPr/>
      </dsp:nvSpPr>
      <dsp:spPr>
        <a:xfrm>
          <a:off x="763408" y="2852438"/>
          <a:ext cx="1617692" cy="1617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Phase 4 Evaluate</a:t>
          </a:r>
          <a:endParaRPr lang="en-US" sz="2100" kern="1200" dirty="0"/>
        </a:p>
      </dsp:txBody>
      <dsp:txXfrm>
        <a:off x="763408" y="2852438"/>
        <a:ext cx="1617692" cy="1617692"/>
      </dsp:txXfrm>
    </dsp:sp>
    <dsp:sp modelId="{3FB7741D-BCF9-4539-BD5D-FC0BFFC6035F}">
      <dsp:nvSpPr>
        <dsp:cNvPr id="0" name=""/>
        <dsp:cNvSpPr/>
      </dsp:nvSpPr>
      <dsp:spPr>
        <a:xfrm>
          <a:off x="660855" y="-682"/>
          <a:ext cx="4573365" cy="4573365"/>
        </a:xfrm>
        <a:prstGeom prst="circularArrow">
          <a:avLst>
            <a:gd name="adj1" fmla="val 6898"/>
            <a:gd name="adj2" fmla="val 464993"/>
            <a:gd name="adj3" fmla="val 11935318"/>
            <a:gd name="adj4" fmla="val 9784082"/>
            <a:gd name="adj5" fmla="val 804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483FA0-8739-416A-B514-A3806F857FEC}">
      <dsp:nvSpPr>
        <dsp:cNvPr id="0" name=""/>
        <dsp:cNvSpPr/>
      </dsp:nvSpPr>
      <dsp:spPr>
        <a:xfrm>
          <a:off x="877140" y="408479"/>
          <a:ext cx="1390228" cy="1004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Phase 1 Assess</a:t>
          </a:r>
          <a:endParaRPr lang="en-US" sz="2100" kern="1200" dirty="0"/>
        </a:p>
      </dsp:txBody>
      <dsp:txXfrm>
        <a:off x="877140" y="408479"/>
        <a:ext cx="1390228" cy="1004473"/>
      </dsp:txXfrm>
    </dsp:sp>
    <dsp:sp modelId="{E7EFF2A6-E6DF-4211-BBA5-5A17055CC9E2}">
      <dsp:nvSpPr>
        <dsp:cNvPr id="0" name=""/>
        <dsp:cNvSpPr/>
      </dsp:nvSpPr>
      <dsp:spPr>
        <a:xfrm>
          <a:off x="660855" y="-682"/>
          <a:ext cx="4573365" cy="4573365"/>
        </a:xfrm>
        <a:prstGeom prst="circularArrow">
          <a:avLst>
            <a:gd name="adj1" fmla="val 6898"/>
            <a:gd name="adj2" fmla="val 464993"/>
            <a:gd name="adj3" fmla="val 16750925"/>
            <a:gd name="adj4" fmla="val 14971819"/>
            <a:gd name="adj5" fmla="val 804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3172D-B04E-4264-A225-05F75C391929}">
      <dsp:nvSpPr>
        <dsp:cNvPr id="0" name=""/>
        <dsp:cNvSpPr/>
      </dsp:nvSpPr>
      <dsp:spPr>
        <a:xfrm>
          <a:off x="3513976" y="101869"/>
          <a:ext cx="1617692" cy="1617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AB273E"/>
              </a:solidFill>
              <a:latin typeface="Calibri" panose="020F0502020204030204" pitchFamily="34" charset="0"/>
            </a:rPr>
            <a:t>Phase 2 Conceptualize</a:t>
          </a:r>
          <a:endParaRPr lang="en-US" sz="2100" b="1" kern="1200" dirty="0">
            <a:solidFill>
              <a:srgbClr val="AB273E"/>
            </a:solidFill>
            <a:latin typeface="Calibri" panose="020F0502020204030204" pitchFamily="34" charset="0"/>
          </a:endParaRPr>
        </a:p>
      </dsp:txBody>
      <dsp:txXfrm>
        <a:off x="3513976" y="101869"/>
        <a:ext cx="1617692" cy="1617692"/>
      </dsp:txXfrm>
    </dsp:sp>
    <dsp:sp modelId="{6E2FBF42-B048-4E7D-96EC-66667550A65E}">
      <dsp:nvSpPr>
        <dsp:cNvPr id="0" name=""/>
        <dsp:cNvSpPr/>
      </dsp:nvSpPr>
      <dsp:spPr>
        <a:xfrm>
          <a:off x="660855" y="-682"/>
          <a:ext cx="4573365" cy="4573365"/>
        </a:xfrm>
        <a:prstGeom prst="circularArrow">
          <a:avLst>
            <a:gd name="adj1" fmla="val 6898"/>
            <a:gd name="adj2" fmla="val 464993"/>
            <a:gd name="adj3" fmla="val 550925"/>
            <a:gd name="adj4" fmla="val 20584082"/>
            <a:gd name="adj5" fmla="val 8047"/>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F1946F-69EA-484A-A4EB-9E3A1EF7E730}">
      <dsp:nvSpPr>
        <dsp:cNvPr id="0" name=""/>
        <dsp:cNvSpPr/>
      </dsp:nvSpPr>
      <dsp:spPr>
        <a:xfrm>
          <a:off x="3513976" y="2852438"/>
          <a:ext cx="1617692" cy="1617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AB273E"/>
              </a:solidFill>
              <a:latin typeface="Calibri" panose="020F0502020204030204" pitchFamily="34" charset="0"/>
            </a:rPr>
            <a:t>Phase 3 Execute</a:t>
          </a:r>
          <a:endParaRPr lang="en-US" sz="2100" b="1" kern="1200" dirty="0">
            <a:solidFill>
              <a:srgbClr val="AB273E"/>
            </a:solidFill>
            <a:latin typeface="Calibri" panose="020F0502020204030204" pitchFamily="34" charset="0"/>
          </a:endParaRPr>
        </a:p>
      </dsp:txBody>
      <dsp:txXfrm>
        <a:off x="3513976" y="2852438"/>
        <a:ext cx="1617692" cy="1617692"/>
      </dsp:txXfrm>
    </dsp:sp>
    <dsp:sp modelId="{BDBAC9C5-E6EF-4F0E-9585-62C18EE648F8}">
      <dsp:nvSpPr>
        <dsp:cNvPr id="0" name=""/>
        <dsp:cNvSpPr/>
      </dsp:nvSpPr>
      <dsp:spPr>
        <a:xfrm>
          <a:off x="660855" y="-682"/>
          <a:ext cx="4573365" cy="4573365"/>
        </a:xfrm>
        <a:prstGeom prst="circularArrow">
          <a:avLst>
            <a:gd name="adj1" fmla="val 6898"/>
            <a:gd name="adj2" fmla="val 464993"/>
            <a:gd name="adj3" fmla="val 5950925"/>
            <a:gd name="adj4" fmla="val 4384082"/>
            <a:gd name="adj5" fmla="val 8047"/>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477003-E3EE-47E6-B766-E654D2D5096E}">
      <dsp:nvSpPr>
        <dsp:cNvPr id="0" name=""/>
        <dsp:cNvSpPr/>
      </dsp:nvSpPr>
      <dsp:spPr>
        <a:xfrm>
          <a:off x="763408" y="2852438"/>
          <a:ext cx="1617692" cy="1617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C00000"/>
              </a:solidFill>
              <a:latin typeface="Calibri" panose="020F0502020204030204" pitchFamily="34" charset="0"/>
            </a:rPr>
            <a:t>Phase 4 Evaluate</a:t>
          </a:r>
          <a:endParaRPr lang="en-US" sz="2100" b="1" kern="1200" dirty="0">
            <a:solidFill>
              <a:srgbClr val="C00000"/>
            </a:solidFill>
            <a:latin typeface="Calibri" panose="020F0502020204030204" pitchFamily="34" charset="0"/>
          </a:endParaRPr>
        </a:p>
      </dsp:txBody>
      <dsp:txXfrm>
        <a:off x="763408" y="2852438"/>
        <a:ext cx="1617692" cy="1617692"/>
      </dsp:txXfrm>
    </dsp:sp>
    <dsp:sp modelId="{3FB7741D-BCF9-4539-BD5D-FC0BFFC6035F}">
      <dsp:nvSpPr>
        <dsp:cNvPr id="0" name=""/>
        <dsp:cNvSpPr/>
      </dsp:nvSpPr>
      <dsp:spPr>
        <a:xfrm>
          <a:off x="660855" y="-682"/>
          <a:ext cx="4573365" cy="4573365"/>
        </a:xfrm>
        <a:prstGeom prst="circularArrow">
          <a:avLst>
            <a:gd name="adj1" fmla="val 6898"/>
            <a:gd name="adj2" fmla="val 464993"/>
            <a:gd name="adj3" fmla="val 11935318"/>
            <a:gd name="adj4" fmla="val 9784082"/>
            <a:gd name="adj5" fmla="val 8047"/>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483FA0-8739-416A-B514-A3806F857FEC}">
      <dsp:nvSpPr>
        <dsp:cNvPr id="0" name=""/>
        <dsp:cNvSpPr/>
      </dsp:nvSpPr>
      <dsp:spPr>
        <a:xfrm>
          <a:off x="877140" y="408479"/>
          <a:ext cx="1390228" cy="1004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AB273E"/>
              </a:solidFill>
              <a:latin typeface="Calibri" panose="020F0502020204030204" pitchFamily="34" charset="0"/>
            </a:rPr>
            <a:t>Phase 1 Assess</a:t>
          </a:r>
          <a:endParaRPr lang="en-US" sz="2100" b="1" kern="1200" dirty="0">
            <a:solidFill>
              <a:srgbClr val="AB273E"/>
            </a:solidFill>
            <a:latin typeface="Calibri" panose="020F0502020204030204" pitchFamily="34" charset="0"/>
          </a:endParaRPr>
        </a:p>
      </dsp:txBody>
      <dsp:txXfrm>
        <a:off x="877140" y="408479"/>
        <a:ext cx="1390228" cy="1004473"/>
      </dsp:txXfrm>
    </dsp:sp>
    <dsp:sp modelId="{E7EFF2A6-E6DF-4211-BBA5-5A17055CC9E2}">
      <dsp:nvSpPr>
        <dsp:cNvPr id="0" name=""/>
        <dsp:cNvSpPr/>
      </dsp:nvSpPr>
      <dsp:spPr>
        <a:xfrm>
          <a:off x="660855" y="-682"/>
          <a:ext cx="4573365" cy="4573365"/>
        </a:xfrm>
        <a:prstGeom prst="circularArrow">
          <a:avLst>
            <a:gd name="adj1" fmla="val 6898"/>
            <a:gd name="adj2" fmla="val 464993"/>
            <a:gd name="adj3" fmla="val 16750925"/>
            <a:gd name="adj4" fmla="val 14971819"/>
            <a:gd name="adj5" fmla="val 8047"/>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587A7-4763-4E8A-9A82-E1E981339E45}">
      <dsp:nvSpPr>
        <dsp:cNvPr id="0" name=""/>
        <dsp:cNvSpPr/>
      </dsp:nvSpPr>
      <dsp:spPr>
        <a:xfrm>
          <a:off x="0" y="0"/>
          <a:ext cx="8765521" cy="0"/>
        </a:xfrm>
        <a:prstGeom prst="line">
          <a:avLst/>
        </a:prstGeom>
        <a:solidFill>
          <a:srgbClr val="3494BA">
            <a:hueOff val="0"/>
            <a:satOff val="0"/>
            <a:lumOff val="0"/>
            <a:alphaOff val="0"/>
          </a:srgbClr>
        </a:solidFill>
        <a:ln w="15875" cap="flat" cmpd="sng" algn="ctr">
          <a:solidFill>
            <a:srgbClr val="3494BA">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B7142334-BD75-4730-AF27-865CC23BC982}">
      <dsp:nvSpPr>
        <dsp:cNvPr id="0" name=""/>
        <dsp:cNvSpPr/>
      </dsp:nvSpPr>
      <dsp:spPr>
        <a:xfrm>
          <a:off x="0" y="0"/>
          <a:ext cx="1753104" cy="826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ysClr val="windowText" lastClr="000000">
                  <a:hueOff val="0"/>
                  <a:satOff val="0"/>
                  <a:lumOff val="0"/>
                  <a:alphaOff val="0"/>
                </a:sysClr>
              </a:solidFill>
              <a:latin typeface="Tw Cen MT" panose="020B0602020104020603"/>
              <a:ea typeface="+mn-ea"/>
              <a:cs typeface="+mn-cs"/>
            </a:rPr>
            <a:t>Phase 1 </a:t>
          </a:r>
          <a:r>
            <a:rPr lang="en-US" sz="2200" kern="1200" dirty="0" smtClean="0">
              <a:solidFill>
                <a:schemeClr val="accent5"/>
              </a:solidFill>
              <a:latin typeface="Tw Cen MT" panose="020B0602020104020603"/>
              <a:ea typeface="+mn-ea"/>
              <a:cs typeface="+mn-cs"/>
            </a:rPr>
            <a:t>Assess</a:t>
          </a:r>
          <a:endParaRPr lang="en-US" sz="2200" kern="1200" dirty="0">
            <a:solidFill>
              <a:schemeClr val="accent5"/>
            </a:solidFill>
            <a:latin typeface="Tw Cen MT" panose="020B0602020104020603"/>
            <a:ea typeface="+mn-ea"/>
            <a:cs typeface="+mn-cs"/>
          </a:endParaRPr>
        </a:p>
      </dsp:txBody>
      <dsp:txXfrm>
        <a:off x="0" y="0"/>
        <a:ext cx="1753104" cy="826994"/>
      </dsp:txXfrm>
    </dsp:sp>
    <dsp:sp modelId="{6BD615C5-6777-4744-B91A-8F6D5C757DCA}">
      <dsp:nvSpPr>
        <dsp:cNvPr id="0" name=""/>
        <dsp:cNvSpPr/>
      </dsp:nvSpPr>
      <dsp:spPr>
        <a:xfrm>
          <a:off x="1884587" y="19221"/>
          <a:ext cx="6880933" cy="384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b="1" kern="1200" dirty="0" smtClean="0">
              <a:solidFill>
                <a:sysClr val="windowText" lastClr="000000">
                  <a:hueOff val="0"/>
                  <a:satOff val="0"/>
                  <a:lumOff val="0"/>
                  <a:alphaOff val="0"/>
                </a:sysClr>
              </a:solidFill>
              <a:latin typeface="Tw Cen MT" panose="020B0602020104020603"/>
              <a:ea typeface="+mn-ea"/>
              <a:cs typeface="+mn-cs"/>
            </a:rPr>
            <a:t>Purpose</a:t>
          </a:r>
          <a:r>
            <a:rPr lang="en-US" sz="1100" kern="1200" dirty="0" smtClean="0">
              <a:solidFill>
                <a:sysClr val="windowText" lastClr="000000">
                  <a:hueOff val="0"/>
                  <a:satOff val="0"/>
                  <a:lumOff val="0"/>
                  <a:alphaOff val="0"/>
                </a:sysClr>
              </a:solidFill>
              <a:latin typeface="Tw Cen MT" panose="020B0602020104020603"/>
              <a:ea typeface="+mn-ea"/>
              <a:cs typeface="+mn-cs"/>
            </a:rPr>
            <a:t>: To identify audiences/end users and purposes and define scope of work</a:t>
          </a:r>
          <a:endParaRPr lang="en-US" sz="1100" kern="1200" dirty="0">
            <a:solidFill>
              <a:sysClr val="windowText" lastClr="000000">
                <a:hueOff val="0"/>
                <a:satOff val="0"/>
                <a:lumOff val="0"/>
                <a:alphaOff val="0"/>
              </a:sysClr>
            </a:solidFill>
            <a:latin typeface="Tw Cen MT" panose="020B0602020104020603"/>
            <a:ea typeface="+mn-ea"/>
            <a:cs typeface="+mn-cs"/>
          </a:endParaRPr>
        </a:p>
      </dsp:txBody>
      <dsp:txXfrm>
        <a:off x="1884587" y="19221"/>
        <a:ext cx="6880933" cy="384422"/>
      </dsp:txXfrm>
    </dsp:sp>
    <dsp:sp modelId="{C57C9570-813C-433A-9AD0-30ED7EF4538C}">
      <dsp:nvSpPr>
        <dsp:cNvPr id="0" name=""/>
        <dsp:cNvSpPr/>
      </dsp:nvSpPr>
      <dsp:spPr>
        <a:xfrm>
          <a:off x="1753104" y="403644"/>
          <a:ext cx="7012416"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945CFBD3-0617-4919-85E5-2C5FEC35F2D3}">
      <dsp:nvSpPr>
        <dsp:cNvPr id="0" name=""/>
        <dsp:cNvSpPr/>
      </dsp:nvSpPr>
      <dsp:spPr>
        <a:xfrm>
          <a:off x="1884587" y="422865"/>
          <a:ext cx="6880933" cy="384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b="1" kern="1200" dirty="0" smtClean="0">
              <a:solidFill>
                <a:sysClr val="windowText" lastClr="000000">
                  <a:hueOff val="0"/>
                  <a:satOff val="0"/>
                  <a:lumOff val="0"/>
                  <a:alphaOff val="0"/>
                </a:sysClr>
              </a:solidFill>
              <a:latin typeface="Tw Cen MT" panose="020B0602020104020603"/>
              <a:ea typeface="+mn-ea"/>
              <a:cs typeface="+mn-cs"/>
            </a:rPr>
            <a:t>Can Include</a:t>
          </a:r>
          <a:r>
            <a:rPr lang="en-US" sz="1100" kern="1200" dirty="0" smtClean="0">
              <a:solidFill>
                <a:sysClr val="windowText" lastClr="000000">
                  <a:hueOff val="0"/>
                  <a:satOff val="0"/>
                  <a:lumOff val="0"/>
                  <a:alphaOff val="0"/>
                </a:sysClr>
              </a:solidFill>
              <a:latin typeface="Tw Cen MT" panose="020B0602020104020603"/>
              <a:ea typeface="+mn-ea"/>
              <a:cs typeface="+mn-cs"/>
            </a:rPr>
            <a:t>: Information gathering, conducting needs assessment, reviewing contracts</a:t>
          </a:r>
          <a:endParaRPr lang="en-US" sz="1100" kern="1200" dirty="0">
            <a:solidFill>
              <a:sysClr val="windowText" lastClr="000000">
                <a:hueOff val="0"/>
                <a:satOff val="0"/>
                <a:lumOff val="0"/>
                <a:alphaOff val="0"/>
              </a:sysClr>
            </a:solidFill>
            <a:latin typeface="Tw Cen MT" panose="020B0602020104020603"/>
            <a:ea typeface="+mn-ea"/>
            <a:cs typeface="+mn-cs"/>
          </a:endParaRPr>
        </a:p>
      </dsp:txBody>
      <dsp:txXfrm>
        <a:off x="1884587" y="422865"/>
        <a:ext cx="6880933" cy="384422"/>
      </dsp:txXfrm>
    </dsp:sp>
    <dsp:sp modelId="{E33D57A0-2CEA-4557-8703-433487C84920}">
      <dsp:nvSpPr>
        <dsp:cNvPr id="0" name=""/>
        <dsp:cNvSpPr/>
      </dsp:nvSpPr>
      <dsp:spPr>
        <a:xfrm>
          <a:off x="1753104" y="807288"/>
          <a:ext cx="7012416"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702962EF-8D12-4DDA-B277-1EEEC35C75C5}">
      <dsp:nvSpPr>
        <dsp:cNvPr id="0" name=""/>
        <dsp:cNvSpPr/>
      </dsp:nvSpPr>
      <dsp:spPr>
        <a:xfrm>
          <a:off x="0" y="826994"/>
          <a:ext cx="8765521" cy="0"/>
        </a:xfrm>
        <a:prstGeom prst="line">
          <a:avLst/>
        </a:prstGeom>
        <a:solidFill>
          <a:srgbClr val="3494BA">
            <a:hueOff val="0"/>
            <a:satOff val="0"/>
            <a:lumOff val="0"/>
            <a:alphaOff val="0"/>
          </a:srgbClr>
        </a:solidFill>
        <a:ln w="15875" cap="flat" cmpd="sng" algn="ctr">
          <a:solidFill>
            <a:srgbClr val="3494BA">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3DDD9FC7-4B5B-4EE2-B94C-5447D2726794}">
      <dsp:nvSpPr>
        <dsp:cNvPr id="0" name=""/>
        <dsp:cNvSpPr/>
      </dsp:nvSpPr>
      <dsp:spPr>
        <a:xfrm>
          <a:off x="0" y="826994"/>
          <a:ext cx="1753104" cy="826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ysClr val="windowText" lastClr="000000">
                  <a:hueOff val="0"/>
                  <a:satOff val="0"/>
                  <a:lumOff val="0"/>
                  <a:alphaOff val="0"/>
                </a:sysClr>
              </a:solidFill>
              <a:latin typeface="Tw Cen MT" panose="020B0602020104020603"/>
              <a:ea typeface="+mn-ea"/>
              <a:cs typeface="+mn-cs"/>
            </a:rPr>
            <a:t>Phase 2 </a:t>
          </a:r>
          <a:r>
            <a:rPr lang="en-US" sz="2200" kern="1200" dirty="0" smtClean="0">
              <a:solidFill>
                <a:schemeClr val="accent5"/>
              </a:solidFill>
              <a:latin typeface="Tw Cen MT" panose="020B0602020104020603"/>
              <a:ea typeface="+mn-ea"/>
              <a:cs typeface="+mn-cs"/>
            </a:rPr>
            <a:t>Conceptualize</a:t>
          </a:r>
          <a:endParaRPr lang="en-US" sz="2200" kern="1200" dirty="0">
            <a:solidFill>
              <a:schemeClr val="accent5"/>
            </a:solidFill>
            <a:latin typeface="Tw Cen MT" panose="020B0602020104020603"/>
            <a:ea typeface="+mn-ea"/>
            <a:cs typeface="+mn-cs"/>
          </a:endParaRPr>
        </a:p>
      </dsp:txBody>
      <dsp:txXfrm>
        <a:off x="0" y="826994"/>
        <a:ext cx="1753104" cy="826994"/>
      </dsp:txXfrm>
    </dsp:sp>
    <dsp:sp modelId="{322DB2FC-CC4D-4953-9EBC-657DBC533B9D}">
      <dsp:nvSpPr>
        <dsp:cNvPr id="0" name=""/>
        <dsp:cNvSpPr/>
      </dsp:nvSpPr>
      <dsp:spPr>
        <a:xfrm>
          <a:off x="1884587" y="846215"/>
          <a:ext cx="6880933" cy="384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b="1" kern="1200" dirty="0" smtClean="0">
              <a:solidFill>
                <a:sysClr val="windowText" lastClr="000000">
                  <a:hueOff val="0"/>
                  <a:satOff val="0"/>
                  <a:lumOff val="0"/>
                  <a:alphaOff val="0"/>
                </a:sysClr>
              </a:solidFill>
              <a:latin typeface="Tw Cen MT" panose="020B0602020104020603"/>
              <a:ea typeface="+mn-ea"/>
              <a:cs typeface="+mn-cs"/>
            </a:rPr>
            <a:t>Purpose</a:t>
          </a:r>
          <a:r>
            <a:rPr lang="en-US" sz="1100" kern="1200" dirty="0" smtClean="0">
              <a:solidFill>
                <a:sysClr val="windowText" lastClr="000000">
                  <a:hueOff val="0"/>
                  <a:satOff val="0"/>
                  <a:lumOff val="0"/>
                  <a:alphaOff val="0"/>
                </a:sysClr>
              </a:solidFill>
              <a:latin typeface="Tw Cen MT" panose="020B0602020104020603"/>
              <a:ea typeface="+mn-ea"/>
              <a:cs typeface="+mn-cs"/>
            </a:rPr>
            <a:t>: To prioritize the purposes and key messages based on phase 1 findings</a:t>
          </a:r>
          <a:endParaRPr lang="en-US" sz="1100" kern="1200" dirty="0">
            <a:solidFill>
              <a:sysClr val="windowText" lastClr="000000">
                <a:hueOff val="0"/>
                <a:satOff val="0"/>
                <a:lumOff val="0"/>
                <a:alphaOff val="0"/>
              </a:sysClr>
            </a:solidFill>
            <a:latin typeface="Tw Cen MT" panose="020B0602020104020603"/>
            <a:ea typeface="+mn-ea"/>
            <a:cs typeface="+mn-cs"/>
          </a:endParaRPr>
        </a:p>
      </dsp:txBody>
      <dsp:txXfrm>
        <a:off x="1884587" y="846215"/>
        <a:ext cx="6880933" cy="384422"/>
      </dsp:txXfrm>
    </dsp:sp>
    <dsp:sp modelId="{B4362052-8DA7-4295-9628-EE270FBF07B0}">
      <dsp:nvSpPr>
        <dsp:cNvPr id="0" name=""/>
        <dsp:cNvSpPr/>
      </dsp:nvSpPr>
      <dsp:spPr>
        <a:xfrm>
          <a:off x="1753104" y="1230638"/>
          <a:ext cx="7012416"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95D57B27-6ECC-43B6-AFE1-1E2E5889E70B}">
      <dsp:nvSpPr>
        <dsp:cNvPr id="0" name=""/>
        <dsp:cNvSpPr/>
      </dsp:nvSpPr>
      <dsp:spPr>
        <a:xfrm>
          <a:off x="1884587" y="1249859"/>
          <a:ext cx="6880933" cy="384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b="1" kern="1200" dirty="0" smtClean="0">
              <a:solidFill>
                <a:sysClr val="windowText" lastClr="000000">
                  <a:hueOff val="0"/>
                  <a:satOff val="0"/>
                  <a:lumOff val="0"/>
                  <a:alphaOff val="0"/>
                </a:sysClr>
              </a:solidFill>
              <a:latin typeface="Tw Cen MT" panose="020B0602020104020603"/>
              <a:ea typeface="+mn-ea"/>
              <a:cs typeface="+mn-cs"/>
            </a:rPr>
            <a:t>Can Include</a:t>
          </a:r>
          <a:r>
            <a:rPr lang="en-US" sz="1100" kern="1200" dirty="0" smtClean="0">
              <a:solidFill>
                <a:sysClr val="windowText" lastClr="000000">
                  <a:hueOff val="0"/>
                  <a:satOff val="0"/>
                  <a:lumOff val="0"/>
                  <a:alphaOff val="0"/>
                </a:sysClr>
              </a:solidFill>
              <a:latin typeface="Tw Cen MT" panose="020B0602020104020603"/>
              <a:ea typeface="+mn-ea"/>
              <a:cs typeface="+mn-cs"/>
            </a:rPr>
            <a:t> Refining or developing dashboard purposes, specifying any reporting requirements; establishing clear roles/ responsibilities, creating a dashboard content table</a:t>
          </a:r>
          <a:endParaRPr lang="en-US" sz="1100" kern="1200" dirty="0">
            <a:solidFill>
              <a:sysClr val="windowText" lastClr="000000">
                <a:hueOff val="0"/>
                <a:satOff val="0"/>
                <a:lumOff val="0"/>
                <a:alphaOff val="0"/>
              </a:sysClr>
            </a:solidFill>
            <a:latin typeface="Tw Cen MT" panose="020B0602020104020603"/>
            <a:ea typeface="+mn-ea"/>
            <a:cs typeface="+mn-cs"/>
          </a:endParaRPr>
        </a:p>
      </dsp:txBody>
      <dsp:txXfrm>
        <a:off x="1884587" y="1249859"/>
        <a:ext cx="6880933" cy="384422"/>
      </dsp:txXfrm>
    </dsp:sp>
    <dsp:sp modelId="{A9F323D2-19B9-43A5-88D5-8FFE6D4C871B}">
      <dsp:nvSpPr>
        <dsp:cNvPr id="0" name=""/>
        <dsp:cNvSpPr/>
      </dsp:nvSpPr>
      <dsp:spPr>
        <a:xfrm>
          <a:off x="1753104" y="1634282"/>
          <a:ext cx="7012416"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E7D066D1-85F4-4069-8C42-9162FE89830D}">
      <dsp:nvSpPr>
        <dsp:cNvPr id="0" name=""/>
        <dsp:cNvSpPr/>
      </dsp:nvSpPr>
      <dsp:spPr>
        <a:xfrm>
          <a:off x="0" y="1653988"/>
          <a:ext cx="8765521" cy="0"/>
        </a:xfrm>
        <a:prstGeom prst="line">
          <a:avLst/>
        </a:prstGeom>
        <a:solidFill>
          <a:srgbClr val="3494BA">
            <a:hueOff val="0"/>
            <a:satOff val="0"/>
            <a:lumOff val="0"/>
            <a:alphaOff val="0"/>
          </a:srgbClr>
        </a:solidFill>
        <a:ln w="15875" cap="flat" cmpd="sng" algn="ctr">
          <a:solidFill>
            <a:srgbClr val="3494BA">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0AA70AE8-E527-4D8A-A1F9-1CCEADDACF0E}">
      <dsp:nvSpPr>
        <dsp:cNvPr id="0" name=""/>
        <dsp:cNvSpPr/>
      </dsp:nvSpPr>
      <dsp:spPr>
        <a:xfrm>
          <a:off x="0" y="1653988"/>
          <a:ext cx="1753104" cy="826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ysClr val="windowText" lastClr="000000">
                  <a:hueOff val="0"/>
                  <a:satOff val="0"/>
                  <a:lumOff val="0"/>
                  <a:alphaOff val="0"/>
                </a:sysClr>
              </a:solidFill>
              <a:latin typeface="Tw Cen MT" panose="020B0602020104020603"/>
              <a:ea typeface="+mn-ea"/>
              <a:cs typeface="+mn-cs"/>
            </a:rPr>
            <a:t>Phase 3 </a:t>
          </a:r>
          <a:r>
            <a:rPr lang="en-US" sz="2200" kern="1200" dirty="0" smtClean="0">
              <a:solidFill>
                <a:schemeClr val="accent5"/>
              </a:solidFill>
              <a:latin typeface="Tw Cen MT" panose="020B0602020104020603"/>
              <a:ea typeface="+mn-ea"/>
              <a:cs typeface="+mn-cs"/>
            </a:rPr>
            <a:t>Execute</a:t>
          </a:r>
          <a:endParaRPr lang="en-US" sz="2200" kern="1200" dirty="0">
            <a:solidFill>
              <a:schemeClr val="accent5"/>
            </a:solidFill>
            <a:latin typeface="Tw Cen MT" panose="020B0602020104020603"/>
            <a:ea typeface="+mn-ea"/>
            <a:cs typeface="+mn-cs"/>
          </a:endParaRPr>
        </a:p>
      </dsp:txBody>
      <dsp:txXfrm>
        <a:off x="0" y="1653988"/>
        <a:ext cx="1753104" cy="826994"/>
      </dsp:txXfrm>
    </dsp:sp>
    <dsp:sp modelId="{9CB050B0-2693-4B16-8B10-09E8E72BB64D}">
      <dsp:nvSpPr>
        <dsp:cNvPr id="0" name=""/>
        <dsp:cNvSpPr/>
      </dsp:nvSpPr>
      <dsp:spPr>
        <a:xfrm>
          <a:off x="1884587" y="1673209"/>
          <a:ext cx="6880933" cy="384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b="1" kern="1200" dirty="0" smtClean="0">
              <a:solidFill>
                <a:sysClr val="windowText" lastClr="000000">
                  <a:hueOff val="0"/>
                  <a:satOff val="0"/>
                  <a:lumOff val="0"/>
                  <a:alphaOff val="0"/>
                </a:sysClr>
              </a:solidFill>
              <a:latin typeface="Tw Cen MT" panose="020B0602020104020603"/>
              <a:ea typeface="+mn-ea"/>
              <a:cs typeface="+mn-cs"/>
            </a:rPr>
            <a:t>Purpose: </a:t>
          </a:r>
          <a:r>
            <a:rPr lang="en-US" sz="1100" kern="1200" dirty="0" smtClean="0">
              <a:solidFill>
                <a:sysClr val="windowText" lastClr="000000">
                  <a:hueOff val="0"/>
                  <a:satOff val="0"/>
                  <a:lumOff val="0"/>
                  <a:alphaOff val="0"/>
                </a:sysClr>
              </a:solidFill>
              <a:latin typeface="Tw Cen MT" panose="020B0602020104020603"/>
              <a:ea typeface="+mn-ea"/>
              <a:cs typeface="+mn-cs"/>
            </a:rPr>
            <a:t>To develop the dashboard design; to produce and test draft materials</a:t>
          </a:r>
          <a:endParaRPr lang="en-US" sz="1100" b="1" kern="1200" dirty="0">
            <a:solidFill>
              <a:sysClr val="windowText" lastClr="000000">
                <a:hueOff val="0"/>
                <a:satOff val="0"/>
                <a:lumOff val="0"/>
                <a:alphaOff val="0"/>
              </a:sysClr>
            </a:solidFill>
            <a:latin typeface="Tw Cen MT" panose="020B0602020104020603"/>
            <a:ea typeface="+mn-ea"/>
            <a:cs typeface="+mn-cs"/>
          </a:endParaRPr>
        </a:p>
      </dsp:txBody>
      <dsp:txXfrm>
        <a:off x="1884587" y="1673209"/>
        <a:ext cx="6880933" cy="384422"/>
      </dsp:txXfrm>
    </dsp:sp>
    <dsp:sp modelId="{21794695-EA5E-4358-87B8-7651251D0DEC}">
      <dsp:nvSpPr>
        <dsp:cNvPr id="0" name=""/>
        <dsp:cNvSpPr/>
      </dsp:nvSpPr>
      <dsp:spPr>
        <a:xfrm>
          <a:off x="1753104" y="2057632"/>
          <a:ext cx="7012416"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B3F0541C-2754-4FE0-81C5-F31E73AF87FC}">
      <dsp:nvSpPr>
        <dsp:cNvPr id="0" name=""/>
        <dsp:cNvSpPr/>
      </dsp:nvSpPr>
      <dsp:spPr>
        <a:xfrm>
          <a:off x="1884587" y="2076853"/>
          <a:ext cx="6880933" cy="384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b="1" kern="1200" dirty="0" smtClean="0">
              <a:solidFill>
                <a:sysClr val="windowText" lastClr="000000">
                  <a:hueOff val="0"/>
                  <a:satOff val="0"/>
                  <a:lumOff val="0"/>
                  <a:alphaOff val="0"/>
                </a:sysClr>
              </a:solidFill>
              <a:latin typeface="Tw Cen MT" panose="020B0602020104020603"/>
              <a:ea typeface="+mn-ea"/>
              <a:cs typeface="+mn-cs"/>
            </a:rPr>
            <a:t>Can Include: </a:t>
          </a:r>
          <a:r>
            <a:rPr lang="en-US" sz="1100" kern="1200" dirty="0" smtClean="0">
              <a:solidFill>
                <a:sysClr val="windowText" lastClr="000000">
                  <a:hueOff val="0"/>
                  <a:satOff val="0"/>
                  <a:lumOff val="0"/>
                  <a:alphaOff val="0"/>
                </a:sysClr>
              </a:solidFill>
              <a:latin typeface="Tw Cen MT" panose="020B0602020104020603"/>
              <a:ea typeface="+mn-ea"/>
              <a:cs typeface="+mn-cs"/>
            </a:rPr>
            <a:t>Identifying the best methods for data presentation and visualization; consultation with intended audience(s); putting dashboard in development phase</a:t>
          </a:r>
        </a:p>
      </dsp:txBody>
      <dsp:txXfrm>
        <a:off x="1884587" y="2076853"/>
        <a:ext cx="6880933" cy="384422"/>
      </dsp:txXfrm>
    </dsp:sp>
    <dsp:sp modelId="{0636AA58-2CDB-4512-8500-6BB24CDD4FB9}">
      <dsp:nvSpPr>
        <dsp:cNvPr id="0" name=""/>
        <dsp:cNvSpPr/>
      </dsp:nvSpPr>
      <dsp:spPr>
        <a:xfrm>
          <a:off x="1753104" y="2461276"/>
          <a:ext cx="7012416"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7B9B4041-8F8B-4342-A3E4-A74DD00E43E2}">
      <dsp:nvSpPr>
        <dsp:cNvPr id="0" name=""/>
        <dsp:cNvSpPr/>
      </dsp:nvSpPr>
      <dsp:spPr>
        <a:xfrm>
          <a:off x="0" y="2480982"/>
          <a:ext cx="8765521" cy="0"/>
        </a:xfrm>
        <a:prstGeom prst="line">
          <a:avLst/>
        </a:prstGeom>
        <a:solidFill>
          <a:srgbClr val="3494BA">
            <a:hueOff val="0"/>
            <a:satOff val="0"/>
            <a:lumOff val="0"/>
            <a:alphaOff val="0"/>
          </a:srgbClr>
        </a:solidFill>
        <a:ln w="15875" cap="flat" cmpd="sng" algn="ctr">
          <a:solidFill>
            <a:srgbClr val="3494BA">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3FE8EF68-3B87-4F71-B507-03C90265A305}">
      <dsp:nvSpPr>
        <dsp:cNvPr id="0" name=""/>
        <dsp:cNvSpPr/>
      </dsp:nvSpPr>
      <dsp:spPr>
        <a:xfrm>
          <a:off x="0" y="2480982"/>
          <a:ext cx="1753104" cy="826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ysClr val="windowText" lastClr="000000">
                  <a:hueOff val="0"/>
                  <a:satOff val="0"/>
                  <a:lumOff val="0"/>
                  <a:alphaOff val="0"/>
                </a:sysClr>
              </a:solidFill>
              <a:latin typeface="Tw Cen MT" panose="020B0602020104020603"/>
              <a:ea typeface="+mn-ea"/>
              <a:cs typeface="+mn-cs"/>
            </a:rPr>
            <a:t>Phase 4 </a:t>
          </a:r>
          <a:r>
            <a:rPr lang="en-US" sz="2200" kern="1200" dirty="0" smtClean="0">
              <a:solidFill>
                <a:schemeClr val="accent5"/>
              </a:solidFill>
              <a:latin typeface="Tw Cen MT" panose="020B0602020104020603"/>
              <a:ea typeface="+mn-ea"/>
              <a:cs typeface="+mn-cs"/>
            </a:rPr>
            <a:t>Evaluate</a:t>
          </a:r>
          <a:endParaRPr lang="en-US" sz="2200" kern="1200" dirty="0">
            <a:solidFill>
              <a:schemeClr val="accent5"/>
            </a:solidFill>
            <a:latin typeface="Tw Cen MT" panose="020B0602020104020603"/>
            <a:ea typeface="+mn-ea"/>
            <a:cs typeface="+mn-cs"/>
          </a:endParaRPr>
        </a:p>
      </dsp:txBody>
      <dsp:txXfrm>
        <a:off x="0" y="2480982"/>
        <a:ext cx="1753104" cy="826994"/>
      </dsp:txXfrm>
    </dsp:sp>
    <dsp:sp modelId="{6460EA67-5D28-46DD-A945-DFAFF8965DE8}">
      <dsp:nvSpPr>
        <dsp:cNvPr id="0" name=""/>
        <dsp:cNvSpPr/>
      </dsp:nvSpPr>
      <dsp:spPr>
        <a:xfrm>
          <a:off x="1884587" y="2500203"/>
          <a:ext cx="6880933" cy="384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b="1" kern="1200" dirty="0" smtClean="0">
              <a:solidFill>
                <a:sysClr val="windowText" lastClr="000000">
                  <a:hueOff val="0"/>
                  <a:satOff val="0"/>
                  <a:lumOff val="0"/>
                  <a:alphaOff val="0"/>
                </a:sysClr>
              </a:solidFill>
              <a:latin typeface="Tw Cen MT" panose="020B0602020104020603"/>
              <a:ea typeface="+mn-ea"/>
              <a:cs typeface="+mn-cs"/>
            </a:rPr>
            <a:t>Purpose: T</a:t>
          </a:r>
          <a:r>
            <a:rPr lang="en-US" sz="1100" kern="1200" dirty="0" smtClean="0">
              <a:solidFill>
                <a:sysClr val="windowText" lastClr="000000">
                  <a:hueOff val="0"/>
                  <a:satOff val="0"/>
                  <a:lumOff val="0"/>
                  <a:alphaOff val="0"/>
                </a:sysClr>
              </a:solidFill>
              <a:latin typeface="Tw Cen MT" panose="020B0602020104020603"/>
              <a:ea typeface="+mn-ea"/>
              <a:cs typeface="+mn-cs"/>
            </a:rPr>
            <a:t>o adjust future planning activities informed by ongoing review and maintenance of the dashboard</a:t>
          </a:r>
          <a:endParaRPr lang="en-US" sz="1100" b="1" kern="1200" dirty="0">
            <a:solidFill>
              <a:sysClr val="windowText" lastClr="000000">
                <a:hueOff val="0"/>
                <a:satOff val="0"/>
                <a:lumOff val="0"/>
                <a:alphaOff val="0"/>
              </a:sysClr>
            </a:solidFill>
            <a:latin typeface="Tw Cen MT" panose="020B0602020104020603"/>
            <a:ea typeface="+mn-ea"/>
            <a:cs typeface="+mn-cs"/>
          </a:endParaRPr>
        </a:p>
      </dsp:txBody>
      <dsp:txXfrm>
        <a:off x="1884587" y="2500203"/>
        <a:ext cx="6880933" cy="384422"/>
      </dsp:txXfrm>
    </dsp:sp>
    <dsp:sp modelId="{CF8C3ED4-CEE3-42D8-A850-EE40645DBE0D}">
      <dsp:nvSpPr>
        <dsp:cNvPr id="0" name=""/>
        <dsp:cNvSpPr/>
      </dsp:nvSpPr>
      <dsp:spPr>
        <a:xfrm>
          <a:off x="1753104" y="2884626"/>
          <a:ext cx="7012416"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85E513E3-4108-4F8F-B228-7526348F000F}">
      <dsp:nvSpPr>
        <dsp:cNvPr id="0" name=""/>
        <dsp:cNvSpPr/>
      </dsp:nvSpPr>
      <dsp:spPr>
        <a:xfrm>
          <a:off x="1884587" y="2903847"/>
          <a:ext cx="6880933" cy="384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b="1" kern="1200" dirty="0" smtClean="0">
              <a:solidFill>
                <a:sysClr val="windowText" lastClr="000000">
                  <a:hueOff val="0"/>
                  <a:satOff val="0"/>
                  <a:lumOff val="0"/>
                  <a:alphaOff val="0"/>
                </a:sysClr>
              </a:solidFill>
              <a:latin typeface="Tw Cen MT" panose="020B0602020104020603"/>
              <a:ea typeface="+mn-ea"/>
              <a:cs typeface="+mn-cs"/>
            </a:rPr>
            <a:t>Can Include: </a:t>
          </a:r>
          <a:r>
            <a:rPr lang="en-US" sz="1100" kern="1200" dirty="0" smtClean="0">
              <a:solidFill>
                <a:sysClr val="windowText" lastClr="000000">
                  <a:hueOff val="0"/>
                  <a:satOff val="0"/>
                  <a:lumOff val="0"/>
                  <a:alphaOff val="0"/>
                </a:sysClr>
              </a:solidFill>
              <a:latin typeface="Tw Cen MT" panose="020B0602020104020603"/>
              <a:ea typeface="+mn-ea"/>
              <a:cs typeface="+mn-cs"/>
            </a:rPr>
            <a:t>Identifying intended vs actual use; reviewing planning group; reviewing relevance/usability/applicability</a:t>
          </a:r>
          <a:endParaRPr lang="en-US" sz="1100" b="1" kern="1200" dirty="0">
            <a:solidFill>
              <a:sysClr val="windowText" lastClr="000000">
                <a:hueOff val="0"/>
                <a:satOff val="0"/>
                <a:lumOff val="0"/>
                <a:alphaOff val="0"/>
              </a:sysClr>
            </a:solidFill>
            <a:latin typeface="Tw Cen MT" panose="020B0602020104020603"/>
            <a:ea typeface="+mn-ea"/>
            <a:cs typeface="+mn-cs"/>
          </a:endParaRPr>
        </a:p>
      </dsp:txBody>
      <dsp:txXfrm>
        <a:off x="1884587" y="2903847"/>
        <a:ext cx="6880933" cy="384422"/>
      </dsp:txXfrm>
    </dsp:sp>
    <dsp:sp modelId="{9E7BF735-2A27-4528-83C2-E87737CA083C}">
      <dsp:nvSpPr>
        <dsp:cNvPr id="0" name=""/>
        <dsp:cNvSpPr/>
      </dsp:nvSpPr>
      <dsp:spPr>
        <a:xfrm>
          <a:off x="1753104" y="3288270"/>
          <a:ext cx="7012416" cy="0"/>
        </a:xfrm>
        <a:prstGeom prst="line">
          <a:avLst/>
        </a:prstGeom>
        <a:solidFill>
          <a:srgbClr val="3494BA">
            <a:hueOff val="0"/>
            <a:satOff val="0"/>
            <a:lumOff val="0"/>
            <a:alphaOff val="0"/>
          </a:srgbClr>
        </a:solidFill>
        <a:ln w="15875" cap="flat" cmpd="sng" algn="ctr">
          <a:solidFill>
            <a:srgbClr val="3494BA">
              <a:tint val="5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82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9863" y="0"/>
            <a:ext cx="3044825" cy="465138"/>
          </a:xfrm>
          <a:prstGeom prst="rect">
            <a:avLst/>
          </a:prstGeom>
        </p:spPr>
        <p:txBody>
          <a:bodyPr vert="horz" lIns="91440" tIns="45720" rIns="91440" bIns="45720" rtlCol="0"/>
          <a:lstStyle>
            <a:lvl1pPr algn="r">
              <a:defRPr sz="1200"/>
            </a:lvl1pPr>
          </a:lstStyle>
          <a:p>
            <a:fld id="{9BABDAEE-EFD8-4B45-B8ED-6364CA2D5891}" type="datetimeFigureOut">
              <a:rPr lang="en-US" smtClean="0"/>
              <a:t>3/2/2017</a:t>
            </a:fld>
            <a:endParaRPr lang="en-US"/>
          </a:p>
        </p:txBody>
      </p:sp>
      <p:sp>
        <p:nvSpPr>
          <p:cNvPr id="4" name="Slide Image Placeholder 3"/>
          <p:cNvSpPr>
            <a:spLocks noGrp="1" noRot="1" noChangeAspect="1"/>
          </p:cNvSpPr>
          <p:nvPr>
            <p:ph type="sldImg" idx="2"/>
          </p:nvPr>
        </p:nvSpPr>
        <p:spPr>
          <a:xfrm>
            <a:off x="1184275" y="698500"/>
            <a:ext cx="4657725"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3263" y="4422775"/>
            <a:ext cx="5619750" cy="41910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5550"/>
            <a:ext cx="304482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9863" y="8845550"/>
            <a:ext cx="3044825" cy="465138"/>
          </a:xfrm>
          <a:prstGeom prst="rect">
            <a:avLst/>
          </a:prstGeom>
        </p:spPr>
        <p:txBody>
          <a:bodyPr vert="horz" lIns="91440" tIns="45720" rIns="91440" bIns="45720" rtlCol="0" anchor="b"/>
          <a:lstStyle>
            <a:lvl1pPr algn="r">
              <a:defRPr sz="1200"/>
            </a:lvl1pPr>
          </a:lstStyle>
          <a:p>
            <a:fld id="{75C25E30-2047-49D5-9C73-F749600A2BE5}" type="slidenum">
              <a:rPr lang="en-US" smtClean="0"/>
              <a:t>‹#›</a:t>
            </a:fld>
            <a:endParaRPr lang="en-US"/>
          </a:p>
        </p:txBody>
      </p:sp>
    </p:spTree>
    <p:extLst>
      <p:ext uri="{BB962C8B-B14F-4D97-AF65-F5344CB8AC3E}">
        <p14:creationId xmlns:p14="http://schemas.microsoft.com/office/powerpoint/2010/main" val="2126745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Abstract_and_concret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en.wikipedia.org/wiki/Abstractio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Used for formative and summative evaluation.</a:t>
            </a:r>
          </a:p>
          <a:p>
            <a:pPr eaLnBrk="1" hangingPunct="1">
              <a:spcBef>
                <a:spcPct val="0"/>
              </a:spcBef>
            </a:pPr>
            <a:endParaRPr lang="en-US"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A6854A-690F-4017-9EF1-8874B4D59B8E}" type="slidenum">
              <a:rPr lang="en-US" altLang="en-US" smtClean="0">
                <a:latin typeface="Calibri" pitchFamily="34" charset="0"/>
              </a:rPr>
              <a:pPr eaLnBrk="1" hangingPunct="1"/>
              <a:t>2</a:t>
            </a:fld>
            <a:endParaRPr lang="en-US" altLang="en-US" smtClean="0">
              <a:latin typeface="Calibri" pitchFamily="34" charset="0"/>
            </a:endParaRPr>
          </a:p>
        </p:txBody>
      </p:sp>
    </p:spTree>
    <p:extLst>
      <p:ext uri="{BB962C8B-B14F-4D97-AF65-F5344CB8AC3E}">
        <p14:creationId xmlns:p14="http://schemas.microsoft.com/office/powerpoint/2010/main" val="3364064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AA166FC-EF30-4093-86C9-41026E30C8EC}" type="slidenum">
              <a:rPr lang="en-US" altLang="en-US" smtClean="0">
                <a:latin typeface="Calibri" pitchFamily="34" charset="0"/>
              </a:rPr>
              <a:pPr eaLnBrk="1" hangingPunct="1"/>
              <a:t>11</a:t>
            </a:fld>
            <a:endParaRPr lang="en-US" altLang="en-US" smtClean="0">
              <a:latin typeface="Calibri" pitchFamily="34" charset="0"/>
            </a:endParaRPr>
          </a:p>
        </p:txBody>
      </p:sp>
    </p:spTree>
    <p:extLst>
      <p:ext uri="{BB962C8B-B14F-4D97-AF65-F5344CB8AC3E}">
        <p14:creationId xmlns:p14="http://schemas.microsoft.com/office/powerpoint/2010/main" val="3176271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254088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Putting it all together</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A2935A7-669B-4E74-8739-032E14391550}" type="slidenum">
              <a:rPr lang="en-US" altLang="en-US" smtClean="0">
                <a:latin typeface="Calibri" pitchFamily="34" charset="0"/>
              </a:rPr>
              <a:pPr eaLnBrk="1" hangingPunct="1"/>
              <a:t>13</a:t>
            </a:fld>
            <a:endParaRPr lang="en-US" altLang="en-US" smtClean="0">
              <a:latin typeface="Calibri" pitchFamily="34" charset="0"/>
            </a:endParaRPr>
          </a:p>
        </p:txBody>
      </p:sp>
    </p:spTree>
    <p:extLst>
      <p:ext uri="{BB962C8B-B14F-4D97-AF65-F5344CB8AC3E}">
        <p14:creationId xmlns:p14="http://schemas.microsoft.com/office/powerpoint/2010/main" val="1650593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Source: Stephen Few</a:t>
            </a:r>
          </a:p>
          <a:p>
            <a:pPr eaLnBrk="1" hangingPunct="1"/>
            <a:r>
              <a:rPr lang="en-US" altLang="en-US" smtClean="0"/>
              <a:t>This Telesales Dashboard is keeping track of overall performance, utlization, call volume and individual rep performance up the latest second. </a:t>
            </a:r>
          </a:p>
        </p:txBody>
      </p:sp>
    </p:spTree>
    <p:extLst>
      <p:ext uri="{BB962C8B-B14F-4D97-AF65-F5344CB8AC3E}">
        <p14:creationId xmlns:p14="http://schemas.microsoft.com/office/powerpoint/2010/main" val="3895953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D8F36FD-3730-4DCF-A705-D1487D19936C}" type="slidenum">
              <a:rPr lang="en-US" altLang="en-US" smtClean="0">
                <a:latin typeface="Calibri" pitchFamily="34" charset="0"/>
              </a:rPr>
              <a:pPr eaLnBrk="1" hangingPunct="1"/>
              <a:t>15</a:t>
            </a:fld>
            <a:endParaRPr lang="en-US" altLang="en-US" smtClean="0">
              <a:latin typeface="Calibri" pitchFamily="34" charset="0"/>
            </a:endParaRPr>
          </a:p>
        </p:txBody>
      </p:sp>
    </p:spTree>
    <p:extLst>
      <p:ext uri="{BB962C8B-B14F-4D97-AF65-F5344CB8AC3E}">
        <p14:creationId xmlns:p14="http://schemas.microsoft.com/office/powerpoint/2010/main" val="18645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click and show the boxes before</a:t>
            </a:r>
            <a:r>
              <a:rPr lang="en-US" baseline="0" dirty="0" smtClean="0"/>
              <a:t> talking about the next part.</a:t>
            </a:r>
            <a:endParaRPr lang="en-US" dirty="0"/>
          </a:p>
        </p:txBody>
      </p:sp>
      <p:sp>
        <p:nvSpPr>
          <p:cNvPr id="4" name="Slide Number Placeholder 3"/>
          <p:cNvSpPr>
            <a:spLocks noGrp="1"/>
          </p:cNvSpPr>
          <p:nvPr>
            <p:ph type="sldNum" sz="quarter" idx="10"/>
          </p:nvPr>
        </p:nvSpPr>
        <p:spPr/>
        <p:txBody>
          <a:bodyPr/>
          <a:lstStyle/>
          <a:p>
            <a:fld id="{BCBA2E1A-B7BF-405C-BF76-AC696D840F1A}" type="slidenum">
              <a:rPr lang="en-US" smtClean="0"/>
              <a:t>16</a:t>
            </a:fld>
            <a:endParaRPr lang="en-US"/>
          </a:p>
        </p:txBody>
      </p:sp>
    </p:spTree>
    <p:extLst>
      <p:ext uri="{BB962C8B-B14F-4D97-AF65-F5344CB8AC3E}">
        <p14:creationId xmlns:p14="http://schemas.microsoft.com/office/powerpoint/2010/main" val="1523903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C5F0E3A-4131-4302-9763-E45D255B451A}" type="slidenum">
              <a:rPr lang="en-US" altLang="en-US" smtClean="0">
                <a:latin typeface="Calibri" pitchFamily="34" charset="0"/>
              </a:rPr>
              <a:pPr eaLnBrk="1" hangingPunct="1"/>
              <a:t>17</a:t>
            </a:fld>
            <a:endParaRPr lang="en-US" altLang="en-US" smtClean="0">
              <a:latin typeface="Calibri" pitchFamily="34" charset="0"/>
            </a:endParaRPr>
          </a:p>
        </p:txBody>
      </p:sp>
    </p:spTree>
    <p:extLst>
      <p:ext uri="{BB962C8B-B14F-4D97-AF65-F5344CB8AC3E}">
        <p14:creationId xmlns:p14="http://schemas.microsoft.com/office/powerpoint/2010/main" val="2324594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Working memory can only store 3 chunks of information at a time.</a:t>
            </a:r>
          </a:p>
          <a:p>
            <a:pPr eaLnBrk="1" hangingPunct="1">
              <a:spcBef>
                <a:spcPct val="0"/>
              </a:spcBef>
            </a:pPr>
            <a:r>
              <a:rPr lang="en-US" altLang="en-US" smtClean="0"/>
              <a:t>By using the power of vision we can </a:t>
            </a:r>
          </a:p>
          <a:p>
            <a:pPr eaLnBrk="1" hangingPunct="1">
              <a:spcBef>
                <a:spcPct val="0"/>
              </a:spcBef>
            </a:pPr>
            <a:endParaRPr lang="en-US" altLang="en-US" smtClean="0"/>
          </a:p>
          <a:p>
            <a:pPr eaLnBrk="1" hangingPunct="1">
              <a:spcBef>
                <a:spcPct val="0"/>
              </a:spcBef>
            </a:pPr>
            <a:r>
              <a:rPr lang="en-US" altLang="en-US" smtClean="0"/>
              <a:t>Graphs shift the work from our brains to our eyes.The visual orientation of dashboards is important due to the speed of perception that’s usually required to monitor information. The faster you must assess what’s going on, the more you should rely on graphical means to display the information.Text must be read, which involves a relatively slow, serial process.Certain visual properties, however, can be perceived at a glance, without conscious thought. With the graphical display on the right, it’s quick and easy to see which bars exceed target, marked by the short vertical line, and which fall short.</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3D5D5F8-D380-4884-9A41-7133E61CE020}" type="slidenum">
              <a:rPr lang="en-US" altLang="en-US" smtClean="0">
                <a:latin typeface="Calibri" pitchFamily="34" charset="0"/>
              </a:rPr>
              <a:pPr eaLnBrk="1" hangingPunct="1"/>
              <a:t>18</a:t>
            </a:fld>
            <a:endParaRPr lang="en-US" altLang="en-US" smtClean="0">
              <a:latin typeface="Calibri" pitchFamily="34" charset="0"/>
            </a:endParaRPr>
          </a:p>
        </p:txBody>
      </p:sp>
    </p:spTree>
    <p:extLst>
      <p:ext uri="{BB962C8B-B14F-4D97-AF65-F5344CB8AC3E}">
        <p14:creationId xmlns:p14="http://schemas.microsoft.com/office/powerpoint/2010/main" val="1022012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Flash picture</a:t>
            </a:r>
            <a:endParaRPr lang="en-US" dirty="0"/>
          </a:p>
        </p:txBody>
      </p:sp>
      <p:sp>
        <p:nvSpPr>
          <p:cNvPr id="4" name="Slide Number Placeholder 3"/>
          <p:cNvSpPr>
            <a:spLocks noGrp="1"/>
          </p:cNvSpPr>
          <p:nvPr>
            <p:ph type="sldNum" sz="quarter" idx="10"/>
          </p:nvPr>
        </p:nvSpPr>
        <p:spPr/>
        <p:txBody>
          <a:bodyPr/>
          <a:lstStyle/>
          <a:p>
            <a:fld id="{75C25E30-2047-49D5-9C73-F749600A2BE5}" type="slidenum">
              <a:rPr lang="en-US" smtClean="0"/>
              <a:t>19</a:t>
            </a:fld>
            <a:endParaRPr lang="en-US"/>
          </a:p>
        </p:txBody>
      </p:sp>
    </p:spTree>
    <p:extLst>
      <p:ext uri="{BB962C8B-B14F-4D97-AF65-F5344CB8AC3E}">
        <p14:creationId xmlns:p14="http://schemas.microsoft.com/office/powerpoint/2010/main" val="3785442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cars get more speeding tickets</a:t>
            </a:r>
            <a:endParaRPr lang="en-US" dirty="0"/>
          </a:p>
        </p:txBody>
      </p:sp>
      <p:sp>
        <p:nvSpPr>
          <p:cNvPr id="4" name="Slide Number Placeholder 3"/>
          <p:cNvSpPr>
            <a:spLocks noGrp="1"/>
          </p:cNvSpPr>
          <p:nvPr>
            <p:ph type="sldNum" sz="quarter" idx="10"/>
          </p:nvPr>
        </p:nvSpPr>
        <p:spPr/>
        <p:txBody>
          <a:bodyPr/>
          <a:lstStyle/>
          <a:p>
            <a:fld id="{BCBA2E1A-B7BF-405C-BF76-AC696D840F1A}" type="slidenum">
              <a:rPr lang="en-US" smtClean="0"/>
              <a:t>21</a:t>
            </a:fld>
            <a:endParaRPr lang="en-US"/>
          </a:p>
        </p:txBody>
      </p:sp>
    </p:spTree>
    <p:extLst>
      <p:ext uri="{BB962C8B-B14F-4D97-AF65-F5344CB8AC3E}">
        <p14:creationId xmlns:p14="http://schemas.microsoft.com/office/powerpoint/2010/main" val="3119814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The dashboard was born out of the Executive Information Systems (</a:t>
            </a:r>
            <a:r>
              <a:rPr lang="en-US" altLang="en-US" dirty="0" err="1" smtClean="0"/>
              <a:t>EIS</a:t>
            </a:r>
            <a:r>
              <a:rPr lang="en-US" altLang="en-US" dirty="0" smtClean="0"/>
              <a:t>) of the 1980s, which never quite got off the ground. Following that, in the 1990s, the introduction of the Balanced Scorecard by Kaplan and Norton, with its emphasis on key performance indicators (</a:t>
            </a:r>
            <a:r>
              <a:rPr lang="en-US" altLang="en-US" dirty="0" err="1" smtClean="0"/>
              <a:t>KPIs</a:t>
            </a:r>
            <a:r>
              <a:rPr lang="en-US" altLang="en-US" dirty="0" smtClean="0"/>
              <a:t>) as a means to measure what’s going on in the business opened the door for the dashboard display. What really boosted the popularity of dashboards in the early 21st century, however, was the Enron scandal in 2001, which highlighted the need for new ways to monitor the business and to demonstrate to their shareholders that they were in control of what was happening. </a:t>
            </a:r>
          </a:p>
          <a:p>
            <a:pPr eaLnBrk="1" hangingPunct="1">
              <a:spcBef>
                <a:spcPct val="0"/>
              </a:spcBef>
            </a:pPr>
            <a:endParaRPr lang="en-US" altLang="en-US" dirty="0" smtClean="0"/>
          </a:p>
          <a:p>
            <a:pPr eaLnBrk="1" hangingPunct="1">
              <a:spcBef>
                <a:spcPct val="0"/>
              </a:spcBef>
            </a:pPr>
            <a:endParaRPr lang="en-US" altLang="en-US" dirty="0"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FB95CBF-1C87-4C3C-9EC2-43A7FEC76E10}" type="slidenum">
              <a:rPr lang="en-US" altLang="en-US" smtClean="0">
                <a:latin typeface="Calibri" pitchFamily="34" charset="0"/>
              </a:rPr>
              <a:pPr eaLnBrk="1" hangingPunct="1"/>
              <a:t>3</a:t>
            </a:fld>
            <a:endParaRPr lang="en-US" altLang="en-US" smtClean="0">
              <a:latin typeface="Calibri" pitchFamily="34" charset="0"/>
            </a:endParaRPr>
          </a:p>
        </p:txBody>
      </p:sp>
    </p:spTree>
    <p:extLst>
      <p:ext uri="{BB962C8B-B14F-4D97-AF65-F5344CB8AC3E}">
        <p14:creationId xmlns:p14="http://schemas.microsoft.com/office/powerpoint/2010/main" val="4162760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dirty="0" smtClean="0"/>
              <a:t>Memory</a:t>
            </a:r>
            <a:r>
              <a:rPr lang="en-US" baseline="0" dirty="0" smtClean="0"/>
              <a:t> works by encoding verbally or pictorially. </a:t>
            </a:r>
            <a:r>
              <a:rPr lang="en-US" dirty="0"/>
              <a:t>. </a:t>
            </a:r>
            <a:r>
              <a:rPr lang="en-US" dirty="0">
                <a:hlinkClick r:id="rId3" tooltip="Abstract and concrete"/>
              </a:rPr>
              <a:t>Concrete</a:t>
            </a:r>
            <a:r>
              <a:rPr lang="en-US" dirty="0"/>
              <a:t> concepts presented as pictures are encoded into both systems; however, </a:t>
            </a:r>
            <a:r>
              <a:rPr lang="en-US" dirty="0">
                <a:hlinkClick r:id="rId4" tooltip="Abstraction"/>
              </a:rPr>
              <a:t>abstract</a:t>
            </a:r>
            <a:r>
              <a:rPr lang="en-US" dirty="0"/>
              <a:t> concepts are recorded only verbally.  In 72 hours, you’re 10% likely to remember text, 35% likely to remember a picture, and 65% likely to remember both.</a:t>
            </a:r>
            <a:endParaRPr lang="en-US" dirty="0" smtClean="0"/>
          </a:p>
          <a:p>
            <a:endParaRPr lang="en-US" dirty="0"/>
          </a:p>
        </p:txBody>
      </p:sp>
      <p:sp>
        <p:nvSpPr>
          <p:cNvPr id="4" name="Slide Number Placeholder 3"/>
          <p:cNvSpPr>
            <a:spLocks noGrp="1"/>
          </p:cNvSpPr>
          <p:nvPr>
            <p:ph type="sldNum" sz="quarter" idx="10"/>
          </p:nvPr>
        </p:nvSpPr>
        <p:spPr/>
        <p:txBody>
          <a:bodyPr/>
          <a:lstStyle/>
          <a:p>
            <a:fld id="{BCBA2E1A-B7BF-405C-BF76-AC696D840F1A}" type="slidenum">
              <a:rPr lang="en-US" smtClean="0"/>
              <a:t>22</a:t>
            </a:fld>
            <a:endParaRPr lang="en-US"/>
          </a:p>
        </p:txBody>
      </p:sp>
    </p:spTree>
    <p:extLst>
      <p:ext uri="{BB962C8B-B14F-4D97-AF65-F5344CB8AC3E}">
        <p14:creationId xmlns:p14="http://schemas.microsoft.com/office/powerpoint/2010/main" val="3247915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Rounded corners</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E62B38B-096F-41D9-9F30-B6BB2BBD62A2}" type="slidenum">
              <a:rPr lang="en-US" altLang="en-US" smtClean="0">
                <a:latin typeface="Calibri" pitchFamily="34" charset="0"/>
              </a:rPr>
              <a:pPr eaLnBrk="1" hangingPunct="1"/>
              <a:t>23</a:t>
            </a:fld>
            <a:endParaRPr lang="en-US" altLang="en-US" smtClean="0">
              <a:latin typeface="Calibri" pitchFamily="34" charset="0"/>
            </a:endParaRPr>
          </a:p>
        </p:txBody>
      </p:sp>
    </p:spTree>
    <p:extLst>
      <p:ext uri="{BB962C8B-B14F-4D97-AF65-F5344CB8AC3E}">
        <p14:creationId xmlns:p14="http://schemas.microsoft.com/office/powerpoint/2010/main" val="532396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469F487-8775-4B9C-87D2-AC5DC4B15E11}" type="slidenum">
              <a:rPr lang="en-US" altLang="en-US" smtClean="0">
                <a:latin typeface="Calibri" pitchFamily="34" charset="0"/>
              </a:rPr>
              <a:pPr eaLnBrk="1" hangingPunct="1"/>
              <a:t>24</a:t>
            </a:fld>
            <a:endParaRPr lang="en-US" altLang="en-US" smtClean="0">
              <a:latin typeface="Calibri" pitchFamily="34" charset="0"/>
            </a:endParaRPr>
          </a:p>
        </p:txBody>
      </p:sp>
    </p:spTree>
    <p:extLst>
      <p:ext uri="{BB962C8B-B14F-4D97-AF65-F5344CB8AC3E}">
        <p14:creationId xmlns:p14="http://schemas.microsoft.com/office/powerpoint/2010/main" val="3924315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of these are too complicated and too difficult</a:t>
            </a:r>
            <a:r>
              <a:rPr lang="en-US" baseline="0" dirty="0" smtClean="0"/>
              <a:t> to read.  If you have to work at it, you’re probably not using the best design.  People should not have to work to read a graph, or ask how to interpret it.  You’re trying to express information, not show off how smart you are.</a:t>
            </a:r>
            <a:endParaRPr lang="en-US" dirty="0"/>
          </a:p>
        </p:txBody>
      </p:sp>
      <p:sp>
        <p:nvSpPr>
          <p:cNvPr id="4" name="Slide Number Placeholder 3"/>
          <p:cNvSpPr>
            <a:spLocks noGrp="1"/>
          </p:cNvSpPr>
          <p:nvPr>
            <p:ph type="sldNum" sz="quarter" idx="10"/>
          </p:nvPr>
        </p:nvSpPr>
        <p:spPr/>
        <p:txBody>
          <a:bodyPr/>
          <a:lstStyle/>
          <a:p>
            <a:fld id="{BCBA2E1A-B7BF-405C-BF76-AC696D840F1A}" type="slidenum">
              <a:rPr lang="en-US" smtClean="0"/>
              <a:t>26</a:t>
            </a:fld>
            <a:endParaRPr lang="en-US"/>
          </a:p>
        </p:txBody>
      </p:sp>
    </p:spTree>
    <p:extLst>
      <p:ext uri="{BB962C8B-B14F-4D97-AF65-F5344CB8AC3E}">
        <p14:creationId xmlns:p14="http://schemas.microsoft.com/office/powerpoint/2010/main" val="1075661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those Gestalt</a:t>
            </a:r>
            <a:r>
              <a:rPr lang="en-US" baseline="0" dirty="0" smtClean="0"/>
              <a:t> principles?  Similarity, proximity?  </a:t>
            </a:r>
            <a:endParaRPr lang="en-US" dirty="0"/>
          </a:p>
        </p:txBody>
      </p:sp>
      <p:sp>
        <p:nvSpPr>
          <p:cNvPr id="4" name="Slide Number Placeholder 3"/>
          <p:cNvSpPr>
            <a:spLocks noGrp="1"/>
          </p:cNvSpPr>
          <p:nvPr>
            <p:ph type="sldNum" sz="quarter" idx="10"/>
          </p:nvPr>
        </p:nvSpPr>
        <p:spPr/>
        <p:txBody>
          <a:bodyPr/>
          <a:lstStyle/>
          <a:p>
            <a:fld id="{BCBA2E1A-B7BF-405C-BF76-AC696D840F1A}" type="slidenum">
              <a:rPr lang="en-US" smtClean="0"/>
              <a:t>27</a:t>
            </a:fld>
            <a:endParaRPr lang="en-US"/>
          </a:p>
        </p:txBody>
      </p:sp>
    </p:spTree>
    <p:extLst>
      <p:ext uri="{BB962C8B-B14F-4D97-AF65-F5344CB8AC3E}">
        <p14:creationId xmlns:p14="http://schemas.microsoft.com/office/powerpoint/2010/main" val="3511074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stack graph is</a:t>
            </a:r>
            <a:r>
              <a:rPr lang="en-US" baseline="0" dirty="0" smtClean="0"/>
              <a:t> really best used when set up as a 100% stack graph, to show </a:t>
            </a:r>
            <a:r>
              <a:rPr lang="en-US" b="1" baseline="0" dirty="0" smtClean="0">
                <a:solidFill>
                  <a:schemeClr val="tx1">
                    <a:lumMod val="65000"/>
                    <a:lumOff val="35000"/>
                  </a:schemeClr>
                </a:solidFill>
              </a:rPr>
              <a:t>within</a:t>
            </a:r>
            <a:r>
              <a:rPr lang="en-US" baseline="0" dirty="0" smtClean="0"/>
              <a:t> group proportions (not too many groups though!).  The line graph, though, does a better job of showing </a:t>
            </a:r>
            <a:r>
              <a:rPr lang="en-US" b="1" baseline="0" dirty="0" smtClean="0"/>
              <a:t>between</a:t>
            </a:r>
            <a:r>
              <a:rPr lang="en-US" baseline="0" dirty="0" smtClean="0"/>
              <a:t> group differences.  In this case, the line graph tells the story far more clearly; approval/</a:t>
            </a:r>
            <a:r>
              <a:rPr lang="en-US" baseline="0" dirty="0" err="1" smtClean="0"/>
              <a:t>dissapproval</a:t>
            </a:r>
            <a:r>
              <a:rPr lang="en-US" baseline="0" dirty="0" smtClean="0"/>
              <a:t> swap places at the end…you can’t see that in the other graph without looking at the numbers, which defeats the purpose of the graph.</a:t>
            </a:r>
          </a:p>
          <a:p>
            <a:endParaRPr lang="en-US" baseline="0" dirty="0" smtClean="0"/>
          </a:p>
          <a:p>
            <a:r>
              <a:rPr lang="en-US" baseline="0" dirty="0" smtClean="0"/>
              <a:t>How you display something depends on what you want the focus to be.</a:t>
            </a:r>
            <a:endParaRPr lang="en-US" dirty="0"/>
          </a:p>
        </p:txBody>
      </p:sp>
      <p:sp>
        <p:nvSpPr>
          <p:cNvPr id="4" name="Slide Number Placeholder 3"/>
          <p:cNvSpPr>
            <a:spLocks noGrp="1"/>
          </p:cNvSpPr>
          <p:nvPr>
            <p:ph type="sldNum" sz="quarter" idx="10"/>
          </p:nvPr>
        </p:nvSpPr>
        <p:spPr/>
        <p:txBody>
          <a:bodyPr/>
          <a:lstStyle/>
          <a:p>
            <a:fld id="{BCBA2E1A-B7BF-405C-BF76-AC696D840F1A}" type="slidenum">
              <a:rPr lang="en-US" smtClean="0"/>
              <a:t>28</a:t>
            </a:fld>
            <a:endParaRPr lang="en-US"/>
          </a:p>
        </p:txBody>
      </p:sp>
    </p:spTree>
    <p:extLst>
      <p:ext uri="{BB962C8B-B14F-4D97-AF65-F5344CB8AC3E}">
        <p14:creationId xmlns:p14="http://schemas.microsoft.com/office/powerpoint/2010/main" val="299783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 Junk</a:t>
            </a:r>
            <a:endParaRPr lang="en-US" dirty="0"/>
          </a:p>
        </p:txBody>
      </p:sp>
      <p:sp>
        <p:nvSpPr>
          <p:cNvPr id="4" name="Slide Number Placeholder 3"/>
          <p:cNvSpPr>
            <a:spLocks noGrp="1"/>
          </p:cNvSpPr>
          <p:nvPr>
            <p:ph type="sldNum" sz="quarter" idx="10"/>
          </p:nvPr>
        </p:nvSpPr>
        <p:spPr/>
        <p:txBody>
          <a:bodyPr/>
          <a:lstStyle/>
          <a:p>
            <a:fld id="{BCBA2E1A-B7BF-405C-BF76-AC696D840F1A}" type="slidenum">
              <a:rPr lang="en-US" smtClean="0"/>
              <a:t>29</a:t>
            </a:fld>
            <a:endParaRPr lang="en-US"/>
          </a:p>
        </p:txBody>
      </p:sp>
    </p:spTree>
    <p:extLst>
      <p:ext uri="{BB962C8B-B14F-4D97-AF65-F5344CB8AC3E}">
        <p14:creationId xmlns:p14="http://schemas.microsoft.com/office/powerpoint/2010/main" val="969287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A2E1A-B7BF-405C-BF76-AC696D840F1A}" type="slidenum">
              <a:rPr lang="en-US" smtClean="0"/>
              <a:t>30</a:t>
            </a:fld>
            <a:endParaRPr lang="en-US"/>
          </a:p>
        </p:txBody>
      </p:sp>
    </p:spTree>
    <p:extLst>
      <p:ext uri="{BB962C8B-B14F-4D97-AF65-F5344CB8AC3E}">
        <p14:creationId xmlns:p14="http://schemas.microsoft.com/office/powerpoint/2010/main" val="3542126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864E55B-7AED-4FA5-A6B2-4B655E1B8E3F}" type="slidenum">
              <a:rPr lang="en-US" altLang="en-US" smtClean="0">
                <a:latin typeface="Calibri" pitchFamily="34" charset="0"/>
              </a:rPr>
              <a:pPr eaLnBrk="1" hangingPunct="1"/>
              <a:t>31</a:t>
            </a:fld>
            <a:endParaRPr lang="en-US" altLang="en-US" smtClean="0">
              <a:latin typeface="Calibri" pitchFamily="34" charset="0"/>
            </a:endParaRPr>
          </a:p>
        </p:txBody>
      </p:sp>
    </p:spTree>
    <p:extLst>
      <p:ext uri="{BB962C8B-B14F-4D97-AF65-F5344CB8AC3E}">
        <p14:creationId xmlns:p14="http://schemas.microsoft.com/office/powerpoint/2010/main" val="2773016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E7F519A-1FDE-4592-8DAB-550A53CC47E6}" type="slidenum">
              <a:rPr lang="en-US" altLang="en-US" smtClean="0">
                <a:latin typeface="Calibri" pitchFamily="34" charset="0"/>
              </a:rPr>
              <a:pPr eaLnBrk="1" hangingPunct="1"/>
              <a:t>32</a:t>
            </a:fld>
            <a:endParaRPr lang="en-US" altLang="en-US" smtClean="0">
              <a:latin typeface="Calibri" pitchFamily="34" charset="0"/>
            </a:endParaRPr>
          </a:p>
        </p:txBody>
      </p:sp>
    </p:spTree>
    <p:extLst>
      <p:ext uri="{BB962C8B-B14F-4D97-AF65-F5344CB8AC3E}">
        <p14:creationId xmlns:p14="http://schemas.microsoft.com/office/powerpoint/2010/main" val="542257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en-US" altLang="en-US" b="1" dirty="0" smtClean="0"/>
              <a:t>Visual display: </a:t>
            </a:r>
            <a:r>
              <a:rPr lang="en-US" altLang="en-US" dirty="0" smtClean="0"/>
              <a:t>combination of text and graphics, usually emphasizes graphics, however in the initial beta version of the </a:t>
            </a:r>
            <a:r>
              <a:rPr lang="en-US" altLang="en-US" dirty="0" err="1" smtClean="0"/>
              <a:t>KUOW</a:t>
            </a:r>
            <a:r>
              <a:rPr lang="en-US" altLang="en-US" dirty="0" smtClean="0"/>
              <a:t> dash, it will be primarily text</a:t>
            </a:r>
          </a:p>
          <a:p>
            <a:pPr eaLnBrk="1" hangingPunct="1">
              <a:lnSpc>
                <a:spcPct val="90000"/>
              </a:lnSpc>
              <a:spcBef>
                <a:spcPct val="0"/>
              </a:spcBef>
            </a:pPr>
            <a:endParaRPr lang="en-US" altLang="en-US" dirty="0" smtClean="0"/>
          </a:p>
          <a:p>
            <a:pPr eaLnBrk="1" hangingPunct="1">
              <a:lnSpc>
                <a:spcPct val="90000"/>
              </a:lnSpc>
              <a:spcBef>
                <a:spcPct val="0"/>
              </a:spcBef>
            </a:pPr>
            <a:endParaRPr lang="en-US" altLang="en-US" dirty="0"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EDAF1F7-8A52-4208-A030-A8D1F26B767A}" type="slidenum">
              <a:rPr lang="en-US" altLang="en-US" smtClean="0">
                <a:latin typeface="Calibri" pitchFamily="34" charset="0"/>
              </a:rPr>
              <a:pPr eaLnBrk="1" hangingPunct="1"/>
              <a:t>4</a:t>
            </a:fld>
            <a:endParaRPr lang="en-US" altLang="en-US" smtClean="0">
              <a:latin typeface="Calibri" pitchFamily="34" charset="0"/>
            </a:endParaRPr>
          </a:p>
        </p:txBody>
      </p:sp>
    </p:spTree>
    <p:extLst>
      <p:ext uri="{BB962C8B-B14F-4D97-AF65-F5344CB8AC3E}">
        <p14:creationId xmlns:p14="http://schemas.microsoft.com/office/powerpoint/2010/main" val="1185249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B134DDC-4A70-4840-9A58-5F9863904493}" type="slidenum">
              <a:rPr lang="en-US" altLang="en-US" smtClean="0">
                <a:latin typeface="Calibri" pitchFamily="34" charset="0"/>
              </a:rPr>
              <a:pPr eaLnBrk="1" hangingPunct="1"/>
              <a:t>33</a:t>
            </a:fld>
            <a:endParaRPr lang="en-US" altLang="en-US" smtClean="0">
              <a:latin typeface="Calibri" pitchFamily="34" charset="0"/>
            </a:endParaRPr>
          </a:p>
        </p:txBody>
      </p:sp>
    </p:spTree>
    <p:extLst>
      <p:ext uri="{BB962C8B-B14F-4D97-AF65-F5344CB8AC3E}">
        <p14:creationId xmlns:p14="http://schemas.microsoft.com/office/powerpoint/2010/main" val="2899650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I’m Aundrea Carter from the Centers for Disease Control and Prevention. I’m here with Anamika Satsangi and Lindsey Varner from the University of Florida Family</a:t>
            </a:r>
            <a:r>
              <a:rPr lang="en-US" baseline="0" dirty="0" smtClean="0"/>
              <a:t> Data Center. We would like to share with our what we’ve learned about strategic planning for dashboards and think about its implications for increasing evaluation use.</a:t>
            </a:r>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34</a:t>
            </a:fld>
            <a:endParaRPr lang="en-US" dirty="0"/>
          </a:p>
        </p:txBody>
      </p:sp>
    </p:spTree>
    <p:extLst>
      <p:ext uri="{BB962C8B-B14F-4D97-AF65-F5344CB8AC3E}">
        <p14:creationId xmlns:p14="http://schemas.microsoft.com/office/powerpoint/2010/main" val="4278900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really give you practical examples of the</a:t>
            </a:r>
            <a:r>
              <a:rPr lang="en-US" baseline="0" dirty="0" smtClean="0"/>
              <a:t> planning process we’ve identified so we will go through two separate applications, but first we’ll give an overview of the planning process</a:t>
            </a:r>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35</a:t>
            </a:fld>
            <a:endParaRPr lang="en-US" dirty="0"/>
          </a:p>
        </p:txBody>
      </p:sp>
    </p:spTree>
    <p:extLst>
      <p:ext uri="{BB962C8B-B14F-4D97-AF65-F5344CB8AC3E}">
        <p14:creationId xmlns:p14="http://schemas.microsoft.com/office/powerpoint/2010/main" val="2171020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prstClr val="black"/>
                </a:solidFill>
                <a:latin typeface="Tw Cen MT" panose="020B0602020104020603"/>
              </a:rPr>
              <a:t>Stakeholder engagement is a primary vehicle for use. </a:t>
            </a:r>
            <a:r>
              <a:rPr lang="en-US" sz="2000" dirty="0" smtClean="0">
                <a:latin typeface="Tw Cen MT" panose="020B0602020104020603" pitchFamily="34" charset="0"/>
              </a:rPr>
              <a:t>Engaging stakeholders with evaluation data facilitates increased use of the data and allows for more comprehensive evaluation and assessment.</a:t>
            </a:r>
          </a:p>
          <a:p>
            <a:endParaRPr lang="en-US" sz="2000" dirty="0" smtClean="0">
              <a:solidFill>
                <a:prstClr val="black"/>
              </a:solidFill>
              <a:latin typeface="Tw Cen MT" panose="020B0602020104020603"/>
            </a:endParaRPr>
          </a:p>
          <a:p>
            <a:r>
              <a:rPr lang="en-US" sz="2000" dirty="0" smtClean="0">
                <a:solidFill>
                  <a:prstClr val="black"/>
                </a:solidFill>
                <a:latin typeface="Tw Cen MT" panose="020B0602020104020603"/>
              </a:rPr>
              <a:t>Two objects of use:</a:t>
            </a:r>
          </a:p>
          <a:p>
            <a:pPr marL="342900" indent="-342900">
              <a:buFont typeface="Arial" panose="020B0604020202020204" pitchFamily="34" charset="0"/>
              <a:buChar char="•"/>
            </a:pPr>
            <a:r>
              <a:rPr lang="en-US" sz="2000" b="1" dirty="0" smtClean="0">
                <a:solidFill>
                  <a:prstClr val="black"/>
                </a:solidFill>
                <a:latin typeface="Tw Cen MT" panose="020B0602020104020603"/>
              </a:rPr>
              <a:t>PROCESS</a:t>
            </a:r>
            <a:r>
              <a:rPr lang="en-US" sz="2000" dirty="0" smtClean="0">
                <a:solidFill>
                  <a:prstClr val="black"/>
                </a:solidFill>
                <a:latin typeface="Tw Cen MT" panose="020B0602020104020603"/>
              </a:rPr>
              <a:t> </a:t>
            </a:r>
          </a:p>
          <a:p>
            <a:pPr marL="1085850" lvl="1" indent="-342900">
              <a:buFont typeface="Arial" panose="020B0604020202020204" pitchFamily="34" charset="0"/>
              <a:buChar char="•"/>
            </a:pPr>
            <a:r>
              <a:rPr lang="en-US" sz="1600" dirty="0" smtClean="0">
                <a:solidFill>
                  <a:prstClr val="black"/>
                </a:solidFill>
                <a:latin typeface="Tw Cen MT" panose="020B0602020104020603"/>
              </a:rPr>
              <a:t>To promote changes in stakeholder thinking and behavior</a:t>
            </a:r>
          </a:p>
          <a:p>
            <a:pPr marL="1085850" lvl="1" indent="-342900">
              <a:buFont typeface="Arial" panose="020B0604020202020204" pitchFamily="34" charset="0"/>
              <a:buChar char="•"/>
            </a:pPr>
            <a:r>
              <a:rPr lang="en-US" sz="1600" dirty="0" smtClean="0">
                <a:solidFill>
                  <a:prstClr val="black"/>
                </a:solidFill>
                <a:latin typeface="Tw Cen MT" panose="020B0602020104020603"/>
              </a:rPr>
              <a:t>To promote changes in organizational procedures and culture</a:t>
            </a:r>
          </a:p>
          <a:p>
            <a:pPr marL="342900" indent="-342900">
              <a:buFont typeface="Arial" panose="020B0604020202020204" pitchFamily="34" charset="0"/>
              <a:buChar char="•"/>
            </a:pPr>
            <a:r>
              <a:rPr lang="en-US" sz="2000" b="1" dirty="0" smtClean="0">
                <a:solidFill>
                  <a:prstClr val="black"/>
                </a:solidFill>
                <a:latin typeface="Tw Cen MT" panose="020B0602020104020603"/>
              </a:rPr>
              <a:t>FINDINGS</a:t>
            </a:r>
            <a:endParaRPr lang="en-US" sz="2000" dirty="0" smtClean="0">
              <a:solidFill>
                <a:prstClr val="black"/>
              </a:solidFill>
              <a:latin typeface="Tw Cen MT" panose="020B0602020104020603"/>
            </a:endParaRPr>
          </a:p>
          <a:p>
            <a:pPr marL="1085850" lvl="1" indent="-342900">
              <a:buFont typeface="Arial" panose="020B0604020202020204" pitchFamily="34" charset="0"/>
              <a:buChar char="•"/>
            </a:pPr>
            <a:r>
              <a:rPr lang="en-US" sz="1600" dirty="0" smtClean="0">
                <a:solidFill>
                  <a:prstClr val="black"/>
                </a:solidFill>
                <a:latin typeface="Tw Cen MT" panose="020B0602020104020603"/>
              </a:rPr>
              <a:t>To improve their understanding or modify thinking about program</a:t>
            </a:r>
          </a:p>
          <a:p>
            <a:pPr marL="1085850" lvl="1" indent="-342900">
              <a:buFont typeface="Arial" panose="020B0604020202020204" pitchFamily="34" charset="0"/>
              <a:buChar char="•"/>
            </a:pPr>
            <a:r>
              <a:rPr lang="en-US" sz="1600" dirty="0" smtClean="0">
                <a:solidFill>
                  <a:prstClr val="black"/>
                </a:solidFill>
                <a:latin typeface="Tw Cen MT" panose="020B0602020104020603"/>
              </a:rPr>
              <a:t>To make specific changes to the program</a:t>
            </a:r>
          </a:p>
          <a:p>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36</a:t>
            </a:fld>
            <a:endParaRPr lang="en-US" dirty="0"/>
          </a:p>
        </p:txBody>
      </p:sp>
    </p:spTree>
    <p:extLst>
      <p:ext uri="{BB962C8B-B14F-4D97-AF65-F5344CB8AC3E}">
        <p14:creationId xmlns:p14="http://schemas.microsoft.com/office/powerpoint/2010/main" val="1777565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w Cen MT" panose="020B0602020104020603" pitchFamily="34" charset="0"/>
              </a:rPr>
              <a:t>Online data dashboards create the opportunity for stakeholders to be continuously and consistently engaged in the monitoring and evaluation process.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w Cen MT" panose="020B0602020104020603" pitchFamily="34" charset="0"/>
              </a:rPr>
              <a:t>This is because they have 3 primary features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latin typeface="Tw Cen MT" panose="020B0602020104020603" pitchFamily="34" charset="0"/>
              </a:rPr>
              <a:t>Flexibility (making changes to variables/indicators; creating to fit user needs)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latin typeface="Tw Cen MT" panose="020B0602020104020603" pitchFamily="34" charset="0"/>
              </a:rPr>
              <a:t>Timeliness (providing timely data back to end users with more frequent feedback loops)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latin typeface="Tw Cen MT" panose="020B0602020104020603" pitchFamily="34" charset="0"/>
              </a:rPr>
              <a:t>Accessibility (accessible to wide range of users and designers can control user access)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smtClean="0">
              <a:latin typeface="Tw Cen MT" panose="020B0602020104020603"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smtClean="0">
                <a:latin typeface="Tw Cen MT" panose="020B0602020104020603" pitchFamily="34" charset="0"/>
              </a:rPr>
              <a:t>In addition to keeping these in mind throughout the planning process, this also allow us to ponder questions about if the dashboards actually engage stakeholders more; if capacity is being built; and how it is being tracked.</a:t>
            </a:r>
            <a:endParaRPr lang="en-US" sz="1200" dirty="0" smtClean="0">
              <a:latin typeface="Tw Cen MT" panose="020B0602020104020603" pitchFamily="34" charset="0"/>
            </a:endParaRP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w Cen MT" panose="020B0602020104020603" pitchFamily="34" charset="0"/>
              </a:rPr>
              <a:t>Our paper establishes considerations for planning and designing data dashboards for program monitoring and evaluation and demonstrates effective application of these planning considerations through select vignettes of dashboards designed for distinct national and state programs.</a:t>
            </a:r>
          </a:p>
          <a:p>
            <a:endParaRPr lang="en-US" baseline="0" dirty="0" smtClean="0"/>
          </a:p>
          <a:p>
            <a:r>
              <a:rPr lang="en-US" baseline="0" dirty="0" smtClean="0"/>
              <a:t>Presentation: Background and justification for focus on planning a dashboard (why is the planning process important? How does this impact use? How does effective planning set the stage for dashboard use in evaluation?)</a:t>
            </a:r>
          </a:p>
          <a:p>
            <a:r>
              <a:rPr lang="en-US" baseline="0" dirty="0" smtClean="0"/>
              <a:t>Paper: all of the above plus background of evaluation use in government, indicator monitoring, comprehensive evaluations internally at the CDC, outcome oriented, can be part of a comprehensive evaluation – for paper</a:t>
            </a:r>
          </a:p>
        </p:txBody>
      </p:sp>
      <p:sp>
        <p:nvSpPr>
          <p:cNvPr id="4" name="Slide Number Placeholder 3"/>
          <p:cNvSpPr>
            <a:spLocks noGrp="1"/>
          </p:cNvSpPr>
          <p:nvPr>
            <p:ph type="sldNum" sz="quarter" idx="10"/>
          </p:nvPr>
        </p:nvSpPr>
        <p:spPr/>
        <p:txBody>
          <a:bodyPr/>
          <a:lstStyle/>
          <a:p>
            <a:fld id="{C7D09659-246B-4B7F-89A1-031B5A82A7D1}" type="slidenum">
              <a:rPr lang="en-US" smtClean="0"/>
              <a:t>37</a:t>
            </a:fld>
            <a:endParaRPr lang="en-US" dirty="0"/>
          </a:p>
        </p:txBody>
      </p:sp>
    </p:spTree>
    <p:extLst>
      <p:ext uri="{BB962C8B-B14F-4D97-AF65-F5344CB8AC3E}">
        <p14:creationId xmlns:p14="http://schemas.microsoft.com/office/powerpoint/2010/main" val="2187591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order to get a dashboard that has the potential to increase data engagement, we should focus on planning. Planning is very important and sets the stage for future use in evaluation.  With that in mind, We all had very similar experiences in planning and came up with a </a:t>
            </a:r>
            <a:r>
              <a:rPr lang="en-US" b="1" baseline="0" dirty="0" smtClean="0"/>
              <a:t>planning process diagram </a:t>
            </a:r>
            <a:r>
              <a:rPr lang="en-US" baseline="0" dirty="0" smtClean="0"/>
              <a:t>that best fit our examples and may also be useful for you as well.</a:t>
            </a:r>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38</a:t>
            </a:fld>
            <a:endParaRPr lang="en-US" dirty="0"/>
          </a:p>
        </p:txBody>
      </p:sp>
    </p:spTree>
    <p:extLst>
      <p:ext uri="{BB962C8B-B14F-4D97-AF65-F5344CB8AC3E}">
        <p14:creationId xmlns:p14="http://schemas.microsoft.com/office/powerpoint/2010/main" val="1206139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planning process diagram</a:t>
            </a:r>
          </a:p>
          <a:p>
            <a:r>
              <a:rPr lang="en-US" dirty="0" smtClean="0"/>
              <a:t>We will discuss the phases in more detail and then demonstrate application with our two program examples.</a:t>
            </a:r>
          </a:p>
          <a:p>
            <a:endParaRPr lang="en-US" dirty="0" smtClean="0"/>
          </a:p>
          <a:p>
            <a:r>
              <a:rPr lang="en-US" dirty="0" smtClean="0"/>
              <a:t>One thing</a:t>
            </a:r>
            <a:r>
              <a:rPr lang="en-US" baseline="0" dirty="0" smtClean="0"/>
              <a:t> to note: </a:t>
            </a:r>
            <a:r>
              <a:rPr lang="en-US" dirty="0" smtClean="0"/>
              <a:t>We viewed planning as a continuous process, that can occur at any point during</a:t>
            </a:r>
            <a:r>
              <a:rPr lang="en-US" baseline="0" dirty="0" smtClean="0"/>
              <a:t> dashboard design, implementation, long-term maintenance. Phase 1 can start when the evaluation begins, or during the start of a new contract year (even when the dashboard has already been developed.</a:t>
            </a:r>
          </a:p>
          <a:p>
            <a:endParaRPr lang="en-US" baseline="0" dirty="0" smtClean="0"/>
          </a:p>
          <a:p>
            <a:r>
              <a:rPr lang="en-US" baseline="0" dirty="0" smtClean="0"/>
              <a:t>You can also move backwards, ex find information from phase 3 that will make it important to go back to phase 2 and refine your conceptualization</a:t>
            </a:r>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39</a:t>
            </a:fld>
            <a:endParaRPr lang="en-US" dirty="0"/>
          </a:p>
        </p:txBody>
      </p:sp>
    </p:spTree>
    <p:extLst>
      <p:ext uri="{BB962C8B-B14F-4D97-AF65-F5344CB8AC3E}">
        <p14:creationId xmlns:p14="http://schemas.microsoft.com/office/powerpoint/2010/main" val="1216199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40</a:t>
            </a:fld>
            <a:endParaRPr lang="en-US" dirty="0"/>
          </a:p>
        </p:txBody>
      </p:sp>
    </p:spTree>
    <p:extLst>
      <p:ext uri="{BB962C8B-B14F-4D97-AF65-F5344CB8AC3E}">
        <p14:creationId xmlns:p14="http://schemas.microsoft.com/office/powerpoint/2010/main" val="1786897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8016" lvl="1" indent="0" fontAlgn="auto">
              <a:buClr>
                <a:srgbClr val="58B6C0"/>
              </a:buClr>
              <a:buNone/>
              <a:defRPr/>
            </a:pPr>
            <a:r>
              <a:rPr kumimoji="0" lang="en-US" sz="1600" b="1" i="0" u="none" strike="noStrike" kern="1200" cap="none" spc="0" normalizeH="0" baseline="0" noProof="0" dirty="0" smtClean="0">
                <a:ln>
                  <a:noFill/>
                </a:ln>
                <a:solidFill>
                  <a:schemeClr val="accent5"/>
                </a:solidFill>
                <a:effectLst/>
                <a:uLnTx/>
                <a:uFillTx/>
                <a:latin typeface="Calibri" panose="020F0502020204030204" pitchFamily="34" charset="0"/>
              </a:rPr>
              <a:t>Phase 1 is about identifying and documenting the end users, purpose, and goal; sort of like a needs assessment</a:t>
            </a:r>
          </a:p>
          <a:p>
            <a:pPr marL="128016" lvl="1" indent="0" fontAlgn="auto">
              <a:buClr>
                <a:srgbClr val="58B6C0"/>
              </a:buClr>
              <a:buNone/>
              <a:defRPr/>
            </a:pPr>
            <a:endParaRPr kumimoji="0" lang="en-US" sz="1600" b="1" i="0" u="none" strike="noStrike" kern="1200" cap="none" spc="0" normalizeH="0" baseline="0" noProof="0" dirty="0" smtClean="0">
              <a:ln>
                <a:noFill/>
              </a:ln>
              <a:solidFill>
                <a:schemeClr val="accent5"/>
              </a:solidFill>
              <a:effectLst/>
              <a:uLnTx/>
              <a:uFillTx/>
              <a:latin typeface="Calibri" panose="020F0502020204030204" pitchFamily="34" charset="0"/>
            </a:endParaRPr>
          </a:p>
          <a:p>
            <a:pPr marL="128016" lvl="1" indent="0" fontAlgn="auto">
              <a:buClr>
                <a:srgbClr val="58B6C0"/>
              </a:buClr>
              <a:buNone/>
              <a:defRPr/>
            </a:pPr>
            <a:r>
              <a:rPr kumimoji="0" lang="en-US" sz="1600" b="1" i="0" u="none" strike="noStrike" kern="1200" cap="none" spc="0" normalizeH="0" baseline="0" noProof="0" dirty="0" smtClean="0">
                <a:ln>
                  <a:noFill/>
                </a:ln>
                <a:solidFill>
                  <a:schemeClr val="accent5"/>
                </a:solidFill>
                <a:effectLst/>
                <a:uLnTx/>
                <a:uFillTx/>
                <a:latin typeface="Calibri" panose="020F0502020204030204" pitchFamily="34" charset="0"/>
              </a:rPr>
              <a:t>Questions of interest:</a:t>
            </a:r>
          </a:p>
          <a:p>
            <a:pPr lvl="1" fontAlgn="auto">
              <a:buClr>
                <a:srgbClr val="58B6C0"/>
              </a:buClr>
              <a:defRPr/>
            </a:pPr>
            <a:r>
              <a:rPr lang="en-US" sz="1400" dirty="0" smtClean="0">
                <a:solidFill>
                  <a:sysClr val="windowText" lastClr="000000"/>
                </a:solidFill>
                <a:latin typeface="Calibri" panose="020F0502020204030204" pitchFamily="34" charset="0"/>
              </a:rPr>
              <a:t>Who are your stakeholders?  What are stakeholders’ evaluative goals? </a:t>
            </a:r>
          </a:p>
          <a:p>
            <a:pPr lvl="1" fontAlgn="auto">
              <a:buClr>
                <a:srgbClr val="58B6C0"/>
              </a:buClr>
              <a:defRPr/>
            </a:pPr>
            <a:r>
              <a:rPr lang="en-US" sz="1400" dirty="0" smtClean="0">
                <a:solidFill>
                  <a:sysClr val="windowText" lastClr="000000"/>
                </a:solidFill>
                <a:latin typeface="Calibri" panose="020F0502020204030204" pitchFamily="34" charset="0"/>
              </a:rPr>
              <a:t>What are information needs? How will information needs (or changes in needs) be identified?</a:t>
            </a:r>
          </a:p>
          <a:p>
            <a:pPr lvl="1" fontAlgn="auto">
              <a:buClr>
                <a:srgbClr val="58B6C0"/>
              </a:buClr>
              <a:defRPr/>
            </a:pPr>
            <a:r>
              <a:rPr lang="en-US" sz="1400" dirty="0" smtClean="0">
                <a:solidFill>
                  <a:sysClr val="windowText" lastClr="000000"/>
                </a:solidFill>
                <a:latin typeface="Calibri" panose="020F0502020204030204" pitchFamily="34" charset="0"/>
              </a:rPr>
              <a:t>What is the intended purpose of the dashboard?</a:t>
            </a:r>
          </a:p>
          <a:p>
            <a:pPr lvl="1" fontAlgn="auto">
              <a:buClr>
                <a:srgbClr val="58B6C0"/>
              </a:buClr>
              <a:defRPr/>
            </a:pPr>
            <a:r>
              <a:rPr lang="en-US" sz="1400" b="1" dirty="0" smtClean="0">
                <a:solidFill>
                  <a:sysClr val="windowText" lastClr="000000"/>
                </a:solidFill>
                <a:latin typeface="Calibri" panose="020F0502020204030204" pitchFamily="34" charset="0"/>
              </a:rPr>
              <a:t>What are stakeholder motivations for creating a dashboard and/or conducting an evaluation?</a:t>
            </a:r>
          </a:p>
          <a:p>
            <a:pPr lvl="1" fontAlgn="auto">
              <a:buClr>
                <a:srgbClr val="58B6C0"/>
              </a:buClr>
              <a:defRPr/>
            </a:pPr>
            <a:r>
              <a:rPr lang="en-US" sz="1400" dirty="0" smtClean="0">
                <a:solidFill>
                  <a:sysClr val="windowText" lastClr="000000"/>
                </a:solidFill>
                <a:latin typeface="Calibri" panose="020F0502020204030204" pitchFamily="34" charset="0"/>
              </a:rPr>
              <a:t>What is the timeframe (identified by program, project, or contract)</a:t>
            </a:r>
          </a:p>
          <a:p>
            <a:pPr lvl="1" fontAlgn="auto">
              <a:buClr>
                <a:srgbClr val="58B6C0"/>
              </a:buClr>
              <a:defRPr/>
            </a:pPr>
            <a:r>
              <a:rPr lang="en-US" sz="1400" dirty="0" smtClean="0">
                <a:solidFill>
                  <a:sysClr val="windowText" lastClr="000000"/>
                </a:solidFill>
                <a:latin typeface="Calibri" panose="020F0502020204030204" pitchFamily="34" charset="0"/>
              </a:rPr>
              <a:t>What standards of information confidentiality will be used?</a:t>
            </a:r>
          </a:p>
          <a:p>
            <a:pPr lvl="1" fontAlgn="auto">
              <a:buClr>
                <a:srgbClr val="58B6C0"/>
              </a:buClr>
              <a:defRPr/>
            </a:pPr>
            <a:r>
              <a:rPr lang="en-US" sz="1400" dirty="0" smtClean="0">
                <a:solidFill>
                  <a:sysClr val="windowText" lastClr="000000"/>
                </a:solidFill>
                <a:latin typeface="Calibri" panose="020F0502020204030204" pitchFamily="34" charset="0"/>
              </a:rPr>
              <a:t>What is the capacity for dashboard activities? Will any of activities need to be subcontracted?</a:t>
            </a:r>
          </a:p>
          <a:p>
            <a:endParaRPr lang="en-US" b="1" dirty="0" smtClean="0"/>
          </a:p>
          <a:p>
            <a:endParaRPr lang="en-US" b="1" dirty="0" smtClean="0"/>
          </a:p>
          <a:p>
            <a:endParaRPr lang="en-US" b="1" dirty="0" smtClean="0"/>
          </a:p>
          <a:p>
            <a:endParaRPr lang="en-US" b="1" dirty="0" smtClean="0"/>
          </a:p>
          <a:p>
            <a:endParaRPr lang="en-US" b="1" dirty="0" smtClean="0"/>
          </a:p>
          <a:p>
            <a:r>
              <a:rPr lang="en-US" b="1" dirty="0" smtClean="0"/>
              <a:t>Things to review during Aundrea/Anamika’s Example</a:t>
            </a:r>
          </a:p>
          <a:p>
            <a:pPr marL="171450" indent="-171450">
              <a:buFont typeface="Arial" panose="020B0604020202020204" pitchFamily="34" charset="0"/>
              <a:buChar char="•"/>
            </a:pPr>
            <a:r>
              <a:rPr lang="en-US" dirty="0" smtClean="0"/>
              <a:t>FOA and congress requirements</a:t>
            </a:r>
          </a:p>
          <a:p>
            <a:pPr marL="171450" indent="-171450">
              <a:buFont typeface="Arial" panose="020B0604020202020204" pitchFamily="34" charset="0"/>
              <a:buChar char="•"/>
            </a:pPr>
            <a:r>
              <a:rPr lang="en-US" dirty="0" smtClean="0"/>
              <a:t>External</a:t>
            </a:r>
            <a:r>
              <a:rPr lang="en-US" baseline="0" dirty="0" smtClean="0"/>
              <a:t> Subcontracting for development?</a:t>
            </a:r>
          </a:p>
          <a:p>
            <a:pPr marL="171450" indent="-171450">
              <a:buFont typeface="Arial" panose="020B0604020202020204" pitchFamily="34" charset="0"/>
              <a:buChar char="•"/>
            </a:pPr>
            <a:r>
              <a:rPr lang="en-US" baseline="0" dirty="0" smtClean="0"/>
              <a:t>Establishing a planning group (including stakeholder representatives)</a:t>
            </a:r>
            <a:endParaRPr lang="en-US" dirty="0" smtClean="0"/>
          </a:p>
          <a:p>
            <a:r>
              <a:rPr lang="en-US" b="0" dirty="0" smtClean="0"/>
              <a:t>Broad vs narrow scope</a:t>
            </a:r>
          </a:p>
          <a:p>
            <a:endParaRPr lang="en-US" b="1" dirty="0" smtClean="0"/>
          </a:p>
          <a:p>
            <a:r>
              <a:rPr lang="en-US" b="1" dirty="0" smtClean="0"/>
              <a:t>Things</a:t>
            </a:r>
            <a:r>
              <a:rPr lang="en-US" b="1" baseline="0" dirty="0" smtClean="0"/>
              <a:t> to review during Lindsey’s example</a:t>
            </a:r>
          </a:p>
          <a:p>
            <a:pPr marL="171450" indent="-171450">
              <a:buFont typeface="Arial" panose="020B0604020202020204" pitchFamily="34" charset="0"/>
              <a:buChar char="•"/>
            </a:pPr>
            <a:r>
              <a:rPr lang="en-US" baseline="0" dirty="0" smtClean="0"/>
              <a:t>Contract requirements</a:t>
            </a:r>
          </a:p>
          <a:p>
            <a:pPr lvl="1"/>
            <a:r>
              <a:rPr lang="en-US" dirty="0" smtClean="0"/>
              <a:t>What is the order of precedence and dispute resolution in the event of a conflict?</a:t>
            </a:r>
          </a:p>
          <a:p>
            <a:pPr lvl="1"/>
            <a:r>
              <a:rPr lang="en-US" dirty="0" smtClean="0"/>
              <a:t>What is the length of the contract?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What are the reporting requirements (e.g., timing, nature, and substance of deliverables for the dashboard)/desired manner of dashboard provision (desired level of access)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Will travel, professional development and/or new or existing software be used? What is the license that you have on the software? What are the cost sharing repercussions (if any)?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Broad vs narrow scope</a:t>
            </a:r>
          </a:p>
          <a:p>
            <a:pPr lvl="1"/>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41</a:t>
            </a:fld>
            <a:endParaRPr lang="en-US" dirty="0"/>
          </a:p>
        </p:txBody>
      </p:sp>
    </p:spTree>
    <p:extLst>
      <p:ext uri="{BB962C8B-B14F-4D97-AF65-F5344CB8AC3E}">
        <p14:creationId xmlns:p14="http://schemas.microsoft.com/office/powerpoint/2010/main" val="17020468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58B6C0"/>
              </a:buClr>
              <a:buSzPct val="100000"/>
              <a:buFont typeface="Tw Cen MT" panose="020B0602020104020603" pitchFamily="34" charset="0"/>
              <a:buChar char=" "/>
              <a:tabLst/>
              <a:defRPr/>
            </a:pPr>
            <a:r>
              <a:rPr kumimoji="0" lang="en-US" sz="1600" b="1" i="0" u="none" strike="noStrike" kern="1200" cap="none" spc="0" normalizeH="0" baseline="0" noProof="0" dirty="0" smtClean="0">
                <a:ln>
                  <a:noFill/>
                </a:ln>
                <a:solidFill>
                  <a:schemeClr val="accent5"/>
                </a:solidFill>
                <a:effectLst/>
                <a:uLnTx/>
                <a:uFillTx/>
                <a:latin typeface="Tw Cen MT" panose="020B0602020104020603"/>
                <a:ea typeface="+mn-ea"/>
                <a:cs typeface="+mn-cs"/>
              </a:rPr>
              <a:t>Phase 2 is the conceptualize phase where</a:t>
            </a:r>
            <a:r>
              <a:rPr kumimoji="0" lang="en-US" sz="18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 the purpose is actualized by devising a concrete dashboard plan </a:t>
            </a:r>
          </a:p>
          <a:p>
            <a:pPr marL="91440" marR="0" lvl="0" indent="-91440" algn="l" defTabSz="914400" rtl="0" eaLnBrk="1" fontAlgn="auto" latinLnBrk="0" hangingPunct="1">
              <a:lnSpc>
                <a:spcPct val="90000"/>
              </a:lnSpc>
              <a:spcBef>
                <a:spcPts val="1200"/>
              </a:spcBef>
              <a:spcAft>
                <a:spcPts val="200"/>
              </a:spcAft>
              <a:buClr>
                <a:srgbClr val="58B6C0"/>
              </a:buClr>
              <a:buSzPct val="100000"/>
              <a:buFont typeface="Tw Cen MT" panose="020B0602020104020603" pitchFamily="34" charset="0"/>
              <a:buChar char=" "/>
              <a:tabLst/>
              <a:defRPr/>
            </a:pPr>
            <a:r>
              <a:rPr kumimoji="0" lang="en-US" sz="1600" b="1" i="0" u="none" strike="noStrike" kern="1200" cap="none" spc="0" normalizeH="0" baseline="0" noProof="0" dirty="0" smtClean="0">
                <a:ln>
                  <a:noFill/>
                </a:ln>
                <a:solidFill>
                  <a:schemeClr val="accent5"/>
                </a:solidFill>
                <a:effectLst/>
                <a:uLnTx/>
                <a:uFillTx/>
                <a:latin typeface="Tw Cen MT" panose="020B0602020104020603"/>
                <a:ea typeface="+mn-ea"/>
                <a:cs typeface="+mn-cs"/>
              </a:rPr>
              <a:t>Can include</a:t>
            </a:r>
            <a:r>
              <a:rPr kumimoji="0" lang="en-US" sz="1600" b="0" i="0" u="none" strike="noStrike" kern="1200" cap="none" spc="0" normalizeH="0" baseline="0" noProof="0" dirty="0" smtClean="0">
                <a:ln>
                  <a:noFill/>
                </a:ln>
                <a:solidFill>
                  <a:schemeClr val="accent5"/>
                </a:solidFill>
                <a:effectLst/>
                <a:uLnTx/>
                <a:uFillTx/>
                <a:latin typeface="Tw Cen MT" panose="020B0602020104020603"/>
                <a:ea typeface="+mn-ea"/>
                <a:cs typeface="+mn-cs"/>
              </a:rPr>
              <a:t>: </a:t>
            </a:r>
          </a:p>
          <a:p>
            <a:pPr lvl="1" fontAlgn="auto">
              <a:buClr>
                <a:srgbClr val="58B6C0"/>
              </a:buClr>
              <a:defRPr/>
            </a:pPr>
            <a:r>
              <a:rPr lang="en-US" sz="1400" b="1" dirty="0" smtClean="0">
                <a:solidFill>
                  <a:sysClr val="windowText" lastClr="000000"/>
                </a:solidFill>
                <a:latin typeface="Tw Cen MT" panose="020B0602020104020603"/>
              </a:rPr>
              <a:t>Refining</a:t>
            </a:r>
            <a:r>
              <a:rPr lang="en-US" sz="1400" dirty="0" smtClean="0">
                <a:solidFill>
                  <a:sysClr val="windowText" lastClr="000000"/>
                </a:solidFill>
                <a:latin typeface="Tw Cen MT" panose="020B0602020104020603"/>
              </a:rPr>
              <a:t> dashboard purposes</a:t>
            </a:r>
          </a:p>
          <a:p>
            <a:pPr lvl="1" fontAlgn="auto">
              <a:buClr>
                <a:srgbClr val="58B6C0"/>
              </a:buClr>
              <a:defRPr/>
            </a:pPr>
            <a:r>
              <a:rPr lang="en-US" sz="1400" dirty="0" smtClean="0">
                <a:solidFill>
                  <a:sysClr val="windowText" lastClr="000000"/>
                </a:solidFill>
                <a:latin typeface="Tw Cen MT" panose="020B0602020104020603"/>
              </a:rPr>
              <a:t>Specifying any reporting requirements </a:t>
            </a:r>
          </a:p>
          <a:p>
            <a:pPr lvl="1" fontAlgn="auto">
              <a:buClr>
                <a:srgbClr val="58B6C0"/>
              </a:buClr>
              <a:defRPr/>
            </a:pPr>
            <a:r>
              <a:rPr lang="en-US" sz="1400" dirty="0" smtClean="0">
                <a:solidFill>
                  <a:sysClr val="windowText" lastClr="000000"/>
                </a:solidFill>
                <a:latin typeface="Tw Cen MT" panose="020B0602020104020603"/>
              </a:rPr>
              <a:t>Establish clear roles, responsibilities, and level of effort for the dashboard planners/designers</a:t>
            </a:r>
          </a:p>
          <a:p>
            <a:pPr lvl="1" fontAlgn="auto">
              <a:buClr>
                <a:srgbClr val="58B6C0"/>
              </a:buClr>
              <a:defRPr/>
            </a:pPr>
            <a:r>
              <a:rPr lang="en-US" sz="1400" dirty="0" smtClean="0">
                <a:solidFill>
                  <a:sysClr val="windowText" lastClr="000000"/>
                </a:solidFill>
                <a:latin typeface="Tw Cen MT" panose="020B0602020104020603"/>
              </a:rPr>
              <a:t>Create a dashboard content table </a:t>
            </a:r>
          </a:p>
          <a:p>
            <a:pPr marL="128016" lvl="1" indent="0" fontAlgn="auto">
              <a:buClr>
                <a:srgbClr val="58B6C0"/>
              </a:buClr>
              <a:buNone/>
              <a:defRPr/>
            </a:pPr>
            <a:r>
              <a:rPr kumimoji="0" lang="en-US" sz="1600" b="1" i="0" u="none" strike="noStrike" kern="1200" cap="none" spc="0" normalizeH="0" baseline="0" noProof="0" dirty="0" smtClean="0">
                <a:ln>
                  <a:noFill/>
                </a:ln>
                <a:solidFill>
                  <a:schemeClr val="accent5"/>
                </a:solidFill>
                <a:effectLst/>
                <a:uLnTx/>
                <a:uFillTx/>
                <a:latin typeface="Tw Cen MT" panose="020B0602020104020603"/>
                <a:ea typeface="+mn-ea"/>
                <a:cs typeface="+mn-cs"/>
              </a:rPr>
              <a:t>Questions of interest:</a:t>
            </a:r>
          </a:p>
          <a:p>
            <a:pPr lvl="1" fontAlgn="auto">
              <a:buClr>
                <a:srgbClr val="58B6C0"/>
              </a:buClr>
              <a:defRPr/>
            </a:pPr>
            <a:r>
              <a:rPr lang="en-US" sz="1400" dirty="0" smtClean="0">
                <a:solidFill>
                  <a:sysClr val="windowText" lastClr="000000"/>
                </a:solidFill>
                <a:latin typeface="Tw Cen MT" panose="020B0602020104020603"/>
              </a:rPr>
              <a:t>What are the primary purposes of the dashboard? (i.e., informative, utility, decision making, monitoring)</a:t>
            </a:r>
          </a:p>
          <a:p>
            <a:pPr lvl="1" fontAlgn="auto">
              <a:buClr>
                <a:srgbClr val="58B6C0"/>
              </a:buClr>
              <a:defRPr/>
            </a:pPr>
            <a:r>
              <a:rPr lang="en-US" sz="1400" dirty="0" smtClean="0">
                <a:solidFill>
                  <a:sysClr val="windowText" lastClr="000000"/>
                </a:solidFill>
                <a:latin typeface="Tw Cen MT" panose="020B0602020104020603"/>
              </a:rPr>
              <a:t>What confidentiality is the information? IRB? HIPPA? Security systems? </a:t>
            </a:r>
          </a:p>
          <a:p>
            <a:pPr lvl="1" fontAlgn="auto">
              <a:buClr>
                <a:srgbClr val="58B6C0"/>
              </a:buClr>
              <a:defRPr/>
            </a:pPr>
            <a:r>
              <a:rPr lang="en-US" sz="1400" dirty="0" smtClean="0">
                <a:solidFill>
                  <a:sysClr val="windowText" lastClr="000000"/>
                </a:solidFill>
                <a:latin typeface="Tw Cen MT" panose="020B0602020104020603"/>
              </a:rPr>
              <a:t>Do reporting requirements correspond with the general/external reporting requirements and desired manner of dashboard provision?</a:t>
            </a:r>
          </a:p>
          <a:p>
            <a:pPr lvl="1" fontAlgn="auto">
              <a:buClr>
                <a:srgbClr val="58B6C0"/>
              </a:buClr>
              <a:defRPr/>
            </a:pPr>
            <a:r>
              <a:rPr lang="en-US" sz="1400" dirty="0" smtClean="0">
                <a:solidFill>
                  <a:sysClr val="windowText" lastClr="000000"/>
                </a:solidFill>
                <a:latin typeface="Tw Cen MT" panose="020B0602020104020603"/>
              </a:rPr>
              <a:t>What are the priority variables and/or indicators? </a:t>
            </a:r>
          </a:p>
          <a:p>
            <a:pPr lvl="1" fontAlgn="auto">
              <a:buClr>
                <a:srgbClr val="58B6C0"/>
              </a:buClr>
              <a:defRPr/>
            </a:pPr>
            <a:r>
              <a:rPr lang="en-US" sz="1400" dirty="0" smtClean="0">
                <a:solidFill>
                  <a:sysClr val="windowText" lastClr="000000"/>
                </a:solidFill>
                <a:latin typeface="Tw Cen MT" panose="020B0602020104020603"/>
              </a:rPr>
              <a:t>What are the data relationships that are applicable to the context or relevant to the end goal/outcomes?</a:t>
            </a:r>
            <a:endPar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ndParaRPr>
          </a:p>
          <a:p>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42</a:t>
            </a:fld>
            <a:endParaRPr lang="en-US" dirty="0"/>
          </a:p>
        </p:txBody>
      </p:sp>
    </p:spTree>
    <p:extLst>
      <p:ext uri="{BB962C8B-B14F-4D97-AF65-F5344CB8AC3E}">
        <p14:creationId xmlns:p14="http://schemas.microsoft.com/office/powerpoint/2010/main" val="1105735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Used for formative and summative evaluation.</a:t>
            </a:r>
          </a:p>
          <a:p>
            <a:pPr eaLnBrk="1" hangingPunct="1">
              <a:spcBef>
                <a:spcPct val="0"/>
              </a:spcBef>
            </a:pPr>
            <a:endParaRPr lang="en-US"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A6854A-690F-4017-9EF1-8874B4D59B8E}" type="slidenum">
              <a:rPr lang="en-US" altLang="en-US" smtClean="0">
                <a:latin typeface="Calibri" pitchFamily="34" charset="0"/>
              </a:rPr>
              <a:pPr eaLnBrk="1" hangingPunct="1"/>
              <a:t>5</a:t>
            </a:fld>
            <a:endParaRPr lang="en-US" altLang="en-US" smtClean="0">
              <a:latin typeface="Calibri" pitchFamily="34" charset="0"/>
            </a:endParaRPr>
          </a:p>
        </p:txBody>
      </p:sp>
    </p:spTree>
    <p:extLst>
      <p:ext uri="{BB962C8B-B14F-4D97-AF65-F5344CB8AC3E}">
        <p14:creationId xmlns:p14="http://schemas.microsoft.com/office/powerpoint/2010/main" val="1474232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58B6C0"/>
              </a:buClr>
              <a:buSzPct val="100000"/>
              <a:buFont typeface="Tw Cen MT" panose="020B0602020104020603" pitchFamily="34" charset="0"/>
              <a:buChar char=" "/>
              <a:tabLst/>
              <a:defRPr/>
            </a:pPr>
            <a:r>
              <a:rPr kumimoji="0" lang="en-US" sz="1600" b="1" i="0" u="none" strike="noStrike" kern="1200" cap="none" spc="0" normalizeH="0" baseline="0" noProof="0" dirty="0" smtClean="0">
                <a:ln>
                  <a:noFill/>
                </a:ln>
                <a:solidFill>
                  <a:schemeClr val="accent5"/>
                </a:solidFill>
                <a:effectLst/>
                <a:uLnTx/>
                <a:uFillTx/>
                <a:latin typeface="Tw Cen MT" panose="020B0602020104020603"/>
                <a:ea typeface="+mn-ea"/>
                <a:cs typeface="+mn-cs"/>
              </a:rPr>
              <a:t>Phase 3 is execute, </a:t>
            </a:r>
            <a:r>
              <a:rPr kumimoji="0" lang="en-US" sz="1600" b="0" i="0" u="none" strike="noStrike" kern="1200" cap="none" spc="0" normalizeH="0" baseline="0" noProof="0" dirty="0" smtClean="0">
                <a:ln>
                  <a:noFill/>
                </a:ln>
                <a:solidFill>
                  <a:schemeClr val="accent5"/>
                </a:solidFill>
                <a:effectLst/>
                <a:uLnTx/>
                <a:uFillTx/>
                <a:latin typeface="Tw Cen MT" panose="020B0602020104020603"/>
                <a:ea typeface="+mn-ea"/>
                <a:cs typeface="+mn-cs"/>
              </a:rPr>
              <a:t>when you</a:t>
            </a:r>
            <a:r>
              <a:rPr kumimoji="0" lang="en-US" sz="18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 develop the dashboard design; and produce and test draft materials</a:t>
            </a:r>
          </a:p>
          <a:p>
            <a:pPr marL="91440" marR="0" lvl="0" indent="-91440" algn="l" defTabSz="914400" rtl="0" eaLnBrk="1" fontAlgn="auto" latinLnBrk="0" hangingPunct="1">
              <a:lnSpc>
                <a:spcPct val="90000"/>
              </a:lnSpc>
              <a:spcBef>
                <a:spcPts val="1200"/>
              </a:spcBef>
              <a:spcAft>
                <a:spcPts val="200"/>
              </a:spcAft>
              <a:buClr>
                <a:srgbClr val="58B6C0"/>
              </a:buClr>
              <a:buSzPct val="100000"/>
              <a:buFont typeface="Tw Cen MT" panose="020B0602020104020603" pitchFamily="34" charset="0"/>
              <a:buChar char=" "/>
              <a:tabLst/>
              <a:defRPr/>
            </a:pPr>
            <a:r>
              <a:rPr kumimoji="0" lang="en-US" sz="1600" b="1" i="0" u="none" strike="noStrike" kern="1200" cap="none" spc="0" normalizeH="0" baseline="0" noProof="0" dirty="0" smtClean="0">
                <a:ln>
                  <a:noFill/>
                </a:ln>
                <a:solidFill>
                  <a:schemeClr val="accent5"/>
                </a:solidFill>
                <a:effectLst/>
                <a:uLnTx/>
                <a:uFillTx/>
                <a:latin typeface="Tw Cen MT" panose="020B0602020104020603"/>
                <a:ea typeface="+mn-ea"/>
                <a:cs typeface="+mn-cs"/>
              </a:rPr>
              <a:t>Can include:</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Identifying the best methods for data presentation and visualization</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Putting data in to the draft dashboard, reviewing with key stakeholders, incorporating feedback</a:t>
            </a:r>
          </a:p>
          <a:p>
            <a:pPr lvl="1" fontAlgn="auto">
              <a:buClr>
                <a:srgbClr val="58B6C0"/>
              </a:buClr>
              <a:defRPr/>
            </a:pPr>
            <a:r>
              <a:rPr lang="en-US" sz="1400" dirty="0" smtClean="0">
                <a:solidFill>
                  <a:sysClr val="windowText" lastClr="000000"/>
                </a:solidFill>
                <a:latin typeface="Tw Cen MT" panose="020B0602020104020603"/>
              </a:rPr>
              <a:t>Consultation with intended audience(s)</a:t>
            </a:r>
          </a:p>
          <a:p>
            <a:pPr lvl="1" fontAlgn="auto">
              <a:buClr>
                <a:srgbClr val="58B6C0"/>
              </a:buClr>
              <a:defRPr/>
            </a:pPr>
            <a:endPar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endParaRPr>
          </a:p>
          <a:p>
            <a:pPr lvl="1" fontAlgn="auto">
              <a:buClr>
                <a:srgbClr val="58B6C0"/>
              </a:buClr>
              <a:defRPr/>
            </a:pPr>
            <a:r>
              <a:rPr kumimoji="0" lang="en-US" sz="1400" b="1"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Determine</a:t>
            </a:r>
          </a:p>
          <a:p>
            <a:pPr lvl="1" fontAlgn="auto">
              <a:buClr>
                <a:srgbClr val="58B6C0"/>
              </a:buClr>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Alignment between planned design activities and original intent</a:t>
            </a:r>
          </a:p>
          <a:p>
            <a:pPr lvl="1" fontAlgn="auto">
              <a:buClr>
                <a:srgbClr val="58B6C0"/>
              </a:buClr>
              <a:defRPr/>
            </a:pPr>
            <a:endParaRPr kumimoji="0" lang="en-US" sz="1400" b="1"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endParaRPr>
          </a:p>
          <a:p>
            <a:pPr marL="91440" marR="0" lvl="0" indent="-91440" algn="l" defTabSz="914400" rtl="0" eaLnBrk="1" fontAlgn="auto" latinLnBrk="0" hangingPunct="1">
              <a:lnSpc>
                <a:spcPct val="90000"/>
              </a:lnSpc>
              <a:spcBef>
                <a:spcPts val="1200"/>
              </a:spcBef>
              <a:spcAft>
                <a:spcPts val="200"/>
              </a:spcAft>
              <a:buClr>
                <a:srgbClr val="58B6C0"/>
              </a:buClr>
              <a:buSzPct val="100000"/>
              <a:buFont typeface="Tw Cen MT" panose="020B0602020104020603" pitchFamily="34" charset="0"/>
              <a:buChar char=" "/>
              <a:tabLst/>
              <a:defRPr/>
            </a:pPr>
            <a:r>
              <a:rPr kumimoji="0" lang="en-US" sz="1600" b="1" i="0" u="none" strike="noStrike" kern="1200" cap="none" spc="0" normalizeH="0" baseline="0" noProof="0" dirty="0" smtClean="0">
                <a:ln>
                  <a:noFill/>
                </a:ln>
                <a:solidFill>
                  <a:schemeClr val="accent5"/>
                </a:solidFill>
                <a:effectLst/>
                <a:uLnTx/>
                <a:uFillTx/>
                <a:latin typeface="Tw Cen MT" panose="020B0602020104020603"/>
                <a:ea typeface="+mn-ea"/>
                <a:cs typeface="+mn-cs"/>
              </a:rPr>
              <a:t>Questions of interest</a:t>
            </a:r>
            <a:r>
              <a:rPr kumimoji="0" lang="en-US" sz="1600" b="0" i="0" u="none" strike="noStrike" kern="1200" cap="none" spc="0" normalizeH="0" baseline="0" noProof="0" dirty="0" smtClean="0">
                <a:ln>
                  <a:noFill/>
                </a:ln>
                <a:solidFill>
                  <a:schemeClr val="accent5"/>
                </a:solidFill>
                <a:effectLst/>
                <a:uLnTx/>
                <a:uFillTx/>
                <a:latin typeface="Tw Cen MT" panose="020B0602020104020603"/>
                <a:ea typeface="+mn-ea"/>
                <a:cs typeface="+mn-cs"/>
              </a:rPr>
              <a:t>:</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What is the best way to present the data?</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Where are you in the evaluation/program/contract cycle?</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What relationships exist between data elements? </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Do planned design activities align with original intent? If not, re-assess.</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Does informational output need to be renegotiated?</a:t>
            </a:r>
          </a:p>
          <a:p>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43</a:t>
            </a:fld>
            <a:endParaRPr lang="en-US" dirty="0"/>
          </a:p>
        </p:txBody>
      </p:sp>
    </p:spTree>
    <p:extLst>
      <p:ext uri="{BB962C8B-B14F-4D97-AF65-F5344CB8AC3E}">
        <p14:creationId xmlns:p14="http://schemas.microsoft.com/office/powerpoint/2010/main" val="3126335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58B6C0"/>
              </a:buClr>
              <a:buSzPct val="100000"/>
              <a:buFont typeface="Tw Cen MT" panose="020B0602020104020603" pitchFamily="34" charset="0"/>
              <a:buChar char=" "/>
              <a:tabLst/>
              <a:defRPr/>
            </a:pPr>
            <a:r>
              <a:rPr kumimoji="0" lang="en-US" sz="1600" b="1" i="0" u="none" strike="noStrike" kern="1200" cap="none" spc="0" normalizeH="0" baseline="0" noProof="0" dirty="0" smtClean="0">
                <a:ln>
                  <a:noFill/>
                </a:ln>
                <a:solidFill>
                  <a:schemeClr val="accent5"/>
                </a:solidFill>
                <a:effectLst/>
                <a:uLnTx/>
                <a:uFillTx/>
                <a:latin typeface="Tw Cen MT" panose="020B0602020104020603"/>
                <a:ea typeface="+mn-ea"/>
                <a:cs typeface="+mn-cs"/>
              </a:rPr>
              <a:t>The final phase is evaluate </a:t>
            </a:r>
            <a:r>
              <a:rPr kumimoji="0" lang="en-US" sz="1600" b="0" i="0" u="none" strike="noStrike" kern="1200" cap="none" spc="0" normalizeH="0" baseline="0" noProof="0" dirty="0" smtClean="0">
                <a:ln>
                  <a:noFill/>
                </a:ln>
                <a:solidFill>
                  <a:schemeClr val="accent5"/>
                </a:solidFill>
                <a:effectLst/>
                <a:uLnTx/>
                <a:uFillTx/>
                <a:latin typeface="Tw Cen MT" panose="020B0602020104020603"/>
                <a:ea typeface="+mn-ea"/>
                <a:cs typeface="+mn-cs"/>
              </a:rPr>
              <a:t>where you need</a:t>
            </a:r>
            <a:r>
              <a:rPr kumimoji="0" lang="en-US" sz="1700" b="1" i="0" u="none" strike="noStrike" kern="1200" cap="none" spc="0" normalizeH="0" baseline="0" noProof="0" dirty="0" smtClean="0">
                <a:ln>
                  <a:noFill/>
                </a:ln>
                <a:solidFill>
                  <a:schemeClr val="accent5"/>
                </a:solidFill>
                <a:effectLst/>
                <a:uLnTx/>
                <a:uFillTx/>
                <a:latin typeface="Tw Cen MT" panose="020B0602020104020603"/>
                <a:ea typeface="+mn-ea"/>
                <a:cs typeface="+mn-cs"/>
              </a:rPr>
              <a:t> </a:t>
            </a:r>
            <a:r>
              <a:rPr kumimoji="0" lang="en-US" sz="18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to adjust future planning activities informed by ongoing review and maintenance of the dashboard</a:t>
            </a:r>
          </a:p>
          <a:p>
            <a:pPr marL="91440" marR="0" lvl="0" indent="-91440" algn="l" defTabSz="914400" rtl="0" eaLnBrk="1" fontAlgn="auto" latinLnBrk="0" hangingPunct="1">
              <a:lnSpc>
                <a:spcPct val="90000"/>
              </a:lnSpc>
              <a:spcBef>
                <a:spcPts val="1200"/>
              </a:spcBef>
              <a:spcAft>
                <a:spcPts val="200"/>
              </a:spcAft>
              <a:buClr>
                <a:srgbClr val="58B6C0"/>
              </a:buClr>
              <a:buSzPct val="100000"/>
              <a:buFont typeface="Tw Cen MT" panose="020B0602020104020603" pitchFamily="34" charset="0"/>
              <a:buChar char=" "/>
              <a:tabLst/>
              <a:defRPr/>
            </a:pPr>
            <a:r>
              <a:rPr kumimoji="0" lang="en-US" sz="1600" b="1" i="0" u="none" strike="noStrike" kern="1200" cap="none" spc="0" normalizeH="0" baseline="0" noProof="0" dirty="0" smtClean="0">
                <a:ln>
                  <a:noFill/>
                </a:ln>
                <a:solidFill>
                  <a:schemeClr val="accent5"/>
                </a:solidFill>
                <a:effectLst/>
                <a:uLnTx/>
                <a:uFillTx/>
                <a:latin typeface="Tw Cen MT" panose="020B0602020104020603"/>
                <a:ea typeface="+mn-ea"/>
                <a:cs typeface="+mn-cs"/>
              </a:rPr>
              <a:t>Can include:</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Identifying intended vs actual use</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Reviewing planning group</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Reviewing relevance/usability/applicability</a:t>
            </a:r>
          </a:p>
          <a:p>
            <a:pPr marL="91440" marR="0" lvl="0" indent="-91440" algn="l" defTabSz="914400" rtl="0" eaLnBrk="1" fontAlgn="auto" latinLnBrk="0" hangingPunct="1">
              <a:lnSpc>
                <a:spcPct val="90000"/>
              </a:lnSpc>
              <a:spcBef>
                <a:spcPts val="1200"/>
              </a:spcBef>
              <a:spcAft>
                <a:spcPts val="200"/>
              </a:spcAft>
              <a:buClr>
                <a:srgbClr val="58B6C0"/>
              </a:buClr>
              <a:buSzPct val="100000"/>
              <a:buFont typeface="Tw Cen MT" panose="020B0602020104020603" pitchFamily="34" charset="0"/>
              <a:buChar char=" "/>
              <a:tabLst/>
              <a:defRPr/>
            </a:pPr>
            <a:r>
              <a:rPr kumimoji="0" lang="en-US" sz="1600" b="1" i="0" u="none" strike="noStrike" kern="1200" cap="none" spc="0" normalizeH="0" baseline="0" noProof="0" dirty="0" smtClean="0">
                <a:ln>
                  <a:noFill/>
                </a:ln>
                <a:solidFill>
                  <a:schemeClr val="accent5"/>
                </a:solidFill>
                <a:effectLst/>
                <a:uLnTx/>
                <a:uFillTx/>
                <a:latin typeface="Tw Cen MT" panose="020B0602020104020603"/>
                <a:ea typeface="+mn-ea"/>
                <a:cs typeface="+mn-cs"/>
              </a:rPr>
              <a:t>Questions of interest:</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What is the plan for dashboard maintenance (including managing and updating data)?</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What is the capacity for ongoing dashboard monitoring?</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Does the dashboard continue to be relevant and/or meet specified requirements?</a:t>
            </a:r>
          </a:p>
          <a:p>
            <a:pPr marL="265176" marR="0" lvl="1" indent="-137160" algn="l" defTabSz="914400" rtl="0" eaLnBrk="1" fontAlgn="auto" latinLnBrk="0" hangingPunct="1">
              <a:lnSpc>
                <a:spcPct val="90000"/>
              </a:lnSpc>
              <a:spcBef>
                <a:spcPts val="200"/>
              </a:spcBef>
              <a:spcAft>
                <a:spcPts val="400"/>
              </a:spcAft>
              <a:buClr>
                <a:srgbClr val="58B6C0"/>
              </a:buClr>
              <a:buSzTx/>
              <a:buFont typeface="Wingdings 3" pitchFamily="18" charset="2"/>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What plan changes should be identified for future planning iterations?</a:t>
            </a:r>
          </a:p>
          <a:p>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44</a:t>
            </a:fld>
            <a:endParaRPr lang="en-US" dirty="0"/>
          </a:p>
        </p:txBody>
      </p:sp>
    </p:spTree>
    <p:extLst>
      <p:ext uri="{BB962C8B-B14F-4D97-AF65-F5344CB8AC3E}">
        <p14:creationId xmlns:p14="http://schemas.microsoft.com/office/powerpoint/2010/main" val="41503965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Goal: </a:t>
            </a:r>
            <a:r>
              <a:rPr lang="en-US" dirty="0" smtClean="0"/>
              <a:t>increase colorectal cancer screening rates in partner health systems</a:t>
            </a:r>
          </a:p>
          <a:p>
            <a:r>
              <a:rPr lang="en-US" dirty="0" smtClean="0"/>
              <a:t>5 year project period </a:t>
            </a:r>
          </a:p>
          <a:p>
            <a:r>
              <a:rPr lang="en-US" dirty="0" smtClean="0"/>
              <a:t>30 grantees</a:t>
            </a:r>
          </a:p>
          <a:p>
            <a:r>
              <a:rPr lang="en-US" dirty="0" smtClean="0"/>
              <a:t>Evidence-based Interventions and Supporting Activities</a:t>
            </a:r>
          </a:p>
          <a:p>
            <a:pPr>
              <a:spcBef>
                <a:spcPct val="0"/>
              </a:spcBef>
            </a:pPr>
            <a:endParaRPr lang="en-US"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solidFill>
                  <a:prstClr val="black"/>
                </a:solidFill>
                <a:latin typeface="Calibri" panose="020F0502020204030204" pitchFamily="34" charset="0"/>
              </a:rPr>
              <a:pPr fontAlgn="base">
                <a:spcBef>
                  <a:spcPct val="0"/>
                </a:spcBef>
                <a:spcAft>
                  <a:spcPct val="0"/>
                </a:spcAft>
              </a:pPr>
              <a:t>45</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159572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audience</a:t>
            </a:r>
          </a:p>
          <a:p>
            <a:pPr lvl="1"/>
            <a:r>
              <a:rPr lang="en-US" dirty="0" smtClean="0"/>
              <a:t>CRCCP grantees, CDC, Congress, National Partners, HHS</a:t>
            </a:r>
          </a:p>
          <a:p>
            <a:r>
              <a:rPr lang="en-US" dirty="0" smtClean="0"/>
              <a:t>Resource availability</a:t>
            </a:r>
          </a:p>
          <a:p>
            <a:pPr lvl="1"/>
            <a:r>
              <a:rPr lang="en-US" dirty="0" smtClean="0"/>
              <a:t>dashboard software, expertise (internal vs. external contractors), staff time, funding, data sources</a:t>
            </a:r>
          </a:p>
          <a:p>
            <a:r>
              <a:rPr lang="en-US" dirty="0" smtClean="0"/>
              <a:t>Scope</a:t>
            </a:r>
          </a:p>
          <a:p>
            <a:pPr lvl="1"/>
            <a:r>
              <a:rPr lang="en-US" dirty="0" smtClean="0"/>
              <a:t>5 year program, multiple stakeholders, a lot of data, national-level program, public accountability, FOA requirements </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FOA and congress requirements</a:t>
            </a:r>
          </a:p>
          <a:p>
            <a:pPr marL="171450" indent="-171450">
              <a:buFont typeface="Arial" panose="020B0604020202020204" pitchFamily="34" charset="0"/>
              <a:buChar char="•"/>
            </a:pPr>
            <a:r>
              <a:rPr lang="en-US" dirty="0" smtClean="0"/>
              <a:t>External</a:t>
            </a:r>
            <a:r>
              <a:rPr lang="en-US" baseline="0" dirty="0" smtClean="0"/>
              <a:t> Subcontracting for development?</a:t>
            </a:r>
          </a:p>
          <a:p>
            <a:pPr marL="171450" indent="-171450">
              <a:buFont typeface="Arial" panose="020B0604020202020204" pitchFamily="34" charset="0"/>
              <a:buChar char="•"/>
            </a:pPr>
            <a:r>
              <a:rPr lang="en-US" baseline="0" dirty="0" smtClean="0"/>
              <a:t>Establishing a planning group (including stakeholder representatives)</a:t>
            </a:r>
            <a:endParaRPr lang="en-US" dirty="0" smtClean="0"/>
          </a:p>
          <a:p>
            <a:r>
              <a:rPr lang="en-US" b="0" dirty="0" smtClean="0"/>
              <a:t>Broad vs narrow scope</a:t>
            </a:r>
          </a:p>
          <a:p>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46</a:t>
            </a:fld>
            <a:endParaRPr lang="en-US" dirty="0"/>
          </a:p>
        </p:txBody>
      </p:sp>
    </p:spTree>
    <p:extLst>
      <p:ext uri="{BB962C8B-B14F-4D97-AF65-F5344CB8AC3E}">
        <p14:creationId xmlns:p14="http://schemas.microsoft.com/office/powerpoint/2010/main" val="3249931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Evaluation plan and FOA</a:t>
            </a:r>
          </a:p>
          <a:p>
            <a:r>
              <a:rPr lang="en-US" dirty="0" smtClean="0"/>
              <a:t>Primary outcome of program and evaluation, available data, discussions with stakeholders, prioritize messages based on stakeholder needs, ensure messages are relevant and applicable, performance measures and indicators, monitoring and tracking</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Reporting</a:t>
            </a:r>
            <a:r>
              <a:rPr lang="en-US" b="0" baseline="0" dirty="0" smtClean="0"/>
              <a:t> requirements could be what we anticipate for our program and if they correspond with other general requirements (like foa, congress,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Purpose considerations</a:t>
            </a:r>
          </a:p>
          <a:p>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47</a:t>
            </a:fld>
            <a:endParaRPr lang="en-US" dirty="0"/>
          </a:p>
        </p:txBody>
      </p:sp>
    </p:spTree>
    <p:extLst>
      <p:ext uri="{BB962C8B-B14F-4D97-AF65-F5344CB8AC3E}">
        <p14:creationId xmlns:p14="http://schemas.microsoft.com/office/powerpoint/2010/main" val="1986477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presentation: data visualization best practices, balance between content and visualization</a:t>
            </a:r>
          </a:p>
          <a:p>
            <a:r>
              <a:rPr lang="en-US" baseline="0" dirty="0" smtClean="0"/>
              <a:t>Highlight content/presentation considerations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Lessons learned: whoever is designing the dashboard needs to be familiar with the data and know the data relationships and be familiar with the variables</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48</a:t>
            </a:fld>
            <a:endParaRPr lang="en-US" dirty="0"/>
          </a:p>
        </p:txBody>
      </p:sp>
    </p:spTree>
    <p:extLst>
      <p:ext uri="{BB962C8B-B14F-4D97-AF65-F5344CB8AC3E}">
        <p14:creationId xmlns:p14="http://schemas.microsoft.com/office/powerpoint/2010/main" val="5843416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08" indent="-214308" defTabSz="342892" fontAlgn="auto">
              <a:lnSpc>
                <a:spcPts val="1800"/>
              </a:lnSpc>
              <a:spcBef>
                <a:spcPts val="0"/>
              </a:spcBef>
              <a:spcAft>
                <a:spcPts val="0"/>
              </a:spcAft>
              <a:buFont typeface="Courier New"/>
              <a:buChar char="o"/>
            </a:pPr>
            <a:r>
              <a:rPr lang="en-US" sz="1200" dirty="0" smtClean="0">
                <a:solidFill>
                  <a:prstClr val="black">
                    <a:lumMod val="75000"/>
                    <a:lumOff val="25000"/>
                  </a:prstClr>
                </a:solidFill>
                <a:latin typeface="Century Gothic"/>
                <a:ea typeface="Proxima Nova" charset="0"/>
                <a:cs typeface="Century Gothic"/>
              </a:rPr>
              <a:t>Key</a:t>
            </a:r>
            <a:r>
              <a:rPr lang="en-US" sz="1200" baseline="0" dirty="0" smtClean="0">
                <a:solidFill>
                  <a:prstClr val="black">
                    <a:lumMod val="75000"/>
                    <a:lumOff val="25000"/>
                  </a:prstClr>
                </a:solidFill>
                <a:latin typeface="Century Gothic"/>
                <a:ea typeface="Proxima Nova" charset="0"/>
                <a:cs typeface="Century Gothic"/>
              </a:rPr>
              <a:t> audience: </a:t>
            </a:r>
            <a:r>
              <a:rPr lang="en-US" sz="1200" dirty="0" smtClean="0">
                <a:solidFill>
                  <a:prstClr val="black">
                    <a:lumMod val="75000"/>
                    <a:lumOff val="25000"/>
                  </a:prstClr>
                </a:solidFill>
                <a:latin typeface="Century Gothic"/>
                <a:ea typeface="Proxima Nova" charset="0"/>
                <a:cs typeface="Century Gothic"/>
              </a:rPr>
              <a:t>Florida’s Office of Early Learning (OEL) Early Learning Coalition (ELC)</a:t>
            </a:r>
          </a:p>
          <a:p>
            <a:pPr marL="214308" indent="-214308" defTabSz="342892" fontAlgn="auto">
              <a:lnSpc>
                <a:spcPts val="1800"/>
              </a:lnSpc>
              <a:spcBef>
                <a:spcPts val="0"/>
              </a:spcBef>
              <a:spcAft>
                <a:spcPts val="0"/>
              </a:spcAft>
              <a:buFont typeface="Courier New"/>
              <a:buChar char="o"/>
            </a:pPr>
            <a:r>
              <a:rPr lang="en-US" sz="1200" dirty="0" smtClean="0">
                <a:solidFill>
                  <a:prstClr val="black">
                    <a:lumMod val="75000"/>
                    <a:lumOff val="25000"/>
                  </a:prstClr>
                </a:solidFill>
                <a:latin typeface="Century Gothic"/>
                <a:ea typeface="Proxima Nova" charset="0"/>
                <a:cs typeface="Century Gothic"/>
              </a:rPr>
              <a:t>ELC manages statutorily created local not-for-profit entities in Florida that implement early learning programs</a:t>
            </a:r>
          </a:p>
          <a:p>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50</a:t>
            </a:fld>
            <a:endParaRPr lang="en-US" dirty="0"/>
          </a:p>
        </p:txBody>
      </p:sp>
    </p:spTree>
    <p:extLst>
      <p:ext uri="{BB962C8B-B14F-4D97-AF65-F5344CB8AC3E}">
        <p14:creationId xmlns:p14="http://schemas.microsoft.com/office/powerpoint/2010/main" val="8735363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Contracted </a:t>
            </a:r>
            <a:r>
              <a:rPr lang="en-US" baseline="0" dirty="0" smtClean="0"/>
              <a:t>p</a:t>
            </a:r>
            <a:r>
              <a:rPr lang="en-US" dirty="0" smtClean="0"/>
              <a:t>urpose:</a:t>
            </a:r>
            <a:r>
              <a:rPr lang="en-US" baseline="0" dirty="0" smtClean="0"/>
              <a:t> </a:t>
            </a:r>
            <a:r>
              <a:rPr lang="en-US" dirty="0" smtClean="0"/>
              <a:t>informs state and local early childhood professionals, policy makers and service providers about issues affecting families and children, from birth to school entry. The data gathered allows the state to identify gaps and opportunities; make data-driven decisions to prioritize areas; and develop recommendations to improve or sustain supports, services and policies for Florida's early learning system. Ultimately, this effort should improve the quality, accessibility and affordability of Florida’s early education and care programs. </a:t>
            </a:r>
          </a:p>
          <a:p>
            <a:endParaRPr lang="en-US" dirty="0" smtClean="0"/>
          </a:p>
          <a:p>
            <a:r>
              <a:rPr lang="en-US" dirty="0" smtClean="0"/>
              <a:t>Internal Purpose: data</a:t>
            </a:r>
            <a:r>
              <a:rPr lang="en-US" baseline="0" dirty="0" smtClean="0"/>
              <a:t> mining and simplification, timely information, and dashboard maintenance and technical solutions, open access and diverse data visualization</a:t>
            </a:r>
          </a:p>
          <a:p>
            <a:endParaRPr lang="en-US" baseline="0" dirty="0" smtClean="0"/>
          </a:p>
          <a:p>
            <a:r>
              <a:rPr lang="en-US" baseline="0" dirty="0" smtClean="0"/>
              <a:t>RFP</a:t>
            </a:r>
            <a:endParaRPr lang="en-US" dirty="0"/>
          </a:p>
        </p:txBody>
      </p:sp>
      <p:sp>
        <p:nvSpPr>
          <p:cNvPr id="4" name="Slide Number Placeholder 3"/>
          <p:cNvSpPr>
            <a:spLocks noGrp="1"/>
          </p:cNvSpPr>
          <p:nvPr>
            <p:ph type="sldNum" sz="quarter" idx="10"/>
          </p:nvPr>
        </p:nvSpPr>
        <p:spPr/>
        <p:txBody>
          <a:bodyPr/>
          <a:lstStyle/>
          <a:p>
            <a:fld id="{5BC90C81-C650-46BD-9F8D-43AD1CFC479D}"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369126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White paper – evaluation</a:t>
            </a:r>
            <a:r>
              <a:rPr lang="en-US" baseline="0" dirty="0" smtClean="0"/>
              <a:t> plan</a:t>
            </a:r>
            <a:endParaRPr lang="en-US" dirty="0"/>
          </a:p>
        </p:txBody>
      </p:sp>
      <p:sp>
        <p:nvSpPr>
          <p:cNvPr id="4" name="Slide Number Placeholder 3"/>
          <p:cNvSpPr>
            <a:spLocks noGrp="1"/>
          </p:cNvSpPr>
          <p:nvPr>
            <p:ph type="sldNum" sz="quarter" idx="10"/>
          </p:nvPr>
        </p:nvSpPr>
        <p:spPr/>
        <p:txBody>
          <a:bodyPr/>
          <a:lstStyle/>
          <a:p>
            <a:fld id="{5BC90C81-C650-46BD-9F8D-43AD1CFC479D}"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380502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presentation: data visualization best practices, balance between content and visualization</a:t>
            </a:r>
            <a:endParaRPr lang="en-US" dirty="0"/>
          </a:p>
        </p:txBody>
      </p:sp>
      <p:sp>
        <p:nvSpPr>
          <p:cNvPr id="4" name="Slide Number Placeholder 3"/>
          <p:cNvSpPr>
            <a:spLocks noGrp="1"/>
          </p:cNvSpPr>
          <p:nvPr>
            <p:ph type="sldNum" sz="quarter" idx="10"/>
          </p:nvPr>
        </p:nvSpPr>
        <p:spPr/>
        <p:txBody>
          <a:bodyPr/>
          <a:lstStyle/>
          <a:p>
            <a:fld id="{5BC90C81-C650-46BD-9F8D-43AD1CFC479D}"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603880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Different perspectives </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083A55-BF9C-4484-A17D-41B402050996}" type="slidenum">
              <a:rPr lang="en-US" altLang="en-US" smtClean="0">
                <a:latin typeface="Calibri" pitchFamily="34" charset="0"/>
              </a:rPr>
              <a:pPr eaLnBrk="1" hangingPunct="1"/>
              <a:t>6</a:t>
            </a:fld>
            <a:endParaRPr lang="en-US" altLang="en-US" smtClean="0">
              <a:latin typeface="Calibri" pitchFamily="34" charset="0"/>
            </a:endParaRPr>
          </a:p>
        </p:txBody>
      </p:sp>
    </p:spTree>
    <p:extLst>
      <p:ext uri="{BB962C8B-B14F-4D97-AF65-F5344CB8AC3E}">
        <p14:creationId xmlns:p14="http://schemas.microsoft.com/office/powerpoint/2010/main" val="4731007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presentation: data visualization best practices, balance between content and visualization</a:t>
            </a:r>
            <a:endParaRPr lang="en-US" dirty="0"/>
          </a:p>
        </p:txBody>
      </p:sp>
      <p:sp>
        <p:nvSpPr>
          <p:cNvPr id="4" name="Slide Number Placeholder 3"/>
          <p:cNvSpPr>
            <a:spLocks noGrp="1"/>
          </p:cNvSpPr>
          <p:nvPr>
            <p:ph type="sldNum" sz="quarter" idx="10"/>
          </p:nvPr>
        </p:nvSpPr>
        <p:spPr/>
        <p:txBody>
          <a:bodyPr/>
          <a:lstStyle/>
          <a:p>
            <a:fld id="{5BC90C81-C650-46BD-9F8D-43AD1CFC479D}"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463791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C90C81-C650-46BD-9F8D-43AD1CFC479D}"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227694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sz="2000" dirty="0" smtClean="0">
                <a:solidFill>
                  <a:prstClr val="black"/>
                </a:solidFill>
                <a:latin typeface="Tw Cen MT" panose="020B0602020104020603"/>
              </a:rPr>
              <a:t>Formal or informal documentation of the planning process can be beneficial.</a:t>
            </a:r>
          </a:p>
          <a:p>
            <a:pPr marL="1085850" lvl="1" indent="-342900">
              <a:buFont typeface="Arial" panose="020B0604020202020204" pitchFamily="34" charset="0"/>
              <a:buChar char="•"/>
            </a:pPr>
            <a:r>
              <a:rPr lang="en-US" sz="1600" dirty="0" smtClean="0">
                <a:solidFill>
                  <a:prstClr val="black"/>
                </a:solidFill>
                <a:latin typeface="Tw Cen MT" panose="020B0602020104020603"/>
              </a:rPr>
              <a:t>Outline requirements</a:t>
            </a:r>
          </a:p>
          <a:p>
            <a:pPr marL="1085850" lvl="1" indent="-342900">
              <a:buFont typeface="Arial" panose="020B0604020202020204" pitchFamily="34" charset="0"/>
              <a:buChar char="•"/>
            </a:pPr>
            <a:r>
              <a:rPr lang="en-US" sz="1600" dirty="0" smtClean="0">
                <a:solidFill>
                  <a:prstClr val="black"/>
                </a:solidFill>
                <a:latin typeface="Tw Cen MT" panose="020B0602020104020603"/>
              </a:rPr>
              <a:t>Describe phases and tasks completed during each phase</a:t>
            </a:r>
          </a:p>
          <a:p>
            <a:pPr marL="1085850" lvl="1" indent="-342900">
              <a:buFont typeface="Arial" panose="020B0604020202020204" pitchFamily="34" charset="0"/>
              <a:buChar char="•"/>
            </a:pPr>
            <a:r>
              <a:rPr lang="en-US" sz="1600" dirty="0" smtClean="0">
                <a:solidFill>
                  <a:prstClr val="black"/>
                </a:solidFill>
                <a:latin typeface="Tw Cen MT" panose="020B0602020104020603"/>
              </a:rPr>
              <a:t>Develop a timeline to keep things on track</a:t>
            </a:r>
            <a:endParaRPr lang="en-US" dirty="0" smtClean="0"/>
          </a:p>
          <a:p>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56</a:t>
            </a:fld>
            <a:endParaRPr lang="en-US" dirty="0"/>
          </a:p>
        </p:txBody>
      </p:sp>
    </p:spTree>
    <p:extLst>
      <p:ext uri="{BB962C8B-B14F-4D97-AF65-F5344CB8AC3E}">
        <p14:creationId xmlns:p14="http://schemas.microsoft.com/office/powerpoint/2010/main" val="22385985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w Cen MT" panose="020B0602020104020603" pitchFamily="34" charset="0"/>
              </a:rPr>
              <a:t>if the dashboards actually engage stakeholders more; if capacity is being built; and how use and engagement are being tracked.</a:t>
            </a:r>
            <a:endParaRPr lang="en-US" sz="1200" dirty="0" smtClean="0">
              <a:latin typeface="Tw Cen MT" panose="020B0602020104020603" pitchFamily="34" charset="0"/>
            </a:endParaRPr>
          </a:p>
          <a:p>
            <a:endParaRPr lang="en-US" dirty="0"/>
          </a:p>
        </p:txBody>
      </p:sp>
      <p:sp>
        <p:nvSpPr>
          <p:cNvPr id="4" name="Slide Number Placeholder 3"/>
          <p:cNvSpPr>
            <a:spLocks noGrp="1"/>
          </p:cNvSpPr>
          <p:nvPr>
            <p:ph type="sldNum" sz="quarter" idx="10"/>
          </p:nvPr>
        </p:nvSpPr>
        <p:spPr/>
        <p:txBody>
          <a:bodyPr/>
          <a:lstStyle/>
          <a:p>
            <a:fld id="{C7D09659-246B-4B7F-89A1-031B5A82A7D1}" type="slidenum">
              <a:rPr lang="en-US" smtClean="0"/>
              <a:t>57</a:t>
            </a:fld>
            <a:endParaRPr lang="en-US" dirty="0"/>
          </a:p>
        </p:txBody>
      </p:sp>
    </p:spTree>
    <p:extLst>
      <p:ext uri="{BB962C8B-B14F-4D97-AF65-F5344CB8AC3E}">
        <p14:creationId xmlns:p14="http://schemas.microsoft.com/office/powerpoint/2010/main" val="41060833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44663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30563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858756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02957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144602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06864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A2E1A-B7BF-405C-BF76-AC696D840F1A}" type="slidenum">
              <a:rPr lang="en-US" smtClean="0"/>
              <a:t>7</a:t>
            </a:fld>
            <a:endParaRPr lang="en-US"/>
          </a:p>
        </p:txBody>
      </p:sp>
    </p:spTree>
    <p:extLst>
      <p:ext uri="{BB962C8B-B14F-4D97-AF65-F5344CB8AC3E}">
        <p14:creationId xmlns:p14="http://schemas.microsoft.com/office/powerpoint/2010/main" val="2375388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066261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490496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Nepal example</a:t>
            </a:r>
          </a:p>
        </p:txBody>
      </p:sp>
    </p:spTree>
    <p:extLst>
      <p:ext uri="{BB962C8B-B14F-4D97-AF65-F5344CB8AC3E}">
        <p14:creationId xmlns:p14="http://schemas.microsoft.com/office/powerpoint/2010/main" val="38967435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232993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997576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770752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Made modifications to this screen based on user feedback-colors for days since submission and time categories</a:t>
            </a:r>
          </a:p>
          <a:p>
            <a:pPr lvl="0">
              <a:spcBef>
                <a:spcPts val="0"/>
              </a:spcBef>
              <a:buNone/>
            </a:pPr>
            <a:endParaRPr/>
          </a:p>
          <a:p>
            <a:pPr lvl="0">
              <a:spcBef>
                <a:spcPts val="0"/>
              </a:spcBef>
              <a:buNone/>
            </a:pPr>
            <a:r>
              <a:rPr lang="en"/>
              <a:t>Clinic status map</a:t>
            </a:r>
          </a:p>
        </p:txBody>
      </p:sp>
    </p:spTree>
    <p:extLst>
      <p:ext uri="{BB962C8B-B14F-4D97-AF65-F5344CB8AC3E}">
        <p14:creationId xmlns:p14="http://schemas.microsoft.com/office/powerpoint/2010/main" val="7019609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Copy of C7 report to compare to data on paper</a:t>
            </a:r>
          </a:p>
          <a:p>
            <a:pPr lvl="0">
              <a:spcBef>
                <a:spcPts val="0"/>
              </a:spcBef>
              <a:buNone/>
            </a:pPr>
            <a:endParaRPr/>
          </a:p>
          <a:p>
            <a:pPr lvl="0">
              <a:spcBef>
                <a:spcPts val="0"/>
              </a:spcBef>
              <a:buNone/>
            </a:pPr>
            <a:r>
              <a:rPr lang="en"/>
              <a:t>Matching records to identify clinics complying to VT </a:t>
            </a:r>
          </a:p>
        </p:txBody>
      </p:sp>
    </p:spTree>
    <p:extLst>
      <p:ext uri="{BB962C8B-B14F-4D97-AF65-F5344CB8AC3E}">
        <p14:creationId xmlns:p14="http://schemas.microsoft.com/office/powerpoint/2010/main" val="25560044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Data latency</a:t>
            </a:r>
          </a:p>
          <a:p>
            <a:pPr lvl="0">
              <a:spcBef>
                <a:spcPts val="0"/>
              </a:spcBef>
              <a:buNone/>
            </a:pPr>
            <a:endParaRPr/>
          </a:p>
          <a:p>
            <a:pPr lvl="0">
              <a:spcBef>
                <a:spcPts val="0"/>
              </a:spcBef>
              <a:buNone/>
            </a:pPr>
            <a:r>
              <a:rPr lang="en"/>
              <a:t>For internal monitoring use</a:t>
            </a:r>
          </a:p>
          <a:p>
            <a:pPr lvl="0">
              <a:spcBef>
                <a:spcPts val="0"/>
              </a:spcBef>
              <a:buNone/>
            </a:pPr>
            <a:endParaRPr/>
          </a:p>
          <a:p>
            <a:pPr lvl="0">
              <a:spcBef>
                <a:spcPts val="0"/>
              </a:spcBef>
              <a:buNone/>
            </a:pPr>
            <a:r>
              <a:rPr lang="en"/>
              <a:t>In addition to fingerprints</a:t>
            </a:r>
          </a:p>
          <a:p>
            <a:pPr lvl="0">
              <a:spcBef>
                <a:spcPts val="0"/>
              </a:spcBef>
              <a:buNone/>
            </a:pPr>
            <a:endParaRPr/>
          </a:p>
        </p:txBody>
      </p:sp>
    </p:spTree>
    <p:extLst>
      <p:ext uri="{BB962C8B-B14F-4D97-AF65-F5344CB8AC3E}">
        <p14:creationId xmlns:p14="http://schemas.microsoft.com/office/powerpoint/2010/main" val="38918183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Health workers from high performing zones felt like they were missing out on supervision visits since the practice and process was changed a year or so after supervision visits were conducted in this manner every two weeks</a:t>
            </a:r>
          </a:p>
        </p:txBody>
      </p:sp>
    </p:spTree>
    <p:extLst>
      <p:ext uri="{BB962C8B-B14F-4D97-AF65-F5344CB8AC3E}">
        <p14:creationId xmlns:p14="http://schemas.microsoft.com/office/powerpoint/2010/main" val="4109275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336 words</a:t>
            </a:r>
            <a:endParaRPr lang="en-US" dirty="0"/>
          </a:p>
        </p:txBody>
      </p:sp>
      <p:sp>
        <p:nvSpPr>
          <p:cNvPr id="4" name="Slide Number Placeholder 3"/>
          <p:cNvSpPr>
            <a:spLocks noGrp="1"/>
          </p:cNvSpPr>
          <p:nvPr>
            <p:ph type="sldNum" sz="quarter" idx="10"/>
          </p:nvPr>
        </p:nvSpPr>
        <p:spPr/>
        <p:txBody>
          <a:bodyPr/>
          <a:lstStyle/>
          <a:p>
            <a:fld id="{BCBA2E1A-B7BF-405C-BF76-AC696D840F1A}" type="slidenum">
              <a:rPr lang="en-US" smtClean="0"/>
              <a:t>8</a:t>
            </a:fld>
            <a:endParaRPr lang="en-US"/>
          </a:p>
        </p:txBody>
      </p:sp>
    </p:spTree>
    <p:extLst>
      <p:ext uri="{BB962C8B-B14F-4D97-AF65-F5344CB8AC3E}">
        <p14:creationId xmlns:p14="http://schemas.microsoft.com/office/powerpoint/2010/main" val="36047242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719210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91688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34927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745156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42103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204037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293952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872993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287839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86981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BA2E1A-B7BF-405C-BF76-AC696D840F1A}" type="slidenum">
              <a:rPr lang="en-US" smtClean="0"/>
              <a:t>9</a:t>
            </a:fld>
            <a:endParaRPr lang="en-US"/>
          </a:p>
        </p:txBody>
      </p:sp>
    </p:spTree>
    <p:extLst>
      <p:ext uri="{BB962C8B-B14F-4D97-AF65-F5344CB8AC3E}">
        <p14:creationId xmlns:p14="http://schemas.microsoft.com/office/powerpoint/2010/main" val="2994898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8552" indent="-291751" eaLnBrk="0" hangingPunct="0">
              <a:defRPr>
                <a:solidFill>
                  <a:schemeClr val="tx1"/>
                </a:solidFill>
                <a:latin typeface="Arial" charset="0"/>
                <a:ea typeface="ＭＳ Ｐゴシック" pitchFamily="34" charset="-128"/>
              </a:defRPr>
            </a:lvl2pPr>
            <a:lvl3pPr marL="1167003" indent="-233401" eaLnBrk="0" hangingPunct="0">
              <a:defRPr>
                <a:solidFill>
                  <a:schemeClr val="tx1"/>
                </a:solidFill>
                <a:latin typeface="Arial" charset="0"/>
                <a:ea typeface="ＭＳ Ｐゴシック" pitchFamily="34" charset="-128"/>
              </a:defRPr>
            </a:lvl3pPr>
            <a:lvl4pPr marL="1633804" indent="-233401" eaLnBrk="0" hangingPunct="0">
              <a:defRPr>
                <a:solidFill>
                  <a:schemeClr val="tx1"/>
                </a:solidFill>
                <a:latin typeface="Arial" charset="0"/>
                <a:ea typeface="ＭＳ Ｐゴシック" pitchFamily="34" charset="-128"/>
              </a:defRPr>
            </a:lvl4pPr>
            <a:lvl5pPr marL="2100605" indent="-233401" eaLnBrk="0" hangingPunct="0">
              <a:defRPr>
                <a:solidFill>
                  <a:schemeClr val="tx1"/>
                </a:solidFill>
                <a:latin typeface="Arial" charset="0"/>
                <a:ea typeface="ＭＳ Ｐゴシック" pitchFamily="34" charset="-128"/>
              </a:defRPr>
            </a:lvl5pPr>
            <a:lvl6pPr marL="2567407" indent="-233401" eaLnBrk="0" fontAlgn="base" hangingPunct="0">
              <a:spcBef>
                <a:spcPct val="0"/>
              </a:spcBef>
              <a:spcAft>
                <a:spcPct val="0"/>
              </a:spcAft>
              <a:defRPr>
                <a:solidFill>
                  <a:schemeClr val="tx1"/>
                </a:solidFill>
                <a:latin typeface="Arial" charset="0"/>
                <a:ea typeface="ＭＳ Ｐゴシック" pitchFamily="34" charset="-128"/>
              </a:defRPr>
            </a:lvl6pPr>
            <a:lvl7pPr marL="3034208" indent="-233401" eaLnBrk="0" fontAlgn="base" hangingPunct="0">
              <a:spcBef>
                <a:spcPct val="0"/>
              </a:spcBef>
              <a:spcAft>
                <a:spcPct val="0"/>
              </a:spcAft>
              <a:defRPr>
                <a:solidFill>
                  <a:schemeClr val="tx1"/>
                </a:solidFill>
                <a:latin typeface="Arial" charset="0"/>
                <a:ea typeface="ＭＳ Ｐゴシック" pitchFamily="34" charset="-128"/>
              </a:defRPr>
            </a:lvl7pPr>
            <a:lvl8pPr marL="3501009" indent="-233401" eaLnBrk="0" fontAlgn="base" hangingPunct="0">
              <a:spcBef>
                <a:spcPct val="0"/>
              </a:spcBef>
              <a:spcAft>
                <a:spcPct val="0"/>
              </a:spcAft>
              <a:defRPr>
                <a:solidFill>
                  <a:schemeClr val="tx1"/>
                </a:solidFill>
                <a:latin typeface="Arial" charset="0"/>
                <a:ea typeface="ＭＳ Ｐゴシック" pitchFamily="34" charset="-128"/>
              </a:defRPr>
            </a:lvl8pPr>
            <a:lvl9pPr marL="3967810" indent="-233401"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F808257-173E-4E28-AB23-BC3943BA4F80}" type="slidenum">
              <a:rPr lang="en-US" altLang="en-US" smtClean="0">
                <a:latin typeface="Calibri" pitchFamily="34" charset="0"/>
              </a:rPr>
              <a:pPr eaLnBrk="1" hangingPunct="1"/>
              <a:t>10</a:t>
            </a:fld>
            <a:endParaRPr lang="en-US" altLang="en-US" smtClean="0">
              <a:latin typeface="Calibri" pitchFamily="34" charset="0"/>
            </a:endParaRPr>
          </a:p>
        </p:txBody>
      </p:sp>
    </p:spTree>
    <p:extLst>
      <p:ext uri="{BB962C8B-B14F-4D97-AF65-F5344CB8AC3E}">
        <p14:creationId xmlns:p14="http://schemas.microsoft.com/office/powerpoint/2010/main" val="3799399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a:gsLst>
              <a:gs pos="0">
                <a:srgbClr val="2C3A92"/>
              </a:gs>
              <a:gs pos="100000">
                <a:srgbClr val="70BEAF"/>
              </a:gs>
            </a:gsLst>
            <a:lin ang="9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285"/>
            <a:ext cx="9143244" cy="6857433"/>
          </a:xfrm>
          <a:prstGeom prst="rect">
            <a:avLst/>
          </a:prstGeom>
        </p:spPr>
      </p:pic>
      <p:sp>
        <p:nvSpPr>
          <p:cNvPr id="2" name="Title 1"/>
          <p:cNvSpPr>
            <a:spLocks noGrp="1"/>
          </p:cNvSpPr>
          <p:nvPr>
            <p:ph type="ctrTitle"/>
          </p:nvPr>
        </p:nvSpPr>
        <p:spPr>
          <a:xfrm>
            <a:off x="290384" y="810053"/>
            <a:ext cx="7772400" cy="1096963"/>
          </a:xfrm>
        </p:spPr>
        <p:txBody>
          <a:bodyPr anchor="b">
            <a:normAutofit/>
          </a:bodyPr>
          <a:lstStyle>
            <a:lvl1pPr algn="l">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90384" y="1949664"/>
            <a:ext cx="6858000" cy="62560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41" name="Picture 4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0097" y="5637126"/>
            <a:ext cx="1775605" cy="1147172"/>
          </a:xfrm>
          <a:prstGeom prst="rect">
            <a:avLst/>
          </a:prstGeom>
        </p:spPr>
      </p:pic>
    </p:spTree>
    <p:extLst>
      <p:ext uri="{BB962C8B-B14F-4D97-AF65-F5344CB8AC3E}">
        <p14:creationId xmlns:p14="http://schemas.microsoft.com/office/powerpoint/2010/main" val="386330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p:nvPr userDrawn="1"/>
        </p:nvSpPr>
        <p:spPr>
          <a:xfrm>
            <a:off x="7438768" y="135924"/>
            <a:ext cx="1408670" cy="97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7026" y="198399"/>
            <a:ext cx="1292174" cy="834839"/>
          </a:xfrm>
          <a:prstGeom prst="rect">
            <a:avLst/>
          </a:prstGeom>
        </p:spPr>
      </p:pic>
    </p:spTree>
    <p:extLst>
      <p:ext uri="{BB962C8B-B14F-4D97-AF65-F5344CB8AC3E}">
        <p14:creationId xmlns:p14="http://schemas.microsoft.com/office/powerpoint/2010/main" val="1755724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1" y="6303696"/>
            <a:ext cx="9144001" cy="5543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4399004" y="6588155"/>
            <a:ext cx="4572000" cy="215444"/>
          </a:xfrm>
          <a:prstGeom prst="rect">
            <a:avLst/>
          </a:prstGeom>
        </p:spPr>
        <p:txBody>
          <a:bodyPr>
            <a:spAutoFit/>
          </a:bodyPr>
          <a:lstStyle/>
          <a:p>
            <a:pPr algn="r"/>
            <a:r>
              <a:rPr lang="en-US" sz="800" dirty="0" smtClean="0">
                <a:solidFill>
                  <a:schemeClr val="bg1"/>
                </a:solidFill>
                <a:latin typeface="+mn-lt"/>
                <a:cs typeface="Calibri"/>
              </a:rPr>
              <a:t>©</a:t>
            </a:r>
            <a:r>
              <a:rPr lang="en-US" sz="800" dirty="0" smtClean="0">
                <a:solidFill>
                  <a:schemeClr val="bg1"/>
                </a:solidFill>
              </a:rPr>
              <a:t>2014 Center for Creative Leadership. All rights reserved.</a:t>
            </a:r>
            <a:endParaRPr lang="en-US" sz="800" dirty="0">
              <a:solidFill>
                <a:schemeClr val="bg1"/>
              </a:solidFill>
            </a:endParaRPr>
          </a:p>
        </p:txBody>
      </p:sp>
      <p:sp>
        <p:nvSpPr>
          <p:cNvPr id="7" name="Rectangle 6"/>
          <p:cNvSpPr/>
          <p:nvPr userDrawn="1"/>
        </p:nvSpPr>
        <p:spPr>
          <a:xfrm>
            <a:off x="7438768" y="135924"/>
            <a:ext cx="1408670" cy="97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pic>
        <p:nvPicPr>
          <p:cNvPr id="8" name="Picture 7" descr="SHAPE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33334" t="14212" r="19136" b="40294"/>
          <a:stretch/>
        </p:blipFill>
        <p:spPr>
          <a:xfrm>
            <a:off x="4797778" y="3931920"/>
            <a:ext cx="4346222" cy="2963333"/>
          </a:xfrm>
          <a:prstGeom prst="rect">
            <a:avLst/>
          </a:prstGeom>
        </p:spPr>
      </p:pic>
    </p:spTree>
    <p:extLst>
      <p:ext uri="{BB962C8B-B14F-4D97-AF65-F5344CB8AC3E}">
        <p14:creationId xmlns:p14="http://schemas.microsoft.com/office/powerpoint/2010/main" val="3848549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3"/>
          <p:cNvSpPr/>
          <p:nvPr userDrawn="1"/>
        </p:nvSpPr>
        <p:spPr>
          <a:xfrm>
            <a:off x="-1" y="6303696"/>
            <a:ext cx="9144001" cy="5543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HAPE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33334" t="14212" r="19136" b="40294"/>
          <a:stretch/>
        </p:blipFill>
        <p:spPr>
          <a:xfrm>
            <a:off x="4797778" y="3931920"/>
            <a:ext cx="4346222" cy="2963333"/>
          </a:xfrm>
          <a:prstGeom prst="rect">
            <a:avLst/>
          </a:prstGeom>
        </p:spPr>
      </p:pic>
      <p:sp>
        <p:nvSpPr>
          <p:cNvPr id="6" name="Rectangle 5"/>
          <p:cNvSpPr/>
          <p:nvPr userDrawn="1"/>
        </p:nvSpPr>
        <p:spPr>
          <a:xfrm>
            <a:off x="4399004" y="6588155"/>
            <a:ext cx="4572000" cy="215444"/>
          </a:xfrm>
          <a:prstGeom prst="rect">
            <a:avLst/>
          </a:prstGeom>
        </p:spPr>
        <p:txBody>
          <a:bodyPr>
            <a:spAutoFit/>
          </a:bodyPr>
          <a:lstStyle/>
          <a:p>
            <a:pPr algn="r"/>
            <a:r>
              <a:rPr lang="en-US" sz="800" dirty="0" smtClean="0">
                <a:solidFill>
                  <a:schemeClr val="bg1"/>
                </a:solidFill>
                <a:latin typeface="+mn-lt"/>
                <a:cs typeface="Calibri"/>
              </a:rPr>
              <a:t>©</a:t>
            </a:r>
            <a:r>
              <a:rPr lang="en-US" sz="800" dirty="0" smtClean="0">
                <a:solidFill>
                  <a:schemeClr val="bg1"/>
                </a:solidFill>
              </a:rPr>
              <a:t>2014 Center for Creative Leadership. All rights reserved.</a:t>
            </a:r>
            <a:endParaRPr lang="en-US" sz="800" dirty="0">
              <a:solidFill>
                <a:schemeClr val="bg1"/>
              </a:solidFill>
            </a:endParaRPr>
          </a:p>
        </p:txBody>
      </p:sp>
      <p:sp>
        <p:nvSpPr>
          <p:cNvPr id="7" name="Rectangle 6"/>
          <p:cNvSpPr/>
          <p:nvPr userDrawn="1"/>
        </p:nvSpPr>
        <p:spPr>
          <a:xfrm>
            <a:off x="7438768" y="135924"/>
            <a:ext cx="1408670" cy="97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34347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aseline="0">
                <a:solidFill>
                  <a:schemeClr val="tx1">
                    <a:lumMod val="75000"/>
                    <a:lumOff val="25000"/>
                  </a:schemeClr>
                </a:solidFill>
                <a:latin typeface="+mn-lt"/>
              </a:defRPr>
            </a:lvl1pPr>
          </a:lstStyle>
          <a:p>
            <a:r>
              <a:rPr lang="en-US" smtClean="0"/>
              <a:t>Click to edit Master title style</a:t>
            </a:r>
            <a:endParaRPr lang="en-US" dirty="0"/>
          </a:p>
        </p:txBody>
      </p:sp>
      <p:sp>
        <p:nvSpPr>
          <p:cNvPr id="4" name="Freeform 3"/>
          <p:cNvSpPr>
            <a:spLocks noEditPoints="1"/>
          </p:cNvSpPr>
          <p:nvPr/>
        </p:nvSpPr>
        <p:spPr bwMode="auto">
          <a:xfrm>
            <a:off x="-65087" y="3338342"/>
            <a:ext cx="6397625" cy="3495675"/>
          </a:xfrm>
          <a:custGeom>
            <a:avLst/>
            <a:gdLst>
              <a:gd name="T0" fmla="*/ 0 w 1968"/>
              <a:gd name="T1" fmla="*/ 374 h 1074"/>
              <a:gd name="T2" fmla="*/ 0 w 1968"/>
              <a:gd name="T3" fmla="*/ 434 h 1074"/>
              <a:gd name="T4" fmla="*/ 206 w 1968"/>
              <a:gd name="T5" fmla="*/ 389 h 1074"/>
              <a:gd name="T6" fmla="*/ 0 w 1968"/>
              <a:gd name="T7" fmla="*/ 374 h 1074"/>
              <a:gd name="T8" fmla="*/ 970 w 1968"/>
              <a:gd name="T9" fmla="*/ 340 h 1074"/>
              <a:gd name="T10" fmla="*/ 353 w 1968"/>
              <a:gd name="T11" fmla="*/ 392 h 1074"/>
              <a:gd name="T12" fmla="*/ 348 w 1968"/>
              <a:gd name="T13" fmla="*/ 392 h 1074"/>
              <a:gd name="T14" fmla="*/ 331 w 1968"/>
              <a:gd name="T15" fmla="*/ 398 h 1074"/>
              <a:gd name="T16" fmla="*/ 0 w 1968"/>
              <a:gd name="T17" fmla="*/ 482 h 1074"/>
              <a:gd name="T18" fmla="*/ 0 w 1968"/>
              <a:gd name="T19" fmla="*/ 697 h 1074"/>
              <a:gd name="T20" fmla="*/ 474 w 1968"/>
              <a:gd name="T21" fmla="*/ 598 h 1074"/>
              <a:gd name="T22" fmla="*/ 970 w 1968"/>
              <a:gd name="T23" fmla="*/ 340 h 1074"/>
              <a:gd name="T24" fmla="*/ 1568 w 1968"/>
              <a:gd name="T25" fmla="*/ 185 h 1074"/>
              <a:gd name="T26" fmla="*/ 1077 w 1968"/>
              <a:gd name="T27" fmla="*/ 321 h 1074"/>
              <a:gd name="T28" fmla="*/ 500 w 1968"/>
              <a:gd name="T29" fmla="*/ 636 h 1074"/>
              <a:gd name="T30" fmla="*/ 0 w 1968"/>
              <a:gd name="T31" fmla="*/ 738 h 1074"/>
              <a:gd name="T32" fmla="*/ 0 w 1968"/>
              <a:gd name="T33" fmla="*/ 805 h 1074"/>
              <a:gd name="T34" fmla="*/ 120 w 1968"/>
              <a:gd name="T35" fmla="*/ 944 h 1074"/>
              <a:gd name="T36" fmla="*/ 648 w 1968"/>
              <a:gd name="T37" fmla="*/ 841 h 1074"/>
              <a:gd name="T38" fmla="*/ 1537 w 1968"/>
              <a:gd name="T39" fmla="*/ 224 h 1074"/>
              <a:gd name="T40" fmla="*/ 1568 w 1968"/>
              <a:gd name="T41" fmla="*/ 185 h 1074"/>
              <a:gd name="T42" fmla="*/ 1968 w 1968"/>
              <a:gd name="T43" fmla="*/ 0 h 1074"/>
              <a:gd name="T44" fmla="*/ 1643 w 1968"/>
              <a:gd name="T45" fmla="*/ 156 h 1074"/>
              <a:gd name="T46" fmla="*/ 1559 w 1968"/>
              <a:gd name="T47" fmla="*/ 269 h 1074"/>
              <a:gd name="T48" fmla="*/ 670 w 1968"/>
              <a:gd name="T49" fmla="*/ 886 h 1074"/>
              <a:gd name="T50" fmla="*/ 156 w 1968"/>
              <a:gd name="T51" fmla="*/ 988 h 1074"/>
              <a:gd name="T52" fmla="*/ 219 w 1968"/>
              <a:gd name="T53" fmla="*/ 1074 h 1074"/>
              <a:gd name="T54" fmla="*/ 861 w 1968"/>
              <a:gd name="T55" fmla="*/ 1074 h 1074"/>
              <a:gd name="T56" fmla="*/ 1706 w 1968"/>
              <a:gd name="T57" fmla="*/ 474 h 1074"/>
              <a:gd name="T58" fmla="*/ 1968 w 1968"/>
              <a:gd name="T59" fmla="*/ 0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1074">
                <a:moveTo>
                  <a:pt x="0" y="374"/>
                </a:moveTo>
                <a:cubicBezTo>
                  <a:pt x="0" y="434"/>
                  <a:pt x="0" y="434"/>
                  <a:pt x="0" y="434"/>
                </a:cubicBezTo>
                <a:cubicBezTo>
                  <a:pt x="68" y="423"/>
                  <a:pt x="137" y="409"/>
                  <a:pt x="206" y="389"/>
                </a:cubicBezTo>
                <a:cubicBezTo>
                  <a:pt x="136" y="386"/>
                  <a:pt x="67" y="381"/>
                  <a:pt x="0" y="374"/>
                </a:cubicBezTo>
                <a:moveTo>
                  <a:pt x="970" y="340"/>
                </a:moveTo>
                <a:cubicBezTo>
                  <a:pt x="764" y="375"/>
                  <a:pt x="556" y="392"/>
                  <a:pt x="353" y="392"/>
                </a:cubicBezTo>
                <a:cubicBezTo>
                  <a:pt x="351" y="392"/>
                  <a:pt x="350" y="392"/>
                  <a:pt x="348" y="392"/>
                </a:cubicBezTo>
                <a:cubicBezTo>
                  <a:pt x="331" y="398"/>
                  <a:pt x="331" y="398"/>
                  <a:pt x="331" y="398"/>
                </a:cubicBezTo>
                <a:cubicBezTo>
                  <a:pt x="219" y="438"/>
                  <a:pt x="108" y="466"/>
                  <a:pt x="0" y="482"/>
                </a:cubicBezTo>
                <a:cubicBezTo>
                  <a:pt x="0" y="697"/>
                  <a:pt x="0" y="697"/>
                  <a:pt x="0" y="697"/>
                </a:cubicBezTo>
                <a:cubicBezTo>
                  <a:pt x="153" y="688"/>
                  <a:pt x="313" y="655"/>
                  <a:pt x="474" y="598"/>
                </a:cubicBezTo>
                <a:cubicBezTo>
                  <a:pt x="650" y="536"/>
                  <a:pt x="818" y="448"/>
                  <a:pt x="970" y="340"/>
                </a:cubicBezTo>
                <a:moveTo>
                  <a:pt x="1568" y="185"/>
                </a:moveTo>
                <a:cubicBezTo>
                  <a:pt x="1416" y="240"/>
                  <a:pt x="1251" y="286"/>
                  <a:pt x="1077" y="321"/>
                </a:cubicBezTo>
                <a:cubicBezTo>
                  <a:pt x="905" y="454"/>
                  <a:pt x="707" y="563"/>
                  <a:pt x="500" y="636"/>
                </a:cubicBezTo>
                <a:cubicBezTo>
                  <a:pt x="330" y="696"/>
                  <a:pt x="160" y="731"/>
                  <a:pt x="0" y="738"/>
                </a:cubicBezTo>
                <a:cubicBezTo>
                  <a:pt x="0" y="805"/>
                  <a:pt x="0" y="805"/>
                  <a:pt x="0" y="805"/>
                </a:cubicBezTo>
                <a:cubicBezTo>
                  <a:pt x="43" y="851"/>
                  <a:pt x="83" y="898"/>
                  <a:pt x="120" y="944"/>
                </a:cubicBezTo>
                <a:cubicBezTo>
                  <a:pt x="289" y="939"/>
                  <a:pt x="468" y="905"/>
                  <a:pt x="648" y="841"/>
                </a:cubicBezTo>
                <a:cubicBezTo>
                  <a:pt x="994" y="718"/>
                  <a:pt x="1314" y="496"/>
                  <a:pt x="1537" y="224"/>
                </a:cubicBezTo>
                <a:cubicBezTo>
                  <a:pt x="1568" y="185"/>
                  <a:pt x="1568" y="185"/>
                  <a:pt x="1568" y="185"/>
                </a:cubicBezTo>
                <a:moveTo>
                  <a:pt x="1968" y="0"/>
                </a:moveTo>
                <a:cubicBezTo>
                  <a:pt x="1870" y="57"/>
                  <a:pt x="1761" y="110"/>
                  <a:pt x="1643" y="156"/>
                </a:cubicBezTo>
                <a:cubicBezTo>
                  <a:pt x="1617" y="194"/>
                  <a:pt x="1589" y="232"/>
                  <a:pt x="1559" y="269"/>
                </a:cubicBezTo>
                <a:cubicBezTo>
                  <a:pt x="1337" y="541"/>
                  <a:pt x="1017" y="762"/>
                  <a:pt x="670" y="886"/>
                </a:cubicBezTo>
                <a:cubicBezTo>
                  <a:pt x="495" y="948"/>
                  <a:pt x="320" y="982"/>
                  <a:pt x="156" y="988"/>
                </a:cubicBezTo>
                <a:cubicBezTo>
                  <a:pt x="178" y="1017"/>
                  <a:pt x="199" y="1046"/>
                  <a:pt x="219" y="1074"/>
                </a:cubicBezTo>
                <a:cubicBezTo>
                  <a:pt x="861" y="1074"/>
                  <a:pt x="861" y="1074"/>
                  <a:pt x="861" y="1074"/>
                </a:cubicBezTo>
                <a:cubicBezTo>
                  <a:pt x="1191" y="948"/>
                  <a:pt x="1494" y="734"/>
                  <a:pt x="1706" y="474"/>
                </a:cubicBezTo>
                <a:cubicBezTo>
                  <a:pt x="1832" y="321"/>
                  <a:pt x="1920" y="159"/>
                  <a:pt x="1968" y="0"/>
                </a:cubicBezTo>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4"/>
          <p:cNvSpPr>
            <a:spLocks noEditPoints="1"/>
          </p:cNvSpPr>
          <p:nvPr/>
        </p:nvSpPr>
        <p:spPr bwMode="auto">
          <a:xfrm>
            <a:off x="6163107" y="2003501"/>
            <a:ext cx="2959100" cy="3211513"/>
          </a:xfrm>
          <a:custGeom>
            <a:avLst/>
            <a:gdLst>
              <a:gd name="T0" fmla="*/ 910 w 910"/>
              <a:gd name="T1" fmla="*/ 346 h 987"/>
              <a:gd name="T2" fmla="*/ 431 w 910"/>
              <a:gd name="T3" fmla="*/ 763 h 987"/>
              <a:gd name="T4" fmla="*/ 400 w 910"/>
              <a:gd name="T5" fmla="*/ 802 h 987"/>
              <a:gd name="T6" fmla="*/ 891 w 910"/>
              <a:gd name="T7" fmla="*/ 667 h 987"/>
              <a:gd name="T8" fmla="*/ 910 w 910"/>
              <a:gd name="T9" fmla="*/ 652 h 987"/>
              <a:gd name="T10" fmla="*/ 910 w 910"/>
              <a:gd name="T11" fmla="*/ 346 h 987"/>
              <a:gd name="T12" fmla="*/ 910 w 910"/>
              <a:gd name="T13" fmla="*/ 0 h 987"/>
              <a:gd name="T14" fmla="*/ 262 w 910"/>
              <a:gd name="T15" fmla="*/ 514 h 987"/>
              <a:gd name="T16" fmla="*/ 0 w 910"/>
              <a:gd name="T17" fmla="*/ 987 h 987"/>
              <a:gd name="T18" fmla="*/ 325 w 910"/>
              <a:gd name="T19" fmla="*/ 831 h 987"/>
              <a:gd name="T20" fmla="*/ 409 w 910"/>
              <a:gd name="T21" fmla="*/ 719 h 987"/>
              <a:gd name="T22" fmla="*/ 910 w 910"/>
              <a:gd name="T23" fmla="*/ 287 h 987"/>
              <a:gd name="T24" fmla="*/ 910 w 910"/>
              <a:gd name="T25" fmla="*/ 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0" h="987">
                <a:moveTo>
                  <a:pt x="910" y="346"/>
                </a:moveTo>
                <a:cubicBezTo>
                  <a:pt x="726" y="461"/>
                  <a:pt x="562" y="604"/>
                  <a:pt x="431" y="763"/>
                </a:cubicBezTo>
                <a:cubicBezTo>
                  <a:pt x="400" y="802"/>
                  <a:pt x="400" y="802"/>
                  <a:pt x="400" y="802"/>
                </a:cubicBezTo>
                <a:cubicBezTo>
                  <a:pt x="552" y="747"/>
                  <a:pt x="717" y="701"/>
                  <a:pt x="891" y="667"/>
                </a:cubicBezTo>
                <a:cubicBezTo>
                  <a:pt x="897" y="662"/>
                  <a:pt x="903" y="657"/>
                  <a:pt x="910" y="652"/>
                </a:cubicBezTo>
                <a:cubicBezTo>
                  <a:pt x="910" y="346"/>
                  <a:pt x="910" y="346"/>
                  <a:pt x="910" y="346"/>
                </a:cubicBezTo>
                <a:moveTo>
                  <a:pt x="910" y="0"/>
                </a:moveTo>
                <a:cubicBezTo>
                  <a:pt x="658" y="128"/>
                  <a:pt x="431" y="306"/>
                  <a:pt x="262" y="514"/>
                </a:cubicBezTo>
                <a:cubicBezTo>
                  <a:pt x="136" y="667"/>
                  <a:pt x="48" y="828"/>
                  <a:pt x="0" y="987"/>
                </a:cubicBezTo>
                <a:cubicBezTo>
                  <a:pt x="98" y="930"/>
                  <a:pt x="207" y="877"/>
                  <a:pt x="325" y="831"/>
                </a:cubicBezTo>
                <a:cubicBezTo>
                  <a:pt x="351" y="793"/>
                  <a:pt x="379" y="755"/>
                  <a:pt x="409" y="719"/>
                </a:cubicBezTo>
                <a:cubicBezTo>
                  <a:pt x="545" y="552"/>
                  <a:pt x="717" y="405"/>
                  <a:pt x="910" y="287"/>
                </a:cubicBezTo>
                <a:cubicBezTo>
                  <a:pt x="910" y="0"/>
                  <a:pt x="910" y="0"/>
                  <a:pt x="910" y="0"/>
                </a:cubicBezTo>
              </a:path>
            </a:pathLst>
          </a:custGeom>
          <a:solidFill>
            <a:schemeClr val="bg1">
              <a:lumMod val="85000"/>
              <a:alpha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94545"/>
          <a:stretch/>
        </p:blipFill>
        <p:spPr>
          <a:xfrm>
            <a:off x="-43543" y="6483928"/>
            <a:ext cx="9187543" cy="374073"/>
          </a:xfrm>
          <a:prstGeom prst="rect">
            <a:avLst/>
          </a:prstGeom>
        </p:spPr>
      </p:pic>
      <p:sp>
        <p:nvSpPr>
          <p:cNvPr id="7" name="TextBox 6"/>
          <p:cNvSpPr txBox="1"/>
          <p:nvPr/>
        </p:nvSpPr>
        <p:spPr>
          <a:xfrm>
            <a:off x="6316612" y="6528952"/>
            <a:ext cx="2598788" cy="215444"/>
          </a:xfrm>
          <a:prstGeom prst="rect">
            <a:avLst/>
          </a:prstGeom>
          <a:noFill/>
        </p:spPr>
        <p:txBody>
          <a:bodyPr wrap="none" rtlCol="0">
            <a:spAutoFit/>
          </a:bodyPr>
          <a:lstStyle/>
          <a:p>
            <a:pPr algn="r"/>
            <a:r>
              <a:rPr lang="en-US" sz="800" kern="1200" dirty="0" smtClean="0">
                <a:solidFill>
                  <a:schemeClr val="bg1"/>
                </a:solidFill>
                <a:effectLst/>
                <a:latin typeface="+mn-lt"/>
                <a:ea typeface="+mn-ea"/>
                <a:cs typeface="+mn-cs"/>
              </a:rPr>
              <a:t>©2014 Center for Creative Leadership. All rights reserved.</a:t>
            </a:r>
            <a:endParaRPr lang="en-US" sz="800" dirty="0">
              <a:solidFill>
                <a:schemeClr val="bg1"/>
              </a:solidFill>
            </a:endParaRPr>
          </a:p>
        </p:txBody>
      </p:sp>
      <p:sp>
        <p:nvSpPr>
          <p:cNvPr id="8" name="Content Placeholder 2"/>
          <p:cNvSpPr>
            <a:spLocks noGrp="1"/>
          </p:cNvSpPr>
          <p:nvPr>
            <p:ph idx="1"/>
          </p:nvPr>
        </p:nvSpPr>
        <p:spPr>
          <a:xfrm>
            <a:off x="304801" y="1231636"/>
            <a:ext cx="8534401" cy="4945327"/>
          </a:xfrm>
        </p:spPr>
        <p:txBody>
          <a:bodyPr/>
          <a:lstStyle>
            <a:lvl1pPr marL="0" indent="0">
              <a:buFontTx/>
              <a:buNone/>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396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1"/>
            <a:ext cx="2133600" cy="365125"/>
          </a:xfrm>
          <a:prstGeom prst="rect">
            <a:avLst/>
          </a:prstGeom>
        </p:spPr>
        <p:txBody>
          <a:bodyPr/>
          <a:lstStyle>
            <a:lvl1pPr>
              <a:defRPr/>
            </a:lvl1pPr>
          </a:lstStyle>
          <a:p>
            <a:pPr>
              <a:defRPr/>
            </a:pPr>
            <a:fld id="{9A7AE54F-F91B-4743-9AB0-3746229C71DC}" type="datetime1">
              <a:rPr lang="en-US"/>
              <a:pPr>
                <a:defRPr/>
              </a:pPr>
              <a:t>3/2/2017</a:t>
            </a:fld>
            <a:endParaRPr lang="en-US"/>
          </a:p>
        </p:txBody>
      </p:sp>
      <p:sp>
        <p:nvSpPr>
          <p:cNvPr id="3"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pPr>
              <a:defRPr/>
            </a:pPr>
            <a:fld id="{D2DA7D20-A8A4-46EC-ACC0-3F06B41B09A0}" type="slidenum">
              <a:rPr lang="en-US"/>
              <a:pPr>
                <a:defRPr/>
              </a:pPr>
              <a:t>‹#›</a:t>
            </a:fld>
            <a:endParaRPr lang="en-US"/>
          </a:p>
        </p:txBody>
      </p:sp>
    </p:spTree>
    <p:extLst>
      <p:ext uri="{BB962C8B-B14F-4D97-AF65-F5344CB8AC3E}">
        <p14:creationId xmlns:p14="http://schemas.microsoft.com/office/powerpoint/2010/main" val="1605082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2768938" y="3774032"/>
            <a:ext cx="6189892" cy="1956752"/>
          </a:xfrm>
        </p:spPr>
        <p:txBody>
          <a:bodyPr lIns="0" tIns="0" rIns="0" bIns="0"/>
          <a:lstStyle>
            <a:lvl1pPr marL="0" marR="0" indent="0" algn="l" defTabSz="457200" rtl="0" eaLnBrk="1" fontAlgn="auto" latinLnBrk="0" hangingPunct="1">
              <a:lnSpc>
                <a:spcPct val="100000"/>
              </a:lnSpc>
              <a:spcBef>
                <a:spcPct val="20000"/>
              </a:spcBef>
              <a:spcAft>
                <a:spcPts val="0"/>
              </a:spcAft>
              <a:buClr>
                <a:schemeClr val="accent1"/>
              </a:buClr>
              <a:buSzTx/>
              <a:buFont typeface="Arial"/>
              <a:buNone/>
              <a:tabLst/>
              <a:defRPr sz="3200" b="1" i="0" baseline="0">
                <a:solidFill>
                  <a:srgbClr val="FF6600"/>
                </a:solidFill>
                <a:latin typeface="Arial"/>
              </a:defRPr>
            </a:lvl1pPr>
          </a:lstStyle>
          <a:p>
            <a:pPr lvl="0"/>
            <a:r>
              <a:rPr lang="en-US" dirty="0" smtClean="0"/>
              <a:t>Click to edit Master text styles and can go two or more lines</a:t>
            </a:r>
          </a:p>
        </p:txBody>
      </p:sp>
      <p:sp>
        <p:nvSpPr>
          <p:cNvPr id="13" name="Text Placeholder 12"/>
          <p:cNvSpPr>
            <a:spLocks noGrp="1"/>
          </p:cNvSpPr>
          <p:nvPr>
            <p:ph type="body" sz="quarter" idx="11"/>
          </p:nvPr>
        </p:nvSpPr>
        <p:spPr>
          <a:xfrm>
            <a:off x="2768937" y="4998442"/>
            <a:ext cx="6189890" cy="637508"/>
          </a:xfrm>
        </p:spPr>
        <p:txBody>
          <a:bodyPr lIns="0" tIns="0" rIns="0" bIns="0"/>
          <a:lstStyle>
            <a:lvl1pPr marL="0" indent="0">
              <a:buNone/>
              <a:defRPr sz="2200" b="0" i="1">
                <a:solidFill>
                  <a:schemeClr val="accent2"/>
                </a:solidFill>
                <a:latin typeface="Arial"/>
              </a:defRPr>
            </a:lvl1pPr>
          </a:lstStyle>
          <a:p>
            <a:pPr lvl="0"/>
            <a:r>
              <a:rPr lang="en-US" dirty="0" smtClean="0"/>
              <a:t>Click to edit Master text styles</a:t>
            </a:r>
          </a:p>
        </p:txBody>
      </p:sp>
    </p:spTree>
    <p:extLst>
      <p:ext uri="{BB962C8B-B14F-4D97-AF65-F5344CB8AC3E}">
        <p14:creationId xmlns:p14="http://schemas.microsoft.com/office/powerpoint/2010/main" val="1042182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2986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0097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8117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9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8" name="Rectangle 7"/>
          <p:cNvSpPr/>
          <p:nvPr userDrawn="1"/>
        </p:nvSpPr>
        <p:spPr>
          <a:xfrm>
            <a:off x="0" y="0"/>
            <a:ext cx="9172222" cy="6858000"/>
          </a:xfrm>
          <a:prstGeom prst="rect">
            <a:avLst/>
          </a:prstGeom>
          <a:solidFill>
            <a:srgbClr val="787B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285"/>
            <a:ext cx="9143244" cy="6857433"/>
          </a:xfrm>
          <a:prstGeom prst="rect">
            <a:avLst/>
          </a:prstGeom>
        </p:spPr>
      </p:pic>
      <p:sp>
        <p:nvSpPr>
          <p:cNvPr id="2" name="Title 1"/>
          <p:cNvSpPr>
            <a:spLocks noGrp="1"/>
          </p:cNvSpPr>
          <p:nvPr>
            <p:ph type="ctrTitle"/>
          </p:nvPr>
        </p:nvSpPr>
        <p:spPr>
          <a:xfrm>
            <a:off x="290384" y="810053"/>
            <a:ext cx="7772400" cy="1096963"/>
          </a:xfrm>
        </p:spPr>
        <p:txBody>
          <a:bodyPr anchor="b">
            <a:normAutofit/>
          </a:bodyPr>
          <a:lstStyle>
            <a:lvl1pPr algn="l">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90384" y="1949664"/>
            <a:ext cx="6858000" cy="62560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0097" y="5637126"/>
            <a:ext cx="1775605" cy="1147172"/>
          </a:xfrm>
          <a:prstGeom prst="rect">
            <a:avLst/>
          </a:prstGeom>
        </p:spPr>
      </p:pic>
    </p:spTree>
    <p:extLst>
      <p:ext uri="{BB962C8B-B14F-4D97-AF65-F5344CB8AC3E}">
        <p14:creationId xmlns:p14="http://schemas.microsoft.com/office/powerpoint/2010/main" val="977167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16083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8337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50830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73904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95618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_NCCDPH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4629"/>
          <a:stretch/>
        </p:blipFill>
        <p:spPr>
          <a:xfrm>
            <a:off x="0" y="2387"/>
            <a:ext cx="9144000" cy="1216815"/>
          </a:xfrm>
          <a:prstGeom prst="rect">
            <a:avLst/>
          </a:prstGeom>
        </p:spPr>
      </p:pic>
      <p:sp>
        <p:nvSpPr>
          <p:cNvPr id="7" name="Title 1"/>
          <p:cNvSpPr>
            <a:spLocks noGrp="1"/>
          </p:cNvSpPr>
          <p:nvPr>
            <p:ph type="title"/>
          </p:nvPr>
        </p:nvSpPr>
        <p:spPr>
          <a:xfrm>
            <a:off x="457200" y="1386072"/>
            <a:ext cx="8229600" cy="1155779"/>
          </a:xfrm>
          <a:prstGeom prst="rect">
            <a:avLst/>
          </a:prstGeom>
        </p:spPr>
        <p:txBody>
          <a:bodyPr/>
          <a:lstStyle>
            <a:lvl1pPr algn="l">
              <a:lnSpc>
                <a:spcPts val="3000"/>
              </a:lnSpc>
              <a:defRPr sz="2800" b="1" baseline="0">
                <a:solidFill>
                  <a:srgbClr val="8A8D09"/>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859349"/>
            <a:ext cx="6400800" cy="457200"/>
          </a:xfrm>
          <a:prstGeom prst="rect">
            <a:avLst/>
          </a:prstGeom>
        </p:spPr>
        <p:txBody>
          <a:bodyPr/>
          <a:lstStyle>
            <a:lvl1pPr marL="0" indent="0" algn="l">
              <a:buNone/>
              <a:defRPr sz="2000" b="1" baseline="0">
                <a:solidFill>
                  <a:srgbClr val="8A8D09"/>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457200" y="3946019"/>
            <a:ext cx="6400800" cy="1295400"/>
          </a:xfrm>
          <a:prstGeom prst="rect">
            <a:avLst/>
          </a:prstGeom>
        </p:spPr>
        <p:txBody>
          <a:bodyPr/>
          <a:lstStyle>
            <a:lvl1pPr marL="0" indent="0" algn="l">
              <a:lnSpc>
                <a:spcPts val="2000"/>
              </a:lnSpc>
              <a:buNone/>
              <a:defRPr sz="1800" baseline="0">
                <a:solidFill>
                  <a:srgbClr val="8A8D0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120203"/>
            <a:ext cx="6903076" cy="369332"/>
          </a:xfrm>
          <a:prstGeom prst="rect">
            <a:avLst/>
          </a:prstGeom>
          <a:noFill/>
        </p:spPr>
        <p:txBody>
          <a:bodyPr wrap="square" rtlCol="0">
            <a:spAutoFit/>
          </a:bodyPr>
          <a:lstStyle/>
          <a:p>
            <a:pPr defTabSz="685800" eaLnBrk="0" hangingPunct="0"/>
            <a:r>
              <a:rPr lang="en-US" sz="1800" b="1" dirty="0" smtClean="0">
                <a:solidFill>
                  <a:srgbClr val="FFFFFF">
                    <a:lumMod val="95000"/>
                  </a:srgbClr>
                </a:solidFill>
                <a:latin typeface="Calibri" panose="020F0502020204030204" pitchFamily="34" charset="0"/>
                <a:ea typeface="+mn-ea"/>
                <a:cs typeface="+mn-cs"/>
              </a:rPr>
              <a:t>National Center for Chronic Disease Prevention and Health Promotion</a:t>
            </a:r>
          </a:p>
        </p:txBody>
      </p:sp>
    </p:spTree>
    <p:extLst>
      <p:ext uri="{BB962C8B-B14F-4D97-AF65-F5344CB8AC3E}">
        <p14:creationId xmlns:p14="http://schemas.microsoft.com/office/powerpoint/2010/main" val="176738298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8A8D09"/>
                </a:solidFill>
                <a:effectLst/>
                <a:latin typeface="Calibri" pitchFamily="34" charset="0"/>
              </a:defRPr>
            </a:lvl1pPr>
          </a:lstStyle>
          <a:p>
            <a:r>
              <a:rPr lang="en-US" dirty="0" smtClean="0"/>
              <a:t>Bottom band: NCCDPHP</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22"/>
          <a:stretch/>
        </p:blipFill>
        <p:spPr>
          <a:xfrm>
            <a:off x="0" y="6674440"/>
            <a:ext cx="9144000" cy="183560"/>
          </a:xfrm>
          <a:prstGeom prst="rect">
            <a:avLst/>
          </a:prstGeom>
        </p:spPr>
      </p:pic>
      <p:sp>
        <p:nvSpPr>
          <p:cNvPr id="6" name="Text Placeholder 7"/>
          <p:cNvSpPr>
            <a:spLocks noGrp="1"/>
          </p:cNvSpPr>
          <p:nvPr>
            <p:ph type="body" sz="quarter" idx="10"/>
          </p:nvPr>
        </p:nvSpPr>
        <p:spPr>
          <a:xfrm>
            <a:off x="457200" y="1545167"/>
            <a:ext cx="8229600" cy="4455584"/>
          </a:xfrm>
        </p:spPr>
        <p:txBody>
          <a:bodyPr/>
          <a:lstStyle>
            <a:lvl1pPr marL="342892" indent="-342892">
              <a:buClr>
                <a:srgbClr val="8D8B00"/>
              </a:buClr>
              <a:buFont typeface="Wingdings" panose="05000000000000000000" pitchFamily="2" charset="2"/>
              <a:buChar char="§"/>
              <a:defRPr sz="2000">
                <a:solidFill>
                  <a:schemeClr val="accent4">
                    <a:lumMod val="75000"/>
                  </a:schemeClr>
                </a:solidFill>
              </a:defRPr>
            </a:lvl1pPr>
            <a:lvl2pPr>
              <a:buClr>
                <a:srgbClr val="880039"/>
              </a:buClr>
              <a:defRPr sz="2000">
                <a:solidFill>
                  <a:schemeClr val="accent4">
                    <a:lumMod val="75000"/>
                  </a:schemeClr>
                </a:solidFill>
              </a:defRPr>
            </a:lvl2pPr>
            <a:lvl3pPr>
              <a:buClr>
                <a:srgbClr val="56A0D3"/>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3817426"/>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674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1706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366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1" name="Picture 7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09419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8" y="285"/>
            <a:ext cx="9143244" cy="6857433"/>
          </a:xfrm>
          <a:prstGeom prst="rect">
            <a:avLst/>
          </a:prstGeom>
        </p:spPr>
      </p:pic>
      <p:sp>
        <p:nvSpPr>
          <p:cNvPr id="2" name="Title 1"/>
          <p:cNvSpPr>
            <a:spLocks noGrp="1"/>
          </p:cNvSpPr>
          <p:nvPr userDrawn="1">
            <p:ph type="ctrTitle"/>
          </p:nvPr>
        </p:nvSpPr>
        <p:spPr>
          <a:xfrm>
            <a:off x="290384" y="5022745"/>
            <a:ext cx="7772400" cy="1096963"/>
          </a:xfrm>
        </p:spPr>
        <p:txBody>
          <a:bodyPr anchor="b">
            <a:normAutofit/>
          </a:bodyPr>
          <a:lstStyle>
            <a:lvl1pPr algn="l">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290384" y="6125284"/>
            <a:ext cx="6858000" cy="62560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73" name="Picture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097" y="981870"/>
            <a:ext cx="1775605" cy="1147172"/>
          </a:xfrm>
          <a:prstGeom prst="rect">
            <a:avLst/>
          </a:prstGeom>
        </p:spPr>
      </p:pic>
    </p:spTree>
    <p:extLst>
      <p:ext uri="{BB962C8B-B14F-4D97-AF65-F5344CB8AC3E}">
        <p14:creationId xmlns:p14="http://schemas.microsoft.com/office/powerpoint/2010/main" val="3384138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061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98718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2768938" y="3774032"/>
            <a:ext cx="6189892" cy="1956752"/>
          </a:xfrm>
        </p:spPr>
        <p:txBody>
          <a:bodyPr lIns="0" tIns="0" rIns="0" bIns="0"/>
          <a:lstStyle>
            <a:lvl1pPr marL="0" marR="0" indent="0" algn="l" defTabSz="457200" rtl="0" eaLnBrk="1" fontAlgn="auto" latinLnBrk="0" hangingPunct="1">
              <a:lnSpc>
                <a:spcPct val="100000"/>
              </a:lnSpc>
              <a:spcBef>
                <a:spcPct val="20000"/>
              </a:spcBef>
              <a:spcAft>
                <a:spcPts val="0"/>
              </a:spcAft>
              <a:buClr>
                <a:schemeClr val="accent1"/>
              </a:buClr>
              <a:buSzTx/>
              <a:buFont typeface="Arial"/>
              <a:buNone/>
              <a:tabLst/>
              <a:defRPr sz="3200" b="1" i="0" baseline="0">
                <a:solidFill>
                  <a:srgbClr val="FF6600"/>
                </a:solidFill>
                <a:latin typeface="Arial"/>
              </a:defRPr>
            </a:lvl1pPr>
          </a:lstStyle>
          <a:p>
            <a:pPr lvl="0"/>
            <a:r>
              <a:rPr lang="en-US" dirty="0" smtClean="0"/>
              <a:t>Click to edit Master text styles and can go two or more lines</a:t>
            </a:r>
          </a:p>
        </p:txBody>
      </p:sp>
      <p:sp>
        <p:nvSpPr>
          <p:cNvPr id="13" name="Text Placeholder 12"/>
          <p:cNvSpPr>
            <a:spLocks noGrp="1"/>
          </p:cNvSpPr>
          <p:nvPr>
            <p:ph type="body" sz="quarter" idx="11"/>
          </p:nvPr>
        </p:nvSpPr>
        <p:spPr>
          <a:xfrm>
            <a:off x="2768937" y="4998443"/>
            <a:ext cx="6189890" cy="637508"/>
          </a:xfrm>
        </p:spPr>
        <p:txBody>
          <a:bodyPr lIns="0" tIns="0" rIns="0" bIns="0"/>
          <a:lstStyle>
            <a:lvl1pPr marL="0" indent="0">
              <a:buNone/>
              <a:defRPr sz="2200" b="0" i="1">
                <a:solidFill>
                  <a:schemeClr val="accent2"/>
                </a:solidFill>
                <a:latin typeface="Arial"/>
              </a:defRPr>
            </a:lvl1pPr>
          </a:lstStyle>
          <a:p>
            <a:pPr lvl="0"/>
            <a:r>
              <a:rPr lang="en-US" dirty="0" smtClean="0"/>
              <a:t>Click to edit Master text styles</a:t>
            </a:r>
          </a:p>
        </p:txBody>
      </p:sp>
    </p:spTree>
    <p:extLst>
      <p:ext uri="{BB962C8B-B14F-4D97-AF65-F5344CB8AC3E}">
        <p14:creationId xmlns:p14="http://schemas.microsoft.com/office/powerpoint/2010/main" val="448232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Clr>
                <a:schemeClr val="accent5"/>
              </a:buClr>
              <a:buFontTx/>
              <a:buNone/>
              <a:defRPr sz="2800">
                <a:solidFill>
                  <a:schemeClr val="tx1"/>
                </a:solidFill>
                <a:latin typeface=""/>
              </a:defRPr>
            </a:lvl1pPr>
            <a:lvl2pPr>
              <a:buClr>
                <a:schemeClr val="accent1"/>
              </a:buClr>
              <a:defRPr sz="2400">
                <a:solidFill>
                  <a:schemeClr val="tx1"/>
                </a:solidFill>
                <a:latin typeface=""/>
              </a:defRPr>
            </a:lvl2pPr>
            <a:lvl3pPr>
              <a:buClr>
                <a:schemeClr val="bg1">
                  <a:lumMod val="65000"/>
                </a:schemeClr>
              </a:buClr>
              <a:defRPr sz="2000">
                <a:solidFill>
                  <a:schemeClr val="tx1"/>
                </a:solidFill>
                <a:latin typeface=""/>
              </a:defRPr>
            </a:lvl3pPr>
            <a:lvl4pPr>
              <a:buClr>
                <a:schemeClr val="accent1"/>
              </a:buClr>
              <a:defRPr sz="1800">
                <a:solidFill>
                  <a:schemeClr val="tx1"/>
                </a:solidFill>
                <a:latin typeface=""/>
              </a:defRPr>
            </a:lvl4pPr>
            <a:lvl5pPr>
              <a:buClr>
                <a:schemeClr val="bg1">
                  <a:lumMod val="65000"/>
                </a:schemeClr>
              </a:buCl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21247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1753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8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035437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51718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1" name="Picture 7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09419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8" y="285"/>
            <a:ext cx="9143244" cy="6857433"/>
          </a:xfrm>
          <a:prstGeom prst="rect">
            <a:avLst/>
          </a:prstGeom>
        </p:spPr>
      </p:pic>
      <p:sp>
        <p:nvSpPr>
          <p:cNvPr id="2" name="Title 1"/>
          <p:cNvSpPr>
            <a:spLocks noGrp="1"/>
          </p:cNvSpPr>
          <p:nvPr userDrawn="1">
            <p:ph type="ctrTitle"/>
          </p:nvPr>
        </p:nvSpPr>
        <p:spPr>
          <a:xfrm>
            <a:off x="290384" y="5020056"/>
            <a:ext cx="7772400" cy="1096963"/>
          </a:xfrm>
        </p:spPr>
        <p:txBody>
          <a:bodyPr anchor="b">
            <a:normAutofit/>
          </a:bodyPr>
          <a:lstStyle>
            <a:lvl1pPr algn="l">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290384" y="6122278"/>
            <a:ext cx="6858000" cy="62560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73" name="Picture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097" y="981870"/>
            <a:ext cx="1775605" cy="1147172"/>
          </a:xfrm>
          <a:prstGeom prst="rect">
            <a:avLst/>
          </a:prstGeom>
        </p:spPr>
      </p:pic>
    </p:spTree>
    <p:extLst>
      <p:ext uri="{BB962C8B-B14F-4D97-AF65-F5344CB8AC3E}">
        <p14:creationId xmlns:p14="http://schemas.microsoft.com/office/powerpoint/2010/main" val="2766240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 y="285"/>
            <a:ext cx="9143244" cy="6857433"/>
          </a:xfrm>
          <a:prstGeom prst="rect">
            <a:avLst/>
          </a:prstGeom>
          <a:noFill/>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Rectangle 3"/>
          <p:cNvSpPr/>
          <p:nvPr userDrawn="1"/>
        </p:nvSpPr>
        <p:spPr>
          <a:xfrm>
            <a:off x="4399004" y="6588155"/>
            <a:ext cx="4572000" cy="215444"/>
          </a:xfrm>
          <a:prstGeom prst="rect">
            <a:avLst/>
          </a:prstGeom>
        </p:spPr>
        <p:txBody>
          <a:bodyPr>
            <a:spAutoFit/>
          </a:bodyPr>
          <a:lstStyle/>
          <a:p>
            <a:pPr algn="r"/>
            <a:r>
              <a:rPr lang="en-US" sz="800" dirty="0" smtClean="0">
                <a:solidFill>
                  <a:srgbClr val="3C3E3F"/>
                </a:solidFill>
                <a:latin typeface="+mn-lt"/>
                <a:cs typeface="Calibri"/>
              </a:rPr>
              <a:t>©</a:t>
            </a:r>
            <a:r>
              <a:rPr lang="en-US" sz="800" dirty="0" smtClean="0">
                <a:solidFill>
                  <a:srgbClr val="3C3E3F"/>
                </a:solidFill>
              </a:rPr>
              <a:t>2014 Center for Creative Leadership. All rights reserved.</a:t>
            </a:r>
            <a:endParaRPr lang="en-US" sz="800" dirty="0">
              <a:solidFill>
                <a:srgbClr val="3C3E3F"/>
              </a:solidFill>
            </a:endParaRPr>
          </a:p>
        </p:txBody>
      </p:sp>
    </p:spTree>
    <p:extLst>
      <p:ext uri="{BB962C8B-B14F-4D97-AF65-F5344CB8AC3E}">
        <p14:creationId xmlns:p14="http://schemas.microsoft.com/office/powerpoint/2010/main" val="369709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p:nvPr userDrawn="1"/>
        </p:nvSpPr>
        <p:spPr>
          <a:xfrm>
            <a:off x="7438768" y="135924"/>
            <a:ext cx="1408670" cy="97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7026" y="198399"/>
            <a:ext cx="1292174" cy="834839"/>
          </a:xfrm>
          <a:prstGeom prst="rect">
            <a:avLst/>
          </a:prstGeom>
        </p:spPr>
      </p:pic>
    </p:spTree>
    <p:extLst>
      <p:ext uri="{BB962C8B-B14F-4D97-AF65-F5344CB8AC3E}">
        <p14:creationId xmlns:p14="http://schemas.microsoft.com/office/powerpoint/2010/main" val="391734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4399004" y="6588155"/>
            <a:ext cx="4572000" cy="215444"/>
          </a:xfrm>
          <a:prstGeom prst="rect">
            <a:avLst/>
          </a:prstGeom>
        </p:spPr>
        <p:txBody>
          <a:bodyPr>
            <a:spAutoFit/>
          </a:bodyPr>
          <a:lstStyle/>
          <a:p>
            <a:pPr algn="r"/>
            <a:r>
              <a:rPr lang="en-US" sz="800" dirty="0" smtClean="0">
                <a:solidFill>
                  <a:schemeClr val="bg1"/>
                </a:solidFill>
                <a:latin typeface="+mn-lt"/>
                <a:cs typeface="Calibri"/>
              </a:rPr>
              <a:t>©</a:t>
            </a:r>
            <a:r>
              <a:rPr lang="en-US" sz="800" dirty="0" smtClean="0">
                <a:solidFill>
                  <a:schemeClr val="bg1"/>
                </a:solidFill>
              </a:rPr>
              <a:t>2014 Center for Creative Leadership. All rights reserved.</a:t>
            </a:r>
            <a:endParaRPr lang="en-US" sz="800" dirty="0">
              <a:solidFill>
                <a:schemeClr val="bg1"/>
              </a:solidFill>
            </a:endParaRPr>
          </a:p>
        </p:txBody>
      </p:sp>
      <p:sp>
        <p:nvSpPr>
          <p:cNvPr id="8" name="Rectangle 7"/>
          <p:cNvSpPr/>
          <p:nvPr userDrawn="1"/>
        </p:nvSpPr>
        <p:spPr>
          <a:xfrm>
            <a:off x="7438768" y="135924"/>
            <a:ext cx="1408670" cy="97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7026" y="198399"/>
            <a:ext cx="1292174" cy="834839"/>
          </a:xfrm>
          <a:prstGeom prst="rect">
            <a:avLst/>
          </a:prstGeom>
        </p:spPr>
      </p:pic>
    </p:spTree>
    <p:extLst>
      <p:ext uri="{BB962C8B-B14F-4D97-AF65-F5344CB8AC3E}">
        <p14:creationId xmlns:p14="http://schemas.microsoft.com/office/powerpoint/2010/main" val="1579208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304800" y="2001081"/>
            <a:ext cx="7460343" cy="2123659"/>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4399004" y="6588155"/>
            <a:ext cx="4572000" cy="215444"/>
          </a:xfrm>
          <a:prstGeom prst="rect">
            <a:avLst/>
          </a:prstGeom>
        </p:spPr>
        <p:txBody>
          <a:bodyPr>
            <a:spAutoFit/>
          </a:bodyPr>
          <a:lstStyle/>
          <a:p>
            <a:pPr algn="r"/>
            <a:r>
              <a:rPr lang="en-US" sz="800" dirty="0" smtClean="0">
                <a:solidFill>
                  <a:schemeClr val="bg1"/>
                </a:solidFill>
                <a:latin typeface="+mn-lt"/>
                <a:cs typeface="Calibri"/>
              </a:rPr>
              <a:t>©</a:t>
            </a:r>
            <a:r>
              <a:rPr lang="en-US" sz="800" dirty="0" smtClean="0">
                <a:solidFill>
                  <a:schemeClr val="bg1"/>
                </a:solidFill>
              </a:rPr>
              <a:t>2014 Center for Creative Leadership. All rights reserved.</a:t>
            </a:r>
            <a:endParaRPr lang="en-US" sz="800" dirty="0">
              <a:solidFill>
                <a:schemeClr val="bg1"/>
              </a:solidFill>
            </a:endParaRPr>
          </a:p>
        </p:txBody>
      </p:sp>
      <p:sp>
        <p:nvSpPr>
          <p:cNvPr id="15" name="Rectangle 14"/>
          <p:cNvSpPr/>
          <p:nvPr userDrawn="1"/>
        </p:nvSpPr>
        <p:spPr>
          <a:xfrm>
            <a:off x="7438768" y="135924"/>
            <a:ext cx="1408670" cy="97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p:nvPr>
        </p:nvSpPr>
        <p:spPr>
          <a:xfrm>
            <a:off x="304800" y="955063"/>
            <a:ext cx="7460343" cy="978167"/>
          </a:xfrm>
        </p:spPr>
        <p:txBody>
          <a:bodyPr/>
          <a:lstStyle/>
          <a:p>
            <a:r>
              <a:rPr lang="en-US" dirty="0" smtClean="0"/>
              <a:t>Click to edit Master title style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7026" y="198399"/>
            <a:ext cx="1292174" cy="834839"/>
          </a:xfrm>
          <a:prstGeom prst="rect">
            <a:avLst/>
          </a:prstGeom>
        </p:spPr>
      </p:pic>
      <p:grpSp>
        <p:nvGrpSpPr>
          <p:cNvPr id="13" name="Group 12"/>
          <p:cNvGrpSpPr/>
          <p:nvPr userDrawn="1"/>
        </p:nvGrpSpPr>
        <p:grpSpPr>
          <a:xfrm>
            <a:off x="-3174" y="2378456"/>
            <a:ext cx="9150431" cy="4077457"/>
            <a:chOff x="-3175" y="2378454"/>
            <a:chExt cx="9150431" cy="4077457"/>
          </a:xfrm>
        </p:grpSpPr>
        <p:sp>
          <p:nvSpPr>
            <p:cNvPr id="9" name="Freeform 6"/>
            <p:cNvSpPr>
              <a:spLocks noEditPoints="1"/>
            </p:cNvSpPr>
            <p:nvPr userDrawn="1"/>
          </p:nvSpPr>
          <p:spPr bwMode="auto">
            <a:xfrm>
              <a:off x="6252511" y="2378454"/>
              <a:ext cx="2894745" cy="3145408"/>
            </a:xfrm>
            <a:custGeom>
              <a:avLst/>
              <a:gdLst>
                <a:gd name="T0" fmla="*/ 909 w 909"/>
                <a:gd name="T1" fmla="*/ 345 h 987"/>
                <a:gd name="T2" fmla="*/ 431 w 909"/>
                <a:gd name="T3" fmla="*/ 763 h 987"/>
                <a:gd name="T4" fmla="*/ 400 w 909"/>
                <a:gd name="T5" fmla="*/ 802 h 987"/>
                <a:gd name="T6" fmla="*/ 890 w 909"/>
                <a:gd name="T7" fmla="*/ 666 h 987"/>
                <a:gd name="T8" fmla="*/ 909 w 909"/>
                <a:gd name="T9" fmla="*/ 652 h 987"/>
                <a:gd name="T10" fmla="*/ 909 w 909"/>
                <a:gd name="T11" fmla="*/ 345 h 987"/>
                <a:gd name="T12" fmla="*/ 909 w 909"/>
                <a:gd name="T13" fmla="*/ 0 h 987"/>
                <a:gd name="T14" fmla="*/ 261 w 909"/>
                <a:gd name="T15" fmla="*/ 513 h 987"/>
                <a:gd name="T16" fmla="*/ 0 w 909"/>
                <a:gd name="T17" fmla="*/ 987 h 987"/>
                <a:gd name="T18" fmla="*/ 324 w 909"/>
                <a:gd name="T19" fmla="*/ 830 h 987"/>
                <a:gd name="T20" fmla="*/ 409 w 909"/>
                <a:gd name="T21" fmla="*/ 718 h 987"/>
                <a:gd name="T22" fmla="*/ 909 w 909"/>
                <a:gd name="T23" fmla="*/ 287 h 987"/>
                <a:gd name="T24" fmla="*/ 909 w 909"/>
                <a:gd name="T25" fmla="*/ 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9" h="987">
                  <a:moveTo>
                    <a:pt x="909" y="345"/>
                  </a:moveTo>
                  <a:cubicBezTo>
                    <a:pt x="726" y="461"/>
                    <a:pt x="562" y="603"/>
                    <a:pt x="431" y="763"/>
                  </a:cubicBezTo>
                  <a:cubicBezTo>
                    <a:pt x="400" y="802"/>
                    <a:pt x="400" y="802"/>
                    <a:pt x="400" y="802"/>
                  </a:cubicBezTo>
                  <a:cubicBezTo>
                    <a:pt x="552" y="746"/>
                    <a:pt x="717" y="701"/>
                    <a:pt x="890" y="666"/>
                  </a:cubicBezTo>
                  <a:cubicBezTo>
                    <a:pt x="897" y="661"/>
                    <a:pt x="903" y="657"/>
                    <a:pt x="909" y="652"/>
                  </a:cubicBezTo>
                  <a:cubicBezTo>
                    <a:pt x="909" y="345"/>
                    <a:pt x="909" y="345"/>
                    <a:pt x="909" y="345"/>
                  </a:cubicBezTo>
                  <a:moveTo>
                    <a:pt x="909" y="0"/>
                  </a:moveTo>
                  <a:cubicBezTo>
                    <a:pt x="657" y="128"/>
                    <a:pt x="431" y="306"/>
                    <a:pt x="261" y="513"/>
                  </a:cubicBezTo>
                  <a:cubicBezTo>
                    <a:pt x="136" y="666"/>
                    <a:pt x="48" y="828"/>
                    <a:pt x="0" y="987"/>
                  </a:cubicBezTo>
                  <a:cubicBezTo>
                    <a:pt x="98" y="929"/>
                    <a:pt x="207" y="877"/>
                    <a:pt x="324" y="830"/>
                  </a:cubicBezTo>
                  <a:cubicBezTo>
                    <a:pt x="350" y="793"/>
                    <a:pt x="378" y="755"/>
                    <a:pt x="409" y="718"/>
                  </a:cubicBezTo>
                  <a:cubicBezTo>
                    <a:pt x="545" y="552"/>
                    <a:pt x="717" y="405"/>
                    <a:pt x="909" y="287"/>
                  </a:cubicBezTo>
                  <a:cubicBezTo>
                    <a:pt x="909" y="0"/>
                    <a:pt x="909" y="0"/>
                    <a:pt x="909" y="0"/>
                  </a:cubicBezTo>
                </a:path>
              </a:pathLst>
            </a:custGeom>
            <a:solidFill>
              <a:srgbClr val="E6E6E6"/>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029" name="Freeform 5"/>
            <p:cNvSpPr>
              <a:spLocks noEditPoints="1"/>
            </p:cNvSpPr>
            <p:nvPr userDrawn="1"/>
          </p:nvSpPr>
          <p:spPr bwMode="auto">
            <a:xfrm>
              <a:off x="-3175" y="3028498"/>
              <a:ext cx="5935663" cy="3427413"/>
            </a:xfrm>
            <a:custGeom>
              <a:avLst/>
              <a:gdLst/>
              <a:ahLst/>
              <a:cxnLst>
                <a:cxn ang="0">
                  <a:pos x="1544" y="157"/>
                </a:cxn>
                <a:cxn ang="0">
                  <a:pos x="1460" y="269"/>
                </a:cxn>
                <a:cxn ang="0">
                  <a:pos x="567" y="889"/>
                </a:cxn>
                <a:cxn ang="0">
                  <a:pos x="51" y="992"/>
                </a:cxn>
                <a:cxn ang="0">
                  <a:pos x="115" y="1078"/>
                </a:cxn>
                <a:cxn ang="0">
                  <a:pos x="759" y="1078"/>
                </a:cxn>
                <a:cxn ang="0">
                  <a:pos x="1607" y="475"/>
                </a:cxn>
                <a:cxn ang="0">
                  <a:pos x="1869" y="0"/>
                </a:cxn>
                <a:cxn ang="0">
                  <a:pos x="1544" y="157"/>
                </a:cxn>
                <a:cxn ang="0">
                  <a:pos x="976" y="321"/>
                </a:cxn>
                <a:cxn ang="0">
                  <a:pos x="397" y="639"/>
                </a:cxn>
                <a:cxn ang="0">
                  <a:pos x="0" y="732"/>
                </a:cxn>
                <a:cxn ang="0">
                  <a:pos x="0" y="928"/>
                </a:cxn>
                <a:cxn ang="0">
                  <a:pos x="16" y="948"/>
                </a:cxn>
                <a:cxn ang="0">
                  <a:pos x="545" y="844"/>
                </a:cxn>
                <a:cxn ang="0">
                  <a:pos x="1437" y="225"/>
                </a:cxn>
                <a:cxn ang="0">
                  <a:pos x="1469" y="186"/>
                </a:cxn>
                <a:cxn ang="0">
                  <a:pos x="976" y="321"/>
                </a:cxn>
                <a:cxn ang="0">
                  <a:pos x="250" y="393"/>
                </a:cxn>
                <a:cxn ang="0">
                  <a:pos x="245" y="393"/>
                </a:cxn>
                <a:cxn ang="0">
                  <a:pos x="227" y="400"/>
                </a:cxn>
                <a:cxn ang="0">
                  <a:pos x="0" y="464"/>
                </a:cxn>
                <a:cxn ang="0">
                  <a:pos x="0" y="690"/>
                </a:cxn>
                <a:cxn ang="0">
                  <a:pos x="371" y="600"/>
                </a:cxn>
                <a:cxn ang="0">
                  <a:pos x="868" y="342"/>
                </a:cxn>
                <a:cxn ang="0">
                  <a:pos x="250" y="393"/>
                </a:cxn>
                <a:cxn ang="0">
                  <a:pos x="0" y="385"/>
                </a:cxn>
                <a:cxn ang="0">
                  <a:pos x="0" y="416"/>
                </a:cxn>
                <a:cxn ang="0">
                  <a:pos x="101" y="390"/>
                </a:cxn>
                <a:cxn ang="0">
                  <a:pos x="0" y="385"/>
                </a:cxn>
              </a:cxnLst>
              <a:rect l="0" t="0" r="r" b="b"/>
              <a:pathLst>
                <a:path w="1869" h="1078">
                  <a:moveTo>
                    <a:pt x="1544" y="157"/>
                  </a:moveTo>
                  <a:cubicBezTo>
                    <a:pt x="1518" y="195"/>
                    <a:pt x="1490" y="232"/>
                    <a:pt x="1460" y="269"/>
                  </a:cubicBezTo>
                  <a:cubicBezTo>
                    <a:pt x="1236" y="542"/>
                    <a:pt x="915" y="765"/>
                    <a:pt x="567" y="889"/>
                  </a:cubicBezTo>
                  <a:cubicBezTo>
                    <a:pt x="391" y="951"/>
                    <a:pt x="217" y="986"/>
                    <a:pt x="51" y="992"/>
                  </a:cubicBezTo>
                  <a:cubicBezTo>
                    <a:pt x="73" y="1021"/>
                    <a:pt x="95" y="1049"/>
                    <a:pt x="115" y="1078"/>
                  </a:cubicBezTo>
                  <a:cubicBezTo>
                    <a:pt x="759" y="1078"/>
                    <a:pt x="759" y="1078"/>
                    <a:pt x="759" y="1078"/>
                  </a:cubicBezTo>
                  <a:cubicBezTo>
                    <a:pt x="1090" y="952"/>
                    <a:pt x="1393" y="736"/>
                    <a:pt x="1607" y="475"/>
                  </a:cubicBezTo>
                  <a:cubicBezTo>
                    <a:pt x="1732" y="321"/>
                    <a:pt x="1822" y="159"/>
                    <a:pt x="1869" y="0"/>
                  </a:cubicBezTo>
                  <a:cubicBezTo>
                    <a:pt x="1771" y="57"/>
                    <a:pt x="1662" y="111"/>
                    <a:pt x="1544" y="157"/>
                  </a:cubicBezTo>
                  <a:close/>
                  <a:moveTo>
                    <a:pt x="976" y="321"/>
                  </a:moveTo>
                  <a:cubicBezTo>
                    <a:pt x="802" y="456"/>
                    <a:pt x="605" y="564"/>
                    <a:pt x="397" y="639"/>
                  </a:cubicBezTo>
                  <a:cubicBezTo>
                    <a:pt x="263" y="686"/>
                    <a:pt x="129" y="717"/>
                    <a:pt x="0" y="732"/>
                  </a:cubicBezTo>
                  <a:cubicBezTo>
                    <a:pt x="0" y="928"/>
                    <a:pt x="0" y="928"/>
                    <a:pt x="0" y="928"/>
                  </a:cubicBezTo>
                  <a:cubicBezTo>
                    <a:pt x="5" y="935"/>
                    <a:pt x="11" y="941"/>
                    <a:pt x="16" y="948"/>
                  </a:cubicBezTo>
                  <a:cubicBezTo>
                    <a:pt x="185" y="943"/>
                    <a:pt x="365" y="908"/>
                    <a:pt x="545" y="844"/>
                  </a:cubicBezTo>
                  <a:cubicBezTo>
                    <a:pt x="893" y="720"/>
                    <a:pt x="1214" y="498"/>
                    <a:pt x="1437" y="225"/>
                  </a:cubicBezTo>
                  <a:cubicBezTo>
                    <a:pt x="1466" y="190"/>
                    <a:pt x="1468" y="186"/>
                    <a:pt x="1469" y="186"/>
                  </a:cubicBezTo>
                  <a:cubicBezTo>
                    <a:pt x="1315" y="241"/>
                    <a:pt x="1150" y="287"/>
                    <a:pt x="976" y="321"/>
                  </a:cubicBezTo>
                  <a:close/>
                  <a:moveTo>
                    <a:pt x="250" y="393"/>
                  </a:moveTo>
                  <a:cubicBezTo>
                    <a:pt x="245" y="393"/>
                    <a:pt x="245" y="393"/>
                    <a:pt x="245" y="393"/>
                  </a:cubicBezTo>
                  <a:cubicBezTo>
                    <a:pt x="227" y="400"/>
                    <a:pt x="227" y="400"/>
                    <a:pt x="227" y="400"/>
                  </a:cubicBezTo>
                  <a:cubicBezTo>
                    <a:pt x="151" y="426"/>
                    <a:pt x="75" y="448"/>
                    <a:pt x="0" y="464"/>
                  </a:cubicBezTo>
                  <a:cubicBezTo>
                    <a:pt x="0" y="690"/>
                    <a:pt x="0" y="690"/>
                    <a:pt x="0" y="690"/>
                  </a:cubicBezTo>
                  <a:cubicBezTo>
                    <a:pt x="121" y="675"/>
                    <a:pt x="246" y="645"/>
                    <a:pt x="371" y="600"/>
                  </a:cubicBezTo>
                  <a:cubicBezTo>
                    <a:pt x="548" y="537"/>
                    <a:pt x="716" y="449"/>
                    <a:pt x="868" y="342"/>
                  </a:cubicBezTo>
                  <a:cubicBezTo>
                    <a:pt x="662" y="376"/>
                    <a:pt x="453" y="393"/>
                    <a:pt x="250" y="393"/>
                  </a:cubicBezTo>
                  <a:close/>
                  <a:moveTo>
                    <a:pt x="0" y="385"/>
                  </a:moveTo>
                  <a:cubicBezTo>
                    <a:pt x="0" y="416"/>
                    <a:pt x="0" y="416"/>
                    <a:pt x="0" y="416"/>
                  </a:cubicBezTo>
                  <a:cubicBezTo>
                    <a:pt x="33" y="408"/>
                    <a:pt x="67" y="400"/>
                    <a:pt x="101" y="390"/>
                  </a:cubicBezTo>
                  <a:cubicBezTo>
                    <a:pt x="67" y="389"/>
                    <a:pt x="33" y="387"/>
                    <a:pt x="0" y="385"/>
                  </a:cubicBezTo>
                  <a:close/>
                </a:path>
              </a:pathLst>
            </a:custGeom>
            <a:solidFill>
              <a:srgbClr val="E6E6E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92312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grpSp>
        <p:nvGrpSpPr>
          <p:cNvPr id="7" name="Group 6"/>
          <p:cNvGrpSpPr/>
          <p:nvPr userDrawn="1"/>
        </p:nvGrpSpPr>
        <p:grpSpPr>
          <a:xfrm>
            <a:off x="-3174" y="2378456"/>
            <a:ext cx="9150431" cy="4077457"/>
            <a:chOff x="-3175" y="2378454"/>
            <a:chExt cx="9150431" cy="4077457"/>
          </a:xfrm>
        </p:grpSpPr>
        <p:sp>
          <p:nvSpPr>
            <p:cNvPr id="8" name="Freeform 6"/>
            <p:cNvSpPr>
              <a:spLocks noEditPoints="1"/>
            </p:cNvSpPr>
            <p:nvPr userDrawn="1"/>
          </p:nvSpPr>
          <p:spPr bwMode="auto">
            <a:xfrm>
              <a:off x="6252511" y="2378454"/>
              <a:ext cx="2894745" cy="3145408"/>
            </a:xfrm>
            <a:custGeom>
              <a:avLst/>
              <a:gdLst>
                <a:gd name="T0" fmla="*/ 909 w 909"/>
                <a:gd name="T1" fmla="*/ 345 h 987"/>
                <a:gd name="T2" fmla="*/ 431 w 909"/>
                <a:gd name="T3" fmla="*/ 763 h 987"/>
                <a:gd name="T4" fmla="*/ 400 w 909"/>
                <a:gd name="T5" fmla="*/ 802 h 987"/>
                <a:gd name="T6" fmla="*/ 890 w 909"/>
                <a:gd name="T7" fmla="*/ 666 h 987"/>
                <a:gd name="T8" fmla="*/ 909 w 909"/>
                <a:gd name="T9" fmla="*/ 652 h 987"/>
                <a:gd name="T10" fmla="*/ 909 w 909"/>
                <a:gd name="T11" fmla="*/ 345 h 987"/>
                <a:gd name="T12" fmla="*/ 909 w 909"/>
                <a:gd name="T13" fmla="*/ 0 h 987"/>
                <a:gd name="T14" fmla="*/ 261 w 909"/>
                <a:gd name="T15" fmla="*/ 513 h 987"/>
                <a:gd name="T16" fmla="*/ 0 w 909"/>
                <a:gd name="T17" fmla="*/ 987 h 987"/>
                <a:gd name="T18" fmla="*/ 324 w 909"/>
                <a:gd name="T19" fmla="*/ 830 h 987"/>
                <a:gd name="T20" fmla="*/ 409 w 909"/>
                <a:gd name="T21" fmla="*/ 718 h 987"/>
                <a:gd name="T22" fmla="*/ 909 w 909"/>
                <a:gd name="T23" fmla="*/ 287 h 987"/>
                <a:gd name="T24" fmla="*/ 909 w 909"/>
                <a:gd name="T25" fmla="*/ 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9" h="987">
                  <a:moveTo>
                    <a:pt x="909" y="345"/>
                  </a:moveTo>
                  <a:cubicBezTo>
                    <a:pt x="726" y="461"/>
                    <a:pt x="562" y="603"/>
                    <a:pt x="431" y="763"/>
                  </a:cubicBezTo>
                  <a:cubicBezTo>
                    <a:pt x="400" y="802"/>
                    <a:pt x="400" y="802"/>
                    <a:pt x="400" y="802"/>
                  </a:cubicBezTo>
                  <a:cubicBezTo>
                    <a:pt x="552" y="746"/>
                    <a:pt x="717" y="701"/>
                    <a:pt x="890" y="666"/>
                  </a:cubicBezTo>
                  <a:cubicBezTo>
                    <a:pt x="897" y="661"/>
                    <a:pt x="903" y="657"/>
                    <a:pt x="909" y="652"/>
                  </a:cubicBezTo>
                  <a:cubicBezTo>
                    <a:pt x="909" y="345"/>
                    <a:pt x="909" y="345"/>
                    <a:pt x="909" y="345"/>
                  </a:cubicBezTo>
                  <a:moveTo>
                    <a:pt x="909" y="0"/>
                  </a:moveTo>
                  <a:cubicBezTo>
                    <a:pt x="657" y="128"/>
                    <a:pt x="431" y="306"/>
                    <a:pt x="261" y="513"/>
                  </a:cubicBezTo>
                  <a:cubicBezTo>
                    <a:pt x="136" y="666"/>
                    <a:pt x="48" y="828"/>
                    <a:pt x="0" y="987"/>
                  </a:cubicBezTo>
                  <a:cubicBezTo>
                    <a:pt x="98" y="929"/>
                    <a:pt x="207" y="877"/>
                    <a:pt x="324" y="830"/>
                  </a:cubicBezTo>
                  <a:cubicBezTo>
                    <a:pt x="350" y="793"/>
                    <a:pt x="378" y="755"/>
                    <a:pt x="409" y="718"/>
                  </a:cubicBezTo>
                  <a:cubicBezTo>
                    <a:pt x="545" y="552"/>
                    <a:pt x="717" y="405"/>
                    <a:pt x="909" y="287"/>
                  </a:cubicBezTo>
                  <a:cubicBezTo>
                    <a:pt x="909" y="0"/>
                    <a:pt x="909" y="0"/>
                    <a:pt x="909" y="0"/>
                  </a:cubicBezTo>
                </a:path>
              </a:pathLst>
            </a:custGeom>
            <a:solidFill>
              <a:srgbClr val="E6E6E6"/>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1" name="Freeform 5"/>
            <p:cNvSpPr>
              <a:spLocks noEditPoints="1"/>
            </p:cNvSpPr>
            <p:nvPr userDrawn="1"/>
          </p:nvSpPr>
          <p:spPr bwMode="auto">
            <a:xfrm>
              <a:off x="-3175" y="3028498"/>
              <a:ext cx="5935663" cy="3427413"/>
            </a:xfrm>
            <a:custGeom>
              <a:avLst/>
              <a:gdLst/>
              <a:ahLst/>
              <a:cxnLst>
                <a:cxn ang="0">
                  <a:pos x="1544" y="157"/>
                </a:cxn>
                <a:cxn ang="0">
                  <a:pos x="1460" y="269"/>
                </a:cxn>
                <a:cxn ang="0">
                  <a:pos x="567" y="889"/>
                </a:cxn>
                <a:cxn ang="0">
                  <a:pos x="51" y="992"/>
                </a:cxn>
                <a:cxn ang="0">
                  <a:pos x="115" y="1078"/>
                </a:cxn>
                <a:cxn ang="0">
                  <a:pos x="759" y="1078"/>
                </a:cxn>
                <a:cxn ang="0">
                  <a:pos x="1607" y="475"/>
                </a:cxn>
                <a:cxn ang="0">
                  <a:pos x="1869" y="0"/>
                </a:cxn>
                <a:cxn ang="0">
                  <a:pos x="1544" y="157"/>
                </a:cxn>
                <a:cxn ang="0">
                  <a:pos x="976" y="321"/>
                </a:cxn>
                <a:cxn ang="0">
                  <a:pos x="397" y="639"/>
                </a:cxn>
                <a:cxn ang="0">
                  <a:pos x="0" y="732"/>
                </a:cxn>
                <a:cxn ang="0">
                  <a:pos x="0" y="928"/>
                </a:cxn>
                <a:cxn ang="0">
                  <a:pos x="16" y="948"/>
                </a:cxn>
                <a:cxn ang="0">
                  <a:pos x="545" y="844"/>
                </a:cxn>
                <a:cxn ang="0">
                  <a:pos x="1437" y="225"/>
                </a:cxn>
                <a:cxn ang="0">
                  <a:pos x="1469" y="186"/>
                </a:cxn>
                <a:cxn ang="0">
                  <a:pos x="976" y="321"/>
                </a:cxn>
                <a:cxn ang="0">
                  <a:pos x="250" y="393"/>
                </a:cxn>
                <a:cxn ang="0">
                  <a:pos x="245" y="393"/>
                </a:cxn>
                <a:cxn ang="0">
                  <a:pos x="227" y="400"/>
                </a:cxn>
                <a:cxn ang="0">
                  <a:pos x="0" y="464"/>
                </a:cxn>
                <a:cxn ang="0">
                  <a:pos x="0" y="690"/>
                </a:cxn>
                <a:cxn ang="0">
                  <a:pos x="371" y="600"/>
                </a:cxn>
                <a:cxn ang="0">
                  <a:pos x="868" y="342"/>
                </a:cxn>
                <a:cxn ang="0">
                  <a:pos x="250" y="393"/>
                </a:cxn>
                <a:cxn ang="0">
                  <a:pos x="0" y="385"/>
                </a:cxn>
                <a:cxn ang="0">
                  <a:pos x="0" y="416"/>
                </a:cxn>
                <a:cxn ang="0">
                  <a:pos x="101" y="390"/>
                </a:cxn>
                <a:cxn ang="0">
                  <a:pos x="0" y="385"/>
                </a:cxn>
              </a:cxnLst>
              <a:rect l="0" t="0" r="r" b="b"/>
              <a:pathLst>
                <a:path w="1869" h="1078">
                  <a:moveTo>
                    <a:pt x="1544" y="157"/>
                  </a:moveTo>
                  <a:cubicBezTo>
                    <a:pt x="1518" y="195"/>
                    <a:pt x="1490" y="232"/>
                    <a:pt x="1460" y="269"/>
                  </a:cubicBezTo>
                  <a:cubicBezTo>
                    <a:pt x="1236" y="542"/>
                    <a:pt x="915" y="765"/>
                    <a:pt x="567" y="889"/>
                  </a:cubicBezTo>
                  <a:cubicBezTo>
                    <a:pt x="391" y="951"/>
                    <a:pt x="217" y="986"/>
                    <a:pt x="51" y="992"/>
                  </a:cubicBezTo>
                  <a:cubicBezTo>
                    <a:pt x="73" y="1021"/>
                    <a:pt x="95" y="1049"/>
                    <a:pt x="115" y="1078"/>
                  </a:cubicBezTo>
                  <a:cubicBezTo>
                    <a:pt x="759" y="1078"/>
                    <a:pt x="759" y="1078"/>
                    <a:pt x="759" y="1078"/>
                  </a:cubicBezTo>
                  <a:cubicBezTo>
                    <a:pt x="1090" y="952"/>
                    <a:pt x="1393" y="736"/>
                    <a:pt x="1607" y="475"/>
                  </a:cubicBezTo>
                  <a:cubicBezTo>
                    <a:pt x="1732" y="321"/>
                    <a:pt x="1822" y="159"/>
                    <a:pt x="1869" y="0"/>
                  </a:cubicBezTo>
                  <a:cubicBezTo>
                    <a:pt x="1771" y="57"/>
                    <a:pt x="1662" y="111"/>
                    <a:pt x="1544" y="157"/>
                  </a:cubicBezTo>
                  <a:close/>
                  <a:moveTo>
                    <a:pt x="976" y="321"/>
                  </a:moveTo>
                  <a:cubicBezTo>
                    <a:pt x="802" y="456"/>
                    <a:pt x="605" y="564"/>
                    <a:pt x="397" y="639"/>
                  </a:cubicBezTo>
                  <a:cubicBezTo>
                    <a:pt x="263" y="686"/>
                    <a:pt x="129" y="717"/>
                    <a:pt x="0" y="732"/>
                  </a:cubicBezTo>
                  <a:cubicBezTo>
                    <a:pt x="0" y="928"/>
                    <a:pt x="0" y="928"/>
                    <a:pt x="0" y="928"/>
                  </a:cubicBezTo>
                  <a:cubicBezTo>
                    <a:pt x="5" y="935"/>
                    <a:pt x="11" y="941"/>
                    <a:pt x="16" y="948"/>
                  </a:cubicBezTo>
                  <a:cubicBezTo>
                    <a:pt x="185" y="943"/>
                    <a:pt x="365" y="908"/>
                    <a:pt x="545" y="844"/>
                  </a:cubicBezTo>
                  <a:cubicBezTo>
                    <a:pt x="893" y="720"/>
                    <a:pt x="1214" y="498"/>
                    <a:pt x="1437" y="225"/>
                  </a:cubicBezTo>
                  <a:cubicBezTo>
                    <a:pt x="1466" y="190"/>
                    <a:pt x="1468" y="186"/>
                    <a:pt x="1469" y="186"/>
                  </a:cubicBezTo>
                  <a:cubicBezTo>
                    <a:pt x="1315" y="241"/>
                    <a:pt x="1150" y="287"/>
                    <a:pt x="976" y="321"/>
                  </a:cubicBezTo>
                  <a:close/>
                  <a:moveTo>
                    <a:pt x="250" y="393"/>
                  </a:moveTo>
                  <a:cubicBezTo>
                    <a:pt x="245" y="393"/>
                    <a:pt x="245" y="393"/>
                    <a:pt x="245" y="393"/>
                  </a:cubicBezTo>
                  <a:cubicBezTo>
                    <a:pt x="227" y="400"/>
                    <a:pt x="227" y="400"/>
                    <a:pt x="227" y="400"/>
                  </a:cubicBezTo>
                  <a:cubicBezTo>
                    <a:pt x="151" y="426"/>
                    <a:pt x="75" y="448"/>
                    <a:pt x="0" y="464"/>
                  </a:cubicBezTo>
                  <a:cubicBezTo>
                    <a:pt x="0" y="690"/>
                    <a:pt x="0" y="690"/>
                    <a:pt x="0" y="690"/>
                  </a:cubicBezTo>
                  <a:cubicBezTo>
                    <a:pt x="121" y="675"/>
                    <a:pt x="246" y="645"/>
                    <a:pt x="371" y="600"/>
                  </a:cubicBezTo>
                  <a:cubicBezTo>
                    <a:pt x="548" y="537"/>
                    <a:pt x="716" y="449"/>
                    <a:pt x="868" y="342"/>
                  </a:cubicBezTo>
                  <a:cubicBezTo>
                    <a:pt x="662" y="376"/>
                    <a:pt x="453" y="393"/>
                    <a:pt x="250" y="393"/>
                  </a:cubicBezTo>
                  <a:close/>
                  <a:moveTo>
                    <a:pt x="0" y="385"/>
                  </a:moveTo>
                  <a:cubicBezTo>
                    <a:pt x="0" y="416"/>
                    <a:pt x="0" y="416"/>
                    <a:pt x="0" y="416"/>
                  </a:cubicBezTo>
                  <a:cubicBezTo>
                    <a:pt x="33" y="408"/>
                    <a:pt x="67" y="400"/>
                    <a:pt x="101" y="390"/>
                  </a:cubicBezTo>
                  <a:cubicBezTo>
                    <a:pt x="67" y="389"/>
                    <a:pt x="33" y="387"/>
                    <a:pt x="0" y="385"/>
                  </a:cubicBezTo>
                  <a:close/>
                </a:path>
              </a:pathLst>
            </a:custGeom>
            <a:solidFill>
              <a:srgbClr val="E6E6E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2706130" y="1016849"/>
            <a:ext cx="5059012" cy="978167"/>
          </a:xfrm>
        </p:spPr>
        <p:txBody>
          <a:bodyPr>
            <a:normAutofit/>
          </a:bodyPr>
          <a:lstStyle>
            <a:lvl1pPr>
              <a:defRPr sz="3200">
                <a:solidFill>
                  <a:schemeClr val="accent4">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706130" y="2001081"/>
            <a:ext cx="5059012" cy="2123659"/>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7438768" y="135924"/>
            <a:ext cx="1408670" cy="97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23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3.jp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2.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3" cstate="print">
            <a:extLst>
              <a:ext uri="{28A0092B-C50C-407E-A947-70E740481C1C}">
                <a14:useLocalDpi xmlns:a14="http://schemas.microsoft.com/office/drawing/2010/main" val="0"/>
              </a:ext>
            </a:extLst>
          </a:blip>
          <a:srcRect l="-1" r="473"/>
          <a:stretch/>
        </p:blipFill>
        <p:spPr>
          <a:xfrm>
            <a:off x="0" y="0"/>
            <a:ext cx="9144000" cy="6858000"/>
          </a:xfrm>
          <a:prstGeom prst="rect">
            <a:avLst/>
          </a:prstGeom>
        </p:spPr>
      </p:pic>
      <p:sp>
        <p:nvSpPr>
          <p:cNvPr id="2" name="Title Placeholder 1"/>
          <p:cNvSpPr>
            <a:spLocks noGrp="1"/>
          </p:cNvSpPr>
          <p:nvPr>
            <p:ph type="title"/>
          </p:nvPr>
        </p:nvSpPr>
        <p:spPr>
          <a:xfrm>
            <a:off x="304800" y="126735"/>
            <a:ext cx="7460343" cy="978167"/>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1" y="1231636"/>
            <a:ext cx="8534401" cy="494532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7547026" y="198399"/>
            <a:ext cx="1292174" cy="834839"/>
          </a:xfrm>
          <a:prstGeom prst="rect">
            <a:avLst/>
          </a:prstGeom>
        </p:spPr>
      </p:pic>
      <p:sp>
        <p:nvSpPr>
          <p:cNvPr id="4" name="Rectangle 3"/>
          <p:cNvSpPr/>
          <p:nvPr userDrawn="1"/>
        </p:nvSpPr>
        <p:spPr>
          <a:xfrm>
            <a:off x="4399004" y="6588155"/>
            <a:ext cx="4572000" cy="215444"/>
          </a:xfrm>
          <a:prstGeom prst="rect">
            <a:avLst/>
          </a:prstGeom>
        </p:spPr>
        <p:txBody>
          <a:bodyPr>
            <a:spAutoFit/>
          </a:bodyPr>
          <a:lstStyle/>
          <a:p>
            <a:pPr algn="r"/>
            <a:r>
              <a:rPr lang="en-US" sz="800" dirty="0" smtClean="0">
                <a:solidFill>
                  <a:schemeClr val="bg1"/>
                </a:solidFill>
                <a:latin typeface="+mn-lt"/>
                <a:cs typeface="Calibri"/>
              </a:rPr>
              <a:t>©</a:t>
            </a:r>
            <a:r>
              <a:rPr lang="en-US" sz="800" dirty="0" smtClean="0">
                <a:solidFill>
                  <a:schemeClr val="bg1"/>
                </a:solidFill>
              </a:rPr>
              <a:t>2014 Center for Creative Leadership. All rights reserved.</a:t>
            </a:r>
            <a:endParaRPr lang="en-US" sz="800" dirty="0">
              <a:solidFill>
                <a:schemeClr val="bg1"/>
              </a:solidFill>
            </a:endParaRPr>
          </a:p>
        </p:txBody>
      </p:sp>
    </p:spTree>
    <p:extLst>
      <p:ext uri="{BB962C8B-B14F-4D97-AF65-F5344CB8AC3E}">
        <p14:creationId xmlns:p14="http://schemas.microsoft.com/office/powerpoint/2010/main" val="3448455950"/>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84" r:id="rId3"/>
    <p:sldLayoutId id="2147483683" r:id="rId4"/>
    <p:sldLayoutId id="2147483692" r:id="rId5"/>
    <p:sldLayoutId id="2147483662" r:id="rId6"/>
    <p:sldLayoutId id="2147483688" r:id="rId7"/>
    <p:sldLayoutId id="2147483689" r:id="rId8"/>
    <p:sldLayoutId id="2147483690" r:id="rId9"/>
    <p:sldLayoutId id="2147483686" r:id="rId10"/>
    <p:sldLayoutId id="2147483687" r:id="rId11"/>
    <p:sldLayoutId id="2147483691" r:id="rId12"/>
    <p:sldLayoutId id="2147483694" r:id="rId13"/>
    <p:sldLayoutId id="2147483697"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Lst>
  <p:txStyles>
    <p:titleStyle>
      <a:lvl1pPr algn="l" defTabSz="914400" rtl="0" eaLnBrk="1" latinLnBrk="0" hangingPunct="1">
        <a:lnSpc>
          <a:spcPct val="90000"/>
        </a:lnSpc>
        <a:spcBef>
          <a:spcPct val="0"/>
        </a:spcBef>
        <a:buNone/>
        <a:defRPr sz="2800" kern="1200">
          <a:solidFill>
            <a:schemeClr val="accent4">
              <a:lumMod val="75000"/>
            </a:schemeClr>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3C3E3F"/>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1400" kern="1200">
          <a:solidFill>
            <a:srgbClr val="3C3E3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3C3E3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3C3E3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3C3E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5568" userDrawn="1">
          <p15:clr>
            <a:srgbClr val="F26B43"/>
          </p15:clr>
        </p15:guide>
        <p15:guide id="4" pos="192" userDrawn="1">
          <p15:clr>
            <a:srgbClr val="F26B43"/>
          </p15:clr>
        </p15:guide>
        <p15:guide id="5" orient="horz" pos="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tile tx="0" ty="0" sx="100000" sy="100000" flip="none" algn="tl"/>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001775"/>
            <a:ext cx="8229600" cy="468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4167127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19" r:id="rId4"/>
    <p:sldLayoutId id="2147483720" r:id="rId5"/>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chemeClr val="accent3"/>
        </a:buClr>
        <a:buFont typeface="Wingdings" charset="2"/>
        <a:buChar char="§"/>
        <a:defRPr sz="3200" kern="1200">
          <a:solidFill>
            <a:schemeClr val="tx1"/>
          </a:solidFill>
          <a:latin typeface="Arial" charset="0"/>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1"/>
        </a:buClr>
        <a:buFont typeface="Arial"/>
        <a:buChar char="•"/>
        <a:defRPr sz="2800" kern="1200">
          <a:solidFill>
            <a:schemeClr val="tx1"/>
          </a:solidFill>
          <a:latin typeface="Arial" charset="0"/>
          <a:ea typeface="ＭＳ Ｐゴシック" charset="0"/>
          <a:cs typeface="+mn-cs"/>
        </a:defRPr>
      </a:lvl2pPr>
      <a:lvl3pPr marL="1143000" indent="-228600" algn="l" defTabSz="457200" rtl="0" eaLnBrk="1" fontAlgn="base" hangingPunct="1">
        <a:spcBef>
          <a:spcPct val="20000"/>
        </a:spcBef>
        <a:spcAft>
          <a:spcPct val="0"/>
        </a:spcAft>
        <a:buClr>
          <a:schemeClr val="bg1">
            <a:lumMod val="65000"/>
          </a:schemeClr>
        </a:buClr>
        <a:buFont typeface="Arial" charset="0"/>
        <a:buChar char="•"/>
        <a:defRPr sz="2400" kern="1200">
          <a:solidFill>
            <a:schemeClr val="tx1"/>
          </a:solidFill>
          <a:latin typeface="Arial" charset="0"/>
          <a:ea typeface="ＭＳ Ｐゴシック" charset="0"/>
          <a:cs typeface="+mn-cs"/>
        </a:defRPr>
      </a:lvl3pPr>
      <a:lvl4pPr marL="1600200" indent="-228600" algn="l" defTabSz="457200" rtl="0" eaLnBrk="1" fontAlgn="base" hangingPunct="1">
        <a:spcBef>
          <a:spcPct val="20000"/>
        </a:spcBef>
        <a:spcAft>
          <a:spcPct val="0"/>
        </a:spcAft>
        <a:buClr>
          <a:schemeClr val="accent1"/>
        </a:buClr>
        <a:buFont typeface="Arial" charset="0"/>
        <a:buChar char="•"/>
        <a:defRPr sz="2000" kern="1200">
          <a:solidFill>
            <a:schemeClr val="tx1"/>
          </a:solidFill>
          <a:latin typeface="Arial" charset="0"/>
          <a:ea typeface="ＭＳ Ｐゴシック" charset="0"/>
          <a:cs typeface="+mn-cs"/>
        </a:defRPr>
      </a:lvl4pPr>
      <a:lvl5pPr marL="2057400" indent="-228600" algn="l" defTabSz="457200" rtl="0" eaLnBrk="1" fontAlgn="base" hangingPunct="1">
        <a:spcBef>
          <a:spcPct val="20000"/>
        </a:spcBef>
        <a:spcAft>
          <a:spcPct val="0"/>
        </a:spcAft>
        <a:buClr>
          <a:schemeClr val="bg1">
            <a:lumMod val="65000"/>
          </a:schemeClr>
        </a:buClr>
        <a:buFont typeface="Arial" charset="0"/>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downsh@ccl.org"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hyperlink" Target="http://www.ccl.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9.gif"/><Relationship Id="rId5" Type="http://schemas.microsoft.com/office/2007/relationships/hdphoto" Target="../media/hdphoto1.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30.gif"/></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4.gif"/><Relationship Id="rId4" Type="http://schemas.openxmlformats.org/officeDocument/2006/relationships/chart" Target="../charts/chart7.xml"/></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6.gif"/><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chart" Target="../charts/char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chart" Target="../charts/chart11.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3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3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34.xml"/><Relationship Id="rId5" Type="http://schemas.openxmlformats.org/officeDocument/2006/relationships/image" Target="../media/image56.png"/><Relationship Id="rId4" Type="http://schemas.openxmlformats.org/officeDocument/2006/relationships/image" Target="../media/image55.emf"/></Relationships>
</file>

<file path=ppt/slides/_rels/slide4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46.xml"/><Relationship Id="rId7" Type="http://schemas.openxmlformats.org/officeDocument/2006/relationships/image" Target="../media/image59.png"/><Relationship Id="rId2" Type="http://schemas.openxmlformats.org/officeDocument/2006/relationships/slideLayout" Target="../slideLayouts/slideLayout3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1.png"/><Relationship Id="rId4" Type="http://schemas.openxmlformats.org/officeDocument/2006/relationships/image" Target="../media/image60.emf"/><Relationship Id="rId9"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64.jpg"/><Relationship Id="rId2" Type="http://schemas.openxmlformats.org/officeDocument/2006/relationships/slideLayout" Target="../slideLayouts/slideLayout34.xml"/><Relationship Id="rId1" Type="http://schemas.openxmlformats.org/officeDocument/2006/relationships/vmlDrawing" Target="../drawings/vmlDrawing2.vml"/><Relationship Id="rId6" Type="http://schemas.openxmlformats.org/officeDocument/2006/relationships/image" Target="../media/image59.png"/><Relationship Id="rId5" Type="http://schemas.openxmlformats.org/officeDocument/2006/relationships/oleObject" Target="../embeddings/oleObject2.bin"/><Relationship Id="rId4" Type="http://schemas.openxmlformats.org/officeDocument/2006/relationships/image" Target="../media/image60.emf"/></Relationships>
</file>

<file path=ppt/slides/_rels/slide5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image" Target="../media/image65.jpg"/></Relationships>
</file>

<file path=ppt/slides/_rels/slide5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9.xml"/><Relationship Id="rId1" Type="http://schemas.openxmlformats.org/officeDocument/2006/relationships/slideLayout" Target="../slideLayouts/slideLayout34.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0.xml"/><Relationship Id="rId1" Type="http://schemas.openxmlformats.org/officeDocument/2006/relationships/slideLayout" Target="../slideLayouts/slideLayout34.xml"/><Relationship Id="rId6" Type="http://schemas.openxmlformats.org/officeDocument/2006/relationships/hyperlink" Target="https://public.tableau.com/profile/oel.portal#!/vizhome/2014DataUpdatepublic/CountyMap" TargetMode="External"/><Relationship Id="rId5" Type="http://schemas.openxmlformats.org/officeDocument/2006/relationships/image" Target="../media/image68.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1.xml"/><Relationship Id="rId1" Type="http://schemas.openxmlformats.org/officeDocument/2006/relationships/slideLayout" Target="../slideLayouts/slideLayout34.xml"/><Relationship Id="rId6" Type="http://schemas.microsoft.com/office/2007/relationships/hdphoto" Target="../media/hdphoto2.wdp"/><Relationship Id="rId5" Type="http://schemas.openxmlformats.org/officeDocument/2006/relationships/image" Target="../media/image70.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34.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hyperlink" Target="mailto:ASatsangi@cdc.gov" TargetMode="External"/><Relationship Id="rId2" Type="http://schemas.openxmlformats.org/officeDocument/2006/relationships/hyperlink" Target="mailto:ADCarter@cdc.gov" TargetMode="External"/><Relationship Id="rId1" Type="http://schemas.openxmlformats.org/officeDocument/2006/relationships/slideLayout" Target="../slideLayouts/slideLayout34.xml"/><Relationship Id="rId4" Type="http://schemas.openxmlformats.org/officeDocument/2006/relationships/hyperlink" Target="mailto:livarner@ufl.edu"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hyperlink" Target="mailto:korinne.chiu@vaxtrac.com" TargetMode="External"/><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3" Type="http://schemas.openxmlformats.org/officeDocument/2006/relationships/hyperlink" Target="https://www.measureevaluation.org/resources/publications/ms-06-16a" TargetMode="External"/><Relationship Id="rId2" Type="http://schemas.openxmlformats.org/officeDocument/2006/relationships/notesSlide" Target="../notesSlides/notesSlide77.xml"/><Relationship Id="rId1" Type="http://schemas.openxmlformats.org/officeDocument/2006/relationships/slideLayout" Target="../slideLayouts/slideLayout11.xml"/><Relationship Id="rId4" Type="http://schemas.openxmlformats.org/officeDocument/2006/relationships/hyperlink" Target="https://www.measureevaluation.org/resources/publications/ms-11-46"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hyperlink" Target="https://www.measureevaluation.org/resources/publications/ms-06-16a" TargetMode="External"/><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68938" y="3037893"/>
            <a:ext cx="6189892" cy="2595699"/>
          </a:xfrm>
        </p:spPr>
        <p:txBody>
          <a:bodyPr/>
          <a:lstStyle/>
          <a:p>
            <a:r>
              <a:rPr lang="en-US" sz="2400" dirty="0"/>
              <a:t>Focusing Digital Dashboards for Use – Considering Design, Planning and Context </a:t>
            </a:r>
          </a:p>
        </p:txBody>
      </p:sp>
      <p:sp>
        <p:nvSpPr>
          <p:cNvPr id="4" name="Text Placeholder 3"/>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437282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7"/>
            <a:ext cx="8229600" cy="334963"/>
          </a:xfrm>
        </p:spPr>
        <p:txBody>
          <a:bodyPr>
            <a:normAutofit fontScale="90000"/>
          </a:bodyPr>
          <a:lstStyle/>
          <a:p>
            <a:pPr marL="24161750" indent="-24161750" eaLnBrk="1" hangingPunct="1"/>
            <a:r>
              <a:rPr lang="en-US" altLang="en-US" sz="1800" b="1" smtClean="0">
                <a:solidFill>
                  <a:srgbClr val="000000"/>
                </a:solidFill>
              </a:rPr>
              <a:t>Track program progress and/or impact over time</a:t>
            </a:r>
          </a:p>
        </p:txBody>
      </p:sp>
      <p:graphicFrame>
        <p:nvGraphicFramePr>
          <p:cNvPr id="4" name="Content Placeholder 3"/>
          <p:cNvGraphicFramePr>
            <a:graphicFrameLocks noGrp="1"/>
          </p:cNvGraphicFramePr>
          <p:nvPr>
            <p:ph idx="1"/>
          </p:nvPr>
        </p:nvGraphicFramePr>
        <p:xfrm>
          <a:off x="457200" y="762001"/>
          <a:ext cx="8229600" cy="53641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0113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3"/>
          <p:cNvSpPr txBox="1">
            <a:spLocks noChangeArrowheads="1"/>
          </p:cNvSpPr>
          <p:nvPr/>
        </p:nvSpPr>
        <p:spPr bwMode="auto">
          <a:xfrm>
            <a:off x="0" y="0"/>
            <a:ext cx="891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spcBef>
                <a:spcPct val="50000"/>
              </a:spcBef>
            </a:pPr>
            <a:r>
              <a:rPr lang="en-US" altLang="en-US" b="1">
                <a:latin typeface="Calibri" pitchFamily="34" charset="0"/>
              </a:rPr>
              <a:t>Implementation against expected results (plan vs actual)</a:t>
            </a:r>
          </a:p>
        </p:txBody>
      </p:sp>
      <p:graphicFrame>
        <p:nvGraphicFramePr>
          <p:cNvPr id="4" name="Chart 3"/>
          <p:cNvGraphicFramePr>
            <a:graphicFrameLocks/>
          </p:cNvGraphicFramePr>
          <p:nvPr/>
        </p:nvGraphicFramePr>
        <p:xfrm>
          <a:off x="457200" y="838202"/>
          <a:ext cx="8305800" cy="56387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3583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en-US" altLang="en-US" smtClean="0"/>
          </a:p>
        </p:txBody>
      </p:sp>
      <p:sp>
        <p:nvSpPr>
          <p:cNvPr id="19459" name="Rectangle 3"/>
          <p:cNvSpPr>
            <a:spLocks noGrp="1" noChangeArrowheads="1"/>
          </p:cNvSpPr>
          <p:nvPr>
            <p:ph type="body" idx="1"/>
          </p:nvPr>
        </p:nvSpPr>
        <p:spPr/>
        <p:txBody>
          <a:bodyPr/>
          <a:lstStyle/>
          <a:p>
            <a:pPr eaLnBrk="1" hangingPunct="1"/>
            <a:endParaRPr lang="en-US" altLang="en-US" smtClean="0"/>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5"/>
          <p:cNvSpPr txBox="1">
            <a:spLocks noChangeArrowheads="1"/>
          </p:cNvSpPr>
          <p:nvPr/>
        </p:nvSpPr>
        <p:spPr bwMode="auto">
          <a:xfrm>
            <a:off x="0" y="6613526"/>
            <a:ext cx="6324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altLang="en-US" sz="1000">
                <a:cs typeface="Arial" charset="0"/>
              </a:rPr>
              <a:t>Source: http://maps.google.com</a:t>
            </a:r>
          </a:p>
        </p:txBody>
      </p:sp>
      <p:sp>
        <p:nvSpPr>
          <p:cNvPr id="19462" name="Text Box 6"/>
          <p:cNvSpPr txBox="1">
            <a:spLocks noChangeArrowheads="1"/>
          </p:cNvSpPr>
          <p:nvPr/>
        </p:nvSpPr>
        <p:spPr bwMode="auto">
          <a:xfrm>
            <a:off x="2590800" y="6477000"/>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altLang="en-US">
                <a:cs typeface="Arial" charset="0"/>
              </a:rPr>
              <a:t>Color coded school performance </a:t>
            </a:r>
          </a:p>
        </p:txBody>
      </p:sp>
      <p:sp>
        <p:nvSpPr>
          <p:cNvPr id="19463" name="Rectangle 1"/>
          <p:cNvSpPr>
            <a:spLocks noChangeArrowheads="1"/>
          </p:cNvSpPr>
          <p:nvPr/>
        </p:nvSpPr>
        <p:spPr bwMode="auto">
          <a:xfrm>
            <a:off x="2790825" y="0"/>
            <a:ext cx="40184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sz="2800">
                <a:latin typeface="Calibri" pitchFamily="34" charset="0"/>
              </a:rPr>
              <a:t>Including Geographic Data</a:t>
            </a:r>
          </a:p>
        </p:txBody>
      </p:sp>
    </p:spTree>
    <p:extLst>
      <p:ext uri="{BB962C8B-B14F-4D97-AF65-F5344CB8AC3E}">
        <p14:creationId xmlns:p14="http://schemas.microsoft.com/office/powerpoint/2010/main" val="1625830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76201"/>
            <a:ext cx="8229600" cy="563563"/>
          </a:xfrm>
        </p:spPr>
        <p:txBody>
          <a:bodyPr/>
          <a:lstStyle/>
          <a:p>
            <a:pPr eaLnBrk="1" hangingPunct="1"/>
            <a:r>
              <a:rPr lang="en-US" altLang="en-US" sz="2400" smtClean="0"/>
              <a:t>Creating Evaluation Dashboards </a:t>
            </a:r>
          </a:p>
        </p:txBody>
      </p:sp>
      <p:sp>
        <p:nvSpPr>
          <p:cNvPr id="20483" name="Content Placeholder 2"/>
          <p:cNvSpPr>
            <a:spLocks noGrp="1"/>
          </p:cNvSpPr>
          <p:nvPr>
            <p:ph idx="1"/>
          </p:nvPr>
        </p:nvSpPr>
        <p:spPr/>
        <p:txBody>
          <a:bodyPr/>
          <a:lstStyle/>
          <a:p>
            <a:pPr eaLnBrk="1" hangingPunct="1"/>
            <a:endParaRPr lang="en-US" altLang="en-US" smtClean="0"/>
          </a:p>
        </p:txBody>
      </p:sp>
      <p:pic>
        <p:nvPicPr>
          <p:cNvPr id="204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39775"/>
            <a:ext cx="90678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581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p:txBody>
          <a:bodyPr/>
          <a:lstStyle/>
          <a:p>
            <a:pPr eaLnBrk="1" hangingPunct="1"/>
            <a:endParaRPr lang="en-US" altLang="en-US" sz="2400" smtClean="0"/>
          </a:p>
        </p:txBody>
      </p:sp>
      <p:sp>
        <p:nvSpPr>
          <p:cNvPr id="21507" name="Rectangle 3"/>
          <p:cNvSpPr>
            <a:spLocks noGrp="1"/>
          </p:cNvSpPr>
          <p:nvPr>
            <p:ph type="body" idx="1"/>
          </p:nvPr>
        </p:nvSpPr>
        <p:spPr/>
        <p:txBody>
          <a:bodyPr/>
          <a:lstStyle/>
          <a:p>
            <a:pPr eaLnBrk="1" hangingPunct="1"/>
            <a:endParaRPr lang="en-US" altLang="en-US" smtClean="0"/>
          </a:p>
        </p:txBody>
      </p:sp>
      <p:pic>
        <p:nvPicPr>
          <p:cNvPr id="2150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3702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endParaRPr lang="en-US" altLang="en-US" smtClean="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3999" y="409335"/>
            <a:ext cx="8356001" cy="6039329"/>
          </a:xfrm>
        </p:spPr>
      </p:pic>
    </p:spTree>
    <p:extLst>
      <p:ext uri="{BB962C8B-B14F-4D97-AF65-F5344CB8AC3E}">
        <p14:creationId xmlns:p14="http://schemas.microsoft.com/office/powerpoint/2010/main" val="1657488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799" y="126735"/>
            <a:ext cx="7460343" cy="97816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4">
                    <a:lumMod val="75000"/>
                  </a:schemeClr>
                </a:solidFill>
                <a:latin typeface="Calibri" panose="020F0502020204030204" pitchFamily="34" charset="0"/>
                <a:ea typeface="+mj-ea"/>
                <a:cs typeface="+mj-cs"/>
              </a:defRPr>
            </a:lvl1pPr>
          </a:lstStyle>
          <a:p>
            <a:r>
              <a:rPr lang="en-US" dirty="0" smtClean="0"/>
              <a:t>Overview Model of Effective Data Display</a:t>
            </a:r>
            <a:endParaRPr lang="en-US" dirty="0"/>
          </a:p>
        </p:txBody>
      </p:sp>
      <p:graphicFrame>
        <p:nvGraphicFramePr>
          <p:cNvPr id="5" name="Diagram 4"/>
          <p:cNvGraphicFramePr/>
          <p:nvPr>
            <p:extLst>
              <p:ext uri="{D42A27DB-BD31-4B8C-83A1-F6EECF244321}">
                <p14:modId xmlns:p14="http://schemas.microsoft.com/office/powerpoint/2010/main" val="222953569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172200" y="1600200"/>
            <a:ext cx="2133600" cy="1055608"/>
          </a:xfrm>
          <a:prstGeom prst="roundRect">
            <a:avLst/>
          </a:prstGeom>
          <a:solidFill>
            <a:sysClr val="window" lastClr="FFFFFF"/>
          </a:solidFill>
          <a:ln w="25400" cap="flat" cmpd="sng" algn="ctr">
            <a:solidFill>
              <a:srgbClr val="349078"/>
            </a:solidFill>
            <a:prstDash val="solid"/>
          </a:ln>
          <a:effectLst/>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mn-cs"/>
              </a:rPr>
              <a:t>Should draw the eye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mn-cs"/>
              </a:rPr>
              <a:t>Balance on the page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mn-cs"/>
              </a:rPr>
              <a:t>Good use of Gestalt principals</a:t>
            </a:r>
            <a:endParaRPr kumimoji="0" lang="en-US" sz="18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7" name="TextBox 6"/>
          <p:cNvSpPr txBox="1"/>
          <p:nvPr/>
        </p:nvSpPr>
        <p:spPr>
          <a:xfrm>
            <a:off x="6705600" y="4876800"/>
            <a:ext cx="2133600" cy="1293971"/>
          </a:xfrm>
          <a:prstGeom prst="roundRect">
            <a:avLst/>
          </a:prstGeom>
          <a:solidFill>
            <a:sysClr val="window" lastClr="FFFFFF"/>
          </a:solidFill>
          <a:ln w="25400" cap="flat" cmpd="sng" algn="ctr">
            <a:solidFill>
              <a:schemeClr val="accent1">
                <a:lumMod val="60000"/>
                <a:lumOff val="40000"/>
              </a:schemeClr>
            </a:solidFill>
            <a:prstDash val="solid"/>
          </a:ln>
          <a:effectLst/>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mn-cs"/>
              </a:rPr>
              <a:t>Does it have the right amount of information?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mn-cs"/>
              </a:rPr>
              <a:t>Is it telling the story you want to tell?</a:t>
            </a:r>
            <a:endParaRPr kumimoji="0" lang="en-US" sz="18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8" name="TextBox 7"/>
          <p:cNvSpPr txBox="1"/>
          <p:nvPr/>
        </p:nvSpPr>
        <p:spPr>
          <a:xfrm>
            <a:off x="381000" y="4876800"/>
            <a:ext cx="2133600" cy="1293971"/>
          </a:xfrm>
          <a:prstGeom prst="roundRect">
            <a:avLst/>
          </a:prstGeom>
          <a:solidFill>
            <a:sysClr val="window" lastClr="FFFFFF"/>
          </a:solidFill>
          <a:ln w="25400" cap="flat" cmpd="sng" algn="ctr">
            <a:solidFill>
              <a:srgbClr val="8064A2"/>
            </a:solidFill>
            <a:prstDash val="solid"/>
          </a:ln>
          <a:effectLst/>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mn-cs"/>
              </a:rPr>
              <a:t>Is it easy to understand?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mn-cs"/>
              </a:rPr>
              <a:t>Does your audience have to work to read it?</a:t>
            </a:r>
            <a:endParaRPr kumimoji="0" lang="en-US" sz="1800" b="0" i="0" u="none" strike="noStrike" kern="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92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9400"/>
            <a:ext cx="9144000" cy="1143000"/>
          </a:xfrm>
        </p:spPr>
        <p:txBody>
          <a:bodyPr>
            <a:normAutofit fontScale="90000"/>
          </a:bodyPr>
          <a:lstStyle/>
          <a:p>
            <a:pPr eaLnBrk="1" hangingPunct="1">
              <a:defRPr/>
            </a:pPr>
            <a:r>
              <a:rPr lang="en-US" sz="4000" dirty="0" smtClean="0"/>
              <a:t>Dashboard Design Considerations</a:t>
            </a:r>
            <a:br>
              <a:rPr lang="en-US" sz="4000" dirty="0" smtClean="0"/>
            </a:br>
            <a:endParaRPr lang="en-US" sz="4000" dirty="0" smtClean="0"/>
          </a:p>
        </p:txBody>
      </p:sp>
    </p:spTree>
    <p:extLst>
      <p:ext uri="{BB962C8B-B14F-4D97-AF65-F5344CB8AC3E}">
        <p14:creationId xmlns:p14="http://schemas.microsoft.com/office/powerpoint/2010/main" val="3522698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04800" y="126735"/>
            <a:ext cx="3412177" cy="2260205"/>
          </a:xfrm>
        </p:spPr>
        <p:txBody>
          <a:bodyPr/>
          <a:lstStyle/>
          <a:p>
            <a:pPr marL="514350" indent="-514350" eaLnBrk="1" hangingPunct="1"/>
            <a:r>
              <a:rPr lang="en-US" altLang="en-US" sz="3200" dirty="0" smtClean="0"/>
              <a:t>Use the visual processing power of the eyes</a:t>
            </a:r>
          </a:p>
        </p:txBody>
      </p:sp>
      <p:pic>
        <p:nvPicPr>
          <p:cNvPr id="25603" name="Picture 2" descr="http://eyemakeart.files.wordpress.com/2009/07/eye-br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094" y="292953"/>
            <a:ext cx="5365627" cy="541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264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solidFill>
                  <a:srgbClr val="5DC4A9"/>
                </a:solidFill>
                <a:latin typeface="Calibri" panose="020F0502020204030204" pitchFamily="34" charset="0"/>
              </a:rPr>
              <a:t>What do you see?</a:t>
            </a:r>
          </a:p>
        </p:txBody>
      </p:sp>
      <p:pic>
        <p:nvPicPr>
          <p:cNvPr id="2050" name="Picture 2" descr="http://floraegypt.com/Shop/images/images-me/VirtueMart/Product/fruit_basket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438400"/>
            <a:ext cx="1981200"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67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500"/>
                                  </p:stCondLst>
                                  <p:childTnLst>
                                    <p:set>
                                      <p:cBhvr>
                                        <p:cTn id="9"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82" y="2514599"/>
            <a:ext cx="8847117" cy="2176153"/>
          </a:xfrm>
        </p:spPr>
        <p:txBody>
          <a:bodyPr>
            <a:normAutofit fontScale="90000"/>
          </a:bodyPr>
          <a:lstStyle/>
          <a:p>
            <a:r>
              <a:rPr lang="en-US" sz="4000" b="1" dirty="0" smtClean="0"/>
              <a:t/>
            </a:r>
            <a:br>
              <a:rPr lang="en-US" sz="4000" b="1" dirty="0" smtClean="0"/>
            </a:br>
            <a:r>
              <a:rPr lang="en-US" sz="4000" b="1" dirty="0" smtClean="0"/>
              <a:t>Focusing Data </a:t>
            </a:r>
            <a:r>
              <a:rPr lang="en-US" sz="4000" b="1" smtClean="0"/>
              <a:t>Dashboards – The Basics </a:t>
            </a:r>
            <a:r>
              <a:rPr lang="en-US" sz="3100" b="1" dirty="0" smtClean="0"/>
              <a:t/>
            </a:r>
            <a:br>
              <a:rPr lang="en-US" sz="3100" b="1" dirty="0" smtClean="0"/>
            </a:br>
            <a:r>
              <a:rPr lang="en-US" sz="3100" b="1" dirty="0" smtClean="0"/>
              <a:t/>
            </a:r>
            <a:br>
              <a:rPr lang="en-US" sz="3100" b="1" dirty="0" smtClean="0"/>
            </a:br>
            <a:r>
              <a:rPr lang="en-US" sz="2700" b="1" dirty="0" smtClean="0"/>
              <a:t>Holly </a:t>
            </a:r>
            <a:r>
              <a:rPr lang="en-US" sz="2700" b="1" dirty="0"/>
              <a:t>A. Downs, Ph.D.</a:t>
            </a:r>
            <a:r>
              <a:rPr lang="en-US" sz="2700" dirty="0"/>
              <a:t/>
            </a:r>
            <a:br>
              <a:rPr lang="en-US" sz="2700" dirty="0"/>
            </a:br>
            <a:r>
              <a:rPr lang="en-US" sz="2700" dirty="0"/>
              <a:t>Senior Evaluation Faculty, Evaluation Center</a:t>
            </a:r>
            <a:br>
              <a:rPr lang="en-US" sz="2700" dirty="0"/>
            </a:br>
            <a:r>
              <a:rPr lang="en-US" sz="2700" dirty="0"/>
              <a:t>T   +1 336 286 4476  Cell  +1 217 372 5011</a:t>
            </a:r>
            <a:br>
              <a:rPr lang="en-US" sz="2700" dirty="0"/>
            </a:br>
            <a:r>
              <a:rPr lang="en-US" sz="2700" dirty="0"/>
              <a:t>F  +1 336 286 4434</a:t>
            </a:r>
            <a:br>
              <a:rPr lang="en-US" sz="2700" dirty="0"/>
            </a:br>
            <a:r>
              <a:rPr lang="en-US" sz="2700" u="sng" dirty="0">
                <a:hlinkClick r:id="rId3"/>
              </a:rPr>
              <a:t>downsh@ccl.org</a:t>
            </a:r>
            <a:r>
              <a:rPr lang="en-US" sz="2700" dirty="0"/>
              <a:t> • </a:t>
            </a:r>
            <a:r>
              <a:rPr lang="en-US" sz="2700" u="sng" dirty="0">
                <a:hlinkClick r:id="rId4"/>
              </a:rPr>
              <a:t>www.ccl.org</a:t>
            </a:r>
            <a:r>
              <a:rPr lang="en-US" sz="2700" dirty="0"/>
              <a:t>  </a:t>
            </a:r>
            <a:r>
              <a:rPr lang="en-US" sz="3100" dirty="0"/>
              <a:t> </a:t>
            </a:r>
            <a:endParaRPr lang="en-US" sz="3100" dirty="0" smtClean="0"/>
          </a:p>
        </p:txBody>
      </p:sp>
      <p:pic>
        <p:nvPicPr>
          <p:cNvPr id="1025" name="Picture 4" descr="cid:image006.jpg@01D1689C.6485C4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1623" y="3841750"/>
            <a:ext cx="1846531" cy="1846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952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solidFill>
                  <a:srgbClr val="5DC4A9"/>
                </a:solidFill>
                <a:latin typeface="Calibri" panose="020F0502020204030204" pitchFamily="34" charset="0"/>
              </a:rPr>
              <a:t>What do you see?</a:t>
            </a:r>
          </a:p>
        </p:txBody>
      </p:sp>
      <p:pic>
        <p:nvPicPr>
          <p:cNvPr id="2050" name="Picture 2" descr="http://floraegypt.com/Shop/images/images-me/VirtueMart/Product/fruit_basket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438400"/>
            <a:ext cx="19812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andy-roberts.com/wp-content/uploads/2013/04/curved_arro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105798" flipH="1">
            <a:off x="2174798" y="2110877"/>
            <a:ext cx="967305" cy="18290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2045" y="1905000"/>
            <a:ext cx="4872809" cy="369332"/>
          </a:xfrm>
          <a:prstGeom prst="rect">
            <a:avLst/>
          </a:prstGeom>
          <a:noFill/>
        </p:spPr>
        <p:txBody>
          <a:bodyPr wrap="none" rtlCol="0">
            <a:spAutoFit/>
          </a:bodyPr>
          <a:lstStyle/>
          <a:p>
            <a:r>
              <a:rPr lang="en-US" dirty="0" smtClean="0"/>
              <a:t>You saw the apple first…or at least, your brain did.</a:t>
            </a:r>
            <a:endParaRPr lang="en-US" dirty="0"/>
          </a:p>
        </p:txBody>
      </p:sp>
      <p:sp>
        <p:nvSpPr>
          <p:cNvPr id="6" name="TextBox 5"/>
          <p:cNvSpPr txBox="1"/>
          <p:nvPr/>
        </p:nvSpPr>
        <p:spPr>
          <a:xfrm>
            <a:off x="2057400" y="4267200"/>
            <a:ext cx="718979" cy="369332"/>
          </a:xfrm>
          <a:prstGeom prst="rect">
            <a:avLst/>
          </a:prstGeom>
          <a:noFill/>
        </p:spPr>
        <p:txBody>
          <a:bodyPr wrap="none" rtlCol="0">
            <a:spAutoFit/>
          </a:bodyPr>
          <a:lstStyle/>
          <a:p>
            <a:r>
              <a:rPr lang="en-US" dirty="0" smtClean="0"/>
              <a:t>Why?</a:t>
            </a:r>
            <a:endParaRPr lang="en-US" dirty="0"/>
          </a:p>
        </p:txBody>
      </p:sp>
    </p:spTree>
    <p:extLst>
      <p:ext uri="{BB962C8B-B14F-4D97-AF65-F5344CB8AC3E}">
        <p14:creationId xmlns:p14="http://schemas.microsoft.com/office/powerpoint/2010/main" val="7665474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cweb.cs.depaul.edu/sgrais/images/Color/spectr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048000"/>
            <a:ext cx="5221707" cy="8858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57200" y="274638"/>
            <a:ext cx="6781800" cy="1143000"/>
          </a:xfrm>
        </p:spPr>
        <p:txBody>
          <a:bodyPr>
            <a:normAutofit/>
          </a:bodyPr>
          <a:lstStyle/>
          <a:p>
            <a:pPr algn="l"/>
            <a:r>
              <a:rPr lang="en-US" sz="3200" dirty="0" smtClean="0">
                <a:solidFill>
                  <a:srgbClr val="5DC4A9"/>
                </a:solidFill>
                <a:latin typeface="Calibri" panose="020F0502020204030204" pitchFamily="34" charset="0"/>
              </a:rPr>
              <a:t>The Visible Color Spectrum</a:t>
            </a:r>
            <a:endParaRPr lang="en-US" sz="3200" dirty="0">
              <a:solidFill>
                <a:srgbClr val="5DC4A9"/>
              </a:solidFill>
              <a:latin typeface="Calibri" panose="020F0502020204030204" pitchFamily="34" charset="0"/>
            </a:endParaRPr>
          </a:p>
        </p:txBody>
      </p:sp>
      <p:pic>
        <p:nvPicPr>
          <p:cNvPr id="1028" name="Picture 4" descr="http://previewcf.turbosquid.com/Preview/2014/05/23__15_25_01/ShowroomguyProfile.jpgbd6cfbab-a0d5-453c-96ed-2bb7d6ba43c2Larger.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38200" y="2259807"/>
            <a:ext cx="4464050" cy="3348038"/>
          </a:xfrm>
          <a:prstGeom prst="rect">
            <a:avLst/>
          </a:prstGeom>
          <a:noFill/>
          <a:effectLst>
            <a:outerShdw blurRad="76200" dist="12700" dir="8100000" sy="-23000" kx="8004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05200" y="3048000"/>
            <a:ext cx="5162550" cy="90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52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08 0.00209 L 0.13959 0.00209 " pathEditMode="relative" rAng="0" ptsTypes="AA">
                                      <p:cBhvr>
                                        <p:cTn id="6" dur="2000" fill="hold"/>
                                        <p:tgtEl>
                                          <p:spTgt spid="1026"/>
                                        </p:tgtEl>
                                        <p:attrNameLst>
                                          <p:attrName>ppt_x</p:attrName>
                                          <p:attrName>ppt_y</p:attrName>
                                        </p:attrNameLst>
                                      </p:cBhvr>
                                      <p:rCtr x="7083" y="0"/>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repeatCount="300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wipe(left)">
                                      <p:cBhvr>
                                        <p:cTn id="15"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6781800" cy="1143000"/>
          </a:xfrm>
        </p:spPr>
        <p:txBody>
          <a:bodyPr>
            <a:normAutofit/>
          </a:bodyPr>
          <a:lstStyle/>
          <a:p>
            <a:pPr algn="l"/>
            <a:r>
              <a:rPr lang="en-US" sz="3200" dirty="0" smtClean="0">
                <a:solidFill>
                  <a:srgbClr val="5DC4A9"/>
                </a:solidFill>
                <a:latin typeface="Calibri" panose="020F0502020204030204" pitchFamily="34" charset="0"/>
              </a:rPr>
              <a:t>Pictorial Superiority Effect</a:t>
            </a:r>
            <a:endParaRPr lang="en-US" sz="3200" dirty="0">
              <a:solidFill>
                <a:srgbClr val="5DC4A9"/>
              </a:solidFill>
              <a:latin typeface="Calibri" panose="020F0502020204030204" pitchFamily="34" charset="0"/>
            </a:endParaRPr>
          </a:p>
        </p:txBody>
      </p:sp>
      <p:grpSp>
        <p:nvGrpSpPr>
          <p:cNvPr id="16" name="Group 15"/>
          <p:cNvGrpSpPr/>
          <p:nvPr/>
        </p:nvGrpSpPr>
        <p:grpSpPr>
          <a:xfrm>
            <a:off x="39423" y="4375666"/>
            <a:ext cx="2783623" cy="2107049"/>
            <a:chOff x="66986" y="4191000"/>
            <a:chExt cx="2783623" cy="2107049"/>
          </a:xfrm>
        </p:grpSpPr>
        <p:sp>
          <p:nvSpPr>
            <p:cNvPr id="2" name="TextBox 1"/>
            <p:cNvSpPr txBox="1"/>
            <p:nvPr/>
          </p:nvSpPr>
          <p:spPr>
            <a:xfrm>
              <a:off x="821635" y="4191000"/>
              <a:ext cx="1219200" cy="369332"/>
            </a:xfrm>
            <a:prstGeom prst="rect">
              <a:avLst/>
            </a:prstGeom>
            <a:noFill/>
          </p:spPr>
          <p:txBody>
            <a:bodyPr wrap="square" rtlCol="0">
              <a:spAutoFit/>
            </a:bodyPr>
            <a:lstStyle/>
            <a:p>
              <a:pPr algn="ctr"/>
              <a:r>
                <a:rPr lang="en-US" dirty="0" smtClean="0"/>
                <a:t>Dinosaur</a:t>
              </a:r>
              <a:endParaRPr lang="en-US" dirty="0"/>
            </a:p>
          </p:txBody>
        </p:sp>
        <p:grpSp>
          <p:nvGrpSpPr>
            <p:cNvPr id="3" name="Group 2"/>
            <p:cNvGrpSpPr/>
            <p:nvPr/>
          </p:nvGrpSpPr>
          <p:grpSpPr>
            <a:xfrm>
              <a:off x="66986" y="4569857"/>
              <a:ext cx="2783623" cy="1728192"/>
              <a:chOff x="126230" y="4978640"/>
              <a:chExt cx="2783623" cy="1728192"/>
            </a:xfrm>
          </p:grpSpPr>
          <p:graphicFrame>
            <p:nvGraphicFramePr>
              <p:cNvPr id="13" name="Chart 30"/>
              <p:cNvGraphicFramePr/>
              <p:nvPr>
                <p:extLst>
                  <p:ext uri="{D42A27DB-BD31-4B8C-83A1-F6EECF244321}">
                    <p14:modId xmlns:p14="http://schemas.microsoft.com/office/powerpoint/2010/main" val="319039072"/>
                  </p:ext>
                </p:extLst>
              </p:nvPr>
            </p:nvGraphicFramePr>
            <p:xfrm>
              <a:off x="126230" y="4978640"/>
              <a:ext cx="2783623" cy="1728192"/>
            </p:xfrm>
            <a:graphic>
              <a:graphicData uri="http://schemas.openxmlformats.org/drawingml/2006/chart">
                <c:chart xmlns:c="http://schemas.openxmlformats.org/drawingml/2006/chart" xmlns:r="http://schemas.openxmlformats.org/officeDocument/2006/relationships" r:id="rId3"/>
              </a:graphicData>
            </a:graphic>
          </p:graphicFrame>
          <p:sp>
            <p:nvSpPr>
              <p:cNvPr id="14" name="Ovaal 357"/>
              <p:cNvSpPr>
                <a:spLocks noChangeAspect="1"/>
              </p:cNvSpPr>
              <p:nvPr/>
            </p:nvSpPr>
            <p:spPr>
              <a:xfrm>
                <a:off x="954750" y="5338632"/>
                <a:ext cx="1008096" cy="1008208"/>
              </a:xfrm>
              <a:prstGeom prst="ellipse">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b="1" dirty="0" smtClean="0">
                    <a:solidFill>
                      <a:schemeClr val="accent2"/>
                    </a:solidFill>
                  </a:rPr>
                  <a:t>10%</a:t>
                </a:r>
                <a:endParaRPr lang="nl-NL" b="1" dirty="0">
                  <a:solidFill>
                    <a:schemeClr val="accent2"/>
                  </a:solidFill>
                </a:endParaRPr>
              </a:p>
            </p:txBody>
          </p:sp>
          <p:sp>
            <p:nvSpPr>
              <p:cNvPr id="15" name="Gelijkbenige driehoek 358"/>
              <p:cNvSpPr/>
              <p:nvPr/>
            </p:nvSpPr>
            <p:spPr>
              <a:xfrm rot="16940239">
                <a:off x="767809" y="5702262"/>
                <a:ext cx="159190" cy="103352"/>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solidFill>
                    <a:schemeClr val="tx1"/>
                  </a:solidFill>
                </a:endParaRPr>
              </a:p>
            </p:txBody>
          </p:sp>
        </p:grpSp>
      </p:grpSp>
      <p:grpSp>
        <p:nvGrpSpPr>
          <p:cNvPr id="26" name="Group 25"/>
          <p:cNvGrpSpPr/>
          <p:nvPr/>
        </p:nvGrpSpPr>
        <p:grpSpPr>
          <a:xfrm>
            <a:off x="5919637" y="1328350"/>
            <a:ext cx="2783623" cy="5154366"/>
            <a:chOff x="5947200" y="1143684"/>
            <a:chExt cx="2783623" cy="5154366"/>
          </a:xfrm>
        </p:grpSpPr>
        <p:pic>
          <p:nvPicPr>
            <p:cNvPr id="10" name="Picture 2" descr="http://www.dinosaur-world.com/tyrannosaurs/images/tyrannosaurus_rex.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143684"/>
              <a:ext cx="1876425" cy="2743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729411" y="3886884"/>
              <a:ext cx="1219200" cy="646331"/>
            </a:xfrm>
            <a:prstGeom prst="rect">
              <a:avLst/>
            </a:prstGeom>
            <a:noFill/>
          </p:spPr>
          <p:txBody>
            <a:bodyPr wrap="square" rtlCol="0">
              <a:spAutoFit/>
            </a:bodyPr>
            <a:lstStyle/>
            <a:p>
              <a:pPr algn="ctr"/>
              <a:r>
                <a:rPr lang="en-US" dirty="0" smtClean="0"/>
                <a:t>+</a:t>
              </a:r>
            </a:p>
            <a:p>
              <a:pPr algn="ctr"/>
              <a:r>
                <a:rPr lang="en-US" dirty="0" smtClean="0"/>
                <a:t>Dinosaur</a:t>
              </a:r>
              <a:endParaRPr lang="en-US" dirty="0"/>
            </a:p>
          </p:txBody>
        </p:sp>
        <p:grpSp>
          <p:nvGrpSpPr>
            <p:cNvPr id="17" name="Group 16"/>
            <p:cNvGrpSpPr/>
            <p:nvPr/>
          </p:nvGrpSpPr>
          <p:grpSpPr>
            <a:xfrm>
              <a:off x="5947200" y="4569858"/>
              <a:ext cx="2783623" cy="1728192"/>
              <a:chOff x="126230" y="4978641"/>
              <a:chExt cx="2783623" cy="1728192"/>
            </a:xfrm>
          </p:grpSpPr>
          <p:graphicFrame>
            <p:nvGraphicFramePr>
              <p:cNvPr id="18" name="Chart 30"/>
              <p:cNvGraphicFramePr/>
              <p:nvPr>
                <p:extLst>
                  <p:ext uri="{D42A27DB-BD31-4B8C-83A1-F6EECF244321}">
                    <p14:modId xmlns:p14="http://schemas.microsoft.com/office/powerpoint/2010/main" val="1400831159"/>
                  </p:ext>
                </p:extLst>
              </p:nvPr>
            </p:nvGraphicFramePr>
            <p:xfrm>
              <a:off x="126230" y="4978641"/>
              <a:ext cx="2783623" cy="1728192"/>
            </p:xfrm>
            <a:graphic>
              <a:graphicData uri="http://schemas.openxmlformats.org/drawingml/2006/chart">
                <c:chart xmlns:c="http://schemas.openxmlformats.org/drawingml/2006/chart" xmlns:r="http://schemas.openxmlformats.org/officeDocument/2006/relationships" r:id="rId5"/>
              </a:graphicData>
            </a:graphic>
          </p:graphicFrame>
          <p:sp>
            <p:nvSpPr>
              <p:cNvPr id="19" name="Ovaal 357"/>
              <p:cNvSpPr>
                <a:spLocks noChangeAspect="1"/>
              </p:cNvSpPr>
              <p:nvPr/>
            </p:nvSpPr>
            <p:spPr>
              <a:xfrm>
                <a:off x="954750" y="5338632"/>
                <a:ext cx="1008096" cy="1008208"/>
              </a:xfrm>
              <a:prstGeom prst="ellipse">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b="1" dirty="0" smtClean="0">
                    <a:solidFill>
                      <a:srgbClr val="00B050"/>
                    </a:solidFill>
                  </a:rPr>
                  <a:t>65%</a:t>
                </a:r>
                <a:endParaRPr lang="nl-NL" b="1" dirty="0">
                  <a:solidFill>
                    <a:srgbClr val="00B050"/>
                  </a:solidFill>
                </a:endParaRPr>
              </a:p>
            </p:txBody>
          </p:sp>
          <p:sp>
            <p:nvSpPr>
              <p:cNvPr id="20" name="Gelijkbenige driehoek 358"/>
              <p:cNvSpPr/>
              <p:nvPr/>
            </p:nvSpPr>
            <p:spPr>
              <a:xfrm rot="18873896">
                <a:off x="929252" y="5369086"/>
                <a:ext cx="155982" cy="123724"/>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solidFill>
                    <a:schemeClr val="tx1"/>
                  </a:solidFill>
                </a:endParaRPr>
              </a:p>
            </p:txBody>
          </p:sp>
        </p:grpSp>
      </p:grpSp>
      <p:grpSp>
        <p:nvGrpSpPr>
          <p:cNvPr id="25" name="Group 24"/>
          <p:cNvGrpSpPr/>
          <p:nvPr/>
        </p:nvGrpSpPr>
        <p:grpSpPr>
          <a:xfrm>
            <a:off x="3020437" y="1328350"/>
            <a:ext cx="2783623" cy="5154365"/>
            <a:chOff x="3048000" y="1143684"/>
            <a:chExt cx="2783623" cy="5154365"/>
          </a:xfrm>
        </p:grpSpPr>
        <p:pic>
          <p:nvPicPr>
            <p:cNvPr id="2050" name="Picture 2" descr="http://www.dinosaur-world.com/tyrannosaurs/images/tyrannosaurus_rex.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355" y="1143684"/>
              <a:ext cx="1876425" cy="27432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3048000" y="4569857"/>
              <a:ext cx="2783623" cy="1728192"/>
              <a:chOff x="126230" y="4978640"/>
              <a:chExt cx="2783623" cy="1728192"/>
            </a:xfrm>
          </p:grpSpPr>
          <p:graphicFrame>
            <p:nvGraphicFramePr>
              <p:cNvPr id="22" name="Chart 30"/>
              <p:cNvGraphicFramePr/>
              <p:nvPr>
                <p:extLst>
                  <p:ext uri="{D42A27DB-BD31-4B8C-83A1-F6EECF244321}">
                    <p14:modId xmlns:p14="http://schemas.microsoft.com/office/powerpoint/2010/main" val="2037624426"/>
                  </p:ext>
                </p:extLst>
              </p:nvPr>
            </p:nvGraphicFramePr>
            <p:xfrm>
              <a:off x="126230" y="4978640"/>
              <a:ext cx="2783623" cy="1728192"/>
            </p:xfrm>
            <a:graphic>
              <a:graphicData uri="http://schemas.openxmlformats.org/drawingml/2006/chart">
                <c:chart xmlns:c="http://schemas.openxmlformats.org/drawingml/2006/chart" xmlns:r="http://schemas.openxmlformats.org/officeDocument/2006/relationships" r:id="rId6"/>
              </a:graphicData>
            </a:graphic>
          </p:graphicFrame>
          <p:sp>
            <p:nvSpPr>
              <p:cNvPr id="23" name="Ovaal 357"/>
              <p:cNvSpPr>
                <a:spLocks noChangeAspect="1"/>
              </p:cNvSpPr>
              <p:nvPr/>
            </p:nvSpPr>
            <p:spPr>
              <a:xfrm>
                <a:off x="954750" y="5338632"/>
                <a:ext cx="1008096" cy="1008208"/>
              </a:xfrm>
              <a:prstGeom prst="ellipse">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b="1" dirty="0" smtClean="0">
                    <a:solidFill>
                      <a:srgbClr val="FFC000"/>
                    </a:solidFill>
                  </a:rPr>
                  <a:t>35%</a:t>
                </a:r>
                <a:endParaRPr lang="nl-NL" b="1" dirty="0">
                  <a:solidFill>
                    <a:srgbClr val="FFC000"/>
                  </a:solidFill>
                </a:endParaRPr>
              </a:p>
            </p:txBody>
          </p:sp>
          <p:sp>
            <p:nvSpPr>
              <p:cNvPr id="24" name="Gelijkbenige driehoek 358"/>
              <p:cNvSpPr/>
              <p:nvPr/>
            </p:nvSpPr>
            <p:spPr>
              <a:xfrm rot="17836133">
                <a:off x="828376" y="5520779"/>
                <a:ext cx="151811" cy="96227"/>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solidFill>
                    <a:schemeClr val="tx1"/>
                  </a:solidFill>
                </a:endParaRPr>
              </a:p>
            </p:txBody>
          </p:sp>
        </p:grpSp>
      </p:grpSp>
      <p:grpSp>
        <p:nvGrpSpPr>
          <p:cNvPr id="5" name="Group 4"/>
          <p:cNvGrpSpPr/>
          <p:nvPr/>
        </p:nvGrpSpPr>
        <p:grpSpPr>
          <a:xfrm>
            <a:off x="457200" y="1437500"/>
            <a:ext cx="1610500" cy="1979832"/>
            <a:chOff x="457200" y="1437500"/>
            <a:chExt cx="1610500" cy="1979832"/>
          </a:xfrm>
        </p:grpSpPr>
        <p:pic>
          <p:nvPicPr>
            <p:cNvPr id="1028" name="Picture 4" descr="http://www.cliparthut.com/clip-arts/1466/ticking-clock-animated-clip-art-146695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1437500"/>
              <a:ext cx="1610500" cy="1610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3048000"/>
              <a:ext cx="1556072" cy="369332"/>
            </a:xfrm>
            <a:prstGeom prst="rect">
              <a:avLst/>
            </a:prstGeom>
            <a:noFill/>
          </p:spPr>
          <p:txBody>
            <a:bodyPr wrap="square" rtlCol="0">
              <a:spAutoFit/>
            </a:bodyPr>
            <a:lstStyle/>
            <a:p>
              <a:r>
                <a:rPr lang="en-US" dirty="0" smtClean="0"/>
                <a:t>In 72 hours…</a:t>
              </a:r>
              <a:endParaRPr lang="en-US" dirty="0"/>
            </a:p>
          </p:txBody>
        </p:sp>
      </p:grpSp>
    </p:spTree>
    <p:extLst>
      <p:ext uri="{BB962C8B-B14F-4D97-AF65-F5344CB8AC3E}">
        <p14:creationId xmlns:p14="http://schemas.microsoft.com/office/powerpoint/2010/main" val="64810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4384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5"/>
          <p:cNvSpPr txBox="1">
            <a:spLocks noChangeArrowheads="1"/>
          </p:cNvSpPr>
          <p:nvPr/>
        </p:nvSpPr>
        <p:spPr bwMode="auto">
          <a:xfrm>
            <a:off x="5105400" y="6248400"/>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a:latin typeface="Calibri" pitchFamily="34" charset="0"/>
              </a:rPr>
              <a:t>Excerpted from consoleshop.com</a:t>
            </a:r>
          </a:p>
        </p:txBody>
      </p:sp>
      <p:pic>
        <p:nvPicPr>
          <p:cNvPr id="5018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0"/>
            <a:ext cx="42672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itle 1"/>
          <p:cNvSpPr>
            <a:spLocks noGrp="1"/>
          </p:cNvSpPr>
          <p:nvPr>
            <p:ph type="title" idx="4294967295"/>
          </p:nvPr>
        </p:nvSpPr>
        <p:spPr>
          <a:xfrm>
            <a:off x="3810000" y="381000"/>
            <a:ext cx="4343400" cy="2286000"/>
          </a:xfrm>
        </p:spPr>
        <p:txBody>
          <a:bodyPr/>
          <a:lstStyle/>
          <a:p>
            <a:pPr algn="l" eaLnBrk="1" hangingPunct="1"/>
            <a:r>
              <a:rPr lang="en-US" altLang="en-US" sz="3600" dirty="0" smtClean="0"/>
              <a:t>Simplicity of design</a:t>
            </a:r>
          </a:p>
        </p:txBody>
      </p:sp>
      <p:cxnSp>
        <p:nvCxnSpPr>
          <p:cNvPr id="10" name="Straight Connector 9"/>
          <p:cNvCxnSpPr>
            <a:cxnSpLocks noChangeShapeType="1"/>
          </p:cNvCxnSpPr>
          <p:nvPr/>
        </p:nvCxnSpPr>
        <p:spPr bwMode="auto">
          <a:xfrm>
            <a:off x="4800600" y="3048000"/>
            <a:ext cx="4038600" cy="3200400"/>
          </a:xfrm>
          <a:prstGeom prst="line">
            <a:avLst/>
          </a:prstGeom>
          <a:noFill/>
          <a:ln w="63500">
            <a:solidFill>
              <a:srgbClr val="7F7F7F"/>
            </a:solidFill>
            <a:round/>
            <a:headEnd/>
            <a:tailEnd/>
          </a:ln>
          <a:effectLst>
            <a:outerShdw blurRad="40000" dist="20000" dir="5400000" rotWithShape="0">
              <a:srgbClr val="808080">
                <a:alpha val="37999"/>
              </a:srgbClr>
            </a:outerShdw>
          </a:effectLst>
          <a:extLst/>
        </p:spPr>
      </p:cxnSp>
      <p:cxnSp>
        <p:nvCxnSpPr>
          <p:cNvPr id="12" name="Straight Connector 11"/>
          <p:cNvCxnSpPr>
            <a:cxnSpLocks noChangeShapeType="1"/>
          </p:cNvCxnSpPr>
          <p:nvPr/>
        </p:nvCxnSpPr>
        <p:spPr bwMode="auto">
          <a:xfrm rot="10800000" flipV="1">
            <a:off x="4953000" y="2743200"/>
            <a:ext cx="3886200" cy="3733800"/>
          </a:xfrm>
          <a:prstGeom prst="line">
            <a:avLst/>
          </a:prstGeom>
          <a:noFill/>
          <a:ln w="63500">
            <a:solidFill>
              <a:srgbClr val="7F7F7F"/>
            </a:solidFill>
            <a:round/>
            <a:headEnd/>
            <a:tailEnd/>
          </a:ln>
          <a:effectLst>
            <a:outerShdw blurRad="40000" dist="20000" dir="5400000" rotWithShape="0">
              <a:srgbClr val="808080">
                <a:alpha val="37999"/>
              </a:srgbClr>
            </a:outerShdw>
          </a:effectLst>
          <a:extLst/>
        </p:spPr>
      </p:cxnSp>
    </p:spTree>
    <p:extLst>
      <p:ext uri="{BB962C8B-B14F-4D97-AF65-F5344CB8AC3E}">
        <p14:creationId xmlns:p14="http://schemas.microsoft.com/office/powerpoint/2010/main" val="2529643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altLang="en-US" smtClean="0"/>
              <a:t>Dashboard Design Resources</a:t>
            </a:r>
          </a:p>
        </p:txBody>
      </p:sp>
      <p:sp>
        <p:nvSpPr>
          <p:cNvPr id="55299" name="Content Placeholder 2"/>
          <p:cNvSpPr>
            <a:spLocks noGrp="1"/>
          </p:cNvSpPr>
          <p:nvPr>
            <p:ph idx="1"/>
          </p:nvPr>
        </p:nvSpPr>
        <p:spPr/>
        <p:txBody>
          <a:bodyPr/>
          <a:lstStyle/>
          <a:p>
            <a:pPr eaLnBrk="1" hangingPunct="1">
              <a:lnSpc>
                <a:spcPct val="90000"/>
              </a:lnSpc>
            </a:pPr>
            <a:r>
              <a:rPr lang="en-US" altLang="en-US" sz="2700" dirty="0" smtClean="0"/>
              <a:t>Juice analytics</a:t>
            </a:r>
          </a:p>
          <a:p>
            <a:pPr eaLnBrk="1" hangingPunct="1">
              <a:lnSpc>
                <a:spcPct val="90000"/>
              </a:lnSpc>
            </a:pPr>
            <a:r>
              <a:rPr lang="en-US" altLang="en-US" sz="2700" dirty="0" err="1" smtClean="0"/>
              <a:t>JMP</a:t>
            </a:r>
            <a:r>
              <a:rPr lang="en-US" altLang="en-US" sz="2700" dirty="0" smtClean="0"/>
              <a:t> by SAS</a:t>
            </a:r>
          </a:p>
          <a:p>
            <a:pPr eaLnBrk="1" hangingPunct="1">
              <a:lnSpc>
                <a:spcPct val="90000"/>
              </a:lnSpc>
            </a:pPr>
            <a:r>
              <a:rPr lang="en-US" altLang="en-US" sz="2700" dirty="0" smtClean="0"/>
              <a:t>Vocalize software</a:t>
            </a:r>
          </a:p>
          <a:p>
            <a:pPr eaLnBrk="1" hangingPunct="1">
              <a:lnSpc>
                <a:spcPct val="90000"/>
              </a:lnSpc>
            </a:pPr>
            <a:r>
              <a:rPr lang="en-US" altLang="en-US" sz="2700" dirty="0" smtClean="0"/>
              <a:t>Tableau software</a:t>
            </a:r>
          </a:p>
          <a:p>
            <a:pPr eaLnBrk="1" hangingPunct="1">
              <a:lnSpc>
                <a:spcPct val="90000"/>
              </a:lnSpc>
            </a:pPr>
            <a:r>
              <a:rPr lang="en-US" altLang="en-US" sz="2700" dirty="0" err="1" smtClean="0"/>
              <a:t>Panopticon</a:t>
            </a:r>
            <a:r>
              <a:rPr lang="en-US" altLang="en-US" sz="2700" dirty="0" smtClean="0"/>
              <a:t> software</a:t>
            </a:r>
          </a:p>
          <a:p>
            <a:pPr eaLnBrk="1" hangingPunct="1">
              <a:lnSpc>
                <a:spcPct val="90000"/>
              </a:lnSpc>
            </a:pPr>
            <a:r>
              <a:rPr lang="en-US" altLang="en-US" sz="2700" dirty="0" err="1" smtClean="0"/>
              <a:t>Spotfire</a:t>
            </a:r>
            <a:r>
              <a:rPr lang="en-US" altLang="en-US" sz="2700" dirty="0" smtClean="0"/>
              <a:t> software</a:t>
            </a:r>
          </a:p>
          <a:p>
            <a:pPr eaLnBrk="1" hangingPunct="1">
              <a:lnSpc>
                <a:spcPct val="90000"/>
              </a:lnSpc>
            </a:pPr>
            <a:r>
              <a:rPr lang="en-US" altLang="en-US" sz="2700" dirty="0" smtClean="0"/>
              <a:t>Show Me the Numbers by Stephen Few</a:t>
            </a:r>
          </a:p>
          <a:p>
            <a:pPr eaLnBrk="1" hangingPunct="1">
              <a:lnSpc>
                <a:spcPct val="90000"/>
              </a:lnSpc>
            </a:pPr>
            <a:r>
              <a:rPr lang="en-US" altLang="en-US" sz="2700" dirty="0" smtClean="0"/>
              <a:t>Information Dashboard Design by Stephen Few</a:t>
            </a:r>
          </a:p>
          <a:p>
            <a:pPr eaLnBrk="1" hangingPunct="1">
              <a:lnSpc>
                <a:spcPct val="90000"/>
              </a:lnSpc>
            </a:pPr>
            <a:r>
              <a:rPr lang="en-US" altLang="en-US" sz="2700" dirty="0" smtClean="0"/>
              <a:t>Dashboards for Dummies by Michael Alexander</a:t>
            </a:r>
          </a:p>
          <a:p>
            <a:pPr eaLnBrk="1" hangingPunct="1">
              <a:lnSpc>
                <a:spcPct val="90000"/>
              </a:lnSpc>
            </a:pPr>
            <a:r>
              <a:rPr lang="en-US" altLang="en-US" sz="2700" dirty="0" smtClean="0"/>
              <a:t>Exceluser.com by Charlie Kyd</a:t>
            </a:r>
          </a:p>
          <a:p>
            <a:pPr eaLnBrk="1" hangingPunct="1">
              <a:lnSpc>
                <a:spcPct val="90000"/>
              </a:lnSpc>
            </a:pPr>
            <a:endParaRPr lang="en-US" altLang="en-US" sz="2700" dirty="0" smtClean="0"/>
          </a:p>
        </p:txBody>
      </p:sp>
    </p:spTree>
    <p:extLst>
      <p:ext uri="{BB962C8B-B14F-4D97-AF65-F5344CB8AC3E}">
        <p14:creationId xmlns:p14="http://schemas.microsoft.com/office/powerpoint/2010/main" val="33992433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0" y="2743200"/>
            <a:ext cx="7460343" cy="9781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accent4">
                    <a:lumMod val="75000"/>
                  </a:schemeClr>
                </a:solidFill>
                <a:latin typeface="Calibri" panose="020F0502020204030204" pitchFamily="34" charset="0"/>
                <a:ea typeface="+mj-ea"/>
                <a:cs typeface="+mj-cs"/>
              </a:defRPr>
            </a:lvl1pPr>
          </a:lstStyle>
          <a:p>
            <a:pPr algn="ctr"/>
            <a:r>
              <a:rPr lang="en-US" b="1" dirty="0" smtClean="0"/>
              <a:t>How to do this?  </a:t>
            </a:r>
            <a:br>
              <a:rPr lang="en-US" b="1" dirty="0" smtClean="0"/>
            </a:br>
            <a:r>
              <a:rPr lang="en-US" b="1" dirty="0" smtClean="0"/>
              <a:t/>
            </a:r>
            <a:br>
              <a:rPr lang="en-US" b="1" dirty="0" smtClean="0"/>
            </a:br>
            <a:r>
              <a:rPr lang="en-US" b="1" dirty="0" smtClean="0"/>
              <a:t>Lessons to live by…  </a:t>
            </a:r>
            <a:endParaRPr lang="en-US" b="1" dirty="0"/>
          </a:p>
        </p:txBody>
      </p:sp>
    </p:spTree>
    <p:extLst>
      <p:ext uri="{BB962C8B-B14F-4D97-AF65-F5344CB8AC3E}">
        <p14:creationId xmlns:p14="http://schemas.microsoft.com/office/powerpoint/2010/main" val="3411213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5DC4A9"/>
                </a:solidFill>
                <a:latin typeface="Calibri" panose="020F0502020204030204" pitchFamily="34" charset="0"/>
              </a:rPr>
              <a:t>Lesson </a:t>
            </a:r>
            <a:r>
              <a:rPr lang="en-US" sz="3200" dirty="0">
                <a:solidFill>
                  <a:srgbClr val="5DC4A9"/>
                </a:solidFill>
                <a:latin typeface="Calibri" panose="020F0502020204030204" pitchFamily="34" charset="0"/>
              </a:rPr>
              <a:t>#1:  Keep it Simple</a:t>
            </a:r>
          </a:p>
        </p:txBody>
      </p:sp>
      <p:graphicFrame>
        <p:nvGraphicFramePr>
          <p:cNvPr id="4" name="Chart 3"/>
          <p:cNvGraphicFramePr>
            <a:graphicFrameLocks/>
          </p:cNvGraphicFramePr>
          <p:nvPr>
            <p:extLst>
              <p:ext uri="{D42A27DB-BD31-4B8C-83A1-F6EECF244321}">
                <p14:modId xmlns:p14="http://schemas.microsoft.com/office/powerpoint/2010/main" val="4120956105"/>
              </p:ext>
            </p:extLst>
          </p:nvPr>
        </p:nvGraphicFramePr>
        <p:xfrm>
          <a:off x="457200" y="15240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603738309"/>
              </p:ext>
            </p:extLst>
          </p:nvPr>
        </p:nvGraphicFramePr>
        <p:xfrm>
          <a:off x="12970" y="1524000"/>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2075998"/>
            <a:ext cx="4991100" cy="3933825"/>
          </a:xfrm>
          <a:prstGeom prst="rect">
            <a:avLst/>
          </a:prstGeom>
        </p:spPr>
      </p:pic>
    </p:spTree>
    <p:extLst>
      <p:ext uri="{BB962C8B-B14F-4D97-AF65-F5344CB8AC3E}">
        <p14:creationId xmlns:p14="http://schemas.microsoft.com/office/powerpoint/2010/main" val="39934613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7162800" cy="868362"/>
          </a:xfrm>
        </p:spPr>
        <p:txBody>
          <a:bodyPr>
            <a:noAutofit/>
          </a:bodyPr>
          <a:lstStyle/>
          <a:p>
            <a:pPr algn="l"/>
            <a:r>
              <a:rPr lang="en-US" sz="2800" dirty="0" smtClean="0">
                <a:solidFill>
                  <a:srgbClr val="5DC4A9"/>
                </a:solidFill>
                <a:latin typeface="Calibri" panose="020F0502020204030204" pitchFamily="34" charset="0"/>
              </a:rPr>
              <a:t>Lesson 2: Simple Doesn’t Have to be Boring</a:t>
            </a:r>
            <a:endParaRPr lang="en-US" sz="2800" dirty="0">
              <a:solidFill>
                <a:srgbClr val="5DC4A9"/>
              </a:solidFill>
              <a:latin typeface="Calibri" panose="020F0502020204030204" pitchFamily="34" charset="0"/>
            </a:endParaRPr>
          </a:p>
        </p:txBody>
      </p:sp>
      <p:graphicFrame>
        <p:nvGraphicFramePr>
          <p:cNvPr id="7" name="Chart 6"/>
          <p:cNvGraphicFramePr>
            <a:graphicFrameLocks/>
          </p:cNvGraphicFramePr>
          <p:nvPr>
            <p:extLst>
              <p:ext uri="{D42A27DB-BD31-4B8C-83A1-F6EECF244321}">
                <p14:modId xmlns:p14="http://schemas.microsoft.com/office/powerpoint/2010/main" val="358672414"/>
              </p:ext>
            </p:extLst>
          </p:nvPr>
        </p:nvGraphicFramePr>
        <p:xfrm>
          <a:off x="304800" y="1066800"/>
          <a:ext cx="3962400" cy="243840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p:cNvGrpSpPr/>
          <p:nvPr/>
        </p:nvGrpSpPr>
        <p:grpSpPr>
          <a:xfrm>
            <a:off x="4419600" y="2971800"/>
            <a:ext cx="4391638" cy="2953162"/>
            <a:chOff x="4419600" y="2971800"/>
            <a:chExt cx="4391638" cy="295316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2971800"/>
              <a:ext cx="4391638" cy="29531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6001" y="5407857"/>
              <a:ext cx="123296" cy="289480"/>
            </a:xfrm>
            <a:prstGeom prst="rect">
              <a:avLst/>
            </a:prstGeom>
          </p:spPr>
        </p:pic>
      </p:grpSp>
    </p:spTree>
    <p:extLst>
      <p:ext uri="{BB962C8B-B14F-4D97-AF65-F5344CB8AC3E}">
        <p14:creationId xmlns:p14="http://schemas.microsoft.com/office/powerpoint/2010/main" val="236132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86600" cy="868362"/>
          </a:xfrm>
        </p:spPr>
        <p:txBody>
          <a:bodyPr>
            <a:normAutofit/>
          </a:bodyPr>
          <a:lstStyle/>
          <a:p>
            <a:pPr algn="l"/>
            <a:r>
              <a:rPr lang="en-US" sz="2800" dirty="0" smtClean="0">
                <a:solidFill>
                  <a:srgbClr val="5DC4A9"/>
                </a:solidFill>
                <a:latin typeface="Calibri" panose="020F0502020204030204" pitchFamily="34" charset="0"/>
              </a:rPr>
              <a:t>Lesson #3: </a:t>
            </a:r>
            <a:r>
              <a:rPr lang="en-US" sz="2800" dirty="0">
                <a:solidFill>
                  <a:srgbClr val="5DC4A9"/>
                </a:solidFill>
                <a:latin typeface="Calibri" panose="020F0502020204030204" pitchFamily="34" charset="0"/>
              </a:rPr>
              <a:t>Make it Easy to Make Your Point</a:t>
            </a:r>
          </a:p>
        </p:txBody>
      </p:sp>
      <p:graphicFrame>
        <p:nvGraphicFramePr>
          <p:cNvPr id="4" name="Chart 3"/>
          <p:cNvGraphicFramePr>
            <a:graphicFrameLocks/>
          </p:cNvGraphicFramePr>
          <p:nvPr>
            <p:extLst>
              <p:ext uri="{D42A27DB-BD31-4B8C-83A1-F6EECF244321}">
                <p14:modId xmlns:p14="http://schemas.microsoft.com/office/powerpoint/2010/main" val="4294847483"/>
              </p:ext>
            </p:extLst>
          </p:nvPr>
        </p:nvGraphicFramePr>
        <p:xfrm>
          <a:off x="2133600" y="22860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3203105756"/>
              </p:ext>
            </p:extLst>
          </p:nvPr>
        </p:nvGraphicFramePr>
        <p:xfrm>
          <a:off x="4191000" y="350520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0599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3.33333E-6 -3.21999E-6 L -0.21666 -0.18875 " pathEditMode="relative" rAng="0" ptsTypes="AA">
                                      <p:cBhvr>
                                        <p:cTn id="6" dur="2000" fill="hold"/>
                                        <p:tgtEl>
                                          <p:spTgt spid="4"/>
                                        </p:tgtEl>
                                        <p:attrNameLst>
                                          <p:attrName>ppt_x</p:attrName>
                                          <p:attrName>ppt_y</p:attrName>
                                        </p:attrNameLst>
                                      </p:cBhvr>
                                      <p:rCtr x="-10833" y="-9438"/>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62800" cy="868362"/>
          </a:xfrm>
        </p:spPr>
        <p:txBody>
          <a:bodyPr>
            <a:noAutofit/>
          </a:bodyPr>
          <a:lstStyle/>
          <a:p>
            <a:pPr algn="l"/>
            <a:r>
              <a:rPr lang="en-US" sz="2400" dirty="0" smtClean="0">
                <a:solidFill>
                  <a:srgbClr val="5DC4A9"/>
                </a:solidFill>
                <a:latin typeface="Calibri" panose="020F0502020204030204" pitchFamily="34" charset="0"/>
              </a:rPr>
              <a:t>Lesson </a:t>
            </a:r>
            <a:r>
              <a:rPr lang="en-US" sz="2400" dirty="0">
                <a:solidFill>
                  <a:srgbClr val="5DC4A9"/>
                </a:solidFill>
                <a:latin typeface="Calibri" panose="020F0502020204030204" pitchFamily="34" charset="0"/>
              </a:rPr>
              <a:t>3: Draw the </a:t>
            </a:r>
            <a:r>
              <a:rPr lang="en-US" sz="2400" dirty="0" smtClean="0">
                <a:solidFill>
                  <a:srgbClr val="5DC4A9"/>
                </a:solidFill>
                <a:latin typeface="Calibri" panose="020F0502020204030204" pitchFamily="34" charset="0"/>
              </a:rPr>
              <a:t>Eye to your </a:t>
            </a:r>
            <a:r>
              <a:rPr lang="en-US" sz="2400" u="sng" dirty="0" smtClean="0">
                <a:solidFill>
                  <a:srgbClr val="5DC4A9"/>
                </a:solidFill>
                <a:latin typeface="Calibri" panose="020F0502020204030204" pitchFamily="34" charset="0"/>
              </a:rPr>
              <a:t>Data</a:t>
            </a:r>
            <a:r>
              <a:rPr lang="en-US" sz="2400" dirty="0" smtClean="0">
                <a:solidFill>
                  <a:srgbClr val="5DC4A9"/>
                </a:solidFill>
                <a:latin typeface="Calibri" panose="020F0502020204030204" pitchFamily="34" charset="0"/>
              </a:rPr>
              <a:t>…Not Your Design</a:t>
            </a:r>
            <a:endParaRPr lang="en-US" sz="2400" dirty="0">
              <a:solidFill>
                <a:srgbClr val="5DC4A9"/>
              </a:solidFill>
              <a:latin typeface="Calibri" panose="020F0502020204030204" pitchFamily="34" charset="0"/>
            </a:endParaRPr>
          </a:p>
        </p:txBody>
      </p:sp>
      <p:pic>
        <p:nvPicPr>
          <p:cNvPr id="5122" name="Picture 2" descr="Usefuljunk-monster">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64" y="1493520"/>
            <a:ext cx="3833418" cy="2895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p:cNvGraphicFramePr>
            <a:graphicFrameLocks/>
          </p:cNvGraphicFramePr>
          <p:nvPr>
            <p:extLst>
              <p:ext uri="{D42A27DB-BD31-4B8C-83A1-F6EECF244321}">
                <p14:modId xmlns:p14="http://schemas.microsoft.com/office/powerpoint/2010/main" val="2083250161"/>
              </p:ext>
            </p:extLst>
          </p:nvPr>
        </p:nvGraphicFramePr>
        <p:xfrm>
          <a:off x="4800600" y="2895600"/>
          <a:ext cx="40386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169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planeDashboard_alps.jpg"/>
          <p:cNvPicPr>
            <a:picLocks noChangeAspect="1"/>
          </p:cNvPicPr>
          <p:nvPr/>
        </p:nvPicPr>
        <p:blipFill rotWithShape="1">
          <a:blip r:embed="rId3">
            <a:extLst>
              <a:ext uri="{28A0092B-C50C-407E-A947-70E740481C1C}">
                <a14:useLocalDpi xmlns:a14="http://schemas.microsoft.com/office/drawing/2010/main" val="0"/>
              </a:ext>
            </a:extLst>
          </a:blip>
          <a:srcRect l="5707" t="24381" r="2735" b="1"/>
          <a:stretch/>
        </p:blipFill>
        <p:spPr bwMode="auto">
          <a:xfrm>
            <a:off x="0" y="0"/>
            <a:ext cx="9144000" cy="791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a:xfrm>
            <a:off x="1295400" y="304800"/>
            <a:ext cx="6553200" cy="1143000"/>
          </a:xfrm>
        </p:spPr>
        <p:txBody>
          <a:bodyPr/>
          <a:lstStyle/>
          <a:p>
            <a:pPr eaLnBrk="1" hangingPunct="1"/>
            <a:r>
              <a:rPr lang="en-US" altLang="en-US" sz="2800" smtClean="0">
                <a:solidFill>
                  <a:schemeClr val="bg1"/>
                </a:solidFill>
              </a:rPr>
              <a:t>Where did data dashboards come from?</a:t>
            </a:r>
          </a:p>
        </p:txBody>
      </p:sp>
    </p:spTree>
    <p:extLst>
      <p:ext uri="{BB962C8B-B14F-4D97-AF65-F5344CB8AC3E}">
        <p14:creationId xmlns:p14="http://schemas.microsoft.com/office/powerpoint/2010/main" val="40361603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solidFill>
                  <a:srgbClr val="5DC4A9"/>
                </a:solidFill>
                <a:latin typeface="Calibri" panose="020F0502020204030204" pitchFamily="34" charset="0"/>
              </a:rPr>
              <a:t>Anatomy of a Good Chart</a:t>
            </a:r>
          </a:p>
        </p:txBody>
      </p:sp>
      <p:graphicFrame>
        <p:nvGraphicFramePr>
          <p:cNvPr id="4" name="Chart 3"/>
          <p:cNvGraphicFramePr>
            <a:graphicFrameLocks/>
          </p:cNvGraphicFramePr>
          <p:nvPr>
            <p:extLst>
              <p:ext uri="{D42A27DB-BD31-4B8C-83A1-F6EECF244321}">
                <p14:modId xmlns:p14="http://schemas.microsoft.com/office/powerpoint/2010/main" val="3867013237"/>
              </p:ext>
            </p:extLst>
          </p:nvPr>
        </p:nvGraphicFramePr>
        <p:xfrm>
          <a:off x="2286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6858000" y="1295400"/>
            <a:ext cx="1066800" cy="609600"/>
            <a:chOff x="7315200" y="1600200"/>
            <a:chExt cx="1066800" cy="609600"/>
          </a:xfrm>
        </p:grpSpPr>
        <p:sp>
          <p:nvSpPr>
            <p:cNvPr id="5" name="Rounded Rectangular Callout 4"/>
            <p:cNvSpPr/>
            <p:nvPr/>
          </p:nvSpPr>
          <p:spPr>
            <a:xfrm>
              <a:off x="7391400" y="1600200"/>
              <a:ext cx="914400" cy="609600"/>
            </a:xfrm>
            <a:prstGeom prst="wedgeRoundRectCallout">
              <a:avLst>
                <a:gd name="adj1" fmla="val -54876"/>
                <a:gd name="adj2" fmla="val 78458"/>
                <a:gd name="adj3" fmla="val 16667"/>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315200" y="1674167"/>
              <a:ext cx="1066800" cy="461665"/>
            </a:xfrm>
            <a:prstGeom prst="rect">
              <a:avLst/>
            </a:prstGeom>
            <a:noFill/>
          </p:spPr>
          <p:txBody>
            <a:bodyPr wrap="square" rtlCol="0">
              <a:spAutoFit/>
            </a:bodyPr>
            <a:lstStyle/>
            <a:p>
              <a:pPr algn="ctr"/>
              <a:r>
                <a:rPr lang="en-US" sz="1200" dirty="0" smtClean="0">
                  <a:solidFill>
                    <a:schemeClr val="tx1">
                      <a:lumMod val="85000"/>
                      <a:lumOff val="15000"/>
                    </a:schemeClr>
                  </a:solidFill>
                </a:rPr>
                <a:t>Rounded corners</a:t>
              </a:r>
              <a:endParaRPr lang="en-US" sz="1200" dirty="0">
                <a:solidFill>
                  <a:schemeClr val="tx1">
                    <a:lumMod val="85000"/>
                    <a:lumOff val="15000"/>
                  </a:schemeClr>
                </a:solidFill>
              </a:endParaRPr>
            </a:p>
          </p:txBody>
        </p:sp>
      </p:grpSp>
      <p:grpSp>
        <p:nvGrpSpPr>
          <p:cNvPr id="9" name="Group 8"/>
          <p:cNvGrpSpPr/>
          <p:nvPr/>
        </p:nvGrpSpPr>
        <p:grpSpPr>
          <a:xfrm>
            <a:off x="5867400" y="4876800"/>
            <a:ext cx="1066800" cy="609600"/>
            <a:chOff x="7315200" y="1600200"/>
            <a:chExt cx="1066800" cy="609600"/>
          </a:xfrm>
        </p:grpSpPr>
        <p:sp>
          <p:nvSpPr>
            <p:cNvPr id="10" name="Rounded Rectangular Callout 9"/>
            <p:cNvSpPr/>
            <p:nvPr/>
          </p:nvSpPr>
          <p:spPr>
            <a:xfrm>
              <a:off x="7391400" y="1600200"/>
              <a:ext cx="914400" cy="609600"/>
            </a:xfrm>
            <a:prstGeom prst="wedgeRoundRectCallout">
              <a:avLst>
                <a:gd name="adj1" fmla="val -59131"/>
                <a:gd name="adj2" fmla="val -143351"/>
                <a:gd name="adj3" fmla="val 16667"/>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315200" y="1674167"/>
              <a:ext cx="1066800" cy="461665"/>
            </a:xfrm>
            <a:prstGeom prst="rect">
              <a:avLst/>
            </a:prstGeom>
            <a:noFill/>
          </p:spPr>
          <p:txBody>
            <a:bodyPr wrap="square" rtlCol="0">
              <a:spAutoFit/>
            </a:bodyPr>
            <a:lstStyle/>
            <a:p>
              <a:pPr algn="ctr"/>
              <a:r>
                <a:rPr lang="en-US" sz="1200" dirty="0" smtClean="0">
                  <a:solidFill>
                    <a:schemeClr val="tx1">
                      <a:lumMod val="85000"/>
                      <a:lumOff val="15000"/>
                    </a:schemeClr>
                  </a:solidFill>
                </a:rPr>
                <a:t>No </a:t>
              </a:r>
            </a:p>
            <a:p>
              <a:pPr algn="ctr"/>
              <a:r>
                <a:rPr lang="en-US" sz="1200" dirty="0" smtClean="0">
                  <a:solidFill>
                    <a:schemeClr val="tx1">
                      <a:lumMod val="85000"/>
                      <a:lumOff val="15000"/>
                    </a:schemeClr>
                  </a:solidFill>
                </a:rPr>
                <a:t>tick marks</a:t>
              </a:r>
              <a:endParaRPr lang="en-US" sz="1200" dirty="0">
                <a:solidFill>
                  <a:schemeClr val="tx1">
                    <a:lumMod val="85000"/>
                    <a:lumOff val="15000"/>
                  </a:schemeClr>
                </a:solidFill>
              </a:endParaRPr>
            </a:p>
          </p:txBody>
        </p:sp>
      </p:grpSp>
      <p:grpSp>
        <p:nvGrpSpPr>
          <p:cNvPr id="12" name="Group 11"/>
          <p:cNvGrpSpPr/>
          <p:nvPr/>
        </p:nvGrpSpPr>
        <p:grpSpPr>
          <a:xfrm>
            <a:off x="3581400" y="5107950"/>
            <a:ext cx="1066800" cy="1597649"/>
            <a:chOff x="7315200" y="1600200"/>
            <a:chExt cx="1066800" cy="904964"/>
          </a:xfrm>
        </p:grpSpPr>
        <p:sp>
          <p:nvSpPr>
            <p:cNvPr id="13" name="Rounded Rectangular Callout 12"/>
            <p:cNvSpPr/>
            <p:nvPr/>
          </p:nvSpPr>
          <p:spPr>
            <a:xfrm>
              <a:off x="7391400" y="1600200"/>
              <a:ext cx="914400" cy="609600"/>
            </a:xfrm>
            <a:prstGeom prst="wedgeRoundRectCallout">
              <a:avLst>
                <a:gd name="adj1" fmla="val 49380"/>
                <a:gd name="adj2" fmla="val -89820"/>
                <a:gd name="adj3" fmla="val 16667"/>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15200" y="1674167"/>
              <a:ext cx="1066800" cy="830997"/>
            </a:xfrm>
            <a:prstGeom prst="rect">
              <a:avLst/>
            </a:prstGeom>
            <a:noFill/>
          </p:spPr>
          <p:txBody>
            <a:bodyPr wrap="square" rtlCol="0">
              <a:spAutoFit/>
            </a:bodyPr>
            <a:lstStyle/>
            <a:p>
              <a:pPr algn="ctr"/>
              <a:r>
                <a:rPr lang="en-US" sz="1200" dirty="0" smtClean="0">
                  <a:solidFill>
                    <a:schemeClr val="tx1">
                      <a:lumMod val="85000"/>
                      <a:lumOff val="15000"/>
                    </a:schemeClr>
                  </a:solidFill>
                </a:rPr>
                <a:t>Legend opposite title, short and descriptive</a:t>
              </a:r>
              <a:endParaRPr lang="en-US" sz="1200" dirty="0">
                <a:solidFill>
                  <a:schemeClr val="tx1">
                    <a:lumMod val="85000"/>
                    <a:lumOff val="15000"/>
                  </a:schemeClr>
                </a:solidFill>
              </a:endParaRPr>
            </a:p>
          </p:txBody>
        </p:sp>
      </p:grpSp>
      <p:grpSp>
        <p:nvGrpSpPr>
          <p:cNvPr id="15" name="Group 14"/>
          <p:cNvGrpSpPr/>
          <p:nvPr/>
        </p:nvGrpSpPr>
        <p:grpSpPr>
          <a:xfrm>
            <a:off x="838200" y="3581400"/>
            <a:ext cx="1066800" cy="904964"/>
            <a:chOff x="7315200" y="1600200"/>
            <a:chExt cx="1066800" cy="904964"/>
          </a:xfrm>
        </p:grpSpPr>
        <p:sp>
          <p:nvSpPr>
            <p:cNvPr id="16" name="Rounded Rectangular Callout 15"/>
            <p:cNvSpPr/>
            <p:nvPr/>
          </p:nvSpPr>
          <p:spPr>
            <a:xfrm>
              <a:off x="7391400" y="1600200"/>
              <a:ext cx="914400" cy="904964"/>
            </a:xfrm>
            <a:prstGeom prst="wedgeRoundRectCallout">
              <a:avLst>
                <a:gd name="adj1" fmla="val 107891"/>
                <a:gd name="adj2" fmla="val -113031"/>
                <a:gd name="adj3" fmla="val 16667"/>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315200" y="1637183"/>
              <a:ext cx="1066800" cy="830997"/>
            </a:xfrm>
            <a:prstGeom prst="rect">
              <a:avLst/>
            </a:prstGeom>
            <a:noFill/>
          </p:spPr>
          <p:txBody>
            <a:bodyPr wrap="square" rtlCol="0">
              <a:spAutoFit/>
            </a:bodyPr>
            <a:lstStyle/>
            <a:p>
              <a:pPr algn="ctr"/>
              <a:r>
                <a:rPr lang="en-US" sz="1200" dirty="0" smtClean="0">
                  <a:solidFill>
                    <a:schemeClr val="tx1">
                      <a:lumMod val="85000"/>
                      <a:lumOff val="15000"/>
                    </a:schemeClr>
                  </a:solidFill>
                </a:rPr>
                <a:t>No tick marks, good spacing on axis labels</a:t>
              </a:r>
              <a:endParaRPr lang="en-US" sz="1200" dirty="0">
                <a:solidFill>
                  <a:schemeClr val="tx1">
                    <a:lumMod val="85000"/>
                    <a:lumOff val="15000"/>
                  </a:schemeClr>
                </a:solidFill>
              </a:endParaRPr>
            </a:p>
          </p:txBody>
        </p:sp>
      </p:grpSp>
      <p:grpSp>
        <p:nvGrpSpPr>
          <p:cNvPr id="18" name="Group 17"/>
          <p:cNvGrpSpPr/>
          <p:nvPr/>
        </p:nvGrpSpPr>
        <p:grpSpPr>
          <a:xfrm>
            <a:off x="7354345" y="3273503"/>
            <a:ext cx="1120108" cy="904964"/>
            <a:chOff x="7369893" y="1600200"/>
            <a:chExt cx="990600" cy="904964"/>
          </a:xfrm>
        </p:grpSpPr>
        <p:sp>
          <p:nvSpPr>
            <p:cNvPr id="19" name="Rounded Rectangular Callout 18"/>
            <p:cNvSpPr/>
            <p:nvPr/>
          </p:nvSpPr>
          <p:spPr>
            <a:xfrm>
              <a:off x="7391400" y="1600200"/>
              <a:ext cx="914400" cy="904964"/>
            </a:xfrm>
            <a:prstGeom prst="wedgeRoundRectCallout">
              <a:avLst>
                <a:gd name="adj1" fmla="val -137411"/>
                <a:gd name="adj2" fmla="val 39608"/>
                <a:gd name="adj3" fmla="val 16667"/>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369893" y="1637183"/>
              <a:ext cx="990600" cy="830997"/>
            </a:xfrm>
            <a:prstGeom prst="rect">
              <a:avLst/>
            </a:prstGeom>
            <a:noFill/>
          </p:spPr>
          <p:txBody>
            <a:bodyPr wrap="square" rtlCol="0">
              <a:spAutoFit/>
            </a:bodyPr>
            <a:lstStyle/>
            <a:p>
              <a:pPr algn="ctr"/>
              <a:r>
                <a:rPr lang="en-US" sz="1200" dirty="0" smtClean="0">
                  <a:solidFill>
                    <a:schemeClr val="tx1">
                      <a:lumMod val="85000"/>
                      <a:lumOff val="15000"/>
                    </a:schemeClr>
                  </a:solidFill>
                </a:rPr>
                <a:t>Data labels </a:t>
              </a:r>
            </a:p>
            <a:p>
              <a:pPr algn="ctr"/>
              <a:r>
                <a:rPr lang="en-US" sz="1200" dirty="0" smtClean="0">
                  <a:solidFill>
                    <a:schemeClr val="tx1">
                      <a:lumMod val="85000"/>
                      <a:lumOff val="15000"/>
                    </a:schemeClr>
                  </a:solidFill>
                </a:rPr>
                <a:t>on same </a:t>
              </a:r>
            </a:p>
            <a:p>
              <a:pPr algn="ctr"/>
              <a:r>
                <a:rPr lang="en-US" sz="1200" dirty="0" smtClean="0">
                  <a:solidFill>
                    <a:schemeClr val="tx1">
                      <a:lumMod val="85000"/>
                      <a:lumOff val="15000"/>
                    </a:schemeClr>
                  </a:solidFill>
                </a:rPr>
                <a:t>line, reversed color</a:t>
              </a:r>
              <a:endParaRPr lang="en-US" sz="1200" dirty="0">
                <a:solidFill>
                  <a:schemeClr val="tx1">
                    <a:lumMod val="85000"/>
                    <a:lumOff val="15000"/>
                  </a:schemeClr>
                </a:solidFill>
              </a:endParaRPr>
            </a:p>
          </p:txBody>
        </p:sp>
      </p:grpSp>
      <p:grpSp>
        <p:nvGrpSpPr>
          <p:cNvPr id="21" name="Group 20"/>
          <p:cNvGrpSpPr/>
          <p:nvPr/>
        </p:nvGrpSpPr>
        <p:grpSpPr>
          <a:xfrm>
            <a:off x="4038600" y="1295399"/>
            <a:ext cx="1066800" cy="609600"/>
            <a:chOff x="7315200" y="1600200"/>
            <a:chExt cx="1066800" cy="609600"/>
          </a:xfrm>
        </p:grpSpPr>
        <p:sp>
          <p:nvSpPr>
            <p:cNvPr id="22" name="Rounded Rectangular Callout 21"/>
            <p:cNvSpPr/>
            <p:nvPr/>
          </p:nvSpPr>
          <p:spPr>
            <a:xfrm>
              <a:off x="7391400" y="1600200"/>
              <a:ext cx="914400" cy="609600"/>
            </a:xfrm>
            <a:prstGeom prst="wedgeRoundRectCallout">
              <a:avLst>
                <a:gd name="adj1" fmla="val 4699"/>
                <a:gd name="adj2" fmla="val 91224"/>
                <a:gd name="adj3" fmla="val 16667"/>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315200" y="1674167"/>
              <a:ext cx="1066800" cy="461665"/>
            </a:xfrm>
            <a:prstGeom prst="rect">
              <a:avLst/>
            </a:prstGeom>
            <a:noFill/>
          </p:spPr>
          <p:txBody>
            <a:bodyPr wrap="square" rtlCol="0">
              <a:spAutoFit/>
            </a:bodyPr>
            <a:lstStyle/>
            <a:p>
              <a:pPr algn="ctr"/>
              <a:r>
                <a:rPr lang="en-US" sz="1200" dirty="0" smtClean="0">
                  <a:solidFill>
                    <a:schemeClr val="tx1">
                      <a:lumMod val="85000"/>
                      <a:lumOff val="15000"/>
                    </a:schemeClr>
                  </a:solidFill>
                </a:rPr>
                <a:t>Grey text; softer</a:t>
              </a:r>
              <a:endParaRPr lang="en-US" sz="1200" dirty="0">
                <a:solidFill>
                  <a:schemeClr val="tx1">
                    <a:lumMod val="85000"/>
                    <a:lumOff val="15000"/>
                  </a:schemeClr>
                </a:solidFill>
              </a:endParaRPr>
            </a:p>
          </p:txBody>
        </p:sp>
      </p:grpSp>
      <p:grpSp>
        <p:nvGrpSpPr>
          <p:cNvPr id="24" name="Group 23"/>
          <p:cNvGrpSpPr/>
          <p:nvPr/>
        </p:nvGrpSpPr>
        <p:grpSpPr>
          <a:xfrm>
            <a:off x="6992566" y="2286000"/>
            <a:ext cx="1066800" cy="609600"/>
            <a:chOff x="7315200" y="1600200"/>
            <a:chExt cx="1066800" cy="609600"/>
          </a:xfrm>
        </p:grpSpPr>
        <p:sp>
          <p:nvSpPr>
            <p:cNvPr id="25" name="Rounded Rectangular Callout 24"/>
            <p:cNvSpPr/>
            <p:nvPr/>
          </p:nvSpPr>
          <p:spPr>
            <a:xfrm>
              <a:off x="7391400" y="1600200"/>
              <a:ext cx="914400" cy="609600"/>
            </a:xfrm>
            <a:prstGeom prst="wedgeRoundRectCallout">
              <a:avLst>
                <a:gd name="adj1" fmla="val -111259"/>
                <a:gd name="adj2" fmla="val 124735"/>
                <a:gd name="adj3" fmla="val 16667"/>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315200" y="1674167"/>
              <a:ext cx="1066800" cy="461665"/>
            </a:xfrm>
            <a:prstGeom prst="rect">
              <a:avLst/>
            </a:prstGeom>
            <a:noFill/>
          </p:spPr>
          <p:txBody>
            <a:bodyPr wrap="square" rtlCol="0">
              <a:spAutoFit/>
            </a:bodyPr>
            <a:lstStyle/>
            <a:p>
              <a:pPr algn="ctr"/>
              <a:r>
                <a:rPr lang="en-US" sz="1200" dirty="0" smtClean="0">
                  <a:solidFill>
                    <a:schemeClr val="tx1">
                      <a:lumMod val="85000"/>
                      <a:lumOff val="15000"/>
                    </a:schemeClr>
                  </a:solidFill>
                </a:rPr>
                <a:t>Soft lines, if needed</a:t>
              </a:r>
              <a:endParaRPr lang="en-US" sz="1200" dirty="0">
                <a:solidFill>
                  <a:schemeClr val="tx1">
                    <a:lumMod val="85000"/>
                    <a:lumOff val="15000"/>
                  </a:schemeClr>
                </a:solidFill>
              </a:endParaRPr>
            </a:p>
          </p:txBody>
        </p:sp>
      </p:grpSp>
      <p:grpSp>
        <p:nvGrpSpPr>
          <p:cNvPr id="27" name="Group 26"/>
          <p:cNvGrpSpPr/>
          <p:nvPr/>
        </p:nvGrpSpPr>
        <p:grpSpPr>
          <a:xfrm>
            <a:off x="2209800" y="5107950"/>
            <a:ext cx="1066800" cy="1292849"/>
            <a:chOff x="7315200" y="1600200"/>
            <a:chExt cx="1066800" cy="1052646"/>
          </a:xfrm>
        </p:grpSpPr>
        <p:sp>
          <p:nvSpPr>
            <p:cNvPr id="28" name="Rounded Rectangular Callout 27"/>
            <p:cNvSpPr/>
            <p:nvPr/>
          </p:nvSpPr>
          <p:spPr>
            <a:xfrm>
              <a:off x="7391400" y="1600200"/>
              <a:ext cx="914400" cy="904964"/>
            </a:xfrm>
            <a:prstGeom prst="wedgeRoundRectCallout">
              <a:avLst>
                <a:gd name="adj1" fmla="val 83423"/>
                <a:gd name="adj2" fmla="val -148597"/>
                <a:gd name="adj3" fmla="val 16667"/>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315200" y="1637183"/>
              <a:ext cx="1066800" cy="1015663"/>
            </a:xfrm>
            <a:prstGeom prst="rect">
              <a:avLst/>
            </a:prstGeom>
            <a:noFill/>
          </p:spPr>
          <p:txBody>
            <a:bodyPr wrap="square" rtlCol="0">
              <a:spAutoFit/>
            </a:bodyPr>
            <a:lstStyle/>
            <a:p>
              <a:pPr algn="ctr"/>
              <a:r>
                <a:rPr lang="en-US" sz="1200" dirty="0" smtClean="0">
                  <a:solidFill>
                    <a:schemeClr val="tx1">
                      <a:lumMod val="85000"/>
                      <a:lumOff val="15000"/>
                    </a:schemeClr>
                  </a:solidFill>
                </a:rPr>
                <a:t>Spacing between series about even with series size</a:t>
              </a:r>
              <a:endParaRPr lang="en-US" sz="1200" dirty="0">
                <a:solidFill>
                  <a:schemeClr val="tx1">
                    <a:lumMod val="85000"/>
                    <a:lumOff val="15000"/>
                  </a:schemeClr>
                </a:solidFill>
              </a:endParaRPr>
            </a:p>
          </p:txBody>
        </p:sp>
      </p:grpSp>
      <p:grpSp>
        <p:nvGrpSpPr>
          <p:cNvPr id="30" name="Group 29"/>
          <p:cNvGrpSpPr/>
          <p:nvPr/>
        </p:nvGrpSpPr>
        <p:grpSpPr>
          <a:xfrm>
            <a:off x="7472464" y="4501593"/>
            <a:ext cx="1066800" cy="609600"/>
            <a:chOff x="7320064" y="1600200"/>
            <a:chExt cx="1066800" cy="609600"/>
          </a:xfrm>
        </p:grpSpPr>
        <p:sp>
          <p:nvSpPr>
            <p:cNvPr id="31" name="Rounded Rectangular Callout 30"/>
            <p:cNvSpPr/>
            <p:nvPr/>
          </p:nvSpPr>
          <p:spPr>
            <a:xfrm>
              <a:off x="7391400" y="1600200"/>
              <a:ext cx="914400" cy="609600"/>
            </a:xfrm>
            <a:prstGeom prst="wedgeRoundRectCallout">
              <a:avLst>
                <a:gd name="adj1" fmla="val -113387"/>
                <a:gd name="adj2" fmla="val -47606"/>
                <a:gd name="adj3" fmla="val 16667"/>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320064" y="1775935"/>
              <a:ext cx="1066800" cy="276999"/>
            </a:xfrm>
            <a:prstGeom prst="rect">
              <a:avLst/>
            </a:prstGeom>
            <a:noFill/>
          </p:spPr>
          <p:txBody>
            <a:bodyPr wrap="square" rtlCol="0">
              <a:spAutoFit/>
            </a:bodyPr>
            <a:lstStyle/>
            <a:p>
              <a:pPr algn="ctr"/>
              <a:r>
                <a:rPr lang="en-US" sz="1200" dirty="0" smtClean="0">
                  <a:solidFill>
                    <a:schemeClr val="tx1">
                      <a:lumMod val="85000"/>
                      <a:lumOff val="15000"/>
                    </a:schemeClr>
                  </a:solidFill>
                </a:rPr>
                <a:t>Shadow</a:t>
              </a:r>
              <a:endParaRPr lang="en-US" sz="1200" dirty="0">
                <a:solidFill>
                  <a:schemeClr val="tx1">
                    <a:lumMod val="85000"/>
                    <a:lumOff val="15000"/>
                  </a:schemeClr>
                </a:solidFill>
              </a:endParaRPr>
            </a:p>
          </p:txBody>
        </p:sp>
      </p:grpSp>
      <p:grpSp>
        <p:nvGrpSpPr>
          <p:cNvPr id="33" name="Group 32"/>
          <p:cNvGrpSpPr/>
          <p:nvPr/>
        </p:nvGrpSpPr>
        <p:grpSpPr>
          <a:xfrm>
            <a:off x="533400" y="1369367"/>
            <a:ext cx="1066800" cy="1526233"/>
            <a:chOff x="7315200" y="978931"/>
            <a:chExt cx="1066800" cy="1526233"/>
          </a:xfrm>
        </p:grpSpPr>
        <p:sp>
          <p:nvSpPr>
            <p:cNvPr id="34" name="Rounded Rectangular Callout 33"/>
            <p:cNvSpPr/>
            <p:nvPr/>
          </p:nvSpPr>
          <p:spPr>
            <a:xfrm>
              <a:off x="7391400" y="978931"/>
              <a:ext cx="914400" cy="1526233"/>
            </a:xfrm>
            <a:prstGeom prst="wedgeRoundRectCallout">
              <a:avLst>
                <a:gd name="adj1" fmla="val 137678"/>
                <a:gd name="adj2" fmla="val 29145"/>
                <a:gd name="adj3" fmla="val 16667"/>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315200" y="1209764"/>
              <a:ext cx="1066800" cy="1200329"/>
            </a:xfrm>
            <a:prstGeom prst="rect">
              <a:avLst/>
            </a:prstGeom>
            <a:noFill/>
          </p:spPr>
          <p:txBody>
            <a:bodyPr wrap="square" rtlCol="0">
              <a:spAutoFit/>
            </a:bodyPr>
            <a:lstStyle/>
            <a:p>
              <a:pPr algn="ctr"/>
              <a:r>
                <a:rPr lang="en-US" sz="1200" dirty="0" smtClean="0">
                  <a:solidFill>
                    <a:schemeClr val="tx1">
                      <a:lumMod val="85000"/>
                      <a:lumOff val="15000"/>
                    </a:schemeClr>
                  </a:solidFill>
                </a:rPr>
                <a:t>Axis Maximum no more than 1 major unit above largest series</a:t>
              </a:r>
              <a:endParaRPr lang="en-US" sz="1200" dirty="0">
                <a:solidFill>
                  <a:schemeClr val="tx1">
                    <a:lumMod val="85000"/>
                    <a:lumOff val="15000"/>
                  </a:schemeClr>
                </a:solidFill>
              </a:endParaRPr>
            </a:p>
          </p:txBody>
        </p:sp>
      </p:grpSp>
    </p:spTree>
    <p:extLst>
      <p:ext uri="{BB962C8B-B14F-4D97-AF65-F5344CB8AC3E}">
        <p14:creationId xmlns:p14="http://schemas.microsoft.com/office/powerpoint/2010/main" val="67834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122237"/>
            <a:ext cx="8229600" cy="334963"/>
          </a:xfrm>
        </p:spPr>
        <p:txBody>
          <a:bodyPr>
            <a:normAutofit fontScale="90000"/>
          </a:bodyPr>
          <a:lstStyle/>
          <a:p>
            <a:pPr eaLnBrk="1" hangingPunct="1"/>
            <a:r>
              <a:rPr lang="en-US" altLang="en-US" sz="4000" dirty="0" smtClean="0"/>
              <a:t>Tableau</a:t>
            </a:r>
          </a:p>
        </p:txBody>
      </p:sp>
      <p:sp>
        <p:nvSpPr>
          <p:cNvPr id="57347" name="Content Placeholder 2"/>
          <p:cNvSpPr>
            <a:spLocks noGrp="1"/>
          </p:cNvSpPr>
          <p:nvPr>
            <p:ph idx="1"/>
          </p:nvPr>
        </p:nvSpPr>
        <p:spPr/>
        <p:txBody>
          <a:bodyPr/>
          <a:lstStyle/>
          <a:p>
            <a:pPr eaLnBrk="1" hangingPunct="1"/>
            <a:endParaRPr lang="en-US" altLang="en-US" smtClean="0"/>
          </a:p>
        </p:txBody>
      </p:sp>
      <p:pic>
        <p:nvPicPr>
          <p:cNvPr id="573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1"/>
            <a:ext cx="906780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605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76200"/>
            <a:ext cx="8229600" cy="715963"/>
          </a:xfrm>
        </p:spPr>
        <p:txBody>
          <a:bodyPr/>
          <a:lstStyle/>
          <a:p>
            <a:pPr eaLnBrk="1" hangingPunct="1"/>
            <a:r>
              <a:rPr lang="en-US" altLang="en-US" sz="4000" smtClean="0"/>
              <a:t>Tableau</a:t>
            </a:r>
          </a:p>
        </p:txBody>
      </p:sp>
      <p:sp>
        <p:nvSpPr>
          <p:cNvPr id="58371" name="Content Placeholder 2"/>
          <p:cNvSpPr>
            <a:spLocks noGrp="1"/>
          </p:cNvSpPr>
          <p:nvPr>
            <p:ph idx="1"/>
          </p:nvPr>
        </p:nvSpPr>
        <p:spPr/>
        <p:txBody>
          <a:bodyPr/>
          <a:lstStyle/>
          <a:p>
            <a:pPr eaLnBrk="1" hangingPunct="1"/>
            <a:endParaRPr lang="en-US" altLang="en-US" smtClean="0"/>
          </a:p>
        </p:txBody>
      </p:sp>
      <p:pic>
        <p:nvPicPr>
          <p:cNvPr id="583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27" y="762001"/>
            <a:ext cx="75914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0862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altLang="en-US" dirty="0" smtClean="0"/>
              <a:t>Vocalize</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2122357"/>
            <a:ext cx="8534400" cy="3164149"/>
          </a:xfrm>
        </p:spPr>
      </p:pic>
    </p:spTree>
    <p:extLst>
      <p:ext uri="{BB962C8B-B14F-4D97-AF65-F5344CB8AC3E}">
        <p14:creationId xmlns:p14="http://schemas.microsoft.com/office/powerpoint/2010/main" val="34471950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68938" y="3327717"/>
            <a:ext cx="6189892" cy="1956752"/>
          </a:xfrm>
        </p:spPr>
        <p:txBody>
          <a:bodyPr/>
          <a:lstStyle/>
          <a:p>
            <a:pPr algn="ctr"/>
            <a:r>
              <a:rPr lang="en-US" sz="3000" dirty="0"/>
              <a:t>Increasing Evaluation Use Through Strategic Dashboard Planning</a:t>
            </a:r>
            <a:endParaRPr lang="en-US" sz="3000" dirty="0"/>
          </a:p>
        </p:txBody>
      </p:sp>
      <p:sp>
        <p:nvSpPr>
          <p:cNvPr id="4" name="Text Placeholder 3"/>
          <p:cNvSpPr>
            <a:spLocks noGrp="1"/>
          </p:cNvSpPr>
          <p:nvPr>
            <p:ph type="body" sz="quarter" idx="11"/>
          </p:nvPr>
        </p:nvSpPr>
        <p:spPr/>
        <p:txBody>
          <a:bodyPr>
            <a:normAutofit fontScale="77500" lnSpcReduction="20000"/>
          </a:bodyPr>
          <a:lstStyle/>
          <a:p>
            <a:pPr algn="ctr"/>
            <a:r>
              <a:rPr lang="en-US" sz="1800" b="1" dirty="0"/>
              <a:t>Aundrea Carter, CDC</a:t>
            </a:r>
          </a:p>
          <a:p>
            <a:pPr algn="ctr"/>
            <a:r>
              <a:rPr lang="en-US" sz="1800" b="1" dirty="0"/>
              <a:t>Anamika Satsangi, CDC</a:t>
            </a:r>
          </a:p>
          <a:p>
            <a:pPr algn="ctr"/>
            <a:r>
              <a:rPr lang="en-US" sz="1800" b="1" dirty="0"/>
              <a:t>Lindsey Varner, UF</a:t>
            </a:r>
            <a:endParaRPr lang="en-US" sz="1800" b="1" dirty="0"/>
          </a:p>
        </p:txBody>
      </p:sp>
    </p:spTree>
    <p:extLst>
      <p:ext uri="{BB962C8B-B14F-4D97-AF65-F5344CB8AC3E}">
        <p14:creationId xmlns:p14="http://schemas.microsoft.com/office/powerpoint/2010/main" val="678495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620838"/>
            <a:ext cx="8229600" cy="3516312"/>
          </a:xfrm>
        </p:spPr>
        <p:txBody>
          <a:bodyPr>
            <a:normAutofit fontScale="92500" lnSpcReduction="20000"/>
          </a:bodyPr>
          <a:lstStyle/>
          <a:p>
            <a:pPr marL="342900" indent="-342900">
              <a:spcBef>
                <a:spcPts val="1200"/>
              </a:spcBef>
              <a:spcAft>
                <a:spcPts val="200"/>
              </a:spcAft>
              <a:buClr>
                <a:srgbClr val="58B6C0"/>
              </a:buClr>
              <a:buSzPct val="100000"/>
              <a:buFont typeface="Wingdings" panose="05000000000000000000" pitchFamily="2" charset="2"/>
              <a:buChar char="§"/>
            </a:pPr>
            <a:r>
              <a:rPr lang="en-US" sz="2000" dirty="0">
                <a:solidFill>
                  <a:prstClr val="black"/>
                </a:solidFill>
                <a:latin typeface="Tw Cen MT" panose="020B0602020104020603"/>
              </a:rPr>
              <a:t>Introduction</a:t>
            </a:r>
            <a:endParaRPr lang="en-US" sz="2000" dirty="0">
              <a:solidFill>
                <a:prstClr val="black"/>
              </a:solidFill>
              <a:latin typeface="Tw Cen MT" panose="020B0602020104020603"/>
            </a:endParaRPr>
          </a:p>
          <a:p>
            <a:pPr marL="342900" indent="-342900">
              <a:spcBef>
                <a:spcPts val="1200"/>
              </a:spcBef>
              <a:spcAft>
                <a:spcPts val="200"/>
              </a:spcAft>
              <a:buClr>
                <a:srgbClr val="58B6C0"/>
              </a:buClr>
              <a:buSzPct val="100000"/>
              <a:buFont typeface="Wingdings" panose="05000000000000000000" pitchFamily="2" charset="2"/>
              <a:buChar char="§"/>
            </a:pPr>
            <a:r>
              <a:rPr lang="en-US" sz="2000" dirty="0">
                <a:solidFill>
                  <a:prstClr val="black"/>
                </a:solidFill>
                <a:latin typeface="Tw Cen MT" panose="020B0602020104020603"/>
              </a:rPr>
              <a:t>Overview of planning process</a:t>
            </a:r>
          </a:p>
          <a:p>
            <a:pPr marL="665226" lvl="2" indent="-137160">
              <a:spcBef>
                <a:spcPts val="200"/>
              </a:spcBef>
              <a:spcAft>
                <a:spcPts val="400"/>
              </a:spcAft>
              <a:buClr>
                <a:srgbClr val="58B6C0"/>
              </a:buClr>
              <a:buFont typeface="Wingdings 3" pitchFamily="18" charset="2"/>
              <a:buChar char=""/>
            </a:pPr>
            <a:r>
              <a:rPr lang="en-US" sz="1600" dirty="0">
                <a:solidFill>
                  <a:prstClr val="black"/>
                </a:solidFill>
                <a:latin typeface="Tw Cen MT" panose="020B0602020104020603"/>
              </a:rPr>
              <a:t>Phase 1: </a:t>
            </a:r>
            <a:r>
              <a:rPr lang="en-US" sz="1600" dirty="0">
                <a:solidFill>
                  <a:schemeClr val="accent5"/>
                </a:solidFill>
                <a:latin typeface="Tw Cen MT" panose="020B0602020104020603"/>
              </a:rPr>
              <a:t>Assess</a:t>
            </a:r>
          </a:p>
          <a:p>
            <a:pPr marL="665226" lvl="2" indent="-137160">
              <a:spcBef>
                <a:spcPts val="200"/>
              </a:spcBef>
              <a:spcAft>
                <a:spcPts val="400"/>
              </a:spcAft>
              <a:buClr>
                <a:srgbClr val="58B6C0"/>
              </a:buClr>
              <a:buFont typeface="Wingdings 3" pitchFamily="18" charset="2"/>
              <a:buChar char=""/>
            </a:pPr>
            <a:r>
              <a:rPr lang="en-US" sz="1600" dirty="0">
                <a:solidFill>
                  <a:prstClr val="black"/>
                </a:solidFill>
                <a:latin typeface="Tw Cen MT" panose="020B0602020104020603"/>
              </a:rPr>
              <a:t>Phase 2: </a:t>
            </a:r>
            <a:r>
              <a:rPr lang="en-US" sz="1600" dirty="0">
                <a:solidFill>
                  <a:schemeClr val="accent5"/>
                </a:solidFill>
                <a:latin typeface="Tw Cen MT" panose="020B0602020104020603"/>
              </a:rPr>
              <a:t>Conceptualize</a:t>
            </a:r>
          </a:p>
          <a:p>
            <a:pPr marL="665226" lvl="2" indent="-137160">
              <a:spcBef>
                <a:spcPts val="200"/>
              </a:spcBef>
              <a:spcAft>
                <a:spcPts val="400"/>
              </a:spcAft>
              <a:buClr>
                <a:srgbClr val="58B6C0"/>
              </a:buClr>
              <a:buFont typeface="Wingdings 3" pitchFamily="18" charset="2"/>
              <a:buChar char=""/>
            </a:pPr>
            <a:r>
              <a:rPr lang="en-US" sz="1600" dirty="0">
                <a:solidFill>
                  <a:prstClr val="black"/>
                </a:solidFill>
                <a:latin typeface="Tw Cen MT" panose="020B0602020104020603"/>
              </a:rPr>
              <a:t>Phase 3: </a:t>
            </a:r>
            <a:r>
              <a:rPr lang="en-US" sz="1600" dirty="0">
                <a:solidFill>
                  <a:schemeClr val="accent5"/>
                </a:solidFill>
                <a:latin typeface="Tw Cen MT" panose="020B0602020104020603"/>
              </a:rPr>
              <a:t>Execute</a:t>
            </a:r>
            <a:endParaRPr lang="en-US" sz="1600" dirty="0">
              <a:solidFill>
                <a:schemeClr val="accent5"/>
              </a:solidFill>
              <a:latin typeface="Tw Cen MT" panose="020B0602020104020603"/>
            </a:endParaRPr>
          </a:p>
          <a:p>
            <a:pPr marL="665226" lvl="2" indent="-137160">
              <a:spcBef>
                <a:spcPts val="200"/>
              </a:spcBef>
              <a:spcAft>
                <a:spcPts val="400"/>
              </a:spcAft>
              <a:buClr>
                <a:srgbClr val="58B6C0"/>
              </a:buClr>
              <a:buFont typeface="Wingdings 3" pitchFamily="18" charset="2"/>
              <a:buChar char=""/>
            </a:pPr>
            <a:r>
              <a:rPr lang="en-US" sz="1600" dirty="0">
                <a:solidFill>
                  <a:prstClr val="black"/>
                </a:solidFill>
                <a:latin typeface="Tw Cen MT" panose="020B0602020104020603"/>
              </a:rPr>
              <a:t>Phase 4: </a:t>
            </a:r>
            <a:r>
              <a:rPr lang="en-US" sz="1600" dirty="0">
                <a:solidFill>
                  <a:schemeClr val="accent5"/>
                </a:solidFill>
                <a:latin typeface="Tw Cen MT" panose="020B0602020104020603"/>
              </a:rPr>
              <a:t>Evaluate</a:t>
            </a:r>
          </a:p>
          <a:p>
            <a:pPr marL="342900" indent="-342900">
              <a:spcBef>
                <a:spcPts val="1200"/>
              </a:spcBef>
              <a:spcAft>
                <a:spcPts val="200"/>
              </a:spcAft>
              <a:buClr>
                <a:srgbClr val="58B6C0"/>
              </a:buClr>
              <a:buSzPct val="100000"/>
              <a:buFont typeface="Wingdings" panose="05000000000000000000" pitchFamily="2" charset="2"/>
              <a:buChar char="§"/>
            </a:pPr>
            <a:r>
              <a:rPr lang="en-US" sz="2000" dirty="0">
                <a:solidFill>
                  <a:prstClr val="black"/>
                </a:solidFill>
                <a:latin typeface="Tw Cen MT" panose="020B0602020104020603"/>
              </a:rPr>
              <a:t>Application 1: </a:t>
            </a:r>
            <a:r>
              <a:rPr lang="en-US" sz="2000" dirty="0">
                <a:solidFill>
                  <a:schemeClr val="accent5"/>
                </a:solidFill>
                <a:latin typeface="Tw Cen MT" panose="020B0602020104020603"/>
              </a:rPr>
              <a:t>CDC’s Colorectal Cancer Control Program</a:t>
            </a:r>
          </a:p>
          <a:p>
            <a:pPr marL="342900" indent="-342900">
              <a:spcBef>
                <a:spcPts val="1200"/>
              </a:spcBef>
              <a:spcAft>
                <a:spcPts val="200"/>
              </a:spcAft>
              <a:buClr>
                <a:srgbClr val="58B6C0"/>
              </a:buClr>
              <a:buSzPct val="100000"/>
              <a:buFont typeface="Wingdings" panose="05000000000000000000" pitchFamily="2" charset="2"/>
              <a:buChar char="§"/>
            </a:pPr>
            <a:r>
              <a:rPr lang="en-US" sz="2000" dirty="0">
                <a:solidFill>
                  <a:prstClr val="black"/>
                </a:solidFill>
                <a:latin typeface="Tw Cen MT" panose="020B0602020104020603"/>
              </a:rPr>
              <a:t>Application </a:t>
            </a:r>
            <a:r>
              <a:rPr lang="en-US" sz="2000" dirty="0">
                <a:solidFill>
                  <a:prstClr val="black"/>
                </a:solidFill>
                <a:latin typeface="Tw Cen MT" panose="020B0602020104020603"/>
              </a:rPr>
              <a:t>2: </a:t>
            </a:r>
            <a:r>
              <a:rPr lang="en-US" sz="2000" dirty="0">
                <a:solidFill>
                  <a:schemeClr val="accent5"/>
                </a:solidFill>
                <a:latin typeface="Tw Cen MT" panose="020B0602020104020603" pitchFamily="34" charset="0"/>
                <a:ea typeface="Museo Slab 900" charset="0"/>
                <a:cs typeface="Rockwell"/>
              </a:rPr>
              <a:t>The </a:t>
            </a:r>
            <a:r>
              <a:rPr lang="en-US" sz="2000" dirty="0">
                <a:solidFill>
                  <a:schemeClr val="accent5"/>
                </a:solidFill>
                <a:latin typeface="Tw Cen MT" panose="020B0602020104020603" pitchFamily="34" charset="0"/>
                <a:ea typeface="Museo Slab 900" charset="0"/>
                <a:cs typeface="Rockwell"/>
              </a:rPr>
              <a:t>Florida Early Care and Education Needs </a:t>
            </a:r>
            <a:r>
              <a:rPr lang="en-US" sz="2000" dirty="0">
                <a:solidFill>
                  <a:schemeClr val="accent5"/>
                </a:solidFill>
                <a:latin typeface="Tw Cen MT" panose="020B0602020104020603" pitchFamily="34" charset="0"/>
                <a:ea typeface="Museo Slab 900" charset="0"/>
                <a:cs typeface="Rockwell"/>
              </a:rPr>
              <a:t>Assessment</a:t>
            </a:r>
          </a:p>
          <a:p>
            <a:pPr marL="342900" indent="-342900">
              <a:spcBef>
                <a:spcPts val="1200"/>
              </a:spcBef>
              <a:spcAft>
                <a:spcPts val="200"/>
              </a:spcAft>
              <a:buClr>
                <a:srgbClr val="58B6C0"/>
              </a:buClr>
              <a:buSzPct val="100000"/>
              <a:buFont typeface="Wingdings" panose="05000000000000000000" pitchFamily="2" charset="2"/>
              <a:buChar char="§"/>
            </a:pPr>
            <a:r>
              <a:rPr lang="en-US" sz="2000" dirty="0">
                <a:latin typeface="Tw Cen MT" panose="020B0602020104020603" pitchFamily="34" charset="0"/>
              </a:rPr>
              <a:t>Summary</a:t>
            </a:r>
            <a:endParaRPr lang="en-US" sz="2000" dirty="0">
              <a:latin typeface="Tw Cen MT" panose="020B0602020104020603" pitchFamily="34" charset="0"/>
            </a:endParaRPr>
          </a:p>
          <a:p>
            <a:pPr marL="342900" indent="-342900">
              <a:spcBef>
                <a:spcPts val="1200"/>
              </a:spcBef>
              <a:spcAft>
                <a:spcPts val="200"/>
              </a:spcAft>
              <a:buClr>
                <a:srgbClr val="58B6C0"/>
              </a:buClr>
              <a:buSzPct val="100000"/>
              <a:buFont typeface="Wingdings" panose="05000000000000000000" pitchFamily="2" charset="2"/>
              <a:buChar char="§"/>
            </a:pPr>
            <a:r>
              <a:rPr lang="en-US" sz="2000" dirty="0">
                <a:solidFill>
                  <a:prstClr val="black"/>
                </a:solidFill>
                <a:latin typeface="Tw Cen MT" panose="020B0602020104020603"/>
              </a:rPr>
              <a:t>Questions </a:t>
            </a:r>
            <a:endParaRPr lang="en-US" sz="2000" dirty="0">
              <a:solidFill>
                <a:prstClr val="black"/>
              </a:solidFill>
              <a:latin typeface="Tw Cen MT" panose="020B0602020104020603"/>
            </a:endParaRPr>
          </a:p>
          <a:p>
            <a:endParaRPr lang="en-US" sz="3600" dirty="0"/>
          </a:p>
        </p:txBody>
      </p:sp>
      <p:sp>
        <p:nvSpPr>
          <p:cNvPr id="3" name="TextBox 2"/>
          <p:cNvSpPr txBox="1"/>
          <p:nvPr/>
        </p:nvSpPr>
        <p:spPr>
          <a:xfrm>
            <a:off x="2371726" y="876565"/>
            <a:ext cx="4143375" cy="523220"/>
          </a:xfrm>
          <a:prstGeom prst="rect">
            <a:avLst/>
          </a:prstGeom>
          <a:noFill/>
        </p:spPr>
        <p:txBody>
          <a:bodyPr wrap="square" rtlCol="0">
            <a:spAutoFit/>
          </a:bodyPr>
          <a:lstStyle/>
          <a:p>
            <a:pPr algn="ctr"/>
            <a:r>
              <a:rPr lang="en-US" sz="2800" b="1" dirty="0">
                <a:solidFill>
                  <a:schemeClr val="accent5"/>
                </a:solidFill>
                <a:latin typeface="Calibri" panose="020F0502020204030204" pitchFamily="34" charset="0"/>
              </a:rPr>
              <a:t>AGENDA</a:t>
            </a:r>
            <a:endParaRPr lang="en-US" sz="2800" b="1" dirty="0">
              <a:solidFill>
                <a:schemeClr val="accent5"/>
              </a:solidFill>
              <a:latin typeface="Calibri" panose="020F0502020204030204" pitchFamily="34" charset="0"/>
            </a:endParaRPr>
          </a:p>
        </p:txBody>
      </p:sp>
      <p:sp>
        <p:nvSpPr>
          <p:cNvPr id="4" name="Rectangle 3"/>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29496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71726" y="887414"/>
            <a:ext cx="4143375" cy="523220"/>
          </a:xfrm>
          <a:prstGeom prst="rect">
            <a:avLst/>
          </a:prstGeom>
          <a:noFill/>
        </p:spPr>
        <p:txBody>
          <a:bodyPr wrap="square" rtlCol="0">
            <a:spAutoFit/>
          </a:bodyPr>
          <a:lstStyle/>
          <a:p>
            <a:pPr algn="ctr"/>
            <a:r>
              <a:rPr lang="en-US" sz="2800" b="1" dirty="0">
                <a:solidFill>
                  <a:schemeClr val="accent5"/>
                </a:solidFill>
                <a:latin typeface="Calibri" panose="020F0502020204030204" pitchFamily="34" charset="0"/>
              </a:rPr>
              <a:t>INTRODUCTION</a:t>
            </a:r>
            <a:endParaRPr lang="en-US" sz="2800" b="1" dirty="0">
              <a:solidFill>
                <a:schemeClr val="accent5"/>
              </a:solidFill>
              <a:latin typeface="Calibri" panose="020F0502020204030204" pitchFamily="34" charset="0"/>
            </a:endParaRPr>
          </a:p>
        </p:txBody>
      </p:sp>
      <p:sp>
        <p:nvSpPr>
          <p:cNvPr id="4" name="Rectangle 3"/>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368480" y="3082033"/>
            <a:ext cx="3738519" cy="1015663"/>
          </a:xfrm>
          <a:prstGeom prst="rect">
            <a:avLst/>
          </a:prstGeom>
          <a:noFill/>
        </p:spPr>
        <p:txBody>
          <a:bodyPr wrap="square" rtlCol="0">
            <a:spAutoFit/>
          </a:bodyPr>
          <a:lstStyle/>
          <a:p>
            <a:r>
              <a:rPr lang="en-US" sz="2000" b="1" dirty="0">
                <a:solidFill>
                  <a:schemeClr val="accent1">
                    <a:lumMod val="75000"/>
                  </a:schemeClr>
                </a:solidFill>
                <a:latin typeface="Calibri" panose="020F0502020204030204" pitchFamily="34" charset="0"/>
              </a:rPr>
              <a:t>Increase use </a:t>
            </a:r>
            <a:r>
              <a:rPr lang="en-US" sz="2000" b="1" dirty="0">
                <a:solidFill>
                  <a:schemeClr val="accent2">
                    <a:lumMod val="75000"/>
                  </a:schemeClr>
                </a:solidFill>
                <a:latin typeface="Calibri" panose="020F0502020204030204" pitchFamily="34" charset="0"/>
              </a:rPr>
              <a:t>by engaging stakeholders with evaluation data</a:t>
            </a:r>
            <a:endParaRPr lang="en-US" sz="2000" b="1" dirty="0">
              <a:solidFill>
                <a:schemeClr val="accent1">
                  <a:lumMod val="75000"/>
                </a:schemeClr>
              </a:solidFill>
              <a:latin typeface="Calibri" panose="020F0502020204030204" pitchFamily="34" charset="0"/>
            </a:endParaRPr>
          </a:p>
        </p:txBody>
      </p:sp>
      <p:sp>
        <p:nvSpPr>
          <p:cNvPr id="15" name="Right Arrow 14"/>
          <p:cNvSpPr/>
          <p:nvPr/>
        </p:nvSpPr>
        <p:spPr>
          <a:xfrm rot="20315362">
            <a:off x="4120258" y="2625023"/>
            <a:ext cx="640080" cy="193644"/>
          </a:xfrm>
          <a:prstGeom prst="rightArrow">
            <a:avLst>
              <a:gd name="adj1" fmla="val 50000"/>
              <a:gd name="adj2" fmla="val 74637"/>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295"/>
          <a:stretch/>
        </p:blipFill>
        <p:spPr>
          <a:xfrm>
            <a:off x="5320536" y="1463568"/>
            <a:ext cx="2624343" cy="2161724"/>
          </a:xfrm>
          <a:prstGeom prst="rect">
            <a:avLst/>
          </a:prstGeom>
        </p:spPr>
      </p:pic>
      <p:sp>
        <p:nvSpPr>
          <p:cNvPr id="14" name="Right Arrow 13"/>
          <p:cNvSpPr/>
          <p:nvPr/>
        </p:nvSpPr>
        <p:spPr>
          <a:xfrm rot="1662339">
            <a:off x="4115321" y="4388607"/>
            <a:ext cx="640080" cy="193644"/>
          </a:xfrm>
          <a:prstGeom prst="rightArrow">
            <a:avLst>
              <a:gd name="adj1" fmla="val 50000"/>
              <a:gd name="adj2" fmla="val 74637"/>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0536" y="3639949"/>
            <a:ext cx="2624343" cy="1899368"/>
          </a:xfrm>
          <a:prstGeom prst="rect">
            <a:avLst/>
          </a:prstGeom>
        </p:spPr>
      </p:pic>
    </p:spTree>
    <p:extLst>
      <p:ext uri="{BB962C8B-B14F-4D97-AF65-F5344CB8AC3E}">
        <p14:creationId xmlns:p14="http://schemas.microsoft.com/office/powerpoint/2010/main" val="101027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71726" y="857250"/>
            <a:ext cx="4143375" cy="523220"/>
          </a:xfrm>
          <a:prstGeom prst="rect">
            <a:avLst/>
          </a:prstGeom>
          <a:noFill/>
        </p:spPr>
        <p:txBody>
          <a:bodyPr wrap="square" rtlCol="0">
            <a:spAutoFit/>
          </a:bodyPr>
          <a:lstStyle/>
          <a:p>
            <a:pPr algn="ctr"/>
            <a:r>
              <a:rPr lang="en-US" sz="2800" b="1" dirty="0">
                <a:solidFill>
                  <a:schemeClr val="accent5"/>
                </a:solidFill>
                <a:latin typeface="Calibri" panose="020F0502020204030204" pitchFamily="34" charset="0"/>
              </a:rPr>
              <a:t>INTRODUCTION</a:t>
            </a:r>
            <a:endParaRPr lang="en-US" sz="2800" b="1" dirty="0">
              <a:solidFill>
                <a:schemeClr val="accent5"/>
              </a:solidFill>
              <a:latin typeface="Calibri" panose="020F0502020204030204" pitchFamily="34" charset="0"/>
            </a:endParaRPr>
          </a:p>
        </p:txBody>
      </p:sp>
      <p:sp>
        <p:nvSpPr>
          <p:cNvPr id="5" name="Rectangle 4"/>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6" name="Content Placeholder 5"/>
          <p:cNvGraphicFramePr>
            <a:graphicFrameLocks noGrp="1"/>
          </p:cNvGraphicFramePr>
          <p:nvPr>
            <p:ph idx="4294967295"/>
            <p:extLst/>
          </p:nvPr>
        </p:nvGraphicFramePr>
        <p:xfrm>
          <a:off x="706438" y="1608138"/>
          <a:ext cx="8437562" cy="4154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95671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1670" y="2966610"/>
            <a:ext cx="7772400" cy="146304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a:lstStyle>
          <a:p>
            <a:r>
              <a:rPr lang="en-US" b="1" dirty="0">
                <a:solidFill>
                  <a:schemeClr val="accent5"/>
                </a:solidFill>
                <a:latin typeface="Calibri" panose="020F0502020204030204" pitchFamily="34" charset="0"/>
              </a:rPr>
              <a:t>Dashboard Planning Process</a:t>
            </a:r>
            <a:endParaRPr lang="en-US" b="1" dirty="0">
              <a:solidFill>
                <a:schemeClr val="accent5"/>
              </a:solidFill>
              <a:latin typeface="Calibri" panose="020F0502020204030204" pitchFamily="34" charset="0"/>
            </a:endParaRPr>
          </a:p>
        </p:txBody>
      </p:sp>
      <p:sp>
        <p:nvSpPr>
          <p:cNvPr id="3" name="Rectangle 2"/>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21352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 name="Diagram 9"/>
          <p:cNvGraphicFramePr/>
          <p:nvPr>
            <p:extLst/>
          </p:nvPr>
        </p:nvGraphicFramePr>
        <p:xfrm>
          <a:off x="1624463" y="1168879"/>
          <a:ext cx="5895077"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4"/>
          <p:cNvSpPr/>
          <p:nvPr/>
        </p:nvSpPr>
        <p:spPr>
          <a:xfrm>
            <a:off x="3714750" y="2914865"/>
            <a:ext cx="1714500" cy="9829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8684" tIns="138684" rIns="138684" bIns="138684" numCol="1" spcCol="1270" anchor="ctr" anchorCtr="0">
            <a:noAutofit/>
          </a:bodyPr>
          <a:lstStyle/>
          <a:p>
            <a:pPr algn="ctr" defTabSz="866775">
              <a:lnSpc>
                <a:spcPct val="90000"/>
              </a:lnSpc>
              <a:spcAft>
                <a:spcPct val="35000"/>
              </a:spcAft>
            </a:pPr>
            <a:r>
              <a:rPr lang="en-US" sz="2400" b="1" dirty="0">
                <a:solidFill>
                  <a:sysClr val="windowText" lastClr="000000"/>
                </a:solidFill>
              </a:rPr>
              <a:t>Dashboard Planning Process</a:t>
            </a:r>
          </a:p>
        </p:txBody>
      </p:sp>
      <p:sp>
        <p:nvSpPr>
          <p:cNvPr id="19" name="Oval 18"/>
          <p:cNvSpPr/>
          <p:nvPr/>
        </p:nvSpPr>
        <p:spPr>
          <a:xfrm>
            <a:off x="1986232" y="836966"/>
            <a:ext cx="5188790" cy="5163784"/>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12" name="Group 11"/>
          <p:cNvGrpSpPr/>
          <p:nvPr/>
        </p:nvGrpSpPr>
        <p:grpSpPr>
          <a:xfrm>
            <a:off x="1624463" y="879895"/>
            <a:ext cx="5895077" cy="5098211"/>
            <a:chOff x="1624462" y="22644"/>
            <a:chExt cx="5895077" cy="5098211"/>
          </a:xfrm>
        </p:grpSpPr>
        <p:sp>
          <p:nvSpPr>
            <p:cNvPr id="13" name="Oval 12"/>
            <p:cNvSpPr/>
            <p:nvPr/>
          </p:nvSpPr>
          <p:spPr>
            <a:xfrm>
              <a:off x="1986232" y="22644"/>
              <a:ext cx="5188789" cy="5098211"/>
            </a:xfrm>
            <a:prstGeom prst="ellipse">
              <a:avLst/>
            </a:prstGeom>
            <a:noFill/>
            <a:ln w="38100">
              <a:solidFill>
                <a:srgbClr val="AB273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aphicFrame>
          <p:nvGraphicFramePr>
            <p:cNvPr id="14" name="Diagram 13"/>
            <p:cNvGraphicFramePr/>
            <p:nvPr>
              <p:extLst/>
            </p:nvPr>
          </p:nvGraphicFramePr>
          <p:xfrm>
            <a:off x="1624462" y="311629"/>
            <a:ext cx="5895077" cy="457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5" name="Group 14"/>
            <p:cNvGrpSpPr/>
            <p:nvPr/>
          </p:nvGrpSpPr>
          <p:grpSpPr>
            <a:xfrm>
              <a:off x="3589020" y="1566125"/>
              <a:ext cx="1965960" cy="1965960"/>
              <a:chOff x="3261360" y="3931920"/>
              <a:chExt cx="2621280" cy="2621280"/>
            </a:xfrm>
          </p:grpSpPr>
          <p:sp>
            <p:nvSpPr>
              <p:cNvPr id="16" name="Oval 15"/>
              <p:cNvSpPr/>
              <p:nvPr/>
            </p:nvSpPr>
            <p:spPr>
              <a:xfrm>
                <a:off x="3261360" y="3931920"/>
                <a:ext cx="2621280" cy="2621280"/>
              </a:xfrm>
              <a:prstGeom prst="ellipse">
                <a:avLst/>
              </a:prstGeom>
              <a:solidFill>
                <a:schemeClr val="bg1">
                  <a:lumMod val="85000"/>
                </a:schemeClr>
              </a:solidFill>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4"/>
              <p:cNvSpPr/>
              <p:nvPr/>
            </p:nvSpPr>
            <p:spPr>
              <a:xfrm>
                <a:off x="3429000" y="4587240"/>
                <a:ext cx="2362200" cy="13106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8684" tIns="138684" rIns="138684" bIns="138684" numCol="1" spcCol="1270" anchor="ctr" anchorCtr="0">
                <a:noAutofit/>
              </a:bodyPr>
              <a:lstStyle/>
              <a:p>
                <a:pPr algn="ctr" defTabSz="866775">
                  <a:lnSpc>
                    <a:spcPct val="90000"/>
                  </a:lnSpc>
                  <a:spcAft>
                    <a:spcPct val="35000"/>
                  </a:spcAft>
                </a:pPr>
                <a:r>
                  <a:rPr lang="en-US" sz="2400" b="1" dirty="0">
                    <a:solidFill>
                      <a:sysClr val="windowText" lastClr="000000"/>
                    </a:solidFill>
                    <a:latin typeface="Calibri" panose="020F0502020204030204" pitchFamily="34" charset="0"/>
                  </a:rPr>
                  <a:t>Dashboard Planning Process</a:t>
                </a:r>
              </a:p>
            </p:txBody>
          </p:sp>
        </p:grpSp>
      </p:grpSp>
    </p:spTree>
    <p:extLst>
      <p:ext uri="{BB962C8B-B14F-4D97-AF65-F5344CB8AC3E}">
        <p14:creationId xmlns:p14="http://schemas.microsoft.com/office/powerpoint/2010/main" val="3383420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smtClean="0"/>
              <a:t>What is a dashboard?</a:t>
            </a:r>
          </a:p>
        </p:txBody>
      </p:sp>
      <p:sp>
        <p:nvSpPr>
          <p:cNvPr id="12291" name="Content Placeholder 2"/>
          <p:cNvSpPr>
            <a:spLocks noGrp="1"/>
          </p:cNvSpPr>
          <p:nvPr>
            <p:ph idx="1"/>
          </p:nvPr>
        </p:nvSpPr>
        <p:spPr>
          <a:xfrm>
            <a:off x="304800" y="1231635"/>
            <a:ext cx="3590307" cy="3174111"/>
          </a:xfrm>
        </p:spPr>
        <p:txBody>
          <a:bodyPr>
            <a:normAutofit/>
          </a:bodyPr>
          <a:lstStyle/>
          <a:p>
            <a:pPr eaLnBrk="1" hangingPunct="1">
              <a:buFont typeface="Arial" charset="0"/>
              <a:buNone/>
            </a:pPr>
            <a:r>
              <a:rPr lang="en-US" altLang="en-US" b="1" dirty="0" smtClean="0"/>
              <a:t>   </a:t>
            </a:r>
            <a:r>
              <a:rPr lang="en-US" altLang="en-US" b="1" dirty="0" smtClean="0">
                <a:solidFill>
                  <a:srgbClr val="558ED5"/>
                </a:solidFill>
              </a:rPr>
              <a:t>Visual display </a:t>
            </a:r>
            <a:r>
              <a:rPr lang="en-US" altLang="en-US" dirty="0" smtClean="0"/>
              <a:t>of the </a:t>
            </a:r>
            <a:r>
              <a:rPr lang="en-US" altLang="en-US" b="1" dirty="0" smtClean="0">
                <a:solidFill>
                  <a:srgbClr val="558ED5"/>
                </a:solidFill>
              </a:rPr>
              <a:t>most important information needed to achieve one or more objectives</a:t>
            </a:r>
            <a:r>
              <a:rPr lang="en-US" altLang="en-US" b="1" dirty="0" smtClean="0"/>
              <a:t> </a:t>
            </a:r>
            <a:r>
              <a:rPr lang="en-US" altLang="en-US" dirty="0" smtClean="0"/>
              <a:t>consolidated on a single screen (or page) so it can be </a:t>
            </a:r>
            <a:r>
              <a:rPr lang="en-US" altLang="en-US" b="1" dirty="0" smtClean="0">
                <a:solidFill>
                  <a:srgbClr val="558ED5"/>
                </a:solidFill>
              </a:rPr>
              <a:t>monitored and understood at a glance</a:t>
            </a:r>
            <a:r>
              <a:rPr lang="en-US" altLang="en-US" dirty="0" smtClean="0"/>
              <a:t>.</a:t>
            </a:r>
          </a:p>
          <a:p>
            <a:pPr lvl="1" algn="r" eaLnBrk="1" hangingPunct="1"/>
            <a:r>
              <a:rPr lang="en-US" altLang="en-US" dirty="0" smtClean="0"/>
              <a:t>Stephen Few</a:t>
            </a:r>
          </a:p>
        </p:txBody>
      </p:sp>
      <p:pic>
        <p:nvPicPr>
          <p:cNvPr id="4" name="Content Placeholder 3" descr="d2i_website_DD.tiff"/>
          <p:cNvPicPr>
            <a:picLocks noChangeAspect="1"/>
          </p:cNvPicPr>
          <p:nvPr/>
        </p:nvPicPr>
        <p:blipFill rotWithShape="1">
          <a:blip r:embed="rId3">
            <a:extLst>
              <a:ext uri="{28A0092B-C50C-407E-A947-70E740481C1C}">
                <a14:useLocalDpi xmlns:a14="http://schemas.microsoft.com/office/drawing/2010/main" val="0"/>
              </a:ext>
            </a:extLst>
          </a:blip>
          <a:srcRect l="420" r="303"/>
          <a:stretch/>
        </p:blipFill>
        <p:spPr>
          <a:xfrm>
            <a:off x="4025736" y="128992"/>
            <a:ext cx="5118265" cy="5773043"/>
          </a:xfrm>
          <a:prstGeom prst="rect">
            <a:avLst/>
          </a:prstGeom>
        </p:spPr>
      </p:pic>
    </p:spTree>
    <p:extLst>
      <p:ext uri="{BB962C8B-B14F-4D97-AF65-F5344CB8AC3E}">
        <p14:creationId xmlns:p14="http://schemas.microsoft.com/office/powerpoint/2010/main" val="24757321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5"/>
          <p:cNvGraphicFramePr>
            <a:graphicFrameLocks/>
          </p:cNvGraphicFramePr>
          <p:nvPr>
            <p:extLst/>
          </p:nvPr>
        </p:nvGraphicFramePr>
        <p:xfrm>
          <a:off x="218303" y="2139567"/>
          <a:ext cx="8765521" cy="3307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371726" y="868099"/>
            <a:ext cx="4143375" cy="523220"/>
          </a:xfrm>
          <a:prstGeom prst="rect">
            <a:avLst/>
          </a:prstGeom>
          <a:noFill/>
        </p:spPr>
        <p:txBody>
          <a:bodyPr wrap="square" rtlCol="0">
            <a:spAutoFit/>
          </a:bodyPr>
          <a:lstStyle/>
          <a:p>
            <a:pPr algn="ctr"/>
            <a:r>
              <a:rPr lang="en-US" sz="2800" b="1" dirty="0">
                <a:solidFill>
                  <a:schemeClr val="accent5"/>
                </a:solidFill>
                <a:latin typeface="Calibri" panose="020F0502020204030204" pitchFamily="34" charset="0"/>
              </a:rPr>
              <a:t>PHASE OVERVIEW</a:t>
            </a:r>
            <a:endParaRPr lang="en-US" sz="2800" b="1" dirty="0">
              <a:solidFill>
                <a:schemeClr val="accent5"/>
              </a:solidFill>
              <a:latin typeface="Calibri" panose="020F0502020204030204" pitchFamily="34" charset="0"/>
            </a:endParaRPr>
          </a:p>
        </p:txBody>
      </p:sp>
      <p:sp>
        <p:nvSpPr>
          <p:cNvPr id="6" name="Rectangle 5"/>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06932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71726" y="857250"/>
            <a:ext cx="4143375" cy="523220"/>
          </a:xfrm>
          <a:prstGeom prst="rect">
            <a:avLst/>
          </a:prstGeom>
          <a:noFill/>
        </p:spPr>
        <p:txBody>
          <a:bodyPr wrap="square" rtlCol="0">
            <a:spAutoFit/>
          </a:bodyPr>
          <a:lstStyle/>
          <a:p>
            <a:pPr algn="ctr"/>
            <a:r>
              <a:rPr lang="en-US" sz="2800" b="1" dirty="0">
                <a:solidFill>
                  <a:schemeClr val="accent2">
                    <a:lumMod val="75000"/>
                  </a:schemeClr>
                </a:solidFill>
                <a:latin typeface="Calibri" panose="020F0502020204030204" pitchFamily="34" charset="0"/>
              </a:rPr>
              <a:t>PHASE 1: </a:t>
            </a:r>
            <a:r>
              <a:rPr lang="en-US" sz="2800" b="1" dirty="0">
                <a:solidFill>
                  <a:schemeClr val="accent5"/>
                </a:solidFill>
                <a:latin typeface="Calibri" panose="020F0502020204030204" pitchFamily="34" charset="0"/>
              </a:rPr>
              <a:t>ASSESS</a:t>
            </a:r>
            <a:endParaRPr lang="en-US" sz="2800" b="1" dirty="0">
              <a:solidFill>
                <a:schemeClr val="accent5"/>
              </a:solidFill>
              <a:latin typeface="Calibri" panose="020F0502020204030204" pitchFamily="34" charset="0"/>
            </a:endParaRPr>
          </a:p>
        </p:txBody>
      </p:sp>
      <p:sp>
        <p:nvSpPr>
          <p:cNvPr id="4" name="Rectangle 3"/>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497542" y="1744957"/>
            <a:ext cx="8458200" cy="677108"/>
          </a:xfrm>
          <a:prstGeom prst="rect">
            <a:avLst/>
          </a:prstGeom>
          <a:noFill/>
        </p:spPr>
        <p:txBody>
          <a:bodyPr wrap="square" rtlCol="0">
            <a:spAutoFit/>
          </a:bodyPr>
          <a:lstStyle/>
          <a:p>
            <a:r>
              <a:rPr lang="en-US" sz="2000" b="1" dirty="0">
                <a:solidFill>
                  <a:schemeClr val="accent5"/>
                </a:solidFill>
                <a:latin typeface="Calibri" panose="020F0502020204030204" pitchFamily="34" charset="0"/>
              </a:rPr>
              <a:t>Purpose</a:t>
            </a:r>
            <a:r>
              <a:rPr lang="en-US" sz="2000" b="1" dirty="0">
                <a:solidFill>
                  <a:schemeClr val="accent5"/>
                </a:solidFill>
                <a:latin typeface="Calibri" panose="020F0502020204030204" pitchFamily="34" charset="0"/>
              </a:rPr>
              <a:t>: </a:t>
            </a:r>
            <a:r>
              <a:rPr lang="en-US" sz="2000" b="1" dirty="0">
                <a:solidFill>
                  <a:schemeClr val="accent2">
                    <a:lumMod val="75000"/>
                  </a:schemeClr>
                </a:solidFill>
                <a:latin typeface="Calibri" panose="020F0502020204030204" pitchFamily="34" charset="0"/>
              </a:rPr>
              <a:t>identify </a:t>
            </a:r>
            <a:r>
              <a:rPr lang="en-US" sz="2000" b="1" dirty="0">
                <a:solidFill>
                  <a:schemeClr val="accent2">
                    <a:lumMod val="75000"/>
                  </a:schemeClr>
                </a:solidFill>
                <a:latin typeface="Calibri" panose="020F0502020204030204" pitchFamily="34" charset="0"/>
              </a:rPr>
              <a:t>and document the audience/end users, purpose, and goals</a:t>
            </a:r>
          </a:p>
          <a:p>
            <a:r>
              <a:rPr lang="en-US" dirty="0"/>
              <a:t> </a:t>
            </a:r>
            <a:endParaRPr lang="en-US" dirty="0"/>
          </a:p>
        </p:txBody>
      </p:sp>
      <p:sp>
        <p:nvSpPr>
          <p:cNvPr id="7" name="TextBox 6"/>
          <p:cNvSpPr txBox="1"/>
          <p:nvPr/>
        </p:nvSpPr>
        <p:spPr>
          <a:xfrm>
            <a:off x="497542" y="2869150"/>
            <a:ext cx="3630705" cy="1015663"/>
          </a:xfrm>
          <a:prstGeom prst="rect">
            <a:avLst/>
          </a:prstGeom>
          <a:noFill/>
        </p:spPr>
        <p:txBody>
          <a:bodyPr wrap="square" rtlCol="0">
            <a:spAutoFit/>
          </a:bodyPr>
          <a:lstStyle/>
          <a:p>
            <a:r>
              <a:rPr lang="en-US" sz="2000" b="1" dirty="0">
                <a:solidFill>
                  <a:schemeClr val="accent5"/>
                </a:solidFill>
                <a:latin typeface="Calibri" panose="020F0502020204030204" pitchFamily="34" charset="0"/>
              </a:rPr>
              <a:t>Can include:</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Negotiation</a:t>
            </a:r>
          </a:p>
          <a:p>
            <a:pPr marL="285750" indent="-285750">
              <a:buFont typeface="Arial" panose="020B0604020202020204" pitchFamily="34" charset="0"/>
              <a:buChar char="•"/>
            </a:pPr>
            <a:r>
              <a:rPr lang="en-US" sz="2000" b="1" dirty="0">
                <a:solidFill>
                  <a:schemeClr val="accent2">
                    <a:lumMod val="75000"/>
                  </a:schemeClr>
                </a:solidFill>
                <a:latin typeface="Calibri" panose="020F0502020204030204" pitchFamily="34" charset="0"/>
              </a:rPr>
              <a:t>Establishing a planning group</a:t>
            </a:r>
            <a:endParaRPr lang="en-US" b="1" dirty="0">
              <a:solidFill>
                <a:schemeClr val="accent2">
                  <a:lumMod val="75000"/>
                </a:schemeClr>
              </a:solidFill>
            </a:endParaRPr>
          </a:p>
        </p:txBody>
      </p:sp>
      <p:sp>
        <p:nvSpPr>
          <p:cNvPr id="8" name="TextBox 7"/>
          <p:cNvSpPr txBox="1"/>
          <p:nvPr/>
        </p:nvSpPr>
        <p:spPr>
          <a:xfrm>
            <a:off x="5221942" y="2867334"/>
            <a:ext cx="3922059" cy="2862322"/>
          </a:xfrm>
          <a:prstGeom prst="rect">
            <a:avLst/>
          </a:prstGeom>
          <a:noFill/>
        </p:spPr>
        <p:txBody>
          <a:bodyPr wrap="square" rtlCol="0">
            <a:spAutoFit/>
          </a:bodyPr>
          <a:lstStyle/>
          <a:p>
            <a:r>
              <a:rPr lang="en-US" sz="2000" b="1" dirty="0">
                <a:solidFill>
                  <a:schemeClr val="accent5"/>
                </a:solidFill>
                <a:latin typeface="Calibri" panose="020F0502020204030204" pitchFamily="34" charset="0"/>
              </a:rPr>
              <a:t>Determine:</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Stakeholders </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Information needs</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Intended purpose</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Timeframe</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Standards of information confidentiality</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Capacity of dashboard activities</a:t>
            </a:r>
          </a:p>
          <a:p>
            <a:pPr marL="282575" indent="-282575">
              <a:buFont typeface="Arial" panose="020B0604020202020204" pitchFamily="34" charset="0"/>
              <a:buChar char="•"/>
            </a:pPr>
            <a:endParaRPr lang="en-US" sz="2000" b="1" dirty="0">
              <a:solidFill>
                <a:schemeClr val="accent2">
                  <a:lumMod val="75000"/>
                </a:schemeClr>
              </a:solidFill>
              <a:latin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9124" y="2112209"/>
            <a:ext cx="1368576" cy="1368576"/>
          </a:xfrm>
          <a:prstGeom prst="rect">
            <a:avLst/>
          </a:prstGeom>
        </p:spPr>
      </p:pic>
    </p:spTree>
    <p:extLst>
      <p:ext uri="{BB962C8B-B14F-4D97-AF65-F5344CB8AC3E}">
        <p14:creationId xmlns:p14="http://schemas.microsoft.com/office/powerpoint/2010/main" val="369495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2" y="857250"/>
            <a:ext cx="4728633" cy="523220"/>
          </a:xfrm>
          <a:prstGeom prst="rect">
            <a:avLst/>
          </a:prstGeom>
          <a:noFill/>
        </p:spPr>
        <p:txBody>
          <a:bodyPr wrap="square" rtlCol="0">
            <a:spAutoFit/>
          </a:bodyPr>
          <a:lstStyle/>
          <a:p>
            <a:pPr algn="ctr"/>
            <a:r>
              <a:rPr lang="en-US" sz="2800" b="1" dirty="0">
                <a:solidFill>
                  <a:schemeClr val="accent2">
                    <a:lumMod val="75000"/>
                  </a:schemeClr>
                </a:solidFill>
                <a:latin typeface="Calibri" panose="020F0502020204030204" pitchFamily="34" charset="0"/>
              </a:rPr>
              <a:t>PHASE 2: </a:t>
            </a:r>
            <a:r>
              <a:rPr lang="en-US" sz="2800" b="1" dirty="0">
                <a:solidFill>
                  <a:schemeClr val="accent5"/>
                </a:solidFill>
                <a:latin typeface="Calibri" panose="020F0502020204030204" pitchFamily="34" charset="0"/>
              </a:rPr>
              <a:t>CONCEPTUALIZE</a:t>
            </a:r>
            <a:endParaRPr lang="en-US" sz="2800" b="1" dirty="0">
              <a:solidFill>
                <a:schemeClr val="accent5"/>
              </a:solidFill>
              <a:latin typeface="Calibri" panose="020F0502020204030204" pitchFamily="34" charset="0"/>
            </a:endParaRPr>
          </a:p>
        </p:txBody>
      </p:sp>
      <p:sp>
        <p:nvSpPr>
          <p:cNvPr id="5" name="Rectangle 4"/>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497542" y="1744957"/>
            <a:ext cx="8458200" cy="677108"/>
          </a:xfrm>
          <a:prstGeom prst="rect">
            <a:avLst/>
          </a:prstGeom>
          <a:noFill/>
        </p:spPr>
        <p:txBody>
          <a:bodyPr wrap="square" rtlCol="0">
            <a:spAutoFit/>
          </a:bodyPr>
          <a:lstStyle/>
          <a:p>
            <a:r>
              <a:rPr lang="en-US" sz="2000" b="1" dirty="0">
                <a:solidFill>
                  <a:schemeClr val="accent5"/>
                </a:solidFill>
                <a:latin typeface="Calibri" panose="020F0502020204030204" pitchFamily="34" charset="0"/>
              </a:rPr>
              <a:t>Purpose</a:t>
            </a:r>
            <a:r>
              <a:rPr lang="en-US" sz="2000" b="1" dirty="0">
                <a:solidFill>
                  <a:schemeClr val="accent5"/>
                </a:solidFill>
                <a:latin typeface="Calibri" panose="020F0502020204030204" pitchFamily="34" charset="0"/>
              </a:rPr>
              <a:t>: </a:t>
            </a:r>
            <a:r>
              <a:rPr lang="en-US" sz="2000" b="1" dirty="0">
                <a:solidFill>
                  <a:schemeClr val="accent2">
                    <a:lumMod val="75000"/>
                  </a:schemeClr>
                </a:solidFill>
                <a:latin typeface="Calibri" panose="020F0502020204030204" pitchFamily="34" charset="0"/>
              </a:rPr>
              <a:t>actualize the purpose by devising a concrete dashboard plan</a:t>
            </a:r>
            <a:endParaRPr lang="en-US" sz="2000" b="1" dirty="0">
              <a:solidFill>
                <a:schemeClr val="accent2">
                  <a:lumMod val="75000"/>
                </a:schemeClr>
              </a:solidFill>
              <a:latin typeface="Calibri" panose="020F0502020204030204" pitchFamily="34" charset="0"/>
            </a:endParaRPr>
          </a:p>
          <a:p>
            <a:r>
              <a:rPr lang="en-US" dirty="0"/>
              <a:t> </a:t>
            </a:r>
            <a:endParaRPr lang="en-US" dirty="0"/>
          </a:p>
        </p:txBody>
      </p:sp>
      <p:sp>
        <p:nvSpPr>
          <p:cNvPr id="8" name="TextBox 7"/>
          <p:cNvSpPr txBox="1"/>
          <p:nvPr/>
        </p:nvSpPr>
        <p:spPr>
          <a:xfrm>
            <a:off x="497543" y="2866255"/>
            <a:ext cx="4222377" cy="1938992"/>
          </a:xfrm>
          <a:prstGeom prst="rect">
            <a:avLst/>
          </a:prstGeom>
          <a:noFill/>
        </p:spPr>
        <p:txBody>
          <a:bodyPr wrap="square" rtlCol="0">
            <a:spAutoFit/>
          </a:bodyPr>
          <a:lstStyle/>
          <a:p>
            <a:r>
              <a:rPr lang="en-US" sz="2000" b="1" dirty="0">
                <a:solidFill>
                  <a:schemeClr val="accent5"/>
                </a:solidFill>
                <a:latin typeface="Calibri" panose="020F0502020204030204" pitchFamily="34" charset="0"/>
              </a:rPr>
              <a:t>Can include:</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Refining dashboard purposes</a:t>
            </a:r>
          </a:p>
          <a:p>
            <a:pPr marL="285750" indent="-285750">
              <a:buFont typeface="Arial" panose="020B0604020202020204" pitchFamily="34" charset="0"/>
              <a:buChar char="•"/>
            </a:pPr>
            <a:r>
              <a:rPr lang="en-US" sz="2000" b="1" dirty="0">
                <a:solidFill>
                  <a:schemeClr val="accent2">
                    <a:lumMod val="75000"/>
                  </a:schemeClr>
                </a:solidFill>
                <a:latin typeface="Calibri" panose="020F0502020204030204" pitchFamily="34" charset="0"/>
              </a:rPr>
              <a:t>Specifying reporting requirements</a:t>
            </a:r>
            <a:endParaRPr lang="en-US" sz="2000" b="1" dirty="0">
              <a:solidFill>
                <a:schemeClr val="accent2">
                  <a:lumMod val="75000"/>
                </a:schemeClr>
              </a:solidFill>
              <a:latin typeface="Calibri" panose="020F0502020204030204" pitchFamily="34" charset="0"/>
            </a:endParaRPr>
          </a:p>
          <a:p>
            <a:pPr marL="285750" indent="-285750">
              <a:buFont typeface="Arial" panose="020B0604020202020204" pitchFamily="34" charset="0"/>
              <a:buChar char="•"/>
            </a:pPr>
            <a:r>
              <a:rPr lang="en-US" sz="2000" b="1" dirty="0">
                <a:solidFill>
                  <a:schemeClr val="accent2">
                    <a:lumMod val="75000"/>
                  </a:schemeClr>
                </a:solidFill>
                <a:latin typeface="Calibri" panose="020F0502020204030204" pitchFamily="34" charset="0"/>
              </a:rPr>
              <a:t>Establishing clear roles, responsibilities, and level of effort</a:t>
            </a:r>
          </a:p>
          <a:p>
            <a:pPr marL="285750" indent="-285750">
              <a:buFont typeface="Arial" panose="020B0604020202020204" pitchFamily="34" charset="0"/>
              <a:buChar char="•"/>
            </a:pPr>
            <a:r>
              <a:rPr lang="en-US" sz="2000" b="1" dirty="0">
                <a:solidFill>
                  <a:schemeClr val="accent2">
                    <a:lumMod val="75000"/>
                  </a:schemeClr>
                </a:solidFill>
                <a:latin typeface="Calibri" panose="020F0502020204030204" pitchFamily="34" charset="0"/>
              </a:rPr>
              <a:t>Creating a dashboard content table</a:t>
            </a:r>
            <a:endParaRPr lang="en-US" b="1" dirty="0">
              <a:solidFill>
                <a:schemeClr val="accent2">
                  <a:lumMod val="75000"/>
                </a:schemeClr>
              </a:solidFill>
            </a:endParaRPr>
          </a:p>
        </p:txBody>
      </p:sp>
      <p:sp>
        <p:nvSpPr>
          <p:cNvPr id="9" name="TextBox 8"/>
          <p:cNvSpPr txBox="1"/>
          <p:nvPr/>
        </p:nvSpPr>
        <p:spPr>
          <a:xfrm>
            <a:off x="5221943" y="2866256"/>
            <a:ext cx="3922059" cy="2246769"/>
          </a:xfrm>
          <a:prstGeom prst="rect">
            <a:avLst/>
          </a:prstGeom>
          <a:noFill/>
        </p:spPr>
        <p:txBody>
          <a:bodyPr wrap="square" rtlCol="0">
            <a:spAutoFit/>
          </a:bodyPr>
          <a:lstStyle/>
          <a:p>
            <a:r>
              <a:rPr lang="en-US" sz="2000" b="1" dirty="0">
                <a:solidFill>
                  <a:schemeClr val="accent5"/>
                </a:solidFill>
                <a:latin typeface="Calibri" panose="020F0502020204030204" pitchFamily="34" charset="0"/>
              </a:rPr>
              <a:t>Determine:</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Primary purpose of dashboard</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Information confidentiality</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Priority variables and/or indicators</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Data relationships</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Reporting requirements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517" y="2162558"/>
            <a:ext cx="1371600" cy="1371600"/>
          </a:xfrm>
          <a:prstGeom prst="rect">
            <a:avLst/>
          </a:prstGeom>
        </p:spPr>
      </p:pic>
    </p:spTree>
    <p:extLst>
      <p:ext uri="{BB962C8B-B14F-4D97-AF65-F5344CB8AC3E}">
        <p14:creationId xmlns:p14="http://schemas.microsoft.com/office/powerpoint/2010/main" val="117378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71726" y="867583"/>
            <a:ext cx="4143375" cy="523220"/>
          </a:xfrm>
          <a:prstGeom prst="rect">
            <a:avLst/>
          </a:prstGeom>
          <a:noFill/>
        </p:spPr>
        <p:txBody>
          <a:bodyPr wrap="square" rtlCol="0">
            <a:spAutoFit/>
          </a:bodyPr>
          <a:lstStyle/>
          <a:p>
            <a:pPr algn="ctr"/>
            <a:r>
              <a:rPr lang="en-US" sz="2800" b="1" dirty="0">
                <a:solidFill>
                  <a:schemeClr val="accent2">
                    <a:lumMod val="75000"/>
                  </a:schemeClr>
                </a:solidFill>
                <a:latin typeface="Calibri" panose="020F0502020204030204" pitchFamily="34" charset="0"/>
              </a:rPr>
              <a:t>PHASE 3: </a:t>
            </a:r>
            <a:r>
              <a:rPr lang="en-US" sz="2800" b="1" dirty="0">
                <a:solidFill>
                  <a:schemeClr val="accent5"/>
                </a:solidFill>
                <a:latin typeface="Calibri" panose="020F0502020204030204" pitchFamily="34" charset="0"/>
              </a:rPr>
              <a:t>EXECUTE</a:t>
            </a:r>
            <a:endParaRPr lang="en-US" sz="2800" b="1" dirty="0">
              <a:solidFill>
                <a:schemeClr val="accent5"/>
              </a:solidFill>
              <a:latin typeface="Calibri" panose="020F0502020204030204" pitchFamily="34" charset="0"/>
            </a:endParaRPr>
          </a:p>
        </p:txBody>
      </p:sp>
      <p:sp>
        <p:nvSpPr>
          <p:cNvPr id="4" name="Rectangle 3"/>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497542" y="1744957"/>
            <a:ext cx="8458200" cy="677108"/>
          </a:xfrm>
          <a:prstGeom prst="rect">
            <a:avLst/>
          </a:prstGeom>
          <a:noFill/>
        </p:spPr>
        <p:txBody>
          <a:bodyPr wrap="square" rtlCol="0">
            <a:spAutoFit/>
          </a:bodyPr>
          <a:lstStyle/>
          <a:p>
            <a:r>
              <a:rPr lang="en-US" sz="2000" b="1" dirty="0">
                <a:solidFill>
                  <a:schemeClr val="accent5"/>
                </a:solidFill>
                <a:latin typeface="Calibri" panose="020F0502020204030204" pitchFamily="34" charset="0"/>
              </a:rPr>
              <a:t>Purpose</a:t>
            </a:r>
            <a:r>
              <a:rPr lang="en-US" sz="2000" b="1" dirty="0">
                <a:solidFill>
                  <a:schemeClr val="accent5"/>
                </a:solidFill>
                <a:latin typeface="Calibri" panose="020F0502020204030204" pitchFamily="34" charset="0"/>
              </a:rPr>
              <a:t>: </a:t>
            </a:r>
            <a:r>
              <a:rPr lang="en-US" sz="2000" b="1" dirty="0">
                <a:solidFill>
                  <a:schemeClr val="accent2">
                    <a:lumMod val="75000"/>
                  </a:schemeClr>
                </a:solidFill>
                <a:latin typeface="Calibri" panose="020F0502020204030204" pitchFamily="34" charset="0"/>
              </a:rPr>
              <a:t>develop the dashboard design; produce and test draft materials</a:t>
            </a:r>
            <a:endParaRPr lang="en-US" sz="2000" b="1" dirty="0">
              <a:solidFill>
                <a:schemeClr val="accent2">
                  <a:lumMod val="75000"/>
                </a:schemeClr>
              </a:solidFill>
              <a:latin typeface="Calibri" panose="020F0502020204030204" pitchFamily="34" charset="0"/>
            </a:endParaRPr>
          </a:p>
          <a:p>
            <a:r>
              <a:rPr lang="en-US" dirty="0"/>
              <a:t> </a:t>
            </a:r>
            <a:endParaRPr lang="en-US" dirty="0"/>
          </a:p>
        </p:txBody>
      </p:sp>
      <p:sp>
        <p:nvSpPr>
          <p:cNvPr id="8" name="TextBox 7"/>
          <p:cNvSpPr txBox="1"/>
          <p:nvPr/>
        </p:nvSpPr>
        <p:spPr>
          <a:xfrm>
            <a:off x="497542" y="2869150"/>
            <a:ext cx="4222377" cy="2554545"/>
          </a:xfrm>
          <a:prstGeom prst="rect">
            <a:avLst/>
          </a:prstGeom>
          <a:noFill/>
        </p:spPr>
        <p:txBody>
          <a:bodyPr wrap="square" rtlCol="0">
            <a:spAutoFit/>
          </a:bodyPr>
          <a:lstStyle/>
          <a:p>
            <a:r>
              <a:rPr lang="en-US" sz="2000" b="1" dirty="0">
                <a:solidFill>
                  <a:schemeClr val="accent5"/>
                </a:solidFill>
                <a:latin typeface="Calibri" panose="020F0502020204030204" pitchFamily="34" charset="0"/>
              </a:rPr>
              <a:t>Can include:</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Identifying data visualization best practices</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Reviewing draft dashboards with key stakeholders and incorporating feedback</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Consulting with intended audience(s)</a:t>
            </a:r>
          </a:p>
        </p:txBody>
      </p:sp>
      <p:sp>
        <p:nvSpPr>
          <p:cNvPr id="9" name="TextBox 8"/>
          <p:cNvSpPr txBox="1"/>
          <p:nvPr/>
        </p:nvSpPr>
        <p:spPr>
          <a:xfrm>
            <a:off x="5221942" y="2869150"/>
            <a:ext cx="3922059" cy="2554545"/>
          </a:xfrm>
          <a:prstGeom prst="rect">
            <a:avLst/>
          </a:prstGeom>
          <a:noFill/>
        </p:spPr>
        <p:txBody>
          <a:bodyPr wrap="square" rtlCol="0">
            <a:spAutoFit/>
          </a:bodyPr>
          <a:lstStyle/>
          <a:p>
            <a:r>
              <a:rPr lang="en-US" sz="2000" b="1" dirty="0">
                <a:solidFill>
                  <a:schemeClr val="accent5"/>
                </a:solidFill>
                <a:latin typeface="Calibri" panose="020F0502020204030204" pitchFamily="34" charset="0"/>
              </a:rPr>
              <a:t>Determine:</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Best way to present the data</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Phase in cycle</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Data relationships</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Alignment between planned activities and original intent</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Need to renegotiate informational output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612" y="1959807"/>
            <a:ext cx="1371600" cy="1371600"/>
          </a:xfrm>
          <a:prstGeom prst="rect">
            <a:avLst/>
          </a:prstGeom>
        </p:spPr>
      </p:pic>
    </p:spTree>
    <p:extLst>
      <p:ext uri="{BB962C8B-B14F-4D97-AF65-F5344CB8AC3E}">
        <p14:creationId xmlns:p14="http://schemas.microsoft.com/office/powerpoint/2010/main" val="326637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497542" y="1744957"/>
            <a:ext cx="8458200" cy="707886"/>
          </a:xfrm>
          <a:prstGeom prst="rect">
            <a:avLst/>
          </a:prstGeom>
          <a:noFill/>
        </p:spPr>
        <p:txBody>
          <a:bodyPr wrap="square" rtlCol="0">
            <a:spAutoFit/>
          </a:bodyPr>
          <a:lstStyle/>
          <a:p>
            <a:r>
              <a:rPr lang="en-US" sz="2000" b="1" dirty="0">
                <a:solidFill>
                  <a:schemeClr val="accent5"/>
                </a:solidFill>
                <a:latin typeface="Calibri" panose="020F0502020204030204" pitchFamily="34" charset="0"/>
              </a:rPr>
              <a:t>Purpose</a:t>
            </a:r>
            <a:r>
              <a:rPr lang="en-US" sz="2000" b="1" dirty="0">
                <a:solidFill>
                  <a:schemeClr val="accent5"/>
                </a:solidFill>
                <a:latin typeface="Calibri" panose="020F0502020204030204" pitchFamily="34" charset="0"/>
              </a:rPr>
              <a:t>: </a:t>
            </a:r>
            <a:r>
              <a:rPr lang="en-US" sz="2000" b="1" dirty="0">
                <a:solidFill>
                  <a:schemeClr val="accent2">
                    <a:lumMod val="75000"/>
                  </a:schemeClr>
                </a:solidFill>
                <a:latin typeface="Calibri" panose="020F0502020204030204" pitchFamily="34" charset="0"/>
              </a:rPr>
              <a:t>adjust future planning activities informed by ongoing review and maintenance</a:t>
            </a:r>
            <a:endParaRPr lang="en-US" dirty="0"/>
          </a:p>
        </p:txBody>
      </p:sp>
      <p:sp>
        <p:nvSpPr>
          <p:cNvPr id="8" name="TextBox 7"/>
          <p:cNvSpPr txBox="1"/>
          <p:nvPr/>
        </p:nvSpPr>
        <p:spPr>
          <a:xfrm>
            <a:off x="497542" y="2892947"/>
            <a:ext cx="4222377" cy="1631216"/>
          </a:xfrm>
          <a:prstGeom prst="rect">
            <a:avLst/>
          </a:prstGeom>
          <a:noFill/>
        </p:spPr>
        <p:txBody>
          <a:bodyPr wrap="square" rtlCol="0">
            <a:spAutoFit/>
          </a:bodyPr>
          <a:lstStyle/>
          <a:p>
            <a:r>
              <a:rPr lang="en-US" sz="2000" b="1" dirty="0">
                <a:solidFill>
                  <a:schemeClr val="accent5"/>
                </a:solidFill>
                <a:latin typeface="Calibri" panose="020F0502020204030204" pitchFamily="34" charset="0"/>
              </a:rPr>
              <a:t>Can include:</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Identifying intended vs actual use</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Reviewing planning group</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Reviewing relevance, usability, applicability </a:t>
            </a:r>
          </a:p>
        </p:txBody>
      </p:sp>
      <p:sp>
        <p:nvSpPr>
          <p:cNvPr id="9" name="TextBox 8"/>
          <p:cNvSpPr txBox="1"/>
          <p:nvPr/>
        </p:nvSpPr>
        <p:spPr>
          <a:xfrm>
            <a:off x="5221942" y="2892948"/>
            <a:ext cx="3922059" cy="2246769"/>
          </a:xfrm>
          <a:prstGeom prst="rect">
            <a:avLst/>
          </a:prstGeom>
          <a:noFill/>
        </p:spPr>
        <p:txBody>
          <a:bodyPr wrap="square" rtlCol="0">
            <a:spAutoFit/>
          </a:bodyPr>
          <a:lstStyle/>
          <a:p>
            <a:r>
              <a:rPr lang="en-US" sz="2000" b="1" dirty="0">
                <a:solidFill>
                  <a:schemeClr val="accent5"/>
                </a:solidFill>
                <a:latin typeface="Calibri" panose="020F0502020204030204" pitchFamily="34" charset="0"/>
              </a:rPr>
              <a:t>Determine:</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Plan for maintenance</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Capacity of ongoing monitoring</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Continued relevance of dashboard</a:t>
            </a:r>
          </a:p>
          <a:p>
            <a:pPr marL="282575" indent="-282575">
              <a:buFont typeface="Arial" panose="020B0604020202020204" pitchFamily="34" charset="0"/>
              <a:buChar char="•"/>
            </a:pPr>
            <a:r>
              <a:rPr lang="en-US" sz="2000" b="1" dirty="0">
                <a:solidFill>
                  <a:schemeClr val="accent2">
                    <a:lumMod val="75000"/>
                  </a:schemeClr>
                </a:solidFill>
                <a:latin typeface="Calibri" panose="020F0502020204030204" pitchFamily="34" charset="0"/>
              </a:rPr>
              <a:t>Plan changes for future iterations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494" y="2129148"/>
            <a:ext cx="1273718" cy="1273718"/>
          </a:xfrm>
          <a:prstGeom prst="rect">
            <a:avLst/>
          </a:prstGeom>
        </p:spPr>
      </p:pic>
      <p:sp>
        <p:nvSpPr>
          <p:cNvPr id="10" name="TextBox 9"/>
          <p:cNvSpPr txBox="1"/>
          <p:nvPr/>
        </p:nvSpPr>
        <p:spPr>
          <a:xfrm>
            <a:off x="2371726" y="859632"/>
            <a:ext cx="4143375" cy="523220"/>
          </a:xfrm>
          <a:prstGeom prst="rect">
            <a:avLst/>
          </a:prstGeom>
          <a:noFill/>
        </p:spPr>
        <p:txBody>
          <a:bodyPr wrap="square" rtlCol="0">
            <a:spAutoFit/>
          </a:bodyPr>
          <a:lstStyle/>
          <a:p>
            <a:pPr algn="ctr"/>
            <a:r>
              <a:rPr lang="en-US" sz="2800" b="1" dirty="0">
                <a:solidFill>
                  <a:schemeClr val="accent2">
                    <a:lumMod val="75000"/>
                  </a:schemeClr>
                </a:solidFill>
                <a:latin typeface="Calibri" panose="020F0502020204030204" pitchFamily="34" charset="0"/>
              </a:rPr>
              <a:t>PHASE 4: </a:t>
            </a:r>
            <a:r>
              <a:rPr lang="en-US" sz="2800" b="1" dirty="0">
                <a:solidFill>
                  <a:schemeClr val="accent5"/>
                </a:solidFill>
                <a:latin typeface="Calibri" panose="020F0502020204030204" pitchFamily="34" charset="0"/>
              </a:rPr>
              <a:t>EVALUATE</a:t>
            </a:r>
            <a:endParaRPr lang="en-US" sz="2800" b="1" dirty="0">
              <a:solidFill>
                <a:schemeClr val="accent5"/>
              </a:solidFill>
              <a:latin typeface="Calibri" panose="020F0502020204030204" pitchFamily="34" charset="0"/>
            </a:endParaRPr>
          </a:p>
        </p:txBody>
      </p:sp>
    </p:spTree>
    <p:extLst>
      <p:ext uri="{BB962C8B-B14F-4D97-AF65-F5344CB8AC3E}">
        <p14:creationId xmlns:p14="http://schemas.microsoft.com/office/powerpoint/2010/main" val="129330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idx="4294967295"/>
          </p:nvPr>
        </p:nvSpPr>
        <p:spPr>
          <a:xfrm>
            <a:off x="660400" y="1897063"/>
            <a:ext cx="8483600" cy="866775"/>
          </a:xfrm>
          <a:prstGeom prst="rect">
            <a:avLst/>
          </a:prstGeom>
        </p:spPr>
        <p:txBody>
          <a:bodyPr/>
          <a:lstStyle/>
          <a:p>
            <a:r>
              <a:rPr lang="en-US" altLang="en-US" dirty="0" smtClean="0"/>
              <a:t>Application 1: CDC’s Colorectal Cancer Control Program</a:t>
            </a:r>
            <a:endParaRPr lang="en-US" alt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743577"/>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2" name="Group 171"/>
          <p:cNvGrpSpPr>
            <a:grpSpLocks noChangeAspect="1"/>
          </p:cNvGrpSpPr>
          <p:nvPr/>
        </p:nvGrpSpPr>
        <p:grpSpPr>
          <a:xfrm>
            <a:off x="1858474" y="2316217"/>
            <a:ext cx="5432097" cy="3787988"/>
            <a:chOff x="148850" y="1012756"/>
            <a:chExt cx="7421532" cy="5365890"/>
          </a:xfrm>
        </p:grpSpPr>
        <p:grpSp>
          <p:nvGrpSpPr>
            <p:cNvPr id="173" name="Group 172"/>
            <p:cNvGrpSpPr/>
            <p:nvPr/>
          </p:nvGrpSpPr>
          <p:grpSpPr>
            <a:xfrm>
              <a:off x="148850" y="1012756"/>
              <a:ext cx="7421532" cy="5365890"/>
              <a:chOff x="1" y="0"/>
              <a:chExt cx="7288166" cy="5212721"/>
            </a:xfrm>
          </p:grpSpPr>
          <p:sp>
            <p:nvSpPr>
              <p:cNvPr id="175" name="Freeform 174"/>
              <p:cNvSpPr>
                <a:spLocks noChangeAspect="1"/>
              </p:cNvSpPr>
              <p:nvPr/>
            </p:nvSpPr>
            <p:spPr bwMode="auto">
              <a:xfrm>
                <a:off x="713645" y="0"/>
                <a:ext cx="880314" cy="627656"/>
              </a:xfrm>
              <a:custGeom>
                <a:avLst/>
                <a:gdLst>
                  <a:gd name="T0" fmla="*/ 30 w 2170"/>
                  <a:gd name="T1" fmla="*/ 960 h 1582"/>
                  <a:gd name="T2" fmla="*/ 0 w 2170"/>
                  <a:gd name="T3" fmla="*/ 949 h 1582"/>
                  <a:gd name="T4" fmla="*/ 18 w 2170"/>
                  <a:gd name="T5" fmla="*/ 890 h 1582"/>
                  <a:gd name="T6" fmla="*/ 25 w 2170"/>
                  <a:gd name="T7" fmla="*/ 847 h 1582"/>
                  <a:gd name="T8" fmla="*/ 36 w 2170"/>
                  <a:gd name="T9" fmla="*/ 829 h 1582"/>
                  <a:gd name="T10" fmla="*/ 48 w 2170"/>
                  <a:gd name="T11" fmla="*/ 860 h 1582"/>
                  <a:gd name="T12" fmla="*/ 36 w 2170"/>
                  <a:gd name="T13" fmla="*/ 890 h 1582"/>
                  <a:gd name="T14" fmla="*/ 79 w 2170"/>
                  <a:gd name="T15" fmla="*/ 865 h 1582"/>
                  <a:gd name="T16" fmla="*/ 72 w 2170"/>
                  <a:gd name="T17" fmla="*/ 836 h 1582"/>
                  <a:gd name="T18" fmla="*/ 79 w 2170"/>
                  <a:gd name="T19" fmla="*/ 788 h 1582"/>
                  <a:gd name="T20" fmla="*/ 54 w 2170"/>
                  <a:gd name="T21" fmla="*/ 722 h 1582"/>
                  <a:gd name="T22" fmla="*/ 84 w 2170"/>
                  <a:gd name="T23" fmla="*/ 722 h 1582"/>
                  <a:gd name="T24" fmla="*/ 132 w 2170"/>
                  <a:gd name="T25" fmla="*/ 704 h 1582"/>
                  <a:gd name="T26" fmla="*/ 102 w 2170"/>
                  <a:gd name="T27" fmla="*/ 668 h 1582"/>
                  <a:gd name="T28" fmla="*/ 66 w 2170"/>
                  <a:gd name="T29" fmla="*/ 681 h 1582"/>
                  <a:gd name="T30" fmla="*/ 66 w 2170"/>
                  <a:gd name="T31" fmla="*/ 609 h 1582"/>
                  <a:gd name="T32" fmla="*/ 72 w 2170"/>
                  <a:gd name="T33" fmla="*/ 525 h 1582"/>
                  <a:gd name="T34" fmla="*/ 72 w 2170"/>
                  <a:gd name="T35" fmla="*/ 401 h 1582"/>
                  <a:gd name="T36" fmla="*/ 48 w 2170"/>
                  <a:gd name="T37" fmla="*/ 258 h 1582"/>
                  <a:gd name="T38" fmla="*/ 61 w 2170"/>
                  <a:gd name="T39" fmla="*/ 138 h 1582"/>
                  <a:gd name="T40" fmla="*/ 275 w 2170"/>
                  <a:gd name="T41" fmla="*/ 222 h 1582"/>
                  <a:gd name="T42" fmla="*/ 461 w 2170"/>
                  <a:gd name="T43" fmla="*/ 299 h 1582"/>
                  <a:gd name="T44" fmla="*/ 551 w 2170"/>
                  <a:gd name="T45" fmla="*/ 335 h 1582"/>
                  <a:gd name="T46" fmla="*/ 587 w 2170"/>
                  <a:gd name="T47" fmla="*/ 365 h 1582"/>
                  <a:gd name="T48" fmla="*/ 587 w 2170"/>
                  <a:gd name="T49" fmla="*/ 489 h 1582"/>
                  <a:gd name="T50" fmla="*/ 538 w 2170"/>
                  <a:gd name="T51" fmla="*/ 555 h 1582"/>
                  <a:gd name="T52" fmla="*/ 544 w 2170"/>
                  <a:gd name="T53" fmla="*/ 609 h 1582"/>
                  <a:gd name="T54" fmla="*/ 533 w 2170"/>
                  <a:gd name="T55" fmla="*/ 645 h 1582"/>
                  <a:gd name="T56" fmla="*/ 551 w 2170"/>
                  <a:gd name="T57" fmla="*/ 681 h 1582"/>
                  <a:gd name="T58" fmla="*/ 610 w 2170"/>
                  <a:gd name="T59" fmla="*/ 568 h 1582"/>
                  <a:gd name="T60" fmla="*/ 646 w 2170"/>
                  <a:gd name="T61" fmla="*/ 507 h 1582"/>
                  <a:gd name="T62" fmla="*/ 705 w 2170"/>
                  <a:gd name="T63" fmla="*/ 436 h 1582"/>
                  <a:gd name="T64" fmla="*/ 640 w 2170"/>
                  <a:gd name="T65" fmla="*/ 240 h 1582"/>
                  <a:gd name="T66" fmla="*/ 652 w 2170"/>
                  <a:gd name="T67" fmla="*/ 215 h 1582"/>
                  <a:gd name="T68" fmla="*/ 700 w 2170"/>
                  <a:gd name="T69" fmla="*/ 168 h 1582"/>
                  <a:gd name="T70" fmla="*/ 664 w 2170"/>
                  <a:gd name="T71" fmla="*/ 108 h 1582"/>
                  <a:gd name="T72" fmla="*/ 652 w 2170"/>
                  <a:gd name="T73" fmla="*/ 0 h 1582"/>
                  <a:gd name="T74" fmla="*/ 1495 w 2170"/>
                  <a:gd name="T75" fmla="*/ 222 h 1582"/>
                  <a:gd name="T76" fmla="*/ 2170 w 2170"/>
                  <a:gd name="T77" fmla="*/ 376 h 1582"/>
                  <a:gd name="T78" fmla="*/ 1924 w 2170"/>
                  <a:gd name="T79" fmla="*/ 1420 h 1582"/>
                  <a:gd name="T80" fmla="*/ 1924 w 2170"/>
                  <a:gd name="T81" fmla="*/ 1456 h 1582"/>
                  <a:gd name="T82" fmla="*/ 1949 w 2170"/>
                  <a:gd name="T83" fmla="*/ 1492 h 1582"/>
                  <a:gd name="T84" fmla="*/ 1936 w 2170"/>
                  <a:gd name="T85" fmla="*/ 1510 h 1582"/>
                  <a:gd name="T86" fmla="*/ 1924 w 2170"/>
                  <a:gd name="T87" fmla="*/ 1557 h 1582"/>
                  <a:gd name="T88" fmla="*/ 1357 w 2170"/>
                  <a:gd name="T89" fmla="*/ 1449 h 1582"/>
                  <a:gd name="T90" fmla="*/ 1285 w 2170"/>
                  <a:gd name="T91" fmla="*/ 1462 h 1582"/>
                  <a:gd name="T92" fmla="*/ 1219 w 2170"/>
                  <a:gd name="T93" fmla="*/ 1449 h 1582"/>
                  <a:gd name="T94" fmla="*/ 1165 w 2170"/>
                  <a:gd name="T95" fmla="*/ 1438 h 1582"/>
                  <a:gd name="T96" fmla="*/ 1094 w 2170"/>
                  <a:gd name="T97" fmla="*/ 1438 h 1582"/>
                  <a:gd name="T98" fmla="*/ 1016 w 2170"/>
                  <a:gd name="T99" fmla="*/ 1462 h 1582"/>
                  <a:gd name="T100" fmla="*/ 915 w 2170"/>
                  <a:gd name="T101" fmla="*/ 1456 h 1582"/>
                  <a:gd name="T102" fmla="*/ 854 w 2170"/>
                  <a:gd name="T103" fmla="*/ 1426 h 1582"/>
                  <a:gd name="T104" fmla="*/ 700 w 2170"/>
                  <a:gd name="T105" fmla="*/ 1408 h 1582"/>
                  <a:gd name="T106" fmla="*/ 538 w 2170"/>
                  <a:gd name="T107" fmla="*/ 1367 h 1582"/>
                  <a:gd name="T108" fmla="*/ 371 w 2170"/>
                  <a:gd name="T109" fmla="*/ 1367 h 1582"/>
                  <a:gd name="T110" fmla="*/ 275 w 2170"/>
                  <a:gd name="T111" fmla="*/ 1295 h 1582"/>
                  <a:gd name="T112" fmla="*/ 287 w 2170"/>
                  <a:gd name="T113" fmla="*/ 1170 h 1582"/>
                  <a:gd name="T114" fmla="*/ 215 w 2170"/>
                  <a:gd name="T115" fmla="*/ 1062 h 1582"/>
                  <a:gd name="T116" fmla="*/ 162 w 2170"/>
                  <a:gd name="T117" fmla="*/ 1044 h 1582"/>
                  <a:gd name="T118" fmla="*/ 84 w 2170"/>
                  <a:gd name="T119" fmla="*/ 996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70" h="1582">
                    <a:moveTo>
                      <a:pt x="84" y="996"/>
                    </a:moveTo>
                    <a:lnTo>
                      <a:pt x="30" y="960"/>
                    </a:lnTo>
                    <a:lnTo>
                      <a:pt x="12" y="955"/>
                    </a:lnTo>
                    <a:lnTo>
                      <a:pt x="0" y="949"/>
                    </a:lnTo>
                    <a:lnTo>
                      <a:pt x="0" y="937"/>
                    </a:lnTo>
                    <a:lnTo>
                      <a:pt x="18" y="890"/>
                    </a:lnTo>
                    <a:lnTo>
                      <a:pt x="25" y="865"/>
                    </a:lnTo>
                    <a:lnTo>
                      <a:pt x="25" y="847"/>
                    </a:lnTo>
                    <a:lnTo>
                      <a:pt x="25" y="836"/>
                    </a:lnTo>
                    <a:lnTo>
                      <a:pt x="36" y="829"/>
                    </a:lnTo>
                    <a:lnTo>
                      <a:pt x="43" y="836"/>
                    </a:lnTo>
                    <a:lnTo>
                      <a:pt x="48" y="860"/>
                    </a:lnTo>
                    <a:lnTo>
                      <a:pt x="43" y="878"/>
                    </a:lnTo>
                    <a:lnTo>
                      <a:pt x="36" y="890"/>
                    </a:lnTo>
                    <a:lnTo>
                      <a:pt x="43" y="901"/>
                    </a:lnTo>
                    <a:lnTo>
                      <a:pt x="79" y="865"/>
                    </a:lnTo>
                    <a:lnTo>
                      <a:pt x="72" y="854"/>
                    </a:lnTo>
                    <a:lnTo>
                      <a:pt x="72" y="836"/>
                    </a:lnTo>
                    <a:lnTo>
                      <a:pt x="90" y="812"/>
                    </a:lnTo>
                    <a:lnTo>
                      <a:pt x="79" y="788"/>
                    </a:lnTo>
                    <a:lnTo>
                      <a:pt x="54" y="782"/>
                    </a:lnTo>
                    <a:lnTo>
                      <a:pt x="54" y="722"/>
                    </a:lnTo>
                    <a:lnTo>
                      <a:pt x="66" y="716"/>
                    </a:lnTo>
                    <a:lnTo>
                      <a:pt x="84" y="722"/>
                    </a:lnTo>
                    <a:lnTo>
                      <a:pt x="97" y="716"/>
                    </a:lnTo>
                    <a:lnTo>
                      <a:pt x="132" y="704"/>
                    </a:lnTo>
                    <a:lnTo>
                      <a:pt x="102" y="675"/>
                    </a:lnTo>
                    <a:lnTo>
                      <a:pt x="102" y="668"/>
                    </a:lnTo>
                    <a:lnTo>
                      <a:pt x="97" y="663"/>
                    </a:lnTo>
                    <a:lnTo>
                      <a:pt x="66" y="681"/>
                    </a:lnTo>
                    <a:lnTo>
                      <a:pt x="66" y="639"/>
                    </a:lnTo>
                    <a:lnTo>
                      <a:pt x="66" y="609"/>
                    </a:lnTo>
                    <a:lnTo>
                      <a:pt x="72" y="561"/>
                    </a:lnTo>
                    <a:lnTo>
                      <a:pt x="72" y="525"/>
                    </a:lnTo>
                    <a:lnTo>
                      <a:pt x="66" y="489"/>
                    </a:lnTo>
                    <a:lnTo>
                      <a:pt x="72" y="401"/>
                    </a:lnTo>
                    <a:lnTo>
                      <a:pt x="84" y="371"/>
                    </a:lnTo>
                    <a:lnTo>
                      <a:pt x="48" y="258"/>
                    </a:lnTo>
                    <a:lnTo>
                      <a:pt x="48" y="179"/>
                    </a:lnTo>
                    <a:lnTo>
                      <a:pt x="61" y="138"/>
                    </a:lnTo>
                    <a:lnTo>
                      <a:pt x="72" y="79"/>
                    </a:lnTo>
                    <a:lnTo>
                      <a:pt x="275" y="222"/>
                    </a:lnTo>
                    <a:lnTo>
                      <a:pt x="382" y="281"/>
                    </a:lnTo>
                    <a:lnTo>
                      <a:pt x="461" y="299"/>
                    </a:lnTo>
                    <a:lnTo>
                      <a:pt x="508" y="335"/>
                    </a:lnTo>
                    <a:lnTo>
                      <a:pt x="551" y="335"/>
                    </a:lnTo>
                    <a:lnTo>
                      <a:pt x="574" y="340"/>
                    </a:lnTo>
                    <a:lnTo>
                      <a:pt x="587" y="365"/>
                    </a:lnTo>
                    <a:lnTo>
                      <a:pt x="592" y="466"/>
                    </a:lnTo>
                    <a:lnTo>
                      <a:pt x="587" y="489"/>
                    </a:lnTo>
                    <a:lnTo>
                      <a:pt x="551" y="514"/>
                    </a:lnTo>
                    <a:lnTo>
                      <a:pt x="538" y="555"/>
                    </a:lnTo>
                    <a:lnTo>
                      <a:pt x="538" y="591"/>
                    </a:lnTo>
                    <a:lnTo>
                      <a:pt x="544" y="609"/>
                    </a:lnTo>
                    <a:lnTo>
                      <a:pt x="538" y="627"/>
                    </a:lnTo>
                    <a:lnTo>
                      <a:pt x="533" y="645"/>
                    </a:lnTo>
                    <a:lnTo>
                      <a:pt x="533" y="663"/>
                    </a:lnTo>
                    <a:lnTo>
                      <a:pt x="551" y="681"/>
                    </a:lnTo>
                    <a:lnTo>
                      <a:pt x="592" y="657"/>
                    </a:lnTo>
                    <a:lnTo>
                      <a:pt x="610" y="568"/>
                    </a:lnTo>
                    <a:lnTo>
                      <a:pt x="634" y="550"/>
                    </a:lnTo>
                    <a:lnTo>
                      <a:pt x="646" y="507"/>
                    </a:lnTo>
                    <a:lnTo>
                      <a:pt x="700" y="453"/>
                    </a:lnTo>
                    <a:lnTo>
                      <a:pt x="705" y="436"/>
                    </a:lnTo>
                    <a:lnTo>
                      <a:pt x="682" y="353"/>
                    </a:lnTo>
                    <a:lnTo>
                      <a:pt x="640" y="240"/>
                    </a:lnTo>
                    <a:lnTo>
                      <a:pt x="634" y="222"/>
                    </a:lnTo>
                    <a:lnTo>
                      <a:pt x="652" y="215"/>
                    </a:lnTo>
                    <a:lnTo>
                      <a:pt x="675" y="222"/>
                    </a:lnTo>
                    <a:lnTo>
                      <a:pt x="700" y="168"/>
                    </a:lnTo>
                    <a:lnTo>
                      <a:pt x="693" y="114"/>
                    </a:lnTo>
                    <a:lnTo>
                      <a:pt x="664" y="108"/>
                    </a:lnTo>
                    <a:lnTo>
                      <a:pt x="652" y="72"/>
                    </a:lnTo>
                    <a:lnTo>
                      <a:pt x="652" y="0"/>
                    </a:lnTo>
                    <a:lnTo>
                      <a:pt x="1082" y="120"/>
                    </a:lnTo>
                    <a:lnTo>
                      <a:pt x="1495" y="222"/>
                    </a:lnTo>
                    <a:lnTo>
                      <a:pt x="2163" y="376"/>
                    </a:lnTo>
                    <a:lnTo>
                      <a:pt x="2170" y="376"/>
                    </a:lnTo>
                    <a:lnTo>
                      <a:pt x="1936" y="1408"/>
                    </a:lnTo>
                    <a:lnTo>
                      <a:pt x="1924" y="1420"/>
                    </a:lnTo>
                    <a:lnTo>
                      <a:pt x="1924" y="1438"/>
                    </a:lnTo>
                    <a:lnTo>
                      <a:pt x="1924" y="1456"/>
                    </a:lnTo>
                    <a:lnTo>
                      <a:pt x="1936" y="1467"/>
                    </a:lnTo>
                    <a:lnTo>
                      <a:pt x="1949" y="1492"/>
                    </a:lnTo>
                    <a:lnTo>
                      <a:pt x="1942" y="1503"/>
                    </a:lnTo>
                    <a:lnTo>
                      <a:pt x="1936" y="1510"/>
                    </a:lnTo>
                    <a:lnTo>
                      <a:pt x="1924" y="1528"/>
                    </a:lnTo>
                    <a:lnTo>
                      <a:pt x="1924" y="1557"/>
                    </a:lnTo>
                    <a:lnTo>
                      <a:pt x="1931" y="1582"/>
                    </a:lnTo>
                    <a:lnTo>
                      <a:pt x="1357" y="1449"/>
                    </a:lnTo>
                    <a:lnTo>
                      <a:pt x="1315" y="1462"/>
                    </a:lnTo>
                    <a:lnTo>
                      <a:pt x="1285" y="1462"/>
                    </a:lnTo>
                    <a:lnTo>
                      <a:pt x="1255" y="1449"/>
                    </a:lnTo>
                    <a:lnTo>
                      <a:pt x="1219" y="1449"/>
                    </a:lnTo>
                    <a:lnTo>
                      <a:pt x="1201" y="1438"/>
                    </a:lnTo>
                    <a:lnTo>
                      <a:pt x="1165" y="1438"/>
                    </a:lnTo>
                    <a:lnTo>
                      <a:pt x="1136" y="1449"/>
                    </a:lnTo>
                    <a:lnTo>
                      <a:pt x="1094" y="1438"/>
                    </a:lnTo>
                    <a:lnTo>
                      <a:pt x="1059" y="1438"/>
                    </a:lnTo>
                    <a:lnTo>
                      <a:pt x="1016" y="1462"/>
                    </a:lnTo>
                    <a:lnTo>
                      <a:pt x="987" y="1467"/>
                    </a:lnTo>
                    <a:lnTo>
                      <a:pt x="915" y="1456"/>
                    </a:lnTo>
                    <a:lnTo>
                      <a:pt x="897" y="1449"/>
                    </a:lnTo>
                    <a:lnTo>
                      <a:pt x="854" y="1426"/>
                    </a:lnTo>
                    <a:lnTo>
                      <a:pt x="723" y="1444"/>
                    </a:lnTo>
                    <a:lnTo>
                      <a:pt x="700" y="1408"/>
                    </a:lnTo>
                    <a:lnTo>
                      <a:pt x="592" y="1379"/>
                    </a:lnTo>
                    <a:lnTo>
                      <a:pt x="538" y="1367"/>
                    </a:lnTo>
                    <a:lnTo>
                      <a:pt x="472" y="1379"/>
                    </a:lnTo>
                    <a:lnTo>
                      <a:pt x="371" y="1367"/>
                    </a:lnTo>
                    <a:lnTo>
                      <a:pt x="287" y="1331"/>
                    </a:lnTo>
                    <a:lnTo>
                      <a:pt x="275" y="1295"/>
                    </a:lnTo>
                    <a:lnTo>
                      <a:pt x="275" y="1193"/>
                    </a:lnTo>
                    <a:lnTo>
                      <a:pt x="287" y="1170"/>
                    </a:lnTo>
                    <a:lnTo>
                      <a:pt x="275" y="1116"/>
                    </a:lnTo>
                    <a:lnTo>
                      <a:pt x="215" y="1062"/>
                    </a:lnTo>
                    <a:lnTo>
                      <a:pt x="167" y="1062"/>
                    </a:lnTo>
                    <a:lnTo>
                      <a:pt x="162" y="1044"/>
                    </a:lnTo>
                    <a:lnTo>
                      <a:pt x="138" y="1021"/>
                    </a:lnTo>
                    <a:lnTo>
                      <a:pt x="84" y="996"/>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76" name="WA"/>
              <p:cNvSpPr>
                <a:spLocks noChangeAspect="1"/>
              </p:cNvSpPr>
              <p:nvPr/>
            </p:nvSpPr>
            <p:spPr bwMode="auto">
              <a:xfrm>
                <a:off x="713645" y="0"/>
                <a:ext cx="880314" cy="627656"/>
              </a:xfrm>
              <a:custGeom>
                <a:avLst/>
                <a:gdLst>
                  <a:gd name="T0" fmla="*/ 30 w 2170"/>
                  <a:gd name="T1" fmla="*/ 960 h 1582"/>
                  <a:gd name="T2" fmla="*/ 0 w 2170"/>
                  <a:gd name="T3" fmla="*/ 949 h 1582"/>
                  <a:gd name="T4" fmla="*/ 18 w 2170"/>
                  <a:gd name="T5" fmla="*/ 890 h 1582"/>
                  <a:gd name="T6" fmla="*/ 25 w 2170"/>
                  <a:gd name="T7" fmla="*/ 847 h 1582"/>
                  <a:gd name="T8" fmla="*/ 36 w 2170"/>
                  <a:gd name="T9" fmla="*/ 829 h 1582"/>
                  <a:gd name="T10" fmla="*/ 48 w 2170"/>
                  <a:gd name="T11" fmla="*/ 860 h 1582"/>
                  <a:gd name="T12" fmla="*/ 36 w 2170"/>
                  <a:gd name="T13" fmla="*/ 890 h 1582"/>
                  <a:gd name="T14" fmla="*/ 79 w 2170"/>
                  <a:gd name="T15" fmla="*/ 865 h 1582"/>
                  <a:gd name="T16" fmla="*/ 72 w 2170"/>
                  <a:gd name="T17" fmla="*/ 836 h 1582"/>
                  <a:gd name="T18" fmla="*/ 79 w 2170"/>
                  <a:gd name="T19" fmla="*/ 788 h 1582"/>
                  <a:gd name="T20" fmla="*/ 54 w 2170"/>
                  <a:gd name="T21" fmla="*/ 722 h 1582"/>
                  <a:gd name="T22" fmla="*/ 84 w 2170"/>
                  <a:gd name="T23" fmla="*/ 722 h 1582"/>
                  <a:gd name="T24" fmla="*/ 132 w 2170"/>
                  <a:gd name="T25" fmla="*/ 704 h 1582"/>
                  <a:gd name="T26" fmla="*/ 102 w 2170"/>
                  <a:gd name="T27" fmla="*/ 668 h 1582"/>
                  <a:gd name="T28" fmla="*/ 66 w 2170"/>
                  <a:gd name="T29" fmla="*/ 681 h 1582"/>
                  <a:gd name="T30" fmla="*/ 66 w 2170"/>
                  <a:gd name="T31" fmla="*/ 609 h 1582"/>
                  <a:gd name="T32" fmla="*/ 72 w 2170"/>
                  <a:gd name="T33" fmla="*/ 525 h 1582"/>
                  <a:gd name="T34" fmla="*/ 72 w 2170"/>
                  <a:gd name="T35" fmla="*/ 401 h 1582"/>
                  <a:gd name="T36" fmla="*/ 48 w 2170"/>
                  <a:gd name="T37" fmla="*/ 258 h 1582"/>
                  <a:gd name="T38" fmla="*/ 61 w 2170"/>
                  <a:gd name="T39" fmla="*/ 138 h 1582"/>
                  <a:gd name="T40" fmla="*/ 275 w 2170"/>
                  <a:gd name="T41" fmla="*/ 222 h 1582"/>
                  <a:gd name="T42" fmla="*/ 461 w 2170"/>
                  <a:gd name="T43" fmla="*/ 299 h 1582"/>
                  <a:gd name="T44" fmla="*/ 551 w 2170"/>
                  <a:gd name="T45" fmla="*/ 335 h 1582"/>
                  <a:gd name="T46" fmla="*/ 587 w 2170"/>
                  <a:gd name="T47" fmla="*/ 365 h 1582"/>
                  <a:gd name="T48" fmla="*/ 587 w 2170"/>
                  <a:gd name="T49" fmla="*/ 489 h 1582"/>
                  <a:gd name="T50" fmla="*/ 538 w 2170"/>
                  <a:gd name="T51" fmla="*/ 555 h 1582"/>
                  <a:gd name="T52" fmla="*/ 544 w 2170"/>
                  <a:gd name="T53" fmla="*/ 609 h 1582"/>
                  <a:gd name="T54" fmla="*/ 533 w 2170"/>
                  <a:gd name="T55" fmla="*/ 645 h 1582"/>
                  <a:gd name="T56" fmla="*/ 551 w 2170"/>
                  <a:gd name="T57" fmla="*/ 681 h 1582"/>
                  <a:gd name="T58" fmla="*/ 610 w 2170"/>
                  <a:gd name="T59" fmla="*/ 568 h 1582"/>
                  <a:gd name="T60" fmla="*/ 646 w 2170"/>
                  <a:gd name="T61" fmla="*/ 507 h 1582"/>
                  <a:gd name="T62" fmla="*/ 705 w 2170"/>
                  <a:gd name="T63" fmla="*/ 436 h 1582"/>
                  <a:gd name="T64" fmla="*/ 640 w 2170"/>
                  <a:gd name="T65" fmla="*/ 240 h 1582"/>
                  <a:gd name="T66" fmla="*/ 652 w 2170"/>
                  <a:gd name="T67" fmla="*/ 215 h 1582"/>
                  <a:gd name="T68" fmla="*/ 700 w 2170"/>
                  <a:gd name="T69" fmla="*/ 168 h 1582"/>
                  <a:gd name="T70" fmla="*/ 664 w 2170"/>
                  <a:gd name="T71" fmla="*/ 108 h 1582"/>
                  <a:gd name="T72" fmla="*/ 652 w 2170"/>
                  <a:gd name="T73" fmla="*/ 0 h 1582"/>
                  <a:gd name="T74" fmla="*/ 1495 w 2170"/>
                  <a:gd name="T75" fmla="*/ 222 h 1582"/>
                  <a:gd name="T76" fmla="*/ 2170 w 2170"/>
                  <a:gd name="T77" fmla="*/ 376 h 1582"/>
                  <a:gd name="T78" fmla="*/ 1924 w 2170"/>
                  <a:gd name="T79" fmla="*/ 1420 h 1582"/>
                  <a:gd name="T80" fmla="*/ 1924 w 2170"/>
                  <a:gd name="T81" fmla="*/ 1456 h 1582"/>
                  <a:gd name="T82" fmla="*/ 1949 w 2170"/>
                  <a:gd name="T83" fmla="*/ 1492 h 1582"/>
                  <a:gd name="T84" fmla="*/ 1936 w 2170"/>
                  <a:gd name="T85" fmla="*/ 1510 h 1582"/>
                  <a:gd name="T86" fmla="*/ 1924 w 2170"/>
                  <a:gd name="T87" fmla="*/ 1557 h 1582"/>
                  <a:gd name="T88" fmla="*/ 1357 w 2170"/>
                  <a:gd name="T89" fmla="*/ 1449 h 1582"/>
                  <a:gd name="T90" fmla="*/ 1285 w 2170"/>
                  <a:gd name="T91" fmla="*/ 1462 h 1582"/>
                  <a:gd name="T92" fmla="*/ 1219 w 2170"/>
                  <a:gd name="T93" fmla="*/ 1449 h 1582"/>
                  <a:gd name="T94" fmla="*/ 1165 w 2170"/>
                  <a:gd name="T95" fmla="*/ 1438 h 1582"/>
                  <a:gd name="T96" fmla="*/ 1094 w 2170"/>
                  <a:gd name="T97" fmla="*/ 1438 h 1582"/>
                  <a:gd name="T98" fmla="*/ 1016 w 2170"/>
                  <a:gd name="T99" fmla="*/ 1462 h 1582"/>
                  <a:gd name="T100" fmla="*/ 915 w 2170"/>
                  <a:gd name="T101" fmla="*/ 1456 h 1582"/>
                  <a:gd name="T102" fmla="*/ 854 w 2170"/>
                  <a:gd name="T103" fmla="*/ 1426 h 1582"/>
                  <a:gd name="T104" fmla="*/ 700 w 2170"/>
                  <a:gd name="T105" fmla="*/ 1408 h 1582"/>
                  <a:gd name="T106" fmla="*/ 538 w 2170"/>
                  <a:gd name="T107" fmla="*/ 1367 h 1582"/>
                  <a:gd name="T108" fmla="*/ 371 w 2170"/>
                  <a:gd name="T109" fmla="*/ 1367 h 1582"/>
                  <a:gd name="T110" fmla="*/ 275 w 2170"/>
                  <a:gd name="T111" fmla="*/ 1295 h 1582"/>
                  <a:gd name="T112" fmla="*/ 287 w 2170"/>
                  <a:gd name="T113" fmla="*/ 1170 h 1582"/>
                  <a:gd name="T114" fmla="*/ 215 w 2170"/>
                  <a:gd name="T115" fmla="*/ 1062 h 1582"/>
                  <a:gd name="T116" fmla="*/ 162 w 2170"/>
                  <a:gd name="T117" fmla="*/ 1044 h 1582"/>
                  <a:gd name="T118" fmla="*/ 84 w 2170"/>
                  <a:gd name="T119" fmla="*/ 996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70" h="1582">
                    <a:moveTo>
                      <a:pt x="84" y="996"/>
                    </a:moveTo>
                    <a:lnTo>
                      <a:pt x="30" y="960"/>
                    </a:lnTo>
                    <a:lnTo>
                      <a:pt x="12" y="955"/>
                    </a:lnTo>
                    <a:lnTo>
                      <a:pt x="0" y="949"/>
                    </a:lnTo>
                    <a:lnTo>
                      <a:pt x="0" y="937"/>
                    </a:lnTo>
                    <a:lnTo>
                      <a:pt x="18" y="890"/>
                    </a:lnTo>
                    <a:lnTo>
                      <a:pt x="25" y="865"/>
                    </a:lnTo>
                    <a:lnTo>
                      <a:pt x="25" y="847"/>
                    </a:lnTo>
                    <a:lnTo>
                      <a:pt x="25" y="836"/>
                    </a:lnTo>
                    <a:lnTo>
                      <a:pt x="36" y="829"/>
                    </a:lnTo>
                    <a:lnTo>
                      <a:pt x="43" y="836"/>
                    </a:lnTo>
                    <a:lnTo>
                      <a:pt x="48" y="860"/>
                    </a:lnTo>
                    <a:lnTo>
                      <a:pt x="43" y="878"/>
                    </a:lnTo>
                    <a:lnTo>
                      <a:pt x="36" y="890"/>
                    </a:lnTo>
                    <a:lnTo>
                      <a:pt x="43" y="901"/>
                    </a:lnTo>
                    <a:lnTo>
                      <a:pt x="79" y="865"/>
                    </a:lnTo>
                    <a:lnTo>
                      <a:pt x="72" y="854"/>
                    </a:lnTo>
                    <a:lnTo>
                      <a:pt x="72" y="836"/>
                    </a:lnTo>
                    <a:lnTo>
                      <a:pt x="90" y="812"/>
                    </a:lnTo>
                    <a:lnTo>
                      <a:pt x="79" y="788"/>
                    </a:lnTo>
                    <a:lnTo>
                      <a:pt x="54" y="782"/>
                    </a:lnTo>
                    <a:lnTo>
                      <a:pt x="54" y="722"/>
                    </a:lnTo>
                    <a:lnTo>
                      <a:pt x="66" y="716"/>
                    </a:lnTo>
                    <a:lnTo>
                      <a:pt x="84" y="722"/>
                    </a:lnTo>
                    <a:lnTo>
                      <a:pt x="97" y="716"/>
                    </a:lnTo>
                    <a:lnTo>
                      <a:pt x="132" y="704"/>
                    </a:lnTo>
                    <a:lnTo>
                      <a:pt x="102" y="675"/>
                    </a:lnTo>
                    <a:lnTo>
                      <a:pt x="102" y="668"/>
                    </a:lnTo>
                    <a:lnTo>
                      <a:pt x="97" y="663"/>
                    </a:lnTo>
                    <a:lnTo>
                      <a:pt x="66" y="681"/>
                    </a:lnTo>
                    <a:lnTo>
                      <a:pt x="66" y="639"/>
                    </a:lnTo>
                    <a:lnTo>
                      <a:pt x="66" y="609"/>
                    </a:lnTo>
                    <a:lnTo>
                      <a:pt x="72" y="561"/>
                    </a:lnTo>
                    <a:lnTo>
                      <a:pt x="72" y="525"/>
                    </a:lnTo>
                    <a:lnTo>
                      <a:pt x="66" y="489"/>
                    </a:lnTo>
                    <a:lnTo>
                      <a:pt x="72" y="401"/>
                    </a:lnTo>
                    <a:lnTo>
                      <a:pt x="84" y="371"/>
                    </a:lnTo>
                    <a:lnTo>
                      <a:pt x="48" y="258"/>
                    </a:lnTo>
                    <a:lnTo>
                      <a:pt x="48" y="179"/>
                    </a:lnTo>
                    <a:lnTo>
                      <a:pt x="61" y="138"/>
                    </a:lnTo>
                    <a:lnTo>
                      <a:pt x="72" y="79"/>
                    </a:lnTo>
                    <a:lnTo>
                      <a:pt x="275" y="222"/>
                    </a:lnTo>
                    <a:lnTo>
                      <a:pt x="382" y="281"/>
                    </a:lnTo>
                    <a:lnTo>
                      <a:pt x="461" y="299"/>
                    </a:lnTo>
                    <a:lnTo>
                      <a:pt x="508" y="335"/>
                    </a:lnTo>
                    <a:lnTo>
                      <a:pt x="551" y="335"/>
                    </a:lnTo>
                    <a:lnTo>
                      <a:pt x="574" y="340"/>
                    </a:lnTo>
                    <a:lnTo>
                      <a:pt x="587" y="365"/>
                    </a:lnTo>
                    <a:lnTo>
                      <a:pt x="592" y="466"/>
                    </a:lnTo>
                    <a:lnTo>
                      <a:pt x="587" y="489"/>
                    </a:lnTo>
                    <a:lnTo>
                      <a:pt x="551" y="514"/>
                    </a:lnTo>
                    <a:lnTo>
                      <a:pt x="538" y="555"/>
                    </a:lnTo>
                    <a:lnTo>
                      <a:pt x="538" y="591"/>
                    </a:lnTo>
                    <a:lnTo>
                      <a:pt x="544" y="609"/>
                    </a:lnTo>
                    <a:lnTo>
                      <a:pt x="538" y="627"/>
                    </a:lnTo>
                    <a:lnTo>
                      <a:pt x="533" y="645"/>
                    </a:lnTo>
                    <a:lnTo>
                      <a:pt x="533" y="663"/>
                    </a:lnTo>
                    <a:lnTo>
                      <a:pt x="551" y="681"/>
                    </a:lnTo>
                    <a:lnTo>
                      <a:pt x="592" y="657"/>
                    </a:lnTo>
                    <a:lnTo>
                      <a:pt x="610" y="568"/>
                    </a:lnTo>
                    <a:lnTo>
                      <a:pt x="634" y="550"/>
                    </a:lnTo>
                    <a:lnTo>
                      <a:pt x="646" y="507"/>
                    </a:lnTo>
                    <a:lnTo>
                      <a:pt x="700" y="453"/>
                    </a:lnTo>
                    <a:lnTo>
                      <a:pt x="705" y="436"/>
                    </a:lnTo>
                    <a:lnTo>
                      <a:pt x="682" y="353"/>
                    </a:lnTo>
                    <a:lnTo>
                      <a:pt x="640" y="240"/>
                    </a:lnTo>
                    <a:lnTo>
                      <a:pt x="634" y="222"/>
                    </a:lnTo>
                    <a:lnTo>
                      <a:pt x="652" y="215"/>
                    </a:lnTo>
                    <a:lnTo>
                      <a:pt x="675" y="222"/>
                    </a:lnTo>
                    <a:lnTo>
                      <a:pt x="700" y="168"/>
                    </a:lnTo>
                    <a:lnTo>
                      <a:pt x="693" y="114"/>
                    </a:lnTo>
                    <a:lnTo>
                      <a:pt x="664" y="108"/>
                    </a:lnTo>
                    <a:lnTo>
                      <a:pt x="652" y="72"/>
                    </a:lnTo>
                    <a:lnTo>
                      <a:pt x="652" y="0"/>
                    </a:lnTo>
                    <a:lnTo>
                      <a:pt x="1082" y="120"/>
                    </a:lnTo>
                    <a:lnTo>
                      <a:pt x="1495" y="222"/>
                    </a:lnTo>
                    <a:lnTo>
                      <a:pt x="2163" y="376"/>
                    </a:lnTo>
                    <a:lnTo>
                      <a:pt x="2170" y="376"/>
                    </a:lnTo>
                    <a:lnTo>
                      <a:pt x="1936" y="1408"/>
                    </a:lnTo>
                    <a:lnTo>
                      <a:pt x="1924" y="1420"/>
                    </a:lnTo>
                    <a:lnTo>
                      <a:pt x="1924" y="1438"/>
                    </a:lnTo>
                    <a:lnTo>
                      <a:pt x="1924" y="1456"/>
                    </a:lnTo>
                    <a:lnTo>
                      <a:pt x="1936" y="1467"/>
                    </a:lnTo>
                    <a:lnTo>
                      <a:pt x="1949" y="1492"/>
                    </a:lnTo>
                    <a:lnTo>
                      <a:pt x="1942" y="1503"/>
                    </a:lnTo>
                    <a:lnTo>
                      <a:pt x="1936" y="1510"/>
                    </a:lnTo>
                    <a:lnTo>
                      <a:pt x="1924" y="1528"/>
                    </a:lnTo>
                    <a:lnTo>
                      <a:pt x="1924" y="1557"/>
                    </a:lnTo>
                    <a:lnTo>
                      <a:pt x="1931" y="1582"/>
                    </a:lnTo>
                    <a:lnTo>
                      <a:pt x="1357" y="1449"/>
                    </a:lnTo>
                    <a:lnTo>
                      <a:pt x="1315" y="1462"/>
                    </a:lnTo>
                    <a:lnTo>
                      <a:pt x="1285" y="1462"/>
                    </a:lnTo>
                    <a:lnTo>
                      <a:pt x="1255" y="1449"/>
                    </a:lnTo>
                    <a:lnTo>
                      <a:pt x="1219" y="1449"/>
                    </a:lnTo>
                    <a:lnTo>
                      <a:pt x="1201" y="1438"/>
                    </a:lnTo>
                    <a:lnTo>
                      <a:pt x="1165" y="1438"/>
                    </a:lnTo>
                    <a:lnTo>
                      <a:pt x="1136" y="1449"/>
                    </a:lnTo>
                    <a:lnTo>
                      <a:pt x="1094" y="1438"/>
                    </a:lnTo>
                    <a:lnTo>
                      <a:pt x="1059" y="1438"/>
                    </a:lnTo>
                    <a:lnTo>
                      <a:pt x="1016" y="1462"/>
                    </a:lnTo>
                    <a:lnTo>
                      <a:pt x="987" y="1467"/>
                    </a:lnTo>
                    <a:lnTo>
                      <a:pt x="915" y="1456"/>
                    </a:lnTo>
                    <a:lnTo>
                      <a:pt x="897" y="1449"/>
                    </a:lnTo>
                    <a:lnTo>
                      <a:pt x="854" y="1426"/>
                    </a:lnTo>
                    <a:lnTo>
                      <a:pt x="723" y="1444"/>
                    </a:lnTo>
                    <a:lnTo>
                      <a:pt x="700" y="1408"/>
                    </a:lnTo>
                    <a:lnTo>
                      <a:pt x="592" y="1379"/>
                    </a:lnTo>
                    <a:lnTo>
                      <a:pt x="538" y="1367"/>
                    </a:lnTo>
                    <a:lnTo>
                      <a:pt x="472" y="1379"/>
                    </a:lnTo>
                    <a:lnTo>
                      <a:pt x="371" y="1367"/>
                    </a:lnTo>
                    <a:lnTo>
                      <a:pt x="287" y="1331"/>
                    </a:lnTo>
                    <a:lnTo>
                      <a:pt x="275" y="1295"/>
                    </a:lnTo>
                    <a:lnTo>
                      <a:pt x="275" y="1193"/>
                    </a:lnTo>
                    <a:lnTo>
                      <a:pt x="287" y="1170"/>
                    </a:lnTo>
                    <a:lnTo>
                      <a:pt x="275" y="1116"/>
                    </a:lnTo>
                    <a:lnTo>
                      <a:pt x="215" y="1062"/>
                    </a:lnTo>
                    <a:lnTo>
                      <a:pt x="167" y="1062"/>
                    </a:lnTo>
                    <a:lnTo>
                      <a:pt x="162" y="1044"/>
                    </a:lnTo>
                    <a:lnTo>
                      <a:pt x="138" y="1021"/>
                    </a:lnTo>
                    <a:lnTo>
                      <a:pt x="84" y="996"/>
                    </a:lnTo>
                  </a:path>
                </a:pathLst>
              </a:custGeom>
              <a:solidFill>
                <a:srgbClr val="4F81BD"/>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77" name="Freeform 176"/>
              <p:cNvSpPr>
                <a:spLocks noChangeAspect="1"/>
              </p:cNvSpPr>
              <p:nvPr/>
            </p:nvSpPr>
            <p:spPr bwMode="auto">
              <a:xfrm>
                <a:off x="473715" y="395661"/>
                <a:ext cx="1062763" cy="865212"/>
              </a:xfrm>
              <a:custGeom>
                <a:avLst/>
                <a:gdLst>
                  <a:gd name="T0" fmla="*/ 18 w 2611"/>
                  <a:gd name="T1" fmla="*/ 1617 h 2178"/>
                  <a:gd name="T2" fmla="*/ 18 w 2611"/>
                  <a:gd name="T3" fmla="*/ 1492 h 2178"/>
                  <a:gd name="T4" fmla="*/ 41 w 2611"/>
                  <a:gd name="T5" fmla="*/ 1390 h 2178"/>
                  <a:gd name="T6" fmla="*/ 48 w 2611"/>
                  <a:gd name="T7" fmla="*/ 1236 h 2178"/>
                  <a:gd name="T8" fmla="*/ 89 w 2611"/>
                  <a:gd name="T9" fmla="*/ 1200 h 2178"/>
                  <a:gd name="T10" fmla="*/ 120 w 2611"/>
                  <a:gd name="T11" fmla="*/ 1146 h 2178"/>
                  <a:gd name="T12" fmla="*/ 143 w 2611"/>
                  <a:gd name="T13" fmla="*/ 1080 h 2178"/>
                  <a:gd name="T14" fmla="*/ 257 w 2611"/>
                  <a:gd name="T15" fmla="*/ 901 h 2178"/>
                  <a:gd name="T16" fmla="*/ 400 w 2611"/>
                  <a:gd name="T17" fmla="*/ 555 h 2178"/>
                  <a:gd name="T18" fmla="*/ 502 w 2611"/>
                  <a:gd name="T19" fmla="*/ 317 h 2178"/>
                  <a:gd name="T20" fmla="*/ 579 w 2611"/>
                  <a:gd name="T21" fmla="*/ 79 h 2178"/>
                  <a:gd name="T22" fmla="*/ 592 w 2611"/>
                  <a:gd name="T23" fmla="*/ 7 h 2178"/>
                  <a:gd name="T24" fmla="*/ 651 w 2611"/>
                  <a:gd name="T25" fmla="*/ 7 h 2178"/>
                  <a:gd name="T26" fmla="*/ 723 w 2611"/>
                  <a:gd name="T27" fmla="*/ 25 h 2178"/>
                  <a:gd name="T28" fmla="*/ 752 w 2611"/>
                  <a:gd name="T29" fmla="*/ 66 h 2178"/>
                  <a:gd name="T30" fmla="*/ 860 w 2611"/>
                  <a:gd name="T31" fmla="*/ 120 h 2178"/>
                  <a:gd name="T32" fmla="*/ 860 w 2611"/>
                  <a:gd name="T33" fmla="*/ 197 h 2178"/>
                  <a:gd name="T34" fmla="*/ 872 w 2611"/>
                  <a:gd name="T35" fmla="*/ 335 h 2178"/>
                  <a:gd name="T36" fmla="*/ 1057 w 2611"/>
                  <a:gd name="T37" fmla="*/ 383 h 2178"/>
                  <a:gd name="T38" fmla="*/ 1177 w 2611"/>
                  <a:gd name="T39" fmla="*/ 383 h 2178"/>
                  <a:gd name="T40" fmla="*/ 1308 w 2611"/>
                  <a:gd name="T41" fmla="*/ 448 h 2178"/>
                  <a:gd name="T42" fmla="*/ 1482 w 2611"/>
                  <a:gd name="T43" fmla="*/ 453 h 2178"/>
                  <a:gd name="T44" fmla="*/ 1572 w 2611"/>
                  <a:gd name="T45" fmla="*/ 471 h 2178"/>
                  <a:gd name="T46" fmla="*/ 1644 w 2611"/>
                  <a:gd name="T47" fmla="*/ 442 h 2178"/>
                  <a:gd name="T48" fmla="*/ 1721 w 2611"/>
                  <a:gd name="T49" fmla="*/ 453 h 2178"/>
                  <a:gd name="T50" fmla="*/ 1786 w 2611"/>
                  <a:gd name="T51" fmla="*/ 442 h 2178"/>
                  <a:gd name="T52" fmla="*/ 1840 w 2611"/>
                  <a:gd name="T53" fmla="*/ 453 h 2178"/>
                  <a:gd name="T54" fmla="*/ 1900 w 2611"/>
                  <a:gd name="T55" fmla="*/ 466 h 2178"/>
                  <a:gd name="T56" fmla="*/ 2516 w 2611"/>
                  <a:gd name="T57" fmla="*/ 586 h 2178"/>
                  <a:gd name="T58" fmla="*/ 2545 w 2611"/>
                  <a:gd name="T59" fmla="*/ 657 h 2178"/>
                  <a:gd name="T60" fmla="*/ 2606 w 2611"/>
                  <a:gd name="T61" fmla="*/ 693 h 2178"/>
                  <a:gd name="T62" fmla="*/ 2473 w 2611"/>
                  <a:gd name="T63" fmla="*/ 962 h 2178"/>
                  <a:gd name="T64" fmla="*/ 2444 w 2611"/>
                  <a:gd name="T65" fmla="*/ 1014 h 2178"/>
                  <a:gd name="T66" fmla="*/ 2366 w 2611"/>
                  <a:gd name="T67" fmla="*/ 1068 h 2178"/>
                  <a:gd name="T68" fmla="*/ 2283 w 2611"/>
                  <a:gd name="T69" fmla="*/ 1229 h 2178"/>
                  <a:gd name="T70" fmla="*/ 2336 w 2611"/>
                  <a:gd name="T71" fmla="*/ 1277 h 2178"/>
                  <a:gd name="T72" fmla="*/ 2348 w 2611"/>
                  <a:gd name="T73" fmla="*/ 1331 h 2178"/>
                  <a:gd name="T74" fmla="*/ 2330 w 2611"/>
                  <a:gd name="T75" fmla="*/ 1349 h 2178"/>
                  <a:gd name="T76" fmla="*/ 2288 w 2611"/>
                  <a:gd name="T77" fmla="*/ 1451 h 2178"/>
                  <a:gd name="T78" fmla="*/ 1254 w 2611"/>
                  <a:gd name="T79" fmla="*/ 1969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11" h="2178">
                    <a:moveTo>
                      <a:pt x="36" y="1635"/>
                    </a:moveTo>
                    <a:lnTo>
                      <a:pt x="18" y="1617"/>
                    </a:lnTo>
                    <a:lnTo>
                      <a:pt x="0" y="1533"/>
                    </a:lnTo>
                    <a:lnTo>
                      <a:pt x="18" y="1492"/>
                    </a:lnTo>
                    <a:lnTo>
                      <a:pt x="18" y="1456"/>
                    </a:lnTo>
                    <a:lnTo>
                      <a:pt x="41" y="1390"/>
                    </a:lnTo>
                    <a:lnTo>
                      <a:pt x="30" y="1265"/>
                    </a:lnTo>
                    <a:lnTo>
                      <a:pt x="48" y="1236"/>
                    </a:lnTo>
                    <a:lnTo>
                      <a:pt x="77" y="1223"/>
                    </a:lnTo>
                    <a:lnTo>
                      <a:pt x="89" y="1200"/>
                    </a:lnTo>
                    <a:lnTo>
                      <a:pt x="107" y="1157"/>
                    </a:lnTo>
                    <a:lnTo>
                      <a:pt x="120" y="1146"/>
                    </a:lnTo>
                    <a:lnTo>
                      <a:pt x="131" y="1086"/>
                    </a:lnTo>
                    <a:lnTo>
                      <a:pt x="143" y="1080"/>
                    </a:lnTo>
                    <a:lnTo>
                      <a:pt x="221" y="991"/>
                    </a:lnTo>
                    <a:lnTo>
                      <a:pt x="257" y="901"/>
                    </a:lnTo>
                    <a:lnTo>
                      <a:pt x="323" y="776"/>
                    </a:lnTo>
                    <a:lnTo>
                      <a:pt x="400" y="555"/>
                    </a:lnTo>
                    <a:lnTo>
                      <a:pt x="454" y="453"/>
                    </a:lnTo>
                    <a:lnTo>
                      <a:pt x="502" y="317"/>
                    </a:lnTo>
                    <a:lnTo>
                      <a:pt x="556" y="138"/>
                    </a:lnTo>
                    <a:lnTo>
                      <a:pt x="579" y="79"/>
                    </a:lnTo>
                    <a:lnTo>
                      <a:pt x="592" y="25"/>
                    </a:lnTo>
                    <a:lnTo>
                      <a:pt x="592" y="7"/>
                    </a:lnTo>
                    <a:lnTo>
                      <a:pt x="615" y="0"/>
                    </a:lnTo>
                    <a:lnTo>
                      <a:pt x="651" y="7"/>
                    </a:lnTo>
                    <a:lnTo>
                      <a:pt x="669" y="0"/>
                    </a:lnTo>
                    <a:lnTo>
                      <a:pt x="723" y="25"/>
                    </a:lnTo>
                    <a:lnTo>
                      <a:pt x="747" y="48"/>
                    </a:lnTo>
                    <a:lnTo>
                      <a:pt x="752" y="66"/>
                    </a:lnTo>
                    <a:lnTo>
                      <a:pt x="800" y="66"/>
                    </a:lnTo>
                    <a:lnTo>
                      <a:pt x="860" y="120"/>
                    </a:lnTo>
                    <a:lnTo>
                      <a:pt x="872" y="174"/>
                    </a:lnTo>
                    <a:lnTo>
                      <a:pt x="860" y="197"/>
                    </a:lnTo>
                    <a:lnTo>
                      <a:pt x="860" y="299"/>
                    </a:lnTo>
                    <a:lnTo>
                      <a:pt x="872" y="335"/>
                    </a:lnTo>
                    <a:lnTo>
                      <a:pt x="956" y="371"/>
                    </a:lnTo>
                    <a:lnTo>
                      <a:pt x="1057" y="383"/>
                    </a:lnTo>
                    <a:lnTo>
                      <a:pt x="1123" y="371"/>
                    </a:lnTo>
                    <a:lnTo>
                      <a:pt x="1177" y="383"/>
                    </a:lnTo>
                    <a:lnTo>
                      <a:pt x="1285" y="412"/>
                    </a:lnTo>
                    <a:lnTo>
                      <a:pt x="1308" y="448"/>
                    </a:lnTo>
                    <a:lnTo>
                      <a:pt x="1439" y="430"/>
                    </a:lnTo>
                    <a:lnTo>
                      <a:pt x="1482" y="453"/>
                    </a:lnTo>
                    <a:lnTo>
                      <a:pt x="1500" y="460"/>
                    </a:lnTo>
                    <a:lnTo>
                      <a:pt x="1572" y="471"/>
                    </a:lnTo>
                    <a:lnTo>
                      <a:pt x="1601" y="466"/>
                    </a:lnTo>
                    <a:lnTo>
                      <a:pt x="1644" y="442"/>
                    </a:lnTo>
                    <a:lnTo>
                      <a:pt x="1679" y="442"/>
                    </a:lnTo>
                    <a:lnTo>
                      <a:pt x="1721" y="453"/>
                    </a:lnTo>
                    <a:lnTo>
                      <a:pt x="1750" y="442"/>
                    </a:lnTo>
                    <a:lnTo>
                      <a:pt x="1786" y="442"/>
                    </a:lnTo>
                    <a:lnTo>
                      <a:pt x="1804" y="453"/>
                    </a:lnTo>
                    <a:lnTo>
                      <a:pt x="1840" y="453"/>
                    </a:lnTo>
                    <a:lnTo>
                      <a:pt x="1870" y="466"/>
                    </a:lnTo>
                    <a:lnTo>
                      <a:pt x="1900" y="466"/>
                    </a:lnTo>
                    <a:lnTo>
                      <a:pt x="1942" y="453"/>
                    </a:lnTo>
                    <a:lnTo>
                      <a:pt x="2516" y="586"/>
                    </a:lnTo>
                    <a:lnTo>
                      <a:pt x="2521" y="621"/>
                    </a:lnTo>
                    <a:lnTo>
                      <a:pt x="2545" y="657"/>
                    </a:lnTo>
                    <a:lnTo>
                      <a:pt x="2575" y="668"/>
                    </a:lnTo>
                    <a:lnTo>
                      <a:pt x="2606" y="693"/>
                    </a:lnTo>
                    <a:lnTo>
                      <a:pt x="2611" y="747"/>
                    </a:lnTo>
                    <a:lnTo>
                      <a:pt x="2473" y="962"/>
                    </a:lnTo>
                    <a:lnTo>
                      <a:pt x="2450" y="991"/>
                    </a:lnTo>
                    <a:lnTo>
                      <a:pt x="2444" y="1014"/>
                    </a:lnTo>
                    <a:lnTo>
                      <a:pt x="2414" y="1050"/>
                    </a:lnTo>
                    <a:lnTo>
                      <a:pt x="2366" y="1068"/>
                    </a:lnTo>
                    <a:lnTo>
                      <a:pt x="2294" y="1182"/>
                    </a:lnTo>
                    <a:lnTo>
                      <a:pt x="2283" y="1229"/>
                    </a:lnTo>
                    <a:lnTo>
                      <a:pt x="2294" y="1254"/>
                    </a:lnTo>
                    <a:lnTo>
                      <a:pt x="2336" y="1277"/>
                    </a:lnTo>
                    <a:lnTo>
                      <a:pt x="2360" y="1307"/>
                    </a:lnTo>
                    <a:lnTo>
                      <a:pt x="2348" y="1331"/>
                    </a:lnTo>
                    <a:lnTo>
                      <a:pt x="2342" y="1349"/>
                    </a:lnTo>
                    <a:lnTo>
                      <a:pt x="2330" y="1349"/>
                    </a:lnTo>
                    <a:lnTo>
                      <a:pt x="2330" y="1397"/>
                    </a:lnTo>
                    <a:lnTo>
                      <a:pt x="2288" y="1451"/>
                    </a:lnTo>
                    <a:lnTo>
                      <a:pt x="2127" y="2178"/>
                    </a:lnTo>
                    <a:lnTo>
                      <a:pt x="1254" y="1969"/>
                    </a:lnTo>
                    <a:lnTo>
                      <a:pt x="36" y="1635"/>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78" name="OR"/>
              <p:cNvSpPr>
                <a:spLocks noChangeAspect="1"/>
              </p:cNvSpPr>
              <p:nvPr/>
            </p:nvSpPr>
            <p:spPr bwMode="auto">
              <a:xfrm>
                <a:off x="473715" y="395661"/>
                <a:ext cx="1062763" cy="865212"/>
              </a:xfrm>
              <a:custGeom>
                <a:avLst/>
                <a:gdLst>
                  <a:gd name="T0" fmla="*/ 18 w 2611"/>
                  <a:gd name="T1" fmla="*/ 1617 h 2178"/>
                  <a:gd name="T2" fmla="*/ 18 w 2611"/>
                  <a:gd name="T3" fmla="*/ 1492 h 2178"/>
                  <a:gd name="T4" fmla="*/ 41 w 2611"/>
                  <a:gd name="T5" fmla="*/ 1390 h 2178"/>
                  <a:gd name="T6" fmla="*/ 48 w 2611"/>
                  <a:gd name="T7" fmla="*/ 1236 h 2178"/>
                  <a:gd name="T8" fmla="*/ 89 w 2611"/>
                  <a:gd name="T9" fmla="*/ 1200 h 2178"/>
                  <a:gd name="T10" fmla="*/ 120 w 2611"/>
                  <a:gd name="T11" fmla="*/ 1146 h 2178"/>
                  <a:gd name="T12" fmla="*/ 143 w 2611"/>
                  <a:gd name="T13" fmla="*/ 1080 h 2178"/>
                  <a:gd name="T14" fmla="*/ 257 w 2611"/>
                  <a:gd name="T15" fmla="*/ 901 h 2178"/>
                  <a:gd name="T16" fmla="*/ 400 w 2611"/>
                  <a:gd name="T17" fmla="*/ 555 h 2178"/>
                  <a:gd name="T18" fmla="*/ 502 w 2611"/>
                  <a:gd name="T19" fmla="*/ 317 h 2178"/>
                  <a:gd name="T20" fmla="*/ 579 w 2611"/>
                  <a:gd name="T21" fmla="*/ 79 h 2178"/>
                  <a:gd name="T22" fmla="*/ 592 w 2611"/>
                  <a:gd name="T23" fmla="*/ 7 h 2178"/>
                  <a:gd name="T24" fmla="*/ 651 w 2611"/>
                  <a:gd name="T25" fmla="*/ 7 h 2178"/>
                  <a:gd name="T26" fmla="*/ 723 w 2611"/>
                  <a:gd name="T27" fmla="*/ 25 h 2178"/>
                  <a:gd name="T28" fmla="*/ 752 w 2611"/>
                  <a:gd name="T29" fmla="*/ 66 h 2178"/>
                  <a:gd name="T30" fmla="*/ 860 w 2611"/>
                  <a:gd name="T31" fmla="*/ 120 h 2178"/>
                  <a:gd name="T32" fmla="*/ 860 w 2611"/>
                  <a:gd name="T33" fmla="*/ 197 h 2178"/>
                  <a:gd name="T34" fmla="*/ 872 w 2611"/>
                  <a:gd name="T35" fmla="*/ 335 h 2178"/>
                  <a:gd name="T36" fmla="*/ 1057 w 2611"/>
                  <a:gd name="T37" fmla="*/ 383 h 2178"/>
                  <a:gd name="T38" fmla="*/ 1177 w 2611"/>
                  <a:gd name="T39" fmla="*/ 383 h 2178"/>
                  <a:gd name="T40" fmla="*/ 1308 w 2611"/>
                  <a:gd name="T41" fmla="*/ 448 h 2178"/>
                  <a:gd name="T42" fmla="*/ 1482 w 2611"/>
                  <a:gd name="T43" fmla="*/ 453 h 2178"/>
                  <a:gd name="T44" fmla="*/ 1572 w 2611"/>
                  <a:gd name="T45" fmla="*/ 471 h 2178"/>
                  <a:gd name="T46" fmla="*/ 1644 w 2611"/>
                  <a:gd name="T47" fmla="*/ 442 h 2178"/>
                  <a:gd name="T48" fmla="*/ 1721 w 2611"/>
                  <a:gd name="T49" fmla="*/ 453 h 2178"/>
                  <a:gd name="T50" fmla="*/ 1786 w 2611"/>
                  <a:gd name="T51" fmla="*/ 442 h 2178"/>
                  <a:gd name="T52" fmla="*/ 1840 w 2611"/>
                  <a:gd name="T53" fmla="*/ 453 h 2178"/>
                  <a:gd name="T54" fmla="*/ 1900 w 2611"/>
                  <a:gd name="T55" fmla="*/ 466 h 2178"/>
                  <a:gd name="T56" fmla="*/ 2516 w 2611"/>
                  <a:gd name="T57" fmla="*/ 586 h 2178"/>
                  <a:gd name="T58" fmla="*/ 2545 w 2611"/>
                  <a:gd name="T59" fmla="*/ 657 h 2178"/>
                  <a:gd name="T60" fmla="*/ 2606 w 2611"/>
                  <a:gd name="T61" fmla="*/ 693 h 2178"/>
                  <a:gd name="T62" fmla="*/ 2473 w 2611"/>
                  <a:gd name="T63" fmla="*/ 962 h 2178"/>
                  <a:gd name="T64" fmla="*/ 2444 w 2611"/>
                  <a:gd name="T65" fmla="*/ 1014 h 2178"/>
                  <a:gd name="T66" fmla="*/ 2366 w 2611"/>
                  <a:gd name="T67" fmla="*/ 1068 h 2178"/>
                  <a:gd name="T68" fmla="*/ 2283 w 2611"/>
                  <a:gd name="T69" fmla="*/ 1229 h 2178"/>
                  <a:gd name="T70" fmla="*/ 2336 w 2611"/>
                  <a:gd name="T71" fmla="*/ 1277 h 2178"/>
                  <a:gd name="T72" fmla="*/ 2348 w 2611"/>
                  <a:gd name="T73" fmla="*/ 1331 h 2178"/>
                  <a:gd name="T74" fmla="*/ 2330 w 2611"/>
                  <a:gd name="T75" fmla="*/ 1349 h 2178"/>
                  <a:gd name="T76" fmla="*/ 2288 w 2611"/>
                  <a:gd name="T77" fmla="*/ 1451 h 2178"/>
                  <a:gd name="T78" fmla="*/ 1254 w 2611"/>
                  <a:gd name="T79" fmla="*/ 1969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11" h="2178">
                    <a:moveTo>
                      <a:pt x="36" y="1635"/>
                    </a:moveTo>
                    <a:lnTo>
                      <a:pt x="18" y="1617"/>
                    </a:lnTo>
                    <a:lnTo>
                      <a:pt x="0" y="1533"/>
                    </a:lnTo>
                    <a:lnTo>
                      <a:pt x="18" y="1492"/>
                    </a:lnTo>
                    <a:lnTo>
                      <a:pt x="18" y="1456"/>
                    </a:lnTo>
                    <a:lnTo>
                      <a:pt x="41" y="1390"/>
                    </a:lnTo>
                    <a:lnTo>
                      <a:pt x="30" y="1265"/>
                    </a:lnTo>
                    <a:lnTo>
                      <a:pt x="48" y="1236"/>
                    </a:lnTo>
                    <a:lnTo>
                      <a:pt x="77" y="1223"/>
                    </a:lnTo>
                    <a:lnTo>
                      <a:pt x="89" y="1200"/>
                    </a:lnTo>
                    <a:lnTo>
                      <a:pt x="107" y="1157"/>
                    </a:lnTo>
                    <a:lnTo>
                      <a:pt x="120" y="1146"/>
                    </a:lnTo>
                    <a:lnTo>
                      <a:pt x="131" y="1086"/>
                    </a:lnTo>
                    <a:lnTo>
                      <a:pt x="143" y="1080"/>
                    </a:lnTo>
                    <a:lnTo>
                      <a:pt x="221" y="991"/>
                    </a:lnTo>
                    <a:lnTo>
                      <a:pt x="257" y="901"/>
                    </a:lnTo>
                    <a:lnTo>
                      <a:pt x="323" y="776"/>
                    </a:lnTo>
                    <a:lnTo>
                      <a:pt x="400" y="555"/>
                    </a:lnTo>
                    <a:lnTo>
                      <a:pt x="454" y="453"/>
                    </a:lnTo>
                    <a:lnTo>
                      <a:pt x="502" y="317"/>
                    </a:lnTo>
                    <a:lnTo>
                      <a:pt x="556" y="138"/>
                    </a:lnTo>
                    <a:lnTo>
                      <a:pt x="579" y="79"/>
                    </a:lnTo>
                    <a:lnTo>
                      <a:pt x="592" y="25"/>
                    </a:lnTo>
                    <a:lnTo>
                      <a:pt x="592" y="7"/>
                    </a:lnTo>
                    <a:lnTo>
                      <a:pt x="615" y="0"/>
                    </a:lnTo>
                    <a:lnTo>
                      <a:pt x="651" y="7"/>
                    </a:lnTo>
                    <a:lnTo>
                      <a:pt x="669" y="0"/>
                    </a:lnTo>
                    <a:lnTo>
                      <a:pt x="723" y="25"/>
                    </a:lnTo>
                    <a:lnTo>
                      <a:pt x="747" y="48"/>
                    </a:lnTo>
                    <a:lnTo>
                      <a:pt x="752" y="66"/>
                    </a:lnTo>
                    <a:lnTo>
                      <a:pt x="800" y="66"/>
                    </a:lnTo>
                    <a:lnTo>
                      <a:pt x="860" y="120"/>
                    </a:lnTo>
                    <a:lnTo>
                      <a:pt x="872" y="174"/>
                    </a:lnTo>
                    <a:lnTo>
                      <a:pt x="860" y="197"/>
                    </a:lnTo>
                    <a:lnTo>
                      <a:pt x="860" y="299"/>
                    </a:lnTo>
                    <a:lnTo>
                      <a:pt x="872" y="335"/>
                    </a:lnTo>
                    <a:lnTo>
                      <a:pt x="956" y="371"/>
                    </a:lnTo>
                    <a:lnTo>
                      <a:pt x="1057" y="383"/>
                    </a:lnTo>
                    <a:lnTo>
                      <a:pt x="1123" y="371"/>
                    </a:lnTo>
                    <a:lnTo>
                      <a:pt x="1177" y="383"/>
                    </a:lnTo>
                    <a:lnTo>
                      <a:pt x="1285" y="412"/>
                    </a:lnTo>
                    <a:lnTo>
                      <a:pt x="1308" y="448"/>
                    </a:lnTo>
                    <a:lnTo>
                      <a:pt x="1439" y="430"/>
                    </a:lnTo>
                    <a:lnTo>
                      <a:pt x="1482" y="453"/>
                    </a:lnTo>
                    <a:lnTo>
                      <a:pt x="1500" y="460"/>
                    </a:lnTo>
                    <a:lnTo>
                      <a:pt x="1572" y="471"/>
                    </a:lnTo>
                    <a:lnTo>
                      <a:pt x="1601" y="466"/>
                    </a:lnTo>
                    <a:lnTo>
                      <a:pt x="1644" y="442"/>
                    </a:lnTo>
                    <a:lnTo>
                      <a:pt x="1679" y="442"/>
                    </a:lnTo>
                    <a:lnTo>
                      <a:pt x="1721" y="453"/>
                    </a:lnTo>
                    <a:lnTo>
                      <a:pt x="1750" y="442"/>
                    </a:lnTo>
                    <a:lnTo>
                      <a:pt x="1786" y="442"/>
                    </a:lnTo>
                    <a:lnTo>
                      <a:pt x="1804" y="453"/>
                    </a:lnTo>
                    <a:lnTo>
                      <a:pt x="1840" y="453"/>
                    </a:lnTo>
                    <a:lnTo>
                      <a:pt x="1870" y="466"/>
                    </a:lnTo>
                    <a:lnTo>
                      <a:pt x="1900" y="466"/>
                    </a:lnTo>
                    <a:lnTo>
                      <a:pt x="1942" y="453"/>
                    </a:lnTo>
                    <a:lnTo>
                      <a:pt x="2516" y="586"/>
                    </a:lnTo>
                    <a:lnTo>
                      <a:pt x="2521" y="621"/>
                    </a:lnTo>
                    <a:lnTo>
                      <a:pt x="2545" y="657"/>
                    </a:lnTo>
                    <a:lnTo>
                      <a:pt x="2575" y="668"/>
                    </a:lnTo>
                    <a:lnTo>
                      <a:pt x="2606" y="693"/>
                    </a:lnTo>
                    <a:lnTo>
                      <a:pt x="2611" y="747"/>
                    </a:lnTo>
                    <a:lnTo>
                      <a:pt x="2473" y="962"/>
                    </a:lnTo>
                    <a:lnTo>
                      <a:pt x="2450" y="991"/>
                    </a:lnTo>
                    <a:lnTo>
                      <a:pt x="2444" y="1014"/>
                    </a:lnTo>
                    <a:lnTo>
                      <a:pt x="2414" y="1050"/>
                    </a:lnTo>
                    <a:lnTo>
                      <a:pt x="2366" y="1068"/>
                    </a:lnTo>
                    <a:lnTo>
                      <a:pt x="2294" y="1182"/>
                    </a:lnTo>
                    <a:lnTo>
                      <a:pt x="2283" y="1229"/>
                    </a:lnTo>
                    <a:lnTo>
                      <a:pt x="2294" y="1254"/>
                    </a:lnTo>
                    <a:lnTo>
                      <a:pt x="2336" y="1277"/>
                    </a:lnTo>
                    <a:lnTo>
                      <a:pt x="2360" y="1307"/>
                    </a:lnTo>
                    <a:lnTo>
                      <a:pt x="2348" y="1331"/>
                    </a:lnTo>
                    <a:lnTo>
                      <a:pt x="2342" y="1349"/>
                    </a:lnTo>
                    <a:lnTo>
                      <a:pt x="2330" y="1349"/>
                    </a:lnTo>
                    <a:lnTo>
                      <a:pt x="2330" y="1397"/>
                    </a:lnTo>
                    <a:lnTo>
                      <a:pt x="2288" y="1451"/>
                    </a:lnTo>
                    <a:lnTo>
                      <a:pt x="2127" y="2178"/>
                    </a:lnTo>
                    <a:lnTo>
                      <a:pt x="1254" y="1969"/>
                    </a:lnTo>
                    <a:lnTo>
                      <a:pt x="36" y="1635"/>
                    </a:lnTo>
                  </a:path>
                </a:pathLst>
              </a:custGeom>
              <a:solidFill>
                <a:srgbClr val="9BBB59"/>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79" name="Freeform 178"/>
              <p:cNvSpPr>
                <a:spLocks noChangeAspect="1"/>
              </p:cNvSpPr>
              <p:nvPr/>
            </p:nvSpPr>
            <p:spPr bwMode="auto">
              <a:xfrm>
                <a:off x="386280" y="1044769"/>
                <a:ext cx="1055477" cy="1755847"/>
              </a:xfrm>
              <a:custGeom>
                <a:avLst/>
                <a:gdLst>
                  <a:gd name="T0" fmla="*/ 1464 w 2593"/>
                  <a:gd name="T1" fmla="*/ 4318 h 4420"/>
                  <a:gd name="T2" fmla="*/ 1475 w 2593"/>
                  <a:gd name="T3" fmla="*/ 4253 h 4420"/>
                  <a:gd name="T4" fmla="*/ 1446 w 2593"/>
                  <a:gd name="T5" fmla="*/ 4205 h 4420"/>
                  <a:gd name="T6" fmla="*/ 1374 w 2593"/>
                  <a:gd name="T7" fmla="*/ 3925 h 4420"/>
                  <a:gd name="T8" fmla="*/ 1225 w 2593"/>
                  <a:gd name="T9" fmla="*/ 3757 h 4420"/>
                  <a:gd name="T10" fmla="*/ 1164 w 2593"/>
                  <a:gd name="T11" fmla="*/ 3692 h 4420"/>
                  <a:gd name="T12" fmla="*/ 1129 w 2593"/>
                  <a:gd name="T13" fmla="*/ 3614 h 4420"/>
                  <a:gd name="T14" fmla="*/ 938 w 2593"/>
                  <a:gd name="T15" fmla="*/ 3531 h 4420"/>
                  <a:gd name="T16" fmla="*/ 800 w 2593"/>
                  <a:gd name="T17" fmla="*/ 3388 h 4420"/>
                  <a:gd name="T18" fmla="*/ 543 w 2593"/>
                  <a:gd name="T19" fmla="*/ 3286 h 4420"/>
                  <a:gd name="T20" fmla="*/ 531 w 2593"/>
                  <a:gd name="T21" fmla="*/ 3185 h 4420"/>
                  <a:gd name="T22" fmla="*/ 561 w 2593"/>
                  <a:gd name="T23" fmla="*/ 3053 h 4420"/>
                  <a:gd name="T24" fmla="*/ 507 w 2593"/>
                  <a:gd name="T25" fmla="*/ 2935 h 4420"/>
                  <a:gd name="T26" fmla="*/ 531 w 2593"/>
                  <a:gd name="T27" fmla="*/ 2881 h 4420"/>
                  <a:gd name="T28" fmla="*/ 389 w 2593"/>
                  <a:gd name="T29" fmla="*/ 2630 h 4420"/>
                  <a:gd name="T30" fmla="*/ 292 w 2593"/>
                  <a:gd name="T31" fmla="*/ 2451 h 4420"/>
                  <a:gd name="T32" fmla="*/ 335 w 2593"/>
                  <a:gd name="T33" fmla="*/ 2320 h 4420"/>
                  <a:gd name="T34" fmla="*/ 353 w 2593"/>
                  <a:gd name="T35" fmla="*/ 2189 h 4420"/>
                  <a:gd name="T36" fmla="*/ 233 w 2593"/>
                  <a:gd name="T37" fmla="*/ 2070 h 4420"/>
                  <a:gd name="T38" fmla="*/ 238 w 2593"/>
                  <a:gd name="T39" fmla="*/ 1885 h 4420"/>
                  <a:gd name="T40" fmla="*/ 274 w 2593"/>
                  <a:gd name="T41" fmla="*/ 1808 h 4420"/>
                  <a:gd name="T42" fmla="*/ 299 w 2593"/>
                  <a:gd name="T43" fmla="*/ 1897 h 4420"/>
                  <a:gd name="T44" fmla="*/ 358 w 2593"/>
                  <a:gd name="T45" fmla="*/ 1885 h 4420"/>
                  <a:gd name="T46" fmla="*/ 335 w 2593"/>
                  <a:gd name="T47" fmla="*/ 1706 h 4420"/>
                  <a:gd name="T48" fmla="*/ 287 w 2593"/>
                  <a:gd name="T49" fmla="*/ 1760 h 4420"/>
                  <a:gd name="T50" fmla="*/ 185 w 2593"/>
                  <a:gd name="T51" fmla="*/ 1694 h 4420"/>
                  <a:gd name="T52" fmla="*/ 161 w 2593"/>
                  <a:gd name="T53" fmla="*/ 1479 h 4420"/>
                  <a:gd name="T54" fmla="*/ 23 w 2593"/>
                  <a:gd name="T55" fmla="*/ 1235 h 4420"/>
                  <a:gd name="T56" fmla="*/ 35 w 2593"/>
                  <a:gd name="T57" fmla="*/ 1122 h 4420"/>
                  <a:gd name="T58" fmla="*/ 95 w 2593"/>
                  <a:gd name="T59" fmla="*/ 966 h 4420"/>
                  <a:gd name="T60" fmla="*/ 48 w 2593"/>
                  <a:gd name="T61" fmla="*/ 776 h 4420"/>
                  <a:gd name="T62" fmla="*/ 5 w 2593"/>
                  <a:gd name="T63" fmla="*/ 692 h 4420"/>
                  <a:gd name="T64" fmla="*/ 5 w 2593"/>
                  <a:gd name="T65" fmla="*/ 585 h 4420"/>
                  <a:gd name="T66" fmla="*/ 161 w 2593"/>
                  <a:gd name="T67" fmla="*/ 364 h 4420"/>
                  <a:gd name="T68" fmla="*/ 220 w 2593"/>
                  <a:gd name="T69" fmla="*/ 239 h 4420"/>
                  <a:gd name="T70" fmla="*/ 233 w 2593"/>
                  <a:gd name="T71" fmla="*/ 24 h 4420"/>
                  <a:gd name="T72" fmla="*/ 1159 w 2593"/>
                  <a:gd name="T73" fmla="*/ 1539 h 4420"/>
                  <a:gd name="T74" fmla="*/ 2503 w 2593"/>
                  <a:gd name="T75" fmla="*/ 3591 h 4420"/>
                  <a:gd name="T76" fmla="*/ 2527 w 2593"/>
                  <a:gd name="T77" fmla="*/ 3698 h 4420"/>
                  <a:gd name="T78" fmla="*/ 2569 w 2593"/>
                  <a:gd name="T79" fmla="*/ 3788 h 4420"/>
                  <a:gd name="T80" fmla="*/ 2593 w 2593"/>
                  <a:gd name="T81" fmla="*/ 3865 h 4420"/>
                  <a:gd name="T82" fmla="*/ 2491 w 2593"/>
                  <a:gd name="T83" fmla="*/ 3907 h 4420"/>
                  <a:gd name="T84" fmla="*/ 2360 w 2593"/>
                  <a:gd name="T85" fmla="*/ 4139 h 4420"/>
                  <a:gd name="T86" fmla="*/ 2336 w 2593"/>
                  <a:gd name="T87" fmla="*/ 4193 h 4420"/>
                  <a:gd name="T88" fmla="*/ 2324 w 2593"/>
                  <a:gd name="T89" fmla="*/ 4289 h 4420"/>
                  <a:gd name="T90" fmla="*/ 2366 w 2593"/>
                  <a:gd name="T91" fmla="*/ 4366 h 4420"/>
                  <a:gd name="T92" fmla="*/ 2318 w 2593"/>
                  <a:gd name="T93" fmla="*/ 4414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93" h="4420">
                    <a:moveTo>
                      <a:pt x="2264" y="4408"/>
                    </a:moveTo>
                    <a:lnTo>
                      <a:pt x="1475" y="4330"/>
                    </a:lnTo>
                    <a:lnTo>
                      <a:pt x="1464" y="4318"/>
                    </a:lnTo>
                    <a:lnTo>
                      <a:pt x="1457" y="4277"/>
                    </a:lnTo>
                    <a:lnTo>
                      <a:pt x="1464" y="4259"/>
                    </a:lnTo>
                    <a:lnTo>
                      <a:pt x="1475" y="4253"/>
                    </a:lnTo>
                    <a:lnTo>
                      <a:pt x="1464" y="4241"/>
                    </a:lnTo>
                    <a:lnTo>
                      <a:pt x="1452" y="4241"/>
                    </a:lnTo>
                    <a:lnTo>
                      <a:pt x="1446" y="4205"/>
                    </a:lnTo>
                    <a:lnTo>
                      <a:pt x="1446" y="4193"/>
                    </a:lnTo>
                    <a:lnTo>
                      <a:pt x="1446" y="4062"/>
                    </a:lnTo>
                    <a:lnTo>
                      <a:pt x="1374" y="3925"/>
                    </a:lnTo>
                    <a:lnTo>
                      <a:pt x="1333" y="3883"/>
                    </a:lnTo>
                    <a:lnTo>
                      <a:pt x="1302" y="3829"/>
                    </a:lnTo>
                    <a:lnTo>
                      <a:pt x="1225" y="3757"/>
                    </a:lnTo>
                    <a:lnTo>
                      <a:pt x="1177" y="3757"/>
                    </a:lnTo>
                    <a:lnTo>
                      <a:pt x="1147" y="3728"/>
                    </a:lnTo>
                    <a:lnTo>
                      <a:pt x="1164" y="3692"/>
                    </a:lnTo>
                    <a:lnTo>
                      <a:pt x="1153" y="3668"/>
                    </a:lnTo>
                    <a:lnTo>
                      <a:pt x="1153" y="3644"/>
                    </a:lnTo>
                    <a:lnTo>
                      <a:pt x="1129" y="3614"/>
                    </a:lnTo>
                    <a:lnTo>
                      <a:pt x="1046" y="3603"/>
                    </a:lnTo>
                    <a:lnTo>
                      <a:pt x="997" y="3585"/>
                    </a:lnTo>
                    <a:lnTo>
                      <a:pt x="938" y="3531"/>
                    </a:lnTo>
                    <a:lnTo>
                      <a:pt x="902" y="3442"/>
                    </a:lnTo>
                    <a:lnTo>
                      <a:pt x="854" y="3400"/>
                    </a:lnTo>
                    <a:lnTo>
                      <a:pt x="800" y="3388"/>
                    </a:lnTo>
                    <a:lnTo>
                      <a:pt x="657" y="3322"/>
                    </a:lnTo>
                    <a:lnTo>
                      <a:pt x="609" y="3322"/>
                    </a:lnTo>
                    <a:lnTo>
                      <a:pt x="543" y="3286"/>
                    </a:lnTo>
                    <a:lnTo>
                      <a:pt x="507" y="3250"/>
                    </a:lnTo>
                    <a:lnTo>
                      <a:pt x="507" y="3215"/>
                    </a:lnTo>
                    <a:lnTo>
                      <a:pt x="531" y="3185"/>
                    </a:lnTo>
                    <a:lnTo>
                      <a:pt x="543" y="3114"/>
                    </a:lnTo>
                    <a:lnTo>
                      <a:pt x="556" y="3071"/>
                    </a:lnTo>
                    <a:lnTo>
                      <a:pt x="561" y="3053"/>
                    </a:lnTo>
                    <a:lnTo>
                      <a:pt x="549" y="3000"/>
                    </a:lnTo>
                    <a:lnTo>
                      <a:pt x="513" y="2983"/>
                    </a:lnTo>
                    <a:lnTo>
                      <a:pt x="507" y="2935"/>
                    </a:lnTo>
                    <a:lnTo>
                      <a:pt x="520" y="2922"/>
                    </a:lnTo>
                    <a:lnTo>
                      <a:pt x="525" y="2922"/>
                    </a:lnTo>
                    <a:lnTo>
                      <a:pt x="531" y="2881"/>
                    </a:lnTo>
                    <a:lnTo>
                      <a:pt x="490" y="2851"/>
                    </a:lnTo>
                    <a:lnTo>
                      <a:pt x="394" y="2678"/>
                    </a:lnTo>
                    <a:lnTo>
                      <a:pt x="389" y="2630"/>
                    </a:lnTo>
                    <a:lnTo>
                      <a:pt x="371" y="2589"/>
                    </a:lnTo>
                    <a:lnTo>
                      <a:pt x="364" y="2553"/>
                    </a:lnTo>
                    <a:lnTo>
                      <a:pt x="292" y="2451"/>
                    </a:lnTo>
                    <a:lnTo>
                      <a:pt x="299" y="2344"/>
                    </a:lnTo>
                    <a:lnTo>
                      <a:pt x="317" y="2320"/>
                    </a:lnTo>
                    <a:lnTo>
                      <a:pt x="335" y="2320"/>
                    </a:lnTo>
                    <a:lnTo>
                      <a:pt x="371" y="2285"/>
                    </a:lnTo>
                    <a:lnTo>
                      <a:pt x="376" y="2213"/>
                    </a:lnTo>
                    <a:lnTo>
                      <a:pt x="353" y="2189"/>
                    </a:lnTo>
                    <a:lnTo>
                      <a:pt x="304" y="2165"/>
                    </a:lnTo>
                    <a:lnTo>
                      <a:pt x="251" y="2118"/>
                    </a:lnTo>
                    <a:lnTo>
                      <a:pt x="233" y="2070"/>
                    </a:lnTo>
                    <a:lnTo>
                      <a:pt x="233" y="1939"/>
                    </a:lnTo>
                    <a:lnTo>
                      <a:pt x="245" y="1915"/>
                    </a:lnTo>
                    <a:lnTo>
                      <a:pt x="238" y="1885"/>
                    </a:lnTo>
                    <a:lnTo>
                      <a:pt x="251" y="1879"/>
                    </a:lnTo>
                    <a:lnTo>
                      <a:pt x="263" y="1808"/>
                    </a:lnTo>
                    <a:lnTo>
                      <a:pt x="274" y="1808"/>
                    </a:lnTo>
                    <a:lnTo>
                      <a:pt x="292" y="1826"/>
                    </a:lnTo>
                    <a:lnTo>
                      <a:pt x="287" y="1879"/>
                    </a:lnTo>
                    <a:lnTo>
                      <a:pt x="299" y="1897"/>
                    </a:lnTo>
                    <a:lnTo>
                      <a:pt x="346" y="1933"/>
                    </a:lnTo>
                    <a:lnTo>
                      <a:pt x="353" y="1915"/>
                    </a:lnTo>
                    <a:lnTo>
                      <a:pt x="358" y="1885"/>
                    </a:lnTo>
                    <a:lnTo>
                      <a:pt x="335" y="1808"/>
                    </a:lnTo>
                    <a:lnTo>
                      <a:pt x="328" y="1765"/>
                    </a:lnTo>
                    <a:lnTo>
                      <a:pt x="335" y="1706"/>
                    </a:lnTo>
                    <a:lnTo>
                      <a:pt x="322" y="1700"/>
                    </a:lnTo>
                    <a:lnTo>
                      <a:pt x="292" y="1736"/>
                    </a:lnTo>
                    <a:lnTo>
                      <a:pt x="287" y="1760"/>
                    </a:lnTo>
                    <a:lnTo>
                      <a:pt x="274" y="1783"/>
                    </a:lnTo>
                    <a:lnTo>
                      <a:pt x="233" y="1765"/>
                    </a:lnTo>
                    <a:lnTo>
                      <a:pt x="185" y="1694"/>
                    </a:lnTo>
                    <a:lnTo>
                      <a:pt x="137" y="1676"/>
                    </a:lnTo>
                    <a:lnTo>
                      <a:pt x="161" y="1634"/>
                    </a:lnTo>
                    <a:lnTo>
                      <a:pt x="161" y="1479"/>
                    </a:lnTo>
                    <a:lnTo>
                      <a:pt x="102" y="1414"/>
                    </a:lnTo>
                    <a:lnTo>
                      <a:pt x="71" y="1360"/>
                    </a:lnTo>
                    <a:lnTo>
                      <a:pt x="23" y="1235"/>
                    </a:lnTo>
                    <a:lnTo>
                      <a:pt x="48" y="1193"/>
                    </a:lnTo>
                    <a:lnTo>
                      <a:pt x="35" y="1158"/>
                    </a:lnTo>
                    <a:lnTo>
                      <a:pt x="35" y="1122"/>
                    </a:lnTo>
                    <a:lnTo>
                      <a:pt x="59" y="1032"/>
                    </a:lnTo>
                    <a:lnTo>
                      <a:pt x="89" y="990"/>
                    </a:lnTo>
                    <a:lnTo>
                      <a:pt x="95" y="966"/>
                    </a:lnTo>
                    <a:lnTo>
                      <a:pt x="89" y="883"/>
                    </a:lnTo>
                    <a:lnTo>
                      <a:pt x="48" y="799"/>
                    </a:lnTo>
                    <a:lnTo>
                      <a:pt x="48" y="776"/>
                    </a:lnTo>
                    <a:lnTo>
                      <a:pt x="35" y="746"/>
                    </a:lnTo>
                    <a:lnTo>
                      <a:pt x="17" y="728"/>
                    </a:lnTo>
                    <a:lnTo>
                      <a:pt x="5" y="692"/>
                    </a:lnTo>
                    <a:lnTo>
                      <a:pt x="0" y="638"/>
                    </a:lnTo>
                    <a:lnTo>
                      <a:pt x="5" y="626"/>
                    </a:lnTo>
                    <a:lnTo>
                      <a:pt x="5" y="585"/>
                    </a:lnTo>
                    <a:lnTo>
                      <a:pt x="48" y="513"/>
                    </a:lnTo>
                    <a:lnTo>
                      <a:pt x="161" y="388"/>
                    </a:lnTo>
                    <a:lnTo>
                      <a:pt x="161" y="364"/>
                    </a:lnTo>
                    <a:lnTo>
                      <a:pt x="173" y="310"/>
                    </a:lnTo>
                    <a:lnTo>
                      <a:pt x="197" y="292"/>
                    </a:lnTo>
                    <a:lnTo>
                      <a:pt x="220" y="239"/>
                    </a:lnTo>
                    <a:lnTo>
                      <a:pt x="233" y="131"/>
                    </a:lnTo>
                    <a:lnTo>
                      <a:pt x="209" y="78"/>
                    </a:lnTo>
                    <a:lnTo>
                      <a:pt x="233" y="24"/>
                    </a:lnTo>
                    <a:lnTo>
                      <a:pt x="251" y="0"/>
                    </a:lnTo>
                    <a:lnTo>
                      <a:pt x="1469" y="334"/>
                    </a:lnTo>
                    <a:lnTo>
                      <a:pt x="1159" y="1539"/>
                    </a:lnTo>
                    <a:lnTo>
                      <a:pt x="2503" y="3513"/>
                    </a:lnTo>
                    <a:lnTo>
                      <a:pt x="2503" y="3573"/>
                    </a:lnTo>
                    <a:lnTo>
                      <a:pt x="2503" y="3591"/>
                    </a:lnTo>
                    <a:lnTo>
                      <a:pt x="2503" y="3608"/>
                    </a:lnTo>
                    <a:lnTo>
                      <a:pt x="2527" y="3657"/>
                    </a:lnTo>
                    <a:lnTo>
                      <a:pt x="2527" y="3698"/>
                    </a:lnTo>
                    <a:lnTo>
                      <a:pt x="2539" y="3728"/>
                    </a:lnTo>
                    <a:lnTo>
                      <a:pt x="2551" y="3775"/>
                    </a:lnTo>
                    <a:lnTo>
                      <a:pt x="2569" y="3788"/>
                    </a:lnTo>
                    <a:lnTo>
                      <a:pt x="2593" y="3811"/>
                    </a:lnTo>
                    <a:lnTo>
                      <a:pt x="2593" y="3854"/>
                    </a:lnTo>
                    <a:lnTo>
                      <a:pt x="2593" y="3865"/>
                    </a:lnTo>
                    <a:lnTo>
                      <a:pt x="2575" y="3854"/>
                    </a:lnTo>
                    <a:lnTo>
                      <a:pt x="2539" y="3889"/>
                    </a:lnTo>
                    <a:lnTo>
                      <a:pt x="2491" y="3907"/>
                    </a:lnTo>
                    <a:lnTo>
                      <a:pt x="2449" y="3949"/>
                    </a:lnTo>
                    <a:lnTo>
                      <a:pt x="2426" y="4056"/>
                    </a:lnTo>
                    <a:lnTo>
                      <a:pt x="2360" y="4139"/>
                    </a:lnTo>
                    <a:lnTo>
                      <a:pt x="2331" y="4139"/>
                    </a:lnTo>
                    <a:lnTo>
                      <a:pt x="2324" y="4164"/>
                    </a:lnTo>
                    <a:lnTo>
                      <a:pt x="2336" y="4193"/>
                    </a:lnTo>
                    <a:lnTo>
                      <a:pt x="2331" y="4217"/>
                    </a:lnTo>
                    <a:lnTo>
                      <a:pt x="2318" y="4271"/>
                    </a:lnTo>
                    <a:lnTo>
                      <a:pt x="2324" y="4289"/>
                    </a:lnTo>
                    <a:lnTo>
                      <a:pt x="2372" y="4330"/>
                    </a:lnTo>
                    <a:lnTo>
                      <a:pt x="2378" y="4348"/>
                    </a:lnTo>
                    <a:lnTo>
                      <a:pt x="2366" y="4366"/>
                    </a:lnTo>
                    <a:lnTo>
                      <a:pt x="2360" y="4390"/>
                    </a:lnTo>
                    <a:lnTo>
                      <a:pt x="2331" y="4420"/>
                    </a:lnTo>
                    <a:lnTo>
                      <a:pt x="2318" y="4414"/>
                    </a:lnTo>
                    <a:lnTo>
                      <a:pt x="2264" y="440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80" name="CA"/>
              <p:cNvSpPr>
                <a:spLocks noChangeAspect="1"/>
              </p:cNvSpPr>
              <p:nvPr/>
            </p:nvSpPr>
            <p:spPr bwMode="auto">
              <a:xfrm>
                <a:off x="386280" y="1044769"/>
                <a:ext cx="1055477" cy="1755847"/>
              </a:xfrm>
              <a:custGeom>
                <a:avLst/>
                <a:gdLst>
                  <a:gd name="T0" fmla="*/ 1464 w 2593"/>
                  <a:gd name="T1" fmla="*/ 4318 h 4420"/>
                  <a:gd name="T2" fmla="*/ 1475 w 2593"/>
                  <a:gd name="T3" fmla="*/ 4253 h 4420"/>
                  <a:gd name="T4" fmla="*/ 1446 w 2593"/>
                  <a:gd name="T5" fmla="*/ 4205 h 4420"/>
                  <a:gd name="T6" fmla="*/ 1374 w 2593"/>
                  <a:gd name="T7" fmla="*/ 3925 h 4420"/>
                  <a:gd name="T8" fmla="*/ 1225 w 2593"/>
                  <a:gd name="T9" fmla="*/ 3757 h 4420"/>
                  <a:gd name="T10" fmla="*/ 1164 w 2593"/>
                  <a:gd name="T11" fmla="*/ 3692 h 4420"/>
                  <a:gd name="T12" fmla="*/ 1129 w 2593"/>
                  <a:gd name="T13" fmla="*/ 3614 h 4420"/>
                  <a:gd name="T14" fmla="*/ 938 w 2593"/>
                  <a:gd name="T15" fmla="*/ 3531 h 4420"/>
                  <a:gd name="T16" fmla="*/ 800 w 2593"/>
                  <a:gd name="T17" fmla="*/ 3388 h 4420"/>
                  <a:gd name="T18" fmla="*/ 543 w 2593"/>
                  <a:gd name="T19" fmla="*/ 3286 h 4420"/>
                  <a:gd name="T20" fmla="*/ 531 w 2593"/>
                  <a:gd name="T21" fmla="*/ 3185 h 4420"/>
                  <a:gd name="T22" fmla="*/ 561 w 2593"/>
                  <a:gd name="T23" fmla="*/ 3053 h 4420"/>
                  <a:gd name="T24" fmla="*/ 507 w 2593"/>
                  <a:gd name="T25" fmla="*/ 2935 h 4420"/>
                  <a:gd name="T26" fmla="*/ 531 w 2593"/>
                  <a:gd name="T27" fmla="*/ 2881 h 4420"/>
                  <a:gd name="T28" fmla="*/ 389 w 2593"/>
                  <a:gd name="T29" fmla="*/ 2630 h 4420"/>
                  <a:gd name="T30" fmla="*/ 292 w 2593"/>
                  <a:gd name="T31" fmla="*/ 2451 h 4420"/>
                  <a:gd name="T32" fmla="*/ 335 w 2593"/>
                  <a:gd name="T33" fmla="*/ 2320 h 4420"/>
                  <a:gd name="T34" fmla="*/ 353 w 2593"/>
                  <a:gd name="T35" fmla="*/ 2189 h 4420"/>
                  <a:gd name="T36" fmla="*/ 233 w 2593"/>
                  <a:gd name="T37" fmla="*/ 2070 h 4420"/>
                  <a:gd name="T38" fmla="*/ 238 w 2593"/>
                  <a:gd name="T39" fmla="*/ 1885 h 4420"/>
                  <a:gd name="T40" fmla="*/ 274 w 2593"/>
                  <a:gd name="T41" fmla="*/ 1808 h 4420"/>
                  <a:gd name="T42" fmla="*/ 299 w 2593"/>
                  <a:gd name="T43" fmla="*/ 1897 h 4420"/>
                  <a:gd name="T44" fmla="*/ 358 w 2593"/>
                  <a:gd name="T45" fmla="*/ 1885 h 4420"/>
                  <a:gd name="T46" fmla="*/ 335 w 2593"/>
                  <a:gd name="T47" fmla="*/ 1706 h 4420"/>
                  <a:gd name="T48" fmla="*/ 287 w 2593"/>
                  <a:gd name="T49" fmla="*/ 1760 h 4420"/>
                  <a:gd name="T50" fmla="*/ 185 w 2593"/>
                  <a:gd name="T51" fmla="*/ 1694 h 4420"/>
                  <a:gd name="T52" fmla="*/ 161 w 2593"/>
                  <a:gd name="T53" fmla="*/ 1479 h 4420"/>
                  <a:gd name="T54" fmla="*/ 23 w 2593"/>
                  <a:gd name="T55" fmla="*/ 1235 h 4420"/>
                  <a:gd name="T56" fmla="*/ 35 w 2593"/>
                  <a:gd name="T57" fmla="*/ 1122 h 4420"/>
                  <a:gd name="T58" fmla="*/ 95 w 2593"/>
                  <a:gd name="T59" fmla="*/ 966 h 4420"/>
                  <a:gd name="T60" fmla="*/ 48 w 2593"/>
                  <a:gd name="T61" fmla="*/ 776 h 4420"/>
                  <a:gd name="T62" fmla="*/ 5 w 2593"/>
                  <a:gd name="T63" fmla="*/ 692 h 4420"/>
                  <a:gd name="T64" fmla="*/ 5 w 2593"/>
                  <a:gd name="T65" fmla="*/ 585 h 4420"/>
                  <a:gd name="T66" fmla="*/ 161 w 2593"/>
                  <a:gd name="T67" fmla="*/ 364 h 4420"/>
                  <a:gd name="T68" fmla="*/ 220 w 2593"/>
                  <a:gd name="T69" fmla="*/ 239 h 4420"/>
                  <a:gd name="T70" fmla="*/ 233 w 2593"/>
                  <a:gd name="T71" fmla="*/ 24 h 4420"/>
                  <a:gd name="T72" fmla="*/ 1159 w 2593"/>
                  <a:gd name="T73" fmla="*/ 1539 h 4420"/>
                  <a:gd name="T74" fmla="*/ 2503 w 2593"/>
                  <a:gd name="T75" fmla="*/ 3591 h 4420"/>
                  <a:gd name="T76" fmla="*/ 2527 w 2593"/>
                  <a:gd name="T77" fmla="*/ 3698 h 4420"/>
                  <a:gd name="T78" fmla="*/ 2569 w 2593"/>
                  <a:gd name="T79" fmla="*/ 3788 h 4420"/>
                  <a:gd name="T80" fmla="*/ 2593 w 2593"/>
                  <a:gd name="T81" fmla="*/ 3865 h 4420"/>
                  <a:gd name="T82" fmla="*/ 2491 w 2593"/>
                  <a:gd name="T83" fmla="*/ 3907 h 4420"/>
                  <a:gd name="T84" fmla="*/ 2360 w 2593"/>
                  <a:gd name="T85" fmla="*/ 4139 h 4420"/>
                  <a:gd name="T86" fmla="*/ 2336 w 2593"/>
                  <a:gd name="T87" fmla="*/ 4193 h 4420"/>
                  <a:gd name="T88" fmla="*/ 2324 w 2593"/>
                  <a:gd name="T89" fmla="*/ 4289 h 4420"/>
                  <a:gd name="T90" fmla="*/ 2366 w 2593"/>
                  <a:gd name="T91" fmla="*/ 4366 h 4420"/>
                  <a:gd name="T92" fmla="*/ 2318 w 2593"/>
                  <a:gd name="T93" fmla="*/ 4414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93" h="4420">
                    <a:moveTo>
                      <a:pt x="2264" y="4408"/>
                    </a:moveTo>
                    <a:lnTo>
                      <a:pt x="1475" y="4330"/>
                    </a:lnTo>
                    <a:lnTo>
                      <a:pt x="1464" y="4318"/>
                    </a:lnTo>
                    <a:lnTo>
                      <a:pt x="1457" y="4277"/>
                    </a:lnTo>
                    <a:lnTo>
                      <a:pt x="1464" y="4259"/>
                    </a:lnTo>
                    <a:lnTo>
                      <a:pt x="1475" y="4253"/>
                    </a:lnTo>
                    <a:lnTo>
                      <a:pt x="1464" y="4241"/>
                    </a:lnTo>
                    <a:lnTo>
                      <a:pt x="1452" y="4241"/>
                    </a:lnTo>
                    <a:lnTo>
                      <a:pt x="1446" y="4205"/>
                    </a:lnTo>
                    <a:lnTo>
                      <a:pt x="1446" y="4193"/>
                    </a:lnTo>
                    <a:lnTo>
                      <a:pt x="1446" y="4062"/>
                    </a:lnTo>
                    <a:lnTo>
                      <a:pt x="1374" y="3925"/>
                    </a:lnTo>
                    <a:lnTo>
                      <a:pt x="1333" y="3883"/>
                    </a:lnTo>
                    <a:lnTo>
                      <a:pt x="1302" y="3829"/>
                    </a:lnTo>
                    <a:lnTo>
                      <a:pt x="1225" y="3757"/>
                    </a:lnTo>
                    <a:lnTo>
                      <a:pt x="1177" y="3757"/>
                    </a:lnTo>
                    <a:lnTo>
                      <a:pt x="1147" y="3728"/>
                    </a:lnTo>
                    <a:lnTo>
                      <a:pt x="1164" y="3692"/>
                    </a:lnTo>
                    <a:lnTo>
                      <a:pt x="1153" y="3668"/>
                    </a:lnTo>
                    <a:lnTo>
                      <a:pt x="1153" y="3644"/>
                    </a:lnTo>
                    <a:lnTo>
                      <a:pt x="1129" y="3614"/>
                    </a:lnTo>
                    <a:lnTo>
                      <a:pt x="1046" y="3603"/>
                    </a:lnTo>
                    <a:lnTo>
                      <a:pt x="997" y="3585"/>
                    </a:lnTo>
                    <a:lnTo>
                      <a:pt x="938" y="3531"/>
                    </a:lnTo>
                    <a:lnTo>
                      <a:pt x="902" y="3442"/>
                    </a:lnTo>
                    <a:lnTo>
                      <a:pt x="854" y="3400"/>
                    </a:lnTo>
                    <a:lnTo>
                      <a:pt x="800" y="3388"/>
                    </a:lnTo>
                    <a:lnTo>
                      <a:pt x="657" y="3322"/>
                    </a:lnTo>
                    <a:lnTo>
                      <a:pt x="609" y="3322"/>
                    </a:lnTo>
                    <a:lnTo>
                      <a:pt x="543" y="3286"/>
                    </a:lnTo>
                    <a:lnTo>
                      <a:pt x="507" y="3250"/>
                    </a:lnTo>
                    <a:lnTo>
                      <a:pt x="507" y="3215"/>
                    </a:lnTo>
                    <a:lnTo>
                      <a:pt x="531" y="3185"/>
                    </a:lnTo>
                    <a:lnTo>
                      <a:pt x="543" y="3114"/>
                    </a:lnTo>
                    <a:lnTo>
                      <a:pt x="556" y="3071"/>
                    </a:lnTo>
                    <a:lnTo>
                      <a:pt x="561" y="3053"/>
                    </a:lnTo>
                    <a:lnTo>
                      <a:pt x="549" y="3000"/>
                    </a:lnTo>
                    <a:lnTo>
                      <a:pt x="513" y="2983"/>
                    </a:lnTo>
                    <a:lnTo>
                      <a:pt x="507" y="2935"/>
                    </a:lnTo>
                    <a:lnTo>
                      <a:pt x="520" y="2922"/>
                    </a:lnTo>
                    <a:lnTo>
                      <a:pt x="525" y="2922"/>
                    </a:lnTo>
                    <a:lnTo>
                      <a:pt x="531" y="2881"/>
                    </a:lnTo>
                    <a:lnTo>
                      <a:pt x="490" y="2851"/>
                    </a:lnTo>
                    <a:lnTo>
                      <a:pt x="394" y="2678"/>
                    </a:lnTo>
                    <a:lnTo>
                      <a:pt x="389" y="2630"/>
                    </a:lnTo>
                    <a:lnTo>
                      <a:pt x="371" y="2589"/>
                    </a:lnTo>
                    <a:lnTo>
                      <a:pt x="364" y="2553"/>
                    </a:lnTo>
                    <a:lnTo>
                      <a:pt x="292" y="2451"/>
                    </a:lnTo>
                    <a:lnTo>
                      <a:pt x="299" y="2344"/>
                    </a:lnTo>
                    <a:lnTo>
                      <a:pt x="317" y="2320"/>
                    </a:lnTo>
                    <a:lnTo>
                      <a:pt x="335" y="2320"/>
                    </a:lnTo>
                    <a:lnTo>
                      <a:pt x="371" y="2285"/>
                    </a:lnTo>
                    <a:lnTo>
                      <a:pt x="376" y="2213"/>
                    </a:lnTo>
                    <a:lnTo>
                      <a:pt x="353" y="2189"/>
                    </a:lnTo>
                    <a:lnTo>
                      <a:pt x="304" y="2165"/>
                    </a:lnTo>
                    <a:lnTo>
                      <a:pt x="251" y="2118"/>
                    </a:lnTo>
                    <a:lnTo>
                      <a:pt x="233" y="2070"/>
                    </a:lnTo>
                    <a:lnTo>
                      <a:pt x="233" y="1939"/>
                    </a:lnTo>
                    <a:lnTo>
                      <a:pt x="245" y="1915"/>
                    </a:lnTo>
                    <a:lnTo>
                      <a:pt x="238" y="1885"/>
                    </a:lnTo>
                    <a:lnTo>
                      <a:pt x="251" y="1879"/>
                    </a:lnTo>
                    <a:lnTo>
                      <a:pt x="263" y="1808"/>
                    </a:lnTo>
                    <a:lnTo>
                      <a:pt x="274" y="1808"/>
                    </a:lnTo>
                    <a:lnTo>
                      <a:pt x="292" y="1826"/>
                    </a:lnTo>
                    <a:lnTo>
                      <a:pt x="287" y="1879"/>
                    </a:lnTo>
                    <a:lnTo>
                      <a:pt x="299" y="1897"/>
                    </a:lnTo>
                    <a:lnTo>
                      <a:pt x="346" y="1933"/>
                    </a:lnTo>
                    <a:lnTo>
                      <a:pt x="353" y="1915"/>
                    </a:lnTo>
                    <a:lnTo>
                      <a:pt x="358" y="1885"/>
                    </a:lnTo>
                    <a:lnTo>
                      <a:pt x="335" y="1808"/>
                    </a:lnTo>
                    <a:lnTo>
                      <a:pt x="328" y="1765"/>
                    </a:lnTo>
                    <a:lnTo>
                      <a:pt x="335" y="1706"/>
                    </a:lnTo>
                    <a:lnTo>
                      <a:pt x="322" y="1700"/>
                    </a:lnTo>
                    <a:lnTo>
                      <a:pt x="292" y="1736"/>
                    </a:lnTo>
                    <a:lnTo>
                      <a:pt x="287" y="1760"/>
                    </a:lnTo>
                    <a:lnTo>
                      <a:pt x="274" y="1783"/>
                    </a:lnTo>
                    <a:lnTo>
                      <a:pt x="233" y="1765"/>
                    </a:lnTo>
                    <a:lnTo>
                      <a:pt x="185" y="1694"/>
                    </a:lnTo>
                    <a:lnTo>
                      <a:pt x="137" y="1676"/>
                    </a:lnTo>
                    <a:lnTo>
                      <a:pt x="161" y="1634"/>
                    </a:lnTo>
                    <a:lnTo>
                      <a:pt x="161" y="1479"/>
                    </a:lnTo>
                    <a:lnTo>
                      <a:pt x="102" y="1414"/>
                    </a:lnTo>
                    <a:lnTo>
                      <a:pt x="71" y="1360"/>
                    </a:lnTo>
                    <a:lnTo>
                      <a:pt x="23" y="1235"/>
                    </a:lnTo>
                    <a:lnTo>
                      <a:pt x="48" y="1193"/>
                    </a:lnTo>
                    <a:lnTo>
                      <a:pt x="35" y="1158"/>
                    </a:lnTo>
                    <a:lnTo>
                      <a:pt x="35" y="1122"/>
                    </a:lnTo>
                    <a:lnTo>
                      <a:pt x="59" y="1032"/>
                    </a:lnTo>
                    <a:lnTo>
                      <a:pt x="89" y="990"/>
                    </a:lnTo>
                    <a:lnTo>
                      <a:pt x="95" y="966"/>
                    </a:lnTo>
                    <a:lnTo>
                      <a:pt x="89" y="883"/>
                    </a:lnTo>
                    <a:lnTo>
                      <a:pt x="48" y="799"/>
                    </a:lnTo>
                    <a:lnTo>
                      <a:pt x="48" y="776"/>
                    </a:lnTo>
                    <a:lnTo>
                      <a:pt x="35" y="746"/>
                    </a:lnTo>
                    <a:lnTo>
                      <a:pt x="17" y="728"/>
                    </a:lnTo>
                    <a:lnTo>
                      <a:pt x="5" y="692"/>
                    </a:lnTo>
                    <a:lnTo>
                      <a:pt x="0" y="638"/>
                    </a:lnTo>
                    <a:lnTo>
                      <a:pt x="5" y="626"/>
                    </a:lnTo>
                    <a:lnTo>
                      <a:pt x="5" y="585"/>
                    </a:lnTo>
                    <a:lnTo>
                      <a:pt x="48" y="513"/>
                    </a:lnTo>
                    <a:lnTo>
                      <a:pt x="161" y="388"/>
                    </a:lnTo>
                    <a:lnTo>
                      <a:pt x="161" y="364"/>
                    </a:lnTo>
                    <a:lnTo>
                      <a:pt x="173" y="310"/>
                    </a:lnTo>
                    <a:lnTo>
                      <a:pt x="197" y="292"/>
                    </a:lnTo>
                    <a:lnTo>
                      <a:pt x="220" y="239"/>
                    </a:lnTo>
                    <a:lnTo>
                      <a:pt x="233" y="131"/>
                    </a:lnTo>
                    <a:lnTo>
                      <a:pt x="209" y="78"/>
                    </a:lnTo>
                    <a:lnTo>
                      <a:pt x="233" y="24"/>
                    </a:lnTo>
                    <a:lnTo>
                      <a:pt x="251" y="0"/>
                    </a:lnTo>
                    <a:lnTo>
                      <a:pt x="1469" y="334"/>
                    </a:lnTo>
                    <a:lnTo>
                      <a:pt x="1159" y="1539"/>
                    </a:lnTo>
                    <a:lnTo>
                      <a:pt x="2503" y="3513"/>
                    </a:lnTo>
                    <a:lnTo>
                      <a:pt x="2503" y="3573"/>
                    </a:lnTo>
                    <a:lnTo>
                      <a:pt x="2503" y="3591"/>
                    </a:lnTo>
                    <a:lnTo>
                      <a:pt x="2503" y="3608"/>
                    </a:lnTo>
                    <a:lnTo>
                      <a:pt x="2527" y="3657"/>
                    </a:lnTo>
                    <a:lnTo>
                      <a:pt x="2527" y="3698"/>
                    </a:lnTo>
                    <a:lnTo>
                      <a:pt x="2539" y="3728"/>
                    </a:lnTo>
                    <a:lnTo>
                      <a:pt x="2551" y="3775"/>
                    </a:lnTo>
                    <a:lnTo>
                      <a:pt x="2569" y="3788"/>
                    </a:lnTo>
                    <a:lnTo>
                      <a:pt x="2593" y="3811"/>
                    </a:lnTo>
                    <a:lnTo>
                      <a:pt x="2593" y="3854"/>
                    </a:lnTo>
                    <a:lnTo>
                      <a:pt x="2593" y="3865"/>
                    </a:lnTo>
                    <a:lnTo>
                      <a:pt x="2575" y="3854"/>
                    </a:lnTo>
                    <a:lnTo>
                      <a:pt x="2539" y="3889"/>
                    </a:lnTo>
                    <a:lnTo>
                      <a:pt x="2491" y="3907"/>
                    </a:lnTo>
                    <a:lnTo>
                      <a:pt x="2449" y="3949"/>
                    </a:lnTo>
                    <a:lnTo>
                      <a:pt x="2426" y="4056"/>
                    </a:lnTo>
                    <a:lnTo>
                      <a:pt x="2360" y="4139"/>
                    </a:lnTo>
                    <a:lnTo>
                      <a:pt x="2331" y="4139"/>
                    </a:lnTo>
                    <a:lnTo>
                      <a:pt x="2324" y="4164"/>
                    </a:lnTo>
                    <a:lnTo>
                      <a:pt x="2336" y="4193"/>
                    </a:lnTo>
                    <a:lnTo>
                      <a:pt x="2331" y="4217"/>
                    </a:lnTo>
                    <a:lnTo>
                      <a:pt x="2318" y="4271"/>
                    </a:lnTo>
                    <a:lnTo>
                      <a:pt x="2324" y="4289"/>
                    </a:lnTo>
                    <a:lnTo>
                      <a:pt x="2372" y="4330"/>
                    </a:lnTo>
                    <a:lnTo>
                      <a:pt x="2378" y="4348"/>
                    </a:lnTo>
                    <a:lnTo>
                      <a:pt x="2366" y="4366"/>
                    </a:lnTo>
                    <a:lnTo>
                      <a:pt x="2360" y="4390"/>
                    </a:lnTo>
                    <a:lnTo>
                      <a:pt x="2331" y="4420"/>
                    </a:lnTo>
                    <a:lnTo>
                      <a:pt x="2318" y="4414"/>
                    </a:lnTo>
                    <a:lnTo>
                      <a:pt x="2264" y="4408"/>
                    </a:lnTo>
                  </a:path>
                </a:pathLst>
              </a:custGeom>
              <a:solidFill>
                <a:srgbClr val="9BBB59"/>
              </a:solid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81" name="Freeform 180"/>
              <p:cNvSpPr>
                <a:spLocks noChangeAspect="1"/>
              </p:cNvSpPr>
              <p:nvPr/>
            </p:nvSpPr>
            <p:spPr bwMode="auto">
              <a:xfrm>
                <a:off x="1339749" y="149366"/>
                <a:ext cx="788828" cy="1246572"/>
              </a:xfrm>
              <a:custGeom>
                <a:avLst/>
                <a:gdLst>
                  <a:gd name="T0" fmla="*/ 161 w 1942"/>
                  <a:gd name="T1" fmla="*/ 2071 h 3138"/>
                  <a:gd name="T2" fmla="*/ 203 w 1942"/>
                  <a:gd name="T3" fmla="*/ 1969 h 3138"/>
                  <a:gd name="T4" fmla="*/ 221 w 1942"/>
                  <a:gd name="T5" fmla="*/ 1951 h 3138"/>
                  <a:gd name="T6" fmla="*/ 209 w 1942"/>
                  <a:gd name="T7" fmla="*/ 1897 h 3138"/>
                  <a:gd name="T8" fmla="*/ 156 w 1942"/>
                  <a:gd name="T9" fmla="*/ 1849 h 3138"/>
                  <a:gd name="T10" fmla="*/ 239 w 1942"/>
                  <a:gd name="T11" fmla="*/ 1688 h 3138"/>
                  <a:gd name="T12" fmla="*/ 317 w 1942"/>
                  <a:gd name="T13" fmla="*/ 1634 h 3138"/>
                  <a:gd name="T14" fmla="*/ 346 w 1942"/>
                  <a:gd name="T15" fmla="*/ 1582 h 3138"/>
                  <a:gd name="T16" fmla="*/ 479 w 1942"/>
                  <a:gd name="T17" fmla="*/ 1313 h 3138"/>
                  <a:gd name="T18" fmla="*/ 418 w 1942"/>
                  <a:gd name="T19" fmla="*/ 1277 h 3138"/>
                  <a:gd name="T20" fmla="*/ 389 w 1942"/>
                  <a:gd name="T21" fmla="*/ 1206 h 3138"/>
                  <a:gd name="T22" fmla="*/ 394 w 1942"/>
                  <a:gd name="T23" fmla="*/ 1134 h 3138"/>
                  <a:gd name="T24" fmla="*/ 382 w 1942"/>
                  <a:gd name="T25" fmla="*/ 1080 h 3138"/>
                  <a:gd name="T26" fmla="*/ 394 w 1942"/>
                  <a:gd name="T27" fmla="*/ 1032 h 3138"/>
                  <a:gd name="T28" fmla="*/ 621 w 1942"/>
                  <a:gd name="T29" fmla="*/ 0 h 3138"/>
                  <a:gd name="T30" fmla="*/ 813 w 1942"/>
                  <a:gd name="T31" fmla="*/ 460 h 3138"/>
                  <a:gd name="T32" fmla="*/ 872 w 1942"/>
                  <a:gd name="T33" fmla="*/ 633 h 3138"/>
                  <a:gd name="T34" fmla="*/ 836 w 1942"/>
                  <a:gd name="T35" fmla="*/ 692 h 3138"/>
                  <a:gd name="T36" fmla="*/ 890 w 1942"/>
                  <a:gd name="T37" fmla="*/ 758 h 3138"/>
                  <a:gd name="T38" fmla="*/ 1010 w 1942"/>
                  <a:gd name="T39" fmla="*/ 937 h 3138"/>
                  <a:gd name="T40" fmla="*/ 1046 w 1942"/>
                  <a:gd name="T41" fmla="*/ 1039 h 3138"/>
                  <a:gd name="T42" fmla="*/ 1087 w 1942"/>
                  <a:gd name="T43" fmla="*/ 1073 h 3138"/>
                  <a:gd name="T44" fmla="*/ 1172 w 1942"/>
                  <a:gd name="T45" fmla="*/ 1104 h 3138"/>
                  <a:gd name="T46" fmla="*/ 1111 w 1942"/>
                  <a:gd name="T47" fmla="*/ 1259 h 3138"/>
                  <a:gd name="T48" fmla="*/ 1082 w 1942"/>
                  <a:gd name="T49" fmla="*/ 1342 h 3138"/>
                  <a:gd name="T50" fmla="*/ 1087 w 1942"/>
                  <a:gd name="T51" fmla="*/ 1385 h 3138"/>
                  <a:gd name="T52" fmla="*/ 1040 w 1942"/>
                  <a:gd name="T53" fmla="*/ 1450 h 3138"/>
                  <a:gd name="T54" fmla="*/ 1028 w 1942"/>
                  <a:gd name="T55" fmla="*/ 1510 h 3138"/>
                  <a:gd name="T56" fmla="*/ 1105 w 1942"/>
                  <a:gd name="T57" fmla="*/ 1557 h 3138"/>
                  <a:gd name="T58" fmla="*/ 1201 w 1942"/>
                  <a:gd name="T59" fmla="*/ 1480 h 3138"/>
                  <a:gd name="T60" fmla="*/ 1225 w 1942"/>
                  <a:gd name="T61" fmla="*/ 1521 h 3138"/>
                  <a:gd name="T62" fmla="*/ 1249 w 1942"/>
                  <a:gd name="T63" fmla="*/ 1539 h 3138"/>
                  <a:gd name="T64" fmla="*/ 1243 w 1942"/>
                  <a:gd name="T65" fmla="*/ 1670 h 3138"/>
                  <a:gd name="T66" fmla="*/ 1297 w 1942"/>
                  <a:gd name="T67" fmla="*/ 1772 h 3138"/>
                  <a:gd name="T68" fmla="*/ 1272 w 1942"/>
                  <a:gd name="T69" fmla="*/ 1838 h 3138"/>
                  <a:gd name="T70" fmla="*/ 1339 w 1942"/>
                  <a:gd name="T71" fmla="*/ 1885 h 3138"/>
                  <a:gd name="T72" fmla="*/ 1374 w 1942"/>
                  <a:gd name="T73" fmla="*/ 1951 h 3138"/>
                  <a:gd name="T74" fmla="*/ 1362 w 1942"/>
                  <a:gd name="T75" fmla="*/ 2017 h 3138"/>
                  <a:gd name="T76" fmla="*/ 1423 w 1942"/>
                  <a:gd name="T77" fmla="*/ 2089 h 3138"/>
                  <a:gd name="T78" fmla="*/ 1464 w 1942"/>
                  <a:gd name="T79" fmla="*/ 2035 h 3138"/>
                  <a:gd name="T80" fmla="*/ 1554 w 1942"/>
                  <a:gd name="T81" fmla="*/ 2064 h 3138"/>
                  <a:gd name="T82" fmla="*/ 1602 w 1942"/>
                  <a:gd name="T83" fmla="*/ 2035 h 3138"/>
                  <a:gd name="T84" fmla="*/ 1697 w 1942"/>
                  <a:gd name="T85" fmla="*/ 2058 h 3138"/>
                  <a:gd name="T86" fmla="*/ 1744 w 1942"/>
                  <a:gd name="T87" fmla="*/ 2064 h 3138"/>
                  <a:gd name="T88" fmla="*/ 1823 w 1942"/>
                  <a:gd name="T89" fmla="*/ 2035 h 3138"/>
                  <a:gd name="T90" fmla="*/ 1900 w 1942"/>
                  <a:gd name="T91" fmla="*/ 2046 h 3138"/>
                  <a:gd name="T92" fmla="*/ 1942 w 1942"/>
                  <a:gd name="T93" fmla="*/ 2123 h 3138"/>
                  <a:gd name="T94" fmla="*/ 890 w 1942"/>
                  <a:gd name="T95" fmla="*/ 2977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2" h="3138">
                    <a:moveTo>
                      <a:pt x="0" y="2798"/>
                    </a:moveTo>
                    <a:lnTo>
                      <a:pt x="161" y="2071"/>
                    </a:lnTo>
                    <a:lnTo>
                      <a:pt x="203" y="2017"/>
                    </a:lnTo>
                    <a:lnTo>
                      <a:pt x="203" y="1969"/>
                    </a:lnTo>
                    <a:lnTo>
                      <a:pt x="215" y="1969"/>
                    </a:lnTo>
                    <a:lnTo>
                      <a:pt x="221" y="1951"/>
                    </a:lnTo>
                    <a:lnTo>
                      <a:pt x="233" y="1927"/>
                    </a:lnTo>
                    <a:lnTo>
                      <a:pt x="209" y="1897"/>
                    </a:lnTo>
                    <a:lnTo>
                      <a:pt x="167" y="1874"/>
                    </a:lnTo>
                    <a:lnTo>
                      <a:pt x="156" y="1849"/>
                    </a:lnTo>
                    <a:lnTo>
                      <a:pt x="167" y="1802"/>
                    </a:lnTo>
                    <a:lnTo>
                      <a:pt x="239" y="1688"/>
                    </a:lnTo>
                    <a:lnTo>
                      <a:pt x="287" y="1670"/>
                    </a:lnTo>
                    <a:lnTo>
                      <a:pt x="317" y="1634"/>
                    </a:lnTo>
                    <a:lnTo>
                      <a:pt x="323" y="1611"/>
                    </a:lnTo>
                    <a:lnTo>
                      <a:pt x="346" y="1582"/>
                    </a:lnTo>
                    <a:lnTo>
                      <a:pt x="484" y="1367"/>
                    </a:lnTo>
                    <a:lnTo>
                      <a:pt x="479" y="1313"/>
                    </a:lnTo>
                    <a:lnTo>
                      <a:pt x="448" y="1288"/>
                    </a:lnTo>
                    <a:lnTo>
                      <a:pt x="418" y="1277"/>
                    </a:lnTo>
                    <a:lnTo>
                      <a:pt x="394" y="1241"/>
                    </a:lnTo>
                    <a:lnTo>
                      <a:pt x="389" y="1206"/>
                    </a:lnTo>
                    <a:lnTo>
                      <a:pt x="382" y="1152"/>
                    </a:lnTo>
                    <a:lnTo>
                      <a:pt x="394" y="1134"/>
                    </a:lnTo>
                    <a:lnTo>
                      <a:pt x="407" y="1116"/>
                    </a:lnTo>
                    <a:lnTo>
                      <a:pt x="382" y="1080"/>
                    </a:lnTo>
                    <a:lnTo>
                      <a:pt x="382" y="1044"/>
                    </a:lnTo>
                    <a:lnTo>
                      <a:pt x="394" y="1032"/>
                    </a:lnTo>
                    <a:lnTo>
                      <a:pt x="628" y="0"/>
                    </a:lnTo>
                    <a:lnTo>
                      <a:pt x="621" y="0"/>
                    </a:lnTo>
                    <a:lnTo>
                      <a:pt x="879" y="66"/>
                    </a:lnTo>
                    <a:lnTo>
                      <a:pt x="813" y="460"/>
                    </a:lnTo>
                    <a:lnTo>
                      <a:pt x="854" y="567"/>
                    </a:lnTo>
                    <a:lnTo>
                      <a:pt x="872" y="633"/>
                    </a:lnTo>
                    <a:lnTo>
                      <a:pt x="854" y="674"/>
                    </a:lnTo>
                    <a:lnTo>
                      <a:pt x="836" y="692"/>
                    </a:lnTo>
                    <a:lnTo>
                      <a:pt x="861" y="716"/>
                    </a:lnTo>
                    <a:lnTo>
                      <a:pt x="890" y="758"/>
                    </a:lnTo>
                    <a:lnTo>
                      <a:pt x="962" y="830"/>
                    </a:lnTo>
                    <a:lnTo>
                      <a:pt x="1010" y="937"/>
                    </a:lnTo>
                    <a:lnTo>
                      <a:pt x="1022" y="985"/>
                    </a:lnTo>
                    <a:lnTo>
                      <a:pt x="1046" y="1039"/>
                    </a:lnTo>
                    <a:lnTo>
                      <a:pt x="1087" y="1039"/>
                    </a:lnTo>
                    <a:lnTo>
                      <a:pt x="1087" y="1073"/>
                    </a:lnTo>
                    <a:lnTo>
                      <a:pt x="1154" y="1080"/>
                    </a:lnTo>
                    <a:lnTo>
                      <a:pt x="1172" y="1104"/>
                    </a:lnTo>
                    <a:lnTo>
                      <a:pt x="1105" y="1235"/>
                    </a:lnTo>
                    <a:lnTo>
                      <a:pt x="1111" y="1259"/>
                    </a:lnTo>
                    <a:lnTo>
                      <a:pt x="1087" y="1277"/>
                    </a:lnTo>
                    <a:lnTo>
                      <a:pt x="1082" y="1342"/>
                    </a:lnTo>
                    <a:lnTo>
                      <a:pt x="1087" y="1349"/>
                    </a:lnTo>
                    <a:lnTo>
                      <a:pt x="1087" y="1385"/>
                    </a:lnTo>
                    <a:lnTo>
                      <a:pt x="1040" y="1414"/>
                    </a:lnTo>
                    <a:lnTo>
                      <a:pt x="1040" y="1450"/>
                    </a:lnTo>
                    <a:lnTo>
                      <a:pt x="1046" y="1474"/>
                    </a:lnTo>
                    <a:lnTo>
                      <a:pt x="1028" y="1510"/>
                    </a:lnTo>
                    <a:lnTo>
                      <a:pt x="1087" y="1564"/>
                    </a:lnTo>
                    <a:lnTo>
                      <a:pt x="1105" y="1557"/>
                    </a:lnTo>
                    <a:lnTo>
                      <a:pt x="1189" y="1492"/>
                    </a:lnTo>
                    <a:lnTo>
                      <a:pt x="1201" y="1480"/>
                    </a:lnTo>
                    <a:lnTo>
                      <a:pt x="1213" y="1492"/>
                    </a:lnTo>
                    <a:lnTo>
                      <a:pt x="1225" y="1521"/>
                    </a:lnTo>
                    <a:lnTo>
                      <a:pt x="1237" y="1528"/>
                    </a:lnTo>
                    <a:lnTo>
                      <a:pt x="1249" y="1539"/>
                    </a:lnTo>
                    <a:lnTo>
                      <a:pt x="1243" y="1593"/>
                    </a:lnTo>
                    <a:lnTo>
                      <a:pt x="1243" y="1670"/>
                    </a:lnTo>
                    <a:lnTo>
                      <a:pt x="1261" y="1724"/>
                    </a:lnTo>
                    <a:lnTo>
                      <a:pt x="1297" y="1772"/>
                    </a:lnTo>
                    <a:lnTo>
                      <a:pt x="1290" y="1802"/>
                    </a:lnTo>
                    <a:lnTo>
                      <a:pt x="1272" y="1838"/>
                    </a:lnTo>
                    <a:lnTo>
                      <a:pt x="1303" y="1885"/>
                    </a:lnTo>
                    <a:lnTo>
                      <a:pt x="1339" y="1885"/>
                    </a:lnTo>
                    <a:lnTo>
                      <a:pt x="1369" y="1927"/>
                    </a:lnTo>
                    <a:lnTo>
                      <a:pt x="1374" y="1951"/>
                    </a:lnTo>
                    <a:lnTo>
                      <a:pt x="1362" y="2005"/>
                    </a:lnTo>
                    <a:lnTo>
                      <a:pt x="1362" y="2017"/>
                    </a:lnTo>
                    <a:lnTo>
                      <a:pt x="1387" y="2064"/>
                    </a:lnTo>
                    <a:lnTo>
                      <a:pt x="1423" y="2089"/>
                    </a:lnTo>
                    <a:lnTo>
                      <a:pt x="1441" y="2046"/>
                    </a:lnTo>
                    <a:lnTo>
                      <a:pt x="1464" y="2035"/>
                    </a:lnTo>
                    <a:lnTo>
                      <a:pt x="1524" y="2058"/>
                    </a:lnTo>
                    <a:lnTo>
                      <a:pt x="1554" y="2064"/>
                    </a:lnTo>
                    <a:lnTo>
                      <a:pt x="1584" y="2040"/>
                    </a:lnTo>
                    <a:lnTo>
                      <a:pt x="1602" y="2035"/>
                    </a:lnTo>
                    <a:lnTo>
                      <a:pt x="1619" y="2053"/>
                    </a:lnTo>
                    <a:lnTo>
                      <a:pt x="1697" y="2058"/>
                    </a:lnTo>
                    <a:lnTo>
                      <a:pt x="1733" y="2076"/>
                    </a:lnTo>
                    <a:lnTo>
                      <a:pt x="1744" y="2064"/>
                    </a:lnTo>
                    <a:lnTo>
                      <a:pt x="1829" y="2071"/>
                    </a:lnTo>
                    <a:lnTo>
                      <a:pt x="1823" y="2035"/>
                    </a:lnTo>
                    <a:lnTo>
                      <a:pt x="1859" y="2005"/>
                    </a:lnTo>
                    <a:lnTo>
                      <a:pt x="1900" y="2046"/>
                    </a:lnTo>
                    <a:lnTo>
                      <a:pt x="1913" y="2100"/>
                    </a:lnTo>
                    <a:lnTo>
                      <a:pt x="1942" y="2123"/>
                    </a:lnTo>
                    <a:lnTo>
                      <a:pt x="1793" y="3138"/>
                    </a:lnTo>
                    <a:lnTo>
                      <a:pt x="890" y="2977"/>
                    </a:lnTo>
                    <a:lnTo>
                      <a:pt x="0" y="2798"/>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82" name="ID"/>
              <p:cNvSpPr>
                <a:spLocks noChangeAspect="1"/>
              </p:cNvSpPr>
              <p:nvPr/>
            </p:nvSpPr>
            <p:spPr bwMode="auto">
              <a:xfrm>
                <a:off x="1339749" y="149366"/>
                <a:ext cx="788828" cy="1246572"/>
              </a:xfrm>
              <a:custGeom>
                <a:avLst/>
                <a:gdLst>
                  <a:gd name="T0" fmla="*/ 161 w 1942"/>
                  <a:gd name="T1" fmla="*/ 2071 h 3138"/>
                  <a:gd name="T2" fmla="*/ 203 w 1942"/>
                  <a:gd name="T3" fmla="*/ 1969 h 3138"/>
                  <a:gd name="T4" fmla="*/ 221 w 1942"/>
                  <a:gd name="T5" fmla="*/ 1951 h 3138"/>
                  <a:gd name="T6" fmla="*/ 209 w 1942"/>
                  <a:gd name="T7" fmla="*/ 1897 h 3138"/>
                  <a:gd name="T8" fmla="*/ 156 w 1942"/>
                  <a:gd name="T9" fmla="*/ 1849 h 3138"/>
                  <a:gd name="T10" fmla="*/ 239 w 1942"/>
                  <a:gd name="T11" fmla="*/ 1688 h 3138"/>
                  <a:gd name="T12" fmla="*/ 317 w 1942"/>
                  <a:gd name="T13" fmla="*/ 1634 h 3138"/>
                  <a:gd name="T14" fmla="*/ 346 w 1942"/>
                  <a:gd name="T15" fmla="*/ 1582 h 3138"/>
                  <a:gd name="T16" fmla="*/ 479 w 1942"/>
                  <a:gd name="T17" fmla="*/ 1313 h 3138"/>
                  <a:gd name="T18" fmla="*/ 418 w 1942"/>
                  <a:gd name="T19" fmla="*/ 1277 h 3138"/>
                  <a:gd name="T20" fmla="*/ 389 w 1942"/>
                  <a:gd name="T21" fmla="*/ 1206 h 3138"/>
                  <a:gd name="T22" fmla="*/ 394 w 1942"/>
                  <a:gd name="T23" fmla="*/ 1134 h 3138"/>
                  <a:gd name="T24" fmla="*/ 382 w 1942"/>
                  <a:gd name="T25" fmla="*/ 1080 h 3138"/>
                  <a:gd name="T26" fmla="*/ 394 w 1942"/>
                  <a:gd name="T27" fmla="*/ 1032 h 3138"/>
                  <a:gd name="T28" fmla="*/ 621 w 1942"/>
                  <a:gd name="T29" fmla="*/ 0 h 3138"/>
                  <a:gd name="T30" fmla="*/ 813 w 1942"/>
                  <a:gd name="T31" fmla="*/ 460 h 3138"/>
                  <a:gd name="T32" fmla="*/ 872 w 1942"/>
                  <a:gd name="T33" fmla="*/ 633 h 3138"/>
                  <a:gd name="T34" fmla="*/ 836 w 1942"/>
                  <a:gd name="T35" fmla="*/ 692 h 3138"/>
                  <a:gd name="T36" fmla="*/ 890 w 1942"/>
                  <a:gd name="T37" fmla="*/ 758 h 3138"/>
                  <a:gd name="T38" fmla="*/ 1010 w 1942"/>
                  <a:gd name="T39" fmla="*/ 937 h 3138"/>
                  <a:gd name="T40" fmla="*/ 1046 w 1942"/>
                  <a:gd name="T41" fmla="*/ 1039 h 3138"/>
                  <a:gd name="T42" fmla="*/ 1087 w 1942"/>
                  <a:gd name="T43" fmla="*/ 1073 h 3138"/>
                  <a:gd name="T44" fmla="*/ 1172 w 1942"/>
                  <a:gd name="T45" fmla="*/ 1104 h 3138"/>
                  <a:gd name="T46" fmla="*/ 1111 w 1942"/>
                  <a:gd name="T47" fmla="*/ 1259 h 3138"/>
                  <a:gd name="T48" fmla="*/ 1082 w 1942"/>
                  <a:gd name="T49" fmla="*/ 1342 h 3138"/>
                  <a:gd name="T50" fmla="*/ 1087 w 1942"/>
                  <a:gd name="T51" fmla="*/ 1385 h 3138"/>
                  <a:gd name="T52" fmla="*/ 1040 w 1942"/>
                  <a:gd name="T53" fmla="*/ 1450 h 3138"/>
                  <a:gd name="T54" fmla="*/ 1028 w 1942"/>
                  <a:gd name="T55" fmla="*/ 1510 h 3138"/>
                  <a:gd name="T56" fmla="*/ 1105 w 1942"/>
                  <a:gd name="T57" fmla="*/ 1557 h 3138"/>
                  <a:gd name="T58" fmla="*/ 1201 w 1942"/>
                  <a:gd name="T59" fmla="*/ 1480 h 3138"/>
                  <a:gd name="T60" fmla="*/ 1225 w 1942"/>
                  <a:gd name="T61" fmla="*/ 1521 h 3138"/>
                  <a:gd name="T62" fmla="*/ 1249 w 1942"/>
                  <a:gd name="T63" fmla="*/ 1539 h 3138"/>
                  <a:gd name="T64" fmla="*/ 1243 w 1942"/>
                  <a:gd name="T65" fmla="*/ 1670 h 3138"/>
                  <a:gd name="T66" fmla="*/ 1297 w 1942"/>
                  <a:gd name="T67" fmla="*/ 1772 h 3138"/>
                  <a:gd name="T68" fmla="*/ 1272 w 1942"/>
                  <a:gd name="T69" fmla="*/ 1838 h 3138"/>
                  <a:gd name="T70" fmla="*/ 1339 w 1942"/>
                  <a:gd name="T71" fmla="*/ 1885 h 3138"/>
                  <a:gd name="T72" fmla="*/ 1374 w 1942"/>
                  <a:gd name="T73" fmla="*/ 1951 h 3138"/>
                  <a:gd name="T74" fmla="*/ 1362 w 1942"/>
                  <a:gd name="T75" fmla="*/ 2017 h 3138"/>
                  <a:gd name="T76" fmla="*/ 1423 w 1942"/>
                  <a:gd name="T77" fmla="*/ 2089 h 3138"/>
                  <a:gd name="T78" fmla="*/ 1464 w 1942"/>
                  <a:gd name="T79" fmla="*/ 2035 h 3138"/>
                  <a:gd name="T80" fmla="*/ 1554 w 1942"/>
                  <a:gd name="T81" fmla="*/ 2064 h 3138"/>
                  <a:gd name="T82" fmla="*/ 1602 w 1942"/>
                  <a:gd name="T83" fmla="*/ 2035 h 3138"/>
                  <a:gd name="T84" fmla="*/ 1697 w 1942"/>
                  <a:gd name="T85" fmla="*/ 2058 h 3138"/>
                  <a:gd name="T86" fmla="*/ 1744 w 1942"/>
                  <a:gd name="T87" fmla="*/ 2064 h 3138"/>
                  <a:gd name="T88" fmla="*/ 1823 w 1942"/>
                  <a:gd name="T89" fmla="*/ 2035 h 3138"/>
                  <a:gd name="T90" fmla="*/ 1900 w 1942"/>
                  <a:gd name="T91" fmla="*/ 2046 h 3138"/>
                  <a:gd name="T92" fmla="*/ 1942 w 1942"/>
                  <a:gd name="T93" fmla="*/ 2123 h 3138"/>
                  <a:gd name="T94" fmla="*/ 890 w 1942"/>
                  <a:gd name="T95" fmla="*/ 2977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2" h="3138">
                    <a:moveTo>
                      <a:pt x="0" y="2798"/>
                    </a:moveTo>
                    <a:lnTo>
                      <a:pt x="161" y="2071"/>
                    </a:lnTo>
                    <a:lnTo>
                      <a:pt x="203" y="2017"/>
                    </a:lnTo>
                    <a:lnTo>
                      <a:pt x="203" y="1969"/>
                    </a:lnTo>
                    <a:lnTo>
                      <a:pt x="215" y="1969"/>
                    </a:lnTo>
                    <a:lnTo>
                      <a:pt x="221" y="1951"/>
                    </a:lnTo>
                    <a:lnTo>
                      <a:pt x="233" y="1927"/>
                    </a:lnTo>
                    <a:lnTo>
                      <a:pt x="209" y="1897"/>
                    </a:lnTo>
                    <a:lnTo>
                      <a:pt x="167" y="1874"/>
                    </a:lnTo>
                    <a:lnTo>
                      <a:pt x="156" y="1849"/>
                    </a:lnTo>
                    <a:lnTo>
                      <a:pt x="167" y="1802"/>
                    </a:lnTo>
                    <a:lnTo>
                      <a:pt x="239" y="1688"/>
                    </a:lnTo>
                    <a:lnTo>
                      <a:pt x="287" y="1670"/>
                    </a:lnTo>
                    <a:lnTo>
                      <a:pt x="317" y="1634"/>
                    </a:lnTo>
                    <a:lnTo>
                      <a:pt x="323" y="1611"/>
                    </a:lnTo>
                    <a:lnTo>
                      <a:pt x="346" y="1582"/>
                    </a:lnTo>
                    <a:lnTo>
                      <a:pt x="484" y="1367"/>
                    </a:lnTo>
                    <a:lnTo>
                      <a:pt x="479" y="1313"/>
                    </a:lnTo>
                    <a:lnTo>
                      <a:pt x="448" y="1288"/>
                    </a:lnTo>
                    <a:lnTo>
                      <a:pt x="418" y="1277"/>
                    </a:lnTo>
                    <a:lnTo>
                      <a:pt x="394" y="1241"/>
                    </a:lnTo>
                    <a:lnTo>
                      <a:pt x="389" y="1206"/>
                    </a:lnTo>
                    <a:lnTo>
                      <a:pt x="382" y="1152"/>
                    </a:lnTo>
                    <a:lnTo>
                      <a:pt x="394" y="1134"/>
                    </a:lnTo>
                    <a:lnTo>
                      <a:pt x="407" y="1116"/>
                    </a:lnTo>
                    <a:lnTo>
                      <a:pt x="382" y="1080"/>
                    </a:lnTo>
                    <a:lnTo>
                      <a:pt x="382" y="1044"/>
                    </a:lnTo>
                    <a:lnTo>
                      <a:pt x="394" y="1032"/>
                    </a:lnTo>
                    <a:lnTo>
                      <a:pt x="628" y="0"/>
                    </a:lnTo>
                    <a:lnTo>
                      <a:pt x="621" y="0"/>
                    </a:lnTo>
                    <a:lnTo>
                      <a:pt x="879" y="66"/>
                    </a:lnTo>
                    <a:lnTo>
                      <a:pt x="813" y="460"/>
                    </a:lnTo>
                    <a:lnTo>
                      <a:pt x="854" y="567"/>
                    </a:lnTo>
                    <a:lnTo>
                      <a:pt x="872" y="633"/>
                    </a:lnTo>
                    <a:lnTo>
                      <a:pt x="854" y="674"/>
                    </a:lnTo>
                    <a:lnTo>
                      <a:pt x="836" y="692"/>
                    </a:lnTo>
                    <a:lnTo>
                      <a:pt x="861" y="716"/>
                    </a:lnTo>
                    <a:lnTo>
                      <a:pt x="890" y="758"/>
                    </a:lnTo>
                    <a:lnTo>
                      <a:pt x="962" y="830"/>
                    </a:lnTo>
                    <a:lnTo>
                      <a:pt x="1010" y="937"/>
                    </a:lnTo>
                    <a:lnTo>
                      <a:pt x="1022" y="985"/>
                    </a:lnTo>
                    <a:lnTo>
                      <a:pt x="1046" y="1039"/>
                    </a:lnTo>
                    <a:lnTo>
                      <a:pt x="1087" y="1039"/>
                    </a:lnTo>
                    <a:lnTo>
                      <a:pt x="1087" y="1073"/>
                    </a:lnTo>
                    <a:lnTo>
                      <a:pt x="1154" y="1080"/>
                    </a:lnTo>
                    <a:lnTo>
                      <a:pt x="1172" y="1104"/>
                    </a:lnTo>
                    <a:lnTo>
                      <a:pt x="1105" y="1235"/>
                    </a:lnTo>
                    <a:lnTo>
                      <a:pt x="1111" y="1259"/>
                    </a:lnTo>
                    <a:lnTo>
                      <a:pt x="1087" y="1277"/>
                    </a:lnTo>
                    <a:lnTo>
                      <a:pt x="1082" y="1342"/>
                    </a:lnTo>
                    <a:lnTo>
                      <a:pt x="1087" y="1349"/>
                    </a:lnTo>
                    <a:lnTo>
                      <a:pt x="1087" y="1385"/>
                    </a:lnTo>
                    <a:lnTo>
                      <a:pt x="1040" y="1414"/>
                    </a:lnTo>
                    <a:lnTo>
                      <a:pt x="1040" y="1450"/>
                    </a:lnTo>
                    <a:lnTo>
                      <a:pt x="1046" y="1474"/>
                    </a:lnTo>
                    <a:lnTo>
                      <a:pt x="1028" y="1510"/>
                    </a:lnTo>
                    <a:lnTo>
                      <a:pt x="1087" y="1564"/>
                    </a:lnTo>
                    <a:lnTo>
                      <a:pt x="1105" y="1557"/>
                    </a:lnTo>
                    <a:lnTo>
                      <a:pt x="1189" y="1492"/>
                    </a:lnTo>
                    <a:lnTo>
                      <a:pt x="1201" y="1480"/>
                    </a:lnTo>
                    <a:lnTo>
                      <a:pt x="1213" y="1492"/>
                    </a:lnTo>
                    <a:lnTo>
                      <a:pt x="1225" y="1521"/>
                    </a:lnTo>
                    <a:lnTo>
                      <a:pt x="1237" y="1528"/>
                    </a:lnTo>
                    <a:lnTo>
                      <a:pt x="1249" y="1539"/>
                    </a:lnTo>
                    <a:lnTo>
                      <a:pt x="1243" y="1593"/>
                    </a:lnTo>
                    <a:lnTo>
                      <a:pt x="1243" y="1670"/>
                    </a:lnTo>
                    <a:lnTo>
                      <a:pt x="1261" y="1724"/>
                    </a:lnTo>
                    <a:lnTo>
                      <a:pt x="1297" y="1772"/>
                    </a:lnTo>
                    <a:lnTo>
                      <a:pt x="1290" y="1802"/>
                    </a:lnTo>
                    <a:lnTo>
                      <a:pt x="1272" y="1838"/>
                    </a:lnTo>
                    <a:lnTo>
                      <a:pt x="1303" y="1885"/>
                    </a:lnTo>
                    <a:lnTo>
                      <a:pt x="1339" y="1885"/>
                    </a:lnTo>
                    <a:lnTo>
                      <a:pt x="1369" y="1927"/>
                    </a:lnTo>
                    <a:lnTo>
                      <a:pt x="1374" y="1951"/>
                    </a:lnTo>
                    <a:lnTo>
                      <a:pt x="1362" y="2005"/>
                    </a:lnTo>
                    <a:lnTo>
                      <a:pt x="1362" y="2017"/>
                    </a:lnTo>
                    <a:lnTo>
                      <a:pt x="1387" y="2064"/>
                    </a:lnTo>
                    <a:lnTo>
                      <a:pt x="1423" y="2089"/>
                    </a:lnTo>
                    <a:lnTo>
                      <a:pt x="1441" y="2046"/>
                    </a:lnTo>
                    <a:lnTo>
                      <a:pt x="1464" y="2035"/>
                    </a:lnTo>
                    <a:lnTo>
                      <a:pt x="1524" y="2058"/>
                    </a:lnTo>
                    <a:lnTo>
                      <a:pt x="1554" y="2064"/>
                    </a:lnTo>
                    <a:lnTo>
                      <a:pt x="1584" y="2040"/>
                    </a:lnTo>
                    <a:lnTo>
                      <a:pt x="1602" y="2035"/>
                    </a:lnTo>
                    <a:lnTo>
                      <a:pt x="1619" y="2053"/>
                    </a:lnTo>
                    <a:lnTo>
                      <a:pt x="1697" y="2058"/>
                    </a:lnTo>
                    <a:lnTo>
                      <a:pt x="1733" y="2076"/>
                    </a:lnTo>
                    <a:lnTo>
                      <a:pt x="1744" y="2064"/>
                    </a:lnTo>
                    <a:lnTo>
                      <a:pt x="1829" y="2071"/>
                    </a:lnTo>
                    <a:lnTo>
                      <a:pt x="1823" y="2035"/>
                    </a:lnTo>
                    <a:lnTo>
                      <a:pt x="1859" y="2005"/>
                    </a:lnTo>
                    <a:lnTo>
                      <a:pt x="1900" y="2046"/>
                    </a:lnTo>
                    <a:lnTo>
                      <a:pt x="1913" y="2100"/>
                    </a:lnTo>
                    <a:lnTo>
                      <a:pt x="1942" y="2123"/>
                    </a:lnTo>
                    <a:lnTo>
                      <a:pt x="1793" y="3138"/>
                    </a:lnTo>
                    <a:lnTo>
                      <a:pt x="890" y="2977"/>
                    </a:lnTo>
                    <a:lnTo>
                      <a:pt x="0" y="2798"/>
                    </a:lnTo>
                  </a:path>
                </a:pathLst>
              </a:custGeom>
              <a:solidFill>
                <a:srgbClr val="9BBB59"/>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83" name="Freeform 182"/>
              <p:cNvSpPr>
                <a:spLocks noChangeAspect="1"/>
              </p:cNvSpPr>
              <p:nvPr/>
            </p:nvSpPr>
            <p:spPr bwMode="auto">
              <a:xfrm>
                <a:off x="1669250" y="175585"/>
                <a:ext cx="1351969" cy="835815"/>
              </a:xfrm>
              <a:custGeom>
                <a:avLst/>
                <a:gdLst>
                  <a:gd name="T0" fmla="*/ 1159 w 3316"/>
                  <a:gd name="T1" fmla="*/ 1855 h 2105"/>
                  <a:gd name="T2" fmla="*/ 1100 w 3316"/>
                  <a:gd name="T3" fmla="*/ 2034 h 2105"/>
                  <a:gd name="T4" fmla="*/ 1046 w 3316"/>
                  <a:gd name="T5" fmla="*/ 1939 h 2105"/>
                  <a:gd name="T6" fmla="*/ 1016 w 3316"/>
                  <a:gd name="T7" fmla="*/ 2005 h 2105"/>
                  <a:gd name="T8" fmla="*/ 920 w 3316"/>
                  <a:gd name="T9" fmla="*/ 2010 h 2105"/>
                  <a:gd name="T10" fmla="*/ 806 w 3316"/>
                  <a:gd name="T11" fmla="*/ 1987 h 2105"/>
                  <a:gd name="T12" fmla="*/ 771 w 3316"/>
                  <a:gd name="T13" fmla="*/ 1974 h 2105"/>
                  <a:gd name="T14" fmla="*/ 711 w 3316"/>
                  <a:gd name="T15" fmla="*/ 1992 h 2105"/>
                  <a:gd name="T16" fmla="*/ 628 w 3316"/>
                  <a:gd name="T17" fmla="*/ 1980 h 2105"/>
                  <a:gd name="T18" fmla="*/ 574 w 3316"/>
                  <a:gd name="T19" fmla="*/ 1998 h 2105"/>
                  <a:gd name="T20" fmla="*/ 549 w 3316"/>
                  <a:gd name="T21" fmla="*/ 1939 h 2105"/>
                  <a:gd name="T22" fmla="*/ 556 w 3316"/>
                  <a:gd name="T23" fmla="*/ 1861 h 2105"/>
                  <a:gd name="T24" fmla="*/ 490 w 3316"/>
                  <a:gd name="T25" fmla="*/ 1819 h 2105"/>
                  <a:gd name="T26" fmla="*/ 477 w 3316"/>
                  <a:gd name="T27" fmla="*/ 1736 h 2105"/>
                  <a:gd name="T28" fmla="*/ 448 w 3316"/>
                  <a:gd name="T29" fmla="*/ 1658 h 2105"/>
                  <a:gd name="T30" fmla="*/ 430 w 3316"/>
                  <a:gd name="T31" fmla="*/ 1527 h 2105"/>
                  <a:gd name="T32" fmla="*/ 424 w 3316"/>
                  <a:gd name="T33" fmla="*/ 1462 h 2105"/>
                  <a:gd name="T34" fmla="*/ 400 w 3316"/>
                  <a:gd name="T35" fmla="*/ 1426 h 2105"/>
                  <a:gd name="T36" fmla="*/ 376 w 3316"/>
                  <a:gd name="T37" fmla="*/ 1426 h 2105"/>
                  <a:gd name="T38" fmla="*/ 274 w 3316"/>
                  <a:gd name="T39" fmla="*/ 1498 h 2105"/>
                  <a:gd name="T40" fmla="*/ 233 w 3316"/>
                  <a:gd name="T41" fmla="*/ 1408 h 2105"/>
                  <a:gd name="T42" fmla="*/ 227 w 3316"/>
                  <a:gd name="T43" fmla="*/ 1348 h 2105"/>
                  <a:gd name="T44" fmla="*/ 274 w 3316"/>
                  <a:gd name="T45" fmla="*/ 1283 h 2105"/>
                  <a:gd name="T46" fmla="*/ 274 w 3316"/>
                  <a:gd name="T47" fmla="*/ 1211 h 2105"/>
                  <a:gd name="T48" fmla="*/ 292 w 3316"/>
                  <a:gd name="T49" fmla="*/ 1169 h 2105"/>
                  <a:gd name="T50" fmla="*/ 341 w 3316"/>
                  <a:gd name="T51" fmla="*/ 1014 h 2105"/>
                  <a:gd name="T52" fmla="*/ 274 w 3316"/>
                  <a:gd name="T53" fmla="*/ 973 h 2105"/>
                  <a:gd name="T54" fmla="*/ 209 w 3316"/>
                  <a:gd name="T55" fmla="*/ 919 h 2105"/>
                  <a:gd name="T56" fmla="*/ 149 w 3316"/>
                  <a:gd name="T57" fmla="*/ 764 h 2105"/>
                  <a:gd name="T58" fmla="*/ 48 w 3316"/>
                  <a:gd name="T59" fmla="*/ 650 h 2105"/>
                  <a:gd name="T60" fmla="*/ 41 w 3316"/>
                  <a:gd name="T61" fmla="*/ 608 h 2105"/>
                  <a:gd name="T62" fmla="*/ 41 w 3316"/>
                  <a:gd name="T63" fmla="*/ 501 h 2105"/>
                  <a:gd name="T64" fmla="*/ 66 w 3316"/>
                  <a:gd name="T65" fmla="*/ 0 h 2105"/>
                  <a:gd name="T66" fmla="*/ 1183 w 3316"/>
                  <a:gd name="T67" fmla="*/ 191 h 2105"/>
                  <a:gd name="T68" fmla="*/ 3316 w 3316"/>
                  <a:gd name="T69" fmla="*/ 466 h 2105"/>
                  <a:gd name="T70" fmla="*/ 3185 w 3316"/>
                  <a:gd name="T71" fmla="*/ 2105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6" h="2105">
                    <a:moveTo>
                      <a:pt x="3185" y="2105"/>
                    </a:moveTo>
                    <a:lnTo>
                      <a:pt x="1159" y="1855"/>
                    </a:lnTo>
                    <a:lnTo>
                      <a:pt x="1129" y="2057"/>
                    </a:lnTo>
                    <a:lnTo>
                      <a:pt x="1100" y="2034"/>
                    </a:lnTo>
                    <a:lnTo>
                      <a:pt x="1087" y="1980"/>
                    </a:lnTo>
                    <a:lnTo>
                      <a:pt x="1046" y="1939"/>
                    </a:lnTo>
                    <a:lnTo>
                      <a:pt x="1010" y="1969"/>
                    </a:lnTo>
                    <a:lnTo>
                      <a:pt x="1016" y="2005"/>
                    </a:lnTo>
                    <a:lnTo>
                      <a:pt x="931" y="1998"/>
                    </a:lnTo>
                    <a:lnTo>
                      <a:pt x="920" y="2010"/>
                    </a:lnTo>
                    <a:lnTo>
                      <a:pt x="884" y="1992"/>
                    </a:lnTo>
                    <a:lnTo>
                      <a:pt x="806" y="1987"/>
                    </a:lnTo>
                    <a:lnTo>
                      <a:pt x="789" y="1969"/>
                    </a:lnTo>
                    <a:lnTo>
                      <a:pt x="771" y="1974"/>
                    </a:lnTo>
                    <a:lnTo>
                      <a:pt x="741" y="1998"/>
                    </a:lnTo>
                    <a:lnTo>
                      <a:pt x="711" y="1992"/>
                    </a:lnTo>
                    <a:lnTo>
                      <a:pt x="651" y="1969"/>
                    </a:lnTo>
                    <a:lnTo>
                      <a:pt x="628" y="1980"/>
                    </a:lnTo>
                    <a:lnTo>
                      <a:pt x="610" y="2023"/>
                    </a:lnTo>
                    <a:lnTo>
                      <a:pt x="574" y="1998"/>
                    </a:lnTo>
                    <a:lnTo>
                      <a:pt x="549" y="1951"/>
                    </a:lnTo>
                    <a:lnTo>
                      <a:pt x="549" y="1939"/>
                    </a:lnTo>
                    <a:lnTo>
                      <a:pt x="561" y="1885"/>
                    </a:lnTo>
                    <a:lnTo>
                      <a:pt x="556" y="1861"/>
                    </a:lnTo>
                    <a:lnTo>
                      <a:pt x="526" y="1819"/>
                    </a:lnTo>
                    <a:lnTo>
                      <a:pt x="490" y="1819"/>
                    </a:lnTo>
                    <a:lnTo>
                      <a:pt x="459" y="1772"/>
                    </a:lnTo>
                    <a:lnTo>
                      <a:pt x="477" y="1736"/>
                    </a:lnTo>
                    <a:lnTo>
                      <a:pt x="484" y="1706"/>
                    </a:lnTo>
                    <a:lnTo>
                      <a:pt x="448" y="1658"/>
                    </a:lnTo>
                    <a:lnTo>
                      <a:pt x="430" y="1604"/>
                    </a:lnTo>
                    <a:lnTo>
                      <a:pt x="430" y="1527"/>
                    </a:lnTo>
                    <a:lnTo>
                      <a:pt x="436" y="1473"/>
                    </a:lnTo>
                    <a:lnTo>
                      <a:pt x="424" y="1462"/>
                    </a:lnTo>
                    <a:lnTo>
                      <a:pt x="412" y="1455"/>
                    </a:lnTo>
                    <a:lnTo>
                      <a:pt x="400" y="1426"/>
                    </a:lnTo>
                    <a:lnTo>
                      <a:pt x="388" y="1414"/>
                    </a:lnTo>
                    <a:lnTo>
                      <a:pt x="376" y="1426"/>
                    </a:lnTo>
                    <a:lnTo>
                      <a:pt x="292" y="1491"/>
                    </a:lnTo>
                    <a:lnTo>
                      <a:pt x="274" y="1498"/>
                    </a:lnTo>
                    <a:lnTo>
                      <a:pt x="215" y="1444"/>
                    </a:lnTo>
                    <a:lnTo>
                      <a:pt x="233" y="1408"/>
                    </a:lnTo>
                    <a:lnTo>
                      <a:pt x="227" y="1384"/>
                    </a:lnTo>
                    <a:lnTo>
                      <a:pt x="227" y="1348"/>
                    </a:lnTo>
                    <a:lnTo>
                      <a:pt x="274" y="1319"/>
                    </a:lnTo>
                    <a:lnTo>
                      <a:pt x="274" y="1283"/>
                    </a:lnTo>
                    <a:lnTo>
                      <a:pt x="269" y="1276"/>
                    </a:lnTo>
                    <a:lnTo>
                      <a:pt x="274" y="1211"/>
                    </a:lnTo>
                    <a:lnTo>
                      <a:pt x="298" y="1193"/>
                    </a:lnTo>
                    <a:lnTo>
                      <a:pt x="292" y="1169"/>
                    </a:lnTo>
                    <a:lnTo>
                      <a:pt x="359" y="1038"/>
                    </a:lnTo>
                    <a:lnTo>
                      <a:pt x="341" y="1014"/>
                    </a:lnTo>
                    <a:lnTo>
                      <a:pt x="274" y="1007"/>
                    </a:lnTo>
                    <a:lnTo>
                      <a:pt x="274" y="973"/>
                    </a:lnTo>
                    <a:lnTo>
                      <a:pt x="233" y="973"/>
                    </a:lnTo>
                    <a:lnTo>
                      <a:pt x="209" y="919"/>
                    </a:lnTo>
                    <a:lnTo>
                      <a:pt x="197" y="871"/>
                    </a:lnTo>
                    <a:lnTo>
                      <a:pt x="149" y="764"/>
                    </a:lnTo>
                    <a:lnTo>
                      <a:pt x="77" y="692"/>
                    </a:lnTo>
                    <a:lnTo>
                      <a:pt x="48" y="650"/>
                    </a:lnTo>
                    <a:lnTo>
                      <a:pt x="23" y="626"/>
                    </a:lnTo>
                    <a:lnTo>
                      <a:pt x="41" y="608"/>
                    </a:lnTo>
                    <a:lnTo>
                      <a:pt x="59" y="567"/>
                    </a:lnTo>
                    <a:lnTo>
                      <a:pt x="41" y="501"/>
                    </a:lnTo>
                    <a:lnTo>
                      <a:pt x="0" y="394"/>
                    </a:lnTo>
                    <a:lnTo>
                      <a:pt x="66" y="0"/>
                    </a:lnTo>
                    <a:lnTo>
                      <a:pt x="370" y="54"/>
                    </a:lnTo>
                    <a:lnTo>
                      <a:pt x="1183" y="191"/>
                    </a:lnTo>
                    <a:lnTo>
                      <a:pt x="2019" y="334"/>
                    </a:lnTo>
                    <a:lnTo>
                      <a:pt x="3316" y="466"/>
                    </a:lnTo>
                    <a:lnTo>
                      <a:pt x="3214" y="1706"/>
                    </a:lnTo>
                    <a:lnTo>
                      <a:pt x="3185" y="2105"/>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84" name="MT"/>
              <p:cNvSpPr>
                <a:spLocks noChangeAspect="1"/>
              </p:cNvSpPr>
              <p:nvPr/>
            </p:nvSpPr>
            <p:spPr bwMode="auto">
              <a:xfrm>
                <a:off x="1669250" y="175585"/>
                <a:ext cx="1351969" cy="835815"/>
              </a:xfrm>
              <a:custGeom>
                <a:avLst/>
                <a:gdLst>
                  <a:gd name="T0" fmla="*/ 1159 w 3316"/>
                  <a:gd name="T1" fmla="*/ 1855 h 2105"/>
                  <a:gd name="T2" fmla="*/ 1100 w 3316"/>
                  <a:gd name="T3" fmla="*/ 2034 h 2105"/>
                  <a:gd name="T4" fmla="*/ 1046 w 3316"/>
                  <a:gd name="T5" fmla="*/ 1939 h 2105"/>
                  <a:gd name="T6" fmla="*/ 1016 w 3316"/>
                  <a:gd name="T7" fmla="*/ 2005 h 2105"/>
                  <a:gd name="T8" fmla="*/ 920 w 3316"/>
                  <a:gd name="T9" fmla="*/ 2010 h 2105"/>
                  <a:gd name="T10" fmla="*/ 806 w 3316"/>
                  <a:gd name="T11" fmla="*/ 1987 h 2105"/>
                  <a:gd name="T12" fmla="*/ 771 w 3316"/>
                  <a:gd name="T13" fmla="*/ 1974 h 2105"/>
                  <a:gd name="T14" fmla="*/ 711 w 3316"/>
                  <a:gd name="T15" fmla="*/ 1992 h 2105"/>
                  <a:gd name="T16" fmla="*/ 628 w 3316"/>
                  <a:gd name="T17" fmla="*/ 1980 h 2105"/>
                  <a:gd name="T18" fmla="*/ 574 w 3316"/>
                  <a:gd name="T19" fmla="*/ 1998 h 2105"/>
                  <a:gd name="T20" fmla="*/ 549 w 3316"/>
                  <a:gd name="T21" fmla="*/ 1939 h 2105"/>
                  <a:gd name="T22" fmla="*/ 556 w 3316"/>
                  <a:gd name="T23" fmla="*/ 1861 h 2105"/>
                  <a:gd name="T24" fmla="*/ 490 w 3316"/>
                  <a:gd name="T25" fmla="*/ 1819 h 2105"/>
                  <a:gd name="T26" fmla="*/ 477 w 3316"/>
                  <a:gd name="T27" fmla="*/ 1736 h 2105"/>
                  <a:gd name="T28" fmla="*/ 448 w 3316"/>
                  <a:gd name="T29" fmla="*/ 1658 h 2105"/>
                  <a:gd name="T30" fmla="*/ 430 w 3316"/>
                  <a:gd name="T31" fmla="*/ 1527 h 2105"/>
                  <a:gd name="T32" fmla="*/ 424 w 3316"/>
                  <a:gd name="T33" fmla="*/ 1462 h 2105"/>
                  <a:gd name="T34" fmla="*/ 400 w 3316"/>
                  <a:gd name="T35" fmla="*/ 1426 h 2105"/>
                  <a:gd name="T36" fmla="*/ 376 w 3316"/>
                  <a:gd name="T37" fmla="*/ 1426 h 2105"/>
                  <a:gd name="T38" fmla="*/ 274 w 3316"/>
                  <a:gd name="T39" fmla="*/ 1498 h 2105"/>
                  <a:gd name="T40" fmla="*/ 233 w 3316"/>
                  <a:gd name="T41" fmla="*/ 1408 h 2105"/>
                  <a:gd name="T42" fmla="*/ 227 w 3316"/>
                  <a:gd name="T43" fmla="*/ 1348 h 2105"/>
                  <a:gd name="T44" fmla="*/ 274 w 3316"/>
                  <a:gd name="T45" fmla="*/ 1283 h 2105"/>
                  <a:gd name="T46" fmla="*/ 274 w 3316"/>
                  <a:gd name="T47" fmla="*/ 1211 h 2105"/>
                  <a:gd name="T48" fmla="*/ 292 w 3316"/>
                  <a:gd name="T49" fmla="*/ 1169 h 2105"/>
                  <a:gd name="T50" fmla="*/ 341 w 3316"/>
                  <a:gd name="T51" fmla="*/ 1014 h 2105"/>
                  <a:gd name="T52" fmla="*/ 274 w 3316"/>
                  <a:gd name="T53" fmla="*/ 973 h 2105"/>
                  <a:gd name="T54" fmla="*/ 209 w 3316"/>
                  <a:gd name="T55" fmla="*/ 919 h 2105"/>
                  <a:gd name="T56" fmla="*/ 149 w 3316"/>
                  <a:gd name="T57" fmla="*/ 764 h 2105"/>
                  <a:gd name="T58" fmla="*/ 48 w 3316"/>
                  <a:gd name="T59" fmla="*/ 650 h 2105"/>
                  <a:gd name="T60" fmla="*/ 41 w 3316"/>
                  <a:gd name="T61" fmla="*/ 608 h 2105"/>
                  <a:gd name="T62" fmla="*/ 41 w 3316"/>
                  <a:gd name="T63" fmla="*/ 501 h 2105"/>
                  <a:gd name="T64" fmla="*/ 66 w 3316"/>
                  <a:gd name="T65" fmla="*/ 0 h 2105"/>
                  <a:gd name="T66" fmla="*/ 1183 w 3316"/>
                  <a:gd name="T67" fmla="*/ 191 h 2105"/>
                  <a:gd name="T68" fmla="*/ 3316 w 3316"/>
                  <a:gd name="T69" fmla="*/ 466 h 2105"/>
                  <a:gd name="T70" fmla="*/ 3185 w 3316"/>
                  <a:gd name="T71" fmla="*/ 2105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6" h="2105">
                    <a:moveTo>
                      <a:pt x="3185" y="2105"/>
                    </a:moveTo>
                    <a:lnTo>
                      <a:pt x="1159" y="1855"/>
                    </a:lnTo>
                    <a:lnTo>
                      <a:pt x="1129" y="2057"/>
                    </a:lnTo>
                    <a:lnTo>
                      <a:pt x="1100" y="2034"/>
                    </a:lnTo>
                    <a:lnTo>
                      <a:pt x="1087" y="1980"/>
                    </a:lnTo>
                    <a:lnTo>
                      <a:pt x="1046" y="1939"/>
                    </a:lnTo>
                    <a:lnTo>
                      <a:pt x="1010" y="1969"/>
                    </a:lnTo>
                    <a:lnTo>
                      <a:pt x="1016" y="2005"/>
                    </a:lnTo>
                    <a:lnTo>
                      <a:pt x="931" y="1998"/>
                    </a:lnTo>
                    <a:lnTo>
                      <a:pt x="920" y="2010"/>
                    </a:lnTo>
                    <a:lnTo>
                      <a:pt x="884" y="1992"/>
                    </a:lnTo>
                    <a:lnTo>
                      <a:pt x="806" y="1987"/>
                    </a:lnTo>
                    <a:lnTo>
                      <a:pt x="789" y="1969"/>
                    </a:lnTo>
                    <a:lnTo>
                      <a:pt x="771" y="1974"/>
                    </a:lnTo>
                    <a:lnTo>
                      <a:pt x="741" y="1998"/>
                    </a:lnTo>
                    <a:lnTo>
                      <a:pt x="711" y="1992"/>
                    </a:lnTo>
                    <a:lnTo>
                      <a:pt x="651" y="1969"/>
                    </a:lnTo>
                    <a:lnTo>
                      <a:pt x="628" y="1980"/>
                    </a:lnTo>
                    <a:lnTo>
                      <a:pt x="610" y="2023"/>
                    </a:lnTo>
                    <a:lnTo>
                      <a:pt x="574" y="1998"/>
                    </a:lnTo>
                    <a:lnTo>
                      <a:pt x="549" y="1951"/>
                    </a:lnTo>
                    <a:lnTo>
                      <a:pt x="549" y="1939"/>
                    </a:lnTo>
                    <a:lnTo>
                      <a:pt x="561" y="1885"/>
                    </a:lnTo>
                    <a:lnTo>
                      <a:pt x="556" y="1861"/>
                    </a:lnTo>
                    <a:lnTo>
                      <a:pt x="526" y="1819"/>
                    </a:lnTo>
                    <a:lnTo>
                      <a:pt x="490" y="1819"/>
                    </a:lnTo>
                    <a:lnTo>
                      <a:pt x="459" y="1772"/>
                    </a:lnTo>
                    <a:lnTo>
                      <a:pt x="477" y="1736"/>
                    </a:lnTo>
                    <a:lnTo>
                      <a:pt x="484" y="1706"/>
                    </a:lnTo>
                    <a:lnTo>
                      <a:pt x="448" y="1658"/>
                    </a:lnTo>
                    <a:lnTo>
                      <a:pt x="430" y="1604"/>
                    </a:lnTo>
                    <a:lnTo>
                      <a:pt x="430" y="1527"/>
                    </a:lnTo>
                    <a:lnTo>
                      <a:pt x="436" y="1473"/>
                    </a:lnTo>
                    <a:lnTo>
                      <a:pt x="424" y="1462"/>
                    </a:lnTo>
                    <a:lnTo>
                      <a:pt x="412" y="1455"/>
                    </a:lnTo>
                    <a:lnTo>
                      <a:pt x="400" y="1426"/>
                    </a:lnTo>
                    <a:lnTo>
                      <a:pt x="388" y="1414"/>
                    </a:lnTo>
                    <a:lnTo>
                      <a:pt x="376" y="1426"/>
                    </a:lnTo>
                    <a:lnTo>
                      <a:pt x="292" y="1491"/>
                    </a:lnTo>
                    <a:lnTo>
                      <a:pt x="274" y="1498"/>
                    </a:lnTo>
                    <a:lnTo>
                      <a:pt x="215" y="1444"/>
                    </a:lnTo>
                    <a:lnTo>
                      <a:pt x="233" y="1408"/>
                    </a:lnTo>
                    <a:lnTo>
                      <a:pt x="227" y="1384"/>
                    </a:lnTo>
                    <a:lnTo>
                      <a:pt x="227" y="1348"/>
                    </a:lnTo>
                    <a:lnTo>
                      <a:pt x="274" y="1319"/>
                    </a:lnTo>
                    <a:lnTo>
                      <a:pt x="274" y="1283"/>
                    </a:lnTo>
                    <a:lnTo>
                      <a:pt x="269" y="1276"/>
                    </a:lnTo>
                    <a:lnTo>
                      <a:pt x="274" y="1211"/>
                    </a:lnTo>
                    <a:lnTo>
                      <a:pt x="298" y="1193"/>
                    </a:lnTo>
                    <a:lnTo>
                      <a:pt x="292" y="1169"/>
                    </a:lnTo>
                    <a:lnTo>
                      <a:pt x="359" y="1038"/>
                    </a:lnTo>
                    <a:lnTo>
                      <a:pt x="341" y="1014"/>
                    </a:lnTo>
                    <a:lnTo>
                      <a:pt x="274" y="1007"/>
                    </a:lnTo>
                    <a:lnTo>
                      <a:pt x="274" y="973"/>
                    </a:lnTo>
                    <a:lnTo>
                      <a:pt x="233" y="973"/>
                    </a:lnTo>
                    <a:lnTo>
                      <a:pt x="209" y="919"/>
                    </a:lnTo>
                    <a:lnTo>
                      <a:pt x="197" y="871"/>
                    </a:lnTo>
                    <a:lnTo>
                      <a:pt x="149" y="764"/>
                    </a:lnTo>
                    <a:lnTo>
                      <a:pt x="77" y="692"/>
                    </a:lnTo>
                    <a:lnTo>
                      <a:pt x="48" y="650"/>
                    </a:lnTo>
                    <a:lnTo>
                      <a:pt x="23" y="626"/>
                    </a:lnTo>
                    <a:lnTo>
                      <a:pt x="41" y="608"/>
                    </a:lnTo>
                    <a:lnTo>
                      <a:pt x="59" y="567"/>
                    </a:lnTo>
                    <a:lnTo>
                      <a:pt x="41" y="501"/>
                    </a:lnTo>
                    <a:lnTo>
                      <a:pt x="0" y="394"/>
                    </a:lnTo>
                    <a:lnTo>
                      <a:pt x="66" y="0"/>
                    </a:lnTo>
                    <a:lnTo>
                      <a:pt x="370" y="54"/>
                    </a:lnTo>
                    <a:lnTo>
                      <a:pt x="1183" y="191"/>
                    </a:lnTo>
                    <a:lnTo>
                      <a:pt x="2019" y="334"/>
                    </a:lnTo>
                    <a:lnTo>
                      <a:pt x="3316" y="466"/>
                    </a:lnTo>
                    <a:lnTo>
                      <a:pt x="3214" y="1706"/>
                    </a:lnTo>
                    <a:lnTo>
                      <a:pt x="3185" y="2105"/>
                    </a:lnTo>
                  </a:path>
                </a:pathLst>
              </a:custGeom>
              <a:solidFill>
                <a:srgbClr val="9BBB59"/>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85" name="Freeform 184"/>
              <p:cNvSpPr>
                <a:spLocks noChangeAspect="1"/>
              </p:cNvSpPr>
              <p:nvPr/>
            </p:nvSpPr>
            <p:spPr bwMode="auto">
              <a:xfrm>
                <a:off x="2041951" y="912087"/>
                <a:ext cx="922412" cy="744447"/>
              </a:xfrm>
              <a:custGeom>
                <a:avLst/>
                <a:gdLst>
                  <a:gd name="T0" fmla="*/ 2128 w 2271"/>
                  <a:gd name="T1" fmla="*/ 1873 h 1873"/>
                  <a:gd name="T2" fmla="*/ 2199 w 2271"/>
                  <a:gd name="T3" fmla="*/ 1056 h 1873"/>
                  <a:gd name="T4" fmla="*/ 2271 w 2271"/>
                  <a:gd name="T5" fmla="*/ 250 h 1873"/>
                  <a:gd name="T6" fmla="*/ 245 w 2271"/>
                  <a:gd name="T7" fmla="*/ 0 h 1873"/>
                  <a:gd name="T8" fmla="*/ 215 w 2271"/>
                  <a:gd name="T9" fmla="*/ 202 h 1873"/>
                  <a:gd name="T10" fmla="*/ 66 w 2271"/>
                  <a:gd name="T11" fmla="*/ 1217 h 1873"/>
                  <a:gd name="T12" fmla="*/ 0 w 2271"/>
                  <a:gd name="T13" fmla="*/ 1610 h 1873"/>
                  <a:gd name="T14" fmla="*/ 604 w 2271"/>
                  <a:gd name="T15" fmla="*/ 1706 h 1873"/>
                  <a:gd name="T16" fmla="*/ 2128 w 2271"/>
                  <a:gd name="T17" fmla="*/ 1873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1" h="1873">
                    <a:moveTo>
                      <a:pt x="2128" y="1873"/>
                    </a:moveTo>
                    <a:lnTo>
                      <a:pt x="2199" y="1056"/>
                    </a:lnTo>
                    <a:lnTo>
                      <a:pt x="2271" y="250"/>
                    </a:lnTo>
                    <a:lnTo>
                      <a:pt x="245" y="0"/>
                    </a:lnTo>
                    <a:lnTo>
                      <a:pt x="215" y="202"/>
                    </a:lnTo>
                    <a:lnTo>
                      <a:pt x="66" y="1217"/>
                    </a:lnTo>
                    <a:lnTo>
                      <a:pt x="0" y="1610"/>
                    </a:lnTo>
                    <a:lnTo>
                      <a:pt x="604" y="1706"/>
                    </a:lnTo>
                    <a:lnTo>
                      <a:pt x="2128" y="1873"/>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86" name="WY"/>
              <p:cNvSpPr>
                <a:spLocks noChangeAspect="1"/>
              </p:cNvSpPr>
              <p:nvPr/>
            </p:nvSpPr>
            <p:spPr bwMode="auto">
              <a:xfrm>
                <a:off x="2041951" y="912087"/>
                <a:ext cx="922412" cy="744447"/>
              </a:xfrm>
              <a:custGeom>
                <a:avLst/>
                <a:gdLst>
                  <a:gd name="T0" fmla="*/ 2128 w 2271"/>
                  <a:gd name="T1" fmla="*/ 1873 h 1873"/>
                  <a:gd name="T2" fmla="*/ 2199 w 2271"/>
                  <a:gd name="T3" fmla="*/ 1056 h 1873"/>
                  <a:gd name="T4" fmla="*/ 2271 w 2271"/>
                  <a:gd name="T5" fmla="*/ 250 h 1873"/>
                  <a:gd name="T6" fmla="*/ 245 w 2271"/>
                  <a:gd name="T7" fmla="*/ 0 h 1873"/>
                  <a:gd name="T8" fmla="*/ 215 w 2271"/>
                  <a:gd name="T9" fmla="*/ 202 h 1873"/>
                  <a:gd name="T10" fmla="*/ 66 w 2271"/>
                  <a:gd name="T11" fmla="*/ 1217 h 1873"/>
                  <a:gd name="T12" fmla="*/ 0 w 2271"/>
                  <a:gd name="T13" fmla="*/ 1610 h 1873"/>
                  <a:gd name="T14" fmla="*/ 604 w 2271"/>
                  <a:gd name="T15" fmla="*/ 1706 h 1873"/>
                  <a:gd name="T16" fmla="*/ 2128 w 2271"/>
                  <a:gd name="T17" fmla="*/ 1873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1" h="1873">
                    <a:moveTo>
                      <a:pt x="2128" y="1873"/>
                    </a:moveTo>
                    <a:lnTo>
                      <a:pt x="2199" y="1056"/>
                    </a:lnTo>
                    <a:lnTo>
                      <a:pt x="2271" y="250"/>
                    </a:lnTo>
                    <a:lnTo>
                      <a:pt x="245" y="0"/>
                    </a:lnTo>
                    <a:lnTo>
                      <a:pt x="215" y="202"/>
                    </a:lnTo>
                    <a:lnTo>
                      <a:pt x="66" y="1217"/>
                    </a:lnTo>
                    <a:lnTo>
                      <a:pt x="0" y="1610"/>
                    </a:lnTo>
                    <a:lnTo>
                      <a:pt x="604" y="1706"/>
                    </a:lnTo>
                    <a:lnTo>
                      <a:pt x="2128" y="1873"/>
                    </a:lnTo>
                  </a:path>
                </a:pathLst>
              </a:custGeom>
              <a:no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87" name="Freeform 186"/>
              <p:cNvSpPr>
                <a:spLocks noChangeAspect="1"/>
              </p:cNvSpPr>
              <p:nvPr/>
            </p:nvSpPr>
            <p:spPr bwMode="auto">
              <a:xfrm>
                <a:off x="858560" y="1177450"/>
                <a:ext cx="842264" cy="1263257"/>
              </a:xfrm>
              <a:custGeom>
                <a:avLst/>
                <a:gdLst>
                  <a:gd name="T0" fmla="*/ 310 w 2073"/>
                  <a:gd name="T1" fmla="*/ 0 h 3179"/>
                  <a:gd name="T2" fmla="*/ 0 w 2073"/>
                  <a:gd name="T3" fmla="*/ 1205 h 3179"/>
                  <a:gd name="T4" fmla="*/ 1344 w 2073"/>
                  <a:gd name="T5" fmla="*/ 3179 h 3179"/>
                  <a:gd name="T6" fmla="*/ 1344 w 2073"/>
                  <a:gd name="T7" fmla="*/ 3156 h 3179"/>
                  <a:gd name="T8" fmla="*/ 1357 w 2073"/>
                  <a:gd name="T9" fmla="*/ 3126 h 3179"/>
                  <a:gd name="T10" fmla="*/ 1380 w 2073"/>
                  <a:gd name="T11" fmla="*/ 3048 h 3179"/>
                  <a:gd name="T12" fmla="*/ 1368 w 2073"/>
                  <a:gd name="T13" fmla="*/ 3013 h 3179"/>
                  <a:gd name="T14" fmla="*/ 1386 w 2073"/>
                  <a:gd name="T15" fmla="*/ 2821 h 3179"/>
                  <a:gd name="T16" fmla="*/ 1375 w 2073"/>
                  <a:gd name="T17" fmla="*/ 2744 h 3179"/>
                  <a:gd name="T18" fmla="*/ 1386 w 2073"/>
                  <a:gd name="T19" fmla="*/ 2726 h 3179"/>
                  <a:gd name="T20" fmla="*/ 1434 w 2073"/>
                  <a:gd name="T21" fmla="*/ 2714 h 3179"/>
                  <a:gd name="T22" fmla="*/ 1500 w 2073"/>
                  <a:gd name="T23" fmla="*/ 2732 h 3179"/>
                  <a:gd name="T24" fmla="*/ 1524 w 2073"/>
                  <a:gd name="T25" fmla="*/ 2762 h 3179"/>
                  <a:gd name="T26" fmla="*/ 1524 w 2073"/>
                  <a:gd name="T27" fmla="*/ 2773 h 3179"/>
                  <a:gd name="T28" fmla="*/ 1547 w 2073"/>
                  <a:gd name="T29" fmla="*/ 2798 h 3179"/>
                  <a:gd name="T30" fmla="*/ 1583 w 2073"/>
                  <a:gd name="T31" fmla="*/ 2798 h 3179"/>
                  <a:gd name="T32" fmla="*/ 1644 w 2073"/>
                  <a:gd name="T33" fmla="*/ 2624 h 3179"/>
                  <a:gd name="T34" fmla="*/ 1680 w 2073"/>
                  <a:gd name="T35" fmla="*/ 2409 h 3179"/>
                  <a:gd name="T36" fmla="*/ 2073 w 2073"/>
                  <a:gd name="T37" fmla="*/ 388 h 3179"/>
                  <a:gd name="T38" fmla="*/ 1183 w 2073"/>
                  <a:gd name="T39" fmla="*/ 209 h 3179"/>
                  <a:gd name="T40" fmla="*/ 310 w 2073"/>
                  <a:gd name="T41" fmla="*/ 0 h 3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3" h="3179">
                    <a:moveTo>
                      <a:pt x="310" y="0"/>
                    </a:moveTo>
                    <a:lnTo>
                      <a:pt x="0" y="1205"/>
                    </a:lnTo>
                    <a:lnTo>
                      <a:pt x="1344" y="3179"/>
                    </a:lnTo>
                    <a:lnTo>
                      <a:pt x="1344" y="3156"/>
                    </a:lnTo>
                    <a:lnTo>
                      <a:pt x="1357" y="3126"/>
                    </a:lnTo>
                    <a:lnTo>
                      <a:pt x="1380" y="3048"/>
                    </a:lnTo>
                    <a:lnTo>
                      <a:pt x="1368" y="3013"/>
                    </a:lnTo>
                    <a:lnTo>
                      <a:pt x="1386" y="2821"/>
                    </a:lnTo>
                    <a:lnTo>
                      <a:pt x="1375" y="2744"/>
                    </a:lnTo>
                    <a:lnTo>
                      <a:pt x="1386" y="2726"/>
                    </a:lnTo>
                    <a:lnTo>
                      <a:pt x="1434" y="2714"/>
                    </a:lnTo>
                    <a:lnTo>
                      <a:pt x="1500" y="2732"/>
                    </a:lnTo>
                    <a:lnTo>
                      <a:pt x="1524" y="2762"/>
                    </a:lnTo>
                    <a:lnTo>
                      <a:pt x="1524" y="2773"/>
                    </a:lnTo>
                    <a:lnTo>
                      <a:pt x="1547" y="2798"/>
                    </a:lnTo>
                    <a:lnTo>
                      <a:pt x="1583" y="2798"/>
                    </a:lnTo>
                    <a:lnTo>
                      <a:pt x="1644" y="2624"/>
                    </a:lnTo>
                    <a:lnTo>
                      <a:pt x="1680" y="2409"/>
                    </a:lnTo>
                    <a:lnTo>
                      <a:pt x="2073" y="388"/>
                    </a:lnTo>
                    <a:lnTo>
                      <a:pt x="1183" y="209"/>
                    </a:lnTo>
                    <a:lnTo>
                      <a:pt x="310" y="0"/>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88" name="NV"/>
              <p:cNvSpPr>
                <a:spLocks noChangeAspect="1"/>
              </p:cNvSpPr>
              <p:nvPr/>
            </p:nvSpPr>
            <p:spPr bwMode="auto">
              <a:xfrm>
                <a:off x="858560" y="1177450"/>
                <a:ext cx="842264" cy="1263257"/>
              </a:xfrm>
              <a:custGeom>
                <a:avLst/>
                <a:gdLst>
                  <a:gd name="T0" fmla="*/ 310 w 2073"/>
                  <a:gd name="T1" fmla="*/ 0 h 3179"/>
                  <a:gd name="T2" fmla="*/ 0 w 2073"/>
                  <a:gd name="T3" fmla="*/ 1205 h 3179"/>
                  <a:gd name="T4" fmla="*/ 1344 w 2073"/>
                  <a:gd name="T5" fmla="*/ 3179 h 3179"/>
                  <a:gd name="T6" fmla="*/ 1344 w 2073"/>
                  <a:gd name="T7" fmla="*/ 3156 h 3179"/>
                  <a:gd name="T8" fmla="*/ 1357 w 2073"/>
                  <a:gd name="T9" fmla="*/ 3126 h 3179"/>
                  <a:gd name="T10" fmla="*/ 1380 w 2073"/>
                  <a:gd name="T11" fmla="*/ 3048 h 3179"/>
                  <a:gd name="T12" fmla="*/ 1368 w 2073"/>
                  <a:gd name="T13" fmla="*/ 3013 h 3179"/>
                  <a:gd name="T14" fmla="*/ 1386 w 2073"/>
                  <a:gd name="T15" fmla="*/ 2821 h 3179"/>
                  <a:gd name="T16" fmla="*/ 1375 w 2073"/>
                  <a:gd name="T17" fmla="*/ 2744 h 3179"/>
                  <a:gd name="T18" fmla="*/ 1386 w 2073"/>
                  <a:gd name="T19" fmla="*/ 2726 h 3179"/>
                  <a:gd name="T20" fmla="*/ 1434 w 2073"/>
                  <a:gd name="T21" fmla="*/ 2714 h 3179"/>
                  <a:gd name="T22" fmla="*/ 1500 w 2073"/>
                  <a:gd name="T23" fmla="*/ 2732 h 3179"/>
                  <a:gd name="T24" fmla="*/ 1524 w 2073"/>
                  <a:gd name="T25" fmla="*/ 2762 h 3179"/>
                  <a:gd name="T26" fmla="*/ 1524 w 2073"/>
                  <a:gd name="T27" fmla="*/ 2773 h 3179"/>
                  <a:gd name="T28" fmla="*/ 1547 w 2073"/>
                  <a:gd name="T29" fmla="*/ 2798 h 3179"/>
                  <a:gd name="T30" fmla="*/ 1583 w 2073"/>
                  <a:gd name="T31" fmla="*/ 2798 h 3179"/>
                  <a:gd name="T32" fmla="*/ 1644 w 2073"/>
                  <a:gd name="T33" fmla="*/ 2624 h 3179"/>
                  <a:gd name="T34" fmla="*/ 1680 w 2073"/>
                  <a:gd name="T35" fmla="*/ 2409 h 3179"/>
                  <a:gd name="T36" fmla="*/ 2073 w 2073"/>
                  <a:gd name="T37" fmla="*/ 388 h 3179"/>
                  <a:gd name="T38" fmla="*/ 1183 w 2073"/>
                  <a:gd name="T39" fmla="*/ 209 h 3179"/>
                  <a:gd name="T40" fmla="*/ 310 w 2073"/>
                  <a:gd name="T41" fmla="*/ 0 h 3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3" h="3179">
                    <a:moveTo>
                      <a:pt x="310" y="0"/>
                    </a:moveTo>
                    <a:lnTo>
                      <a:pt x="0" y="1205"/>
                    </a:lnTo>
                    <a:lnTo>
                      <a:pt x="1344" y="3179"/>
                    </a:lnTo>
                    <a:lnTo>
                      <a:pt x="1344" y="3156"/>
                    </a:lnTo>
                    <a:lnTo>
                      <a:pt x="1357" y="3126"/>
                    </a:lnTo>
                    <a:lnTo>
                      <a:pt x="1380" y="3048"/>
                    </a:lnTo>
                    <a:lnTo>
                      <a:pt x="1368" y="3013"/>
                    </a:lnTo>
                    <a:lnTo>
                      <a:pt x="1386" y="2821"/>
                    </a:lnTo>
                    <a:lnTo>
                      <a:pt x="1375" y="2744"/>
                    </a:lnTo>
                    <a:lnTo>
                      <a:pt x="1386" y="2726"/>
                    </a:lnTo>
                    <a:lnTo>
                      <a:pt x="1434" y="2714"/>
                    </a:lnTo>
                    <a:lnTo>
                      <a:pt x="1500" y="2732"/>
                    </a:lnTo>
                    <a:lnTo>
                      <a:pt x="1524" y="2762"/>
                    </a:lnTo>
                    <a:lnTo>
                      <a:pt x="1524" y="2773"/>
                    </a:lnTo>
                    <a:lnTo>
                      <a:pt x="1547" y="2798"/>
                    </a:lnTo>
                    <a:lnTo>
                      <a:pt x="1583" y="2798"/>
                    </a:lnTo>
                    <a:lnTo>
                      <a:pt x="1644" y="2624"/>
                    </a:lnTo>
                    <a:lnTo>
                      <a:pt x="1680" y="2409"/>
                    </a:lnTo>
                    <a:lnTo>
                      <a:pt x="2073" y="388"/>
                    </a:lnTo>
                    <a:lnTo>
                      <a:pt x="1183" y="209"/>
                    </a:lnTo>
                    <a:lnTo>
                      <a:pt x="310" y="0"/>
                    </a:lnTo>
                  </a:path>
                </a:pathLst>
              </a:custGeom>
              <a:solidFill>
                <a:srgbClr val="4F81BD"/>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89" name="Freeform 188"/>
              <p:cNvSpPr>
                <a:spLocks noChangeAspect="1"/>
              </p:cNvSpPr>
              <p:nvPr/>
            </p:nvSpPr>
            <p:spPr bwMode="auto">
              <a:xfrm>
                <a:off x="1296841" y="2134824"/>
                <a:ext cx="900551" cy="1016167"/>
              </a:xfrm>
              <a:custGeom>
                <a:avLst/>
                <a:gdLst>
                  <a:gd name="T0" fmla="*/ 1888 w 2218"/>
                  <a:gd name="T1" fmla="*/ 2560 h 2560"/>
                  <a:gd name="T2" fmla="*/ 2218 w 2218"/>
                  <a:gd name="T3" fmla="*/ 257 h 2560"/>
                  <a:gd name="T4" fmla="*/ 605 w 2218"/>
                  <a:gd name="T5" fmla="*/ 7 h 2560"/>
                  <a:gd name="T6" fmla="*/ 605 w 2218"/>
                  <a:gd name="T7" fmla="*/ 0 h 2560"/>
                  <a:gd name="T8" fmla="*/ 569 w 2218"/>
                  <a:gd name="T9" fmla="*/ 215 h 2560"/>
                  <a:gd name="T10" fmla="*/ 508 w 2218"/>
                  <a:gd name="T11" fmla="*/ 389 h 2560"/>
                  <a:gd name="T12" fmla="*/ 472 w 2218"/>
                  <a:gd name="T13" fmla="*/ 389 h 2560"/>
                  <a:gd name="T14" fmla="*/ 449 w 2218"/>
                  <a:gd name="T15" fmla="*/ 364 h 2560"/>
                  <a:gd name="T16" fmla="*/ 449 w 2218"/>
                  <a:gd name="T17" fmla="*/ 353 h 2560"/>
                  <a:gd name="T18" fmla="*/ 425 w 2218"/>
                  <a:gd name="T19" fmla="*/ 323 h 2560"/>
                  <a:gd name="T20" fmla="*/ 359 w 2218"/>
                  <a:gd name="T21" fmla="*/ 305 h 2560"/>
                  <a:gd name="T22" fmla="*/ 311 w 2218"/>
                  <a:gd name="T23" fmla="*/ 317 h 2560"/>
                  <a:gd name="T24" fmla="*/ 300 w 2218"/>
                  <a:gd name="T25" fmla="*/ 335 h 2560"/>
                  <a:gd name="T26" fmla="*/ 311 w 2218"/>
                  <a:gd name="T27" fmla="*/ 412 h 2560"/>
                  <a:gd name="T28" fmla="*/ 293 w 2218"/>
                  <a:gd name="T29" fmla="*/ 604 h 2560"/>
                  <a:gd name="T30" fmla="*/ 305 w 2218"/>
                  <a:gd name="T31" fmla="*/ 639 h 2560"/>
                  <a:gd name="T32" fmla="*/ 282 w 2218"/>
                  <a:gd name="T33" fmla="*/ 717 h 2560"/>
                  <a:gd name="T34" fmla="*/ 269 w 2218"/>
                  <a:gd name="T35" fmla="*/ 747 h 2560"/>
                  <a:gd name="T36" fmla="*/ 269 w 2218"/>
                  <a:gd name="T37" fmla="*/ 770 h 2560"/>
                  <a:gd name="T38" fmla="*/ 269 w 2218"/>
                  <a:gd name="T39" fmla="*/ 830 h 2560"/>
                  <a:gd name="T40" fmla="*/ 269 w 2218"/>
                  <a:gd name="T41" fmla="*/ 848 h 2560"/>
                  <a:gd name="T42" fmla="*/ 269 w 2218"/>
                  <a:gd name="T43" fmla="*/ 865 h 2560"/>
                  <a:gd name="T44" fmla="*/ 293 w 2218"/>
                  <a:gd name="T45" fmla="*/ 914 h 2560"/>
                  <a:gd name="T46" fmla="*/ 293 w 2218"/>
                  <a:gd name="T47" fmla="*/ 955 h 2560"/>
                  <a:gd name="T48" fmla="*/ 305 w 2218"/>
                  <a:gd name="T49" fmla="*/ 985 h 2560"/>
                  <a:gd name="T50" fmla="*/ 317 w 2218"/>
                  <a:gd name="T51" fmla="*/ 1032 h 2560"/>
                  <a:gd name="T52" fmla="*/ 335 w 2218"/>
                  <a:gd name="T53" fmla="*/ 1045 h 2560"/>
                  <a:gd name="T54" fmla="*/ 359 w 2218"/>
                  <a:gd name="T55" fmla="*/ 1068 h 2560"/>
                  <a:gd name="T56" fmla="*/ 359 w 2218"/>
                  <a:gd name="T57" fmla="*/ 1111 h 2560"/>
                  <a:gd name="T58" fmla="*/ 359 w 2218"/>
                  <a:gd name="T59" fmla="*/ 1122 h 2560"/>
                  <a:gd name="T60" fmla="*/ 341 w 2218"/>
                  <a:gd name="T61" fmla="*/ 1111 h 2560"/>
                  <a:gd name="T62" fmla="*/ 305 w 2218"/>
                  <a:gd name="T63" fmla="*/ 1146 h 2560"/>
                  <a:gd name="T64" fmla="*/ 257 w 2218"/>
                  <a:gd name="T65" fmla="*/ 1164 h 2560"/>
                  <a:gd name="T66" fmla="*/ 215 w 2218"/>
                  <a:gd name="T67" fmla="*/ 1206 h 2560"/>
                  <a:gd name="T68" fmla="*/ 192 w 2218"/>
                  <a:gd name="T69" fmla="*/ 1313 h 2560"/>
                  <a:gd name="T70" fmla="*/ 126 w 2218"/>
                  <a:gd name="T71" fmla="*/ 1396 h 2560"/>
                  <a:gd name="T72" fmla="*/ 97 w 2218"/>
                  <a:gd name="T73" fmla="*/ 1396 h 2560"/>
                  <a:gd name="T74" fmla="*/ 90 w 2218"/>
                  <a:gd name="T75" fmla="*/ 1421 h 2560"/>
                  <a:gd name="T76" fmla="*/ 102 w 2218"/>
                  <a:gd name="T77" fmla="*/ 1450 h 2560"/>
                  <a:gd name="T78" fmla="*/ 97 w 2218"/>
                  <a:gd name="T79" fmla="*/ 1474 h 2560"/>
                  <a:gd name="T80" fmla="*/ 84 w 2218"/>
                  <a:gd name="T81" fmla="*/ 1528 h 2560"/>
                  <a:gd name="T82" fmla="*/ 90 w 2218"/>
                  <a:gd name="T83" fmla="*/ 1546 h 2560"/>
                  <a:gd name="T84" fmla="*/ 138 w 2218"/>
                  <a:gd name="T85" fmla="*/ 1587 h 2560"/>
                  <a:gd name="T86" fmla="*/ 144 w 2218"/>
                  <a:gd name="T87" fmla="*/ 1605 h 2560"/>
                  <a:gd name="T88" fmla="*/ 132 w 2218"/>
                  <a:gd name="T89" fmla="*/ 1623 h 2560"/>
                  <a:gd name="T90" fmla="*/ 126 w 2218"/>
                  <a:gd name="T91" fmla="*/ 1647 h 2560"/>
                  <a:gd name="T92" fmla="*/ 97 w 2218"/>
                  <a:gd name="T93" fmla="*/ 1677 h 2560"/>
                  <a:gd name="T94" fmla="*/ 84 w 2218"/>
                  <a:gd name="T95" fmla="*/ 1671 h 2560"/>
                  <a:gd name="T96" fmla="*/ 30 w 2218"/>
                  <a:gd name="T97" fmla="*/ 1665 h 2560"/>
                  <a:gd name="T98" fmla="*/ 0 w 2218"/>
                  <a:gd name="T99" fmla="*/ 1761 h 2560"/>
                  <a:gd name="T100" fmla="*/ 1195 w 2218"/>
                  <a:gd name="T101" fmla="*/ 2452 h 2560"/>
                  <a:gd name="T102" fmla="*/ 1888 w 2218"/>
                  <a:gd name="T103" fmla="*/ 256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18" h="2560">
                    <a:moveTo>
                      <a:pt x="1888" y="2560"/>
                    </a:moveTo>
                    <a:lnTo>
                      <a:pt x="2218" y="257"/>
                    </a:lnTo>
                    <a:lnTo>
                      <a:pt x="605" y="7"/>
                    </a:lnTo>
                    <a:lnTo>
                      <a:pt x="605" y="0"/>
                    </a:lnTo>
                    <a:lnTo>
                      <a:pt x="569" y="215"/>
                    </a:lnTo>
                    <a:lnTo>
                      <a:pt x="508" y="389"/>
                    </a:lnTo>
                    <a:lnTo>
                      <a:pt x="472" y="389"/>
                    </a:lnTo>
                    <a:lnTo>
                      <a:pt x="449" y="364"/>
                    </a:lnTo>
                    <a:lnTo>
                      <a:pt x="449" y="353"/>
                    </a:lnTo>
                    <a:lnTo>
                      <a:pt x="425" y="323"/>
                    </a:lnTo>
                    <a:lnTo>
                      <a:pt x="359" y="305"/>
                    </a:lnTo>
                    <a:lnTo>
                      <a:pt x="311" y="317"/>
                    </a:lnTo>
                    <a:lnTo>
                      <a:pt x="300" y="335"/>
                    </a:lnTo>
                    <a:lnTo>
                      <a:pt x="311" y="412"/>
                    </a:lnTo>
                    <a:lnTo>
                      <a:pt x="293" y="604"/>
                    </a:lnTo>
                    <a:lnTo>
                      <a:pt x="305" y="639"/>
                    </a:lnTo>
                    <a:lnTo>
                      <a:pt x="282" y="717"/>
                    </a:lnTo>
                    <a:lnTo>
                      <a:pt x="269" y="747"/>
                    </a:lnTo>
                    <a:lnTo>
                      <a:pt x="269" y="770"/>
                    </a:lnTo>
                    <a:lnTo>
                      <a:pt x="269" y="830"/>
                    </a:lnTo>
                    <a:lnTo>
                      <a:pt x="269" y="848"/>
                    </a:lnTo>
                    <a:lnTo>
                      <a:pt x="269" y="865"/>
                    </a:lnTo>
                    <a:lnTo>
                      <a:pt x="293" y="914"/>
                    </a:lnTo>
                    <a:lnTo>
                      <a:pt x="293" y="955"/>
                    </a:lnTo>
                    <a:lnTo>
                      <a:pt x="305" y="985"/>
                    </a:lnTo>
                    <a:lnTo>
                      <a:pt x="317" y="1032"/>
                    </a:lnTo>
                    <a:lnTo>
                      <a:pt x="335" y="1045"/>
                    </a:lnTo>
                    <a:lnTo>
                      <a:pt x="359" y="1068"/>
                    </a:lnTo>
                    <a:lnTo>
                      <a:pt x="359" y="1111"/>
                    </a:lnTo>
                    <a:lnTo>
                      <a:pt x="359" y="1122"/>
                    </a:lnTo>
                    <a:lnTo>
                      <a:pt x="341" y="1111"/>
                    </a:lnTo>
                    <a:lnTo>
                      <a:pt x="305" y="1146"/>
                    </a:lnTo>
                    <a:lnTo>
                      <a:pt x="257" y="1164"/>
                    </a:lnTo>
                    <a:lnTo>
                      <a:pt x="215" y="1206"/>
                    </a:lnTo>
                    <a:lnTo>
                      <a:pt x="192" y="1313"/>
                    </a:lnTo>
                    <a:lnTo>
                      <a:pt x="126" y="1396"/>
                    </a:lnTo>
                    <a:lnTo>
                      <a:pt x="97" y="1396"/>
                    </a:lnTo>
                    <a:lnTo>
                      <a:pt x="90" y="1421"/>
                    </a:lnTo>
                    <a:lnTo>
                      <a:pt x="102" y="1450"/>
                    </a:lnTo>
                    <a:lnTo>
                      <a:pt x="97" y="1474"/>
                    </a:lnTo>
                    <a:lnTo>
                      <a:pt x="84" y="1528"/>
                    </a:lnTo>
                    <a:lnTo>
                      <a:pt x="90" y="1546"/>
                    </a:lnTo>
                    <a:lnTo>
                      <a:pt x="138" y="1587"/>
                    </a:lnTo>
                    <a:lnTo>
                      <a:pt x="144" y="1605"/>
                    </a:lnTo>
                    <a:lnTo>
                      <a:pt x="132" y="1623"/>
                    </a:lnTo>
                    <a:lnTo>
                      <a:pt x="126" y="1647"/>
                    </a:lnTo>
                    <a:lnTo>
                      <a:pt x="97" y="1677"/>
                    </a:lnTo>
                    <a:lnTo>
                      <a:pt x="84" y="1671"/>
                    </a:lnTo>
                    <a:lnTo>
                      <a:pt x="30" y="1665"/>
                    </a:lnTo>
                    <a:lnTo>
                      <a:pt x="0" y="1761"/>
                    </a:lnTo>
                    <a:lnTo>
                      <a:pt x="1195" y="2452"/>
                    </a:lnTo>
                    <a:lnTo>
                      <a:pt x="1888" y="2560"/>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90" name="AZ"/>
              <p:cNvSpPr>
                <a:spLocks noChangeAspect="1"/>
              </p:cNvSpPr>
              <p:nvPr/>
            </p:nvSpPr>
            <p:spPr bwMode="auto">
              <a:xfrm>
                <a:off x="1296841" y="2134824"/>
                <a:ext cx="900551" cy="1016167"/>
              </a:xfrm>
              <a:custGeom>
                <a:avLst/>
                <a:gdLst>
                  <a:gd name="T0" fmla="*/ 1888 w 2218"/>
                  <a:gd name="T1" fmla="*/ 2560 h 2560"/>
                  <a:gd name="T2" fmla="*/ 2218 w 2218"/>
                  <a:gd name="T3" fmla="*/ 257 h 2560"/>
                  <a:gd name="T4" fmla="*/ 605 w 2218"/>
                  <a:gd name="T5" fmla="*/ 7 h 2560"/>
                  <a:gd name="T6" fmla="*/ 605 w 2218"/>
                  <a:gd name="T7" fmla="*/ 0 h 2560"/>
                  <a:gd name="T8" fmla="*/ 569 w 2218"/>
                  <a:gd name="T9" fmla="*/ 215 h 2560"/>
                  <a:gd name="T10" fmla="*/ 508 w 2218"/>
                  <a:gd name="T11" fmla="*/ 389 h 2560"/>
                  <a:gd name="T12" fmla="*/ 472 w 2218"/>
                  <a:gd name="T13" fmla="*/ 389 h 2560"/>
                  <a:gd name="T14" fmla="*/ 449 w 2218"/>
                  <a:gd name="T15" fmla="*/ 364 h 2560"/>
                  <a:gd name="T16" fmla="*/ 449 w 2218"/>
                  <a:gd name="T17" fmla="*/ 353 h 2560"/>
                  <a:gd name="T18" fmla="*/ 425 w 2218"/>
                  <a:gd name="T19" fmla="*/ 323 h 2560"/>
                  <a:gd name="T20" fmla="*/ 359 w 2218"/>
                  <a:gd name="T21" fmla="*/ 305 h 2560"/>
                  <a:gd name="T22" fmla="*/ 311 w 2218"/>
                  <a:gd name="T23" fmla="*/ 317 h 2560"/>
                  <a:gd name="T24" fmla="*/ 300 w 2218"/>
                  <a:gd name="T25" fmla="*/ 335 h 2560"/>
                  <a:gd name="T26" fmla="*/ 311 w 2218"/>
                  <a:gd name="T27" fmla="*/ 412 h 2560"/>
                  <a:gd name="T28" fmla="*/ 293 w 2218"/>
                  <a:gd name="T29" fmla="*/ 604 h 2560"/>
                  <a:gd name="T30" fmla="*/ 305 w 2218"/>
                  <a:gd name="T31" fmla="*/ 639 h 2560"/>
                  <a:gd name="T32" fmla="*/ 282 w 2218"/>
                  <a:gd name="T33" fmla="*/ 717 h 2560"/>
                  <a:gd name="T34" fmla="*/ 269 w 2218"/>
                  <a:gd name="T35" fmla="*/ 747 h 2560"/>
                  <a:gd name="T36" fmla="*/ 269 w 2218"/>
                  <a:gd name="T37" fmla="*/ 770 h 2560"/>
                  <a:gd name="T38" fmla="*/ 269 w 2218"/>
                  <a:gd name="T39" fmla="*/ 830 h 2560"/>
                  <a:gd name="T40" fmla="*/ 269 w 2218"/>
                  <a:gd name="T41" fmla="*/ 848 h 2560"/>
                  <a:gd name="T42" fmla="*/ 269 w 2218"/>
                  <a:gd name="T43" fmla="*/ 865 h 2560"/>
                  <a:gd name="T44" fmla="*/ 293 w 2218"/>
                  <a:gd name="T45" fmla="*/ 914 h 2560"/>
                  <a:gd name="T46" fmla="*/ 293 w 2218"/>
                  <a:gd name="T47" fmla="*/ 955 h 2560"/>
                  <a:gd name="T48" fmla="*/ 305 w 2218"/>
                  <a:gd name="T49" fmla="*/ 985 h 2560"/>
                  <a:gd name="T50" fmla="*/ 317 w 2218"/>
                  <a:gd name="T51" fmla="*/ 1032 h 2560"/>
                  <a:gd name="T52" fmla="*/ 335 w 2218"/>
                  <a:gd name="T53" fmla="*/ 1045 h 2560"/>
                  <a:gd name="T54" fmla="*/ 359 w 2218"/>
                  <a:gd name="T55" fmla="*/ 1068 h 2560"/>
                  <a:gd name="T56" fmla="*/ 359 w 2218"/>
                  <a:gd name="T57" fmla="*/ 1111 h 2560"/>
                  <a:gd name="T58" fmla="*/ 359 w 2218"/>
                  <a:gd name="T59" fmla="*/ 1122 h 2560"/>
                  <a:gd name="T60" fmla="*/ 341 w 2218"/>
                  <a:gd name="T61" fmla="*/ 1111 h 2560"/>
                  <a:gd name="T62" fmla="*/ 305 w 2218"/>
                  <a:gd name="T63" fmla="*/ 1146 h 2560"/>
                  <a:gd name="T64" fmla="*/ 257 w 2218"/>
                  <a:gd name="T65" fmla="*/ 1164 h 2560"/>
                  <a:gd name="T66" fmla="*/ 215 w 2218"/>
                  <a:gd name="T67" fmla="*/ 1206 h 2560"/>
                  <a:gd name="T68" fmla="*/ 192 w 2218"/>
                  <a:gd name="T69" fmla="*/ 1313 h 2560"/>
                  <a:gd name="T70" fmla="*/ 126 w 2218"/>
                  <a:gd name="T71" fmla="*/ 1396 h 2560"/>
                  <a:gd name="T72" fmla="*/ 97 w 2218"/>
                  <a:gd name="T73" fmla="*/ 1396 h 2560"/>
                  <a:gd name="T74" fmla="*/ 90 w 2218"/>
                  <a:gd name="T75" fmla="*/ 1421 h 2560"/>
                  <a:gd name="T76" fmla="*/ 102 w 2218"/>
                  <a:gd name="T77" fmla="*/ 1450 h 2560"/>
                  <a:gd name="T78" fmla="*/ 97 w 2218"/>
                  <a:gd name="T79" fmla="*/ 1474 h 2560"/>
                  <a:gd name="T80" fmla="*/ 84 w 2218"/>
                  <a:gd name="T81" fmla="*/ 1528 h 2560"/>
                  <a:gd name="T82" fmla="*/ 90 w 2218"/>
                  <a:gd name="T83" fmla="*/ 1546 h 2560"/>
                  <a:gd name="T84" fmla="*/ 138 w 2218"/>
                  <a:gd name="T85" fmla="*/ 1587 h 2560"/>
                  <a:gd name="T86" fmla="*/ 144 w 2218"/>
                  <a:gd name="T87" fmla="*/ 1605 h 2560"/>
                  <a:gd name="T88" fmla="*/ 132 w 2218"/>
                  <a:gd name="T89" fmla="*/ 1623 h 2560"/>
                  <a:gd name="T90" fmla="*/ 126 w 2218"/>
                  <a:gd name="T91" fmla="*/ 1647 h 2560"/>
                  <a:gd name="T92" fmla="*/ 97 w 2218"/>
                  <a:gd name="T93" fmla="*/ 1677 h 2560"/>
                  <a:gd name="T94" fmla="*/ 84 w 2218"/>
                  <a:gd name="T95" fmla="*/ 1671 h 2560"/>
                  <a:gd name="T96" fmla="*/ 30 w 2218"/>
                  <a:gd name="T97" fmla="*/ 1665 h 2560"/>
                  <a:gd name="T98" fmla="*/ 0 w 2218"/>
                  <a:gd name="T99" fmla="*/ 1761 h 2560"/>
                  <a:gd name="T100" fmla="*/ 1195 w 2218"/>
                  <a:gd name="T101" fmla="*/ 2452 h 2560"/>
                  <a:gd name="T102" fmla="*/ 1888 w 2218"/>
                  <a:gd name="T103" fmla="*/ 256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18" h="2560">
                    <a:moveTo>
                      <a:pt x="1888" y="2560"/>
                    </a:moveTo>
                    <a:lnTo>
                      <a:pt x="2218" y="257"/>
                    </a:lnTo>
                    <a:lnTo>
                      <a:pt x="605" y="7"/>
                    </a:lnTo>
                    <a:lnTo>
                      <a:pt x="605" y="0"/>
                    </a:lnTo>
                    <a:lnTo>
                      <a:pt x="569" y="215"/>
                    </a:lnTo>
                    <a:lnTo>
                      <a:pt x="508" y="389"/>
                    </a:lnTo>
                    <a:lnTo>
                      <a:pt x="472" y="389"/>
                    </a:lnTo>
                    <a:lnTo>
                      <a:pt x="449" y="364"/>
                    </a:lnTo>
                    <a:lnTo>
                      <a:pt x="449" y="353"/>
                    </a:lnTo>
                    <a:lnTo>
                      <a:pt x="425" y="323"/>
                    </a:lnTo>
                    <a:lnTo>
                      <a:pt x="359" y="305"/>
                    </a:lnTo>
                    <a:lnTo>
                      <a:pt x="311" y="317"/>
                    </a:lnTo>
                    <a:lnTo>
                      <a:pt x="300" y="335"/>
                    </a:lnTo>
                    <a:lnTo>
                      <a:pt x="311" y="412"/>
                    </a:lnTo>
                    <a:lnTo>
                      <a:pt x="293" y="604"/>
                    </a:lnTo>
                    <a:lnTo>
                      <a:pt x="305" y="639"/>
                    </a:lnTo>
                    <a:lnTo>
                      <a:pt x="282" y="717"/>
                    </a:lnTo>
                    <a:lnTo>
                      <a:pt x="269" y="747"/>
                    </a:lnTo>
                    <a:lnTo>
                      <a:pt x="269" y="770"/>
                    </a:lnTo>
                    <a:lnTo>
                      <a:pt x="269" y="830"/>
                    </a:lnTo>
                    <a:lnTo>
                      <a:pt x="269" y="848"/>
                    </a:lnTo>
                    <a:lnTo>
                      <a:pt x="269" y="865"/>
                    </a:lnTo>
                    <a:lnTo>
                      <a:pt x="293" y="914"/>
                    </a:lnTo>
                    <a:lnTo>
                      <a:pt x="293" y="955"/>
                    </a:lnTo>
                    <a:lnTo>
                      <a:pt x="305" y="985"/>
                    </a:lnTo>
                    <a:lnTo>
                      <a:pt x="317" y="1032"/>
                    </a:lnTo>
                    <a:lnTo>
                      <a:pt x="335" y="1045"/>
                    </a:lnTo>
                    <a:lnTo>
                      <a:pt x="359" y="1068"/>
                    </a:lnTo>
                    <a:lnTo>
                      <a:pt x="359" y="1111"/>
                    </a:lnTo>
                    <a:lnTo>
                      <a:pt x="359" y="1122"/>
                    </a:lnTo>
                    <a:lnTo>
                      <a:pt x="341" y="1111"/>
                    </a:lnTo>
                    <a:lnTo>
                      <a:pt x="305" y="1146"/>
                    </a:lnTo>
                    <a:lnTo>
                      <a:pt x="257" y="1164"/>
                    </a:lnTo>
                    <a:lnTo>
                      <a:pt x="215" y="1206"/>
                    </a:lnTo>
                    <a:lnTo>
                      <a:pt x="192" y="1313"/>
                    </a:lnTo>
                    <a:lnTo>
                      <a:pt x="126" y="1396"/>
                    </a:lnTo>
                    <a:lnTo>
                      <a:pt x="97" y="1396"/>
                    </a:lnTo>
                    <a:lnTo>
                      <a:pt x="90" y="1421"/>
                    </a:lnTo>
                    <a:lnTo>
                      <a:pt x="102" y="1450"/>
                    </a:lnTo>
                    <a:lnTo>
                      <a:pt x="97" y="1474"/>
                    </a:lnTo>
                    <a:lnTo>
                      <a:pt x="84" y="1528"/>
                    </a:lnTo>
                    <a:lnTo>
                      <a:pt x="90" y="1546"/>
                    </a:lnTo>
                    <a:lnTo>
                      <a:pt x="138" y="1587"/>
                    </a:lnTo>
                    <a:lnTo>
                      <a:pt x="144" y="1605"/>
                    </a:lnTo>
                    <a:lnTo>
                      <a:pt x="132" y="1623"/>
                    </a:lnTo>
                    <a:lnTo>
                      <a:pt x="126" y="1647"/>
                    </a:lnTo>
                    <a:lnTo>
                      <a:pt x="97" y="1677"/>
                    </a:lnTo>
                    <a:lnTo>
                      <a:pt x="84" y="1671"/>
                    </a:lnTo>
                    <a:lnTo>
                      <a:pt x="30" y="1665"/>
                    </a:lnTo>
                    <a:lnTo>
                      <a:pt x="0" y="1761"/>
                    </a:lnTo>
                    <a:lnTo>
                      <a:pt x="1195" y="2452"/>
                    </a:lnTo>
                    <a:lnTo>
                      <a:pt x="1888" y="2560"/>
                    </a:lnTo>
                  </a:path>
                </a:pathLst>
              </a:custGeom>
              <a:no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91" name="Freeform 190"/>
              <p:cNvSpPr>
                <a:spLocks noChangeAspect="1"/>
              </p:cNvSpPr>
              <p:nvPr/>
            </p:nvSpPr>
            <p:spPr bwMode="auto">
              <a:xfrm>
                <a:off x="2197391" y="1589796"/>
                <a:ext cx="960755" cy="742064"/>
              </a:xfrm>
              <a:custGeom>
                <a:avLst/>
                <a:gdLst>
                  <a:gd name="T0" fmla="*/ 0 w 2360"/>
                  <a:gd name="T1" fmla="*/ 1628 h 1867"/>
                  <a:gd name="T2" fmla="*/ 221 w 2360"/>
                  <a:gd name="T3" fmla="*/ 0 h 1867"/>
                  <a:gd name="T4" fmla="*/ 1745 w 2360"/>
                  <a:gd name="T5" fmla="*/ 167 h 1867"/>
                  <a:gd name="T6" fmla="*/ 2360 w 2360"/>
                  <a:gd name="T7" fmla="*/ 221 h 1867"/>
                  <a:gd name="T8" fmla="*/ 2336 w 2360"/>
                  <a:gd name="T9" fmla="*/ 626 h 1867"/>
                  <a:gd name="T10" fmla="*/ 2264 w 2360"/>
                  <a:gd name="T11" fmla="*/ 1867 h 1867"/>
                  <a:gd name="T12" fmla="*/ 1948 w 2360"/>
                  <a:gd name="T13" fmla="*/ 1843 h 1867"/>
                  <a:gd name="T14" fmla="*/ 0 w 2360"/>
                  <a:gd name="T15" fmla="*/ 1628 h 18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0" h="1867">
                    <a:moveTo>
                      <a:pt x="0" y="1628"/>
                    </a:moveTo>
                    <a:lnTo>
                      <a:pt x="221" y="0"/>
                    </a:lnTo>
                    <a:lnTo>
                      <a:pt x="1745" y="167"/>
                    </a:lnTo>
                    <a:lnTo>
                      <a:pt x="2360" y="221"/>
                    </a:lnTo>
                    <a:lnTo>
                      <a:pt x="2336" y="626"/>
                    </a:lnTo>
                    <a:lnTo>
                      <a:pt x="2264" y="1867"/>
                    </a:lnTo>
                    <a:lnTo>
                      <a:pt x="1948" y="1843"/>
                    </a:lnTo>
                    <a:lnTo>
                      <a:pt x="0" y="1628"/>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92" name="CO"/>
              <p:cNvSpPr>
                <a:spLocks noChangeAspect="1"/>
              </p:cNvSpPr>
              <p:nvPr/>
            </p:nvSpPr>
            <p:spPr bwMode="auto">
              <a:xfrm>
                <a:off x="2197391" y="1589796"/>
                <a:ext cx="960755" cy="742064"/>
              </a:xfrm>
              <a:custGeom>
                <a:avLst/>
                <a:gdLst>
                  <a:gd name="T0" fmla="*/ 0 w 2360"/>
                  <a:gd name="T1" fmla="*/ 1628 h 1867"/>
                  <a:gd name="T2" fmla="*/ 221 w 2360"/>
                  <a:gd name="T3" fmla="*/ 0 h 1867"/>
                  <a:gd name="T4" fmla="*/ 1745 w 2360"/>
                  <a:gd name="T5" fmla="*/ 167 h 1867"/>
                  <a:gd name="T6" fmla="*/ 2360 w 2360"/>
                  <a:gd name="T7" fmla="*/ 221 h 1867"/>
                  <a:gd name="T8" fmla="*/ 2336 w 2360"/>
                  <a:gd name="T9" fmla="*/ 626 h 1867"/>
                  <a:gd name="T10" fmla="*/ 2264 w 2360"/>
                  <a:gd name="T11" fmla="*/ 1867 h 1867"/>
                  <a:gd name="T12" fmla="*/ 1948 w 2360"/>
                  <a:gd name="T13" fmla="*/ 1843 h 1867"/>
                  <a:gd name="T14" fmla="*/ 0 w 2360"/>
                  <a:gd name="T15" fmla="*/ 1628 h 18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0" h="1867">
                    <a:moveTo>
                      <a:pt x="0" y="1628"/>
                    </a:moveTo>
                    <a:lnTo>
                      <a:pt x="221" y="0"/>
                    </a:lnTo>
                    <a:lnTo>
                      <a:pt x="1745" y="167"/>
                    </a:lnTo>
                    <a:lnTo>
                      <a:pt x="2360" y="221"/>
                    </a:lnTo>
                    <a:lnTo>
                      <a:pt x="2336" y="626"/>
                    </a:lnTo>
                    <a:lnTo>
                      <a:pt x="2264" y="1867"/>
                    </a:lnTo>
                    <a:lnTo>
                      <a:pt x="1948" y="1843"/>
                    </a:lnTo>
                    <a:lnTo>
                      <a:pt x="0" y="1628"/>
                    </a:lnTo>
                  </a:path>
                </a:pathLst>
              </a:custGeom>
              <a:solidFill>
                <a:srgbClr val="9BBB59"/>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93" name="Freeform 192"/>
              <p:cNvSpPr>
                <a:spLocks noChangeAspect="1"/>
              </p:cNvSpPr>
              <p:nvPr/>
            </p:nvSpPr>
            <p:spPr bwMode="auto">
              <a:xfrm>
                <a:off x="2063810" y="2236520"/>
                <a:ext cx="924031" cy="928772"/>
              </a:xfrm>
              <a:custGeom>
                <a:avLst/>
                <a:gdLst>
                  <a:gd name="T0" fmla="*/ 330 w 2278"/>
                  <a:gd name="T1" fmla="*/ 0 h 2339"/>
                  <a:gd name="T2" fmla="*/ 0 w 2278"/>
                  <a:gd name="T3" fmla="*/ 2303 h 2339"/>
                  <a:gd name="T4" fmla="*/ 300 w 2278"/>
                  <a:gd name="T5" fmla="*/ 2339 h 2339"/>
                  <a:gd name="T6" fmla="*/ 323 w 2278"/>
                  <a:gd name="T7" fmla="*/ 2153 h 2339"/>
                  <a:gd name="T8" fmla="*/ 885 w 2278"/>
                  <a:gd name="T9" fmla="*/ 2225 h 2339"/>
                  <a:gd name="T10" fmla="*/ 885 w 2278"/>
                  <a:gd name="T11" fmla="*/ 2219 h 2339"/>
                  <a:gd name="T12" fmla="*/ 867 w 2278"/>
                  <a:gd name="T13" fmla="*/ 2189 h 2339"/>
                  <a:gd name="T14" fmla="*/ 885 w 2278"/>
                  <a:gd name="T15" fmla="*/ 2165 h 2339"/>
                  <a:gd name="T16" fmla="*/ 879 w 2278"/>
                  <a:gd name="T17" fmla="*/ 2153 h 2339"/>
                  <a:gd name="T18" fmla="*/ 867 w 2278"/>
                  <a:gd name="T19" fmla="*/ 2142 h 2339"/>
                  <a:gd name="T20" fmla="*/ 873 w 2278"/>
                  <a:gd name="T21" fmla="*/ 2135 h 2339"/>
                  <a:gd name="T22" fmla="*/ 2098 w 2278"/>
                  <a:gd name="T23" fmla="*/ 2255 h 2339"/>
                  <a:gd name="T24" fmla="*/ 2247 w 2278"/>
                  <a:gd name="T25" fmla="*/ 418 h 2339"/>
                  <a:gd name="T26" fmla="*/ 2265 w 2278"/>
                  <a:gd name="T27" fmla="*/ 418 h 2339"/>
                  <a:gd name="T28" fmla="*/ 2278 w 2278"/>
                  <a:gd name="T29" fmla="*/ 215 h 2339"/>
                  <a:gd name="T30" fmla="*/ 330 w 2278"/>
                  <a:gd name="T31" fmla="*/ 0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8" h="2339">
                    <a:moveTo>
                      <a:pt x="330" y="0"/>
                    </a:moveTo>
                    <a:lnTo>
                      <a:pt x="0" y="2303"/>
                    </a:lnTo>
                    <a:lnTo>
                      <a:pt x="300" y="2339"/>
                    </a:lnTo>
                    <a:lnTo>
                      <a:pt x="323" y="2153"/>
                    </a:lnTo>
                    <a:lnTo>
                      <a:pt x="885" y="2225"/>
                    </a:lnTo>
                    <a:lnTo>
                      <a:pt x="885" y="2219"/>
                    </a:lnTo>
                    <a:lnTo>
                      <a:pt x="867" y="2189"/>
                    </a:lnTo>
                    <a:lnTo>
                      <a:pt x="885" y="2165"/>
                    </a:lnTo>
                    <a:lnTo>
                      <a:pt x="879" y="2153"/>
                    </a:lnTo>
                    <a:lnTo>
                      <a:pt x="867" y="2142"/>
                    </a:lnTo>
                    <a:lnTo>
                      <a:pt x="873" y="2135"/>
                    </a:lnTo>
                    <a:lnTo>
                      <a:pt x="2098" y="2255"/>
                    </a:lnTo>
                    <a:lnTo>
                      <a:pt x="2247" y="418"/>
                    </a:lnTo>
                    <a:lnTo>
                      <a:pt x="2265" y="418"/>
                    </a:lnTo>
                    <a:lnTo>
                      <a:pt x="2278" y="215"/>
                    </a:lnTo>
                    <a:lnTo>
                      <a:pt x="330" y="0"/>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94" name="NM"/>
              <p:cNvSpPr>
                <a:spLocks noChangeAspect="1"/>
              </p:cNvSpPr>
              <p:nvPr/>
            </p:nvSpPr>
            <p:spPr bwMode="auto">
              <a:xfrm>
                <a:off x="2063810" y="2236520"/>
                <a:ext cx="924031" cy="928772"/>
              </a:xfrm>
              <a:custGeom>
                <a:avLst/>
                <a:gdLst>
                  <a:gd name="T0" fmla="*/ 330 w 2278"/>
                  <a:gd name="T1" fmla="*/ 0 h 2339"/>
                  <a:gd name="T2" fmla="*/ 0 w 2278"/>
                  <a:gd name="T3" fmla="*/ 2303 h 2339"/>
                  <a:gd name="T4" fmla="*/ 300 w 2278"/>
                  <a:gd name="T5" fmla="*/ 2339 h 2339"/>
                  <a:gd name="T6" fmla="*/ 323 w 2278"/>
                  <a:gd name="T7" fmla="*/ 2153 h 2339"/>
                  <a:gd name="T8" fmla="*/ 885 w 2278"/>
                  <a:gd name="T9" fmla="*/ 2225 h 2339"/>
                  <a:gd name="T10" fmla="*/ 885 w 2278"/>
                  <a:gd name="T11" fmla="*/ 2219 h 2339"/>
                  <a:gd name="T12" fmla="*/ 867 w 2278"/>
                  <a:gd name="T13" fmla="*/ 2189 h 2339"/>
                  <a:gd name="T14" fmla="*/ 885 w 2278"/>
                  <a:gd name="T15" fmla="*/ 2165 h 2339"/>
                  <a:gd name="T16" fmla="*/ 879 w 2278"/>
                  <a:gd name="T17" fmla="*/ 2153 h 2339"/>
                  <a:gd name="T18" fmla="*/ 867 w 2278"/>
                  <a:gd name="T19" fmla="*/ 2142 h 2339"/>
                  <a:gd name="T20" fmla="*/ 873 w 2278"/>
                  <a:gd name="T21" fmla="*/ 2135 h 2339"/>
                  <a:gd name="T22" fmla="*/ 2098 w 2278"/>
                  <a:gd name="T23" fmla="*/ 2255 h 2339"/>
                  <a:gd name="T24" fmla="*/ 2247 w 2278"/>
                  <a:gd name="T25" fmla="*/ 418 h 2339"/>
                  <a:gd name="T26" fmla="*/ 2265 w 2278"/>
                  <a:gd name="T27" fmla="*/ 418 h 2339"/>
                  <a:gd name="T28" fmla="*/ 2278 w 2278"/>
                  <a:gd name="T29" fmla="*/ 215 h 2339"/>
                  <a:gd name="T30" fmla="*/ 330 w 2278"/>
                  <a:gd name="T31" fmla="*/ 0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8" h="2339">
                    <a:moveTo>
                      <a:pt x="330" y="0"/>
                    </a:moveTo>
                    <a:lnTo>
                      <a:pt x="0" y="2303"/>
                    </a:lnTo>
                    <a:lnTo>
                      <a:pt x="300" y="2339"/>
                    </a:lnTo>
                    <a:lnTo>
                      <a:pt x="323" y="2153"/>
                    </a:lnTo>
                    <a:lnTo>
                      <a:pt x="885" y="2225"/>
                    </a:lnTo>
                    <a:lnTo>
                      <a:pt x="885" y="2219"/>
                    </a:lnTo>
                    <a:lnTo>
                      <a:pt x="867" y="2189"/>
                    </a:lnTo>
                    <a:lnTo>
                      <a:pt x="885" y="2165"/>
                    </a:lnTo>
                    <a:lnTo>
                      <a:pt x="879" y="2153"/>
                    </a:lnTo>
                    <a:lnTo>
                      <a:pt x="867" y="2142"/>
                    </a:lnTo>
                    <a:lnTo>
                      <a:pt x="873" y="2135"/>
                    </a:lnTo>
                    <a:lnTo>
                      <a:pt x="2098" y="2255"/>
                    </a:lnTo>
                    <a:lnTo>
                      <a:pt x="2247" y="418"/>
                    </a:lnTo>
                    <a:lnTo>
                      <a:pt x="2265" y="418"/>
                    </a:lnTo>
                    <a:lnTo>
                      <a:pt x="2278" y="215"/>
                    </a:lnTo>
                    <a:lnTo>
                      <a:pt x="330" y="0"/>
                    </a:lnTo>
                  </a:path>
                </a:pathLst>
              </a:custGeom>
              <a:no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95" name="Freeform 194"/>
              <p:cNvSpPr>
                <a:spLocks noChangeAspect="1"/>
              </p:cNvSpPr>
              <p:nvPr/>
            </p:nvSpPr>
            <p:spPr bwMode="auto">
              <a:xfrm>
                <a:off x="2975697" y="380534"/>
                <a:ext cx="869270" cy="530727"/>
              </a:xfrm>
              <a:custGeom>
                <a:avLst/>
                <a:gdLst>
                  <a:gd name="T0" fmla="*/ 0 w 2134"/>
                  <a:gd name="T1" fmla="*/ 1240 h 1335"/>
                  <a:gd name="T2" fmla="*/ 102 w 2134"/>
                  <a:gd name="T3" fmla="*/ 0 h 1335"/>
                  <a:gd name="T4" fmla="*/ 1046 w 2134"/>
                  <a:gd name="T5" fmla="*/ 65 h 1335"/>
                  <a:gd name="T6" fmla="*/ 1960 w 2134"/>
                  <a:gd name="T7" fmla="*/ 95 h 1335"/>
                  <a:gd name="T8" fmla="*/ 1960 w 2134"/>
                  <a:gd name="T9" fmla="*/ 124 h 1335"/>
                  <a:gd name="T10" fmla="*/ 1991 w 2134"/>
                  <a:gd name="T11" fmla="*/ 220 h 1335"/>
                  <a:gd name="T12" fmla="*/ 1978 w 2134"/>
                  <a:gd name="T13" fmla="*/ 249 h 1335"/>
                  <a:gd name="T14" fmla="*/ 1973 w 2134"/>
                  <a:gd name="T15" fmla="*/ 315 h 1335"/>
                  <a:gd name="T16" fmla="*/ 1978 w 2134"/>
                  <a:gd name="T17" fmla="*/ 435 h 1335"/>
                  <a:gd name="T18" fmla="*/ 2003 w 2134"/>
                  <a:gd name="T19" fmla="*/ 566 h 1335"/>
                  <a:gd name="T20" fmla="*/ 2039 w 2134"/>
                  <a:gd name="T21" fmla="*/ 602 h 1335"/>
                  <a:gd name="T22" fmla="*/ 2062 w 2134"/>
                  <a:gd name="T23" fmla="*/ 721 h 1335"/>
                  <a:gd name="T24" fmla="*/ 2068 w 2134"/>
                  <a:gd name="T25" fmla="*/ 924 h 1335"/>
                  <a:gd name="T26" fmla="*/ 2074 w 2134"/>
                  <a:gd name="T27" fmla="*/ 966 h 1335"/>
                  <a:gd name="T28" fmla="*/ 2074 w 2134"/>
                  <a:gd name="T29" fmla="*/ 1037 h 1335"/>
                  <a:gd name="T30" fmla="*/ 2080 w 2134"/>
                  <a:gd name="T31" fmla="*/ 1066 h 1335"/>
                  <a:gd name="T32" fmla="*/ 2134 w 2134"/>
                  <a:gd name="T33" fmla="*/ 1216 h 1335"/>
                  <a:gd name="T34" fmla="*/ 2122 w 2134"/>
                  <a:gd name="T35" fmla="*/ 1270 h 1335"/>
                  <a:gd name="T36" fmla="*/ 2127 w 2134"/>
                  <a:gd name="T37" fmla="*/ 1335 h 1335"/>
                  <a:gd name="T38" fmla="*/ 0 w 2134"/>
                  <a:gd name="T39" fmla="*/ 124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4" h="1335">
                    <a:moveTo>
                      <a:pt x="0" y="1240"/>
                    </a:moveTo>
                    <a:lnTo>
                      <a:pt x="102" y="0"/>
                    </a:lnTo>
                    <a:lnTo>
                      <a:pt x="1046" y="65"/>
                    </a:lnTo>
                    <a:lnTo>
                      <a:pt x="1960" y="95"/>
                    </a:lnTo>
                    <a:lnTo>
                      <a:pt x="1960" y="124"/>
                    </a:lnTo>
                    <a:lnTo>
                      <a:pt x="1991" y="220"/>
                    </a:lnTo>
                    <a:lnTo>
                      <a:pt x="1978" y="249"/>
                    </a:lnTo>
                    <a:lnTo>
                      <a:pt x="1973" y="315"/>
                    </a:lnTo>
                    <a:lnTo>
                      <a:pt x="1978" y="435"/>
                    </a:lnTo>
                    <a:lnTo>
                      <a:pt x="2003" y="566"/>
                    </a:lnTo>
                    <a:lnTo>
                      <a:pt x="2039" y="602"/>
                    </a:lnTo>
                    <a:lnTo>
                      <a:pt x="2062" y="721"/>
                    </a:lnTo>
                    <a:lnTo>
                      <a:pt x="2068" y="924"/>
                    </a:lnTo>
                    <a:lnTo>
                      <a:pt x="2074" y="966"/>
                    </a:lnTo>
                    <a:lnTo>
                      <a:pt x="2074" y="1037"/>
                    </a:lnTo>
                    <a:lnTo>
                      <a:pt x="2080" y="1066"/>
                    </a:lnTo>
                    <a:lnTo>
                      <a:pt x="2134" y="1216"/>
                    </a:lnTo>
                    <a:lnTo>
                      <a:pt x="2122" y="1270"/>
                    </a:lnTo>
                    <a:lnTo>
                      <a:pt x="2127" y="1335"/>
                    </a:lnTo>
                    <a:lnTo>
                      <a:pt x="0" y="1240"/>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96" name="ND"/>
              <p:cNvSpPr>
                <a:spLocks noChangeAspect="1"/>
              </p:cNvSpPr>
              <p:nvPr/>
            </p:nvSpPr>
            <p:spPr bwMode="auto">
              <a:xfrm>
                <a:off x="2975697" y="369434"/>
                <a:ext cx="869270" cy="530727"/>
              </a:xfrm>
              <a:custGeom>
                <a:avLst/>
                <a:gdLst>
                  <a:gd name="T0" fmla="*/ 0 w 2134"/>
                  <a:gd name="T1" fmla="*/ 1240 h 1335"/>
                  <a:gd name="T2" fmla="*/ 102 w 2134"/>
                  <a:gd name="T3" fmla="*/ 0 h 1335"/>
                  <a:gd name="T4" fmla="*/ 1046 w 2134"/>
                  <a:gd name="T5" fmla="*/ 65 h 1335"/>
                  <a:gd name="T6" fmla="*/ 1960 w 2134"/>
                  <a:gd name="T7" fmla="*/ 95 h 1335"/>
                  <a:gd name="T8" fmla="*/ 1960 w 2134"/>
                  <a:gd name="T9" fmla="*/ 124 h 1335"/>
                  <a:gd name="T10" fmla="*/ 1991 w 2134"/>
                  <a:gd name="T11" fmla="*/ 220 h 1335"/>
                  <a:gd name="T12" fmla="*/ 1978 w 2134"/>
                  <a:gd name="T13" fmla="*/ 249 h 1335"/>
                  <a:gd name="T14" fmla="*/ 1973 w 2134"/>
                  <a:gd name="T15" fmla="*/ 315 h 1335"/>
                  <a:gd name="T16" fmla="*/ 1978 w 2134"/>
                  <a:gd name="T17" fmla="*/ 435 h 1335"/>
                  <a:gd name="T18" fmla="*/ 2003 w 2134"/>
                  <a:gd name="T19" fmla="*/ 566 h 1335"/>
                  <a:gd name="T20" fmla="*/ 2039 w 2134"/>
                  <a:gd name="T21" fmla="*/ 602 h 1335"/>
                  <a:gd name="T22" fmla="*/ 2062 w 2134"/>
                  <a:gd name="T23" fmla="*/ 721 h 1335"/>
                  <a:gd name="T24" fmla="*/ 2068 w 2134"/>
                  <a:gd name="T25" fmla="*/ 924 h 1335"/>
                  <a:gd name="T26" fmla="*/ 2074 w 2134"/>
                  <a:gd name="T27" fmla="*/ 966 h 1335"/>
                  <a:gd name="T28" fmla="*/ 2074 w 2134"/>
                  <a:gd name="T29" fmla="*/ 1037 h 1335"/>
                  <a:gd name="T30" fmla="*/ 2080 w 2134"/>
                  <a:gd name="T31" fmla="*/ 1066 h 1335"/>
                  <a:gd name="T32" fmla="*/ 2134 w 2134"/>
                  <a:gd name="T33" fmla="*/ 1216 h 1335"/>
                  <a:gd name="T34" fmla="*/ 2122 w 2134"/>
                  <a:gd name="T35" fmla="*/ 1270 h 1335"/>
                  <a:gd name="T36" fmla="*/ 2127 w 2134"/>
                  <a:gd name="T37" fmla="*/ 1335 h 1335"/>
                  <a:gd name="T38" fmla="*/ 0 w 2134"/>
                  <a:gd name="T39" fmla="*/ 124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4" h="1335">
                    <a:moveTo>
                      <a:pt x="0" y="1240"/>
                    </a:moveTo>
                    <a:lnTo>
                      <a:pt x="102" y="0"/>
                    </a:lnTo>
                    <a:lnTo>
                      <a:pt x="1046" y="65"/>
                    </a:lnTo>
                    <a:lnTo>
                      <a:pt x="1960" y="95"/>
                    </a:lnTo>
                    <a:lnTo>
                      <a:pt x="1960" y="124"/>
                    </a:lnTo>
                    <a:lnTo>
                      <a:pt x="1991" y="220"/>
                    </a:lnTo>
                    <a:lnTo>
                      <a:pt x="1978" y="249"/>
                    </a:lnTo>
                    <a:lnTo>
                      <a:pt x="1973" y="315"/>
                    </a:lnTo>
                    <a:lnTo>
                      <a:pt x="1978" y="435"/>
                    </a:lnTo>
                    <a:lnTo>
                      <a:pt x="2003" y="566"/>
                    </a:lnTo>
                    <a:lnTo>
                      <a:pt x="2039" y="602"/>
                    </a:lnTo>
                    <a:lnTo>
                      <a:pt x="2062" y="721"/>
                    </a:lnTo>
                    <a:lnTo>
                      <a:pt x="2068" y="924"/>
                    </a:lnTo>
                    <a:lnTo>
                      <a:pt x="2074" y="966"/>
                    </a:lnTo>
                    <a:lnTo>
                      <a:pt x="2074" y="1037"/>
                    </a:lnTo>
                    <a:lnTo>
                      <a:pt x="2080" y="1066"/>
                    </a:lnTo>
                    <a:lnTo>
                      <a:pt x="2134" y="1216"/>
                    </a:lnTo>
                    <a:lnTo>
                      <a:pt x="2122" y="1270"/>
                    </a:lnTo>
                    <a:lnTo>
                      <a:pt x="2127" y="1335"/>
                    </a:lnTo>
                    <a:lnTo>
                      <a:pt x="0" y="1240"/>
                    </a:lnTo>
                  </a:path>
                </a:pathLst>
              </a:custGeom>
              <a:no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97" name="Freeform 196"/>
              <p:cNvSpPr>
                <a:spLocks noChangeAspect="1"/>
              </p:cNvSpPr>
              <p:nvPr/>
            </p:nvSpPr>
            <p:spPr bwMode="auto">
              <a:xfrm>
                <a:off x="2935218" y="852500"/>
                <a:ext cx="921893" cy="606999"/>
              </a:xfrm>
              <a:custGeom>
                <a:avLst/>
                <a:gdLst>
                  <a:gd name="T0" fmla="*/ 0 w 2264"/>
                  <a:gd name="T1" fmla="*/ 1205 h 1526"/>
                  <a:gd name="T2" fmla="*/ 72 w 2264"/>
                  <a:gd name="T3" fmla="*/ 399 h 1526"/>
                  <a:gd name="T4" fmla="*/ 101 w 2264"/>
                  <a:gd name="T5" fmla="*/ 0 h 1526"/>
                  <a:gd name="T6" fmla="*/ 2228 w 2264"/>
                  <a:gd name="T7" fmla="*/ 95 h 1526"/>
                  <a:gd name="T8" fmla="*/ 2228 w 2264"/>
                  <a:gd name="T9" fmla="*/ 125 h 1526"/>
                  <a:gd name="T10" fmla="*/ 2210 w 2264"/>
                  <a:gd name="T11" fmla="*/ 167 h 1526"/>
                  <a:gd name="T12" fmla="*/ 2157 w 2264"/>
                  <a:gd name="T13" fmla="*/ 220 h 1526"/>
                  <a:gd name="T14" fmla="*/ 2163 w 2264"/>
                  <a:gd name="T15" fmla="*/ 256 h 1526"/>
                  <a:gd name="T16" fmla="*/ 2264 w 2264"/>
                  <a:gd name="T17" fmla="*/ 351 h 1526"/>
                  <a:gd name="T18" fmla="*/ 2264 w 2264"/>
                  <a:gd name="T19" fmla="*/ 1098 h 1526"/>
                  <a:gd name="T20" fmla="*/ 2246 w 2264"/>
                  <a:gd name="T21" fmla="*/ 1098 h 1526"/>
                  <a:gd name="T22" fmla="*/ 2223 w 2264"/>
                  <a:gd name="T23" fmla="*/ 1103 h 1526"/>
                  <a:gd name="T24" fmla="*/ 2235 w 2264"/>
                  <a:gd name="T25" fmla="*/ 1127 h 1526"/>
                  <a:gd name="T26" fmla="*/ 2246 w 2264"/>
                  <a:gd name="T27" fmla="*/ 1151 h 1526"/>
                  <a:gd name="T28" fmla="*/ 2235 w 2264"/>
                  <a:gd name="T29" fmla="*/ 1193 h 1526"/>
                  <a:gd name="T30" fmla="*/ 2253 w 2264"/>
                  <a:gd name="T31" fmla="*/ 1211 h 1526"/>
                  <a:gd name="T32" fmla="*/ 2264 w 2264"/>
                  <a:gd name="T33" fmla="*/ 1270 h 1526"/>
                  <a:gd name="T34" fmla="*/ 2241 w 2264"/>
                  <a:gd name="T35" fmla="*/ 1295 h 1526"/>
                  <a:gd name="T36" fmla="*/ 2246 w 2264"/>
                  <a:gd name="T37" fmla="*/ 1331 h 1526"/>
                  <a:gd name="T38" fmla="*/ 2223 w 2264"/>
                  <a:gd name="T39" fmla="*/ 1401 h 1526"/>
                  <a:gd name="T40" fmla="*/ 2246 w 2264"/>
                  <a:gd name="T41" fmla="*/ 1479 h 1526"/>
                  <a:gd name="T42" fmla="*/ 2259 w 2264"/>
                  <a:gd name="T43" fmla="*/ 1515 h 1526"/>
                  <a:gd name="T44" fmla="*/ 2253 w 2264"/>
                  <a:gd name="T45" fmla="*/ 1526 h 1526"/>
                  <a:gd name="T46" fmla="*/ 2192 w 2264"/>
                  <a:gd name="T47" fmla="*/ 1485 h 1526"/>
                  <a:gd name="T48" fmla="*/ 2061 w 2264"/>
                  <a:gd name="T49" fmla="*/ 1401 h 1526"/>
                  <a:gd name="T50" fmla="*/ 2032 w 2264"/>
                  <a:gd name="T51" fmla="*/ 1390 h 1526"/>
                  <a:gd name="T52" fmla="*/ 1972 w 2264"/>
                  <a:gd name="T53" fmla="*/ 1390 h 1526"/>
                  <a:gd name="T54" fmla="*/ 1930 w 2264"/>
                  <a:gd name="T55" fmla="*/ 1419 h 1526"/>
                  <a:gd name="T56" fmla="*/ 1889 w 2264"/>
                  <a:gd name="T57" fmla="*/ 1431 h 1526"/>
                  <a:gd name="T58" fmla="*/ 1846 w 2264"/>
                  <a:gd name="T59" fmla="*/ 1419 h 1526"/>
                  <a:gd name="T60" fmla="*/ 1822 w 2264"/>
                  <a:gd name="T61" fmla="*/ 1366 h 1526"/>
                  <a:gd name="T62" fmla="*/ 1787 w 2264"/>
                  <a:gd name="T63" fmla="*/ 1342 h 1526"/>
                  <a:gd name="T64" fmla="*/ 1745 w 2264"/>
                  <a:gd name="T65" fmla="*/ 1354 h 1526"/>
                  <a:gd name="T66" fmla="*/ 1697 w 2264"/>
                  <a:gd name="T67" fmla="*/ 1354 h 1526"/>
                  <a:gd name="T68" fmla="*/ 1655 w 2264"/>
                  <a:gd name="T69" fmla="*/ 1295 h 1526"/>
                  <a:gd name="T70" fmla="*/ 0 w 2264"/>
                  <a:gd name="T71" fmla="*/ 1205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64" h="1526">
                    <a:moveTo>
                      <a:pt x="0" y="1205"/>
                    </a:moveTo>
                    <a:lnTo>
                      <a:pt x="72" y="399"/>
                    </a:lnTo>
                    <a:lnTo>
                      <a:pt x="101" y="0"/>
                    </a:lnTo>
                    <a:lnTo>
                      <a:pt x="2228" y="95"/>
                    </a:lnTo>
                    <a:lnTo>
                      <a:pt x="2228" y="125"/>
                    </a:lnTo>
                    <a:lnTo>
                      <a:pt x="2210" y="167"/>
                    </a:lnTo>
                    <a:lnTo>
                      <a:pt x="2157" y="220"/>
                    </a:lnTo>
                    <a:lnTo>
                      <a:pt x="2163" y="256"/>
                    </a:lnTo>
                    <a:lnTo>
                      <a:pt x="2264" y="351"/>
                    </a:lnTo>
                    <a:lnTo>
                      <a:pt x="2264" y="1098"/>
                    </a:lnTo>
                    <a:lnTo>
                      <a:pt x="2246" y="1098"/>
                    </a:lnTo>
                    <a:lnTo>
                      <a:pt x="2223" y="1103"/>
                    </a:lnTo>
                    <a:lnTo>
                      <a:pt x="2235" y="1127"/>
                    </a:lnTo>
                    <a:lnTo>
                      <a:pt x="2246" y="1151"/>
                    </a:lnTo>
                    <a:lnTo>
                      <a:pt x="2235" y="1193"/>
                    </a:lnTo>
                    <a:lnTo>
                      <a:pt x="2253" y="1211"/>
                    </a:lnTo>
                    <a:lnTo>
                      <a:pt x="2264" y="1270"/>
                    </a:lnTo>
                    <a:lnTo>
                      <a:pt x="2241" y="1295"/>
                    </a:lnTo>
                    <a:lnTo>
                      <a:pt x="2246" y="1331"/>
                    </a:lnTo>
                    <a:lnTo>
                      <a:pt x="2223" y="1401"/>
                    </a:lnTo>
                    <a:lnTo>
                      <a:pt x="2246" y="1479"/>
                    </a:lnTo>
                    <a:lnTo>
                      <a:pt x="2259" y="1515"/>
                    </a:lnTo>
                    <a:lnTo>
                      <a:pt x="2253" y="1526"/>
                    </a:lnTo>
                    <a:lnTo>
                      <a:pt x="2192" y="1485"/>
                    </a:lnTo>
                    <a:lnTo>
                      <a:pt x="2061" y="1401"/>
                    </a:lnTo>
                    <a:lnTo>
                      <a:pt x="2032" y="1390"/>
                    </a:lnTo>
                    <a:lnTo>
                      <a:pt x="1972" y="1390"/>
                    </a:lnTo>
                    <a:lnTo>
                      <a:pt x="1930" y="1419"/>
                    </a:lnTo>
                    <a:lnTo>
                      <a:pt x="1889" y="1431"/>
                    </a:lnTo>
                    <a:lnTo>
                      <a:pt x="1846" y="1419"/>
                    </a:lnTo>
                    <a:lnTo>
                      <a:pt x="1822" y="1366"/>
                    </a:lnTo>
                    <a:lnTo>
                      <a:pt x="1787" y="1342"/>
                    </a:lnTo>
                    <a:lnTo>
                      <a:pt x="1745" y="1354"/>
                    </a:lnTo>
                    <a:lnTo>
                      <a:pt x="1697" y="1354"/>
                    </a:lnTo>
                    <a:lnTo>
                      <a:pt x="1655" y="1295"/>
                    </a:lnTo>
                    <a:lnTo>
                      <a:pt x="0" y="1205"/>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98" name="SD"/>
              <p:cNvSpPr>
                <a:spLocks noChangeAspect="1"/>
              </p:cNvSpPr>
              <p:nvPr/>
            </p:nvSpPr>
            <p:spPr bwMode="auto">
              <a:xfrm>
                <a:off x="2935218" y="852500"/>
                <a:ext cx="921893" cy="606999"/>
              </a:xfrm>
              <a:custGeom>
                <a:avLst/>
                <a:gdLst>
                  <a:gd name="T0" fmla="*/ 0 w 2264"/>
                  <a:gd name="T1" fmla="*/ 1205 h 1526"/>
                  <a:gd name="T2" fmla="*/ 72 w 2264"/>
                  <a:gd name="T3" fmla="*/ 399 h 1526"/>
                  <a:gd name="T4" fmla="*/ 101 w 2264"/>
                  <a:gd name="T5" fmla="*/ 0 h 1526"/>
                  <a:gd name="T6" fmla="*/ 2228 w 2264"/>
                  <a:gd name="T7" fmla="*/ 95 h 1526"/>
                  <a:gd name="T8" fmla="*/ 2228 w 2264"/>
                  <a:gd name="T9" fmla="*/ 125 h 1526"/>
                  <a:gd name="T10" fmla="*/ 2210 w 2264"/>
                  <a:gd name="T11" fmla="*/ 167 h 1526"/>
                  <a:gd name="T12" fmla="*/ 2157 w 2264"/>
                  <a:gd name="T13" fmla="*/ 220 h 1526"/>
                  <a:gd name="T14" fmla="*/ 2163 w 2264"/>
                  <a:gd name="T15" fmla="*/ 256 h 1526"/>
                  <a:gd name="T16" fmla="*/ 2264 w 2264"/>
                  <a:gd name="T17" fmla="*/ 351 h 1526"/>
                  <a:gd name="T18" fmla="*/ 2264 w 2264"/>
                  <a:gd name="T19" fmla="*/ 1098 h 1526"/>
                  <a:gd name="T20" fmla="*/ 2246 w 2264"/>
                  <a:gd name="T21" fmla="*/ 1098 h 1526"/>
                  <a:gd name="T22" fmla="*/ 2223 w 2264"/>
                  <a:gd name="T23" fmla="*/ 1103 h 1526"/>
                  <a:gd name="T24" fmla="*/ 2235 w 2264"/>
                  <a:gd name="T25" fmla="*/ 1127 h 1526"/>
                  <a:gd name="T26" fmla="*/ 2246 w 2264"/>
                  <a:gd name="T27" fmla="*/ 1151 h 1526"/>
                  <a:gd name="T28" fmla="*/ 2235 w 2264"/>
                  <a:gd name="T29" fmla="*/ 1193 h 1526"/>
                  <a:gd name="T30" fmla="*/ 2253 w 2264"/>
                  <a:gd name="T31" fmla="*/ 1211 h 1526"/>
                  <a:gd name="T32" fmla="*/ 2264 w 2264"/>
                  <a:gd name="T33" fmla="*/ 1270 h 1526"/>
                  <a:gd name="T34" fmla="*/ 2241 w 2264"/>
                  <a:gd name="T35" fmla="*/ 1295 h 1526"/>
                  <a:gd name="T36" fmla="*/ 2246 w 2264"/>
                  <a:gd name="T37" fmla="*/ 1331 h 1526"/>
                  <a:gd name="T38" fmla="*/ 2223 w 2264"/>
                  <a:gd name="T39" fmla="*/ 1401 h 1526"/>
                  <a:gd name="T40" fmla="*/ 2246 w 2264"/>
                  <a:gd name="T41" fmla="*/ 1479 h 1526"/>
                  <a:gd name="T42" fmla="*/ 2259 w 2264"/>
                  <a:gd name="T43" fmla="*/ 1515 h 1526"/>
                  <a:gd name="T44" fmla="*/ 2253 w 2264"/>
                  <a:gd name="T45" fmla="*/ 1526 h 1526"/>
                  <a:gd name="T46" fmla="*/ 2192 w 2264"/>
                  <a:gd name="T47" fmla="*/ 1485 h 1526"/>
                  <a:gd name="T48" fmla="*/ 2061 w 2264"/>
                  <a:gd name="T49" fmla="*/ 1401 h 1526"/>
                  <a:gd name="T50" fmla="*/ 2032 w 2264"/>
                  <a:gd name="T51" fmla="*/ 1390 h 1526"/>
                  <a:gd name="T52" fmla="*/ 1972 w 2264"/>
                  <a:gd name="T53" fmla="*/ 1390 h 1526"/>
                  <a:gd name="T54" fmla="*/ 1930 w 2264"/>
                  <a:gd name="T55" fmla="*/ 1419 h 1526"/>
                  <a:gd name="T56" fmla="*/ 1889 w 2264"/>
                  <a:gd name="T57" fmla="*/ 1431 h 1526"/>
                  <a:gd name="T58" fmla="*/ 1846 w 2264"/>
                  <a:gd name="T59" fmla="*/ 1419 h 1526"/>
                  <a:gd name="T60" fmla="*/ 1822 w 2264"/>
                  <a:gd name="T61" fmla="*/ 1366 h 1526"/>
                  <a:gd name="T62" fmla="*/ 1787 w 2264"/>
                  <a:gd name="T63" fmla="*/ 1342 h 1526"/>
                  <a:gd name="T64" fmla="*/ 1745 w 2264"/>
                  <a:gd name="T65" fmla="*/ 1354 h 1526"/>
                  <a:gd name="T66" fmla="*/ 1697 w 2264"/>
                  <a:gd name="T67" fmla="*/ 1354 h 1526"/>
                  <a:gd name="T68" fmla="*/ 1655 w 2264"/>
                  <a:gd name="T69" fmla="*/ 1295 h 1526"/>
                  <a:gd name="T70" fmla="*/ 0 w 2264"/>
                  <a:gd name="T71" fmla="*/ 1205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64" h="1526">
                    <a:moveTo>
                      <a:pt x="0" y="1205"/>
                    </a:moveTo>
                    <a:lnTo>
                      <a:pt x="72" y="399"/>
                    </a:lnTo>
                    <a:lnTo>
                      <a:pt x="101" y="0"/>
                    </a:lnTo>
                    <a:lnTo>
                      <a:pt x="2228" y="95"/>
                    </a:lnTo>
                    <a:lnTo>
                      <a:pt x="2228" y="125"/>
                    </a:lnTo>
                    <a:lnTo>
                      <a:pt x="2210" y="167"/>
                    </a:lnTo>
                    <a:lnTo>
                      <a:pt x="2157" y="220"/>
                    </a:lnTo>
                    <a:lnTo>
                      <a:pt x="2163" y="256"/>
                    </a:lnTo>
                    <a:lnTo>
                      <a:pt x="2264" y="351"/>
                    </a:lnTo>
                    <a:lnTo>
                      <a:pt x="2264" y="1098"/>
                    </a:lnTo>
                    <a:lnTo>
                      <a:pt x="2246" y="1098"/>
                    </a:lnTo>
                    <a:lnTo>
                      <a:pt x="2223" y="1103"/>
                    </a:lnTo>
                    <a:lnTo>
                      <a:pt x="2235" y="1127"/>
                    </a:lnTo>
                    <a:lnTo>
                      <a:pt x="2246" y="1151"/>
                    </a:lnTo>
                    <a:lnTo>
                      <a:pt x="2235" y="1193"/>
                    </a:lnTo>
                    <a:lnTo>
                      <a:pt x="2253" y="1211"/>
                    </a:lnTo>
                    <a:lnTo>
                      <a:pt x="2264" y="1270"/>
                    </a:lnTo>
                    <a:lnTo>
                      <a:pt x="2241" y="1295"/>
                    </a:lnTo>
                    <a:lnTo>
                      <a:pt x="2246" y="1331"/>
                    </a:lnTo>
                    <a:lnTo>
                      <a:pt x="2223" y="1401"/>
                    </a:lnTo>
                    <a:lnTo>
                      <a:pt x="2246" y="1479"/>
                    </a:lnTo>
                    <a:lnTo>
                      <a:pt x="2259" y="1515"/>
                    </a:lnTo>
                    <a:lnTo>
                      <a:pt x="2253" y="1526"/>
                    </a:lnTo>
                    <a:lnTo>
                      <a:pt x="2192" y="1485"/>
                    </a:lnTo>
                    <a:lnTo>
                      <a:pt x="2061" y="1401"/>
                    </a:lnTo>
                    <a:lnTo>
                      <a:pt x="2032" y="1390"/>
                    </a:lnTo>
                    <a:lnTo>
                      <a:pt x="1972" y="1390"/>
                    </a:lnTo>
                    <a:lnTo>
                      <a:pt x="1930" y="1419"/>
                    </a:lnTo>
                    <a:lnTo>
                      <a:pt x="1889" y="1431"/>
                    </a:lnTo>
                    <a:lnTo>
                      <a:pt x="1846" y="1419"/>
                    </a:lnTo>
                    <a:lnTo>
                      <a:pt x="1822" y="1366"/>
                    </a:lnTo>
                    <a:lnTo>
                      <a:pt x="1787" y="1342"/>
                    </a:lnTo>
                    <a:lnTo>
                      <a:pt x="1745" y="1354"/>
                    </a:lnTo>
                    <a:lnTo>
                      <a:pt x="1697" y="1354"/>
                    </a:lnTo>
                    <a:lnTo>
                      <a:pt x="1655" y="1295"/>
                    </a:lnTo>
                    <a:lnTo>
                      <a:pt x="0" y="1205"/>
                    </a:lnTo>
                  </a:path>
                </a:pathLst>
              </a:custGeom>
              <a:solidFill>
                <a:srgbClr val="9BBB59"/>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199" name="Freeform 198"/>
              <p:cNvSpPr>
                <a:spLocks noChangeAspect="1"/>
              </p:cNvSpPr>
              <p:nvPr/>
            </p:nvSpPr>
            <p:spPr bwMode="auto">
              <a:xfrm>
                <a:off x="2906072" y="1331584"/>
                <a:ext cx="1088668" cy="525960"/>
              </a:xfrm>
              <a:custGeom>
                <a:avLst/>
                <a:gdLst>
                  <a:gd name="T0" fmla="*/ 0 w 2676"/>
                  <a:gd name="T1" fmla="*/ 817 h 1324"/>
                  <a:gd name="T2" fmla="*/ 71 w 2676"/>
                  <a:gd name="T3" fmla="*/ 0 h 1324"/>
                  <a:gd name="T4" fmla="*/ 1726 w 2676"/>
                  <a:gd name="T5" fmla="*/ 90 h 1324"/>
                  <a:gd name="T6" fmla="*/ 1768 w 2676"/>
                  <a:gd name="T7" fmla="*/ 149 h 1324"/>
                  <a:gd name="T8" fmla="*/ 1816 w 2676"/>
                  <a:gd name="T9" fmla="*/ 149 h 1324"/>
                  <a:gd name="T10" fmla="*/ 1858 w 2676"/>
                  <a:gd name="T11" fmla="*/ 137 h 1324"/>
                  <a:gd name="T12" fmla="*/ 1893 w 2676"/>
                  <a:gd name="T13" fmla="*/ 161 h 1324"/>
                  <a:gd name="T14" fmla="*/ 1917 w 2676"/>
                  <a:gd name="T15" fmla="*/ 214 h 1324"/>
                  <a:gd name="T16" fmla="*/ 1960 w 2676"/>
                  <a:gd name="T17" fmla="*/ 226 h 1324"/>
                  <a:gd name="T18" fmla="*/ 2001 w 2676"/>
                  <a:gd name="T19" fmla="*/ 214 h 1324"/>
                  <a:gd name="T20" fmla="*/ 2043 w 2676"/>
                  <a:gd name="T21" fmla="*/ 185 h 1324"/>
                  <a:gd name="T22" fmla="*/ 2103 w 2676"/>
                  <a:gd name="T23" fmla="*/ 185 h 1324"/>
                  <a:gd name="T24" fmla="*/ 2132 w 2676"/>
                  <a:gd name="T25" fmla="*/ 196 h 1324"/>
                  <a:gd name="T26" fmla="*/ 2263 w 2676"/>
                  <a:gd name="T27" fmla="*/ 280 h 1324"/>
                  <a:gd name="T28" fmla="*/ 2324 w 2676"/>
                  <a:gd name="T29" fmla="*/ 321 h 1324"/>
                  <a:gd name="T30" fmla="*/ 2330 w 2676"/>
                  <a:gd name="T31" fmla="*/ 370 h 1324"/>
                  <a:gd name="T32" fmla="*/ 2371 w 2676"/>
                  <a:gd name="T33" fmla="*/ 393 h 1324"/>
                  <a:gd name="T34" fmla="*/ 2371 w 2676"/>
                  <a:gd name="T35" fmla="*/ 423 h 1324"/>
                  <a:gd name="T36" fmla="*/ 2353 w 2676"/>
                  <a:gd name="T37" fmla="*/ 477 h 1324"/>
                  <a:gd name="T38" fmla="*/ 2383 w 2676"/>
                  <a:gd name="T39" fmla="*/ 507 h 1324"/>
                  <a:gd name="T40" fmla="*/ 2407 w 2676"/>
                  <a:gd name="T41" fmla="*/ 572 h 1324"/>
                  <a:gd name="T42" fmla="*/ 2437 w 2676"/>
                  <a:gd name="T43" fmla="*/ 608 h 1324"/>
                  <a:gd name="T44" fmla="*/ 2425 w 2676"/>
                  <a:gd name="T45" fmla="*/ 638 h 1324"/>
                  <a:gd name="T46" fmla="*/ 2437 w 2676"/>
                  <a:gd name="T47" fmla="*/ 674 h 1324"/>
                  <a:gd name="T48" fmla="*/ 2485 w 2676"/>
                  <a:gd name="T49" fmla="*/ 704 h 1324"/>
                  <a:gd name="T50" fmla="*/ 2491 w 2676"/>
                  <a:gd name="T51" fmla="*/ 739 h 1324"/>
                  <a:gd name="T52" fmla="*/ 2485 w 2676"/>
                  <a:gd name="T53" fmla="*/ 769 h 1324"/>
                  <a:gd name="T54" fmla="*/ 2473 w 2676"/>
                  <a:gd name="T55" fmla="*/ 835 h 1324"/>
                  <a:gd name="T56" fmla="*/ 2515 w 2676"/>
                  <a:gd name="T57" fmla="*/ 859 h 1324"/>
                  <a:gd name="T58" fmla="*/ 2527 w 2676"/>
                  <a:gd name="T59" fmla="*/ 889 h 1324"/>
                  <a:gd name="T60" fmla="*/ 2503 w 2676"/>
                  <a:gd name="T61" fmla="*/ 918 h 1324"/>
                  <a:gd name="T62" fmla="*/ 2515 w 2676"/>
                  <a:gd name="T63" fmla="*/ 954 h 1324"/>
                  <a:gd name="T64" fmla="*/ 2539 w 2676"/>
                  <a:gd name="T65" fmla="*/ 984 h 1324"/>
                  <a:gd name="T66" fmla="*/ 2527 w 2676"/>
                  <a:gd name="T67" fmla="*/ 1020 h 1324"/>
                  <a:gd name="T68" fmla="*/ 2539 w 2676"/>
                  <a:gd name="T69" fmla="*/ 1061 h 1324"/>
                  <a:gd name="T70" fmla="*/ 2551 w 2676"/>
                  <a:gd name="T71" fmla="*/ 1079 h 1324"/>
                  <a:gd name="T72" fmla="*/ 2568 w 2676"/>
                  <a:gd name="T73" fmla="*/ 1115 h 1324"/>
                  <a:gd name="T74" fmla="*/ 2604 w 2676"/>
                  <a:gd name="T75" fmla="*/ 1151 h 1324"/>
                  <a:gd name="T76" fmla="*/ 2611 w 2676"/>
                  <a:gd name="T77" fmla="*/ 1204 h 1324"/>
                  <a:gd name="T78" fmla="*/ 2658 w 2676"/>
                  <a:gd name="T79" fmla="*/ 1258 h 1324"/>
                  <a:gd name="T80" fmla="*/ 2676 w 2676"/>
                  <a:gd name="T81" fmla="*/ 1270 h 1324"/>
                  <a:gd name="T82" fmla="*/ 2670 w 2676"/>
                  <a:gd name="T83" fmla="*/ 1317 h 1324"/>
                  <a:gd name="T84" fmla="*/ 2670 w 2676"/>
                  <a:gd name="T85" fmla="*/ 1324 h 1324"/>
                  <a:gd name="T86" fmla="*/ 591 w 2676"/>
                  <a:gd name="T87" fmla="*/ 1276 h 1324"/>
                  <a:gd name="T88" fmla="*/ 615 w 2676"/>
                  <a:gd name="T89" fmla="*/ 871 h 1324"/>
                  <a:gd name="T90" fmla="*/ 0 w 2676"/>
                  <a:gd name="T91" fmla="*/ 817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76" h="1324">
                    <a:moveTo>
                      <a:pt x="0" y="817"/>
                    </a:moveTo>
                    <a:lnTo>
                      <a:pt x="71" y="0"/>
                    </a:lnTo>
                    <a:lnTo>
                      <a:pt x="1726" y="90"/>
                    </a:lnTo>
                    <a:lnTo>
                      <a:pt x="1768" y="149"/>
                    </a:lnTo>
                    <a:lnTo>
                      <a:pt x="1816" y="149"/>
                    </a:lnTo>
                    <a:lnTo>
                      <a:pt x="1858" y="137"/>
                    </a:lnTo>
                    <a:lnTo>
                      <a:pt x="1893" y="161"/>
                    </a:lnTo>
                    <a:lnTo>
                      <a:pt x="1917" y="214"/>
                    </a:lnTo>
                    <a:lnTo>
                      <a:pt x="1960" y="226"/>
                    </a:lnTo>
                    <a:lnTo>
                      <a:pt x="2001" y="214"/>
                    </a:lnTo>
                    <a:lnTo>
                      <a:pt x="2043" y="185"/>
                    </a:lnTo>
                    <a:lnTo>
                      <a:pt x="2103" y="185"/>
                    </a:lnTo>
                    <a:lnTo>
                      <a:pt x="2132" y="196"/>
                    </a:lnTo>
                    <a:lnTo>
                      <a:pt x="2263" y="280"/>
                    </a:lnTo>
                    <a:lnTo>
                      <a:pt x="2324" y="321"/>
                    </a:lnTo>
                    <a:lnTo>
                      <a:pt x="2330" y="370"/>
                    </a:lnTo>
                    <a:lnTo>
                      <a:pt x="2371" y="393"/>
                    </a:lnTo>
                    <a:lnTo>
                      <a:pt x="2371" y="423"/>
                    </a:lnTo>
                    <a:lnTo>
                      <a:pt x="2353" y="477"/>
                    </a:lnTo>
                    <a:lnTo>
                      <a:pt x="2383" y="507"/>
                    </a:lnTo>
                    <a:lnTo>
                      <a:pt x="2407" y="572"/>
                    </a:lnTo>
                    <a:lnTo>
                      <a:pt x="2437" y="608"/>
                    </a:lnTo>
                    <a:lnTo>
                      <a:pt x="2425" y="638"/>
                    </a:lnTo>
                    <a:lnTo>
                      <a:pt x="2437" y="674"/>
                    </a:lnTo>
                    <a:lnTo>
                      <a:pt x="2485" y="704"/>
                    </a:lnTo>
                    <a:lnTo>
                      <a:pt x="2491" y="739"/>
                    </a:lnTo>
                    <a:lnTo>
                      <a:pt x="2485" y="769"/>
                    </a:lnTo>
                    <a:lnTo>
                      <a:pt x="2473" y="835"/>
                    </a:lnTo>
                    <a:lnTo>
                      <a:pt x="2515" y="859"/>
                    </a:lnTo>
                    <a:lnTo>
                      <a:pt x="2527" y="889"/>
                    </a:lnTo>
                    <a:lnTo>
                      <a:pt x="2503" y="918"/>
                    </a:lnTo>
                    <a:lnTo>
                      <a:pt x="2515" y="954"/>
                    </a:lnTo>
                    <a:lnTo>
                      <a:pt x="2539" y="984"/>
                    </a:lnTo>
                    <a:lnTo>
                      <a:pt x="2527" y="1020"/>
                    </a:lnTo>
                    <a:lnTo>
                      <a:pt x="2539" y="1061"/>
                    </a:lnTo>
                    <a:lnTo>
                      <a:pt x="2551" y="1079"/>
                    </a:lnTo>
                    <a:lnTo>
                      <a:pt x="2568" y="1115"/>
                    </a:lnTo>
                    <a:lnTo>
                      <a:pt x="2604" y="1151"/>
                    </a:lnTo>
                    <a:lnTo>
                      <a:pt x="2611" y="1204"/>
                    </a:lnTo>
                    <a:lnTo>
                      <a:pt x="2658" y="1258"/>
                    </a:lnTo>
                    <a:lnTo>
                      <a:pt x="2676" y="1270"/>
                    </a:lnTo>
                    <a:lnTo>
                      <a:pt x="2670" y="1317"/>
                    </a:lnTo>
                    <a:lnTo>
                      <a:pt x="2670" y="1324"/>
                    </a:lnTo>
                    <a:lnTo>
                      <a:pt x="591" y="1276"/>
                    </a:lnTo>
                    <a:lnTo>
                      <a:pt x="615" y="871"/>
                    </a:lnTo>
                    <a:lnTo>
                      <a:pt x="0" y="817"/>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00" name="NE"/>
              <p:cNvSpPr>
                <a:spLocks noChangeAspect="1"/>
              </p:cNvSpPr>
              <p:nvPr/>
            </p:nvSpPr>
            <p:spPr bwMode="auto">
              <a:xfrm>
                <a:off x="2906072" y="1331584"/>
                <a:ext cx="1088668" cy="525960"/>
              </a:xfrm>
              <a:custGeom>
                <a:avLst/>
                <a:gdLst>
                  <a:gd name="T0" fmla="*/ 0 w 2676"/>
                  <a:gd name="T1" fmla="*/ 817 h 1324"/>
                  <a:gd name="T2" fmla="*/ 71 w 2676"/>
                  <a:gd name="T3" fmla="*/ 0 h 1324"/>
                  <a:gd name="T4" fmla="*/ 1726 w 2676"/>
                  <a:gd name="T5" fmla="*/ 90 h 1324"/>
                  <a:gd name="T6" fmla="*/ 1768 w 2676"/>
                  <a:gd name="T7" fmla="*/ 149 h 1324"/>
                  <a:gd name="T8" fmla="*/ 1816 w 2676"/>
                  <a:gd name="T9" fmla="*/ 149 h 1324"/>
                  <a:gd name="T10" fmla="*/ 1858 w 2676"/>
                  <a:gd name="T11" fmla="*/ 137 h 1324"/>
                  <a:gd name="T12" fmla="*/ 1893 w 2676"/>
                  <a:gd name="T13" fmla="*/ 161 h 1324"/>
                  <a:gd name="T14" fmla="*/ 1917 w 2676"/>
                  <a:gd name="T15" fmla="*/ 214 h 1324"/>
                  <a:gd name="T16" fmla="*/ 1960 w 2676"/>
                  <a:gd name="T17" fmla="*/ 226 h 1324"/>
                  <a:gd name="T18" fmla="*/ 2001 w 2676"/>
                  <a:gd name="T19" fmla="*/ 214 h 1324"/>
                  <a:gd name="T20" fmla="*/ 2043 w 2676"/>
                  <a:gd name="T21" fmla="*/ 185 h 1324"/>
                  <a:gd name="T22" fmla="*/ 2103 w 2676"/>
                  <a:gd name="T23" fmla="*/ 185 h 1324"/>
                  <a:gd name="T24" fmla="*/ 2132 w 2676"/>
                  <a:gd name="T25" fmla="*/ 196 h 1324"/>
                  <a:gd name="T26" fmla="*/ 2263 w 2676"/>
                  <a:gd name="T27" fmla="*/ 280 h 1324"/>
                  <a:gd name="T28" fmla="*/ 2324 w 2676"/>
                  <a:gd name="T29" fmla="*/ 321 h 1324"/>
                  <a:gd name="T30" fmla="*/ 2330 w 2676"/>
                  <a:gd name="T31" fmla="*/ 370 h 1324"/>
                  <a:gd name="T32" fmla="*/ 2371 w 2676"/>
                  <a:gd name="T33" fmla="*/ 393 h 1324"/>
                  <a:gd name="T34" fmla="*/ 2371 w 2676"/>
                  <a:gd name="T35" fmla="*/ 423 h 1324"/>
                  <a:gd name="T36" fmla="*/ 2353 w 2676"/>
                  <a:gd name="T37" fmla="*/ 477 h 1324"/>
                  <a:gd name="T38" fmla="*/ 2383 w 2676"/>
                  <a:gd name="T39" fmla="*/ 507 h 1324"/>
                  <a:gd name="T40" fmla="*/ 2407 w 2676"/>
                  <a:gd name="T41" fmla="*/ 572 h 1324"/>
                  <a:gd name="T42" fmla="*/ 2437 w 2676"/>
                  <a:gd name="T43" fmla="*/ 608 h 1324"/>
                  <a:gd name="T44" fmla="*/ 2425 w 2676"/>
                  <a:gd name="T45" fmla="*/ 638 h 1324"/>
                  <a:gd name="T46" fmla="*/ 2437 w 2676"/>
                  <a:gd name="T47" fmla="*/ 674 h 1324"/>
                  <a:gd name="T48" fmla="*/ 2485 w 2676"/>
                  <a:gd name="T49" fmla="*/ 704 h 1324"/>
                  <a:gd name="T50" fmla="*/ 2491 w 2676"/>
                  <a:gd name="T51" fmla="*/ 739 h 1324"/>
                  <a:gd name="T52" fmla="*/ 2485 w 2676"/>
                  <a:gd name="T53" fmla="*/ 769 h 1324"/>
                  <a:gd name="T54" fmla="*/ 2473 w 2676"/>
                  <a:gd name="T55" fmla="*/ 835 h 1324"/>
                  <a:gd name="T56" fmla="*/ 2515 w 2676"/>
                  <a:gd name="T57" fmla="*/ 859 h 1324"/>
                  <a:gd name="T58" fmla="*/ 2527 w 2676"/>
                  <a:gd name="T59" fmla="*/ 889 h 1324"/>
                  <a:gd name="T60" fmla="*/ 2503 w 2676"/>
                  <a:gd name="T61" fmla="*/ 918 h 1324"/>
                  <a:gd name="T62" fmla="*/ 2515 w 2676"/>
                  <a:gd name="T63" fmla="*/ 954 h 1324"/>
                  <a:gd name="T64" fmla="*/ 2539 w 2676"/>
                  <a:gd name="T65" fmla="*/ 984 h 1324"/>
                  <a:gd name="T66" fmla="*/ 2527 w 2676"/>
                  <a:gd name="T67" fmla="*/ 1020 h 1324"/>
                  <a:gd name="T68" fmla="*/ 2539 w 2676"/>
                  <a:gd name="T69" fmla="*/ 1061 h 1324"/>
                  <a:gd name="T70" fmla="*/ 2551 w 2676"/>
                  <a:gd name="T71" fmla="*/ 1079 h 1324"/>
                  <a:gd name="T72" fmla="*/ 2568 w 2676"/>
                  <a:gd name="T73" fmla="*/ 1115 h 1324"/>
                  <a:gd name="T74" fmla="*/ 2604 w 2676"/>
                  <a:gd name="T75" fmla="*/ 1151 h 1324"/>
                  <a:gd name="T76" fmla="*/ 2611 w 2676"/>
                  <a:gd name="T77" fmla="*/ 1204 h 1324"/>
                  <a:gd name="T78" fmla="*/ 2658 w 2676"/>
                  <a:gd name="T79" fmla="*/ 1258 h 1324"/>
                  <a:gd name="T80" fmla="*/ 2676 w 2676"/>
                  <a:gd name="T81" fmla="*/ 1270 h 1324"/>
                  <a:gd name="T82" fmla="*/ 2670 w 2676"/>
                  <a:gd name="T83" fmla="*/ 1317 h 1324"/>
                  <a:gd name="T84" fmla="*/ 2670 w 2676"/>
                  <a:gd name="T85" fmla="*/ 1324 h 1324"/>
                  <a:gd name="T86" fmla="*/ 591 w 2676"/>
                  <a:gd name="T87" fmla="*/ 1276 h 1324"/>
                  <a:gd name="T88" fmla="*/ 615 w 2676"/>
                  <a:gd name="T89" fmla="*/ 871 h 1324"/>
                  <a:gd name="T90" fmla="*/ 0 w 2676"/>
                  <a:gd name="T91" fmla="*/ 817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76" h="1324">
                    <a:moveTo>
                      <a:pt x="0" y="817"/>
                    </a:moveTo>
                    <a:lnTo>
                      <a:pt x="71" y="0"/>
                    </a:lnTo>
                    <a:lnTo>
                      <a:pt x="1726" y="90"/>
                    </a:lnTo>
                    <a:lnTo>
                      <a:pt x="1768" y="149"/>
                    </a:lnTo>
                    <a:lnTo>
                      <a:pt x="1816" y="149"/>
                    </a:lnTo>
                    <a:lnTo>
                      <a:pt x="1858" y="137"/>
                    </a:lnTo>
                    <a:lnTo>
                      <a:pt x="1893" y="161"/>
                    </a:lnTo>
                    <a:lnTo>
                      <a:pt x="1917" y="214"/>
                    </a:lnTo>
                    <a:lnTo>
                      <a:pt x="1960" y="226"/>
                    </a:lnTo>
                    <a:lnTo>
                      <a:pt x="2001" y="214"/>
                    </a:lnTo>
                    <a:lnTo>
                      <a:pt x="2043" y="185"/>
                    </a:lnTo>
                    <a:lnTo>
                      <a:pt x="2103" y="185"/>
                    </a:lnTo>
                    <a:lnTo>
                      <a:pt x="2132" y="196"/>
                    </a:lnTo>
                    <a:lnTo>
                      <a:pt x="2263" y="280"/>
                    </a:lnTo>
                    <a:lnTo>
                      <a:pt x="2324" y="321"/>
                    </a:lnTo>
                    <a:lnTo>
                      <a:pt x="2330" y="370"/>
                    </a:lnTo>
                    <a:lnTo>
                      <a:pt x="2371" y="393"/>
                    </a:lnTo>
                    <a:lnTo>
                      <a:pt x="2371" y="423"/>
                    </a:lnTo>
                    <a:lnTo>
                      <a:pt x="2353" y="477"/>
                    </a:lnTo>
                    <a:lnTo>
                      <a:pt x="2383" y="507"/>
                    </a:lnTo>
                    <a:lnTo>
                      <a:pt x="2407" y="572"/>
                    </a:lnTo>
                    <a:lnTo>
                      <a:pt x="2437" y="608"/>
                    </a:lnTo>
                    <a:lnTo>
                      <a:pt x="2425" y="638"/>
                    </a:lnTo>
                    <a:lnTo>
                      <a:pt x="2437" y="674"/>
                    </a:lnTo>
                    <a:lnTo>
                      <a:pt x="2485" y="704"/>
                    </a:lnTo>
                    <a:lnTo>
                      <a:pt x="2491" y="739"/>
                    </a:lnTo>
                    <a:lnTo>
                      <a:pt x="2485" y="769"/>
                    </a:lnTo>
                    <a:lnTo>
                      <a:pt x="2473" y="835"/>
                    </a:lnTo>
                    <a:lnTo>
                      <a:pt x="2515" y="859"/>
                    </a:lnTo>
                    <a:lnTo>
                      <a:pt x="2527" y="889"/>
                    </a:lnTo>
                    <a:lnTo>
                      <a:pt x="2503" y="918"/>
                    </a:lnTo>
                    <a:lnTo>
                      <a:pt x="2515" y="954"/>
                    </a:lnTo>
                    <a:lnTo>
                      <a:pt x="2539" y="984"/>
                    </a:lnTo>
                    <a:lnTo>
                      <a:pt x="2527" y="1020"/>
                    </a:lnTo>
                    <a:lnTo>
                      <a:pt x="2539" y="1061"/>
                    </a:lnTo>
                    <a:lnTo>
                      <a:pt x="2551" y="1079"/>
                    </a:lnTo>
                    <a:lnTo>
                      <a:pt x="2568" y="1115"/>
                    </a:lnTo>
                    <a:lnTo>
                      <a:pt x="2604" y="1151"/>
                    </a:lnTo>
                    <a:lnTo>
                      <a:pt x="2611" y="1204"/>
                    </a:lnTo>
                    <a:lnTo>
                      <a:pt x="2658" y="1258"/>
                    </a:lnTo>
                    <a:lnTo>
                      <a:pt x="2676" y="1270"/>
                    </a:lnTo>
                    <a:lnTo>
                      <a:pt x="2670" y="1317"/>
                    </a:lnTo>
                    <a:lnTo>
                      <a:pt x="2670" y="1324"/>
                    </a:lnTo>
                    <a:lnTo>
                      <a:pt x="591" y="1276"/>
                    </a:lnTo>
                    <a:lnTo>
                      <a:pt x="615" y="871"/>
                    </a:lnTo>
                    <a:lnTo>
                      <a:pt x="0" y="817"/>
                    </a:lnTo>
                  </a:path>
                </a:pathLst>
              </a:custGeom>
              <a:no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01" name="Freeform 200"/>
              <p:cNvSpPr>
                <a:spLocks noChangeAspect="1"/>
              </p:cNvSpPr>
              <p:nvPr/>
            </p:nvSpPr>
            <p:spPr bwMode="auto">
              <a:xfrm>
                <a:off x="3118477" y="1838475"/>
                <a:ext cx="975842" cy="511659"/>
              </a:xfrm>
              <a:custGeom>
                <a:avLst/>
                <a:gdLst>
                  <a:gd name="T0" fmla="*/ 72 w 2403"/>
                  <a:gd name="T1" fmla="*/ 0 h 1288"/>
                  <a:gd name="T2" fmla="*/ 2151 w 2403"/>
                  <a:gd name="T3" fmla="*/ 48 h 1288"/>
                  <a:gd name="T4" fmla="*/ 2288 w 2403"/>
                  <a:gd name="T5" fmla="*/ 156 h 1288"/>
                  <a:gd name="T6" fmla="*/ 2247 w 2403"/>
                  <a:gd name="T7" fmla="*/ 203 h 1288"/>
                  <a:gd name="T8" fmla="*/ 2241 w 2403"/>
                  <a:gd name="T9" fmla="*/ 251 h 1288"/>
                  <a:gd name="T10" fmla="*/ 2259 w 2403"/>
                  <a:gd name="T11" fmla="*/ 281 h 1288"/>
                  <a:gd name="T12" fmla="*/ 2295 w 2403"/>
                  <a:gd name="T13" fmla="*/ 292 h 1288"/>
                  <a:gd name="T14" fmla="*/ 2313 w 2403"/>
                  <a:gd name="T15" fmla="*/ 364 h 1288"/>
                  <a:gd name="T16" fmla="*/ 2349 w 2403"/>
                  <a:gd name="T17" fmla="*/ 388 h 1288"/>
                  <a:gd name="T18" fmla="*/ 2378 w 2403"/>
                  <a:gd name="T19" fmla="*/ 394 h 1288"/>
                  <a:gd name="T20" fmla="*/ 2390 w 2403"/>
                  <a:gd name="T21" fmla="*/ 406 h 1288"/>
                  <a:gd name="T22" fmla="*/ 2403 w 2403"/>
                  <a:gd name="T23" fmla="*/ 1288 h 1288"/>
                  <a:gd name="T24" fmla="*/ 0 w 2403"/>
                  <a:gd name="T25" fmla="*/ 1241 h 1288"/>
                  <a:gd name="T26" fmla="*/ 72 w 2403"/>
                  <a:gd name="T27" fmla="*/ 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3" h="1288">
                    <a:moveTo>
                      <a:pt x="72" y="0"/>
                    </a:moveTo>
                    <a:lnTo>
                      <a:pt x="2151" y="48"/>
                    </a:lnTo>
                    <a:lnTo>
                      <a:pt x="2288" y="156"/>
                    </a:lnTo>
                    <a:lnTo>
                      <a:pt x="2247" y="203"/>
                    </a:lnTo>
                    <a:lnTo>
                      <a:pt x="2241" y="251"/>
                    </a:lnTo>
                    <a:lnTo>
                      <a:pt x="2259" y="281"/>
                    </a:lnTo>
                    <a:lnTo>
                      <a:pt x="2295" y="292"/>
                    </a:lnTo>
                    <a:lnTo>
                      <a:pt x="2313" y="364"/>
                    </a:lnTo>
                    <a:lnTo>
                      <a:pt x="2349" y="388"/>
                    </a:lnTo>
                    <a:lnTo>
                      <a:pt x="2378" y="394"/>
                    </a:lnTo>
                    <a:lnTo>
                      <a:pt x="2390" y="406"/>
                    </a:lnTo>
                    <a:lnTo>
                      <a:pt x="2403" y="1288"/>
                    </a:lnTo>
                    <a:lnTo>
                      <a:pt x="0" y="1241"/>
                    </a:lnTo>
                    <a:lnTo>
                      <a:pt x="72" y="0"/>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02" name="KS"/>
              <p:cNvSpPr>
                <a:spLocks noChangeAspect="1"/>
              </p:cNvSpPr>
              <p:nvPr/>
            </p:nvSpPr>
            <p:spPr bwMode="auto">
              <a:xfrm>
                <a:off x="3118477" y="1838475"/>
                <a:ext cx="975842" cy="511659"/>
              </a:xfrm>
              <a:custGeom>
                <a:avLst/>
                <a:gdLst>
                  <a:gd name="T0" fmla="*/ 72 w 2403"/>
                  <a:gd name="T1" fmla="*/ 0 h 1288"/>
                  <a:gd name="T2" fmla="*/ 2151 w 2403"/>
                  <a:gd name="T3" fmla="*/ 48 h 1288"/>
                  <a:gd name="T4" fmla="*/ 2288 w 2403"/>
                  <a:gd name="T5" fmla="*/ 156 h 1288"/>
                  <a:gd name="T6" fmla="*/ 2247 w 2403"/>
                  <a:gd name="T7" fmla="*/ 203 h 1288"/>
                  <a:gd name="T8" fmla="*/ 2241 w 2403"/>
                  <a:gd name="T9" fmla="*/ 251 h 1288"/>
                  <a:gd name="T10" fmla="*/ 2259 w 2403"/>
                  <a:gd name="T11" fmla="*/ 281 h 1288"/>
                  <a:gd name="T12" fmla="*/ 2295 w 2403"/>
                  <a:gd name="T13" fmla="*/ 292 h 1288"/>
                  <a:gd name="T14" fmla="*/ 2313 w 2403"/>
                  <a:gd name="T15" fmla="*/ 364 h 1288"/>
                  <a:gd name="T16" fmla="*/ 2349 w 2403"/>
                  <a:gd name="T17" fmla="*/ 388 h 1288"/>
                  <a:gd name="T18" fmla="*/ 2378 w 2403"/>
                  <a:gd name="T19" fmla="*/ 394 h 1288"/>
                  <a:gd name="T20" fmla="*/ 2390 w 2403"/>
                  <a:gd name="T21" fmla="*/ 406 h 1288"/>
                  <a:gd name="T22" fmla="*/ 2403 w 2403"/>
                  <a:gd name="T23" fmla="*/ 1288 h 1288"/>
                  <a:gd name="T24" fmla="*/ 0 w 2403"/>
                  <a:gd name="T25" fmla="*/ 1241 h 1288"/>
                  <a:gd name="T26" fmla="*/ 72 w 2403"/>
                  <a:gd name="T27" fmla="*/ 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3" h="1288">
                    <a:moveTo>
                      <a:pt x="72" y="0"/>
                    </a:moveTo>
                    <a:lnTo>
                      <a:pt x="2151" y="48"/>
                    </a:lnTo>
                    <a:lnTo>
                      <a:pt x="2288" y="156"/>
                    </a:lnTo>
                    <a:lnTo>
                      <a:pt x="2247" y="203"/>
                    </a:lnTo>
                    <a:lnTo>
                      <a:pt x="2241" y="251"/>
                    </a:lnTo>
                    <a:lnTo>
                      <a:pt x="2259" y="281"/>
                    </a:lnTo>
                    <a:lnTo>
                      <a:pt x="2295" y="292"/>
                    </a:lnTo>
                    <a:lnTo>
                      <a:pt x="2313" y="364"/>
                    </a:lnTo>
                    <a:lnTo>
                      <a:pt x="2349" y="388"/>
                    </a:lnTo>
                    <a:lnTo>
                      <a:pt x="2378" y="394"/>
                    </a:lnTo>
                    <a:lnTo>
                      <a:pt x="2390" y="406"/>
                    </a:lnTo>
                    <a:lnTo>
                      <a:pt x="2403" y="1288"/>
                    </a:lnTo>
                    <a:lnTo>
                      <a:pt x="0" y="1241"/>
                    </a:lnTo>
                    <a:lnTo>
                      <a:pt x="72" y="0"/>
                    </a:lnTo>
                  </a:path>
                </a:pathLst>
              </a:custGeom>
              <a:solidFill>
                <a:sysClr val="window" lastClr="FFFFFF"/>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03" name="Freeform 202"/>
              <p:cNvSpPr>
                <a:spLocks noChangeAspect="1"/>
              </p:cNvSpPr>
              <p:nvPr/>
            </p:nvSpPr>
            <p:spPr bwMode="auto">
              <a:xfrm>
                <a:off x="2982983" y="2321532"/>
                <a:ext cx="1135624" cy="571246"/>
              </a:xfrm>
              <a:custGeom>
                <a:avLst/>
                <a:gdLst>
                  <a:gd name="T0" fmla="*/ 329 w 2791"/>
                  <a:gd name="T1" fmla="*/ 24 h 1438"/>
                  <a:gd name="T2" fmla="*/ 0 w 2791"/>
                  <a:gd name="T3" fmla="*/ 203 h 1438"/>
                  <a:gd name="T4" fmla="*/ 951 w 2791"/>
                  <a:gd name="T5" fmla="*/ 1044 h 1438"/>
                  <a:gd name="T6" fmla="*/ 1005 w 2791"/>
                  <a:gd name="T7" fmla="*/ 1062 h 1438"/>
                  <a:gd name="T8" fmla="*/ 1076 w 2791"/>
                  <a:gd name="T9" fmla="*/ 1133 h 1438"/>
                  <a:gd name="T10" fmla="*/ 1165 w 2791"/>
                  <a:gd name="T11" fmla="*/ 1110 h 1438"/>
                  <a:gd name="T12" fmla="*/ 1213 w 2791"/>
                  <a:gd name="T13" fmla="*/ 1151 h 1438"/>
                  <a:gd name="T14" fmla="*/ 1231 w 2791"/>
                  <a:gd name="T15" fmla="*/ 1199 h 1438"/>
                  <a:gd name="T16" fmla="*/ 1327 w 2791"/>
                  <a:gd name="T17" fmla="*/ 1217 h 1438"/>
                  <a:gd name="T18" fmla="*/ 1381 w 2791"/>
                  <a:gd name="T19" fmla="*/ 1235 h 1438"/>
                  <a:gd name="T20" fmla="*/ 1416 w 2791"/>
                  <a:gd name="T21" fmla="*/ 1223 h 1438"/>
                  <a:gd name="T22" fmla="*/ 1470 w 2791"/>
                  <a:gd name="T23" fmla="*/ 1271 h 1438"/>
                  <a:gd name="T24" fmla="*/ 1578 w 2791"/>
                  <a:gd name="T25" fmla="*/ 1253 h 1438"/>
                  <a:gd name="T26" fmla="*/ 1614 w 2791"/>
                  <a:gd name="T27" fmla="*/ 1300 h 1438"/>
                  <a:gd name="T28" fmla="*/ 1626 w 2791"/>
                  <a:gd name="T29" fmla="*/ 1348 h 1438"/>
                  <a:gd name="T30" fmla="*/ 1698 w 2791"/>
                  <a:gd name="T31" fmla="*/ 1318 h 1438"/>
                  <a:gd name="T32" fmla="*/ 1811 w 2791"/>
                  <a:gd name="T33" fmla="*/ 1372 h 1438"/>
                  <a:gd name="T34" fmla="*/ 1859 w 2791"/>
                  <a:gd name="T35" fmla="*/ 1348 h 1438"/>
                  <a:gd name="T36" fmla="*/ 1888 w 2791"/>
                  <a:gd name="T37" fmla="*/ 1366 h 1438"/>
                  <a:gd name="T38" fmla="*/ 1895 w 2791"/>
                  <a:gd name="T39" fmla="*/ 1420 h 1438"/>
                  <a:gd name="T40" fmla="*/ 1913 w 2791"/>
                  <a:gd name="T41" fmla="*/ 1384 h 1438"/>
                  <a:gd name="T42" fmla="*/ 1973 w 2791"/>
                  <a:gd name="T43" fmla="*/ 1330 h 1438"/>
                  <a:gd name="T44" fmla="*/ 1990 w 2791"/>
                  <a:gd name="T45" fmla="*/ 1359 h 1438"/>
                  <a:gd name="T46" fmla="*/ 2044 w 2791"/>
                  <a:gd name="T47" fmla="*/ 1372 h 1438"/>
                  <a:gd name="T48" fmla="*/ 2080 w 2791"/>
                  <a:gd name="T49" fmla="*/ 1359 h 1438"/>
                  <a:gd name="T50" fmla="*/ 2086 w 2791"/>
                  <a:gd name="T51" fmla="*/ 1372 h 1438"/>
                  <a:gd name="T52" fmla="*/ 2170 w 2791"/>
                  <a:gd name="T53" fmla="*/ 1425 h 1438"/>
                  <a:gd name="T54" fmla="*/ 2247 w 2791"/>
                  <a:gd name="T55" fmla="*/ 1372 h 1438"/>
                  <a:gd name="T56" fmla="*/ 2378 w 2791"/>
                  <a:gd name="T57" fmla="*/ 1341 h 1438"/>
                  <a:gd name="T58" fmla="*/ 2432 w 2791"/>
                  <a:gd name="T59" fmla="*/ 1336 h 1438"/>
                  <a:gd name="T60" fmla="*/ 2552 w 2791"/>
                  <a:gd name="T61" fmla="*/ 1336 h 1438"/>
                  <a:gd name="T62" fmla="*/ 2725 w 2791"/>
                  <a:gd name="T63" fmla="*/ 1413 h 1438"/>
                  <a:gd name="T64" fmla="*/ 2768 w 2791"/>
                  <a:gd name="T65" fmla="*/ 1438 h 1438"/>
                  <a:gd name="T66" fmla="*/ 2791 w 2791"/>
                  <a:gd name="T67" fmla="*/ 716 h 1438"/>
                  <a:gd name="T68" fmla="*/ 2732 w 2791"/>
                  <a:gd name="T69" fmla="*/ 71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91" h="1438">
                    <a:moveTo>
                      <a:pt x="2732" y="71"/>
                    </a:moveTo>
                    <a:lnTo>
                      <a:pt x="329" y="24"/>
                    </a:lnTo>
                    <a:lnTo>
                      <a:pt x="13" y="0"/>
                    </a:lnTo>
                    <a:lnTo>
                      <a:pt x="0" y="203"/>
                    </a:lnTo>
                    <a:lnTo>
                      <a:pt x="980" y="257"/>
                    </a:lnTo>
                    <a:lnTo>
                      <a:pt x="951" y="1044"/>
                    </a:lnTo>
                    <a:lnTo>
                      <a:pt x="987" y="1049"/>
                    </a:lnTo>
                    <a:lnTo>
                      <a:pt x="1005" y="1062"/>
                    </a:lnTo>
                    <a:lnTo>
                      <a:pt x="1052" y="1128"/>
                    </a:lnTo>
                    <a:lnTo>
                      <a:pt x="1076" y="1133"/>
                    </a:lnTo>
                    <a:lnTo>
                      <a:pt x="1142" y="1128"/>
                    </a:lnTo>
                    <a:lnTo>
                      <a:pt x="1165" y="1110"/>
                    </a:lnTo>
                    <a:lnTo>
                      <a:pt x="1201" y="1128"/>
                    </a:lnTo>
                    <a:lnTo>
                      <a:pt x="1213" y="1151"/>
                    </a:lnTo>
                    <a:lnTo>
                      <a:pt x="1213" y="1163"/>
                    </a:lnTo>
                    <a:lnTo>
                      <a:pt x="1231" y="1199"/>
                    </a:lnTo>
                    <a:lnTo>
                      <a:pt x="1237" y="1205"/>
                    </a:lnTo>
                    <a:lnTo>
                      <a:pt x="1327" y="1217"/>
                    </a:lnTo>
                    <a:lnTo>
                      <a:pt x="1363" y="1235"/>
                    </a:lnTo>
                    <a:lnTo>
                      <a:pt x="1381" y="1235"/>
                    </a:lnTo>
                    <a:lnTo>
                      <a:pt x="1387" y="1228"/>
                    </a:lnTo>
                    <a:lnTo>
                      <a:pt x="1416" y="1223"/>
                    </a:lnTo>
                    <a:lnTo>
                      <a:pt x="1434" y="1253"/>
                    </a:lnTo>
                    <a:lnTo>
                      <a:pt x="1470" y="1271"/>
                    </a:lnTo>
                    <a:lnTo>
                      <a:pt x="1495" y="1246"/>
                    </a:lnTo>
                    <a:lnTo>
                      <a:pt x="1578" y="1253"/>
                    </a:lnTo>
                    <a:lnTo>
                      <a:pt x="1583" y="1271"/>
                    </a:lnTo>
                    <a:lnTo>
                      <a:pt x="1614" y="1300"/>
                    </a:lnTo>
                    <a:lnTo>
                      <a:pt x="1626" y="1307"/>
                    </a:lnTo>
                    <a:lnTo>
                      <a:pt x="1626" y="1348"/>
                    </a:lnTo>
                    <a:lnTo>
                      <a:pt x="1686" y="1366"/>
                    </a:lnTo>
                    <a:lnTo>
                      <a:pt x="1698" y="1318"/>
                    </a:lnTo>
                    <a:lnTo>
                      <a:pt x="1727" y="1312"/>
                    </a:lnTo>
                    <a:lnTo>
                      <a:pt x="1811" y="1372"/>
                    </a:lnTo>
                    <a:lnTo>
                      <a:pt x="1817" y="1372"/>
                    </a:lnTo>
                    <a:lnTo>
                      <a:pt x="1859" y="1348"/>
                    </a:lnTo>
                    <a:lnTo>
                      <a:pt x="1883" y="1348"/>
                    </a:lnTo>
                    <a:lnTo>
                      <a:pt x="1888" y="1366"/>
                    </a:lnTo>
                    <a:lnTo>
                      <a:pt x="1883" y="1395"/>
                    </a:lnTo>
                    <a:lnTo>
                      <a:pt x="1895" y="1420"/>
                    </a:lnTo>
                    <a:lnTo>
                      <a:pt x="1919" y="1407"/>
                    </a:lnTo>
                    <a:lnTo>
                      <a:pt x="1913" y="1384"/>
                    </a:lnTo>
                    <a:lnTo>
                      <a:pt x="1937" y="1348"/>
                    </a:lnTo>
                    <a:lnTo>
                      <a:pt x="1973" y="1330"/>
                    </a:lnTo>
                    <a:lnTo>
                      <a:pt x="1985" y="1330"/>
                    </a:lnTo>
                    <a:lnTo>
                      <a:pt x="1990" y="1359"/>
                    </a:lnTo>
                    <a:lnTo>
                      <a:pt x="2026" y="1372"/>
                    </a:lnTo>
                    <a:lnTo>
                      <a:pt x="2044" y="1372"/>
                    </a:lnTo>
                    <a:lnTo>
                      <a:pt x="2056" y="1354"/>
                    </a:lnTo>
                    <a:lnTo>
                      <a:pt x="2080" y="1359"/>
                    </a:lnTo>
                    <a:lnTo>
                      <a:pt x="2086" y="1366"/>
                    </a:lnTo>
                    <a:lnTo>
                      <a:pt x="2086" y="1372"/>
                    </a:lnTo>
                    <a:lnTo>
                      <a:pt x="2122" y="1390"/>
                    </a:lnTo>
                    <a:lnTo>
                      <a:pt x="2170" y="1425"/>
                    </a:lnTo>
                    <a:lnTo>
                      <a:pt x="2224" y="1384"/>
                    </a:lnTo>
                    <a:lnTo>
                      <a:pt x="2247" y="1372"/>
                    </a:lnTo>
                    <a:lnTo>
                      <a:pt x="2319" y="1366"/>
                    </a:lnTo>
                    <a:lnTo>
                      <a:pt x="2378" y="1341"/>
                    </a:lnTo>
                    <a:lnTo>
                      <a:pt x="2403" y="1336"/>
                    </a:lnTo>
                    <a:lnTo>
                      <a:pt x="2432" y="1336"/>
                    </a:lnTo>
                    <a:lnTo>
                      <a:pt x="2504" y="1348"/>
                    </a:lnTo>
                    <a:lnTo>
                      <a:pt x="2552" y="1336"/>
                    </a:lnTo>
                    <a:lnTo>
                      <a:pt x="2563" y="1330"/>
                    </a:lnTo>
                    <a:lnTo>
                      <a:pt x="2725" y="1413"/>
                    </a:lnTo>
                    <a:lnTo>
                      <a:pt x="2755" y="1420"/>
                    </a:lnTo>
                    <a:lnTo>
                      <a:pt x="2768" y="1438"/>
                    </a:lnTo>
                    <a:lnTo>
                      <a:pt x="2785" y="1438"/>
                    </a:lnTo>
                    <a:lnTo>
                      <a:pt x="2791" y="716"/>
                    </a:lnTo>
                    <a:lnTo>
                      <a:pt x="2732" y="275"/>
                    </a:lnTo>
                    <a:lnTo>
                      <a:pt x="2732" y="71"/>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04" name="OK"/>
              <p:cNvSpPr>
                <a:spLocks noChangeAspect="1"/>
              </p:cNvSpPr>
              <p:nvPr/>
            </p:nvSpPr>
            <p:spPr bwMode="auto">
              <a:xfrm>
                <a:off x="2982983" y="2321532"/>
                <a:ext cx="1135624" cy="571246"/>
              </a:xfrm>
              <a:custGeom>
                <a:avLst/>
                <a:gdLst>
                  <a:gd name="T0" fmla="*/ 329 w 2791"/>
                  <a:gd name="T1" fmla="*/ 24 h 1438"/>
                  <a:gd name="T2" fmla="*/ 0 w 2791"/>
                  <a:gd name="T3" fmla="*/ 203 h 1438"/>
                  <a:gd name="T4" fmla="*/ 951 w 2791"/>
                  <a:gd name="T5" fmla="*/ 1044 h 1438"/>
                  <a:gd name="T6" fmla="*/ 1005 w 2791"/>
                  <a:gd name="T7" fmla="*/ 1062 h 1438"/>
                  <a:gd name="T8" fmla="*/ 1076 w 2791"/>
                  <a:gd name="T9" fmla="*/ 1133 h 1438"/>
                  <a:gd name="T10" fmla="*/ 1165 w 2791"/>
                  <a:gd name="T11" fmla="*/ 1110 h 1438"/>
                  <a:gd name="T12" fmla="*/ 1213 w 2791"/>
                  <a:gd name="T13" fmla="*/ 1151 h 1438"/>
                  <a:gd name="T14" fmla="*/ 1231 w 2791"/>
                  <a:gd name="T15" fmla="*/ 1199 h 1438"/>
                  <a:gd name="T16" fmla="*/ 1327 w 2791"/>
                  <a:gd name="T17" fmla="*/ 1217 h 1438"/>
                  <a:gd name="T18" fmla="*/ 1381 w 2791"/>
                  <a:gd name="T19" fmla="*/ 1235 h 1438"/>
                  <a:gd name="T20" fmla="*/ 1416 w 2791"/>
                  <a:gd name="T21" fmla="*/ 1223 h 1438"/>
                  <a:gd name="T22" fmla="*/ 1470 w 2791"/>
                  <a:gd name="T23" fmla="*/ 1271 h 1438"/>
                  <a:gd name="T24" fmla="*/ 1578 w 2791"/>
                  <a:gd name="T25" fmla="*/ 1253 h 1438"/>
                  <a:gd name="T26" fmla="*/ 1614 w 2791"/>
                  <a:gd name="T27" fmla="*/ 1300 h 1438"/>
                  <a:gd name="T28" fmla="*/ 1626 w 2791"/>
                  <a:gd name="T29" fmla="*/ 1348 h 1438"/>
                  <a:gd name="T30" fmla="*/ 1698 w 2791"/>
                  <a:gd name="T31" fmla="*/ 1318 h 1438"/>
                  <a:gd name="T32" fmla="*/ 1811 w 2791"/>
                  <a:gd name="T33" fmla="*/ 1372 h 1438"/>
                  <a:gd name="T34" fmla="*/ 1859 w 2791"/>
                  <a:gd name="T35" fmla="*/ 1348 h 1438"/>
                  <a:gd name="T36" fmla="*/ 1888 w 2791"/>
                  <a:gd name="T37" fmla="*/ 1366 h 1438"/>
                  <a:gd name="T38" fmla="*/ 1895 w 2791"/>
                  <a:gd name="T39" fmla="*/ 1420 h 1438"/>
                  <a:gd name="T40" fmla="*/ 1913 w 2791"/>
                  <a:gd name="T41" fmla="*/ 1384 h 1438"/>
                  <a:gd name="T42" fmla="*/ 1973 w 2791"/>
                  <a:gd name="T43" fmla="*/ 1330 h 1438"/>
                  <a:gd name="T44" fmla="*/ 1990 w 2791"/>
                  <a:gd name="T45" fmla="*/ 1359 h 1438"/>
                  <a:gd name="T46" fmla="*/ 2044 w 2791"/>
                  <a:gd name="T47" fmla="*/ 1372 h 1438"/>
                  <a:gd name="T48" fmla="*/ 2080 w 2791"/>
                  <a:gd name="T49" fmla="*/ 1359 h 1438"/>
                  <a:gd name="T50" fmla="*/ 2086 w 2791"/>
                  <a:gd name="T51" fmla="*/ 1372 h 1438"/>
                  <a:gd name="T52" fmla="*/ 2170 w 2791"/>
                  <a:gd name="T53" fmla="*/ 1425 h 1438"/>
                  <a:gd name="T54" fmla="*/ 2247 w 2791"/>
                  <a:gd name="T55" fmla="*/ 1372 h 1438"/>
                  <a:gd name="T56" fmla="*/ 2378 w 2791"/>
                  <a:gd name="T57" fmla="*/ 1341 h 1438"/>
                  <a:gd name="T58" fmla="*/ 2432 w 2791"/>
                  <a:gd name="T59" fmla="*/ 1336 h 1438"/>
                  <a:gd name="T60" fmla="*/ 2552 w 2791"/>
                  <a:gd name="T61" fmla="*/ 1336 h 1438"/>
                  <a:gd name="T62" fmla="*/ 2725 w 2791"/>
                  <a:gd name="T63" fmla="*/ 1413 h 1438"/>
                  <a:gd name="T64" fmla="*/ 2768 w 2791"/>
                  <a:gd name="T65" fmla="*/ 1438 h 1438"/>
                  <a:gd name="T66" fmla="*/ 2791 w 2791"/>
                  <a:gd name="T67" fmla="*/ 716 h 1438"/>
                  <a:gd name="T68" fmla="*/ 2732 w 2791"/>
                  <a:gd name="T69" fmla="*/ 71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91" h="1438">
                    <a:moveTo>
                      <a:pt x="2732" y="71"/>
                    </a:moveTo>
                    <a:lnTo>
                      <a:pt x="329" y="24"/>
                    </a:lnTo>
                    <a:lnTo>
                      <a:pt x="13" y="0"/>
                    </a:lnTo>
                    <a:lnTo>
                      <a:pt x="0" y="203"/>
                    </a:lnTo>
                    <a:lnTo>
                      <a:pt x="980" y="257"/>
                    </a:lnTo>
                    <a:lnTo>
                      <a:pt x="951" y="1044"/>
                    </a:lnTo>
                    <a:lnTo>
                      <a:pt x="987" y="1049"/>
                    </a:lnTo>
                    <a:lnTo>
                      <a:pt x="1005" y="1062"/>
                    </a:lnTo>
                    <a:lnTo>
                      <a:pt x="1052" y="1128"/>
                    </a:lnTo>
                    <a:lnTo>
                      <a:pt x="1076" y="1133"/>
                    </a:lnTo>
                    <a:lnTo>
                      <a:pt x="1142" y="1128"/>
                    </a:lnTo>
                    <a:lnTo>
                      <a:pt x="1165" y="1110"/>
                    </a:lnTo>
                    <a:lnTo>
                      <a:pt x="1201" y="1128"/>
                    </a:lnTo>
                    <a:lnTo>
                      <a:pt x="1213" y="1151"/>
                    </a:lnTo>
                    <a:lnTo>
                      <a:pt x="1213" y="1163"/>
                    </a:lnTo>
                    <a:lnTo>
                      <a:pt x="1231" y="1199"/>
                    </a:lnTo>
                    <a:lnTo>
                      <a:pt x="1237" y="1205"/>
                    </a:lnTo>
                    <a:lnTo>
                      <a:pt x="1327" y="1217"/>
                    </a:lnTo>
                    <a:lnTo>
                      <a:pt x="1363" y="1235"/>
                    </a:lnTo>
                    <a:lnTo>
                      <a:pt x="1381" y="1235"/>
                    </a:lnTo>
                    <a:lnTo>
                      <a:pt x="1387" y="1228"/>
                    </a:lnTo>
                    <a:lnTo>
                      <a:pt x="1416" y="1223"/>
                    </a:lnTo>
                    <a:lnTo>
                      <a:pt x="1434" y="1253"/>
                    </a:lnTo>
                    <a:lnTo>
                      <a:pt x="1470" y="1271"/>
                    </a:lnTo>
                    <a:lnTo>
                      <a:pt x="1495" y="1246"/>
                    </a:lnTo>
                    <a:lnTo>
                      <a:pt x="1578" y="1253"/>
                    </a:lnTo>
                    <a:lnTo>
                      <a:pt x="1583" y="1271"/>
                    </a:lnTo>
                    <a:lnTo>
                      <a:pt x="1614" y="1300"/>
                    </a:lnTo>
                    <a:lnTo>
                      <a:pt x="1626" y="1307"/>
                    </a:lnTo>
                    <a:lnTo>
                      <a:pt x="1626" y="1348"/>
                    </a:lnTo>
                    <a:lnTo>
                      <a:pt x="1686" y="1366"/>
                    </a:lnTo>
                    <a:lnTo>
                      <a:pt x="1698" y="1318"/>
                    </a:lnTo>
                    <a:lnTo>
                      <a:pt x="1727" y="1312"/>
                    </a:lnTo>
                    <a:lnTo>
                      <a:pt x="1811" y="1372"/>
                    </a:lnTo>
                    <a:lnTo>
                      <a:pt x="1817" y="1372"/>
                    </a:lnTo>
                    <a:lnTo>
                      <a:pt x="1859" y="1348"/>
                    </a:lnTo>
                    <a:lnTo>
                      <a:pt x="1883" y="1348"/>
                    </a:lnTo>
                    <a:lnTo>
                      <a:pt x="1888" y="1366"/>
                    </a:lnTo>
                    <a:lnTo>
                      <a:pt x="1883" y="1395"/>
                    </a:lnTo>
                    <a:lnTo>
                      <a:pt x="1895" y="1420"/>
                    </a:lnTo>
                    <a:lnTo>
                      <a:pt x="1919" y="1407"/>
                    </a:lnTo>
                    <a:lnTo>
                      <a:pt x="1913" y="1384"/>
                    </a:lnTo>
                    <a:lnTo>
                      <a:pt x="1937" y="1348"/>
                    </a:lnTo>
                    <a:lnTo>
                      <a:pt x="1973" y="1330"/>
                    </a:lnTo>
                    <a:lnTo>
                      <a:pt x="1985" y="1330"/>
                    </a:lnTo>
                    <a:lnTo>
                      <a:pt x="1990" y="1359"/>
                    </a:lnTo>
                    <a:lnTo>
                      <a:pt x="2026" y="1372"/>
                    </a:lnTo>
                    <a:lnTo>
                      <a:pt x="2044" y="1372"/>
                    </a:lnTo>
                    <a:lnTo>
                      <a:pt x="2056" y="1354"/>
                    </a:lnTo>
                    <a:lnTo>
                      <a:pt x="2080" y="1359"/>
                    </a:lnTo>
                    <a:lnTo>
                      <a:pt x="2086" y="1366"/>
                    </a:lnTo>
                    <a:lnTo>
                      <a:pt x="2086" y="1372"/>
                    </a:lnTo>
                    <a:lnTo>
                      <a:pt x="2122" y="1390"/>
                    </a:lnTo>
                    <a:lnTo>
                      <a:pt x="2170" y="1425"/>
                    </a:lnTo>
                    <a:lnTo>
                      <a:pt x="2224" y="1384"/>
                    </a:lnTo>
                    <a:lnTo>
                      <a:pt x="2247" y="1372"/>
                    </a:lnTo>
                    <a:lnTo>
                      <a:pt x="2319" y="1366"/>
                    </a:lnTo>
                    <a:lnTo>
                      <a:pt x="2378" y="1341"/>
                    </a:lnTo>
                    <a:lnTo>
                      <a:pt x="2403" y="1336"/>
                    </a:lnTo>
                    <a:lnTo>
                      <a:pt x="2432" y="1336"/>
                    </a:lnTo>
                    <a:lnTo>
                      <a:pt x="2504" y="1348"/>
                    </a:lnTo>
                    <a:lnTo>
                      <a:pt x="2552" y="1336"/>
                    </a:lnTo>
                    <a:lnTo>
                      <a:pt x="2563" y="1330"/>
                    </a:lnTo>
                    <a:lnTo>
                      <a:pt x="2725" y="1413"/>
                    </a:lnTo>
                    <a:lnTo>
                      <a:pt x="2755" y="1420"/>
                    </a:lnTo>
                    <a:lnTo>
                      <a:pt x="2768" y="1438"/>
                    </a:lnTo>
                    <a:lnTo>
                      <a:pt x="2785" y="1438"/>
                    </a:lnTo>
                    <a:lnTo>
                      <a:pt x="2791" y="716"/>
                    </a:lnTo>
                    <a:lnTo>
                      <a:pt x="2732" y="275"/>
                    </a:lnTo>
                    <a:lnTo>
                      <a:pt x="2732" y="71"/>
                    </a:lnTo>
                  </a:path>
                </a:pathLst>
              </a:custGeom>
              <a:no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05" name="Freeform 204"/>
              <p:cNvSpPr>
                <a:spLocks noChangeAspect="1"/>
              </p:cNvSpPr>
              <p:nvPr/>
            </p:nvSpPr>
            <p:spPr bwMode="auto">
              <a:xfrm>
                <a:off x="2418594" y="2402571"/>
                <a:ext cx="1846734" cy="1755847"/>
              </a:xfrm>
              <a:custGeom>
                <a:avLst/>
                <a:gdLst>
                  <a:gd name="T0" fmla="*/ 4123 w 4541"/>
                  <a:gd name="T1" fmla="*/ 1210 h 4420"/>
                  <a:gd name="T2" fmla="*/ 3830 w 4541"/>
                  <a:gd name="T3" fmla="*/ 1133 h 4420"/>
                  <a:gd name="T4" fmla="*/ 3645 w 4541"/>
                  <a:gd name="T5" fmla="*/ 1169 h 4420"/>
                  <a:gd name="T6" fmla="*/ 3484 w 4541"/>
                  <a:gd name="T7" fmla="*/ 1169 h 4420"/>
                  <a:gd name="T8" fmla="*/ 3442 w 4541"/>
                  <a:gd name="T9" fmla="*/ 1169 h 4420"/>
                  <a:gd name="T10" fmla="*/ 3371 w 4541"/>
                  <a:gd name="T11" fmla="*/ 1127 h 4420"/>
                  <a:gd name="T12" fmla="*/ 3293 w 4541"/>
                  <a:gd name="T13" fmla="*/ 1217 h 4420"/>
                  <a:gd name="T14" fmla="*/ 3257 w 4541"/>
                  <a:gd name="T15" fmla="*/ 1145 h 4420"/>
                  <a:gd name="T16" fmla="*/ 3096 w 4541"/>
                  <a:gd name="T17" fmla="*/ 1115 h 4420"/>
                  <a:gd name="T18" fmla="*/ 3012 w 4541"/>
                  <a:gd name="T19" fmla="*/ 1097 h 4420"/>
                  <a:gd name="T20" fmla="*/ 2868 w 4541"/>
                  <a:gd name="T21" fmla="*/ 1068 h 4420"/>
                  <a:gd name="T22" fmla="*/ 2779 w 4541"/>
                  <a:gd name="T23" fmla="*/ 1032 h 4420"/>
                  <a:gd name="T24" fmla="*/ 2629 w 4541"/>
                  <a:gd name="T25" fmla="*/ 996 h 4420"/>
                  <a:gd name="T26" fmla="*/ 2563 w 4541"/>
                  <a:gd name="T27" fmla="*/ 907 h 4420"/>
                  <a:gd name="T28" fmla="*/ 2403 w 4541"/>
                  <a:gd name="T29" fmla="*/ 859 h 4420"/>
                  <a:gd name="T30" fmla="*/ 1398 w 4541"/>
                  <a:gd name="T31" fmla="*/ 0 h 4420"/>
                  <a:gd name="T32" fmla="*/ 0 w 4541"/>
                  <a:gd name="T33" fmla="*/ 1724 h 4420"/>
                  <a:gd name="T34" fmla="*/ 18 w 4541"/>
                  <a:gd name="T35" fmla="*/ 1801 h 4420"/>
                  <a:gd name="T36" fmla="*/ 126 w 4541"/>
                  <a:gd name="T37" fmla="*/ 1950 h 4420"/>
                  <a:gd name="T38" fmla="*/ 549 w 4541"/>
                  <a:gd name="T39" fmla="*/ 2367 h 4420"/>
                  <a:gd name="T40" fmla="*/ 610 w 4541"/>
                  <a:gd name="T41" fmla="*/ 2510 h 4420"/>
                  <a:gd name="T42" fmla="*/ 908 w 4541"/>
                  <a:gd name="T43" fmla="*/ 2946 h 4420"/>
                  <a:gd name="T44" fmla="*/ 1190 w 4541"/>
                  <a:gd name="T45" fmla="*/ 2994 h 4420"/>
                  <a:gd name="T46" fmla="*/ 1344 w 4541"/>
                  <a:gd name="T47" fmla="*/ 2749 h 4420"/>
                  <a:gd name="T48" fmla="*/ 1441 w 4541"/>
                  <a:gd name="T49" fmla="*/ 2720 h 4420"/>
                  <a:gd name="T50" fmla="*/ 1614 w 4541"/>
                  <a:gd name="T51" fmla="*/ 2773 h 4420"/>
                  <a:gd name="T52" fmla="*/ 1799 w 4541"/>
                  <a:gd name="T53" fmla="*/ 2863 h 4420"/>
                  <a:gd name="T54" fmla="*/ 1859 w 4541"/>
                  <a:gd name="T55" fmla="*/ 2904 h 4420"/>
                  <a:gd name="T56" fmla="*/ 2014 w 4541"/>
                  <a:gd name="T57" fmla="*/ 3101 h 4420"/>
                  <a:gd name="T58" fmla="*/ 2259 w 4541"/>
                  <a:gd name="T59" fmla="*/ 3573 h 4420"/>
                  <a:gd name="T60" fmla="*/ 2403 w 4541"/>
                  <a:gd name="T61" fmla="*/ 3734 h 4420"/>
                  <a:gd name="T62" fmla="*/ 2462 w 4541"/>
                  <a:gd name="T63" fmla="*/ 3978 h 4420"/>
                  <a:gd name="T64" fmla="*/ 2671 w 4541"/>
                  <a:gd name="T65" fmla="*/ 4228 h 4420"/>
                  <a:gd name="T66" fmla="*/ 3042 w 4541"/>
                  <a:gd name="T67" fmla="*/ 4348 h 4420"/>
                  <a:gd name="T68" fmla="*/ 3245 w 4541"/>
                  <a:gd name="T69" fmla="*/ 4377 h 4420"/>
                  <a:gd name="T70" fmla="*/ 3221 w 4541"/>
                  <a:gd name="T71" fmla="*/ 4318 h 4420"/>
                  <a:gd name="T72" fmla="*/ 3150 w 4541"/>
                  <a:gd name="T73" fmla="*/ 3895 h 4420"/>
                  <a:gd name="T74" fmla="*/ 3119 w 4541"/>
                  <a:gd name="T75" fmla="*/ 3834 h 4420"/>
                  <a:gd name="T76" fmla="*/ 3209 w 4541"/>
                  <a:gd name="T77" fmla="*/ 3686 h 4420"/>
                  <a:gd name="T78" fmla="*/ 3233 w 4541"/>
                  <a:gd name="T79" fmla="*/ 3621 h 4420"/>
                  <a:gd name="T80" fmla="*/ 3293 w 4541"/>
                  <a:gd name="T81" fmla="*/ 3477 h 4420"/>
                  <a:gd name="T82" fmla="*/ 3353 w 4541"/>
                  <a:gd name="T83" fmla="*/ 3477 h 4420"/>
                  <a:gd name="T84" fmla="*/ 3388 w 4541"/>
                  <a:gd name="T85" fmla="*/ 3417 h 4420"/>
                  <a:gd name="T86" fmla="*/ 3436 w 4541"/>
                  <a:gd name="T87" fmla="*/ 3406 h 4420"/>
                  <a:gd name="T88" fmla="*/ 3525 w 4541"/>
                  <a:gd name="T89" fmla="*/ 3358 h 4420"/>
                  <a:gd name="T90" fmla="*/ 3574 w 4541"/>
                  <a:gd name="T91" fmla="*/ 3274 h 4420"/>
                  <a:gd name="T92" fmla="*/ 3609 w 4541"/>
                  <a:gd name="T93" fmla="*/ 3304 h 4420"/>
                  <a:gd name="T94" fmla="*/ 3968 w 4541"/>
                  <a:gd name="T95" fmla="*/ 3119 h 4420"/>
                  <a:gd name="T96" fmla="*/ 4040 w 4541"/>
                  <a:gd name="T97" fmla="*/ 2917 h 4420"/>
                  <a:gd name="T98" fmla="*/ 4112 w 4541"/>
                  <a:gd name="T99" fmla="*/ 2892 h 4420"/>
                  <a:gd name="T100" fmla="*/ 4356 w 4541"/>
                  <a:gd name="T101" fmla="*/ 2856 h 4420"/>
                  <a:gd name="T102" fmla="*/ 4428 w 4541"/>
                  <a:gd name="T103" fmla="*/ 2820 h 4420"/>
                  <a:gd name="T104" fmla="*/ 4464 w 4541"/>
                  <a:gd name="T105" fmla="*/ 2725 h 4420"/>
                  <a:gd name="T106" fmla="*/ 4476 w 4541"/>
                  <a:gd name="T107" fmla="*/ 2553 h 4420"/>
                  <a:gd name="T108" fmla="*/ 4523 w 4541"/>
                  <a:gd name="T109" fmla="*/ 2415 h 4420"/>
                  <a:gd name="T110" fmla="*/ 4500 w 4541"/>
                  <a:gd name="T111" fmla="*/ 2195 h 4420"/>
                  <a:gd name="T112" fmla="*/ 4464 w 4541"/>
                  <a:gd name="T113" fmla="*/ 2105 h 4420"/>
                  <a:gd name="T114" fmla="*/ 4417 w 4541"/>
                  <a:gd name="T115" fmla="*/ 1968 h 4420"/>
                  <a:gd name="T116" fmla="*/ 4338 w 4541"/>
                  <a:gd name="T117" fmla="*/ 1270 h 4420"/>
                  <a:gd name="T118" fmla="*/ 4183 w 4541"/>
                  <a:gd name="T119" fmla="*/ 1235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41" h="4420">
                    <a:moveTo>
                      <a:pt x="4183" y="1235"/>
                    </a:moveTo>
                    <a:lnTo>
                      <a:pt x="4166" y="1235"/>
                    </a:lnTo>
                    <a:lnTo>
                      <a:pt x="4153" y="1217"/>
                    </a:lnTo>
                    <a:lnTo>
                      <a:pt x="4123" y="1210"/>
                    </a:lnTo>
                    <a:lnTo>
                      <a:pt x="3961" y="1127"/>
                    </a:lnTo>
                    <a:lnTo>
                      <a:pt x="3950" y="1133"/>
                    </a:lnTo>
                    <a:lnTo>
                      <a:pt x="3902" y="1145"/>
                    </a:lnTo>
                    <a:lnTo>
                      <a:pt x="3830" y="1133"/>
                    </a:lnTo>
                    <a:lnTo>
                      <a:pt x="3801" y="1133"/>
                    </a:lnTo>
                    <a:lnTo>
                      <a:pt x="3776" y="1138"/>
                    </a:lnTo>
                    <a:lnTo>
                      <a:pt x="3717" y="1163"/>
                    </a:lnTo>
                    <a:lnTo>
                      <a:pt x="3645" y="1169"/>
                    </a:lnTo>
                    <a:lnTo>
                      <a:pt x="3622" y="1181"/>
                    </a:lnTo>
                    <a:lnTo>
                      <a:pt x="3568" y="1222"/>
                    </a:lnTo>
                    <a:lnTo>
                      <a:pt x="3520" y="1187"/>
                    </a:lnTo>
                    <a:lnTo>
                      <a:pt x="3484" y="1169"/>
                    </a:lnTo>
                    <a:lnTo>
                      <a:pt x="3484" y="1163"/>
                    </a:lnTo>
                    <a:lnTo>
                      <a:pt x="3478" y="1156"/>
                    </a:lnTo>
                    <a:lnTo>
                      <a:pt x="3454" y="1151"/>
                    </a:lnTo>
                    <a:lnTo>
                      <a:pt x="3442" y="1169"/>
                    </a:lnTo>
                    <a:lnTo>
                      <a:pt x="3424" y="1169"/>
                    </a:lnTo>
                    <a:lnTo>
                      <a:pt x="3388" y="1156"/>
                    </a:lnTo>
                    <a:lnTo>
                      <a:pt x="3383" y="1127"/>
                    </a:lnTo>
                    <a:lnTo>
                      <a:pt x="3371" y="1127"/>
                    </a:lnTo>
                    <a:lnTo>
                      <a:pt x="3335" y="1145"/>
                    </a:lnTo>
                    <a:lnTo>
                      <a:pt x="3311" y="1181"/>
                    </a:lnTo>
                    <a:lnTo>
                      <a:pt x="3317" y="1204"/>
                    </a:lnTo>
                    <a:lnTo>
                      <a:pt x="3293" y="1217"/>
                    </a:lnTo>
                    <a:lnTo>
                      <a:pt x="3281" y="1192"/>
                    </a:lnTo>
                    <a:lnTo>
                      <a:pt x="3286" y="1163"/>
                    </a:lnTo>
                    <a:lnTo>
                      <a:pt x="3281" y="1145"/>
                    </a:lnTo>
                    <a:lnTo>
                      <a:pt x="3257" y="1145"/>
                    </a:lnTo>
                    <a:lnTo>
                      <a:pt x="3215" y="1169"/>
                    </a:lnTo>
                    <a:lnTo>
                      <a:pt x="3209" y="1169"/>
                    </a:lnTo>
                    <a:lnTo>
                      <a:pt x="3125" y="1109"/>
                    </a:lnTo>
                    <a:lnTo>
                      <a:pt x="3096" y="1115"/>
                    </a:lnTo>
                    <a:lnTo>
                      <a:pt x="3084" y="1163"/>
                    </a:lnTo>
                    <a:lnTo>
                      <a:pt x="3024" y="1145"/>
                    </a:lnTo>
                    <a:lnTo>
                      <a:pt x="3024" y="1104"/>
                    </a:lnTo>
                    <a:lnTo>
                      <a:pt x="3012" y="1097"/>
                    </a:lnTo>
                    <a:lnTo>
                      <a:pt x="2981" y="1068"/>
                    </a:lnTo>
                    <a:lnTo>
                      <a:pt x="2976" y="1050"/>
                    </a:lnTo>
                    <a:lnTo>
                      <a:pt x="2893" y="1043"/>
                    </a:lnTo>
                    <a:lnTo>
                      <a:pt x="2868" y="1068"/>
                    </a:lnTo>
                    <a:lnTo>
                      <a:pt x="2832" y="1050"/>
                    </a:lnTo>
                    <a:lnTo>
                      <a:pt x="2814" y="1020"/>
                    </a:lnTo>
                    <a:lnTo>
                      <a:pt x="2785" y="1025"/>
                    </a:lnTo>
                    <a:lnTo>
                      <a:pt x="2779" y="1032"/>
                    </a:lnTo>
                    <a:lnTo>
                      <a:pt x="2761" y="1032"/>
                    </a:lnTo>
                    <a:lnTo>
                      <a:pt x="2725" y="1014"/>
                    </a:lnTo>
                    <a:lnTo>
                      <a:pt x="2635" y="1002"/>
                    </a:lnTo>
                    <a:lnTo>
                      <a:pt x="2629" y="996"/>
                    </a:lnTo>
                    <a:lnTo>
                      <a:pt x="2611" y="960"/>
                    </a:lnTo>
                    <a:lnTo>
                      <a:pt x="2611" y="948"/>
                    </a:lnTo>
                    <a:lnTo>
                      <a:pt x="2599" y="925"/>
                    </a:lnTo>
                    <a:lnTo>
                      <a:pt x="2563" y="907"/>
                    </a:lnTo>
                    <a:lnTo>
                      <a:pt x="2540" y="925"/>
                    </a:lnTo>
                    <a:lnTo>
                      <a:pt x="2474" y="930"/>
                    </a:lnTo>
                    <a:lnTo>
                      <a:pt x="2450" y="925"/>
                    </a:lnTo>
                    <a:lnTo>
                      <a:pt x="2403" y="859"/>
                    </a:lnTo>
                    <a:lnTo>
                      <a:pt x="2385" y="846"/>
                    </a:lnTo>
                    <a:lnTo>
                      <a:pt x="2349" y="841"/>
                    </a:lnTo>
                    <a:lnTo>
                      <a:pt x="2378" y="54"/>
                    </a:lnTo>
                    <a:lnTo>
                      <a:pt x="1398" y="0"/>
                    </a:lnTo>
                    <a:lnTo>
                      <a:pt x="1380" y="0"/>
                    </a:lnTo>
                    <a:lnTo>
                      <a:pt x="1231" y="1837"/>
                    </a:lnTo>
                    <a:lnTo>
                      <a:pt x="6" y="1717"/>
                    </a:lnTo>
                    <a:lnTo>
                      <a:pt x="0" y="1724"/>
                    </a:lnTo>
                    <a:lnTo>
                      <a:pt x="12" y="1735"/>
                    </a:lnTo>
                    <a:lnTo>
                      <a:pt x="18" y="1747"/>
                    </a:lnTo>
                    <a:lnTo>
                      <a:pt x="0" y="1771"/>
                    </a:lnTo>
                    <a:lnTo>
                      <a:pt x="18" y="1801"/>
                    </a:lnTo>
                    <a:lnTo>
                      <a:pt x="18" y="1807"/>
                    </a:lnTo>
                    <a:lnTo>
                      <a:pt x="84" y="1849"/>
                    </a:lnTo>
                    <a:lnTo>
                      <a:pt x="95" y="1896"/>
                    </a:lnTo>
                    <a:lnTo>
                      <a:pt x="126" y="1950"/>
                    </a:lnTo>
                    <a:lnTo>
                      <a:pt x="192" y="1992"/>
                    </a:lnTo>
                    <a:lnTo>
                      <a:pt x="377" y="2218"/>
                    </a:lnTo>
                    <a:lnTo>
                      <a:pt x="538" y="2344"/>
                    </a:lnTo>
                    <a:lnTo>
                      <a:pt x="549" y="2367"/>
                    </a:lnTo>
                    <a:lnTo>
                      <a:pt x="562" y="2397"/>
                    </a:lnTo>
                    <a:lnTo>
                      <a:pt x="556" y="2433"/>
                    </a:lnTo>
                    <a:lnTo>
                      <a:pt x="567" y="2451"/>
                    </a:lnTo>
                    <a:lnTo>
                      <a:pt x="610" y="2510"/>
                    </a:lnTo>
                    <a:lnTo>
                      <a:pt x="603" y="2636"/>
                    </a:lnTo>
                    <a:lnTo>
                      <a:pt x="616" y="2684"/>
                    </a:lnTo>
                    <a:lnTo>
                      <a:pt x="669" y="2773"/>
                    </a:lnTo>
                    <a:lnTo>
                      <a:pt x="908" y="2946"/>
                    </a:lnTo>
                    <a:lnTo>
                      <a:pt x="1075" y="3048"/>
                    </a:lnTo>
                    <a:lnTo>
                      <a:pt x="1118" y="3053"/>
                    </a:lnTo>
                    <a:lnTo>
                      <a:pt x="1147" y="3042"/>
                    </a:lnTo>
                    <a:lnTo>
                      <a:pt x="1190" y="2994"/>
                    </a:lnTo>
                    <a:lnTo>
                      <a:pt x="1213" y="2976"/>
                    </a:lnTo>
                    <a:lnTo>
                      <a:pt x="1285" y="2809"/>
                    </a:lnTo>
                    <a:lnTo>
                      <a:pt x="1321" y="2761"/>
                    </a:lnTo>
                    <a:lnTo>
                      <a:pt x="1344" y="2749"/>
                    </a:lnTo>
                    <a:lnTo>
                      <a:pt x="1398" y="2761"/>
                    </a:lnTo>
                    <a:lnTo>
                      <a:pt x="1411" y="2761"/>
                    </a:lnTo>
                    <a:lnTo>
                      <a:pt x="1423" y="2738"/>
                    </a:lnTo>
                    <a:lnTo>
                      <a:pt x="1441" y="2720"/>
                    </a:lnTo>
                    <a:lnTo>
                      <a:pt x="1470" y="2731"/>
                    </a:lnTo>
                    <a:lnTo>
                      <a:pt x="1500" y="2749"/>
                    </a:lnTo>
                    <a:lnTo>
                      <a:pt x="1596" y="2761"/>
                    </a:lnTo>
                    <a:lnTo>
                      <a:pt x="1614" y="2773"/>
                    </a:lnTo>
                    <a:lnTo>
                      <a:pt x="1680" y="2791"/>
                    </a:lnTo>
                    <a:lnTo>
                      <a:pt x="1709" y="2779"/>
                    </a:lnTo>
                    <a:lnTo>
                      <a:pt x="1781" y="2820"/>
                    </a:lnTo>
                    <a:lnTo>
                      <a:pt x="1799" y="2863"/>
                    </a:lnTo>
                    <a:lnTo>
                      <a:pt x="1811" y="2863"/>
                    </a:lnTo>
                    <a:lnTo>
                      <a:pt x="1817" y="2881"/>
                    </a:lnTo>
                    <a:lnTo>
                      <a:pt x="1829" y="2887"/>
                    </a:lnTo>
                    <a:lnTo>
                      <a:pt x="1859" y="2904"/>
                    </a:lnTo>
                    <a:lnTo>
                      <a:pt x="1906" y="2964"/>
                    </a:lnTo>
                    <a:lnTo>
                      <a:pt x="1972" y="3024"/>
                    </a:lnTo>
                    <a:lnTo>
                      <a:pt x="2008" y="3078"/>
                    </a:lnTo>
                    <a:lnTo>
                      <a:pt x="2014" y="3101"/>
                    </a:lnTo>
                    <a:lnTo>
                      <a:pt x="2121" y="3358"/>
                    </a:lnTo>
                    <a:lnTo>
                      <a:pt x="2134" y="3406"/>
                    </a:lnTo>
                    <a:lnTo>
                      <a:pt x="2253" y="3542"/>
                    </a:lnTo>
                    <a:lnTo>
                      <a:pt x="2259" y="3573"/>
                    </a:lnTo>
                    <a:lnTo>
                      <a:pt x="2337" y="3657"/>
                    </a:lnTo>
                    <a:lnTo>
                      <a:pt x="2360" y="3674"/>
                    </a:lnTo>
                    <a:lnTo>
                      <a:pt x="2396" y="3709"/>
                    </a:lnTo>
                    <a:lnTo>
                      <a:pt x="2403" y="3734"/>
                    </a:lnTo>
                    <a:lnTo>
                      <a:pt x="2396" y="3817"/>
                    </a:lnTo>
                    <a:lnTo>
                      <a:pt x="2421" y="3847"/>
                    </a:lnTo>
                    <a:lnTo>
                      <a:pt x="2432" y="3949"/>
                    </a:lnTo>
                    <a:lnTo>
                      <a:pt x="2462" y="3978"/>
                    </a:lnTo>
                    <a:lnTo>
                      <a:pt x="2540" y="4133"/>
                    </a:lnTo>
                    <a:lnTo>
                      <a:pt x="2552" y="4181"/>
                    </a:lnTo>
                    <a:lnTo>
                      <a:pt x="2606" y="4187"/>
                    </a:lnTo>
                    <a:lnTo>
                      <a:pt x="2671" y="4228"/>
                    </a:lnTo>
                    <a:lnTo>
                      <a:pt x="2743" y="4252"/>
                    </a:lnTo>
                    <a:lnTo>
                      <a:pt x="2857" y="4324"/>
                    </a:lnTo>
                    <a:lnTo>
                      <a:pt x="3012" y="4336"/>
                    </a:lnTo>
                    <a:lnTo>
                      <a:pt x="3042" y="4348"/>
                    </a:lnTo>
                    <a:lnTo>
                      <a:pt x="3125" y="4402"/>
                    </a:lnTo>
                    <a:lnTo>
                      <a:pt x="3168" y="4420"/>
                    </a:lnTo>
                    <a:lnTo>
                      <a:pt x="3209" y="4372"/>
                    </a:lnTo>
                    <a:lnTo>
                      <a:pt x="3245" y="4377"/>
                    </a:lnTo>
                    <a:lnTo>
                      <a:pt x="3251" y="4366"/>
                    </a:lnTo>
                    <a:lnTo>
                      <a:pt x="3251" y="4348"/>
                    </a:lnTo>
                    <a:lnTo>
                      <a:pt x="3215" y="4330"/>
                    </a:lnTo>
                    <a:lnTo>
                      <a:pt x="3221" y="4318"/>
                    </a:lnTo>
                    <a:lnTo>
                      <a:pt x="3186" y="4277"/>
                    </a:lnTo>
                    <a:lnTo>
                      <a:pt x="3137" y="4085"/>
                    </a:lnTo>
                    <a:lnTo>
                      <a:pt x="3114" y="4008"/>
                    </a:lnTo>
                    <a:lnTo>
                      <a:pt x="3150" y="3895"/>
                    </a:lnTo>
                    <a:lnTo>
                      <a:pt x="3150" y="3859"/>
                    </a:lnTo>
                    <a:lnTo>
                      <a:pt x="3132" y="3847"/>
                    </a:lnTo>
                    <a:lnTo>
                      <a:pt x="3125" y="3847"/>
                    </a:lnTo>
                    <a:lnTo>
                      <a:pt x="3119" y="3834"/>
                    </a:lnTo>
                    <a:lnTo>
                      <a:pt x="3119" y="3829"/>
                    </a:lnTo>
                    <a:lnTo>
                      <a:pt x="3125" y="3823"/>
                    </a:lnTo>
                    <a:lnTo>
                      <a:pt x="3179" y="3787"/>
                    </a:lnTo>
                    <a:lnTo>
                      <a:pt x="3209" y="3686"/>
                    </a:lnTo>
                    <a:lnTo>
                      <a:pt x="3186" y="3674"/>
                    </a:lnTo>
                    <a:lnTo>
                      <a:pt x="3173" y="3626"/>
                    </a:lnTo>
                    <a:lnTo>
                      <a:pt x="3197" y="3596"/>
                    </a:lnTo>
                    <a:lnTo>
                      <a:pt x="3233" y="3621"/>
                    </a:lnTo>
                    <a:lnTo>
                      <a:pt x="3293" y="3578"/>
                    </a:lnTo>
                    <a:lnTo>
                      <a:pt x="3304" y="3519"/>
                    </a:lnTo>
                    <a:lnTo>
                      <a:pt x="3281" y="3501"/>
                    </a:lnTo>
                    <a:lnTo>
                      <a:pt x="3293" y="3477"/>
                    </a:lnTo>
                    <a:lnTo>
                      <a:pt x="3304" y="3477"/>
                    </a:lnTo>
                    <a:lnTo>
                      <a:pt x="3322" y="3483"/>
                    </a:lnTo>
                    <a:lnTo>
                      <a:pt x="3335" y="3471"/>
                    </a:lnTo>
                    <a:lnTo>
                      <a:pt x="3353" y="3477"/>
                    </a:lnTo>
                    <a:lnTo>
                      <a:pt x="3371" y="3477"/>
                    </a:lnTo>
                    <a:lnTo>
                      <a:pt x="3388" y="3471"/>
                    </a:lnTo>
                    <a:lnTo>
                      <a:pt x="3388" y="3460"/>
                    </a:lnTo>
                    <a:lnTo>
                      <a:pt x="3388" y="3417"/>
                    </a:lnTo>
                    <a:lnTo>
                      <a:pt x="3401" y="3399"/>
                    </a:lnTo>
                    <a:lnTo>
                      <a:pt x="3412" y="3399"/>
                    </a:lnTo>
                    <a:lnTo>
                      <a:pt x="3424" y="3406"/>
                    </a:lnTo>
                    <a:lnTo>
                      <a:pt x="3436" y="3406"/>
                    </a:lnTo>
                    <a:lnTo>
                      <a:pt x="3520" y="3388"/>
                    </a:lnTo>
                    <a:lnTo>
                      <a:pt x="3532" y="3381"/>
                    </a:lnTo>
                    <a:lnTo>
                      <a:pt x="3532" y="3370"/>
                    </a:lnTo>
                    <a:lnTo>
                      <a:pt x="3525" y="3358"/>
                    </a:lnTo>
                    <a:lnTo>
                      <a:pt x="3484" y="3327"/>
                    </a:lnTo>
                    <a:lnTo>
                      <a:pt x="3484" y="3310"/>
                    </a:lnTo>
                    <a:lnTo>
                      <a:pt x="3561" y="3286"/>
                    </a:lnTo>
                    <a:lnTo>
                      <a:pt x="3574" y="3274"/>
                    </a:lnTo>
                    <a:lnTo>
                      <a:pt x="3604" y="3268"/>
                    </a:lnTo>
                    <a:lnTo>
                      <a:pt x="3604" y="3274"/>
                    </a:lnTo>
                    <a:lnTo>
                      <a:pt x="3597" y="3286"/>
                    </a:lnTo>
                    <a:lnTo>
                      <a:pt x="3609" y="3304"/>
                    </a:lnTo>
                    <a:lnTo>
                      <a:pt x="3622" y="3304"/>
                    </a:lnTo>
                    <a:lnTo>
                      <a:pt x="3633" y="3292"/>
                    </a:lnTo>
                    <a:lnTo>
                      <a:pt x="3759" y="3256"/>
                    </a:lnTo>
                    <a:lnTo>
                      <a:pt x="3968" y="3119"/>
                    </a:lnTo>
                    <a:lnTo>
                      <a:pt x="3979" y="3066"/>
                    </a:lnTo>
                    <a:lnTo>
                      <a:pt x="4076" y="2988"/>
                    </a:lnTo>
                    <a:lnTo>
                      <a:pt x="4081" y="2976"/>
                    </a:lnTo>
                    <a:lnTo>
                      <a:pt x="4040" y="2917"/>
                    </a:lnTo>
                    <a:lnTo>
                      <a:pt x="4046" y="2869"/>
                    </a:lnTo>
                    <a:lnTo>
                      <a:pt x="4112" y="2838"/>
                    </a:lnTo>
                    <a:lnTo>
                      <a:pt x="4123" y="2845"/>
                    </a:lnTo>
                    <a:lnTo>
                      <a:pt x="4112" y="2892"/>
                    </a:lnTo>
                    <a:lnTo>
                      <a:pt x="4123" y="2910"/>
                    </a:lnTo>
                    <a:lnTo>
                      <a:pt x="4195" y="2904"/>
                    </a:lnTo>
                    <a:lnTo>
                      <a:pt x="4207" y="2922"/>
                    </a:lnTo>
                    <a:lnTo>
                      <a:pt x="4356" y="2856"/>
                    </a:lnTo>
                    <a:lnTo>
                      <a:pt x="4440" y="2851"/>
                    </a:lnTo>
                    <a:lnTo>
                      <a:pt x="4446" y="2845"/>
                    </a:lnTo>
                    <a:lnTo>
                      <a:pt x="4440" y="2838"/>
                    </a:lnTo>
                    <a:lnTo>
                      <a:pt x="4428" y="2820"/>
                    </a:lnTo>
                    <a:lnTo>
                      <a:pt x="4417" y="2791"/>
                    </a:lnTo>
                    <a:lnTo>
                      <a:pt x="4428" y="2779"/>
                    </a:lnTo>
                    <a:lnTo>
                      <a:pt x="4440" y="2756"/>
                    </a:lnTo>
                    <a:lnTo>
                      <a:pt x="4464" y="2725"/>
                    </a:lnTo>
                    <a:lnTo>
                      <a:pt x="4494" y="2636"/>
                    </a:lnTo>
                    <a:lnTo>
                      <a:pt x="4469" y="2600"/>
                    </a:lnTo>
                    <a:lnTo>
                      <a:pt x="4469" y="2571"/>
                    </a:lnTo>
                    <a:lnTo>
                      <a:pt x="4476" y="2553"/>
                    </a:lnTo>
                    <a:lnTo>
                      <a:pt x="4476" y="2528"/>
                    </a:lnTo>
                    <a:lnTo>
                      <a:pt x="4487" y="2481"/>
                    </a:lnTo>
                    <a:lnTo>
                      <a:pt x="4512" y="2457"/>
                    </a:lnTo>
                    <a:lnTo>
                      <a:pt x="4523" y="2415"/>
                    </a:lnTo>
                    <a:lnTo>
                      <a:pt x="4541" y="2344"/>
                    </a:lnTo>
                    <a:lnTo>
                      <a:pt x="4541" y="2302"/>
                    </a:lnTo>
                    <a:lnTo>
                      <a:pt x="4523" y="2236"/>
                    </a:lnTo>
                    <a:lnTo>
                      <a:pt x="4500" y="2195"/>
                    </a:lnTo>
                    <a:lnTo>
                      <a:pt x="4487" y="2183"/>
                    </a:lnTo>
                    <a:lnTo>
                      <a:pt x="4487" y="2159"/>
                    </a:lnTo>
                    <a:lnTo>
                      <a:pt x="4482" y="2141"/>
                    </a:lnTo>
                    <a:lnTo>
                      <a:pt x="4464" y="2105"/>
                    </a:lnTo>
                    <a:lnTo>
                      <a:pt x="4440" y="2087"/>
                    </a:lnTo>
                    <a:lnTo>
                      <a:pt x="4428" y="2070"/>
                    </a:lnTo>
                    <a:lnTo>
                      <a:pt x="4446" y="2028"/>
                    </a:lnTo>
                    <a:lnTo>
                      <a:pt x="4417" y="1968"/>
                    </a:lnTo>
                    <a:lnTo>
                      <a:pt x="4368" y="1926"/>
                    </a:lnTo>
                    <a:lnTo>
                      <a:pt x="4351" y="1896"/>
                    </a:lnTo>
                    <a:lnTo>
                      <a:pt x="4345" y="1491"/>
                    </a:lnTo>
                    <a:lnTo>
                      <a:pt x="4338" y="1270"/>
                    </a:lnTo>
                    <a:lnTo>
                      <a:pt x="4291" y="1258"/>
                    </a:lnTo>
                    <a:lnTo>
                      <a:pt x="4243" y="1276"/>
                    </a:lnTo>
                    <a:lnTo>
                      <a:pt x="4231" y="1276"/>
                    </a:lnTo>
                    <a:lnTo>
                      <a:pt x="4183" y="1235"/>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06" name="TX"/>
              <p:cNvSpPr>
                <a:spLocks noChangeAspect="1"/>
              </p:cNvSpPr>
              <p:nvPr/>
            </p:nvSpPr>
            <p:spPr bwMode="auto">
              <a:xfrm>
                <a:off x="2418594" y="2402571"/>
                <a:ext cx="1846734" cy="1755847"/>
              </a:xfrm>
              <a:custGeom>
                <a:avLst/>
                <a:gdLst>
                  <a:gd name="T0" fmla="*/ 4123 w 4541"/>
                  <a:gd name="T1" fmla="*/ 1210 h 4420"/>
                  <a:gd name="T2" fmla="*/ 3830 w 4541"/>
                  <a:gd name="T3" fmla="*/ 1133 h 4420"/>
                  <a:gd name="T4" fmla="*/ 3645 w 4541"/>
                  <a:gd name="T5" fmla="*/ 1169 h 4420"/>
                  <a:gd name="T6" fmla="*/ 3484 w 4541"/>
                  <a:gd name="T7" fmla="*/ 1169 h 4420"/>
                  <a:gd name="T8" fmla="*/ 3442 w 4541"/>
                  <a:gd name="T9" fmla="*/ 1169 h 4420"/>
                  <a:gd name="T10" fmla="*/ 3371 w 4541"/>
                  <a:gd name="T11" fmla="*/ 1127 h 4420"/>
                  <a:gd name="T12" fmla="*/ 3293 w 4541"/>
                  <a:gd name="T13" fmla="*/ 1217 h 4420"/>
                  <a:gd name="T14" fmla="*/ 3257 w 4541"/>
                  <a:gd name="T15" fmla="*/ 1145 h 4420"/>
                  <a:gd name="T16" fmla="*/ 3096 w 4541"/>
                  <a:gd name="T17" fmla="*/ 1115 h 4420"/>
                  <a:gd name="T18" fmla="*/ 3012 w 4541"/>
                  <a:gd name="T19" fmla="*/ 1097 h 4420"/>
                  <a:gd name="T20" fmla="*/ 2868 w 4541"/>
                  <a:gd name="T21" fmla="*/ 1068 h 4420"/>
                  <a:gd name="T22" fmla="*/ 2779 w 4541"/>
                  <a:gd name="T23" fmla="*/ 1032 h 4420"/>
                  <a:gd name="T24" fmla="*/ 2629 w 4541"/>
                  <a:gd name="T25" fmla="*/ 996 h 4420"/>
                  <a:gd name="T26" fmla="*/ 2563 w 4541"/>
                  <a:gd name="T27" fmla="*/ 907 h 4420"/>
                  <a:gd name="T28" fmla="*/ 2403 w 4541"/>
                  <a:gd name="T29" fmla="*/ 859 h 4420"/>
                  <a:gd name="T30" fmla="*/ 1398 w 4541"/>
                  <a:gd name="T31" fmla="*/ 0 h 4420"/>
                  <a:gd name="T32" fmla="*/ 0 w 4541"/>
                  <a:gd name="T33" fmla="*/ 1724 h 4420"/>
                  <a:gd name="T34" fmla="*/ 18 w 4541"/>
                  <a:gd name="T35" fmla="*/ 1801 h 4420"/>
                  <a:gd name="T36" fmla="*/ 126 w 4541"/>
                  <a:gd name="T37" fmla="*/ 1950 h 4420"/>
                  <a:gd name="T38" fmla="*/ 549 w 4541"/>
                  <a:gd name="T39" fmla="*/ 2367 h 4420"/>
                  <a:gd name="T40" fmla="*/ 610 w 4541"/>
                  <a:gd name="T41" fmla="*/ 2510 h 4420"/>
                  <a:gd name="T42" fmla="*/ 908 w 4541"/>
                  <a:gd name="T43" fmla="*/ 2946 h 4420"/>
                  <a:gd name="T44" fmla="*/ 1190 w 4541"/>
                  <a:gd name="T45" fmla="*/ 2994 h 4420"/>
                  <a:gd name="T46" fmla="*/ 1344 w 4541"/>
                  <a:gd name="T47" fmla="*/ 2749 h 4420"/>
                  <a:gd name="T48" fmla="*/ 1441 w 4541"/>
                  <a:gd name="T49" fmla="*/ 2720 h 4420"/>
                  <a:gd name="T50" fmla="*/ 1614 w 4541"/>
                  <a:gd name="T51" fmla="*/ 2773 h 4420"/>
                  <a:gd name="T52" fmla="*/ 1799 w 4541"/>
                  <a:gd name="T53" fmla="*/ 2863 h 4420"/>
                  <a:gd name="T54" fmla="*/ 1859 w 4541"/>
                  <a:gd name="T55" fmla="*/ 2904 h 4420"/>
                  <a:gd name="T56" fmla="*/ 2014 w 4541"/>
                  <a:gd name="T57" fmla="*/ 3101 h 4420"/>
                  <a:gd name="T58" fmla="*/ 2259 w 4541"/>
                  <a:gd name="T59" fmla="*/ 3573 h 4420"/>
                  <a:gd name="T60" fmla="*/ 2403 w 4541"/>
                  <a:gd name="T61" fmla="*/ 3734 h 4420"/>
                  <a:gd name="T62" fmla="*/ 2462 w 4541"/>
                  <a:gd name="T63" fmla="*/ 3978 h 4420"/>
                  <a:gd name="T64" fmla="*/ 2671 w 4541"/>
                  <a:gd name="T65" fmla="*/ 4228 h 4420"/>
                  <a:gd name="T66" fmla="*/ 3042 w 4541"/>
                  <a:gd name="T67" fmla="*/ 4348 h 4420"/>
                  <a:gd name="T68" fmla="*/ 3245 w 4541"/>
                  <a:gd name="T69" fmla="*/ 4377 h 4420"/>
                  <a:gd name="T70" fmla="*/ 3221 w 4541"/>
                  <a:gd name="T71" fmla="*/ 4318 h 4420"/>
                  <a:gd name="T72" fmla="*/ 3150 w 4541"/>
                  <a:gd name="T73" fmla="*/ 3895 h 4420"/>
                  <a:gd name="T74" fmla="*/ 3119 w 4541"/>
                  <a:gd name="T75" fmla="*/ 3834 h 4420"/>
                  <a:gd name="T76" fmla="*/ 3209 w 4541"/>
                  <a:gd name="T77" fmla="*/ 3686 h 4420"/>
                  <a:gd name="T78" fmla="*/ 3233 w 4541"/>
                  <a:gd name="T79" fmla="*/ 3621 h 4420"/>
                  <a:gd name="T80" fmla="*/ 3293 w 4541"/>
                  <a:gd name="T81" fmla="*/ 3477 h 4420"/>
                  <a:gd name="T82" fmla="*/ 3353 w 4541"/>
                  <a:gd name="T83" fmla="*/ 3477 h 4420"/>
                  <a:gd name="T84" fmla="*/ 3388 w 4541"/>
                  <a:gd name="T85" fmla="*/ 3417 h 4420"/>
                  <a:gd name="T86" fmla="*/ 3436 w 4541"/>
                  <a:gd name="T87" fmla="*/ 3406 h 4420"/>
                  <a:gd name="T88" fmla="*/ 3525 w 4541"/>
                  <a:gd name="T89" fmla="*/ 3358 h 4420"/>
                  <a:gd name="T90" fmla="*/ 3574 w 4541"/>
                  <a:gd name="T91" fmla="*/ 3274 h 4420"/>
                  <a:gd name="T92" fmla="*/ 3609 w 4541"/>
                  <a:gd name="T93" fmla="*/ 3304 h 4420"/>
                  <a:gd name="T94" fmla="*/ 3968 w 4541"/>
                  <a:gd name="T95" fmla="*/ 3119 h 4420"/>
                  <a:gd name="T96" fmla="*/ 4040 w 4541"/>
                  <a:gd name="T97" fmla="*/ 2917 h 4420"/>
                  <a:gd name="T98" fmla="*/ 4112 w 4541"/>
                  <a:gd name="T99" fmla="*/ 2892 h 4420"/>
                  <a:gd name="T100" fmla="*/ 4356 w 4541"/>
                  <a:gd name="T101" fmla="*/ 2856 h 4420"/>
                  <a:gd name="T102" fmla="*/ 4428 w 4541"/>
                  <a:gd name="T103" fmla="*/ 2820 h 4420"/>
                  <a:gd name="T104" fmla="*/ 4464 w 4541"/>
                  <a:gd name="T105" fmla="*/ 2725 h 4420"/>
                  <a:gd name="T106" fmla="*/ 4476 w 4541"/>
                  <a:gd name="T107" fmla="*/ 2553 h 4420"/>
                  <a:gd name="T108" fmla="*/ 4523 w 4541"/>
                  <a:gd name="T109" fmla="*/ 2415 h 4420"/>
                  <a:gd name="T110" fmla="*/ 4500 w 4541"/>
                  <a:gd name="T111" fmla="*/ 2195 h 4420"/>
                  <a:gd name="T112" fmla="*/ 4464 w 4541"/>
                  <a:gd name="T113" fmla="*/ 2105 h 4420"/>
                  <a:gd name="T114" fmla="*/ 4417 w 4541"/>
                  <a:gd name="T115" fmla="*/ 1968 h 4420"/>
                  <a:gd name="T116" fmla="*/ 4338 w 4541"/>
                  <a:gd name="T117" fmla="*/ 1270 h 4420"/>
                  <a:gd name="T118" fmla="*/ 4183 w 4541"/>
                  <a:gd name="T119" fmla="*/ 1235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41" h="4420">
                    <a:moveTo>
                      <a:pt x="4183" y="1235"/>
                    </a:moveTo>
                    <a:lnTo>
                      <a:pt x="4166" y="1235"/>
                    </a:lnTo>
                    <a:lnTo>
                      <a:pt x="4153" y="1217"/>
                    </a:lnTo>
                    <a:lnTo>
                      <a:pt x="4123" y="1210"/>
                    </a:lnTo>
                    <a:lnTo>
                      <a:pt x="3961" y="1127"/>
                    </a:lnTo>
                    <a:lnTo>
                      <a:pt x="3950" y="1133"/>
                    </a:lnTo>
                    <a:lnTo>
                      <a:pt x="3902" y="1145"/>
                    </a:lnTo>
                    <a:lnTo>
                      <a:pt x="3830" y="1133"/>
                    </a:lnTo>
                    <a:lnTo>
                      <a:pt x="3801" y="1133"/>
                    </a:lnTo>
                    <a:lnTo>
                      <a:pt x="3776" y="1138"/>
                    </a:lnTo>
                    <a:lnTo>
                      <a:pt x="3717" y="1163"/>
                    </a:lnTo>
                    <a:lnTo>
                      <a:pt x="3645" y="1169"/>
                    </a:lnTo>
                    <a:lnTo>
                      <a:pt x="3622" y="1181"/>
                    </a:lnTo>
                    <a:lnTo>
                      <a:pt x="3568" y="1222"/>
                    </a:lnTo>
                    <a:lnTo>
                      <a:pt x="3520" y="1187"/>
                    </a:lnTo>
                    <a:lnTo>
                      <a:pt x="3484" y="1169"/>
                    </a:lnTo>
                    <a:lnTo>
                      <a:pt x="3484" y="1163"/>
                    </a:lnTo>
                    <a:lnTo>
                      <a:pt x="3478" y="1156"/>
                    </a:lnTo>
                    <a:lnTo>
                      <a:pt x="3454" y="1151"/>
                    </a:lnTo>
                    <a:lnTo>
                      <a:pt x="3442" y="1169"/>
                    </a:lnTo>
                    <a:lnTo>
                      <a:pt x="3424" y="1169"/>
                    </a:lnTo>
                    <a:lnTo>
                      <a:pt x="3388" y="1156"/>
                    </a:lnTo>
                    <a:lnTo>
                      <a:pt x="3383" y="1127"/>
                    </a:lnTo>
                    <a:lnTo>
                      <a:pt x="3371" y="1127"/>
                    </a:lnTo>
                    <a:lnTo>
                      <a:pt x="3335" y="1145"/>
                    </a:lnTo>
                    <a:lnTo>
                      <a:pt x="3311" y="1181"/>
                    </a:lnTo>
                    <a:lnTo>
                      <a:pt x="3317" y="1204"/>
                    </a:lnTo>
                    <a:lnTo>
                      <a:pt x="3293" y="1217"/>
                    </a:lnTo>
                    <a:lnTo>
                      <a:pt x="3281" y="1192"/>
                    </a:lnTo>
                    <a:lnTo>
                      <a:pt x="3286" y="1163"/>
                    </a:lnTo>
                    <a:lnTo>
                      <a:pt x="3281" y="1145"/>
                    </a:lnTo>
                    <a:lnTo>
                      <a:pt x="3257" y="1145"/>
                    </a:lnTo>
                    <a:lnTo>
                      <a:pt x="3215" y="1169"/>
                    </a:lnTo>
                    <a:lnTo>
                      <a:pt x="3209" y="1169"/>
                    </a:lnTo>
                    <a:lnTo>
                      <a:pt x="3125" y="1109"/>
                    </a:lnTo>
                    <a:lnTo>
                      <a:pt x="3096" y="1115"/>
                    </a:lnTo>
                    <a:lnTo>
                      <a:pt x="3084" y="1163"/>
                    </a:lnTo>
                    <a:lnTo>
                      <a:pt x="3024" y="1145"/>
                    </a:lnTo>
                    <a:lnTo>
                      <a:pt x="3024" y="1104"/>
                    </a:lnTo>
                    <a:lnTo>
                      <a:pt x="3012" y="1097"/>
                    </a:lnTo>
                    <a:lnTo>
                      <a:pt x="2981" y="1068"/>
                    </a:lnTo>
                    <a:lnTo>
                      <a:pt x="2976" y="1050"/>
                    </a:lnTo>
                    <a:lnTo>
                      <a:pt x="2893" y="1043"/>
                    </a:lnTo>
                    <a:lnTo>
                      <a:pt x="2868" y="1068"/>
                    </a:lnTo>
                    <a:lnTo>
                      <a:pt x="2832" y="1050"/>
                    </a:lnTo>
                    <a:lnTo>
                      <a:pt x="2814" y="1020"/>
                    </a:lnTo>
                    <a:lnTo>
                      <a:pt x="2785" y="1025"/>
                    </a:lnTo>
                    <a:lnTo>
                      <a:pt x="2779" y="1032"/>
                    </a:lnTo>
                    <a:lnTo>
                      <a:pt x="2761" y="1032"/>
                    </a:lnTo>
                    <a:lnTo>
                      <a:pt x="2725" y="1014"/>
                    </a:lnTo>
                    <a:lnTo>
                      <a:pt x="2635" y="1002"/>
                    </a:lnTo>
                    <a:lnTo>
                      <a:pt x="2629" y="996"/>
                    </a:lnTo>
                    <a:lnTo>
                      <a:pt x="2611" y="960"/>
                    </a:lnTo>
                    <a:lnTo>
                      <a:pt x="2611" y="948"/>
                    </a:lnTo>
                    <a:lnTo>
                      <a:pt x="2599" y="925"/>
                    </a:lnTo>
                    <a:lnTo>
                      <a:pt x="2563" y="907"/>
                    </a:lnTo>
                    <a:lnTo>
                      <a:pt x="2540" y="925"/>
                    </a:lnTo>
                    <a:lnTo>
                      <a:pt x="2474" y="930"/>
                    </a:lnTo>
                    <a:lnTo>
                      <a:pt x="2450" y="925"/>
                    </a:lnTo>
                    <a:lnTo>
                      <a:pt x="2403" y="859"/>
                    </a:lnTo>
                    <a:lnTo>
                      <a:pt x="2385" y="846"/>
                    </a:lnTo>
                    <a:lnTo>
                      <a:pt x="2349" y="841"/>
                    </a:lnTo>
                    <a:lnTo>
                      <a:pt x="2378" y="54"/>
                    </a:lnTo>
                    <a:lnTo>
                      <a:pt x="1398" y="0"/>
                    </a:lnTo>
                    <a:lnTo>
                      <a:pt x="1380" y="0"/>
                    </a:lnTo>
                    <a:lnTo>
                      <a:pt x="1231" y="1837"/>
                    </a:lnTo>
                    <a:lnTo>
                      <a:pt x="6" y="1717"/>
                    </a:lnTo>
                    <a:lnTo>
                      <a:pt x="0" y="1724"/>
                    </a:lnTo>
                    <a:lnTo>
                      <a:pt x="12" y="1735"/>
                    </a:lnTo>
                    <a:lnTo>
                      <a:pt x="18" y="1747"/>
                    </a:lnTo>
                    <a:lnTo>
                      <a:pt x="0" y="1771"/>
                    </a:lnTo>
                    <a:lnTo>
                      <a:pt x="18" y="1801"/>
                    </a:lnTo>
                    <a:lnTo>
                      <a:pt x="18" y="1807"/>
                    </a:lnTo>
                    <a:lnTo>
                      <a:pt x="84" y="1849"/>
                    </a:lnTo>
                    <a:lnTo>
                      <a:pt x="95" y="1896"/>
                    </a:lnTo>
                    <a:lnTo>
                      <a:pt x="126" y="1950"/>
                    </a:lnTo>
                    <a:lnTo>
                      <a:pt x="192" y="1992"/>
                    </a:lnTo>
                    <a:lnTo>
                      <a:pt x="377" y="2218"/>
                    </a:lnTo>
                    <a:lnTo>
                      <a:pt x="538" y="2344"/>
                    </a:lnTo>
                    <a:lnTo>
                      <a:pt x="549" y="2367"/>
                    </a:lnTo>
                    <a:lnTo>
                      <a:pt x="562" y="2397"/>
                    </a:lnTo>
                    <a:lnTo>
                      <a:pt x="556" y="2433"/>
                    </a:lnTo>
                    <a:lnTo>
                      <a:pt x="567" y="2451"/>
                    </a:lnTo>
                    <a:lnTo>
                      <a:pt x="610" y="2510"/>
                    </a:lnTo>
                    <a:lnTo>
                      <a:pt x="603" y="2636"/>
                    </a:lnTo>
                    <a:lnTo>
                      <a:pt x="616" y="2684"/>
                    </a:lnTo>
                    <a:lnTo>
                      <a:pt x="669" y="2773"/>
                    </a:lnTo>
                    <a:lnTo>
                      <a:pt x="908" y="2946"/>
                    </a:lnTo>
                    <a:lnTo>
                      <a:pt x="1075" y="3048"/>
                    </a:lnTo>
                    <a:lnTo>
                      <a:pt x="1118" y="3053"/>
                    </a:lnTo>
                    <a:lnTo>
                      <a:pt x="1147" y="3042"/>
                    </a:lnTo>
                    <a:lnTo>
                      <a:pt x="1190" y="2994"/>
                    </a:lnTo>
                    <a:lnTo>
                      <a:pt x="1213" y="2976"/>
                    </a:lnTo>
                    <a:lnTo>
                      <a:pt x="1285" y="2809"/>
                    </a:lnTo>
                    <a:lnTo>
                      <a:pt x="1321" y="2761"/>
                    </a:lnTo>
                    <a:lnTo>
                      <a:pt x="1344" y="2749"/>
                    </a:lnTo>
                    <a:lnTo>
                      <a:pt x="1398" y="2761"/>
                    </a:lnTo>
                    <a:lnTo>
                      <a:pt x="1411" y="2761"/>
                    </a:lnTo>
                    <a:lnTo>
                      <a:pt x="1423" y="2738"/>
                    </a:lnTo>
                    <a:lnTo>
                      <a:pt x="1441" y="2720"/>
                    </a:lnTo>
                    <a:lnTo>
                      <a:pt x="1470" y="2731"/>
                    </a:lnTo>
                    <a:lnTo>
                      <a:pt x="1500" y="2749"/>
                    </a:lnTo>
                    <a:lnTo>
                      <a:pt x="1596" y="2761"/>
                    </a:lnTo>
                    <a:lnTo>
                      <a:pt x="1614" y="2773"/>
                    </a:lnTo>
                    <a:lnTo>
                      <a:pt x="1680" y="2791"/>
                    </a:lnTo>
                    <a:lnTo>
                      <a:pt x="1709" y="2779"/>
                    </a:lnTo>
                    <a:lnTo>
                      <a:pt x="1781" y="2820"/>
                    </a:lnTo>
                    <a:lnTo>
                      <a:pt x="1799" y="2863"/>
                    </a:lnTo>
                    <a:lnTo>
                      <a:pt x="1811" y="2863"/>
                    </a:lnTo>
                    <a:lnTo>
                      <a:pt x="1817" y="2881"/>
                    </a:lnTo>
                    <a:lnTo>
                      <a:pt x="1829" y="2887"/>
                    </a:lnTo>
                    <a:lnTo>
                      <a:pt x="1859" y="2904"/>
                    </a:lnTo>
                    <a:lnTo>
                      <a:pt x="1906" y="2964"/>
                    </a:lnTo>
                    <a:lnTo>
                      <a:pt x="1972" y="3024"/>
                    </a:lnTo>
                    <a:lnTo>
                      <a:pt x="2008" y="3078"/>
                    </a:lnTo>
                    <a:lnTo>
                      <a:pt x="2014" y="3101"/>
                    </a:lnTo>
                    <a:lnTo>
                      <a:pt x="2121" y="3358"/>
                    </a:lnTo>
                    <a:lnTo>
                      <a:pt x="2134" y="3406"/>
                    </a:lnTo>
                    <a:lnTo>
                      <a:pt x="2253" y="3542"/>
                    </a:lnTo>
                    <a:lnTo>
                      <a:pt x="2259" y="3573"/>
                    </a:lnTo>
                    <a:lnTo>
                      <a:pt x="2337" y="3657"/>
                    </a:lnTo>
                    <a:lnTo>
                      <a:pt x="2360" y="3674"/>
                    </a:lnTo>
                    <a:lnTo>
                      <a:pt x="2396" y="3709"/>
                    </a:lnTo>
                    <a:lnTo>
                      <a:pt x="2403" y="3734"/>
                    </a:lnTo>
                    <a:lnTo>
                      <a:pt x="2396" y="3817"/>
                    </a:lnTo>
                    <a:lnTo>
                      <a:pt x="2421" y="3847"/>
                    </a:lnTo>
                    <a:lnTo>
                      <a:pt x="2432" y="3949"/>
                    </a:lnTo>
                    <a:lnTo>
                      <a:pt x="2462" y="3978"/>
                    </a:lnTo>
                    <a:lnTo>
                      <a:pt x="2540" y="4133"/>
                    </a:lnTo>
                    <a:lnTo>
                      <a:pt x="2552" y="4181"/>
                    </a:lnTo>
                    <a:lnTo>
                      <a:pt x="2606" y="4187"/>
                    </a:lnTo>
                    <a:lnTo>
                      <a:pt x="2671" y="4228"/>
                    </a:lnTo>
                    <a:lnTo>
                      <a:pt x="2743" y="4252"/>
                    </a:lnTo>
                    <a:lnTo>
                      <a:pt x="2857" y="4324"/>
                    </a:lnTo>
                    <a:lnTo>
                      <a:pt x="3012" y="4336"/>
                    </a:lnTo>
                    <a:lnTo>
                      <a:pt x="3042" y="4348"/>
                    </a:lnTo>
                    <a:lnTo>
                      <a:pt x="3125" y="4402"/>
                    </a:lnTo>
                    <a:lnTo>
                      <a:pt x="3168" y="4420"/>
                    </a:lnTo>
                    <a:lnTo>
                      <a:pt x="3209" y="4372"/>
                    </a:lnTo>
                    <a:lnTo>
                      <a:pt x="3245" y="4377"/>
                    </a:lnTo>
                    <a:lnTo>
                      <a:pt x="3251" y="4366"/>
                    </a:lnTo>
                    <a:lnTo>
                      <a:pt x="3251" y="4348"/>
                    </a:lnTo>
                    <a:lnTo>
                      <a:pt x="3215" y="4330"/>
                    </a:lnTo>
                    <a:lnTo>
                      <a:pt x="3221" y="4318"/>
                    </a:lnTo>
                    <a:lnTo>
                      <a:pt x="3186" y="4277"/>
                    </a:lnTo>
                    <a:lnTo>
                      <a:pt x="3137" y="4085"/>
                    </a:lnTo>
                    <a:lnTo>
                      <a:pt x="3114" y="4008"/>
                    </a:lnTo>
                    <a:lnTo>
                      <a:pt x="3150" y="3895"/>
                    </a:lnTo>
                    <a:lnTo>
                      <a:pt x="3150" y="3859"/>
                    </a:lnTo>
                    <a:lnTo>
                      <a:pt x="3132" y="3847"/>
                    </a:lnTo>
                    <a:lnTo>
                      <a:pt x="3125" y="3847"/>
                    </a:lnTo>
                    <a:lnTo>
                      <a:pt x="3119" y="3834"/>
                    </a:lnTo>
                    <a:lnTo>
                      <a:pt x="3119" y="3829"/>
                    </a:lnTo>
                    <a:lnTo>
                      <a:pt x="3125" y="3823"/>
                    </a:lnTo>
                    <a:lnTo>
                      <a:pt x="3179" y="3787"/>
                    </a:lnTo>
                    <a:lnTo>
                      <a:pt x="3209" y="3686"/>
                    </a:lnTo>
                    <a:lnTo>
                      <a:pt x="3186" y="3674"/>
                    </a:lnTo>
                    <a:lnTo>
                      <a:pt x="3173" y="3626"/>
                    </a:lnTo>
                    <a:lnTo>
                      <a:pt x="3197" y="3596"/>
                    </a:lnTo>
                    <a:lnTo>
                      <a:pt x="3233" y="3621"/>
                    </a:lnTo>
                    <a:lnTo>
                      <a:pt x="3293" y="3578"/>
                    </a:lnTo>
                    <a:lnTo>
                      <a:pt x="3304" y="3519"/>
                    </a:lnTo>
                    <a:lnTo>
                      <a:pt x="3281" y="3501"/>
                    </a:lnTo>
                    <a:lnTo>
                      <a:pt x="3293" y="3477"/>
                    </a:lnTo>
                    <a:lnTo>
                      <a:pt x="3304" y="3477"/>
                    </a:lnTo>
                    <a:lnTo>
                      <a:pt x="3322" y="3483"/>
                    </a:lnTo>
                    <a:lnTo>
                      <a:pt x="3335" y="3471"/>
                    </a:lnTo>
                    <a:lnTo>
                      <a:pt x="3353" y="3477"/>
                    </a:lnTo>
                    <a:lnTo>
                      <a:pt x="3371" y="3477"/>
                    </a:lnTo>
                    <a:lnTo>
                      <a:pt x="3388" y="3471"/>
                    </a:lnTo>
                    <a:lnTo>
                      <a:pt x="3388" y="3460"/>
                    </a:lnTo>
                    <a:lnTo>
                      <a:pt x="3388" y="3417"/>
                    </a:lnTo>
                    <a:lnTo>
                      <a:pt x="3401" y="3399"/>
                    </a:lnTo>
                    <a:lnTo>
                      <a:pt x="3412" y="3399"/>
                    </a:lnTo>
                    <a:lnTo>
                      <a:pt x="3424" y="3406"/>
                    </a:lnTo>
                    <a:lnTo>
                      <a:pt x="3436" y="3406"/>
                    </a:lnTo>
                    <a:lnTo>
                      <a:pt x="3520" y="3388"/>
                    </a:lnTo>
                    <a:lnTo>
                      <a:pt x="3532" y="3381"/>
                    </a:lnTo>
                    <a:lnTo>
                      <a:pt x="3532" y="3370"/>
                    </a:lnTo>
                    <a:lnTo>
                      <a:pt x="3525" y="3358"/>
                    </a:lnTo>
                    <a:lnTo>
                      <a:pt x="3484" y="3327"/>
                    </a:lnTo>
                    <a:lnTo>
                      <a:pt x="3484" y="3310"/>
                    </a:lnTo>
                    <a:lnTo>
                      <a:pt x="3561" y="3286"/>
                    </a:lnTo>
                    <a:lnTo>
                      <a:pt x="3574" y="3274"/>
                    </a:lnTo>
                    <a:lnTo>
                      <a:pt x="3604" y="3268"/>
                    </a:lnTo>
                    <a:lnTo>
                      <a:pt x="3604" y="3274"/>
                    </a:lnTo>
                    <a:lnTo>
                      <a:pt x="3597" y="3286"/>
                    </a:lnTo>
                    <a:lnTo>
                      <a:pt x="3609" y="3304"/>
                    </a:lnTo>
                    <a:lnTo>
                      <a:pt x="3622" y="3304"/>
                    </a:lnTo>
                    <a:lnTo>
                      <a:pt x="3633" y="3292"/>
                    </a:lnTo>
                    <a:lnTo>
                      <a:pt x="3759" y="3256"/>
                    </a:lnTo>
                    <a:lnTo>
                      <a:pt x="3968" y="3119"/>
                    </a:lnTo>
                    <a:lnTo>
                      <a:pt x="3979" y="3066"/>
                    </a:lnTo>
                    <a:lnTo>
                      <a:pt x="4076" y="2988"/>
                    </a:lnTo>
                    <a:lnTo>
                      <a:pt x="4081" y="2976"/>
                    </a:lnTo>
                    <a:lnTo>
                      <a:pt x="4040" y="2917"/>
                    </a:lnTo>
                    <a:lnTo>
                      <a:pt x="4046" y="2869"/>
                    </a:lnTo>
                    <a:lnTo>
                      <a:pt x="4112" y="2838"/>
                    </a:lnTo>
                    <a:lnTo>
                      <a:pt x="4123" y="2845"/>
                    </a:lnTo>
                    <a:lnTo>
                      <a:pt x="4112" y="2892"/>
                    </a:lnTo>
                    <a:lnTo>
                      <a:pt x="4123" y="2910"/>
                    </a:lnTo>
                    <a:lnTo>
                      <a:pt x="4195" y="2904"/>
                    </a:lnTo>
                    <a:lnTo>
                      <a:pt x="4207" y="2922"/>
                    </a:lnTo>
                    <a:lnTo>
                      <a:pt x="4356" y="2856"/>
                    </a:lnTo>
                    <a:lnTo>
                      <a:pt x="4440" y="2851"/>
                    </a:lnTo>
                    <a:lnTo>
                      <a:pt x="4446" y="2845"/>
                    </a:lnTo>
                    <a:lnTo>
                      <a:pt x="4440" y="2838"/>
                    </a:lnTo>
                    <a:lnTo>
                      <a:pt x="4428" y="2820"/>
                    </a:lnTo>
                    <a:lnTo>
                      <a:pt x="4417" y="2791"/>
                    </a:lnTo>
                    <a:lnTo>
                      <a:pt x="4428" y="2779"/>
                    </a:lnTo>
                    <a:lnTo>
                      <a:pt x="4440" y="2756"/>
                    </a:lnTo>
                    <a:lnTo>
                      <a:pt x="4464" y="2725"/>
                    </a:lnTo>
                    <a:lnTo>
                      <a:pt x="4494" y="2636"/>
                    </a:lnTo>
                    <a:lnTo>
                      <a:pt x="4469" y="2600"/>
                    </a:lnTo>
                    <a:lnTo>
                      <a:pt x="4469" y="2571"/>
                    </a:lnTo>
                    <a:lnTo>
                      <a:pt x="4476" y="2553"/>
                    </a:lnTo>
                    <a:lnTo>
                      <a:pt x="4476" y="2528"/>
                    </a:lnTo>
                    <a:lnTo>
                      <a:pt x="4487" y="2481"/>
                    </a:lnTo>
                    <a:lnTo>
                      <a:pt x="4512" y="2457"/>
                    </a:lnTo>
                    <a:lnTo>
                      <a:pt x="4523" y="2415"/>
                    </a:lnTo>
                    <a:lnTo>
                      <a:pt x="4541" y="2344"/>
                    </a:lnTo>
                    <a:lnTo>
                      <a:pt x="4541" y="2302"/>
                    </a:lnTo>
                    <a:lnTo>
                      <a:pt x="4523" y="2236"/>
                    </a:lnTo>
                    <a:lnTo>
                      <a:pt x="4500" y="2195"/>
                    </a:lnTo>
                    <a:lnTo>
                      <a:pt x="4487" y="2183"/>
                    </a:lnTo>
                    <a:lnTo>
                      <a:pt x="4487" y="2159"/>
                    </a:lnTo>
                    <a:lnTo>
                      <a:pt x="4482" y="2141"/>
                    </a:lnTo>
                    <a:lnTo>
                      <a:pt x="4464" y="2105"/>
                    </a:lnTo>
                    <a:lnTo>
                      <a:pt x="4440" y="2087"/>
                    </a:lnTo>
                    <a:lnTo>
                      <a:pt x="4428" y="2070"/>
                    </a:lnTo>
                    <a:lnTo>
                      <a:pt x="4446" y="2028"/>
                    </a:lnTo>
                    <a:lnTo>
                      <a:pt x="4417" y="1968"/>
                    </a:lnTo>
                    <a:lnTo>
                      <a:pt x="4368" y="1926"/>
                    </a:lnTo>
                    <a:lnTo>
                      <a:pt x="4351" y="1896"/>
                    </a:lnTo>
                    <a:lnTo>
                      <a:pt x="4345" y="1491"/>
                    </a:lnTo>
                    <a:lnTo>
                      <a:pt x="4338" y="1270"/>
                    </a:lnTo>
                    <a:lnTo>
                      <a:pt x="4291" y="1258"/>
                    </a:lnTo>
                    <a:lnTo>
                      <a:pt x="4243" y="1276"/>
                    </a:lnTo>
                    <a:lnTo>
                      <a:pt x="4231" y="1276"/>
                    </a:lnTo>
                    <a:lnTo>
                      <a:pt x="4183" y="1235"/>
                    </a:lnTo>
                  </a:path>
                </a:pathLst>
              </a:custGeom>
              <a:solidFill>
                <a:sysClr val="window" lastClr="FFFFFF"/>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07" name="Freeform 206"/>
              <p:cNvSpPr>
                <a:spLocks noChangeAspect="1"/>
              </p:cNvSpPr>
              <p:nvPr/>
            </p:nvSpPr>
            <p:spPr bwMode="auto">
              <a:xfrm>
                <a:off x="3774533" y="336074"/>
                <a:ext cx="868979" cy="952607"/>
              </a:xfrm>
              <a:custGeom>
                <a:avLst/>
                <a:gdLst>
                  <a:gd name="T0" fmla="*/ 203 w 2140"/>
                  <a:gd name="T1" fmla="*/ 1652 h 2399"/>
                  <a:gd name="T2" fmla="*/ 96 w 2140"/>
                  <a:gd name="T3" fmla="*/ 1521 h 2399"/>
                  <a:gd name="T4" fmla="*/ 167 w 2140"/>
                  <a:gd name="T5" fmla="*/ 1426 h 2399"/>
                  <a:gd name="T6" fmla="*/ 162 w 2140"/>
                  <a:gd name="T7" fmla="*/ 1331 h 2399"/>
                  <a:gd name="T8" fmla="*/ 120 w 2140"/>
                  <a:gd name="T9" fmla="*/ 1127 h 2399"/>
                  <a:gd name="T10" fmla="*/ 114 w 2140"/>
                  <a:gd name="T11" fmla="*/ 1027 h 2399"/>
                  <a:gd name="T12" fmla="*/ 102 w 2140"/>
                  <a:gd name="T13" fmla="*/ 782 h 2399"/>
                  <a:gd name="T14" fmla="*/ 43 w 2140"/>
                  <a:gd name="T15" fmla="*/ 627 h 2399"/>
                  <a:gd name="T16" fmla="*/ 13 w 2140"/>
                  <a:gd name="T17" fmla="*/ 376 h 2399"/>
                  <a:gd name="T18" fmla="*/ 31 w 2140"/>
                  <a:gd name="T19" fmla="*/ 281 h 2399"/>
                  <a:gd name="T20" fmla="*/ 0 w 2140"/>
                  <a:gd name="T21" fmla="*/ 156 h 2399"/>
                  <a:gd name="T22" fmla="*/ 556 w 2140"/>
                  <a:gd name="T23" fmla="*/ 61 h 2399"/>
                  <a:gd name="T24" fmla="*/ 610 w 2140"/>
                  <a:gd name="T25" fmla="*/ 0 h 2399"/>
                  <a:gd name="T26" fmla="*/ 670 w 2140"/>
                  <a:gd name="T27" fmla="*/ 113 h 2399"/>
                  <a:gd name="T28" fmla="*/ 682 w 2140"/>
                  <a:gd name="T29" fmla="*/ 233 h 2399"/>
                  <a:gd name="T30" fmla="*/ 765 w 2140"/>
                  <a:gd name="T31" fmla="*/ 269 h 2399"/>
                  <a:gd name="T32" fmla="*/ 831 w 2140"/>
                  <a:gd name="T33" fmla="*/ 299 h 2399"/>
                  <a:gd name="T34" fmla="*/ 926 w 2140"/>
                  <a:gd name="T35" fmla="*/ 299 h 2399"/>
                  <a:gd name="T36" fmla="*/ 939 w 2140"/>
                  <a:gd name="T37" fmla="*/ 335 h 2399"/>
                  <a:gd name="T38" fmla="*/ 1046 w 2140"/>
                  <a:gd name="T39" fmla="*/ 305 h 2399"/>
                  <a:gd name="T40" fmla="*/ 1237 w 2140"/>
                  <a:gd name="T41" fmla="*/ 317 h 2399"/>
                  <a:gd name="T42" fmla="*/ 1249 w 2140"/>
                  <a:gd name="T43" fmla="*/ 341 h 2399"/>
                  <a:gd name="T44" fmla="*/ 1285 w 2140"/>
                  <a:gd name="T45" fmla="*/ 359 h 2399"/>
                  <a:gd name="T46" fmla="*/ 1309 w 2140"/>
                  <a:gd name="T47" fmla="*/ 425 h 2399"/>
                  <a:gd name="T48" fmla="*/ 1369 w 2140"/>
                  <a:gd name="T49" fmla="*/ 400 h 2399"/>
                  <a:gd name="T50" fmla="*/ 1416 w 2140"/>
                  <a:gd name="T51" fmla="*/ 400 h 2399"/>
                  <a:gd name="T52" fmla="*/ 1501 w 2140"/>
                  <a:gd name="T53" fmla="*/ 454 h 2399"/>
                  <a:gd name="T54" fmla="*/ 1549 w 2140"/>
                  <a:gd name="T55" fmla="*/ 502 h 2399"/>
                  <a:gd name="T56" fmla="*/ 1632 w 2140"/>
                  <a:gd name="T57" fmla="*/ 489 h 2399"/>
                  <a:gd name="T58" fmla="*/ 1757 w 2140"/>
                  <a:gd name="T59" fmla="*/ 430 h 2399"/>
                  <a:gd name="T60" fmla="*/ 1942 w 2140"/>
                  <a:gd name="T61" fmla="*/ 460 h 2399"/>
                  <a:gd name="T62" fmla="*/ 1991 w 2140"/>
                  <a:gd name="T63" fmla="*/ 478 h 2399"/>
                  <a:gd name="T64" fmla="*/ 2062 w 2140"/>
                  <a:gd name="T65" fmla="*/ 489 h 2399"/>
                  <a:gd name="T66" fmla="*/ 2098 w 2140"/>
                  <a:gd name="T67" fmla="*/ 525 h 2399"/>
                  <a:gd name="T68" fmla="*/ 1949 w 2140"/>
                  <a:gd name="T69" fmla="*/ 597 h 2399"/>
                  <a:gd name="T70" fmla="*/ 1871 w 2140"/>
                  <a:gd name="T71" fmla="*/ 651 h 2399"/>
                  <a:gd name="T72" fmla="*/ 1752 w 2140"/>
                  <a:gd name="T73" fmla="*/ 717 h 2399"/>
                  <a:gd name="T74" fmla="*/ 1423 w 2140"/>
                  <a:gd name="T75" fmla="*/ 1039 h 2399"/>
                  <a:gd name="T76" fmla="*/ 1387 w 2140"/>
                  <a:gd name="T77" fmla="*/ 1086 h 2399"/>
                  <a:gd name="T78" fmla="*/ 1369 w 2140"/>
                  <a:gd name="T79" fmla="*/ 1331 h 2399"/>
                  <a:gd name="T80" fmla="*/ 1262 w 2140"/>
                  <a:gd name="T81" fmla="*/ 1414 h 2399"/>
                  <a:gd name="T82" fmla="*/ 1244 w 2140"/>
                  <a:gd name="T83" fmla="*/ 1456 h 2399"/>
                  <a:gd name="T84" fmla="*/ 1267 w 2140"/>
                  <a:gd name="T85" fmla="*/ 1546 h 2399"/>
                  <a:gd name="T86" fmla="*/ 1273 w 2140"/>
                  <a:gd name="T87" fmla="*/ 1641 h 2399"/>
                  <a:gd name="T88" fmla="*/ 1267 w 2140"/>
                  <a:gd name="T89" fmla="*/ 1749 h 2399"/>
                  <a:gd name="T90" fmla="*/ 1285 w 2140"/>
                  <a:gd name="T91" fmla="*/ 1879 h 2399"/>
                  <a:gd name="T92" fmla="*/ 1327 w 2140"/>
                  <a:gd name="T93" fmla="*/ 1921 h 2399"/>
                  <a:gd name="T94" fmla="*/ 1411 w 2140"/>
                  <a:gd name="T95" fmla="*/ 1945 h 2399"/>
                  <a:gd name="T96" fmla="*/ 1434 w 2140"/>
                  <a:gd name="T97" fmla="*/ 1975 h 2399"/>
                  <a:gd name="T98" fmla="*/ 1554 w 2140"/>
                  <a:gd name="T99" fmla="*/ 2076 h 2399"/>
                  <a:gd name="T100" fmla="*/ 1727 w 2140"/>
                  <a:gd name="T101" fmla="*/ 2202 h 2399"/>
                  <a:gd name="T102" fmla="*/ 1739 w 2140"/>
                  <a:gd name="T103" fmla="*/ 2279 h 2399"/>
                  <a:gd name="T104" fmla="*/ 203 w 2140"/>
                  <a:gd name="T105" fmla="*/ 2399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0" h="2399">
                    <a:moveTo>
                      <a:pt x="203" y="2399"/>
                    </a:moveTo>
                    <a:lnTo>
                      <a:pt x="203" y="1652"/>
                    </a:lnTo>
                    <a:lnTo>
                      <a:pt x="102" y="1557"/>
                    </a:lnTo>
                    <a:lnTo>
                      <a:pt x="96" y="1521"/>
                    </a:lnTo>
                    <a:lnTo>
                      <a:pt x="149" y="1468"/>
                    </a:lnTo>
                    <a:lnTo>
                      <a:pt x="167" y="1426"/>
                    </a:lnTo>
                    <a:lnTo>
                      <a:pt x="167" y="1396"/>
                    </a:lnTo>
                    <a:lnTo>
                      <a:pt x="162" y="1331"/>
                    </a:lnTo>
                    <a:lnTo>
                      <a:pt x="174" y="1277"/>
                    </a:lnTo>
                    <a:lnTo>
                      <a:pt x="120" y="1127"/>
                    </a:lnTo>
                    <a:lnTo>
                      <a:pt x="114" y="1098"/>
                    </a:lnTo>
                    <a:lnTo>
                      <a:pt x="114" y="1027"/>
                    </a:lnTo>
                    <a:lnTo>
                      <a:pt x="108" y="985"/>
                    </a:lnTo>
                    <a:lnTo>
                      <a:pt x="102" y="782"/>
                    </a:lnTo>
                    <a:lnTo>
                      <a:pt x="79" y="663"/>
                    </a:lnTo>
                    <a:lnTo>
                      <a:pt x="43" y="627"/>
                    </a:lnTo>
                    <a:lnTo>
                      <a:pt x="18" y="496"/>
                    </a:lnTo>
                    <a:lnTo>
                      <a:pt x="13" y="376"/>
                    </a:lnTo>
                    <a:lnTo>
                      <a:pt x="18" y="310"/>
                    </a:lnTo>
                    <a:lnTo>
                      <a:pt x="31" y="281"/>
                    </a:lnTo>
                    <a:lnTo>
                      <a:pt x="0" y="185"/>
                    </a:lnTo>
                    <a:lnTo>
                      <a:pt x="0" y="156"/>
                    </a:lnTo>
                    <a:lnTo>
                      <a:pt x="556" y="156"/>
                    </a:lnTo>
                    <a:lnTo>
                      <a:pt x="556" y="61"/>
                    </a:lnTo>
                    <a:lnTo>
                      <a:pt x="562" y="0"/>
                    </a:lnTo>
                    <a:lnTo>
                      <a:pt x="610" y="0"/>
                    </a:lnTo>
                    <a:lnTo>
                      <a:pt x="664" y="25"/>
                    </a:lnTo>
                    <a:lnTo>
                      <a:pt x="670" y="113"/>
                    </a:lnTo>
                    <a:lnTo>
                      <a:pt x="688" y="174"/>
                    </a:lnTo>
                    <a:lnTo>
                      <a:pt x="682" y="233"/>
                    </a:lnTo>
                    <a:lnTo>
                      <a:pt x="741" y="275"/>
                    </a:lnTo>
                    <a:lnTo>
                      <a:pt x="765" y="269"/>
                    </a:lnTo>
                    <a:lnTo>
                      <a:pt x="808" y="275"/>
                    </a:lnTo>
                    <a:lnTo>
                      <a:pt x="831" y="299"/>
                    </a:lnTo>
                    <a:lnTo>
                      <a:pt x="873" y="292"/>
                    </a:lnTo>
                    <a:lnTo>
                      <a:pt x="926" y="299"/>
                    </a:lnTo>
                    <a:lnTo>
                      <a:pt x="939" y="323"/>
                    </a:lnTo>
                    <a:lnTo>
                      <a:pt x="939" y="335"/>
                    </a:lnTo>
                    <a:lnTo>
                      <a:pt x="1016" y="328"/>
                    </a:lnTo>
                    <a:lnTo>
                      <a:pt x="1046" y="305"/>
                    </a:lnTo>
                    <a:lnTo>
                      <a:pt x="1160" y="292"/>
                    </a:lnTo>
                    <a:lnTo>
                      <a:pt x="1237" y="317"/>
                    </a:lnTo>
                    <a:lnTo>
                      <a:pt x="1255" y="317"/>
                    </a:lnTo>
                    <a:lnTo>
                      <a:pt x="1249" y="341"/>
                    </a:lnTo>
                    <a:lnTo>
                      <a:pt x="1273" y="359"/>
                    </a:lnTo>
                    <a:lnTo>
                      <a:pt x="1285" y="359"/>
                    </a:lnTo>
                    <a:lnTo>
                      <a:pt x="1298" y="371"/>
                    </a:lnTo>
                    <a:lnTo>
                      <a:pt x="1309" y="425"/>
                    </a:lnTo>
                    <a:lnTo>
                      <a:pt x="1339" y="436"/>
                    </a:lnTo>
                    <a:lnTo>
                      <a:pt x="1369" y="400"/>
                    </a:lnTo>
                    <a:lnTo>
                      <a:pt x="1387" y="389"/>
                    </a:lnTo>
                    <a:lnTo>
                      <a:pt x="1416" y="400"/>
                    </a:lnTo>
                    <a:lnTo>
                      <a:pt x="1441" y="436"/>
                    </a:lnTo>
                    <a:lnTo>
                      <a:pt x="1501" y="454"/>
                    </a:lnTo>
                    <a:lnTo>
                      <a:pt x="1518" y="478"/>
                    </a:lnTo>
                    <a:lnTo>
                      <a:pt x="1549" y="502"/>
                    </a:lnTo>
                    <a:lnTo>
                      <a:pt x="1590" y="502"/>
                    </a:lnTo>
                    <a:lnTo>
                      <a:pt x="1632" y="489"/>
                    </a:lnTo>
                    <a:lnTo>
                      <a:pt x="1739" y="418"/>
                    </a:lnTo>
                    <a:lnTo>
                      <a:pt x="1757" y="430"/>
                    </a:lnTo>
                    <a:lnTo>
                      <a:pt x="1781" y="466"/>
                    </a:lnTo>
                    <a:lnTo>
                      <a:pt x="1942" y="460"/>
                    </a:lnTo>
                    <a:lnTo>
                      <a:pt x="1967" y="466"/>
                    </a:lnTo>
                    <a:lnTo>
                      <a:pt x="1991" y="478"/>
                    </a:lnTo>
                    <a:lnTo>
                      <a:pt x="2032" y="507"/>
                    </a:lnTo>
                    <a:lnTo>
                      <a:pt x="2062" y="489"/>
                    </a:lnTo>
                    <a:lnTo>
                      <a:pt x="2140" y="489"/>
                    </a:lnTo>
                    <a:lnTo>
                      <a:pt x="2098" y="525"/>
                    </a:lnTo>
                    <a:lnTo>
                      <a:pt x="2003" y="579"/>
                    </a:lnTo>
                    <a:lnTo>
                      <a:pt x="1949" y="597"/>
                    </a:lnTo>
                    <a:lnTo>
                      <a:pt x="1913" y="609"/>
                    </a:lnTo>
                    <a:lnTo>
                      <a:pt x="1871" y="651"/>
                    </a:lnTo>
                    <a:lnTo>
                      <a:pt x="1793" y="686"/>
                    </a:lnTo>
                    <a:lnTo>
                      <a:pt x="1752" y="717"/>
                    </a:lnTo>
                    <a:lnTo>
                      <a:pt x="1619" y="865"/>
                    </a:lnTo>
                    <a:lnTo>
                      <a:pt x="1423" y="1039"/>
                    </a:lnTo>
                    <a:lnTo>
                      <a:pt x="1405" y="1068"/>
                    </a:lnTo>
                    <a:lnTo>
                      <a:pt x="1387" y="1086"/>
                    </a:lnTo>
                    <a:lnTo>
                      <a:pt x="1393" y="1306"/>
                    </a:lnTo>
                    <a:lnTo>
                      <a:pt x="1369" y="1331"/>
                    </a:lnTo>
                    <a:lnTo>
                      <a:pt x="1345" y="1342"/>
                    </a:lnTo>
                    <a:lnTo>
                      <a:pt x="1262" y="1414"/>
                    </a:lnTo>
                    <a:lnTo>
                      <a:pt x="1255" y="1450"/>
                    </a:lnTo>
                    <a:lnTo>
                      <a:pt x="1244" y="1456"/>
                    </a:lnTo>
                    <a:lnTo>
                      <a:pt x="1226" y="1521"/>
                    </a:lnTo>
                    <a:lnTo>
                      <a:pt x="1267" y="1546"/>
                    </a:lnTo>
                    <a:lnTo>
                      <a:pt x="1298" y="1593"/>
                    </a:lnTo>
                    <a:lnTo>
                      <a:pt x="1273" y="1641"/>
                    </a:lnTo>
                    <a:lnTo>
                      <a:pt x="1280" y="1677"/>
                    </a:lnTo>
                    <a:lnTo>
                      <a:pt x="1267" y="1749"/>
                    </a:lnTo>
                    <a:lnTo>
                      <a:pt x="1267" y="1856"/>
                    </a:lnTo>
                    <a:lnTo>
                      <a:pt x="1285" y="1879"/>
                    </a:lnTo>
                    <a:lnTo>
                      <a:pt x="1316" y="1903"/>
                    </a:lnTo>
                    <a:lnTo>
                      <a:pt x="1327" y="1921"/>
                    </a:lnTo>
                    <a:lnTo>
                      <a:pt x="1398" y="1933"/>
                    </a:lnTo>
                    <a:lnTo>
                      <a:pt x="1411" y="1945"/>
                    </a:lnTo>
                    <a:lnTo>
                      <a:pt x="1416" y="1963"/>
                    </a:lnTo>
                    <a:lnTo>
                      <a:pt x="1434" y="1975"/>
                    </a:lnTo>
                    <a:lnTo>
                      <a:pt x="1524" y="2017"/>
                    </a:lnTo>
                    <a:lnTo>
                      <a:pt x="1554" y="2076"/>
                    </a:lnTo>
                    <a:lnTo>
                      <a:pt x="1637" y="2136"/>
                    </a:lnTo>
                    <a:lnTo>
                      <a:pt x="1727" y="2202"/>
                    </a:lnTo>
                    <a:lnTo>
                      <a:pt x="1739" y="2225"/>
                    </a:lnTo>
                    <a:lnTo>
                      <a:pt x="1739" y="2279"/>
                    </a:lnTo>
                    <a:lnTo>
                      <a:pt x="1745" y="2351"/>
                    </a:lnTo>
                    <a:lnTo>
                      <a:pt x="203" y="2399"/>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08" name="MN"/>
              <p:cNvSpPr>
                <a:spLocks noChangeAspect="1"/>
              </p:cNvSpPr>
              <p:nvPr/>
            </p:nvSpPr>
            <p:spPr bwMode="auto">
              <a:xfrm>
                <a:off x="3774533" y="336074"/>
                <a:ext cx="868979" cy="952607"/>
              </a:xfrm>
              <a:custGeom>
                <a:avLst/>
                <a:gdLst>
                  <a:gd name="T0" fmla="*/ 203 w 2140"/>
                  <a:gd name="T1" fmla="*/ 1652 h 2399"/>
                  <a:gd name="T2" fmla="*/ 96 w 2140"/>
                  <a:gd name="T3" fmla="*/ 1521 h 2399"/>
                  <a:gd name="T4" fmla="*/ 167 w 2140"/>
                  <a:gd name="T5" fmla="*/ 1426 h 2399"/>
                  <a:gd name="T6" fmla="*/ 162 w 2140"/>
                  <a:gd name="T7" fmla="*/ 1331 h 2399"/>
                  <a:gd name="T8" fmla="*/ 120 w 2140"/>
                  <a:gd name="T9" fmla="*/ 1127 h 2399"/>
                  <a:gd name="T10" fmla="*/ 114 w 2140"/>
                  <a:gd name="T11" fmla="*/ 1027 h 2399"/>
                  <a:gd name="T12" fmla="*/ 102 w 2140"/>
                  <a:gd name="T13" fmla="*/ 782 h 2399"/>
                  <a:gd name="T14" fmla="*/ 43 w 2140"/>
                  <a:gd name="T15" fmla="*/ 627 h 2399"/>
                  <a:gd name="T16" fmla="*/ 13 w 2140"/>
                  <a:gd name="T17" fmla="*/ 376 h 2399"/>
                  <a:gd name="T18" fmla="*/ 31 w 2140"/>
                  <a:gd name="T19" fmla="*/ 281 h 2399"/>
                  <a:gd name="T20" fmla="*/ 0 w 2140"/>
                  <a:gd name="T21" fmla="*/ 156 h 2399"/>
                  <a:gd name="T22" fmla="*/ 556 w 2140"/>
                  <a:gd name="T23" fmla="*/ 61 h 2399"/>
                  <a:gd name="T24" fmla="*/ 610 w 2140"/>
                  <a:gd name="T25" fmla="*/ 0 h 2399"/>
                  <a:gd name="T26" fmla="*/ 670 w 2140"/>
                  <a:gd name="T27" fmla="*/ 113 h 2399"/>
                  <a:gd name="T28" fmla="*/ 682 w 2140"/>
                  <a:gd name="T29" fmla="*/ 233 h 2399"/>
                  <a:gd name="T30" fmla="*/ 765 w 2140"/>
                  <a:gd name="T31" fmla="*/ 269 h 2399"/>
                  <a:gd name="T32" fmla="*/ 831 w 2140"/>
                  <a:gd name="T33" fmla="*/ 299 h 2399"/>
                  <a:gd name="T34" fmla="*/ 926 w 2140"/>
                  <a:gd name="T35" fmla="*/ 299 h 2399"/>
                  <a:gd name="T36" fmla="*/ 939 w 2140"/>
                  <a:gd name="T37" fmla="*/ 335 h 2399"/>
                  <a:gd name="T38" fmla="*/ 1046 w 2140"/>
                  <a:gd name="T39" fmla="*/ 305 h 2399"/>
                  <a:gd name="T40" fmla="*/ 1237 w 2140"/>
                  <a:gd name="T41" fmla="*/ 317 h 2399"/>
                  <a:gd name="T42" fmla="*/ 1249 w 2140"/>
                  <a:gd name="T43" fmla="*/ 341 h 2399"/>
                  <a:gd name="T44" fmla="*/ 1285 w 2140"/>
                  <a:gd name="T45" fmla="*/ 359 h 2399"/>
                  <a:gd name="T46" fmla="*/ 1309 w 2140"/>
                  <a:gd name="T47" fmla="*/ 425 h 2399"/>
                  <a:gd name="T48" fmla="*/ 1369 w 2140"/>
                  <a:gd name="T49" fmla="*/ 400 h 2399"/>
                  <a:gd name="T50" fmla="*/ 1416 w 2140"/>
                  <a:gd name="T51" fmla="*/ 400 h 2399"/>
                  <a:gd name="T52" fmla="*/ 1501 w 2140"/>
                  <a:gd name="T53" fmla="*/ 454 h 2399"/>
                  <a:gd name="T54" fmla="*/ 1549 w 2140"/>
                  <a:gd name="T55" fmla="*/ 502 h 2399"/>
                  <a:gd name="T56" fmla="*/ 1632 w 2140"/>
                  <a:gd name="T57" fmla="*/ 489 h 2399"/>
                  <a:gd name="T58" fmla="*/ 1757 w 2140"/>
                  <a:gd name="T59" fmla="*/ 430 h 2399"/>
                  <a:gd name="T60" fmla="*/ 1942 w 2140"/>
                  <a:gd name="T61" fmla="*/ 460 h 2399"/>
                  <a:gd name="T62" fmla="*/ 1991 w 2140"/>
                  <a:gd name="T63" fmla="*/ 478 h 2399"/>
                  <a:gd name="T64" fmla="*/ 2062 w 2140"/>
                  <a:gd name="T65" fmla="*/ 489 h 2399"/>
                  <a:gd name="T66" fmla="*/ 2098 w 2140"/>
                  <a:gd name="T67" fmla="*/ 525 h 2399"/>
                  <a:gd name="T68" fmla="*/ 1949 w 2140"/>
                  <a:gd name="T69" fmla="*/ 597 h 2399"/>
                  <a:gd name="T70" fmla="*/ 1871 w 2140"/>
                  <a:gd name="T71" fmla="*/ 651 h 2399"/>
                  <a:gd name="T72" fmla="*/ 1752 w 2140"/>
                  <a:gd name="T73" fmla="*/ 717 h 2399"/>
                  <a:gd name="T74" fmla="*/ 1423 w 2140"/>
                  <a:gd name="T75" fmla="*/ 1039 h 2399"/>
                  <a:gd name="T76" fmla="*/ 1387 w 2140"/>
                  <a:gd name="T77" fmla="*/ 1086 h 2399"/>
                  <a:gd name="T78" fmla="*/ 1369 w 2140"/>
                  <a:gd name="T79" fmla="*/ 1331 h 2399"/>
                  <a:gd name="T80" fmla="*/ 1262 w 2140"/>
                  <a:gd name="T81" fmla="*/ 1414 h 2399"/>
                  <a:gd name="T82" fmla="*/ 1244 w 2140"/>
                  <a:gd name="T83" fmla="*/ 1456 h 2399"/>
                  <a:gd name="T84" fmla="*/ 1267 w 2140"/>
                  <a:gd name="T85" fmla="*/ 1546 h 2399"/>
                  <a:gd name="T86" fmla="*/ 1273 w 2140"/>
                  <a:gd name="T87" fmla="*/ 1641 h 2399"/>
                  <a:gd name="T88" fmla="*/ 1267 w 2140"/>
                  <a:gd name="T89" fmla="*/ 1749 h 2399"/>
                  <a:gd name="T90" fmla="*/ 1285 w 2140"/>
                  <a:gd name="T91" fmla="*/ 1879 h 2399"/>
                  <a:gd name="T92" fmla="*/ 1327 w 2140"/>
                  <a:gd name="T93" fmla="*/ 1921 h 2399"/>
                  <a:gd name="T94" fmla="*/ 1411 w 2140"/>
                  <a:gd name="T95" fmla="*/ 1945 h 2399"/>
                  <a:gd name="T96" fmla="*/ 1434 w 2140"/>
                  <a:gd name="T97" fmla="*/ 1975 h 2399"/>
                  <a:gd name="T98" fmla="*/ 1554 w 2140"/>
                  <a:gd name="T99" fmla="*/ 2076 h 2399"/>
                  <a:gd name="T100" fmla="*/ 1727 w 2140"/>
                  <a:gd name="T101" fmla="*/ 2202 h 2399"/>
                  <a:gd name="T102" fmla="*/ 1739 w 2140"/>
                  <a:gd name="T103" fmla="*/ 2279 h 2399"/>
                  <a:gd name="T104" fmla="*/ 203 w 2140"/>
                  <a:gd name="T105" fmla="*/ 2399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0" h="2399">
                    <a:moveTo>
                      <a:pt x="203" y="2399"/>
                    </a:moveTo>
                    <a:lnTo>
                      <a:pt x="203" y="1652"/>
                    </a:lnTo>
                    <a:lnTo>
                      <a:pt x="102" y="1557"/>
                    </a:lnTo>
                    <a:lnTo>
                      <a:pt x="96" y="1521"/>
                    </a:lnTo>
                    <a:lnTo>
                      <a:pt x="149" y="1468"/>
                    </a:lnTo>
                    <a:lnTo>
                      <a:pt x="167" y="1426"/>
                    </a:lnTo>
                    <a:lnTo>
                      <a:pt x="167" y="1396"/>
                    </a:lnTo>
                    <a:lnTo>
                      <a:pt x="162" y="1331"/>
                    </a:lnTo>
                    <a:lnTo>
                      <a:pt x="174" y="1277"/>
                    </a:lnTo>
                    <a:lnTo>
                      <a:pt x="120" y="1127"/>
                    </a:lnTo>
                    <a:lnTo>
                      <a:pt x="114" y="1098"/>
                    </a:lnTo>
                    <a:lnTo>
                      <a:pt x="114" y="1027"/>
                    </a:lnTo>
                    <a:lnTo>
                      <a:pt x="108" y="985"/>
                    </a:lnTo>
                    <a:lnTo>
                      <a:pt x="102" y="782"/>
                    </a:lnTo>
                    <a:lnTo>
                      <a:pt x="79" y="663"/>
                    </a:lnTo>
                    <a:lnTo>
                      <a:pt x="43" y="627"/>
                    </a:lnTo>
                    <a:lnTo>
                      <a:pt x="18" y="496"/>
                    </a:lnTo>
                    <a:lnTo>
                      <a:pt x="13" y="376"/>
                    </a:lnTo>
                    <a:lnTo>
                      <a:pt x="18" y="310"/>
                    </a:lnTo>
                    <a:lnTo>
                      <a:pt x="31" y="281"/>
                    </a:lnTo>
                    <a:lnTo>
                      <a:pt x="0" y="185"/>
                    </a:lnTo>
                    <a:lnTo>
                      <a:pt x="0" y="156"/>
                    </a:lnTo>
                    <a:lnTo>
                      <a:pt x="556" y="156"/>
                    </a:lnTo>
                    <a:lnTo>
                      <a:pt x="556" y="61"/>
                    </a:lnTo>
                    <a:lnTo>
                      <a:pt x="562" y="0"/>
                    </a:lnTo>
                    <a:lnTo>
                      <a:pt x="610" y="0"/>
                    </a:lnTo>
                    <a:lnTo>
                      <a:pt x="664" y="25"/>
                    </a:lnTo>
                    <a:lnTo>
                      <a:pt x="670" y="113"/>
                    </a:lnTo>
                    <a:lnTo>
                      <a:pt x="688" y="174"/>
                    </a:lnTo>
                    <a:lnTo>
                      <a:pt x="682" y="233"/>
                    </a:lnTo>
                    <a:lnTo>
                      <a:pt x="741" y="275"/>
                    </a:lnTo>
                    <a:lnTo>
                      <a:pt x="765" y="269"/>
                    </a:lnTo>
                    <a:lnTo>
                      <a:pt x="808" y="275"/>
                    </a:lnTo>
                    <a:lnTo>
                      <a:pt x="831" y="299"/>
                    </a:lnTo>
                    <a:lnTo>
                      <a:pt x="873" y="292"/>
                    </a:lnTo>
                    <a:lnTo>
                      <a:pt x="926" y="299"/>
                    </a:lnTo>
                    <a:lnTo>
                      <a:pt x="939" y="323"/>
                    </a:lnTo>
                    <a:lnTo>
                      <a:pt x="939" y="335"/>
                    </a:lnTo>
                    <a:lnTo>
                      <a:pt x="1016" y="328"/>
                    </a:lnTo>
                    <a:lnTo>
                      <a:pt x="1046" y="305"/>
                    </a:lnTo>
                    <a:lnTo>
                      <a:pt x="1160" y="292"/>
                    </a:lnTo>
                    <a:lnTo>
                      <a:pt x="1237" y="317"/>
                    </a:lnTo>
                    <a:lnTo>
                      <a:pt x="1255" y="317"/>
                    </a:lnTo>
                    <a:lnTo>
                      <a:pt x="1249" y="341"/>
                    </a:lnTo>
                    <a:lnTo>
                      <a:pt x="1273" y="359"/>
                    </a:lnTo>
                    <a:lnTo>
                      <a:pt x="1285" y="359"/>
                    </a:lnTo>
                    <a:lnTo>
                      <a:pt x="1298" y="371"/>
                    </a:lnTo>
                    <a:lnTo>
                      <a:pt x="1309" y="425"/>
                    </a:lnTo>
                    <a:lnTo>
                      <a:pt x="1339" y="436"/>
                    </a:lnTo>
                    <a:lnTo>
                      <a:pt x="1369" y="400"/>
                    </a:lnTo>
                    <a:lnTo>
                      <a:pt x="1387" y="389"/>
                    </a:lnTo>
                    <a:lnTo>
                      <a:pt x="1416" y="400"/>
                    </a:lnTo>
                    <a:lnTo>
                      <a:pt x="1441" y="436"/>
                    </a:lnTo>
                    <a:lnTo>
                      <a:pt x="1501" y="454"/>
                    </a:lnTo>
                    <a:lnTo>
                      <a:pt x="1518" y="478"/>
                    </a:lnTo>
                    <a:lnTo>
                      <a:pt x="1549" y="502"/>
                    </a:lnTo>
                    <a:lnTo>
                      <a:pt x="1590" y="502"/>
                    </a:lnTo>
                    <a:lnTo>
                      <a:pt x="1632" y="489"/>
                    </a:lnTo>
                    <a:lnTo>
                      <a:pt x="1739" y="418"/>
                    </a:lnTo>
                    <a:lnTo>
                      <a:pt x="1757" y="430"/>
                    </a:lnTo>
                    <a:lnTo>
                      <a:pt x="1781" y="466"/>
                    </a:lnTo>
                    <a:lnTo>
                      <a:pt x="1942" y="460"/>
                    </a:lnTo>
                    <a:lnTo>
                      <a:pt x="1967" y="466"/>
                    </a:lnTo>
                    <a:lnTo>
                      <a:pt x="1991" y="478"/>
                    </a:lnTo>
                    <a:lnTo>
                      <a:pt x="2032" y="507"/>
                    </a:lnTo>
                    <a:lnTo>
                      <a:pt x="2062" y="489"/>
                    </a:lnTo>
                    <a:lnTo>
                      <a:pt x="2140" y="489"/>
                    </a:lnTo>
                    <a:lnTo>
                      <a:pt x="2098" y="525"/>
                    </a:lnTo>
                    <a:lnTo>
                      <a:pt x="2003" y="579"/>
                    </a:lnTo>
                    <a:lnTo>
                      <a:pt x="1949" y="597"/>
                    </a:lnTo>
                    <a:lnTo>
                      <a:pt x="1913" y="609"/>
                    </a:lnTo>
                    <a:lnTo>
                      <a:pt x="1871" y="651"/>
                    </a:lnTo>
                    <a:lnTo>
                      <a:pt x="1793" y="686"/>
                    </a:lnTo>
                    <a:lnTo>
                      <a:pt x="1752" y="717"/>
                    </a:lnTo>
                    <a:lnTo>
                      <a:pt x="1619" y="865"/>
                    </a:lnTo>
                    <a:lnTo>
                      <a:pt x="1423" y="1039"/>
                    </a:lnTo>
                    <a:lnTo>
                      <a:pt x="1405" y="1068"/>
                    </a:lnTo>
                    <a:lnTo>
                      <a:pt x="1387" y="1086"/>
                    </a:lnTo>
                    <a:lnTo>
                      <a:pt x="1393" y="1306"/>
                    </a:lnTo>
                    <a:lnTo>
                      <a:pt x="1369" y="1331"/>
                    </a:lnTo>
                    <a:lnTo>
                      <a:pt x="1345" y="1342"/>
                    </a:lnTo>
                    <a:lnTo>
                      <a:pt x="1262" y="1414"/>
                    </a:lnTo>
                    <a:lnTo>
                      <a:pt x="1255" y="1450"/>
                    </a:lnTo>
                    <a:lnTo>
                      <a:pt x="1244" y="1456"/>
                    </a:lnTo>
                    <a:lnTo>
                      <a:pt x="1226" y="1521"/>
                    </a:lnTo>
                    <a:lnTo>
                      <a:pt x="1267" y="1546"/>
                    </a:lnTo>
                    <a:lnTo>
                      <a:pt x="1298" y="1593"/>
                    </a:lnTo>
                    <a:lnTo>
                      <a:pt x="1273" y="1641"/>
                    </a:lnTo>
                    <a:lnTo>
                      <a:pt x="1280" y="1677"/>
                    </a:lnTo>
                    <a:lnTo>
                      <a:pt x="1267" y="1749"/>
                    </a:lnTo>
                    <a:lnTo>
                      <a:pt x="1267" y="1856"/>
                    </a:lnTo>
                    <a:lnTo>
                      <a:pt x="1285" y="1879"/>
                    </a:lnTo>
                    <a:lnTo>
                      <a:pt x="1316" y="1903"/>
                    </a:lnTo>
                    <a:lnTo>
                      <a:pt x="1327" y="1921"/>
                    </a:lnTo>
                    <a:lnTo>
                      <a:pt x="1398" y="1933"/>
                    </a:lnTo>
                    <a:lnTo>
                      <a:pt x="1411" y="1945"/>
                    </a:lnTo>
                    <a:lnTo>
                      <a:pt x="1416" y="1963"/>
                    </a:lnTo>
                    <a:lnTo>
                      <a:pt x="1434" y="1975"/>
                    </a:lnTo>
                    <a:lnTo>
                      <a:pt x="1524" y="2017"/>
                    </a:lnTo>
                    <a:lnTo>
                      <a:pt x="1554" y="2076"/>
                    </a:lnTo>
                    <a:lnTo>
                      <a:pt x="1637" y="2136"/>
                    </a:lnTo>
                    <a:lnTo>
                      <a:pt x="1727" y="2202"/>
                    </a:lnTo>
                    <a:lnTo>
                      <a:pt x="1739" y="2225"/>
                    </a:lnTo>
                    <a:lnTo>
                      <a:pt x="1739" y="2279"/>
                    </a:lnTo>
                    <a:lnTo>
                      <a:pt x="1745" y="2351"/>
                    </a:lnTo>
                    <a:lnTo>
                      <a:pt x="203" y="2399"/>
                    </a:lnTo>
                  </a:path>
                </a:pathLst>
              </a:custGeom>
              <a:solidFill>
                <a:srgbClr val="4F81BD"/>
              </a:solid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09" name="Freeform 208"/>
              <p:cNvSpPr>
                <a:spLocks noChangeAspect="1"/>
              </p:cNvSpPr>
              <p:nvPr/>
            </p:nvSpPr>
            <p:spPr bwMode="auto">
              <a:xfrm>
                <a:off x="3840109" y="1269613"/>
                <a:ext cx="791259" cy="511659"/>
              </a:xfrm>
              <a:custGeom>
                <a:avLst/>
                <a:gdLst>
                  <a:gd name="T0" fmla="*/ 1583 w 1947"/>
                  <a:gd name="T1" fmla="*/ 0 h 1288"/>
                  <a:gd name="T2" fmla="*/ 1637 w 1947"/>
                  <a:gd name="T3" fmla="*/ 84 h 1288"/>
                  <a:gd name="T4" fmla="*/ 1608 w 1947"/>
                  <a:gd name="T5" fmla="*/ 143 h 1288"/>
                  <a:gd name="T6" fmla="*/ 1655 w 1947"/>
                  <a:gd name="T7" fmla="*/ 310 h 1288"/>
                  <a:gd name="T8" fmla="*/ 1775 w 1947"/>
                  <a:gd name="T9" fmla="*/ 369 h 1288"/>
                  <a:gd name="T10" fmla="*/ 1798 w 1947"/>
                  <a:gd name="T11" fmla="*/ 429 h 1288"/>
                  <a:gd name="T12" fmla="*/ 1870 w 1947"/>
                  <a:gd name="T13" fmla="*/ 507 h 1288"/>
                  <a:gd name="T14" fmla="*/ 1947 w 1947"/>
                  <a:gd name="T15" fmla="*/ 614 h 1288"/>
                  <a:gd name="T16" fmla="*/ 1924 w 1947"/>
                  <a:gd name="T17" fmla="*/ 691 h 1288"/>
                  <a:gd name="T18" fmla="*/ 1906 w 1947"/>
                  <a:gd name="T19" fmla="*/ 745 h 1288"/>
                  <a:gd name="T20" fmla="*/ 1798 w 1947"/>
                  <a:gd name="T21" fmla="*/ 823 h 1288"/>
                  <a:gd name="T22" fmla="*/ 1721 w 1947"/>
                  <a:gd name="T23" fmla="*/ 841 h 1288"/>
                  <a:gd name="T24" fmla="*/ 1673 w 1947"/>
                  <a:gd name="T25" fmla="*/ 901 h 1288"/>
                  <a:gd name="T26" fmla="*/ 1715 w 1947"/>
                  <a:gd name="T27" fmla="*/ 972 h 1288"/>
                  <a:gd name="T28" fmla="*/ 1715 w 1947"/>
                  <a:gd name="T29" fmla="*/ 1062 h 1288"/>
                  <a:gd name="T30" fmla="*/ 1619 w 1947"/>
                  <a:gd name="T31" fmla="*/ 1193 h 1288"/>
                  <a:gd name="T32" fmla="*/ 1608 w 1947"/>
                  <a:gd name="T33" fmla="*/ 1259 h 1288"/>
                  <a:gd name="T34" fmla="*/ 1493 w 1947"/>
                  <a:gd name="T35" fmla="*/ 1198 h 1288"/>
                  <a:gd name="T36" fmla="*/ 245 w 1947"/>
                  <a:gd name="T37" fmla="*/ 1216 h 1288"/>
                  <a:gd name="T38" fmla="*/ 245 w 1947"/>
                  <a:gd name="T39" fmla="*/ 1139 h 1288"/>
                  <a:gd name="T40" fmla="*/ 209 w 1947"/>
                  <a:gd name="T41" fmla="*/ 1073 h 1288"/>
                  <a:gd name="T42" fmla="*/ 221 w 1947"/>
                  <a:gd name="T43" fmla="*/ 1014 h 1288"/>
                  <a:gd name="T44" fmla="*/ 191 w 1947"/>
                  <a:gd name="T45" fmla="*/ 924 h 1288"/>
                  <a:gd name="T46" fmla="*/ 191 w 1947"/>
                  <a:gd name="T47" fmla="*/ 859 h 1288"/>
                  <a:gd name="T48" fmla="*/ 131 w 1947"/>
                  <a:gd name="T49" fmla="*/ 793 h 1288"/>
                  <a:gd name="T50" fmla="*/ 113 w 1947"/>
                  <a:gd name="T51" fmla="*/ 727 h 1288"/>
                  <a:gd name="T52" fmla="*/ 59 w 1947"/>
                  <a:gd name="T53" fmla="*/ 632 h 1288"/>
                  <a:gd name="T54" fmla="*/ 77 w 1947"/>
                  <a:gd name="T55" fmla="*/ 548 h 1288"/>
                  <a:gd name="T56" fmla="*/ 30 w 1947"/>
                  <a:gd name="T57" fmla="*/ 476 h 1288"/>
                  <a:gd name="T58" fmla="*/ 23 w 1947"/>
                  <a:gd name="T59" fmla="*/ 429 h 1288"/>
                  <a:gd name="T60" fmla="*/ 23 w 1947"/>
                  <a:gd name="T61" fmla="*/ 281 h 1288"/>
                  <a:gd name="T62" fmla="*/ 41 w 1947"/>
                  <a:gd name="T63" fmla="*/ 220 h 1288"/>
                  <a:gd name="T64" fmla="*/ 12 w 1947"/>
                  <a:gd name="T65" fmla="*/ 143 h 1288"/>
                  <a:gd name="T66" fmla="*/ 12 w 1947"/>
                  <a:gd name="T67" fmla="*/ 77 h 1288"/>
                  <a:gd name="T68" fmla="*/ 23 w 1947"/>
                  <a:gd name="T69" fmla="*/ 48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7" h="1288">
                    <a:moveTo>
                      <a:pt x="41" y="48"/>
                    </a:moveTo>
                    <a:lnTo>
                      <a:pt x="1583" y="0"/>
                    </a:lnTo>
                    <a:lnTo>
                      <a:pt x="1601" y="48"/>
                    </a:lnTo>
                    <a:lnTo>
                      <a:pt x="1637" y="84"/>
                    </a:lnTo>
                    <a:lnTo>
                      <a:pt x="1631" y="107"/>
                    </a:lnTo>
                    <a:lnTo>
                      <a:pt x="1608" y="143"/>
                    </a:lnTo>
                    <a:lnTo>
                      <a:pt x="1626" y="197"/>
                    </a:lnTo>
                    <a:lnTo>
                      <a:pt x="1655" y="310"/>
                    </a:lnTo>
                    <a:lnTo>
                      <a:pt x="1744" y="345"/>
                    </a:lnTo>
                    <a:lnTo>
                      <a:pt x="1775" y="369"/>
                    </a:lnTo>
                    <a:lnTo>
                      <a:pt x="1787" y="405"/>
                    </a:lnTo>
                    <a:lnTo>
                      <a:pt x="1798" y="429"/>
                    </a:lnTo>
                    <a:lnTo>
                      <a:pt x="1864" y="471"/>
                    </a:lnTo>
                    <a:lnTo>
                      <a:pt x="1870" y="507"/>
                    </a:lnTo>
                    <a:lnTo>
                      <a:pt x="1924" y="542"/>
                    </a:lnTo>
                    <a:lnTo>
                      <a:pt x="1947" y="614"/>
                    </a:lnTo>
                    <a:lnTo>
                      <a:pt x="1947" y="650"/>
                    </a:lnTo>
                    <a:lnTo>
                      <a:pt x="1924" y="691"/>
                    </a:lnTo>
                    <a:lnTo>
                      <a:pt x="1906" y="709"/>
                    </a:lnTo>
                    <a:lnTo>
                      <a:pt x="1906" y="745"/>
                    </a:lnTo>
                    <a:lnTo>
                      <a:pt x="1852" y="805"/>
                    </a:lnTo>
                    <a:lnTo>
                      <a:pt x="1798" y="823"/>
                    </a:lnTo>
                    <a:lnTo>
                      <a:pt x="1787" y="841"/>
                    </a:lnTo>
                    <a:lnTo>
                      <a:pt x="1721" y="841"/>
                    </a:lnTo>
                    <a:lnTo>
                      <a:pt x="1691" y="859"/>
                    </a:lnTo>
                    <a:lnTo>
                      <a:pt x="1673" y="901"/>
                    </a:lnTo>
                    <a:lnTo>
                      <a:pt x="1679" y="936"/>
                    </a:lnTo>
                    <a:lnTo>
                      <a:pt x="1715" y="972"/>
                    </a:lnTo>
                    <a:lnTo>
                      <a:pt x="1726" y="1001"/>
                    </a:lnTo>
                    <a:lnTo>
                      <a:pt x="1715" y="1062"/>
                    </a:lnTo>
                    <a:lnTo>
                      <a:pt x="1667" y="1162"/>
                    </a:lnTo>
                    <a:lnTo>
                      <a:pt x="1619" y="1193"/>
                    </a:lnTo>
                    <a:lnTo>
                      <a:pt x="1608" y="1223"/>
                    </a:lnTo>
                    <a:lnTo>
                      <a:pt x="1608" y="1259"/>
                    </a:lnTo>
                    <a:lnTo>
                      <a:pt x="1590" y="1288"/>
                    </a:lnTo>
                    <a:lnTo>
                      <a:pt x="1493" y="1198"/>
                    </a:lnTo>
                    <a:lnTo>
                      <a:pt x="257" y="1234"/>
                    </a:lnTo>
                    <a:lnTo>
                      <a:pt x="245" y="1216"/>
                    </a:lnTo>
                    <a:lnTo>
                      <a:pt x="233" y="1175"/>
                    </a:lnTo>
                    <a:lnTo>
                      <a:pt x="245" y="1139"/>
                    </a:lnTo>
                    <a:lnTo>
                      <a:pt x="221" y="1109"/>
                    </a:lnTo>
                    <a:lnTo>
                      <a:pt x="209" y="1073"/>
                    </a:lnTo>
                    <a:lnTo>
                      <a:pt x="233" y="1044"/>
                    </a:lnTo>
                    <a:lnTo>
                      <a:pt x="221" y="1014"/>
                    </a:lnTo>
                    <a:lnTo>
                      <a:pt x="179" y="990"/>
                    </a:lnTo>
                    <a:lnTo>
                      <a:pt x="191" y="924"/>
                    </a:lnTo>
                    <a:lnTo>
                      <a:pt x="197" y="894"/>
                    </a:lnTo>
                    <a:lnTo>
                      <a:pt x="191" y="859"/>
                    </a:lnTo>
                    <a:lnTo>
                      <a:pt x="143" y="829"/>
                    </a:lnTo>
                    <a:lnTo>
                      <a:pt x="131" y="793"/>
                    </a:lnTo>
                    <a:lnTo>
                      <a:pt x="143" y="763"/>
                    </a:lnTo>
                    <a:lnTo>
                      <a:pt x="113" y="727"/>
                    </a:lnTo>
                    <a:lnTo>
                      <a:pt x="89" y="662"/>
                    </a:lnTo>
                    <a:lnTo>
                      <a:pt x="59" y="632"/>
                    </a:lnTo>
                    <a:lnTo>
                      <a:pt x="77" y="578"/>
                    </a:lnTo>
                    <a:lnTo>
                      <a:pt x="77" y="548"/>
                    </a:lnTo>
                    <a:lnTo>
                      <a:pt x="36" y="525"/>
                    </a:lnTo>
                    <a:lnTo>
                      <a:pt x="30" y="476"/>
                    </a:lnTo>
                    <a:lnTo>
                      <a:pt x="36" y="465"/>
                    </a:lnTo>
                    <a:lnTo>
                      <a:pt x="23" y="429"/>
                    </a:lnTo>
                    <a:lnTo>
                      <a:pt x="0" y="351"/>
                    </a:lnTo>
                    <a:lnTo>
                      <a:pt x="23" y="281"/>
                    </a:lnTo>
                    <a:lnTo>
                      <a:pt x="18" y="245"/>
                    </a:lnTo>
                    <a:lnTo>
                      <a:pt x="41" y="220"/>
                    </a:lnTo>
                    <a:lnTo>
                      <a:pt x="30" y="161"/>
                    </a:lnTo>
                    <a:lnTo>
                      <a:pt x="12" y="143"/>
                    </a:lnTo>
                    <a:lnTo>
                      <a:pt x="23" y="101"/>
                    </a:lnTo>
                    <a:lnTo>
                      <a:pt x="12" y="77"/>
                    </a:lnTo>
                    <a:lnTo>
                      <a:pt x="0" y="53"/>
                    </a:lnTo>
                    <a:lnTo>
                      <a:pt x="23" y="48"/>
                    </a:lnTo>
                    <a:lnTo>
                      <a:pt x="41" y="4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10" name="IA"/>
              <p:cNvSpPr>
                <a:spLocks noChangeAspect="1"/>
              </p:cNvSpPr>
              <p:nvPr/>
            </p:nvSpPr>
            <p:spPr bwMode="auto">
              <a:xfrm>
                <a:off x="3840109" y="1269613"/>
                <a:ext cx="791259" cy="511659"/>
              </a:xfrm>
              <a:custGeom>
                <a:avLst/>
                <a:gdLst>
                  <a:gd name="T0" fmla="*/ 1583 w 1947"/>
                  <a:gd name="T1" fmla="*/ 0 h 1288"/>
                  <a:gd name="T2" fmla="*/ 1637 w 1947"/>
                  <a:gd name="T3" fmla="*/ 84 h 1288"/>
                  <a:gd name="T4" fmla="*/ 1608 w 1947"/>
                  <a:gd name="T5" fmla="*/ 143 h 1288"/>
                  <a:gd name="T6" fmla="*/ 1655 w 1947"/>
                  <a:gd name="T7" fmla="*/ 310 h 1288"/>
                  <a:gd name="T8" fmla="*/ 1775 w 1947"/>
                  <a:gd name="T9" fmla="*/ 369 h 1288"/>
                  <a:gd name="T10" fmla="*/ 1798 w 1947"/>
                  <a:gd name="T11" fmla="*/ 429 h 1288"/>
                  <a:gd name="T12" fmla="*/ 1870 w 1947"/>
                  <a:gd name="T13" fmla="*/ 507 h 1288"/>
                  <a:gd name="T14" fmla="*/ 1947 w 1947"/>
                  <a:gd name="T15" fmla="*/ 614 h 1288"/>
                  <a:gd name="T16" fmla="*/ 1924 w 1947"/>
                  <a:gd name="T17" fmla="*/ 691 h 1288"/>
                  <a:gd name="T18" fmla="*/ 1906 w 1947"/>
                  <a:gd name="T19" fmla="*/ 745 h 1288"/>
                  <a:gd name="T20" fmla="*/ 1798 w 1947"/>
                  <a:gd name="T21" fmla="*/ 823 h 1288"/>
                  <a:gd name="T22" fmla="*/ 1721 w 1947"/>
                  <a:gd name="T23" fmla="*/ 841 h 1288"/>
                  <a:gd name="T24" fmla="*/ 1673 w 1947"/>
                  <a:gd name="T25" fmla="*/ 901 h 1288"/>
                  <a:gd name="T26" fmla="*/ 1715 w 1947"/>
                  <a:gd name="T27" fmla="*/ 972 h 1288"/>
                  <a:gd name="T28" fmla="*/ 1715 w 1947"/>
                  <a:gd name="T29" fmla="*/ 1062 h 1288"/>
                  <a:gd name="T30" fmla="*/ 1619 w 1947"/>
                  <a:gd name="T31" fmla="*/ 1193 h 1288"/>
                  <a:gd name="T32" fmla="*/ 1608 w 1947"/>
                  <a:gd name="T33" fmla="*/ 1259 h 1288"/>
                  <a:gd name="T34" fmla="*/ 1493 w 1947"/>
                  <a:gd name="T35" fmla="*/ 1198 h 1288"/>
                  <a:gd name="T36" fmla="*/ 245 w 1947"/>
                  <a:gd name="T37" fmla="*/ 1216 h 1288"/>
                  <a:gd name="T38" fmla="*/ 245 w 1947"/>
                  <a:gd name="T39" fmla="*/ 1139 h 1288"/>
                  <a:gd name="T40" fmla="*/ 209 w 1947"/>
                  <a:gd name="T41" fmla="*/ 1073 h 1288"/>
                  <a:gd name="T42" fmla="*/ 221 w 1947"/>
                  <a:gd name="T43" fmla="*/ 1014 h 1288"/>
                  <a:gd name="T44" fmla="*/ 191 w 1947"/>
                  <a:gd name="T45" fmla="*/ 924 h 1288"/>
                  <a:gd name="T46" fmla="*/ 191 w 1947"/>
                  <a:gd name="T47" fmla="*/ 859 h 1288"/>
                  <a:gd name="T48" fmla="*/ 131 w 1947"/>
                  <a:gd name="T49" fmla="*/ 793 h 1288"/>
                  <a:gd name="T50" fmla="*/ 113 w 1947"/>
                  <a:gd name="T51" fmla="*/ 727 h 1288"/>
                  <a:gd name="T52" fmla="*/ 59 w 1947"/>
                  <a:gd name="T53" fmla="*/ 632 h 1288"/>
                  <a:gd name="T54" fmla="*/ 77 w 1947"/>
                  <a:gd name="T55" fmla="*/ 548 h 1288"/>
                  <a:gd name="T56" fmla="*/ 30 w 1947"/>
                  <a:gd name="T57" fmla="*/ 476 h 1288"/>
                  <a:gd name="T58" fmla="*/ 23 w 1947"/>
                  <a:gd name="T59" fmla="*/ 429 h 1288"/>
                  <a:gd name="T60" fmla="*/ 23 w 1947"/>
                  <a:gd name="T61" fmla="*/ 281 h 1288"/>
                  <a:gd name="T62" fmla="*/ 41 w 1947"/>
                  <a:gd name="T63" fmla="*/ 220 h 1288"/>
                  <a:gd name="T64" fmla="*/ 12 w 1947"/>
                  <a:gd name="T65" fmla="*/ 143 h 1288"/>
                  <a:gd name="T66" fmla="*/ 12 w 1947"/>
                  <a:gd name="T67" fmla="*/ 77 h 1288"/>
                  <a:gd name="T68" fmla="*/ 23 w 1947"/>
                  <a:gd name="T69" fmla="*/ 48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7" h="1288">
                    <a:moveTo>
                      <a:pt x="41" y="48"/>
                    </a:moveTo>
                    <a:lnTo>
                      <a:pt x="1583" y="0"/>
                    </a:lnTo>
                    <a:lnTo>
                      <a:pt x="1601" y="48"/>
                    </a:lnTo>
                    <a:lnTo>
                      <a:pt x="1637" y="84"/>
                    </a:lnTo>
                    <a:lnTo>
                      <a:pt x="1631" y="107"/>
                    </a:lnTo>
                    <a:lnTo>
                      <a:pt x="1608" y="143"/>
                    </a:lnTo>
                    <a:lnTo>
                      <a:pt x="1626" y="197"/>
                    </a:lnTo>
                    <a:lnTo>
                      <a:pt x="1655" y="310"/>
                    </a:lnTo>
                    <a:lnTo>
                      <a:pt x="1744" y="345"/>
                    </a:lnTo>
                    <a:lnTo>
                      <a:pt x="1775" y="369"/>
                    </a:lnTo>
                    <a:lnTo>
                      <a:pt x="1787" y="405"/>
                    </a:lnTo>
                    <a:lnTo>
                      <a:pt x="1798" y="429"/>
                    </a:lnTo>
                    <a:lnTo>
                      <a:pt x="1864" y="471"/>
                    </a:lnTo>
                    <a:lnTo>
                      <a:pt x="1870" y="507"/>
                    </a:lnTo>
                    <a:lnTo>
                      <a:pt x="1924" y="542"/>
                    </a:lnTo>
                    <a:lnTo>
                      <a:pt x="1947" y="614"/>
                    </a:lnTo>
                    <a:lnTo>
                      <a:pt x="1947" y="650"/>
                    </a:lnTo>
                    <a:lnTo>
                      <a:pt x="1924" y="691"/>
                    </a:lnTo>
                    <a:lnTo>
                      <a:pt x="1906" y="709"/>
                    </a:lnTo>
                    <a:lnTo>
                      <a:pt x="1906" y="745"/>
                    </a:lnTo>
                    <a:lnTo>
                      <a:pt x="1852" y="805"/>
                    </a:lnTo>
                    <a:lnTo>
                      <a:pt x="1798" y="823"/>
                    </a:lnTo>
                    <a:lnTo>
                      <a:pt x="1787" y="841"/>
                    </a:lnTo>
                    <a:lnTo>
                      <a:pt x="1721" y="841"/>
                    </a:lnTo>
                    <a:lnTo>
                      <a:pt x="1691" y="859"/>
                    </a:lnTo>
                    <a:lnTo>
                      <a:pt x="1673" y="901"/>
                    </a:lnTo>
                    <a:lnTo>
                      <a:pt x="1679" y="936"/>
                    </a:lnTo>
                    <a:lnTo>
                      <a:pt x="1715" y="972"/>
                    </a:lnTo>
                    <a:lnTo>
                      <a:pt x="1726" y="1001"/>
                    </a:lnTo>
                    <a:lnTo>
                      <a:pt x="1715" y="1062"/>
                    </a:lnTo>
                    <a:lnTo>
                      <a:pt x="1667" y="1162"/>
                    </a:lnTo>
                    <a:lnTo>
                      <a:pt x="1619" y="1193"/>
                    </a:lnTo>
                    <a:lnTo>
                      <a:pt x="1608" y="1223"/>
                    </a:lnTo>
                    <a:lnTo>
                      <a:pt x="1608" y="1259"/>
                    </a:lnTo>
                    <a:lnTo>
                      <a:pt x="1590" y="1288"/>
                    </a:lnTo>
                    <a:lnTo>
                      <a:pt x="1493" y="1198"/>
                    </a:lnTo>
                    <a:lnTo>
                      <a:pt x="257" y="1234"/>
                    </a:lnTo>
                    <a:lnTo>
                      <a:pt x="245" y="1216"/>
                    </a:lnTo>
                    <a:lnTo>
                      <a:pt x="233" y="1175"/>
                    </a:lnTo>
                    <a:lnTo>
                      <a:pt x="245" y="1139"/>
                    </a:lnTo>
                    <a:lnTo>
                      <a:pt x="221" y="1109"/>
                    </a:lnTo>
                    <a:lnTo>
                      <a:pt x="209" y="1073"/>
                    </a:lnTo>
                    <a:lnTo>
                      <a:pt x="233" y="1044"/>
                    </a:lnTo>
                    <a:lnTo>
                      <a:pt x="221" y="1014"/>
                    </a:lnTo>
                    <a:lnTo>
                      <a:pt x="179" y="990"/>
                    </a:lnTo>
                    <a:lnTo>
                      <a:pt x="191" y="924"/>
                    </a:lnTo>
                    <a:lnTo>
                      <a:pt x="197" y="894"/>
                    </a:lnTo>
                    <a:lnTo>
                      <a:pt x="191" y="859"/>
                    </a:lnTo>
                    <a:lnTo>
                      <a:pt x="143" y="829"/>
                    </a:lnTo>
                    <a:lnTo>
                      <a:pt x="131" y="793"/>
                    </a:lnTo>
                    <a:lnTo>
                      <a:pt x="143" y="763"/>
                    </a:lnTo>
                    <a:lnTo>
                      <a:pt x="113" y="727"/>
                    </a:lnTo>
                    <a:lnTo>
                      <a:pt x="89" y="662"/>
                    </a:lnTo>
                    <a:lnTo>
                      <a:pt x="59" y="632"/>
                    </a:lnTo>
                    <a:lnTo>
                      <a:pt x="77" y="578"/>
                    </a:lnTo>
                    <a:lnTo>
                      <a:pt x="77" y="548"/>
                    </a:lnTo>
                    <a:lnTo>
                      <a:pt x="36" y="525"/>
                    </a:lnTo>
                    <a:lnTo>
                      <a:pt x="30" y="476"/>
                    </a:lnTo>
                    <a:lnTo>
                      <a:pt x="36" y="465"/>
                    </a:lnTo>
                    <a:lnTo>
                      <a:pt x="23" y="429"/>
                    </a:lnTo>
                    <a:lnTo>
                      <a:pt x="0" y="351"/>
                    </a:lnTo>
                    <a:lnTo>
                      <a:pt x="23" y="281"/>
                    </a:lnTo>
                    <a:lnTo>
                      <a:pt x="18" y="245"/>
                    </a:lnTo>
                    <a:lnTo>
                      <a:pt x="41" y="220"/>
                    </a:lnTo>
                    <a:lnTo>
                      <a:pt x="30" y="161"/>
                    </a:lnTo>
                    <a:lnTo>
                      <a:pt x="12" y="143"/>
                    </a:lnTo>
                    <a:lnTo>
                      <a:pt x="23" y="101"/>
                    </a:lnTo>
                    <a:lnTo>
                      <a:pt x="12" y="77"/>
                    </a:lnTo>
                    <a:lnTo>
                      <a:pt x="0" y="53"/>
                    </a:lnTo>
                    <a:lnTo>
                      <a:pt x="23" y="48"/>
                    </a:lnTo>
                    <a:lnTo>
                      <a:pt x="41" y="48"/>
                    </a:lnTo>
                  </a:path>
                </a:pathLst>
              </a:custGeom>
              <a:solidFill>
                <a:srgbClr val="9BBB59"/>
              </a:solid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11" name="Freeform 210"/>
              <p:cNvSpPr>
                <a:spLocks noChangeAspect="1"/>
              </p:cNvSpPr>
              <p:nvPr/>
            </p:nvSpPr>
            <p:spPr bwMode="auto">
              <a:xfrm>
                <a:off x="3943736" y="1746313"/>
                <a:ext cx="883551" cy="746036"/>
              </a:xfrm>
              <a:custGeom>
                <a:avLst/>
                <a:gdLst>
                  <a:gd name="T0" fmla="*/ 1828 w 2175"/>
                  <a:gd name="T1" fmla="*/ 1664 h 1879"/>
                  <a:gd name="T2" fmla="*/ 1852 w 2175"/>
                  <a:gd name="T3" fmla="*/ 1700 h 1879"/>
                  <a:gd name="T4" fmla="*/ 1859 w 2175"/>
                  <a:gd name="T5" fmla="*/ 1766 h 1879"/>
                  <a:gd name="T6" fmla="*/ 1774 w 2175"/>
                  <a:gd name="T7" fmla="*/ 1849 h 1879"/>
                  <a:gd name="T8" fmla="*/ 1990 w 2175"/>
                  <a:gd name="T9" fmla="*/ 1861 h 1879"/>
                  <a:gd name="T10" fmla="*/ 2002 w 2175"/>
                  <a:gd name="T11" fmla="*/ 1777 h 1879"/>
                  <a:gd name="T12" fmla="*/ 2044 w 2175"/>
                  <a:gd name="T13" fmla="*/ 1653 h 1879"/>
                  <a:gd name="T14" fmla="*/ 2103 w 2175"/>
                  <a:gd name="T15" fmla="*/ 1605 h 1879"/>
                  <a:gd name="T16" fmla="*/ 2139 w 2175"/>
                  <a:gd name="T17" fmla="*/ 1600 h 1879"/>
                  <a:gd name="T18" fmla="*/ 2164 w 2175"/>
                  <a:gd name="T19" fmla="*/ 1456 h 1879"/>
                  <a:gd name="T20" fmla="*/ 2133 w 2175"/>
                  <a:gd name="T21" fmla="*/ 1444 h 1879"/>
                  <a:gd name="T22" fmla="*/ 2121 w 2175"/>
                  <a:gd name="T23" fmla="*/ 1420 h 1879"/>
                  <a:gd name="T24" fmla="*/ 2097 w 2175"/>
                  <a:gd name="T25" fmla="*/ 1444 h 1879"/>
                  <a:gd name="T26" fmla="*/ 2013 w 2175"/>
                  <a:gd name="T27" fmla="*/ 1337 h 1879"/>
                  <a:gd name="T28" fmla="*/ 2044 w 2175"/>
                  <a:gd name="T29" fmla="*/ 1295 h 1879"/>
                  <a:gd name="T30" fmla="*/ 2013 w 2175"/>
                  <a:gd name="T31" fmla="*/ 1241 h 1879"/>
                  <a:gd name="T32" fmla="*/ 1906 w 2175"/>
                  <a:gd name="T33" fmla="*/ 1093 h 1879"/>
                  <a:gd name="T34" fmla="*/ 1769 w 2175"/>
                  <a:gd name="T35" fmla="*/ 1021 h 1879"/>
                  <a:gd name="T36" fmla="*/ 1697 w 2175"/>
                  <a:gd name="T37" fmla="*/ 919 h 1879"/>
                  <a:gd name="T38" fmla="*/ 1769 w 2175"/>
                  <a:gd name="T39" fmla="*/ 824 h 1879"/>
                  <a:gd name="T40" fmla="*/ 1774 w 2175"/>
                  <a:gd name="T41" fmla="*/ 716 h 1879"/>
                  <a:gd name="T42" fmla="*/ 1685 w 2175"/>
                  <a:gd name="T43" fmla="*/ 650 h 1879"/>
                  <a:gd name="T44" fmla="*/ 1631 w 2175"/>
                  <a:gd name="T45" fmla="*/ 699 h 1879"/>
                  <a:gd name="T46" fmla="*/ 1559 w 2175"/>
                  <a:gd name="T47" fmla="*/ 532 h 1879"/>
                  <a:gd name="T48" fmla="*/ 1446 w 2175"/>
                  <a:gd name="T49" fmla="*/ 436 h 1879"/>
                  <a:gd name="T50" fmla="*/ 1344 w 2175"/>
                  <a:gd name="T51" fmla="*/ 299 h 1879"/>
                  <a:gd name="T52" fmla="*/ 1315 w 2175"/>
                  <a:gd name="T53" fmla="*/ 150 h 1879"/>
                  <a:gd name="T54" fmla="*/ 1333 w 2175"/>
                  <a:gd name="T55" fmla="*/ 90 h 1879"/>
                  <a:gd name="T56" fmla="*/ 0 w 2175"/>
                  <a:gd name="T57" fmla="*/ 36 h 1879"/>
                  <a:gd name="T58" fmla="*/ 53 w 2175"/>
                  <a:gd name="T59" fmla="*/ 108 h 1879"/>
                  <a:gd name="T60" fmla="*/ 107 w 2175"/>
                  <a:gd name="T61" fmla="*/ 215 h 1879"/>
                  <a:gd name="T62" fmla="*/ 119 w 2175"/>
                  <a:gd name="T63" fmla="*/ 274 h 1879"/>
                  <a:gd name="T64" fmla="*/ 256 w 2175"/>
                  <a:gd name="T65" fmla="*/ 389 h 1879"/>
                  <a:gd name="T66" fmla="*/ 209 w 2175"/>
                  <a:gd name="T67" fmla="*/ 484 h 1879"/>
                  <a:gd name="T68" fmla="*/ 263 w 2175"/>
                  <a:gd name="T69" fmla="*/ 525 h 1879"/>
                  <a:gd name="T70" fmla="*/ 317 w 2175"/>
                  <a:gd name="T71" fmla="*/ 621 h 1879"/>
                  <a:gd name="T72" fmla="*/ 358 w 2175"/>
                  <a:gd name="T73" fmla="*/ 639 h 1879"/>
                  <a:gd name="T74" fmla="*/ 371 w 2175"/>
                  <a:gd name="T75" fmla="*/ 1725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75" h="1879">
                    <a:moveTo>
                      <a:pt x="371" y="1725"/>
                    </a:moveTo>
                    <a:lnTo>
                      <a:pt x="1828" y="1664"/>
                    </a:lnTo>
                    <a:lnTo>
                      <a:pt x="1823" y="1682"/>
                    </a:lnTo>
                    <a:lnTo>
                      <a:pt x="1852" y="1700"/>
                    </a:lnTo>
                    <a:lnTo>
                      <a:pt x="1864" y="1736"/>
                    </a:lnTo>
                    <a:lnTo>
                      <a:pt x="1859" y="1766"/>
                    </a:lnTo>
                    <a:lnTo>
                      <a:pt x="1816" y="1802"/>
                    </a:lnTo>
                    <a:lnTo>
                      <a:pt x="1774" y="1849"/>
                    </a:lnTo>
                    <a:lnTo>
                      <a:pt x="1769" y="1879"/>
                    </a:lnTo>
                    <a:lnTo>
                      <a:pt x="1990" y="1861"/>
                    </a:lnTo>
                    <a:lnTo>
                      <a:pt x="2008" y="1802"/>
                    </a:lnTo>
                    <a:lnTo>
                      <a:pt x="2002" y="1777"/>
                    </a:lnTo>
                    <a:lnTo>
                      <a:pt x="2020" y="1713"/>
                    </a:lnTo>
                    <a:lnTo>
                      <a:pt x="2044" y="1653"/>
                    </a:lnTo>
                    <a:lnTo>
                      <a:pt x="2061" y="1617"/>
                    </a:lnTo>
                    <a:lnTo>
                      <a:pt x="2103" y="1605"/>
                    </a:lnTo>
                    <a:lnTo>
                      <a:pt x="2121" y="1611"/>
                    </a:lnTo>
                    <a:lnTo>
                      <a:pt x="2139" y="1600"/>
                    </a:lnTo>
                    <a:lnTo>
                      <a:pt x="2175" y="1498"/>
                    </a:lnTo>
                    <a:lnTo>
                      <a:pt x="2164" y="1456"/>
                    </a:lnTo>
                    <a:lnTo>
                      <a:pt x="2146" y="1444"/>
                    </a:lnTo>
                    <a:lnTo>
                      <a:pt x="2133" y="1444"/>
                    </a:lnTo>
                    <a:lnTo>
                      <a:pt x="2128" y="1432"/>
                    </a:lnTo>
                    <a:lnTo>
                      <a:pt x="2121" y="1420"/>
                    </a:lnTo>
                    <a:lnTo>
                      <a:pt x="2097" y="1420"/>
                    </a:lnTo>
                    <a:lnTo>
                      <a:pt x="2097" y="1444"/>
                    </a:lnTo>
                    <a:lnTo>
                      <a:pt x="2085" y="1444"/>
                    </a:lnTo>
                    <a:lnTo>
                      <a:pt x="2013" y="1337"/>
                    </a:lnTo>
                    <a:lnTo>
                      <a:pt x="2020" y="1319"/>
                    </a:lnTo>
                    <a:lnTo>
                      <a:pt x="2044" y="1295"/>
                    </a:lnTo>
                    <a:lnTo>
                      <a:pt x="2044" y="1277"/>
                    </a:lnTo>
                    <a:lnTo>
                      <a:pt x="2013" y="1241"/>
                    </a:lnTo>
                    <a:lnTo>
                      <a:pt x="1995" y="1170"/>
                    </a:lnTo>
                    <a:lnTo>
                      <a:pt x="1906" y="1093"/>
                    </a:lnTo>
                    <a:lnTo>
                      <a:pt x="1859" y="1075"/>
                    </a:lnTo>
                    <a:lnTo>
                      <a:pt x="1769" y="1021"/>
                    </a:lnTo>
                    <a:lnTo>
                      <a:pt x="1721" y="967"/>
                    </a:lnTo>
                    <a:lnTo>
                      <a:pt x="1697" y="919"/>
                    </a:lnTo>
                    <a:lnTo>
                      <a:pt x="1708" y="896"/>
                    </a:lnTo>
                    <a:lnTo>
                      <a:pt x="1769" y="824"/>
                    </a:lnTo>
                    <a:lnTo>
                      <a:pt x="1757" y="770"/>
                    </a:lnTo>
                    <a:lnTo>
                      <a:pt x="1774" y="716"/>
                    </a:lnTo>
                    <a:lnTo>
                      <a:pt x="1762" y="693"/>
                    </a:lnTo>
                    <a:lnTo>
                      <a:pt x="1685" y="650"/>
                    </a:lnTo>
                    <a:lnTo>
                      <a:pt x="1661" y="668"/>
                    </a:lnTo>
                    <a:lnTo>
                      <a:pt x="1631" y="699"/>
                    </a:lnTo>
                    <a:lnTo>
                      <a:pt x="1613" y="681"/>
                    </a:lnTo>
                    <a:lnTo>
                      <a:pt x="1559" y="532"/>
                    </a:lnTo>
                    <a:lnTo>
                      <a:pt x="1536" y="507"/>
                    </a:lnTo>
                    <a:lnTo>
                      <a:pt x="1446" y="436"/>
                    </a:lnTo>
                    <a:lnTo>
                      <a:pt x="1351" y="328"/>
                    </a:lnTo>
                    <a:lnTo>
                      <a:pt x="1344" y="299"/>
                    </a:lnTo>
                    <a:lnTo>
                      <a:pt x="1320" y="227"/>
                    </a:lnTo>
                    <a:lnTo>
                      <a:pt x="1315" y="150"/>
                    </a:lnTo>
                    <a:lnTo>
                      <a:pt x="1333" y="114"/>
                    </a:lnTo>
                    <a:lnTo>
                      <a:pt x="1333" y="90"/>
                    </a:lnTo>
                    <a:lnTo>
                      <a:pt x="1236" y="0"/>
                    </a:lnTo>
                    <a:lnTo>
                      <a:pt x="0" y="36"/>
                    </a:lnTo>
                    <a:lnTo>
                      <a:pt x="17" y="72"/>
                    </a:lnTo>
                    <a:lnTo>
                      <a:pt x="53" y="108"/>
                    </a:lnTo>
                    <a:lnTo>
                      <a:pt x="60" y="161"/>
                    </a:lnTo>
                    <a:lnTo>
                      <a:pt x="107" y="215"/>
                    </a:lnTo>
                    <a:lnTo>
                      <a:pt x="125" y="227"/>
                    </a:lnTo>
                    <a:lnTo>
                      <a:pt x="119" y="274"/>
                    </a:lnTo>
                    <a:lnTo>
                      <a:pt x="119" y="281"/>
                    </a:lnTo>
                    <a:lnTo>
                      <a:pt x="256" y="389"/>
                    </a:lnTo>
                    <a:lnTo>
                      <a:pt x="215" y="436"/>
                    </a:lnTo>
                    <a:lnTo>
                      <a:pt x="209" y="484"/>
                    </a:lnTo>
                    <a:lnTo>
                      <a:pt x="227" y="514"/>
                    </a:lnTo>
                    <a:lnTo>
                      <a:pt x="263" y="525"/>
                    </a:lnTo>
                    <a:lnTo>
                      <a:pt x="281" y="597"/>
                    </a:lnTo>
                    <a:lnTo>
                      <a:pt x="317" y="621"/>
                    </a:lnTo>
                    <a:lnTo>
                      <a:pt x="346" y="627"/>
                    </a:lnTo>
                    <a:lnTo>
                      <a:pt x="358" y="639"/>
                    </a:lnTo>
                    <a:lnTo>
                      <a:pt x="371" y="1521"/>
                    </a:lnTo>
                    <a:lnTo>
                      <a:pt x="371" y="1725"/>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12" name="MO"/>
              <p:cNvSpPr>
                <a:spLocks noChangeAspect="1"/>
              </p:cNvSpPr>
              <p:nvPr/>
            </p:nvSpPr>
            <p:spPr bwMode="auto">
              <a:xfrm>
                <a:off x="3943736" y="1746313"/>
                <a:ext cx="883551" cy="746036"/>
              </a:xfrm>
              <a:custGeom>
                <a:avLst/>
                <a:gdLst>
                  <a:gd name="T0" fmla="*/ 1828 w 2175"/>
                  <a:gd name="T1" fmla="*/ 1664 h 1879"/>
                  <a:gd name="T2" fmla="*/ 1852 w 2175"/>
                  <a:gd name="T3" fmla="*/ 1700 h 1879"/>
                  <a:gd name="T4" fmla="*/ 1859 w 2175"/>
                  <a:gd name="T5" fmla="*/ 1766 h 1879"/>
                  <a:gd name="T6" fmla="*/ 1774 w 2175"/>
                  <a:gd name="T7" fmla="*/ 1849 h 1879"/>
                  <a:gd name="T8" fmla="*/ 1990 w 2175"/>
                  <a:gd name="T9" fmla="*/ 1861 h 1879"/>
                  <a:gd name="T10" fmla="*/ 2002 w 2175"/>
                  <a:gd name="T11" fmla="*/ 1777 h 1879"/>
                  <a:gd name="T12" fmla="*/ 2044 w 2175"/>
                  <a:gd name="T13" fmla="*/ 1653 h 1879"/>
                  <a:gd name="T14" fmla="*/ 2103 w 2175"/>
                  <a:gd name="T15" fmla="*/ 1605 h 1879"/>
                  <a:gd name="T16" fmla="*/ 2139 w 2175"/>
                  <a:gd name="T17" fmla="*/ 1600 h 1879"/>
                  <a:gd name="T18" fmla="*/ 2164 w 2175"/>
                  <a:gd name="T19" fmla="*/ 1456 h 1879"/>
                  <a:gd name="T20" fmla="*/ 2133 w 2175"/>
                  <a:gd name="T21" fmla="*/ 1444 h 1879"/>
                  <a:gd name="T22" fmla="*/ 2121 w 2175"/>
                  <a:gd name="T23" fmla="*/ 1420 h 1879"/>
                  <a:gd name="T24" fmla="*/ 2097 w 2175"/>
                  <a:gd name="T25" fmla="*/ 1444 h 1879"/>
                  <a:gd name="T26" fmla="*/ 2013 w 2175"/>
                  <a:gd name="T27" fmla="*/ 1337 h 1879"/>
                  <a:gd name="T28" fmla="*/ 2044 w 2175"/>
                  <a:gd name="T29" fmla="*/ 1295 h 1879"/>
                  <a:gd name="T30" fmla="*/ 2013 w 2175"/>
                  <a:gd name="T31" fmla="*/ 1241 h 1879"/>
                  <a:gd name="T32" fmla="*/ 1906 w 2175"/>
                  <a:gd name="T33" fmla="*/ 1093 h 1879"/>
                  <a:gd name="T34" fmla="*/ 1769 w 2175"/>
                  <a:gd name="T35" fmla="*/ 1021 h 1879"/>
                  <a:gd name="T36" fmla="*/ 1697 w 2175"/>
                  <a:gd name="T37" fmla="*/ 919 h 1879"/>
                  <a:gd name="T38" fmla="*/ 1769 w 2175"/>
                  <a:gd name="T39" fmla="*/ 824 h 1879"/>
                  <a:gd name="T40" fmla="*/ 1774 w 2175"/>
                  <a:gd name="T41" fmla="*/ 716 h 1879"/>
                  <a:gd name="T42" fmla="*/ 1685 w 2175"/>
                  <a:gd name="T43" fmla="*/ 650 h 1879"/>
                  <a:gd name="T44" fmla="*/ 1631 w 2175"/>
                  <a:gd name="T45" fmla="*/ 699 h 1879"/>
                  <a:gd name="T46" fmla="*/ 1559 w 2175"/>
                  <a:gd name="T47" fmla="*/ 532 h 1879"/>
                  <a:gd name="T48" fmla="*/ 1446 w 2175"/>
                  <a:gd name="T49" fmla="*/ 436 h 1879"/>
                  <a:gd name="T50" fmla="*/ 1344 w 2175"/>
                  <a:gd name="T51" fmla="*/ 299 h 1879"/>
                  <a:gd name="T52" fmla="*/ 1315 w 2175"/>
                  <a:gd name="T53" fmla="*/ 150 h 1879"/>
                  <a:gd name="T54" fmla="*/ 1333 w 2175"/>
                  <a:gd name="T55" fmla="*/ 90 h 1879"/>
                  <a:gd name="T56" fmla="*/ 0 w 2175"/>
                  <a:gd name="T57" fmla="*/ 36 h 1879"/>
                  <a:gd name="T58" fmla="*/ 53 w 2175"/>
                  <a:gd name="T59" fmla="*/ 108 h 1879"/>
                  <a:gd name="T60" fmla="*/ 107 w 2175"/>
                  <a:gd name="T61" fmla="*/ 215 h 1879"/>
                  <a:gd name="T62" fmla="*/ 119 w 2175"/>
                  <a:gd name="T63" fmla="*/ 274 h 1879"/>
                  <a:gd name="T64" fmla="*/ 256 w 2175"/>
                  <a:gd name="T65" fmla="*/ 389 h 1879"/>
                  <a:gd name="T66" fmla="*/ 209 w 2175"/>
                  <a:gd name="T67" fmla="*/ 484 h 1879"/>
                  <a:gd name="T68" fmla="*/ 263 w 2175"/>
                  <a:gd name="T69" fmla="*/ 525 h 1879"/>
                  <a:gd name="T70" fmla="*/ 317 w 2175"/>
                  <a:gd name="T71" fmla="*/ 621 h 1879"/>
                  <a:gd name="T72" fmla="*/ 358 w 2175"/>
                  <a:gd name="T73" fmla="*/ 639 h 1879"/>
                  <a:gd name="T74" fmla="*/ 371 w 2175"/>
                  <a:gd name="T75" fmla="*/ 1725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75" h="1879">
                    <a:moveTo>
                      <a:pt x="371" y="1725"/>
                    </a:moveTo>
                    <a:lnTo>
                      <a:pt x="1828" y="1664"/>
                    </a:lnTo>
                    <a:lnTo>
                      <a:pt x="1823" y="1682"/>
                    </a:lnTo>
                    <a:lnTo>
                      <a:pt x="1852" y="1700"/>
                    </a:lnTo>
                    <a:lnTo>
                      <a:pt x="1864" y="1736"/>
                    </a:lnTo>
                    <a:lnTo>
                      <a:pt x="1859" y="1766"/>
                    </a:lnTo>
                    <a:lnTo>
                      <a:pt x="1816" y="1802"/>
                    </a:lnTo>
                    <a:lnTo>
                      <a:pt x="1774" y="1849"/>
                    </a:lnTo>
                    <a:lnTo>
                      <a:pt x="1769" y="1879"/>
                    </a:lnTo>
                    <a:lnTo>
                      <a:pt x="1990" y="1861"/>
                    </a:lnTo>
                    <a:lnTo>
                      <a:pt x="2008" y="1802"/>
                    </a:lnTo>
                    <a:lnTo>
                      <a:pt x="2002" y="1777"/>
                    </a:lnTo>
                    <a:lnTo>
                      <a:pt x="2020" y="1713"/>
                    </a:lnTo>
                    <a:lnTo>
                      <a:pt x="2044" y="1653"/>
                    </a:lnTo>
                    <a:lnTo>
                      <a:pt x="2061" y="1617"/>
                    </a:lnTo>
                    <a:lnTo>
                      <a:pt x="2103" y="1605"/>
                    </a:lnTo>
                    <a:lnTo>
                      <a:pt x="2121" y="1611"/>
                    </a:lnTo>
                    <a:lnTo>
                      <a:pt x="2139" y="1600"/>
                    </a:lnTo>
                    <a:lnTo>
                      <a:pt x="2175" y="1498"/>
                    </a:lnTo>
                    <a:lnTo>
                      <a:pt x="2164" y="1456"/>
                    </a:lnTo>
                    <a:lnTo>
                      <a:pt x="2146" y="1444"/>
                    </a:lnTo>
                    <a:lnTo>
                      <a:pt x="2133" y="1444"/>
                    </a:lnTo>
                    <a:lnTo>
                      <a:pt x="2128" y="1432"/>
                    </a:lnTo>
                    <a:lnTo>
                      <a:pt x="2121" y="1420"/>
                    </a:lnTo>
                    <a:lnTo>
                      <a:pt x="2097" y="1420"/>
                    </a:lnTo>
                    <a:lnTo>
                      <a:pt x="2097" y="1444"/>
                    </a:lnTo>
                    <a:lnTo>
                      <a:pt x="2085" y="1444"/>
                    </a:lnTo>
                    <a:lnTo>
                      <a:pt x="2013" y="1337"/>
                    </a:lnTo>
                    <a:lnTo>
                      <a:pt x="2020" y="1319"/>
                    </a:lnTo>
                    <a:lnTo>
                      <a:pt x="2044" y="1295"/>
                    </a:lnTo>
                    <a:lnTo>
                      <a:pt x="2044" y="1277"/>
                    </a:lnTo>
                    <a:lnTo>
                      <a:pt x="2013" y="1241"/>
                    </a:lnTo>
                    <a:lnTo>
                      <a:pt x="1995" y="1170"/>
                    </a:lnTo>
                    <a:lnTo>
                      <a:pt x="1906" y="1093"/>
                    </a:lnTo>
                    <a:lnTo>
                      <a:pt x="1859" y="1075"/>
                    </a:lnTo>
                    <a:lnTo>
                      <a:pt x="1769" y="1021"/>
                    </a:lnTo>
                    <a:lnTo>
                      <a:pt x="1721" y="967"/>
                    </a:lnTo>
                    <a:lnTo>
                      <a:pt x="1697" y="919"/>
                    </a:lnTo>
                    <a:lnTo>
                      <a:pt x="1708" y="896"/>
                    </a:lnTo>
                    <a:lnTo>
                      <a:pt x="1769" y="824"/>
                    </a:lnTo>
                    <a:lnTo>
                      <a:pt x="1757" y="770"/>
                    </a:lnTo>
                    <a:lnTo>
                      <a:pt x="1774" y="716"/>
                    </a:lnTo>
                    <a:lnTo>
                      <a:pt x="1762" y="693"/>
                    </a:lnTo>
                    <a:lnTo>
                      <a:pt x="1685" y="650"/>
                    </a:lnTo>
                    <a:lnTo>
                      <a:pt x="1661" y="668"/>
                    </a:lnTo>
                    <a:lnTo>
                      <a:pt x="1631" y="699"/>
                    </a:lnTo>
                    <a:lnTo>
                      <a:pt x="1613" y="681"/>
                    </a:lnTo>
                    <a:lnTo>
                      <a:pt x="1559" y="532"/>
                    </a:lnTo>
                    <a:lnTo>
                      <a:pt x="1536" y="507"/>
                    </a:lnTo>
                    <a:lnTo>
                      <a:pt x="1446" y="436"/>
                    </a:lnTo>
                    <a:lnTo>
                      <a:pt x="1351" y="328"/>
                    </a:lnTo>
                    <a:lnTo>
                      <a:pt x="1344" y="299"/>
                    </a:lnTo>
                    <a:lnTo>
                      <a:pt x="1320" y="227"/>
                    </a:lnTo>
                    <a:lnTo>
                      <a:pt x="1315" y="150"/>
                    </a:lnTo>
                    <a:lnTo>
                      <a:pt x="1333" y="114"/>
                    </a:lnTo>
                    <a:lnTo>
                      <a:pt x="1333" y="90"/>
                    </a:lnTo>
                    <a:lnTo>
                      <a:pt x="1236" y="0"/>
                    </a:lnTo>
                    <a:lnTo>
                      <a:pt x="0" y="36"/>
                    </a:lnTo>
                    <a:lnTo>
                      <a:pt x="17" y="72"/>
                    </a:lnTo>
                    <a:lnTo>
                      <a:pt x="53" y="108"/>
                    </a:lnTo>
                    <a:lnTo>
                      <a:pt x="60" y="161"/>
                    </a:lnTo>
                    <a:lnTo>
                      <a:pt x="107" y="215"/>
                    </a:lnTo>
                    <a:lnTo>
                      <a:pt x="125" y="227"/>
                    </a:lnTo>
                    <a:lnTo>
                      <a:pt x="119" y="274"/>
                    </a:lnTo>
                    <a:lnTo>
                      <a:pt x="119" y="281"/>
                    </a:lnTo>
                    <a:lnTo>
                      <a:pt x="256" y="389"/>
                    </a:lnTo>
                    <a:lnTo>
                      <a:pt x="215" y="436"/>
                    </a:lnTo>
                    <a:lnTo>
                      <a:pt x="209" y="484"/>
                    </a:lnTo>
                    <a:lnTo>
                      <a:pt x="227" y="514"/>
                    </a:lnTo>
                    <a:lnTo>
                      <a:pt x="263" y="525"/>
                    </a:lnTo>
                    <a:lnTo>
                      <a:pt x="281" y="597"/>
                    </a:lnTo>
                    <a:lnTo>
                      <a:pt x="317" y="621"/>
                    </a:lnTo>
                    <a:lnTo>
                      <a:pt x="346" y="627"/>
                    </a:lnTo>
                    <a:lnTo>
                      <a:pt x="358" y="639"/>
                    </a:lnTo>
                    <a:lnTo>
                      <a:pt x="371" y="1521"/>
                    </a:lnTo>
                    <a:lnTo>
                      <a:pt x="371" y="1725"/>
                    </a:lnTo>
                  </a:path>
                </a:pathLst>
              </a:custGeom>
              <a:no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13" name="Freeform 212"/>
              <p:cNvSpPr>
                <a:spLocks noChangeAspect="1"/>
              </p:cNvSpPr>
              <p:nvPr/>
            </p:nvSpPr>
            <p:spPr bwMode="auto">
              <a:xfrm>
                <a:off x="4180945" y="2982557"/>
                <a:ext cx="750263" cy="635601"/>
              </a:xfrm>
              <a:custGeom>
                <a:avLst/>
                <a:gdLst>
                  <a:gd name="T0" fmla="*/ 980 w 1840"/>
                  <a:gd name="T1" fmla="*/ 36 h 1599"/>
                  <a:gd name="T2" fmla="*/ 1052 w 1840"/>
                  <a:gd name="T3" fmla="*/ 238 h 1599"/>
                  <a:gd name="T4" fmla="*/ 1034 w 1840"/>
                  <a:gd name="T5" fmla="*/ 322 h 1599"/>
                  <a:gd name="T6" fmla="*/ 937 w 1840"/>
                  <a:gd name="T7" fmla="*/ 519 h 1599"/>
                  <a:gd name="T8" fmla="*/ 1517 w 1840"/>
                  <a:gd name="T9" fmla="*/ 793 h 1599"/>
                  <a:gd name="T10" fmla="*/ 1517 w 1840"/>
                  <a:gd name="T11" fmla="*/ 967 h 1599"/>
                  <a:gd name="T12" fmla="*/ 1506 w 1840"/>
                  <a:gd name="T13" fmla="*/ 1092 h 1599"/>
                  <a:gd name="T14" fmla="*/ 1380 w 1840"/>
                  <a:gd name="T15" fmla="*/ 1062 h 1599"/>
                  <a:gd name="T16" fmla="*/ 1338 w 1840"/>
                  <a:gd name="T17" fmla="*/ 1175 h 1599"/>
                  <a:gd name="T18" fmla="*/ 1481 w 1840"/>
                  <a:gd name="T19" fmla="*/ 1157 h 1599"/>
                  <a:gd name="T20" fmla="*/ 1571 w 1840"/>
                  <a:gd name="T21" fmla="*/ 1139 h 1599"/>
                  <a:gd name="T22" fmla="*/ 1535 w 1840"/>
                  <a:gd name="T23" fmla="*/ 1193 h 1599"/>
                  <a:gd name="T24" fmla="*/ 1589 w 1840"/>
                  <a:gd name="T25" fmla="*/ 1234 h 1599"/>
                  <a:gd name="T26" fmla="*/ 1702 w 1840"/>
                  <a:gd name="T27" fmla="*/ 1146 h 1599"/>
                  <a:gd name="T28" fmla="*/ 1763 w 1840"/>
                  <a:gd name="T29" fmla="*/ 1151 h 1599"/>
                  <a:gd name="T30" fmla="*/ 1756 w 1840"/>
                  <a:gd name="T31" fmla="*/ 1223 h 1599"/>
                  <a:gd name="T32" fmla="*/ 1619 w 1840"/>
                  <a:gd name="T33" fmla="*/ 1348 h 1599"/>
                  <a:gd name="T34" fmla="*/ 1702 w 1840"/>
                  <a:gd name="T35" fmla="*/ 1456 h 1599"/>
                  <a:gd name="T36" fmla="*/ 1828 w 1840"/>
                  <a:gd name="T37" fmla="*/ 1551 h 1599"/>
                  <a:gd name="T38" fmla="*/ 1702 w 1840"/>
                  <a:gd name="T39" fmla="*/ 1521 h 1599"/>
                  <a:gd name="T40" fmla="*/ 1529 w 1840"/>
                  <a:gd name="T41" fmla="*/ 1426 h 1599"/>
                  <a:gd name="T42" fmla="*/ 1463 w 1840"/>
                  <a:gd name="T43" fmla="*/ 1497 h 1599"/>
                  <a:gd name="T44" fmla="*/ 1422 w 1840"/>
                  <a:gd name="T45" fmla="*/ 1563 h 1599"/>
                  <a:gd name="T46" fmla="*/ 1356 w 1840"/>
                  <a:gd name="T47" fmla="*/ 1515 h 1599"/>
                  <a:gd name="T48" fmla="*/ 1290 w 1840"/>
                  <a:gd name="T49" fmla="*/ 1515 h 1599"/>
                  <a:gd name="T50" fmla="*/ 1165 w 1840"/>
                  <a:gd name="T51" fmla="*/ 1551 h 1599"/>
                  <a:gd name="T52" fmla="*/ 973 w 1840"/>
                  <a:gd name="T53" fmla="*/ 1426 h 1599"/>
                  <a:gd name="T54" fmla="*/ 896 w 1840"/>
                  <a:gd name="T55" fmla="*/ 1372 h 1599"/>
                  <a:gd name="T56" fmla="*/ 890 w 1840"/>
                  <a:gd name="T57" fmla="*/ 1342 h 1599"/>
                  <a:gd name="T58" fmla="*/ 818 w 1840"/>
                  <a:gd name="T59" fmla="*/ 1330 h 1599"/>
                  <a:gd name="T60" fmla="*/ 776 w 1840"/>
                  <a:gd name="T61" fmla="*/ 1300 h 1599"/>
                  <a:gd name="T62" fmla="*/ 734 w 1840"/>
                  <a:gd name="T63" fmla="*/ 1408 h 1599"/>
                  <a:gd name="T64" fmla="*/ 340 w 1840"/>
                  <a:gd name="T65" fmla="*/ 1342 h 1599"/>
                  <a:gd name="T66" fmla="*/ 72 w 1840"/>
                  <a:gd name="T67" fmla="*/ 1330 h 1599"/>
                  <a:gd name="T68" fmla="*/ 119 w 1840"/>
                  <a:gd name="T69" fmla="*/ 1264 h 1599"/>
                  <a:gd name="T70" fmla="*/ 124 w 1840"/>
                  <a:gd name="T71" fmla="*/ 1110 h 1599"/>
                  <a:gd name="T72" fmla="*/ 142 w 1840"/>
                  <a:gd name="T73" fmla="*/ 1020 h 1599"/>
                  <a:gd name="T74" fmla="*/ 196 w 1840"/>
                  <a:gd name="T75" fmla="*/ 883 h 1599"/>
                  <a:gd name="T76" fmla="*/ 155 w 1840"/>
                  <a:gd name="T77" fmla="*/ 734 h 1599"/>
                  <a:gd name="T78" fmla="*/ 137 w 1840"/>
                  <a:gd name="T79" fmla="*/ 680 h 1599"/>
                  <a:gd name="T80" fmla="*/ 83 w 1840"/>
                  <a:gd name="T81" fmla="*/ 609 h 1599"/>
                  <a:gd name="T82" fmla="*/ 23 w 1840"/>
                  <a:gd name="T83" fmla="*/ 465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40" h="1599">
                    <a:moveTo>
                      <a:pt x="0" y="30"/>
                    </a:moveTo>
                    <a:lnTo>
                      <a:pt x="986" y="0"/>
                    </a:lnTo>
                    <a:lnTo>
                      <a:pt x="980" y="36"/>
                    </a:lnTo>
                    <a:lnTo>
                      <a:pt x="1027" y="114"/>
                    </a:lnTo>
                    <a:lnTo>
                      <a:pt x="1034" y="191"/>
                    </a:lnTo>
                    <a:lnTo>
                      <a:pt x="1052" y="238"/>
                    </a:lnTo>
                    <a:lnTo>
                      <a:pt x="1075" y="256"/>
                    </a:lnTo>
                    <a:lnTo>
                      <a:pt x="1081" y="292"/>
                    </a:lnTo>
                    <a:lnTo>
                      <a:pt x="1034" y="322"/>
                    </a:lnTo>
                    <a:lnTo>
                      <a:pt x="1021" y="334"/>
                    </a:lnTo>
                    <a:lnTo>
                      <a:pt x="998" y="424"/>
                    </a:lnTo>
                    <a:lnTo>
                      <a:pt x="937" y="519"/>
                    </a:lnTo>
                    <a:lnTo>
                      <a:pt x="878" y="692"/>
                    </a:lnTo>
                    <a:lnTo>
                      <a:pt x="878" y="817"/>
                    </a:lnTo>
                    <a:lnTo>
                      <a:pt x="1517" y="793"/>
                    </a:lnTo>
                    <a:lnTo>
                      <a:pt x="1529" y="811"/>
                    </a:lnTo>
                    <a:lnTo>
                      <a:pt x="1511" y="870"/>
                    </a:lnTo>
                    <a:lnTo>
                      <a:pt x="1517" y="967"/>
                    </a:lnTo>
                    <a:lnTo>
                      <a:pt x="1583" y="1032"/>
                    </a:lnTo>
                    <a:lnTo>
                      <a:pt x="1601" y="1110"/>
                    </a:lnTo>
                    <a:lnTo>
                      <a:pt x="1506" y="1092"/>
                    </a:lnTo>
                    <a:lnTo>
                      <a:pt x="1422" y="1056"/>
                    </a:lnTo>
                    <a:lnTo>
                      <a:pt x="1404" y="1044"/>
                    </a:lnTo>
                    <a:lnTo>
                      <a:pt x="1380" y="1062"/>
                    </a:lnTo>
                    <a:lnTo>
                      <a:pt x="1320" y="1116"/>
                    </a:lnTo>
                    <a:lnTo>
                      <a:pt x="1314" y="1146"/>
                    </a:lnTo>
                    <a:lnTo>
                      <a:pt x="1338" y="1175"/>
                    </a:lnTo>
                    <a:lnTo>
                      <a:pt x="1373" y="1187"/>
                    </a:lnTo>
                    <a:lnTo>
                      <a:pt x="1440" y="1182"/>
                    </a:lnTo>
                    <a:lnTo>
                      <a:pt x="1481" y="1157"/>
                    </a:lnTo>
                    <a:lnTo>
                      <a:pt x="1506" y="1139"/>
                    </a:lnTo>
                    <a:lnTo>
                      <a:pt x="1547" y="1139"/>
                    </a:lnTo>
                    <a:lnTo>
                      <a:pt x="1571" y="1139"/>
                    </a:lnTo>
                    <a:lnTo>
                      <a:pt x="1571" y="1151"/>
                    </a:lnTo>
                    <a:lnTo>
                      <a:pt x="1560" y="1169"/>
                    </a:lnTo>
                    <a:lnTo>
                      <a:pt x="1535" y="1193"/>
                    </a:lnTo>
                    <a:lnTo>
                      <a:pt x="1542" y="1217"/>
                    </a:lnTo>
                    <a:lnTo>
                      <a:pt x="1565" y="1229"/>
                    </a:lnTo>
                    <a:lnTo>
                      <a:pt x="1589" y="1234"/>
                    </a:lnTo>
                    <a:lnTo>
                      <a:pt x="1607" y="1223"/>
                    </a:lnTo>
                    <a:lnTo>
                      <a:pt x="1630" y="1169"/>
                    </a:lnTo>
                    <a:lnTo>
                      <a:pt x="1702" y="1146"/>
                    </a:lnTo>
                    <a:lnTo>
                      <a:pt x="1727" y="1128"/>
                    </a:lnTo>
                    <a:lnTo>
                      <a:pt x="1745" y="1128"/>
                    </a:lnTo>
                    <a:lnTo>
                      <a:pt x="1763" y="1151"/>
                    </a:lnTo>
                    <a:lnTo>
                      <a:pt x="1750" y="1182"/>
                    </a:lnTo>
                    <a:lnTo>
                      <a:pt x="1763" y="1193"/>
                    </a:lnTo>
                    <a:lnTo>
                      <a:pt x="1756" y="1223"/>
                    </a:lnTo>
                    <a:lnTo>
                      <a:pt x="1720" y="1241"/>
                    </a:lnTo>
                    <a:lnTo>
                      <a:pt x="1673" y="1312"/>
                    </a:lnTo>
                    <a:lnTo>
                      <a:pt x="1619" y="1348"/>
                    </a:lnTo>
                    <a:lnTo>
                      <a:pt x="1619" y="1384"/>
                    </a:lnTo>
                    <a:lnTo>
                      <a:pt x="1630" y="1413"/>
                    </a:lnTo>
                    <a:lnTo>
                      <a:pt x="1702" y="1456"/>
                    </a:lnTo>
                    <a:lnTo>
                      <a:pt x="1822" y="1503"/>
                    </a:lnTo>
                    <a:lnTo>
                      <a:pt x="1840" y="1527"/>
                    </a:lnTo>
                    <a:lnTo>
                      <a:pt x="1828" y="1551"/>
                    </a:lnTo>
                    <a:lnTo>
                      <a:pt x="1804" y="1563"/>
                    </a:lnTo>
                    <a:lnTo>
                      <a:pt x="1714" y="1599"/>
                    </a:lnTo>
                    <a:lnTo>
                      <a:pt x="1702" y="1521"/>
                    </a:lnTo>
                    <a:lnTo>
                      <a:pt x="1648" y="1503"/>
                    </a:lnTo>
                    <a:lnTo>
                      <a:pt x="1542" y="1461"/>
                    </a:lnTo>
                    <a:lnTo>
                      <a:pt x="1529" y="1426"/>
                    </a:lnTo>
                    <a:lnTo>
                      <a:pt x="1511" y="1413"/>
                    </a:lnTo>
                    <a:lnTo>
                      <a:pt x="1481" y="1426"/>
                    </a:lnTo>
                    <a:lnTo>
                      <a:pt x="1463" y="1497"/>
                    </a:lnTo>
                    <a:lnTo>
                      <a:pt x="1475" y="1509"/>
                    </a:lnTo>
                    <a:lnTo>
                      <a:pt x="1475" y="1521"/>
                    </a:lnTo>
                    <a:lnTo>
                      <a:pt x="1422" y="1563"/>
                    </a:lnTo>
                    <a:lnTo>
                      <a:pt x="1404" y="1556"/>
                    </a:lnTo>
                    <a:lnTo>
                      <a:pt x="1373" y="1515"/>
                    </a:lnTo>
                    <a:lnTo>
                      <a:pt x="1356" y="1515"/>
                    </a:lnTo>
                    <a:lnTo>
                      <a:pt x="1320" y="1527"/>
                    </a:lnTo>
                    <a:lnTo>
                      <a:pt x="1302" y="1509"/>
                    </a:lnTo>
                    <a:lnTo>
                      <a:pt x="1290" y="1515"/>
                    </a:lnTo>
                    <a:lnTo>
                      <a:pt x="1242" y="1563"/>
                    </a:lnTo>
                    <a:lnTo>
                      <a:pt x="1183" y="1569"/>
                    </a:lnTo>
                    <a:lnTo>
                      <a:pt x="1165" y="1551"/>
                    </a:lnTo>
                    <a:lnTo>
                      <a:pt x="1111" y="1545"/>
                    </a:lnTo>
                    <a:lnTo>
                      <a:pt x="1027" y="1431"/>
                    </a:lnTo>
                    <a:lnTo>
                      <a:pt x="973" y="1426"/>
                    </a:lnTo>
                    <a:lnTo>
                      <a:pt x="926" y="1402"/>
                    </a:lnTo>
                    <a:lnTo>
                      <a:pt x="908" y="1372"/>
                    </a:lnTo>
                    <a:lnTo>
                      <a:pt x="896" y="1372"/>
                    </a:lnTo>
                    <a:lnTo>
                      <a:pt x="890" y="1366"/>
                    </a:lnTo>
                    <a:lnTo>
                      <a:pt x="890" y="1359"/>
                    </a:lnTo>
                    <a:lnTo>
                      <a:pt x="890" y="1342"/>
                    </a:lnTo>
                    <a:lnTo>
                      <a:pt x="866" y="1330"/>
                    </a:lnTo>
                    <a:lnTo>
                      <a:pt x="854" y="1342"/>
                    </a:lnTo>
                    <a:lnTo>
                      <a:pt x="818" y="1330"/>
                    </a:lnTo>
                    <a:lnTo>
                      <a:pt x="812" y="1324"/>
                    </a:lnTo>
                    <a:lnTo>
                      <a:pt x="800" y="1300"/>
                    </a:lnTo>
                    <a:lnTo>
                      <a:pt x="776" y="1300"/>
                    </a:lnTo>
                    <a:lnTo>
                      <a:pt x="711" y="1359"/>
                    </a:lnTo>
                    <a:lnTo>
                      <a:pt x="747" y="1402"/>
                    </a:lnTo>
                    <a:lnTo>
                      <a:pt x="734" y="1408"/>
                    </a:lnTo>
                    <a:lnTo>
                      <a:pt x="627" y="1413"/>
                    </a:lnTo>
                    <a:lnTo>
                      <a:pt x="442" y="1377"/>
                    </a:lnTo>
                    <a:lnTo>
                      <a:pt x="340" y="1342"/>
                    </a:lnTo>
                    <a:lnTo>
                      <a:pt x="95" y="1377"/>
                    </a:lnTo>
                    <a:lnTo>
                      <a:pt x="83" y="1359"/>
                    </a:lnTo>
                    <a:lnTo>
                      <a:pt x="72" y="1330"/>
                    </a:lnTo>
                    <a:lnTo>
                      <a:pt x="83" y="1318"/>
                    </a:lnTo>
                    <a:lnTo>
                      <a:pt x="95" y="1295"/>
                    </a:lnTo>
                    <a:lnTo>
                      <a:pt x="119" y="1264"/>
                    </a:lnTo>
                    <a:lnTo>
                      <a:pt x="149" y="1175"/>
                    </a:lnTo>
                    <a:lnTo>
                      <a:pt x="124" y="1139"/>
                    </a:lnTo>
                    <a:lnTo>
                      <a:pt x="124" y="1110"/>
                    </a:lnTo>
                    <a:lnTo>
                      <a:pt x="131" y="1092"/>
                    </a:lnTo>
                    <a:lnTo>
                      <a:pt x="131" y="1067"/>
                    </a:lnTo>
                    <a:lnTo>
                      <a:pt x="142" y="1020"/>
                    </a:lnTo>
                    <a:lnTo>
                      <a:pt x="167" y="996"/>
                    </a:lnTo>
                    <a:lnTo>
                      <a:pt x="178" y="954"/>
                    </a:lnTo>
                    <a:lnTo>
                      <a:pt x="196" y="883"/>
                    </a:lnTo>
                    <a:lnTo>
                      <a:pt x="196" y="841"/>
                    </a:lnTo>
                    <a:lnTo>
                      <a:pt x="178" y="775"/>
                    </a:lnTo>
                    <a:lnTo>
                      <a:pt x="155" y="734"/>
                    </a:lnTo>
                    <a:lnTo>
                      <a:pt x="142" y="722"/>
                    </a:lnTo>
                    <a:lnTo>
                      <a:pt x="142" y="698"/>
                    </a:lnTo>
                    <a:lnTo>
                      <a:pt x="137" y="680"/>
                    </a:lnTo>
                    <a:lnTo>
                      <a:pt x="119" y="644"/>
                    </a:lnTo>
                    <a:lnTo>
                      <a:pt x="95" y="626"/>
                    </a:lnTo>
                    <a:lnTo>
                      <a:pt x="83" y="609"/>
                    </a:lnTo>
                    <a:lnTo>
                      <a:pt x="101" y="567"/>
                    </a:lnTo>
                    <a:lnTo>
                      <a:pt x="72" y="507"/>
                    </a:lnTo>
                    <a:lnTo>
                      <a:pt x="23" y="465"/>
                    </a:lnTo>
                    <a:lnTo>
                      <a:pt x="6" y="435"/>
                    </a:lnTo>
                    <a:lnTo>
                      <a:pt x="0" y="30"/>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14" name="LA"/>
              <p:cNvSpPr>
                <a:spLocks noChangeAspect="1"/>
              </p:cNvSpPr>
              <p:nvPr/>
            </p:nvSpPr>
            <p:spPr bwMode="auto">
              <a:xfrm>
                <a:off x="4180945" y="2982557"/>
                <a:ext cx="750263" cy="635601"/>
              </a:xfrm>
              <a:custGeom>
                <a:avLst/>
                <a:gdLst>
                  <a:gd name="T0" fmla="*/ 980 w 1840"/>
                  <a:gd name="T1" fmla="*/ 36 h 1599"/>
                  <a:gd name="T2" fmla="*/ 1052 w 1840"/>
                  <a:gd name="T3" fmla="*/ 238 h 1599"/>
                  <a:gd name="T4" fmla="*/ 1034 w 1840"/>
                  <a:gd name="T5" fmla="*/ 322 h 1599"/>
                  <a:gd name="T6" fmla="*/ 937 w 1840"/>
                  <a:gd name="T7" fmla="*/ 519 h 1599"/>
                  <a:gd name="T8" fmla="*/ 1517 w 1840"/>
                  <a:gd name="T9" fmla="*/ 793 h 1599"/>
                  <a:gd name="T10" fmla="*/ 1517 w 1840"/>
                  <a:gd name="T11" fmla="*/ 967 h 1599"/>
                  <a:gd name="T12" fmla="*/ 1506 w 1840"/>
                  <a:gd name="T13" fmla="*/ 1092 h 1599"/>
                  <a:gd name="T14" fmla="*/ 1380 w 1840"/>
                  <a:gd name="T15" fmla="*/ 1062 h 1599"/>
                  <a:gd name="T16" fmla="*/ 1338 w 1840"/>
                  <a:gd name="T17" fmla="*/ 1175 h 1599"/>
                  <a:gd name="T18" fmla="*/ 1481 w 1840"/>
                  <a:gd name="T19" fmla="*/ 1157 h 1599"/>
                  <a:gd name="T20" fmla="*/ 1571 w 1840"/>
                  <a:gd name="T21" fmla="*/ 1139 h 1599"/>
                  <a:gd name="T22" fmla="*/ 1535 w 1840"/>
                  <a:gd name="T23" fmla="*/ 1193 h 1599"/>
                  <a:gd name="T24" fmla="*/ 1589 w 1840"/>
                  <a:gd name="T25" fmla="*/ 1234 h 1599"/>
                  <a:gd name="T26" fmla="*/ 1702 w 1840"/>
                  <a:gd name="T27" fmla="*/ 1146 h 1599"/>
                  <a:gd name="T28" fmla="*/ 1763 w 1840"/>
                  <a:gd name="T29" fmla="*/ 1151 h 1599"/>
                  <a:gd name="T30" fmla="*/ 1756 w 1840"/>
                  <a:gd name="T31" fmla="*/ 1223 h 1599"/>
                  <a:gd name="T32" fmla="*/ 1619 w 1840"/>
                  <a:gd name="T33" fmla="*/ 1348 h 1599"/>
                  <a:gd name="T34" fmla="*/ 1702 w 1840"/>
                  <a:gd name="T35" fmla="*/ 1456 h 1599"/>
                  <a:gd name="T36" fmla="*/ 1828 w 1840"/>
                  <a:gd name="T37" fmla="*/ 1551 h 1599"/>
                  <a:gd name="T38" fmla="*/ 1702 w 1840"/>
                  <a:gd name="T39" fmla="*/ 1521 h 1599"/>
                  <a:gd name="T40" fmla="*/ 1529 w 1840"/>
                  <a:gd name="T41" fmla="*/ 1426 h 1599"/>
                  <a:gd name="T42" fmla="*/ 1463 w 1840"/>
                  <a:gd name="T43" fmla="*/ 1497 h 1599"/>
                  <a:gd name="T44" fmla="*/ 1422 w 1840"/>
                  <a:gd name="T45" fmla="*/ 1563 h 1599"/>
                  <a:gd name="T46" fmla="*/ 1356 w 1840"/>
                  <a:gd name="T47" fmla="*/ 1515 h 1599"/>
                  <a:gd name="T48" fmla="*/ 1290 w 1840"/>
                  <a:gd name="T49" fmla="*/ 1515 h 1599"/>
                  <a:gd name="T50" fmla="*/ 1165 w 1840"/>
                  <a:gd name="T51" fmla="*/ 1551 h 1599"/>
                  <a:gd name="T52" fmla="*/ 973 w 1840"/>
                  <a:gd name="T53" fmla="*/ 1426 h 1599"/>
                  <a:gd name="T54" fmla="*/ 896 w 1840"/>
                  <a:gd name="T55" fmla="*/ 1372 h 1599"/>
                  <a:gd name="T56" fmla="*/ 890 w 1840"/>
                  <a:gd name="T57" fmla="*/ 1342 h 1599"/>
                  <a:gd name="T58" fmla="*/ 818 w 1840"/>
                  <a:gd name="T59" fmla="*/ 1330 h 1599"/>
                  <a:gd name="T60" fmla="*/ 776 w 1840"/>
                  <a:gd name="T61" fmla="*/ 1300 h 1599"/>
                  <a:gd name="T62" fmla="*/ 734 w 1840"/>
                  <a:gd name="T63" fmla="*/ 1408 h 1599"/>
                  <a:gd name="T64" fmla="*/ 340 w 1840"/>
                  <a:gd name="T65" fmla="*/ 1342 h 1599"/>
                  <a:gd name="T66" fmla="*/ 72 w 1840"/>
                  <a:gd name="T67" fmla="*/ 1330 h 1599"/>
                  <a:gd name="T68" fmla="*/ 119 w 1840"/>
                  <a:gd name="T69" fmla="*/ 1264 h 1599"/>
                  <a:gd name="T70" fmla="*/ 124 w 1840"/>
                  <a:gd name="T71" fmla="*/ 1110 h 1599"/>
                  <a:gd name="T72" fmla="*/ 142 w 1840"/>
                  <a:gd name="T73" fmla="*/ 1020 h 1599"/>
                  <a:gd name="T74" fmla="*/ 196 w 1840"/>
                  <a:gd name="T75" fmla="*/ 883 h 1599"/>
                  <a:gd name="T76" fmla="*/ 155 w 1840"/>
                  <a:gd name="T77" fmla="*/ 734 h 1599"/>
                  <a:gd name="T78" fmla="*/ 137 w 1840"/>
                  <a:gd name="T79" fmla="*/ 680 h 1599"/>
                  <a:gd name="T80" fmla="*/ 83 w 1840"/>
                  <a:gd name="T81" fmla="*/ 609 h 1599"/>
                  <a:gd name="T82" fmla="*/ 23 w 1840"/>
                  <a:gd name="T83" fmla="*/ 465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40" h="1599">
                    <a:moveTo>
                      <a:pt x="0" y="30"/>
                    </a:moveTo>
                    <a:lnTo>
                      <a:pt x="986" y="0"/>
                    </a:lnTo>
                    <a:lnTo>
                      <a:pt x="980" y="36"/>
                    </a:lnTo>
                    <a:lnTo>
                      <a:pt x="1027" y="114"/>
                    </a:lnTo>
                    <a:lnTo>
                      <a:pt x="1034" y="191"/>
                    </a:lnTo>
                    <a:lnTo>
                      <a:pt x="1052" y="238"/>
                    </a:lnTo>
                    <a:lnTo>
                      <a:pt x="1075" y="256"/>
                    </a:lnTo>
                    <a:lnTo>
                      <a:pt x="1081" y="292"/>
                    </a:lnTo>
                    <a:lnTo>
                      <a:pt x="1034" y="322"/>
                    </a:lnTo>
                    <a:lnTo>
                      <a:pt x="1021" y="334"/>
                    </a:lnTo>
                    <a:lnTo>
                      <a:pt x="998" y="424"/>
                    </a:lnTo>
                    <a:lnTo>
                      <a:pt x="937" y="519"/>
                    </a:lnTo>
                    <a:lnTo>
                      <a:pt x="878" y="692"/>
                    </a:lnTo>
                    <a:lnTo>
                      <a:pt x="878" y="817"/>
                    </a:lnTo>
                    <a:lnTo>
                      <a:pt x="1517" y="793"/>
                    </a:lnTo>
                    <a:lnTo>
                      <a:pt x="1529" y="811"/>
                    </a:lnTo>
                    <a:lnTo>
                      <a:pt x="1511" y="870"/>
                    </a:lnTo>
                    <a:lnTo>
                      <a:pt x="1517" y="967"/>
                    </a:lnTo>
                    <a:lnTo>
                      <a:pt x="1583" y="1032"/>
                    </a:lnTo>
                    <a:lnTo>
                      <a:pt x="1601" y="1110"/>
                    </a:lnTo>
                    <a:lnTo>
                      <a:pt x="1506" y="1092"/>
                    </a:lnTo>
                    <a:lnTo>
                      <a:pt x="1422" y="1056"/>
                    </a:lnTo>
                    <a:lnTo>
                      <a:pt x="1404" y="1044"/>
                    </a:lnTo>
                    <a:lnTo>
                      <a:pt x="1380" y="1062"/>
                    </a:lnTo>
                    <a:lnTo>
                      <a:pt x="1320" y="1116"/>
                    </a:lnTo>
                    <a:lnTo>
                      <a:pt x="1314" y="1146"/>
                    </a:lnTo>
                    <a:lnTo>
                      <a:pt x="1338" y="1175"/>
                    </a:lnTo>
                    <a:lnTo>
                      <a:pt x="1373" y="1187"/>
                    </a:lnTo>
                    <a:lnTo>
                      <a:pt x="1440" y="1182"/>
                    </a:lnTo>
                    <a:lnTo>
                      <a:pt x="1481" y="1157"/>
                    </a:lnTo>
                    <a:lnTo>
                      <a:pt x="1506" y="1139"/>
                    </a:lnTo>
                    <a:lnTo>
                      <a:pt x="1547" y="1139"/>
                    </a:lnTo>
                    <a:lnTo>
                      <a:pt x="1571" y="1139"/>
                    </a:lnTo>
                    <a:lnTo>
                      <a:pt x="1571" y="1151"/>
                    </a:lnTo>
                    <a:lnTo>
                      <a:pt x="1560" y="1169"/>
                    </a:lnTo>
                    <a:lnTo>
                      <a:pt x="1535" y="1193"/>
                    </a:lnTo>
                    <a:lnTo>
                      <a:pt x="1542" y="1217"/>
                    </a:lnTo>
                    <a:lnTo>
                      <a:pt x="1565" y="1229"/>
                    </a:lnTo>
                    <a:lnTo>
                      <a:pt x="1589" y="1234"/>
                    </a:lnTo>
                    <a:lnTo>
                      <a:pt x="1607" y="1223"/>
                    </a:lnTo>
                    <a:lnTo>
                      <a:pt x="1630" y="1169"/>
                    </a:lnTo>
                    <a:lnTo>
                      <a:pt x="1702" y="1146"/>
                    </a:lnTo>
                    <a:lnTo>
                      <a:pt x="1727" y="1128"/>
                    </a:lnTo>
                    <a:lnTo>
                      <a:pt x="1745" y="1128"/>
                    </a:lnTo>
                    <a:lnTo>
                      <a:pt x="1763" y="1151"/>
                    </a:lnTo>
                    <a:lnTo>
                      <a:pt x="1750" y="1182"/>
                    </a:lnTo>
                    <a:lnTo>
                      <a:pt x="1763" y="1193"/>
                    </a:lnTo>
                    <a:lnTo>
                      <a:pt x="1756" y="1223"/>
                    </a:lnTo>
                    <a:lnTo>
                      <a:pt x="1720" y="1241"/>
                    </a:lnTo>
                    <a:lnTo>
                      <a:pt x="1673" y="1312"/>
                    </a:lnTo>
                    <a:lnTo>
                      <a:pt x="1619" y="1348"/>
                    </a:lnTo>
                    <a:lnTo>
                      <a:pt x="1619" y="1384"/>
                    </a:lnTo>
                    <a:lnTo>
                      <a:pt x="1630" y="1413"/>
                    </a:lnTo>
                    <a:lnTo>
                      <a:pt x="1702" y="1456"/>
                    </a:lnTo>
                    <a:lnTo>
                      <a:pt x="1822" y="1503"/>
                    </a:lnTo>
                    <a:lnTo>
                      <a:pt x="1840" y="1527"/>
                    </a:lnTo>
                    <a:lnTo>
                      <a:pt x="1828" y="1551"/>
                    </a:lnTo>
                    <a:lnTo>
                      <a:pt x="1804" y="1563"/>
                    </a:lnTo>
                    <a:lnTo>
                      <a:pt x="1714" y="1599"/>
                    </a:lnTo>
                    <a:lnTo>
                      <a:pt x="1702" y="1521"/>
                    </a:lnTo>
                    <a:lnTo>
                      <a:pt x="1648" y="1503"/>
                    </a:lnTo>
                    <a:lnTo>
                      <a:pt x="1542" y="1461"/>
                    </a:lnTo>
                    <a:lnTo>
                      <a:pt x="1529" y="1426"/>
                    </a:lnTo>
                    <a:lnTo>
                      <a:pt x="1511" y="1413"/>
                    </a:lnTo>
                    <a:lnTo>
                      <a:pt x="1481" y="1426"/>
                    </a:lnTo>
                    <a:lnTo>
                      <a:pt x="1463" y="1497"/>
                    </a:lnTo>
                    <a:lnTo>
                      <a:pt x="1475" y="1509"/>
                    </a:lnTo>
                    <a:lnTo>
                      <a:pt x="1475" y="1521"/>
                    </a:lnTo>
                    <a:lnTo>
                      <a:pt x="1422" y="1563"/>
                    </a:lnTo>
                    <a:lnTo>
                      <a:pt x="1404" y="1556"/>
                    </a:lnTo>
                    <a:lnTo>
                      <a:pt x="1373" y="1515"/>
                    </a:lnTo>
                    <a:lnTo>
                      <a:pt x="1356" y="1515"/>
                    </a:lnTo>
                    <a:lnTo>
                      <a:pt x="1320" y="1527"/>
                    </a:lnTo>
                    <a:lnTo>
                      <a:pt x="1302" y="1509"/>
                    </a:lnTo>
                    <a:lnTo>
                      <a:pt x="1290" y="1515"/>
                    </a:lnTo>
                    <a:lnTo>
                      <a:pt x="1242" y="1563"/>
                    </a:lnTo>
                    <a:lnTo>
                      <a:pt x="1183" y="1569"/>
                    </a:lnTo>
                    <a:lnTo>
                      <a:pt x="1165" y="1551"/>
                    </a:lnTo>
                    <a:lnTo>
                      <a:pt x="1111" y="1545"/>
                    </a:lnTo>
                    <a:lnTo>
                      <a:pt x="1027" y="1431"/>
                    </a:lnTo>
                    <a:lnTo>
                      <a:pt x="973" y="1426"/>
                    </a:lnTo>
                    <a:lnTo>
                      <a:pt x="926" y="1402"/>
                    </a:lnTo>
                    <a:lnTo>
                      <a:pt x="908" y="1372"/>
                    </a:lnTo>
                    <a:lnTo>
                      <a:pt x="896" y="1372"/>
                    </a:lnTo>
                    <a:lnTo>
                      <a:pt x="890" y="1366"/>
                    </a:lnTo>
                    <a:lnTo>
                      <a:pt x="890" y="1359"/>
                    </a:lnTo>
                    <a:lnTo>
                      <a:pt x="890" y="1342"/>
                    </a:lnTo>
                    <a:lnTo>
                      <a:pt x="866" y="1330"/>
                    </a:lnTo>
                    <a:lnTo>
                      <a:pt x="854" y="1342"/>
                    </a:lnTo>
                    <a:lnTo>
                      <a:pt x="818" y="1330"/>
                    </a:lnTo>
                    <a:lnTo>
                      <a:pt x="812" y="1324"/>
                    </a:lnTo>
                    <a:lnTo>
                      <a:pt x="800" y="1300"/>
                    </a:lnTo>
                    <a:lnTo>
                      <a:pt x="776" y="1300"/>
                    </a:lnTo>
                    <a:lnTo>
                      <a:pt x="711" y="1359"/>
                    </a:lnTo>
                    <a:lnTo>
                      <a:pt x="747" y="1402"/>
                    </a:lnTo>
                    <a:lnTo>
                      <a:pt x="734" y="1408"/>
                    </a:lnTo>
                    <a:lnTo>
                      <a:pt x="627" y="1413"/>
                    </a:lnTo>
                    <a:lnTo>
                      <a:pt x="442" y="1377"/>
                    </a:lnTo>
                    <a:lnTo>
                      <a:pt x="340" y="1342"/>
                    </a:lnTo>
                    <a:lnTo>
                      <a:pt x="95" y="1377"/>
                    </a:lnTo>
                    <a:lnTo>
                      <a:pt x="83" y="1359"/>
                    </a:lnTo>
                    <a:lnTo>
                      <a:pt x="72" y="1330"/>
                    </a:lnTo>
                    <a:lnTo>
                      <a:pt x="83" y="1318"/>
                    </a:lnTo>
                    <a:lnTo>
                      <a:pt x="95" y="1295"/>
                    </a:lnTo>
                    <a:lnTo>
                      <a:pt x="119" y="1264"/>
                    </a:lnTo>
                    <a:lnTo>
                      <a:pt x="149" y="1175"/>
                    </a:lnTo>
                    <a:lnTo>
                      <a:pt x="124" y="1139"/>
                    </a:lnTo>
                    <a:lnTo>
                      <a:pt x="124" y="1110"/>
                    </a:lnTo>
                    <a:lnTo>
                      <a:pt x="131" y="1092"/>
                    </a:lnTo>
                    <a:lnTo>
                      <a:pt x="131" y="1067"/>
                    </a:lnTo>
                    <a:lnTo>
                      <a:pt x="142" y="1020"/>
                    </a:lnTo>
                    <a:lnTo>
                      <a:pt x="167" y="996"/>
                    </a:lnTo>
                    <a:lnTo>
                      <a:pt x="178" y="954"/>
                    </a:lnTo>
                    <a:lnTo>
                      <a:pt x="196" y="883"/>
                    </a:lnTo>
                    <a:lnTo>
                      <a:pt x="196" y="841"/>
                    </a:lnTo>
                    <a:lnTo>
                      <a:pt x="178" y="775"/>
                    </a:lnTo>
                    <a:lnTo>
                      <a:pt x="155" y="734"/>
                    </a:lnTo>
                    <a:lnTo>
                      <a:pt x="142" y="722"/>
                    </a:lnTo>
                    <a:lnTo>
                      <a:pt x="142" y="698"/>
                    </a:lnTo>
                    <a:lnTo>
                      <a:pt x="137" y="680"/>
                    </a:lnTo>
                    <a:lnTo>
                      <a:pt x="119" y="644"/>
                    </a:lnTo>
                    <a:lnTo>
                      <a:pt x="95" y="626"/>
                    </a:lnTo>
                    <a:lnTo>
                      <a:pt x="83" y="609"/>
                    </a:lnTo>
                    <a:lnTo>
                      <a:pt x="101" y="567"/>
                    </a:lnTo>
                    <a:lnTo>
                      <a:pt x="72" y="507"/>
                    </a:lnTo>
                    <a:lnTo>
                      <a:pt x="23" y="465"/>
                    </a:lnTo>
                    <a:lnTo>
                      <a:pt x="6" y="435"/>
                    </a:lnTo>
                    <a:lnTo>
                      <a:pt x="0" y="30"/>
                    </a:lnTo>
                  </a:path>
                </a:pathLst>
              </a:custGeom>
              <a:solidFill>
                <a:sysClr val="window" lastClr="FFFFFF"/>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15" name="Freeform 214"/>
              <p:cNvSpPr>
                <a:spLocks noChangeAspect="1"/>
              </p:cNvSpPr>
              <p:nvPr/>
            </p:nvSpPr>
            <p:spPr bwMode="auto">
              <a:xfrm>
                <a:off x="4275042" y="708695"/>
                <a:ext cx="692597" cy="722201"/>
              </a:xfrm>
              <a:custGeom>
                <a:avLst/>
                <a:gdLst>
                  <a:gd name="T0" fmla="*/ 711 w 1709"/>
                  <a:gd name="T1" fmla="*/ 1783 h 1819"/>
                  <a:gd name="T2" fmla="*/ 591 w 1709"/>
                  <a:gd name="T3" fmla="*/ 1724 h 1819"/>
                  <a:gd name="T4" fmla="*/ 544 w 1709"/>
                  <a:gd name="T5" fmla="*/ 1557 h 1819"/>
                  <a:gd name="T6" fmla="*/ 573 w 1709"/>
                  <a:gd name="T7" fmla="*/ 1498 h 1819"/>
                  <a:gd name="T8" fmla="*/ 519 w 1709"/>
                  <a:gd name="T9" fmla="*/ 1414 h 1819"/>
                  <a:gd name="T10" fmla="*/ 513 w 1709"/>
                  <a:gd name="T11" fmla="*/ 1288 h 1819"/>
                  <a:gd name="T12" fmla="*/ 411 w 1709"/>
                  <a:gd name="T13" fmla="*/ 1199 h 1819"/>
                  <a:gd name="T14" fmla="*/ 298 w 1709"/>
                  <a:gd name="T15" fmla="*/ 1080 h 1819"/>
                  <a:gd name="T16" fmla="*/ 190 w 1709"/>
                  <a:gd name="T17" fmla="*/ 1026 h 1819"/>
                  <a:gd name="T18" fmla="*/ 172 w 1709"/>
                  <a:gd name="T19" fmla="*/ 996 h 1819"/>
                  <a:gd name="T20" fmla="*/ 90 w 1709"/>
                  <a:gd name="T21" fmla="*/ 966 h 1819"/>
                  <a:gd name="T22" fmla="*/ 41 w 1709"/>
                  <a:gd name="T23" fmla="*/ 919 h 1819"/>
                  <a:gd name="T24" fmla="*/ 54 w 1709"/>
                  <a:gd name="T25" fmla="*/ 740 h 1819"/>
                  <a:gd name="T26" fmla="*/ 72 w 1709"/>
                  <a:gd name="T27" fmla="*/ 656 h 1819"/>
                  <a:gd name="T28" fmla="*/ 0 w 1709"/>
                  <a:gd name="T29" fmla="*/ 584 h 1819"/>
                  <a:gd name="T30" fmla="*/ 29 w 1709"/>
                  <a:gd name="T31" fmla="*/ 513 h 1819"/>
                  <a:gd name="T32" fmla="*/ 119 w 1709"/>
                  <a:gd name="T33" fmla="*/ 405 h 1819"/>
                  <a:gd name="T34" fmla="*/ 167 w 1709"/>
                  <a:gd name="T35" fmla="*/ 369 h 1819"/>
                  <a:gd name="T36" fmla="*/ 179 w 1709"/>
                  <a:gd name="T37" fmla="*/ 131 h 1819"/>
                  <a:gd name="T38" fmla="*/ 226 w 1709"/>
                  <a:gd name="T39" fmla="*/ 120 h 1819"/>
                  <a:gd name="T40" fmla="*/ 316 w 1709"/>
                  <a:gd name="T41" fmla="*/ 120 h 1819"/>
                  <a:gd name="T42" fmla="*/ 537 w 1709"/>
                  <a:gd name="T43" fmla="*/ 6 h 1819"/>
                  <a:gd name="T44" fmla="*/ 573 w 1709"/>
                  <a:gd name="T45" fmla="*/ 12 h 1819"/>
                  <a:gd name="T46" fmla="*/ 562 w 1709"/>
                  <a:gd name="T47" fmla="*/ 72 h 1819"/>
                  <a:gd name="T48" fmla="*/ 544 w 1709"/>
                  <a:gd name="T49" fmla="*/ 143 h 1819"/>
                  <a:gd name="T50" fmla="*/ 627 w 1709"/>
                  <a:gd name="T51" fmla="*/ 120 h 1819"/>
                  <a:gd name="T52" fmla="*/ 693 w 1709"/>
                  <a:gd name="T53" fmla="*/ 143 h 1819"/>
                  <a:gd name="T54" fmla="*/ 747 w 1709"/>
                  <a:gd name="T55" fmla="*/ 174 h 1819"/>
                  <a:gd name="T56" fmla="*/ 782 w 1709"/>
                  <a:gd name="T57" fmla="*/ 233 h 1819"/>
                  <a:gd name="T58" fmla="*/ 1069 w 1709"/>
                  <a:gd name="T59" fmla="*/ 298 h 1819"/>
                  <a:gd name="T60" fmla="*/ 1159 w 1709"/>
                  <a:gd name="T61" fmla="*/ 346 h 1819"/>
                  <a:gd name="T62" fmla="*/ 1206 w 1709"/>
                  <a:gd name="T63" fmla="*/ 364 h 1819"/>
                  <a:gd name="T64" fmla="*/ 1249 w 1709"/>
                  <a:gd name="T65" fmla="*/ 346 h 1819"/>
                  <a:gd name="T66" fmla="*/ 1350 w 1709"/>
                  <a:gd name="T67" fmla="*/ 376 h 1819"/>
                  <a:gd name="T68" fmla="*/ 1362 w 1709"/>
                  <a:gd name="T69" fmla="*/ 400 h 1819"/>
                  <a:gd name="T70" fmla="*/ 1404 w 1709"/>
                  <a:gd name="T71" fmla="*/ 430 h 1819"/>
                  <a:gd name="T72" fmla="*/ 1463 w 1709"/>
                  <a:gd name="T73" fmla="*/ 489 h 1819"/>
                  <a:gd name="T74" fmla="*/ 1457 w 1709"/>
                  <a:gd name="T75" fmla="*/ 597 h 1819"/>
                  <a:gd name="T76" fmla="*/ 1511 w 1709"/>
                  <a:gd name="T77" fmla="*/ 591 h 1819"/>
                  <a:gd name="T78" fmla="*/ 1493 w 1709"/>
                  <a:gd name="T79" fmla="*/ 632 h 1819"/>
                  <a:gd name="T80" fmla="*/ 1547 w 1709"/>
                  <a:gd name="T81" fmla="*/ 704 h 1819"/>
                  <a:gd name="T82" fmla="*/ 1481 w 1709"/>
                  <a:gd name="T83" fmla="*/ 769 h 1819"/>
                  <a:gd name="T84" fmla="*/ 1427 w 1709"/>
                  <a:gd name="T85" fmla="*/ 907 h 1819"/>
                  <a:gd name="T86" fmla="*/ 1439 w 1709"/>
                  <a:gd name="T87" fmla="*/ 937 h 1819"/>
                  <a:gd name="T88" fmla="*/ 1529 w 1709"/>
                  <a:gd name="T89" fmla="*/ 823 h 1819"/>
                  <a:gd name="T90" fmla="*/ 1601 w 1709"/>
                  <a:gd name="T91" fmla="*/ 769 h 1819"/>
                  <a:gd name="T92" fmla="*/ 1637 w 1709"/>
                  <a:gd name="T93" fmla="*/ 728 h 1819"/>
                  <a:gd name="T94" fmla="*/ 1642 w 1709"/>
                  <a:gd name="T95" fmla="*/ 674 h 1819"/>
                  <a:gd name="T96" fmla="*/ 1660 w 1709"/>
                  <a:gd name="T97" fmla="*/ 638 h 1819"/>
                  <a:gd name="T98" fmla="*/ 1685 w 1709"/>
                  <a:gd name="T99" fmla="*/ 602 h 1819"/>
                  <a:gd name="T100" fmla="*/ 1709 w 1709"/>
                  <a:gd name="T101" fmla="*/ 620 h 1819"/>
                  <a:gd name="T102" fmla="*/ 1667 w 1709"/>
                  <a:gd name="T103" fmla="*/ 769 h 1819"/>
                  <a:gd name="T104" fmla="*/ 1631 w 1709"/>
                  <a:gd name="T105" fmla="*/ 835 h 1819"/>
                  <a:gd name="T106" fmla="*/ 1595 w 1709"/>
                  <a:gd name="T107" fmla="*/ 942 h 1819"/>
                  <a:gd name="T108" fmla="*/ 1595 w 1709"/>
                  <a:gd name="T109" fmla="*/ 1068 h 1819"/>
                  <a:gd name="T110" fmla="*/ 1547 w 1709"/>
                  <a:gd name="T111" fmla="*/ 1127 h 1819"/>
                  <a:gd name="T112" fmla="*/ 1559 w 1709"/>
                  <a:gd name="T113" fmla="*/ 1288 h 1819"/>
                  <a:gd name="T114" fmla="*/ 1511 w 1709"/>
                  <a:gd name="T115" fmla="*/ 1408 h 1819"/>
                  <a:gd name="T116" fmla="*/ 1577 w 1709"/>
                  <a:gd name="T117" fmla="*/ 1664 h 1819"/>
                  <a:gd name="T118" fmla="*/ 1571 w 1709"/>
                  <a:gd name="T119" fmla="*/ 1700 h 1819"/>
                  <a:gd name="T120" fmla="*/ 1571 w 1709"/>
                  <a:gd name="T121" fmla="*/ 1765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9" h="1819">
                    <a:moveTo>
                      <a:pt x="723" y="1819"/>
                    </a:moveTo>
                    <a:lnTo>
                      <a:pt x="711" y="1783"/>
                    </a:lnTo>
                    <a:lnTo>
                      <a:pt x="680" y="1759"/>
                    </a:lnTo>
                    <a:lnTo>
                      <a:pt x="591" y="1724"/>
                    </a:lnTo>
                    <a:lnTo>
                      <a:pt x="562" y="1611"/>
                    </a:lnTo>
                    <a:lnTo>
                      <a:pt x="544" y="1557"/>
                    </a:lnTo>
                    <a:lnTo>
                      <a:pt x="567" y="1521"/>
                    </a:lnTo>
                    <a:lnTo>
                      <a:pt x="573" y="1498"/>
                    </a:lnTo>
                    <a:lnTo>
                      <a:pt x="537" y="1462"/>
                    </a:lnTo>
                    <a:lnTo>
                      <a:pt x="519" y="1414"/>
                    </a:lnTo>
                    <a:lnTo>
                      <a:pt x="513" y="1342"/>
                    </a:lnTo>
                    <a:lnTo>
                      <a:pt x="513" y="1288"/>
                    </a:lnTo>
                    <a:lnTo>
                      <a:pt x="501" y="1265"/>
                    </a:lnTo>
                    <a:lnTo>
                      <a:pt x="411" y="1199"/>
                    </a:lnTo>
                    <a:lnTo>
                      <a:pt x="328" y="1139"/>
                    </a:lnTo>
                    <a:lnTo>
                      <a:pt x="298" y="1080"/>
                    </a:lnTo>
                    <a:lnTo>
                      <a:pt x="208" y="1038"/>
                    </a:lnTo>
                    <a:lnTo>
                      <a:pt x="190" y="1026"/>
                    </a:lnTo>
                    <a:lnTo>
                      <a:pt x="185" y="1008"/>
                    </a:lnTo>
                    <a:lnTo>
                      <a:pt x="172" y="996"/>
                    </a:lnTo>
                    <a:lnTo>
                      <a:pt x="101" y="984"/>
                    </a:lnTo>
                    <a:lnTo>
                      <a:pt x="90" y="966"/>
                    </a:lnTo>
                    <a:lnTo>
                      <a:pt x="59" y="942"/>
                    </a:lnTo>
                    <a:lnTo>
                      <a:pt x="41" y="919"/>
                    </a:lnTo>
                    <a:lnTo>
                      <a:pt x="41" y="812"/>
                    </a:lnTo>
                    <a:lnTo>
                      <a:pt x="54" y="740"/>
                    </a:lnTo>
                    <a:lnTo>
                      <a:pt x="47" y="704"/>
                    </a:lnTo>
                    <a:lnTo>
                      <a:pt x="72" y="656"/>
                    </a:lnTo>
                    <a:lnTo>
                      <a:pt x="41" y="609"/>
                    </a:lnTo>
                    <a:lnTo>
                      <a:pt x="0" y="584"/>
                    </a:lnTo>
                    <a:lnTo>
                      <a:pt x="18" y="519"/>
                    </a:lnTo>
                    <a:lnTo>
                      <a:pt x="29" y="513"/>
                    </a:lnTo>
                    <a:lnTo>
                      <a:pt x="36" y="477"/>
                    </a:lnTo>
                    <a:lnTo>
                      <a:pt x="119" y="405"/>
                    </a:lnTo>
                    <a:lnTo>
                      <a:pt x="143" y="394"/>
                    </a:lnTo>
                    <a:lnTo>
                      <a:pt x="167" y="369"/>
                    </a:lnTo>
                    <a:lnTo>
                      <a:pt x="161" y="149"/>
                    </a:lnTo>
                    <a:lnTo>
                      <a:pt x="179" y="131"/>
                    </a:lnTo>
                    <a:lnTo>
                      <a:pt x="197" y="102"/>
                    </a:lnTo>
                    <a:lnTo>
                      <a:pt x="226" y="120"/>
                    </a:lnTo>
                    <a:lnTo>
                      <a:pt x="269" y="125"/>
                    </a:lnTo>
                    <a:lnTo>
                      <a:pt x="316" y="120"/>
                    </a:lnTo>
                    <a:lnTo>
                      <a:pt x="393" y="77"/>
                    </a:lnTo>
                    <a:lnTo>
                      <a:pt x="537" y="6"/>
                    </a:lnTo>
                    <a:lnTo>
                      <a:pt x="562" y="0"/>
                    </a:lnTo>
                    <a:lnTo>
                      <a:pt x="573" y="12"/>
                    </a:lnTo>
                    <a:lnTo>
                      <a:pt x="573" y="48"/>
                    </a:lnTo>
                    <a:lnTo>
                      <a:pt x="562" y="72"/>
                    </a:lnTo>
                    <a:lnTo>
                      <a:pt x="555" y="90"/>
                    </a:lnTo>
                    <a:lnTo>
                      <a:pt x="544" y="143"/>
                    </a:lnTo>
                    <a:lnTo>
                      <a:pt x="597" y="120"/>
                    </a:lnTo>
                    <a:lnTo>
                      <a:pt x="627" y="120"/>
                    </a:lnTo>
                    <a:lnTo>
                      <a:pt x="657" y="149"/>
                    </a:lnTo>
                    <a:lnTo>
                      <a:pt x="693" y="143"/>
                    </a:lnTo>
                    <a:lnTo>
                      <a:pt x="711" y="167"/>
                    </a:lnTo>
                    <a:lnTo>
                      <a:pt x="747" y="174"/>
                    </a:lnTo>
                    <a:lnTo>
                      <a:pt x="770" y="190"/>
                    </a:lnTo>
                    <a:lnTo>
                      <a:pt x="782" y="233"/>
                    </a:lnTo>
                    <a:lnTo>
                      <a:pt x="800" y="244"/>
                    </a:lnTo>
                    <a:lnTo>
                      <a:pt x="1069" y="298"/>
                    </a:lnTo>
                    <a:lnTo>
                      <a:pt x="1105" y="298"/>
                    </a:lnTo>
                    <a:lnTo>
                      <a:pt x="1159" y="346"/>
                    </a:lnTo>
                    <a:lnTo>
                      <a:pt x="1201" y="346"/>
                    </a:lnTo>
                    <a:lnTo>
                      <a:pt x="1206" y="364"/>
                    </a:lnTo>
                    <a:lnTo>
                      <a:pt x="1224" y="352"/>
                    </a:lnTo>
                    <a:lnTo>
                      <a:pt x="1249" y="346"/>
                    </a:lnTo>
                    <a:lnTo>
                      <a:pt x="1308" y="358"/>
                    </a:lnTo>
                    <a:lnTo>
                      <a:pt x="1350" y="376"/>
                    </a:lnTo>
                    <a:lnTo>
                      <a:pt x="1368" y="387"/>
                    </a:lnTo>
                    <a:lnTo>
                      <a:pt x="1362" y="400"/>
                    </a:lnTo>
                    <a:lnTo>
                      <a:pt x="1362" y="418"/>
                    </a:lnTo>
                    <a:lnTo>
                      <a:pt x="1404" y="430"/>
                    </a:lnTo>
                    <a:lnTo>
                      <a:pt x="1457" y="453"/>
                    </a:lnTo>
                    <a:lnTo>
                      <a:pt x="1463" y="489"/>
                    </a:lnTo>
                    <a:lnTo>
                      <a:pt x="1445" y="591"/>
                    </a:lnTo>
                    <a:lnTo>
                      <a:pt x="1457" y="597"/>
                    </a:lnTo>
                    <a:lnTo>
                      <a:pt x="1506" y="584"/>
                    </a:lnTo>
                    <a:lnTo>
                      <a:pt x="1511" y="591"/>
                    </a:lnTo>
                    <a:lnTo>
                      <a:pt x="1511" y="615"/>
                    </a:lnTo>
                    <a:lnTo>
                      <a:pt x="1493" y="632"/>
                    </a:lnTo>
                    <a:lnTo>
                      <a:pt x="1506" y="674"/>
                    </a:lnTo>
                    <a:lnTo>
                      <a:pt x="1547" y="704"/>
                    </a:lnTo>
                    <a:lnTo>
                      <a:pt x="1542" y="710"/>
                    </a:lnTo>
                    <a:lnTo>
                      <a:pt x="1481" y="769"/>
                    </a:lnTo>
                    <a:lnTo>
                      <a:pt x="1445" y="853"/>
                    </a:lnTo>
                    <a:lnTo>
                      <a:pt x="1427" y="907"/>
                    </a:lnTo>
                    <a:lnTo>
                      <a:pt x="1422" y="925"/>
                    </a:lnTo>
                    <a:lnTo>
                      <a:pt x="1439" y="937"/>
                    </a:lnTo>
                    <a:lnTo>
                      <a:pt x="1481" y="912"/>
                    </a:lnTo>
                    <a:lnTo>
                      <a:pt x="1529" y="823"/>
                    </a:lnTo>
                    <a:lnTo>
                      <a:pt x="1577" y="781"/>
                    </a:lnTo>
                    <a:lnTo>
                      <a:pt x="1601" y="769"/>
                    </a:lnTo>
                    <a:lnTo>
                      <a:pt x="1613" y="751"/>
                    </a:lnTo>
                    <a:lnTo>
                      <a:pt x="1637" y="728"/>
                    </a:lnTo>
                    <a:lnTo>
                      <a:pt x="1642" y="704"/>
                    </a:lnTo>
                    <a:lnTo>
                      <a:pt x="1642" y="674"/>
                    </a:lnTo>
                    <a:lnTo>
                      <a:pt x="1649" y="650"/>
                    </a:lnTo>
                    <a:lnTo>
                      <a:pt x="1660" y="638"/>
                    </a:lnTo>
                    <a:lnTo>
                      <a:pt x="1673" y="615"/>
                    </a:lnTo>
                    <a:lnTo>
                      <a:pt x="1685" y="602"/>
                    </a:lnTo>
                    <a:lnTo>
                      <a:pt x="1703" y="602"/>
                    </a:lnTo>
                    <a:lnTo>
                      <a:pt x="1709" y="620"/>
                    </a:lnTo>
                    <a:lnTo>
                      <a:pt x="1709" y="668"/>
                    </a:lnTo>
                    <a:lnTo>
                      <a:pt x="1667" y="769"/>
                    </a:lnTo>
                    <a:lnTo>
                      <a:pt x="1642" y="799"/>
                    </a:lnTo>
                    <a:lnTo>
                      <a:pt x="1631" y="835"/>
                    </a:lnTo>
                    <a:lnTo>
                      <a:pt x="1637" y="853"/>
                    </a:lnTo>
                    <a:lnTo>
                      <a:pt x="1595" y="942"/>
                    </a:lnTo>
                    <a:lnTo>
                      <a:pt x="1595" y="1014"/>
                    </a:lnTo>
                    <a:lnTo>
                      <a:pt x="1595" y="1068"/>
                    </a:lnTo>
                    <a:lnTo>
                      <a:pt x="1553" y="1109"/>
                    </a:lnTo>
                    <a:lnTo>
                      <a:pt x="1547" y="1127"/>
                    </a:lnTo>
                    <a:lnTo>
                      <a:pt x="1559" y="1188"/>
                    </a:lnTo>
                    <a:lnTo>
                      <a:pt x="1559" y="1288"/>
                    </a:lnTo>
                    <a:lnTo>
                      <a:pt x="1547" y="1306"/>
                    </a:lnTo>
                    <a:lnTo>
                      <a:pt x="1511" y="1408"/>
                    </a:lnTo>
                    <a:lnTo>
                      <a:pt x="1535" y="1562"/>
                    </a:lnTo>
                    <a:lnTo>
                      <a:pt x="1577" y="1664"/>
                    </a:lnTo>
                    <a:lnTo>
                      <a:pt x="1565" y="1682"/>
                    </a:lnTo>
                    <a:lnTo>
                      <a:pt x="1571" y="1700"/>
                    </a:lnTo>
                    <a:lnTo>
                      <a:pt x="1565" y="1718"/>
                    </a:lnTo>
                    <a:lnTo>
                      <a:pt x="1571" y="1765"/>
                    </a:lnTo>
                    <a:lnTo>
                      <a:pt x="723" y="1819"/>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16" name="WI"/>
              <p:cNvSpPr>
                <a:spLocks noChangeAspect="1"/>
              </p:cNvSpPr>
              <p:nvPr/>
            </p:nvSpPr>
            <p:spPr bwMode="auto">
              <a:xfrm>
                <a:off x="4275042" y="708695"/>
                <a:ext cx="692597" cy="722201"/>
              </a:xfrm>
              <a:custGeom>
                <a:avLst/>
                <a:gdLst>
                  <a:gd name="T0" fmla="*/ 711 w 1709"/>
                  <a:gd name="T1" fmla="*/ 1783 h 1819"/>
                  <a:gd name="T2" fmla="*/ 591 w 1709"/>
                  <a:gd name="T3" fmla="*/ 1724 h 1819"/>
                  <a:gd name="T4" fmla="*/ 544 w 1709"/>
                  <a:gd name="T5" fmla="*/ 1557 h 1819"/>
                  <a:gd name="T6" fmla="*/ 573 w 1709"/>
                  <a:gd name="T7" fmla="*/ 1498 h 1819"/>
                  <a:gd name="T8" fmla="*/ 519 w 1709"/>
                  <a:gd name="T9" fmla="*/ 1414 h 1819"/>
                  <a:gd name="T10" fmla="*/ 513 w 1709"/>
                  <a:gd name="T11" fmla="*/ 1288 h 1819"/>
                  <a:gd name="T12" fmla="*/ 411 w 1709"/>
                  <a:gd name="T13" fmla="*/ 1199 h 1819"/>
                  <a:gd name="T14" fmla="*/ 298 w 1709"/>
                  <a:gd name="T15" fmla="*/ 1080 h 1819"/>
                  <a:gd name="T16" fmla="*/ 190 w 1709"/>
                  <a:gd name="T17" fmla="*/ 1026 h 1819"/>
                  <a:gd name="T18" fmla="*/ 172 w 1709"/>
                  <a:gd name="T19" fmla="*/ 996 h 1819"/>
                  <a:gd name="T20" fmla="*/ 90 w 1709"/>
                  <a:gd name="T21" fmla="*/ 966 h 1819"/>
                  <a:gd name="T22" fmla="*/ 41 w 1709"/>
                  <a:gd name="T23" fmla="*/ 919 h 1819"/>
                  <a:gd name="T24" fmla="*/ 54 w 1709"/>
                  <a:gd name="T25" fmla="*/ 740 h 1819"/>
                  <a:gd name="T26" fmla="*/ 72 w 1709"/>
                  <a:gd name="T27" fmla="*/ 656 h 1819"/>
                  <a:gd name="T28" fmla="*/ 0 w 1709"/>
                  <a:gd name="T29" fmla="*/ 584 h 1819"/>
                  <a:gd name="T30" fmla="*/ 29 w 1709"/>
                  <a:gd name="T31" fmla="*/ 513 h 1819"/>
                  <a:gd name="T32" fmla="*/ 119 w 1709"/>
                  <a:gd name="T33" fmla="*/ 405 h 1819"/>
                  <a:gd name="T34" fmla="*/ 167 w 1709"/>
                  <a:gd name="T35" fmla="*/ 369 h 1819"/>
                  <a:gd name="T36" fmla="*/ 179 w 1709"/>
                  <a:gd name="T37" fmla="*/ 131 h 1819"/>
                  <a:gd name="T38" fmla="*/ 226 w 1709"/>
                  <a:gd name="T39" fmla="*/ 120 h 1819"/>
                  <a:gd name="T40" fmla="*/ 316 w 1709"/>
                  <a:gd name="T41" fmla="*/ 120 h 1819"/>
                  <a:gd name="T42" fmla="*/ 537 w 1709"/>
                  <a:gd name="T43" fmla="*/ 6 h 1819"/>
                  <a:gd name="T44" fmla="*/ 573 w 1709"/>
                  <a:gd name="T45" fmla="*/ 12 h 1819"/>
                  <a:gd name="T46" fmla="*/ 562 w 1709"/>
                  <a:gd name="T47" fmla="*/ 72 h 1819"/>
                  <a:gd name="T48" fmla="*/ 544 w 1709"/>
                  <a:gd name="T49" fmla="*/ 143 h 1819"/>
                  <a:gd name="T50" fmla="*/ 627 w 1709"/>
                  <a:gd name="T51" fmla="*/ 120 h 1819"/>
                  <a:gd name="T52" fmla="*/ 693 w 1709"/>
                  <a:gd name="T53" fmla="*/ 143 h 1819"/>
                  <a:gd name="T54" fmla="*/ 747 w 1709"/>
                  <a:gd name="T55" fmla="*/ 174 h 1819"/>
                  <a:gd name="T56" fmla="*/ 782 w 1709"/>
                  <a:gd name="T57" fmla="*/ 233 h 1819"/>
                  <a:gd name="T58" fmla="*/ 1069 w 1709"/>
                  <a:gd name="T59" fmla="*/ 298 h 1819"/>
                  <a:gd name="T60" fmla="*/ 1159 w 1709"/>
                  <a:gd name="T61" fmla="*/ 346 h 1819"/>
                  <a:gd name="T62" fmla="*/ 1206 w 1709"/>
                  <a:gd name="T63" fmla="*/ 364 h 1819"/>
                  <a:gd name="T64" fmla="*/ 1249 w 1709"/>
                  <a:gd name="T65" fmla="*/ 346 h 1819"/>
                  <a:gd name="T66" fmla="*/ 1350 w 1709"/>
                  <a:gd name="T67" fmla="*/ 376 h 1819"/>
                  <a:gd name="T68" fmla="*/ 1362 w 1709"/>
                  <a:gd name="T69" fmla="*/ 400 h 1819"/>
                  <a:gd name="T70" fmla="*/ 1404 w 1709"/>
                  <a:gd name="T71" fmla="*/ 430 h 1819"/>
                  <a:gd name="T72" fmla="*/ 1463 w 1709"/>
                  <a:gd name="T73" fmla="*/ 489 h 1819"/>
                  <a:gd name="T74" fmla="*/ 1457 w 1709"/>
                  <a:gd name="T75" fmla="*/ 597 h 1819"/>
                  <a:gd name="T76" fmla="*/ 1511 w 1709"/>
                  <a:gd name="T77" fmla="*/ 591 h 1819"/>
                  <a:gd name="T78" fmla="*/ 1493 w 1709"/>
                  <a:gd name="T79" fmla="*/ 632 h 1819"/>
                  <a:gd name="T80" fmla="*/ 1547 w 1709"/>
                  <a:gd name="T81" fmla="*/ 704 h 1819"/>
                  <a:gd name="T82" fmla="*/ 1481 w 1709"/>
                  <a:gd name="T83" fmla="*/ 769 h 1819"/>
                  <a:gd name="T84" fmla="*/ 1427 w 1709"/>
                  <a:gd name="T85" fmla="*/ 907 h 1819"/>
                  <a:gd name="T86" fmla="*/ 1439 w 1709"/>
                  <a:gd name="T87" fmla="*/ 937 h 1819"/>
                  <a:gd name="T88" fmla="*/ 1529 w 1709"/>
                  <a:gd name="T89" fmla="*/ 823 h 1819"/>
                  <a:gd name="T90" fmla="*/ 1601 w 1709"/>
                  <a:gd name="T91" fmla="*/ 769 h 1819"/>
                  <a:gd name="T92" fmla="*/ 1637 w 1709"/>
                  <a:gd name="T93" fmla="*/ 728 h 1819"/>
                  <a:gd name="T94" fmla="*/ 1642 w 1709"/>
                  <a:gd name="T95" fmla="*/ 674 h 1819"/>
                  <a:gd name="T96" fmla="*/ 1660 w 1709"/>
                  <a:gd name="T97" fmla="*/ 638 h 1819"/>
                  <a:gd name="T98" fmla="*/ 1685 w 1709"/>
                  <a:gd name="T99" fmla="*/ 602 h 1819"/>
                  <a:gd name="T100" fmla="*/ 1709 w 1709"/>
                  <a:gd name="T101" fmla="*/ 620 h 1819"/>
                  <a:gd name="T102" fmla="*/ 1667 w 1709"/>
                  <a:gd name="T103" fmla="*/ 769 h 1819"/>
                  <a:gd name="T104" fmla="*/ 1631 w 1709"/>
                  <a:gd name="T105" fmla="*/ 835 h 1819"/>
                  <a:gd name="T106" fmla="*/ 1595 w 1709"/>
                  <a:gd name="T107" fmla="*/ 942 h 1819"/>
                  <a:gd name="T108" fmla="*/ 1595 w 1709"/>
                  <a:gd name="T109" fmla="*/ 1068 h 1819"/>
                  <a:gd name="T110" fmla="*/ 1547 w 1709"/>
                  <a:gd name="T111" fmla="*/ 1127 h 1819"/>
                  <a:gd name="T112" fmla="*/ 1559 w 1709"/>
                  <a:gd name="T113" fmla="*/ 1288 h 1819"/>
                  <a:gd name="T114" fmla="*/ 1511 w 1709"/>
                  <a:gd name="T115" fmla="*/ 1408 h 1819"/>
                  <a:gd name="T116" fmla="*/ 1577 w 1709"/>
                  <a:gd name="T117" fmla="*/ 1664 h 1819"/>
                  <a:gd name="T118" fmla="*/ 1571 w 1709"/>
                  <a:gd name="T119" fmla="*/ 1700 h 1819"/>
                  <a:gd name="T120" fmla="*/ 1571 w 1709"/>
                  <a:gd name="T121" fmla="*/ 1765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9" h="1819">
                    <a:moveTo>
                      <a:pt x="723" y="1819"/>
                    </a:moveTo>
                    <a:lnTo>
                      <a:pt x="711" y="1783"/>
                    </a:lnTo>
                    <a:lnTo>
                      <a:pt x="680" y="1759"/>
                    </a:lnTo>
                    <a:lnTo>
                      <a:pt x="591" y="1724"/>
                    </a:lnTo>
                    <a:lnTo>
                      <a:pt x="562" y="1611"/>
                    </a:lnTo>
                    <a:lnTo>
                      <a:pt x="544" y="1557"/>
                    </a:lnTo>
                    <a:lnTo>
                      <a:pt x="567" y="1521"/>
                    </a:lnTo>
                    <a:lnTo>
                      <a:pt x="573" y="1498"/>
                    </a:lnTo>
                    <a:lnTo>
                      <a:pt x="537" y="1462"/>
                    </a:lnTo>
                    <a:lnTo>
                      <a:pt x="519" y="1414"/>
                    </a:lnTo>
                    <a:lnTo>
                      <a:pt x="513" y="1342"/>
                    </a:lnTo>
                    <a:lnTo>
                      <a:pt x="513" y="1288"/>
                    </a:lnTo>
                    <a:lnTo>
                      <a:pt x="501" y="1265"/>
                    </a:lnTo>
                    <a:lnTo>
                      <a:pt x="411" y="1199"/>
                    </a:lnTo>
                    <a:lnTo>
                      <a:pt x="328" y="1139"/>
                    </a:lnTo>
                    <a:lnTo>
                      <a:pt x="298" y="1080"/>
                    </a:lnTo>
                    <a:lnTo>
                      <a:pt x="208" y="1038"/>
                    </a:lnTo>
                    <a:lnTo>
                      <a:pt x="190" y="1026"/>
                    </a:lnTo>
                    <a:lnTo>
                      <a:pt x="185" y="1008"/>
                    </a:lnTo>
                    <a:lnTo>
                      <a:pt x="172" y="996"/>
                    </a:lnTo>
                    <a:lnTo>
                      <a:pt x="101" y="984"/>
                    </a:lnTo>
                    <a:lnTo>
                      <a:pt x="90" y="966"/>
                    </a:lnTo>
                    <a:lnTo>
                      <a:pt x="59" y="942"/>
                    </a:lnTo>
                    <a:lnTo>
                      <a:pt x="41" y="919"/>
                    </a:lnTo>
                    <a:lnTo>
                      <a:pt x="41" y="812"/>
                    </a:lnTo>
                    <a:lnTo>
                      <a:pt x="54" y="740"/>
                    </a:lnTo>
                    <a:lnTo>
                      <a:pt x="47" y="704"/>
                    </a:lnTo>
                    <a:lnTo>
                      <a:pt x="72" y="656"/>
                    </a:lnTo>
                    <a:lnTo>
                      <a:pt x="41" y="609"/>
                    </a:lnTo>
                    <a:lnTo>
                      <a:pt x="0" y="584"/>
                    </a:lnTo>
                    <a:lnTo>
                      <a:pt x="18" y="519"/>
                    </a:lnTo>
                    <a:lnTo>
                      <a:pt x="29" y="513"/>
                    </a:lnTo>
                    <a:lnTo>
                      <a:pt x="36" y="477"/>
                    </a:lnTo>
                    <a:lnTo>
                      <a:pt x="119" y="405"/>
                    </a:lnTo>
                    <a:lnTo>
                      <a:pt x="143" y="394"/>
                    </a:lnTo>
                    <a:lnTo>
                      <a:pt x="167" y="369"/>
                    </a:lnTo>
                    <a:lnTo>
                      <a:pt x="161" y="149"/>
                    </a:lnTo>
                    <a:lnTo>
                      <a:pt x="179" y="131"/>
                    </a:lnTo>
                    <a:lnTo>
                      <a:pt x="197" y="102"/>
                    </a:lnTo>
                    <a:lnTo>
                      <a:pt x="226" y="120"/>
                    </a:lnTo>
                    <a:lnTo>
                      <a:pt x="269" y="125"/>
                    </a:lnTo>
                    <a:lnTo>
                      <a:pt x="316" y="120"/>
                    </a:lnTo>
                    <a:lnTo>
                      <a:pt x="393" y="77"/>
                    </a:lnTo>
                    <a:lnTo>
                      <a:pt x="537" y="6"/>
                    </a:lnTo>
                    <a:lnTo>
                      <a:pt x="562" y="0"/>
                    </a:lnTo>
                    <a:lnTo>
                      <a:pt x="573" y="12"/>
                    </a:lnTo>
                    <a:lnTo>
                      <a:pt x="573" y="48"/>
                    </a:lnTo>
                    <a:lnTo>
                      <a:pt x="562" y="72"/>
                    </a:lnTo>
                    <a:lnTo>
                      <a:pt x="555" y="90"/>
                    </a:lnTo>
                    <a:lnTo>
                      <a:pt x="544" y="143"/>
                    </a:lnTo>
                    <a:lnTo>
                      <a:pt x="597" y="120"/>
                    </a:lnTo>
                    <a:lnTo>
                      <a:pt x="627" y="120"/>
                    </a:lnTo>
                    <a:lnTo>
                      <a:pt x="657" y="149"/>
                    </a:lnTo>
                    <a:lnTo>
                      <a:pt x="693" y="143"/>
                    </a:lnTo>
                    <a:lnTo>
                      <a:pt x="711" y="167"/>
                    </a:lnTo>
                    <a:lnTo>
                      <a:pt x="747" y="174"/>
                    </a:lnTo>
                    <a:lnTo>
                      <a:pt x="770" y="190"/>
                    </a:lnTo>
                    <a:lnTo>
                      <a:pt x="782" y="233"/>
                    </a:lnTo>
                    <a:lnTo>
                      <a:pt x="800" y="244"/>
                    </a:lnTo>
                    <a:lnTo>
                      <a:pt x="1069" y="298"/>
                    </a:lnTo>
                    <a:lnTo>
                      <a:pt x="1105" y="298"/>
                    </a:lnTo>
                    <a:lnTo>
                      <a:pt x="1159" y="346"/>
                    </a:lnTo>
                    <a:lnTo>
                      <a:pt x="1201" y="346"/>
                    </a:lnTo>
                    <a:lnTo>
                      <a:pt x="1206" y="364"/>
                    </a:lnTo>
                    <a:lnTo>
                      <a:pt x="1224" y="352"/>
                    </a:lnTo>
                    <a:lnTo>
                      <a:pt x="1249" y="346"/>
                    </a:lnTo>
                    <a:lnTo>
                      <a:pt x="1308" y="358"/>
                    </a:lnTo>
                    <a:lnTo>
                      <a:pt x="1350" y="376"/>
                    </a:lnTo>
                    <a:lnTo>
                      <a:pt x="1368" y="387"/>
                    </a:lnTo>
                    <a:lnTo>
                      <a:pt x="1362" y="400"/>
                    </a:lnTo>
                    <a:lnTo>
                      <a:pt x="1362" y="418"/>
                    </a:lnTo>
                    <a:lnTo>
                      <a:pt x="1404" y="430"/>
                    </a:lnTo>
                    <a:lnTo>
                      <a:pt x="1457" y="453"/>
                    </a:lnTo>
                    <a:lnTo>
                      <a:pt x="1463" y="489"/>
                    </a:lnTo>
                    <a:lnTo>
                      <a:pt x="1445" y="591"/>
                    </a:lnTo>
                    <a:lnTo>
                      <a:pt x="1457" y="597"/>
                    </a:lnTo>
                    <a:lnTo>
                      <a:pt x="1506" y="584"/>
                    </a:lnTo>
                    <a:lnTo>
                      <a:pt x="1511" y="591"/>
                    </a:lnTo>
                    <a:lnTo>
                      <a:pt x="1511" y="615"/>
                    </a:lnTo>
                    <a:lnTo>
                      <a:pt x="1493" y="632"/>
                    </a:lnTo>
                    <a:lnTo>
                      <a:pt x="1506" y="674"/>
                    </a:lnTo>
                    <a:lnTo>
                      <a:pt x="1547" y="704"/>
                    </a:lnTo>
                    <a:lnTo>
                      <a:pt x="1542" y="710"/>
                    </a:lnTo>
                    <a:lnTo>
                      <a:pt x="1481" y="769"/>
                    </a:lnTo>
                    <a:lnTo>
                      <a:pt x="1445" y="853"/>
                    </a:lnTo>
                    <a:lnTo>
                      <a:pt x="1427" y="907"/>
                    </a:lnTo>
                    <a:lnTo>
                      <a:pt x="1422" y="925"/>
                    </a:lnTo>
                    <a:lnTo>
                      <a:pt x="1439" y="937"/>
                    </a:lnTo>
                    <a:lnTo>
                      <a:pt x="1481" y="912"/>
                    </a:lnTo>
                    <a:lnTo>
                      <a:pt x="1529" y="823"/>
                    </a:lnTo>
                    <a:lnTo>
                      <a:pt x="1577" y="781"/>
                    </a:lnTo>
                    <a:lnTo>
                      <a:pt x="1601" y="769"/>
                    </a:lnTo>
                    <a:lnTo>
                      <a:pt x="1613" y="751"/>
                    </a:lnTo>
                    <a:lnTo>
                      <a:pt x="1637" y="728"/>
                    </a:lnTo>
                    <a:lnTo>
                      <a:pt x="1642" y="704"/>
                    </a:lnTo>
                    <a:lnTo>
                      <a:pt x="1642" y="674"/>
                    </a:lnTo>
                    <a:lnTo>
                      <a:pt x="1649" y="650"/>
                    </a:lnTo>
                    <a:lnTo>
                      <a:pt x="1660" y="638"/>
                    </a:lnTo>
                    <a:lnTo>
                      <a:pt x="1673" y="615"/>
                    </a:lnTo>
                    <a:lnTo>
                      <a:pt x="1685" y="602"/>
                    </a:lnTo>
                    <a:lnTo>
                      <a:pt x="1703" y="602"/>
                    </a:lnTo>
                    <a:lnTo>
                      <a:pt x="1709" y="620"/>
                    </a:lnTo>
                    <a:lnTo>
                      <a:pt x="1709" y="668"/>
                    </a:lnTo>
                    <a:lnTo>
                      <a:pt x="1667" y="769"/>
                    </a:lnTo>
                    <a:lnTo>
                      <a:pt x="1642" y="799"/>
                    </a:lnTo>
                    <a:lnTo>
                      <a:pt x="1631" y="835"/>
                    </a:lnTo>
                    <a:lnTo>
                      <a:pt x="1637" y="853"/>
                    </a:lnTo>
                    <a:lnTo>
                      <a:pt x="1595" y="942"/>
                    </a:lnTo>
                    <a:lnTo>
                      <a:pt x="1595" y="1014"/>
                    </a:lnTo>
                    <a:lnTo>
                      <a:pt x="1595" y="1068"/>
                    </a:lnTo>
                    <a:lnTo>
                      <a:pt x="1553" y="1109"/>
                    </a:lnTo>
                    <a:lnTo>
                      <a:pt x="1547" y="1127"/>
                    </a:lnTo>
                    <a:lnTo>
                      <a:pt x="1559" y="1188"/>
                    </a:lnTo>
                    <a:lnTo>
                      <a:pt x="1559" y="1288"/>
                    </a:lnTo>
                    <a:lnTo>
                      <a:pt x="1547" y="1306"/>
                    </a:lnTo>
                    <a:lnTo>
                      <a:pt x="1511" y="1408"/>
                    </a:lnTo>
                    <a:lnTo>
                      <a:pt x="1535" y="1562"/>
                    </a:lnTo>
                    <a:lnTo>
                      <a:pt x="1577" y="1664"/>
                    </a:lnTo>
                    <a:lnTo>
                      <a:pt x="1565" y="1682"/>
                    </a:lnTo>
                    <a:lnTo>
                      <a:pt x="1571" y="1700"/>
                    </a:lnTo>
                    <a:lnTo>
                      <a:pt x="1565" y="1718"/>
                    </a:lnTo>
                    <a:lnTo>
                      <a:pt x="1571" y="1765"/>
                    </a:lnTo>
                    <a:lnTo>
                      <a:pt x="723" y="1819"/>
                    </a:lnTo>
                  </a:path>
                </a:pathLst>
              </a:custGeom>
              <a:solidFill>
                <a:sysClr val="window" lastClr="FFFFFF"/>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17" name="Freeform 216"/>
              <p:cNvSpPr>
                <a:spLocks noChangeAspect="1"/>
              </p:cNvSpPr>
              <p:nvPr/>
            </p:nvSpPr>
            <p:spPr bwMode="auto">
              <a:xfrm>
                <a:off x="4479166" y="1409445"/>
                <a:ext cx="524905" cy="909704"/>
              </a:xfrm>
              <a:custGeom>
                <a:avLst/>
                <a:gdLst>
                  <a:gd name="T0" fmla="*/ 215 w 1290"/>
                  <a:gd name="T1" fmla="*/ 54 h 2291"/>
                  <a:gd name="T2" fmla="*/ 292 w 1290"/>
                  <a:gd name="T3" fmla="*/ 120 h 2291"/>
                  <a:gd name="T4" fmla="*/ 352 w 1290"/>
                  <a:gd name="T5" fmla="*/ 191 h 2291"/>
                  <a:gd name="T6" fmla="*/ 375 w 1290"/>
                  <a:gd name="T7" fmla="*/ 299 h 2291"/>
                  <a:gd name="T8" fmla="*/ 334 w 1290"/>
                  <a:gd name="T9" fmla="*/ 358 h 2291"/>
                  <a:gd name="T10" fmla="*/ 280 w 1290"/>
                  <a:gd name="T11" fmla="*/ 454 h 2291"/>
                  <a:gd name="T12" fmla="*/ 215 w 1290"/>
                  <a:gd name="T13" fmla="*/ 490 h 2291"/>
                  <a:gd name="T14" fmla="*/ 119 w 1290"/>
                  <a:gd name="T15" fmla="*/ 508 h 2291"/>
                  <a:gd name="T16" fmla="*/ 107 w 1290"/>
                  <a:gd name="T17" fmla="*/ 585 h 2291"/>
                  <a:gd name="T18" fmla="*/ 154 w 1290"/>
                  <a:gd name="T19" fmla="*/ 650 h 2291"/>
                  <a:gd name="T20" fmla="*/ 95 w 1290"/>
                  <a:gd name="T21" fmla="*/ 811 h 2291"/>
                  <a:gd name="T22" fmla="*/ 36 w 1290"/>
                  <a:gd name="T23" fmla="*/ 872 h 2291"/>
                  <a:gd name="T24" fmla="*/ 18 w 1290"/>
                  <a:gd name="T25" fmla="*/ 937 h 2291"/>
                  <a:gd name="T26" fmla="*/ 0 w 1290"/>
                  <a:gd name="T27" fmla="*/ 997 h 2291"/>
                  <a:gd name="T28" fmla="*/ 29 w 1290"/>
                  <a:gd name="T29" fmla="*/ 1146 h 2291"/>
                  <a:gd name="T30" fmla="*/ 131 w 1290"/>
                  <a:gd name="T31" fmla="*/ 1283 h 2291"/>
                  <a:gd name="T32" fmla="*/ 244 w 1290"/>
                  <a:gd name="T33" fmla="*/ 1379 h 2291"/>
                  <a:gd name="T34" fmla="*/ 316 w 1290"/>
                  <a:gd name="T35" fmla="*/ 1546 h 2291"/>
                  <a:gd name="T36" fmla="*/ 370 w 1290"/>
                  <a:gd name="T37" fmla="*/ 1497 h 2291"/>
                  <a:gd name="T38" fmla="*/ 459 w 1290"/>
                  <a:gd name="T39" fmla="*/ 1563 h 2291"/>
                  <a:gd name="T40" fmla="*/ 454 w 1290"/>
                  <a:gd name="T41" fmla="*/ 1671 h 2291"/>
                  <a:gd name="T42" fmla="*/ 382 w 1290"/>
                  <a:gd name="T43" fmla="*/ 1766 h 2291"/>
                  <a:gd name="T44" fmla="*/ 454 w 1290"/>
                  <a:gd name="T45" fmla="*/ 1868 h 2291"/>
                  <a:gd name="T46" fmla="*/ 591 w 1290"/>
                  <a:gd name="T47" fmla="*/ 1940 h 2291"/>
                  <a:gd name="T48" fmla="*/ 698 w 1290"/>
                  <a:gd name="T49" fmla="*/ 2088 h 2291"/>
                  <a:gd name="T50" fmla="*/ 729 w 1290"/>
                  <a:gd name="T51" fmla="*/ 2142 h 2291"/>
                  <a:gd name="T52" fmla="*/ 698 w 1290"/>
                  <a:gd name="T53" fmla="*/ 2184 h 2291"/>
                  <a:gd name="T54" fmla="*/ 782 w 1290"/>
                  <a:gd name="T55" fmla="*/ 2291 h 2291"/>
                  <a:gd name="T56" fmla="*/ 806 w 1290"/>
                  <a:gd name="T57" fmla="*/ 2267 h 2291"/>
                  <a:gd name="T58" fmla="*/ 831 w 1290"/>
                  <a:gd name="T59" fmla="*/ 2207 h 2291"/>
                  <a:gd name="T60" fmla="*/ 926 w 1290"/>
                  <a:gd name="T61" fmla="*/ 2196 h 2291"/>
                  <a:gd name="T62" fmla="*/ 1003 w 1290"/>
                  <a:gd name="T63" fmla="*/ 2250 h 2291"/>
                  <a:gd name="T64" fmla="*/ 1034 w 1290"/>
                  <a:gd name="T65" fmla="*/ 2148 h 2291"/>
                  <a:gd name="T66" fmla="*/ 1057 w 1290"/>
                  <a:gd name="T67" fmla="*/ 2088 h 2291"/>
                  <a:gd name="T68" fmla="*/ 1159 w 1290"/>
                  <a:gd name="T69" fmla="*/ 2047 h 2291"/>
                  <a:gd name="T70" fmla="*/ 1129 w 1290"/>
                  <a:gd name="T71" fmla="*/ 1993 h 2291"/>
                  <a:gd name="T72" fmla="*/ 1147 w 1290"/>
                  <a:gd name="T73" fmla="*/ 1951 h 2291"/>
                  <a:gd name="T74" fmla="*/ 1152 w 1290"/>
                  <a:gd name="T75" fmla="*/ 1927 h 2291"/>
                  <a:gd name="T76" fmla="*/ 1147 w 1290"/>
                  <a:gd name="T77" fmla="*/ 1891 h 2291"/>
                  <a:gd name="T78" fmla="*/ 1165 w 1290"/>
                  <a:gd name="T79" fmla="*/ 1760 h 2291"/>
                  <a:gd name="T80" fmla="*/ 1249 w 1290"/>
                  <a:gd name="T81" fmla="*/ 1646 h 2291"/>
                  <a:gd name="T82" fmla="*/ 1290 w 1290"/>
                  <a:gd name="T83" fmla="*/ 1540 h 2291"/>
                  <a:gd name="T84" fmla="*/ 1242 w 1290"/>
                  <a:gd name="T85" fmla="*/ 1379 h 2291"/>
                  <a:gd name="T86" fmla="*/ 1249 w 1290"/>
                  <a:gd name="T87" fmla="*/ 1295 h 2291"/>
                  <a:gd name="T88" fmla="*/ 1177 w 1290"/>
                  <a:gd name="T89" fmla="*/ 304 h 2291"/>
                  <a:gd name="T90" fmla="*/ 1152 w 1290"/>
                  <a:gd name="T91" fmla="*/ 275 h 2291"/>
                  <a:gd name="T92" fmla="*/ 1117 w 1290"/>
                  <a:gd name="T93" fmla="*/ 156 h 2291"/>
                  <a:gd name="T94" fmla="*/ 1063 w 1290"/>
                  <a:gd name="T95" fmla="*/ 72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90" h="2291">
                    <a:moveTo>
                      <a:pt x="1063" y="0"/>
                    </a:moveTo>
                    <a:lnTo>
                      <a:pt x="215" y="54"/>
                    </a:lnTo>
                    <a:lnTo>
                      <a:pt x="226" y="78"/>
                    </a:lnTo>
                    <a:lnTo>
                      <a:pt x="292" y="120"/>
                    </a:lnTo>
                    <a:lnTo>
                      <a:pt x="298" y="156"/>
                    </a:lnTo>
                    <a:lnTo>
                      <a:pt x="352" y="191"/>
                    </a:lnTo>
                    <a:lnTo>
                      <a:pt x="375" y="263"/>
                    </a:lnTo>
                    <a:lnTo>
                      <a:pt x="375" y="299"/>
                    </a:lnTo>
                    <a:lnTo>
                      <a:pt x="352" y="340"/>
                    </a:lnTo>
                    <a:lnTo>
                      <a:pt x="334" y="358"/>
                    </a:lnTo>
                    <a:lnTo>
                      <a:pt x="334" y="394"/>
                    </a:lnTo>
                    <a:lnTo>
                      <a:pt x="280" y="454"/>
                    </a:lnTo>
                    <a:lnTo>
                      <a:pt x="226" y="472"/>
                    </a:lnTo>
                    <a:lnTo>
                      <a:pt x="215" y="490"/>
                    </a:lnTo>
                    <a:lnTo>
                      <a:pt x="149" y="490"/>
                    </a:lnTo>
                    <a:lnTo>
                      <a:pt x="119" y="508"/>
                    </a:lnTo>
                    <a:lnTo>
                      <a:pt x="101" y="550"/>
                    </a:lnTo>
                    <a:lnTo>
                      <a:pt x="107" y="585"/>
                    </a:lnTo>
                    <a:lnTo>
                      <a:pt x="143" y="621"/>
                    </a:lnTo>
                    <a:lnTo>
                      <a:pt x="154" y="650"/>
                    </a:lnTo>
                    <a:lnTo>
                      <a:pt x="143" y="711"/>
                    </a:lnTo>
                    <a:lnTo>
                      <a:pt x="95" y="811"/>
                    </a:lnTo>
                    <a:lnTo>
                      <a:pt x="47" y="842"/>
                    </a:lnTo>
                    <a:lnTo>
                      <a:pt x="36" y="872"/>
                    </a:lnTo>
                    <a:lnTo>
                      <a:pt x="36" y="908"/>
                    </a:lnTo>
                    <a:lnTo>
                      <a:pt x="18" y="937"/>
                    </a:lnTo>
                    <a:lnTo>
                      <a:pt x="18" y="961"/>
                    </a:lnTo>
                    <a:lnTo>
                      <a:pt x="0" y="997"/>
                    </a:lnTo>
                    <a:lnTo>
                      <a:pt x="5" y="1074"/>
                    </a:lnTo>
                    <a:lnTo>
                      <a:pt x="29" y="1146"/>
                    </a:lnTo>
                    <a:lnTo>
                      <a:pt x="36" y="1175"/>
                    </a:lnTo>
                    <a:lnTo>
                      <a:pt x="131" y="1283"/>
                    </a:lnTo>
                    <a:lnTo>
                      <a:pt x="221" y="1354"/>
                    </a:lnTo>
                    <a:lnTo>
                      <a:pt x="244" y="1379"/>
                    </a:lnTo>
                    <a:lnTo>
                      <a:pt x="298" y="1528"/>
                    </a:lnTo>
                    <a:lnTo>
                      <a:pt x="316" y="1546"/>
                    </a:lnTo>
                    <a:lnTo>
                      <a:pt x="346" y="1515"/>
                    </a:lnTo>
                    <a:lnTo>
                      <a:pt x="370" y="1497"/>
                    </a:lnTo>
                    <a:lnTo>
                      <a:pt x="447" y="1540"/>
                    </a:lnTo>
                    <a:lnTo>
                      <a:pt x="459" y="1563"/>
                    </a:lnTo>
                    <a:lnTo>
                      <a:pt x="442" y="1617"/>
                    </a:lnTo>
                    <a:lnTo>
                      <a:pt x="454" y="1671"/>
                    </a:lnTo>
                    <a:lnTo>
                      <a:pt x="393" y="1743"/>
                    </a:lnTo>
                    <a:lnTo>
                      <a:pt x="382" y="1766"/>
                    </a:lnTo>
                    <a:lnTo>
                      <a:pt x="406" y="1814"/>
                    </a:lnTo>
                    <a:lnTo>
                      <a:pt x="454" y="1868"/>
                    </a:lnTo>
                    <a:lnTo>
                      <a:pt x="544" y="1922"/>
                    </a:lnTo>
                    <a:lnTo>
                      <a:pt x="591" y="1940"/>
                    </a:lnTo>
                    <a:lnTo>
                      <a:pt x="680" y="2017"/>
                    </a:lnTo>
                    <a:lnTo>
                      <a:pt x="698" y="2088"/>
                    </a:lnTo>
                    <a:lnTo>
                      <a:pt x="729" y="2124"/>
                    </a:lnTo>
                    <a:lnTo>
                      <a:pt x="729" y="2142"/>
                    </a:lnTo>
                    <a:lnTo>
                      <a:pt x="705" y="2166"/>
                    </a:lnTo>
                    <a:lnTo>
                      <a:pt x="698" y="2184"/>
                    </a:lnTo>
                    <a:lnTo>
                      <a:pt x="770" y="2291"/>
                    </a:lnTo>
                    <a:lnTo>
                      <a:pt x="782" y="2291"/>
                    </a:lnTo>
                    <a:lnTo>
                      <a:pt x="782" y="2267"/>
                    </a:lnTo>
                    <a:lnTo>
                      <a:pt x="806" y="2267"/>
                    </a:lnTo>
                    <a:lnTo>
                      <a:pt x="813" y="2279"/>
                    </a:lnTo>
                    <a:lnTo>
                      <a:pt x="831" y="2207"/>
                    </a:lnTo>
                    <a:lnTo>
                      <a:pt x="872" y="2189"/>
                    </a:lnTo>
                    <a:lnTo>
                      <a:pt x="926" y="2196"/>
                    </a:lnTo>
                    <a:lnTo>
                      <a:pt x="967" y="2219"/>
                    </a:lnTo>
                    <a:lnTo>
                      <a:pt x="1003" y="2250"/>
                    </a:lnTo>
                    <a:lnTo>
                      <a:pt x="1051" y="2225"/>
                    </a:lnTo>
                    <a:lnTo>
                      <a:pt x="1034" y="2148"/>
                    </a:lnTo>
                    <a:lnTo>
                      <a:pt x="1027" y="2100"/>
                    </a:lnTo>
                    <a:lnTo>
                      <a:pt x="1057" y="2088"/>
                    </a:lnTo>
                    <a:lnTo>
                      <a:pt x="1152" y="2058"/>
                    </a:lnTo>
                    <a:lnTo>
                      <a:pt x="1159" y="2047"/>
                    </a:lnTo>
                    <a:lnTo>
                      <a:pt x="1129" y="2011"/>
                    </a:lnTo>
                    <a:lnTo>
                      <a:pt x="1129" y="1993"/>
                    </a:lnTo>
                    <a:lnTo>
                      <a:pt x="1134" y="1987"/>
                    </a:lnTo>
                    <a:lnTo>
                      <a:pt x="1147" y="1951"/>
                    </a:lnTo>
                    <a:lnTo>
                      <a:pt x="1159" y="1933"/>
                    </a:lnTo>
                    <a:lnTo>
                      <a:pt x="1152" y="1927"/>
                    </a:lnTo>
                    <a:lnTo>
                      <a:pt x="1147" y="1915"/>
                    </a:lnTo>
                    <a:lnTo>
                      <a:pt x="1147" y="1891"/>
                    </a:lnTo>
                    <a:lnTo>
                      <a:pt x="1165" y="1820"/>
                    </a:lnTo>
                    <a:lnTo>
                      <a:pt x="1165" y="1760"/>
                    </a:lnTo>
                    <a:lnTo>
                      <a:pt x="1219" y="1712"/>
                    </a:lnTo>
                    <a:lnTo>
                      <a:pt x="1249" y="1646"/>
                    </a:lnTo>
                    <a:lnTo>
                      <a:pt x="1249" y="1623"/>
                    </a:lnTo>
                    <a:lnTo>
                      <a:pt x="1290" y="1540"/>
                    </a:lnTo>
                    <a:lnTo>
                      <a:pt x="1278" y="1456"/>
                    </a:lnTo>
                    <a:lnTo>
                      <a:pt x="1242" y="1379"/>
                    </a:lnTo>
                    <a:lnTo>
                      <a:pt x="1254" y="1331"/>
                    </a:lnTo>
                    <a:lnTo>
                      <a:pt x="1249" y="1295"/>
                    </a:lnTo>
                    <a:lnTo>
                      <a:pt x="1260" y="1277"/>
                    </a:lnTo>
                    <a:lnTo>
                      <a:pt x="1177" y="304"/>
                    </a:lnTo>
                    <a:lnTo>
                      <a:pt x="1165" y="299"/>
                    </a:lnTo>
                    <a:lnTo>
                      <a:pt x="1152" y="275"/>
                    </a:lnTo>
                    <a:lnTo>
                      <a:pt x="1134" y="186"/>
                    </a:lnTo>
                    <a:lnTo>
                      <a:pt x="1117" y="156"/>
                    </a:lnTo>
                    <a:lnTo>
                      <a:pt x="1093" y="132"/>
                    </a:lnTo>
                    <a:lnTo>
                      <a:pt x="1063" y="72"/>
                    </a:lnTo>
                    <a:lnTo>
                      <a:pt x="1063" y="0"/>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18" name="IL"/>
              <p:cNvSpPr>
                <a:spLocks noChangeAspect="1"/>
              </p:cNvSpPr>
              <p:nvPr/>
            </p:nvSpPr>
            <p:spPr bwMode="auto">
              <a:xfrm>
                <a:off x="4479166" y="1409445"/>
                <a:ext cx="524905" cy="909704"/>
              </a:xfrm>
              <a:custGeom>
                <a:avLst/>
                <a:gdLst>
                  <a:gd name="T0" fmla="*/ 215 w 1290"/>
                  <a:gd name="T1" fmla="*/ 54 h 2291"/>
                  <a:gd name="T2" fmla="*/ 292 w 1290"/>
                  <a:gd name="T3" fmla="*/ 120 h 2291"/>
                  <a:gd name="T4" fmla="*/ 352 w 1290"/>
                  <a:gd name="T5" fmla="*/ 191 h 2291"/>
                  <a:gd name="T6" fmla="*/ 375 w 1290"/>
                  <a:gd name="T7" fmla="*/ 299 h 2291"/>
                  <a:gd name="T8" fmla="*/ 334 w 1290"/>
                  <a:gd name="T9" fmla="*/ 358 h 2291"/>
                  <a:gd name="T10" fmla="*/ 280 w 1290"/>
                  <a:gd name="T11" fmla="*/ 454 h 2291"/>
                  <a:gd name="T12" fmla="*/ 215 w 1290"/>
                  <a:gd name="T13" fmla="*/ 490 h 2291"/>
                  <a:gd name="T14" fmla="*/ 119 w 1290"/>
                  <a:gd name="T15" fmla="*/ 508 h 2291"/>
                  <a:gd name="T16" fmla="*/ 107 w 1290"/>
                  <a:gd name="T17" fmla="*/ 585 h 2291"/>
                  <a:gd name="T18" fmla="*/ 154 w 1290"/>
                  <a:gd name="T19" fmla="*/ 650 h 2291"/>
                  <a:gd name="T20" fmla="*/ 95 w 1290"/>
                  <a:gd name="T21" fmla="*/ 811 h 2291"/>
                  <a:gd name="T22" fmla="*/ 36 w 1290"/>
                  <a:gd name="T23" fmla="*/ 872 h 2291"/>
                  <a:gd name="T24" fmla="*/ 18 w 1290"/>
                  <a:gd name="T25" fmla="*/ 937 h 2291"/>
                  <a:gd name="T26" fmla="*/ 0 w 1290"/>
                  <a:gd name="T27" fmla="*/ 997 h 2291"/>
                  <a:gd name="T28" fmla="*/ 29 w 1290"/>
                  <a:gd name="T29" fmla="*/ 1146 h 2291"/>
                  <a:gd name="T30" fmla="*/ 131 w 1290"/>
                  <a:gd name="T31" fmla="*/ 1283 h 2291"/>
                  <a:gd name="T32" fmla="*/ 244 w 1290"/>
                  <a:gd name="T33" fmla="*/ 1379 h 2291"/>
                  <a:gd name="T34" fmla="*/ 316 w 1290"/>
                  <a:gd name="T35" fmla="*/ 1546 h 2291"/>
                  <a:gd name="T36" fmla="*/ 370 w 1290"/>
                  <a:gd name="T37" fmla="*/ 1497 h 2291"/>
                  <a:gd name="T38" fmla="*/ 459 w 1290"/>
                  <a:gd name="T39" fmla="*/ 1563 h 2291"/>
                  <a:gd name="T40" fmla="*/ 454 w 1290"/>
                  <a:gd name="T41" fmla="*/ 1671 h 2291"/>
                  <a:gd name="T42" fmla="*/ 382 w 1290"/>
                  <a:gd name="T43" fmla="*/ 1766 h 2291"/>
                  <a:gd name="T44" fmla="*/ 454 w 1290"/>
                  <a:gd name="T45" fmla="*/ 1868 h 2291"/>
                  <a:gd name="T46" fmla="*/ 591 w 1290"/>
                  <a:gd name="T47" fmla="*/ 1940 h 2291"/>
                  <a:gd name="T48" fmla="*/ 698 w 1290"/>
                  <a:gd name="T49" fmla="*/ 2088 h 2291"/>
                  <a:gd name="T50" fmla="*/ 729 w 1290"/>
                  <a:gd name="T51" fmla="*/ 2142 h 2291"/>
                  <a:gd name="T52" fmla="*/ 698 w 1290"/>
                  <a:gd name="T53" fmla="*/ 2184 h 2291"/>
                  <a:gd name="T54" fmla="*/ 782 w 1290"/>
                  <a:gd name="T55" fmla="*/ 2291 h 2291"/>
                  <a:gd name="T56" fmla="*/ 806 w 1290"/>
                  <a:gd name="T57" fmla="*/ 2267 h 2291"/>
                  <a:gd name="T58" fmla="*/ 831 w 1290"/>
                  <a:gd name="T59" fmla="*/ 2207 h 2291"/>
                  <a:gd name="T60" fmla="*/ 926 w 1290"/>
                  <a:gd name="T61" fmla="*/ 2196 h 2291"/>
                  <a:gd name="T62" fmla="*/ 1003 w 1290"/>
                  <a:gd name="T63" fmla="*/ 2250 h 2291"/>
                  <a:gd name="T64" fmla="*/ 1034 w 1290"/>
                  <a:gd name="T65" fmla="*/ 2148 h 2291"/>
                  <a:gd name="T66" fmla="*/ 1057 w 1290"/>
                  <a:gd name="T67" fmla="*/ 2088 h 2291"/>
                  <a:gd name="T68" fmla="*/ 1159 w 1290"/>
                  <a:gd name="T69" fmla="*/ 2047 h 2291"/>
                  <a:gd name="T70" fmla="*/ 1129 w 1290"/>
                  <a:gd name="T71" fmla="*/ 1993 h 2291"/>
                  <a:gd name="T72" fmla="*/ 1147 w 1290"/>
                  <a:gd name="T73" fmla="*/ 1951 h 2291"/>
                  <a:gd name="T74" fmla="*/ 1152 w 1290"/>
                  <a:gd name="T75" fmla="*/ 1927 h 2291"/>
                  <a:gd name="T76" fmla="*/ 1147 w 1290"/>
                  <a:gd name="T77" fmla="*/ 1891 h 2291"/>
                  <a:gd name="T78" fmla="*/ 1165 w 1290"/>
                  <a:gd name="T79" fmla="*/ 1760 h 2291"/>
                  <a:gd name="T80" fmla="*/ 1249 w 1290"/>
                  <a:gd name="T81" fmla="*/ 1646 h 2291"/>
                  <a:gd name="T82" fmla="*/ 1290 w 1290"/>
                  <a:gd name="T83" fmla="*/ 1540 h 2291"/>
                  <a:gd name="T84" fmla="*/ 1242 w 1290"/>
                  <a:gd name="T85" fmla="*/ 1379 h 2291"/>
                  <a:gd name="T86" fmla="*/ 1249 w 1290"/>
                  <a:gd name="T87" fmla="*/ 1295 h 2291"/>
                  <a:gd name="T88" fmla="*/ 1177 w 1290"/>
                  <a:gd name="T89" fmla="*/ 304 h 2291"/>
                  <a:gd name="T90" fmla="*/ 1152 w 1290"/>
                  <a:gd name="T91" fmla="*/ 275 h 2291"/>
                  <a:gd name="T92" fmla="*/ 1117 w 1290"/>
                  <a:gd name="T93" fmla="*/ 156 h 2291"/>
                  <a:gd name="T94" fmla="*/ 1063 w 1290"/>
                  <a:gd name="T95" fmla="*/ 72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90" h="2291">
                    <a:moveTo>
                      <a:pt x="1063" y="0"/>
                    </a:moveTo>
                    <a:lnTo>
                      <a:pt x="215" y="54"/>
                    </a:lnTo>
                    <a:lnTo>
                      <a:pt x="226" y="78"/>
                    </a:lnTo>
                    <a:lnTo>
                      <a:pt x="292" y="120"/>
                    </a:lnTo>
                    <a:lnTo>
                      <a:pt x="298" y="156"/>
                    </a:lnTo>
                    <a:lnTo>
                      <a:pt x="352" y="191"/>
                    </a:lnTo>
                    <a:lnTo>
                      <a:pt x="375" y="263"/>
                    </a:lnTo>
                    <a:lnTo>
                      <a:pt x="375" y="299"/>
                    </a:lnTo>
                    <a:lnTo>
                      <a:pt x="352" y="340"/>
                    </a:lnTo>
                    <a:lnTo>
                      <a:pt x="334" y="358"/>
                    </a:lnTo>
                    <a:lnTo>
                      <a:pt x="334" y="394"/>
                    </a:lnTo>
                    <a:lnTo>
                      <a:pt x="280" y="454"/>
                    </a:lnTo>
                    <a:lnTo>
                      <a:pt x="226" y="472"/>
                    </a:lnTo>
                    <a:lnTo>
                      <a:pt x="215" y="490"/>
                    </a:lnTo>
                    <a:lnTo>
                      <a:pt x="149" y="490"/>
                    </a:lnTo>
                    <a:lnTo>
                      <a:pt x="119" y="508"/>
                    </a:lnTo>
                    <a:lnTo>
                      <a:pt x="101" y="550"/>
                    </a:lnTo>
                    <a:lnTo>
                      <a:pt x="107" y="585"/>
                    </a:lnTo>
                    <a:lnTo>
                      <a:pt x="143" y="621"/>
                    </a:lnTo>
                    <a:lnTo>
                      <a:pt x="154" y="650"/>
                    </a:lnTo>
                    <a:lnTo>
                      <a:pt x="143" y="711"/>
                    </a:lnTo>
                    <a:lnTo>
                      <a:pt x="95" y="811"/>
                    </a:lnTo>
                    <a:lnTo>
                      <a:pt x="47" y="842"/>
                    </a:lnTo>
                    <a:lnTo>
                      <a:pt x="36" y="872"/>
                    </a:lnTo>
                    <a:lnTo>
                      <a:pt x="36" y="908"/>
                    </a:lnTo>
                    <a:lnTo>
                      <a:pt x="18" y="937"/>
                    </a:lnTo>
                    <a:lnTo>
                      <a:pt x="18" y="961"/>
                    </a:lnTo>
                    <a:lnTo>
                      <a:pt x="0" y="997"/>
                    </a:lnTo>
                    <a:lnTo>
                      <a:pt x="5" y="1074"/>
                    </a:lnTo>
                    <a:lnTo>
                      <a:pt x="29" y="1146"/>
                    </a:lnTo>
                    <a:lnTo>
                      <a:pt x="36" y="1175"/>
                    </a:lnTo>
                    <a:lnTo>
                      <a:pt x="131" y="1283"/>
                    </a:lnTo>
                    <a:lnTo>
                      <a:pt x="221" y="1354"/>
                    </a:lnTo>
                    <a:lnTo>
                      <a:pt x="244" y="1379"/>
                    </a:lnTo>
                    <a:lnTo>
                      <a:pt x="298" y="1528"/>
                    </a:lnTo>
                    <a:lnTo>
                      <a:pt x="316" y="1546"/>
                    </a:lnTo>
                    <a:lnTo>
                      <a:pt x="346" y="1515"/>
                    </a:lnTo>
                    <a:lnTo>
                      <a:pt x="370" y="1497"/>
                    </a:lnTo>
                    <a:lnTo>
                      <a:pt x="447" y="1540"/>
                    </a:lnTo>
                    <a:lnTo>
                      <a:pt x="459" y="1563"/>
                    </a:lnTo>
                    <a:lnTo>
                      <a:pt x="442" y="1617"/>
                    </a:lnTo>
                    <a:lnTo>
                      <a:pt x="454" y="1671"/>
                    </a:lnTo>
                    <a:lnTo>
                      <a:pt x="393" y="1743"/>
                    </a:lnTo>
                    <a:lnTo>
                      <a:pt x="382" y="1766"/>
                    </a:lnTo>
                    <a:lnTo>
                      <a:pt x="406" y="1814"/>
                    </a:lnTo>
                    <a:lnTo>
                      <a:pt x="454" y="1868"/>
                    </a:lnTo>
                    <a:lnTo>
                      <a:pt x="544" y="1922"/>
                    </a:lnTo>
                    <a:lnTo>
                      <a:pt x="591" y="1940"/>
                    </a:lnTo>
                    <a:lnTo>
                      <a:pt x="680" y="2017"/>
                    </a:lnTo>
                    <a:lnTo>
                      <a:pt x="698" y="2088"/>
                    </a:lnTo>
                    <a:lnTo>
                      <a:pt x="729" y="2124"/>
                    </a:lnTo>
                    <a:lnTo>
                      <a:pt x="729" y="2142"/>
                    </a:lnTo>
                    <a:lnTo>
                      <a:pt x="705" y="2166"/>
                    </a:lnTo>
                    <a:lnTo>
                      <a:pt x="698" y="2184"/>
                    </a:lnTo>
                    <a:lnTo>
                      <a:pt x="770" y="2291"/>
                    </a:lnTo>
                    <a:lnTo>
                      <a:pt x="782" y="2291"/>
                    </a:lnTo>
                    <a:lnTo>
                      <a:pt x="782" y="2267"/>
                    </a:lnTo>
                    <a:lnTo>
                      <a:pt x="806" y="2267"/>
                    </a:lnTo>
                    <a:lnTo>
                      <a:pt x="813" y="2279"/>
                    </a:lnTo>
                    <a:lnTo>
                      <a:pt x="831" y="2207"/>
                    </a:lnTo>
                    <a:lnTo>
                      <a:pt x="872" y="2189"/>
                    </a:lnTo>
                    <a:lnTo>
                      <a:pt x="926" y="2196"/>
                    </a:lnTo>
                    <a:lnTo>
                      <a:pt x="967" y="2219"/>
                    </a:lnTo>
                    <a:lnTo>
                      <a:pt x="1003" y="2250"/>
                    </a:lnTo>
                    <a:lnTo>
                      <a:pt x="1051" y="2225"/>
                    </a:lnTo>
                    <a:lnTo>
                      <a:pt x="1034" y="2148"/>
                    </a:lnTo>
                    <a:lnTo>
                      <a:pt x="1027" y="2100"/>
                    </a:lnTo>
                    <a:lnTo>
                      <a:pt x="1057" y="2088"/>
                    </a:lnTo>
                    <a:lnTo>
                      <a:pt x="1152" y="2058"/>
                    </a:lnTo>
                    <a:lnTo>
                      <a:pt x="1159" y="2047"/>
                    </a:lnTo>
                    <a:lnTo>
                      <a:pt x="1129" y="2011"/>
                    </a:lnTo>
                    <a:lnTo>
                      <a:pt x="1129" y="1993"/>
                    </a:lnTo>
                    <a:lnTo>
                      <a:pt x="1134" y="1987"/>
                    </a:lnTo>
                    <a:lnTo>
                      <a:pt x="1147" y="1951"/>
                    </a:lnTo>
                    <a:lnTo>
                      <a:pt x="1159" y="1933"/>
                    </a:lnTo>
                    <a:lnTo>
                      <a:pt x="1152" y="1927"/>
                    </a:lnTo>
                    <a:lnTo>
                      <a:pt x="1147" y="1915"/>
                    </a:lnTo>
                    <a:lnTo>
                      <a:pt x="1147" y="1891"/>
                    </a:lnTo>
                    <a:lnTo>
                      <a:pt x="1165" y="1820"/>
                    </a:lnTo>
                    <a:lnTo>
                      <a:pt x="1165" y="1760"/>
                    </a:lnTo>
                    <a:lnTo>
                      <a:pt x="1219" y="1712"/>
                    </a:lnTo>
                    <a:lnTo>
                      <a:pt x="1249" y="1646"/>
                    </a:lnTo>
                    <a:lnTo>
                      <a:pt x="1249" y="1623"/>
                    </a:lnTo>
                    <a:lnTo>
                      <a:pt x="1290" y="1540"/>
                    </a:lnTo>
                    <a:lnTo>
                      <a:pt x="1278" y="1456"/>
                    </a:lnTo>
                    <a:lnTo>
                      <a:pt x="1242" y="1379"/>
                    </a:lnTo>
                    <a:lnTo>
                      <a:pt x="1254" y="1331"/>
                    </a:lnTo>
                    <a:lnTo>
                      <a:pt x="1249" y="1295"/>
                    </a:lnTo>
                    <a:lnTo>
                      <a:pt x="1260" y="1277"/>
                    </a:lnTo>
                    <a:lnTo>
                      <a:pt x="1177" y="304"/>
                    </a:lnTo>
                    <a:lnTo>
                      <a:pt x="1165" y="299"/>
                    </a:lnTo>
                    <a:lnTo>
                      <a:pt x="1152" y="275"/>
                    </a:lnTo>
                    <a:lnTo>
                      <a:pt x="1134" y="186"/>
                    </a:lnTo>
                    <a:lnTo>
                      <a:pt x="1117" y="156"/>
                    </a:lnTo>
                    <a:lnTo>
                      <a:pt x="1093" y="132"/>
                    </a:lnTo>
                    <a:lnTo>
                      <a:pt x="1063" y="72"/>
                    </a:lnTo>
                    <a:lnTo>
                      <a:pt x="1063" y="0"/>
                    </a:lnTo>
                  </a:path>
                </a:pathLst>
              </a:custGeom>
              <a:solidFill>
                <a:sysClr val="window" lastClr="FFFFFF"/>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19" name="Freeform 218"/>
              <p:cNvSpPr>
                <a:spLocks noChangeAspect="1"/>
              </p:cNvSpPr>
              <p:nvPr/>
            </p:nvSpPr>
            <p:spPr bwMode="auto">
              <a:xfrm>
                <a:off x="5038074" y="833432"/>
                <a:ext cx="512760" cy="687243"/>
              </a:xfrm>
              <a:custGeom>
                <a:avLst/>
                <a:gdLst>
                  <a:gd name="T0" fmla="*/ 627 w 1261"/>
                  <a:gd name="T1" fmla="*/ 1653 h 1730"/>
                  <a:gd name="T2" fmla="*/ 1027 w 1261"/>
                  <a:gd name="T3" fmla="*/ 1617 h 1730"/>
                  <a:gd name="T4" fmla="*/ 1081 w 1261"/>
                  <a:gd name="T5" fmla="*/ 1503 h 1730"/>
                  <a:gd name="T6" fmla="*/ 1094 w 1261"/>
                  <a:gd name="T7" fmla="*/ 1414 h 1730"/>
                  <a:gd name="T8" fmla="*/ 1165 w 1261"/>
                  <a:gd name="T9" fmla="*/ 1318 h 1730"/>
                  <a:gd name="T10" fmla="*/ 1171 w 1261"/>
                  <a:gd name="T11" fmla="*/ 1259 h 1730"/>
                  <a:gd name="T12" fmla="*/ 1207 w 1261"/>
                  <a:gd name="T13" fmla="*/ 1205 h 1730"/>
                  <a:gd name="T14" fmla="*/ 1230 w 1261"/>
                  <a:gd name="T15" fmla="*/ 1235 h 1730"/>
                  <a:gd name="T16" fmla="*/ 1255 w 1261"/>
                  <a:gd name="T17" fmla="*/ 1205 h 1730"/>
                  <a:gd name="T18" fmla="*/ 1248 w 1261"/>
                  <a:gd name="T19" fmla="*/ 1128 h 1730"/>
                  <a:gd name="T20" fmla="*/ 1237 w 1261"/>
                  <a:gd name="T21" fmla="*/ 1008 h 1730"/>
                  <a:gd name="T22" fmla="*/ 1135 w 1261"/>
                  <a:gd name="T23" fmla="*/ 680 h 1730"/>
                  <a:gd name="T24" fmla="*/ 1015 w 1261"/>
                  <a:gd name="T25" fmla="*/ 675 h 1730"/>
                  <a:gd name="T26" fmla="*/ 866 w 1261"/>
                  <a:gd name="T27" fmla="*/ 872 h 1730"/>
                  <a:gd name="T28" fmla="*/ 848 w 1261"/>
                  <a:gd name="T29" fmla="*/ 865 h 1730"/>
                  <a:gd name="T30" fmla="*/ 789 w 1261"/>
                  <a:gd name="T31" fmla="*/ 836 h 1730"/>
                  <a:gd name="T32" fmla="*/ 789 w 1261"/>
                  <a:gd name="T33" fmla="*/ 734 h 1730"/>
                  <a:gd name="T34" fmla="*/ 860 w 1261"/>
                  <a:gd name="T35" fmla="*/ 675 h 1730"/>
                  <a:gd name="T36" fmla="*/ 873 w 1261"/>
                  <a:gd name="T37" fmla="*/ 626 h 1730"/>
                  <a:gd name="T38" fmla="*/ 902 w 1261"/>
                  <a:gd name="T39" fmla="*/ 578 h 1730"/>
                  <a:gd name="T40" fmla="*/ 927 w 1261"/>
                  <a:gd name="T41" fmla="*/ 429 h 1730"/>
                  <a:gd name="T42" fmla="*/ 896 w 1261"/>
                  <a:gd name="T43" fmla="*/ 352 h 1730"/>
                  <a:gd name="T44" fmla="*/ 855 w 1261"/>
                  <a:gd name="T45" fmla="*/ 293 h 1730"/>
                  <a:gd name="T46" fmla="*/ 896 w 1261"/>
                  <a:gd name="T47" fmla="*/ 257 h 1730"/>
                  <a:gd name="T48" fmla="*/ 860 w 1261"/>
                  <a:gd name="T49" fmla="*/ 168 h 1730"/>
                  <a:gd name="T50" fmla="*/ 722 w 1261"/>
                  <a:gd name="T51" fmla="*/ 114 h 1730"/>
                  <a:gd name="T52" fmla="*/ 615 w 1261"/>
                  <a:gd name="T53" fmla="*/ 66 h 1730"/>
                  <a:gd name="T54" fmla="*/ 502 w 1261"/>
                  <a:gd name="T55" fmla="*/ 36 h 1730"/>
                  <a:gd name="T56" fmla="*/ 437 w 1261"/>
                  <a:gd name="T57" fmla="*/ 30 h 1730"/>
                  <a:gd name="T58" fmla="*/ 370 w 1261"/>
                  <a:gd name="T59" fmla="*/ 96 h 1730"/>
                  <a:gd name="T60" fmla="*/ 370 w 1261"/>
                  <a:gd name="T61" fmla="*/ 161 h 1730"/>
                  <a:gd name="T62" fmla="*/ 394 w 1261"/>
                  <a:gd name="T63" fmla="*/ 179 h 1730"/>
                  <a:gd name="T64" fmla="*/ 352 w 1261"/>
                  <a:gd name="T65" fmla="*/ 197 h 1730"/>
                  <a:gd name="T66" fmla="*/ 311 w 1261"/>
                  <a:gd name="T67" fmla="*/ 245 h 1730"/>
                  <a:gd name="T68" fmla="*/ 299 w 1261"/>
                  <a:gd name="T69" fmla="*/ 322 h 1730"/>
                  <a:gd name="T70" fmla="*/ 281 w 1261"/>
                  <a:gd name="T71" fmla="*/ 417 h 1730"/>
                  <a:gd name="T72" fmla="*/ 239 w 1261"/>
                  <a:gd name="T73" fmla="*/ 399 h 1730"/>
                  <a:gd name="T74" fmla="*/ 239 w 1261"/>
                  <a:gd name="T75" fmla="*/ 316 h 1730"/>
                  <a:gd name="T76" fmla="*/ 239 w 1261"/>
                  <a:gd name="T77" fmla="*/ 286 h 1730"/>
                  <a:gd name="T78" fmla="*/ 203 w 1261"/>
                  <a:gd name="T79" fmla="*/ 322 h 1730"/>
                  <a:gd name="T80" fmla="*/ 185 w 1261"/>
                  <a:gd name="T81" fmla="*/ 388 h 1730"/>
                  <a:gd name="T82" fmla="*/ 125 w 1261"/>
                  <a:gd name="T83" fmla="*/ 417 h 1730"/>
                  <a:gd name="T84" fmla="*/ 107 w 1261"/>
                  <a:gd name="T85" fmla="*/ 471 h 1730"/>
                  <a:gd name="T86" fmla="*/ 71 w 1261"/>
                  <a:gd name="T87" fmla="*/ 573 h 1730"/>
                  <a:gd name="T88" fmla="*/ 60 w 1261"/>
                  <a:gd name="T89" fmla="*/ 692 h 1730"/>
                  <a:gd name="T90" fmla="*/ 17 w 1261"/>
                  <a:gd name="T91" fmla="*/ 775 h 1730"/>
                  <a:gd name="T92" fmla="*/ 47 w 1261"/>
                  <a:gd name="T93" fmla="*/ 901 h 1730"/>
                  <a:gd name="T94" fmla="*/ 53 w 1261"/>
                  <a:gd name="T95" fmla="*/ 1002 h 1730"/>
                  <a:gd name="T96" fmla="*/ 155 w 1261"/>
                  <a:gd name="T97" fmla="*/ 1223 h 1730"/>
                  <a:gd name="T98" fmla="*/ 173 w 1261"/>
                  <a:gd name="T99" fmla="*/ 1325 h 1730"/>
                  <a:gd name="T100" fmla="*/ 161 w 1261"/>
                  <a:gd name="T101" fmla="*/ 1348 h 1730"/>
                  <a:gd name="T102" fmla="*/ 137 w 1261"/>
                  <a:gd name="T103" fmla="*/ 1497 h 1730"/>
                  <a:gd name="T104" fmla="*/ 60 w 1261"/>
                  <a:gd name="T105" fmla="*/ 1676 h 1730"/>
                  <a:gd name="T106" fmla="*/ 0 w 1261"/>
                  <a:gd name="T107" fmla="*/ 173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61" h="1730">
                    <a:moveTo>
                      <a:pt x="0" y="1730"/>
                    </a:moveTo>
                    <a:lnTo>
                      <a:pt x="627" y="1653"/>
                    </a:lnTo>
                    <a:lnTo>
                      <a:pt x="633" y="1671"/>
                    </a:lnTo>
                    <a:lnTo>
                      <a:pt x="1027" y="1617"/>
                    </a:lnTo>
                    <a:lnTo>
                      <a:pt x="1033" y="1599"/>
                    </a:lnTo>
                    <a:lnTo>
                      <a:pt x="1081" y="1503"/>
                    </a:lnTo>
                    <a:lnTo>
                      <a:pt x="1099" y="1479"/>
                    </a:lnTo>
                    <a:lnTo>
                      <a:pt x="1094" y="1414"/>
                    </a:lnTo>
                    <a:lnTo>
                      <a:pt x="1117" y="1361"/>
                    </a:lnTo>
                    <a:lnTo>
                      <a:pt x="1165" y="1318"/>
                    </a:lnTo>
                    <a:lnTo>
                      <a:pt x="1165" y="1271"/>
                    </a:lnTo>
                    <a:lnTo>
                      <a:pt x="1171" y="1259"/>
                    </a:lnTo>
                    <a:lnTo>
                      <a:pt x="1177" y="1229"/>
                    </a:lnTo>
                    <a:lnTo>
                      <a:pt x="1207" y="1205"/>
                    </a:lnTo>
                    <a:lnTo>
                      <a:pt x="1219" y="1229"/>
                    </a:lnTo>
                    <a:lnTo>
                      <a:pt x="1230" y="1235"/>
                    </a:lnTo>
                    <a:lnTo>
                      <a:pt x="1248" y="1223"/>
                    </a:lnTo>
                    <a:lnTo>
                      <a:pt x="1255" y="1205"/>
                    </a:lnTo>
                    <a:lnTo>
                      <a:pt x="1261" y="1182"/>
                    </a:lnTo>
                    <a:lnTo>
                      <a:pt x="1248" y="1128"/>
                    </a:lnTo>
                    <a:lnTo>
                      <a:pt x="1261" y="1056"/>
                    </a:lnTo>
                    <a:lnTo>
                      <a:pt x="1237" y="1008"/>
                    </a:lnTo>
                    <a:lnTo>
                      <a:pt x="1230" y="913"/>
                    </a:lnTo>
                    <a:lnTo>
                      <a:pt x="1135" y="680"/>
                    </a:lnTo>
                    <a:lnTo>
                      <a:pt x="1045" y="650"/>
                    </a:lnTo>
                    <a:lnTo>
                      <a:pt x="1015" y="675"/>
                    </a:lnTo>
                    <a:lnTo>
                      <a:pt x="974" y="716"/>
                    </a:lnTo>
                    <a:lnTo>
                      <a:pt x="866" y="872"/>
                    </a:lnTo>
                    <a:lnTo>
                      <a:pt x="855" y="872"/>
                    </a:lnTo>
                    <a:lnTo>
                      <a:pt x="848" y="865"/>
                    </a:lnTo>
                    <a:lnTo>
                      <a:pt x="801" y="847"/>
                    </a:lnTo>
                    <a:lnTo>
                      <a:pt x="789" y="836"/>
                    </a:lnTo>
                    <a:lnTo>
                      <a:pt x="776" y="800"/>
                    </a:lnTo>
                    <a:lnTo>
                      <a:pt x="789" y="734"/>
                    </a:lnTo>
                    <a:lnTo>
                      <a:pt x="807" y="710"/>
                    </a:lnTo>
                    <a:lnTo>
                      <a:pt x="860" y="675"/>
                    </a:lnTo>
                    <a:lnTo>
                      <a:pt x="873" y="650"/>
                    </a:lnTo>
                    <a:lnTo>
                      <a:pt x="873" y="626"/>
                    </a:lnTo>
                    <a:lnTo>
                      <a:pt x="884" y="596"/>
                    </a:lnTo>
                    <a:lnTo>
                      <a:pt x="902" y="578"/>
                    </a:lnTo>
                    <a:lnTo>
                      <a:pt x="927" y="531"/>
                    </a:lnTo>
                    <a:lnTo>
                      <a:pt x="927" y="429"/>
                    </a:lnTo>
                    <a:lnTo>
                      <a:pt x="914" y="376"/>
                    </a:lnTo>
                    <a:lnTo>
                      <a:pt x="896" y="352"/>
                    </a:lnTo>
                    <a:lnTo>
                      <a:pt x="866" y="311"/>
                    </a:lnTo>
                    <a:lnTo>
                      <a:pt x="855" y="293"/>
                    </a:lnTo>
                    <a:lnTo>
                      <a:pt x="860" y="268"/>
                    </a:lnTo>
                    <a:lnTo>
                      <a:pt x="896" y="257"/>
                    </a:lnTo>
                    <a:lnTo>
                      <a:pt x="902" y="245"/>
                    </a:lnTo>
                    <a:lnTo>
                      <a:pt x="860" y="168"/>
                    </a:lnTo>
                    <a:lnTo>
                      <a:pt x="825" y="150"/>
                    </a:lnTo>
                    <a:lnTo>
                      <a:pt x="722" y="114"/>
                    </a:lnTo>
                    <a:lnTo>
                      <a:pt x="645" y="96"/>
                    </a:lnTo>
                    <a:lnTo>
                      <a:pt x="615" y="66"/>
                    </a:lnTo>
                    <a:lnTo>
                      <a:pt x="555" y="48"/>
                    </a:lnTo>
                    <a:lnTo>
                      <a:pt x="502" y="36"/>
                    </a:lnTo>
                    <a:lnTo>
                      <a:pt x="454" y="0"/>
                    </a:lnTo>
                    <a:lnTo>
                      <a:pt x="437" y="30"/>
                    </a:lnTo>
                    <a:lnTo>
                      <a:pt x="401" y="42"/>
                    </a:lnTo>
                    <a:lnTo>
                      <a:pt x="370" y="96"/>
                    </a:lnTo>
                    <a:lnTo>
                      <a:pt x="365" y="143"/>
                    </a:lnTo>
                    <a:lnTo>
                      <a:pt x="370" y="161"/>
                    </a:lnTo>
                    <a:lnTo>
                      <a:pt x="388" y="161"/>
                    </a:lnTo>
                    <a:lnTo>
                      <a:pt x="394" y="179"/>
                    </a:lnTo>
                    <a:lnTo>
                      <a:pt x="383" y="186"/>
                    </a:lnTo>
                    <a:lnTo>
                      <a:pt x="352" y="197"/>
                    </a:lnTo>
                    <a:lnTo>
                      <a:pt x="335" y="209"/>
                    </a:lnTo>
                    <a:lnTo>
                      <a:pt x="311" y="245"/>
                    </a:lnTo>
                    <a:lnTo>
                      <a:pt x="293" y="281"/>
                    </a:lnTo>
                    <a:lnTo>
                      <a:pt x="299" y="322"/>
                    </a:lnTo>
                    <a:lnTo>
                      <a:pt x="304" y="370"/>
                    </a:lnTo>
                    <a:lnTo>
                      <a:pt x="281" y="417"/>
                    </a:lnTo>
                    <a:lnTo>
                      <a:pt x="245" y="435"/>
                    </a:lnTo>
                    <a:lnTo>
                      <a:pt x="239" y="399"/>
                    </a:lnTo>
                    <a:lnTo>
                      <a:pt x="250" y="358"/>
                    </a:lnTo>
                    <a:lnTo>
                      <a:pt x="239" y="316"/>
                    </a:lnTo>
                    <a:lnTo>
                      <a:pt x="245" y="293"/>
                    </a:lnTo>
                    <a:lnTo>
                      <a:pt x="239" y="286"/>
                    </a:lnTo>
                    <a:lnTo>
                      <a:pt x="221" y="293"/>
                    </a:lnTo>
                    <a:lnTo>
                      <a:pt x="203" y="322"/>
                    </a:lnTo>
                    <a:lnTo>
                      <a:pt x="197" y="365"/>
                    </a:lnTo>
                    <a:lnTo>
                      <a:pt x="185" y="388"/>
                    </a:lnTo>
                    <a:lnTo>
                      <a:pt x="161" y="388"/>
                    </a:lnTo>
                    <a:lnTo>
                      <a:pt x="125" y="417"/>
                    </a:lnTo>
                    <a:lnTo>
                      <a:pt x="107" y="447"/>
                    </a:lnTo>
                    <a:lnTo>
                      <a:pt x="107" y="471"/>
                    </a:lnTo>
                    <a:lnTo>
                      <a:pt x="71" y="507"/>
                    </a:lnTo>
                    <a:lnTo>
                      <a:pt x="71" y="573"/>
                    </a:lnTo>
                    <a:lnTo>
                      <a:pt x="65" y="644"/>
                    </a:lnTo>
                    <a:lnTo>
                      <a:pt x="60" y="692"/>
                    </a:lnTo>
                    <a:lnTo>
                      <a:pt x="35" y="746"/>
                    </a:lnTo>
                    <a:lnTo>
                      <a:pt x="17" y="775"/>
                    </a:lnTo>
                    <a:lnTo>
                      <a:pt x="17" y="811"/>
                    </a:lnTo>
                    <a:lnTo>
                      <a:pt x="47" y="901"/>
                    </a:lnTo>
                    <a:lnTo>
                      <a:pt x="30" y="954"/>
                    </a:lnTo>
                    <a:lnTo>
                      <a:pt x="53" y="1002"/>
                    </a:lnTo>
                    <a:lnTo>
                      <a:pt x="114" y="1121"/>
                    </a:lnTo>
                    <a:lnTo>
                      <a:pt x="155" y="1223"/>
                    </a:lnTo>
                    <a:lnTo>
                      <a:pt x="155" y="1307"/>
                    </a:lnTo>
                    <a:lnTo>
                      <a:pt x="173" y="1325"/>
                    </a:lnTo>
                    <a:lnTo>
                      <a:pt x="173" y="1336"/>
                    </a:lnTo>
                    <a:lnTo>
                      <a:pt x="161" y="1348"/>
                    </a:lnTo>
                    <a:lnTo>
                      <a:pt x="150" y="1438"/>
                    </a:lnTo>
                    <a:lnTo>
                      <a:pt x="137" y="1497"/>
                    </a:lnTo>
                    <a:lnTo>
                      <a:pt x="107" y="1556"/>
                    </a:lnTo>
                    <a:lnTo>
                      <a:pt x="60" y="1676"/>
                    </a:lnTo>
                    <a:lnTo>
                      <a:pt x="17" y="1718"/>
                    </a:lnTo>
                    <a:lnTo>
                      <a:pt x="0" y="1730"/>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20" name="Freeform 219"/>
              <p:cNvSpPr>
                <a:spLocks noChangeAspect="1"/>
              </p:cNvSpPr>
              <p:nvPr/>
            </p:nvSpPr>
            <p:spPr bwMode="auto">
              <a:xfrm>
                <a:off x="4553648" y="601437"/>
                <a:ext cx="803402" cy="386922"/>
              </a:xfrm>
              <a:custGeom>
                <a:avLst/>
                <a:gdLst>
                  <a:gd name="T0" fmla="*/ 84 w 1978"/>
                  <a:gd name="T1" fmla="*/ 376 h 972"/>
                  <a:gd name="T2" fmla="*/ 185 w 1978"/>
                  <a:gd name="T3" fmla="*/ 304 h 972"/>
                  <a:gd name="T4" fmla="*/ 466 w 1978"/>
                  <a:gd name="T5" fmla="*/ 130 h 972"/>
                  <a:gd name="T6" fmla="*/ 615 w 1978"/>
                  <a:gd name="T7" fmla="*/ 12 h 972"/>
                  <a:gd name="T8" fmla="*/ 729 w 1978"/>
                  <a:gd name="T9" fmla="*/ 17 h 972"/>
                  <a:gd name="T10" fmla="*/ 651 w 1978"/>
                  <a:gd name="T11" fmla="*/ 89 h 972"/>
                  <a:gd name="T12" fmla="*/ 544 w 1978"/>
                  <a:gd name="T13" fmla="*/ 202 h 972"/>
                  <a:gd name="T14" fmla="*/ 556 w 1978"/>
                  <a:gd name="T15" fmla="*/ 280 h 972"/>
                  <a:gd name="T16" fmla="*/ 664 w 1978"/>
                  <a:gd name="T17" fmla="*/ 227 h 972"/>
                  <a:gd name="T18" fmla="*/ 932 w 1978"/>
                  <a:gd name="T19" fmla="*/ 370 h 972"/>
                  <a:gd name="T20" fmla="*/ 1021 w 1978"/>
                  <a:gd name="T21" fmla="*/ 388 h 972"/>
                  <a:gd name="T22" fmla="*/ 1051 w 1978"/>
                  <a:gd name="T23" fmla="*/ 406 h 972"/>
                  <a:gd name="T24" fmla="*/ 1165 w 1978"/>
                  <a:gd name="T25" fmla="*/ 310 h 972"/>
                  <a:gd name="T26" fmla="*/ 1518 w 1978"/>
                  <a:gd name="T27" fmla="*/ 196 h 972"/>
                  <a:gd name="T28" fmla="*/ 1511 w 1978"/>
                  <a:gd name="T29" fmla="*/ 268 h 972"/>
                  <a:gd name="T30" fmla="*/ 1577 w 1978"/>
                  <a:gd name="T31" fmla="*/ 327 h 972"/>
                  <a:gd name="T32" fmla="*/ 1721 w 1978"/>
                  <a:gd name="T33" fmla="*/ 316 h 972"/>
                  <a:gd name="T34" fmla="*/ 1811 w 1978"/>
                  <a:gd name="T35" fmla="*/ 429 h 972"/>
                  <a:gd name="T36" fmla="*/ 1960 w 1978"/>
                  <a:gd name="T37" fmla="*/ 442 h 972"/>
                  <a:gd name="T38" fmla="*/ 1947 w 1978"/>
                  <a:gd name="T39" fmla="*/ 501 h 972"/>
                  <a:gd name="T40" fmla="*/ 1882 w 1978"/>
                  <a:gd name="T41" fmla="*/ 489 h 972"/>
                  <a:gd name="T42" fmla="*/ 1798 w 1978"/>
                  <a:gd name="T43" fmla="*/ 501 h 972"/>
                  <a:gd name="T44" fmla="*/ 1661 w 1978"/>
                  <a:gd name="T45" fmla="*/ 501 h 972"/>
                  <a:gd name="T46" fmla="*/ 1643 w 1978"/>
                  <a:gd name="T47" fmla="*/ 566 h 972"/>
                  <a:gd name="T48" fmla="*/ 1475 w 1978"/>
                  <a:gd name="T49" fmla="*/ 507 h 972"/>
                  <a:gd name="T50" fmla="*/ 1356 w 1978"/>
                  <a:gd name="T51" fmla="*/ 555 h 972"/>
                  <a:gd name="T52" fmla="*/ 1296 w 1978"/>
                  <a:gd name="T53" fmla="*/ 584 h 972"/>
                  <a:gd name="T54" fmla="*/ 1201 w 1978"/>
                  <a:gd name="T55" fmla="*/ 590 h 972"/>
                  <a:gd name="T56" fmla="*/ 1093 w 1978"/>
                  <a:gd name="T57" fmla="*/ 727 h 972"/>
                  <a:gd name="T58" fmla="*/ 1111 w 1978"/>
                  <a:gd name="T59" fmla="*/ 655 h 972"/>
                  <a:gd name="T60" fmla="*/ 1039 w 1978"/>
                  <a:gd name="T61" fmla="*/ 680 h 972"/>
                  <a:gd name="T62" fmla="*/ 992 w 1978"/>
                  <a:gd name="T63" fmla="*/ 632 h 972"/>
                  <a:gd name="T64" fmla="*/ 944 w 1978"/>
                  <a:gd name="T65" fmla="*/ 752 h 972"/>
                  <a:gd name="T66" fmla="*/ 860 w 1978"/>
                  <a:gd name="T67" fmla="*/ 913 h 972"/>
                  <a:gd name="T68" fmla="*/ 813 w 1978"/>
                  <a:gd name="T69" fmla="*/ 942 h 972"/>
                  <a:gd name="T70" fmla="*/ 818 w 1978"/>
                  <a:gd name="T71" fmla="*/ 859 h 972"/>
                  <a:gd name="T72" fmla="*/ 752 w 1978"/>
                  <a:gd name="T73" fmla="*/ 859 h 972"/>
                  <a:gd name="T74" fmla="*/ 711 w 1978"/>
                  <a:gd name="T75" fmla="*/ 698 h 972"/>
                  <a:gd name="T76" fmla="*/ 675 w 1978"/>
                  <a:gd name="T77" fmla="*/ 655 h 972"/>
                  <a:gd name="T78" fmla="*/ 556 w 1978"/>
                  <a:gd name="T79" fmla="*/ 614 h 972"/>
                  <a:gd name="T80" fmla="*/ 508 w 1978"/>
                  <a:gd name="T81" fmla="*/ 614 h 972"/>
                  <a:gd name="T82" fmla="*/ 376 w 1978"/>
                  <a:gd name="T83" fmla="*/ 566 h 972"/>
                  <a:gd name="T84" fmla="*/ 77 w 1978"/>
                  <a:gd name="T85" fmla="*/ 458 h 972"/>
                  <a:gd name="T86" fmla="*/ 0 w 1978"/>
                  <a:gd name="T87" fmla="*/ 411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78" h="972">
                    <a:moveTo>
                      <a:pt x="0" y="411"/>
                    </a:moveTo>
                    <a:lnTo>
                      <a:pt x="59" y="393"/>
                    </a:lnTo>
                    <a:lnTo>
                      <a:pt x="84" y="376"/>
                    </a:lnTo>
                    <a:lnTo>
                      <a:pt x="149" y="340"/>
                    </a:lnTo>
                    <a:lnTo>
                      <a:pt x="161" y="310"/>
                    </a:lnTo>
                    <a:lnTo>
                      <a:pt x="185" y="304"/>
                    </a:lnTo>
                    <a:lnTo>
                      <a:pt x="298" y="268"/>
                    </a:lnTo>
                    <a:lnTo>
                      <a:pt x="370" y="227"/>
                    </a:lnTo>
                    <a:lnTo>
                      <a:pt x="466" y="130"/>
                    </a:lnTo>
                    <a:lnTo>
                      <a:pt x="490" y="125"/>
                    </a:lnTo>
                    <a:lnTo>
                      <a:pt x="567" y="41"/>
                    </a:lnTo>
                    <a:lnTo>
                      <a:pt x="615" y="12"/>
                    </a:lnTo>
                    <a:lnTo>
                      <a:pt x="705" y="0"/>
                    </a:lnTo>
                    <a:lnTo>
                      <a:pt x="723" y="5"/>
                    </a:lnTo>
                    <a:lnTo>
                      <a:pt x="729" y="17"/>
                    </a:lnTo>
                    <a:lnTo>
                      <a:pt x="681" y="48"/>
                    </a:lnTo>
                    <a:lnTo>
                      <a:pt x="669" y="53"/>
                    </a:lnTo>
                    <a:lnTo>
                      <a:pt x="651" y="89"/>
                    </a:lnTo>
                    <a:lnTo>
                      <a:pt x="592" y="155"/>
                    </a:lnTo>
                    <a:lnTo>
                      <a:pt x="561" y="184"/>
                    </a:lnTo>
                    <a:lnTo>
                      <a:pt x="544" y="202"/>
                    </a:lnTo>
                    <a:lnTo>
                      <a:pt x="531" y="263"/>
                    </a:lnTo>
                    <a:lnTo>
                      <a:pt x="544" y="304"/>
                    </a:lnTo>
                    <a:lnTo>
                      <a:pt x="556" y="280"/>
                    </a:lnTo>
                    <a:lnTo>
                      <a:pt x="603" y="238"/>
                    </a:lnTo>
                    <a:lnTo>
                      <a:pt x="639" y="238"/>
                    </a:lnTo>
                    <a:lnTo>
                      <a:pt x="664" y="227"/>
                    </a:lnTo>
                    <a:lnTo>
                      <a:pt x="777" y="280"/>
                    </a:lnTo>
                    <a:lnTo>
                      <a:pt x="866" y="381"/>
                    </a:lnTo>
                    <a:lnTo>
                      <a:pt x="932" y="370"/>
                    </a:lnTo>
                    <a:lnTo>
                      <a:pt x="974" y="370"/>
                    </a:lnTo>
                    <a:lnTo>
                      <a:pt x="998" y="388"/>
                    </a:lnTo>
                    <a:lnTo>
                      <a:pt x="1021" y="388"/>
                    </a:lnTo>
                    <a:lnTo>
                      <a:pt x="1028" y="381"/>
                    </a:lnTo>
                    <a:lnTo>
                      <a:pt x="1051" y="393"/>
                    </a:lnTo>
                    <a:lnTo>
                      <a:pt x="1051" y="406"/>
                    </a:lnTo>
                    <a:lnTo>
                      <a:pt x="1069" y="393"/>
                    </a:lnTo>
                    <a:lnTo>
                      <a:pt x="1087" y="370"/>
                    </a:lnTo>
                    <a:lnTo>
                      <a:pt x="1165" y="310"/>
                    </a:lnTo>
                    <a:lnTo>
                      <a:pt x="1421" y="245"/>
                    </a:lnTo>
                    <a:lnTo>
                      <a:pt x="1488" y="209"/>
                    </a:lnTo>
                    <a:lnTo>
                      <a:pt x="1518" y="196"/>
                    </a:lnTo>
                    <a:lnTo>
                      <a:pt x="1529" y="214"/>
                    </a:lnTo>
                    <a:lnTo>
                      <a:pt x="1511" y="250"/>
                    </a:lnTo>
                    <a:lnTo>
                      <a:pt x="1511" y="268"/>
                    </a:lnTo>
                    <a:lnTo>
                      <a:pt x="1541" y="327"/>
                    </a:lnTo>
                    <a:lnTo>
                      <a:pt x="1559" y="340"/>
                    </a:lnTo>
                    <a:lnTo>
                      <a:pt x="1577" y="327"/>
                    </a:lnTo>
                    <a:lnTo>
                      <a:pt x="1619" y="334"/>
                    </a:lnTo>
                    <a:lnTo>
                      <a:pt x="1637" y="322"/>
                    </a:lnTo>
                    <a:lnTo>
                      <a:pt x="1721" y="316"/>
                    </a:lnTo>
                    <a:lnTo>
                      <a:pt x="1757" y="340"/>
                    </a:lnTo>
                    <a:lnTo>
                      <a:pt x="1786" y="399"/>
                    </a:lnTo>
                    <a:lnTo>
                      <a:pt x="1811" y="429"/>
                    </a:lnTo>
                    <a:lnTo>
                      <a:pt x="1876" y="453"/>
                    </a:lnTo>
                    <a:lnTo>
                      <a:pt x="1942" y="442"/>
                    </a:lnTo>
                    <a:lnTo>
                      <a:pt x="1960" y="442"/>
                    </a:lnTo>
                    <a:lnTo>
                      <a:pt x="1978" y="453"/>
                    </a:lnTo>
                    <a:lnTo>
                      <a:pt x="1978" y="476"/>
                    </a:lnTo>
                    <a:lnTo>
                      <a:pt x="1947" y="501"/>
                    </a:lnTo>
                    <a:lnTo>
                      <a:pt x="1906" y="507"/>
                    </a:lnTo>
                    <a:lnTo>
                      <a:pt x="1888" y="501"/>
                    </a:lnTo>
                    <a:lnTo>
                      <a:pt x="1882" y="489"/>
                    </a:lnTo>
                    <a:lnTo>
                      <a:pt x="1870" y="489"/>
                    </a:lnTo>
                    <a:lnTo>
                      <a:pt x="1829" y="512"/>
                    </a:lnTo>
                    <a:lnTo>
                      <a:pt x="1798" y="501"/>
                    </a:lnTo>
                    <a:lnTo>
                      <a:pt x="1775" y="501"/>
                    </a:lnTo>
                    <a:lnTo>
                      <a:pt x="1703" y="512"/>
                    </a:lnTo>
                    <a:lnTo>
                      <a:pt x="1661" y="501"/>
                    </a:lnTo>
                    <a:lnTo>
                      <a:pt x="1643" y="512"/>
                    </a:lnTo>
                    <a:lnTo>
                      <a:pt x="1655" y="555"/>
                    </a:lnTo>
                    <a:lnTo>
                      <a:pt x="1643" y="566"/>
                    </a:lnTo>
                    <a:lnTo>
                      <a:pt x="1626" y="560"/>
                    </a:lnTo>
                    <a:lnTo>
                      <a:pt x="1583" y="524"/>
                    </a:lnTo>
                    <a:lnTo>
                      <a:pt x="1475" y="507"/>
                    </a:lnTo>
                    <a:lnTo>
                      <a:pt x="1452" y="512"/>
                    </a:lnTo>
                    <a:lnTo>
                      <a:pt x="1428" y="501"/>
                    </a:lnTo>
                    <a:lnTo>
                      <a:pt x="1356" y="555"/>
                    </a:lnTo>
                    <a:lnTo>
                      <a:pt x="1339" y="555"/>
                    </a:lnTo>
                    <a:lnTo>
                      <a:pt x="1308" y="573"/>
                    </a:lnTo>
                    <a:lnTo>
                      <a:pt x="1296" y="584"/>
                    </a:lnTo>
                    <a:lnTo>
                      <a:pt x="1285" y="590"/>
                    </a:lnTo>
                    <a:lnTo>
                      <a:pt x="1242" y="584"/>
                    </a:lnTo>
                    <a:lnTo>
                      <a:pt x="1201" y="590"/>
                    </a:lnTo>
                    <a:lnTo>
                      <a:pt x="1195" y="626"/>
                    </a:lnTo>
                    <a:lnTo>
                      <a:pt x="1183" y="644"/>
                    </a:lnTo>
                    <a:lnTo>
                      <a:pt x="1093" y="727"/>
                    </a:lnTo>
                    <a:lnTo>
                      <a:pt x="1082" y="721"/>
                    </a:lnTo>
                    <a:lnTo>
                      <a:pt x="1075" y="709"/>
                    </a:lnTo>
                    <a:lnTo>
                      <a:pt x="1111" y="655"/>
                    </a:lnTo>
                    <a:lnTo>
                      <a:pt x="1105" y="632"/>
                    </a:lnTo>
                    <a:lnTo>
                      <a:pt x="1057" y="632"/>
                    </a:lnTo>
                    <a:lnTo>
                      <a:pt x="1039" y="680"/>
                    </a:lnTo>
                    <a:lnTo>
                      <a:pt x="1021" y="703"/>
                    </a:lnTo>
                    <a:lnTo>
                      <a:pt x="1003" y="673"/>
                    </a:lnTo>
                    <a:lnTo>
                      <a:pt x="992" y="632"/>
                    </a:lnTo>
                    <a:lnTo>
                      <a:pt x="985" y="637"/>
                    </a:lnTo>
                    <a:lnTo>
                      <a:pt x="974" y="698"/>
                    </a:lnTo>
                    <a:lnTo>
                      <a:pt x="944" y="752"/>
                    </a:lnTo>
                    <a:lnTo>
                      <a:pt x="920" y="811"/>
                    </a:lnTo>
                    <a:lnTo>
                      <a:pt x="902" y="847"/>
                    </a:lnTo>
                    <a:lnTo>
                      <a:pt x="860" y="913"/>
                    </a:lnTo>
                    <a:lnTo>
                      <a:pt x="860" y="954"/>
                    </a:lnTo>
                    <a:lnTo>
                      <a:pt x="854" y="972"/>
                    </a:lnTo>
                    <a:lnTo>
                      <a:pt x="813" y="942"/>
                    </a:lnTo>
                    <a:lnTo>
                      <a:pt x="800" y="900"/>
                    </a:lnTo>
                    <a:lnTo>
                      <a:pt x="818" y="883"/>
                    </a:lnTo>
                    <a:lnTo>
                      <a:pt x="818" y="859"/>
                    </a:lnTo>
                    <a:lnTo>
                      <a:pt x="813" y="852"/>
                    </a:lnTo>
                    <a:lnTo>
                      <a:pt x="764" y="865"/>
                    </a:lnTo>
                    <a:lnTo>
                      <a:pt x="752" y="859"/>
                    </a:lnTo>
                    <a:lnTo>
                      <a:pt x="770" y="757"/>
                    </a:lnTo>
                    <a:lnTo>
                      <a:pt x="764" y="721"/>
                    </a:lnTo>
                    <a:lnTo>
                      <a:pt x="711" y="698"/>
                    </a:lnTo>
                    <a:lnTo>
                      <a:pt x="669" y="686"/>
                    </a:lnTo>
                    <a:lnTo>
                      <a:pt x="669" y="668"/>
                    </a:lnTo>
                    <a:lnTo>
                      <a:pt x="675" y="655"/>
                    </a:lnTo>
                    <a:lnTo>
                      <a:pt x="657" y="644"/>
                    </a:lnTo>
                    <a:lnTo>
                      <a:pt x="615" y="626"/>
                    </a:lnTo>
                    <a:lnTo>
                      <a:pt x="556" y="614"/>
                    </a:lnTo>
                    <a:lnTo>
                      <a:pt x="531" y="620"/>
                    </a:lnTo>
                    <a:lnTo>
                      <a:pt x="513" y="632"/>
                    </a:lnTo>
                    <a:lnTo>
                      <a:pt x="508" y="614"/>
                    </a:lnTo>
                    <a:lnTo>
                      <a:pt x="466" y="614"/>
                    </a:lnTo>
                    <a:lnTo>
                      <a:pt x="412" y="566"/>
                    </a:lnTo>
                    <a:lnTo>
                      <a:pt x="376" y="566"/>
                    </a:lnTo>
                    <a:lnTo>
                      <a:pt x="107" y="512"/>
                    </a:lnTo>
                    <a:lnTo>
                      <a:pt x="89" y="501"/>
                    </a:lnTo>
                    <a:lnTo>
                      <a:pt x="77" y="458"/>
                    </a:lnTo>
                    <a:lnTo>
                      <a:pt x="54" y="442"/>
                    </a:lnTo>
                    <a:lnTo>
                      <a:pt x="18" y="435"/>
                    </a:lnTo>
                    <a:lnTo>
                      <a:pt x="0" y="411"/>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grpSp>
            <p:nvGrpSpPr>
              <p:cNvPr id="221" name="MI"/>
              <p:cNvGrpSpPr>
                <a:grpSpLocks noChangeAspect="1"/>
              </p:cNvGrpSpPr>
              <p:nvPr/>
            </p:nvGrpSpPr>
            <p:grpSpPr>
              <a:xfrm>
                <a:off x="4553648" y="601437"/>
                <a:ext cx="997186" cy="919238"/>
                <a:chOff x="4553648" y="601437"/>
                <a:chExt cx="991743" cy="919238"/>
              </a:xfrm>
              <a:solidFill>
                <a:srgbClr val="4F81BD"/>
              </a:solidFill>
            </p:grpSpPr>
            <p:sp>
              <p:nvSpPr>
                <p:cNvPr id="336" name="Freeform 335"/>
                <p:cNvSpPr>
                  <a:spLocks/>
                </p:cNvSpPr>
                <p:nvPr/>
              </p:nvSpPr>
              <p:spPr bwMode="auto">
                <a:xfrm>
                  <a:off x="5035352" y="833432"/>
                  <a:ext cx="510039" cy="687243"/>
                </a:xfrm>
                <a:custGeom>
                  <a:avLst/>
                  <a:gdLst>
                    <a:gd name="T0" fmla="*/ 627 w 1261"/>
                    <a:gd name="T1" fmla="*/ 1653 h 1730"/>
                    <a:gd name="T2" fmla="*/ 1027 w 1261"/>
                    <a:gd name="T3" fmla="*/ 1617 h 1730"/>
                    <a:gd name="T4" fmla="*/ 1081 w 1261"/>
                    <a:gd name="T5" fmla="*/ 1503 h 1730"/>
                    <a:gd name="T6" fmla="*/ 1094 w 1261"/>
                    <a:gd name="T7" fmla="*/ 1414 h 1730"/>
                    <a:gd name="T8" fmla="*/ 1165 w 1261"/>
                    <a:gd name="T9" fmla="*/ 1318 h 1730"/>
                    <a:gd name="T10" fmla="*/ 1171 w 1261"/>
                    <a:gd name="T11" fmla="*/ 1259 h 1730"/>
                    <a:gd name="T12" fmla="*/ 1207 w 1261"/>
                    <a:gd name="T13" fmla="*/ 1205 h 1730"/>
                    <a:gd name="T14" fmla="*/ 1230 w 1261"/>
                    <a:gd name="T15" fmla="*/ 1235 h 1730"/>
                    <a:gd name="T16" fmla="*/ 1255 w 1261"/>
                    <a:gd name="T17" fmla="*/ 1205 h 1730"/>
                    <a:gd name="T18" fmla="*/ 1248 w 1261"/>
                    <a:gd name="T19" fmla="*/ 1128 h 1730"/>
                    <a:gd name="T20" fmla="*/ 1237 w 1261"/>
                    <a:gd name="T21" fmla="*/ 1008 h 1730"/>
                    <a:gd name="T22" fmla="*/ 1135 w 1261"/>
                    <a:gd name="T23" fmla="*/ 680 h 1730"/>
                    <a:gd name="T24" fmla="*/ 1015 w 1261"/>
                    <a:gd name="T25" fmla="*/ 675 h 1730"/>
                    <a:gd name="T26" fmla="*/ 866 w 1261"/>
                    <a:gd name="T27" fmla="*/ 872 h 1730"/>
                    <a:gd name="T28" fmla="*/ 848 w 1261"/>
                    <a:gd name="T29" fmla="*/ 865 h 1730"/>
                    <a:gd name="T30" fmla="*/ 789 w 1261"/>
                    <a:gd name="T31" fmla="*/ 836 h 1730"/>
                    <a:gd name="T32" fmla="*/ 789 w 1261"/>
                    <a:gd name="T33" fmla="*/ 734 h 1730"/>
                    <a:gd name="T34" fmla="*/ 860 w 1261"/>
                    <a:gd name="T35" fmla="*/ 675 h 1730"/>
                    <a:gd name="T36" fmla="*/ 873 w 1261"/>
                    <a:gd name="T37" fmla="*/ 626 h 1730"/>
                    <a:gd name="T38" fmla="*/ 902 w 1261"/>
                    <a:gd name="T39" fmla="*/ 578 h 1730"/>
                    <a:gd name="T40" fmla="*/ 927 w 1261"/>
                    <a:gd name="T41" fmla="*/ 429 h 1730"/>
                    <a:gd name="T42" fmla="*/ 896 w 1261"/>
                    <a:gd name="T43" fmla="*/ 352 h 1730"/>
                    <a:gd name="T44" fmla="*/ 855 w 1261"/>
                    <a:gd name="T45" fmla="*/ 293 h 1730"/>
                    <a:gd name="T46" fmla="*/ 896 w 1261"/>
                    <a:gd name="T47" fmla="*/ 257 h 1730"/>
                    <a:gd name="T48" fmla="*/ 860 w 1261"/>
                    <a:gd name="T49" fmla="*/ 168 h 1730"/>
                    <a:gd name="T50" fmla="*/ 722 w 1261"/>
                    <a:gd name="T51" fmla="*/ 114 h 1730"/>
                    <a:gd name="T52" fmla="*/ 615 w 1261"/>
                    <a:gd name="T53" fmla="*/ 66 h 1730"/>
                    <a:gd name="T54" fmla="*/ 502 w 1261"/>
                    <a:gd name="T55" fmla="*/ 36 h 1730"/>
                    <a:gd name="T56" fmla="*/ 437 w 1261"/>
                    <a:gd name="T57" fmla="*/ 30 h 1730"/>
                    <a:gd name="T58" fmla="*/ 370 w 1261"/>
                    <a:gd name="T59" fmla="*/ 96 h 1730"/>
                    <a:gd name="T60" fmla="*/ 370 w 1261"/>
                    <a:gd name="T61" fmla="*/ 161 h 1730"/>
                    <a:gd name="T62" fmla="*/ 394 w 1261"/>
                    <a:gd name="T63" fmla="*/ 179 h 1730"/>
                    <a:gd name="T64" fmla="*/ 352 w 1261"/>
                    <a:gd name="T65" fmla="*/ 197 h 1730"/>
                    <a:gd name="T66" fmla="*/ 311 w 1261"/>
                    <a:gd name="T67" fmla="*/ 245 h 1730"/>
                    <a:gd name="T68" fmla="*/ 299 w 1261"/>
                    <a:gd name="T69" fmla="*/ 322 h 1730"/>
                    <a:gd name="T70" fmla="*/ 281 w 1261"/>
                    <a:gd name="T71" fmla="*/ 417 h 1730"/>
                    <a:gd name="T72" fmla="*/ 239 w 1261"/>
                    <a:gd name="T73" fmla="*/ 399 h 1730"/>
                    <a:gd name="T74" fmla="*/ 239 w 1261"/>
                    <a:gd name="T75" fmla="*/ 316 h 1730"/>
                    <a:gd name="T76" fmla="*/ 239 w 1261"/>
                    <a:gd name="T77" fmla="*/ 286 h 1730"/>
                    <a:gd name="T78" fmla="*/ 203 w 1261"/>
                    <a:gd name="T79" fmla="*/ 322 h 1730"/>
                    <a:gd name="T80" fmla="*/ 185 w 1261"/>
                    <a:gd name="T81" fmla="*/ 388 h 1730"/>
                    <a:gd name="T82" fmla="*/ 125 w 1261"/>
                    <a:gd name="T83" fmla="*/ 417 h 1730"/>
                    <a:gd name="T84" fmla="*/ 107 w 1261"/>
                    <a:gd name="T85" fmla="*/ 471 h 1730"/>
                    <a:gd name="T86" fmla="*/ 71 w 1261"/>
                    <a:gd name="T87" fmla="*/ 573 h 1730"/>
                    <a:gd name="T88" fmla="*/ 60 w 1261"/>
                    <a:gd name="T89" fmla="*/ 692 h 1730"/>
                    <a:gd name="T90" fmla="*/ 17 w 1261"/>
                    <a:gd name="T91" fmla="*/ 775 h 1730"/>
                    <a:gd name="T92" fmla="*/ 47 w 1261"/>
                    <a:gd name="T93" fmla="*/ 901 h 1730"/>
                    <a:gd name="T94" fmla="*/ 53 w 1261"/>
                    <a:gd name="T95" fmla="*/ 1002 h 1730"/>
                    <a:gd name="T96" fmla="*/ 155 w 1261"/>
                    <a:gd name="T97" fmla="*/ 1223 h 1730"/>
                    <a:gd name="T98" fmla="*/ 173 w 1261"/>
                    <a:gd name="T99" fmla="*/ 1325 h 1730"/>
                    <a:gd name="T100" fmla="*/ 161 w 1261"/>
                    <a:gd name="T101" fmla="*/ 1348 h 1730"/>
                    <a:gd name="T102" fmla="*/ 137 w 1261"/>
                    <a:gd name="T103" fmla="*/ 1497 h 1730"/>
                    <a:gd name="T104" fmla="*/ 60 w 1261"/>
                    <a:gd name="T105" fmla="*/ 1676 h 1730"/>
                    <a:gd name="T106" fmla="*/ 0 w 1261"/>
                    <a:gd name="T107" fmla="*/ 173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61" h="1730">
                      <a:moveTo>
                        <a:pt x="0" y="1730"/>
                      </a:moveTo>
                      <a:lnTo>
                        <a:pt x="627" y="1653"/>
                      </a:lnTo>
                      <a:lnTo>
                        <a:pt x="633" y="1671"/>
                      </a:lnTo>
                      <a:lnTo>
                        <a:pt x="1027" y="1617"/>
                      </a:lnTo>
                      <a:lnTo>
                        <a:pt x="1033" y="1599"/>
                      </a:lnTo>
                      <a:lnTo>
                        <a:pt x="1081" y="1503"/>
                      </a:lnTo>
                      <a:lnTo>
                        <a:pt x="1099" y="1479"/>
                      </a:lnTo>
                      <a:lnTo>
                        <a:pt x="1094" y="1414"/>
                      </a:lnTo>
                      <a:lnTo>
                        <a:pt x="1117" y="1361"/>
                      </a:lnTo>
                      <a:lnTo>
                        <a:pt x="1165" y="1318"/>
                      </a:lnTo>
                      <a:lnTo>
                        <a:pt x="1165" y="1271"/>
                      </a:lnTo>
                      <a:lnTo>
                        <a:pt x="1171" y="1259"/>
                      </a:lnTo>
                      <a:lnTo>
                        <a:pt x="1177" y="1229"/>
                      </a:lnTo>
                      <a:lnTo>
                        <a:pt x="1207" y="1205"/>
                      </a:lnTo>
                      <a:lnTo>
                        <a:pt x="1219" y="1229"/>
                      </a:lnTo>
                      <a:lnTo>
                        <a:pt x="1230" y="1235"/>
                      </a:lnTo>
                      <a:lnTo>
                        <a:pt x="1248" y="1223"/>
                      </a:lnTo>
                      <a:lnTo>
                        <a:pt x="1255" y="1205"/>
                      </a:lnTo>
                      <a:lnTo>
                        <a:pt x="1261" y="1182"/>
                      </a:lnTo>
                      <a:lnTo>
                        <a:pt x="1248" y="1128"/>
                      </a:lnTo>
                      <a:lnTo>
                        <a:pt x="1261" y="1056"/>
                      </a:lnTo>
                      <a:lnTo>
                        <a:pt x="1237" y="1008"/>
                      </a:lnTo>
                      <a:lnTo>
                        <a:pt x="1230" y="913"/>
                      </a:lnTo>
                      <a:lnTo>
                        <a:pt x="1135" y="680"/>
                      </a:lnTo>
                      <a:lnTo>
                        <a:pt x="1045" y="650"/>
                      </a:lnTo>
                      <a:lnTo>
                        <a:pt x="1015" y="675"/>
                      </a:lnTo>
                      <a:lnTo>
                        <a:pt x="974" y="716"/>
                      </a:lnTo>
                      <a:lnTo>
                        <a:pt x="866" y="872"/>
                      </a:lnTo>
                      <a:lnTo>
                        <a:pt x="855" y="872"/>
                      </a:lnTo>
                      <a:lnTo>
                        <a:pt x="848" y="865"/>
                      </a:lnTo>
                      <a:lnTo>
                        <a:pt x="801" y="847"/>
                      </a:lnTo>
                      <a:lnTo>
                        <a:pt x="789" y="836"/>
                      </a:lnTo>
                      <a:lnTo>
                        <a:pt x="776" y="800"/>
                      </a:lnTo>
                      <a:lnTo>
                        <a:pt x="789" y="734"/>
                      </a:lnTo>
                      <a:lnTo>
                        <a:pt x="807" y="710"/>
                      </a:lnTo>
                      <a:lnTo>
                        <a:pt x="860" y="675"/>
                      </a:lnTo>
                      <a:lnTo>
                        <a:pt x="873" y="650"/>
                      </a:lnTo>
                      <a:lnTo>
                        <a:pt x="873" y="626"/>
                      </a:lnTo>
                      <a:lnTo>
                        <a:pt x="884" y="596"/>
                      </a:lnTo>
                      <a:lnTo>
                        <a:pt x="902" y="578"/>
                      </a:lnTo>
                      <a:lnTo>
                        <a:pt x="927" y="531"/>
                      </a:lnTo>
                      <a:lnTo>
                        <a:pt x="927" y="429"/>
                      </a:lnTo>
                      <a:lnTo>
                        <a:pt x="914" y="376"/>
                      </a:lnTo>
                      <a:lnTo>
                        <a:pt x="896" y="352"/>
                      </a:lnTo>
                      <a:lnTo>
                        <a:pt x="866" y="311"/>
                      </a:lnTo>
                      <a:lnTo>
                        <a:pt x="855" y="293"/>
                      </a:lnTo>
                      <a:lnTo>
                        <a:pt x="860" y="268"/>
                      </a:lnTo>
                      <a:lnTo>
                        <a:pt x="896" y="257"/>
                      </a:lnTo>
                      <a:lnTo>
                        <a:pt x="902" y="245"/>
                      </a:lnTo>
                      <a:lnTo>
                        <a:pt x="860" y="168"/>
                      </a:lnTo>
                      <a:lnTo>
                        <a:pt x="825" y="150"/>
                      </a:lnTo>
                      <a:lnTo>
                        <a:pt x="722" y="114"/>
                      </a:lnTo>
                      <a:lnTo>
                        <a:pt x="645" y="96"/>
                      </a:lnTo>
                      <a:lnTo>
                        <a:pt x="615" y="66"/>
                      </a:lnTo>
                      <a:lnTo>
                        <a:pt x="555" y="48"/>
                      </a:lnTo>
                      <a:lnTo>
                        <a:pt x="502" y="36"/>
                      </a:lnTo>
                      <a:lnTo>
                        <a:pt x="454" y="0"/>
                      </a:lnTo>
                      <a:lnTo>
                        <a:pt x="437" y="30"/>
                      </a:lnTo>
                      <a:lnTo>
                        <a:pt x="401" y="42"/>
                      </a:lnTo>
                      <a:lnTo>
                        <a:pt x="370" y="96"/>
                      </a:lnTo>
                      <a:lnTo>
                        <a:pt x="365" y="143"/>
                      </a:lnTo>
                      <a:lnTo>
                        <a:pt x="370" y="161"/>
                      </a:lnTo>
                      <a:lnTo>
                        <a:pt x="388" y="161"/>
                      </a:lnTo>
                      <a:lnTo>
                        <a:pt x="394" y="179"/>
                      </a:lnTo>
                      <a:lnTo>
                        <a:pt x="383" y="186"/>
                      </a:lnTo>
                      <a:lnTo>
                        <a:pt x="352" y="197"/>
                      </a:lnTo>
                      <a:lnTo>
                        <a:pt x="335" y="209"/>
                      </a:lnTo>
                      <a:lnTo>
                        <a:pt x="311" y="245"/>
                      </a:lnTo>
                      <a:lnTo>
                        <a:pt x="293" y="281"/>
                      </a:lnTo>
                      <a:lnTo>
                        <a:pt x="299" y="322"/>
                      </a:lnTo>
                      <a:lnTo>
                        <a:pt x="304" y="370"/>
                      </a:lnTo>
                      <a:lnTo>
                        <a:pt x="281" y="417"/>
                      </a:lnTo>
                      <a:lnTo>
                        <a:pt x="245" y="435"/>
                      </a:lnTo>
                      <a:lnTo>
                        <a:pt x="239" y="399"/>
                      </a:lnTo>
                      <a:lnTo>
                        <a:pt x="250" y="358"/>
                      </a:lnTo>
                      <a:lnTo>
                        <a:pt x="239" y="316"/>
                      </a:lnTo>
                      <a:lnTo>
                        <a:pt x="245" y="293"/>
                      </a:lnTo>
                      <a:lnTo>
                        <a:pt x="239" y="286"/>
                      </a:lnTo>
                      <a:lnTo>
                        <a:pt x="221" y="293"/>
                      </a:lnTo>
                      <a:lnTo>
                        <a:pt x="203" y="322"/>
                      </a:lnTo>
                      <a:lnTo>
                        <a:pt x="197" y="365"/>
                      </a:lnTo>
                      <a:lnTo>
                        <a:pt x="185" y="388"/>
                      </a:lnTo>
                      <a:lnTo>
                        <a:pt x="161" y="388"/>
                      </a:lnTo>
                      <a:lnTo>
                        <a:pt x="125" y="417"/>
                      </a:lnTo>
                      <a:lnTo>
                        <a:pt x="107" y="447"/>
                      </a:lnTo>
                      <a:lnTo>
                        <a:pt x="107" y="471"/>
                      </a:lnTo>
                      <a:lnTo>
                        <a:pt x="71" y="507"/>
                      </a:lnTo>
                      <a:lnTo>
                        <a:pt x="71" y="573"/>
                      </a:lnTo>
                      <a:lnTo>
                        <a:pt x="65" y="644"/>
                      </a:lnTo>
                      <a:lnTo>
                        <a:pt x="60" y="692"/>
                      </a:lnTo>
                      <a:lnTo>
                        <a:pt x="35" y="746"/>
                      </a:lnTo>
                      <a:lnTo>
                        <a:pt x="17" y="775"/>
                      </a:lnTo>
                      <a:lnTo>
                        <a:pt x="17" y="811"/>
                      </a:lnTo>
                      <a:lnTo>
                        <a:pt x="47" y="901"/>
                      </a:lnTo>
                      <a:lnTo>
                        <a:pt x="30" y="954"/>
                      </a:lnTo>
                      <a:lnTo>
                        <a:pt x="53" y="1002"/>
                      </a:lnTo>
                      <a:lnTo>
                        <a:pt x="114" y="1121"/>
                      </a:lnTo>
                      <a:lnTo>
                        <a:pt x="155" y="1223"/>
                      </a:lnTo>
                      <a:lnTo>
                        <a:pt x="155" y="1307"/>
                      </a:lnTo>
                      <a:lnTo>
                        <a:pt x="173" y="1325"/>
                      </a:lnTo>
                      <a:lnTo>
                        <a:pt x="173" y="1336"/>
                      </a:lnTo>
                      <a:lnTo>
                        <a:pt x="161" y="1348"/>
                      </a:lnTo>
                      <a:lnTo>
                        <a:pt x="150" y="1438"/>
                      </a:lnTo>
                      <a:lnTo>
                        <a:pt x="137" y="1497"/>
                      </a:lnTo>
                      <a:lnTo>
                        <a:pt x="107" y="1556"/>
                      </a:lnTo>
                      <a:lnTo>
                        <a:pt x="60" y="1676"/>
                      </a:lnTo>
                      <a:lnTo>
                        <a:pt x="17" y="1718"/>
                      </a:lnTo>
                      <a:lnTo>
                        <a:pt x="0" y="1730"/>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37" name="Freeform 336"/>
                <p:cNvSpPr>
                  <a:spLocks/>
                </p:cNvSpPr>
                <p:nvPr/>
              </p:nvSpPr>
              <p:spPr bwMode="auto">
                <a:xfrm>
                  <a:off x="4553648" y="601437"/>
                  <a:ext cx="800680" cy="386922"/>
                </a:xfrm>
                <a:custGeom>
                  <a:avLst/>
                  <a:gdLst>
                    <a:gd name="T0" fmla="*/ 84 w 1978"/>
                    <a:gd name="T1" fmla="*/ 376 h 972"/>
                    <a:gd name="T2" fmla="*/ 185 w 1978"/>
                    <a:gd name="T3" fmla="*/ 304 h 972"/>
                    <a:gd name="T4" fmla="*/ 466 w 1978"/>
                    <a:gd name="T5" fmla="*/ 130 h 972"/>
                    <a:gd name="T6" fmla="*/ 615 w 1978"/>
                    <a:gd name="T7" fmla="*/ 12 h 972"/>
                    <a:gd name="T8" fmla="*/ 729 w 1978"/>
                    <a:gd name="T9" fmla="*/ 17 h 972"/>
                    <a:gd name="T10" fmla="*/ 651 w 1978"/>
                    <a:gd name="T11" fmla="*/ 89 h 972"/>
                    <a:gd name="T12" fmla="*/ 544 w 1978"/>
                    <a:gd name="T13" fmla="*/ 202 h 972"/>
                    <a:gd name="T14" fmla="*/ 556 w 1978"/>
                    <a:gd name="T15" fmla="*/ 280 h 972"/>
                    <a:gd name="T16" fmla="*/ 664 w 1978"/>
                    <a:gd name="T17" fmla="*/ 227 h 972"/>
                    <a:gd name="T18" fmla="*/ 932 w 1978"/>
                    <a:gd name="T19" fmla="*/ 370 h 972"/>
                    <a:gd name="T20" fmla="*/ 1021 w 1978"/>
                    <a:gd name="T21" fmla="*/ 388 h 972"/>
                    <a:gd name="T22" fmla="*/ 1051 w 1978"/>
                    <a:gd name="T23" fmla="*/ 406 h 972"/>
                    <a:gd name="T24" fmla="*/ 1165 w 1978"/>
                    <a:gd name="T25" fmla="*/ 310 h 972"/>
                    <a:gd name="T26" fmla="*/ 1518 w 1978"/>
                    <a:gd name="T27" fmla="*/ 196 h 972"/>
                    <a:gd name="T28" fmla="*/ 1511 w 1978"/>
                    <a:gd name="T29" fmla="*/ 268 h 972"/>
                    <a:gd name="T30" fmla="*/ 1577 w 1978"/>
                    <a:gd name="T31" fmla="*/ 327 h 972"/>
                    <a:gd name="T32" fmla="*/ 1721 w 1978"/>
                    <a:gd name="T33" fmla="*/ 316 h 972"/>
                    <a:gd name="T34" fmla="*/ 1811 w 1978"/>
                    <a:gd name="T35" fmla="*/ 429 h 972"/>
                    <a:gd name="T36" fmla="*/ 1960 w 1978"/>
                    <a:gd name="T37" fmla="*/ 442 h 972"/>
                    <a:gd name="T38" fmla="*/ 1947 w 1978"/>
                    <a:gd name="T39" fmla="*/ 501 h 972"/>
                    <a:gd name="T40" fmla="*/ 1882 w 1978"/>
                    <a:gd name="T41" fmla="*/ 489 h 972"/>
                    <a:gd name="T42" fmla="*/ 1798 w 1978"/>
                    <a:gd name="T43" fmla="*/ 501 h 972"/>
                    <a:gd name="T44" fmla="*/ 1661 w 1978"/>
                    <a:gd name="T45" fmla="*/ 501 h 972"/>
                    <a:gd name="T46" fmla="*/ 1643 w 1978"/>
                    <a:gd name="T47" fmla="*/ 566 h 972"/>
                    <a:gd name="T48" fmla="*/ 1475 w 1978"/>
                    <a:gd name="T49" fmla="*/ 507 h 972"/>
                    <a:gd name="T50" fmla="*/ 1356 w 1978"/>
                    <a:gd name="T51" fmla="*/ 555 h 972"/>
                    <a:gd name="T52" fmla="*/ 1296 w 1978"/>
                    <a:gd name="T53" fmla="*/ 584 h 972"/>
                    <a:gd name="T54" fmla="*/ 1201 w 1978"/>
                    <a:gd name="T55" fmla="*/ 590 h 972"/>
                    <a:gd name="T56" fmla="*/ 1093 w 1978"/>
                    <a:gd name="T57" fmla="*/ 727 h 972"/>
                    <a:gd name="T58" fmla="*/ 1111 w 1978"/>
                    <a:gd name="T59" fmla="*/ 655 h 972"/>
                    <a:gd name="T60" fmla="*/ 1039 w 1978"/>
                    <a:gd name="T61" fmla="*/ 680 h 972"/>
                    <a:gd name="T62" fmla="*/ 992 w 1978"/>
                    <a:gd name="T63" fmla="*/ 632 h 972"/>
                    <a:gd name="T64" fmla="*/ 944 w 1978"/>
                    <a:gd name="T65" fmla="*/ 752 h 972"/>
                    <a:gd name="T66" fmla="*/ 860 w 1978"/>
                    <a:gd name="T67" fmla="*/ 913 h 972"/>
                    <a:gd name="T68" fmla="*/ 813 w 1978"/>
                    <a:gd name="T69" fmla="*/ 942 h 972"/>
                    <a:gd name="T70" fmla="*/ 818 w 1978"/>
                    <a:gd name="T71" fmla="*/ 859 h 972"/>
                    <a:gd name="T72" fmla="*/ 752 w 1978"/>
                    <a:gd name="T73" fmla="*/ 859 h 972"/>
                    <a:gd name="T74" fmla="*/ 711 w 1978"/>
                    <a:gd name="T75" fmla="*/ 698 h 972"/>
                    <a:gd name="T76" fmla="*/ 675 w 1978"/>
                    <a:gd name="T77" fmla="*/ 655 h 972"/>
                    <a:gd name="T78" fmla="*/ 556 w 1978"/>
                    <a:gd name="T79" fmla="*/ 614 h 972"/>
                    <a:gd name="T80" fmla="*/ 508 w 1978"/>
                    <a:gd name="T81" fmla="*/ 614 h 972"/>
                    <a:gd name="T82" fmla="*/ 376 w 1978"/>
                    <a:gd name="T83" fmla="*/ 566 h 972"/>
                    <a:gd name="T84" fmla="*/ 77 w 1978"/>
                    <a:gd name="T85" fmla="*/ 458 h 972"/>
                    <a:gd name="T86" fmla="*/ 0 w 1978"/>
                    <a:gd name="T87" fmla="*/ 411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78" h="972">
                      <a:moveTo>
                        <a:pt x="0" y="411"/>
                      </a:moveTo>
                      <a:lnTo>
                        <a:pt x="59" y="393"/>
                      </a:lnTo>
                      <a:lnTo>
                        <a:pt x="84" y="376"/>
                      </a:lnTo>
                      <a:lnTo>
                        <a:pt x="149" y="340"/>
                      </a:lnTo>
                      <a:lnTo>
                        <a:pt x="161" y="310"/>
                      </a:lnTo>
                      <a:lnTo>
                        <a:pt x="185" y="304"/>
                      </a:lnTo>
                      <a:lnTo>
                        <a:pt x="298" y="268"/>
                      </a:lnTo>
                      <a:lnTo>
                        <a:pt x="370" y="227"/>
                      </a:lnTo>
                      <a:lnTo>
                        <a:pt x="466" y="130"/>
                      </a:lnTo>
                      <a:lnTo>
                        <a:pt x="490" y="125"/>
                      </a:lnTo>
                      <a:lnTo>
                        <a:pt x="567" y="41"/>
                      </a:lnTo>
                      <a:lnTo>
                        <a:pt x="615" y="12"/>
                      </a:lnTo>
                      <a:lnTo>
                        <a:pt x="705" y="0"/>
                      </a:lnTo>
                      <a:lnTo>
                        <a:pt x="723" y="5"/>
                      </a:lnTo>
                      <a:lnTo>
                        <a:pt x="729" y="17"/>
                      </a:lnTo>
                      <a:lnTo>
                        <a:pt x="681" y="48"/>
                      </a:lnTo>
                      <a:lnTo>
                        <a:pt x="669" y="53"/>
                      </a:lnTo>
                      <a:lnTo>
                        <a:pt x="651" y="89"/>
                      </a:lnTo>
                      <a:lnTo>
                        <a:pt x="592" y="155"/>
                      </a:lnTo>
                      <a:lnTo>
                        <a:pt x="561" y="184"/>
                      </a:lnTo>
                      <a:lnTo>
                        <a:pt x="544" y="202"/>
                      </a:lnTo>
                      <a:lnTo>
                        <a:pt x="531" y="263"/>
                      </a:lnTo>
                      <a:lnTo>
                        <a:pt x="544" y="304"/>
                      </a:lnTo>
                      <a:lnTo>
                        <a:pt x="556" y="280"/>
                      </a:lnTo>
                      <a:lnTo>
                        <a:pt x="603" y="238"/>
                      </a:lnTo>
                      <a:lnTo>
                        <a:pt x="639" y="238"/>
                      </a:lnTo>
                      <a:lnTo>
                        <a:pt x="664" y="227"/>
                      </a:lnTo>
                      <a:lnTo>
                        <a:pt x="777" y="280"/>
                      </a:lnTo>
                      <a:lnTo>
                        <a:pt x="866" y="381"/>
                      </a:lnTo>
                      <a:lnTo>
                        <a:pt x="932" y="370"/>
                      </a:lnTo>
                      <a:lnTo>
                        <a:pt x="974" y="370"/>
                      </a:lnTo>
                      <a:lnTo>
                        <a:pt x="998" y="388"/>
                      </a:lnTo>
                      <a:lnTo>
                        <a:pt x="1021" y="388"/>
                      </a:lnTo>
                      <a:lnTo>
                        <a:pt x="1028" y="381"/>
                      </a:lnTo>
                      <a:lnTo>
                        <a:pt x="1051" y="393"/>
                      </a:lnTo>
                      <a:lnTo>
                        <a:pt x="1051" y="406"/>
                      </a:lnTo>
                      <a:lnTo>
                        <a:pt x="1069" y="393"/>
                      </a:lnTo>
                      <a:lnTo>
                        <a:pt x="1087" y="370"/>
                      </a:lnTo>
                      <a:lnTo>
                        <a:pt x="1165" y="310"/>
                      </a:lnTo>
                      <a:lnTo>
                        <a:pt x="1421" y="245"/>
                      </a:lnTo>
                      <a:lnTo>
                        <a:pt x="1488" y="209"/>
                      </a:lnTo>
                      <a:lnTo>
                        <a:pt x="1518" y="196"/>
                      </a:lnTo>
                      <a:lnTo>
                        <a:pt x="1529" y="214"/>
                      </a:lnTo>
                      <a:lnTo>
                        <a:pt x="1511" y="250"/>
                      </a:lnTo>
                      <a:lnTo>
                        <a:pt x="1511" y="268"/>
                      </a:lnTo>
                      <a:lnTo>
                        <a:pt x="1541" y="327"/>
                      </a:lnTo>
                      <a:lnTo>
                        <a:pt x="1559" y="340"/>
                      </a:lnTo>
                      <a:lnTo>
                        <a:pt x="1577" y="327"/>
                      </a:lnTo>
                      <a:lnTo>
                        <a:pt x="1619" y="334"/>
                      </a:lnTo>
                      <a:lnTo>
                        <a:pt x="1637" y="322"/>
                      </a:lnTo>
                      <a:lnTo>
                        <a:pt x="1721" y="316"/>
                      </a:lnTo>
                      <a:lnTo>
                        <a:pt x="1757" y="340"/>
                      </a:lnTo>
                      <a:lnTo>
                        <a:pt x="1786" y="399"/>
                      </a:lnTo>
                      <a:lnTo>
                        <a:pt x="1811" y="429"/>
                      </a:lnTo>
                      <a:lnTo>
                        <a:pt x="1876" y="453"/>
                      </a:lnTo>
                      <a:lnTo>
                        <a:pt x="1942" y="442"/>
                      </a:lnTo>
                      <a:lnTo>
                        <a:pt x="1960" y="442"/>
                      </a:lnTo>
                      <a:lnTo>
                        <a:pt x="1978" y="453"/>
                      </a:lnTo>
                      <a:lnTo>
                        <a:pt x="1978" y="476"/>
                      </a:lnTo>
                      <a:lnTo>
                        <a:pt x="1947" y="501"/>
                      </a:lnTo>
                      <a:lnTo>
                        <a:pt x="1906" y="507"/>
                      </a:lnTo>
                      <a:lnTo>
                        <a:pt x="1888" y="501"/>
                      </a:lnTo>
                      <a:lnTo>
                        <a:pt x="1882" y="489"/>
                      </a:lnTo>
                      <a:lnTo>
                        <a:pt x="1870" y="489"/>
                      </a:lnTo>
                      <a:lnTo>
                        <a:pt x="1829" y="512"/>
                      </a:lnTo>
                      <a:lnTo>
                        <a:pt x="1798" y="501"/>
                      </a:lnTo>
                      <a:lnTo>
                        <a:pt x="1775" y="501"/>
                      </a:lnTo>
                      <a:lnTo>
                        <a:pt x="1703" y="512"/>
                      </a:lnTo>
                      <a:lnTo>
                        <a:pt x="1661" y="501"/>
                      </a:lnTo>
                      <a:lnTo>
                        <a:pt x="1643" y="512"/>
                      </a:lnTo>
                      <a:lnTo>
                        <a:pt x="1655" y="555"/>
                      </a:lnTo>
                      <a:lnTo>
                        <a:pt x="1643" y="566"/>
                      </a:lnTo>
                      <a:lnTo>
                        <a:pt x="1626" y="560"/>
                      </a:lnTo>
                      <a:lnTo>
                        <a:pt x="1583" y="524"/>
                      </a:lnTo>
                      <a:lnTo>
                        <a:pt x="1475" y="507"/>
                      </a:lnTo>
                      <a:lnTo>
                        <a:pt x="1452" y="512"/>
                      </a:lnTo>
                      <a:lnTo>
                        <a:pt x="1428" y="501"/>
                      </a:lnTo>
                      <a:lnTo>
                        <a:pt x="1356" y="555"/>
                      </a:lnTo>
                      <a:lnTo>
                        <a:pt x="1339" y="555"/>
                      </a:lnTo>
                      <a:lnTo>
                        <a:pt x="1308" y="573"/>
                      </a:lnTo>
                      <a:lnTo>
                        <a:pt x="1296" y="584"/>
                      </a:lnTo>
                      <a:lnTo>
                        <a:pt x="1285" y="590"/>
                      </a:lnTo>
                      <a:lnTo>
                        <a:pt x="1242" y="584"/>
                      </a:lnTo>
                      <a:lnTo>
                        <a:pt x="1201" y="590"/>
                      </a:lnTo>
                      <a:lnTo>
                        <a:pt x="1195" y="626"/>
                      </a:lnTo>
                      <a:lnTo>
                        <a:pt x="1183" y="644"/>
                      </a:lnTo>
                      <a:lnTo>
                        <a:pt x="1093" y="727"/>
                      </a:lnTo>
                      <a:lnTo>
                        <a:pt x="1082" y="721"/>
                      </a:lnTo>
                      <a:lnTo>
                        <a:pt x="1075" y="709"/>
                      </a:lnTo>
                      <a:lnTo>
                        <a:pt x="1111" y="655"/>
                      </a:lnTo>
                      <a:lnTo>
                        <a:pt x="1105" y="632"/>
                      </a:lnTo>
                      <a:lnTo>
                        <a:pt x="1057" y="632"/>
                      </a:lnTo>
                      <a:lnTo>
                        <a:pt x="1039" y="680"/>
                      </a:lnTo>
                      <a:lnTo>
                        <a:pt x="1021" y="703"/>
                      </a:lnTo>
                      <a:lnTo>
                        <a:pt x="1003" y="673"/>
                      </a:lnTo>
                      <a:lnTo>
                        <a:pt x="992" y="632"/>
                      </a:lnTo>
                      <a:lnTo>
                        <a:pt x="985" y="637"/>
                      </a:lnTo>
                      <a:lnTo>
                        <a:pt x="974" y="698"/>
                      </a:lnTo>
                      <a:lnTo>
                        <a:pt x="944" y="752"/>
                      </a:lnTo>
                      <a:lnTo>
                        <a:pt x="920" y="811"/>
                      </a:lnTo>
                      <a:lnTo>
                        <a:pt x="902" y="847"/>
                      </a:lnTo>
                      <a:lnTo>
                        <a:pt x="860" y="913"/>
                      </a:lnTo>
                      <a:lnTo>
                        <a:pt x="860" y="954"/>
                      </a:lnTo>
                      <a:lnTo>
                        <a:pt x="854" y="972"/>
                      </a:lnTo>
                      <a:lnTo>
                        <a:pt x="813" y="942"/>
                      </a:lnTo>
                      <a:lnTo>
                        <a:pt x="800" y="900"/>
                      </a:lnTo>
                      <a:lnTo>
                        <a:pt x="818" y="883"/>
                      </a:lnTo>
                      <a:lnTo>
                        <a:pt x="818" y="859"/>
                      </a:lnTo>
                      <a:lnTo>
                        <a:pt x="813" y="852"/>
                      </a:lnTo>
                      <a:lnTo>
                        <a:pt x="764" y="865"/>
                      </a:lnTo>
                      <a:lnTo>
                        <a:pt x="752" y="859"/>
                      </a:lnTo>
                      <a:lnTo>
                        <a:pt x="770" y="757"/>
                      </a:lnTo>
                      <a:lnTo>
                        <a:pt x="764" y="721"/>
                      </a:lnTo>
                      <a:lnTo>
                        <a:pt x="711" y="698"/>
                      </a:lnTo>
                      <a:lnTo>
                        <a:pt x="669" y="686"/>
                      </a:lnTo>
                      <a:lnTo>
                        <a:pt x="669" y="668"/>
                      </a:lnTo>
                      <a:lnTo>
                        <a:pt x="675" y="655"/>
                      </a:lnTo>
                      <a:lnTo>
                        <a:pt x="657" y="644"/>
                      </a:lnTo>
                      <a:lnTo>
                        <a:pt x="615" y="626"/>
                      </a:lnTo>
                      <a:lnTo>
                        <a:pt x="556" y="614"/>
                      </a:lnTo>
                      <a:lnTo>
                        <a:pt x="531" y="620"/>
                      </a:lnTo>
                      <a:lnTo>
                        <a:pt x="513" y="632"/>
                      </a:lnTo>
                      <a:lnTo>
                        <a:pt x="508" y="614"/>
                      </a:lnTo>
                      <a:lnTo>
                        <a:pt x="466" y="614"/>
                      </a:lnTo>
                      <a:lnTo>
                        <a:pt x="412" y="566"/>
                      </a:lnTo>
                      <a:lnTo>
                        <a:pt x="376" y="566"/>
                      </a:lnTo>
                      <a:lnTo>
                        <a:pt x="107" y="512"/>
                      </a:lnTo>
                      <a:lnTo>
                        <a:pt x="89" y="501"/>
                      </a:lnTo>
                      <a:lnTo>
                        <a:pt x="77" y="458"/>
                      </a:lnTo>
                      <a:lnTo>
                        <a:pt x="54" y="442"/>
                      </a:lnTo>
                      <a:lnTo>
                        <a:pt x="18" y="435"/>
                      </a:lnTo>
                      <a:lnTo>
                        <a:pt x="0" y="411"/>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grpSp>
          <p:sp>
            <p:nvSpPr>
              <p:cNvPr id="222" name="Freeform 221"/>
              <p:cNvSpPr>
                <a:spLocks noChangeAspect="1"/>
              </p:cNvSpPr>
              <p:nvPr/>
            </p:nvSpPr>
            <p:spPr bwMode="auto">
              <a:xfrm>
                <a:off x="4945781" y="1490484"/>
                <a:ext cx="399126" cy="686449"/>
              </a:xfrm>
              <a:custGeom>
                <a:avLst/>
                <a:gdLst>
                  <a:gd name="T0" fmla="*/ 30 w 985"/>
                  <a:gd name="T1" fmla="*/ 100 h 1729"/>
                  <a:gd name="T2" fmla="*/ 113 w 985"/>
                  <a:gd name="T3" fmla="*/ 1073 h 1729"/>
                  <a:gd name="T4" fmla="*/ 102 w 985"/>
                  <a:gd name="T5" fmla="*/ 1091 h 1729"/>
                  <a:gd name="T6" fmla="*/ 107 w 985"/>
                  <a:gd name="T7" fmla="*/ 1127 h 1729"/>
                  <a:gd name="T8" fmla="*/ 95 w 985"/>
                  <a:gd name="T9" fmla="*/ 1175 h 1729"/>
                  <a:gd name="T10" fmla="*/ 131 w 985"/>
                  <a:gd name="T11" fmla="*/ 1252 h 1729"/>
                  <a:gd name="T12" fmla="*/ 143 w 985"/>
                  <a:gd name="T13" fmla="*/ 1336 h 1729"/>
                  <a:gd name="T14" fmla="*/ 102 w 985"/>
                  <a:gd name="T15" fmla="*/ 1419 h 1729"/>
                  <a:gd name="T16" fmla="*/ 102 w 985"/>
                  <a:gd name="T17" fmla="*/ 1442 h 1729"/>
                  <a:gd name="T18" fmla="*/ 72 w 985"/>
                  <a:gd name="T19" fmla="*/ 1508 h 1729"/>
                  <a:gd name="T20" fmla="*/ 18 w 985"/>
                  <a:gd name="T21" fmla="*/ 1556 h 1729"/>
                  <a:gd name="T22" fmla="*/ 18 w 985"/>
                  <a:gd name="T23" fmla="*/ 1616 h 1729"/>
                  <a:gd name="T24" fmla="*/ 0 w 985"/>
                  <a:gd name="T25" fmla="*/ 1687 h 1729"/>
                  <a:gd name="T26" fmla="*/ 0 w 985"/>
                  <a:gd name="T27" fmla="*/ 1711 h 1729"/>
                  <a:gd name="T28" fmla="*/ 5 w 985"/>
                  <a:gd name="T29" fmla="*/ 1723 h 1729"/>
                  <a:gd name="T30" fmla="*/ 30 w 985"/>
                  <a:gd name="T31" fmla="*/ 1729 h 1729"/>
                  <a:gd name="T32" fmla="*/ 59 w 985"/>
                  <a:gd name="T33" fmla="*/ 1718 h 1729"/>
                  <a:gd name="T34" fmla="*/ 54 w 985"/>
                  <a:gd name="T35" fmla="*/ 1711 h 1729"/>
                  <a:gd name="T36" fmla="*/ 66 w 985"/>
                  <a:gd name="T37" fmla="*/ 1675 h 1729"/>
                  <a:gd name="T38" fmla="*/ 125 w 985"/>
                  <a:gd name="T39" fmla="*/ 1682 h 1729"/>
                  <a:gd name="T40" fmla="*/ 203 w 985"/>
                  <a:gd name="T41" fmla="*/ 1652 h 1729"/>
                  <a:gd name="T42" fmla="*/ 298 w 985"/>
                  <a:gd name="T43" fmla="*/ 1693 h 1729"/>
                  <a:gd name="T44" fmla="*/ 305 w 985"/>
                  <a:gd name="T45" fmla="*/ 1705 h 1729"/>
                  <a:gd name="T46" fmla="*/ 328 w 985"/>
                  <a:gd name="T47" fmla="*/ 1700 h 1729"/>
                  <a:gd name="T48" fmla="*/ 346 w 985"/>
                  <a:gd name="T49" fmla="*/ 1639 h 1729"/>
                  <a:gd name="T50" fmla="*/ 400 w 985"/>
                  <a:gd name="T51" fmla="*/ 1616 h 1729"/>
                  <a:gd name="T52" fmla="*/ 418 w 985"/>
                  <a:gd name="T53" fmla="*/ 1646 h 1729"/>
                  <a:gd name="T54" fmla="*/ 454 w 985"/>
                  <a:gd name="T55" fmla="*/ 1669 h 1729"/>
                  <a:gd name="T56" fmla="*/ 477 w 985"/>
                  <a:gd name="T57" fmla="*/ 1646 h 1729"/>
                  <a:gd name="T58" fmla="*/ 502 w 985"/>
                  <a:gd name="T59" fmla="*/ 1562 h 1729"/>
                  <a:gd name="T60" fmla="*/ 526 w 985"/>
                  <a:gd name="T61" fmla="*/ 1539 h 1729"/>
                  <a:gd name="T62" fmla="*/ 549 w 985"/>
                  <a:gd name="T63" fmla="*/ 1539 h 1729"/>
                  <a:gd name="T64" fmla="*/ 585 w 985"/>
                  <a:gd name="T65" fmla="*/ 1580 h 1729"/>
                  <a:gd name="T66" fmla="*/ 664 w 985"/>
                  <a:gd name="T67" fmla="*/ 1580 h 1729"/>
                  <a:gd name="T68" fmla="*/ 681 w 985"/>
                  <a:gd name="T69" fmla="*/ 1508 h 1729"/>
                  <a:gd name="T70" fmla="*/ 813 w 985"/>
                  <a:gd name="T71" fmla="*/ 1336 h 1729"/>
                  <a:gd name="T72" fmla="*/ 813 w 985"/>
                  <a:gd name="T73" fmla="*/ 1276 h 1729"/>
                  <a:gd name="T74" fmla="*/ 842 w 985"/>
                  <a:gd name="T75" fmla="*/ 1264 h 1729"/>
                  <a:gd name="T76" fmla="*/ 896 w 985"/>
                  <a:gd name="T77" fmla="*/ 1270 h 1729"/>
                  <a:gd name="T78" fmla="*/ 938 w 985"/>
                  <a:gd name="T79" fmla="*/ 1234 h 1729"/>
                  <a:gd name="T80" fmla="*/ 974 w 985"/>
                  <a:gd name="T81" fmla="*/ 1229 h 1729"/>
                  <a:gd name="T82" fmla="*/ 985 w 985"/>
                  <a:gd name="T83" fmla="*/ 1198 h 1729"/>
                  <a:gd name="T84" fmla="*/ 967 w 985"/>
                  <a:gd name="T85" fmla="*/ 1132 h 1729"/>
                  <a:gd name="T86" fmla="*/ 967 w 985"/>
                  <a:gd name="T87" fmla="*/ 1109 h 1729"/>
                  <a:gd name="T88" fmla="*/ 980 w 985"/>
                  <a:gd name="T89" fmla="*/ 1079 h 1729"/>
                  <a:gd name="T90" fmla="*/ 860 w 985"/>
                  <a:gd name="T91" fmla="*/ 18 h 1729"/>
                  <a:gd name="T92" fmla="*/ 854 w 985"/>
                  <a:gd name="T93" fmla="*/ 0 h 1729"/>
                  <a:gd name="T94" fmla="*/ 227 w 985"/>
                  <a:gd name="T95" fmla="*/ 77 h 1729"/>
                  <a:gd name="T96" fmla="*/ 209 w 985"/>
                  <a:gd name="T97" fmla="*/ 95 h 1729"/>
                  <a:gd name="T98" fmla="*/ 161 w 985"/>
                  <a:gd name="T99" fmla="*/ 113 h 1729"/>
                  <a:gd name="T100" fmla="*/ 131 w 985"/>
                  <a:gd name="T101" fmla="*/ 125 h 1729"/>
                  <a:gd name="T102" fmla="*/ 77 w 985"/>
                  <a:gd name="T103" fmla="*/ 136 h 1729"/>
                  <a:gd name="T104" fmla="*/ 30 w 985"/>
                  <a:gd name="T105" fmla="*/ 100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5" h="1729">
                    <a:moveTo>
                      <a:pt x="30" y="100"/>
                    </a:moveTo>
                    <a:lnTo>
                      <a:pt x="113" y="1073"/>
                    </a:lnTo>
                    <a:lnTo>
                      <a:pt x="102" y="1091"/>
                    </a:lnTo>
                    <a:lnTo>
                      <a:pt x="107" y="1127"/>
                    </a:lnTo>
                    <a:lnTo>
                      <a:pt x="95" y="1175"/>
                    </a:lnTo>
                    <a:lnTo>
                      <a:pt x="131" y="1252"/>
                    </a:lnTo>
                    <a:lnTo>
                      <a:pt x="143" y="1336"/>
                    </a:lnTo>
                    <a:lnTo>
                      <a:pt x="102" y="1419"/>
                    </a:lnTo>
                    <a:lnTo>
                      <a:pt x="102" y="1442"/>
                    </a:lnTo>
                    <a:lnTo>
                      <a:pt x="72" y="1508"/>
                    </a:lnTo>
                    <a:lnTo>
                      <a:pt x="18" y="1556"/>
                    </a:lnTo>
                    <a:lnTo>
                      <a:pt x="18" y="1616"/>
                    </a:lnTo>
                    <a:lnTo>
                      <a:pt x="0" y="1687"/>
                    </a:lnTo>
                    <a:lnTo>
                      <a:pt x="0" y="1711"/>
                    </a:lnTo>
                    <a:lnTo>
                      <a:pt x="5" y="1723"/>
                    </a:lnTo>
                    <a:lnTo>
                      <a:pt x="30" y="1729"/>
                    </a:lnTo>
                    <a:lnTo>
                      <a:pt x="59" y="1718"/>
                    </a:lnTo>
                    <a:lnTo>
                      <a:pt x="54" y="1711"/>
                    </a:lnTo>
                    <a:lnTo>
                      <a:pt x="66" y="1675"/>
                    </a:lnTo>
                    <a:lnTo>
                      <a:pt x="125" y="1682"/>
                    </a:lnTo>
                    <a:lnTo>
                      <a:pt x="203" y="1652"/>
                    </a:lnTo>
                    <a:lnTo>
                      <a:pt x="298" y="1693"/>
                    </a:lnTo>
                    <a:lnTo>
                      <a:pt x="305" y="1705"/>
                    </a:lnTo>
                    <a:lnTo>
                      <a:pt x="328" y="1700"/>
                    </a:lnTo>
                    <a:lnTo>
                      <a:pt x="346" y="1639"/>
                    </a:lnTo>
                    <a:lnTo>
                      <a:pt x="400" y="1616"/>
                    </a:lnTo>
                    <a:lnTo>
                      <a:pt x="418" y="1646"/>
                    </a:lnTo>
                    <a:lnTo>
                      <a:pt x="454" y="1669"/>
                    </a:lnTo>
                    <a:lnTo>
                      <a:pt x="477" y="1646"/>
                    </a:lnTo>
                    <a:lnTo>
                      <a:pt x="502" y="1562"/>
                    </a:lnTo>
                    <a:lnTo>
                      <a:pt x="526" y="1539"/>
                    </a:lnTo>
                    <a:lnTo>
                      <a:pt x="549" y="1539"/>
                    </a:lnTo>
                    <a:lnTo>
                      <a:pt x="585" y="1580"/>
                    </a:lnTo>
                    <a:lnTo>
                      <a:pt x="664" y="1580"/>
                    </a:lnTo>
                    <a:lnTo>
                      <a:pt x="681" y="1508"/>
                    </a:lnTo>
                    <a:lnTo>
                      <a:pt x="813" y="1336"/>
                    </a:lnTo>
                    <a:lnTo>
                      <a:pt x="813" y="1276"/>
                    </a:lnTo>
                    <a:lnTo>
                      <a:pt x="842" y="1264"/>
                    </a:lnTo>
                    <a:lnTo>
                      <a:pt x="896" y="1270"/>
                    </a:lnTo>
                    <a:lnTo>
                      <a:pt x="938" y="1234"/>
                    </a:lnTo>
                    <a:lnTo>
                      <a:pt x="974" y="1229"/>
                    </a:lnTo>
                    <a:lnTo>
                      <a:pt x="985" y="1198"/>
                    </a:lnTo>
                    <a:lnTo>
                      <a:pt x="967" y="1132"/>
                    </a:lnTo>
                    <a:lnTo>
                      <a:pt x="967" y="1109"/>
                    </a:lnTo>
                    <a:lnTo>
                      <a:pt x="980" y="1079"/>
                    </a:lnTo>
                    <a:lnTo>
                      <a:pt x="860" y="18"/>
                    </a:lnTo>
                    <a:lnTo>
                      <a:pt x="854" y="0"/>
                    </a:lnTo>
                    <a:lnTo>
                      <a:pt x="227" y="77"/>
                    </a:lnTo>
                    <a:lnTo>
                      <a:pt x="209" y="95"/>
                    </a:lnTo>
                    <a:lnTo>
                      <a:pt x="161" y="113"/>
                    </a:lnTo>
                    <a:lnTo>
                      <a:pt x="131" y="125"/>
                    </a:lnTo>
                    <a:lnTo>
                      <a:pt x="77" y="136"/>
                    </a:lnTo>
                    <a:lnTo>
                      <a:pt x="30" y="100"/>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23" name="IN"/>
              <p:cNvSpPr>
                <a:spLocks noChangeAspect="1"/>
              </p:cNvSpPr>
              <p:nvPr/>
            </p:nvSpPr>
            <p:spPr bwMode="auto">
              <a:xfrm>
                <a:off x="4945781" y="1490484"/>
                <a:ext cx="399126" cy="686449"/>
              </a:xfrm>
              <a:custGeom>
                <a:avLst/>
                <a:gdLst>
                  <a:gd name="T0" fmla="*/ 30 w 985"/>
                  <a:gd name="T1" fmla="*/ 100 h 1729"/>
                  <a:gd name="T2" fmla="*/ 113 w 985"/>
                  <a:gd name="T3" fmla="*/ 1073 h 1729"/>
                  <a:gd name="T4" fmla="*/ 102 w 985"/>
                  <a:gd name="T5" fmla="*/ 1091 h 1729"/>
                  <a:gd name="T6" fmla="*/ 107 w 985"/>
                  <a:gd name="T7" fmla="*/ 1127 h 1729"/>
                  <a:gd name="T8" fmla="*/ 95 w 985"/>
                  <a:gd name="T9" fmla="*/ 1175 h 1729"/>
                  <a:gd name="T10" fmla="*/ 131 w 985"/>
                  <a:gd name="T11" fmla="*/ 1252 h 1729"/>
                  <a:gd name="T12" fmla="*/ 143 w 985"/>
                  <a:gd name="T13" fmla="*/ 1336 h 1729"/>
                  <a:gd name="T14" fmla="*/ 102 w 985"/>
                  <a:gd name="T15" fmla="*/ 1419 h 1729"/>
                  <a:gd name="T16" fmla="*/ 102 w 985"/>
                  <a:gd name="T17" fmla="*/ 1442 h 1729"/>
                  <a:gd name="T18" fmla="*/ 72 w 985"/>
                  <a:gd name="T19" fmla="*/ 1508 h 1729"/>
                  <a:gd name="T20" fmla="*/ 18 w 985"/>
                  <a:gd name="T21" fmla="*/ 1556 h 1729"/>
                  <a:gd name="T22" fmla="*/ 18 w 985"/>
                  <a:gd name="T23" fmla="*/ 1616 h 1729"/>
                  <a:gd name="T24" fmla="*/ 0 w 985"/>
                  <a:gd name="T25" fmla="*/ 1687 h 1729"/>
                  <a:gd name="T26" fmla="*/ 0 w 985"/>
                  <a:gd name="T27" fmla="*/ 1711 h 1729"/>
                  <a:gd name="T28" fmla="*/ 5 w 985"/>
                  <a:gd name="T29" fmla="*/ 1723 h 1729"/>
                  <a:gd name="T30" fmla="*/ 30 w 985"/>
                  <a:gd name="T31" fmla="*/ 1729 h 1729"/>
                  <a:gd name="T32" fmla="*/ 59 w 985"/>
                  <a:gd name="T33" fmla="*/ 1718 h 1729"/>
                  <a:gd name="T34" fmla="*/ 54 w 985"/>
                  <a:gd name="T35" fmla="*/ 1711 h 1729"/>
                  <a:gd name="T36" fmla="*/ 66 w 985"/>
                  <a:gd name="T37" fmla="*/ 1675 h 1729"/>
                  <a:gd name="T38" fmla="*/ 125 w 985"/>
                  <a:gd name="T39" fmla="*/ 1682 h 1729"/>
                  <a:gd name="T40" fmla="*/ 203 w 985"/>
                  <a:gd name="T41" fmla="*/ 1652 h 1729"/>
                  <a:gd name="T42" fmla="*/ 298 w 985"/>
                  <a:gd name="T43" fmla="*/ 1693 h 1729"/>
                  <a:gd name="T44" fmla="*/ 305 w 985"/>
                  <a:gd name="T45" fmla="*/ 1705 h 1729"/>
                  <a:gd name="T46" fmla="*/ 328 w 985"/>
                  <a:gd name="T47" fmla="*/ 1700 h 1729"/>
                  <a:gd name="T48" fmla="*/ 346 w 985"/>
                  <a:gd name="T49" fmla="*/ 1639 h 1729"/>
                  <a:gd name="T50" fmla="*/ 400 w 985"/>
                  <a:gd name="T51" fmla="*/ 1616 h 1729"/>
                  <a:gd name="T52" fmla="*/ 418 w 985"/>
                  <a:gd name="T53" fmla="*/ 1646 h 1729"/>
                  <a:gd name="T54" fmla="*/ 454 w 985"/>
                  <a:gd name="T55" fmla="*/ 1669 h 1729"/>
                  <a:gd name="T56" fmla="*/ 477 w 985"/>
                  <a:gd name="T57" fmla="*/ 1646 h 1729"/>
                  <a:gd name="T58" fmla="*/ 502 w 985"/>
                  <a:gd name="T59" fmla="*/ 1562 h 1729"/>
                  <a:gd name="T60" fmla="*/ 526 w 985"/>
                  <a:gd name="T61" fmla="*/ 1539 h 1729"/>
                  <a:gd name="T62" fmla="*/ 549 w 985"/>
                  <a:gd name="T63" fmla="*/ 1539 h 1729"/>
                  <a:gd name="T64" fmla="*/ 585 w 985"/>
                  <a:gd name="T65" fmla="*/ 1580 h 1729"/>
                  <a:gd name="T66" fmla="*/ 664 w 985"/>
                  <a:gd name="T67" fmla="*/ 1580 h 1729"/>
                  <a:gd name="T68" fmla="*/ 681 w 985"/>
                  <a:gd name="T69" fmla="*/ 1508 h 1729"/>
                  <a:gd name="T70" fmla="*/ 813 w 985"/>
                  <a:gd name="T71" fmla="*/ 1336 h 1729"/>
                  <a:gd name="T72" fmla="*/ 813 w 985"/>
                  <a:gd name="T73" fmla="*/ 1276 h 1729"/>
                  <a:gd name="T74" fmla="*/ 842 w 985"/>
                  <a:gd name="T75" fmla="*/ 1264 h 1729"/>
                  <a:gd name="T76" fmla="*/ 896 w 985"/>
                  <a:gd name="T77" fmla="*/ 1270 h 1729"/>
                  <a:gd name="T78" fmla="*/ 938 w 985"/>
                  <a:gd name="T79" fmla="*/ 1234 h 1729"/>
                  <a:gd name="T80" fmla="*/ 974 w 985"/>
                  <a:gd name="T81" fmla="*/ 1229 h 1729"/>
                  <a:gd name="T82" fmla="*/ 985 w 985"/>
                  <a:gd name="T83" fmla="*/ 1198 h 1729"/>
                  <a:gd name="T84" fmla="*/ 967 w 985"/>
                  <a:gd name="T85" fmla="*/ 1132 h 1729"/>
                  <a:gd name="T86" fmla="*/ 967 w 985"/>
                  <a:gd name="T87" fmla="*/ 1109 h 1729"/>
                  <a:gd name="T88" fmla="*/ 980 w 985"/>
                  <a:gd name="T89" fmla="*/ 1079 h 1729"/>
                  <a:gd name="T90" fmla="*/ 860 w 985"/>
                  <a:gd name="T91" fmla="*/ 18 h 1729"/>
                  <a:gd name="T92" fmla="*/ 854 w 985"/>
                  <a:gd name="T93" fmla="*/ 0 h 1729"/>
                  <a:gd name="T94" fmla="*/ 227 w 985"/>
                  <a:gd name="T95" fmla="*/ 77 h 1729"/>
                  <a:gd name="T96" fmla="*/ 209 w 985"/>
                  <a:gd name="T97" fmla="*/ 95 h 1729"/>
                  <a:gd name="T98" fmla="*/ 161 w 985"/>
                  <a:gd name="T99" fmla="*/ 113 h 1729"/>
                  <a:gd name="T100" fmla="*/ 131 w 985"/>
                  <a:gd name="T101" fmla="*/ 125 h 1729"/>
                  <a:gd name="T102" fmla="*/ 77 w 985"/>
                  <a:gd name="T103" fmla="*/ 136 h 1729"/>
                  <a:gd name="T104" fmla="*/ 30 w 985"/>
                  <a:gd name="T105" fmla="*/ 100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5" h="1729">
                    <a:moveTo>
                      <a:pt x="30" y="100"/>
                    </a:moveTo>
                    <a:lnTo>
                      <a:pt x="113" y="1073"/>
                    </a:lnTo>
                    <a:lnTo>
                      <a:pt x="102" y="1091"/>
                    </a:lnTo>
                    <a:lnTo>
                      <a:pt x="107" y="1127"/>
                    </a:lnTo>
                    <a:lnTo>
                      <a:pt x="95" y="1175"/>
                    </a:lnTo>
                    <a:lnTo>
                      <a:pt x="131" y="1252"/>
                    </a:lnTo>
                    <a:lnTo>
                      <a:pt x="143" y="1336"/>
                    </a:lnTo>
                    <a:lnTo>
                      <a:pt x="102" y="1419"/>
                    </a:lnTo>
                    <a:lnTo>
                      <a:pt x="102" y="1442"/>
                    </a:lnTo>
                    <a:lnTo>
                      <a:pt x="72" y="1508"/>
                    </a:lnTo>
                    <a:lnTo>
                      <a:pt x="18" y="1556"/>
                    </a:lnTo>
                    <a:lnTo>
                      <a:pt x="18" y="1616"/>
                    </a:lnTo>
                    <a:lnTo>
                      <a:pt x="0" y="1687"/>
                    </a:lnTo>
                    <a:lnTo>
                      <a:pt x="0" y="1711"/>
                    </a:lnTo>
                    <a:lnTo>
                      <a:pt x="5" y="1723"/>
                    </a:lnTo>
                    <a:lnTo>
                      <a:pt x="30" y="1729"/>
                    </a:lnTo>
                    <a:lnTo>
                      <a:pt x="59" y="1718"/>
                    </a:lnTo>
                    <a:lnTo>
                      <a:pt x="54" y="1711"/>
                    </a:lnTo>
                    <a:lnTo>
                      <a:pt x="66" y="1675"/>
                    </a:lnTo>
                    <a:lnTo>
                      <a:pt x="125" y="1682"/>
                    </a:lnTo>
                    <a:lnTo>
                      <a:pt x="203" y="1652"/>
                    </a:lnTo>
                    <a:lnTo>
                      <a:pt x="298" y="1693"/>
                    </a:lnTo>
                    <a:lnTo>
                      <a:pt x="305" y="1705"/>
                    </a:lnTo>
                    <a:lnTo>
                      <a:pt x="328" y="1700"/>
                    </a:lnTo>
                    <a:lnTo>
                      <a:pt x="346" y="1639"/>
                    </a:lnTo>
                    <a:lnTo>
                      <a:pt x="400" y="1616"/>
                    </a:lnTo>
                    <a:lnTo>
                      <a:pt x="418" y="1646"/>
                    </a:lnTo>
                    <a:lnTo>
                      <a:pt x="454" y="1669"/>
                    </a:lnTo>
                    <a:lnTo>
                      <a:pt x="477" y="1646"/>
                    </a:lnTo>
                    <a:lnTo>
                      <a:pt x="502" y="1562"/>
                    </a:lnTo>
                    <a:lnTo>
                      <a:pt x="526" y="1539"/>
                    </a:lnTo>
                    <a:lnTo>
                      <a:pt x="549" y="1539"/>
                    </a:lnTo>
                    <a:lnTo>
                      <a:pt x="585" y="1580"/>
                    </a:lnTo>
                    <a:lnTo>
                      <a:pt x="664" y="1580"/>
                    </a:lnTo>
                    <a:lnTo>
                      <a:pt x="681" y="1508"/>
                    </a:lnTo>
                    <a:lnTo>
                      <a:pt x="813" y="1336"/>
                    </a:lnTo>
                    <a:lnTo>
                      <a:pt x="813" y="1276"/>
                    </a:lnTo>
                    <a:lnTo>
                      <a:pt x="842" y="1264"/>
                    </a:lnTo>
                    <a:lnTo>
                      <a:pt x="896" y="1270"/>
                    </a:lnTo>
                    <a:lnTo>
                      <a:pt x="938" y="1234"/>
                    </a:lnTo>
                    <a:lnTo>
                      <a:pt x="974" y="1229"/>
                    </a:lnTo>
                    <a:lnTo>
                      <a:pt x="985" y="1198"/>
                    </a:lnTo>
                    <a:lnTo>
                      <a:pt x="967" y="1132"/>
                    </a:lnTo>
                    <a:lnTo>
                      <a:pt x="967" y="1109"/>
                    </a:lnTo>
                    <a:lnTo>
                      <a:pt x="980" y="1079"/>
                    </a:lnTo>
                    <a:lnTo>
                      <a:pt x="860" y="18"/>
                    </a:lnTo>
                    <a:lnTo>
                      <a:pt x="854" y="0"/>
                    </a:lnTo>
                    <a:lnTo>
                      <a:pt x="227" y="77"/>
                    </a:lnTo>
                    <a:lnTo>
                      <a:pt x="209" y="95"/>
                    </a:lnTo>
                    <a:lnTo>
                      <a:pt x="161" y="113"/>
                    </a:lnTo>
                    <a:lnTo>
                      <a:pt x="131" y="125"/>
                    </a:lnTo>
                    <a:lnTo>
                      <a:pt x="77" y="136"/>
                    </a:lnTo>
                    <a:lnTo>
                      <a:pt x="30" y="100"/>
                    </a:lnTo>
                  </a:path>
                </a:pathLst>
              </a:custGeom>
              <a:solidFill>
                <a:sysClr val="window" lastClr="FFFFFF"/>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24" name="KY"/>
              <p:cNvSpPr>
                <a:spLocks noChangeAspect="1"/>
              </p:cNvSpPr>
              <p:nvPr/>
            </p:nvSpPr>
            <p:spPr bwMode="auto">
              <a:xfrm>
                <a:off x="4781263" y="1915278"/>
                <a:ext cx="970469" cy="486235"/>
              </a:xfrm>
              <a:custGeom>
                <a:avLst/>
                <a:gdLst>
                  <a:gd name="T0" fmla="*/ 477 w 2383"/>
                  <a:gd name="T1" fmla="*/ 1187 h 1223"/>
                  <a:gd name="T2" fmla="*/ 466 w 2383"/>
                  <a:gd name="T3" fmla="*/ 1121 h 1223"/>
                  <a:gd name="T4" fmla="*/ 538 w 2383"/>
                  <a:gd name="T5" fmla="*/ 1127 h 1223"/>
                  <a:gd name="T6" fmla="*/ 1911 w 2383"/>
                  <a:gd name="T7" fmla="*/ 984 h 1223"/>
                  <a:gd name="T8" fmla="*/ 2049 w 2383"/>
                  <a:gd name="T9" fmla="*/ 912 h 1223"/>
                  <a:gd name="T10" fmla="*/ 2127 w 2383"/>
                  <a:gd name="T11" fmla="*/ 835 h 1223"/>
                  <a:gd name="T12" fmla="*/ 2139 w 2383"/>
                  <a:gd name="T13" fmla="*/ 793 h 1223"/>
                  <a:gd name="T14" fmla="*/ 2175 w 2383"/>
                  <a:gd name="T15" fmla="*/ 740 h 1223"/>
                  <a:gd name="T16" fmla="*/ 2372 w 2383"/>
                  <a:gd name="T17" fmla="*/ 566 h 1223"/>
                  <a:gd name="T18" fmla="*/ 2360 w 2383"/>
                  <a:gd name="T19" fmla="*/ 537 h 1223"/>
                  <a:gd name="T20" fmla="*/ 2330 w 2383"/>
                  <a:gd name="T21" fmla="*/ 513 h 1223"/>
                  <a:gd name="T22" fmla="*/ 2288 w 2383"/>
                  <a:gd name="T23" fmla="*/ 489 h 1223"/>
                  <a:gd name="T24" fmla="*/ 2264 w 2383"/>
                  <a:gd name="T25" fmla="*/ 483 h 1223"/>
                  <a:gd name="T26" fmla="*/ 2157 w 2383"/>
                  <a:gd name="T27" fmla="*/ 340 h 1223"/>
                  <a:gd name="T28" fmla="*/ 2150 w 2383"/>
                  <a:gd name="T29" fmla="*/ 286 h 1223"/>
                  <a:gd name="T30" fmla="*/ 2145 w 2383"/>
                  <a:gd name="T31" fmla="*/ 197 h 1223"/>
                  <a:gd name="T32" fmla="*/ 2097 w 2383"/>
                  <a:gd name="T33" fmla="*/ 161 h 1223"/>
                  <a:gd name="T34" fmla="*/ 2026 w 2383"/>
                  <a:gd name="T35" fmla="*/ 102 h 1223"/>
                  <a:gd name="T36" fmla="*/ 1972 w 2383"/>
                  <a:gd name="T37" fmla="*/ 107 h 1223"/>
                  <a:gd name="T38" fmla="*/ 1936 w 2383"/>
                  <a:gd name="T39" fmla="*/ 138 h 1223"/>
                  <a:gd name="T40" fmla="*/ 1882 w 2383"/>
                  <a:gd name="T41" fmla="*/ 156 h 1223"/>
                  <a:gd name="T42" fmla="*/ 1804 w 2383"/>
                  <a:gd name="T43" fmla="*/ 138 h 1223"/>
                  <a:gd name="T44" fmla="*/ 1708 w 2383"/>
                  <a:gd name="T45" fmla="*/ 120 h 1223"/>
                  <a:gd name="T46" fmla="*/ 1601 w 2383"/>
                  <a:gd name="T47" fmla="*/ 107 h 1223"/>
                  <a:gd name="T48" fmla="*/ 1505 w 2383"/>
                  <a:gd name="T49" fmla="*/ 0 h 1223"/>
                  <a:gd name="T50" fmla="*/ 1457 w 2383"/>
                  <a:gd name="T51" fmla="*/ 23 h 1223"/>
                  <a:gd name="T52" fmla="*/ 1398 w 2383"/>
                  <a:gd name="T53" fmla="*/ 6 h 1223"/>
                  <a:gd name="T54" fmla="*/ 1385 w 2383"/>
                  <a:gd name="T55" fmla="*/ 59 h 1223"/>
                  <a:gd name="T56" fmla="*/ 1392 w 2383"/>
                  <a:gd name="T57" fmla="*/ 156 h 1223"/>
                  <a:gd name="T58" fmla="*/ 1314 w 2383"/>
                  <a:gd name="T59" fmla="*/ 197 h 1223"/>
                  <a:gd name="T60" fmla="*/ 1231 w 2383"/>
                  <a:gd name="T61" fmla="*/ 203 h 1223"/>
                  <a:gd name="T62" fmla="*/ 1099 w 2383"/>
                  <a:gd name="T63" fmla="*/ 435 h 1223"/>
                  <a:gd name="T64" fmla="*/ 1003 w 2383"/>
                  <a:gd name="T65" fmla="*/ 507 h 1223"/>
                  <a:gd name="T66" fmla="*/ 944 w 2383"/>
                  <a:gd name="T67" fmla="*/ 466 h 1223"/>
                  <a:gd name="T68" fmla="*/ 895 w 2383"/>
                  <a:gd name="T69" fmla="*/ 573 h 1223"/>
                  <a:gd name="T70" fmla="*/ 836 w 2383"/>
                  <a:gd name="T71" fmla="*/ 573 h 1223"/>
                  <a:gd name="T72" fmla="*/ 764 w 2383"/>
                  <a:gd name="T73" fmla="*/ 566 h 1223"/>
                  <a:gd name="T74" fmla="*/ 723 w 2383"/>
                  <a:gd name="T75" fmla="*/ 632 h 1223"/>
                  <a:gd name="T76" fmla="*/ 621 w 2383"/>
                  <a:gd name="T77" fmla="*/ 579 h 1223"/>
                  <a:gd name="T78" fmla="*/ 484 w 2383"/>
                  <a:gd name="T79" fmla="*/ 602 h 1223"/>
                  <a:gd name="T80" fmla="*/ 477 w 2383"/>
                  <a:gd name="T81" fmla="*/ 645 h 1223"/>
                  <a:gd name="T82" fmla="*/ 423 w 2383"/>
                  <a:gd name="T83" fmla="*/ 650 h 1223"/>
                  <a:gd name="T84" fmla="*/ 418 w 2383"/>
                  <a:gd name="T85" fmla="*/ 674 h 1223"/>
                  <a:gd name="T86" fmla="*/ 400 w 2383"/>
                  <a:gd name="T87" fmla="*/ 716 h 1223"/>
                  <a:gd name="T88" fmla="*/ 430 w 2383"/>
                  <a:gd name="T89" fmla="*/ 770 h 1223"/>
                  <a:gd name="T90" fmla="*/ 328 w 2383"/>
                  <a:gd name="T91" fmla="*/ 811 h 1223"/>
                  <a:gd name="T92" fmla="*/ 305 w 2383"/>
                  <a:gd name="T93" fmla="*/ 871 h 1223"/>
                  <a:gd name="T94" fmla="*/ 274 w 2383"/>
                  <a:gd name="T95" fmla="*/ 973 h 1223"/>
                  <a:gd name="T96" fmla="*/ 197 w 2383"/>
                  <a:gd name="T97" fmla="*/ 919 h 1223"/>
                  <a:gd name="T98" fmla="*/ 102 w 2383"/>
                  <a:gd name="T99" fmla="*/ 930 h 1223"/>
                  <a:gd name="T100" fmla="*/ 89 w 2383"/>
                  <a:gd name="T101" fmla="*/ 1014 h 1223"/>
                  <a:gd name="T102" fmla="*/ 120 w 2383"/>
                  <a:gd name="T103" fmla="*/ 1026 h 1223"/>
                  <a:gd name="T104" fmla="*/ 95 w 2383"/>
                  <a:gd name="T105" fmla="*/ 1170 h 1223"/>
                  <a:gd name="T106" fmla="*/ 59 w 2383"/>
                  <a:gd name="T107" fmla="*/ 1175 h 1223"/>
                  <a:gd name="T108" fmla="*/ 0 w 2383"/>
                  <a:gd name="T10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83" h="1223">
                    <a:moveTo>
                      <a:pt x="0" y="1223"/>
                    </a:moveTo>
                    <a:lnTo>
                      <a:pt x="477" y="1187"/>
                    </a:lnTo>
                    <a:lnTo>
                      <a:pt x="477" y="1145"/>
                    </a:lnTo>
                    <a:lnTo>
                      <a:pt x="466" y="1121"/>
                    </a:lnTo>
                    <a:lnTo>
                      <a:pt x="520" y="1116"/>
                    </a:lnTo>
                    <a:lnTo>
                      <a:pt x="538" y="1127"/>
                    </a:lnTo>
                    <a:lnTo>
                      <a:pt x="1888" y="1008"/>
                    </a:lnTo>
                    <a:lnTo>
                      <a:pt x="1911" y="984"/>
                    </a:lnTo>
                    <a:lnTo>
                      <a:pt x="1936" y="966"/>
                    </a:lnTo>
                    <a:lnTo>
                      <a:pt x="2049" y="912"/>
                    </a:lnTo>
                    <a:lnTo>
                      <a:pt x="2067" y="883"/>
                    </a:lnTo>
                    <a:lnTo>
                      <a:pt x="2127" y="835"/>
                    </a:lnTo>
                    <a:lnTo>
                      <a:pt x="2133" y="805"/>
                    </a:lnTo>
                    <a:lnTo>
                      <a:pt x="2139" y="793"/>
                    </a:lnTo>
                    <a:lnTo>
                      <a:pt x="2175" y="776"/>
                    </a:lnTo>
                    <a:lnTo>
                      <a:pt x="2175" y="740"/>
                    </a:lnTo>
                    <a:lnTo>
                      <a:pt x="2211" y="710"/>
                    </a:lnTo>
                    <a:lnTo>
                      <a:pt x="2372" y="566"/>
                    </a:lnTo>
                    <a:lnTo>
                      <a:pt x="2383" y="537"/>
                    </a:lnTo>
                    <a:lnTo>
                      <a:pt x="2360" y="537"/>
                    </a:lnTo>
                    <a:lnTo>
                      <a:pt x="2342" y="519"/>
                    </a:lnTo>
                    <a:lnTo>
                      <a:pt x="2330" y="513"/>
                    </a:lnTo>
                    <a:lnTo>
                      <a:pt x="2324" y="507"/>
                    </a:lnTo>
                    <a:lnTo>
                      <a:pt x="2288" y="489"/>
                    </a:lnTo>
                    <a:lnTo>
                      <a:pt x="2276" y="495"/>
                    </a:lnTo>
                    <a:lnTo>
                      <a:pt x="2264" y="483"/>
                    </a:lnTo>
                    <a:lnTo>
                      <a:pt x="2222" y="423"/>
                    </a:lnTo>
                    <a:lnTo>
                      <a:pt x="2157" y="340"/>
                    </a:lnTo>
                    <a:lnTo>
                      <a:pt x="2150" y="310"/>
                    </a:lnTo>
                    <a:lnTo>
                      <a:pt x="2150" y="286"/>
                    </a:lnTo>
                    <a:lnTo>
                      <a:pt x="2150" y="251"/>
                    </a:lnTo>
                    <a:lnTo>
                      <a:pt x="2145" y="197"/>
                    </a:lnTo>
                    <a:lnTo>
                      <a:pt x="2127" y="185"/>
                    </a:lnTo>
                    <a:lnTo>
                      <a:pt x="2097" y="161"/>
                    </a:lnTo>
                    <a:lnTo>
                      <a:pt x="2055" y="149"/>
                    </a:lnTo>
                    <a:lnTo>
                      <a:pt x="2026" y="102"/>
                    </a:lnTo>
                    <a:lnTo>
                      <a:pt x="2013" y="77"/>
                    </a:lnTo>
                    <a:lnTo>
                      <a:pt x="1972" y="107"/>
                    </a:lnTo>
                    <a:lnTo>
                      <a:pt x="1965" y="125"/>
                    </a:lnTo>
                    <a:lnTo>
                      <a:pt x="1936" y="138"/>
                    </a:lnTo>
                    <a:lnTo>
                      <a:pt x="1929" y="149"/>
                    </a:lnTo>
                    <a:lnTo>
                      <a:pt x="1882" y="156"/>
                    </a:lnTo>
                    <a:lnTo>
                      <a:pt x="1828" y="125"/>
                    </a:lnTo>
                    <a:lnTo>
                      <a:pt x="1804" y="138"/>
                    </a:lnTo>
                    <a:lnTo>
                      <a:pt x="1780" y="167"/>
                    </a:lnTo>
                    <a:lnTo>
                      <a:pt x="1708" y="120"/>
                    </a:lnTo>
                    <a:lnTo>
                      <a:pt x="1649" y="125"/>
                    </a:lnTo>
                    <a:lnTo>
                      <a:pt x="1601" y="107"/>
                    </a:lnTo>
                    <a:lnTo>
                      <a:pt x="1572" y="48"/>
                    </a:lnTo>
                    <a:lnTo>
                      <a:pt x="1505" y="0"/>
                    </a:lnTo>
                    <a:lnTo>
                      <a:pt x="1475" y="23"/>
                    </a:lnTo>
                    <a:lnTo>
                      <a:pt x="1457" y="23"/>
                    </a:lnTo>
                    <a:lnTo>
                      <a:pt x="1428" y="6"/>
                    </a:lnTo>
                    <a:lnTo>
                      <a:pt x="1398" y="6"/>
                    </a:lnTo>
                    <a:lnTo>
                      <a:pt x="1385" y="36"/>
                    </a:lnTo>
                    <a:lnTo>
                      <a:pt x="1385" y="59"/>
                    </a:lnTo>
                    <a:lnTo>
                      <a:pt x="1403" y="125"/>
                    </a:lnTo>
                    <a:lnTo>
                      <a:pt x="1392" y="156"/>
                    </a:lnTo>
                    <a:lnTo>
                      <a:pt x="1356" y="161"/>
                    </a:lnTo>
                    <a:lnTo>
                      <a:pt x="1314" y="197"/>
                    </a:lnTo>
                    <a:lnTo>
                      <a:pt x="1260" y="191"/>
                    </a:lnTo>
                    <a:lnTo>
                      <a:pt x="1231" y="203"/>
                    </a:lnTo>
                    <a:lnTo>
                      <a:pt x="1231" y="263"/>
                    </a:lnTo>
                    <a:lnTo>
                      <a:pt x="1099" y="435"/>
                    </a:lnTo>
                    <a:lnTo>
                      <a:pt x="1082" y="507"/>
                    </a:lnTo>
                    <a:lnTo>
                      <a:pt x="1003" y="507"/>
                    </a:lnTo>
                    <a:lnTo>
                      <a:pt x="967" y="466"/>
                    </a:lnTo>
                    <a:lnTo>
                      <a:pt x="944" y="466"/>
                    </a:lnTo>
                    <a:lnTo>
                      <a:pt x="920" y="489"/>
                    </a:lnTo>
                    <a:lnTo>
                      <a:pt x="895" y="573"/>
                    </a:lnTo>
                    <a:lnTo>
                      <a:pt x="872" y="596"/>
                    </a:lnTo>
                    <a:lnTo>
                      <a:pt x="836" y="573"/>
                    </a:lnTo>
                    <a:lnTo>
                      <a:pt x="818" y="543"/>
                    </a:lnTo>
                    <a:lnTo>
                      <a:pt x="764" y="566"/>
                    </a:lnTo>
                    <a:lnTo>
                      <a:pt x="746" y="627"/>
                    </a:lnTo>
                    <a:lnTo>
                      <a:pt x="723" y="632"/>
                    </a:lnTo>
                    <a:lnTo>
                      <a:pt x="716" y="620"/>
                    </a:lnTo>
                    <a:lnTo>
                      <a:pt x="621" y="579"/>
                    </a:lnTo>
                    <a:lnTo>
                      <a:pt x="543" y="609"/>
                    </a:lnTo>
                    <a:lnTo>
                      <a:pt x="484" y="602"/>
                    </a:lnTo>
                    <a:lnTo>
                      <a:pt x="472" y="638"/>
                    </a:lnTo>
                    <a:lnTo>
                      <a:pt x="477" y="645"/>
                    </a:lnTo>
                    <a:lnTo>
                      <a:pt x="448" y="656"/>
                    </a:lnTo>
                    <a:lnTo>
                      <a:pt x="423" y="650"/>
                    </a:lnTo>
                    <a:lnTo>
                      <a:pt x="430" y="656"/>
                    </a:lnTo>
                    <a:lnTo>
                      <a:pt x="418" y="674"/>
                    </a:lnTo>
                    <a:lnTo>
                      <a:pt x="405" y="710"/>
                    </a:lnTo>
                    <a:lnTo>
                      <a:pt x="400" y="716"/>
                    </a:lnTo>
                    <a:lnTo>
                      <a:pt x="400" y="734"/>
                    </a:lnTo>
                    <a:lnTo>
                      <a:pt x="430" y="770"/>
                    </a:lnTo>
                    <a:lnTo>
                      <a:pt x="423" y="781"/>
                    </a:lnTo>
                    <a:lnTo>
                      <a:pt x="328" y="811"/>
                    </a:lnTo>
                    <a:lnTo>
                      <a:pt x="298" y="823"/>
                    </a:lnTo>
                    <a:lnTo>
                      <a:pt x="305" y="871"/>
                    </a:lnTo>
                    <a:lnTo>
                      <a:pt x="322" y="948"/>
                    </a:lnTo>
                    <a:lnTo>
                      <a:pt x="274" y="973"/>
                    </a:lnTo>
                    <a:lnTo>
                      <a:pt x="238" y="942"/>
                    </a:lnTo>
                    <a:lnTo>
                      <a:pt x="197" y="919"/>
                    </a:lnTo>
                    <a:lnTo>
                      <a:pt x="143" y="912"/>
                    </a:lnTo>
                    <a:lnTo>
                      <a:pt x="102" y="930"/>
                    </a:lnTo>
                    <a:lnTo>
                      <a:pt x="84" y="1002"/>
                    </a:lnTo>
                    <a:lnTo>
                      <a:pt x="89" y="1014"/>
                    </a:lnTo>
                    <a:lnTo>
                      <a:pt x="102" y="1014"/>
                    </a:lnTo>
                    <a:lnTo>
                      <a:pt x="120" y="1026"/>
                    </a:lnTo>
                    <a:lnTo>
                      <a:pt x="131" y="1068"/>
                    </a:lnTo>
                    <a:lnTo>
                      <a:pt x="95" y="1170"/>
                    </a:lnTo>
                    <a:lnTo>
                      <a:pt x="77" y="1181"/>
                    </a:lnTo>
                    <a:lnTo>
                      <a:pt x="59" y="1175"/>
                    </a:lnTo>
                    <a:lnTo>
                      <a:pt x="17" y="1187"/>
                    </a:lnTo>
                    <a:lnTo>
                      <a:pt x="0" y="1223"/>
                    </a:lnTo>
                  </a:path>
                </a:pathLst>
              </a:custGeom>
              <a:solidFill>
                <a:srgbClr val="9BBB59"/>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25" name="Freeform 224"/>
              <p:cNvSpPr>
                <a:spLocks noChangeAspect="1"/>
              </p:cNvSpPr>
              <p:nvPr/>
            </p:nvSpPr>
            <p:spPr bwMode="auto">
              <a:xfrm>
                <a:off x="4687230" y="2281807"/>
                <a:ext cx="1086240" cy="369443"/>
              </a:xfrm>
              <a:custGeom>
                <a:avLst/>
                <a:gdLst>
                  <a:gd name="T0" fmla="*/ 2671 w 2671"/>
                  <a:gd name="T1" fmla="*/ 0 h 930"/>
                  <a:gd name="T2" fmla="*/ 2127 w 2671"/>
                  <a:gd name="T3" fmla="*/ 65 h 930"/>
                  <a:gd name="T4" fmla="*/ 2104 w 2671"/>
                  <a:gd name="T5" fmla="*/ 89 h 930"/>
                  <a:gd name="T6" fmla="*/ 754 w 2671"/>
                  <a:gd name="T7" fmla="*/ 208 h 930"/>
                  <a:gd name="T8" fmla="*/ 736 w 2671"/>
                  <a:gd name="T9" fmla="*/ 197 h 930"/>
                  <a:gd name="T10" fmla="*/ 682 w 2671"/>
                  <a:gd name="T11" fmla="*/ 202 h 930"/>
                  <a:gd name="T12" fmla="*/ 693 w 2671"/>
                  <a:gd name="T13" fmla="*/ 226 h 930"/>
                  <a:gd name="T14" fmla="*/ 693 w 2671"/>
                  <a:gd name="T15" fmla="*/ 268 h 930"/>
                  <a:gd name="T16" fmla="*/ 216 w 2671"/>
                  <a:gd name="T17" fmla="*/ 304 h 930"/>
                  <a:gd name="T18" fmla="*/ 192 w 2671"/>
                  <a:gd name="T19" fmla="*/ 364 h 930"/>
                  <a:gd name="T20" fmla="*/ 174 w 2671"/>
                  <a:gd name="T21" fmla="*/ 428 h 930"/>
                  <a:gd name="T22" fmla="*/ 180 w 2671"/>
                  <a:gd name="T23" fmla="*/ 453 h 930"/>
                  <a:gd name="T24" fmla="*/ 162 w 2671"/>
                  <a:gd name="T25" fmla="*/ 512 h 930"/>
                  <a:gd name="T26" fmla="*/ 156 w 2671"/>
                  <a:gd name="T27" fmla="*/ 530 h 930"/>
                  <a:gd name="T28" fmla="*/ 162 w 2671"/>
                  <a:gd name="T29" fmla="*/ 554 h 930"/>
                  <a:gd name="T30" fmla="*/ 144 w 2671"/>
                  <a:gd name="T31" fmla="*/ 590 h 930"/>
                  <a:gd name="T32" fmla="*/ 102 w 2671"/>
                  <a:gd name="T33" fmla="*/ 632 h 930"/>
                  <a:gd name="T34" fmla="*/ 90 w 2671"/>
                  <a:gd name="T35" fmla="*/ 715 h 930"/>
                  <a:gd name="T36" fmla="*/ 42 w 2671"/>
                  <a:gd name="T37" fmla="*/ 769 h 930"/>
                  <a:gd name="T38" fmla="*/ 54 w 2671"/>
                  <a:gd name="T39" fmla="*/ 817 h 930"/>
                  <a:gd name="T40" fmla="*/ 54 w 2671"/>
                  <a:gd name="T41" fmla="*/ 894 h 930"/>
                  <a:gd name="T42" fmla="*/ 42 w 2671"/>
                  <a:gd name="T43" fmla="*/ 894 h 930"/>
                  <a:gd name="T44" fmla="*/ 0 w 2671"/>
                  <a:gd name="T45" fmla="*/ 930 h 930"/>
                  <a:gd name="T46" fmla="*/ 693 w 2671"/>
                  <a:gd name="T47" fmla="*/ 883 h 930"/>
                  <a:gd name="T48" fmla="*/ 1548 w 2671"/>
                  <a:gd name="T49" fmla="*/ 811 h 930"/>
                  <a:gd name="T50" fmla="*/ 1883 w 2671"/>
                  <a:gd name="T51" fmla="*/ 775 h 930"/>
                  <a:gd name="T52" fmla="*/ 1888 w 2671"/>
                  <a:gd name="T53" fmla="*/ 674 h 930"/>
                  <a:gd name="T54" fmla="*/ 1919 w 2671"/>
                  <a:gd name="T55" fmla="*/ 679 h 930"/>
                  <a:gd name="T56" fmla="*/ 1937 w 2671"/>
                  <a:gd name="T57" fmla="*/ 674 h 930"/>
                  <a:gd name="T58" fmla="*/ 1960 w 2671"/>
                  <a:gd name="T59" fmla="*/ 650 h 930"/>
                  <a:gd name="T60" fmla="*/ 1960 w 2671"/>
                  <a:gd name="T61" fmla="*/ 625 h 930"/>
                  <a:gd name="T62" fmla="*/ 1960 w 2671"/>
                  <a:gd name="T63" fmla="*/ 602 h 930"/>
                  <a:gd name="T64" fmla="*/ 1966 w 2671"/>
                  <a:gd name="T65" fmla="*/ 578 h 930"/>
                  <a:gd name="T66" fmla="*/ 1996 w 2671"/>
                  <a:gd name="T67" fmla="*/ 548 h 930"/>
                  <a:gd name="T68" fmla="*/ 2062 w 2671"/>
                  <a:gd name="T69" fmla="*/ 525 h 930"/>
                  <a:gd name="T70" fmla="*/ 2140 w 2671"/>
                  <a:gd name="T71" fmla="*/ 500 h 930"/>
                  <a:gd name="T72" fmla="*/ 2217 w 2671"/>
                  <a:gd name="T73" fmla="*/ 435 h 930"/>
                  <a:gd name="T74" fmla="*/ 2247 w 2671"/>
                  <a:gd name="T75" fmla="*/ 423 h 930"/>
                  <a:gd name="T76" fmla="*/ 2295 w 2671"/>
                  <a:gd name="T77" fmla="*/ 381 h 930"/>
                  <a:gd name="T78" fmla="*/ 2301 w 2671"/>
                  <a:gd name="T79" fmla="*/ 340 h 930"/>
                  <a:gd name="T80" fmla="*/ 2313 w 2671"/>
                  <a:gd name="T81" fmla="*/ 340 h 930"/>
                  <a:gd name="T82" fmla="*/ 2331 w 2671"/>
                  <a:gd name="T83" fmla="*/ 340 h 930"/>
                  <a:gd name="T84" fmla="*/ 2343 w 2671"/>
                  <a:gd name="T85" fmla="*/ 322 h 930"/>
                  <a:gd name="T86" fmla="*/ 2349 w 2671"/>
                  <a:gd name="T87" fmla="*/ 310 h 930"/>
                  <a:gd name="T88" fmla="*/ 2378 w 2671"/>
                  <a:gd name="T89" fmla="*/ 286 h 930"/>
                  <a:gd name="T90" fmla="*/ 2384 w 2671"/>
                  <a:gd name="T91" fmla="*/ 286 h 930"/>
                  <a:gd name="T92" fmla="*/ 2409 w 2671"/>
                  <a:gd name="T93" fmla="*/ 304 h 930"/>
                  <a:gd name="T94" fmla="*/ 2432 w 2671"/>
                  <a:gd name="T95" fmla="*/ 286 h 930"/>
                  <a:gd name="T96" fmla="*/ 2438 w 2671"/>
                  <a:gd name="T97" fmla="*/ 274 h 930"/>
                  <a:gd name="T98" fmla="*/ 2474 w 2671"/>
                  <a:gd name="T99" fmla="*/ 244 h 930"/>
                  <a:gd name="T100" fmla="*/ 2504 w 2671"/>
                  <a:gd name="T101" fmla="*/ 233 h 930"/>
                  <a:gd name="T102" fmla="*/ 2558 w 2671"/>
                  <a:gd name="T103" fmla="*/ 226 h 930"/>
                  <a:gd name="T104" fmla="*/ 2612 w 2671"/>
                  <a:gd name="T105" fmla="*/ 136 h 930"/>
                  <a:gd name="T106" fmla="*/ 2660 w 2671"/>
                  <a:gd name="T107" fmla="*/ 107 h 930"/>
                  <a:gd name="T108" fmla="*/ 2660 w 2671"/>
                  <a:gd name="T109" fmla="*/ 83 h 930"/>
                  <a:gd name="T110" fmla="*/ 2671 w 2671"/>
                  <a:gd name="T111" fmla="*/ 59 h 930"/>
                  <a:gd name="T112" fmla="*/ 2660 w 2671"/>
                  <a:gd name="T113" fmla="*/ 29 h 930"/>
                  <a:gd name="T114" fmla="*/ 2671 w 2671"/>
                  <a:gd name="T115"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1" h="930">
                    <a:moveTo>
                      <a:pt x="2671" y="0"/>
                    </a:moveTo>
                    <a:lnTo>
                      <a:pt x="2127" y="65"/>
                    </a:lnTo>
                    <a:lnTo>
                      <a:pt x="2104" y="89"/>
                    </a:lnTo>
                    <a:lnTo>
                      <a:pt x="754" y="208"/>
                    </a:lnTo>
                    <a:lnTo>
                      <a:pt x="736" y="197"/>
                    </a:lnTo>
                    <a:lnTo>
                      <a:pt x="682" y="202"/>
                    </a:lnTo>
                    <a:lnTo>
                      <a:pt x="693" y="226"/>
                    </a:lnTo>
                    <a:lnTo>
                      <a:pt x="693" y="268"/>
                    </a:lnTo>
                    <a:lnTo>
                      <a:pt x="216" y="304"/>
                    </a:lnTo>
                    <a:lnTo>
                      <a:pt x="192" y="364"/>
                    </a:lnTo>
                    <a:lnTo>
                      <a:pt x="174" y="428"/>
                    </a:lnTo>
                    <a:lnTo>
                      <a:pt x="180" y="453"/>
                    </a:lnTo>
                    <a:lnTo>
                      <a:pt x="162" y="512"/>
                    </a:lnTo>
                    <a:lnTo>
                      <a:pt x="156" y="530"/>
                    </a:lnTo>
                    <a:lnTo>
                      <a:pt x="162" y="554"/>
                    </a:lnTo>
                    <a:lnTo>
                      <a:pt x="144" y="590"/>
                    </a:lnTo>
                    <a:lnTo>
                      <a:pt x="102" y="632"/>
                    </a:lnTo>
                    <a:lnTo>
                      <a:pt x="90" y="715"/>
                    </a:lnTo>
                    <a:lnTo>
                      <a:pt x="42" y="769"/>
                    </a:lnTo>
                    <a:lnTo>
                      <a:pt x="54" y="817"/>
                    </a:lnTo>
                    <a:lnTo>
                      <a:pt x="54" y="894"/>
                    </a:lnTo>
                    <a:lnTo>
                      <a:pt x="42" y="894"/>
                    </a:lnTo>
                    <a:lnTo>
                      <a:pt x="0" y="930"/>
                    </a:lnTo>
                    <a:lnTo>
                      <a:pt x="693" y="883"/>
                    </a:lnTo>
                    <a:lnTo>
                      <a:pt x="1548" y="811"/>
                    </a:lnTo>
                    <a:lnTo>
                      <a:pt x="1883" y="775"/>
                    </a:lnTo>
                    <a:lnTo>
                      <a:pt x="1888" y="674"/>
                    </a:lnTo>
                    <a:lnTo>
                      <a:pt x="1919" y="679"/>
                    </a:lnTo>
                    <a:lnTo>
                      <a:pt x="1937" y="674"/>
                    </a:lnTo>
                    <a:lnTo>
                      <a:pt x="1960" y="650"/>
                    </a:lnTo>
                    <a:lnTo>
                      <a:pt x="1960" y="625"/>
                    </a:lnTo>
                    <a:lnTo>
                      <a:pt x="1960" y="602"/>
                    </a:lnTo>
                    <a:lnTo>
                      <a:pt x="1966" y="578"/>
                    </a:lnTo>
                    <a:lnTo>
                      <a:pt x="1996" y="548"/>
                    </a:lnTo>
                    <a:lnTo>
                      <a:pt x="2062" y="525"/>
                    </a:lnTo>
                    <a:lnTo>
                      <a:pt x="2140" y="500"/>
                    </a:lnTo>
                    <a:lnTo>
                      <a:pt x="2217" y="435"/>
                    </a:lnTo>
                    <a:lnTo>
                      <a:pt x="2247" y="423"/>
                    </a:lnTo>
                    <a:lnTo>
                      <a:pt x="2295" y="381"/>
                    </a:lnTo>
                    <a:lnTo>
                      <a:pt x="2301" y="340"/>
                    </a:lnTo>
                    <a:lnTo>
                      <a:pt x="2313" y="340"/>
                    </a:lnTo>
                    <a:lnTo>
                      <a:pt x="2331" y="340"/>
                    </a:lnTo>
                    <a:lnTo>
                      <a:pt x="2343" y="322"/>
                    </a:lnTo>
                    <a:lnTo>
                      <a:pt x="2349" y="310"/>
                    </a:lnTo>
                    <a:lnTo>
                      <a:pt x="2378" y="286"/>
                    </a:lnTo>
                    <a:lnTo>
                      <a:pt x="2384" y="286"/>
                    </a:lnTo>
                    <a:lnTo>
                      <a:pt x="2409" y="304"/>
                    </a:lnTo>
                    <a:lnTo>
                      <a:pt x="2432" y="286"/>
                    </a:lnTo>
                    <a:lnTo>
                      <a:pt x="2438" y="274"/>
                    </a:lnTo>
                    <a:lnTo>
                      <a:pt x="2474" y="244"/>
                    </a:lnTo>
                    <a:lnTo>
                      <a:pt x="2504" y="233"/>
                    </a:lnTo>
                    <a:lnTo>
                      <a:pt x="2558" y="226"/>
                    </a:lnTo>
                    <a:lnTo>
                      <a:pt x="2612" y="136"/>
                    </a:lnTo>
                    <a:lnTo>
                      <a:pt x="2660" y="107"/>
                    </a:lnTo>
                    <a:lnTo>
                      <a:pt x="2660" y="83"/>
                    </a:lnTo>
                    <a:lnTo>
                      <a:pt x="2671" y="59"/>
                    </a:lnTo>
                    <a:lnTo>
                      <a:pt x="2660" y="29"/>
                    </a:lnTo>
                    <a:lnTo>
                      <a:pt x="2671" y="0"/>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26" name="TN"/>
              <p:cNvSpPr>
                <a:spLocks noChangeAspect="1"/>
              </p:cNvSpPr>
              <p:nvPr/>
            </p:nvSpPr>
            <p:spPr bwMode="auto">
              <a:xfrm>
                <a:off x="4687230" y="2281807"/>
                <a:ext cx="1086240" cy="369443"/>
              </a:xfrm>
              <a:custGeom>
                <a:avLst/>
                <a:gdLst>
                  <a:gd name="T0" fmla="*/ 2671 w 2671"/>
                  <a:gd name="T1" fmla="*/ 0 h 930"/>
                  <a:gd name="T2" fmla="*/ 2127 w 2671"/>
                  <a:gd name="T3" fmla="*/ 65 h 930"/>
                  <a:gd name="T4" fmla="*/ 2104 w 2671"/>
                  <a:gd name="T5" fmla="*/ 89 h 930"/>
                  <a:gd name="T6" fmla="*/ 754 w 2671"/>
                  <a:gd name="T7" fmla="*/ 208 h 930"/>
                  <a:gd name="T8" fmla="*/ 736 w 2671"/>
                  <a:gd name="T9" fmla="*/ 197 h 930"/>
                  <a:gd name="T10" fmla="*/ 682 w 2671"/>
                  <a:gd name="T11" fmla="*/ 202 h 930"/>
                  <a:gd name="T12" fmla="*/ 693 w 2671"/>
                  <a:gd name="T13" fmla="*/ 226 h 930"/>
                  <a:gd name="T14" fmla="*/ 693 w 2671"/>
                  <a:gd name="T15" fmla="*/ 268 h 930"/>
                  <a:gd name="T16" fmla="*/ 216 w 2671"/>
                  <a:gd name="T17" fmla="*/ 304 h 930"/>
                  <a:gd name="T18" fmla="*/ 192 w 2671"/>
                  <a:gd name="T19" fmla="*/ 364 h 930"/>
                  <a:gd name="T20" fmla="*/ 174 w 2671"/>
                  <a:gd name="T21" fmla="*/ 428 h 930"/>
                  <a:gd name="T22" fmla="*/ 180 w 2671"/>
                  <a:gd name="T23" fmla="*/ 453 h 930"/>
                  <a:gd name="T24" fmla="*/ 162 w 2671"/>
                  <a:gd name="T25" fmla="*/ 512 h 930"/>
                  <a:gd name="T26" fmla="*/ 156 w 2671"/>
                  <a:gd name="T27" fmla="*/ 530 h 930"/>
                  <a:gd name="T28" fmla="*/ 162 w 2671"/>
                  <a:gd name="T29" fmla="*/ 554 h 930"/>
                  <a:gd name="T30" fmla="*/ 144 w 2671"/>
                  <a:gd name="T31" fmla="*/ 590 h 930"/>
                  <a:gd name="T32" fmla="*/ 102 w 2671"/>
                  <a:gd name="T33" fmla="*/ 632 h 930"/>
                  <a:gd name="T34" fmla="*/ 90 w 2671"/>
                  <a:gd name="T35" fmla="*/ 715 h 930"/>
                  <a:gd name="T36" fmla="*/ 42 w 2671"/>
                  <a:gd name="T37" fmla="*/ 769 h 930"/>
                  <a:gd name="T38" fmla="*/ 54 w 2671"/>
                  <a:gd name="T39" fmla="*/ 817 h 930"/>
                  <a:gd name="T40" fmla="*/ 54 w 2671"/>
                  <a:gd name="T41" fmla="*/ 894 h 930"/>
                  <a:gd name="T42" fmla="*/ 42 w 2671"/>
                  <a:gd name="T43" fmla="*/ 894 h 930"/>
                  <a:gd name="T44" fmla="*/ 0 w 2671"/>
                  <a:gd name="T45" fmla="*/ 930 h 930"/>
                  <a:gd name="T46" fmla="*/ 693 w 2671"/>
                  <a:gd name="T47" fmla="*/ 883 h 930"/>
                  <a:gd name="T48" fmla="*/ 1548 w 2671"/>
                  <a:gd name="T49" fmla="*/ 811 h 930"/>
                  <a:gd name="T50" fmla="*/ 1883 w 2671"/>
                  <a:gd name="T51" fmla="*/ 775 h 930"/>
                  <a:gd name="T52" fmla="*/ 1888 w 2671"/>
                  <a:gd name="T53" fmla="*/ 674 h 930"/>
                  <a:gd name="T54" fmla="*/ 1919 w 2671"/>
                  <a:gd name="T55" fmla="*/ 679 h 930"/>
                  <a:gd name="T56" fmla="*/ 1937 w 2671"/>
                  <a:gd name="T57" fmla="*/ 674 h 930"/>
                  <a:gd name="T58" fmla="*/ 1960 w 2671"/>
                  <a:gd name="T59" fmla="*/ 650 h 930"/>
                  <a:gd name="T60" fmla="*/ 1960 w 2671"/>
                  <a:gd name="T61" fmla="*/ 625 h 930"/>
                  <a:gd name="T62" fmla="*/ 1960 w 2671"/>
                  <a:gd name="T63" fmla="*/ 602 h 930"/>
                  <a:gd name="T64" fmla="*/ 1966 w 2671"/>
                  <a:gd name="T65" fmla="*/ 578 h 930"/>
                  <a:gd name="T66" fmla="*/ 1996 w 2671"/>
                  <a:gd name="T67" fmla="*/ 548 h 930"/>
                  <a:gd name="T68" fmla="*/ 2062 w 2671"/>
                  <a:gd name="T69" fmla="*/ 525 h 930"/>
                  <a:gd name="T70" fmla="*/ 2140 w 2671"/>
                  <a:gd name="T71" fmla="*/ 500 h 930"/>
                  <a:gd name="T72" fmla="*/ 2217 w 2671"/>
                  <a:gd name="T73" fmla="*/ 435 h 930"/>
                  <a:gd name="T74" fmla="*/ 2247 w 2671"/>
                  <a:gd name="T75" fmla="*/ 423 h 930"/>
                  <a:gd name="T76" fmla="*/ 2295 w 2671"/>
                  <a:gd name="T77" fmla="*/ 381 h 930"/>
                  <a:gd name="T78" fmla="*/ 2301 w 2671"/>
                  <a:gd name="T79" fmla="*/ 340 h 930"/>
                  <a:gd name="T80" fmla="*/ 2313 w 2671"/>
                  <a:gd name="T81" fmla="*/ 340 h 930"/>
                  <a:gd name="T82" fmla="*/ 2331 w 2671"/>
                  <a:gd name="T83" fmla="*/ 340 h 930"/>
                  <a:gd name="T84" fmla="*/ 2343 w 2671"/>
                  <a:gd name="T85" fmla="*/ 322 h 930"/>
                  <a:gd name="T86" fmla="*/ 2349 w 2671"/>
                  <a:gd name="T87" fmla="*/ 310 h 930"/>
                  <a:gd name="T88" fmla="*/ 2378 w 2671"/>
                  <a:gd name="T89" fmla="*/ 286 h 930"/>
                  <a:gd name="T90" fmla="*/ 2384 w 2671"/>
                  <a:gd name="T91" fmla="*/ 286 h 930"/>
                  <a:gd name="T92" fmla="*/ 2409 w 2671"/>
                  <a:gd name="T93" fmla="*/ 304 h 930"/>
                  <a:gd name="T94" fmla="*/ 2432 w 2671"/>
                  <a:gd name="T95" fmla="*/ 286 h 930"/>
                  <a:gd name="T96" fmla="*/ 2438 w 2671"/>
                  <a:gd name="T97" fmla="*/ 274 h 930"/>
                  <a:gd name="T98" fmla="*/ 2474 w 2671"/>
                  <a:gd name="T99" fmla="*/ 244 h 930"/>
                  <a:gd name="T100" fmla="*/ 2504 w 2671"/>
                  <a:gd name="T101" fmla="*/ 233 h 930"/>
                  <a:gd name="T102" fmla="*/ 2558 w 2671"/>
                  <a:gd name="T103" fmla="*/ 226 h 930"/>
                  <a:gd name="T104" fmla="*/ 2612 w 2671"/>
                  <a:gd name="T105" fmla="*/ 136 h 930"/>
                  <a:gd name="T106" fmla="*/ 2660 w 2671"/>
                  <a:gd name="T107" fmla="*/ 107 h 930"/>
                  <a:gd name="T108" fmla="*/ 2660 w 2671"/>
                  <a:gd name="T109" fmla="*/ 83 h 930"/>
                  <a:gd name="T110" fmla="*/ 2671 w 2671"/>
                  <a:gd name="T111" fmla="*/ 59 h 930"/>
                  <a:gd name="T112" fmla="*/ 2660 w 2671"/>
                  <a:gd name="T113" fmla="*/ 29 h 930"/>
                  <a:gd name="T114" fmla="*/ 2671 w 2671"/>
                  <a:gd name="T115"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1" h="930">
                    <a:moveTo>
                      <a:pt x="2671" y="0"/>
                    </a:moveTo>
                    <a:lnTo>
                      <a:pt x="2127" y="65"/>
                    </a:lnTo>
                    <a:lnTo>
                      <a:pt x="2104" y="89"/>
                    </a:lnTo>
                    <a:lnTo>
                      <a:pt x="754" y="208"/>
                    </a:lnTo>
                    <a:lnTo>
                      <a:pt x="736" y="197"/>
                    </a:lnTo>
                    <a:lnTo>
                      <a:pt x="682" y="202"/>
                    </a:lnTo>
                    <a:lnTo>
                      <a:pt x="693" y="226"/>
                    </a:lnTo>
                    <a:lnTo>
                      <a:pt x="693" y="268"/>
                    </a:lnTo>
                    <a:lnTo>
                      <a:pt x="216" y="304"/>
                    </a:lnTo>
                    <a:lnTo>
                      <a:pt x="192" y="364"/>
                    </a:lnTo>
                    <a:lnTo>
                      <a:pt x="174" y="428"/>
                    </a:lnTo>
                    <a:lnTo>
                      <a:pt x="180" y="453"/>
                    </a:lnTo>
                    <a:lnTo>
                      <a:pt x="162" y="512"/>
                    </a:lnTo>
                    <a:lnTo>
                      <a:pt x="156" y="530"/>
                    </a:lnTo>
                    <a:lnTo>
                      <a:pt x="162" y="554"/>
                    </a:lnTo>
                    <a:lnTo>
                      <a:pt x="144" y="590"/>
                    </a:lnTo>
                    <a:lnTo>
                      <a:pt x="102" y="632"/>
                    </a:lnTo>
                    <a:lnTo>
                      <a:pt x="90" y="715"/>
                    </a:lnTo>
                    <a:lnTo>
                      <a:pt x="42" y="769"/>
                    </a:lnTo>
                    <a:lnTo>
                      <a:pt x="54" y="817"/>
                    </a:lnTo>
                    <a:lnTo>
                      <a:pt x="54" y="894"/>
                    </a:lnTo>
                    <a:lnTo>
                      <a:pt x="42" y="894"/>
                    </a:lnTo>
                    <a:lnTo>
                      <a:pt x="0" y="930"/>
                    </a:lnTo>
                    <a:lnTo>
                      <a:pt x="693" y="883"/>
                    </a:lnTo>
                    <a:lnTo>
                      <a:pt x="1548" y="811"/>
                    </a:lnTo>
                    <a:lnTo>
                      <a:pt x="1883" y="775"/>
                    </a:lnTo>
                    <a:lnTo>
                      <a:pt x="1888" y="674"/>
                    </a:lnTo>
                    <a:lnTo>
                      <a:pt x="1919" y="679"/>
                    </a:lnTo>
                    <a:lnTo>
                      <a:pt x="1937" y="674"/>
                    </a:lnTo>
                    <a:lnTo>
                      <a:pt x="1960" y="650"/>
                    </a:lnTo>
                    <a:lnTo>
                      <a:pt x="1960" y="625"/>
                    </a:lnTo>
                    <a:lnTo>
                      <a:pt x="1960" y="602"/>
                    </a:lnTo>
                    <a:lnTo>
                      <a:pt x="1966" y="578"/>
                    </a:lnTo>
                    <a:lnTo>
                      <a:pt x="1996" y="548"/>
                    </a:lnTo>
                    <a:lnTo>
                      <a:pt x="2062" y="525"/>
                    </a:lnTo>
                    <a:lnTo>
                      <a:pt x="2140" y="500"/>
                    </a:lnTo>
                    <a:lnTo>
                      <a:pt x="2217" y="435"/>
                    </a:lnTo>
                    <a:lnTo>
                      <a:pt x="2247" y="423"/>
                    </a:lnTo>
                    <a:lnTo>
                      <a:pt x="2295" y="381"/>
                    </a:lnTo>
                    <a:lnTo>
                      <a:pt x="2301" y="340"/>
                    </a:lnTo>
                    <a:lnTo>
                      <a:pt x="2313" y="340"/>
                    </a:lnTo>
                    <a:lnTo>
                      <a:pt x="2331" y="340"/>
                    </a:lnTo>
                    <a:lnTo>
                      <a:pt x="2343" y="322"/>
                    </a:lnTo>
                    <a:lnTo>
                      <a:pt x="2349" y="310"/>
                    </a:lnTo>
                    <a:lnTo>
                      <a:pt x="2378" y="286"/>
                    </a:lnTo>
                    <a:lnTo>
                      <a:pt x="2384" y="286"/>
                    </a:lnTo>
                    <a:lnTo>
                      <a:pt x="2409" y="304"/>
                    </a:lnTo>
                    <a:lnTo>
                      <a:pt x="2432" y="286"/>
                    </a:lnTo>
                    <a:lnTo>
                      <a:pt x="2438" y="274"/>
                    </a:lnTo>
                    <a:lnTo>
                      <a:pt x="2474" y="244"/>
                    </a:lnTo>
                    <a:lnTo>
                      <a:pt x="2504" y="233"/>
                    </a:lnTo>
                    <a:lnTo>
                      <a:pt x="2558" y="226"/>
                    </a:lnTo>
                    <a:lnTo>
                      <a:pt x="2612" y="136"/>
                    </a:lnTo>
                    <a:lnTo>
                      <a:pt x="2660" y="107"/>
                    </a:lnTo>
                    <a:lnTo>
                      <a:pt x="2660" y="83"/>
                    </a:lnTo>
                    <a:lnTo>
                      <a:pt x="2671" y="59"/>
                    </a:lnTo>
                    <a:lnTo>
                      <a:pt x="2660" y="29"/>
                    </a:lnTo>
                    <a:lnTo>
                      <a:pt x="2671" y="0"/>
                    </a:lnTo>
                  </a:path>
                </a:pathLst>
              </a:custGeom>
              <a:solidFill>
                <a:sysClr val="window" lastClr="FFFFFF"/>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27" name="Freeform 226"/>
              <p:cNvSpPr>
                <a:spLocks noChangeAspect="1"/>
              </p:cNvSpPr>
              <p:nvPr/>
            </p:nvSpPr>
            <p:spPr bwMode="auto">
              <a:xfrm>
                <a:off x="4539075" y="2632182"/>
                <a:ext cx="464996" cy="791323"/>
              </a:xfrm>
              <a:custGeom>
                <a:avLst/>
                <a:gdLst>
                  <a:gd name="T0" fmla="*/ 1057 w 1141"/>
                  <a:gd name="T1" fmla="*/ 0 h 1992"/>
                  <a:gd name="T2" fmla="*/ 364 w 1141"/>
                  <a:gd name="T3" fmla="*/ 47 h 1992"/>
                  <a:gd name="T4" fmla="*/ 364 w 1141"/>
                  <a:gd name="T5" fmla="*/ 70 h 1992"/>
                  <a:gd name="T6" fmla="*/ 298 w 1141"/>
                  <a:gd name="T7" fmla="*/ 124 h 1992"/>
                  <a:gd name="T8" fmla="*/ 275 w 1141"/>
                  <a:gd name="T9" fmla="*/ 190 h 1992"/>
                  <a:gd name="T10" fmla="*/ 280 w 1141"/>
                  <a:gd name="T11" fmla="*/ 249 h 1992"/>
                  <a:gd name="T12" fmla="*/ 275 w 1141"/>
                  <a:gd name="T13" fmla="*/ 292 h 1992"/>
                  <a:gd name="T14" fmla="*/ 215 w 1141"/>
                  <a:gd name="T15" fmla="*/ 328 h 1992"/>
                  <a:gd name="T16" fmla="*/ 174 w 1141"/>
                  <a:gd name="T17" fmla="*/ 387 h 1992"/>
                  <a:gd name="T18" fmla="*/ 156 w 1141"/>
                  <a:gd name="T19" fmla="*/ 405 h 1992"/>
                  <a:gd name="T20" fmla="*/ 156 w 1141"/>
                  <a:gd name="T21" fmla="*/ 459 h 1992"/>
                  <a:gd name="T22" fmla="*/ 125 w 1141"/>
                  <a:gd name="T23" fmla="*/ 494 h 1992"/>
                  <a:gd name="T24" fmla="*/ 125 w 1141"/>
                  <a:gd name="T25" fmla="*/ 536 h 1992"/>
                  <a:gd name="T26" fmla="*/ 102 w 1141"/>
                  <a:gd name="T27" fmla="*/ 590 h 1992"/>
                  <a:gd name="T28" fmla="*/ 72 w 1141"/>
                  <a:gd name="T29" fmla="*/ 649 h 1992"/>
                  <a:gd name="T30" fmla="*/ 84 w 1141"/>
                  <a:gd name="T31" fmla="*/ 709 h 1992"/>
                  <a:gd name="T32" fmla="*/ 113 w 1141"/>
                  <a:gd name="T33" fmla="*/ 738 h 1992"/>
                  <a:gd name="T34" fmla="*/ 120 w 1141"/>
                  <a:gd name="T35" fmla="*/ 781 h 1992"/>
                  <a:gd name="T36" fmla="*/ 131 w 1141"/>
                  <a:gd name="T37" fmla="*/ 792 h 1992"/>
                  <a:gd name="T38" fmla="*/ 131 w 1141"/>
                  <a:gd name="T39" fmla="*/ 810 h 1992"/>
                  <a:gd name="T40" fmla="*/ 113 w 1141"/>
                  <a:gd name="T41" fmla="*/ 822 h 1992"/>
                  <a:gd name="T42" fmla="*/ 102 w 1141"/>
                  <a:gd name="T43" fmla="*/ 858 h 1992"/>
                  <a:gd name="T44" fmla="*/ 108 w 1141"/>
                  <a:gd name="T45" fmla="*/ 882 h 1992"/>
                  <a:gd name="T46" fmla="*/ 102 w 1141"/>
                  <a:gd name="T47" fmla="*/ 918 h 1992"/>
                  <a:gd name="T48" fmla="*/ 149 w 1141"/>
                  <a:gd name="T49" fmla="*/ 996 h 1992"/>
                  <a:gd name="T50" fmla="*/ 156 w 1141"/>
                  <a:gd name="T51" fmla="*/ 1073 h 1992"/>
                  <a:gd name="T52" fmla="*/ 174 w 1141"/>
                  <a:gd name="T53" fmla="*/ 1120 h 1992"/>
                  <a:gd name="T54" fmla="*/ 197 w 1141"/>
                  <a:gd name="T55" fmla="*/ 1138 h 1992"/>
                  <a:gd name="T56" fmla="*/ 203 w 1141"/>
                  <a:gd name="T57" fmla="*/ 1174 h 1992"/>
                  <a:gd name="T58" fmla="*/ 156 w 1141"/>
                  <a:gd name="T59" fmla="*/ 1204 h 1992"/>
                  <a:gd name="T60" fmla="*/ 143 w 1141"/>
                  <a:gd name="T61" fmla="*/ 1216 h 1992"/>
                  <a:gd name="T62" fmla="*/ 120 w 1141"/>
                  <a:gd name="T63" fmla="*/ 1306 h 1992"/>
                  <a:gd name="T64" fmla="*/ 59 w 1141"/>
                  <a:gd name="T65" fmla="*/ 1401 h 1992"/>
                  <a:gd name="T66" fmla="*/ 0 w 1141"/>
                  <a:gd name="T67" fmla="*/ 1574 h 1992"/>
                  <a:gd name="T68" fmla="*/ 0 w 1141"/>
                  <a:gd name="T69" fmla="*/ 1699 h 1992"/>
                  <a:gd name="T70" fmla="*/ 639 w 1141"/>
                  <a:gd name="T71" fmla="*/ 1675 h 1992"/>
                  <a:gd name="T72" fmla="*/ 651 w 1141"/>
                  <a:gd name="T73" fmla="*/ 1693 h 1992"/>
                  <a:gd name="T74" fmla="*/ 633 w 1141"/>
                  <a:gd name="T75" fmla="*/ 1752 h 1992"/>
                  <a:gd name="T76" fmla="*/ 639 w 1141"/>
                  <a:gd name="T77" fmla="*/ 1849 h 1992"/>
                  <a:gd name="T78" fmla="*/ 705 w 1141"/>
                  <a:gd name="T79" fmla="*/ 1914 h 1992"/>
                  <a:gd name="T80" fmla="*/ 723 w 1141"/>
                  <a:gd name="T81" fmla="*/ 1992 h 1992"/>
                  <a:gd name="T82" fmla="*/ 765 w 1141"/>
                  <a:gd name="T83" fmla="*/ 1992 h 1992"/>
                  <a:gd name="T84" fmla="*/ 836 w 1141"/>
                  <a:gd name="T85" fmla="*/ 1938 h 1992"/>
                  <a:gd name="T86" fmla="*/ 992 w 1141"/>
                  <a:gd name="T87" fmla="*/ 1890 h 1992"/>
                  <a:gd name="T88" fmla="*/ 1028 w 1141"/>
                  <a:gd name="T89" fmla="*/ 1902 h 1992"/>
                  <a:gd name="T90" fmla="*/ 1087 w 1141"/>
                  <a:gd name="T91" fmla="*/ 1884 h 1992"/>
                  <a:gd name="T92" fmla="*/ 1093 w 1141"/>
                  <a:gd name="T93" fmla="*/ 1896 h 1992"/>
                  <a:gd name="T94" fmla="*/ 1129 w 1141"/>
                  <a:gd name="T95" fmla="*/ 1908 h 1992"/>
                  <a:gd name="T96" fmla="*/ 1141 w 1141"/>
                  <a:gd name="T97" fmla="*/ 1902 h 1992"/>
                  <a:gd name="T98" fmla="*/ 1070 w 1141"/>
                  <a:gd name="T99" fmla="*/ 1294 h 1992"/>
                  <a:gd name="T100" fmla="*/ 1064 w 1141"/>
                  <a:gd name="T101" fmla="*/ 1234 h 1992"/>
                  <a:gd name="T102" fmla="*/ 1087 w 1141"/>
                  <a:gd name="T103" fmla="*/ 36 h 1992"/>
                  <a:gd name="T104" fmla="*/ 1057 w 1141"/>
                  <a:gd name="T105" fmla="*/ 0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41" h="1992">
                    <a:moveTo>
                      <a:pt x="1057" y="0"/>
                    </a:moveTo>
                    <a:lnTo>
                      <a:pt x="364" y="47"/>
                    </a:lnTo>
                    <a:lnTo>
                      <a:pt x="364" y="70"/>
                    </a:lnTo>
                    <a:lnTo>
                      <a:pt x="298" y="124"/>
                    </a:lnTo>
                    <a:lnTo>
                      <a:pt x="275" y="190"/>
                    </a:lnTo>
                    <a:lnTo>
                      <a:pt x="280" y="249"/>
                    </a:lnTo>
                    <a:lnTo>
                      <a:pt x="275" y="292"/>
                    </a:lnTo>
                    <a:lnTo>
                      <a:pt x="215" y="328"/>
                    </a:lnTo>
                    <a:lnTo>
                      <a:pt x="174" y="387"/>
                    </a:lnTo>
                    <a:lnTo>
                      <a:pt x="156" y="405"/>
                    </a:lnTo>
                    <a:lnTo>
                      <a:pt x="156" y="459"/>
                    </a:lnTo>
                    <a:lnTo>
                      <a:pt x="125" y="494"/>
                    </a:lnTo>
                    <a:lnTo>
                      <a:pt x="125" y="536"/>
                    </a:lnTo>
                    <a:lnTo>
                      <a:pt x="102" y="590"/>
                    </a:lnTo>
                    <a:lnTo>
                      <a:pt x="72" y="649"/>
                    </a:lnTo>
                    <a:lnTo>
                      <a:pt x="84" y="709"/>
                    </a:lnTo>
                    <a:lnTo>
                      <a:pt x="113" y="738"/>
                    </a:lnTo>
                    <a:lnTo>
                      <a:pt x="120" y="781"/>
                    </a:lnTo>
                    <a:lnTo>
                      <a:pt x="131" y="792"/>
                    </a:lnTo>
                    <a:lnTo>
                      <a:pt x="131" y="810"/>
                    </a:lnTo>
                    <a:lnTo>
                      <a:pt x="113" y="822"/>
                    </a:lnTo>
                    <a:lnTo>
                      <a:pt x="102" y="858"/>
                    </a:lnTo>
                    <a:lnTo>
                      <a:pt x="108" y="882"/>
                    </a:lnTo>
                    <a:lnTo>
                      <a:pt x="102" y="918"/>
                    </a:lnTo>
                    <a:lnTo>
                      <a:pt x="149" y="996"/>
                    </a:lnTo>
                    <a:lnTo>
                      <a:pt x="156" y="1073"/>
                    </a:lnTo>
                    <a:lnTo>
                      <a:pt x="174" y="1120"/>
                    </a:lnTo>
                    <a:lnTo>
                      <a:pt x="197" y="1138"/>
                    </a:lnTo>
                    <a:lnTo>
                      <a:pt x="203" y="1174"/>
                    </a:lnTo>
                    <a:lnTo>
                      <a:pt x="156" y="1204"/>
                    </a:lnTo>
                    <a:lnTo>
                      <a:pt x="143" y="1216"/>
                    </a:lnTo>
                    <a:lnTo>
                      <a:pt x="120" y="1306"/>
                    </a:lnTo>
                    <a:lnTo>
                      <a:pt x="59" y="1401"/>
                    </a:lnTo>
                    <a:lnTo>
                      <a:pt x="0" y="1574"/>
                    </a:lnTo>
                    <a:lnTo>
                      <a:pt x="0" y="1699"/>
                    </a:lnTo>
                    <a:lnTo>
                      <a:pt x="639" y="1675"/>
                    </a:lnTo>
                    <a:lnTo>
                      <a:pt x="651" y="1693"/>
                    </a:lnTo>
                    <a:lnTo>
                      <a:pt x="633" y="1752"/>
                    </a:lnTo>
                    <a:lnTo>
                      <a:pt x="639" y="1849"/>
                    </a:lnTo>
                    <a:lnTo>
                      <a:pt x="705" y="1914"/>
                    </a:lnTo>
                    <a:lnTo>
                      <a:pt x="723" y="1992"/>
                    </a:lnTo>
                    <a:lnTo>
                      <a:pt x="765" y="1992"/>
                    </a:lnTo>
                    <a:lnTo>
                      <a:pt x="836" y="1938"/>
                    </a:lnTo>
                    <a:lnTo>
                      <a:pt x="992" y="1890"/>
                    </a:lnTo>
                    <a:lnTo>
                      <a:pt x="1028" y="1902"/>
                    </a:lnTo>
                    <a:lnTo>
                      <a:pt x="1087" y="1884"/>
                    </a:lnTo>
                    <a:lnTo>
                      <a:pt x="1093" y="1896"/>
                    </a:lnTo>
                    <a:lnTo>
                      <a:pt x="1129" y="1908"/>
                    </a:lnTo>
                    <a:lnTo>
                      <a:pt x="1141" y="1902"/>
                    </a:lnTo>
                    <a:lnTo>
                      <a:pt x="1070" y="1294"/>
                    </a:lnTo>
                    <a:lnTo>
                      <a:pt x="1064" y="1234"/>
                    </a:lnTo>
                    <a:lnTo>
                      <a:pt x="1087" y="36"/>
                    </a:lnTo>
                    <a:lnTo>
                      <a:pt x="1057" y="0"/>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28" name="MS"/>
              <p:cNvSpPr>
                <a:spLocks noChangeAspect="1"/>
              </p:cNvSpPr>
              <p:nvPr/>
            </p:nvSpPr>
            <p:spPr bwMode="auto">
              <a:xfrm>
                <a:off x="4539075" y="2632182"/>
                <a:ext cx="464996" cy="791323"/>
              </a:xfrm>
              <a:custGeom>
                <a:avLst/>
                <a:gdLst>
                  <a:gd name="T0" fmla="*/ 1057 w 1141"/>
                  <a:gd name="T1" fmla="*/ 0 h 1992"/>
                  <a:gd name="T2" fmla="*/ 364 w 1141"/>
                  <a:gd name="T3" fmla="*/ 47 h 1992"/>
                  <a:gd name="T4" fmla="*/ 364 w 1141"/>
                  <a:gd name="T5" fmla="*/ 70 h 1992"/>
                  <a:gd name="T6" fmla="*/ 298 w 1141"/>
                  <a:gd name="T7" fmla="*/ 124 h 1992"/>
                  <a:gd name="T8" fmla="*/ 275 w 1141"/>
                  <a:gd name="T9" fmla="*/ 190 h 1992"/>
                  <a:gd name="T10" fmla="*/ 280 w 1141"/>
                  <a:gd name="T11" fmla="*/ 249 h 1992"/>
                  <a:gd name="T12" fmla="*/ 275 w 1141"/>
                  <a:gd name="T13" fmla="*/ 292 h 1992"/>
                  <a:gd name="T14" fmla="*/ 215 w 1141"/>
                  <a:gd name="T15" fmla="*/ 328 h 1992"/>
                  <a:gd name="T16" fmla="*/ 174 w 1141"/>
                  <a:gd name="T17" fmla="*/ 387 h 1992"/>
                  <a:gd name="T18" fmla="*/ 156 w 1141"/>
                  <a:gd name="T19" fmla="*/ 405 h 1992"/>
                  <a:gd name="T20" fmla="*/ 156 w 1141"/>
                  <a:gd name="T21" fmla="*/ 459 h 1992"/>
                  <a:gd name="T22" fmla="*/ 125 w 1141"/>
                  <a:gd name="T23" fmla="*/ 494 h 1992"/>
                  <a:gd name="T24" fmla="*/ 125 w 1141"/>
                  <a:gd name="T25" fmla="*/ 536 h 1992"/>
                  <a:gd name="T26" fmla="*/ 102 w 1141"/>
                  <a:gd name="T27" fmla="*/ 590 h 1992"/>
                  <a:gd name="T28" fmla="*/ 72 w 1141"/>
                  <a:gd name="T29" fmla="*/ 649 h 1992"/>
                  <a:gd name="T30" fmla="*/ 84 w 1141"/>
                  <a:gd name="T31" fmla="*/ 709 h 1992"/>
                  <a:gd name="T32" fmla="*/ 113 w 1141"/>
                  <a:gd name="T33" fmla="*/ 738 h 1992"/>
                  <a:gd name="T34" fmla="*/ 120 w 1141"/>
                  <a:gd name="T35" fmla="*/ 781 h 1992"/>
                  <a:gd name="T36" fmla="*/ 131 w 1141"/>
                  <a:gd name="T37" fmla="*/ 792 h 1992"/>
                  <a:gd name="T38" fmla="*/ 131 w 1141"/>
                  <a:gd name="T39" fmla="*/ 810 h 1992"/>
                  <a:gd name="T40" fmla="*/ 113 w 1141"/>
                  <a:gd name="T41" fmla="*/ 822 h 1992"/>
                  <a:gd name="T42" fmla="*/ 102 w 1141"/>
                  <a:gd name="T43" fmla="*/ 858 h 1992"/>
                  <a:gd name="T44" fmla="*/ 108 w 1141"/>
                  <a:gd name="T45" fmla="*/ 882 h 1992"/>
                  <a:gd name="T46" fmla="*/ 102 w 1141"/>
                  <a:gd name="T47" fmla="*/ 918 h 1992"/>
                  <a:gd name="T48" fmla="*/ 149 w 1141"/>
                  <a:gd name="T49" fmla="*/ 996 h 1992"/>
                  <a:gd name="T50" fmla="*/ 156 w 1141"/>
                  <a:gd name="T51" fmla="*/ 1073 h 1992"/>
                  <a:gd name="T52" fmla="*/ 174 w 1141"/>
                  <a:gd name="T53" fmla="*/ 1120 h 1992"/>
                  <a:gd name="T54" fmla="*/ 197 w 1141"/>
                  <a:gd name="T55" fmla="*/ 1138 h 1992"/>
                  <a:gd name="T56" fmla="*/ 203 w 1141"/>
                  <a:gd name="T57" fmla="*/ 1174 h 1992"/>
                  <a:gd name="T58" fmla="*/ 156 w 1141"/>
                  <a:gd name="T59" fmla="*/ 1204 h 1992"/>
                  <a:gd name="T60" fmla="*/ 143 w 1141"/>
                  <a:gd name="T61" fmla="*/ 1216 h 1992"/>
                  <a:gd name="T62" fmla="*/ 120 w 1141"/>
                  <a:gd name="T63" fmla="*/ 1306 h 1992"/>
                  <a:gd name="T64" fmla="*/ 59 w 1141"/>
                  <a:gd name="T65" fmla="*/ 1401 h 1992"/>
                  <a:gd name="T66" fmla="*/ 0 w 1141"/>
                  <a:gd name="T67" fmla="*/ 1574 h 1992"/>
                  <a:gd name="T68" fmla="*/ 0 w 1141"/>
                  <a:gd name="T69" fmla="*/ 1699 h 1992"/>
                  <a:gd name="T70" fmla="*/ 639 w 1141"/>
                  <a:gd name="T71" fmla="*/ 1675 h 1992"/>
                  <a:gd name="T72" fmla="*/ 651 w 1141"/>
                  <a:gd name="T73" fmla="*/ 1693 h 1992"/>
                  <a:gd name="T74" fmla="*/ 633 w 1141"/>
                  <a:gd name="T75" fmla="*/ 1752 h 1992"/>
                  <a:gd name="T76" fmla="*/ 639 w 1141"/>
                  <a:gd name="T77" fmla="*/ 1849 h 1992"/>
                  <a:gd name="T78" fmla="*/ 705 w 1141"/>
                  <a:gd name="T79" fmla="*/ 1914 h 1992"/>
                  <a:gd name="T80" fmla="*/ 723 w 1141"/>
                  <a:gd name="T81" fmla="*/ 1992 h 1992"/>
                  <a:gd name="T82" fmla="*/ 765 w 1141"/>
                  <a:gd name="T83" fmla="*/ 1992 h 1992"/>
                  <a:gd name="T84" fmla="*/ 836 w 1141"/>
                  <a:gd name="T85" fmla="*/ 1938 h 1992"/>
                  <a:gd name="T86" fmla="*/ 992 w 1141"/>
                  <a:gd name="T87" fmla="*/ 1890 h 1992"/>
                  <a:gd name="T88" fmla="*/ 1028 w 1141"/>
                  <a:gd name="T89" fmla="*/ 1902 h 1992"/>
                  <a:gd name="T90" fmla="*/ 1087 w 1141"/>
                  <a:gd name="T91" fmla="*/ 1884 h 1992"/>
                  <a:gd name="T92" fmla="*/ 1093 w 1141"/>
                  <a:gd name="T93" fmla="*/ 1896 h 1992"/>
                  <a:gd name="T94" fmla="*/ 1129 w 1141"/>
                  <a:gd name="T95" fmla="*/ 1908 h 1992"/>
                  <a:gd name="T96" fmla="*/ 1141 w 1141"/>
                  <a:gd name="T97" fmla="*/ 1902 h 1992"/>
                  <a:gd name="T98" fmla="*/ 1070 w 1141"/>
                  <a:gd name="T99" fmla="*/ 1294 h 1992"/>
                  <a:gd name="T100" fmla="*/ 1064 w 1141"/>
                  <a:gd name="T101" fmla="*/ 1234 h 1992"/>
                  <a:gd name="T102" fmla="*/ 1087 w 1141"/>
                  <a:gd name="T103" fmla="*/ 36 h 1992"/>
                  <a:gd name="T104" fmla="*/ 1057 w 1141"/>
                  <a:gd name="T105" fmla="*/ 0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41" h="1992">
                    <a:moveTo>
                      <a:pt x="1057" y="0"/>
                    </a:moveTo>
                    <a:lnTo>
                      <a:pt x="364" y="47"/>
                    </a:lnTo>
                    <a:lnTo>
                      <a:pt x="364" y="70"/>
                    </a:lnTo>
                    <a:lnTo>
                      <a:pt x="298" y="124"/>
                    </a:lnTo>
                    <a:lnTo>
                      <a:pt x="275" y="190"/>
                    </a:lnTo>
                    <a:lnTo>
                      <a:pt x="280" y="249"/>
                    </a:lnTo>
                    <a:lnTo>
                      <a:pt x="275" y="292"/>
                    </a:lnTo>
                    <a:lnTo>
                      <a:pt x="215" y="328"/>
                    </a:lnTo>
                    <a:lnTo>
                      <a:pt x="174" y="387"/>
                    </a:lnTo>
                    <a:lnTo>
                      <a:pt x="156" y="405"/>
                    </a:lnTo>
                    <a:lnTo>
                      <a:pt x="156" y="459"/>
                    </a:lnTo>
                    <a:lnTo>
                      <a:pt x="125" y="494"/>
                    </a:lnTo>
                    <a:lnTo>
                      <a:pt x="125" y="536"/>
                    </a:lnTo>
                    <a:lnTo>
                      <a:pt x="102" y="590"/>
                    </a:lnTo>
                    <a:lnTo>
                      <a:pt x="72" y="649"/>
                    </a:lnTo>
                    <a:lnTo>
                      <a:pt x="84" y="709"/>
                    </a:lnTo>
                    <a:lnTo>
                      <a:pt x="113" y="738"/>
                    </a:lnTo>
                    <a:lnTo>
                      <a:pt x="120" y="781"/>
                    </a:lnTo>
                    <a:lnTo>
                      <a:pt x="131" y="792"/>
                    </a:lnTo>
                    <a:lnTo>
                      <a:pt x="131" y="810"/>
                    </a:lnTo>
                    <a:lnTo>
                      <a:pt x="113" y="822"/>
                    </a:lnTo>
                    <a:lnTo>
                      <a:pt x="102" y="858"/>
                    </a:lnTo>
                    <a:lnTo>
                      <a:pt x="108" y="882"/>
                    </a:lnTo>
                    <a:lnTo>
                      <a:pt x="102" y="918"/>
                    </a:lnTo>
                    <a:lnTo>
                      <a:pt x="149" y="996"/>
                    </a:lnTo>
                    <a:lnTo>
                      <a:pt x="156" y="1073"/>
                    </a:lnTo>
                    <a:lnTo>
                      <a:pt x="174" y="1120"/>
                    </a:lnTo>
                    <a:lnTo>
                      <a:pt x="197" y="1138"/>
                    </a:lnTo>
                    <a:lnTo>
                      <a:pt x="203" y="1174"/>
                    </a:lnTo>
                    <a:lnTo>
                      <a:pt x="156" y="1204"/>
                    </a:lnTo>
                    <a:lnTo>
                      <a:pt x="143" y="1216"/>
                    </a:lnTo>
                    <a:lnTo>
                      <a:pt x="120" y="1306"/>
                    </a:lnTo>
                    <a:lnTo>
                      <a:pt x="59" y="1401"/>
                    </a:lnTo>
                    <a:lnTo>
                      <a:pt x="0" y="1574"/>
                    </a:lnTo>
                    <a:lnTo>
                      <a:pt x="0" y="1699"/>
                    </a:lnTo>
                    <a:lnTo>
                      <a:pt x="639" y="1675"/>
                    </a:lnTo>
                    <a:lnTo>
                      <a:pt x="651" y="1693"/>
                    </a:lnTo>
                    <a:lnTo>
                      <a:pt x="633" y="1752"/>
                    </a:lnTo>
                    <a:lnTo>
                      <a:pt x="639" y="1849"/>
                    </a:lnTo>
                    <a:lnTo>
                      <a:pt x="705" y="1914"/>
                    </a:lnTo>
                    <a:lnTo>
                      <a:pt x="723" y="1992"/>
                    </a:lnTo>
                    <a:lnTo>
                      <a:pt x="765" y="1992"/>
                    </a:lnTo>
                    <a:lnTo>
                      <a:pt x="836" y="1938"/>
                    </a:lnTo>
                    <a:lnTo>
                      <a:pt x="992" y="1890"/>
                    </a:lnTo>
                    <a:lnTo>
                      <a:pt x="1028" y="1902"/>
                    </a:lnTo>
                    <a:lnTo>
                      <a:pt x="1087" y="1884"/>
                    </a:lnTo>
                    <a:lnTo>
                      <a:pt x="1093" y="1896"/>
                    </a:lnTo>
                    <a:lnTo>
                      <a:pt x="1129" y="1908"/>
                    </a:lnTo>
                    <a:lnTo>
                      <a:pt x="1141" y="1902"/>
                    </a:lnTo>
                    <a:lnTo>
                      <a:pt x="1070" y="1294"/>
                    </a:lnTo>
                    <a:lnTo>
                      <a:pt x="1064" y="1234"/>
                    </a:lnTo>
                    <a:lnTo>
                      <a:pt x="1087" y="36"/>
                    </a:lnTo>
                    <a:lnTo>
                      <a:pt x="1057" y="0"/>
                    </a:lnTo>
                  </a:path>
                </a:pathLst>
              </a:custGeom>
              <a:no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29" name="Freeform 228"/>
              <p:cNvSpPr>
                <a:spLocks noChangeAspect="1"/>
              </p:cNvSpPr>
              <p:nvPr/>
            </p:nvSpPr>
            <p:spPr bwMode="auto">
              <a:xfrm>
                <a:off x="4970068" y="2604374"/>
                <a:ext cx="510224" cy="785761"/>
              </a:xfrm>
              <a:custGeom>
                <a:avLst/>
                <a:gdLst>
                  <a:gd name="T0" fmla="*/ 0 w 1249"/>
                  <a:gd name="T1" fmla="*/ 72 h 1980"/>
                  <a:gd name="T2" fmla="*/ 30 w 1249"/>
                  <a:gd name="T3" fmla="*/ 108 h 1980"/>
                  <a:gd name="T4" fmla="*/ 7 w 1249"/>
                  <a:gd name="T5" fmla="*/ 1306 h 1980"/>
                  <a:gd name="T6" fmla="*/ 13 w 1249"/>
                  <a:gd name="T7" fmla="*/ 1366 h 1980"/>
                  <a:gd name="T8" fmla="*/ 84 w 1249"/>
                  <a:gd name="T9" fmla="*/ 1974 h 1980"/>
                  <a:gd name="T10" fmla="*/ 102 w 1249"/>
                  <a:gd name="T11" fmla="*/ 1962 h 1980"/>
                  <a:gd name="T12" fmla="*/ 120 w 1249"/>
                  <a:gd name="T13" fmla="*/ 1950 h 1980"/>
                  <a:gd name="T14" fmla="*/ 174 w 1249"/>
                  <a:gd name="T15" fmla="*/ 1968 h 1980"/>
                  <a:gd name="T16" fmla="*/ 185 w 1249"/>
                  <a:gd name="T17" fmla="*/ 1944 h 1980"/>
                  <a:gd name="T18" fmla="*/ 198 w 1249"/>
                  <a:gd name="T19" fmla="*/ 1855 h 1980"/>
                  <a:gd name="T20" fmla="*/ 221 w 1249"/>
                  <a:gd name="T21" fmla="*/ 1795 h 1980"/>
                  <a:gd name="T22" fmla="*/ 251 w 1249"/>
                  <a:gd name="T23" fmla="*/ 1855 h 1980"/>
                  <a:gd name="T24" fmla="*/ 246 w 1249"/>
                  <a:gd name="T25" fmla="*/ 1878 h 1980"/>
                  <a:gd name="T26" fmla="*/ 269 w 1249"/>
                  <a:gd name="T27" fmla="*/ 1926 h 1980"/>
                  <a:gd name="T28" fmla="*/ 305 w 1249"/>
                  <a:gd name="T29" fmla="*/ 1980 h 1980"/>
                  <a:gd name="T30" fmla="*/ 341 w 1249"/>
                  <a:gd name="T31" fmla="*/ 1980 h 1980"/>
                  <a:gd name="T32" fmla="*/ 371 w 1249"/>
                  <a:gd name="T33" fmla="*/ 1980 h 1980"/>
                  <a:gd name="T34" fmla="*/ 413 w 1249"/>
                  <a:gd name="T35" fmla="*/ 1939 h 1980"/>
                  <a:gd name="T36" fmla="*/ 418 w 1249"/>
                  <a:gd name="T37" fmla="*/ 1932 h 1980"/>
                  <a:gd name="T38" fmla="*/ 436 w 1249"/>
                  <a:gd name="T39" fmla="*/ 1914 h 1980"/>
                  <a:gd name="T40" fmla="*/ 436 w 1249"/>
                  <a:gd name="T41" fmla="*/ 1908 h 1980"/>
                  <a:gd name="T42" fmla="*/ 431 w 1249"/>
                  <a:gd name="T43" fmla="*/ 1896 h 1980"/>
                  <a:gd name="T44" fmla="*/ 413 w 1249"/>
                  <a:gd name="T45" fmla="*/ 1890 h 1980"/>
                  <a:gd name="T46" fmla="*/ 413 w 1249"/>
                  <a:gd name="T47" fmla="*/ 1878 h 1980"/>
                  <a:gd name="T48" fmla="*/ 431 w 1249"/>
                  <a:gd name="T49" fmla="*/ 1842 h 1980"/>
                  <a:gd name="T50" fmla="*/ 425 w 1249"/>
                  <a:gd name="T51" fmla="*/ 1824 h 1980"/>
                  <a:gd name="T52" fmla="*/ 400 w 1249"/>
                  <a:gd name="T53" fmla="*/ 1807 h 1980"/>
                  <a:gd name="T54" fmla="*/ 389 w 1249"/>
                  <a:gd name="T55" fmla="*/ 1807 h 1980"/>
                  <a:gd name="T56" fmla="*/ 371 w 1249"/>
                  <a:gd name="T57" fmla="*/ 1789 h 1980"/>
                  <a:gd name="T58" fmla="*/ 341 w 1249"/>
                  <a:gd name="T59" fmla="*/ 1747 h 1980"/>
                  <a:gd name="T60" fmla="*/ 341 w 1249"/>
                  <a:gd name="T61" fmla="*/ 1717 h 1980"/>
                  <a:gd name="T62" fmla="*/ 347 w 1249"/>
                  <a:gd name="T63" fmla="*/ 1711 h 1980"/>
                  <a:gd name="T64" fmla="*/ 347 w 1249"/>
                  <a:gd name="T65" fmla="*/ 1699 h 1980"/>
                  <a:gd name="T66" fmla="*/ 347 w 1249"/>
                  <a:gd name="T67" fmla="*/ 1681 h 1980"/>
                  <a:gd name="T68" fmla="*/ 1249 w 1249"/>
                  <a:gd name="T69" fmla="*/ 1593 h 1980"/>
                  <a:gd name="T70" fmla="*/ 1244 w 1249"/>
                  <a:gd name="T71" fmla="*/ 1568 h 1980"/>
                  <a:gd name="T72" fmla="*/ 1201 w 1249"/>
                  <a:gd name="T73" fmla="*/ 1503 h 1980"/>
                  <a:gd name="T74" fmla="*/ 1208 w 1249"/>
                  <a:gd name="T75" fmla="*/ 1401 h 1980"/>
                  <a:gd name="T76" fmla="*/ 1172 w 1249"/>
                  <a:gd name="T77" fmla="*/ 1312 h 1980"/>
                  <a:gd name="T78" fmla="*/ 1160 w 1249"/>
                  <a:gd name="T79" fmla="*/ 1240 h 1980"/>
                  <a:gd name="T80" fmla="*/ 1183 w 1249"/>
                  <a:gd name="T81" fmla="*/ 1187 h 1980"/>
                  <a:gd name="T82" fmla="*/ 1183 w 1249"/>
                  <a:gd name="T83" fmla="*/ 1133 h 1980"/>
                  <a:gd name="T84" fmla="*/ 1213 w 1249"/>
                  <a:gd name="T85" fmla="*/ 1091 h 1980"/>
                  <a:gd name="T86" fmla="*/ 1219 w 1249"/>
                  <a:gd name="T87" fmla="*/ 1079 h 1980"/>
                  <a:gd name="T88" fmla="*/ 1190 w 1249"/>
                  <a:gd name="T89" fmla="*/ 1043 h 1980"/>
                  <a:gd name="T90" fmla="*/ 1201 w 1249"/>
                  <a:gd name="T91" fmla="*/ 1007 h 1980"/>
                  <a:gd name="T92" fmla="*/ 1183 w 1249"/>
                  <a:gd name="T93" fmla="*/ 984 h 1980"/>
                  <a:gd name="T94" fmla="*/ 1148 w 1249"/>
                  <a:gd name="T95" fmla="*/ 966 h 1980"/>
                  <a:gd name="T96" fmla="*/ 1136 w 1249"/>
                  <a:gd name="T97" fmla="*/ 936 h 1980"/>
                  <a:gd name="T98" fmla="*/ 1118 w 1249"/>
                  <a:gd name="T99" fmla="*/ 877 h 1980"/>
                  <a:gd name="T100" fmla="*/ 1095 w 1249"/>
                  <a:gd name="T101" fmla="*/ 853 h 1980"/>
                  <a:gd name="T102" fmla="*/ 855 w 1249"/>
                  <a:gd name="T103" fmla="*/ 0 h 1980"/>
                  <a:gd name="T104" fmla="*/ 0 w 1249"/>
                  <a:gd name="T105" fmla="*/ 7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9" h="1980">
                    <a:moveTo>
                      <a:pt x="0" y="72"/>
                    </a:moveTo>
                    <a:lnTo>
                      <a:pt x="30" y="108"/>
                    </a:lnTo>
                    <a:lnTo>
                      <a:pt x="7" y="1306"/>
                    </a:lnTo>
                    <a:lnTo>
                      <a:pt x="13" y="1366"/>
                    </a:lnTo>
                    <a:lnTo>
                      <a:pt x="84" y="1974"/>
                    </a:lnTo>
                    <a:lnTo>
                      <a:pt x="102" y="1962"/>
                    </a:lnTo>
                    <a:lnTo>
                      <a:pt x="120" y="1950"/>
                    </a:lnTo>
                    <a:lnTo>
                      <a:pt x="174" y="1968"/>
                    </a:lnTo>
                    <a:lnTo>
                      <a:pt x="185" y="1944"/>
                    </a:lnTo>
                    <a:lnTo>
                      <a:pt x="198" y="1855"/>
                    </a:lnTo>
                    <a:lnTo>
                      <a:pt x="221" y="1795"/>
                    </a:lnTo>
                    <a:lnTo>
                      <a:pt x="251" y="1855"/>
                    </a:lnTo>
                    <a:lnTo>
                      <a:pt x="246" y="1878"/>
                    </a:lnTo>
                    <a:lnTo>
                      <a:pt x="269" y="1926"/>
                    </a:lnTo>
                    <a:lnTo>
                      <a:pt x="305" y="1980"/>
                    </a:lnTo>
                    <a:lnTo>
                      <a:pt x="341" y="1980"/>
                    </a:lnTo>
                    <a:lnTo>
                      <a:pt x="371" y="1980"/>
                    </a:lnTo>
                    <a:lnTo>
                      <a:pt x="413" y="1939"/>
                    </a:lnTo>
                    <a:lnTo>
                      <a:pt x="418" y="1932"/>
                    </a:lnTo>
                    <a:lnTo>
                      <a:pt x="436" y="1914"/>
                    </a:lnTo>
                    <a:lnTo>
                      <a:pt x="436" y="1908"/>
                    </a:lnTo>
                    <a:lnTo>
                      <a:pt x="431" y="1896"/>
                    </a:lnTo>
                    <a:lnTo>
                      <a:pt x="413" y="1890"/>
                    </a:lnTo>
                    <a:lnTo>
                      <a:pt x="413" y="1878"/>
                    </a:lnTo>
                    <a:lnTo>
                      <a:pt x="431" y="1842"/>
                    </a:lnTo>
                    <a:lnTo>
                      <a:pt x="425" y="1824"/>
                    </a:lnTo>
                    <a:lnTo>
                      <a:pt x="400" y="1807"/>
                    </a:lnTo>
                    <a:lnTo>
                      <a:pt x="389" y="1807"/>
                    </a:lnTo>
                    <a:lnTo>
                      <a:pt x="371" y="1789"/>
                    </a:lnTo>
                    <a:lnTo>
                      <a:pt x="341" y="1747"/>
                    </a:lnTo>
                    <a:lnTo>
                      <a:pt x="341" y="1717"/>
                    </a:lnTo>
                    <a:lnTo>
                      <a:pt x="347" y="1711"/>
                    </a:lnTo>
                    <a:lnTo>
                      <a:pt x="347" y="1699"/>
                    </a:lnTo>
                    <a:lnTo>
                      <a:pt x="347" y="1681"/>
                    </a:lnTo>
                    <a:lnTo>
                      <a:pt x="1249" y="1593"/>
                    </a:lnTo>
                    <a:lnTo>
                      <a:pt x="1244" y="1568"/>
                    </a:lnTo>
                    <a:lnTo>
                      <a:pt x="1201" y="1503"/>
                    </a:lnTo>
                    <a:lnTo>
                      <a:pt x="1208" y="1401"/>
                    </a:lnTo>
                    <a:lnTo>
                      <a:pt x="1172" y="1312"/>
                    </a:lnTo>
                    <a:lnTo>
                      <a:pt x="1160" y="1240"/>
                    </a:lnTo>
                    <a:lnTo>
                      <a:pt x="1183" y="1187"/>
                    </a:lnTo>
                    <a:lnTo>
                      <a:pt x="1183" y="1133"/>
                    </a:lnTo>
                    <a:lnTo>
                      <a:pt x="1213" y="1091"/>
                    </a:lnTo>
                    <a:lnTo>
                      <a:pt x="1219" y="1079"/>
                    </a:lnTo>
                    <a:lnTo>
                      <a:pt x="1190" y="1043"/>
                    </a:lnTo>
                    <a:lnTo>
                      <a:pt x="1201" y="1007"/>
                    </a:lnTo>
                    <a:lnTo>
                      <a:pt x="1183" y="984"/>
                    </a:lnTo>
                    <a:lnTo>
                      <a:pt x="1148" y="966"/>
                    </a:lnTo>
                    <a:lnTo>
                      <a:pt x="1136" y="936"/>
                    </a:lnTo>
                    <a:lnTo>
                      <a:pt x="1118" y="877"/>
                    </a:lnTo>
                    <a:lnTo>
                      <a:pt x="1095" y="853"/>
                    </a:lnTo>
                    <a:lnTo>
                      <a:pt x="855" y="0"/>
                    </a:lnTo>
                    <a:lnTo>
                      <a:pt x="0" y="72"/>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30" name="AL"/>
              <p:cNvSpPr>
                <a:spLocks noChangeAspect="1"/>
              </p:cNvSpPr>
              <p:nvPr/>
            </p:nvSpPr>
            <p:spPr bwMode="auto">
              <a:xfrm>
                <a:off x="4970068" y="2604374"/>
                <a:ext cx="510224" cy="785761"/>
              </a:xfrm>
              <a:custGeom>
                <a:avLst/>
                <a:gdLst>
                  <a:gd name="T0" fmla="*/ 0 w 1249"/>
                  <a:gd name="T1" fmla="*/ 72 h 1980"/>
                  <a:gd name="T2" fmla="*/ 30 w 1249"/>
                  <a:gd name="T3" fmla="*/ 108 h 1980"/>
                  <a:gd name="T4" fmla="*/ 7 w 1249"/>
                  <a:gd name="T5" fmla="*/ 1306 h 1980"/>
                  <a:gd name="T6" fmla="*/ 13 w 1249"/>
                  <a:gd name="T7" fmla="*/ 1366 h 1980"/>
                  <a:gd name="T8" fmla="*/ 84 w 1249"/>
                  <a:gd name="T9" fmla="*/ 1974 h 1980"/>
                  <a:gd name="T10" fmla="*/ 102 w 1249"/>
                  <a:gd name="T11" fmla="*/ 1962 h 1980"/>
                  <a:gd name="T12" fmla="*/ 120 w 1249"/>
                  <a:gd name="T13" fmla="*/ 1950 h 1980"/>
                  <a:gd name="T14" fmla="*/ 174 w 1249"/>
                  <a:gd name="T15" fmla="*/ 1968 h 1980"/>
                  <a:gd name="T16" fmla="*/ 185 w 1249"/>
                  <a:gd name="T17" fmla="*/ 1944 h 1980"/>
                  <a:gd name="T18" fmla="*/ 198 w 1249"/>
                  <a:gd name="T19" fmla="*/ 1855 h 1980"/>
                  <a:gd name="T20" fmla="*/ 221 w 1249"/>
                  <a:gd name="T21" fmla="*/ 1795 h 1980"/>
                  <a:gd name="T22" fmla="*/ 251 w 1249"/>
                  <a:gd name="T23" fmla="*/ 1855 h 1980"/>
                  <a:gd name="T24" fmla="*/ 246 w 1249"/>
                  <a:gd name="T25" fmla="*/ 1878 h 1980"/>
                  <a:gd name="T26" fmla="*/ 269 w 1249"/>
                  <a:gd name="T27" fmla="*/ 1926 h 1980"/>
                  <a:gd name="T28" fmla="*/ 305 w 1249"/>
                  <a:gd name="T29" fmla="*/ 1980 h 1980"/>
                  <a:gd name="T30" fmla="*/ 341 w 1249"/>
                  <a:gd name="T31" fmla="*/ 1980 h 1980"/>
                  <a:gd name="T32" fmla="*/ 371 w 1249"/>
                  <a:gd name="T33" fmla="*/ 1980 h 1980"/>
                  <a:gd name="T34" fmla="*/ 413 w 1249"/>
                  <a:gd name="T35" fmla="*/ 1939 h 1980"/>
                  <a:gd name="T36" fmla="*/ 418 w 1249"/>
                  <a:gd name="T37" fmla="*/ 1932 h 1980"/>
                  <a:gd name="T38" fmla="*/ 436 w 1249"/>
                  <a:gd name="T39" fmla="*/ 1914 h 1980"/>
                  <a:gd name="T40" fmla="*/ 436 w 1249"/>
                  <a:gd name="T41" fmla="*/ 1908 h 1980"/>
                  <a:gd name="T42" fmla="*/ 431 w 1249"/>
                  <a:gd name="T43" fmla="*/ 1896 h 1980"/>
                  <a:gd name="T44" fmla="*/ 413 w 1249"/>
                  <a:gd name="T45" fmla="*/ 1890 h 1980"/>
                  <a:gd name="T46" fmla="*/ 413 w 1249"/>
                  <a:gd name="T47" fmla="*/ 1878 h 1980"/>
                  <a:gd name="T48" fmla="*/ 431 w 1249"/>
                  <a:gd name="T49" fmla="*/ 1842 h 1980"/>
                  <a:gd name="T50" fmla="*/ 425 w 1249"/>
                  <a:gd name="T51" fmla="*/ 1824 h 1980"/>
                  <a:gd name="T52" fmla="*/ 400 w 1249"/>
                  <a:gd name="T53" fmla="*/ 1807 h 1980"/>
                  <a:gd name="T54" fmla="*/ 389 w 1249"/>
                  <a:gd name="T55" fmla="*/ 1807 h 1980"/>
                  <a:gd name="T56" fmla="*/ 371 w 1249"/>
                  <a:gd name="T57" fmla="*/ 1789 h 1980"/>
                  <a:gd name="T58" fmla="*/ 341 w 1249"/>
                  <a:gd name="T59" fmla="*/ 1747 h 1980"/>
                  <a:gd name="T60" fmla="*/ 341 w 1249"/>
                  <a:gd name="T61" fmla="*/ 1717 h 1980"/>
                  <a:gd name="T62" fmla="*/ 347 w 1249"/>
                  <a:gd name="T63" fmla="*/ 1711 h 1980"/>
                  <a:gd name="T64" fmla="*/ 347 w 1249"/>
                  <a:gd name="T65" fmla="*/ 1699 h 1980"/>
                  <a:gd name="T66" fmla="*/ 347 w 1249"/>
                  <a:gd name="T67" fmla="*/ 1681 h 1980"/>
                  <a:gd name="T68" fmla="*/ 1249 w 1249"/>
                  <a:gd name="T69" fmla="*/ 1593 h 1980"/>
                  <a:gd name="T70" fmla="*/ 1244 w 1249"/>
                  <a:gd name="T71" fmla="*/ 1568 h 1980"/>
                  <a:gd name="T72" fmla="*/ 1201 w 1249"/>
                  <a:gd name="T73" fmla="*/ 1503 h 1980"/>
                  <a:gd name="T74" fmla="*/ 1208 w 1249"/>
                  <a:gd name="T75" fmla="*/ 1401 h 1980"/>
                  <a:gd name="T76" fmla="*/ 1172 w 1249"/>
                  <a:gd name="T77" fmla="*/ 1312 h 1980"/>
                  <a:gd name="T78" fmla="*/ 1160 w 1249"/>
                  <a:gd name="T79" fmla="*/ 1240 h 1980"/>
                  <a:gd name="T80" fmla="*/ 1183 w 1249"/>
                  <a:gd name="T81" fmla="*/ 1187 h 1980"/>
                  <a:gd name="T82" fmla="*/ 1183 w 1249"/>
                  <a:gd name="T83" fmla="*/ 1133 h 1980"/>
                  <a:gd name="T84" fmla="*/ 1213 w 1249"/>
                  <a:gd name="T85" fmla="*/ 1091 h 1980"/>
                  <a:gd name="T86" fmla="*/ 1219 w 1249"/>
                  <a:gd name="T87" fmla="*/ 1079 h 1980"/>
                  <a:gd name="T88" fmla="*/ 1190 w 1249"/>
                  <a:gd name="T89" fmla="*/ 1043 h 1980"/>
                  <a:gd name="T90" fmla="*/ 1201 w 1249"/>
                  <a:gd name="T91" fmla="*/ 1007 h 1980"/>
                  <a:gd name="T92" fmla="*/ 1183 w 1249"/>
                  <a:gd name="T93" fmla="*/ 984 h 1980"/>
                  <a:gd name="T94" fmla="*/ 1148 w 1249"/>
                  <a:gd name="T95" fmla="*/ 966 h 1980"/>
                  <a:gd name="T96" fmla="*/ 1136 w 1249"/>
                  <a:gd name="T97" fmla="*/ 936 h 1980"/>
                  <a:gd name="T98" fmla="*/ 1118 w 1249"/>
                  <a:gd name="T99" fmla="*/ 877 h 1980"/>
                  <a:gd name="T100" fmla="*/ 1095 w 1249"/>
                  <a:gd name="T101" fmla="*/ 853 h 1980"/>
                  <a:gd name="T102" fmla="*/ 855 w 1249"/>
                  <a:gd name="T103" fmla="*/ 0 h 1980"/>
                  <a:gd name="T104" fmla="*/ 0 w 1249"/>
                  <a:gd name="T105" fmla="*/ 7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9" h="1980">
                    <a:moveTo>
                      <a:pt x="0" y="72"/>
                    </a:moveTo>
                    <a:lnTo>
                      <a:pt x="30" y="108"/>
                    </a:lnTo>
                    <a:lnTo>
                      <a:pt x="7" y="1306"/>
                    </a:lnTo>
                    <a:lnTo>
                      <a:pt x="13" y="1366"/>
                    </a:lnTo>
                    <a:lnTo>
                      <a:pt x="84" y="1974"/>
                    </a:lnTo>
                    <a:lnTo>
                      <a:pt x="102" y="1962"/>
                    </a:lnTo>
                    <a:lnTo>
                      <a:pt x="120" y="1950"/>
                    </a:lnTo>
                    <a:lnTo>
                      <a:pt x="174" y="1968"/>
                    </a:lnTo>
                    <a:lnTo>
                      <a:pt x="185" y="1944"/>
                    </a:lnTo>
                    <a:lnTo>
                      <a:pt x="198" y="1855"/>
                    </a:lnTo>
                    <a:lnTo>
                      <a:pt x="221" y="1795"/>
                    </a:lnTo>
                    <a:lnTo>
                      <a:pt x="251" y="1855"/>
                    </a:lnTo>
                    <a:lnTo>
                      <a:pt x="246" y="1878"/>
                    </a:lnTo>
                    <a:lnTo>
                      <a:pt x="269" y="1926"/>
                    </a:lnTo>
                    <a:lnTo>
                      <a:pt x="305" y="1980"/>
                    </a:lnTo>
                    <a:lnTo>
                      <a:pt x="341" y="1980"/>
                    </a:lnTo>
                    <a:lnTo>
                      <a:pt x="371" y="1980"/>
                    </a:lnTo>
                    <a:lnTo>
                      <a:pt x="413" y="1939"/>
                    </a:lnTo>
                    <a:lnTo>
                      <a:pt x="418" y="1932"/>
                    </a:lnTo>
                    <a:lnTo>
                      <a:pt x="436" y="1914"/>
                    </a:lnTo>
                    <a:lnTo>
                      <a:pt x="436" y="1908"/>
                    </a:lnTo>
                    <a:lnTo>
                      <a:pt x="431" y="1896"/>
                    </a:lnTo>
                    <a:lnTo>
                      <a:pt x="413" y="1890"/>
                    </a:lnTo>
                    <a:lnTo>
                      <a:pt x="413" y="1878"/>
                    </a:lnTo>
                    <a:lnTo>
                      <a:pt x="431" y="1842"/>
                    </a:lnTo>
                    <a:lnTo>
                      <a:pt x="425" y="1824"/>
                    </a:lnTo>
                    <a:lnTo>
                      <a:pt x="400" y="1807"/>
                    </a:lnTo>
                    <a:lnTo>
                      <a:pt x="389" y="1807"/>
                    </a:lnTo>
                    <a:lnTo>
                      <a:pt x="371" y="1789"/>
                    </a:lnTo>
                    <a:lnTo>
                      <a:pt x="341" y="1747"/>
                    </a:lnTo>
                    <a:lnTo>
                      <a:pt x="341" y="1717"/>
                    </a:lnTo>
                    <a:lnTo>
                      <a:pt x="347" y="1711"/>
                    </a:lnTo>
                    <a:lnTo>
                      <a:pt x="347" y="1699"/>
                    </a:lnTo>
                    <a:lnTo>
                      <a:pt x="347" y="1681"/>
                    </a:lnTo>
                    <a:lnTo>
                      <a:pt x="1249" y="1593"/>
                    </a:lnTo>
                    <a:lnTo>
                      <a:pt x="1244" y="1568"/>
                    </a:lnTo>
                    <a:lnTo>
                      <a:pt x="1201" y="1503"/>
                    </a:lnTo>
                    <a:lnTo>
                      <a:pt x="1208" y="1401"/>
                    </a:lnTo>
                    <a:lnTo>
                      <a:pt x="1172" y="1312"/>
                    </a:lnTo>
                    <a:lnTo>
                      <a:pt x="1160" y="1240"/>
                    </a:lnTo>
                    <a:lnTo>
                      <a:pt x="1183" y="1187"/>
                    </a:lnTo>
                    <a:lnTo>
                      <a:pt x="1183" y="1133"/>
                    </a:lnTo>
                    <a:lnTo>
                      <a:pt x="1213" y="1091"/>
                    </a:lnTo>
                    <a:lnTo>
                      <a:pt x="1219" y="1079"/>
                    </a:lnTo>
                    <a:lnTo>
                      <a:pt x="1190" y="1043"/>
                    </a:lnTo>
                    <a:lnTo>
                      <a:pt x="1201" y="1007"/>
                    </a:lnTo>
                    <a:lnTo>
                      <a:pt x="1183" y="984"/>
                    </a:lnTo>
                    <a:lnTo>
                      <a:pt x="1148" y="966"/>
                    </a:lnTo>
                    <a:lnTo>
                      <a:pt x="1136" y="936"/>
                    </a:lnTo>
                    <a:lnTo>
                      <a:pt x="1118" y="877"/>
                    </a:lnTo>
                    <a:lnTo>
                      <a:pt x="1095" y="853"/>
                    </a:lnTo>
                    <a:lnTo>
                      <a:pt x="855" y="0"/>
                    </a:lnTo>
                    <a:lnTo>
                      <a:pt x="0" y="72"/>
                    </a:lnTo>
                  </a:path>
                </a:pathLst>
              </a:custGeom>
              <a:solidFill>
                <a:srgbClr val="9BBB59"/>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31" name="Freeform 230"/>
              <p:cNvSpPr>
                <a:spLocks noChangeAspect="1"/>
              </p:cNvSpPr>
              <p:nvPr/>
            </p:nvSpPr>
            <p:spPr bwMode="auto">
              <a:xfrm>
                <a:off x="5293903" y="1391171"/>
                <a:ext cx="552430" cy="603821"/>
              </a:xfrm>
              <a:custGeom>
                <a:avLst/>
                <a:gdLst>
                  <a:gd name="T0" fmla="*/ 120 w 1356"/>
                  <a:gd name="T1" fmla="*/ 1330 h 1521"/>
                  <a:gd name="T2" fmla="*/ 179 w 1356"/>
                  <a:gd name="T3" fmla="*/ 1347 h 1521"/>
                  <a:gd name="T4" fmla="*/ 227 w 1356"/>
                  <a:gd name="T5" fmla="*/ 1324 h 1521"/>
                  <a:gd name="T6" fmla="*/ 323 w 1356"/>
                  <a:gd name="T7" fmla="*/ 1431 h 1521"/>
                  <a:gd name="T8" fmla="*/ 430 w 1356"/>
                  <a:gd name="T9" fmla="*/ 1444 h 1521"/>
                  <a:gd name="T10" fmla="*/ 526 w 1356"/>
                  <a:gd name="T11" fmla="*/ 1462 h 1521"/>
                  <a:gd name="T12" fmla="*/ 604 w 1356"/>
                  <a:gd name="T13" fmla="*/ 1480 h 1521"/>
                  <a:gd name="T14" fmla="*/ 658 w 1356"/>
                  <a:gd name="T15" fmla="*/ 1462 h 1521"/>
                  <a:gd name="T16" fmla="*/ 694 w 1356"/>
                  <a:gd name="T17" fmla="*/ 1431 h 1521"/>
                  <a:gd name="T18" fmla="*/ 748 w 1356"/>
                  <a:gd name="T19" fmla="*/ 1426 h 1521"/>
                  <a:gd name="T20" fmla="*/ 819 w 1356"/>
                  <a:gd name="T21" fmla="*/ 1485 h 1521"/>
                  <a:gd name="T22" fmla="*/ 867 w 1356"/>
                  <a:gd name="T23" fmla="*/ 1521 h 1521"/>
                  <a:gd name="T24" fmla="*/ 938 w 1356"/>
                  <a:gd name="T25" fmla="*/ 1462 h 1521"/>
                  <a:gd name="T26" fmla="*/ 962 w 1356"/>
                  <a:gd name="T27" fmla="*/ 1401 h 1521"/>
                  <a:gd name="T28" fmla="*/ 992 w 1356"/>
                  <a:gd name="T29" fmla="*/ 1258 h 1521"/>
                  <a:gd name="T30" fmla="*/ 1046 w 1356"/>
                  <a:gd name="T31" fmla="*/ 1306 h 1521"/>
                  <a:gd name="T32" fmla="*/ 1069 w 1356"/>
                  <a:gd name="T33" fmla="*/ 1217 h 1521"/>
                  <a:gd name="T34" fmla="*/ 1130 w 1356"/>
                  <a:gd name="T35" fmla="*/ 1121 h 1521"/>
                  <a:gd name="T36" fmla="*/ 1154 w 1356"/>
                  <a:gd name="T37" fmla="*/ 1073 h 1521"/>
                  <a:gd name="T38" fmla="*/ 1220 w 1356"/>
                  <a:gd name="T39" fmla="*/ 1068 h 1521"/>
                  <a:gd name="T40" fmla="*/ 1285 w 1356"/>
                  <a:gd name="T41" fmla="*/ 984 h 1521"/>
                  <a:gd name="T42" fmla="*/ 1333 w 1356"/>
                  <a:gd name="T43" fmla="*/ 948 h 1521"/>
                  <a:gd name="T44" fmla="*/ 1321 w 1356"/>
                  <a:gd name="T45" fmla="*/ 876 h 1521"/>
                  <a:gd name="T46" fmla="*/ 1339 w 1356"/>
                  <a:gd name="T47" fmla="*/ 811 h 1521"/>
                  <a:gd name="T48" fmla="*/ 1297 w 1356"/>
                  <a:gd name="T49" fmla="*/ 632 h 1521"/>
                  <a:gd name="T50" fmla="*/ 1327 w 1356"/>
                  <a:gd name="T51" fmla="*/ 555 h 1521"/>
                  <a:gd name="T52" fmla="*/ 1356 w 1356"/>
                  <a:gd name="T53" fmla="*/ 537 h 1521"/>
                  <a:gd name="T54" fmla="*/ 1112 w 1356"/>
                  <a:gd name="T55" fmla="*/ 77 h 1521"/>
                  <a:gd name="T56" fmla="*/ 1016 w 1356"/>
                  <a:gd name="T57" fmla="*/ 143 h 1521"/>
                  <a:gd name="T58" fmla="*/ 897 w 1356"/>
                  <a:gd name="T59" fmla="*/ 251 h 1521"/>
                  <a:gd name="T60" fmla="*/ 825 w 1356"/>
                  <a:gd name="T61" fmla="*/ 251 h 1521"/>
                  <a:gd name="T62" fmla="*/ 723 w 1356"/>
                  <a:gd name="T63" fmla="*/ 316 h 1521"/>
                  <a:gd name="T64" fmla="*/ 633 w 1356"/>
                  <a:gd name="T65" fmla="*/ 292 h 1521"/>
                  <a:gd name="T66" fmla="*/ 597 w 1356"/>
                  <a:gd name="T67" fmla="*/ 298 h 1521"/>
                  <a:gd name="T68" fmla="*/ 597 w 1356"/>
                  <a:gd name="T69" fmla="*/ 269 h 1521"/>
                  <a:gd name="T70" fmla="*/ 461 w 1356"/>
                  <a:gd name="T71" fmla="*/ 233 h 1521"/>
                  <a:gd name="T72" fmla="*/ 394 w 1356"/>
                  <a:gd name="T73" fmla="*/ 233 h 1521"/>
                  <a:gd name="T74" fmla="*/ 0 w 1356"/>
                  <a:gd name="T75" fmla="*/ 269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6" h="1521">
                    <a:moveTo>
                      <a:pt x="0" y="269"/>
                    </a:moveTo>
                    <a:lnTo>
                      <a:pt x="120" y="1330"/>
                    </a:lnTo>
                    <a:lnTo>
                      <a:pt x="150" y="1330"/>
                    </a:lnTo>
                    <a:lnTo>
                      <a:pt x="179" y="1347"/>
                    </a:lnTo>
                    <a:lnTo>
                      <a:pt x="197" y="1347"/>
                    </a:lnTo>
                    <a:lnTo>
                      <a:pt x="227" y="1324"/>
                    </a:lnTo>
                    <a:lnTo>
                      <a:pt x="294" y="1372"/>
                    </a:lnTo>
                    <a:lnTo>
                      <a:pt x="323" y="1431"/>
                    </a:lnTo>
                    <a:lnTo>
                      <a:pt x="371" y="1449"/>
                    </a:lnTo>
                    <a:lnTo>
                      <a:pt x="430" y="1444"/>
                    </a:lnTo>
                    <a:lnTo>
                      <a:pt x="502" y="1491"/>
                    </a:lnTo>
                    <a:lnTo>
                      <a:pt x="526" y="1462"/>
                    </a:lnTo>
                    <a:lnTo>
                      <a:pt x="550" y="1449"/>
                    </a:lnTo>
                    <a:lnTo>
                      <a:pt x="604" y="1480"/>
                    </a:lnTo>
                    <a:lnTo>
                      <a:pt x="651" y="1473"/>
                    </a:lnTo>
                    <a:lnTo>
                      <a:pt x="658" y="1462"/>
                    </a:lnTo>
                    <a:lnTo>
                      <a:pt x="687" y="1449"/>
                    </a:lnTo>
                    <a:lnTo>
                      <a:pt x="694" y="1431"/>
                    </a:lnTo>
                    <a:lnTo>
                      <a:pt x="735" y="1401"/>
                    </a:lnTo>
                    <a:lnTo>
                      <a:pt x="748" y="1426"/>
                    </a:lnTo>
                    <a:lnTo>
                      <a:pt x="777" y="1473"/>
                    </a:lnTo>
                    <a:lnTo>
                      <a:pt x="819" y="1485"/>
                    </a:lnTo>
                    <a:lnTo>
                      <a:pt x="849" y="1509"/>
                    </a:lnTo>
                    <a:lnTo>
                      <a:pt x="867" y="1521"/>
                    </a:lnTo>
                    <a:lnTo>
                      <a:pt x="908" y="1521"/>
                    </a:lnTo>
                    <a:lnTo>
                      <a:pt x="938" y="1462"/>
                    </a:lnTo>
                    <a:lnTo>
                      <a:pt x="962" y="1449"/>
                    </a:lnTo>
                    <a:lnTo>
                      <a:pt x="962" y="1401"/>
                    </a:lnTo>
                    <a:lnTo>
                      <a:pt x="962" y="1354"/>
                    </a:lnTo>
                    <a:lnTo>
                      <a:pt x="992" y="1258"/>
                    </a:lnTo>
                    <a:lnTo>
                      <a:pt x="1016" y="1258"/>
                    </a:lnTo>
                    <a:lnTo>
                      <a:pt x="1046" y="1306"/>
                    </a:lnTo>
                    <a:lnTo>
                      <a:pt x="1082" y="1265"/>
                    </a:lnTo>
                    <a:lnTo>
                      <a:pt x="1069" y="1217"/>
                    </a:lnTo>
                    <a:lnTo>
                      <a:pt x="1100" y="1145"/>
                    </a:lnTo>
                    <a:lnTo>
                      <a:pt x="1130" y="1121"/>
                    </a:lnTo>
                    <a:lnTo>
                      <a:pt x="1130" y="1104"/>
                    </a:lnTo>
                    <a:lnTo>
                      <a:pt x="1154" y="1073"/>
                    </a:lnTo>
                    <a:lnTo>
                      <a:pt x="1184" y="1080"/>
                    </a:lnTo>
                    <a:lnTo>
                      <a:pt x="1220" y="1068"/>
                    </a:lnTo>
                    <a:lnTo>
                      <a:pt x="1225" y="1055"/>
                    </a:lnTo>
                    <a:lnTo>
                      <a:pt x="1285" y="984"/>
                    </a:lnTo>
                    <a:lnTo>
                      <a:pt x="1297" y="978"/>
                    </a:lnTo>
                    <a:lnTo>
                      <a:pt x="1333" y="948"/>
                    </a:lnTo>
                    <a:lnTo>
                      <a:pt x="1327" y="901"/>
                    </a:lnTo>
                    <a:lnTo>
                      <a:pt x="1321" y="876"/>
                    </a:lnTo>
                    <a:lnTo>
                      <a:pt x="1321" y="847"/>
                    </a:lnTo>
                    <a:lnTo>
                      <a:pt x="1339" y="811"/>
                    </a:lnTo>
                    <a:lnTo>
                      <a:pt x="1356" y="661"/>
                    </a:lnTo>
                    <a:lnTo>
                      <a:pt x="1297" y="632"/>
                    </a:lnTo>
                    <a:lnTo>
                      <a:pt x="1345" y="597"/>
                    </a:lnTo>
                    <a:lnTo>
                      <a:pt x="1327" y="555"/>
                    </a:lnTo>
                    <a:lnTo>
                      <a:pt x="1351" y="537"/>
                    </a:lnTo>
                    <a:lnTo>
                      <a:pt x="1356" y="537"/>
                    </a:lnTo>
                    <a:lnTo>
                      <a:pt x="1267" y="0"/>
                    </a:lnTo>
                    <a:lnTo>
                      <a:pt x="1112" y="77"/>
                    </a:lnTo>
                    <a:lnTo>
                      <a:pt x="1046" y="119"/>
                    </a:lnTo>
                    <a:lnTo>
                      <a:pt x="1016" y="143"/>
                    </a:lnTo>
                    <a:lnTo>
                      <a:pt x="926" y="238"/>
                    </a:lnTo>
                    <a:lnTo>
                      <a:pt x="897" y="251"/>
                    </a:lnTo>
                    <a:lnTo>
                      <a:pt x="872" y="251"/>
                    </a:lnTo>
                    <a:lnTo>
                      <a:pt x="825" y="251"/>
                    </a:lnTo>
                    <a:lnTo>
                      <a:pt x="795" y="256"/>
                    </a:lnTo>
                    <a:lnTo>
                      <a:pt x="723" y="316"/>
                    </a:lnTo>
                    <a:lnTo>
                      <a:pt x="694" y="316"/>
                    </a:lnTo>
                    <a:lnTo>
                      <a:pt x="633" y="292"/>
                    </a:lnTo>
                    <a:lnTo>
                      <a:pt x="615" y="304"/>
                    </a:lnTo>
                    <a:lnTo>
                      <a:pt x="597" y="298"/>
                    </a:lnTo>
                    <a:lnTo>
                      <a:pt x="615" y="274"/>
                    </a:lnTo>
                    <a:lnTo>
                      <a:pt x="597" y="269"/>
                    </a:lnTo>
                    <a:lnTo>
                      <a:pt x="556" y="262"/>
                    </a:lnTo>
                    <a:lnTo>
                      <a:pt x="461" y="233"/>
                    </a:lnTo>
                    <a:lnTo>
                      <a:pt x="443" y="221"/>
                    </a:lnTo>
                    <a:lnTo>
                      <a:pt x="394" y="233"/>
                    </a:lnTo>
                    <a:lnTo>
                      <a:pt x="394" y="215"/>
                    </a:lnTo>
                    <a:lnTo>
                      <a:pt x="0" y="269"/>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32" name="OH"/>
              <p:cNvSpPr>
                <a:spLocks noChangeAspect="1"/>
              </p:cNvSpPr>
              <p:nvPr/>
            </p:nvSpPr>
            <p:spPr bwMode="auto">
              <a:xfrm>
                <a:off x="5293903" y="1391171"/>
                <a:ext cx="552430" cy="603821"/>
              </a:xfrm>
              <a:custGeom>
                <a:avLst/>
                <a:gdLst>
                  <a:gd name="T0" fmla="*/ 120 w 1356"/>
                  <a:gd name="T1" fmla="*/ 1330 h 1521"/>
                  <a:gd name="T2" fmla="*/ 179 w 1356"/>
                  <a:gd name="T3" fmla="*/ 1347 h 1521"/>
                  <a:gd name="T4" fmla="*/ 227 w 1356"/>
                  <a:gd name="T5" fmla="*/ 1324 h 1521"/>
                  <a:gd name="T6" fmla="*/ 323 w 1356"/>
                  <a:gd name="T7" fmla="*/ 1431 h 1521"/>
                  <a:gd name="T8" fmla="*/ 430 w 1356"/>
                  <a:gd name="T9" fmla="*/ 1444 h 1521"/>
                  <a:gd name="T10" fmla="*/ 526 w 1356"/>
                  <a:gd name="T11" fmla="*/ 1462 h 1521"/>
                  <a:gd name="T12" fmla="*/ 604 w 1356"/>
                  <a:gd name="T13" fmla="*/ 1480 h 1521"/>
                  <a:gd name="T14" fmla="*/ 658 w 1356"/>
                  <a:gd name="T15" fmla="*/ 1462 h 1521"/>
                  <a:gd name="T16" fmla="*/ 694 w 1356"/>
                  <a:gd name="T17" fmla="*/ 1431 h 1521"/>
                  <a:gd name="T18" fmla="*/ 748 w 1356"/>
                  <a:gd name="T19" fmla="*/ 1426 h 1521"/>
                  <a:gd name="T20" fmla="*/ 819 w 1356"/>
                  <a:gd name="T21" fmla="*/ 1485 h 1521"/>
                  <a:gd name="T22" fmla="*/ 867 w 1356"/>
                  <a:gd name="T23" fmla="*/ 1521 h 1521"/>
                  <a:gd name="T24" fmla="*/ 938 w 1356"/>
                  <a:gd name="T25" fmla="*/ 1462 h 1521"/>
                  <a:gd name="T26" fmla="*/ 962 w 1356"/>
                  <a:gd name="T27" fmla="*/ 1401 h 1521"/>
                  <a:gd name="T28" fmla="*/ 992 w 1356"/>
                  <a:gd name="T29" fmla="*/ 1258 h 1521"/>
                  <a:gd name="T30" fmla="*/ 1046 w 1356"/>
                  <a:gd name="T31" fmla="*/ 1306 h 1521"/>
                  <a:gd name="T32" fmla="*/ 1069 w 1356"/>
                  <a:gd name="T33" fmla="*/ 1217 h 1521"/>
                  <a:gd name="T34" fmla="*/ 1130 w 1356"/>
                  <a:gd name="T35" fmla="*/ 1121 h 1521"/>
                  <a:gd name="T36" fmla="*/ 1154 w 1356"/>
                  <a:gd name="T37" fmla="*/ 1073 h 1521"/>
                  <a:gd name="T38" fmla="*/ 1220 w 1356"/>
                  <a:gd name="T39" fmla="*/ 1068 h 1521"/>
                  <a:gd name="T40" fmla="*/ 1285 w 1356"/>
                  <a:gd name="T41" fmla="*/ 984 h 1521"/>
                  <a:gd name="T42" fmla="*/ 1333 w 1356"/>
                  <a:gd name="T43" fmla="*/ 948 h 1521"/>
                  <a:gd name="T44" fmla="*/ 1321 w 1356"/>
                  <a:gd name="T45" fmla="*/ 876 h 1521"/>
                  <a:gd name="T46" fmla="*/ 1339 w 1356"/>
                  <a:gd name="T47" fmla="*/ 811 h 1521"/>
                  <a:gd name="T48" fmla="*/ 1297 w 1356"/>
                  <a:gd name="T49" fmla="*/ 632 h 1521"/>
                  <a:gd name="T50" fmla="*/ 1327 w 1356"/>
                  <a:gd name="T51" fmla="*/ 555 h 1521"/>
                  <a:gd name="T52" fmla="*/ 1356 w 1356"/>
                  <a:gd name="T53" fmla="*/ 537 h 1521"/>
                  <a:gd name="T54" fmla="*/ 1112 w 1356"/>
                  <a:gd name="T55" fmla="*/ 77 h 1521"/>
                  <a:gd name="T56" fmla="*/ 1016 w 1356"/>
                  <a:gd name="T57" fmla="*/ 143 h 1521"/>
                  <a:gd name="T58" fmla="*/ 897 w 1356"/>
                  <a:gd name="T59" fmla="*/ 251 h 1521"/>
                  <a:gd name="T60" fmla="*/ 825 w 1356"/>
                  <a:gd name="T61" fmla="*/ 251 h 1521"/>
                  <a:gd name="T62" fmla="*/ 723 w 1356"/>
                  <a:gd name="T63" fmla="*/ 316 h 1521"/>
                  <a:gd name="T64" fmla="*/ 633 w 1356"/>
                  <a:gd name="T65" fmla="*/ 292 h 1521"/>
                  <a:gd name="T66" fmla="*/ 597 w 1356"/>
                  <a:gd name="T67" fmla="*/ 298 h 1521"/>
                  <a:gd name="T68" fmla="*/ 597 w 1356"/>
                  <a:gd name="T69" fmla="*/ 269 h 1521"/>
                  <a:gd name="T70" fmla="*/ 461 w 1356"/>
                  <a:gd name="T71" fmla="*/ 233 h 1521"/>
                  <a:gd name="T72" fmla="*/ 394 w 1356"/>
                  <a:gd name="T73" fmla="*/ 233 h 1521"/>
                  <a:gd name="T74" fmla="*/ 0 w 1356"/>
                  <a:gd name="T75" fmla="*/ 269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6" h="1521">
                    <a:moveTo>
                      <a:pt x="0" y="269"/>
                    </a:moveTo>
                    <a:lnTo>
                      <a:pt x="120" y="1330"/>
                    </a:lnTo>
                    <a:lnTo>
                      <a:pt x="150" y="1330"/>
                    </a:lnTo>
                    <a:lnTo>
                      <a:pt x="179" y="1347"/>
                    </a:lnTo>
                    <a:lnTo>
                      <a:pt x="197" y="1347"/>
                    </a:lnTo>
                    <a:lnTo>
                      <a:pt x="227" y="1324"/>
                    </a:lnTo>
                    <a:lnTo>
                      <a:pt x="294" y="1372"/>
                    </a:lnTo>
                    <a:lnTo>
                      <a:pt x="323" y="1431"/>
                    </a:lnTo>
                    <a:lnTo>
                      <a:pt x="371" y="1449"/>
                    </a:lnTo>
                    <a:lnTo>
                      <a:pt x="430" y="1444"/>
                    </a:lnTo>
                    <a:lnTo>
                      <a:pt x="502" y="1491"/>
                    </a:lnTo>
                    <a:lnTo>
                      <a:pt x="526" y="1462"/>
                    </a:lnTo>
                    <a:lnTo>
                      <a:pt x="550" y="1449"/>
                    </a:lnTo>
                    <a:lnTo>
                      <a:pt x="604" y="1480"/>
                    </a:lnTo>
                    <a:lnTo>
                      <a:pt x="651" y="1473"/>
                    </a:lnTo>
                    <a:lnTo>
                      <a:pt x="658" y="1462"/>
                    </a:lnTo>
                    <a:lnTo>
                      <a:pt x="687" y="1449"/>
                    </a:lnTo>
                    <a:lnTo>
                      <a:pt x="694" y="1431"/>
                    </a:lnTo>
                    <a:lnTo>
                      <a:pt x="735" y="1401"/>
                    </a:lnTo>
                    <a:lnTo>
                      <a:pt x="748" y="1426"/>
                    </a:lnTo>
                    <a:lnTo>
                      <a:pt x="777" y="1473"/>
                    </a:lnTo>
                    <a:lnTo>
                      <a:pt x="819" y="1485"/>
                    </a:lnTo>
                    <a:lnTo>
                      <a:pt x="849" y="1509"/>
                    </a:lnTo>
                    <a:lnTo>
                      <a:pt x="867" y="1521"/>
                    </a:lnTo>
                    <a:lnTo>
                      <a:pt x="908" y="1521"/>
                    </a:lnTo>
                    <a:lnTo>
                      <a:pt x="938" y="1462"/>
                    </a:lnTo>
                    <a:lnTo>
                      <a:pt x="962" y="1449"/>
                    </a:lnTo>
                    <a:lnTo>
                      <a:pt x="962" y="1401"/>
                    </a:lnTo>
                    <a:lnTo>
                      <a:pt x="962" y="1354"/>
                    </a:lnTo>
                    <a:lnTo>
                      <a:pt x="992" y="1258"/>
                    </a:lnTo>
                    <a:lnTo>
                      <a:pt x="1016" y="1258"/>
                    </a:lnTo>
                    <a:lnTo>
                      <a:pt x="1046" y="1306"/>
                    </a:lnTo>
                    <a:lnTo>
                      <a:pt x="1082" y="1265"/>
                    </a:lnTo>
                    <a:lnTo>
                      <a:pt x="1069" y="1217"/>
                    </a:lnTo>
                    <a:lnTo>
                      <a:pt x="1100" y="1145"/>
                    </a:lnTo>
                    <a:lnTo>
                      <a:pt x="1130" y="1121"/>
                    </a:lnTo>
                    <a:lnTo>
                      <a:pt x="1130" y="1104"/>
                    </a:lnTo>
                    <a:lnTo>
                      <a:pt x="1154" y="1073"/>
                    </a:lnTo>
                    <a:lnTo>
                      <a:pt x="1184" y="1080"/>
                    </a:lnTo>
                    <a:lnTo>
                      <a:pt x="1220" y="1068"/>
                    </a:lnTo>
                    <a:lnTo>
                      <a:pt x="1225" y="1055"/>
                    </a:lnTo>
                    <a:lnTo>
                      <a:pt x="1285" y="984"/>
                    </a:lnTo>
                    <a:lnTo>
                      <a:pt x="1297" y="978"/>
                    </a:lnTo>
                    <a:lnTo>
                      <a:pt x="1333" y="948"/>
                    </a:lnTo>
                    <a:lnTo>
                      <a:pt x="1327" y="901"/>
                    </a:lnTo>
                    <a:lnTo>
                      <a:pt x="1321" y="876"/>
                    </a:lnTo>
                    <a:lnTo>
                      <a:pt x="1321" y="847"/>
                    </a:lnTo>
                    <a:lnTo>
                      <a:pt x="1339" y="811"/>
                    </a:lnTo>
                    <a:lnTo>
                      <a:pt x="1356" y="661"/>
                    </a:lnTo>
                    <a:lnTo>
                      <a:pt x="1297" y="632"/>
                    </a:lnTo>
                    <a:lnTo>
                      <a:pt x="1345" y="597"/>
                    </a:lnTo>
                    <a:lnTo>
                      <a:pt x="1327" y="555"/>
                    </a:lnTo>
                    <a:lnTo>
                      <a:pt x="1351" y="537"/>
                    </a:lnTo>
                    <a:lnTo>
                      <a:pt x="1356" y="537"/>
                    </a:lnTo>
                    <a:lnTo>
                      <a:pt x="1267" y="0"/>
                    </a:lnTo>
                    <a:lnTo>
                      <a:pt x="1112" y="77"/>
                    </a:lnTo>
                    <a:lnTo>
                      <a:pt x="1046" y="119"/>
                    </a:lnTo>
                    <a:lnTo>
                      <a:pt x="1016" y="143"/>
                    </a:lnTo>
                    <a:lnTo>
                      <a:pt x="926" y="238"/>
                    </a:lnTo>
                    <a:lnTo>
                      <a:pt x="897" y="251"/>
                    </a:lnTo>
                    <a:lnTo>
                      <a:pt x="872" y="251"/>
                    </a:lnTo>
                    <a:lnTo>
                      <a:pt x="825" y="251"/>
                    </a:lnTo>
                    <a:lnTo>
                      <a:pt x="795" y="256"/>
                    </a:lnTo>
                    <a:lnTo>
                      <a:pt x="723" y="316"/>
                    </a:lnTo>
                    <a:lnTo>
                      <a:pt x="694" y="316"/>
                    </a:lnTo>
                    <a:lnTo>
                      <a:pt x="633" y="292"/>
                    </a:lnTo>
                    <a:lnTo>
                      <a:pt x="615" y="304"/>
                    </a:lnTo>
                    <a:lnTo>
                      <a:pt x="597" y="298"/>
                    </a:lnTo>
                    <a:lnTo>
                      <a:pt x="615" y="274"/>
                    </a:lnTo>
                    <a:lnTo>
                      <a:pt x="597" y="269"/>
                    </a:lnTo>
                    <a:lnTo>
                      <a:pt x="556" y="262"/>
                    </a:lnTo>
                    <a:lnTo>
                      <a:pt x="461" y="233"/>
                    </a:lnTo>
                    <a:lnTo>
                      <a:pt x="443" y="221"/>
                    </a:lnTo>
                    <a:lnTo>
                      <a:pt x="394" y="233"/>
                    </a:lnTo>
                    <a:lnTo>
                      <a:pt x="394" y="215"/>
                    </a:lnTo>
                    <a:lnTo>
                      <a:pt x="0" y="269"/>
                    </a:lnTo>
                  </a:path>
                </a:pathLst>
              </a:custGeom>
              <a:solidFill>
                <a:sysClr val="window" lastClr="FFFFFF"/>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33" name="Freeform 232"/>
              <p:cNvSpPr>
                <a:spLocks noChangeAspect="1"/>
              </p:cNvSpPr>
              <p:nvPr/>
            </p:nvSpPr>
            <p:spPr bwMode="auto">
              <a:xfrm>
                <a:off x="5891669" y="734913"/>
                <a:ext cx="997187" cy="743653"/>
              </a:xfrm>
              <a:custGeom>
                <a:avLst/>
                <a:gdLst>
                  <a:gd name="T0" fmla="*/ 1871 w 2450"/>
                  <a:gd name="T1" fmla="*/ 1682 h 1873"/>
                  <a:gd name="T2" fmla="*/ 1835 w 2450"/>
                  <a:gd name="T3" fmla="*/ 1747 h 1873"/>
                  <a:gd name="T4" fmla="*/ 1805 w 2450"/>
                  <a:gd name="T5" fmla="*/ 1801 h 1873"/>
                  <a:gd name="T6" fmla="*/ 1793 w 2450"/>
                  <a:gd name="T7" fmla="*/ 1873 h 1873"/>
                  <a:gd name="T8" fmla="*/ 1853 w 2450"/>
                  <a:gd name="T9" fmla="*/ 1813 h 1873"/>
                  <a:gd name="T10" fmla="*/ 1954 w 2450"/>
                  <a:gd name="T11" fmla="*/ 1801 h 1873"/>
                  <a:gd name="T12" fmla="*/ 2085 w 2450"/>
                  <a:gd name="T13" fmla="*/ 1753 h 1873"/>
                  <a:gd name="T14" fmla="*/ 2307 w 2450"/>
                  <a:gd name="T15" fmla="*/ 1593 h 1873"/>
                  <a:gd name="T16" fmla="*/ 2385 w 2450"/>
                  <a:gd name="T17" fmla="*/ 1539 h 1873"/>
                  <a:gd name="T18" fmla="*/ 2444 w 2450"/>
                  <a:gd name="T19" fmla="*/ 1467 h 1873"/>
                  <a:gd name="T20" fmla="*/ 2414 w 2450"/>
                  <a:gd name="T21" fmla="*/ 1479 h 1873"/>
                  <a:gd name="T22" fmla="*/ 2318 w 2450"/>
                  <a:gd name="T23" fmla="*/ 1527 h 1873"/>
                  <a:gd name="T24" fmla="*/ 2265 w 2450"/>
                  <a:gd name="T25" fmla="*/ 1557 h 1873"/>
                  <a:gd name="T26" fmla="*/ 2331 w 2450"/>
                  <a:gd name="T27" fmla="*/ 1455 h 1873"/>
                  <a:gd name="T28" fmla="*/ 2283 w 2450"/>
                  <a:gd name="T29" fmla="*/ 1496 h 1873"/>
                  <a:gd name="T30" fmla="*/ 2067 w 2450"/>
                  <a:gd name="T31" fmla="*/ 1616 h 1873"/>
                  <a:gd name="T32" fmla="*/ 1913 w 2450"/>
                  <a:gd name="T33" fmla="*/ 1724 h 1873"/>
                  <a:gd name="T34" fmla="*/ 1906 w 2450"/>
                  <a:gd name="T35" fmla="*/ 1640 h 1873"/>
                  <a:gd name="T36" fmla="*/ 1948 w 2450"/>
                  <a:gd name="T37" fmla="*/ 1532 h 1873"/>
                  <a:gd name="T38" fmla="*/ 1895 w 2450"/>
                  <a:gd name="T39" fmla="*/ 1186 h 1873"/>
                  <a:gd name="T40" fmla="*/ 1853 w 2450"/>
                  <a:gd name="T41" fmla="*/ 828 h 1873"/>
                  <a:gd name="T42" fmla="*/ 1811 w 2450"/>
                  <a:gd name="T43" fmla="*/ 602 h 1873"/>
                  <a:gd name="T44" fmla="*/ 1763 w 2450"/>
                  <a:gd name="T45" fmla="*/ 566 h 1873"/>
                  <a:gd name="T46" fmla="*/ 1751 w 2450"/>
                  <a:gd name="T47" fmla="*/ 495 h 1873"/>
                  <a:gd name="T48" fmla="*/ 1715 w 2450"/>
                  <a:gd name="T49" fmla="*/ 292 h 1873"/>
                  <a:gd name="T50" fmla="*/ 1649 w 2450"/>
                  <a:gd name="T51" fmla="*/ 77 h 1873"/>
                  <a:gd name="T52" fmla="*/ 1626 w 2450"/>
                  <a:gd name="T53" fmla="*/ 0 h 1873"/>
                  <a:gd name="T54" fmla="*/ 1220 w 2450"/>
                  <a:gd name="T55" fmla="*/ 90 h 1873"/>
                  <a:gd name="T56" fmla="*/ 998 w 2450"/>
                  <a:gd name="T57" fmla="*/ 328 h 1873"/>
                  <a:gd name="T58" fmla="*/ 980 w 2450"/>
                  <a:gd name="T59" fmla="*/ 423 h 1873"/>
                  <a:gd name="T60" fmla="*/ 855 w 2450"/>
                  <a:gd name="T61" fmla="*/ 554 h 1873"/>
                  <a:gd name="T62" fmla="*/ 897 w 2450"/>
                  <a:gd name="T63" fmla="*/ 597 h 1873"/>
                  <a:gd name="T64" fmla="*/ 908 w 2450"/>
                  <a:gd name="T65" fmla="*/ 649 h 1873"/>
                  <a:gd name="T66" fmla="*/ 933 w 2450"/>
                  <a:gd name="T67" fmla="*/ 775 h 1873"/>
                  <a:gd name="T68" fmla="*/ 712 w 2450"/>
                  <a:gd name="T69" fmla="*/ 925 h 1873"/>
                  <a:gd name="T70" fmla="*/ 461 w 2450"/>
                  <a:gd name="T71" fmla="*/ 942 h 1873"/>
                  <a:gd name="T72" fmla="*/ 204 w 2450"/>
                  <a:gd name="T73" fmla="*/ 1002 h 1873"/>
                  <a:gd name="T74" fmla="*/ 150 w 2450"/>
                  <a:gd name="T75" fmla="*/ 1109 h 1873"/>
                  <a:gd name="T76" fmla="*/ 215 w 2450"/>
                  <a:gd name="T77" fmla="*/ 1246 h 1873"/>
                  <a:gd name="T78" fmla="*/ 42 w 2450"/>
                  <a:gd name="T79" fmla="*/ 1443 h 1873"/>
                  <a:gd name="T80" fmla="*/ 1333 w 2450"/>
                  <a:gd name="T81" fmla="*/ 1324 h 1873"/>
                  <a:gd name="T82" fmla="*/ 1374 w 2450"/>
                  <a:gd name="T83" fmla="*/ 1378 h 1873"/>
                  <a:gd name="T84" fmla="*/ 1423 w 2450"/>
                  <a:gd name="T85" fmla="*/ 1389 h 1873"/>
                  <a:gd name="T86" fmla="*/ 1482 w 2450"/>
                  <a:gd name="T87" fmla="*/ 1509 h 1873"/>
                  <a:gd name="T88" fmla="*/ 1590 w 2450"/>
                  <a:gd name="T89" fmla="*/ 154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0" h="1873">
                    <a:moveTo>
                      <a:pt x="1590" y="1545"/>
                    </a:moveTo>
                    <a:lnTo>
                      <a:pt x="1853" y="1640"/>
                    </a:lnTo>
                    <a:lnTo>
                      <a:pt x="1871" y="1682"/>
                    </a:lnTo>
                    <a:lnTo>
                      <a:pt x="1853" y="1699"/>
                    </a:lnTo>
                    <a:lnTo>
                      <a:pt x="1841" y="1717"/>
                    </a:lnTo>
                    <a:lnTo>
                      <a:pt x="1835" y="1747"/>
                    </a:lnTo>
                    <a:lnTo>
                      <a:pt x="1835" y="1789"/>
                    </a:lnTo>
                    <a:lnTo>
                      <a:pt x="1823" y="1795"/>
                    </a:lnTo>
                    <a:lnTo>
                      <a:pt x="1805" y="1801"/>
                    </a:lnTo>
                    <a:lnTo>
                      <a:pt x="1781" y="1855"/>
                    </a:lnTo>
                    <a:lnTo>
                      <a:pt x="1781" y="1873"/>
                    </a:lnTo>
                    <a:lnTo>
                      <a:pt x="1793" y="1873"/>
                    </a:lnTo>
                    <a:lnTo>
                      <a:pt x="1805" y="1867"/>
                    </a:lnTo>
                    <a:lnTo>
                      <a:pt x="1811" y="1855"/>
                    </a:lnTo>
                    <a:lnTo>
                      <a:pt x="1853" y="1813"/>
                    </a:lnTo>
                    <a:lnTo>
                      <a:pt x="1877" y="1819"/>
                    </a:lnTo>
                    <a:lnTo>
                      <a:pt x="1936" y="1819"/>
                    </a:lnTo>
                    <a:lnTo>
                      <a:pt x="1954" y="1801"/>
                    </a:lnTo>
                    <a:lnTo>
                      <a:pt x="2008" y="1789"/>
                    </a:lnTo>
                    <a:lnTo>
                      <a:pt x="2056" y="1771"/>
                    </a:lnTo>
                    <a:lnTo>
                      <a:pt x="2085" y="1753"/>
                    </a:lnTo>
                    <a:lnTo>
                      <a:pt x="2116" y="1717"/>
                    </a:lnTo>
                    <a:lnTo>
                      <a:pt x="2265" y="1616"/>
                    </a:lnTo>
                    <a:lnTo>
                      <a:pt x="2307" y="1593"/>
                    </a:lnTo>
                    <a:lnTo>
                      <a:pt x="2336" y="1562"/>
                    </a:lnTo>
                    <a:lnTo>
                      <a:pt x="2361" y="1557"/>
                    </a:lnTo>
                    <a:lnTo>
                      <a:pt x="2385" y="1539"/>
                    </a:lnTo>
                    <a:lnTo>
                      <a:pt x="2414" y="1521"/>
                    </a:lnTo>
                    <a:lnTo>
                      <a:pt x="2432" y="1503"/>
                    </a:lnTo>
                    <a:lnTo>
                      <a:pt x="2444" y="1467"/>
                    </a:lnTo>
                    <a:lnTo>
                      <a:pt x="2450" y="1455"/>
                    </a:lnTo>
                    <a:lnTo>
                      <a:pt x="2444" y="1449"/>
                    </a:lnTo>
                    <a:lnTo>
                      <a:pt x="2414" y="1479"/>
                    </a:lnTo>
                    <a:lnTo>
                      <a:pt x="2379" y="1491"/>
                    </a:lnTo>
                    <a:lnTo>
                      <a:pt x="2336" y="1509"/>
                    </a:lnTo>
                    <a:lnTo>
                      <a:pt x="2318" y="1527"/>
                    </a:lnTo>
                    <a:lnTo>
                      <a:pt x="2307" y="1550"/>
                    </a:lnTo>
                    <a:lnTo>
                      <a:pt x="2271" y="1568"/>
                    </a:lnTo>
                    <a:lnTo>
                      <a:pt x="2265" y="1557"/>
                    </a:lnTo>
                    <a:lnTo>
                      <a:pt x="2277" y="1532"/>
                    </a:lnTo>
                    <a:lnTo>
                      <a:pt x="2301" y="1503"/>
                    </a:lnTo>
                    <a:lnTo>
                      <a:pt x="2331" y="1455"/>
                    </a:lnTo>
                    <a:lnTo>
                      <a:pt x="2318" y="1449"/>
                    </a:lnTo>
                    <a:lnTo>
                      <a:pt x="2295" y="1473"/>
                    </a:lnTo>
                    <a:lnTo>
                      <a:pt x="2283" y="1496"/>
                    </a:lnTo>
                    <a:lnTo>
                      <a:pt x="2259" y="1521"/>
                    </a:lnTo>
                    <a:lnTo>
                      <a:pt x="2175" y="1568"/>
                    </a:lnTo>
                    <a:lnTo>
                      <a:pt x="2067" y="1616"/>
                    </a:lnTo>
                    <a:lnTo>
                      <a:pt x="1984" y="1664"/>
                    </a:lnTo>
                    <a:lnTo>
                      <a:pt x="1948" y="1682"/>
                    </a:lnTo>
                    <a:lnTo>
                      <a:pt x="1913" y="1724"/>
                    </a:lnTo>
                    <a:lnTo>
                      <a:pt x="1895" y="1711"/>
                    </a:lnTo>
                    <a:lnTo>
                      <a:pt x="1895" y="1676"/>
                    </a:lnTo>
                    <a:lnTo>
                      <a:pt x="1906" y="1640"/>
                    </a:lnTo>
                    <a:lnTo>
                      <a:pt x="1936" y="1616"/>
                    </a:lnTo>
                    <a:lnTo>
                      <a:pt x="1900" y="1580"/>
                    </a:lnTo>
                    <a:lnTo>
                      <a:pt x="1948" y="1532"/>
                    </a:lnTo>
                    <a:lnTo>
                      <a:pt x="1954" y="1514"/>
                    </a:lnTo>
                    <a:lnTo>
                      <a:pt x="1931" y="1491"/>
                    </a:lnTo>
                    <a:lnTo>
                      <a:pt x="1895" y="1186"/>
                    </a:lnTo>
                    <a:lnTo>
                      <a:pt x="1882" y="1174"/>
                    </a:lnTo>
                    <a:lnTo>
                      <a:pt x="1882" y="894"/>
                    </a:lnTo>
                    <a:lnTo>
                      <a:pt x="1853" y="828"/>
                    </a:lnTo>
                    <a:lnTo>
                      <a:pt x="1828" y="757"/>
                    </a:lnTo>
                    <a:lnTo>
                      <a:pt x="1828" y="703"/>
                    </a:lnTo>
                    <a:lnTo>
                      <a:pt x="1811" y="602"/>
                    </a:lnTo>
                    <a:lnTo>
                      <a:pt x="1781" y="549"/>
                    </a:lnTo>
                    <a:lnTo>
                      <a:pt x="1763" y="554"/>
                    </a:lnTo>
                    <a:lnTo>
                      <a:pt x="1763" y="566"/>
                    </a:lnTo>
                    <a:lnTo>
                      <a:pt x="1757" y="566"/>
                    </a:lnTo>
                    <a:lnTo>
                      <a:pt x="1746" y="549"/>
                    </a:lnTo>
                    <a:lnTo>
                      <a:pt x="1751" y="495"/>
                    </a:lnTo>
                    <a:lnTo>
                      <a:pt x="1703" y="382"/>
                    </a:lnTo>
                    <a:lnTo>
                      <a:pt x="1697" y="339"/>
                    </a:lnTo>
                    <a:lnTo>
                      <a:pt x="1715" y="292"/>
                    </a:lnTo>
                    <a:lnTo>
                      <a:pt x="1703" y="208"/>
                    </a:lnTo>
                    <a:lnTo>
                      <a:pt x="1656" y="90"/>
                    </a:lnTo>
                    <a:lnTo>
                      <a:pt x="1649" y="77"/>
                    </a:lnTo>
                    <a:lnTo>
                      <a:pt x="1638" y="59"/>
                    </a:lnTo>
                    <a:lnTo>
                      <a:pt x="1643" y="42"/>
                    </a:lnTo>
                    <a:lnTo>
                      <a:pt x="1626" y="0"/>
                    </a:lnTo>
                    <a:lnTo>
                      <a:pt x="1238" y="95"/>
                    </a:lnTo>
                    <a:lnTo>
                      <a:pt x="1231" y="90"/>
                    </a:lnTo>
                    <a:lnTo>
                      <a:pt x="1220" y="90"/>
                    </a:lnTo>
                    <a:lnTo>
                      <a:pt x="1184" y="108"/>
                    </a:lnTo>
                    <a:lnTo>
                      <a:pt x="1094" y="203"/>
                    </a:lnTo>
                    <a:lnTo>
                      <a:pt x="998" y="328"/>
                    </a:lnTo>
                    <a:lnTo>
                      <a:pt x="986" y="352"/>
                    </a:lnTo>
                    <a:lnTo>
                      <a:pt x="992" y="375"/>
                    </a:lnTo>
                    <a:lnTo>
                      <a:pt x="980" y="423"/>
                    </a:lnTo>
                    <a:lnTo>
                      <a:pt x="956" y="441"/>
                    </a:lnTo>
                    <a:lnTo>
                      <a:pt x="861" y="536"/>
                    </a:lnTo>
                    <a:lnTo>
                      <a:pt x="855" y="554"/>
                    </a:lnTo>
                    <a:lnTo>
                      <a:pt x="866" y="597"/>
                    </a:lnTo>
                    <a:lnTo>
                      <a:pt x="879" y="602"/>
                    </a:lnTo>
                    <a:lnTo>
                      <a:pt x="897" y="597"/>
                    </a:lnTo>
                    <a:lnTo>
                      <a:pt x="920" y="615"/>
                    </a:lnTo>
                    <a:lnTo>
                      <a:pt x="926" y="632"/>
                    </a:lnTo>
                    <a:lnTo>
                      <a:pt x="908" y="649"/>
                    </a:lnTo>
                    <a:lnTo>
                      <a:pt x="915" y="685"/>
                    </a:lnTo>
                    <a:lnTo>
                      <a:pt x="938" y="721"/>
                    </a:lnTo>
                    <a:lnTo>
                      <a:pt x="933" y="775"/>
                    </a:lnTo>
                    <a:lnTo>
                      <a:pt x="873" y="805"/>
                    </a:lnTo>
                    <a:lnTo>
                      <a:pt x="783" y="900"/>
                    </a:lnTo>
                    <a:lnTo>
                      <a:pt x="712" y="925"/>
                    </a:lnTo>
                    <a:lnTo>
                      <a:pt x="561" y="966"/>
                    </a:lnTo>
                    <a:lnTo>
                      <a:pt x="508" y="948"/>
                    </a:lnTo>
                    <a:lnTo>
                      <a:pt x="461" y="942"/>
                    </a:lnTo>
                    <a:lnTo>
                      <a:pt x="383" y="948"/>
                    </a:lnTo>
                    <a:lnTo>
                      <a:pt x="299" y="966"/>
                    </a:lnTo>
                    <a:lnTo>
                      <a:pt x="204" y="1002"/>
                    </a:lnTo>
                    <a:lnTo>
                      <a:pt x="161" y="1025"/>
                    </a:lnTo>
                    <a:lnTo>
                      <a:pt x="150" y="1079"/>
                    </a:lnTo>
                    <a:lnTo>
                      <a:pt x="150" y="1109"/>
                    </a:lnTo>
                    <a:lnTo>
                      <a:pt x="222" y="1186"/>
                    </a:lnTo>
                    <a:lnTo>
                      <a:pt x="227" y="1222"/>
                    </a:lnTo>
                    <a:lnTo>
                      <a:pt x="215" y="1246"/>
                    </a:lnTo>
                    <a:lnTo>
                      <a:pt x="191" y="1258"/>
                    </a:lnTo>
                    <a:lnTo>
                      <a:pt x="174" y="1324"/>
                    </a:lnTo>
                    <a:lnTo>
                      <a:pt x="42" y="1443"/>
                    </a:lnTo>
                    <a:lnTo>
                      <a:pt x="0" y="1479"/>
                    </a:lnTo>
                    <a:lnTo>
                      <a:pt x="24" y="1586"/>
                    </a:lnTo>
                    <a:lnTo>
                      <a:pt x="1333" y="1324"/>
                    </a:lnTo>
                    <a:lnTo>
                      <a:pt x="1356" y="1342"/>
                    </a:lnTo>
                    <a:lnTo>
                      <a:pt x="1363" y="1366"/>
                    </a:lnTo>
                    <a:lnTo>
                      <a:pt x="1374" y="1378"/>
                    </a:lnTo>
                    <a:lnTo>
                      <a:pt x="1387" y="1371"/>
                    </a:lnTo>
                    <a:lnTo>
                      <a:pt x="1398" y="1383"/>
                    </a:lnTo>
                    <a:lnTo>
                      <a:pt x="1423" y="1389"/>
                    </a:lnTo>
                    <a:lnTo>
                      <a:pt x="1458" y="1467"/>
                    </a:lnTo>
                    <a:lnTo>
                      <a:pt x="1464" y="1496"/>
                    </a:lnTo>
                    <a:lnTo>
                      <a:pt x="1482" y="1509"/>
                    </a:lnTo>
                    <a:lnTo>
                      <a:pt x="1482" y="1521"/>
                    </a:lnTo>
                    <a:lnTo>
                      <a:pt x="1559" y="1527"/>
                    </a:lnTo>
                    <a:lnTo>
                      <a:pt x="1590" y="1545"/>
                    </a:lnTo>
                    <a:close/>
                  </a:path>
                </a:pathLst>
              </a:custGeom>
              <a:solidFill>
                <a:sysClr val="window" lastClr="FFFFFF"/>
              </a:solidFill>
              <a:ln w="6350">
                <a:solidFill>
                  <a:srgbClr val="000000"/>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34" name="NY"/>
              <p:cNvSpPr>
                <a:spLocks noChangeAspect="1"/>
              </p:cNvSpPr>
              <p:nvPr/>
            </p:nvSpPr>
            <p:spPr bwMode="auto">
              <a:xfrm>
                <a:off x="5891669" y="734913"/>
                <a:ext cx="997187" cy="743653"/>
              </a:xfrm>
              <a:custGeom>
                <a:avLst/>
                <a:gdLst>
                  <a:gd name="T0" fmla="*/ 1871 w 2450"/>
                  <a:gd name="T1" fmla="*/ 1682 h 1873"/>
                  <a:gd name="T2" fmla="*/ 1835 w 2450"/>
                  <a:gd name="T3" fmla="*/ 1747 h 1873"/>
                  <a:gd name="T4" fmla="*/ 1805 w 2450"/>
                  <a:gd name="T5" fmla="*/ 1801 h 1873"/>
                  <a:gd name="T6" fmla="*/ 1793 w 2450"/>
                  <a:gd name="T7" fmla="*/ 1873 h 1873"/>
                  <a:gd name="T8" fmla="*/ 1853 w 2450"/>
                  <a:gd name="T9" fmla="*/ 1813 h 1873"/>
                  <a:gd name="T10" fmla="*/ 1954 w 2450"/>
                  <a:gd name="T11" fmla="*/ 1801 h 1873"/>
                  <a:gd name="T12" fmla="*/ 2085 w 2450"/>
                  <a:gd name="T13" fmla="*/ 1753 h 1873"/>
                  <a:gd name="T14" fmla="*/ 2307 w 2450"/>
                  <a:gd name="T15" fmla="*/ 1593 h 1873"/>
                  <a:gd name="T16" fmla="*/ 2385 w 2450"/>
                  <a:gd name="T17" fmla="*/ 1539 h 1873"/>
                  <a:gd name="T18" fmla="*/ 2444 w 2450"/>
                  <a:gd name="T19" fmla="*/ 1467 h 1873"/>
                  <a:gd name="T20" fmla="*/ 2414 w 2450"/>
                  <a:gd name="T21" fmla="*/ 1479 h 1873"/>
                  <a:gd name="T22" fmla="*/ 2318 w 2450"/>
                  <a:gd name="T23" fmla="*/ 1527 h 1873"/>
                  <a:gd name="T24" fmla="*/ 2265 w 2450"/>
                  <a:gd name="T25" fmla="*/ 1557 h 1873"/>
                  <a:gd name="T26" fmla="*/ 2331 w 2450"/>
                  <a:gd name="T27" fmla="*/ 1455 h 1873"/>
                  <a:gd name="T28" fmla="*/ 2283 w 2450"/>
                  <a:gd name="T29" fmla="*/ 1496 h 1873"/>
                  <a:gd name="T30" fmla="*/ 2067 w 2450"/>
                  <a:gd name="T31" fmla="*/ 1616 h 1873"/>
                  <a:gd name="T32" fmla="*/ 1913 w 2450"/>
                  <a:gd name="T33" fmla="*/ 1724 h 1873"/>
                  <a:gd name="T34" fmla="*/ 1906 w 2450"/>
                  <a:gd name="T35" fmla="*/ 1640 h 1873"/>
                  <a:gd name="T36" fmla="*/ 1948 w 2450"/>
                  <a:gd name="T37" fmla="*/ 1532 h 1873"/>
                  <a:gd name="T38" fmla="*/ 1895 w 2450"/>
                  <a:gd name="T39" fmla="*/ 1186 h 1873"/>
                  <a:gd name="T40" fmla="*/ 1853 w 2450"/>
                  <a:gd name="T41" fmla="*/ 828 h 1873"/>
                  <a:gd name="T42" fmla="*/ 1811 w 2450"/>
                  <a:gd name="T43" fmla="*/ 602 h 1873"/>
                  <a:gd name="T44" fmla="*/ 1763 w 2450"/>
                  <a:gd name="T45" fmla="*/ 566 h 1873"/>
                  <a:gd name="T46" fmla="*/ 1751 w 2450"/>
                  <a:gd name="T47" fmla="*/ 495 h 1873"/>
                  <a:gd name="T48" fmla="*/ 1715 w 2450"/>
                  <a:gd name="T49" fmla="*/ 292 h 1873"/>
                  <a:gd name="T50" fmla="*/ 1649 w 2450"/>
                  <a:gd name="T51" fmla="*/ 77 h 1873"/>
                  <a:gd name="T52" fmla="*/ 1626 w 2450"/>
                  <a:gd name="T53" fmla="*/ 0 h 1873"/>
                  <a:gd name="T54" fmla="*/ 1220 w 2450"/>
                  <a:gd name="T55" fmla="*/ 90 h 1873"/>
                  <a:gd name="T56" fmla="*/ 998 w 2450"/>
                  <a:gd name="T57" fmla="*/ 328 h 1873"/>
                  <a:gd name="T58" fmla="*/ 980 w 2450"/>
                  <a:gd name="T59" fmla="*/ 423 h 1873"/>
                  <a:gd name="T60" fmla="*/ 855 w 2450"/>
                  <a:gd name="T61" fmla="*/ 554 h 1873"/>
                  <a:gd name="T62" fmla="*/ 897 w 2450"/>
                  <a:gd name="T63" fmla="*/ 597 h 1873"/>
                  <a:gd name="T64" fmla="*/ 908 w 2450"/>
                  <a:gd name="T65" fmla="*/ 649 h 1873"/>
                  <a:gd name="T66" fmla="*/ 933 w 2450"/>
                  <a:gd name="T67" fmla="*/ 775 h 1873"/>
                  <a:gd name="T68" fmla="*/ 712 w 2450"/>
                  <a:gd name="T69" fmla="*/ 925 h 1873"/>
                  <a:gd name="T70" fmla="*/ 461 w 2450"/>
                  <a:gd name="T71" fmla="*/ 942 h 1873"/>
                  <a:gd name="T72" fmla="*/ 204 w 2450"/>
                  <a:gd name="T73" fmla="*/ 1002 h 1873"/>
                  <a:gd name="T74" fmla="*/ 150 w 2450"/>
                  <a:gd name="T75" fmla="*/ 1109 h 1873"/>
                  <a:gd name="T76" fmla="*/ 215 w 2450"/>
                  <a:gd name="T77" fmla="*/ 1246 h 1873"/>
                  <a:gd name="T78" fmla="*/ 42 w 2450"/>
                  <a:gd name="T79" fmla="*/ 1443 h 1873"/>
                  <a:gd name="T80" fmla="*/ 1333 w 2450"/>
                  <a:gd name="T81" fmla="*/ 1324 h 1873"/>
                  <a:gd name="T82" fmla="*/ 1374 w 2450"/>
                  <a:gd name="T83" fmla="*/ 1378 h 1873"/>
                  <a:gd name="T84" fmla="*/ 1423 w 2450"/>
                  <a:gd name="T85" fmla="*/ 1389 h 1873"/>
                  <a:gd name="T86" fmla="*/ 1482 w 2450"/>
                  <a:gd name="T87" fmla="*/ 1509 h 1873"/>
                  <a:gd name="T88" fmla="*/ 1590 w 2450"/>
                  <a:gd name="T89" fmla="*/ 154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0" h="1873">
                    <a:moveTo>
                      <a:pt x="1590" y="1545"/>
                    </a:moveTo>
                    <a:lnTo>
                      <a:pt x="1853" y="1640"/>
                    </a:lnTo>
                    <a:lnTo>
                      <a:pt x="1871" y="1682"/>
                    </a:lnTo>
                    <a:lnTo>
                      <a:pt x="1853" y="1699"/>
                    </a:lnTo>
                    <a:lnTo>
                      <a:pt x="1841" y="1717"/>
                    </a:lnTo>
                    <a:lnTo>
                      <a:pt x="1835" y="1747"/>
                    </a:lnTo>
                    <a:lnTo>
                      <a:pt x="1835" y="1789"/>
                    </a:lnTo>
                    <a:lnTo>
                      <a:pt x="1823" y="1795"/>
                    </a:lnTo>
                    <a:lnTo>
                      <a:pt x="1805" y="1801"/>
                    </a:lnTo>
                    <a:lnTo>
                      <a:pt x="1781" y="1855"/>
                    </a:lnTo>
                    <a:lnTo>
                      <a:pt x="1781" y="1873"/>
                    </a:lnTo>
                    <a:lnTo>
                      <a:pt x="1793" y="1873"/>
                    </a:lnTo>
                    <a:lnTo>
                      <a:pt x="1805" y="1867"/>
                    </a:lnTo>
                    <a:lnTo>
                      <a:pt x="1811" y="1855"/>
                    </a:lnTo>
                    <a:lnTo>
                      <a:pt x="1853" y="1813"/>
                    </a:lnTo>
                    <a:lnTo>
                      <a:pt x="1877" y="1819"/>
                    </a:lnTo>
                    <a:lnTo>
                      <a:pt x="1936" y="1819"/>
                    </a:lnTo>
                    <a:lnTo>
                      <a:pt x="1954" y="1801"/>
                    </a:lnTo>
                    <a:lnTo>
                      <a:pt x="2008" y="1789"/>
                    </a:lnTo>
                    <a:lnTo>
                      <a:pt x="2056" y="1771"/>
                    </a:lnTo>
                    <a:lnTo>
                      <a:pt x="2085" y="1753"/>
                    </a:lnTo>
                    <a:lnTo>
                      <a:pt x="2116" y="1717"/>
                    </a:lnTo>
                    <a:lnTo>
                      <a:pt x="2265" y="1616"/>
                    </a:lnTo>
                    <a:lnTo>
                      <a:pt x="2307" y="1593"/>
                    </a:lnTo>
                    <a:lnTo>
                      <a:pt x="2336" y="1562"/>
                    </a:lnTo>
                    <a:lnTo>
                      <a:pt x="2361" y="1557"/>
                    </a:lnTo>
                    <a:lnTo>
                      <a:pt x="2385" y="1539"/>
                    </a:lnTo>
                    <a:lnTo>
                      <a:pt x="2414" y="1521"/>
                    </a:lnTo>
                    <a:lnTo>
                      <a:pt x="2432" y="1503"/>
                    </a:lnTo>
                    <a:lnTo>
                      <a:pt x="2444" y="1467"/>
                    </a:lnTo>
                    <a:lnTo>
                      <a:pt x="2450" y="1455"/>
                    </a:lnTo>
                    <a:lnTo>
                      <a:pt x="2444" y="1449"/>
                    </a:lnTo>
                    <a:lnTo>
                      <a:pt x="2414" y="1479"/>
                    </a:lnTo>
                    <a:lnTo>
                      <a:pt x="2379" y="1491"/>
                    </a:lnTo>
                    <a:lnTo>
                      <a:pt x="2336" y="1509"/>
                    </a:lnTo>
                    <a:lnTo>
                      <a:pt x="2318" y="1527"/>
                    </a:lnTo>
                    <a:lnTo>
                      <a:pt x="2307" y="1550"/>
                    </a:lnTo>
                    <a:lnTo>
                      <a:pt x="2271" y="1568"/>
                    </a:lnTo>
                    <a:lnTo>
                      <a:pt x="2265" y="1557"/>
                    </a:lnTo>
                    <a:lnTo>
                      <a:pt x="2277" y="1532"/>
                    </a:lnTo>
                    <a:lnTo>
                      <a:pt x="2301" y="1503"/>
                    </a:lnTo>
                    <a:lnTo>
                      <a:pt x="2331" y="1455"/>
                    </a:lnTo>
                    <a:lnTo>
                      <a:pt x="2318" y="1449"/>
                    </a:lnTo>
                    <a:lnTo>
                      <a:pt x="2295" y="1473"/>
                    </a:lnTo>
                    <a:lnTo>
                      <a:pt x="2283" y="1496"/>
                    </a:lnTo>
                    <a:lnTo>
                      <a:pt x="2259" y="1521"/>
                    </a:lnTo>
                    <a:lnTo>
                      <a:pt x="2175" y="1568"/>
                    </a:lnTo>
                    <a:lnTo>
                      <a:pt x="2067" y="1616"/>
                    </a:lnTo>
                    <a:lnTo>
                      <a:pt x="1984" y="1664"/>
                    </a:lnTo>
                    <a:lnTo>
                      <a:pt x="1948" y="1682"/>
                    </a:lnTo>
                    <a:lnTo>
                      <a:pt x="1913" y="1724"/>
                    </a:lnTo>
                    <a:lnTo>
                      <a:pt x="1895" y="1711"/>
                    </a:lnTo>
                    <a:lnTo>
                      <a:pt x="1895" y="1676"/>
                    </a:lnTo>
                    <a:lnTo>
                      <a:pt x="1906" y="1640"/>
                    </a:lnTo>
                    <a:lnTo>
                      <a:pt x="1936" y="1616"/>
                    </a:lnTo>
                    <a:lnTo>
                      <a:pt x="1900" y="1580"/>
                    </a:lnTo>
                    <a:lnTo>
                      <a:pt x="1948" y="1532"/>
                    </a:lnTo>
                    <a:lnTo>
                      <a:pt x="1954" y="1514"/>
                    </a:lnTo>
                    <a:lnTo>
                      <a:pt x="1931" y="1491"/>
                    </a:lnTo>
                    <a:lnTo>
                      <a:pt x="1895" y="1186"/>
                    </a:lnTo>
                    <a:lnTo>
                      <a:pt x="1882" y="1174"/>
                    </a:lnTo>
                    <a:lnTo>
                      <a:pt x="1882" y="894"/>
                    </a:lnTo>
                    <a:lnTo>
                      <a:pt x="1853" y="828"/>
                    </a:lnTo>
                    <a:lnTo>
                      <a:pt x="1828" y="757"/>
                    </a:lnTo>
                    <a:lnTo>
                      <a:pt x="1828" y="703"/>
                    </a:lnTo>
                    <a:lnTo>
                      <a:pt x="1811" y="602"/>
                    </a:lnTo>
                    <a:lnTo>
                      <a:pt x="1781" y="549"/>
                    </a:lnTo>
                    <a:lnTo>
                      <a:pt x="1763" y="554"/>
                    </a:lnTo>
                    <a:lnTo>
                      <a:pt x="1763" y="566"/>
                    </a:lnTo>
                    <a:lnTo>
                      <a:pt x="1757" y="566"/>
                    </a:lnTo>
                    <a:lnTo>
                      <a:pt x="1746" y="549"/>
                    </a:lnTo>
                    <a:lnTo>
                      <a:pt x="1751" y="495"/>
                    </a:lnTo>
                    <a:lnTo>
                      <a:pt x="1703" y="382"/>
                    </a:lnTo>
                    <a:lnTo>
                      <a:pt x="1697" y="339"/>
                    </a:lnTo>
                    <a:lnTo>
                      <a:pt x="1715" y="292"/>
                    </a:lnTo>
                    <a:lnTo>
                      <a:pt x="1703" y="208"/>
                    </a:lnTo>
                    <a:lnTo>
                      <a:pt x="1656" y="90"/>
                    </a:lnTo>
                    <a:lnTo>
                      <a:pt x="1649" y="77"/>
                    </a:lnTo>
                    <a:lnTo>
                      <a:pt x="1638" y="59"/>
                    </a:lnTo>
                    <a:lnTo>
                      <a:pt x="1643" y="42"/>
                    </a:lnTo>
                    <a:lnTo>
                      <a:pt x="1626" y="0"/>
                    </a:lnTo>
                    <a:lnTo>
                      <a:pt x="1238" y="95"/>
                    </a:lnTo>
                    <a:lnTo>
                      <a:pt x="1231" y="90"/>
                    </a:lnTo>
                    <a:lnTo>
                      <a:pt x="1220" y="90"/>
                    </a:lnTo>
                    <a:lnTo>
                      <a:pt x="1184" y="108"/>
                    </a:lnTo>
                    <a:lnTo>
                      <a:pt x="1094" y="203"/>
                    </a:lnTo>
                    <a:lnTo>
                      <a:pt x="998" y="328"/>
                    </a:lnTo>
                    <a:lnTo>
                      <a:pt x="986" y="352"/>
                    </a:lnTo>
                    <a:lnTo>
                      <a:pt x="992" y="375"/>
                    </a:lnTo>
                    <a:lnTo>
                      <a:pt x="980" y="423"/>
                    </a:lnTo>
                    <a:lnTo>
                      <a:pt x="956" y="441"/>
                    </a:lnTo>
                    <a:lnTo>
                      <a:pt x="861" y="536"/>
                    </a:lnTo>
                    <a:lnTo>
                      <a:pt x="855" y="554"/>
                    </a:lnTo>
                    <a:lnTo>
                      <a:pt x="866" y="597"/>
                    </a:lnTo>
                    <a:lnTo>
                      <a:pt x="879" y="602"/>
                    </a:lnTo>
                    <a:lnTo>
                      <a:pt x="897" y="597"/>
                    </a:lnTo>
                    <a:lnTo>
                      <a:pt x="920" y="615"/>
                    </a:lnTo>
                    <a:lnTo>
                      <a:pt x="926" y="632"/>
                    </a:lnTo>
                    <a:lnTo>
                      <a:pt x="908" y="649"/>
                    </a:lnTo>
                    <a:lnTo>
                      <a:pt x="915" y="685"/>
                    </a:lnTo>
                    <a:lnTo>
                      <a:pt x="938" y="721"/>
                    </a:lnTo>
                    <a:lnTo>
                      <a:pt x="933" y="775"/>
                    </a:lnTo>
                    <a:lnTo>
                      <a:pt x="873" y="805"/>
                    </a:lnTo>
                    <a:lnTo>
                      <a:pt x="783" y="900"/>
                    </a:lnTo>
                    <a:lnTo>
                      <a:pt x="712" y="925"/>
                    </a:lnTo>
                    <a:lnTo>
                      <a:pt x="561" y="966"/>
                    </a:lnTo>
                    <a:lnTo>
                      <a:pt x="508" y="948"/>
                    </a:lnTo>
                    <a:lnTo>
                      <a:pt x="461" y="942"/>
                    </a:lnTo>
                    <a:lnTo>
                      <a:pt x="383" y="948"/>
                    </a:lnTo>
                    <a:lnTo>
                      <a:pt x="299" y="966"/>
                    </a:lnTo>
                    <a:lnTo>
                      <a:pt x="204" y="1002"/>
                    </a:lnTo>
                    <a:lnTo>
                      <a:pt x="161" y="1025"/>
                    </a:lnTo>
                    <a:lnTo>
                      <a:pt x="150" y="1079"/>
                    </a:lnTo>
                    <a:lnTo>
                      <a:pt x="150" y="1109"/>
                    </a:lnTo>
                    <a:lnTo>
                      <a:pt x="222" y="1186"/>
                    </a:lnTo>
                    <a:lnTo>
                      <a:pt x="227" y="1222"/>
                    </a:lnTo>
                    <a:lnTo>
                      <a:pt x="215" y="1246"/>
                    </a:lnTo>
                    <a:lnTo>
                      <a:pt x="191" y="1258"/>
                    </a:lnTo>
                    <a:lnTo>
                      <a:pt x="174" y="1324"/>
                    </a:lnTo>
                    <a:lnTo>
                      <a:pt x="42" y="1443"/>
                    </a:lnTo>
                    <a:lnTo>
                      <a:pt x="0" y="1479"/>
                    </a:lnTo>
                    <a:lnTo>
                      <a:pt x="24" y="1586"/>
                    </a:lnTo>
                    <a:lnTo>
                      <a:pt x="1333" y="1324"/>
                    </a:lnTo>
                    <a:lnTo>
                      <a:pt x="1356" y="1342"/>
                    </a:lnTo>
                    <a:lnTo>
                      <a:pt x="1363" y="1366"/>
                    </a:lnTo>
                    <a:lnTo>
                      <a:pt x="1374" y="1378"/>
                    </a:lnTo>
                    <a:lnTo>
                      <a:pt x="1387" y="1371"/>
                    </a:lnTo>
                    <a:lnTo>
                      <a:pt x="1398" y="1383"/>
                    </a:lnTo>
                    <a:lnTo>
                      <a:pt x="1423" y="1389"/>
                    </a:lnTo>
                    <a:lnTo>
                      <a:pt x="1458" y="1467"/>
                    </a:lnTo>
                    <a:lnTo>
                      <a:pt x="1464" y="1496"/>
                    </a:lnTo>
                    <a:lnTo>
                      <a:pt x="1482" y="1509"/>
                    </a:lnTo>
                    <a:lnTo>
                      <a:pt x="1482" y="1521"/>
                    </a:lnTo>
                    <a:lnTo>
                      <a:pt x="1559" y="1527"/>
                    </a:lnTo>
                    <a:lnTo>
                      <a:pt x="1590" y="1545"/>
                    </a:lnTo>
                  </a:path>
                </a:pathLst>
              </a:custGeom>
              <a:solidFill>
                <a:srgbClr val="4F81BD"/>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35" name="Freeform 234"/>
              <p:cNvSpPr>
                <a:spLocks noChangeAspect="1"/>
              </p:cNvSpPr>
              <p:nvPr/>
            </p:nvSpPr>
            <p:spPr bwMode="auto">
              <a:xfrm>
                <a:off x="5809901" y="1260873"/>
                <a:ext cx="771828" cy="487824"/>
              </a:xfrm>
              <a:custGeom>
                <a:avLst/>
                <a:gdLst>
                  <a:gd name="T0" fmla="*/ 472 w 1900"/>
                  <a:gd name="T1" fmla="*/ 1163 h 1229"/>
                  <a:gd name="T2" fmla="*/ 1326 w 1900"/>
                  <a:gd name="T3" fmla="*/ 996 h 1229"/>
                  <a:gd name="T4" fmla="*/ 1601 w 1900"/>
                  <a:gd name="T5" fmla="*/ 948 h 1229"/>
                  <a:gd name="T6" fmla="*/ 1608 w 1900"/>
                  <a:gd name="T7" fmla="*/ 948 h 1229"/>
                  <a:gd name="T8" fmla="*/ 1613 w 1900"/>
                  <a:gd name="T9" fmla="*/ 942 h 1229"/>
                  <a:gd name="T10" fmla="*/ 1619 w 1900"/>
                  <a:gd name="T11" fmla="*/ 918 h 1229"/>
                  <a:gd name="T12" fmla="*/ 1649 w 1900"/>
                  <a:gd name="T13" fmla="*/ 889 h 1229"/>
                  <a:gd name="T14" fmla="*/ 1679 w 1900"/>
                  <a:gd name="T15" fmla="*/ 883 h 1229"/>
                  <a:gd name="T16" fmla="*/ 1709 w 1900"/>
                  <a:gd name="T17" fmla="*/ 889 h 1229"/>
                  <a:gd name="T18" fmla="*/ 1787 w 1900"/>
                  <a:gd name="T19" fmla="*/ 835 h 1229"/>
                  <a:gd name="T20" fmla="*/ 1798 w 1900"/>
                  <a:gd name="T21" fmla="*/ 794 h 1229"/>
                  <a:gd name="T22" fmla="*/ 1846 w 1900"/>
                  <a:gd name="T23" fmla="*/ 745 h 1229"/>
                  <a:gd name="T24" fmla="*/ 1895 w 1900"/>
                  <a:gd name="T25" fmla="*/ 715 h 1229"/>
                  <a:gd name="T26" fmla="*/ 1900 w 1900"/>
                  <a:gd name="T27" fmla="*/ 704 h 1229"/>
                  <a:gd name="T28" fmla="*/ 1852 w 1900"/>
                  <a:gd name="T29" fmla="*/ 668 h 1229"/>
                  <a:gd name="T30" fmla="*/ 1834 w 1900"/>
                  <a:gd name="T31" fmla="*/ 650 h 1229"/>
                  <a:gd name="T32" fmla="*/ 1816 w 1900"/>
                  <a:gd name="T33" fmla="*/ 644 h 1229"/>
                  <a:gd name="T34" fmla="*/ 1805 w 1900"/>
                  <a:gd name="T35" fmla="*/ 626 h 1229"/>
                  <a:gd name="T36" fmla="*/ 1769 w 1900"/>
                  <a:gd name="T37" fmla="*/ 620 h 1229"/>
                  <a:gd name="T38" fmla="*/ 1757 w 1900"/>
                  <a:gd name="T39" fmla="*/ 572 h 1229"/>
                  <a:gd name="T40" fmla="*/ 1715 w 1900"/>
                  <a:gd name="T41" fmla="*/ 561 h 1229"/>
                  <a:gd name="T42" fmla="*/ 1709 w 1900"/>
                  <a:gd name="T43" fmla="*/ 561 h 1229"/>
                  <a:gd name="T44" fmla="*/ 1703 w 1900"/>
                  <a:gd name="T45" fmla="*/ 482 h 1229"/>
                  <a:gd name="T46" fmla="*/ 1727 w 1900"/>
                  <a:gd name="T47" fmla="*/ 471 h 1229"/>
                  <a:gd name="T48" fmla="*/ 1721 w 1900"/>
                  <a:gd name="T49" fmla="*/ 429 h 1229"/>
                  <a:gd name="T50" fmla="*/ 1697 w 1900"/>
                  <a:gd name="T51" fmla="*/ 405 h 1229"/>
                  <a:gd name="T52" fmla="*/ 1697 w 1900"/>
                  <a:gd name="T53" fmla="*/ 393 h 1229"/>
                  <a:gd name="T54" fmla="*/ 1703 w 1900"/>
                  <a:gd name="T55" fmla="*/ 382 h 1229"/>
                  <a:gd name="T56" fmla="*/ 1739 w 1900"/>
                  <a:gd name="T57" fmla="*/ 346 h 1229"/>
                  <a:gd name="T58" fmla="*/ 1751 w 1900"/>
                  <a:gd name="T59" fmla="*/ 287 h 1229"/>
                  <a:gd name="T60" fmla="*/ 1751 w 1900"/>
                  <a:gd name="T61" fmla="*/ 269 h 1229"/>
                  <a:gd name="T62" fmla="*/ 1775 w 1900"/>
                  <a:gd name="T63" fmla="*/ 233 h 1229"/>
                  <a:gd name="T64" fmla="*/ 1793 w 1900"/>
                  <a:gd name="T65" fmla="*/ 221 h 1229"/>
                  <a:gd name="T66" fmla="*/ 1762 w 1900"/>
                  <a:gd name="T67" fmla="*/ 203 h 1229"/>
                  <a:gd name="T68" fmla="*/ 1685 w 1900"/>
                  <a:gd name="T69" fmla="*/ 197 h 1229"/>
                  <a:gd name="T70" fmla="*/ 1685 w 1900"/>
                  <a:gd name="T71" fmla="*/ 185 h 1229"/>
                  <a:gd name="T72" fmla="*/ 1667 w 1900"/>
                  <a:gd name="T73" fmla="*/ 172 h 1229"/>
                  <a:gd name="T74" fmla="*/ 1661 w 1900"/>
                  <a:gd name="T75" fmla="*/ 143 h 1229"/>
                  <a:gd name="T76" fmla="*/ 1626 w 1900"/>
                  <a:gd name="T77" fmla="*/ 65 h 1229"/>
                  <a:gd name="T78" fmla="*/ 1601 w 1900"/>
                  <a:gd name="T79" fmla="*/ 59 h 1229"/>
                  <a:gd name="T80" fmla="*/ 1590 w 1900"/>
                  <a:gd name="T81" fmla="*/ 47 h 1229"/>
                  <a:gd name="T82" fmla="*/ 1577 w 1900"/>
                  <a:gd name="T83" fmla="*/ 54 h 1229"/>
                  <a:gd name="T84" fmla="*/ 1566 w 1900"/>
                  <a:gd name="T85" fmla="*/ 42 h 1229"/>
                  <a:gd name="T86" fmla="*/ 1559 w 1900"/>
                  <a:gd name="T87" fmla="*/ 18 h 1229"/>
                  <a:gd name="T88" fmla="*/ 1536 w 1900"/>
                  <a:gd name="T89" fmla="*/ 0 h 1229"/>
                  <a:gd name="T90" fmla="*/ 227 w 1900"/>
                  <a:gd name="T91" fmla="*/ 262 h 1229"/>
                  <a:gd name="T92" fmla="*/ 203 w 1900"/>
                  <a:gd name="T93" fmla="*/ 155 h 1229"/>
                  <a:gd name="T94" fmla="*/ 131 w 1900"/>
                  <a:gd name="T95" fmla="*/ 226 h 1229"/>
                  <a:gd name="T96" fmla="*/ 120 w 1900"/>
                  <a:gd name="T97" fmla="*/ 233 h 1229"/>
                  <a:gd name="T98" fmla="*/ 107 w 1900"/>
                  <a:gd name="T99" fmla="*/ 221 h 1229"/>
                  <a:gd name="T100" fmla="*/ 102 w 1900"/>
                  <a:gd name="T101" fmla="*/ 221 h 1229"/>
                  <a:gd name="T102" fmla="*/ 84 w 1900"/>
                  <a:gd name="T103" fmla="*/ 262 h 1229"/>
                  <a:gd name="T104" fmla="*/ 18 w 1900"/>
                  <a:gd name="T105" fmla="*/ 310 h 1229"/>
                  <a:gd name="T106" fmla="*/ 0 w 1900"/>
                  <a:gd name="T107" fmla="*/ 328 h 1229"/>
                  <a:gd name="T108" fmla="*/ 89 w 1900"/>
                  <a:gd name="T109" fmla="*/ 865 h 1229"/>
                  <a:gd name="T110" fmla="*/ 156 w 1900"/>
                  <a:gd name="T111" fmla="*/ 1229 h 1229"/>
                  <a:gd name="T112" fmla="*/ 472 w 1900"/>
                  <a:gd name="T113" fmla="*/ 1163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00" h="1229">
                    <a:moveTo>
                      <a:pt x="472" y="1163"/>
                    </a:moveTo>
                    <a:lnTo>
                      <a:pt x="1326" y="996"/>
                    </a:lnTo>
                    <a:lnTo>
                      <a:pt x="1601" y="948"/>
                    </a:lnTo>
                    <a:lnTo>
                      <a:pt x="1608" y="948"/>
                    </a:lnTo>
                    <a:lnTo>
                      <a:pt x="1613" y="942"/>
                    </a:lnTo>
                    <a:lnTo>
                      <a:pt x="1619" y="918"/>
                    </a:lnTo>
                    <a:lnTo>
                      <a:pt x="1649" y="889"/>
                    </a:lnTo>
                    <a:lnTo>
                      <a:pt x="1679" y="883"/>
                    </a:lnTo>
                    <a:lnTo>
                      <a:pt x="1709" y="889"/>
                    </a:lnTo>
                    <a:lnTo>
                      <a:pt x="1787" y="835"/>
                    </a:lnTo>
                    <a:lnTo>
                      <a:pt x="1798" y="794"/>
                    </a:lnTo>
                    <a:lnTo>
                      <a:pt x="1846" y="745"/>
                    </a:lnTo>
                    <a:lnTo>
                      <a:pt x="1895" y="715"/>
                    </a:lnTo>
                    <a:lnTo>
                      <a:pt x="1900" y="704"/>
                    </a:lnTo>
                    <a:lnTo>
                      <a:pt x="1852" y="668"/>
                    </a:lnTo>
                    <a:lnTo>
                      <a:pt x="1834" y="650"/>
                    </a:lnTo>
                    <a:lnTo>
                      <a:pt x="1816" y="644"/>
                    </a:lnTo>
                    <a:lnTo>
                      <a:pt x="1805" y="626"/>
                    </a:lnTo>
                    <a:lnTo>
                      <a:pt x="1769" y="620"/>
                    </a:lnTo>
                    <a:lnTo>
                      <a:pt x="1757" y="572"/>
                    </a:lnTo>
                    <a:lnTo>
                      <a:pt x="1715" y="561"/>
                    </a:lnTo>
                    <a:lnTo>
                      <a:pt x="1709" y="561"/>
                    </a:lnTo>
                    <a:lnTo>
                      <a:pt x="1703" y="482"/>
                    </a:lnTo>
                    <a:lnTo>
                      <a:pt x="1727" y="471"/>
                    </a:lnTo>
                    <a:lnTo>
                      <a:pt x="1721" y="429"/>
                    </a:lnTo>
                    <a:lnTo>
                      <a:pt x="1697" y="405"/>
                    </a:lnTo>
                    <a:lnTo>
                      <a:pt x="1697" y="393"/>
                    </a:lnTo>
                    <a:lnTo>
                      <a:pt x="1703" y="382"/>
                    </a:lnTo>
                    <a:lnTo>
                      <a:pt x="1739" y="346"/>
                    </a:lnTo>
                    <a:lnTo>
                      <a:pt x="1751" y="287"/>
                    </a:lnTo>
                    <a:lnTo>
                      <a:pt x="1751" y="269"/>
                    </a:lnTo>
                    <a:lnTo>
                      <a:pt x="1775" y="233"/>
                    </a:lnTo>
                    <a:lnTo>
                      <a:pt x="1793" y="221"/>
                    </a:lnTo>
                    <a:lnTo>
                      <a:pt x="1762" y="203"/>
                    </a:lnTo>
                    <a:lnTo>
                      <a:pt x="1685" y="197"/>
                    </a:lnTo>
                    <a:lnTo>
                      <a:pt x="1685" y="185"/>
                    </a:lnTo>
                    <a:lnTo>
                      <a:pt x="1667" y="172"/>
                    </a:lnTo>
                    <a:lnTo>
                      <a:pt x="1661" y="143"/>
                    </a:lnTo>
                    <a:lnTo>
                      <a:pt x="1626" y="65"/>
                    </a:lnTo>
                    <a:lnTo>
                      <a:pt x="1601" y="59"/>
                    </a:lnTo>
                    <a:lnTo>
                      <a:pt x="1590" y="47"/>
                    </a:lnTo>
                    <a:lnTo>
                      <a:pt x="1577" y="54"/>
                    </a:lnTo>
                    <a:lnTo>
                      <a:pt x="1566" y="42"/>
                    </a:lnTo>
                    <a:lnTo>
                      <a:pt x="1559" y="18"/>
                    </a:lnTo>
                    <a:lnTo>
                      <a:pt x="1536" y="0"/>
                    </a:lnTo>
                    <a:lnTo>
                      <a:pt x="227" y="262"/>
                    </a:lnTo>
                    <a:lnTo>
                      <a:pt x="203" y="155"/>
                    </a:lnTo>
                    <a:lnTo>
                      <a:pt x="131" y="226"/>
                    </a:lnTo>
                    <a:lnTo>
                      <a:pt x="120" y="233"/>
                    </a:lnTo>
                    <a:lnTo>
                      <a:pt x="107" y="221"/>
                    </a:lnTo>
                    <a:lnTo>
                      <a:pt x="102" y="221"/>
                    </a:lnTo>
                    <a:lnTo>
                      <a:pt x="84" y="262"/>
                    </a:lnTo>
                    <a:lnTo>
                      <a:pt x="18" y="310"/>
                    </a:lnTo>
                    <a:lnTo>
                      <a:pt x="0" y="328"/>
                    </a:lnTo>
                    <a:lnTo>
                      <a:pt x="89" y="865"/>
                    </a:lnTo>
                    <a:lnTo>
                      <a:pt x="156" y="1229"/>
                    </a:lnTo>
                    <a:lnTo>
                      <a:pt x="472" y="1163"/>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36" name="PA"/>
              <p:cNvSpPr>
                <a:spLocks noChangeAspect="1"/>
              </p:cNvSpPr>
              <p:nvPr/>
            </p:nvSpPr>
            <p:spPr bwMode="auto">
              <a:xfrm>
                <a:off x="5809901" y="1260873"/>
                <a:ext cx="771828" cy="487824"/>
              </a:xfrm>
              <a:custGeom>
                <a:avLst/>
                <a:gdLst>
                  <a:gd name="T0" fmla="*/ 472 w 1900"/>
                  <a:gd name="T1" fmla="*/ 1163 h 1229"/>
                  <a:gd name="T2" fmla="*/ 1326 w 1900"/>
                  <a:gd name="T3" fmla="*/ 996 h 1229"/>
                  <a:gd name="T4" fmla="*/ 1601 w 1900"/>
                  <a:gd name="T5" fmla="*/ 948 h 1229"/>
                  <a:gd name="T6" fmla="*/ 1608 w 1900"/>
                  <a:gd name="T7" fmla="*/ 948 h 1229"/>
                  <a:gd name="T8" fmla="*/ 1613 w 1900"/>
                  <a:gd name="T9" fmla="*/ 942 h 1229"/>
                  <a:gd name="T10" fmla="*/ 1619 w 1900"/>
                  <a:gd name="T11" fmla="*/ 918 h 1229"/>
                  <a:gd name="T12" fmla="*/ 1649 w 1900"/>
                  <a:gd name="T13" fmla="*/ 889 h 1229"/>
                  <a:gd name="T14" fmla="*/ 1679 w 1900"/>
                  <a:gd name="T15" fmla="*/ 883 h 1229"/>
                  <a:gd name="T16" fmla="*/ 1709 w 1900"/>
                  <a:gd name="T17" fmla="*/ 889 h 1229"/>
                  <a:gd name="T18" fmla="*/ 1787 w 1900"/>
                  <a:gd name="T19" fmla="*/ 835 h 1229"/>
                  <a:gd name="T20" fmla="*/ 1798 w 1900"/>
                  <a:gd name="T21" fmla="*/ 794 h 1229"/>
                  <a:gd name="T22" fmla="*/ 1846 w 1900"/>
                  <a:gd name="T23" fmla="*/ 745 h 1229"/>
                  <a:gd name="T24" fmla="*/ 1895 w 1900"/>
                  <a:gd name="T25" fmla="*/ 715 h 1229"/>
                  <a:gd name="T26" fmla="*/ 1900 w 1900"/>
                  <a:gd name="T27" fmla="*/ 704 h 1229"/>
                  <a:gd name="T28" fmla="*/ 1852 w 1900"/>
                  <a:gd name="T29" fmla="*/ 668 h 1229"/>
                  <a:gd name="T30" fmla="*/ 1834 w 1900"/>
                  <a:gd name="T31" fmla="*/ 650 h 1229"/>
                  <a:gd name="T32" fmla="*/ 1816 w 1900"/>
                  <a:gd name="T33" fmla="*/ 644 h 1229"/>
                  <a:gd name="T34" fmla="*/ 1805 w 1900"/>
                  <a:gd name="T35" fmla="*/ 626 h 1229"/>
                  <a:gd name="T36" fmla="*/ 1769 w 1900"/>
                  <a:gd name="T37" fmla="*/ 620 h 1229"/>
                  <a:gd name="T38" fmla="*/ 1757 w 1900"/>
                  <a:gd name="T39" fmla="*/ 572 h 1229"/>
                  <a:gd name="T40" fmla="*/ 1715 w 1900"/>
                  <a:gd name="T41" fmla="*/ 561 h 1229"/>
                  <a:gd name="T42" fmla="*/ 1709 w 1900"/>
                  <a:gd name="T43" fmla="*/ 561 h 1229"/>
                  <a:gd name="T44" fmla="*/ 1703 w 1900"/>
                  <a:gd name="T45" fmla="*/ 482 h 1229"/>
                  <a:gd name="T46" fmla="*/ 1727 w 1900"/>
                  <a:gd name="T47" fmla="*/ 471 h 1229"/>
                  <a:gd name="T48" fmla="*/ 1721 w 1900"/>
                  <a:gd name="T49" fmla="*/ 429 h 1229"/>
                  <a:gd name="T50" fmla="*/ 1697 w 1900"/>
                  <a:gd name="T51" fmla="*/ 405 h 1229"/>
                  <a:gd name="T52" fmla="*/ 1697 w 1900"/>
                  <a:gd name="T53" fmla="*/ 393 h 1229"/>
                  <a:gd name="T54" fmla="*/ 1703 w 1900"/>
                  <a:gd name="T55" fmla="*/ 382 h 1229"/>
                  <a:gd name="T56" fmla="*/ 1739 w 1900"/>
                  <a:gd name="T57" fmla="*/ 346 h 1229"/>
                  <a:gd name="T58" fmla="*/ 1751 w 1900"/>
                  <a:gd name="T59" fmla="*/ 287 h 1229"/>
                  <a:gd name="T60" fmla="*/ 1751 w 1900"/>
                  <a:gd name="T61" fmla="*/ 269 h 1229"/>
                  <a:gd name="T62" fmla="*/ 1775 w 1900"/>
                  <a:gd name="T63" fmla="*/ 233 h 1229"/>
                  <a:gd name="T64" fmla="*/ 1793 w 1900"/>
                  <a:gd name="T65" fmla="*/ 221 h 1229"/>
                  <a:gd name="T66" fmla="*/ 1762 w 1900"/>
                  <a:gd name="T67" fmla="*/ 203 h 1229"/>
                  <a:gd name="T68" fmla="*/ 1685 w 1900"/>
                  <a:gd name="T69" fmla="*/ 197 h 1229"/>
                  <a:gd name="T70" fmla="*/ 1685 w 1900"/>
                  <a:gd name="T71" fmla="*/ 185 h 1229"/>
                  <a:gd name="T72" fmla="*/ 1667 w 1900"/>
                  <a:gd name="T73" fmla="*/ 172 h 1229"/>
                  <a:gd name="T74" fmla="*/ 1661 w 1900"/>
                  <a:gd name="T75" fmla="*/ 143 h 1229"/>
                  <a:gd name="T76" fmla="*/ 1626 w 1900"/>
                  <a:gd name="T77" fmla="*/ 65 h 1229"/>
                  <a:gd name="T78" fmla="*/ 1601 w 1900"/>
                  <a:gd name="T79" fmla="*/ 59 h 1229"/>
                  <a:gd name="T80" fmla="*/ 1590 w 1900"/>
                  <a:gd name="T81" fmla="*/ 47 h 1229"/>
                  <a:gd name="T82" fmla="*/ 1577 w 1900"/>
                  <a:gd name="T83" fmla="*/ 54 h 1229"/>
                  <a:gd name="T84" fmla="*/ 1566 w 1900"/>
                  <a:gd name="T85" fmla="*/ 42 h 1229"/>
                  <a:gd name="T86" fmla="*/ 1559 w 1900"/>
                  <a:gd name="T87" fmla="*/ 18 h 1229"/>
                  <a:gd name="T88" fmla="*/ 1536 w 1900"/>
                  <a:gd name="T89" fmla="*/ 0 h 1229"/>
                  <a:gd name="T90" fmla="*/ 227 w 1900"/>
                  <a:gd name="T91" fmla="*/ 262 h 1229"/>
                  <a:gd name="T92" fmla="*/ 203 w 1900"/>
                  <a:gd name="T93" fmla="*/ 155 h 1229"/>
                  <a:gd name="T94" fmla="*/ 131 w 1900"/>
                  <a:gd name="T95" fmla="*/ 226 h 1229"/>
                  <a:gd name="T96" fmla="*/ 120 w 1900"/>
                  <a:gd name="T97" fmla="*/ 233 h 1229"/>
                  <a:gd name="T98" fmla="*/ 107 w 1900"/>
                  <a:gd name="T99" fmla="*/ 221 h 1229"/>
                  <a:gd name="T100" fmla="*/ 102 w 1900"/>
                  <a:gd name="T101" fmla="*/ 221 h 1229"/>
                  <a:gd name="T102" fmla="*/ 84 w 1900"/>
                  <a:gd name="T103" fmla="*/ 262 h 1229"/>
                  <a:gd name="T104" fmla="*/ 18 w 1900"/>
                  <a:gd name="T105" fmla="*/ 310 h 1229"/>
                  <a:gd name="T106" fmla="*/ 0 w 1900"/>
                  <a:gd name="T107" fmla="*/ 328 h 1229"/>
                  <a:gd name="T108" fmla="*/ 89 w 1900"/>
                  <a:gd name="T109" fmla="*/ 865 h 1229"/>
                  <a:gd name="T110" fmla="*/ 156 w 1900"/>
                  <a:gd name="T111" fmla="*/ 1229 h 1229"/>
                  <a:gd name="T112" fmla="*/ 472 w 1900"/>
                  <a:gd name="T113" fmla="*/ 1163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00" h="1229">
                    <a:moveTo>
                      <a:pt x="472" y="1163"/>
                    </a:moveTo>
                    <a:lnTo>
                      <a:pt x="1326" y="996"/>
                    </a:lnTo>
                    <a:lnTo>
                      <a:pt x="1601" y="948"/>
                    </a:lnTo>
                    <a:lnTo>
                      <a:pt x="1608" y="948"/>
                    </a:lnTo>
                    <a:lnTo>
                      <a:pt x="1613" y="942"/>
                    </a:lnTo>
                    <a:lnTo>
                      <a:pt x="1619" y="918"/>
                    </a:lnTo>
                    <a:lnTo>
                      <a:pt x="1649" y="889"/>
                    </a:lnTo>
                    <a:lnTo>
                      <a:pt x="1679" y="883"/>
                    </a:lnTo>
                    <a:lnTo>
                      <a:pt x="1709" y="889"/>
                    </a:lnTo>
                    <a:lnTo>
                      <a:pt x="1787" y="835"/>
                    </a:lnTo>
                    <a:lnTo>
                      <a:pt x="1798" y="794"/>
                    </a:lnTo>
                    <a:lnTo>
                      <a:pt x="1846" y="745"/>
                    </a:lnTo>
                    <a:lnTo>
                      <a:pt x="1895" y="715"/>
                    </a:lnTo>
                    <a:lnTo>
                      <a:pt x="1900" y="704"/>
                    </a:lnTo>
                    <a:lnTo>
                      <a:pt x="1852" y="668"/>
                    </a:lnTo>
                    <a:lnTo>
                      <a:pt x="1834" y="650"/>
                    </a:lnTo>
                    <a:lnTo>
                      <a:pt x="1816" y="644"/>
                    </a:lnTo>
                    <a:lnTo>
                      <a:pt x="1805" y="626"/>
                    </a:lnTo>
                    <a:lnTo>
                      <a:pt x="1769" y="620"/>
                    </a:lnTo>
                    <a:lnTo>
                      <a:pt x="1757" y="572"/>
                    </a:lnTo>
                    <a:lnTo>
                      <a:pt x="1715" y="561"/>
                    </a:lnTo>
                    <a:lnTo>
                      <a:pt x="1709" y="561"/>
                    </a:lnTo>
                    <a:lnTo>
                      <a:pt x="1703" y="482"/>
                    </a:lnTo>
                    <a:lnTo>
                      <a:pt x="1727" y="471"/>
                    </a:lnTo>
                    <a:lnTo>
                      <a:pt x="1721" y="429"/>
                    </a:lnTo>
                    <a:lnTo>
                      <a:pt x="1697" y="405"/>
                    </a:lnTo>
                    <a:lnTo>
                      <a:pt x="1697" y="393"/>
                    </a:lnTo>
                    <a:lnTo>
                      <a:pt x="1703" y="382"/>
                    </a:lnTo>
                    <a:lnTo>
                      <a:pt x="1739" y="346"/>
                    </a:lnTo>
                    <a:lnTo>
                      <a:pt x="1751" y="287"/>
                    </a:lnTo>
                    <a:lnTo>
                      <a:pt x="1751" y="269"/>
                    </a:lnTo>
                    <a:lnTo>
                      <a:pt x="1775" y="233"/>
                    </a:lnTo>
                    <a:lnTo>
                      <a:pt x="1793" y="221"/>
                    </a:lnTo>
                    <a:lnTo>
                      <a:pt x="1762" y="203"/>
                    </a:lnTo>
                    <a:lnTo>
                      <a:pt x="1685" y="197"/>
                    </a:lnTo>
                    <a:lnTo>
                      <a:pt x="1685" y="185"/>
                    </a:lnTo>
                    <a:lnTo>
                      <a:pt x="1667" y="172"/>
                    </a:lnTo>
                    <a:lnTo>
                      <a:pt x="1661" y="143"/>
                    </a:lnTo>
                    <a:lnTo>
                      <a:pt x="1626" y="65"/>
                    </a:lnTo>
                    <a:lnTo>
                      <a:pt x="1601" y="59"/>
                    </a:lnTo>
                    <a:lnTo>
                      <a:pt x="1590" y="47"/>
                    </a:lnTo>
                    <a:lnTo>
                      <a:pt x="1577" y="54"/>
                    </a:lnTo>
                    <a:lnTo>
                      <a:pt x="1566" y="42"/>
                    </a:lnTo>
                    <a:lnTo>
                      <a:pt x="1559" y="18"/>
                    </a:lnTo>
                    <a:lnTo>
                      <a:pt x="1536" y="0"/>
                    </a:lnTo>
                    <a:lnTo>
                      <a:pt x="227" y="262"/>
                    </a:lnTo>
                    <a:lnTo>
                      <a:pt x="203" y="155"/>
                    </a:lnTo>
                    <a:lnTo>
                      <a:pt x="131" y="226"/>
                    </a:lnTo>
                    <a:lnTo>
                      <a:pt x="120" y="233"/>
                    </a:lnTo>
                    <a:lnTo>
                      <a:pt x="107" y="221"/>
                    </a:lnTo>
                    <a:lnTo>
                      <a:pt x="102" y="221"/>
                    </a:lnTo>
                    <a:lnTo>
                      <a:pt x="84" y="262"/>
                    </a:lnTo>
                    <a:lnTo>
                      <a:pt x="18" y="310"/>
                    </a:lnTo>
                    <a:lnTo>
                      <a:pt x="0" y="328"/>
                    </a:lnTo>
                    <a:lnTo>
                      <a:pt x="89" y="865"/>
                    </a:lnTo>
                    <a:lnTo>
                      <a:pt x="156" y="1229"/>
                    </a:lnTo>
                    <a:lnTo>
                      <a:pt x="472" y="1163"/>
                    </a:lnTo>
                  </a:path>
                </a:pathLst>
              </a:custGeom>
              <a:no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37" name="Freeform 236"/>
              <p:cNvSpPr>
                <a:spLocks noChangeAspect="1"/>
              </p:cNvSpPr>
              <p:nvPr/>
            </p:nvSpPr>
            <p:spPr bwMode="auto">
              <a:xfrm>
                <a:off x="5553262" y="1746313"/>
                <a:ext cx="1004179" cy="560918"/>
              </a:xfrm>
              <a:custGeom>
                <a:avLst/>
                <a:gdLst>
                  <a:gd name="T0" fmla="*/ 1626 w 2475"/>
                  <a:gd name="T1" fmla="*/ 1188 h 1414"/>
                  <a:gd name="T2" fmla="*/ 754 w 2475"/>
                  <a:gd name="T3" fmla="*/ 1324 h 1414"/>
                  <a:gd name="T4" fmla="*/ 628 w 2475"/>
                  <a:gd name="T5" fmla="*/ 1342 h 1414"/>
                  <a:gd name="T6" fmla="*/ 544 w 2475"/>
                  <a:gd name="T7" fmla="*/ 1342 h 1414"/>
                  <a:gd name="T8" fmla="*/ 0 w 2475"/>
                  <a:gd name="T9" fmla="*/ 1414 h 1414"/>
                  <a:gd name="T10" fmla="*/ 138 w 2475"/>
                  <a:gd name="T11" fmla="*/ 1342 h 1414"/>
                  <a:gd name="T12" fmla="*/ 216 w 2475"/>
                  <a:gd name="T13" fmla="*/ 1265 h 1414"/>
                  <a:gd name="T14" fmla="*/ 228 w 2475"/>
                  <a:gd name="T15" fmla="*/ 1223 h 1414"/>
                  <a:gd name="T16" fmla="*/ 264 w 2475"/>
                  <a:gd name="T17" fmla="*/ 1170 h 1414"/>
                  <a:gd name="T18" fmla="*/ 461 w 2475"/>
                  <a:gd name="T19" fmla="*/ 996 h 1414"/>
                  <a:gd name="T20" fmla="*/ 485 w 2475"/>
                  <a:gd name="T21" fmla="*/ 973 h 1414"/>
                  <a:gd name="T22" fmla="*/ 521 w 2475"/>
                  <a:gd name="T23" fmla="*/ 1050 h 1414"/>
                  <a:gd name="T24" fmla="*/ 628 w 2475"/>
                  <a:gd name="T25" fmla="*/ 1080 h 1414"/>
                  <a:gd name="T26" fmla="*/ 670 w 2475"/>
                  <a:gd name="T27" fmla="*/ 1032 h 1414"/>
                  <a:gd name="T28" fmla="*/ 723 w 2475"/>
                  <a:gd name="T29" fmla="*/ 1039 h 1414"/>
                  <a:gd name="T30" fmla="*/ 759 w 2475"/>
                  <a:gd name="T31" fmla="*/ 1039 h 1414"/>
                  <a:gd name="T32" fmla="*/ 855 w 2475"/>
                  <a:gd name="T33" fmla="*/ 955 h 1414"/>
                  <a:gd name="T34" fmla="*/ 879 w 2475"/>
                  <a:gd name="T35" fmla="*/ 973 h 1414"/>
                  <a:gd name="T36" fmla="*/ 969 w 2475"/>
                  <a:gd name="T37" fmla="*/ 925 h 1414"/>
                  <a:gd name="T38" fmla="*/ 1011 w 2475"/>
                  <a:gd name="T39" fmla="*/ 830 h 1414"/>
                  <a:gd name="T40" fmla="*/ 1070 w 2475"/>
                  <a:gd name="T41" fmla="*/ 681 h 1414"/>
                  <a:gd name="T42" fmla="*/ 1154 w 2475"/>
                  <a:gd name="T43" fmla="*/ 412 h 1414"/>
                  <a:gd name="T44" fmla="*/ 1196 w 2475"/>
                  <a:gd name="T45" fmla="*/ 453 h 1414"/>
                  <a:gd name="T46" fmla="*/ 1262 w 2475"/>
                  <a:gd name="T47" fmla="*/ 466 h 1414"/>
                  <a:gd name="T48" fmla="*/ 1316 w 2475"/>
                  <a:gd name="T49" fmla="*/ 317 h 1414"/>
                  <a:gd name="T50" fmla="*/ 1375 w 2475"/>
                  <a:gd name="T51" fmla="*/ 292 h 1414"/>
                  <a:gd name="T52" fmla="*/ 1423 w 2475"/>
                  <a:gd name="T53" fmla="*/ 227 h 1414"/>
                  <a:gd name="T54" fmla="*/ 1470 w 2475"/>
                  <a:gd name="T55" fmla="*/ 143 h 1414"/>
                  <a:gd name="T56" fmla="*/ 1488 w 2475"/>
                  <a:gd name="T57" fmla="*/ 114 h 1414"/>
                  <a:gd name="T58" fmla="*/ 1477 w 2475"/>
                  <a:gd name="T59" fmla="*/ 25 h 1414"/>
                  <a:gd name="T60" fmla="*/ 1501 w 2475"/>
                  <a:gd name="T61" fmla="*/ 0 h 1414"/>
                  <a:gd name="T62" fmla="*/ 1668 w 2475"/>
                  <a:gd name="T63" fmla="*/ 102 h 1414"/>
                  <a:gd name="T64" fmla="*/ 1692 w 2475"/>
                  <a:gd name="T65" fmla="*/ 18 h 1414"/>
                  <a:gd name="T66" fmla="*/ 1745 w 2475"/>
                  <a:gd name="T67" fmla="*/ 25 h 1414"/>
                  <a:gd name="T68" fmla="*/ 1752 w 2475"/>
                  <a:gd name="T69" fmla="*/ 66 h 1414"/>
                  <a:gd name="T70" fmla="*/ 1853 w 2475"/>
                  <a:gd name="T71" fmla="*/ 102 h 1414"/>
                  <a:gd name="T72" fmla="*/ 1919 w 2475"/>
                  <a:gd name="T73" fmla="*/ 150 h 1414"/>
                  <a:gd name="T74" fmla="*/ 1942 w 2475"/>
                  <a:gd name="T75" fmla="*/ 203 h 1414"/>
                  <a:gd name="T76" fmla="*/ 1877 w 2475"/>
                  <a:gd name="T77" fmla="*/ 335 h 1414"/>
                  <a:gd name="T78" fmla="*/ 1931 w 2475"/>
                  <a:gd name="T79" fmla="*/ 382 h 1414"/>
                  <a:gd name="T80" fmla="*/ 2008 w 2475"/>
                  <a:gd name="T81" fmla="*/ 394 h 1414"/>
                  <a:gd name="T82" fmla="*/ 2039 w 2475"/>
                  <a:gd name="T83" fmla="*/ 412 h 1414"/>
                  <a:gd name="T84" fmla="*/ 2080 w 2475"/>
                  <a:gd name="T85" fmla="*/ 436 h 1414"/>
                  <a:gd name="T86" fmla="*/ 2110 w 2475"/>
                  <a:gd name="T87" fmla="*/ 424 h 1414"/>
                  <a:gd name="T88" fmla="*/ 2242 w 2475"/>
                  <a:gd name="T89" fmla="*/ 478 h 1414"/>
                  <a:gd name="T90" fmla="*/ 2265 w 2475"/>
                  <a:gd name="T91" fmla="*/ 525 h 1414"/>
                  <a:gd name="T92" fmla="*/ 2253 w 2475"/>
                  <a:gd name="T93" fmla="*/ 597 h 1414"/>
                  <a:gd name="T94" fmla="*/ 2229 w 2475"/>
                  <a:gd name="T95" fmla="*/ 621 h 1414"/>
                  <a:gd name="T96" fmla="*/ 2301 w 2475"/>
                  <a:gd name="T97" fmla="*/ 686 h 1414"/>
                  <a:gd name="T98" fmla="*/ 2295 w 2475"/>
                  <a:gd name="T99" fmla="*/ 716 h 1414"/>
                  <a:gd name="T100" fmla="*/ 2242 w 2475"/>
                  <a:gd name="T101" fmla="*/ 728 h 1414"/>
                  <a:gd name="T102" fmla="*/ 2265 w 2475"/>
                  <a:gd name="T103" fmla="*/ 740 h 1414"/>
                  <a:gd name="T104" fmla="*/ 2242 w 2475"/>
                  <a:gd name="T105" fmla="*/ 770 h 1414"/>
                  <a:gd name="T106" fmla="*/ 2224 w 2475"/>
                  <a:gd name="T107" fmla="*/ 776 h 1414"/>
                  <a:gd name="T108" fmla="*/ 2278 w 2475"/>
                  <a:gd name="T109" fmla="*/ 794 h 1414"/>
                  <a:gd name="T110" fmla="*/ 2325 w 2475"/>
                  <a:gd name="T111" fmla="*/ 824 h 1414"/>
                  <a:gd name="T112" fmla="*/ 2265 w 2475"/>
                  <a:gd name="T113" fmla="*/ 865 h 1414"/>
                  <a:gd name="T114" fmla="*/ 2224 w 2475"/>
                  <a:gd name="T115" fmla="*/ 865 h 1414"/>
                  <a:gd name="T116" fmla="*/ 2283 w 2475"/>
                  <a:gd name="T117" fmla="*/ 907 h 1414"/>
                  <a:gd name="T118" fmla="*/ 2349 w 2475"/>
                  <a:gd name="T119" fmla="*/ 865 h 1414"/>
                  <a:gd name="T120" fmla="*/ 2432 w 2475"/>
                  <a:gd name="T121" fmla="*/ 865 h 1414"/>
                  <a:gd name="T122" fmla="*/ 2475 w 2475"/>
                  <a:gd name="T123" fmla="*/ 991 h 1414"/>
                  <a:gd name="T124" fmla="*/ 2439 w 2475"/>
                  <a:gd name="T125" fmla="*/ 1014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75" h="1414">
                    <a:moveTo>
                      <a:pt x="2445" y="1032"/>
                    </a:moveTo>
                    <a:lnTo>
                      <a:pt x="1626" y="1188"/>
                    </a:lnTo>
                    <a:lnTo>
                      <a:pt x="772" y="1331"/>
                    </a:lnTo>
                    <a:lnTo>
                      <a:pt x="754" y="1324"/>
                    </a:lnTo>
                    <a:lnTo>
                      <a:pt x="718" y="1331"/>
                    </a:lnTo>
                    <a:lnTo>
                      <a:pt x="628" y="1342"/>
                    </a:lnTo>
                    <a:lnTo>
                      <a:pt x="634" y="1324"/>
                    </a:lnTo>
                    <a:lnTo>
                      <a:pt x="544" y="1342"/>
                    </a:lnTo>
                    <a:lnTo>
                      <a:pt x="544" y="1349"/>
                    </a:lnTo>
                    <a:lnTo>
                      <a:pt x="0" y="1414"/>
                    </a:lnTo>
                    <a:lnTo>
                      <a:pt x="25" y="1396"/>
                    </a:lnTo>
                    <a:lnTo>
                      <a:pt x="138" y="1342"/>
                    </a:lnTo>
                    <a:lnTo>
                      <a:pt x="156" y="1313"/>
                    </a:lnTo>
                    <a:lnTo>
                      <a:pt x="216" y="1265"/>
                    </a:lnTo>
                    <a:lnTo>
                      <a:pt x="222" y="1235"/>
                    </a:lnTo>
                    <a:lnTo>
                      <a:pt x="228" y="1223"/>
                    </a:lnTo>
                    <a:lnTo>
                      <a:pt x="264" y="1206"/>
                    </a:lnTo>
                    <a:lnTo>
                      <a:pt x="264" y="1170"/>
                    </a:lnTo>
                    <a:lnTo>
                      <a:pt x="300" y="1140"/>
                    </a:lnTo>
                    <a:lnTo>
                      <a:pt x="461" y="996"/>
                    </a:lnTo>
                    <a:lnTo>
                      <a:pt x="472" y="967"/>
                    </a:lnTo>
                    <a:lnTo>
                      <a:pt x="485" y="973"/>
                    </a:lnTo>
                    <a:lnTo>
                      <a:pt x="472" y="1003"/>
                    </a:lnTo>
                    <a:lnTo>
                      <a:pt x="521" y="1050"/>
                    </a:lnTo>
                    <a:lnTo>
                      <a:pt x="592" y="1080"/>
                    </a:lnTo>
                    <a:lnTo>
                      <a:pt x="628" y="1080"/>
                    </a:lnTo>
                    <a:lnTo>
                      <a:pt x="664" y="1050"/>
                    </a:lnTo>
                    <a:lnTo>
                      <a:pt x="670" y="1032"/>
                    </a:lnTo>
                    <a:lnTo>
                      <a:pt x="694" y="1014"/>
                    </a:lnTo>
                    <a:lnTo>
                      <a:pt x="723" y="1039"/>
                    </a:lnTo>
                    <a:lnTo>
                      <a:pt x="736" y="1044"/>
                    </a:lnTo>
                    <a:lnTo>
                      <a:pt x="759" y="1039"/>
                    </a:lnTo>
                    <a:lnTo>
                      <a:pt x="843" y="1009"/>
                    </a:lnTo>
                    <a:lnTo>
                      <a:pt x="855" y="955"/>
                    </a:lnTo>
                    <a:lnTo>
                      <a:pt x="861" y="955"/>
                    </a:lnTo>
                    <a:lnTo>
                      <a:pt x="879" y="973"/>
                    </a:lnTo>
                    <a:lnTo>
                      <a:pt x="944" y="913"/>
                    </a:lnTo>
                    <a:lnTo>
                      <a:pt x="969" y="925"/>
                    </a:lnTo>
                    <a:lnTo>
                      <a:pt x="1023" y="853"/>
                    </a:lnTo>
                    <a:lnTo>
                      <a:pt x="1011" y="830"/>
                    </a:lnTo>
                    <a:lnTo>
                      <a:pt x="1016" y="781"/>
                    </a:lnTo>
                    <a:lnTo>
                      <a:pt x="1070" y="681"/>
                    </a:lnTo>
                    <a:lnTo>
                      <a:pt x="1142" y="412"/>
                    </a:lnTo>
                    <a:lnTo>
                      <a:pt x="1154" y="412"/>
                    </a:lnTo>
                    <a:lnTo>
                      <a:pt x="1196" y="436"/>
                    </a:lnTo>
                    <a:lnTo>
                      <a:pt x="1196" y="453"/>
                    </a:lnTo>
                    <a:lnTo>
                      <a:pt x="1220" y="471"/>
                    </a:lnTo>
                    <a:lnTo>
                      <a:pt x="1262" y="466"/>
                    </a:lnTo>
                    <a:lnTo>
                      <a:pt x="1285" y="418"/>
                    </a:lnTo>
                    <a:lnTo>
                      <a:pt x="1316" y="317"/>
                    </a:lnTo>
                    <a:lnTo>
                      <a:pt x="1339" y="281"/>
                    </a:lnTo>
                    <a:lnTo>
                      <a:pt x="1375" y="292"/>
                    </a:lnTo>
                    <a:lnTo>
                      <a:pt x="1398" y="233"/>
                    </a:lnTo>
                    <a:lnTo>
                      <a:pt x="1423" y="227"/>
                    </a:lnTo>
                    <a:lnTo>
                      <a:pt x="1447" y="197"/>
                    </a:lnTo>
                    <a:lnTo>
                      <a:pt x="1470" y="143"/>
                    </a:lnTo>
                    <a:lnTo>
                      <a:pt x="1483" y="132"/>
                    </a:lnTo>
                    <a:lnTo>
                      <a:pt x="1488" y="114"/>
                    </a:lnTo>
                    <a:lnTo>
                      <a:pt x="1470" y="102"/>
                    </a:lnTo>
                    <a:lnTo>
                      <a:pt x="1477" y="25"/>
                    </a:lnTo>
                    <a:lnTo>
                      <a:pt x="1488" y="7"/>
                    </a:lnTo>
                    <a:lnTo>
                      <a:pt x="1501" y="0"/>
                    </a:lnTo>
                    <a:lnTo>
                      <a:pt x="1644" y="90"/>
                    </a:lnTo>
                    <a:lnTo>
                      <a:pt x="1668" y="102"/>
                    </a:lnTo>
                    <a:lnTo>
                      <a:pt x="1674" y="96"/>
                    </a:lnTo>
                    <a:lnTo>
                      <a:pt x="1692" y="18"/>
                    </a:lnTo>
                    <a:lnTo>
                      <a:pt x="1716" y="13"/>
                    </a:lnTo>
                    <a:lnTo>
                      <a:pt x="1745" y="25"/>
                    </a:lnTo>
                    <a:lnTo>
                      <a:pt x="1775" y="36"/>
                    </a:lnTo>
                    <a:lnTo>
                      <a:pt x="1752" y="66"/>
                    </a:lnTo>
                    <a:lnTo>
                      <a:pt x="1788" y="102"/>
                    </a:lnTo>
                    <a:lnTo>
                      <a:pt x="1853" y="102"/>
                    </a:lnTo>
                    <a:lnTo>
                      <a:pt x="1877" y="132"/>
                    </a:lnTo>
                    <a:lnTo>
                      <a:pt x="1919" y="150"/>
                    </a:lnTo>
                    <a:lnTo>
                      <a:pt x="1949" y="186"/>
                    </a:lnTo>
                    <a:lnTo>
                      <a:pt x="1942" y="203"/>
                    </a:lnTo>
                    <a:lnTo>
                      <a:pt x="1901" y="274"/>
                    </a:lnTo>
                    <a:lnTo>
                      <a:pt x="1877" y="335"/>
                    </a:lnTo>
                    <a:lnTo>
                      <a:pt x="1883" y="382"/>
                    </a:lnTo>
                    <a:lnTo>
                      <a:pt x="1931" y="382"/>
                    </a:lnTo>
                    <a:lnTo>
                      <a:pt x="1973" y="358"/>
                    </a:lnTo>
                    <a:lnTo>
                      <a:pt x="2008" y="394"/>
                    </a:lnTo>
                    <a:lnTo>
                      <a:pt x="2026" y="406"/>
                    </a:lnTo>
                    <a:lnTo>
                      <a:pt x="2039" y="412"/>
                    </a:lnTo>
                    <a:lnTo>
                      <a:pt x="2062" y="430"/>
                    </a:lnTo>
                    <a:lnTo>
                      <a:pt x="2080" y="436"/>
                    </a:lnTo>
                    <a:lnTo>
                      <a:pt x="2098" y="424"/>
                    </a:lnTo>
                    <a:lnTo>
                      <a:pt x="2110" y="424"/>
                    </a:lnTo>
                    <a:lnTo>
                      <a:pt x="2188" y="466"/>
                    </a:lnTo>
                    <a:lnTo>
                      <a:pt x="2242" y="478"/>
                    </a:lnTo>
                    <a:lnTo>
                      <a:pt x="2265" y="514"/>
                    </a:lnTo>
                    <a:lnTo>
                      <a:pt x="2265" y="525"/>
                    </a:lnTo>
                    <a:lnTo>
                      <a:pt x="2242" y="543"/>
                    </a:lnTo>
                    <a:lnTo>
                      <a:pt x="2253" y="597"/>
                    </a:lnTo>
                    <a:lnTo>
                      <a:pt x="2242" y="609"/>
                    </a:lnTo>
                    <a:lnTo>
                      <a:pt x="2229" y="621"/>
                    </a:lnTo>
                    <a:lnTo>
                      <a:pt x="2283" y="650"/>
                    </a:lnTo>
                    <a:lnTo>
                      <a:pt x="2301" y="686"/>
                    </a:lnTo>
                    <a:lnTo>
                      <a:pt x="2301" y="704"/>
                    </a:lnTo>
                    <a:lnTo>
                      <a:pt x="2295" y="716"/>
                    </a:lnTo>
                    <a:lnTo>
                      <a:pt x="2247" y="710"/>
                    </a:lnTo>
                    <a:lnTo>
                      <a:pt x="2242" y="728"/>
                    </a:lnTo>
                    <a:lnTo>
                      <a:pt x="2260" y="746"/>
                    </a:lnTo>
                    <a:lnTo>
                      <a:pt x="2265" y="740"/>
                    </a:lnTo>
                    <a:lnTo>
                      <a:pt x="2265" y="758"/>
                    </a:lnTo>
                    <a:lnTo>
                      <a:pt x="2242" y="770"/>
                    </a:lnTo>
                    <a:lnTo>
                      <a:pt x="2229" y="770"/>
                    </a:lnTo>
                    <a:lnTo>
                      <a:pt x="2224" y="776"/>
                    </a:lnTo>
                    <a:lnTo>
                      <a:pt x="2242" y="788"/>
                    </a:lnTo>
                    <a:lnTo>
                      <a:pt x="2278" y="794"/>
                    </a:lnTo>
                    <a:lnTo>
                      <a:pt x="2313" y="812"/>
                    </a:lnTo>
                    <a:lnTo>
                      <a:pt x="2325" y="824"/>
                    </a:lnTo>
                    <a:lnTo>
                      <a:pt x="2283" y="865"/>
                    </a:lnTo>
                    <a:lnTo>
                      <a:pt x="2265" y="865"/>
                    </a:lnTo>
                    <a:lnTo>
                      <a:pt x="2224" y="847"/>
                    </a:lnTo>
                    <a:lnTo>
                      <a:pt x="2224" y="865"/>
                    </a:lnTo>
                    <a:lnTo>
                      <a:pt x="2247" y="883"/>
                    </a:lnTo>
                    <a:lnTo>
                      <a:pt x="2283" y="907"/>
                    </a:lnTo>
                    <a:lnTo>
                      <a:pt x="2313" y="896"/>
                    </a:lnTo>
                    <a:lnTo>
                      <a:pt x="2349" y="865"/>
                    </a:lnTo>
                    <a:lnTo>
                      <a:pt x="2385" y="871"/>
                    </a:lnTo>
                    <a:lnTo>
                      <a:pt x="2432" y="865"/>
                    </a:lnTo>
                    <a:lnTo>
                      <a:pt x="2439" y="878"/>
                    </a:lnTo>
                    <a:lnTo>
                      <a:pt x="2475" y="991"/>
                    </a:lnTo>
                    <a:lnTo>
                      <a:pt x="2450" y="1014"/>
                    </a:lnTo>
                    <a:lnTo>
                      <a:pt x="2439" y="1014"/>
                    </a:lnTo>
                    <a:lnTo>
                      <a:pt x="2445" y="1032"/>
                    </a:lnTo>
                    <a:close/>
                  </a:path>
                </a:pathLst>
              </a:custGeom>
              <a:solidFill>
                <a:srgbClr val="9BBB59"/>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38" name="VA"/>
              <p:cNvSpPr>
                <a:spLocks noChangeAspect="1"/>
              </p:cNvSpPr>
              <p:nvPr/>
            </p:nvSpPr>
            <p:spPr bwMode="auto">
              <a:xfrm>
                <a:off x="5557182" y="1741510"/>
                <a:ext cx="1004179" cy="560918"/>
              </a:xfrm>
              <a:custGeom>
                <a:avLst/>
                <a:gdLst>
                  <a:gd name="T0" fmla="*/ 1626 w 2475"/>
                  <a:gd name="T1" fmla="*/ 1188 h 1414"/>
                  <a:gd name="T2" fmla="*/ 754 w 2475"/>
                  <a:gd name="T3" fmla="*/ 1324 h 1414"/>
                  <a:gd name="T4" fmla="*/ 628 w 2475"/>
                  <a:gd name="T5" fmla="*/ 1342 h 1414"/>
                  <a:gd name="T6" fmla="*/ 544 w 2475"/>
                  <a:gd name="T7" fmla="*/ 1342 h 1414"/>
                  <a:gd name="T8" fmla="*/ 0 w 2475"/>
                  <a:gd name="T9" fmla="*/ 1414 h 1414"/>
                  <a:gd name="T10" fmla="*/ 138 w 2475"/>
                  <a:gd name="T11" fmla="*/ 1342 h 1414"/>
                  <a:gd name="T12" fmla="*/ 216 w 2475"/>
                  <a:gd name="T13" fmla="*/ 1265 h 1414"/>
                  <a:gd name="T14" fmla="*/ 228 w 2475"/>
                  <a:gd name="T15" fmla="*/ 1223 h 1414"/>
                  <a:gd name="T16" fmla="*/ 264 w 2475"/>
                  <a:gd name="T17" fmla="*/ 1170 h 1414"/>
                  <a:gd name="T18" fmla="*/ 461 w 2475"/>
                  <a:gd name="T19" fmla="*/ 996 h 1414"/>
                  <a:gd name="T20" fmla="*/ 485 w 2475"/>
                  <a:gd name="T21" fmla="*/ 973 h 1414"/>
                  <a:gd name="T22" fmla="*/ 521 w 2475"/>
                  <a:gd name="T23" fmla="*/ 1050 h 1414"/>
                  <a:gd name="T24" fmla="*/ 628 w 2475"/>
                  <a:gd name="T25" fmla="*/ 1080 h 1414"/>
                  <a:gd name="T26" fmla="*/ 670 w 2475"/>
                  <a:gd name="T27" fmla="*/ 1032 h 1414"/>
                  <a:gd name="T28" fmla="*/ 723 w 2475"/>
                  <a:gd name="T29" fmla="*/ 1039 h 1414"/>
                  <a:gd name="T30" fmla="*/ 759 w 2475"/>
                  <a:gd name="T31" fmla="*/ 1039 h 1414"/>
                  <a:gd name="T32" fmla="*/ 855 w 2475"/>
                  <a:gd name="T33" fmla="*/ 955 h 1414"/>
                  <a:gd name="T34" fmla="*/ 879 w 2475"/>
                  <a:gd name="T35" fmla="*/ 973 h 1414"/>
                  <a:gd name="T36" fmla="*/ 969 w 2475"/>
                  <a:gd name="T37" fmla="*/ 925 h 1414"/>
                  <a:gd name="T38" fmla="*/ 1011 w 2475"/>
                  <a:gd name="T39" fmla="*/ 830 h 1414"/>
                  <a:gd name="T40" fmla="*/ 1070 w 2475"/>
                  <a:gd name="T41" fmla="*/ 681 h 1414"/>
                  <a:gd name="T42" fmla="*/ 1154 w 2475"/>
                  <a:gd name="T43" fmla="*/ 412 h 1414"/>
                  <a:gd name="T44" fmla="*/ 1196 w 2475"/>
                  <a:gd name="T45" fmla="*/ 453 h 1414"/>
                  <a:gd name="T46" fmla="*/ 1262 w 2475"/>
                  <a:gd name="T47" fmla="*/ 466 h 1414"/>
                  <a:gd name="T48" fmla="*/ 1316 w 2475"/>
                  <a:gd name="T49" fmla="*/ 317 h 1414"/>
                  <a:gd name="T50" fmla="*/ 1375 w 2475"/>
                  <a:gd name="T51" fmla="*/ 292 h 1414"/>
                  <a:gd name="T52" fmla="*/ 1423 w 2475"/>
                  <a:gd name="T53" fmla="*/ 227 h 1414"/>
                  <a:gd name="T54" fmla="*/ 1470 w 2475"/>
                  <a:gd name="T55" fmla="*/ 143 h 1414"/>
                  <a:gd name="T56" fmla="*/ 1488 w 2475"/>
                  <a:gd name="T57" fmla="*/ 114 h 1414"/>
                  <a:gd name="T58" fmla="*/ 1477 w 2475"/>
                  <a:gd name="T59" fmla="*/ 25 h 1414"/>
                  <a:gd name="T60" fmla="*/ 1501 w 2475"/>
                  <a:gd name="T61" fmla="*/ 0 h 1414"/>
                  <a:gd name="T62" fmla="*/ 1668 w 2475"/>
                  <a:gd name="T63" fmla="*/ 102 h 1414"/>
                  <a:gd name="T64" fmla="*/ 1692 w 2475"/>
                  <a:gd name="T65" fmla="*/ 18 h 1414"/>
                  <a:gd name="T66" fmla="*/ 1745 w 2475"/>
                  <a:gd name="T67" fmla="*/ 25 h 1414"/>
                  <a:gd name="T68" fmla="*/ 1752 w 2475"/>
                  <a:gd name="T69" fmla="*/ 66 h 1414"/>
                  <a:gd name="T70" fmla="*/ 1853 w 2475"/>
                  <a:gd name="T71" fmla="*/ 102 h 1414"/>
                  <a:gd name="T72" fmla="*/ 1919 w 2475"/>
                  <a:gd name="T73" fmla="*/ 150 h 1414"/>
                  <a:gd name="T74" fmla="*/ 1942 w 2475"/>
                  <a:gd name="T75" fmla="*/ 203 h 1414"/>
                  <a:gd name="T76" fmla="*/ 1877 w 2475"/>
                  <a:gd name="T77" fmla="*/ 335 h 1414"/>
                  <a:gd name="T78" fmla="*/ 1931 w 2475"/>
                  <a:gd name="T79" fmla="*/ 382 h 1414"/>
                  <a:gd name="T80" fmla="*/ 2008 w 2475"/>
                  <a:gd name="T81" fmla="*/ 394 h 1414"/>
                  <a:gd name="T82" fmla="*/ 2039 w 2475"/>
                  <a:gd name="T83" fmla="*/ 412 h 1414"/>
                  <a:gd name="T84" fmla="*/ 2080 w 2475"/>
                  <a:gd name="T85" fmla="*/ 436 h 1414"/>
                  <a:gd name="T86" fmla="*/ 2110 w 2475"/>
                  <a:gd name="T87" fmla="*/ 424 h 1414"/>
                  <a:gd name="T88" fmla="*/ 2242 w 2475"/>
                  <a:gd name="T89" fmla="*/ 478 h 1414"/>
                  <a:gd name="T90" fmla="*/ 2265 w 2475"/>
                  <a:gd name="T91" fmla="*/ 525 h 1414"/>
                  <a:gd name="T92" fmla="*/ 2253 w 2475"/>
                  <a:gd name="T93" fmla="*/ 597 h 1414"/>
                  <a:gd name="T94" fmla="*/ 2229 w 2475"/>
                  <a:gd name="T95" fmla="*/ 621 h 1414"/>
                  <a:gd name="T96" fmla="*/ 2301 w 2475"/>
                  <a:gd name="T97" fmla="*/ 686 h 1414"/>
                  <a:gd name="T98" fmla="*/ 2295 w 2475"/>
                  <a:gd name="T99" fmla="*/ 716 h 1414"/>
                  <a:gd name="T100" fmla="*/ 2242 w 2475"/>
                  <a:gd name="T101" fmla="*/ 728 h 1414"/>
                  <a:gd name="T102" fmla="*/ 2265 w 2475"/>
                  <a:gd name="T103" fmla="*/ 740 h 1414"/>
                  <a:gd name="T104" fmla="*/ 2242 w 2475"/>
                  <a:gd name="T105" fmla="*/ 770 h 1414"/>
                  <a:gd name="T106" fmla="*/ 2224 w 2475"/>
                  <a:gd name="T107" fmla="*/ 776 h 1414"/>
                  <a:gd name="T108" fmla="*/ 2278 w 2475"/>
                  <a:gd name="T109" fmla="*/ 794 h 1414"/>
                  <a:gd name="T110" fmla="*/ 2325 w 2475"/>
                  <a:gd name="T111" fmla="*/ 824 h 1414"/>
                  <a:gd name="T112" fmla="*/ 2265 w 2475"/>
                  <a:gd name="T113" fmla="*/ 865 h 1414"/>
                  <a:gd name="T114" fmla="*/ 2224 w 2475"/>
                  <a:gd name="T115" fmla="*/ 865 h 1414"/>
                  <a:gd name="T116" fmla="*/ 2283 w 2475"/>
                  <a:gd name="T117" fmla="*/ 907 h 1414"/>
                  <a:gd name="T118" fmla="*/ 2349 w 2475"/>
                  <a:gd name="T119" fmla="*/ 865 h 1414"/>
                  <a:gd name="T120" fmla="*/ 2432 w 2475"/>
                  <a:gd name="T121" fmla="*/ 865 h 1414"/>
                  <a:gd name="T122" fmla="*/ 2475 w 2475"/>
                  <a:gd name="T123" fmla="*/ 991 h 1414"/>
                  <a:gd name="T124" fmla="*/ 2439 w 2475"/>
                  <a:gd name="T125" fmla="*/ 1014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75" h="1414">
                    <a:moveTo>
                      <a:pt x="2445" y="1032"/>
                    </a:moveTo>
                    <a:lnTo>
                      <a:pt x="1626" y="1188"/>
                    </a:lnTo>
                    <a:lnTo>
                      <a:pt x="772" y="1331"/>
                    </a:lnTo>
                    <a:lnTo>
                      <a:pt x="754" y="1324"/>
                    </a:lnTo>
                    <a:lnTo>
                      <a:pt x="718" y="1331"/>
                    </a:lnTo>
                    <a:lnTo>
                      <a:pt x="628" y="1342"/>
                    </a:lnTo>
                    <a:lnTo>
                      <a:pt x="634" y="1324"/>
                    </a:lnTo>
                    <a:lnTo>
                      <a:pt x="544" y="1342"/>
                    </a:lnTo>
                    <a:lnTo>
                      <a:pt x="544" y="1349"/>
                    </a:lnTo>
                    <a:lnTo>
                      <a:pt x="0" y="1414"/>
                    </a:lnTo>
                    <a:lnTo>
                      <a:pt x="25" y="1396"/>
                    </a:lnTo>
                    <a:lnTo>
                      <a:pt x="138" y="1342"/>
                    </a:lnTo>
                    <a:lnTo>
                      <a:pt x="156" y="1313"/>
                    </a:lnTo>
                    <a:lnTo>
                      <a:pt x="216" y="1265"/>
                    </a:lnTo>
                    <a:lnTo>
                      <a:pt x="222" y="1235"/>
                    </a:lnTo>
                    <a:lnTo>
                      <a:pt x="228" y="1223"/>
                    </a:lnTo>
                    <a:lnTo>
                      <a:pt x="264" y="1206"/>
                    </a:lnTo>
                    <a:lnTo>
                      <a:pt x="264" y="1170"/>
                    </a:lnTo>
                    <a:lnTo>
                      <a:pt x="300" y="1140"/>
                    </a:lnTo>
                    <a:lnTo>
                      <a:pt x="461" y="996"/>
                    </a:lnTo>
                    <a:lnTo>
                      <a:pt x="472" y="967"/>
                    </a:lnTo>
                    <a:lnTo>
                      <a:pt x="485" y="973"/>
                    </a:lnTo>
                    <a:lnTo>
                      <a:pt x="472" y="1003"/>
                    </a:lnTo>
                    <a:lnTo>
                      <a:pt x="521" y="1050"/>
                    </a:lnTo>
                    <a:lnTo>
                      <a:pt x="592" y="1080"/>
                    </a:lnTo>
                    <a:lnTo>
                      <a:pt x="628" y="1080"/>
                    </a:lnTo>
                    <a:lnTo>
                      <a:pt x="664" y="1050"/>
                    </a:lnTo>
                    <a:lnTo>
                      <a:pt x="670" y="1032"/>
                    </a:lnTo>
                    <a:lnTo>
                      <a:pt x="694" y="1014"/>
                    </a:lnTo>
                    <a:lnTo>
                      <a:pt x="723" y="1039"/>
                    </a:lnTo>
                    <a:lnTo>
                      <a:pt x="736" y="1044"/>
                    </a:lnTo>
                    <a:lnTo>
                      <a:pt x="759" y="1039"/>
                    </a:lnTo>
                    <a:lnTo>
                      <a:pt x="843" y="1009"/>
                    </a:lnTo>
                    <a:lnTo>
                      <a:pt x="855" y="955"/>
                    </a:lnTo>
                    <a:lnTo>
                      <a:pt x="861" y="955"/>
                    </a:lnTo>
                    <a:lnTo>
                      <a:pt x="879" y="973"/>
                    </a:lnTo>
                    <a:lnTo>
                      <a:pt x="944" y="913"/>
                    </a:lnTo>
                    <a:lnTo>
                      <a:pt x="969" y="925"/>
                    </a:lnTo>
                    <a:lnTo>
                      <a:pt x="1023" y="853"/>
                    </a:lnTo>
                    <a:lnTo>
                      <a:pt x="1011" y="830"/>
                    </a:lnTo>
                    <a:lnTo>
                      <a:pt x="1016" y="781"/>
                    </a:lnTo>
                    <a:lnTo>
                      <a:pt x="1070" y="681"/>
                    </a:lnTo>
                    <a:lnTo>
                      <a:pt x="1142" y="412"/>
                    </a:lnTo>
                    <a:lnTo>
                      <a:pt x="1154" y="412"/>
                    </a:lnTo>
                    <a:lnTo>
                      <a:pt x="1196" y="436"/>
                    </a:lnTo>
                    <a:lnTo>
                      <a:pt x="1196" y="453"/>
                    </a:lnTo>
                    <a:lnTo>
                      <a:pt x="1220" y="471"/>
                    </a:lnTo>
                    <a:lnTo>
                      <a:pt x="1262" y="466"/>
                    </a:lnTo>
                    <a:lnTo>
                      <a:pt x="1285" y="418"/>
                    </a:lnTo>
                    <a:lnTo>
                      <a:pt x="1316" y="317"/>
                    </a:lnTo>
                    <a:lnTo>
                      <a:pt x="1339" y="281"/>
                    </a:lnTo>
                    <a:lnTo>
                      <a:pt x="1375" y="292"/>
                    </a:lnTo>
                    <a:lnTo>
                      <a:pt x="1398" y="233"/>
                    </a:lnTo>
                    <a:lnTo>
                      <a:pt x="1423" y="227"/>
                    </a:lnTo>
                    <a:lnTo>
                      <a:pt x="1447" y="197"/>
                    </a:lnTo>
                    <a:lnTo>
                      <a:pt x="1470" y="143"/>
                    </a:lnTo>
                    <a:lnTo>
                      <a:pt x="1483" y="132"/>
                    </a:lnTo>
                    <a:lnTo>
                      <a:pt x="1488" y="114"/>
                    </a:lnTo>
                    <a:lnTo>
                      <a:pt x="1470" y="102"/>
                    </a:lnTo>
                    <a:lnTo>
                      <a:pt x="1477" y="25"/>
                    </a:lnTo>
                    <a:lnTo>
                      <a:pt x="1488" y="7"/>
                    </a:lnTo>
                    <a:lnTo>
                      <a:pt x="1501" y="0"/>
                    </a:lnTo>
                    <a:lnTo>
                      <a:pt x="1644" y="90"/>
                    </a:lnTo>
                    <a:lnTo>
                      <a:pt x="1668" y="102"/>
                    </a:lnTo>
                    <a:lnTo>
                      <a:pt x="1674" y="96"/>
                    </a:lnTo>
                    <a:lnTo>
                      <a:pt x="1692" y="18"/>
                    </a:lnTo>
                    <a:lnTo>
                      <a:pt x="1716" y="13"/>
                    </a:lnTo>
                    <a:lnTo>
                      <a:pt x="1745" y="25"/>
                    </a:lnTo>
                    <a:lnTo>
                      <a:pt x="1775" y="36"/>
                    </a:lnTo>
                    <a:lnTo>
                      <a:pt x="1752" y="66"/>
                    </a:lnTo>
                    <a:lnTo>
                      <a:pt x="1788" y="102"/>
                    </a:lnTo>
                    <a:lnTo>
                      <a:pt x="1853" y="102"/>
                    </a:lnTo>
                    <a:lnTo>
                      <a:pt x="1877" y="132"/>
                    </a:lnTo>
                    <a:lnTo>
                      <a:pt x="1919" y="150"/>
                    </a:lnTo>
                    <a:lnTo>
                      <a:pt x="1949" y="186"/>
                    </a:lnTo>
                    <a:lnTo>
                      <a:pt x="1942" y="203"/>
                    </a:lnTo>
                    <a:lnTo>
                      <a:pt x="1901" y="274"/>
                    </a:lnTo>
                    <a:lnTo>
                      <a:pt x="1877" y="335"/>
                    </a:lnTo>
                    <a:lnTo>
                      <a:pt x="1883" y="382"/>
                    </a:lnTo>
                    <a:lnTo>
                      <a:pt x="1931" y="382"/>
                    </a:lnTo>
                    <a:lnTo>
                      <a:pt x="1973" y="358"/>
                    </a:lnTo>
                    <a:lnTo>
                      <a:pt x="2008" y="394"/>
                    </a:lnTo>
                    <a:lnTo>
                      <a:pt x="2026" y="406"/>
                    </a:lnTo>
                    <a:lnTo>
                      <a:pt x="2039" y="412"/>
                    </a:lnTo>
                    <a:lnTo>
                      <a:pt x="2062" y="430"/>
                    </a:lnTo>
                    <a:lnTo>
                      <a:pt x="2080" y="436"/>
                    </a:lnTo>
                    <a:lnTo>
                      <a:pt x="2098" y="424"/>
                    </a:lnTo>
                    <a:lnTo>
                      <a:pt x="2110" y="424"/>
                    </a:lnTo>
                    <a:lnTo>
                      <a:pt x="2188" y="466"/>
                    </a:lnTo>
                    <a:lnTo>
                      <a:pt x="2242" y="478"/>
                    </a:lnTo>
                    <a:lnTo>
                      <a:pt x="2265" y="514"/>
                    </a:lnTo>
                    <a:lnTo>
                      <a:pt x="2265" y="525"/>
                    </a:lnTo>
                    <a:lnTo>
                      <a:pt x="2242" y="543"/>
                    </a:lnTo>
                    <a:lnTo>
                      <a:pt x="2253" y="597"/>
                    </a:lnTo>
                    <a:lnTo>
                      <a:pt x="2242" y="609"/>
                    </a:lnTo>
                    <a:lnTo>
                      <a:pt x="2229" y="621"/>
                    </a:lnTo>
                    <a:lnTo>
                      <a:pt x="2283" y="650"/>
                    </a:lnTo>
                    <a:lnTo>
                      <a:pt x="2301" y="686"/>
                    </a:lnTo>
                    <a:lnTo>
                      <a:pt x="2301" y="704"/>
                    </a:lnTo>
                    <a:lnTo>
                      <a:pt x="2295" y="716"/>
                    </a:lnTo>
                    <a:lnTo>
                      <a:pt x="2247" y="710"/>
                    </a:lnTo>
                    <a:lnTo>
                      <a:pt x="2242" y="728"/>
                    </a:lnTo>
                    <a:lnTo>
                      <a:pt x="2260" y="746"/>
                    </a:lnTo>
                    <a:lnTo>
                      <a:pt x="2265" y="740"/>
                    </a:lnTo>
                    <a:lnTo>
                      <a:pt x="2265" y="758"/>
                    </a:lnTo>
                    <a:lnTo>
                      <a:pt x="2242" y="770"/>
                    </a:lnTo>
                    <a:lnTo>
                      <a:pt x="2229" y="770"/>
                    </a:lnTo>
                    <a:lnTo>
                      <a:pt x="2224" y="776"/>
                    </a:lnTo>
                    <a:lnTo>
                      <a:pt x="2242" y="788"/>
                    </a:lnTo>
                    <a:lnTo>
                      <a:pt x="2278" y="794"/>
                    </a:lnTo>
                    <a:lnTo>
                      <a:pt x="2313" y="812"/>
                    </a:lnTo>
                    <a:lnTo>
                      <a:pt x="2325" y="824"/>
                    </a:lnTo>
                    <a:lnTo>
                      <a:pt x="2283" y="865"/>
                    </a:lnTo>
                    <a:lnTo>
                      <a:pt x="2265" y="865"/>
                    </a:lnTo>
                    <a:lnTo>
                      <a:pt x="2224" y="847"/>
                    </a:lnTo>
                    <a:lnTo>
                      <a:pt x="2224" y="865"/>
                    </a:lnTo>
                    <a:lnTo>
                      <a:pt x="2247" y="883"/>
                    </a:lnTo>
                    <a:lnTo>
                      <a:pt x="2283" y="907"/>
                    </a:lnTo>
                    <a:lnTo>
                      <a:pt x="2313" y="896"/>
                    </a:lnTo>
                    <a:lnTo>
                      <a:pt x="2349" y="865"/>
                    </a:lnTo>
                    <a:lnTo>
                      <a:pt x="2385" y="871"/>
                    </a:lnTo>
                    <a:lnTo>
                      <a:pt x="2432" y="865"/>
                    </a:lnTo>
                    <a:lnTo>
                      <a:pt x="2439" y="878"/>
                    </a:lnTo>
                    <a:lnTo>
                      <a:pt x="2475" y="991"/>
                    </a:lnTo>
                    <a:lnTo>
                      <a:pt x="2450" y="1014"/>
                    </a:lnTo>
                    <a:lnTo>
                      <a:pt x="2439" y="1014"/>
                    </a:lnTo>
                    <a:lnTo>
                      <a:pt x="2445" y="1032"/>
                    </a:lnTo>
                  </a:path>
                </a:pathLst>
              </a:custGeom>
              <a:no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39" name="Freeform 238"/>
              <p:cNvSpPr>
                <a:spLocks noChangeAspect="1"/>
              </p:cNvSpPr>
              <p:nvPr/>
            </p:nvSpPr>
            <p:spPr bwMode="auto">
              <a:xfrm>
                <a:off x="5456005" y="2156276"/>
                <a:ext cx="1159726" cy="485440"/>
              </a:xfrm>
              <a:custGeom>
                <a:avLst/>
                <a:gdLst>
                  <a:gd name="T0" fmla="*/ 36 w 2862"/>
                  <a:gd name="T1" fmla="*/ 996 h 1223"/>
                  <a:gd name="T2" fmla="*/ 77 w 2862"/>
                  <a:gd name="T3" fmla="*/ 942 h 1223"/>
                  <a:gd name="T4" fmla="*/ 113 w 2862"/>
                  <a:gd name="T5" fmla="*/ 865 h 1223"/>
                  <a:gd name="T6" fmla="*/ 334 w 2862"/>
                  <a:gd name="T7" fmla="*/ 752 h 1223"/>
                  <a:gd name="T8" fmla="*/ 418 w 2862"/>
                  <a:gd name="T9" fmla="*/ 657 h 1223"/>
                  <a:gd name="T10" fmla="*/ 460 w 2862"/>
                  <a:gd name="T11" fmla="*/ 639 h 1223"/>
                  <a:gd name="T12" fmla="*/ 501 w 2862"/>
                  <a:gd name="T13" fmla="*/ 603 h 1223"/>
                  <a:gd name="T14" fmla="*/ 555 w 2862"/>
                  <a:gd name="T15" fmla="*/ 591 h 1223"/>
                  <a:gd name="T16" fmla="*/ 675 w 2862"/>
                  <a:gd name="T17" fmla="*/ 543 h 1223"/>
                  <a:gd name="T18" fmla="*/ 777 w 2862"/>
                  <a:gd name="T19" fmla="*/ 400 h 1223"/>
                  <a:gd name="T20" fmla="*/ 788 w 2862"/>
                  <a:gd name="T21" fmla="*/ 317 h 1223"/>
                  <a:gd name="T22" fmla="*/ 872 w 2862"/>
                  <a:gd name="T23" fmla="*/ 310 h 1223"/>
                  <a:gd name="T24" fmla="*/ 1016 w 2862"/>
                  <a:gd name="T25" fmla="*/ 299 h 1223"/>
                  <a:gd name="T26" fmla="*/ 2701 w 2862"/>
                  <a:gd name="T27" fmla="*/ 12 h 1223"/>
                  <a:gd name="T28" fmla="*/ 2742 w 2862"/>
                  <a:gd name="T29" fmla="*/ 48 h 1223"/>
                  <a:gd name="T30" fmla="*/ 2791 w 2862"/>
                  <a:gd name="T31" fmla="*/ 120 h 1223"/>
                  <a:gd name="T32" fmla="*/ 2766 w 2862"/>
                  <a:gd name="T33" fmla="*/ 120 h 1223"/>
                  <a:gd name="T34" fmla="*/ 2712 w 2862"/>
                  <a:gd name="T35" fmla="*/ 120 h 1223"/>
                  <a:gd name="T36" fmla="*/ 2707 w 2862"/>
                  <a:gd name="T37" fmla="*/ 150 h 1223"/>
                  <a:gd name="T38" fmla="*/ 2581 w 2862"/>
                  <a:gd name="T39" fmla="*/ 227 h 1223"/>
                  <a:gd name="T40" fmla="*/ 2522 w 2862"/>
                  <a:gd name="T41" fmla="*/ 281 h 1223"/>
                  <a:gd name="T42" fmla="*/ 2599 w 2862"/>
                  <a:gd name="T43" fmla="*/ 251 h 1223"/>
                  <a:gd name="T44" fmla="*/ 2730 w 2862"/>
                  <a:gd name="T45" fmla="*/ 221 h 1223"/>
                  <a:gd name="T46" fmla="*/ 2737 w 2862"/>
                  <a:gd name="T47" fmla="*/ 269 h 1223"/>
                  <a:gd name="T48" fmla="*/ 2773 w 2862"/>
                  <a:gd name="T49" fmla="*/ 256 h 1223"/>
                  <a:gd name="T50" fmla="*/ 2844 w 2862"/>
                  <a:gd name="T51" fmla="*/ 256 h 1223"/>
                  <a:gd name="T52" fmla="*/ 2856 w 2862"/>
                  <a:gd name="T53" fmla="*/ 358 h 1223"/>
                  <a:gd name="T54" fmla="*/ 2802 w 2862"/>
                  <a:gd name="T55" fmla="*/ 430 h 1223"/>
                  <a:gd name="T56" fmla="*/ 2719 w 2862"/>
                  <a:gd name="T57" fmla="*/ 484 h 1223"/>
                  <a:gd name="T58" fmla="*/ 2640 w 2862"/>
                  <a:gd name="T59" fmla="*/ 478 h 1223"/>
                  <a:gd name="T60" fmla="*/ 2622 w 2862"/>
                  <a:gd name="T61" fmla="*/ 442 h 1223"/>
                  <a:gd name="T62" fmla="*/ 2593 w 2862"/>
                  <a:gd name="T63" fmla="*/ 435 h 1223"/>
                  <a:gd name="T64" fmla="*/ 2587 w 2862"/>
                  <a:gd name="T65" fmla="*/ 496 h 1223"/>
                  <a:gd name="T66" fmla="*/ 2647 w 2862"/>
                  <a:gd name="T67" fmla="*/ 543 h 1223"/>
                  <a:gd name="T68" fmla="*/ 2581 w 2862"/>
                  <a:gd name="T69" fmla="*/ 663 h 1223"/>
                  <a:gd name="T70" fmla="*/ 2504 w 2862"/>
                  <a:gd name="T71" fmla="*/ 663 h 1223"/>
                  <a:gd name="T72" fmla="*/ 2587 w 2862"/>
                  <a:gd name="T73" fmla="*/ 681 h 1223"/>
                  <a:gd name="T74" fmla="*/ 2694 w 2862"/>
                  <a:gd name="T75" fmla="*/ 621 h 1223"/>
                  <a:gd name="T76" fmla="*/ 2712 w 2862"/>
                  <a:gd name="T77" fmla="*/ 693 h 1223"/>
                  <a:gd name="T78" fmla="*/ 2581 w 2862"/>
                  <a:gd name="T79" fmla="*/ 776 h 1223"/>
                  <a:gd name="T80" fmla="*/ 2437 w 2862"/>
                  <a:gd name="T81" fmla="*/ 878 h 1223"/>
                  <a:gd name="T82" fmla="*/ 2372 w 2862"/>
                  <a:gd name="T83" fmla="*/ 937 h 1223"/>
                  <a:gd name="T84" fmla="*/ 2283 w 2862"/>
                  <a:gd name="T85" fmla="*/ 1152 h 1223"/>
                  <a:gd name="T86" fmla="*/ 2103 w 2862"/>
                  <a:gd name="T87" fmla="*/ 1211 h 1223"/>
                  <a:gd name="T88" fmla="*/ 1278 w 2862"/>
                  <a:gd name="T89" fmla="*/ 978 h 1223"/>
                  <a:gd name="T90" fmla="*/ 1170 w 2862"/>
                  <a:gd name="T91" fmla="*/ 889 h 1223"/>
                  <a:gd name="T92" fmla="*/ 1165 w 2862"/>
                  <a:gd name="T93" fmla="*/ 853 h 1223"/>
                  <a:gd name="T94" fmla="*/ 711 w 2862"/>
                  <a:gd name="T95" fmla="*/ 913 h 1223"/>
                  <a:gd name="T96" fmla="*/ 591 w 2862"/>
                  <a:gd name="T97" fmla="*/ 97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62" h="1223">
                    <a:moveTo>
                      <a:pt x="0" y="1092"/>
                    </a:moveTo>
                    <a:lnTo>
                      <a:pt x="5" y="991"/>
                    </a:lnTo>
                    <a:lnTo>
                      <a:pt x="36" y="996"/>
                    </a:lnTo>
                    <a:lnTo>
                      <a:pt x="54" y="991"/>
                    </a:lnTo>
                    <a:lnTo>
                      <a:pt x="77" y="967"/>
                    </a:lnTo>
                    <a:lnTo>
                      <a:pt x="77" y="942"/>
                    </a:lnTo>
                    <a:lnTo>
                      <a:pt x="77" y="919"/>
                    </a:lnTo>
                    <a:lnTo>
                      <a:pt x="83" y="895"/>
                    </a:lnTo>
                    <a:lnTo>
                      <a:pt x="113" y="865"/>
                    </a:lnTo>
                    <a:lnTo>
                      <a:pt x="179" y="842"/>
                    </a:lnTo>
                    <a:lnTo>
                      <a:pt x="257" y="817"/>
                    </a:lnTo>
                    <a:lnTo>
                      <a:pt x="334" y="752"/>
                    </a:lnTo>
                    <a:lnTo>
                      <a:pt x="364" y="740"/>
                    </a:lnTo>
                    <a:lnTo>
                      <a:pt x="412" y="698"/>
                    </a:lnTo>
                    <a:lnTo>
                      <a:pt x="418" y="657"/>
                    </a:lnTo>
                    <a:lnTo>
                      <a:pt x="430" y="657"/>
                    </a:lnTo>
                    <a:lnTo>
                      <a:pt x="448" y="657"/>
                    </a:lnTo>
                    <a:lnTo>
                      <a:pt x="460" y="639"/>
                    </a:lnTo>
                    <a:lnTo>
                      <a:pt x="466" y="627"/>
                    </a:lnTo>
                    <a:lnTo>
                      <a:pt x="495" y="603"/>
                    </a:lnTo>
                    <a:lnTo>
                      <a:pt x="501" y="603"/>
                    </a:lnTo>
                    <a:lnTo>
                      <a:pt x="526" y="621"/>
                    </a:lnTo>
                    <a:lnTo>
                      <a:pt x="549" y="603"/>
                    </a:lnTo>
                    <a:lnTo>
                      <a:pt x="555" y="591"/>
                    </a:lnTo>
                    <a:lnTo>
                      <a:pt x="591" y="561"/>
                    </a:lnTo>
                    <a:lnTo>
                      <a:pt x="621" y="550"/>
                    </a:lnTo>
                    <a:lnTo>
                      <a:pt x="675" y="543"/>
                    </a:lnTo>
                    <a:lnTo>
                      <a:pt x="729" y="453"/>
                    </a:lnTo>
                    <a:lnTo>
                      <a:pt x="777" y="424"/>
                    </a:lnTo>
                    <a:lnTo>
                      <a:pt x="777" y="400"/>
                    </a:lnTo>
                    <a:lnTo>
                      <a:pt x="788" y="376"/>
                    </a:lnTo>
                    <a:lnTo>
                      <a:pt x="777" y="346"/>
                    </a:lnTo>
                    <a:lnTo>
                      <a:pt x="788" y="317"/>
                    </a:lnTo>
                    <a:lnTo>
                      <a:pt x="788" y="310"/>
                    </a:lnTo>
                    <a:lnTo>
                      <a:pt x="878" y="292"/>
                    </a:lnTo>
                    <a:lnTo>
                      <a:pt x="872" y="310"/>
                    </a:lnTo>
                    <a:lnTo>
                      <a:pt x="962" y="299"/>
                    </a:lnTo>
                    <a:lnTo>
                      <a:pt x="998" y="292"/>
                    </a:lnTo>
                    <a:lnTo>
                      <a:pt x="1016" y="299"/>
                    </a:lnTo>
                    <a:lnTo>
                      <a:pt x="1870" y="156"/>
                    </a:lnTo>
                    <a:lnTo>
                      <a:pt x="2689" y="0"/>
                    </a:lnTo>
                    <a:lnTo>
                      <a:pt x="2701" y="12"/>
                    </a:lnTo>
                    <a:lnTo>
                      <a:pt x="2707" y="25"/>
                    </a:lnTo>
                    <a:lnTo>
                      <a:pt x="2730" y="43"/>
                    </a:lnTo>
                    <a:lnTo>
                      <a:pt x="2742" y="48"/>
                    </a:lnTo>
                    <a:lnTo>
                      <a:pt x="2760" y="66"/>
                    </a:lnTo>
                    <a:lnTo>
                      <a:pt x="2773" y="78"/>
                    </a:lnTo>
                    <a:lnTo>
                      <a:pt x="2791" y="120"/>
                    </a:lnTo>
                    <a:lnTo>
                      <a:pt x="2784" y="132"/>
                    </a:lnTo>
                    <a:lnTo>
                      <a:pt x="2773" y="132"/>
                    </a:lnTo>
                    <a:lnTo>
                      <a:pt x="2766" y="120"/>
                    </a:lnTo>
                    <a:lnTo>
                      <a:pt x="2742" y="125"/>
                    </a:lnTo>
                    <a:lnTo>
                      <a:pt x="2724" y="125"/>
                    </a:lnTo>
                    <a:lnTo>
                      <a:pt x="2712" y="120"/>
                    </a:lnTo>
                    <a:lnTo>
                      <a:pt x="2701" y="125"/>
                    </a:lnTo>
                    <a:lnTo>
                      <a:pt x="2707" y="138"/>
                    </a:lnTo>
                    <a:lnTo>
                      <a:pt x="2707" y="150"/>
                    </a:lnTo>
                    <a:lnTo>
                      <a:pt x="2629" y="186"/>
                    </a:lnTo>
                    <a:lnTo>
                      <a:pt x="2611" y="203"/>
                    </a:lnTo>
                    <a:lnTo>
                      <a:pt x="2581" y="227"/>
                    </a:lnTo>
                    <a:lnTo>
                      <a:pt x="2533" y="238"/>
                    </a:lnTo>
                    <a:lnTo>
                      <a:pt x="2522" y="269"/>
                    </a:lnTo>
                    <a:lnTo>
                      <a:pt x="2522" y="281"/>
                    </a:lnTo>
                    <a:lnTo>
                      <a:pt x="2533" y="281"/>
                    </a:lnTo>
                    <a:lnTo>
                      <a:pt x="2551" y="274"/>
                    </a:lnTo>
                    <a:lnTo>
                      <a:pt x="2599" y="251"/>
                    </a:lnTo>
                    <a:lnTo>
                      <a:pt x="2653" y="238"/>
                    </a:lnTo>
                    <a:lnTo>
                      <a:pt x="2683" y="221"/>
                    </a:lnTo>
                    <a:lnTo>
                      <a:pt x="2730" y="221"/>
                    </a:lnTo>
                    <a:lnTo>
                      <a:pt x="2737" y="227"/>
                    </a:lnTo>
                    <a:lnTo>
                      <a:pt x="2730" y="256"/>
                    </a:lnTo>
                    <a:lnTo>
                      <a:pt x="2737" y="269"/>
                    </a:lnTo>
                    <a:lnTo>
                      <a:pt x="2748" y="281"/>
                    </a:lnTo>
                    <a:lnTo>
                      <a:pt x="2766" y="274"/>
                    </a:lnTo>
                    <a:lnTo>
                      <a:pt x="2773" y="256"/>
                    </a:lnTo>
                    <a:lnTo>
                      <a:pt x="2802" y="221"/>
                    </a:lnTo>
                    <a:lnTo>
                      <a:pt x="2827" y="221"/>
                    </a:lnTo>
                    <a:lnTo>
                      <a:pt x="2844" y="256"/>
                    </a:lnTo>
                    <a:lnTo>
                      <a:pt x="2850" y="328"/>
                    </a:lnTo>
                    <a:lnTo>
                      <a:pt x="2862" y="346"/>
                    </a:lnTo>
                    <a:lnTo>
                      <a:pt x="2856" y="358"/>
                    </a:lnTo>
                    <a:lnTo>
                      <a:pt x="2814" y="388"/>
                    </a:lnTo>
                    <a:lnTo>
                      <a:pt x="2802" y="412"/>
                    </a:lnTo>
                    <a:lnTo>
                      <a:pt x="2802" y="430"/>
                    </a:lnTo>
                    <a:lnTo>
                      <a:pt x="2766" y="460"/>
                    </a:lnTo>
                    <a:lnTo>
                      <a:pt x="2742" y="466"/>
                    </a:lnTo>
                    <a:lnTo>
                      <a:pt x="2719" y="484"/>
                    </a:lnTo>
                    <a:lnTo>
                      <a:pt x="2665" y="478"/>
                    </a:lnTo>
                    <a:lnTo>
                      <a:pt x="2647" y="471"/>
                    </a:lnTo>
                    <a:lnTo>
                      <a:pt x="2640" y="478"/>
                    </a:lnTo>
                    <a:lnTo>
                      <a:pt x="2635" y="478"/>
                    </a:lnTo>
                    <a:lnTo>
                      <a:pt x="2622" y="453"/>
                    </a:lnTo>
                    <a:lnTo>
                      <a:pt x="2622" y="442"/>
                    </a:lnTo>
                    <a:lnTo>
                      <a:pt x="2617" y="430"/>
                    </a:lnTo>
                    <a:lnTo>
                      <a:pt x="2599" y="430"/>
                    </a:lnTo>
                    <a:lnTo>
                      <a:pt x="2593" y="435"/>
                    </a:lnTo>
                    <a:lnTo>
                      <a:pt x="2599" y="489"/>
                    </a:lnTo>
                    <a:lnTo>
                      <a:pt x="2593" y="501"/>
                    </a:lnTo>
                    <a:lnTo>
                      <a:pt x="2587" y="496"/>
                    </a:lnTo>
                    <a:lnTo>
                      <a:pt x="2599" y="519"/>
                    </a:lnTo>
                    <a:lnTo>
                      <a:pt x="2622" y="519"/>
                    </a:lnTo>
                    <a:lnTo>
                      <a:pt x="2647" y="543"/>
                    </a:lnTo>
                    <a:lnTo>
                      <a:pt x="2629" y="573"/>
                    </a:lnTo>
                    <a:lnTo>
                      <a:pt x="2640" y="585"/>
                    </a:lnTo>
                    <a:lnTo>
                      <a:pt x="2581" y="663"/>
                    </a:lnTo>
                    <a:lnTo>
                      <a:pt x="2557" y="668"/>
                    </a:lnTo>
                    <a:lnTo>
                      <a:pt x="2527" y="663"/>
                    </a:lnTo>
                    <a:lnTo>
                      <a:pt x="2504" y="663"/>
                    </a:lnTo>
                    <a:lnTo>
                      <a:pt x="2497" y="668"/>
                    </a:lnTo>
                    <a:lnTo>
                      <a:pt x="2515" y="686"/>
                    </a:lnTo>
                    <a:lnTo>
                      <a:pt x="2587" y="681"/>
                    </a:lnTo>
                    <a:lnTo>
                      <a:pt x="2629" y="668"/>
                    </a:lnTo>
                    <a:lnTo>
                      <a:pt x="2689" y="639"/>
                    </a:lnTo>
                    <a:lnTo>
                      <a:pt x="2694" y="621"/>
                    </a:lnTo>
                    <a:lnTo>
                      <a:pt x="2712" y="621"/>
                    </a:lnTo>
                    <a:lnTo>
                      <a:pt x="2730" y="645"/>
                    </a:lnTo>
                    <a:lnTo>
                      <a:pt x="2712" y="693"/>
                    </a:lnTo>
                    <a:lnTo>
                      <a:pt x="2658" y="752"/>
                    </a:lnTo>
                    <a:lnTo>
                      <a:pt x="2605" y="763"/>
                    </a:lnTo>
                    <a:lnTo>
                      <a:pt x="2581" y="776"/>
                    </a:lnTo>
                    <a:lnTo>
                      <a:pt x="2515" y="781"/>
                    </a:lnTo>
                    <a:lnTo>
                      <a:pt x="2462" y="871"/>
                    </a:lnTo>
                    <a:lnTo>
                      <a:pt x="2437" y="878"/>
                    </a:lnTo>
                    <a:lnTo>
                      <a:pt x="2437" y="889"/>
                    </a:lnTo>
                    <a:lnTo>
                      <a:pt x="2437" y="895"/>
                    </a:lnTo>
                    <a:lnTo>
                      <a:pt x="2372" y="937"/>
                    </a:lnTo>
                    <a:lnTo>
                      <a:pt x="2337" y="978"/>
                    </a:lnTo>
                    <a:lnTo>
                      <a:pt x="2306" y="1062"/>
                    </a:lnTo>
                    <a:lnTo>
                      <a:pt x="2283" y="1152"/>
                    </a:lnTo>
                    <a:lnTo>
                      <a:pt x="2270" y="1175"/>
                    </a:lnTo>
                    <a:lnTo>
                      <a:pt x="2234" y="1188"/>
                    </a:lnTo>
                    <a:lnTo>
                      <a:pt x="2103" y="1211"/>
                    </a:lnTo>
                    <a:lnTo>
                      <a:pt x="2091" y="1223"/>
                    </a:lnTo>
                    <a:lnTo>
                      <a:pt x="1649" y="931"/>
                    </a:lnTo>
                    <a:lnTo>
                      <a:pt x="1278" y="978"/>
                    </a:lnTo>
                    <a:lnTo>
                      <a:pt x="1272" y="925"/>
                    </a:lnTo>
                    <a:lnTo>
                      <a:pt x="1206" y="871"/>
                    </a:lnTo>
                    <a:lnTo>
                      <a:pt x="1170" y="889"/>
                    </a:lnTo>
                    <a:lnTo>
                      <a:pt x="1159" y="878"/>
                    </a:lnTo>
                    <a:lnTo>
                      <a:pt x="1165" y="860"/>
                    </a:lnTo>
                    <a:lnTo>
                      <a:pt x="1165" y="853"/>
                    </a:lnTo>
                    <a:lnTo>
                      <a:pt x="729" y="901"/>
                    </a:lnTo>
                    <a:lnTo>
                      <a:pt x="716" y="895"/>
                    </a:lnTo>
                    <a:lnTo>
                      <a:pt x="711" y="913"/>
                    </a:lnTo>
                    <a:lnTo>
                      <a:pt x="621" y="955"/>
                    </a:lnTo>
                    <a:lnTo>
                      <a:pt x="621" y="973"/>
                    </a:lnTo>
                    <a:lnTo>
                      <a:pt x="591" y="973"/>
                    </a:lnTo>
                    <a:lnTo>
                      <a:pt x="490" y="1021"/>
                    </a:lnTo>
                    <a:lnTo>
                      <a:pt x="0" y="1092"/>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40" name="NC"/>
              <p:cNvSpPr>
                <a:spLocks noChangeAspect="1"/>
              </p:cNvSpPr>
              <p:nvPr/>
            </p:nvSpPr>
            <p:spPr bwMode="auto">
              <a:xfrm>
                <a:off x="5456005" y="2156276"/>
                <a:ext cx="1159726" cy="485440"/>
              </a:xfrm>
              <a:custGeom>
                <a:avLst/>
                <a:gdLst>
                  <a:gd name="T0" fmla="*/ 36 w 2862"/>
                  <a:gd name="T1" fmla="*/ 996 h 1223"/>
                  <a:gd name="T2" fmla="*/ 77 w 2862"/>
                  <a:gd name="T3" fmla="*/ 942 h 1223"/>
                  <a:gd name="T4" fmla="*/ 113 w 2862"/>
                  <a:gd name="T5" fmla="*/ 865 h 1223"/>
                  <a:gd name="T6" fmla="*/ 334 w 2862"/>
                  <a:gd name="T7" fmla="*/ 752 h 1223"/>
                  <a:gd name="T8" fmla="*/ 418 w 2862"/>
                  <a:gd name="T9" fmla="*/ 657 h 1223"/>
                  <a:gd name="T10" fmla="*/ 460 w 2862"/>
                  <a:gd name="T11" fmla="*/ 639 h 1223"/>
                  <a:gd name="T12" fmla="*/ 501 w 2862"/>
                  <a:gd name="T13" fmla="*/ 603 h 1223"/>
                  <a:gd name="T14" fmla="*/ 555 w 2862"/>
                  <a:gd name="T15" fmla="*/ 591 h 1223"/>
                  <a:gd name="T16" fmla="*/ 675 w 2862"/>
                  <a:gd name="T17" fmla="*/ 543 h 1223"/>
                  <a:gd name="T18" fmla="*/ 777 w 2862"/>
                  <a:gd name="T19" fmla="*/ 400 h 1223"/>
                  <a:gd name="T20" fmla="*/ 788 w 2862"/>
                  <a:gd name="T21" fmla="*/ 317 h 1223"/>
                  <a:gd name="T22" fmla="*/ 872 w 2862"/>
                  <a:gd name="T23" fmla="*/ 310 h 1223"/>
                  <a:gd name="T24" fmla="*/ 1016 w 2862"/>
                  <a:gd name="T25" fmla="*/ 299 h 1223"/>
                  <a:gd name="T26" fmla="*/ 2701 w 2862"/>
                  <a:gd name="T27" fmla="*/ 12 h 1223"/>
                  <a:gd name="T28" fmla="*/ 2742 w 2862"/>
                  <a:gd name="T29" fmla="*/ 48 h 1223"/>
                  <a:gd name="T30" fmla="*/ 2791 w 2862"/>
                  <a:gd name="T31" fmla="*/ 120 h 1223"/>
                  <a:gd name="T32" fmla="*/ 2766 w 2862"/>
                  <a:gd name="T33" fmla="*/ 120 h 1223"/>
                  <a:gd name="T34" fmla="*/ 2712 w 2862"/>
                  <a:gd name="T35" fmla="*/ 120 h 1223"/>
                  <a:gd name="T36" fmla="*/ 2707 w 2862"/>
                  <a:gd name="T37" fmla="*/ 150 h 1223"/>
                  <a:gd name="T38" fmla="*/ 2581 w 2862"/>
                  <a:gd name="T39" fmla="*/ 227 h 1223"/>
                  <a:gd name="T40" fmla="*/ 2522 w 2862"/>
                  <a:gd name="T41" fmla="*/ 281 h 1223"/>
                  <a:gd name="T42" fmla="*/ 2599 w 2862"/>
                  <a:gd name="T43" fmla="*/ 251 h 1223"/>
                  <a:gd name="T44" fmla="*/ 2730 w 2862"/>
                  <a:gd name="T45" fmla="*/ 221 h 1223"/>
                  <a:gd name="T46" fmla="*/ 2737 w 2862"/>
                  <a:gd name="T47" fmla="*/ 269 h 1223"/>
                  <a:gd name="T48" fmla="*/ 2773 w 2862"/>
                  <a:gd name="T49" fmla="*/ 256 h 1223"/>
                  <a:gd name="T50" fmla="*/ 2844 w 2862"/>
                  <a:gd name="T51" fmla="*/ 256 h 1223"/>
                  <a:gd name="T52" fmla="*/ 2856 w 2862"/>
                  <a:gd name="T53" fmla="*/ 358 h 1223"/>
                  <a:gd name="T54" fmla="*/ 2802 w 2862"/>
                  <a:gd name="T55" fmla="*/ 430 h 1223"/>
                  <a:gd name="T56" fmla="*/ 2719 w 2862"/>
                  <a:gd name="T57" fmla="*/ 484 h 1223"/>
                  <a:gd name="T58" fmla="*/ 2640 w 2862"/>
                  <a:gd name="T59" fmla="*/ 478 h 1223"/>
                  <a:gd name="T60" fmla="*/ 2622 w 2862"/>
                  <a:gd name="T61" fmla="*/ 442 h 1223"/>
                  <a:gd name="T62" fmla="*/ 2593 w 2862"/>
                  <a:gd name="T63" fmla="*/ 435 h 1223"/>
                  <a:gd name="T64" fmla="*/ 2587 w 2862"/>
                  <a:gd name="T65" fmla="*/ 496 h 1223"/>
                  <a:gd name="T66" fmla="*/ 2647 w 2862"/>
                  <a:gd name="T67" fmla="*/ 543 h 1223"/>
                  <a:gd name="T68" fmla="*/ 2581 w 2862"/>
                  <a:gd name="T69" fmla="*/ 663 h 1223"/>
                  <a:gd name="T70" fmla="*/ 2504 w 2862"/>
                  <a:gd name="T71" fmla="*/ 663 h 1223"/>
                  <a:gd name="T72" fmla="*/ 2587 w 2862"/>
                  <a:gd name="T73" fmla="*/ 681 h 1223"/>
                  <a:gd name="T74" fmla="*/ 2694 w 2862"/>
                  <a:gd name="T75" fmla="*/ 621 h 1223"/>
                  <a:gd name="T76" fmla="*/ 2712 w 2862"/>
                  <a:gd name="T77" fmla="*/ 693 h 1223"/>
                  <a:gd name="T78" fmla="*/ 2581 w 2862"/>
                  <a:gd name="T79" fmla="*/ 776 h 1223"/>
                  <a:gd name="T80" fmla="*/ 2437 w 2862"/>
                  <a:gd name="T81" fmla="*/ 878 h 1223"/>
                  <a:gd name="T82" fmla="*/ 2372 w 2862"/>
                  <a:gd name="T83" fmla="*/ 937 h 1223"/>
                  <a:gd name="T84" fmla="*/ 2283 w 2862"/>
                  <a:gd name="T85" fmla="*/ 1152 h 1223"/>
                  <a:gd name="T86" fmla="*/ 2103 w 2862"/>
                  <a:gd name="T87" fmla="*/ 1211 h 1223"/>
                  <a:gd name="T88" fmla="*/ 1278 w 2862"/>
                  <a:gd name="T89" fmla="*/ 978 h 1223"/>
                  <a:gd name="T90" fmla="*/ 1170 w 2862"/>
                  <a:gd name="T91" fmla="*/ 889 h 1223"/>
                  <a:gd name="T92" fmla="*/ 1165 w 2862"/>
                  <a:gd name="T93" fmla="*/ 853 h 1223"/>
                  <a:gd name="T94" fmla="*/ 711 w 2862"/>
                  <a:gd name="T95" fmla="*/ 913 h 1223"/>
                  <a:gd name="T96" fmla="*/ 591 w 2862"/>
                  <a:gd name="T97" fmla="*/ 97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62" h="1223">
                    <a:moveTo>
                      <a:pt x="0" y="1092"/>
                    </a:moveTo>
                    <a:lnTo>
                      <a:pt x="5" y="991"/>
                    </a:lnTo>
                    <a:lnTo>
                      <a:pt x="36" y="996"/>
                    </a:lnTo>
                    <a:lnTo>
                      <a:pt x="54" y="991"/>
                    </a:lnTo>
                    <a:lnTo>
                      <a:pt x="77" y="967"/>
                    </a:lnTo>
                    <a:lnTo>
                      <a:pt x="77" y="942"/>
                    </a:lnTo>
                    <a:lnTo>
                      <a:pt x="77" y="919"/>
                    </a:lnTo>
                    <a:lnTo>
                      <a:pt x="83" y="895"/>
                    </a:lnTo>
                    <a:lnTo>
                      <a:pt x="113" y="865"/>
                    </a:lnTo>
                    <a:lnTo>
                      <a:pt x="179" y="842"/>
                    </a:lnTo>
                    <a:lnTo>
                      <a:pt x="257" y="817"/>
                    </a:lnTo>
                    <a:lnTo>
                      <a:pt x="334" y="752"/>
                    </a:lnTo>
                    <a:lnTo>
                      <a:pt x="364" y="740"/>
                    </a:lnTo>
                    <a:lnTo>
                      <a:pt x="412" y="698"/>
                    </a:lnTo>
                    <a:lnTo>
                      <a:pt x="418" y="657"/>
                    </a:lnTo>
                    <a:lnTo>
                      <a:pt x="430" y="657"/>
                    </a:lnTo>
                    <a:lnTo>
                      <a:pt x="448" y="657"/>
                    </a:lnTo>
                    <a:lnTo>
                      <a:pt x="460" y="639"/>
                    </a:lnTo>
                    <a:lnTo>
                      <a:pt x="466" y="627"/>
                    </a:lnTo>
                    <a:lnTo>
                      <a:pt x="495" y="603"/>
                    </a:lnTo>
                    <a:lnTo>
                      <a:pt x="501" y="603"/>
                    </a:lnTo>
                    <a:lnTo>
                      <a:pt x="526" y="621"/>
                    </a:lnTo>
                    <a:lnTo>
                      <a:pt x="549" y="603"/>
                    </a:lnTo>
                    <a:lnTo>
                      <a:pt x="555" y="591"/>
                    </a:lnTo>
                    <a:lnTo>
                      <a:pt x="591" y="561"/>
                    </a:lnTo>
                    <a:lnTo>
                      <a:pt x="621" y="550"/>
                    </a:lnTo>
                    <a:lnTo>
                      <a:pt x="675" y="543"/>
                    </a:lnTo>
                    <a:lnTo>
                      <a:pt x="729" y="453"/>
                    </a:lnTo>
                    <a:lnTo>
                      <a:pt x="777" y="424"/>
                    </a:lnTo>
                    <a:lnTo>
                      <a:pt x="777" y="400"/>
                    </a:lnTo>
                    <a:lnTo>
                      <a:pt x="788" y="376"/>
                    </a:lnTo>
                    <a:lnTo>
                      <a:pt x="777" y="346"/>
                    </a:lnTo>
                    <a:lnTo>
                      <a:pt x="788" y="317"/>
                    </a:lnTo>
                    <a:lnTo>
                      <a:pt x="788" y="310"/>
                    </a:lnTo>
                    <a:lnTo>
                      <a:pt x="878" y="292"/>
                    </a:lnTo>
                    <a:lnTo>
                      <a:pt x="872" y="310"/>
                    </a:lnTo>
                    <a:lnTo>
                      <a:pt x="962" y="299"/>
                    </a:lnTo>
                    <a:lnTo>
                      <a:pt x="998" y="292"/>
                    </a:lnTo>
                    <a:lnTo>
                      <a:pt x="1016" y="299"/>
                    </a:lnTo>
                    <a:lnTo>
                      <a:pt x="1870" y="156"/>
                    </a:lnTo>
                    <a:lnTo>
                      <a:pt x="2689" y="0"/>
                    </a:lnTo>
                    <a:lnTo>
                      <a:pt x="2701" y="12"/>
                    </a:lnTo>
                    <a:lnTo>
                      <a:pt x="2707" y="25"/>
                    </a:lnTo>
                    <a:lnTo>
                      <a:pt x="2730" y="43"/>
                    </a:lnTo>
                    <a:lnTo>
                      <a:pt x="2742" y="48"/>
                    </a:lnTo>
                    <a:lnTo>
                      <a:pt x="2760" y="66"/>
                    </a:lnTo>
                    <a:lnTo>
                      <a:pt x="2773" y="78"/>
                    </a:lnTo>
                    <a:lnTo>
                      <a:pt x="2791" y="120"/>
                    </a:lnTo>
                    <a:lnTo>
                      <a:pt x="2784" y="132"/>
                    </a:lnTo>
                    <a:lnTo>
                      <a:pt x="2773" y="132"/>
                    </a:lnTo>
                    <a:lnTo>
                      <a:pt x="2766" y="120"/>
                    </a:lnTo>
                    <a:lnTo>
                      <a:pt x="2742" y="125"/>
                    </a:lnTo>
                    <a:lnTo>
                      <a:pt x="2724" y="125"/>
                    </a:lnTo>
                    <a:lnTo>
                      <a:pt x="2712" y="120"/>
                    </a:lnTo>
                    <a:lnTo>
                      <a:pt x="2701" y="125"/>
                    </a:lnTo>
                    <a:lnTo>
                      <a:pt x="2707" y="138"/>
                    </a:lnTo>
                    <a:lnTo>
                      <a:pt x="2707" y="150"/>
                    </a:lnTo>
                    <a:lnTo>
                      <a:pt x="2629" y="186"/>
                    </a:lnTo>
                    <a:lnTo>
                      <a:pt x="2611" y="203"/>
                    </a:lnTo>
                    <a:lnTo>
                      <a:pt x="2581" y="227"/>
                    </a:lnTo>
                    <a:lnTo>
                      <a:pt x="2533" y="238"/>
                    </a:lnTo>
                    <a:lnTo>
                      <a:pt x="2522" y="269"/>
                    </a:lnTo>
                    <a:lnTo>
                      <a:pt x="2522" y="281"/>
                    </a:lnTo>
                    <a:lnTo>
                      <a:pt x="2533" y="281"/>
                    </a:lnTo>
                    <a:lnTo>
                      <a:pt x="2551" y="274"/>
                    </a:lnTo>
                    <a:lnTo>
                      <a:pt x="2599" y="251"/>
                    </a:lnTo>
                    <a:lnTo>
                      <a:pt x="2653" y="238"/>
                    </a:lnTo>
                    <a:lnTo>
                      <a:pt x="2683" y="221"/>
                    </a:lnTo>
                    <a:lnTo>
                      <a:pt x="2730" y="221"/>
                    </a:lnTo>
                    <a:lnTo>
                      <a:pt x="2737" y="227"/>
                    </a:lnTo>
                    <a:lnTo>
                      <a:pt x="2730" y="256"/>
                    </a:lnTo>
                    <a:lnTo>
                      <a:pt x="2737" y="269"/>
                    </a:lnTo>
                    <a:lnTo>
                      <a:pt x="2748" y="281"/>
                    </a:lnTo>
                    <a:lnTo>
                      <a:pt x="2766" y="274"/>
                    </a:lnTo>
                    <a:lnTo>
                      <a:pt x="2773" y="256"/>
                    </a:lnTo>
                    <a:lnTo>
                      <a:pt x="2802" y="221"/>
                    </a:lnTo>
                    <a:lnTo>
                      <a:pt x="2827" y="221"/>
                    </a:lnTo>
                    <a:lnTo>
                      <a:pt x="2844" y="256"/>
                    </a:lnTo>
                    <a:lnTo>
                      <a:pt x="2850" y="328"/>
                    </a:lnTo>
                    <a:lnTo>
                      <a:pt x="2862" y="346"/>
                    </a:lnTo>
                    <a:lnTo>
                      <a:pt x="2856" y="358"/>
                    </a:lnTo>
                    <a:lnTo>
                      <a:pt x="2814" y="388"/>
                    </a:lnTo>
                    <a:lnTo>
                      <a:pt x="2802" y="412"/>
                    </a:lnTo>
                    <a:lnTo>
                      <a:pt x="2802" y="430"/>
                    </a:lnTo>
                    <a:lnTo>
                      <a:pt x="2766" y="460"/>
                    </a:lnTo>
                    <a:lnTo>
                      <a:pt x="2742" y="466"/>
                    </a:lnTo>
                    <a:lnTo>
                      <a:pt x="2719" y="484"/>
                    </a:lnTo>
                    <a:lnTo>
                      <a:pt x="2665" y="478"/>
                    </a:lnTo>
                    <a:lnTo>
                      <a:pt x="2647" y="471"/>
                    </a:lnTo>
                    <a:lnTo>
                      <a:pt x="2640" y="478"/>
                    </a:lnTo>
                    <a:lnTo>
                      <a:pt x="2635" y="478"/>
                    </a:lnTo>
                    <a:lnTo>
                      <a:pt x="2622" y="453"/>
                    </a:lnTo>
                    <a:lnTo>
                      <a:pt x="2622" y="442"/>
                    </a:lnTo>
                    <a:lnTo>
                      <a:pt x="2617" y="430"/>
                    </a:lnTo>
                    <a:lnTo>
                      <a:pt x="2599" y="430"/>
                    </a:lnTo>
                    <a:lnTo>
                      <a:pt x="2593" y="435"/>
                    </a:lnTo>
                    <a:lnTo>
                      <a:pt x="2599" y="489"/>
                    </a:lnTo>
                    <a:lnTo>
                      <a:pt x="2593" y="501"/>
                    </a:lnTo>
                    <a:lnTo>
                      <a:pt x="2587" y="496"/>
                    </a:lnTo>
                    <a:lnTo>
                      <a:pt x="2599" y="519"/>
                    </a:lnTo>
                    <a:lnTo>
                      <a:pt x="2622" y="519"/>
                    </a:lnTo>
                    <a:lnTo>
                      <a:pt x="2647" y="543"/>
                    </a:lnTo>
                    <a:lnTo>
                      <a:pt x="2629" y="573"/>
                    </a:lnTo>
                    <a:lnTo>
                      <a:pt x="2640" y="585"/>
                    </a:lnTo>
                    <a:lnTo>
                      <a:pt x="2581" y="663"/>
                    </a:lnTo>
                    <a:lnTo>
                      <a:pt x="2557" y="668"/>
                    </a:lnTo>
                    <a:lnTo>
                      <a:pt x="2527" y="663"/>
                    </a:lnTo>
                    <a:lnTo>
                      <a:pt x="2504" y="663"/>
                    </a:lnTo>
                    <a:lnTo>
                      <a:pt x="2497" y="668"/>
                    </a:lnTo>
                    <a:lnTo>
                      <a:pt x="2515" y="686"/>
                    </a:lnTo>
                    <a:lnTo>
                      <a:pt x="2587" y="681"/>
                    </a:lnTo>
                    <a:lnTo>
                      <a:pt x="2629" y="668"/>
                    </a:lnTo>
                    <a:lnTo>
                      <a:pt x="2689" y="639"/>
                    </a:lnTo>
                    <a:lnTo>
                      <a:pt x="2694" y="621"/>
                    </a:lnTo>
                    <a:lnTo>
                      <a:pt x="2712" y="621"/>
                    </a:lnTo>
                    <a:lnTo>
                      <a:pt x="2730" y="645"/>
                    </a:lnTo>
                    <a:lnTo>
                      <a:pt x="2712" y="693"/>
                    </a:lnTo>
                    <a:lnTo>
                      <a:pt x="2658" y="752"/>
                    </a:lnTo>
                    <a:lnTo>
                      <a:pt x="2605" y="763"/>
                    </a:lnTo>
                    <a:lnTo>
                      <a:pt x="2581" y="776"/>
                    </a:lnTo>
                    <a:lnTo>
                      <a:pt x="2515" y="781"/>
                    </a:lnTo>
                    <a:lnTo>
                      <a:pt x="2462" y="871"/>
                    </a:lnTo>
                    <a:lnTo>
                      <a:pt x="2437" y="878"/>
                    </a:lnTo>
                    <a:lnTo>
                      <a:pt x="2437" y="889"/>
                    </a:lnTo>
                    <a:lnTo>
                      <a:pt x="2437" y="895"/>
                    </a:lnTo>
                    <a:lnTo>
                      <a:pt x="2372" y="937"/>
                    </a:lnTo>
                    <a:lnTo>
                      <a:pt x="2337" y="978"/>
                    </a:lnTo>
                    <a:lnTo>
                      <a:pt x="2306" y="1062"/>
                    </a:lnTo>
                    <a:lnTo>
                      <a:pt x="2283" y="1152"/>
                    </a:lnTo>
                    <a:lnTo>
                      <a:pt x="2270" y="1175"/>
                    </a:lnTo>
                    <a:lnTo>
                      <a:pt x="2234" y="1188"/>
                    </a:lnTo>
                    <a:lnTo>
                      <a:pt x="2103" y="1211"/>
                    </a:lnTo>
                    <a:lnTo>
                      <a:pt x="2091" y="1223"/>
                    </a:lnTo>
                    <a:lnTo>
                      <a:pt x="1649" y="931"/>
                    </a:lnTo>
                    <a:lnTo>
                      <a:pt x="1278" y="978"/>
                    </a:lnTo>
                    <a:lnTo>
                      <a:pt x="1272" y="925"/>
                    </a:lnTo>
                    <a:lnTo>
                      <a:pt x="1206" y="871"/>
                    </a:lnTo>
                    <a:lnTo>
                      <a:pt x="1170" y="889"/>
                    </a:lnTo>
                    <a:lnTo>
                      <a:pt x="1159" y="878"/>
                    </a:lnTo>
                    <a:lnTo>
                      <a:pt x="1165" y="860"/>
                    </a:lnTo>
                    <a:lnTo>
                      <a:pt x="1165" y="853"/>
                    </a:lnTo>
                    <a:lnTo>
                      <a:pt x="729" y="901"/>
                    </a:lnTo>
                    <a:lnTo>
                      <a:pt x="716" y="895"/>
                    </a:lnTo>
                    <a:lnTo>
                      <a:pt x="711" y="913"/>
                    </a:lnTo>
                    <a:lnTo>
                      <a:pt x="621" y="955"/>
                    </a:lnTo>
                    <a:lnTo>
                      <a:pt x="621" y="973"/>
                    </a:lnTo>
                    <a:lnTo>
                      <a:pt x="591" y="973"/>
                    </a:lnTo>
                    <a:lnTo>
                      <a:pt x="490" y="1021"/>
                    </a:lnTo>
                    <a:lnTo>
                      <a:pt x="0" y="1092"/>
                    </a:lnTo>
                  </a:path>
                </a:pathLst>
              </a:custGeom>
              <a:no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41" name="Freeform 240"/>
              <p:cNvSpPr>
                <a:spLocks noChangeAspect="1"/>
              </p:cNvSpPr>
              <p:nvPr/>
            </p:nvSpPr>
            <p:spPr bwMode="auto">
              <a:xfrm>
                <a:off x="5626125" y="2494733"/>
                <a:ext cx="677106" cy="494974"/>
              </a:xfrm>
              <a:custGeom>
                <a:avLst/>
                <a:gdLst>
                  <a:gd name="T0" fmla="*/ 986 w 1667"/>
                  <a:gd name="T1" fmla="*/ 1247 h 1247"/>
                  <a:gd name="T2" fmla="*/ 920 w 1667"/>
                  <a:gd name="T3" fmla="*/ 1229 h 1247"/>
                  <a:gd name="T4" fmla="*/ 890 w 1667"/>
                  <a:gd name="T5" fmla="*/ 1128 h 1247"/>
                  <a:gd name="T6" fmla="*/ 800 w 1667"/>
                  <a:gd name="T7" fmla="*/ 1050 h 1247"/>
                  <a:gd name="T8" fmla="*/ 741 w 1667"/>
                  <a:gd name="T9" fmla="*/ 931 h 1247"/>
                  <a:gd name="T10" fmla="*/ 693 w 1667"/>
                  <a:gd name="T11" fmla="*/ 872 h 1247"/>
                  <a:gd name="T12" fmla="*/ 597 w 1667"/>
                  <a:gd name="T13" fmla="*/ 800 h 1247"/>
                  <a:gd name="T14" fmla="*/ 561 w 1667"/>
                  <a:gd name="T15" fmla="*/ 752 h 1247"/>
                  <a:gd name="T16" fmla="*/ 526 w 1667"/>
                  <a:gd name="T17" fmla="*/ 698 h 1247"/>
                  <a:gd name="T18" fmla="*/ 364 w 1667"/>
                  <a:gd name="T19" fmla="*/ 585 h 1247"/>
                  <a:gd name="T20" fmla="*/ 305 w 1667"/>
                  <a:gd name="T21" fmla="*/ 537 h 1247"/>
                  <a:gd name="T22" fmla="*/ 233 w 1667"/>
                  <a:gd name="T23" fmla="*/ 430 h 1247"/>
                  <a:gd name="T24" fmla="*/ 185 w 1667"/>
                  <a:gd name="T25" fmla="*/ 376 h 1247"/>
                  <a:gd name="T26" fmla="*/ 24 w 1667"/>
                  <a:gd name="T27" fmla="*/ 317 h 1247"/>
                  <a:gd name="T28" fmla="*/ 30 w 1667"/>
                  <a:gd name="T29" fmla="*/ 227 h 1247"/>
                  <a:gd name="T30" fmla="*/ 71 w 1667"/>
                  <a:gd name="T31" fmla="*/ 186 h 1247"/>
                  <a:gd name="T32" fmla="*/ 66 w 1667"/>
                  <a:gd name="T33" fmla="*/ 168 h 1247"/>
                  <a:gd name="T34" fmla="*/ 197 w 1667"/>
                  <a:gd name="T35" fmla="*/ 120 h 1247"/>
                  <a:gd name="T36" fmla="*/ 287 w 1667"/>
                  <a:gd name="T37" fmla="*/ 60 h 1247"/>
                  <a:gd name="T38" fmla="*/ 305 w 1667"/>
                  <a:gd name="T39" fmla="*/ 48 h 1247"/>
                  <a:gd name="T40" fmla="*/ 741 w 1667"/>
                  <a:gd name="T41" fmla="*/ 7 h 1247"/>
                  <a:gd name="T42" fmla="*/ 746 w 1667"/>
                  <a:gd name="T43" fmla="*/ 36 h 1247"/>
                  <a:gd name="T44" fmla="*/ 848 w 1667"/>
                  <a:gd name="T45" fmla="*/ 72 h 1247"/>
                  <a:gd name="T46" fmla="*/ 1225 w 1667"/>
                  <a:gd name="T47" fmla="*/ 78 h 1247"/>
                  <a:gd name="T48" fmla="*/ 1649 w 1667"/>
                  <a:gd name="T49" fmla="*/ 383 h 1247"/>
                  <a:gd name="T50" fmla="*/ 1583 w 1667"/>
                  <a:gd name="T51" fmla="*/ 448 h 1247"/>
                  <a:gd name="T52" fmla="*/ 1512 w 1667"/>
                  <a:gd name="T53" fmla="*/ 561 h 1247"/>
                  <a:gd name="T54" fmla="*/ 1500 w 1667"/>
                  <a:gd name="T55" fmla="*/ 650 h 1247"/>
                  <a:gd name="T56" fmla="*/ 1488 w 1667"/>
                  <a:gd name="T57" fmla="*/ 704 h 1247"/>
                  <a:gd name="T58" fmla="*/ 1452 w 1667"/>
                  <a:gd name="T59" fmla="*/ 728 h 1247"/>
                  <a:gd name="T60" fmla="*/ 1410 w 1667"/>
                  <a:gd name="T61" fmla="*/ 770 h 1247"/>
                  <a:gd name="T62" fmla="*/ 1369 w 1667"/>
                  <a:gd name="T63" fmla="*/ 836 h 1247"/>
                  <a:gd name="T64" fmla="*/ 1285 w 1667"/>
                  <a:gd name="T65" fmla="*/ 919 h 1247"/>
                  <a:gd name="T66" fmla="*/ 1218 w 1667"/>
                  <a:gd name="T67" fmla="*/ 972 h 1247"/>
                  <a:gd name="T68" fmla="*/ 1171 w 1667"/>
                  <a:gd name="T69" fmla="*/ 1014 h 1247"/>
                  <a:gd name="T70" fmla="*/ 1118 w 1667"/>
                  <a:gd name="T71" fmla="*/ 1038 h 1247"/>
                  <a:gd name="T72" fmla="*/ 1111 w 1667"/>
                  <a:gd name="T73" fmla="*/ 1068 h 1247"/>
                  <a:gd name="T74" fmla="*/ 1093 w 1667"/>
                  <a:gd name="T75" fmla="*/ 1103 h 1247"/>
                  <a:gd name="T76" fmla="*/ 1040 w 1667"/>
                  <a:gd name="T77" fmla="*/ 1128 h 1247"/>
                  <a:gd name="T78" fmla="*/ 1033 w 1667"/>
                  <a:gd name="T79" fmla="*/ 1139 h 1247"/>
                  <a:gd name="T80" fmla="*/ 1046 w 1667"/>
                  <a:gd name="T81" fmla="*/ 1157 h 1247"/>
                  <a:gd name="T82" fmla="*/ 1051 w 1667"/>
                  <a:gd name="T83" fmla="*/ 1175 h 1247"/>
                  <a:gd name="T84" fmla="*/ 1010 w 1667"/>
                  <a:gd name="T85" fmla="*/ 1218 h 1247"/>
                  <a:gd name="T86" fmla="*/ 998 w 1667"/>
                  <a:gd name="T87" fmla="*/ 1247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7" h="1247">
                    <a:moveTo>
                      <a:pt x="998" y="1247"/>
                    </a:moveTo>
                    <a:lnTo>
                      <a:pt x="986" y="1247"/>
                    </a:lnTo>
                    <a:lnTo>
                      <a:pt x="938" y="1241"/>
                    </a:lnTo>
                    <a:lnTo>
                      <a:pt x="920" y="1229"/>
                    </a:lnTo>
                    <a:lnTo>
                      <a:pt x="915" y="1211"/>
                    </a:lnTo>
                    <a:lnTo>
                      <a:pt x="890" y="1128"/>
                    </a:lnTo>
                    <a:lnTo>
                      <a:pt x="848" y="1074"/>
                    </a:lnTo>
                    <a:lnTo>
                      <a:pt x="800" y="1050"/>
                    </a:lnTo>
                    <a:lnTo>
                      <a:pt x="771" y="967"/>
                    </a:lnTo>
                    <a:lnTo>
                      <a:pt x="741" y="931"/>
                    </a:lnTo>
                    <a:lnTo>
                      <a:pt x="723" y="883"/>
                    </a:lnTo>
                    <a:lnTo>
                      <a:pt x="693" y="872"/>
                    </a:lnTo>
                    <a:lnTo>
                      <a:pt x="639" y="847"/>
                    </a:lnTo>
                    <a:lnTo>
                      <a:pt x="597" y="800"/>
                    </a:lnTo>
                    <a:lnTo>
                      <a:pt x="561" y="775"/>
                    </a:lnTo>
                    <a:lnTo>
                      <a:pt x="561" y="752"/>
                    </a:lnTo>
                    <a:lnTo>
                      <a:pt x="543" y="716"/>
                    </a:lnTo>
                    <a:lnTo>
                      <a:pt x="526" y="698"/>
                    </a:lnTo>
                    <a:lnTo>
                      <a:pt x="472" y="680"/>
                    </a:lnTo>
                    <a:lnTo>
                      <a:pt x="364" y="585"/>
                    </a:lnTo>
                    <a:lnTo>
                      <a:pt x="317" y="567"/>
                    </a:lnTo>
                    <a:lnTo>
                      <a:pt x="305" y="537"/>
                    </a:lnTo>
                    <a:lnTo>
                      <a:pt x="263" y="496"/>
                    </a:lnTo>
                    <a:lnTo>
                      <a:pt x="233" y="430"/>
                    </a:lnTo>
                    <a:lnTo>
                      <a:pt x="197" y="394"/>
                    </a:lnTo>
                    <a:lnTo>
                      <a:pt x="185" y="376"/>
                    </a:lnTo>
                    <a:lnTo>
                      <a:pt x="120" y="365"/>
                    </a:lnTo>
                    <a:lnTo>
                      <a:pt x="24" y="317"/>
                    </a:lnTo>
                    <a:lnTo>
                      <a:pt x="0" y="293"/>
                    </a:lnTo>
                    <a:lnTo>
                      <a:pt x="30" y="227"/>
                    </a:lnTo>
                    <a:lnTo>
                      <a:pt x="54" y="209"/>
                    </a:lnTo>
                    <a:lnTo>
                      <a:pt x="71" y="186"/>
                    </a:lnTo>
                    <a:lnTo>
                      <a:pt x="71" y="173"/>
                    </a:lnTo>
                    <a:lnTo>
                      <a:pt x="66" y="168"/>
                    </a:lnTo>
                    <a:lnTo>
                      <a:pt x="167" y="120"/>
                    </a:lnTo>
                    <a:lnTo>
                      <a:pt x="197" y="120"/>
                    </a:lnTo>
                    <a:lnTo>
                      <a:pt x="197" y="102"/>
                    </a:lnTo>
                    <a:lnTo>
                      <a:pt x="287" y="60"/>
                    </a:lnTo>
                    <a:lnTo>
                      <a:pt x="292" y="42"/>
                    </a:lnTo>
                    <a:lnTo>
                      <a:pt x="305" y="48"/>
                    </a:lnTo>
                    <a:lnTo>
                      <a:pt x="741" y="0"/>
                    </a:lnTo>
                    <a:lnTo>
                      <a:pt x="741" y="7"/>
                    </a:lnTo>
                    <a:lnTo>
                      <a:pt x="735" y="25"/>
                    </a:lnTo>
                    <a:lnTo>
                      <a:pt x="746" y="36"/>
                    </a:lnTo>
                    <a:lnTo>
                      <a:pt x="782" y="18"/>
                    </a:lnTo>
                    <a:lnTo>
                      <a:pt x="848" y="72"/>
                    </a:lnTo>
                    <a:lnTo>
                      <a:pt x="854" y="125"/>
                    </a:lnTo>
                    <a:lnTo>
                      <a:pt x="1225" y="78"/>
                    </a:lnTo>
                    <a:lnTo>
                      <a:pt x="1667" y="370"/>
                    </a:lnTo>
                    <a:lnTo>
                      <a:pt x="1649" y="383"/>
                    </a:lnTo>
                    <a:lnTo>
                      <a:pt x="1613" y="406"/>
                    </a:lnTo>
                    <a:lnTo>
                      <a:pt x="1583" y="448"/>
                    </a:lnTo>
                    <a:lnTo>
                      <a:pt x="1530" y="531"/>
                    </a:lnTo>
                    <a:lnTo>
                      <a:pt x="1512" y="561"/>
                    </a:lnTo>
                    <a:lnTo>
                      <a:pt x="1494" y="609"/>
                    </a:lnTo>
                    <a:lnTo>
                      <a:pt x="1500" y="650"/>
                    </a:lnTo>
                    <a:lnTo>
                      <a:pt x="1500" y="693"/>
                    </a:lnTo>
                    <a:lnTo>
                      <a:pt x="1488" y="704"/>
                    </a:lnTo>
                    <a:lnTo>
                      <a:pt x="1476" y="722"/>
                    </a:lnTo>
                    <a:lnTo>
                      <a:pt x="1452" y="728"/>
                    </a:lnTo>
                    <a:lnTo>
                      <a:pt x="1434" y="746"/>
                    </a:lnTo>
                    <a:lnTo>
                      <a:pt x="1410" y="770"/>
                    </a:lnTo>
                    <a:lnTo>
                      <a:pt x="1387" y="806"/>
                    </a:lnTo>
                    <a:lnTo>
                      <a:pt x="1369" y="836"/>
                    </a:lnTo>
                    <a:lnTo>
                      <a:pt x="1315" y="872"/>
                    </a:lnTo>
                    <a:lnTo>
                      <a:pt x="1285" y="919"/>
                    </a:lnTo>
                    <a:lnTo>
                      <a:pt x="1254" y="949"/>
                    </a:lnTo>
                    <a:lnTo>
                      <a:pt x="1218" y="972"/>
                    </a:lnTo>
                    <a:lnTo>
                      <a:pt x="1195" y="996"/>
                    </a:lnTo>
                    <a:lnTo>
                      <a:pt x="1171" y="1014"/>
                    </a:lnTo>
                    <a:lnTo>
                      <a:pt x="1141" y="1032"/>
                    </a:lnTo>
                    <a:lnTo>
                      <a:pt x="1118" y="1038"/>
                    </a:lnTo>
                    <a:lnTo>
                      <a:pt x="1111" y="1056"/>
                    </a:lnTo>
                    <a:lnTo>
                      <a:pt x="1111" y="1068"/>
                    </a:lnTo>
                    <a:lnTo>
                      <a:pt x="1105" y="1074"/>
                    </a:lnTo>
                    <a:lnTo>
                      <a:pt x="1093" y="1103"/>
                    </a:lnTo>
                    <a:lnTo>
                      <a:pt x="1064" y="1128"/>
                    </a:lnTo>
                    <a:lnTo>
                      <a:pt x="1040" y="1128"/>
                    </a:lnTo>
                    <a:lnTo>
                      <a:pt x="1033" y="1134"/>
                    </a:lnTo>
                    <a:lnTo>
                      <a:pt x="1033" y="1139"/>
                    </a:lnTo>
                    <a:lnTo>
                      <a:pt x="1040" y="1152"/>
                    </a:lnTo>
                    <a:lnTo>
                      <a:pt x="1046" y="1157"/>
                    </a:lnTo>
                    <a:lnTo>
                      <a:pt x="1058" y="1157"/>
                    </a:lnTo>
                    <a:lnTo>
                      <a:pt x="1051" y="1175"/>
                    </a:lnTo>
                    <a:lnTo>
                      <a:pt x="1040" y="1187"/>
                    </a:lnTo>
                    <a:lnTo>
                      <a:pt x="1010" y="1218"/>
                    </a:lnTo>
                    <a:lnTo>
                      <a:pt x="998" y="1235"/>
                    </a:lnTo>
                    <a:lnTo>
                      <a:pt x="998" y="1247"/>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42" name="SC"/>
              <p:cNvSpPr>
                <a:spLocks noChangeAspect="1"/>
              </p:cNvSpPr>
              <p:nvPr/>
            </p:nvSpPr>
            <p:spPr bwMode="auto">
              <a:xfrm>
                <a:off x="5626125" y="2494733"/>
                <a:ext cx="677106" cy="494974"/>
              </a:xfrm>
              <a:custGeom>
                <a:avLst/>
                <a:gdLst>
                  <a:gd name="T0" fmla="*/ 986 w 1667"/>
                  <a:gd name="T1" fmla="*/ 1247 h 1247"/>
                  <a:gd name="T2" fmla="*/ 920 w 1667"/>
                  <a:gd name="T3" fmla="*/ 1229 h 1247"/>
                  <a:gd name="T4" fmla="*/ 890 w 1667"/>
                  <a:gd name="T5" fmla="*/ 1128 h 1247"/>
                  <a:gd name="T6" fmla="*/ 800 w 1667"/>
                  <a:gd name="T7" fmla="*/ 1050 h 1247"/>
                  <a:gd name="T8" fmla="*/ 741 w 1667"/>
                  <a:gd name="T9" fmla="*/ 931 h 1247"/>
                  <a:gd name="T10" fmla="*/ 693 w 1667"/>
                  <a:gd name="T11" fmla="*/ 872 h 1247"/>
                  <a:gd name="T12" fmla="*/ 597 w 1667"/>
                  <a:gd name="T13" fmla="*/ 800 h 1247"/>
                  <a:gd name="T14" fmla="*/ 561 w 1667"/>
                  <a:gd name="T15" fmla="*/ 752 h 1247"/>
                  <a:gd name="T16" fmla="*/ 526 w 1667"/>
                  <a:gd name="T17" fmla="*/ 698 h 1247"/>
                  <a:gd name="T18" fmla="*/ 364 w 1667"/>
                  <a:gd name="T19" fmla="*/ 585 h 1247"/>
                  <a:gd name="T20" fmla="*/ 305 w 1667"/>
                  <a:gd name="T21" fmla="*/ 537 h 1247"/>
                  <a:gd name="T22" fmla="*/ 233 w 1667"/>
                  <a:gd name="T23" fmla="*/ 430 h 1247"/>
                  <a:gd name="T24" fmla="*/ 185 w 1667"/>
                  <a:gd name="T25" fmla="*/ 376 h 1247"/>
                  <a:gd name="T26" fmla="*/ 24 w 1667"/>
                  <a:gd name="T27" fmla="*/ 317 h 1247"/>
                  <a:gd name="T28" fmla="*/ 30 w 1667"/>
                  <a:gd name="T29" fmla="*/ 227 h 1247"/>
                  <a:gd name="T30" fmla="*/ 71 w 1667"/>
                  <a:gd name="T31" fmla="*/ 186 h 1247"/>
                  <a:gd name="T32" fmla="*/ 66 w 1667"/>
                  <a:gd name="T33" fmla="*/ 168 h 1247"/>
                  <a:gd name="T34" fmla="*/ 197 w 1667"/>
                  <a:gd name="T35" fmla="*/ 120 h 1247"/>
                  <a:gd name="T36" fmla="*/ 287 w 1667"/>
                  <a:gd name="T37" fmla="*/ 60 h 1247"/>
                  <a:gd name="T38" fmla="*/ 305 w 1667"/>
                  <a:gd name="T39" fmla="*/ 48 h 1247"/>
                  <a:gd name="T40" fmla="*/ 741 w 1667"/>
                  <a:gd name="T41" fmla="*/ 7 h 1247"/>
                  <a:gd name="T42" fmla="*/ 746 w 1667"/>
                  <a:gd name="T43" fmla="*/ 36 h 1247"/>
                  <a:gd name="T44" fmla="*/ 848 w 1667"/>
                  <a:gd name="T45" fmla="*/ 72 h 1247"/>
                  <a:gd name="T46" fmla="*/ 1225 w 1667"/>
                  <a:gd name="T47" fmla="*/ 78 h 1247"/>
                  <a:gd name="T48" fmla="*/ 1649 w 1667"/>
                  <a:gd name="T49" fmla="*/ 383 h 1247"/>
                  <a:gd name="T50" fmla="*/ 1583 w 1667"/>
                  <a:gd name="T51" fmla="*/ 448 h 1247"/>
                  <a:gd name="T52" fmla="*/ 1512 w 1667"/>
                  <a:gd name="T53" fmla="*/ 561 h 1247"/>
                  <a:gd name="T54" fmla="*/ 1500 w 1667"/>
                  <a:gd name="T55" fmla="*/ 650 h 1247"/>
                  <a:gd name="T56" fmla="*/ 1488 w 1667"/>
                  <a:gd name="T57" fmla="*/ 704 h 1247"/>
                  <a:gd name="T58" fmla="*/ 1452 w 1667"/>
                  <a:gd name="T59" fmla="*/ 728 h 1247"/>
                  <a:gd name="T60" fmla="*/ 1410 w 1667"/>
                  <a:gd name="T61" fmla="*/ 770 h 1247"/>
                  <a:gd name="T62" fmla="*/ 1369 w 1667"/>
                  <a:gd name="T63" fmla="*/ 836 h 1247"/>
                  <a:gd name="T64" fmla="*/ 1285 w 1667"/>
                  <a:gd name="T65" fmla="*/ 919 h 1247"/>
                  <a:gd name="T66" fmla="*/ 1218 w 1667"/>
                  <a:gd name="T67" fmla="*/ 972 h 1247"/>
                  <a:gd name="T68" fmla="*/ 1171 w 1667"/>
                  <a:gd name="T69" fmla="*/ 1014 h 1247"/>
                  <a:gd name="T70" fmla="*/ 1118 w 1667"/>
                  <a:gd name="T71" fmla="*/ 1038 h 1247"/>
                  <a:gd name="T72" fmla="*/ 1111 w 1667"/>
                  <a:gd name="T73" fmla="*/ 1068 h 1247"/>
                  <a:gd name="T74" fmla="*/ 1093 w 1667"/>
                  <a:gd name="T75" fmla="*/ 1103 h 1247"/>
                  <a:gd name="T76" fmla="*/ 1040 w 1667"/>
                  <a:gd name="T77" fmla="*/ 1128 h 1247"/>
                  <a:gd name="T78" fmla="*/ 1033 w 1667"/>
                  <a:gd name="T79" fmla="*/ 1139 h 1247"/>
                  <a:gd name="T80" fmla="*/ 1046 w 1667"/>
                  <a:gd name="T81" fmla="*/ 1157 h 1247"/>
                  <a:gd name="T82" fmla="*/ 1051 w 1667"/>
                  <a:gd name="T83" fmla="*/ 1175 h 1247"/>
                  <a:gd name="T84" fmla="*/ 1010 w 1667"/>
                  <a:gd name="T85" fmla="*/ 1218 h 1247"/>
                  <a:gd name="T86" fmla="*/ 998 w 1667"/>
                  <a:gd name="T87" fmla="*/ 1247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7" h="1247">
                    <a:moveTo>
                      <a:pt x="998" y="1247"/>
                    </a:moveTo>
                    <a:lnTo>
                      <a:pt x="986" y="1247"/>
                    </a:lnTo>
                    <a:lnTo>
                      <a:pt x="938" y="1241"/>
                    </a:lnTo>
                    <a:lnTo>
                      <a:pt x="920" y="1229"/>
                    </a:lnTo>
                    <a:lnTo>
                      <a:pt x="915" y="1211"/>
                    </a:lnTo>
                    <a:lnTo>
                      <a:pt x="890" y="1128"/>
                    </a:lnTo>
                    <a:lnTo>
                      <a:pt x="848" y="1074"/>
                    </a:lnTo>
                    <a:lnTo>
                      <a:pt x="800" y="1050"/>
                    </a:lnTo>
                    <a:lnTo>
                      <a:pt x="771" y="967"/>
                    </a:lnTo>
                    <a:lnTo>
                      <a:pt x="741" y="931"/>
                    </a:lnTo>
                    <a:lnTo>
                      <a:pt x="723" y="883"/>
                    </a:lnTo>
                    <a:lnTo>
                      <a:pt x="693" y="872"/>
                    </a:lnTo>
                    <a:lnTo>
                      <a:pt x="639" y="847"/>
                    </a:lnTo>
                    <a:lnTo>
                      <a:pt x="597" y="800"/>
                    </a:lnTo>
                    <a:lnTo>
                      <a:pt x="561" y="775"/>
                    </a:lnTo>
                    <a:lnTo>
                      <a:pt x="561" y="752"/>
                    </a:lnTo>
                    <a:lnTo>
                      <a:pt x="543" y="716"/>
                    </a:lnTo>
                    <a:lnTo>
                      <a:pt x="526" y="698"/>
                    </a:lnTo>
                    <a:lnTo>
                      <a:pt x="472" y="680"/>
                    </a:lnTo>
                    <a:lnTo>
                      <a:pt x="364" y="585"/>
                    </a:lnTo>
                    <a:lnTo>
                      <a:pt x="317" y="567"/>
                    </a:lnTo>
                    <a:lnTo>
                      <a:pt x="305" y="537"/>
                    </a:lnTo>
                    <a:lnTo>
                      <a:pt x="263" y="496"/>
                    </a:lnTo>
                    <a:lnTo>
                      <a:pt x="233" y="430"/>
                    </a:lnTo>
                    <a:lnTo>
                      <a:pt x="197" y="394"/>
                    </a:lnTo>
                    <a:lnTo>
                      <a:pt x="185" y="376"/>
                    </a:lnTo>
                    <a:lnTo>
                      <a:pt x="120" y="365"/>
                    </a:lnTo>
                    <a:lnTo>
                      <a:pt x="24" y="317"/>
                    </a:lnTo>
                    <a:lnTo>
                      <a:pt x="0" y="293"/>
                    </a:lnTo>
                    <a:lnTo>
                      <a:pt x="30" y="227"/>
                    </a:lnTo>
                    <a:lnTo>
                      <a:pt x="54" y="209"/>
                    </a:lnTo>
                    <a:lnTo>
                      <a:pt x="71" y="186"/>
                    </a:lnTo>
                    <a:lnTo>
                      <a:pt x="71" y="173"/>
                    </a:lnTo>
                    <a:lnTo>
                      <a:pt x="66" y="168"/>
                    </a:lnTo>
                    <a:lnTo>
                      <a:pt x="167" y="120"/>
                    </a:lnTo>
                    <a:lnTo>
                      <a:pt x="197" y="120"/>
                    </a:lnTo>
                    <a:lnTo>
                      <a:pt x="197" y="102"/>
                    </a:lnTo>
                    <a:lnTo>
                      <a:pt x="287" y="60"/>
                    </a:lnTo>
                    <a:lnTo>
                      <a:pt x="292" y="42"/>
                    </a:lnTo>
                    <a:lnTo>
                      <a:pt x="305" y="48"/>
                    </a:lnTo>
                    <a:lnTo>
                      <a:pt x="741" y="0"/>
                    </a:lnTo>
                    <a:lnTo>
                      <a:pt x="741" y="7"/>
                    </a:lnTo>
                    <a:lnTo>
                      <a:pt x="735" y="25"/>
                    </a:lnTo>
                    <a:lnTo>
                      <a:pt x="746" y="36"/>
                    </a:lnTo>
                    <a:lnTo>
                      <a:pt x="782" y="18"/>
                    </a:lnTo>
                    <a:lnTo>
                      <a:pt x="848" y="72"/>
                    </a:lnTo>
                    <a:lnTo>
                      <a:pt x="854" y="125"/>
                    </a:lnTo>
                    <a:lnTo>
                      <a:pt x="1225" y="78"/>
                    </a:lnTo>
                    <a:lnTo>
                      <a:pt x="1667" y="370"/>
                    </a:lnTo>
                    <a:lnTo>
                      <a:pt x="1649" y="383"/>
                    </a:lnTo>
                    <a:lnTo>
                      <a:pt x="1613" y="406"/>
                    </a:lnTo>
                    <a:lnTo>
                      <a:pt x="1583" y="448"/>
                    </a:lnTo>
                    <a:lnTo>
                      <a:pt x="1530" y="531"/>
                    </a:lnTo>
                    <a:lnTo>
                      <a:pt x="1512" y="561"/>
                    </a:lnTo>
                    <a:lnTo>
                      <a:pt x="1494" y="609"/>
                    </a:lnTo>
                    <a:lnTo>
                      <a:pt x="1500" y="650"/>
                    </a:lnTo>
                    <a:lnTo>
                      <a:pt x="1500" y="693"/>
                    </a:lnTo>
                    <a:lnTo>
                      <a:pt x="1488" y="704"/>
                    </a:lnTo>
                    <a:lnTo>
                      <a:pt x="1476" y="722"/>
                    </a:lnTo>
                    <a:lnTo>
                      <a:pt x="1452" y="728"/>
                    </a:lnTo>
                    <a:lnTo>
                      <a:pt x="1434" y="746"/>
                    </a:lnTo>
                    <a:lnTo>
                      <a:pt x="1410" y="770"/>
                    </a:lnTo>
                    <a:lnTo>
                      <a:pt x="1387" y="806"/>
                    </a:lnTo>
                    <a:lnTo>
                      <a:pt x="1369" y="836"/>
                    </a:lnTo>
                    <a:lnTo>
                      <a:pt x="1315" y="872"/>
                    </a:lnTo>
                    <a:lnTo>
                      <a:pt x="1285" y="919"/>
                    </a:lnTo>
                    <a:lnTo>
                      <a:pt x="1254" y="949"/>
                    </a:lnTo>
                    <a:lnTo>
                      <a:pt x="1218" y="972"/>
                    </a:lnTo>
                    <a:lnTo>
                      <a:pt x="1195" y="996"/>
                    </a:lnTo>
                    <a:lnTo>
                      <a:pt x="1171" y="1014"/>
                    </a:lnTo>
                    <a:lnTo>
                      <a:pt x="1141" y="1032"/>
                    </a:lnTo>
                    <a:lnTo>
                      <a:pt x="1118" y="1038"/>
                    </a:lnTo>
                    <a:lnTo>
                      <a:pt x="1111" y="1056"/>
                    </a:lnTo>
                    <a:lnTo>
                      <a:pt x="1111" y="1068"/>
                    </a:lnTo>
                    <a:lnTo>
                      <a:pt x="1105" y="1074"/>
                    </a:lnTo>
                    <a:lnTo>
                      <a:pt x="1093" y="1103"/>
                    </a:lnTo>
                    <a:lnTo>
                      <a:pt x="1064" y="1128"/>
                    </a:lnTo>
                    <a:lnTo>
                      <a:pt x="1040" y="1128"/>
                    </a:lnTo>
                    <a:lnTo>
                      <a:pt x="1033" y="1134"/>
                    </a:lnTo>
                    <a:lnTo>
                      <a:pt x="1033" y="1139"/>
                    </a:lnTo>
                    <a:lnTo>
                      <a:pt x="1040" y="1152"/>
                    </a:lnTo>
                    <a:lnTo>
                      <a:pt x="1046" y="1157"/>
                    </a:lnTo>
                    <a:lnTo>
                      <a:pt x="1058" y="1157"/>
                    </a:lnTo>
                    <a:lnTo>
                      <a:pt x="1051" y="1175"/>
                    </a:lnTo>
                    <a:lnTo>
                      <a:pt x="1040" y="1187"/>
                    </a:lnTo>
                    <a:lnTo>
                      <a:pt x="1010" y="1218"/>
                    </a:lnTo>
                    <a:lnTo>
                      <a:pt x="998" y="1235"/>
                    </a:lnTo>
                    <a:lnTo>
                      <a:pt x="998" y="1247"/>
                    </a:lnTo>
                  </a:path>
                </a:pathLst>
              </a:custGeom>
              <a:solidFill>
                <a:sysClr val="window" lastClr="FFFFFF"/>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43" name="Freeform 242"/>
              <p:cNvSpPr>
                <a:spLocks noChangeAspect="1"/>
              </p:cNvSpPr>
              <p:nvPr/>
            </p:nvSpPr>
            <p:spPr bwMode="auto">
              <a:xfrm>
                <a:off x="5315880" y="2560236"/>
                <a:ext cx="724062" cy="724584"/>
              </a:xfrm>
              <a:custGeom>
                <a:avLst/>
                <a:gdLst>
                  <a:gd name="T0" fmla="*/ 240 w 1781"/>
                  <a:gd name="T1" fmla="*/ 960 h 1824"/>
                  <a:gd name="T2" fmla="*/ 281 w 1781"/>
                  <a:gd name="T3" fmla="*/ 1043 h 1824"/>
                  <a:gd name="T4" fmla="*/ 328 w 1781"/>
                  <a:gd name="T5" fmla="*/ 1091 h 1824"/>
                  <a:gd name="T6" fmla="*/ 335 w 1781"/>
                  <a:gd name="T7" fmla="*/ 1150 h 1824"/>
                  <a:gd name="T8" fmla="*/ 358 w 1781"/>
                  <a:gd name="T9" fmla="*/ 1198 h 1824"/>
                  <a:gd name="T10" fmla="*/ 328 w 1781"/>
                  <a:gd name="T11" fmla="*/ 1294 h 1824"/>
                  <a:gd name="T12" fmla="*/ 317 w 1781"/>
                  <a:gd name="T13" fmla="*/ 1419 h 1824"/>
                  <a:gd name="T14" fmla="*/ 346 w 1781"/>
                  <a:gd name="T15" fmla="*/ 1610 h 1824"/>
                  <a:gd name="T16" fmla="*/ 394 w 1781"/>
                  <a:gd name="T17" fmla="*/ 1700 h 1824"/>
                  <a:gd name="T18" fmla="*/ 430 w 1781"/>
                  <a:gd name="T19" fmla="*/ 1753 h 1824"/>
                  <a:gd name="T20" fmla="*/ 448 w 1781"/>
                  <a:gd name="T21" fmla="*/ 1813 h 1824"/>
                  <a:gd name="T22" fmla="*/ 1398 w 1781"/>
                  <a:gd name="T23" fmla="*/ 1800 h 1824"/>
                  <a:gd name="T24" fmla="*/ 1458 w 1781"/>
                  <a:gd name="T25" fmla="*/ 1824 h 1824"/>
                  <a:gd name="T26" fmla="*/ 1440 w 1781"/>
                  <a:gd name="T27" fmla="*/ 1687 h 1824"/>
                  <a:gd name="T28" fmla="*/ 1458 w 1781"/>
                  <a:gd name="T29" fmla="*/ 1639 h 1824"/>
                  <a:gd name="T30" fmla="*/ 1548 w 1781"/>
                  <a:gd name="T31" fmla="*/ 1652 h 1824"/>
                  <a:gd name="T32" fmla="*/ 1638 w 1781"/>
                  <a:gd name="T33" fmla="*/ 1646 h 1824"/>
                  <a:gd name="T34" fmla="*/ 1620 w 1781"/>
                  <a:gd name="T35" fmla="*/ 1544 h 1824"/>
                  <a:gd name="T36" fmla="*/ 1625 w 1781"/>
                  <a:gd name="T37" fmla="*/ 1467 h 1824"/>
                  <a:gd name="T38" fmla="*/ 1679 w 1781"/>
                  <a:gd name="T39" fmla="*/ 1263 h 1824"/>
                  <a:gd name="T40" fmla="*/ 1733 w 1781"/>
                  <a:gd name="T41" fmla="*/ 1145 h 1824"/>
                  <a:gd name="T42" fmla="*/ 1775 w 1781"/>
                  <a:gd name="T43" fmla="*/ 1109 h 1824"/>
                  <a:gd name="T44" fmla="*/ 1763 w 1781"/>
                  <a:gd name="T45" fmla="*/ 1085 h 1824"/>
                  <a:gd name="T46" fmla="*/ 1745 w 1781"/>
                  <a:gd name="T47" fmla="*/ 1079 h 1824"/>
                  <a:gd name="T48" fmla="*/ 1679 w 1781"/>
                  <a:gd name="T49" fmla="*/ 1061 h 1824"/>
                  <a:gd name="T50" fmla="*/ 1649 w 1781"/>
                  <a:gd name="T51" fmla="*/ 960 h 1824"/>
                  <a:gd name="T52" fmla="*/ 1559 w 1781"/>
                  <a:gd name="T53" fmla="*/ 882 h 1824"/>
                  <a:gd name="T54" fmla="*/ 1500 w 1781"/>
                  <a:gd name="T55" fmla="*/ 763 h 1824"/>
                  <a:gd name="T56" fmla="*/ 1452 w 1781"/>
                  <a:gd name="T57" fmla="*/ 704 h 1824"/>
                  <a:gd name="T58" fmla="*/ 1356 w 1781"/>
                  <a:gd name="T59" fmla="*/ 632 h 1824"/>
                  <a:gd name="T60" fmla="*/ 1320 w 1781"/>
                  <a:gd name="T61" fmla="*/ 584 h 1824"/>
                  <a:gd name="T62" fmla="*/ 1285 w 1781"/>
                  <a:gd name="T63" fmla="*/ 530 h 1824"/>
                  <a:gd name="T64" fmla="*/ 1123 w 1781"/>
                  <a:gd name="T65" fmla="*/ 417 h 1824"/>
                  <a:gd name="T66" fmla="*/ 1064 w 1781"/>
                  <a:gd name="T67" fmla="*/ 369 h 1824"/>
                  <a:gd name="T68" fmla="*/ 992 w 1781"/>
                  <a:gd name="T69" fmla="*/ 262 h 1824"/>
                  <a:gd name="T70" fmla="*/ 944 w 1781"/>
                  <a:gd name="T71" fmla="*/ 208 h 1824"/>
                  <a:gd name="T72" fmla="*/ 783 w 1781"/>
                  <a:gd name="T73" fmla="*/ 149 h 1824"/>
                  <a:gd name="T74" fmla="*/ 789 w 1781"/>
                  <a:gd name="T75" fmla="*/ 59 h 1824"/>
                  <a:gd name="T76" fmla="*/ 830 w 1781"/>
                  <a:gd name="T77" fmla="*/ 18 h 1824"/>
                  <a:gd name="T78" fmla="*/ 825 w 1781"/>
                  <a:gd name="T79" fmla="*/ 0 h 1824"/>
                  <a:gd name="T80" fmla="*/ 0 w 1781"/>
                  <a:gd name="T81" fmla="*/ 107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1" h="1824">
                    <a:moveTo>
                      <a:pt x="0" y="107"/>
                    </a:moveTo>
                    <a:lnTo>
                      <a:pt x="240" y="960"/>
                    </a:lnTo>
                    <a:lnTo>
                      <a:pt x="263" y="984"/>
                    </a:lnTo>
                    <a:lnTo>
                      <a:pt x="281" y="1043"/>
                    </a:lnTo>
                    <a:lnTo>
                      <a:pt x="293" y="1073"/>
                    </a:lnTo>
                    <a:lnTo>
                      <a:pt x="328" y="1091"/>
                    </a:lnTo>
                    <a:lnTo>
                      <a:pt x="346" y="1114"/>
                    </a:lnTo>
                    <a:lnTo>
                      <a:pt x="335" y="1150"/>
                    </a:lnTo>
                    <a:lnTo>
                      <a:pt x="364" y="1186"/>
                    </a:lnTo>
                    <a:lnTo>
                      <a:pt x="358" y="1198"/>
                    </a:lnTo>
                    <a:lnTo>
                      <a:pt x="328" y="1240"/>
                    </a:lnTo>
                    <a:lnTo>
                      <a:pt x="328" y="1294"/>
                    </a:lnTo>
                    <a:lnTo>
                      <a:pt x="305" y="1347"/>
                    </a:lnTo>
                    <a:lnTo>
                      <a:pt x="317" y="1419"/>
                    </a:lnTo>
                    <a:lnTo>
                      <a:pt x="353" y="1508"/>
                    </a:lnTo>
                    <a:lnTo>
                      <a:pt x="346" y="1610"/>
                    </a:lnTo>
                    <a:lnTo>
                      <a:pt x="389" y="1675"/>
                    </a:lnTo>
                    <a:lnTo>
                      <a:pt x="394" y="1700"/>
                    </a:lnTo>
                    <a:lnTo>
                      <a:pt x="400" y="1723"/>
                    </a:lnTo>
                    <a:lnTo>
                      <a:pt x="430" y="1753"/>
                    </a:lnTo>
                    <a:lnTo>
                      <a:pt x="430" y="1783"/>
                    </a:lnTo>
                    <a:lnTo>
                      <a:pt x="448" y="1813"/>
                    </a:lnTo>
                    <a:lnTo>
                      <a:pt x="1387" y="1753"/>
                    </a:lnTo>
                    <a:lnTo>
                      <a:pt x="1398" y="1800"/>
                    </a:lnTo>
                    <a:lnTo>
                      <a:pt x="1416" y="1818"/>
                    </a:lnTo>
                    <a:lnTo>
                      <a:pt x="1458" y="1824"/>
                    </a:lnTo>
                    <a:lnTo>
                      <a:pt x="1470" y="1777"/>
                    </a:lnTo>
                    <a:lnTo>
                      <a:pt x="1440" y="1687"/>
                    </a:lnTo>
                    <a:lnTo>
                      <a:pt x="1446" y="1657"/>
                    </a:lnTo>
                    <a:lnTo>
                      <a:pt x="1458" y="1639"/>
                    </a:lnTo>
                    <a:lnTo>
                      <a:pt x="1482" y="1621"/>
                    </a:lnTo>
                    <a:lnTo>
                      <a:pt x="1548" y="1652"/>
                    </a:lnTo>
                    <a:lnTo>
                      <a:pt x="1607" y="1652"/>
                    </a:lnTo>
                    <a:lnTo>
                      <a:pt x="1638" y="1646"/>
                    </a:lnTo>
                    <a:lnTo>
                      <a:pt x="1631" y="1580"/>
                    </a:lnTo>
                    <a:lnTo>
                      <a:pt x="1620" y="1544"/>
                    </a:lnTo>
                    <a:lnTo>
                      <a:pt x="1620" y="1496"/>
                    </a:lnTo>
                    <a:lnTo>
                      <a:pt x="1625" y="1467"/>
                    </a:lnTo>
                    <a:lnTo>
                      <a:pt x="1674" y="1324"/>
                    </a:lnTo>
                    <a:lnTo>
                      <a:pt x="1679" y="1263"/>
                    </a:lnTo>
                    <a:lnTo>
                      <a:pt x="1703" y="1204"/>
                    </a:lnTo>
                    <a:lnTo>
                      <a:pt x="1733" y="1145"/>
                    </a:lnTo>
                    <a:lnTo>
                      <a:pt x="1763" y="1121"/>
                    </a:lnTo>
                    <a:lnTo>
                      <a:pt x="1775" y="1109"/>
                    </a:lnTo>
                    <a:lnTo>
                      <a:pt x="1781" y="1091"/>
                    </a:lnTo>
                    <a:lnTo>
                      <a:pt x="1763" y="1085"/>
                    </a:lnTo>
                    <a:lnTo>
                      <a:pt x="1757" y="1079"/>
                    </a:lnTo>
                    <a:lnTo>
                      <a:pt x="1745" y="1079"/>
                    </a:lnTo>
                    <a:lnTo>
                      <a:pt x="1697" y="1073"/>
                    </a:lnTo>
                    <a:lnTo>
                      <a:pt x="1679" y="1061"/>
                    </a:lnTo>
                    <a:lnTo>
                      <a:pt x="1674" y="1043"/>
                    </a:lnTo>
                    <a:lnTo>
                      <a:pt x="1649" y="960"/>
                    </a:lnTo>
                    <a:lnTo>
                      <a:pt x="1607" y="906"/>
                    </a:lnTo>
                    <a:lnTo>
                      <a:pt x="1559" y="882"/>
                    </a:lnTo>
                    <a:lnTo>
                      <a:pt x="1530" y="799"/>
                    </a:lnTo>
                    <a:lnTo>
                      <a:pt x="1500" y="763"/>
                    </a:lnTo>
                    <a:lnTo>
                      <a:pt x="1482" y="715"/>
                    </a:lnTo>
                    <a:lnTo>
                      <a:pt x="1452" y="704"/>
                    </a:lnTo>
                    <a:lnTo>
                      <a:pt x="1398" y="679"/>
                    </a:lnTo>
                    <a:lnTo>
                      <a:pt x="1356" y="632"/>
                    </a:lnTo>
                    <a:lnTo>
                      <a:pt x="1320" y="607"/>
                    </a:lnTo>
                    <a:lnTo>
                      <a:pt x="1320" y="584"/>
                    </a:lnTo>
                    <a:lnTo>
                      <a:pt x="1302" y="548"/>
                    </a:lnTo>
                    <a:lnTo>
                      <a:pt x="1285" y="530"/>
                    </a:lnTo>
                    <a:lnTo>
                      <a:pt x="1231" y="512"/>
                    </a:lnTo>
                    <a:lnTo>
                      <a:pt x="1123" y="417"/>
                    </a:lnTo>
                    <a:lnTo>
                      <a:pt x="1076" y="399"/>
                    </a:lnTo>
                    <a:lnTo>
                      <a:pt x="1064" y="369"/>
                    </a:lnTo>
                    <a:lnTo>
                      <a:pt x="1022" y="328"/>
                    </a:lnTo>
                    <a:lnTo>
                      <a:pt x="992" y="262"/>
                    </a:lnTo>
                    <a:lnTo>
                      <a:pt x="956" y="226"/>
                    </a:lnTo>
                    <a:lnTo>
                      <a:pt x="944" y="208"/>
                    </a:lnTo>
                    <a:lnTo>
                      <a:pt x="879" y="197"/>
                    </a:lnTo>
                    <a:lnTo>
                      <a:pt x="783" y="149"/>
                    </a:lnTo>
                    <a:lnTo>
                      <a:pt x="759" y="125"/>
                    </a:lnTo>
                    <a:lnTo>
                      <a:pt x="789" y="59"/>
                    </a:lnTo>
                    <a:lnTo>
                      <a:pt x="813" y="41"/>
                    </a:lnTo>
                    <a:lnTo>
                      <a:pt x="830" y="18"/>
                    </a:lnTo>
                    <a:lnTo>
                      <a:pt x="830" y="5"/>
                    </a:lnTo>
                    <a:lnTo>
                      <a:pt x="825" y="0"/>
                    </a:lnTo>
                    <a:lnTo>
                      <a:pt x="335" y="71"/>
                    </a:lnTo>
                    <a:lnTo>
                      <a:pt x="0" y="107"/>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44" name="GA"/>
              <p:cNvSpPr>
                <a:spLocks noChangeAspect="1"/>
              </p:cNvSpPr>
              <p:nvPr/>
            </p:nvSpPr>
            <p:spPr bwMode="auto">
              <a:xfrm>
                <a:off x="5315761" y="2561471"/>
                <a:ext cx="724062" cy="724585"/>
              </a:xfrm>
              <a:custGeom>
                <a:avLst/>
                <a:gdLst>
                  <a:gd name="T0" fmla="*/ 240 w 1781"/>
                  <a:gd name="T1" fmla="*/ 960 h 1824"/>
                  <a:gd name="T2" fmla="*/ 281 w 1781"/>
                  <a:gd name="T3" fmla="*/ 1043 h 1824"/>
                  <a:gd name="T4" fmla="*/ 328 w 1781"/>
                  <a:gd name="T5" fmla="*/ 1091 h 1824"/>
                  <a:gd name="T6" fmla="*/ 335 w 1781"/>
                  <a:gd name="T7" fmla="*/ 1150 h 1824"/>
                  <a:gd name="T8" fmla="*/ 358 w 1781"/>
                  <a:gd name="T9" fmla="*/ 1198 h 1824"/>
                  <a:gd name="T10" fmla="*/ 328 w 1781"/>
                  <a:gd name="T11" fmla="*/ 1294 h 1824"/>
                  <a:gd name="T12" fmla="*/ 317 w 1781"/>
                  <a:gd name="T13" fmla="*/ 1419 h 1824"/>
                  <a:gd name="T14" fmla="*/ 346 w 1781"/>
                  <a:gd name="T15" fmla="*/ 1610 h 1824"/>
                  <a:gd name="T16" fmla="*/ 394 w 1781"/>
                  <a:gd name="T17" fmla="*/ 1700 h 1824"/>
                  <a:gd name="T18" fmla="*/ 430 w 1781"/>
                  <a:gd name="T19" fmla="*/ 1753 h 1824"/>
                  <a:gd name="T20" fmla="*/ 448 w 1781"/>
                  <a:gd name="T21" fmla="*/ 1813 h 1824"/>
                  <a:gd name="T22" fmla="*/ 1398 w 1781"/>
                  <a:gd name="T23" fmla="*/ 1800 h 1824"/>
                  <a:gd name="T24" fmla="*/ 1458 w 1781"/>
                  <a:gd name="T25" fmla="*/ 1824 h 1824"/>
                  <a:gd name="T26" fmla="*/ 1440 w 1781"/>
                  <a:gd name="T27" fmla="*/ 1687 h 1824"/>
                  <a:gd name="T28" fmla="*/ 1458 w 1781"/>
                  <a:gd name="T29" fmla="*/ 1639 h 1824"/>
                  <a:gd name="T30" fmla="*/ 1548 w 1781"/>
                  <a:gd name="T31" fmla="*/ 1652 h 1824"/>
                  <a:gd name="T32" fmla="*/ 1638 w 1781"/>
                  <a:gd name="T33" fmla="*/ 1646 h 1824"/>
                  <a:gd name="T34" fmla="*/ 1620 w 1781"/>
                  <a:gd name="T35" fmla="*/ 1544 h 1824"/>
                  <a:gd name="T36" fmla="*/ 1625 w 1781"/>
                  <a:gd name="T37" fmla="*/ 1467 h 1824"/>
                  <a:gd name="T38" fmla="*/ 1679 w 1781"/>
                  <a:gd name="T39" fmla="*/ 1263 h 1824"/>
                  <a:gd name="T40" fmla="*/ 1733 w 1781"/>
                  <a:gd name="T41" fmla="*/ 1145 h 1824"/>
                  <a:gd name="T42" fmla="*/ 1775 w 1781"/>
                  <a:gd name="T43" fmla="*/ 1109 h 1824"/>
                  <a:gd name="T44" fmla="*/ 1763 w 1781"/>
                  <a:gd name="T45" fmla="*/ 1085 h 1824"/>
                  <a:gd name="T46" fmla="*/ 1745 w 1781"/>
                  <a:gd name="T47" fmla="*/ 1079 h 1824"/>
                  <a:gd name="T48" fmla="*/ 1679 w 1781"/>
                  <a:gd name="T49" fmla="*/ 1061 h 1824"/>
                  <a:gd name="T50" fmla="*/ 1649 w 1781"/>
                  <a:gd name="T51" fmla="*/ 960 h 1824"/>
                  <a:gd name="T52" fmla="*/ 1559 w 1781"/>
                  <a:gd name="T53" fmla="*/ 882 h 1824"/>
                  <a:gd name="T54" fmla="*/ 1500 w 1781"/>
                  <a:gd name="T55" fmla="*/ 763 h 1824"/>
                  <a:gd name="T56" fmla="*/ 1452 w 1781"/>
                  <a:gd name="T57" fmla="*/ 704 h 1824"/>
                  <a:gd name="T58" fmla="*/ 1356 w 1781"/>
                  <a:gd name="T59" fmla="*/ 632 h 1824"/>
                  <a:gd name="T60" fmla="*/ 1320 w 1781"/>
                  <a:gd name="T61" fmla="*/ 584 h 1824"/>
                  <a:gd name="T62" fmla="*/ 1285 w 1781"/>
                  <a:gd name="T63" fmla="*/ 530 h 1824"/>
                  <a:gd name="T64" fmla="*/ 1123 w 1781"/>
                  <a:gd name="T65" fmla="*/ 417 h 1824"/>
                  <a:gd name="T66" fmla="*/ 1064 w 1781"/>
                  <a:gd name="T67" fmla="*/ 369 h 1824"/>
                  <a:gd name="T68" fmla="*/ 992 w 1781"/>
                  <a:gd name="T69" fmla="*/ 262 h 1824"/>
                  <a:gd name="T70" fmla="*/ 944 w 1781"/>
                  <a:gd name="T71" fmla="*/ 208 h 1824"/>
                  <a:gd name="T72" fmla="*/ 783 w 1781"/>
                  <a:gd name="T73" fmla="*/ 149 h 1824"/>
                  <a:gd name="T74" fmla="*/ 789 w 1781"/>
                  <a:gd name="T75" fmla="*/ 59 h 1824"/>
                  <a:gd name="T76" fmla="*/ 830 w 1781"/>
                  <a:gd name="T77" fmla="*/ 18 h 1824"/>
                  <a:gd name="T78" fmla="*/ 825 w 1781"/>
                  <a:gd name="T79" fmla="*/ 0 h 1824"/>
                  <a:gd name="T80" fmla="*/ 0 w 1781"/>
                  <a:gd name="T81" fmla="*/ 107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1" h="1824">
                    <a:moveTo>
                      <a:pt x="0" y="107"/>
                    </a:moveTo>
                    <a:lnTo>
                      <a:pt x="240" y="960"/>
                    </a:lnTo>
                    <a:lnTo>
                      <a:pt x="263" y="984"/>
                    </a:lnTo>
                    <a:lnTo>
                      <a:pt x="281" y="1043"/>
                    </a:lnTo>
                    <a:lnTo>
                      <a:pt x="293" y="1073"/>
                    </a:lnTo>
                    <a:lnTo>
                      <a:pt x="328" y="1091"/>
                    </a:lnTo>
                    <a:lnTo>
                      <a:pt x="346" y="1114"/>
                    </a:lnTo>
                    <a:lnTo>
                      <a:pt x="335" y="1150"/>
                    </a:lnTo>
                    <a:lnTo>
                      <a:pt x="364" y="1186"/>
                    </a:lnTo>
                    <a:lnTo>
                      <a:pt x="358" y="1198"/>
                    </a:lnTo>
                    <a:lnTo>
                      <a:pt x="328" y="1240"/>
                    </a:lnTo>
                    <a:lnTo>
                      <a:pt x="328" y="1294"/>
                    </a:lnTo>
                    <a:lnTo>
                      <a:pt x="305" y="1347"/>
                    </a:lnTo>
                    <a:lnTo>
                      <a:pt x="317" y="1419"/>
                    </a:lnTo>
                    <a:lnTo>
                      <a:pt x="353" y="1508"/>
                    </a:lnTo>
                    <a:lnTo>
                      <a:pt x="346" y="1610"/>
                    </a:lnTo>
                    <a:lnTo>
                      <a:pt x="389" y="1675"/>
                    </a:lnTo>
                    <a:lnTo>
                      <a:pt x="394" y="1700"/>
                    </a:lnTo>
                    <a:lnTo>
                      <a:pt x="400" y="1723"/>
                    </a:lnTo>
                    <a:lnTo>
                      <a:pt x="430" y="1753"/>
                    </a:lnTo>
                    <a:lnTo>
                      <a:pt x="430" y="1783"/>
                    </a:lnTo>
                    <a:lnTo>
                      <a:pt x="448" y="1813"/>
                    </a:lnTo>
                    <a:lnTo>
                      <a:pt x="1387" y="1753"/>
                    </a:lnTo>
                    <a:lnTo>
                      <a:pt x="1398" y="1800"/>
                    </a:lnTo>
                    <a:lnTo>
                      <a:pt x="1416" y="1818"/>
                    </a:lnTo>
                    <a:lnTo>
                      <a:pt x="1458" y="1824"/>
                    </a:lnTo>
                    <a:lnTo>
                      <a:pt x="1470" y="1777"/>
                    </a:lnTo>
                    <a:lnTo>
                      <a:pt x="1440" y="1687"/>
                    </a:lnTo>
                    <a:lnTo>
                      <a:pt x="1446" y="1657"/>
                    </a:lnTo>
                    <a:lnTo>
                      <a:pt x="1458" y="1639"/>
                    </a:lnTo>
                    <a:lnTo>
                      <a:pt x="1482" y="1621"/>
                    </a:lnTo>
                    <a:lnTo>
                      <a:pt x="1548" y="1652"/>
                    </a:lnTo>
                    <a:lnTo>
                      <a:pt x="1607" y="1652"/>
                    </a:lnTo>
                    <a:lnTo>
                      <a:pt x="1638" y="1646"/>
                    </a:lnTo>
                    <a:lnTo>
                      <a:pt x="1631" y="1580"/>
                    </a:lnTo>
                    <a:lnTo>
                      <a:pt x="1620" y="1544"/>
                    </a:lnTo>
                    <a:lnTo>
                      <a:pt x="1620" y="1496"/>
                    </a:lnTo>
                    <a:lnTo>
                      <a:pt x="1625" y="1467"/>
                    </a:lnTo>
                    <a:lnTo>
                      <a:pt x="1674" y="1324"/>
                    </a:lnTo>
                    <a:lnTo>
                      <a:pt x="1679" y="1263"/>
                    </a:lnTo>
                    <a:lnTo>
                      <a:pt x="1703" y="1204"/>
                    </a:lnTo>
                    <a:lnTo>
                      <a:pt x="1733" y="1145"/>
                    </a:lnTo>
                    <a:lnTo>
                      <a:pt x="1763" y="1121"/>
                    </a:lnTo>
                    <a:lnTo>
                      <a:pt x="1775" y="1109"/>
                    </a:lnTo>
                    <a:lnTo>
                      <a:pt x="1781" y="1091"/>
                    </a:lnTo>
                    <a:lnTo>
                      <a:pt x="1763" y="1085"/>
                    </a:lnTo>
                    <a:lnTo>
                      <a:pt x="1757" y="1079"/>
                    </a:lnTo>
                    <a:lnTo>
                      <a:pt x="1745" y="1079"/>
                    </a:lnTo>
                    <a:lnTo>
                      <a:pt x="1697" y="1073"/>
                    </a:lnTo>
                    <a:lnTo>
                      <a:pt x="1679" y="1061"/>
                    </a:lnTo>
                    <a:lnTo>
                      <a:pt x="1674" y="1043"/>
                    </a:lnTo>
                    <a:lnTo>
                      <a:pt x="1649" y="960"/>
                    </a:lnTo>
                    <a:lnTo>
                      <a:pt x="1607" y="906"/>
                    </a:lnTo>
                    <a:lnTo>
                      <a:pt x="1559" y="882"/>
                    </a:lnTo>
                    <a:lnTo>
                      <a:pt x="1530" y="799"/>
                    </a:lnTo>
                    <a:lnTo>
                      <a:pt x="1500" y="763"/>
                    </a:lnTo>
                    <a:lnTo>
                      <a:pt x="1482" y="715"/>
                    </a:lnTo>
                    <a:lnTo>
                      <a:pt x="1452" y="704"/>
                    </a:lnTo>
                    <a:lnTo>
                      <a:pt x="1398" y="679"/>
                    </a:lnTo>
                    <a:lnTo>
                      <a:pt x="1356" y="632"/>
                    </a:lnTo>
                    <a:lnTo>
                      <a:pt x="1320" y="607"/>
                    </a:lnTo>
                    <a:lnTo>
                      <a:pt x="1320" y="584"/>
                    </a:lnTo>
                    <a:lnTo>
                      <a:pt x="1302" y="548"/>
                    </a:lnTo>
                    <a:lnTo>
                      <a:pt x="1285" y="530"/>
                    </a:lnTo>
                    <a:lnTo>
                      <a:pt x="1231" y="512"/>
                    </a:lnTo>
                    <a:lnTo>
                      <a:pt x="1123" y="417"/>
                    </a:lnTo>
                    <a:lnTo>
                      <a:pt x="1076" y="399"/>
                    </a:lnTo>
                    <a:lnTo>
                      <a:pt x="1064" y="369"/>
                    </a:lnTo>
                    <a:lnTo>
                      <a:pt x="1022" y="328"/>
                    </a:lnTo>
                    <a:lnTo>
                      <a:pt x="992" y="262"/>
                    </a:lnTo>
                    <a:lnTo>
                      <a:pt x="956" y="226"/>
                    </a:lnTo>
                    <a:lnTo>
                      <a:pt x="944" y="208"/>
                    </a:lnTo>
                    <a:lnTo>
                      <a:pt x="879" y="197"/>
                    </a:lnTo>
                    <a:lnTo>
                      <a:pt x="783" y="149"/>
                    </a:lnTo>
                    <a:lnTo>
                      <a:pt x="759" y="125"/>
                    </a:lnTo>
                    <a:lnTo>
                      <a:pt x="789" y="59"/>
                    </a:lnTo>
                    <a:lnTo>
                      <a:pt x="813" y="41"/>
                    </a:lnTo>
                    <a:lnTo>
                      <a:pt x="830" y="18"/>
                    </a:lnTo>
                    <a:lnTo>
                      <a:pt x="830" y="5"/>
                    </a:lnTo>
                    <a:lnTo>
                      <a:pt x="825" y="0"/>
                    </a:lnTo>
                    <a:lnTo>
                      <a:pt x="335" y="71"/>
                    </a:lnTo>
                    <a:lnTo>
                      <a:pt x="0" y="107"/>
                    </a:lnTo>
                  </a:path>
                </a:pathLst>
              </a:custGeom>
              <a:no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45" name="Freeform 244"/>
              <p:cNvSpPr>
                <a:spLocks noChangeAspect="1"/>
              </p:cNvSpPr>
              <p:nvPr/>
            </p:nvSpPr>
            <p:spPr bwMode="auto">
              <a:xfrm>
                <a:off x="5108507" y="3205811"/>
                <a:ext cx="1204439" cy="888252"/>
              </a:xfrm>
              <a:custGeom>
                <a:avLst/>
                <a:gdLst>
                  <a:gd name="T0" fmla="*/ 6 w 2964"/>
                  <a:gd name="T1" fmla="*/ 185 h 2238"/>
                  <a:gd name="T2" fmla="*/ 0 w 2964"/>
                  <a:gd name="T3" fmla="*/ 233 h 2238"/>
                  <a:gd name="T4" fmla="*/ 59 w 2964"/>
                  <a:gd name="T5" fmla="*/ 293 h 2238"/>
                  <a:gd name="T6" fmla="*/ 72 w 2964"/>
                  <a:gd name="T7" fmla="*/ 364 h 2238"/>
                  <a:gd name="T8" fmla="*/ 95 w 2964"/>
                  <a:gd name="T9" fmla="*/ 394 h 2238"/>
                  <a:gd name="T10" fmla="*/ 77 w 2964"/>
                  <a:gd name="T11" fmla="*/ 442 h 2238"/>
                  <a:gd name="T12" fmla="*/ 162 w 2964"/>
                  <a:gd name="T13" fmla="*/ 425 h 2238"/>
                  <a:gd name="T14" fmla="*/ 203 w 2964"/>
                  <a:gd name="T15" fmla="*/ 364 h 2238"/>
                  <a:gd name="T16" fmla="*/ 251 w 2964"/>
                  <a:gd name="T17" fmla="*/ 359 h 2238"/>
                  <a:gd name="T18" fmla="*/ 215 w 2964"/>
                  <a:gd name="T19" fmla="*/ 407 h 2238"/>
                  <a:gd name="T20" fmla="*/ 449 w 2964"/>
                  <a:gd name="T21" fmla="*/ 341 h 2238"/>
                  <a:gd name="T22" fmla="*/ 442 w 2964"/>
                  <a:gd name="T23" fmla="*/ 376 h 2238"/>
                  <a:gd name="T24" fmla="*/ 598 w 2964"/>
                  <a:gd name="T25" fmla="*/ 412 h 2238"/>
                  <a:gd name="T26" fmla="*/ 687 w 2964"/>
                  <a:gd name="T27" fmla="*/ 436 h 2238"/>
                  <a:gd name="T28" fmla="*/ 759 w 2964"/>
                  <a:gd name="T29" fmla="*/ 454 h 2238"/>
                  <a:gd name="T30" fmla="*/ 754 w 2964"/>
                  <a:gd name="T31" fmla="*/ 478 h 2238"/>
                  <a:gd name="T32" fmla="*/ 860 w 2964"/>
                  <a:gd name="T33" fmla="*/ 579 h 2238"/>
                  <a:gd name="T34" fmla="*/ 837 w 2964"/>
                  <a:gd name="T35" fmla="*/ 609 h 2238"/>
                  <a:gd name="T36" fmla="*/ 831 w 2964"/>
                  <a:gd name="T37" fmla="*/ 627 h 2238"/>
                  <a:gd name="T38" fmla="*/ 980 w 2964"/>
                  <a:gd name="T39" fmla="*/ 579 h 2238"/>
                  <a:gd name="T40" fmla="*/ 1195 w 2964"/>
                  <a:gd name="T41" fmla="*/ 496 h 2238"/>
                  <a:gd name="T42" fmla="*/ 1201 w 2964"/>
                  <a:gd name="T43" fmla="*/ 418 h 2238"/>
                  <a:gd name="T44" fmla="*/ 1476 w 2964"/>
                  <a:gd name="T45" fmla="*/ 507 h 2238"/>
                  <a:gd name="T46" fmla="*/ 1655 w 2964"/>
                  <a:gd name="T47" fmla="*/ 669 h 2238"/>
                  <a:gd name="T48" fmla="*/ 1775 w 2964"/>
                  <a:gd name="T49" fmla="*/ 722 h 2238"/>
                  <a:gd name="T50" fmla="*/ 1847 w 2964"/>
                  <a:gd name="T51" fmla="*/ 853 h 2238"/>
                  <a:gd name="T52" fmla="*/ 1834 w 2964"/>
                  <a:gd name="T53" fmla="*/ 1146 h 2238"/>
                  <a:gd name="T54" fmla="*/ 1912 w 2964"/>
                  <a:gd name="T55" fmla="*/ 1301 h 2238"/>
                  <a:gd name="T56" fmla="*/ 1894 w 2964"/>
                  <a:gd name="T57" fmla="*/ 1199 h 2238"/>
                  <a:gd name="T58" fmla="*/ 1960 w 2964"/>
                  <a:gd name="T59" fmla="*/ 1235 h 2238"/>
                  <a:gd name="T60" fmla="*/ 1990 w 2964"/>
                  <a:gd name="T61" fmla="*/ 1199 h 2238"/>
                  <a:gd name="T62" fmla="*/ 1990 w 2964"/>
                  <a:gd name="T63" fmla="*/ 1265 h 2238"/>
                  <a:gd name="T64" fmla="*/ 1930 w 2964"/>
                  <a:gd name="T65" fmla="*/ 1367 h 2238"/>
                  <a:gd name="T66" fmla="*/ 1990 w 2964"/>
                  <a:gd name="T67" fmla="*/ 1456 h 2238"/>
                  <a:gd name="T68" fmla="*/ 2139 w 2964"/>
                  <a:gd name="T69" fmla="*/ 1636 h 2238"/>
                  <a:gd name="T70" fmla="*/ 2188 w 2964"/>
                  <a:gd name="T71" fmla="*/ 1653 h 2238"/>
                  <a:gd name="T72" fmla="*/ 2259 w 2964"/>
                  <a:gd name="T73" fmla="*/ 1766 h 2238"/>
                  <a:gd name="T74" fmla="*/ 2378 w 2964"/>
                  <a:gd name="T75" fmla="*/ 1963 h 2238"/>
                  <a:gd name="T76" fmla="*/ 2594 w 2964"/>
                  <a:gd name="T77" fmla="*/ 2118 h 2238"/>
                  <a:gd name="T78" fmla="*/ 2671 w 2964"/>
                  <a:gd name="T79" fmla="*/ 2160 h 2238"/>
                  <a:gd name="T80" fmla="*/ 2647 w 2964"/>
                  <a:gd name="T81" fmla="*/ 2184 h 2238"/>
                  <a:gd name="T82" fmla="*/ 2624 w 2964"/>
                  <a:gd name="T83" fmla="*/ 2207 h 2238"/>
                  <a:gd name="T84" fmla="*/ 2707 w 2964"/>
                  <a:gd name="T85" fmla="*/ 2220 h 2238"/>
                  <a:gd name="T86" fmla="*/ 2916 w 2964"/>
                  <a:gd name="T87" fmla="*/ 2107 h 2238"/>
                  <a:gd name="T88" fmla="*/ 2904 w 2964"/>
                  <a:gd name="T89" fmla="*/ 1975 h 2238"/>
                  <a:gd name="T90" fmla="*/ 2928 w 2964"/>
                  <a:gd name="T91" fmla="*/ 1778 h 2238"/>
                  <a:gd name="T92" fmla="*/ 2904 w 2964"/>
                  <a:gd name="T93" fmla="*/ 1468 h 2238"/>
                  <a:gd name="T94" fmla="*/ 2725 w 2964"/>
                  <a:gd name="T95" fmla="*/ 1158 h 2238"/>
                  <a:gd name="T96" fmla="*/ 2642 w 2964"/>
                  <a:gd name="T97" fmla="*/ 1021 h 2238"/>
                  <a:gd name="T98" fmla="*/ 2642 w 2964"/>
                  <a:gd name="T99" fmla="*/ 901 h 2238"/>
                  <a:gd name="T100" fmla="*/ 2486 w 2964"/>
                  <a:gd name="T101" fmla="*/ 692 h 2238"/>
                  <a:gd name="T102" fmla="*/ 2373 w 2964"/>
                  <a:gd name="T103" fmla="*/ 568 h 2238"/>
                  <a:gd name="T104" fmla="*/ 2211 w 2964"/>
                  <a:gd name="T105" fmla="*/ 192 h 2238"/>
                  <a:gd name="T106" fmla="*/ 2175 w 2964"/>
                  <a:gd name="T107" fmla="*/ 149 h 2238"/>
                  <a:gd name="T108" fmla="*/ 2121 w 2964"/>
                  <a:gd name="T109" fmla="*/ 31 h 2238"/>
                  <a:gd name="T110" fmla="*/ 1972 w 2964"/>
                  <a:gd name="T111" fmla="*/ 18 h 2238"/>
                  <a:gd name="T112" fmla="*/ 1984 w 2964"/>
                  <a:gd name="T113" fmla="*/ 156 h 2238"/>
                  <a:gd name="T114" fmla="*/ 1912 w 2964"/>
                  <a:gd name="T115" fmla="*/ 179 h 2238"/>
                  <a:gd name="T116" fmla="*/ 944 w 2964"/>
                  <a:gd name="T117" fmla="*/ 162 h 2238"/>
                  <a:gd name="T118" fmla="*/ 908 w 2964"/>
                  <a:gd name="T119" fmla="*/ 79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4" h="2238">
                    <a:moveTo>
                      <a:pt x="908" y="79"/>
                    </a:moveTo>
                    <a:lnTo>
                      <a:pt x="6" y="167"/>
                    </a:lnTo>
                    <a:lnTo>
                      <a:pt x="6" y="185"/>
                    </a:lnTo>
                    <a:lnTo>
                      <a:pt x="6" y="197"/>
                    </a:lnTo>
                    <a:lnTo>
                      <a:pt x="0" y="203"/>
                    </a:lnTo>
                    <a:lnTo>
                      <a:pt x="0" y="233"/>
                    </a:lnTo>
                    <a:lnTo>
                      <a:pt x="30" y="275"/>
                    </a:lnTo>
                    <a:lnTo>
                      <a:pt x="48" y="293"/>
                    </a:lnTo>
                    <a:lnTo>
                      <a:pt x="59" y="293"/>
                    </a:lnTo>
                    <a:lnTo>
                      <a:pt x="84" y="310"/>
                    </a:lnTo>
                    <a:lnTo>
                      <a:pt x="90" y="328"/>
                    </a:lnTo>
                    <a:lnTo>
                      <a:pt x="72" y="364"/>
                    </a:lnTo>
                    <a:lnTo>
                      <a:pt x="72" y="376"/>
                    </a:lnTo>
                    <a:lnTo>
                      <a:pt x="90" y="382"/>
                    </a:lnTo>
                    <a:lnTo>
                      <a:pt x="95" y="394"/>
                    </a:lnTo>
                    <a:lnTo>
                      <a:pt x="95" y="400"/>
                    </a:lnTo>
                    <a:lnTo>
                      <a:pt x="77" y="418"/>
                    </a:lnTo>
                    <a:lnTo>
                      <a:pt x="77" y="442"/>
                    </a:lnTo>
                    <a:lnTo>
                      <a:pt x="90" y="448"/>
                    </a:lnTo>
                    <a:lnTo>
                      <a:pt x="138" y="436"/>
                    </a:lnTo>
                    <a:lnTo>
                      <a:pt x="162" y="425"/>
                    </a:lnTo>
                    <a:lnTo>
                      <a:pt x="174" y="371"/>
                    </a:lnTo>
                    <a:lnTo>
                      <a:pt x="185" y="359"/>
                    </a:lnTo>
                    <a:lnTo>
                      <a:pt x="203" y="364"/>
                    </a:lnTo>
                    <a:lnTo>
                      <a:pt x="221" y="364"/>
                    </a:lnTo>
                    <a:lnTo>
                      <a:pt x="233" y="359"/>
                    </a:lnTo>
                    <a:lnTo>
                      <a:pt x="251" y="359"/>
                    </a:lnTo>
                    <a:lnTo>
                      <a:pt x="246" y="376"/>
                    </a:lnTo>
                    <a:lnTo>
                      <a:pt x="210" y="407"/>
                    </a:lnTo>
                    <a:lnTo>
                      <a:pt x="215" y="407"/>
                    </a:lnTo>
                    <a:lnTo>
                      <a:pt x="246" y="394"/>
                    </a:lnTo>
                    <a:lnTo>
                      <a:pt x="293" y="394"/>
                    </a:lnTo>
                    <a:lnTo>
                      <a:pt x="449" y="341"/>
                    </a:lnTo>
                    <a:lnTo>
                      <a:pt x="472" y="341"/>
                    </a:lnTo>
                    <a:lnTo>
                      <a:pt x="472" y="353"/>
                    </a:lnTo>
                    <a:lnTo>
                      <a:pt x="442" y="376"/>
                    </a:lnTo>
                    <a:lnTo>
                      <a:pt x="460" y="382"/>
                    </a:lnTo>
                    <a:lnTo>
                      <a:pt x="526" y="389"/>
                    </a:lnTo>
                    <a:lnTo>
                      <a:pt x="598" y="412"/>
                    </a:lnTo>
                    <a:lnTo>
                      <a:pt x="669" y="448"/>
                    </a:lnTo>
                    <a:lnTo>
                      <a:pt x="687" y="460"/>
                    </a:lnTo>
                    <a:lnTo>
                      <a:pt x="687" y="436"/>
                    </a:lnTo>
                    <a:lnTo>
                      <a:pt x="700" y="425"/>
                    </a:lnTo>
                    <a:lnTo>
                      <a:pt x="718" y="442"/>
                    </a:lnTo>
                    <a:lnTo>
                      <a:pt x="759" y="454"/>
                    </a:lnTo>
                    <a:lnTo>
                      <a:pt x="771" y="460"/>
                    </a:lnTo>
                    <a:lnTo>
                      <a:pt x="771" y="466"/>
                    </a:lnTo>
                    <a:lnTo>
                      <a:pt x="754" y="478"/>
                    </a:lnTo>
                    <a:lnTo>
                      <a:pt x="759" y="489"/>
                    </a:lnTo>
                    <a:lnTo>
                      <a:pt x="854" y="556"/>
                    </a:lnTo>
                    <a:lnTo>
                      <a:pt x="860" y="579"/>
                    </a:lnTo>
                    <a:lnTo>
                      <a:pt x="854" y="604"/>
                    </a:lnTo>
                    <a:lnTo>
                      <a:pt x="849" y="615"/>
                    </a:lnTo>
                    <a:lnTo>
                      <a:pt x="837" y="609"/>
                    </a:lnTo>
                    <a:lnTo>
                      <a:pt x="831" y="586"/>
                    </a:lnTo>
                    <a:lnTo>
                      <a:pt x="819" y="609"/>
                    </a:lnTo>
                    <a:lnTo>
                      <a:pt x="831" y="627"/>
                    </a:lnTo>
                    <a:lnTo>
                      <a:pt x="842" y="633"/>
                    </a:lnTo>
                    <a:lnTo>
                      <a:pt x="974" y="597"/>
                    </a:lnTo>
                    <a:lnTo>
                      <a:pt x="980" y="579"/>
                    </a:lnTo>
                    <a:lnTo>
                      <a:pt x="1022" y="579"/>
                    </a:lnTo>
                    <a:lnTo>
                      <a:pt x="1124" y="496"/>
                    </a:lnTo>
                    <a:lnTo>
                      <a:pt x="1195" y="496"/>
                    </a:lnTo>
                    <a:lnTo>
                      <a:pt x="1195" y="478"/>
                    </a:lnTo>
                    <a:lnTo>
                      <a:pt x="1183" y="460"/>
                    </a:lnTo>
                    <a:lnTo>
                      <a:pt x="1201" y="418"/>
                    </a:lnTo>
                    <a:lnTo>
                      <a:pt x="1309" y="407"/>
                    </a:lnTo>
                    <a:lnTo>
                      <a:pt x="1470" y="484"/>
                    </a:lnTo>
                    <a:lnTo>
                      <a:pt x="1476" y="507"/>
                    </a:lnTo>
                    <a:lnTo>
                      <a:pt x="1518" y="543"/>
                    </a:lnTo>
                    <a:lnTo>
                      <a:pt x="1554" y="597"/>
                    </a:lnTo>
                    <a:lnTo>
                      <a:pt x="1655" y="669"/>
                    </a:lnTo>
                    <a:lnTo>
                      <a:pt x="1667" y="699"/>
                    </a:lnTo>
                    <a:lnTo>
                      <a:pt x="1698" y="722"/>
                    </a:lnTo>
                    <a:lnTo>
                      <a:pt x="1775" y="722"/>
                    </a:lnTo>
                    <a:lnTo>
                      <a:pt x="1834" y="812"/>
                    </a:lnTo>
                    <a:lnTo>
                      <a:pt x="1852" y="824"/>
                    </a:lnTo>
                    <a:lnTo>
                      <a:pt x="1847" y="853"/>
                    </a:lnTo>
                    <a:lnTo>
                      <a:pt x="1870" y="943"/>
                    </a:lnTo>
                    <a:lnTo>
                      <a:pt x="1858" y="1039"/>
                    </a:lnTo>
                    <a:lnTo>
                      <a:pt x="1834" y="1146"/>
                    </a:lnTo>
                    <a:lnTo>
                      <a:pt x="1840" y="1235"/>
                    </a:lnTo>
                    <a:lnTo>
                      <a:pt x="1852" y="1265"/>
                    </a:lnTo>
                    <a:lnTo>
                      <a:pt x="1912" y="1301"/>
                    </a:lnTo>
                    <a:lnTo>
                      <a:pt x="1930" y="1265"/>
                    </a:lnTo>
                    <a:lnTo>
                      <a:pt x="1912" y="1253"/>
                    </a:lnTo>
                    <a:lnTo>
                      <a:pt x="1894" y="1199"/>
                    </a:lnTo>
                    <a:lnTo>
                      <a:pt x="1901" y="1188"/>
                    </a:lnTo>
                    <a:lnTo>
                      <a:pt x="1936" y="1176"/>
                    </a:lnTo>
                    <a:lnTo>
                      <a:pt x="1960" y="1235"/>
                    </a:lnTo>
                    <a:lnTo>
                      <a:pt x="1972" y="1229"/>
                    </a:lnTo>
                    <a:lnTo>
                      <a:pt x="1984" y="1206"/>
                    </a:lnTo>
                    <a:lnTo>
                      <a:pt x="1990" y="1199"/>
                    </a:lnTo>
                    <a:lnTo>
                      <a:pt x="2008" y="1211"/>
                    </a:lnTo>
                    <a:lnTo>
                      <a:pt x="2008" y="1235"/>
                    </a:lnTo>
                    <a:lnTo>
                      <a:pt x="1990" y="1265"/>
                    </a:lnTo>
                    <a:lnTo>
                      <a:pt x="1972" y="1289"/>
                    </a:lnTo>
                    <a:lnTo>
                      <a:pt x="1948" y="1360"/>
                    </a:lnTo>
                    <a:lnTo>
                      <a:pt x="1930" y="1367"/>
                    </a:lnTo>
                    <a:lnTo>
                      <a:pt x="1930" y="1403"/>
                    </a:lnTo>
                    <a:lnTo>
                      <a:pt x="1954" y="1426"/>
                    </a:lnTo>
                    <a:lnTo>
                      <a:pt x="1990" y="1456"/>
                    </a:lnTo>
                    <a:lnTo>
                      <a:pt x="2044" y="1582"/>
                    </a:lnTo>
                    <a:lnTo>
                      <a:pt x="2127" y="1636"/>
                    </a:lnTo>
                    <a:lnTo>
                      <a:pt x="2139" y="1636"/>
                    </a:lnTo>
                    <a:lnTo>
                      <a:pt x="2145" y="1605"/>
                    </a:lnTo>
                    <a:lnTo>
                      <a:pt x="2170" y="1605"/>
                    </a:lnTo>
                    <a:lnTo>
                      <a:pt x="2188" y="1653"/>
                    </a:lnTo>
                    <a:lnTo>
                      <a:pt x="2193" y="1683"/>
                    </a:lnTo>
                    <a:lnTo>
                      <a:pt x="2224" y="1749"/>
                    </a:lnTo>
                    <a:lnTo>
                      <a:pt x="2259" y="1766"/>
                    </a:lnTo>
                    <a:lnTo>
                      <a:pt x="2295" y="1778"/>
                    </a:lnTo>
                    <a:lnTo>
                      <a:pt x="2360" y="1951"/>
                    </a:lnTo>
                    <a:lnTo>
                      <a:pt x="2378" y="1963"/>
                    </a:lnTo>
                    <a:lnTo>
                      <a:pt x="2462" y="1981"/>
                    </a:lnTo>
                    <a:lnTo>
                      <a:pt x="2498" y="1999"/>
                    </a:lnTo>
                    <a:lnTo>
                      <a:pt x="2594" y="2118"/>
                    </a:lnTo>
                    <a:lnTo>
                      <a:pt x="2635" y="2148"/>
                    </a:lnTo>
                    <a:lnTo>
                      <a:pt x="2653" y="2154"/>
                    </a:lnTo>
                    <a:lnTo>
                      <a:pt x="2671" y="2160"/>
                    </a:lnTo>
                    <a:lnTo>
                      <a:pt x="2683" y="2189"/>
                    </a:lnTo>
                    <a:lnTo>
                      <a:pt x="2665" y="2189"/>
                    </a:lnTo>
                    <a:lnTo>
                      <a:pt x="2647" y="2184"/>
                    </a:lnTo>
                    <a:lnTo>
                      <a:pt x="2635" y="2184"/>
                    </a:lnTo>
                    <a:lnTo>
                      <a:pt x="2624" y="2189"/>
                    </a:lnTo>
                    <a:lnTo>
                      <a:pt x="2624" y="2207"/>
                    </a:lnTo>
                    <a:lnTo>
                      <a:pt x="2635" y="2225"/>
                    </a:lnTo>
                    <a:lnTo>
                      <a:pt x="2683" y="2238"/>
                    </a:lnTo>
                    <a:lnTo>
                      <a:pt x="2707" y="2220"/>
                    </a:lnTo>
                    <a:lnTo>
                      <a:pt x="2743" y="2213"/>
                    </a:lnTo>
                    <a:lnTo>
                      <a:pt x="2886" y="2160"/>
                    </a:lnTo>
                    <a:lnTo>
                      <a:pt x="2916" y="2107"/>
                    </a:lnTo>
                    <a:lnTo>
                      <a:pt x="2922" y="2089"/>
                    </a:lnTo>
                    <a:lnTo>
                      <a:pt x="2904" y="2017"/>
                    </a:lnTo>
                    <a:lnTo>
                      <a:pt x="2904" y="1975"/>
                    </a:lnTo>
                    <a:lnTo>
                      <a:pt x="2934" y="1910"/>
                    </a:lnTo>
                    <a:lnTo>
                      <a:pt x="2964" y="1915"/>
                    </a:lnTo>
                    <a:lnTo>
                      <a:pt x="2928" y="1778"/>
                    </a:lnTo>
                    <a:lnTo>
                      <a:pt x="2940" y="1706"/>
                    </a:lnTo>
                    <a:lnTo>
                      <a:pt x="2928" y="1575"/>
                    </a:lnTo>
                    <a:lnTo>
                      <a:pt x="2904" y="1468"/>
                    </a:lnTo>
                    <a:lnTo>
                      <a:pt x="2881" y="1432"/>
                    </a:lnTo>
                    <a:lnTo>
                      <a:pt x="2785" y="1301"/>
                    </a:lnTo>
                    <a:lnTo>
                      <a:pt x="2725" y="1158"/>
                    </a:lnTo>
                    <a:lnTo>
                      <a:pt x="2647" y="1057"/>
                    </a:lnTo>
                    <a:lnTo>
                      <a:pt x="2647" y="1039"/>
                    </a:lnTo>
                    <a:lnTo>
                      <a:pt x="2642" y="1021"/>
                    </a:lnTo>
                    <a:lnTo>
                      <a:pt x="2617" y="961"/>
                    </a:lnTo>
                    <a:lnTo>
                      <a:pt x="2617" y="937"/>
                    </a:lnTo>
                    <a:lnTo>
                      <a:pt x="2642" y="901"/>
                    </a:lnTo>
                    <a:lnTo>
                      <a:pt x="2642" y="883"/>
                    </a:lnTo>
                    <a:lnTo>
                      <a:pt x="2540" y="752"/>
                    </a:lnTo>
                    <a:lnTo>
                      <a:pt x="2486" y="692"/>
                    </a:lnTo>
                    <a:lnTo>
                      <a:pt x="2450" y="669"/>
                    </a:lnTo>
                    <a:lnTo>
                      <a:pt x="2438" y="651"/>
                    </a:lnTo>
                    <a:lnTo>
                      <a:pt x="2373" y="568"/>
                    </a:lnTo>
                    <a:lnTo>
                      <a:pt x="2289" y="412"/>
                    </a:lnTo>
                    <a:lnTo>
                      <a:pt x="2265" y="323"/>
                    </a:lnTo>
                    <a:lnTo>
                      <a:pt x="2211" y="192"/>
                    </a:lnTo>
                    <a:lnTo>
                      <a:pt x="2211" y="174"/>
                    </a:lnTo>
                    <a:lnTo>
                      <a:pt x="2188" y="156"/>
                    </a:lnTo>
                    <a:lnTo>
                      <a:pt x="2175" y="149"/>
                    </a:lnTo>
                    <a:lnTo>
                      <a:pt x="2163" y="54"/>
                    </a:lnTo>
                    <a:lnTo>
                      <a:pt x="2152" y="25"/>
                    </a:lnTo>
                    <a:lnTo>
                      <a:pt x="2121" y="31"/>
                    </a:lnTo>
                    <a:lnTo>
                      <a:pt x="2062" y="31"/>
                    </a:lnTo>
                    <a:lnTo>
                      <a:pt x="1996" y="0"/>
                    </a:lnTo>
                    <a:lnTo>
                      <a:pt x="1972" y="18"/>
                    </a:lnTo>
                    <a:lnTo>
                      <a:pt x="1960" y="36"/>
                    </a:lnTo>
                    <a:lnTo>
                      <a:pt x="1954" y="66"/>
                    </a:lnTo>
                    <a:lnTo>
                      <a:pt x="1984" y="156"/>
                    </a:lnTo>
                    <a:lnTo>
                      <a:pt x="1972" y="203"/>
                    </a:lnTo>
                    <a:lnTo>
                      <a:pt x="1930" y="197"/>
                    </a:lnTo>
                    <a:lnTo>
                      <a:pt x="1912" y="179"/>
                    </a:lnTo>
                    <a:lnTo>
                      <a:pt x="1901" y="132"/>
                    </a:lnTo>
                    <a:lnTo>
                      <a:pt x="962" y="192"/>
                    </a:lnTo>
                    <a:lnTo>
                      <a:pt x="944" y="162"/>
                    </a:lnTo>
                    <a:lnTo>
                      <a:pt x="944" y="132"/>
                    </a:lnTo>
                    <a:lnTo>
                      <a:pt x="914" y="102"/>
                    </a:lnTo>
                    <a:lnTo>
                      <a:pt x="908" y="79"/>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46" name="FL"/>
              <p:cNvSpPr>
                <a:spLocks noChangeAspect="1"/>
              </p:cNvSpPr>
              <p:nvPr/>
            </p:nvSpPr>
            <p:spPr bwMode="auto">
              <a:xfrm>
                <a:off x="5108507" y="3205811"/>
                <a:ext cx="1204439" cy="888252"/>
              </a:xfrm>
              <a:custGeom>
                <a:avLst/>
                <a:gdLst>
                  <a:gd name="T0" fmla="*/ 6 w 2964"/>
                  <a:gd name="T1" fmla="*/ 185 h 2238"/>
                  <a:gd name="T2" fmla="*/ 0 w 2964"/>
                  <a:gd name="T3" fmla="*/ 233 h 2238"/>
                  <a:gd name="T4" fmla="*/ 59 w 2964"/>
                  <a:gd name="T5" fmla="*/ 293 h 2238"/>
                  <a:gd name="T6" fmla="*/ 72 w 2964"/>
                  <a:gd name="T7" fmla="*/ 364 h 2238"/>
                  <a:gd name="T8" fmla="*/ 95 w 2964"/>
                  <a:gd name="T9" fmla="*/ 394 h 2238"/>
                  <a:gd name="T10" fmla="*/ 77 w 2964"/>
                  <a:gd name="T11" fmla="*/ 442 h 2238"/>
                  <a:gd name="T12" fmla="*/ 162 w 2964"/>
                  <a:gd name="T13" fmla="*/ 425 h 2238"/>
                  <a:gd name="T14" fmla="*/ 203 w 2964"/>
                  <a:gd name="T15" fmla="*/ 364 h 2238"/>
                  <a:gd name="T16" fmla="*/ 251 w 2964"/>
                  <a:gd name="T17" fmla="*/ 359 h 2238"/>
                  <a:gd name="T18" fmla="*/ 215 w 2964"/>
                  <a:gd name="T19" fmla="*/ 407 h 2238"/>
                  <a:gd name="T20" fmla="*/ 449 w 2964"/>
                  <a:gd name="T21" fmla="*/ 341 h 2238"/>
                  <a:gd name="T22" fmla="*/ 442 w 2964"/>
                  <a:gd name="T23" fmla="*/ 376 h 2238"/>
                  <a:gd name="T24" fmla="*/ 598 w 2964"/>
                  <a:gd name="T25" fmla="*/ 412 h 2238"/>
                  <a:gd name="T26" fmla="*/ 687 w 2964"/>
                  <a:gd name="T27" fmla="*/ 436 h 2238"/>
                  <a:gd name="T28" fmla="*/ 759 w 2964"/>
                  <a:gd name="T29" fmla="*/ 454 h 2238"/>
                  <a:gd name="T30" fmla="*/ 754 w 2964"/>
                  <a:gd name="T31" fmla="*/ 478 h 2238"/>
                  <a:gd name="T32" fmla="*/ 860 w 2964"/>
                  <a:gd name="T33" fmla="*/ 579 h 2238"/>
                  <a:gd name="T34" fmla="*/ 837 w 2964"/>
                  <a:gd name="T35" fmla="*/ 609 h 2238"/>
                  <a:gd name="T36" fmla="*/ 831 w 2964"/>
                  <a:gd name="T37" fmla="*/ 627 h 2238"/>
                  <a:gd name="T38" fmla="*/ 980 w 2964"/>
                  <a:gd name="T39" fmla="*/ 579 h 2238"/>
                  <a:gd name="T40" fmla="*/ 1195 w 2964"/>
                  <a:gd name="T41" fmla="*/ 496 h 2238"/>
                  <a:gd name="T42" fmla="*/ 1201 w 2964"/>
                  <a:gd name="T43" fmla="*/ 418 h 2238"/>
                  <a:gd name="T44" fmla="*/ 1476 w 2964"/>
                  <a:gd name="T45" fmla="*/ 507 h 2238"/>
                  <a:gd name="T46" fmla="*/ 1655 w 2964"/>
                  <a:gd name="T47" fmla="*/ 669 h 2238"/>
                  <a:gd name="T48" fmla="*/ 1775 w 2964"/>
                  <a:gd name="T49" fmla="*/ 722 h 2238"/>
                  <a:gd name="T50" fmla="*/ 1847 w 2964"/>
                  <a:gd name="T51" fmla="*/ 853 h 2238"/>
                  <a:gd name="T52" fmla="*/ 1834 w 2964"/>
                  <a:gd name="T53" fmla="*/ 1146 h 2238"/>
                  <a:gd name="T54" fmla="*/ 1912 w 2964"/>
                  <a:gd name="T55" fmla="*/ 1301 h 2238"/>
                  <a:gd name="T56" fmla="*/ 1894 w 2964"/>
                  <a:gd name="T57" fmla="*/ 1199 h 2238"/>
                  <a:gd name="T58" fmla="*/ 1960 w 2964"/>
                  <a:gd name="T59" fmla="*/ 1235 h 2238"/>
                  <a:gd name="T60" fmla="*/ 1990 w 2964"/>
                  <a:gd name="T61" fmla="*/ 1199 h 2238"/>
                  <a:gd name="T62" fmla="*/ 1990 w 2964"/>
                  <a:gd name="T63" fmla="*/ 1265 h 2238"/>
                  <a:gd name="T64" fmla="*/ 1930 w 2964"/>
                  <a:gd name="T65" fmla="*/ 1367 h 2238"/>
                  <a:gd name="T66" fmla="*/ 1990 w 2964"/>
                  <a:gd name="T67" fmla="*/ 1456 h 2238"/>
                  <a:gd name="T68" fmla="*/ 2139 w 2964"/>
                  <a:gd name="T69" fmla="*/ 1636 h 2238"/>
                  <a:gd name="T70" fmla="*/ 2188 w 2964"/>
                  <a:gd name="T71" fmla="*/ 1653 h 2238"/>
                  <a:gd name="T72" fmla="*/ 2259 w 2964"/>
                  <a:gd name="T73" fmla="*/ 1766 h 2238"/>
                  <a:gd name="T74" fmla="*/ 2378 w 2964"/>
                  <a:gd name="T75" fmla="*/ 1963 h 2238"/>
                  <a:gd name="T76" fmla="*/ 2594 w 2964"/>
                  <a:gd name="T77" fmla="*/ 2118 h 2238"/>
                  <a:gd name="T78" fmla="*/ 2671 w 2964"/>
                  <a:gd name="T79" fmla="*/ 2160 h 2238"/>
                  <a:gd name="T80" fmla="*/ 2647 w 2964"/>
                  <a:gd name="T81" fmla="*/ 2184 h 2238"/>
                  <a:gd name="T82" fmla="*/ 2624 w 2964"/>
                  <a:gd name="T83" fmla="*/ 2207 h 2238"/>
                  <a:gd name="T84" fmla="*/ 2707 w 2964"/>
                  <a:gd name="T85" fmla="*/ 2220 h 2238"/>
                  <a:gd name="T86" fmla="*/ 2916 w 2964"/>
                  <a:gd name="T87" fmla="*/ 2107 h 2238"/>
                  <a:gd name="T88" fmla="*/ 2904 w 2964"/>
                  <a:gd name="T89" fmla="*/ 1975 h 2238"/>
                  <a:gd name="T90" fmla="*/ 2928 w 2964"/>
                  <a:gd name="T91" fmla="*/ 1778 h 2238"/>
                  <a:gd name="T92" fmla="*/ 2904 w 2964"/>
                  <a:gd name="T93" fmla="*/ 1468 h 2238"/>
                  <a:gd name="T94" fmla="*/ 2725 w 2964"/>
                  <a:gd name="T95" fmla="*/ 1158 h 2238"/>
                  <a:gd name="T96" fmla="*/ 2642 w 2964"/>
                  <a:gd name="T97" fmla="*/ 1021 h 2238"/>
                  <a:gd name="T98" fmla="*/ 2642 w 2964"/>
                  <a:gd name="T99" fmla="*/ 901 h 2238"/>
                  <a:gd name="T100" fmla="*/ 2486 w 2964"/>
                  <a:gd name="T101" fmla="*/ 692 h 2238"/>
                  <a:gd name="T102" fmla="*/ 2373 w 2964"/>
                  <a:gd name="T103" fmla="*/ 568 h 2238"/>
                  <a:gd name="T104" fmla="*/ 2211 w 2964"/>
                  <a:gd name="T105" fmla="*/ 192 h 2238"/>
                  <a:gd name="T106" fmla="*/ 2175 w 2964"/>
                  <a:gd name="T107" fmla="*/ 149 h 2238"/>
                  <a:gd name="T108" fmla="*/ 2121 w 2964"/>
                  <a:gd name="T109" fmla="*/ 31 h 2238"/>
                  <a:gd name="T110" fmla="*/ 1972 w 2964"/>
                  <a:gd name="T111" fmla="*/ 18 h 2238"/>
                  <a:gd name="T112" fmla="*/ 1984 w 2964"/>
                  <a:gd name="T113" fmla="*/ 156 h 2238"/>
                  <a:gd name="T114" fmla="*/ 1912 w 2964"/>
                  <a:gd name="T115" fmla="*/ 179 h 2238"/>
                  <a:gd name="T116" fmla="*/ 944 w 2964"/>
                  <a:gd name="T117" fmla="*/ 162 h 2238"/>
                  <a:gd name="T118" fmla="*/ 908 w 2964"/>
                  <a:gd name="T119" fmla="*/ 79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4" h="2238">
                    <a:moveTo>
                      <a:pt x="908" y="79"/>
                    </a:moveTo>
                    <a:lnTo>
                      <a:pt x="6" y="167"/>
                    </a:lnTo>
                    <a:lnTo>
                      <a:pt x="6" y="185"/>
                    </a:lnTo>
                    <a:lnTo>
                      <a:pt x="6" y="197"/>
                    </a:lnTo>
                    <a:lnTo>
                      <a:pt x="0" y="203"/>
                    </a:lnTo>
                    <a:lnTo>
                      <a:pt x="0" y="233"/>
                    </a:lnTo>
                    <a:lnTo>
                      <a:pt x="30" y="275"/>
                    </a:lnTo>
                    <a:lnTo>
                      <a:pt x="48" y="293"/>
                    </a:lnTo>
                    <a:lnTo>
                      <a:pt x="59" y="293"/>
                    </a:lnTo>
                    <a:lnTo>
                      <a:pt x="84" y="310"/>
                    </a:lnTo>
                    <a:lnTo>
                      <a:pt x="90" y="328"/>
                    </a:lnTo>
                    <a:lnTo>
                      <a:pt x="72" y="364"/>
                    </a:lnTo>
                    <a:lnTo>
                      <a:pt x="72" y="376"/>
                    </a:lnTo>
                    <a:lnTo>
                      <a:pt x="90" y="382"/>
                    </a:lnTo>
                    <a:lnTo>
                      <a:pt x="95" y="394"/>
                    </a:lnTo>
                    <a:lnTo>
                      <a:pt x="95" y="400"/>
                    </a:lnTo>
                    <a:lnTo>
                      <a:pt x="77" y="418"/>
                    </a:lnTo>
                    <a:lnTo>
                      <a:pt x="77" y="442"/>
                    </a:lnTo>
                    <a:lnTo>
                      <a:pt x="90" y="448"/>
                    </a:lnTo>
                    <a:lnTo>
                      <a:pt x="138" y="436"/>
                    </a:lnTo>
                    <a:lnTo>
                      <a:pt x="162" y="425"/>
                    </a:lnTo>
                    <a:lnTo>
                      <a:pt x="174" y="371"/>
                    </a:lnTo>
                    <a:lnTo>
                      <a:pt x="185" y="359"/>
                    </a:lnTo>
                    <a:lnTo>
                      <a:pt x="203" y="364"/>
                    </a:lnTo>
                    <a:lnTo>
                      <a:pt x="221" y="364"/>
                    </a:lnTo>
                    <a:lnTo>
                      <a:pt x="233" y="359"/>
                    </a:lnTo>
                    <a:lnTo>
                      <a:pt x="251" y="359"/>
                    </a:lnTo>
                    <a:lnTo>
                      <a:pt x="246" y="376"/>
                    </a:lnTo>
                    <a:lnTo>
                      <a:pt x="210" y="407"/>
                    </a:lnTo>
                    <a:lnTo>
                      <a:pt x="215" y="407"/>
                    </a:lnTo>
                    <a:lnTo>
                      <a:pt x="246" y="394"/>
                    </a:lnTo>
                    <a:lnTo>
                      <a:pt x="293" y="394"/>
                    </a:lnTo>
                    <a:lnTo>
                      <a:pt x="449" y="341"/>
                    </a:lnTo>
                    <a:lnTo>
                      <a:pt x="472" y="341"/>
                    </a:lnTo>
                    <a:lnTo>
                      <a:pt x="472" y="353"/>
                    </a:lnTo>
                    <a:lnTo>
                      <a:pt x="442" y="376"/>
                    </a:lnTo>
                    <a:lnTo>
                      <a:pt x="460" y="382"/>
                    </a:lnTo>
                    <a:lnTo>
                      <a:pt x="526" y="389"/>
                    </a:lnTo>
                    <a:lnTo>
                      <a:pt x="598" y="412"/>
                    </a:lnTo>
                    <a:lnTo>
                      <a:pt x="669" y="448"/>
                    </a:lnTo>
                    <a:lnTo>
                      <a:pt x="687" y="460"/>
                    </a:lnTo>
                    <a:lnTo>
                      <a:pt x="687" y="436"/>
                    </a:lnTo>
                    <a:lnTo>
                      <a:pt x="700" y="425"/>
                    </a:lnTo>
                    <a:lnTo>
                      <a:pt x="718" y="442"/>
                    </a:lnTo>
                    <a:lnTo>
                      <a:pt x="759" y="454"/>
                    </a:lnTo>
                    <a:lnTo>
                      <a:pt x="771" y="460"/>
                    </a:lnTo>
                    <a:lnTo>
                      <a:pt x="771" y="466"/>
                    </a:lnTo>
                    <a:lnTo>
                      <a:pt x="754" y="478"/>
                    </a:lnTo>
                    <a:lnTo>
                      <a:pt x="759" y="489"/>
                    </a:lnTo>
                    <a:lnTo>
                      <a:pt x="854" y="556"/>
                    </a:lnTo>
                    <a:lnTo>
                      <a:pt x="860" y="579"/>
                    </a:lnTo>
                    <a:lnTo>
                      <a:pt x="854" y="604"/>
                    </a:lnTo>
                    <a:lnTo>
                      <a:pt x="849" y="615"/>
                    </a:lnTo>
                    <a:lnTo>
                      <a:pt x="837" y="609"/>
                    </a:lnTo>
                    <a:lnTo>
                      <a:pt x="831" y="586"/>
                    </a:lnTo>
                    <a:lnTo>
                      <a:pt x="819" y="609"/>
                    </a:lnTo>
                    <a:lnTo>
                      <a:pt x="831" y="627"/>
                    </a:lnTo>
                    <a:lnTo>
                      <a:pt x="842" y="633"/>
                    </a:lnTo>
                    <a:lnTo>
                      <a:pt x="974" y="597"/>
                    </a:lnTo>
                    <a:lnTo>
                      <a:pt x="980" y="579"/>
                    </a:lnTo>
                    <a:lnTo>
                      <a:pt x="1022" y="579"/>
                    </a:lnTo>
                    <a:lnTo>
                      <a:pt x="1124" y="496"/>
                    </a:lnTo>
                    <a:lnTo>
                      <a:pt x="1195" y="496"/>
                    </a:lnTo>
                    <a:lnTo>
                      <a:pt x="1195" y="478"/>
                    </a:lnTo>
                    <a:lnTo>
                      <a:pt x="1183" y="460"/>
                    </a:lnTo>
                    <a:lnTo>
                      <a:pt x="1201" y="418"/>
                    </a:lnTo>
                    <a:lnTo>
                      <a:pt x="1309" y="407"/>
                    </a:lnTo>
                    <a:lnTo>
                      <a:pt x="1470" y="484"/>
                    </a:lnTo>
                    <a:lnTo>
                      <a:pt x="1476" y="507"/>
                    </a:lnTo>
                    <a:lnTo>
                      <a:pt x="1518" y="543"/>
                    </a:lnTo>
                    <a:lnTo>
                      <a:pt x="1554" y="597"/>
                    </a:lnTo>
                    <a:lnTo>
                      <a:pt x="1655" y="669"/>
                    </a:lnTo>
                    <a:lnTo>
                      <a:pt x="1667" y="699"/>
                    </a:lnTo>
                    <a:lnTo>
                      <a:pt x="1698" y="722"/>
                    </a:lnTo>
                    <a:lnTo>
                      <a:pt x="1775" y="722"/>
                    </a:lnTo>
                    <a:lnTo>
                      <a:pt x="1834" y="812"/>
                    </a:lnTo>
                    <a:lnTo>
                      <a:pt x="1852" y="824"/>
                    </a:lnTo>
                    <a:lnTo>
                      <a:pt x="1847" y="853"/>
                    </a:lnTo>
                    <a:lnTo>
                      <a:pt x="1870" y="943"/>
                    </a:lnTo>
                    <a:lnTo>
                      <a:pt x="1858" y="1039"/>
                    </a:lnTo>
                    <a:lnTo>
                      <a:pt x="1834" y="1146"/>
                    </a:lnTo>
                    <a:lnTo>
                      <a:pt x="1840" y="1235"/>
                    </a:lnTo>
                    <a:lnTo>
                      <a:pt x="1852" y="1265"/>
                    </a:lnTo>
                    <a:lnTo>
                      <a:pt x="1912" y="1301"/>
                    </a:lnTo>
                    <a:lnTo>
                      <a:pt x="1930" y="1265"/>
                    </a:lnTo>
                    <a:lnTo>
                      <a:pt x="1912" y="1253"/>
                    </a:lnTo>
                    <a:lnTo>
                      <a:pt x="1894" y="1199"/>
                    </a:lnTo>
                    <a:lnTo>
                      <a:pt x="1901" y="1188"/>
                    </a:lnTo>
                    <a:lnTo>
                      <a:pt x="1936" y="1176"/>
                    </a:lnTo>
                    <a:lnTo>
                      <a:pt x="1960" y="1235"/>
                    </a:lnTo>
                    <a:lnTo>
                      <a:pt x="1972" y="1229"/>
                    </a:lnTo>
                    <a:lnTo>
                      <a:pt x="1984" y="1206"/>
                    </a:lnTo>
                    <a:lnTo>
                      <a:pt x="1990" y="1199"/>
                    </a:lnTo>
                    <a:lnTo>
                      <a:pt x="2008" y="1211"/>
                    </a:lnTo>
                    <a:lnTo>
                      <a:pt x="2008" y="1235"/>
                    </a:lnTo>
                    <a:lnTo>
                      <a:pt x="1990" y="1265"/>
                    </a:lnTo>
                    <a:lnTo>
                      <a:pt x="1972" y="1289"/>
                    </a:lnTo>
                    <a:lnTo>
                      <a:pt x="1948" y="1360"/>
                    </a:lnTo>
                    <a:lnTo>
                      <a:pt x="1930" y="1367"/>
                    </a:lnTo>
                    <a:lnTo>
                      <a:pt x="1930" y="1403"/>
                    </a:lnTo>
                    <a:lnTo>
                      <a:pt x="1954" y="1426"/>
                    </a:lnTo>
                    <a:lnTo>
                      <a:pt x="1990" y="1456"/>
                    </a:lnTo>
                    <a:lnTo>
                      <a:pt x="2044" y="1582"/>
                    </a:lnTo>
                    <a:lnTo>
                      <a:pt x="2127" y="1636"/>
                    </a:lnTo>
                    <a:lnTo>
                      <a:pt x="2139" y="1636"/>
                    </a:lnTo>
                    <a:lnTo>
                      <a:pt x="2145" y="1605"/>
                    </a:lnTo>
                    <a:lnTo>
                      <a:pt x="2170" y="1605"/>
                    </a:lnTo>
                    <a:lnTo>
                      <a:pt x="2188" y="1653"/>
                    </a:lnTo>
                    <a:lnTo>
                      <a:pt x="2193" y="1683"/>
                    </a:lnTo>
                    <a:lnTo>
                      <a:pt x="2224" y="1749"/>
                    </a:lnTo>
                    <a:lnTo>
                      <a:pt x="2259" y="1766"/>
                    </a:lnTo>
                    <a:lnTo>
                      <a:pt x="2295" y="1778"/>
                    </a:lnTo>
                    <a:lnTo>
                      <a:pt x="2360" y="1951"/>
                    </a:lnTo>
                    <a:lnTo>
                      <a:pt x="2378" y="1963"/>
                    </a:lnTo>
                    <a:lnTo>
                      <a:pt x="2462" y="1981"/>
                    </a:lnTo>
                    <a:lnTo>
                      <a:pt x="2498" y="1999"/>
                    </a:lnTo>
                    <a:lnTo>
                      <a:pt x="2594" y="2118"/>
                    </a:lnTo>
                    <a:lnTo>
                      <a:pt x="2635" y="2148"/>
                    </a:lnTo>
                    <a:lnTo>
                      <a:pt x="2653" y="2154"/>
                    </a:lnTo>
                    <a:lnTo>
                      <a:pt x="2671" y="2160"/>
                    </a:lnTo>
                    <a:lnTo>
                      <a:pt x="2683" y="2189"/>
                    </a:lnTo>
                    <a:lnTo>
                      <a:pt x="2665" y="2189"/>
                    </a:lnTo>
                    <a:lnTo>
                      <a:pt x="2647" y="2184"/>
                    </a:lnTo>
                    <a:lnTo>
                      <a:pt x="2635" y="2184"/>
                    </a:lnTo>
                    <a:lnTo>
                      <a:pt x="2624" y="2189"/>
                    </a:lnTo>
                    <a:lnTo>
                      <a:pt x="2624" y="2207"/>
                    </a:lnTo>
                    <a:lnTo>
                      <a:pt x="2635" y="2225"/>
                    </a:lnTo>
                    <a:lnTo>
                      <a:pt x="2683" y="2238"/>
                    </a:lnTo>
                    <a:lnTo>
                      <a:pt x="2707" y="2220"/>
                    </a:lnTo>
                    <a:lnTo>
                      <a:pt x="2743" y="2213"/>
                    </a:lnTo>
                    <a:lnTo>
                      <a:pt x="2886" y="2160"/>
                    </a:lnTo>
                    <a:lnTo>
                      <a:pt x="2916" y="2107"/>
                    </a:lnTo>
                    <a:lnTo>
                      <a:pt x="2922" y="2089"/>
                    </a:lnTo>
                    <a:lnTo>
                      <a:pt x="2904" y="2017"/>
                    </a:lnTo>
                    <a:lnTo>
                      <a:pt x="2904" y="1975"/>
                    </a:lnTo>
                    <a:lnTo>
                      <a:pt x="2934" y="1910"/>
                    </a:lnTo>
                    <a:lnTo>
                      <a:pt x="2964" y="1915"/>
                    </a:lnTo>
                    <a:lnTo>
                      <a:pt x="2928" y="1778"/>
                    </a:lnTo>
                    <a:lnTo>
                      <a:pt x="2940" y="1706"/>
                    </a:lnTo>
                    <a:lnTo>
                      <a:pt x="2928" y="1575"/>
                    </a:lnTo>
                    <a:lnTo>
                      <a:pt x="2904" y="1468"/>
                    </a:lnTo>
                    <a:lnTo>
                      <a:pt x="2881" y="1432"/>
                    </a:lnTo>
                    <a:lnTo>
                      <a:pt x="2785" y="1301"/>
                    </a:lnTo>
                    <a:lnTo>
                      <a:pt x="2725" y="1158"/>
                    </a:lnTo>
                    <a:lnTo>
                      <a:pt x="2647" y="1057"/>
                    </a:lnTo>
                    <a:lnTo>
                      <a:pt x="2647" y="1039"/>
                    </a:lnTo>
                    <a:lnTo>
                      <a:pt x="2642" y="1021"/>
                    </a:lnTo>
                    <a:lnTo>
                      <a:pt x="2617" y="961"/>
                    </a:lnTo>
                    <a:lnTo>
                      <a:pt x="2617" y="937"/>
                    </a:lnTo>
                    <a:lnTo>
                      <a:pt x="2642" y="901"/>
                    </a:lnTo>
                    <a:lnTo>
                      <a:pt x="2642" y="883"/>
                    </a:lnTo>
                    <a:lnTo>
                      <a:pt x="2540" y="752"/>
                    </a:lnTo>
                    <a:lnTo>
                      <a:pt x="2486" y="692"/>
                    </a:lnTo>
                    <a:lnTo>
                      <a:pt x="2450" y="669"/>
                    </a:lnTo>
                    <a:lnTo>
                      <a:pt x="2438" y="651"/>
                    </a:lnTo>
                    <a:lnTo>
                      <a:pt x="2373" y="568"/>
                    </a:lnTo>
                    <a:lnTo>
                      <a:pt x="2289" y="412"/>
                    </a:lnTo>
                    <a:lnTo>
                      <a:pt x="2265" y="323"/>
                    </a:lnTo>
                    <a:lnTo>
                      <a:pt x="2211" y="192"/>
                    </a:lnTo>
                    <a:lnTo>
                      <a:pt x="2211" y="174"/>
                    </a:lnTo>
                    <a:lnTo>
                      <a:pt x="2188" y="156"/>
                    </a:lnTo>
                    <a:lnTo>
                      <a:pt x="2175" y="149"/>
                    </a:lnTo>
                    <a:lnTo>
                      <a:pt x="2163" y="54"/>
                    </a:lnTo>
                    <a:lnTo>
                      <a:pt x="2152" y="25"/>
                    </a:lnTo>
                    <a:lnTo>
                      <a:pt x="2121" y="31"/>
                    </a:lnTo>
                    <a:lnTo>
                      <a:pt x="2062" y="31"/>
                    </a:lnTo>
                    <a:lnTo>
                      <a:pt x="1996" y="0"/>
                    </a:lnTo>
                    <a:lnTo>
                      <a:pt x="1972" y="18"/>
                    </a:lnTo>
                    <a:lnTo>
                      <a:pt x="1960" y="36"/>
                    </a:lnTo>
                    <a:lnTo>
                      <a:pt x="1954" y="66"/>
                    </a:lnTo>
                    <a:lnTo>
                      <a:pt x="1984" y="156"/>
                    </a:lnTo>
                    <a:lnTo>
                      <a:pt x="1972" y="203"/>
                    </a:lnTo>
                    <a:lnTo>
                      <a:pt x="1930" y="197"/>
                    </a:lnTo>
                    <a:lnTo>
                      <a:pt x="1912" y="179"/>
                    </a:lnTo>
                    <a:lnTo>
                      <a:pt x="1901" y="132"/>
                    </a:lnTo>
                    <a:lnTo>
                      <a:pt x="962" y="192"/>
                    </a:lnTo>
                    <a:lnTo>
                      <a:pt x="944" y="162"/>
                    </a:lnTo>
                    <a:lnTo>
                      <a:pt x="944" y="132"/>
                    </a:lnTo>
                    <a:lnTo>
                      <a:pt x="914" y="102"/>
                    </a:lnTo>
                    <a:lnTo>
                      <a:pt x="908" y="79"/>
                    </a:lnTo>
                  </a:path>
                </a:pathLst>
              </a:custGeom>
              <a:solidFill>
                <a:srgbClr val="9BBB59"/>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47" name="Freeform 246"/>
              <p:cNvSpPr>
                <a:spLocks noChangeAspect="1"/>
              </p:cNvSpPr>
              <p:nvPr/>
            </p:nvSpPr>
            <p:spPr bwMode="auto">
              <a:xfrm>
                <a:off x="6000963" y="1637467"/>
                <a:ext cx="607482" cy="284431"/>
              </a:xfrm>
              <a:custGeom>
                <a:avLst/>
                <a:gdLst>
                  <a:gd name="T0" fmla="*/ 854 w 1494"/>
                  <a:gd name="T1" fmla="*/ 48 h 716"/>
                  <a:gd name="T2" fmla="*/ 48 w 1494"/>
                  <a:gd name="T3" fmla="*/ 424 h 716"/>
                  <a:gd name="T4" fmla="*/ 78 w 1494"/>
                  <a:gd name="T5" fmla="*/ 388 h 716"/>
                  <a:gd name="T6" fmla="*/ 174 w 1494"/>
                  <a:gd name="T7" fmla="*/ 310 h 716"/>
                  <a:gd name="T8" fmla="*/ 221 w 1494"/>
                  <a:gd name="T9" fmla="*/ 263 h 716"/>
                  <a:gd name="T10" fmla="*/ 257 w 1494"/>
                  <a:gd name="T11" fmla="*/ 245 h 716"/>
                  <a:gd name="T12" fmla="*/ 335 w 1494"/>
                  <a:gd name="T13" fmla="*/ 233 h 716"/>
                  <a:gd name="T14" fmla="*/ 448 w 1494"/>
                  <a:gd name="T15" fmla="*/ 174 h 716"/>
                  <a:gd name="T16" fmla="*/ 497 w 1494"/>
                  <a:gd name="T17" fmla="*/ 191 h 716"/>
                  <a:gd name="T18" fmla="*/ 538 w 1494"/>
                  <a:gd name="T19" fmla="*/ 209 h 716"/>
                  <a:gd name="T20" fmla="*/ 586 w 1494"/>
                  <a:gd name="T21" fmla="*/ 292 h 716"/>
                  <a:gd name="T22" fmla="*/ 639 w 1494"/>
                  <a:gd name="T23" fmla="*/ 299 h 716"/>
                  <a:gd name="T24" fmla="*/ 646 w 1494"/>
                  <a:gd name="T25" fmla="*/ 340 h 716"/>
                  <a:gd name="T26" fmla="*/ 747 w 1494"/>
                  <a:gd name="T27" fmla="*/ 376 h 716"/>
                  <a:gd name="T28" fmla="*/ 813 w 1494"/>
                  <a:gd name="T29" fmla="*/ 424 h 716"/>
                  <a:gd name="T30" fmla="*/ 836 w 1494"/>
                  <a:gd name="T31" fmla="*/ 477 h 716"/>
                  <a:gd name="T32" fmla="*/ 771 w 1494"/>
                  <a:gd name="T33" fmla="*/ 609 h 716"/>
                  <a:gd name="T34" fmla="*/ 825 w 1494"/>
                  <a:gd name="T35" fmla="*/ 656 h 716"/>
                  <a:gd name="T36" fmla="*/ 902 w 1494"/>
                  <a:gd name="T37" fmla="*/ 668 h 716"/>
                  <a:gd name="T38" fmla="*/ 920 w 1494"/>
                  <a:gd name="T39" fmla="*/ 668 h 716"/>
                  <a:gd name="T40" fmla="*/ 1010 w 1494"/>
                  <a:gd name="T41" fmla="*/ 663 h 716"/>
                  <a:gd name="T42" fmla="*/ 1105 w 1494"/>
                  <a:gd name="T43" fmla="*/ 698 h 716"/>
                  <a:gd name="T44" fmla="*/ 1123 w 1494"/>
                  <a:gd name="T45" fmla="*/ 686 h 716"/>
                  <a:gd name="T46" fmla="*/ 1076 w 1494"/>
                  <a:gd name="T47" fmla="*/ 620 h 716"/>
                  <a:gd name="T48" fmla="*/ 1046 w 1494"/>
                  <a:gd name="T49" fmla="*/ 609 h 716"/>
                  <a:gd name="T50" fmla="*/ 1064 w 1494"/>
                  <a:gd name="T51" fmla="*/ 591 h 716"/>
                  <a:gd name="T52" fmla="*/ 1040 w 1494"/>
                  <a:gd name="T53" fmla="*/ 566 h 716"/>
                  <a:gd name="T54" fmla="*/ 987 w 1494"/>
                  <a:gd name="T55" fmla="*/ 453 h 716"/>
                  <a:gd name="T56" fmla="*/ 974 w 1494"/>
                  <a:gd name="T57" fmla="*/ 388 h 716"/>
                  <a:gd name="T58" fmla="*/ 987 w 1494"/>
                  <a:gd name="T59" fmla="*/ 292 h 716"/>
                  <a:gd name="T60" fmla="*/ 969 w 1494"/>
                  <a:gd name="T61" fmla="*/ 256 h 716"/>
                  <a:gd name="T62" fmla="*/ 987 w 1494"/>
                  <a:gd name="T63" fmla="*/ 227 h 716"/>
                  <a:gd name="T64" fmla="*/ 1052 w 1494"/>
                  <a:gd name="T65" fmla="*/ 161 h 716"/>
                  <a:gd name="T66" fmla="*/ 1076 w 1494"/>
                  <a:gd name="T67" fmla="*/ 90 h 716"/>
                  <a:gd name="T68" fmla="*/ 1123 w 1494"/>
                  <a:gd name="T69" fmla="*/ 113 h 716"/>
                  <a:gd name="T70" fmla="*/ 1076 w 1494"/>
                  <a:gd name="T71" fmla="*/ 191 h 716"/>
                  <a:gd name="T72" fmla="*/ 1040 w 1494"/>
                  <a:gd name="T73" fmla="*/ 251 h 716"/>
                  <a:gd name="T74" fmla="*/ 1087 w 1494"/>
                  <a:gd name="T75" fmla="*/ 299 h 716"/>
                  <a:gd name="T76" fmla="*/ 1100 w 1494"/>
                  <a:gd name="T77" fmla="*/ 388 h 716"/>
                  <a:gd name="T78" fmla="*/ 1064 w 1494"/>
                  <a:gd name="T79" fmla="*/ 430 h 716"/>
                  <a:gd name="T80" fmla="*/ 1105 w 1494"/>
                  <a:gd name="T81" fmla="*/ 460 h 716"/>
                  <a:gd name="T82" fmla="*/ 1105 w 1494"/>
                  <a:gd name="T83" fmla="*/ 507 h 716"/>
                  <a:gd name="T84" fmla="*/ 1123 w 1494"/>
                  <a:gd name="T85" fmla="*/ 579 h 716"/>
                  <a:gd name="T86" fmla="*/ 1189 w 1494"/>
                  <a:gd name="T87" fmla="*/ 609 h 716"/>
                  <a:gd name="T88" fmla="*/ 1231 w 1494"/>
                  <a:gd name="T89" fmla="*/ 597 h 716"/>
                  <a:gd name="T90" fmla="*/ 1237 w 1494"/>
                  <a:gd name="T91" fmla="*/ 627 h 716"/>
                  <a:gd name="T92" fmla="*/ 1267 w 1494"/>
                  <a:gd name="T93" fmla="*/ 686 h 716"/>
                  <a:gd name="T94" fmla="*/ 1321 w 1494"/>
                  <a:gd name="T95" fmla="*/ 710 h 716"/>
                  <a:gd name="T96" fmla="*/ 1351 w 1494"/>
                  <a:gd name="T97" fmla="*/ 686 h 716"/>
                  <a:gd name="T98" fmla="*/ 1452 w 1494"/>
                  <a:gd name="T99" fmla="*/ 632 h 716"/>
                  <a:gd name="T100" fmla="*/ 1494 w 1494"/>
                  <a:gd name="T101" fmla="*/ 471 h 716"/>
                  <a:gd name="T102" fmla="*/ 1279 w 1494"/>
                  <a:gd name="T103" fmla="*/ 501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4" h="716">
                    <a:moveTo>
                      <a:pt x="1129" y="0"/>
                    </a:moveTo>
                    <a:lnTo>
                      <a:pt x="854" y="48"/>
                    </a:lnTo>
                    <a:lnTo>
                      <a:pt x="0" y="215"/>
                    </a:lnTo>
                    <a:lnTo>
                      <a:pt x="48" y="424"/>
                    </a:lnTo>
                    <a:lnTo>
                      <a:pt x="60" y="400"/>
                    </a:lnTo>
                    <a:lnTo>
                      <a:pt x="78" y="388"/>
                    </a:lnTo>
                    <a:lnTo>
                      <a:pt x="143" y="317"/>
                    </a:lnTo>
                    <a:lnTo>
                      <a:pt x="174" y="310"/>
                    </a:lnTo>
                    <a:lnTo>
                      <a:pt x="197" y="274"/>
                    </a:lnTo>
                    <a:lnTo>
                      <a:pt x="221" y="263"/>
                    </a:lnTo>
                    <a:lnTo>
                      <a:pt x="239" y="221"/>
                    </a:lnTo>
                    <a:lnTo>
                      <a:pt x="257" y="245"/>
                    </a:lnTo>
                    <a:lnTo>
                      <a:pt x="292" y="251"/>
                    </a:lnTo>
                    <a:lnTo>
                      <a:pt x="335" y="233"/>
                    </a:lnTo>
                    <a:lnTo>
                      <a:pt x="341" y="209"/>
                    </a:lnTo>
                    <a:lnTo>
                      <a:pt x="448" y="174"/>
                    </a:lnTo>
                    <a:lnTo>
                      <a:pt x="472" y="185"/>
                    </a:lnTo>
                    <a:lnTo>
                      <a:pt x="497" y="191"/>
                    </a:lnTo>
                    <a:lnTo>
                      <a:pt x="526" y="179"/>
                    </a:lnTo>
                    <a:lnTo>
                      <a:pt x="538" y="209"/>
                    </a:lnTo>
                    <a:lnTo>
                      <a:pt x="550" y="215"/>
                    </a:lnTo>
                    <a:lnTo>
                      <a:pt x="586" y="292"/>
                    </a:lnTo>
                    <a:lnTo>
                      <a:pt x="610" y="287"/>
                    </a:lnTo>
                    <a:lnTo>
                      <a:pt x="639" y="299"/>
                    </a:lnTo>
                    <a:lnTo>
                      <a:pt x="669" y="310"/>
                    </a:lnTo>
                    <a:lnTo>
                      <a:pt x="646" y="340"/>
                    </a:lnTo>
                    <a:lnTo>
                      <a:pt x="682" y="376"/>
                    </a:lnTo>
                    <a:lnTo>
                      <a:pt x="747" y="376"/>
                    </a:lnTo>
                    <a:lnTo>
                      <a:pt x="771" y="406"/>
                    </a:lnTo>
                    <a:lnTo>
                      <a:pt x="813" y="424"/>
                    </a:lnTo>
                    <a:lnTo>
                      <a:pt x="843" y="460"/>
                    </a:lnTo>
                    <a:lnTo>
                      <a:pt x="836" y="477"/>
                    </a:lnTo>
                    <a:lnTo>
                      <a:pt x="795" y="548"/>
                    </a:lnTo>
                    <a:lnTo>
                      <a:pt x="771" y="609"/>
                    </a:lnTo>
                    <a:lnTo>
                      <a:pt x="777" y="656"/>
                    </a:lnTo>
                    <a:lnTo>
                      <a:pt x="825" y="656"/>
                    </a:lnTo>
                    <a:lnTo>
                      <a:pt x="867" y="632"/>
                    </a:lnTo>
                    <a:lnTo>
                      <a:pt x="902" y="668"/>
                    </a:lnTo>
                    <a:lnTo>
                      <a:pt x="920" y="680"/>
                    </a:lnTo>
                    <a:lnTo>
                      <a:pt x="920" y="668"/>
                    </a:lnTo>
                    <a:lnTo>
                      <a:pt x="956" y="663"/>
                    </a:lnTo>
                    <a:lnTo>
                      <a:pt x="1010" y="663"/>
                    </a:lnTo>
                    <a:lnTo>
                      <a:pt x="1076" y="686"/>
                    </a:lnTo>
                    <a:lnTo>
                      <a:pt x="1105" y="698"/>
                    </a:lnTo>
                    <a:lnTo>
                      <a:pt x="1123" y="698"/>
                    </a:lnTo>
                    <a:lnTo>
                      <a:pt x="1123" y="686"/>
                    </a:lnTo>
                    <a:lnTo>
                      <a:pt x="1105" y="668"/>
                    </a:lnTo>
                    <a:lnTo>
                      <a:pt x="1076" y="620"/>
                    </a:lnTo>
                    <a:lnTo>
                      <a:pt x="1052" y="614"/>
                    </a:lnTo>
                    <a:lnTo>
                      <a:pt x="1046" y="609"/>
                    </a:lnTo>
                    <a:lnTo>
                      <a:pt x="1052" y="591"/>
                    </a:lnTo>
                    <a:lnTo>
                      <a:pt x="1064" y="591"/>
                    </a:lnTo>
                    <a:lnTo>
                      <a:pt x="1070" y="579"/>
                    </a:lnTo>
                    <a:lnTo>
                      <a:pt x="1040" y="566"/>
                    </a:lnTo>
                    <a:lnTo>
                      <a:pt x="1016" y="525"/>
                    </a:lnTo>
                    <a:lnTo>
                      <a:pt x="987" y="453"/>
                    </a:lnTo>
                    <a:lnTo>
                      <a:pt x="980" y="424"/>
                    </a:lnTo>
                    <a:lnTo>
                      <a:pt x="974" y="388"/>
                    </a:lnTo>
                    <a:lnTo>
                      <a:pt x="987" y="310"/>
                    </a:lnTo>
                    <a:lnTo>
                      <a:pt x="987" y="292"/>
                    </a:lnTo>
                    <a:lnTo>
                      <a:pt x="974" y="281"/>
                    </a:lnTo>
                    <a:lnTo>
                      <a:pt x="969" y="256"/>
                    </a:lnTo>
                    <a:lnTo>
                      <a:pt x="974" y="245"/>
                    </a:lnTo>
                    <a:lnTo>
                      <a:pt x="987" y="227"/>
                    </a:lnTo>
                    <a:lnTo>
                      <a:pt x="992" y="203"/>
                    </a:lnTo>
                    <a:lnTo>
                      <a:pt x="1052" y="161"/>
                    </a:lnTo>
                    <a:lnTo>
                      <a:pt x="1064" y="149"/>
                    </a:lnTo>
                    <a:lnTo>
                      <a:pt x="1076" y="90"/>
                    </a:lnTo>
                    <a:lnTo>
                      <a:pt x="1105" y="95"/>
                    </a:lnTo>
                    <a:lnTo>
                      <a:pt x="1123" y="113"/>
                    </a:lnTo>
                    <a:lnTo>
                      <a:pt x="1094" y="161"/>
                    </a:lnTo>
                    <a:lnTo>
                      <a:pt x="1076" y="191"/>
                    </a:lnTo>
                    <a:lnTo>
                      <a:pt x="1058" y="215"/>
                    </a:lnTo>
                    <a:lnTo>
                      <a:pt x="1040" y="251"/>
                    </a:lnTo>
                    <a:lnTo>
                      <a:pt x="1058" y="292"/>
                    </a:lnTo>
                    <a:lnTo>
                      <a:pt x="1087" y="299"/>
                    </a:lnTo>
                    <a:lnTo>
                      <a:pt x="1105" y="376"/>
                    </a:lnTo>
                    <a:lnTo>
                      <a:pt x="1100" y="388"/>
                    </a:lnTo>
                    <a:lnTo>
                      <a:pt x="1058" y="412"/>
                    </a:lnTo>
                    <a:lnTo>
                      <a:pt x="1064" y="430"/>
                    </a:lnTo>
                    <a:lnTo>
                      <a:pt x="1100" y="442"/>
                    </a:lnTo>
                    <a:lnTo>
                      <a:pt x="1105" y="460"/>
                    </a:lnTo>
                    <a:lnTo>
                      <a:pt x="1100" y="489"/>
                    </a:lnTo>
                    <a:lnTo>
                      <a:pt x="1105" y="507"/>
                    </a:lnTo>
                    <a:lnTo>
                      <a:pt x="1105" y="531"/>
                    </a:lnTo>
                    <a:lnTo>
                      <a:pt x="1123" y="579"/>
                    </a:lnTo>
                    <a:lnTo>
                      <a:pt x="1165" y="609"/>
                    </a:lnTo>
                    <a:lnTo>
                      <a:pt x="1189" y="609"/>
                    </a:lnTo>
                    <a:lnTo>
                      <a:pt x="1207" y="591"/>
                    </a:lnTo>
                    <a:lnTo>
                      <a:pt x="1231" y="597"/>
                    </a:lnTo>
                    <a:lnTo>
                      <a:pt x="1243" y="602"/>
                    </a:lnTo>
                    <a:lnTo>
                      <a:pt x="1237" y="627"/>
                    </a:lnTo>
                    <a:lnTo>
                      <a:pt x="1261" y="668"/>
                    </a:lnTo>
                    <a:lnTo>
                      <a:pt x="1267" y="686"/>
                    </a:lnTo>
                    <a:lnTo>
                      <a:pt x="1279" y="710"/>
                    </a:lnTo>
                    <a:lnTo>
                      <a:pt x="1321" y="710"/>
                    </a:lnTo>
                    <a:lnTo>
                      <a:pt x="1321" y="716"/>
                    </a:lnTo>
                    <a:lnTo>
                      <a:pt x="1351" y="686"/>
                    </a:lnTo>
                    <a:lnTo>
                      <a:pt x="1452" y="650"/>
                    </a:lnTo>
                    <a:lnTo>
                      <a:pt x="1452" y="632"/>
                    </a:lnTo>
                    <a:lnTo>
                      <a:pt x="1464" y="609"/>
                    </a:lnTo>
                    <a:lnTo>
                      <a:pt x="1494" y="471"/>
                    </a:lnTo>
                    <a:lnTo>
                      <a:pt x="1488" y="460"/>
                    </a:lnTo>
                    <a:lnTo>
                      <a:pt x="1279" y="501"/>
                    </a:lnTo>
                    <a:lnTo>
                      <a:pt x="1129" y="0"/>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48" name="MD"/>
              <p:cNvSpPr>
                <a:spLocks noChangeAspect="1"/>
              </p:cNvSpPr>
              <p:nvPr/>
            </p:nvSpPr>
            <p:spPr bwMode="auto">
              <a:xfrm>
                <a:off x="6000963" y="1637467"/>
                <a:ext cx="607482" cy="284431"/>
              </a:xfrm>
              <a:custGeom>
                <a:avLst/>
                <a:gdLst>
                  <a:gd name="T0" fmla="*/ 854 w 1494"/>
                  <a:gd name="T1" fmla="*/ 48 h 716"/>
                  <a:gd name="T2" fmla="*/ 48 w 1494"/>
                  <a:gd name="T3" fmla="*/ 424 h 716"/>
                  <a:gd name="T4" fmla="*/ 78 w 1494"/>
                  <a:gd name="T5" fmla="*/ 388 h 716"/>
                  <a:gd name="T6" fmla="*/ 174 w 1494"/>
                  <a:gd name="T7" fmla="*/ 310 h 716"/>
                  <a:gd name="T8" fmla="*/ 221 w 1494"/>
                  <a:gd name="T9" fmla="*/ 263 h 716"/>
                  <a:gd name="T10" fmla="*/ 257 w 1494"/>
                  <a:gd name="T11" fmla="*/ 245 h 716"/>
                  <a:gd name="T12" fmla="*/ 335 w 1494"/>
                  <a:gd name="T13" fmla="*/ 233 h 716"/>
                  <a:gd name="T14" fmla="*/ 448 w 1494"/>
                  <a:gd name="T15" fmla="*/ 174 h 716"/>
                  <a:gd name="T16" fmla="*/ 497 w 1494"/>
                  <a:gd name="T17" fmla="*/ 191 h 716"/>
                  <a:gd name="T18" fmla="*/ 538 w 1494"/>
                  <a:gd name="T19" fmla="*/ 209 h 716"/>
                  <a:gd name="T20" fmla="*/ 586 w 1494"/>
                  <a:gd name="T21" fmla="*/ 292 h 716"/>
                  <a:gd name="T22" fmla="*/ 639 w 1494"/>
                  <a:gd name="T23" fmla="*/ 299 h 716"/>
                  <a:gd name="T24" fmla="*/ 646 w 1494"/>
                  <a:gd name="T25" fmla="*/ 340 h 716"/>
                  <a:gd name="T26" fmla="*/ 747 w 1494"/>
                  <a:gd name="T27" fmla="*/ 376 h 716"/>
                  <a:gd name="T28" fmla="*/ 813 w 1494"/>
                  <a:gd name="T29" fmla="*/ 424 h 716"/>
                  <a:gd name="T30" fmla="*/ 836 w 1494"/>
                  <a:gd name="T31" fmla="*/ 477 h 716"/>
                  <a:gd name="T32" fmla="*/ 771 w 1494"/>
                  <a:gd name="T33" fmla="*/ 609 h 716"/>
                  <a:gd name="T34" fmla="*/ 825 w 1494"/>
                  <a:gd name="T35" fmla="*/ 656 h 716"/>
                  <a:gd name="T36" fmla="*/ 902 w 1494"/>
                  <a:gd name="T37" fmla="*/ 668 h 716"/>
                  <a:gd name="T38" fmla="*/ 920 w 1494"/>
                  <a:gd name="T39" fmla="*/ 668 h 716"/>
                  <a:gd name="T40" fmla="*/ 1010 w 1494"/>
                  <a:gd name="T41" fmla="*/ 663 h 716"/>
                  <a:gd name="T42" fmla="*/ 1105 w 1494"/>
                  <a:gd name="T43" fmla="*/ 698 h 716"/>
                  <a:gd name="T44" fmla="*/ 1123 w 1494"/>
                  <a:gd name="T45" fmla="*/ 686 h 716"/>
                  <a:gd name="T46" fmla="*/ 1076 w 1494"/>
                  <a:gd name="T47" fmla="*/ 620 h 716"/>
                  <a:gd name="T48" fmla="*/ 1046 w 1494"/>
                  <a:gd name="T49" fmla="*/ 609 h 716"/>
                  <a:gd name="T50" fmla="*/ 1064 w 1494"/>
                  <a:gd name="T51" fmla="*/ 591 h 716"/>
                  <a:gd name="T52" fmla="*/ 1040 w 1494"/>
                  <a:gd name="T53" fmla="*/ 566 h 716"/>
                  <a:gd name="T54" fmla="*/ 987 w 1494"/>
                  <a:gd name="T55" fmla="*/ 453 h 716"/>
                  <a:gd name="T56" fmla="*/ 974 w 1494"/>
                  <a:gd name="T57" fmla="*/ 388 h 716"/>
                  <a:gd name="T58" fmla="*/ 987 w 1494"/>
                  <a:gd name="T59" fmla="*/ 292 h 716"/>
                  <a:gd name="T60" fmla="*/ 969 w 1494"/>
                  <a:gd name="T61" fmla="*/ 256 h 716"/>
                  <a:gd name="T62" fmla="*/ 987 w 1494"/>
                  <a:gd name="T63" fmla="*/ 227 h 716"/>
                  <a:gd name="T64" fmla="*/ 1052 w 1494"/>
                  <a:gd name="T65" fmla="*/ 161 h 716"/>
                  <a:gd name="T66" fmla="*/ 1076 w 1494"/>
                  <a:gd name="T67" fmla="*/ 90 h 716"/>
                  <a:gd name="T68" fmla="*/ 1123 w 1494"/>
                  <a:gd name="T69" fmla="*/ 113 h 716"/>
                  <a:gd name="T70" fmla="*/ 1076 w 1494"/>
                  <a:gd name="T71" fmla="*/ 191 h 716"/>
                  <a:gd name="T72" fmla="*/ 1040 w 1494"/>
                  <a:gd name="T73" fmla="*/ 251 h 716"/>
                  <a:gd name="T74" fmla="*/ 1087 w 1494"/>
                  <a:gd name="T75" fmla="*/ 299 h 716"/>
                  <a:gd name="T76" fmla="*/ 1100 w 1494"/>
                  <a:gd name="T77" fmla="*/ 388 h 716"/>
                  <a:gd name="T78" fmla="*/ 1064 w 1494"/>
                  <a:gd name="T79" fmla="*/ 430 h 716"/>
                  <a:gd name="T80" fmla="*/ 1105 w 1494"/>
                  <a:gd name="T81" fmla="*/ 460 h 716"/>
                  <a:gd name="T82" fmla="*/ 1105 w 1494"/>
                  <a:gd name="T83" fmla="*/ 507 h 716"/>
                  <a:gd name="T84" fmla="*/ 1123 w 1494"/>
                  <a:gd name="T85" fmla="*/ 579 h 716"/>
                  <a:gd name="T86" fmla="*/ 1189 w 1494"/>
                  <a:gd name="T87" fmla="*/ 609 h 716"/>
                  <a:gd name="T88" fmla="*/ 1231 w 1494"/>
                  <a:gd name="T89" fmla="*/ 597 h 716"/>
                  <a:gd name="T90" fmla="*/ 1237 w 1494"/>
                  <a:gd name="T91" fmla="*/ 627 h 716"/>
                  <a:gd name="T92" fmla="*/ 1267 w 1494"/>
                  <a:gd name="T93" fmla="*/ 686 h 716"/>
                  <a:gd name="T94" fmla="*/ 1321 w 1494"/>
                  <a:gd name="T95" fmla="*/ 710 h 716"/>
                  <a:gd name="T96" fmla="*/ 1351 w 1494"/>
                  <a:gd name="T97" fmla="*/ 686 h 716"/>
                  <a:gd name="T98" fmla="*/ 1452 w 1494"/>
                  <a:gd name="T99" fmla="*/ 632 h 716"/>
                  <a:gd name="T100" fmla="*/ 1494 w 1494"/>
                  <a:gd name="T101" fmla="*/ 471 h 716"/>
                  <a:gd name="T102" fmla="*/ 1279 w 1494"/>
                  <a:gd name="T103" fmla="*/ 501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4" h="716">
                    <a:moveTo>
                      <a:pt x="1129" y="0"/>
                    </a:moveTo>
                    <a:lnTo>
                      <a:pt x="854" y="48"/>
                    </a:lnTo>
                    <a:lnTo>
                      <a:pt x="0" y="215"/>
                    </a:lnTo>
                    <a:lnTo>
                      <a:pt x="48" y="424"/>
                    </a:lnTo>
                    <a:lnTo>
                      <a:pt x="60" y="400"/>
                    </a:lnTo>
                    <a:lnTo>
                      <a:pt x="78" y="388"/>
                    </a:lnTo>
                    <a:lnTo>
                      <a:pt x="143" y="317"/>
                    </a:lnTo>
                    <a:lnTo>
                      <a:pt x="174" y="310"/>
                    </a:lnTo>
                    <a:lnTo>
                      <a:pt x="197" y="274"/>
                    </a:lnTo>
                    <a:lnTo>
                      <a:pt x="221" y="263"/>
                    </a:lnTo>
                    <a:lnTo>
                      <a:pt x="239" y="221"/>
                    </a:lnTo>
                    <a:lnTo>
                      <a:pt x="257" y="245"/>
                    </a:lnTo>
                    <a:lnTo>
                      <a:pt x="292" y="251"/>
                    </a:lnTo>
                    <a:lnTo>
                      <a:pt x="335" y="233"/>
                    </a:lnTo>
                    <a:lnTo>
                      <a:pt x="341" y="209"/>
                    </a:lnTo>
                    <a:lnTo>
                      <a:pt x="448" y="174"/>
                    </a:lnTo>
                    <a:lnTo>
                      <a:pt x="472" y="185"/>
                    </a:lnTo>
                    <a:lnTo>
                      <a:pt x="497" y="191"/>
                    </a:lnTo>
                    <a:lnTo>
                      <a:pt x="526" y="179"/>
                    </a:lnTo>
                    <a:lnTo>
                      <a:pt x="538" y="209"/>
                    </a:lnTo>
                    <a:lnTo>
                      <a:pt x="550" y="215"/>
                    </a:lnTo>
                    <a:lnTo>
                      <a:pt x="586" y="292"/>
                    </a:lnTo>
                    <a:lnTo>
                      <a:pt x="610" y="287"/>
                    </a:lnTo>
                    <a:lnTo>
                      <a:pt x="639" y="299"/>
                    </a:lnTo>
                    <a:lnTo>
                      <a:pt x="669" y="310"/>
                    </a:lnTo>
                    <a:lnTo>
                      <a:pt x="646" y="340"/>
                    </a:lnTo>
                    <a:lnTo>
                      <a:pt x="682" y="376"/>
                    </a:lnTo>
                    <a:lnTo>
                      <a:pt x="747" y="376"/>
                    </a:lnTo>
                    <a:lnTo>
                      <a:pt x="771" y="406"/>
                    </a:lnTo>
                    <a:lnTo>
                      <a:pt x="813" y="424"/>
                    </a:lnTo>
                    <a:lnTo>
                      <a:pt x="843" y="460"/>
                    </a:lnTo>
                    <a:lnTo>
                      <a:pt x="836" y="477"/>
                    </a:lnTo>
                    <a:lnTo>
                      <a:pt x="795" y="548"/>
                    </a:lnTo>
                    <a:lnTo>
                      <a:pt x="771" y="609"/>
                    </a:lnTo>
                    <a:lnTo>
                      <a:pt x="777" y="656"/>
                    </a:lnTo>
                    <a:lnTo>
                      <a:pt x="825" y="656"/>
                    </a:lnTo>
                    <a:lnTo>
                      <a:pt x="867" y="632"/>
                    </a:lnTo>
                    <a:lnTo>
                      <a:pt x="902" y="668"/>
                    </a:lnTo>
                    <a:lnTo>
                      <a:pt x="920" y="680"/>
                    </a:lnTo>
                    <a:lnTo>
                      <a:pt x="920" y="668"/>
                    </a:lnTo>
                    <a:lnTo>
                      <a:pt x="956" y="663"/>
                    </a:lnTo>
                    <a:lnTo>
                      <a:pt x="1010" y="663"/>
                    </a:lnTo>
                    <a:lnTo>
                      <a:pt x="1076" y="686"/>
                    </a:lnTo>
                    <a:lnTo>
                      <a:pt x="1105" y="698"/>
                    </a:lnTo>
                    <a:lnTo>
                      <a:pt x="1123" y="698"/>
                    </a:lnTo>
                    <a:lnTo>
                      <a:pt x="1123" y="686"/>
                    </a:lnTo>
                    <a:lnTo>
                      <a:pt x="1105" y="668"/>
                    </a:lnTo>
                    <a:lnTo>
                      <a:pt x="1076" y="620"/>
                    </a:lnTo>
                    <a:lnTo>
                      <a:pt x="1052" y="614"/>
                    </a:lnTo>
                    <a:lnTo>
                      <a:pt x="1046" y="609"/>
                    </a:lnTo>
                    <a:lnTo>
                      <a:pt x="1052" y="591"/>
                    </a:lnTo>
                    <a:lnTo>
                      <a:pt x="1064" y="591"/>
                    </a:lnTo>
                    <a:lnTo>
                      <a:pt x="1070" y="579"/>
                    </a:lnTo>
                    <a:lnTo>
                      <a:pt x="1040" y="566"/>
                    </a:lnTo>
                    <a:lnTo>
                      <a:pt x="1016" y="525"/>
                    </a:lnTo>
                    <a:lnTo>
                      <a:pt x="987" y="453"/>
                    </a:lnTo>
                    <a:lnTo>
                      <a:pt x="980" y="424"/>
                    </a:lnTo>
                    <a:lnTo>
                      <a:pt x="974" y="388"/>
                    </a:lnTo>
                    <a:lnTo>
                      <a:pt x="987" y="310"/>
                    </a:lnTo>
                    <a:lnTo>
                      <a:pt x="987" y="292"/>
                    </a:lnTo>
                    <a:lnTo>
                      <a:pt x="974" y="281"/>
                    </a:lnTo>
                    <a:lnTo>
                      <a:pt x="969" y="256"/>
                    </a:lnTo>
                    <a:lnTo>
                      <a:pt x="974" y="245"/>
                    </a:lnTo>
                    <a:lnTo>
                      <a:pt x="987" y="227"/>
                    </a:lnTo>
                    <a:lnTo>
                      <a:pt x="992" y="203"/>
                    </a:lnTo>
                    <a:lnTo>
                      <a:pt x="1052" y="161"/>
                    </a:lnTo>
                    <a:lnTo>
                      <a:pt x="1064" y="149"/>
                    </a:lnTo>
                    <a:lnTo>
                      <a:pt x="1076" y="90"/>
                    </a:lnTo>
                    <a:lnTo>
                      <a:pt x="1105" y="95"/>
                    </a:lnTo>
                    <a:lnTo>
                      <a:pt x="1123" y="113"/>
                    </a:lnTo>
                    <a:lnTo>
                      <a:pt x="1094" y="161"/>
                    </a:lnTo>
                    <a:lnTo>
                      <a:pt x="1076" y="191"/>
                    </a:lnTo>
                    <a:lnTo>
                      <a:pt x="1058" y="215"/>
                    </a:lnTo>
                    <a:lnTo>
                      <a:pt x="1040" y="251"/>
                    </a:lnTo>
                    <a:lnTo>
                      <a:pt x="1058" y="292"/>
                    </a:lnTo>
                    <a:lnTo>
                      <a:pt x="1087" y="299"/>
                    </a:lnTo>
                    <a:lnTo>
                      <a:pt x="1105" y="376"/>
                    </a:lnTo>
                    <a:lnTo>
                      <a:pt x="1100" y="388"/>
                    </a:lnTo>
                    <a:lnTo>
                      <a:pt x="1058" y="412"/>
                    </a:lnTo>
                    <a:lnTo>
                      <a:pt x="1064" y="430"/>
                    </a:lnTo>
                    <a:lnTo>
                      <a:pt x="1100" y="442"/>
                    </a:lnTo>
                    <a:lnTo>
                      <a:pt x="1105" y="460"/>
                    </a:lnTo>
                    <a:lnTo>
                      <a:pt x="1100" y="489"/>
                    </a:lnTo>
                    <a:lnTo>
                      <a:pt x="1105" y="507"/>
                    </a:lnTo>
                    <a:lnTo>
                      <a:pt x="1105" y="531"/>
                    </a:lnTo>
                    <a:lnTo>
                      <a:pt x="1123" y="579"/>
                    </a:lnTo>
                    <a:lnTo>
                      <a:pt x="1165" y="609"/>
                    </a:lnTo>
                    <a:lnTo>
                      <a:pt x="1189" y="609"/>
                    </a:lnTo>
                    <a:lnTo>
                      <a:pt x="1207" y="591"/>
                    </a:lnTo>
                    <a:lnTo>
                      <a:pt x="1231" y="597"/>
                    </a:lnTo>
                    <a:lnTo>
                      <a:pt x="1243" y="602"/>
                    </a:lnTo>
                    <a:lnTo>
                      <a:pt x="1237" y="627"/>
                    </a:lnTo>
                    <a:lnTo>
                      <a:pt x="1261" y="668"/>
                    </a:lnTo>
                    <a:lnTo>
                      <a:pt x="1267" y="686"/>
                    </a:lnTo>
                    <a:lnTo>
                      <a:pt x="1279" y="710"/>
                    </a:lnTo>
                    <a:lnTo>
                      <a:pt x="1321" y="710"/>
                    </a:lnTo>
                    <a:lnTo>
                      <a:pt x="1321" y="716"/>
                    </a:lnTo>
                    <a:lnTo>
                      <a:pt x="1351" y="686"/>
                    </a:lnTo>
                    <a:lnTo>
                      <a:pt x="1452" y="650"/>
                    </a:lnTo>
                    <a:lnTo>
                      <a:pt x="1452" y="632"/>
                    </a:lnTo>
                    <a:lnTo>
                      <a:pt x="1464" y="609"/>
                    </a:lnTo>
                    <a:lnTo>
                      <a:pt x="1494" y="471"/>
                    </a:lnTo>
                    <a:lnTo>
                      <a:pt x="1488" y="460"/>
                    </a:lnTo>
                    <a:lnTo>
                      <a:pt x="1279" y="501"/>
                    </a:lnTo>
                    <a:lnTo>
                      <a:pt x="1129" y="0"/>
                    </a:lnTo>
                  </a:path>
                </a:pathLst>
              </a:custGeom>
              <a:solidFill>
                <a:srgbClr val="9BBB59"/>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49" name="Freeform 248"/>
              <p:cNvSpPr>
                <a:spLocks noChangeAspect="1"/>
              </p:cNvSpPr>
              <p:nvPr/>
            </p:nvSpPr>
            <p:spPr bwMode="auto">
              <a:xfrm>
                <a:off x="6460291" y="1611248"/>
                <a:ext cx="145725" cy="224844"/>
              </a:xfrm>
              <a:custGeom>
                <a:avLst/>
                <a:gdLst>
                  <a:gd name="T0" fmla="*/ 359 w 359"/>
                  <a:gd name="T1" fmla="*/ 525 h 566"/>
                  <a:gd name="T2" fmla="*/ 353 w 359"/>
                  <a:gd name="T3" fmla="*/ 489 h 566"/>
                  <a:gd name="T4" fmla="*/ 330 w 359"/>
                  <a:gd name="T5" fmla="*/ 429 h 566"/>
                  <a:gd name="T6" fmla="*/ 287 w 359"/>
                  <a:gd name="T7" fmla="*/ 393 h 566"/>
                  <a:gd name="T8" fmla="*/ 233 w 359"/>
                  <a:gd name="T9" fmla="*/ 352 h 566"/>
                  <a:gd name="T10" fmla="*/ 210 w 359"/>
                  <a:gd name="T11" fmla="*/ 328 h 566"/>
                  <a:gd name="T12" fmla="*/ 197 w 359"/>
                  <a:gd name="T13" fmla="*/ 298 h 566"/>
                  <a:gd name="T14" fmla="*/ 156 w 359"/>
                  <a:gd name="T15" fmla="*/ 226 h 566"/>
                  <a:gd name="T16" fmla="*/ 138 w 359"/>
                  <a:gd name="T17" fmla="*/ 190 h 566"/>
                  <a:gd name="T18" fmla="*/ 102 w 359"/>
                  <a:gd name="T19" fmla="*/ 149 h 566"/>
                  <a:gd name="T20" fmla="*/ 90 w 359"/>
                  <a:gd name="T21" fmla="*/ 124 h 566"/>
                  <a:gd name="T22" fmla="*/ 84 w 359"/>
                  <a:gd name="T23" fmla="*/ 101 h 566"/>
                  <a:gd name="T24" fmla="*/ 84 w 359"/>
                  <a:gd name="T25" fmla="*/ 95 h 566"/>
                  <a:gd name="T26" fmla="*/ 84 w 359"/>
                  <a:gd name="T27" fmla="*/ 83 h 566"/>
                  <a:gd name="T28" fmla="*/ 108 w 359"/>
                  <a:gd name="T29" fmla="*/ 6 h 566"/>
                  <a:gd name="T30" fmla="*/ 78 w 359"/>
                  <a:gd name="T31" fmla="*/ 0 h 566"/>
                  <a:gd name="T32" fmla="*/ 48 w 359"/>
                  <a:gd name="T33" fmla="*/ 6 h 566"/>
                  <a:gd name="T34" fmla="*/ 18 w 359"/>
                  <a:gd name="T35" fmla="*/ 35 h 566"/>
                  <a:gd name="T36" fmla="*/ 12 w 359"/>
                  <a:gd name="T37" fmla="*/ 59 h 566"/>
                  <a:gd name="T38" fmla="*/ 7 w 359"/>
                  <a:gd name="T39" fmla="*/ 65 h 566"/>
                  <a:gd name="T40" fmla="*/ 0 w 359"/>
                  <a:gd name="T41" fmla="*/ 65 h 566"/>
                  <a:gd name="T42" fmla="*/ 150 w 359"/>
                  <a:gd name="T43" fmla="*/ 566 h 566"/>
                  <a:gd name="T44" fmla="*/ 359 w 359"/>
                  <a:gd name="T45" fmla="*/ 525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9" h="566">
                    <a:moveTo>
                      <a:pt x="359" y="525"/>
                    </a:moveTo>
                    <a:lnTo>
                      <a:pt x="353" y="489"/>
                    </a:lnTo>
                    <a:lnTo>
                      <a:pt x="330" y="429"/>
                    </a:lnTo>
                    <a:lnTo>
                      <a:pt x="287" y="393"/>
                    </a:lnTo>
                    <a:lnTo>
                      <a:pt x="233" y="352"/>
                    </a:lnTo>
                    <a:lnTo>
                      <a:pt x="210" y="328"/>
                    </a:lnTo>
                    <a:lnTo>
                      <a:pt x="197" y="298"/>
                    </a:lnTo>
                    <a:lnTo>
                      <a:pt x="156" y="226"/>
                    </a:lnTo>
                    <a:lnTo>
                      <a:pt x="138" y="190"/>
                    </a:lnTo>
                    <a:lnTo>
                      <a:pt x="102" y="149"/>
                    </a:lnTo>
                    <a:lnTo>
                      <a:pt x="90" y="124"/>
                    </a:lnTo>
                    <a:lnTo>
                      <a:pt x="84" y="101"/>
                    </a:lnTo>
                    <a:lnTo>
                      <a:pt x="84" y="95"/>
                    </a:lnTo>
                    <a:lnTo>
                      <a:pt x="84" y="83"/>
                    </a:lnTo>
                    <a:lnTo>
                      <a:pt x="108" y="6"/>
                    </a:lnTo>
                    <a:lnTo>
                      <a:pt x="78" y="0"/>
                    </a:lnTo>
                    <a:lnTo>
                      <a:pt x="48" y="6"/>
                    </a:lnTo>
                    <a:lnTo>
                      <a:pt x="18" y="35"/>
                    </a:lnTo>
                    <a:lnTo>
                      <a:pt x="12" y="59"/>
                    </a:lnTo>
                    <a:lnTo>
                      <a:pt x="7" y="65"/>
                    </a:lnTo>
                    <a:lnTo>
                      <a:pt x="0" y="65"/>
                    </a:lnTo>
                    <a:lnTo>
                      <a:pt x="150" y="566"/>
                    </a:lnTo>
                    <a:lnTo>
                      <a:pt x="359" y="525"/>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50" name="DE"/>
              <p:cNvSpPr>
                <a:spLocks noChangeAspect="1"/>
              </p:cNvSpPr>
              <p:nvPr/>
            </p:nvSpPr>
            <p:spPr bwMode="auto">
              <a:xfrm>
                <a:off x="6460291" y="1611248"/>
                <a:ext cx="145725" cy="224844"/>
              </a:xfrm>
              <a:custGeom>
                <a:avLst/>
                <a:gdLst>
                  <a:gd name="T0" fmla="*/ 359 w 359"/>
                  <a:gd name="T1" fmla="*/ 525 h 566"/>
                  <a:gd name="T2" fmla="*/ 353 w 359"/>
                  <a:gd name="T3" fmla="*/ 489 h 566"/>
                  <a:gd name="T4" fmla="*/ 330 w 359"/>
                  <a:gd name="T5" fmla="*/ 429 h 566"/>
                  <a:gd name="T6" fmla="*/ 287 w 359"/>
                  <a:gd name="T7" fmla="*/ 393 h 566"/>
                  <a:gd name="T8" fmla="*/ 233 w 359"/>
                  <a:gd name="T9" fmla="*/ 352 h 566"/>
                  <a:gd name="T10" fmla="*/ 210 w 359"/>
                  <a:gd name="T11" fmla="*/ 328 h 566"/>
                  <a:gd name="T12" fmla="*/ 197 w 359"/>
                  <a:gd name="T13" fmla="*/ 298 h 566"/>
                  <a:gd name="T14" fmla="*/ 156 w 359"/>
                  <a:gd name="T15" fmla="*/ 226 h 566"/>
                  <a:gd name="T16" fmla="*/ 138 w 359"/>
                  <a:gd name="T17" fmla="*/ 190 h 566"/>
                  <a:gd name="T18" fmla="*/ 102 w 359"/>
                  <a:gd name="T19" fmla="*/ 149 h 566"/>
                  <a:gd name="T20" fmla="*/ 90 w 359"/>
                  <a:gd name="T21" fmla="*/ 124 h 566"/>
                  <a:gd name="T22" fmla="*/ 84 w 359"/>
                  <a:gd name="T23" fmla="*/ 101 h 566"/>
                  <a:gd name="T24" fmla="*/ 84 w 359"/>
                  <a:gd name="T25" fmla="*/ 95 h 566"/>
                  <a:gd name="T26" fmla="*/ 84 w 359"/>
                  <a:gd name="T27" fmla="*/ 83 h 566"/>
                  <a:gd name="T28" fmla="*/ 108 w 359"/>
                  <a:gd name="T29" fmla="*/ 6 h 566"/>
                  <a:gd name="T30" fmla="*/ 78 w 359"/>
                  <a:gd name="T31" fmla="*/ 0 h 566"/>
                  <a:gd name="T32" fmla="*/ 48 w 359"/>
                  <a:gd name="T33" fmla="*/ 6 h 566"/>
                  <a:gd name="T34" fmla="*/ 18 w 359"/>
                  <a:gd name="T35" fmla="*/ 35 h 566"/>
                  <a:gd name="T36" fmla="*/ 12 w 359"/>
                  <a:gd name="T37" fmla="*/ 59 h 566"/>
                  <a:gd name="T38" fmla="*/ 7 w 359"/>
                  <a:gd name="T39" fmla="*/ 65 h 566"/>
                  <a:gd name="T40" fmla="*/ 0 w 359"/>
                  <a:gd name="T41" fmla="*/ 65 h 566"/>
                  <a:gd name="T42" fmla="*/ 150 w 359"/>
                  <a:gd name="T43" fmla="*/ 566 h 566"/>
                  <a:gd name="T44" fmla="*/ 359 w 359"/>
                  <a:gd name="T45" fmla="*/ 525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9" h="566">
                    <a:moveTo>
                      <a:pt x="359" y="525"/>
                    </a:moveTo>
                    <a:lnTo>
                      <a:pt x="353" y="489"/>
                    </a:lnTo>
                    <a:lnTo>
                      <a:pt x="330" y="429"/>
                    </a:lnTo>
                    <a:lnTo>
                      <a:pt x="287" y="393"/>
                    </a:lnTo>
                    <a:lnTo>
                      <a:pt x="233" y="352"/>
                    </a:lnTo>
                    <a:lnTo>
                      <a:pt x="210" y="328"/>
                    </a:lnTo>
                    <a:lnTo>
                      <a:pt x="197" y="298"/>
                    </a:lnTo>
                    <a:lnTo>
                      <a:pt x="156" y="226"/>
                    </a:lnTo>
                    <a:lnTo>
                      <a:pt x="138" y="190"/>
                    </a:lnTo>
                    <a:lnTo>
                      <a:pt x="102" y="149"/>
                    </a:lnTo>
                    <a:lnTo>
                      <a:pt x="90" y="124"/>
                    </a:lnTo>
                    <a:lnTo>
                      <a:pt x="84" y="101"/>
                    </a:lnTo>
                    <a:lnTo>
                      <a:pt x="84" y="95"/>
                    </a:lnTo>
                    <a:lnTo>
                      <a:pt x="84" y="83"/>
                    </a:lnTo>
                    <a:lnTo>
                      <a:pt x="108" y="6"/>
                    </a:lnTo>
                    <a:lnTo>
                      <a:pt x="78" y="0"/>
                    </a:lnTo>
                    <a:lnTo>
                      <a:pt x="48" y="6"/>
                    </a:lnTo>
                    <a:lnTo>
                      <a:pt x="18" y="35"/>
                    </a:lnTo>
                    <a:lnTo>
                      <a:pt x="12" y="59"/>
                    </a:lnTo>
                    <a:lnTo>
                      <a:pt x="7" y="65"/>
                    </a:lnTo>
                    <a:lnTo>
                      <a:pt x="0" y="65"/>
                    </a:lnTo>
                    <a:lnTo>
                      <a:pt x="150" y="566"/>
                    </a:lnTo>
                    <a:lnTo>
                      <a:pt x="359" y="525"/>
                    </a:lnTo>
                  </a:path>
                </a:pathLst>
              </a:custGeom>
              <a:solidFill>
                <a:srgbClr val="4F81BD"/>
              </a:solid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51" name="Freeform 250"/>
              <p:cNvSpPr>
                <a:spLocks noChangeAspect="1"/>
              </p:cNvSpPr>
              <p:nvPr/>
            </p:nvSpPr>
            <p:spPr bwMode="auto">
              <a:xfrm>
                <a:off x="6495103" y="1348268"/>
                <a:ext cx="185581" cy="395661"/>
              </a:xfrm>
              <a:custGeom>
                <a:avLst/>
                <a:gdLst>
                  <a:gd name="T0" fmla="*/ 0 w 449"/>
                  <a:gd name="T1" fmla="*/ 745 h 996"/>
                  <a:gd name="T2" fmla="*/ 18 w 449"/>
                  <a:gd name="T3" fmla="*/ 751 h 996"/>
                  <a:gd name="T4" fmla="*/ 59 w 449"/>
                  <a:gd name="T5" fmla="*/ 817 h 996"/>
                  <a:gd name="T6" fmla="*/ 156 w 449"/>
                  <a:gd name="T7" fmla="*/ 876 h 996"/>
                  <a:gd name="T8" fmla="*/ 233 w 449"/>
                  <a:gd name="T9" fmla="*/ 894 h 996"/>
                  <a:gd name="T10" fmla="*/ 251 w 449"/>
                  <a:gd name="T11" fmla="*/ 948 h 996"/>
                  <a:gd name="T12" fmla="*/ 269 w 449"/>
                  <a:gd name="T13" fmla="*/ 996 h 996"/>
                  <a:gd name="T14" fmla="*/ 311 w 449"/>
                  <a:gd name="T15" fmla="*/ 924 h 996"/>
                  <a:gd name="T16" fmla="*/ 346 w 449"/>
                  <a:gd name="T17" fmla="*/ 822 h 996"/>
                  <a:gd name="T18" fmla="*/ 413 w 449"/>
                  <a:gd name="T19" fmla="*/ 715 h 996"/>
                  <a:gd name="T20" fmla="*/ 449 w 449"/>
                  <a:gd name="T21" fmla="*/ 614 h 996"/>
                  <a:gd name="T22" fmla="*/ 436 w 449"/>
                  <a:gd name="T23" fmla="*/ 453 h 996"/>
                  <a:gd name="T24" fmla="*/ 407 w 449"/>
                  <a:gd name="T25" fmla="*/ 310 h 996"/>
                  <a:gd name="T26" fmla="*/ 341 w 449"/>
                  <a:gd name="T27" fmla="*/ 333 h 996"/>
                  <a:gd name="T28" fmla="*/ 323 w 449"/>
                  <a:gd name="T29" fmla="*/ 322 h 996"/>
                  <a:gd name="T30" fmla="*/ 299 w 449"/>
                  <a:gd name="T31" fmla="*/ 328 h 996"/>
                  <a:gd name="T32" fmla="*/ 323 w 449"/>
                  <a:gd name="T33" fmla="*/ 256 h 996"/>
                  <a:gd name="T34" fmla="*/ 353 w 449"/>
                  <a:gd name="T35" fmla="*/ 244 h 996"/>
                  <a:gd name="T36" fmla="*/ 359 w 449"/>
                  <a:gd name="T37" fmla="*/ 172 h 996"/>
                  <a:gd name="T38" fmla="*/ 389 w 449"/>
                  <a:gd name="T39" fmla="*/ 137 h 996"/>
                  <a:gd name="T40" fmla="*/ 108 w 449"/>
                  <a:gd name="T41" fmla="*/ 0 h 996"/>
                  <a:gd name="T42" fmla="*/ 66 w 449"/>
                  <a:gd name="T43" fmla="*/ 48 h 996"/>
                  <a:gd name="T44" fmla="*/ 54 w 449"/>
                  <a:gd name="T45" fmla="*/ 125 h 996"/>
                  <a:gd name="T46" fmla="*/ 12 w 449"/>
                  <a:gd name="T47" fmla="*/ 172 h 996"/>
                  <a:gd name="T48" fmla="*/ 36 w 449"/>
                  <a:gd name="T49" fmla="*/ 208 h 996"/>
                  <a:gd name="T50" fmla="*/ 18 w 449"/>
                  <a:gd name="T51" fmla="*/ 261 h 996"/>
                  <a:gd name="T52" fmla="*/ 30 w 449"/>
                  <a:gd name="T53" fmla="*/ 340 h 996"/>
                  <a:gd name="T54" fmla="*/ 84 w 449"/>
                  <a:gd name="T55" fmla="*/ 399 h 996"/>
                  <a:gd name="T56" fmla="*/ 131 w 449"/>
                  <a:gd name="T57" fmla="*/ 423 h 996"/>
                  <a:gd name="T58" fmla="*/ 167 w 449"/>
                  <a:gd name="T59" fmla="*/ 447 h 996"/>
                  <a:gd name="T60" fmla="*/ 210 w 449"/>
                  <a:gd name="T61" fmla="*/ 494 h 996"/>
                  <a:gd name="T62" fmla="*/ 113 w 449"/>
                  <a:gd name="T63" fmla="*/ 573 h 996"/>
                  <a:gd name="T64" fmla="*/ 24 w 449"/>
                  <a:gd name="T65" fmla="*/ 668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9" h="996">
                    <a:moveTo>
                      <a:pt x="24" y="668"/>
                    </a:moveTo>
                    <a:lnTo>
                      <a:pt x="0" y="745"/>
                    </a:lnTo>
                    <a:lnTo>
                      <a:pt x="0" y="757"/>
                    </a:lnTo>
                    <a:lnTo>
                      <a:pt x="18" y="751"/>
                    </a:lnTo>
                    <a:lnTo>
                      <a:pt x="36" y="786"/>
                    </a:lnTo>
                    <a:lnTo>
                      <a:pt x="59" y="817"/>
                    </a:lnTo>
                    <a:lnTo>
                      <a:pt x="84" y="840"/>
                    </a:lnTo>
                    <a:lnTo>
                      <a:pt x="156" y="876"/>
                    </a:lnTo>
                    <a:lnTo>
                      <a:pt x="179" y="888"/>
                    </a:lnTo>
                    <a:lnTo>
                      <a:pt x="233" y="894"/>
                    </a:lnTo>
                    <a:lnTo>
                      <a:pt x="251" y="901"/>
                    </a:lnTo>
                    <a:lnTo>
                      <a:pt x="251" y="948"/>
                    </a:lnTo>
                    <a:lnTo>
                      <a:pt x="251" y="978"/>
                    </a:lnTo>
                    <a:lnTo>
                      <a:pt x="269" y="996"/>
                    </a:lnTo>
                    <a:lnTo>
                      <a:pt x="287" y="972"/>
                    </a:lnTo>
                    <a:lnTo>
                      <a:pt x="311" y="924"/>
                    </a:lnTo>
                    <a:lnTo>
                      <a:pt x="311" y="883"/>
                    </a:lnTo>
                    <a:lnTo>
                      <a:pt x="346" y="822"/>
                    </a:lnTo>
                    <a:lnTo>
                      <a:pt x="364" y="775"/>
                    </a:lnTo>
                    <a:lnTo>
                      <a:pt x="413" y="715"/>
                    </a:lnTo>
                    <a:lnTo>
                      <a:pt x="431" y="662"/>
                    </a:lnTo>
                    <a:lnTo>
                      <a:pt x="449" y="614"/>
                    </a:lnTo>
                    <a:lnTo>
                      <a:pt x="449" y="584"/>
                    </a:lnTo>
                    <a:lnTo>
                      <a:pt x="436" y="453"/>
                    </a:lnTo>
                    <a:lnTo>
                      <a:pt x="424" y="345"/>
                    </a:lnTo>
                    <a:lnTo>
                      <a:pt x="407" y="310"/>
                    </a:lnTo>
                    <a:lnTo>
                      <a:pt x="359" y="322"/>
                    </a:lnTo>
                    <a:lnTo>
                      <a:pt x="341" y="333"/>
                    </a:lnTo>
                    <a:lnTo>
                      <a:pt x="329" y="328"/>
                    </a:lnTo>
                    <a:lnTo>
                      <a:pt x="323" y="322"/>
                    </a:lnTo>
                    <a:lnTo>
                      <a:pt x="311" y="328"/>
                    </a:lnTo>
                    <a:lnTo>
                      <a:pt x="299" y="328"/>
                    </a:lnTo>
                    <a:lnTo>
                      <a:pt x="299" y="310"/>
                    </a:lnTo>
                    <a:lnTo>
                      <a:pt x="323" y="256"/>
                    </a:lnTo>
                    <a:lnTo>
                      <a:pt x="341" y="250"/>
                    </a:lnTo>
                    <a:lnTo>
                      <a:pt x="353" y="244"/>
                    </a:lnTo>
                    <a:lnTo>
                      <a:pt x="353" y="202"/>
                    </a:lnTo>
                    <a:lnTo>
                      <a:pt x="359" y="172"/>
                    </a:lnTo>
                    <a:lnTo>
                      <a:pt x="371" y="154"/>
                    </a:lnTo>
                    <a:lnTo>
                      <a:pt x="389" y="137"/>
                    </a:lnTo>
                    <a:lnTo>
                      <a:pt x="371" y="95"/>
                    </a:lnTo>
                    <a:lnTo>
                      <a:pt x="108" y="0"/>
                    </a:lnTo>
                    <a:lnTo>
                      <a:pt x="90" y="12"/>
                    </a:lnTo>
                    <a:lnTo>
                      <a:pt x="66" y="48"/>
                    </a:lnTo>
                    <a:lnTo>
                      <a:pt x="66" y="66"/>
                    </a:lnTo>
                    <a:lnTo>
                      <a:pt x="54" y="125"/>
                    </a:lnTo>
                    <a:lnTo>
                      <a:pt x="18" y="161"/>
                    </a:lnTo>
                    <a:lnTo>
                      <a:pt x="12" y="172"/>
                    </a:lnTo>
                    <a:lnTo>
                      <a:pt x="12" y="184"/>
                    </a:lnTo>
                    <a:lnTo>
                      <a:pt x="36" y="208"/>
                    </a:lnTo>
                    <a:lnTo>
                      <a:pt x="42" y="250"/>
                    </a:lnTo>
                    <a:lnTo>
                      <a:pt x="18" y="261"/>
                    </a:lnTo>
                    <a:lnTo>
                      <a:pt x="24" y="340"/>
                    </a:lnTo>
                    <a:lnTo>
                      <a:pt x="30" y="340"/>
                    </a:lnTo>
                    <a:lnTo>
                      <a:pt x="72" y="351"/>
                    </a:lnTo>
                    <a:lnTo>
                      <a:pt x="84" y="399"/>
                    </a:lnTo>
                    <a:lnTo>
                      <a:pt x="120" y="405"/>
                    </a:lnTo>
                    <a:lnTo>
                      <a:pt x="131" y="423"/>
                    </a:lnTo>
                    <a:lnTo>
                      <a:pt x="149" y="429"/>
                    </a:lnTo>
                    <a:lnTo>
                      <a:pt x="167" y="447"/>
                    </a:lnTo>
                    <a:lnTo>
                      <a:pt x="215" y="483"/>
                    </a:lnTo>
                    <a:lnTo>
                      <a:pt x="210" y="494"/>
                    </a:lnTo>
                    <a:lnTo>
                      <a:pt x="161" y="524"/>
                    </a:lnTo>
                    <a:lnTo>
                      <a:pt x="113" y="573"/>
                    </a:lnTo>
                    <a:lnTo>
                      <a:pt x="102" y="614"/>
                    </a:lnTo>
                    <a:lnTo>
                      <a:pt x="24" y="66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52" name="NJ"/>
              <p:cNvSpPr>
                <a:spLocks noChangeAspect="1"/>
              </p:cNvSpPr>
              <p:nvPr/>
            </p:nvSpPr>
            <p:spPr bwMode="auto">
              <a:xfrm>
                <a:off x="6495103" y="1348268"/>
                <a:ext cx="185581" cy="395661"/>
              </a:xfrm>
              <a:custGeom>
                <a:avLst/>
                <a:gdLst>
                  <a:gd name="T0" fmla="*/ 0 w 449"/>
                  <a:gd name="T1" fmla="*/ 745 h 996"/>
                  <a:gd name="T2" fmla="*/ 18 w 449"/>
                  <a:gd name="T3" fmla="*/ 751 h 996"/>
                  <a:gd name="T4" fmla="*/ 59 w 449"/>
                  <a:gd name="T5" fmla="*/ 817 h 996"/>
                  <a:gd name="T6" fmla="*/ 156 w 449"/>
                  <a:gd name="T7" fmla="*/ 876 h 996"/>
                  <a:gd name="T8" fmla="*/ 233 w 449"/>
                  <a:gd name="T9" fmla="*/ 894 h 996"/>
                  <a:gd name="T10" fmla="*/ 251 w 449"/>
                  <a:gd name="T11" fmla="*/ 948 h 996"/>
                  <a:gd name="T12" fmla="*/ 269 w 449"/>
                  <a:gd name="T13" fmla="*/ 996 h 996"/>
                  <a:gd name="T14" fmla="*/ 311 w 449"/>
                  <a:gd name="T15" fmla="*/ 924 h 996"/>
                  <a:gd name="T16" fmla="*/ 346 w 449"/>
                  <a:gd name="T17" fmla="*/ 822 h 996"/>
                  <a:gd name="T18" fmla="*/ 413 w 449"/>
                  <a:gd name="T19" fmla="*/ 715 h 996"/>
                  <a:gd name="T20" fmla="*/ 449 w 449"/>
                  <a:gd name="T21" fmla="*/ 614 h 996"/>
                  <a:gd name="T22" fmla="*/ 436 w 449"/>
                  <a:gd name="T23" fmla="*/ 453 h 996"/>
                  <a:gd name="T24" fmla="*/ 407 w 449"/>
                  <a:gd name="T25" fmla="*/ 310 h 996"/>
                  <a:gd name="T26" fmla="*/ 341 w 449"/>
                  <a:gd name="T27" fmla="*/ 333 h 996"/>
                  <a:gd name="T28" fmla="*/ 323 w 449"/>
                  <a:gd name="T29" fmla="*/ 322 h 996"/>
                  <a:gd name="T30" fmla="*/ 299 w 449"/>
                  <a:gd name="T31" fmla="*/ 328 h 996"/>
                  <a:gd name="T32" fmla="*/ 323 w 449"/>
                  <a:gd name="T33" fmla="*/ 256 h 996"/>
                  <a:gd name="T34" fmla="*/ 353 w 449"/>
                  <a:gd name="T35" fmla="*/ 244 h 996"/>
                  <a:gd name="T36" fmla="*/ 359 w 449"/>
                  <a:gd name="T37" fmla="*/ 172 h 996"/>
                  <a:gd name="T38" fmla="*/ 389 w 449"/>
                  <a:gd name="T39" fmla="*/ 137 h 996"/>
                  <a:gd name="T40" fmla="*/ 108 w 449"/>
                  <a:gd name="T41" fmla="*/ 0 h 996"/>
                  <a:gd name="T42" fmla="*/ 66 w 449"/>
                  <a:gd name="T43" fmla="*/ 48 h 996"/>
                  <a:gd name="T44" fmla="*/ 54 w 449"/>
                  <a:gd name="T45" fmla="*/ 125 h 996"/>
                  <a:gd name="T46" fmla="*/ 12 w 449"/>
                  <a:gd name="T47" fmla="*/ 172 h 996"/>
                  <a:gd name="T48" fmla="*/ 36 w 449"/>
                  <a:gd name="T49" fmla="*/ 208 h 996"/>
                  <a:gd name="T50" fmla="*/ 18 w 449"/>
                  <a:gd name="T51" fmla="*/ 261 h 996"/>
                  <a:gd name="T52" fmla="*/ 30 w 449"/>
                  <a:gd name="T53" fmla="*/ 340 h 996"/>
                  <a:gd name="T54" fmla="*/ 84 w 449"/>
                  <a:gd name="T55" fmla="*/ 399 h 996"/>
                  <a:gd name="T56" fmla="*/ 131 w 449"/>
                  <a:gd name="T57" fmla="*/ 423 h 996"/>
                  <a:gd name="T58" fmla="*/ 167 w 449"/>
                  <a:gd name="T59" fmla="*/ 447 h 996"/>
                  <a:gd name="T60" fmla="*/ 210 w 449"/>
                  <a:gd name="T61" fmla="*/ 494 h 996"/>
                  <a:gd name="T62" fmla="*/ 113 w 449"/>
                  <a:gd name="T63" fmla="*/ 573 h 996"/>
                  <a:gd name="T64" fmla="*/ 24 w 449"/>
                  <a:gd name="T65" fmla="*/ 668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9" h="996">
                    <a:moveTo>
                      <a:pt x="24" y="668"/>
                    </a:moveTo>
                    <a:lnTo>
                      <a:pt x="0" y="745"/>
                    </a:lnTo>
                    <a:lnTo>
                      <a:pt x="0" y="757"/>
                    </a:lnTo>
                    <a:lnTo>
                      <a:pt x="18" y="751"/>
                    </a:lnTo>
                    <a:lnTo>
                      <a:pt x="36" y="786"/>
                    </a:lnTo>
                    <a:lnTo>
                      <a:pt x="59" y="817"/>
                    </a:lnTo>
                    <a:lnTo>
                      <a:pt x="84" y="840"/>
                    </a:lnTo>
                    <a:lnTo>
                      <a:pt x="156" y="876"/>
                    </a:lnTo>
                    <a:lnTo>
                      <a:pt x="179" y="888"/>
                    </a:lnTo>
                    <a:lnTo>
                      <a:pt x="233" y="894"/>
                    </a:lnTo>
                    <a:lnTo>
                      <a:pt x="251" y="901"/>
                    </a:lnTo>
                    <a:lnTo>
                      <a:pt x="251" y="948"/>
                    </a:lnTo>
                    <a:lnTo>
                      <a:pt x="251" y="978"/>
                    </a:lnTo>
                    <a:lnTo>
                      <a:pt x="269" y="996"/>
                    </a:lnTo>
                    <a:lnTo>
                      <a:pt x="287" y="972"/>
                    </a:lnTo>
                    <a:lnTo>
                      <a:pt x="311" y="924"/>
                    </a:lnTo>
                    <a:lnTo>
                      <a:pt x="311" y="883"/>
                    </a:lnTo>
                    <a:lnTo>
                      <a:pt x="346" y="822"/>
                    </a:lnTo>
                    <a:lnTo>
                      <a:pt x="364" y="775"/>
                    </a:lnTo>
                    <a:lnTo>
                      <a:pt x="413" y="715"/>
                    </a:lnTo>
                    <a:lnTo>
                      <a:pt x="431" y="662"/>
                    </a:lnTo>
                    <a:lnTo>
                      <a:pt x="449" y="614"/>
                    </a:lnTo>
                    <a:lnTo>
                      <a:pt x="449" y="584"/>
                    </a:lnTo>
                    <a:lnTo>
                      <a:pt x="436" y="453"/>
                    </a:lnTo>
                    <a:lnTo>
                      <a:pt x="424" y="345"/>
                    </a:lnTo>
                    <a:lnTo>
                      <a:pt x="407" y="310"/>
                    </a:lnTo>
                    <a:lnTo>
                      <a:pt x="359" y="322"/>
                    </a:lnTo>
                    <a:lnTo>
                      <a:pt x="341" y="333"/>
                    </a:lnTo>
                    <a:lnTo>
                      <a:pt x="329" y="328"/>
                    </a:lnTo>
                    <a:lnTo>
                      <a:pt x="323" y="322"/>
                    </a:lnTo>
                    <a:lnTo>
                      <a:pt x="311" y="328"/>
                    </a:lnTo>
                    <a:lnTo>
                      <a:pt x="299" y="328"/>
                    </a:lnTo>
                    <a:lnTo>
                      <a:pt x="299" y="310"/>
                    </a:lnTo>
                    <a:lnTo>
                      <a:pt x="323" y="256"/>
                    </a:lnTo>
                    <a:lnTo>
                      <a:pt x="341" y="250"/>
                    </a:lnTo>
                    <a:lnTo>
                      <a:pt x="353" y="244"/>
                    </a:lnTo>
                    <a:lnTo>
                      <a:pt x="353" y="202"/>
                    </a:lnTo>
                    <a:lnTo>
                      <a:pt x="359" y="172"/>
                    </a:lnTo>
                    <a:lnTo>
                      <a:pt x="371" y="154"/>
                    </a:lnTo>
                    <a:lnTo>
                      <a:pt x="389" y="137"/>
                    </a:lnTo>
                    <a:lnTo>
                      <a:pt x="371" y="95"/>
                    </a:lnTo>
                    <a:lnTo>
                      <a:pt x="108" y="0"/>
                    </a:lnTo>
                    <a:lnTo>
                      <a:pt x="90" y="12"/>
                    </a:lnTo>
                    <a:lnTo>
                      <a:pt x="66" y="48"/>
                    </a:lnTo>
                    <a:lnTo>
                      <a:pt x="66" y="66"/>
                    </a:lnTo>
                    <a:lnTo>
                      <a:pt x="54" y="125"/>
                    </a:lnTo>
                    <a:lnTo>
                      <a:pt x="18" y="161"/>
                    </a:lnTo>
                    <a:lnTo>
                      <a:pt x="12" y="172"/>
                    </a:lnTo>
                    <a:lnTo>
                      <a:pt x="12" y="184"/>
                    </a:lnTo>
                    <a:lnTo>
                      <a:pt x="36" y="208"/>
                    </a:lnTo>
                    <a:lnTo>
                      <a:pt x="42" y="250"/>
                    </a:lnTo>
                    <a:lnTo>
                      <a:pt x="18" y="261"/>
                    </a:lnTo>
                    <a:lnTo>
                      <a:pt x="24" y="340"/>
                    </a:lnTo>
                    <a:lnTo>
                      <a:pt x="30" y="340"/>
                    </a:lnTo>
                    <a:lnTo>
                      <a:pt x="72" y="351"/>
                    </a:lnTo>
                    <a:lnTo>
                      <a:pt x="84" y="399"/>
                    </a:lnTo>
                    <a:lnTo>
                      <a:pt x="120" y="405"/>
                    </a:lnTo>
                    <a:lnTo>
                      <a:pt x="131" y="423"/>
                    </a:lnTo>
                    <a:lnTo>
                      <a:pt x="149" y="429"/>
                    </a:lnTo>
                    <a:lnTo>
                      <a:pt x="167" y="447"/>
                    </a:lnTo>
                    <a:lnTo>
                      <a:pt x="215" y="483"/>
                    </a:lnTo>
                    <a:lnTo>
                      <a:pt x="210" y="494"/>
                    </a:lnTo>
                    <a:lnTo>
                      <a:pt x="161" y="524"/>
                    </a:lnTo>
                    <a:lnTo>
                      <a:pt x="113" y="573"/>
                    </a:lnTo>
                    <a:lnTo>
                      <a:pt x="102" y="614"/>
                    </a:lnTo>
                    <a:lnTo>
                      <a:pt x="24" y="668"/>
                    </a:lnTo>
                  </a:path>
                </a:pathLst>
              </a:custGeom>
              <a:solidFill>
                <a:sysClr val="window" lastClr="FFFFFF"/>
              </a:solid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53" name="Freeform 252"/>
              <p:cNvSpPr>
                <a:spLocks noChangeAspect="1"/>
              </p:cNvSpPr>
              <p:nvPr/>
            </p:nvSpPr>
            <p:spPr bwMode="auto">
              <a:xfrm>
                <a:off x="6661878" y="1158382"/>
                <a:ext cx="226978" cy="218488"/>
              </a:xfrm>
              <a:custGeom>
                <a:avLst/>
                <a:gdLst>
                  <a:gd name="T0" fmla="*/ 0 w 555"/>
                  <a:gd name="T1" fmla="*/ 118 h 548"/>
                  <a:gd name="T2" fmla="*/ 185 w 555"/>
                  <a:gd name="T3" fmla="*/ 71 h 548"/>
                  <a:gd name="T4" fmla="*/ 203 w 555"/>
                  <a:gd name="T5" fmla="*/ 95 h 548"/>
                  <a:gd name="T6" fmla="*/ 208 w 555"/>
                  <a:gd name="T7" fmla="*/ 89 h 548"/>
                  <a:gd name="T8" fmla="*/ 215 w 555"/>
                  <a:gd name="T9" fmla="*/ 77 h 548"/>
                  <a:gd name="T10" fmla="*/ 490 w 555"/>
                  <a:gd name="T11" fmla="*/ 0 h 548"/>
                  <a:gd name="T12" fmla="*/ 555 w 555"/>
                  <a:gd name="T13" fmla="*/ 226 h 548"/>
                  <a:gd name="T14" fmla="*/ 543 w 555"/>
                  <a:gd name="T15" fmla="*/ 249 h 548"/>
                  <a:gd name="T16" fmla="*/ 537 w 555"/>
                  <a:gd name="T17" fmla="*/ 262 h 548"/>
                  <a:gd name="T18" fmla="*/ 543 w 555"/>
                  <a:gd name="T19" fmla="*/ 274 h 548"/>
                  <a:gd name="T20" fmla="*/ 543 w 555"/>
                  <a:gd name="T21" fmla="*/ 285 h 548"/>
                  <a:gd name="T22" fmla="*/ 508 w 555"/>
                  <a:gd name="T23" fmla="*/ 285 h 548"/>
                  <a:gd name="T24" fmla="*/ 418 w 555"/>
                  <a:gd name="T25" fmla="*/ 328 h 548"/>
                  <a:gd name="T26" fmla="*/ 388 w 555"/>
                  <a:gd name="T27" fmla="*/ 321 h 548"/>
                  <a:gd name="T28" fmla="*/ 382 w 555"/>
                  <a:gd name="T29" fmla="*/ 333 h 548"/>
                  <a:gd name="T30" fmla="*/ 382 w 555"/>
                  <a:gd name="T31" fmla="*/ 351 h 548"/>
                  <a:gd name="T32" fmla="*/ 376 w 555"/>
                  <a:gd name="T33" fmla="*/ 357 h 548"/>
                  <a:gd name="T34" fmla="*/ 323 w 555"/>
                  <a:gd name="T35" fmla="*/ 364 h 548"/>
                  <a:gd name="T36" fmla="*/ 244 w 555"/>
                  <a:gd name="T37" fmla="*/ 399 h 548"/>
                  <a:gd name="T38" fmla="*/ 233 w 555"/>
                  <a:gd name="T39" fmla="*/ 387 h 548"/>
                  <a:gd name="T40" fmla="*/ 185 w 555"/>
                  <a:gd name="T41" fmla="*/ 435 h 548"/>
                  <a:gd name="T42" fmla="*/ 83 w 555"/>
                  <a:gd name="T43" fmla="*/ 525 h 548"/>
                  <a:gd name="T44" fmla="*/ 41 w 555"/>
                  <a:gd name="T45" fmla="*/ 548 h 548"/>
                  <a:gd name="T46" fmla="*/ 5 w 555"/>
                  <a:gd name="T47" fmla="*/ 512 h 548"/>
                  <a:gd name="T48" fmla="*/ 53 w 555"/>
                  <a:gd name="T49" fmla="*/ 464 h 548"/>
                  <a:gd name="T50" fmla="*/ 59 w 555"/>
                  <a:gd name="T51" fmla="*/ 446 h 548"/>
                  <a:gd name="T52" fmla="*/ 36 w 555"/>
                  <a:gd name="T53" fmla="*/ 423 h 548"/>
                  <a:gd name="T54" fmla="*/ 0 w 555"/>
                  <a:gd name="T55" fmla="*/ 11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5" h="548">
                    <a:moveTo>
                      <a:pt x="0" y="118"/>
                    </a:moveTo>
                    <a:lnTo>
                      <a:pt x="185" y="71"/>
                    </a:lnTo>
                    <a:lnTo>
                      <a:pt x="203" y="95"/>
                    </a:lnTo>
                    <a:lnTo>
                      <a:pt x="208" y="89"/>
                    </a:lnTo>
                    <a:lnTo>
                      <a:pt x="215" y="77"/>
                    </a:lnTo>
                    <a:lnTo>
                      <a:pt x="490" y="0"/>
                    </a:lnTo>
                    <a:lnTo>
                      <a:pt x="555" y="226"/>
                    </a:lnTo>
                    <a:lnTo>
                      <a:pt x="543" y="249"/>
                    </a:lnTo>
                    <a:lnTo>
                      <a:pt x="537" y="262"/>
                    </a:lnTo>
                    <a:lnTo>
                      <a:pt x="543" y="274"/>
                    </a:lnTo>
                    <a:lnTo>
                      <a:pt x="543" y="285"/>
                    </a:lnTo>
                    <a:lnTo>
                      <a:pt x="508" y="285"/>
                    </a:lnTo>
                    <a:lnTo>
                      <a:pt x="418" y="328"/>
                    </a:lnTo>
                    <a:lnTo>
                      <a:pt x="388" y="321"/>
                    </a:lnTo>
                    <a:lnTo>
                      <a:pt x="382" y="333"/>
                    </a:lnTo>
                    <a:lnTo>
                      <a:pt x="382" y="351"/>
                    </a:lnTo>
                    <a:lnTo>
                      <a:pt x="376" y="357"/>
                    </a:lnTo>
                    <a:lnTo>
                      <a:pt x="323" y="364"/>
                    </a:lnTo>
                    <a:lnTo>
                      <a:pt x="244" y="399"/>
                    </a:lnTo>
                    <a:lnTo>
                      <a:pt x="233" y="387"/>
                    </a:lnTo>
                    <a:lnTo>
                      <a:pt x="185" y="435"/>
                    </a:lnTo>
                    <a:lnTo>
                      <a:pt x="83" y="525"/>
                    </a:lnTo>
                    <a:lnTo>
                      <a:pt x="41" y="548"/>
                    </a:lnTo>
                    <a:lnTo>
                      <a:pt x="5" y="512"/>
                    </a:lnTo>
                    <a:lnTo>
                      <a:pt x="53" y="464"/>
                    </a:lnTo>
                    <a:lnTo>
                      <a:pt x="59" y="446"/>
                    </a:lnTo>
                    <a:lnTo>
                      <a:pt x="36" y="423"/>
                    </a:lnTo>
                    <a:lnTo>
                      <a:pt x="0" y="11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54" name="CT"/>
              <p:cNvSpPr>
                <a:spLocks noChangeAspect="1"/>
              </p:cNvSpPr>
              <p:nvPr/>
            </p:nvSpPr>
            <p:spPr bwMode="auto">
              <a:xfrm>
                <a:off x="6661878" y="1158382"/>
                <a:ext cx="226978" cy="218488"/>
              </a:xfrm>
              <a:custGeom>
                <a:avLst/>
                <a:gdLst>
                  <a:gd name="T0" fmla="*/ 0 w 555"/>
                  <a:gd name="T1" fmla="*/ 118 h 548"/>
                  <a:gd name="T2" fmla="*/ 185 w 555"/>
                  <a:gd name="T3" fmla="*/ 71 h 548"/>
                  <a:gd name="T4" fmla="*/ 203 w 555"/>
                  <a:gd name="T5" fmla="*/ 95 h 548"/>
                  <a:gd name="T6" fmla="*/ 208 w 555"/>
                  <a:gd name="T7" fmla="*/ 89 h 548"/>
                  <a:gd name="T8" fmla="*/ 215 w 555"/>
                  <a:gd name="T9" fmla="*/ 77 h 548"/>
                  <a:gd name="T10" fmla="*/ 490 w 555"/>
                  <a:gd name="T11" fmla="*/ 0 h 548"/>
                  <a:gd name="T12" fmla="*/ 555 w 555"/>
                  <a:gd name="T13" fmla="*/ 226 h 548"/>
                  <a:gd name="T14" fmla="*/ 543 w 555"/>
                  <a:gd name="T15" fmla="*/ 249 h 548"/>
                  <a:gd name="T16" fmla="*/ 537 w 555"/>
                  <a:gd name="T17" fmla="*/ 262 h 548"/>
                  <a:gd name="T18" fmla="*/ 543 w 555"/>
                  <a:gd name="T19" fmla="*/ 274 h 548"/>
                  <a:gd name="T20" fmla="*/ 543 w 555"/>
                  <a:gd name="T21" fmla="*/ 285 h 548"/>
                  <a:gd name="T22" fmla="*/ 508 w 555"/>
                  <a:gd name="T23" fmla="*/ 285 h 548"/>
                  <a:gd name="T24" fmla="*/ 418 w 555"/>
                  <a:gd name="T25" fmla="*/ 328 h 548"/>
                  <a:gd name="T26" fmla="*/ 388 w 555"/>
                  <a:gd name="T27" fmla="*/ 321 h 548"/>
                  <a:gd name="T28" fmla="*/ 382 w 555"/>
                  <a:gd name="T29" fmla="*/ 333 h 548"/>
                  <a:gd name="T30" fmla="*/ 382 w 555"/>
                  <a:gd name="T31" fmla="*/ 351 h 548"/>
                  <a:gd name="T32" fmla="*/ 376 w 555"/>
                  <a:gd name="T33" fmla="*/ 357 h 548"/>
                  <a:gd name="T34" fmla="*/ 323 w 555"/>
                  <a:gd name="T35" fmla="*/ 364 h 548"/>
                  <a:gd name="T36" fmla="*/ 244 w 555"/>
                  <a:gd name="T37" fmla="*/ 399 h 548"/>
                  <a:gd name="T38" fmla="*/ 233 w 555"/>
                  <a:gd name="T39" fmla="*/ 387 h 548"/>
                  <a:gd name="T40" fmla="*/ 185 w 555"/>
                  <a:gd name="T41" fmla="*/ 435 h 548"/>
                  <a:gd name="T42" fmla="*/ 83 w 555"/>
                  <a:gd name="T43" fmla="*/ 525 h 548"/>
                  <a:gd name="T44" fmla="*/ 41 w 555"/>
                  <a:gd name="T45" fmla="*/ 548 h 548"/>
                  <a:gd name="T46" fmla="*/ 5 w 555"/>
                  <a:gd name="T47" fmla="*/ 512 h 548"/>
                  <a:gd name="T48" fmla="*/ 53 w 555"/>
                  <a:gd name="T49" fmla="*/ 464 h 548"/>
                  <a:gd name="T50" fmla="*/ 59 w 555"/>
                  <a:gd name="T51" fmla="*/ 446 h 548"/>
                  <a:gd name="T52" fmla="*/ 36 w 555"/>
                  <a:gd name="T53" fmla="*/ 423 h 548"/>
                  <a:gd name="T54" fmla="*/ 0 w 555"/>
                  <a:gd name="T55" fmla="*/ 11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5" h="548">
                    <a:moveTo>
                      <a:pt x="0" y="118"/>
                    </a:moveTo>
                    <a:lnTo>
                      <a:pt x="185" y="71"/>
                    </a:lnTo>
                    <a:lnTo>
                      <a:pt x="203" y="95"/>
                    </a:lnTo>
                    <a:lnTo>
                      <a:pt x="208" y="89"/>
                    </a:lnTo>
                    <a:lnTo>
                      <a:pt x="215" y="77"/>
                    </a:lnTo>
                    <a:lnTo>
                      <a:pt x="490" y="0"/>
                    </a:lnTo>
                    <a:lnTo>
                      <a:pt x="555" y="226"/>
                    </a:lnTo>
                    <a:lnTo>
                      <a:pt x="543" y="249"/>
                    </a:lnTo>
                    <a:lnTo>
                      <a:pt x="537" y="262"/>
                    </a:lnTo>
                    <a:lnTo>
                      <a:pt x="543" y="274"/>
                    </a:lnTo>
                    <a:lnTo>
                      <a:pt x="543" y="285"/>
                    </a:lnTo>
                    <a:lnTo>
                      <a:pt x="508" y="285"/>
                    </a:lnTo>
                    <a:lnTo>
                      <a:pt x="418" y="328"/>
                    </a:lnTo>
                    <a:lnTo>
                      <a:pt x="388" y="321"/>
                    </a:lnTo>
                    <a:lnTo>
                      <a:pt x="382" y="333"/>
                    </a:lnTo>
                    <a:lnTo>
                      <a:pt x="382" y="351"/>
                    </a:lnTo>
                    <a:lnTo>
                      <a:pt x="376" y="357"/>
                    </a:lnTo>
                    <a:lnTo>
                      <a:pt x="323" y="364"/>
                    </a:lnTo>
                    <a:lnTo>
                      <a:pt x="244" y="399"/>
                    </a:lnTo>
                    <a:lnTo>
                      <a:pt x="233" y="387"/>
                    </a:lnTo>
                    <a:lnTo>
                      <a:pt x="185" y="435"/>
                    </a:lnTo>
                    <a:lnTo>
                      <a:pt x="83" y="525"/>
                    </a:lnTo>
                    <a:lnTo>
                      <a:pt x="41" y="548"/>
                    </a:lnTo>
                    <a:lnTo>
                      <a:pt x="5" y="512"/>
                    </a:lnTo>
                    <a:lnTo>
                      <a:pt x="53" y="464"/>
                    </a:lnTo>
                    <a:lnTo>
                      <a:pt x="59" y="446"/>
                    </a:lnTo>
                    <a:lnTo>
                      <a:pt x="36" y="423"/>
                    </a:lnTo>
                    <a:lnTo>
                      <a:pt x="0" y="118"/>
                    </a:lnTo>
                  </a:path>
                </a:pathLst>
              </a:custGeom>
              <a:no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55" name="Freeform 254"/>
              <p:cNvSpPr>
                <a:spLocks noChangeAspect="1"/>
              </p:cNvSpPr>
              <p:nvPr/>
            </p:nvSpPr>
            <p:spPr bwMode="auto">
              <a:xfrm>
                <a:off x="6657020" y="997099"/>
                <a:ext cx="437471" cy="220871"/>
              </a:xfrm>
              <a:custGeom>
                <a:avLst/>
                <a:gdLst>
                  <a:gd name="T0" fmla="*/ 221 w 1076"/>
                  <a:gd name="T1" fmla="*/ 179 h 555"/>
                  <a:gd name="T2" fmla="*/ 574 w 1076"/>
                  <a:gd name="T3" fmla="*/ 89 h 555"/>
                  <a:gd name="T4" fmla="*/ 592 w 1076"/>
                  <a:gd name="T5" fmla="*/ 89 h 555"/>
                  <a:gd name="T6" fmla="*/ 592 w 1076"/>
                  <a:gd name="T7" fmla="*/ 53 h 555"/>
                  <a:gd name="T8" fmla="*/ 646 w 1076"/>
                  <a:gd name="T9" fmla="*/ 5 h 555"/>
                  <a:gd name="T10" fmla="*/ 688 w 1076"/>
                  <a:gd name="T11" fmla="*/ 12 h 555"/>
                  <a:gd name="T12" fmla="*/ 741 w 1076"/>
                  <a:gd name="T13" fmla="*/ 89 h 555"/>
                  <a:gd name="T14" fmla="*/ 747 w 1076"/>
                  <a:gd name="T15" fmla="*/ 119 h 555"/>
                  <a:gd name="T16" fmla="*/ 711 w 1076"/>
                  <a:gd name="T17" fmla="*/ 166 h 555"/>
                  <a:gd name="T18" fmla="*/ 700 w 1076"/>
                  <a:gd name="T19" fmla="*/ 238 h 555"/>
                  <a:gd name="T20" fmla="*/ 783 w 1076"/>
                  <a:gd name="T21" fmla="*/ 256 h 555"/>
                  <a:gd name="T22" fmla="*/ 867 w 1076"/>
                  <a:gd name="T23" fmla="*/ 358 h 555"/>
                  <a:gd name="T24" fmla="*/ 969 w 1076"/>
                  <a:gd name="T25" fmla="*/ 399 h 555"/>
                  <a:gd name="T26" fmla="*/ 1034 w 1076"/>
                  <a:gd name="T27" fmla="*/ 334 h 555"/>
                  <a:gd name="T28" fmla="*/ 993 w 1076"/>
                  <a:gd name="T29" fmla="*/ 298 h 555"/>
                  <a:gd name="T30" fmla="*/ 957 w 1076"/>
                  <a:gd name="T31" fmla="*/ 256 h 555"/>
                  <a:gd name="T32" fmla="*/ 998 w 1076"/>
                  <a:gd name="T33" fmla="*/ 263 h 555"/>
                  <a:gd name="T34" fmla="*/ 1076 w 1076"/>
                  <a:gd name="T35" fmla="*/ 399 h 555"/>
                  <a:gd name="T36" fmla="*/ 1046 w 1076"/>
                  <a:gd name="T37" fmla="*/ 411 h 555"/>
                  <a:gd name="T38" fmla="*/ 962 w 1076"/>
                  <a:gd name="T39" fmla="*/ 460 h 555"/>
                  <a:gd name="T40" fmla="*/ 885 w 1076"/>
                  <a:gd name="T41" fmla="*/ 507 h 555"/>
                  <a:gd name="T42" fmla="*/ 885 w 1076"/>
                  <a:gd name="T43" fmla="*/ 483 h 555"/>
                  <a:gd name="T44" fmla="*/ 861 w 1076"/>
                  <a:gd name="T45" fmla="*/ 447 h 555"/>
                  <a:gd name="T46" fmla="*/ 795 w 1076"/>
                  <a:gd name="T47" fmla="*/ 542 h 555"/>
                  <a:gd name="T48" fmla="*/ 765 w 1076"/>
                  <a:gd name="T49" fmla="*/ 524 h 555"/>
                  <a:gd name="T50" fmla="*/ 747 w 1076"/>
                  <a:gd name="T51" fmla="*/ 512 h 555"/>
                  <a:gd name="T52" fmla="*/ 718 w 1076"/>
                  <a:gd name="T53" fmla="*/ 489 h 555"/>
                  <a:gd name="T54" fmla="*/ 664 w 1076"/>
                  <a:gd name="T55" fmla="*/ 465 h 555"/>
                  <a:gd name="T56" fmla="*/ 628 w 1076"/>
                  <a:gd name="T57" fmla="*/ 417 h 555"/>
                  <a:gd name="T58" fmla="*/ 503 w 1076"/>
                  <a:gd name="T59" fmla="*/ 406 h 555"/>
                  <a:gd name="T60" fmla="*/ 221 w 1076"/>
                  <a:gd name="T61" fmla="*/ 495 h 555"/>
                  <a:gd name="T62" fmla="*/ 198 w 1076"/>
                  <a:gd name="T63" fmla="*/ 477 h 555"/>
                  <a:gd name="T64" fmla="*/ 0 w 1076"/>
                  <a:gd name="T65" fmla="*/ 512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6" h="555">
                    <a:moveTo>
                      <a:pt x="0" y="232"/>
                    </a:moveTo>
                    <a:lnTo>
                      <a:pt x="221" y="179"/>
                    </a:lnTo>
                    <a:lnTo>
                      <a:pt x="568" y="101"/>
                    </a:lnTo>
                    <a:lnTo>
                      <a:pt x="574" y="89"/>
                    </a:lnTo>
                    <a:lnTo>
                      <a:pt x="586" y="84"/>
                    </a:lnTo>
                    <a:lnTo>
                      <a:pt x="592" y="89"/>
                    </a:lnTo>
                    <a:lnTo>
                      <a:pt x="598" y="84"/>
                    </a:lnTo>
                    <a:lnTo>
                      <a:pt x="592" y="53"/>
                    </a:lnTo>
                    <a:lnTo>
                      <a:pt x="621" y="48"/>
                    </a:lnTo>
                    <a:lnTo>
                      <a:pt x="646" y="5"/>
                    </a:lnTo>
                    <a:lnTo>
                      <a:pt x="670" y="0"/>
                    </a:lnTo>
                    <a:lnTo>
                      <a:pt x="688" y="12"/>
                    </a:lnTo>
                    <a:lnTo>
                      <a:pt x="706" y="59"/>
                    </a:lnTo>
                    <a:lnTo>
                      <a:pt x="741" y="89"/>
                    </a:lnTo>
                    <a:lnTo>
                      <a:pt x="754" y="107"/>
                    </a:lnTo>
                    <a:lnTo>
                      <a:pt x="747" y="119"/>
                    </a:lnTo>
                    <a:lnTo>
                      <a:pt x="729" y="131"/>
                    </a:lnTo>
                    <a:lnTo>
                      <a:pt x="711" y="166"/>
                    </a:lnTo>
                    <a:lnTo>
                      <a:pt x="693" y="214"/>
                    </a:lnTo>
                    <a:lnTo>
                      <a:pt x="700" y="238"/>
                    </a:lnTo>
                    <a:lnTo>
                      <a:pt x="741" y="238"/>
                    </a:lnTo>
                    <a:lnTo>
                      <a:pt x="783" y="256"/>
                    </a:lnTo>
                    <a:lnTo>
                      <a:pt x="843" y="322"/>
                    </a:lnTo>
                    <a:lnTo>
                      <a:pt x="867" y="358"/>
                    </a:lnTo>
                    <a:lnTo>
                      <a:pt x="897" y="399"/>
                    </a:lnTo>
                    <a:lnTo>
                      <a:pt x="969" y="399"/>
                    </a:lnTo>
                    <a:lnTo>
                      <a:pt x="1011" y="381"/>
                    </a:lnTo>
                    <a:lnTo>
                      <a:pt x="1034" y="334"/>
                    </a:lnTo>
                    <a:lnTo>
                      <a:pt x="1022" y="322"/>
                    </a:lnTo>
                    <a:lnTo>
                      <a:pt x="993" y="298"/>
                    </a:lnTo>
                    <a:lnTo>
                      <a:pt x="957" y="280"/>
                    </a:lnTo>
                    <a:lnTo>
                      <a:pt x="957" y="256"/>
                    </a:lnTo>
                    <a:lnTo>
                      <a:pt x="987" y="263"/>
                    </a:lnTo>
                    <a:lnTo>
                      <a:pt x="998" y="263"/>
                    </a:lnTo>
                    <a:lnTo>
                      <a:pt x="1052" y="334"/>
                    </a:lnTo>
                    <a:lnTo>
                      <a:pt x="1076" y="399"/>
                    </a:lnTo>
                    <a:lnTo>
                      <a:pt x="1076" y="435"/>
                    </a:lnTo>
                    <a:lnTo>
                      <a:pt x="1046" y="411"/>
                    </a:lnTo>
                    <a:lnTo>
                      <a:pt x="1011" y="442"/>
                    </a:lnTo>
                    <a:lnTo>
                      <a:pt x="962" y="460"/>
                    </a:lnTo>
                    <a:lnTo>
                      <a:pt x="909" y="507"/>
                    </a:lnTo>
                    <a:lnTo>
                      <a:pt x="885" y="507"/>
                    </a:lnTo>
                    <a:lnTo>
                      <a:pt x="879" y="501"/>
                    </a:lnTo>
                    <a:lnTo>
                      <a:pt x="885" y="483"/>
                    </a:lnTo>
                    <a:lnTo>
                      <a:pt x="873" y="447"/>
                    </a:lnTo>
                    <a:lnTo>
                      <a:pt x="861" y="447"/>
                    </a:lnTo>
                    <a:lnTo>
                      <a:pt x="831" y="495"/>
                    </a:lnTo>
                    <a:lnTo>
                      <a:pt x="795" y="542"/>
                    </a:lnTo>
                    <a:lnTo>
                      <a:pt x="783" y="555"/>
                    </a:lnTo>
                    <a:lnTo>
                      <a:pt x="765" y="524"/>
                    </a:lnTo>
                    <a:lnTo>
                      <a:pt x="759" y="519"/>
                    </a:lnTo>
                    <a:lnTo>
                      <a:pt x="747" y="512"/>
                    </a:lnTo>
                    <a:lnTo>
                      <a:pt x="741" y="507"/>
                    </a:lnTo>
                    <a:lnTo>
                      <a:pt x="718" y="489"/>
                    </a:lnTo>
                    <a:lnTo>
                      <a:pt x="718" y="483"/>
                    </a:lnTo>
                    <a:lnTo>
                      <a:pt x="664" y="465"/>
                    </a:lnTo>
                    <a:lnTo>
                      <a:pt x="646" y="424"/>
                    </a:lnTo>
                    <a:lnTo>
                      <a:pt x="628" y="417"/>
                    </a:lnTo>
                    <a:lnTo>
                      <a:pt x="616" y="381"/>
                    </a:lnTo>
                    <a:lnTo>
                      <a:pt x="503" y="406"/>
                    </a:lnTo>
                    <a:lnTo>
                      <a:pt x="228" y="483"/>
                    </a:lnTo>
                    <a:lnTo>
                      <a:pt x="221" y="495"/>
                    </a:lnTo>
                    <a:lnTo>
                      <a:pt x="216" y="501"/>
                    </a:lnTo>
                    <a:lnTo>
                      <a:pt x="198" y="477"/>
                    </a:lnTo>
                    <a:lnTo>
                      <a:pt x="13" y="524"/>
                    </a:lnTo>
                    <a:lnTo>
                      <a:pt x="0" y="512"/>
                    </a:lnTo>
                    <a:lnTo>
                      <a:pt x="0" y="23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56" name="MA"/>
              <p:cNvSpPr>
                <a:spLocks noChangeAspect="1"/>
              </p:cNvSpPr>
              <p:nvPr/>
            </p:nvSpPr>
            <p:spPr bwMode="auto">
              <a:xfrm>
                <a:off x="6657020" y="997099"/>
                <a:ext cx="437471" cy="220871"/>
              </a:xfrm>
              <a:custGeom>
                <a:avLst/>
                <a:gdLst>
                  <a:gd name="T0" fmla="*/ 221 w 1076"/>
                  <a:gd name="T1" fmla="*/ 179 h 555"/>
                  <a:gd name="T2" fmla="*/ 574 w 1076"/>
                  <a:gd name="T3" fmla="*/ 89 h 555"/>
                  <a:gd name="T4" fmla="*/ 592 w 1076"/>
                  <a:gd name="T5" fmla="*/ 89 h 555"/>
                  <a:gd name="T6" fmla="*/ 592 w 1076"/>
                  <a:gd name="T7" fmla="*/ 53 h 555"/>
                  <a:gd name="T8" fmla="*/ 646 w 1076"/>
                  <a:gd name="T9" fmla="*/ 5 h 555"/>
                  <a:gd name="T10" fmla="*/ 688 w 1076"/>
                  <a:gd name="T11" fmla="*/ 12 h 555"/>
                  <a:gd name="T12" fmla="*/ 741 w 1076"/>
                  <a:gd name="T13" fmla="*/ 89 h 555"/>
                  <a:gd name="T14" fmla="*/ 747 w 1076"/>
                  <a:gd name="T15" fmla="*/ 119 h 555"/>
                  <a:gd name="T16" fmla="*/ 711 w 1076"/>
                  <a:gd name="T17" fmla="*/ 166 h 555"/>
                  <a:gd name="T18" fmla="*/ 700 w 1076"/>
                  <a:gd name="T19" fmla="*/ 238 h 555"/>
                  <a:gd name="T20" fmla="*/ 783 w 1076"/>
                  <a:gd name="T21" fmla="*/ 256 h 555"/>
                  <a:gd name="T22" fmla="*/ 867 w 1076"/>
                  <a:gd name="T23" fmla="*/ 358 h 555"/>
                  <a:gd name="T24" fmla="*/ 969 w 1076"/>
                  <a:gd name="T25" fmla="*/ 399 h 555"/>
                  <a:gd name="T26" fmla="*/ 1034 w 1076"/>
                  <a:gd name="T27" fmla="*/ 334 h 555"/>
                  <a:gd name="T28" fmla="*/ 993 w 1076"/>
                  <a:gd name="T29" fmla="*/ 298 h 555"/>
                  <a:gd name="T30" fmla="*/ 957 w 1076"/>
                  <a:gd name="T31" fmla="*/ 256 h 555"/>
                  <a:gd name="T32" fmla="*/ 998 w 1076"/>
                  <a:gd name="T33" fmla="*/ 263 h 555"/>
                  <a:gd name="T34" fmla="*/ 1076 w 1076"/>
                  <a:gd name="T35" fmla="*/ 399 h 555"/>
                  <a:gd name="T36" fmla="*/ 1046 w 1076"/>
                  <a:gd name="T37" fmla="*/ 411 h 555"/>
                  <a:gd name="T38" fmla="*/ 962 w 1076"/>
                  <a:gd name="T39" fmla="*/ 460 h 555"/>
                  <a:gd name="T40" fmla="*/ 885 w 1076"/>
                  <a:gd name="T41" fmla="*/ 507 h 555"/>
                  <a:gd name="T42" fmla="*/ 885 w 1076"/>
                  <a:gd name="T43" fmla="*/ 483 h 555"/>
                  <a:gd name="T44" fmla="*/ 861 w 1076"/>
                  <a:gd name="T45" fmla="*/ 447 h 555"/>
                  <a:gd name="T46" fmla="*/ 795 w 1076"/>
                  <a:gd name="T47" fmla="*/ 542 h 555"/>
                  <a:gd name="T48" fmla="*/ 765 w 1076"/>
                  <a:gd name="T49" fmla="*/ 524 h 555"/>
                  <a:gd name="T50" fmla="*/ 747 w 1076"/>
                  <a:gd name="T51" fmla="*/ 512 h 555"/>
                  <a:gd name="T52" fmla="*/ 718 w 1076"/>
                  <a:gd name="T53" fmla="*/ 489 h 555"/>
                  <a:gd name="T54" fmla="*/ 664 w 1076"/>
                  <a:gd name="T55" fmla="*/ 465 h 555"/>
                  <a:gd name="T56" fmla="*/ 628 w 1076"/>
                  <a:gd name="T57" fmla="*/ 417 h 555"/>
                  <a:gd name="T58" fmla="*/ 503 w 1076"/>
                  <a:gd name="T59" fmla="*/ 406 h 555"/>
                  <a:gd name="T60" fmla="*/ 221 w 1076"/>
                  <a:gd name="T61" fmla="*/ 495 h 555"/>
                  <a:gd name="T62" fmla="*/ 198 w 1076"/>
                  <a:gd name="T63" fmla="*/ 477 h 555"/>
                  <a:gd name="T64" fmla="*/ 0 w 1076"/>
                  <a:gd name="T65" fmla="*/ 512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6" h="555">
                    <a:moveTo>
                      <a:pt x="0" y="232"/>
                    </a:moveTo>
                    <a:lnTo>
                      <a:pt x="221" y="179"/>
                    </a:lnTo>
                    <a:lnTo>
                      <a:pt x="568" y="101"/>
                    </a:lnTo>
                    <a:lnTo>
                      <a:pt x="574" y="89"/>
                    </a:lnTo>
                    <a:lnTo>
                      <a:pt x="586" y="84"/>
                    </a:lnTo>
                    <a:lnTo>
                      <a:pt x="592" y="89"/>
                    </a:lnTo>
                    <a:lnTo>
                      <a:pt x="598" y="84"/>
                    </a:lnTo>
                    <a:lnTo>
                      <a:pt x="592" y="53"/>
                    </a:lnTo>
                    <a:lnTo>
                      <a:pt x="621" y="48"/>
                    </a:lnTo>
                    <a:lnTo>
                      <a:pt x="646" y="5"/>
                    </a:lnTo>
                    <a:lnTo>
                      <a:pt x="670" y="0"/>
                    </a:lnTo>
                    <a:lnTo>
                      <a:pt x="688" y="12"/>
                    </a:lnTo>
                    <a:lnTo>
                      <a:pt x="706" y="59"/>
                    </a:lnTo>
                    <a:lnTo>
                      <a:pt x="741" y="89"/>
                    </a:lnTo>
                    <a:lnTo>
                      <a:pt x="754" y="107"/>
                    </a:lnTo>
                    <a:lnTo>
                      <a:pt x="747" y="119"/>
                    </a:lnTo>
                    <a:lnTo>
                      <a:pt x="729" y="131"/>
                    </a:lnTo>
                    <a:lnTo>
                      <a:pt x="711" y="166"/>
                    </a:lnTo>
                    <a:lnTo>
                      <a:pt x="693" y="214"/>
                    </a:lnTo>
                    <a:lnTo>
                      <a:pt x="700" y="238"/>
                    </a:lnTo>
                    <a:lnTo>
                      <a:pt x="741" y="238"/>
                    </a:lnTo>
                    <a:lnTo>
                      <a:pt x="783" y="256"/>
                    </a:lnTo>
                    <a:lnTo>
                      <a:pt x="843" y="322"/>
                    </a:lnTo>
                    <a:lnTo>
                      <a:pt x="867" y="358"/>
                    </a:lnTo>
                    <a:lnTo>
                      <a:pt x="897" y="399"/>
                    </a:lnTo>
                    <a:lnTo>
                      <a:pt x="969" y="399"/>
                    </a:lnTo>
                    <a:lnTo>
                      <a:pt x="1011" y="381"/>
                    </a:lnTo>
                    <a:lnTo>
                      <a:pt x="1034" y="334"/>
                    </a:lnTo>
                    <a:lnTo>
                      <a:pt x="1022" y="322"/>
                    </a:lnTo>
                    <a:lnTo>
                      <a:pt x="993" y="298"/>
                    </a:lnTo>
                    <a:lnTo>
                      <a:pt x="957" y="280"/>
                    </a:lnTo>
                    <a:lnTo>
                      <a:pt x="957" y="256"/>
                    </a:lnTo>
                    <a:lnTo>
                      <a:pt x="987" y="263"/>
                    </a:lnTo>
                    <a:lnTo>
                      <a:pt x="998" y="263"/>
                    </a:lnTo>
                    <a:lnTo>
                      <a:pt x="1052" y="334"/>
                    </a:lnTo>
                    <a:lnTo>
                      <a:pt x="1076" y="399"/>
                    </a:lnTo>
                    <a:lnTo>
                      <a:pt x="1076" y="435"/>
                    </a:lnTo>
                    <a:lnTo>
                      <a:pt x="1046" y="411"/>
                    </a:lnTo>
                    <a:lnTo>
                      <a:pt x="1011" y="442"/>
                    </a:lnTo>
                    <a:lnTo>
                      <a:pt x="962" y="460"/>
                    </a:lnTo>
                    <a:lnTo>
                      <a:pt x="909" y="507"/>
                    </a:lnTo>
                    <a:lnTo>
                      <a:pt x="885" y="507"/>
                    </a:lnTo>
                    <a:lnTo>
                      <a:pt x="879" y="501"/>
                    </a:lnTo>
                    <a:lnTo>
                      <a:pt x="885" y="483"/>
                    </a:lnTo>
                    <a:lnTo>
                      <a:pt x="873" y="447"/>
                    </a:lnTo>
                    <a:lnTo>
                      <a:pt x="861" y="447"/>
                    </a:lnTo>
                    <a:lnTo>
                      <a:pt x="831" y="495"/>
                    </a:lnTo>
                    <a:lnTo>
                      <a:pt x="795" y="542"/>
                    </a:lnTo>
                    <a:lnTo>
                      <a:pt x="783" y="555"/>
                    </a:lnTo>
                    <a:lnTo>
                      <a:pt x="765" y="524"/>
                    </a:lnTo>
                    <a:lnTo>
                      <a:pt x="759" y="519"/>
                    </a:lnTo>
                    <a:lnTo>
                      <a:pt x="747" y="512"/>
                    </a:lnTo>
                    <a:lnTo>
                      <a:pt x="741" y="507"/>
                    </a:lnTo>
                    <a:lnTo>
                      <a:pt x="718" y="489"/>
                    </a:lnTo>
                    <a:lnTo>
                      <a:pt x="718" y="483"/>
                    </a:lnTo>
                    <a:lnTo>
                      <a:pt x="664" y="465"/>
                    </a:lnTo>
                    <a:lnTo>
                      <a:pt x="646" y="424"/>
                    </a:lnTo>
                    <a:lnTo>
                      <a:pt x="628" y="417"/>
                    </a:lnTo>
                    <a:lnTo>
                      <a:pt x="616" y="381"/>
                    </a:lnTo>
                    <a:lnTo>
                      <a:pt x="503" y="406"/>
                    </a:lnTo>
                    <a:lnTo>
                      <a:pt x="228" y="483"/>
                    </a:lnTo>
                    <a:lnTo>
                      <a:pt x="221" y="495"/>
                    </a:lnTo>
                    <a:lnTo>
                      <a:pt x="216" y="501"/>
                    </a:lnTo>
                    <a:lnTo>
                      <a:pt x="198" y="477"/>
                    </a:lnTo>
                    <a:lnTo>
                      <a:pt x="13" y="524"/>
                    </a:lnTo>
                    <a:lnTo>
                      <a:pt x="0" y="512"/>
                    </a:lnTo>
                    <a:lnTo>
                      <a:pt x="0" y="232"/>
                    </a:lnTo>
                  </a:path>
                </a:pathLst>
              </a:custGeom>
              <a:solidFill>
                <a:srgbClr val="9BBB59"/>
              </a:solid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57" name="Freeform 256"/>
              <p:cNvSpPr>
                <a:spLocks noChangeAspect="1"/>
              </p:cNvSpPr>
              <p:nvPr/>
            </p:nvSpPr>
            <p:spPr bwMode="auto">
              <a:xfrm>
                <a:off x="6862949" y="1148848"/>
                <a:ext cx="113342" cy="123148"/>
              </a:xfrm>
              <a:custGeom>
                <a:avLst/>
                <a:gdLst>
                  <a:gd name="T0" fmla="*/ 0 w 280"/>
                  <a:gd name="T1" fmla="*/ 25 h 310"/>
                  <a:gd name="T2" fmla="*/ 65 w 280"/>
                  <a:gd name="T3" fmla="*/ 251 h 310"/>
                  <a:gd name="T4" fmla="*/ 53 w 280"/>
                  <a:gd name="T5" fmla="*/ 274 h 310"/>
                  <a:gd name="T6" fmla="*/ 47 w 280"/>
                  <a:gd name="T7" fmla="*/ 287 h 310"/>
                  <a:gd name="T8" fmla="*/ 53 w 280"/>
                  <a:gd name="T9" fmla="*/ 299 h 310"/>
                  <a:gd name="T10" fmla="*/ 53 w 280"/>
                  <a:gd name="T11" fmla="*/ 310 h 310"/>
                  <a:gd name="T12" fmla="*/ 71 w 280"/>
                  <a:gd name="T13" fmla="*/ 310 h 310"/>
                  <a:gd name="T14" fmla="*/ 131 w 280"/>
                  <a:gd name="T15" fmla="*/ 274 h 310"/>
                  <a:gd name="T16" fmla="*/ 161 w 280"/>
                  <a:gd name="T17" fmla="*/ 245 h 310"/>
                  <a:gd name="T18" fmla="*/ 161 w 280"/>
                  <a:gd name="T19" fmla="*/ 215 h 310"/>
                  <a:gd name="T20" fmla="*/ 154 w 280"/>
                  <a:gd name="T21" fmla="*/ 197 h 310"/>
                  <a:gd name="T22" fmla="*/ 154 w 280"/>
                  <a:gd name="T23" fmla="*/ 161 h 310"/>
                  <a:gd name="T24" fmla="*/ 179 w 280"/>
                  <a:gd name="T25" fmla="*/ 138 h 310"/>
                  <a:gd name="T26" fmla="*/ 190 w 280"/>
                  <a:gd name="T27" fmla="*/ 143 h 310"/>
                  <a:gd name="T28" fmla="*/ 190 w 280"/>
                  <a:gd name="T29" fmla="*/ 167 h 310"/>
                  <a:gd name="T30" fmla="*/ 190 w 280"/>
                  <a:gd name="T31" fmla="*/ 215 h 310"/>
                  <a:gd name="T32" fmla="*/ 203 w 280"/>
                  <a:gd name="T33" fmla="*/ 233 h 310"/>
                  <a:gd name="T34" fmla="*/ 221 w 280"/>
                  <a:gd name="T35" fmla="*/ 227 h 310"/>
                  <a:gd name="T36" fmla="*/ 221 w 280"/>
                  <a:gd name="T37" fmla="*/ 197 h 310"/>
                  <a:gd name="T38" fmla="*/ 233 w 280"/>
                  <a:gd name="T39" fmla="*/ 197 h 310"/>
                  <a:gd name="T40" fmla="*/ 251 w 280"/>
                  <a:gd name="T41" fmla="*/ 179 h 310"/>
                  <a:gd name="T42" fmla="*/ 280 w 280"/>
                  <a:gd name="T43" fmla="*/ 179 h 310"/>
                  <a:gd name="T44" fmla="*/ 280 w 280"/>
                  <a:gd name="T45" fmla="*/ 174 h 310"/>
                  <a:gd name="T46" fmla="*/ 262 w 280"/>
                  <a:gd name="T47" fmla="*/ 143 h 310"/>
                  <a:gd name="T48" fmla="*/ 256 w 280"/>
                  <a:gd name="T49" fmla="*/ 138 h 310"/>
                  <a:gd name="T50" fmla="*/ 244 w 280"/>
                  <a:gd name="T51" fmla="*/ 131 h 310"/>
                  <a:gd name="T52" fmla="*/ 238 w 280"/>
                  <a:gd name="T53" fmla="*/ 126 h 310"/>
                  <a:gd name="T54" fmla="*/ 215 w 280"/>
                  <a:gd name="T55" fmla="*/ 108 h 310"/>
                  <a:gd name="T56" fmla="*/ 215 w 280"/>
                  <a:gd name="T57" fmla="*/ 102 h 310"/>
                  <a:gd name="T58" fmla="*/ 161 w 280"/>
                  <a:gd name="T59" fmla="*/ 84 h 310"/>
                  <a:gd name="T60" fmla="*/ 143 w 280"/>
                  <a:gd name="T61" fmla="*/ 43 h 310"/>
                  <a:gd name="T62" fmla="*/ 125 w 280"/>
                  <a:gd name="T63" fmla="*/ 36 h 310"/>
                  <a:gd name="T64" fmla="*/ 113 w 280"/>
                  <a:gd name="T65" fmla="*/ 0 h 310"/>
                  <a:gd name="T66" fmla="*/ 0 w 280"/>
                  <a:gd name="T67" fmla="*/ 2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310">
                    <a:moveTo>
                      <a:pt x="0" y="25"/>
                    </a:moveTo>
                    <a:lnTo>
                      <a:pt x="65" y="251"/>
                    </a:lnTo>
                    <a:lnTo>
                      <a:pt x="53" y="274"/>
                    </a:lnTo>
                    <a:lnTo>
                      <a:pt x="47" y="287"/>
                    </a:lnTo>
                    <a:lnTo>
                      <a:pt x="53" y="299"/>
                    </a:lnTo>
                    <a:lnTo>
                      <a:pt x="53" y="310"/>
                    </a:lnTo>
                    <a:lnTo>
                      <a:pt x="71" y="310"/>
                    </a:lnTo>
                    <a:lnTo>
                      <a:pt x="131" y="274"/>
                    </a:lnTo>
                    <a:lnTo>
                      <a:pt x="161" y="245"/>
                    </a:lnTo>
                    <a:lnTo>
                      <a:pt x="161" y="215"/>
                    </a:lnTo>
                    <a:lnTo>
                      <a:pt x="154" y="197"/>
                    </a:lnTo>
                    <a:lnTo>
                      <a:pt x="154" y="161"/>
                    </a:lnTo>
                    <a:lnTo>
                      <a:pt x="179" y="138"/>
                    </a:lnTo>
                    <a:lnTo>
                      <a:pt x="190" y="143"/>
                    </a:lnTo>
                    <a:lnTo>
                      <a:pt x="190" y="167"/>
                    </a:lnTo>
                    <a:lnTo>
                      <a:pt x="190" y="215"/>
                    </a:lnTo>
                    <a:lnTo>
                      <a:pt x="203" y="233"/>
                    </a:lnTo>
                    <a:lnTo>
                      <a:pt x="221" y="227"/>
                    </a:lnTo>
                    <a:lnTo>
                      <a:pt x="221" y="197"/>
                    </a:lnTo>
                    <a:lnTo>
                      <a:pt x="233" y="197"/>
                    </a:lnTo>
                    <a:lnTo>
                      <a:pt x="251" y="179"/>
                    </a:lnTo>
                    <a:lnTo>
                      <a:pt x="280" y="179"/>
                    </a:lnTo>
                    <a:lnTo>
                      <a:pt x="280" y="174"/>
                    </a:lnTo>
                    <a:lnTo>
                      <a:pt x="262" y="143"/>
                    </a:lnTo>
                    <a:lnTo>
                      <a:pt x="256" y="138"/>
                    </a:lnTo>
                    <a:lnTo>
                      <a:pt x="244" y="131"/>
                    </a:lnTo>
                    <a:lnTo>
                      <a:pt x="238" y="126"/>
                    </a:lnTo>
                    <a:lnTo>
                      <a:pt x="215" y="108"/>
                    </a:lnTo>
                    <a:lnTo>
                      <a:pt x="215" y="102"/>
                    </a:lnTo>
                    <a:lnTo>
                      <a:pt x="161" y="84"/>
                    </a:lnTo>
                    <a:lnTo>
                      <a:pt x="143" y="43"/>
                    </a:lnTo>
                    <a:lnTo>
                      <a:pt x="125" y="36"/>
                    </a:lnTo>
                    <a:lnTo>
                      <a:pt x="113" y="0"/>
                    </a:lnTo>
                    <a:lnTo>
                      <a:pt x="0" y="25"/>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58" name="RI"/>
              <p:cNvSpPr>
                <a:spLocks noChangeAspect="1"/>
              </p:cNvSpPr>
              <p:nvPr/>
            </p:nvSpPr>
            <p:spPr bwMode="auto">
              <a:xfrm>
                <a:off x="6862949" y="1148848"/>
                <a:ext cx="113342" cy="123148"/>
              </a:xfrm>
              <a:custGeom>
                <a:avLst/>
                <a:gdLst>
                  <a:gd name="T0" fmla="*/ 0 w 280"/>
                  <a:gd name="T1" fmla="*/ 25 h 310"/>
                  <a:gd name="T2" fmla="*/ 65 w 280"/>
                  <a:gd name="T3" fmla="*/ 251 h 310"/>
                  <a:gd name="T4" fmla="*/ 53 w 280"/>
                  <a:gd name="T5" fmla="*/ 274 h 310"/>
                  <a:gd name="T6" fmla="*/ 47 w 280"/>
                  <a:gd name="T7" fmla="*/ 287 h 310"/>
                  <a:gd name="T8" fmla="*/ 53 w 280"/>
                  <a:gd name="T9" fmla="*/ 299 h 310"/>
                  <a:gd name="T10" fmla="*/ 53 w 280"/>
                  <a:gd name="T11" fmla="*/ 310 h 310"/>
                  <a:gd name="T12" fmla="*/ 71 w 280"/>
                  <a:gd name="T13" fmla="*/ 310 h 310"/>
                  <a:gd name="T14" fmla="*/ 131 w 280"/>
                  <a:gd name="T15" fmla="*/ 274 h 310"/>
                  <a:gd name="T16" fmla="*/ 161 w 280"/>
                  <a:gd name="T17" fmla="*/ 245 h 310"/>
                  <a:gd name="T18" fmla="*/ 161 w 280"/>
                  <a:gd name="T19" fmla="*/ 215 h 310"/>
                  <a:gd name="T20" fmla="*/ 154 w 280"/>
                  <a:gd name="T21" fmla="*/ 197 h 310"/>
                  <a:gd name="T22" fmla="*/ 154 w 280"/>
                  <a:gd name="T23" fmla="*/ 161 h 310"/>
                  <a:gd name="T24" fmla="*/ 179 w 280"/>
                  <a:gd name="T25" fmla="*/ 138 h 310"/>
                  <a:gd name="T26" fmla="*/ 190 w 280"/>
                  <a:gd name="T27" fmla="*/ 143 h 310"/>
                  <a:gd name="T28" fmla="*/ 190 w 280"/>
                  <a:gd name="T29" fmla="*/ 167 h 310"/>
                  <a:gd name="T30" fmla="*/ 190 w 280"/>
                  <a:gd name="T31" fmla="*/ 215 h 310"/>
                  <a:gd name="T32" fmla="*/ 203 w 280"/>
                  <a:gd name="T33" fmla="*/ 233 h 310"/>
                  <a:gd name="T34" fmla="*/ 221 w 280"/>
                  <a:gd name="T35" fmla="*/ 227 h 310"/>
                  <a:gd name="T36" fmla="*/ 221 w 280"/>
                  <a:gd name="T37" fmla="*/ 197 h 310"/>
                  <a:gd name="T38" fmla="*/ 233 w 280"/>
                  <a:gd name="T39" fmla="*/ 197 h 310"/>
                  <a:gd name="T40" fmla="*/ 251 w 280"/>
                  <a:gd name="T41" fmla="*/ 179 h 310"/>
                  <a:gd name="T42" fmla="*/ 280 w 280"/>
                  <a:gd name="T43" fmla="*/ 179 h 310"/>
                  <a:gd name="T44" fmla="*/ 280 w 280"/>
                  <a:gd name="T45" fmla="*/ 174 h 310"/>
                  <a:gd name="T46" fmla="*/ 262 w 280"/>
                  <a:gd name="T47" fmla="*/ 143 h 310"/>
                  <a:gd name="T48" fmla="*/ 256 w 280"/>
                  <a:gd name="T49" fmla="*/ 138 h 310"/>
                  <a:gd name="T50" fmla="*/ 244 w 280"/>
                  <a:gd name="T51" fmla="*/ 131 h 310"/>
                  <a:gd name="T52" fmla="*/ 238 w 280"/>
                  <a:gd name="T53" fmla="*/ 126 h 310"/>
                  <a:gd name="T54" fmla="*/ 215 w 280"/>
                  <a:gd name="T55" fmla="*/ 108 h 310"/>
                  <a:gd name="T56" fmla="*/ 215 w 280"/>
                  <a:gd name="T57" fmla="*/ 102 h 310"/>
                  <a:gd name="T58" fmla="*/ 161 w 280"/>
                  <a:gd name="T59" fmla="*/ 84 h 310"/>
                  <a:gd name="T60" fmla="*/ 143 w 280"/>
                  <a:gd name="T61" fmla="*/ 43 h 310"/>
                  <a:gd name="T62" fmla="*/ 125 w 280"/>
                  <a:gd name="T63" fmla="*/ 36 h 310"/>
                  <a:gd name="T64" fmla="*/ 113 w 280"/>
                  <a:gd name="T65" fmla="*/ 0 h 310"/>
                  <a:gd name="T66" fmla="*/ 0 w 280"/>
                  <a:gd name="T67" fmla="*/ 2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310">
                    <a:moveTo>
                      <a:pt x="0" y="25"/>
                    </a:moveTo>
                    <a:lnTo>
                      <a:pt x="65" y="251"/>
                    </a:lnTo>
                    <a:lnTo>
                      <a:pt x="53" y="274"/>
                    </a:lnTo>
                    <a:lnTo>
                      <a:pt x="47" y="287"/>
                    </a:lnTo>
                    <a:lnTo>
                      <a:pt x="53" y="299"/>
                    </a:lnTo>
                    <a:lnTo>
                      <a:pt x="53" y="310"/>
                    </a:lnTo>
                    <a:lnTo>
                      <a:pt x="71" y="310"/>
                    </a:lnTo>
                    <a:lnTo>
                      <a:pt x="131" y="274"/>
                    </a:lnTo>
                    <a:lnTo>
                      <a:pt x="161" y="245"/>
                    </a:lnTo>
                    <a:lnTo>
                      <a:pt x="161" y="215"/>
                    </a:lnTo>
                    <a:lnTo>
                      <a:pt x="154" y="197"/>
                    </a:lnTo>
                    <a:lnTo>
                      <a:pt x="154" y="161"/>
                    </a:lnTo>
                    <a:lnTo>
                      <a:pt x="179" y="138"/>
                    </a:lnTo>
                    <a:lnTo>
                      <a:pt x="190" y="143"/>
                    </a:lnTo>
                    <a:lnTo>
                      <a:pt x="190" y="167"/>
                    </a:lnTo>
                    <a:lnTo>
                      <a:pt x="190" y="215"/>
                    </a:lnTo>
                    <a:lnTo>
                      <a:pt x="203" y="233"/>
                    </a:lnTo>
                    <a:lnTo>
                      <a:pt x="221" y="227"/>
                    </a:lnTo>
                    <a:lnTo>
                      <a:pt x="221" y="197"/>
                    </a:lnTo>
                    <a:lnTo>
                      <a:pt x="233" y="197"/>
                    </a:lnTo>
                    <a:lnTo>
                      <a:pt x="251" y="179"/>
                    </a:lnTo>
                    <a:lnTo>
                      <a:pt x="280" y="179"/>
                    </a:lnTo>
                    <a:lnTo>
                      <a:pt x="280" y="174"/>
                    </a:lnTo>
                    <a:lnTo>
                      <a:pt x="262" y="143"/>
                    </a:lnTo>
                    <a:lnTo>
                      <a:pt x="256" y="138"/>
                    </a:lnTo>
                    <a:lnTo>
                      <a:pt x="244" y="131"/>
                    </a:lnTo>
                    <a:lnTo>
                      <a:pt x="238" y="126"/>
                    </a:lnTo>
                    <a:lnTo>
                      <a:pt x="215" y="108"/>
                    </a:lnTo>
                    <a:lnTo>
                      <a:pt x="215" y="102"/>
                    </a:lnTo>
                    <a:lnTo>
                      <a:pt x="161" y="84"/>
                    </a:lnTo>
                    <a:lnTo>
                      <a:pt x="143" y="43"/>
                    </a:lnTo>
                    <a:lnTo>
                      <a:pt x="125" y="36"/>
                    </a:lnTo>
                    <a:lnTo>
                      <a:pt x="113" y="0"/>
                    </a:lnTo>
                    <a:lnTo>
                      <a:pt x="0" y="25"/>
                    </a:lnTo>
                  </a:path>
                </a:pathLst>
              </a:custGeom>
              <a:solidFill>
                <a:srgbClr val="9BBB59"/>
              </a:solid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59" name="Freeform 258"/>
              <p:cNvSpPr>
                <a:spLocks noChangeAspect="1"/>
              </p:cNvSpPr>
              <p:nvPr/>
            </p:nvSpPr>
            <p:spPr bwMode="auto">
              <a:xfrm>
                <a:off x="6552584" y="682476"/>
                <a:ext cx="230217" cy="407579"/>
              </a:xfrm>
              <a:custGeom>
                <a:avLst/>
                <a:gdLst>
                  <a:gd name="T0" fmla="*/ 0 w 561"/>
                  <a:gd name="T1" fmla="*/ 132 h 1026"/>
                  <a:gd name="T2" fmla="*/ 17 w 561"/>
                  <a:gd name="T3" fmla="*/ 174 h 1026"/>
                  <a:gd name="T4" fmla="*/ 12 w 561"/>
                  <a:gd name="T5" fmla="*/ 191 h 1026"/>
                  <a:gd name="T6" fmla="*/ 23 w 561"/>
                  <a:gd name="T7" fmla="*/ 209 h 1026"/>
                  <a:gd name="T8" fmla="*/ 30 w 561"/>
                  <a:gd name="T9" fmla="*/ 222 h 1026"/>
                  <a:gd name="T10" fmla="*/ 77 w 561"/>
                  <a:gd name="T11" fmla="*/ 340 h 1026"/>
                  <a:gd name="T12" fmla="*/ 89 w 561"/>
                  <a:gd name="T13" fmla="*/ 424 h 1026"/>
                  <a:gd name="T14" fmla="*/ 71 w 561"/>
                  <a:gd name="T15" fmla="*/ 471 h 1026"/>
                  <a:gd name="T16" fmla="*/ 77 w 561"/>
                  <a:gd name="T17" fmla="*/ 514 h 1026"/>
                  <a:gd name="T18" fmla="*/ 125 w 561"/>
                  <a:gd name="T19" fmla="*/ 627 h 1026"/>
                  <a:gd name="T20" fmla="*/ 120 w 561"/>
                  <a:gd name="T21" fmla="*/ 681 h 1026"/>
                  <a:gd name="T22" fmla="*/ 131 w 561"/>
                  <a:gd name="T23" fmla="*/ 698 h 1026"/>
                  <a:gd name="T24" fmla="*/ 137 w 561"/>
                  <a:gd name="T25" fmla="*/ 698 h 1026"/>
                  <a:gd name="T26" fmla="*/ 137 w 561"/>
                  <a:gd name="T27" fmla="*/ 686 h 1026"/>
                  <a:gd name="T28" fmla="*/ 155 w 561"/>
                  <a:gd name="T29" fmla="*/ 681 h 1026"/>
                  <a:gd name="T30" fmla="*/ 185 w 561"/>
                  <a:gd name="T31" fmla="*/ 734 h 1026"/>
                  <a:gd name="T32" fmla="*/ 202 w 561"/>
                  <a:gd name="T33" fmla="*/ 835 h 1026"/>
                  <a:gd name="T34" fmla="*/ 202 w 561"/>
                  <a:gd name="T35" fmla="*/ 889 h 1026"/>
                  <a:gd name="T36" fmla="*/ 227 w 561"/>
                  <a:gd name="T37" fmla="*/ 960 h 1026"/>
                  <a:gd name="T38" fmla="*/ 256 w 561"/>
                  <a:gd name="T39" fmla="*/ 1026 h 1026"/>
                  <a:gd name="T40" fmla="*/ 477 w 561"/>
                  <a:gd name="T41" fmla="*/ 973 h 1026"/>
                  <a:gd name="T42" fmla="*/ 472 w 561"/>
                  <a:gd name="T43" fmla="*/ 955 h 1026"/>
                  <a:gd name="T44" fmla="*/ 448 w 561"/>
                  <a:gd name="T45" fmla="*/ 931 h 1026"/>
                  <a:gd name="T46" fmla="*/ 448 w 561"/>
                  <a:gd name="T47" fmla="*/ 889 h 1026"/>
                  <a:gd name="T48" fmla="*/ 459 w 561"/>
                  <a:gd name="T49" fmla="*/ 871 h 1026"/>
                  <a:gd name="T50" fmla="*/ 448 w 561"/>
                  <a:gd name="T51" fmla="*/ 835 h 1026"/>
                  <a:gd name="T52" fmla="*/ 430 w 561"/>
                  <a:gd name="T53" fmla="*/ 668 h 1026"/>
                  <a:gd name="T54" fmla="*/ 430 w 561"/>
                  <a:gd name="T55" fmla="*/ 615 h 1026"/>
                  <a:gd name="T56" fmla="*/ 454 w 561"/>
                  <a:gd name="T57" fmla="*/ 525 h 1026"/>
                  <a:gd name="T58" fmla="*/ 466 w 561"/>
                  <a:gd name="T59" fmla="*/ 460 h 1026"/>
                  <a:gd name="T60" fmla="*/ 472 w 561"/>
                  <a:gd name="T61" fmla="*/ 412 h 1026"/>
                  <a:gd name="T62" fmla="*/ 454 w 561"/>
                  <a:gd name="T63" fmla="*/ 376 h 1026"/>
                  <a:gd name="T64" fmla="*/ 454 w 561"/>
                  <a:gd name="T65" fmla="*/ 340 h 1026"/>
                  <a:gd name="T66" fmla="*/ 466 w 561"/>
                  <a:gd name="T67" fmla="*/ 317 h 1026"/>
                  <a:gd name="T68" fmla="*/ 531 w 561"/>
                  <a:gd name="T69" fmla="*/ 263 h 1026"/>
                  <a:gd name="T70" fmla="*/ 561 w 561"/>
                  <a:gd name="T71" fmla="*/ 174 h 1026"/>
                  <a:gd name="T72" fmla="*/ 531 w 561"/>
                  <a:gd name="T73" fmla="*/ 120 h 1026"/>
                  <a:gd name="T74" fmla="*/ 525 w 561"/>
                  <a:gd name="T75" fmla="*/ 96 h 1026"/>
                  <a:gd name="T76" fmla="*/ 538 w 561"/>
                  <a:gd name="T77" fmla="*/ 78 h 1026"/>
                  <a:gd name="T78" fmla="*/ 531 w 561"/>
                  <a:gd name="T79" fmla="*/ 61 h 1026"/>
                  <a:gd name="T80" fmla="*/ 520 w 561"/>
                  <a:gd name="T81" fmla="*/ 0 h 1026"/>
                  <a:gd name="T82" fmla="*/ 0 w 561"/>
                  <a:gd name="T83" fmla="*/ 132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1" h="1026">
                    <a:moveTo>
                      <a:pt x="0" y="132"/>
                    </a:moveTo>
                    <a:lnTo>
                      <a:pt x="17" y="174"/>
                    </a:lnTo>
                    <a:lnTo>
                      <a:pt x="12" y="191"/>
                    </a:lnTo>
                    <a:lnTo>
                      <a:pt x="23" y="209"/>
                    </a:lnTo>
                    <a:lnTo>
                      <a:pt x="30" y="222"/>
                    </a:lnTo>
                    <a:lnTo>
                      <a:pt x="77" y="340"/>
                    </a:lnTo>
                    <a:lnTo>
                      <a:pt x="89" y="424"/>
                    </a:lnTo>
                    <a:lnTo>
                      <a:pt x="71" y="471"/>
                    </a:lnTo>
                    <a:lnTo>
                      <a:pt x="77" y="514"/>
                    </a:lnTo>
                    <a:lnTo>
                      <a:pt x="125" y="627"/>
                    </a:lnTo>
                    <a:lnTo>
                      <a:pt x="120" y="681"/>
                    </a:lnTo>
                    <a:lnTo>
                      <a:pt x="131" y="698"/>
                    </a:lnTo>
                    <a:lnTo>
                      <a:pt x="137" y="698"/>
                    </a:lnTo>
                    <a:lnTo>
                      <a:pt x="137" y="686"/>
                    </a:lnTo>
                    <a:lnTo>
                      <a:pt x="155" y="681"/>
                    </a:lnTo>
                    <a:lnTo>
                      <a:pt x="185" y="734"/>
                    </a:lnTo>
                    <a:lnTo>
                      <a:pt x="202" y="835"/>
                    </a:lnTo>
                    <a:lnTo>
                      <a:pt x="202" y="889"/>
                    </a:lnTo>
                    <a:lnTo>
                      <a:pt x="227" y="960"/>
                    </a:lnTo>
                    <a:lnTo>
                      <a:pt x="256" y="1026"/>
                    </a:lnTo>
                    <a:lnTo>
                      <a:pt x="477" y="973"/>
                    </a:lnTo>
                    <a:lnTo>
                      <a:pt x="472" y="955"/>
                    </a:lnTo>
                    <a:lnTo>
                      <a:pt x="448" y="931"/>
                    </a:lnTo>
                    <a:lnTo>
                      <a:pt x="448" y="889"/>
                    </a:lnTo>
                    <a:lnTo>
                      <a:pt x="459" y="871"/>
                    </a:lnTo>
                    <a:lnTo>
                      <a:pt x="448" y="835"/>
                    </a:lnTo>
                    <a:lnTo>
                      <a:pt x="430" y="668"/>
                    </a:lnTo>
                    <a:lnTo>
                      <a:pt x="430" y="615"/>
                    </a:lnTo>
                    <a:lnTo>
                      <a:pt x="454" y="525"/>
                    </a:lnTo>
                    <a:lnTo>
                      <a:pt x="466" y="460"/>
                    </a:lnTo>
                    <a:lnTo>
                      <a:pt x="472" y="412"/>
                    </a:lnTo>
                    <a:lnTo>
                      <a:pt x="454" y="376"/>
                    </a:lnTo>
                    <a:lnTo>
                      <a:pt x="454" y="340"/>
                    </a:lnTo>
                    <a:lnTo>
                      <a:pt x="466" y="317"/>
                    </a:lnTo>
                    <a:lnTo>
                      <a:pt x="531" y="263"/>
                    </a:lnTo>
                    <a:lnTo>
                      <a:pt x="561" y="174"/>
                    </a:lnTo>
                    <a:lnTo>
                      <a:pt x="531" y="120"/>
                    </a:lnTo>
                    <a:lnTo>
                      <a:pt x="525" y="96"/>
                    </a:lnTo>
                    <a:lnTo>
                      <a:pt x="538" y="78"/>
                    </a:lnTo>
                    <a:lnTo>
                      <a:pt x="531" y="61"/>
                    </a:lnTo>
                    <a:lnTo>
                      <a:pt x="520" y="0"/>
                    </a:lnTo>
                    <a:lnTo>
                      <a:pt x="0" y="13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60" name="VT"/>
              <p:cNvSpPr>
                <a:spLocks noChangeAspect="1"/>
              </p:cNvSpPr>
              <p:nvPr/>
            </p:nvSpPr>
            <p:spPr bwMode="auto">
              <a:xfrm>
                <a:off x="6552584" y="682476"/>
                <a:ext cx="230217" cy="407579"/>
              </a:xfrm>
              <a:custGeom>
                <a:avLst/>
                <a:gdLst>
                  <a:gd name="T0" fmla="*/ 0 w 561"/>
                  <a:gd name="T1" fmla="*/ 132 h 1026"/>
                  <a:gd name="T2" fmla="*/ 17 w 561"/>
                  <a:gd name="T3" fmla="*/ 174 h 1026"/>
                  <a:gd name="T4" fmla="*/ 12 w 561"/>
                  <a:gd name="T5" fmla="*/ 191 h 1026"/>
                  <a:gd name="T6" fmla="*/ 23 w 561"/>
                  <a:gd name="T7" fmla="*/ 209 h 1026"/>
                  <a:gd name="T8" fmla="*/ 30 w 561"/>
                  <a:gd name="T9" fmla="*/ 222 h 1026"/>
                  <a:gd name="T10" fmla="*/ 77 w 561"/>
                  <a:gd name="T11" fmla="*/ 340 h 1026"/>
                  <a:gd name="T12" fmla="*/ 89 w 561"/>
                  <a:gd name="T13" fmla="*/ 424 h 1026"/>
                  <a:gd name="T14" fmla="*/ 71 w 561"/>
                  <a:gd name="T15" fmla="*/ 471 h 1026"/>
                  <a:gd name="T16" fmla="*/ 77 w 561"/>
                  <a:gd name="T17" fmla="*/ 514 h 1026"/>
                  <a:gd name="T18" fmla="*/ 125 w 561"/>
                  <a:gd name="T19" fmla="*/ 627 h 1026"/>
                  <a:gd name="T20" fmla="*/ 120 w 561"/>
                  <a:gd name="T21" fmla="*/ 681 h 1026"/>
                  <a:gd name="T22" fmla="*/ 131 w 561"/>
                  <a:gd name="T23" fmla="*/ 698 h 1026"/>
                  <a:gd name="T24" fmla="*/ 137 w 561"/>
                  <a:gd name="T25" fmla="*/ 698 h 1026"/>
                  <a:gd name="T26" fmla="*/ 137 w 561"/>
                  <a:gd name="T27" fmla="*/ 686 h 1026"/>
                  <a:gd name="T28" fmla="*/ 155 w 561"/>
                  <a:gd name="T29" fmla="*/ 681 h 1026"/>
                  <a:gd name="T30" fmla="*/ 185 w 561"/>
                  <a:gd name="T31" fmla="*/ 734 h 1026"/>
                  <a:gd name="T32" fmla="*/ 202 w 561"/>
                  <a:gd name="T33" fmla="*/ 835 h 1026"/>
                  <a:gd name="T34" fmla="*/ 202 w 561"/>
                  <a:gd name="T35" fmla="*/ 889 h 1026"/>
                  <a:gd name="T36" fmla="*/ 227 w 561"/>
                  <a:gd name="T37" fmla="*/ 960 h 1026"/>
                  <a:gd name="T38" fmla="*/ 256 w 561"/>
                  <a:gd name="T39" fmla="*/ 1026 h 1026"/>
                  <a:gd name="T40" fmla="*/ 477 w 561"/>
                  <a:gd name="T41" fmla="*/ 973 h 1026"/>
                  <a:gd name="T42" fmla="*/ 472 w 561"/>
                  <a:gd name="T43" fmla="*/ 955 h 1026"/>
                  <a:gd name="T44" fmla="*/ 448 w 561"/>
                  <a:gd name="T45" fmla="*/ 931 h 1026"/>
                  <a:gd name="T46" fmla="*/ 448 w 561"/>
                  <a:gd name="T47" fmla="*/ 889 h 1026"/>
                  <a:gd name="T48" fmla="*/ 459 w 561"/>
                  <a:gd name="T49" fmla="*/ 871 h 1026"/>
                  <a:gd name="T50" fmla="*/ 448 w 561"/>
                  <a:gd name="T51" fmla="*/ 835 h 1026"/>
                  <a:gd name="T52" fmla="*/ 430 w 561"/>
                  <a:gd name="T53" fmla="*/ 668 h 1026"/>
                  <a:gd name="T54" fmla="*/ 430 w 561"/>
                  <a:gd name="T55" fmla="*/ 615 h 1026"/>
                  <a:gd name="T56" fmla="*/ 454 w 561"/>
                  <a:gd name="T57" fmla="*/ 525 h 1026"/>
                  <a:gd name="T58" fmla="*/ 466 w 561"/>
                  <a:gd name="T59" fmla="*/ 460 h 1026"/>
                  <a:gd name="T60" fmla="*/ 472 w 561"/>
                  <a:gd name="T61" fmla="*/ 412 h 1026"/>
                  <a:gd name="T62" fmla="*/ 454 w 561"/>
                  <a:gd name="T63" fmla="*/ 376 h 1026"/>
                  <a:gd name="T64" fmla="*/ 454 w 561"/>
                  <a:gd name="T65" fmla="*/ 340 h 1026"/>
                  <a:gd name="T66" fmla="*/ 466 w 561"/>
                  <a:gd name="T67" fmla="*/ 317 h 1026"/>
                  <a:gd name="T68" fmla="*/ 531 w 561"/>
                  <a:gd name="T69" fmla="*/ 263 h 1026"/>
                  <a:gd name="T70" fmla="*/ 561 w 561"/>
                  <a:gd name="T71" fmla="*/ 174 h 1026"/>
                  <a:gd name="T72" fmla="*/ 531 w 561"/>
                  <a:gd name="T73" fmla="*/ 120 h 1026"/>
                  <a:gd name="T74" fmla="*/ 525 w 561"/>
                  <a:gd name="T75" fmla="*/ 96 h 1026"/>
                  <a:gd name="T76" fmla="*/ 538 w 561"/>
                  <a:gd name="T77" fmla="*/ 78 h 1026"/>
                  <a:gd name="T78" fmla="*/ 531 w 561"/>
                  <a:gd name="T79" fmla="*/ 61 h 1026"/>
                  <a:gd name="T80" fmla="*/ 520 w 561"/>
                  <a:gd name="T81" fmla="*/ 0 h 1026"/>
                  <a:gd name="T82" fmla="*/ 0 w 561"/>
                  <a:gd name="T83" fmla="*/ 132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1" h="1026">
                    <a:moveTo>
                      <a:pt x="0" y="132"/>
                    </a:moveTo>
                    <a:lnTo>
                      <a:pt x="17" y="174"/>
                    </a:lnTo>
                    <a:lnTo>
                      <a:pt x="12" y="191"/>
                    </a:lnTo>
                    <a:lnTo>
                      <a:pt x="23" y="209"/>
                    </a:lnTo>
                    <a:lnTo>
                      <a:pt x="30" y="222"/>
                    </a:lnTo>
                    <a:lnTo>
                      <a:pt x="77" y="340"/>
                    </a:lnTo>
                    <a:lnTo>
                      <a:pt x="89" y="424"/>
                    </a:lnTo>
                    <a:lnTo>
                      <a:pt x="71" y="471"/>
                    </a:lnTo>
                    <a:lnTo>
                      <a:pt x="77" y="514"/>
                    </a:lnTo>
                    <a:lnTo>
                      <a:pt x="125" y="627"/>
                    </a:lnTo>
                    <a:lnTo>
                      <a:pt x="120" y="681"/>
                    </a:lnTo>
                    <a:lnTo>
                      <a:pt x="131" y="698"/>
                    </a:lnTo>
                    <a:lnTo>
                      <a:pt x="137" y="698"/>
                    </a:lnTo>
                    <a:lnTo>
                      <a:pt x="137" y="686"/>
                    </a:lnTo>
                    <a:lnTo>
                      <a:pt x="155" y="681"/>
                    </a:lnTo>
                    <a:lnTo>
                      <a:pt x="185" y="734"/>
                    </a:lnTo>
                    <a:lnTo>
                      <a:pt x="202" y="835"/>
                    </a:lnTo>
                    <a:lnTo>
                      <a:pt x="202" y="889"/>
                    </a:lnTo>
                    <a:lnTo>
                      <a:pt x="227" y="960"/>
                    </a:lnTo>
                    <a:lnTo>
                      <a:pt x="256" y="1026"/>
                    </a:lnTo>
                    <a:lnTo>
                      <a:pt x="477" y="973"/>
                    </a:lnTo>
                    <a:lnTo>
                      <a:pt x="472" y="955"/>
                    </a:lnTo>
                    <a:lnTo>
                      <a:pt x="448" y="931"/>
                    </a:lnTo>
                    <a:lnTo>
                      <a:pt x="448" y="889"/>
                    </a:lnTo>
                    <a:lnTo>
                      <a:pt x="459" y="871"/>
                    </a:lnTo>
                    <a:lnTo>
                      <a:pt x="448" y="835"/>
                    </a:lnTo>
                    <a:lnTo>
                      <a:pt x="430" y="668"/>
                    </a:lnTo>
                    <a:lnTo>
                      <a:pt x="430" y="615"/>
                    </a:lnTo>
                    <a:lnTo>
                      <a:pt x="454" y="525"/>
                    </a:lnTo>
                    <a:lnTo>
                      <a:pt x="466" y="460"/>
                    </a:lnTo>
                    <a:lnTo>
                      <a:pt x="472" y="412"/>
                    </a:lnTo>
                    <a:lnTo>
                      <a:pt x="454" y="376"/>
                    </a:lnTo>
                    <a:lnTo>
                      <a:pt x="454" y="340"/>
                    </a:lnTo>
                    <a:lnTo>
                      <a:pt x="466" y="317"/>
                    </a:lnTo>
                    <a:lnTo>
                      <a:pt x="531" y="263"/>
                    </a:lnTo>
                    <a:lnTo>
                      <a:pt x="561" y="174"/>
                    </a:lnTo>
                    <a:lnTo>
                      <a:pt x="531" y="120"/>
                    </a:lnTo>
                    <a:lnTo>
                      <a:pt x="525" y="96"/>
                    </a:lnTo>
                    <a:lnTo>
                      <a:pt x="538" y="78"/>
                    </a:lnTo>
                    <a:lnTo>
                      <a:pt x="531" y="61"/>
                    </a:lnTo>
                    <a:lnTo>
                      <a:pt x="520" y="0"/>
                    </a:lnTo>
                    <a:lnTo>
                      <a:pt x="0" y="132"/>
                    </a:lnTo>
                  </a:path>
                </a:pathLst>
              </a:custGeom>
              <a:no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61" name="Freeform 260"/>
              <p:cNvSpPr>
                <a:spLocks noChangeAspect="1"/>
              </p:cNvSpPr>
              <p:nvPr/>
            </p:nvSpPr>
            <p:spPr bwMode="auto">
              <a:xfrm>
                <a:off x="6731688" y="622889"/>
                <a:ext cx="208172" cy="445715"/>
              </a:xfrm>
              <a:custGeom>
                <a:avLst/>
                <a:gdLst>
                  <a:gd name="T0" fmla="*/ 514 w 519"/>
                  <a:gd name="T1" fmla="*/ 955 h 1122"/>
                  <a:gd name="T2" fmla="*/ 496 w 519"/>
                  <a:gd name="T3" fmla="*/ 943 h 1122"/>
                  <a:gd name="T4" fmla="*/ 472 w 519"/>
                  <a:gd name="T5" fmla="*/ 948 h 1122"/>
                  <a:gd name="T6" fmla="*/ 447 w 519"/>
                  <a:gd name="T7" fmla="*/ 991 h 1122"/>
                  <a:gd name="T8" fmla="*/ 418 w 519"/>
                  <a:gd name="T9" fmla="*/ 996 h 1122"/>
                  <a:gd name="T10" fmla="*/ 424 w 519"/>
                  <a:gd name="T11" fmla="*/ 1027 h 1122"/>
                  <a:gd name="T12" fmla="*/ 418 w 519"/>
                  <a:gd name="T13" fmla="*/ 1032 h 1122"/>
                  <a:gd name="T14" fmla="*/ 412 w 519"/>
                  <a:gd name="T15" fmla="*/ 1027 h 1122"/>
                  <a:gd name="T16" fmla="*/ 400 w 519"/>
                  <a:gd name="T17" fmla="*/ 1032 h 1122"/>
                  <a:gd name="T18" fmla="*/ 394 w 519"/>
                  <a:gd name="T19" fmla="*/ 1044 h 1122"/>
                  <a:gd name="T20" fmla="*/ 47 w 519"/>
                  <a:gd name="T21" fmla="*/ 1122 h 1122"/>
                  <a:gd name="T22" fmla="*/ 42 w 519"/>
                  <a:gd name="T23" fmla="*/ 1104 h 1122"/>
                  <a:gd name="T24" fmla="*/ 18 w 519"/>
                  <a:gd name="T25" fmla="*/ 1080 h 1122"/>
                  <a:gd name="T26" fmla="*/ 18 w 519"/>
                  <a:gd name="T27" fmla="*/ 1038 h 1122"/>
                  <a:gd name="T28" fmla="*/ 29 w 519"/>
                  <a:gd name="T29" fmla="*/ 1020 h 1122"/>
                  <a:gd name="T30" fmla="*/ 18 w 519"/>
                  <a:gd name="T31" fmla="*/ 984 h 1122"/>
                  <a:gd name="T32" fmla="*/ 0 w 519"/>
                  <a:gd name="T33" fmla="*/ 817 h 1122"/>
                  <a:gd name="T34" fmla="*/ 0 w 519"/>
                  <a:gd name="T35" fmla="*/ 764 h 1122"/>
                  <a:gd name="T36" fmla="*/ 24 w 519"/>
                  <a:gd name="T37" fmla="*/ 674 h 1122"/>
                  <a:gd name="T38" fmla="*/ 36 w 519"/>
                  <a:gd name="T39" fmla="*/ 609 h 1122"/>
                  <a:gd name="T40" fmla="*/ 42 w 519"/>
                  <a:gd name="T41" fmla="*/ 561 h 1122"/>
                  <a:gd name="T42" fmla="*/ 24 w 519"/>
                  <a:gd name="T43" fmla="*/ 525 h 1122"/>
                  <a:gd name="T44" fmla="*/ 24 w 519"/>
                  <a:gd name="T45" fmla="*/ 489 h 1122"/>
                  <a:gd name="T46" fmla="*/ 36 w 519"/>
                  <a:gd name="T47" fmla="*/ 466 h 1122"/>
                  <a:gd name="T48" fmla="*/ 101 w 519"/>
                  <a:gd name="T49" fmla="*/ 412 h 1122"/>
                  <a:gd name="T50" fmla="*/ 131 w 519"/>
                  <a:gd name="T51" fmla="*/ 323 h 1122"/>
                  <a:gd name="T52" fmla="*/ 101 w 519"/>
                  <a:gd name="T53" fmla="*/ 269 h 1122"/>
                  <a:gd name="T54" fmla="*/ 95 w 519"/>
                  <a:gd name="T55" fmla="*/ 245 h 1122"/>
                  <a:gd name="T56" fmla="*/ 108 w 519"/>
                  <a:gd name="T57" fmla="*/ 227 h 1122"/>
                  <a:gd name="T58" fmla="*/ 101 w 519"/>
                  <a:gd name="T59" fmla="*/ 210 h 1122"/>
                  <a:gd name="T60" fmla="*/ 90 w 519"/>
                  <a:gd name="T61" fmla="*/ 149 h 1122"/>
                  <a:gd name="T62" fmla="*/ 101 w 519"/>
                  <a:gd name="T63" fmla="*/ 77 h 1122"/>
                  <a:gd name="T64" fmla="*/ 83 w 519"/>
                  <a:gd name="T65" fmla="*/ 48 h 1122"/>
                  <a:gd name="T66" fmla="*/ 90 w 519"/>
                  <a:gd name="T67" fmla="*/ 42 h 1122"/>
                  <a:gd name="T68" fmla="*/ 113 w 519"/>
                  <a:gd name="T69" fmla="*/ 42 h 1122"/>
                  <a:gd name="T70" fmla="*/ 126 w 519"/>
                  <a:gd name="T71" fmla="*/ 13 h 1122"/>
                  <a:gd name="T72" fmla="*/ 144 w 519"/>
                  <a:gd name="T73" fmla="*/ 24 h 1122"/>
                  <a:gd name="T74" fmla="*/ 162 w 519"/>
                  <a:gd name="T75" fmla="*/ 18 h 1122"/>
                  <a:gd name="T76" fmla="*/ 180 w 519"/>
                  <a:gd name="T77" fmla="*/ 0 h 1122"/>
                  <a:gd name="T78" fmla="*/ 406 w 519"/>
                  <a:gd name="T79" fmla="*/ 692 h 1122"/>
                  <a:gd name="T80" fmla="*/ 412 w 519"/>
                  <a:gd name="T81" fmla="*/ 704 h 1122"/>
                  <a:gd name="T82" fmla="*/ 412 w 519"/>
                  <a:gd name="T83" fmla="*/ 734 h 1122"/>
                  <a:gd name="T84" fmla="*/ 412 w 519"/>
                  <a:gd name="T85" fmla="*/ 746 h 1122"/>
                  <a:gd name="T86" fmla="*/ 472 w 519"/>
                  <a:gd name="T87" fmla="*/ 794 h 1122"/>
                  <a:gd name="T88" fmla="*/ 483 w 519"/>
                  <a:gd name="T89" fmla="*/ 794 h 1122"/>
                  <a:gd name="T90" fmla="*/ 490 w 519"/>
                  <a:gd name="T91" fmla="*/ 817 h 1122"/>
                  <a:gd name="T92" fmla="*/ 490 w 519"/>
                  <a:gd name="T93" fmla="*/ 830 h 1122"/>
                  <a:gd name="T94" fmla="*/ 519 w 519"/>
                  <a:gd name="T95" fmla="*/ 889 h 1122"/>
                  <a:gd name="T96" fmla="*/ 519 w 519"/>
                  <a:gd name="T97" fmla="*/ 901 h 1122"/>
                  <a:gd name="T98" fmla="*/ 514 w 519"/>
                  <a:gd name="T99" fmla="*/ 925 h 1122"/>
                  <a:gd name="T100" fmla="*/ 514 w 519"/>
                  <a:gd name="T101" fmla="*/ 955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9" h="1122">
                    <a:moveTo>
                      <a:pt x="514" y="955"/>
                    </a:moveTo>
                    <a:lnTo>
                      <a:pt x="496" y="943"/>
                    </a:lnTo>
                    <a:lnTo>
                      <a:pt x="472" y="948"/>
                    </a:lnTo>
                    <a:lnTo>
                      <a:pt x="447" y="991"/>
                    </a:lnTo>
                    <a:lnTo>
                      <a:pt x="418" y="996"/>
                    </a:lnTo>
                    <a:lnTo>
                      <a:pt x="424" y="1027"/>
                    </a:lnTo>
                    <a:lnTo>
                      <a:pt x="418" y="1032"/>
                    </a:lnTo>
                    <a:lnTo>
                      <a:pt x="412" y="1027"/>
                    </a:lnTo>
                    <a:lnTo>
                      <a:pt x="400" y="1032"/>
                    </a:lnTo>
                    <a:lnTo>
                      <a:pt x="394" y="1044"/>
                    </a:lnTo>
                    <a:lnTo>
                      <a:pt x="47" y="1122"/>
                    </a:lnTo>
                    <a:lnTo>
                      <a:pt x="42" y="1104"/>
                    </a:lnTo>
                    <a:lnTo>
                      <a:pt x="18" y="1080"/>
                    </a:lnTo>
                    <a:lnTo>
                      <a:pt x="18" y="1038"/>
                    </a:lnTo>
                    <a:lnTo>
                      <a:pt x="29" y="1020"/>
                    </a:lnTo>
                    <a:lnTo>
                      <a:pt x="18" y="984"/>
                    </a:lnTo>
                    <a:lnTo>
                      <a:pt x="0" y="817"/>
                    </a:lnTo>
                    <a:lnTo>
                      <a:pt x="0" y="764"/>
                    </a:lnTo>
                    <a:lnTo>
                      <a:pt x="24" y="674"/>
                    </a:lnTo>
                    <a:lnTo>
                      <a:pt x="36" y="609"/>
                    </a:lnTo>
                    <a:lnTo>
                      <a:pt x="42" y="561"/>
                    </a:lnTo>
                    <a:lnTo>
                      <a:pt x="24" y="525"/>
                    </a:lnTo>
                    <a:lnTo>
                      <a:pt x="24" y="489"/>
                    </a:lnTo>
                    <a:lnTo>
                      <a:pt x="36" y="466"/>
                    </a:lnTo>
                    <a:lnTo>
                      <a:pt x="101" y="412"/>
                    </a:lnTo>
                    <a:lnTo>
                      <a:pt x="131" y="323"/>
                    </a:lnTo>
                    <a:lnTo>
                      <a:pt x="101" y="269"/>
                    </a:lnTo>
                    <a:lnTo>
                      <a:pt x="95" y="245"/>
                    </a:lnTo>
                    <a:lnTo>
                      <a:pt x="108" y="227"/>
                    </a:lnTo>
                    <a:lnTo>
                      <a:pt x="101" y="210"/>
                    </a:lnTo>
                    <a:lnTo>
                      <a:pt x="90" y="149"/>
                    </a:lnTo>
                    <a:lnTo>
                      <a:pt x="101" y="77"/>
                    </a:lnTo>
                    <a:lnTo>
                      <a:pt x="83" y="48"/>
                    </a:lnTo>
                    <a:lnTo>
                      <a:pt x="90" y="42"/>
                    </a:lnTo>
                    <a:lnTo>
                      <a:pt x="113" y="42"/>
                    </a:lnTo>
                    <a:lnTo>
                      <a:pt x="126" y="13"/>
                    </a:lnTo>
                    <a:lnTo>
                      <a:pt x="144" y="24"/>
                    </a:lnTo>
                    <a:lnTo>
                      <a:pt x="162" y="18"/>
                    </a:lnTo>
                    <a:lnTo>
                      <a:pt x="180" y="0"/>
                    </a:lnTo>
                    <a:lnTo>
                      <a:pt x="406" y="692"/>
                    </a:lnTo>
                    <a:lnTo>
                      <a:pt x="412" y="704"/>
                    </a:lnTo>
                    <a:lnTo>
                      <a:pt x="412" y="734"/>
                    </a:lnTo>
                    <a:lnTo>
                      <a:pt x="412" y="746"/>
                    </a:lnTo>
                    <a:lnTo>
                      <a:pt x="472" y="794"/>
                    </a:lnTo>
                    <a:lnTo>
                      <a:pt x="483" y="794"/>
                    </a:lnTo>
                    <a:lnTo>
                      <a:pt x="490" y="817"/>
                    </a:lnTo>
                    <a:lnTo>
                      <a:pt x="490" y="830"/>
                    </a:lnTo>
                    <a:lnTo>
                      <a:pt x="519" y="889"/>
                    </a:lnTo>
                    <a:lnTo>
                      <a:pt x="519" y="901"/>
                    </a:lnTo>
                    <a:lnTo>
                      <a:pt x="514" y="925"/>
                    </a:lnTo>
                    <a:lnTo>
                      <a:pt x="514" y="955"/>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62" name="NH"/>
              <p:cNvSpPr>
                <a:spLocks noChangeAspect="1"/>
              </p:cNvSpPr>
              <p:nvPr/>
            </p:nvSpPr>
            <p:spPr bwMode="auto">
              <a:xfrm>
                <a:off x="6731688" y="622889"/>
                <a:ext cx="208172" cy="445715"/>
              </a:xfrm>
              <a:custGeom>
                <a:avLst/>
                <a:gdLst>
                  <a:gd name="T0" fmla="*/ 514 w 519"/>
                  <a:gd name="T1" fmla="*/ 955 h 1122"/>
                  <a:gd name="T2" fmla="*/ 496 w 519"/>
                  <a:gd name="T3" fmla="*/ 943 h 1122"/>
                  <a:gd name="T4" fmla="*/ 472 w 519"/>
                  <a:gd name="T5" fmla="*/ 948 h 1122"/>
                  <a:gd name="T6" fmla="*/ 447 w 519"/>
                  <a:gd name="T7" fmla="*/ 991 h 1122"/>
                  <a:gd name="T8" fmla="*/ 418 w 519"/>
                  <a:gd name="T9" fmla="*/ 996 h 1122"/>
                  <a:gd name="T10" fmla="*/ 424 w 519"/>
                  <a:gd name="T11" fmla="*/ 1027 h 1122"/>
                  <a:gd name="T12" fmla="*/ 418 w 519"/>
                  <a:gd name="T13" fmla="*/ 1032 h 1122"/>
                  <a:gd name="T14" fmla="*/ 412 w 519"/>
                  <a:gd name="T15" fmla="*/ 1027 h 1122"/>
                  <a:gd name="T16" fmla="*/ 400 w 519"/>
                  <a:gd name="T17" fmla="*/ 1032 h 1122"/>
                  <a:gd name="T18" fmla="*/ 394 w 519"/>
                  <a:gd name="T19" fmla="*/ 1044 h 1122"/>
                  <a:gd name="T20" fmla="*/ 47 w 519"/>
                  <a:gd name="T21" fmla="*/ 1122 h 1122"/>
                  <a:gd name="T22" fmla="*/ 42 w 519"/>
                  <a:gd name="T23" fmla="*/ 1104 h 1122"/>
                  <a:gd name="T24" fmla="*/ 18 w 519"/>
                  <a:gd name="T25" fmla="*/ 1080 h 1122"/>
                  <a:gd name="T26" fmla="*/ 18 w 519"/>
                  <a:gd name="T27" fmla="*/ 1038 h 1122"/>
                  <a:gd name="T28" fmla="*/ 29 w 519"/>
                  <a:gd name="T29" fmla="*/ 1020 h 1122"/>
                  <a:gd name="T30" fmla="*/ 18 w 519"/>
                  <a:gd name="T31" fmla="*/ 984 h 1122"/>
                  <a:gd name="T32" fmla="*/ 0 w 519"/>
                  <a:gd name="T33" fmla="*/ 817 h 1122"/>
                  <a:gd name="T34" fmla="*/ 0 w 519"/>
                  <a:gd name="T35" fmla="*/ 764 h 1122"/>
                  <a:gd name="T36" fmla="*/ 24 w 519"/>
                  <a:gd name="T37" fmla="*/ 674 h 1122"/>
                  <a:gd name="T38" fmla="*/ 36 w 519"/>
                  <a:gd name="T39" fmla="*/ 609 h 1122"/>
                  <a:gd name="T40" fmla="*/ 42 w 519"/>
                  <a:gd name="T41" fmla="*/ 561 h 1122"/>
                  <a:gd name="T42" fmla="*/ 24 w 519"/>
                  <a:gd name="T43" fmla="*/ 525 h 1122"/>
                  <a:gd name="T44" fmla="*/ 24 w 519"/>
                  <a:gd name="T45" fmla="*/ 489 h 1122"/>
                  <a:gd name="T46" fmla="*/ 36 w 519"/>
                  <a:gd name="T47" fmla="*/ 466 h 1122"/>
                  <a:gd name="T48" fmla="*/ 101 w 519"/>
                  <a:gd name="T49" fmla="*/ 412 h 1122"/>
                  <a:gd name="T50" fmla="*/ 131 w 519"/>
                  <a:gd name="T51" fmla="*/ 323 h 1122"/>
                  <a:gd name="T52" fmla="*/ 101 w 519"/>
                  <a:gd name="T53" fmla="*/ 269 h 1122"/>
                  <a:gd name="T54" fmla="*/ 95 w 519"/>
                  <a:gd name="T55" fmla="*/ 245 h 1122"/>
                  <a:gd name="T56" fmla="*/ 108 w 519"/>
                  <a:gd name="T57" fmla="*/ 227 h 1122"/>
                  <a:gd name="T58" fmla="*/ 101 w 519"/>
                  <a:gd name="T59" fmla="*/ 210 h 1122"/>
                  <a:gd name="T60" fmla="*/ 90 w 519"/>
                  <a:gd name="T61" fmla="*/ 149 h 1122"/>
                  <a:gd name="T62" fmla="*/ 101 w 519"/>
                  <a:gd name="T63" fmla="*/ 77 h 1122"/>
                  <a:gd name="T64" fmla="*/ 83 w 519"/>
                  <a:gd name="T65" fmla="*/ 48 h 1122"/>
                  <a:gd name="T66" fmla="*/ 90 w 519"/>
                  <a:gd name="T67" fmla="*/ 42 h 1122"/>
                  <a:gd name="T68" fmla="*/ 113 w 519"/>
                  <a:gd name="T69" fmla="*/ 42 h 1122"/>
                  <a:gd name="T70" fmla="*/ 126 w 519"/>
                  <a:gd name="T71" fmla="*/ 13 h 1122"/>
                  <a:gd name="T72" fmla="*/ 144 w 519"/>
                  <a:gd name="T73" fmla="*/ 24 h 1122"/>
                  <a:gd name="T74" fmla="*/ 162 w 519"/>
                  <a:gd name="T75" fmla="*/ 18 h 1122"/>
                  <a:gd name="T76" fmla="*/ 180 w 519"/>
                  <a:gd name="T77" fmla="*/ 0 h 1122"/>
                  <a:gd name="T78" fmla="*/ 406 w 519"/>
                  <a:gd name="T79" fmla="*/ 692 h 1122"/>
                  <a:gd name="T80" fmla="*/ 412 w 519"/>
                  <a:gd name="T81" fmla="*/ 704 h 1122"/>
                  <a:gd name="T82" fmla="*/ 412 w 519"/>
                  <a:gd name="T83" fmla="*/ 734 h 1122"/>
                  <a:gd name="T84" fmla="*/ 412 w 519"/>
                  <a:gd name="T85" fmla="*/ 746 h 1122"/>
                  <a:gd name="T86" fmla="*/ 472 w 519"/>
                  <a:gd name="T87" fmla="*/ 794 h 1122"/>
                  <a:gd name="T88" fmla="*/ 483 w 519"/>
                  <a:gd name="T89" fmla="*/ 794 h 1122"/>
                  <a:gd name="T90" fmla="*/ 490 w 519"/>
                  <a:gd name="T91" fmla="*/ 817 h 1122"/>
                  <a:gd name="T92" fmla="*/ 490 w 519"/>
                  <a:gd name="T93" fmla="*/ 830 h 1122"/>
                  <a:gd name="T94" fmla="*/ 519 w 519"/>
                  <a:gd name="T95" fmla="*/ 889 h 1122"/>
                  <a:gd name="T96" fmla="*/ 519 w 519"/>
                  <a:gd name="T97" fmla="*/ 901 h 1122"/>
                  <a:gd name="T98" fmla="*/ 514 w 519"/>
                  <a:gd name="T99" fmla="*/ 925 h 1122"/>
                  <a:gd name="T100" fmla="*/ 514 w 519"/>
                  <a:gd name="T101" fmla="*/ 955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9" h="1122">
                    <a:moveTo>
                      <a:pt x="514" y="955"/>
                    </a:moveTo>
                    <a:lnTo>
                      <a:pt x="496" y="943"/>
                    </a:lnTo>
                    <a:lnTo>
                      <a:pt x="472" y="948"/>
                    </a:lnTo>
                    <a:lnTo>
                      <a:pt x="447" y="991"/>
                    </a:lnTo>
                    <a:lnTo>
                      <a:pt x="418" y="996"/>
                    </a:lnTo>
                    <a:lnTo>
                      <a:pt x="424" y="1027"/>
                    </a:lnTo>
                    <a:lnTo>
                      <a:pt x="418" y="1032"/>
                    </a:lnTo>
                    <a:lnTo>
                      <a:pt x="412" y="1027"/>
                    </a:lnTo>
                    <a:lnTo>
                      <a:pt x="400" y="1032"/>
                    </a:lnTo>
                    <a:lnTo>
                      <a:pt x="394" y="1044"/>
                    </a:lnTo>
                    <a:lnTo>
                      <a:pt x="47" y="1122"/>
                    </a:lnTo>
                    <a:lnTo>
                      <a:pt x="42" y="1104"/>
                    </a:lnTo>
                    <a:lnTo>
                      <a:pt x="18" y="1080"/>
                    </a:lnTo>
                    <a:lnTo>
                      <a:pt x="18" y="1038"/>
                    </a:lnTo>
                    <a:lnTo>
                      <a:pt x="29" y="1020"/>
                    </a:lnTo>
                    <a:lnTo>
                      <a:pt x="18" y="984"/>
                    </a:lnTo>
                    <a:lnTo>
                      <a:pt x="0" y="817"/>
                    </a:lnTo>
                    <a:lnTo>
                      <a:pt x="0" y="764"/>
                    </a:lnTo>
                    <a:lnTo>
                      <a:pt x="24" y="674"/>
                    </a:lnTo>
                    <a:lnTo>
                      <a:pt x="36" y="609"/>
                    </a:lnTo>
                    <a:lnTo>
                      <a:pt x="42" y="561"/>
                    </a:lnTo>
                    <a:lnTo>
                      <a:pt x="24" y="525"/>
                    </a:lnTo>
                    <a:lnTo>
                      <a:pt x="24" y="489"/>
                    </a:lnTo>
                    <a:lnTo>
                      <a:pt x="36" y="466"/>
                    </a:lnTo>
                    <a:lnTo>
                      <a:pt x="101" y="412"/>
                    </a:lnTo>
                    <a:lnTo>
                      <a:pt x="131" y="323"/>
                    </a:lnTo>
                    <a:lnTo>
                      <a:pt x="101" y="269"/>
                    </a:lnTo>
                    <a:lnTo>
                      <a:pt x="95" y="245"/>
                    </a:lnTo>
                    <a:lnTo>
                      <a:pt x="108" y="227"/>
                    </a:lnTo>
                    <a:lnTo>
                      <a:pt x="101" y="210"/>
                    </a:lnTo>
                    <a:lnTo>
                      <a:pt x="90" y="149"/>
                    </a:lnTo>
                    <a:lnTo>
                      <a:pt x="101" y="77"/>
                    </a:lnTo>
                    <a:lnTo>
                      <a:pt x="83" y="48"/>
                    </a:lnTo>
                    <a:lnTo>
                      <a:pt x="90" y="42"/>
                    </a:lnTo>
                    <a:lnTo>
                      <a:pt x="113" y="42"/>
                    </a:lnTo>
                    <a:lnTo>
                      <a:pt x="126" y="13"/>
                    </a:lnTo>
                    <a:lnTo>
                      <a:pt x="144" y="24"/>
                    </a:lnTo>
                    <a:lnTo>
                      <a:pt x="162" y="18"/>
                    </a:lnTo>
                    <a:lnTo>
                      <a:pt x="180" y="0"/>
                    </a:lnTo>
                    <a:lnTo>
                      <a:pt x="406" y="692"/>
                    </a:lnTo>
                    <a:lnTo>
                      <a:pt x="412" y="704"/>
                    </a:lnTo>
                    <a:lnTo>
                      <a:pt x="412" y="734"/>
                    </a:lnTo>
                    <a:lnTo>
                      <a:pt x="412" y="746"/>
                    </a:lnTo>
                    <a:lnTo>
                      <a:pt x="472" y="794"/>
                    </a:lnTo>
                    <a:lnTo>
                      <a:pt x="483" y="794"/>
                    </a:lnTo>
                    <a:lnTo>
                      <a:pt x="490" y="817"/>
                    </a:lnTo>
                    <a:lnTo>
                      <a:pt x="490" y="830"/>
                    </a:lnTo>
                    <a:lnTo>
                      <a:pt x="519" y="889"/>
                    </a:lnTo>
                    <a:lnTo>
                      <a:pt x="519" y="901"/>
                    </a:lnTo>
                    <a:lnTo>
                      <a:pt x="514" y="925"/>
                    </a:lnTo>
                    <a:lnTo>
                      <a:pt x="514" y="955"/>
                    </a:lnTo>
                  </a:path>
                </a:pathLst>
              </a:custGeom>
              <a:solidFill>
                <a:srgbClr val="9BBB59"/>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63" name="Freeform 262"/>
              <p:cNvSpPr>
                <a:spLocks noChangeAspect="1"/>
              </p:cNvSpPr>
              <p:nvPr/>
            </p:nvSpPr>
            <p:spPr bwMode="auto">
              <a:xfrm>
                <a:off x="6802230" y="215310"/>
                <a:ext cx="485937" cy="760337"/>
              </a:xfrm>
              <a:custGeom>
                <a:avLst/>
                <a:gdLst>
                  <a:gd name="T0" fmla="*/ 226 w 1188"/>
                  <a:gd name="T1" fmla="*/ 1718 h 1915"/>
                  <a:gd name="T2" fmla="*/ 232 w 1188"/>
                  <a:gd name="T3" fmla="*/ 1760 h 1915"/>
                  <a:gd name="T4" fmla="*/ 292 w 1188"/>
                  <a:gd name="T5" fmla="*/ 1820 h 1915"/>
                  <a:gd name="T6" fmla="*/ 310 w 1188"/>
                  <a:gd name="T7" fmla="*/ 1843 h 1915"/>
                  <a:gd name="T8" fmla="*/ 339 w 1188"/>
                  <a:gd name="T9" fmla="*/ 1915 h 1915"/>
                  <a:gd name="T10" fmla="*/ 352 w 1188"/>
                  <a:gd name="T11" fmla="*/ 1856 h 1915"/>
                  <a:gd name="T12" fmla="*/ 387 w 1188"/>
                  <a:gd name="T13" fmla="*/ 1754 h 1915"/>
                  <a:gd name="T14" fmla="*/ 429 w 1188"/>
                  <a:gd name="T15" fmla="*/ 1646 h 1915"/>
                  <a:gd name="T16" fmla="*/ 423 w 1188"/>
                  <a:gd name="T17" fmla="*/ 1623 h 1915"/>
                  <a:gd name="T18" fmla="*/ 483 w 1188"/>
                  <a:gd name="T19" fmla="*/ 1510 h 1915"/>
                  <a:gd name="T20" fmla="*/ 507 w 1188"/>
                  <a:gd name="T21" fmla="*/ 1551 h 1915"/>
                  <a:gd name="T22" fmla="*/ 525 w 1188"/>
                  <a:gd name="T23" fmla="*/ 1546 h 1915"/>
                  <a:gd name="T24" fmla="*/ 531 w 1188"/>
                  <a:gd name="T25" fmla="*/ 1497 h 1915"/>
                  <a:gd name="T26" fmla="*/ 615 w 1188"/>
                  <a:gd name="T27" fmla="*/ 1462 h 1915"/>
                  <a:gd name="T28" fmla="*/ 626 w 1188"/>
                  <a:gd name="T29" fmla="*/ 1426 h 1915"/>
                  <a:gd name="T30" fmla="*/ 680 w 1188"/>
                  <a:gd name="T31" fmla="*/ 1408 h 1915"/>
                  <a:gd name="T32" fmla="*/ 698 w 1188"/>
                  <a:gd name="T33" fmla="*/ 1349 h 1915"/>
                  <a:gd name="T34" fmla="*/ 734 w 1188"/>
                  <a:gd name="T35" fmla="*/ 1265 h 1915"/>
                  <a:gd name="T36" fmla="*/ 746 w 1188"/>
                  <a:gd name="T37" fmla="*/ 1241 h 1915"/>
                  <a:gd name="T38" fmla="*/ 811 w 1188"/>
                  <a:gd name="T39" fmla="*/ 1241 h 1915"/>
                  <a:gd name="T40" fmla="*/ 836 w 1188"/>
                  <a:gd name="T41" fmla="*/ 1175 h 1915"/>
                  <a:gd name="T42" fmla="*/ 883 w 1188"/>
                  <a:gd name="T43" fmla="*/ 1128 h 1915"/>
                  <a:gd name="T44" fmla="*/ 955 w 1188"/>
                  <a:gd name="T45" fmla="*/ 1164 h 1915"/>
                  <a:gd name="T46" fmla="*/ 1039 w 1188"/>
                  <a:gd name="T47" fmla="*/ 1068 h 1915"/>
                  <a:gd name="T48" fmla="*/ 1116 w 1188"/>
                  <a:gd name="T49" fmla="*/ 985 h 1915"/>
                  <a:gd name="T50" fmla="*/ 1147 w 1188"/>
                  <a:gd name="T51" fmla="*/ 978 h 1915"/>
                  <a:gd name="T52" fmla="*/ 1188 w 1188"/>
                  <a:gd name="T53" fmla="*/ 924 h 1915"/>
                  <a:gd name="T54" fmla="*/ 1159 w 1188"/>
                  <a:gd name="T55" fmla="*/ 883 h 1915"/>
                  <a:gd name="T56" fmla="*/ 1134 w 1188"/>
                  <a:gd name="T57" fmla="*/ 883 h 1915"/>
                  <a:gd name="T58" fmla="*/ 1159 w 1188"/>
                  <a:gd name="T59" fmla="*/ 847 h 1915"/>
                  <a:gd name="T60" fmla="*/ 1129 w 1188"/>
                  <a:gd name="T61" fmla="*/ 776 h 1915"/>
                  <a:gd name="T62" fmla="*/ 1080 w 1188"/>
                  <a:gd name="T63" fmla="*/ 764 h 1915"/>
                  <a:gd name="T64" fmla="*/ 1045 w 1188"/>
                  <a:gd name="T65" fmla="*/ 782 h 1915"/>
                  <a:gd name="T66" fmla="*/ 985 w 1188"/>
                  <a:gd name="T67" fmla="*/ 668 h 1915"/>
                  <a:gd name="T68" fmla="*/ 991 w 1188"/>
                  <a:gd name="T69" fmla="*/ 632 h 1915"/>
                  <a:gd name="T70" fmla="*/ 967 w 1188"/>
                  <a:gd name="T71" fmla="*/ 627 h 1915"/>
                  <a:gd name="T72" fmla="*/ 913 w 1188"/>
                  <a:gd name="T73" fmla="*/ 621 h 1915"/>
                  <a:gd name="T74" fmla="*/ 872 w 1188"/>
                  <a:gd name="T75" fmla="*/ 609 h 1915"/>
                  <a:gd name="T76" fmla="*/ 847 w 1188"/>
                  <a:gd name="T77" fmla="*/ 532 h 1915"/>
                  <a:gd name="T78" fmla="*/ 585 w 1188"/>
                  <a:gd name="T79" fmla="*/ 7 h 1915"/>
                  <a:gd name="T80" fmla="*/ 519 w 1188"/>
                  <a:gd name="T81" fmla="*/ 7 h 1915"/>
                  <a:gd name="T82" fmla="*/ 495 w 1188"/>
                  <a:gd name="T83" fmla="*/ 48 h 1915"/>
                  <a:gd name="T84" fmla="*/ 441 w 1188"/>
                  <a:gd name="T85" fmla="*/ 66 h 1915"/>
                  <a:gd name="T86" fmla="*/ 352 w 1188"/>
                  <a:gd name="T87" fmla="*/ 125 h 1915"/>
                  <a:gd name="T88" fmla="*/ 334 w 1188"/>
                  <a:gd name="T89" fmla="*/ 48 h 1915"/>
                  <a:gd name="T90" fmla="*/ 303 w 1188"/>
                  <a:gd name="T91" fmla="*/ 30 h 1915"/>
                  <a:gd name="T92" fmla="*/ 149 w 1188"/>
                  <a:gd name="T93" fmla="*/ 400 h 1915"/>
                  <a:gd name="T94" fmla="*/ 167 w 1188"/>
                  <a:gd name="T95" fmla="*/ 471 h 1915"/>
                  <a:gd name="T96" fmla="*/ 154 w 1188"/>
                  <a:gd name="T97" fmla="*/ 537 h 1915"/>
                  <a:gd name="T98" fmla="*/ 125 w 1188"/>
                  <a:gd name="T99" fmla="*/ 585 h 1915"/>
                  <a:gd name="T100" fmla="*/ 149 w 1188"/>
                  <a:gd name="T101" fmla="*/ 776 h 1915"/>
                  <a:gd name="T102" fmla="*/ 95 w 1188"/>
                  <a:gd name="T103" fmla="*/ 877 h 1915"/>
                  <a:gd name="T104" fmla="*/ 100 w 1188"/>
                  <a:gd name="T105" fmla="*/ 949 h 1915"/>
                  <a:gd name="T106" fmla="*/ 71 w 1188"/>
                  <a:gd name="T107" fmla="*/ 955 h 1915"/>
                  <a:gd name="T108" fmla="*/ 65 w 1188"/>
                  <a:gd name="T109" fmla="*/ 1014 h 1915"/>
                  <a:gd name="T110" fmla="*/ 29 w 1188"/>
                  <a:gd name="T111" fmla="*/ 1003 h 1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8" h="1915">
                    <a:moveTo>
                      <a:pt x="0" y="1026"/>
                    </a:moveTo>
                    <a:lnTo>
                      <a:pt x="226" y="1718"/>
                    </a:lnTo>
                    <a:lnTo>
                      <a:pt x="232" y="1730"/>
                    </a:lnTo>
                    <a:lnTo>
                      <a:pt x="232" y="1760"/>
                    </a:lnTo>
                    <a:lnTo>
                      <a:pt x="232" y="1772"/>
                    </a:lnTo>
                    <a:lnTo>
                      <a:pt x="292" y="1820"/>
                    </a:lnTo>
                    <a:lnTo>
                      <a:pt x="303" y="1820"/>
                    </a:lnTo>
                    <a:lnTo>
                      <a:pt x="310" y="1843"/>
                    </a:lnTo>
                    <a:lnTo>
                      <a:pt x="310" y="1856"/>
                    </a:lnTo>
                    <a:lnTo>
                      <a:pt x="339" y="1915"/>
                    </a:lnTo>
                    <a:lnTo>
                      <a:pt x="352" y="1897"/>
                    </a:lnTo>
                    <a:lnTo>
                      <a:pt x="352" y="1856"/>
                    </a:lnTo>
                    <a:lnTo>
                      <a:pt x="364" y="1807"/>
                    </a:lnTo>
                    <a:lnTo>
                      <a:pt x="387" y="1754"/>
                    </a:lnTo>
                    <a:lnTo>
                      <a:pt x="405" y="1676"/>
                    </a:lnTo>
                    <a:lnTo>
                      <a:pt x="429" y="1646"/>
                    </a:lnTo>
                    <a:lnTo>
                      <a:pt x="436" y="1635"/>
                    </a:lnTo>
                    <a:lnTo>
                      <a:pt x="423" y="1623"/>
                    </a:lnTo>
                    <a:lnTo>
                      <a:pt x="405" y="1581"/>
                    </a:lnTo>
                    <a:lnTo>
                      <a:pt x="483" y="1510"/>
                    </a:lnTo>
                    <a:lnTo>
                      <a:pt x="495" y="1515"/>
                    </a:lnTo>
                    <a:lnTo>
                      <a:pt x="507" y="1551"/>
                    </a:lnTo>
                    <a:lnTo>
                      <a:pt x="519" y="1557"/>
                    </a:lnTo>
                    <a:lnTo>
                      <a:pt x="525" y="1546"/>
                    </a:lnTo>
                    <a:lnTo>
                      <a:pt x="525" y="1515"/>
                    </a:lnTo>
                    <a:lnTo>
                      <a:pt x="531" y="1497"/>
                    </a:lnTo>
                    <a:lnTo>
                      <a:pt x="590" y="1485"/>
                    </a:lnTo>
                    <a:lnTo>
                      <a:pt x="615" y="1462"/>
                    </a:lnTo>
                    <a:lnTo>
                      <a:pt x="615" y="1438"/>
                    </a:lnTo>
                    <a:lnTo>
                      <a:pt x="626" y="1426"/>
                    </a:lnTo>
                    <a:lnTo>
                      <a:pt x="657" y="1426"/>
                    </a:lnTo>
                    <a:lnTo>
                      <a:pt x="680" y="1408"/>
                    </a:lnTo>
                    <a:lnTo>
                      <a:pt x="686" y="1397"/>
                    </a:lnTo>
                    <a:lnTo>
                      <a:pt x="698" y="1349"/>
                    </a:lnTo>
                    <a:lnTo>
                      <a:pt x="698" y="1313"/>
                    </a:lnTo>
                    <a:lnTo>
                      <a:pt x="734" y="1265"/>
                    </a:lnTo>
                    <a:lnTo>
                      <a:pt x="734" y="1241"/>
                    </a:lnTo>
                    <a:lnTo>
                      <a:pt x="746" y="1241"/>
                    </a:lnTo>
                    <a:lnTo>
                      <a:pt x="788" y="1247"/>
                    </a:lnTo>
                    <a:lnTo>
                      <a:pt x="811" y="1241"/>
                    </a:lnTo>
                    <a:lnTo>
                      <a:pt x="824" y="1218"/>
                    </a:lnTo>
                    <a:lnTo>
                      <a:pt x="836" y="1175"/>
                    </a:lnTo>
                    <a:lnTo>
                      <a:pt x="854" y="1175"/>
                    </a:lnTo>
                    <a:lnTo>
                      <a:pt x="883" y="1128"/>
                    </a:lnTo>
                    <a:lnTo>
                      <a:pt x="926" y="1134"/>
                    </a:lnTo>
                    <a:lnTo>
                      <a:pt x="955" y="1164"/>
                    </a:lnTo>
                    <a:lnTo>
                      <a:pt x="1003" y="1086"/>
                    </a:lnTo>
                    <a:lnTo>
                      <a:pt x="1039" y="1068"/>
                    </a:lnTo>
                    <a:lnTo>
                      <a:pt x="1105" y="1008"/>
                    </a:lnTo>
                    <a:lnTo>
                      <a:pt x="1116" y="985"/>
                    </a:lnTo>
                    <a:lnTo>
                      <a:pt x="1123" y="973"/>
                    </a:lnTo>
                    <a:lnTo>
                      <a:pt x="1147" y="978"/>
                    </a:lnTo>
                    <a:lnTo>
                      <a:pt x="1176" y="960"/>
                    </a:lnTo>
                    <a:lnTo>
                      <a:pt x="1188" y="924"/>
                    </a:lnTo>
                    <a:lnTo>
                      <a:pt x="1182" y="895"/>
                    </a:lnTo>
                    <a:lnTo>
                      <a:pt x="1159" y="883"/>
                    </a:lnTo>
                    <a:lnTo>
                      <a:pt x="1152" y="890"/>
                    </a:lnTo>
                    <a:lnTo>
                      <a:pt x="1134" y="883"/>
                    </a:lnTo>
                    <a:lnTo>
                      <a:pt x="1147" y="854"/>
                    </a:lnTo>
                    <a:lnTo>
                      <a:pt x="1159" y="847"/>
                    </a:lnTo>
                    <a:lnTo>
                      <a:pt x="1152" y="824"/>
                    </a:lnTo>
                    <a:lnTo>
                      <a:pt x="1129" y="776"/>
                    </a:lnTo>
                    <a:lnTo>
                      <a:pt x="1098" y="764"/>
                    </a:lnTo>
                    <a:lnTo>
                      <a:pt x="1080" y="764"/>
                    </a:lnTo>
                    <a:lnTo>
                      <a:pt x="1069" y="776"/>
                    </a:lnTo>
                    <a:lnTo>
                      <a:pt x="1045" y="782"/>
                    </a:lnTo>
                    <a:lnTo>
                      <a:pt x="1015" y="770"/>
                    </a:lnTo>
                    <a:lnTo>
                      <a:pt x="985" y="668"/>
                    </a:lnTo>
                    <a:lnTo>
                      <a:pt x="997" y="650"/>
                    </a:lnTo>
                    <a:lnTo>
                      <a:pt x="991" y="632"/>
                    </a:lnTo>
                    <a:lnTo>
                      <a:pt x="985" y="627"/>
                    </a:lnTo>
                    <a:lnTo>
                      <a:pt x="967" y="627"/>
                    </a:lnTo>
                    <a:lnTo>
                      <a:pt x="955" y="632"/>
                    </a:lnTo>
                    <a:lnTo>
                      <a:pt x="913" y="621"/>
                    </a:lnTo>
                    <a:lnTo>
                      <a:pt x="883" y="621"/>
                    </a:lnTo>
                    <a:lnTo>
                      <a:pt x="872" y="609"/>
                    </a:lnTo>
                    <a:lnTo>
                      <a:pt x="854" y="549"/>
                    </a:lnTo>
                    <a:lnTo>
                      <a:pt x="847" y="532"/>
                    </a:lnTo>
                    <a:lnTo>
                      <a:pt x="704" y="84"/>
                    </a:lnTo>
                    <a:lnTo>
                      <a:pt x="585" y="7"/>
                    </a:lnTo>
                    <a:lnTo>
                      <a:pt x="549" y="0"/>
                    </a:lnTo>
                    <a:lnTo>
                      <a:pt x="519" y="7"/>
                    </a:lnTo>
                    <a:lnTo>
                      <a:pt x="507" y="25"/>
                    </a:lnTo>
                    <a:lnTo>
                      <a:pt x="495" y="48"/>
                    </a:lnTo>
                    <a:lnTo>
                      <a:pt x="483" y="48"/>
                    </a:lnTo>
                    <a:lnTo>
                      <a:pt x="441" y="66"/>
                    </a:lnTo>
                    <a:lnTo>
                      <a:pt x="375" y="120"/>
                    </a:lnTo>
                    <a:lnTo>
                      <a:pt x="352" y="125"/>
                    </a:lnTo>
                    <a:lnTo>
                      <a:pt x="328" y="90"/>
                    </a:lnTo>
                    <a:lnTo>
                      <a:pt x="334" y="48"/>
                    </a:lnTo>
                    <a:lnTo>
                      <a:pt x="321" y="30"/>
                    </a:lnTo>
                    <a:lnTo>
                      <a:pt x="303" y="30"/>
                    </a:lnTo>
                    <a:lnTo>
                      <a:pt x="256" y="48"/>
                    </a:lnTo>
                    <a:lnTo>
                      <a:pt x="149" y="400"/>
                    </a:lnTo>
                    <a:lnTo>
                      <a:pt x="149" y="448"/>
                    </a:lnTo>
                    <a:lnTo>
                      <a:pt x="167" y="471"/>
                    </a:lnTo>
                    <a:lnTo>
                      <a:pt x="167" y="514"/>
                    </a:lnTo>
                    <a:lnTo>
                      <a:pt x="154" y="537"/>
                    </a:lnTo>
                    <a:lnTo>
                      <a:pt x="136" y="555"/>
                    </a:lnTo>
                    <a:lnTo>
                      <a:pt x="125" y="585"/>
                    </a:lnTo>
                    <a:lnTo>
                      <a:pt x="161" y="729"/>
                    </a:lnTo>
                    <a:lnTo>
                      <a:pt x="149" y="776"/>
                    </a:lnTo>
                    <a:lnTo>
                      <a:pt x="149" y="806"/>
                    </a:lnTo>
                    <a:lnTo>
                      <a:pt x="95" y="877"/>
                    </a:lnTo>
                    <a:lnTo>
                      <a:pt x="82" y="906"/>
                    </a:lnTo>
                    <a:lnTo>
                      <a:pt x="100" y="949"/>
                    </a:lnTo>
                    <a:lnTo>
                      <a:pt x="100" y="955"/>
                    </a:lnTo>
                    <a:lnTo>
                      <a:pt x="71" y="955"/>
                    </a:lnTo>
                    <a:lnTo>
                      <a:pt x="77" y="990"/>
                    </a:lnTo>
                    <a:lnTo>
                      <a:pt x="65" y="1014"/>
                    </a:lnTo>
                    <a:lnTo>
                      <a:pt x="47" y="1008"/>
                    </a:lnTo>
                    <a:lnTo>
                      <a:pt x="29" y="1003"/>
                    </a:lnTo>
                    <a:lnTo>
                      <a:pt x="0" y="1026"/>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64" name="ME"/>
              <p:cNvSpPr>
                <a:spLocks noChangeAspect="1"/>
              </p:cNvSpPr>
              <p:nvPr/>
            </p:nvSpPr>
            <p:spPr bwMode="auto">
              <a:xfrm>
                <a:off x="6802230" y="215310"/>
                <a:ext cx="485937" cy="760337"/>
              </a:xfrm>
              <a:custGeom>
                <a:avLst/>
                <a:gdLst>
                  <a:gd name="T0" fmla="*/ 226 w 1188"/>
                  <a:gd name="T1" fmla="*/ 1718 h 1915"/>
                  <a:gd name="T2" fmla="*/ 232 w 1188"/>
                  <a:gd name="T3" fmla="*/ 1760 h 1915"/>
                  <a:gd name="T4" fmla="*/ 292 w 1188"/>
                  <a:gd name="T5" fmla="*/ 1820 h 1915"/>
                  <a:gd name="T6" fmla="*/ 310 w 1188"/>
                  <a:gd name="T7" fmla="*/ 1843 h 1915"/>
                  <a:gd name="T8" fmla="*/ 339 w 1188"/>
                  <a:gd name="T9" fmla="*/ 1915 h 1915"/>
                  <a:gd name="T10" fmla="*/ 352 w 1188"/>
                  <a:gd name="T11" fmla="*/ 1856 h 1915"/>
                  <a:gd name="T12" fmla="*/ 387 w 1188"/>
                  <a:gd name="T13" fmla="*/ 1754 h 1915"/>
                  <a:gd name="T14" fmla="*/ 429 w 1188"/>
                  <a:gd name="T15" fmla="*/ 1646 h 1915"/>
                  <a:gd name="T16" fmla="*/ 423 w 1188"/>
                  <a:gd name="T17" fmla="*/ 1623 h 1915"/>
                  <a:gd name="T18" fmla="*/ 483 w 1188"/>
                  <a:gd name="T19" fmla="*/ 1510 h 1915"/>
                  <a:gd name="T20" fmla="*/ 507 w 1188"/>
                  <a:gd name="T21" fmla="*/ 1551 h 1915"/>
                  <a:gd name="T22" fmla="*/ 525 w 1188"/>
                  <a:gd name="T23" fmla="*/ 1546 h 1915"/>
                  <a:gd name="T24" fmla="*/ 531 w 1188"/>
                  <a:gd name="T25" fmla="*/ 1497 h 1915"/>
                  <a:gd name="T26" fmla="*/ 615 w 1188"/>
                  <a:gd name="T27" fmla="*/ 1462 h 1915"/>
                  <a:gd name="T28" fmla="*/ 626 w 1188"/>
                  <a:gd name="T29" fmla="*/ 1426 h 1915"/>
                  <a:gd name="T30" fmla="*/ 680 w 1188"/>
                  <a:gd name="T31" fmla="*/ 1408 h 1915"/>
                  <a:gd name="T32" fmla="*/ 698 w 1188"/>
                  <a:gd name="T33" fmla="*/ 1349 h 1915"/>
                  <a:gd name="T34" fmla="*/ 734 w 1188"/>
                  <a:gd name="T35" fmla="*/ 1265 h 1915"/>
                  <a:gd name="T36" fmla="*/ 746 w 1188"/>
                  <a:gd name="T37" fmla="*/ 1241 h 1915"/>
                  <a:gd name="T38" fmla="*/ 811 w 1188"/>
                  <a:gd name="T39" fmla="*/ 1241 h 1915"/>
                  <a:gd name="T40" fmla="*/ 836 w 1188"/>
                  <a:gd name="T41" fmla="*/ 1175 h 1915"/>
                  <a:gd name="T42" fmla="*/ 883 w 1188"/>
                  <a:gd name="T43" fmla="*/ 1128 h 1915"/>
                  <a:gd name="T44" fmla="*/ 955 w 1188"/>
                  <a:gd name="T45" fmla="*/ 1164 h 1915"/>
                  <a:gd name="T46" fmla="*/ 1039 w 1188"/>
                  <a:gd name="T47" fmla="*/ 1068 h 1915"/>
                  <a:gd name="T48" fmla="*/ 1116 w 1188"/>
                  <a:gd name="T49" fmla="*/ 985 h 1915"/>
                  <a:gd name="T50" fmla="*/ 1147 w 1188"/>
                  <a:gd name="T51" fmla="*/ 978 h 1915"/>
                  <a:gd name="T52" fmla="*/ 1188 w 1188"/>
                  <a:gd name="T53" fmla="*/ 924 h 1915"/>
                  <a:gd name="T54" fmla="*/ 1159 w 1188"/>
                  <a:gd name="T55" fmla="*/ 883 h 1915"/>
                  <a:gd name="T56" fmla="*/ 1134 w 1188"/>
                  <a:gd name="T57" fmla="*/ 883 h 1915"/>
                  <a:gd name="T58" fmla="*/ 1159 w 1188"/>
                  <a:gd name="T59" fmla="*/ 847 h 1915"/>
                  <a:gd name="T60" fmla="*/ 1129 w 1188"/>
                  <a:gd name="T61" fmla="*/ 776 h 1915"/>
                  <a:gd name="T62" fmla="*/ 1080 w 1188"/>
                  <a:gd name="T63" fmla="*/ 764 h 1915"/>
                  <a:gd name="T64" fmla="*/ 1045 w 1188"/>
                  <a:gd name="T65" fmla="*/ 782 h 1915"/>
                  <a:gd name="T66" fmla="*/ 985 w 1188"/>
                  <a:gd name="T67" fmla="*/ 668 h 1915"/>
                  <a:gd name="T68" fmla="*/ 991 w 1188"/>
                  <a:gd name="T69" fmla="*/ 632 h 1915"/>
                  <a:gd name="T70" fmla="*/ 967 w 1188"/>
                  <a:gd name="T71" fmla="*/ 627 h 1915"/>
                  <a:gd name="T72" fmla="*/ 913 w 1188"/>
                  <a:gd name="T73" fmla="*/ 621 h 1915"/>
                  <a:gd name="T74" fmla="*/ 872 w 1188"/>
                  <a:gd name="T75" fmla="*/ 609 h 1915"/>
                  <a:gd name="T76" fmla="*/ 847 w 1188"/>
                  <a:gd name="T77" fmla="*/ 532 h 1915"/>
                  <a:gd name="T78" fmla="*/ 585 w 1188"/>
                  <a:gd name="T79" fmla="*/ 7 h 1915"/>
                  <a:gd name="T80" fmla="*/ 519 w 1188"/>
                  <a:gd name="T81" fmla="*/ 7 h 1915"/>
                  <a:gd name="T82" fmla="*/ 495 w 1188"/>
                  <a:gd name="T83" fmla="*/ 48 h 1915"/>
                  <a:gd name="T84" fmla="*/ 441 w 1188"/>
                  <a:gd name="T85" fmla="*/ 66 h 1915"/>
                  <a:gd name="T86" fmla="*/ 352 w 1188"/>
                  <a:gd name="T87" fmla="*/ 125 h 1915"/>
                  <a:gd name="T88" fmla="*/ 334 w 1188"/>
                  <a:gd name="T89" fmla="*/ 48 h 1915"/>
                  <a:gd name="T90" fmla="*/ 303 w 1188"/>
                  <a:gd name="T91" fmla="*/ 30 h 1915"/>
                  <a:gd name="T92" fmla="*/ 149 w 1188"/>
                  <a:gd name="T93" fmla="*/ 400 h 1915"/>
                  <a:gd name="T94" fmla="*/ 167 w 1188"/>
                  <a:gd name="T95" fmla="*/ 471 h 1915"/>
                  <a:gd name="T96" fmla="*/ 154 w 1188"/>
                  <a:gd name="T97" fmla="*/ 537 h 1915"/>
                  <a:gd name="T98" fmla="*/ 125 w 1188"/>
                  <a:gd name="T99" fmla="*/ 585 h 1915"/>
                  <a:gd name="T100" fmla="*/ 149 w 1188"/>
                  <a:gd name="T101" fmla="*/ 776 h 1915"/>
                  <a:gd name="T102" fmla="*/ 95 w 1188"/>
                  <a:gd name="T103" fmla="*/ 877 h 1915"/>
                  <a:gd name="T104" fmla="*/ 100 w 1188"/>
                  <a:gd name="T105" fmla="*/ 949 h 1915"/>
                  <a:gd name="T106" fmla="*/ 71 w 1188"/>
                  <a:gd name="T107" fmla="*/ 955 h 1915"/>
                  <a:gd name="T108" fmla="*/ 65 w 1188"/>
                  <a:gd name="T109" fmla="*/ 1014 h 1915"/>
                  <a:gd name="T110" fmla="*/ 29 w 1188"/>
                  <a:gd name="T111" fmla="*/ 1003 h 1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8" h="1915">
                    <a:moveTo>
                      <a:pt x="0" y="1026"/>
                    </a:moveTo>
                    <a:lnTo>
                      <a:pt x="226" y="1718"/>
                    </a:lnTo>
                    <a:lnTo>
                      <a:pt x="232" y="1730"/>
                    </a:lnTo>
                    <a:lnTo>
                      <a:pt x="232" y="1760"/>
                    </a:lnTo>
                    <a:lnTo>
                      <a:pt x="232" y="1772"/>
                    </a:lnTo>
                    <a:lnTo>
                      <a:pt x="292" y="1820"/>
                    </a:lnTo>
                    <a:lnTo>
                      <a:pt x="303" y="1820"/>
                    </a:lnTo>
                    <a:lnTo>
                      <a:pt x="310" y="1843"/>
                    </a:lnTo>
                    <a:lnTo>
                      <a:pt x="310" y="1856"/>
                    </a:lnTo>
                    <a:lnTo>
                      <a:pt x="339" y="1915"/>
                    </a:lnTo>
                    <a:lnTo>
                      <a:pt x="352" y="1897"/>
                    </a:lnTo>
                    <a:lnTo>
                      <a:pt x="352" y="1856"/>
                    </a:lnTo>
                    <a:lnTo>
                      <a:pt x="364" y="1807"/>
                    </a:lnTo>
                    <a:lnTo>
                      <a:pt x="387" y="1754"/>
                    </a:lnTo>
                    <a:lnTo>
                      <a:pt x="405" y="1676"/>
                    </a:lnTo>
                    <a:lnTo>
                      <a:pt x="429" y="1646"/>
                    </a:lnTo>
                    <a:lnTo>
                      <a:pt x="436" y="1635"/>
                    </a:lnTo>
                    <a:lnTo>
                      <a:pt x="423" y="1623"/>
                    </a:lnTo>
                    <a:lnTo>
                      <a:pt x="405" y="1581"/>
                    </a:lnTo>
                    <a:lnTo>
                      <a:pt x="483" y="1510"/>
                    </a:lnTo>
                    <a:lnTo>
                      <a:pt x="495" y="1515"/>
                    </a:lnTo>
                    <a:lnTo>
                      <a:pt x="507" y="1551"/>
                    </a:lnTo>
                    <a:lnTo>
                      <a:pt x="519" y="1557"/>
                    </a:lnTo>
                    <a:lnTo>
                      <a:pt x="525" y="1546"/>
                    </a:lnTo>
                    <a:lnTo>
                      <a:pt x="525" y="1515"/>
                    </a:lnTo>
                    <a:lnTo>
                      <a:pt x="531" y="1497"/>
                    </a:lnTo>
                    <a:lnTo>
                      <a:pt x="590" y="1485"/>
                    </a:lnTo>
                    <a:lnTo>
                      <a:pt x="615" y="1462"/>
                    </a:lnTo>
                    <a:lnTo>
                      <a:pt x="615" y="1438"/>
                    </a:lnTo>
                    <a:lnTo>
                      <a:pt x="626" y="1426"/>
                    </a:lnTo>
                    <a:lnTo>
                      <a:pt x="657" y="1426"/>
                    </a:lnTo>
                    <a:lnTo>
                      <a:pt x="680" y="1408"/>
                    </a:lnTo>
                    <a:lnTo>
                      <a:pt x="686" y="1397"/>
                    </a:lnTo>
                    <a:lnTo>
                      <a:pt x="698" y="1349"/>
                    </a:lnTo>
                    <a:lnTo>
                      <a:pt x="698" y="1313"/>
                    </a:lnTo>
                    <a:lnTo>
                      <a:pt x="734" y="1265"/>
                    </a:lnTo>
                    <a:lnTo>
                      <a:pt x="734" y="1241"/>
                    </a:lnTo>
                    <a:lnTo>
                      <a:pt x="746" y="1241"/>
                    </a:lnTo>
                    <a:lnTo>
                      <a:pt x="788" y="1247"/>
                    </a:lnTo>
                    <a:lnTo>
                      <a:pt x="811" y="1241"/>
                    </a:lnTo>
                    <a:lnTo>
                      <a:pt x="824" y="1218"/>
                    </a:lnTo>
                    <a:lnTo>
                      <a:pt x="836" y="1175"/>
                    </a:lnTo>
                    <a:lnTo>
                      <a:pt x="854" y="1175"/>
                    </a:lnTo>
                    <a:lnTo>
                      <a:pt x="883" y="1128"/>
                    </a:lnTo>
                    <a:lnTo>
                      <a:pt x="926" y="1134"/>
                    </a:lnTo>
                    <a:lnTo>
                      <a:pt x="955" y="1164"/>
                    </a:lnTo>
                    <a:lnTo>
                      <a:pt x="1003" y="1086"/>
                    </a:lnTo>
                    <a:lnTo>
                      <a:pt x="1039" y="1068"/>
                    </a:lnTo>
                    <a:lnTo>
                      <a:pt x="1105" y="1008"/>
                    </a:lnTo>
                    <a:lnTo>
                      <a:pt x="1116" y="985"/>
                    </a:lnTo>
                    <a:lnTo>
                      <a:pt x="1123" y="973"/>
                    </a:lnTo>
                    <a:lnTo>
                      <a:pt x="1147" y="978"/>
                    </a:lnTo>
                    <a:lnTo>
                      <a:pt x="1176" y="960"/>
                    </a:lnTo>
                    <a:lnTo>
                      <a:pt x="1188" y="924"/>
                    </a:lnTo>
                    <a:lnTo>
                      <a:pt x="1182" y="895"/>
                    </a:lnTo>
                    <a:lnTo>
                      <a:pt x="1159" y="883"/>
                    </a:lnTo>
                    <a:lnTo>
                      <a:pt x="1152" y="890"/>
                    </a:lnTo>
                    <a:lnTo>
                      <a:pt x="1134" y="883"/>
                    </a:lnTo>
                    <a:lnTo>
                      <a:pt x="1147" y="854"/>
                    </a:lnTo>
                    <a:lnTo>
                      <a:pt x="1159" y="847"/>
                    </a:lnTo>
                    <a:lnTo>
                      <a:pt x="1152" y="824"/>
                    </a:lnTo>
                    <a:lnTo>
                      <a:pt x="1129" y="776"/>
                    </a:lnTo>
                    <a:lnTo>
                      <a:pt x="1098" y="764"/>
                    </a:lnTo>
                    <a:lnTo>
                      <a:pt x="1080" y="764"/>
                    </a:lnTo>
                    <a:lnTo>
                      <a:pt x="1069" y="776"/>
                    </a:lnTo>
                    <a:lnTo>
                      <a:pt x="1045" y="782"/>
                    </a:lnTo>
                    <a:lnTo>
                      <a:pt x="1015" y="770"/>
                    </a:lnTo>
                    <a:lnTo>
                      <a:pt x="985" y="668"/>
                    </a:lnTo>
                    <a:lnTo>
                      <a:pt x="997" y="650"/>
                    </a:lnTo>
                    <a:lnTo>
                      <a:pt x="991" y="632"/>
                    </a:lnTo>
                    <a:lnTo>
                      <a:pt x="985" y="627"/>
                    </a:lnTo>
                    <a:lnTo>
                      <a:pt x="967" y="627"/>
                    </a:lnTo>
                    <a:lnTo>
                      <a:pt x="955" y="632"/>
                    </a:lnTo>
                    <a:lnTo>
                      <a:pt x="913" y="621"/>
                    </a:lnTo>
                    <a:lnTo>
                      <a:pt x="883" y="621"/>
                    </a:lnTo>
                    <a:lnTo>
                      <a:pt x="872" y="609"/>
                    </a:lnTo>
                    <a:lnTo>
                      <a:pt x="854" y="549"/>
                    </a:lnTo>
                    <a:lnTo>
                      <a:pt x="847" y="532"/>
                    </a:lnTo>
                    <a:lnTo>
                      <a:pt x="704" y="84"/>
                    </a:lnTo>
                    <a:lnTo>
                      <a:pt x="585" y="7"/>
                    </a:lnTo>
                    <a:lnTo>
                      <a:pt x="549" y="0"/>
                    </a:lnTo>
                    <a:lnTo>
                      <a:pt x="519" y="7"/>
                    </a:lnTo>
                    <a:lnTo>
                      <a:pt x="507" y="25"/>
                    </a:lnTo>
                    <a:lnTo>
                      <a:pt x="495" y="48"/>
                    </a:lnTo>
                    <a:lnTo>
                      <a:pt x="483" y="48"/>
                    </a:lnTo>
                    <a:lnTo>
                      <a:pt x="441" y="66"/>
                    </a:lnTo>
                    <a:lnTo>
                      <a:pt x="375" y="120"/>
                    </a:lnTo>
                    <a:lnTo>
                      <a:pt x="352" y="125"/>
                    </a:lnTo>
                    <a:lnTo>
                      <a:pt x="328" y="90"/>
                    </a:lnTo>
                    <a:lnTo>
                      <a:pt x="334" y="48"/>
                    </a:lnTo>
                    <a:lnTo>
                      <a:pt x="321" y="30"/>
                    </a:lnTo>
                    <a:lnTo>
                      <a:pt x="303" y="30"/>
                    </a:lnTo>
                    <a:lnTo>
                      <a:pt x="256" y="48"/>
                    </a:lnTo>
                    <a:lnTo>
                      <a:pt x="149" y="400"/>
                    </a:lnTo>
                    <a:lnTo>
                      <a:pt x="149" y="448"/>
                    </a:lnTo>
                    <a:lnTo>
                      <a:pt x="167" y="471"/>
                    </a:lnTo>
                    <a:lnTo>
                      <a:pt x="167" y="514"/>
                    </a:lnTo>
                    <a:lnTo>
                      <a:pt x="154" y="537"/>
                    </a:lnTo>
                    <a:lnTo>
                      <a:pt x="136" y="555"/>
                    </a:lnTo>
                    <a:lnTo>
                      <a:pt x="125" y="585"/>
                    </a:lnTo>
                    <a:lnTo>
                      <a:pt x="161" y="729"/>
                    </a:lnTo>
                    <a:lnTo>
                      <a:pt x="149" y="776"/>
                    </a:lnTo>
                    <a:lnTo>
                      <a:pt x="149" y="806"/>
                    </a:lnTo>
                    <a:lnTo>
                      <a:pt x="95" y="877"/>
                    </a:lnTo>
                    <a:lnTo>
                      <a:pt x="82" y="906"/>
                    </a:lnTo>
                    <a:lnTo>
                      <a:pt x="100" y="949"/>
                    </a:lnTo>
                    <a:lnTo>
                      <a:pt x="100" y="955"/>
                    </a:lnTo>
                    <a:lnTo>
                      <a:pt x="71" y="955"/>
                    </a:lnTo>
                    <a:lnTo>
                      <a:pt x="77" y="990"/>
                    </a:lnTo>
                    <a:lnTo>
                      <a:pt x="65" y="1014"/>
                    </a:lnTo>
                    <a:lnTo>
                      <a:pt x="47" y="1008"/>
                    </a:lnTo>
                    <a:lnTo>
                      <a:pt x="29" y="1003"/>
                    </a:lnTo>
                    <a:lnTo>
                      <a:pt x="0" y="1026"/>
                    </a:lnTo>
                  </a:path>
                </a:pathLst>
              </a:custGeom>
              <a:no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65" name="Freeform 264"/>
              <p:cNvSpPr>
                <a:spLocks noChangeAspect="1"/>
              </p:cNvSpPr>
              <p:nvPr/>
            </p:nvSpPr>
            <p:spPr bwMode="auto">
              <a:xfrm>
                <a:off x="5647984" y="1604098"/>
                <a:ext cx="592909" cy="571246"/>
              </a:xfrm>
              <a:custGeom>
                <a:avLst/>
                <a:gdLst>
                  <a:gd name="T0" fmla="*/ 484 w 1458"/>
                  <a:gd name="T1" fmla="*/ 0 h 1437"/>
                  <a:gd name="T2" fmla="*/ 478 w 1458"/>
                  <a:gd name="T3" fmla="*/ 60 h 1437"/>
                  <a:gd name="T4" fmla="*/ 489 w 1458"/>
                  <a:gd name="T5" fmla="*/ 124 h 1437"/>
                  <a:gd name="T6" fmla="*/ 454 w 1458"/>
                  <a:gd name="T7" fmla="*/ 310 h 1437"/>
                  <a:gd name="T8" fmla="*/ 460 w 1458"/>
                  <a:gd name="T9" fmla="*/ 364 h 1437"/>
                  <a:gd name="T10" fmla="*/ 430 w 1458"/>
                  <a:gd name="T11" fmla="*/ 441 h 1437"/>
                  <a:gd name="T12" fmla="*/ 358 w 1458"/>
                  <a:gd name="T13" fmla="*/ 518 h 1437"/>
                  <a:gd name="T14" fmla="*/ 317 w 1458"/>
                  <a:gd name="T15" fmla="*/ 543 h 1437"/>
                  <a:gd name="T16" fmla="*/ 263 w 1458"/>
                  <a:gd name="T17" fmla="*/ 567 h 1437"/>
                  <a:gd name="T18" fmla="*/ 233 w 1458"/>
                  <a:gd name="T19" fmla="*/ 608 h 1437"/>
                  <a:gd name="T20" fmla="*/ 215 w 1458"/>
                  <a:gd name="T21" fmla="*/ 728 h 1437"/>
                  <a:gd name="T22" fmla="*/ 149 w 1458"/>
                  <a:gd name="T23" fmla="*/ 721 h 1437"/>
                  <a:gd name="T24" fmla="*/ 95 w 1458"/>
                  <a:gd name="T25" fmla="*/ 817 h 1437"/>
                  <a:gd name="T26" fmla="*/ 95 w 1458"/>
                  <a:gd name="T27" fmla="*/ 912 h 1437"/>
                  <a:gd name="T28" fmla="*/ 41 w 1458"/>
                  <a:gd name="T29" fmla="*/ 984 h 1437"/>
                  <a:gd name="T30" fmla="*/ 5 w 1458"/>
                  <a:gd name="T31" fmla="*/ 1038 h 1437"/>
                  <a:gd name="T32" fmla="*/ 5 w 1458"/>
                  <a:gd name="T33" fmla="*/ 1097 h 1437"/>
                  <a:gd name="T34" fmla="*/ 77 w 1458"/>
                  <a:gd name="T35" fmla="*/ 1210 h 1437"/>
                  <a:gd name="T36" fmla="*/ 131 w 1458"/>
                  <a:gd name="T37" fmla="*/ 1282 h 1437"/>
                  <a:gd name="T38" fmla="*/ 179 w 1458"/>
                  <a:gd name="T39" fmla="*/ 1294 h 1437"/>
                  <a:gd name="T40" fmla="*/ 197 w 1458"/>
                  <a:gd name="T41" fmla="*/ 1306 h 1437"/>
                  <a:gd name="T42" fmla="*/ 238 w 1458"/>
                  <a:gd name="T43" fmla="*/ 1324 h 1437"/>
                  <a:gd name="T44" fmla="*/ 238 w 1458"/>
                  <a:gd name="T45" fmla="*/ 1360 h 1437"/>
                  <a:gd name="T46" fmla="*/ 358 w 1458"/>
                  <a:gd name="T47" fmla="*/ 1437 h 1437"/>
                  <a:gd name="T48" fmla="*/ 430 w 1458"/>
                  <a:gd name="T49" fmla="*/ 1407 h 1437"/>
                  <a:gd name="T50" fmla="*/ 460 w 1458"/>
                  <a:gd name="T51" fmla="*/ 1371 h 1437"/>
                  <a:gd name="T52" fmla="*/ 502 w 1458"/>
                  <a:gd name="T53" fmla="*/ 1401 h 1437"/>
                  <a:gd name="T54" fmla="*/ 609 w 1458"/>
                  <a:gd name="T55" fmla="*/ 1366 h 1437"/>
                  <a:gd name="T56" fmla="*/ 627 w 1458"/>
                  <a:gd name="T57" fmla="*/ 1312 h 1437"/>
                  <a:gd name="T58" fmla="*/ 710 w 1458"/>
                  <a:gd name="T59" fmla="*/ 1270 h 1437"/>
                  <a:gd name="T60" fmla="*/ 789 w 1458"/>
                  <a:gd name="T61" fmla="*/ 1210 h 1437"/>
                  <a:gd name="T62" fmla="*/ 782 w 1458"/>
                  <a:gd name="T63" fmla="*/ 1138 h 1437"/>
                  <a:gd name="T64" fmla="*/ 908 w 1458"/>
                  <a:gd name="T65" fmla="*/ 769 h 1437"/>
                  <a:gd name="T66" fmla="*/ 962 w 1458"/>
                  <a:gd name="T67" fmla="*/ 793 h 1437"/>
                  <a:gd name="T68" fmla="*/ 986 w 1458"/>
                  <a:gd name="T69" fmla="*/ 828 h 1437"/>
                  <a:gd name="T70" fmla="*/ 1051 w 1458"/>
                  <a:gd name="T71" fmla="*/ 775 h 1437"/>
                  <a:gd name="T72" fmla="*/ 1105 w 1458"/>
                  <a:gd name="T73" fmla="*/ 638 h 1437"/>
                  <a:gd name="T74" fmla="*/ 1164 w 1458"/>
                  <a:gd name="T75" fmla="*/ 590 h 1437"/>
                  <a:gd name="T76" fmla="*/ 1213 w 1458"/>
                  <a:gd name="T77" fmla="*/ 554 h 1437"/>
                  <a:gd name="T78" fmla="*/ 1249 w 1458"/>
                  <a:gd name="T79" fmla="*/ 489 h 1437"/>
                  <a:gd name="T80" fmla="*/ 1236 w 1458"/>
                  <a:gd name="T81" fmla="*/ 459 h 1437"/>
                  <a:gd name="T82" fmla="*/ 1254 w 1458"/>
                  <a:gd name="T83" fmla="*/ 364 h 1437"/>
                  <a:gd name="T84" fmla="*/ 1410 w 1458"/>
                  <a:gd name="T85" fmla="*/ 447 h 1437"/>
                  <a:gd name="T86" fmla="*/ 1440 w 1458"/>
                  <a:gd name="T87" fmla="*/ 453 h 1437"/>
                  <a:gd name="T88" fmla="*/ 1422 w 1458"/>
                  <a:gd name="T89" fmla="*/ 298 h 1437"/>
                  <a:gd name="T90" fmla="*/ 1398 w 1458"/>
                  <a:gd name="T91" fmla="*/ 262 h 1437"/>
                  <a:gd name="T92" fmla="*/ 1344 w 1458"/>
                  <a:gd name="T93" fmla="*/ 268 h 1437"/>
                  <a:gd name="T94" fmla="*/ 1213 w 1458"/>
                  <a:gd name="T95" fmla="*/ 292 h 1437"/>
                  <a:gd name="T96" fmla="*/ 1164 w 1458"/>
                  <a:gd name="T97" fmla="*/ 334 h 1437"/>
                  <a:gd name="T98" fmla="*/ 1111 w 1458"/>
                  <a:gd name="T99" fmla="*/ 304 h 1437"/>
                  <a:gd name="T100" fmla="*/ 1069 w 1458"/>
                  <a:gd name="T101" fmla="*/ 357 h 1437"/>
                  <a:gd name="T102" fmla="*/ 1015 w 1458"/>
                  <a:gd name="T103" fmla="*/ 400 h 1437"/>
                  <a:gd name="T104" fmla="*/ 932 w 1458"/>
                  <a:gd name="T105" fmla="*/ 483 h 1437"/>
                  <a:gd name="T106" fmla="*/ 872 w 1458"/>
                  <a:gd name="T107" fmla="*/ 298 h 1437"/>
                  <a:gd name="T108" fmla="*/ 489 w 1458"/>
                  <a:gd name="T109"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58" h="1437">
                    <a:moveTo>
                      <a:pt x="489" y="0"/>
                    </a:moveTo>
                    <a:lnTo>
                      <a:pt x="484" y="0"/>
                    </a:lnTo>
                    <a:lnTo>
                      <a:pt x="460" y="18"/>
                    </a:lnTo>
                    <a:lnTo>
                      <a:pt x="478" y="60"/>
                    </a:lnTo>
                    <a:lnTo>
                      <a:pt x="430" y="95"/>
                    </a:lnTo>
                    <a:lnTo>
                      <a:pt x="489" y="124"/>
                    </a:lnTo>
                    <a:lnTo>
                      <a:pt x="472" y="274"/>
                    </a:lnTo>
                    <a:lnTo>
                      <a:pt x="454" y="310"/>
                    </a:lnTo>
                    <a:lnTo>
                      <a:pt x="454" y="339"/>
                    </a:lnTo>
                    <a:lnTo>
                      <a:pt x="460" y="364"/>
                    </a:lnTo>
                    <a:lnTo>
                      <a:pt x="466" y="411"/>
                    </a:lnTo>
                    <a:lnTo>
                      <a:pt x="430" y="441"/>
                    </a:lnTo>
                    <a:lnTo>
                      <a:pt x="418" y="447"/>
                    </a:lnTo>
                    <a:lnTo>
                      <a:pt x="358" y="518"/>
                    </a:lnTo>
                    <a:lnTo>
                      <a:pt x="353" y="531"/>
                    </a:lnTo>
                    <a:lnTo>
                      <a:pt x="317" y="543"/>
                    </a:lnTo>
                    <a:lnTo>
                      <a:pt x="287" y="536"/>
                    </a:lnTo>
                    <a:lnTo>
                      <a:pt x="263" y="567"/>
                    </a:lnTo>
                    <a:lnTo>
                      <a:pt x="263" y="584"/>
                    </a:lnTo>
                    <a:lnTo>
                      <a:pt x="233" y="608"/>
                    </a:lnTo>
                    <a:lnTo>
                      <a:pt x="202" y="680"/>
                    </a:lnTo>
                    <a:lnTo>
                      <a:pt x="215" y="728"/>
                    </a:lnTo>
                    <a:lnTo>
                      <a:pt x="179" y="769"/>
                    </a:lnTo>
                    <a:lnTo>
                      <a:pt x="149" y="721"/>
                    </a:lnTo>
                    <a:lnTo>
                      <a:pt x="125" y="721"/>
                    </a:lnTo>
                    <a:lnTo>
                      <a:pt x="95" y="817"/>
                    </a:lnTo>
                    <a:lnTo>
                      <a:pt x="95" y="864"/>
                    </a:lnTo>
                    <a:lnTo>
                      <a:pt x="95" y="912"/>
                    </a:lnTo>
                    <a:lnTo>
                      <a:pt x="71" y="925"/>
                    </a:lnTo>
                    <a:lnTo>
                      <a:pt x="41" y="984"/>
                    </a:lnTo>
                    <a:lnTo>
                      <a:pt x="0" y="984"/>
                    </a:lnTo>
                    <a:lnTo>
                      <a:pt x="5" y="1038"/>
                    </a:lnTo>
                    <a:lnTo>
                      <a:pt x="5" y="1073"/>
                    </a:lnTo>
                    <a:lnTo>
                      <a:pt x="5" y="1097"/>
                    </a:lnTo>
                    <a:lnTo>
                      <a:pt x="12" y="1127"/>
                    </a:lnTo>
                    <a:lnTo>
                      <a:pt x="77" y="1210"/>
                    </a:lnTo>
                    <a:lnTo>
                      <a:pt x="119" y="1270"/>
                    </a:lnTo>
                    <a:lnTo>
                      <a:pt x="131" y="1282"/>
                    </a:lnTo>
                    <a:lnTo>
                      <a:pt x="143" y="1276"/>
                    </a:lnTo>
                    <a:lnTo>
                      <a:pt x="179" y="1294"/>
                    </a:lnTo>
                    <a:lnTo>
                      <a:pt x="185" y="1300"/>
                    </a:lnTo>
                    <a:lnTo>
                      <a:pt x="197" y="1306"/>
                    </a:lnTo>
                    <a:lnTo>
                      <a:pt x="215" y="1324"/>
                    </a:lnTo>
                    <a:lnTo>
                      <a:pt x="238" y="1324"/>
                    </a:lnTo>
                    <a:lnTo>
                      <a:pt x="251" y="1330"/>
                    </a:lnTo>
                    <a:lnTo>
                      <a:pt x="238" y="1360"/>
                    </a:lnTo>
                    <a:lnTo>
                      <a:pt x="287" y="1407"/>
                    </a:lnTo>
                    <a:lnTo>
                      <a:pt x="358" y="1437"/>
                    </a:lnTo>
                    <a:lnTo>
                      <a:pt x="394" y="1437"/>
                    </a:lnTo>
                    <a:lnTo>
                      <a:pt x="430" y="1407"/>
                    </a:lnTo>
                    <a:lnTo>
                      <a:pt x="436" y="1389"/>
                    </a:lnTo>
                    <a:lnTo>
                      <a:pt x="460" y="1371"/>
                    </a:lnTo>
                    <a:lnTo>
                      <a:pt x="489" y="1396"/>
                    </a:lnTo>
                    <a:lnTo>
                      <a:pt x="502" y="1401"/>
                    </a:lnTo>
                    <a:lnTo>
                      <a:pt x="525" y="1396"/>
                    </a:lnTo>
                    <a:lnTo>
                      <a:pt x="609" y="1366"/>
                    </a:lnTo>
                    <a:lnTo>
                      <a:pt x="621" y="1312"/>
                    </a:lnTo>
                    <a:lnTo>
                      <a:pt x="627" y="1312"/>
                    </a:lnTo>
                    <a:lnTo>
                      <a:pt x="645" y="1330"/>
                    </a:lnTo>
                    <a:lnTo>
                      <a:pt x="710" y="1270"/>
                    </a:lnTo>
                    <a:lnTo>
                      <a:pt x="735" y="1282"/>
                    </a:lnTo>
                    <a:lnTo>
                      <a:pt x="789" y="1210"/>
                    </a:lnTo>
                    <a:lnTo>
                      <a:pt x="777" y="1187"/>
                    </a:lnTo>
                    <a:lnTo>
                      <a:pt x="782" y="1138"/>
                    </a:lnTo>
                    <a:lnTo>
                      <a:pt x="836" y="1038"/>
                    </a:lnTo>
                    <a:lnTo>
                      <a:pt x="908" y="769"/>
                    </a:lnTo>
                    <a:lnTo>
                      <a:pt x="920" y="769"/>
                    </a:lnTo>
                    <a:lnTo>
                      <a:pt x="962" y="793"/>
                    </a:lnTo>
                    <a:lnTo>
                      <a:pt x="962" y="810"/>
                    </a:lnTo>
                    <a:lnTo>
                      <a:pt x="986" y="828"/>
                    </a:lnTo>
                    <a:lnTo>
                      <a:pt x="1028" y="823"/>
                    </a:lnTo>
                    <a:lnTo>
                      <a:pt x="1051" y="775"/>
                    </a:lnTo>
                    <a:lnTo>
                      <a:pt x="1082" y="674"/>
                    </a:lnTo>
                    <a:lnTo>
                      <a:pt x="1105" y="638"/>
                    </a:lnTo>
                    <a:lnTo>
                      <a:pt x="1141" y="649"/>
                    </a:lnTo>
                    <a:lnTo>
                      <a:pt x="1164" y="590"/>
                    </a:lnTo>
                    <a:lnTo>
                      <a:pt x="1189" y="584"/>
                    </a:lnTo>
                    <a:lnTo>
                      <a:pt x="1213" y="554"/>
                    </a:lnTo>
                    <a:lnTo>
                      <a:pt x="1236" y="500"/>
                    </a:lnTo>
                    <a:lnTo>
                      <a:pt x="1249" y="489"/>
                    </a:lnTo>
                    <a:lnTo>
                      <a:pt x="1254" y="471"/>
                    </a:lnTo>
                    <a:lnTo>
                      <a:pt x="1236" y="459"/>
                    </a:lnTo>
                    <a:lnTo>
                      <a:pt x="1243" y="382"/>
                    </a:lnTo>
                    <a:lnTo>
                      <a:pt x="1254" y="364"/>
                    </a:lnTo>
                    <a:lnTo>
                      <a:pt x="1267" y="357"/>
                    </a:lnTo>
                    <a:lnTo>
                      <a:pt x="1410" y="447"/>
                    </a:lnTo>
                    <a:lnTo>
                      <a:pt x="1434" y="459"/>
                    </a:lnTo>
                    <a:lnTo>
                      <a:pt x="1440" y="453"/>
                    </a:lnTo>
                    <a:lnTo>
                      <a:pt x="1458" y="375"/>
                    </a:lnTo>
                    <a:lnTo>
                      <a:pt x="1422" y="298"/>
                    </a:lnTo>
                    <a:lnTo>
                      <a:pt x="1410" y="292"/>
                    </a:lnTo>
                    <a:lnTo>
                      <a:pt x="1398" y="262"/>
                    </a:lnTo>
                    <a:lnTo>
                      <a:pt x="1369" y="274"/>
                    </a:lnTo>
                    <a:lnTo>
                      <a:pt x="1344" y="268"/>
                    </a:lnTo>
                    <a:lnTo>
                      <a:pt x="1320" y="257"/>
                    </a:lnTo>
                    <a:lnTo>
                      <a:pt x="1213" y="292"/>
                    </a:lnTo>
                    <a:lnTo>
                      <a:pt x="1207" y="316"/>
                    </a:lnTo>
                    <a:lnTo>
                      <a:pt x="1164" y="334"/>
                    </a:lnTo>
                    <a:lnTo>
                      <a:pt x="1129" y="328"/>
                    </a:lnTo>
                    <a:lnTo>
                      <a:pt x="1111" y="304"/>
                    </a:lnTo>
                    <a:lnTo>
                      <a:pt x="1093" y="346"/>
                    </a:lnTo>
                    <a:lnTo>
                      <a:pt x="1069" y="357"/>
                    </a:lnTo>
                    <a:lnTo>
                      <a:pt x="1046" y="393"/>
                    </a:lnTo>
                    <a:lnTo>
                      <a:pt x="1015" y="400"/>
                    </a:lnTo>
                    <a:lnTo>
                      <a:pt x="950" y="471"/>
                    </a:lnTo>
                    <a:lnTo>
                      <a:pt x="932" y="483"/>
                    </a:lnTo>
                    <a:lnTo>
                      <a:pt x="920" y="507"/>
                    </a:lnTo>
                    <a:lnTo>
                      <a:pt x="872" y="298"/>
                    </a:lnTo>
                    <a:lnTo>
                      <a:pt x="556" y="364"/>
                    </a:lnTo>
                    <a:lnTo>
                      <a:pt x="489" y="0"/>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66" name="WV"/>
              <p:cNvSpPr>
                <a:spLocks noChangeAspect="1"/>
              </p:cNvSpPr>
              <p:nvPr/>
            </p:nvSpPr>
            <p:spPr bwMode="auto">
              <a:xfrm>
                <a:off x="5647984" y="1604098"/>
                <a:ext cx="592909" cy="571246"/>
              </a:xfrm>
              <a:custGeom>
                <a:avLst/>
                <a:gdLst>
                  <a:gd name="T0" fmla="*/ 484 w 1458"/>
                  <a:gd name="T1" fmla="*/ 0 h 1437"/>
                  <a:gd name="T2" fmla="*/ 478 w 1458"/>
                  <a:gd name="T3" fmla="*/ 60 h 1437"/>
                  <a:gd name="T4" fmla="*/ 489 w 1458"/>
                  <a:gd name="T5" fmla="*/ 124 h 1437"/>
                  <a:gd name="T6" fmla="*/ 454 w 1458"/>
                  <a:gd name="T7" fmla="*/ 310 h 1437"/>
                  <a:gd name="T8" fmla="*/ 460 w 1458"/>
                  <a:gd name="T9" fmla="*/ 364 h 1437"/>
                  <a:gd name="T10" fmla="*/ 430 w 1458"/>
                  <a:gd name="T11" fmla="*/ 441 h 1437"/>
                  <a:gd name="T12" fmla="*/ 358 w 1458"/>
                  <a:gd name="T13" fmla="*/ 518 h 1437"/>
                  <a:gd name="T14" fmla="*/ 317 w 1458"/>
                  <a:gd name="T15" fmla="*/ 543 h 1437"/>
                  <a:gd name="T16" fmla="*/ 263 w 1458"/>
                  <a:gd name="T17" fmla="*/ 567 h 1437"/>
                  <a:gd name="T18" fmla="*/ 233 w 1458"/>
                  <a:gd name="T19" fmla="*/ 608 h 1437"/>
                  <a:gd name="T20" fmla="*/ 215 w 1458"/>
                  <a:gd name="T21" fmla="*/ 728 h 1437"/>
                  <a:gd name="T22" fmla="*/ 149 w 1458"/>
                  <a:gd name="T23" fmla="*/ 721 h 1437"/>
                  <a:gd name="T24" fmla="*/ 95 w 1458"/>
                  <a:gd name="T25" fmla="*/ 817 h 1437"/>
                  <a:gd name="T26" fmla="*/ 95 w 1458"/>
                  <a:gd name="T27" fmla="*/ 912 h 1437"/>
                  <a:gd name="T28" fmla="*/ 41 w 1458"/>
                  <a:gd name="T29" fmla="*/ 984 h 1437"/>
                  <a:gd name="T30" fmla="*/ 5 w 1458"/>
                  <a:gd name="T31" fmla="*/ 1038 h 1437"/>
                  <a:gd name="T32" fmla="*/ 5 w 1458"/>
                  <a:gd name="T33" fmla="*/ 1097 h 1437"/>
                  <a:gd name="T34" fmla="*/ 77 w 1458"/>
                  <a:gd name="T35" fmla="*/ 1210 h 1437"/>
                  <a:gd name="T36" fmla="*/ 131 w 1458"/>
                  <a:gd name="T37" fmla="*/ 1282 h 1437"/>
                  <a:gd name="T38" fmla="*/ 179 w 1458"/>
                  <a:gd name="T39" fmla="*/ 1294 h 1437"/>
                  <a:gd name="T40" fmla="*/ 197 w 1458"/>
                  <a:gd name="T41" fmla="*/ 1306 h 1437"/>
                  <a:gd name="T42" fmla="*/ 238 w 1458"/>
                  <a:gd name="T43" fmla="*/ 1324 h 1437"/>
                  <a:gd name="T44" fmla="*/ 238 w 1458"/>
                  <a:gd name="T45" fmla="*/ 1360 h 1437"/>
                  <a:gd name="T46" fmla="*/ 358 w 1458"/>
                  <a:gd name="T47" fmla="*/ 1437 h 1437"/>
                  <a:gd name="T48" fmla="*/ 430 w 1458"/>
                  <a:gd name="T49" fmla="*/ 1407 h 1437"/>
                  <a:gd name="T50" fmla="*/ 460 w 1458"/>
                  <a:gd name="T51" fmla="*/ 1371 h 1437"/>
                  <a:gd name="T52" fmla="*/ 502 w 1458"/>
                  <a:gd name="T53" fmla="*/ 1401 h 1437"/>
                  <a:gd name="T54" fmla="*/ 609 w 1458"/>
                  <a:gd name="T55" fmla="*/ 1366 h 1437"/>
                  <a:gd name="T56" fmla="*/ 627 w 1458"/>
                  <a:gd name="T57" fmla="*/ 1312 h 1437"/>
                  <a:gd name="T58" fmla="*/ 710 w 1458"/>
                  <a:gd name="T59" fmla="*/ 1270 h 1437"/>
                  <a:gd name="T60" fmla="*/ 789 w 1458"/>
                  <a:gd name="T61" fmla="*/ 1210 h 1437"/>
                  <a:gd name="T62" fmla="*/ 782 w 1458"/>
                  <a:gd name="T63" fmla="*/ 1138 h 1437"/>
                  <a:gd name="T64" fmla="*/ 908 w 1458"/>
                  <a:gd name="T65" fmla="*/ 769 h 1437"/>
                  <a:gd name="T66" fmla="*/ 962 w 1458"/>
                  <a:gd name="T67" fmla="*/ 793 h 1437"/>
                  <a:gd name="T68" fmla="*/ 986 w 1458"/>
                  <a:gd name="T69" fmla="*/ 828 h 1437"/>
                  <a:gd name="T70" fmla="*/ 1051 w 1458"/>
                  <a:gd name="T71" fmla="*/ 775 h 1437"/>
                  <a:gd name="T72" fmla="*/ 1105 w 1458"/>
                  <a:gd name="T73" fmla="*/ 638 h 1437"/>
                  <a:gd name="T74" fmla="*/ 1164 w 1458"/>
                  <a:gd name="T75" fmla="*/ 590 h 1437"/>
                  <a:gd name="T76" fmla="*/ 1213 w 1458"/>
                  <a:gd name="T77" fmla="*/ 554 h 1437"/>
                  <a:gd name="T78" fmla="*/ 1249 w 1458"/>
                  <a:gd name="T79" fmla="*/ 489 h 1437"/>
                  <a:gd name="T80" fmla="*/ 1236 w 1458"/>
                  <a:gd name="T81" fmla="*/ 459 h 1437"/>
                  <a:gd name="T82" fmla="*/ 1254 w 1458"/>
                  <a:gd name="T83" fmla="*/ 364 h 1437"/>
                  <a:gd name="T84" fmla="*/ 1410 w 1458"/>
                  <a:gd name="T85" fmla="*/ 447 h 1437"/>
                  <a:gd name="T86" fmla="*/ 1440 w 1458"/>
                  <a:gd name="T87" fmla="*/ 453 h 1437"/>
                  <a:gd name="T88" fmla="*/ 1422 w 1458"/>
                  <a:gd name="T89" fmla="*/ 298 h 1437"/>
                  <a:gd name="T90" fmla="*/ 1398 w 1458"/>
                  <a:gd name="T91" fmla="*/ 262 h 1437"/>
                  <a:gd name="T92" fmla="*/ 1344 w 1458"/>
                  <a:gd name="T93" fmla="*/ 268 h 1437"/>
                  <a:gd name="T94" fmla="*/ 1213 w 1458"/>
                  <a:gd name="T95" fmla="*/ 292 h 1437"/>
                  <a:gd name="T96" fmla="*/ 1164 w 1458"/>
                  <a:gd name="T97" fmla="*/ 334 h 1437"/>
                  <a:gd name="T98" fmla="*/ 1111 w 1458"/>
                  <a:gd name="T99" fmla="*/ 304 h 1437"/>
                  <a:gd name="T100" fmla="*/ 1069 w 1458"/>
                  <a:gd name="T101" fmla="*/ 357 h 1437"/>
                  <a:gd name="T102" fmla="*/ 1015 w 1458"/>
                  <a:gd name="T103" fmla="*/ 400 h 1437"/>
                  <a:gd name="T104" fmla="*/ 932 w 1458"/>
                  <a:gd name="T105" fmla="*/ 483 h 1437"/>
                  <a:gd name="T106" fmla="*/ 872 w 1458"/>
                  <a:gd name="T107" fmla="*/ 298 h 1437"/>
                  <a:gd name="T108" fmla="*/ 489 w 1458"/>
                  <a:gd name="T109"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58" h="1437">
                    <a:moveTo>
                      <a:pt x="489" y="0"/>
                    </a:moveTo>
                    <a:lnTo>
                      <a:pt x="484" y="0"/>
                    </a:lnTo>
                    <a:lnTo>
                      <a:pt x="460" y="18"/>
                    </a:lnTo>
                    <a:lnTo>
                      <a:pt x="478" y="60"/>
                    </a:lnTo>
                    <a:lnTo>
                      <a:pt x="430" y="95"/>
                    </a:lnTo>
                    <a:lnTo>
                      <a:pt x="489" y="124"/>
                    </a:lnTo>
                    <a:lnTo>
                      <a:pt x="472" y="274"/>
                    </a:lnTo>
                    <a:lnTo>
                      <a:pt x="454" y="310"/>
                    </a:lnTo>
                    <a:lnTo>
                      <a:pt x="454" y="339"/>
                    </a:lnTo>
                    <a:lnTo>
                      <a:pt x="460" y="364"/>
                    </a:lnTo>
                    <a:lnTo>
                      <a:pt x="466" y="411"/>
                    </a:lnTo>
                    <a:lnTo>
                      <a:pt x="430" y="441"/>
                    </a:lnTo>
                    <a:lnTo>
                      <a:pt x="418" y="447"/>
                    </a:lnTo>
                    <a:lnTo>
                      <a:pt x="358" y="518"/>
                    </a:lnTo>
                    <a:lnTo>
                      <a:pt x="353" y="531"/>
                    </a:lnTo>
                    <a:lnTo>
                      <a:pt x="317" y="543"/>
                    </a:lnTo>
                    <a:lnTo>
                      <a:pt x="287" y="536"/>
                    </a:lnTo>
                    <a:lnTo>
                      <a:pt x="263" y="567"/>
                    </a:lnTo>
                    <a:lnTo>
                      <a:pt x="263" y="584"/>
                    </a:lnTo>
                    <a:lnTo>
                      <a:pt x="233" y="608"/>
                    </a:lnTo>
                    <a:lnTo>
                      <a:pt x="202" y="680"/>
                    </a:lnTo>
                    <a:lnTo>
                      <a:pt x="215" y="728"/>
                    </a:lnTo>
                    <a:lnTo>
                      <a:pt x="179" y="769"/>
                    </a:lnTo>
                    <a:lnTo>
                      <a:pt x="149" y="721"/>
                    </a:lnTo>
                    <a:lnTo>
                      <a:pt x="125" y="721"/>
                    </a:lnTo>
                    <a:lnTo>
                      <a:pt x="95" y="817"/>
                    </a:lnTo>
                    <a:lnTo>
                      <a:pt x="95" y="864"/>
                    </a:lnTo>
                    <a:lnTo>
                      <a:pt x="95" y="912"/>
                    </a:lnTo>
                    <a:lnTo>
                      <a:pt x="71" y="925"/>
                    </a:lnTo>
                    <a:lnTo>
                      <a:pt x="41" y="984"/>
                    </a:lnTo>
                    <a:lnTo>
                      <a:pt x="0" y="984"/>
                    </a:lnTo>
                    <a:lnTo>
                      <a:pt x="5" y="1038"/>
                    </a:lnTo>
                    <a:lnTo>
                      <a:pt x="5" y="1073"/>
                    </a:lnTo>
                    <a:lnTo>
                      <a:pt x="5" y="1097"/>
                    </a:lnTo>
                    <a:lnTo>
                      <a:pt x="12" y="1127"/>
                    </a:lnTo>
                    <a:lnTo>
                      <a:pt x="77" y="1210"/>
                    </a:lnTo>
                    <a:lnTo>
                      <a:pt x="119" y="1270"/>
                    </a:lnTo>
                    <a:lnTo>
                      <a:pt x="131" y="1282"/>
                    </a:lnTo>
                    <a:lnTo>
                      <a:pt x="143" y="1276"/>
                    </a:lnTo>
                    <a:lnTo>
                      <a:pt x="179" y="1294"/>
                    </a:lnTo>
                    <a:lnTo>
                      <a:pt x="185" y="1300"/>
                    </a:lnTo>
                    <a:lnTo>
                      <a:pt x="197" y="1306"/>
                    </a:lnTo>
                    <a:lnTo>
                      <a:pt x="215" y="1324"/>
                    </a:lnTo>
                    <a:lnTo>
                      <a:pt x="238" y="1324"/>
                    </a:lnTo>
                    <a:lnTo>
                      <a:pt x="251" y="1330"/>
                    </a:lnTo>
                    <a:lnTo>
                      <a:pt x="238" y="1360"/>
                    </a:lnTo>
                    <a:lnTo>
                      <a:pt x="287" y="1407"/>
                    </a:lnTo>
                    <a:lnTo>
                      <a:pt x="358" y="1437"/>
                    </a:lnTo>
                    <a:lnTo>
                      <a:pt x="394" y="1437"/>
                    </a:lnTo>
                    <a:lnTo>
                      <a:pt x="430" y="1407"/>
                    </a:lnTo>
                    <a:lnTo>
                      <a:pt x="436" y="1389"/>
                    </a:lnTo>
                    <a:lnTo>
                      <a:pt x="460" y="1371"/>
                    </a:lnTo>
                    <a:lnTo>
                      <a:pt x="489" y="1396"/>
                    </a:lnTo>
                    <a:lnTo>
                      <a:pt x="502" y="1401"/>
                    </a:lnTo>
                    <a:lnTo>
                      <a:pt x="525" y="1396"/>
                    </a:lnTo>
                    <a:lnTo>
                      <a:pt x="609" y="1366"/>
                    </a:lnTo>
                    <a:lnTo>
                      <a:pt x="621" y="1312"/>
                    </a:lnTo>
                    <a:lnTo>
                      <a:pt x="627" y="1312"/>
                    </a:lnTo>
                    <a:lnTo>
                      <a:pt x="645" y="1330"/>
                    </a:lnTo>
                    <a:lnTo>
                      <a:pt x="710" y="1270"/>
                    </a:lnTo>
                    <a:lnTo>
                      <a:pt x="735" y="1282"/>
                    </a:lnTo>
                    <a:lnTo>
                      <a:pt x="789" y="1210"/>
                    </a:lnTo>
                    <a:lnTo>
                      <a:pt x="777" y="1187"/>
                    </a:lnTo>
                    <a:lnTo>
                      <a:pt x="782" y="1138"/>
                    </a:lnTo>
                    <a:lnTo>
                      <a:pt x="836" y="1038"/>
                    </a:lnTo>
                    <a:lnTo>
                      <a:pt x="908" y="769"/>
                    </a:lnTo>
                    <a:lnTo>
                      <a:pt x="920" y="769"/>
                    </a:lnTo>
                    <a:lnTo>
                      <a:pt x="962" y="793"/>
                    </a:lnTo>
                    <a:lnTo>
                      <a:pt x="962" y="810"/>
                    </a:lnTo>
                    <a:lnTo>
                      <a:pt x="986" y="828"/>
                    </a:lnTo>
                    <a:lnTo>
                      <a:pt x="1028" y="823"/>
                    </a:lnTo>
                    <a:lnTo>
                      <a:pt x="1051" y="775"/>
                    </a:lnTo>
                    <a:lnTo>
                      <a:pt x="1082" y="674"/>
                    </a:lnTo>
                    <a:lnTo>
                      <a:pt x="1105" y="638"/>
                    </a:lnTo>
                    <a:lnTo>
                      <a:pt x="1141" y="649"/>
                    </a:lnTo>
                    <a:lnTo>
                      <a:pt x="1164" y="590"/>
                    </a:lnTo>
                    <a:lnTo>
                      <a:pt x="1189" y="584"/>
                    </a:lnTo>
                    <a:lnTo>
                      <a:pt x="1213" y="554"/>
                    </a:lnTo>
                    <a:lnTo>
                      <a:pt x="1236" y="500"/>
                    </a:lnTo>
                    <a:lnTo>
                      <a:pt x="1249" y="489"/>
                    </a:lnTo>
                    <a:lnTo>
                      <a:pt x="1254" y="471"/>
                    </a:lnTo>
                    <a:lnTo>
                      <a:pt x="1236" y="459"/>
                    </a:lnTo>
                    <a:lnTo>
                      <a:pt x="1243" y="382"/>
                    </a:lnTo>
                    <a:lnTo>
                      <a:pt x="1254" y="364"/>
                    </a:lnTo>
                    <a:lnTo>
                      <a:pt x="1267" y="357"/>
                    </a:lnTo>
                    <a:lnTo>
                      <a:pt x="1410" y="447"/>
                    </a:lnTo>
                    <a:lnTo>
                      <a:pt x="1434" y="459"/>
                    </a:lnTo>
                    <a:lnTo>
                      <a:pt x="1440" y="453"/>
                    </a:lnTo>
                    <a:lnTo>
                      <a:pt x="1458" y="375"/>
                    </a:lnTo>
                    <a:lnTo>
                      <a:pt x="1422" y="298"/>
                    </a:lnTo>
                    <a:lnTo>
                      <a:pt x="1410" y="292"/>
                    </a:lnTo>
                    <a:lnTo>
                      <a:pt x="1398" y="262"/>
                    </a:lnTo>
                    <a:lnTo>
                      <a:pt x="1369" y="274"/>
                    </a:lnTo>
                    <a:lnTo>
                      <a:pt x="1344" y="268"/>
                    </a:lnTo>
                    <a:lnTo>
                      <a:pt x="1320" y="257"/>
                    </a:lnTo>
                    <a:lnTo>
                      <a:pt x="1213" y="292"/>
                    </a:lnTo>
                    <a:lnTo>
                      <a:pt x="1207" y="316"/>
                    </a:lnTo>
                    <a:lnTo>
                      <a:pt x="1164" y="334"/>
                    </a:lnTo>
                    <a:lnTo>
                      <a:pt x="1129" y="328"/>
                    </a:lnTo>
                    <a:lnTo>
                      <a:pt x="1111" y="304"/>
                    </a:lnTo>
                    <a:lnTo>
                      <a:pt x="1093" y="346"/>
                    </a:lnTo>
                    <a:lnTo>
                      <a:pt x="1069" y="357"/>
                    </a:lnTo>
                    <a:lnTo>
                      <a:pt x="1046" y="393"/>
                    </a:lnTo>
                    <a:lnTo>
                      <a:pt x="1015" y="400"/>
                    </a:lnTo>
                    <a:lnTo>
                      <a:pt x="950" y="471"/>
                    </a:lnTo>
                    <a:lnTo>
                      <a:pt x="932" y="483"/>
                    </a:lnTo>
                    <a:lnTo>
                      <a:pt x="920" y="507"/>
                    </a:lnTo>
                    <a:lnTo>
                      <a:pt x="872" y="298"/>
                    </a:lnTo>
                    <a:lnTo>
                      <a:pt x="556" y="364"/>
                    </a:lnTo>
                    <a:lnTo>
                      <a:pt x="489" y="0"/>
                    </a:lnTo>
                  </a:path>
                </a:pathLst>
              </a:custGeom>
              <a:solidFill>
                <a:sysClr val="window" lastClr="FFFFFF"/>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67" name="Freeform 266"/>
              <p:cNvSpPr>
                <a:spLocks noChangeAspect="1"/>
              </p:cNvSpPr>
              <p:nvPr/>
            </p:nvSpPr>
            <p:spPr bwMode="auto">
              <a:xfrm>
                <a:off x="4094319" y="2407338"/>
                <a:ext cx="657677" cy="587136"/>
              </a:xfrm>
              <a:custGeom>
                <a:avLst/>
                <a:gdLst>
                  <a:gd name="T0" fmla="*/ 0 w 1619"/>
                  <a:gd name="T1" fmla="*/ 61 h 1480"/>
                  <a:gd name="T2" fmla="*/ 1457 w 1619"/>
                  <a:gd name="T3" fmla="*/ 0 h 1480"/>
                  <a:gd name="T4" fmla="*/ 1452 w 1619"/>
                  <a:gd name="T5" fmla="*/ 18 h 1480"/>
                  <a:gd name="T6" fmla="*/ 1481 w 1619"/>
                  <a:gd name="T7" fmla="*/ 36 h 1480"/>
                  <a:gd name="T8" fmla="*/ 1493 w 1619"/>
                  <a:gd name="T9" fmla="*/ 72 h 1480"/>
                  <a:gd name="T10" fmla="*/ 1488 w 1619"/>
                  <a:gd name="T11" fmla="*/ 102 h 1480"/>
                  <a:gd name="T12" fmla="*/ 1445 w 1619"/>
                  <a:gd name="T13" fmla="*/ 138 h 1480"/>
                  <a:gd name="T14" fmla="*/ 1403 w 1619"/>
                  <a:gd name="T15" fmla="*/ 185 h 1480"/>
                  <a:gd name="T16" fmla="*/ 1398 w 1619"/>
                  <a:gd name="T17" fmla="*/ 215 h 1480"/>
                  <a:gd name="T18" fmla="*/ 1619 w 1619"/>
                  <a:gd name="T19" fmla="*/ 197 h 1480"/>
                  <a:gd name="T20" fmla="*/ 1613 w 1619"/>
                  <a:gd name="T21" fmla="*/ 215 h 1480"/>
                  <a:gd name="T22" fmla="*/ 1619 w 1619"/>
                  <a:gd name="T23" fmla="*/ 239 h 1480"/>
                  <a:gd name="T24" fmla="*/ 1601 w 1619"/>
                  <a:gd name="T25" fmla="*/ 275 h 1480"/>
                  <a:gd name="T26" fmla="*/ 1559 w 1619"/>
                  <a:gd name="T27" fmla="*/ 317 h 1480"/>
                  <a:gd name="T28" fmla="*/ 1547 w 1619"/>
                  <a:gd name="T29" fmla="*/ 400 h 1480"/>
                  <a:gd name="T30" fmla="*/ 1499 w 1619"/>
                  <a:gd name="T31" fmla="*/ 454 h 1480"/>
                  <a:gd name="T32" fmla="*/ 1511 w 1619"/>
                  <a:gd name="T33" fmla="*/ 502 h 1480"/>
                  <a:gd name="T34" fmla="*/ 1511 w 1619"/>
                  <a:gd name="T35" fmla="*/ 579 h 1480"/>
                  <a:gd name="T36" fmla="*/ 1499 w 1619"/>
                  <a:gd name="T37" fmla="*/ 579 h 1480"/>
                  <a:gd name="T38" fmla="*/ 1457 w 1619"/>
                  <a:gd name="T39" fmla="*/ 615 h 1480"/>
                  <a:gd name="T40" fmla="*/ 1457 w 1619"/>
                  <a:gd name="T41" fmla="*/ 638 h 1480"/>
                  <a:gd name="T42" fmla="*/ 1391 w 1619"/>
                  <a:gd name="T43" fmla="*/ 692 h 1480"/>
                  <a:gd name="T44" fmla="*/ 1368 w 1619"/>
                  <a:gd name="T45" fmla="*/ 758 h 1480"/>
                  <a:gd name="T46" fmla="*/ 1373 w 1619"/>
                  <a:gd name="T47" fmla="*/ 817 h 1480"/>
                  <a:gd name="T48" fmla="*/ 1368 w 1619"/>
                  <a:gd name="T49" fmla="*/ 860 h 1480"/>
                  <a:gd name="T50" fmla="*/ 1308 w 1619"/>
                  <a:gd name="T51" fmla="*/ 896 h 1480"/>
                  <a:gd name="T52" fmla="*/ 1267 w 1619"/>
                  <a:gd name="T53" fmla="*/ 955 h 1480"/>
                  <a:gd name="T54" fmla="*/ 1249 w 1619"/>
                  <a:gd name="T55" fmla="*/ 973 h 1480"/>
                  <a:gd name="T56" fmla="*/ 1249 w 1619"/>
                  <a:gd name="T57" fmla="*/ 1027 h 1480"/>
                  <a:gd name="T58" fmla="*/ 1218 w 1619"/>
                  <a:gd name="T59" fmla="*/ 1062 h 1480"/>
                  <a:gd name="T60" fmla="*/ 1218 w 1619"/>
                  <a:gd name="T61" fmla="*/ 1104 h 1480"/>
                  <a:gd name="T62" fmla="*/ 1195 w 1619"/>
                  <a:gd name="T63" fmla="*/ 1158 h 1480"/>
                  <a:gd name="T64" fmla="*/ 1165 w 1619"/>
                  <a:gd name="T65" fmla="*/ 1217 h 1480"/>
                  <a:gd name="T66" fmla="*/ 1177 w 1619"/>
                  <a:gd name="T67" fmla="*/ 1277 h 1480"/>
                  <a:gd name="T68" fmla="*/ 1206 w 1619"/>
                  <a:gd name="T69" fmla="*/ 1306 h 1480"/>
                  <a:gd name="T70" fmla="*/ 1213 w 1619"/>
                  <a:gd name="T71" fmla="*/ 1349 h 1480"/>
                  <a:gd name="T72" fmla="*/ 1224 w 1619"/>
                  <a:gd name="T73" fmla="*/ 1360 h 1480"/>
                  <a:gd name="T74" fmla="*/ 1224 w 1619"/>
                  <a:gd name="T75" fmla="*/ 1378 h 1480"/>
                  <a:gd name="T76" fmla="*/ 1206 w 1619"/>
                  <a:gd name="T77" fmla="*/ 1390 h 1480"/>
                  <a:gd name="T78" fmla="*/ 1195 w 1619"/>
                  <a:gd name="T79" fmla="*/ 1426 h 1480"/>
                  <a:gd name="T80" fmla="*/ 1201 w 1619"/>
                  <a:gd name="T81" fmla="*/ 1450 h 1480"/>
                  <a:gd name="T82" fmla="*/ 215 w 1619"/>
                  <a:gd name="T83" fmla="*/ 1480 h 1480"/>
                  <a:gd name="T84" fmla="*/ 208 w 1619"/>
                  <a:gd name="T85" fmla="*/ 1259 h 1480"/>
                  <a:gd name="T86" fmla="*/ 161 w 1619"/>
                  <a:gd name="T87" fmla="*/ 1247 h 1480"/>
                  <a:gd name="T88" fmla="*/ 113 w 1619"/>
                  <a:gd name="T89" fmla="*/ 1265 h 1480"/>
                  <a:gd name="T90" fmla="*/ 101 w 1619"/>
                  <a:gd name="T91" fmla="*/ 1265 h 1480"/>
                  <a:gd name="T92" fmla="*/ 53 w 1619"/>
                  <a:gd name="T93" fmla="*/ 1224 h 1480"/>
                  <a:gd name="T94" fmla="*/ 59 w 1619"/>
                  <a:gd name="T95" fmla="*/ 502 h 1480"/>
                  <a:gd name="T96" fmla="*/ 0 w 1619"/>
                  <a:gd name="T97" fmla="*/ 61 h 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19" h="1480">
                    <a:moveTo>
                      <a:pt x="0" y="61"/>
                    </a:moveTo>
                    <a:lnTo>
                      <a:pt x="1457" y="0"/>
                    </a:lnTo>
                    <a:lnTo>
                      <a:pt x="1452" y="18"/>
                    </a:lnTo>
                    <a:lnTo>
                      <a:pt x="1481" y="36"/>
                    </a:lnTo>
                    <a:lnTo>
                      <a:pt x="1493" y="72"/>
                    </a:lnTo>
                    <a:lnTo>
                      <a:pt x="1488" y="102"/>
                    </a:lnTo>
                    <a:lnTo>
                      <a:pt x="1445" y="138"/>
                    </a:lnTo>
                    <a:lnTo>
                      <a:pt x="1403" y="185"/>
                    </a:lnTo>
                    <a:lnTo>
                      <a:pt x="1398" y="215"/>
                    </a:lnTo>
                    <a:lnTo>
                      <a:pt x="1619" y="197"/>
                    </a:lnTo>
                    <a:lnTo>
                      <a:pt x="1613" y="215"/>
                    </a:lnTo>
                    <a:lnTo>
                      <a:pt x="1619" y="239"/>
                    </a:lnTo>
                    <a:lnTo>
                      <a:pt x="1601" y="275"/>
                    </a:lnTo>
                    <a:lnTo>
                      <a:pt x="1559" y="317"/>
                    </a:lnTo>
                    <a:lnTo>
                      <a:pt x="1547" y="400"/>
                    </a:lnTo>
                    <a:lnTo>
                      <a:pt x="1499" y="454"/>
                    </a:lnTo>
                    <a:lnTo>
                      <a:pt x="1511" y="502"/>
                    </a:lnTo>
                    <a:lnTo>
                      <a:pt x="1511" y="579"/>
                    </a:lnTo>
                    <a:lnTo>
                      <a:pt x="1499" y="579"/>
                    </a:lnTo>
                    <a:lnTo>
                      <a:pt x="1457" y="615"/>
                    </a:lnTo>
                    <a:lnTo>
                      <a:pt x="1457" y="638"/>
                    </a:lnTo>
                    <a:lnTo>
                      <a:pt x="1391" y="692"/>
                    </a:lnTo>
                    <a:lnTo>
                      <a:pt x="1368" y="758"/>
                    </a:lnTo>
                    <a:lnTo>
                      <a:pt x="1373" y="817"/>
                    </a:lnTo>
                    <a:lnTo>
                      <a:pt x="1368" y="860"/>
                    </a:lnTo>
                    <a:lnTo>
                      <a:pt x="1308" y="896"/>
                    </a:lnTo>
                    <a:lnTo>
                      <a:pt x="1267" y="955"/>
                    </a:lnTo>
                    <a:lnTo>
                      <a:pt x="1249" y="973"/>
                    </a:lnTo>
                    <a:lnTo>
                      <a:pt x="1249" y="1027"/>
                    </a:lnTo>
                    <a:lnTo>
                      <a:pt x="1218" y="1062"/>
                    </a:lnTo>
                    <a:lnTo>
                      <a:pt x="1218" y="1104"/>
                    </a:lnTo>
                    <a:lnTo>
                      <a:pt x="1195" y="1158"/>
                    </a:lnTo>
                    <a:lnTo>
                      <a:pt x="1165" y="1217"/>
                    </a:lnTo>
                    <a:lnTo>
                      <a:pt x="1177" y="1277"/>
                    </a:lnTo>
                    <a:lnTo>
                      <a:pt x="1206" y="1306"/>
                    </a:lnTo>
                    <a:lnTo>
                      <a:pt x="1213" y="1349"/>
                    </a:lnTo>
                    <a:lnTo>
                      <a:pt x="1224" y="1360"/>
                    </a:lnTo>
                    <a:lnTo>
                      <a:pt x="1224" y="1378"/>
                    </a:lnTo>
                    <a:lnTo>
                      <a:pt x="1206" y="1390"/>
                    </a:lnTo>
                    <a:lnTo>
                      <a:pt x="1195" y="1426"/>
                    </a:lnTo>
                    <a:lnTo>
                      <a:pt x="1201" y="1450"/>
                    </a:lnTo>
                    <a:lnTo>
                      <a:pt x="215" y="1480"/>
                    </a:lnTo>
                    <a:lnTo>
                      <a:pt x="208" y="1259"/>
                    </a:lnTo>
                    <a:lnTo>
                      <a:pt x="161" y="1247"/>
                    </a:lnTo>
                    <a:lnTo>
                      <a:pt x="113" y="1265"/>
                    </a:lnTo>
                    <a:lnTo>
                      <a:pt x="101" y="1265"/>
                    </a:lnTo>
                    <a:lnTo>
                      <a:pt x="53" y="1224"/>
                    </a:lnTo>
                    <a:lnTo>
                      <a:pt x="59" y="502"/>
                    </a:lnTo>
                    <a:lnTo>
                      <a:pt x="0" y="61"/>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68" name="AR"/>
              <p:cNvSpPr>
                <a:spLocks noChangeAspect="1"/>
              </p:cNvSpPr>
              <p:nvPr/>
            </p:nvSpPr>
            <p:spPr bwMode="auto">
              <a:xfrm>
                <a:off x="4094319" y="2407338"/>
                <a:ext cx="657677" cy="587136"/>
              </a:xfrm>
              <a:custGeom>
                <a:avLst/>
                <a:gdLst>
                  <a:gd name="T0" fmla="*/ 0 w 1619"/>
                  <a:gd name="T1" fmla="*/ 61 h 1480"/>
                  <a:gd name="T2" fmla="*/ 1457 w 1619"/>
                  <a:gd name="T3" fmla="*/ 0 h 1480"/>
                  <a:gd name="T4" fmla="*/ 1452 w 1619"/>
                  <a:gd name="T5" fmla="*/ 18 h 1480"/>
                  <a:gd name="T6" fmla="*/ 1481 w 1619"/>
                  <a:gd name="T7" fmla="*/ 36 h 1480"/>
                  <a:gd name="T8" fmla="*/ 1493 w 1619"/>
                  <a:gd name="T9" fmla="*/ 72 h 1480"/>
                  <a:gd name="T10" fmla="*/ 1488 w 1619"/>
                  <a:gd name="T11" fmla="*/ 102 h 1480"/>
                  <a:gd name="T12" fmla="*/ 1445 w 1619"/>
                  <a:gd name="T13" fmla="*/ 138 h 1480"/>
                  <a:gd name="T14" fmla="*/ 1403 w 1619"/>
                  <a:gd name="T15" fmla="*/ 185 h 1480"/>
                  <a:gd name="T16" fmla="*/ 1398 w 1619"/>
                  <a:gd name="T17" fmla="*/ 215 h 1480"/>
                  <a:gd name="T18" fmla="*/ 1619 w 1619"/>
                  <a:gd name="T19" fmla="*/ 197 h 1480"/>
                  <a:gd name="T20" fmla="*/ 1613 w 1619"/>
                  <a:gd name="T21" fmla="*/ 215 h 1480"/>
                  <a:gd name="T22" fmla="*/ 1619 w 1619"/>
                  <a:gd name="T23" fmla="*/ 239 h 1480"/>
                  <a:gd name="T24" fmla="*/ 1601 w 1619"/>
                  <a:gd name="T25" fmla="*/ 275 h 1480"/>
                  <a:gd name="T26" fmla="*/ 1559 w 1619"/>
                  <a:gd name="T27" fmla="*/ 317 h 1480"/>
                  <a:gd name="T28" fmla="*/ 1547 w 1619"/>
                  <a:gd name="T29" fmla="*/ 400 h 1480"/>
                  <a:gd name="T30" fmla="*/ 1499 w 1619"/>
                  <a:gd name="T31" fmla="*/ 454 h 1480"/>
                  <a:gd name="T32" fmla="*/ 1511 w 1619"/>
                  <a:gd name="T33" fmla="*/ 502 h 1480"/>
                  <a:gd name="T34" fmla="*/ 1511 w 1619"/>
                  <a:gd name="T35" fmla="*/ 579 h 1480"/>
                  <a:gd name="T36" fmla="*/ 1499 w 1619"/>
                  <a:gd name="T37" fmla="*/ 579 h 1480"/>
                  <a:gd name="T38" fmla="*/ 1457 w 1619"/>
                  <a:gd name="T39" fmla="*/ 615 h 1480"/>
                  <a:gd name="T40" fmla="*/ 1457 w 1619"/>
                  <a:gd name="T41" fmla="*/ 638 h 1480"/>
                  <a:gd name="T42" fmla="*/ 1391 w 1619"/>
                  <a:gd name="T43" fmla="*/ 692 h 1480"/>
                  <a:gd name="T44" fmla="*/ 1368 w 1619"/>
                  <a:gd name="T45" fmla="*/ 758 h 1480"/>
                  <a:gd name="T46" fmla="*/ 1373 w 1619"/>
                  <a:gd name="T47" fmla="*/ 817 h 1480"/>
                  <a:gd name="T48" fmla="*/ 1368 w 1619"/>
                  <a:gd name="T49" fmla="*/ 860 h 1480"/>
                  <a:gd name="T50" fmla="*/ 1308 w 1619"/>
                  <a:gd name="T51" fmla="*/ 896 h 1480"/>
                  <a:gd name="T52" fmla="*/ 1267 w 1619"/>
                  <a:gd name="T53" fmla="*/ 955 h 1480"/>
                  <a:gd name="T54" fmla="*/ 1249 w 1619"/>
                  <a:gd name="T55" fmla="*/ 973 h 1480"/>
                  <a:gd name="T56" fmla="*/ 1249 w 1619"/>
                  <a:gd name="T57" fmla="*/ 1027 h 1480"/>
                  <a:gd name="T58" fmla="*/ 1218 w 1619"/>
                  <a:gd name="T59" fmla="*/ 1062 h 1480"/>
                  <a:gd name="T60" fmla="*/ 1218 w 1619"/>
                  <a:gd name="T61" fmla="*/ 1104 h 1480"/>
                  <a:gd name="T62" fmla="*/ 1195 w 1619"/>
                  <a:gd name="T63" fmla="*/ 1158 h 1480"/>
                  <a:gd name="T64" fmla="*/ 1165 w 1619"/>
                  <a:gd name="T65" fmla="*/ 1217 h 1480"/>
                  <a:gd name="T66" fmla="*/ 1177 w 1619"/>
                  <a:gd name="T67" fmla="*/ 1277 h 1480"/>
                  <a:gd name="T68" fmla="*/ 1206 w 1619"/>
                  <a:gd name="T69" fmla="*/ 1306 h 1480"/>
                  <a:gd name="T70" fmla="*/ 1213 w 1619"/>
                  <a:gd name="T71" fmla="*/ 1349 h 1480"/>
                  <a:gd name="T72" fmla="*/ 1224 w 1619"/>
                  <a:gd name="T73" fmla="*/ 1360 h 1480"/>
                  <a:gd name="T74" fmla="*/ 1224 w 1619"/>
                  <a:gd name="T75" fmla="*/ 1378 h 1480"/>
                  <a:gd name="T76" fmla="*/ 1206 w 1619"/>
                  <a:gd name="T77" fmla="*/ 1390 h 1480"/>
                  <a:gd name="T78" fmla="*/ 1195 w 1619"/>
                  <a:gd name="T79" fmla="*/ 1426 h 1480"/>
                  <a:gd name="T80" fmla="*/ 1201 w 1619"/>
                  <a:gd name="T81" fmla="*/ 1450 h 1480"/>
                  <a:gd name="T82" fmla="*/ 215 w 1619"/>
                  <a:gd name="T83" fmla="*/ 1480 h 1480"/>
                  <a:gd name="T84" fmla="*/ 208 w 1619"/>
                  <a:gd name="T85" fmla="*/ 1259 h 1480"/>
                  <a:gd name="T86" fmla="*/ 161 w 1619"/>
                  <a:gd name="T87" fmla="*/ 1247 h 1480"/>
                  <a:gd name="T88" fmla="*/ 113 w 1619"/>
                  <a:gd name="T89" fmla="*/ 1265 h 1480"/>
                  <a:gd name="T90" fmla="*/ 101 w 1619"/>
                  <a:gd name="T91" fmla="*/ 1265 h 1480"/>
                  <a:gd name="T92" fmla="*/ 53 w 1619"/>
                  <a:gd name="T93" fmla="*/ 1224 h 1480"/>
                  <a:gd name="T94" fmla="*/ 59 w 1619"/>
                  <a:gd name="T95" fmla="*/ 502 h 1480"/>
                  <a:gd name="T96" fmla="*/ 0 w 1619"/>
                  <a:gd name="T97" fmla="*/ 61 h 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19" h="1480">
                    <a:moveTo>
                      <a:pt x="0" y="61"/>
                    </a:moveTo>
                    <a:lnTo>
                      <a:pt x="1457" y="0"/>
                    </a:lnTo>
                    <a:lnTo>
                      <a:pt x="1452" y="18"/>
                    </a:lnTo>
                    <a:lnTo>
                      <a:pt x="1481" y="36"/>
                    </a:lnTo>
                    <a:lnTo>
                      <a:pt x="1493" y="72"/>
                    </a:lnTo>
                    <a:lnTo>
                      <a:pt x="1488" y="102"/>
                    </a:lnTo>
                    <a:lnTo>
                      <a:pt x="1445" y="138"/>
                    </a:lnTo>
                    <a:lnTo>
                      <a:pt x="1403" y="185"/>
                    </a:lnTo>
                    <a:lnTo>
                      <a:pt x="1398" y="215"/>
                    </a:lnTo>
                    <a:lnTo>
                      <a:pt x="1619" y="197"/>
                    </a:lnTo>
                    <a:lnTo>
                      <a:pt x="1613" y="215"/>
                    </a:lnTo>
                    <a:lnTo>
                      <a:pt x="1619" y="239"/>
                    </a:lnTo>
                    <a:lnTo>
                      <a:pt x="1601" y="275"/>
                    </a:lnTo>
                    <a:lnTo>
                      <a:pt x="1559" y="317"/>
                    </a:lnTo>
                    <a:lnTo>
                      <a:pt x="1547" y="400"/>
                    </a:lnTo>
                    <a:lnTo>
                      <a:pt x="1499" y="454"/>
                    </a:lnTo>
                    <a:lnTo>
                      <a:pt x="1511" y="502"/>
                    </a:lnTo>
                    <a:lnTo>
                      <a:pt x="1511" y="579"/>
                    </a:lnTo>
                    <a:lnTo>
                      <a:pt x="1499" y="579"/>
                    </a:lnTo>
                    <a:lnTo>
                      <a:pt x="1457" y="615"/>
                    </a:lnTo>
                    <a:lnTo>
                      <a:pt x="1457" y="638"/>
                    </a:lnTo>
                    <a:lnTo>
                      <a:pt x="1391" y="692"/>
                    </a:lnTo>
                    <a:lnTo>
                      <a:pt x="1368" y="758"/>
                    </a:lnTo>
                    <a:lnTo>
                      <a:pt x="1373" y="817"/>
                    </a:lnTo>
                    <a:lnTo>
                      <a:pt x="1368" y="860"/>
                    </a:lnTo>
                    <a:lnTo>
                      <a:pt x="1308" y="896"/>
                    </a:lnTo>
                    <a:lnTo>
                      <a:pt x="1267" y="955"/>
                    </a:lnTo>
                    <a:lnTo>
                      <a:pt x="1249" y="973"/>
                    </a:lnTo>
                    <a:lnTo>
                      <a:pt x="1249" y="1027"/>
                    </a:lnTo>
                    <a:lnTo>
                      <a:pt x="1218" y="1062"/>
                    </a:lnTo>
                    <a:lnTo>
                      <a:pt x="1218" y="1104"/>
                    </a:lnTo>
                    <a:lnTo>
                      <a:pt x="1195" y="1158"/>
                    </a:lnTo>
                    <a:lnTo>
                      <a:pt x="1165" y="1217"/>
                    </a:lnTo>
                    <a:lnTo>
                      <a:pt x="1177" y="1277"/>
                    </a:lnTo>
                    <a:lnTo>
                      <a:pt x="1206" y="1306"/>
                    </a:lnTo>
                    <a:lnTo>
                      <a:pt x="1213" y="1349"/>
                    </a:lnTo>
                    <a:lnTo>
                      <a:pt x="1224" y="1360"/>
                    </a:lnTo>
                    <a:lnTo>
                      <a:pt x="1224" y="1378"/>
                    </a:lnTo>
                    <a:lnTo>
                      <a:pt x="1206" y="1390"/>
                    </a:lnTo>
                    <a:lnTo>
                      <a:pt x="1195" y="1426"/>
                    </a:lnTo>
                    <a:lnTo>
                      <a:pt x="1201" y="1450"/>
                    </a:lnTo>
                    <a:lnTo>
                      <a:pt x="215" y="1480"/>
                    </a:lnTo>
                    <a:lnTo>
                      <a:pt x="208" y="1259"/>
                    </a:lnTo>
                    <a:lnTo>
                      <a:pt x="161" y="1247"/>
                    </a:lnTo>
                    <a:lnTo>
                      <a:pt x="113" y="1265"/>
                    </a:lnTo>
                    <a:lnTo>
                      <a:pt x="101" y="1265"/>
                    </a:lnTo>
                    <a:lnTo>
                      <a:pt x="53" y="1224"/>
                    </a:lnTo>
                    <a:lnTo>
                      <a:pt x="59" y="502"/>
                    </a:lnTo>
                    <a:lnTo>
                      <a:pt x="0" y="61"/>
                    </a:lnTo>
                  </a:path>
                </a:pathLst>
              </a:custGeom>
              <a:solidFill>
                <a:srgbClr val="9BBB59"/>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69" name="Freeform 268"/>
              <p:cNvSpPr>
                <a:spLocks noChangeAspect="1"/>
              </p:cNvSpPr>
              <p:nvPr/>
            </p:nvSpPr>
            <p:spPr bwMode="auto">
              <a:xfrm>
                <a:off x="3016362" y="4169541"/>
                <a:ext cx="156357" cy="182735"/>
              </a:xfrm>
              <a:custGeom>
                <a:avLst/>
                <a:gdLst>
                  <a:gd name="T0" fmla="*/ 0 w 389"/>
                  <a:gd name="T1" fmla="*/ 155 h 460"/>
                  <a:gd name="T2" fmla="*/ 42 w 389"/>
                  <a:gd name="T3" fmla="*/ 310 h 460"/>
                  <a:gd name="T4" fmla="*/ 42 w 389"/>
                  <a:gd name="T5" fmla="*/ 381 h 460"/>
                  <a:gd name="T6" fmla="*/ 156 w 389"/>
                  <a:gd name="T7" fmla="*/ 460 h 460"/>
                  <a:gd name="T8" fmla="*/ 192 w 389"/>
                  <a:gd name="T9" fmla="*/ 381 h 460"/>
                  <a:gd name="T10" fmla="*/ 389 w 389"/>
                  <a:gd name="T11" fmla="*/ 268 h 460"/>
                  <a:gd name="T12" fmla="*/ 311 w 389"/>
                  <a:gd name="T13" fmla="*/ 120 h 460"/>
                  <a:gd name="T14" fmla="*/ 77 w 389"/>
                  <a:gd name="T15" fmla="*/ 0 h 460"/>
                  <a:gd name="T16" fmla="*/ 77 w 389"/>
                  <a:gd name="T17" fmla="*/ 120 h 460"/>
                  <a:gd name="T18" fmla="*/ 0 w 389"/>
                  <a:gd name="T19" fmla="*/ 155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9" h="460">
                    <a:moveTo>
                      <a:pt x="0" y="155"/>
                    </a:moveTo>
                    <a:lnTo>
                      <a:pt x="42" y="310"/>
                    </a:lnTo>
                    <a:lnTo>
                      <a:pt x="42" y="381"/>
                    </a:lnTo>
                    <a:lnTo>
                      <a:pt x="156" y="460"/>
                    </a:lnTo>
                    <a:lnTo>
                      <a:pt x="192" y="381"/>
                    </a:lnTo>
                    <a:lnTo>
                      <a:pt x="389" y="268"/>
                    </a:lnTo>
                    <a:lnTo>
                      <a:pt x="311" y="120"/>
                    </a:lnTo>
                    <a:lnTo>
                      <a:pt x="77" y="0"/>
                    </a:lnTo>
                    <a:lnTo>
                      <a:pt x="77" y="120"/>
                    </a:lnTo>
                    <a:lnTo>
                      <a:pt x="0" y="155"/>
                    </a:lnTo>
                  </a:path>
                </a:pathLst>
              </a:custGeom>
              <a:solidFill>
                <a:sysClr val="window" lastClr="FFFFFF"/>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70" name="Freeform 269"/>
              <p:cNvSpPr>
                <a:spLocks noChangeAspect="1"/>
              </p:cNvSpPr>
              <p:nvPr/>
            </p:nvSpPr>
            <p:spPr bwMode="auto">
              <a:xfrm>
                <a:off x="2935218" y="4063873"/>
                <a:ext cx="98146" cy="61177"/>
              </a:xfrm>
              <a:custGeom>
                <a:avLst/>
                <a:gdLst>
                  <a:gd name="T0" fmla="*/ 78 w 233"/>
                  <a:gd name="T1" fmla="*/ 155 h 155"/>
                  <a:gd name="T2" fmla="*/ 191 w 233"/>
                  <a:gd name="T3" fmla="*/ 155 h 155"/>
                  <a:gd name="T4" fmla="*/ 233 w 233"/>
                  <a:gd name="T5" fmla="*/ 78 h 155"/>
                  <a:gd name="T6" fmla="*/ 114 w 233"/>
                  <a:gd name="T7" fmla="*/ 42 h 155"/>
                  <a:gd name="T8" fmla="*/ 78 w 233"/>
                  <a:gd name="T9" fmla="*/ 42 h 155"/>
                  <a:gd name="T10" fmla="*/ 42 w 233"/>
                  <a:gd name="T11" fmla="*/ 0 h 155"/>
                  <a:gd name="T12" fmla="*/ 0 w 233"/>
                  <a:gd name="T13" fmla="*/ 42 h 155"/>
                  <a:gd name="T14" fmla="*/ 42 w 233"/>
                  <a:gd name="T15" fmla="*/ 113 h 155"/>
                  <a:gd name="T16" fmla="*/ 78 w 233"/>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55">
                    <a:moveTo>
                      <a:pt x="78" y="155"/>
                    </a:moveTo>
                    <a:lnTo>
                      <a:pt x="191" y="155"/>
                    </a:lnTo>
                    <a:lnTo>
                      <a:pt x="233" y="78"/>
                    </a:lnTo>
                    <a:lnTo>
                      <a:pt x="114" y="42"/>
                    </a:lnTo>
                    <a:lnTo>
                      <a:pt x="78" y="42"/>
                    </a:lnTo>
                    <a:lnTo>
                      <a:pt x="42" y="0"/>
                    </a:lnTo>
                    <a:lnTo>
                      <a:pt x="0" y="42"/>
                    </a:lnTo>
                    <a:lnTo>
                      <a:pt x="42" y="113"/>
                    </a:lnTo>
                    <a:lnTo>
                      <a:pt x="78" y="155"/>
                    </a:lnTo>
                    <a:close/>
                  </a:path>
                </a:pathLst>
              </a:custGeom>
              <a:noFill/>
              <a:ln>
                <a:noFill/>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71" name="Freeform 270"/>
              <p:cNvSpPr>
                <a:spLocks noChangeAspect="1"/>
              </p:cNvSpPr>
              <p:nvPr/>
            </p:nvSpPr>
            <p:spPr bwMode="auto">
              <a:xfrm>
                <a:off x="2891500" y="4082146"/>
                <a:ext cx="31574" cy="30986"/>
              </a:xfrm>
              <a:custGeom>
                <a:avLst/>
                <a:gdLst>
                  <a:gd name="T0" fmla="*/ 36 w 77"/>
                  <a:gd name="T1" fmla="*/ 0 h 78"/>
                  <a:gd name="T2" fmla="*/ 44 w 77"/>
                  <a:gd name="T3" fmla="*/ 2 h 78"/>
                  <a:gd name="T4" fmla="*/ 51 w 77"/>
                  <a:gd name="T5" fmla="*/ 4 h 78"/>
                  <a:gd name="T6" fmla="*/ 59 w 77"/>
                  <a:gd name="T7" fmla="*/ 7 h 78"/>
                  <a:gd name="T8" fmla="*/ 65 w 77"/>
                  <a:gd name="T9" fmla="*/ 12 h 78"/>
                  <a:gd name="T10" fmla="*/ 70 w 77"/>
                  <a:gd name="T11" fmla="*/ 17 h 78"/>
                  <a:gd name="T12" fmla="*/ 74 w 77"/>
                  <a:gd name="T13" fmla="*/ 23 h 78"/>
                  <a:gd name="T14" fmla="*/ 76 w 77"/>
                  <a:gd name="T15" fmla="*/ 29 h 78"/>
                  <a:gd name="T16" fmla="*/ 77 w 77"/>
                  <a:gd name="T17" fmla="*/ 36 h 78"/>
                  <a:gd name="T18" fmla="*/ 76 w 77"/>
                  <a:gd name="T19" fmla="*/ 43 h 78"/>
                  <a:gd name="T20" fmla="*/ 74 w 77"/>
                  <a:gd name="T21" fmla="*/ 51 h 78"/>
                  <a:gd name="T22" fmla="*/ 70 w 77"/>
                  <a:gd name="T23" fmla="*/ 57 h 78"/>
                  <a:gd name="T24" fmla="*/ 65 w 77"/>
                  <a:gd name="T25" fmla="*/ 64 h 78"/>
                  <a:gd name="T26" fmla="*/ 59 w 77"/>
                  <a:gd name="T27" fmla="*/ 70 h 78"/>
                  <a:gd name="T28" fmla="*/ 51 w 77"/>
                  <a:gd name="T29" fmla="*/ 74 h 78"/>
                  <a:gd name="T30" fmla="*/ 44 w 77"/>
                  <a:gd name="T31" fmla="*/ 78 h 78"/>
                  <a:gd name="T32" fmla="*/ 36 w 77"/>
                  <a:gd name="T33" fmla="*/ 78 h 78"/>
                  <a:gd name="T34" fmla="*/ 29 w 77"/>
                  <a:gd name="T35" fmla="*/ 78 h 78"/>
                  <a:gd name="T36" fmla="*/ 22 w 77"/>
                  <a:gd name="T37" fmla="*/ 74 h 78"/>
                  <a:gd name="T38" fmla="*/ 17 w 77"/>
                  <a:gd name="T39" fmla="*/ 70 h 78"/>
                  <a:gd name="T40" fmla="*/ 11 w 77"/>
                  <a:gd name="T41" fmla="*/ 64 h 78"/>
                  <a:gd name="T42" fmla="*/ 7 w 77"/>
                  <a:gd name="T43" fmla="*/ 57 h 78"/>
                  <a:gd name="T44" fmla="*/ 2 w 77"/>
                  <a:gd name="T45" fmla="*/ 51 h 78"/>
                  <a:gd name="T46" fmla="*/ 0 w 77"/>
                  <a:gd name="T47" fmla="*/ 43 h 78"/>
                  <a:gd name="T48" fmla="*/ 0 w 77"/>
                  <a:gd name="T49" fmla="*/ 36 h 78"/>
                  <a:gd name="T50" fmla="*/ 0 w 77"/>
                  <a:gd name="T51" fmla="*/ 29 h 78"/>
                  <a:gd name="T52" fmla="*/ 2 w 77"/>
                  <a:gd name="T53" fmla="*/ 23 h 78"/>
                  <a:gd name="T54" fmla="*/ 7 w 77"/>
                  <a:gd name="T55" fmla="*/ 17 h 78"/>
                  <a:gd name="T56" fmla="*/ 11 w 77"/>
                  <a:gd name="T57" fmla="*/ 12 h 78"/>
                  <a:gd name="T58" fmla="*/ 17 w 77"/>
                  <a:gd name="T59" fmla="*/ 7 h 78"/>
                  <a:gd name="T60" fmla="*/ 22 w 77"/>
                  <a:gd name="T61" fmla="*/ 4 h 78"/>
                  <a:gd name="T62" fmla="*/ 29 w 77"/>
                  <a:gd name="T63" fmla="*/ 2 h 78"/>
                  <a:gd name="T64" fmla="*/ 36 w 77"/>
                  <a:gd name="T6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 h="78">
                    <a:moveTo>
                      <a:pt x="36" y="0"/>
                    </a:moveTo>
                    <a:lnTo>
                      <a:pt x="44" y="2"/>
                    </a:lnTo>
                    <a:lnTo>
                      <a:pt x="51" y="4"/>
                    </a:lnTo>
                    <a:lnTo>
                      <a:pt x="59" y="7"/>
                    </a:lnTo>
                    <a:lnTo>
                      <a:pt x="65" y="12"/>
                    </a:lnTo>
                    <a:lnTo>
                      <a:pt x="70" y="17"/>
                    </a:lnTo>
                    <a:lnTo>
                      <a:pt x="74" y="23"/>
                    </a:lnTo>
                    <a:lnTo>
                      <a:pt x="76" y="29"/>
                    </a:lnTo>
                    <a:lnTo>
                      <a:pt x="77" y="36"/>
                    </a:lnTo>
                    <a:lnTo>
                      <a:pt x="76" y="43"/>
                    </a:lnTo>
                    <a:lnTo>
                      <a:pt x="74" y="51"/>
                    </a:lnTo>
                    <a:lnTo>
                      <a:pt x="70" y="57"/>
                    </a:lnTo>
                    <a:lnTo>
                      <a:pt x="65" y="64"/>
                    </a:lnTo>
                    <a:lnTo>
                      <a:pt x="59" y="70"/>
                    </a:lnTo>
                    <a:lnTo>
                      <a:pt x="51" y="74"/>
                    </a:lnTo>
                    <a:lnTo>
                      <a:pt x="44" y="78"/>
                    </a:lnTo>
                    <a:lnTo>
                      <a:pt x="36" y="78"/>
                    </a:lnTo>
                    <a:lnTo>
                      <a:pt x="29" y="78"/>
                    </a:lnTo>
                    <a:lnTo>
                      <a:pt x="22" y="74"/>
                    </a:lnTo>
                    <a:lnTo>
                      <a:pt x="17" y="70"/>
                    </a:lnTo>
                    <a:lnTo>
                      <a:pt x="11" y="64"/>
                    </a:lnTo>
                    <a:lnTo>
                      <a:pt x="7" y="57"/>
                    </a:lnTo>
                    <a:lnTo>
                      <a:pt x="2" y="51"/>
                    </a:lnTo>
                    <a:lnTo>
                      <a:pt x="0" y="43"/>
                    </a:lnTo>
                    <a:lnTo>
                      <a:pt x="0" y="36"/>
                    </a:lnTo>
                    <a:lnTo>
                      <a:pt x="0" y="29"/>
                    </a:lnTo>
                    <a:lnTo>
                      <a:pt x="2" y="23"/>
                    </a:lnTo>
                    <a:lnTo>
                      <a:pt x="7" y="17"/>
                    </a:lnTo>
                    <a:lnTo>
                      <a:pt x="11" y="12"/>
                    </a:lnTo>
                    <a:lnTo>
                      <a:pt x="17" y="7"/>
                    </a:lnTo>
                    <a:lnTo>
                      <a:pt x="22" y="4"/>
                    </a:lnTo>
                    <a:lnTo>
                      <a:pt x="29" y="2"/>
                    </a:lnTo>
                    <a:lnTo>
                      <a:pt x="36"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72" name="Freeform 271"/>
              <p:cNvSpPr>
                <a:spLocks noChangeAspect="1"/>
              </p:cNvSpPr>
              <p:nvPr/>
            </p:nvSpPr>
            <p:spPr bwMode="auto">
              <a:xfrm>
                <a:off x="2840496" y="4032887"/>
                <a:ext cx="76911" cy="30986"/>
              </a:xfrm>
              <a:custGeom>
                <a:avLst/>
                <a:gdLst>
                  <a:gd name="T0" fmla="*/ 0 w 191"/>
                  <a:gd name="T1" fmla="*/ 78 h 78"/>
                  <a:gd name="T2" fmla="*/ 155 w 191"/>
                  <a:gd name="T3" fmla="*/ 78 h 78"/>
                  <a:gd name="T4" fmla="*/ 191 w 191"/>
                  <a:gd name="T5" fmla="*/ 0 h 78"/>
                  <a:gd name="T6" fmla="*/ 42 w 191"/>
                  <a:gd name="T7" fmla="*/ 0 h 78"/>
                  <a:gd name="T8" fmla="*/ 0 w 191"/>
                  <a:gd name="T9" fmla="*/ 78 h 78"/>
                </a:gdLst>
                <a:ahLst/>
                <a:cxnLst>
                  <a:cxn ang="0">
                    <a:pos x="T0" y="T1"/>
                  </a:cxn>
                  <a:cxn ang="0">
                    <a:pos x="T2" y="T3"/>
                  </a:cxn>
                  <a:cxn ang="0">
                    <a:pos x="T4" y="T5"/>
                  </a:cxn>
                  <a:cxn ang="0">
                    <a:pos x="T6" y="T7"/>
                  </a:cxn>
                  <a:cxn ang="0">
                    <a:pos x="T8" y="T9"/>
                  </a:cxn>
                </a:cxnLst>
                <a:rect l="0" t="0" r="r" b="b"/>
                <a:pathLst>
                  <a:path w="191" h="78">
                    <a:moveTo>
                      <a:pt x="0" y="78"/>
                    </a:moveTo>
                    <a:lnTo>
                      <a:pt x="155" y="78"/>
                    </a:lnTo>
                    <a:lnTo>
                      <a:pt x="191" y="0"/>
                    </a:lnTo>
                    <a:lnTo>
                      <a:pt x="42" y="0"/>
                    </a:lnTo>
                    <a:lnTo>
                      <a:pt x="0" y="7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73" name="Freeform 272"/>
              <p:cNvSpPr>
                <a:spLocks noChangeAspect="1"/>
              </p:cNvSpPr>
              <p:nvPr/>
            </p:nvSpPr>
            <p:spPr bwMode="auto">
              <a:xfrm>
                <a:off x="2513423" y="3895438"/>
                <a:ext cx="80149" cy="46876"/>
              </a:xfrm>
              <a:custGeom>
                <a:avLst/>
                <a:gdLst>
                  <a:gd name="T0" fmla="*/ 0 w 197"/>
                  <a:gd name="T1" fmla="*/ 77 h 120"/>
                  <a:gd name="T2" fmla="*/ 78 w 197"/>
                  <a:gd name="T3" fmla="*/ 120 h 120"/>
                  <a:gd name="T4" fmla="*/ 156 w 197"/>
                  <a:gd name="T5" fmla="*/ 120 h 120"/>
                  <a:gd name="T6" fmla="*/ 197 w 197"/>
                  <a:gd name="T7" fmla="*/ 42 h 120"/>
                  <a:gd name="T8" fmla="*/ 120 w 197"/>
                  <a:gd name="T9" fmla="*/ 0 h 120"/>
                  <a:gd name="T10" fmla="*/ 43 w 197"/>
                  <a:gd name="T11" fmla="*/ 42 h 120"/>
                  <a:gd name="T12" fmla="*/ 0 w 197"/>
                  <a:gd name="T13" fmla="*/ 77 h 120"/>
                </a:gdLst>
                <a:ahLst/>
                <a:cxnLst>
                  <a:cxn ang="0">
                    <a:pos x="T0" y="T1"/>
                  </a:cxn>
                  <a:cxn ang="0">
                    <a:pos x="T2" y="T3"/>
                  </a:cxn>
                  <a:cxn ang="0">
                    <a:pos x="T4" y="T5"/>
                  </a:cxn>
                  <a:cxn ang="0">
                    <a:pos x="T6" y="T7"/>
                  </a:cxn>
                  <a:cxn ang="0">
                    <a:pos x="T8" y="T9"/>
                  </a:cxn>
                  <a:cxn ang="0">
                    <a:pos x="T10" y="T11"/>
                  </a:cxn>
                  <a:cxn ang="0">
                    <a:pos x="T12" y="T13"/>
                  </a:cxn>
                </a:cxnLst>
                <a:rect l="0" t="0" r="r" b="b"/>
                <a:pathLst>
                  <a:path w="197" h="120">
                    <a:moveTo>
                      <a:pt x="0" y="77"/>
                    </a:moveTo>
                    <a:lnTo>
                      <a:pt x="78" y="120"/>
                    </a:lnTo>
                    <a:lnTo>
                      <a:pt x="156" y="120"/>
                    </a:lnTo>
                    <a:lnTo>
                      <a:pt x="197" y="42"/>
                    </a:lnTo>
                    <a:lnTo>
                      <a:pt x="120" y="0"/>
                    </a:lnTo>
                    <a:lnTo>
                      <a:pt x="43" y="42"/>
                    </a:lnTo>
                    <a:lnTo>
                      <a:pt x="0" y="77"/>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74" name="Freeform 273"/>
              <p:cNvSpPr>
                <a:spLocks noChangeAspect="1"/>
              </p:cNvSpPr>
              <p:nvPr/>
            </p:nvSpPr>
            <p:spPr bwMode="auto">
              <a:xfrm>
                <a:off x="2455025" y="3895438"/>
                <a:ext cx="27634" cy="46876"/>
              </a:xfrm>
              <a:custGeom>
                <a:avLst/>
                <a:gdLst>
                  <a:gd name="T0" fmla="*/ 0 w 72"/>
                  <a:gd name="T1" fmla="*/ 120 h 120"/>
                  <a:gd name="T2" fmla="*/ 72 w 72"/>
                  <a:gd name="T3" fmla="*/ 42 h 120"/>
                  <a:gd name="T4" fmla="*/ 72 w 72"/>
                  <a:gd name="T5" fmla="*/ 0 h 120"/>
                  <a:gd name="T6" fmla="*/ 0 w 72"/>
                  <a:gd name="T7" fmla="*/ 77 h 120"/>
                  <a:gd name="T8" fmla="*/ 0 w 72"/>
                  <a:gd name="T9" fmla="*/ 120 h 120"/>
                </a:gdLst>
                <a:ahLst/>
                <a:cxnLst>
                  <a:cxn ang="0">
                    <a:pos x="T0" y="T1"/>
                  </a:cxn>
                  <a:cxn ang="0">
                    <a:pos x="T2" y="T3"/>
                  </a:cxn>
                  <a:cxn ang="0">
                    <a:pos x="T4" y="T5"/>
                  </a:cxn>
                  <a:cxn ang="0">
                    <a:pos x="T6" y="T7"/>
                  </a:cxn>
                  <a:cxn ang="0">
                    <a:pos x="T8" y="T9"/>
                  </a:cxn>
                </a:cxnLst>
                <a:rect l="0" t="0" r="r" b="b"/>
                <a:pathLst>
                  <a:path w="72" h="120">
                    <a:moveTo>
                      <a:pt x="0" y="120"/>
                    </a:moveTo>
                    <a:lnTo>
                      <a:pt x="72" y="42"/>
                    </a:lnTo>
                    <a:lnTo>
                      <a:pt x="72" y="0"/>
                    </a:lnTo>
                    <a:lnTo>
                      <a:pt x="0" y="77"/>
                    </a:lnTo>
                    <a:lnTo>
                      <a:pt x="0" y="12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75" name="Freeform 274"/>
              <p:cNvSpPr>
                <a:spLocks noChangeAspect="1"/>
              </p:cNvSpPr>
              <p:nvPr/>
            </p:nvSpPr>
            <p:spPr bwMode="auto">
              <a:xfrm>
                <a:off x="2717439" y="3970916"/>
                <a:ext cx="76911" cy="61971"/>
              </a:xfrm>
              <a:custGeom>
                <a:avLst/>
                <a:gdLst>
                  <a:gd name="T0" fmla="*/ 78 w 192"/>
                  <a:gd name="T1" fmla="*/ 154 h 154"/>
                  <a:gd name="T2" fmla="*/ 192 w 192"/>
                  <a:gd name="T3" fmla="*/ 154 h 154"/>
                  <a:gd name="T4" fmla="*/ 192 w 192"/>
                  <a:gd name="T5" fmla="*/ 82 h 154"/>
                  <a:gd name="T6" fmla="*/ 113 w 192"/>
                  <a:gd name="T7" fmla="*/ 0 h 154"/>
                  <a:gd name="T8" fmla="*/ 0 w 192"/>
                  <a:gd name="T9" fmla="*/ 41 h 154"/>
                  <a:gd name="T10" fmla="*/ 78 w 192"/>
                  <a:gd name="T11" fmla="*/ 154 h 154"/>
                </a:gdLst>
                <a:ahLst/>
                <a:cxnLst>
                  <a:cxn ang="0">
                    <a:pos x="T0" y="T1"/>
                  </a:cxn>
                  <a:cxn ang="0">
                    <a:pos x="T2" y="T3"/>
                  </a:cxn>
                  <a:cxn ang="0">
                    <a:pos x="T4" y="T5"/>
                  </a:cxn>
                  <a:cxn ang="0">
                    <a:pos x="T6" y="T7"/>
                  </a:cxn>
                  <a:cxn ang="0">
                    <a:pos x="T8" y="T9"/>
                  </a:cxn>
                  <a:cxn ang="0">
                    <a:pos x="T10" y="T11"/>
                  </a:cxn>
                </a:cxnLst>
                <a:rect l="0" t="0" r="r" b="b"/>
                <a:pathLst>
                  <a:path w="192" h="154">
                    <a:moveTo>
                      <a:pt x="78" y="154"/>
                    </a:moveTo>
                    <a:lnTo>
                      <a:pt x="192" y="154"/>
                    </a:lnTo>
                    <a:lnTo>
                      <a:pt x="192" y="82"/>
                    </a:lnTo>
                    <a:lnTo>
                      <a:pt x="113" y="0"/>
                    </a:lnTo>
                    <a:lnTo>
                      <a:pt x="0" y="41"/>
                    </a:lnTo>
                    <a:lnTo>
                      <a:pt x="78" y="154"/>
                    </a:lnTo>
                    <a:close/>
                  </a:path>
                </a:pathLst>
              </a:custGeom>
              <a:solidFill>
                <a:sysClr val="window" lastClr="FFFFFF"/>
              </a:solidFill>
              <a:ln>
                <a:noFill/>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grpSp>
            <p:nvGrpSpPr>
              <p:cNvPr id="276" name="HI"/>
              <p:cNvGrpSpPr>
                <a:grpSpLocks noChangeAspect="1"/>
              </p:cNvGrpSpPr>
              <p:nvPr/>
            </p:nvGrpSpPr>
            <p:grpSpPr bwMode="auto">
              <a:xfrm>
                <a:off x="2457537" y="3916641"/>
                <a:ext cx="714454" cy="444921"/>
                <a:chOff x="2463127" y="3909659"/>
                <a:chExt cx="881" cy="560"/>
              </a:xfrm>
              <a:solidFill>
                <a:sysClr val="window" lastClr="FFFFFF"/>
              </a:solidFill>
            </p:grpSpPr>
            <p:sp>
              <p:nvSpPr>
                <p:cNvPr id="329" name="Freeform 328"/>
                <p:cNvSpPr>
                  <a:spLocks/>
                </p:cNvSpPr>
                <p:nvPr/>
              </p:nvSpPr>
              <p:spPr bwMode="auto">
                <a:xfrm>
                  <a:off x="2463813" y="3909989"/>
                  <a:ext cx="195" cy="230"/>
                </a:xfrm>
                <a:custGeom>
                  <a:avLst/>
                  <a:gdLst>
                    <a:gd name="T0" fmla="*/ 0 w 389"/>
                    <a:gd name="T1" fmla="*/ 155 h 460"/>
                    <a:gd name="T2" fmla="*/ 42 w 389"/>
                    <a:gd name="T3" fmla="*/ 310 h 460"/>
                    <a:gd name="T4" fmla="*/ 42 w 389"/>
                    <a:gd name="T5" fmla="*/ 381 h 460"/>
                    <a:gd name="T6" fmla="*/ 156 w 389"/>
                    <a:gd name="T7" fmla="*/ 460 h 460"/>
                    <a:gd name="T8" fmla="*/ 192 w 389"/>
                    <a:gd name="T9" fmla="*/ 381 h 460"/>
                    <a:gd name="T10" fmla="*/ 389 w 389"/>
                    <a:gd name="T11" fmla="*/ 268 h 460"/>
                    <a:gd name="T12" fmla="*/ 311 w 389"/>
                    <a:gd name="T13" fmla="*/ 120 h 460"/>
                    <a:gd name="T14" fmla="*/ 77 w 389"/>
                    <a:gd name="T15" fmla="*/ 0 h 460"/>
                    <a:gd name="T16" fmla="*/ 77 w 389"/>
                    <a:gd name="T17" fmla="*/ 120 h 460"/>
                    <a:gd name="T18" fmla="*/ 0 w 389"/>
                    <a:gd name="T19" fmla="*/ 155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9" h="460">
                      <a:moveTo>
                        <a:pt x="0" y="155"/>
                      </a:moveTo>
                      <a:lnTo>
                        <a:pt x="42" y="310"/>
                      </a:lnTo>
                      <a:lnTo>
                        <a:pt x="42" y="381"/>
                      </a:lnTo>
                      <a:lnTo>
                        <a:pt x="156" y="460"/>
                      </a:lnTo>
                      <a:lnTo>
                        <a:pt x="192" y="381"/>
                      </a:lnTo>
                      <a:lnTo>
                        <a:pt x="389" y="268"/>
                      </a:lnTo>
                      <a:lnTo>
                        <a:pt x="311" y="120"/>
                      </a:lnTo>
                      <a:lnTo>
                        <a:pt x="77" y="0"/>
                      </a:lnTo>
                      <a:lnTo>
                        <a:pt x="77" y="120"/>
                      </a:lnTo>
                      <a:lnTo>
                        <a:pt x="0" y="155"/>
                      </a:lnTo>
                      <a:close/>
                    </a:path>
                  </a:pathLst>
                </a:custGeom>
                <a:solidFill>
                  <a:sysClr val="window" lastClr="FFFFFF"/>
                </a:solidFill>
                <a:ln w="3175">
                  <a:solidFill>
                    <a:srgbClr val="000000"/>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30" name="Freeform 329"/>
                <p:cNvSpPr>
                  <a:spLocks/>
                </p:cNvSpPr>
                <p:nvPr/>
              </p:nvSpPr>
              <p:spPr bwMode="auto">
                <a:xfrm>
                  <a:off x="2463722" y="3909871"/>
                  <a:ext cx="116" cy="77"/>
                </a:xfrm>
                <a:custGeom>
                  <a:avLst/>
                  <a:gdLst>
                    <a:gd name="T0" fmla="*/ 78 w 233"/>
                    <a:gd name="T1" fmla="*/ 155 h 155"/>
                    <a:gd name="T2" fmla="*/ 191 w 233"/>
                    <a:gd name="T3" fmla="*/ 155 h 155"/>
                    <a:gd name="T4" fmla="*/ 233 w 233"/>
                    <a:gd name="T5" fmla="*/ 78 h 155"/>
                    <a:gd name="T6" fmla="*/ 114 w 233"/>
                    <a:gd name="T7" fmla="*/ 42 h 155"/>
                    <a:gd name="T8" fmla="*/ 78 w 233"/>
                    <a:gd name="T9" fmla="*/ 42 h 155"/>
                    <a:gd name="T10" fmla="*/ 42 w 233"/>
                    <a:gd name="T11" fmla="*/ 0 h 155"/>
                    <a:gd name="T12" fmla="*/ 0 w 233"/>
                    <a:gd name="T13" fmla="*/ 42 h 155"/>
                    <a:gd name="T14" fmla="*/ 42 w 233"/>
                    <a:gd name="T15" fmla="*/ 113 h 155"/>
                    <a:gd name="T16" fmla="*/ 78 w 233"/>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55">
                      <a:moveTo>
                        <a:pt x="78" y="155"/>
                      </a:moveTo>
                      <a:lnTo>
                        <a:pt x="191" y="155"/>
                      </a:lnTo>
                      <a:lnTo>
                        <a:pt x="233" y="78"/>
                      </a:lnTo>
                      <a:lnTo>
                        <a:pt x="114" y="42"/>
                      </a:lnTo>
                      <a:lnTo>
                        <a:pt x="78" y="42"/>
                      </a:lnTo>
                      <a:lnTo>
                        <a:pt x="42" y="0"/>
                      </a:lnTo>
                      <a:lnTo>
                        <a:pt x="0" y="42"/>
                      </a:lnTo>
                      <a:lnTo>
                        <a:pt x="42" y="113"/>
                      </a:lnTo>
                      <a:lnTo>
                        <a:pt x="78" y="155"/>
                      </a:lnTo>
                    </a:path>
                  </a:pathLst>
                </a:custGeom>
                <a:solidFill>
                  <a:sysClr val="window" lastClr="FFFFFF"/>
                </a:solid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31" name="Freeform 330"/>
                <p:cNvSpPr>
                  <a:spLocks/>
                </p:cNvSpPr>
                <p:nvPr/>
              </p:nvSpPr>
              <p:spPr bwMode="auto">
                <a:xfrm>
                  <a:off x="2463700" y="3909948"/>
                  <a:ext cx="42" cy="18"/>
                </a:xfrm>
                <a:custGeom>
                  <a:avLst/>
                  <a:gdLst>
                    <a:gd name="T0" fmla="*/ 0 w 84"/>
                    <a:gd name="T1" fmla="*/ 36 h 36"/>
                    <a:gd name="T2" fmla="*/ 84 w 84"/>
                    <a:gd name="T3" fmla="*/ 0 h 36"/>
                    <a:gd name="T4" fmla="*/ 84 w 84"/>
                    <a:gd name="T5" fmla="*/ 36 h 36"/>
                    <a:gd name="T6" fmla="*/ 0 w 84"/>
                    <a:gd name="T7" fmla="*/ 36 h 36"/>
                  </a:gdLst>
                  <a:ahLst/>
                  <a:cxnLst>
                    <a:cxn ang="0">
                      <a:pos x="T0" y="T1"/>
                    </a:cxn>
                    <a:cxn ang="0">
                      <a:pos x="T2" y="T3"/>
                    </a:cxn>
                    <a:cxn ang="0">
                      <a:pos x="T4" y="T5"/>
                    </a:cxn>
                    <a:cxn ang="0">
                      <a:pos x="T6" y="T7"/>
                    </a:cxn>
                  </a:cxnLst>
                  <a:rect l="0" t="0" r="r" b="b"/>
                  <a:pathLst>
                    <a:path w="84" h="36">
                      <a:moveTo>
                        <a:pt x="0" y="36"/>
                      </a:moveTo>
                      <a:lnTo>
                        <a:pt x="84" y="0"/>
                      </a:lnTo>
                      <a:lnTo>
                        <a:pt x="84" y="36"/>
                      </a:lnTo>
                      <a:lnTo>
                        <a:pt x="0" y="36"/>
                      </a:lnTo>
                    </a:path>
                  </a:pathLst>
                </a:custGeom>
                <a:solidFill>
                  <a:srgbClr val="D9D9D9"/>
                </a:solid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32" name="Freeform 331"/>
                <p:cNvSpPr>
                  <a:spLocks/>
                </p:cNvSpPr>
                <p:nvPr/>
              </p:nvSpPr>
              <p:spPr bwMode="auto">
                <a:xfrm>
                  <a:off x="2463605" y="3909832"/>
                  <a:ext cx="95" cy="39"/>
                </a:xfrm>
                <a:custGeom>
                  <a:avLst/>
                  <a:gdLst>
                    <a:gd name="T0" fmla="*/ 0 w 191"/>
                    <a:gd name="T1" fmla="*/ 78 h 78"/>
                    <a:gd name="T2" fmla="*/ 155 w 191"/>
                    <a:gd name="T3" fmla="*/ 78 h 78"/>
                    <a:gd name="T4" fmla="*/ 191 w 191"/>
                    <a:gd name="T5" fmla="*/ 0 h 78"/>
                    <a:gd name="T6" fmla="*/ 42 w 191"/>
                    <a:gd name="T7" fmla="*/ 0 h 78"/>
                    <a:gd name="T8" fmla="*/ 0 w 191"/>
                    <a:gd name="T9" fmla="*/ 78 h 78"/>
                  </a:gdLst>
                  <a:ahLst/>
                  <a:cxnLst>
                    <a:cxn ang="0">
                      <a:pos x="T0" y="T1"/>
                    </a:cxn>
                    <a:cxn ang="0">
                      <a:pos x="T2" y="T3"/>
                    </a:cxn>
                    <a:cxn ang="0">
                      <a:pos x="T4" y="T5"/>
                    </a:cxn>
                    <a:cxn ang="0">
                      <a:pos x="T6" y="T7"/>
                    </a:cxn>
                    <a:cxn ang="0">
                      <a:pos x="T8" y="T9"/>
                    </a:cxn>
                  </a:cxnLst>
                  <a:rect l="0" t="0" r="r" b="b"/>
                  <a:pathLst>
                    <a:path w="191" h="78">
                      <a:moveTo>
                        <a:pt x="0" y="78"/>
                      </a:moveTo>
                      <a:lnTo>
                        <a:pt x="155" y="78"/>
                      </a:lnTo>
                      <a:lnTo>
                        <a:pt x="191" y="0"/>
                      </a:lnTo>
                      <a:lnTo>
                        <a:pt x="42" y="0"/>
                      </a:lnTo>
                      <a:lnTo>
                        <a:pt x="0" y="78"/>
                      </a:lnTo>
                    </a:path>
                  </a:pathLst>
                </a:custGeom>
                <a:solidFill>
                  <a:sysClr val="window" lastClr="FFFFFF"/>
                </a:solid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33" name="Freeform 332"/>
                <p:cNvSpPr>
                  <a:spLocks/>
                </p:cNvSpPr>
                <p:nvPr/>
              </p:nvSpPr>
              <p:spPr bwMode="auto">
                <a:xfrm>
                  <a:off x="2463201" y="3909659"/>
                  <a:ext cx="99" cy="59"/>
                </a:xfrm>
                <a:custGeom>
                  <a:avLst/>
                  <a:gdLst>
                    <a:gd name="T0" fmla="*/ 0 w 197"/>
                    <a:gd name="T1" fmla="*/ 77 h 120"/>
                    <a:gd name="T2" fmla="*/ 78 w 197"/>
                    <a:gd name="T3" fmla="*/ 120 h 120"/>
                    <a:gd name="T4" fmla="*/ 156 w 197"/>
                    <a:gd name="T5" fmla="*/ 120 h 120"/>
                    <a:gd name="T6" fmla="*/ 197 w 197"/>
                    <a:gd name="T7" fmla="*/ 42 h 120"/>
                    <a:gd name="T8" fmla="*/ 120 w 197"/>
                    <a:gd name="T9" fmla="*/ 0 h 120"/>
                    <a:gd name="T10" fmla="*/ 43 w 197"/>
                    <a:gd name="T11" fmla="*/ 42 h 120"/>
                    <a:gd name="T12" fmla="*/ 0 w 197"/>
                    <a:gd name="T13" fmla="*/ 77 h 120"/>
                  </a:gdLst>
                  <a:ahLst/>
                  <a:cxnLst>
                    <a:cxn ang="0">
                      <a:pos x="T0" y="T1"/>
                    </a:cxn>
                    <a:cxn ang="0">
                      <a:pos x="T2" y="T3"/>
                    </a:cxn>
                    <a:cxn ang="0">
                      <a:pos x="T4" y="T5"/>
                    </a:cxn>
                    <a:cxn ang="0">
                      <a:pos x="T6" y="T7"/>
                    </a:cxn>
                    <a:cxn ang="0">
                      <a:pos x="T8" y="T9"/>
                    </a:cxn>
                    <a:cxn ang="0">
                      <a:pos x="T10" y="T11"/>
                    </a:cxn>
                    <a:cxn ang="0">
                      <a:pos x="T12" y="T13"/>
                    </a:cxn>
                  </a:cxnLst>
                  <a:rect l="0" t="0" r="r" b="b"/>
                  <a:pathLst>
                    <a:path w="197" h="120">
                      <a:moveTo>
                        <a:pt x="0" y="77"/>
                      </a:moveTo>
                      <a:lnTo>
                        <a:pt x="78" y="120"/>
                      </a:lnTo>
                      <a:lnTo>
                        <a:pt x="156" y="120"/>
                      </a:lnTo>
                      <a:lnTo>
                        <a:pt x="197" y="42"/>
                      </a:lnTo>
                      <a:lnTo>
                        <a:pt x="120" y="0"/>
                      </a:lnTo>
                      <a:lnTo>
                        <a:pt x="43" y="42"/>
                      </a:lnTo>
                      <a:lnTo>
                        <a:pt x="0" y="77"/>
                      </a:lnTo>
                    </a:path>
                  </a:pathLst>
                </a:custGeom>
                <a:solidFill>
                  <a:sysClr val="window" lastClr="FFFFFF"/>
                </a:solid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34" name="Freeform 333"/>
                <p:cNvSpPr>
                  <a:spLocks/>
                </p:cNvSpPr>
                <p:nvPr/>
              </p:nvSpPr>
              <p:spPr bwMode="auto">
                <a:xfrm>
                  <a:off x="2463127" y="3909659"/>
                  <a:ext cx="36" cy="59"/>
                </a:xfrm>
                <a:custGeom>
                  <a:avLst/>
                  <a:gdLst>
                    <a:gd name="T0" fmla="*/ 0 w 72"/>
                    <a:gd name="T1" fmla="*/ 120 h 120"/>
                    <a:gd name="T2" fmla="*/ 72 w 72"/>
                    <a:gd name="T3" fmla="*/ 42 h 120"/>
                    <a:gd name="T4" fmla="*/ 72 w 72"/>
                    <a:gd name="T5" fmla="*/ 0 h 120"/>
                    <a:gd name="T6" fmla="*/ 0 w 72"/>
                    <a:gd name="T7" fmla="*/ 77 h 120"/>
                    <a:gd name="T8" fmla="*/ 0 w 72"/>
                    <a:gd name="T9" fmla="*/ 120 h 120"/>
                  </a:gdLst>
                  <a:ahLst/>
                  <a:cxnLst>
                    <a:cxn ang="0">
                      <a:pos x="T0" y="T1"/>
                    </a:cxn>
                    <a:cxn ang="0">
                      <a:pos x="T2" y="T3"/>
                    </a:cxn>
                    <a:cxn ang="0">
                      <a:pos x="T4" y="T5"/>
                    </a:cxn>
                    <a:cxn ang="0">
                      <a:pos x="T6" y="T7"/>
                    </a:cxn>
                    <a:cxn ang="0">
                      <a:pos x="T8" y="T9"/>
                    </a:cxn>
                  </a:cxnLst>
                  <a:rect l="0" t="0" r="r" b="b"/>
                  <a:pathLst>
                    <a:path w="72" h="120">
                      <a:moveTo>
                        <a:pt x="0" y="120"/>
                      </a:moveTo>
                      <a:lnTo>
                        <a:pt x="72" y="42"/>
                      </a:lnTo>
                      <a:lnTo>
                        <a:pt x="72" y="0"/>
                      </a:lnTo>
                      <a:lnTo>
                        <a:pt x="0" y="77"/>
                      </a:lnTo>
                      <a:lnTo>
                        <a:pt x="0" y="120"/>
                      </a:lnTo>
                    </a:path>
                  </a:pathLst>
                </a:custGeom>
                <a:solidFill>
                  <a:srgbClr val="D9D9D9"/>
                </a:solid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35" name="Freeform 334"/>
                <p:cNvSpPr>
                  <a:spLocks/>
                </p:cNvSpPr>
                <p:nvPr/>
              </p:nvSpPr>
              <p:spPr bwMode="auto">
                <a:xfrm>
                  <a:off x="2463453" y="3909754"/>
                  <a:ext cx="95" cy="78"/>
                </a:xfrm>
                <a:custGeom>
                  <a:avLst/>
                  <a:gdLst>
                    <a:gd name="T0" fmla="*/ 78 w 192"/>
                    <a:gd name="T1" fmla="*/ 154 h 154"/>
                    <a:gd name="T2" fmla="*/ 192 w 192"/>
                    <a:gd name="T3" fmla="*/ 154 h 154"/>
                    <a:gd name="T4" fmla="*/ 192 w 192"/>
                    <a:gd name="T5" fmla="*/ 82 h 154"/>
                    <a:gd name="T6" fmla="*/ 113 w 192"/>
                    <a:gd name="T7" fmla="*/ 0 h 154"/>
                    <a:gd name="T8" fmla="*/ 0 w 192"/>
                    <a:gd name="T9" fmla="*/ 41 h 154"/>
                    <a:gd name="T10" fmla="*/ 78 w 192"/>
                    <a:gd name="T11" fmla="*/ 154 h 154"/>
                  </a:gdLst>
                  <a:ahLst/>
                  <a:cxnLst>
                    <a:cxn ang="0">
                      <a:pos x="T0" y="T1"/>
                    </a:cxn>
                    <a:cxn ang="0">
                      <a:pos x="T2" y="T3"/>
                    </a:cxn>
                    <a:cxn ang="0">
                      <a:pos x="T4" y="T5"/>
                    </a:cxn>
                    <a:cxn ang="0">
                      <a:pos x="T6" y="T7"/>
                    </a:cxn>
                    <a:cxn ang="0">
                      <a:pos x="T8" y="T9"/>
                    </a:cxn>
                    <a:cxn ang="0">
                      <a:pos x="T10" y="T11"/>
                    </a:cxn>
                  </a:cxnLst>
                  <a:rect l="0" t="0" r="r" b="b"/>
                  <a:pathLst>
                    <a:path w="192" h="154">
                      <a:moveTo>
                        <a:pt x="78" y="154"/>
                      </a:moveTo>
                      <a:lnTo>
                        <a:pt x="192" y="154"/>
                      </a:lnTo>
                      <a:lnTo>
                        <a:pt x="192" y="82"/>
                      </a:lnTo>
                      <a:lnTo>
                        <a:pt x="113" y="0"/>
                      </a:lnTo>
                      <a:lnTo>
                        <a:pt x="0" y="41"/>
                      </a:lnTo>
                      <a:lnTo>
                        <a:pt x="78" y="154"/>
                      </a:lnTo>
                    </a:path>
                  </a:pathLst>
                </a:custGeom>
                <a:solidFill>
                  <a:sysClr val="window" lastClr="FFFFFF"/>
                </a:solidFill>
                <a:ln w="0">
                  <a:solidFill>
                    <a:srgbClr val="25221E"/>
                  </a:solidFill>
                  <a:round/>
                  <a:headEnd/>
                  <a:tailEnd/>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grpSp>
          <p:grpSp>
            <p:nvGrpSpPr>
              <p:cNvPr id="277" name="Group 276"/>
              <p:cNvGrpSpPr/>
              <p:nvPr/>
            </p:nvGrpSpPr>
            <p:grpSpPr>
              <a:xfrm>
                <a:off x="1" y="3504544"/>
                <a:ext cx="2627575" cy="1708177"/>
                <a:chOff x="0" y="3504544"/>
                <a:chExt cx="2635134" cy="1708177"/>
              </a:xfrm>
              <a:noFill/>
            </p:grpSpPr>
            <p:sp>
              <p:nvSpPr>
                <p:cNvPr id="288" name="Freeform 287"/>
                <p:cNvSpPr>
                  <a:spLocks noChangeAspect="1"/>
                </p:cNvSpPr>
                <p:nvPr/>
              </p:nvSpPr>
              <p:spPr bwMode="auto">
                <a:xfrm>
                  <a:off x="786292" y="3504544"/>
                  <a:ext cx="1848840" cy="1525441"/>
                </a:xfrm>
                <a:custGeom>
                  <a:avLst/>
                  <a:gdLst>
                    <a:gd name="T0" fmla="*/ 346 w 4535"/>
                    <a:gd name="T1" fmla="*/ 728 h 3841"/>
                    <a:gd name="T2" fmla="*/ 615 w 4535"/>
                    <a:gd name="T3" fmla="*/ 961 h 3841"/>
                    <a:gd name="T4" fmla="*/ 424 w 4535"/>
                    <a:gd name="T5" fmla="*/ 1194 h 3841"/>
                    <a:gd name="T6" fmla="*/ 388 w 4535"/>
                    <a:gd name="T7" fmla="*/ 1038 h 3841"/>
                    <a:gd name="T8" fmla="*/ 119 w 4535"/>
                    <a:gd name="T9" fmla="*/ 1307 h 3841"/>
                    <a:gd name="T10" fmla="*/ 269 w 4535"/>
                    <a:gd name="T11" fmla="*/ 1539 h 3841"/>
                    <a:gd name="T12" fmla="*/ 651 w 4535"/>
                    <a:gd name="T13" fmla="*/ 1461 h 3841"/>
                    <a:gd name="T14" fmla="*/ 537 w 4535"/>
                    <a:gd name="T15" fmla="*/ 1765 h 3841"/>
                    <a:gd name="T16" fmla="*/ 424 w 4535"/>
                    <a:gd name="T17" fmla="*/ 1880 h 3841"/>
                    <a:gd name="T18" fmla="*/ 233 w 4535"/>
                    <a:gd name="T19" fmla="*/ 1957 h 3841"/>
                    <a:gd name="T20" fmla="*/ 155 w 4535"/>
                    <a:gd name="T21" fmla="*/ 2344 h 3841"/>
                    <a:gd name="T22" fmla="*/ 269 w 4535"/>
                    <a:gd name="T23" fmla="*/ 2571 h 3841"/>
                    <a:gd name="T24" fmla="*/ 537 w 4535"/>
                    <a:gd name="T25" fmla="*/ 2690 h 3841"/>
                    <a:gd name="T26" fmla="*/ 537 w 4535"/>
                    <a:gd name="T27" fmla="*/ 2881 h 3841"/>
                    <a:gd name="T28" fmla="*/ 849 w 4535"/>
                    <a:gd name="T29" fmla="*/ 2958 h 3841"/>
                    <a:gd name="T30" fmla="*/ 1003 w 4535"/>
                    <a:gd name="T31" fmla="*/ 2994 h 3841"/>
                    <a:gd name="T32" fmla="*/ 693 w 4535"/>
                    <a:gd name="T33" fmla="*/ 3383 h 3841"/>
                    <a:gd name="T34" fmla="*/ 460 w 4535"/>
                    <a:gd name="T35" fmla="*/ 3531 h 3841"/>
                    <a:gd name="T36" fmla="*/ 77 w 4535"/>
                    <a:gd name="T37" fmla="*/ 3722 h 3841"/>
                    <a:gd name="T38" fmla="*/ 77 w 4535"/>
                    <a:gd name="T39" fmla="*/ 3841 h 3841"/>
                    <a:gd name="T40" fmla="*/ 693 w 4535"/>
                    <a:gd name="T41" fmla="*/ 3573 h 3841"/>
                    <a:gd name="T42" fmla="*/ 1499 w 4535"/>
                    <a:gd name="T43" fmla="*/ 2881 h 3841"/>
                    <a:gd name="T44" fmla="*/ 1428 w 4535"/>
                    <a:gd name="T45" fmla="*/ 2804 h 3841"/>
                    <a:gd name="T46" fmla="*/ 1847 w 4535"/>
                    <a:gd name="T47" fmla="*/ 2267 h 3841"/>
                    <a:gd name="T48" fmla="*/ 1732 w 4535"/>
                    <a:gd name="T49" fmla="*/ 2422 h 3841"/>
                    <a:gd name="T50" fmla="*/ 1768 w 4535"/>
                    <a:gd name="T51" fmla="*/ 2613 h 3841"/>
                    <a:gd name="T52" fmla="*/ 1732 w 4535"/>
                    <a:gd name="T53" fmla="*/ 2726 h 3841"/>
                    <a:gd name="T54" fmla="*/ 2079 w 4535"/>
                    <a:gd name="T55" fmla="*/ 2535 h 3841"/>
                    <a:gd name="T56" fmla="*/ 2079 w 4535"/>
                    <a:gd name="T57" fmla="*/ 2344 h 3841"/>
                    <a:gd name="T58" fmla="*/ 2575 w 4535"/>
                    <a:gd name="T59" fmla="*/ 2458 h 3841"/>
                    <a:gd name="T60" fmla="*/ 2922 w 4535"/>
                    <a:gd name="T61" fmla="*/ 2422 h 3841"/>
                    <a:gd name="T62" fmla="*/ 3502 w 4535"/>
                    <a:gd name="T63" fmla="*/ 2613 h 3841"/>
                    <a:gd name="T64" fmla="*/ 3692 w 4535"/>
                    <a:gd name="T65" fmla="*/ 2840 h 3841"/>
                    <a:gd name="T66" fmla="*/ 4003 w 4535"/>
                    <a:gd name="T67" fmla="*/ 3071 h 3841"/>
                    <a:gd name="T68" fmla="*/ 4535 w 4535"/>
                    <a:gd name="T69" fmla="*/ 3107 h 3841"/>
                    <a:gd name="T70" fmla="*/ 4464 w 4535"/>
                    <a:gd name="T71" fmla="*/ 2804 h 3841"/>
                    <a:gd name="T72" fmla="*/ 4230 w 4535"/>
                    <a:gd name="T73" fmla="*/ 2761 h 3841"/>
                    <a:gd name="T74" fmla="*/ 3920 w 4535"/>
                    <a:gd name="T75" fmla="*/ 2535 h 3841"/>
                    <a:gd name="T76" fmla="*/ 3537 w 4535"/>
                    <a:gd name="T77" fmla="*/ 2267 h 3841"/>
                    <a:gd name="T78" fmla="*/ 3382 w 4535"/>
                    <a:gd name="T79" fmla="*/ 2458 h 3841"/>
                    <a:gd name="T80" fmla="*/ 3112 w 4535"/>
                    <a:gd name="T81" fmla="*/ 2225 h 3841"/>
                    <a:gd name="T82" fmla="*/ 2809 w 4535"/>
                    <a:gd name="T83" fmla="*/ 1921 h 3841"/>
                    <a:gd name="T84" fmla="*/ 2462 w 4535"/>
                    <a:gd name="T85" fmla="*/ 501 h 3841"/>
                    <a:gd name="T86" fmla="*/ 2157 w 4535"/>
                    <a:gd name="T87" fmla="*/ 119 h 3841"/>
                    <a:gd name="T88" fmla="*/ 1655 w 4535"/>
                    <a:gd name="T89" fmla="*/ 119 h 3841"/>
                    <a:gd name="T90" fmla="*/ 1428 w 4535"/>
                    <a:gd name="T91" fmla="*/ 119 h 3841"/>
                    <a:gd name="T92" fmla="*/ 1075 w 4535"/>
                    <a:gd name="T93" fmla="*/ 0 h 3841"/>
                    <a:gd name="T94" fmla="*/ 849 w 4535"/>
                    <a:gd name="T95" fmla="*/ 78 h 3841"/>
                    <a:gd name="T96" fmla="*/ 580 w 4535"/>
                    <a:gd name="T97" fmla="*/ 310 h 3841"/>
                    <a:gd name="T98" fmla="*/ 460 w 4535"/>
                    <a:gd name="T99" fmla="*/ 501 h 3841"/>
                    <a:gd name="T100" fmla="*/ 233 w 4535"/>
                    <a:gd name="T101" fmla="*/ 615 h 3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35" h="3841">
                      <a:moveTo>
                        <a:pt x="233" y="615"/>
                      </a:moveTo>
                      <a:lnTo>
                        <a:pt x="346" y="728"/>
                      </a:lnTo>
                      <a:lnTo>
                        <a:pt x="460" y="925"/>
                      </a:lnTo>
                      <a:lnTo>
                        <a:pt x="615" y="961"/>
                      </a:lnTo>
                      <a:lnTo>
                        <a:pt x="615" y="1194"/>
                      </a:lnTo>
                      <a:lnTo>
                        <a:pt x="424" y="1194"/>
                      </a:lnTo>
                      <a:lnTo>
                        <a:pt x="424" y="1038"/>
                      </a:lnTo>
                      <a:lnTo>
                        <a:pt x="388" y="1038"/>
                      </a:lnTo>
                      <a:lnTo>
                        <a:pt x="0" y="1194"/>
                      </a:lnTo>
                      <a:lnTo>
                        <a:pt x="119" y="1307"/>
                      </a:lnTo>
                      <a:lnTo>
                        <a:pt x="119" y="1461"/>
                      </a:lnTo>
                      <a:lnTo>
                        <a:pt x="269" y="1539"/>
                      </a:lnTo>
                      <a:lnTo>
                        <a:pt x="501" y="1575"/>
                      </a:lnTo>
                      <a:lnTo>
                        <a:pt x="651" y="1461"/>
                      </a:lnTo>
                      <a:lnTo>
                        <a:pt x="693" y="1730"/>
                      </a:lnTo>
                      <a:lnTo>
                        <a:pt x="537" y="1765"/>
                      </a:lnTo>
                      <a:lnTo>
                        <a:pt x="501" y="1844"/>
                      </a:lnTo>
                      <a:lnTo>
                        <a:pt x="424" y="1880"/>
                      </a:lnTo>
                      <a:lnTo>
                        <a:pt x="310" y="1808"/>
                      </a:lnTo>
                      <a:lnTo>
                        <a:pt x="233" y="1957"/>
                      </a:lnTo>
                      <a:lnTo>
                        <a:pt x="41" y="2154"/>
                      </a:lnTo>
                      <a:lnTo>
                        <a:pt x="155" y="2344"/>
                      </a:lnTo>
                      <a:lnTo>
                        <a:pt x="119" y="2422"/>
                      </a:lnTo>
                      <a:lnTo>
                        <a:pt x="269" y="2571"/>
                      </a:lnTo>
                      <a:lnTo>
                        <a:pt x="460" y="2571"/>
                      </a:lnTo>
                      <a:lnTo>
                        <a:pt x="537" y="2690"/>
                      </a:lnTo>
                      <a:lnTo>
                        <a:pt x="501" y="2761"/>
                      </a:lnTo>
                      <a:lnTo>
                        <a:pt x="537" y="2881"/>
                      </a:lnTo>
                      <a:lnTo>
                        <a:pt x="693" y="2804"/>
                      </a:lnTo>
                      <a:lnTo>
                        <a:pt x="849" y="2958"/>
                      </a:lnTo>
                      <a:lnTo>
                        <a:pt x="1075" y="2840"/>
                      </a:lnTo>
                      <a:lnTo>
                        <a:pt x="1003" y="2994"/>
                      </a:lnTo>
                      <a:lnTo>
                        <a:pt x="1003" y="3150"/>
                      </a:lnTo>
                      <a:lnTo>
                        <a:pt x="693" y="3383"/>
                      </a:lnTo>
                      <a:lnTo>
                        <a:pt x="580" y="3531"/>
                      </a:lnTo>
                      <a:lnTo>
                        <a:pt x="460" y="3531"/>
                      </a:lnTo>
                      <a:lnTo>
                        <a:pt x="269" y="3686"/>
                      </a:lnTo>
                      <a:lnTo>
                        <a:pt x="77" y="3722"/>
                      </a:lnTo>
                      <a:lnTo>
                        <a:pt x="0" y="3800"/>
                      </a:lnTo>
                      <a:lnTo>
                        <a:pt x="77" y="3841"/>
                      </a:lnTo>
                      <a:lnTo>
                        <a:pt x="460" y="3686"/>
                      </a:lnTo>
                      <a:lnTo>
                        <a:pt x="693" y="3573"/>
                      </a:lnTo>
                      <a:lnTo>
                        <a:pt x="1153" y="3263"/>
                      </a:lnTo>
                      <a:lnTo>
                        <a:pt x="1499" y="2881"/>
                      </a:lnTo>
                      <a:lnTo>
                        <a:pt x="1535" y="2804"/>
                      </a:lnTo>
                      <a:lnTo>
                        <a:pt x="1428" y="2804"/>
                      </a:lnTo>
                      <a:lnTo>
                        <a:pt x="1768" y="2303"/>
                      </a:lnTo>
                      <a:lnTo>
                        <a:pt x="1847" y="2267"/>
                      </a:lnTo>
                      <a:lnTo>
                        <a:pt x="1847" y="2344"/>
                      </a:lnTo>
                      <a:lnTo>
                        <a:pt x="1732" y="2422"/>
                      </a:lnTo>
                      <a:lnTo>
                        <a:pt x="1691" y="2648"/>
                      </a:lnTo>
                      <a:lnTo>
                        <a:pt x="1768" y="2613"/>
                      </a:lnTo>
                      <a:lnTo>
                        <a:pt x="1691" y="2690"/>
                      </a:lnTo>
                      <a:lnTo>
                        <a:pt x="1732" y="2726"/>
                      </a:lnTo>
                      <a:lnTo>
                        <a:pt x="1965" y="2571"/>
                      </a:lnTo>
                      <a:lnTo>
                        <a:pt x="2079" y="2535"/>
                      </a:lnTo>
                      <a:lnTo>
                        <a:pt x="2115" y="2422"/>
                      </a:lnTo>
                      <a:lnTo>
                        <a:pt x="2079" y="2344"/>
                      </a:lnTo>
                      <a:lnTo>
                        <a:pt x="2306" y="2303"/>
                      </a:lnTo>
                      <a:lnTo>
                        <a:pt x="2575" y="2458"/>
                      </a:lnTo>
                      <a:lnTo>
                        <a:pt x="2809" y="2380"/>
                      </a:lnTo>
                      <a:lnTo>
                        <a:pt x="2922" y="2422"/>
                      </a:lnTo>
                      <a:lnTo>
                        <a:pt x="3077" y="2422"/>
                      </a:lnTo>
                      <a:lnTo>
                        <a:pt x="3502" y="2613"/>
                      </a:lnTo>
                      <a:lnTo>
                        <a:pt x="3579" y="2690"/>
                      </a:lnTo>
                      <a:lnTo>
                        <a:pt x="3692" y="2840"/>
                      </a:lnTo>
                      <a:lnTo>
                        <a:pt x="3920" y="2994"/>
                      </a:lnTo>
                      <a:lnTo>
                        <a:pt x="4003" y="3071"/>
                      </a:lnTo>
                      <a:lnTo>
                        <a:pt x="4272" y="3227"/>
                      </a:lnTo>
                      <a:lnTo>
                        <a:pt x="4535" y="3107"/>
                      </a:lnTo>
                      <a:lnTo>
                        <a:pt x="4535" y="2958"/>
                      </a:lnTo>
                      <a:lnTo>
                        <a:pt x="4464" y="2804"/>
                      </a:lnTo>
                      <a:lnTo>
                        <a:pt x="4344" y="2761"/>
                      </a:lnTo>
                      <a:lnTo>
                        <a:pt x="4230" y="2761"/>
                      </a:lnTo>
                      <a:lnTo>
                        <a:pt x="4075" y="2648"/>
                      </a:lnTo>
                      <a:lnTo>
                        <a:pt x="3920" y="2535"/>
                      </a:lnTo>
                      <a:lnTo>
                        <a:pt x="3615" y="2225"/>
                      </a:lnTo>
                      <a:lnTo>
                        <a:pt x="3537" y="2267"/>
                      </a:lnTo>
                      <a:lnTo>
                        <a:pt x="3460" y="2380"/>
                      </a:lnTo>
                      <a:lnTo>
                        <a:pt x="3382" y="2458"/>
                      </a:lnTo>
                      <a:lnTo>
                        <a:pt x="3112" y="2303"/>
                      </a:lnTo>
                      <a:lnTo>
                        <a:pt x="3112" y="2225"/>
                      </a:lnTo>
                      <a:lnTo>
                        <a:pt x="2886" y="2303"/>
                      </a:lnTo>
                      <a:lnTo>
                        <a:pt x="2809" y="1921"/>
                      </a:lnTo>
                      <a:lnTo>
                        <a:pt x="2617" y="1074"/>
                      </a:lnTo>
                      <a:lnTo>
                        <a:pt x="2462" y="501"/>
                      </a:lnTo>
                      <a:lnTo>
                        <a:pt x="2384" y="233"/>
                      </a:lnTo>
                      <a:lnTo>
                        <a:pt x="2157" y="119"/>
                      </a:lnTo>
                      <a:lnTo>
                        <a:pt x="2037" y="191"/>
                      </a:lnTo>
                      <a:lnTo>
                        <a:pt x="1655" y="119"/>
                      </a:lnTo>
                      <a:lnTo>
                        <a:pt x="1535" y="155"/>
                      </a:lnTo>
                      <a:lnTo>
                        <a:pt x="1428" y="119"/>
                      </a:lnTo>
                      <a:lnTo>
                        <a:pt x="1428" y="78"/>
                      </a:lnTo>
                      <a:lnTo>
                        <a:pt x="1075" y="0"/>
                      </a:lnTo>
                      <a:lnTo>
                        <a:pt x="1039" y="78"/>
                      </a:lnTo>
                      <a:lnTo>
                        <a:pt x="849" y="78"/>
                      </a:lnTo>
                      <a:lnTo>
                        <a:pt x="693" y="191"/>
                      </a:lnTo>
                      <a:lnTo>
                        <a:pt x="580" y="310"/>
                      </a:lnTo>
                      <a:lnTo>
                        <a:pt x="537" y="424"/>
                      </a:lnTo>
                      <a:lnTo>
                        <a:pt x="460" y="501"/>
                      </a:lnTo>
                      <a:lnTo>
                        <a:pt x="310" y="501"/>
                      </a:lnTo>
                      <a:lnTo>
                        <a:pt x="233" y="615"/>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89" name="AK"/>
                <p:cNvSpPr>
                  <a:spLocks noChangeAspect="1"/>
                </p:cNvSpPr>
                <p:nvPr/>
              </p:nvSpPr>
              <p:spPr bwMode="auto">
                <a:xfrm>
                  <a:off x="786293" y="3504544"/>
                  <a:ext cx="1848841" cy="1525442"/>
                </a:xfrm>
                <a:custGeom>
                  <a:avLst/>
                  <a:gdLst>
                    <a:gd name="T0" fmla="*/ 346 w 4535"/>
                    <a:gd name="T1" fmla="*/ 728 h 3841"/>
                    <a:gd name="T2" fmla="*/ 615 w 4535"/>
                    <a:gd name="T3" fmla="*/ 961 h 3841"/>
                    <a:gd name="T4" fmla="*/ 424 w 4535"/>
                    <a:gd name="T5" fmla="*/ 1194 h 3841"/>
                    <a:gd name="T6" fmla="*/ 388 w 4535"/>
                    <a:gd name="T7" fmla="*/ 1038 h 3841"/>
                    <a:gd name="T8" fmla="*/ 119 w 4535"/>
                    <a:gd name="T9" fmla="*/ 1307 h 3841"/>
                    <a:gd name="T10" fmla="*/ 269 w 4535"/>
                    <a:gd name="T11" fmla="*/ 1539 h 3841"/>
                    <a:gd name="T12" fmla="*/ 651 w 4535"/>
                    <a:gd name="T13" fmla="*/ 1461 h 3841"/>
                    <a:gd name="T14" fmla="*/ 537 w 4535"/>
                    <a:gd name="T15" fmla="*/ 1765 h 3841"/>
                    <a:gd name="T16" fmla="*/ 424 w 4535"/>
                    <a:gd name="T17" fmla="*/ 1880 h 3841"/>
                    <a:gd name="T18" fmla="*/ 233 w 4535"/>
                    <a:gd name="T19" fmla="*/ 1957 h 3841"/>
                    <a:gd name="T20" fmla="*/ 155 w 4535"/>
                    <a:gd name="T21" fmla="*/ 2344 h 3841"/>
                    <a:gd name="T22" fmla="*/ 269 w 4535"/>
                    <a:gd name="T23" fmla="*/ 2571 h 3841"/>
                    <a:gd name="T24" fmla="*/ 537 w 4535"/>
                    <a:gd name="T25" fmla="*/ 2690 h 3841"/>
                    <a:gd name="T26" fmla="*/ 537 w 4535"/>
                    <a:gd name="T27" fmla="*/ 2881 h 3841"/>
                    <a:gd name="T28" fmla="*/ 849 w 4535"/>
                    <a:gd name="T29" fmla="*/ 2958 h 3841"/>
                    <a:gd name="T30" fmla="*/ 1003 w 4535"/>
                    <a:gd name="T31" fmla="*/ 2994 h 3841"/>
                    <a:gd name="T32" fmla="*/ 693 w 4535"/>
                    <a:gd name="T33" fmla="*/ 3383 h 3841"/>
                    <a:gd name="T34" fmla="*/ 460 w 4535"/>
                    <a:gd name="T35" fmla="*/ 3531 h 3841"/>
                    <a:gd name="T36" fmla="*/ 77 w 4535"/>
                    <a:gd name="T37" fmla="*/ 3722 h 3841"/>
                    <a:gd name="T38" fmla="*/ 77 w 4535"/>
                    <a:gd name="T39" fmla="*/ 3841 h 3841"/>
                    <a:gd name="T40" fmla="*/ 693 w 4535"/>
                    <a:gd name="T41" fmla="*/ 3573 h 3841"/>
                    <a:gd name="T42" fmla="*/ 1499 w 4535"/>
                    <a:gd name="T43" fmla="*/ 2881 h 3841"/>
                    <a:gd name="T44" fmla="*/ 1428 w 4535"/>
                    <a:gd name="T45" fmla="*/ 2804 h 3841"/>
                    <a:gd name="T46" fmla="*/ 1847 w 4535"/>
                    <a:gd name="T47" fmla="*/ 2267 h 3841"/>
                    <a:gd name="T48" fmla="*/ 1732 w 4535"/>
                    <a:gd name="T49" fmla="*/ 2422 h 3841"/>
                    <a:gd name="T50" fmla="*/ 1768 w 4535"/>
                    <a:gd name="T51" fmla="*/ 2613 h 3841"/>
                    <a:gd name="T52" fmla="*/ 1732 w 4535"/>
                    <a:gd name="T53" fmla="*/ 2726 h 3841"/>
                    <a:gd name="T54" fmla="*/ 2079 w 4535"/>
                    <a:gd name="T55" fmla="*/ 2535 h 3841"/>
                    <a:gd name="T56" fmla="*/ 2079 w 4535"/>
                    <a:gd name="T57" fmla="*/ 2344 h 3841"/>
                    <a:gd name="T58" fmla="*/ 2575 w 4535"/>
                    <a:gd name="T59" fmla="*/ 2458 h 3841"/>
                    <a:gd name="T60" fmla="*/ 2922 w 4535"/>
                    <a:gd name="T61" fmla="*/ 2422 h 3841"/>
                    <a:gd name="T62" fmla="*/ 3502 w 4535"/>
                    <a:gd name="T63" fmla="*/ 2613 h 3841"/>
                    <a:gd name="T64" fmla="*/ 3692 w 4535"/>
                    <a:gd name="T65" fmla="*/ 2840 h 3841"/>
                    <a:gd name="T66" fmla="*/ 4003 w 4535"/>
                    <a:gd name="T67" fmla="*/ 3071 h 3841"/>
                    <a:gd name="T68" fmla="*/ 4535 w 4535"/>
                    <a:gd name="T69" fmla="*/ 3107 h 3841"/>
                    <a:gd name="T70" fmla="*/ 4464 w 4535"/>
                    <a:gd name="T71" fmla="*/ 2804 h 3841"/>
                    <a:gd name="T72" fmla="*/ 4230 w 4535"/>
                    <a:gd name="T73" fmla="*/ 2761 h 3841"/>
                    <a:gd name="T74" fmla="*/ 3920 w 4535"/>
                    <a:gd name="T75" fmla="*/ 2535 h 3841"/>
                    <a:gd name="T76" fmla="*/ 3537 w 4535"/>
                    <a:gd name="T77" fmla="*/ 2267 h 3841"/>
                    <a:gd name="T78" fmla="*/ 3382 w 4535"/>
                    <a:gd name="T79" fmla="*/ 2458 h 3841"/>
                    <a:gd name="T80" fmla="*/ 3112 w 4535"/>
                    <a:gd name="T81" fmla="*/ 2225 h 3841"/>
                    <a:gd name="T82" fmla="*/ 2809 w 4535"/>
                    <a:gd name="T83" fmla="*/ 1921 h 3841"/>
                    <a:gd name="T84" fmla="*/ 2462 w 4535"/>
                    <a:gd name="T85" fmla="*/ 501 h 3841"/>
                    <a:gd name="T86" fmla="*/ 2157 w 4535"/>
                    <a:gd name="T87" fmla="*/ 119 h 3841"/>
                    <a:gd name="T88" fmla="*/ 1655 w 4535"/>
                    <a:gd name="T89" fmla="*/ 119 h 3841"/>
                    <a:gd name="T90" fmla="*/ 1428 w 4535"/>
                    <a:gd name="T91" fmla="*/ 119 h 3841"/>
                    <a:gd name="T92" fmla="*/ 1075 w 4535"/>
                    <a:gd name="T93" fmla="*/ 0 h 3841"/>
                    <a:gd name="T94" fmla="*/ 849 w 4535"/>
                    <a:gd name="T95" fmla="*/ 78 h 3841"/>
                    <a:gd name="T96" fmla="*/ 580 w 4535"/>
                    <a:gd name="T97" fmla="*/ 310 h 3841"/>
                    <a:gd name="T98" fmla="*/ 460 w 4535"/>
                    <a:gd name="T99" fmla="*/ 501 h 3841"/>
                    <a:gd name="T100" fmla="*/ 233 w 4535"/>
                    <a:gd name="T101" fmla="*/ 615 h 3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35" h="3841">
                      <a:moveTo>
                        <a:pt x="233" y="615"/>
                      </a:moveTo>
                      <a:lnTo>
                        <a:pt x="346" y="728"/>
                      </a:lnTo>
                      <a:lnTo>
                        <a:pt x="460" y="925"/>
                      </a:lnTo>
                      <a:lnTo>
                        <a:pt x="615" y="961"/>
                      </a:lnTo>
                      <a:lnTo>
                        <a:pt x="615" y="1194"/>
                      </a:lnTo>
                      <a:lnTo>
                        <a:pt x="424" y="1194"/>
                      </a:lnTo>
                      <a:lnTo>
                        <a:pt x="424" y="1038"/>
                      </a:lnTo>
                      <a:lnTo>
                        <a:pt x="388" y="1038"/>
                      </a:lnTo>
                      <a:lnTo>
                        <a:pt x="0" y="1194"/>
                      </a:lnTo>
                      <a:lnTo>
                        <a:pt x="119" y="1307"/>
                      </a:lnTo>
                      <a:lnTo>
                        <a:pt x="119" y="1461"/>
                      </a:lnTo>
                      <a:lnTo>
                        <a:pt x="269" y="1539"/>
                      </a:lnTo>
                      <a:lnTo>
                        <a:pt x="501" y="1575"/>
                      </a:lnTo>
                      <a:lnTo>
                        <a:pt x="651" y="1461"/>
                      </a:lnTo>
                      <a:lnTo>
                        <a:pt x="693" y="1730"/>
                      </a:lnTo>
                      <a:lnTo>
                        <a:pt x="537" y="1765"/>
                      </a:lnTo>
                      <a:lnTo>
                        <a:pt x="501" y="1844"/>
                      </a:lnTo>
                      <a:lnTo>
                        <a:pt x="424" y="1880"/>
                      </a:lnTo>
                      <a:lnTo>
                        <a:pt x="310" y="1808"/>
                      </a:lnTo>
                      <a:lnTo>
                        <a:pt x="233" y="1957"/>
                      </a:lnTo>
                      <a:lnTo>
                        <a:pt x="41" y="2154"/>
                      </a:lnTo>
                      <a:lnTo>
                        <a:pt x="155" y="2344"/>
                      </a:lnTo>
                      <a:lnTo>
                        <a:pt x="119" y="2422"/>
                      </a:lnTo>
                      <a:lnTo>
                        <a:pt x="269" y="2571"/>
                      </a:lnTo>
                      <a:lnTo>
                        <a:pt x="460" y="2571"/>
                      </a:lnTo>
                      <a:lnTo>
                        <a:pt x="537" y="2690"/>
                      </a:lnTo>
                      <a:lnTo>
                        <a:pt x="501" y="2761"/>
                      </a:lnTo>
                      <a:lnTo>
                        <a:pt x="537" y="2881"/>
                      </a:lnTo>
                      <a:lnTo>
                        <a:pt x="693" y="2804"/>
                      </a:lnTo>
                      <a:lnTo>
                        <a:pt x="849" y="2958"/>
                      </a:lnTo>
                      <a:lnTo>
                        <a:pt x="1075" y="2840"/>
                      </a:lnTo>
                      <a:lnTo>
                        <a:pt x="1003" y="2994"/>
                      </a:lnTo>
                      <a:lnTo>
                        <a:pt x="1003" y="3150"/>
                      </a:lnTo>
                      <a:lnTo>
                        <a:pt x="693" y="3383"/>
                      </a:lnTo>
                      <a:lnTo>
                        <a:pt x="580" y="3531"/>
                      </a:lnTo>
                      <a:lnTo>
                        <a:pt x="460" y="3531"/>
                      </a:lnTo>
                      <a:lnTo>
                        <a:pt x="269" y="3686"/>
                      </a:lnTo>
                      <a:lnTo>
                        <a:pt x="77" y="3722"/>
                      </a:lnTo>
                      <a:lnTo>
                        <a:pt x="0" y="3800"/>
                      </a:lnTo>
                      <a:lnTo>
                        <a:pt x="77" y="3841"/>
                      </a:lnTo>
                      <a:lnTo>
                        <a:pt x="460" y="3686"/>
                      </a:lnTo>
                      <a:lnTo>
                        <a:pt x="693" y="3573"/>
                      </a:lnTo>
                      <a:lnTo>
                        <a:pt x="1153" y="3263"/>
                      </a:lnTo>
                      <a:lnTo>
                        <a:pt x="1499" y="2881"/>
                      </a:lnTo>
                      <a:lnTo>
                        <a:pt x="1535" y="2804"/>
                      </a:lnTo>
                      <a:lnTo>
                        <a:pt x="1428" y="2804"/>
                      </a:lnTo>
                      <a:lnTo>
                        <a:pt x="1768" y="2303"/>
                      </a:lnTo>
                      <a:lnTo>
                        <a:pt x="1847" y="2267"/>
                      </a:lnTo>
                      <a:lnTo>
                        <a:pt x="1847" y="2344"/>
                      </a:lnTo>
                      <a:lnTo>
                        <a:pt x="1732" y="2422"/>
                      </a:lnTo>
                      <a:lnTo>
                        <a:pt x="1691" y="2648"/>
                      </a:lnTo>
                      <a:lnTo>
                        <a:pt x="1768" y="2613"/>
                      </a:lnTo>
                      <a:lnTo>
                        <a:pt x="1691" y="2690"/>
                      </a:lnTo>
                      <a:lnTo>
                        <a:pt x="1732" y="2726"/>
                      </a:lnTo>
                      <a:lnTo>
                        <a:pt x="1965" y="2571"/>
                      </a:lnTo>
                      <a:lnTo>
                        <a:pt x="2079" y="2535"/>
                      </a:lnTo>
                      <a:lnTo>
                        <a:pt x="2115" y="2422"/>
                      </a:lnTo>
                      <a:lnTo>
                        <a:pt x="2079" y="2344"/>
                      </a:lnTo>
                      <a:lnTo>
                        <a:pt x="2306" y="2303"/>
                      </a:lnTo>
                      <a:lnTo>
                        <a:pt x="2575" y="2458"/>
                      </a:lnTo>
                      <a:lnTo>
                        <a:pt x="2809" y="2380"/>
                      </a:lnTo>
                      <a:lnTo>
                        <a:pt x="2922" y="2422"/>
                      </a:lnTo>
                      <a:lnTo>
                        <a:pt x="3077" y="2422"/>
                      </a:lnTo>
                      <a:lnTo>
                        <a:pt x="3502" y="2613"/>
                      </a:lnTo>
                      <a:lnTo>
                        <a:pt x="3579" y="2690"/>
                      </a:lnTo>
                      <a:lnTo>
                        <a:pt x="3692" y="2840"/>
                      </a:lnTo>
                      <a:lnTo>
                        <a:pt x="3920" y="2994"/>
                      </a:lnTo>
                      <a:lnTo>
                        <a:pt x="4003" y="3071"/>
                      </a:lnTo>
                      <a:lnTo>
                        <a:pt x="4272" y="3227"/>
                      </a:lnTo>
                      <a:lnTo>
                        <a:pt x="4535" y="3107"/>
                      </a:lnTo>
                      <a:lnTo>
                        <a:pt x="4535" y="2958"/>
                      </a:lnTo>
                      <a:lnTo>
                        <a:pt x="4464" y="2804"/>
                      </a:lnTo>
                      <a:lnTo>
                        <a:pt x="4344" y="2761"/>
                      </a:lnTo>
                      <a:lnTo>
                        <a:pt x="4230" y="2761"/>
                      </a:lnTo>
                      <a:lnTo>
                        <a:pt x="4075" y="2648"/>
                      </a:lnTo>
                      <a:lnTo>
                        <a:pt x="3920" y="2535"/>
                      </a:lnTo>
                      <a:lnTo>
                        <a:pt x="3615" y="2225"/>
                      </a:lnTo>
                      <a:lnTo>
                        <a:pt x="3537" y="2267"/>
                      </a:lnTo>
                      <a:lnTo>
                        <a:pt x="3460" y="2380"/>
                      </a:lnTo>
                      <a:lnTo>
                        <a:pt x="3382" y="2458"/>
                      </a:lnTo>
                      <a:lnTo>
                        <a:pt x="3112" y="2303"/>
                      </a:lnTo>
                      <a:lnTo>
                        <a:pt x="3112" y="2225"/>
                      </a:lnTo>
                      <a:lnTo>
                        <a:pt x="2886" y="2303"/>
                      </a:lnTo>
                      <a:lnTo>
                        <a:pt x="2809" y="1921"/>
                      </a:lnTo>
                      <a:lnTo>
                        <a:pt x="2617" y="1074"/>
                      </a:lnTo>
                      <a:lnTo>
                        <a:pt x="2462" y="501"/>
                      </a:lnTo>
                      <a:lnTo>
                        <a:pt x="2384" y="233"/>
                      </a:lnTo>
                      <a:lnTo>
                        <a:pt x="2157" y="119"/>
                      </a:lnTo>
                      <a:lnTo>
                        <a:pt x="2037" y="191"/>
                      </a:lnTo>
                      <a:lnTo>
                        <a:pt x="1655" y="119"/>
                      </a:lnTo>
                      <a:lnTo>
                        <a:pt x="1535" y="155"/>
                      </a:lnTo>
                      <a:lnTo>
                        <a:pt x="1428" y="119"/>
                      </a:lnTo>
                      <a:lnTo>
                        <a:pt x="1428" y="78"/>
                      </a:lnTo>
                      <a:lnTo>
                        <a:pt x="1075" y="0"/>
                      </a:lnTo>
                      <a:lnTo>
                        <a:pt x="1039" y="78"/>
                      </a:lnTo>
                      <a:lnTo>
                        <a:pt x="849" y="78"/>
                      </a:lnTo>
                      <a:lnTo>
                        <a:pt x="693" y="191"/>
                      </a:lnTo>
                      <a:lnTo>
                        <a:pt x="580" y="310"/>
                      </a:lnTo>
                      <a:lnTo>
                        <a:pt x="537" y="424"/>
                      </a:lnTo>
                      <a:lnTo>
                        <a:pt x="460" y="501"/>
                      </a:lnTo>
                      <a:lnTo>
                        <a:pt x="310" y="501"/>
                      </a:lnTo>
                      <a:lnTo>
                        <a:pt x="233" y="615"/>
                      </a:lnTo>
                    </a:path>
                  </a:pathLst>
                </a:custGeom>
                <a:solidFill>
                  <a:sysClr val="window" lastClr="FFFFFF"/>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90" name="Freeform 289"/>
                <p:cNvSpPr>
                  <a:spLocks noChangeAspect="1"/>
                </p:cNvSpPr>
                <p:nvPr/>
              </p:nvSpPr>
              <p:spPr bwMode="auto">
                <a:xfrm>
                  <a:off x="718288" y="5021246"/>
                  <a:ext cx="41289" cy="23835"/>
                </a:xfrm>
                <a:custGeom>
                  <a:avLst/>
                  <a:gdLst>
                    <a:gd name="T0" fmla="*/ 55 w 102"/>
                    <a:gd name="T1" fmla="*/ 40 h 59"/>
                    <a:gd name="T2" fmla="*/ 55 w 102"/>
                    <a:gd name="T3" fmla="*/ 33 h 59"/>
                    <a:gd name="T4" fmla="*/ 57 w 102"/>
                    <a:gd name="T5" fmla="*/ 26 h 59"/>
                    <a:gd name="T6" fmla="*/ 57 w 102"/>
                    <a:gd name="T7" fmla="*/ 24 h 59"/>
                    <a:gd name="T8" fmla="*/ 57 w 102"/>
                    <a:gd name="T9" fmla="*/ 21 h 59"/>
                    <a:gd name="T10" fmla="*/ 56 w 102"/>
                    <a:gd name="T11" fmla="*/ 19 h 59"/>
                    <a:gd name="T12" fmla="*/ 55 w 102"/>
                    <a:gd name="T13" fmla="*/ 17 h 59"/>
                    <a:gd name="T14" fmla="*/ 47 w 102"/>
                    <a:gd name="T15" fmla="*/ 12 h 59"/>
                    <a:gd name="T16" fmla="*/ 39 w 102"/>
                    <a:gd name="T17" fmla="*/ 9 h 59"/>
                    <a:gd name="T18" fmla="*/ 31 w 102"/>
                    <a:gd name="T19" fmla="*/ 6 h 59"/>
                    <a:gd name="T20" fmla="*/ 23 w 102"/>
                    <a:gd name="T21" fmla="*/ 5 h 59"/>
                    <a:gd name="T22" fmla="*/ 15 w 102"/>
                    <a:gd name="T23" fmla="*/ 5 h 59"/>
                    <a:gd name="T24" fmla="*/ 9 w 102"/>
                    <a:gd name="T25" fmla="*/ 5 h 59"/>
                    <a:gd name="T26" fmla="*/ 6 w 102"/>
                    <a:gd name="T27" fmla="*/ 6 h 59"/>
                    <a:gd name="T28" fmla="*/ 4 w 102"/>
                    <a:gd name="T29" fmla="*/ 7 h 59"/>
                    <a:gd name="T30" fmla="*/ 2 w 102"/>
                    <a:gd name="T31" fmla="*/ 9 h 59"/>
                    <a:gd name="T32" fmla="*/ 1 w 102"/>
                    <a:gd name="T33" fmla="*/ 10 h 59"/>
                    <a:gd name="T34" fmla="*/ 0 w 102"/>
                    <a:gd name="T35" fmla="*/ 16 h 59"/>
                    <a:gd name="T36" fmla="*/ 1 w 102"/>
                    <a:gd name="T37" fmla="*/ 21 h 59"/>
                    <a:gd name="T38" fmla="*/ 2 w 102"/>
                    <a:gd name="T39" fmla="*/ 27 h 59"/>
                    <a:gd name="T40" fmla="*/ 4 w 102"/>
                    <a:gd name="T41" fmla="*/ 31 h 59"/>
                    <a:gd name="T42" fmla="*/ 9 w 102"/>
                    <a:gd name="T43" fmla="*/ 36 h 59"/>
                    <a:gd name="T44" fmla="*/ 12 w 102"/>
                    <a:gd name="T45" fmla="*/ 40 h 59"/>
                    <a:gd name="T46" fmla="*/ 17 w 102"/>
                    <a:gd name="T47" fmla="*/ 44 h 59"/>
                    <a:gd name="T48" fmla="*/ 22 w 102"/>
                    <a:gd name="T49" fmla="*/ 48 h 59"/>
                    <a:gd name="T50" fmla="*/ 33 w 102"/>
                    <a:gd name="T51" fmla="*/ 54 h 59"/>
                    <a:gd name="T52" fmla="*/ 45 w 102"/>
                    <a:gd name="T53" fmla="*/ 57 h 59"/>
                    <a:gd name="T54" fmla="*/ 50 w 102"/>
                    <a:gd name="T55" fmla="*/ 58 h 59"/>
                    <a:gd name="T56" fmla="*/ 56 w 102"/>
                    <a:gd name="T57" fmla="*/ 59 h 59"/>
                    <a:gd name="T58" fmla="*/ 61 w 102"/>
                    <a:gd name="T59" fmla="*/ 59 h 59"/>
                    <a:gd name="T60" fmla="*/ 66 w 102"/>
                    <a:gd name="T61" fmla="*/ 58 h 59"/>
                    <a:gd name="T62" fmla="*/ 75 w 102"/>
                    <a:gd name="T63" fmla="*/ 55 h 59"/>
                    <a:gd name="T64" fmla="*/ 84 w 102"/>
                    <a:gd name="T65" fmla="*/ 49 h 59"/>
                    <a:gd name="T66" fmla="*/ 91 w 102"/>
                    <a:gd name="T67" fmla="*/ 44 h 59"/>
                    <a:gd name="T68" fmla="*/ 97 w 102"/>
                    <a:gd name="T69" fmla="*/ 36 h 59"/>
                    <a:gd name="T70" fmla="*/ 99 w 102"/>
                    <a:gd name="T71" fmla="*/ 31 h 59"/>
                    <a:gd name="T72" fmla="*/ 101 w 102"/>
                    <a:gd name="T73" fmla="*/ 28 h 59"/>
                    <a:gd name="T74" fmla="*/ 102 w 102"/>
                    <a:gd name="T75" fmla="*/ 24 h 59"/>
                    <a:gd name="T76" fmla="*/ 102 w 102"/>
                    <a:gd name="T77" fmla="*/ 19 h 59"/>
                    <a:gd name="T78" fmla="*/ 102 w 102"/>
                    <a:gd name="T79" fmla="*/ 16 h 59"/>
                    <a:gd name="T80" fmla="*/ 101 w 102"/>
                    <a:gd name="T81" fmla="*/ 11 h 59"/>
                    <a:gd name="T82" fmla="*/ 98 w 102"/>
                    <a:gd name="T83" fmla="*/ 8 h 59"/>
                    <a:gd name="T84" fmla="*/ 96 w 102"/>
                    <a:gd name="T85" fmla="*/ 5 h 59"/>
                    <a:gd name="T86" fmla="*/ 95 w 102"/>
                    <a:gd name="T87" fmla="*/ 2 h 59"/>
                    <a:gd name="T88" fmla="*/ 94 w 102"/>
                    <a:gd name="T89" fmla="*/ 0 h 59"/>
                    <a:gd name="T90" fmla="*/ 92 w 102"/>
                    <a:gd name="T91" fmla="*/ 0 h 59"/>
                    <a:gd name="T92" fmla="*/ 91 w 102"/>
                    <a:gd name="T93" fmla="*/ 0 h 59"/>
                    <a:gd name="T94" fmla="*/ 86 w 102"/>
                    <a:gd name="T95" fmla="*/ 3 h 59"/>
                    <a:gd name="T96" fmla="*/ 82 w 102"/>
                    <a:gd name="T97" fmla="*/ 9 h 59"/>
                    <a:gd name="T98" fmla="*/ 76 w 102"/>
                    <a:gd name="T99" fmla="*/ 17 h 59"/>
                    <a:gd name="T100" fmla="*/ 70 w 102"/>
                    <a:gd name="T101" fmla="*/ 25 h 59"/>
                    <a:gd name="T102" fmla="*/ 62 w 102"/>
                    <a:gd name="T103" fmla="*/ 33 h 59"/>
                    <a:gd name="T104" fmla="*/ 55 w 102"/>
                    <a:gd name="T105" fmla="*/ 40 h 59"/>
                    <a:gd name="T106" fmla="*/ 55 w 102"/>
                    <a:gd name="T107" fmla="*/ 43 h 59"/>
                    <a:gd name="T108" fmla="*/ 55 w 102"/>
                    <a:gd name="T109" fmla="*/ 47 h 59"/>
                    <a:gd name="T110" fmla="*/ 57 w 102"/>
                    <a:gd name="T111" fmla="*/ 53 h 59"/>
                    <a:gd name="T112" fmla="*/ 60 w 102"/>
                    <a:gd name="T113"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2" h="59">
                      <a:moveTo>
                        <a:pt x="55" y="40"/>
                      </a:moveTo>
                      <a:lnTo>
                        <a:pt x="55" y="33"/>
                      </a:lnTo>
                      <a:lnTo>
                        <a:pt x="57" y="26"/>
                      </a:lnTo>
                      <a:lnTo>
                        <a:pt x="57" y="24"/>
                      </a:lnTo>
                      <a:lnTo>
                        <a:pt x="57" y="21"/>
                      </a:lnTo>
                      <a:lnTo>
                        <a:pt x="56" y="19"/>
                      </a:lnTo>
                      <a:lnTo>
                        <a:pt x="55" y="17"/>
                      </a:lnTo>
                      <a:lnTo>
                        <a:pt x="47" y="12"/>
                      </a:lnTo>
                      <a:lnTo>
                        <a:pt x="39" y="9"/>
                      </a:lnTo>
                      <a:lnTo>
                        <a:pt x="31" y="6"/>
                      </a:lnTo>
                      <a:lnTo>
                        <a:pt x="23" y="5"/>
                      </a:lnTo>
                      <a:lnTo>
                        <a:pt x="15" y="5"/>
                      </a:lnTo>
                      <a:lnTo>
                        <a:pt x="9" y="5"/>
                      </a:lnTo>
                      <a:lnTo>
                        <a:pt x="6" y="6"/>
                      </a:lnTo>
                      <a:lnTo>
                        <a:pt x="4" y="7"/>
                      </a:lnTo>
                      <a:lnTo>
                        <a:pt x="2" y="9"/>
                      </a:lnTo>
                      <a:lnTo>
                        <a:pt x="1" y="10"/>
                      </a:lnTo>
                      <a:lnTo>
                        <a:pt x="0" y="16"/>
                      </a:lnTo>
                      <a:lnTo>
                        <a:pt x="1" y="21"/>
                      </a:lnTo>
                      <a:lnTo>
                        <a:pt x="2" y="27"/>
                      </a:lnTo>
                      <a:lnTo>
                        <a:pt x="4" y="31"/>
                      </a:lnTo>
                      <a:lnTo>
                        <a:pt x="9" y="36"/>
                      </a:lnTo>
                      <a:lnTo>
                        <a:pt x="12" y="40"/>
                      </a:lnTo>
                      <a:lnTo>
                        <a:pt x="17" y="44"/>
                      </a:lnTo>
                      <a:lnTo>
                        <a:pt x="22" y="48"/>
                      </a:lnTo>
                      <a:lnTo>
                        <a:pt x="33" y="54"/>
                      </a:lnTo>
                      <a:lnTo>
                        <a:pt x="45" y="57"/>
                      </a:lnTo>
                      <a:lnTo>
                        <a:pt x="50" y="58"/>
                      </a:lnTo>
                      <a:lnTo>
                        <a:pt x="56" y="59"/>
                      </a:lnTo>
                      <a:lnTo>
                        <a:pt x="61" y="59"/>
                      </a:lnTo>
                      <a:lnTo>
                        <a:pt x="66" y="58"/>
                      </a:lnTo>
                      <a:lnTo>
                        <a:pt x="75" y="55"/>
                      </a:lnTo>
                      <a:lnTo>
                        <a:pt x="84" y="49"/>
                      </a:lnTo>
                      <a:lnTo>
                        <a:pt x="91" y="44"/>
                      </a:lnTo>
                      <a:lnTo>
                        <a:pt x="97" y="36"/>
                      </a:lnTo>
                      <a:lnTo>
                        <a:pt x="99" y="31"/>
                      </a:lnTo>
                      <a:lnTo>
                        <a:pt x="101" y="28"/>
                      </a:lnTo>
                      <a:lnTo>
                        <a:pt x="102" y="24"/>
                      </a:lnTo>
                      <a:lnTo>
                        <a:pt x="102" y="19"/>
                      </a:lnTo>
                      <a:lnTo>
                        <a:pt x="102" y="16"/>
                      </a:lnTo>
                      <a:lnTo>
                        <a:pt x="101" y="11"/>
                      </a:lnTo>
                      <a:lnTo>
                        <a:pt x="98" y="8"/>
                      </a:lnTo>
                      <a:lnTo>
                        <a:pt x="96" y="5"/>
                      </a:lnTo>
                      <a:lnTo>
                        <a:pt x="95" y="2"/>
                      </a:lnTo>
                      <a:lnTo>
                        <a:pt x="94" y="0"/>
                      </a:lnTo>
                      <a:lnTo>
                        <a:pt x="92" y="0"/>
                      </a:lnTo>
                      <a:lnTo>
                        <a:pt x="91" y="0"/>
                      </a:lnTo>
                      <a:lnTo>
                        <a:pt x="86" y="3"/>
                      </a:lnTo>
                      <a:lnTo>
                        <a:pt x="82" y="9"/>
                      </a:lnTo>
                      <a:lnTo>
                        <a:pt x="76" y="17"/>
                      </a:lnTo>
                      <a:lnTo>
                        <a:pt x="70" y="25"/>
                      </a:lnTo>
                      <a:lnTo>
                        <a:pt x="62" y="33"/>
                      </a:lnTo>
                      <a:lnTo>
                        <a:pt x="55" y="40"/>
                      </a:lnTo>
                      <a:lnTo>
                        <a:pt x="55" y="43"/>
                      </a:lnTo>
                      <a:lnTo>
                        <a:pt x="55" y="47"/>
                      </a:lnTo>
                      <a:lnTo>
                        <a:pt x="57" y="53"/>
                      </a:lnTo>
                      <a:lnTo>
                        <a:pt x="60" y="58"/>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91" name="Freeform 290"/>
                <p:cNvSpPr>
                  <a:spLocks noChangeAspect="1"/>
                </p:cNvSpPr>
                <p:nvPr/>
              </p:nvSpPr>
              <p:spPr bwMode="auto">
                <a:xfrm>
                  <a:off x="626805" y="5039520"/>
                  <a:ext cx="88245" cy="57204"/>
                </a:xfrm>
                <a:custGeom>
                  <a:avLst/>
                  <a:gdLst>
                    <a:gd name="T0" fmla="*/ 190 w 218"/>
                    <a:gd name="T1" fmla="*/ 8 h 143"/>
                    <a:gd name="T2" fmla="*/ 159 w 218"/>
                    <a:gd name="T3" fmla="*/ 6 h 143"/>
                    <a:gd name="T4" fmla="*/ 128 w 218"/>
                    <a:gd name="T5" fmla="*/ 4 h 143"/>
                    <a:gd name="T6" fmla="*/ 106 w 218"/>
                    <a:gd name="T7" fmla="*/ 6 h 143"/>
                    <a:gd name="T8" fmla="*/ 91 w 218"/>
                    <a:gd name="T9" fmla="*/ 9 h 143"/>
                    <a:gd name="T10" fmla="*/ 79 w 218"/>
                    <a:gd name="T11" fmla="*/ 17 h 143"/>
                    <a:gd name="T12" fmla="*/ 73 w 218"/>
                    <a:gd name="T13" fmla="*/ 28 h 143"/>
                    <a:gd name="T14" fmla="*/ 74 w 218"/>
                    <a:gd name="T15" fmla="*/ 47 h 143"/>
                    <a:gd name="T16" fmla="*/ 71 w 218"/>
                    <a:gd name="T17" fmla="*/ 57 h 143"/>
                    <a:gd name="T18" fmla="*/ 59 w 218"/>
                    <a:gd name="T19" fmla="*/ 56 h 143"/>
                    <a:gd name="T20" fmla="*/ 46 w 218"/>
                    <a:gd name="T21" fmla="*/ 61 h 143"/>
                    <a:gd name="T22" fmla="*/ 35 w 218"/>
                    <a:gd name="T23" fmla="*/ 72 h 143"/>
                    <a:gd name="T24" fmla="*/ 27 w 218"/>
                    <a:gd name="T25" fmla="*/ 91 h 143"/>
                    <a:gd name="T26" fmla="*/ 23 w 218"/>
                    <a:gd name="T27" fmla="*/ 112 h 143"/>
                    <a:gd name="T28" fmla="*/ 17 w 218"/>
                    <a:gd name="T29" fmla="*/ 115 h 143"/>
                    <a:gd name="T30" fmla="*/ 8 w 218"/>
                    <a:gd name="T31" fmla="*/ 120 h 143"/>
                    <a:gd name="T32" fmla="*/ 1 w 218"/>
                    <a:gd name="T33" fmla="*/ 125 h 143"/>
                    <a:gd name="T34" fmla="*/ 4 w 218"/>
                    <a:gd name="T35" fmla="*/ 132 h 143"/>
                    <a:gd name="T36" fmla="*/ 7 w 218"/>
                    <a:gd name="T37" fmla="*/ 133 h 143"/>
                    <a:gd name="T38" fmla="*/ 7 w 218"/>
                    <a:gd name="T39" fmla="*/ 136 h 143"/>
                    <a:gd name="T40" fmla="*/ 13 w 218"/>
                    <a:gd name="T41" fmla="*/ 138 h 143"/>
                    <a:gd name="T42" fmla="*/ 15 w 218"/>
                    <a:gd name="T43" fmla="*/ 138 h 143"/>
                    <a:gd name="T44" fmla="*/ 13 w 218"/>
                    <a:gd name="T45" fmla="*/ 140 h 143"/>
                    <a:gd name="T46" fmla="*/ 22 w 218"/>
                    <a:gd name="T47" fmla="*/ 143 h 143"/>
                    <a:gd name="T48" fmla="*/ 37 w 218"/>
                    <a:gd name="T49" fmla="*/ 142 h 143"/>
                    <a:gd name="T50" fmla="*/ 45 w 218"/>
                    <a:gd name="T51" fmla="*/ 140 h 143"/>
                    <a:gd name="T52" fmla="*/ 57 w 218"/>
                    <a:gd name="T53" fmla="*/ 129 h 143"/>
                    <a:gd name="T54" fmla="*/ 76 w 218"/>
                    <a:gd name="T55" fmla="*/ 115 h 143"/>
                    <a:gd name="T56" fmla="*/ 107 w 218"/>
                    <a:gd name="T57" fmla="*/ 96 h 143"/>
                    <a:gd name="T58" fmla="*/ 133 w 218"/>
                    <a:gd name="T59" fmla="*/ 81 h 143"/>
                    <a:gd name="T60" fmla="*/ 144 w 218"/>
                    <a:gd name="T61" fmla="*/ 73 h 143"/>
                    <a:gd name="T62" fmla="*/ 158 w 218"/>
                    <a:gd name="T63" fmla="*/ 58 h 143"/>
                    <a:gd name="T64" fmla="*/ 176 w 218"/>
                    <a:gd name="T65" fmla="*/ 45 h 143"/>
                    <a:gd name="T66" fmla="*/ 194 w 218"/>
                    <a:gd name="T67" fmla="*/ 39 h 143"/>
                    <a:gd name="T68" fmla="*/ 208 w 218"/>
                    <a:gd name="T69" fmla="*/ 34 h 143"/>
                    <a:gd name="T70" fmla="*/ 214 w 218"/>
                    <a:gd name="T71" fmla="*/ 28 h 143"/>
                    <a:gd name="T72" fmla="*/ 218 w 218"/>
                    <a:gd name="T73" fmla="*/ 21 h 143"/>
                    <a:gd name="T74" fmla="*/ 217 w 218"/>
                    <a:gd name="T75" fmla="*/ 14 h 143"/>
                    <a:gd name="T76" fmla="*/ 215 w 218"/>
                    <a:gd name="T77" fmla="*/ 8 h 143"/>
                    <a:gd name="T78" fmla="*/ 212 w 218"/>
                    <a:gd name="T79" fmla="*/ 2 h 143"/>
                    <a:gd name="T80" fmla="*/ 208 w 218"/>
                    <a:gd name="T81" fmla="*/ 1 h 143"/>
                    <a:gd name="T82" fmla="*/ 203 w 218"/>
                    <a:gd name="T83" fmla="*/ 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 h="143">
                      <a:moveTo>
                        <a:pt x="203" y="7"/>
                      </a:moveTo>
                      <a:lnTo>
                        <a:pt x="190" y="8"/>
                      </a:lnTo>
                      <a:lnTo>
                        <a:pt x="175" y="7"/>
                      </a:lnTo>
                      <a:lnTo>
                        <a:pt x="159" y="6"/>
                      </a:lnTo>
                      <a:lnTo>
                        <a:pt x="144" y="4"/>
                      </a:lnTo>
                      <a:lnTo>
                        <a:pt x="128" y="4"/>
                      </a:lnTo>
                      <a:lnTo>
                        <a:pt x="112" y="4"/>
                      </a:lnTo>
                      <a:lnTo>
                        <a:pt x="106" y="6"/>
                      </a:lnTo>
                      <a:lnTo>
                        <a:pt x="98" y="7"/>
                      </a:lnTo>
                      <a:lnTo>
                        <a:pt x="91" y="9"/>
                      </a:lnTo>
                      <a:lnTo>
                        <a:pt x="84" y="12"/>
                      </a:lnTo>
                      <a:lnTo>
                        <a:pt x="79" y="17"/>
                      </a:lnTo>
                      <a:lnTo>
                        <a:pt x="74" y="22"/>
                      </a:lnTo>
                      <a:lnTo>
                        <a:pt x="73" y="28"/>
                      </a:lnTo>
                      <a:lnTo>
                        <a:pt x="72" y="34"/>
                      </a:lnTo>
                      <a:lnTo>
                        <a:pt x="74" y="47"/>
                      </a:lnTo>
                      <a:lnTo>
                        <a:pt x="78" y="60"/>
                      </a:lnTo>
                      <a:lnTo>
                        <a:pt x="71" y="57"/>
                      </a:lnTo>
                      <a:lnTo>
                        <a:pt x="64" y="55"/>
                      </a:lnTo>
                      <a:lnTo>
                        <a:pt x="59" y="56"/>
                      </a:lnTo>
                      <a:lnTo>
                        <a:pt x="52" y="58"/>
                      </a:lnTo>
                      <a:lnTo>
                        <a:pt x="46" y="61"/>
                      </a:lnTo>
                      <a:lnTo>
                        <a:pt x="41" y="66"/>
                      </a:lnTo>
                      <a:lnTo>
                        <a:pt x="35" y="72"/>
                      </a:lnTo>
                      <a:lnTo>
                        <a:pt x="30" y="78"/>
                      </a:lnTo>
                      <a:lnTo>
                        <a:pt x="27" y="91"/>
                      </a:lnTo>
                      <a:lnTo>
                        <a:pt x="24" y="107"/>
                      </a:lnTo>
                      <a:lnTo>
                        <a:pt x="23" y="112"/>
                      </a:lnTo>
                      <a:lnTo>
                        <a:pt x="20" y="114"/>
                      </a:lnTo>
                      <a:lnTo>
                        <a:pt x="17" y="115"/>
                      </a:lnTo>
                      <a:lnTo>
                        <a:pt x="13" y="117"/>
                      </a:lnTo>
                      <a:lnTo>
                        <a:pt x="8" y="120"/>
                      </a:lnTo>
                      <a:lnTo>
                        <a:pt x="4" y="122"/>
                      </a:lnTo>
                      <a:lnTo>
                        <a:pt x="1" y="125"/>
                      </a:lnTo>
                      <a:lnTo>
                        <a:pt x="0" y="132"/>
                      </a:lnTo>
                      <a:lnTo>
                        <a:pt x="4" y="132"/>
                      </a:lnTo>
                      <a:lnTo>
                        <a:pt x="6" y="132"/>
                      </a:lnTo>
                      <a:lnTo>
                        <a:pt x="7" y="133"/>
                      </a:lnTo>
                      <a:lnTo>
                        <a:pt x="8" y="134"/>
                      </a:lnTo>
                      <a:lnTo>
                        <a:pt x="7" y="136"/>
                      </a:lnTo>
                      <a:lnTo>
                        <a:pt x="6" y="138"/>
                      </a:lnTo>
                      <a:lnTo>
                        <a:pt x="13" y="138"/>
                      </a:lnTo>
                      <a:lnTo>
                        <a:pt x="18" y="138"/>
                      </a:lnTo>
                      <a:lnTo>
                        <a:pt x="15" y="138"/>
                      </a:lnTo>
                      <a:lnTo>
                        <a:pt x="13" y="139"/>
                      </a:lnTo>
                      <a:lnTo>
                        <a:pt x="13" y="140"/>
                      </a:lnTo>
                      <a:lnTo>
                        <a:pt x="13" y="143"/>
                      </a:lnTo>
                      <a:lnTo>
                        <a:pt x="22" y="143"/>
                      </a:lnTo>
                      <a:lnTo>
                        <a:pt x="33" y="143"/>
                      </a:lnTo>
                      <a:lnTo>
                        <a:pt x="37" y="142"/>
                      </a:lnTo>
                      <a:lnTo>
                        <a:pt x="42" y="141"/>
                      </a:lnTo>
                      <a:lnTo>
                        <a:pt x="45" y="140"/>
                      </a:lnTo>
                      <a:lnTo>
                        <a:pt x="48" y="138"/>
                      </a:lnTo>
                      <a:lnTo>
                        <a:pt x="57" y="129"/>
                      </a:lnTo>
                      <a:lnTo>
                        <a:pt x="67" y="122"/>
                      </a:lnTo>
                      <a:lnTo>
                        <a:pt x="76" y="115"/>
                      </a:lnTo>
                      <a:lnTo>
                        <a:pt x="87" y="108"/>
                      </a:lnTo>
                      <a:lnTo>
                        <a:pt x="107" y="96"/>
                      </a:lnTo>
                      <a:lnTo>
                        <a:pt x="126" y="84"/>
                      </a:lnTo>
                      <a:lnTo>
                        <a:pt x="133" y="81"/>
                      </a:lnTo>
                      <a:lnTo>
                        <a:pt x="138" y="77"/>
                      </a:lnTo>
                      <a:lnTo>
                        <a:pt x="144" y="73"/>
                      </a:lnTo>
                      <a:lnTo>
                        <a:pt x="149" y="68"/>
                      </a:lnTo>
                      <a:lnTo>
                        <a:pt x="158" y="58"/>
                      </a:lnTo>
                      <a:lnTo>
                        <a:pt x="167" y="48"/>
                      </a:lnTo>
                      <a:lnTo>
                        <a:pt x="176" y="45"/>
                      </a:lnTo>
                      <a:lnTo>
                        <a:pt x="185" y="42"/>
                      </a:lnTo>
                      <a:lnTo>
                        <a:pt x="194" y="39"/>
                      </a:lnTo>
                      <a:lnTo>
                        <a:pt x="203" y="36"/>
                      </a:lnTo>
                      <a:lnTo>
                        <a:pt x="208" y="34"/>
                      </a:lnTo>
                      <a:lnTo>
                        <a:pt x="211" y="30"/>
                      </a:lnTo>
                      <a:lnTo>
                        <a:pt x="214" y="28"/>
                      </a:lnTo>
                      <a:lnTo>
                        <a:pt x="217" y="25"/>
                      </a:lnTo>
                      <a:lnTo>
                        <a:pt x="218" y="21"/>
                      </a:lnTo>
                      <a:lnTo>
                        <a:pt x="218" y="18"/>
                      </a:lnTo>
                      <a:lnTo>
                        <a:pt x="217" y="14"/>
                      </a:lnTo>
                      <a:lnTo>
                        <a:pt x="215" y="12"/>
                      </a:lnTo>
                      <a:lnTo>
                        <a:pt x="215" y="8"/>
                      </a:lnTo>
                      <a:lnTo>
                        <a:pt x="214" y="4"/>
                      </a:lnTo>
                      <a:lnTo>
                        <a:pt x="212" y="2"/>
                      </a:lnTo>
                      <a:lnTo>
                        <a:pt x="210" y="1"/>
                      </a:lnTo>
                      <a:lnTo>
                        <a:pt x="208" y="1"/>
                      </a:lnTo>
                      <a:lnTo>
                        <a:pt x="203" y="0"/>
                      </a:lnTo>
                      <a:lnTo>
                        <a:pt x="203" y="3"/>
                      </a:lnTo>
                      <a:lnTo>
                        <a:pt x="20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92" name="Freeform 291"/>
                <p:cNvSpPr>
                  <a:spLocks noChangeAspect="1"/>
                </p:cNvSpPr>
                <p:nvPr/>
              </p:nvSpPr>
              <p:spPr bwMode="auto">
                <a:xfrm>
                  <a:off x="626805" y="5039520"/>
                  <a:ext cx="88245" cy="57204"/>
                </a:xfrm>
                <a:custGeom>
                  <a:avLst/>
                  <a:gdLst>
                    <a:gd name="T0" fmla="*/ 190 w 218"/>
                    <a:gd name="T1" fmla="*/ 8 h 143"/>
                    <a:gd name="T2" fmla="*/ 159 w 218"/>
                    <a:gd name="T3" fmla="*/ 6 h 143"/>
                    <a:gd name="T4" fmla="*/ 128 w 218"/>
                    <a:gd name="T5" fmla="*/ 4 h 143"/>
                    <a:gd name="T6" fmla="*/ 106 w 218"/>
                    <a:gd name="T7" fmla="*/ 6 h 143"/>
                    <a:gd name="T8" fmla="*/ 91 w 218"/>
                    <a:gd name="T9" fmla="*/ 9 h 143"/>
                    <a:gd name="T10" fmla="*/ 79 w 218"/>
                    <a:gd name="T11" fmla="*/ 17 h 143"/>
                    <a:gd name="T12" fmla="*/ 73 w 218"/>
                    <a:gd name="T13" fmla="*/ 28 h 143"/>
                    <a:gd name="T14" fmla="*/ 74 w 218"/>
                    <a:gd name="T15" fmla="*/ 47 h 143"/>
                    <a:gd name="T16" fmla="*/ 71 w 218"/>
                    <a:gd name="T17" fmla="*/ 57 h 143"/>
                    <a:gd name="T18" fmla="*/ 59 w 218"/>
                    <a:gd name="T19" fmla="*/ 56 h 143"/>
                    <a:gd name="T20" fmla="*/ 46 w 218"/>
                    <a:gd name="T21" fmla="*/ 61 h 143"/>
                    <a:gd name="T22" fmla="*/ 35 w 218"/>
                    <a:gd name="T23" fmla="*/ 72 h 143"/>
                    <a:gd name="T24" fmla="*/ 27 w 218"/>
                    <a:gd name="T25" fmla="*/ 91 h 143"/>
                    <a:gd name="T26" fmla="*/ 23 w 218"/>
                    <a:gd name="T27" fmla="*/ 112 h 143"/>
                    <a:gd name="T28" fmla="*/ 17 w 218"/>
                    <a:gd name="T29" fmla="*/ 115 h 143"/>
                    <a:gd name="T30" fmla="*/ 8 w 218"/>
                    <a:gd name="T31" fmla="*/ 120 h 143"/>
                    <a:gd name="T32" fmla="*/ 1 w 218"/>
                    <a:gd name="T33" fmla="*/ 125 h 143"/>
                    <a:gd name="T34" fmla="*/ 4 w 218"/>
                    <a:gd name="T35" fmla="*/ 132 h 143"/>
                    <a:gd name="T36" fmla="*/ 7 w 218"/>
                    <a:gd name="T37" fmla="*/ 133 h 143"/>
                    <a:gd name="T38" fmla="*/ 7 w 218"/>
                    <a:gd name="T39" fmla="*/ 136 h 143"/>
                    <a:gd name="T40" fmla="*/ 13 w 218"/>
                    <a:gd name="T41" fmla="*/ 138 h 143"/>
                    <a:gd name="T42" fmla="*/ 15 w 218"/>
                    <a:gd name="T43" fmla="*/ 138 h 143"/>
                    <a:gd name="T44" fmla="*/ 13 w 218"/>
                    <a:gd name="T45" fmla="*/ 140 h 143"/>
                    <a:gd name="T46" fmla="*/ 22 w 218"/>
                    <a:gd name="T47" fmla="*/ 143 h 143"/>
                    <a:gd name="T48" fmla="*/ 37 w 218"/>
                    <a:gd name="T49" fmla="*/ 142 h 143"/>
                    <a:gd name="T50" fmla="*/ 45 w 218"/>
                    <a:gd name="T51" fmla="*/ 140 h 143"/>
                    <a:gd name="T52" fmla="*/ 57 w 218"/>
                    <a:gd name="T53" fmla="*/ 129 h 143"/>
                    <a:gd name="T54" fmla="*/ 76 w 218"/>
                    <a:gd name="T55" fmla="*/ 115 h 143"/>
                    <a:gd name="T56" fmla="*/ 107 w 218"/>
                    <a:gd name="T57" fmla="*/ 96 h 143"/>
                    <a:gd name="T58" fmla="*/ 133 w 218"/>
                    <a:gd name="T59" fmla="*/ 81 h 143"/>
                    <a:gd name="T60" fmla="*/ 144 w 218"/>
                    <a:gd name="T61" fmla="*/ 73 h 143"/>
                    <a:gd name="T62" fmla="*/ 158 w 218"/>
                    <a:gd name="T63" fmla="*/ 58 h 143"/>
                    <a:gd name="T64" fmla="*/ 176 w 218"/>
                    <a:gd name="T65" fmla="*/ 45 h 143"/>
                    <a:gd name="T66" fmla="*/ 194 w 218"/>
                    <a:gd name="T67" fmla="*/ 39 h 143"/>
                    <a:gd name="T68" fmla="*/ 208 w 218"/>
                    <a:gd name="T69" fmla="*/ 34 h 143"/>
                    <a:gd name="T70" fmla="*/ 214 w 218"/>
                    <a:gd name="T71" fmla="*/ 28 h 143"/>
                    <a:gd name="T72" fmla="*/ 218 w 218"/>
                    <a:gd name="T73" fmla="*/ 21 h 143"/>
                    <a:gd name="T74" fmla="*/ 217 w 218"/>
                    <a:gd name="T75" fmla="*/ 14 h 143"/>
                    <a:gd name="T76" fmla="*/ 215 w 218"/>
                    <a:gd name="T77" fmla="*/ 8 h 143"/>
                    <a:gd name="T78" fmla="*/ 212 w 218"/>
                    <a:gd name="T79" fmla="*/ 2 h 143"/>
                    <a:gd name="T80" fmla="*/ 208 w 218"/>
                    <a:gd name="T81" fmla="*/ 1 h 143"/>
                    <a:gd name="T82" fmla="*/ 203 w 218"/>
                    <a:gd name="T83" fmla="*/ 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 h="143">
                      <a:moveTo>
                        <a:pt x="203" y="7"/>
                      </a:moveTo>
                      <a:lnTo>
                        <a:pt x="190" y="8"/>
                      </a:lnTo>
                      <a:lnTo>
                        <a:pt x="175" y="7"/>
                      </a:lnTo>
                      <a:lnTo>
                        <a:pt x="159" y="6"/>
                      </a:lnTo>
                      <a:lnTo>
                        <a:pt x="144" y="4"/>
                      </a:lnTo>
                      <a:lnTo>
                        <a:pt x="128" y="4"/>
                      </a:lnTo>
                      <a:lnTo>
                        <a:pt x="112" y="4"/>
                      </a:lnTo>
                      <a:lnTo>
                        <a:pt x="106" y="6"/>
                      </a:lnTo>
                      <a:lnTo>
                        <a:pt x="98" y="7"/>
                      </a:lnTo>
                      <a:lnTo>
                        <a:pt x="91" y="9"/>
                      </a:lnTo>
                      <a:lnTo>
                        <a:pt x="84" y="12"/>
                      </a:lnTo>
                      <a:lnTo>
                        <a:pt x="79" y="17"/>
                      </a:lnTo>
                      <a:lnTo>
                        <a:pt x="74" y="22"/>
                      </a:lnTo>
                      <a:lnTo>
                        <a:pt x="73" y="28"/>
                      </a:lnTo>
                      <a:lnTo>
                        <a:pt x="72" y="34"/>
                      </a:lnTo>
                      <a:lnTo>
                        <a:pt x="74" y="47"/>
                      </a:lnTo>
                      <a:lnTo>
                        <a:pt x="78" y="60"/>
                      </a:lnTo>
                      <a:lnTo>
                        <a:pt x="71" y="57"/>
                      </a:lnTo>
                      <a:lnTo>
                        <a:pt x="64" y="55"/>
                      </a:lnTo>
                      <a:lnTo>
                        <a:pt x="59" y="56"/>
                      </a:lnTo>
                      <a:lnTo>
                        <a:pt x="52" y="58"/>
                      </a:lnTo>
                      <a:lnTo>
                        <a:pt x="46" y="61"/>
                      </a:lnTo>
                      <a:lnTo>
                        <a:pt x="41" y="66"/>
                      </a:lnTo>
                      <a:lnTo>
                        <a:pt x="35" y="72"/>
                      </a:lnTo>
                      <a:lnTo>
                        <a:pt x="30" y="78"/>
                      </a:lnTo>
                      <a:lnTo>
                        <a:pt x="27" y="91"/>
                      </a:lnTo>
                      <a:lnTo>
                        <a:pt x="24" y="107"/>
                      </a:lnTo>
                      <a:lnTo>
                        <a:pt x="23" y="112"/>
                      </a:lnTo>
                      <a:lnTo>
                        <a:pt x="20" y="114"/>
                      </a:lnTo>
                      <a:lnTo>
                        <a:pt x="17" y="115"/>
                      </a:lnTo>
                      <a:lnTo>
                        <a:pt x="13" y="117"/>
                      </a:lnTo>
                      <a:lnTo>
                        <a:pt x="8" y="120"/>
                      </a:lnTo>
                      <a:lnTo>
                        <a:pt x="4" y="122"/>
                      </a:lnTo>
                      <a:lnTo>
                        <a:pt x="1" y="125"/>
                      </a:lnTo>
                      <a:lnTo>
                        <a:pt x="0" y="132"/>
                      </a:lnTo>
                      <a:lnTo>
                        <a:pt x="4" y="132"/>
                      </a:lnTo>
                      <a:lnTo>
                        <a:pt x="6" y="132"/>
                      </a:lnTo>
                      <a:lnTo>
                        <a:pt x="7" y="133"/>
                      </a:lnTo>
                      <a:lnTo>
                        <a:pt x="8" y="134"/>
                      </a:lnTo>
                      <a:lnTo>
                        <a:pt x="7" y="136"/>
                      </a:lnTo>
                      <a:lnTo>
                        <a:pt x="6" y="138"/>
                      </a:lnTo>
                      <a:lnTo>
                        <a:pt x="13" y="138"/>
                      </a:lnTo>
                      <a:lnTo>
                        <a:pt x="18" y="138"/>
                      </a:lnTo>
                      <a:lnTo>
                        <a:pt x="15" y="138"/>
                      </a:lnTo>
                      <a:lnTo>
                        <a:pt x="13" y="139"/>
                      </a:lnTo>
                      <a:lnTo>
                        <a:pt x="13" y="140"/>
                      </a:lnTo>
                      <a:lnTo>
                        <a:pt x="13" y="143"/>
                      </a:lnTo>
                      <a:lnTo>
                        <a:pt x="22" y="143"/>
                      </a:lnTo>
                      <a:lnTo>
                        <a:pt x="33" y="143"/>
                      </a:lnTo>
                      <a:lnTo>
                        <a:pt x="37" y="142"/>
                      </a:lnTo>
                      <a:lnTo>
                        <a:pt x="42" y="141"/>
                      </a:lnTo>
                      <a:lnTo>
                        <a:pt x="45" y="140"/>
                      </a:lnTo>
                      <a:lnTo>
                        <a:pt x="48" y="138"/>
                      </a:lnTo>
                      <a:lnTo>
                        <a:pt x="57" y="129"/>
                      </a:lnTo>
                      <a:lnTo>
                        <a:pt x="67" y="122"/>
                      </a:lnTo>
                      <a:lnTo>
                        <a:pt x="76" y="115"/>
                      </a:lnTo>
                      <a:lnTo>
                        <a:pt x="87" y="108"/>
                      </a:lnTo>
                      <a:lnTo>
                        <a:pt x="107" y="96"/>
                      </a:lnTo>
                      <a:lnTo>
                        <a:pt x="126" y="84"/>
                      </a:lnTo>
                      <a:lnTo>
                        <a:pt x="133" y="81"/>
                      </a:lnTo>
                      <a:lnTo>
                        <a:pt x="138" y="77"/>
                      </a:lnTo>
                      <a:lnTo>
                        <a:pt x="144" y="73"/>
                      </a:lnTo>
                      <a:lnTo>
                        <a:pt x="149" y="68"/>
                      </a:lnTo>
                      <a:lnTo>
                        <a:pt x="158" y="58"/>
                      </a:lnTo>
                      <a:lnTo>
                        <a:pt x="167" y="48"/>
                      </a:lnTo>
                      <a:lnTo>
                        <a:pt x="176" y="45"/>
                      </a:lnTo>
                      <a:lnTo>
                        <a:pt x="185" y="42"/>
                      </a:lnTo>
                      <a:lnTo>
                        <a:pt x="194" y="39"/>
                      </a:lnTo>
                      <a:lnTo>
                        <a:pt x="203" y="36"/>
                      </a:lnTo>
                      <a:lnTo>
                        <a:pt x="208" y="34"/>
                      </a:lnTo>
                      <a:lnTo>
                        <a:pt x="211" y="30"/>
                      </a:lnTo>
                      <a:lnTo>
                        <a:pt x="214" y="28"/>
                      </a:lnTo>
                      <a:lnTo>
                        <a:pt x="217" y="25"/>
                      </a:lnTo>
                      <a:lnTo>
                        <a:pt x="218" y="21"/>
                      </a:lnTo>
                      <a:lnTo>
                        <a:pt x="218" y="18"/>
                      </a:lnTo>
                      <a:lnTo>
                        <a:pt x="217" y="14"/>
                      </a:lnTo>
                      <a:lnTo>
                        <a:pt x="215" y="12"/>
                      </a:lnTo>
                      <a:lnTo>
                        <a:pt x="215" y="8"/>
                      </a:lnTo>
                      <a:lnTo>
                        <a:pt x="214" y="4"/>
                      </a:lnTo>
                      <a:lnTo>
                        <a:pt x="212" y="2"/>
                      </a:lnTo>
                      <a:lnTo>
                        <a:pt x="210" y="1"/>
                      </a:lnTo>
                      <a:lnTo>
                        <a:pt x="208" y="1"/>
                      </a:lnTo>
                      <a:lnTo>
                        <a:pt x="203" y="0"/>
                      </a:lnTo>
                      <a:lnTo>
                        <a:pt x="203" y="3"/>
                      </a:lnTo>
                      <a:lnTo>
                        <a:pt x="203" y="7"/>
                      </a:lnTo>
                    </a:path>
                  </a:pathLst>
                </a:custGeom>
                <a:solidFill>
                  <a:sysClr val="window" lastClr="FFFFFF"/>
                </a:solid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93" name="Freeform 292"/>
                <p:cNvSpPr>
                  <a:spLocks noChangeAspect="1"/>
                </p:cNvSpPr>
                <p:nvPr/>
              </p:nvSpPr>
              <p:spPr bwMode="auto">
                <a:xfrm>
                  <a:off x="542423" y="5072094"/>
                  <a:ext cx="82763" cy="57999"/>
                </a:xfrm>
                <a:custGeom>
                  <a:avLst/>
                  <a:gdLst>
                    <a:gd name="T0" fmla="*/ 179 w 194"/>
                    <a:gd name="T1" fmla="*/ 44 h 146"/>
                    <a:gd name="T2" fmla="*/ 188 w 194"/>
                    <a:gd name="T3" fmla="*/ 31 h 146"/>
                    <a:gd name="T4" fmla="*/ 194 w 194"/>
                    <a:gd name="T5" fmla="*/ 16 h 146"/>
                    <a:gd name="T6" fmla="*/ 193 w 194"/>
                    <a:gd name="T7" fmla="*/ 7 h 146"/>
                    <a:gd name="T8" fmla="*/ 189 w 194"/>
                    <a:gd name="T9" fmla="*/ 3 h 146"/>
                    <a:gd name="T10" fmla="*/ 179 w 194"/>
                    <a:gd name="T11" fmla="*/ 0 h 146"/>
                    <a:gd name="T12" fmla="*/ 167 w 194"/>
                    <a:gd name="T13" fmla="*/ 0 h 146"/>
                    <a:gd name="T14" fmla="*/ 154 w 194"/>
                    <a:gd name="T15" fmla="*/ 2 h 146"/>
                    <a:gd name="T16" fmla="*/ 143 w 194"/>
                    <a:gd name="T17" fmla="*/ 6 h 146"/>
                    <a:gd name="T18" fmla="*/ 128 w 194"/>
                    <a:gd name="T19" fmla="*/ 16 h 146"/>
                    <a:gd name="T20" fmla="*/ 110 w 194"/>
                    <a:gd name="T21" fmla="*/ 34 h 146"/>
                    <a:gd name="T22" fmla="*/ 100 w 194"/>
                    <a:gd name="T23" fmla="*/ 49 h 146"/>
                    <a:gd name="T24" fmla="*/ 97 w 194"/>
                    <a:gd name="T25" fmla="*/ 65 h 146"/>
                    <a:gd name="T26" fmla="*/ 92 w 194"/>
                    <a:gd name="T27" fmla="*/ 78 h 146"/>
                    <a:gd name="T28" fmla="*/ 80 w 194"/>
                    <a:gd name="T29" fmla="*/ 87 h 146"/>
                    <a:gd name="T30" fmla="*/ 68 w 194"/>
                    <a:gd name="T31" fmla="*/ 95 h 146"/>
                    <a:gd name="T32" fmla="*/ 57 w 194"/>
                    <a:gd name="T33" fmla="*/ 97 h 146"/>
                    <a:gd name="T34" fmla="*/ 43 w 194"/>
                    <a:gd name="T35" fmla="*/ 99 h 146"/>
                    <a:gd name="T36" fmla="*/ 35 w 194"/>
                    <a:gd name="T37" fmla="*/ 106 h 146"/>
                    <a:gd name="T38" fmla="*/ 27 w 194"/>
                    <a:gd name="T39" fmla="*/ 116 h 146"/>
                    <a:gd name="T40" fmla="*/ 13 w 194"/>
                    <a:gd name="T41" fmla="*/ 126 h 146"/>
                    <a:gd name="T42" fmla="*/ 2 w 194"/>
                    <a:gd name="T43" fmla="*/ 133 h 146"/>
                    <a:gd name="T44" fmla="*/ 0 w 194"/>
                    <a:gd name="T45" fmla="*/ 136 h 146"/>
                    <a:gd name="T46" fmla="*/ 4 w 194"/>
                    <a:gd name="T47" fmla="*/ 143 h 146"/>
                    <a:gd name="T48" fmla="*/ 12 w 194"/>
                    <a:gd name="T49" fmla="*/ 146 h 146"/>
                    <a:gd name="T50" fmla="*/ 20 w 194"/>
                    <a:gd name="T51" fmla="*/ 145 h 146"/>
                    <a:gd name="T52" fmla="*/ 28 w 194"/>
                    <a:gd name="T53" fmla="*/ 141 h 146"/>
                    <a:gd name="T54" fmla="*/ 38 w 194"/>
                    <a:gd name="T55" fmla="*/ 136 h 146"/>
                    <a:gd name="T56" fmla="*/ 49 w 194"/>
                    <a:gd name="T57" fmla="*/ 128 h 146"/>
                    <a:gd name="T58" fmla="*/ 64 w 194"/>
                    <a:gd name="T59" fmla="*/ 116 h 146"/>
                    <a:gd name="T60" fmla="*/ 89 w 194"/>
                    <a:gd name="T61" fmla="*/ 101 h 146"/>
                    <a:gd name="T62" fmla="*/ 113 w 194"/>
                    <a:gd name="T63" fmla="*/ 94 h 146"/>
                    <a:gd name="T64" fmla="*/ 130 w 194"/>
                    <a:gd name="T65" fmla="*/ 86 h 146"/>
                    <a:gd name="T66" fmla="*/ 144 w 194"/>
                    <a:gd name="T67" fmla="*/ 77 h 146"/>
                    <a:gd name="T68" fmla="*/ 154 w 194"/>
                    <a:gd name="T69" fmla="*/ 69 h 146"/>
                    <a:gd name="T70" fmla="*/ 163 w 194"/>
                    <a:gd name="T71" fmla="*/ 60 h 146"/>
                    <a:gd name="T72" fmla="*/ 175 w 194"/>
                    <a:gd name="T73" fmla="*/ 52 h 146"/>
                    <a:gd name="T74" fmla="*/ 177 w 194"/>
                    <a:gd name="T75" fmla="*/ 5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4" h="146">
                      <a:moveTo>
                        <a:pt x="175" y="50"/>
                      </a:moveTo>
                      <a:lnTo>
                        <a:pt x="179" y="44"/>
                      </a:lnTo>
                      <a:lnTo>
                        <a:pt x="184" y="38"/>
                      </a:lnTo>
                      <a:lnTo>
                        <a:pt x="188" y="31"/>
                      </a:lnTo>
                      <a:lnTo>
                        <a:pt x="191" y="23"/>
                      </a:lnTo>
                      <a:lnTo>
                        <a:pt x="194" y="16"/>
                      </a:lnTo>
                      <a:lnTo>
                        <a:pt x="194" y="10"/>
                      </a:lnTo>
                      <a:lnTo>
                        <a:pt x="193" y="7"/>
                      </a:lnTo>
                      <a:lnTo>
                        <a:pt x="191" y="5"/>
                      </a:lnTo>
                      <a:lnTo>
                        <a:pt x="189" y="3"/>
                      </a:lnTo>
                      <a:lnTo>
                        <a:pt x="186" y="2"/>
                      </a:lnTo>
                      <a:lnTo>
                        <a:pt x="179" y="0"/>
                      </a:lnTo>
                      <a:lnTo>
                        <a:pt x="174" y="0"/>
                      </a:lnTo>
                      <a:lnTo>
                        <a:pt x="167" y="0"/>
                      </a:lnTo>
                      <a:lnTo>
                        <a:pt x="161" y="0"/>
                      </a:lnTo>
                      <a:lnTo>
                        <a:pt x="154" y="2"/>
                      </a:lnTo>
                      <a:lnTo>
                        <a:pt x="149" y="3"/>
                      </a:lnTo>
                      <a:lnTo>
                        <a:pt x="143" y="6"/>
                      </a:lnTo>
                      <a:lnTo>
                        <a:pt x="138" y="10"/>
                      </a:lnTo>
                      <a:lnTo>
                        <a:pt x="128" y="16"/>
                      </a:lnTo>
                      <a:lnTo>
                        <a:pt x="119" y="25"/>
                      </a:lnTo>
                      <a:lnTo>
                        <a:pt x="110" y="34"/>
                      </a:lnTo>
                      <a:lnTo>
                        <a:pt x="103" y="43"/>
                      </a:lnTo>
                      <a:lnTo>
                        <a:pt x="100" y="49"/>
                      </a:lnTo>
                      <a:lnTo>
                        <a:pt x="97" y="57"/>
                      </a:lnTo>
                      <a:lnTo>
                        <a:pt x="97" y="65"/>
                      </a:lnTo>
                      <a:lnTo>
                        <a:pt x="96" y="73"/>
                      </a:lnTo>
                      <a:lnTo>
                        <a:pt x="92" y="78"/>
                      </a:lnTo>
                      <a:lnTo>
                        <a:pt x="87" y="82"/>
                      </a:lnTo>
                      <a:lnTo>
                        <a:pt x="80" y="87"/>
                      </a:lnTo>
                      <a:lnTo>
                        <a:pt x="73" y="91"/>
                      </a:lnTo>
                      <a:lnTo>
                        <a:pt x="68" y="95"/>
                      </a:lnTo>
                      <a:lnTo>
                        <a:pt x="63" y="97"/>
                      </a:lnTo>
                      <a:lnTo>
                        <a:pt x="57" y="97"/>
                      </a:lnTo>
                      <a:lnTo>
                        <a:pt x="49" y="97"/>
                      </a:lnTo>
                      <a:lnTo>
                        <a:pt x="43" y="99"/>
                      </a:lnTo>
                      <a:lnTo>
                        <a:pt x="38" y="103"/>
                      </a:lnTo>
                      <a:lnTo>
                        <a:pt x="35" y="106"/>
                      </a:lnTo>
                      <a:lnTo>
                        <a:pt x="32" y="109"/>
                      </a:lnTo>
                      <a:lnTo>
                        <a:pt x="27" y="116"/>
                      </a:lnTo>
                      <a:lnTo>
                        <a:pt x="19" y="121"/>
                      </a:lnTo>
                      <a:lnTo>
                        <a:pt x="13" y="126"/>
                      </a:lnTo>
                      <a:lnTo>
                        <a:pt x="5" y="129"/>
                      </a:lnTo>
                      <a:lnTo>
                        <a:pt x="2" y="133"/>
                      </a:lnTo>
                      <a:lnTo>
                        <a:pt x="1" y="135"/>
                      </a:lnTo>
                      <a:lnTo>
                        <a:pt x="0" y="136"/>
                      </a:lnTo>
                      <a:lnTo>
                        <a:pt x="1" y="138"/>
                      </a:lnTo>
                      <a:lnTo>
                        <a:pt x="4" y="143"/>
                      </a:lnTo>
                      <a:lnTo>
                        <a:pt x="8" y="145"/>
                      </a:lnTo>
                      <a:lnTo>
                        <a:pt x="12" y="146"/>
                      </a:lnTo>
                      <a:lnTo>
                        <a:pt x="17" y="145"/>
                      </a:lnTo>
                      <a:lnTo>
                        <a:pt x="20" y="145"/>
                      </a:lnTo>
                      <a:lnTo>
                        <a:pt x="24" y="143"/>
                      </a:lnTo>
                      <a:lnTo>
                        <a:pt x="28" y="141"/>
                      </a:lnTo>
                      <a:lnTo>
                        <a:pt x="31" y="138"/>
                      </a:lnTo>
                      <a:lnTo>
                        <a:pt x="38" y="136"/>
                      </a:lnTo>
                      <a:lnTo>
                        <a:pt x="43" y="133"/>
                      </a:lnTo>
                      <a:lnTo>
                        <a:pt x="49" y="128"/>
                      </a:lnTo>
                      <a:lnTo>
                        <a:pt x="55" y="124"/>
                      </a:lnTo>
                      <a:lnTo>
                        <a:pt x="64" y="116"/>
                      </a:lnTo>
                      <a:lnTo>
                        <a:pt x="73" y="109"/>
                      </a:lnTo>
                      <a:lnTo>
                        <a:pt x="89" y="101"/>
                      </a:lnTo>
                      <a:lnTo>
                        <a:pt x="105" y="97"/>
                      </a:lnTo>
                      <a:lnTo>
                        <a:pt x="113" y="94"/>
                      </a:lnTo>
                      <a:lnTo>
                        <a:pt x="122" y="90"/>
                      </a:lnTo>
                      <a:lnTo>
                        <a:pt x="130" y="86"/>
                      </a:lnTo>
                      <a:lnTo>
                        <a:pt x="139" y="79"/>
                      </a:lnTo>
                      <a:lnTo>
                        <a:pt x="144" y="77"/>
                      </a:lnTo>
                      <a:lnTo>
                        <a:pt x="150" y="73"/>
                      </a:lnTo>
                      <a:lnTo>
                        <a:pt x="154" y="69"/>
                      </a:lnTo>
                      <a:lnTo>
                        <a:pt x="159" y="65"/>
                      </a:lnTo>
                      <a:lnTo>
                        <a:pt x="163" y="60"/>
                      </a:lnTo>
                      <a:lnTo>
                        <a:pt x="169" y="56"/>
                      </a:lnTo>
                      <a:lnTo>
                        <a:pt x="175" y="52"/>
                      </a:lnTo>
                      <a:lnTo>
                        <a:pt x="180" y="50"/>
                      </a:lnTo>
                      <a:lnTo>
                        <a:pt x="177" y="50"/>
                      </a:lnTo>
                      <a:lnTo>
                        <a:pt x="17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94" name="Freeform 293"/>
                <p:cNvSpPr>
                  <a:spLocks noChangeAspect="1"/>
                </p:cNvSpPr>
                <p:nvPr/>
              </p:nvSpPr>
              <p:spPr bwMode="auto">
                <a:xfrm>
                  <a:off x="542423" y="5072094"/>
                  <a:ext cx="82763" cy="57999"/>
                </a:xfrm>
                <a:custGeom>
                  <a:avLst/>
                  <a:gdLst>
                    <a:gd name="T0" fmla="*/ 179 w 194"/>
                    <a:gd name="T1" fmla="*/ 44 h 146"/>
                    <a:gd name="T2" fmla="*/ 188 w 194"/>
                    <a:gd name="T3" fmla="*/ 31 h 146"/>
                    <a:gd name="T4" fmla="*/ 194 w 194"/>
                    <a:gd name="T5" fmla="*/ 16 h 146"/>
                    <a:gd name="T6" fmla="*/ 193 w 194"/>
                    <a:gd name="T7" fmla="*/ 7 h 146"/>
                    <a:gd name="T8" fmla="*/ 189 w 194"/>
                    <a:gd name="T9" fmla="*/ 3 h 146"/>
                    <a:gd name="T10" fmla="*/ 179 w 194"/>
                    <a:gd name="T11" fmla="*/ 0 h 146"/>
                    <a:gd name="T12" fmla="*/ 167 w 194"/>
                    <a:gd name="T13" fmla="*/ 0 h 146"/>
                    <a:gd name="T14" fmla="*/ 154 w 194"/>
                    <a:gd name="T15" fmla="*/ 2 h 146"/>
                    <a:gd name="T16" fmla="*/ 143 w 194"/>
                    <a:gd name="T17" fmla="*/ 6 h 146"/>
                    <a:gd name="T18" fmla="*/ 128 w 194"/>
                    <a:gd name="T19" fmla="*/ 16 h 146"/>
                    <a:gd name="T20" fmla="*/ 110 w 194"/>
                    <a:gd name="T21" fmla="*/ 34 h 146"/>
                    <a:gd name="T22" fmla="*/ 100 w 194"/>
                    <a:gd name="T23" fmla="*/ 49 h 146"/>
                    <a:gd name="T24" fmla="*/ 97 w 194"/>
                    <a:gd name="T25" fmla="*/ 65 h 146"/>
                    <a:gd name="T26" fmla="*/ 92 w 194"/>
                    <a:gd name="T27" fmla="*/ 78 h 146"/>
                    <a:gd name="T28" fmla="*/ 80 w 194"/>
                    <a:gd name="T29" fmla="*/ 87 h 146"/>
                    <a:gd name="T30" fmla="*/ 68 w 194"/>
                    <a:gd name="T31" fmla="*/ 95 h 146"/>
                    <a:gd name="T32" fmla="*/ 57 w 194"/>
                    <a:gd name="T33" fmla="*/ 97 h 146"/>
                    <a:gd name="T34" fmla="*/ 43 w 194"/>
                    <a:gd name="T35" fmla="*/ 99 h 146"/>
                    <a:gd name="T36" fmla="*/ 35 w 194"/>
                    <a:gd name="T37" fmla="*/ 106 h 146"/>
                    <a:gd name="T38" fmla="*/ 27 w 194"/>
                    <a:gd name="T39" fmla="*/ 116 h 146"/>
                    <a:gd name="T40" fmla="*/ 13 w 194"/>
                    <a:gd name="T41" fmla="*/ 126 h 146"/>
                    <a:gd name="T42" fmla="*/ 2 w 194"/>
                    <a:gd name="T43" fmla="*/ 133 h 146"/>
                    <a:gd name="T44" fmla="*/ 0 w 194"/>
                    <a:gd name="T45" fmla="*/ 136 h 146"/>
                    <a:gd name="T46" fmla="*/ 4 w 194"/>
                    <a:gd name="T47" fmla="*/ 143 h 146"/>
                    <a:gd name="T48" fmla="*/ 12 w 194"/>
                    <a:gd name="T49" fmla="*/ 146 h 146"/>
                    <a:gd name="T50" fmla="*/ 20 w 194"/>
                    <a:gd name="T51" fmla="*/ 145 h 146"/>
                    <a:gd name="T52" fmla="*/ 28 w 194"/>
                    <a:gd name="T53" fmla="*/ 141 h 146"/>
                    <a:gd name="T54" fmla="*/ 38 w 194"/>
                    <a:gd name="T55" fmla="*/ 136 h 146"/>
                    <a:gd name="T56" fmla="*/ 49 w 194"/>
                    <a:gd name="T57" fmla="*/ 128 h 146"/>
                    <a:gd name="T58" fmla="*/ 64 w 194"/>
                    <a:gd name="T59" fmla="*/ 116 h 146"/>
                    <a:gd name="T60" fmla="*/ 89 w 194"/>
                    <a:gd name="T61" fmla="*/ 101 h 146"/>
                    <a:gd name="T62" fmla="*/ 113 w 194"/>
                    <a:gd name="T63" fmla="*/ 94 h 146"/>
                    <a:gd name="T64" fmla="*/ 130 w 194"/>
                    <a:gd name="T65" fmla="*/ 86 h 146"/>
                    <a:gd name="T66" fmla="*/ 144 w 194"/>
                    <a:gd name="T67" fmla="*/ 77 h 146"/>
                    <a:gd name="T68" fmla="*/ 154 w 194"/>
                    <a:gd name="T69" fmla="*/ 69 h 146"/>
                    <a:gd name="T70" fmla="*/ 163 w 194"/>
                    <a:gd name="T71" fmla="*/ 60 h 146"/>
                    <a:gd name="T72" fmla="*/ 175 w 194"/>
                    <a:gd name="T73" fmla="*/ 52 h 146"/>
                    <a:gd name="T74" fmla="*/ 177 w 194"/>
                    <a:gd name="T75" fmla="*/ 5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4" h="146">
                      <a:moveTo>
                        <a:pt x="175" y="50"/>
                      </a:moveTo>
                      <a:lnTo>
                        <a:pt x="179" y="44"/>
                      </a:lnTo>
                      <a:lnTo>
                        <a:pt x="184" y="38"/>
                      </a:lnTo>
                      <a:lnTo>
                        <a:pt x="188" y="31"/>
                      </a:lnTo>
                      <a:lnTo>
                        <a:pt x="191" y="23"/>
                      </a:lnTo>
                      <a:lnTo>
                        <a:pt x="194" y="16"/>
                      </a:lnTo>
                      <a:lnTo>
                        <a:pt x="194" y="10"/>
                      </a:lnTo>
                      <a:lnTo>
                        <a:pt x="193" y="7"/>
                      </a:lnTo>
                      <a:lnTo>
                        <a:pt x="191" y="5"/>
                      </a:lnTo>
                      <a:lnTo>
                        <a:pt x="189" y="3"/>
                      </a:lnTo>
                      <a:lnTo>
                        <a:pt x="186" y="2"/>
                      </a:lnTo>
                      <a:lnTo>
                        <a:pt x="179" y="0"/>
                      </a:lnTo>
                      <a:lnTo>
                        <a:pt x="174" y="0"/>
                      </a:lnTo>
                      <a:lnTo>
                        <a:pt x="167" y="0"/>
                      </a:lnTo>
                      <a:lnTo>
                        <a:pt x="161" y="0"/>
                      </a:lnTo>
                      <a:lnTo>
                        <a:pt x="154" y="2"/>
                      </a:lnTo>
                      <a:lnTo>
                        <a:pt x="149" y="3"/>
                      </a:lnTo>
                      <a:lnTo>
                        <a:pt x="143" y="6"/>
                      </a:lnTo>
                      <a:lnTo>
                        <a:pt x="138" y="10"/>
                      </a:lnTo>
                      <a:lnTo>
                        <a:pt x="128" y="16"/>
                      </a:lnTo>
                      <a:lnTo>
                        <a:pt x="119" y="25"/>
                      </a:lnTo>
                      <a:lnTo>
                        <a:pt x="110" y="34"/>
                      </a:lnTo>
                      <a:lnTo>
                        <a:pt x="103" y="43"/>
                      </a:lnTo>
                      <a:lnTo>
                        <a:pt x="100" y="49"/>
                      </a:lnTo>
                      <a:lnTo>
                        <a:pt x="97" y="57"/>
                      </a:lnTo>
                      <a:lnTo>
                        <a:pt x="97" y="65"/>
                      </a:lnTo>
                      <a:lnTo>
                        <a:pt x="96" y="73"/>
                      </a:lnTo>
                      <a:lnTo>
                        <a:pt x="92" y="78"/>
                      </a:lnTo>
                      <a:lnTo>
                        <a:pt x="87" y="82"/>
                      </a:lnTo>
                      <a:lnTo>
                        <a:pt x="80" y="87"/>
                      </a:lnTo>
                      <a:lnTo>
                        <a:pt x="73" y="91"/>
                      </a:lnTo>
                      <a:lnTo>
                        <a:pt x="68" y="95"/>
                      </a:lnTo>
                      <a:lnTo>
                        <a:pt x="63" y="97"/>
                      </a:lnTo>
                      <a:lnTo>
                        <a:pt x="57" y="97"/>
                      </a:lnTo>
                      <a:lnTo>
                        <a:pt x="49" y="97"/>
                      </a:lnTo>
                      <a:lnTo>
                        <a:pt x="43" y="99"/>
                      </a:lnTo>
                      <a:lnTo>
                        <a:pt x="38" y="103"/>
                      </a:lnTo>
                      <a:lnTo>
                        <a:pt x="35" y="106"/>
                      </a:lnTo>
                      <a:lnTo>
                        <a:pt x="32" y="109"/>
                      </a:lnTo>
                      <a:lnTo>
                        <a:pt x="27" y="116"/>
                      </a:lnTo>
                      <a:lnTo>
                        <a:pt x="19" y="121"/>
                      </a:lnTo>
                      <a:lnTo>
                        <a:pt x="13" y="126"/>
                      </a:lnTo>
                      <a:lnTo>
                        <a:pt x="5" y="129"/>
                      </a:lnTo>
                      <a:lnTo>
                        <a:pt x="2" y="133"/>
                      </a:lnTo>
                      <a:lnTo>
                        <a:pt x="1" y="135"/>
                      </a:lnTo>
                      <a:lnTo>
                        <a:pt x="0" y="136"/>
                      </a:lnTo>
                      <a:lnTo>
                        <a:pt x="1" y="138"/>
                      </a:lnTo>
                      <a:lnTo>
                        <a:pt x="4" y="143"/>
                      </a:lnTo>
                      <a:lnTo>
                        <a:pt x="8" y="145"/>
                      </a:lnTo>
                      <a:lnTo>
                        <a:pt x="12" y="146"/>
                      </a:lnTo>
                      <a:lnTo>
                        <a:pt x="17" y="145"/>
                      </a:lnTo>
                      <a:lnTo>
                        <a:pt x="20" y="145"/>
                      </a:lnTo>
                      <a:lnTo>
                        <a:pt x="24" y="143"/>
                      </a:lnTo>
                      <a:lnTo>
                        <a:pt x="28" y="141"/>
                      </a:lnTo>
                      <a:lnTo>
                        <a:pt x="31" y="138"/>
                      </a:lnTo>
                      <a:lnTo>
                        <a:pt x="38" y="136"/>
                      </a:lnTo>
                      <a:lnTo>
                        <a:pt x="43" y="133"/>
                      </a:lnTo>
                      <a:lnTo>
                        <a:pt x="49" y="128"/>
                      </a:lnTo>
                      <a:lnTo>
                        <a:pt x="55" y="124"/>
                      </a:lnTo>
                      <a:lnTo>
                        <a:pt x="64" y="116"/>
                      </a:lnTo>
                      <a:lnTo>
                        <a:pt x="73" y="109"/>
                      </a:lnTo>
                      <a:lnTo>
                        <a:pt x="89" y="101"/>
                      </a:lnTo>
                      <a:lnTo>
                        <a:pt x="105" y="97"/>
                      </a:lnTo>
                      <a:lnTo>
                        <a:pt x="113" y="94"/>
                      </a:lnTo>
                      <a:lnTo>
                        <a:pt x="122" y="90"/>
                      </a:lnTo>
                      <a:lnTo>
                        <a:pt x="130" y="86"/>
                      </a:lnTo>
                      <a:lnTo>
                        <a:pt x="139" y="79"/>
                      </a:lnTo>
                      <a:lnTo>
                        <a:pt x="144" y="77"/>
                      </a:lnTo>
                      <a:lnTo>
                        <a:pt x="150" y="73"/>
                      </a:lnTo>
                      <a:lnTo>
                        <a:pt x="154" y="69"/>
                      </a:lnTo>
                      <a:lnTo>
                        <a:pt x="159" y="65"/>
                      </a:lnTo>
                      <a:lnTo>
                        <a:pt x="163" y="60"/>
                      </a:lnTo>
                      <a:lnTo>
                        <a:pt x="169" y="56"/>
                      </a:lnTo>
                      <a:lnTo>
                        <a:pt x="175" y="52"/>
                      </a:lnTo>
                      <a:lnTo>
                        <a:pt x="180" y="50"/>
                      </a:lnTo>
                      <a:lnTo>
                        <a:pt x="177" y="50"/>
                      </a:lnTo>
                      <a:lnTo>
                        <a:pt x="175" y="50"/>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95" name="Freeform 294"/>
                <p:cNvSpPr>
                  <a:spLocks noChangeAspect="1"/>
                </p:cNvSpPr>
                <p:nvPr/>
              </p:nvSpPr>
              <p:spPr bwMode="auto">
                <a:xfrm>
                  <a:off x="509230" y="5137243"/>
                  <a:ext cx="18620" cy="6356"/>
                </a:xfrm>
                <a:custGeom>
                  <a:avLst/>
                  <a:gdLst>
                    <a:gd name="T0" fmla="*/ 36 w 47"/>
                    <a:gd name="T1" fmla="*/ 0 h 18"/>
                    <a:gd name="T2" fmla="*/ 25 w 47"/>
                    <a:gd name="T3" fmla="*/ 2 h 18"/>
                    <a:gd name="T4" fmla="*/ 13 w 47"/>
                    <a:gd name="T5" fmla="*/ 5 h 18"/>
                    <a:gd name="T6" fmla="*/ 8 w 47"/>
                    <a:gd name="T7" fmla="*/ 6 h 18"/>
                    <a:gd name="T8" fmla="*/ 3 w 47"/>
                    <a:gd name="T9" fmla="*/ 8 h 18"/>
                    <a:gd name="T10" fmla="*/ 2 w 47"/>
                    <a:gd name="T11" fmla="*/ 10 h 18"/>
                    <a:gd name="T12" fmla="*/ 1 w 47"/>
                    <a:gd name="T13" fmla="*/ 12 h 18"/>
                    <a:gd name="T14" fmla="*/ 0 w 47"/>
                    <a:gd name="T15" fmla="*/ 15 h 18"/>
                    <a:gd name="T16" fmla="*/ 0 w 47"/>
                    <a:gd name="T17" fmla="*/ 18 h 18"/>
                    <a:gd name="T18" fmla="*/ 12 w 47"/>
                    <a:gd name="T19" fmla="*/ 18 h 18"/>
                    <a:gd name="T20" fmla="*/ 26 w 47"/>
                    <a:gd name="T21" fmla="*/ 18 h 18"/>
                    <a:gd name="T22" fmla="*/ 31 w 47"/>
                    <a:gd name="T23" fmla="*/ 18 h 18"/>
                    <a:gd name="T24" fmla="*/ 37 w 47"/>
                    <a:gd name="T25" fmla="*/ 16 h 18"/>
                    <a:gd name="T26" fmla="*/ 42 w 47"/>
                    <a:gd name="T27" fmla="*/ 11 h 18"/>
                    <a:gd name="T28" fmla="*/ 47 w 47"/>
                    <a:gd name="T29" fmla="*/ 6 h 18"/>
                    <a:gd name="T30" fmla="*/ 45 w 47"/>
                    <a:gd name="T31" fmla="*/ 2 h 18"/>
                    <a:gd name="T32" fmla="*/ 41 w 47"/>
                    <a:gd name="T33" fmla="*/ 0 h 18"/>
                    <a:gd name="T34" fmla="*/ 36 w 47"/>
                    <a:gd name="T35" fmla="*/ 0 h 18"/>
                    <a:gd name="T36" fmla="*/ 36 w 47"/>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18">
                      <a:moveTo>
                        <a:pt x="36" y="0"/>
                      </a:moveTo>
                      <a:lnTo>
                        <a:pt x="25" y="2"/>
                      </a:lnTo>
                      <a:lnTo>
                        <a:pt x="13" y="5"/>
                      </a:lnTo>
                      <a:lnTo>
                        <a:pt x="8" y="6"/>
                      </a:lnTo>
                      <a:lnTo>
                        <a:pt x="3" y="8"/>
                      </a:lnTo>
                      <a:lnTo>
                        <a:pt x="2" y="10"/>
                      </a:lnTo>
                      <a:lnTo>
                        <a:pt x="1" y="12"/>
                      </a:lnTo>
                      <a:lnTo>
                        <a:pt x="0" y="15"/>
                      </a:lnTo>
                      <a:lnTo>
                        <a:pt x="0" y="18"/>
                      </a:lnTo>
                      <a:lnTo>
                        <a:pt x="12" y="18"/>
                      </a:lnTo>
                      <a:lnTo>
                        <a:pt x="26" y="18"/>
                      </a:lnTo>
                      <a:lnTo>
                        <a:pt x="31" y="18"/>
                      </a:lnTo>
                      <a:lnTo>
                        <a:pt x="37" y="16"/>
                      </a:lnTo>
                      <a:lnTo>
                        <a:pt x="42" y="11"/>
                      </a:lnTo>
                      <a:lnTo>
                        <a:pt x="47" y="6"/>
                      </a:lnTo>
                      <a:lnTo>
                        <a:pt x="45" y="2"/>
                      </a:lnTo>
                      <a:lnTo>
                        <a:pt x="41" y="0"/>
                      </a:ln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96" name="Freeform 295"/>
                <p:cNvSpPr>
                  <a:spLocks noChangeAspect="1"/>
                </p:cNvSpPr>
                <p:nvPr/>
              </p:nvSpPr>
              <p:spPr bwMode="auto">
                <a:xfrm>
                  <a:off x="509230" y="5137243"/>
                  <a:ext cx="18620" cy="6356"/>
                </a:xfrm>
                <a:custGeom>
                  <a:avLst/>
                  <a:gdLst>
                    <a:gd name="T0" fmla="*/ 36 w 47"/>
                    <a:gd name="T1" fmla="*/ 0 h 18"/>
                    <a:gd name="T2" fmla="*/ 25 w 47"/>
                    <a:gd name="T3" fmla="*/ 2 h 18"/>
                    <a:gd name="T4" fmla="*/ 13 w 47"/>
                    <a:gd name="T5" fmla="*/ 5 h 18"/>
                    <a:gd name="T6" fmla="*/ 8 w 47"/>
                    <a:gd name="T7" fmla="*/ 6 h 18"/>
                    <a:gd name="T8" fmla="*/ 3 w 47"/>
                    <a:gd name="T9" fmla="*/ 8 h 18"/>
                    <a:gd name="T10" fmla="*/ 2 w 47"/>
                    <a:gd name="T11" fmla="*/ 10 h 18"/>
                    <a:gd name="T12" fmla="*/ 1 w 47"/>
                    <a:gd name="T13" fmla="*/ 12 h 18"/>
                    <a:gd name="T14" fmla="*/ 0 w 47"/>
                    <a:gd name="T15" fmla="*/ 15 h 18"/>
                    <a:gd name="T16" fmla="*/ 0 w 47"/>
                    <a:gd name="T17" fmla="*/ 18 h 18"/>
                    <a:gd name="T18" fmla="*/ 12 w 47"/>
                    <a:gd name="T19" fmla="*/ 18 h 18"/>
                    <a:gd name="T20" fmla="*/ 26 w 47"/>
                    <a:gd name="T21" fmla="*/ 18 h 18"/>
                    <a:gd name="T22" fmla="*/ 31 w 47"/>
                    <a:gd name="T23" fmla="*/ 18 h 18"/>
                    <a:gd name="T24" fmla="*/ 37 w 47"/>
                    <a:gd name="T25" fmla="*/ 16 h 18"/>
                    <a:gd name="T26" fmla="*/ 42 w 47"/>
                    <a:gd name="T27" fmla="*/ 11 h 18"/>
                    <a:gd name="T28" fmla="*/ 47 w 47"/>
                    <a:gd name="T29" fmla="*/ 6 h 18"/>
                    <a:gd name="T30" fmla="*/ 45 w 47"/>
                    <a:gd name="T31" fmla="*/ 2 h 18"/>
                    <a:gd name="T32" fmla="*/ 41 w 47"/>
                    <a:gd name="T33" fmla="*/ 0 h 18"/>
                    <a:gd name="T34" fmla="*/ 36 w 47"/>
                    <a:gd name="T35" fmla="*/ 0 h 18"/>
                    <a:gd name="T36" fmla="*/ 36 w 47"/>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18">
                      <a:moveTo>
                        <a:pt x="36" y="0"/>
                      </a:moveTo>
                      <a:lnTo>
                        <a:pt x="25" y="2"/>
                      </a:lnTo>
                      <a:lnTo>
                        <a:pt x="13" y="5"/>
                      </a:lnTo>
                      <a:lnTo>
                        <a:pt x="8" y="6"/>
                      </a:lnTo>
                      <a:lnTo>
                        <a:pt x="3" y="8"/>
                      </a:lnTo>
                      <a:lnTo>
                        <a:pt x="2" y="10"/>
                      </a:lnTo>
                      <a:lnTo>
                        <a:pt x="1" y="12"/>
                      </a:lnTo>
                      <a:lnTo>
                        <a:pt x="0" y="15"/>
                      </a:lnTo>
                      <a:lnTo>
                        <a:pt x="0" y="18"/>
                      </a:lnTo>
                      <a:lnTo>
                        <a:pt x="12" y="18"/>
                      </a:lnTo>
                      <a:lnTo>
                        <a:pt x="26" y="18"/>
                      </a:lnTo>
                      <a:lnTo>
                        <a:pt x="31" y="18"/>
                      </a:lnTo>
                      <a:lnTo>
                        <a:pt x="37" y="16"/>
                      </a:lnTo>
                      <a:lnTo>
                        <a:pt x="42" y="11"/>
                      </a:lnTo>
                      <a:lnTo>
                        <a:pt x="47" y="6"/>
                      </a:lnTo>
                      <a:lnTo>
                        <a:pt x="45" y="2"/>
                      </a:lnTo>
                      <a:lnTo>
                        <a:pt x="41" y="0"/>
                      </a:lnTo>
                      <a:lnTo>
                        <a:pt x="36" y="0"/>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97" name="Freeform 296"/>
                <p:cNvSpPr>
                  <a:spLocks noChangeAspect="1"/>
                </p:cNvSpPr>
                <p:nvPr/>
              </p:nvSpPr>
              <p:spPr bwMode="auto">
                <a:xfrm>
                  <a:off x="489799" y="5151544"/>
                  <a:ext cx="9715" cy="6356"/>
                </a:xfrm>
                <a:custGeom>
                  <a:avLst/>
                  <a:gdLst>
                    <a:gd name="T0" fmla="*/ 23 w 24"/>
                    <a:gd name="T1" fmla="*/ 4 h 17"/>
                    <a:gd name="T2" fmla="*/ 21 w 24"/>
                    <a:gd name="T3" fmla="*/ 2 h 17"/>
                    <a:gd name="T4" fmla="*/ 18 w 24"/>
                    <a:gd name="T5" fmla="*/ 1 h 17"/>
                    <a:gd name="T6" fmla="*/ 15 w 24"/>
                    <a:gd name="T7" fmla="*/ 0 h 17"/>
                    <a:gd name="T8" fmla="*/ 12 w 24"/>
                    <a:gd name="T9" fmla="*/ 0 h 17"/>
                    <a:gd name="T10" fmla="*/ 9 w 24"/>
                    <a:gd name="T11" fmla="*/ 0 h 17"/>
                    <a:gd name="T12" fmla="*/ 5 w 24"/>
                    <a:gd name="T13" fmla="*/ 1 h 17"/>
                    <a:gd name="T14" fmla="*/ 2 w 24"/>
                    <a:gd name="T15" fmla="*/ 2 h 17"/>
                    <a:gd name="T16" fmla="*/ 0 w 24"/>
                    <a:gd name="T17" fmla="*/ 4 h 17"/>
                    <a:gd name="T18" fmla="*/ 0 w 24"/>
                    <a:gd name="T19" fmla="*/ 12 h 17"/>
                    <a:gd name="T20" fmla="*/ 0 w 24"/>
                    <a:gd name="T21" fmla="*/ 17 h 17"/>
                    <a:gd name="T22" fmla="*/ 10 w 24"/>
                    <a:gd name="T23" fmla="*/ 17 h 17"/>
                    <a:gd name="T24" fmla="*/ 19 w 24"/>
                    <a:gd name="T25" fmla="*/ 15 h 17"/>
                    <a:gd name="T26" fmla="*/ 22 w 24"/>
                    <a:gd name="T27" fmla="*/ 13 h 17"/>
                    <a:gd name="T28" fmla="*/ 24 w 24"/>
                    <a:gd name="T29" fmla="*/ 11 h 17"/>
                    <a:gd name="T30" fmla="*/ 24 w 24"/>
                    <a:gd name="T31" fmla="*/ 9 h 17"/>
                    <a:gd name="T32" fmla="*/ 23 w 24"/>
                    <a:gd name="T33"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17">
                      <a:moveTo>
                        <a:pt x="23" y="4"/>
                      </a:moveTo>
                      <a:lnTo>
                        <a:pt x="21" y="2"/>
                      </a:lnTo>
                      <a:lnTo>
                        <a:pt x="18" y="1"/>
                      </a:lnTo>
                      <a:lnTo>
                        <a:pt x="15" y="0"/>
                      </a:lnTo>
                      <a:lnTo>
                        <a:pt x="12" y="0"/>
                      </a:lnTo>
                      <a:lnTo>
                        <a:pt x="9" y="0"/>
                      </a:lnTo>
                      <a:lnTo>
                        <a:pt x="5" y="1"/>
                      </a:lnTo>
                      <a:lnTo>
                        <a:pt x="2" y="2"/>
                      </a:lnTo>
                      <a:lnTo>
                        <a:pt x="0" y="4"/>
                      </a:lnTo>
                      <a:lnTo>
                        <a:pt x="0" y="12"/>
                      </a:lnTo>
                      <a:lnTo>
                        <a:pt x="0" y="17"/>
                      </a:lnTo>
                      <a:lnTo>
                        <a:pt x="10" y="17"/>
                      </a:lnTo>
                      <a:lnTo>
                        <a:pt x="19" y="15"/>
                      </a:lnTo>
                      <a:lnTo>
                        <a:pt x="22" y="13"/>
                      </a:lnTo>
                      <a:lnTo>
                        <a:pt x="24" y="11"/>
                      </a:lnTo>
                      <a:lnTo>
                        <a:pt x="24" y="9"/>
                      </a:lnTo>
                      <a:lnTo>
                        <a:pt x="2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98" name="Freeform 297"/>
                <p:cNvSpPr>
                  <a:spLocks noChangeAspect="1"/>
                </p:cNvSpPr>
                <p:nvPr/>
              </p:nvSpPr>
              <p:spPr bwMode="auto">
                <a:xfrm>
                  <a:off x="489799" y="5151544"/>
                  <a:ext cx="9715" cy="6356"/>
                </a:xfrm>
                <a:custGeom>
                  <a:avLst/>
                  <a:gdLst>
                    <a:gd name="T0" fmla="*/ 23 w 24"/>
                    <a:gd name="T1" fmla="*/ 4 h 17"/>
                    <a:gd name="T2" fmla="*/ 21 w 24"/>
                    <a:gd name="T3" fmla="*/ 2 h 17"/>
                    <a:gd name="T4" fmla="*/ 18 w 24"/>
                    <a:gd name="T5" fmla="*/ 1 h 17"/>
                    <a:gd name="T6" fmla="*/ 15 w 24"/>
                    <a:gd name="T7" fmla="*/ 0 h 17"/>
                    <a:gd name="T8" fmla="*/ 12 w 24"/>
                    <a:gd name="T9" fmla="*/ 0 h 17"/>
                    <a:gd name="T10" fmla="*/ 9 w 24"/>
                    <a:gd name="T11" fmla="*/ 0 h 17"/>
                    <a:gd name="T12" fmla="*/ 5 w 24"/>
                    <a:gd name="T13" fmla="*/ 1 h 17"/>
                    <a:gd name="T14" fmla="*/ 2 w 24"/>
                    <a:gd name="T15" fmla="*/ 2 h 17"/>
                    <a:gd name="T16" fmla="*/ 0 w 24"/>
                    <a:gd name="T17" fmla="*/ 4 h 17"/>
                    <a:gd name="T18" fmla="*/ 0 w 24"/>
                    <a:gd name="T19" fmla="*/ 12 h 17"/>
                    <a:gd name="T20" fmla="*/ 0 w 24"/>
                    <a:gd name="T21" fmla="*/ 17 h 17"/>
                    <a:gd name="T22" fmla="*/ 10 w 24"/>
                    <a:gd name="T23" fmla="*/ 17 h 17"/>
                    <a:gd name="T24" fmla="*/ 19 w 24"/>
                    <a:gd name="T25" fmla="*/ 15 h 17"/>
                    <a:gd name="T26" fmla="*/ 22 w 24"/>
                    <a:gd name="T27" fmla="*/ 13 h 17"/>
                    <a:gd name="T28" fmla="*/ 24 w 24"/>
                    <a:gd name="T29" fmla="*/ 11 h 17"/>
                    <a:gd name="T30" fmla="*/ 24 w 24"/>
                    <a:gd name="T31" fmla="*/ 9 h 17"/>
                    <a:gd name="T32" fmla="*/ 23 w 24"/>
                    <a:gd name="T33"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17">
                      <a:moveTo>
                        <a:pt x="23" y="4"/>
                      </a:moveTo>
                      <a:lnTo>
                        <a:pt x="21" y="2"/>
                      </a:lnTo>
                      <a:lnTo>
                        <a:pt x="18" y="1"/>
                      </a:lnTo>
                      <a:lnTo>
                        <a:pt x="15" y="0"/>
                      </a:lnTo>
                      <a:lnTo>
                        <a:pt x="12" y="0"/>
                      </a:lnTo>
                      <a:lnTo>
                        <a:pt x="9" y="0"/>
                      </a:lnTo>
                      <a:lnTo>
                        <a:pt x="5" y="1"/>
                      </a:lnTo>
                      <a:lnTo>
                        <a:pt x="2" y="2"/>
                      </a:lnTo>
                      <a:lnTo>
                        <a:pt x="0" y="4"/>
                      </a:lnTo>
                      <a:lnTo>
                        <a:pt x="0" y="12"/>
                      </a:lnTo>
                      <a:lnTo>
                        <a:pt x="0" y="17"/>
                      </a:lnTo>
                      <a:lnTo>
                        <a:pt x="10" y="17"/>
                      </a:lnTo>
                      <a:lnTo>
                        <a:pt x="19" y="15"/>
                      </a:lnTo>
                      <a:lnTo>
                        <a:pt x="22" y="13"/>
                      </a:lnTo>
                      <a:lnTo>
                        <a:pt x="24" y="11"/>
                      </a:lnTo>
                      <a:lnTo>
                        <a:pt x="24" y="9"/>
                      </a:lnTo>
                      <a:lnTo>
                        <a:pt x="23" y="4"/>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99" name="Freeform 298"/>
                <p:cNvSpPr>
                  <a:spLocks noChangeAspect="1"/>
                </p:cNvSpPr>
                <p:nvPr/>
              </p:nvSpPr>
              <p:spPr bwMode="auto">
                <a:xfrm>
                  <a:off x="470369" y="5165051"/>
                  <a:ext cx="2429" cy="2384"/>
                </a:xfrm>
                <a:custGeom>
                  <a:avLst/>
                  <a:gdLst>
                    <a:gd name="T0" fmla="*/ 7 w 7"/>
                    <a:gd name="T1" fmla="*/ 0 h 5"/>
                    <a:gd name="T2" fmla="*/ 4 w 7"/>
                    <a:gd name="T3" fmla="*/ 0 h 5"/>
                    <a:gd name="T4" fmla="*/ 0 w 7"/>
                    <a:gd name="T5" fmla="*/ 0 h 5"/>
                    <a:gd name="T6" fmla="*/ 0 w 7"/>
                    <a:gd name="T7" fmla="*/ 2 h 5"/>
                    <a:gd name="T8" fmla="*/ 0 w 7"/>
                    <a:gd name="T9" fmla="*/ 5 h 5"/>
                    <a:gd name="T10" fmla="*/ 4 w 7"/>
                    <a:gd name="T11" fmla="*/ 5 h 5"/>
                    <a:gd name="T12" fmla="*/ 7 w 7"/>
                    <a:gd name="T13" fmla="*/ 5 h 5"/>
                    <a:gd name="T14" fmla="*/ 7 w 7"/>
                    <a:gd name="T15" fmla="*/ 2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7" y="0"/>
                      </a:moveTo>
                      <a:lnTo>
                        <a:pt x="4" y="0"/>
                      </a:lnTo>
                      <a:lnTo>
                        <a:pt x="0" y="0"/>
                      </a:lnTo>
                      <a:lnTo>
                        <a:pt x="0" y="2"/>
                      </a:lnTo>
                      <a:lnTo>
                        <a:pt x="0" y="5"/>
                      </a:lnTo>
                      <a:lnTo>
                        <a:pt x="4" y="5"/>
                      </a:lnTo>
                      <a:lnTo>
                        <a:pt x="7" y="5"/>
                      </a:lnTo>
                      <a:lnTo>
                        <a:pt x="7" y="2"/>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00" name="Freeform 299"/>
                <p:cNvSpPr>
                  <a:spLocks noChangeAspect="1"/>
                </p:cNvSpPr>
                <p:nvPr/>
              </p:nvSpPr>
              <p:spPr bwMode="auto">
                <a:xfrm>
                  <a:off x="470369" y="5165051"/>
                  <a:ext cx="2429" cy="2384"/>
                </a:xfrm>
                <a:custGeom>
                  <a:avLst/>
                  <a:gdLst>
                    <a:gd name="T0" fmla="*/ 7 w 7"/>
                    <a:gd name="T1" fmla="*/ 0 h 5"/>
                    <a:gd name="T2" fmla="*/ 4 w 7"/>
                    <a:gd name="T3" fmla="*/ 0 h 5"/>
                    <a:gd name="T4" fmla="*/ 0 w 7"/>
                    <a:gd name="T5" fmla="*/ 0 h 5"/>
                    <a:gd name="T6" fmla="*/ 0 w 7"/>
                    <a:gd name="T7" fmla="*/ 2 h 5"/>
                    <a:gd name="T8" fmla="*/ 0 w 7"/>
                    <a:gd name="T9" fmla="*/ 5 h 5"/>
                    <a:gd name="T10" fmla="*/ 4 w 7"/>
                    <a:gd name="T11" fmla="*/ 5 h 5"/>
                    <a:gd name="T12" fmla="*/ 7 w 7"/>
                    <a:gd name="T13" fmla="*/ 5 h 5"/>
                    <a:gd name="T14" fmla="*/ 7 w 7"/>
                    <a:gd name="T15" fmla="*/ 2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7" y="0"/>
                      </a:moveTo>
                      <a:lnTo>
                        <a:pt x="4" y="0"/>
                      </a:lnTo>
                      <a:lnTo>
                        <a:pt x="0" y="0"/>
                      </a:lnTo>
                      <a:lnTo>
                        <a:pt x="0" y="2"/>
                      </a:lnTo>
                      <a:lnTo>
                        <a:pt x="0" y="5"/>
                      </a:lnTo>
                      <a:lnTo>
                        <a:pt x="4" y="5"/>
                      </a:lnTo>
                      <a:lnTo>
                        <a:pt x="7" y="5"/>
                      </a:lnTo>
                      <a:lnTo>
                        <a:pt x="7" y="2"/>
                      </a:lnTo>
                      <a:lnTo>
                        <a:pt x="7" y="0"/>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01" name="Freeform 300"/>
                <p:cNvSpPr>
                  <a:spLocks noChangeAspect="1"/>
                </p:cNvSpPr>
                <p:nvPr/>
              </p:nvSpPr>
              <p:spPr bwMode="auto">
                <a:xfrm>
                  <a:off x="458226" y="5169818"/>
                  <a:ext cx="4858" cy="4767"/>
                </a:xfrm>
                <a:custGeom>
                  <a:avLst/>
                  <a:gdLst>
                    <a:gd name="T0" fmla="*/ 6 w 12"/>
                    <a:gd name="T1" fmla="*/ 0 h 12"/>
                    <a:gd name="T2" fmla="*/ 5 w 12"/>
                    <a:gd name="T3" fmla="*/ 0 h 12"/>
                    <a:gd name="T4" fmla="*/ 0 w 12"/>
                    <a:gd name="T5" fmla="*/ 0 h 12"/>
                    <a:gd name="T6" fmla="*/ 0 w 12"/>
                    <a:gd name="T7" fmla="*/ 4 h 12"/>
                    <a:gd name="T8" fmla="*/ 0 w 12"/>
                    <a:gd name="T9" fmla="*/ 12 h 12"/>
                    <a:gd name="T10" fmla="*/ 6 w 12"/>
                    <a:gd name="T11" fmla="*/ 12 h 12"/>
                    <a:gd name="T12" fmla="*/ 12 w 12"/>
                    <a:gd name="T13" fmla="*/ 12 h 12"/>
                    <a:gd name="T14" fmla="*/ 12 w 12"/>
                    <a:gd name="T15" fmla="*/ 8 h 12"/>
                    <a:gd name="T16" fmla="*/ 12 w 12"/>
                    <a:gd name="T17" fmla="*/ 4 h 12"/>
                    <a:gd name="T18" fmla="*/ 10 w 12"/>
                    <a:gd name="T19" fmla="*/ 2 h 12"/>
                    <a:gd name="T20" fmla="*/ 9 w 12"/>
                    <a:gd name="T21" fmla="*/ 1 h 12"/>
                    <a:gd name="T22" fmla="*/ 8 w 12"/>
                    <a:gd name="T23" fmla="*/ 1 h 12"/>
                    <a:gd name="T24" fmla="*/ 6 w 12"/>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2">
                      <a:moveTo>
                        <a:pt x="6" y="0"/>
                      </a:moveTo>
                      <a:lnTo>
                        <a:pt x="5" y="0"/>
                      </a:lnTo>
                      <a:lnTo>
                        <a:pt x="0" y="0"/>
                      </a:lnTo>
                      <a:lnTo>
                        <a:pt x="0" y="4"/>
                      </a:lnTo>
                      <a:lnTo>
                        <a:pt x="0" y="12"/>
                      </a:lnTo>
                      <a:lnTo>
                        <a:pt x="6" y="12"/>
                      </a:lnTo>
                      <a:lnTo>
                        <a:pt x="12" y="12"/>
                      </a:lnTo>
                      <a:lnTo>
                        <a:pt x="12" y="8"/>
                      </a:lnTo>
                      <a:lnTo>
                        <a:pt x="12" y="4"/>
                      </a:lnTo>
                      <a:lnTo>
                        <a:pt x="10" y="2"/>
                      </a:lnTo>
                      <a:lnTo>
                        <a:pt x="9" y="1"/>
                      </a:lnTo>
                      <a:lnTo>
                        <a:pt x="8" y="1"/>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02" name="Freeform 301"/>
                <p:cNvSpPr>
                  <a:spLocks noChangeAspect="1"/>
                </p:cNvSpPr>
                <p:nvPr/>
              </p:nvSpPr>
              <p:spPr bwMode="auto">
                <a:xfrm>
                  <a:off x="458226" y="5169818"/>
                  <a:ext cx="4858" cy="4767"/>
                </a:xfrm>
                <a:custGeom>
                  <a:avLst/>
                  <a:gdLst>
                    <a:gd name="T0" fmla="*/ 6 w 12"/>
                    <a:gd name="T1" fmla="*/ 0 h 12"/>
                    <a:gd name="T2" fmla="*/ 5 w 12"/>
                    <a:gd name="T3" fmla="*/ 0 h 12"/>
                    <a:gd name="T4" fmla="*/ 0 w 12"/>
                    <a:gd name="T5" fmla="*/ 0 h 12"/>
                    <a:gd name="T6" fmla="*/ 0 w 12"/>
                    <a:gd name="T7" fmla="*/ 4 h 12"/>
                    <a:gd name="T8" fmla="*/ 0 w 12"/>
                    <a:gd name="T9" fmla="*/ 12 h 12"/>
                    <a:gd name="T10" fmla="*/ 6 w 12"/>
                    <a:gd name="T11" fmla="*/ 12 h 12"/>
                    <a:gd name="T12" fmla="*/ 12 w 12"/>
                    <a:gd name="T13" fmla="*/ 12 h 12"/>
                    <a:gd name="T14" fmla="*/ 12 w 12"/>
                    <a:gd name="T15" fmla="*/ 8 h 12"/>
                    <a:gd name="T16" fmla="*/ 12 w 12"/>
                    <a:gd name="T17" fmla="*/ 4 h 12"/>
                    <a:gd name="T18" fmla="*/ 10 w 12"/>
                    <a:gd name="T19" fmla="*/ 2 h 12"/>
                    <a:gd name="T20" fmla="*/ 9 w 12"/>
                    <a:gd name="T21" fmla="*/ 1 h 12"/>
                    <a:gd name="T22" fmla="*/ 8 w 12"/>
                    <a:gd name="T23" fmla="*/ 1 h 12"/>
                    <a:gd name="T24" fmla="*/ 6 w 12"/>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2">
                      <a:moveTo>
                        <a:pt x="6" y="0"/>
                      </a:moveTo>
                      <a:lnTo>
                        <a:pt x="5" y="0"/>
                      </a:lnTo>
                      <a:lnTo>
                        <a:pt x="0" y="0"/>
                      </a:lnTo>
                      <a:lnTo>
                        <a:pt x="0" y="4"/>
                      </a:lnTo>
                      <a:lnTo>
                        <a:pt x="0" y="12"/>
                      </a:lnTo>
                      <a:lnTo>
                        <a:pt x="6" y="12"/>
                      </a:lnTo>
                      <a:lnTo>
                        <a:pt x="12" y="12"/>
                      </a:lnTo>
                      <a:lnTo>
                        <a:pt x="12" y="8"/>
                      </a:lnTo>
                      <a:lnTo>
                        <a:pt x="12" y="4"/>
                      </a:lnTo>
                      <a:lnTo>
                        <a:pt x="10" y="2"/>
                      </a:lnTo>
                      <a:lnTo>
                        <a:pt x="9" y="1"/>
                      </a:lnTo>
                      <a:lnTo>
                        <a:pt x="8" y="1"/>
                      </a:lnTo>
                      <a:lnTo>
                        <a:pt x="6" y="0"/>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03" name="Freeform 302"/>
                <p:cNvSpPr>
                  <a:spLocks noChangeAspect="1"/>
                </p:cNvSpPr>
                <p:nvPr/>
              </p:nvSpPr>
              <p:spPr bwMode="auto">
                <a:xfrm>
                  <a:off x="426652" y="5174585"/>
                  <a:ext cx="17001" cy="4767"/>
                </a:xfrm>
                <a:custGeom>
                  <a:avLst/>
                  <a:gdLst>
                    <a:gd name="T0" fmla="*/ 18 w 42"/>
                    <a:gd name="T1" fmla="*/ 0 h 12"/>
                    <a:gd name="T2" fmla="*/ 14 w 42"/>
                    <a:gd name="T3" fmla="*/ 1 h 12"/>
                    <a:gd name="T4" fmla="*/ 11 w 42"/>
                    <a:gd name="T5" fmla="*/ 2 h 12"/>
                    <a:gd name="T6" fmla="*/ 9 w 42"/>
                    <a:gd name="T7" fmla="*/ 4 h 12"/>
                    <a:gd name="T8" fmla="*/ 7 w 42"/>
                    <a:gd name="T9" fmla="*/ 6 h 12"/>
                    <a:gd name="T10" fmla="*/ 5 w 42"/>
                    <a:gd name="T11" fmla="*/ 7 h 12"/>
                    <a:gd name="T12" fmla="*/ 4 w 42"/>
                    <a:gd name="T13" fmla="*/ 8 h 12"/>
                    <a:gd name="T14" fmla="*/ 2 w 42"/>
                    <a:gd name="T15" fmla="*/ 8 h 12"/>
                    <a:gd name="T16" fmla="*/ 0 w 42"/>
                    <a:gd name="T17" fmla="*/ 6 h 12"/>
                    <a:gd name="T18" fmla="*/ 0 w 42"/>
                    <a:gd name="T19" fmla="*/ 11 h 12"/>
                    <a:gd name="T20" fmla="*/ 0 w 42"/>
                    <a:gd name="T21" fmla="*/ 12 h 12"/>
                    <a:gd name="T22" fmla="*/ 10 w 42"/>
                    <a:gd name="T23" fmla="*/ 12 h 12"/>
                    <a:gd name="T24" fmla="*/ 21 w 42"/>
                    <a:gd name="T25" fmla="*/ 12 h 12"/>
                    <a:gd name="T26" fmla="*/ 32 w 42"/>
                    <a:gd name="T27" fmla="*/ 12 h 12"/>
                    <a:gd name="T28" fmla="*/ 42 w 42"/>
                    <a:gd name="T29" fmla="*/ 12 h 12"/>
                    <a:gd name="T30" fmla="*/ 42 w 42"/>
                    <a:gd name="T31" fmla="*/ 11 h 12"/>
                    <a:gd name="T32" fmla="*/ 42 w 42"/>
                    <a:gd name="T33" fmla="*/ 6 h 12"/>
                    <a:gd name="T34" fmla="*/ 39 w 42"/>
                    <a:gd name="T35" fmla="*/ 8 h 12"/>
                    <a:gd name="T36" fmla="*/ 37 w 42"/>
                    <a:gd name="T37" fmla="*/ 8 h 12"/>
                    <a:gd name="T38" fmla="*/ 33 w 42"/>
                    <a:gd name="T39" fmla="*/ 7 h 12"/>
                    <a:gd name="T40" fmla="*/ 30 w 42"/>
                    <a:gd name="T41" fmla="*/ 6 h 12"/>
                    <a:gd name="T42" fmla="*/ 23 w 42"/>
                    <a:gd name="T43" fmla="*/ 2 h 12"/>
                    <a:gd name="T44" fmla="*/ 18 w 4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12">
                      <a:moveTo>
                        <a:pt x="18" y="0"/>
                      </a:moveTo>
                      <a:lnTo>
                        <a:pt x="14" y="1"/>
                      </a:lnTo>
                      <a:lnTo>
                        <a:pt x="11" y="2"/>
                      </a:lnTo>
                      <a:lnTo>
                        <a:pt x="9" y="4"/>
                      </a:lnTo>
                      <a:lnTo>
                        <a:pt x="7" y="6"/>
                      </a:lnTo>
                      <a:lnTo>
                        <a:pt x="5" y="7"/>
                      </a:lnTo>
                      <a:lnTo>
                        <a:pt x="4" y="8"/>
                      </a:lnTo>
                      <a:lnTo>
                        <a:pt x="2" y="8"/>
                      </a:lnTo>
                      <a:lnTo>
                        <a:pt x="0" y="6"/>
                      </a:lnTo>
                      <a:lnTo>
                        <a:pt x="0" y="11"/>
                      </a:lnTo>
                      <a:lnTo>
                        <a:pt x="0" y="12"/>
                      </a:lnTo>
                      <a:lnTo>
                        <a:pt x="10" y="12"/>
                      </a:lnTo>
                      <a:lnTo>
                        <a:pt x="21" y="12"/>
                      </a:lnTo>
                      <a:lnTo>
                        <a:pt x="32" y="12"/>
                      </a:lnTo>
                      <a:lnTo>
                        <a:pt x="42" y="12"/>
                      </a:lnTo>
                      <a:lnTo>
                        <a:pt x="42" y="11"/>
                      </a:lnTo>
                      <a:lnTo>
                        <a:pt x="42" y="6"/>
                      </a:lnTo>
                      <a:lnTo>
                        <a:pt x="39" y="8"/>
                      </a:lnTo>
                      <a:lnTo>
                        <a:pt x="37" y="8"/>
                      </a:lnTo>
                      <a:lnTo>
                        <a:pt x="33" y="7"/>
                      </a:lnTo>
                      <a:lnTo>
                        <a:pt x="30" y="6"/>
                      </a:lnTo>
                      <a:lnTo>
                        <a:pt x="23" y="2"/>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04" name="Freeform 303"/>
                <p:cNvSpPr>
                  <a:spLocks noChangeAspect="1"/>
                </p:cNvSpPr>
                <p:nvPr/>
              </p:nvSpPr>
              <p:spPr bwMode="auto">
                <a:xfrm>
                  <a:off x="426652" y="5174585"/>
                  <a:ext cx="17001" cy="4767"/>
                </a:xfrm>
                <a:custGeom>
                  <a:avLst/>
                  <a:gdLst>
                    <a:gd name="T0" fmla="*/ 18 w 42"/>
                    <a:gd name="T1" fmla="*/ 0 h 12"/>
                    <a:gd name="T2" fmla="*/ 14 w 42"/>
                    <a:gd name="T3" fmla="*/ 1 h 12"/>
                    <a:gd name="T4" fmla="*/ 11 w 42"/>
                    <a:gd name="T5" fmla="*/ 2 h 12"/>
                    <a:gd name="T6" fmla="*/ 9 w 42"/>
                    <a:gd name="T7" fmla="*/ 4 h 12"/>
                    <a:gd name="T8" fmla="*/ 7 w 42"/>
                    <a:gd name="T9" fmla="*/ 6 h 12"/>
                    <a:gd name="T10" fmla="*/ 5 w 42"/>
                    <a:gd name="T11" fmla="*/ 7 h 12"/>
                    <a:gd name="T12" fmla="*/ 4 w 42"/>
                    <a:gd name="T13" fmla="*/ 8 h 12"/>
                    <a:gd name="T14" fmla="*/ 2 w 42"/>
                    <a:gd name="T15" fmla="*/ 8 h 12"/>
                    <a:gd name="T16" fmla="*/ 0 w 42"/>
                    <a:gd name="T17" fmla="*/ 6 h 12"/>
                    <a:gd name="T18" fmla="*/ 0 w 42"/>
                    <a:gd name="T19" fmla="*/ 11 h 12"/>
                    <a:gd name="T20" fmla="*/ 0 w 42"/>
                    <a:gd name="T21" fmla="*/ 12 h 12"/>
                    <a:gd name="T22" fmla="*/ 10 w 42"/>
                    <a:gd name="T23" fmla="*/ 12 h 12"/>
                    <a:gd name="T24" fmla="*/ 21 w 42"/>
                    <a:gd name="T25" fmla="*/ 12 h 12"/>
                    <a:gd name="T26" fmla="*/ 32 w 42"/>
                    <a:gd name="T27" fmla="*/ 12 h 12"/>
                    <a:gd name="T28" fmla="*/ 42 w 42"/>
                    <a:gd name="T29" fmla="*/ 12 h 12"/>
                    <a:gd name="T30" fmla="*/ 42 w 42"/>
                    <a:gd name="T31" fmla="*/ 11 h 12"/>
                    <a:gd name="T32" fmla="*/ 42 w 42"/>
                    <a:gd name="T33" fmla="*/ 6 h 12"/>
                    <a:gd name="T34" fmla="*/ 39 w 42"/>
                    <a:gd name="T35" fmla="*/ 8 h 12"/>
                    <a:gd name="T36" fmla="*/ 37 w 42"/>
                    <a:gd name="T37" fmla="*/ 8 h 12"/>
                    <a:gd name="T38" fmla="*/ 33 w 42"/>
                    <a:gd name="T39" fmla="*/ 7 h 12"/>
                    <a:gd name="T40" fmla="*/ 30 w 42"/>
                    <a:gd name="T41" fmla="*/ 6 h 12"/>
                    <a:gd name="T42" fmla="*/ 23 w 42"/>
                    <a:gd name="T43" fmla="*/ 2 h 12"/>
                    <a:gd name="T44" fmla="*/ 18 w 4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12">
                      <a:moveTo>
                        <a:pt x="18" y="0"/>
                      </a:moveTo>
                      <a:lnTo>
                        <a:pt x="14" y="1"/>
                      </a:lnTo>
                      <a:lnTo>
                        <a:pt x="11" y="2"/>
                      </a:lnTo>
                      <a:lnTo>
                        <a:pt x="9" y="4"/>
                      </a:lnTo>
                      <a:lnTo>
                        <a:pt x="7" y="6"/>
                      </a:lnTo>
                      <a:lnTo>
                        <a:pt x="5" y="7"/>
                      </a:lnTo>
                      <a:lnTo>
                        <a:pt x="4" y="8"/>
                      </a:lnTo>
                      <a:lnTo>
                        <a:pt x="2" y="8"/>
                      </a:lnTo>
                      <a:lnTo>
                        <a:pt x="0" y="6"/>
                      </a:lnTo>
                      <a:lnTo>
                        <a:pt x="0" y="11"/>
                      </a:lnTo>
                      <a:lnTo>
                        <a:pt x="0" y="12"/>
                      </a:lnTo>
                      <a:lnTo>
                        <a:pt x="10" y="12"/>
                      </a:lnTo>
                      <a:lnTo>
                        <a:pt x="21" y="12"/>
                      </a:lnTo>
                      <a:lnTo>
                        <a:pt x="32" y="12"/>
                      </a:lnTo>
                      <a:lnTo>
                        <a:pt x="42" y="12"/>
                      </a:lnTo>
                      <a:lnTo>
                        <a:pt x="42" y="11"/>
                      </a:lnTo>
                      <a:lnTo>
                        <a:pt x="42" y="6"/>
                      </a:lnTo>
                      <a:lnTo>
                        <a:pt x="39" y="8"/>
                      </a:lnTo>
                      <a:lnTo>
                        <a:pt x="37" y="8"/>
                      </a:lnTo>
                      <a:lnTo>
                        <a:pt x="33" y="7"/>
                      </a:lnTo>
                      <a:lnTo>
                        <a:pt x="30" y="6"/>
                      </a:lnTo>
                      <a:lnTo>
                        <a:pt x="23" y="2"/>
                      </a:lnTo>
                      <a:lnTo>
                        <a:pt x="18" y="0"/>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05" name="Freeform 304"/>
                <p:cNvSpPr>
                  <a:spLocks noChangeAspect="1"/>
                </p:cNvSpPr>
                <p:nvPr/>
              </p:nvSpPr>
              <p:spPr bwMode="auto">
                <a:xfrm>
                  <a:off x="392649" y="5167434"/>
                  <a:ext cx="29145" cy="21452"/>
                </a:xfrm>
                <a:custGeom>
                  <a:avLst/>
                  <a:gdLst>
                    <a:gd name="T0" fmla="*/ 36 w 72"/>
                    <a:gd name="T1" fmla="*/ 7 h 55"/>
                    <a:gd name="T2" fmla="*/ 40 w 72"/>
                    <a:gd name="T3" fmla="*/ 3 h 55"/>
                    <a:gd name="T4" fmla="*/ 47 w 72"/>
                    <a:gd name="T5" fmla="*/ 1 h 55"/>
                    <a:gd name="T6" fmla="*/ 54 w 72"/>
                    <a:gd name="T7" fmla="*/ 0 h 55"/>
                    <a:gd name="T8" fmla="*/ 60 w 72"/>
                    <a:gd name="T9" fmla="*/ 0 h 55"/>
                    <a:gd name="T10" fmla="*/ 63 w 72"/>
                    <a:gd name="T11" fmla="*/ 0 h 55"/>
                    <a:gd name="T12" fmla="*/ 66 w 72"/>
                    <a:gd name="T13" fmla="*/ 2 h 55"/>
                    <a:gd name="T14" fmla="*/ 68 w 72"/>
                    <a:gd name="T15" fmla="*/ 3 h 55"/>
                    <a:gd name="T16" fmla="*/ 69 w 72"/>
                    <a:gd name="T17" fmla="*/ 6 h 55"/>
                    <a:gd name="T18" fmla="*/ 72 w 72"/>
                    <a:gd name="T19" fmla="*/ 8 h 55"/>
                    <a:gd name="T20" fmla="*/ 72 w 72"/>
                    <a:gd name="T21" fmla="*/ 11 h 55"/>
                    <a:gd name="T22" fmla="*/ 72 w 72"/>
                    <a:gd name="T23" fmla="*/ 15 h 55"/>
                    <a:gd name="T24" fmla="*/ 72 w 72"/>
                    <a:gd name="T25" fmla="*/ 19 h 55"/>
                    <a:gd name="T26" fmla="*/ 63 w 72"/>
                    <a:gd name="T27" fmla="*/ 19 h 55"/>
                    <a:gd name="T28" fmla="*/ 54 w 72"/>
                    <a:gd name="T29" fmla="*/ 19 h 55"/>
                    <a:gd name="T30" fmla="*/ 62 w 72"/>
                    <a:gd name="T31" fmla="*/ 25 h 55"/>
                    <a:gd name="T32" fmla="*/ 65 w 72"/>
                    <a:gd name="T33" fmla="*/ 25 h 55"/>
                    <a:gd name="T34" fmla="*/ 65 w 72"/>
                    <a:gd name="T35" fmla="*/ 27 h 55"/>
                    <a:gd name="T36" fmla="*/ 64 w 72"/>
                    <a:gd name="T37" fmla="*/ 29 h 55"/>
                    <a:gd name="T38" fmla="*/ 62 w 72"/>
                    <a:gd name="T39" fmla="*/ 30 h 55"/>
                    <a:gd name="T40" fmla="*/ 58 w 72"/>
                    <a:gd name="T41" fmla="*/ 31 h 55"/>
                    <a:gd name="T42" fmla="*/ 53 w 72"/>
                    <a:gd name="T43" fmla="*/ 34 h 55"/>
                    <a:gd name="T44" fmla="*/ 47 w 72"/>
                    <a:gd name="T45" fmla="*/ 37 h 55"/>
                    <a:gd name="T46" fmla="*/ 42 w 72"/>
                    <a:gd name="T47" fmla="*/ 38 h 55"/>
                    <a:gd name="T48" fmla="*/ 39 w 72"/>
                    <a:gd name="T49" fmla="*/ 40 h 55"/>
                    <a:gd name="T50" fmla="*/ 37 w 72"/>
                    <a:gd name="T51" fmla="*/ 45 h 55"/>
                    <a:gd name="T52" fmla="*/ 36 w 72"/>
                    <a:gd name="T53" fmla="*/ 49 h 55"/>
                    <a:gd name="T54" fmla="*/ 27 w 72"/>
                    <a:gd name="T55" fmla="*/ 53 h 55"/>
                    <a:gd name="T56" fmla="*/ 18 w 72"/>
                    <a:gd name="T57" fmla="*/ 54 h 55"/>
                    <a:gd name="T58" fmla="*/ 9 w 72"/>
                    <a:gd name="T59" fmla="*/ 55 h 55"/>
                    <a:gd name="T60" fmla="*/ 0 w 72"/>
                    <a:gd name="T61" fmla="*/ 55 h 55"/>
                    <a:gd name="T62" fmla="*/ 2 w 72"/>
                    <a:gd name="T63" fmla="*/ 49 h 55"/>
                    <a:gd name="T64" fmla="*/ 7 w 72"/>
                    <a:gd name="T65" fmla="*/ 44 h 55"/>
                    <a:gd name="T66" fmla="*/ 10 w 72"/>
                    <a:gd name="T67" fmla="*/ 39 h 55"/>
                    <a:gd name="T68" fmla="*/ 16 w 72"/>
                    <a:gd name="T69" fmla="*/ 35 h 55"/>
                    <a:gd name="T70" fmla="*/ 26 w 72"/>
                    <a:gd name="T71" fmla="*/ 27 h 55"/>
                    <a:gd name="T72" fmla="*/ 36 w 72"/>
                    <a:gd name="T73" fmla="*/ 19 h 55"/>
                    <a:gd name="T74" fmla="*/ 37 w 72"/>
                    <a:gd name="T75" fmla="*/ 18 h 55"/>
                    <a:gd name="T76" fmla="*/ 40 w 72"/>
                    <a:gd name="T77" fmla="*/ 16 h 55"/>
                    <a:gd name="T78" fmla="*/ 40 w 72"/>
                    <a:gd name="T79" fmla="*/ 14 h 55"/>
                    <a:gd name="T80" fmla="*/ 40 w 72"/>
                    <a:gd name="T81" fmla="*/ 11 h 55"/>
                    <a:gd name="T82" fmla="*/ 39 w 72"/>
                    <a:gd name="T83" fmla="*/ 9 h 55"/>
                    <a:gd name="T84" fmla="*/ 36 w 72"/>
                    <a:gd name="T85" fmla="*/ 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 h="55">
                      <a:moveTo>
                        <a:pt x="36" y="7"/>
                      </a:moveTo>
                      <a:lnTo>
                        <a:pt x="40" y="3"/>
                      </a:lnTo>
                      <a:lnTo>
                        <a:pt x="47" y="1"/>
                      </a:lnTo>
                      <a:lnTo>
                        <a:pt x="54" y="0"/>
                      </a:lnTo>
                      <a:lnTo>
                        <a:pt x="60" y="0"/>
                      </a:lnTo>
                      <a:lnTo>
                        <a:pt x="63" y="0"/>
                      </a:lnTo>
                      <a:lnTo>
                        <a:pt x="66" y="2"/>
                      </a:lnTo>
                      <a:lnTo>
                        <a:pt x="68" y="3"/>
                      </a:lnTo>
                      <a:lnTo>
                        <a:pt x="69" y="6"/>
                      </a:lnTo>
                      <a:lnTo>
                        <a:pt x="72" y="8"/>
                      </a:lnTo>
                      <a:lnTo>
                        <a:pt x="72" y="11"/>
                      </a:lnTo>
                      <a:lnTo>
                        <a:pt x="72" y="15"/>
                      </a:lnTo>
                      <a:lnTo>
                        <a:pt x="72" y="19"/>
                      </a:lnTo>
                      <a:lnTo>
                        <a:pt x="63" y="19"/>
                      </a:lnTo>
                      <a:lnTo>
                        <a:pt x="54" y="19"/>
                      </a:lnTo>
                      <a:lnTo>
                        <a:pt x="62" y="25"/>
                      </a:lnTo>
                      <a:lnTo>
                        <a:pt x="65" y="25"/>
                      </a:lnTo>
                      <a:lnTo>
                        <a:pt x="65" y="27"/>
                      </a:lnTo>
                      <a:lnTo>
                        <a:pt x="64" y="29"/>
                      </a:lnTo>
                      <a:lnTo>
                        <a:pt x="62" y="30"/>
                      </a:lnTo>
                      <a:lnTo>
                        <a:pt x="58" y="31"/>
                      </a:lnTo>
                      <a:lnTo>
                        <a:pt x="53" y="34"/>
                      </a:lnTo>
                      <a:lnTo>
                        <a:pt x="47" y="37"/>
                      </a:lnTo>
                      <a:lnTo>
                        <a:pt x="42" y="38"/>
                      </a:lnTo>
                      <a:lnTo>
                        <a:pt x="39" y="40"/>
                      </a:lnTo>
                      <a:lnTo>
                        <a:pt x="37" y="45"/>
                      </a:lnTo>
                      <a:lnTo>
                        <a:pt x="36" y="49"/>
                      </a:lnTo>
                      <a:lnTo>
                        <a:pt x="27" y="53"/>
                      </a:lnTo>
                      <a:lnTo>
                        <a:pt x="18" y="54"/>
                      </a:lnTo>
                      <a:lnTo>
                        <a:pt x="9" y="55"/>
                      </a:lnTo>
                      <a:lnTo>
                        <a:pt x="0" y="55"/>
                      </a:lnTo>
                      <a:lnTo>
                        <a:pt x="2" y="49"/>
                      </a:lnTo>
                      <a:lnTo>
                        <a:pt x="7" y="44"/>
                      </a:lnTo>
                      <a:lnTo>
                        <a:pt x="10" y="39"/>
                      </a:lnTo>
                      <a:lnTo>
                        <a:pt x="16" y="35"/>
                      </a:lnTo>
                      <a:lnTo>
                        <a:pt x="26" y="27"/>
                      </a:lnTo>
                      <a:lnTo>
                        <a:pt x="36" y="19"/>
                      </a:lnTo>
                      <a:lnTo>
                        <a:pt x="37" y="18"/>
                      </a:lnTo>
                      <a:lnTo>
                        <a:pt x="40" y="16"/>
                      </a:lnTo>
                      <a:lnTo>
                        <a:pt x="40" y="14"/>
                      </a:lnTo>
                      <a:lnTo>
                        <a:pt x="40" y="11"/>
                      </a:lnTo>
                      <a:lnTo>
                        <a:pt x="39" y="9"/>
                      </a:lnTo>
                      <a:lnTo>
                        <a:pt x="3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06" name="Freeform 305"/>
                <p:cNvSpPr>
                  <a:spLocks noChangeAspect="1"/>
                </p:cNvSpPr>
                <p:nvPr/>
              </p:nvSpPr>
              <p:spPr bwMode="auto">
                <a:xfrm>
                  <a:off x="392649" y="5167434"/>
                  <a:ext cx="29145" cy="21452"/>
                </a:xfrm>
                <a:custGeom>
                  <a:avLst/>
                  <a:gdLst>
                    <a:gd name="T0" fmla="*/ 36 w 72"/>
                    <a:gd name="T1" fmla="*/ 7 h 55"/>
                    <a:gd name="T2" fmla="*/ 40 w 72"/>
                    <a:gd name="T3" fmla="*/ 3 h 55"/>
                    <a:gd name="T4" fmla="*/ 47 w 72"/>
                    <a:gd name="T5" fmla="*/ 1 h 55"/>
                    <a:gd name="T6" fmla="*/ 54 w 72"/>
                    <a:gd name="T7" fmla="*/ 0 h 55"/>
                    <a:gd name="T8" fmla="*/ 60 w 72"/>
                    <a:gd name="T9" fmla="*/ 0 h 55"/>
                    <a:gd name="T10" fmla="*/ 63 w 72"/>
                    <a:gd name="T11" fmla="*/ 0 h 55"/>
                    <a:gd name="T12" fmla="*/ 66 w 72"/>
                    <a:gd name="T13" fmla="*/ 2 h 55"/>
                    <a:gd name="T14" fmla="*/ 68 w 72"/>
                    <a:gd name="T15" fmla="*/ 3 h 55"/>
                    <a:gd name="T16" fmla="*/ 69 w 72"/>
                    <a:gd name="T17" fmla="*/ 6 h 55"/>
                    <a:gd name="T18" fmla="*/ 72 w 72"/>
                    <a:gd name="T19" fmla="*/ 8 h 55"/>
                    <a:gd name="T20" fmla="*/ 72 w 72"/>
                    <a:gd name="T21" fmla="*/ 11 h 55"/>
                    <a:gd name="T22" fmla="*/ 72 w 72"/>
                    <a:gd name="T23" fmla="*/ 15 h 55"/>
                    <a:gd name="T24" fmla="*/ 72 w 72"/>
                    <a:gd name="T25" fmla="*/ 19 h 55"/>
                    <a:gd name="T26" fmla="*/ 63 w 72"/>
                    <a:gd name="T27" fmla="*/ 19 h 55"/>
                    <a:gd name="T28" fmla="*/ 54 w 72"/>
                    <a:gd name="T29" fmla="*/ 19 h 55"/>
                    <a:gd name="T30" fmla="*/ 62 w 72"/>
                    <a:gd name="T31" fmla="*/ 25 h 55"/>
                    <a:gd name="T32" fmla="*/ 65 w 72"/>
                    <a:gd name="T33" fmla="*/ 25 h 55"/>
                    <a:gd name="T34" fmla="*/ 65 w 72"/>
                    <a:gd name="T35" fmla="*/ 27 h 55"/>
                    <a:gd name="T36" fmla="*/ 64 w 72"/>
                    <a:gd name="T37" fmla="*/ 29 h 55"/>
                    <a:gd name="T38" fmla="*/ 62 w 72"/>
                    <a:gd name="T39" fmla="*/ 30 h 55"/>
                    <a:gd name="T40" fmla="*/ 58 w 72"/>
                    <a:gd name="T41" fmla="*/ 31 h 55"/>
                    <a:gd name="T42" fmla="*/ 53 w 72"/>
                    <a:gd name="T43" fmla="*/ 34 h 55"/>
                    <a:gd name="T44" fmla="*/ 47 w 72"/>
                    <a:gd name="T45" fmla="*/ 37 h 55"/>
                    <a:gd name="T46" fmla="*/ 42 w 72"/>
                    <a:gd name="T47" fmla="*/ 38 h 55"/>
                    <a:gd name="T48" fmla="*/ 39 w 72"/>
                    <a:gd name="T49" fmla="*/ 40 h 55"/>
                    <a:gd name="T50" fmla="*/ 37 w 72"/>
                    <a:gd name="T51" fmla="*/ 45 h 55"/>
                    <a:gd name="T52" fmla="*/ 36 w 72"/>
                    <a:gd name="T53" fmla="*/ 49 h 55"/>
                    <a:gd name="T54" fmla="*/ 27 w 72"/>
                    <a:gd name="T55" fmla="*/ 53 h 55"/>
                    <a:gd name="T56" fmla="*/ 18 w 72"/>
                    <a:gd name="T57" fmla="*/ 54 h 55"/>
                    <a:gd name="T58" fmla="*/ 9 w 72"/>
                    <a:gd name="T59" fmla="*/ 55 h 55"/>
                    <a:gd name="T60" fmla="*/ 0 w 72"/>
                    <a:gd name="T61" fmla="*/ 55 h 55"/>
                    <a:gd name="T62" fmla="*/ 2 w 72"/>
                    <a:gd name="T63" fmla="*/ 49 h 55"/>
                    <a:gd name="T64" fmla="*/ 7 w 72"/>
                    <a:gd name="T65" fmla="*/ 44 h 55"/>
                    <a:gd name="T66" fmla="*/ 10 w 72"/>
                    <a:gd name="T67" fmla="*/ 39 h 55"/>
                    <a:gd name="T68" fmla="*/ 16 w 72"/>
                    <a:gd name="T69" fmla="*/ 35 h 55"/>
                    <a:gd name="T70" fmla="*/ 26 w 72"/>
                    <a:gd name="T71" fmla="*/ 27 h 55"/>
                    <a:gd name="T72" fmla="*/ 36 w 72"/>
                    <a:gd name="T73" fmla="*/ 19 h 55"/>
                    <a:gd name="T74" fmla="*/ 37 w 72"/>
                    <a:gd name="T75" fmla="*/ 18 h 55"/>
                    <a:gd name="T76" fmla="*/ 40 w 72"/>
                    <a:gd name="T77" fmla="*/ 16 h 55"/>
                    <a:gd name="T78" fmla="*/ 40 w 72"/>
                    <a:gd name="T79" fmla="*/ 14 h 55"/>
                    <a:gd name="T80" fmla="*/ 40 w 72"/>
                    <a:gd name="T81" fmla="*/ 11 h 55"/>
                    <a:gd name="T82" fmla="*/ 39 w 72"/>
                    <a:gd name="T83" fmla="*/ 9 h 55"/>
                    <a:gd name="T84" fmla="*/ 36 w 72"/>
                    <a:gd name="T85" fmla="*/ 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 h="55">
                      <a:moveTo>
                        <a:pt x="36" y="7"/>
                      </a:moveTo>
                      <a:lnTo>
                        <a:pt x="40" y="3"/>
                      </a:lnTo>
                      <a:lnTo>
                        <a:pt x="47" y="1"/>
                      </a:lnTo>
                      <a:lnTo>
                        <a:pt x="54" y="0"/>
                      </a:lnTo>
                      <a:lnTo>
                        <a:pt x="60" y="0"/>
                      </a:lnTo>
                      <a:lnTo>
                        <a:pt x="63" y="0"/>
                      </a:lnTo>
                      <a:lnTo>
                        <a:pt x="66" y="2"/>
                      </a:lnTo>
                      <a:lnTo>
                        <a:pt x="68" y="3"/>
                      </a:lnTo>
                      <a:lnTo>
                        <a:pt x="69" y="6"/>
                      </a:lnTo>
                      <a:lnTo>
                        <a:pt x="72" y="8"/>
                      </a:lnTo>
                      <a:lnTo>
                        <a:pt x="72" y="11"/>
                      </a:lnTo>
                      <a:lnTo>
                        <a:pt x="72" y="15"/>
                      </a:lnTo>
                      <a:lnTo>
                        <a:pt x="72" y="19"/>
                      </a:lnTo>
                      <a:lnTo>
                        <a:pt x="63" y="19"/>
                      </a:lnTo>
                      <a:lnTo>
                        <a:pt x="54" y="19"/>
                      </a:lnTo>
                      <a:lnTo>
                        <a:pt x="62" y="25"/>
                      </a:lnTo>
                      <a:lnTo>
                        <a:pt x="65" y="25"/>
                      </a:lnTo>
                      <a:lnTo>
                        <a:pt x="65" y="27"/>
                      </a:lnTo>
                      <a:lnTo>
                        <a:pt x="64" y="29"/>
                      </a:lnTo>
                      <a:lnTo>
                        <a:pt x="62" y="30"/>
                      </a:lnTo>
                      <a:lnTo>
                        <a:pt x="58" y="31"/>
                      </a:lnTo>
                      <a:lnTo>
                        <a:pt x="53" y="34"/>
                      </a:lnTo>
                      <a:lnTo>
                        <a:pt x="47" y="37"/>
                      </a:lnTo>
                      <a:lnTo>
                        <a:pt x="42" y="38"/>
                      </a:lnTo>
                      <a:lnTo>
                        <a:pt x="39" y="40"/>
                      </a:lnTo>
                      <a:lnTo>
                        <a:pt x="37" y="45"/>
                      </a:lnTo>
                      <a:lnTo>
                        <a:pt x="36" y="49"/>
                      </a:lnTo>
                      <a:lnTo>
                        <a:pt x="27" y="53"/>
                      </a:lnTo>
                      <a:lnTo>
                        <a:pt x="18" y="54"/>
                      </a:lnTo>
                      <a:lnTo>
                        <a:pt x="9" y="55"/>
                      </a:lnTo>
                      <a:lnTo>
                        <a:pt x="0" y="55"/>
                      </a:lnTo>
                      <a:lnTo>
                        <a:pt x="2" y="49"/>
                      </a:lnTo>
                      <a:lnTo>
                        <a:pt x="7" y="44"/>
                      </a:lnTo>
                      <a:lnTo>
                        <a:pt x="10" y="39"/>
                      </a:lnTo>
                      <a:lnTo>
                        <a:pt x="16" y="35"/>
                      </a:lnTo>
                      <a:lnTo>
                        <a:pt x="26" y="27"/>
                      </a:lnTo>
                      <a:lnTo>
                        <a:pt x="36" y="19"/>
                      </a:lnTo>
                      <a:lnTo>
                        <a:pt x="37" y="18"/>
                      </a:lnTo>
                      <a:lnTo>
                        <a:pt x="40" y="16"/>
                      </a:lnTo>
                      <a:lnTo>
                        <a:pt x="40" y="14"/>
                      </a:lnTo>
                      <a:lnTo>
                        <a:pt x="40" y="11"/>
                      </a:lnTo>
                      <a:lnTo>
                        <a:pt x="39" y="9"/>
                      </a:lnTo>
                      <a:lnTo>
                        <a:pt x="36" y="7"/>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07" name="Freeform 306"/>
                <p:cNvSpPr>
                  <a:spLocks noChangeAspect="1"/>
                </p:cNvSpPr>
                <p:nvPr/>
              </p:nvSpPr>
              <p:spPr bwMode="auto">
                <a:xfrm>
                  <a:off x="354599" y="5176968"/>
                  <a:ext cx="23478" cy="26219"/>
                </a:xfrm>
                <a:custGeom>
                  <a:avLst/>
                  <a:gdLst>
                    <a:gd name="T0" fmla="*/ 41 w 59"/>
                    <a:gd name="T1" fmla="*/ 24 h 66"/>
                    <a:gd name="T2" fmla="*/ 38 w 59"/>
                    <a:gd name="T3" fmla="*/ 22 h 66"/>
                    <a:gd name="T4" fmla="*/ 34 w 59"/>
                    <a:gd name="T5" fmla="*/ 20 h 66"/>
                    <a:gd name="T6" fmla="*/ 33 w 59"/>
                    <a:gd name="T7" fmla="*/ 18 h 66"/>
                    <a:gd name="T8" fmla="*/ 32 w 59"/>
                    <a:gd name="T9" fmla="*/ 15 h 66"/>
                    <a:gd name="T10" fmla="*/ 32 w 59"/>
                    <a:gd name="T11" fmla="*/ 11 h 66"/>
                    <a:gd name="T12" fmla="*/ 29 w 59"/>
                    <a:gd name="T13" fmla="*/ 6 h 66"/>
                    <a:gd name="T14" fmla="*/ 26 w 59"/>
                    <a:gd name="T15" fmla="*/ 2 h 66"/>
                    <a:gd name="T16" fmla="*/ 23 w 59"/>
                    <a:gd name="T17" fmla="*/ 1 h 66"/>
                    <a:gd name="T18" fmla="*/ 20 w 59"/>
                    <a:gd name="T19" fmla="*/ 0 h 66"/>
                    <a:gd name="T20" fmla="*/ 16 w 59"/>
                    <a:gd name="T21" fmla="*/ 0 h 66"/>
                    <a:gd name="T22" fmla="*/ 11 w 59"/>
                    <a:gd name="T23" fmla="*/ 2 h 66"/>
                    <a:gd name="T24" fmla="*/ 5 w 59"/>
                    <a:gd name="T25" fmla="*/ 6 h 66"/>
                    <a:gd name="T26" fmla="*/ 3 w 59"/>
                    <a:gd name="T27" fmla="*/ 6 h 66"/>
                    <a:gd name="T28" fmla="*/ 2 w 59"/>
                    <a:gd name="T29" fmla="*/ 8 h 66"/>
                    <a:gd name="T30" fmla="*/ 1 w 59"/>
                    <a:gd name="T31" fmla="*/ 9 h 66"/>
                    <a:gd name="T32" fmla="*/ 0 w 59"/>
                    <a:gd name="T33" fmla="*/ 10 h 66"/>
                    <a:gd name="T34" fmla="*/ 0 w 59"/>
                    <a:gd name="T35" fmla="*/ 13 h 66"/>
                    <a:gd name="T36" fmla="*/ 0 w 59"/>
                    <a:gd name="T37" fmla="*/ 18 h 66"/>
                    <a:gd name="T38" fmla="*/ 2 w 59"/>
                    <a:gd name="T39" fmla="*/ 22 h 66"/>
                    <a:gd name="T40" fmla="*/ 7 w 59"/>
                    <a:gd name="T41" fmla="*/ 24 h 66"/>
                    <a:gd name="T42" fmla="*/ 13 w 59"/>
                    <a:gd name="T43" fmla="*/ 27 h 66"/>
                    <a:gd name="T44" fmla="*/ 19 w 59"/>
                    <a:gd name="T45" fmla="*/ 28 h 66"/>
                    <a:gd name="T46" fmla="*/ 23 w 59"/>
                    <a:gd name="T47" fmla="*/ 30 h 66"/>
                    <a:gd name="T48" fmla="*/ 28 w 59"/>
                    <a:gd name="T49" fmla="*/ 32 h 66"/>
                    <a:gd name="T50" fmla="*/ 29 w 59"/>
                    <a:gd name="T51" fmla="*/ 34 h 66"/>
                    <a:gd name="T52" fmla="*/ 30 w 59"/>
                    <a:gd name="T53" fmla="*/ 37 h 66"/>
                    <a:gd name="T54" fmla="*/ 30 w 59"/>
                    <a:gd name="T55" fmla="*/ 39 h 66"/>
                    <a:gd name="T56" fmla="*/ 29 w 59"/>
                    <a:gd name="T57" fmla="*/ 42 h 66"/>
                    <a:gd name="T58" fmla="*/ 23 w 59"/>
                    <a:gd name="T59" fmla="*/ 46 h 66"/>
                    <a:gd name="T60" fmla="*/ 17 w 59"/>
                    <a:gd name="T61" fmla="*/ 48 h 66"/>
                    <a:gd name="T62" fmla="*/ 15 w 59"/>
                    <a:gd name="T63" fmla="*/ 49 h 66"/>
                    <a:gd name="T64" fmla="*/ 13 w 59"/>
                    <a:gd name="T65" fmla="*/ 50 h 66"/>
                    <a:gd name="T66" fmla="*/ 12 w 59"/>
                    <a:gd name="T67" fmla="*/ 52 h 66"/>
                    <a:gd name="T68" fmla="*/ 11 w 59"/>
                    <a:gd name="T69" fmla="*/ 53 h 66"/>
                    <a:gd name="T70" fmla="*/ 12 w 59"/>
                    <a:gd name="T71" fmla="*/ 56 h 66"/>
                    <a:gd name="T72" fmla="*/ 13 w 59"/>
                    <a:gd name="T73" fmla="*/ 58 h 66"/>
                    <a:gd name="T74" fmla="*/ 15 w 59"/>
                    <a:gd name="T75" fmla="*/ 60 h 66"/>
                    <a:gd name="T76" fmla="*/ 17 w 59"/>
                    <a:gd name="T77" fmla="*/ 62 h 66"/>
                    <a:gd name="T78" fmla="*/ 23 w 59"/>
                    <a:gd name="T79" fmla="*/ 65 h 66"/>
                    <a:gd name="T80" fmla="*/ 29 w 59"/>
                    <a:gd name="T81" fmla="*/ 66 h 66"/>
                    <a:gd name="T82" fmla="*/ 41 w 59"/>
                    <a:gd name="T83" fmla="*/ 60 h 66"/>
                    <a:gd name="T84" fmla="*/ 52 w 59"/>
                    <a:gd name="T85" fmla="*/ 53 h 66"/>
                    <a:gd name="T86" fmla="*/ 57 w 59"/>
                    <a:gd name="T87" fmla="*/ 51 h 66"/>
                    <a:gd name="T88" fmla="*/ 59 w 59"/>
                    <a:gd name="T89" fmla="*/ 48 h 66"/>
                    <a:gd name="T90" fmla="*/ 59 w 59"/>
                    <a:gd name="T91" fmla="*/ 43 h 66"/>
                    <a:gd name="T92" fmla="*/ 58 w 59"/>
                    <a:gd name="T93" fmla="*/ 39 h 66"/>
                    <a:gd name="T94" fmla="*/ 56 w 59"/>
                    <a:gd name="T95" fmla="*/ 34 h 66"/>
                    <a:gd name="T96" fmla="*/ 52 w 59"/>
                    <a:gd name="T97" fmla="*/ 30 h 66"/>
                    <a:gd name="T98" fmla="*/ 47 w 59"/>
                    <a:gd name="T99" fmla="*/ 27 h 66"/>
                    <a:gd name="T100" fmla="*/ 41 w 59"/>
                    <a:gd name="T101"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 h="66">
                      <a:moveTo>
                        <a:pt x="41" y="24"/>
                      </a:moveTo>
                      <a:lnTo>
                        <a:pt x="38" y="22"/>
                      </a:lnTo>
                      <a:lnTo>
                        <a:pt x="34" y="20"/>
                      </a:lnTo>
                      <a:lnTo>
                        <a:pt x="33" y="18"/>
                      </a:lnTo>
                      <a:lnTo>
                        <a:pt x="32" y="15"/>
                      </a:lnTo>
                      <a:lnTo>
                        <a:pt x="32" y="11"/>
                      </a:lnTo>
                      <a:lnTo>
                        <a:pt x="29" y="6"/>
                      </a:lnTo>
                      <a:lnTo>
                        <a:pt x="26" y="2"/>
                      </a:lnTo>
                      <a:lnTo>
                        <a:pt x="23" y="1"/>
                      </a:lnTo>
                      <a:lnTo>
                        <a:pt x="20" y="0"/>
                      </a:lnTo>
                      <a:lnTo>
                        <a:pt x="16" y="0"/>
                      </a:lnTo>
                      <a:lnTo>
                        <a:pt x="11" y="2"/>
                      </a:lnTo>
                      <a:lnTo>
                        <a:pt x="5" y="6"/>
                      </a:lnTo>
                      <a:lnTo>
                        <a:pt x="3" y="6"/>
                      </a:lnTo>
                      <a:lnTo>
                        <a:pt x="2" y="8"/>
                      </a:lnTo>
                      <a:lnTo>
                        <a:pt x="1" y="9"/>
                      </a:lnTo>
                      <a:lnTo>
                        <a:pt x="0" y="10"/>
                      </a:lnTo>
                      <a:lnTo>
                        <a:pt x="0" y="13"/>
                      </a:lnTo>
                      <a:lnTo>
                        <a:pt x="0" y="18"/>
                      </a:lnTo>
                      <a:lnTo>
                        <a:pt x="2" y="22"/>
                      </a:lnTo>
                      <a:lnTo>
                        <a:pt x="7" y="24"/>
                      </a:lnTo>
                      <a:lnTo>
                        <a:pt x="13" y="27"/>
                      </a:lnTo>
                      <a:lnTo>
                        <a:pt x="19" y="28"/>
                      </a:lnTo>
                      <a:lnTo>
                        <a:pt x="23" y="30"/>
                      </a:lnTo>
                      <a:lnTo>
                        <a:pt x="28" y="32"/>
                      </a:lnTo>
                      <a:lnTo>
                        <a:pt x="29" y="34"/>
                      </a:lnTo>
                      <a:lnTo>
                        <a:pt x="30" y="37"/>
                      </a:lnTo>
                      <a:lnTo>
                        <a:pt x="30" y="39"/>
                      </a:lnTo>
                      <a:lnTo>
                        <a:pt x="29" y="42"/>
                      </a:lnTo>
                      <a:lnTo>
                        <a:pt x="23" y="46"/>
                      </a:lnTo>
                      <a:lnTo>
                        <a:pt x="17" y="48"/>
                      </a:lnTo>
                      <a:lnTo>
                        <a:pt x="15" y="49"/>
                      </a:lnTo>
                      <a:lnTo>
                        <a:pt x="13" y="50"/>
                      </a:lnTo>
                      <a:lnTo>
                        <a:pt x="12" y="52"/>
                      </a:lnTo>
                      <a:lnTo>
                        <a:pt x="11" y="53"/>
                      </a:lnTo>
                      <a:lnTo>
                        <a:pt x="12" y="56"/>
                      </a:lnTo>
                      <a:lnTo>
                        <a:pt x="13" y="58"/>
                      </a:lnTo>
                      <a:lnTo>
                        <a:pt x="15" y="60"/>
                      </a:lnTo>
                      <a:lnTo>
                        <a:pt x="17" y="62"/>
                      </a:lnTo>
                      <a:lnTo>
                        <a:pt x="23" y="65"/>
                      </a:lnTo>
                      <a:lnTo>
                        <a:pt x="29" y="66"/>
                      </a:lnTo>
                      <a:lnTo>
                        <a:pt x="41" y="60"/>
                      </a:lnTo>
                      <a:lnTo>
                        <a:pt x="52" y="53"/>
                      </a:lnTo>
                      <a:lnTo>
                        <a:pt x="57" y="51"/>
                      </a:lnTo>
                      <a:lnTo>
                        <a:pt x="59" y="48"/>
                      </a:lnTo>
                      <a:lnTo>
                        <a:pt x="59" y="43"/>
                      </a:lnTo>
                      <a:lnTo>
                        <a:pt x="58" y="39"/>
                      </a:lnTo>
                      <a:lnTo>
                        <a:pt x="56" y="34"/>
                      </a:lnTo>
                      <a:lnTo>
                        <a:pt x="52" y="30"/>
                      </a:lnTo>
                      <a:lnTo>
                        <a:pt x="47" y="27"/>
                      </a:lnTo>
                      <a:lnTo>
                        <a:pt x="4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08" name="Freeform 307"/>
                <p:cNvSpPr>
                  <a:spLocks noChangeAspect="1"/>
                </p:cNvSpPr>
                <p:nvPr/>
              </p:nvSpPr>
              <p:spPr bwMode="auto">
                <a:xfrm>
                  <a:off x="354599" y="5176968"/>
                  <a:ext cx="23478" cy="26219"/>
                </a:xfrm>
                <a:custGeom>
                  <a:avLst/>
                  <a:gdLst>
                    <a:gd name="T0" fmla="*/ 41 w 59"/>
                    <a:gd name="T1" fmla="*/ 24 h 66"/>
                    <a:gd name="T2" fmla="*/ 38 w 59"/>
                    <a:gd name="T3" fmla="*/ 22 h 66"/>
                    <a:gd name="T4" fmla="*/ 34 w 59"/>
                    <a:gd name="T5" fmla="*/ 20 h 66"/>
                    <a:gd name="T6" fmla="*/ 33 w 59"/>
                    <a:gd name="T7" fmla="*/ 18 h 66"/>
                    <a:gd name="T8" fmla="*/ 32 w 59"/>
                    <a:gd name="T9" fmla="*/ 15 h 66"/>
                    <a:gd name="T10" fmla="*/ 32 w 59"/>
                    <a:gd name="T11" fmla="*/ 11 h 66"/>
                    <a:gd name="T12" fmla="*/ 29 w 59"/>
                    <a:gd name="T13" fmla="*/ 6 h 66"/>
                    <a:gd name="T14" fmla="*/ 26 w 59"/>
                    <a:gd name="T15" fmla="*/ 2 h 66"/>
                    <a:gd name="T16" fmla="*/ 23 w 59"/>
                    <a:gd name="T17" fmla="*/ 1 h 66"/>
                    <a:gd name="T18" fmla="*/ 20 w 59"/>
                    <a:gd name="T19" fmla="*/ 0 h 66"/>
                    <a:gd name="T20" fmla="*/ 16 w 59"/>
                    <a:gd name="T21" fmla="*/ 0 h 66"/>
                    <a:gd name="T22" fmla="*/ 11 w 59"/>
                    <a:gd name="T23" fmla="*/ 2 h 66"/>
                    <a:gd name="T24" fmla="*/ 5 w 59"/>
                    <a:gd name="T25" fmla="*/ 6 h 66"/>
                    <a:gd name="T26" fmla="*/ 3 w 59"/>
                    <a:gd name="T27" fmla="*/ 6 h 66"/>
                    <a:gd name="T28" fmla="*/ 2 w 59"/>
                    <a:gd name="T29" fmla="*/ 8 h 66"/>
                    <a:gd name="T30" fmla="*/ 1 w 59"/>
                    <a:gd name="T31" fmla="*/ 9 h 66"/>
                    <a:gd name="T32" fmla="*/ 0 w 59"/>
                    <a:gd name="T33" fmla="*/ 10 h 66"/>
                    <a:gd name="T34" fmla="*/ 0 w 59"/>
                    <a:gd name="T35" fmla="*/ 13 h 66"/>
                    <a:gd name="T36" fmla="*/ 0 w 59"/>
                    <a:gd name="T37" fmla="*/ 18 h 66"/>
                    <a:gd name="T38" fmla="*/ 2 w 59"/>
                    <a:gd name="T39" fmla="*/ 22 h 66"/>
                    <a:gd name="T40" fmla="*/ 7 w 59"/>
                    <a:gd name="T41" fmla="*/ 24 h 66"/>
                    <a:gd name="T42" fmla="*/ 13 w 59"/>
                    <a:gd name="T43" fmla="*/ 27 h 66"/>
                    <a:gd name="T44" fmla="*/ 19 w 59"/>
                    <a:gd name="T45" fmla="*/ 28 h 66"/>
                    <a:gd name="T46" fmla="*/ 23 w 59"/>
                    <a:gd name="T47" fmla="*/ 30 h 66"/>
                    <a:gd name="T48" fmla="*/ 28 w 59"/>
                    <a:gd name="T49" fmla="*/ 32 h 66"/>
                    <a:gd name="T50" fmla="*/ 29 w 59"/>
                    <a:gd name="T51" fmla="*/ 34 h 66"/>
                    <a:gd name="T52" fmla="*/ 30 w 59"/>
                    <a:gd name="T53" fmla="*/ 37 h 66"/>
                    <a:gd name="T54" fmla="*/ 30 w 59"/>
                    <a:gd name="T55" fmla="*/ 39 h 66"/>
                    <a:gd name="T56" fmla="*/ 29 w 59"/>
                    <a:gd name="T57" fmla="*/ 42 h 66"/>
                    <a:gd name="T58" fmla="*/ 23 w 59"/>
                    <a:gd name="T59" fmla="*/ 46 h 66"/>
                    <a:gd name="T60" fmla="*/ 17 w 59"/>
                    <a:gd name="T61" fmla="*/ 48 h 66"/>
                    <a:gd name="T62" fmla="*/ 15 w 59"/>
                    <a:gd name="T63" fmla="*/ 49 h 66"/>
                    <a:gd name="T64" fmla="*/ 13 w 59"/>
                    <a:gd name="T65" fmla="*/ 50 h 66"/>
                    <a:gd name="T66" fmla="*/ 12 w 59"/>
                    <a:gd name="T67" fmla="*/ 52 h 66"/>
                    <a:gd name="T68" fmla="*/ 11 w 59"/>
                    <a:gd name="T69" fmla="*/ 53 h 66"/>
                    <a:gd name="T70" fmla="*/ 12 w 59"/>
                    <a:gd name="T71" fmla="*/ 56 h 66"/>
                    <a:gd name="T72" fmla="*/ 13 w 59"/>
                    <a:gd name="T73" fmla="*/ 58 h 66"/>
                    <a:gd name="T74" fmla="*/ 15 w 59"/>
                    <a:gd name="T75" fmla="*/ 60 h 66"/>
                    <a:gd name="T76" fmla="*/ 17 w 59"/>
                    <a:gd name="T77" fmla="*/ 62 h 66"/>
                    <a:gd name="T78" fmla="*/ 23 w 59"/>
                    <a:gd name="T79" fmla="*/ 65 h 66"/>
                    <a:gd name="T80" fmla="*/ 29 w 59"/>
                    <a:gd name="T81" fmla="*/ 66 h 66"/>
                    <a:gd name="T82" fmla="*/ 41 w 59"/>
                    <a:gd name="T83" fmla="*/ 60 h 66"/>
                    <a:gd name="T84" fmla="*/ 52 w 59"/>
                    <a:gd name="T85" fmla="*/ 53 h 66"/>
                    <a:gd name="T86" fmla="*/ 57 w 59"/>
                    <a:gd name="T87" fmla="*/ 51 h 66"/>
                    <a:gd name="T88" fmla="*/ 59 w 59"/>
                    <a:gd name="T89" fmla="*/ 48 h 66"/>
                    <a:gd name="T90" fmla="*/ 59 w 59"/>
                    <a:gd name="T91" fmla="*/ 43 h 66"/>
                    <a:gd name="T92" fmla="*/ 58 w 59"/>
                    <a:gd name="T93" fmla="*/ 39 h 66"/>
                    <a:gd name="T94" fmla="*/ 56 w 59"/>
                    <a:gd name="T95" fmla="*/ 34 h 66"/>
                    <a:gd name="T96" fmla="*/ 52 w 59"/>
                    <a:gd name="T97" fmla="*/ 30 h 66"/>
                    <a:gd name="T98" fmla="*/ 47 w 59"/>
                    <a:gd name="T99" fmla="*/ 27 h 66"/>
                    <a:gd name="T100" fmla="*/ 41 w 59"/>
                    <a:gd name="T101"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 h="66">
                      <a:moveTo>
                        <a:pt x="41" y="24"/>
                      </a:moveTo>
                      <a:lnTo>
                        <a:pt x="38" y="22"/>
                      </a:lnTo>
                      <a:lnTo>
                        <a:pt x="34" y="20"/>
                      </a:lnTo>
                      <a:lnTo>
                        <a:pt x="33" y="18"/>
                      </a:lnTo>
                      <a:lnTo>
                        <a:pt x="32" y="15"/>
                      </a:lnTo>
                      <a:lnTo>
                        <a:pt x="32" y="11"/>
                      </a:lnTo>
                      <a:lnTo>
                        <a:pt x="29" y="6"/>
                      </a:lnTo>
                      <a:lnTo>
                        <a:pt x="26" y="2"/>
                      </a:lnTo>
                      <a:lnTo>
                        <a:pt x="23" y="1"/>
                      </a:lnTo>
                      <a:lnTo>
                        <a:pt x="20" y="0"/>
                      </a:lnTo>
                      <a:lnTo>
                        <a:pt x="16" y="0"/>
                      </a:lnTo>
                      <a:lnTo>
                        <a:pt x="11" y="2"/>
                      </a:lnTo>
                      <a:lnTo>
                        <a:pt x="5" y="6"/>
                      </a:lnTo>
                      <a:lnTo>
                        <a:pt x="3" y="6"/>
                      </a:lnTo>
                      <a:lnTo>
                        <a:pt x="2" y="8"/>
                      </a:lnTo>
                      <a:lnTo>
                        <a:pt x="1" y="9"/>
                      </a:lnTo>
                      <a:lnTo>
                        <a:pt x="0" y="10"/>
                      </a:lnTo>
                      <a:lnTo>
                        <a:pt x="0" y="13"/>
                      </a:lnTo>
                      <a:lnTo>
                        <a:pt x="0" y="18"/>
                      </a:lnTo>
                      <a:lnTo>
                        <a:pt x="2" y="22"/>
                      </a:lnTo>
                      <a:lnTo>
                        <a:pt x="7" y="24"/>
                      </a:lnTo>
                      <a:lnTo>
                        <a:pt x="13" y="27"/>
                      </a:lnTo>
                      <a:lnTo>
                        <a:pt x="19" y="28"/>
                      </a:lnTo>
                      <a:lnTo>
                        <a:pt x="23" y="30"/>
                      </a:lnTo>
                      <a:lnTo>
                        <a:pt x="28" y="32"/>
                      </a:lnTo>
                      <a:lnTo>
                        <a:pt x="29" y="34"/>
                      </a:lnTo>
                      <a:lnTo>
                        <a:pt x="30" y="37"/>
                      </a:lnTo>
                      <a:lnTo>
                        <a:pt x="30" y="39"/>
                      </a:lnTo>
                      <a:lnTo>
                        <a:pt x="29" y="42"/>
                      </a:lnTo>
                      <a:lnTo>
                        <a:pt x="23" y="46"/>
                      </a:lnTo>
                      <a:lnTo>
                        <a:pt x="17" y="48"/>
                      </a:lnTo>
                      <a:lnTo>
                        <a:pt x="15" y="49"/>
                      </a:lnTo>
                      <a:lnTo>
                        <a:pt x="13" y="50"/>
                      </a:lnTo>
                      <a:lnTo>
                        <a:pt x="12" y="52"/>
                      </a:lnTo>
                      <a:lnTo>
                        <a:pt x="11" y="53"/>
                      </a:lnTo>
                      <a:lnTo>
                        <a:pt x="12" y="56"/>
                      </a:lnTo>
                      <a:lnTo>
                        <a:pt x="13" y="58"/>
                      </a:lnTo>
                      <a:lnTo>
                        <a:pt x="15" y="60"/>
                      </a:lnTo>
                      <a:lnTo>
                        <a:pt x="17" y="62"/>
                      </a:lnTo>
                      <a:lnTo>
                        <a:pt x="23" y="65"/>
                      </a:lnTo>
                      <a:lnTo>
                        <a:pt x="29" y="66"/>
                      </a:lnTo>
                      <a:lnTo>
                        <a:pt x="41" y="60"/>
                      </a:lnTo>
                      <a:lnTo>
                        <a:pt x="52" y="53"/>
                      </a:lnTo>
                      <a:lnTo>
                        <a:pt x="57" y="51"/>
                      </a:lnTo>
                      <a:lnTo>
                        <a:pt x="59" y="48"/>
                      </a:lnTo>
                      <a:lnTo>
                        <a:pt x="59" y="43"/>
                      </a:lnTo>
                      <a:lnTo>
                        <a:pt x="58" y="39"/>
                      </a:lnTo>
                      <a:lnTo>
                        <a:pt x="56" y="34"/>
                      </a:lnTo>
                      <a:lnTo>
                        <a:pt x="52" y="30"/>
                      </a:lnTo>
                      <a:lnTo>
                        <a:pt x="47" y="27"/>
                      </a:lnTo>
                      <a:lnTo>
                        <a:pt x="41" y="24"/>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09" name="Freeform 308"/>
                <p:cNvSpPr>
                  <a:spLocks noChangeAspect="1"/>
                </p:cNvSpPr>
                <p:nvPr/>
              </p:nvSpPr>
              <p:spPr bwMode="auto">
                <a:xfrm>
                  <a:off x="312500" y="5180146"/>
                  <a:ext cx="34812" cy="23041"/>
                </a:xfrm>
                <a:custGeom>
                  <a:avLst/>
                  <a:gdLst>
                    <a:gd name="T0" fmla="*/ 61 w 86"/>
                    <a:gd name="T1" fmla="*/ 22 h 58"/>
                    <a:gd name="T2" fmla="*/ 60 w 86"/>
                    <a:gd name="T3" fmla="*/ 16 h 58"/>
                    <a:gd name="T4" fmla="*/ 56 w 86"/>
                    <a:gd name="T5" fmla="*/ 11 h 58"/>
                    <a:gd name="T6" fmla="*/ 54 w 86"/>
                    <a:gd name="T7" fmla="*/ 9 h 58"/>
                    <a:gd name="T8" fmla="*/ 53 w 86"/>
                    <a:gd name="T9" fmla="*/ 6 h 58"/>
                    <a:gd name="T10" fmla="*/ 54 w 86"/>
                    <a:gd name="T11" fmla="*/ 5 h 58"/>
                    <a:gd name="T12" fmla="*/ 55 w 86"/>
                    <a:gd name="T13" fmla="*/ 4 h 58"/>
                    <a:gd name="T14" fmla="*/ 63 w 86"/>
                    <a:gd name="T15" fmla="*/ 1 h 58"/>
                    <a:gd name="T16" fmla="*/ 70 w 86"/>
                    <a:gd name="T17" fmla="*/ 0 h 58"/>
                    <a:gd name="T18" fmla="*/ 72 w 86"/>
                    <a:gd name="T19" fmla="*/ 0 h 58"/>
                    <a:gd name="T20" fmla="*/ 74 w 86"/>
                    <a:gd name="T21" fmla="*/ 1 h 58"/>
                    <a:gd name="T22" fmla="*/ 77 w 86"/>
                    <a:gd name="T23" fmla="*/ 2 h 58"/>
                    <a:gd name="T24" fmla="*/ 79 w 86"/>
                    <a:gd name="T25" fmla="*/ 4 h 58"/>
                    <a:gd name="T26" fmla="*/ 83 w 86"/>
                    <a:gd name="T27" fmla="*/ 14 h 58"/>
                    <a:gd name="T28" fmla="*/ 86 w 86"/>
                    <a:gd name="T29" fmla="*/ 23 h 58"/>
                    <a:gd name="T30" fmla="*/ 86 w 86"/>
                    <a:gd name="T31" fmla="*/ 28 h 58"/>
                    <a:gd name="T32" fmla="*/ 84 w 86"/>
                    <a:gd name="T33" fmla="*/ 31 h 58"/>
                    <a:gd name="T34" fmla="*/ 82 w 86"/>
                    <a:gd name="T35" fmla="*/ 33 h 58"/>
                    <a:gd name="T36" fmla="*/ 79 w 86"/>
                    <a:gd name="T37" fmla="*/ 34 h 58"/>
                    <a:gd name="T38" fmla="*/ 61 w 86"/>
                    <a:gd name="T39" fmla="*/ 43 h 58"/>
                    <a:gd name="T40" fmla="*/ 43 w 86"/>
                    <a:gd name="T41" fmla="*/ 50 h 58"/>
                    <a:gd name="T42" fmla="*/ 33 w 86"/>
                    <a:gd name="T43" fmla="*/ 53 h 58"/>
                    <a:gd name="T44" fmla="*/ 23 w 86"/>
                    <a:gd name="T45" fmla="*/ 56 h 58"/>
                    <a:gd name="T46" fmla="*/ 13 w 86"/>
                    <a:gd name="T47" fmla="*/ 58 h 58"/>
                    <a:gd name="T48" fmla="*/ 2 w 86"/>
                    <a:gd name="T49" fmla="*/ 58 h 58"/>
                    <a:gd name="T50" fmla="*/ 0 w 86"/>
                    <a:gd name="T51" fmla="*/ 53 h 58"/>
                    <a:gd name="T52" fmla="*/ 0 w 86"/>
                    <a:gd name="T53" fmla="*/ 50 h 58"/>
                    <a:gd name="T54" fmla="*/ 2 w 86"/>
                    <a:gd name="T55" fmla="*/ 48 h 58"/>
                    <a:gd name="T56" fmla="*/ 4 w 86"/>
                    <a:gd name="T57" fmla="*/ 44 h 58"/>
                    <a:gd name="T58" fmla="*/ 12 w 86"/>
                    <a:gd name="T59" fmla="*/ 41 h 58"/>
                    <a:gd name="T60" fmla="*/ 23 w 86"/>
                    <a:gd name="T61" fmla="*/ 38 h 58"/>
                    <a:gd name="T62" fmla="*/ 34 w 86"/>
                    <a:gd name="T63" fmla="*/ 35 h 58"/>
                    <a:gd name="T64" fmla="*/ 45 w 86"/>
                    <a:gd name="T65" fmla="*/ 32 h 58"/>
                    <a:gd name="T66" fmla="*/ 50 w 86"/>
                    <a:gd name="T67" fmla="*/ 30 h 58"/>
                    <a:gd name="T68" fmla="*/ 54 w 86"/>
                    <a:gd name="T69" fmla="*/ 28 h 58"/>
                    <a:gd name="T70" fmla="*/ 59 w 86"/>
                    <a:gd name="T71" fmla="*/ 25 h 58"/>
                    <a:gd name="T72" fmla="*/ 61 w 86"/>
                    <a:gd name="T73"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58">
                      <a:moveTo>
                        <a:pt x="61" y="22"/>
                      </a:moveTo>
                      <a:lnTo>
                        <a:pt x="60" y="16"/>
                      </a:lnTo>
                      <a:lnTo>
                        <a:pt x="56" y="11"/>
                      </a:lnTo>
                      <a:lnTo>
                        <a:pt x="54" y="9"/>
                      </a:lnTo>
                      <a:lnTo>
                        <a:pt x="53" y="6"/>
                      </a:lnTo>
                      <a:lnTo>
                        <a:pt x="54" y="5"/>
                      </a:lnTo>
                      <a:lnTo>
                        <a:pt x="55" y="4"/>
                      </a:lnTo>
                      <a:lnTo>
                        <a:pt x="63" y="1"/>
                      </a:lnTo>
                      <a:lnTo>
                        <a:pt x="70" y="0"/>
                      </a:lnTo>
                      <a:lnTo>
                        <a:pt x="72" y="0"/>
                      </a:lnTo>
                      <a:lnTo>
                        <a:pt x="74" y="1"/>
                      </a:lnTo>
                      <a:lnTo>
                        <a:pt x="77" y="2"/>
                      </a:lnTo>
                      <a:lnTo>
                        <a:pt x="79" y="4"/>
                      </a:lnTo>
                      <a:lnTo>
                        <a:pt x="83" y="14"/>
                      </a:lnTo>
                      <a:lnTo>
                        <a:pt x="86" y="23"/>
                      </a:lnTo>
                      <a:lnTo>
                        <a:pt x="86" y="28"/>
                      </a:lnTo>
                      <a:lnTo>
                        <a:pt x="84" y="31"/>
                      </a:lnTo>
                      <a:lnTo>
                        <a:pt x="82" y="33"/>
                      </a:lnTo>
                      <a:lnTo>
                        <a:pt x="79" y="34"/>
                      </a:lnTo>
                      <a:lnTo>
                        <a:pt x="61" y="43"/>
                      </a:lnTo>
                      <a:lnTo>
                        <a:pt x="43" y="50"/>
                      </a:lnTo>
                      <a:lnTo>
                        <a:pt x="33" y="53"/>
                      </a:lnTo>
                      <a:lnTo>
                        <a:pt x="23" y="56"/>
                      </a:lnTo>
                      <a:lnTo>
                        <a:pt x="13" y="58"/>
                      </a:lnTo>
                      <a:lnTo>
                        <a:pt x="2" y="58"/>
                      </a:lnTo>
                      <a:lnTo>
                        <a:pt x="0" y="53"/>
                      </a:lnTo>
                      <a:lnTo>
                        <a:pt x="0" y="50"/>
                      </a:lnTo>
                      <a:lnTo>
                        <a:pt x="2" y="48"/>
                      </a:lnTo>
                      <a:lnTo>
                        <a:pt x="4" y="44"/>
                      </a:lnTo>
                      <a:lnTo>
                        <a:pt x="12" y="41"/>
                      </a:lnTo>
                      <a:lnTo>
                        <a:pt x="23" y="38"/>
                      </a:lnTo>
                      <a:lnTo>
                        <a:pt x="34" y="35"/>
                      </a:lnTo>
                      <a:lnTo>
                        <a:pt x="45" y="32"/>
                      </a:lnTo>
                      <a:lnTo>
                        <a:pt x="50" y="30"/>
                      </a:lnTo>
                      <a:lnTo>
                        <a:pt x="54" y="28"/>
                      </a:lnTo>
                      <a:lnTo>
                        <a:pt x="59" y="25"/>
                      </a:lnTo>
                      <a:lnTo>
                        <a:pt x="61"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10" name="Freeform 309"/>
                <p:cNvSpPr>
                  <a:spLocks noChangeAspect="1"/>
                </p:cNvSpPr>
                <p:nvPr/>
              </p:nvSpPr>
              <p:spPr bwMode="auto">
                <a:xfrm>
                  <a:off x="312500" y="5180146"/>
                  <a:ext cx="34812" cy="23041"/>
                </a:xfrm>
                <a:custGeom>
                  <a:avLst/>
                  <a:gdLst>
                    <a:gd name="T0" fmla="*/ 61 w 86"/>
                    <a:gd name="T1" fmla="*/ 22 h 58"/>
                    <a:gd name="T2" fmla="*/ 60 w 86"/>
                    <a:gd name="T3" fmla="*/ 16 h 58"/>
                    <a:gd name="T4" fmla="*/ 56 w 86"/>
                    <a:gd name="T5" fmla="*/ 11 h 58"/>
                    <a:gd name="T6" fmla="*/ 54 w 86"/>
                    <a:gd name="T7" fmla="*/ 9 h 58"/>
                    <a:gd name="T8" fmla="*/ 53 w 86"/>
                    <a:gd name="T9" fmla="*/ 6 h 58"/>
                    <a:gd name="T10" fmla="*/ 54 w 86"/>
                    <a:gd name="T11" fmla="*/ 5 h 58"/>
                    <a:gd name="T12" fmla="*/ 55 w 86"/>
                    <a:gd name="T13" fmla="*/ 4 h 58"/>
                    <a:gd name="T14" fmla="*/ 63 w 86"/>
                    <a:gd name="T15" fmla="*/ 1 h 58"/>
                    <a:gd name="T16" fmla="*/ 70 w 86"/>
                    <a:gd name="T17" fmla="*/ 0 h 58"/>
                    <a:gd name="T18" fmla="*/ 72 w 86"/>
                    <a:gd name="T19" fmla="*/ 0 h 58"/>
                    <a:gd name="T20" fmla="*/ 74 w 86"/>
                    <a:gd name="T21" fmla="*/ 1 h 58"/>
                    <a:gd name="T22" fmla="*/ 77 w 86"/>
                    <a:gd name="T23" fmla="*/ 2 h 58"/>
                    <a:gd name="T24" fmla="*/ 79 w 86"/>
                    <a:gd name="T25" fmla="*/ 4 h 58"/>
                    <a:gd name="T26" fmla="*/ 83 w 86"/>
                    <a:gd name="T27" fmla="*/ 14 h 58"/>
                    <a:gd name="T28" fmla="*/ 86 w 86"/>
                    <a:gd name="T29" fmla="*/ 23 h 58"/>
                    <a:gd name="T30" fmla="*/ 86 w 86"/>
                    <a:gd name="T31" fmla="*/ 28 h 58"/>
                    <a:gd name="T32" fmla="*/ 84 w 86"/>
                    <a:gd name="T33" fmla="*/ 31 h 58"/>
                    <a:gd name="T34" fmla="*/ 82 w 86"/>
                    <a:gd name="T35" fmla="*/ 33 h 58"/>
                    <a:gd name="T36" fmla="*/ 79 w 86"/>
                    <a:gd name="T37" fmla="*/ 34 h 58"/>
                    <a:gd name="T38" fmla="*/ 61 w 86"/>
                    <a:gd name="T39" fmla="*/ 43 h 58"/>
                    <a:gd name="T40" fmla="*/ 43 w 86"/>
                    <a:gd name="T41" fmla="*/ 50 h 58"/>
                    <a:gd name="T42" fmla="*/ 33 w 86"/>
                    <a:gd name="T43" fmla="*/ 53 h 58"/>
                    <a:gd name="T44" fmla="*/ 23 w 86"/>
                    <a:gd name="T45" fmla="*/ 56 h 58"/>
                    <a:gd name="T46" fmla="*/ 13 w 86"/>
                    <a:gd name="T47" fmla="*/ 58 h 58"/>
                    <a:gd name="T48" fmla="*/ 2 w 86"/>
                    <a:gd name="T49" fmla="*/ 58 h 58"/>
                    <a:gd name="T50" fmla="*/ 0 w 86"/>
                    <a:gd name="T51" fmla="*/ 53 h 58"/>
                    <a:gd name="T52" fmla="*/ 0 w 86"/>
                    <a:gd name="T53" fmla="*/ 50 h 58"/>
                    <a:gd name="T54" fmla="*/ 2 w 86"/>
                    <a:gd name="T55" fmla="*/ 48 h 58"/>
                    <a:gd name="T56" fmla="*/ 4 w 86"/>
                    <a:gd name="T57" fmla="*/ 44 h 58"/>
                    <a:gd name="T58" fmla="*/ 12 w 86"/>
                    <a:gd name="T59" fmla="*/ 41 h 58"/>
                    <a:gd name="T60" fmla="*/ 23 w 86"/>
                    <a:gd name="T61" fmla="*/ 38 h 58"/>
                    <a:gd name="T62" fmla="*/ 34 w 86"/>
                    <a:gd name="T63" fmla="*/ 35 h 58"/>
                    <a:gd name="T64" fmla="*/ 45 w 86"/>
                    <a:gd name="T65" fmla="*/ 32 h 58"/>
                    <a:gd name="T66" fmla="*/ 50 w 86"/>
                    <a:gd name="T67" fmla="*/ 30 h 58"/>
                    <a:gd name="T68" fmla="*/ 54 w 86"/>
                    <a:gd name="T69" fmla="*/ 28 h 58"/>
                    <a:gd name="T70" fmla="*/ 59 w 86"/>
                    <a:gd name="T71" fmla="*/ 25 h 58"/>
                    <a:gd name="T72" fmla="*/ 61 w 86"/>
                    <a:gd name="T73"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58">
                      <a:moveTo>
                        <a:pt x="61" y="22"/>
                      </a:moveTo>
                      <a:lnTo>
                        <a:pt x="60" y="16"/>
                      </a:lnTo>
                      <a:lnTo>
                        <a:pt x="56" y="11"/>
                      </a:lnTo>
                      <a:lnTo>
                        <a:pt x="54" y="9"/>
                      </a:lnTo>
                      <a:lnTo>
                        <a:pt x="53" y="6"/>
                      </a:lnTo>
                      <a:lnTo>
                        <a:pt x="54" y="5"/>
                      </a:lnTo>
                      <a:lnTo>
                        <a:pt x="55" y="4"/>
                      </a:lnTo>
                      <a:lnTo>
                        <a:pt x="63" y="1"/>
                      </a:lnTo>
                      <a:lnTo>
                        <a:pt x="70" y="0"/>
                      </a:lnTo>
                      <a:lnTo>
                        <a:pt x="72" y="0"/>
                      </a:lnTo>
                      <a:lnTo>
                        <a:pt x="74" y="1"/>
                      </a:lnTo>
                      <a:lnTo>
                        <a:pt x="77" y="2"/>
                      </a:lnTo>
                      <a:lnTo>
                        <a:pt x="79" y="4"/>
                      </a:lnTo>
                      <a:lnTo>
                        <a:pt x="83" y="14"/>
                      </a:lnTo>
                      <a:lnTo>
                        <a:pt x="86" y="23"/>
                      </a:lnTo>
                      <a:lnTo>
                        <a:pt x="86" y="28"/>
                      </a:lnTo>
                      <a:lnTo>
                        <a:pt x="84" y="31"/>
                      </a:lnTo>
                      <a:lnTo>
                        <a:pt x="82" y="33"/>
                      </a:lnTo>
                      <a:lnTo>
                        <a:pt x="79" y="34"/>
                      </a:lnTo>
                      <a:lnTo>
                        <a:pt x="61" y="43"/>
                      </a:lnTo>
                      <a:lnTo>
                        <a:pt x="43" y="50"/>
                      </a:lnTo>
                      <a:lnTo>
                        <a:pt x="33" y="53"/>
                      </a:lnTo>
                      <a:lnTo>
                        <a:pt x="23" y="56"/>
                      </a:lnTo>
                      <a:lnTo>
                        <a:pt x="13" y="58"/>
                      </a:lnTo>
                      <a:lnTo>
                        <a:pt x="2" y="58"/>
                      </a:lnTo>
                      <a:lnTo>
                        <a:pt x="0" y="53"/>
                      </a:lnTo>
                      <a:lnTo>
                        <a:pt x="0" y="50"/>
                      </a:lnTo>
                      <a:lnTo>
                        <a:pt x="2" y="48"/>
                      </a:lnTo>
                      <a:lnTo>
                        <a:pt x="4" y="44"/>
                      </a:lnTo>
                      <a:lnTo>
                        <a:pt x="12" y="41"/>
                      </a:lnTo>
                      <a:lnTo>
                        <a:pt x="23" y="38"/>
                      </a:lnTo>
                      <a:lnTo>
                        <a:pt x="34" y="35"/>
                      </a:lnTo>
                      <a:lnTo>
                        <a:pt x="45" y="32"/>
                      </a:lnTo>
                      <a:lnTo>
                        <a:pt x="50" y="30"/>
                      </a:lnTo>
                      <a:lnTo>
                        <a:pt x="54" y="28"/>
                      </a:lnTo>
                      <a:lnTo>
                        <a:pt x="59" y="25"/>
                      </a:lnTo>
                      <a:lnTo>
                        <a:pt x="61" y="22"/>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11" name="Freeform 310"/>
                <p:cNvSpPr>
                  <a:spLocks noChangeAspect="1"/>
                </p:cNvSpPr>
                <p:nvPr/>
              </p:nvSpPr>
              <p:spPr bwMode="auto">
                <a:xfrm>
                  <a:off x="283355" y="5179352"/>
                  <a:ext cx="25097" cy="30986"/>
                </a:xfrm>
                <a:custGeom>
                  <a:avLst/>
                  <a:gdLst>
                    <a:gd name="T0" fmla="*/ 38 w 60"/>
                    <a:gd name="T1" fmla="*/ 14 h 78"/>
                    <a:gd name="T2" fmla="*/ 34 w 60"/>
                    <a:gd name="T3" fmla="*/ 7 h 78"/>
                    <a:gd name="T4" fmla="*/ 27 w 60"/>
                    <a:gd name="T5" fmla="*/ 3 h 78"/>
                    <a:gd name="T6" fmla="*/ 18 w 60"/>
                    <a:gd name="T7" fmla="*/ 0 h 78"/>
                    <a:gd name="T8" fmla="*/ 10 w 60"/>
                    <a:gd name="T9" fmla="*/ 6 h 78"/>
                    <a:gd name="T10" fmla="*/ 11 w 60"/>
                    <a:gd name="T11" fmla="*/ 15 h 78"/>
                    <a:gd name="T12" fmla="*/ 19 w 60"/>
                    <a:gd name="T13" fmla="*/ 21 h 78"/>
                    <a:gd name="T14" fmla="*/ 23 w 60"/>
                    <a:gd name="T15" fmla="*/ 27 h 78"/>
                    <a:gd name="T16" fmla="*/ 22 w 60"/>
                    <a:gd name="T17" fmla="*/ 33 h 78"/>
                    <a:gd name="T18" fmla="*/ 18 w 60"/>
                    <a:gd name="T19" fmla="*/ 37 h 78"/>
                    <a:gd name="T20" fmla="*/ 14 w 60"/>
                    <a:gd name="T21" fmla="*/ 41 h 78"/>
                    <a:gd name="T22" fmla="*/ 6 w 60"/>
                    <a:gd name="T23" fmla="*/ 44 h 78"/>
                    <a:gd name="T24" fmla="*/ 0 w 60"/>
                    <a:gd name="T25" fmla="*/ 50 h 78"/>
                    <a:gd name="T26" fmla="*/ 1 w 60"/>
                    <a:gd name="T27" fmla="*/ 53 h 78"/>
                    <a:gd name="T28" fmla="*/ 7 w 60"/>
                    <a:gd name="T29" fmla="*/ 56 h 78"/>
                    <a:gd name="T30" fmla="*/ 13 w 60"/>
                    <a:gd name="T31" fmla="*/ 63 h 78"/>
                    <a:gd name="T32" fmla="*/ 18 w 60"/>
                    <a:gd name="T33" fmla="*/ 66 h 78"/>
                    <a:gd name="T34" fmla="*/ 24 w 60"/>
                    <a:gd name="T35" fmla="*/ 69 h 78"/>
                    <a:gd name="T36" fmla="*/ 29 w 60"/>
                    <a:gd name="T37" fmla="*/ 68 h 78"/>
                    <a:gd name="T38" fmla="*/ 33 w 60"/>
                    <a:gd name="T39" fmla="*/ 70 h 78"/>
                    <a:gd name="T40" fmla="*/ 31 w 60"/>
                    <a:gd name="T41" fmla="*/ 74 h 78"/>
                    <a:gd name="T42" fmla="*/ 36 w 60"/>
                    <a:gd name="T43" fmla="*/ 78 h 78"/>
                    <a:gd name="T44" fmla="*/ 40 w 60"/>
                    <a:gd name="T45" fmla="*/ 77 h 78"/>
                    <a:gd name="T46" fmla="*/ 42 w 60"/>
                    <a:gd name="T47" fmla="*/ 73 h 78"/>
                    <a:gd name="T48" fmla="*/ 44 w 60"/>
                    <a:gd name="T49" fmla="*/ 66 h 78"/>
                    <a:gd name="T50" fmla="*/ 46 w 60"/>
                    <a:gd name="T51" fmla="*/ 56 h 78"/>
                    <a:gd name="T52" fmla="*/ 43 w 60"/>
                    <a:gd name="T53" fmla="*/ 42 h 78"/>
                    <a:gd name="T54" fmla="*/ 43 w 60"/>
                    <a:gd name="T55" fmla="*/ 32 h 78"/>
                    <a:gd name="T56" fmla="*/ 48 w 60"/>
                    <a:gd name="T57" fmla="*/ 25 h 78"/>
                    <a:gd name="T58" fmla="*/ 58 w 60"/>
                    <a:gd name="T59" fmla="*/ 16 h 78"/>
                    <a:gd name="T60" fmla="*/ 60 w 60"/>
                    <a:gd name="T61" fmla="*/ 11 h 78"/>
                    <a:gd name="T62" fmla="*/ 55 w 60"/>
                    <a:gd name="T63" fmla="*/ 7 h 78"/>
                    <a:gd name="T64" fmla="*/ 43 w 60"/>
                    <a:gd name="T65" fmla="*/ 6 h 78"/>
                    <a:gd name="T66" fmla="*/ 37 w 60"/>
                    <a:gd name="T67"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78">
                      <a:moveTo>
                        <a:pt x="37" y="18"/>
                      </a:moveTo>
                      <a:lnTo>
                        <a:pt x="38" y="14"/>
                      </a:lnTo>
                      <a:lnTo>
                        <a:pt x="37" y="11"/>
                      </a:lnTo>
                      <a:lnTo>
                        <a:pt x="34" y="7"/>
                      </a:lnTo>
                      <a:lnTo>
                        <a:pt x="31" y="5"/>
                      </a:lnTo>
                      <a:lnTo>
                        <a:pt x="27" y="3"/>
                      </a:lnTo>
                      <a:lnTo>
                        <a:pt x="22" y="2"/>
                      </a:lnTo>
                      <a:lnTo>
                        <a:pt x="18" y="0"/>
                      </a:lnTo>
                      <a:lnTo>
                        <a:pt x="13" y="0"/>
                      </a:lnTo>
                      <a:lnTo>
                        <a:pt x="10" y="6"/>
                      </a:lnTo>
                      <a:lnTo>
                        <a:pt x="6" y="12"/>
                      </a:lnTo>
                      <a:lnTo>
                        <a:pt x="11" y="15"/>
                      </a:lnTo>
                      <a:lnTo>
                        <a:pt x="15" y="17"/>
                      </a:lnTo>
                      <a:lnTo>
                        <a:pt x="19" y="21"/>
                      </a:lnTo>
                      <a:lnTo>
                        <a:pt x="22" y="24"/>
                      </a:lnTo>
                      <a:lnTo>
                        <a:pt x="23" y="27"/>
                      </a:lnTo>
                      <a:lnTo>
                        <a:pt x="23" y="31"/>
                      </a:lnTo>
                      <a:lnTo>
                        <a:pt x="22" y="33"/>
                      </a:lnTo>
                      <a:lnTo>
                        <a:pt x="19" y="36"/>
                      </a:lnTo>
                      <a:lnTo>
                        <a:pt x="18" y="37"/>
                      </a:lnTo>
                      <a:lnTo>
                        <a:pt x="16" y="40"/>
                      </a:lnTo>
                      <a:lnTo>
                        <a:pt x="14" y="41"/>
                      </a:lnTo>
                      <a:lnTo>
                        <a:pt x="12" y="42"/>
                      </a:lnTo>
                      <a:lnTo>
                        <a:pt x="6" y="44"/>
                      </a:lnTo>
                      <a:lnTo>
                        <a:pt x="1" y="47"/>
                      </a:lnTo>
                      <a:lnTo>
                        <a:pt x="0" y="50"/>
                      </a:lnTo>
                      <a:lnTo>
                        <a:pt x="0" y="52"/>
                      </a:lnTo>
                      <a:lnTo>
                        <a:pt x="1" y="53"/>
                      </a:lnTo>
                      <a:lnTo>
                        <a:pt x="2" y="54"/>
                      </a:lnTo>
                      <a:lnTo>
                        <a:pt x="7" y="56"/>
                      </a:lnTo>
                      <a:lnTo>
                        <a:pt x="13" y="60"/>
                      </a:lnTo>
                      <a:lnTo>
                        <a:pt x="13" y="63"/>
                      </a:lnTo>
                      <a:lnTo>
                        <a:pt x="13" y="65"/>
                      </a:lnTo>
                      <a:lnTo>
                        <a:pt x="18" y="66"/>
                      </a:lnTo>
                      <a:lnTo>
                        <a:pt x="22" y="68"/>
                      </a:lnTo>
                      <a:lnTo>
                        <a:pt x="24" y="69"/>
                      </a:lnTo>
                      <a:lnTo>
                        <a:pt x="27" y="69"/>
                      </a:lnTo>
                      <a:lnTo>
                        <a:pt x="29" y="68"/>
                      </a:lnTo>
                      <a:lnTo>
                        <a:pt x="31" y="65"/>
                      </a:lnTo>
                      <a:lnTo>
                        <a:pt x="33" y="70"/>
                      </a:lnTo>
                      <a:lnTo>
                        <a:pt x="33" y="72"/>
                      </a:lnTo>
                      <a:lnTo>
                        <a:pt x="31" y="74"/>
                      </a:lnTo>
                      <a:lnTo>
                        <a:pt x="31" y="78"/>
                      </a:lnTo>
                      <a:lnTo>
                        <a:pt x="36" y="78"/>
                      </a:lnTo>
                      <a:lnTo>
                        <a:pt x="39" y="77"/>
                      </a:lnTo>
                      <a:lnTo>
                        <a:pt x="40" y="77"/>
                      </a:lnTo>
                      <a:lnTo>
                        <a:pt x="41" y="75"/>
                      </a:lnTo>
                      <a:lnTo>
                        <a:pt x="42" y="73"/>
                      </a:lnTo>
                      <a:lnTo>
                        <a:pt x="42" y="72"/>
                      </a:lnTo>
                      <a:lnTo>
                        <a:pt x="44" y="66"/>
                      </a:lnTo>
                      <a:lnTo>
                        <a:pt x="46" y="62"/>
                      </a:lnTo>
                      <a:lnTo>
                        <a:pt x="46" y="56"/>
                      </a:lnTo>
                      <a:lnTo>
                        <a:pt x="44" y="52"/>
                      </a:lnTo>
                      <a:lnTo>
                        <a:pt x="43" y="42"/>
                      </a:lnTo>
                      <a:lnTo>
                        <a:pt x="42" y="36"/>
                      </a:lnTo>
                      <a:lnTo>
                        <a:pt x="43" y="32"/>
                      </a:lnTo>
                      <a:lnTo>
                        <a:pt x="46" y="28"/>
                      </a:lnTo>
                      <a:lnTo>
                        <a:pt x="48" y="25"/>
                      </a:lnTo>
                      <a:lnTo>
                        <a:pt x="51" y="22"/>
                      </a:lnTo>
                      <a:lnTo>
                        <a:pt x="58" y="16"/>
                      </a:lnTo>
                      <a:lnTo>
                        <a:pt x="60" y="12"/>
                      </a:lnTo>
                      <a:lnTo>
                        <a:pt x="60" y="11"/>
                      </a:lnTo>
                      <a:lnTo>
                        <a:pt x="58" y="8"/>
                      </a:lnTo>
                      <a:lnTo>
                        <a:pt x="55" y="7"/>
                      </a:lnTo>
                      <a:lnTo>
                        <a:pt x="51" y="7"/>
                      </a:lnTo>
                      <a:lnTo>
                        <a:pt x="43" y="6"/>
                      </a:lnTo>
                      <a:lnTo>
                        <a:pt x="37" y="6"/>
                      </a:lnTo>
                      <a:lnTo>
                        <a:pt x="37" y="12"/>
                      </a:lnTo>
                      <a:lnTo>
                        <a:pt x="3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12" name="Freeform 311"/>
                <p:cNvSpPr>
                  <a:spLocks noChangeAspect="1"/>
                </p:cNvSpPr>
                <p:nvPr/>
              </p:nvSpPr>
              <p:spPr bwMode="auto">
                <a:xfrm>
                  <a:off x="283355" y="5179352"/>
                  <a:ext cx="25097" cy="30986"/>
                </a:xfrm>
                <a:custGeom>
                  <a:avLst/>
                  <a:gdLst>
                    <a:gd name="T0" fmla="*/ 38 w 60"/>
                    <a:gd name="T1" fmla="*/ 14 h 78"/>
                    <a:gd name="T2" fmla="*/ 34 w 60"/>
                    <a:gd name="T3" fmla="*/ 7 h 78"/>
                    <a:gd name="T4" fmla="*/ 27 w 60"/>
                    <a:gd name="T5" fmla="*/ 3 h 78"/>
                    <a:gd name="T6" fmla="*/ 18 w 60"/>
                    <a:gd name="T7" fmla="*/ 0 h 78"/>
                    <a:gd name="T8" fmla="*/ 10 w 60"/>
                    <a:gd name="T9" fmla="*/ 6 h 78"/>
                    <a:gd name="T10" fmla="*/ 11 w 60"/>
                    <a:gd name="T11" fmla="*/ 15 h 78"/>
                    <a:gd name="T12" fmla="*/ 19 w 60"/>
                    <a:gd name="T13" fmla="*/ 21 h 78"/>
                    <a:gd name="T14" fmla="*/ 23 w 60"/>
                    <a:gd name="T15" fmla="*/ 27 h 78"/>
                    <a:gd name="T16" fmla="*/ 22 w 60"/>
                    <a:gd name="T17" fmla="*/ 33 h 78"/>
                    <a:gd name="T18" fmla="*/ 18 w 60"/>
                    <a:gd name="T19" fmla="*/ 37 h 78"/>
                    <a:gd name="T20" fmla="*/ 14 w 60"/>
                    <a:gd name="T21" fmla="*/ 41 h 78"/>
                    <a:gd name="T22" fmla="*/ 6 w 60"/>
                    <a:gd name="T23" fmla="*/ 44 h 78"/>
                    <a:gd name="T24" fmla="*/ 0 w 60"/>
                    <a:gd name="T25" fmla="*/ 50 h 78"/>
                    <a:gd name="T26" fmla="*/ 1 w 60"/>
                    <a:gd name="T27" fmla="*/ 53 h 78"/>
                    <a:gd name="T28" fmla="*/ 7 w 60"/>
                    <a:gd name="T29" fmla="*/ 56 h 78"/>
                    <a:gd name="T30" fmla="*/ 13 w 60"/>
                    <a:gd name="T31" fmla="*/ 63 h 78"/>
                    <a:gd name="T32" fmla="*/ 18 w 60"/>
                    <a:gd name="T33" fmla="*/ 66 h 78"/>
                    <a:gd name="T34" fmla="*/ 24 w 60"/>
                    <a:gd name="T35" fmla="*/ 69 h 78"/>
                    <a:gd name="T36" fmla="*/ 29 w 60"/>
                    <a:gd name="T37" fmla="*/ 68 h 78"/>
                    <a:gd name="T38" fmla="*/ 33 w 60"/>
                    <a:gd name="T39" fmla="*/ 70 h 78"/>
                    <a:gd name="T40" fmla="*/ 31 w 60"/>
                    <a:gd name="T41" fmla="*/ 74 h 78"/>
                    <a:gd name="T42" fmla="*/ 36 w 60"/>
                    <a:gd name="T43" fmla="*/ 78 h 78"/>
                    <a:gd name="T44" fmla="*/ 40 w 60"/>
                    <a:gd name="T45" fmla="*/ 77 h 78"/>
                    <a:gd name="T46" fmla="*/ 42 w 60"/>
                    <a:gd name="T47" fmla="*/ 73 h 78"/>
                    <a:gd name="T48" fmla="*/ 44 w 60"/>
                    <a:gd name="T49" fmla="*/ 66 h 78"/>
                    <a:gd name="T50" fmla="*/ 46 w 60"/>
                    <a:gd name="T51" fmla="*/ 56 h 78"/>
                    <a:gd name="T52" fmla="*/ 43 w 60"/>
                    <a:gd name="T53" fmla="*/ 42 h 78"/>
                    <a:gd name="T54" fmla="*/ 43 w 60"/>
                    <a:gd name="T55" fmla="*/ 32 h 78"/>
                    <a:gd name="T56" fmla="*/ 48 w 60"/>
                    <a:gd name="T57" fmla="*/ 25 h 78"/>
                    <a:gd name="T58" fmla="*/ 58 w 60"/>
                    <a:gd name="T59" fmla="*/ 16 h 78"/>
                    <a:gd name="T60" fmla="*/ 60 w 60"/>
                    <a:gd name="T61" fmla="*/ 11 h 78"/>
                    <a:gd name="T62" fmla="*/ 55 w 60"/>
                    <a:gd name="T63" fmla="*/ 7 h 78"/>
                    <a:gd name="T64" fmla="*/ 43 w 60"/>
                    <a:gd name="T65" fmla="*/ 6 h 78"/>
                    <a:gd name="T66" fmla="*/ 37 w 60"/>
                    <a:gd name="T67"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78">
                      <a:moveTo>
                        <a:pt x="37" y="18"/>
                      </a:moveTo>
                      <a:lnTo>
                        <a:pt x="38" y="14"/>
                      </a:lnTo>
                      <a:lnTo>
                        <a:pt x="37" y="11"/>
                      </a:lnTo>
                      <a:lnTo>
                        <a:pt x="34" y="7"/>
                      </a:lnTo>
                      <a:lnTo>
                        <a:pt x="31" y="5"/>
                      </a:lnTo>
                      <a:lnTo>
                        <a:pt x="27" y="3"/>
                      </a:lnTo>
                      <a:lnTo>
                        <a:pt x="22" y="2"/>
                      </a:lnTo>
                      <a:lnTo>
                        <a:pt x="18" y="0"/>
                      </a:lnTo>
                      <a:lnTo>
                        <a:pt x="13" y="0"/>
                      </a:lnTo>
                      <a:lnTo>
                        <a:pt x="10" y="6"/>
                      </a:lnTo>
                      <a:lnTo>
                        <a:pt x="6" y="12"/>
                      </a:lnTo>
                      <a:lnTo>
                        <a:pt x="11" y="15"/>
                      </a:lnTo>
                      <a:lnTo>
                        <a:pt x="15" y="17"/>
                      </a:lnTo>
                      <a:lnTo>
                        <a:pt x="19" y="21"/>
                      </a:lnTo>
                      <a:lnTo>
                        <a:pt x="22" y="24"/>
                      </a:lnTo>
                      <a:lnTo>
                        <a:pt x="23" y="27"/>
                      </a:lnTo>
                      <a:lnTo>
                        <a:pt x="23" y="31"/>
                      </a:lnTo>
                      <a:lnTo>
                        <a:pt x="22" y="33"/>
                      </a:lnTo>
                      <a:lnTo>
                        <a:pt x="19" y="36"/>
                      </a:lnTo>
                      <a:lnTo>
                        <a:pt x="18" y="37"/>
                      </a:lnTo>
                      <a:lnTo>
                        <a:pt x="16" y="40"/>
                      </a:lnTo>
                      <a:lnTo>
                        <a:pt x="14" y="41"/>
                      </a:lnTo>
                      <a:lnTo>
                        <a:pt x="12" y="42"/>
                      </a:lnTo>
                      <a:lnTo>
                        <a:pt x="6" y="44"/>
                      </a:lnTo>
                      <a:lnTo>
                        <a:pt x="1" y="47"/>
                      </a:lnTo>
                      <a:lnTo>
                        <a:pt x="0" y="50"/>
                      </a:lnTo>
                      <a:lnTo>
                        <a:pt x="0" y="52"/>
                      </a:lnTo>
                      <a:lnTo>
                        <a:pt x="1" y="53"/>
                      </a:lnTo>
                      <a:lnTo>
                        <a:pt x="2" y="54"/>
                      </a:lnTo>
                      <a:lnTo>
                        <a:pt x="7" y="56"/>
                      </a:lnTo>
                      <a:lnTo>
                        <a:pt x="13" y="60"/>
                      </a:lnTo>
                      <a:lnTo>
                        <a:pt x="13" y="63"/>
                      </a:lnTo>
                      <a:lnTo>
                        <a:pt x="13" y="65"/>
                      </a:lnTo>
                      <a:lnTo>
                        <a:pt x="18" y="66"/>
                      </a:lnTo>
                      <a:lnTo>
                        <a:pt x="22" y="68"/>
                      </a:lnTo>
                      <a:lnTo>
                        <a:pt x="24" y="69"/>
                      </a:lnTo>
                      <a:lnTo>
                        <a:pt x="27" y="69"/>
                      </a:lnTo>
                      <a:lnTo>
                        <a:pt x="29" y="68"/>
                      </a:lnTo>
                      <a:lnTo>
                        <a:pt x="31" y="65"/>
                      </a:lnTo>
                      <a:lnTo>
                        <a:pt x="33" y="70"/>
                      </a:lnTo>
                      <a:lnTo>
                        <a:pt x="33" y="72"/>
                      </a:lnTo>
                      <a:lnTo>
                        <a:pt x="31" y="74"/>
                      </a:lnTo>
                      <a:lnTo>
                        <a:pt x="31" y="78"/>
                      </a:lnTo>
                      <a:lnTo>
                        <a:pt x="36" y="78"/>
                      </a:lnTo>
                      <a:lnTo>
                        <a:pt x="39" y="77"/>
                      </a:lnTo>
                      <a:lnTo>
                        <a:pt x="40" y="77"/>
                      </a:lnTo>
                      <a:lnTo>
                        <a:pt x="41" y="75"/>
                      </a:lnTo>
                      <a:lnTo>
                        <a:pt x="42" y="73"/>
                      </a:lnTo>
                      <a:lnTo>
                        <a:pt x="42" y="72"/>
                      </a:lnTo>
                      <a:lnTo>
                        <a:pt x="44" y="66"/>
                      </a:lnTo>
                      <a:lnTo>
                        <a:pt x="46" y="62"/>
                      </a:lnTo>
                      <a:lnTo>
                        <a:pt x="46" y="56"/>
                      </a:lnTo>
                      <a:lnTo>
                        <a:pt x="44" y="52"/>
                      </a:lnTo>
                      <a:lnTo>
                        <a:pt x="43" y="42"/>
                      </a:lnTo>
                      <a:lnTo>
                        <a:pt x="42" y="36"/>
                      </a:lnTo>
                      <a:lnTo>
                        <a:pt x="43" y="32"/>
                      </a:lnTo>
                      <a:lnTo>
                        <a:pt x="46" y="28"/>
                      </a:lnTo>
                      <a:lnTo>
                        <a:pt x="48" y="25"/>
                      </a:lnTo>
                      <a:lnTo>
                        <a:pt x="51" y="22"/>
                      </a:lnTo>
                      <a:lnTo>
                        <a:pt x="58" y="16"/>
                      </a:lnTo>
                      <a:lnTo>
                        <a:pt x="60" y="12"/>
                      </a:lnTo>
                      <a:lnTo>
                        <a:pt x="60" y="11"/>
                      </a:lnTo>
                      <a:lnTo>
                        <a:pt x="58" y="8"/>
                      </a:lnTo>
                      <a:lnTo>
                        <a:pt x="55" y="7"/>
                      </a:lnTo>
                      <a:lnTo>
                        <a:pt x="51" y="7"/>
                      </a:lnTo>
                      <a:lnTo>
                        <a:pt x="43" y="6"/>
                      </a:lnTo>
                      <a:lnTo>
                        <a:pt x="37" y="6"/>
                      </a:lnTo>
                      <a:lnTo>
                        <a:pt x="37" y="12"/>
                      </a:lnTo>
                      <a:lnTo>
                        <a:pt x="37" y="18"/>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13" name="Freeform 312"/>
                <p:cNvSpPr>
                  <a:spLocks noChangeAspect="1"/>
                </p:cNvSpPr>
                <p:nvPr/>
              </p:nvSpPr>
              <p:spPr bwMode="auto">
                <a:xfrm>
                  <a:off x="269592" y="5191269"/>
                  <a:ext cx="4858" cy="2384"/>
                </a:xfrm>
                <a:custGeom>
                  <a:avLst/>
                  <a:gdLst>
                    <a:gd name="T0" fmla="*/ 11 w 11"/>
                    <a:gd name="T1" fmla="*/ 0 h 6"/>
                    <a:gd name="T2" fmla="*/ 6 w 11"/>
                    <a:gd name="T3" fmla="*/ 0 h 6"/>
                    <a:gd name="T4" fmla="*/ 4 w 11"/>
                    <a:gd name="T5" fmla="*/ 0 h 6"/>
                    <a:gd name="T6" fmla="*/ 1 w 11"/>
                    <a:gd name="T7" fmla="*/ 1 h 6"/>
                    <a:gd name="T8" fmla="*/ 0 w 11"/>
                    <a:gd name="T9" fmla="*/ 3 h 6"/>
                    <a:gd name="T10" fmla="*/ 1 w 11"/>
                    <a:gd name="T11" fmla="*/ 5 h 6"/>
                    <a:gd name="T12" fmla="*/ 4 w 11"/>
                    <a:gd name="T13" fmla="*/ 6 h 6"/>
                    <a:gd name="T14" fmla="*/ 6 w 11"/>
                    <a:gd name="T15" fmla="*/ 6 h 6"/>
                    <a:gd name="T16" fmla="*/ 11 w 11"/>
                    <a:gd name="T17" fmla="*/ 6 h 6"/>
                    <a:gd name="T18" fmla="*/ 11 w 11"/>
                    <a:gd name="T19" fmla="*/ 3 h 6"/>
                    <a:gd name="T20" fmla="*/ 11 w 11"/>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6">
                      <a:moveTo>
                        <a:pt x="11" y="0"/>
                      </a:moveTo>
                      <a:lnTo>
                        <a:pt x="6" y="0"/>
                      </a:lnTo>
                      <a:lnTo>
                        <a:pt x="4" y="0"/>
                      </a:lnTo>
                      <a:lnTo>
                        <a:pt x="1" y="1"/>
                      </a:lnTo>
                      <a:lnTo>
                        <a:pt x="0" y="3"/>
                      </a:lnTo>
                      <a:lnTo>
                        <a:pt x="1" y="5"/>
                      </a:lnTo>
                      <a:lnTo>
                        <a:pt x="4" y="6"/>
                      </a:lnTo>
                      <a:lnTo>
                        <a:pt x="6" y="6"/>
                      </a:lnTo>
                      <a:lnTo>
                        <a:pt x="11" y="6"/>
                      </a:lnTo>
                      <a:lnTo>
                        <a:pt x="11" y="3"/>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14" name="Freeform 313"/>
                <p:cNvSpPr>
                  <a:spLocks noChangeAspect="1"/>
                </p:cNvSpPr>
                <p:nvPr/>
              </p:nvSpPr>
              <p:spPr bwMode="auto">
                <a:xfrm>
                  <a:off x="269592" y="5191269"/>
                  <a:ext cx="4858" cy="2384"/>
                </a:xfrm>
                <a:custGeom>
                  <a:avLst/>
                  <a:gdLst>
                    <a:gd name="T0" fmla="*/ 11 w 11"/>
                    <a:gd name="T1" fmla="*/ 0 h 6"/>
                    <a:gd name="T2" fmla="*/ 6 w 11"/>
                    <a:gd name="T3" fmla="*/ 0 h 6"/>
                    <a:gd name="T4" fmla="*/ 4 w 11"/>
                    <a:gd name="T5" fmla="*/ 0 h 6"/>
                    <a:gd name="T6" fmla="*/ 1 w 11"/>
                    <a:gd name="T7" fmla="*/ 1 h 6"/>
                    <a:gd name="T8" fmla="*/ 0 w 11"/>
                    <a:gd name="T9" fmla="*/ 3 h 6"/>
                    <a:gd name="T10" fmla="*/ 1 w 11"/>
                    <a:gd name="T11" fmla="*/ 5 h 6"/>
                    <a:gd name="T12" fmla="*/ 4 w 11"/>
                    <a:gd name="T13" fmla="*/ 6 h 6"/>
                    <a:gd name="T14" fmla="*/ 6 w 11"/>
                    <a:gd name="T15" fmla="*/ 6 h 6"/>
                    <a:gd name="T16" fmla="*/ 11 w 11"/>
                    <a:gd name="T17" fmla="*/ 6 h 6"/>
                    <a:gd name="T18" fmla="*/ 11 w 11"/>
                    <a:gd name="T19" fmla="*/ 3 h 6"/>
                    <a:gd name="T20" fmla="*/ 11 w 11"/>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6">
                      <a:moveTo>
                        <a:pt x="11" y="0"/>
                      </a:moveTo>
                      <a:lnTo>
                        <a:pt x="6" y="0"/>
                      </a:lnTo>
                      <a:lnTo>
                        <a:pt x="4" y="0"/>
                      </a:lnTo>
                      <a:lnTo>
                        <a:pt x="1" y="1"/>
                      </a:lnTo>
                      <a:lnTo>
                        <a:pt x="0" y="3"/>
                      </a:lnTo>
                      <a:lnTo>
                        <a:pt x="1" y="5"/>
                      </a:lnTo>
                      <a:lnTo>
                        <a:pt x="4" y="6"/>
                      </a:lnTo>
                      <a:lnTo>
                        <a:pt x="6" y="6"/>
                      </a:lnTo>
                      <a:lnTo>
                        <a:pt x="11" y="6"/>
                      </a:lnTo>
                      <a:lnTo>
                        <a:pt x="11" y="3"/>
                      </a:lnTo>
                      <a:lnTo>
                        <a:pt x="11" y="0"/>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15" name="Freeform 314"/>
                <p:cNvSpPr>
                  <a:spLocks noChangeAspect="1"/>
                </p:cNvSpPr>
                <p:nvPr/>
              </p:nvSpPr>
              <p:spPr bwMode="auto">
                <a:xfrm>
                  <a:off x="248543" y="5182530"/>
                  <a:ext cx="12144" cy="8740"/>
                </a:xfrm>
                <a:custGeom>
                  <a:avLst/>
                  <a:gdLst>
                    <a:gd name="T0" fmla="*/ 29 w 30"/>
                    <a:gd name="T1" fmla="*/ 4 h 22"/>
                    <a:gd name="T2" fmla="*/ 26 w 30"/>
                    <a:gd name="T3" fmla="*/ 3 h 22"/>
                    <a:gd name="T4" fmla="*/ 24 w 30"/>
                    <a:gd name="T5" fmla="*/ 0 h 22"/>
                    <a:gd name="T6" fmla="*/ 20 w 30"/>
                    <a:gd name="T7" fmla="*/ 0 h 22"/>
                    <a:gd name="T8" fmla="*/ 17 w 30"/>
                    <a:gd name="T9" fmla="*/ 0 h 22"/>
                    <a:gd name="T10" fmla="*/ 14 w 30"/>
                    <a:gd name="T11" fmla="*/ 1 h 22"/>
                    <a:gd name="T12" fmla="*/ 10 w 30"/>
                    <a:gd name="T13" fmla="*/ 4 h 22"/>
                    <a:gd name="T14" fmla="*/ 8 w 30"/>
                    <a:gd name="T15" fmla="*/ 6 h 22"/>
                    <a:gd name="T16" fmla="*/ 5 w 30"/>
                    <a:gd name="T17" fmla="*/ 10 h 22"/>
                    <a:gd name="T18" fmla="*/ 4 w 30"/>
                    <a:gd name="T19" fmla="*/ 10 h 22"/>
                    <a:gd name="T20" fmla="*/ 1 w 30"/>
                    <a:gd name="T21" fmla="*/ 11 h 22"/>
                    <a:gd name="T22" fmla="*/ 1 w 30"/>
                    <a:gd name="T23" fmla="*/ 14 h 22"/>
                    <a:gd name="T24" fmla="*/ 0 w 30"/>
                    <a:gd name="T25" fmla="*/ 16 h 22"/>
                    <a:gd name="T26" fmla="*/ 1 w 30"/>
                    <a:gd name="T27" fmla="*/ 18 h 22"/>
                    <a:gd name="T28" fmla="*/ 1 w 30"/>
                    <a:gd name="T29" fmla="*/ 20 h 22"/>
                    <a:gd name="T30" fmla="*/ 4 w 30"/>
                    <a:gd name="T31" fmla="*/ 22 h 22"/>
                    <a:gd name="T32" fmla="*/ 5 w 30"/>
                    <a:gd name="T33" fmla="*/ 22 h 22"/>
                    <a:gd name="T34" fmla="*/ 10 w 30"/>
                    <a:gd name="T35" fmla="*/ 22 h 22"/>
                    <a:gd name="T36" fmla="*/ 15 w 30"/>
                    <a:gd name="T37" fmla="*/ 20 h 22"/>
                    <a:gd name="T38" fmla="*/ 19 w 30"/>
                    <a:gd name="T39" fmla="*/ 19 h 22"/>
                    <a:gd name="T40" fmla="*/ 24 w 30"/>
                    <a:gd name="T41" fmla="*/ 17 h 22"/>
                    <a:gd name="T42" fmla="*/ 27 w 30"/>
                    <a:gd name="T43" fmla="*/ 15 h 22"/>
                    <a:gd name="T44" fmla="*/ 29 w 30"/>
                    <a:gd name="T45" fmla="*/ 11 h 22"/>
                    <a:gd name="T46" fmla="*/ 30 w 30"/>
                    <a:gd name="T47" fmla="*/ 8 h 22"/>
                    <a:gd name="T48" fmla="*/ 29 w 30"/>
                    <a:gd name="T4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2">
                      <a:moveTo>
                        <a:pt x="29" y="4"/>
                      </a:moveTo>
                      <a:lnTo>
                        <a:pt x="26" y="3"/>
                      </a:lnTo>
                      <a:lnTo>
                        <a:pt x="24" y="0"/>
                      </a:lnTo>
                      <a:lnTo>
                        <a:pt x="20" y="0"/>
                      </a:lnTo>
                      <a:lnTo>
                        <a:pt x="17" y="0"/>
                      </a:lnTo>
                      <a:lnTo>
                        <a:pt x="14" y="1"/>
                      </a:lnTo>
                      <a:lnTo>
                        <a:pt x="10" y="4"/>
                      </a:lnTo>
                      <a:lnTo>
                        <a:pt x="8" y="6"/>
                      </a:lnTo>
                      <a:lnTo>
                        <a:pt x="5" y="10"/>
                      </a:lnTo>
                      <a:lnTo>
                        <a:pt x="4" y="10"/>
                      </a:lnTo>
                      <a:lnTo>
                        <a:pt x="1" y="11"/>
                      </a:lnTo>
                      <a:lnTo>
                        <a:pt x="1" y="14"/>
                      </a:lnTo>
                      <a:lnTo>
                        <a:pt x="0" y="16"/>
                      </a:lnTo>
                      <a:lnTo>
                        <a:pt x="1" y="18"/>
                      </a:lnTo>
                      <a:lnTo>
                        <a:pt x="1" y="20"/>
                      </a:lnTo>
                      <a:lnTo>
                        <a:pt x="4" y="22"/>
                      </a:lnTo>
                      <a:lnTo>
                        <a:pt x="5" y="22"/>
                      </a:lnTo>
                      <a:lnTo>
                        <a:pt x="10" y="22"/>
                      </a:lnTo>
                      <a:lnTo>
                        <a:pt x="15" y="20"/>
                      </a:lnTo>
                      <a:lnTo>
                        <a:pt x="19" y="19"/>
                      </a:lnTo>
                      <a:lnTo>
                        <a:pt x="24" y="17"/>
                      </a:lnTo>
                      <a:lnTo>
                        <a:pt x="27" y="15"/>
                      </a:lnTo>
                      <a:lnTo>
                        <a:pt x="29" y="11"/>
                      </a:lnTo>
                      <a:lnTo>
                        <a:pt x="30" y="8"/>
                      </a:lnTo>
                      <a:lnTo>
                        <a:pt x="2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16" name="Freeform 315"/>
                <p:cNvSpPr>
                  <a:spLocks noChangeAspect="1"/>
                </p:cNvSpPr>
                <p:nvPr/>
              </p:nvSpPr>
              <p:spPr bwMode="auto">
                <a:xfrm>
                  <a:off x="248543" y="5182530"/>
                  <a:ext cx="12144" cy="8740"/>
                </a:xfrm>
                <a:custGeom>
                  <a:avLst/>
                  <a:gdLst>
                    <a:gd name="T0" fmla="*/ 29 w 30"/>
                    <a:gd name="T1" fmla="*/ 4 h 22"/>
                    <a:gd name="T2" fmla="*/ 26 w 30"/>
                    <a:gd name="T3" fmla="*/ 3 h 22"/>
                    <a:gd name="T4" fmla="*/ 24 w 30"/>
                    <a:gd name="T5" fmla="*/ 0 h 22"/>
                    <a:gd name="T6" fmla="*/ 20 w 30"/>
                    <a:gd name="T7" fmla="*/ 0 h 22"/>
                    <a:gd name="T8" fmla="*/ 17 w 30"/>
                    <a:gd name="T9" fmla="*/ 0 h 22"/>
                    <a:gd name="T10" fmla="*/ 14 w 30"/>
                    <a:gd name="T11" fmla="*/ 1 h 22"/>
                    <a:gd name="T12" fmla="*/ 10 w 30"/>
                    <a:gd name="T13" fmla="*/ 4 h 22"/>
                    <a:gd name="T14" fmla="*/ 8 w 30"/>
                    <a:gd name="T15" fmla="*/ 6 h 22"/>
                    <a:gd name="T16" fmla="*/ 5 w 30"/>
                    <a:gd name="T17" fmla="*/ 10 h 22"/>
                    <a:gd name="T18" fmla="*/ 4 w 30"/>
                    <a:gd name="T19" fmla="*/ 10 h 22"/>
                    <a:gd name="T20" fmla="*/ 1 w 30"/>
                    <a:gd name="T21" fmla="*/ 11 h 22"/>
                    <a:gd name="T22" fmla="*/ 1 w 30"/>
                    <a:gd name="T23" fmla="*/ 14 h 22"/>
                    <a:gd name="T24" fmla="*/ 0 w 30"/>
                    <a:gd name="T25" fmla="*/ 16 h 22"/>
                    <a:gd name="T26" fmla="*/ 1 w 30"/>
                    <a:gd name="T27" fmla="*/ 18 h 22"/>
                    <a:gd name="T28" fmla="*/ 1 w 30"/>
                    <a:gd name="T29" fmla="*/ 20 h 22"/>
                    <a:gd name="T30" fmla="*/ 4 w 30"/>
                    <a:gd name="T31" fmla="*/ 22 h 22"/>
                    <a:gd name="T32" fmla="*/ 5 w 30"/>
                    <a:gd name="T33" fmla="*/ 22 h 22"/>
                    <a:gd name="T34" fmla="*/ 10 w 30"/>
                    <a:gd name="T35" fmla="*/ 22 h 22"/>
                    <a:gd name="T36" fmla="*/ 15 w 30"/>
                    <a:gd name="T37" fmla="*/ 20 h 22"/>
                    <a:gd name="T38" fmla="*/ 19 w 30"/>
                    <a:gd name="T39" fmla="*/ 19 h 22"/>
                    <a:gd name="T40" fmla="*/ 24 w 30"/>
                    <a:gd name="T41" fmla="*/ 17 h 22"/>
                    <a:gd name="T42" fmla="*/ 27 w 30"/>
                    <a:gd name="T43" fmla="*/ 15 h 22"/>
                    <a:gd name="T44" fmla="*/ 29 w 30"/>
                    <a:gd name="T45" fmla="*/ 11 h 22"/>
                    <a:gd name="T46" fmla="*/ 30 w 30"/>
                    <a:gd name="T47" fmla="*/ 8 h 22"/>
                    <a:gd name="T48" fmla="*/ 29 w 30"/>
                    <a:gd name="T4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2">
                      <a:moveTo>
                        <a:pt x="29" y="4"/>
                      </a:moveTo>
                      <a:lnTo>
                        <a:pt x="26" y="3"/>
                      </a:lnTo>
                      <a:lnTo>
                        <a:pt x="24" y="0"/>
                      </a:lnTo>
                      <a:lnTo>
                        <a:pt x="20" y="0"/>
                      </a:lnTo>
                      <a:lnTo>
                        <a:pt x="17" y="0"/>
                      </a:lnTo>
                      <a:lnTo>
                        <a:pt x="14" y="1"/>
                      </a:lnTo>
                      <a:lnTo>
                        <a:pt x="10" y="4"/>
                      </a:lnTo>
                      <a:lnTo>
                        <a:pt x="8" y="6"/>
                      </a:lnTo>
                      <a:lnTo>
                        <a:pt x="5" y="10"/>
                      </a:lnTo>
                      <a:lnTo>
                        <a:pt x="4" y="10"/>
                      </a:lnTo>
                      <a:lnTo>
                        <a:pt x="1" y="11"/>
                      </a:lnTo>
                      <a:lnTo>
                        <a:pt x="1" y="14"/>
                      </a:lnTo>
                      <a:lnTo>
                        <a:pt x="0" y="16"/>
                      </a:lnTo>
                      <a:lnTo>
                        <a:pt x="1" y="18"/>
                      </a:lnTo>
                      <a:lnTo>
                        <a:pt x="1" y="20"/>
                      </a:lnTo>
                      <a:lnTo>
                        <a:pt x="4" y="22"/>
                      </a:lnTo>
                      <a:lnTo>
                        <a:pt x="5" y="22"/>
                      </a:lnTo>
                      <a:lnTo>
                        <a:pt x="10" y="22"/>
                      </a:lnTo>
                      <a:lnTo>
                        <a:pt x="15" y="20"/>
                      </a:lnTo>
                      <a:lnTo>
                        <a:pt x="19" y="19"/>
                      </a:lnTo>
                      <a:lnTo>
                        <a:pt x="24" y="17"/>
                      </a:lnTo>
                      <a:lnTo>
                        <a:pt x="27" y="15"/>
                      </a:lnTo>
                      <a:lnTo>
                        <a:pt x="29" y="11"/>
                      </a:lnTo>
                      <a:lnTo>
                        <a:pt x="30" y="8"/>
                      </a:lnTo>
                      <a:lnTo>
                        <a:pt x="29" y="4"/>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17" name="Freeform 316"/>
                <p:cNvSpPr>
                  <a:spLocks noChangeAspect="1"/>
                </p:cNvSpPr>
                <p:nvPr/>
              </p:nvSpPr>
              <p:spPr bwMode="auto">
                <a:xfrm>
                  <a:off x="213731" y="5179352"/>
                  <a:ext cx="38051" cy="33369"/>
                </a:xfrm>
                <a:custGeom>
                  <a:avLst/>
                  <a:gdLst>
                    <a:gd name="T0" fmla="*/ 84 w 93"/>
                    <a:gd name="T1" fmla="*/ 84 h 84"/>
                    <a:gd name="T2" fmla="*/ 89 w 93"/>
                    <a:gd name="T3" fmla="*/ 81 h 84"/>
                    <a:gd name="T4" fmla="*/ 92 w 93"/>
                    <a:gd name="T5" fmla="*/ 80 h 84"/>
                    <a:gd name="T6" fmla="*/ 93 w 93"/>
                    <a:gd name="T7" fmla="*/ 79 h 84"/>
                    <a:gd name="T8" fmla="*/ 90 w 93"/>
                    <a:gd name="T9" fmla="*/ 79 h 84"/>
                    <a:gd name="T10" fmla="*/ 82 w 93"/>
                    <a:gd name="T11" fmla="*/ 73 h 84"/>
                    <a:gd name="T12" fmla="*/ 74 w 93"/>
                    <a:gd name="T13" fmla="*/ 66 h 84"/>
                    <a:gd name="T14" fmla="*/ 67 w 93"/>
                    <a:gd name="T15" fmla="*/ 60 h 84"/>
                    <a:gd name="T16" fmla="*/ 61 w 93"/>
                    <a:gd name="T17" fmla="*/ 51 h 84"/>
                    <a:gd name="T18" fmla="*/ 49 w 93"/>
                    <a:gd name="T19" fmla="*/ 34 h 84"/>
                    <a:gd name="T20" fmla="*/ 36 w 93"/>
                    <a:gd name="T21" fmla="*/ 19 h 84"/>
                    <a:gd name="T22" fmla="*/ 41 w 93"/>
                    <a:gd name="T23" fmla="*/ 25 h 84"/>
                    <a:gd name="T24" fmla="*/ 40 w 93"/>
                    <a:gd name="T25" fmla="*/ 24 h 84"/>
                    <a:gd name="T26" fmla="*/ 34 w 93"/>
                    <a:gd name="T27" fmla="*/ 18 h 84"/>
                    <a:gd name="T28" fmla="*/ 25 w 93"/>
                    <a:gd name="T29" fmla="*/ 10 h 84"/>
                    <a:gd name="T30" fmla="*/ 20 w 93"/>
                    <a:gd name="T31" fmla="*/ 6 h 84"/>
                    <a:gd name="T32" fmla="*/ 16 w 93"/>
                    <a:gd name="T33" fmla="*/ 4 h 84"/>
                    <a:gd name="T34" fmla="*/ 11 w 93"/>
                    <a:gd name="T35" fmla="*/ 1 h 84"/>
                    <a:gd name="T36" fmla="*/ 7 w 93"/>
                    <a:gd name="T37" fmla="*/ 0 h 84"/>
                    <a:gd name="T38" fmla="*/ 6 w 93"/>
                    <a:gd name="T39" fmla="*/ 1 h 84"/>
                    <a:gd name="T40" fmla="*/ 3 w 93"/>
                    <a:gd name="T41" fmla="*/ 1 h 84"/>
                    <a:gd name="T42" fmla="*/ 2 w 93"/>
                    <a:gd name="T43" fmla="*/ 3 h 84"/>
                    <a:gd name="T44" fmla="*/ 1 w 93"/>
                    <a:gd name="T45" fmla="*/ 5 h 84"/>
                    <a:gd name="T46" fmla="*/ 0 w 93"/>
                    <a:gd name="T47" fmla="*/ 10 h 84"/>
                    <a:gd name="T48" fmla="*/ 0 w 93"/>
                    <a:gd name="T49" fmla="*/ 19 h 84"/>
                    <a:gd name="T50" fmla="*/ 1 w 93"/>
                    <a:gd name="T51" fmla="*/ 22 h 84"/>
                    <a:gd name="T52" fmla="*/ 4 w 93"/>
                    <a:gd name="T53" fmla="*/ 25 h 84"/>
                    <a:gd name="T54" fmla="*/ 8 w 93"/>
                    <a:gd name="T55" fmla="*/ 27 h 84"/>
                    <a:gd name="T56" fmla="*/ 13 w 93"/>
                    <a:gd name="T57" fmla="*/ 31 h 84"/>
                    <a:gd name="T58" fmla="*/ 24 w 93"/>
                    <a:gd name="T59" fmla="*/ 37 h 84"/>
                    <a:gd name="T60" fmla="*/ 30 w 93"/>
                    <a:gd name="T61" fmla="*/ 43 h 84"/>
                    <a:gd name="T62" fmla="*/ 43 w 93"/>
                    <a:gd name="T63" fmla="*/ 57 h 84"/>
                    <a:gd name="T64" fmla="*/ 54 w 93"/>
                    <a:gd name="T65" fmla="*/ 73 h 84"/>
                    <a:gd name="T66" fmla="*/ 64 w 93"/>
                    <a:gd name="T67" fmla="*/ 76 h 84"/>
                    <a:gd name="T68" fmla="*/ 74 w 93"/>
                    <a:gd name="T69" fmla="*/ 79 h 84"/>
                    <a:gd name="T70" fmla="*/ 77 w 93"/>
                    <a:gd name="T71" fmla="*/ 80 h 84"/>
                    <a:gd name="T72" fmla="*/ 81 w 93"/>
                    <a:gd name="T73" fmla="*/ 81 h 84"/>
                    <a:gd name="T74" fmla="*/ 83 w 93"/>
                    <a:gd name="T75" fmla="*/ 83 h 84"/>
                    <a:gd name="T76" fmla="*/ 84 w 93"/>
                    <a:gd name="T7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84">
                      <a:moveTo>
                        <a:pt x="84" y="84"/>
                      </a:moveTo>
                      <a:lnTo>
                        <a:pt x="89" y="81"/>
                      </a:lnTo>
                      <a:lnTo>
                        <a:pt x="92" y="80"/>
                      </a:lnTo>
                      <a:lnTo>
                        <a:pt x="93" y="79"/>
                      </a:lnTo>
                      <a:lnTo>
                        <a:pt x="90" y="79"/>
                      </a:lnTo>
                      <a:lnTo>
                        <a:pt x="82" y="73"/>
                      </a:lnTo>
                      <a:lnTo>
                        <a:pt x="74" y="66"/>
                      </a:lnTo>
                      <a:lnTo>
                        <a:pt x="67" y="60"/>
                      </a:lnTo>
                      <a:lnTo>
                        <a:pt x="61" y="51"/>
                      </a:lnTo>
                      <a:lnTo>
                        <a:pt x="49" y="34"/>
                      </a:lnTo>
                      <a:lnTo>
                        <a:pt x="36" y="19"/>
                      </a:lnTo>
                      <a:lnTo>
                        <a:pt x="41" y="25"/>
                      </a:lnTo>
                      <a:lnTo>
                        <a:pt x="40" y="24"/>
                      </a:lnTo>
                      <a:lnTo>
                        <a:pt x="34" y="18"/>
                      </a:lnTo>
                      <a:lnTo>
                        <a:pt x="25" y="10"/>
                      </a:lnTo>
                      <a:lnTo>
                        <a:pt x="20" y="6"/>
                      </a:lnTo>
                      <a:lnTo>
                        <a:pt x="16" y="4"/>
                      </a:lnTo>
                      <a:lnTo>
                        <a:pt x="11" y="1"/>
                      </a:lnTo>
                      <a:lnTo>
                        <a:pt x="7" y="0"/>
                      </a:lnTo>
                      <a:lnTo>
                        <a:pt x="6" y="1"/>
                      </a:lnTo>
                      <a:lnTo>
                        <a:pt x="3" y="1"/>
                      </a:lnTo>
                      <a:lnTo>
                        <a:pt x="2" y="3"/>
                      </a:lnTo>
                      <a:lnTo>
                        <a:pt x="1" y="5"/>
                      </a:lnTo>
                      <a:lnTo>
                        <a:pt x="0" y="10"/>
                      </a:lnTo>
                      <a:lnTo>
                        <a:pt x="0" y="19"/>
                      </a:lnTo>
                      <a:lnTo>
                        <a:pt x="1" y="22"/>
                      </a:lnTo>
                      <a:lnTo>
                        <a:pt x="4" y="25"/>
                      </a:lnTo>
                      <a:lnTo>
                        <a:pt x="8" y="27"/>
                      </a:lnTo>
                      <a:lnTo>
                        <a:pt x="13" y="31"/>
                      </a:lnTo>
                      <a:lnTo>
                        <a:pt x="24" y="37"/>
                      </a:lnTo>
                      <a:lnTo>
                        <a:pt x="30" y="43"/>
                      </a:lnTo>
                      <a:lnTo>
                        <a:pt x="43" y="57"/>
                      </a:lnTo>
                      <a:lnTo>
                        <a:pt x="54" y="73"/>
                      </a:lnTo>
                      <a:lnTo>
                        <a:pt x="64" y="76"/>
                      </a:lnTo>
                      <a:lnTo>
                        <a:pt x="74" y="79"/>
                      </a:lnTo>
                      <a:lnTo>
                        <a:pt x="77" y="80"/>
                      </a:lnTo>
                      <a:lnTo>
                        <a:pt x="81" y="81"/>
                      </a:lnTo>
                      <a:lnTo>
                        <a:pt x="83" y="83"/>
                      </a:lnTo>
                      <a:lnTo>
                        <a:pt x="84"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18" name="Freeform 317"/>
                <p:cNvSpPr>
                  <a:spLocks noChangeAspect="1"/>
                </p:cNvSpPr>
                <p:nvPr/>
              </p:nvSpPr>
              <p:spPr bwMode="auto">
                <a:xfrm>
                  <a:off x="213731" y="5179352"/>
                  <a:ext cx="38051" cy="33369"/>
                </a:xfrm>
                <a:custGeom>
                  <a:avLst/>
                  <a:gdLst>
                    <a:gd name="T0" fmla="*/ 84 w 93"/>
                    <a:gd name="T1" fmla="*/ 84 h 84"/>
                    <a:gd name="T2" fmla="*/ 89 w 93"/>
                    <a:gd name="T3" fmla="*/ 81 h 84"/>
                    <a:gd name="T4" fmla="*/ 92 w 93"/>
                    <a:gd name="T5" fmla="*/ 80 h 84"/>
                    <a:gd name="T6" fmla="*/ 93 w 93"/>
                    <a:gd name="T7" fmla="*/ 79 h 84"/>
                    <a:gd name="T8" fmla="*/ 90 w 93"/>
                    <a:gd name="T9" fmla="*/ 79 h 84"/>
                    <a:gd name="T10" fmla="*/ 82 w 93"/>
                    <a:gd name="T11" fmla="*/ 73 h 84"/>
                    <a:gd name="T12" fmla="*/ 74 w 93"/>
                    <a:gd name="T13" fmla="*/ 66 h 84"/>
                    <a:gd name="T14" fmla="*/ 67 w 93"/>
                    <a:gd name="T15" fmla="*/ 60 h 84"/>
                    <a:gd name="T16" fmla="*/ 61 w 93"/>
                    <a:gd name="T17" fmla="*/ 51 h 84"/>
                    <a:gd name="T18" fmla="*/ 49 w 93"/>
                    <a:gd name="T19" fmla="*/ 34 h 84"/>
                    <a:gd name="T20" fmla="*/ 36 w 93"/>
                    <a:gd name="T21" fmla="*/ 19 h 84"/>
                    <a:gd name="T22" fmla="*/ 41 w 93"/>
                    <a:gd name="T23" fmla="*/ 25 h 84"/>
                    <a:gd name="T24" fmla="*/ 40 w 93"/>
                    <a:gd name="T25" fmla="*/ 24 h 84"/>
                    <a:gd name="T26" fmla="*/ 34 w 93"/>
                    <a:gd name="T27" fmla="*/ 18 h 84"/>
                    <a:gd name="T28" fmla="*/ 25 w 93"/>
                    <a:gd name="T29" fmla="*/ 10 h 84"/>
                    <a:gd name="T30" fmla="*/ 20 w 93"/>
                    <a:gd name="T31" fmla="*/ 6 h 84"/>
                    <a:gd name="T32" fmla="*/ 16 w 93"/>
                    <a:gd name="T33" fmla="*/ 4 h 84"/>
                    <a:gd name="T34" fmla="*/ 11 w 93"/>
                    <a:gd name="T35" fmla="*/ 1 h 84"/>
                    <a:gd name="T36" fmla="*/ 7 w 93"/>
                    <a:gd name="T37" fmla="*/ 0 h 84"/>
                    <a:gd name="T38" fmla="*/ 6 w 93"/>
                    <a:gd name="T39" fmla="*/ 1 h 84"/>
                    <a:gd name="T40" fmla="*/ 3 w 93"/>
                    <a:gd name="T41" fmla="*/ 1 h 84"/>
                    <a:gd name="T42" fmla="*/ 2 w 93"/>
                    <a:gd name="T43" fmla="*/ 3 h 84"/>
                    <a:gd name="T44" fmla="*/ 1 w 93"/>
                    <a:gd name="T45" fmla="*/ 5 h 84"/>
                    <a:gd name="T46" fmla="*/ 0 w 93"/>
                    <a:gd name="T47" fmla="*/ 10 h 84"/>
                    <a:gd name="T48" fmla="*/ 0 w 93"/>
                    <a:gd name="T49" fmla="*/ 19 h 84"/>
                    <a:gd name="T50" fmla="*/ 1 w 93"/>
                    <a:gd name="T51" fmla="*/ 22 h 84"/>
                    <a:gd name="T52" fmla="*/ 4 w 93"/>
                    <a:gd name="T53" fmla="*/ 25 h 84"/>
                    <a:gd name="T54" fmla="*/ 8 w 93"/>
                    <a:gd name="T55" fmla="*/ 27 h 84"/>
                    <a:gd name="T56" fmla="*/ 13 w 93"/>
                    <a:gd name="T57" fmla="*/ 31 h 84"/>
                    <a:gd name="T58" fmla="*/ 24 w 93"/>
                    <a:gd name="T59" fmla="*/ 37 h 84"/>
                    <a:gd name="T60" fmla="*/ 30 w 93"/>
                    <a:gd name="T61" fmla="*/ 43 h 84"/>
                    <a:gd name="T62" fmla="*/ 43 w 93"/>
                    <a:gd name="T63" fmla="*/ 57 h 84"/>
                    <a:gd name="T64" fmla="*/ 54 w 93"/>
                    <a:gd name="T65" fmla="*/ 73 h 84"/>
                    <a:gd name="T66" fmla="*/ 64 w 93"/>
                    <a:gd name="T67" fmla="*/ 76 h 84"/>
                    <a:gd name="T68" fmla="*/ 74 w 93"/>
                    <a:gd name="T69" fmla="*/ 79 h 84"/>
                    <a:gd name="T70" fmla="*/ 77 w 93"/>
                    <a:gd name="T71" fmla="*/ 80 h 84"/>
                    <a:gd name="T72" fmla="*/ 81 w 93"/>
                    <a:gd name="T73" fmla="*/ 81 h 84"/>
                    <a:gd name="T74" fmla="*/ 83 w 93"/>
                    <a:gd name="T75" fmla="*/ 83 h 84"/>
                    <a:gd name="T76" fmla="*/ 84 w 93"/>
                    <a:gd name="T7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84">
                      <a:moveTo>
                        <a:pt x="84" y="84"/>
                      </a:moveTo>
                      <a:lnTo>
                        <a:pt x="89" y="81"/>
                      </a:lnTo>
                      <a:lnTo>
                        <a:pt x="92" y="80"/>
                      </a:lnTo>
                      <a:lnTo>
                        <a:pt x="93" y="79"/>
                      </a:lnTo>
                      <a:lnTo>
                        <a:pt x="90" y="79"/>
                      </a:lnTo>
                      <a:lnTo>
                        <a:pt x="82" y="73"/>
                      </a:lnTo>
                      <a:lnTo>
                        <a:pt x="74" y="66"/>
                      </a:lnTo>
                      <a:lnTo>
                        <a:pt x="67" y="60"/>
                      </a:lnTo>
                      <a:lnTo>
                        <a:pt x="61" y="51"/>
                      </a:lnTo>
                      <a:lnTo>
                        <a:pt x="49" y="34"/>
                      </a:lnTo>
                      <a:lnTo>
                        <a:pt x="36" y="19"/>
                      </a:lnTo>
                      <a:lnTo>
                        <a:pt x="41" y="25"/>
                      </a:lnTo>
                      <a:lnTo>
                        <a:pt x="40" y="24"/>
                      </a:lnTo>
                      <a:lnTo>
                        <a:pt x="34" y="18"/>
                      </a:lnTo>
                      <a:lnTo>
                        <a:pt x="25" y="10"/>
                      </a:lnTo>
                      <a:lnTo>
                        <a:pt x="20" y="6"/>
                      </a:lnTo>
                      <a:lnTo>
                        <a:pt x="16" y="4"/>
                      </a:lnTo>
                      <a:lnTo>
                        <a:pt x="11" y="1"/>
                      </a:lnTo>
                      <a:lnTo>
                        <a:pt x="7" y="0"/>
                      </a:lnTo>
                      <a:lnTo>
                        <a:pt x="6" y="1"/>
                      </a:lnTo>
                      <a:lnTo>
                        <a:pt x="3" y="1"/>
                      </a:lnTo>
                      <a:lnTo>
                        <a:pt x="2" y="3"/>
                      </a:lnTo>
                      <a:lnTo>
                        <a:pt x="1" y="5"/>
                      </a:lnTo>
                      <a:lnTo>
                        <a:pt x="0" y="10"/>
                      </a:lnTo>
                      <a:lnTo>
                        <a:pt x="0" y="19"/>
                      </a:lnTo>
                      <a:lnTo>
                        <a:pt x="1" y="22"/>
                      </a:lnTo>
                      <a:lnTo>
                        <a:pt x="4" y="25"/>
                      </a:lnTo>
                      <a:lnTo>
                        <a:pt x="8" y="27"/>
                      </a:lnTo>
                      <a:lnTo>
                        <a:pt x="13" y="31"/>
                      </a:lnTo>
                      <a:lnTo>
                        <a:pt x="24" y="37"/>
                      </a:lnTo>
                      <a:lnTo>
                        <a:pt x="30" y="43"/>
                      </a:lnTo>
                      <a:lnTo>
                        <a:pt x="43" y="57"/>
                      </a:lnTo>
                      <a:lnTo>
                        <a:pt x="54" y="73"/>
                      </a:lnTo>
                      <a:lnTo>
                        <a:pt x="64" y="76"/>
                      </a:lnTo>
                      <a:lnTo>
                        <a:pt x="74" y="79"/>
                      </a:lnTo>
                      <a:lnTo>
                        <a:pt x="77" y="80"/>
                      </a:lnTo>
                      <a:lnTo>
                        <a:pt x="81" y="81"/>
                      </a:lnTo>
                      <a:lnTo>
                        <a:pt x="83" y="83"/>
                      </a:lnTo>
                      <a:lnTo>
                        <a:pt x="84" y="84"/>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19" name="Freeform 318"/>
                <p:cNvSpPr>
                  <a:spLocks noChangeAspect="1"/>
                </p:cNvSpPr>
                <p:nvPr/>
              </p:nvSpPr>
              <p:spPr bwMode="auto">
                <a:xfrm>
                  <a:off x="194301" y="5179352"/>
                  <a:ext cx="2429" cy="2384"/>
                </a:xfrm>
                <a:custGeom>
                  <a:avLst/>
                  <a:gdLst>
                    <a:gd name="T0" fmla="*/ 5 w 5"/>
                    <a:gd name="T1" fmla="*/ 0 h 6"/>
                    <a:gd name="T2" fmla="*/ 2 w 5"/>
                    <a:gd name="T3" fmla="*/ 0 h 6"/>
                    <a:gd name="T4" fmla="*/ 0 w 5"/>
                    <a:gd name="T5" fmla="*/ 0 h 6"/>
                    <a:gd name="T6" fmla="*/ 0 w 5"/>
                    <a:gd name="T7" fmla="*/ 3 h 6"/>
                    <a:gd name="T8" fmla="*/ 0 w 5"/>
                    <a:gd name="T9" fmla="*/ 6 h 6"/>
                    <a:gd name="T10" fmla="*/ 2 w 5"/>
                    <a:gd name="T11" fmla="*/ 6 h 6"/>
                    <a:gd name="T12" fmla="*/ 5 w 5"/>
                    <a:gd name="T13" fmla="*/ 6 h 6"/>
                    <a:gd name="T14" fmla="*/ 5 w 5"/>
                    <a:gd name="T15" fmla="*/ 3 h 6"/>
                    <a:gd name="T16" fmla="*/ 5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5" y="0"/>
                      </a:moveTo>
                      <a:lnTo>
                        <a:pt x="2" y="0"/>
                      </a:lnTo>
                      <a:lnTo>
                        <a:pt x="0" y="0"/>
                      </a:lnTo>
                      <a:lnTo>
                        <a:pt x="0" y="3"/>
                      </a:lnTo>
                      <a:lnTo>
                        <a:pt x="0" y="6"/>
                      </a:lnTo>
                      <a:lnTo>
                        <a:pt x="2" y="6"/>
                      </a:lnTo>
                      <a:lnTo>
                        <a:pt x="5" y="6"/>
                      </a:lnTo>
                      <a:lnTo>
                        <a:pt x="5" y="3"/>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20" name="Freeform 319"/>
                <p:cNvSpPr>
                  <a:spLocks noChangeAspect="1"/>
                </p:cNvSpPr>
                <p:nvPr/>
              </p:nvSpPr>
              <p:spPr bwMode="auto">
                <a:xfrm>
                  <a:off x="194301" y="5179352"/>
                  <a:ext cx="2429" cy="2384"/>
                </a:xfrm>
                <a:custGeom>
                  <a:avLst/>
                  <a:gdLst>
                    <a:gd name="T0" fmla="*/ 5 w 5"/>
                    <a:gd name="T1" fmla="*/ 0 h 6"/>
                    <a:gd name="T2" fmla="*/ 2 w 5"/>
                    <a:gd name="T3" fmla="*/ 0 h 6"/>
                    <a:gd name="T4" fmla="*/ 0 w 5"/>
                    <a:gd name="T5" fmla="*/ 0 h 6"/>
                    <a:gd name="T6" fmla="*/ 0 w 5"/>
                    <a:gd name="T7" fmla="*/ 3 h 6"/>
                    <a:gd name="T8" fmla="*/ 0 w 5"/>
                    <a:gd name="T9" fmla="*/ 6 h 6"/>
                    <a:gd name="T10" fmla="*/ 2 w 5"/>
                    <a:gd name="T11" fmla="*/ 6 h 6"/>
                    <a:gd name="T12" fmla="*/ 5 w 5"/>
                    <a:gd name="T13" fmla="*/ 6 h 6"/>
                    <a:gd name="T14" fmla="*/ 5 w 5"/>
                    <a:gd name="T15" fmla="*/ 3 h 6"/>
                    <a:gd name="T16" fmla="*/ 5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5" y="0"/>
                      </a:moveTo>
                      <a:lnTo>
                        <a:pt x="2" y="0"/>
                      </a:lnTo>
                      <a:lnTo>
                        <a:pt x="0" y="0"/>
                      </a:lnTo>
                      <a:lnTo>
                        <a:pt x="0" y="3"/>
                      </a:lnTo>
                      <a:lnTo>
                        <a:pt x="0" y="6"/>
                      </a:lnTo>
                      <a:lnTo>
                        <a:pt x="2" y="6"/>
                      </a:lnTo>
                      <a:lnTo>
                        <a:pt x="5" y="6"/>
                      </a:lnTo>
                      <a:lnTo>
                        <a:pt x="5" y="3"/>
                      </a:lnTo>
                      <a:lnTo>
                        <a:pt x="5" y="0"/>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21" name="Freeform 320"/>
                <p:cNvSpPr>
                  <a:spLocks noChangeAspect="1"/>
                </p:cNvSpPr>
                <p:nvPr/>
              </p:nvSpPr>
              <p:spPr bwMode="auto">
                <a:xfrm>
                  <a:off x="156250" y="5153133"/>
                  <a:ext cx="25097" cy="28602"/>
                </a:xfrm>
                <a:custGeom>
                  <a:avLst/>
                  <a:gdLst>
                    <a:gd name="T0" fmla="*/ 23 w 61"/>
                    <a:gd name="T1" fmla="*/ 36 h 72"/>
                    <a:gd name="T2" fmla="*/ 29 w 61"/>
                    <a:gd name="T3" fmla="*/ 27 h 72"/>
                    <a:gd name="T4" fmla="*/ 37 w 61"/>
                    <a:gd name="T5" fmla="*/ 18 h 72"/>
                    <a:gd name="T6" fmla="*/ 47 w 61"/>
                    <a:gd name="T7" fmla="*/ 9 h 72"/>
                    <a:gd name="T8" fmla="*/ 59 w 61"/>
                    <a:gd name="T9" fmla="*/ 0 h 72"/>
                    <a:gd name="T10" fmla="*/ 60 w 61"/>
                    <a:gd name="T11" fmla="*/ 5 h 72"/>
                    <a:gd name="T12" fmla="*/ 61 w 61"/>
                    <a:gd name="T13" fmla="*/ 8 h 72"/>
                    <a:gd name="T14" fmla="*/ 61 w 61"/>
                    <a:gd name="T15" fmla="*/ 13 h 72"/>
                    <a:gd name="T16" fmla="*/ 61 w 61"/>
                    <a:gd name="T17" fmla="*/ 15 h 72"/>
                    <a:gd name="T18" fmla="*/ 58 w 61"/>
                    <a:gd name="T19" fmla="*/ 21 h 72"/>
                    <a:gd name="T20" fmla="*/ 53 w 61"/>
                    <a:gd name="T21" fmla="*/ 26 h 72"/>
                    <a:gd name="T22" fmla="*/ 43 w 61"/>
                    <a:gd name="T23" fmla="*/ 34 h 72"/>
                    <a:gd name="T24" fmla="*/ 34 w 61"/>
                    <a:gd name="T25" fmla="*/ 42 h 72"/>
                    <a:gd name="T26" fmla="*/ 38 w 61"/>
                    <a:gd name="T27" fmla="*/ 51 h 72"/>
                    <a:gd name="T28" fmla="*/ 41 w 61"/>
                    <a:gd name="T29" fmla="*/ 54 h 72"/>
                    <a:gd name="T30" fmla="*/ 39 w 61"/>
                    <a:gd name="T31" fmla="*/ 59 h 72"/>
                    <a:gd name="T32" fmla="*/ 35 w 61"/>
                    <a:gd name="T33" fmla="*/ 62 h 72"/>
                    <a:gd name="T34" fmla="*/ 32 w 61"/>
                    <a:gd name="T35" fmla="*/ 65 h 72"/>
                    <a:gd name="T36" fmla="*/ 29 w 61"/>
                    <a:gd name="T37" fmla="*/ 68 h 72"/>
                    <a:gd name="T38" fmla="*/ 22 w 61"/>
                    <a:gd name="T39" fmla="*/ 71 h 72"/>
                    <a:gd name="T40" fmla="*/ 17 w 61"/>
                    <a:gd name="T41" fmla="*/ 72 h 72"/>
                    <a:gd name="T42" fmla="*/ 12 w 61"/>
                    <a:gd name="T43" fmla="*/ 69 h 72"/>
                    <a:gd name="T44" fmla="*/ 9 w 61"/>
                    <a:gd name="T45" fmla="*/ 65 h 72"/>
                    <a:gd name="T46" fmla="*/ 3 w 61"/>
                    <a:gd name="T47" fmla="*/ 61 h 72"/>
                    <a:gd name="T48" fmla="*/ 0 w 61"/>
                    <a:gd name="T49" fmla="*/ 54 h 72"/>
                    <a:gd name="T50" fmla="*/ 5 w 61"/>
                    <a:gd name="T51" fmla="*/ 54 h 72"/>
                    <a:gd name="T52" fmla="*/ 9 w 61"/>
                    <a:gd name="T53" fmla="*/ 52 h 72"/>
                    <a:gd name="T54" fmla="*/ 11 w 61"/>
                    <a:gd name="T55" fmla="*/ 50 h 72"/>
                    <a:gd name="T56" fmla="*/ 13 w 61"/>
                    <a:gd name="T57" fmla="*/ 47 h 72"/>
                    <a:gd name="T58" fmla="*/ 15 w 61"/>
                    <a:gd name="T59" fmla="*/ 45 h 72"/>
                    <a:gd name="T60" fmla="*/ 16 w 61"/>
                    <a:gd name="T61" fmla="*/ 42 h 72"/>
                    <a:gd name="T62" fmla="*/ 19 w 61"/>
                    <a:gd name="T63" fmla="*/ 38 h 72"/>
                    <a:gd name="T64" fmla="*/ 23 w 61"/>
                    <a:gd name="T6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 h="72">
                      <a:moveTo>
                        <a:pt x="23" y="36"/>
                      </a:moveTo>
                      <a:lnTo>
                        <a:pt x="29" y="27"/>
                      </a:lnTo>
                      <a:lnTo>
                        <a:pt x="37" y="18"/>
                      </a:lnTo>
                      <a:lnTo>
                        <a:pt x="47" y="9"/>
                      </a:lnTo>
                      <a:lnTo>
                        <a:pt x="59" y="0"/>
                      </a:lnTo>
                      <a:lnTo>
                        <a:pt x="60" y="5"/>
                      </a:lnTo>
                      <a:lnTo>
                        <a:pt x="61" y="8"/>
                      </a:lnTo>
                      <a:lnTo>
                        <a:pt x="61" y="13"/>
                      </a:lnTo>
                      <a:lnTo>
                        <a:pt x="61" y="15"/>
                      </a:lnTo>
                      <a:lnTo>
                        <a:pt x="58" y="21"/>
                      </a:lnTo>
                      <a:lnTo>
                        <a:pt x="53" y="26"/>
                      </a:lnTo>
                      <a:lnTo>
                        <a:pt x="43" y="34"/>
                      </a:lnTo>
                      <a:lnTo>
                        <a:pt x="34" y="42"/>
                      </a:lnTo>
                      <a:lnTo>
                        <a:pt x="38" y="51"/>
                      </a:lnTo>
                      <a:lnTo>
                        <a:pt x="41" y="54"/>
                      </a:lnTo>
                      <a:lnTo>
                        <a:pt x="39" y="59"/>
                      </a:lnTo>
                      <a:lnTo>
                        <a:pt x="35" y="62"/>
                      </a:lnTo>
                      <a:lnTo>
                        <a:pt x="32" y="65"/>
                      </a:lnTo>
                      <a:lnTo>
                        <a:pt x="29" y="68"/>
                      </a:lnTo>
                      <a:lnTo>
                        <a:pt x="22" y="71"/>
                      </a:lnTo>
                      <a:lnTo>
                        <a:pt x="17" y="72"/>
                      </a:lnTo>
                      <a:lnTo>
                        <a:pt x="12" y="69"/>
                      </a:lnTo>
                      <a:lnTo>
                        <a:pt x="9" y="65"/>
                      </a:lnTo>
                      <a:lnTo>
                        <a:pt x="3" y="61"/>
                      </a:lnTo>
                      <a:lnTo>
                        <a:pt x="0" y="54"/>
                      </a:lnTo>
                      <a:lnTo>
                        <a:pt x="5" y="54"/>
                      </a:lnTo>
                      <a:lnTo>
                        <a:pt x="9" y="52"/>
                      </a:lnTo>
                      <a:lnTo>
                        <a:pt x="11" y="50"/>
                      </a:lnTo>
                      <a:lnTo>
                        <a:pt x="13" y="47"/>
                      </a:lnTo>
                      <a:lnTo>
                        <a:pt x="15" y="45"/>
                      </a:lnTo>
                      <a:lnTo>
                        <a:pt x="16" y="42"/>
                      </a:lnTo>
                      <a:lnTo>
                        <a:pt x="19" y="38"/>
                      </a:lnTo>
                      <a:lnTo>
                        <a:pt x="2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22" name="Freeform 321"/>
                <p:cNvSpPr>
                  <a:spLocks noChangeAspect="1"/>
                </p:cNvSpPr>
                <p:nvPr/>
              </p:nvSpPr>
              <p:spPr bwMode="auto">
                <a:xfrm>
                  <a:off x="156250" y="5153133"/>
                  <a:ext cx="25097" cy="28602"/>
                </a:xfrm>
                <a:custGeom>
                  <a:avLst/>
                  <a:gdLst>
                    <a:gd name="T0" fmla="*/ 23 w 61"/>
                    <a:gd name="T1" fmla="*/ 36 h 72"/>
                    <a:gd name="T2" fmla="*/ 29 w 61"/>
                    <a:gd name="T3" fmla="*/ 27 h 72"/>
                    <a:gd name="T4" fmla="*/ 37 w 61"/>
                    <a:gd name="T5" fmla="*/ 18 h 72"/>
                    <a:gd name="T6" fmla="*/ 47 w 61"/>
                    <a:gd name="T7" fmla="*/ 9 h 72"/>
                    <a:gd name="T8" fmla="*/ 59 w 61"/>
                    <a:gd name="T9" fmla="*/ 0 h 72"/>
                    <a:gd name="T10" fmla="*/ 60 w 61"/>
                    <a:gd name="T11" fmla="*/ 5 h 72"/>
                    <a:gd name="T12" fmla="*/ 61 w 61"/>
                    <a:gd name="T13" fmla="*/ 8 h 72"/>
                    <a:gd name="T14" fmla="*/ 61 w 61"/>
                    <a:gd name="T15" fmla="*/ 13 h 72"/>
                    <a:gd name="T16" fmla="*/ 61 w 61"/>
                    <a:gd name="T17" fmla="*/ 15 h 72"/>
                    <a:gd name="T18" fmla="*/ 58 w 61"/>
                    <a:gd name="T19" fmla="*/ 21 h 72"/>
                    <a:gd name="T20" fmla="*/ 53 w 61"/>
                    <a:gd name="T21" fmla="*/ 26 h 72"/>
                    <a:gd name="T22" fmla="*/ 43 w 61"/>
                    <a:gd name="T23" fmla="*/ 34 h 72"/>
                    <a:gd name="T24" fmla="*/ 34 w 61"/>
                    <a:gd name="T25" fmla="*/ 42 h 72"/>
                    <a:gd name="T26" fmla="*/ 38 w 61"/>
                    <a:gd name="T27" fmla="*/ 51 h 72"/>
                    <a:gd name="T28" fmla="*/ 41 w 61"/>
                    <a:gd name="T29" fmla="*/ 54 h 72"/>
                    <a:gd name="T30" fmla="*/ 39 w 61"/>
                    <a:gd name="T31" fmla="*/ 59 h 72"/>
                    <a:gd name="T32" fmla="*/ 35 w 61"/>
                    <a:gd name="T33" fmla="*/ 62 h 72"/>
                    <a:gd name="T34" fmla="*/ 32 w 61"/>
                    <a:gd name="T35" fmla="*/ 65 h 72"/>
                    <a:gd name="T36" fmla="*/ 29 w 61"/>
                    <a:gd name="T37" fmla="*/ 68 h 72"/>
                    <a:gd name="T38" fmla="*/ 22 w 61"/>
                    <a:gd name="T39" fmla="*/ 71 h 72"/>
                    <a:gd name="T40" fmla="*/ 17 w 61"/>
                    <a:gd name="T41" fmla="*/ 72 h 72"/>
                    <a:gd name="T42" fmla="*/ 12 w 61"/>
                    <a:gd name="T43" fmla="*/ 69 h 72"/>
                    <a:gd name="T44" fmla="*/ 9 w 61"/>
                    <a:gd name="T45" fmla="*/ 65 h 72"/>
                    <a:gd name="T46" fmla="*/ 3 w 61"/>
                    <a:gd name="T47" fmla="*/ 61 h 72"/>
                    <a:gd name="T48" fmla="*/ 0 w 61"/>
                    <a:gd name="T49" fmla="*/ 54 h 72"/>
                    <a:gd name="T50" fmla="*/ 5 w 61"/>
                    <a:gd name="T51" fmla="*/ 54 h 72"/>
                    <a:gd name="T52" fmla="*/ 9 w 61"/>
                    <a:gd name="T53" fmla="*/ 52 h 72"/>
                    <a:gd name="T54" fmla="*/ 11 w 61"/>
                    <a:gd name="T55" fmla="*/ 50 h 72"/>
                    <a:gd name="T56" fmla="*/ 13 w 61"/>
                    <a:gd name="T57" fmla="*/ 47 h 72"/>
                    <a:gd name="T58" fmla="*/ 15 w 61"/>
                    <a:gd name="T59" fmla="*/ 45 h 72"/>
                    <a:gd name="T60" fmla="*/ 16 w 61"/>
                    <a:gd name="T61" fmla="*/ 42 h 72"/>
                    <a:gd name="T62" fmla="*/ 19 w 61"/>
                    <a:gd name="T63" fmla="*/ 38 h 72"/>
                    <a:gd name="T64" fmla="*/ 23 w 61"/>
                    <a:gd name="T6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 h="72">
                      <a:moveTo>
                        <a:pt x="23" y="36"/>
                      </a:moveTo>
                      <a:lnTo>
                        <a:pt x="29" y="27"/>
                      </a:lnTo>
                      <a:lnTo>
                        <a:pt x="37" y="18"/>
                      </a:lnTo>
                      <a:lnTo>
                        <a:pt x="47" y="9"/>
                      </a:lnTo>
                      <a:lnTo>
                        <a:pt x="59" y="0"/>
                      </a:lnTo>
                      <a:lnTo>
                        <a:pt x="60" y="5"/>
                      </a:lnTo>
                      <a:lnTo>
                        <a:pt x="61" y="8"/>
                      </a:lnTo>
                      <a:lnTo>
                        <a:pt x="61" y="13"/>
                      </a:lnTo>
                      <a:lnTo>
                        <a:pt x="61" y="15"/>
                      </a:lnTo>
                      <a:lnTo>
                        <a:pt x="58" y="21"/>
                      </a:lnTo>
                      <a:lnTo>
                        <a:pt x="53" y="26"/>
                      </a:lnTo>
                      <a:lnTo>
                        <a:pt x="43" y="34"/>
                      </a:lnTo>
                      <a:lnTo>
                        <a:pt x="34" y="42"/>
                      </a:lnTo>
                      <a:lnTo>
                        <a:pt x="38" y="51"/>
                      </a:lnTo>
                      <a:lnTo>
                        <a:pt x="41" y="54"/>
                      </a:lnTo>
                      <a:lnTo>
                        <a:pt x="39" y="59"/>
                      </a:lnTo>
                      <a:lnTo>
                        <a:pt x="35" y="62"/>
                      </a:lnTo>
                      <a:lnTo>
                        <a:pt x="32" y="65"/>
                      </a:lnTo>
                      <a:lnTo>
                        <a:pt x="29" y="68"/>
                      </a:lnTo>
                      <a:lnTo>
                        <a:pt x="22" y="71"/>
                      </a:lnTo>
                      <a:lnTo>
                        <a:pt x="17" y="72"/>
                      </a:lnTo>
                      <a:lnTo>
                        <a:pt x="12" y="69"/>
                      </a:lnTo>
                      <a:lnTo>
                        <a:pt x="9" y="65"/>
                      </a:lnTo>
                      <a:lnTo>
                        <a:pt x="3" y="61"/>
                      </a:lnTo>
                      <a:lnTo>
                        <a:pt x="0" y="54"/>
                      </a:lnTo>
                      <a:lnTo>
                        <a:pt x="5" y="54"/>
                      </a:lnTo>
                      <a:lnTo>
                        <a:pt x="9" y="52"/>
                      </a:lnTo>
                      <a:lnTo>
                        <a:pt x="11" y="50"/>
                      </a:lnTo>
                      <a:lnTo>
                        <a:pt x="13" y="47"/>
                      </a:lnTo>
                      <a:lnTo>
                        <a:pt x="15" y="45"/>
                      </a:lnTo>
                      <a:lnTo>
                        <a:pt x="16" y="42"/>
                      </a:lnTo>
                      <a:lnTo>
                        <a:pt x="19" y="38"/>
                      </a:lnTo>
                      <a:lnTo>
                        <a:pt x="23" y="36"/>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23" name="Freeform 322"/>
                <p:cNvSpPr>
                  <a:spLocks noChangeAspect="1"/>
                </p:cNvSpPr>
                <p:nvPr/>
              </p:nvSpPr>
              <p:spPr bwMode="auto">
                <a:xfrm>
                  <a:off x="32383" y="5070505"/>
                  <a:ext cx="25097" cy="19068"/>
                </a:xfrm>
                <a:custGeom>
                  <a:avLst/>
                  <a:gdLst>
                    <a:gd name="T0" fmla="*/ 0 w 60"/>
                    <a:gd name="T1" fmla="*/ 36 h 47"/>
                    <a:gd name="T2" fmla="*/ 14 w 60"/>
                    <a:gd name="T3" fmla="*/ 27 h 47"/>
                    <a:gd name="T4" fmla="*/ 29 w 60"/>
                    <a:gd name="T5" fmla="*/ 20 h 47"/>
                    <a:gd name="T6" fmla="*/ 37 w 60"/>
                    <a:gd name="T7" fmla="*/ 16 h 47"/>
                    <a:gd name="T8" fmla="*/ 44 w 60"/>
                    <a:gd name="T9" fmla="*/ 11 h 47"/>
                    <a:gd name="T10" fmla="*/ 52 w 60"/>
                    <a:gd name="T11" fmla="*/ 6 h 47"/>
                    <a:gd name="T12" fmla="*/ 59 w 60"/>
                    <a:gd name="T13" fmla="*/ 0 h 47"/>
                    <a:gd name="T14" fmla="*/ 60 w 60"/>
                    <a:gd name="T15" fmla="*/ 4 h 47"/>
                    <a:gd name="T16" fmla="*/ 60 w 60"/>
                    <a:gd name="T17" fmla="*/ 8 h 47"/>
                    <a:gd name="T18" fmla="*/ 59 w 60"/>
                    <a:gd name="T19" fmla="*/ 11 h 47"/>
                    <a:gd name="T20" fmla="*/ 58 w 60"/>
                    <a:gd name="T21" fmla="*/ 14 h 47"/>
                    <a:gd name="T22" fmla="*/ 55 w 60"/>
                    <a:gd name="T23" fmla="*/ 19 h 47"/>
                    <a:gd name="T24" fmla="*/ 51 w 60"/>
                    <a:gd name="T25" fmla="*/ 24 h 47"/>
                    <a:gd name="T26" fmla="*/ 47 w 60"/>
                    <a:gd name="T27" fmla="*/ 28 h 47"/>
                    <a:gd name="T28" fmla="*/ 44 w 60"/>
                    <a:gd name="T29" fmla="*/ 34 h 47"/>
                    <a:gd name="T30" fmla="*/ 44 w 60"/>
                    <a:gd name="T31" fmla="*/ 36 h 47"/>
                    <a:gd name="T32" fmla="*/ 44 w 60"/>
                    <a:gd name="T33" fmla="*/ 39 h 47"/>
                    <a:gd name="T34" fmla="*/ 46 w 60"/>
                    <a:gd name="T35" fmla="*/ 43 h 47"/>
                    <a:gd name="T36" fmla="*/ 47 w 60"/>
                    <a:gd name="T37" fmla="*/ 47 h 47"/>
                    <a:gd name="T38" fmla="*/ 41 w 60"/>
                    <a:gd name="T39" fmla="*/ 47 h 47"/>
                    <a:gd name="T40" fmla="*/ 35 w 60"/>
                    <a:gd name="T41" fmla="*/ 47 h 47"/>
                    <a:gd name="T42" fmla="*/ 31 w 60"/>
                    <a:gd name="T43" fmla="*/ 44 h 47"/>
                    <a:gd name="T44" fmla="*/ 26 w 60"/>
                    <a:gd name="T45" fmla="*/ 42 h 47"/>
                    <a:gd name="T46" fmla="*/ 22 w 60"/>
                    <a:gd name="T47" fmla="*/ 41 h 47"/>
                    <a:gd name="T48" fmla="*/ 18 w 60"/>
                    <a:gd name="T49" fmla="*/ 39 h 47"/>
                    <a:gd name="T50" fmla="*/ 9 w 60"/>
                    <a:gd name="T51" fmla="*/ 38 h 47"/>
                    <a:gd name="T52" fmla="*/ 0 w 60"/>
                    <a:gd name="T53"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7">
                      <a:moveTo>
                        <a:pt x="0" y="36"/>
                      </a:moveTo>
                      <a:lnTo>
                        <a:pt x="14" y="27"/>
                      </a:lnTo>
                      <a:lnTo>
                        <a:pt x="29" y="20"/>
                      </a:lnTo>
                      <a:lnTo>
                        <a:pt x="37" y="16"/>
                      </a:lnTo>
                      <a:lnTo>
                        <a:pt x="44" y="11"/>
                      </a:lnTo>
                      <a:lnTo>
                        <a:pt x="52" y="6"/>
                      </a:lnTo>
                      <a:lnTo>
                        <a:pt x="59" y="0"/>
                      </a:lnTo>
                      <a:lnTo>
                        <a:pt x="60" y="4"/>
                      </a:lnTo>
                      <a:lnTo>
                        <a:pt x="60" y="8"/>
                      </a:lnTo>
                      <a:lnTo>
                        <a:pt x="59" y="11"/>
                      </a:lnTo>
                      <a:lnTo>
                        <a:pt x="58" y="14"/>
                      </a:lnTo>
                      <a:lnTo>
                        <a:pt x="55" y="19"/>
                      </a:lnTo>
                      <a:lnTo>
                        <a:pt x="51" y="24"/>
                      </a:lnTo>
                      <a:lnTo>
                        <a:pt x="47" y="28"/>
                      </a:lnTo>
                      <a:lnTo>
                        <a:pt x="44" y="34"/>
                      </a:lnTo>
                      <a:lnTo>
                        <a:pt x="44" y="36"/>
                      </a:lnTo>
                      <a:lnTo>
                        <a:pt x="44" y="39"/>
                      </a:lnTo>
                      <a:lnTo>
                        <a:pt x="46" y="43"/>
                      </a:lnTo>
                      <a:lnTo>
                        <a:pt x="47" y="47"/>
                      </a:lnTo>
                      <a:lnTo>
                        <a:pt x="41" y="47"/>
                      </a:lnTo>
                      <a:lnTo>
                        <a:pt x="35" y="47"/>
                      </a:lnTo>
                      <a:lnTo>
                        <a:pt x="31" y="44"/>
                      </a:lnTo>
                      <a:lnTo>
                        <a:pt x="26" y="42"/>
                      </a:lnTo>
                      <a:lnTo>
                        <a:pt x="22" y="41"/>
                      </a:lnTo>
                      <a:lnTo>
                        <a:pt x="18" y="39"/>
                      </a:lnTo>
                      <a:lnTo>
                        <a:pt x="9" y="38"/>
                      </a:ln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24" name="Freeform 323"/>
                <p:cNvSpPr>
                  <a:spLocks noChangeAspect="1"/>
                </p:cNvSpPr>
                <p:nvPr/>
              </p:nvSpPr>
              <p:spPr bwMode="auto">
                <a:xfrm>
                  <a:off x="32383" y="5070505"/>
                  <a:ext cx="25097" cy="19068"/>
                </a:xfrm>
                <a:custGeom>
                  <a:avLst/>
                  <a:gdLst>
                    <a:gd name="T0" fmla="*/ 0 w 60"/>
                    <a:gd name="T1" fmla="*/ 36 h 47"/>
                    <a:gd name="T2" fmla="*/ 14 w 60"/>
                    <a:gd name="T3" fmla="*/ 27 h 47"/>
                    <a:gd name="T4" fmla="*/ 29 w 60"/>
                    <a:gd name="T5" fmla="*/ 20 h 47"/>
                    <a:gd name="T6" fmla="*/ 37 w 60"/>
                    <a:gd name="T7" fmla="*/ 16 h 47"/>
                    <a:gd name="T8" fmla="*/ 44 w 60"/>
                    <a:gd name="T9" fmla="*/ 11 h 47"/>
                    <a:gd name="T10" fmla="*/ 52 w 60"/>
                    <a:gd name="T11" fmla="*/ 6 h 47"/>
                    <a:gd name="T12" fmla="*/ 59 w 60"/>
                    <a:gd name="T13" fmla="*/ 0 h 47"/>
                    <a:gd name="T14" fmla="*/ 60 w 60"/>
                    <a:gd name="T15" fmla="*/ 4 h 47"/>
                    <a:gd name="T16" fmla="*/ 60 w 60"/>
                    <a:gd name="T17" fmla="*/ 8 h 47"/>
                    <a:gd name="T18" fmla="*/ 59 w 60"/>
                    <a:gd name="T19" fmla="*/ 11 h 47"/>
                    <a:gd name="T20" fmla="*/ 58 w 60"/>
                    <a:gd name="T21" fmla="*/ 14 h 47"/>
                    <a:gd name="T22" fmla="*/ 55 w 60"/>
                    <a:gd name="T23" fmla="*/ 19 h 47"/>
                    <a:gd name="T24" fmla="*/ 51 w 60"/>
                    <a:gd name="T25" fmla="*/ 24 h 47"/>
                    <a:gd name="T26" fmla="*/ 47 w 60"/>
                    <a:gd name="T27" fmla="*/ 28 h 47"/>
                    <a:gd name="T28" fmla="*/ 44 w 60"/>
                    <a:gd name="T29" fmla="*/ 34 h 47"/>
                    <a:gd name="T30" fmla="*/ 44 w 60"/>
                    <a:gd name="T31" fmla="*/ 36 h 47"/>
                    <a:gd name="T32" fmla="*/ 44 w 60"/>
                    <a:gd name="T33" fmla="*/ 39 h 47"/>
                    <a:gd name="T34" fmla="*/ 46 w 60"/>
                    <a:gd name="T35" fmla="*/ 43 h 47"/>
                    <a:gd name="T36" fmla="*/ 47 w 60"/>
                    <a:gd name="T37" fmla="*/ 47 h 47"/>
                    <a:gd name="T38" fmla="*/ 41 w 60"/>
                    <a:gd name="T39" fmla="*/ 47 h 47"/>
                    <a:gd name="T40" fmla="*/ 35 w 60"/>
                    <a:gd name="T41" fmla="*/ 47 h 47"/>
                    <a:gd name="T42" fmla="*/ 31 w 60"/>
                    <a:gd name="T43" fmla="*/ 44 h 47"/>
                    <a:gd name="T44" fmla="*/ 26 w 60"/>
                    <a:gd name="T45" fmla="*/ 42 h 47"/>
                    <a:gd name="T46" fmla="*/ 22 w 60"/>
                    <a:gd name="T47" fmla="*/ 41 h 47"/>
                    <a:gd name="T48" fmla="*/ 18 w 60"/>
                    <a:gd name="T49" fmla="*/ 39 h 47"/>
                    <a:gd name="T50" fmla="*/ 9 w 60"/>
                    <a:gd name="T51" fmla="*/ 38 h 47"/>
                    <a:gd name="T52" fmla="*/ 0 w 60"/>
                    <a:gd name="T53"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7">
                      <a:moveTo>
                        <a:pt x="0" y="36"/>
                      </a:moveTo>
                      <a:lnTo>
                        <a:pt x="14" y="27"/>
                      </a:lnTo>
                      <a:lnTo>
                        <a:pt x="29" y="20"/>
                      </a:lnTo>
                      <a:lnTo>
                        <a:pt x="37" y="16"/>
                      </a:lnTo>
                      <a:lnTo>
                        <a:pt x="44" y="11"/>
                      </a:lnTo>
                      <a:lnTo>
                        <a:pt x="52" y="6"/>
                      </a:lnTo>
                      <a:lnTo>
                        <a:pt x="59" y="0"/>
                      </a:lnTo>
                      <a:lnTo>
                        <a:pt x="60" y="4"/>
                      </a:lnTo>
                      <a:lnTo>
                        <a:pt x="60" y="8"/>
                      </a:lnTo>
                      <a:lnTo>
                        <a:pt x="59" y="11"/>
                      </a:lnTo>
                      <a:lnTo>
                        <a:pt x="58" y="14"/>
                      </a:lnTo>
                      <a:lnTo>
                        <a:pt x="55" y="19"/>
                      </a:lnTo>
                      <a:lnTo>
                        <a:pt x="51" y="24"/>
                      </a:lnTo>
                      <a:lnTo>
                        <a:pt x="47" y="28"/>
                      </a:lnTo>
                      <a:lnTo>
                        <a:pt x="44" y="34"/>
                      </a:lnTo>
                      <a:lnTo>
                        <a:pt x="44" y="36"/>
                      </a:lnTo>
                      <a:lnTo>
                        <a:pt x="44" y="39"/>
                      </a:lnTo>
                      <a:lnTo>
                        <a:pt x="46" y="43"/>
                      </a:lnTo>
                      <a:lnTo>
                        <a:pt x="47" y="47"/>
                      </a:lnTo>
                      <a:lnTo>
                        <a:pt x="41" y="47"/>
                      </a:lnTo>
                      <a:lnTo>
                        <a:pt x="35" y="47"/>
                      </a:lnTo>
                      <a:lnTo>
                        <a:pt x="31" y="44"/>
                      </a:lnTo>
                      <a:lnTo>
                        <a:pt x="26" y="42"/>
                      </a:lnTo>
                      <a:lnTo>
                        <a:pt x="22" y="41"/>
                      </a:lnTo>
                      <a:lnTo>
                        <a:pt x="18" y="39"/>
                      </a:lnTo>
                      <a:lnTo>
                        <a:pt x="9" y="38"/>
                      </a:lnTo>
                      <a:lnTo>
                        <a:pt x="0" y="36"/>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25" name="Freeform 324"/>
                <p:cNvSpPr>
                  <a:spLocks noChangeAspect="1"/>
                </p:cNvSpPr>
                <p:nvPr/>
              </p:nvSpPr>
              <p:spPr bwMode="auto">
                <a:xfrm>
                  <a:off x="0" y="5030780"/>
                  <a:ext cx="44527" cy="18274"/>
                </a:xfrm>
                <a:custGeom>
                  <a:avLst/>
                  <a:gdLst>
                    <a:gd name="T0" fmla="*/ 1 w 110"/>
                    <a:gd name="T1" fmla="*/ 15 h 46"/>
                    <a:gd name="T2" fmla="*/ 11 w 110"/>
                    <a:gd name="T3" fmla="*/ 10 h 46"/>
                    <a:gd name="T4" fmla="*/ 20 w 110"/>
                    <a:gd name="T5" fmla="*/ 5 h 46"/>
                    <a:gd name="T6" fmla="*/ 30 w 110"/>
                    <a:gd name="T7" fmla="*/ 2 h 46"/>
                    <a:gd name="T8" fmla="*/ 40 w 110"/>
                    <a:gd name="T9" fmla="*/ 1 h 46"/>
                    <a:gd name="T10" fmla="*/ 50 w 110"/>
                    <a:gd name="T11" fmla="*/ 0 h 46"/>
                    <a:gd name="T12" fmla="*/ 61 w 110"/>
                    <a:gd name="T13" fmla="*/ 0 h 46"/>
                    <a:gd name="T14" fmla="*/ 69 w 110"/>
                    <a:gd name="T15" fmla="*/ 2 h 46"/>
                    <a:gd name="T16" fmla="*/ 80 w 110"/>
                    <a:gd name="T17" fmla="*/ 3 h 46"/>
                    <a:gd name="T18" fmla="*/ 82 w 110"/>
                    <a:gd name="T19" fmla="*/ 3 h 46"/>
                    <a:gd name="T20" fmla="*/ 80 w 110"/>
                    <a:gd name="T21" fmla="*/ 3 h 46"/>
                    <a:gd name="T22" fmla="*/ 86 w 110"/>
                    <a:gd name="T23" fmla="*/ 4 h 46"/>
                    <a:gd name="T24" fmla="*/ 92 w 110"/>
                    <a:gd name="T25" fmla="*/ 5 h 46"/>
                    <a:gd name="T26" fmla="*/ 99 w 110"/>
                    <a:gd name="T27" fmla="*/ 8 h 46"/>
                    <a:gd name="T28" fmla="*/ 103 w 110"/>
                    <a:gd name="T29" fmla="*/ 11 h 46"/>
                    <a:gd name="T30" fmla="*/ 106 w 110"/>
                    <a:gd name="T31" fmla="*/ 14 h 46"/>
                    <a:gd name="T32" fmla="*/ 110 w 110"/>
                    <a:gd name="T33" fmla="*/ 19 h 46"/>
                    <a:gd name="T34" fmla="*/ 110 w 110"/>
                    <a:gd name="T35" fmla="*/ 23 h 46"/>
                    <a:gd name="T36" fmla="*/ 109 w 110"/>
                    <a:gd name="T37" fmla="*/ 28 h 46"/>
                    <a:gd name="T38" fmla="*/ 105 w 110"/>
                    <a:gd name="T39" fmla="*/ 29 h 46"/>
                    <a:gd name="T40" fmla="*/ 101 w 110"/>
                    <a:gd name="T41" fmla="*/ 30 h 46"/>
                    <a:gd name="T42" fmla="*/ 98 w 110"/>
                    <a:gd name="T43" fmla="*/ 30 h 46"/>
                    <a:gd name="T44" fmla="*/ 93 w 110"/>
                    <a:gd name="T45" fmla="*/ 30 h 46"/>
                    <a:gd name="T46" fmla="*/ 85 w 110"/>
                    <a:gd name="T47" fmla="*/ 28 h 46"/>
                    <a:gd name="T48" fmla="*/ 73 w 110"/>
                    <a:gd name="T49" fmla="*/ 28 h 46"/>
                    <a:gd name="T50" fmla="*/ 71 w 110"/>
                    <a:gd name="T51" fmla="*/ 37 h 46"/>
                    <a:gd name="T52" fmla="*/ 67 w 110"/>
                    <a:gd name="T53" fmla="*/ 46 h 46"/>
                    <a:gd name="T54" fmla="*/ 55 w 110"/>
                    <a:gd name="T55" fmla="*/ 46 h 46"/>
                    <a:gd name="T56" fmla="*/ 44 w 110"/>
                    <a:gd name="T57" fmla="*/ 46 h 46"/>
                    <a:gd name="T58" fmla="*/ 40 w 110"/>
                    <a:gd name="T59" fmla="*/ 41 h 46"/>
                    <a:gd name="T60" fmla="*/ 39 w 110"/>
                    <a:gd name="T61" fmla="*/ 37 h 46"/>
                    <a:gd name="T62" fmla="*/ 39 w 110"/>
                    <a:gd name="T63" fmla="*/ 34 h 46"/>
                    <a:gd name="T64" fmla="*/ 37 w 110"/>
                    <a:gd name="T65" fmla="*/ 32 h 46"/>
                    <a:gd name="T66" fmla="*/ 35 w 110"/>
                    <a:gd name="T67" fmla="*/ 30 h 46"/>
                    <a:gd name="T68" fmla="*/ 31 w 110"/>
                    <a:gd name="T69" fmla="*/ 28 h 46"/>
                    <a:gd name="T70" fmla="*/ 30 w 110"/>
                    <a:gd name="T71" fmla="*/ 25 h 46"/>
                    <a:gd name="T72" fmla="*/ 29 w 110"/>
                    <a:gd name="T73" fmla="*/ 23 h 46"/>
                    <a:gd name="T74" fmla="*/ 29 w 110"/>
                    <a:gd name="T75" fmla="*/ 21 h 46"/>
                    <a:gd name="T76" fmla="*/ 29 w 110"/>
                    <a:gd name="T77" fmla="*/ 19 h 46"/>
                    <a:gd name="T78" fmla="*/ 30 w 110"/>
                    <a:gd name="T79" fmla="*/ 16 h 46"/>
                    <a:gd name="T80" fmla="*/ 31 w 110"/>
                    <a:gd name="T81" fmla="*/ 15 h 46"/>
                    <a:gd name="T82" fmla="*/ 20 w 110"/>
                    <a:gd name="T83" fmla="*/ 23 h 46"/>
                    <a:gd name="T84" fmla="*/ 13 w 110"/>
                    <a:gd name="T85" fmla="*/ 28 h 46"/>
                    <a:gd name="T86" fmla="*/ 13 w 110"/>
                    <a:gd name="T87" fmla="*/ 19 h 46"/>
                    <a:gd name="T88" fmla="*/ 13 w 110"/>
                    <a:gd name="T89" fmla="*/ 15 h 46"/>
                    <a:gd name="T90" fmla="*/ 11 w 110"/>
                    <a:gd name="T91" fmla="*/ 13 h 46"/>
                    <a:gd name="T92" fmla="*/ 8 w 110"/>
                    <a:gd name="T93" fmla="*/ 13 h 46"/>
                    <a:gd name="T94" fmla="*/ 6 w 110"/>
                    <a:gd name="T95" fmla="*/ 13 h 46"/>
                    <a:gd name="T96" fmla="*/ 3 w 110"/>
                    <a:gd name="T97" fmla="*/ 13 h 46"/>
                    <a:gd name="T98" fmla="*/ 1 w 110"/>
                    <a:gd name="T99" fmla="*/ 14 h 46"/>
                    <a:gd name="T100" fmla="*/ 0 w 110"/>
                    <a:gd name="T101" fmla="*/ 14 h 46"/>
                    <a:gd name="T102" fmla="*/ 0 w 110"/>
                    <a:gd name="T103" fmla="*/ 15 h 46"/>
                    <a:gd name="T104" fmla="*/ 1 w 110"/>
                    <a:gd name="T105" fmla="*/ 1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0" h="46">
                      <a:moveTo>
                        <a:pt x="1" y="15"/>
                      </a:moveTo>
                      <a:lnTo>
                        <a:pt x="11" y="10"/>
                      </a:lnTo>
                      <a:lnTo>
                        <a:pt x="20" y="5"/>
                      </a:lnTo>
                      <a:lnTo>
                        <a:pt x="30" y="2"/>
                      </a:lnTo>
                      <a:lnTo>
                        <a:pt x="40" y="1"/>
                      </a:lnTo>
                      <a:lnTo>
                        <a:pt x="50" y="0"/>
                      </a:lnTo>
                      <a:lnTo>
                        <a:pt x="61" y="0"/>
                      </a:lnTo>
                      <a:lnTo>
                        <a:pt x="69" y="2"/>
                      </a:lnTo>
                      <a:lnTo>
                        <a:pt x="80" y="3"/>
                      </a:lnTo>
                      <a:lnTo>
                        <a:pt x="82" y="3"/>
                      </a:lnTo>
                      <a:lnTo>
                        <a:pt x="80" y="3"/>
                      </a:lnTo>
                      <a:lnTo>
                        <a:pt x="86" y="4"/>
                      </a:lnTo>
                      <a:lnTo>
                        <a:pt x="92" y="5"/>
                      </a:lnTo>
                      <a:lnTo>
                        <a:pt x="99" y="8"/>
                      </a:lnTo>
                      <a:lnTo>
                        <a:pt x="103" y="11"/>
                      </a:lnTo>
                      <a:lnTo>
                        <a:pt x="106" y="14"/>
                      </a:lnTo>
                      <a:lnTo>
                        <a:pt x="110" y="19"/>
                      </a:lnTo>
                      <a:lnTo>
                        <a:pt x="110" y="23"/>
                      </a:lnTo>
                      <a:lnTo>
                        <a:pt x="109" y="28"/>
                      </a:lnTo>
                      <a:lnTo>
                        <a:pt x="105" y="29"/>
                      </a:lnTo>
                      <a:lnTo>
                        <a:pt x="101" y="30"/>
                      </a:lnTo>
                      <a:lnTo>
                        <a:pt x="98" y="30"/>
                      </a:lnTo>
                      <a:lnTo>
                        <a:pt x="93" y="30"/>
                      </a:lnTo>
                      <a:lnTo>
                        <a:pt x="85" y="28"/>
                      </a:lnTo>
                      <a:lnTo>
                        <a:pt x="73" y="28"/>
                      </a:lnTo>
                      <a:lnTo>
                        <a:pt x="71" y="37"/>
                      </a:lnTo>
                      <a:lnTo>
                        <a:pt x="67" y="46"/>
                      </a:lnTo>
                      <a:lnTo>
                        <a:pt x="55" y="46"/>
                      </a:lnTo>
                      <a:lnTo>
                        <a:pt x="44" y="46"/>
                      </a:lnTo>
                      <a:lnTo>
                        <a:pt x="40" y="41"/>
                      </a:lnTo>
                      <a:lnTo>
                        <a:pt x="39" y="37"/>
                      </a:lnTo>
                      <a:lnTo>
                        <a:pt x="39" y="34"/>
                      </a:lnTo>
                      <a:lnTo>
                        <a:pt x="37" y="32"/>
                      </a:lnTo>
                      <a:lnTo>
                        <a:pt x="35" y="30"/>
                      </a:lnTo>
                      <a:lnTo>
                        <a:pt x="31" y="28"/>
                      </a:lnTo>
                      <a:lnTo>
                        <a:pt x="30" y="25"/>
                      </a:lnTo>
                      <a:lnTo>
                        <a:pt x="29" y="23"/>
                      </a:lnTo>
                      <a:lnTo>
                        <a:pt x="29" y="21"/>
                      </a:lnTo>
                      <a:lnTo>
                        <a:pt x="29" y="19"/>
                      </a:lnTo>
                      <a:lnTo>
                        <a:pt x="30" y="16"/>
                      </a:lnTo>
                      <a:lnTo>
                        <a:pt x="31" y="15"/>
                      </a:lnTo>
                      <a:lnTo>
                        <a:pt x="20" y="23"/>
                      </a:lnTo>
                      <a:lnTo>
                        <a:pt x="13" y="28"/>
                      </a:lnTo>
                      <a:lnTo>
                        <a:pt x="13" y="19"/>
                      </a:lnTo>
                      <a:lnTo>
                        <a:pt x="13" y="15"/>
                      </a:lnTo>
                      <a:lnTo>
                        <a:pt x="11" y="13"/>
                      </a:lnTo>
                      <a:lnTo>
                        <a:pt x="8" y="13"/>
                      </a:lnTo>
                      <a:lnTo>
                        <a:pt x="6" y="13"/>
                      </a:lnTo>
                      <a:lnTo>
                        <a:pt x="3" y="13"/>
                      </a:lnTo>
                      <a:lnTo>
                        <a:pt x="1" y="14"/>
                      </a:lnTo>
                      <a:lnTo>
                        <a:pt x="0" y="14"/>
                      </a:lnTo>
                      <a:lnTo>
                        <a:pt x="0" y="15"/>
                      </a:lnTo>
                      <a:lnTo>
                        <a:pt x="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26" name="Freeform 325"/>
                <p:cNvSpPr>
                  <a:spLocks noChangeAspect="1"/>
                </p:cNvSpPr>
                <p:nvPr/>
              </p:nvSpPr>
              <p:spPr bwMode="auto">
                <a:xfrm>
                  <a:off x="0" y="5030780"/>
                  <a:ext cx="44527" cy="18274"/>
                </a:xfrm>
                <a:custGeom>
                  <a:avLst/>
                  <a:gdLst>
                    <a:gd name="T0" fmla="*/ 1 w 110"/>
                    <a:gd name="T1" fmla="*/ 15 h 46"/>
                    <a:gd name="T2" fmla="*/ 11 w 110"/>
                    <a:gd name="T3" fmla="*/ 10 h 46"/>
                    <a:gd name="T4" fmla="*/ 20 w 110"/>
                    <a:gd name="T5" fmla="*/ 5 h 46"/>
                    <a:gd name="T6" fmla="*/ 30 w 110"/>
                    <a:gd name="T7" fmla="*/ 2 h 46"/>
                    <a:gd name="T8" fmla="*/ 40 w 110"/>
                    <a:gd name="T9" fmla="*/ 1 h 46"/>
                    <a:gd name="T10" fmla="*/ 50 w 110"/>
                    <a:gd name="T11" fmla="*/ 0 h 46"/>
                    <a:gd name="T12" fmla="*/ 61 w 110"/>
                    <a:gd name="T13" fmla="*/ 0 h 46"/>
                    <a:gd name="T14" fmla="*/ 69 w 110"/>
                    <a:gd name="T15" fmla="*/ 2 h 46"/>
                    <a:gd name="T16" fmla="*/ 80 w 110"/>
                    <a:gd name="T17" fmla="*/ 3 h 46"/>
                    <a:gd name="T18" fmla="*/ 82 w 110"/>
                    <a:gd name="T19" fmla="*/ 3 h 46"/>
                    <a:gd name="T20" fmla="*/ 80 w 110"/>
                    <a:gd name="T21" fmla="*/ 3 h 46"/>
                    <a:gd name="T22" fmla="*/ 86 w 110"/>
                    <a:gd name="T23" fmla="*/ 4 h 46"/>
                    <a:gd name="T24" fmla="*/ 92 w 110"/>
                    <a:gd name="T25" fmla="*/ 5 h 46"/>
                    <a:gd name="T26" fmla="*/ 99 w 110"/>
                    <a:gd name="T27" fmla="*/ 8 h 46"/>
                    <a:gd name="T28" fmla="*/ 103 w 110"/>
                    <a:gd name="T29" fmla="*/ 11 h 46"/>
                    <a:gd name="T30" fmla="*/ 106 w 110"/>
                    <a:gd name="T31" fmla="*/ 14 h 46"/>
                    <a:gd name="T32" fmla="*/ 110 w 110"/>
                    <a:gd name="T33" fmla="*/ 19 h 46"/>
                    <a:gd name="T34" fmla="*/ 110 w 110"/>
                    <a:gd name="T35" fmla="*/ 23 h 46"/>
                    <a:gd name="T36" fmla="*/ 109 w 110"/>
                    <a:gd name="T37" fmla="*/ 28 h 46"/>
                    <a:gd name="T38" fmla="*/ 105 w 110"/>
                    <a:gd name="T39" fmla="*/ 29 h 46"/>
                    <a:gd name="T40" fmla="*/ 101 w 110"/>
                    <a:gd name="T41" fmla="*/ 30 h 46"/>
                    <a:gd name="T42" fmla="*/ 98 w 110"/>
                    <a:gd name="T43" fmla="*/ 30 h 46"/>
                    <a:gd name="T44" fmla="*/ 93 w 110"/>
                    <a:gd name="T45" fmla="*/ 30 h 46"/>
                    <a:gd name="T46" fmla="*/ 85 w 110"/>
                    <a:gd name="T47" fmla="*/ 28 h 46"/>
                    <a:gd name="T48" fmla="*/ 73 w 110"/>
                    <a:gd name="T49" fmla="*/ 28 h 46"/>
                    <a:gd name="T50" fmla="*/ 71 w 110"/>
                    <a:gd name="T51" fmla="*/ 37 h 46"/>
                    <a:gd name="T52" fmla="*/ 67 w 110"/>
                    <a:gd name="T53" fmla="*/ 46 h 46"/>
                    <a:gd name="T54" fmla="*/ 55 w 110"/>
                    <a:gd name="T55" fmla="*/ 46 h 46"/>
                    <a:gd name="T56" fmla="*/ 44 w 110"/>
                    <a:gd name="T57" fmla="*/ 46 h 46"/>
                    <a:gd name="T58" fmla="*/ 40 w 110"/>
                    <a:gd name="T59" fmla="*/ 41 h 46"/>
                    <a:gd name="T60" fmla="*/ 39 w 110"/>
                    <a:gd name="T61" fmla="*/ 37 h 46"/>
                    <a:gd name="T62" fmla="*/ 39 w 110"/>
                    <a:gd name="T63" fmla="*/ 34 h 46"/>
                    <a:gd name="T64" fmla="*/ 37 w 110"/>
                    <a:gd name="T65" fmla="*/ 32 h 46"/>
                    <a:gd name="T66" fmla="*/ 35 w 110"/>
                    <a:gd name="T67" fmla="*/ 30 h 46"/>
                    <a:gd name="T68" fmla="*/ 31 w 110"/>
                    <a:gd name="T69" fmla="*/ 28 h 46"/>
                    <a:gd name="T70" fmla="*/ 30 w 110"/>
                    <a:gd name="T71" fmla="*/ 25 h 46"/>
                    <a:gd name="T72" fmla="*/ 29 w 110"/>
                    <a:gd name="T73" fmla="*/ 23 h 46"/>
                    <a:gd name="T74" fmla="*/ 29 w 110"/>
                    <a:gd name="T75" fmla="*/ 21 h 46"/>
                    <a:gd name="T76" fmla="*/ 29 w 110"/>
                    <a:gd name="T77" fmla="*/ 19 h 46"/>
                    <a:gd name="T78" fmla="*/ 30 w 110"/>
                    <a:gd name="T79" fmla="*/ 16 h 46"/>
                    <a:gd name="T80" fmla="*/ 31 w 110"/>
                    <a:gd name="T81" fmla="*/ 15 h 46"/>
                    <a:gd name="T82" fmla="*/ 20 w 110"/>
                    <a:gd name="T83" fmla="*/ 23 h 46"/>
                    <a:gd name="T84" fmla="*/ 13 w 110"/>
                    <a:gd name="T85" fmla="*/ 28 h 46"/>
                    <a:gd name="T86" fmla="*/ 13 w 110"/>
                    <a:gd name="T87" fmla="*/ 19 h 46"/>
                    <a:gd name="T88" fmla="*/ 13 w 110"/>
                    <a:gd name="T89" fmla="*/ 15 h 46"/>
                    <a:gd name="T90" fmla="*/ 11 w 110"/>
                    <a:gd name="T91" fmla="*/ 13 h 46"/>
                    <a:gd name="T92" fmla="*/ 8 w 110"/>
                    <a:gd name="T93" fmla="*/ 13 h 46"/>
                    <a:gd name="T94" fmla="*/ 6 w 110"/>
                    <a:gd name="T95" fmla="*/ 13 h 46"/>
                    <a:gd name="T96" fmla="*/ 3 w 110"/>
                    <a:gd name="T97" fmla="*/ 13 h 46"/>
                    <a:gd name="T98" fmla="*/ 1 w 110"/>
                    <a:gd name="T99" fmla="*/ 14 h 46"/>
                    <a:gd name="T100" fmla="*/ 0 w 110"/>
                    <a:gd name="T101" fmla="*/ 14 h 46"/>
                    <a:gd name="T102" fmla="*/ 0 w 110"/>
                    <a:gd name="T103" fmla="*/ 15 h 46"/>
                    <a:gd name="T104" fmla="*/ 1 w 110"/>
                    <a:gd name="T105" fmla="*/ 1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0" h="46">
                      <a:moveTo>
                        <a:pt x="1" y="15"/>
                      </a:moveTo>
                      <a:lnTo>
                        <a:pt x="11" y="10"/>
                      </a:lnTo>
                      <a:lnTo>
                        <a:pt x="20" y="5"/>
                      </a:lnTo>
                      <a:lnTo>
                        <a:pt x="30" y="2"/>
                      </a:lnTo>
                      <a:lnTo>
                        <a:pt x="40" y="1"/>
                      </a:lnTo>
                      <a:lnTo>
                        <a:pt x="50" y="0"/>
                      </a:lnTo>
                      <a:lnTo>
                        <a:pt x="61" y="0"/>
                      </a:lnTo>
                      <a:lnTo>
                        <a:pt x="69" y="2"/>
                      </a:lnTo>
                      <a:lnTo>
                        <a:pt x="80" y="3"/>
                      </a:lnTo>
                      <a:lnTo>
                        <a:pt x="82" y="3"/>
                      </a:lnTo>
                      <a:lnTo>
                        <a:pt x="80" y="3"/>
                      </a:lnTo>
                      <a:lnTo>
                        <a:pt x="86" y="4"/>
                      </a:lnTo>
                      <a:lnTo>
                        <a:pt x="92" y="5"/>
                      </a:lnTo>
                      <a:lnTo>
                        <a:pt x="99" y="8"/>
                      </a:lnTo>
                      <a:lnTo>
                        <a:pt x="103" y="11"/>
                      </a:lnTo>
                      <a:lnTo>
                        <a:pt x="106" y="14"/>
                      </a:lnTo>
                      <a:lnTo>
                        <a:pt x="110" y="19"/>
                      </a:lnTo>
                      <a:lnTo>
                        <a:pt x="110" y="23"/>
                      </a:lnTo>
                      <a:lnTo>
                        <a:pt x="109" y="28"/>
                      </a:lnTo>
                      <a:lnTo>
                        <a:pt x="105" y="29"/>
                      </a:lnTo>
                      <a:lnTo>
                        <a:pt x="101" y="30"/>
                      </a:lnTo>
                      <a:lnTo>
                        <a:pt x="98" y="30"/>
                      </a:lnTo>
                      <a:lnTo>
                        <a:pt x="93" y="30"/>
                      </a:lnTo>
                      <a:lnTo>
                        <a:pt x="85" y="28"/>
                      </a:lnTo>
                      <a:lnTo>
                        <a:pt x="73" y="28"/>
                      </a:lnTo>
                      <a:lnTo>
                        <a:pt x="71" y="37"/>
                      </a:lnTo>
                      <a:lnTo>
                        <a:pt x="67" y="46"/>
                      </a:lnTo>
                      <a:lnTo>
                        <a:pt x="55" y="46"/>
                      </a:lnTo>
                      <a:lnTo>
                        <a:pt x="44" y="46"/>
                      </a:lnTo>
                      <a:lnTo>
                        <a:pt x="40" y="41"/>
                      </a:lnTo>
                      <a:lnTo>
                        <a:pt x="39" y="37"/>
                      </a:lnTo>
                      <a:lnTo>
                        <a:pt x="39" y="34"/>
                      </a:lnTo>
                      <a:lnTo>
                        <a:pt x="37" y="32"/>
                      </a:lnTo>
                      <a:lnTo>
                        <a:pt x="35" y="30"/>
                      </a:lnTo>
                      <a:lnTo>
                        <a:pt x="31" y="28"/>
                      </a:lnTo>
                      <a:lnTo>
                        <a:pt x="30" y="25"/>
                      </a:lnTo>
                      <a:lnTo>
                        <a:pt x="29" y="23"/>
                      </a:lnTo>
                      <a:lnTo>
                        <a:pt x="29" y="21"/>
                      </a:lnTo>
                      <a:lnTo>
                        <a:pt x="29" y="19"/>
                      </a:lnTo>
                      <a:lnTo>
                        <a:pt x="30" y="16"/>
                      </a:lnTo>
                      <a:lnTo>
                        <a:pt x="31" y="15"/>
                      </a:lnTo>
                      <a:lnTo>
                        <a:pt x="20" y="23"/>
                      </a:lnTo>
                      <a:lnTo>
                        <a:pt x="13" y="28"/>
                      </a:lnTo>
                      <a:lnTo>
                        <a:pt x="13" y="19"/>
                      </a:lnTo>
                      <a:lnTo>
                        <a:pt x="13" y="15"/>
                      </a:lnTo>
                      <a:lnTo>
                        <a:pt x="11" y="13"/>
                      </a:lnTo>
                      <a:lnTo>
                        <a:pt x="8" y="13"/>
                      </a:lnTo>
                      <a:lnTo>
                        <a:pt x="6" y="13"/>
                      </a:lnTo>
                      <a:lnTo>
                        <a:pt x="3" y="13"/>
                      </a:lnTo>
                      <a:lnTo>
                        <a:pt x="1" y="14"/>
                      </a:lnTo>
                      <a:lnTo>
                        <a:pt x="0" y="14"/>
                      </a:lnTo>
                      <a:lnTo>
                        <a:pt x="0" y="15"/>
                      </a:lnTo>
                      <a:lnTo>
                        <a:pt x="1" y="15"/>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27" name="Freeform 326"/>
                <p:cNvSpPr>
                  <a:spLocks noChangeAspect="1"/>
                </p:cNvSpPr>
                <p:nvPr/>
              </p:nvSpPr>
              <p:spPr bwMode="auto">
                <a:xfrm>
                  <a:off x="102817" y="5119764"/>
                  <a:ext cx="4858" cy="3178"/>
                </a:xfrm>
                <a:custGeom>
                  <a:avLst/>
                  <a:gdLst>
                    <a:gd name="T0" fmla="*/ 13 w 13"/>
                    <a:gd name="T1" fmla="*/ 0 h 6"/>
                    <a:gd name="T2" fmla="*/ 5 w 13"/>
                    <a:gd name="T3" fmla="*/ 0 h 6"/>
                    <a:gd name="T4" fmla="*/ 0 w 13"/>
                    <a:gd name="T5" fmla="*/ 0 h 6"/>
                    <a:gd name="T6" fmla="*/ 0 w 13"/>
                    <a:gd name="T7" fmla="*/ 3 h 6"/>
                    <a:gd name="T8" fmla="*/ 0 w 13"/>
                    <a:gd name="T9" fmla="*/ 6 h 6"/>
                    <a:gd name="T10" fmla="*/ 5 w 13"/>
                    <a:gd name="T11" fmla="*/ 6 h 6"/>
                    <a:gd name="T12" fmla="*/ 13 w 13"/>
                    <a:gd name="T13" fmla="*/ 6 h 6"/>
                    <a:gd name="T14" fmla="*/ 13 w 13"/>
                    <a:gd name="T15" fmla="*/ 3 h 6"/>
                    <a:gd name="T16" fmla="*/ 13 w 13"/>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
                      <a:moveTo>
                        <a:pt x="13" y="0"/>
                      </a:moveTo>
                      <a:lnTo>
                        <a:pt x="5" y="0"/>
                      </a:lnTo>
                      <a:lnTo>
                        <a:pt x="0" y="0"/>
                      </a:lnTo>
                      <a:lnTo>
                        <a:pt x="0" y="3"/>
                      </a:lnTo>
                      <a:lnTo>
                        <a:pt x="0" y="6"/>
                      </a:lnTo>
                      <a:lnTo>
                        <a:pt x="5" y="6"/>
                      </a:lnTo>
                      <a:lnTo>
                        <a:pt x="13" y="6"/>
                      </a:lnTo>
                      <a:lnTo>
                        <a:pt x="13" y="3"/>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328" name="Freeform 327"/>
                <p:cNvSpPr>
                  <a:spLocks noChangeAspect="1"/>
                </p:cNvSpPr>
                <p:nvPr/>
              </p:nvSpPr>
              <p:spPr bwMode="auto">
                <a:xfrm>
                  <a:off x="102817" y="5119764"/>
                  <a:ext cx="4858" cy="3178"/>
                </a:xfrm>
                <a:custGeom>
                  <a:avLst/>
                  <a:gdLst>
                    <a:gd name="T0" fmla="*/ 13 w 13"/>
                    <a:gd name="T1" fmla="*/ 0 h 6"/>
                    <a:gd name="T2" fmla="*/ 5 w 13"/>
                    <a:gd name="T3" fmla="*/ 0 h 6"/>
                    <a:gd name="T4" fmla="*/ 0 w 13"/>
                    <a:gd name="T5" fmla="*/ 0 h 6"/>
                    <a:gd name="T6" fmla="*/ 0 w 13"/>
                    <a:gd name="T7" fmla="*/ 3 h 6"/>
                    <a:gd name="T8" fmla="*/ 0 w 13"/>
                    <a:gd name="T9" fmla="*/ 6 h 6"/>
                    <a:gd name="T10" fmla="*/ 5 w 13"/>
                    <a:gd name="T11" fmla="*/ 6 h 6"/>
                    <a:gd name="T12" fmla="*/ 13 w 13"/>
                    <a:gd name="T13" fmla="*/ 6 h 6"/>
                    <a:gd name="T14" fmla="*/ 13 w 13"/>
                    <a:gd name="T15" fmla="*/ 3 h 6"/>
                    <a:gd name="T16" fmla="*/ 13 w 13"/>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
                      <a:moveTo>
                        <a:pt x="13" y="0"/>
                      </a:moveTo>
                      <a:lnTo>
                        <a:pt x="5" y="0"/>
                      </a:lnTo>
                      <a:lnTo>
                        <a:pt x="0" y="0"/>
                      </a:lnTo>
                      <a:lnTo>
                        <a:pt x="0" y="3"/>
                      </a:lnTo>
                      <a:lnTo>
                        <a:pt x="0" y="6"/>
                      </a:lnTo>
                      <a:lnTo>
                        <a:pt x="5" y="6"/>
                      </a:lnTo>
                      <a:lnTo>
                        <a:pt x="13" y="6"/>
                      </a:lnTo>
                      <a:lnTo>
                        <a:pt x="13" y="3"/>
                      </a:lnTo>
                      <a:lnTo>
                        <a:pt x="13" y="0"/>
                      </a:lnTo>
                    </a:path>
                  </a:pathLst>
                </a:custGeom>
                <a:grp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grpSp>
          <p:sp>
            <p:nvSpPr>
              <p:cNvPr id="278" name="Freeform 277"/>
              <p:cNvSpPr>
                <a:spLocks noChangeAspect="1"/>
              </p:cNvSpPr>
              <p:nvPr/>
            </p:nvSpPr>
            <p:spPr bwMode="auto">
              <a:xfrm>
                <a:off x="1541336" y="1331584"/>
                <a:ext cx="745110" cy="904937"/>
              </a:xfrm>
              <a:custGeom>
                <a:avLst/>
                <a:gdLst>
                  <a:gd name="T0" fmla="*/ 1613 w 1834"/>
                  <a:gd name="T1" fmla="*/ 2278 h 2278"/>
                  <a:gd name="T2" fmla="*/ 1834 w 1834"/>
                  <a:gd name="T3" fmla="*/ 650 h 2278"/>
                  <a:gd name="T4" fmla="*/ 1230 w 1834"/>
                  <a:gd name="T5" fmla="*/ 554 h 2278"/>
                  <a:gd name="T6" fmla="*/ 1296 w 1834"/>
                  <a:gd name="T7" fmla="*/ 161 h 2278"/>
                  <a:gd name="T8" fmla="*/ 393 w 1834"/>
                  <a:gd name="T9" fmla="*/ 0 h 2278"/>
                  <a:gd name="T10" fmla="*/ 0 w 1834"/>
                  <a:gd name="T11" fmla="*/ 2021 h 2278"/>
                  <a:gd name="T12" fmla="*/ 0 w 1834"/>
                  <a:gd name="T13" fmla="*/ 2028 h 2278"/>
                  <a:gd name="T14" fmla="*/ 1613 w 1834"/>
                  <a:gd name="T15" fmla="*/ 2278 h 2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4" h="2278">
                    <a:moveTo>
                      <a:pt x="1613" y="2278"/>
                    </a:moveTo>
                    <a:lnTo>
                      <a:pt x="1834" y="650"/>
                    </a:lnTo>
                    <a:lnTo>
                      <a:pt x="1230" y="554"/>
                    </a:lnTo>
                    <a:lnTo>
                      <a:pt x="1296" y="161"/>
                    </a:lnTo>
                    <a:lnTo>
                      <a:pt x="393" y="0"/>
                    </a:lnTo>
                    <a:lnTo>
                      <a:pt x="0" y="2021"/>
                    </a:lnTo>
                    <a:lnTo>
                      <a:pt x="0" y="2028"/>
                    </a:lnTo>
                    <a:lnTo>
                      <a:pt x="1613" y="2278"/>
                    </a:lnTo>
                    <a:close/>
                  </a:path>
                </a:pathLst>
              </a:custGeom>
              <a:solidFill>
                <a:sysClr val="window" lastClr="FFFFFF"/>
              </a:solidFill>
              <a:ln>
                <a:noFill/>
              </a:ln>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79" name="UT"/>
              <p:cNvSpPr>
                <a:spLocks noChangeAspect="1"/>
              </p:cNvSpPr>
              <p:nvPr/>
            </p:nvSpPr>
            <p:spPr bwMode="auto">
              <a:xfrm>
                <a:off x="1541336" y="1331584"/>
                <a:ext cx="745110" cy="904937"/>
              </a:xfrm>
              <a:custGeom>
                <a:avLst/>
                <a:gdLst>
                  <a:gd name="T0" fmla="*/ 1613 w 1834"/>
                  <a:gd name="T1" fmla="*/ 2278 h 2278"/>
                  <a:gd name="T2" fmla="*/ 1834 w 1834"/>
                  <a:gd name="T3" fmla="*/ 650 h 2278"/>
                  <a:gd name="T4" fmla="*/ 1230 w 1834"/>
                  <a:gd name="T5" fmla="*/ 554 h 2278"/>
                  <a:gd name="T6" fmla="*/ 1296 w 1834"/>
                  <a:gd name="T7" fmla="*/ 161 h 2278"/>
                  <a:gd name="T8" fmla="*/ 393 w 1834"/>
                  <a:gd name="T9" fmla="*/ 0 h 2278"/>
                  <a:gd name="T10" fmla="*/ 0 w 1834"/>
                  <a:gd name="T11" fmla="*/ 2021 h 2278"/>
                  <a:gd name="T12" fmla="*/ 0 w 1834"/>
                  <a:gd name="T13" fmla="*/ 2028 h 2278"/>
                  <a:gd name="T14" fmla="*/ 1613 w 1834"/>
                  <a:gd name="T15" fmla="*/ 2278 h 2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4" h="2278">
                    <a:moveTo>
                      <a:pt x="1613" y="2278"/>
                    </a:moveTo>
                    <a:lnTo>
                      <a:pt x="1834" y="650"/>
                    </a:lnTo>
                    <a:lnTo>
                      <a:pt x="1230" y="554"/>
                    </a:lnTo>
                    <a:lnTo>
                      <a:pt x="1296" y="161"/>
                    </a:lnTo>
                    <a:lnTo>
                      <a:pt x="393" y="0"/>
                    </a:lnTo>
                    <a:lnTo>
                      <a:pt x="0" y="2021"/>
                    </a:lnTo>
                    <a:lnTo>
                      <a:pt x="0" y="2028"/>
                    </a:lnTo>
                    <a:lnTo>
                      <a:pt x="1613" y="2278"/>
                    </a:lnTo>
                  </a:path>
                </a:pathLst>
              </a:custGeom>
              <a:noFill/>
              <a:ln w="0">
                <a:solidFill>
                  <a:srgbClr val="25221E"/>
                </a:solidFill>
                <a:round/>
                <a:headEnd/>
                <a:tailEnd/>
              </a:ln>
              <a:extLst/>
            </p:spPr>
            <p:txBody>
              <a:bodyPr rot="0" vert="horz" wrap="square" lIns="91440" tIns="45720" rIns="91440" bIns="45720" anchor="t" anchorCtr="0"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15000"/>
                  </a:lnSpc>
                  <a:spcAft>
                    <a:spcPts val="1000"/>
                  </a:spcAft>
                  <a:defRPr/>
                </a:pPr>
                <a:r>
                  <a:rPr lang="en-US" kern="0" dirty="0">
                    <a:solidFill>
                      <a:sysClr val="windowText" lastClr="000000"/>
                    </a:solidFill>
                    <a:latin typeface="Calibri"/>
                    <a:ea typeface="Times New Roman"/>
                    <a:cs typeface="Times New Roman"/>
                  </a:rPr>
                  <a:t> </a:t>
                </a:r>
                <a:endParaRPr lang="en-US" kern="0" dirty="0">
                  <a:solidFill>
                    <a:sysClr val="windowText" lastClr="000000"/>
                  </a:solidFill>
                  <a:latin typeface="Calibri"/>
                  <a:ea typeface="Calibri"/>
                  <a:cs typeface="Times New Roman"/>
                </a:endParaRPr>
              </a:p>
            </p:txBody>
          </p:sp>
          <p:sp>
            <p:nvSpPr>
              <p:cNvPr id="280" name="DC"/>
              <p:cNvSpPr/>
              <p:nvPr/>
            </p:nvSpPr>
            <p:spPr>
              <a:xfrm>
                <a:off x="6195253" y="1724046"/>
                <a:ext cx="267435" cy="220995"/>
              </a:xfrm>
              <a:prstGeom prst="star5">
                <a:avLst/>
              </a:prstGeom>
              <a:solidFill>
                <a:srgbClr val="9BBB59"/>
              </a:solidFill>
              <a:ln w="1905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kern="0" dirty="0">
                  <a:solidFill>
                    <a:sysClr val="window" lastClr="FFFFFF"/>
                  </a:solidFill>
                  <a:latin typeface="Calibri" panose="020F0502020204030204"/>
                </a:endParaRPr>
              </a:p>
            </p:txBody>
          </p:sp>
          <p:sp>
            <p:nvSpPr>
              <p:cNvPr id="281" name="PR"/>
              <p:cNvSpPr/>
              <p:nvPr/>
            </p:nvSpPr>
            <p:spPr>
              <a:xfrm>
                <a:off x="4587571" y="4364969"/>
                <a:ext cx="898980" cy="470100"/>
              </a:xfrm>
              <a:prstGeom prst="rect">
                <a:avLst/>
              </a:prstGeom>
              <a:solidFill>
                <a:sysClr val="window" lastClr="FFFFFF"/>
              </a:solidFill>
              <a:ln w="19050" cap="flat" cmpd="sng" algn="ctr">
                <a:solidFill>
                  <a:sysClr val="windowText" lastClr="000000"/>
                </a:solidFill>
                <a:prstDash val="solid"/>
              </a:ln>
              <a:effectLst/>
            </p:spPr>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kern="0" dirty="0">
                    <a:solidFill>
                      <a:sysClr val="windowText" lastClr="000000"/>
                    </a:solidFill>
                    <a:latin typeface="Calibri" panose="020F0502020204030204"/>
                  </a:rPr>
                  <a:t>PUERTO RICO</a:t>
                </a:r>
              </a:p>
            </p:txBody>
          </p:sp>
          <p:sp>
            <p:nvSpPr>
              <p:cNvPr id="282" name="Oval 281"/>
              <p:cNvSpPr/>
              <p:nvPr/>
            </p:nvSpPr>
            <p:spPr>
              <a:xfrm>
                <a:off x="4661731" y="3458806"/>
                <a:ext cx="269875" cy="246062"/>
              </a:xfrm>
              <a:prstGeom prst="ellipse">
                <a:avLst/>
              </a:prstGeom>
              <a:solidFill>
                <a:srgbClr val="FFFF00"/>
              </a:solidFill>
              <a:ln w="1905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kern="0" dirty="0">
                  <a:solidFill>
                    <a:sysClr val="window" lastClr="FFFFFF"/>
                  </a:solidFill>
                  <a:latin typeface="Calibri" panose="020F0502020204030204"/>
                </a:endParaRPr>
              </a:p>
            </p:txBody>
          </p:sp>
          <p:sp>
            <p:nvSpPr>
              <p:cNvPr id="283" name="Oval 282"/>
              <p:cNvSpPr/>
              <p:nvPr/>
            </p:nvSpPr>
            <p:spPr>
              <a:xfrm>
                <a:off x="4578935" y="1130516"/>
                <a:ext cx="269875" cy="246062"/>
              </a:xfrm>
              <a:prstGeom prst="ellipse">
                <a:avLst/>
              </a:prstGeom>
              <a:solidFill>
                <a:srgbClr val="FFFF00"/>
              </a:solidFill>
              <a:ln w="1905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kern="0" dirty="0">
                  <a:solidFill>
                    <a:sysClr val="window" lastClr="FFFFFF"/>
                  </a:solidFill>
                  <a:latin typeface="Calibri" panose="020F0502020204030204"/>
                </a:endParaRPr>
              </a:p>
            </p:txBody>
          </p:sp>
          <p:sp>
            <p:nvSpPr>
              <p:cNvPr id="284" name="Oval 283"/>
              <p:cNvSpPr/>
              <p:nvPr/>
            </p:nvSpPr>
            <p:spPr>
              <a:xfrm>
                <a:off x="5757975" y="1740170"/>
                <a:ext cx="269875" cy="246062"/>
              </a:xfrm>
              <a:prstGeom prst="ellipse">
                <a:avLst/>
              </a:prstGeom>
              <a:solidFill>
                <a:srgbClr val="FFFF00"/>
              </a:solidFill>
              <a:ln w="1905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kern="0" dirty="0">
                  <a:solidFill>
                    <a:sysClr val="window" lastClr="FFFFFF"/>
                  </a:solidFill>
                  <a:latin typeface="Calibri" panose="020F0502020204030204"/>
                </a:endParaRPr>
              </a:p>
            </p:txBody>
          </p:sp>
          <p:sp>
            <p:nvSpPr>
              <p:cNvPr id="285" name="CR"/>
              <p:cNvSpPr/>
              <p:nvPr/>
            </p:nvSpPr>
            <p:spPr>
              <a:xfrm>
                <a:off x="2996443" y="922362"/>
                <a:ext cx="245128" cy="337254"/>
              </a:xfrm>
              <a:prstGeom prst="diamond">
                <a:avLst/>
              </a:prstGeom>
              <a:solidFill>
                <a:srgbClr val="F6A01A"/>
              </a:solidFill>
              <a:ln w="1905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kern="0" dirty="0">
                  <a:solidFill>
                    <a:sysClr val="window" lastClr="FFFFFF"/>
                  </a:solidFill>
                  <a:latin typeface="Calibri" panose="020F0502020204030204"/>
                </a:endParaRPr>
              </a:p>
            </p:txBody>
          </p:sp>
          <p:sp>
            <p:nvSpPr>
              <p:cNvPr id="286" name="Oval 285"/>
              <p:cNvSpPr/>
              <p:nvPr/>
            </p:nvSpPr>
            <p:spPr>
              <a:xfrm>
                <a:off x="4672843" y="1485698"/>
                <a:ext cx="272596" cy="246063"/>
              </a:xfrm>
              <a:prstGeom prst="ellipse">
                <a:avLst/>
              </a:prstGeom>
              <a:solidFill>
                <a:srgbClr val="FFFF00"/>
              </a:solidFill>
              <a:ln w="1905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kern="0" dirty="0">
                  <a:solidFill>
                    <a:sysClr val="window" lastClr="FFFFFF"/>
                  </a:solidFill>
                  <a:latin typeface="Calibri" panose="020F0502020204030204"/>
                </a:endParaRPr>
              </a:p>
            </p:txBody>
          </p:sp>
          <p:sp>
            <p:nvSpPr>
              <p:cNvPr id="287" name="Oval 286"/>
              <p:cNvSpPr/>
              <p:nvPr/>
            </p:nvSpPr>
            <p:spPr>
              <a:xfrm>
                <a:off x="5364086" y="4364968"/>
                <a:ext cx="272596" cy="246063"/>
              </a:xfrm>
              <a:prstGeom prst="ellipse">
                <a:avLst/>
              </a:prstGeom>
              <a:solidFill>
                <a:srgbClr val="FFFF00"/>
              </a:solidFill>
              <a:ln w="1905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kern="0" dirty="0">
                  <a:solidFill>
                    <a:sysClr val="window" lastClr="FFFFFF"/>
                  </a:solidFill>
                  <a:latin typeface="Calibri" panose="020F0502020204030204"/>
                </a:endParaRPr>
              </a:p>
            </p:txBody>
          </p:sp>
        </p:grpSp>
        <p:sp>
          <p:nvSpPr>
            <p:cNvPr id="174" name="Oval 173"/>
            <p:cNvSpPr/>
            <p:nvPr/>
          </p:nvSpPr>
          <p:spPr>
            <a:xfrm>
              <a:off x="6099888" y="3670282"/>
              <a:ext cx="274813" cy="253292"/>
            </a:xfrm>
            <a:prstGeom prst="ellipse">
              <a:avLst/>
            </a:prstGeom>
            <a:solidFill>
              <a:srgbClr val="FFFF00"/>
            </a:solidFill>
            <a:ln w="19050"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n-US" kern="0" dirty="0">
                <a:solidFill>
                  <a:sysClr val="window" lastClr="FFFFFF"/>
                </a:solidFill>
                <a:latin typeface="Calibri" panose="020F0502020204030204"/>
              </a:endParaRPr>
            </a:p>
          </p:txBody>
        </p:sp>
      </p:grpSp>
    </p:spTree>
    <p:extLst>
      <p:ext uri="{BB962C8B-B14F-4D97-AF65-F5344CB8AC3E}">
        <p14:creationId xmlns:p14="http://schemas.microsoft.com/office/powerpoint/2010/main" val="3241204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a:prstGeom prst="rect">
            <a:avLst/>
          </a:prstGeom>
        </p:spPr>
        <p:txBody>
          <a:bodyPr/>
          <a:lstStyle/>
          <a:p>
            <a:r>
              <a:rPr lang="en-US" dirty="0" smtClean="0"/>
              <a:t>Phase 1: Assess</a:t>
            </a:r>
            <a:endParaRPr lang="en-US" dirty="0"/>
          </a:p>
        </p:txBody>
      </p:sp>
      <p:sp>
        <p:nvSpPr>
          <p:cNvPr id="3" name="Text Placeholder 2"/>
          <p:cNvSpPr>
            <a:spLocks noGrp="1"/>
          </p:cNvSpPr>
          <p:nvPr>
            <p:ph type="body" sz="quarter" idx="4294967295"/>
          </p:nvPr>
        </p:nvSpPr>
        <p:spPr>
          <a:xfrm>
            <a:off x="0" y="6870700"/>
            <a:ext cx="8229600" cy="3341688"/>
          </a:xfrm>
        </p:spPr>
        <p:txBody>
          <a:bodyPr/>
          <a:lstStyle/>
          <a:p>
            <a:r>
              <a:rPr lang="en-US" dirty="0" smtClean="0"/>
              <a:t>Scope</a:t>
            </a:r>
          </a:p>
          <a:p>
            <a:pPr lvl="1"/>
            <a:r>
              <a:rPr lang="en-US" dirty="0" smtClean="0"/>
              <a:t>5 </a:t>
            </a:r>
            <a:r>
              <a:rPr lang="en-US" dirty="0"/>
              <a:t>year program, multiple stakeholders, a lot of data, national-level program, public accountability, FOA requirements </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3"/>
          <a:stretch>
            <a:fillRect/>
          </a:stretch>
        </p:blipFill>
        <p:spPr>
          <a:xfrm>
            <a:off x="526733" y="2038384"/>
            <a:ext cx="2835507" cy="1398850"/>
          </a:xfrm>
          <a:prstGeom prst="rect">
            <a:avLst/>
          </a:prstGeom>
        </p:spPr>
      </p:pic>
      <p:sp>
        <p:nvSpPr>
          <p:cNvPr id="5" name="Oval 4"/>
          <p:cNvSpPr/>
          <p:nvPr/>
        </p:nvSpPr>
        <p:spPr>
          <a:xfrm>
            <a:off x="720192" y="2230659"/>
            <a:ext cx="631179" cy="5336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20192" y="2878969"/>
            <a:ext cx="704007" cy="6591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185857" y="3581139"/>
            <a:ext cx="1517257" cy="369332"/>
          </a:xfrm>
          <a:prstGeom prst="rect">
            <a:avLst/>
          </a:prstGeom>
          <a:noFill/>
        </p:spPr>
        <p:txBody>
          <a:bodyPr wrap="square" rtlCol="0">
            <a:spAutoFit/>
          </a:bodyPr>
          <a:lstStyle/>
          <a:p>
            <a:r>
              <a:rPr lang="en-US" b="1" dirty="0">
                <a:solidFill>
                  <a:schemeClr val="accent4">
                    <a:lumMod val="75000"/>
                  </a:schemeClr>
                </a:solidFill>
                <a:latin typeface="Calibri" panose="020F0502020204030204" pitchFamily="34" charset="0"/>
              </a:rPr>
              <a:t>Key Audience</a:t>
            </a:r>
          </a:p>
        </p:txBody>
      </p:sp>
      <p:pic>
        <p:nvPicPr>
          <p:cNvPr id="3074" name="Picture 2" descr="http://cdnl.tblsft.com/sites/all/themes/tableaumega/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351" y="2054872"/>
            <a:ext cx="2128205" cy="4425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thumb/b/b9/Group_font_awesome.svg/2000px-Group_font_awesom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4094" y="1993427"/>
            <a:ext cx="787399" cy="7873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39132" y="2812784"/>
            <a:ext cx="996669" cy="769441"/>
          </a:xfrm>
          <a:prstGeom prst="rect">
            <a:avLst/>
          </a:prstGeom>
          <a:noFill/>
        </p:spPr>
        <p:txBody>
          <a:bodyPr wrap="square" rtlCol="0">
            <a:spAutoFit/>
          </a:bodyPr>
          <a:lstStyle/>
          <a:p>
            <a:r>
              <a:rPr lang="en-US" sz="4400" b="1" dirty="0">
                <a:solidFill>
                  <a:schemeClr val="accent2"/>
                </a:solidFill>
                <a:latin typeface="Arial monospaced for SAP" panose="020B0609020202030204" pitchFamily="49" charset="0"/>
              </a:rPr>
              <a:t>$$</a:t>
            </a:r>
          </a:p>
        </p:txBody>
      </p:sp>
      <p:pic>
        <p:nvPicPr>
          <p:cNvPr id="11" name="Picture 10"/>
          <p:cNvPicPr>
            <a:picLocks noChangeAspect="1"/>
          </p:cNvPicPr>
          <p:nvPr/>
        </p:nvPicPr>
        <p:blipFill>
          <a:blip r:embed="rId6"/>
          <a:stretch>
            <a:fillRect/>
          </a:stretch>
        </p:blipFill>
        <p:spPr>
          <a:xfrm>
            <a:off x="7227280" y="2870075"/>
            <a:ext cx="1459521" cy="998153"/>
          </a:xfrm>
          <a:prstGeom prst="rect">
            <a:avLst/>
          </a:prstGeom>
          <a:ln>
            <a:solidFill>
              <a:schemeClr val="tx1"/>
            </a:solidFill>
          </a:ln>
        </p:spPr>
      </p:pic>
      <p:pic>
        <p:nvPicPr>
          <p:cNvPr id="12" name="Picture 11"/>
          <p:cNvPicPr>
            <a:picLocks noChangeAspect="1"/>
          </p:cNvPicPr>
          <p:nvPr/>
        </p:nvPicPr>
        <p:blipFill>
          <a:blip r:embed="rId7"/>
          <a:stretch>
            <a:fillRect/>
          </a:stretch>
        </p:blipFill>
        <p:spPr>
          <a:xfrm>
            <a:off x="5237119" y="2583906"/>
            <a:ext cx="1063720" cy="1383039"/>
          </a:xfrm>
          <a:prstGeom prst="rect">
            <a:avLst/>
          </a:prstGeom>
          <a:ln>
            <a:solidFill>
              <a:schemeClr val="tx1"/>
            </a:solidFill>
          </a:ln>
        </p:spPr>
      </p:pic>
      <p:sp>
        <p:nvSpPr>
          <p:cNvPr id="13" name="TextBox 12"/>
          <p:cNvSpPr txBox="1"/>
          <p:nvPr/>
        </p:nvSpPr>
        <p:spPr>
          <a:xfrm>
            <a:off x="5838404" y="4115446"/>
            <a:ext cx="2848396" cy="369332"/>
          </a:xfrm>
          <a:prstGeom prst="rect">
            <a:avLst/>
          </a:prstGeom>
          <a:noFill/>
        </p:spPr>
        <p:txBody>
          <a:bodyPr wrap="square" rtlCol="0">
            <a:spAutoFit/>
          </a:bodyPr>
          <a:lstStyle/>
          <a:p>
            <a:r>
              <a:rPr lang="en-US" b="1" dirty="0">
                <a:solidFill>
                  <a:schemeClr val="accent4">
                    <a:lumMod val="75000"/>
                  </a:schemeClr>
                </a:solidFill>
                <a:latin typeface="Calibri" panose="020F0502020204030204" pitchFamily="34" charset="0"/>
              </a:rPr>
              <a:t>Resource Availability</a:t>
            </a:r>
          </a:p>
        </p:txBody>
      </p:sp>
      <p:sp>
        <p:nvSpPr>
          <p:cNvPr id="8" name="Right Arrow 7"/>
          <p:cNvSpPr/>
          <p:nvPr/>
        </p:nvSpPr>
        <p:spPr>
          <a:xfrm>
            <a:off x="2642050" y="4145981"/>
            <a:ext cx="1027689" cy="32368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2476357" y="4463712"/>
            <a:ext cx="499009" cy="261610"/>
          </a:xfrm>
          <a:prstGeom prst="rect">
            <a:avLst/>
          </a:prstGeom>
          <a:noFill/>
        </p:spPr>
        <p:txBody>
          <a:bodyPr wrap="square" rtlCol="0">
            <a:spAutoFit/>
          </a:bodyPr>
          <a:lstStyle/>
          <a:p>
            <a:r>
              <a:rPr lang="en-US" sz="1050" b="1" dirty="0">
                <a:solidFill>
                  <a:schemeClr val="accent4">
                    <a:lumMod val="75000"/>
                  </a:schemeClr>
                </a:solidFill>
                <a:latin typeface="Calibri" panose="020F0502020204030204" pitchFamily="34" charset="0"/>
              </a:rPr>
              <a:t>2015</a:t>
            </a:r>
          </a:p>
        </p:txBody>
      </p:sp>
      <p:sp>
        <p:nvSpPr>
          <p:cNvPr id="16" name="TextBox 15"/>
          <p:cNvSpPr txBox="1"/>
          <p:nvPr/>
        </p:nvSpPr>
        <p:spPr>
          <a:xfrm>
            <a:off x="3312020" y="4477292"/>
            <a:ext cx="499009" cy="261610"/>
          </a:xfrm>
          <a:prstGeom prst="rect">
            <a:avLst/>
          </a:prstGeom>
          <a:noFill/>
        </p:spPr>
        <p:txBody>
          <a:bodyPr wrap="square" rtlCol="0">
            <a:spAutoFit/>
          </a:bodyPr>
          <a:lstStyle/>
          <a:p>
            <a:r>
              <a:rPr lang="en-US" sz="1050" b="1" dirty="0">
                <a:solidFill>
                  <a:schemeClr val="accent4">
                    <a:lumMod val="75000"/>
                  </a:schemeClr>
                </a:solidFill>
                <a:latin typeface="Calibri" panose="020F0502020204030204" pitchFamily="34" charset="0"/>
              </a:rPr>
              <a:t>2020</a:t>
            </a:r>
          </a:p>
        </p:txBody>
      </p:sp>
      <p:sp>
        <p:nvSpPr>
          <p:cNvPr id="17" name="TextBox 16"/>
          <p:cNvSpPr txBox="1"/>
          <p:nvPr/>
        </p:nvSpPr>
        <p:spPr>
          <a:xfrm>
            <a:off x="1869164" y="4825168"/>
            <a:ext cx="2173688" cy="577081"/>
          </a:xfrm>
          <a:prstGeom prst="rect">
            <a:avLst/>
          </a:prstGeom>
          <a:noFill/>
        </p:spPr>
        <p:txBody>
          <a:bodyPr wrap="square" rtlCol="0">
            <a:spAutoFit/>
          </a:bodyPr>
          <a:lstStyle/>
          <a:p>
            <a:r>
              <a:rPr lang="en-US" sz="1050" b="1" dirty="0">
                <a:solidFill>
                  <a:schemeClr val="accent4">
                    <a:lumMod val="75000"/>
                  </a:schemeClr>
                </a:solidFill>
                <a:latin typeface="Calibri" panose="020F0502020204030204" pitchFamily="34" charset="0"/>
              </a:rPr>
              <a:t>Is the CRCCP effective in </a:t>
            </a:r>
            <a:r>
              <a:rPr lang="en-US" sz="1050" b="1" dirty="0">
                <a:solidFill>
                  <a:srgbClr val="AB273E"/>
                </a:solidFill>
                <a:latin typeface="Calibri" panose="020F0502020204030204" pitchFamily="34" charset="0"/>
              </a:rPr>
              <a:t>increasing CRC screening rates</a:t>
            </a:r>
            <a:r>
              <a:rPr lang="en-US" sz="1050" b="1" dirty="0">
                <a:solidFill>
                  <a:schemeClr val="accent4">
                    <a:lumMod val="75000"/>
                  </a:schemeClr>
                </a:solidFill>
                <a:latin typeface="Calibri" panose="020F0502020204030204" pitchFamily="34" charset="0"/>
              </a:rPr>
              <a:t> in partner health system clinics?</a:t>
            </a:r>
          </a:p>
        </p:txBody>
      </p:sp>
      <p:pic>
        <p:nvPicPr>
          <p:cNvPr id="18" name="Picture 4" descr="https://upload.wikimedia.org/wikipedia/commons/thumb/b/b9/Group_font_awesome.svg/2000px-Group_font_awesome.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6248" y="4223154"/>
            <a:ext cx="461207" cy="4612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upload.wikimedia.org/wikipedia/commons/thumb/b/b9/Group_font_awesome.svg/2000px-Group_font_awesome.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59861" y="4415270"/>
            <a:ext cx="461207" cy="4612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upload.wikimedia.org/wikipedia/commons/thumb/b/b9/Group_font_awesome.svg/2000px-Group_font_awesome.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0794" y="4759575"/>
            <a:ext cx="461207" cy="46120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103256" y="5402248"/>
            <a:ext cx="2848396" cy="369332"/>
          </a:xfrm>
          <a:prstGeom prst="rect">
            <a:avLst/>
          </a:prstGeom>
          <a:noFill/>
        </p:spPr>
        <p:txBody>
          <a:bodyPr wrap="square" rtlCol="0">
            <a:spAutoFit/>
          </a:bodyPr>
          <a:lstStyle/>
          <a:p>
            <a:r>
              <a:rPr lang="en-US" b="1" dirty="0">
                <a:solidFill>
                  <a:schemeClr val="accent4">
                    <a:lumMod val="75000"/>
                  </a:schemeClr>
                </a:solidFill>
                <a:latin typeface="Calibri" panose="020F0502020204030204" pitchFamily="34" charset="0"/>
              </a:rPr>
              <a:t>Scope and Purpose</a:t>
            </a:r>
          </a:p>
        </p:txBody>
      </p:sp>
    </p:spTree>
    <p:extLst>
      <p:ext uri="{BB962C8B-B14F-4D97-AF65-F5344CB8AC3E}">
        <p14:creationId xmlns:p14="http://schemas.microsoft.com/office/powerpoint/2010/main" val="2118610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76902"/>
            <a:ext cx="8229600" cy="1143000"/>
          </a:xfrm>
          <a:prstGeom prst="rect">
            <a:avLst/>
          </a:prstGeom>
        </p:spPr>
        <p:txBody>
          <a:bodyPr/>
          <a:lstStyle/>
          <a:p>
            <a:r>
              <a:rPr lang="en-US" dirty="0" smtClean="0"/>
              <a:t>Phase 2: Conceptualize </a:t>
            </a:r>
            <a:endParaRPr lang="en-US" dirty="0"/>
          </a:p>
        </p:txBody>
      </p:sp>
      <p:sp>
        <p:nvSpPr>
          <p:cNvPr id="3" name="Text Placeholder 2"/>
          <p:cNvSpPr>
            <a:spLocks noGrp="1"/>
          </p:cNvSpPr>
          <p:nvPr>
            <p:ph type="body" sz="quarter" idx="4294967295"/>
          </p:nvPr>
        </p:nvSpPr>
        <p:spPr>
          <a:xfrm>
            <a:off x="1483352" y="1677813"/>
            <a:ext cx="4170363" cy="3341687"/>
          </a:xfrm>
        </p:spPr>
        <p:txBody>
          <a:bodyPr/>
          <a:lstStyle/>
          <a:p>
            <a:r>
              <a:rPr lang="en-US" dirty="0" smtClean="0"/>
              <a:t>“Visioning sessions” </a:t>
            </a:r>
          </a:p>
          <a:p>
            <a:r>
              <a:rPr lang="en-US" dirty="0" smtClean="0"/>
              <a:t>Data relationships (ex. Grantee </a:t>
            </a:r>
            <a:r>
              <a:rPr lang="en-US" dirty="0" smtClean="0">
                <a:sym typeface="Wingdings" panose="05000000000000000000" pitchFamily="2" charset="2"/>
              </a:rPr>
              <a:t> health system  clinics)</a:t>
            </a:r>
          </a:p>
          <a:p>
            <a:r>
              <a:rPr lang="en-US" dirty="0" smtClean="0">
                <a:sym typeface="Wingdings" panose="05000000000000000000" pitchFamily="2" charset="2"/>
              </a:rPr>
              <a:t>Priority variables (ex. Screening rates, EBIs)</a:t>
            </a:r>
          </a:p>
          <a:p>
            <a:r>
              <a:rPr lang="en-US" dirty="0" smtClean="0">
                <a:sym typeface="Wingdings" panose="05000000000000000000" pitchFamily="2" charset="2"/>
              </a:rPr>
              <a:t>Indicators </a:t>
            </a:r>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5653716" y="2022907"/>
            <a:ext cx="1790957" cy="212208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6319117" y="2531587"/>
            <a:ext cx="1763350" cy="239168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6974961" y="3348657"/>
            <a:ext cx="1772908" cy="228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99094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30675"/>
            <a:ext cx="9144000" cy="1063625"/>
          </a:xfrm>
          <a:prstGeom prst="rect">
            <a:avLst/>
          </a:prstGeom>
        </p:spPr>
        <p:txBody>
          <a:bodyPr anchor="t"/>
          <a:lstStyle/>
          <a:p>
            <a:r>
              <a:rPr lang="en-US" dirty="0" smtClean="0"/>
              <a:t>Phase 3: Execute </a:t>
            </a:r>
            <a:endParaRPr lang="en-US" dirty="0"/>
          </a:p>
        </p:txBody>
      </p:sp>
      <p:pic>
        <p:nvPicPr>
          <p:cNvPr id="5" name="Picture 4"/>
          <p:cNvPicPr>
            <a:picLocks noChangeAspect="1"/>
          </p:cNvPicPr>
          <p:nvPr/>
        </p:nvPicPr>
        <p:blipFill>
          <a:blip r:embed="rId3"/>
          <a:stretch>
            <a:fillRect/>
          </a:stretch>
        </p:blipFill>
        <p:spPr>
          <a:xfrm>
            <a:off x="1502145" y="1224299"/>
            <a:ext cx="6023448" cy="4686004"/>
          </a:xfrm>
          <a:prstGeom prst="rect">
            <a:avLst/>
          </a:prstGeom>
        </p:spPr>
      </p:pic>
    </p:spTree>
    <p:extLst>
      <p:ext uri="{BB962C8B-B14F-4D97-AF65-F5344CB8AC3E}">
        <p14:creationId xmlns:p14="http://schemas.microsoft.com/office/powerpoint/2010/main" val="40443403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05359"/>
            <a:ext cx="8229600" cy="1143000"/>
          </a:xfrm>
          <a:prstGeom prst="rect">
            <a:avLst/>
          </a:prstGeom>
        </p:spPr>
        <p:txBody>
          <a:bodyPr/>
          <a:lstStyle/>
          <a:p>
            <a:r>
              <a:rPr lang="en-US" dirty="0" smtClean="0"/>
              <a:t>Phase 4: Evaluate</a:t>
            </a:r>
            <a:endParaRPr lang="en-US" dirty="0"/>
          </a:p>
        </p:txBody>
      </p:sp>
      <p:sp>
        <p:nvSpPr>
          <p:cNvPr id="3" name="Text Placeholder 2"/>
          <p:cNvSpPr>
            <a:spLocks noGrp="1"/>
          </p:cNvSpPr>
          <p:nvPr>
            <p:ph type="body" sz="quarter" idx="4294967295"/>
          </p:nvPr>
        </p:nvSpPr>
        <p:spPr>
          <a:xfrm>
            <a:off x="1345639" y="1599435"/>
            <a:ext cx="3759200" cy="3341688"/>
          </a:xfrm>
        </p:spPr>
        <p:txBody>
          <a:bodyPr/>
          <a:lstStyle/>
          <a:p>
            <a:r>
              <a:rPr lang="en-US" dirty="0" smtClean="0"/>
              <a:t>Maintenance</a:t>
            </a:r>
          </a:p>
          <a:p>
            <a:pPr lvl="1"/>
            <a:r>
              <a:rPr lang="en-US" dirty="0" smtClean="0"/>
              <a:t>Internal and external </a:t>
            </a:r>
          </a:p>
          <a:p>
            <a:r>
              <a:rPr lang="en-US" dirty="0" smtClean="0"/>
              <a:t>Reassess: </a:t>
            </a:r>
          </a:p>
          <a:p>
            <a:pPr lvl="1"/>
            <a:r>
              <a:rPr lang="en-US" dirty="0" smtClean="0"/>
              <a:t>priority variables</a:t>
            </a:r>
          </a:p>
          <a:p>
            <a:pPr lvl="1"/>
            <a:r>
              <a:rPr lang="en-US" dirty="0" smtClean="0"/>
              <a:t>indicators and target</a:t>
            </a:r>
          </a:p>
          <a:p>
            <a:pPr lvl="1"/>
            <a:r>
              <a:rPr lang="en-US" dirty="0" smtClean="0"/>
              <a:t>data relationships </a:t>
            </a:r>
          </a:p>
          <a:p>
            <a:pPr lvl="1"/>
            <a:r>
              <a:rPr lang="en-US" dirty="0" smtClean="0"/>
              <a:t>Stakeholders</a:t>
            </a:r>
            <a:endParaRPr lang="en-US" dirty="0"/>
          </a:p>
          <a:p>
            <a:r>
              <a:rPr lang="en-US" dirty="0" smtClean="0"/>
              <a:t>Future iterations</a:t>
            </a:r>
          </a:p>
        </p:txBody>
      </p:sp>
      <p:pic>
        <p:nvPicPr>
          <p:cNvPr id="4100" name="Picture 4" descr="http://www.hazardcenter.louisville.edu/wp-content/uploads/2013/09/icon_CHAMPS_commprofi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4839" y="1748359"/>
            <a:ext cx="3043841" cy="3043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8844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4600"/>
            <a:ext cx="9144000" cy="1143000"/>
          </a:xfrm>
        </p:spPr>
        <p:txBody>
          <a:bodyPr>
            <a:normAutofit fontScale="90000"/>
          </a:bodyPr>
          <a:lstStyle/>
          <a:p>
            <a:pPr eaLnBrk="1" hangingPunct="1">
              <a:defRPr/>
            </a:pPr>
            <a:r>
              <a:rPr lang="en-US" sz="4000" smtClean="0"/>
              <a:t>The Role of Data Dashboards </a:t>
            </a:r>
            <a:br>
              <a:rPr lang="en-US" sz="4000" smtClean="0"/>
            </a:br>
            <a:r>
              <a:rPr lang="en-US" sz="4000" smtClean="0"/>
              <a:t>in Evaluation</a:t>
            </a:r>
          </a:p>
        </p:txBody>
      </p:sp>
    </p:spTree>
    <p:extLst>
      <p:ext uri="{BB962C8B-B14F-4D97-AF65-F5344CB8AC3E}">
        <p14:creationId xmlns:p14="http://schemas.microsoft.com/office/powerpoint/2010/main" val="31858114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72100"/>
            <a:ext cx="9144000" cy="628650"/>
          </a:xfrm>
          <a:prstGeom prst="rect">
            <a:avLst/>
          </a:prstGeom>
          <a:solidFill>
            <a:srgbClr val="17263E"/>
          </a:solidFill>
          <a:ln>
            <a:solidFill>
              <a:srgbClr val="17263E"/>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342892"/>
            <a:endParaRPr lang="en-US" sz="1400" dirty="0">
              <a:solidFill>
                <a:prstClr val="white"/>
              </a:solidFill>
            </a:endParaRPr>
          </a:p>
        </p:txBody>
      </p:sp>
      <p:pic>
        <p:nvPicPr>
          <p:cNvPr id="5" name="Picture 4" descr="ICHP White.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 y="5486402"/>
            <a:ext cx="2324100" cy="447675"/>
          </a:xfrm>
          <a:prstGeom prst="rect">
            <a:avLst/>
          </a:prstGeom>
        </p:spPr>
      </p:pic>
      <p:sp>
        <p:nvSpPr>
          <p:cNvPr id="24" name="Title 1"/>
          <p:cNvSpPr txBox="1">
            <a:spLocks/>
          </p:cNvSpPr>
          <p:nvPr/>
        </p:nvSpPr>
        <p:spPr>
          <a:xfrm>
            <a:off x="634291" y="1101634"/>
            <a:ext cx="7623307" cy="323165"/>
          </a:xfrm>
          <a:prstGeom prst="rect">
            <a:avLst/>
          </a:prstGeom>
        </p:spPr>
        <p:txBody>
          <a:bodyPr vert="horz" lIns="68579" tIns="34289" rIns="68579" bIns="34289"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100" b="1" dirty="0">
                <a:solidFill>
                  <a:srgbClr val="17263E"/>
                </a:solidFill>
                <a:latin typeface="Rockwell"/>
                <a:ea typeface="Museo Slab 900" charset="0"/>
                <a:cs typeface="Rockwell"/>
              </a:rPr>
              <a:t>Application 2</a:t>
            </a:r>
            <a:r>
              <a:rPr lang="en-US" sz="2100" b="1" dirty="0">
                <a:solidFill>
                  <a:srgbClr val="17263E"/>
                </a:solidFill>
                <a:latin typeface="Rockwell"/>
                <a:ea typeface="Museo Slab 900" charset="0"/>
                <a:cs typeface="Rockwell"/>
              </a:rPr>
              <a:t>: The Florida Early Care and Education Needs Assessment</a:t>
            </a:r>
          </a:p>
        </p:txBody>
      </p:sp>
      <p:sp>
        <p:nvSpPr>
          <p:cNvPr id="25" name="Rectangle 24"/>
          <p:cNvSpPr/>
          <p:nvPr/>
        </p:nvSpPr>
        <p:spPr>
          <a:xfrm>
            <a:off x="634291" y="1448490"/>
            <a:ext cx="7875427" cy="34289"/>
          </a:xfrm>
          <a:prstGeom prst="rect">
            <a:avLst/>
          </a:prstGeom>
          <a:solidFill>
            <a:srgbClr val="93B8C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a:endParaRPr lang="en-US" sz="1400" dirty="0">
              <a:solidFill>
                <a:prstClr val="white"/>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784"/>
          <a:stretch/>
        </p:blipFill>
        <p:spPr>
          <a:xfrm>
            <a:off x="1786457" y="1482779"/>
            <a:ext cx="5463013" cy="3192513"/>
          </a:xfrm>
          <a:prstGeom prst="rect">
            <a:avLst/>
          </a:prstGeom>
        </p:spPr>
      </p:pic>
      <p:sp>
        <p:nvSpPr>
          <p:cNvPr id="6" name="Rectangle 2"/>
          <p:cNvSpPr>
            <a:spLocks noChangeArrowheads="1"/>
          </p:cNvSpPr>
          <p:nvPr/>
        </p:nvSpPr>
        <p:spPr bwMode="auto">
          <a:xfrm>
            <a:off x="1" y="672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7" name="Object 6"/>
          <p:cNvGraphicFramePr>
            <a:graphicFrameLocks noChangeAspect="1"/>
          </p:cNvGraphicFramePr>
          <p:nvPr>
            <p:extLst/>
          </p:nvPr>
        </p:nvGraphicFramePr>
        <p:xfrm>
          <a:off x="3369201" y="4591051"/>
          <a:ext cx="2270125" cy="555625"/>
        </p:xfrm>
        <a:graphic>
          <a:graphicData uri="http://schemas.openxmlformats.org/presentationml/2006/ole">
            <mc:AlternateContent xmlns:mc="http://schemas.openxmlformats.org/markup-compatibility/2006">
              <mc:Choice xmlns:v="urn:schemas-microsoft-com:vml" Requires="v">
                <p:oleObj spid="_x0000_s1027" name="Bitmap Image" r:id="rId6" imgW="4342857" imgH="1047619" progId="Paint.Picture">
                  <p:embed/>
                </p:oleObj>
              </mc:Choice>
              <mc:Fallback>
                <p:oleObj name="Bitmap Image" r:id="rId6" imgW="4342857" imgH="104761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9201" y="4591051"/>
                        <a:ext cx="2270125" cy="555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875871" y="2736844"/>
            <a:ext cx="761999" cy="338554"/>
          </a:xfrm>
          <a:prstGeom prst="rect">
            <a:avLst/>
          </a:prstGeom>
          <a:noFill/>
        </p:spPr>
        <p:txBody>
          <a:bodyPr wrap="square" rtlCol="0">
            <a:spAutoFit/>
          </a:bodyPr>
          <a:lstStyle/>
          <a:p>
            <a:r>
              <a:rPr lang="en-US" sz="1600" dirty="0"/>
              <a:t>VPK</a:t>
            </a:r>
            <a:endParaRPr lang="en-US" sz="1600" dirty="0"/>
          </a:p>
        </p:txBody>
      </p:sp>
      <p:sp>
        <p:nvSpPr>
          <p:cNvPr id="14" name="TextBox 13"/>
          <p:cNvSpPr txBox="1"/>
          <p:nvPr/>
        </p:nvSpPr>
        <p:spPr>
          <a:xfrm>
            <a:off x="5300141" y="2358021"/>
            <a:ext cx="643472" cy="338554"/>
          </a:xfrm>
          <a:prstGeom prst="rect">
            <a:avLst/>
          </a:prstGeom>
          <a:noFill/>
        </p:spPr>
        <p:txBody>
          <a:bodyPr wrap="square" rtlCol="0">
            <a:spAutoFit/>
          </a:bodyPr>
          <a:lstStyle/>
          <a:p>
            <a:r>
              <a:rPr lang="en-US" sz="1600" dirty="0"/>
              <a:t>SR</a:t>
            </a:r>
            <a:endParaRPr lang="en-US" sz="1600" dirty="0"/>
          </a:p>
        </p:txBody>
      </p:sp>
      <p:sp>
        <p:nvSpPr>
          <p:cNvPr id="9" name="TextBox 8"/>
          <p:cNvSpPr txBox="1"/>
          <p:nvPr/>
        </p:nvSpPr>
        <p:spPr>
          <a:xfrm>
            <a:off x="3429945" y="2042585"/>
            <a:ext cx="1049867" cy="338554"/>
          </a:xfrm>
          <a:prstGeom prst="rect">
            <a:avLst/>
          </a:prstGeom>
          <a:noFill/>
        </p:spPr>
        <p:txBody>
          <a:bodyPr wrap="square" rtlCol="0">
            <a:spAutoFit/>
          </a:bodyPr>
          <a:lstStyle/>
          <a:p>
            <a:r>
              <a:rPr lang="en-US" sz="1600" dirty="0"/>
              <a:t>CCR&amp;R</a:t>
            </a:r>
            <a:endParaRPr lang="en-US" sz="1600" dirty="0"/>
          </a:p>
        </p:txBody>
      </p:sp>
      <p:sp>
        <p:nvSpPr>
          <p:cNvPr id="17" name="TextBox 16"/>
          <p:cNvSpPr txBox="1"/>
          <p:nvPr/>
        </p:nvSpPr>
        <p:spPr>
          <a:xfrm>
            <a:off x="4445944" y="2795724"/>
            <a:ext cx="1049867" cy="338554"/>
          </a:xfrm>
          <a:prstGeom prst="rect">
            <a:avLst/>
          </a:prstGeom>
          <a:noFill/>
        </p:spPr>
        <p:txBody>
          <a:bodyPr wrap="square" rtlCol="0">
            <a:spAutoFit/>
          </a:bodyPr>
          <a:lstStyle/>
          <a:p>
            <a:r>
              <a:rPr lang="en-US" sz="1600" dirty="0"/>
              <a:t>CCEP</a:t>
            </a:r>
            <a:endParaRPr lang="en-US" sz="1600" dirty="0"/>
          </a:p>
        </p:txBody>
      </p:sp>
      <p:pic>
        <p:nvPicPr>
          <p:cNvPr id="21" name="Picture 20" descr="V:\GROUP\FDC\Logos\Lastinger-Center-Logo.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9469" y="4387852"/>
            <a:ext cx="1739522" cy="685833"/>
          </a:xfrm>
          <a:prstGeom prst="rect">
            <a:avLst/>
          </a:prstGeom>
          <a:noFill/>
          <a:ln>
            <a:noFill/>
          </a:ln>
        </p:spPr>
      </p:pic>
      <p:pic>
        <p:nvPicPr>
          <p:cNvPr id="22" name="Picture 21" descr="V:\GROUP\FDC\Logos\FDClogo.png"/>
          <p:cNvPicPr/>
          <p:nvPr/>
        </p:nvPicPr>
        <p:blipFill>
          <a:blip r:embed="rId9">
            <a:extLst>
              <a:ext uri="{28A0092B-C50C-407E-A947-70E740481C1C}">
                <a14:useLocalDpi xmlns:a14="http://schemas.microsoft.com/office/drawing/2010/main" val="0"/>
              </a:ext>
            </a:extLst>
          </a:blip>
          <a:srcRect/>
          <a:stretch>
            <a:fillRect/>
          </a:stretch>
        </p:blipFill>
        <p:spPr bwMode="auto">
          <a:xfrm>
            <a:off x="313685" y="4387850"/>
            <a:ext cx="1840000" cy="616000"/>
          </a:xfrm>
          <a:prstGeom prst="rect">
            <a:avLst/>
          </a:prstGeom>
          <a:noFill/>
          <a:ln>
            <a:noFill/>
          </a:ln>
        </p:spPr>
      </p:pic>
    </p:spTree>
    <p:extLst>
      <p:ext uri="{BB962C8B-B14F-4D97-AF65-F5344CB8AC3E}">
        <p14:creationId xmlns:p14="http://schemas.microsoft.com/office/powerpoint/2010/main" val="13641442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72100"/>
            <a:ext cx="9144000" cy="628650"/>
          </a:xfrm>
          <a:prstGeom prst="rect">
            <a:avLst/>
          </a:prstGeom>
          <a:solidFill>
            <a:srgbClr val="17263E"/>
          </a:solidFill>
          <a:ln>
            <a:solidFill>
              <a:srgbClr val="17263E"/>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342892"/>
            <a:endParaRPr lang="en-US" sz="1400" dirty="0">
              <a:solidFill>
                <a:prstClr val="white"/>
              </a:solidFill>
            </a:endParaRPr>
          </a:p>
        </p:txBody>
      </p:sp>
      <p:pic>
        <p:nvPicPr>
          <p:cNvPr id="5" name="Picture 4" descr="ICHP White.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 y="5486402"/>
            <a:ext cx="2324100" cy="447675"/>
          </a:xfrm>
          <a:prstGeom prst="rect">
            <a:avLst/>
          </a:prstGeom>
        </p:spPr>
      </p:pic>
      <p:sp>
        <p:nvSpPr>
          <p:cNvPr id="24" name="Title 1"/>
          <p:cNvSpPr txBox="1">
            <a:spLocks/>
          </p:cNvSpPr>
          <p:nvPr/>
        </p:nvSpPr>
        <p:spPr>
          <a:xfrm>
            <a:off x="634291" y="764177"/>
            <a:ext cx="7623307" cy="323165"/>
          </a:xfrm>
          <a:prstGeom prst="rect">
            <a:avLst/>
          </a:prstGeom>
        </p:spPr>
        <p:txBody>
          <a:bodyPr vert="horz" lIns="68579" tIns="34289" rIns="68579" bIns="34289"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100" b="1" dirty="0">
                <a:solidFill>
                  <a:srgbClr val="17263E"/>
                </a:solidFill>
                <a:latin typeface="Rockwell"/>
                <a:ea typeface="Museo Slab 900" charset="0"/>
                <a:cs typeface="Rockwell"/>
              </a:rPr>
              <a:t>Phase </a:t>
            </a:r>
            <a:r>
              <a:rPr lang="en-US" sz="2100" b="1" dirty="0">
                <a:solidFill>
                  <a:srgbClr val="17263E"/>
                </a:solidFill>
                <a:latin typeface="Rockwell"/>
                <a:ea typeface="Museo Slab 900" charset="0"/>
                <a:cs typeface="Rockwell"/>
              </a:rPr>
              <a:t>1: </a:t>
            </a:r>
            <a:r>
              <a:rPr lang="en-US" sz="2100" b="1" dirty="0">
                <a:solidFill>
                  <a:srgbClr val="17263E"/>
                </a:solidFill>
                <a:latin typeface="Rockwell"/>
                <a:ea typeface="Museo Slab 900" charset="0"/>
                <a:cs typeface="Rockwell"/>
              </a:rPr>
              <a:t>Assess</a:t>
            </a:r>
          </a:p>
        </p:txBody>
      </p:sp>
      <p:sp>
        <p:nvSpPr>
          <p:cNvPr id="25" name="Rectangle 24"/>
          <p:cNvSpPr/>
          <p:nvPr/>
        </p:nvSpPr>
        <p:spPr>
          <a:xfrm>
            <a:off x="634291" y="1067486"/>
            <a:ext cx="7875427" cy="34289"/>
          </a:xfrm>
          <a:prstGeom prst="rect">
            <a:avLst/>
          </a:prstGeom>
          <a:solidFill>
            <a:srgbClr val="93B8C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a:endParaRPr lang="en-US" sz="1400" dirty="0">
              <a:solidFill>
                <a:prstClr val="white"/>
              </a:solidFill>
            </a:endParaRPr>
          </a:p>
        </p:txBody>
      </p:sp>
      <p:sp>
        <p:nvSpPr>
          <p:cNvPr id="33" name="Text Placeholder 2"/>
          <p:cNvSpPr txBox="1">
            <a:spLocks/>
          </p:cNvSpPr>
          <p:nvPr/>
        </p:nvSpPr>
        <p:spPr>
          <a:xfrm>
            <a:off x="634291" y="1340126"/>
            <a:ext cx="3811655" cy="3308598"/>
          </a:xfrm>
          <a:prstGeom prst="rect">
            <a:avLst/>
          </a:prstGeom>
        </p:spPr>
        <p:txBody>
          <a:bodyPr wrap="square" lIns="0" tIns="0" rIns="0" bIns="0">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342892">
              <a:lnSpc>
                <a:spcPts val="1800"/>
              </a:lnSpc>
              <a:spcAft>
                <a:spcPts val="600"/>
              </a:spcAft>
            </a:pPr>
            <a:r>
              <a:rPr lang="en-US" sz="2400" dirty="0">
                <a:solidFill>
                  <a:prstClr val="black">
                    <a:lumMod val="75000"/>
                    <a:lumOff val="25000"/>
                  </a:prstClr>
                </a:solidFill>
                <a:latin typeface="+mj-lt"/>
                <a:ea typeface="Proxima Nova" charset="0"/>
                <a:cs typeface="Century Gothic"/>
              </a:rPr>
              <a:t>Contracting</a:t>
            </a:r>
            <a:endParaRPr lang="en-US" sz="1100" dirty="0">
              <a:solidFill>
                <a:prstClr val="black">
                  <a:lumMod val="75000"/>
                  <a:lumOff val="25000"/>
                </a:prstClr>
              </a:solidFill>
              <a:latin typeface="+mj-lt"/>
              <a:ea typeface="Proxima Nova" charset="0"/>
              <a:cs typeface="Century Gothic"/>
            </a:endParaRPr>
          </a:p>
          <a:p>
            <a:pPr defTabSz="342892">
              <a:lnSpc>
                <a:spcPts val="1800"/>
              </a:lnSpc>
            </a:pPr>
            <a:endParaRPr lang="en-US" sz="1100" dirty="0">
              <a:solidFill>
                <a:prstClr val="black">
                  <a:lumMod val="75000"/>
                  <a:lumOff val="25000"/>
                </a:prstClr>
              </a:solidFill>
              <a:latin typeface="+mj-lt"/>
              <a:ea typeface="Proxima Nova" charset="0"/>
              <a:cs typeface="Century Gothic"/>
            </a:endParaRPr>
          </a:p>
          <a:p>
            <a:pPr marL="214308"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Policy Makers and Program Facilitators</a:t>
            </a:r>
          </a:p>
          <a:p>
            <a:pPr defTabSz="342892">
              <a:lnSpc>
                <a:spcPts val="1800"/>
              </a:lnSpc>
            </a:pPr>
            <a:endParaRPr lang="en-US" dirty="0">
              <a:solidFill>
                <a:prstClr val="black">
                  <a:lumMod val="75000"/>
                  <a:lumOff val="25000"/>
                </a:prstClr>
              </a:solidFill>
              <a:latin typeface="+mj-lt"/>
              <a:ea typeface="Proxima Nova" charset="0"/>
              <a:cs typeface="Century Gothic"/>
            </a:endParaRPr>
          </a:p>
          <a:p>
            <a:pPr marL="214308"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Purpose: Contracted and Internal</a:t>
            </a:r>
          </a:p>
          <a:p>
            <a:pPr defTabSz="342892">
              <a:lnSpc>
                <a:spcPts val="1800"/>
              </a:lnSpc>
            </a:pPr>
            <a:endParaRPr lang="en-US" dirty="0">
              <a:solidFill>
                <a:prstClr val="black">
                  <a:lumMod val="75000"/>
                  <a:lumOff val="25000"/>
                </a:prstClr>
              </a:solidFill>
              <a:latin typeface="+mj-lt"/>
              <a:ea typeface="Proxima Nova" charset="0"/>
              <a:cs typeface="Century Gothic"/>
            </a:endParaRPr>
          </a:p>
          <a:p>
            <a:pPr marL="214308"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Deliverables</a:t>
            </a:r>
          </a:p>
          <a:p>
            <a:pPr marL="671508" lvl="1"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Dashboard Project Plan</a:t>
            </a:r>
          </a:p>
          <a:p>
            <a:pPr marL="671508" lvl="1"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Data Requisition</a:t>
            </a:r>
          </a:p>
          <a:p>
            <a:pPr marL="671508" lvl="1"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Mid-Point Indicator Status Report</a:t>
            </a:r>
          </a:p>
          <a:p>
            <a:pPr marL="671508" lvl="1"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Dashboard Demonstration</a:t>
            </a:r>
          </a:p>
          <a:p>
            <a:pPr lvl="1" defTabSz="342892">
              <a:lnSpc>
                <a:spcPts val="1800"/>
              </a:lnSpc>
            </a:pPr>
            <a:endParaRPr lang="en-US" dirty="0">
              <a:solidFill>
                <a:prstClr val="black">
                  <a:lumMod val="75000"/>
                  <a:lumOff val="25000"/>
                </a:prstClr>
              </a:solidFill>
              <a:latin typeface="+mj-lt"/>
              <a:ea typeface="Proxima Nova" charset="0"/>
              <a:cs typeface="Century Gothic"/>
            </a:endParaRPr>
          </a:p>
          <a:p>
            <a:pPr marL="214308"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Resource availability: Tableau Server</a:t>
            </a:r>
            <a:endParaRPr lang="en-US" sz="1100" dirty="0">
              <a:solidFill>
                <a:prstClr val="black">
                  <a:lumMod val="75000"/>
                  <a:lumOff val="25000"/>
                </a:prstClr>
              </a:solidFill>
              <a:latin typeface="Century Gothic"/>
              <a:ea typeface="Proxima Nova" charset="0"/>
              <a:cs typeface="Century Gothic"/>
            </a:endParaRPr>
          </a:p>
          <a:p>
            <a:pPr marL="214308" indent="-214308" defTabSz="342892">
              <a:lnSpc>
                <a:spcPts val="1800"/>
              </a:lnSpc>
              <a:buFont typeface="Courier New"/>
              <a:buChar char="o"/>
            </a:pPr>
            <a:endParaRPr lang="en-US" sz="1100" dirty="0">
              <a:solidFill>
                <a:prstClr val="black">
                  <a:lumMod val="75000"/>
                  <a:lumOff val="25000"/>
                </a:prstClr>
              </a:solidFill>
              <a:latin typeface="Century Gothic"/>
              <a:ea typeface="Proxima Nova" charset="0"/>
              <a:cs typeface="Century Gothic"/>
            </a:endParaRPr>
          </a:p>
        </p:txBody>
      </p:sp>
      <p:graphicFrame>
        <p:nvGraphicFramePr>
          <p:cNvPr id="2" name="Object 1"/>
          <p:cNvGraphicFramePr>
            <a:graphicFrameLocks noChangeAspect="1"/>
          </p:cNvGraphicFramePr>
          <p:nvPr>
            <p:extLst/>
          </p:nvPr>
        </p:nvGraphicFramePr>
        <p:xfrm>
          <a:off x="5356996" y="1706902"/>
          <a:ext cx="2270125" cy="555625"/>
        </p:xfrm>
        <a:graphic>
          <a:graphicData uri="http://schemas.openxmlformats.org/presentationml/2006/ole">
            <mc:AlternateContent xmlns:mc="http://schemas.openxmlformats.org/markup-compatibility/2006">
              <mc:Choice xmlns:v="urn:schemas-microsoft-com:vml" Requires="v">
                <p:oleObj spid="_x0000_s2051" name="Bitmap Image" r:id="rId5" imgW="4342857" imgH="1047619" progId="Paint.Picture">
                  <p:embed/>
                </p:oleObj>
              </mc:Choice>
              <mc:Fallback>
                <p:oleObj name="Bitmap Image" r:id="rId5" imgW="4342857" imgH="10476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6996" y="1706902"/>
                        <a:ext cx="22701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9968" t="5132" r="20420" b="4757"/>
          <a:stretch/>
        </p:blipFill>
        <p:spPr>
          <a:xfrm>
            <a:off x="5129337" y="2450399"/>
            <a:ext cx="2725445" cy="2752078"/>
          </a:xfrm>
          <a:prstGeom prst="rect">
            <a:avLst/>
          </a:prstGeom>
        </p:spPr>
      </p:pic>
    </p:spTree>
    <p:extLst>
      <p:ext uri="{BB962C8B-B14F-4D97-AF65-F5344CB8AC3E}">
        <p14:creationId xmlns:p14="http://schemas.microsoft.com/office/powerpoint/2010/main" val="319682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33">
                                            <p:txEl>
                                              <p:pRg st="0" end="0"/>
                                            </p:txEl>
                                          </p:spTgt>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33">
                                            <p:txEl>
                                              <p:pRg st="2" end="2"/>
                                            </p:txEl>
                                          </p:spTgt>
                                        </p:tgtEl>
                                        <p:attrNameLst>
                                          <p:attrName>style.visibility</p:attrName>
                                        </p:attrNameLst>
                                      </p:cBhvr>
                                      <p:to>
                                        <p:strVal val="visible"/>
                                      </p:to>
                                    </p:set>
                                    <p:anim calcmode="lin" valueType="num">
                                      <p:cBhvr additive="base">
                                        <p:cTn id="12" dur="500"/>
                                        <p:tgtEl>
                                          <p:spTgt spid="33">
                                            <p:txEl>
                                              <p:pRg st="2" end="2"/>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33">
                                            <p:txEl>
                                              <p:pRg st="2" end="2"/>
                                            </p:txEl>
                                          </p:spTgt>
                                        </p:tgtEl>
                                      </p:cBhvr>
                                    </p:animEffect>
                                  </p:childTnLst>
                                </p:cTn>
                              </p:par>
                            </p:childTnLst>
                          </p:cTn>
                        </p:par>
                        <p:par>
                          <p:cTn id="14" fill="hold">
                            <p:stCondLst>
                              <p:cond delay="1000"/>
                            </p:stCondLst>
                            <p:childTnLst>
                              <p:par>
                                <p:cTn id="15" presetID="12" presetClass="entr" presetSubtype="1" fill="hold" nodeType="afterEffect">
                                  <p:stCondLst>
                                    <p:cond delay="0"/>
                                  </p:stCondLst>
                                  <p:childTnLst>
                                    <p:set>
                                      <p:cBhvr>
                                        <p:cTn id="16" dur="1" fill="hold">
                                          <p:stCondLst>
                                            <p:cond delay="0"/>
                                          </p:stCondLst>
                                        </p:cTn>
                                        <p:tgtEl>
                                          <p:spTgt spid="33">
                                            <p:txEl>
                                              <p:pRg st="4" end="4"/>
                                            </p:txEl>
                                          </p:spTgt>
                                        </p:tgtEl>
                                        <p:attrNameLst>
                                          <p:attrName>style.visibility</p:attrName>
                                        </p:attrNameLst>
                                      </p:cBhvr>
                                      <p:to>
                                        <p:strVal val="visible"/>
                                      </p:to>
                                    </p:set>
                                    <p:anim calcmode="lin" valueType="num">
                                      <p:cBhvr additive="base">
                                        <p:cTn id="17" dur="500"/>
                                        <p:tgtEl>
                                          <p:spTgt spid="33">
                                            <p:txEl>
                                              <p:pRg st="4" end="4"/>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33">
                                            <p:txEl>
                                              <p:pRg st="4" end="4"/>
                                            </p:txEl>
                                          </p:spTgt>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33">
                                            <p:txEl>
                                              <p:pRg st="6" end="6"/>
                                            </p:txEl>
                                          </p:spTgt>
                                        </p:tgtEl>
                                        <p:attrNameLst>
                                          <p:attrName>style.visibility</p:attrName>
                                        </p:attrNameLst>
                                      </p:cBhvr>
                                      <p:to>
                                        <p:strVal val="visible"/>
                                      </p:to>
                                    </p:set>
                                    <p:anim calcmode="lin" valueType="num">
                                      <p:cBhvr additive="base">
                                        <p:cTn id="22" dur="500"/>
                                        <p:tgtEl>
                                          <p:spTgt spid="33">
                                            <p:txEl>
                                              <p:pRg st="6" end="6"/>
                                            </p:txEl>
                                          </p:spTgt>
                                        </p:tgtEl>
                                        <p:attrNameLst>
                                          <p:attrName>ppt_y</p:attrName>
                                        </p:attrNameLst>
                                      </p:cBhvr>
                                      <p:tavLst>
                                        <p:tav tm="0">
                                          <p:val>
                                            <p:strVal val="#ppt_y-#ppt_h*1.125000"/>
                                          </p:val>
                                        </p:tav>
                                        <p:tav tm="100000">
                                          <p:val>
                                            <p:strVal val="#ppt_y"/>
                                          </p:val>
                                        </p:tav>
                                      </p:tavLst>
                                    </p:anim>
                                    <p:animEffect transition="in" filter="wipe(down)">
                                      <p:cBhvr>
                                        <p:cTn id="23" dur="500"/>
                                        <p:tgtEl>
                                          <p:spTgt spid="33">
                                            <p:txEl>
                                              <p:pRg st="6" end="6"/>
                                            </p:txEl>
                                          </p:spTgt>
                                        </p:tgtEl>
                                      </p:cBhvr>
                                    </p:animEffect>
                                  </p:childTnLst>
                                </p:cTn>
                              </p:par>
                            </p:childTnLst>
                          </p:cTn>
                        </p:par>
                        <p:par>
                          <p:cTn id="24" fill="hold">
                            <p:stCondLst>
                              <p:cond delay="2000"/>
                            </p:stCondLst>
                            <p:childTnLst>
                              <p:par>
                                <p:cTn id="25" presetID="12" presetClass="entr" presetSubtype="1" fill="hold" nodeType="afterEffect">
                                  <p:stCondLst>
                                    <p:cond delay="0"/>
                                  </p:stCondLst>
                                  <p:childTnLst>
                                    <p:set>
                                      <p:cBhvr>
                                        <p:cTn id="26" dur="1" fill="hold">
                                          <p:stCondLst>
                                            <p:cond delay="0"/>
                                          </p:stCondLst>
                                        </p:cTn>
                                        <p:tgtEl>
                                          <p:spTgt spid="33">
                                            <p:txEl>
                                              <p:pRg st="7" end="7"/>
                                            </p:txEl>
                                          </p:spTgt>
                                        </p:tgtEl>
                                        <p:attrNameLst>
                                          <p:attrName>style.visibility</p:attrName>
                                        </p:attrNameLst>
                                      </p:cBhvr>
                                      <p:to>
                                        <p:strVal val="visible"/>
                                      </p:to>
                                    </p:set>
                                    <p:anim calcmode="lin" valueType="num">
                                      <p:cBhvr additive="base">
                                        <p:cTn id="27" dur="500"/>
                                        <p:tgtEl>
                                          <p:spTgt spid="33">
                                            <p:txEl>
                                              <p:pRg st="7" end="7"/>
                                            </p:txEl>
                                          </p:spTgt>
                                        </p:tgtEl>
                                        <p:attrNameLst>
                                          <p:attrName>ppt_y</p:attrName>
                                        </p:attrNameLst>
                                      </p:cBhvr>
                                      <p:tavLst>
                                        <p:tav tm="0">
                                          <p:val>
                                            <p:strVal val="#ppt_y-#ppt_h*1.125000"/>
                                          </p:val>
                                        </p:tav>
                                        <p:tav tm="100000">
                                          <p:val>
                                            <p:strVal val="#ppt_y"/>
                                          </p:val>
                                        </p:tav>
                                      </p:tavLst>
                                    </p:anim>
                                    <p:animEffect transition="in" filter="wipe(down)">
                                      <p:cBhvr>
                                        <p:cTn id="28" dur="500"/>
                                        <p:tgtEl>
                                          <p:spTgt spid="33">
                                            <p:txEl>
                                              <p:pRg st="7" end="7"/>
                                            </p:txEl>
                                          </p:spTgt>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33">
                                            <p:txEl>
                                              <p:pRg st="8" end="8"/>
                                            </p:txEl>
                                          </p:spTgt>
                                        </p:tgtEl>
                                        <p:attrNameLst>
                                          <p:attrName>style.visibility</p:attrName>
                                        </p:attrNameLst>
                                      </p:cBhvr>
                                      <p:to>
                                        <p:strVal val="visible"/>
                                      </p:to>
                                    </p:set>
                                    <p:anim calcmode="lin" valueType="num">
                                      <p:cBhvr additive="base">
                                        <p:cTn id="32" dur="500"/>
                                        <p:tgtEl>
                                          <p:spTgt spid="33">
                                            <p:txEl>
                                              <p:pRg st="8" end="8"/>
                                            </p:txEl>
                                          </p:spTgt>
                                        </p:tgtEl>
                                        <p:attrNameLst>
                                          <p:attrName>ppt_y</p:attrName>
                                        </p:attrNameLst>
                                      </p:cBhvr>
                                      <p:tavLst>
                                        <p:tav tm="0">
                                          <p:val>
                                            <p:strVal val="#ppt_y-#ppt_h*1.125000"/>
                                          </p:val>
                                        </p:tav>
                                        <p:tav tm="100000">
                                          <p:val>
                                            <p:strVal val="#ppt_y"/>
                                          </p:val>
                                        </p:tav>
                                      </p:tavLst>
                                    </p:anim>
                                    <p:animEffect transition="in" filter="wipe(down)">
                                      <p:cBhvr>
                                        <p:cTn id="33" dur="500"/>
                                        <p:tgtEl>
                                          <p:spTgt spid="33">
                                            <p:txEl>
                                              <p:pRg st="8" end="8"/>
                                            </p:txEl>
                                          </p:spTgt>
                                        </p:tgtEl>
                                      </p:cBhvr>
                                    </p:animEffect>
                                  </p:childTnLst>
                                </p:cTn>
                              </p:par>
                            </p:childTnLst>
                          </p:cTn>
                        </p:par>
                        <p:par>
                          <p:cTn id="34" fill="hold">
                            <p:stCondLst>
                              <p:cond delay="3000"/>
                            </p:stCondLst>
                            <p:childTnLst>
                              <p:par>
                                <p:cTn id="35" presetID="12" presetClass="entr" presetSubtype="1" fill="hold" nodeType="afterEffect">
                                  <p:stCondLst>
                                    <p:cond delay="0"/>
                                  </p:stCondLst>
                                  <p:childTnLst>
                                    <p:set>
                                      <p:cBhvr>
                                        <p:cTn id="36" dur="1" fill="hold">
                                          <p:stCondLst>
                                            <p:cond delay="0"/>
                                          </p:stCondLst>
                                        </p:cTn>
                                        <p:tgtEl>
                                          <p:spTgt spid="33">
                                            <p:txEl>
                                              <p:pRg st="9" end="9"/>
                                            </p:txEl>
                                          </p:spTgt>
                                        </p:tgtEl>
                                        <p:attrNameLst>
                                          <p:attrName>style.visibility</p:attrName>
                                        </p:attrNameLst>
                                      </p:cBhvr>
                                      <p:to>
                                        <p:strVal val="visible"/>
                                      </p:to>
                                    </p:set>
                                    <p:anim calcmode="lin" valueType="num">
                                      <p:cBhvr additive="base">
                                        <p:cTn id="37" dur="500"/>
                                        <p:tgtEl>
                                          <p:spTgt spid="33">
                                            <p:txEl>
                                              <p:pRg st="9" end="9"/>
                                            </p:txEl>
                                          </p:spTgt>
                                        </p:tgtEl>
                                        <p:attrNameLst>
                                          <p:attrName>ppt_y</p:attrName>
                                        </p:attrNameLst>
                                      </p:cBhvr>
                                      <p:tavLst>
                                        <p:tav tm="0">
                                          <p:val>
                                            <p:strVal val="#ppt_y-#ppt_h*1.125000"/>
                                          </p:val>
                                        </p:tav>
                                        <p:tav tm="100000">
                                          <p:val>
                                            <p:strVal val="#ppt_y"/>
                                          </p:val>
                                        </p:tav>
                                      </p:tavLst>
                                    </p:anim>
                                    <p:animEffect transition="in" filter="wipe(down)">
                                      <p:cBhvr>
                                        <p:cTn id="38" dur="500"/>
                                        <p:tgtEl>
                                          <p:spTgt spid="33">
                                            <p:txEl>
                                              <p:pRg st="9" end="9"/>
                                            </p:txEl>
                                          </p:spTgt>
                                        </p:tgtEl>
                                      </p:cBhvr>
                                    </p:animEffect>
                                  </p:childTnLst>
                                </p:cTn>
                              </p:par>
                            </p:childTnLst>
                          </p:cTn>
                        </p:par>
                        <p:par>
                          <p:cTn id="39" fill="hold">
                            <p:stCondLst>
                              <p:cond delay="3500"/>
                            </p:stCondLst>
                            <p:childTnLst>
                              <p:par>
                                <p:cTn id="40" presetID="12" presetClass="entr" presetSubtype="1" fill="hold" nodeType="afterEffect">
                                  <p:stCondLst>
                                    <p:cond delay="0"/>
                                  </p:stCondLst>
                                  <p:childTnLst>
                                    <p:set>
                                      <p:cBhvr>
                                        <p:cTn id="41" dur="1" fill="hold">
                                          <p:stCondLst>
                                            <p:cond delay="0"/>
                                          </p:stCondLst>
                                        </p:cTn>
                                        <p:tgtEl>
                                          <p:spTgt spid="33">
                                            <p:txEl>
                                              <p:pRg st="10" end="10"/>
                                            </p:txEl>
                                          </p:spTgt>
                                        </p:tgtEl>
                                        <p:attrNameLst>
                                          <p:attrName>style.visibility</p:attrName>
                                        </p:attrNameLst>
                                      </p:cBhvr>
                                      <p:to>
                                        <p:strVal val="visible"/>
                                      </p:to>
                                    </p:set>
                                    <p:anim calcmode="lin" valueType="num">
                                      <p:cBhvr additive="base">
                                        <p:cTn id="42" dur="500"/>
                                        <p:tgtEl>
                                          <p:spTgt spid="33">
                                            <p:txEl>
                                              <p:pRg st="10" end="10"/>
                                            </p:txEl>
                                          </p:spTgt>
                                        </p:tgtEl>
                                        <p:attrNameLst>
                                          <p:attrName>ppt_y</p:attrName>
                                        </p:attrNameLst>
                                      </p:cBhvr>
                                      <p:tavLst>
                                        <p:tav tm="0">
                                          <p:val>
                                            <p:strVal val="#ppt_y-#ppt_h*1.125000"/>
                                          </p:val>
                                        </p:tav>
                                        <p:tav tm="100000">
                                          <p:val>
                                            <p:strVal val="#ppt_y"/>
                                          </p:val>
                                        </p:tav>
                                      </p:tavLst>
                                    </p:anim>
                                    <p:animEffect transition="in" filter="wipe(down)">
                                      <p:cBhvr>
                                        <p:cTn id="43" dur="500"/>
                                        <p:tgtEl>
                                          <p:spTgt spid="33">
                                            <p:txEl>
                                              <p:pRg st="10" end="10"/>
                                            </p:txEl>
                                          </p:spTgt>
                                        </p:tgtEl>
                                      </p:cBhvr>
                                    </p:animEffect>
                                  </p:childTnLst>
                                </p:cTn>
                              </p:par>
                            </p:childTnLst>
                          </p:cTn>
                        </p:par>
                        <p:par>
                          <p:cTn id="44" fill="hold">
                            <p:stCondLst>
                              <p:cond delay="4000"/>
                            </p:stCondLst>
                            <p:childTnLst>
                              <p:par>
                                <p:cTn id="45" presetID="12" presetClass="entr" presetSubtype="1" fill="hold" nodeType="afterEffect">
                                  <p:stCondLst>
                                    <p:cond delay="0"/>
                                  </p:stCondLst>
                                  <p:childTnLst>
                                    <p:set>
                                      <p:cBhvr>
                                        <p:cTn id="46" dur="1" fill="hold">
                                          <p:stCondLst>
                                            <p:cond delay="0"/>
                                          </p:stCondLst>
                                        </p:cTn>
                                        <p:tgtEl>
                                          <p:spTgt spid="33">
                                            <p:txEl>
                                              <p:pRg st="12" end="12"/>
                                            </p:txEl>
                                          </p:spTgt>
                                        </p:tgtEl>
                                        <p:attrNameLst>
                                          <p:attrName>style.visibility</p:attrName>
                                        </p:attrNameLst>
                                      </p:cBhvr>
                                      <p:to>
                                        <p:strVal val="visible"/>
                                      </p:to>
                                    </p:set>
                                    <p:anim calcmode="lin" valueType="num">
                                      <p:cBhvr additive="base">
                                        <p:cTn id="47" dur="500"/>
                                        <p:tgtEl>
                                          <p:spTgt spid="33">
                                            <p:txEl>
                                              <p:pRg st="12" end="12"/>
                                            </p:txEl>
                                          </p:spTgt>
                                        </p:tgtEl>
                                        <p:attrNameLst>
                                          <p:attrName>ppt_y</p:attrName>
                                        </p:attrNameLst>
                                      </p:cBhvr>
                                      <p:tavLst>
                                        <p:tav tm="0">
                                          <p:val>
                                            <p:strVal val="#ppt_y-#ppt_h*1.125000"/>
                                          </p:val>
                                        </p:tav>
                                        <p:tav tm="100000">
                                          <p:val>
                                            <p:strVal val="#ppt_y"/>
                                          </p:val>
                                        </p:tav>
                                      </p:tavLst>
                                    </p:anim>
                                    <p:animEffect transition="in" filter="wipe(down)">
                                      <p:cBhvr>
                                        <p:cTn id="48" dur="500"/>
                                        <p:tgtEl>
                                          <p:spTgt spid="3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72100"/>
            <a:ext cx="9144000" cy="628650"/>
          </a:xfrm>
          <a:prstGeom prst="rect">
            <a:avLst/>
          </a:prstGeom>
          <a:solidFill>
            <a:srgbClr val="17263E"/>
          </a:solidFill>
          <a:ln>
            <a:solidFill>
              <a:srgbClr val="17263E"/>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342892"/>
            <a:endParaRPr lang="en-US" sz="1400" dirty="0">
              <a:solidFill>
                <a:prstClr val="white"/>
              </a:solidFill>
            </a:endParaRPr>
          </a:p>
        </p:txBody>
      </p:sp>
      <p:pic>
        <p:nvPicPr>
          <p:cNvPr id="5" name="Picture 4" descr="ICHP 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5486402"/>
            <a:ext cx="2324100" cy="447675"/>
          </a:xfrm>
          <a:prstGeom prst="rect">
            <a:avLst/>
          </a:prstGeom>
        </p:spPr>
      </p:pic>
      <p:sp>
        <p:nvSpPr>
          <p:cNvPr id="24" name="Title 1"/>
          <p:cNvSpPr txBox="1">
            <a:spLocks/>
          </p:cNvSpPr>
          <p:nvPr/>
        </p:nvSpPr>
        <p:spPr>
          <a:xfrm>
            <a:off x="634291" y="1101634"/>
            <a:ext cx="7623307" cy="323165"/>
          </a:xfrm>
          <a:prstGeom prst="rect">
            <a:avLst/>
          </a:prstGeom>
        </p:spPr>
        <p:txBody>
          <a:bodyPr vert="horz" lIns="68579" tIns="34289" rIns="68579" bIns="34289"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100" b="1" dirty="0">
                <a:solidFill>
                  <a:srgbClr val="17263E"/>
                </a:solidFill>
                <a:latin typeface="Rockwell"/>
                <a:ea typeface="Museo Slab 900" charset="0"/>
                <a:cs typeface="Rockwell"/>
              </a:rPr>
              <a:t>Phase 2: Conceptualize</a:t>
            </a:r>
          </a:p>
        </p:txBody>
      </p:sp>
      <p:sp>
        <p:nvSpPr>
          <p:cNvPr id="25" name="Rectangle 24"/>
          <p:cNvSpPr/>
          <p:nvPr/>
        </p:nvSpPr>
        <p:spPr>
          <a:xfrm>
            <a:off x="634291" y="1448490"/>
            <a:ext cx="7875427" cy="34289"/>
          </a:xfrm>
          <a:prstGeom prst="rect">
            <a:avLst/>
          </a:prstGeom>
          <a:solidFill>
            <a:srgbClr val="93B8C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a:endParaRPr lang="en-US" sz="1400" dirty="0">
              <a:solidFill>
                <a:prstClr val="white"/>
              </a:solidFill>
            </a:endParaRPr>
          </a:p>
        </p:txBody>
      </p:sp>
      <p:sp>
        <p:nvSpPr>
          <p:cNvPr id="33" name="Text Placeholder 2"/>
          <p:cNvSpPr txBox="1">
            <a:spLocks/>
          </p:cNvSpPr>
          <p:nvPr/>
        </p:nvSpPr>
        <p:spPr>
          <a:xfrm>
            <a:off x="634289" y="1706834"/>
            <a:ext cx="3890327" cy="3000821"/>
          </a:xfrm>
          <a:prstGeom prst="rect">
            <a:avLst/>
          </a:prstGeom>
        </p:spPr>
        <p:txBody>
          <a:bodyPr wrap="square" lIns="0" tIns="0" rIns="0" bIns="0">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342892">
              <a:lnSpc>
                <a:spcPts val="1800"/>
              </a:lnSpc>
            </a:pPr>
            <a:r>
              <a:rPr lang="en-US" sz="2400" dirty="0">
                <a:solidFill>
                  <a:prstClr val="black">
                    <a:lumMod val="75000"/>
                    <a:lumOff val="25000"/>
                  </a:prstClr>
                </a:solidFill>
                <a:latin typeface="+mj-lt"/>
                <a:ea typeface="Proxima Nova" charset="0"/>
                <a:cs typeface="Century Gothic"/>
              </a:rPr>
              <a:t>Annual Project Plan</a:t>
            </a:r>
          </a:p>
          <a:p>
            <a:pPr defTabSz="342892">
              <a:lnSpc>
                <a:spcPts val="1800"/>
              </a:lnSpc>
            </a:pPr>
            <a:endParaRPr lang="en-US" sz="2400" dirty="0">
              <a:solidFill>
                <a:prstClr val="black">
                  <a:lumMod val="75000"/>
                  <a:lumOff val="25000"/>
                </a:prstClr>
              </a:solidFill>
              <a:latin typeface="+mj-lt"/>
              <a:ea typeface="Proxima Nova" charset="0"/>
              <a:cs typeface="Century Gothic"/>
            </a:endParaRPr>
          </a:p>
          <a:p>
            <a:pPr marL="214308"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Specified Data Needs</a:t>
            </a:r>
          </a:p>
          <a:p>
            <a:pPr defTabSz="342892">
              <a:lnSpc>
                <a:spcPts val="1800"/>
              </a:lnSpc>
            </a:pPr>
            <a:endParaRPr lang="en-US" dirty="0">
              <a:solidFill>
                <a:prstClr val="black">
                  <a:lumMod val="75000"/>
                  <a:lumOff val="25000"/>
                </a:prstClr>
              </a:solidFill>
              <a:latin typeface="+mj-lt"/>
              <a:ea typeface="Proxima Nova" charset="0"/>
              <a:cs typeface="Century Gothic"/>
            </a:endParaRPr>
          </a:p>
          <a:p>
            <a:pPr marL="214308"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Dashboard Indicators by Data Source</a:t>
            </a:r>
          </a:p>
          <a:p>
            <a:pPr defTabSz="342892">
              <a:lnSpc>
                <a:spcPts val="1800"/>
              </a:lnSpc>
            </a:pPr>
            <a:endParaRPr lang="en-US" dirty="0">
              <a:solidFill>
                <a:prstClr val="black">
                  <a:lumMod val="75000"/>
                  <a:lumOff val="25000"/>
                </a:prstClr>
              </a:solidFill>
              <a:latin typeface="+mj-lt"/>
              <a:ea typeface="Proxima Nova" charset="0"/>
              <a:cs typeface="Century Gothic"/>
            </a:endParaRPr>
          </a:p>
          <a:p>
            <a:pPr marL="214308"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Partnership Roles and Responsibilities</a:t>
            </a:r>
          </a:p>
          <a:p>
            <a:pPr defTabSz="342892">
              <a:lnSpc>
                <a:spcPts val="1800"/>
              </a:lnSpc>
            </a:pPr>
            <a:endParaRPr lang="en-US" dirty="0">
              <a:solidFill>
                <a:prstClr val="black">
                  <a:lumMod val="75000"/>
                  <a:lumOff val="25000"/>
                </a:prstClr>
              </a:solidFill>
              <a:latin typeface="+mj-lt"/>
              <a:ea typeface="Proxima Nova" charset="0"/>
              <a:cs typeface="Century Gothic"/>
            </a:endParaRPr>
          </a:p>
          <a:p>
            <a:pPr marL="214308"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Project Timeline – Contract Deliverables Visualization</a:t>
            </a:r>
          </a:p>
          <a:p>
            <a:pPr defTabSz="342892">
              <a:lnSpc>
                <a:spcPts val="1800"/>
              </a:lnSpc>
            </a:pPr>
            <a:endParaRPr lang="en-US" dirty="0">
              <a:solidFill>
                <a:prstClr val="black">
                  <a:lumMod val="75000"/>
                  <a:lumOff val="25000"/>
                </a:prstClr>
              </a:solidFill>
              <a:latin typeface="+mj-lt"/>
              <a:ea typeface="Proxima Nova" charset="0"/>
              <a:cs typeface="Century Gothic"/>
            </a:endParaRPr>
          </a:p>
          <a:p>
            <a:pPr marL="214308"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Documentation and tracking procedures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4616" y="1825424"/>
            <a:ext cx="3985101" cy="2652583"/>
          </a:xfrm>
          <a:prstGeom prst="rect">
            <a:avLst/>
          </a:prstGeom>
        </p:spPr>
      </p:pic>
    </p:spTree>
    <p:extLst>
      <p:ext uri="{BB962C8B-B14F-4D97-AF65-F5344CB8AC3E}">
        <p14:creationId xmlns:p14="http://schemas.microsoft.com/office/powerpoint/2010/main" val="379267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33">
                                            <p:txEl>
                                              <p:pRg st="0" end="0"/>
                                            </p:txEl>
                                          </p:spTgt>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33">
                                            <p:txEl>
                                              <p:pRg st="2" end="2"/>
                                            </p:txEl>
                                          </p:spTgt>
                                        </p:tgtEl>
                                        <p:attrNameLst>
                                          <p:attrName>style.visibility</p:attrName>
                                        </p:attrNameLst>
                                      </p:cBhvr>
                                      <p:to>
                                        <p:strVal val="visible"/>
                                      </p:to>
                                    </p:set>
                                    <p:anim calcmode="lin" valueType="num">
                                      <p:cBhvr additive="base">
                                        <p:cTn id="12" dur="500"/>
                                        <p:tgtEl>
                                          <p:spTgt spid="33">
                                            <p:txEl>
                                              <p:pRg st="2" end="2"/>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33">
                                            <p:txEl>
                                              <p:pRg st="2" end="2"/>
                                            </p:txEl>
                                          </p:spTgt>
                                        </p:tgtEl>
                                      </p:cBhvr>
                                    </p:animEffect>
                                  </p:childTnLst>
                                </p:cTn>
                              </p:par>
                            </p:childTnLst>
                          </p:cTn>
                        </p:par>
                        <p:par>
                          <p:cTn id="14" fill="hold">
                            <p:stCondLst>
                              <p:cond delay="1000"/>
                            </p:stCondLst>
                            <p:childTnLst>
                              <p:par>
                                <p:cTn id="15" presetID="12" presetClass="entr" presetSubtype="1" fill="hold" nodeType="afterEffect">
                                  <p:stCondLst>
                                    <p:cond delay="0"/>
                                  </p:stCondLst>
                                  <p:childTnLst>
                                    <p:set>
                                      <p:cBhvr>
                                        <p:cTn id="16" dur="1" fill="hold">
                                          <p:stCondLst>
                                            <p:cond delay="0"/>
                                          </p:stCondLst>
                                        </p:cTn>
                                        <p:tgtEl>
                                          <p:spTgt spid="33">
                                            <p:txEl>
                                              <p:pRg st="4" end="4"/>
                                            </p:txEl>
                                          </p:spTgt>
                                        </p:tgtEl>
                                        <p:attrNameLst>
                                          <p:attrName>style.visibility</p:attrName>
                                        </p:attrNameLst>
                                      </p:cBhvr>
                                      <p:to>
                                        <p:strVal val="visible"/>
                                      </p:to>
                                    </p:set>
                                    <p:anim calcmode="lin" valueType="num">
                                      <p:cBhvr additive="base">
                                        <p:cTn id="17" dur="500"/>
                                        <p:tgtEl>
                                          <p:spTgt spid="33">
                                            <p:txEl>
                                              <p:pRg st="4" end="4"/>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33">
                                            <p:txEl>
                                              <p:pRg st="4" end="4"/>
                                            </p:txEl>
                                          </p:spTgt>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33">
                                            <p:txEl>
                                              <p:pRg st="6" end="6"/>
                                            </p:txEl>
                                          </p:spTgt>
                                        </p:tgtEl>
                                        <p:attrNameLst>
                                          <p:attrName>style.visibility</p:attrName>
                                        </p:attrNameLst>
                                      </p:cBhvr>
                                      <p:to>
                                        <p:strVal val="visible"/>
                                      </p:to>
                                    </p:set>
                                    <p:anim calcmode="lin" valueType="num">
                                      <p:cBhvr additive="base">
                                        <p:cTn id="22" dur="500"/>
                                        <p:tgtEl>
                                          <p:spTgt spid="33">
                                            <p:txEl>
                                              <p:pRg st="6" end="6"/>
                                            </p:txEl>
                                          </p:spTgt>
                                        </p:tgtEl>
                                        <p:attrNameLst>
                                          <p:attrName>ppt_y</p:attrName>
                                        </p:attrNameLst>
                                      </p:cBhvr>
                                      <p:tavLst>
                                        <p:tav tm="0">
                                          <p:val>
                                            <p:strVal val="#ppt_y-#ppt_h*1.125000"/>
                                          </p:val>
                                        </p:tav>
                                        <p:tav tm="100000">
                                          <p:val>
                                            <p:strVal val="#ppt_y"/>
                                          </p:val>
                                        </p:tav>
                                      </p:tavLst>
                                    </p:anim>
                                    <p:animEffect transition="in" filter="wipe(down)">
                                      <p:cBhvr>
                                        <p:cTn id="23" dur="500"/>
                                        <p:tgtEl>
                                          <p:spTgt spid="33">
                                            <p:txEl>
                                              <p:pRg st="6" end="6"/>
                                            </p:txEl>
                                          </p:spTgt>
                                        </p:tgtEl>
                                      </p:cBhvr>
                                    </p:animEffect>
                                  </p:childTnLst>
                                </p:cTn>
                              </p:par>
                            </p:childTnLst>
                          </p:cTn>
                        </p:par>
                        <p:par>
                          <p:cTn id="24" fill="hold">
                            <p:stCondLst>
                              <p:cond delay="2000"/>
                            </p:stCondLst>
                            <p:childTnLst>
                              <p:par>
                                <p:cTn id="25" presetID="12" presetClass="entr" presetSubtype="1" fill="hold" nodeType="afterEffect">
                                  <p:stCondLst>
                                    <p:cond delay="0"/>
                                  </p:stCondLst>
                                  <p:childTnLst>
                                    <p:set>
                                      <p:cBhvr>
                                        <p:cTn id="26" dur="1" fill="hold">
                                          <p:stCondLst>
                                            <p:cond delay="0"/>
                                          </p:stCondLst>
                                        </p:cTn>
                                        <p:tgtEl>
                                          <p:spTgt spid="33">
                                            <p:txEl>
                                              <p:pRg st="8" end="8"/>
                                            </p:txEl>
                                          </p:spTgt>
                                        </p:tgtEl>
                                        <p:attrNameLst>
                                          <p:attrName>style.visibility</p:attrName>
                                        </p:attrNameLst>
                                      </p:cBhvr>
                                      <p:to>
                                        <p:strVal val="visible"/>
                                      </p:to>
                                    </p:set>
                                    <p:anim calcmode="lin" valueType="num">
                                      <p:cBhvr additive="base">
                                        <p:cTn id="27" dur="500"/>
                                        <p:tgtEl>
                                          <p:spTgt spid="33">
                                            <p:txEl>
                                              <p:pRg st="8" end="8"/>
                                            </p:txEl>
                                          </p:spTgt>
                                        </p:tgtEl>
                                        <p:attrNameLst>
                                          <p:attrName>ppt_y</p:attrName>
                                        </p:attrNameLst>
                                      </p:cBhvr>
                                      <p:tavLst>
                                        <p:tav tm="0">
                                          <p:val>
                                            <p:strVal val="#ppt_y-#ppt_h*1.125000"/>
                                          </p:val>
                                        </p:tav>
                                        <p:tav tm="100000">
                                          <p:val>
                                            <p:strVal val="#ppt_y"/>
                                          </p:val>
                                        </p:tav>
                                      </p:tavLst>
                                    </p:anim>
                                    <p:animEffect transition="in" filter="wipe(down)">
                                      <p:cBhvr>
                                        <p:cTn id="28" dur="500"/>
                                        <p:tgtEl>
                                          <p:spTgt spid="33">
                                            <p:txEl>
                                              <p:pRg st="8" end="8"/>
                                            </p:txEl>
                                          </p:spTgt>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33">
                                            <p:txEl>
                                              <p:pRg st="10" end="10"/>
                                            </p:txEl>
                                          </p:spTgt>
                                        </p:tgtEl>
                                        <p:attrNameLst>
                                          <p:attrName>style.visibility</p:attrName>
                                        </p:attrNameLst>
                                      </p:cBhvr>
                                      <p:to>
                                        <p:strVal val="visible"/>
                                      </p:to>
                                    </p:set>
                                    <p:anim calcmode="lin" valueType="num">
                                      <p:cBhvr additive="base">
                                        <p:cTn id="32" dur="500"/>
                                        <p:tgtEl>
                                          <p:spTgt spid="33">
                                            <p:txEl>
                                              <p:pRg st="10" end="10"/>
                                            </p:txEl>
                                          </p:spTgt>
                                        </p:tgtEl>
                                        <p:attrNameLst>
                                          <p:attrName>ppt_y</p:attrName>
                                        </p:attrNameLst>
                                      </p:cBhvr>
                                      <p:tavLst>
                                        <p:tav tm="0">
                                          <p:val>
                                            <p:strVal val="#ppt_y-#ppt_h*1.125000"/>
                                          </p:val>
                                        </p:tav>
                                        <p:tav tm="100000">
                                          <p:val>
                                            <p:strVal val="#ppt_y"/>
                                          </p:val>
                                        </p:tav>
                                      </p:tavLst>
                                    </p:anim>
                                    <p:animEffect transition="in" filter="wipe(down)">
                                      <p:cBhvr>
                                        <p:cTn id="33" dur="500"/>
                                        <p:tgtEl>
                                          <p:spTgt spid="3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72100"/>
            <a:ext cx="9144000" cy="628650"/>
          </a:xfrm>
          <a:prstGeom prst="rect">
            <a:avLst/>
          </a:prstGeom>
          <a:solidFill>
            <a:srgbClr val="17263E"/>
          </a:solidFill>
          <a:ln>
            <a:solidFill>
              <a:srgbClr val="17263E"/>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342892"/>
            <a:endParaRPr lang="en-US" sz="1400" dirty="0">
              <a:solidFill>
                <a:prstClr val="white"/>
              </a:solidFill>
            </a:endParaRPr>
          </a:p>
        </p:txBody>
      </p:sp>
      <p:pic>
        <p:nvPicPr>
          <p:cNvPr id="5" name="Picture 4" descr="ICHP 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5486402"/>
            <a:ext cx="2324100" cy="447675"/>
          </a:xfrm>
          <a:prstGeom prst="rect">
            <a:avLst/>
          </a:prstGeom>
        </p:spPr>
      </p:pic>
      <p:sp>
        <p:nvSpPr>
          <p:cNvPr id="24" name="Title 1"/>
          <p:cNvSpPr txBox="1">
            <a:spLocks/>
          </p:cNvSpPr>
          <p:nvPr/>
        </p:nvSpPr>
        <p:spPr>
          <a:xfrm>
            <a:off x="634291" y="1101634"/>
            <a:ext cx="7623307" cy="323165"/>
          </a:xfrm>
          <a:prstGeom prst="rect">
            <a:avLst/>
          </a:prstGeom>
        </p:spPr>
        <p:txBody>
          <a:bodyPr vert="horz" lIns="68579" tIns="34289" rIns="68579" bIns="34289"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100" b="1" dirty="0">
                <a:solidFill>
                  <a:srgbClr val="17263E"/>
                </a:solidFill>
                <a:latin typeface="Rockwell"/>
                <a:ea typeface="Museo Slab 900" charset="0"/>
                <a:cs typeface="Rockwell"/>
              </a:rPr>
              <a:t>Phase </a:t>
            </a:r>
            <a:r>
              <a:rPr lang="en-US" sz="2100" b="1" dirty="0">
                <a:solidFill>
                  <a:srgbClr val="17263E"/>
                </a:solidFill>
                <a:latin typeface="Rockwell"/>
                <a:ea typeface="Museo Slab 900" charset="0"/>
                <a:cs typeface="Rockwell"/>
              </a:rPr>
              <a:t>3: Execute</a:t>
            </a:r>
            <a:endParaRPr lang="en-US" sz="2100" b="1" dirty="0">
              <a:solidFill>
                <a:srgbClr val="17263E"/>
              </a:solidFill>
              <a:latin typeface="Rockwell"/>
              <a:ea typeface="Museo Slab 900" charset="0"/>
              <a:cs typeface="Rockwell"/>
            </a:endParaRPr>
          </a:p>
        </p:txBody>
      </p:sp>
      <p:sp>
        <p:nvSpPr>
          <p:cNvPr id="25" name="Rectangle 24"/>
          <p:cNvSpPr/>
          <p:nvPr/>
        </p:nvSpPr>
        <p:spPr>
          <a:xfrm>
            <a:off x="634291" y="1448490"/>
            <a:ext cx="7875427" cy="34289"/>
          </a:xfrm>
          <a:prstGeom prst="rect">
            <a:avLst/>
          </a:prstGeom>
          <a:solidFill>
            <a:srgbClr val="93B8C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a:endParaRPr lang="en-US" sz="1400" dirty="0">
              <a:solidFill>
                <a:prstClr val="white"/>
              </a:solidFill>
            </a:endParaRPr>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5012" t="20985" r="74389" b="32183"/>
          <a:stretch/>
        </p:blipFill>
        <p:spPr bwMode="auto">
          <a:xfrm>
            <a:off x="626733" y="1483405"/>
            <a:ext cx="2584502" cy="321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663" t="22179" r="42380" b="24999"/>
          <a:stretch/>
        </p:blipFill>
        <p:spPr bwMode="auto">
          <a:xfrm>
            <a:off x="3445934" y="857251"/>
            <a:ext cx="5706535" cy="5144624"/>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212649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72100"/>
            <a:ext cx="9144000" cy="628650"/>
          </a:xfrm>
          <a:prstGeom prst="rect">
            <a:avLst/>
          </a:prstGeom>
          <a:solidFill>
            <a:srgbClr val="17263E"/>
          </a:solidFill>
          <a:ln>
            <a:solidFill>
              <a:srgbClr val="17263E"/>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342892"/>
            <a:endParaRPr lang="en-US" sz="1400" dirty="0">
              <a:solidFill>
                <a:prstClr val="white"/>
              </a:solidFill>
            </a:endParaRPr>
          </a:p>
        </p:txBody>
      </p:sp>
      <p:pic>
        <p:nvPicPr>
          <p:cNvPr id="5" name="Picture 4" descr="ICHP 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5486402"/>
            <a:ext cx="2324100" cy="447675"/>
          </a:xfrm>
          <a:prstGeom prst="rect">
            <a:avLst/>
          </a:prstGeom>
        </p:spPr>
      </p:pic>
      <p:sp>
        <p:nvSpPr>
          <p:cNvPr id="24" name="Title 1"/>
          <p:cNvSpPr txBox="1">
            <a:spLocks/>
          </p:cNvSpPr>
          <p:nvPr/>
        </p:nvSpPr>
        <p:spPr>
          <a:xfrm>
            <a:off x="634291" y="1101634"/>
            <a:ext cx="7623307" cy="323165"/>
          </a:xfrm>
          <a:prstGeom prst="rect">
            <a:avLst/>
          </a:prstGeom>
        </p:spPr>
        <p:txBody>
          <a:bodyPr vert="horz" lIns="68579" tIns="34289" rIns="68579" bIns="34289"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100" b="1" dirty="0">
                <a:solidFill>
                  <a:srgbClr val="17263E"/>
                </a:solidFill>
                <a:latin typeface="Rockwell"/>
                <a:ea typeface="Museo Slab 900" charset="0"/>
                <a:cs typeface="Rockwell"/>
              </a:rPr>
              <a:t>Phase </a:t>
            </a:r>
            <a:r>
              <a:rPr lang="en-US" sz="2100" b="1" dirty="0">
                <a:solidFill>
                  <a:srgbClr val="17263E"/>
                </a:solidFill>
                <a:latin typeface="Rockwell"/>
                <a:ea typeface="Museo Slab 900" charset="0"/>
                <a:cs typeface="Rockwell"/>
              </a:rPr>
              <a:t>3: Execute</a:t>
            </a:r>
            <a:endParaRPr lang="en-US" sz="2100" b="1" dirty="0">
              <a:solidFill>
                <a:srgbClr val="17263E"/>
              </a:solidFill>
              <a:latin typeface="Rockwell"/>
              <a:ea typeface="Museo Slab 900" charset="0"/>
              <a:cs typeface="Rockwell"/>
            </a:endParaRPr>
          </a:p>
        </p:txBody>
      </p:sp>
      <p:sp>
        <p:nvSpPr>
          <p:cNvPr id="25" name="Rectangle 24"/>
          <p:cNvSpPr/>
          <p:nvPr/>
        </p:nvSpPr>
        <p:spPr>
          <a:xfrm>
            <a:off x="634291" y="1448490"/>
            <a:ext cx="7875427" cy="34289"/>
          </a:xfrm>
          <a:prstGeom prst="rect">
            <a:avLst/>
          </a:prstGeom>
          <a:solidFill>
            <a:srgbClr val="93B8C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a:endParaRPr lang="en-US" sz="1400" dirty="0">
              <a:solidFill>
                <a:prstClr val="white"/>
              </a:solidFill>
            </a:endParaRPr>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5012" t="20985" r="74389" b="32183"/>
          <a:stretch/>
        </p:blipFill>
        <p:spPr bwMode="auto">
          <a:xfrm>
            <a:off x="626733" y="1483405"/>
            <a:ext cx="2584502" cy="321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862" t="23076" r="50031" b="29849"/>
          <a:stretch/>
        </p:blipFill>
        <p:spPr bwMode="auto">
          <a:xfrm>
            <a:off x="4445943" y="1599372"/>
            <a:ext cx="3802912" cy="37147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634290" y="4861983"/>
            <a:ext cx="2643968" cy="369332"/>
          </a:xfrm>
          <a:prstGeom prst="rect">
            <a:avLst/>
          </a:prstGeom>
          <a:noFill/>
        </p:spPr>
        <p:txBody>
          <a:bodyPr wrap="square" rtlCol="0">
            <a:spAutoFit/>
          </a:bodyPr>
          <a:lstStyle/>
          <a:p>
            <a:r>
              <a:rPr lang="en-US" dirty="0">
                <a:hlinkClick r:id="rId6"/>
              </a:rPr>
              <a:t>ECENA Data Dashboard</a:t>
            </a:r>
            <a:endParaRPr lang="en-US" dirty="0"/>
          </a:p>
        </p:txBody>
      </p:sp>
    </p:spTree>
    <p:extLst>
      <p:ext uri="{BB962C8B-B14F-4D97-AF65-F5344CB8AC3E}">
        <p14:creationId xmlns:p14="http://schemas.microsoft.com/office/powerpoint/2010/main" val="39800755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42793"/>
            <a:ext cx="9144000" cy="628650"/>
          </a:xfrm>
          <a:prstGeom prst="rect">
            <a:avLst/>
          </a:prstGeom>
          <a:solidFill>
            <a:srgbClr val="17263E"/>
          </a:solidFill>
          <a:ln>
            <a:solidFill>
              <a:srgbClr val="17263E"/>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342892"/>
            <a:endParaRPr lang="en-US" sz="1400" dirty="0">
              <a:solidFill>
                <a:prstClr val="white"/>
              </a:solidFill>
            </a:endParaRPr>
          </a:p>
        </p:txBody>
      </p:sp>
      <p:pic>
        <p:nvPicPr>
          <p:cNvPr id="5" name="Picture 4" descr="ICHP 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5486402"/>
            <a:ext cx="2324100" cy="447675"/>
          </a:xfrm>
          <a:prstGeom prst="rect">
            <a:avLst/>
          </a:prstGeom>
        </p:spPr>
      </p:pic>
      <p:sp>
        <p:nvSpPr>
          <p:cNvPr id="24" name="Title 1"/>
          <p:cNvSpPr txBox="1">
            <a:spLocks/>
          </p:cNvSpPr>
          <p:nvPr/>
        </p:nvSpPr>
        <p:spPr>
          <a:xfrm>
            <a:off x="634291" y="1101634"/>
            <a:ext cx="7623307" cy="323165"/>
          </a:xfrm>
          <a:prstGeom prst="rect">
            <a:avLst/>
          </a:prstGeom>
        </p:spPr>
        <p:txBody>
          <a:bodyPr vert="horz" lIns="68579" tIns="34289" rIns="68579" bIns="34289"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100" b="1" dirty="0">
                <a:solidFill>
                  <a:srgbClr val="17263E"/>
                </a:solidFill>
                <a:latin typeface="Rockwell"/>
                <a:ea typeface="Museo Slab 900" charset="0"/>
                <a:cs typeface="Rockwell"/>
              </a:rPr>
              <a:t>Phase </a:t>
            </a:r>
            <a:r>
              <a:rPr lang="en-US" sz="2100" b="1" dirty="0">
                <a:solidFill>
                  <a:srgbClr val="17263E"/>
                </a:solidFill>
                <a:latin typeface="Rockwell"/>
                <a:ea typeface="Museo Slab 900" charset="0"/>
                <a:cs typeface="Rockwell"/>
              </a:rPr>
              <a:t>4: Evaluate</a:t>
            </a:r>
            <a:endParaRPr lang="en-US" sz="2100" b="1" dirty="0">
              <a:solidFill>
                <a:srgbClr val="17263E"/>
              </a:solidFill>
              <a:latin typeface="Rockwell"/>
              <a:ea typeface="Museo Slab 900" charset="0"/>
              <a:cs typeface="Rockwell"/>
            </a:endParaRPr>
          </a:p>
        </p:txBody>
      </p:sp>
      <p:sp>
        <p:nvSpPr>
          <p:cNvPr id="25" name="Rectangle 24"/>
          <p:cNvSpPr/>
          <p:nvPr/>
        </p:nvSpPr>
        <p:spPr>
          <a:xfrm>
            <a:off x="634291" y="1448490"/>
            <a:ext cx="7875427" cy="34289"/>
          </a:xfrm>
          <a:prstGeom prst="rect">
            <a:avLst/>
          </a:prstGeom>
          <a:solidFill>
            <a:srgbClr val="93B8C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892"/>
            <a:endParaRPr lang="en-US" sz="1400" dirty="0">
              <a:solidFill>
                <a:prstClr val="white"/>
              </a:solidFill>
            </a:endParaRPr>
          </a:p>
        </p:txBody>
      </p:sp>
      <p:sp>
        <p:nvSpPr>
          <p:cNvPr id="33" name="Text Placeholder 2"/>
          <p:cNvSpPr txBox="1">
            <a:spLocks/>
          </p:cNvSpPr>
          <p:nvPr/>
        </p:nvSpPr>
        <p:spPr>
          <a:xfrm>
            <a:off x="634288" y="1672964"/>
            <a:ext cx="7678748" cy="2077492"/>
          </a:xfrm>
          <a:prstGeom prst="rect">
            <a:avLst/>
          </a:prstGeom>
        </p:spPr>
        <p:txBody>
          <a:bodyPr wrap="square" lIns="0" tIns="0" rIns="0" bIns="0">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14308"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ECENA Annual Project </a:t>
            </a:r>
            <a:r>
              <a:rPr lang="en-US" dirty="0">
                <a:solidFill>
                  <a:prstClr val="black">
                    <a:lumMod val="75000"/>
                    <a:lumOff val="25000"/>
                  </a:prstClr>
                </a:solidFill>
                <a:latin typeface="+mj-lt"/>
                <a:ea typeface="Proxima Nova" charset="0"/>
                <a:cs typeface="Century Gothic"/>
              </a:rPr>
              <a:t>Plan: Update</a:t>
            </a:r>
          </a:p>
          <a:p>
            <a:pPr marL="671508" lvl="1"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Organize Future Changes</a:t>
            </a:r>
          </a:p>
          <a:p>
            <a:pPr marL="671508" lvl="1"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Troubleshoot usability</a:t>
            </a:r>
          </a:p>
          <a:p>
            <a:pPr lvl="1" defTabSz="342892">
              <a:lnSpc>
                <a:spcPts val="1800"/>
              </a:lnSpc>
            </a:pPr>
            <a:endParaRPr lang="en-US" dirty="0">
              <a:solidFill>
                <a:prstClr val="black">
                  <a:lumMod val="75000"/>
                  <a:lumOff val="25000"/>
                </a:prstClr>
              </a:solidFill>
              <a:latin typeface="+mj-lt"/>
              <a:ea typeface="Proxima Nova" charset="0"/>
              <a:cs typeface="Century Gothic"/>
            </a:endParaRPr>
          </a:p>
          <a:p>
            <a:pPr marL="214308"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Negotiate expansion and/or new contracts</a:t>
            </a:r>
          </a:p>
          <a:p>
            <a:pPr marL="214308" indent="-214308" defTabSz="342892">
              <a:lnSpc>
                <a:spcPts val="1800"/>
              </a:lnSpc>
              <a:buFont typeface="Courier New"/>
              <a:buChar char="o"/>
            </a:pPr>
            <a:endParaRPr lang="en-US" dirty="0">
              <a:solidFill>
                <a:prstClr val="black">
                  <a:lumMod val="75000"/>
                  <a:lumOff val="25000"/>
                </a:prstClr>
              </a:solidFill>
              <a:latin typeface="+mj-lt"/>
              <a:ea typeface="Proxima Nova" charset="0"/>
              <a:cs typeface="Century Gothic"/>
            </a:endParaRPr>
          </a:p>
          <a:p>
            <a:pPr marL="214308" indent="-214308" defTabSz="342892">
              <a:lnSpc>
                <a:spcPts val="1800"/>
              </a:lnSpc>
              <a:buFont typeface="Courier New"/>
              <a:buChar char="o"/>
            </a:pPr>
            <a:r>
              <a:rPr lang="en-US" dirty="0">
                <a:solidFill>
                  <a:prstClr val="black">
                    <a:lumMod val="75000"/>
                    <a:lumOff val="25000"/>
                  </a:prstClr>
                </a:solidFill>
                <a:latin typeface="+mj-lt"/>
                <a:ea typeface="Proxima Nova" charset="0"/>
                <a:cs typeface="Century Gothic"/>
              </a:rPr>
              <a:t>Internally: Reflect on planning structures and process</a:t>
            </a:r>
          </a:p>
          <a:p>
            <a:pPr marL="214308" indent="-214308" defTabSz="342892">
              <a:lnSpc>
                <a:spcPts val="1800"/>
              </a:lnSpc>
              <a:buFont typeface="Courier New"/>
              <a:buChar char="o"/>
            </a:pPr>
            <a:endParaRPr lang="en-US" sz="1100" dirty="0">
              <a:solidFill>
                <a:prstClr val="black">
                  <a:lumMod val="75000"/>
                  <a:lumOff val="25000"/>
                </a:prstClr>
              </a:solidFill>
              <a:latin typeface="Century Gothic"/>
              <a:ea typeface="Proxima Nova" charset="0"/>
              <a:cs typeface="Century Gothic"/>
            </a:endParaRPr>
          </a:p>
          <a:p>
            <a:pPr marL="214308" indent="-214308" defTabSz="342892">
              <a:lnSpc>
                <a:spcPts val="1800"/>
              </a:lnSpc>
              <a:buFont typeface="Courier New"/>
              <a:buChar char="o"/>
            </a:pPr>
            <a:endParaRPr lang="en-US" sz="1100" dirty="0">
              <a:solidFill>
                <a:prstClr val="black">
                  <a:lumMod val="75000"/>
                  <a:lumOff val="25000"/>
                </a:prstClr>
              </a:solidFill>
              <a:latin typeface="Century Gothic"/>
              <a:ea typeface="Proxima Nova" charset="0"/>
              <a:cs typeface="Century Gothic"/>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55" t="40000" r="87740" b="52796"/>
          <a:stretch/>
        </p:blipFill>
        <p:spPr bwMode="auto">
          <a:xfrm>
            <a:off x="670290" y="4049346"/>
            <a:ext cx="1208151" cy="61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55" t="46546" r="87740" b="46249"/>
          <a:stretch/>
        </p:blipFill>
        <p:spPr bwMode="auto">
          <a:xfrm>
            <a:off x="2132031" y="4023944"/>
            <a:ext cx="1241600" cy="628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55" t="53750" r="87740" b="39615"/>
          <a:stretch/>
        </p:blipFill>
        <p:spPr bwMode="auto">
          <a:xfrm>
            <a:off x="3597178" y="4060417"/>
            <a:ext cx="1264417" cy="589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55" t="60386" r="87740" b="32499"/>
          <a:stretch/>
        </p:blipFill>
        <p:spPr bwMode="auto">
          <a:xfrm>
            <a:off x="5095972" y="4041408"/>
            <a:ext cx="1240210" cy="62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415" b="93532" l="6000" r="94385">
                        <a14:foregroundMark x1="24077" y1="22895" x2="24077" y2="22895"/>
                        <a14:foregroundMark x1="22538" y1="15708" x2="22538" y2="15708"/>
                        <a14:foregroundMark x1="21077" y1="11191" x2="21077" y2="11191"/>
                        <a14:foregroundMark x1="10615" y1="11910" x2="10615" y2="11910"/>
                        <a14:foregroundMark x1="6538" y1="20637" x2="6538" y2="20637"/>
                        <a14:foregroundMark x1="21615" y1="41581" x2="21615" y2="41581"/>
                        <a14:foregroundMark x1="6000" y1="25051" x2="6000" y2="25051"/>
                        <a14:foregroundMark x1="64385" y1="19815" x2="64385" y2="19815"/>
                        <a14:foregroundMark x1="75154" y1="16735" x2="75154" y2="16735"/>
                        <a14:foregroundMark x1="93308" y1="18994" x2="93308" y2="18994"/>
                        <a14:foregroundMark x1="60231" y1="73101" x2="60231" y2="73101"/>
                        <a14:foregroundMark x1="61692" y1="20021" x2="61692" y2="20021"/>
                        <a14:foregroundMark x1="74077" y1="47228" x2="74077" y2="47228"/>
                        <a14:foregroundMark x1="65077" y1="39322" x2="65077" y2="39322"/>
                        <a14:foregroundMark x1="70846" y1="7392" x2="70846" y2="7392"/>
                        <a14:foregroundMark x1="66923" y1="13142" x2="66923" y2="13142"/>
                        <a14:foregroundMark x1="68538" y1="59035" x2="68538" y2="59035"/>
                        <a14:foregroundMark x1="63846" y1="64784" x2="63846" y2="64784"/>
                        <a14:foregroundMark x1="78231" y1="52669" x2="78231" y2="52669"/>
                        <a14:foregroundMark x1="71231" y1="55339" x2="71231" y2="55339"/>
                        <a14:foregroundMark x1="39000" y1="73203" x2="39000" y2="73203"/>
                        <a14:foregroundMark x1="29769" y1="72690" x2="29769" y2="72690"/>
                        <a14:foregroundMark x1="8385" y1="79261" x2="8385" y2="79261"/>
                        <a14:foregroundMark x1="17308" y1="62526" x2="17308" y2="62526"/>
                        <a14:foregroundMark x1="20231" y1="56263" x2="20231" y2="56263"/>
                        <a14:foregroundMark x1="20077" y1="93634" x2="20077" y2="93634"/>
                        <a14:foregroundMark x1="20846" y1="44867" x2="20846" y2="44867"/>
                        <a14:foregroundMark x1="21769" y1="41992" x2="22846" y2="42608"/>
                        <a14:foregroundMark x1="20462" y1="20842" x2="20462" y2="20842"/>
                        <a14:foregroundMark x1="27769" y1="29877" x2="27769" y2="29877"/>
                        <a14:foregroundMark x1="25308" y1="40144" x2="25308" y2="40144"/>
                        <a14:foregroundMark x1="63846" y1="17556" x2="63846" y2="17556"/>
                        <a14:foregroundMark x1="64846" y1="16838" x2="64846" y2="16838"/>
                        <a14:foregroundMark x1="67538" y1="12628" x2="67538" y2="12628"/>
                        <a14:foregroundMark x1="66000" y1="14066" x2="66000" y2="14066"/>
                        <a14:foregroundMark x1="64231" y1="82854" x2="64231" y2="82854"/>
                        <a14:foregroundMark x1="17615" y1="10370" x2="17615" y2="10370"/>
                        <a14:foregroundMark x1="65462" y1="64579" x2="65462" y2="64579"/>
                        <a14:foregroundMark x1="63000" y1="66632" x2="63000" y2="66632"/>
                        <a14:foregroundMark x1="61923" y1="81725" x2="61923" y2="81725"/>
                        <a14:foregroundMark x1="66538" y1="85934" x2="66538" y2="85934"/>
                        <a14:foregroundMark x1="64769" y1="84497" x2="64769" y2="84497"/>
                        <a14:foregroundMark x1="67615" y1="58316" x2="67615" y2="58316"/>
                        <a14:foregroundMark x1="65923" y1="61191" x2="65923" y2="61191"/>
                        <a14:foregroundMark x1="65077" y1="62834" x2="65077" y2="62834"/>
                        <a14:foregroundMark x1="64385" y1="63655" x2="64385" y2="63655"/>
                        <a14:foregroundMark x1="69692" y1="56366" x2="69692" y2="56366"/>
                        <a14:foregroundMark x1="75538" y1="54107" x2="75538" y2="54107"/>
                        <a14:foregroundMark x1="73154" y1="53799" x2="73154" y2="53799"/>
                        <a14:foregroundMark x1="76846" y1="53388" x2="76846" y2="53388"/>
                        <a14:foregroundMark x1="80462" y1="53388" x2="80462" y2="53388"/>
                        <a14:foregroundMark x1="94385" y1="75975" x2="94385" y2="75975"/>
                        <a14:foregroundMark x1="25154" y1="9548" x2="25154" y2="9548"/>
                        <a14:foregroundMark x1="23846" y1="18172" x2="23846" y2="18172"/>
                        <a14:foregroundMark x1="21000" y1="8932" x2="21000" y2="8932"/>
                        <a14:foregroundMark x1="16154" y1="16119" x2="16154" y2="16119"/>
                        <a14:foregroundMark x1="15154" y1="29466" x2="15154" y2="29466"/>
                        <a14:foregroundMark x1="19846" y1="28645" x2="19846" y2="28645"/>
                        <a14:foregroundMark x1="19923" y1="36140" x2="19923" y2="36140"/>
                        <a14:foregroundMark x1="22923" y1="28439" x2="22923" y2="28439"/>
                        <a14:foregroundMark x1="23462" y1="34805" x2="23462" y2="34805"/>
                        <a14:foregroundMark x1="25769" y1="33778" x2="25769" y2="33778"/>
                        <a14:foregroundMark x1="23538" y1="41889" x2="23538" y2="41889"/>
                        <a14:foregroundMark x1="17154" y1="41068" x2="17154" y2="41068"/>
                        <a14:foregroundMark x1="18308" y1="77105" x2="18308" y2="77105"/>
                        <a14:foregroundMark x1="19308" y1="84189" x2="19308" y2="84189"/>
                        <a14:foregroundMark x1="80769" y1="5031" x2="80769" y2="5031"/>
                        <a14:foregroundMark x1="79538" y1="4415" x2="79538" y2="4415"/>
                        <a14:foregroundMark x1="73385" y1="5749" x2="73385" y2="5749"/>
                        <a14:foregroundMark x1="68077" y1="9959" x2="68077" y2="9959"/>
                        <a14:foregroundMark x1="84769" y1="6879" x2="84769" y2="6879"/>
                        <a14:foregroundMark x1="82923" y1="6160" x2="82923" y2="6160"/>
                        <a14:foregroundMark x1="77615" y1="4928" x2="77615" y2="4928"/>
                        <a14:foregroundMark x1="74615" y1="5647" x2="74615" y2="5647"/>
                        <a14:foregroundMark x1="72692" y1="6674" x2="72692" y2="6674"/>
                        <a14:foregroundMark x1="69308" y1="9343" x2="69308" y2="9343"/>
                        <a14:foregroundMark x1="70000" y1="8624" x2="70000" y2="8624"/>
                        <a14:foregroundMark x1="66846" y1="11602" x2="66846" y2="11602"/>
                        <a14:foregroundMark x1="65385" y1="13655" x2="65385" y2="13655"/>
                        <a14:foregroundMark x1="64538" y1="15298" x2="64538" y2="15298"/>
                        <a14:foregroundMark x1="63923" y1="16324" x2="63923" y2="16324"/>
                        <a14:foregroundMark x1="18077" y1="16427" x2="18077" y2="16427"/>
                        <a14:foregroundMark x1="17077" y1="17351" x2="17077" y2="17351"/>
                        <a14:foregroundMark x1="10538" y1="17762" x2="10538" y2="17762"/>
                        <a14:foregroundMark x1="20231" y1="59548" x2="20231" y2="59548"/>
                        <a14:foregroundMark x1="20538" y1="64784" x2="20538" y2="64784"/>
                        <a14:foregroundMark x1="21154" y1="74435" x2="21154" y2="74435"/>
                        <a14:foregroundMark x1="22231" y1="76797" x2="22231" y2="76797"/>
                        <a14:foregroundMark x1="26615" y1="17556" x2="26615" y2="17556"/>
                        <a14:foregroundMark x1="21000" y1="91581" x2="21000" y2="91581"/>
                        <a14:foregroundMark x1="82615" y1="53901" x2="82615" y2="53901"/>
                        <a14:foregroundMark x1="85000" y1="55339" x2="85000" y2="55339"/>
                        <a14:foregroundMark x1="36769" y1="74230" x2="36769" y2="74230"/>
                        <a14:foregroundMark x1="93846" y1="24743" x2="93846" y2="24743"/>
                        <a14:foregroundMark x1="94231" y1="25051" x2="94231" y2="25051"/>
                      </a14:backgroundRemoval>
                    </a14:imgEffect>
                  </a14:imgLayer>
                </a14:imgProps>
              </a:ext>
              <a:ext uri="{28A0092B-C50C-407E-A947-70E740481C1C}">
                <a14:useLocalDpi xmlns:a14="http://schemas.microsoft.com/office/drawing/2010/main" val="0"/>
              </a:ext>
            </a:extLst>
          </a:blip>
          <a:srcRect/>
          <a:stretch>
            <a:fillRect/>
          </a:stretch>
        </p:blipFill>
        <p:spPr bwMode="auto">
          <a:xfrm>
            <a:off x="6164829" y="1539193"/>
            <a:ext cx="2337517" cy="175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237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33">
                                            <p:txEl>
                                              <p:pRg st="0" end="0"/>
                                            </p:txEl>
                                          </p:spTgt>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 calcmode="lin" valueType="num">
                                      <p:cBhvr additive="base">
                                        <p:cTn id="12" dur="500"/>
                                        <p:tgtEl>
                                          <p:spTgt spid="33">
                                            <p:txEl>
                                              <p:pRg st="1" end="1"/>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33">
                                            <p:txEl>
                                              <p:pRg st="1" end="1"/>
                                            </p:txEl>
                                          </p:spTgt>
                                        </p:tgtEl>
                                      </p:cBhvr>
                                    </p:animEffect>
                                  </p:childTnLst>
                                </p:cTn>
                              </p:par>
                            </p:childTnLst>
                          </p:cTn>
                        </p:par>
                        <p:par>
                          <p:cTn id="14" fill="hold">
                            <p:stCondLst>
                              <p:cond delay="1000"/>
                            </p:stCondLst>
                            <p:childTnLst>
                              <p:par>
                                <p:cTn id="15" presetID="12" presetClass="entr" presetSubtype="1" fill="hold" nodeType="after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anim calcmode="lin" valueType="num">
                                      <p:cBhvr additive="base">
                                        <p:cTn id="17" dur="500"/>
                                        <p:tgtEl>
                                          <p:spTgt spid="33">
                                            <p:txEl>
                                              <p:pRg st="2" end="2"/>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33">
                                            <p:txEl>
                                              <p:pRg st="2" end="2"/>
                                            </p:txEl>
                                          </p:spTgt>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33">
                                            <p:txEl>
                                              <p:pRg st="4" end="4"/>
                                            </p:txEl>
                                          </p:spTgt>
                                        </p:tgtEl>
                                        <p:attrNameLst>
                                          <p:attrName>style.visibility</p:attrName>
                                        </p:attrNameLst>
                                      </p:cBhvr>
                                      <p:to>
                                        <p:strVal val="visible"/>
                                      </p:to>
                                    </p:set>
                                    <p:anim calcmode="lin" valueType="num">
                                      <p:cBhvr additive="base">
                                        <p:cTn id="22" dur="500"/>
                                        <p:tgtEl>
                                          <p:spTgt spid="33">
                                            <p:txEl>
                                              <p:pRg st="4" end="4"/>
                                            </p:txEl>
                                          </p:spTgt>
                                        </p:tgtEl>
                                        <p:attrNameLst>
                                          <p:attrName>ppt_y</p:attrName>
                                        </p:attrNameLst>
                                      </p:cBhvr>
                                      <p:tavLst>
                                        <p:tav tm="0">
                                          <p:val>
                                            <p:strVal val="#ppt_y-#ppt_h*1.125000"/>
                                          </p:val>
                                        </p:tav>
                                        <p:tav tm="100000">
                                          <p:val>
                                            <p:strVal val="#ppt_y"/>
                                          </p:val>
                                        </p:tav>
                                      </p:tavLst>
                                    </p:anim>
                                    <p:animEffect transition="in" filter="wipe(down)">
                                      <p:cBhvr>
                                        <p:cTn id="23" dur="500"/>
                                        <p:tgtEl>
                                          <p:spTgt spid="33">
                                            <p:txEl>
                                              <p:pRg st="4" end="4"/>
                                            </p:txEl>
                                          </p:spTgt>
                                        </p:tgtEl>
                                      </p:cBhvr>
                                    </p:animEffect>
                                  </p:childTnLst>
                                </p:cTn>
                              </p:par>
                            </p:childTnLst>
                          </p:cTn>
                        </p:par>
                        <p:par>
                          <p:cTn id="24" fill="hold">
                            <p:stCondLst>
                              <p:cond delay="2000"/>
                            </p:stCondLst>
                            <p:childTnLst>
                              <p:par>
                                <p:cTn id="25" presetID="12" presetClass="entr" presetSubtype="1" fill="hold" nodeType="afterEffect">
                                  <p:stCondLst>
                                    <p:cond delay="0"/>
                                  </p:stCondLst>
                                  <p:childTnLst>
                                    <p:set>
                                      <p:cBhvr>
                                        <p:cTn id="26" dur="1" fill="hold">
                                          <p:stCondLst>
                                            <p:cond delay="0"/>
                                          </p:stCondLst>
                                        </p:cTn>
                                        <p:tgtEl>
                                          <p:spTgt spid="33">
                                            <p:txEl>
                                              <p:pRg st="6" end="6"/>
                                            </p:txEl>
                                          </p:spTgt>
                                        </p:tgtEl>
                                        <p:attrNameLst>
                                          <p:attrName>style.visibility</p:attrName>
                                        </p:attrNameLst>
                                      </p:cBhvr>
                                      <p:to>
                                        <p:strVal val="visible"/>
                                      </p:to>
                                    </p:set>
                                    <p:anim calcmode="lin" valueType="num">
                                      <p:cBhvr additive="base">
                                        <p:cTn id="27" dur="500"/>
                                        <p:tgtEl>
                                          <p:spTgt spid="33">
                                            <p:txEl>
                                              <p:pRg st="6" end="6"/>
                                            </p:txEl>
                                          </p:spTgt>
                                        </p:tgtEl>
                                        <p:attrNameLst>
                                          <p:attrName>ppt_y</p:attrName>
                                        </p:attrNameLst>
                                      </p:cBhvr>
                                      <p:tavLst>
                                        <p:tav tm="0">
                                          <p:val>
                                            <p:strVal val="#ppt_y-#ppt_h*1.125000"/>
                                          </p:val>
                                        </p:tav>
                                        <p:tav tm="100000">
                                          <p:val>
                                            <p:strVal val="#ppt_y"/>
                                          </p:val>
                                        </p:tav>
                                      </p:tavLst>
                                    </p:anim>
                                    <p:animEffect transition="in" filter="wipe(down)">
                                      <p:cBhvr>
                                        <p:cTn id="28" dur="500"/>
                                        <p:tgtEl>
                                          <p:spTgt spid="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4416425" y="2027238"/>
            <a:ext cx="4727575" cy="3946525"/>
          </a:xfrm>
        </p:spPr>
        <p:txBody>
          <a:bodyPr/>
          <a:lstStyle/>
          <a:p>
            <a:r>
              <a:rPr lang="en-US" sz="2000" dirty="0">
                <a:solidFill>
                  <a:prstClr val="black"/>
                </a:solidFill>
                <a:latin typeface="Tw Cen MT" panose="020B0602020104020603"/>
              </a:rPr>
              <a:t>Planning process provides multiple opportunities to keep data relevant, current</a:t>
            </a:r>
            <a:r>
              <a:rPr lang="en-US" sz="2000" dirty="0">
                <a:solidFill>
                  <a:prstClr val="black"/>
                </a:solidFill>
                <a:latin typeface="Tw Cen MT" panose="020B0602020104020603"/>
              </a:rPr>
              <a:t>, </a:t>
            </a:r>
            <a:r>
              <a:rPr lang="en-US" sz="2000" dirty="0">
                <a:solidFill>
                  <a:prstClr val="black"/>
                </a:solidFill>
                <a:latin typeface="Tw Cen MT" panose="020B0602020104020603"/>
              </a:rPr>
              <a:t>timely </a:t>
            </a:r>
          </a:p>
          <a:p>
            <a:endParaRPr lang="en-US" sz="2000" dirty="0">
              <a:solidFill>
                <a:prstClr val="black"/>
              </a:solidFill>
              <a:latin typeface="Tw Cen MT" panose="020B0602020104020603"/>
            </a:endParaRPr>
          </a:p>
          <a:p>
            <a:r>
              <a:rPr lang="en-US" sz="2000" dirty="0">
                <a:solidFill>
                  <a:prstClr val="black"/>
                </a:solidFill>
                <a:latin typeface="Tw Cen MT" panose="020B0602020104020603"/>
              </a:rPr>
              <a:t>C</a:t>
            </a:r>
            <a:r>
              <a:rPr lang="en-US" sz="2000" dirty="0">
                <a:solidFill>
                  <a:prstClr val="black"/>
                </a:solidFill>
                <a:latin typeface="Tw Cen MT" panose="020B0602020104020603"/>
              </a:rPr>
              <a:t>ontinuously </a:t>
            </a:r>
            <a:r>
              <a:rPr lang="en-US" sz="2000" dirty="0">
                <a:solidFill>
                  <a:prstClr val="black"/>
                </a:solidFill>
                <a:latin typeface="Tw Cen MT" panose="020B0602020104020603"/>
              </a:rPr>
              <a:t>and routinely assessed:</a:t>
            </a:r>
          </a:p>
          <a:p>
            <a:pPr marL="1085850" lvl="1" indent="-342900">
              <a:buFont typeface="Arial" panose="020B0604020202020204" pitchFamily="34" charset="0"/>
              <a:buChar char="•"/>
            </a:pPr>
            <a:r>
              <a:rPr lang="en-US" sz="1800" dirty="0">
                <a:solidFill>
                  <a:prstClr val="black"/>
                </a:solidFill>
                <a:latin typeface="Tw Cen MT" panose="020B0602020104020603"/>
              </a:rPr>
              <a:t>To adjust to changing contexts</a:t>
            </a:r>
          </a:p>
          <a:p>
            <a:pPr marL="1085850" lvl="1" indent="-342900">
              <a:buFont typeface="Arial" panose="020B0604020202020204" pitchFamily="34" charset="0"/>
              <a:buChar char="•"/>
            </a:pPr>
            <a:r>
              <a:rPr lang="en-US" sz="1800" dirty="0">
                <a:solidFill>
                  <a:prstClr val="black"/>
                </a:solidFill>
                <a:latin typeface="Tw Cen MT" panose="020B0602020104020603"/>
              </a:rPr>
              <a:t>Adhere to contracted requirements</a:t>
            </a:r>
          </a:p>
          <a:p>
            <a:pPr marL="1085850" lvl="1" indent="-342900">
              <a:buFont typeface="Arial" panose="020B0604020202020204" pitchFamily="34" charset="0"/>
              <a:buChar char="•"/>
            </a:pPr>
            <a:r>
              <a:rPr lang="en-US" sz="1800" dirty="0">
                <a:solidFill>
                  <a:prstClr val="black"/>
                </a:solidFill>
                <a:latin typeface="Tw Cen MT" panose="020B0602020104020603"/>
              </a:rPr>
              <a:t>Continue to meet stakeholder needs</a:t>
            </a:r>
            <a:endParaRPr lang="en-US" dirty="0">
              <a:solidFill>
                <a:prstClr val="black"/>
              </a:solidFill>
              <a:latin typeface="Tw Cen MT" panose="020B0602020104020603"/>
            </a:endParaRPr>
          </a:p>
        </p:txBody>
      </p:sp>
      <p:sp>
        <p:nvSpPr>
          <p:cNvPr id="3" name="TextBox 2"/>
          <p:cNvSpPr txBox="1"/>
          <p:nvPr/>
        </p:nvSpPr>
        <p:spPr>
          <a:xfrm>
            <a:off x="2371726" y="887415"/>
            <a:ext cx="4143375" cy="584775"/>
          </a:xfrm>
          <a:prstGeom prst="rect">
            <a:avLst/>
          </a:prstGeom>
          <a:noFill/>
        </p:spPr>
        <p:txBody>
          <a:bodyPr wrap="square" rtlCol="0">
            <a:spAutoFit/>
          </a:bodyPr>
          <a:lstStyle/>
          <a:p>
            <a:pPr algn="ctr"/>
            <a:r>
              <a:rPr lang="en-US" sz="3200" b="1" dirty="0">
                <a:solidFill>
                  <a:schemeClr val="accent5"/>
                </a:solidFill>
                <a:latin typeface="Calibri" panose="020F0502020204030204" pitchFamily="34" charset="0"/>
              </a:rPr>
              <a:t>SUMMARY</a:t>
            </a:r>
            <a:endParaRPr lang="en-US" sz="3200" b="1" dirty="0">
              <a:solidFill>
                <a:schemeClr val="accent5"/>
              </a:solidFill>
              <a:latin typeface="Calibri" panose="020F0502020204030204" pitchFamily="34" charset="0"/>
            </a:endParaRPr>
          </a:p>
        </p:txBody>
      </p:sp>
      <p:sp>
        <p:nvSpPr>
          <p:cNvPr id="4" name="Rectangle 3"/>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stretch>
            <a:fillRect/>
          </a:stretch>
        </p:blipFill>
        <p:spPr>
          <a:xfrm>
            <a:off x="278842" y="2026600"/>
            <a:ext cx="3886196" cy="3380348"/>
          </a:xfrm>
          <a:prstGeom prst="rect">
            <a:avLst/>
          </a:prstGeom>
        </p:spPr>
      </p:pic>
    </p:spTree>
    <p:extLst>
      <p:ext uri="{BB962C8B-B14F-4D97-AF65-F5344CB8AC3E}">
        <p14:creationId xmlns:p14="http://schemas.microsoft.com/office/powerpoint/2010/main" val="24722343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893888"/>
            <a:ext cx="8229600" cy="3517900"/>
          </a:xfrm>
        </p:spPr>
        <p:txBody>
          <a:bodyPr/>
          <a:lstStyle/>
          <a:p>
            <a:r>
              <a:rPr lang="en-US" sz="2000" dirty="0">
                <a:solidFill>
                  <a:prstClr val="black"/>
                </a:solidFill>
                <a:latin typeface="Tw Cen MT" panose="020B0602020104020603"/>
              </a:rPr>
              <a:t>Increasing stakeholder engagement through the use of dashboards has the potential to increase both process and findings use.</a:t>
            </a:r>
          </a:p>
          <a:p>
            <a:endParaRPr lang="en-US" sz="2000" dirty="0">
              <a:solidFill>
                <a:prstClr val="black"/>
              </a:solidFill>
              <a:latin typeface="Tw Cen MT" panose="020B0602020104020603"/>
            </a:endParaRPr>
          </a:p>
          <a:p>
            <a:r>
              <a:rPr lang="en-US" sz="2000" dirty="0">
                <a:solidFill>
                  <a:prstClr val="black"/>
                </a:solidFill>
                <a:latin typeface="Tw Cen MT" panose="020B0602020104020603"/>
              </a:rPr>
              <a:t>Identify the evidence needed to determine use and build in to the planning process</a:t>
            </a:r>
            <a:endParaRPr lang="en-US" sz="2000" dirty="0">
              <a:solidFill>
                <a:prstClr val="black"/>
              </a:solidFill>
              <a:latin typeface="Tw Cen MT" panose="020B0602020104020603"/>
            </a:endParaRPr>
          </a:p>
          <a:p>
            <a:endParaRPr lang="en-US" sz="2000" dirty="0">
              <a:solidFill>
                <a:prstClr val="black"/>
              </a:solidFill>
              <a:latin typeface="Tw Cen MT" panose="020B0602020104020603"/>
            </a:endParaRPr>
          </a:p>
        </p:txBody>
      </p:sp>
      <p:sp>
        <p:nvSpPr>
          <p:cNvPr id="3" name="TextBox 2"/>
          <p:cNvSpPr txBox="1"/>
          <p:nvPr/>
        </p:nvSpPr>
        <p:spPr>
          <a:xfrm>
            <a:off x="2371726" y="887415"/>
            <a:ext cx="4143375" cy="584775"/>
          </a:xfrm>
          <a:prstGeom prst="rect">
            <a:avLst/>
          </a:prstGeom>
          <a:noFill/>
        </p:spPr>
        <p:txBody>
          <a:bodyPr wrap="square" rtlCol="0">
            <a:spAutoFit/>
          </a:bodyPr>
          <a:lstStyle/>
          <a:p>
            <a:pPr algn="ctr"/>
            <a:r>
              <a:rPr lang="en-US" sz="3200" b="1" dirty="0">
                <a:solidFill>
                  <a:schemeClr val="accent5"/>
                </a:solidFill>
                <a:latin typeface="Calibri" panose="020F0502020204030204" pitchFamily="34" charset="0"/>
              </a:rPr>
              <a:t>SUMMARY</a:t>
            </a:r>
            <a:endParaRPr lang="en-US" sz="3200" b="1" dirty="0">
              <a:solidFill>
                <a:schemeClr val="accent5"/>
              </a:solidFill>
              <a:latin typeface="Calibri" panose="020F0502020204030204" pitchFamily="34" charset="0"/>
            </a:endParaRPr>
          </a:p>
        </p:txBody>
      </p:sp>
      <p:sp>
        <p:nvSpPr>
          <p:cNvPr id="4" name="Rectangle 3"/>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993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33363" y="1893888"/>
            <a:ext cx="8910637" cy="3517900"/>
          </a:xfrm>
        </p:spPr>
        <p:txBody>
          <a:bodyPr>
            <a:normAutofit/>
          </a:bodyPr>
          <a:lstStyle/>
          <a:p>
            <a:pPr marL="285750" indent="-285750">
              <a:buFont typeface="Arial" panose="020B0604020202020204" pitchFamily="34" charset="0"/>
              <a:buChar char="•"/>
            </a:pPr>
            <a:r>
              <a:rPr lang="en-US" sz="1600" b="1" dirty="0">
                <a:solidFill>
                  <a:prstClr val="black"/>
                </a:solidFill>
                <a:latin typeface="Tw Cen MT" panose="020B0602020104020603"/>
              </a:rPr>
              <a:t>Amo, C., &amp; Cousins, J.B. (2007). </a:t>
            </a:r>
            <a:r>
              <a:rPr lang="en-US" sz="1600" dirty="0">
                <a:solidFill>
                  <a:prstClr val="black"/>
                </a:solidFill>
                <a:latin typeface="Tw Cen MT" panose="020B0602020104020603"/>
              </a:rPr>
              <a:t>Going through the process: An examination of the operationalization of process use in empirical research on evaluation. New Directions for Evaluation, 116.</a:t>
            </a:r>
          </a:p>
          <a:p>
            <a:pPr marL="285750" indent="-285750">
              <a:buFont typeface="Arial" panose="020B0604020202020204" pitchFamily="34" charset="0"/>
              <a:buChar char="•"/>
            </a:pPr>
            <a:r>
              <a:rPr lang="en-US" sz="1600" b="1" dirty="0">
                <a:solidFill>
                  <a:prstClr val="black"/>
                </a:solidFill>
                <a:latin typeface="Tw Cen MT" panose="020B0602020104020603"/>
              </a:rPr>
              <a:t>Adams, A.E., Nnawulezi, N.A., Vandenberg, L. (2015). </a:t>
            </a:r>
            <a:r>
              <a:rPr lang="en-US" sz="1600" dirty="0">
                <a:solidFill>
                  <a:prstClr val="black"/>
                </a:solidFill>
                <a:latin typeface="Tw Cen MT" panose="020B0602020104020603"/>
              </a:rPr>
              <a:t>“Expectations to Change” (EC2): A </a:t>
            </a:r>
            <a:r>
              <a:rPr lang="en-US" sz="1600" dirty="0">
                <a:solidFill>
                  <a:prstClr val="black"/>
                </a:solidFill>
                <a:latin typeface="Tw Cen MT" panose="020B0602020104020603"/>
              </a:rPr>
              <a:t>p</a:t>
            </a:r>
            <a:r>
              <a:rPr lang="en-US" sz="1600" dirty="0">
                <a:solidFill>
                  <a:prstClr val="black"/>
                </a:solidFill>
                <a:latin typeface="Tw Cen MT" panose="020B0602020104020603"/>
              </a:rPr>
              <a:t>articipatory method for facilitating engagement with evaluation findings. American Journal of Evaluation, 36 (2), 243-255.</a:t>
            </a:r>
          </a:p>
          <a:p>
            <a:pPr marL="285750" indent="-285750">
              <a:buFont typeface="Arial" panose="020B0604020202020204" pitchFamily="34" charset="0"/>
              <a:buChar char="•"/>
            </a:pPr>
            <a:r>
              <a:rPr lang="en-US" sz="1600" b="1" dirty="0">
                <a:solidFill>
                  <a:prstClr val="black"/>
                </a:solidFill>
                <a:latin typeface="Tw Cen MT" panose="020B0602020104020603"/>
              </a:rPr>
              <a:t>Brandon</a:t>
            </a:r>
            <a:r>
              <a:rPr lang="en-US" sz="1600" b="1" dirty="0">
                <a:solidFill>
                  <a:prstClr val="black"/>
                </a:solidFill>
                <a:latin typeface="Tw Cen MT" panose="020B0602020104020603"/>
              </a:rPr>
              <a:t>, P. R., &amp; Fukunaga, L. L. (2013). </a:t>
            </a:r>
            <a:r>
              <a:rPr lang="en-US" sz="1600" dirty="0">
                <a:solidFill>
                  <a:prstClr val="black"/>
                </a:solidFill>
                <a:latin typeface="Tw Cen MT" panose="020B0602020104020603"/>
              </a:rPr>
              <a:t>The state of empirical research literature of stakeholder involvement in program evaluation. American Journal of Evaluation, 35, 26–44</a:t>
            </a:r>
            <a:r>
              <a:rPr lang="en-US" sz="1600" dirty="0">
                <a:solidFill>
                  <a:prstClr val="black"/>
                </a:solidFill>
                <a:latin typeface="Tw Cen MT" panose="020B0602020104020603"/>
              </a:rPr>
              <a:t>.</a:t>
            </a:r>
          </a:p>
          <a:p>
            <a:pPr marL="285750" indent="-285750">
              <a:buFont typeface="Arial" panose="020B0604020202020204" pitchFamily="34" charset="0"/>
              <a:buChar char="•"/>
            </a:pPr>
            <a:r>
              <a:rPr lang="en-US" sz="1600" b="1" dirty="0">
                <a:solidFill>
                  <a:prstClr val="black"/>
                </a:solidFill>
                <a:latin typeface="Tw Cen MT" panose="020B0602020104020603"/>
              </a:rPr>
              <a:t>Bryson</a:t>
            </a:r>
            <a:r>
              <a:rPr lang="en-US" sz="1600" b="1" dirty="0">
                <a:solidFill>
                  <a:prstClr val="black"/>
                </a:solidFill>
                <a:latin typeface="Tw Cen MT" panose="020B0602020104020603"/>
              </a:rPr>
              <a:t>, J. M., Patton, M. Q., &amp; Bowman, R. A. (2011). </a:t>
            </a:r>
            <a:r>
              <a:rPr lang="en-US" sz="1600" dirty="0">
                <a:solidFill>
                  <a:prstClr val="black"/>
                </a:solidFill>
                <a:latin typeface="Tw Cen MT" panose="020B0602020104020603"/>
              </a:rPr>
              <a:t>Working with evaluation stakeholders: A rationale, step-wise approach and toolkit. Evaluation and Program Planning, 34, 1–12</a:t>
            </a:r>
            <a:r>
              <a:rPr lang="en-US" sz="1600" dirty="0">
                <a:solidFill>
                  <a:prstClr val="black"/>
                </a:solidFill>
                <a:latin typeface="Tw Cen MT" panose="020B0602020104020603"/>
              </a:rPr>
              <a:t>.</a:t>
            </a:r>
          </a:p>
          <a:p>
            <a:pPr marL="285750" indent="-285750">
              <a:buFont typeface="Arial" panose="020B0604020202020204" pitchFamily="34" charset="0"/>
              <a:buChar char="•"/>
            </a:pPr>
            <a:r>
              <a:rPr lang="en-US" sz="1600" b="1" dirty="0">
                <a:solidFill>
                  <a:prstClr val="black"/>
                </a:solidFill>
                <a:latin typeface="Tw Cen MT" panose="020B0602020104020603"/>
              </a:rPr>
              <a:t>Greene, J. C. (1988). </a:t>
            </a:r>
            <a:r>
              <a:rPr lang="en-US" sz="1600" dirty="0">
                <a:solidFill>
                  <a:prstClr val="black"/>
                </a:solidFill>
                <a:latin typeface="Tw Cen MT" panose="020B0602020104020603"/>
              </a:rPr>
              <a:t>Communication of results and utilization in participatory program evaluation. Evaluation and Program Planning, 11, </a:t>
            </a:r>
            <a:r>
              <a:rPr lang="en-US" sz="1600" dirty="0">
                <a:solidFill>
                  <a:prstClr val="black"/>
                </a:solidFill>
                <a:latin typeface="Tw Cen MT" panose="020B0602020104020603"/>
              </a:rPr>
              <a:t>341–351.</a:t>
            </a:r>
          </a:p>
          <a:p>
            <a:pPr marL="285750" indent="-285750">
              <a:buFont typeface="Arial" panose="020B0604020202020204" pitchFamily="34" charset="0"/>
              <a:buChar char="•"/>
            </a:pPr>
            <a:r>
              <a:rPr lang="en-US" sz="1600" b="1" dirty="0">
                <a:solidFill>
                  <a:prstClr val="black"/>
                </a:solidFill>
                <a:latin typeface="Tw Cen MT" panose="020B0602020104020603"/>
              </a:rPr>
              <a:t>Johnson</a:t>
            </a:r>
            <a:r>
              <a:rPr lang="en-US" sz="1600" b="1" dirty="0">
                <a:solidFill>
                  <a:prstClr val="black"/>
                </a:solidFill>
                <a:latin typeface="Tw Cen MT" panose="020B0602020104020603"/>
              </a:rPr>
              <a:t>, K., </a:t>
            </a:r>
            <a:r>
              <a:rPr lang="en-US" sz="1600" b="1" dirty="0">
                <a:solidFill>
                  <a:prstClr val="black"/>
                </a:solidFill>
                <a:latin typeface="Tw Cen MT" panose="020B0602020104020603"/>
              </a:rPr>
              <a:t>et al. </a:t>
            </a:r>
            <a:r>
              <a:rPr lang="en-US" sz="1600" b="1" dirty="0">
                <a:solidFill>
                  <a:prstClr val="black"/>
                </a:solidFill>
                <a:latin typeface="Tw Cen MT" panose="020B0602020104020603"/>
              </a:rPr>
              <a:t>(2009). </a:t>
            </a:r>
            <a:r>
              <a:rPr lang="en-US" sz="1600" dirty="0">
                <a:solidFill>
                  <a:prstClr val="black"/>
                </a:solidFill>
                <a:latin typeface="Tw Cen MT" panose="020B0602020104020603"/>
              </a:rPr>
              <a:t>Research on </a:t>
            </a:r>
            <a:r>
              <a:rPr lang="en-US" sz="1600" dirty="0">
                <a:solidFill>
                  <a:prstClr val="black"/>
                </a:solidFill>
                <a:latin typeface="Tw Cen MT" panose="020B0602020104020603"/>
              </a:rPr>
              <a:t>evaluation use</a:t>
            </a:r>
            <a:r>
              <a:rPr lang="en-US" sz="1600" dirty="0">
                <a:solidFill>
                  <a:prstClr val="black"/>
                </a:solidFill>
                <a:latin typeface="Tw Cen MT" panose="020B0602020104020603"/>
              </a:rPr>
              <a:t>: A review of the empirical literature from 1986 to 2005. American Journal of Evaluation, 30, 377–410.</a:t>
            </a:r>
          </a:p>
          <a:p>
            <a:pPr marL="285750" indent="-285750">
              <a:buFont typeface="Arial" panose="020B0604020202020204" pitchFamily="34" charset="0"/>
              <a:buChar char="•"/>
            </a:pPr>
            <a:endParaRPr lang="en-US" sz="1600" dirty="0">
              <a:solidFill>
                <a:prstClr val="black"/>
              </a:solidFill>
              <a:latin typeface="Tw Cen MT" panose="020B0602020104020603"/>
            </a:endParaRPr>
          </a:p>
        </p:txBody>
      </p:sp>
      <p:sp>
        <p:nvSpPr>
          <p:cNvPr id="3" name="TextBox 2"/>
          <p:cNvSpPr txBox="1"/>
          <p:nvPr/>
        </p:nvSpPr>
        <p:spPr>
          <a:xfrm>
            <a:off x="2371726" y="887415"/>
            <a:ext cx="4143375" cy="584775"/>
          </a:xfrm>
          <a:prstGeom prst="rect">
            <a:avLst/>
          </a:prstGeom>
          <a:noFill/>
        </p:spPr>
        <p:txBody>
          <a:bodyPr wrap="square" rtlCol="0">
            <a:spAutoFit/>
          </a:bodyPr>
          <a:lstStyle/>
          <a:p>
            <a:pPr algn="ctr"/>
            <a:r>
              <a:rPr lang="en-US" sz="3200" b="1" dirty="0">
                <a:solidFill>
                  <a:schemeClr val="accent5"/>
                </a:solidFill>
                <a:latin typeface="Calibri" panose="020F0502020204030204" pitchFamily="34" charset="0"/>
              </a:rPr>
              <a:t>References</a:t>
            </a:r>
            <a:endParaRPr lang="en-US" sz="3200" b="1" dirty="0">
              <a:solidFill>
                <a:schemeClr val="accent5"/>
              </a:solidFill>
              <a:latin typeface="Calibri" panose="020F0502020204030204" pitchFamily="34" charset="0"/>
            </a:endParaRPr>
          </a:p>
        </p:txBody>
      </p:sp>
      <p:sp>
        <p:nvSpPr>
          <p:cNvPr id="4" name="Rectangle 3"/>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12504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71726" y="887415"/>
            <a:ext cx="4143375" cy="584775"/>
          </a:xfrm>
          <a:prstGeom prst="rect">
            <a:avLst/>
          </a:prstGeom>
          <a:noFill/>
        </p:spPr>
        <p:txBody>
          <a:bodyPr wrap="square" rtlCol="0">
            <a:spAutoFit/>
          </a:bodyPr>
          <a:lstStyle/>
          <a:p>
            <a:pPr algn="ctr"/>
            <a:r>
              <a:rPr lang="en-US" sz="3200" b="1" dirty="0">
                <a:solidFill>
                  <a:srgbClr val="B40A26"/>
                </a:solidFill>
                <a:latin typeface="Calibri" panose="020F0502020204030204" pitchFamily="34" charset="0"/>
              </a:rPr>
              <a:t>Questions?</a:t>
            </a:r>
            <a:endParaRPr lang="en-US" sz="3200" b="1" dirty="0">
              <a:solidFill>
                <a:srgbClr val="B40A26"/>
              </a:solidFill>
              <a:latin typeface="Calibri" panose="020F0502020204030204" pitchFamily="34" charset="0"/>
            </a:endParaRPr>
          </a:p>
        </p:txBody>
      </p:sp>
      <p:sp>
        <p:nvSpPr>
          <p:cNvPr id="4" name="Rectangle 3"/>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414" y="1472189"/>
            <a:ext cx="4679172" cy="4067128"/>
          </a:xfrm>
          <a:prstGeom prst="rect">
            <a:avLst/>
          </a:prstGeom>
        </p:spPr>
      </p:pic>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667" t="20927" r="-667" b="-8971"/>
          <a:stretch/>
        </p:blipFill>
        <p:spPr>
          <a:xfrm>
            <a:off x="9344925" y="1472190"/>
            <a:ext cx="7662440" cy="4528561"/>
          </a:xfrm>
          <a:prstGeom prst="rect">
            <a:avLst/>
          </a:prstGeom>
        </p:spPr>
      </p:pic>
    </p:spTree>
    <p:extLst>
      <p:ext uri="{BB962C8B-B14F-4D97-AF65-F5344CB8AC3E}">
        <p14:creationId xmlns:p14="http://schemas.microsoft.com/office/powerpoint/2010/main" val="1886977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533402" y="476004"/>
            <a:ext cx="2969821" cy="563563"/>
          </a:xfrm>
        </p:spPr>
        <p:txBody>
          <a:bodyPr>
            <a:normAutofit fontScale="90000"/>
          </a:bodyPr>
          <a:lstStyle/>
          <a:p>
            <a:pPr eaLnBrk="1" hangingPunct="1">
              <a:defRPr/>
            </a:pPr>
            <a:r>
              <a:rPr lang="en-US" sz="3600" dirty="0" smtClean="0"/>
              <a:t>Evaluation Applications</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57608" y="0"/>
            <a:ext cx="6486392" cy="6486392"/>
          </a:xfrm>
        </p:spPr>
      </p:pic>
      <p:pic>
        <p:nvPicPr>
          <p:cNvPr id="4098" name="Picture 2" descr="C:\Users\downsh\AppData\Local\Microsoft\Windows\Temporary Internet Files\Content.IE5\YDG2EZ9L\16_15_42_web[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865582"/>
            <a:ext cx="4441371" cy="296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17715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893888"/>
            <a:ext cx="8229600" cy="3517900"/>
          </a:xfrm>
        </p:spPr>
        <p:txBody>
          <a:bodyPr/>
          <a:lstStyle/>
          <a:p>
            <a:r>
              <a:rPr lang="en-US" sz="2000" dirty="0">
                <a:solidFill>
                  <a:prstClr val="black"/>
                </a:solidFill>
                <a:latin typeface="Tw Cen MT" panose="020B0602020104020603"/>
              </a:rPr>
              <a:t>Contact Information</a:t>
            </a:r>
          </a:p>
          <a:p>
            <a:endParaRPr lang="en-US" sz="2000" dirty="0">
              <a:solidFill>
                <a:prstClr val="black"/>
              </a:solidFill>
              <a:latin typeface="Tw Cen MT" panose="020B0602020104020603"/>
            </a:endParaRPr>
          </a:p>
          <a:p>
            <a:r>
              <a:rPr lang="en-US" sz="2000" dirty="0">
                <a:solidFill>
                  <a:prstClr val="black"/>
                </a:solidFill>
                <a:latin typeface="Tw Cen MT" panose="020B0602020104020603"/>
              </a:rPr>
              <a:t>Aundrea Carter			Anamika Satsangi	</a:t>
            </a:r>
            <a:r>
              <a:rPr lang="en-US" sz="2000" dirty="0">
                <a:solidFill>
                  <a:prstClr val="black"/>
                </a:solidFill>
                <a:latin typeface="Tw Cen MT" panose="020B0602020104020603"/>
              </a:rPr>
              <a:t>	</a:t>
            </a:r>
            <a:r>
              <a:rPr lang="en-US" sz="2000" dirty="0">
                <a:solidFill>
                  <a:prstClr val="black"/>
                </a:solidFill>
                <a:latin typeface="Tw Cen MT" panose="020B0602020104020603"/>
              </a:rPr>
              <a:t>		Lindsey Varner</a:t>
            </a:r>
          </a:p>
          <a:p>
            <a:r>
              <a:rPr lang="en-US" sz="2000" dirty="0">
                <a:solidFill>
                  <a:prstClr val="black"/>
                </a:solidFill>
                <a:latin typeface="Tw Cen MT" panose="020B0602020104020603"/>
                <a:hlinkClick r:id="rId2"/>
              </a:rPr>
              <a:t>ADCarter@cdc.gov</a:t>
            </a:r>
            <a:r>
              <a:rPr lang="en-US" sz="2000" dirty="0">
                <a:solidFill>
                  <a:prstClr val="black"/>
                </a:solidFill>
                <a:latin typeface="Tw Cen MT" panose="020B0602020104020603"/>
              </a:rPr>
              <a:t>		</a:t>
            </a:r>
            <a:r>
              <a:rPr lang="en-US" sz="2000" dirty="0">
                <a:solidFill>
                  <a:prstClr val="black"/>
                </a:solidFill>
                <a:latin typeface="Tw Cen MT" panose="020B0602020104020603"/>
                <a:hlinkClick r:id="rId3"/>
              </a:rPr>
              <a:t>ASatsangi@cdc.gov</a:t>
            </a:r>
            <a:r>
              <a:rPr lang="en-US" sz="2000" dirty="0">
                <a:solidFill>
                  <a:prstClr val="black"/>
                </a:solidFill>
                <a:latin typeface="Tw Cen MT" panose="020B0602020104020603"/>
              </a:rPr>
              <a:t>  			</a:t>
            </a:r>
            <a:r>
              <a:rPr lang="en-US" sz="2000" dirty="0">
                <a:solidFill>
                  <a:prstClr val="black"/>
                </a:solidFill>
                <a:latin typeface="Tw Cen MT" panose="020B0602020104020603"/>
                <a:hlinkClick r:id="rId4"/>
              </a:rPr>
              <a:t>livarner@ufl.edu</a:t>
            </a:r>
            <a:r>
              <a:rPr lang="en-US" sz="2000" dirty="0">
                <a:solidFill>
                  <a:prstClr val="black"/>
                </a:solidFill>
                <a:latin typeface="Tw Cen MT" panose="020B0602020104020603"/>
              </a:rPr>
              <a:t> 			</a:t>
            </a:r>
          </a:p>
        </p:txBody>
      </p:sp>
      <p:sp>
        <p:nvSpPr>
          <p:cNvPr id="3" name="TextBox 2"/>
          <p:cNvSpPr txBox="1"/>
          <p:nvPr/>
        </p:nvSpPr>
        <p:spPr>
          <a:xfrm>
            <a:off x="2371726" y="887415"/>
            <a:ext cx="4143375" cy="584775"/>
          </a:xfrm>
          <a:prstGeom prst="rect">
            <a:avLst/>
          </a:prstGeom>
          <a:noFill/>
        </p:spPr>
        <p:txBody>
          <a:bodyPr wrap="square" rtlCol="0">
            <a:spAutoFit/>
          </a:bodyPr>
          <a:lstStyle/>
          <a:p>
            <a:pPr algn="ctr"/>
            <a:r>
              <a:rPr lang="en-US" sz="3200" b="1" dirty="0">
                <a:solidFill>
                  <a:schemeClr val="accent5"/>
                </a:solidFill>
                <a:latin typeface="Calibri" panose="020F0502020204030204" pitchFamily="34" charset="0"/>
              </a:rPr>
              <a:t>THANK YOU!</a:t>
            </a:r>
            <a:endParaRPr lang="en-US" sz="3200" b="1" dirty="0">
              <a:solidFill>
                <a:schemeClr val="accent5"/>
              </a:solidFill>
              <a:latin typeface="Calibri" panose="020F0502020204030204" pitchFamily="34" charset="0"/>
            </a:endParaRPr>
          </a:p>
        </p:txBody>
      </p:sp>
      <p:sp>
        <p:nvSpPr>
          <p:cNvPr id="4" name="Rectangle 3"/>
          <p:cNvSpPr/>
          <p:nvPr/>
        </p:nvSpPr>
        <p:spPr>
          <a:xfrm>
            <a:off x="0" y="5539318"/>
            <a:ext cx="9144000" cy="461433"/>
          </a:xfrm>
          <a:prstGeom prst="rect">
            <a:avLst/>
          </a:prstGeom>
          <a:solidFill>
            <a:srgbClr val="AB27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46925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Shape 55"/>
          <p:cNvSpPr txBox="1">
            <a:spLocks noGrp="1"/>
          </p:cNvSpPr>
          <p:nvPr>
            <p:ph type="body" sz="quarter" idx="10"/>
          </p:nvPr>
        </p:nvSpPr>
        <p:spPr>
          <a:prstGeom prst="rect">
            <a:avLst/>
          </a:prstGeom>
        </p:spPr>
        <p:txBody>
          <a:bodyPr vert="horz" wrap="square" lIns="91425" tIns="91425" rIns="91425" bIns="91425" numCol="1" anchor="t" anchorCtr="0" compatLnSpc="1">
            <a:prstTxWarp prst="textNoShape">
              <a:avLst/>
            </a:prstTxWarp>
            <a:noAutofit/>
          </a:bodyPr>
          <a:lstStyle/>
          <a:p>
            <a:r>
              <a:rPr lang="en"/>
              <a:t>Korinne Chiu and Lauren Spigel</a:t>
            </a:r>
          </a:p>
        </p:txBody>
      </p:sp>
      <p:sp>
        <p:nvSpPr>
          <p:cNvPr id="2" name="Text Placeholder 1"/>
          <p:cNvSpPr>
            <a:spLocks noGrp="1"/>
          </p:cNvSpPr>
          <p:nvPr>
            <p:ph type="body" sz="quarter" idx="11"/>
          </p:nvPr>
        </p:nvSpPr>
        <p:spPr/>
        <p:txBody>
          <a:bodyPr/>
          <a:lstStyle/>
          <a:p>
            <a:endParaRPr lang="en-US"/>
          </a:p>
        </p:txBody>
      </p:sp>
      <p:sp>
        <p:nvSpPr>
          <p:cNvPr id="54" name="Shape 54"/>
          <p:cNvSpPr txBox="1">
            <a:spLocks noGrp="1"/>
          </p:cNvSpPr>
          <p:nvPr>
            <p:ph type="ctrTitle" idx="4294967295"/>
          </p:nvPr>
        </p:nvSpPr>
        <p:spPr>
          <a:xfrm>
            <a:off x="762094" y="1721395"/>
            <a:ext cx="8077106" cy="2052637"/>
          </a:xfrm>
          <a:prstGeom prst="rect">
            <a:avLst/>
          </a:prstGeom>
        </p:spPr>
        <p:txBody>
          <a:bodyPr lIns="91425" tIns="91425" rIns="91425" bIns="91425" anchor="b" anchorCtr="0">
            <a:noAutofit/>
          </a:bodyPr>
          <a:lstStyle/>
          <a:p>
            <a:pPr>
              <a:lnSpc>
                <a:spcPct val="115000"/>
              </a:lnSpc>
              <a:buClr>
                <a:schemeClr val="dk1"/>
              </a:buClr>
              <a:buSzPct val="45833"/>
            </a:pPr>
            <a:r>
              <a:rPr lang="en" sz="2400" dirty="0">
                <a:latin typeface="Calibri"/>
                <a:ea typeface="Calibri"/>
                <a:cs typeface="Calibri"/>
                <a:sym typeface="Calibri"/>
              </a:rPr>
              <a:t>Building Capacity for Dashboard Use: Examples and applications in different contexts</a:t>
            </a:r>
          </a:p>
        </p:txBody>
      </p:sp>
      <p:pic>
        <p:nvPicPr>
          <p:cNvPr id="56" name="Shape 56"/>
          <p:cNvPicPr preferRelativeResize="0"/>
          <p:nvPr/>
        </p:nvPicPr>
        <p:blipFill>
          <a:blip r:embed="rId3">
            <a:alphaModFix/>
          </a:blip>
          <a:stretch>
            <a:fillRect/>
          </a:stretch>
        </p:blipFill>
        <p:spPr>
          <a:xfrm>
            <a:off x="5022944" y="4677773"/>
            <a:ext cx="3130456" cy="1053011"/>
          </a:xfrm>
          <a:prstGeom prst="rect">
            <a:avLst/>
          </a:prstGeom>
          <a:noFill/>
          <a:ln>
            <a:noFill/>
          </a:ln>
        </p:spPr>
      </p:pic>
    </p:spTree>
    <p:extLst>
      <p:ext uri="{BB962C8B-B14F-4D97-AF65-F5344CB8AC3E}">
        <p14:creationId xmlns:p14="http://schemas.microsoft.com/office/powerpoint/2010/main" val="33301704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Shape 62"/>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dirty="0"/>
              <a:t>How to engage users in the dashboard design process</a:t>
            </a:r>
          </a:p>
          <a:p>
            <a:pPr marL="457200" indent="-228600"/>
            <a:r>
              <a:rPr lang="en" dirty="0"/>
              <a:t>Information mapping from for dashboard design and project evaluation</a:t>
            </a:r>
          </a:p>
          <a:p>
            <a:pPr marL="457200" indent="-228600"/>
            <a:r>
              <a:rPr lang="en" dirty="0"/>
              <a:t>Case examples of dashboards</a:t>
            </a:r>
          </a:p>
          <a:p>
            <a:pPr marL="457200" indent="-228600"/>
            <a:r>
              <a:rPr lang="en" dirty="0"/>
              <a:t>Lessons learned in building capacity for dashboard use</a:t>
            </a:r>
          </a:p>
          <a:p>
            <a:pPr marL="0" indent="0">
              <a:buNone/>
            </a:pPr>
            <a:endParaRPr dirty="0"/>
          </a:p>
        </p:txBody>
      </p:sp>
      <p:sp>
        <p:nvSpPr>
          <p:cNvPr id="61" name="Shape 61"/>
          <p:cNvSpPr txBox="1">
            <a:spLocks noGrp="1"/>
          </p:cNvSpPr>
          <p:nvPr>
            <p:ph type="title"/>
          </p:nvPr>
        </p:nvSpPr>
        <p:spPr>
          <a:prstGeom prst="rect">
            <a:avLst/>
          </a:prstGeom>
        </p:spPr>
        <p:txBody>
          <a:bodyPr lIns="91425" tIns="91425" rIns="91425" bIns="91425" anchor="t" anchorCtr="0">
            <a:noAutofit/>
          </a:bodyPr>
          <a:lstStyle/>
          <a:p>
            <a:r>
              <a:rPr lang="en" dirty="0"/>
              <a:t>Objectives</a:t>
            </a:r>
          </a:p>
        </p:txBody>
      </p:sp>
    </p:spTree>
    <p:extLst>
      <p:ext uri="{BB962C8B-B14F-4D97-AF65-F5344CB8AC3E}">
        <p14:creationId xmlns:p14="http://schemas.microsoft.com/office/powerpoint/2010/main" val="17922682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8" name="Shape 68"/>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dirty="0"/>
              <a:t>Build, implement, and evaluate a clinic-based mobile vaccination registry system in Benin, Nepal, and Sierra Leone</a:t>
            </a:r>
          </a:p>
        </p:txBody>
      </p:sp>
      <p:sp>
        <p:nvSpPr>
          <p:cNvPr id="67" name="Shape 67"/>
          <p:cNvSpPr txBox="1">
            <a:spLocks noGrp="1"/>
          </p:cNvSpPr>
          <p:nvPr>
            <p:ph type="title"/>
          </p:nvPr>
        </p:nvSpPr>
        <p:spPr>
          <a:prstGeom prst="rect">
            <a:avLst/>
          </a:prstGeom>
        </p:spPr>
        <p:txBody>
          <a:bodyPr lIns="91425" tIns="91425" rIns="91425" bIns="91425" anchor="t" anchorCtr="0">
            <a:noAutofit/>
          </a:bodyPr>
          <a:lstStyle/>
          <a:p>
            <a:r>
              <a:rPr lang="en" dirty="0"/>
              <a:t>Background on VaxTrac</a:t>
            </a:r>
          </a:p>
        </p:txBody>
      </p:sp>
      <p:pic>
        <p:nvPicPr>
          <p:cNvPr id="69" name="Shape 69"/>
          <p:cNvPicPr preferRelativeResize="0"/>
          <p:nvPr/>
        </p:nvPicPr>
        <p:blipFill>
          <a:blip r:embed="rId3">
            <a:alphaModFix/>
          </a:blip>
          <a:stretch>
            <a:fillRect/>
          </a:stretch>
        </p:blipFill>
        <p:spPr>
          <a:xfrm>
            <a:off x="117775" y="2871649"/>
            <a:ext cx="4363680" cy="2904574"/>
          </a:xfrm>
          <a:prstGeom prst="rect">
            <a:avLst/>
          </a:prstGeom>
          <a:noFill/>
          <a:ln>
            <a:noFill/>
          </a:ln>
        </p:spPr>
      </p:pic>
      <p:pic>
        <p:nvPicPr>
          <p:cNvPr id="70" name="Shape 70"/>
          <p:cNvPicPr preferRelativeResize="0"/>
          <p:nvPr/>
        </p:nvPicPr>
        <p:blipFill>
          <a:blip r:embed="rId4">
            <a:alphaModFix/>
          </a:blip>
          <a:stretch>
            <a:fillRect/>
          </a:stretch>
        </p:blipFill>
        <p:spPr>
          <a:xfrm>
            <a:off x="4585401" y="2871651"/>
            <a:ext cx="4522475" cy="2904575"/>
          </a:xfrm>
          <a:prstGeom prst="rect">
            <a:avLst/>
          </a:prstGeom>
          <a:noFill/>
          <a:ln>
            <a:noFill/>
          </a:ln>
        </p:spPr>
      </p:pic>
    </p:spTree>
    <p:extLst>
      <p:ext uri="{BB962C8B-B14F-4D97-AF65-F5344CB8AC3E}">
        <p14:creationId xmlns:p14="http://schemas.microsoft.com/office/powerpoint/2010/main" val="15561818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idx="1"/>
          </p:nvPr>
        </p:nvSpPr>
        <p:spPr>
          <a:xfrm>
            <a:off x="304799" y="1351379"/>
            <a:ext cx="3418115" cy="4945327"/>
          </a:xfrm>
          <a:prstGeom prst="rect">
            <a:avLst/>
          </a:prstGeom>
        </p:spPr>
        <p:txBody>
          <a:bodyPr vert="horz" wrap="square" lIns="91425" tIns="91425" rIns="91425" bIns="91425" numCol="1" anchor="t" anchorCtr="0" compatLnSpc="1">
            <a:prstTxWarp prst="textNoShape">
              <a:avLst/>
            </a:prstTxWarp>
            <a:noAutofit/>
          </a:bodyPr>
          <a:lstStyle/>
          <a:p>
            <a:pPr>
              <a:buNone/>
            </a:pPr>
            <a:r>
              <a:rPr lang="en" dirty="0">
                <a:solidFill>
                  <a:srgbClr val="000000"/>
                </a:solidFill>
              </a:rPr>
              <a:t>Available here: </a:t>
            </a:r>
          </a:p>
          <a:p>
            <a:pPr>
              <a:buNone/>
            </a:pPr>
            <a:r>
              <a:rPr lang="en" dirty="0">
                <a:solidFill>
                  <a:srgbClr val="000000"/>
                </a:solidFill>
              </a:rPr>
              <a:t>https://www.measureevaluation.org/resources/publications/ms-11-46</a:t>
            </a:r>
          </a:p>
          <a:p>
            <a:pPr>
              <a:buNone/>
            </a:pPr>
            <a:endParaRPr dirty="0">
              <a:solidFill>
                <a:srgbClr val="999999"/>
              </a:solidFill>
            </a:endParaRPr>
          </a:p>
        </p:txBody>
      </p:sp>
      <p:sp>
        <p:nvSpPr>
          <p:cNvPr id="77" name="Shape 77"/>
          <p:cNvSpPr txBox="1">
            <a:spLocks noGrp="1"/>
          </p:cNvSpPr>
          <p:nvPr>
            <p:ph type="title"/>
          </p:nvPr>
        </p:nvSpPr>
        <p:spPr>
          <a:prstGeom prst="rect">
            <a:avLst/>
          </a:prstGeom>
        </p:spPr>
        <p:txBody>
          <a:bodyPr lIns="91425" tIns="91425" rIns="91425" bIns="91425" anchor="t" anchorCtr="0">
            <a:noAutofit/>
          </a:bodyPr>
          <a:lstStyle/>
          <a:p>
            <a:pPr>
              <a:spcBef>
                <a:spcPts val="0"/>
              </a:spcBef>
            </a:pPr>
            <a:r>
              <a:rPr lang="en"/>
              <a:t>Information Mapping</a:t>
            </a:r>
          </a:p>
        </p:txBody>
      </p:sp>
      <p:pic>
        <p:nvPicPr>
          <p:cNvPr id="76" name="Shape 76"/>
          <p:cNvPicPr preferRelativeResize="0"/>
          <p:nvPr/>
        </p:nvPicPr>
        <p:blipFill>
          <a:blip r:embed="rId3">
            <a:alphaModFix/>
          </a:blip>
          <a:stretch>
            <a:fillRect/>
          </a:stretch>
        </p:blipFill>
        <p:spPr>
          <a:xfrm>
            <a:off x="4797862" y="816526"/>
            <a:ext cx="4346125" cy="5143499"/>
          </a:xfrm>
          <a:prstGeom prst="rect">
            <a:avLst/>
          </a:prstGeom>
          <a:noFill/>
          <a:ln>
            <a:noFill/>
          </a:ln>
        </p:spPr>
      </p:pic>
    </p:spTree>
    <p:extLst>
      <p:ext uri="{BB962C8B-B14F-4D97-AF65-F5344CB8AC3E}">
        <p14:creationId xmlns:p14="http://schemas.microsoft.com/office/powerpoint/2010/main" val="854597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3" name="Shape 83"/>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dirty="0"/>
              <a:t>A visualization of how data moves through a system.</a:t>
            </a:r>
          </a:p>
          <a:p>
            <a:pPr>
              <a:buNone/>
            </a:pPr>
            <a:r>
              <a:rPr lang="en" dirty="0"/>
              <a:t>In our case,</a:t>
            </a:r>
          </a:p>
          <a:p>
            <a:pPr marL="457200" indent="-228600"/>
            <a:r>
              <a:rPr lang="en" dirty="0"/>
              <a:t>A visualization of how immunization data moves from the </a:t>
            </a:r>
            <a:r>
              <a:rPr lang="en" b="1" dirty="0"/>
              <a:t>clinic</a:t>
            </a:r>
            <a:r>
              <a:rPr lang="en" dirty="0"/>
              <a:t>, to the </a:t>
            </a:r>
            <a:r>
              <a:rPr lang="en" b="1" dirty="0"/>
              <a:t>district</a:t>
            </a:r>
            <a:r>
              <a:rPr lang="en" dirty="0"/>
              <a:t>, to the </a:t>
            </a:r>
            <a:r>
              <a:rPr lang="en" b="1" dirty="0"/>
              <a:t>central level</a:t>
            </a:r>
          </a:p>
          <a:p>
            <a:pPr>
              <a:buNone/>
            </a:pPr>
            <a:endParaRPr dirty="0"/>
          </a:p>
          <a:p>
            <a:pPr marL="457200" indent="-228600"/>
            <a:r>
              <a:rPr lang="en" dirty="0"/>
              <a:t>Can be used to visualize data flow through various types of systems or with multiple stakeholder groups </a:t>
            </a:r>
          </a:p>
          <a:p>
            <a:pPr marL="914400" lvl="1" indent="-342900">
              <a:buSzPct val="100000"/>
            </a:pPr>
            <a:r>
              <a:rPr lang="en" sz="1800" dirty="0"/>
              <a:t>School systems, nonprofit organizations, etc.</a:t>
            </a:r>
          </a:p>
        </p:txBody>
      </p:sp>
      <p:sp>
        <p:nvSpPr>
          <p:cNvPr id="82" name="Shape 82"/>
          <p:cNvSpPr txBox="1">
            <a:spLocks noGrp="1"/>
          </p:cNvSpPr>
          <p:nvPr>
            <p:ph type="title"/>
          </p:nvPr>
        </p:nvSpPr>
        <p:spPr>
          <a:prstGeom prst="rect">
            <a:avLst/>
          </a:prstGeom>
        </p:spPr>
        <p:txBody>
          <a:bodyPr lIns="91425" tIns="91425" rIns="91425" bIns="91425" anchor="t" anchorCtr="0">
            <a:noAutofit/>
          </a:bodyPr>
          <a:lstStyle/>
          <a:p>
            <a:r>
              <a:rPr lang="en" dirty="0"/>
              <a:t>What is an information map?</a:t>
            </a:r>
          </a:p>
        </p:txBody>
      </p:sp>
    </p:spTree>
    <p:extLst>
      <p:ext uri="{BB962C8B-B14F-4D97-AF65-F5344CB8AC3E}">
        <p14:creationId xmlns:p14="http://schemas.microsoft.com/office/powerpoint/2010/main" val="318117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Shape 89"/>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a:t>Internal understanding of how information flows through the health system</a:t>
            </a:r>
          </a:p>
          <a:p>
            <a:pPr marL="914400" lvl="1" indent="-342900">
              <a:buSzPct val="100000"/>
            </a:pPr>
            <a:r>
              <a:rPr lang="en" sz="1800"/>
              <a:t>Similarities and differences across health systems</a:t>
            </a:r>
          </a:p>
          <a:p>
            <a:pPr marL="914400" lvl="1" indent="-342900">
              <a:buSzPct val="100000"/>
            </a:pPr>
            <a:r>
              <a:rPr lang="en" sz="1800"/>
              <a:t>Visual representation</a:t>
            </a:r>
          </a:p>
          <a:p>
            <a:pPr marL="457200" indent="-228600"/>
            <a:r>
              <a:rPr lang="en"/>
              <a:t>Stakeholder engagement in understanding data use</a:t>
            </a:r>
          </a:p>
          <a:p>
            <a:pPr marL="457200" indent="-228600"/>
            <a:r>
              <a:rPr lang="en"/>
              <a:t>Strategic project planning - what’s our “value add”</a:t>
            </a:r>
          </a:p>
          <a:p>
            <a:pPr marL="457200" indent="-228600"/>
            <a:r>
              <a:rPr lang="en"/>
              <a:t>Evaluation - how data flow changes before and after VaxTrac</a:t>
            </a:r>
          </a:p>
          <a:p>
            <a:pPr marL="457200" indent="-228600"/>
            <a:r>
              <a:rPr lang="en"/>
              <a:t>Designing a dashboard</a:t>
            </a:r>
          </a:p>
          <a:p>
            <a:pPr>
              <a:buNone/>
            </a:pPr>
            <a:endParaRPr/>
          </a:p>
          <a:p>
            <a:pPr>
              <a:buNone/>
            </a:pPr>
            <a:endParaRPr/>
          </a:p>
        </p:txBody>
      </p:sp>
      <p:sp>
        <p:nvSpPr>
          <p:cNvPr id="88" name="Shape 88"/>
          <p:cNvSpPr txBox="1">
            <a:spLocks noGrp="1"/>
          </p:cNvSpPr>
          <p:nvPr>
            <p:ph type="title"/>
          </p:nvPr>
        </p:nvSpPr>
        <p:spPr>
          <a:prstGeom prst="rect">
            <a:avLst/>
          </a:prstGeom>
        </p:spPr>
        <p:txBody>
          <a:bodyPr lIns="91425" tIns="91425" rIns="91425" bIns="91425" anchor="t" anchorCtr="0">
            <a:noAutofit/>
          </a:bodyPr>
          <a:lstStyle/>
          <a:p>
            <a:r>
              <a:rPr lang="en"/>
              <a:t>Uses</a:t>
            </a:r>
          </a:p>
        </p:txBody>
      </p:sp>
    </p:spTree>
    <p:extLst>
      <p:ext uri="{BB962C8B-B14F-4D97-AF65-F5344CB8AC3E}">
        <p14:creationId xmlns:p14="http://schemas.microsoft.com/office/powerpoint/2010/main" val="28772706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Shape 95"/>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a:buNone/>
            </a:pPr>
            <a:r>
              <a:rPr lang="en"/>
              <a:t>How is data….</a:t>
            </a:r>
          </a:p>
          <a:p>
            <a:pPr marL="457200" indent="-228600"/>
            <a:r>
              <a:rPr lang="en"/>
              <a:t>Collected?</a:t>
            </a:r>
          </a:p>
          <a:p>
            <a:pPr marL="457200" indent="-228600"/>
            <a:r>
              <a:rPr lang="en"/>
              <a:t>Compiled?</a:t>
            </a:r>
          </a:p>
          <a:p>
            <a:pPr marL="457200" indent="-228600"/>
            <a:r>
              <a:rPr lang="en"/>
              <a:t>Stored?</a:t>
            </a:r>
          </a:p>
          <a:p>
            <a:pPr marL="457200" indent="-228600"/>
            <a:r>
              <a:rPr lang="en"/>
              <a:t>Analyzed?</a:t>
            </a:r>
          </a:p>
          <a:p>
            <a:pPr marL="457200" indent="-228600"/>
            <a:r>
              <a:rPr lang="en"/>
              <a:t>Reported?</a:t>
            </a:r>
          </a:p>
          <a:p>
            <a:pPr marL="457200" indent="-228600"/>
            <a:r>
              <a:rPr lang="en"/>
              <a:t>Used?</a:t>
            </a:r>
          </a:p>
        </p:txBody>
      </p:sp>
      <p:sp>
        <p:nvSpPr>
          <p:cNvPr id="94" name="Shape 94"/>
          <p:cNvSpPr txBox="1">
            <a:spLocks noGrp="1"/>
          </p:cNvSpPr>
          <p:nvPr>
            <p:ph type="title"/>
          </p:nvPr>
        </p:nvSpPr>
        <p:spPr>
          <a:prstGeom prst="rect">
            <a:avLst/>
          </a:prstGeom>
        </p:spPr>
        <p:txBody>
          <a:bodyPr lIns="91425" tIns="91425" rIns="91425" bIns="91425" anchor="t" anchorCtr="0">
            <a:noAutofit/>
          </a:bodyPr>
          <a:lstStyle/>
          <a:p>
            <a:r>
              <a:rPr lang="en"/>
              <a:t>Components of the information map</a:t>
            </a:r>
          </a:p>
        </p:txBody>
      </p:sp>
      <p:grpSp>
        <p:nvGrpSpPr>
          <p:cNvPr id="96" name="Shape 96"/>
          <p:cNvGrpSpPr/>
          <p:nvPr/>
        </p:nvGrpSpPr>
        <p:grpSpPr>
          <a:xfrm>
            <a:off x="4487175" y="2461200"/>
            <a:ext cx="3248400" cy="2392800"/>
            <a:chOff x="4487175" y="1603950"/>
            <a:chExt cx="3248400" cy="2392800"/>
          </a:xfrm>
        </p:grpSpPr>
        <p:sp>
          <p:nvSpPr>
            <p:cNvPr id="97" name="Shape 97"/>
            <p:cNvSpPr txBox="1"/>
            <p:nvPr/>
          </p:nvSpPr>
          <p:spPr>
            <a:xfrm>
              <a:off x="4487175" y="1603950"/>
              <a:ext cx="3248400" cy="2392800"/>
            </a:xfrm>
            <a:prstGeom prst="rect">
              <a:avLst/>
            </a:prstGeom>
            <a:noFill/>
            <a:ln>
              <a:noFill/>
            </a:ln>
          </p:spPr>
          <p:txBody>
            <a:bodyPr lIns="91425" tIns="91425" rIns="91425" bIns="91425" anchor="t" anchorCtr="0">
              <a:noAutofit/>
            </a:bodyPr>
            <a:lstStyle/>
            <a:p>
              <a:pPr algn="ctr"/>
              <a:r>
                <a:rPr lang="en" b="1">
                  <a:solidFill>
                    <a:srgbClr val="666666"/>
                  </a:solidFill>
                </a:rPr>
                <a:t>Clinic</a:t>
              </a:r>
            </a:p>
            <a:p>
              <a:pPr algn="ctr"/>
              <a:endParaRPr b="1">
                <a:solidFill>
                  <a:srgbClr val="666666"/>
                </a:solidFill>
              </a:endParaRPr>
            </a:p>
            <a:p>
              <a:pPr algn="ctr"/>
              <a:endParaRPr b="1">
                <a:solidFill>
                  <a:srgbClr val="666666"/>
                </a:solidFill>
              </a:endParaRPr>
            </a:p>
            <a:p>
              <a:pPr algn="ctr"/>
              <a:r>
                <a:rPr lang="en" b="1">
                  <a:solidFill>
                    <a:srgbClr val="666666"/>
                  </a:solidFill>
                </a:rPr>
                <a:t>District Health Office (DHO)</a:t>
              </a:r>
            </a:p>
            <a:p>
              <a:pPr algn="ctr"/>
              <a:endParaRPr b="1">
                <a:solidFill>
                  <a:srgbClr val="666666"/>
                </a:solidFill>
              </a:endParaRPr>
            </a:p>
            <a:p>
              <a:pPr algn="ctr"/>
              <a:endParaRPr b="1">
                <a:solidFill>
                  <a:srgbClr val="666666"/>
                </a:solidFill>
              </a:endParaRPr>
            </a:p>
            <a:p>
              <a:pPr algn="ctr"/>
              <a:r>
                <a:rPr lang="en" b="1">
                  <a:solidFill>
                    <a:srgbClr val="666666"/>
                  </a:solidFill>
                </a:rPr>
                <a:t>HMIS</a:t>
              </a:r>
            </a:p>
          </p:txBody>
        </p:sp>
        <p:sp>
          <p:nvSpPr>
            <p:cNvPr id="98" name="Shape 98"/>
            <p:cNvSpPr/>
            <p:nvPr/>
          </p:nvSpPr>
          <p:spPr>
            <a:xfrm>
              <a:off x="6006525" y="1947375"/>
              <a:ext cx="209700" cy="572700"/>
            </a:xfrm>
            <a:prstGeom prst="downArrow">
              <a:avLst>
                <a:gd name="adj1" fmla="val 50000"/>
                <a:gd name="adj2" fmla="val 50000"/>
              </a:avLst>
            </a:prstGeom>
            <a:solidFill>
              <a:srgbClr val="999999"/>
            </a:solidFill>
            <a:ln>
              <a:noFill/>
            </a:ln>
          </p:spPr>
          <p:txBody>
            <a:bodyPr lIns="91425" tIns="91425" rIns="91425" bIns="91425" anchor="ctr" anchorCtr="0">
              <a:noAutofit/>
            </a:bodyPr>
            <a:lstStyle/>
            <a:p>
              <a:endParaRPr/>
            </a:p>
          </p:txBody>
        </p:sp>
        <p:sp>
          <p:nvSpPr>
            <p:cNvPr id="99" name="Shape 99"/>
            <p:cNvSpPr/>
            <p:nvPr/>
          </p:nvSpPr>
          <p:spPr>
            <a:xfrm>
              <a:off x="6006525" y="2792650"/>
              <a:ext cx="209700" cy="572700"/>
            </a:xfrm>
            <a:prstGeom prst="downArrow">
              <a:avLst>
                <a:gd name="adj1" fmla="val 50000"/>
                <a:gd name="adj2" fmla="val 50000"/>
              </a:avLst>
            </a:prstGeom>
            <a:solidFill>
              <a:srgbClr val="999999"/>
            </a:solidFill>
            <a:ln>
              <a:noFill/>
            </a:ln>
          </p:spPr>
          <p:txBody>
            <a:bodyPr lIns="91425" tIns="91425" rIns="91425" bIns="91425" anchor="ctr" anchorCtr="0">
              <a:noAutofit/>
            </a:bodyPr>
            <a:lstStyle/>
            <a:p>
              <a:endParaRPr/>
            </a:p>
          </p:txBody>
        </p:sp>
      </p:grpSp>
      <p:sp>
        <p:nvSpPr>
          <p:cNvPr id="100" name="Shape 100"/>
          <p:cNvSpPr/>
          <p:nvPr/>
        </p:nvSpPr>
        <p:spPr>
          <a:xfrm>
            <a:off x="2407275" y="2461200"/>
            <a:ext cx="1807800" cy="2151000"/>
          </a:xfrm>
          <a:prstGeom prst="rightBrace">
            <a:avLst>
              <a:gd name="adj1" fmla="val 8333"/>
              <a:gd name="adj2" fmla="val 50000"/>
            </a:avLst>
          </a:prstGeom>
          <a:noFill/>
          <a:ln w="28575" cap="flat" cmpd="sng">
            <a:solidFill>
              <a:srgbClr val="666666"/>
            </a:solidFill>
            <a:prstDash val="solid"/>
            <a:round/>
            <a:headEnd type="none" w="med" len="med"/>
            <a:tailEnd type="none" w="med" len="med"/>
          </a:ln>
        </p:spPr>
        <p:txBody>
          <a:bodyPr lIns="91425" tIns="91425" rIns="91425" bIns="91425" anchor="ctr" anchorCtr="0">
            <a:noAutofit/>
          </a:bodyPr>
          <a:lstStyle/>
          <a:p>
            <a:endParaRPr/>
          </a:p>
        </p:txBody>
      </p:sp>
    </p:spTree>
    <p:extLst>
      <p:ext uri="{BB962C8B-B14F-4D97-AF65-F5344CB8AC3E}">
        <p14:creationId xmlns:p14="http://schemas.microsoft.com/office/powerpoint/2010/main" val="39534730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105" name="Shape 105"/>
          <p:cNvSpPr txBox="1">
            <a:spLocks noGrp="1"/>
          </p:cNvSpPr>
          <p:nvPr>
            <p:ph type="title"/>
          </p:nvPr>
        </p:nvSpPr>
        <p:spPr>
          <a:prstGeom prst="rect">
            <a:avLst/>
          </a:prstGeom>
        </p:spPr>
        <p:txBody>
          <a:bodyPr lIns="91425" tIns="91425" rIns="91425" bIns="91425" anchor="t" anchorCtr="0">
            <a:noAutofit/>
          </a:bodyPr>
          <a:lstStyle/>
          <a:p>
            <a:r>
              <a:rPr lang="en"/>
              <a:t>Template</a:t>
            </a:r>
          </a:p>
        </p:txBody>
      </p:sp>
      <p:pic>
        <p:nvPicPr>
          <p:cNvPr id="106" name="Shape 106"/>
          <p:cNvPicPr preferRelativeResize="0"/>
          <p:nvPr/>
        </p:nvPicPr>
        <p:blipFill>
          <a:blip r:embed="rId3">
            <a:alphaModFix/>
          </a:blip>
          <a:stretch>
            <a:fillRect/>
          </a:stretch>
        </p:blipFill>
        <p:spPr>
          <a:xfrm>
            <a:off x="1380363" y="1918625"/>
            <a:ext cx="6505575" cy="3962400"/>
          </a:xfrm>
          <a:prstGeom prst="rect">
            <a:avLst/>
          </a:prstGeom>
          <a:noFill/>
          <a:ln>
            <a:noFill/>
          </a:ln>
        </p:spPr>
      </p:pic>
    </p:spTree>
    <p:extLst>
      <p:ext uri="{BB962C8B-B14F-4D97-AF65-F5344CB8AC3E}">
        <p14:creationId xmlns:p14="http://schemas.microsoft.com/office/powerpoint/2010/main" val="1504870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Shape 111"/>
          <p:cNvPicPr preferRelativeResize="0"/>
          <p:nvPr/>
        </p:nvPicPr>
        <p:blipFill rotWithShape="1">
          <a:blip r:embed="rId3">
            <a:alphaModFix/>
          </a:blip>
          <a:srcRect t="1380"/>
          <a:stretch/>
        </p:blipFill>
        <p:spPr>
          <a:xfrm>
            <a:off x="609601" y="1442326"/>
            <a:ext cx="7019925" cy="4029775"/>
          </a:xfrm>
          <a:prstGeom prst="rect">
            <a:avLst/>
          </a:prstGeom>
          <a:noFill/>
          <a:ln>
            <a:noFill/>
          </a:ln>
        </p:spPr>
      </p:pic>
      <p:pic>
        <p:nvPicPr>
          <p:cNvPr id="112" name="Shape 112"/>
          <p:cNvPicPr preferRelativeResize="0"/>
          <p:nvPr/>
        </p:nvPicPr>
        <p:blipFill>
          <a:blip r:embed="rId4">
            <a:alphaModFix/>
          </a:blip>
          <a:stretch>
            <a:fillRect/>
          </a:stretch>
        </p:blipFill>
        <p:spPr>
          <a:xfrm>
            <a:off x="7629513" y="4914900"/>
            <a:ext cx="1514475" cy="1085850"/>
          </a:xfrm>
          <a:prstGeom prst="rect">
            <a:avLst/>
          </a:prstGeom>
          <a:noFill/>
          <a:ln>
            <a:noFill/>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3823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3200"/>
            <a:ext cx="7391400" cy="1143000"/>
          </a:xfrm>
        </p:spPr>
        <p:txBody>
          <a:bodyPr>
            <a:noAutofit/>
          </a:bodyPr>
          <a:lstStyle/>
          <a:p>
            <a:pPr algn="ctr"/>
            <a:r>
              <a:rPr lang="en-US" sz="3200" dirty="0" smtClean="0">
                <a:solidFill>
                  <a:srgbClr val="5DC4A9"/>
                </a:solidFill>
                <a:latin typeface="Calibri" panose="020F0502020204030204" pitchFamily="34" charset="0"/>
              </a:rPr>
              <a:t>A Picture is Worth 1000 Words</a:t>
            </a:r>
            <a:endParaRPr lang="en-US" sz="3200" dirty="0"/>
          </a:p>
        </p:txBody>
      </p:sp>
    </p:spTree>
    <p:extLst>
      <p:ext uri="{BB962C8B-B14F-4D97-AF65-F5344CB8AC3E}">
        <p14:creationId xmlns:p14="http://schemas.microsoft.com/office/powerpoint/2010/main" val="468698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Shape 118"/>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a:t>View data are automatically fed into the system</a:t>
            </a:r>
          </a:p>
          <a:p>
            <a:pPr marL="914400" lvl="1" indent="-228600"/>
            <a:r>
              <a:rPr lang="en"/>
              <a:t>Registrations</a:t>
            </a:r>
          </a:p>
          <a:p>
            <a:pPr marL="914400" lvl="1" indent="-228600"/>
            <a:r>
              <a:rPr lang="en"/>
              <a:t>Doses</a:t>
            </a:r>
          </a:p>
          <a:p>
            <a:pPr marL="914400" lvl="1" indent="-228600"/>
            <a:r>
              <a:rPr lang="en"/>
              <a:t>System use (data submissions and data syncing) </a:t>
            </a:r>
          </a:p>
          <a:p>
            <a:pPr marL="457200" indent="-228600"/>
            <a:r>
              <a:rPr lang="en"/>
              <a:t>Provide a real-time way to identify clinics that may be having technical issues</a:t>
            </a:r>
          </a:p>
          <a:p>
            <a:pPr marL="457200" indent="-228600"/>
            <a:r>
              <a:rPr lang="en"/>
              <a:t>Prioritize clinics to visit for supervisors and technicians</a:t>
            </a:r>
          </a:p>
          <a:p>
            <a:pPr marL="457200" indent="-228600"/>
            <a:r>
              <a:rPr lang="en"/>
              <a:t>Serve as a tool to communicate with zone-level health officials on the progress of the clinics in their zone</a:t>
            </a:r>
          </a:p>
        </p:txBody>
      </p:sp>
      <p:sp>
        <p:nvSpPr>
          <p:cNvPr id="117" name="Shape 117"/>
          <p:cNvSpPr txBox="1">
            <a:spLocks noGrp="1"/>
          </p:cNvSpPr>
          <p:nvPr>
            <p:ph type="title"/>
          </p:nvPr>
        </p:nvSpPr>
        <p:spPr>
          <a:prstGeom prst="rect">
            <a:avLst/>
          </a:prstGeom>
        </p:spPr>
        <p:txBody>
          <a:bodyPr lIns="91425" tIns="91425" rIns="91425" bIns="91425" anchor="t" anchorCtr="0">
            <a:noAutofit/>
          </a:bodyPr>
          <a:lstStyle/>
          <a:p>
            <a:r>
              <a:rPr lang="en"/>
              <a:t>Why did we want to design a dashboard?</a:t>
            </a:r>
          </a:p>
        </p:txBody>
      </p:sp>
    </p:spTree>
    <p:extLst>
      <p:ext uri="{BB962C8B-B14F-4D97-AF65-F5344CB8AC3E}">
        <p14:creationId xmlns:p14="http://schemas.microsoft.com/office/powerpoint/2010/main" val="18738515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Shape 124"/>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a:t>Purpose of creating a dashboard</a:t>
            </a:r>
          </a:p>
          <a:p>
            <a:pPr marL="457200" indent="-228600"/>
            <a:r>
              <a:rPr lang="en"/>
              <a:t>Initial dashboard solution</a:t>
            </a:r>
          </a:p>
          <a:p>
            <a:pPr marL="457200" indent="-228600"/>
            <a:r>
              <a:rPr lang="en"/>
              <a:t>Feedback from users on initial dashboard</a:t>
            </a:r>
          </a:p>
          <a:p>
            <a:pPr marL="457200" indent="-228600"/>
            <a:r>
              <a:rPr lang="en"/>
              <a:t>Additional iterations/Lessons learned</a:t>
            </a:r>
          </a:p>
        </p:txBody>
      </p:sp>
      <p:sp>
        <p:nvSpPr>
          <p:cNvPr id="123" name="Shape 123"/>
          <p:cNvSpPr txBox="1">
            <a:spLocks noGrp="1"/>
          </p:cNvSpPr>
          <p:nvPr>
            <p:ph type="title"/>
          </p:nvPr>
        </p:nvSpPr>
        <p:spPr>
          <a:prstGeom prst="rect">
            <a:avLst/>
          </a:prstGeom>
        </p:spPr>
        <p:txBody>
          <a:bodyPr lIns="91425" tIns="91425" rIns="91425" bIns="91425" anchor="t" anchorCtr="0">
            <a:noAutofit/>
          </a:bodyPr>
          <a:lstStyle/>
          <a:p>
            <a:r>
              <a:rPr lang="en"/>
              <a:t>Benin and Nepal Dashboard Examples</a:t>
            </a:r>
          </a:p>
        </p:txBody>
      </p:sp>
    </p:spTree>
    <p:extLst>
      <p:ext uri="{BB962C8B-B14F-4D97-AF65-F5344CB8AC3E}">
        <p14:creationId xmlns:p14="http://schemas.microsoft.com/office/powerpoint/2010/main" val="1287263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Shape 130"/>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a:t>Minimize superfluous reporting</a:t>
            </a:r>
          </a:p>
          <a:p>
            <a:pPr marL="457200" indent="-228600"/>
            <a:r>
              <a:rPr lang="en"/>
              <a:t>Attempt to prioritize clinic visits for field supervisors</a:t>
            </a:r>
          </a:p>
          <a:p>
            <a:pPr marL="914400" lvl="1" indent="-228600"/>
            <a:r>
              <a:rPr lang="en"/>
              <a:t>Easily identify lower-performing health centers</a:t>
            </a:r>
          </a:p>
          <a:p>
            <a:pPr marL="457200" indent="-228600"/>
            <a:r>
              <a:rPr lang="en"/>
              <a:t>Difficult to access information that was ready to be used</a:t>
            </a:r>
          </a:p>
          <a:p>
            <a:pPr marL="914400" lvl="1" indent="-228600"/>
            <a:r>
              <a:rPr lang="en"/>
              <a:t>Data needed to be exported, transformed or calculated into different variables</a:t>
            </a:r>
          </a:p>
          <a:p>
            <a:pPr marL="457200" indent="-228600"/>
            <a:r>
              <a:rPr lang="en"/>
              <a:t>Solicited staff input to help prioritize data needs</a:t>
            </a:r>
          </a:p>
        </p:txBody>
      </p:sp>
      <p:sp>
        <p:nvSpPr>
          <p:cNvPr id="129" name="Shape 129"/>
          <p:cNvSpPr txBox="1">
            <a:spLocks noGrp="1"/>
          </p:cNvSpPr>
          <p:nvPr>
            <p:ph type="title"/>
          </p:nvPr>
        </p:nvSpPr>
        <p:spPr>
          <a:prstGeom prst="rect">
            <a:avLst/>
          </a:prstGeom>
        </p:spPr>
        <p:txBody>
          <a:bodyPr lIns="91425" tIns="91425" rIns="91425" bIns="91425" anchor="t" anchorCtr="0">
            <a:noAutofit/>
          </a:bodyPr>
          <a:lstStyle/>
          <a:p>
            <a:r>
              <a:rPr lang="en"/>
              <a:t>Benin: Dashboard Purpose</a:t>
            </a:r>
          </a:p>
        </p:txBody>
      </p:sp>
    </p:spTree>
    <p:extLst>
      <p:ext uri="{BB962C8B-B14F-4D97-AF65-F5344CB8AC3E}">
        <p14:creationId xmlns:p14="http://schemas.microsoft.com/office/powerpoint/2010/main" val="32746330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135" name="Shape 135"/>
          <p:cNvSpPr txBox="1">
            <a:spLocks noGrp="1"/>
          </p:cNvSpPr>
          <p:nvPr>
            <p:ph type="title"/>
          </p:nvPr>
        </p:nvSpPr>
        <p:spPr>
          <a:prstGeom prst="rect">
            <a:avLst/>
          </a:prstGeom>
        </p:spPr>
        <p:txBody>
          <a:bodyPr lIns="91425" tIns="91425" rIns="91425" bIns="91425" anchor="t" anchorCtr="0">
            <a:noAutofit/>
          </a:bodyPr>
          <a:lstStyle/>
          <a:p>
            <a:r>
              <a:rPr lang="en"/>
              <a:t>Benin: Dashboard Solution</a:t>
            </a:r>
          </a:p>
        </p:txBody>
      </p:sp>
      <p:pic>
        <p:nvPicPr>
          <p:cNvPr id="137" name="Shape 137"/>
          <p:cNvPicPr preferRelativeResize="0"/>
          <p:nvPr/>
        </p:nvPicPr>
        <p:blipFill>
          <a:blip r:embed="rId3">
            <a:alphaModFix/>
          </a:blip>
          <a:stretch>
            <a:fillRect/>
          </a:stretch>
        </p:blipFill>
        <p:spPr>
          <a:xfrm>
            <a:off x="1" y="1885990"/>
            <a:ext cx="9143999" cy="4152818"/>
          </a:xfrm>
          <a:prstGeom prst="rect">
            <a:avLst/>
          </a:prstGeom>
          <a:noFill/>
          <a:ln>
            <a:noFill/>
          </a:ln>
        </p:spPr>
      </p:pic>
    </p:spTree>
    <p:extLst>
      <p:ext uri="{BB962C8B-B14F-4D97-AF65-F5344CB8AC3E}">
        <p14:creationId xmlns:p14="http://schemas.microsoft.com/office/powerpoint/2010/main" val="34507647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144" name="Shape 144"/>
          <p:cNvPicPr preferRelativeResize="0"/>
          <p:nvPr/>
        </p:nvPicPr>
        <p:blipFill>
          <a:blip r:embed="rId3">
            <a:alphaModFix/>
          </a:blip>
          <a:stretch>
            <a:fillRect/>
          </a:stretch>
        </p:blipFill>
        <p:spPr>
          <a:xfrm>
            <a:off x="166356" y="857250"/>
            <a:ext cx="8811289" cy="5143500"/>
          </a:xfrm>
          <a:prstGeom prst="rect">
            <a:avLst/>
          </a:prstGeom>
          <a:noFill/>
          <a:ln>
            <a:noFill/>
          </a:ln>
        </p:spPr>
      </p:pic>
    </p:spTree>
    <p:extLst>
      <p:ext uri="{BB962C8B-B14F-4D97-AF65-F5344CB8AC3E}">
        <p14:creationId xmlns:p14="http://schemas.microsoft.com/office/powerpoint/2010/main" val="2178178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151" name="Shape 151"/>
          <p:cNvPicPr preferRelativeResize="0"/>
          <p:nvPr/>
        </p:nvPicPr>
        <p:blipFill>
          <a:blip r:embed="rId3">
            <a:alphaModFix/>
          </a:blip>
          <a:stretch>
            <a:fillRect/>
          </a:stretch>
        </p:blipFill>
        <p:spPr>
          <a:xfrm>
            <a:off x="0" y="1229726"/>
            <a:ext cx="9144000" cy="4683799"/>
          </a:xfrm>
          <a:prstGeom prst="rect">
            <a:avLst/>
          </a:prstGeom>
          <a:noFill/>
          <a:ln>
            <a:noFill/>
          </a:ln>
        </p:spPr>
      </p:pic>
      <p:pic>
        <p:nvPicPr>
          <p:cNvPr id="152" name="Shape 152"/>
          <p:cNvPicPr preferRelativeResize="0"/>
          <p:nvPr/>
        </p:nvPicPr>
        <p:blipFill>
          <a:blip r:embed="rId4">
            <a:alphaModFix/>
          </a:blip>
          <a:stretch>
            <a:fillRect/>
          </a:stretch>
        </p:blipFill>
        <p:spPr>
          <a:xfrm>
            <a:off x="263325" y="966674"/>
            <a:ext cx="9144000" cy="1047403"/>
          </a:xfrm>
          <a:prstGeom prst="rect">
            <a:avLst/>
          </a:prstGeom>
          <a:noFill/>
          <a:ln>
            <a:noFill/>
          </a:ln>
        </p:spPr>
      </p:pic>
    </p:spTree>
    <p:extLst>
      <p:ext uri="{BB962C8B-B14F-4D97-AF65-F5344CB8AC3E}">
        <p14:creationId xmlns:p14="http://schemas.microsoft.com/office/powerpoint/2010/main" val="9651056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Shape 158"/>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a:t>Integrated comments on key for days since submission (&lt;7 days, 7-14 days, &gt;14 days)</a:t>
            </a:r>
          </a:p>
          <a:p>
            <a:pPr marL="457200" indent="-228600"/>
            <a:r>
              <a:rPr lang="en"/>
              <a:t>Confirmed how users accessed the dashboard (computer vs. tablet vs. phone)</a:t>
            </a:r>
          </a:p>
          <a:p>
            <a:pPr marL="457200" indent="-228600"/>
            <a:r>
              <a:rPr lang="en"/>
              <a:t>Would like additional training on how/when to use the dashboard</a:t>
            </a:r>
          </a:p>
          <a:p>
            <a:pPr marL="457200" indent="-228600"/>
            <a:r>
              <a:rPr lang="en"/>
              <a:t>Behavior change from visiting all clinics (balancing expectations of health workers)</a:t>
            </a:r>
          </a:p>
          <a:p>
            <a:pPr marL="457200" indent="-228600"/>
            <a:r>
              <a:rPr lang="en"/>
              <a:t>Used when meeting with zone-level health officials</a:t>
            </a:r>
          </a:p>
        </p:txBody>
      </p:sp>
      <p:sp>
        <p:nvSpPr>
          <p:cNvPr id="157" name="Shape 157"/>
          <p:cNvSpPr txBox="1">
            <a:spLocks noGrp="1"/>
          </p:cNvSpPr>
          <p:nvPr>
            <p:ph type="title"/>
          </p:nvPr>
        </p:nvSpPr>
        <p:spPr>
          <a:prstGeom prst="rect">
            <a:avLst/>
          </a:prstGeom>
        </p:spPr>
        <p:txBody>
          <a:bodyPr lIns="91425" tIns="91425" rIns="91425" bIns="91425" anchor="t" anchorCtr="0">
            <a:noAutofit/>
          </a:bodyPr>
          <a:lstStyle/>
          <a:p>
            <a:r>
              <a:rPr lang="en"/>
              <a:t>Benin: Feedback from Field Supervisors</a:t>
            </a:r>
          </a:p>
        </p:txBody>
      </p:sp>
    </p:spTree>
    <p:extLst>
      <p:ext uri="{BB962C8B-B14F-4D97-AF65-F5344CB8AC3E}">
        <p14:creationId xmlns:p14="http://schemas.microsoft.com/office/powerpoint/2010/main" val="38934727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Shape 164"/>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a:t>Maps were very helpful</a:t>
            </a:r>
          </a:p>
          <a:p>
            <a:pPr marL="457200" indent="-228600"/>
            <a:r>
              <a:rPr lang="en"/>
              <a:t>Definitions of clinic performance varied (e.g., satellite clinics)</a:t>
            </a:r>
          </a:p>
          <a:p>
            <a:pPr marL="457200" indent="-228600"/>
            <a:r>
              <a:rPr lang="en"/>
              <a:t>Make sure there is hands-on training or in-depth training early on</a:t>
            </a:r>
          </a:p>
          <a:p>
            <a:pPr marL="914400" lvl="1" indent="-342900">
              <a:buSzPct val="100000"/>
            </a:pPr>
            <a:r>
              <a:rPr lang="en" sz="1800"/>
              <a:t>Explain the hows and whys of dashboard pages and drill down options</a:t>
            </a:r>
          </a:p>
          <a:p>
            <a:pPr marL="457200" indent="-228600"/>
            <a:r>
              <a:rPr lang="en"/>
              <a:t>Test,test,test your data feedback loops to make sure data are updating as intended</a:t>
            </a:r>
          </a:p>
          <a:p>
            <a:pPr marL="457200" indent="-228600"/>
            <a:r>
              <a:rPr lang="en"/>
              <a:t>Conduct user feedback sessions to see how supervisors actually used the dashboard</a:t>
            </a:r>
          </a:p>
          <a:p>
            <a:pPr marL="457200" indent="-228600"/>
            <a:r>
              <a:rPr lang="en"/>
              <a:t>M&amp;E settings made it much easier to pull data for process monitoring</a:t>
            </a:r>
          </a:p>
        </p:txBody>
      </p:sp>
      <p:sp>
        <p:nvSpPr>
          <p:cNvPr id="163" name="Shape 163"/>
          <p:cNvSpPr txBox="1">
            <a:spLocks noGrp="1"/>
          </p:cNvSpPr>
          <p:nvPr>
            <p:ph type="title"/>
          </p:nvPr>
        </p:nvSpPr>
        <p:spPr>
          <a:prstGeom prst="rect">
            <a:avLst/>
          </a:prstGeom>
        </p:spPr>
        <p:txBody>
          <a:bodyPr lIns="91425" tIns="91425" rIns="91425" bIns="91425" anchor="t" anchorCtr="0">
            <a:noAutofit/>
          </a:bodyPr>
          <a:lstStyle/>
          <a:p>
            <a:r>
              <a:rPr lang="en"/>
              <a:t>Benin: Lessons Learned</a:t>
            </a:r>
          </a:p>
        </p:txBody>
      </p:sp>
    </p:spTree>
    <p:extLst>
      <p:ext uri="{BB962C8B-B14F-4D97-AF65-F5344CB8AC3E}">
        <p14:creationId xmlns:p14="http://schemas.microsoft.com/office/powerpoint/2010/main" val="1898938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Shape 170"/>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a:t>Provide data to the Child Health Division and HMIS in near-real time </a:t>
            </a:r>
          </a:p>
          <a:p>
            <a:pPr marL="457200" indent="-228600"/>
            <a:r>
              <a:rPr lang="en"/>
              <a:t>Compare aggregated paper-based records by clinic and district</a:t>
            </a:r>
          </a:p>
          <a:p>
            <a:pPr marL="457200" indent="-228600"/>
            <a:r>
              <a:rPr lang="en"/>
              <a:t>Track received and expected doses</a:t>
            </a:r>
          </a:p>
        </p:txBody>
      </p:sp>
      <p:sp>
        <p:nvSpPr>
          <p:cNvPr id="169" name="Shape 169"/>
          <p:cNvSpPr txBox="1">
            <a:spLocks noGrp="1"/>
          </p:cNvSpPr>
          <p:nvPr>
            <p:ph type="title"/>
          </p:nvPr>
        </p:nvSpPr>
        <p:spPr>
          <a:prstGeom prst="rect">
            <a:avLst/>
          </a:prstGeom>
        </p:spPr>
        <p:txBody>
          <a:bodyPr lIns="91425" tIns="91425" rIns="91425" bIns="91425" anchor="t" anchorCtr="0">
            <a:noAutofit/>
          </a:bodyPr>
          <a:lstStyle/>
          <a:p>
            <a:r>
              <a:rPr lang="en"/>
              <a:t>Nepal: Dashboard Purpose</a:t>
            </a:r>
          </a:p>
        </p:txBody>
      </p:sp>
    </p:spTree>
    <p:extLst>
      <p:ext uri="{BB962C8B-B14F-4D97-AF65-F5344CB8AC3E}">
        <p14:creationId xmlns:p14="http://schemas.microsoft.com/office/powerpoint/2010/main" val="19084036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175" name="Shape 175"/>
          <p:cNvSpPr txBox="1">
            <a:spLocks noGrp="1"/>
          </p:cNvSpPr>
          <p:nvPr>
            <p:ph type="title"/>
          </p:nvPr>
        </p:nvSpPr>
        <p:spPr>
          <a:prstGeom prst="rect">
            <a:avLst/>
          </a:prstGeom>
        </p:spPr>
        <p:txBody>
          <a:bodyPr lIns="91425" tIns="91425" rIns="91425" bIns="91425" anchor="t" anchorCtr="0">
            <a:noAutofit/>
          </a:bodyPr>
          <a:lstStyle/>
          <a:p>
            <a:r>
              <a:rPr lang="en"/>
              <a:t>Nepal: Draft Dashboard Solution</a:t>
            </a:r>
          </a:p>
        </p:txBody>
      </p:sp>
      <p:pic>
        <p:nvPicPr>
          <p:cNvPr id="177" name="Shape 177"/>
          <p:cNvPicPr preferRelativeResize="0"/>
          <p:nvPr/>
        </p:nvPicPr>
        <p:blipFill>
          <a:blip r:embed="rId3">
            <a:alphaModFix/>
          </a:blip>
          <a:stretch>
            <a:fillRect/>
          </a:stretch>
        </p:blipFill>
        <p:spPr>
          <a:xfrm>
            <a:off x="0" y="2150347"/>
            <a:ext cx="9143998" cy="3471704"/>
          </a:xfrm>
          <a:prstGeom prst="rect">
            <a:avLst/>
          </a:prstGeom>
          <a:noFill/>
          <a:ln>
            <a:noFill/>
          </a:ln>
        </p:spPr>
      </p:pic>
    </p:spTree>
    <p:extLst>
      <p:ext uri="{BB962C8B-B14F-4D97-AF65-F5344CB8AC3E}">
        <p14:creationId xmlns:p14="http://schemas.microsoft.com/office/powerpoint/2010/main" val="1310737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143000"/>
            <a:ext cx="8229600" cy="4983163"/>
          </a:xfrm>
        </p:spPr>
        <p:txBody>
          <a:bodyPr>
            <a:noAutofit/>
          </a:bodyPr>
          <a:lstStyle/>
          <a:p>
            <a:pPr marL="0" indent="0">
              <a:buNone/>
            </a:pPr>
            <a:r>
              <a:rPr lang="en-US" sz="1400" dirty="0" smtClean="0"/>
              <a:t>	Hurricane </a:t>
            </a:r>
            <a:r>
              <a:rPr lang="en-US" sz="1400" dirty="0"/>
              <a:t>Patricia was the most intense tropical cyclone ever recorded in the Western Hemisphere in terms of barometric pressure, and the strongest globally in terms of reliably measured maximum sustained winds. Originating from a sprawling disturbance near the Gulf of Tehuantepec in mid-October 2015, Patricia was first classified a tropical depression on October 20. Initial development was slow, with only modest strengthening within the first day of its classification. The system later became a tropical storm and was named Patricia, the twenty-fourth named storm of the annual hurricane season. Exceptional environmental conditions fueled explosive intensification on October 22. A well-defined eye developed within an intense central dense overcast and Patricia grew from a tropical storm to a Category 5 hurricane in just 24 hours—a near-record pace. Early on October 23, Hurricane Hunters revealed the storm to have acquired record maximum sustained winds of 200 mph (325 km/h); a subsequent recon mission found a record low pressure of 879 mbar.</a:t>
            </a:r>
          </a:p>
          <a:p>
            <a:pPr marL="0" indent="0">
              <a:buNone/>
            </a:pPr>
            <a:r>
              <a:rPr lang="en-US" sz="1400" dirty="0" smtClean="0"/>
              <a:t>	Late </a:t>
            </a:r>
            <a:r>
              <a:rPr lang="en-US" sz="1400" dirty="0"/>
              <a:t>on October 23, Patricia made landfall in a slightly weakened state, though still a Category 5, near </a:t>
            </a:r>
            <a:r>
              <a:rPr lang="en-US" sz="1400" dirty="0" err="1"/>
              <a:t>Cuixmala</a:t>
            </a:r>
            <a:r>
              <a:rPr lang="en-US" sz="1400" dirty="0"/>
              <a:t>, Jalisco. It became only the second Pacific hurricane on record to make landfall at this intensity, after the 1959 Mexico hurricane. Interaction with the mountainous terrain of Mexico induced dramatic weakening, faster than the storm intensified. Within 24 hours of moving ashore, Patricia degraded into a tropical depression and dissipated soon thereafter late on October 24.</a:t>
            </a:r>
          </a:p>
          <a:p>
            <a:pPr marL="0" indent="0">
              <a:buNone/>
            </a:pPr>
            <a:r>
              <a:rPr lang="en-US" sz="1400" dirty="0" smtClean="0"/>
              <a:t>	The </a:t>
            </a:r>
            <a:r>
              <a:rPr lang="en-US" sz="1400" dirty="0"/>
              <a:t>precursor to Patricia produced widespread flooding rains in Central America. Hundreds of thousands of people were directly affected by the storm, mostly in Guatemala. At least six fatalities were attributed to the event: four in El Salvador, one in Guatemala, and one in Nicaragua. Striking Mexico as a Category 5, Patricia caused tremendous damage; however, the affected areas were predominantly rural, mitigating a potential large-scale disaster. Preliminary assessments indicate hundreds of homes to be destroyed and seven fatalities are linked to the hurricane, directly or indirectly. Total damage is estimated to be in excess of 612 million pesos (US$37 million)</a:t>
            </a:r>
          </a:p>
          <a:p>
            <a:pPr marL="0" indent="0">
              <a:buNone/>
            </a:pPr>
            <a:endParaRPr lang="en-US" sz="1400" dirty="0"/>
          </a:p>
        </p:txBody>
      </p:sp>
    </p:spTree>
    <p:extLst>
      <p:ext uri="{BB962C8B-B14F-4D97-AF65-F5344CB8AC3E}">
        <p14:creationId xmlns:p14="http://schemas.microsoft.com/office/powerpoint/2010/main" val="10815854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Shape 183"/>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a:t>Favored the layout that was similar to the form they typically use</a:t>
            </a:r>
          </a:p>
          <a:p>
            <a:pPr marL="457200" indent="-228600"/>
            <a:r>
              <a:rPr lang="en"/>
              <a:t>Wanted additional analytics features (coverage and wastage statistics)</a:t>
            </a:r>
          </a:p>
          <a:p>
            <a:pPr marL="914400" lvl="1" indent="-228600"/>
            <a:r>
              <a:rPr lang="en"/>
              <a:t>Were able to communicate this after seeing the initial dashboard </a:t>
            </a:r>
          </a:p>
          <a:p>
            <a:pPr marL="914400" lvl="1" indent="-228600"/>
            <a:r>
              <a:rPr lang="en"/>
              <a:t>Need standardized way to calculate statistics with agreed-upon denominators</a:t>
            </a:r>
          </a:p>
        </p:txBody>
      </p:sp>
      <p:sp>
        <p:nvSpPr>
          <p:cNvPr id="182" name="Shape 182"/>
          <p:cNvSpPr txBox="1">
            <a:spLocks noGrp="1"/>
          </p:cNvSpPr>
          <p:nvPr>
            <p:ph type="title"/>
          </p:nvPr>
        </p:nvSpPr>
        <p:spPr>
          <a:prstGeom prst="rect">
            <a:avLst/>
          </a:prstGeom>
        </p:spPr>
        <p:txBody>
          <a:bodyPr lIns="91425" tIns="91425" rIns="91425" bIns="91425" anchor="t" anchorCtr="0">
            <a:noAutofit/>
          </a:bodyPr>
          <a:lstStyle/>
          <a:p>
            <a:pPr>
              <a:buClr>
                <a:schemeClr val="dk1"/>
              </a:buClr>
              <a:buSzPct val="39285"/>
            </a:pPr>
            <a:r>
              <a:rPr lang="en"/>
              <a:t>Nepal: Feedback from Health Officials</a:t>
            </a:r>
          </a:p>
        </p:txBody>
      </p:sp>
    </p:spTree>
    <p:extLst>
      <p:ext uri="{BB962C8B-B14F-4D97-AF65-F5344CB8AC3E}">
        <p14:creationId xmlns:p14="http://schemas.microsoft.com/office/powerpoint/2010/main" val="28636818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Shape 189"/>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a:t>Identify standard calculations used to determine coverage and wastage</a:t>
            </a:r>
          </a:p>
          <a:p>
            <a:pPr marL="457200" indent="-228600"/>
            <a:r>
              <a:rPr lang="en"/>
              <a:t>Provide prototype to understand additional uses and needs of stakeholders</a:t>
            </a:r>
          </a:p>
          <a:p>
            <a:pPr marL="457200" indent="-228600"/>
            <a:r>
              <a:rPr lang="en"/>
              <a:t>Add monitoring and evaluation information for internal use</a:t>
            </a:r>
          </a:p>
          <a:p>
            <a:pPr>
              <a:buNone/>
            </a:pPr>
            <a:endParaRPr/>
          </a:p>
        </p:txBody>
      </p:sp>
      <p:sp>
        <p:nvSpPr>
          <p:cNvPr id="188" name="Shape 188"/>
          <p:cNvSpPr txBox="1">
            <a:spLocks noGrp="1"/>
          </p:cNvSpPr>
          <p:nvPr>
            <p:ph type="title"/>
          </p:nvPr>
        </p:nvSpPr>
        <p:spPr>
          <a:prstGeom prst="rect">
            <a:avLst/>
          </a:prstGeom>
        </p:spPr>
        <p:txBody>
          <a:bodyPr lIns="91425" tIns="91425" rIns="91425" bIns="91425" anchor="t" anchorCtr="0">
            <a:noAutofit/>
          </a:bodyPr>
          <a:lstStyle/>
          <a:p>
            <a:r>
              <a:rPr lang="en"/>
              <a:t>Nepal: Lessons Learned</a:t>
            </a:r>
          </a:p>
        </p:txBody>
      </p:sp>
    </p:spTree>
    <p:extLst>
      <p:ext uri="{BB962C8B-B14F-4D97-AF65-F5344CB8AC3E}">
        <p14:creationId xmlns:p14="http://schemas.microsoft.com/office/powerpoint/2010/main" val="27445899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Shape 195"/>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a:t>Know your users/audience-understand their needs</a:t>
            </a:r>
          </a:p>
          <a:p>
            <a:pPr marL="914400" lvl="1" indent="-342900">
              <a:buSzPct val="100000"/>
            </a:pPr>
            <a:r>
              <a:rPr lang="en" sz="1800"/>
              <a:t>Understand the decision-making process</a:t>
            </a:r>
          </a:p>
          <a:p>
            <a:pPr marL="914400" lvl="1" indent="-342900">
              <a:buSzPct val="100000"/>
            </a:pPr>
            <a:r>
              <a:rPr lang="en" sz="1800" b="1" i="1"/>
              <a:t>Identify barriers to using dashboards in decision making</a:t>
            </a:r>
          </a:p>
          <a:p>
            <a:pPr marL="457200" indent="-228600"/>
            <a:r>
              <a:rPr lang="en"/>
              <a:t>Understand the capabilities of your dashboard platform</a:t>
            </a:r>
          </a:p>
          <a:p>
            <a:pPr marL="457200" indent="-228600"/>
            <a:r>
              <a:rPr lang="en"/>
              <a:t>Iterate and engage users throughout the dashboard design and revision process</a:t>
            </a:r>
          </a:p>
          <a:p>
            <a:pPr marL="457200" indent="-228600"/>
            <a:r>
              <a:rPr lang="en"/>
              <a:t>Show people how to use the dashboard </a:t>
            </a:r>
          </a:p>
          <a:p>
            <a:pPr marL="914400" lvl="1" indent="-342900">
              <a:buSzPct val="100000"/>
            </a:pPr>
            <a:r>
              <a:rPr lang="en" sz="1800"/>
              <a:t>Ask users to talk you through navigation</a:t>
            </a:r>
          </a:p>
          <a:p>
            <a:pPr marL="1371600" lvl="2" indent="-342900">
              <a:buSzPct val="100000"/>
            </a:pPr>
            <a:r>
              <a:rPr lang="en" sz="1800"/>
              <a:t>Is the dashboard being used for the intended purpose?</a:t>
            </a:r>
          </a:p>
          <a:p>
            <a:pPr marL="914400" lvl="1" indent="-342900">
              <a:buSzPct val="100000"/>
            </a:pPr>
            <a:r>
              <a:rPr lang="en" sz="1800"/>
              <a:t>Include training or guidance on how to use and interpret the information</a:t>
            </a:r>
          </a:p>
        </p:txBody>
      </p:sp>
      <p:sp>
        <p:nvSpPr>
          <p:cNvPr id="194" name="Shape 194"/>
          <p:cNvSpPr txBox="1">
            <a:spLocks noGrp="1"/>
          </p:cNvSpPr>
          <p:nvPr>
            <p:ph type="title"/>
          </p:nvPr>
        </p:nvSpPr>
        <p:spPr>
          <a:prstGeom prst="rect">
            <a:avLst/>
          </a:prstGeom>
        </p:spPr>
        <p:txBody>
          <a:bodyPr lIns="91425" tIns="91425" rIns="91425" bIns="91425" anchor="t" anchorCtr="0">
            <a:noAutofit/>
          </a:bodyPr>
          <a:lstStyle/>
          <a:p>
            <a:r>
              <a:rPr lang="en"/>
              <a:t>Key Takeaways	</a:t>
            </a:r>
          </a:p>
        </p:txBody>
      </p:sp>
    </p:spTree>
    <p:extLst>
      <p:ext uri="{BB962C8B-B14F-4D97-AF65-F5344CB8AC3E}">
        <p14:creationId xmlns:p14="http://schemas.microsoft.com/office/powerpoint/2010/main" val="35869153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Shape 201"/>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a:spcAft>
                <a:spcPts val="0"/>
              </a:spcAft>
              <a:buNone/>
            </a:pPr>
            <a:r>
              <a:rPr lang="en"/>
              <a:t>Korinne Chiu</a:t>
            </a:r>
          </a:p>
          <a:p>
            <a:pPr>
              <a:spcAft>
                <a:spcPts val="0"/>
              </a:spcAft>
              <a:buNone/>
            </a:pPr>
            <a:r>
              <a:rPr lang="en"/>
              <a:t>Director of Research and Evaluation</a:t>
            </a:r>
          </a:p>
          <a:p>
            <a:pPr>
              <a:spcAft>
                <a:spcPts val="0"/>
              </a:spcAft>
              <a:buNone/>
            </a:pPr>
            <a:r>
              <a:rPr lang="en"/>
              <a:t>VaxTrac</a:t>
            </a:r>
          </a:p>
          <a:p>
            <a:pPr>
              <a:spcAft>
                <a:spcPts val="0"/>
              </a:spcAft>
              <a:buNone/>
            </a:pPr>
            <a:r>
              <a:rPr lang="en" u="sng">
                <a:solidFill>
                  <a:schemeClr val="hlink"/>
                </a:solidFill>
                <a:hlinkClick r:id="rId3"/>
              </a:rPr>
              <a:t>korinne.chiu@vaxtrac.com</a:t>
            </a:r>
          </a:p>
          <a:p>
            <a:pPr>
              <a:buNone/>
            </a:pPr>
            <a:endParaRPr/>
          </a:p>
        </p:txBody>
      </p:sp>
      <p:sp>
        <p:nvSpPr>
          <p:cNvPr id="200" name="Shape 200"/>
          <p:cNvSpPr txBox="1">
            <a:spLocks noGrp="1"/>
          </p:cNvSpPr>
          <p:nvPr>
            <p:ph type="title"/>
          </p:nvPr>
        </p:nvSpPr>
        <p:spPr>
          <a:prstGeom prst="rect">
            <a:avLst/>
          </a:prstGeom>
        </p:spPr>
        <p:txBody>
          <a:bodyPr lIns="91425" tIns="91425" rIns="91425" bIns="91425" anchor="t" anchorCtr="0">
            <a:noAutofit/>
          </a:bodyPr>
          <a:lstStyle/>
          <a:p>
            <a:r>
              <a:rPr lang="en"/>
              <a:t>Questions?</a:t>
            </a:r>
          </a:p>
        </p:txBody>
      </p:sp>
      <p:pic>
        <p:nvPicPr>
          <p:cNvPr id="202" name="Shape 202"/>
          <p:cNvPicPr preferRelativeResize="0"/>
          <p:nvPr/>
        </p:nvPicPr>
        <p:blipFill>
          <a:blip r:embed="rId4">
            <a:alphaModFix/>
          </a:blip>
          <a:stretch>
            <a:fillRect/>
          </a:stretch>
        </p:blipFill>
        <p:spPr>
          <a:xfrm>
            <a:off x="407401" y="4611700"/>
            <a:ext cx="3648075" cy="1231025"/>
          </a:xfrm>
          <a:prstGeom prst="rect">
            <a:avLst/>
          </a:prstGeom>
          <a:noFill/>
          <a:ln>
            <a:noFill/>
          </a:ln>
        </p:spPr>
      </p:pic>
    </p:spTree>
    <p:extLst>
      <p:ext uri="{BB962C8B-B14F-4D97-AF65-F5344CB8AC3E}">
        <p14:creationId xmlns:p14="http://schemas.microsoft.com/office/powerpoint/2010/main" val="32829651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8" name="Shape 208"/>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a:t>A Conceptual Framework for Data Demand and Information Use in the Health Sector- </a:t>
            </a:r>
            <a:r>
              <a:rPr lang="en" u="sng">
                <a:solidFill>
                  <a:schemeClr val="accent5"/>
                </a:solidFill>
                <a:hlinkClick r:id="rId3"/>
              </a:rPr>
              <a:t>https://www.measureevaluation.org/resources/publications/ms-06-16a</a:t>
            </a:r>
          </a:p>
          <a:p>
            <a:pPr marL="457200" indent="-228600"/>
            <a:r>
              <a:rPr lang="en"/>
              <a:t>Tools for Data Demand and Use in the Health Sector </a:t>
            </a:r>
            <a:r>
              <a:rPr lang="en" u="sng">
                <a:solidFill>
                  <a:schemeClr val="hlink"/>
                </a:solidFill>
                <a:hlinkClick r:id="rId4"/>
              </a:rPr>
              <a:t>https://www.measureevaluation.org/resources/publications/ms-11-46</a:t>
            </a:r>
          </a:p>
          <a:p>
            <a:pPr>
              <a:buNone/>
            </a:pPr>
            <a:endParaRPr>
              <a:solidFill>
                <a:schemeClr val="dk1"/>
              </a:solidFill>
            </a:endParaRPr>
          </a:p>
        </p:txBody>
      </p:sp>
      <p:sp>
        <p:nvSpPr>
          <p:cNvPr id="207" name="Shape 207"/>
          <p:cNvSpPr txBox="1">
            <a:spLocks noGrp="1"/>
          </p:cNvSpPr>
          <p:nvPr>
            <p:ph type="title"/>
          </p:nvPr>
        </p:nvSpPr>
        <p:spPr>
          <a:prstGeom prst="rect">
            <a:avLst/>
          </a:prstGeom>
        </p:spPr>
        <p:txBody>
          <a:bodyPr lIns="91425" tIns="91425" rIns="91425" bIns="91425" anchor="t" anchorCtr="0">
            <a:noAutofit/>
          </a:bodyPr>
          <a:lstStyle/>
          <a:p>
            <a:r>
              <a:rPr lang="en"/>
              <a:t>Resources</a:t>
            </a:r>
          </a:p>
        </p:txBody>
      </p:sp>
    </p:spTree>
    <p:extLst>
      <p:ext uri="{BB962C8B-B14F-4D97-AF65-F5344CB8AC3E}">
        <p14:creationId xmlns:p14="http://schemas.microsoft.com/office/powerpoint/2010/main" val="1717428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215" name="Shape 215"/>
          <p:cNvPicPr preferRelativeResize="0"/>
          <p:nvPr/>
        </p:nvPicPr>
        <p:blipFill>
          <a:blip r:embed="rId3">
            <a:alphaModFix/>
          </a:blip>
          <a:stretch>
            <a:fillRect/>
          </a:stretch>
        </p:blipFill>
        <p:spPr>
          <a:xfrm>
            <a:off x="1186256" y="857250"/>
            <a:ext cx="6771489" cy="5143500"/>
          </a:xfrm>
          <a:prstGeom prst="rect">
            <a:avLst/>
          </a:prstGeom>
          <a:noFill/>
          <a:ln>
            <a:noFill/>
          </a:ln>
        </p:spPr>
      </p:pic>
    </p:spTree>
    <p:extLst>
      <p:ext uri="{BB962C8B-B14F-4D97-AF65-F5344CB8AC3E}">
        <p14:creationId xmlns:p14="http://schemas.microsoft.com/office/powerpoint/2010/main" val="33913204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Shape 221"/>
          <p:cNvSpPr txBox="1">
            <a:spLocks noGrp="1"/>
          </p:cNvSpPr>
          <p:nvPr>
            <p:ph idx="1"/>
          </p:nvPr>
        </p:nvSpPr>
        <p:spPr>
          <a:prstGeom prst="rect">
            <a:avLst/>
          </a:prstGeom>
        </p:spPr>
        <p:txBody>
          <a:bodyPr vert="horz" wrap="square" lIns="91425" tIns="91425" rIns="91425" bIns="91425" numCol="1" anchor="t" anchorCtr="0" compatLnSpc="1">
            <a:prstTxWarp prst="textNoShape">
              <a:avLst/>
            </a:prstTxWarp>
            <a:noAutofit/>
          </a:bodyPr>
          <a:lstStyle/>
          <a:p>
            <a:pPr marL="457200" indent="-228600"/>
            <a:r>
              <a:rPr lang="en"/>
              <a:t>Data use-using data in the decision-making process</a:t>
            </a:r>
          </a:p>
          <a:p>
            <a:pPr marL="914400" lvl="1" indent="-228600"/>
            <a:r>
              <a:rPr lang="en"/>
              <a:t>GOAL-to increase opportunity for data use</a:t>
            </a:r>
          </a:p>
          <a:p>
            <a:pPr marL="457200" indent="-228600"/>
            <a:r>
              <a:rPr lang="en"/>
              <a:t>Data demand-decision makers specify what kind of information they want and seek it out</a:t>
            </a:r>
          </a:p>
          <a:p>
            <a:pPr>
              <a:buNone/>
            </a:pPr>
            <a:endParaRPr/>
          </a:p>
          <a:p>
            <a:pPr>
              <a:buNone/>
            </a:pPr>
            <a:r>
              <a:rPr lang="en"/>
              <a:t>Understand what role data and information play in the decision-making process</a:t>
            </a:r>
          </a:p>
          <a:p>
            <a:pPr>
              <a:buNone/>
            </a:pPr>
            <a:endParaRPr/>
          </a:p>
          <a:p>
            <a:pPr>
              <a:buNone/>
            </a:pPr>
            <a:r>
              <a:rPr lang="en"/>
              <a:t>*A Conceptual Framework for Data Demand and Information Use in the Health Sector- </a:t>
            </a:r>
            <a:r>
              <a:rPr lang="en" u="sng">
                <a:solidFill>
                  <a:schemeClr val="hlink"/>
                </a:solidFill>
                <a:hlinkClick r:id="rId3"/>
              </a:rPr>
              <a:t>https://www.measureevaluation.org/resources/publications/ms-06-16a</a:t>
            </a:r>
          </a:p>
          <a:p>
            <a:pPr>
              <a:buNone/>
            </a:pPr>
            <a:endParaRPr/>
          </a:p>
        </p:txBody>
      </p:sp>
      <p:sp>
        <p:nvSpPr>
          <p:cNvPr id="220" name="Shape 220"/>
          <p:cNvSpPr txBox="1">
            <a:spLocks noGrp="1"/>
          </p:cNvSpPr>
          <p:nvPr>
            <p:ph type="title"/>
          </p:nvPr>
        </p:nvSpPr>
        <p:spPr>
          <a:prstGeom prst="rect">
            <a:avLst/>
          </a:prstGeom>
        </p:spPr>
        <p:txBody>
          <a:bodyPr lIns="91425" tIns="91425" rIns="91425" bIns="91425" anchor="t" anchorCtr="0">
            <a:noAutofit/>
          </a:bodyPr>
          <a:lstStyle/>
          <a:p>
            <a:r>
              <a:rPr lang="en"/>
              <a:t>Data Demand and Use* </a:t>
            </a:r>
          </a:p>
        </p:txBody>
      </p:sp>
    </p:spTree>
    <p:extLst>
      <p:ext uri="{BB962C8B-B14F-4D97-AF65-F5344CB8AC3E}">
        <p14:creationId xmlns:p14="http://schemas.microsoft.com/office/powerpoint/2010/main" val="3222308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37495">
                <a:srgbClr val="333843"/>
              </a:gs>
              <a:gs pos="20850">
                <a:srgbClr val="2B2E35"/>
              </a:gs>
              <a:gs pos="0">
                <a:schemeClr val="tx1"/>
              </a:gs>
              <a:gs pos="88750">
                <a:schemeClr val="tx1">
                  <a:lumMod val="65000"/>
                  <a:lumOff val="35000"/>
                </a:schemeClr>
              </a:gs>
              <a:gs pos="79167">
                <a:schemeClr val="tx1">
                  <a:lumMod val="75000"/>
                  <a:lumOff val="25000"/>
                </a:schemeClr>
              </a:gs>
              <a:gs pos="67900">
                <a:schemeClr val="tx1">
                  <a:lumMod val="85000"/>
                  <a:lumOff val="15000"/>
                </a:schemeClr>
              </a:gs>
              <a:gs pos="50000">
                <a:schemeClr val="tx1">
                  <a:lumMod val="95000"/>
                  <a:lumOff val="5000"/>
                </a:schemeClr>
              </a:gs>
              <a:gs pos="100000">
                <a:schemeClr val="tx1">
                  <a:lumMod val="50000"/>
                  <a:lumOff val="50000"/>
                </a:schemeClr>
              </a:gs>
            </a:gsLst>
            <a:lin ang="5400000" scaled="0"/>
          </a:gra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1066800"/>
            <a:ext cx="6515100"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6465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4&quot;&gt;&lt;property id=&quot;20148&quot; value=&quot;5&quot;/&gt;&lt;property id=&quot;20300&quot; value=&quot;Slide 7 - &amp;quot;Page Title Goes Here&amp;quot;&quot;/&gt;&lt;property id=&quot;20307&quot; value=&quot;259&quot;/&gt;&lt;/object&gt;&lt;object type=&quot;3&quot; unique_id=&quot;10007&quot;&gt;&lt;property id=&quot;20148&quot; value=&quot;5&quot;/&gt;&lt;property id=&quot;20300&quot; value=&quot;Slide 2 - &amp;quot;Presentation Title&amp;quot;&quot;/&gt;&lt;property id=&quot;20307&quot; value=&quot;268&quot;/&gt;&lt;/object&gt;&lt;object type=&quot;3&quot; unique_id=&quot;10008&quot;&gt;&lt;property id=&quot;20148&quot; value=&quot;5&quot;/&gt;&lt;property id=&quot;20300&quot; value=&quot;Slide 9 - &amp;quot;Quote Header&amp;quot;&quot;/&gt;&lt;property id=&quot;20307&quot; value=&quot;260&quot;/&gt;&lt;/object&gt;&lt;object type=&quot;3&quot; unique_id=&quot;10039&quot;&gt;&lt;property id=&quot;20148&quot; value=&quot;5&quot;/&gt;&lt;property id=&quot;20300&quot; value=&quot;Slide 11 - &amp;quot; &amp;quot;&quot;/&gt;&lt;property id=&quot;20307&quot; value=&quot;274&quot;/&gt;&lt;/object&gt;&lt;object type=&quot;3&quot; unique_id=&quot;10042&quot;&gt;&lt;property id=&quot;20148&quot; value=&quot;5&quot;/&gt;&lt;property id=&quot;20300&quot; value=&quot;Slide 1 - &amp;quot;Presentation Title&amp;quot;&quot;/&gt;&lt;property id=&quot;20307&quot; value=&quot;281&quot;/&gt;&lt;/object&gt;&lt;object type=&quot;3&quot; unique_id=&quot;10043&quot;&gt;&lt;property id=&quot;20148&quot; value=&quot;5&quot;/&gt;&lt;property id=&quot;20300&quot; value=&quot;Slide 4 - &amp;quot;Presentation Title&amp;quot;&quot;/&gt;&lt;property id=&quot;20307&quot; value=&quot;282&quot;/&gt;&lt;/object&gt;&lt;object type=&quot;3&quot; unique_id=&quot;10044&quot;&gt;&lt;property id=&quot;20148&quot; value=&quot;5&quot;/&gt;&lt;property id=&quot;20300&quot; value=&quot;Slide 6 - &amp;quot;Presentation Title&amp;quot;&quot;/&gt;&lt;property id=&quot;20307&quot; value=&quot;283&quot;/&gt;&lt;/object&gt;&lt;object type=&quot;3&quot; unique_id=&quot;10045&quot;&gt;&lt;property id=&quot;20148&quot; value=&quot;5&quot;/&gt;&lt;property id=&quot;20300&quot; value=&quot;Slide 10 - &amp;quot;Quote Header&amp;quot;&quot;/&gt;&lt;property id=&quot;20307&quot; value=&quot;284&quot;/&gt;&lt;/object&gt;&lt;object type=&quot;3&quot; unique_id=&quot;10048&quot;&gt;&lt;property id=&quot;20148&quot; value=&quot;5&quot;/&gt;&lt;property id=&quot;20300&quot; value=&quot;Slide 5 - &amp;quot;In Closing…&amp;quot;&quot;/&gt;&lt;property id=&quot;20307&quot; value=&quot;287&quot;/&gt;&lt;/object&gt;&lt;object type=&quot;3&quot; unique_id=&quot;10049&quot;&gt;&lt;property id=&quot;20148&quot; value=&quot;5&quot;/&gt;&lt;property id=&quot;20300&quot; value=&quot;Slide 8 - &amp;quot;Page Title Goes Here&amp;quot;&quot;/&gt;&lt;property id=&quot;20307&quot; value=&quot;286&quot;/&gt;&lt;/object&gt;&lt;object type=&quot;3&quot; unique_id=&quot;10089&quot;&gt;&lt;property id=&quot;20148&quot; value=&quot;5&quot;/&gt;&lt;property id=&quot;20300&quot; value=&quot;Slide 3&quot;/&gt;&lt;property id=&quot;20307&quot; value=&quot;288&quot;/&gt;&lt;/object&gt;&lt;/object&gt;&lt;object type=&quot;8&quot; unique_id=&quot;10030&quot;&gt;&lt;/object&gt;&lt;/object&gt;&lt;/database&gt;"/>
  <p:tag name="SECTOMILLISECCONVERTED" val="1"/>
</p:tagLst>
</file>

<file path=ppt/theme/theme1.xml><?xml version="1.0" encoding="utf-8"?>
<a:theme xmlns:a="http://schemas.openxmlformats.org/drawingml/2006/main" name="Office Theme">
  <a:themeElements>
    <a:clrScheme name="Custom 6">
      <a:dk1>
        <a:sysClr val="windowText" lastClr="000000"/>
      </a:dk1>
      <a:lt1>
        <a:sysClr val="window" lastClr="FFFFFF"/>
      </a:lt1>
      <a:dk2>
        <a:srgbClr val="44546A"/>
      </a:dk2>
      <a:lt2>
        <a:srgbClr val="E7E6E6"/>
      </a:lt2>
      <a:accent1>
        <a:srgbClr val="2C3A93"/>
      </a:accent1>
      <a:accent2>
        <a:srgbClr val="0079C1"/>
      </a:accent2>
      <a:accent3>
        <a:srgbClr val="00B5CC"/>
      </a:accent3>
      <a:accent4>
        <a:srgbClr val="8FD2CA"/>
      </a:accent4>
      <a:accent5>
        <a:srgbClr val="DC4333"/>
      </a:accent5>
      <a:accent6>
        <a:srgbClr val="FFC000"/>
      </a:accent6>
      <a:hlink>
        <a:srgbClr val="ED7D31"/>
      </a:hlink>
      <a:folHlink>
        <a:srgbClr val="F7976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STAT_1450115_AsiaPPT_16x9">
  <a:themeElements>
    <a:clrScheme name="ISTAT Asia">
      <a:dk1>
        <a:sysClr val="windowText" lastClr="000000"/>
      </a:dk1>
      <a:lt1>
        <a:sysClr val="window" lastClr="FFFFFF"/>
      </a:lt1>
      <a:dk2>
        <a:srgbClr val="074184"/>
      </a:dk2>
      <a:lt2>
        <a:srgbClr val="EEECE1"/>
      </a:lt2>
      <a:accent1>
        <a:srgbClr val="FEC20C"/>
      </a:accent1>
      <a:accent2>
        <a:srgbClr val="8D8E8D"/>
      </a:accent2>
      <a:accent3>
        <a:srgbClr val="B40A26"/>
      </a:accent3>
      <a:accent4>
        <a:srgbClr val="65B131"/>
      </a:accent4>
      <a:accent5>
        <a:srgbClr val="B40A26"/>
      </a:accent5>
      <a:accent6>
        <a:srgbClr val="65B131"/>
      </a:accent6>
      <a:hlink>
        <a:srgbClr val="0092D2"/>
      </a:hlink>
      <a:folHlink>
        <a:srgbClr val="B40A26"/>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4C548637244E4B8DA286AC7DB2A575" ma:contentTypeVersion="0" ma:contentTypeDescription="Create a new document." ma:contentTypeScope="" ma:versionID="2170fb61e157bddbeec4b5caaed5e3b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F1179C-5FB0-49BE-A2F7-3347D678FE5C}">
  <ds:schemaRefs>
    <ds:schemaRef ds:uri="http://schemas.microsoft.com/sharepoint/v3/contenttype/forms"/>
  </ds:schemaRefs>
</ds:datastoreItem>
</file>

<file path=customXml/itemProps2.xml><?xml version="1.0" encoding="utf-8"?>
<ds:datastoreItem xmlns:ds="http://schemas.openxmlformats.org/officeDocument/2006/customXml" ds:itemID="{ADE53184-D0E7-448A-8F86-F274022A1ED3}">
  <ds:schemaRefs>
    <ds:schemaRef ds:uri="http://schemas.microsoft.com/office/2006/documentManagement/types"/>
    <ds:schemaRef ds:uri="http://purl.org/dc/elements/1.1/"/>
    <ds:schemaRef ds:uri="http://schemas.microsoft.com/office/infopath/2007/PartnerControls"/>
    <ds:schemaRef ds:uri="http://purl.org/dc/terms/"/>
    <ds:schemaRef ds:uri="http://www.w3.org/XML/1998/namespace"/>
    <ds:schemaRef ds:uri="http://schemas.microsoft.com/office/2006/metadata/properti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652A0C72-0CBB-4757-8489-ABEAD90B8B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2308</TotalTime>
  <Words>4475</Words>
  <Application>Microsoft Office PowerPoint</Application>
  <PresentationFormat>On-screen Show (4:3)</PresentationFormat>
  <Paragraphs>786</Paragraphs>
  <Slides>86</Slides>
  <Notes>79</Notes>
  <HiddenSlides>2</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86</vt:i4>
      </vt:variant>
    </vt:vector>
  </HeadingPairs>
  <TitlesOfParts>
    <vt:vector size="102" baseType="lpstr">
      <vt:lpstr>ＭＳ Ｐゴシック</vt:lpstr>
      <vt:lpstr>Arial</vt:lpstr>
      <vt:lpstr>Arial monospaced for SAP</vt:lpstr>
      <vt:lpstr>Calibri</vt:lpstr>
      <vt:lpstr>Century Gothic</vt:lpstr>
      <vt:lpstr>Courier New</vt:lpstr>
      <vt:lpstr>Museo Slab 900</vt:lpstr>
      <vt:lpstr>Proxima Nova</vt:lpstr>
      <vt:lpstr>Rockwell</vt:lpstr>
      <vt:lpstr>Times New Roman</vt:lpstr>
      <vt:lpstr>Tw Cen MT</vt:lpstr>
      <vt:lpstr>Wingdings</vt:lpstr>
      <vt:lpstr>Wingdings 3</vt:lpstr>
      <vt:lpstr>Office Theme</vt:lpstr>
      <vt:lpstr>ISTAT_1450115_AsiaPPT_16x9</vt:lpstr>
      <vt:lpstr>Bitmap Image</vt:lpstr>
      <vt:lpstr>PowerPoint Presentation</vt:lpstr>
      <vt:lpstr> Focusing Data Dashboards – The Basics   Holly A. Downs, Ph.D. Senior Evaluation Faculty, Evaluation Center T   +1 336 286 4476  Cell  +1 217 372 5011 F  +1 336 286 4434 downsh@ccl.org • www.ccl.org   </vt:lpstr>
      <vt:lpstr>Where did data dashboards come from?</vt:lpstr>
      <vt:lpstr>What is a dashboard?</vt:lpstr>
      <vt:lpstr>The Role of Data Dashboards  in Evaluation</vt:lpstr>
      <vt:lpstr>Evaluation Applications</vt:lpstr>
      <vt:lpstr>A Picture is Worth 1000 Words</vt:lpstr>
      <vt:lpstr>PowerPoint Presentation</vt:lpstr>
      <vt:lpstr>PowerPoint Presentation</vt:lpstr>
      <vt:lpstr>Track program progress and/or impact over time</vt:lpstr>
      <vt:lpstr>PowerPoint Presentation</vt:lpstr>
      <vt:lpstr>PowerPoint Presentation</vt:lpstr>
      <vt:lpstr>Creating Evaluation Dashboards </vt:lpstr>
      <vt:lpstr>PowerPoint Presentation</vt:lpstr>
      <vt:lpstr>PowerPoint Presentation</vt:lpstr>
      <vt:lpstr>PowerPoint Presentation</vt:lpstr>
      <vt:lpstr>Dashboard Design Considerations </vt:lpstr>
      <vt:lpstr>Use the visual processing power of the eyes</vt:lpstr>
      <vt:lpstr>What do you see?</vt:lpstr>
      <vt:lpstr>What do you see?</vt:lpstr>
      <vt:lpstr>The Visible Color Spectrum</vt:lpstr>
      <vt:lpstr>Pictorial Superiority Effect</vt:lpstr>
      <vt:lpstr>Simplicity of design</vt:lpstr>
      <vt:lpstr>Dashboard Design Resources</vt:lpstr>
      <vt:lpstr>PowerPoint Presentation</vt:lpstr>
      <vt:lpstr>Lesson #1:  Keep it Simple</vt:lpstr>
      <vt:lpstr>Lesson 2: Simple Doesn’t Have to be Boring</vt:lpstr>
      <vt:lpstr>Lesson #3: Make it Easy to Make Your Point</vt:lpstr>
      <vt:lpstr>Lesson 3: Draw the Eye to your Data…Not Your Design</vt:lpstr>
      <vt:lpstr>Anatomy of a Good Chart</vt:lpstr>
      <vt:lpstr>Tableau</vt:lpstr>
      <vt:lpstr>Tableau</vt:lpstr>
      <vt:lpstr>Vocalize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1: CDC’s Colorectal Cancer Control Program</vt:lpstr>
      <vt:lpstr>Phase 1: Assess</vt:lpstr>
      <vt:lpstr>Phase 2: Conceptualize </vt:lpstr>
      <vt:lpstr>Phase 3: Execute </vt:lpstr>
      <vt:lpstr>Phase 4: Evaluate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Capacity for Dashboard Use: Examples and applications in different contexts</vt:lpstr>
      <vt:lpstr>Objectives</vt:lpstr>
      <vt:lpstr>Background on VaxTrac</vt:lpstr>
      <vt:lpstr>Information Mapping</vt:lpstr>
      <vt:lpstr>What is an information map?</vt:lpstr>
      <vt:lpstr>Uses</vt:lpstr>
      <vt:lpstr>Components of the information map</vt:lpstr>
      <vt:lpstr>Template</vt:lpstr>
      <vt:lpstr>PowerPoint Presentation</vt:lpstr>
      <vt:lpstr>Why did we want to design a dashboard?</vt:lpstr>
      <vt:lpstr>Benin and Nepal Dashboard Examples</vt:lpstr>
      <vt:lpstr>Benin: Dashboard Purpose</vt:lpstr>
      <vt:lpstr>Benin: Dashboard Solution</vt:lpstr>
      <vt:lpstr>PowerPoint Presentation</vt:lpstr>
      <vt:lpstr>PowerPoint Presentation</vt:lpstr>
      <vt:lpstr>Benin: Feedback from Field Supervisors</vt:lpstr>
      <vt:lpstr>Benin: Lessons Learned</vt:lpstr>
      <vt:lpstr>Nepal: Dashboard Purpose</vt:lpstr>
      <vt:lpstr>Nepal: Draft Dashboard Solution</vt:lpstr>
      <vt:lpstr>Nepal: Feedback from Health Officials</vt:lpstr>
      <vt:lpstr>Nepal: Lessons Learned</vt:lpstr>
      <vt:lpstr>Key Takeaways </vt:lpstr>
      <vt:lpstr>Questions?</vt:lpstr>
      <vt:lpstr>Resources</vt:lpstr>
      <vt:lpstr>PowerPoint Presentation</vt:lpstr>
      <vt:lpstr>Data Demand and Use* </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MonicaS</dc:creator>
  <cp:lastModifiedBy>Chiu, Korinne</cp:lastModifiedBy>
  <cp:revision>134</cp:revision>
  <cp:lastPrinted>2014-03-06T13:06:46Z</cp:lastPrinted>
  <dcterms:created xsi:type="dcterms:W3CDTF">2014-02-05T19:24:57Z</dcterms:created>
  <dcterms:modified xsi:type="dcterms:W3CDTF">2017-03-02T16:17:05Z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0x010100694C548637244E4B8DA286AC7DB2A575</vt:lpwstr>
  </property>
</Properties>
</file>