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84048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55511" autoAdjust="0"/>
  </p:normalViewPr>
  <p:slideViewPr>
    <p:cSldViewPr snapToGrid="0" snapToObjects="1">
      <p:cViewPr>
        <p:scale>
          <a:sx n="30" d="100"/>
          <a:sy n="30" d="100"/>
        </p:scale>
        <p:origin x="1296" y="-104"/>
      </p:cViewPr>
      <p:guideLst>
        <p:guide orient="horz" pos="10368"/>
        <p:guide pos="1209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A6FA2-35CB-B541-8B36-4DFF65C6CA82}" type="datetimeFigureOut">
              <a:rPr lang="en-US" smtClean="0"/>
              <a:t>11/10/15</a:t>
            </a:fld>
            <a:endParaRPr lang="en-US"/>
          </a:p>
        </p:txBody>
      </p:sp>
      <p:sp>
        <p:nvSpPr>
          <p:cNvPr id="4" name="Slide Image Placeholder 3"/>
          <p:cNvSpPr>
            <a:spLocks noGrp="1" noRot="1" noChangeAspect="1"/>
          </p:cNvSpPr>
          <p:nvPr>
            <p:ph type="sldImg" idx="2"/>
          </p:nvPr>
        </p:nvSpPr>
        <p:spPr>
          <a:xfrm>
            <a:off x="1428750" y="685800"/>
            <a:ext cx="4000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BD82C-EA8B-EE46-A94F-FD8686FD4641}" type="slidenum">
              <a:rPr lang="en-US" smtClean="0"/>
              <a:t>‹#›</a:t>
            </a:fld>
            <a:endParaRPr lang="en-US"/>
          </a:p>
        </p:txBody>
      </p:sp>
    </p:spTree>
    <p:extLst>
      <p:ext uri="{BB962C8B-B14F-4D97-AF65-F5344CB8AC3E}">
        <p14:creationId xmlns:p14="http://schemas.microsoft.com/office/powerpoint/2010/main" val="698160563"/>
      </p:ext>
    </p:extLst>
  </p:cSld>
  <p:clrMap bg1="lt1" tx1="dk1" bg2="lt2" tx2="dk2" accent1="accent1" accent2="accent2" accent3="accent3" accent4="accent4" accent5="accent5" accent6="accent6" hlink="hlink" folHlink="folHlink"/>
  <p:notesStyle>
    <a:lvl1pPr marL="0" algn="l" defTabSz="2194560" rtl="0" eaLnBrk="1" latinLnBrk="0" hangingPunct="1">
      <a:defRPr sz="5800" kern="1200">
        <a:solidFill>
          <a:schemeClr val="tx1"/>
        </a:solidFill>
        <a:latin typeface="+mn-lt"/>
        <a:ea typeface="+mn-ea"/>
        <a:cs typeface="+mn-cs"/>
      </a:defRPr>
    </a:lvl1pPr>
    <a:lvl2pPr marL="2194560" algn="l" defTabSz="2194560" rtl="0" eaLnBrk="1" latinLnBrk="0" hangingPunct="1">
      <a:defRPr sz="5800" kern="1200">
        <a:solidFill>
          <a:schemeClr val="tx1"/>
        </a:solidFill>
        <a:latin typeface="+mn-lt"/>
        <a:ea typeface="+mn-ea"/>
        <a:cs typeface="+mn-cs"/>
      </a:defRPr>
    </a:lvl2pPr>
    <a:lvl3pPr marL="4389120" algn="l" defTabSz="2194560" rtl="0" eaLnBrk="1" latinLnBrk="0" hangingPunct="1">
      <a:defRPr sz="5800" kern="1200">
        <a:solidFill>
          <a:schemeClr val="tx1"/>
        </a:solidFill>
        <a:latin typeface="+mn-lt"/>
        <a:ea typeface="+mn-ea"/>
        <a:cs typeface="+mn-cs"/>
      </a:defRPr>
    </a:lvl3pPr>
    <a:lvl4pPr marL="6583680" algn="l" defTabSz="2194560" rtl="0" eaLnBrk="1" latinLnBrk="0" hangingPunct="1">
      <a:defRPr sz="5800" kern="1200">
        <a:solidFill>
          <a:schemeClr val="tx1"/>
        </a:solidFill>
        <a:latin typeface="+mn-lt"/>
        <a:ea typeface="+mn-ea"/>
        <a:cs typeface="+mn-cs"/>
      </a:defRPr>
    </a:lvl4pPr>
    <a:lvl5pPr marL="8778240" algn="l" defTabSz="2194560" rtl="0" eaLnBrk="1" latinLnBrk="0" hangingPunct="1">
      <a:defRPr sz="5800" kern="1200">
        <a:solidFill>
          <a:schemeClr val="tx1"/>
        </a:solidFill>
        <a:latin typeface="+mn-lt"/>
        <a:ea typeface="+mn-ea"/>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685800"/>
            <a:ext cx="40005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BD82C-EA8B-EE46-A94F-FD8686FD4641}" type="slidenum">
              <a:rPr lang="en-US" smtClean="0"/>
              <a:t>1</a:t>
            </a:fld>
            <a:endParaRPr lang="en-US"/>
          </a:p>
        </p:txBody>
      </p:sp>
    </p:spTree>
    <p:extLst>
      <p:ext uri="{BB962C8B-B14F-4D97-AF65-F5344CB8AC3E}">
        <p14:creationId xmlns:p14="http://schemas.microsoft.com/office/powerpoint/2010/main" val="14814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42"/>
            <a:ext cx="3264408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8653760"/>
            <a:ext cx="26883360" cy="8412480"/>
          </a:xfrm>
        </p:spPr>
        <p:txBody>
          <a:bodyPr/>
          <a:lstStyle>
            <a:lvl1pPr marL="0" indent="0" algn="ctr">
              <a:buNone/>
              <a:defRPr>
                <a:solidFill>
                  <a:schemeClr val="tx1">
                    <a:tint val="75000"/>
                  </a:schemeClr>
                </a:solidFill>
              </a:defRPr>
            </a:lvl1pPr>
            <a:lvl2pPr marL="1819235" indent="0" algn="ctr">
              <a:buNone/>
              <a:defRPr>
                <a:solidFill>
                  <a:schemeClr val="tx1">
                    <a:tint val="75000"/>
                  </a:schemeClr>
                </a:solidFill>
              </a:defRPr>
            </a:lvl2pPr>
            <a:lvl3pPr marL="3638471" indent="0" algn="ctr">
              <a:buNone/>
              <a:defRPr>
                <a:solidFill>
                  <a:schemeClr val="tx1">
                    <a:tint val="75000"/>
                  </a:schemeClr>
                </a:solidFill>
              </a:defRPr>
            </a:lvl3pPr>
            <a:lvl4pPr marL="5457706" indent="0" algn="ctr">
              <a:buNone/>
              <a:defRPr>
                <a:solidFill>
                  <a:schemeClr val="tx1">
                    <a:tint val="75000"/>
                  </a:schemeClr>
                </a:solidFill>
              </a:defRPr>
            </a:lvl4pPr>
            <a:lvl5pPr marL="7276942" indent="0" algn="ctr">
              <a:buNone/>
              <a:defRPr>
                <a:solidFill>
                  <a:schemeClr val="tx1">
                    <a:tint val="75000"/>
                  </a:schemeClr>
                </a:solidFill>
              </a:defRPr>
            </a:lvl5pPr>
            <a:lvl6pPr marL="9096177" indent="0" algn="ctr">
              <a:buNone/>
              <a:defRPr>
                <a:solidFill>
                  <a:schemeClr val="tx1">
                    <a:tint val="75000"/>
                  </a:schemeClr>
                </a:solidFill>
              </a:defRPr>
            </a:lvl6pPr>
            <a:lvl7pPr marL="10915412" indent="0" algn="ctr">
              <a:buNone/>
              <a:defRPr>
                <a:solidFill>
                  <a:schemeClr val="tx1">
                    <a:tint val="75000"/>
                  </a:schemeClr>
                </a:solidFill>
              </a:defRPr>
            </a:lvl7pPr>
            <a:lvl8pPr marL="12734648" indent="0" algn="ctr">
              <a:buNone/>
              <a:defRPr>
                <a:solidFill>
                  <a:schemeClr val="tx1">
                    <a:tint val="75000"/>
                  </a:schemeClr>
                </a:solidFill>
              </a:defRPr>
            </a:lvl8pPr>
            <a:lvl9pPr marL="1455388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588211-8B4F-1B4B-9D1B-B27C78E5360B}"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70131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88211-8B4F-1B4B-9D1B-B27C78E5360B}"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54067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042" y="6324601"/>
            <a:ext cx="41478516"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4488" y="6324601"/>
            <a:ext cx="123795474"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88211-8B4F-1B4B-9D1B-B27C78E5360B}"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38481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88211-8B4F-1B4B-9D1B-B27C78E5360B}"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197496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1153122"/>
            <a:ext cx="32644080" cy="6537960"/>
          </a:xfrm>
        </p:spPr>
        <p:txBody>
          <a:bodyPr anchor="t"/>
          <a:lstStyle>
            <a:lvl1pPr algn="l">
              <a:defRPr sz="15916"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13952225"/>
            <a:ext cx="32644080" cy="7200898"/>
          </a:xfrm>
        </p:spPr>
        <p:txBody>
          <a:bodyPr anchor="b"/>
          <a:lstStyle>
            <a:lvl1pPr marL="0" indent="0">
              <a:buNone/>
              <a:defRPr sz="7958">
                <a:solidFill>
                  <a:schemeClr val="tx1">
                    <a:tint val="75000"/>
                  </a:schemeClr>
                </a:solidFill>
              </a:defRPr>
            </a:lvl1pPr>
            <a:lvl2pPr marL="1819235" indent="0">
              <a:buNone/>
              <a:defRPr sz="7129">
                <a:solidFill>
                  <a:schemeClr val="tx1">
                    <a:tint val="75000"/>
                  </a:schemeClr>
                </a:solidFill>
              </a:defRPr>
            </a:lvl2pPr>
            <a:lvl3pPr marL="3638471" indent="0">
              <a:buNone/>
              <a:defRPr sz="6384">
                <a:solidFill>
                  <a:schemeClr val="tx1">
                    <a:tint val="75000"/>
                  </a:schemeClr>
                </a:solidFill>
              </a:defRPr>
            </a:lvl3pPr>
            <a:lvl4pPr marL="5457706" indent="0">
              <a:buNone/>
              <a:defRPr sz="5555">
                <a:solidFill>
                  <a:schemeClr val="tx1">
                    <a:tint val="75000"/>
                  </a:schemeClr>
                </a:solidFill>
              </a:defRPr>
            </a:lvl4pPr>
            <a:lvl5pPr marL="7276942" indent="0">
              <a:buNone/>
              <a:defRPr sz="5555">
                <a:solidFill>
                  <a:schemeClr val="tx1">
                    <a:tint val="75000"/>
                  </a:schemeClr>
                </a:solidFill>
              </a:defRPr>
            </a:lvl5pPr>
            <a:lvl6pPr marL="9096177" indent="0">
              <a:buNone/>
              <a:defRPr sz="5555">
                <a:solidFill>
                  <a:schemeClr val="tx1">
                    <a:tint val="75000"/>
                  </a:schemeClr>
                </a:solidFill>
              </a:defRPr>
            </a:lvl6pPr>
            <a:lvl7pPr marL="10915412" indent="0">
              <a:buNone/>
              <a:defRPr sz="5555">
                <a:solidFill>
                  <a:schemeClr val="tx1">
                    <a:tint val="75000"/>
                  </a:schemeClr>
                </a:solidFill>
              </a:defRPr>
            </a:lvl7pPr>
            <a:lvl8pPr marL="12734648" indent="0">
              <a:buNone/>
              <a:defRPr sz="5555">
                <a:solidFill>
                  <a:schemeClr val="tx1">
                    <a:tint val="75000"/>
                  </a:schemeClr>
                </a:solidFill>
              </a:defRPr>
            </a:lvl8pPr>
            <a:lvl9pPr marL="14553883" indent="0">
              <a:buNone/>
              <a:defRPr sz="555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88211-8B4F-1B4B-9D1B-B27C78E5360B}" type="datetimeFigureOut">
              <a:rPr lang="en-US" smtClean="0"/>
              <a:t>11/10/15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70578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4489" y="36865561"/>
            <a:ext cx="82636995" cy="104279702"/>
          </a:xfrm>
        </p:spPr>
        <p:txBody>
          <a:bodyPr/>
          <a:lstStyle>
            <a:lvl1pPr>
              <a:defRPr sz="11108"/>
            </a:lvl1pPr>
            <a:lvl2pPr>
              <a:defRPr sz="9534"/>
            </a:lvl2pPr>
            <a:lvl3pPr>
              <a:defRPr sz="7958"/>
            </a:lvl3pPr>
            <a:lvl4pPr>
              <a:defRPr sz="7129"/>
            </a:lvl4pPr>
            <a:lvl5pPr>
              <a:defRPr sz="7129"/>
            </a:lvl5pPr>
            <a:lvl6pPr>
              <a:defRPr sz="7129"/>
            </a:lvl6pPr>
            <a:lvl7pPr>
              <a:defRPr sz="7129"/>
            </a:lvl7pPr>
            <a:lvl8pPr>
              <a:defRPr sz="7129"/>
            </a:lvl8pPr>
            <a:lvl9pPr>
              <a:defRPr sz="71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91564" y="36865561"/>
            <a:ext cx="82636995" cy="104279702"/>
          </a:xfrm>
        </p:spPr>
        <p:txBody>
          <a:bodyPr/>
          <a:lstStyle>
            <a:lvl1pPr>
              <a:defRPr sz="11108"/>
            </a:lvl1pPr>
            <a:lvl2pPr>
              <a:defRPr sz="9534"/>
            </a:lvl2pPr>
            <a:lvl3pPr>
              <a:defRPr sz="7958"/>
            </a:lvl3pPr>
            <a:lvl4pPr>
              <a:defRPr sz="7129"/>
            </a:lvl4pPr>
            <a:lvl5pPr>
              <a:defRPr sz="7129"/>
            </a:lvl5pPr>
            <a:lvl6pPr>
              <a:defRPr sz="7129"/>
            </a:lvl6pPr>
            <a:lvl7pPr>
              <a:defRPr sz="7129"/>
            </a:lvl7pPr>
            <a:lvl8pPr>
              <a:defRPr sz="7129"/>
            </a:lvl8pPr>
            <a:lvl9pPr>
              <a:defRPr sz="71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588211-8B4F-1B4B-9D1B-B27C78E5360B}"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3100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7368543"/>
            <a:ext cx="16968789" cy="3070858"/>
          </a:xfrm>
        </p:spPr>
        <p:txBody>
          <a:bodyPr anchor="b"/>
          <a:lstStyle>
            <a:lvl1pPr marL="0" indent="0">
              <a:buNone/>
              <a:defRPr sz="9534" b="1"/>
            </a:lvl1pPr>
            <a:lvl2pPr marL="1819235" indent="0">
              <a:buNone/>
              <a:defRPr sz="7958" b="1"/>
            </a:lvl2pPr>
            <a:lvl3pPr marL="3638471" indent="0">
              <a:buNone/>
              <a:defRPr sz="7129" b="1"/>
            </a:lvl3pPr>
            <a:lvl4pPr marL="5457706" indent="0">
              <a:buNone/>
              <a:defRPr sz="6384" b="1"/>
            </a:lvl4pPr>
            <a:lvl5pPr marL="7276942" indent="0">
              <a:buNone/>
              <a:defRPr sz="6384" b="1"/>
            </a:lvl5pPr>
            <a:lvl6pPr marL="9096177" indent="0">
              <a:buNone/>
              <a:defRPr sz="6384" b="1"/>
            </a:lvl6pPr>
            <a:lvl7pPr marL="10915412" indent="0">
              <a:buNone/>
              <a:defRPr sz="6384" b="1"/>
            </a:lvl7pPr>
            <a:lvl8pPr marL="12734648" indent="0">
              <a:buNone/>
              <a:defRPr sz="6384" b="1"/>
            </a:lvl8pPr>
            <a:lvl9pPr marL="14553883" indent="0">
              <a:buNone/>
              <a:defRPr sz="6384" b="1"/>
            </a:lvl9pPr>
          </a:lstStyle>
          <a:p>
            <a:pPr lvl="0"/>
            <a:r>
              <a:rPr lang="en-US" smtClean="0"/>
              <a:t>Click to edit Master text styles</a:t>
            </a:r>
          </a:p>
        </p:txBody>
      </p:sp>
      <p:sp>
        <p:nvSpPr>
          <p:cNvPr id="4" name="Content Placeholder 3"/>
          <p:cNvSpPr>
            <a:spLocks noGrp="1"/>
          </p:cNvSpPr>
          <p:nvPr>
            <p:ph sz="half" idx="2"/>
          </p:nvPr>
        </p:nvSpPr>
        <p:spPr>
          <a:xfrm>
            <a:off x="1920242" y="10439401"/>
            <a:ext cx="16968789" cy="18966182"/>
          </a:xfrm>
        </p:spPr>
        <p:txBody>
          <a:bodyPr/>
          <a:lstStyle>
            <a:lvl1pPr>
              <a:defRPr sz="9534"/>
            </a:lvl1pPr>
            <a:lvl2pPr>
              <a:defRPr sz="7958"/>
            </a:lvl2pPr>
            <a:lvl3pPr>
              <a:defRPr sz="7129"/>
            </a:lvl3pPr>
            <a:lvl4pPr>
              <a:defRPr sz="6384"/>
            </a:lvl4pPr>
            <a:lvl5pPr>
              <a:defRPr sz="6384"/>
            </a:lvl5pPr>
            <a:lvl6pPr>
              <a:defRPr sz="6384"/>
            </a:lvl6pPr>
            <a:lvl7pPr>
              <a:defRPr sz="6384"/>
            </a:lvl7pPr>
            <a:lvl8pPr>
              <a:defRPr sz="6384"/>
            </a:lvl8pPr>
            <a:lvl9pPr>
              <a:defRPr sz="63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7368543"/>
            <a:ext cx="16975455" cy="3070858"/>
          </a:xfrm>
        </p:spPr>
        <p:txBody>
          <a:bodyPr anchor="b"/>
          <a:lstStyle>
            <a:lvl1pPr marL="0" indent="0">
              <a:buNone/>
              <a:defRPr sz="9534" b="1"/>
            </a:lvl1pPr>
            <a:lvl2pPr marL="1819235" indent="0">
              <a:buNone/>
              <a:defRPr sz="7958" b="1"/>
            </a:lvl2pPr>
            <a:lvl3pPr marL="3638471" indent="0">
              <a:buNone/>
              <a:defRPr sz="7129" b="1"/>
            </a:lvl3pPr>
            <a:lvl4pPr marL="5457706" indent="0">
              <a:buNone/>
              <a:defRPr sz="6384" b="1"/>
            </a:lvl4pPr>
            <a:lvl5pPr marL="7276942" indent="0">
              <a:buNone/>
              <a:defRPr sz="6384" b="1"/>
            </a:lvl5pPr>
            <a:lvl6pPr marL="9096177" indent="0">
              <a:buNone/>
              <a:defRPr sz="6384" b="1"/>
            </a:lvl6pPr>
            <a:lvl7pPr marL="10915412" indent="0">
              <a:buNone/>
              <a:defRPr sz="6384" b="1"/>
            </a:lvl7pPr>
            <a:lvl8pPr marL="12734648" indent="0">
              <a:buNone/>
              <a:defRPr sz="6384" b="1"/>
            </a:lvl8pPr>
            <a:lvl9pPr marL="14553883" indent="0">
              <a:buNone/>
              <a:defRPr sz="6384" b="1"/>
            </a:lvl9pPr>
          </a:lstStyle>
          <a:p>
            <a:pPr lvl="0"/>
            <a:r>
              <a:rPr lang="en-US" smtClean="0"/>
              <a:t>Click to edit Master text styles</a:t>
            </a:r>
          </a:p>
        </p:txBody>
      </p:sp>
      <p:sp>
        <p:nvSpPr>
          <p:cNvPr id="6" name="Content Placeholder 5"/>
          <p:cNvSpPr>
            <a:spLocks noGrp="1"/>
          </p:cNvSpPr>
          <p:nvPr>
            <p:ph sz="quarter" idx="4"/>
          </p:nvPr>
        </p:nvSpPr>
        <p:spPr>
          <a:xfrm>
            <a:off x="19509107" y="10439401"/>
            <a:ext cx="16975455" cy="18966182"/>
          </a:xfrm>
        </p:spPr>
        <p:txBody>
          <a:bodyPr/>
          <a:lstStyle>
            <a:lvl1pPr>
              <a:defRPr sz="9534"/>
            </a:lvl1pPr>
            <a:lvl2pPr>
              <a:defRPr sz="7958"/>
            </a:lvl2pPr>
            <a:lvl3pPr>
              <a:defRPr sz="7129"/>
            </a:lvl3pPr>
            <a:lvl4pPr>
              <a:defRPr sz="6384"/>
            </a:lvl4pPr>
            <a:lvl5pPr>
              <a:defRPr sz="6384"/>
            </a:lvl5pPr>
            <a:lvl6pPr>
              <a:defRPr sz="6384"/>
            </a:lvl6pPr>
            <a:lvl7pPr>
              <a:defRPr sz="6384"/>
            </a:lvl7pPr>
            <a:lvl8pPr>
              <a:defRPr sz="6384"/>
            </a:lvl8pPr>
            <a:lvl9pPr>
              <a:defRPr sz="63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588211-8B4F-1B4B-9D1B-B27C78E5360B}" type="datetimeFigureOut">
              <a:rPr lang="en-US" smtClean="0"/>
              <a:t>11/10/15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318585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588211-8B4F-1B4B-9D1B-B27C78E5360B}" type="datetimeFigureOut">
              <a:rPr lang="en-US" smtClean="0"/>
              <a:t>11/10/15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97140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88211-8B4F-1B4B-9D1B-B27C78E5360B}" type="datetimeFigureOut">
              <a:rPr lang="en-US" smtClean="0"/>
              <a:t>11/10/15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0736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3" y="1310640"/>
            <a:ext cx="12634914" cy="5577840"/>
          </a:xfrm>
        </p:spPr>
        <p:txBody>
          <a:bodyPr anchor="b"/>
          <a:lstStyle>
            <a:lvl1pPr algn="l">
              <a:defRPr sz="7958" b="1"/>
            </a:lvl1pPr>
          </a:lstStyle>
          <a:p>
            <a:r>
              <a:rPr lang="en-US" smtClean="0"/>
              <a:t>Click to edit Master title style</a:t>
            </a:r>
            <a:endParaRPr lang="en-US"/>
          </a:p>
        </p:txBody>
      </p:sp>
      <p:sp>
        <p:nvSpPr>
          <p:cNvPr id="3" name="Content Placeholder 2"/>
          <p:cNvSpPr>
            <a:spLocks noGrp="1"/>
          </p:cNvSpPr>
          <p:nvPr>
            <p:ph idx="1"/>
          </p:nvPr>
        </p:nvSpPr>
        <p:spPr>
          <a:xfrm>
            <a:off x="15015210" y="1310643"/>
            <a:ext cx="21469350" cy="28094942"/>
          </a:xfrm>
        </p:spPr>
        <p:txBody>
          <a:bodyPr/>
          <a:lstStyle>
            <a:lvl1pPr>
              <a:defRPr sz="12766"/>
            </a:lvl1pPr>
            <a:lvl2pPr>
              <a:defRPr sz="11108"/>
            </a:lvl2pPr>
            <a:lvl3pPr>
              <a:defRPr sz="9534"/>
            </a:lvl3pPr>
            <a:lvl4pPr>
              <a:defRPr sz="7958"/>
            </a:lvl4pPr>
            <a:lvl5pPr>
              <a:defRPr sz="7958"/>
            </a:lvl5pPr>
            <a:lvl6pPr>
              <a:defRPr sz="7958"/>
            </a:lvl6pPr>
            <a:lvl7pPr>
              <a:defRPr sz="7958"/>
            </a:lvl7pPr>
            <a:lvl8pPr>
              <a:defRPr sz="7958"/>
            </a:lvl8pPr>
            <a:lvl9pPr>
              <a:defRPr sz="795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3" y="6888483"/>
            <a:ext cx="12634914" cy="22517102"/>
          </a:xfrm>
        </p:spPr>
        <p:txBody>
          <a:bodyPr/>
          <a:lstStyle>
            <a:lvl1pPr marL="0" indent="0">
              <a:buNone/>
              <a:defRPr sz="5555"/>
            </a:lvl1pPr>
            <a:lvl2pPr marL="1819235" indent="0">
              <a:buNone/>
              <a:defRPr sz="4808"/>
            </a:lvl2pPr>
            <a:lvl3pPr marL="3638471" indent="0">
              <a:buNone/>
              <a:defRPr sz="3979"/>
            </a:lvl3pPr>
            <a:lvl4pPr marL="5457706" indent="0">
              <a:buNone/>
              <a:defRPr sz="3565"/>
            </a:lvl4pPr>
            <a:lvl5pPr marL="7276942" indent="0">
              <a:buNone/>
              <a:defRPr sz="3565"/>
            </a:lvl5pPr>
            <a:lvl6pPr marL="9096177" indent="0">
              <a:buNone/>
              <a:defRPr sz="3565"/>
            </a:lvl6pPr>
            <a:lvl7pPr marL="10915412" indent="0">
              <a:buNone/>
              <a:defRPr sz="3565"/>
            </a:lvl7pPr>
            <a:lvl8pPr marL="12734648" indent="0">
              <a:buNone/>
              <a:defRPr sz="3565"/>
            </a:lvl8pPr>
            <a:lvl9pPr marL="14553883" indent="0">
              <a:buNone/>
              <a:defRPr sz="356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88211-8B4F-1B4B-9D1B-B27C78E5360B}"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344969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3042880"/>
            <a:ext cx="23042880" cy="2720342"/>
          </a:xfrm>
        </p:spPr>
        <p:txBody>
          <a:bodyPr anchor="b"/>
          <a:lstStyle>
            <a:lvl1pPr algn="l">
              <a:defRPr sz="7958" b="1"/>
            </a:lvl1pPr>
          </a:lstStyle>
          <a:p>
            <a:r>
              <a:rPr lang="en-US" smtClean="0"/>
              <a:t>Click to edit Master title style</a:t>
            </a:r>
            <a:endParaRPr lang="en-US"/>
          </a:p>
        </p:txBody>
      </p:sp>
      <p:sp>
        <p:nvSpPr>
          <p:cNvPr id="3" name="Picture Placeholder 2"/>
          <p:cNvSpPr>
            <a:spLocks noGrp="1"/>
          </p:cNvSpPr>
          <p:nvPr>
            <p:ph type="pic" idx="1"/>
          </p:nvPr>
        </p:nvSpPr>
        <p:spPr>
          <a:xfrm>
            <a:off x="7527609" y="2941320"/>
            <a:ext cx="23042880" cy="19751040"/>
          </a:xfrm>
        </p:spPr>
        <p:txBody>
          <a:bodyPr/>
          <a:lstStyle>
            <a:lvl1pPr marL="0" indent="0">
              <a:buNone/>
              <a:defRPr sz="12766"/>
            </a:lvl1pPr>
            <a:lvl2pPr marL="1819235" indent="0">
              <a:buNone/>
              <a:defRPr sz="11108"/>
            </a:lvl2pPr>
            <a:lvl3pPr marL="3638471" indent="0">
              <a:buNone/>
              <a:defRPr sz="9534"/>
            </a:lvl3pPr>
            <a:lvl4pPr marL="5457706" indent="0">
              <a:buNone/>
              <a:defRPr sz="7958"/>
            </a:lvl4pPr>
            <a:lvl5pPr marL="7276942" indent="0">
              <a:buNone/>
              <a:defRPr sz="7958"/>
            </a:lvl5pPr>
            <a:lvl6pPr marL="9096177" indent="0">
              <a:buNone/>
              <a:defRPr sz="7958"/>
            </a:lvl6pPr>
            <a:lvl7pPr marL="10915412" indent="0">
              <a:buNone/>
              <a:defRPr sz="7958"/>
            </a:lvl7pPr>
            <a:lvl8pPr marL="12734648" indent="0">
              <a:buNone/>
              <a:defRPr sz="7958"/>
            </a:lvl8pPr>
            <a:lvl9pPr marL="14553883" indent="0">
              <a:buNone/>
              <a:defRPr sz="7958"/>
            </a:lvl9pPr>
          </a:lstStyle>
          <a:p>
            <a:endParaRPr lang="en-US"/>
          </a:p>
        </p:txBody>
      </p:sp>
      <p:sp>
        <p:nvSpPr>
          <p:cNvPr id="4" name="Text Placeholder 3"/>
          <p:cNvSpPr>
            <a:spLocks noGrp="1"/>
          </p:cNvSpPr>
          <p:nvPr>
            <p:ph type="body" sz="half" idx="2"/>
          </p:nvPr>
        </p:nvSpPr>
        <p:spPr>
          <a:xfrm>
            <a:off x="7527609" y="25763222"/>
            <a:ext cx="23042880" cy="3863338"/>
          </a:xfrm>
        </p:spPr>
        <p:txBody>
          <a:bodyPr/>
          <a:lstStyle>
            <a:lvl1pPr marL="0" indent="0">
              <a:buNone/>
              <a:defRPr sz="5555"/>
            </a:lvl1pPr>
            <a:lvl2pPr marL="1819235" indent="0">
              <a:buNone/>
              <a:defRPr sz="4808"/>
            </a:lvl2pPr>
            <a:lvl3pPr marL="3638471" indent="0">
              <a:buNone/>
              <a:defRPr sz="3979"/>
            </a:lvl3pPr>
            <a:lvl4pPr marL="5457706" indent="0">
              <a:buNone/>
              <a:defRPr sz="3565"/>
            </a:lvl4pPr>
            <a:lvl5pPr marL="7276942" indent="0">
              <a:buNone/>
              <a:defRPr sz="3565"/>
            </a:lvl5pPr>
            <a:lvl6pPr marL="9096177" indent="0">
              <a:buNone/>
              <a:defRPr sz="3565"/>
            </a:lvl6pPr>
            <a:lvl7pPr marL="10915412" indent="0">
              <a:buNone/>
              <a:defRPr sz="3565"/>
            </a:lvl7pPr>
            <a:lvl8pPr marL="12734648" indent="0">
              <a:buNone/>
              <a:defRPr sz="3565"/>
            </a:lvl8pPr>
            <a:lvl9pPr marL="14553883" indent="0">
              <a:buNone/>
              <a:defRPr sz="356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88211-8B4F-1B4B-9D1B-B27C78E5360B}" type="datetimeFigureOut">
              <a:rPr lang="en-US" smtClean="0"/>
              <a:t>11/10/15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2EF80-77F5-FF44-B87E-A2E3EDED4751}" type="slidenum">
              <a:rPr lang="en-US" smtClean="0"/>
              <a:t>‹#›</a:t>
            </a:fld>
            <a:endParaRPr lang="en-US"/>
          </a:p>
        </p:txBody>
      </p:sp>
    </p:spTree>
    <p:extLst>
      <p:ext uri="{BB962C8B-B14F-4D97-AF65-F5344CB8AC3E}">
        <p14:creationId xmlns:p14="http://schemas.microsoft.com/office/powerpoint/2010/main" val="24869290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318262"/>
            <a:ext cx="3456432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7680963"/>
            <a:ext cx="3456432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30510483"/>
            <a:ext cx="8961120" cy="1752600"/>
          </a:xfrm>
          <a:prstGeom prst="rect">
            <a:avLst/>
          </a:prstGeom>
        </p:spPr>
        <p:txBody>
          <a:bodyPr vert="horz" lIns="438912" tIns="219456" rIns="438912" bIns="219456" rtlCol="0" anchor="ctr"/>
          <a:lstStyle>
            <a:lvl1pPr algn="l">
              <a:defRPr sz="4808">
                <a:solidFill>
                  <a:schemeClr val="tx1">
                    <a:tint val="75000"/>
                  </a:schemeClr>
                </a:solidFill>
              </a:defRPr>
            </a:lvl1pPr>
          </a:lstStyle>
          <a:p>
            <a:fld id="{63588211-8B4F-1B4B-9D1B-B27C78E5360B}" type="datetimeFigureOut">
              <a:rPr lang="en-US" smtClean="0"/>
              <a:t>11/10/15</a:t>
            </a:fld>
            <a:endParaRPr lang="en-US"/>
          </a:p>
        </p:txBody>
      </p:sp>
      <p:sp>
        <p:nvSpPr>
          <p:cNvPr id="5" name="Footer Placeholder 4"/>
          <p:cNvSpPr>
            <a:spLocks noGrp="1"/>
          </p:cNvSpPr>
          <p:nvPr>
            <p:ph type="ftr" sz="quarter" idx="3"/>
          </p:nvPr>
        </p:nvSpPr>
        <p:spPr>
          <a:xfrm>
            <a:off x="13121640" y="30510483"/>
            <a:ext cx="12161520" cy="1752600"/>
          </a:xfrm>
          <a:prstGeom prst="rect">
            <a:avLst/>
          </a:prstGeom>
        </p:spPr>
        <p:txBody>
          <a:bodyPr vert="horz" lIns="438912" tIns="219456" rIns="438912" bIns="219456" rtlCol="0" anchor="ctr"/>
          <a:lstStyle>
            <a:lvl1pPr algn="ctr">
              <a:defRPr sz="4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0510483"/>
            <a:ext cx="8961120" cy="1752600"/>
          </a:xfrm>
          <a:prstGeom prst="rect">
            <a:avLst/>
          </a:prstGeom>
        </p:spPr>
        <p:txBody>
          <a:bodyPr vert="horz" lIns="438912" tIns="219456" rIns="438912" bIns="219456" rtlCol="0" anchor="ctr"/>
          <a:lstStyle>
            <a:lvl1pPr algn="r">
              <a:defRPr sz="4808">
                <a:solidFill>
                  <a:schemeClr val="tx1">
                    <a:tint val="75000"/>
                  </a:schemeClr>
                </a:solidFill>
              </a:defRPr>
            </a:lvl1pPr>
          </a:lstStyle>
          <a:p>
            <a:fld id="{9CE2EF80-77F5-FF44-B87E-A2E3EDED4751}" type="slidenum">
              <a:rPr lang="en-US" smtClean="0"/>
              <a:t>‹#›</a:t>
            </a:fld>
            <a:endParaRPr lang="en-US"/>
          </a:p>
        </p:txBody>
      </p:sp>
    </p:spTree>
    <p:extLst>
      <p:ext uri="{BB962C8B-B14F-4D97-AF65-F5344CB8AC3E}">
        <p14:creationId xmlns:p14="http://schemas.microsoft.com/office/powerpoint/2010/main" val="2325427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19235" rtl="0" eaLnBrk="1" latinLnBrk="0" hangingPunct="1">
        <a:spcBef>
          <a:spcPct val="0"/>
        </a:spcBef>
        <a:buNone/>
        <a:defRPr sz="17492" kern="1200">
          <a:solidFill>
            <a:schemeClr val="tx1"/>
          </a:solidFill>
          <a:latin typeface="+mj-lt"/>
          <a:ea typeface="+mj-ea"/>
          <a:cs typeface="+mj-cs"/>
        </a:defRPr>
      </a:lvl1pPr>
    </p:titleStyle>
    <p:bodyStyle>
      <a:lvl1pPr marL="1364427" indent="-1364427" algn="l" defTabSz="1819235" rtl="0" eaLnBrk="1" latinLnBrk="0" hangingPunct="1">
        <a:spcBef>
          <a:spcPct val="20000"/>
        </a:spcBef>
        <a:buFont typeface="Arial"/>
        <a:buChar char="•"/>
        <a:defRPr sz="12766" kern="1200">
          <a:solidFill>
            <a:schemeClr val="tx1"/>
          </a:solidFill>
          <a:latin typeface="+mn-lt"/>
          <a:ea typeface="+mn-ea"/>
          <a:cs typeface="+mn-cs"/>
        </a:defRPr>
      </a:lvl1pPr>
      <a:lvl2pPr marL="2956257" indent="-1137022" algn="l" defTabSz="1819235" rtl="0" eaLnBrk="1" latinLnBrk="0" hangingPunct="1">
        <a:spcBef>
          <a:spcPct val="20000"/>
        </a:spcBef>
        <a:buFont typeface="Arial"/>
        <a:buChar char="–"/>
        <a:defRPr sz="11108" kern="1200">
          <a:solidFill>
            <a:schemeClr val="tx1"/>
          </a:solidFill>
          <a:latin typeface="+mn-lt"/>
          <a:ea typeface="+mn-ea"/>
          <a:cs typeface="+mn-cs"/>
        </a:defRPr>
      </a:lvl2pPr>
      <a:lvl3pPr marL="4548088" indent="-909618" algn="l" defTabSz="1819235" rtl="0" eaLnBrk="1" latinLnBrk="0" hangingPunct="1">
        <a:spcBef>
          <a:spcPct val="20000"/>
        </a:spcBef>
        <a:buFont typeface="Arial"/>
        <a:buChar char="•"/>
        <a:defRPr sz="9534" kern="1200">
          <a:solidFill>
            <a:schemeClr val="tx1"/>
          </a:solidFill>
          <a:latin typeface="+mn-lt"/>
          <a:ea typeface="+mn-ea"/>
          <a:cs typeface="+mn-cs"/>
        </a:defRPr>
      </a:lvl3pPr>
      <a:lvl4pPr marL="6367324" indent="-909618" algn="l" defTabSz="1819235" rtl="0" eaLnBrk="1" latinLnBrk="0" hangingPunct="1">
        <a:spcBef>
          <a:spcPct val="20000"/>
        </a:spcBef>
        <a:buFont typeface="Arial"/>
        <a:buChar char="–"/>
        <a:defRPr sz="7958" kern="1200">
          <a:solidFill>
            <a:schemeClr val="tx1"/>
          </a:solidFill>
          <a:latin typeface="+mn-lt"/>
          <a:ea typeface="+mn-ea"/>
          <a:cs typeface="+mn-cs"/>
        </a:defRPr>
      </a:lvl4pPr>
      <a:lvl5pPr marL="8186559" indent="-909618" algn="l" defTabSz="1819235" rtl="0" eaLnBrk="1" latinLnBrk="0" hangingPunct="1">
        <a:spcBef>
          <a:spcPct val="20000"/>
        </a:spcBef>
        <a:buFont typeface="Arial"/>
        <a:buChar char="»"/>
        <a:defRPr sz="7958" kern="1200">
          <a:solidFill>
            <a:schemeClr val="tx1"/>
          </a:solidFill>
          <a:latin typeface="+mn-lt"/>
          <a:ea typeface="+mn-ea"/>
          <a:cs typeface="+mn-cs"/>
        </a:defRPr>
      </a:lvl5pPr>
      <a:lvl6pPr marL="10005795" indent="-909618" algn="l" defTabSz="1819235" rtl="0" eaLnBrk="1" latinLnBrk="0" hangingPunct="1">
        <a:spcBef>
          <a:spcPct val="20000"/>
        </a:spcBef>
        <a:buFont typeface="Arial"/>
        <a:buChar char="•"/>
        <a:defRPr sz="7958" kern="1200">
          <a:solidFill>
            <a:schemeClr val="tx1"/>
          </a:solidFill>
          <a:latin typeface="+mn-lt"/>
          <a:ea typeface="+mn-ea"/>
          <a:cs typeface="+mn-cs"/>
        </a:defRPr>
      </a:lvl6pPr>
      <a:lvl7pPr marL="11825030" indent="-909618" algn="l" defTabSz="1819235" rtl="0" eaLnBrk="1" latinLnBrk="0" hangingPunct="1">
        <a:spcBef>
          <a:spcPct val="20000"/>
        </a:spcBef>
        <a:buFont typeface="Arial"/>
        <a:buChar char="•"/>
        <a:defRPr sz="7958" kern="1200">
          <a:solidFill>
            <a:schemeClr val="tx1"/>
          </a:solidFill>
          <a:latin typeface="+mn-lt"/>
          <a:ea typeface="+mn-ea"/>
          <a:cs typeface="+mn-cs"/>
        </a:defRPr>
      </a:lvl7pPr>
      <a:lvl8pPr marL="13644265" indent="-909618" algn="l" defTabSz="1819235" rtl="0" eaLnBrk="1" latinLnBrk="0" hangingPunct="1">
        <a:spcBef>
          <a:spcPct val="20000"/>
        </a:spcBef>
        <a:buFont typeface="Arial"/>
        <a:buChar char="•"/>
        <a:defRPr sz="7958" kern="1200">
          <a:solidFill>
            <a:schemeClr val="tx1"/>
          </a:solidFill>
          <a:latin typeface="+mn-lt"/>
          <a:ea typeface="+mn-ea"/>
          <a:cs typeface="+mn-cs"/>
        </a:defRPr>
      </a:lvl8pPr>
      <a:lvl9pPr marL="15463501" indent="-909618" algn="l" defTabSz="1819235" rtl="0" eaLnBrk="1" latinLnBrk="0" hangingPunct="1">
        <a:spcBef>
          <a:spcPct val="20000"/>
        </a:spcBef>
        <a:buFont typeface="Arial"/>
        <a:buChar char="•"/>
        <a:defRPr sz="7958" kern="1200">
          <a:solidFill>
            <a:schemeClr val="tx1"/>
          </a:solidFill>
          <a:latin typeface="+mn-lt"/>
          <a:ea typeface="+mn-ea"/>
          <a:cs typeface="+mn-cs"/>
        </a:defRPr>
      </a:lvl9pPr>
    </p:bodyStyle>
    <p:otherStyle>
      <a:defPPr>
        <a:defRPr lang="en-US"/>
      </a:defPPr>
      <a:lvl1pPr marL="0" algn="l" defTabSz="1819235" rtl="0" eaLnBrk="1" latinLnBrk="0" hangingPunct="1">
        <a:defRPr sz="7129" kern="1200">
          <a:solidFill>
            <a:schemeClr val="tx1"/>
          </a:solidFill>
          <a:latin typeface="+mn-lt"/>
          <a:ea typeface="+mn-ea"/>
          <a:cs typeface="+mn-cs"/>
        </a:defRPr>
      </a:lvl1pPr>
      <a:lvl2pPr marL="1819235" algn="l" defTabSz="1819235" rtl="0" eaLnBrk="1" latinLnBrk="0" hangingPunct="1">
        <a:defRPr sz="7129" kern="1200">
          <a:solidFill>
            <a:schemeClr val="tx1"/>
          </a:solidFill>
          <a:latin typeface="+mn-lt"/>
          <a:ea typeface="+mn-ea"/>
          <a:cs typeface="+mn-cs"/>
        </a:defRPr>
      </a:lvl2pPr>
      <a:lvl3pPr marL="3638471" algn="l" defTabSz="1819235" rtl="0" eaLnBrk="1" latinLnBrk="0" hangingPunct="1">
        <a:defRPr sz="7129" kern="1200">
          <a:solidFill>
            <a:schemeClr val="tx1"/>
          </a:solidFill>
          <a:latin typeface="+mn-lt"/>
          <a:ea typeface="+mn-ea"/>
          <a:cs typeface="+mn-cs"/>
        </a:defRPr>
      </a:lvl3pPr>
      <a:lvl4pPr marL="5457706" algn="l" defTabSz="1819235" rtl="0" eaLnBrk="1" latinLnBrk="0" hangingPunct="1">
        <a:defRPr sz="7129" kern="1200">
          <a:solidFill>
            <a:schemeClr val="tx1"/>
          </a:solidFill>
          <a:latin typeface="+mn-lt"/>
          <a:ea typeface="+mn-ea"/>
          <a:cs typeface="+mn-cs"/>
        </a:defRPr>
      </a:lvl4pPr>
      <a:lvl5pPr marL="7276942" algn="l" defTabSz="1819235" rtl="0" eaLnBrk="1" latinLnBrk="0" hangingPunct="1">
        <a:defRPr sz="7129" kern="1200">
          <a:solidFill>
            <a:schemeClr val="tx1"/>
          </a:solidFill>
          <a:latin typeface="+mn-lt"/>
          <a:ea typeface="+mn-ea"/>
          <a:cs typeface="+mn-cs"/>
        </a:defRPr>
      </a:lvl5pPr>
      <a:lvl6pPr marL="9096177" algn="l" defTabSz="1819235" rtl="0" eaLnBrk="1" latinLnBrk="0" hangingPunct="1">
        <a:defRPr sz="7129" kern="1200">
          <a:solidFill>
            <a:schemeClr val="tx1"/>
          </a:solidFill>
          <a:latin typeface="+mn-lt"/>
          <a:ea typeface="+mn-ea"/>
          <a:cs typeface="+mn-cs"/>
        </a:defRPr>
      </a:lvl6pPr>
      <a:lvl7pPr marL="10915412" algn="l" defTabSz="1819235" rtl="0" eaLnBrk="1" latinLnBrk="0" hangingPunct="1">
        <a:defRPr sz="7129" kern="1200">
          <a:solidFill>
            <a:schemeClr val="tx1"/>
          </a:solidFill>
          <a:latin typeface="+mn-lt"/>
          <a:ea typeface="+mn-ea"/>
          <a:cs typeface="+mn-cs"/>
        </a:defRPr>
      </a:lvl7pPr>
      <a:lvl8pPr marL="12734648" algn="l" defTabSz="1819235" rtl="0" eaLnBrk="1" latinLnBrk="0" hangingPunct="1">
        <a:defRPr sz="7129" kern="1200">
          <a:solidFill>
            <a:schemeClr val="tx1"/>
          </a:solidFill>
          <a:latin typeface="+mn-lt"/>
          <a:ea typeface="+mn-ea"/>
          <a:cs typeface="+mn-cs"/>
        </a:defRPr>
      </a:lvl8pPr>
      <a:lvl9pPr marL="14553883" algn="l" defTabSz="1819235" rtl="0" eaLnBrk="1" latinLnBrk="0" hangingPunct="1">
        <a:defRPr sz="71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Rectangle 3"/>
          <p:cNvSpPr/>
          <p:nvPr/>
        </p:nvSpPr>
        <p:spPr>
          <a:xfrm>
            <a:off x="2021305" y="542"/>
            <a:ext cx="36383495" cy="3546006"/>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sz="7129"/>
          </a:p>
        </p:txBody>
      </p:sp>
      <p:sp>
        <p:nvSpPr>
          <p:cNvPr id="5" name="Rectangle 4"/>
          <p:cNvSpPr/>
          <p:nvPr/>
        </p:nvSpPr>
        <p:spPr>
          <a:xfrm rot="5400000">
            <a:off x="-13124230" y="16407483"/>
            <a:ext cx="29579807" cy="3442027"/>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sz="7129"/>
          </a:p>
        </p:txBody>
      </p:sp>
      <p:sp>
        <p:nvSpPr>
          <p:cNvPr id="7" name="Rectangle 6"/>
          <p:cNvSpPr/>
          <p:nvPr/>
        </p:nvSpPr>
        <p:spPr>
          <a:xfrm rot="5400000">
            <a:off x="-127111" y="-2275"/>
            <a:ext cx="3655617" cy="3442029"/>
          </a:xfrm>
          <a:prstGeom prst="rect">
            <a:avLst/>
          </a:prstGeom>
          <a:solidFill>
            <a:schemeClr val="bg1"/>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sz="7129"/>
          </a:p>
        </p:txBody>
      </p:sp>
      <p:pic>
        <p:nvPicPr>
          <p:cNvPr id="8" name="Picture 7" descr="academic_osu.eps"/>
          <p:cNvPicPr>
            <a:picLocks noChangeAspect="1"/>
          </p:cNvPicPr>
          <p:nvPr/>
        </p:nvPicPr>
        <p:blipFill>
          <a:blip r:embed="rId3"/>
          <a:stretch>
            <a:fillRect/>
          </a:stretch>
        </p:blipFill>
        <p:spPr>
          <a:xfrm>
            <a:off x="-90363" y="-54264"/>
            <a:ext cx="3477052" cy="3655617"/>
          </a:xfrm>
          <a:prstGeom prst="rect">
            <a:avLst/>
          </a:prstGeom>
        </p:spPr>
      </p:pic>
      <p:sp>
        <p:nvSpPr>
          <p:cNvPr id="9" name="TextBox 8"/>
          <p:cNvSpPr txBox="1"/>
          <p:nvPr/>
        </p:nvSpPr>
        <p:spPr>
          <a:xfrm rot="16200000">
            <a:off x="-12577633" y="17017408"/>
            <a:ext cx="28515924" cy="2554545"/>
          </a:xfrm>
          <a:prstGeom prst="rect">
            <a:avLst/>
          </a:prstGeom>
          <a:noFill/>
        </p:spPr>
        <p:txBody>
          <a:bodyPr wrap="square" rtlCol="0">
            <a:spAutoFit/>
          </a:bodyPr>
          <a:lstStyle/>
          <a:p>
            <a:pPr algn="ctr"/>
            <a:r>
              <a:rPr lang="en-US" sz="16000" dirty="0">
                <a:solidFill>
                  <a:schemeClr val="bg1"/>
                </a:solidFill>
                <a:latin typeface="Times New Roman" panose="02020603050405020304" pitchFamily="18" charset="0"/>
                <a:cs typeface="Times New Roman" panose="02020603050405020304" pitchFamily="18" charset="0"/>
              </a:rPr>
              <a:t>Oklahoma State University</a:t>
            </a:r>
          </a:p>
        </p:txBody>
      </p:sp>
      <p:sp>
        <p:nvSpPr>
          <p:cNvPr id="12" name="TextBox 11"/>
          <p:cNvSpPr txBox="1"/>
          <p:nvPr/>
        </p:nvSpPr>
        <p:spPr>
          <a:xfrm>
            <a:off x="3898233" y="734528"/>
            <a:ext cx="33599952" cy="2769989"/>
          </a:xfrm>
          <a:prstGeom prst="rect">
            <a:avLst/>
          </a:prstGeom>
          <a:noFill/>
        </p:spPr>
        <p:txBody>
          <a:bodyPr wrap="square" rtlCol="0">
            <a:spAutoFit/>
          </a:bodyPr>
          <a:lstStyle/>
          <a:p>
            <a:pPr algn="ctr"/>
            <a:r>
              <a:rPr lang="en-US" sz="9400" dirty="0">
                <a:solidFill>
                  <a:schemeClr val="accent6">
                    <a:lumMod val="75000"/>
                  </a:schemeClr>
                </a:solidFill>
                <a:latin typeface="Times New Roman" panose="02020603050405020304" pitchFamily="18" charset="0"/>
                <a:cs typeface="Times New Roman" panose="02020603050405020304" pitchFamily="18" charset="0"/>
              </a:rPr>
              <a:t>Can Mathematics State Test Scores Improve in Four Minutes a Day?</a:t>
            </a:r>
          </a:p>
          <a:p>
            <a:pPr algn="ctr"/>
            <a:r>
              <a:rPr lang="en-US" sz="8000" dirty="0">
                <a:solidFill>
                  <a:schemeClr val="bg1"/>
                </a:solidFill>
                <a:latin typeface="+mj-lt"/>
                <a:cs typeface="Clear Sans"/>
              </a:rPr>
              <a:t>Justine </a:t>
            </a:r>
            <a:r>
              <a:rPr lang="en-US" sz="8000" dirty="0" err="1">
                <a:solidFill>
                  <a:schemeClr val="bg1"/>
                </a:solidFill>
                <a:latin typeface="+mj-lt"/>
                <a:cs typeface="Clear Sans"/>
              </a:rPr>
              <a:t>Celoni</a:t>
            </a:r>
            <a:r>
              <a:rPr lang="en-US" sz="8000" dirty="0">
                <a:solidFill>
                  <a:schemeClr val="bg1"/>
                </a:solidFill>
                <a:latin typeface="+mj-lt"/>
                <a:cs typeface="Clear Sans"/>
              </a:rPr>
              <a:t>, M.S., </a:t>
            </a:r>
            <a:r>
              <a:rPr lang="en-US" sz="8000" dirty="0" err="1">
                <a:solidFill>
                  <a:schemeClr val="bg1"/>
                </a:solidFill>
                <a:latin typeface="+mj-lt"/>
                <a:cs typeface="Clear Sans"/>
              </a:rPr>
              <a:t>Carrol</a:t>
            </a:r>
            <a:r>
              <a:rPr lang="en-US" sz="8000" dirty="0">
                <a:solidFill>
                  <a:schemeClr val="bg1"/>
                </a:solidFill>
                <a:latin typeface="+mj-lt"/>
                <a:cs typeface="Clear Sans"/>
              </a:rPr>
              <a:t> Smith, M.S., and </a:t>
            </a:r>
            <a:r>
              <a:rPr lang="en-US" sz="8000" dirty="0" err="1">
                <a:solidFill>
                  <a:schemeClr val="bg1"/>
                </a:solidFill>
                <a:latin typeface="+mj-lt"/>
                <a:cs typeface="Clear Sans"/>
              </a:rPr>
              <a:t>Katye</a:t>
            </a:r>
            <a:r>
              <a:rPr lang="en-US" sz="8000" dirty="0">
                <a:solidFill>
                  <a:schemeClr val="bg1"/>
                </a:solidFill>
                <a:latin typeface="+mj-lt"/>
                <a:cs typeface="Clear Sans"/>
              </a:rPr>
              <a:t> Perry, Ph.D.</a:t>
            </a:r>
          </a:p>
        </p:txBody>
      </p:sp>
      <p:sp>
        <p:nvSpPr>
          <p:cNvPr id="26" name="TextBox 25"/>
          <p:cNvSpPr txBox="1"/>
          <p:nvPr/>
        </p:nvSpPr>
        <p:spPr>
          <a:xfrm>
            <a:off x="13881772" y="3948501"/>
            <a:ext cx="13950073" cy="1046440"/>
          </a:xfrm>
          <a:prstGeom prst="rect">
            <a:avLst/>
          </a:prstGeom>
          <a:noFill/>
        </p:spPr>
        <p:txBody>
          <a:bodyPr wrap="square" rtlCol="0">
            <a:spAutoFit/>
          </a:bodyPr>
          <a:lstStyle/>
          <a:p>
            <a:pPr algn="ctr"/>
            <a:r>
              <a:rPr lang="en-US" sz="6200" b="1" dirty="0">
                <a:latin typeface="Times New Roman" panose="02020603050405020304" pitchFamily="18" charset="0"/>
                <a:cs typeface="Times New Roman" panose="02020603050405020304" pitchFamily="18" charset="0"/>
              </a:rPr>
              <a:t>RESULTS</a:t>
            </a:r>
          </a:p>
        </p:txBody>
      </p:sp>
      <p:sp>
        <p:nvSpPr>
          <p:cNvPr id="27" name="TextBox 26"/>
          <p:cNvSpPr txBox="1"/>
          <p:nvPr/>
        </p:nvSpPr>
        <p:spPr>
          <a:xfrm>
            <a:off x="4503343" y="3999073"/>
            <a:ext cx="6495522" cy="1046440"/>
          </a:xfrm>
          <a:prstGeom prst="rect">
            <a:avLst/>
          </a:prstGeom>
          <a:noFill/>
        </p:spPr>
        <p:txBody>
          <a:bodyPr wrap="square" rtlCol="0">
            <a:spAutoFit/>
          </a:bodyPr>
          <a:lstStyle/>
          <a:p>
            <a:pPr algn="ctr"/>
            <a:r>
              <a:rPr lang="en-US" sz="6200" b="1" dirty="0">
                <a:latin typeface="Times New Roman" panose="02020603050405020304" pitchFamily="18" charset="0"/>
                <a:cs typeface="Times New Roman" panose="02020603050405020304" pitchFamily="18" charset="0"/>
              </a:rPr>
              <a:t>INTRODUCTION</a:t>
            </a:r>
          </a:p>
        </p:txBody>
      </p:sp>
      <p:sp>
        <p:nvSpPr>
          <p:cNvPr id="28" name="TextBox 27"/>
          <p:cNvSpPr txBox="1"/>
          <p:nvPr/>
        </p:nvSpPr>
        <p:spPr>
          <a:xfrm>
            <a:off x="3854957" y="5337205"/>
            <a:ext cx="7792293" cy="12403395"/>
          </a:xfrm>
          <a:prstGeom prst="rect">
            <a:avLst/>
          </a:prstGeom>
          <a:noFill/>
        </p:spPr>
        <p:txBody>
          <a:bodyPr wrap="square" rtlCol="0">
            <a:spAutoFit/>
          </a:bodyPr>
          <a:lstStyle/>
          <a:p>
            <a:pPr marL="568489" indent="-568489">
              <a:buFontTx/>
              <a:buChar char="•"/>
            </a:pPr>
            <a:r>
              <a:rPr lang="en-US" sz="3200" dirty="0">
                <a:latin typeface="+mj-lt"/>
                <a:cs typeface="Clear Sans"/>
              </a:rPr>
              <a:t>According to National Center for Educational Statistics (2012), </a:t>
            </a:r>
            <a:r>
              <a:rPr lang="en-US" sz="3200" dirty="0">
                <a:solidFill>
                  <a:schemeClr val="bg1"/>
                </a:solidFill>
                <a:latin typeface="+mj-lt"/>
                <a:cs typeface="Clear Sans"/>
              </a:rPr>
              <a:t>40% of fourth graders and 35%  of  eighth graders  perform at or above </a:t>
            </a:r>
            <a:r>
              <a:rPr lang="en-US" sz="3200" dirty="0">
                <a:solidFill>
                  <a:schemeClr val="bg1"/>
                </a:solidFill>
                <a:latin typeface="+mj-lt"/>
              </a:rPr>
              <a:t>proficiency</a:t>
            </a:r>
            <a:r>
              <a:rPr lang="en-US" sz="3200" dirty="0">
                <a:latin typeface="+mj-lt"/>
              </a:rPr>
              <a:t> </a:t>
            </a:r>
            <a:r>
              <a:rPr lang="en-US" sz="3200" dirty="0">
                <a:solidFill>
                  <a:schemeClr val="bg1"/>
                </a:solidFill>
                <a:latin typeface="+mj-lt"/>
                <a:cs typeface="Clear Sans"/>
              </a:rPr>
              <a:t>in mathematics on state tests.</a:t>
            </a:r>
          </a:p>
          <a:p>
            <a:pPr marL="568489" indent="-568489">
              <a:buFontTx/>
              <a:buChar char="•"/>
            </a:pPr>
            <a:r>
              <a:rPr lang="en-US" sz="3200" dirty="0">
                <a:latin typeface="+mj-lt"/>
                <a:cs typeface="Clear Sans"/>
              </a:rPr>
              <a:t> Schools are tasked with the challenge of meeting large need with limited resources </a:t>
            </a:r>
            <a:r>
              <a:rPr lang="en-US" sz="3200" dirty="0">
                <a:solidFill>
                  <a:srgbClr val="FFFFFF"/>
                </a:solidFill>
                <a:latin typeface="+mj-lt"/>
                <a:cs typeface="Clear Sans"/>
              </a:rPr>
              <a:t>to remediate mathematics skills.</a:t>
            </a:r>
          </a:p>
          <a:p>
            <a:pPr marL="568489" indent="-568489">
              <a:buFontTx/>
              <a:buChar char="•"/>
            </a:pPr>
            <a:r>
              <a:rPr lang="en-US" sz="3200" dirty="0">
                <a:latin typeface="+mj-lt"/>
                <a:cs typeface="Clear Sans"/>
              </a:rPr>
              <a:t>One</a:t>
            </a:r>
            <a:r>
              <a:rPr lang="en-US" sz="3200" dirty="0">
                <a:solidFill>
                  <a:schemeClr val="bg1"/>
                </a:solidFill>
                <a:latin typeface="+mj-lt"/>
                <a:cs typeface="Clear Sans"/>
              </a:rPr>
              <a:t> </a:t>
            </a:r>
            <a:r>
              <a:rPr lang="en-US" sz="3200" dirty="0">
                <a:latin typeface="+mj-lt"/>
                <a:cs typeface="Clear Sans"/>
              </a:rPr>
              <a:t>method designed to counteract the failures of core curriculum is </a:t>
            </a:r>
            <a:r>
              <a:rPr lang="en-US" sz="3200" dirty="0">
                <a:solidFill>
                  <a:schemeClr val="bg1"/>
                </a:solidFill>
                <a:latin typeface="+mj-lt"/>
                <a:cs typeface="Clear Sans"/>
              </a:rPr>
              <a:t>curricular supports</a:t>
            </a:r>
            <a:r>
              <a:rPr lang="en-US" sz="3200" dirty="0">
                <a:latin typeface="+mj-lt"/>
                <a:cs typeface="Clear Sans"/>
              </a:rPr>
              <a:t> (interventions).</a:t>
            </a:r>
            <a:endParaRPr lang="en-US" sz="3200" dirty="0">
              <a:solidFill>
                <a:schemeClr val="bg1"/>
              </a:solidFill>
              <a:latin typeface="+mj-lt"/>
              <a:cs typeface="Clear Sans"/>
            </a:endParaRPr>
          </a:p>
          <a:p>
            <a:pPr marL="568489" indent="-568489">
              <a:buFontTx/>
              <a:buChar char="•"/>
            </a:pPr>
            <a:r>
              <a:rPr lang="en-US" sz="3200" dirty="0">
                <a:latin typeface="+mj-lt"/>
                <a:cs typeface="Clear Sans"/>
              </a:rPr>
              <a:t>Math-Two-A-Days (MTD) was designed as a </a:t>
            </a:r>
            <a:r>
              <a:rPr lang="en-US" sz="3200" dirty="0">
                <a:solidFill>
                  <a:schemeClr val="bg1"/>
                </a:solidFill>
                <a:latin typeface="+mj-lt"/>
                <a:cs typeface="Clear Sans"/>
              </a:rPr>
              <a:t>curricular support </a:t>
            </a:r>
            <a:r>
              <a:rPr lang="en-US" sz="3200" dirty="0">
                <a:latin typeface="+mj-lt"/>
                <a:cs typeface="Clear Sans"/>
              </a:rPr>
              <a:t>using an evidence-based </a:t>
            </a:r>
            <a:r>
              <a:rPr lang="en-US" sz="3200" dirty="0">
                <a:solidFill>
                  <a:schemeClr val="bg1"/>
                </a:solidFill>
                <a:latin typeface="+mj-lt"/>
                <a:cs typeface="Clear Sans"/>
              </a:rPr>
              <a:t>fluency intervention, Explicit Timing</a:t>
            </a:r>
            <a:r>
              <a:rPr lang="en-US" sz="3200" dirty="0">
                <a:latin typeface="+mj-lt"/>
                <a:cs typeface="Clear Sans"/>
              </a:rPr>
              <a:t>, and the principle of </a:t>
            </a:r>
            <a:r>
              <a:rPr lang="en-US" sz="3200" dirty="0">
                <a:solidFill>
                  <a:schemeClr val="bg1"/>
                </a:solidFill>
                <a:latin typeface="+mj-lt"/>
                <a:cs typeface="Clear Sans"/>
              </a:rPr>
              <a:t>reinforcement schedules by individual feedback and self-graphing </a:t>
            </a:r>
            <a:r>
              <a:rPr lang="en-US" sz="3200" dirty="0">
                <a:latin typeface="+mj-lt"/>
                <a:cs typeface="Clear Sans"/>
              </a:rPr>
              <a:t>(</a:t>
            </a:r>
            <a:r>
              <a:rPr lang="en-US" sz="3200" dirty="0" err="1">
                <a:latin typeface="+mj-lt"/>
                <a:cs typeface="Clear Sans"/>
              </a:rPr>
              <a:t>Schutte</a:t>
            </a:r>
            <a:r>
              <a:rPr lang="en-US" sz="3200" dirty="0">
                <a:latin typeface="+mj-lt"/>
                <a:cs typeface="Clear Sans"/>
              </a:rPr>
              <a:t>, et al., 2015).</a:t>
            </a:r>
          </a:p>
          <a:p>
            <a:pPr marL="568489" indent="-568489">
              <a:buFontTx/>
              <a:buChar char="•"/>
            </a:pPr>
            <a:r>
              <a:rPr lang="en-US" sz="3200" dirty="0">
                <a:solidFill>
                  <a:srgbClr val="000000"/>
                </a:solidFill>
                <a:latin typeface="+mj-lt"/>
                <a:cs typeface="Clear Sans"/>
              </a:rPr>
              <a:t>MTD as an intervention has been conducted within a rural elementary school since the Fall of 2010.</a:t>
            </a:r>
            <a:endParaRPr lang="en-US" sz="3200" dirty="0">
              <a:solidFill>
                <a:schemeClr val="bg1"/>
              </a:solidFill>
              <a:latin typeface="+mj-lt"/>
              <a:cs typeface="Clear Sans"/>
            </a:endParaRPr>
          </a:p>
          <a:p>
            <a:pPr marL="568489" indent="-568489">
              <a:buFontTx/>
              <a:buChar char="•"/>
            </a:pPr>
            <a:r>
              <a:rPr lang="en-US" sz="3200" dirty="0">
                <a:solidFill>
                  <a:srgbClr val="000000"/>
                </a:solidFill>
                <a:latin typeface="+mj-lt"/>
                <a:cs typeface="Clear Sans"/>
              </a:rPr>
              <a:t>Despite </a:t>
            </a:r>
            <a:r>
              <a:rPr lang="en-US" sz="3200" dirty="0">
                <a:latin typeface="+mj-lt"/>
                <a:cs typeface="Clear Sans"/>
              </a:rPr>
              <a:t>the strong foundation of evidence-based interventions used in MTD</a:t>
            </a:r>
            <a:r>
              <a:rPr lang="en-US" sz="3200" dirty="0">
                <a:solidFill>
                  <a:srgbClr val="FFFFFF"/>
                </a:solidFill>
                <a:latin typeface="+mj-lt"/>
                <a:cs typeface="Clear Sans"/>
              </a:rPr>
              <a:t>, </a:t>
            </a:r>
            <a:r>
              <a:rPr lang="en-US" sz="3200" dirty="0">
                <a:solidFill>
                  <a:schemeClr val="bg1"/>
                </a:solidFill>
                <a:latin typeface="+mj-lt"/>
                <a:cs typeface="Clear Sans"/>
              </a:rPr>
              <a:t>the literature base is sparse for both school-wide mathematics interventions and the evaluation of their effectiveness.</a:t>
            </a:r>
          </a:p>
        </p:txBody>
      </p:sp>
      <p:sp>
        <p:nvSpPr>
          <p:cNvPr id="30" name="TextBox 29"/>
          <p:cNvSpPr txBox="1"/>
          <p:nvPr/>
        </p:nvSpPr>
        <p:spPr>
          <a:xfrm>
            <a:off x="3717151" y="17721154"/>
            <a:ext cx="8225668" cy="2000548"/>
          </a:xfrm>
          <a:prstGeom prst="rect">
            <a:avLst/>
          </a:prstGeom>
          <a:noFill/>
        </p:spPr>
        <p:txBody>
          <a:bodyPr wrap="square" rtlCol="0">
            <a:spAutoFit/>
          </a:bodyPr>
          <a:lstStyle/>
          <a:p>
            <a:pPr algn="ctr"/>
            <a:r>
              <a:rPr lang="en-US" sz="6200" b="1" dirty="0">
                <a:latin typeface="Times New Roman" panose="02020603050405020304" pitchFamily="18" charset="0"/>
                <a:cs typeface="Times New Roman" panose="02020603050405020304" pitchFamily="18" charset="0"/>
              </a:rPr>
              <a:t>RESEARCH QUESTIONS</a:t>
            </a:r>
          </a:p>
        </p:txBody>
      </p:sp>
      <p:sp>
        <p:nvSpPr>
          <p:cNvPr id="32" name="TextBox 31"/>
          <p:cNvSpPr txBox="1"/>
          <p:nvPr/>
        </p:nvSpPr>
        <p:spPr>
          <a:xfrm>
            <a:off x="3934665" y="19869641"/>
            <a:ext cx="7719305" cy="11478783"/>
          </a:xfrm>
          <a:prstGeom prst="rect">
            <a:avLst/>
          </a:prstGeom>
          <a:noFill/>
        </p:spPr>
        <p:txBody>
          <a:bodyPr wrap="square" rtlCol="0">
            <a:spAutoFit/>
          </a:bodyPr>
          <a:lstStyle/>
          <a:p>
            <a:pPr algn="ctr"/>
            <a:r>
              <a:rPr lang="en-US" sz="3200" i="1" dirty="0">
                <a:solidFill>
                  <a:srgbClr val="FFFFFF"/>
                </a:solidFill>
                <a:latin typeface="+mj-lt"/>
                <a:cs typeface="Clear Sans Medium"/>
              </a:rPr>
              <a:t>This study compared the instructional effectiveness of  a school-wide mathematics fact fluency intervention, Math-Two-A-Days, that has been implemented for four years in the experimental school to two control schools which did not implement the intervention.</a:t>
            </a:r>
          </a:p>
          <a:p>
            <a:endParaRPr lang="en-US" sz="3200" dirty="0">
              <a:latin typeface="+mj-lt"/>
              <a:cs typeface="Clear Sans"/>
            </a:endParaRPr>
          </a:p>
          <a:p>
            <a:r>
              <a:rPr lang="en-US" sz="3200" b="1" u="sng" dirty="0">
                <a:latin typeface="+mj-lt"/>
                <a:cs typeface="Clear Sans"/>
              </a:rPr>
              <a:t>Question 1</a:t>
            </a:r>
            <a:r>
              <a:rPr lang="en-US" sz="3200" dirty="0">
                <a:latin typeface="+mj-lt"/>
                <a:cs typeface="Clear Sans"/>
              </a:rPr>
              <a:t>: Will Math-Two-A-Days be an effective intervention for increasing mathematics state test scores? If so, was there a significant grade level growth?</a:t>
            </a:r>
          </a:p>
          <a:p>
            <a:pPr>
              <a:lnSpc>
                <a:spcPct val="80000"/>
              </a:lnSpc>
            </a:pPr>
            <a:endParaRPr lang="en-US" sz="3200" dirty="0">
              <a:latin typeface="+mj-lt"/>
              <a:cs typeface="Clear Sans"/>
            </a:endParaRPr>
          </a:p>
          <a:p>
            <a:pPr>
              <a:lnSpc>
                <a:spcPct val="80000"/>
              </a:lnSpc>
            </a:pPr>
            <a:endParaRPr lang="en-US" sz="3200" dirty="0">
              <a:latin typeface="+mj-lt"/>
              <a:cs typeface="Clear Sans"/>
            </a:endParaRPr>
          </a:p>
          <a:p>
            <a:pPr>
              <a:lnSpc>
                <a:spcPct val="80000"/>
              </a:lnSpc>
            </a:pPr>
            <a:endParaRPr lang="en-US" sz="3200" dirty="0">
              <a:latin typeface="+mj-lt"/>
              <a:cs typeface="Clear Sans"/>
            </a:endParaRPr>
          </a:p>
          <a:p>
            <a:r>
              <a:rPr lang="en-US" sz="3200" b="1" u="sng" dirty="0">
                <a:latin typeface="+mj-lt"/>
                <a:cs typeface="Clear Sans"/>
              </a:rPr>
              <a:t>Question 2</a:t>
            </a:r>
            <a:r>
              <a:rPr lang="en-US" sz="3200" dirty="0">
                <a:latin typeface="+mj-lt"/>
                <a:cs typeface="Clear Sans"/>
              </a:rPr>
              <a:t>: Will principals see Math-Two-A-Days as an effective and efficient school-wide mathematics fact proficiency intervention? If so, would the control school principal consider implementing the intervention at their schools? Does the experimental school principal plan on continuing the intervention in the following school year?</a:t>
            </a:r>
          </a:p>
          <a:p>
            <a:pPr>
              <a:lnSpc>
                <a:spcPct val="80000"/>
              </a:lnSpc>
            </a:pPr>
            <a:endParaRPr lang="en-US" sz="2819" dirty="0">
              <a:latin typeface="+mj-lt"/>
              <a:cs typeface="Clear Sans"/>
            </a:endParaRPr>
          </a:p>
        </p:txBody>
      </p:sp>
      <p:sp>
        <p:nvSpPr>
          <p:cNvPr id="33" name="TextBox 32"/>
          <p:cNvSpPr txBox="1"/>
          <p:nvPr/>
        </p:nvSpPr>
        <p:spPr>
          <a:xfrm>
            <a:off x="30279758" y="4036718"/>
            <a:ext cx="7218426" cy="1046440"/>
          </a:xfrm>
          <a:prstGeom prst="rect">
            <a:avLst/>
          </a:prstGeom>
          <a:noFill/>
        </p:spPr>
        <p:txBody>
          <a:bodyPr wrap="square" rtlCol="0">
            <a:spAutoFit/>
          </a:bodyPr>
          <a:lstStyle/>
          <a:p>
            <a:pPr algn="ctr"/>
            <a:r>
              <a:rPr lang="en-US" sz="6200" b="1" dirty="0">
                <a:latin typeface="Times New Roman" panose="02020603050405020304" pitchFamily="18" charset="0"/>
                <a:cs typeface="Times New Roman" panose="02020603050405020304" pitchFamily="18" charset="0"/>
              </a:rPr>
              <a:t>METHODS</a:t>
            </a:r>
          </a:p>
        </p:txBody>
      </p:sp>
      <p:sp>
        <p:nvSpPr>
          <p:cNvPr id="34" name="TextBox 33"/>
          <p:cNvSpPr txBox="1"/>
          <p:nvPr/>
        </p:nvSpPr>
        <p:spPr>
          <a:xfrm>
            <a:off x="29308383" y="5083158"/>
            <a:ext cx="7675342" cy="14388554"/>
          </a:xfrm>
          <a:prstGeom prst="rect">
            <a:avLst/>
          </a:prstGeom>
          <a:noFill/>
        </p:spPr>
        <p:txBody>
          <a:bodyPr wrap="square" rtlCol="0">
            <a:spAutoFit/>
          </a:bodyPr>
          <a:lstStyle/>
          <a:p>
            <a:r>
              <a:rPr lang="en-US" sz="2900" b="1" u="sng" dirty="0">
                <a:latin typeface="+mj-lt"/>
                <a:cs typeface="Clear Sans"/>
              </a:rPr>
              <a:t>Participants</a:t>
            </a:r>
            <a:endParaRPr lang="en-US" sz="2900" b="1" dirty="0">
              <a:latin typeface="+mj-lt"/>
              <a:cs typeface="Clear Sans"/>
            </a:endParaRPr>
          </a:p>
          <a:p>
            <a:pPr marL="568489" indent="-568489">
              <a:buFontTx/>
              <a:buChar char="•"/>
            </a:pPr>
            <a:r>
              <a:rPr lang="en-US" sz="2900" dirty="0">
                <a:solidFill>
                  <a:srgbClr val="000000"/>
                </a:solidFill>
                <a:latin typeface="+mj-lt"/>
                <a:cs typeface="Clear Sans"/>
              </a:rPr>
              <a:t>Three rural elementary schools within the same school district: 1 experimental school, 2 control schools. </a:t>
            </a:r>
          </a:p>
          <a:p>
            <a:pPr marL="568489" indent="-568489">
              <a:buFontTx/>
              <a:buChar char="•"/>
            </a:pPr>
            <a:r>
              <a:rPr lang="en-US" sz="2900" dirty="0">
                <a:solidFill>
                  <a:srgbClr val="000000"/>
                </a:solidFill>
                <a:latin typeface="+mj-lt"/>
                <a:cs typeface="Clear Sans"/>
              </a:rPr>
              <a:t>Only grades that took state tests were included (3</a:t>
            </a:r>
            <a:r>
              <a:rPr lang="en-US" sz="2900" baseline="30000" dirty="0">
                <a:solidFill>
                  <a:srgbClr val="000000"/>
                </a:solidFill>
                <a:latin typeface="+mj-lt"/>
                <a:cs typeface="Clear Sans"/>
              </a:rPr>
              <a:t>rd</a:t>
            </a:r>
            <a:r>
              <a:rPr lang="en-US" sz="2900" dirty="0">
                <a:solidFill>
                  <a:srgbClr val="000000"/>
                </a:solidFill>
                <a:latin typeface="+mj-lt"/>
                <a:cs typeface="Clear Sans"/>
              </a:rPr>
              <a:t>-5</a:t>
            </a:r>
            <a:r>
              <a:rPr lang="en-US" sz="2900" baseline="30000" dirty="0">
                <a:solidFill>
                  <a:srgbClr val="000000"/>
                </a:solidFill>
                <a:latin typeface="+mj-lt"/>
                <a:cs typeface="Clear Sans"/>
              </a:rPr>
              <a:t>th</a:t>
            </a:r>
            <a:r>
              <a:rPr lang="en-US" sz="2900" dirty="0">
                <a:solidFill>
                  <a:srgbClr val="000000"/>
                </a:solidFill>
                <a:latin typeface="+mj-lt"/>
                <a:cs typeface="Clear Sans"/>
              </a:rPr>
              <a:t>).</a:t>
            </a:r>
          </a:p>
          <a:p>
            <a:pPr marL="568489" indent="-568489">
              <a:buFontTx/>
              <a:buChar char="•"/>
            </a:pPr>
            <a:r>
              <a:rPr lang="en-US" sz="2900" dirty="0">
                <a:solidFill>
                  <a:srgbClr val="000000"/>
                </a:solidFill>
                <a:latin typeface="+mj-lt"/>
                <a:cs typeface="Clear Sans"/>
              </a:rPr>
              <a:t>All schools used the same mathematics curriculum (Math </a:t>
            </a:r>
            <a:r>
              <a:rPr lang="en-US" sz="2900" dirty="0" err="1">
                <a:solidFill>
                  <a:srgbClr val="000000"/>
                </a:solidFill>
                <a:latin typeface="+mj-lt"/>
                <a:cs typeface="Clear Sans"/>
              </a:rPr>
              <a:t>InVisions</a:t>
            </a:r>
            <a:r>
              <a:rPr lang="en-US" sz="2900" dirty="0">
                <a:solidFill>
                  <a:srgbClr val="000000"/>
                </a:solidFill>
                <a:latin typeface="+mj-lt"/>
                <a:cs typeface="Clear Sans"/>
              </a:rPr>
              <a:t>) and used small group mathematics focus by grade level.</a:t>
            </a:r>
          </a:p>
          <a:p>
            <a:pPr marL="568489" indent="-568489">
              <a:buFontTx/>
              <a:buChar char="•"/>
            </a:pPr>
            <a:r>
              <a:rPr lang="en-US" sz="2900" b="1" u="sng" dirty="0">
                <a:latin typeface="+mj-lt"/>
                <a:cs typeface="Clear Sans"/>
              </a:rPr>
              <a:t>Control School 1 </a:t>
            </a:r>
            <a:r>
              <a:rPr lang="en-US" sz="2900" dirty="0">
                <a:solidFill>
                  <a:srgbClr val="000000"/>
                </a:solidFill>
                <a:latin typeface="+mj-lt"/>
                <a:cs typeface="Clear Sans"/>
              </a:rPr>
              <a:t>is a non-Title 1 school that required a school-wide intervention time to remediate reading and math skills (no school-wide math intervention implemented)</a:t>
            </a:r>
          </a:p>
          <a:p>
            <a:pPr marL="568489" indent="-568489">
              <a:buFontTx/>
              <a:buChar char="•"/>
            </a:pPr>
            <a:r>
              <a:rPr lang="en-US" sz="2900" b="1" u="sng" dirty="0">
                <a:latin typeface="+mj-lt"/>
                <a:cs typeface="Clear Sans"/>
              </a:rPr>
              <a:t>Control School 2 </a:t>
            </a:r>
            <a:r>
              <a:rPr lang="en-US" sz="2900" dirty="0">
                <a:solidFill>
                  <a:srgbClr val="000000"/>
                </a:solidFill>
                <a:latin typeface="+mj-lt"/>
                <a:cs typeface="Clear Sans"/>
              </a:rPr>
              <a:t>matched the experimental school as a Title 1 school and in demographics. Control School 2 also implemented a school-wide math fact proficiency intervention called Math Fact Masters. </a:t>
            </a:r>
          </a:p>
          <a:p>
            <a:pPr marL="568489" indent="-568489">
              <a:buFontTx/>
              <a:buChar char="•"/>
            </a:pPr>
            <a:r>
              <a:rPr lang="en-US" sz="2900" dirty="0">
                <a:solidFill>
                  <a:srgbClr val="000000"/>
                </a:solidFill>
                <a:latin typeface="+mj-lt"/>
                <a:cs typeface="Clear Sans"/>
              </a:rPr>
              <a:t>The </a:t>
            </a:r>
            <a:r>
              <a:rPr lang="en-US" sz="2900" b="1" u="sng" dirty="0">
                <a:latin typeface="+mj-lt"/>
                <a:cs typeface="Clear Sans"/>
              </a:rPr>
              <a:t>Experimental School </a:t>
            </a:r>
            <a:r>
              <a:rPr lang="en-US" sz="2900" dirty="0">
                <a:solidFill>
                  <a:srgbClr val="000000"/>
                </a:solidFill>
                <a:latin typeface="+mj-lt"/>
                <a:cs typeface="Clear Sans"/>
              </a:rPr>
              <a:t>is a Title 1 school that has implemented Math-Two-A-Days (MTD) for 4 years at the time of the evaluation.</a:t>
            </a:r>
          </a:p>
          <a:p>
            <a:endParaRPr lang="en-US" sz="2900" dirty="0">
              <a:solidFill>
                <a:srgbClr val="000000"/>
              </a:solidFill>
              <a:latin typeface="+mj-lt"/>
              <a:cs typeface="Clear Sans"/>
            </a:endParaRPr>
          </a:p>
          <a:p>
            <a:r>
              <a:rPr lang="en-US" sz="2900" b="1" u="sng" dirty="0">
                <a:solidFill>
                  <a:srgbClr val="000000"/>
                </a:solidFill>
                <a:latin typeface="+mj-lt"/>
                <a:cs typeface="Clear Sans"/>
              </a:rPr>
              <a:t>Study Design</a:t>
            </a:r>
            <a:r>
              <a:rPr lang="en-US" sz="2900" u="sng" dirty="0">
                <a:solidFill>
                  <a:srgbClr val="000000"/>
                </a:solidFill>
                <a:latin typeface="+mj-lt"/>
                <a:cs typeface="Clear Sans"/>
              </a:rPr>
              <a:t> </a:t>
            </a:r>
          </a:p>
          <a:p>
            <a:pPr marL="568489" indent="-568489">
              <a:buFontTx/>
              <a:buChar char="•"/>
            </a:pPr>
            <a:r>
              <a:rPr lang="en-US" sz="2900" dirty="0">
                <a:solidFill>
                  <a:srgbClr val="000000"/>
                </a:solidFill>
                <a:latin typeface="+mj-lt"/>
                <a:cs typeface="Clear Sans"/>
              </a:rPr>
              <a:t>3 (school) x 3 (grade) x 6 (time – school year) Longitudinal, quasi-factorial design</a:t>
            </a:r>
          </a:p>
          <a:p>
            <a:pPr marL="568489" indent="-568489">
              <a:buFontTx/>
              <a:buChar char="•"/>
            </a:pPr>
            <a:r>
              <a:rPr lang="en-US" sz="2900" dirty="0">
                <a:solidFill>
                  <a:srgbClr val="000000"/>
                </a:solidFill>
                <a:latin typeface="+mj-lt"/>
                <a:cs typeface="Clear Sans"/>
              </a:rPr>
              <a:t>Data was obtained from the local school board for the three participating schools.</a:t>
            </a:r>
          </a:p>
          <a:p>
            <a:pPr marL="568489" indent="-568489">
              <a:buFontTx/>
              <a:buChar char="•"/>
            </a:pPr>
            <a:r>
              <a:rPr lang="en-US" sz="2900" dirty="0">
                <a:solidFill>
                  <a:srgbClr val="000000"/>
                </a:solidFill>
                <a:latin typeface="+mj-lt"/>
                <a:cs typeface="Clear Sans"/>
              </a:rPr>
              <a:t>Archival data included: overall math state test scores and demographics – free/reduced lunch status, ELL status, IEP status</a:t>
            </a:r>
          </a:p>
        </p:txBody>
      </p:sp>
      <p:sp>
        <p:nvSpPr>
          <p:cNvPr id="37" name="TextBox 36"/>
          <p:cNvSpPr txBox="1"/>
          <p:nvPr/>
        </p:nvSpPr>
        <p:spPr>
          <a:xfrm>
            <a:off x="13685263" y="23932059"/>
            <a:ext cx="14355180" cy="6986015"/>
          </a:xfrm>
          <a:prstGeom prst="rect">
            <a:avLst/>
          </a:prstGeom>
          <a:noFill/>
        </p:spPr>
        <p:txBody>
          <a:bodyPr wrap="square" rtlCol="0">
            <a:spAutoFit/>
          </a:bodyPr>
          <a:lstStyle/>
          <a:p>
            <a:pPr algn="ctr">
              <a:lnSpc>
                <a:spcPct val="90000"/>
              </a:lnSpc>
            </a:pPr>
            <a:r>
              <a:rPr lang="en-US" sz="3200" b="1" dirty="0">
                <a:solidFill>
                  <a:srgbClr val="FFFFFF"/>
                </a:solidFill>
                <a:latin typeface="+mj-lt"/>
                <a:cs typeface="Clear Sans"/>
              </a:rPr>
              <a:t>Effectiveness</a:t>
            </a:r>
          </a:p>
          <a:p>
            <a:pPr algn="ctr">
              <a:lnSpc>
                <a:spcPct val="90000"/>
              </a:lnSpc>
            </a:pPr>
            <a:endParaRPr lang="en-US" sz="3200" b="1" dirty="0">
              <a:solidFill>
                <a:srgbClr val="FFFFFF"/>
              </a:solidFill>
              <a:latin typeface="+mj-lt"/>
              <a:cs typeface="Clear Sans"/>
            </a:endParaRPr>
          </a:p>
          <a:p>
            <a:pPr>
              <a:lnSpc>
                <a:spcPct val="90000"/>
              </a:lnSpc>
              <a:buFontTx/>
              <a:buChar char="•"/>
            </a:pPr>
            <a:r>
              <a:rPr lang="en-US" sz="3200" dirty="0">
                <a:latin typeface="+mj-lt"/>
                <a:ea typeface="Times New Roman" charset="0"/>
                <a:cs typeface="Times New Roman" charset="0"/>
              </a:rPr>
              <a:t>Year x School x Grade: 3-way ANOVA found significant results but with a small effect size.</a:t>
            </a:r>
          </a:p>
          <a:p>
            <a:pPr>
              <a:lnSpc>
                <a:spcPct val="90000"/>
              </a:lnSpc>
            </a:pPr>
            <a:endParaRPr lang="en-US" sz="3200" dirty="0">
              <a:latin typeface="+mj-lt"/>
              <a:ea typeface="Times New Roman" charset="0"/>
              <a:cs typeface="Times New Roman" charset="0"/>
            </a:endParaRPr>
          </a:p>
          <a:p>
            <a:pPr>
              <a:lnSpc>
                <a:spcPct val="90000"/>
              </a:lnSpc>
              <a:buFontTx/>
              <a:buChar char="•"/>
            </a:pPr>
            <a:r>
              <a:rPr lang="en-US" sz="3200" dirty="0">
                <a:latin typeface="+mj-lt"/>
                <a:ea typeface="Times New Roman" charset="0"/>
                <a:cs typeface="Times New Roman" charset="0"/>
              </a:rPr>
              <a:t>3 Follow-up One-way ANOVAs were conducted to analyze overall treatment year mean to overall baseline years mean by school and found </a:t>
            </a:r>
            <a:r>
              <a:rPr lang="en-US" sz="3200" dirty="0">
                <a:solidFill>
                  <a:schemeClr val="bg1"/>
                </a:solidFill>
                <a:latin typeface="+mj-lt"/>
                <a:ea typeface="Times New Roman" charset="0"/>
                <a:cs typeface="Times New Roman" charset="0"/>
              </a:rPr>
              <a:t>significant differences for Control School 1 and Experimental School with medium effect size</a:t>
            </a:r>
            <a:r>
              <a:rPr lang="en-US" sz="3200" dirty="0">
                <a:latin typeface="+mj-lt"/>
                <a:ea typeface="Times New Roman" charset="0"/>
                <a:cs typeface="Times New Roman" charset="0"/>
              </a:rPr>
              <a:t>, but nonsignificant differences for Control School 2.</a:t>
            </a:r>
          </a:p>
          <a:p>
            <a:pPr>
              <a:lnSpc>
                <a:spcPct val="90000"/>
              </a:lnSpc>
              <a:buFontTx/>
              <a:buChar char="•"/>
            </a:pPr>
            <a:endParaRPr lang="en-US" sz="3200" dirty="0">
              <a:latin typeface="+mj-lt"/>
              <a:cs typeface="Times New Roman" charset="0"/>
            </a:endParaRPr>
          </a:p>
          <a:p>
            <a:pPr>
              <a:lnSpc>
                <a:spcPct val="90000"/>
              </a:lnSpc>
              <a:buFontTx/>
              <a:buChar char="•"/>
            </a:pPr>
            <a:r>
              <a:rPr lang="en-US" sz="3200" dirty="0">
                <a:latin typeface="+mj-lt"/>
                <a:cs typeface="Times New Roman" charset="0"/>
              </a:rPr>
              <a:t>Follow-up analysis of mathematics state test scores by grade within the two significantly different schools. The results </a:t>
            </a:r>
            <a:r>
              <a:rPr lang="en-US" sz="3200" dirty="0">
                <a:solidFill>
                  <a:schemeClr val="bg1"/>
                </a:solidFill>
                <a:latin typeface="+mj-lt"/>
                <a:cs typeface="Times New Roman" charset="0"/>
              </a:rPr>
              <a:t>yielded significant differences in all grades in the Experimental School </a:t>
            </a:r>
            <a:r>
              <a:rPr lang="en-US" sz="3200" dirty="0">
                <a:latin typeface="+mj-lt"/>
                <a:cs typeface="Times New Roman" charset="0"/>
              </a:rPr>
              <a:t> and significant differences in third and fourth grades in the Control School 1.</a:t>
            </a:r>
          </a:p>
          <a:p>
            <a:pPr>
              <a:lnSpc>
                <a:spcPct val="90000"/>
              </a:lnSpc>
              <a:buFontTx/>
              <a:buChar char="•"/>
            </a:pPr>
            <a:endParaRPr lang="en-US" sz="2487" dirty="0">
              <a:latin typeface="+mj-lt"/>
              <a:cs typeface="Times New Roman" charset="0"/>
            </a:endParaRPr>
          </a:p>
          <a:p>
            <a:pPr algn="ctr">
              <a:lnSpc>
                <a:spcPct val="90000"/>
              </a:lnSpc>
            </a:pPr>
            <a:endParaRPr lang="en-US" sz="2487" b="1" dirty="0">
              <a:solidFill>
                <a:schemeClr val="bg1"/>
              </a:solidFill>
              <a:latin typeface="Clear Sans"/>
              <a:cs typeface="Clear Sans"/>
            </a:endParaRPr>
          </a:p>
        </p:txBody>
      </p:sp>
      <p:sp>
        <p:nvSpPr>
          <p:cNvPr id="39" name="TextBox 38"/>
          <p:cNvSpPr txBox="1"/>
          <p:nvPr/>
        </p:nvSpPr>
        <p:spPr>
          <a:xfrm>
            <a:off x="29474380" y="19907287"/>
            <a:ext cx="7343347" cy="2000548"/>
          </a:xfrm>
          <a:prstGeom prst="rect">
            <a:avLst/>
          </a:prstGeom>
          <a:noFill/>
        </p:spPr>
        <p:txBody>
          <a:bodyPr wrap="square" rtlCol="0">
            <a:spAutoFit/>
          </a:bodyPr>
          <a:lstStyle/>
          <a:p>
            <a:pPr algn="ctr"/>
            <a:r>
              <a:rPr lang="en-US" sz="6200" b="1" dirty="0">
                <a:latin typeface="Times New Roman" panose="02020603050405020304" pitchFamily="18" charset="0"/>
                <a:cs typeface="Times New Roman" panose="02020603050405020304" pitchFamily="18" charset="0"/>
              </a:rPr>
              <a:t>LIMITATIONS AND DISCUSSION</a:t>
            </a:r>
          </a:p>
        </p:txBody>
      </p:sp>
      <p:sp>
        <p:nvSpPr>
          <p:cNvPr id="40" name="TextBox 39"/>
          <p:cNvSpPr txBox="1"/>
          <p:nvPr/>
        </p:nvSpPr>
        <p:spPr>
          <a:xfrm>
            <a:off x="29442889" y="22195962"/>
            <a:ext cx="7675342" cy="10356681"/>
          </a:xfrm>
          <a:prstGeom prst="rect">
            <a:avLst/>
          </a:prstGeom>
          <a:noFill/>
        </p:spPr>
        <p:txBody>
          <a:bodyPr wrap="square" rtlCol="0">
            <a:spAutoFit/>
          </a:bodyPr>
          <a:lstStyle/>
          <a:p>
            <a:r>
              <a:rPr lang="en-US" sz="2900" dirty="0">
                <a:solidFill>
                  <a:srgbClr val="000000"/>
                </a:solidFill>
                <a:latin typeface="+mj-lt"/>
                <a:cs typeface="Clear Sans"/>
              </a:rPr>
              <a:t>Limitations to the study include a single source of data (state test scores), low number of dependent variables (math state test scores), the different content on the state test by grade level, a change in state test manufacturer creating new ranges for performance levels such that researchers were only able to consider whether the average score was at or above proficient or not.</a:t>
            </a:r>
          </a:p>
          <a:p>
            <a:endParaRPr lang="en-US" sz="2900" dirty="0">
              <a:solidFill>
                <a:srgbClr val="000000"/>
              </a:solidFill>
              <a:latin typeface="+mj-lt"/>
              <a:cs typeface="Clear Sans"/>
            </a:endParaRPr>
          </a:p>
          <a:p>
            <a:r>
              <a:rPr lang="en-US" sz="2900" dirty="0">
                <a:solidFill>
                  <a:srgbClr val="000000"/>
                </a:solidFill>
                <a:latin typeface="+mj-lt"/>
                <a:cs typeface="Clear Sans"/>
              </a:rPr>
              <a:t>This study demonstrates that </a:t>
            </a:r>
            <a:r>
              <a:rPr lang="en-US" sz="2900" dirty="0">
                <a:solidFill>
                  <a:schemeClr val="bg1"/>
                </a:solidFill>
                <a:latin typeface="+mj-lt"/>
                <a:cs typeface="Clear Sans"/>
              </a:rPr>
              <a:t>yes, Math-Two-A-Days (MTD) was effective and provided the steepest growth rate to experimental school. </a:t>
            </a:r>
            <a:r>
              <a:rPr lang="en-US" sz="2900" dirty="0">
                <a:solidFill>
                  <a:srgbClr val="000000"/>
                </a:solidFill>
                <a:latin typeface="+mj-lt"/>
                <a:cs typeface="Clear Sans"/>
              </a:rPr>
              <a:t>Control School 1’s trend showed a slight upward and maintaining trend, while, Control School 2 demonstrated a downward and variable trend. </a:t>
            </a:r>
            <a:r>
              <a:rPr lang="en-US" sz="2900" dirty="0">
                <a:solidFill>
                  <a:schemeClr val="bg1"/>
                </a:solidFill>
                <a:latin typeface="+mj-lt"/>
                <a:cs typeface="Clear Sans"/>
              </a:rPr>
              <a:t>Two principals reported interest in implementing MTD</a:t>
            </a:r>
            <a:r>
              <a:rPr lang="en-US" sz="2900" dirty="0">
                <a:solidFill>
                  <a:srgbClr val="000000"/>
                </a:solidFill>
                <a:latin typeface="+mj-lt"/>
                <a:cs typeface="Clear Sans"/>
              </a:rPr>
              <a:t>: the experimental school for continued success and Control School 1 if math performance became a larger issue at his school. </a:t>
            </a:r>
            <a:r>
              <a:rPr lang="en-US" sz="2900" dirty="0">
                <a:solidFill>
                  <a:schemeClr val="bg1"/>
                </a:solidFill>
                <a:latin typeface="+mj-lt"/>
                <a:cs typeface="Clear Sans"/>
              </a:rPr>
              <a:t>Future directions</a:t>
            </a:r>
            <a:r>
              <a:rPr lang="en-US" sz="2900" dirty="0">
                <a:solidFill>
                  <a:srgbClr val="000000"/>
                </a:solidFill>
                <a:latin typeface="+mj-lt"/>
                <a:cs typeface="Clear Sans"/>
              </a:rPr>
              <a:t> include adding reading state test scores, and maintenance data from grades 6</a:t>
            </a:r>
            <a:r>
              <a:rPr lang="en-US" sz="2900" baseline="30000" dirty="0">
                <a:solidFill>
                  <a:srgbClr val="000000"/>
                </a:solidFill>
                <a:latin typeface="+mj-lt"/>
                <a:cs typeface="Clear Sans"/>
              </a:rPr>
              <a:t>th</a:t>
            </a:r>
            <a:r>
              <a:rPr lang="en-US" sz="2900" dirty="0">
                <a:solidFill>
                  <a:srgbClr val="000000"/>
                </a:solidFill>
                <a:latin typeface="+mj-lt"/>
                <a:cs typeface="Clear Sans"/>
              </a:rPr>
              <a:t> and 8</a:t>
            </a:r>
            <a:r>
              <a:rPr lang="en-US" sz="2900" baseline="30000" dirty="0">
                <a:solidFill>
                  <a:srgbClr val="000000"/>
                </a:solidFill>
                <a:latin typeface="+mj-lt"/>
                <a:cs typeface="Clear Sans"/>
              </a:rPr>
              <a:t>th</a:t>
            </a:r>
            <a:r>
              <a:rPr lang="en-US" sz="2900" dirty="0">
                <a:solidFill>
                  <a:srgbClr val="000000"/>
                </a:solidFill>
                <a:latin typeface="+mj-lt"/>
                <a:cs typeface="Clear Sans"/>
              </a:rPr>
              <a:t> to see of the growth in math fact fluency generalizes over to high math state test scores.</a:t>
            </a:r>
          </a:p>
        </p:txBody>
      </p:sp>
      <p:grpSp>
        <p:nvGrpSpPr>
          <p:cNvPr id="10" name="Group 9"/>
          <p:cNvGrpSpPr/>
          <p:nvPr/>
        </p:nvGrpSpPr>
        <p:grpSpPr>
          <a:xfrm>
            <a:off x="12317581" y="5279286"/>
            <a:ext cx="17389968" cy="18268635"/>
            <a:chOff x="13273613" y="5279286"/>
            <a:chExt cx="15766039" cy="14154322"/>
          </a:xfrm>
        </p:grpSpPr>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21620" y="12549943"/>
              <a:ext cx="7139423" cy="6379714"/>
            </a:xfrm>
            <a:prstGeom prst="rect">
              <a:avLst/>
            </a:prstGeom>
          </p:spPr>
        </p:pic>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73613" y="12549943"/>
              <a:ext cx="7168475" cy="6346324"/>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41954" y="5324161"/>
              <a:ext cx="7140290" cy="6379714"/>
            </a:xfrm>
            <a:prstGeom prst="rect">
              <a:avLst/>
            </a:prstGeom>
          </p:spPr>
        </p:pic>
        <p:pic>
          <p:nvPicPr>
            <p:cNvPr id="44" name="Picture 4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302665" y="5279286"/>
              <a:ext cx="7139423" cy="6379714"/>
            </a:xfrm>
            <a:prstGeom prst="rect">
              <a:avLst/>
            </a:prstGeom>
          </p:spPr>
        </p:pic>
        <p:sp>
          <p:nvSpPr>
            <p:cNvPr id="45" name="TextBox 44"/>
            <p:cNvSpPr txBox="1"/>
            <p:nvPr/>
          </p:nvSpPr>
          <p:spPr>
            <a:xfrm>
              <a:off x="13477191" y="11730979"/>
              <a:ext cx="3742208" cy="424732"/>
            </a:xfrm>
            <a:prstGeom prst="rect">
              <a:avLst/>
            </a:prstGeom>
            <a:noFill/>
          </p:spPr>
          <p:txBody>
            <a:bodyPr wrap="square" rtlCol="0">
              <a:spAutoFit/>
            </a:bodyPr>
            <a:lstStyle/>
            <a:p>
              <a:pPr>
                <a:lnSpc>
                  <a:spcPct val="90000"/>
                </a:lnSpc>
              </a:pPr>
              <a:r>
                <a:rPr lang="en-US" sz="2400" i="1" dirty="0" smtClean="0">
                  <a:latin typeface="+mj-lt"/>
                  <a:cs typeface="Clear Sans"/>
                </a:rPr>
                <a:t>Black = Control School 1</a:t>
              </a:r>
              <a:endParaRPr lang="en-US" sz="2400" i="1" dirty="0">
                <a:latin typeface="+mj-lt"/>
                <a:cs typeface="Clear Sans"/>
              </a:endParaRPr>
            </a:p>
          </p:txBody>
        </p:sp>
        <p:pic>
          <p:nvPicPr>
            <p:cNvPr id="47" name="Picture 46"/>
            <p:cNvPicPr/>
            <p:nvPr/>
          </p:nvPicPr>
          <p:blipFill rotWithShape="1">
            <a:blip r:embed="rId8"/>
            <a:srcRect l="4487" t="25641" r="56731" b="67436"/>
            <a:stretch/>
          </p:blipFill>
          <p:spPr bwMode="auto">
            <a:xfrm>
              <a:off x="21922818" y="12629161"/>
              <a:ext cx="5378560" cy="835729"/>
            </a:xfrm>
            <a:prstGeom prst="rect">
              <a:avLst/>
            </a:prstGeom>
            <a:ln>
              <a:noFill/>
            </a:ln>
            <a:extLst>
              <a:ext uri="{53640926-AAD7-44d8-BBD7-CCE9431645EC}">
                <a14:shadowObscured xmlns:a14="http://schemas.microsoft.com/office/drawing/2010/main"/>
              </a:ext>
            </a:extLst>
          </p:spPr>
        </p:pic>
        <p:pic>
          <p:nvPicPr>
            <p:cNvPr id="48" name="Picture 47"/>
            <p:cNvPicPr/>
            <p:nvPr/>
          </p:nvPicPr>
          <p:blipFill rotWithShape="1">
            <a:blip r:embed="rId9"/>
            <a:srcRect l="4969" t="24872" r="56570" b="67692"/>
            <a:stretch/>
          </p:blipFill>
          <p:spPr bwMode="auto">
            <a:xfrm>
              <a:off x="13302665" y="12577364"/>
              <a:ext cx="7139423" cy="887527"/>
            </a:xfrm>
            <a:prstGeom prst="rect">
              <a:avLst/>
            </a:prstGeom>
            <a:ln>
              <a:noFill/>
            </a:ln>
            <a:extLst>
              <a:ext uri="{53640926-AAD7-44d8-BBD7-CCE9431645EC}">
                <a14:shadowObscured xmlns:a14="http://schemas.microsoft.com/office/drawing/2010/main"/>
              </a:ext>
            </a:extLst>
          </p:spPr>
        </p:pic>
        <p:sp>
          <p:nvSpPr>
            <p:cNvPr id="49" name="TextBox 48"/>
            <p:cNvSpPr txBox="1"/>
            <p:nvPr/>
          </p:nvSpPr>
          <p:spPr>
            <a:xfrm>
              <a:off x="16472564" y="11724058"/>
              <a:ext cx="3592185" cy="424732"/>
            </a:xfrm>
            <a:prstGeom prst="rect">
              <a:avLst/>
            </a:prstGeom>
            <a:noFill/>
          </p:spPr>
          <p:txBody>
            <a:bodyPr wrap="square" rtlCol="0">
              <a:spAutoFit/>
            </a:bodyPr>
            <a:lstStyle/>
            <a:p>
              <a:pPr>
                <a:lnSpc>
                  <a:spcPct val="90000"/>
                </a:lnSpc>
                <a:buFontTx/>
                <a:buChar char="•"/>
              </a:pPr>
              <a:r>
                <a:rPr lang="en-US" sz="2400" i="1" dirty="0">
                  <a:cs typeface="Clear Sans"/>
                </a:rPr>
                <a:t>     Blue = </a:t>
              </a:r>
              <a:r>
                <a:rPr lang="en-US" sz="2400" i="1" dirty="0">
                  <a:latin typeface="+mj-lt"/>
                  <a:cs typeface="Clear Sans"/>
                </a:rPr>
                <a:t>Control School 2 </a:t>
              </a:r>
            </a:p>
          </p:txBody>
        </p:sp>
        <p:sp>
          <p:nvSpPr>
            <p:cNvPr id="50" name="TextBox 49"/>
            <p:cNvSpPr txBox="1"/>
            <p:nvPr/>
          </p:nvSpPr>
          <p:spPr>
            <a:xfrm>
              <a:off x="21368907" y="11725865"/>
              <a:ext cx="2969042" cy="424732"/>
            </a:xfrm>
            <a:prstGeom prst="rect">
              <a:avLst/>
            </a:prstGeom>
            <a:noFill/>
          </p:spPr>
          <p:txBody>
            <a:bodyPr wrap="square" rtlCol="0">
              <a:spAutoFit/>
            </a:bodyPr>
            <a:lstStyle/>
            <a:p>
              <a:pPr>
                <a:lnSpc>
                  <a:spcPct val="90000"/>
                </a:lnSpc>
              </a:pPr>
              <a:r>
                <a:rPr lang="en-US" sz="2400" i="1" dirty="0">
                  <a:latin typeface="+mj-lt"/>
                  <a:cs typeface="Clear Sans"/>
                </a:rPr>
                <a:t>Black = Baseline Years</a:t>
              </a:r>
            </a:p>
          </p:txBody>
        </p:sp>
        <p:sp>
          <p:nvSpPr>
            <p:cNvPr id="51" name="TextBox 50"/>
            <p:cNvSpPr txBox="1"/>
            <p:nvPr/>
          </p:nvSpPr>
          <p:spPr>
            <a:xfrm>
              <a:off x="23975844" y="11719826"/>
              <a:ext cx="5063808" cy="424732"/>
            </a:xfrm>
            <a:prstGeom prst="rect">
              <a:avLst/>
            </a:prstGeom>
            <a:noFill/>
          </p:spPr>
          <p:txBody>
            <a:bodyPr wrap="square" rtlCol="0">
              <a:spAutoFit/>
            </a:bodyPr>
            <a:lstStyle/>
            <a:p>
              <a:pPr>
                <a:lnSpc>
                  <a:spcPct val="90000"/>
                </a:lnSpc>
                <a:buFontTx/>
                <a:buChar char="•"/>
              </a:pPr>
              <a:r>
                <a:rPr lang="en-US" sz="2400" i="1" dirty="0">
                  <a:latin typeface="+mj-lt"/>
                  <a:cs typeface="Clear Sans"/>
                </a:rPr>
                <a:t> Orange = </a:t>
              </a:r>
              <a:r>
                <a:rPr lang="en-US" sz="2400" i="1" dirty="0" smtClean="0">
                  <a:latin typeface="+mj-lt"/>
                  <a:cs typeface="Clear Sans"/>
                </a:rPr>
                <a:t>Implementation </a:t>
              </a:r>
              <a:r>
                <a:rPr lang="en-US" sz="2400" i="1" dirty="0">
                  <a:latin typeface="+mj-lt"/>
                  <a:cs typeface="Clear Sans"/>
                </a:rPr>
                <a:t>Years</a:t>
              </a:r>
            </a:p>
          </p:txBody>
        </p:sp>
        <p:sp>
          <p:nvSpPr>
            <p:cNvPr id="52" name="TextBox 51"/>
            <p:cNvSpPr txBox="1"/>
            <p:nvPr/>
          </p:nvSpPr>
          <p:spPr>
            <a:xfrm>
              <a:off x="14630781" y="12058263"/>
              <a:ext cx="4173079" cy="424732"/>
            </a:xfrm>
            <a:prstGeom prst="rect">
              <a:avLst/>
            </a:prstGeom>
            <a:noFill/>
          </p:spPr>
          <p:txBody>
            <a:bodyPr wrap="square" rtlCol="0">
              <a:spAutoFit/>
            </a:bodyPr>
            <a:lstStyle/>
            <a:p>
              <a:pPr algn="ctr">
                <a:lnSpc>
                  <a:spcPct val="90000"/>
                </a:lnSpc>
              </a:pPr>
              <a:r>
                <a:rPr lang="en-US" sz="2400" i="1" dirty="0">
                  <a:cs typeface="Clear Sans"/>
                </a:rPr>
                <a:t>Orange = Experimental School </a:t>
              </a:r>
            </a:p>
          </p:txBody>
        </p:sp>
        <p:sp>
          <p:nvSpPr>
            <p:cNvPr id="53" name="TextBox 52"/>
            <p:cNvSpPr txBox="1"/>
            <p:nvPr/>
          </p:nvSpPr>
          <p:spPr>
            <a:xfrm>
              <a:off x="21383917" y="19008876"/>
              <a:ext cx="3018625" cy="424732"/>
            </a:xfrm>
            <a:prstGeom prst="rect">
              <a:avLst/>
            </a:prstGeom>
            <a:noFill/>
          </p:spPr>
          <p:txBody>
            <a:bodyPr wrap="square" rtlCol="0">
              <a:spAutoFit/>
            </a:bodyPr>
            <a:lstStyle/>
            <a:p>
              <a:pPr>
                <a:lnSpc>
                  <a:spcPct val="90000"/>
                </a:lnSpc>
              </a:pPr>
              <a:r>
                <a:rPr lang="en-US" sz="2400" i="1" dirty="0">
                  <a:latin typeface="+mj-lt"/>
                  <a:cs typeface="Clear Sans"/>
                </a:rPr>
                <a:t>Black = Baseline Years</a:t>
              </a:r>
            </a:p>
          </p:txBody>
        </p:sp>
        <p:sp>
          <p:nvSpPr>
            <p:cNvPr id="54" name="TextBox 53"/>
            <p:cNvSpPr txBox="1"/>
            <p:nvPr/>
          </p:nvSpPr>
          <p:spPr>
            <a:xfrm>
              <a:off x="23975844" y="19008876"/>
              <a:ext cx="5063808" cy="424732"/>
            </a:xfrm>
            <a:prstGeom prst="rect">
              <a:avLst/>
            </a:prstGeom>
            <a:noFill/>
          </p:spPr>
          <p:txBody>
            <a:bodyPr wrap="square" rtlCol="0">
              <a:spAutoFit/>
            </a:bodyPr>
            <a:lstStyle/>
            <a:p>
              <a:pPr>
                <a:lnSpc>
                  <a:spcPct val="90000"/>
                </a:lnSpc>
                <a:buFontTx/>
                <a:buChar char="•"/>
              </a:pPr>
              <a:r>
                <a:rPr lang="en-US" sz="2400" i="1" dirty="0">
                  <a:latin typeface="+mj-lt"/>
                  <a:cs typeface="Clear Sans"/>
                </a:rPr>
                <a:t> Orange = </a:t>
              </a:r>
              <a:r>
                <a:rPr lang="en-US" sz="2400" i="1" dirty="0" smtClean="0">
                  <a:latin typeface="+mj-lt"/>
                  <a:cs typeface="Clear Sans"/>
                </a:rPr>
                <a:t>Implementation </a:t>
              </a:r>
              <a:r>
                <a:rPr lang="en-US" sz="2400" i="1" dirty="0">
                  <a:latin typeface="+mj-lt"/>
                  <a:cs typeface="Clear Sans"/>
                </a:rPr>
                <a:t>Years</a:t>
              </a:r>
            </a:p>
          </p:txBody>
        </p:sp>
        <p:sp>
          <p:nvSpPr>
            <p:cNvPr id="55" name="TextBox 54"/>
            <p:cNvSpPr txBox="1"/>
            <p:nvPr/>
          </p:nvSpPr>
          <p:spPr>
            <a:xfrm>
              <a:off x="13400745" y="18975505"/>
              <a:ext cx="3269605" cy="424732"/>
            </a:xfrm>
            <a:prstGeom prst="rect">
              <a:avLst/>
            </a:prstGeom>
            <a:noFill/>
          </p:spPr>
          <p:txBody>
            <a:bodyPr wrap="square" rtlCol="0">
              <a:spAutoFit/>
            </a:bodyPr>
            <a:lstStyle/>
            <a:p>
              <a:pPr>
                <a:lnSpc>
                  <a:spcPct val="90000"/>
                </a:lnSpc>
              </a:pPr>
              <a:r>
                <a:rPr lang="en-US" sz="2400" i="1" dirty="0" smtClean="0">
                  <a:latin typeface="+mj-lt"/>
                  <a:cs typeface="Clear Sans"/>
                </a:rPr>
                <a:t>Black = Baseline Years</a:t>
              </a:r>
              <a:endParaRPr lang="en-US" sz="2400" i="1" dirty="0">
                <a:latin typeface="+mj-lt"/>
                <a:cs typeface="Clear Sans"/>
              </a:endParaRPr>
            </a:p>
          </p:txBody>
        </p:sp>
        <p:sp>
          <p:nvSpPr>
            <p:cNvPr id="56" name="TextBox 55"/>
            <p:cNvSpPr txBox="1"/>
            <p:nvPr/>
          </p:nvSpPr>
          <p:spPr>
            <a:xfrm>
              <a:off x="16079383" y="18963510"/>
              <a:ext cx="5876766" cy="424732"/>
            </a:xfrm>
            <a:prstGeom prst="rect">
              <a:avLst/>
            </a:prstGeom>
            <a:noFill/>
          </p:spPr>
          <p:txBody>
            <a:bodyPr wrap="square" rtlCol="0">
              <a:spAutoFit/>
            </a:bodyPr>
            <a:lstStyle/>
            <a:p>
              <a:pPr>
                <a:lnSpc>
                  <a:spcPct val="90000"/>
                </a:lnSpc>
                <a:buFontTx/>
                <a:buChar char="•"/>
              </a:pPr>
              <a:r>
                <a:rPr lang="en-US" sz="2400" i="1" dirty="0">
                  <a:latin typeface="+mj-lt"/>
                  <a:cs typeface="Clear Sans"/>
                </a:rPr>
                <a:t> Orange = </a:t>
              </a:r>
              <a:r>
                <a:rPr lang="en-US" sz="2400" i="1" dirty="0" smtClean="0">
                  <a:latin typeface="+mj-lt"/>
                  <a:cs typeface="Clear Sans"/>
                </a:rPr>
                <a:t>Implementation </a:t>
              </a:r>
              <a:r>
                <a:rPr lang="en-US" sz="2400" i="1" dirty="0">
                  <a:latin typeface="+mj-lt"/>
                  <a:cs typeface="Clear Sans"/>
                </a:rPr>
                <a:t>Years</a:t>
              </a:r>
            </a:p>
          </p:txBody>
        </p:sp>
      </p:grpSp>
    </p:spTree>
    <p:extLst>
      <p:ext uri="{BB962C8B-B14F-4D97-AF65-F5344CB8AC3E}">
        <p14:creationId xmlns:p14="http://schemas.microsoft.com/office/powerpoint/2010/main" val="11216061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1470</TotalTime>
  <Words>905</Words>
  <Application>Microsoft Macintosh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Brit'ny Stein</dc:creator>
  <cp:lastModifiedBy>Carrol Smith</cp:lastModifiedBy>
  <cp:revision>68</cp:revision>
  <dcterms:created xsi:type="dcterms:W3CDTF">2015-02-02T16:25:21Z</dcterms:created>
  <dcterms:modified xsi:type="dcterms:W3CDTF">2015-11-10T16:00:05Z</dcterms:modified>
</cp:coreProperties>
</file>