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sldIdLst>
    <p:sldId id="256" r:id="rId2"/>
    <p:sldId id="291" r:id="rId3"/>
    <p:sldId id="281" r:id="rId4"/>
    <p:sldId id="282" r:id="rId5"/>
    <p:sldId id="290" r:id="rId6"/>
    <p:sldId id="292" r:id="rId7"/>
    <p:sldId id="268" r:id="rId8"/>
    <p:sldId id="267" r:id="rId9"/>
    <p:sldId id="294" r:id="rId10"/>
    <p:sldId id="298" r:id="rId11"/>
    <p:sldId id="299" r:id="rId12"/>
    <p:sldId id="296" r:id="rId13"/>
    <p:sldId id="297" r:id="rId14"/>
    <p:sldId id="300" r:id="rId15"/>
    <p:sldId id="307" r:id="rId16"/>
    <p:sldId id="301" r:id="rId17"/>
    <p:sldId id="295" r:id="rId18"/>
    <p:sldId id="308" r:id="rId19"/>
    <p:sldId id="303" r:id="rId20"/>
    <p:sldId id="306" r:id="rId21"/>
    <p:sldId id="309" r:id="rId22"/>
    <p:sldId id="276" r:id="rId23"/>
    <p:sldId id="304" r:id="rId24"/>
    <p:sldId id="311" r:id="rId25"/>
    <p:sldId id="310" r:id="rId26"/>
    <p:sldId id="318" r:id="rId27"/>
    <p:sldId id="305" r:id="rId28"/>
    <p:sldId id="312" r:id="rId29"/>
    <p:sldId id="319" r:id="rId30"/>
    <p:sldId id="328" r:id="rId31"/>
    <p:sldId id="324" r:id="rId32"/>
    <p:sldId id="325" r:id="rId33"/>
    <p:sldId id="313" r:id="rId34"/>
    <p:sldId id="275" r:id="rId35"/>
    <p:sldId id="323" r:id="rId36"/>
    <p:sldId id="320" r:id="rId37"/>
    <p:sldId id="25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E1E"/>
    <a:srgbClr val="9D1E23"/>
    <a:srgbClr val="D1282E"/>
    <a:srgbClr val="FFA8FF"/>
    <a:srgbClr val="FBA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58" autoAdjust="0"/>
  </p:normalViewPr>
  <p:slideViewPr>
    <p:cSldViewPr>
      <p:cViewPr>
        <p:scale>
          <a:sx n="76" d="100"/>
          <a:sy n="76" d="100"/>
        </p:scale>
        <p:origin x="-139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29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E3EE31-0E4E-B643-92A7-69681FF0EDB6}" type="doc">
      <dgm:prSet loTypeId="urn:microsoft.com/office/officeart/2005/8/layout/process5" loCatId="" qsTypeId="urn:microsoft.com/office/officeart/2005/8/quickstyle/simple4" qsCatId="simple" csTypeId="urn:microsoft.com/office/officeart/2005/8/colors/accent1_2" csCatId="accent1" phldr="1"/>
      <dgm:spPr/>
      <dgm:t>
        <a:bodyPr/>
        <a:lstStyle/>
        <a:p>
          <a:endParaRPr lang="en-US"/>
        </a:p>
      </dgm:t>
    </dgm:pt>
    <dgm:pt modelId="{AD626A20-2AEA-ED44-88AF-968C8CFDE22B}">
      <dgm:prSet phldrT="[Text]"/>
      <dgm:spPr>
        <a:gradFill flip="none" rotWithShape="0">
          <a:gsLst>
            <a:gs pos="0">
              <a:schemeClr val="accent1">
                <a:hueOff val="0"/>
                <a:satOff val="0"/>
                <a:lumOff val="0"/>
                <a:shade val="70000"/>
                <a:satMod val="150000"/>
                <a:alpha val="52000"/>
              </a:schemeClr>
            </a:gs>
            <a:gs pos="34000">
              <a:schemeClr val="accent1">
                <a:hueOff val="0"/>
                <a:satOff val="0"/>
                <a:lumOff val="0"/>
                <a:shade val="70000"/>
                <a:satMod val="140000"/>
                <a:alpha val="52000"/>
              </a:schemeClr>
            </a:gs>
            <a:gs pos="70000">
              <a:schemeClr val="accent1">
                <a:hueOff val="0"/>
                <a:satOff val="0"/>
                <a:lumOff val="0"/>
                <a:tint val="100000"/>
                <a:shade val="90000"/>
                <a:satMod val="140000"/>
                <a:alpha val="52000"/>
              </a:schemeClr>
            </a:gs>
            <a:gs pos="100000">
              <a:schemeClr val="accent1">
                <a:hueOff val="0"/>
                <a:satOff val="0"/>
                <a:lumOff val="0"/>
                <a:tint val="100000"/>
                <a:shade val="100000"/>
                <a:satMod val="100000"/>
                <a:alpha val="52000"/>
              </a:schemeClr>
            </a:gs>
          </a:gsLst>
          <a:path path="circle">
            <a:fillToRect l="100000" t="100000" r="100000" b="100000"/>
          </a:path>
          <a:tileRect/>
        </a:gradFill>
      </dgm:spPr>
      <dgm:t>
        <a:bodyPr/>
        <a:lstStyle/>
        <a:p>
          <a:r>
            <a:rPr lang="en-US" dirty="0" smtClean="0"/>
            <a:t>Depict a problem</a:t>
          </a:r>
          <a:endParaRPr lang="en-US" dirty="0"/>
        </a:p>
      </dgm:t>
    </dgm:pt>
    <dgm:pt modelId="{425DFC15-E0EE-0D4B-A05A-194261454A40}" type="parTrans" cxnId="{5FF48CF1-1F06-1B40-9AAE-68237DBAE64C}">
      <dgm:prSet/>
      <dgm:spPr/>
      <dgm:t>
        <a:bodyPr/>
        <a:lstStyle/>
        <a:p>
          <a:endParaRPr lang="en-US"/>
        </a:p>
      </dgm:t>
    </dgm:pt>
    <dgm:pt modelId="{82C9C226-A22C-5A4E-B1E3-9DCCA6C03217}" type="sibTrans" cxnId="{5FF48CF1-1F06-1B40-9AAE-68237DBAE64C}">
      <dgm:prSet/>
      <dgm:spPr>
        <a:solidFill>
          <a:schemeClr val="tx2">
            <a:lumMod val="75000"/>
            <a:alpha val="20000"/>
          </a:schemeClr>
        </a:solidFill>
      </dgm:spPr>
      <dgm:t>
        <a:bodyPr/>
        <a:lstStyle/>
        <a:p>
          <a:endParaRPr lang="en-US">
            <a:solidFill>
              <a:schemeClr val="tx2">
                <a:lumMod val="75000"/>
              </a:schemeClr>
            </a:solidFill>
          </a:endParaRPr>
        </a:p>
      </dgm:t>
    </dgm:pt>
    <dgm:pt modelId="{D11D099C-D6CB-FC4B-9D02-C43C0CF32DEC}">
      <dgm:prSet phldrT="[Text]"/>
      <dgm:spPr>
        <a:gradFill flip="none" rotWithShape="0">
          <a:gsLst>
            <a:gs pos="0">
              <a:schemeClr val="accent1">
                <a:hueOff val="0"/>
                <a:satOff val="0"/>
                <a:lumOff val="0"/>
                <a:shade val="70000"/>
                <a:satMod val="150000"/>
                <a:alpha val="60000"/>
              </a:schemeClr>
            </a:gs>
            <a:gs pos="34000">
              <a:schemeClr val="accent1">
                <a:hueOff val="0"/>
                <a:satOff val="0"/>
                <a:lumOff val="0"/>
                <a:shade val="70000"/>
                <a:satMod val="140000"/>
                <a:alpha val="60000"/>
              </a:schemeClr>
            </a:gs>
            <a:gs pos="70000">
              <a:schemeClr val="accent1">
                <a:hueOff val="0"/>
                <a:satOff val="0"/>
                <a:lumOff val="0"/>
                <a:tint val="100000"/>
                <a:shade val="90000"/>
                <a:satMod val="140000"/>
                <a:alpha val="60000"/>
              </a:schemeClr>
            </a:gs>
            <a:gs pos="100000">
              <a:schemeClr val="accent1">
                <a:hueOff val="0"/>
                <a:satOff val="0"/>
                <a:lumOff val="0"/>
                <a:tint val="100000"/>
                <a:shade val="100000"/>
                <a:satMod val="100000"/>
                <a:alpha val="60000"/>
              </a:schemeClr>
            </a:gs>
          </a:gsLst>
          <a:path path="circle">
            <a:fillToRect l="100000" t="100000" r="100000" b="100000"/>
          </a:path>
          <a:tileRect/>
        </a:gradFill>
      </dgm:spPr>
      <dgm:t>
        <a:bodyPr/>
        <a:lstStyle/>
        <a:p>
          <a:r>
            <a:rPr lang="en-US" dirty="0" smtClean="0"/>
            <a:t>Identify negative impacts</a:t>
          </a:r>
          <a:endParaRPr lang="en-US" dirty="0"/>
        </a:p>
      </dgm:t>
    </dgm:pt>
    <dgm:pt modelId="{7EC551A0-C89B-7041-98CD-3C01E6165630}" type="parTrans" cxnId="{2F5CC14F-FB92-C348-ACC3-3FC4C2801BDA}">
      <dgm:prSet/>
      <dgm:spPr/>
      <dgm:t>
        <a:bodyPr/>
        <a:lstStyle/>
        <a:p>
          <a:endParaRPr lang="en-US"/>
        </a:p>
      </dgm:t>
    </dgm:pt>
    <dgm:pt modelId="{61476CD1-E32E-CD49-94B1-7AE1F0DEFDB3}" type="sibTrans" cxnId="{2F5CC14F-FB92-C348-ACC3-3FC4C2801BDA}">
      <dgm:prSet/>
      <dgm:spPr>
        <a:solidFill>
          <a:schemeClr val="tx2">
            <a:lumMod val="75000"/>
            <a:alpha val="30000"/>
          </a:schemeClr>
        </a:solidFill>
      </dgm:spPr>
      <dgm:t>
        <a:bodyPr/>
        <a:lstStyle/>
        <a:p>
          <a:endParaRPr lang="en-US">
            <a:solidFill>
              <a:schemeClr val="tx2">
                <a:lumMod val="75000"/>
              </a:schemeClr>
            </a:solidFill>
          </a:endParaRPr>
        </a:p>
      </dgm:t>
    </dgm:pt>
    <dgm:pt modelId="{2A62B781-6575-D946-B4A6-523A4EB286A7}">
      <dgm:prSet phldrT="[Text]"/>
      <dgm:spPr>
        <a:gradFill flip="none" rotWithShape="0">
          <a:gsLst>
            <a:gs pos="0">
              <a:schemeClr val="accent1">
                <a:hueOff val="0"/>
                <a:satOff val="0"/>
                <a:lumOff val="0"/>
                <a:shade val="70000"/>
                <a:satMod val="150000"/>
                <a:alpha val="70000"/>
              </a:schemeClr>
            </a:gs>
            <a:gs pos="34000">
              <a:schemeClr val="accent1">
                <a:hueOff val="0"/>
                <a:satOff val="0"/>
                <a:lumOff val="0"/>
                <a:shade val="70000"/>
                <a:satMod val="140000"/>
                <a:alpha val="70000"/>
              </a:schemeClr>
            </a:gs>
            <a:gs pos="70000">
              <a:schemeClr val="accent1">
                <a:hueOff val="0"/>
                <a:satOff val="0"/>
                <a:lumOff val="0"/>
                <a:tint val="100000"/>
                <a:shade val="90000"/>
                <a:satMod val="140000"/>
                <a:alpha val="70000"/>
              </a:schemeClr>
            </a:gs>
            <a:gs pos="100000">
              <a:schemeClr val="accent1">
                <a:hueOff val="0"/>
                <a:satOff val="0"/>
                <a:lumOff val="0"/>
                <a:tint val="100000"/>
                <a:shade val="100000"/>
                <a:satMod val="100000"/>
                <a:alpha val="70000"/>
              </a:schemeClr>
            </a:gs>
          </a:gsLst>
          <a:path path="circle">
            <a:fillToRect l="100000" t="100000" r="100000" b="100000"/>
          </a:path>
          <a:tileRect/>
        </a:gradFill>
      </dgm:spPr>
      <dgm:t>
        <a:bodyPr/>
        <a:lstStyle/>
        <a:p>
          <a:r>
            <a:rPr lang="en-US" dirty="0" smtClean="0"/>
            <a:t>Identify current help</a:t>
          </a:r>
          <a:endParaRPr lang="en-US" dirty="0"/>
        </a:p>
      </dgm:t>
    </dgm:pt>
    <dgm:pt modelId="{451D9402-E727-A94B-85F6-916E903BC8D9}" type="parTrans" cxnId="{6084C9B7-960D-E640-AEDC-6965F40D3EF1}">
      <dgm:prSet/>
      <dgm:spPr/>
      <dgm:t>
        <a:bodyPr/>
        <a:lstStyle/>
        <a:p>
          <a:endParaRPr lang="en-US"/>
        </a:p>
      </dgm:t>
    </dgm:pt>
    <dgm:pt modelId="{2319070A-09C4-1947-A7CC-5E2133A6191C}" type="sibTrans" cxnId="{6084C9B7-960D-E640-AEDC-6965F40D3EF1}">
      <dgm:prSet/>
      <dgm:spPr>
        <a:solidFill>
          <a:schemeClr val="tx2">
            <a:lumMod val="75000"/>
            <a:alpha val="37000"/>
          </a:schemeClr>
        </a:solidFill>
      </dgm:spPr>
      <dgm:t>
        <a:bodyPr/>
        <a:lstStyle/>
        <a:p>
          <a:endParaRPr lang="en-US"/>
        </a:p>
      </dgm:t>
    </dgm:pt>
    <dgm:pt modelId="{8DEE613E-69D2-FB44-B849-BC3B47AE130B}">
      <dgm:prSet phldrT="[Text]"/>
      <dgm:spPr>
        <a:gradFill flip="none" rotWithShape="0">
          <a:gsLst>
            <a:gs pos="0">
              <a:schemeClr val="accent1">
                <a:hueOff val="0"/>
                <a:satOff val="0"/>
                <a:lumOff val="0"/>
                <a:shade val="70000"/>
                <a:satMod val="150000"/>
                <a:alpha val="80000"/>
              </a:schemeClr>
            </a:gs>
            <a:gs pos="34000">
              <a:schemeClr val="accent1">
                <a:hueOff val="0"/>
                <a:satOff val="0"/>
                <a:lumOff val="0"/>
                <a:shade val="70000"/>
                <a:satMod val="140000"/>
                <a:alpha val="80000"/>
              </a:schemeClr>
            </a:gs>
            <a:gs pos="70000">
              <a:schemeClr val="accent1">
                <a:hueOff val="0"/>
                <a:satOff val="0"/>
                <a:lumOff val="0"/>
                <a:tint val="100000"/>
                <a:shade val="90000"/>
                <a:satMod val="140000"/>
                <a:alpha val="80000"/>
              </a:schemeClr>
            </a:gs>
            <a:gs pos="100000">
              <a:schemeClr val="accent1">
                <a:hueOff val="0"/>
                <a:satOff val="0"/>
                <a:lumOff val="0"/>
                <a:tint val="100000"/>
                <a:shade val="100000"/>
                <a:satMod val="100000"/>
                <a:alpha val="80000"/>
              </a:schemeClr>
            </a:gs>
          </a:gsLst>
          <a:path path="circle">
            <a:fillToRect l="100000" t="100000" r="100000" b="100000"/>
          </a:path>
          <a:tileRect/>
        </a:gradFill>
      </dgm:spPr>
      <dgm:t>
        <a:bodyPr/>
        <a:lstStyle/>
        <a:p>
          <a:r>
            <a:rPr lang="en-US" dirty="0" smtClean="0"/>
            <a:t>If you were in charge…</a:t>
          </a:r>
          <a:endParaRPr lang="en-US" dirty="0"/>
        </a:p>
      </dgm:t>
    </dgm:pt>
    <dgm:pt modelId="{CC86F74D-872A-784B-9D41-415CE7B1692A}" type="parTrans" cxnId="{52EAF548-5A1B-344D-908C-E535190FAB98}">
      <dgm:prSet/>
      <dgm:spPr/>
      <dgm:t>
        <a:bodyPr/>
        <a:lstStyle/>
        <a:p>
          <a:endParaRPr lang="en-US"/>
        </a:p>
      </dgm:t>
    </dgm:pt>
    <dgm:pt modelId="{9BA6BD4D-3F0C-1141-95AB-FEE3DF58AAFE}" type="sibTrans" cxnId="{52EAF548-5A1B-344D-908C-E535190FAB98}">
      <dgm:prSet/>
      <dgm:spPr>
        <a:solidFill>
          <a:schemeClr val="tx2">
            <a:lumMod val="75000"/>
            <a:alpha val="50000"/>
          </a:schemeClr>
        </a:solidFill>
      </dgm:spPr>
      <dgm:t>
        <a:bodyPr/>
        <a:lstStyle/>
        <a:p>
          <a:endParaRPr lang="en-US"/>
        </a:p>
      </dgm:t>
    </dgm:pt>
    <dgm:pt modelId="{3E24C55E-7F2C-DD4D-8088-7DE2BC074F67}">
      <dgm:prSet phldrT="[Text]"/>
      <dgm:spPr>
        <a:gradFill flip="none" rotWithShape="0">
          <a:gsLst>
            <a:gs pos="0">
              <a:schemeClr val="accent1">
                <a:hueOff val="0"/>
                <a:satOff val="0"/>
                <a:lumOff val="0"/>
                <a:shade val="70000"/>
                <a:satMod val="150000"/>
                <a:alpha val="90000"/>
              </a:schemeClr>
            </a:gs>
            <a:gs pos="34000">
              <a:schemeClr val="accent1">
                <a:hueOff val="0"/>
                <a:satOff val="0"/>
                <a:lumOff val="0"/>
                <a:shade val="70000"/>
                <a:satMod val="140000"/>
                <a:alpha val="90000"/>
              </a:schemeClr>
            </a:gs>
            <a:gs pos="70000">
              <a:schemeClr val="accent1">
                <a:hueOff val="0"/>
                <a:satOff val="0"/>
                <a:lumOff val="0"/>
                <a:tint val="100000"/>
                <a:shade val="90000"/>
                <a:satMod val="140000"/>
                <a:alpha val="90000"/>
              </a:schemeClr>
            </a:gs>
            <a:gs pos="100000">
              <a:schemeClr val="accent1">
                <a:hueOff val="0"/>
                <a:satOff val="0"/>
                <a:lumOff val="0"/>
                <a:tint val="100000"/>
                <a:shade val="100000"/>
                <a:satMod val="100000"/>
                <a:alpha val="90000"/>
              </a:schemeClr>
            </a:gs>
          </a:gsLst>
          <a:path path="circle">
            <a:fillToRect l="100000" t="100000" r="100000" b="100000"/>
          </a:path>
          <a:tileRect/>
        </a:gradFill>
      </dgm:spPr>
      <dgm:t>
        <a:bodyPr/>
        <a:lstStyle/>
        <a:p>
          <a:r>
            <a:rPr lang="en-US" dirty="0" smtClean="0"/>
            <a:t>Identify potential partners</a:t>
          </a:r>
          <a:endParaRPr lang="en-US" dirty="0"/>
        </a:p>
      </dgm:t>
    </dgm:pt>
    <dgm:pt modelId="{ABE7B8A3-FEB4-8848-886A-B6C3340B3328}" type="parTrans" cxnId="{099505C0-34FB-624C-A8FA-D8127C20F814}">
      <dgm:prSet/>
      <dgm:spPr/>
      <dgm:t>
        <a:bodyPr/>
        <a:lstStyle/>
        <a:p>
          <a:endParaRPr lang="en-US"/>
        </a:p>
      </dgm:t>
    </dgm:pt>
    <dgm:pt modelId="{D98A5A68-FF6C-F645-B0B1-39D5B668531A}" type="sibTrans" cxnId="{099505C0-34FB-624C-A8FA-D8127C20F814}">
      <dgm:prSet/>
      <dgm:spPr>
        <a:solidFill>
          <a:schemeClr val="tx2">
            <a:lumMod val="75000"/>
            <a:alpha val="68000"/>
          </a:schemeClr>
        </a:solidFill>
      </dgm:spPr>
      <dgm:t>
        <a:bodyPr/>
        <a:lstStyle/>
        <a:p>
          <a:endParaRPr lang="en-US"/>
        </a:p>
      </dgm:t>
    </dgm:pt>
    <dgm:pt modelId="{3A2A412B-DC07-3C40-970E-FF0048D73342}">
      <dgm:prSet phldrT="[Text]"/>
      <dgm:spPr/>
      <dgm:t>
        <a:bodyPr/>
        <a:lstStyle/>
        <a:p>
          <a:r>
            <a:rPr lang="en-US" dirty="0" smtClean="0"/>
            <a:t>Identify outcomes</a:t>
          </a:r>
          <a:endParaRPr lang="en-US" dirty="0"/>
        </a:p>
      </dgm:t>
    </dgm:pt>
    <dgm:pt modelId="{C35269F6-34E2-6541-BB9F-B0C186974BC5}" type="parTrans" cxnId="{0C5A437A-EB54-CD4B-9036-248FDC796E2B}">
      <dgm:prSet/>
      <dgm:spPr/>
      <dgm:t>
        <a:bodyPr/>
        <a:lstStyle/>
        <a:p>
          <a:endParaRPr lang="en-US"/>
        </a:p>
      </dgm:t>
    </dgm:pt>
    <dgm:pt modelId="{376E3743-EB95-9B44-8C99-50C795A66A74}" type="sibTrans" cxnId="{0C5A437A-EB54-CD4B-9036-248FDC796E2B}">
      <dgm:prSet/>
      <dgm:spPr/>
      <dgm:t>
        <a:bodyPr/>
        <a:lstStyle/>
        <a:p>
          <a:endParaRPr lang="en-US"/>
        </a:p>
      </dgm:t>
    </dgm:pt>
    <dgm:pt modelId="{31ADE33F-7706-2841-B3BF-8F0F85E5E9C3}" type="pres">
      <dgm:prSet presAssocID="{88E3EE31-0E4E-B643-92A7-69681FF0EDB6}" presName="diagram" presStyleCnt="0">
        <dgm:presLayoutVars>
          <dgm:dir/>
          <dgm:resizeHandles val="exact"/>
        </dgm:presLayoutVars>
      </dgm:prSet>
      <dgm:spPr/>
      <dgm:t>
        <a:bodyPr/>
        <a:lstStyle/>
        <a:p>
          <a:endParaRPr lang="en-US"/>
        </a:p>
      </dgm:t>
    </dgm:pt>
    <dgm:pt modelId="{33729598-37BF-1740-91FD-DFA555FB8810}" type="pres">
      <dgm:prSet presAssocID="{AD626A20-2AEA-ED44-88AF-968C8CFDE22B}" presName="node" presStyleLbl="node1" presStyleIdx="0" presStyleCnt="6">
        <dgm:presLayoutVars>
          <dgm:bulletEnabled val="1"/>
        </dgm:presLayoutVars>
      </dgm:prSet>
      <dgm:spPr/>
      <dgm:t>
        <a:bodyPr/>
        <a:lstStyle/>
        <a:p>
          <a:endParaRPr lang="en-US"/>
        </a:p>
      </dgm:t>
    </dgm:pt>
    <dgm:pt modelId="{04255CC3-F410-3949-9D05-4E1748CCF9F0}" type="pres">
      <dgm:prSet presAssocID="{82C9C226-A22C-5A4E-B1E3-9DCCA6C03217}" presName="sibTrans" presStyleLbl="sibTrans2D1" presStyleIdx="0" presStyleCnt="5"/>
      <dgm:spPr/>
      <dgm:t>
        <a:bodyPr/>
        <a:lstStyle/>
        <a:p>
          <a:endParaRPr lang="en-US"/>
        </a:p>
      </dgm:t>
    </dgm:pt>
    <dgm:pt modelId="{0CF25ED1-E513-D140-8A5E-F949AA70A78D}" type="pres">
      <dgm:prSet presAssocID="{82C9C226-A22C-5A4E-B1E3-9DCCA6C03217}" presName="connectorText" presStyleLbl="sibTrans2D1" presStyleIdx="0" presStyleCnt="5"/>
      <dgm:spPr/>
      <dgm:t>
        <a:bodyPr/>
        <a:lstStyle/>
        <a:p>
          <a:endParaRPr lang="en-US"/>
        </a:p>
      </dgm:t>
    </dgm:pt>
    <dgm:pt modelId="{D6CE3D86-8552-7549-A595-5133D860E82F}" type="pres">
      <dgm:prSet presAssocID="{D11D099C-D6CB-FC4B-9D02-C43C0CF32DEC}" presName="node" presStyleLbl="node1" presStyleIdx="1" presStyleCnt="6">
        <dgm:presLayoutVars>
          <dgm:bulletEnabled val="1"/>
        </dgm:presLayoutVars>
      </dgm:prSet>
      <dgm:spPr/>
      <dgm:t>
        <a:bodyPr/>
        <a:lstStyle/>
        <a:p>
          <a:endParaRPr lang="en-US"/>
        </a:p>
      </dgm:t>
    </dgm:pt>
    <dgm:pt modelId="{1340E73E-767C-6049-8F51-070C797524DF}" type="pres">
      <dgm:prSet presAssocID="{61476CD1-E32E-CD49-94B1-7AE1F0DEFDB3}" presName="sibTrans" presStyleLbl="sibTrans2D1" presStyleIdx="1" presStyleCnt="5"/>
      <dgm:spPr/>
      <dgm:t>
        <a:bodyPr/>
        <a:lstStyle/>
        <a:p>
          <a:endParaRPr lang="en-US"/>
        </a:p>
      </dgm:t>
    </dgm:pt>
    <dgm:pt modelId="{8CE68512-A396-D34A-9106-E66DD52D0792}" type="pres">
      <dgm:prSet presAssocID="{61476CD1-E32E-CD49-94B1-7AE1F0DEFDB3}" presName="connectorText" presStyleLbl="sibTrans2D1" presStyleIdx="1" presStyleCnt="5"/>
      <dgm:spPr/>
      <dgm:t>
        <a:bodyPr/>
        <a:lstStyle/>
        <a:p>
          <a:endParaRPr lang="en-US"/>
        </a:p>
      </dgm:t>
    </dgm:pt>
    <dgm:pt modelId="{2388F5F8-CCCC-F643-A80D-4292E8276A66}" type="pres">
      <dgm:prSet presAssocID="{2A62B781-6575-D946-B4A6-523A4EB286A7}" presName="node" presStyleLbl="node1" presStyleIdx="2" presStyleCnt="6">
        <dgm:presLayoutVars>
          <dgm:bulletEnabled val="1"/>
        </dgm:presLayoutVars>
      </dgm:prSet>
      <dgm:spPr/>
      <dgm:t>
        <a:bodyPr/>
        <a:lstStyle/>
        <a:p>
          <a:endParaRPr lang="en-US"/>
        </a:p>
      </dgm:t>
    </dgm:pt>
    <dgm:pt modelId="{EC205352-3545-EF40-A7A7-1A97D5BECF7A}" type="pres">
      <dgm:prSet presAssocID="{2319070A-09C4-1947-A7CC-5E2133A6191C}" presName="sibTrans" presStyleLbl="sibTrans2D1" presStyleIdx="2" presStyleCnt="5"/>
      <dgm:spPr/>
      <dgm:t>
        <a:bodyPr/>
        <a:lstStyle/>
        <a:p>
          <a:endParaRPr lang="en-US"/>
        </a:p>
      </dgm:t>
    </dgm:pt>
    <dgm:pt modelId="{EFCB91BF-7BCD-1543-973B-D863E9BEDDF0}" type="pres">
      <dgm:prSet presAssocID="{2319070A-09C4-1947-A7CC-5E2133A6191C}" presName="connectorText" presStyleLbl="sibTrans2D1" presStyleIdx="2" presStyleCnt="5"/>
      <dgm:spPr/>
      <dgm:t>
        <a:bodyPr/>
        <a:lstStyle/>
        <a:p>
          <a:endParaRPr lang="en-US"/>
        </a:p>
      </dgm:t>
    </dgm:pt>
    <dgm:pt modelId="{D9E64396-9213-6E4A-A2D6-4F5735E80027}" type="pres">
      <dgm:prSet presAssocID="{8DEE613E-69D2-FB44-B849-BC3B47AE130B}" presName="node" presStyleLbl="node1" presStyleIdx="3" presStyleCnt="6">
        <dgm:presLayoutVars>
          <dgm:bulletEnabled val="1"/>
        </dgm:presLayoutVars>
      </dgm:prSet>
      <dgm:spPr/>
      <dgm:t>
        <a:bodyPr/>
        <a:lstStyle/>
        <a:p>
          <a:endParaRPr lang="en-US"/>
        </a:p>
      </dgm:t>
    </dgm:pt>
    <dgm:pt modelId="{FB0F20B2-F003-274A-8AB9-58E70684AF2B}" type="pres">
      <dgm:prSet presAssocID="{9BA6BD4D-3F0C-1141-95AB-FEE3DF58AAFE}" presName="sibTrans" presStyleLbl="sibTrans2D1" presStyleIdx="3" presStyleCnt="5"/>
      <dgm:spPr/>
      <dgm:t>
        <a:bodyPr/>
        <a:lstStyle/>
        <a:p>
          <a:endParaRPr lang="en-US"/>
        </a:p>
      </dgm:t>
    </dgm:pt>
    <dgm:pt modelId="{148E1890-0456-D343-A45E-45927B151311}" type="pres">
      <dgm:prSet presAssocID="{9BA6BD4D-3F0C-1141-95AB-FEE3DF58AAFE}" presName="connectorText" presStyleLbl="sibTrans2D1" presStyleIdx="3" presStyleCnt="5"/>
      <dgm:spPr/>
      <dgm:t>
        <a:bodyPr/>
        <a:lstStyle/>
        <a:p>
          <a:endParaRPr lang="en-US"/>
        </a:p>
      </dgm:t>
    </dgm:pt>
    <dgm:pt modelId="{1472C7AE-A775-4844-B18B-64766DD7B5F5}" type="pres">
      <dgm:prSet presAssocID="{3E24C55E-7F2C-DD4D-8088-7DE2BC074F67}" presName="node" presStyleLbl="node1" presStyleIdx="4" presStyleCnt="6">
        <dgm:presLayoutVars>
          <dgm:bulletEnabled val="1"/>
        </dgm:presLayoutVars>
      </dgm:prSet>
      <dgm:spPr/>
      <dgm:t>
        <a:bodyPr/>
        <a:lstStyle/>
        <a:p>
          <a:endParaRPr lang="en-US"/>
        </a:p>
      </dgm:t>
    </dgm:pt>
    <dgm:pt modelId="{B8D24000-3E49-A148-A2F7-CB1CD79E088F}" type="pres">
      <dgm:prSet presAssocID="{D98A5A68-FF6C-F645-B0B1-39D5B668531A}" presName="sibTrans" presStyleLbl="sibTrans2D1" presStyleIdx="4" presStyleCnt="5"/>
      <dgm:spPr/>
      <dgm:t>
        <a:bodyPr/>
        <a:lstStyle/>
        <a:p>
          <a:endParaRPr lang="en-US"/>
        </a:p>
      </dgm:t>
    </dgm:pt>
    <dgm:pt modelId="{5D97F79E-FDBF-BA4F-810F-9835D37FDAEE}" type="pres">
      <dgm:prSet presAssocID="{D98A5A68-FF6C-F645-B0B1-39D5B668531A}" presName="connectorText" presStyleLbl="sibTrans2D1" presStyleIdx="4" presStyleCnt="5"/>
      <dgm:spPr/>
      <dgm:t>
        <a:bodyPr/>
        <a:lstStyle/>
        <a:p>
          <a:endParaRPr lang="en-US"/>
        </a:p>
      </dgm:t>
    </dgm:pt>
    <dgm:pt modelId="{6A5688ED-FFBE-1841-B6F9-B78066EAB8CD}" type="pres">
      <dgm:prSet presAssocID="{3A2A412B-DC07-3C40-970E-FF0048D73342}" presName="node" presStyleLbl="node1" presStyleIdx="5" presStyleCnt="6">
        <dgm:presLayoutVars>
          <dgm:bulletEnabled val="1"/>
        </dgm:presLayoutVars>
      </dgm:prSet>
      <dgm:spPr/>
      <dgm:t>
        <a:bodyPr/>
        <a:lstStyle/>
        <a:p>
          <a:endParaRPr lang="en-US"/>
        </a:p>
      </dgm:t>
    </dgm:pt>
  </dgm:ptLst>
  <dgm:cxnLst>
    <dgm:cxn modelId="{32D0C530-BAE6-0347-AA63-65C2C7B179AA}" type="presOf" srcId="{2319070A-09C4-1947-A7CC-5E2133A6191C}" destId="{EFCB91BF-7BCD-1543-973B-D863E9BEDDF0}" srcOrd="1" destOrd="0" presId="urn:microsoft.com/office/officeart/2005/8/layout/process5"/>
    <dgm:cxn modelId="{0A37B8E5-DB59-9241-AFB5-695B6843FB8E}" type="presOf" srcId="{3A2A412B-DC07-3C40-970E-FF0048D73342}" destId="{6A5688ED-FFBE-1841-B6F9-B78066EAB8CD}" srcOrd="0" destOrd="0" presId="urn:microsoft.com/office/officeart/2005/8/layout/process5"/>
    <dgm:cxn modelId="{5FF48CF1-1F06-1B40-9AAE-68237DBAE64C}" srcId="{88E3EE31-0E4E-B643-92A7-69681FF0EDB6}" destId="{AD626A20-2AEA-ED44-88AF-968C8CFDE22B}" srcOrd="0" destOrd="0" parTransId="{425DFC15-E0EE-0D4B-A05A-194261454A40}" sibTransId="{82C9C226-A22C-5A4E-B1E3-9DCCA6C03217}"/>
    <dgm:cxn modelId="{C3312977-948E-9C44-9EF6-14E29ABE8BD2}" type="presOf" srcId="{3E24C55E-7F2C-DD4D-8088-7DE2BC074F67}" destId="{1472C7AE-A775-4844-B18B-64766DD7B5F5}" srcOrd="0" destOrd="0" presId="urn:microsoft.com/office/officeart/2005/8/layout/process5"/>
    <dgm:cxn modelId="{B011D48C-4682-AA48-933E-86C05864E525}" type="presOf" srcId="{82C9C226-A22C-5A4E-B1E3-9DCCA6C03217}" destId="{04255CC3-F410-3949-9D05-4E1748CCF9F0}" srcOrd="0" destOrd="0" presId="urn:microsoft.com/office/officeart/2005/8/layout/process5"/>
    <dgm:cxn modelId="{8F5DAE0D-1F46-3B47-A6C1-63E91CCA000C}" type="presOf" srcId="{82C9C226-A22C-5A4E-B1E3-9DCCA6C03217}" destId="{0CF25ED1-E513-D140-8A5E-F949AA70A78D}" srcOrd="1" destOrd="0" presId="urn:microsoft.com/office/officeart/2005/8/layout/process5"/>
    <dgm:cxn modelId="{06C4BDA9-1CAC-494E-83FB-C1D19CD45B3B}" type="presOf" srcId="{2319070A-09C4-1947-A7CC-5E2133A6191C}" destId="{EC205352-3545-EF40-A7A7-1A97D5BECF7A}" srcOrd="0" destOrd="0" presId="urn:microsoft.com/office/officeart/2005/8/layout/process5"/>
    <dgm:cxn modelId="{6084C9B7-960D-E640-AEDC-6965F40D3EF1}" srcId="{88E3EE31-0E4E-B643-92A7-69681FF0EDB6}" destId="{2A62B781-6575-D946-B4A6-523A4EB286A7}" srcOrd="2" destOrd="0" parTransId="{451D9402-E727-A94B-85F6-916E903BC8D9}" sibTransId="{2319070A-09C4-1947-A7CC-5E2133A6191C}"/>
    <dgm:cxn modelId="{5E2DB62F-F976-BB4A-9403-14893D48868D}" type="presOf" srcId="{61476CD1-E32E-CD49-94B1-7AE1F0DEFDB3}" destId="{1340E73E-767C-6049-8F51-070C797524DF}" srcOrd="0" destOrd="0" presId="urn:microsoft.com/office/officeart/2005/8/layout/process5"/>
    <dgm:cxn modelId="{B881034A-378F-3E47-A040-7E5FF77CD670}" type="presOf" srcId="{9BA6BD4D-3F0C-1141-95AB-FEE3DF58AAFE}" destId="{FB0F20B2-F003-274A-8AB9-58E70684AF2B}" srcOrd="0" destOrd="0" presId="urn:microsoft.com/office/officeart/2005/8/layout/process5"/>
    <dgm:cxn modelId="{37DEBC9F-95A0-F649-B3D1-77030829824E}" type="presOf" srcId="{D11D099C-D6CB-FC4B-9D02-C43C0CF32DEC}" destId="{D6CE3D86-8552-7549-A595-5133D860E82F}" srcOrd="0" destOrd="0" presId="urn:microsoft.com/office/officeart/2005/8/layout/process5"/>
    <dgm:cxn modelId="{099505C0-34FB-624C-A8FA-D8127C20F814}" srcId="{88E3EE31-0E4E-B643-92A7-69681FF0EDB6}" destId="{3E24C55E-7F2C-DD4D-8088-7DE2BC074F67}" srcOrd="4" destOrd="0" parTransId="{ABE7B8A3-FEB4-8848-886A-B6C3340B3328}" sibTransId="{D98A5A68-FF6C-F645-B0B1-39D5B668531A}"/>
    <dgm:cxn modelId="{442E9F36-D7F4-7E4E-B547-F3B2D8B92BE4}" type="presOf" srcId="{61476CD1-E32E-CD49-94B1-7AE1F0DEFDB3}" destId="{8CE68512-A396-D34A-9106-E66DD52D0792}" srcOrd="1" destOrd="0" presId="urn:microsoft.com/office/officeart/2005/8/layout/process5"/>
    <dgm:cxn modelId="{5EED73BA-444B-0D47-AD9E-12AC102000C5}" type="presOf" srcId="{88E3EE31-0E4E-B643-92A7-69681FF0EDB6}" destId="{31ADE33F-7706-2841-B3BF-8F0F85E5E9C3}" srcOrd="0" destOrd="0" presId="urn:microsoft.com/office/officeart/2005/8/layout/process5"/>
    <dgm:cxn modelId="{12BAB730-0F44-B247-8AF1-B1CFEB1FD41F}" type="presOf" srcId="{2A62B781-6575-D946-B4A6-523A4EB286A7}" destId="{2388F5F8-CCCC-F643-A80D-4292E8276A66}" srcOrd="0" destOrd="0" presId="urn:microsoft.com/office/officeart/2005/8/layout/process5"/>
    <dgm:cxn modelId="{2F5CC14F-FB92-C348-ACC3-3FC4C2801BDA}" srcId="{88E3EE31-0E4E-B643-92A7-69681FF0EDB6}" destId="{D11D099C-D6CB-FC4B-9D02-C43C0CF32DEC}" srcOrd="1" destOrd="0" parTransId="{7EC551A0-C89B-7041-98CD-3C01E6165630}" sibTransId="{61476CD1-E32E-CD49-94B1-7AE1F0DEFDB3}"/>
    <dgm:cxn modelId="{2C221C59-60E1-FE47-9B23-A948E08D2122}" type="presOf" srcId="{D98A5A68-FF6C-F645-B0B1-39D5B668531A}" destId="{B8D24000-3E49-A148-A2F7-CB1CD79E088F}" srcOrd="0" destOrd="0" presId="urn:microsoft.com/office/officeart/2005/8/layout/process5"/>
    <dgm:cxn modelId="{52EAF548-5A1B-344D-908C-E535190FAB98}" srcId="{88E3EE31-0E4E-B643-92A7-69681FF0EDB6}" destId="{8DEE613E-69D2-FB44-B849-BC3B47AE130B}" srcOrd="3" destOrd="0" parTransId="{CC86F74D-872A-784B-9D41-415CE7B1692A}" sibTransId="{9BA6BD4D-3F0C-1141-95AB-FEE3DF58AAFE}"/>
    <dgm:cxn modelId="{1F42F902-9318-C64F-A8A7-DB8E4C5C9F93}" type="presOf" srcId="{9BA6BD4D-3F0C-1141-95AB-FEE3DF58AAFE}" destId="{148E1890-0456-D343-A45E-45927B151311}" srcOrd="1" destOrd="0" presId="urn:microsoft.com/office/officeart/2005/8/layout/process5"/>
    <dgm:cxn modelId="{B8427B48-358F-5242-9980-907BD13B670E}" type="presOf" srcId="{8DEE613E-69D2-FB44-B849-BC3B47AE130B}" destId="{D9E64396-9213-6E4A-A2D6-4F5735E80027}" srcOrd="0" destOrd="0" presId="urn:microsoft.com/office/officeart/2005/8/layout/process5"/>
    <dgm:cxn modelId="{0C5A437A-EB54-CD4B-9036-248FDC796E2B}" srcId="{88E3EE31-0E4E-B643-92A7-69681FF0EDB6}" destId="{3A2A412B-DC07-3C40-970E-FF0048D73342}" srcOrd="5" destOrd="0" parTransId="{C35269F6-34E2-6541-BB9F-B0C186974BC5}" sibTransId="{376E3743-EB95-9B44-8C99-50C795A66A74}"/>
    <dgm:cxn modelId="{54E43B2F-ED6C-E64F-ACB1-10314A02E43A}" type="presOf" srcId="{D98A5A68-FF6C-F645-B0B1-39D5B668531A}" destId="{5D97F79E-FDBF-BA4F-810F-9835D37FDAEE}" srcOrd="1" destOrd="0" presId="urn:microsoft.com/office/officeart/2005/8/layout/process5"/>
    <dgm:cxn modelId="{3A1627EE-F46F-5242-8890-C46848DA0708}" type="presOf" srcId="{AD626A20-2AEA-ED44-88AF-968C8CFDE22B}" destId="{33729598-37BF-1740-91FD-DFA555FB8810}" srcOrd="0" destOrd="0" presId="urn:microsoft.com/office/officeart/2005/8/layout/process5"/>
    <dgm:cxn modelId="{6908043B-CA65-6F4E-875D-AD6A1651A21A}" type="presParOf" srcId="{31ADE33F-7706-2841-B3BF-8F0F85E5E9C3}" destId="{33729598-37BF-1740-91FD-DFA555FB8810}" srcOrd="0" destOrd="0" presId="urn:microsoft.com/office/officeart/2005/8/layout/process5"/>
    <dgm:cxn modelId="{03D706D9-E50F-FA41-A5E7-F2320CF6FBCC}" type="presParOf" srcId="{31ADE33F-7706-2841-B3BF-8F0F85E5E9C3}" destId="{04255CC3-F410-3949-9D05-4E1748CCF9F0}" srcOrd="1" destOrd="0" presId="urn:microsoft.com/office/officeart/2005/8/layout/process5"/>
    <dgm:cxn modelId="{EFE2899E-64C7-6D4A-82BB-3999DC4618D9}" type="presParOf" srcId="{04255CC3-F410-3949-9D05-4E1748CCF9F0}" destId="{0CF25ED1-E513-D140-8A5E-F949AA70A78D}" srcOrd="0" destOrd="0" presId="urn:microsoft.com/office/officeart/2005/8/layout/process5"/>
    <dgm:cxn modelId="{E2929E95-AB6A-6C40-9053-DF31B6C93562}" type="presParOf" srcId="{31ADE33F-7706-2841-B3BF-8F0F85E5E9C3}" destId="{D6CE3D86-8552-7549-A595-5133D860E82F}" srcOrd="2" destOrd="0" presId="urn:microsoft.com/office/officeart/2005/8/layout/process5"/>
    <dgm:cxn modelId="{9BD5E22D-3AC9-BE4A-951A-282A541FB3DA}" type="presParOf" srcId="{31ADE33F-7706-2841-B3BF-8F0F85E5E9C3}" destId="{1340E73E-767C-6049-8F51-070C797524DF}" srcOrd="3" destOrd="0" presId="urn:microsoft.com/office/officeart/2005/8/layout/process5"/>
    <dgm:cxn modelId="{3FCE9016-4E2E-E748-B7E4-197FB9E31230}" type="presParOf" srcId="{1340E73E-767C-6049-8F51-070C797524DF}" destId="{8CE68512-A396-D34A-9106-E66DD52D0792}" srcOrd="0" destOrd="0" presId="urn:microsoft.com/office/officeart/2005/8/layout/process5"/>
    <dgm:cxn modelId="{F095A9D9-4DE9-8F44-BA25-25CF0C9C0E6A}" type="presParOf" srcId="{31ADE33F-7706-2841-B3BF-8F0F85E5E9C3}" destId="{2388F5F8-CCCC-F643-A80D-4292E8276A66}" srcOrd="4" destOrd="0" presId="urn:microsoft.com/office/officeart/2005/8/layout/process5"/>
    <dgm:cxn modelId="{3A5EC900-FD67-5C40-8ED4-CEF93B13840F}" type="presParOf" srcId="{31ADE33F-7706-2841-B3BF-8F0F85E5E9C3}" destId="{EC205352-3545-EF40-A7A7-1A97D5BECF7A}" srcOrd="5" destOrd="0" presId="urn:microsoft.com/office/officeart/2005/8/layout/process5"/>
    <dgm:cxn modelId="{9E5F16B8-95A4-AE41-B18B-6A80F6F71F6F}" type="presParOf" srcId="{EC205352-3545-EF40-A7A7-1A97D5BECF7A}" destId="{EFCB91BF-7BCD-1543-973B-D863E9BEDDF0}" srcOrd="0" destOrd="0" presId="urn:microsoft.com/office/officeart/2005/8/layout/process5"/>
    <dgm:cxn modelId="{41B94332-4EF9-9546-802E-4EAB39179A16}" type="presParOf" srcId="{31ADE33F-7706-2841-B3BF-8F0F85E5E9C3}" destId="{D9E64396-9213-6E4A-A2D6-4F5735E80027}" srcOrd="6" destOrd="0" presId="urn:microsoft.com/office/officeart/2005/8/layout/process5"/>
    <dgm:cxn modelId="{4D5618E5-CD25-5E48-9C0E-76604E944F71}" type="presParOf" srcId="{31ADE33F-7706-2841-B3BF-8F0F85E5E9C3}" destId="{FB0F20B2-F003-274A-8AB9-58E70684AF2B}" srcOrd="7" destOrd="0" presId="urn:microsoft.com/office/officeart/2005/8/layout/process5"/>
    <dgm:cxn modelId="{3F412415-B32E-774D-8AEF-9570C5BD1C4D}" type="presParOf" srcId="{FB0F20B2-F003-274A-8AB9-58E70684AF2B}" destId="{148E1890-0456-D343-A45E-45927B151311}" srcOrd="0" destOrd="0" presId="urn:microsoft.com/office/officeart/2005/8/layout/process5"/>
    <dgm:cxn modelId="{0E6316E6-C301-3841-AC1C-EAB374864B7B}" type="presParOf" srcId="{31ADE33F-7706-2841-B3BF-8F0F85E5E9C3}" destId="{1472C7AE-A775-4844-B18B-64766DD7B5F5}" srcOrd="8" destOrd="0" presId="urn:microsoft.com/office/officeart/2005/8/layout/process5"/>
    <dgm:cxn modelId="{1F24FA72-AE9E-A347-A942-FFCDECB6C1B9}" type="presParOf" srcId="{31ADE33F-7706-2841-B3BF-8F0F85E5E9C3}" destId="{B8D24000-3E49-A148-A2F7-CB1CD79E088F}" srcOrd="9" destOrd="0" presId="urn:microsoft.com/office/officeart/2005/8/layout/process5"/>
    <dgm:cxn modelId="{7942706F-5FD8-4546-AA9C-A2BF493BE04C}" type="presParOf" srcId="{B8D24000-3E49-A148-A2F7-CB1CD79E088F}" destId="{5D97F79E-FDBF-BA4F-810F-9835D37FDAEE}" srcOrd="0" destOrd="0" presId="urn:microsoft.com/office/officeart/2005/8/layout/process5"/>
    <dgm:cxn modelId="{5DF9BF96-D6C0-234E-A2E3-602D861E681E}" type="presParOf" srcId="{31ADE33F-7706-2841-B3BF-8F0F85E5E9C3}" destId="{6A5688ED-FFBE-1841-B6F9-B78066EAB8CD}"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82B77F-E556-A149-BAD5-16A394762011}" type="doc">
      <dgm:prSet loTypeId="urn:microsoft.com/office/officeart/2008/layout/BendingPictureSemiTransparentText" loCatId="" qsTypeId="urn:microsoft.com/office/officeart/2005/8/quickstyle/3D3" qsCatId="3D" csTypeId="urn:microsoft.com/office/officeart/2005/8/colors/accent1_2" csCatId="accent1" phldr="1"/>
      <dgm:spPr/>
      <dgm:t>
        <a:bodyPr/>
        <a:lstStyle/>
        <a:p>
          <a:endParaRPr lang="en-US"/>
        </a:p>
      </dgm:t>
    </dgm:pt>
    <dgm:pt modelId="{337E30E4-8E3A-B04E-966F-5694926F3DF5}">
      <dgm:prSet phldrT="[Text]" custT="1"/>
      <dgm:spPr>
        <a:solidFill>
          <a:schemeClr val="bg1">
            <a:lumMod val="75000"/>
          </a:schemeClr>
        </a:solidFill>
      </dgm:spPr>
      <dgm:t>
        <a:bodyPr/>
        <a:lstStyle/>
        <a:p>
          <a:pPr algn="l"/>
          <a:r>
            <a:rPr lang="en-US" sz="2000" b="1" dirty="0" smtClean="0">
              <a:solidFill>
                <a:schemeClr val="tx1"/>
              </a:solidFill>
              <a:effectLst/>
              <a:latin typeface="+mn-lt"/>
              <a:ea typeface="+mn-ea"/>
              <a:cs typeface="+mn-cs"/>
            </a:rPr>
            <a:t>Problems you have faced with CPE </a:t>
          </a:r>
          <a:r>
            <a:rPr lang="en-US" sz="2000" b="1" dirty="0" err="1" smtClean="0">
              <a:solidFill>
                <a:schemeClr val="tx1"/>
              </a:solidFill>
              <a:effectLst/>
              <a:latin typeface="+mn-lt"/>
              <a:ea typeface="+mn-ea"/>
              <a:cs typeface="+mn-cs"/>
            </a:rPr>
            <a:t>eval</a:t>
          </a:r>
          <a:r>
            <a:rPr lang="en-US" sz="2000" b="1" dirty="0" smtClean="0">
              <a:solidFill>
                <a:schemeClr val="tx1"/>
              </a:solidFill>
              <a:effectLst/>
              <a:latin typeface="+mn-lt"/>
              <a:ea typeface="+mn-ea"/>
              <a:cs typeface="+mn-cs"/>
            </a:rPr>
            <a:t>?</a:t>
          </a:r>
          <a:endParaRPr lang="en-US" sz="2000" b="1" dirty="0">
            <a:solidFill>
              <a:schemeClr val="tx1"/>
            </a:solidFill>
          </a:endParaRPr>
        </a:p>
      </dgm:t>
    </dgm:pt>
    <dgm:pt modelId="{1FAEF931-C58B-1F48-B863-AD87CC010E85}" type="parTrans" cxnId="{76764554-95E9-4945-98D1-9F83B9D10970}">
      <dgm:prSet/>
      <dgm:spPr/>
      <dgm:t>
        <a:bodyPr/>
        <a:lstStyle/>
        <a:p>
          <a:endParaRPr lang="en-US"/>
        </a:p>
      </dgm:t>
    </dgm:pt>
    <dgm:pt modelId="{7DCD23D0-F628-9A44-B915-DCF365D684A4}" type="sibTrans" cxnId="{76764554-95E9-4945-98D1-9F83B9D10970}">
      <dgm:prSet/>
      <dgm:spPr/>
      <dgm:t>
        <a:bodyPr/>
        <a:lstStyle/>
        <a:p>
          <a:endParaRPr lang="en-US"/>
        </a:p>
      </dgm:t>
    </dgm:pt>
    <dgm:pt modelId="{94DFCC48-B9FF-2E46-9842-759178777E05}">
      <dgm:prSet phldrT="[Text]" custT="1"/>
      <dgm:spPr>
        <a:solidFill>
          <a:schemeClr val="bg1">
            <a:lumMod val="75000"/>
          </a:schemeClr>
        </a:solidFill>
      </dgm:spPr>
      <dgm:t>
        <a:bodyPr/>
        <a:lstStyle/>
        <a:p>
          <a:pPr algn="l"/>
          <a:r>
            <a:rPr lang="en-US" sz="2000" b="1" dirty="0" smtClean="0">
              <a:solidFill>
                <a:srgbClr val="000000"/>
              </a:solidFill>
            </a:rPr>
            <a:t>How has this affected your work?</a:t>
          </a:r>
          <a:endParaRPr lang="en-US" sz="2000" b="1" dirty="0">
            <a:solidFill>
              <a:srgbClr val="000000"/>
            </a:solidFill>
          </a:endParaRPr>
        </a:p>
      </dgm:t>
    </dgm:pt>
    <dgm:pt modelId="{C314EC89-50E6-ED47-B1B5-9A14B5144442}" type="parTrans" cxnId="{555F0F12-B945-AE4C-B513-AF687B3026AF}">
      <dgm:prSet/>
      <dgm:spPr/>
      <dgm:t>
        <a:bodyPr/>
        <a:lstStyle/>
        <a:p>
          <a:endParaRPr lang="en-US"/>
        </a:p>
      </dgm:t>
    </dgm:pt>
    <dgm:pt modelId="{1755D5DC-F4E3-114E-924B-3060DACC2618}" type="sibTrans" cxnId="{555F0F12-B945-AE4C-B513-AF687B3026AF}">
      <dgm:prSet/>
      <dgm:spPr/>
      <dgm:t>
        <a:bodyPr/>
        <a:lstStyle/>
        <a:p>
          <a:endParaRPr lang="en-US"/>
        </a:p>
      </dgm:t>
    </dgm:pt>
    <dgm:pt modelId="{DEB4EB0B-D67B-144C-B40D-FD5033034E87}">
      <dgm:prSet phldrT="[Text]" custT="1"/>
      <dgm:spPr>
        <a:solidFill>
          <a:schemeClr val="bg1">
            <a:lumMod val="75000"/>
          </a:schemeClr>
        </a:solidFill>
      </dgm:spPr>
      <dgm:t>
        <a:bodyPr/>
        <a:lstStyle/>
        <a:p>
          <a:pPr algn="l"/>
          <a:r>
            <a:rPr lang="en-US" sz="2000" b="1" dirty="0" smtClean="0">
              <a:solidFill>
                <a:srgbClr val="000000"/>
              </a:solidFill>
            </a:rPr>
            <a:t>Are resources available to you?</a:t>
          </a:r>
          <a:endParaRPr lang="en-US" sz="2000" b="1" dirty="0">
            <a:solidFill>
              <a:srgbClr val="000000"/>
            </a:solidFill>
          </a:endParaRPr>
        </a:p>
      </dgm:t>
    </dgm:pt>
    <dgm:pt modelId="{44DDA97D-362D-3749-BFAE-289E30523CE6}" type="parTrans" cxnId="{72130AED-1C4F-E049-8ECD-CEB9C7B14A02}">
      <dgm:prSet/>
      <dgm:spPr/>
      <dgm:t>
        <a:bodyPr/>
        <a:lstStyle/>
        <a:p>
          <a:endParaRPr lang="en-US"/>
        </a:p>
      </dgm:t>
    </dgm:pt>
    <dgm:pt modelId="{73D8CEFF-FCED-D345-ABC2-94DEA0E6C8EE}" type="sibTrans" cxnId="{72130AED-1C4F-E049-8ECD-CEB9C7B14A02}">
      <dgm:prSet/>
      <dgm:spPr/>
      <dgm:t>
        <a:bodyPr/>
        <a:lstStyle/>
        <a:p>
          <a:endParaRPr lang="en-US"/>
        </a:p>
      </dgm:t>
    </dgm:pt>
    <dgm:pt modelId="{58C79C64-FCA0-AA41-89F9-8B0E7041B560}">
      <dgm:prSet phldrT="[Text]" custT="1"/>
      <dgm:spPr>
        <a:solidFill>
          <a:srgbClr val="BFBFBF"/>
        </a:solidFill>
      </dgm:spPr>
      <dgm:t>
        <a:bodyPr/>
        <a:lstStyle/>
        <a:p>
          <a:pPr algn="l"/>
          <a:r>
            <a:rPr lang="en-US" sz="2000" b="1" dirty="0" smtClean="0">
              <a:solidFill>
                <a:srgbClr val="000000"/>
              </a:solidFill>
            </a:rPr>
            <a:t>What is the best possible outcome?</a:t>
          </a:r>
          <a:endParaRPr lang="en-US" sz="2000" b="1" dirty="0">
            <a:solidFill>
              <a:srgbClr val="000000"/>
            </a:solidFill>
          </a:endParaRPr>
        </a:p>
      </dgm:t>
    </dgm:pt>
    <dgm:pt modelId="{D002B758-6EC1-6D44-8179-A7D0BA731404}" type="parTrans" cxnId="{6799D1CE-9227-0143-8E04-71E4627E30C6}">
      <dgm:prSet/>
      <dgm:spPr/>
      <dgm:t>
        <a:bodyPr/>
        <a:lstStyle/>
        <a:p>
          <a:endParaRPr lang="en-US"/>
        </a:p>
      </dgm:t>
    </dgm:pt>
    <dgm:pt modelId="{AFA9B43B-ED26-5046-9D10-CCD277AA8CD7}" type="sibTrans" cxnId="{6799D1CE-9227-0143-8E04-71E4627E30C6}">
      <dgm:prSet/>
      <dgm:spPr/>
      <dgm:t>
        <a:bodyPr/>
        <a:lstStyle/>
        <a:p>
          <a:endParaRPr lang="en-US"/>
        </a:p>
      </dgm:t>
    </dgm:pt>
    <dgm:pt modelId="{74DB2548-688B-F14E-99CF-B812A55988F3}">
      <dgm:prSet phldrT="[Text]" custT="1"/>
      <dgm:spPr>
        <a:solidFill>
          <a:srgbClr val="BFBFBF"/>
        </a:solidFill>
      </dgm:spPr>
      <dgm:t>
        <a:bodyPr/>
        <a:lstStyle/>
        <a:p>
          <a:pPr algn="l"/>
          <a:r>
            <a:rPr lang="en-US" sz="2000" b="1" dirty="0" smtClean="0">
              <a:solidFill>
                <a:schemeClr val="tx1"/>
              </a:solidFill>
            </a:rPr>
            <a:t>If I was a community member?</a:t>
          </a:r>
          <a:endParaRPr lang="en-US" sz="2000" dirty="0"/>
        </a:p>
      </dgm:t>
    </dgm:pt>
    <dgm:pt modelId="{243BBBD9-6881-F54F-8E4C-CF9EEDF65D7F}" type="parTrans" cxnId="{E53279CD-701F-224D-BFB4-96A264C32745}">
      <dgm:prSet/>
      <dgm:spPr/>
      <dgm:t>
        <a:bodyPr/>
        <a:lstStyle/>
        <a:p>
          <a:endParaRPr lang="en-US"/>
        </a:p>
      </dgm:t>
    </dgm:pt>
    <dgm:pt modelId="{3E6A0A77-6BEC-4B46-B54B-619E4D2BE680}" type="sibTrans" cxnId="{E53279CD-701F-224D-BFB4-96A264C32745}">
      <dgm:prSet/>
      <dgm:spPr/>
      <dgm:t>
        <a:bodyPr/>
        <a:lstStyle/>
        <a:p>
          <a:endParaRPr lang="en-US"/>
        </a:p>
      </dgm:t>
    </dgm:pt>
    <dgm:pt modelId="{650393D7-0FEA-4A45-ADED-1505810F98A3}">
      <dgm:prSet phldrT="[Text]" custT="1"/>
      <dgm:spPr>
        <a:solidFill>
          <a:srgbClr val="BFBFBF"/>
        </a:solidFill>
      </dgm:spPr>
      <dgm:t>
        <a:bodyPr/>
        <a:lstStyle/>
        <a:p>
          <a:pPr algn="l"/>
          <a:r>
            <a:rPr lang="en-US" sz="2000" b="1" dirty="0" smtClean="0">
              <a:solidFill>
                <a:srgbClr val="000000"/>
              </a:solidFill>
            </a:rPr>
            <a:t>Individuals or groups who could assist you?</a:t>
          </a:r>
          <a:endParaRPr lang="en-US" sz="2000" b="1" dirty="0">
            <a:solidFill>
              <a:srgbClr val="000000"/>
            </a:solidFill>
          </a:endParaRPr>
        </a:p>
      </dgm:t>
    </dgm:pt>
    <dgm:pt modelId="{ECAB615B-E242-4A4B-8A95-094327D80398}" type="parTrans" cxnId="{767A2E61-0AD9-7942-9F36-B063190F76CD}">
      <dgm:prSet/>
      <dgm:spPr/>
      <dgm:t>
        <a:bodyPr/>
        <a:lstStyle/>
        <a:p>
          <a:endParaRPr lang="en-US"/>
        </a:p>
      </dgm:t>
    </dgm:pt>
    <dgm:pt modelId="{2EBE7E78-1FE7-2B48-9E8B-6259456A4110}" type="sibTrans" cxnId="{767A2E61-0AD9-7942-9F36-B063190F76CD}">
      <dgm:prSet/>
      <dgm:spPr/>
      <dgm:t>
        <a:bodyPr/>
        <a:lstStyle/>
        <a:p>
          <a:endParaRPr lang="en-US"/>
        </a:p>
      </dgm:t>
    </dgm:pt>
    <dgm:pt modelId="{62E5B81C-FD6F-464C-B47B-1D0EC09B9B74}" type="pres">
      <dgm:prSet presAssocID="{E082B77F-E556-A149-BAD5-16A394762011}" presName="Name0" presStyleCnt="0">
        <dgm:presLayoutVars>
          <dgm:dir/>
          <dgm:resizeHandles val="exact"/>
        </dgm:presLayoutVars>
      </dgm:prSet>
      <dgm:spPr/>
      <dgm:t>
        <a:bodyPr/>
        <a:lstStyle/>
        <a:p>
          <a:endParaRPr lang="en-US"/>
        </a:p>
      </dgm:t>
    </dgm:pt>
    <dgm:pt modelId="{3062EF90-C231-164A-BD8C-F6370FBB996F}" type="pres">
      <dgm:prSet presAssocID="{337E30E4-8E3A-B04E-966F-5694926F3DF5}" presName="composite" presStyleCnt="0"/>
      <dgm:spPr/>
    </dgm:pt>
    <dgm:pt modelId="{9E02880E-1D09-DD41-A3E6-C4966F3A12E3}" type="pres">
      <dgm:prSet presAssocID="{337E30E4-8E3A-B04E-966F-5694926F3DF5}" presName="rect1" presStyleLbl="bgShp"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4CF5D890-505D-1042-98D7-E6F7A264AFB8}" type="pres">
      <dgm:prSet presAssocID="{337E30E4-8E3A-B04E-966F-5694926F3DF5}" presName="rect2" presStyleLbl="trBgShp" presStyleIdx="0" presStyleCnt="6" custLinFactNeighborX="222" custLinFactNeighborY="88236">
        <dgm:presLayoutVars>
          <dgm:bulletEnabled val="1"/>
        </dgm:presLayoutVars>
      </dgm:prSet>
      <dgm:spPr/>
      <dgm:t>
        <a:bodyPr/>
        <a:lstStyle/>
        <a:p>
          <a:endParaRPr lang="en-US"/>
        </a:p>
      </dgm:t>
    </dgm:pt>
    <dgm:pt modelId="{0DC0D698-0ADC-584C-93CF-603B2E25F08D}" type="pres">
      <dgm:prSet presAssocID="{7DCD23D0-F628-9A44-B915-DCF365D684A4}" presName="sibTrans" presStyleCnt="0"/>
      <dgm:spPr/>
    </dgm:pt>
    <dgm:pt modelId="{84AD995C-AD44-EE41-AA35-C656B3BFF8D1}" type="pres">
      <dgm:prSet presAssocID="{94DFCC48-B9FF-2E46-9842-759178777E05}" presName="composite" presStyleCnt="0"/>
      <dgm:spPr/>
    </dgm:pt>
    <dgm:pt modelId="{B513632F-8211-DF44-9391-C0816B9C84D1}" type="pres">
      <dgm:prSet presAssocID="{94DFCC48-B9FF-2E46-9842-759178777E05}" presName="rect1" presStyleLbl="bgShp" presStyleIdx="1" presStyleCnt="6" custLinFactNeighborX="-534"/>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5E32622F-76E6-AF43-8259-C9088564D79A}" type="pres">
      <dgm:prSet presAssocID="{94DFCC48-B9FF-2E46-9842-759178777E05}" presName="rect2" presStyleLbl="trBgShp" presStyleIdx="1" presStyleCnt="6" custLinFactNeighborX="-534" custLinFactNeighborY="88236">
        <dgm:presLayoutVars>
          <dgm:bulletEnabled val="1"/>
        </dgm:presLayoutVars>
      </dgm:prSet>
      <dgm:spPr/>
      <dgm:t>
        <a:bodyPr/>
        <a:lstStyle/>
        <a:p>
          <a:endParaRPr lang="en-US"/>
        </a:p>
      </dgm:t>
    </dgm:pt>
    <dgm:pt modelId="{8F5CB415-FD0A-824A-A291-68806D240B31}" type="pres">
      <dgm:prSet presAssocID="{1755D5DC-F4E3-114E-924B-3060DACC2618}" presName="sibTrans" presStyleCnt="0"/>
      <dgm:spPr/>
    </dgm:pt>
    <dgm:pt modelId="{E67A1532-6872-4343-AD0C-6238822B12B3}" type="pres">
      <dgm:prSet presAssocID="{DEB4EB0B-D67B-144C-B40D-FD5033034E87}" presName="composite" presStyleCnt="0"/>
      <dgm:spPr/>
    </dgm:pt>
    <dgm:pt modelId="{DC5FC190-505F-DF44-A80E-43991DA261A5}" type="pres">
      <dgm:prSet presAssocID="{DEB4EB0B-D67B-144C-B40D-FD5033034E87}" presName="rect1" presStyleLbl="bgShp"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n-US"/>
        </a:p>
      </dgm:t>
    </dgm:pt>
    <dgm:pt modelId="{B7DA1637-A962-BE46-99A2-341EA3E946C1}" type="pres">
      <dgm:prSet presAssocID="{DEB4EB0B-D67B-144C-B40D-FD5033034E87}" presName="rect2" presStyleLbl="trBgShp" presStyleIdx="2" presStyleCnt="6" custLinFactNeighborX="147" custLinFactNeighborY="88236">
        <dgm:presLayoutVars>
          <dgm:bulletEnabled val="1"/>
        </dgm:presLayoutVars>
      </dgm:prSet>
      <dgm:spPr/>
      <dgm:t>
        <a:bodyPr/>
        <a:lstStyle/>
        <a:p>
          <a:endParaRPr lang="en-US"/>
        </a:p>
      </dgm:t>
    </dgm:pt>
    <dgm:pt modelId="{7AAA6744-22ED-0645-8C3A-92CFAD961BF4}" type="pres">
      <dgm:prSet presAssocID="{73D8CEFF-FCED-D345-ABC2-94DEA0E6C8EE}" presName="sibTrans" presStyleCnt="0"/>
      <dgm:spPr/>
    </dgm:pt>
    <dgm:pt modelId="{75B426FA-BA3C-EE46-9FD8-BEC8889719F7}" type="pres">
      <dgm:prSet presAssocID="{74DB2548-688B-F14E-99CF-B812A55988F3}" presName="composite" presStyleCnt="0"/>
      <dgm:spPr/>
    </dgm:pt>
    <dgm:pt modelId="{D0147423-6701-104D-A979-56D655A378A5}" type="pres">
      <dgm:prSet presAssocID="{74DB2548-688B-F14E-99CF-B812A55988F3}" presName="rect1" presStyleLbl="bgShp" presStyleIdx="3" presStyleCnt="6" custScaleY="93090" custLinFactNeighborX="222" custLinFactNeighborY="6624"/>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t>
        <a:bodyPr/>
        <a:lstStyle/>
        <a:p>
          <a:endParaRPr lang="en-US"/>
        </a:p>
      </dgm:t>
    </dgm:pt>
    <dgm:pt modelId="{75797697-FC5F-FB45-9D09-CB53C5D741CA}" type="pres">
      <dgm:prSet presAssocID="{74DB2548-688B-F14E-99CF-B812A55988F3}" presName="rect2" presStyleLbl="trBgShp" presStyleIdx="3" presStyleCnt="6" custLinFactNeighborY="90110">
        <dgm:presLayoutVars>
          <dgm:bulletEnabled val="1"/>
        </dgm:presLayoutVars>
      </dgm:prSet>
      <dgm:spPr/>
      <dgm:t>
        <a:bodyPr/>
        <a:lstStyle/>
        <a:p>
          <a:endParaRPr lang="en-US"/>
        </a:p>
      </dgm:t>
    </dgm:pt>
    <dgm:pt modelId="{836989F3-7FDC-7F40-8C72-944E793C82F9}" type="pres">
      <dgm:prSet presAssocID="{3E6A0A77-6BEC-4B46-B54B-619E4D2BE680}" presName="sibTrans" presStyleCnt="0"/>
      <dgm:spPr/>
    </dgm:pt>
    <dgm:pt modelId="{3D945EED-BA4A-2440-AFC5-B57F2F990362}" type="pres">
      <dgm:prSet presAssocID="{650393D7-0FEA-4A45-ADED-1505810F98A3}" presName="composite" presStyleCnt="0"/>
      <dgm:spPr/>
    </dgm:pt>
    <dgm:pt modelId="{2354D9DE-A3F1-D440-BEFE-23843F19C4C2}" type="pres">
      <dgm:prSet presAssocID="{650393D7-0FEA-4A45-ADED-1505810F98A3}" presName="rect1" presStyleLbl="bgShp" presStyleIdx="4" presStyleCnt="6" custLinFactNeighborX="-534" custLinFactNeighborY="6624"/>
      <dgm:spPr>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dgm:spPr>
      <dgm:t>
        <a:bodyPr/>
        <a:lstStyle/>
        <a:p>
          <a:endParaRPr lang="en-US"/>
        </a:p>
      </dgm:t>
    </dgm:pt>
    <dgm:pt modelId="{2B1982A2-43B8-7540-A938-F4A974472470}" type="pres">
      <dgm:prSet presAssocID="{650393D7-0FEA-4A45-ADED-1505810F98A3}" presName="rect2" presStyleLbl="trBgShp" presStyleIdx="4" presStyleCnt="6" custLinFactNeighborX="-534" custLinFactNeighborY="90110">
        <dgm:presLayoutVars>
          <dgm:bulletEnabled val="1"/>
        </dgm:presLayoutVars>
      </dgm:prSet>
      <dgm:spPr/>
      <dgm:t>
        <a:bodyPr/>
        <a:lstStyle/>
        <a:p>
          <a:endParaRPr lang="en-US"/>
        </a:p>
      </dgm:t>
    </dgm:pt>
    <dgm:pt modelId="{35CE11C8-8969-C34C-9C8F-CF78226F6B8C}" type="pres">
      <dgm:prSet presAssocID="{2EBE7E78-1FE7-2B48-9E8B-6259456A4110}" presName="sibTrans" presStyleCnt="0"/>
      <dgm:spPr/>
    </dgm:pt>
    <dgm:pt modelId="{ED0A1B1D-16F3-1A49-87DE-7C35DCB340D8}" type="pres">
      <dgm:prSet presAssocID="{58C79C64-FCA0-AA41-89F9-8B0E7041B560}" presName="composite" presStyleCnt="0"/>
      <dgm:spPr/>
    </dgm:pt>
    <dgm:pt modelId="{1EF27086-7522-3246-B2C2-390FB230341B}" type="pres">
      <dgm:prSet presAssocID="{58C79C64-FCA0-AA41-89F9-8B0E7041B560}" presName="rect1" presStyleLbl="bgShp" presStyleIdx="5" presStyleCnt="6" custLinFactNeighborX="147" custLinFactNeighborY="6624"/>
      <dgm:spPr>
        <a:blipFill rotWithShape="1">
          <a:blip xmlns:r="http://schemas.openxmlformats.org/officeDocument/2006/relationships" r:embed="rId6"/>
          <a:stretch>
            <a:fillRect/>
          </a:stretch>
        </a:blipFill>
      </dgm:spPr>
    </dgm:pt>
    <dgm:pt modelId="{EB55C696-85C5-3742-BA64-2BD5BAD02409}" type="pres">
      <dgm:prSet presAssocID="{58C79C64-FCA0-AA41-89F9-8B0E7041B560}" presName="rect2" presStyleLbl="trBgShp" presStyleIdx="5" presStyleCnt="6" custLinFactNeighborY="90110">
        <dgm:presLayoutVars>
          <dgm:bulletEnabled val="1"/>
        </dgm:presLayoutVars>
      </dgm:prSet>
      <dgm:spPr/>
      <dgm:t>
        <a:bodyPr/>
        <a:lstStyle/>
        <a:p>
          <a:endParaRPr lang="en-US"/>
        </a:p>
      </dgm:t>
    </dgm:pt>
  </dgm:ptLst>
  <dgm:cxnLst>
    <dgm:cxn modelId="{B96D8B22-9658-0548-BC5F-3313E1D03EE1}" type="presOf" srcId="{74DB2548-688B-F14E-99CF-B812A55988F3}" destId="{75797697-FC5F-FB45-9D09-CB53C5D741CA}" srcOrd="0" destOrd="0" presId="urn:microsoft.com/office/officeart/2008/layout/BendingPictureSemiTransparentText"/>
    <dgm:cxn modelId="{B6BC58D7-5BEB-E346-8DCD-E5C2C8595A12}" type="presOf" srcId="{337E30E4-8E3A-B04E-966F-5694926F3DF5}" destId="{4CF5D890-505D-1042-98D7-E6F7A264AFB8}" srcOrd="0" destOrd="0" presId="urn:microsoft.com/office/officeart/2008/layout/BendingPictureSemiTransparentText"/>
    <dgm:cxn modelId="{1D626262-9D12-5F49-A29C-666B4C833881}" type="presOf" srcId="{94DFCC48-B9FF-2E46-9842-759178777E05}" destId="{5E32622F-76E6-AF43-8259-C9088564D79A}" srcOrd="0" destOrd="0" presId="urn:microsoft.com/office/officeart/2008/layout/BendingPictureSemiTransparentText"/>
    <dgm:cxn modelId="{76764554-95E9-4945-98D1-9F83B9D10970}" srcId="{E082B77F-E556-A149-BAD5-16A394762011}" destId="{337E30E4-8E3A-B04E-966F-5694926F3DF5}" srcOrd="0" destOrd="0" parTransId="{1FAEF931-C58B-1F48-B863-AD87CC010E85}" sibTransId="{7DCD23D0-F628-9A44-B915-DCF365D684A4}"/>
    <dgm:cxn modelId="{5340158A-5D8E-6044-A042-C4C82E759E85}" type="presOf" srcId="{58C79C64-FCA0-AA41-89F9-8B0E7041B560}" destId="{EB55C696-85C5-3742-BA64-2BD5BAD02409}" srcOrd="0" destOrd="0" presId="urn:microsoft.com/office/officeart/2008/layout/BendingPictureSemiTransparentText"/>
    <dgm:cxn modelId="{197F17CF-4235-D348-9829-4D54E871C65C}" type="presOf" srcId="{DEB4EB0B-D67B-144C-B40D-FD5033034E87}" destId="{B7DA1637-A962-BE46-99A2-341EA3E946C1}" srcOrd="0" destOrd="0" presId="urn:microsoft.com/office/officeart/2008/layout/BendingPictureSemiTransparentText"/>
    <dgm:cxn modelId="{767A2E61-0AD9-7942-9F36-B063190F76CD}" srcId="{E082B77F-E556-A149-BAD5-16A394762011}" destId="{650393D7-0FEA-4A45-ADED-1505810F98A3}" srcOrd="4" destOrd="0" parTransId="{ECAB615B-E242-4A4B-8A95-094327D80398}" sibTransId="{2EBE7E78-1FE7-2B48-9E8B-6259456A4110}"/>
    <dgm:cxn modelId="{6799D1CE-9227-0143-8E04-71E4627E30C6}" srcId="{E082B77F-E556-A149-BAD5-16A394762011}" destId="{58C79C64-FCA0-AA41-89F9-8B0E7041B560}" srcOrd="5" destOrd="0" parTransId="{D002B758-6EC1-6D44-8179-A7D0BA731404}" sibTransId="{AFA9B43B-ED26-5046-9D10-CCD277AA8CD7}"/>
    <dgm:cxn modelId="{385BD8B3-A1EF-DA4F-9C55-A03243E99A46}" type="presOf" srcId="{650393D7-0FEA-4A45-ADED-1505810F98A3}" destId="{2B1982A2-43B8-7540-A938-F4A974472470}" srcOrd="0" destOrd="0" presId="urn:microsoft.com/office/officeart/2008/layout/BendingPictureSemiTransparentText"/>
    <dgm:cxn modelId="{72130AED-1C4F-E049-8ECD-CEB9C7B14A02}" srcId="{E082B77F-E556-A149-BAD5-16A394762011}" destId="{DEB4EB0B-D67B-144C-B40D-FD5033034E87}" srcOrd="2" destOrd="0" parTransId="{44DDA97D-362D-3749-BFAE-289E30523CE6}" sibTransId="{73D8CEFF-FCED-D345-ABC2-94DEA0E6C8EE}"/>
    <dgm:cxn modelId="{555F0F12-B945-AE4C-B513-AF687B3026AF}" srcId="{E082B77F-E556-A149-BAD5-16A394762011}" destId="{94DFCC48-B9FF-2E46-9842-759178777E05}" srcOrd="1" destOrd="0" parTransId="{C314EC89-50E6-ED47-B1B5-9A14B5144442}" sibTransId="{1755D5DC-F4E3-114E-924B-3060DACC2618}"/>
    <dgm:cxn modelId="{E53279CD-701F-224D-BFB4-96A264C32745}" srcId="{E082B77F-E556-A149-BAD5-16A394762011}" destId="{74DB2548-688B-F14E-99CF-B812A55988F3}" srcOrd="3" destOrd="0" parTransId="{243BBBD9-6881-F54F-8E4C-CF9EEDF65D7F}" sibTransId="{3E6A0A77-6BEC-4B46-B54B-619E4D2BE680}"/>
    <dgm:cxn modelId="{E8256F48-E20F-6742-BCFA-E2689806CA2A}" type="presOf" srcId="{E082B77F-E556-A149-BAD5-16A394762011}" destId="{62E5B81C-FD6F-464C-B47B-1D0EC09B9B74}" srcOrd="0" destOrd="0" presId="urn:microsoft.com/office/officeart/2008/layout/BendingPictureSemiTransparentText"/>
    <dgm:cxn modelId="{A2641144-95CC-2C48-B0D9-19AE5F0BC484}" type="presParOf" srcId="{62E5B81C-FD6F-464C-B47B-1D0EC09B9B74}" destId="{3062EF90-C231-164A-BD8C-F6370FBB996F}" srcOrd="0" destOrd="0" presId="urn:microsoft.com/office/officeart/2008/layout/BendingPictureSemiTransparentText"/>
    <dgm:cxn modelId="{59576D81-FAE0-6544-939A-95CC1BF07E69}" type="presParOf" srcId="{3062EF90-C231-164A-BD8C-F6370FBB996F}" destId="{9E02880E-1D09-DD41-A3E6-C4966F3A12E3}" srcOrd="0" destOrd="0" presId="urn:microsoft.com/office/officeart/2008/layout/BendingPictureSemiTransparentText"/>
    <dgm:cxn modelId="{390CF06E-66DC-CE46-86D1-61D80A6441CD}" type="presParOf" srcId="{3062EF90-C231-164A-BD8C-F6370FBB996F}" destId="{4CF5D890-505D-1042-98D7-E6F7A264AFB8}" srcOrd="1" destOrd="0" presId="urn:microsoft.com/office/officeart/2008/layout/BendingPictureSemiTransparentText"/>
    <dgm:cxn modelId="{C8820687-F95A-9941-ACFC-A988D8EFC132}" type="presParOf" srcId="{62E5B81C-FD6F-464C-B47B-1D0EC09B9B74}" destId="{0DC0D698-0ADC-584C-93CF-603B2E25F08D}" srcOrd="1" destOrd="0" presId="urn:microsoft.com/office/officeart/2008/layout/BendingPictureSemiTransparentText"/>
    <dgm:cxn modelId="{F449D17C-1A13-EF4E-8572-5844CF3A612D}" type="presParOf" srcId="{62E5B81C-FD6F-464C-B47B-1D0EC09B9B74}" destId="{84AD995C-AD44-EE41-AA35-C656B3BFF8D1}" srcOrd="2" destOrd="0" presId="urn:microsoft.com/office/officeart/2008/layout/BendingPictureSemiTransparentText"/>
    <dgm:cxn modelId="{4C5DC7A6-948A-4F42-BD7A-4CD6C2BB8A8A}" type="presParOf" srcId="{84AD995C-AD44-EE41-AA35-C656B3BFF8D1}" destId="{B513632F-8211-DF44-9391-C0816B9C84D1}" srcOrd="0" destOrd="0" presId="urn:microsoft.com/office/officeart/2008/layout/BendingPictureSemiTransparentText"/>
    <dgm:cxn modelId="{05F1C802-3813-DE48-A99C-4E1253313ADA}" type="presParOf" srcId="{84AD995C-AD44-EE41-AA35-C656B3BFF8D1}" destId="{5E32622F-76E6-AF43-8259-C9088564D79A}" srcOrd="1" destOrd="0" presId="urn:microsoft.com/office/officeart/2008/layout/BendingPictureSemiTransparentText"/>
    <dgm:cxn modelId="{D223A1E5-41FB-3941-8773-DAAB21A2BC1B}" type="presParOf" srcId="{62E5B81C-FD6F-464C-B47B-1D0EC09B9B74}" destId="{8F5CB415-FD0A-824A-A291-68806D240B31}" srcOrd="3" destOrd="0" presId="urn:microsoft.com/office/officeart/2008/layout/BendingPictureSemiTransparentText"/>
    <dgm:cxn modelId="{8EBFCB3D-B9D5-2847-99BA-820E58000E60}" type="presParOf" srcId="{62E5B81C-FD6F-464C-B47B-1D0EC09B9B74}" destId="{E67A1532-6872-4343-AD0C-6238822B12B3}" srcOrd="4" destOrd="0" presId="urn:microsoft.com/office/officeart/2008/layout/BendingPictureSemiTransparentText"/>
    <dgm:cxn modelId="{9DD9420E-633D-AA4A-ADF6-3954037ED9CC}" type="presParOf" srcId="{E67A1532-6872-4343-AD0C-6238822B12B3}" destId="{DC5FC190-505F-DF44-A80E-43991DA261A5}" srcOrd="0" destOrd="0" presId="urn:microsoft.com/office/officeart/2008/layout/BendingPictureSemiTransparentText"/>
    <dgm:cxn modelId="{D88A9AB6-DD36-DF41-8F4A-3F251CEE700B}" type="presParOf" srcId="{E67A1532-6872-4343-AD0C-6238822B12B3}" destId="{B7DA1637-A962-BE46-99A2-341EA3E946C1}" srcOrd="1" destOrd="0" presId="urn:microsoft.com/office/officeart/2008/layout/BendingPictureSemiTransparentText"/>
    <dgm:cxn modelId="{6DA828FF-70AC-474D-B0CD-3D39EF038B25}" type="presParOf" srcId="{62E5B81C-FD6F-464C-B47B-1D0EC09B9B74}" destId="{7AAA6744-22ED-0645-8C3A-92CFAD961BF4}" srcOrd="5" destOrd="0" presId="urn:microsoft.com/office/officeart/2008/layout/BendingPictureSemiTransparentText"/>
    <dgm:cxn modelId="{83ECB3BD-FC82-5E41-93C0-734FA8CDBA1F}" type="presParOf" srcId="{62E5B81C-FD6F-464C-B47B-1D0EC09B9B74}" destId="{75B426FA-BA3C-EE46-9FD8-BEC8889719F7}" srcOrd="6" destOrd="0" presId="urn:microsoft.com/office/officeart/2008/layout/BendingPictureSemiTransparentText"/>
    <dgm:cxn modelId="{FE72E853-1D00-7D44-8FB8-E8E8DFE3EECF}" type="presParOf" srcId="{75B426FA-BA3C-EE46-9FD8-BEC8889719F7}" destId="{D0147423-6701-104D-A979-56D655A378A5}" srcOrd="0" destOrd="0" presId="urn:microsoft.com/office/officeart/2008/layout/BendingPictureSemiTransparentText"/>
    <dgm:cxn modelId="{7314785D-A8BC-4745-80CA-CABBE5541C7A}" type="presParOf" srcId="{75B426FA-BA3C-EE46-9FD8-BEC8889719F7}" destId="{75797697-FC5F-FB45-9D09-CB53C5D741CA}" srcOrd="1" destOrd="0" presId="urn:microsoft.com/office/officeart/2008/layout/BendingPictureSemiTransparentText"/>
    <dgm:cxn modelId="{8DD05B8E-5EEE-6B44-AF05-CE0F96367CD1}" type="presParOf" srcId="{62E5B81C-FD6F-464C-B47B-1D0EC09B9B74}" destId="{836989F3-7FDC-7F40-8C72-944E793C82F9}" srcOrd="7" destOrd="0" presId="urn:microsoft.com/office/officeart/2008/layout/BendingPictureSemiTransparentText"/>
    <dgm:cxn modelId="{1ADBDED8-CD80-9946-85EF-1D011ECD091B}" type="presParOf" srcId="{62E5B81C-FD6F-464C-B47B-1D0EC09B9B74}" destId="{3D945EED-BA4A-2440-AFC5-B57F2F990362}" srcOrd="8" destOrd="0" presId="urn:microsoft.com/office/officeart/2008/layout/BendingPictureSemiTransparentText"/>
    <dgm:cxn modelId="{7CF8E92C-475B-CF43-84C2-2339DDBBC266}" type="presParOf" srcId="{3D945EED-BA4A-2440-AFC5-B57F2F990362}" destId="{2354D9DE-A3F1-D440-BEFE-23843F19C4C2}" srcOrd="0" destOrd="0" presId="urn:microsoft.com/office/officeart/2008/layout/BendingPictureSemiTransparentText"/>
    <dgm:cxn modelId="{332D4F31-1214-2E4D-BE41-3A5A453F9EF3}" type="presParOf" srcId="{3D945EED-BA4A-2440-AFC5-B57F2F990362}" destId="{2B1982A2-43B8-7540-A938-F4A974472470}" srcOrd="1" destOrd="0" presId="urn:microsoft.com/office/officeart/2008/layout/BendingPictureSemiTransparentText"/>
    <dgm:cxn modelId="{C1D8E9FA-8A58-D94E-839F-C21D916F9BCE}" type="presParOf" srcId="{62E5B81C-FD6F-464C-B47B-1D0EC09B9B74}" destId="{35CE11C8-8969-C34C-9C8F-CF78226F6B8C}" srcOrd="9" destOrd="0" presId="urn:microsoft.com/office/officeart/2008/layout/BendingPictureSemiTransparentText"/>
    <dgm:cxn modelId="{7D5B9B6E-3B46-3646-97AE-390DFE21E7F1}" type="presParOf" srcId="{62E5B81C-FD6F-464C-B47B-1D0EC09B9B74}" destId="{ED0A1B1D-16F3-1A49-87DE-7C35DCB340D8}" srcOrd="10" destOrd="0" presId="urn:microsoft.com/office/officeart/2008/layout/BendingPictureSemiTransparentText"/>
    <dgm:cxn modelId="{354BD5A8-1269-9147-B082-E7148AA4D02A}" type="presParOf" srcId="{ED0A1B1D-16F3-1A49-87DE-7C35DCB340D8}" destId="{1EF27086-7522-3246-B2C2-390FB230341B}" srcOrd="0" destOrd="0" presId="urn:microsoft.com/office/officeart/2008/layout/BendingPictureSemiTransparentText"/>
    <dgm:cxn modelId="{74D1138E-E16D-F04A-8E63-17471193558C}" type="presParOf" srcId="{ED0A1B1D-16F3-1A49-87DE-7C35DCB340D8}" destId="{EB55C696-85C5-3742-BA64-2BD5BAD02409}" srcOrd="1" destOrd="0" presId="urn:microsoft.com/office/officeart/2008/layout/BendingPictureSemiTransparentTex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949C9-EFCE-434F-AF73-37A0CB27C411}" type="datetimeFigureOut">
              <a:rPr lang="en-US" smtClean="0"/>
              <a:t>11/25/2015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D6FA4-9851-4DA8-A1AB-865C0066887D}" type="slidenum">
              <a:rPr lang="en-US" smtClean="0"/>
              <a:t>‹#›</a:t>
            </a:fld>
            <a:endParaRPr lang="en-US"/>
          </a:p>
        </p:txBody>
      </p:sp>
    </p:spTree>
    <p:extLst>
      <p:ext uri="{BB962C8B-B14F-4D97-AF65-F5344CB8AC3E}">
        <p14:creationId xmlns:p14="http://schemas.microsoft.com/office/powerpoint/2010/main" val="320350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_Identifying_areas_of"/><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_Determining_Strategies_for"/><Relationship Id="rId4" Type="http://schemas.openxmlformats.org/officeDocument/2006/relationships/hyperlink" Target="#_Identifying_solutions"/></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di.org/sites/odi.org.uk/files/odi-assets/publications-opinion-files/192.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_Determining_Strategies_for"/><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jhrp.oxfordjournals.org/content/2/2/229.full.pdf"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www.crr.unsw.edu.au/media/File/Community_Consultations_Program_and_Manual_August2012.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demonstration session, I’ll be talking about how to apply a social justice framework to an evaluation, from start—including, evaluation design and co-creating consent forms with participants—to finish—e.g. determining evaluation use and delivering an evaluation product. </a:t>
            </a:r>
            <a:endParaRPr lang="en-US" dirty="0" smtClean="0"/>
          </a:p>
          <a:p>
            <a:endParaRPr lang="en-US" dirty="0" smtClean="0"/>
          </a:p>
          <a:p>
            <a:r>
              <a:rPr lang="en-US" dirty="0" smtClean="0"/>
              <a:t>This evaluation was</a:t>
            </a:r>
            <a:r>
              <a:rPr lang="en-US" baseline="0" dirty="0" smtClean="0"/>
              <a:t> conducted </a:t>
            </a:r>
            <a:r>
              <a:rPr lang="en-US" baseline="0" dirty="0" smtClean="0"/>
              <a:t>in 2014</a:t>
            </a:r>
            <a:r>
              <a:rPr lang="en-US" baseline="0" dirty="0" smtClean="0"/>
              <a:t>, while I was working as an internal evaluator for a human rights organization funded by the U.S. Department of State’s Bureau of Democracy, Human Rights and Labor </a:t>
            </a:r>
            <a:r>
              <a:rPr lang="en-US" baseline="0" dirty="0" smtClean="0"/>
              <a:t>(DRL</a:t>
            </a:r>
            <a:r>
              <a:rPr lang="en-US" baseline="0" dirty="0" smtClean="0"/>
              <a:t>). As of April of this year, I now work with DRL as an internal evaluator. </a:t>
            </a:r>
          </a:p>
          <a:p>
            <a:endParaRPr lang="en-US" baseline="0" dirty="0" smtClean="0"/>
          </a:p>
          <a:p>
            <a:r>
              <a:rPr lang="en-US" baseline="0" dirty="0" smtClean="0"/>
              <a:t>This evaluation was conducted with former political prisoners in Burma. Through the program being evaluated, these individuals received short-term emergency financial assistance after they were recently released from prison—which they primarily used for temporary housing, and to treat emergency medical procedures due to diseases and disorders they contracted during their imprisonment. This assistance was provided with the intention of helping them reintegrate back into society after years of unjust incarceration due to their political beliefs.  </a:t>
            </a:r>
          </a:p>
          <a:p>
            <a:endParaRPr lang="en-US" baseline="0" dirty="0" smtClean="0"/>
          </a:p>
        </p:txBody>
      </p:sp>
      <p:sp>
        <p:nvSpPr>
          <p:cNvPr id="4" name="Slide Number Placeholder 3"/>
          <p:cNvSpPr>
            <a:spLocks noGrp="1"/>
          </p:cNvSpPr>
          <p:nvPr>
            <p:ph type="sldNum" sz="quarter" idx="10"/>
          </p:nvPr>
        </p:nvSpPr>
        <p:spPr/>
        <p:txBody>
          <a:bodyPr/>
          <a:lstStyle/>
          <a:p>
            <a:fld id="{7E9D6FA4-9851-4DA8-A1AB-865C0066887D}" type="slidenum">
              <a:rPr lang="en-US" smtClean="0"/>
              <a:t>1</a:t>
            </a:fld>
            <a:endParaRPr lang="en-US"/>
          </a:p>
        </p:txBody>
      </p:sp>
    </p:spTree>
    <p:extLst>
      <p:ext uri="{BB962C8B-B14F-4D97-AF65-F5344CB8AC3E}">
        <p14:creationId xmlns:p14="http://schemas.microsoft.com/office/powerpoint/2010/main" val="16040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Working with an extremely vulnerable population—former political prisoners</a:t>
            </a:r>
            <a:r>
              <a:rPr lang="en-US" baseline="0" dirty="0" smtClean="0"/>
              <a:t> in Burma. These individuals have been observed, studied, interviewed by countless non-profits, international organizations, and media professionals. On a daily basis, many of them relive the horrors of their incarceration due to PTSD, and the physical ailments (Hepatitis, HIV/AIDS, liver disease, chronic heart disease, hypertension) that they contracted while imprisoned anywhere from 3-23 years for their political beliefs. And, sadly, many will have to live with these medical complications for the rest of their lives. </a:t>
            </a:r>
          </a:p>
          <a:p>
            <a:endParaRPr lang="en-US" baseline="0" dirty="0" smtClean="0"/>
          </a:p>
          <a:p>
            <a:r>
              <a:rPr lang="en-US" baseline="0" dirty="0" smtClean="0"/>
              <a:t>That said, I needed to find a way where they would feel comfortable telling me their stories, so I could evaluate whether the financial assistance they received was actually helpful; and if not, what would be needed in the future and how the donor/non-profit human rights organization could improve through better program options.</a:t>
            </a:r>
          </a:p>
          <a:p>
            <a:endParaRPr lang="en-US" baseline="0" dirty="0" smtClean="0"/>
          </a:p>
          <a:p>
            <a:r>
              <a:rPr lang="en-US" baseline="0" dirty="0" smtClean="0"/>
              <a:t>This goes back to the idea of balancing my needs as an evaluator (for my client, my employer at the time), with the needs of the population, without feeling guilt about being just one more person collecting data. For that reason, prior to collecting any data, I worked with the participants to co-create the consent forms that would allow me to use their data.</a:t>
            </a:r>
          </a:p>
          <a:p>
            <a:endParaRPr lang="en-US" dirty="0" smtClean="0"/>
          </a:p>
          <a:p>
            <a:r>
              <a:rPr lang="en-US" b="1" dirty="0" smtClean="0"/>
              <a:t>Photo</a:t>
            </a:r>
            <a:r>
              <a:rPr lang="en-US" b="1" baseline="0" dirty="0" smtClean="0"/>
              <a:t> retrieved from http://</a:t>
            </a:r>
            <a:r>
              <a:rPr lang="en-US" b="1" baseline="0" dirty="0" err="1" smtClean="0"/>
              <a:t>cdn.c.photoshelter.com</a:t>
            </a:r>
            <a:r>
              <a:rPr lang="en-US" b="1" baseline="0" dirty="0" smtClean="0"/>
              <a:t>/img-get2/I0000Hi0Cq3korGo/fit=1000x750/borderMar10neg002-014.jpg</a:t>
            </a:r>
            <a:endParaRPr lang="en-US" b="1" dirty="0"/>
          </a:p>
        </p:txBody>
      </p:sp>
      <p:sp>
        <p:nvSpPr>
          <p:cNvPr id="4" name="Slide Number Placeholder 3"/>
          <p:cNvSpPr>
            <a:spLocks noGrp="1"/>
          </p:cNvSpPr>
          <p:nvPr>
            <p:ph type="sldNum" sz="quarter" idx="10"/>
          </p:nvPr>
        </p:nvSpPr>
        <p:spPr/>
        <p:txBody>
          <a:bodyPr/>
          <a:lstStyle/>
          <a:p>
            <a:fld id="{7E9D6FA4-9851-4DA8-A1AB-865C0066887D}" type="slidenum">
              <a:rPr lang="en-US" smtClean="0"/>
              <a:t>10</a:t>
            </a:fld>
            <a:endParaRPr lang="en-US"/>
          </a:p>
        </p:txBody>
      </p:sp>
    </p:spTree>
    <p:extLst>
      <p:ext uri="{BB962C8B-B14F-4D97-AF65-F5344CB8AC3E}">
        <p14:creationId xmlns:p14="http://schemas.microsoft.com/office/powerpoint/2010/main" val="1976243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note—this was</a:t>
            </a:r>
            <a:r>
              <a:rPr lang="en-US" baseline="0" dirty="0" smtClean="0"/>
              <a:t> a mixed methods </a:t>
            </a:r>
            <a:r>
              <a:rPr lang="en-US" dirty="0" smtClean="0"/>
              <a:t>evaluation.</a:t>
            </a:r>
            <a:r>
              <a:rPr lang="en-US" baseline="0" dirty="0" smtClean="0"/>
              <a:t> First, we held three days of surveys with 8 groups. Our partner in the community, which is staffed by former political prisoners, was able to call program beneficiaries, and explain the evaluation work. They also made sure to group them in peer groups (by gender, date / length of imprisonment, affiliation with civil society groups). In a way, it worked a bit like a survey and a focus group; and this established trust from the start—in the way they were planned (through facilitation with the community partner) and a sincere explanation and Q&amp;A session. During the survey session, we (myself, one other staff member from my previous organization, and staff from our community partner) clarified the process. The consent forms for the survey session were a little more straight-forward than those presented in the community consultation; in this case I presented a standard survey consent form and there were was little discussion about these and nothing was changed. </a:t>
            </a:r>
          </a:p>
          <a:p>
            <a:endParaRPr lang="en-US" baseline="0" dirty="0" smtClean="0"/>
          </a:p>
          <a:p>
            <a:r>
              <a:rPr lang="en-US" baseline="0" dirty="0" smtClean="0"/>
              <a:t>We then invited participants to a two-day community consultation—this is where the story circles, group data analysis, and storyboards come into play. Before we started collecting data through those means, we explained the community consultation process to make it clearer and then went on to co-creating consent forms. This process is a little labor-intensive. In my case, my participants were a little confused at what I was doing at first and needed to be coaxed—it’s really not a trick, I want you to tell me how I can use your data and any content produced (photos, video, stories). After a bit, there was discussion on the consent forms, we made changes in front of the group (they could see it on the projector) and we then printed new forms, which they and all facilitators signed.</a:t>
            </a:r>
          </a:p>
          <a:p>
            <a:endParaRPr lang="en-US" baseline="0" dirty="0" smtClean="0"/>
          </a:p>
          <a:p>
            <a:r>
              <a:rPr lang="en-US" baseline="0" dirty="0" smtClean="0"/>
              <a:t>I think if you can take one thing away from this session today, it would be this point. The co-creation of consent forms rooted the community consultation—and the evaluation—in the tenets of reciprocal research. After explaining the session and co-creating the forms, the participants knew what they, and the facilitators, would be receiving from the evaluation.</a:t>
            </a:r>
          </a:p>
          <a:p>
            <a:endParaRPr lang="en-US" baseline="0" dirty="0" smtClean="0"/>
          </a:p>
          <a:p>
            <a:r>
              <a:rPr lang="en-US" baseline="0" dirty="0" smtClean="0"/>
              <a:t>As a note, I will be deleting these photos from this PowerPoint before I post the slides to the AEA </a:t>
            </a:r>
            <a:r>
              <a:rPr lang="en-US" baseline="0" dirty="0" err="1" smtClean="0"/>
              <a:t>eLibrary</a:t>
            </a:r>
            <a:r>
              <a:rPr lang="en-US" baseline="0" dirty="0" smtClean="0"/>
              <a:t>. Within the consent forms, we agreed that these photos could be used for presentations, but consent would need to be asked every 30 days. So, since I don’t want to ask for consent as long as this content is on the </a:t>
            </a:r>
            <a:r>
              <a:rPr lang="en-US" baseline="0" dirty="0" err="1" smtClean="0"/>
              <a:t>eLibrary</a:t>
            </a:r>
            <a:r>
              <a:rPr lang="en-US" baseline="0" dirty="0" smtClean="0"/>
              <a:t>, I will be deleting them to hold up my side of the consent form process.</a:t>
            </a:r>
          </a:p>
          <a:p>
            <a:endParaRPr lang="en-US" baseline="0" dirty="0" smtClean="0"/>
          </a:p>
          <a:p>
            <a:r>
              <a:rPr lang="en-US" baseline="0" dirty="0" smtClean="0"/>
              <a:t>Photographs retrieved from (top-bottom):</a:t>
            </a:r>
          </a:p>
          <a:p>
            <a:r>
              <a:rPr lang="en-US" b="1" baseline="0" dirty="0" smtClean="0"/>
              <a:t>http://</a:t>
            </a:r>
            <a:r>
              <a:rPr lang="en-US" b="1" baseline="0" dirty="0" err="1" smtClean="0"/>
              <a:t>www.msae.com</a:t>
            </a:r>
            <a:r>
              <a:rPr lang="en-US" b="1" baseline="0" dirty="0" smtClean="0"/>
              <a:t>/associations/1514/files/online-</a:t>
            </a:r>
            <a:r>
              <a:rPr lang="en-US" b="1" baseline="0" dirty="0" err="1" smtClean="0"/>
              <a:t>survey.jpg</a:t>
            </a:r>
            <a:endParaRPr lang="en-US" b="1" baseline="0" dirty="0" smtClean="0"/>
          </a:p>
          <a:p>
            <a:r>
              <a:rPr lang="en-US" b="1" baseline="0" dirty="0" smtClean="0"/>
              <a:t>http://</a:t>
            </a:r>
            <a:r>
              <a:rPr lang="en-US" b="1" baseline="0" dirty="0" err="1" smtClean="0"/>
              <a:t>www.generatepr.com.au</a:t>
            </a:r>
            <a:r>
              <a:rPr lang="en-US" b="1" baseline="0" dirty="0" smtClean="0"/>
              <a:t>/images/</a:t>
            </a:r>
            <a:r>
              <a:rPr lang="en-US" b="1" baseline="0" dirty="0" err="1" smtClean="0"/>
              <a:t>community_consultation.jpg</a:t>
            </a:r>
            <a:endParaRPr lang="en-US" b="1" baseline="0" dirty="0" smtClean="0"/>
          </a:p>
          <a:p>
            <a:endParaRPr lang="en-US" b="1"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t>11</a:t>
            </a:fld>
            <a:endParaRPr lang="en-US"/>
          </a:p>
        </p:txBody>
      </p:sp>
    </p:spTree>
    <p:extLst>
      <p:ext uri="{BB962C8B-B14F-4D97-AF65-F5344CB8AC3E}">
        <p14:creationId xmlns:p14="http://schemas.microsoft.com/office/powerpoint/2010/main" val="1566894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a:t>
            </a:r>
            <a:r>
              <a:rPr lang="en-US" b="0" baseline="0" dirty="0" smtClean="0"/>
              <a:t> research paper—</a:t>
            </a:r>
            <a:r>
              <a:rPr lang="en-US" b="0" i="1" baseline="0" dirty="0" smtClean="0"/>
              <a:t>’Stop Stealing Our Stories’: The Ethics of Research with Vulnerable Groups</a:t>
            </a:r>
            <a:r>
              <a:rPr lang="en-US" b="0" i="0" baseline="0" dirty="0" smtClean="0"/>
              <a:t>—helped me to understand how a community consultation could be used to collect data under the guise of participatory action research. The paper brings in a research example—conducted with a group of refugee women in Burma—but I needed to adapt the research for (1) evaluation purposes, and (2) to make it relevant for the population I would be working with.</a:t>
            </a:r>
          </a:p>
          <a:p>
            <a:endParaRPr lang="en-US" b="0" dirty="0" smtClean="0"/>
          </a:p>
          <a:p>
            <a:r>
              <a:rPr lang="en-US" b="1" dirty="0" smtClean="0"/>
              <a:t>Photo retrieved from http://</a:t>
            </a:r>
            <a:r>
              <a:rPr lang="en-US" b="1" dirty="0" err="1" smtClean="0"/>
              <a:t>jhrp.oxfordjournals.org</a:t>
            </a:r>
            <a:r>
              <a:rPr lang="en-US" b="1" dirty="0" smtClean="0"/>
              <a:t>/content/2/2/229.full.pdf+html (clicking on the photo will</a:t>
            </a:r>
            <a:r>
              <a:rPr lang="en-US" b="1" baseline="0" dirty="0" smtClean="0"/>
              <a:t> also redirect you to the journal article).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t>12</a:t>
            </a:fld>
            <a:endParaRPr lang="en-US"/>
          </a:p>
        </p:txBody>
      </p:sp>
    </p:spTree>
    <p:extLst>
      <p:ext uri="{BB962C8B-B14F-4D97-AF65-F5344CB8AC3E}">
        <p14:creationId xmlns:p14="http://schemas.microsoft.com/office/powerpoint/2010/main" val="1951214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previous research paper also had an accompanying training module called ‘ Human Rights in Action: Community Consultation Using Reciprocal Research Methodologies’. These methods were complimentary to the transformative paradigm. In her book, Donna </a:t>
            </a:r>
            <a:r>
              <a:rPr lang="en-US" baseline="0" dirty="0" err="1" smtClean="0"/>
              <a:t>Mertens</a:t>
            </a:r>
            <a:r>
              <a:rPr lang="en-US" baseline="0" dirty="0" smtClean="0"/>
              <a:t> talks about reciprocity in research, stating: </a:t>
            </a:r>
            <a:r>
              <a:rPr lang="en-US" dirty="0" smtClean="0"/>
              <a:t>“People</a:t>
            </a:r>
            <a:r>
              <a:rPr lang="en-US" baseline="0" dirty="0" smtClean="0"/>
              <a:t> </a:t>
            </a:r>
          </a:p>
          <a:p>
            <a:r>
              <a:rPr lang="en-US" baseline="0" dirty="0" smtClean="0"/>
              <a:t>usually respond positively if they feel they are getting enough in return for what they are giving.” – </a:t>
            </a:r>
            <a:r>
              <a:rPr lang="en-US" baseline="0" dirty="0" err="1" smtClean="0"/>
              <a:t>Mertens</a:t>
            </a:r>
            <a:r>
              <a:rPr lang="en-US" baseline="0" dirty="0" smtClean="0"/>
              <a:t> (2009). </a:t>
            </a:r>
            <a:r>
              <a:rPr lang="en-US" i="1" dirty="0" smtClean="0"/>
              <a:t>Transformative research and evaluation</a:t>
            </a:r>
            <a:r>
              <a:rPr lang="en-US" dirty="0" smtClean="0"/>
              <a:t>. New York, NY: Guilford Press</a:t>
            </a:r>
          </a:p>
          <a:p>
            <a:endParaRPr lang="en-US" b="1" dirty="0" smtClean="0"/>
          </a:p>
          <a:p>
            <a:r>
              <a:rPr lang="en-US" b="1" dirty="0" smtClean="0"/>
              <a:t>Photograph retrieved</a:t>
            </a:r>
            <a:r>
              <a:rPr lang="en-US" b="1" baseline="0" dirty="0" smtClean="0"/>
              <a:t> from https://</a:t>
            </a:r>
            <a:r>
              <a:rPr lang="en-US" b="1" baseline="0" dirty="0" err="1" smtClean="0"/>
              <a:t>www.crr.unsw.edu.au</a:t>
            </a:r>
            <a:r>
              <a:rPr lang="en-US" b="1" baseline="0" dirty="0" smtClean="0"/>
              <a:t>/media/</a:t>
            </a:r>
            <a:r>
              <a:rPr lang="en-US" b="1" baseline="0" dirty="0" err="1" smtClean="0"/>
              <a:t>CRRFile</a:t>
            </a:r>
            <a:r>
              <a:rPr lang="en-US" b="1" baseline="0" dirty="0" smtClean="0"/>
              <a:t>/</a:t>
            </a:r>
            <a:r>
              <a:rPr lang="en-US" b="1" baseline="0" dirty="0" err="1" smtClean="0"/>
              <a:t>Reciprocal_Training.pdf</a:t>
            </a:r>
            <a:r>
              <a:rPr lang="en-US" b="1" baseline="0" dirty="0" smtClean="0"/>
              <a:t> </a:t>
            </a:r>
            <a:r>
              <a:rPr lang="en-US" b="1" dirty="0" smtClean="0"/>
              <a:t>(clicking on the photo will</a:t>
            </a:r>
            <a:r>
              <a:rPr lang="en-US" b="1" baseline="0" dirty="0" smtClean="0"/>
              <a:t> also redirect you to the journal article).</a:t>
            </a:r>
            <a:endParaRPr lang="en-US" b="1" dirty="0" smtClean="0"/>
          </a:p>
        </p:txBody>
      </p:sp>
      <p:sp>
        <p:nvSpPr>
          <p:cNvPr id="4" name="Slide Number Placeholder 3"/>
          <p:cNvSpPr>
            <a:spLocks noGrp="1"/>
          </p:cNvSpPr>
          <p:nvPr>
            <p:ph type="sldNum" sz="quarter" idx="10"/>
          </p:nvPr>
        </p:nvSpPr>
        <p:spPr/>
        <p:txBody>
          <a:bodyPr/>
          <a:lstStyle/>
          <a:p>
            <a:fld id="{7E9D6FA4-9851-4DA8-A1AB-865C0066887D}" type="slidenum">
              <a:rPr lang="en-US" smtClean="0"/>
              <a:t>13</a:t>
            </a:fld>
            <a:endParaRPr lang="en-US"/>
          </a:p>
        </p:txBody>
      </p:sp>
    </p:spTree>
    <p:extLst>
      <p:ext uri="{BB962C8B-B14F-4D97-AF65-F5344CB8AC3E}">
        <p14:creationId xmlns:p14="http://schemas.microsoft.com/office/powerpoint/2010/main" val="694948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Overall, this community consultation was built on three broad themes: (1) </a:t>
            </a:r>
            <a:r>
              <a:rPr lang="en-US" sz="1200" b="1" u="sng" kern="1200" dirty="0" smtClean="0">
                <a:solidFill>
                  <a:schemeClr val="tx1"/>
                </a:solidFill>
                <a:effectLst/>
                <a:latin typeface="+mn-lt"/>
                <a:ea typeface="+mn-ea"/>
                <a:cs typeface="+mn-cs"/>
                <a:hlinkClick r:id="rId3" action="ppaction://hlinkfile"/>
              </a:rPr>
              <a:t>identifying areas of concern</a:t>
            </a:r>
            <a:r>
              <a:rPr lang="en-US" sz="1200" kern="1200" dirty="0" smtClean="0">
                <a:solidFill>
                  <a:schemeClr val="tx1"/>
                </a:solidFill>
                <a:effectLst/>
                <a:latin typeface="+mn-lt"/>
                <a:ea typeface="+mn-ea"/>
                <a:cs typeface="+mn-cs"/>
              </a:rPr>
              <a:t>; (2) </a:t>
            </a:r>
            <a:r>
              <a:rPr lang="en-US" sz="1200" b="1" u="sng" kern="1200" dirty="0" smtClean="0">
                <a:solidFill>
                  <a:schemeClr val="tx1"/>
                </a:solidFill>
                <a:effectLst/>
                <a:latin typeface="+mn-lt"/>
                <a:ea typeface="+mn-ea"/>
                <a:cs typeface="+mn-cs"/>
                <a:hlinkClick r:id="rId4" action="ppaction://hlinkfile"/>
              </a:rPr>
              <a:t>identifying solutions</a:t>
            </a:r>
            <a:r>
              <a:rPr lang="en-US" sz="1200" kern="1200" dirty="0" smtClean="0">
                <a:solidFill>
                  <a:schemeClr val="tx1"/>
                </a:solidFill>
                <a:effectLst/>
                <a:latin typeface="+mn-lt"/>
                <a:ea typeface="+mn-ea"/>
                <a:cs typeface="+mn-cs"/>
              </a:rPr>
              <a:t>; and (3) </a:t>
            </a:r>
            <a:r>
              <a:rPr lang="en-US" sz="1200" b="1" u="sng" kern="1200" dirty="0" smtClean="0">
                <a:solidFill>
                  <a:schemeClr val="tx1"/>
                </a:solidFill>
                <a:effectLst/>
                <a:latin typeface="+mn-lt"/>
                <a:ea typeface="+mn-ea"/>
                <a:cs typeface="+mn-cs"/>
                <a:hlinkClick r:id="rId5" action="ppaction://hlinkfile"/>
              </a:rPr>
              <a:t>determining strategies for dissemination and use</a:t>
            </a:r>
            <a:r>
              <a:rPr lang="en-US" sz="1200" kern="1200" dirty="0" smtClean="0">
                <a:solidFill>
                  <a:schemeClr val="tx1"/>
                </a:solidFill>
                <a:effectLst/>
                <a:latin typeface="+mn-lt"/>
                <a:ea typeface="+mn-ea"/>
                <a:cs typeface="+mn-cs"/>
              </a:rPr>
              <a:t>. This was done through story circles, group data analysis, storyboards, and</a:t>
            </a:r>
            <a:r>
              <a:rPr lang="en-US" sz="1200" kern="1200" baseline="0" dirty="0" smtClean="0">
                <a:solidFill>
                  <a:schemeClr val="tx1"/>
                </a:solidFill>
                <a:effectLst/>
                <a:latin typeface="+mn-lt"/>
                <a:ea typeface="+mn-ea"/>
                <a:cs typeface="+mn-cs"/>
              </a:rPr>
              <a:t> the last session included the formation of a group strategy for data use.</a:t>
            </a:r>
            <a:endParaRPr lang="en-US" sz="1200" kern="1200" dirty="0" smtClean="0">
              <a:solidFill>
                <a:schemeClr val="tx1"/>
              </a:solidFill>
              <a:effectLst/>
              <a:latin typeface="+mn-lt"/>
              <a:ea typeface="+mn-ea"/>
              <a:cs typeface="+mn-cs"/>
            </a:endParaRPr>
          </a:p>
          <a:p>
            <a:pPr marL="0" indent="0">
              <a:buNone/>
            </a:pPr>
            <a:endParaRPr lang="en-US" dirty="0" smtClean="0"/>
          </a:p>
          <a:p>
            <a:pPr marL="0" indent="0">
              <a:buNone/>
            </a:pPr>
            <a:r>
              <a:rPr lang="en-US" dirty="0" smtClean="0"/>
              <a:t>First off, I needed to adapt a </a:t>
            </a:r>
            <a:r>
              <a:rPr lang="en-US" dirty="0" err="1" smtClean="0"/>
              <a:t>Pittaway</a:t>
            </a:r>
            <a:r>
              <a:rPr lang="en-US" dirty="0" smtClean="0"/>
              <a:t> and </a:t>
            </a:r>
            <a:r>
              <a:rPr lang="en-US" dirty="0" err="1" smtClean="0"/>
              <a:t>Bartolomei’s</a:t>
            </a:r>
            <a:r>
              <a:rPr lang="en-US" dirty="0" smtClean="0"/>
              <a:t> ‘Human Rights in Action’ training module</a:t>
            </a:r>
            <a:r>
              <a:rPr lang="en-US" baseline="0" dirty="0" smtClean="0"/>
              <a:t> for a different population. Originally, the model was used with refugee women, many of whom were illiterate and did not have much training on their human rights. The population I worked with are all individuals who were imprisoned for their activism—they are formally educated, well-read, and could teach university courses on human rights. </a:t>
            </a:r>
          </a:p>
          <a:p>
            <a:pPr marL="0" indent="0">
              <a:buNone/>
            </a:pPr>
            <a:endParaRPr lang="en-US" baseline="0" dirty="0" smtClean="0"/>
          </a:p>
          <a:p>
            <a:pPr marL="0" indent="0">
              <a:buNone/>
            </a:pPr>
            <a:r>
              <a:rPr lang="en-US" baseline="0" dirty="0" smtClean="0"/>
              <a:t>Involving the community partners helped from the onset, especially since the organizations are staffed by former political prisoners themselves, they were able to help me figure out what would work. Earlier on in the evaluation design process, it was mentioned to me by our partners that the former political prisoners were generally interested in training and learning new techniques for their work. Since they had all been recently released from prison, they all wanted to understand how to improve their work on community engagement and advocacy. So, rather than simply collecting their data from them by using story circles and storyboards, we structured the community consultation as a </a:t>
            </a:r>
            <a:r>
              <a:rPr lang="en-US" sz="1200" kern="1200" dirty="0" smtClean="0">
                <a:solidFill>
                  <a:schemeClr val="tx1"/>
                </a:solidFill>
                <a:effectLst/>
                <a:latin typeface="+mn-lt"/>
                <a:ea typeface="+mn-ea"/>
                <a:cs typeface="+mn-cs"/>
              </a:rPr>
              <a:t>two-day workshop where </a:t>
            </a:r>
            <a:r>
              <a:rPr lang="en-US" baseline="0" dirty="0" smtClean="0"/>
              <a:t>I included time before each session that showed them the principles behind each technique. Since they are not only human rights defenders, but also survivors of human rights abuses, this provided the opportunity to train the participants on methods they could use to collect data with the vulnerable communities they work with, since they all conduct human rights works themselves—and, at the same time, relate it all to their own experience, which would then provide me with the data I needed to evaluate the program. So, in a sense, we can see it as this social work concept of “meeting people where they are” ideologically, so it resonates with their experience. It also helps when you need them to understand how you—as an evaluator—and they—as the participants—can mutually benefit from the process.</a:t>
            </a: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66594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665947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Story circles</a:t>
            </a:r>
            <a:r>
              <a:rPr lang="en-US" sz="1200" kern="1200" dirty="0" smtClean="0">
                <a:solidFill>
                  <a:schemeClr val="tx1"/>
                </a:solidFill>
                <a:effectLst/>
                <a:latin typeface="+mn-lt"/>
                <a:ea typeface="+mn-ea"/>
                <a:cs typeface="+mn-cs"/>
              </a:rPr>
              <a:t> provided participants the opportunity to share their stories with their peers. In order to provide the evaluation team</a:t>
            </a:r>
            <a:r>
              <a:rPr lang="en-US" sz="1200" kern="1200" baseline="0" dirty="0" smtClean="0">
                <a:solidFill>
                  <a:schemeClr val="tx1"/>
                </a:solidFill>
                <a:effectLst/>
                <a:latin typeface="+mn-lt"/>
                <a:ea typeface="+mn-ea"/>
                <a:cs typeface="+mn-cs"/>
              </a:rPr>
              <a:t> with data, we included an evaluation question as the topic of discussion—which related to </a:t>
            </a:r>
            <a:r>
              <a:rPr lang="en-US" baseline="0" dirty="0" smtClean="0"/>
              <a:t>their current or ongoing problems, if any, that they still faced, even after receiving the short-term emergency assistance. </a:t>
            </a:r>
            <a:r>
              <a:rPr lang="en-US" sz="1200" kern="1200" baseline="0" dirty="0" smtClean="0">
                <a:solidFill>
                  <a:schemeClr val="tx1"/>
                </a:solidFill>
                <a:effectLst/>
                <a:latin typeface="+mn-lt"/>
                <a:ea typeface="+mn-ea"/>
                <a:cs typeface="+mn-cs"/>
              </a:rPr>
              <a:t>But, we also included questions that allowed them to talk about their lives before prison, in order to not simply focus on negative aspects. </a:t>
            </a:r>
            <a:r>
              <a:rPr lang="en-US" sz="1200" kern="1200" dirty="0" smtClean="0">
                <a:solidFill>
                  <a:schemeClr val="tx1"/>
                </a:solidFill>
                <a:effectLst/>
                <a:latin typeface="+mn-lt"/>
                <a:ea typeface="+mn-ea"/>
                <a:cs typeface="+mn-cs"/>
              </a:rPr>
              <a:t>Participants were asked to form groups of five to six with their peers, people they would feel comfortable sharing their information. It’s important to note that participants</a:t>
            </a:r>
            <a:r>
              <a:rPr lang="en-US" sz="1200" kern="1200" baseline="0" dirty="0" smtClean="0">
                <a:solidFill>
                  <a:schemeClr val="tx1"/>
                </a:solidFill>
                <a:effectLst/>
                <a:latin typeface="+mn-lt"/>
                <a:ea typeface="+mn-ea"/>
                <a:cs typeface="+mn-cs"/>
              </a:rPr>
              <a:t> were not forced to share—since we would not want to re-traumatize any of the participants. </a:t>
            </a:r>
            <a:r>
              <a:rPr lang="en-US" sz="1200" kern="1200" dirty="0" smtClean="0">
                <a:solidFill>
                  <a:schemeClr val="tx1"/>
                </a:solidFill>
                <a:effectLst/>
                <a:latin typeface="+mn-lt"/>
                <a:ea typeface="+mn-ea"/>
                <a:cs typeface="+mn-cs"/>
              </a:rPr>
              <a:t>After participants shared their stories within their small groups (or, story circles), they were then invited to share their stories with the entire group. As a note, I</a:t>
            </a:r>
            <a:r>
              <a:rPr lang="en-US" sz="1200" kern="1200" baseline="0" dirty="0" smtClean="0">
                <a:solidFill>
                  <a:schemeClr val="tx1"/>
                </a:solidFill>
                <a:effectLst/>
                <a:latin typeface="+mn-lt"/>
                <a:ea typeface="+mn-ea"/>
                <a:cs typeface="+mn-cs"/>
              </a:rPr>
              <a:t> asked one person from each group to share their story to the larger group; however, all of the former political prisoners decided that they wanted to share. In this case, it’s always necessary to leave time for alternative plans—based on the community’s feedback—so you need to be flexible and be able to adapt (always have Plan B, where sessions can be skipped or time decreased, but ensure that this won’t affect the flow of content).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how did we make</a:t>
            </a:r>
            <a:r>
              <a:rPr lang="en-US" sz="1200" kern="1200" baseline="0" dirty="0" smtClean="0">
                <a:solidFill>
                  <a:schemeClr val="tx1"/>
                </a:solidFill>
                <a:effectLst/>
                <a:latin typeface="+mn-lt"/>
                <a:ea typeface="+mn-ea"/>
                <a:cs typeface="+mn-cs"/>
              </a:rPr>
              <a:t> this useful for them. Prior to breaking out into small groups, we reviewed a few basic principles of how to conduct human rights documentation. We </a:t>
            </a:r>
            <a:r>
              <a:rPr lang="en-US" sz="1200" kern="1200" dirty="0" smtClean="0">
                <a:solidFill>
                  <a:schemeClr val="tx1"/>
                </a:solidFill>
                <a:effectLst/>
                <a:latin typeface="+mn-lt"/>
                <a:ea typeface="+mn-ea"/>
                <a:cs typeface="+mn-cs"/>
              </a:rPr>
              <a:t>framed this session under the guise of human rights documentation, mainly around the topic of recording facts of human rights abuses and violations,</a:t>
            </a:r>
            <a:r>
              <a:rPr lang="en-US" sz="1200" kern="1200" baseline="0" dirty="0" smtClean="0">
                <a:solidFill>
                  <a:schemeClr val="tx1"/>
                </a:solidFill>
                <a:effectLst/>
                <a:latin typeface="+mn-lt"/>
                <a:ea typeface="+mn-ea"/>
                <a:cs typeface="+mn-cs"/>
              </a:rPr>
              <a:t> by introducing reliable sources on the topic. </a:t>
            </a:r>
            <a:r>
              <a:rPr lang="en-US" sz="1200" kern="1200" dirty="0" smtClean="0">
                <a:solidFill>
                  <a:schemeClr val="tx1"/>
                </a:solidFill>
                <a:effectLst/>
                <a:latin typeface="+mn-lt"/>
                <a:ea typeface="+mn-ea"/>
                <a:cs typeface="+mn-cs"/>
              </a:rPr>
              <a:t>As previously mentioned, this was done to ensure reciprocity in the process—we were able to obtain insightful qualitative data—and former political prisoners were able to see a new approach in conducting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their human rights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advocacy work.</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Photograph retrieved from (top-bottom): </a:t>
            </a:r>
          </a:p>
          <a:p>
            <a:r>
              <a:rPr lang="en-US" sz="1200" b="1" kern="1200" dirty="0" smtClean="0">
                <a:solidFill>
                  <a:schemeClr val="tx1"/>
                </a:solidFill>
                <a:effectLst/>
                <a:latin typeface="+mn-lt"/>
                <a:ea typeface="+mn-ea"/>
                <a:cs typeface="+mn-cs"/>
              </a:rPr>
              <a:t>https://</a:t>
            </a:r>
            <a:r>
              <a:rPr lang="en-US" sz="1200" b="1" kern="1200" dirty="0" err="1" smtClean="0">
                <a:solidFill>
                  <a:schemeClr val="tx1"/>
                </a:solidFill>
                <a:effectLst/>
                <a:latin typeface="+mn-lt"/>
                <a:ea typeface="+mn-ea"/>
                <a:cs typeface="+mn-cs"/>
              </a:rPr>
              <a:t>aaronswankdotcom.files.wordpress.com</a:t>
            </a:r>
            <a:r>
              <a:rPr lang="en-US" sz="1200" b="1" kern="1200" dirty="0" smtClean="0">
                <a:solidFill>
                  <a:schemeClr val="tx1"/>
                </a:solidFill>
                <a:effectLst/>
                <a:latin typeface="+mn-lt"/>
                <a:ea typeface="+mn-ea"/>
                <a:cs typeface="+mn-cs"/>
              </a:rPr>
              <a:t>/2012/11/</a:t>
            </a:r>
            <a:r>
              <a:rPr lang="en-US" sz="1200" b="1" kern="1200" dirty="0" err="1" smtClean="0">
                <a:solidFill>
                  <a:schemeClr val="tx1"/>
                </a:solidFill>
                <a:effectLst/>
                <a:latin typeface="+mn-lt"/>
                <a:ea typeface="+mn-ea"/>
                <a:cs typeface="+mn-cs"/>
              </a:rPr>
              <a:t>community-manager.jpg?w</a:t>
            </a:r>
            <a:r>
              <a:rPr lang="en-US" sz="1200" b="1" kern="1200" dirty="0" smtClean="0">
                <a:solidFill>
                  <a:schemeClr val="tx1"/>
                </a:solidFill>
                <a:effectLst/>
                <a:latin typeface="+mn-lt"/>
                <a:ea typeface="+mn-ea"/>
                <a:cs typeface="+mn-cs"/>
              </a:rPr>
              <a:t>=510</a:t>
            </a:r>
          </a:p>
          <a:p>
            <a:r>
              <a:rPr lang="en-US" sz="1200" b="1" kern="1200" dirty="0" smtClean="0">
                <a:solidFill>
                  <a:schemeClr val="tx1"/>
                </a:solidFill>
                <a:effectLst/>
                <a:latin typeface="+mn-lt"/>
                <a:ea typeface="+mn-ea"/>
                <a:cs typeface="+mn-cs"/>
              </a:rPr>
              <a:t>http://</a:t>
            </a:r>
            <a:r>
              <a:rPr lang="en-US" sz="1200" b="1" kern="1200" dirty="0" err="1" smtClean="0">
                <a:solidFill>
                  <a:schemeClr val="tx1"/>
                </a:solidFill>
                <a:effectLst/>
                <a:latin typeface="+mn-lt"/>
                <a:ea typeface="+mn-ea"/>
                <a:cs typeface="+mn-cs"/>
              </a:rPr>
              <a:t>whoismikehobbs.com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wp</a:t>
            </a:r>
            <a:r>
              <a:rPr lang="en-US" sz="1200" b="1" kern="1200" dirty="0" smtClean="0">
                <a:solidFill>
                  <a:schemeClr val="tx1"/>
                </a:solidFill>
                <a:effectLst/>
                <a:latin typeface="+mn-lt"/>
                <a:ea typeface="+mn-ea"/>
                <a:cs typeface="+mn-cs"/>
              </a:rPr>
              <a:t>-content/uploads/2013/05/Speech-Bubble-And-3d-Character-Meaning-Speaking-Or-Announcement-by-Stuart-Miles.jpg</a:t>
            </a:r>
          </a:p>
        </p:txBody>
      </p:sp>
      <p:sp>
        <p:nvSpPr>
          <p:cNvPr id="4" name="Slide Number Placeholder 3"/>
          <p:cNvSpPr>
            <a:spLocks noGrp="1"/>
          </p:cNvSpPr>
          <p:nvPr>
            <p:ph type="sldNum" sz="quarter" idx="10"/>
          </p:nvPr>
        </p:nvSpPr>
        <p:spPr/>
        <p:txBody>
          <a:bodyPr/>
          <a:lstStyle/>
          <a:p>
            <a:fld id="{7E9D6FA4-9851-4DA8-A1AB-865C0066887D}" type="slidenum">
              <a:rPr lang="en-US" smtClean="0"/>
              <a:t>16</a:t>
            </a:fld>
            <a:endParaRPr lang="en-US"/>
          </a:p>
        </p:txBody>
      </p:sp>
    </p:spTree>
    <p:extLst>
      <p:ext uri="{BB962C8B-B14F-4D97-AF65-F5344CB8AC3E}">
        <p14:creationId xmlns:p14="http://schemas.microsoft.com/office/powerpoint/2010/main" val="1566894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 order to provide</a:t>
            </a:r>
            <a:r>
              <a:rPr lang="en-US" baseline="0" dirty="0" smtClean="0"/>
              <a:t> a bit of context to our situation, if we were interested in conducting a story circle here, we would present an evaluation question we might want to explore. For example: A</a:t>
            </a:r>
            <a:r>
              <a:rPr lang="en-US" dirty="0" smtClean="0"/>
              <a:t>s evaluators, what difficulties have you had in conducting collaborative, participatory or empowerment evaluations?</a:t>
            </a:r>
          </a:p>
          <a:p>
            <a:pPr marL="0" indent="0">
              <a:buNone/>
            </a:pPr>
            <a:endParaRPr lang="en-US" dirty="0" smtClean="0"/>
          </a:p>
          <a:p>
            <a:pPr marL="0" indent="0">
              <a:buNone/>
            </a:pPr>
            <a:r>
              <a:rPr lang="en-US" dirty="0" smtClean="0"/>
              <a:t>Since we’re in conference</a:t>
            </a:r>
            <a:r>
              <a:rPr lang="en-US" baseline="0" dirty="0" smtClean="0"/>
              <a:t> mode and this is a quick presentation, let’s imagine you all shared this story with your small groups. And now, let’s imagine we’re at the stage of sharing with the larger group. Does anyone want to share the difficulties they’ve experienced; or, the reasons that have held them back from conducting collaborative, participatory, or empowerment evaluations?</a:t>
            </a:r>
          </a:p>
          <a:p>
            <a:pPr marL="0" indent="0">
              <a:buNone/>
            </a:pPr>
            <a:endParaRPr lang="en-US" dirty="0" smtClean="0"/>
          </a:p>
          <a:p>
            <a:pPr marL="0" indent="0">
              <a:buNone/>
            </a:pPr>
            <a:endParaRPr lang="en-US" dirty="0" smtClean="0"/>
          </a:p>
          <a:p>
            <a:pPr marL="0" indent="0">
              <a:buNone/>
            </a:pPr>
            <a:r>
              <a:rPr lang="en-US" b="1" dirty="0" smtClean="0"/>
              <a:t>	</a:t>
            </a:r>
          </a:p>
          <a:p>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t>17</a:t>
            </a:fld>
            <a:endParaRPr lang="en-US"/>
          </a:p>
        </p:txBody>
      </p:sp>
    </p:spTree>
    <p:extLst>
      <p:ext uri="{BB962C8B-B14F-4D97-AF65-F5344CB8AC3E}">
        <p14:creationId xmlns:p14="http://schemas.microsoft.com/office/powerpoint/2010/main" val="2330267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Prior</a:t>
            </a:r>
            <a:r>
              <a:rPr lang="en-US" baseline="0" dirty="0" smtClean="0"/>
              <a:t> to sharing their stories with the larger group, I asked the participants to note the problems or themes they noticed during the stories. Giving them the instructions beforehand, and what to look out for, allowed them to actively listen while others were telling their stories. </a:t>
            </a: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665947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each participant’s story was presented, we conducted a </a:t>
            </a:r>
            <a:r>
              <a:rPr lang="en-US" sz="1200" b="1" kern="1200" dirty="0" smtClean="0">
                <a:solidFill>
                  <a:schemeClr val="tx1"/>
                </a:solidFill>
                <a:effectLst/>
                <a:latin typeface="+mn-lt"/>
                <a:ea typeface="+mn-ea"/>
                <a:cs typeface="+mn-cs"/>
              </a:rPr>
              <a:t>problem tree analysis</a:t>
            </a:r>
            <a:r>
              <a:rPr lang="en-US" sz="1200" kern="1200" dirty="0" smtClean="0">
                <a:solidFill>
                  <a:schemeClr val="tx1"/>
                </a:solidFill>
                <a:effectLst/>
                <a:latin typeface="+mn-lt"/>
                <a:ea typeface="+mn-ea"/>
                <a:cs typeface="+mn-cs"/>
              </a:rPr>
              <a:t> with the group. While participants were listening to stories, they were asked to list problems they identified during the story circle presentations. T</a:t>
            </a:r>
            <a:r>
              <a:rPr lang="en-US" sz="1200" kern="1200" baseline="0" dirty="0" smtClean="0">
                <a:solidFill>
                  <a:schemeClr val="tx1"/>
                </a:solidFill>
                <a:effectLst/>
                <a:latin typeface="+mn-lt"/>
                <a:ea typeface="+mn-ea"/>
                <a:cs typeface="+mn-cs"/>
              </a:rPr>
              <a:t>hen, we </a:t>
            </a:r>
            <a:r>
              <a:rPr lang="en-US" sz="1200" kern="1200" dirty="0" smtClean="0">
                <a:solidFill>
                  <a:schemeClr val="tx1"/>
                </a:solidFill>
                <a:effectLst/>
                <a:latin typeface="+mn-lt"/>
                <a:ea typeface="+mn-ea"/>
                <a:cs typeface="+mn-cs"/>
              </a:rPr>
              <a:t>grouped these into core issues (or, themes) on a whiteboard. Here,</a:t>
            </a:r>
            <a:r>
              <a:rPr lang="en-US" sz="1200" kern="1200" baseline="0" dirty="0" smtClean="0">
                <a:solidFill>
                  <a:schemeClr val="tx1"/>
                </a:solidFill>
                <a:effectLst/>
                <a:latin typeface="+mn-lt"/>
                <a:ea typeface="+mn-ea"/>
                <a:cs typeface="+mn-cs"/>
              </a:rPr>
              <a:t> it was important to understand and frame the problem first, without proposing solutions yet; and, to explore why those problems existed, we used the “But Why?” technique.</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method was used to get at some of the root causes of each core problem (</a:t>
            </a:r>
            <a:r>
              <a:rPr lang="en-US" sz="1200" kern="1200" dirty="0" err="1" smtClean="0">
                <a:solidFill>
                  <a:schemeClr val="tx1"/>
                </a:solidFill>
                <a:effectLst/>
                <a:latin typeface="+mn-lt"/>
                <a:ea typeface="+mn-ea"/>
                <a:cs typeface="+mn-cs"/>
              </a:rPr>
              <a:t>Hovland</a:t>
            </a:r>
            <a:r>
              <a:rPr lang="en-US" sz="1200" kern="1200" dirty="0" smtClean="0">
                <a:solidFill>
                  <a:schemeClr val="tx1"/>
                </a:solidFill>
                <a:effectLst/>
                <a:latin typeface="+mn-lt"/>
                <a:ea typeface="+mn-ea"/>
                <a:cs typeface="+mn-cs"/>
              </a:rPr>
              <a:t>, 2005). After the</a:t>
            </a:r>
            <a:r>
              <a:rPr lang="en-US" sz="1200" kern="1200" baseline="0" dirty="0" smtClean="0">
                <a:solidFill>
                  <a:schemeClr val="tx1"/>
                </a:solidFill>
                <a:effectLst/>
                <a:latin typeface="+mn-lt"/>
                <a:ea typeface="+mn-ea"/>
                <a:cs typeface="+mn-cs"/>
              </a:rPr>
              <a:t> session, we agreed that the c</a:t>
            </a:r>
            <a:r>
              <a:rPr lang="en-US" sz="1200" kern="1200" dirty="0" smtClean="0">
                <a:solidFill>
                  <a:schemeClr val="tx1"/>
                </a:solidFill>
                <a:effectLst/>
                <a:latin typeface="+mn-lt"/>
                <a:ea typeface="+mn-ea"/>
                <a:cs typeface="+mn-cs"/>
              </a:rPr>
              <a:t>ore issues (or, themes) included: employment (more specifically, unemployment or insufficient income), housing, physical health, mental health, discrimination, and surveillance and monitoring by the government.</a:t>
            </a:r>
            <a:r>
              <a:rPr lang="en-US" dirty="0" smtClean="0">
                <a:effectLst/>
              </a:rPr>
              <a:t> </a:t>
            </a:r>
          </a:p>
          <a:p>
            <a:endParaRPr lang="en-US" dirty="0" smtClean="0">
              <a:effectLst/>
            </a:endParaRPr>
          </a:p>
          <a:p>
            <a:r>
              <a:rPr lang="en-US" dirty="0" smtClean="0">
                <a:effectLst/>
              </a:rPr>
              <a:t>Some of these core issues could be seen as a cause for another,</a:t>
            </a:r>
            <a:r>
              <a:rPr lang="en-US" baseline="0" dirty="0" smtClean="0">
                <a:effectLst/>
              </a:rPr>
              <a:t> but the group determined these issues they wanted to address. For example, while discrimination and government surveillance/monitoring could be seen as causes for unemployment, these participants wanted to advocate that these practices cease; rather than advocating for social services they might receive. </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Source: </a:t>
            </a:r>
            <a:r>
              <a:rPr lang="en-US" sz="1200" b="1" kern="1200" dirty="0" err="1" smtClean="0">
                <a:solidFill>
                  <a:schemeClr val="tx1"/>
                </a:solidFill>
                <a:effectLst/>
                <a:latin typeface="+mn-lt"/>
                <a:ea typeface="+mn-ea"/>
                <a:cs typeface="+mn-cs"/>
              </a:rPr>
              <a:t>Hovland</a:t>
            </a:r>
            <a:r>
              <a:rPr lang="en-US" sz="1200" b="1" kern="1200" dirty="0" smtClean="0">
                <a:solidFill>
                  <a:schemeClr val="tx1"/>
                </a:solidFill>
                <a:effectLst/>
                <a:latin typeface="+mn-lt"/>
                <a:ea typeface="+mn-ea"/>
                <a:cs typeface="+mn-cs"/>
              </a:rPr>
              <a:t>, I. (2005). “Problem Tree Analysis.” In </a:t>
            </a:r>
            <a:r>
              <a:rPr lang="en-US" sz="1200" b="1" i="1" u="sng" kern="1200" dirty="0" smtClean="0">
                <a:solidFill>
                  <a:schemeClr val="tx1"/>
                </a:solidFill>
                <a:effectLst/>
                <a:latin typeface="+mn-lt"/>
                <a:ea typeface="+mn-ea"/>
                <a:cs typeface="+mn-cs"/>
                <a:hlinkClick r:id="rId3"/>
              </a:rPr>
              <a:t>Successful Communication: A Toolkit for Researchers and Civil Society Organisations</a:t>
            </a:r>
            <a:r>
              <a:rPr lang="en-US" sz="1200" b="1" kern="1200" dirty="0" smtClean="0">
                <a:solidFill>
                  <a:schemeClr val="tx1"/>
                </a:solidFill>
                <a:effectLst/>
                <a:latin typeface="+mn-lt"/>
                <a:ea typeface="+mn-ea"/>
                <a:cs typeface="+mn-cs"/>
              </a:rPr>
              <a:t> (pp. 12-13). London: Overseas Development Institute. </a:t>
            </a:r>
          </a:p>
          <a:p>
            <a:endParaRPr lang="en-US" dirty="0" smtClean="0"/>
          </a:p>
          <a:p>
            <a:r>
              <a:rPr lang="en-US" b="1" dirty="0" smtClean="0"/>
              <a:t>Photographs</a:t>
            </a:r>
            <a:r>
              <a:rPr lang="en-US" b="1" baseline="0" dirty="0" smtClean="0"/>
              <a:t> retrieved from </a:t>
            </a:r>
            <a:r>
              <a:rPr lang="en-US" b="1" dirty="0" smtClean="0"/>
              <a:t>http://</a:t>
            </a:r>
            <a:r>
              <a:rPr lang="en-US" b="1" dirty="0" err="1" smtClean="0"/>
              <a:t>www.hannelius.com</a:t>
            </a:r>
            <a:r>
              <a:rPr lang="en-US" b="1" dirty="0" smtClean="0"/>
              <a:t>/stick_figure_solving_puzzle_400_clr_4920.png</a:t>
            </a:r>
            <a:endParaRPr lang="en-US" b="1" dirty="0"/>
          </a:p>
        </p:txBody>
      </p:sp>
      <p:sp>
        <p:nvSpPr>
          <p:cNvPr id="4" name="Slide Number Placeholder 3"/>
          <p:cNvSpPr>
            <a:spLocks noGrp="1"/>
          </p:cNvSpPr>
          <p:nvPr>
            <p:ph type="sldNum" sz="quarter" idx="10"/>
          </p:nvPr>
        </p:nvSpPr>
        <p:spPr/>
        <p:txBody>
          <a:bodyPr/>
          <a:lstStyle/>
          <a:p>
            <a:fld id="{7E9D6FA4-9851-4DA8-A1AB-865C0066887D}" type="slidenum">
              <a:rPr lang="en-US" smtClean="0"/>
              <a:t>19</a:t>
            </a:fld>
            <a:endParaRPr lang="en-US"/>
          </a:p>
        </p:txBody>
      </p:sp>
    </p:spTree>
    <p:extLst>
      <p:ext uri="{BB962C8B-B14F-4D97-AF65-F5344CB8AC3E}">
        <p14:creationId xmlns:p14="http://schemas.microsoft.com/office/powerpoint/2010/main" val="156689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afternoon we’ll be breaking up this demonstration session into three parts—1 part for each of the primary methods to be demonstrated.</a:t>
            </a:r>
          </a:p>
          <a:p>
            <a:endParaRPr lang="en-US" baseline="0" dirty="0" smtClean="0"/>
          </a:p>
          <a:p>
            <a:r>
              <a:rPr lang="en-US" baseline="0" dirty="0" smtClean="0"/>
              <a:t>We can also take some time to discuss as a group—if you have any questions—and it’ll also give us an opportunity to learn from one another if anyone wants to bring up their own experience.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in</a:t>
            </a:r>
            <a:r>
              <a:rPr lang="en-US" baseline="0" dirty="0" smtClean="0"/>
              <a:t> this session, we’ll briefly cover three methods… </a:t>
            </a:r>
            <a:endParaRPr lang="en-US" dirty="0" smtClean="0"/>
          </a:p>
        </p:txBody>
      </p:sp>
      <p:sp>
        <p:nvSpPr>
          <p:cNvPr id="4" name="Slide Number Placeholder 3"/>
          <p:cNvSpPr>
            <a:spLocks noGrp="1"/>
          </p:cNvSpPr>
          <p:nvPr>
            <p:ph type="sldNum" sz="quarter" idx="10"/>
          </p:nvPr>
        </p:nvSpPr>
        <p:spPr/>
        <p:txBody>
          <a:bodyPr/>
          <a:lstStyle/>
          <a:p>
            <a:fld id="{7E9D6FA4-9851-4DA8-A1AB-865C0066887D}" type="slidenum">
              <a:rPr lang="en-US" smtClean="0"/>
              <a:t>2</a:t>
            </a:fld>
            <a:endParaRPr lang="en-US"/>
          </a:p>
        </p:txBody>
      </p:sp>
    </p:spTree>
    <p:extLst>
      <p:ext uri="{BB962C8B-B14F-4D97-AF65-F5344CB8AC3E}">
        <p14:creationId xmlns:p14="http://schemas.microsoft.com/office/powerpoint/2010/main" val="921794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o frame the group data analysis exercise of our story circles and make it more relevant to our experience as evaluators, we can group the issues we noted in conducting participatory or collaborative evaluations. Does anyone want to summarize some of the issues that others mentioned?</a:t>
            </a:r>
          </a:p>
          <a:p>
            <a:endParaRPr lang="en-US" baseline="0" dirty="0" smtClean="0"/>
          </a:p>
          <a:p>
            <a:r>
              <a:rPr lang="en-US" baseline="0" dirty="0" smtClean="0"/>
              <a:t>We may have experienced:  </a:t>
            </a:r>
            <a:endParaRPr lang="en-US" dirty="0" smtClean="0"/>
          </a:p>
          <a:p>
            <a:pPr marL="171450" indent="-171450">
              <a:buFont typeface="Arial"/>
              <a:buChar char="•"/>
            </a:pPr>
            <a:r>
              <a:rPr lang="en-US" dirty="0" smtClean="0"/>
              <a:t>Poor</a:t>
            </a:r>
            <a:r>
              <a:rPr lang="en-US" baseline="0" dirty="0" smtClean="0"/>
              <a:t> c</a:t>
            </a:r>
            <a:r>
              <a:rPr lang="en-US" dirty="0" smtClean="0"/>
              <a:t>ommunity buy-in (low opt-in rates)</a:t>
            </a:r>
          </a:p>
          <a:p>
            <a:pPr marL="171450" indent="-171450">
              <a:buFont typeface="Arial"/>
              <a:buChar char="•"/>
            </a:pPr>
            <a:r>
              <a:rPr lang="en-US" dirty="0" smtClean="0"/>
              <a:t>Drop-out rates (after a promising start)</a:t>
            </a:r>
          </a:p>
          <a:p>
            <a:pPr marL="171450" indent="-171450">
              <a:buFont typeface="Arial"/>
              <a:buChar char="•"/>
            </a:pPr>
            <a:r>
              <a:rPr lang="en-US" dirty="0" smtClean="0"/>
              <a:t>Disagreement over decisions and roles (infighting) – this can occur</a:t>
            </a:r>
            <a:r>
              <a:rPr lang="en-US" baseline="0" dirty="0" smtClean="0"/>
              <a:t> when disagreements may have already existed within a community, and they, of course, decided to manifest themselves when you were trying to conduct your work. But, we do need to consider that evaluations are political exercises, and certain community members may see this as a chance to exert their power or privilege.</a:t>
            </a:r>
            <a:endParaRPr lang="en-US" dirty="0" smtClean="0"/>
          </a:p>
          <a:p>
            <a:pPr marL="171450" indent="-171450">
              <a:buFont typeface="Arial"/>
              <a:buChar char="•"/>
            </a:pPr>
            <a:r>
              <a:rPr lang="en-US" dirty="0" smtClean="0"/>
              <a:t>Negative participation (destructive personalities) – we</a:t>
            </a:r>
            <a:r>
              <a:rPr lang="en-US" baseline="0" dirty="0" smtClean="0"/>
              <a:t> should remember that not all participation is positive. At times, we have people that can derail an entire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t>20</a:t>
            </a:fld>
            <a:endParaRPr lang="en-US"/>
          </a:p>
        </p:txBody>
      </p:sp>
    </p:spTree>
    <p:extLst>
      <p:ext uri="{BB962C8B-B14F-4D97-AF65-F5344CB8AC3E}">
        <p14:creationId xmlns:p14="http://schemas.microsoft.com/office/powerpoint/2010/main" val="202320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a:t>
            </a:r>
            <a:r>
              <a:rPr lang="en-US" baseline="0" dirty="0" smtClean="0"/>
              <a:t> we get into practicing a storyboard, a bit of theory…</a:t>
            </a: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2665947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Methods</a:t>
            </a:r>
            <a:r>
              <a:rPr lang="en-US" baseline="0" dirty="0" smtClean="0"/>
              <a:t> like story circles and storyboards are rooted in the theories of Paulo </a:t>
            </a:r>
            <a:r>
              <a:rPr lang="en-US" baseline="0" dirty="0" err="1" smtClean="0"/>
              <a:t>Freire</a:t>
            </a:r>
            <a:r>
              <a:rPr lang="en-US" baseline="0" dirty="0" smtClean="0"/>
              <a:t>, and they are compatible with the collaborative, participatory and empowerment approaches many of us are interested in, or use in our work. One of </a:t>
            </a:r>
            <a:r>
              <a:rPr lang="en-US" baseline="0" dirty="0" err="1" smtClean="0"/>
              <a:t>Freire’s</a:t>
            </a:r>
            <a:r>
              <a:rPr lang="en-US" baseline="0" dirty="0" smtClean="0"/>
              <a:t> big points is treating the learner as a co-creator of knowledge, and this point was applied throughout many of the evaluation processes, from co-creating consent forms to co-writing policy and program recommendations within storyboards.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this evaluation, there were three reasons behind using </a:t>
            </a:r>
            <a:r>
              <a:rPr lang="en-US" dirty="0" smtClean="0"/>
              <a:t>storyboards: (1) they would provide an outlet beyond</a:t>
            </a:r>
            <a:r>
              <a:rPr lang="en-US" baseline="0" dirty="0" smtClean="0"/>
              <a:t> the traditional deficit-model, meaning that our evaluations or needs assessments tend to be far too focused on problems, issues or needs without fully considering the capacities, strengths and knowledge of those we work with; (2) again—reciprocity—the former political prisoners would be able to use these methods with the communities they generally work with—for example: those affected by land rights issues; and (3) framing the evaluation data in a way where we could actually do something with it, rather than simply reporting back to the donor and non-profit.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solidFill>
                  <a:srgbClr val="9D1E23"/>
                </a:solidFill>
              </a:rPr>
              <a:t>Participatory action research</a:t>
            </a:r>
            <a:r>
              <a:rPr lang="en-US" dirty="0" smtClean="0"/>
              <a:t> is one example of an approach that is compatible with the </a:t>
            </a:r>
            <a:r>
              <a:rPr lang="en-US" b="1" dirty="0" smtClean="0">
                <a:solidFill>
                  <a:srgbClr val="9D1E23"/>
                </a:solidFill>
              </a:rPr>
              <a:t>transformative paradigm</a:t>
            </a:r>
            <a:r>
              <a:rPr lang="en-US" dirty="0" smtClean="0">
                <a:solidFill>
                  <a:schemeClr val="tx2"/>
                </a:solidFill>
              </a:rPr>
              <a:t> </a:t>
            </a:r>
            <a:r>
              <a:rPr lang="en-US" dirty="0" smtClean="0"/>
              <a:t>when it is applied to the goal of </a:t>
            </a:r>
            <a:r>
              <a:rPr lang="en-US" b="1" dirty="0" smtClean="0">
                <a:solidFill>
                  <a:srgbClr val="9D1E23"/>
                </a:solidFill>
              </a:rPr>
              <a:t>social justice</a:t>
            </a:r>
            <a:r>
              <a:rPr lang="en-US" dirty="0" smtClean="0"/>
              <a:t>.” — </a:t>
            </a:r>
            <a:r>
              <a:rPr lang="en-US" b="1" dirty="0" err="1" smtClean="0">
                <a:solidFill>
                  <a:srgbClr val="9D1E23"/>
                </a:solidFill>
              </a:rPr>
              <a:t>Mertens</a:t>
            </a:r>
            <a:r>
              <a:rPr lang="en-US" b="1" dirty="0" smtClean="0">
                <a:solidFill>
                  <a:srgbClr val="9D1E23"/>
                </a:solidFill>
              </a:rPr>
              <a:t> (2009)</a:t>
            </a:r>
            <a:r>
              <a:rPr lang="en-US" dirty="0" smtClean="0"/>
              <a:t>. </a:t>
            </a:r>
            <a:r>
              <a:rPr lang="en-US" i="1" dirty="0" smtClean="0"/>
              <a:t>Transformative research and evaluation</a:t>
            </a:r>
            <a:r>
              <a:rPr lang="en-US" dirty="0" smtClean="0"/>
              <a:t>. New York, NY: Guilford Press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E9D6FA4-9851-4DA8-A1AB-865C0066887D}" type="slidenum">
              <a:rPr lang="en-US" smtClean="0"/>
              <a:t>22</a:t>
            </a:fld>
            <a:endParaRPr lang="en-US"/>
          </a:p>
        </p:txBody>
      </p:sp>
    </p:spTree>
    <p:extLst>
      <p:ext uri="{BB962C8B-B14F-4D97-AF65-F5344CB8AC3E}">
        <p14:creationId xmlns:p14="http://schemas.microsoft.com/office/powerpoint/2010/main" val="4267068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smtClean="0">
                <a:solidFill>
                  <a:schemeClr val="tx1"/>
                </a:solidFill>
                <a:effectLst/>
                <a:latin typeface="+mn-lt"/>
                <a:ea typeface="+mn-ea"/>
                <a:cs typeface="+mn-cs"/>
              </a:rPr>
              <a:t>Based on the core problems identified during the story circles and problem tree analysis, participants were then asked to plot out recommendations and solutions through storyboards. Using this technique, participants prepared six panels in each storyboard, using any method (e.g. drawing, writing). These panels represent a process of analysis, allowing participants to first document the problem they identified earlier and then outline their own community solutions. The purpose of the storyboard is to move from identifying problems to identifying solutions. The solutions were then discussed in the goal-setting session (</a:t>
            </a:r>
            <a:r>
              <a:rPr lang="en-US" sz="1200" b="1" u="sng" kern="1200" dirty="0" smtClean="0">
                <a:solidFill>
                  <a:schemeClr val="tx1"/>
                </a:solidFill>
                <a:effectLst/>
                <a:latin typeface="+mn-lt"/>
                <a:ea typeface="+mn-ea"/>
                <a:cs typeface="+mn-cs"/>
                <a:hlinkClick r:id="rId3" action="ppaction://hlinkfile"/>
              </a:rPr>
              <a:t>determining strategies for dissemination and use</a:t>
            </a:r>
            <a:r>
              <a:rPr lang="en-US" sz="1200" kern="1200" dirty="0" smtClean="0">
                <a:solidFill>
                  <a:schemeClr val="tx1"/>
                </a:solidFill>
                <a:effectLst/>
                <a:latin typeface="+mn-lt"/>
                <a:ea typeface="+mn-ea"/>
                <a:cs typeface="+mn-cs"/>
              </a:rPr>
              <a:t>).</a:t>
            </a:r>
            <a:r>
              <a:rPr lang="en-US" dirty="0" smtClean="0">
                <a:effectLst/>
              </a:rPr>
              <a:t> </a:t>
            </a:r>
            <a:endParaRPr lang="en-US" sz="1200" kern="1200" dirty="0" smtClean="0">
              <a:solidFill>
                <a:schemeClr val="tx1"/>
              </a:solidFill>
              <a:effectLst/>
              <a:latin typeface="+mn-lt"/>
              <a:ea typeface="+mn-ea"/>
              <a:cs typeface="+mn-cs"/>
            </a:endParaRPr>
          </a:p>
          <a:p>
            <a:pPr marL="228600" lvl="0" indent="-228600">
              <a:buAutoNum type="arabicPeriod"/>
            </a:pPr>
            <a:endParaRPr lang="en-US" sz="1200" kern="1200" dirty="0" smtClean="0">
              <a:solidFill>
                <a:schemeClr val="tx1"/>
              </a:solidFill>
              <a:effectLst/>
              <a:latin typeface="+mn-lt"/>
              <a:ea typeface="+mn-ea"/>
              <a:cs typeface="+mn-cs"/>
            </a:endParaRPr>
          </a:p>
          <a:p>
            <a:pPr marL="0" lvl="0" indent="0">
              <a:buNone/>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six panels we chose included:</a:t>
            </a:r>
            <a:endParaRPr lang="en-US" sz="1200" kern="1200" dirty="0" smtClean="0">
              <a:solidFill>
                <a:schemeClr val="tx1"/>
              </a:solidFill>
              <a:effectLst/>
              <a:latin typeface="+mn-lt"/>
              <a:ea typeface="+mn-ea"/>
              <a:cs typeface="+mn-cs"/>
            </a:endParaRPr>
          </a:p>
          <a:p>
            <a:pPr marL="228600" lvl="0" indent="-228600">
              <a:buAutoNum type="arabicPeriod"/>
            </a:pPr>
            <a:r>
              <a:rPr lang="en-US" sz="1200" kern="1200" dirty="0" smtClean="0">
                <a:solidFill>
                  <a:schemeClr val="tx1"/>
                </a:solidFill>
                <a:effectLst/>
                <a:latin typeface="+mn-lt"/>
                <a:ea typeface="+mn-ea"/>
                <a:cs typeface="+mn-cs"/>
              </a:rPr>
              <a:t>Depict a problem or concern experienced by people in your community</a:t>
            </a:r>
            <a:r>
              <a:rPr lang="en-US" sz="1200" kern="1200" baseline="0" dirty="0" smtClean="0">
                <a:solidFill>
                  <a:schemeClr val="tx1"/>
                </a:solidFill>
                <a:effectLst/>
                <a:latin typeface="+mn-lt"/>
                <a:ea typeface="+mn-ea"/>
                <a:cs typeface="+mn-cs"/>
              </a:rPr>
              <a:t> (here, ‘community’ was defined as the group of political prisoners experiencing a certain issue—e.g. mental health issues).</a:t>
            </a:r>
          </a:p>
          <a:p>
            <a:pPr marL="228600" lvl="0" indent="-228600">
              <a:buAutoNum type="arabicPeriod"/>
            </a:pPr>
            <a:r>
              <a:rPr lang="en-US" sz="1200" kern="1200" dirty="0" smtClean="0">
                <a:solidFill>
                  <a:schemeClr val="tx1"/>
                </a:solidFill>
                <a:effectLst/>
                <a:latin typeface="+mn-lt"/>
                <a:ea typeface="+mn-ea"/>
                <a:cs typeface="+mn-cs"/>
              </a:rPr>
              <a:t>Identify the impact this problem has on individuals and the community</a:t>
            </a:r>
            <a:r>
              <a:rPr lang="en-US" sz="1200" kern="1200" baseline="0" dirty="0" smtClean="0">
                <a:solidFill>
                  <a:schemeClr val="tx1"/>
                </a:solidFill>
                <a:effectLst/>
                <a:latin typeface="+mn-lt"/>
                <a:ea typeface="+mn-ea"/>
                <a:cs typeface="+mn-cs"/>
              </a:rPr>
              <a:t> (incl. family, neighbors).</a:t>
            </a:r>
          </a:p>
          <a:p>
            <a:pPr marL="228600" lvl="0" indent="-228600">
              <a:buAutoNum type="arabicPeriod"/>
            </a:pPr>
            <a:r>
              <a:rPr lang="en-US" sz="1200" kern="1200" dirty="0" smtClean="0">
                <a:solidFill>
                  <a:schemeClr val="tx1"/>
                </a:solidFill>
                <a:effectLst/>
                <a:latin typeface="+mn-lt"/>
                <a:ea typeface="+mn-ea"/>
                <a:cs typeface="+mn-cs"/>
              </a:rPr>
              <a:t>Identify current help available to individuals and its effectiveness.</a:t>
            </a:r>
            <a:r>
              <a:rPr lang="en-US" sz="1200" kern="1200" baseline="0" dirty="0" smtClean="0">
                <a:solidFill>
                  <a:schemeClr val="tx1"/>
                </a:solidFill>
                <a:effectLst/>
                <a:latin typeface="+mn-lt"/>
                <a:ea typeface="+mn-ea"/>
                <a:cs typeface="+mn-cs"/>
              </a:rPr>
              <a:t> </a:t>
            </a:r>
          </a:p>
          <a:p>
            <a:pPr marL="228600" lvl="0" indent="-228600">
              <a:buAutoNum type="arabicPeriod"/>
            </a:pPr>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you were in charge, </a:t>
            </a:r>
            <a:r>
              <a:rPr lang="en-US" sz="1200" kern="1200" dirty="0" smtClean="0">
                <a:solidFill>
                  <a:schemeClr val="tx1"/>
                </a:solidFill>
                <a:effectLst/>
                <a:latin typeface="+mn-lt"/>
                <a:ea typeface="+mn-ea"/>
                <a:cs typeface="+mn-cs"/>
              </a:rPr>
              <a:t>explain the services you would provide to the community, to address the identified problem. This is rooted in the tenets</a:t>
            </a:r>
            <a:r>
              <a:rPr lang="en-US" sz="1200" kern="1200" baseline="0" dirty="0" smtClean="0">
                <a:solidFill>
                  <a:schemeClr val="tx1"/>
                </a:solidFill>
                <a:effectLst/>
                <a:latin typeface="+mn-lt"/>
                <a:ea typeface="+mn-ea"/>
                <a:cs typeface="+mn-cs"/>
              </a:rPr>
              <a:t> of positive psychology. </a:t>
            </a:r>
          </a:p>
          <a:p>
            <a:pPr marL="228600" lvl="0" indent="-228600">
              <a:buAutoNum type="arabicPeriod"/>
            </a:pPr>
            <a:r>
              <a:rPr lang="en-US" sz="1200" kern="1200" dirty="0" smtClean="0">
                <a:solidFill>
                  <a:schemeClr val="tx1"/>
                </a:solidFill>
                <a:effectLst/>
                <a:latin typeface="+mn-lt"/>
                <a:ea typeface="+mn-ea"/>
                <a:cs typeface="+mn-cs"/>
              </a:rPr>
              <a:t>Recognize the institutions that could provide these services to your community, or those you would want to provide these services.</a:t>
            </a:r>
            <a:r>
              <a:rPr lang="en-US" sz="1200" kern="1200" baseline="0" dirty="0" smtClean="0">
                <a:solidFill>
                  <a:schemeClr val="tx1"/>
                </a:solidFill>
                <a:effectLst/>
                <a:latin typeface="+mn-lt"/>
                <a:ea typeface="+mn-ea"/>
                <a:cs typeface="+mn-cs"/>
              </a:rPr>
              <a:t> </a:t>
            </a:r>
          </a:p>
          <a:p>
            <a:pPr marL="228600" lvl="0" indent="-228600">
              <a:buAutoNum type="arabicPeriod"/>
            </a:pPr>
            <a:r>
              <a:rPr lang="en-US" sz="1200" kern="1200" dirty="0" smtClean="0">
                <a:solidFill>
                  <a:schemeClr val="tx1"/>
                </a:solidFill>
                <a:effectLst/>
                <a:latin typeface="+mn-lt"/>
                <a:ea typeface="+mn-ea"/>
                <a:cs typeface="+mn-cs"/>
              </a:rPr>
              <a:t>Identify the best possible outcome for the community if these services were provided.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t>23</a:t>
            </a:fld>
            <a:endParaRPr lang="en-US"/>
          </a:p>
        </p:txBody>
      </p:sp>
    </p:spTree>
    <p:extLst>
      <p:ext uri="{BB962C8B-B14F-4D97-AF65-F5344CB8AC3E}">
        <p14:creationId xmlns:p14="http://schemas.microsoft.com/office/powerpoint/2010/main" val="1566894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Participants were asked to form small groups based on the problem they considered to be most prevalent in their lives. During this group exercise, participants were able to associate with others that have experienced similar difficulties (e.g. employment, health) after prison release. After discussing their plans, participants plotted out the six panels, from problem to solution. They were then asked to present their storyboards to the entire group.</a:t>
            </a:r>
            <a:r>
              <a:rPr lang="en-US" dirty="0" smtClean="0">
                <a:effectLst/>
              </a:rPr>
              <a:t> </a:t>
            </a:r>
          </a:p>
          <a:p>
            <a:endParaRPr lang="en-US" dirty="0" smtClean="0">
              <a:effectLst/>
            </a:endParaRPr>
          </a:p>
          <a:p>
            <a:r>
              <a:rPr lang="en-US" b="1" dirty="0" smtClean="0">
                <a:effectLst/>
              </a:rPr>
              <a:t>Photograph retrieved from http://</a:t>
            </a:r>
            <a:r>
              <a:rPr lang="en-US" b="1" dirty="0" err="1" smtClean="0">
                <a:effectLst/>
              </a:rPr>
              <a:t>www.starresults.com</a:t>
            </a:r>
            <a:r>
              <a:rPr lang="en-US" b="1" dirty="0" smtClean="0">
                <a:effectLst/>
              </a:rPr>
              <a:t>/</a:t>
            </a:r>
            <a:r>
              <a:rPr lang="en-US" b="1" dirty="0" err="1" smtClean="0">
                <a:effectLst/>
              </a:rPr>
              <a:t>wp</a:t>
            </a:r>
            <a:r>
              <a:rPr lang="en-US" b="1" dirty="0" smtClean="0">
                <a:effectLst/>
              </a:rPr>
              <a:t>-content/uploads/2012/02/stick_figure_drawing_flow_chart_1600_clr.png</a:t>
            </a:r>
          </a:p>
          <a:p>
            <a:endParaRPr lang="en-US" b="1" dirty="0" smtClean="0">
              <a:effectLst/>
            </a:endParaRPr>
          </a:p>
          <a:p>
            <a:r>
              <a:rPr lang="en-US" b="1" dirty="0" smtClean="0">
                <a:effectLst/>
              </a:rPr>
              <a:t>Storyboard photo</a:t>
            </a:r>
            <a:r>
              <a:rPr lang="en-US" b="1" baseline="0" dirty="0" smtClean="0">
                <a:effectLst/>
              </a:rPr>
              <a:t> was developed by a group of former political prisoners (please do not use this photo without permission).</a:t>
            </a:r>
            <a:endParaRPr lang="en-US" b="1" dirty="0"/>
          </a:p>
        </p:txBody>
      </p:sp>
      <p:sp>
        <p:nvSpPr>
          <p:cNvPr id="4" name="Slide Number Placeholder 3"/>
          <p:cNvSpPr>
            <a:spLocks noGrp="1"/>
          </p:cNvSpPr>
          <p:nvPr>
            <p:ph type="sldNum" sz="quarter" idx="10"/>
          </p:nvPr>
        </p:nvSpPr>
        <p:spPr/>
        <p:txBody>
          <a:bodyPr/>
          <a:lstStyle/>
          <a:p>
            <a:fld id="{7E9D6FA4-9851-4DA8-A1AB-865C0066887D}" type="slidenum">
              <a:rPr lang="en-US" smtClean="0"/>
              <a:t>24</a:t>
            </a:fld>
            <a:endParaRPr lang="en-US"/>
          </a:p>
        </p:txBody>
      </p:sp>
    </p:spTree>
    <p:extLst>
      <p:ext uri="{BB962C8B-B14F-4D97-AF65-F5344CB8AC3E}">
        <p14:creationId xmlns:p14="http://schemas.microsoft.com/office/powerpoint/2010/main" val="1566894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t>
            </a:r>
            <a:r>
              <a:rPr lang="en-US" sz="1200" b="1" kern="1200" dirty="0" smtClean="0">
                <a:solidFill>
                  <a:schemeClr val="tx1"/>
                </a:solidFill>
                <a:effectLst/>
                <a:latin typeface="+mn-lt"/>
                <a:ea typeface="+mn-ea"/>
                <a:cs typeface="+mn-cs"/>
              </a:rPr>
              <a:t>toryboard Example</a:t>
            </a:r>
          </a:p>
          <a:p>
            <a:r>
              <a:rPr lang="en-US" sz="1200" kern="1200" dirty="0" smtClean="0">
                <a:solidFill>
                  <a:schemeClr val="tx1"/>
                </a:solidFill>
                <a:effectLst/>
                <a:latin typeface="+mn-lt"/>
                <a:ea typeface="+mn-ea"/>
                <a:cs typeface="+mn-cs"/>
              </a:rPr>
              <a:t>This storyboard mentions that former political prisoners face discrimination. Participants stated that this causes difficulties finding employment and earning sufficient income. If they were in charge, they would work with businesses to match former political prisoners with opportunities. This would lead them to feel welcome in their own country.</a:t>
            </a:r>
          </a:p>
          <a:p>
            <a:endParaRPr lang="en-US" dirty="0" smtClean="0"/>
          </a:p>
          <a:p>
            <a:pPr marL="228600" lvl="0" indent="-228600">
              <a:buAutoNum type="arabicPeriod"/>
            </a:pPr>
            <a:r>
              <a:rPr lang="en-US" sz="1200" kern="1200" dirty="0" smtClean="0">
                <a:solidFill>
                  <a:schemeClr val="tx1"/>
                </a:solidFill>
                <a:effectLst/>
                <a:latin typeface="+mn-lt"/>
                <a:ea typeface="+mn-ea"/>
                <a:cs typeface="+mn-cs"/>
              </a:rPr>
              <a:t>Former political prisoners (FPPs) feel discrimination. “You’re not welcome here,” that is how we feel.</a:t>
            </a:r>
          </a:p>
          <a:p>
            <a:pPr marL="228600" lvl="0" indent="-228600">
              <a:buAutoNum type="arabicPeriod"/>
            </a:pPr>
            <a:r>
              <a:rPr lang="en-US" sz="1200" kern="1200" dirty="0" smtClean="0">
                <a:solidFill>
                  <a:schemeClr val="tx1"/>
                </a:solidFill>
                <a:effectLst/>
                <a:latin typeface="+mn-lt"/>
                <a:ea typeface="+mn-ea"/>
                <a:cs typeface="+mn-cs"/>
              </a:rPr>
              <a:t>This discrimination leads to a number of issues, such problems with subsistence. We face discrimination in finding good job opportunities, this leads to low income.</a:t>
            </a:r>
          </a:p>
          <a:p>
            <a:pPr marL="228600" lvl="0" indent="-228600">
              <a:buAutoNum type="arabicPeriod"/>
            </a:pPr>
            <a:r>
              <a:rPr lang="en-US" sz="1200" kern="1200" dirty="0" smtClean="0">
                <a:solidFill>
                  <a:schemeClr val="tx1"/>
                </a:solidFill>
                <a:effectLst/>
                <a:latin typeface="+mn-lt"/>
                <a:ea typeface="+mn-ea"/>
                <a:cs typeface="+mn-cs"/>
              </a:rPr>
              <a:t>There is no current help to address this discrimination.</a:t>
            </a:r>
          </a:p>
          <a:p>
            <a:pPr marL="228600" lvl="0" indent="-228600">
              <a:buAutoNum type="arabicPeriod"/>
            </a:pPr>
            <a:r>
              <a:rPr lang="en-US" sz="1200" kern="1200" dirty="0" smtClean="0">
                <a:solidFill>
                  <a:schemeClr val="tx1"/>
                </a:solidFill>
                <a:effectLst/>
                <a:latin typeface="+mn-lt"/>
                <a:ea typeface="+mn-ea"/>
                <a:cs typeface="+mn-cs"/>
              </a:rPr>
              <a:t>If we were in charge, we would work with businesses to facilitate employment opportunities.</a:t>
            </a:r>
          </a:p>
          <a:p>
            <a:pPr marL="228600" lvl="0" indent="-228600">
              <a:buAutoNum type="arabicPeriod"/>
            </a:pPr>
            <a:r>
              <a:rPr lang="en-US" sz="1200" kern="1200" dirty="0" smtClean="0">
                <a:solidFill>
                  <a:schemeClr val="tx1"/>
                </a:solidFill>
                <a:effectLst/>
                <a:latin typeface="+mn-lt"/>
                <a:ea typeface="+mn-ea"/>
                <a:cs typeface="+mn-cs"/>
              </a:rPr>
              <a:t>Our government is responsible, but we don’t want their help nor do we trust them. It is possible that the National League for Democracy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could help, as well as non-profits [list of non-profits redacted].</a:t>
            </a:r>
            <a:r>
              <a:rPr lang="en-US" dirty="0" smtClean="0">
                <a:effectLst/>
              </a:rPr>
              <a:t> </a:t>
            </a:r>
          </a:p>
          <a:p>
            <a:pPr marL="228600" lvl="0" indent="-228600">
              <a:buAutoNum type="arabicPeriod"/>
            </a:pPr>
            <a:r>
              <a:rPr lang="en-US" sz="1200" kern="1200" dirty="0" smtClean="0">
                <a:solidFill>
                  <a:schemeClr val="tx1"/>
                </a:solidFill>
                <a:effectLst/>
                <a:latin typeface="+mn-lt"/>
                <a:ea typeface="+mn-ea"/>
                <a:cs typeface="+mn-cs"/>
              </a:rPr>
              <a:t>After receiving these services, FPPs could feel secure and we would feel welcome in our own country.</a:t>
            </a:r>
            <a:r>
              <a:rPr lang="en-US"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Storyboard photo</a:t>
            </a:r>
            <a:r>
              <a:rPr lang="en-US" b="1" baseline="0" dirty="0" smtClean="0">
                <a:effectLst/>
              </a:rPr>
              <a:t> was developed by a group of former political prisoners (please do not use this photo without permission).</a:t>
            </a:r>
            <a:endParaRPr lang="en-US" b="1" dirty="0" smtClean="0"/>
          </a:p>
          <a:p>
            <a:pPr marL="228600" lvl="0" indent="-228600">
              <a:buAutoNum type="arabicPeriod"/>
            </a:pP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t>25</a:t>
            </a:fld>
            <a:endParaRPr lang="en-US"/>
          </a:p>
        </p:txBody>
      </p:sp>
    </p:spTree>
    <p:extLst>
      <p:ext uri="{BB962C8B-B14F-4D97-AF65-F5344CB8AC3E}">
        <p14:creationId xmlns:p14="http://schemas.microsoft.com/office/powerpoint/2010/main" val="2306649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Mental health is a problem, especially depression.</a:t>
            </a:r>
          </a:p>
          <a:p>
            <a:pPr marL="228600" lvl="0" indent="-228600">
              <a:buFont typeface="+mj-lt"/>
              <a:buAutoNum type="arabicPeriod"/>
            </a:pPr>
            <a:r>
              <a:rPr lang="en-US" sz="1200" kern="1200" dirty="0" smtClean="0">
                <a:solidFill>
                  <a:schemeClr val="tx1"/>
                </a:solidFill>
                <a:effectLst/>
                <a:latin typeface="+mn-lt"/>
                <a:ea typeface="+mn-ea"/>
                <a:cs typeface="+mn-cs"/>
              </a:rPr>
              <a:t>Due to mental health issues, FPPs are not sure what to do with their lives. We have trouble finding work, and low incomes lead to other issues.</a:t>
            </a:r>
          </a:p>
          <a:p>
            <a:pPr marL="228600" lvl="0" indent="-228600">
              <a:buFont typeface="+mj-lt"/>
              <a:buAutoNum type="arabicPeriod"/>
            </a:pPr>
            <a:r>
              <a:rPr lang="en-US" sz="1200" kern="1200" dirty="0" smtClean="0">
                <a:solidFill>
                  <a:schemeClr val="tx1"/>
                </a:solidFill>
                <a:effectLst/>
                <a:latin typeface="+mn-lt"/>
                <a:ea typeface="+mn-ea"/>
                <a:cs typeface="+mn-cs"/>
              </a:rPr>
              <a:t>Non-profits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[name of </a:t>
            </a:r>
            <a:r>
              <a:rPr lang="en-US" sz="1200" kern="1200" baseline="0" dirty="0" smtClean="0">
                <a:solidFill>
                  <a:schemeClr val="tx1"/>
                </a:solidFill>
                <a:effectLst/>
                <a:latin typeface="+mn-lt"/>
                <a:ea typeface="+mn-ea"/>
                <a:cs typeface="+mn-cs"/>
              </a:rPr>
              <a:t>non-profits redacted] </a:t>
            </a:r>
            <a:r>
              <a:rPr lang="en-US" sz="1200" kern="1200" dirty="0" smtClean="0">
                <a:solidFill>
                  <a:schemeClr val="tx1"/>
                </a:solidFill>
                <a:effectLst/>
                <a:latin typeface="+mn-lt"/>
                <a:ea typeface="+mn-ea"/>
                <a:cs typeface="+mn-cs"/>
              </a:rPr>
              <a:t>have offered support.</a:t>
            </a:r>
          </a:p>
          <a:p>
            <a:pPr marL="228600" lvl="0" indent="-228600">
              <a:buFont typeface="+mj-lt"/>
              <a:buAutoNum type="arabicPeriod"/>
            </a:pPr>
            <a:r>
              <a:rPr lang="en-US" sz="1200" kern="1200" dirty="0" smtClean="0">
                <a:solidFill>
                  <a:schemeClr val="tx1"/>
                </a:solidFill>
                <a:effectLst/>
                <a:latin typeface="+mn-lt"/>
                <a:ea typeface="+mn-ea"/>
                <a:cs typeface="+mn-cs"/>
              </a:rPr>
              <a:t>If we were in charge, we would offer regular consultations with mental health specialists. Academics and specialists should inform the process.</a:t>
            </a:r>
          </a:p>
          <a:p>
            <a:pPr marL="228600" lvl="0" indent="-228600">
              <a:buFont typeface="+mj-lt"/>
              <a:buAutoNum type="arabicPeriod"/>
            </a:pPr>
            <a:r>
              <a:rPr lang="en-US" sz="1200" kern="1200" dirty="0" smtClean="0">
                <a:solidFill>
                  <a:schemeClr val="tx1"/>
                </a:solidFill>
                <a:effectLst/>
                <a:latin typeface="+mn-lt"/>
                <a:ea typeface="+mn-ea"/>
                <a:cs typeface="+mn-cs"/>
              </a:rPr>
              <a:t>The government should be responsible.</a:t>
            </a:r>
          </a:p>
          <a:p>
            <a:pPr marL="228600" indent="-228600">
              <a:buFont typeface="+mj-lt"/>
              <a:buAutoNum type="arabicPeriod"/>
            </a:pPr>
            <a:r>
              <a:rPr lang="en-US" sz="1200" kern="1200" dirty="0" smtClean="0">
                <a:solidFill>
                  <a:schemeClr val="tx1"/>
                </a:solidFill>
                <a:effectLst/>
                <a:latin typeface="+mn-lt"/>
                <a:ea typeface="+mn-ea"/>
                <a:cs typeface="+mn-cs"/>
              </a:rPr>
              <a:t>After receiving regular consultations, we could properly live our lives, and find work.</a:t>
            </a:r>
            <a:r>
              <a:rPr lang="en-US" dirty="0" smtClean="0">
                <a:effectLst/>
              </a:rPr>
              <a: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smtClean="0">
              <a:effectLst/>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smtClean="0">
                <a:effectLst/>
              </a:rPr>
              <a:t>In this storyboard, panel 4</a:t>
            </a:r>
            <a:r>
              <a:rPr lang="en-US" b="0" baseline="0" dirty="0" smtClean="0">
                <a:effectLst/>
              </a:rPr>
              <a:t> (“If we were in charge…”) brought up an interesting point during the group discussion. Those in the audience asked what this group meant when they stated that academics and specialist should inform the process of mental health consultations. Through the storyboard and group discussion, it was revealed that these former political prisoners were extremely dissatisfied with the quality of mental health support they were receiving, because they didn’t feel those trying to help them were experts. This raised an important finding on the quality of service provision currently available. Although emergency financial assistance could pay for this mental health support, prisoners weren’t likely to seek it out because it simply didn’t meet their expectations.</a:t>
            </a:r>
            <a:endParaRPr lang="en-US" b="0" dirty="0" smtClean="0">
              <a:effectLst/>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smtClean="0">
              <a:effectLst/>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smtClean="0">
                <a:effectLst/>
              </a:rPr>
              <a:t>Storyboard photo</a:t>
            </a:r>
            <a:r>
              <a:rPr lang="en-US" b="1" baseline="0" dirty="0" smtClean="0">
                <a:effectLst/>
              </a:rPr>
              <a:t> was developed by a group of former political prisoners (please do not use this photo without permission).</a:t>
            </a:r>
            <a:endParaRPr lang="en-US" b="1"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t>26</a:t>
            </a:fld>
            <a:endParaRPr lang="en-US"/>
          </a:p>
        </p:txBody>
      </p:sp>
    </p:spTree>
    <p:extLst>
      <p:ext uri="{BB962C8B-B14F-4D97-AF65-F5344CB8AC3E}">
        <p14:creationId xmlns:p14="http://schemas.microsoft.com/office/powerpoint/2010/main" val="3378940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just</a:t>
            </a:r>
            <a:r>
              <a:rPr lang="en-US" baseline="0" dirty="0" smtClean="0"/>
              <a:t> as a bit of practice—imagine we’re working together to brainstorm ideas on how to address our issues in conducting our participatory and collaborative evaluations. The problems we outlined were:</a:t>
            </a:r>
            <a:endParaRPr lang="en-US" dirty="0" smtClean="0">
              <a:solidFill>
                <a:schemeClr val="tx2">
                  <a:lumMod val="75000"/>
                </a:schemeClr>
              </a:solidFill>
              <a:latin typeface="Zapf Dingbats"/>
              <a:ea typeface="Zapf Dingbats"/>
              <a:cs typeface="Zapf Dingbats"/>
              <a:sym typeface="Zapf Dingbats"/>
            </a:endParaRPr>
          </a:p>
          <a:p>
            <a:pPr marL="0" indent="0">
              <a:buNone/>
            </a:pPr>
            <a:r>
              <a:rPr lang="en-US" dirty="0" smtClean="0">
                <a:solidFill>
                  <a:schemeClr val="tx2">
                    <a:lumMod val="75000"/>
                  </a:schemeClr>
                </a:solidFill>
                <a:latin typeface="Zapf Dingbats"/>
                <a:ea typeface="Zapf Dingbats"/>
                <a:cs typeface="Zapf Dingbats"/>
                <a:sym typeface="Zapf Dingbats"/>
              </a:rPr>
              <a:t>✖ </a:t>
            </a:r>
            <a:r>
              <a:rPr lang="en-US" dirty="0" smtClean="0"/>
              <a:t>Community buy-in (low opt-in rates)</a:t>
            </a:r>
          </a:p>
          <a:p>
            <a:pPr marL="0" indent="0">
              <a:buNone/>
            </a:pPr>
            <a:r>
              <a:rPr lang="en-US" dirty="0" smtClean="0">
                <a:solidFill>
                  <a:srgbClr val="9D1E23"/>
                </a:solidFill>
                <a:latin typeface="Zapf Dingbats"/>
                <a:ea typeface="Zapf Dingbats"/>
                <a:cs typeface="Zapf Dingbats"/>
                <a:sym typeface="Zapf Dingbats"/>
              </a:rPr>
              <a:t>✖ </a:t>
            </a:r>
            <a:r>
              <a:rPr lang="en-US" dirty="0" smtClean="0"/>
              <a:t>Drop-out rates (after a promising start)</a:t>
            </a:r>
          </a:p>
          <a:p>
            <a:pPr marL="0" indent="0">
              <a:buNone/>
            </a:pPr>
            <a:r>
              <a:rPr lang="en-US" dirty="0" smtClean="0">
                <a:solidFill>
                  <a:srgbClr val="9D1E23"/>
                </a:solidFill>
                <a:latin typeface="Zapf Dingbats"/>
                <a:ea typeface="Zapf Dingbats"/>
                <a:cs typeface="Zapf Dingbats"/>
                <a:sym typeface="Zapf Dingbats"/>
              </a:rPr>
              <a:t>✖ </a:t>
            </a:r>
            <a:r>
              <a:rPr lang="en-US" dirty="0" smtClean="0"/>
              <a:t>Disagreement over decisions and roles (infighting)</a:t>
            </a:r>
          </a:p>
          <a:p>
            <a:pPr marL="171450" indent="-171450">
              <a:buFont typeface="Zapf Dingbats" charset="0"/>
              <a:buChar char="✖"/>
            </a:pPr>
            <a:r>
              <a:rPr lang="en-US" dirty="0" smtClean="0"/>
              <a:t>Negative participation (destructive personalities)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Option 4</a:t>
            </a:r>
            <a:r>
              <a:rPr lang="en-US" baseline="0" dirty="0" smtClean="0"/>
              <a:t>, in our case, could be changed from ‘If you were in charge?’ to ‘Can you identify any solutions to help you do your job?’ or ‘If you were in the shoes of the community, why would you participate or who could help you understand that participation could be beneficial?’. In this way, we’re placing ourselves in the shoes of community participants to understand how they would see our evaluation. You can also have your participants establish the questions, but the important part here is making sure the process of thinking goes from problem to solution, and ends with thoughts on the best possible outcome.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here’s the storyboard we developed—(although this one is high-tech, these are usually written out by participants, but going high-tech could be an option, depending on your operating environment). This storyboard focuses on drop-out rates.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Panel 1: My evaluation completely lost speed when community members stopped seeing the value in it, and started dropping out along the way.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Panel 2: Participation was so poor that I had to cancel my community consultation.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Panel 3: There are a few resources out there, like AEA’s Coffee Break Seminars, which include experiences that I could learn from to improve my evaluation practice.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Panel 4: If I was a community member, I may have participated if community leaders had been more supportive of the process.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Panel 5: I think several ‘community helpers’ could show the community members that participation may be beneficial, including teachers that can help me invite parents and students to get their perspectives on the issue I want to evaluate (for example, evaluating education).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Panel 6: Hopefully, with community input, evaluation findings can lead to action that changes legislation or the need for community services (or, it improves community services outright).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t>27</a:t>
            </a:fld>
            <a:endParaRPr lang="en-US"/>
          </a:p>
        </p:txBody>
      </p:sp>
    </p:spTree>
    <p:extLst>
      <p:ext uri="{BB962C8B-B14F-4D97-AF65-F5344CB8AC3E}">
        <p14:creationId xmlns:p14="http://schemas.microsoft.com/office/powerpoint/2010/main" val="2235997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2665947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Participants were asked to identify how and why they would like to use the information from this community consultation (e.g. writing reports for awareness raising, legislative lobbying for improved service provision). After participants’ responses were listed, the group prioritized each approach.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then listed who would be responsible for undertaking portions of the </a:t>
            </a:r>
            <a:r>
              <a:rPr lang="en-US" sz="1200" b="1" kern="1200" dirty="0" smtClean="0">
                <a:solidFill>
                  <a:schemeClr val="tx1"/>
                </a:solidFill>
                <a:effectLst/>
                <a:latin typeface="+mn-lt"/>
                <a:ea typeface="+mn-ea"/>
                <a:cs typeface="+mn-cs"/>
              </a:rPr>
              <a:t>action plan </a:t>
            </a:r>
            <a:r>
              <a:rPr lang="en-US" sz="1200" kern="1200" dirty="0" smtClean="0">
                <a:solidFill>
                  <a:schemeClr val="tx1"/>
                </a:solidFill>
                <a:effectLst/>
                <a:latin typeface="+mn-lt"/>
                <a:ea typeface="+mn-ea"/>
                <a:cs typeface="+mn-cs"/>
              </a:rPr>
              <a:t>(left), individuals or institutions that could help, and their target audience.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next week, we met with those interested in using information from the community consultation. From the priorities expressed during the collaborative data planning exercise, and during discussions with the group, they decided that they wanted to form an advocacy piece.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booklet would be used to advocate for legislative changes in Burma, informing decision-makers, non-profits,</a:t>
            </a:r>
            <a:r>
              <a:rPr lang="en-US" sz="1200" kern="1200" baseline="0" dirty="0" smtClean="0">
                <a:solidFill>
                  <a:schemeClr val="tx1"/>
                </a:solidFill>
                <a:effectLst/>
                <a:latin typeface="+mn-lt"/>
                <a:ea typeface="+mn-ea"/>
                <a:cs typeface="+mn-cs"/>
              </a:rPr>
              <a:t> and donors</a:t>
            </a:r>
            <a:r>
              <a:rPr lang="en-US" sz="1200" kern="1200" dirty="0" smtClean="0">
                <a:solidFill>
                  <a:schemeClr val="tx1"/>
                </a:solidFill>
                <a:effectLst/>
                <a:latin typeface="+mn-lt"/>
                <a:ea typeface="+mn-ea"/>
                <a:cs typeface="+mn-cs"/>
              </a:rPr>
              <a:t> of the difficulties still experienced by former political prisoners.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highlighted the primary ‘problem themes’ identified during the community consultation,</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former political prisoners’ recommendations (from</a:t>
            </a:r>
            <a:r>
              <a:rPr lang="en-US" sz="1200" kern="1200" baseline="0" dirty="0" smtClean="0">
                <a:solidFill>
                  <a:schemeClr val="tx1"/>
                </a:solidFill>
                <a:effectLst/>
                <a:latin typeface="+mn-lt"/>
                <a:ea typeface="+mn-ea"/>
                <a:cs typeface="+mn-cs"/>
              </a:rPr>
              <a:t> the storyboards) </a:t>
            </a:r>
            <a:r>
              <a:rPr lang="en-US" sz="1200" kern="1200" dirty="0" smtClean="0">
                <a:solidFill>
                  <a:schemeClr val="tx1"/>
                </a:solidFill>
                <a:effectLst/>
                <a:latin typeface="+mn-lt"/>
                <a:ea typeface="+mn-ea"/>
                <a:cs typeface="+mn-cs"/>
              </a:rPr>
              <a:t>were also included. For each</a:t>
            </a:r>
            <a:r>
              <a:rPr lang="en-US" sz="1200" kern="1200" baseline="0" dirty="0" smtClean="0">
                <a:solidFill>
                  <a:schemeClr val="tx1"/>
                </a:solidFill>
                <a:effectLst/>
                <a:latin typeface="+mn-lt"/>
                <a:ea typeface="+mn-ea"/>
                <a:cs typeface="+mn-cs"/>
              </a:rPr>
              <a:t> issue, we included the profile of one former prisoner.</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Photograph retrieved from http://</a:t>
            </a:r>
            <a:r>
              <a:rPr lang="en-US" sz="1200" b="1" kern="1200" dirty="0" err="1" smtClean="0">
                <a:solidFill>
                  <a:schemeClr val="tx1"/>
                </a:solidFill>
                <a:effectLst/>
                <a:latin typeface="+mn-lt"/>
                <a:ea typeface="+mn-ea"/>
                <a:cs typeface="+mn-cs"/>
              </a:rPr>
              <a:t>www.stuartduncan.name</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wp</a:t>
            </a:r>
            <a:r>
              <a:rPr lang="en-US" sz="1200" b="1" kern="1200" dirty="0" smtClean="0">
                <a:solidFill>
                  <a:schemeClr val="tx1"/>
                </a:solidFill>
                <a:effectLst/>
                <a:latin typeface="+mn-lt"/>
                <a:ea typeface="+mn-ea"/>
                <a:cs typeface="+mn-cs"/>
              </a:rPr>
              <a:t>-content/uploads/2013/04/megaphone-300px.jpg</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9D6FA4-9851-4DA8-A1AB-865C0066887D}" type="slidenum">
              <a:rPr lang="en-US" smtClean="0"/>
              <a:t>29</a:t>
            </a:fld>
            <a:endParaRPr lang="en-US"/>
          </a:p>
        </p:txBody>
      </p:sp>
    </p:spTree>
    <p:extLst>
      <p:ext uri="{BB962C8B-B14F-4D97-AF65-F5344CB8AC3E}">
        <p14:creationId xmlns:p14="http://schemas.microsoft.com/office/powerpoint/2010/main" val="156689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story circles, group data analysis, and storyboards. We’ll also cover a couple of other points, including co-creating consent forms with participants, deciding on evaluation use, and collaborating on evaluation deliverables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7E9D6FA4-9851-4DA8-A1AB-865C0066887D}" type="slidenum">
              <a:rPr lang="en-US" smtClean="0"/>
              <a:t>3</a:t>
            </a:fld>
            <a:endParaRPr lang="en-US"/>
          </a:p>
        </p:txBody>
      </p:sp>
    </p:spTree>
    <p:extLst>
      <p:ext uri="{BB962C8B-B14F-4D97-AF65-F5344CB8AC3E}">
        <p14:creationId xmlns:p14="http://schemas.microsoft.com/office/powerpoint/2010/main" val="4215897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the next step was conducting in-depth interviews with 4 former prisoners as we highlighted 4 main themes. I, along with staff from our community partner, interviewed individuals like this who spent 25 years in prison, simply for his political beliefs. Each story was accompanied by a simple photo like this, so the audience could put a face to each theme. The stories included information about their entire live—before, during and after imprisonment—because they didn’t want to focus solely on their problems, but also wanted to show the resiliency and aspirations of each individual as well. For example, when we started this interview, the first words out of his mouth were, “I’m lucky” and he talked about the support he received from family and friends, but he wanted to highlight that reconciliation was necessary during this time of rapid development in the country.</a:t>
            </a: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t>30</a:t>
            </a:fld>
            <a:endParaRPr lang="en-US"/>
          </a:p>
        </p:txBody>
      </p:sp>
    </p:spTree>
    <p:extLst>
      <p:ext uri="{BB962C8B-B14F-4D97-AF65-F5344CB8AC3E}">
        <p14:creationId xmlns:p14="http://schemas.microsoft.com/office/powerpoint/2010/main" val="209891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to ground all of this in a bit of reality—what were some of the pros and cons of this evaluation? I’ll deviate a bit from this year’s conference theme of exemplary evaluation… because not all of this one was that exemplary.</a:t>
            </a: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2665947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creative in your approaches. </a:t>
            </a:r>
          </a:p>
          <a:p>
            <a:endParaRPr lang="en-US" baseline="0" dirty="0" smtClean="0"/>
          </a:p>
          <a:p>
            <a:r>
              <a:rPr lang="en-US" baseline="0" dirty="0" smtClean="0"/>
              <a:t>For example, if a community is interested in photography and documenting change—this is a good entry point to incorporate </a:t>
            </a:r>
            <a:r>
              <a:rPr lang="en-US" baseline="0" dirty="0" err="1" smtClean="0"/>
              <a:t>photovoice</a:t>
            </a:r>
            <a:r>
              <a:rPr lang="en-US" baseline="0" dirty="0" smtClean="0"/>
              <a:t> methods—teaching them how to take photos, while collecting data you would be able to use. In the end, they’ll have the knowledge to take photos, which can be used for professional or personal reasons, or for community change. Is your community interested in community mapping—this can be useful when working with those exposed to land rights issues, or members of indigenous communities. Or, are you working with a population that needs help with community dialogue and conflict resolution. Community dialogue and conflict resolution work includes methods that can be incorporated into data collection methods.</a:t>
            </a:r>
          </a:p>
          <a:p>
            <a:endParaRPr lang="en-US" baseline="0" dirty="0" smtClean="0"/>
          </a:p>
          <a:p>
            <a:r>
              <a:rPr lang="en-US" baseline="0" dirty="0" smtClean="0"/>
              <a:t>And, if you’re working with vulnerable populations that may not be community organizers already—you wouldn’t need to adapt </a:t>
            </a:r>
            <a:r>
              <a:rPr lang="en-US" baseline="0" dirty="0" err="1" smtClean="0"/>
              <a:t>Pittaway</a:t>
            </a:r>
            <a:r>
              <a:rPr lang="en-US" baseline="0" dirty="0" smtClean="0"/>
              <a:t> and </a:t>
            </a:r>
            <a:r>
              <a:rPr lang="en-US" baseline="0" dirty="0" err="1" smtClean="0"/>
              <a:t>Bartolomei’s</a:t>
            </a:r>
            <a:r>
              <a:rPr lang="en-US" baseline="0" dirty="0" smtClean="0"/>
              <a:t> ‘Human Rights in Action’ modules at all. Learn from your communities and find what would be most useful for them, but realize that you should be comfortable offering them the type of resource they request or need. The process needs to provide mutual benefit.</a:t>
            </a:r>
          </a:p>
          <a:p>
            <a:endParaRPr lang="en-US" baseline="0" dirty="0" smtClean="0"/>
          </a:p>
          <a:p>
            <a:r>
              <a:rPr lang="en-US" b="1" dirty="0" smtClean="0"/>
              <a:t>Photographs retrieved from (top-bottom):</a:t>
            </a:r>
          </a:p>
          <a:p>
            <a:r>
              <a:rPr lang="en-US" b="1" dirty="0" smtClean="0"/>
              <a:t>http://</a:t>
            </a:r>
            <a:r>
              <a:rPr lang="en-US" b="1" dirty="0" err="1" smtClean="0"/>
              <a:t>floodlightproject.org</a:t>
            </a:r>
            <a:r>
              <a:rPr lang="en-US" b="1" dirty="0" smtClean="0"/>
              <a:t>/media/</a:t>
            </a:r>
            <a:r>
              <a:rPr lang="en-US" b="1" dirty="0" err="1" smtClean="0"/>
              <a:t>filer_thumbnails</a:t>
            </a:r>
            <a:r>
              <a:rPr lang="en-US" b="1" dirty="0" smtClean="0"/>
              <a:t>/2012/11/21/photovoice.png__500x0_q85.png</a:t>
            </a:r>
          </a:p>
          <a:p>
            <a:r>
              <a:rPr lang="en-US" b="1" dirty="0" smtClean="0"/>
              <a:t>http://</a:t>
            </a:r>
            <a:r>
              <a:rPr lang="en-US" b="1" dirty="0" err="1" smtClean="0"/>
              <a:t>www.rudi.net</a:t>
            </a:r>
            <a:r>
              <a:rPr lang="en-US" b="1" dirty="0" smtClean="0"/>
              <a:t>/files/paper/illustrations/</a:t>
            </a:r>
            <a:r>
              <a:rPr lang="en-US" b="1" dirty="0" err="1" smtClean="0"/>
              <a:t>map.jpg</a:t>
            </a:r>
            <a:endParaRPr lang="en-US" b="1" dirty="0" smtClean="0"/>
          </a:p>
          <a:p>
            <a:r>
              <a:rPr lang="en-US" b="1" dirty="0" smtClean="0"/>
              <a:t>http://</a:t>
            </a:r>
            <a:r>
              <a:rPr lang="en-US" b="1" dirty="0" err="1" smtClean="0"/>
              <a:t>blog.octanner.com</a:t>
            </a:r>
            <a:r>
              <a:rPr lang="en-US" b="1" dirty="0" smtClean="0"/>
              <a:t>/</a:t>
            </a:r>
            <a:r>
              <a:rPr lang="en-US" b="1" dirty="0" err="1" smtClean="0"/>
              <a:t>wp</a:t>
            </a:r>
            <a:r>
              <a:rPr lang="en-US" b="1" dirty="0" smtClean="0"/>
              <a:t>-content/uploads/2012/07/</a:t>
            </a:r>
            <a:r>
              <a:rPr lang="en-US" b="1" dirty="0" err="1" smtClean="0"/>
              <a:t>OCT_blog_conflict_resolution.jpg</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7E9D6FA4-9851-4DA8-A1AB-865C0066887D}" type="slidenum">
              <a:rPr lang="en-US" smtClean="0"/>
              <a:t>32</a:t>
            </a:fld>
            <a:endParaRPr lang="en-US"/>
          </a:p>
        </p:txBody>
      </p:sp>
    </p:spTree>
    <p:extLst>
      <p:ext uri="{BB962C8B-B14F-4D97-AF65-F5344CB8AC3E}">
        <p14:creationId xmlns:p14="http://schemas.microsoft.com/office/powerpoint/2010/main" val="4084452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to ground all of this in a bit of reality—what were some of the pros and cons of this evaluation? I’ll deviate a bit from this year’s conference theme of exemplary evaluation… because not all of this one was exemplary. There were, of course, challenges.</a:t>
            </a: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2665947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any evaluation,</a:t>
            </a:r>
            <a:r>
              <a:rPr lang="en-US" baseline="0" dirty="0" smtClean="0"/>
              <a:t> it’s difficult for everything to go well throughout the entire process. And, there are of course challenges with evaluations that are participatory or collaborative. For one, opt-in may be low. In my case, I surveyed over 70 individuals over a few days, but only half chose to attend the 2-day community consultation. After the consultation, 12 decided that they actually wanted to use the data that was gathered during the consultation and come up with a plan for use. </a:t>
            </a:r>
          </a:p>
          <a:p>
            <a:endParaRPr lang="en-US" baseline="0" dirty="0" smtClean="0"/>
          </a:p>
          <a:p>
            <a:r>
              <a:rPr lang="en-US" baseline="0" dirty="0" smtClean="0"/>
              <a:t>It’s a humbling experience to conduct collaborative, participatory or empowerment (CP&amp;E) evaluations, and it helps you to understand that participation can’t always be at 100%, nor should it be when it means that participation may be negative and hinder the process for those that want to work with you.</a:t>
            </a:r>
          </a:p>
          <a:p>
            <a:endParaRPr lang="en-US" dirty="0" smtClean="0"/>
          </a:p>
          <a:p>
            <a:r>
              <a:rPr lang="en-US" b="1" dirty="0" smtClean="0"/>
              <a:t>Photograph retrieved</a:t>
            </a:r>
            <a:r>
              <a:rPr lang="en-US" b="1" baseline="0" dirty="0" smtClean="0"/>
              <a:t> (and adapted) from http://</a:t>
            </a:r>
            <a:r>
              <a:rPr lang="en-US" b="1" baseline="0" dirty="0" err="1" smtClean="0"/>
              <a:t>www.weberpl.lib.ut.us</a:t>
            </a:r>
            <a:r>
              <a:rPr lang="en-US" b="1" baseline="0" dirty="0" smtClean="0"/>
              <a:t>/sites/default/files/styles/</a:t>
            </a:r>
            <a:r>
              <a:rPr lang="en-US" b="1" baseline="0" dirty="0" err="1" smtClean="0"/>
              <a:t>panopoly_image_full</a:t>
            </a:r>
            <a:r>
              <a:rPr lang="en-US" b="1" baseline="0" dirty="0" smtClean="0"/>
              <a:t>/public/general/hand_volunteer_0.png?itok=_</a:t>
            </a:r>
            <a:r>
              <a:rPr lang="en-US" b="1" baseline="0" dirty="0" err="1" smtClean="0"/>
              <a:t>zHuVprJ</a:t>
            </a:r>
            <a:endParaRPr lang="en-US" b="1" dirty="0"/>
          </a:p>
        </p:txBody>
      </p:sp>
      <p:sp>
        <p:nvSpPr>
          <p:cNvPr id="4" name="Slide Number Placeholder 3"/>
          <p:cNvSpPr>
            <a:spLocks noGrp="1"/>
          </p:cNvSpPr>
          <p:nvPr>
            <p:ph type="sldNum" sz="quarter" idx="10"/>
          </p:nvPr>
        </p:nvSpPr>
        <p:spPr/>
        <p:txBody>
          <a:bodyPr/>
          <a:lstStyle/>
          <a:p>
            <a:fld id="{7E9D6FA4-9851-4DA8-A1AB-865C0066887D}" type="slidenum">
              <a:rPr lang="en-US" smtClean="0"/>
              <a:t>34</a:t>
            </a:fld>
            <a:endParaRPr lang="en-US"/>
          </a:p>
        </p:txBody>
      </p:sp>
    </p:spTree>
    <p:extLst>
      <p:ext uri="{BB962C8B-B14F-4D97-AF65-F5344CB8AC3E}">
        <p14:creationId xmlns:p14="http://schemas.microsoft.com/office/powerpoint/2010/main" val="315634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Grounding the survey findings—through</a:t>
            </a:r>
            <a:r>
              <a:rPr lang="en-US" baseline="0" dirty="0" smtClean="0"/>
              <a:t> the more qualitative analysis, we were able to note that beneficiaries’ responses were more hopeful of their future situation. The survey used was a standard form developed for more traditional beneficiaries of this emergency assistance program—these traditional beneficiaries include human rights defenders experiencing a very recent threat (in the last few months) because of their human rights work, including physical abuse, intimidation, arbitrary arrest, loss of employment. That said, this evaluation differed from the standard evaluation undertaken with traditional beneficiaries. For our traditional beneficiaries, we set up a rolling feedback system, so each individual received a survey or were interviewed 3-6 months after they received assistance. This allowed us to evaluate short-term outcomes for short-term assistance. In Burma, we weren’t able to do this because we simply didn’t have access to the individuals due to intense surveillance. </a:t>
            </a:r>
          </a:p>
          <a:p>
            <a:pPr marL="0" indent="0">
              <a:buNone/>
            </a:pPr>
            <a:endParaRPr lang="en-US" baseline="0" dirty="0" smtClean="0"/>
          </a:p>
          <a:p>
            <a:pPr marL="0" indent="0">
              <a:buNone/>
            </a:pPr>
            <a:r>
              <a:rPr lang="en-US" baseline="0" dirty="0" smtClean="0"/>
              <a:t>So, in effect, the evaluation considered the time we were able to survey these former political prisoners after they had received short-term assistance. In some cases, we surveyed individuals who received assistance over 1.5 year ago, for a form of help that was only supposed to last 3-6 months. I won’t get too much into that, but that’s where more of the quantitative analysis came in, and the qualitative analysis really helped ground participants’ responses to the environment they were living in.</a:t>
            </a:r>
          </a:p>
          <a:p>
            <a:pPr marL="228600" indent="-228600">
              <a:buAutoNum type="arabicPeriod"/>
            </a:pPr>
            <a:endParaRPr lang="en-US" baseline="0" dirty="0" smtClean="0"/>
          </a:p>
          <a:p>
            <a:pPr marL="0" indent="0">
              <a:buNone/>
            </a:pPr>
            <a:r>
              <a:rPr lang="en-US" baseline="0" dirty="0" smtClean="0"/>
              <a:t>It also provided a way for the community, non-profit, and community partner to work together around a common cause.</a:t>
            </a:r>
          </a:p>
          <a:p>
            <a:pPr marL="0" indent="0">
              <a:buNone/>
            </a:pPr>
            <a:endParaRPr lang="en-US" baseline="0" dirty="0" smtClean="0"/>
          </a:p>
          <a:p>
            <a:pPr marL="0" indent="0">
              <a:buNone/>
            </a:pPr>
            <a:r>
              <a:rPr lang="en-US" baseline="0" dirty="0" smtClean="0"/>
              <a:t>Framing the discussion—while, as evaluators, we can form some great recommendations… we chose to include solutions from the storyboards to provide recommendations. On the process side, I was able to tease out certain aspects that could be improved. But, including recommendations directly from the beneficiary group helped to frame the discussion and elevate the voices of those in need of additional program options. After the evaluation, programming was discussed and criteria were modified, using recommendations provided by the beneficiaries themselves. The audience (donor representatives, non-profit, community partners, and service providers) seemed more receptive to the recommendations of the direct beneficiary group.</a:t>
            </a:r>
          </a:p>
          <a:p>
            <a:pPr marL="0" indent="0">
              <a:buNone/>
            </a:pPr>
            <a:endParaRPr lang="en-US" dirty="0" smtClean="0"/>
          </a:p>
        </p:txBody>
      </p:sp>
      <p:sp>
        <p:nvSpPr>
          <p:cNvPr id="4" name="Slide Number Placeholder 3"/>
          <p:cNvSpPr>
            <a:spLocks noGrp="1"/>
          </p:cNvSpPr>
          <p:nvPr>
            <p:ph type="sldNum" sz="quarter" idx="10"/>
          </p:nvPr>
        </p:nvSpPr>
        <p:spPr/>
        <p:txBody>
          <a:bodyPr/>
          <a:lstStyle/>
          <a:p>
            <a:fld id="{7E9D6FA4-9851-4DA8-A1AB-865C0066887D}" type="slidenum">
              <a:rPr lang="en-US" smtClean="0"/>
              <a:t>35</a:t>
            </a:fld>
            <a:endParaRPr lang="en-US"/>
          </a:p>
        </p:txBody>
      </p:sp>
    </p:spTree>
    <p:extLst>
      <p:ext uri="{BB962C8B-B14F-4D97-AF65-F5344CB8AC3E}">
        <p14:creationId xmlns:p14="http://schemas.microsoft.com/office/powerpoint/2010/main" val="2917552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 need to understand your participants’ expectations.</a:t>
            </a:r>
            <a:r>
              <a:rPr lang="en-US" baseline="0" dirty="0" smtClean="0"/>
              <a:t> If they’re seeking to change policy, evaluation findings can certainly be used </a:t>
            </a:r>
            <a:endParaRPr lang="en-US" dirty="0" smtClean="0"/>
          </a:p>
          <a:p>
            <a:endParaRPr lang="en-US" dirty="0" smtClean="0"/>
          </a:p>
          <a:p>
            <a:r>
              <a:rPr lang="en-US" dirty="0" smtClean="0"/>
              <a:t>Conducting participatory or collaborative evaluations means we,</a:t>
            </a:r>
            <a:r>
              <a:rPr lang="en-US" baseline="0" dirty="0" smtClean="0"/>
              <a:t> as evaluators, must hold ourselves accountable. </a:t>
            </a: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t>36</a:t>
            </a:fld>
            <a:endParaRPr lang="en-US"/>
          </a:p>
        </p:txBody>
      </p:sp>
    </p:spTree>
    <p:extLst>
      <p:ext uri="{BB962C8B-B14F-4D97-AF65-F5344CB8AC3E}">
        <p14:creationId xmlns:p14="http://schemas.microsoft.com/office/powerpoint/2010/main" val="1837725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final thought when designing </a:t>
            </a:r>
            <a:r>
              <a:rPr lang="en-US" baseline="0" dirty="0" smtClean="0"/>
              <a:t>our evaluations—our work must be methodologically sound, but being “objective” does not mean lacking empathy for those being helped. </a:t>
            </a:r>
          </a:p>
          <a:p>
            <a:endParaRPr lang="en-US" baseline="0" dirty="0" smtClean="0"/>
          </a:p>
          <a:p>
            <a:r>
              <a:rPr lang="en-US" b="1" dirty="0" smtClean="0"/>
              <a:t>Sources</a:t>
            </a:r>
            <a:r>
              <a:rPr lang="en-US" b="1" baseline="0" dirty="0" smtClean="0"/>
              <a:t>:</a:t>
            </a:r>
          </a:p>
          <a:p>
            <a:r>
              <a:rPr lang="en-US" sz="1200" kern="1200" dirty="0" err="1" smtClean="0">
                <a:solidFill>
                  <a:schemeClr val="tx1"/>
                </a:solidFill>
                <a:effectLst/>
                <a:latin typeface="+mn-lt"/>
                <a:ea typeface="+mn-ea"/>
                <a:cs typeface="+mn-cs"/>
              </a:rPr>
              <a:t>Freire</a:t>
            </a:r>
            <a:r>
              <a:rPr lang="en-US" sz="1200" kern="1200" dirty="0" smtClean="0">
                <a:solidFill>
                  <a:schemeClr val="tx1"/>
                </a:solidFill>
                <a:effectLst/>
                <a:latin typeface="+mn-lt"/>
                <a:ea typeface="+mn-ea"/>
                <a:cs typeface="+mn-cs"/>
              </a:rPr>
              <a:t>, P. (1970). </a:t>
            </a:r>
            <a:r>
              <a:rPr lang="en-US" sz="1200" i="1" kern="1200" dirty="0" smtClean="0">
                <a:solidFill>
                  <a:schemeClr val="tx1"/>
                </a:solidFill>
                <a:effectLst/>
                <a:latin typeface="+mn-lt"/>
                <a:ea typeface="+mn-ea"/>
                <a:cs typeface="+mn-cs"/>
              </a:rPr>
              <a:t>Pedagogy of the Oppressed</a:t>
            </a:r>
            <a:r>
              <a:rPr lang="en-US" sz="1200" kern="1200" dirty="0" smtClean="0">
                <a:solidFill>
                  <a:schemeClr val="tx1"/>
                </a:solidFill>
                <a:effectLst/>
                <a:latin typeface="+mn-lt"/>
                <a:ea typeface="+mn-ea"/>
                <a:cs typeface="+mn-cs"/>
              </a:rPr>
              <a:t>. New York: Continuum.</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Mertens</a:t>
            </a:r>
            <a:r>
              <a:rPr lang="en-US" sz="1200" kern="1200" dirty="0" smtClean="0">
                <a:solidFill>
                  <a:schemeClr val="tx1"/>
                </a:solidFill>
                <a:effectLst/>
                <a:latin typeface="+mn-lt"/>
                <a:ea typeface="+mn-ea"/>
                <a:cs typeface="+mn-cs"/>
              </a:rPr>
              <a:t>, D. M. (2009). </a:t>
            </a:r>
            <a:r>
              <a:rPr lang="en-US" sz="1200" i="1" kern="1200" dirty="0" smtClean="0">
                <a:solidFill>
                  <a:schemeClr val="tx1"/>
                </a:solidFill>
                <a:effectLst/>
                <a:latin typeface="+mn-lt"/>
                <a:ea typeface="+mn-ea"/>
                <a:cs typeface="+mn-cs"/>
              </a:rPr>
              <a:t>Transformative research and evaluation. </a:t>
            </a:r>
            <a:r>
              <a:rPr lang="en-US" sz="1200" kern="1200" dirty="0" smtClean="0">
                <a:solidFill>
                  <a:schemeClr val="tx1"/>
                </a:solidFill>
                <a:effectLst/>
                <a:latin typeface="+mn-lt"/>
                <a:ea typeface="+mn-ea"/>
                <a:cs typeface="+mn-cs"/>
              </a:rPr>
              <a:t>New York, NY: Guilford Press</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Mertens</a:t>
            </a:r>
            <a:r>
              <a:rPr lang="en-US" sz="1200" kern="1200" dirty="0" smtClean="0">
                <a:solidFill>
                  <a:schemeClr val="tx1"/>
                </a:solidFill>
                <a:effectLst/>
                <a:latin typeface="+mn-lt"/>
                <a:ea typeface="+mn-ea"/>
                <a:cs typeface="+mn-cs"/>
              </a:rPr>
              <a:t>, D. M., Bledsoe, K. L</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Sullivan, M., &amp; Wilson, A., (2010). Utilization of mixed methods for transformative purposes. In C. </a:t>
            </a:r>
            <a:r>
              <a:rPr lang="en-US" sz="1200" kern="1200" dirty="0" err="1" smtClean="0">
                <a:solidFill>
                  <a:schemeClr val="tx1"/>
                </a:solidFill>
                <a:effectLst/>
                <a:latin typeface="+mn-lt"/>
                <a:ea typeface="+mn-ea"/>
                <a:cs typeface="+mn-cs"/>
              </a:rPr>
              <a:t>Teddlie</a:t>
            </a:r>
            <a:r>
              <a:rPr lang="en-US" sz="1200" kern="1200" dirty="0" smtClean="0">
                <a:solidFill>
                  <a:schemeClr val="tx1"/>
                </a:solidFill>
                <a:effectLst/>
                <a:latin typeface="+mn-lt"/>
                <a:ea typeface="+mn-ea"/>
                <a:cs typeface="+mn-cs"/>
              </a:rPr>
              <a:t> and A. </a:t>
            </a:r>
            <a:r>
              <a:rPr lang="en-US" sz="1200" kern="1200" dirty="0" err="1" smtClean="0">
                <a:solidFill>
                  <a:schemeClr val="tx1"/>
                </a:solidFill>
                <a:effectLst/>
                <a:latin typeface="+mn-lt"/>
                <a:ea typeface="+mn-ea"/>
                <a:cs typeface="+mn-cs"/>
              </a:rPr>
              <a:t>Tashakkori</a:t>
            </a:r>
            <a:r>
              <a:rPr lang="en-US" sz="1200" kern="1200" dirty="0" smtClean="0">
                <a:solidFill>
                  <a:schemeClr val="tx1"/>
                </a:solidFill>
                <a:effectLst/>
                <a:latin typeface="+mn-lt"/>
                <a:ea typeface="+mn-ea"/>
                <a:cs typeface="+mn-cs"/>
              </a:rPr>
              <a:t> (Eds.) </a:t>
            </a:r>
            <a:r>
              <a:rPr lang="en-US" sz="1200" i="1" kern="1200" dirty="0" smtClean="0">
                <a:solidFill>
                  <a:schemeClr val="tx1"/>
                </a:solidFill>
                <a:effectLst/>
                <a:latin typeface="+mn-lt"/>
                <a:ea typeface="+mn-ea"/>
                <a:cs typeface="+mn-cs"/>
              </a:rPr>
              <a:t>Handbook of mixed methods research, 2</a:t>
            </a:r>
            <a:r>
              <a:rPr lang="en-US" sz="1200" i="1" kern="1200" baseline="30000" dirty="0" smtClean="0">
                <a:solidFill>
                  <a:schemeClr val="tx1"/>
                </a:solidFill>
                <a:effectLst/>
                <a:latin typeface="+mn-lt"/>
                <a:ea typeface="+mn-ea"/>
                <a:cs typeface="+mn-cs"/>
              </a:rPr>
              <a:t>nd</a:t>
            </a:r>
            <a:r>
              <a:rPr lang="en-US" sz="1200" i="1" kern="1200" dirty="0" smtClean="0">
                <a:solidFill>
                  <a:schemeClr val="tx1"/>
                </a:solidFill>
                <a:effectLst/>
                <a:latin typeface="+mn-lt"/>
                <a:ea typeface="+mn-ea"/>
                <a:cs typeface="+mn-cs"/>
              </a:rPr>
              <a:t> Edition</a:t>
            </a:r>
            <a:r>
              <a:rPr lang="en-US" sz="1200" kern="1200" dirty="0" smtClean="0">
                <a:solidFill>
                  <a:schemeClr val="tx1"/>
                </a:solidFill>
                <a:effectLst/>
                <a:latin typeface="+mn-lt"/>
                <a:ea typeface="+mn-ea"/>
                <a:cs typeface="+mn-cs"/>
              </a:rPr>
              <a:t>. Thousand Oakes, CA: Sage Publications.</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Pittaway</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Bartolomei</a:t>
            </a:r>
            <a:r>
              <a:rPr lang="en-US" sz="1200" kern="1200" dirty="0" smtClean="0">
                <a:solidFill>
                  <a:schemeClr val="tx1"/>
                </a:solidFill>
                <a:effectLst/>
                <a:latin typeface="+mn-lt"/>
                <a:ea typeface="+mn-ea"/>
                <a:cs typeface="+mn-cs"/>
              </a:rPr>
              <a:t>, L., &amp; </a:t>
            </a:r>
            <a:r>
              <a:rPr lang="en-US" sz="1200" kern="1200" dirty="0" err="1" smtClean="0">
                <a:solidFill>
                  <a:schemeClr val="tx1"/>
                </a:solidFill>
                <a:effectLst/>
                <a:latin typeface="+mn-lt"/>
                <a:ea typeface="+mn-ea"/>
                <a:cs typeface="+mn-cs"/>
              </a:rPr>
              <a:t>Hugman</a:t>
            </a:r>
            <a:r>
              <a:rPr lang="en-US" sz="1200" kern="1200" dirty="0" smtClean="0">
                <a:solidFill>
                  <a:schemeClr val="tx1"/>
                </a:solidFill>
                <a:effectLst/>
                <a:latin typeface="+mn-lt"/>
                <a:ea typeface="+mn-ea"/>
                <a:cs typeface="+mn-cs"/>
              </a:rPr>
              <a:t>, R. (2010). </a:t>
            </a:r>
            <a:r>
              <a:rPr lang="en-US" sz="1200" i="1" u="sng" kern="1200" dirty="0" smtClean="0">
                <a:solidFill>
                  <a:schemeClr val="tx1"/>
                </a:solidFill>
                <a:effectLst/>
                <a:latin typeface="+mn-lt"/>
                <a:ea typeface="+mn-ea"/>
                <a:cs typeface="+mn-cs"/>
                <a:hlinkClick r:id="rId3"/>
              </a:rPr>
              <a:t>'Stop Stealing Our Stories': The Ethics Of Research With Vulnerable Groups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Journal of Human Rights Practice,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(2), 229-251. Retrieved Nov. 2013.</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Pittaway</a:t>
            </a:r>
            <a:r>
              <a:rPr lang="en-US" sz="1200" kern="1200" dirty="0" smtClean="0">
                <a:solidFill>
                  <a:schemeClr val="tx1"/>
                </a:solidFill>
                <a:effectLst/>
                <a:latin typeface="+mn-lt"/>
                <a:ea typeface="+mn-ea"/>
                <a:cs typeface="+mn-cs"/>
              </a:rPr>
              <a:t>, Eileen and Linda </a:t>
            </a:r>
            <a:r>
              <a:rPr lang="en-US" sz="1200" kern="1200" dirty="0" err="1" smtClean="0">
                <a:solidFill>
                  <a:schemeClr val="tx1"/>
                </a:solidFill>
                <a:effectLst/>
                <a:latin typeface="+mn-lt"/>
                <a:ea typeface="+mn-ea"/>
                <a:cs typeface="+mn-cs"/>
              </a:rPr>
              <a:t>Bartolomei</a:t>
            </a:r>
            <a:r>
              <a:rPr lang="en-US" sz="1200" kern="1200" dirty="0" smtClean="0">
                <a:solidFill>
                  <a:schemeClr val="tx1"/>
                </a:solidFill>
                <a:effectLst/>
                <a:latin typeface="+mn-lt"/>
                <a:ea typeface="+mn-ea"/>
                <a:cs typeface="+mn-cs"/>
              </a:rPr>
              <a:t>. (2012). </a:t>
            </a:r>
            <a:r>
              <a:rPr lang="en-US" sz="1200" i="1" u="sng" kern="1200" dirty="0" smtClean="0">
                <a:solidFill>
                  <a:schemeClr val="tx1"/>
                </a:solidFill>
                <a:effectLst/>
                <a:latin typeface="+mn-lt"/>
                <a:ea typeface="+mn-ea"/>
                <a:cs typeface="+mn-cs"/>
                <a:hlinkClick r:id="rId4"/>
              </a:rPr>
              <a:t>Human Rights in Action: Community Consultation Using Reciprocal Research Methodologies</a:t>
            </a:r>
            <a:r>
              <a:rPr lang="en-US" sz="1200" i="1"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University of New South Wales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Scriven</a:t>
            </a:r>
            <a:r>
              <a:rPr lang="en-US" sz="1200" kern="1200" dirty="0" smtClean="0">
                <a:solidFill>
                  <a:schemeClr val="tx1"/>
                </a:solidFill>
                <a:effectLst/>
                <a:latin typeface="+mn-lt"/>
                <a:ea typeface="+mn-ea"/>
                <a:cs typeface="+mn-cs"/>
              </a:rPr>
              <a:t>, M. (1993). Parting perspectives. New Directions for Program Evaluation, 1993: 87–92. </a:t>
            </a:r>
          </a:p>
        </p:txBody>
      </p:sp>
      <p:sp>
        <p:nvSpPr>
          <p:cNvPr id="4" name="Slide Number Placeholder 3"/>
          <p:cNvSpPr>
            <a:spLocks noGrp="1"/>
          </p:cNvSpPr>
          <p:nvPr>
            <p:ph type="sldNum" sz="quarter" idx="10"/>
          </p:nvPr>
        </p:nvSpPr>
        <p:spPr/>
        <p:txBody>
          <a:bodyPr/>
          <a:lstStyle/>
          <a:p>
            <a:fld id="{7E9D6FA4-9851-4DA8-A1AB-865C0066887D}" type="slidenum">
              <a:rPr lang="en-US" smtClean="0"/>
              <a:t>37</a:t>
            </a:fld>
            <a:endParaRPr lang="en-US"/>
          </a:p>
        </p:txBody>
      </p:sp>
    </p:spTree>
    <p:extLst>
      <p:ext uri="{BB962C8B-B14F-4D97-AF65-F5344CB8AC3E}">
        <p14:creationId xmlns:p14="http://schemas.microsoft.com/office/powerpoint/2010/main" val="61882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also cover three concepts within this session,</a:t>
            </a:r>
            <a:r>
              <a:rPr lang="en-US" baseline="0" dirty="0" smtClean="0"/>
              <a:t> to ground the practice with theory. </a:t>
            </a:r>
          </a:p>
          <a:p>
            <a:endParaRPr lang="en-US" baseline="0" dirty="0" smtClean="0"/>
          </a:p>
          <a:p>
            <a:r>
              <a:rPr lang="en-US" baseline="0" dirty="0" smtClean="0"/>
              <a:t>These include: the transformative paradigm, participatory action research, and reciprocal research. </a:t>
            </a:r>
          </a:p>
          <a:p>
            <a:endParaRPr lang="en-US" baseline="0" dirty="0" smtClean="0"/>
          </a:p>
          <a:p>
            <a:r>
              <a:rPr lang="en-US" baseline="0" dirty="0" smtClean="0"/>
              <a:t>Before we start the more hands-on activities within this session, I would like to emphasize that one very important part of the transformative paradigm of evaluation is questioning your role as an evaluator: </a:t>
            </a: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t>4</a:t>
            </a:fld>
            <a:endParaRPr lang="en-US"/>
          </a:p>
        </p:txBody>
      </p:sp>
    </p:spTree>
    <p:extLst>
      <p:ext uri="{BB962C8B-B14F-4D97-AF65-F5344CB8AC3E}">
        <p14:creationId xmlns:p14="http://schemas.microsoft.com/office/powerpoint/2010/main" val="103960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(1) how you think, and (2) why you think that way. So, we need to question our evaluative thinking. This has an important role in determining the methods you use in working with vulnerable populations, how you use certain methods, and what comes out of an evaluation (for yourself, and for the community).</a:t>
            </a:r>
          </a:p>
          <a:p>
            <a:endParaRPr lang="en-US" baseline="0" dirty="0" smtClean="0"/>
          </a:p>
          <a:p>
            <a:r>
              <a:rPr lang="en-US" dirty="0" smtClean="0"/>
              <a:t>Often, </a:t>
            </a:r>
            <a:r>
              <a:rPr lang="en-US" baseline="0" dirty="0" smtClean="0"/>
              <a:t>as evaluators, we come up with evaluation questions or we ask our clients or fellow co-workers to do so—what is it that they actually want evaluated? </a:t>
            </a:r>
          </a:p>
          <a:p>
            <a:endParaRPr lang="en-US" baseline="0" dirty="0" smtClean="0"/>
          </a:p>
        </p:txBody>
      </p:sp>
      <p:sp>
        <p:nvSpPr>
          <p:cNvPr id="4" name="Slide Number Placeholder 3"/>
          <p:cNvSpPr>
            <a:spLocks noGrp="1"/>
          </p:cNvSpPr>
          <p:nvPr>
            <p:ph type="sldNum" sz="quarter" idx="10"/>
          </p:nvPr>
        </p:nvSpPr>
        <p:spPr/>
        <p:txBody>
          <a:bodyPr/>
          <a:lstStyle/>
          <a:p>
            <a:fld id="{CB1A8ED9-A90F-43A0-A471-4F79F54F87D6}"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when we form these questions, what we often forget to do prior to conducting or commissioning an evaluation is actually questioning the evaluation exercise itself. </a:t>
            </a:r>
            <a:r>
              <a:rPr lang="en-US" dirty="0" smtClean="0"/>
              <a:t>If you do choose to incorporate</a:t>
            </a:r>
            <a:r>
              <a:rPr lang="en-US" baseline="0" dirty="0" smtClean="0"/>
              <a:t> a </a:t>
            </a:r>
            <a:r>
              <a:rPr lang="en-US" dirty="0" smtClean="0"/>
              <a:t>transformative paradigm to</a:t>
            </a:r>
            <a:r>
              <a:rPr lang="en-US" baseline="0" dirty="0" smtClean="0"/>
              <a:t> your work, this period of self-reflection is an important step. </a:t>
            </a:r>
          </a:p>
          <a:p>
            <a:endParaRPr lang="en-US" baseline="0" dirty="0" smtClean="0"/>
          </a:p>
          <a:p>
            <a:r>
              <a:rPr lang="en-US" baseline="0" dirty="0" smtClean="0"/>
              <a:t>Understanding your power and privilege as the evaluation manager or practitioner helps to frame how you might conduct an evaluation—and, it did affect how I undertook this evaluation in Burma. Based on AEA’s Guiding Principles (2004), we’re asked as evaluators to practice ‘respect for people’, and establishing a period before an evaluation where you can question the rationale behind the entire exercise does help you to understand the responsibility you have to (1) yourself—as an evaluation manager or practitioner—and (2) to the communities from whom you’re collecting data.</a:t>
            </a:r>
          </a:p>
        </p:txBody>
      </p:sp>
      <p:sp>
        <p:nvSpPr>
          <p:cNvPr id="4" name="Slide Number Placeholder 3"/>
          <p:cNvSpPr>
            <a:spLocks noGrp="1"/>
          </p:cNvSpPr>
          <p:nvPr>
            <p:ph type="sldNum" sz="quarter" idx="10"/>
          </p:nvPr>
        </p:nvSpPr>
        <p:spPr/>
        <p:txBody>
          <a:bodyPr/>
          <a:lstStyle/>
          <a:p>
            <a:fld id="{7E9D6FA4-9851-4DA8-A1AB-865C0066887D}" type="slidenum">
              <a:rPr lang="en-US" smtClean="0"/>
              <a:t>6</a:t>
            </a:fld>
            <a:endParaRPr lang="en-US"/>
          </a:p>
        </p:txBody>
      </p:sp>
    </p:spTree>
    <p:extLst>
      <p:ext uri="{BB962C8B-B14F-4D97-AF65-F5344CB8AC3E}">
        <p14:creationId xmlns:p14="http://schemas.microsoft.com/office/powerpoint/2010/main" val="131130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In this case, we need to consider the balancing act, we as evaluators, must perform.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That said, I’d like to frame this session around two questions we should often ask when conducting any form of participatory evaluation work: (1) How exactly do we balance evaluator and community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The second question I explored in this process was…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tx1"/>
                </a:solidFill>
              </a:rPr>
              <a:t>Photograph retrieved from </a:t>
            </a:r>
            <a:r>
              <a:rPr lang="en-US" b="1" dirty="0" smtClean="0">
                <a:solidFill>
                  <a:schemeClr val="tx1"/>
                </a:solidFill>
              </a:rPr>
              <a:t>http://</a:t>
            </a:r>
            <a:r>
              <a:rPr lang="en-US" b="1" dirty="0" err="1" smtClean="0">
                <a:solidFill>
                  <a:schemeClr val="tx1"/>
                </a:solidFill>
              </a:rPr>
              <a:t>www.bigtrends.com</a:t>
            </a:r>
            <a:r>
              <a:rPr lang="en-US" b="1" dirty="0" smtClean="0">
                <a:solidFill>
                  <a:schemeClr val="tx1"/>
                </a:solidFill>
              </a:rPr>
              <a:t>/education/</a:t>
            </a:r>
            <a:r>
              <a:rPr lang="en-US" b="1" dirty="0" err="1" smtClean="0">
                <a:solidFill>
                  <a:schemeClr val="tx1"/>
                </a:solidFill>
              </a:rPr>
              <a:t>forex</a:t>
            </a:r>
            <a:r>
              <a:rPr lang="en-US" b="1" dirty="0" smtClean="0">
                <a:solidFill>
                  <a:schemeClr val="tx1"/>
                </a:solidFill>
              </a:rPr>
              <a:t>/the-feds-balancing-act-avoiding-another-1937-1999.</a:t>
            </a:r>
          </a:p>
        </p:txBody>
      </p:sp>
      <p:sp>
        <p:nvSpPr>
          <p:cNvPr id="4" name="Slide Number Placeholder 3"/>
          <p:cNvSpPr>
            <a:spLocks noGrp="1"/>
          </p:cNvSpPr>
          <p:nvPr>
            <p:ph type="sldNum" sz="quarter" idx="10"/>
          </p:nvPr>
        </p:nvSpPr>
        <p:spPr/>
        <p:txBody>
          <a:bodyPr/>
          <a:lstStyle/>
          <a:p>
            <a:fld id="{7E9D6FA4-9851-4DA8-A1AB-865C0066887D}" type="slidenum">
              <a:rPr lang="en-US" smtClean="0"/>
              <a:t>7</a:t>
            </a:fld>
            <a:endParaRPr lang="en-US"/>
          </a:p>
        </p:txBody>
      </p:sp>
    </p:spTree>
    <p:extLst>
      <p:ext uri="{BB962C8B-B14F-4D97-AF65-F5344CB8AC3E}">
        <p14:creationId xmlns:p14="http://schemas.microsoft.com/office/powerpoint/2010/main" val="291478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Photograph retrieved from http://i2.wp.com/</a:t>
            </a:r>
            <a:r>
              <a:rPr lang="en-US" b="1" dirty="0" err="1" smtClean="0"/>
              <a:t>quietmike.org</a:t>
            </a:r>
            <a:r>
              <a:rPr lang="en-US" b="1" dirty="0" smtClean="0"/>
              <a:t>/</a:t>
            </a:r>
            <a:r>
              <a:rPr lang="en-US" b="1" dirty="0" err="1" smtClean="0"/>
              <a:t>wp</a:t>
            </a:r>
            <a:r>
              <a:rPr lang="en-US" b="1" dirty="0" smtClean="0"/>
              <a:t>-content/uploads/2014/05/</a:t>
            </a:r>
            <a:r>
              <a:rPr lang="en-US" b="1" dirty="0" err="1" smtClean="0"/>
              <a:t>Culture-of-Fear.jpg?resize</a:t>
            </a:r>
            <a:r>
              <a:rPr lang="en-US" b="1" dirty="0" smtClean="0"/>
              <a:t>=1698%2C1131.</a:t>
            </a:r>
          </a:p>
        </p:txBody>
      </p:sp>
      <p:sp>
        <p:nvSpPr>
          <p:cNvPr id="4" name="Slide Number Placeholder 3"/>
          <p:cNvSpPr>
            <a:spLocks noGrp="1"/>
          </p:cNvSpPr>
          <p:nvPr>
            <p:ph type="sldNum" sz="quarter" idx="10"/>
          </p:nvPr>
        </p:nvSpPr>
        <p:spPr/>
        <p:txBody>
          <a:bodyPr/>
          <a:lstStyle/>
          <a:p>
            <a:fld id="{7E9D6FA4-9851-4DA8-A1AB-865C0066887D}" type="slidenum">
              <a:rPr lang="en-US" smtClean="0"/>
              <a:t>8</a:t>
            </a:fld>
            <a:endParaRPr lang="en-US"/>
          </a:p>
        </p:txBody>
      </p:sp>
    </p:spTree>
    <p:extLst>
      <p:ext uri="{BB962C8B-B14F-4D97-AF65-F5344CB8AC3E}">
        <p14:creationId xmlns:p14="http://schemas.microsoft.com/office/powerpoint/2010/main" val="169643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As</a:t>
            </a:r>
            <a:r>
              <a:rPr lang="en-US" b="0" baseline="0" dirty="0" smtClean="0"/>
              <a:t> mentioned earlier, f</a:t>
            </a:r>
            <a:r>
              <a:rPr lang="en-US" b="0" dirty="0" smtClean="0"/>
              <a:t>or this evaluation, I</a:t>
            </a:r>
            <a:r>
              <a:rPr lang="en-US" b="0" baseline="0" dirty="0" smtClean="0"/>
              <a:t> was primarily motivated by Prof. Donna </a:t>
            </a:r>
            <a:r>
              <a:rPr lang="en-US" b="0" baseline="0" dirty="0" err="1" smtClean="0"/>
              <a:t>Mertens</a:t>
            </a:r>
            <a:r>
              <a:rPr lang="en-US" b="0" baseline="0" dirty="0" smtClean="0"/>
              <a:t> and her transformative paradigm in evaluation. The reason I wanted to employ this framework to my evaluation work was mainly due to the fact that I would be… </a:t>
            </a:r>
            <a:endParaRPr lang="en-US" b="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E9D6FA4-9851-4DA8-A1AB-865C0066887D}" type="slidenum">
              <a:rPr lang="en-US" smtClean="0"/>
              <a:t>9</a:t>
            </a:fld>
            <a:endParaRPr lang="en-US"/>
          </a:p>
        </p:txBody>
      </p:sp>
    </p:spTree>
    <p:extLst>
      <p:ext uri="{BB962C8B-B14F-4D97-AF65-F5344CB8AC3E}">
        <p14:creationId xmlns:p14="http://schemas.microsoft.com/office/powerpoint/2010/main" val="266594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D1A9648-F5E5-469B-B117-02B1C7312107}" type="datetimeFigureOut">
              <a:rPr lang="en-US" smtClean="0">
                <a:latin typeface="Arial"/>
              </a:rPr>
              <a:pPr/>
              <a:t>11/25/2015</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E555D0-0A06-4409-AD2D-24EC3998D2E7}" type="slidenum">
              <a:rPr lang="en-US" smtClean="0">
                <a:latin typeface="Arial"/>
              </a:rPr>
              <a:pPr/>
              <a:t>‹#›</a:t>
            </a:fld>
            <a:endParaRPr lang="en-US">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3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A9648-F5E5-469B-B117-02B1C7312107}" type="datetimeFigureOut">
              <a:rPr lang="en-US" smtClean="0">
                <a:latin typeface="Arial"/>
              </a:rPr>
              <a:pPr/>
              <a:t>11/25/2015</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E555D0-0A06-4409-AD2D-24EC3998D2E7}" type="slidenum">
              <a:rPr lang="en-US" smtClean="0">
                <a:latin typeface="Arial"/>
              </a:rPr>
              <a:pPr/>
              <a:t>‹#›</a:t>
            </a:fld>
            <a:endParaRPr lang="en-US">
              <a:latin typeface="Arial"/>
            </a:endParaRPr>
          </a:p>
        </p:txBody>
      </p:sp>
    </p:spTree>
    <p:extLst>
      <p:ext uri="{BB962C8B-B14F-4D97-AF65-F5344CB8AC3E}">
        <p14:creationId xmlns:p14="http://schemas.microsoft.com/office/powerpoint/2010/main" val="286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1A9648-F5E5-469B-B117-02B1C7312107}" type="datetimeFigureOut">
              <a:rPr lang="en-US" smtClean="0">
                <a:latin typeface="Arial"/>
              </a:rPr>
              <a:pPr/>
              <a:t>11/25/2015</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E555D0-0A06-4409-AD2D-24EC3998D2E7}" type="slidenum">
              <a:rPr lang="en-US" smtClean="0">
                <a:latin typeface="Arial"/>
              </a:rPr>
              <a:pPr/>
              <a:t>‹#›</a:t>
            </a:fld>
            <a:endParaRPr lang="en-US">
              <a:latin typeface="Arial"/>
            </a:endParaRPr>
          </a:p>
        </p:txBody>
      </p:sp>
    </p:spTree>
    <p:extLst>
      <p:ext uri="{BB962C8B-B14F-4D97-AF65-F5344CB8AC3E}">
        <p14:creationId xmlns:p14="http://schemas.microsoft.com/office/powerpoint/2010/main" val="66702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A9648-F5E5-469B-B117-02B1C7312107}" type="datetimeFigureOut">
              <a:rPr lang="en-US" smtClean="0">
                <a:latin typeface="Arial"/>
              </a:rPr>
              <a:pPr/>
              <a:t>11/25/2015</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E555D0-0A06-4409-AD2D-24EC3998D2E7}" type="slidenum">
              <a:rPr lang="en-US" smtClean="0">
                <a:latin typeface="Arial"/>
              </a:rPr>
              <a:pPr/>
              <a:t>‹#›</a:t>
            </a:fld>
            <a:endParaRPr lang="en-US">
              <a:latin typeface="Arial"/>
            </a:endParaRPr>
          </a:p>
        </p:txBody>
      </p:sp>
    </p:spTree>
    <p:extLst>
      <p:ext uri="{BB962C8B-B14F-4D97-AF65-F5344CB8AC3E}">
        <p14:creationId xmlns:p14="http://schemas.microsoft.com/office/powerpoint/2010/main" val="314025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1A9648-F5E5-469B-B117-02B1C7312107}" type="datetimeFigureOut">
              <a:rPr lang="en-US" smtClean="0">
                <a:latin typeface="Arial"/>
              </a:rPr>
              <a:pPr/>
              <a:t>11/25/2015</a:t>
            </a:fld>
            <a:endParaRPr lang="en-US">
              <a:latin typeface="Arial"/>
            </a:endParaRPr>
          </a:p>
        </p:txBody>
      </p:sp>
      <p:sp>
        <p:nvSpPr>
          <p:cNvPr id="5" name="Footer Placeholder 4"/>
          <p:cNvSpPr>
            <a:spLocks noGrp="1"/>
          </p:cNvSpPr>
          <p:nvPr>
            <p:ph type="ftr" sz="quarter" idx="11"/>
          </p:nvPr>
        </p:nvSpPr>
        <p:spPr/>
        <p:txBody>
          <a:bodyPr/>
          <a:lstStyle/>
          <a:p>
            <a:endParaRPr lang="en-US">
              <a:latin typeface="Arial"/>
            </a:endParaRPr>
          </a:p>
        </p:txBody>
      </p:sp>
      <p:sp>
        <p:nvSpPr>
          <p:cNvPr id="6" name="Slide Number Placeholder 5"/>
          <p:cNvSpPr>
            <a:spLocks noGrp="1"/>
          </p:cNvSpPr>
          <p:nvPr>
            <p:ph type="sldNum" sz="quarter" idx="12"/>
          </p:nvPr>
        </p:nvSpPr>
        <p:spPr/>
        <p:txBody>
          <a:bodyPr/>
          <a:lstStyle/>
          <a:p>
            <a:fld id="{2AE555D0-0A06-4409-AD2D-24EC3998D2E7}" type="slidenum">
              <a:rPr lang="en-US" smtClean="0">
                <a:latin typeface="Arial"/>
              </a:rPr>
              <a:pPr/>
              <a:t>‹#›</a:t>
            </a:fld>
            <a:endParaRPr lang="en-US">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94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1A9648-F5E5-469B-B117-02B1C7312107}" type="datetimeFigureOut">
              <a:rPr lang="en-US" smtClean="0">
                <a:latin typeface="Arial"/>
              </a:rPr>
              <a:pPr/>
              <a:t>11/25/2015</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2AE555D0-0A06-4409-AD2D-24EC3998D2E7}" type="slidenum">
              <a:rPr lang="en-US" smtClean="0">
                <a:latin typeface="Arial"/>
              </a:rPr>
              <a:pPr/>
              <a:t>‹#›</a:t>
            </a:fld>
            <a:endParaRPr lang="en-US">
              <a:latin typeface="Arial"/>
            </a:endParaRPr>
          </a:p>
        </p:txBody>
      </p:sp>
    </p:spTree>
    <p:extLst>
      <p:ext uri="{BB962C8B-B14F-4D97-AF65-F5344CB8AC3E}">
        <p14:creationId xmlns:p14="http://schemas.microsoft.com/office/powerpoint/2010/main" val="24967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1A9648-F5E5-469B-B117-02B1C7312107}" type="datetimeFigureOut">
              <a:rPr lang="en-US" smtClean="0">
                <a:latin typeface="Arial"/>
              </a:rPr>
              <a:pPr/>
              <a:t>11/25/2015</a:t>
            </a:fld>
            <a:endParaRPr lang="en-US">
              <a:latin typeface="Arial"/>
            </a:endParaRPr>
          </a:p>
        </p:txBody>
      </p:sp>
      <p:sp>
        <p:nvSpPr>
          <p:cNvPr id="8" name="Footer Placeholder 7"/>
          <p:cNvSpPr>
            <a:spLocks noGrp="1"/>
          </p:cNvSpPr>
          <p:nvPr>
            <p:ph type="ftr" sz="quarter" idx="11"/>
          </p:nvPr>
        </p:nvSpPr>
        <p:spPr/>
        <p:txBody>
          <a:bodyPr/>
          <a:lstStyle/>
          <a:p>
            <a:endParaRPr lang="en-US">
              <a:latin typeface="Arial"/>
            </a:endParaRPr>
          </a:p>
        </p:txBody>
      </p:sp>
      <p:sp>
        <p:nvSpPr>
          <p:cNvPr id="9" name="Slide Number Placeholder 8"/>
          <p:cNvSpPr>
            <a:spLocks noGrp="1"/>
          </p:cNvSpPr>
          <p:nvPr>
            <p:ph type="sldNum" sz="quarter" idx="12"/>
          </p:nvPr>
        </p:nvSpPr>
        <p:spPr/>
        <p:txBody>
          <a:bodyPr/>
          <a:lstStyle/>
          <a:p>
            <a:fld id="{2AE555D0-0A06-4409-AD2D-24EC3998D2E7}" type="slidenum">
              <a:rPr lang="en-US" smtClean="0">
                <a:latin typeface="Arial"/>
              </a:rPr>
              <a:pPr/>
              <a:t>‹#›</a:t>
            </a:fld>
            <a:endParaRPr lang="en-US">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13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1A9648-F5E5-469B-B117-02B1C7312107}" type="datetimeFigureOut">
              <a:rPr lang="en-US" smtClean="0">
                <a:latin typeface="Arial"/>
              </a:rPr>
              <a:pPr/>
              <a:t>11/25/2015</a:t>
            </a:fld>
            <a:endParaRPr lang="en-US">
              <a:latin typeface="Arial"/>
            </a:endParaRPr>
          </a:p>
        </p:txBody>
      </p:sp>
      <p:sp>
        <p:nvSpPr>
          <p:cNvPr id="4" name="Footer Placeholder 3"/>
          <p:cNvSpPr>
            <a:spLocks noGrp="1"/>
          </p:cNvSpPr>
          <p:nvPr>
            <p:ph type="ftr" sz="quarter" idx="11"/>
          </p:nvPr>
        </p:nvSpPr>
        <p:spPr/>
        <p:txBody>
          <a:bodyPr/>
          <a:lstStyle/>
          <a:p>
            <a:endParaRPr lang="en-US">
              <a:latin typeface="Arial"/>
            </a:endParaRPr>
          </a:p>
        </p:txBody>
      </p:sp>
      <p:sp>
        <p:nvSpPr>
          <p:cNvPr id="5" name="Slide Number Placeholder 4"/>
          <p:cNvSpPr>
            <a:spLocks noGrp="1"/>
          </p:cNvSpPr>
          <p:nvPr>
            <p:ph type="sldNum" sz="quarter" idx="12"/>
          </p:nvPr>
        </p:nvSpPr>
        <p:spPr/>
        <p:txBody>
          <a:bodyPr/>
          <a:lstStyle/>
          <a:p>
            <a:fld id="{2AE555D0-0A06-4409-AD2D-24EC3998D2E7}" type="slidenum">
              <a:rPr lang="en-US" smtClean="0">
                <a:latin typeface="Arial"/>
              </a:rPr>
              <a:pPr/>
              <a:t>‹#›</a:t>
            </a:fld>
            <a:endParaRPr lang="en-US">
              <a:latin typeface="Arial"/>
            </a:endParaRPr>
          </a:p>
        </p:txBody>
      </p:sp>
    </p:spTree>
    <p:extLst>
      <p:ext uri="{BB962C8B-B14F-4D97-AF65-F5344CB8AC3E}">
        <p14:creationId xmlns:p14="http://schemas.microsoft.com/office/powerpoint/2010/main" val="106875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A9648-F5E5-469B-B117-02B1C7312107}" type="datetimeFigureOut">
              <a:rPr lang="en-US" smtClean="0">
                <a:latin typeface="Arial"/>
              </a:rPr>
              <a:pPr/>
              <a:t>11/25/2015</a:t>
            </a:fld>
            <a:endParaRPr lang="en-US">
              <a:latin typeface="Arial"/>
            </a:endParaRPr>
          </a:p>
        </p:txBody>
      </p:sp>
      <p:sp>
        <p:nvSpPr>
          <p:cNvPr id="3" name="Footer Placeholder 2"/>
          <p:cNvSpPr>
            <a:spLocks noGrp="1"/>
          </p:cNvSpPr>
          <p:nvPr>
            <p:ph type="ftr" sz="quarter" idx="11"/>
          </p:nvPr>
        </p:nvSpPr>
        <p:spPr/>
        <p:txBody>
          <a:bodyPr/>
          <a:lstStyle/>
          <a:p>
            <a:endParaRPr lang="en-US">
              <a:latin typeface="Arial"/>
            </a:endParaRPr>
          </a:p>
        </p:txBody>
      </p:sp>
      <p:sp>
        <p:nvSpPr>
          <p:cNvPr id="4" name="Slide Number Placeholder 3"/>
          <p:cNvSpPr>
            <a:spLocks noGrp="1"/>
          </p:cNvSpPr>
          <p:nvPr>
            <p:ph type="sldNum" sz="quarter" idx="12"/>
          </p:nvPr>
        </p:nvSpPr>
        <p:spPr/>
        <p:txBody>
          <a:bodyPr/>
          <a:lstStyle/>
          <a:p>
            <a:fld id="{2AE555D0-0A06-4409-AD2D-24EC3998D2E7}" type="slidenum">
              <a:rPr lang="en-US" smtClean="0">
                <a:latin typeface="Arial"/>
              </a:rPr>
              <a:pPr/>
              <a:t>‹#›</a:t>
            </a:fld>
            <a:endParaRPr lang="en-US">
              <a:latin typeface="Arial"/>
            </a:endParaRPr>
          </a:p>
        </p:txBody>
      </p:sp>
    </p:spTree>
    <p:extLst>
      <p:ext uri="{BB962C8B-B14F-4D97-AF65-F5344CB8AC3E}">
        <p14:creationId xmlns:p14="http://schemas.microsoft.com/office/powerpoint/2010/main" val="251488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A9648-F5E5-469B-B117-02B1C7312107}" type="datetimeFigureOut">
              <a:rPr lang="en-US" smtClean="0">
                <a:latin typeface="Arial"/>
              </a:rPr>
              <a:pPr/>
              <a:t>11/25/2015</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2AE555D0-0A06-4409-AD2D-24EC3998D2E7}" type="slidenum">
              <a:rPr lang="en-US" smtClean="0">
                <a:latin typeface="Arial"/>
              </a:rPr>
              <a:pPr/>
              <a:t>‹#›</a:t>
            </a:fld>
            <a:endParaRPr lang="en-US">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2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A9648-F5E5-469B-B117-02B1C7312107}" type="datetimeFigureOut">
              <a:rPr lang="en-US" smtClean="0">
                <a:latin typeface="Arial"/>
              </a:rPr>
              <a:pPr/>
              <a:t>11/25/2015</a:t>
            </a:fld>
            <a:endParaRPr lang="en-US">
              <a:latin typeface="Arial"/>
            </a:endParaRPr>
          </a:p>
        </p:txBody>
      </p:sp>
      <p:sp>
        <p:nvSpPr>
          <p:cNvPr id="6" name="Footer Placeholder 5"/>
          <p:cNvSpPr>
            <a:spLocks noGrp="1"/>
          </p:cNvSpPr>
          <p:nvPr>
            <p:ph type="ftr" sz="quarter" idx="11"/>
          </p:nvPr>
        </p:nvSpPr>
        <p:spPr/>
        <p:txBody>
          <a:bodyPr/>
          <a:lstStyle/>
          <a:p>
            <a:endParaRPr lang="en-US">
              <a:latin typeface="Arial"/>
            </a:endParaRPr>
          </a:p>
        </p:txBody>
      </p:sp>
      <p:sp>
        <p:nvSpPr>
          <p:cNvPr id="7" name="Slide Number Placeholder 6"/>
          <p:cNvSpPr>
            <a:spLocks noGrp="1"/>
          </p:cNvSpPr>
          <p:nvPr>
            <p:ph type="sldNum" sz="quarter" idx="12"/>
          </p:nvPr>
        </p:nvSpPr>
        <p:spPr/>
        <p:txBody>
          <a:bodyPr/>
          <a:lstStyle/>
          <a:p>
            <a:fld id="{2AE555D0-0A06-4409-AD2D-24EC3998D2E7}" type="slidenum">
              <a:rPr lang="en-US" smtClean="0">
                <a:latin typeface="Arial"/>
              </a:rPr>
              <a:pPr/>
              <a:t>‹#›</a:t>
            </a:fld>
            <a:endParaRPr lang="en-US">
              <a:latin typeface="Arial"/>
            </a:endParaRPr>
          </a:p>
        </p:txBody>
      </p:sp>
    </p:spTree>
    <p:extLst>
      <p:ext uri="{BB962C8B-B14F-4D97-AF65-F5344CB8AC3E}">
        <p14:creationId xmlns:p14="http://schemas.microsoft.com/office/powerpoint/2010/main" val="413519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D1A9648-F5E5-469B-B117-02B1C7312107}" type="datetimeFigureOut">
              <a:rPr lang="en-US" smtClean="0">
                <a:latin typeface="Arial"/>
              </a:rPr>
              <a:pPr/>
              <a:t>11/25/2015</a:t>
            </a:fld>
            <a:endParaRPr lang="en-US">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latin typeface="Aria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AE555D0-0A06-4409-AD2D-24EC3998D2E7}" type="slidenum">
              <a:rPr lang="en-US" smtClean="0">
                <a:latin typeface="Arial"/>
              </a:rPr>
              <a:pPr/>
              <a:t>‹#›</a:t>
            </a:fld>
            <a:endParaRPr lang="en-US">
              <a:latin typeface="Arial"/>
            </a:endParaRPr>
          </a:p>
        </p:txBody>
      </p:sp>
    </p:spTree>
    <p:extLst>
      <p:ext uri="{BB962C8B-B14F-4D97-AF65-F5344CB8AC3E}">
        <p14:creationId xmlns:p14="http://schemas.microsoft.com/office/powerpoint/2010/main" val="37553880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lumMod val="75000"/>
            </a:schemeClr>
          </a:solidFill>
          <a:latin typeface="Impact"/>
          <a:ea typeface="+mj-ea"/>
          <a:cs typeface="Impact"/>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jhrp.oxfordjournals.org/content/2/2/229.full.pdf+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crr.unsw.edu.au/media/CRRFile/Reciprocal_Training.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5.wdp"/><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6.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8305800" cy="1927225"/>
          </a:xfrm>
        </p:spPr>
        <p:txBody>
          <a:bodyPr/>
          <a:lstStyle/>
          <a:p>
            <a:r>
              <a:rPr lang="en-US" sz="3600" b="1" dirty="0" smtClean="0">
                <a:solidFill>
                  <a:schemeClr val="tx2">
                    <a:lumMod val="75000"/>
                  </a:schemeClr>
                </a:solidFill>
                <a:latin typeface="Impact"/>
                <a:cs typeface="Impact"/>
              </a:rPr>
              <a:t>Reciprocity in research</a:t>
            </a:r>
            <a:r>
              <a:rPr lang="en-US" sz="3600" dirty="0" smtClean="0">
                <a:solidFill>
                  <a:schemeClr val="tx2">
                    <a:lumMod val="75000"/>
                  </a:schemeClr>
                </a:solidFill>
                <a:latin typeface="Impact"/>
                <a:cs typeface="Impact"/>
              </a:rPr>
              <a:t>: </a:t>
            </a:r>
            <a:br>
              <a:rPr lang="en-US" sz="3600" dirty="0" smtClean="0">
                <a:solidFill>
                  <a:schemeClr val="tx2">
                    <a:lumMod val="75000"/>
                  </a:schemeClr>
                </a:solidFill>
                <a:latin typeface="Impact"/>
                <a:cs typeface="Impact"/>
              </a:rPr>
            </a:br>
            <a:r>
              <a:rPr lang="en-US" sz="3600" dirty="0" smtClean="0">
                <a:solidFill>
                  <a:schemeClr val="tx2">
                    <a:lumMod val="75000"/>
                  </a:schemeClr>
                </a:solidFill>
                <a:latin typeface="Impact"/>
                <a:cs typeface="Impact"/>
              </a:rPr>
              <a:t>Using a social justice framework to balance evaluator and community needs</a:t>
            </a:r>
            <a:endParaRPr lang="en-US" sz="3600" dirty="0">
              <a:solidFill>
                <a:schemeClr val="tx2">
                  <a:lumMod val="75000"/>
                </a:schemeClr>
              </a:solidFill>
              <a:latin typeface="Impact"/>
              <a:cs typeface="Impact"/>
            </a:endParaRPr>
          </a:p>
        </p:txBody>
      </p:sp>
      <p:sp>
        <p:nvSpPr>
          <p:cNvPr id="3" name="Subtitle 2"/>
          <p:cNvSpPr>
            <a:spLocks noGrp="1"/>
          </p:cNvSpPr>
          <p:nvPr>
            <p:ph type="subTitle" idx="1"/>
          </p:nvPr>
        </p:nvSpPr>
        <p:spPr>
          <a:xfrm>
            <a:off x="685800" y="3429000"/>
            <a:ext cx="7848600" cy="3429000"/>
          </a:xfrm>
        </p:spPr>
        <p:txBody>
          <a:bodyPr>
            <a:normAutofit lnSpcReduction="10000"/>
          </a:bodyPr>
          <a:lstStyle/>
          <a:p>
            <a:r>
              <a:rPr lang="en-US" b="1" dirty="0" smtClean="0"/>
              <a:t>American </a:t>
            </a:r>
            <a:r>
              <a:rPr lang="en-US" b="1" dirty="0"/>
              <a:t>Evaluation Association Conference</a:t>
            </a:r>
          </a:p>
          <a:p>
            <a:r>
              <a:rPr lang="en-US" dirty="0"/>
              <a:t>November 12, 2015</a:t>
            </a:r>
          </a:p>
          <a:p>
            <a:endParaRPr lang="en-US" b="1" dirty="0" smtClean="0"/>
          </a:p>
          <a:p>
            <a:endParaRPr lang="en-US" b="1" dirty="0" smtClean="0"/>
          </a:p>
          <a:p>
            <a:endParaRPr lang="en-US" b="1" dirty="0" smtClean="0"/>
          </a:p>
          <a:p>
            <a:r>
              <a:rPr lang="en-US" b="1" dirty="0" smtClean="0"/>
              <a:t>Giovanni P. Dazzo</a:t>
            </a:r>
          </a:p>
          <a:p>
            <a:r>
              <a:rPr lang="en-US" dirty="0" smtClean="0"/>
              <a:t>U.S. Department of State</a:t>
            </a:r>
          </a:p>
          <a:p>
            <a:r>
              <a:rPr lang="en-US" dirty="0" smtClean="0"/>
              <a:t>Bureau of Democracy, Human Rights and Labor</a:t>
            </a:r>
          </a:p>
          <a:p>
            <a:endParaRPr lang="en-US" dirty="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5410200"/>
            <a:ext cx="1447800" cy="1447800"/>
          </a:xfrm>
          <a:prstGeom prst="rect">
            <a:avLst/>
          </a:prstGeom>
        </p:spPr>
      </p:pic>
    </p:spTree>
    <p:extLst>
      <p:ext uri="{BB962C8B-B14F-4D97-AF65-F5344CB8AC3E}">
        <p14:creationId xmlns:p14="http://schemas.microsoft.com/office/powerpoint/2010/main" val="285994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04800" y="0"/>
            <a:ext cx="10359516" cy="6858000"/>
          </a:xfrm>
          <a:prstGeom prst="rect">
            <a:avLst/>
          </a:prstGeom>
        </p:spPr>
      </p:pic>
      <p:sp>
        <p:nvSpPr>
          <p:cNvPr id="7" name="Title 6"/>
          <p:cNvSpPr>
            <a:spLocks noGrp="1"/>
          </p:cNvSpPr>
          <p:nvPr>
            <p:ph type="title"/>
          </p:nvPr>
        </p:nvSpPr>
        <p:spPr/>
        <p:txBody>
          <a:bodyPr/>
          <a:lstStyle/>
          <a:p>
            <a:r>
              <a:rPr lang="en-US" dirty="0" smtClean="0"/>
              <a:t>Working with former political prisoners</a:t>
            </a:r>
            <a:endParaRPr lang="en-US" dirty="0"/>
          </a:p>
        </p:txBody>
      </p:sp>
    </p:spTree>
    <p:extLst>
      <p:ext uri="{BB962C8B-B14F-4D97-AF65-F5344CB8AC3E}">
        <p14:creationId xmlns:p14="http://schemas.microsoft.com/office/powerpoint/2010/main" val="2776727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Co-creating consent forms</a:t>
            </a:r>
            <a:endParaRPr lang="en-US" dirty="0"/>
          </a:p>
        </p:txBody>
      </p:sp>
      <p:sp>
        <p:nvSpPr>
          <p:cNvPr id="13" name="TextBox 12"/>
          <p:cNvSpPr txBox="1"/>
          <p:nvPr/>
        </p:nvSpPr>
        <p:spPr>
          <a:xfrm>
            <a:off x="4419600" y="1371600"/>
            <a:ext cx="4495800" cy="2585323"/>
          </a:xfrm>
          <a:prstGeom prst="rect">
            <a:avLst/>
          </a:prstGeom>
          <a:noFill/>
        </p:spPr>
        <p:txBody>
          <a:bodyPr wrap="square" rtlCol="0">
            <a:spAutoFit/>
          </a:bodyPr>
          <a:lstStyle/>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r>
              <a:rPr lang="en-US" b="1" dirty="0" smtClean="0">
                <a:solidFill>
                  <a:schemeClr val="tx2">
                    <a:lumMod val="75000"/>
                  </a:schemeClr>
                </a:solidFill>
              </a:rPr>
              <a:t>Survey session: </a:t>
            </a:r>
          </a:p>
          <a:p>
            <a:r>
              <a:rPr lang="en-US" dirty="0" smtClean="0"/>
              <a:t>Introductions, Q&amp;A</a:t>
            </a:r>
          </a:p>
          <a:p>
            <a:r>
              <a:rPr lang="en-US" dirty="0" smtClean="0"/>
              <a:t>Explained evaluation</a:t>
            </a:r>
          </a:p>
          <a:p>
            <a:r>
              <a:rPr lang="en-US" dirty="0" smtClean="0"/>
              <a:t>Survey</a:t>
            </a:r>
            <a:endParaRPr lang="en-US" dirty="0"/>
          </a:p>
        </p:txBody>
      </p:sp>
      <p:sp>
        <p:nvSpPr>
          <p:cNvPr id="14" name="TextBox 13"/>
          <p:cNvSpPr txBox="1"/>
          <p:nvPr/>
        </p:nvSpPr>
        <p:spPr>
          <a:xfrm>
            <a:off x="4419600" y="4191000"/>
            <a:ext cx="4495800" cy="2585323"/>
          </a:xfrm>
          <a:prstGeom prst="rect">
            <a:avLst/>
          </a:prstGeom>
          <a:noFill/>
        </p:spPr>
        <p:txBody>
          <a:bodyPr wrap="square" rtlCol="0">
            <a:spAutoFit/>
          </a:bodyPr>
          <a:lstStyle/>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r>
              <a:rPr lang="en-US" b="1" dirty="0" smtClean="0">
                <a:solidFill>
                  <a:schemeClr val="tx2">
                    <a:lumMod val="75000"/>
                  </a:schemeClr>
                </a:solidFill>
              </a:rPr>
              <a:t>Community consultation: </a:t>
            </a:r>
          </a:p>
          <a:p>
            <a:r>
              <a:rPr lang="en-US" dirty="0" smtClean="0"/>
              <a:t>Co-creating consent forms</a:t>
            </a:r>
          </a:p>
          <a:p>
            <a:r>
              <a:rPr lang="en-US" dirty="0" smtClean="0"/>
              <a:t>Feedback </a:t>
            </a:r>
            <a:r>
              <a:rPr lang="en-US" dirty="0" smtClean="0">
                <a:solidFill>
                  <a:srgbClr val="9D1E23"/>
                </a:solidFill>
                <a:sym typeface="Wingdings"/>
              </a:rPr>
              <a:t></a:t>
            </a:r>
            <a:r>
              <a:rPr lang="en-US" dirty="0" smtClean="0">
                <a:sym typeface="Wingdings"/>
              </a:rPr>
              <a:t> change forms</a:t>
            </a:r>
            <a:endParaRPr lang="en-US" dirty="0" smtClean="0"/>
          </a:p>
          <a:p>
            <a:r>
              <a:rPr lang="en-US" dirty="0" smtClean="0"/>
              <a:t>Print out new forms and sign on-site</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278" y="1426177"/>
            <a:ext cx="3794760" cy="251793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4267200"/>
            <a:ext cx="3794760" cy="2396691"/>
          </a:xfrm>
          <a:prstGeom prst="rect">
            <a:avLst/>
          </a:prstGeom>
        </p:spPr>
      </p:pic>
    </p:spTree>
    <p:extLst>
      <p:ext uri="{BB962C8B-B14F-4D97-AF65-F5344CB8AC3E}">
        <p14:creationId xmlns:p14="http://schemas.microsoft.com/office/powerpoint/2010/main" val="83484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p:cNvPr>
          <p:cNvPicPr>
            <a:picLocks noChangeAspect="1"/>
          </p:cNvPicPr>
          <p:nvPr/>
        </p:nvPicPr>
        <p:blipFill>
          <a:blip r:embed="rId4"/>
          <a:stretch>
            <a:fillRect/>
          </a:stretch>
        </p:blipFill>
        <p:spPr>
          <a:xfrm>
            <a:off x="457200" y="609600"/>
            <a:ext cx="5245100" cy="5651500"/>
          </a:xfrm>
          <a:prstGeom prst="rect">
            <a:avLst/>
          </a:prstGeom>
        </p:spPr>
      </p:pic>
    </p:spTree>
    <p:extLst>
      <p:ext uri="{BB962C8B-B14F-4D97-AF65-F5344CB8AC3E}">
        <p14:creationId xmlns:p14="http://schemas.microsoft.com/office/powerpoint/2010/main" val="4122373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457200" y="609600"/>
            <a:ext cx="4539842" cy="5650992"/>
          </a:xfrm>
          <a:prstGeom prst="rect">
            <a:avLst/>
          </a:prstGeom>
        </p:spPr>
      </p:pic>
    </p:spTree>
    <p:extLst>
      <p:ext uri="{BB962C8B-B14F-4D97-AF65-F5344CB8AC3E}">
        <p14:creationId xmlns:p14="http://schemas.microsoft.com/office/powerpoint/2010/main" val="1954688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Community consultation</a:t>
            </a:r>
            <a:endParaRPr lang="en-US" dirty="0">
              <a:solidFill>
                <a:schemeClr val="bg1"/>
              </a:solidFill>
            </a:endParaRPr>
          </a:p>
        </p:txBody>
      </p:sp>
      <p:sp>
        <p:nvSpPr>
          <p:cNvPr id="3" name="Content Placeholder 2"/>
          <p:cNvSpPr>
            <a:spLocks noGrp="1"/>
          </p:cNvSpPr>
          <p:nvPr>
            <p:ph type="body" idx="1"/>
          </p:nvPr>
        </p:nvSpPr>
        <p:spPr>
          <a:xfrm>
            <a:off x="722313" y="4626864"/>
            <a:ext cx="7772400" cy="1773936"/>
          </a:xfrm>
        </p:spPr>
        <p:txBody>
          <a:bodyPr>
            <a:noAutofit/>
          </a:bodyPr>
          <a:lstStyle/>
          <a:p>
            <a:pPr marL="0" indent="0">
              <a:buNone/>
            </a:pPr>
            <a:endParaRPr lang="en-US" dirty="0" smtClean="0">
              <a:solidFill>
                <a:srgbClr val="FFFFFF"/>
              </a:solidFill>
            </a:endParaRPr>
          </a:p>
          <a:p>
            <a:pPr marL="0" indent="0">
              <a:buNone/>
            </a:pPr>
            <a:r>
              <a:rPr lang="en-US" dirty="0" smtClean="0">
                <a:solidFill>
                  <a:srgbClr val="FFFFFF"/>
                </a:solidFill>
              </a:rPr>
              <a:t>Story circles</a:t>
            </a:r>
          </a:p>
          <a:p>
            <a:pPr marL="0" indent="0">
              <a:buNone/>
            </a:pPr>
            <a:r>
              <a:rPr lang="en-US" dirty="0" smtClean="0">
                <a:solidFill>
                  <a:srgbClr val="FFFFFF"/>
                </a:solidFill>
              </a:rPr>
              <a:t>Group data analysis</a:t>
            </a:r>
          </a:p>
          <a:p>
            <a:pPr marL="0" indent="0">
              <a:buNone/>
            </a:pPr>
            <a:r>
              <a:rPr lang="en-US" dirty="0" smtClean="0">
                <a:solidFill>
                  <a:srgbClr val="FFFFFF"/>
                </a:solidFill>
              </a:rPr>
              <a:t>Storyboards </a:t>
            </a:r>
          </a:p>
        </p:txBody>
      </p:sp>
    </p:spTree>
    <p:extLst>
      <p:ext uri="{BB962C8B-B14F-4D97-AF65-F5344CB8AC3E}">
        <p14:creationId xmlns:p14="http://schemas.microsoft.com/office/powerpoint/2010/main" val="18458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Story circles</a:t>
            </a:r>
            <a:endParaRPr lang="en-US" dirty="0">
              <a:solidFill>
                <a:schemeClr val="bg1"/>
              </a:solidFill>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584949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circles</a:t>
            </a:r>
            <a:endParaRPr lang="en-US" dirty="0"/>
          </a:p>
        </p:txBody>
      </p:sp>
      <p:sp>
        <p:nvSpPr>
          <p:cNvPr id="13" name="TextBox 12"/>
          <p:cNvSpPr txBox="1"/>
          <p:nvPr/>
        </p:nvSpPr>
        <p:spPr>
          <a:xfrm>
            <a:off x="4419600" y="1371600"/>
            <a:ext cx="4495800" cy="2585323"/>
          </a:xfrm>
          <a:prstGeom prst="rect">
            <a:avLst/>
          </a:prstGeom>
          <a:noFill/>
        </p:spPr>
        <p:txBody>
          <a:bodyPr wrap="square" rtlCol="0">
            <a:spAutoFit/>
          </a:bodyPr>
          <a:lstStyle/>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r>
              <a:rPr lang="en-US" b="1" dirty="0" smtClean="0">
                <a:solidFill>
                  <a:schemeClr val="tx2">
                    <a:lumMod val="75000"/>
                  </a:schemeClr>
                </a:solidFill>
              </a:rPr>
              <a:t>Process: </a:t>
            </a:r>
          </a:p>
          <a:p>
            <a:r>
              <a:rPr lang="en-US" dirty="0" smtClean="0"/>
              <a:t>Sharing is voluntary</a:t>
            </a:r>
          </a:p>
          <a:p>
            <a:r>
              <a:rPr lang="en-US" dirty="0" smtClean="0"/>
              <a:t>Small groups: identify a problem</a:t>
            </a:r>
          </a:p>
          <a:p>
            <a:r>
              <a:rPr lang="en-US" dirty="0" smtClean="0"/>
              <a:t>Share stories with the larger group</a:t>
            </a:r>
            <a:endParaRPr lang="en-US" dirty="0"/>
          </a:p>
        </p:txBody>
      </p:sp>
      <p:sp>
        <p:nvSpPr>
          <p:cNvPr id="14" name="TextBox 13"/>
          <p:cNvSpPr txBox="1"/>
          <p:nvPr/>
        </p:nvSpPr>
        <p:spPr>
          <a:xfrm>
            <a:off x="4419600" y="4191000"/>
            <a:ext cx="4495800" cy="2585323"/>
          </a:xfrm>
          <a:prstGeom prst="rect">
            <a:avLst/>
          </a:prstGeom>
          <a:noFill/>
        </p:spPr>
        <p:txBody>
          <a:bodyPr wrap="square" rtlCol="0">
            <a:spAutoFit/>
          </a:bodyPr>
          <a:lstStyle/>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r>
              <a:rPr lang="en-US" b="1" dirty="0">
                <a:solidFill>
                  <a:schemeClr val="tx2">
                    <a:lumMod val="75000"/>
                  </a:schemeClr>
                </a:solidFill>
              </a:rPr>
              <a:t>Reciprocity: </a:t>
            </a:r>
          </a:p>
          <a:p>
            <a:r>
              <a:rPr lang="en-US" dirty="0" smtClean="0"/>
              <a:t>Framing: human </a:t>
            </a:r>
            <a:r>
              <a:rPr lang="en-US" dirty="0"/>
              <a:t>rights documentation</a:t>
            </a:r>
          </a:p>
          <a:p>
            <a:r>
              <a:rPr lang="en-US" dirty="0"/>
              <a:t>Showing how to use it in their own work</a:t>
            </a:r>
          </a:p>
          <a:p>
            <a:r>
              <a:rPr lang="en-US" dirty="0" smtClean="0"/>
              <a:t>Story circles provided training and data</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524000"/>
            <a:ext cx="3794760" cy="263908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4419600"/>
            <a:ext cx="2362200" cy="2362200"/>
          </a:xfrm>
          <a:prstGeom prst="rect">
            <a:avLst/>
          </a:prstGeom>
        </p:spPr>
      </p:pic>
    </p:spTree>
    <p:extLst>
      <p:ext uri="{BB962C8B-B14F-4D97-AF65-F5344CB8AC3E}">
        <p14:creationId xmlns:p14="http://schemas.microsoft.com/office/powerpoint/2010/main" val="14743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Story circles</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r>
              <a:rPr lang="en-US" dirty="0" smtClean="0"/>
              <a:t>As evaluators, have you had any </a:t>
            </a:r>
            <a:r>
              <a:rPr lang="en-US" b="1" dirty="0" smtClean="0">
                <a:solidFill>
                  <a:schemeClr val="tx2">
                    <a:lumMod val="75000"/>
                  </a:schemeClr>
                </a:solidFill>
              </a:rPr>
              <a:t>difficulties conducting collaborative or participatory evaluations</a:t>
            </a:r>
            <a:r>
              <a:rPr lang="en-US" dirty="0" smtClean="0"/>
              <a:t>?</a:t>
            </a:r>
          </a:p>
          <a:p>
            <a:pPr marL="0" indent="0">
              <a:buNone/>
            </a:pPr>
            <a:endParaRPr lang="en-US" dirty="0"/>
          </a:p>
          <a:p>
            <a:pPr marL="0" indent="0">
              <a:buNone/>
            </a:pPr>
            <a:r>
              <a:rPr lang="en-US" b="1" dirty="0" smtClean="0"/>
              <a:t>	</a:t>
            </a:r>
            <a:endParaRPr lang="en-US" b="1" dirty="0"/>
          </a:p>
        </p:txBody>
      </p:sp>
    </p:spTree>
    <p:extLst>
      <p:ext uri="{BB962C8B-B14F-4D97-AF65-F5344CB8AC3E}">
        <p14:creationId xmlns:p14="http://schemas.microsoft.com/office/powerpoint/2010/main" val="32153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Group data analysis</a:t>
            </a:r>
            <a:endParaRPr lang="en-US" dirty="0">
              <a:solidFill>
                <a:schemeClr val="bg1"/>
              </a:solidFill>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737979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data analysis</a:t>
            </a:r>
            <a:endParaRPr lang="en-US" dirty="0"/>
          </a:p>
        </p:txBody>
      </p:sp>
      <p:sp>
        <p:nvSpPr>
          <p:cNvPr id="13" name="TextBox 12"/>
          <p:cNvSpPr txBox="1"/>
          <p:nvPr/>
        </p:nvSpPr>
        <p:spPr>
          <a:xfrm>
            <a:off x="4419600" y="1371600"/>
            <a:ext cx="4495800" cy="2585323"/>
          </a:xfrm>
          <a:prstGeom prst="rect">
            <a:avLst/>
          </a:prstGeom>
          <a:noFill/>
        </p:spPr>
        <p:txBody>
          <a:bodyPr wrap="square" rtlCol="0">
            <a:spAutoFit/>
          </a:bodyPr>
          <a:lstStyle/>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r>
              <a:rPr lang="en-US" b="1" dirty="0" smtClean="0">
                <a:solidFill>
                  <a:schemeClr val="tx2">
                    <a:lumMod val="75000"/>
                  </a:schemeClr>
                </a:solidFill>
              </a:rPr>
              <a:t>Process: </a:t>
            </a:r>
          </a:p>
          <a:p>
            <a:r>
              <a:rPr lang="en-US" dirty="0" smtClean="0"/>
              <a:t>Note themes during story circle</a:t>
            </a:r>
          </a:p>
          <a:p>
            <a:r>
              <a:rPr lang="en-US" dirty="0" smtClean="0"/>
              <a:t>List (problem) themes</a:t>
            </a:r>
          </a:p>
          <a:p>
            <a:r>
              <a:rPr lang="en-US" dirty="0" smtClean="0"/>
              <a:t>Establish root causes and entry points</a:t>
            </a:r>
            <a:endParaRPr lang="en-US" dirty="0"/>
          </a:p>
        </p:txBody>
      </p:sp>
      <p:sp>
        <p:nvSpPr>
          <p:cNvPr id="14" name="TextBox 13"/>
          <p:cNvSpPr txBox="1"/>
          <p:nvPr/>
        </p:nvSpPr>
        <p:spPr>
          <a:xfrm>
            <a:off x="4419600" y="4191000"/>
            <a:ext cx="4495800" cy="2585323"/>
          </a:xfrm>
          <a:prstGeom prst="rect">
            <a:avLst/>
          </a:prstGeom>
          <a:noFill/>
        </p:spPr>
        <p:txBody>
          <a:bodyPr wrap="square" rtlCol="0">
            <a:spAutoFit/>
          </a:bodyPr>
          <a:lstStyle/>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r>
              <a:rPr lang="en-US" b="1" dirty="0">
                <a:solidFill>
                  <a:schemeClr val="tx2">
                    <a:lumMod val="75000"/>
                  </a:schemeClr>
                </a:solidFill>
              </a:rPr>
              <a:t>Reciprocity: </a:t>
            </a:r>
          </a:p>
          <a:p>
            <a:r>
              <a:rPr lang="en-US" dirty="0" smtClean="0"/>
              <a:t>Framing: canvassing, community outreach</a:t>
            </a:r>
            <a:endParaRPr lang="en-US" dirty="0"/>
          </a:p>
          <a:p>
            <a:r>
              <a:rPr lang="en-US" dirty="0"/>
              <a:t>Showing how to use it in their own work</a:t>
            </a:r>
          </a:p>
          <a:p>
            <a:r>
              <a:rPr lang="en-US" dirty="0" smtClean="0"/>
              <a:t>Problem tree provided training and data</a:t>
            </a:r>
            <a:endParaRPr lang="en-US" dirty="0"/>
          </a:p>
        </p:txBody>
      </p:sp>
      <p:pic>
        <p:nvPicPr>
          <p:cNvPr id="4" name="Picture 3"/>
          <p:cNvPicPr>
            <a:picLocks noChangeAspect="1"/>
          </p:cNvPicPr>
          <p:nvPr/>
        </p:nvPicPr>
        <p:blipFill>
          <a:blip r:embed="rId3"/>
          <a:stretch>
            <a:fillRect/>
          </a:stretch>
        </p:blipFill>
        <p:spPr>
          <a:xfrm>
            <a:off x="533400" y="1295400"/>
            <a:ext cx="3794760" cy="284607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6214" y="4343400"/>
            <a:ext cx="2038986" cy="2330270"/>
          </a:xfrm>
          <a:prstGeom prst="rect">
            <a:avLst/>
          </a:prstGeom>
        </p:spPr>
      </p:pic>
    </p:spTree>
    <p:extLst>
      <p:ext uri="{BB962C8B-B14F-4D97-AF65-F5344CB8AC3E}">
        <p14:creationId xmlns:p14="http://schemas.microsoft.com/office/powerpoint/2010/main" val="131477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marL="0" indent="0">
              <a:buNone/>
            </a:pPr>
            <a:endParaRPr lang="en-US" sz="3600" b="1" dirty="0" smtClean="0">
              <a:solidFill>
                <a:srgbClr val="7A7A7A"/>
              </a:solidFill>
            </a:endParaRPr>
          </a:p>
          <a:p>
            <a:pPr marL="0" indent="0">
              <a:buNone/>
            </a:pPr>
            <a:endParaRPr lang="en-US" sz="3600" b="1" dirty="0">
              <a:solidFill>
                <a:srgbClr val="7A7A7A"/>
              </a:solidFill>
            </a:endParaRPr>
          </a:p>
          <a:p>
            <a:pPr marL="0" indent="0">
              <a:buNone/>
            </a:pPr>
            <a:r>
              <a:rPr lang="en-US" sz="3600" b="1" dirty="0" smtClean="0">
                <a:solidFill>
                  <a:schemeClr val="tx2">
                    <a:lumMod val="75000"/>
                  </a:schemeClr>
                </a:solidFill>
                <a:latin typeface="Zapf Dingbats"/>
                <a:ea typeface="Zapf Dingbats"/>
                <a:cs typeface="Zapf Dingbats"/>
                <a:sym typeface="Zapf Dingbats"/>
              </a:rPr>
              <a:t>✔</a:t>
            </a:r>
            <a:r>
              <a:rPr lang="en-US" sz="3600" b="1" dirty="0" smtClean="0">
                <a:solidFill>
                  <a:srgbClr val="7A7A7A"/>
                </a:solidFill>
                <a:latin typeface="Zapf Dingbats"/>
                <a:ea typeface="Zapf Dingbats"/>
                <a:cs typeface="Zapf Dingbats"/>
                <a:sym typeface="Zapf Dingbats"/>
              </a:rPr>
              <a:t>  </a:t>
            </a:r>
            <a:r>
              <a:rPr lang="en-US" sz="3600" b="1" dirty="0" smtClean="0">
                <a:solidFill>
                  <a:srgbClr val="7A7A7A"/>
                </a:solidFill>
              </a:rPr>
              <a:t>Demonstrate a few </a:t>
            </a:r>
            <a:r>
              <a:rPr lang="en-US" sz="3600" b="1" dirty="0" smtClean="0">
                <a:solidFill>
                  <a:srgbClr val="9D1E23"/>
                </a:solidFill>
              </a:rPr>
              <a:t>methods</a:t>
            </a:r>
          </a:p>
          <a:p>
            <a:pPr marL="0" indent="0">
              <a:buNone/>
            </a:pPr>
            <a:r>
              <a:rPr lang="en-US" sz="3600" b="1" dirty="0" smtClean="0">
                <a:solidFill>
                  <a:srgbClr val="9D1E23"/>
                </a:solidFill>
                <a:latin typeface="Zapf Dingbats"/>
                <a:ea typeface="Zapf Dingbats"/>
                <a:cs typeface="Zapf Dingbats"/>
                <a:sym typeface="Zapf Dingbats"/>
              </a:rPr>
              <a:t>✔  </a:t>
            </a:r>
            <a:r>
              <a:rPr lang="en-US" sz="3600" b="1" dirty="0" smtClean="0">
                <a:solidFill>
                  <a:srgbClr val="7A7A7A"/>
                </a:solidFill>
              </a:rPr>
              <a:t>Intersperse a bit of </a:t>
            </a:r>
            <a:r>
              <a:rPr lang="en-US" sz="3600" b="1" dirty="0" smtClean="0">
                <a:solidFill>
                  <a:srgbClr val="9D1E23"/>
                </a:solidFill>
              </a:rPr>
              <a:t>theory</a:t>
            </a:r>
          </a:p>
          <a:p>
            <a:pPr marL="0" indent="0">
              <a:buNone/>
            </a:pPr>
            <a:r>
              <a:rPr lang="en-US" sz="3600" b="1" dirty="0" smtClean="0">
                <a:solidFill>
                  <a:srgbClr val="9D1E23"/>
                </a:solidFill>
                <a:latin typeface="Zapf Dingbats"/>
                <a:ea typeface="Zapf Dingbats"/>
                <a:cs typeface="Zapf Dingbats"/>
                <a:sym typeface="Zapf Dingbats"/>
              </a:rPr>
              <a:t>✔  </a:t>
            </a:r>
            <a:r>
              <a:rPr lang="en-US" sz="3600" b="1" dirty="0" smtClean="0">
                <a:solidFill>
                  <a:srgbClr val="9D1E23"/>
                </a:solidFill>
              </a:rPr>
              <a:t>Discuss</a:t>
            </a:r>
            <a:r>
              <a:rPr lang="en-US" sz="3600" b="1" dirty="0" smtClean="0">
                <a:solidFill>
                  <a:srgbClr val="7A7A7A"/>
                </a:solidFill>
              </a:rPr>
              <a:t> how to use all of this</a:t>
            </a:r>
          </a:p>
          <a:p>
            <a:pPr marL="0" indent="0">
              <a:buNone/>
            </a:pPr>
            <a:endParaRPr lang="en-US" sz="3600" b="1" dirty="0">
              <a:solidFill>
                <a:srgbClr val="7A7A7A"/>
              </a:solidFill>
            </a:endParaRPr>
          </a:p>
        </p:txBody>
      </p:sp>
    </p:spTree>
    <p:extLst>
      <p:ext uri="{BB962C8B-B14F-4D97-AF65-F5344CB8AC3E}">
        <p14:creationId xmlns:p14="http://schemas.microsoft.com/office/powerpoint/2010/main" val="29019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Group data analysis</a:t>
            </a:r>
            <a:endParaRPr lang="en-US" dirty="0"/>
          </a:p>
        </p:txBody>
      </p:sp>
      <p:sp>
        <p:nvSpPr>
          <p:cNvPr id="3" name="Content Placeholder 2"/>
          <p:cNvSpPr>
            <a:spLocks noGrp="1"/>
          </p:cNvSpPr>
          <p:nvPr>
            <p:ph idx="1"/>
          </p:nvPr>
        </p:nvSpPr>
        <p:spPr/>
        <p:txBody>
          <a:bodyPr/>
          <a:lstStyle/>
          <a:p>
            <a:endParaRPr lang="en-US" dirty="0"/>
          </a:p>
          <a:p>
            <a:pPr marL="0" indent="0">
              <a:buNone/>
            </a:pPr>
            <a:r>
              <a:rPr lang="en-US" dirty="0" smtClean="0"/>
              <a:t>Can we </a:t>
            </a:r>
            <a:r>
              <a:rPr lang="en-US" b="1" dirty="0" smtClean="0">
                <a:solidFill>
                  <a:srgbClr val="9D1E23"/>
                </a:solidFill>
              </a:rPr>
              <a:t>group the issues</a:t>
            </a:r>
            <a:r>
              <a:rPr lang="en-US" dirty="0" smtClean="0"/>
              <a:t> we noted in conducting participatory or collaborative evaluations?</a:t>
            </a:r>
          </a:p>
          <a:p>
            <a:pPr marL="0" indent="0">
              <a:buNone/>
            </a:pPr>
            <a:endParaRPr lang="en-US" dirty="0" smtClean="0"/>
          </a:p>
          <a:p>
            <a:pPr marL="0" indent="0">
              <a:buNone/>
            </a:pPr>
            <a:r>
              <a:rPr lang="en-US" dirty="0" smtClean="0">
                <a:solidFill>
                  <a:schemeClr val="tx2">
                    <a:lumMod val="75000"/>
                  </a:schemeClr>
                </a:solidFill>
                <a:latin typeface="Zapf Dingbats"/>
                <a:ea typeface="Zapf Dingbats"/>
                <a:cs typeface="Zapf Dingbats"/>
                <a:sym typeface="Zapf Dingbats"/>
              </a:rPr>
              <a:t>✖ </a:t>
            </a:r>
            <a:r>
              <a:rPr lang="en-US" dirty="0" smtClean="0"/>
              <a:t>Community buy-in (low opt-in rates)</a:t>
            </a:r>
          </a:p>
          <a:p>
            <a:pPr marL="0" indent="0">
              <a:buNone/>
            </a:pPr>
            <a:r>
              <a:rPr lang="en-US" dirty="0" smtClean="0">
                <a:solidFill>
                  <a:srgbClr val="9D1E23"/>
                </a:solidFill>
                <a:latin typeface="Zapf Dingbats"/>
                <a:ea typeface="Zapf Dingbats"/>
                <a:cs typeface="Zapf Dingbats"/>
                <a:sym typeface="Zapf Dingbats"/>
              </a:rPr>
              <a:t>✖ </a:t>
            </a:r>
            <a:r>
              <a:rPr lang="en-US" dirty="0" smtClean="0"/>
              <a:t>Drop-out rates (after a promising start)</a:t>
            </a:r>
          </a:p>
          <a:p>
            <a:pPr marL="0" indent="0">
              <a:buNone/>
            </a:pPr>
            <a:r>
              <a:rPr lang="en-US" dirty="0" smtClean="0">
                <a:solidFill>
                  <a:srgbClr val="9D1E23"/>
                </a:solidFill>
                <a:latin typeface="Zapf Dingbats"/>
                <a:ea typeface="Zapf Dingbats"/>
                <a:cs typeface="Zapf Dingbats"/>
                <a:sym typeface="Zapf Dingbats"/>
              </a:rPr>
              <a:t>✖ </a:t>
            </a:r>
            <a:r>
              <a:rPr lang="en-US" dirty="0" smtClean="0"/>
              <a:t>Disagreement over decisions and roles (infighting)</a:t>
            </a:r>
          </a:p>
          <a:p>
            <a:pPr marL="0" indent="0">
              <a:buNone/>
            </a:pPr>
            <a:r>
              <a:rPr lang="en-US" dirty="0" smtClean="0">
                <a:solidFill>
                  <a:srgbClr val="9D1E23"/>
                </a:solidFill>
                <a:latin typeface="Zapf Dingbats"/>
                <a:ea typeface="Zapf Dingbats"/>
                <a:cs typeface="Zapf Dingbats"/>
                <a:sym typeface="Zapf Dingbats"/>
              </a:rPr>
              <a:t>✖ </a:t>
            </a:r>
            <a:r>
              <a:rPr lang="en-US" dirty="0" smtClean="0"/>
              <a:t>Negative participation (destructive personalities)</a:t>
            </a:r>
          </a:p>
          <a:p>
            <a:pPr marL="0" indent="0">
              <a:buNone/>
            </a:pPr>
            <a:endParaRPr lang="en-US" dirty="0"/>
          </a:p>
        </p:txBody>
      </p:sp>
    </p:spTree>
    <p:extLst>
      <p:ext uri="{BB962C8B-B14F-4D97-AF65-F5344CB8AC3E}">
        <p14:creationId xmlns:p14="http://schemas.microsoft.com/office/powerpoint/2010/main" val="362219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Storyboards</a:t>
            </a:r>
            <a:endParaRPr lang="en-US" dirty="0">
              <a:solidFill>
                <a:schemeClr val="bg1"/>
              </a:solidFill>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69990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rot="19994514">
            <a:off x="537518" y="1585249"/>
            <a:ext cx="7772400" cy="3021180"/>
          </a:xfrm>
        </p:spPr>
        <p:txBody>
          <a:bodyPr>
            <a:normAutofit/>
          </a:bodyPr>
          <a:lstStyle/>
          <a:p>
            <a:pPr>
              <a:lnSpc>
                <a:spcPts val="5060"/>
              </a:lnSpc>
            </a:pPr>
            <a:r>
              <a:rPr lang="en-US" cap="none" dirty="0" smtClean="0">
                <a:solidFill>
                  <a:schemeClr val="bg1"/>
                </a:solidFill>
              </a:rPr>
              <a:t>     pedagogy </a:t>
            </a:r>
            <a:br>
              <a:rPr lang="en-US" cap="none" dirty="0" smtClean="0">
                <a:solidFill>
                  <a:schemeClr val="bg1"/>
                </a:solidFill>
              </a:rPr>
            </a:br>
            <a:r>
              <a:rPr lang="en-US" cap="none" dirty="0" smtClean="0">
                <a:solidFill>
                  <a:schemeClr val="bg1"/>
                </a:solidFill>
              </a:rPr>
              <a:t>        </a:t>
            </a:r>
            <a:r>
              <a:rPr lang="en-US" sz="3600" cap="none" dirty="0" smtClean="0">
                <a:solidFill>
                  <a:schemeClr val="bg1"/>
                </a:solidFill>
              </a:rPr>
              <a:t>of the </a:t>
            </a:r>
            <a:r>
              <a:rPr lang="en-US" cap="none" dirty="0" smtClean="0">
                <a:solidFill>
                  <a:schemeClr val="bg1"/>
                </a:solidFill>
              </a:rPr>
              <a:t/>
            </a:r>
            <a:br>
              <a:rPr lang="en-US" cap="none" dirty="0" smtClean="0">
                <a:solidFill>
                  <a:schemeClr val="bg1"/>
                </a:solidFill>
              </a:rPr>
            </a:br>
            <a:r>
              <a:rPr lang="en-US" cap="none" dirty="0" smtClean="0">
                <a:solidFill>
                  <a:schemeClr val="tx1"/>
                </a:solidFill>
              </a:rPr>
              <a:t>oppressed</a:t>
            </a:r>
            <a:r>
              <a:rPr lang="en-US" cap="none" dirty="0" smtClean="0">
                <a:solidFill>
                  <a:schemeClr val="bg1"/>
                </a:solidFill>
              </a:rPr>
              <a:t/>
            </a:r>
            <a:br>
              <a:rPr lang="en-US" cap="none" dirty="0" smtClean="0">
                <a:solidFill>
                  <a:schemeClr val="bg1"/>
                </a:solidFill>
              </a:rPr>
            </a:br>
            <a:r>
              <a:rPr lang="en-US" cap="none" dirty="0" smtClean="0">
                <a:solidFill>
                  <a:schemeClr val="bg1"/>
                </a:solidFill>
              </a:rPr>
              <a:t>        PAULO FREIRE</a:t>
            </a:r>
            <a:endParaRPr lang="en-US" cap="none" dirty="0">
              <a:solidFill>
                <a:schemeClr val="bg1"/>
              </a:solidFill>
            </a:endParaRPr>
          </a:p>
        </p:txBody>
      </p:sp>
    </p:spTree>
    <p:extLst>
      <p:ext uri="{BB962C8B-B14F-4D97-AF65-F5344CB8AC3E}">
        <p14:creationId xmlns:p14="http://schemas.microsoft.com/office/powerpoint/2010/main" val="2624224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Storyboards</a:t>
            </a:r>
            <a:endParaRPr lang="en-US" dirty="0"/>
          </a:p>
        </p:txBody>
      </p:sp>
      <p:graphicFrame>
        <p:nvGraphicFramePr>
          <p:cNvPr id="7" name="Diagram 6"/>
          <p:cNvGraphicFramePr/>
          <p:nvPr>
            <p:extLst>
              <p:ext uri="{D42A27DB-BD31-4B8C-83A1-F6EECF244321}">
                <p14:modId xmlns:p14="http://schemas.microsoft.com/office/powerpoint/2010/main" val="2455794777"/>
              </p:ext>
            </p:extLst>
          </p:nvPr>
        </p:nvGraphicFramePr>
        <p:xfrm>
          <a:off x="0" y="1416381"/>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210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33729598-37BF-1740-91FD-DFA555FB88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04255CC3-F410-3949-9D05-4E1748CCF9F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D6CE3D86-8552-7549-A595-5133D860E82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1340E73E-767C-6049-8F51-070C797524D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2388F5F8-CCCC-F643-A80D-4292E8276A6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EC205352-3545-EF40-A7A7-1A97D5BECF7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D9E64396-9213-6E4A-A2D6-4F5735E8002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FB0F20B2-F003-274A-8AB9-58E70684AF2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1472C7AE-A775-4844-B18B-64766DD7B5F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B8D24000-3E49-A148-A2F7-CB1CD79E088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6A5688ED-FFBE-1841-B6F9-B78066EAB8C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Storyboards</a:t>
            </a:r>
            <a:endParaRPr lang="en-US" dirty="0"/>
          </a:p>
        </p:txBody>
      </p:sp>
      <p:sp>
        <p:nvSpPr>
          <p:cNvPr id="13" name="TextBox 12"/>
          <p:cNvSpPr txBox="1"/>
          <p:nvPr/>
        </p:nvSpPr>
        <p:spPr>
          <a:xfrm>
            <a:off x="4419600" y="1524000"/>
            <a:ext cx="4495800" cy="2585323"/>
          </a:xfrm>
          <a:prstGeom prst="rect">
            <a:avLst/>
          </a:prstGeom>
          <a:noFill/>
        </p:spPr>
        <p:txBody>
          <a:bodyPr wrap="square" rtlCol="0">
            <a:spAutoFit/>
          </a:bodyPr>
          <a:lstStyle/>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r>
              <a:rPr lang="en-US" b="1" dirty="0" smtClean="0">
                <a:solidFill>
                  <a:schemeClr val="tx2">
                    <a:lumMod val="75000"/>
                  </a:schemeClr>
                </a:solidFill>
              </a:rPr>
              <a:t>Process: </a:t>
            </a:r>
          </a:p>
          <a:p>
            <a:r>
              <a:rPr lang="en-US" dirty="0" smtClean="0"/>
              <a:t>Form groups by (problem) theme</a:t>
            </a:r>
          </a:p>
          <a:p>
            <a:r>
              <a:rPr lang="en-US" dirty="0" smtClean="0"/>
              <a:t>Discuss and illustrate each plan</a:t>
            </a:r>
          </a:p>
          <a:p>
            <a:r>
              <a:rPr lang="en-US" dirty="0" smtClean="0"/>
              <a:t>Identify solutions and present to group</a:t>
            </a:r>
            <a:endParaRPr lang="en-US" dirty="0"/>
          </a:p>
        </p:txBody>
      </p:sp>
      <p:sp>
        <p:nvSpPr>
          <p:cNvPr id="14" name="TextBox 13"/>
          <p:cNvSpPr txBox="1"/>
          <p:nvPr/>
        </p:nvSpPr>
        <p:spPr>
          <a:xfrm>
            <a:off x="4419600" y="4191000"/>
            <a:ext cx="4495800" cy="2585323"/>
          </a:xfrm>
          <a:prstGeom prst="rect">
            <a:avLst/>
          </a:prstGeom>
          <a:noFill/>
        </p:spPr>
        <p:txBody>
          <a:bodyPr wrap="square" rtlCol="0">
            <a:spAutoFit/>
          </a:bodyPr>
          <a:lstStyle/>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r>
              <a:rPr lang="en-US" b="1" dirty="0">
                <a:solidFill>
                  <a:schemeClr val="tx2">
                    <a:lumMod val="75000"/>
                  </a:schemeClr>
                </a:solidFill>
              </a:rPr>
              <a:t>Reciprocity: </a:t>
            </a:r>
          </a:p>
          <a:p>
            <a:r>
              <a:rPr lang="en-US" dirty="0" smtClean="0"/>
              <a:t>Framing: community asset mapping</a:t>
            </a:r>
            <a:endParaRPr lang="en-US" dirty="0"/>
          </a:p>
          <a:p>
            <a:r>
              <a:rPr lang="en-US" dirty="0"/>
              <a:t>Showing how to use it in their own work</a:t>
            </a:r>
          </a:p>
          <a:p>
            <a:r>
              <a:rPr lang="en-US" dirty="0"/>
              <a:t>Storyboards provided training and data</a:t>
            </a:r>
          </a:p>
        </p:txBody>
      </p:sp>
      <p:pic>
        <p:nvPicPr>
          <p:cNvPr id="12" name="Picture 11" descr="Z:\M&amp;E\Burma Fieldwork\W-V\28-3-2014 workshop\photo\IMG_7079.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4191000"/>
            <a:ext cx="3794760" cy="2532888"/>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0" y="1379220"/>
            <a:ext cx="3581400" cy="2686050"/>
          </a:xfrm>
          <a:prstGeom prst="rect">
            <a:avLst/>
          </a:prstGeom>
        </p:spPr>
      </p:pic>
    </p:spTree>
    <p:extLst>
      <p:ext uri="{BB962C8B-B14F-4D97-AF65-F5344CB8AC3E}">
        <p14:creationId xmlns:p14="http://schemas.microsoft.com/office/powerpoint/2010/main" val="229565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Z:\M&amp;E\Burma Fieldwork\W-V\28-3-2014 workshop\photo\IMG_7079.JPG"/>
          <p:cNvPicPr/>
          <p:nvPr/>
        </p:nvPicPr>
        <p:blipFill rotWithShape="1">
          <a:blip r:embed="rId3" cstate="email">
            <a:extLst>
              <a:ext uri="{28A0092B-C50C-407E-A947-70E740481C1C}">
                <a14:useLocalDpi xmlns:a14="http://schemas.microsoft.com/office/drawing/2010/main"/>
              </a:ext>
            </a:extLst>
          </a:blip>
          <a:srcRect/>
          <a:stretch/>
        </p:blipFill>
        <p:spPr bwMode="auto">
          <a:xfrm>
            <a:off x="-76200" y="-533400"/>
            <a:ext cx="9296400" cy="7772400"/>
          </a:xfrm>
          <a:prstGeom prst="rect">
            <a:avLst/>
          </a:prstGeom>
          <a:noFill/>
          <a:ln>
            <a:noFill/>
          </a:ln>
        </p:spPr>
      </p:pic>
    </p:spTree>
    <p:extLst>
      <p:ext uri="{BB962C8B-B14F-4D97-AF65-F5344CB8AC3E}">
        <p14:creationId xmlns:p14="http://schemas.microsoft.com/office/powerpoint/2010/main" val="1508604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M&amp;E\Burma Fieldwork\W-V\28-3-2014 workshop\photo\IMG_7077.JPG"/>
          <p:cNvPicPr/>
          <p:nvPr/>
        </p:nvPicPr>
        <p:blipFill rotWithShape="1">
          <a:blip r:embed="rId3" cstate="email">
            <a:extLst>
              <a:ext uri="{28A0092B-C50C-407E-A947-70E740481C1C}">
                <a14:useLocalDpi xmlns:a14="http://schemas.microsoft.com/office/drawing/2010/main"/>
              </a:ext>
            </a:extLst>
          </a:blip>
          <a:srcRect/>
          <a:stretch/>
        </p:blipFill>
        <p:spPr bwMode="auto">
          <a:xfrm>
            <a:off x="-27164" y="-304800"/>
            <a:ext cx="9247364" cy="7239000"/>
          </a:xfrm>
          <a:prstGeom prst="rect">
            <a:avLst/>
          </a:prstGeom>
          <a:noFill/>
          <a:ln>
            <a:noFill/>
          </a:ln>
        </p:spPr>
      </p:pic>
    </p:spTree>
    <p:extLst>
      <p:ext uri="{BB962C8B-B14F-4D97-AF65-F5344CB8AC3E}">
        <p14:creationId xmlns:p14="http://schemas.microsoft.com/office/powerpoint/2010/main" val="3270806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Storyboards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7705317"/>
              </p:ext>
            </p:extLst>
          </p:nvPr>
        </p:nvGraphicFramePr>
        <p:xfrm>
          <a:off x="-10521" y="762000"/>
          <a:ext cx="9154521"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55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graphicEl>
                                              <a:dgm id="{9E02880E-1D09-DD41-A3E6-C4966F3A12E3}"/>
                                            </p:graphic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
                                            <p:graphicEl>
                                              <a:dgm id="{4CF5D890-505D-1042-98D7-E6F7A264AFB8}"/>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graphicEl>
                                              <a:dgm id="{B513632F-8211-DF44-9391-C0816B9C84D1}"/>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
                                            <p:graphicEl>
                                              <a:dgm id="{5E32622F-76E6-AF43-8259-C9088564D79A}"/>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graphicEl>
                                              <a:dgm id="{DC5FC190-505F-DF44-A80E-43991DA261A5}"/>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graphicEl>
                                              <a:dgm id="{B7DA1637-A962-BE46-99A2-341EA3E946C1}"/>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graphicEl>
                                              <a:dgm id="{D0147423-6701-104D-A979-56D655A378A5}"/>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graphicEl>
                                              <a:dgm id="{75797697-FC5F-FB45-9D09-CB53C5D741CA}"/>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graphicEl>
                                              <a:dgm id="{2354D9DE-A3F1-D440-BEFE-23843F19C4C2}"/>
                                            </p:graphic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
                                            <p:graphicEl>
                                              <a:dgm id="{2B1982A2-43B8-7540-A938-F4A974472470}"/>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graphicEl>
                                              <a:dgm id="{1EF27086-7522-3246-B2C2-390FB230341B}"/>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
                                            <p:graphicEl>
                                              <a:dgm id="{EB55C696-85C5-3742-BA64-2BD5BAD0240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Evaluation use</a:t>
            </a:r>
            <a:endParaRPr lang="en-US" dirty="0">
              <a:solidFill>
                <a:schemeClr val="bg1"/>
              </a:solidFill>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140435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ackgroundRemoval t="9971" b="97947" l="10000" r="90000">
                        <a14:backgroundMark x1="48667" y1="88856" x2="48667" y2="88856"/>
                        <a14:backgroundMark x1="47333" y1="82698" x2="47333" y2="82698"/>
                      </a14:backgroundRemoval>
                    </a14:imgEffect>
                  </a14:imgLayer>
                </a14:imgProps>
              </a:ext>
              <a:ext uri="{28A0092B-C50C-407E-A947-70E740481C1C}">
                <a14:useLocalDpi xmlns:a14="http://schemas.microsoft.com/office/drawing/2010/main"/>
              </a:ext>
            </a:extLst>
          </a:blip>
          <a:stretch>
            <a:fillRect/>
          </a:stretch>
        </p:blipFill>
        <p:spPr>
          <a:xfrm>
            <a:off x="1295400" y="3913124"/>
            <a:ext cx="2590800" cy="2944876"/>
          </a:xfrm>
          <a:prstGeom prst="rect">
            <a:avLst/>
          </a:prstGeom>
        </p:spPr>
      </p:pic>
      <p:sp>
        <p:nvSpPr>
          <p:cNvPr id="2" name="Title 1"/>
          <p:cNvSpPr>
            <a:spLocks noGrp="1"/>
          </p:cNvSpPr>
          <p:nvPr>
            <p:ph type="title"/>
          </p:nvPr>
        </p:nvSpPr>
        <p:spPr/>
        <p:txBody>
          <a:bodyPr/>
          <a:lstStyle/>
          <a:p>
            <a:r>
              <a:rPr lang="en-US" dirty="0" smtClean="0"/>
              <a:t>Evaluation use</a:t>
            </a:r>
            <a:endParaRPr lang="en-US" dirty="0"/>
          </a:p>
        </p:txBody>
      </p:sp>
      <p:sp>
        <p:nvSpPr>
          <p:cNvPr id="13" name="TextBox 12"/>
          <p:cNvSpPr txBox="1"/>
          <p:nvPr/>
        </p:nvSpPr>
        <p:spPr>
          <a:xfrm>
            <a:off x="4419600" y="1524000"/>
            <a:ext cx="4495800" cy="2585323"/>
          </a:xfrm>
          <a:prstGeom prst="rect">
            <a:avLst/>
          </a:prstGeom>
          <a:noFill/>
        </p:spPr>
        <p:txBody>
          <a:bodyPr wrap="square" rtlCol="0">
            <a:spAutoFit/>
          </a:bodyPr>
          <a:lstStyle/>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r>
              <a:rPr lang="en-US" b="1" dirty="0" smtClean="0">
                <a:solidFill>
                  <a:schemeClr val="tx2">
                    <a:lumMod val="75000"/>
                  </a:schemeClr>
                </a:solidFill>
              </a:rPr>
              <a:t>Process: </a:t>
            </a:r>
          </a:p>
          <a:p>
            <a:r>
              <a:rPr lang="en-US" dirty="0" smtClean="0"/>
              <a:t>Share storyboards and prioritize issues</a:t>
            </a:r>
          </a:p>
          <a:p>
            <a:r>
              <a:rPr lang="en-US" dirty="0" smtClean="0"/>
              <a:t>Discuss data use and entry points</a:t>
            </a:r>
          </a:p>
          <a:p>
            <a:r>
              <a:rPr lang="en-US" dirty="0" smtClean="0"/>
              <a:t>Form a plan with the group</a:t>
            </a:r>
          </a:p>
        </p:txBody>
      </p:sp>
      <p:sp>
        <p:nvSpPr>
          <p:cNvPr id="14" name="TextBox 13"/>
          <p:cNvSpPr txBox="1"/>
          <p:nvPr/>
        </p:nvSpPr>
        <p:spPr>
          <a:xfrm>
            <a:off x="4419600" y="4191000"/>
            <a:ext cx="4495800" cy="2585323"/>
          </a:xfrm>
          <a:prstGeom prst="rect">
            <a:avLst/>
          </a:prstGeom>
          <a:noFill/>
        </p:spPr>
        <p:txBody>
          <a:bodyPr wrap="square" rtlCol="0">
            <a:spAutoFit/>
          </a:bodyPr>
          <a:lstStyle/>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a:solidFill>
                <a:schemeClr val="tx2">
                  <a:lumMod val="75000"/>
                </a:schemeClr>
              </a:solidFill>
            </a:endParaRPr>
          </a:p>
          <a:p>
            <a:endParaRPr lang="en-US" b="1" dirty="0" smtClean="0">
              <a:solidFill>
                <a:schemeClr val="tx2">
                  <a:lumMod val="75000"/>
                </a:schemeClr>
              </a:solidFill>
            </a:endParaRPr>
          </a:p>
          <a:p>
            <a:r>
              <a:rPr lang="en-US" b="1" dirty="0">
                <a:solidFill>
                  <a:schemeClr val="tx2">
                    <a:lumMod val="75000"/>
                  </a:schemeClr>
                </a:solidFill>
              </a:rPr>
              <a:t>Reciprocity: </a:t>
            </a:r>
          </a:p>
          <a:p>
            <a:r>
              <a:rPr lang="en-US" dirty="0" smtClean="0"/>
              <a:t>Framing: advocacy / communications plan</a:t>
            </a:r>
            <a:endParaRPr lang="en-US" dirty="0"/>
          </a:p>
          <a:p>
            <a:r>
              <a:rPr lang="en-US" dirty="0"/>
              <a:t>Showing how to use it in their own work</a:t>
            </a:r>
          </a:p>
          <a:p>
            <a:r>
              <a:rPr lang="en-US" dirty="0" smtClean="0"/>
              <a:t>Planning provided training and data</a:t>
            </a:r>
            <a:endParaRPr lang="en-US" dirty="0"/>
          </a:p>
        </p:txBody>
      </p:sp>
      <p:pic>
        <p:nvPicPr>
          <p:cNvPr id="4" name="Picture 3"/>
          <p:cNvPicPr>
            <a:picLocks noChangeAspect="1"/>
          </p:cNvPicPr>
          <p:nvPr/>
        </p:nvPicPr>
        <p:blipFill>
          <a:blip r:embed="rId5">
            <a:duotone>
              <a:schemeClr val="accent5">
                <a:shade val="45000"/>
                <a:satMod val="135000"/>
              </a:schemeClr>
              <a:prstClr val="white"/>
            </a:duotone>
          </a:blip>
          <a:stretch>
            <a:fillRect/>
          </a:stretch>
        </p:blipFill>
        <p:spPr>
          <a:xfrm>
            <a:off x="548640" y="1600200"/>
            <a:ext cx="3794760" cy="2495055"/>
          </a:xfrm>
          <a:prstGeom prst="rect">
            <a:avLst/>
          </a:prstGeom>
        </p:spPr>
      </p:pic>
    </p:spTree>
    <p:extLst>
      <p:ext uri="{BB962C8B-B14F-4D97-AF65-F5344CB8AC3E}">
        <p14:creationId xmlns:p14="http://schemas.microsoft.com/office/powerpoint/2010/main" val="189295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629758">
            <a:off x="3730798" y="4324896"/>
            <a:ext cx="3750170" cy="646331"/>
          </a:xfrm>
          <a:prstGeom prst="rect">
            <a:avLst/>
          </a:prstGeom>
          <a:noFill/>
        </p:spPr>
        <p:txBody>
          <a:bodyPr wrap="none" rtlCol="0">
            <a:spAutoFit/>
          </a:bodyPr>
          <a:lstStyle/>
          <a:p>
            <a:r>
              <a:rPr lang="en-US" sz="3600" b="1" dirty="0" smtClean="0">
                <a:solidFill>
                  <a:schemeClr val="accent1"/>
                </a:solidFill>
                <a:latin typeface="Arial" pitchFamily="34" charset="0"/>
                <a:cs typeface="Arial" pitchFamily="34" charset="0"/>
              </a:rPr>
              <a:t>STORYBOARDS</a:t>
            </a:r>
            <a:endParaRPr lang="en-US" sz="3600" b="1" dirty="0">
              <a:solidFill>
                <a:schemeClr val="accent1"/>
              </a:solidFill>
              <a:latin typeface="Arial" pitchFamily="34" charset="0"/>
              <a:cs typeface="Arial" pitchFamily="34" charset="0"/>
            </a:endParaRPr>
          </a:p>
        </p:txBody>
      </p:sp>
      <p:sp>
        <p:nvSpPr>
          <p:cNvPr id="6" name="TextBox 5"/>
          <p:cNvSpPr txBox="1"/>
          <p:nvPr/>
        </p:nvSpPr>
        <p:spPr>
          <a:xfrm rot="2629758">
            <a:off x="4704539" y="2954040"/>
            <a:ext cx="1749197" cy="646331"/>
          </a:xfrm>
          <a:prstGeom prst="rect">
            <a:avLst/>
          </a:prstGeom>
          <a:noFill/>
        </p:spPr>
        <p:txBody>
          <a:bodyPr wrap="none" rtlCol="0">
            <a:spAutoFit/>
          </a:bodyPr>
          <a:lstStyle/>
          <a:p>
            <a:r>
              <a:rPr lang="en-US" sz="3600" b="1" dirty="0" smtClean="0">
                <a:solidFill>
                  <a:schemeClr val="accent1"/>
                </a:solidFill>
                <a:latin typeface="Arial" pitchFamily="34" charset="0"/>
                <a:cs typeface="Arial" pitchFamily="34" charset="0"/>
              </a:rPr>
              <a:t>STORY</a:t>
            </a:r>
            <a:endParaRPr lang="en-US" sz="3600" b="1" dirty="0">
              <a:solidFill>
                <a:schemeClr val="accent1"/>
              </a:solidFill>
              <a:latin typeface="Arial" pitchFamily="34" charset="0"/>
              <a:cs typeface="Arial" pitchFamily="34" charset="0"/>
            </a:endParaRPr>
          </a:p>
        </p:txBody>
      </p:sp>
      <p:sp>
        <p:nvSpPr>
          <p:cNvPr id="7" name="TextBox 6"/>
          <p:cNvSpPr txBox="1"/>
          <p:nvPr/>
        </p:nvSpPr>
        <p:spPr>
          <a:xfrm rot="2629758">
            <a:off x="5859412" y="4256936"/>
            <a:ext cx="2210987" cy="646331"/>
          </a:xfrm>
          <a:prstGeom prst="rect">
            <a:avLst/>
          </a:prstGeom>
          <a:noFill/>
        </p:spPr>
        <p:txBody>
          <a:bodyPr wrap="none" rtlCol="0">
            <a:spAutoFit/>
          </a:bodyPr>
          <a:lstStyle/>
          <a:p>
            <a:r>
              <a:rPr lang="en-US" sz="3600" b="1" dirty="0" smtClean="0">
                <a:solidFill>
                  <a:schemeClr val="accent1"/>
                </a:solidFill>
                <a:latin typeface="Arial" pitchFamily="34" charset="0"/>
                <a:cs typeface="Arial" pitchFamily="34" charset="0"/>
              </a:rPr>
              <a:t>CIRCLES</a:t>
            </a:r>
            <a:endParaRPr lang="en-US" sz="3600" b="1" dirty="0">
              <a:solidFill>
                <a:schemeClr val="accent1"/>
              </a:solidFill>
              <a:latin typeface="Arial" pitchFamily="34" charset="0"/>
              <a:cs typeface="Arial" pitchFamily="34" charset="0"/>
            </a:endParaRPr>
          </a:p>
        </p:txBody>
      </p:sp>
      <p:sp>
        <p:nvSpPr>
          <p:cNvPr id="8" name="TextBox 7"/>
          <p:cNvSpPr txBox="1"/>
          <p:nvPr/>
        </p:nvSpPr>
        <p:spPr>
          <a:xfrm rot="2629758">
            <a:off x="5259268" y="5143795"/>
            <a:ext cx="3784209" cy="646331"/>
          </a:xfrm>
          <a:prstGeom prst="rect">
            <a:avLst/>
          </a:prstGeom>
          <a:noFill/>
        </p:spPr>
        <p:txBody>
          <a:bodyPr wrap="none" rtlCol="0">
            <a:spAutoFit/>
          </a:bodyPr>
          <a:lstStyle/>
          <a:p>
            <a:r>
              <a:rPr lang="en-US" sz="3600" b="1" dirty="0" smtClean="0">
                <a:solidFill>
                  <a:schemeClr val="accent1"/>
                </a:solidFill>
                <a:latin typeface="Arial" pitchFamily="34" charset="0"/>
                <a:cs typeface="Arial" pitchFamily="34" charset="0"/>
              </a:rPr>
              <a:t>DATA ANALYSIS</a:t>
            </a:r>
            <a:endParaRPr lang="en-US" sz="3600" b="1" dirty="0">
              <a:solidFill>
                <a:schemeClr val="accent1"/>
              </a:solidFill>
              <a:latin typeface="Arial" pitchFamily="34" charset="0"/>
              <a:cs typeface="Arial" pitchFamily="34" charset="0"/>
            </a:endParaRPr>
          </a:p>
        </p:txBody>
      </p:sp>
      <p:sp>
        <p:nvSpPr>
          <p:cNvPr id="9" name="TextBox 8"/>
          <p:cNvSpPr txBox="1"/>
          <p:nvPr/>
        </p:nvSpPr>
        <p:spPr>
          <a:xfrm rot="2629758">
            <a:off x="4298418" y="3278083"/>
            <a:ext cx="1869247" cy="646331"/>
          </a:xfrm>
          <a:prstGeom prst="rect">
            <a:avLst/>
          </a:prstGeom>
          <a:noFill/>
        </p:spPr>
        <p:txBody>
          <a:bodyPr wrap="none" rtlCol="0">
            <a:spAutoFit/>
          </a:bodyPr>
          <a:lstStyle/>
          <a:p>
            <a:r>
              <a:rPr lang="en-US" sz="3600" b="1" dirty="0" smtClean="0">
                <a:solidFill>
                  <a:schemeClr val="accent1"/>
                </a:solidFill>
                <a:latin typeface="Arial" pitchFamily="34" charset="0"/>
                <a:cs typeface="Arial" pitchFamily="34" charset="0"/>
              </a:rPr>
              <a:t>GROUP</a:t>
            </a:r>
            <a:endParaRPr lang="en-US" sz="3600" b="1" dirty="0">
              <a:solidFill>
                <a:schemeClr val="accent1"/>
              </a:solidFill>
              <a:latin typeface="Arial" pitchFamily="34" charset="0"/>
              <a:cs typeface="Arial" pitchFamily="34" charset="0"/>
            </a:endParaRPr>
          </a:p>
        </p:txBody>
      </p:sp>
      <p:grpSp>
        <p:nvGrpSpPr>
          <p:cNvPr id="10" name="Group 9"/>
          <p:cNvGrpSpPr/>
          <p:nvPr/>
        </p:nvGrpSpPr>
        <p:grpSpPr>
          <a:xfrm>
            <a:off x="-1799771" y="2148114"/>
            <a:ext cx="9645365" cy="3744686"/>
            <a:chOff x="-1799771" y="2148114"/>
            <a:chExt cx="9645365" cy="3744686"/>
          </a:xfrm>
        </p:grpSpPr>
        <p:sp>
          <p:nvSpPr>
            <p:cNvPr id="11" name="TextBox 10"/>
            <p:cNvSpPr txBox="1"/>
            <p:nvPr/>
          </p:nvSpPr>
          <p:spPr>
            <a:xfrm>
              <a:off x="3429000" y="2667000"/>
              <a:ext cx="4416594" cy="1107996"/>
            </a:xfrm>
            <a:prstGeom prst="rect">
              <a:avLst/>
            </a:prstGeom>
            <a:noFill/>
            <a:effectLst/>
          </p:spPr>
          <p:txBody>
            <a:bodyPr wrap="none" rtlCol="0">
              <a:spAutoFit/>
            </a:bodyPr>
            <a:lstStyle/>
            <a:p>
              <a:r>
                <a:rPr lang="en-US" sz="6600" b="1" kern="600" dirty="0" smtClean="0">
                  <a:solidFill>
                    <a:schemeClr val="tx2">
                      <a:lumMod val="75000"/>
                    </a:schemeClr>
                  </a:solidFill>
                  <a:effectLst>
                    <a:outerShdw blurRad="101600" dist="50800" dir="5400000" algn="t" rotWithShape="0">
                      <a:prstClr val="black">
                        <a:alpha val="40000"/>
                      </a:prstClr>
                    </a:outerShdw>
                  </a:effectLst>
                  <a:latin typeface="Arial" pitchFamily="34" charset="0"/>
                  <a:cs typeface="Arial" pitchFamily="34" charset="0"/>
                </a:rPr>
                <a:t>METHODS</a:t>
              </a:r>
              <a:endParaRPr lang="en-US" sz="6600" b="1" kern="600" dirty="0">
                <a:solidFill>
                  <a:schemeClr val="tx2">
                    <a:lumMod val="75000"/>
                  </a:schemeClr>
                </a:solidFill>
                <a:effectLst>
                  <a:outerShdw blurRad="101600" dist="50800" dir="5400000" algn="t" rotWithShape="0">
                    <a:prstClr val="black">
                      <a:alpha val="40000"/>
                    </a:prstClr>
                  </a:outerShdw>
                </a:effectLst>
                <a:latin typeface="Arial" pitchFamily="34" charset="0"/>
                <a:cs typeface="Arial" pitchFamily="34" charset="0"/>
              </a:endParaRPr>
            </a:p>
          </p:txBody>
        </p:sp>
        <p:sp>
          <p:nvSpPr>
            <p:cNvPr id="12" name="Rectangle 11"/>
            <p:cNvSpPr/>
            <p:nvPr/>
          </p:nvSpPr>
          <p:spPr>
            <a:xfrm>
              <a:off x="-1799771" y="2148114"/>
              <a:ext cx="4876800" cy="374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91600" y="2213741"/>
              <a:ext cx="1838340" cy="1838340"/>
            </a:xfrm>
            <a:prstGeom prst="ellipse">
              <a:avLst/>
            </a:prstGeom>
            <a:solidFill>
              <a:schemeClr val="tx2">
                <a:lumMod val="75000"/>
              </a:schemeClr>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a:ln>
                  <a:noFill/>
                </a:ln>
                <a:solidFill>
                  <a:schemeClr val="tx2">
                    <a:lumMod val="75000"/>
                  </a:schemeClr>
                </a:solidFill>
                <a:effectLst/>
                <a:uLnTx/>
                <a:uFillTx/>
                <a:latin typeface="Arial Black" pitchFamily="34" charset="0"/>
                <a:ea typeface="+mn-ea"/>
                <a:cs typeface="+mn-cs"/>
              </a:endParaRPr>
            </a:p>
          </p:txBody>
        </p:sp>
        <p:sp>
          <p:nvSpPr>
            <p:cNvPr id="14" name="TextBox 20"/>
            <p:cNvSpPr txBox="1">
              <a:spLocks noChangeArrowheads="1"/>
            </p:cNvSpPr>
            <p:nvPr/>
          </p:nvSpPr>
          <p:spPr bwMode="auto">
            <a:xfrm>
              <a:off x="1993817" y="2417763"/>
              <a:ext cx="805029" cy="1431161"/>
            </a:xfrm>
            <a:prstGeom prst="rect">
              <a:avLst/>
            </a:prstGeom>
          </p:spPr>
          <p:txBody>
            <a:bodyPr wrap="none">
              <a:spAutoFit/>
            </a:bodyPr>
            <a:lstStyle/>
            <a:p>
              <a:pPr algn="ctr"/>
              <a:r>
                <a:rPr lang="en-US" sz="8700" b="1" dirty="0" smtClean="0">
                  <a:solidFill>
                    <a:srgbClr val="FFFFFF"/>
                  </a:solidFill>
                  <a:latin typeface="Arial" pitchFamily="34" charset="0"/>
                  <a:cs typeface="Arial" pitchFamily="34" charset="0"/>
                </a:rPr>
                <a:t>3</a:t>
              </a:r>
              <a:endParaRPr lang="en-US" sz="8700" b="1" dirty="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val="211422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decel="30000" fill="hold" nodeType="clickEffect">
                                  <p:stCondLst>
                                    <p:cond delay="0"/>
                                  </p:stCondLst>
                                  <p:childTnLst>
                                    <p:animRot by="-2700000">
                                      <p:cBhvr>
                                        <p:cTn id="6" dur="1000" fill="hold"/>
                                        <p:tgtEl>
                                          <p:spTgt spid="10"/>
                                        </p:tgtEl>
                                        <p:attrNameLst>
                                          <p:attrName>r</p:attrName>
                                        </p:attrNameLst>
                                      </p:cBhvr>
                                    </p:animRot>
                                  </p:childTnLst>
                                </p:cTn>
                              </p:par>
                              <p:par>
                                <p:cTn id="7" presetID="6" presetClass="emph" presetSubtype="0" decel="30000" fill="hold" nodeType="withEffect">
                                  <p:stCondLst>
                                    <p:cond delay="0"/>
                                  </p:stCondLst>
                                  <p:childTnLst>
                                    <p:animScale>
                                      <p:cBhvr>
                                        <p:cTn id="8" dur="1000" fill="hold"/>
                                        <p:tgtEl>
                                          <p:spTgt spid="10"/>
                                        </p:tgtEl>
                                      </p:cBhvr>
                                      <p:by x="200000" y="200000"/>
                                    </p:animScale>
                                  </p:childTnLst>
                                </p:cTn>
                              </p:par>
                              <p:par>
                                <p:cTn id="9" presetID="42" presetClass="path" presetSubtype="0" decel="30000" fill="hold" nodeType="withEffect">
                                  <p:stCondLst>
                                    <p:cond delay="0"/>
                                  </p:stCondLst>
                                  <p:childTnLst>
                                    <p:animMotion origin="layout" path="M -1.11111E-6 -1.11111E-6 L -0.30486 0.57153 " pathEditMode="relative" rAng="0" ptsTypes="AA">
                                      <p:cBhvr>
                                        <p:cTn id="10" dur="1000" fill="hold"/>
                                        <p:tgtEl>
                                          <p:spTgt spid="10"/>
                                        </p:tgtEl>
                                        <p:attrNameLst>
                                          <p:attrName>ppt_x</p:attrName>
                                          <p:attrName>ppt_y</p:attrName>
                                        </p:attrNameLst>
                                      </p:cBhvr>
                                      <p:rCtr x="-15200" y="28600"/>
                                    </p:animMotion>
                                  </p:childTnLst>
                                </p:cTn>
                              </p:par>
                            </p:childTnLst>
                          </p:cTn>
                        </p:par>
                        <p:par>
                          <p:cTn id="11" fill="hold">
                            <p:stCondLst>
                              <p:cond delay="1000"/>
                            </p:stCondLst>
                            <p:childTnLst>
                              <p:par>
                                <p:cTn id="12" presetID="23" presetClass="entr" presetSubtype="16" fill="hold" grpId="0" nodeType="afterEffect">
                                  <p:stCondLst>
                                    <p:cond delay="20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par>
                          <p:cTn id="16" fill="hold">
                            <p:stCondLst>
                              <p:cond delay="1700"/>
                            </p:stCondLst>
                            <p:childTnLst>
                              <p:par>
                                <p:cTn id="17" presetID="6" presetClass="emph" presetSubtype="0" decel="60000" fill="hold" grpId="1" nodeType="afterEffect">
                                  <p:stCondLst>
                                    <p:cond delay="0"/>
                                  </p:stCondLst>
                                  <p:childTnLst>
                                    <p:animScale>
                                      <p:cBhvr>
                                        <p:cTn id="18" dur="100" fill="hold"/>
                                        <p:tgtEl>
                                          <p:spTgt spid="6"/>
                                        </p:tgtEl>
                                      </p:cBhvr>
                                      <p:by x="95000" y="95000"/>
                                    </p:animScale>
                                  </p:childTnLst>
                                </p:cTn>
                              </p:par>
                            </p:childTnLst>
                          </p:cTn>
                        </p:par>
                        <p:par>
                          <p:cTn id="19" fill="hold">
                            <p:stCondLst>
                              <p:cond delay="18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par>
                          <p:cTn id="24" fill="hold">
                            <p:stCondLst>
                              <p:cond delay="2300"/>
                            </p:stCondLst>
                            <p:childTnLst>
                              <p:par>
                                <p:cTn id="25" presetID="6" presetClass="emph" presetSubtype="0" decel="60000" fill="hold" grpId="1" nodeType="afterEffect">
                                  <p:stCondLst>
                                    <p:cond delay="0"/>
                                  </p:stCondLst>
                                  <p:childTnLst>
                                    <p:animScale>
                                      <p:cBhvr>
                                        <p:cTn id="26" dur="100" fill="hold"/>
                                        <p:tgtEl>
                                          <p:spTgt spid="7"/>
                                        </p:tgtEl>
                                      </p:cBhvr>
                                      <p:by x="95000" y="95000"/>
                                    </p:animScale>
                                  </p:childTnLst>
                                </p:cTn>
                              </p:par>
                            </p:childTnLst>
                          </p:cTn>
                        </p:par>
                        <p:par>
                          <p:cTn id="27" fill="hold">
                            <p:stCondLst>
                              <p:cond delay="2400"/>
                            </p:stCondLst>
                            <p:childTnLst>
                              <p:par>
                                <p:cTn id="28" presetID="23" presetClass="entr" presetSubtype="16" fill="hold" grpId="0" nodeType="afterEffect">
                                  <p:stCondLst>
                                    <p:cond delay="2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childTnLst>
                          </p:cTn>
                        </p:par>
                        <p:par>
                          <p:cTn id="32" fill="hold">
                            <p:stCondLst>
                              <p:cond delay="3100"/>
                            </p:stCondLst>
                            <p:childTnLst>
                              <p:par>
                                <p:cTn id="33" presetID="6" presetClass="emph" presetSubtype="0" decel="60000" fill="hold" grpId="1" nodeType="afterEffect">
                                  <p:stCondLst>
                                    <p:cond delay="0"/>
                                  </p:stCondLst>
                                  <p:childTnLst>
                                    <p:animScale>
                                      <p:cBhvr>
                                        <p:cTn id="34" dur="100" fill="hold"/>
                                        <p:tgtEl>
                                          <p:spTgt spid="9"/>
                                        </p:tgtEl>
                                      </p:cBhvr>
                                      <p:by x="95000" y="95000"/>
                                    </p:animScale>
                                  </p:childTnLst>
                                </p:cTn>
                              </p:par>
                            </p:childTnLst>
                          </p:cTn>
                        </p:par>
                        <p:par>
                          <p:cTn id="35" fill="hold">
                            <p:stCondLst>
                              <p:cond delay="3200"/>
                            </p:stCondLst>
                            <p:childTnLst>
                              <p:par>
                                <p:cTn id="36" presetID="23" presetClass="entr" presetSubtype="16" fill="hold" grpId="0" nodeType="after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childTnLst>
                                </p:cTn>
                              </p:par>
                            </p:childTnLst>
                          </p:cTn>
                        </p:par>
                        <p:par>
                          <p:cTn id="40" fill="hold">
                            <p:stCondLst>
                              <p:cond delay="3900"/>
                            </p:stCondLst>
                            <p:childTnLst>
                              <p:par>
                                <p:cTn id="41" presetID="6" presetClass="emph" presetSubtype="0" decel="60000" fill="hold" grpId="1" nodeType="afterEffect">
                                  <p:stCondLst>
                                    <p:cond delay="0"/>
                                  </p:stCondLst>
                                  <p:childTnLst>
                                    <p:animScale>
                                      <p:cBhvr>
                                        <p:cTn id="42" dur="100" fill="hold"/>
                                        <p:tgtEl>
                                          <p:spTgt spid="8"/>
                                        </p:tgtEl>
                                      </p:cBhvr>
                                      <p:by x="95000" y="95000"/>
                                    </p:animScale>
                                  </p:childTnLst>
                                </p:cTn>
                              </p:par>
                            </p:childTnLst>
                          </p:cTn>
                        </p:par>
                        <p:par>
                          <p:cTn id="43" fill="hold">
                            <p:stCondLst>
                              <p:cond delay="4000"/>
                            </p:stCondLst>
                            <p:childTnLst>
                              <p:par>
                                <p:cTn id="44" presetID="23" presetClass="entr" presetSubtype="16" fill="hold" grpId="0" nodeType="afterEffect">
                                  <p:stCondLst>
                                    <p:cond delay="10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childTnLst>
                                </p:cTn>
                              </p:par>
                            </p:childTnLst>
                          </p:cTn>
                        </p:par>
                        <p:par>
                          <p:cTn id="48" fill="hold">
                            <p:stCondLst>
                              <p:cond delay="4600"/>
                            </p:stCondLst>
                            <p:childTnLst>
                              <p:par>
                                <p:cTn id="49" presetID="6" presetClass="emph" presetSubtype="0" decel="60000" fill="hold" grpId="1" nodeType="afterEffect">
                                  <p:stCondLst>
                                    <p:cond delay="0"/>
                                  </p:stCondLst>
                                  <p:childTnLst>
                                    <p:animScale>
                                      <p:cBhvr>
                                        <p:cTn id="50" dur="100" fill="hold"/>
                                        <p:tgtEl>
                                          <p:spTgt spid="5"/>
                                        </p:tgtEl>
                                      </p:cBhvr>
                                      <p:by x="95000" y="95000"/>
                                    </p:animScale>
                                  </p:childTnLst>
                                </p:cTn>
                              </p:par>
                            </p:childTnLst>
                          </p:cTn>
                        </p:par>
                      </p:childTnLst>
                    </p:cTn>
                  </p:par>
                  <p:par>
                    <p:cTn id="51" fill="hold">
                      <p:stCondLst>
                        <p:cond delay="indefinite"/>
                      </p:stCondLst>
                      <p:childTnLst>
                        <p:par>
                          <p:cTn id="52" fill="hold">
                            <p:stCondLst>
                              <p:cond delay="0"/>
                            </p:stCondLst>
                            <p:childTnLst>
                              <p:par>
                                <p:cTn id="53" presetID="64" presetClass="path" presetSubtype="0" accel="50000" decel="50000" fill="hold" nodeType="clickEffect">
                                  <p:stCondLst>
                                    <p:cond delay="0"/>
                                  </p:stCondLst>
                                  <p:childTnLst>
                                    <p:animMotion origin="layout" path="M -0.30486 0.57153 L -0.82847 0.01065 " pathEditMode="relative" rAng="0" ptsTypes="AA">
                                      <p:cBhvr>
                                        <p:cTn id="54" dur="1000" fill="hold"/>
                                        <p:tgtEl>
                                          <p:spTgt spid="10"/>
                                        </p:tgtEl>
                                        <p:attrNameLst>
                                          <p:attrName>ppt_x</p:attrName>
                                          <p:attrName>ppt_y</p:attrName>
                                        </p:attrNameLst>
                                      </p:cBhvr>
                                      <p:rCtr x="-26200" y="-28100"/>
                                    </p:animMotion>
                                  </p:childTnLst>
                                </p:cTn>
                              </p:par>
                              <p:par>
                                <p:cTn id="55" presetID="42" presetClass="path" presetSubtype="0" accel="50000" decel="50000" fill="hold" grpId="2" nodeType="withEffect">
                                  <p:stCondLst>
                                    <p:cond delay="1100"/>
                                  </p:stCondLst>
                                  <p:childTnLst>
                                    <p:animMotion origin="layout" path="M -2.77778E-6 -4.44444E-6 L 0.61875 0.79167 " pathEditMode="relative" rAng="0" ptsTypes="AA">
                                      <p:cBhvr>
                                        <p:cTn id="56" dur="1000" fill="hold"/>
                                        <p:tgtEl>
                                          <p:spTgt spid="6"/>
                                        </p:tgtEl>
                                        <p:attrNameLst>
                                          <p:attrName>ppt_x</p:attrName>
                                          <p:attrName>ppt_y</p:attrName>
                                        </p:attrNameLst>
                                      </p:cBhvr>
                                      <p:rCtr x="30900" y="39600"/>
                                    </p:animMotion>
                                  </p:childTnLst>
                                </p:cTn>
                              </p:par>
                              <p:par>
                                <p:cTn id="57" presetID="42" presetClass="path" presetSubtype="0" accel="50000" decel="50000" fill="hold" grpId="2" nodeType="withEffect">
                                  <p:stCondLst>
                                    <p:cond delay="1100"/>
                                  </p:stCondLst>
                                  <p:childTnLst>
                                    <p:animMotion origin="layout" path="M -2.22222E-6 4.44444E-6 L 0.625 0.79722 " pathEditMode="relative" rAng="0" ptsTypes="AA">
                                      <p:cBhvr>
                                        <p:cTn id="58" dur="1000" fill="hold"/>
                                        <p:tgtEl>
                                          <p:spTgt spid="7"/>
                                        </p:tgtEl>
                                        <p:attrNameLst>
                                          <p:attrName>ppt_x</p:attrName>
                                          <p:attrName>ppt_y</p:attrName>
                                        </p:attrNameLst>
                                      </p:cBhvr>
                                      <p:rCtr x="31300" y="39900"/>
                                    </p:animMotion>
                                  </p:childTnLst>
                                </p:cTn>
                              </p:par>
                              <p:par>
                                <p:cTn id="59" presetID="42" presetClass="path" presetSubtype="0" accel="50000" decel="50000" fill="hold" grpId="2" nodeType="withEffect">
                                  <p:stCondLst>
                                    <p:cond delay="1100"/>
                                  </p:stCondLst>
                                  <p:childTnLst>
                                    <p:animMotion origin="layout" path="M -2.22222E-6 4.44444E-6 L 0.625 0.79722 " pathEditMode="relative" rAng="0" ptsTypes="AA">
                                      <p:cBhvr>
                                        <p:cTn id="60" dur="1000" fill="hold"/>
                                        <p:tgtEl>
                                          <p:spTgt spid="9"/>
                                        </p:tgtEl>
                                        <p:attrNameLst>
                                          <p:attrName>ppt_x</p:attrName>
                                          <p:attrName>ppt_y</p:attrName>
                                        </p:attrNameLst>
                                      </p:cBhvr>
                                      <p:rCtr x="31300" y="39900"/>
                                    </p:animMotion>
                                  </p:childTnLst>
                                </p:cTn>
                              </p:par>
                              <p:par>
                                <p:cTn id="61" presetID="42" presetClass="path" presetSubtype="0" accel="50000" decel="50000" fill="hold" grpId="2" nodeType="withEffect">
                                  <p:stCondLst>
                                    <p:cond delay="1100"/>
                                  </p:stCondLst>
                                  <p:childTnLst>
                                    <p:animMotion origin="layout" path="M -2.22222E-6 4.44444E-6 L 0.625 0.79722 " pathEditMode="relative" rAng="0" ptsTypes="AA">
                                      <p:cBhvr>
                                        <p:cTn id="62" dur="1000" fill="hold"/>
                                        <p:tgtEl>
                                          <p:spTgt spid="8"/>
                                        </p:tgtEl>
                                        <p:attrNameLst>
                                          <p:attrName>ppt_x</p:attrName>
                                          <p:attrName>ppt_y</p:attrName>
                                        </p:attrNameLst>
                                      </p:cBhvr>
                                      <p:rCtr x="31300" y="39900"/>
                                    </p:animMotion>
                                  </p:childTnLst>
                                </p:cTn>
                              </p:par>
                              <p:par>
                                <p:cTn id="63" presetID="42" presetClass="path" presetSubtype="0" accel="50000" decel="50000" fill="hold" grpId="2" nodeType="withEffect">
                                  <p:stCondLst>
                                    <p:cond delay="1100"/>
                                  </p:stCondLst>
                                  <p:childTnLst>
                                    <p:animMotion origin="layout" path="M -2.22222E-6 4.44444E-6 L 0.625 0.79722 " pathEditMode="relative" rAng="0" ptsTypes="AA">
                                      <p:cBhvr>
                                        <p:cTn id="64" dur="1000" fill="hold"/>
                                        <p:tgtEl>
                                          <p:spTgt spid="5"/>
                                        </p:tgtEl>
                                        <p:attrNameLst>
                                          <p:attrName>ppt_x</p:attrName>
                                          <p:attrName>ppt_y</p:attrName>
                                        </p:attrNameLst>
                                      </p:cBhvr>
                                      <p:rCtr x="31300" y="39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5" grpId="1" autoUpdateAnimBg="0"/>
      <p:bldP spid="5" grpId="2" autoUpdateAnimBg="0"/>
      <p:bldP spid="6" grpId="0"/>
      <p:bldP spid="6" grpId="1"/>
      <p:bldP spid="6" grpId="2"/>
      <p:bldP spid="7" grpId="0" autoUpdateAnimBg="0"/>
      <p:bldP spid="7" grpId="1" autoUpdateAnimBg="0"/>
      <p:bldP spid="7" grpId="2" autoUpdateAnimBg="0"/>
      <p:bldP spid="8" grpId="0" autoUpdateAnimBg="0"/>
      <p:bldP spid="8" grpId="1" autoUpdateAnimBg="0"/>
      <p:bldP spid="8" grpId="2" autoUpdateAnimBg="0"/>
      <p:bldP spid="9" grpId="0" autoUpdateAnimBg="0"/>
      <p:bldP spid="9" grpId="1" autoUpdateAnimBg="0"/>
      <p:bldP spid="9" grpId="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deleted</a:t>
            </a:r>
            <a:endParaRPr lang="en-US" dirty="0"/>
          </a:p>
        </p:txBody>
      </p:sp>
      <p:sp>
        <p:nvSpPr>
          <p:cNvPr id="3" name="Text Placeholder 2"/>
          <p:cNvSpPr>
            <a:spLocks noGrp="1"/>
          </p:cNvSpPr>
          <p:nvPr>
            <p:ph type="body" idx="1"/>
          </p:nvPr>
        </p:nvSpPr>
        <p:spPr/>
        <p:txBody>
          <a:bodyPr>
            <a:normAutofit fontScale="77500" lnSpcReduction="20000"/>
          </a:bodyPr>
          <a:lstStyle/>
          <a:p>
            <a:r>
              <a:rPr lang="en-US" dirty="0" smtClean="0"/>
              <a:t>This slide included a photo of a former political prisoner profiled in the advocacy piece using information from the community consultation.</a:t>
            </a:r>
          </a:p>
          <a:p>
            <a:endParaRPr lang="en-US" dirty="0"/>
          </a:p>
          <a:p>
            <a:r>
              <a:rPr lang="en-US" dirty="0" smtClean="0"/>
              <a:t>It has been deleted to comply with the confidentiality agreement and consent forms co-created with the former political prisoners.</a:t>
            </a:r>
          </a:p>
          <a:p>
            <a:endParaRPr lang="en-US" dirty="0"/>
          </a:p>
        </p:txBody>
      </p:sp>
    </p:spTree>
    <p:extLst>
      <p:ext uri="{BB962C8B-B14F-4D97-AF65-F5344CB8AC3E}">
        <p14:creationId xmlns:p14="http://schemas.microsoft.com/office/powerpoint/2010/main" val="3973058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Other applications</a:t>
            </a:r>
            <a:endParaRPr lang="en-US" dirty="0">
              <a:solidFill>
                <a:schemeClr val="bg1"/>
              </a:solidFill>
            </a:endParaRPr>
          </a:p>
        </p:txBody>
      </p:sp>
      <p:sp>
        <p:nvSpPr>
          <p:cNvPr id="4" name="Text Placeholder 3"/>
          <p:cNvSpPr>
            <a:spLocks noGrp="1"/>
          </p:cNvSpPr>
          <p:nvPr>
            <p:ph type="body" idx="1"/>
          </p:nvPr>
        </p:nvSpPr>
        <p:spPr/>
        <p:txBody>
          <a:bodyPr/>
          <a:lstStyle/>
          <a:p>
            <a:r>
              <a:rPr lang="en-US" dirty="0" smtClean="0">
                <a:solidFill>
                  <a:schemeClr val="bg1"/>
                </a:solidFill>
              </a:rPr>
              <a:t>Be creative</a:t>
            </a:r>
          </a:p>
          <a:p>
            <a:r>
              <a:rPr lang="en-US" dirty="0" smtClean="0">
                <a:solidFill>
                  <a:schemeClr val="bg1"/>
                </a:solidFill>
              </a:rPr>
              <a:t>What can your communities use?</a:t>
            </a:r>
            <a:endParaRPr lang="en-US" dirty="0">
              <a:solidFill>
                <a:schemeClr val="bg1"/>
              </a:solidFill>
            </a:endParaRPr>
          </a:p>
        </p:txBody>
      </p:sp>
    </p:spTree>
    <p:extLst>
      <p:ext uri="{BB962C8B-B14F-4D97-AF65-F5344CB8AC3E}">
        <p14:creationId xmlns:p14="http://schemas.microsoft.com/office/powerpoint/2010/main" val="2655618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5">
                <a:shade val="45000"/>
                <a:satMod val="135000"/>
              </a:schemeClr>
              <a:prstClr val="white"/>
            </a:duotone>
          </a:blip>
          <a:stretch>
            <a:fillRect/>
          </a:stretch>
        </p:blipFill>
        <p:spPr>
          <a:xfrm>
            <a:off x="25400" y="381000"/>
            <a:ext cx="6070600" cy="33909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3400" y="2630400"/>
            <a:ext cx="4720266" cy="3541800"/>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949" y1="3082" x2="949" y2="3082"/>
                        <a14:foregroundMark x1="1266" y1="82192" x2="1266" y2="82192"/>
                        <a14:foregroundMark x1="10443" y1="76370" x2="10443" y2="76370"/>
                        <a14:foregroundMark x1="42089" y1="72603" x2="42089" y2="72603"/>
                        <a14:foregroundMark x1="58703" y1="72260" x2="58703" y2="72260"/>
                        <a14:foregroundMark x1="57437" y1="72945" x2="57437" y2="72945"/>
                        <a14:foregroundMark x1="84177" y1="77740" x2="84177" y2="77740"/>
                        <a14:foregroundMark x1="83070" y1="80137" x2="83070" y2="80137"/>
                        <a14:foregroundMark x1="85759" y1="82877" x2="85759" y2="82877"/>
                        <a14:foregroundMark x1="90506" y1="77055" x2="90506" y2="77055"/>
                        <a14:backgroundMark x1="21044" y1="70205" x2="21044" y2="70205"/>
                        <a14:backgroundMark x1="32753" y1="70205" x2="32753" y2="70205"/>
                        <a14:backgroundMark x1="71044" y1="75342" x2="71044" y2="75342"/>
                        <a14:backgroundMark x1="76266" y1="63356" x2="76266" y2="63356"/>
                        <a14:backgroundMark x1="28481" y1="75000" x2="28481" y2="75000"/>
                        <a14:backgroundMark x1="40506" y1="75685" x2="40506" y2="75685"/>
                      </a14:backgroundRemoval>
                    </a14:imgEffect>
                  </a14:imgLayer>
                </a14:imgProps>
              </a:ext>
            </a:extLst>
          </a:blip>
          <a:stretch>
            <a:fillRect/>
          </a:stretch>
        </p:blipFill>
        <p:spPr>
          <a:xfrm>
            <a:off x="0" y="3429000"/>
            <a:ext cx="8026400" cy="3708400"/>
          </a:xfrm>
          <a:prstGeom prst="rect">
            <a:avLst/>
          </a:prstGeom>
        </p:spPr>
      </p:pic>
    </p:spTree>
    <p:extLst>
      <p:ext uri="{BB962C8B-B14F-4D97-AF65-F5344CB8AC3E}">
        <p14:creationId xmlns:p14="http://schemas.microsoft.com/office/powerpoint/2010/main" val="352042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Pros and cons</a:t>
            </a:r>
            <a:endParaRPr lang="en-US" dirty="0">
              <a:solidFill>
                <a:schemeClr val="bg1"/>
              </a:solidFill>
            </a:endParaRP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642011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rmAutofit/>
          </a:bodyPr>
          <a:lstStyle/>
          <a:p>
            <a:r>
              <a:rPr lang="en-US" dirty="0" smtClean="0"/>
              <a:t>Challenges of CP&amp;E evaluations</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52600" y="2590800"/>
            <a:ext cx="1665232" cy="4495800"/>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76800" y="2590800"/>
            <a:ext cx="1571542" cy="4495800"/>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52800" y="2590800"/>
            <a:ext cx="1458968" cy="4495800"/>
          </a:xfrm>
          <a:prstGeom prst="rect">
            <a:avLst/>
          </a:prstGeom>
        </p:spPr>
      </p:pic>
      <p:pic>
        <p:nvPicPr>
          <p:cNvPr id="10" name="Picture 9"/>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3175" r="96825"/>
                    </a14:imgEffect>
                  </a14:imgLayer>
                </a14:imgProps>
              </a:ext>
              <a:ext uri="{28A0092B-C50C-407E-A947-70E740481C1C}">
                <a14:useLocalDpi xmlns:a14="http://schemas.microsoft.com/office/drawing/2010/main"/>
              </a:ext>
            </a:extLst>
          </a:blip>
          <a:srcRect/>
          <a:stretch/>
        </p:blipFill>
        <p:spPr>
          <a:xfrm>
            <a:off x="6553200" y="4419600"/>
            <a:ext cx="796400" cy="2662606"/>
          </a:xfrm>
          <a:prstGeom prst="rect">
            <a:avLst/>
          </a:prstGeom>
        </p:spPr>
      </p:pic>
      <p:sp>
        <p:nvSpPr>
          <p:cNvPr id="14" name="TextBox 13"/>
          <p:cNvSpPr txBox="1"/>
          <p:nvPr/>
        </p:nvSpPr>
        <p:spPr>
          <a:xfrm>
            <a:off x="3962400" y="2895600"/>
            <a:ext cx="4343400" cy="2062103"/>
          </a:xfrm>
          <a:prstGeom prst="rect">
            <a:avLst/>
          </a:prstGeom>
          <a:noFill/>
        </p:spPr>
        <p:txBody>
          <a:bodyPr wrap="square" rtlCol="0">
            <a:spAutoFit/>
          </a:bodyPr>
          <a:lstStyle/>
          <a:p>
            <a:pPr algn="r"/>
            <a:r>
              <a:rPr lang="en-US" sz="3200" b="1" spc="-100" dirty="0" smtClean="0">
                <a:solidFill>
                  <a:schemeClr val="tx2"/>
                </a:solidFill>
                <a:latin typeface="+mj-lt"/>
                <a:ea typeface="+mj-ea"/>
                <a:cs typeface="+mj-cs"/>
              </a:rPr>
              <a:t>Opt-in</a:t>
            </a:r>
          </a:p>
          <a:p>
            <a:pPr algn="r"/>
            <a:r>
              <a:rPr lang="en-US" sz="3200" b="1" spc="-100" dirty="0" smtClean="0">
                <a:solidFill>
                  <a:schemeClr val="tx2"/>
                </a:solidFill>
                <a:latin typeface="+mj-lt"/>
                <a:ea typeface="+mj-ea"/>
                <a:cs typeface="+mj-cs"/>
              </a:rPr>
              <a:t>Infighting</a:t>
            </a:r>
          </a:p>
          <a:p>
            <a:pPr algn="r"/>
            <a:r>
              <a:rPr lang="en-US" sz="3200" b="1" spc="-100" dirty="0" smtClean="0">
                <a:solidFill>
                  <a:schemeClr val="tx2"/>
                </a:solidFill>
                <a:latin typeface="+mj-lt"/>
                <a:ea typeface="+mj-ea"/>
                <a:cs typeface="+mj-cs"/>
              </a:rPr>
              <a:t>Drop-out rates</a:t>
            </a:r>
            <a:endParaRPr lang="en-US" sz="3200" b="1" dirty="0" smtClean="0"/>
          </a:p>
          <a:p>
            <a:pPr algn="r"/>
            <a:r>
              <a:rPr lang="en-US" sz="3200" b="1" spc="-100" dirty="0" smtClean="0">
                <a:solidFill>
                  <a:schemeClr val="tx2"/>
                </a:solidFill>
                <a:latin typeface="+mj-lt"/>
                <a:ea typeface="+mj-ea"/>
                <a:cs typeface="+mj-cs"/>
              </a:rPr>
              <a:t>Quality participation</a:t>
            </a:r>
            <a:endParaRPr lang="en-US" sz="3200" b="1" spc="-100" dirty="0">
              <a:solidFill>
                <a:schemeClr val="tx2"/>
              </a:solidFill>
              <a:latin typeface="+mj-lt"/>
              <a:ea typeface="+mj-ea"/>
              <a:cs typeface="+mj-cs"/>
            </a:endParaRPr>
          </a:p>
        </p:txBody>
      </p:sp>
      <p:pic>
        <p:nvPicPr>
          <p:cNvPr id="15" name="Picture 14"/>
          <p:cNvPicPr>
            <a:picLocks noChangeAspect="1"/>
          </p:cNvPicPr>
          <p:nvPr/>
        </p:nvPicPr>
        <p:blipFill rotWithShape="1">
          <a:blip r:embed="rId6" cstate="email">
            <a:duotone>
              <a:prstClr val="black"/>
              <a:srgbClr val="FFA8FF">
                <a:tint val="45000"/>
                <a:satMod val="400000"/>
              </a:srgbClr>
            </a:duotone>
            <a:extLst>
              <a:ext uri="{BEBA8EAE-BF5A-486C-A8C5-ECC9F3942E4B}">
                <a14:imgProps xmlns:a14="http://schemas.microsoft.com/office/drawing/2010/main">
                  <a14:imgLayer r:embed="rId7">
                    <a14:imgEffect>
                      <a14:backgroundRemoval t="0" b="100000" l="3175" r="96825"/>
                    </a14:imgEffect>
                  </a14:imgLayer>
                </a14:imgProps>
              </a:ext>
              <a:ext uri="{28A0092B-C50C-407E-A947-70E740481C1C}">
                <a14:useLocalDpi xmlns:a14="http://schemas.microsoft.com/office/drawing/2010/main"/>
              </a:ext>
            </a:extLst>
          </a:blip>
          <a:srcRect/>
          <a:stretch/>
        </p:blipFill>
        <p:spPr>
          <a:xfrm>
            <a:off x="914400" y="4419600"/>
            <a:ext cx="796400" cy="2662606"/>
          </a:xfrm>
          <a:prstGeom prst="rect">
            <a:avLst/>
          </a:prstGeom>
        </p:spPr>
      </p:pic>
    </p:spTree>
    <p:extLst>
      <p:ext uri="{BB962C8B-B14F-4D97-AF65-F5344CB8AC3E}">
        <p14:creationId xmlns:p14="http://schemas.microsoft.com/office/powerpoint/2010/main" val="39675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4581E-6 -3.93064E-6 L 2.04581E-6 0.45503 " pathEditMode="relative" ptsTypes="AA">
                                      <p:cBhvr>
                                        <p:cTn id="6" dur="3000" fill="hold"/>
                                        <p:tgtEl>
                                          <p:spTgt spid="9"/>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par>
                          <p:cTn id="9" fill="hold">
                            <p:stCondLst>
                              <p:cond delay="3000"/>
                            </p:stCondLst>
                            <p:childTnLst>
                              <p:par>
                                <p:cTn id="10" presetID="0" presetClass="path" presetSubtype="0" accel="50000" decel="50000" fill="hold" nodeType="afterEffect">
                                  <p:stCondLst>
                                    <p:cond delay="0"/>
                                  </p:stCondLst>
                                  <p:childTnLst>
                                    <p:animMotion origin="layout" path="M -2.27659E-6 -6.76301E-6 L -2.27659E-6 0.35514 " pathEditMode="relative" ptsTypes="AA">
                                      <p:cBhvr>
                                        <p:cTn id="11" dur="2000" fill="hold"/>
                                        <p:tgtEl>
                                          <p:spTgt spid="10"/>
                                        </p:tgtEl>
                                        <p:attrNameLst>
                                          <p:attrName>ppt_x</p:attrName>
                                          <p:attrName>ppt_y</p:attrName>
                                        </p:attrNameLst>
                                      </p:cBhvr>
                                    </p:animMotion>
                                  </p:childTnLst>
                                </p:cTn>
                              </p:par>
                              <p:par>
                                <p:cTn id="12" presetID="1" presetClass="entr" presetSubtype="0" fill="hold" grpId="0" nodeType="with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childTnLst>
                                </p:cTn>
                              </p:par>
                            </p:childTnLst>
                          </p:cTn>
                        </p:par>
                        <p:par>
                          <p:cTn id="14" fill="hold">
                            <p:stCondLst>
                              <p:cond delay="5000"/>
                            </p:stCondLst>
                            <p:childTnLst>
                              <p:par>
                                <p:cTn id="15" presetID="0" presetClass="path" presetSubtype="0" accel="50000" decel="50000" fill="hold" nodeType="afterEffect">
                                  <p:stCondLst>
                                    <p:cond delay="0"/>
                                  </p:stCondLst>
                                  <p:childTnLst>
                                    <p:animMotion origin="layout" path="M -1.06021E-6 -4.50867E-6 C -0.00312 0.01827 -0.00625 0.03654 -1.06021E-6 0.05018 C 0.00625 0.06382 0.03106 0.07006 0.03765 0.08139 C 0.04425 0.09272 0.04581 0.11006 0.03991 0.11908 C 0.03401 0.1281 0.0085 0.12602 0.00226 0.1348 C -0.00399 0.14359 -0.00434 0.1607 0.00226 0.17226 C 0.00885 0.18382 0.03488 0.1933 0.04234 0.2037 C 0.0498 0.21411 0.05258 0.22521 0.04702 0.23515 C 0.04147 0.24509 0.01562 0.2518 0.00937 0.26336 C 0.00312 0.27492 0.00347 0.28995 0.00937 0.30405 C 0.01527 0.31815 0.03869 0.34058 0.04459 0.34798 " pathEditMode="relative" ptsTypes="aaaaaaaaaaA">
                                      <p:cBhvr>
                                        <p:cTn id="16" dur="3000" fill="hold"/>
                                        <p:tgtEl>
                                          <p:spTgt spid="8"/>
                                        </p:tgtEl>
                                        <p:attrNameLst>
                                          <p:attrName>ppt_x</p:attrName>
                                          <p:attrName>ppt_y</p:attrName>
                                        </p:attrNameLst>
                                      </p:cBhvr>
                                    </p:animMotion>
                                  </p:childTnLst>
                                </p:cTn>
                              </p:par>
                              <p:par>
                                <p:cTn id="17" presetID="1" presetClass="entr" presetSubtype="0" fill="hold" grpId="0"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par>
                                <p:cTn id="19" presetID="0" presetClass="path" presetSubtype="0" accel="50000" decel="50000" fill="hold" nodeType="withEffect">
                                  <p:stCondLst>
                                    <p:cond delay="1000"/>
                                  </p:stCondLst>
                                  <p:childTnLst>
                                    <p:animMotion origin="layout" path="M -2.27659E-6 -6.76301E-6 L -2.27659E-6 0.35514 " pathEditMode="relative" ptsTypes="AA">
                                      <p:cBhvr>
                                        <p:cTn id="20" dur="2000" fill="hold"/>
                                        <p:tgtEl>
                                          <p:spTgt spid="15"/>
                                        </p:tgtEl>
                                        <p:attrNameLst>
                                          <p:attrName>ppt_x</p:attrName>
                                          <p:attrName>ppt_y</p:attrName>
                                        </p:attrNameLst>
                                      </p:cBhvr>
                                    </p:animMotion>
                                  </p:childTnLst>
                                </p:cTn>
                              </p:par>
                              <p:par>
                                <p:cTn id="21" presetID="1" presetClass="entr" presetSubtype="0" fill="hold" grpId="0"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4"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the </a:t>
            </a:r>
            <a:r>
              <a:rPr lang="en-US" dirty="0" smtClean="0"/>
              <a:t>approach</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b="1" dirty="0" smtClean="0">
              <a:solidFill>
                <a:srgbClr val="9D1E23"/>
              </a:solidFill>
            </a:endParaRPr>
          </a:p>
          <a:p>
            <a:pPr marL="0" indent="0">
              <a:buNone/>
            </a:pPr>
            <a:endParaRPr lang="en-US" b="1" dirty="0" smtClean="0">
              <a:solidFill>
                <a:srgbClr val="9D1E23"/>
              </a:solidFill>
            </a:endParaRPr>
          </a:p>
          <a:p>
            <a:pPr marL="0" indent="0">
              <a:buNone/>
            </a:pPr>
            <a:r>
              <a:rPr lang="en-US" b="1" dirty="0" smtClean="0">
                <a:solidFill>
                  <a:srgbClr val="9D1E23"/>
                </a:solidFill>
                <a:latin typeface="Zapf Dingbats"/>
                <a:ea typeface="Zapf Dingbats"/>
                <a:cs typeface="Zapf Dingbats"/>
                <a:sym typeface="Zapf Dingbats"/>
              </a:rPr>
              <a:t>✚</a:t>
            </a:r>
            <a:r>
              <a:rPr lang="en-US" b="1" dirty="0">
                <a:solidFill>
                  <a:srgbClr val="9D1E23"/>
                </a:solidFill>
                <a:sym typeface="Zapf Dingbats"/>
              </a:rPr>
              <a:t> </a:t>
            </a:r>
            <a:r>
              <a:rPr lang="en-US" b="1" dirty="0" smtClean="0">
                <a:solidFill>
                  <a:srgbClr val="9D1E23"/>
                </a:solidFill>
              </a:rPr>
              <a:t>Grounding </a:t>
            </a:r>
            <a:r>
              <a:rPr lang="en-US" b="1" dirty="0">
                <a:solidFill>
                  <a:srgbClr val="9D1E23"/>
                </a:solidFill>
              </a:rPr>
              <a:t>the survey </a:t>
            </a:r>
            <a:r>
              <a:rPr lang="en-US" b="1" dirty="0" smtClean="0">
                <a:solidFill>
                  <a:srgbClr val="9D1E23"/>
                </a:solidFill>
              </a:rPr>
              <a:t>findings</a:t>
            </a:r>
          </a:p>
          <a:p>
            <a:pPr marL="0" indent="0">
              <a:buNone/>
            </a:pPr>
            <a:r>
              <a:rPr lang="en-US" b="1" dirty="0" smtClean="0">
                <a:solidFill>
                  <a:srgbClr val="9D1E23"/>
                </a:solidFill>
                <a:latin typeface="Zapf Dingbats"/>
                <a:ea typeface="Zapf Dingbats"/>
                <a:cs typeface="Zapf Dingbats"/>
                <a:sym typeface="Zapf Dingbats"/>
              </a:rPr>
              <a:t>✚</a:t>
            </a:r>
            <a:r>
              <a:rPr lang="en-US" b="1" dirty="0" smtClean="0">
                <a:solidFill>
                  <a:srgbClr val="9D1E23"/>
                </a:solidFill>
                <a:sym typeface="Zapf Dingbats"/>
              </a:rPr>
              <a:t> Reinforced positive interdependence</a:t>
            </a:r>
          </a:p>
          <a:p>
            <a:pPr marL="0" indent="0">
              <a:buNone/>
            </a:pPr>
            <a:r>
              <a:rPr lang="en-US" b="1" dirty="0" smtClean="0">
                <a:solidFill>
                  <a:srgbClr val="9D1E23"/>
                </a:solidFill>
                <a:latin typeface="Zapf Dingbats"/>
                <a:ea typeface="Zapf Dingbats"/>
                <a:cs typeface="Zapf Dingbats"/>
                <a:sym typeface="Zapf Dingbats"/>
              </a:rPr>
              <a:t>✚ </a:t>
            </a:r>
            <a:r>
              <a:rPr lang="en-US" b="1" dirty="0" smtClean="0">
                <a:solidFill>
                  <a:srgbClr val="9D1E23"/>
                </a:solidFill>
              </a:rPr>
              <a:t>Framing </a:t>
            </a:r>
            <a:r>
              <a:rPr lang="en-US" b="1" dirty="0">
                <a:solidFill>
                  <a:srgbClr val="9D1E23"/>
                </a:solidFill>
              </a:rPr>
              <a:t>the </a:t>
            </a:r>
            <a:r>
              <a:rPr lang="en-US" b="1" dirty="0" smtClean="0">
                <a:solidFill>
                  <a:srgbClr val="9D1E23"/>
                </a:solidFill>
              </a:rPr>
              <a:t>discussion arou</a:t>
            </a:r>
            <a:r>
              <a:rPr lang="en-US" b="1" dirty="0" smtClean="0">
                <a:solidFill>
                  <a:schemeClr val="tx2">
                    <a:lumMod val="75000"/>
                  </a:schemeClr>
                </a:solidFill>
              </a:rPr>
              <a:t>nd beneficiary voices</a:t>
            </a:r>
          </a:p>
          <a:p>
            <a:pPr marL="0" indent="0">
              <a:buNone/>
            </a:pPr>
            <a:r>
              <a:rPr lang="en-US" b="1" dirty="0" smtClean="0">
                <a:solidFill>
                  <a:srgbClr val="9D1E23"/>
                </a:solidFill>
                <a:latin typeface="Zapf Dingbats"/>
                <a:ea typeface="Zapf Dingbats"/>
                <a:cs typeface="Zapf Dingbats"/>
                <a:sym typeface="Zapf Dingbats"/>
              </a:rPr>
              <a:t>✚ </a:t>
            </a:r>
            <a:r>
              <a:rPr lang="en-US" b="1" dirty="0" smtClean="0">
                <a:solidFill>
                  <a:srgbClr val="9D1E23"/>
                </a:solidFill>
              </a:rPr>
              <a:t>Provided ideas the community could use</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13852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it all worth it?</a:t>
            </a:r>
            <a:endParaRPr lang="en-US" dirty="0"/>
          </a:p>
        </p:txBody>
      </p:sp>
      <p:sp>
        <p:nvSpPr>
          <p:cNvPr id="3" name="Content Placeholder 2"/>
          <p:cNvSpPr>
            <a:spLocks noGrp="1"/>
          </p:cNvSpPr>
          <p:nvPr>
            <p:ph idx="1"/>
          </p:nvPr>
        </p:nvSpPr>
        <p:spPr/>
        <p:txBody>
          <a:bodyPr/>
          <a:lstStyle/>
          <a:p>
            <a:endParaRPr lang="en-US" b="1" dirty="0" smtClean="0"/>
          </a:p>
          <a:p>
            <a:pPr marL="0" indent="0">
              <a:buNone/>
            </a:pPr>
            <a:r>
              <a:rPr lang="en-US" dirty="0" smtClean="0"/>
              <a:t>Policy changes are </a:t>
            </a:r>
            <a:r>
              <a:rPr lang="en-US" b="1" dirty="0" smtClean="0">
                <a:solidFill>
                  <a:srgbClr val="9D1E23"/>
                </a:solidFill>
              </a:rPr>
              <a:t>slow</a:t>
            </a:r>
            <a:r>
              <a:rPr lang="en-US" dirty="0" smtClean="0"/>
              <a:t>, expectations are not.</a:t>
            </a:r>
            <a:endParaRPr lang="en-US" b="1" dirty="0" smtClean="0">
              <a:solidFill>
                <a:srgbClr val="9D1E23"/>
              </a:solidFill>
            </a:endParaRPr>
          </a:p>
          <a:p>
            <a:pPr marL="0" indent="0">
              <a:buNone/>
            </a:pPr>
            <a:endParaRPr lang="en-US" b="1" dirty="0" smtClean="0">
              <a:solidFill>
                <a:schemeClr val="tx2">
                  <a:lumMod val="75000"/>
                </a:schemeClr>
              </a:solidFill>
            </a:endParaRPr>
          </a:p>
          <a:p>
            <a:pPr marL="0" indent="0">
              <a:buNone/>
            </a:pPr>
            <a:endParaRPr lang="en-US" b="1" dirty="0">
              <a:solidFill>
                <a:schemeClr val="tx2">
                  <a:lumMod val="75000"/>
                </a:schemeClr>
              </a:solidFill>
            </a:endParaRPr>
          </a:p>
          <a:p>
            <a:pPr marL="0" indent="0">
              <a:buNone/>
            </a:pPr>
            <a:endParaRPr lang="en-US" b="1" dirty="0" smtClean="0">
              <a:solidFill>
                <a:schemeClr val="tx2">
                  <a:lumMod val="75000"/>
                </a:schemeClr>
              </a:solidFill>
            </a:endParaRPr>
          </a:p>
          <a:p>
            <a:pPr marL="0" indent="0">
              <a:buNone/>
            </a:pPr>
            <a:endParaRPr lang="en-US" b="1" dirty="0">
              <a:solidFill>
                <a:schemeClr val="tx2">
                  <a:lumMod val="75000"/>
                </a:schemeClr>
              </a:solidFill>
            </a:endParaRPr>
          </a:p>
          <a:p>
            <a:pPr marL="0" indent="0">
              <a:buNone/>
            </a:pPr>
            <a:endParaRPr lang="en-US" b="1" dirty="0" smtClean="0">
              <a:solidFill>
                <a:schemeClr val="tx2">
                  <a:lumMod val="75000"/>
                </a:schemeClr>
              </a:solidFill>
            </a:endParaRPr>
          </a:p>
          <a:p>
            <a:pPr marL="0" indent="0">
              <a:buNone/>
            </a:pPr>
            <a:endParaRPr lang="en-US" b="1" dirty="0" smtClean="0">
              <a:solidFill>
                <a:schemeClr val="tx2">
                  <a:lumMod val="75000"/>
                </a:schemeClr>
              </a:solidFill>
            </a:endParaRPr>
          </a:p>
          <a:p>
            <a:pPr marL="0" indent="0">
              <a:buNone/>
            </a:pPr>
            <a:r>
              <a:rPr lang="en-US" b="1" dirty="0" smtClean="0">
                <a:solidFill>
                  <a:schemeClr val="tx2">
                    <a:lumMod val="75000"/>
                  </a:schemeClr>
                </a:solidFill>
              </a:rPr>
              <a:t>Losing sleep at night</a:t>
            </a:r>
            <a:r>
              <a:rPr lang="en-US" dirty="0" smtClean="0">
                <a:solidFill>
                  <a:schemeClr val="tx2">
                    <a:lumMod val="75000"/>
                  </a:schemeClr>
                </a:solidFill>
              </a:rPr>
              <a:t> </a:t>
            </a:r>
            <a:r>
              <a:rPr lang="en-US" dirty="0" smtClean="0"/>
              <a:t>if the process did not go as planned.</a:t>
            </a:r>
            <a:endParaRPr lang="en-US" dirty="0"/>
          </a:p>
        </p:txBody>
      </p:sp>
      <p:grpSp>
        <p:nvGrpSpPr>
          <p:cNvPr id="5" name="Group 4"/>
          <p:cNvGrpSpPr/>
          <p:nvPr/>
        </p:nvGrpSpPr>
        <p:grpSpPr>
          <a:xfrm>
            <a:off x="7239000" y="2133600"/>
            <a:ext cx="6731000" cy="2946400"/>
            <a:chOff x="533400" y="3581400"/>
            <a:chExt cx="6731000" cy="294640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914" b="100000" l="10000" r="90000"/>
                      </a14:imgEffect>
                    </a14:imgLayer>
                  </a14:imgProps>
                </a:ext>
              </a:extLst>
            </a:blip>
            <a:stretch>
              <a:fillRect/>
            </a:stretch>
          </p:blipFill>
          <p:spPr>
            <a:xfrm>
              <a:off x="533400" y="3581400"/>
              <a:ext cx="6731000" cy="2946400"/>
            </a:xfrm>
            <a:prstGeom prst="rect">
              <a:avLst/>
            </a:prstGeom>
          </p:spPr>
        </p:pic>
        <p:sp>
          <p:nvSpPr>
            <p:cNvPr id="9" name="Text Box 1"/>
            <p:cNvSpPr txBox="1"/>
            <p:nvPr/>
          </p:nvSpPr>
          <p:spPr>
            <a:xfrm>
              <a:off x="3581400" y="4343400"/>
              <a:ext cx="1557020" cy="699770"/>
            </a:xfrm>
            <a:prstGeom prst="rect">
              <a:avLst/>
            </a:prstGeom>
            <a:noFill/>
            <a:ln>
              <a:noFill/>
            </a:ln>
            <a:effectLst/>
            <a:extLst>
              <a:ext uri="{C572A759-6A51-4108-AA02-DFA0A04FC94B}">
                <ma14:wrappingTextBoxFlag xmlns:ma14="http://schemas.microsoft.com/office/mac/drawingml/2011/main" xmlns=""/>
              </a:ext>
            </a:extLst>
          </p:spPr>
          <p:txBody>
            <a:bodyPr rot="0" spcFirstLastPara="1" vert="horz" wrap="none" lIns="91440" tIns="45720" rIns="91440" bIns="45720" numCol="1" spcCol="0" rtlCol="0" fromWordArt="0" anchor="t" anchorCtr="0" forceAA="0" compatLnSpc="1">
              <a:prstTxWarp prst="textArchUp">
                <a:avLst/>
              </a:prstTxWarp>
              <a:spAutoFit/>
            </a:bodyPr>
            <a:lstStyle/>
            <a:p>
              <a:pPr marL="0" marR="0" algn="ctr">
                <a:spcBef>
                  <a:spcPts val="0"/>
                </a:spcBef>
                <a:spcAft>
                  <a:spcPts val="0"/>
                </a:spcAft>
              </a:pPr>
              <a:r>
                <a:rPr lang="en-US" sz="3600" b="1" dirty="0">
                  <a:ln w="12700" cap="flat" cmpd="sng" algn="ctr">
                    <a:noFill/>
                    <a:prstDash val="solid"/>
                    <a:round/>
                  </a:ln>
                  <a:solidFill>
                    <a:schemeClr val="tx2">
                      <a:lumMod val="75000"/>
                    </a:schemeClr>
                  </a:solidFill>
                  <a:effectLst>
                    <a:outerShdw blurRad="41275" dist="20320" dir="1800000" algn="tl">
                      <a:srgbClr val="000000">
                        <a:alpha val="40000"/>
                      </a:srgbClr>
                    </a:outerShdw>
                  </a:effectLst>
                  <a:latin typeface="Impact"/>
                  <a:ea typeface="ＭＳ 明朝"/>
                  <a:cs typeface="Times New Roman"/>
                </a:rPr>
                <a:t>Policy</a:t>
              </a:r>
              <a:endParaRPr lang="en-US" sz="1200" dirty="0">
                <a:ln w="12700" cap="flat" cmpd="sng" algn="ctr">
                  <a:noFill/>
                  <a:prstDash val="solid"/>
                  <a:round/>
                </a:ln>
                <a:solidFill>
                  <a:schemeClr val="tx2">
                    <a:lumMod val="75000"/>
                  </a:schemeClr>
                </a:solidFill>
                <a:effectLst/>
                <a:latin typeface="Cambria"/>
                <a:ea typeface="ＭＳ 明朝"/>
                <a:cs typeface="Times New Roman"/>
              </a:endParaRPr>
            </a:p>
          </p:txBody>
        </p:sp>
      </p:grpSp>
    </p:spTree>
    <p:extLst>
      <p:ext uri="{BB962C8B-B14F-4D97-AF65-F5344CB8AC3E}">
        <p14:creationId xmlns:p14="http://schemas.microsoft.com/office/powerpoint/2010/main" val="31256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0" presetClass="path" presetSubtype="0" accel="50000" decel="50000" fill="hold" nodeType="withEffect">
                                  <p:stCondLst>
                                    <p:cond delay="500"/>
                                  </p:stCondLst>
                                  <p:childTnLst>
                                    <p:animMotion origin="layout" path="M 1.94444E-6 -4.07407E-6 C -0.00677 -4.07407E-6 -0.01354 -4.07407E-6 -0.02396 -0.0074 C -0.03437 -0.01481 -0.04896 -0.04537 -0.06285 -0.04444 C -0.07674 -0.04352 -0.09705 -0.00995 -0.10729 -0.00254 C -0.11753 0.00486 -0.11528 0.0044 -0.12396 -4.07407E-6 C -0.13264 -0.00439 -0.14618 -0.03078 -0.1592 -0.02963 C -0.17222 -0.02847 -0.18594 0.00648 -0.20174 0.00741 C -0.21753 0.00834 -0.23663 -0.0243 -0.25365 -0.02477 C -0.27066 -0.02523 -0.28507 0.00371 -0.30365 0.00486 C -0.32222 0.00602 -0.34687 -0.01666 -0.36476 -0.01736 C -0.38264 -0.01805 -0.39566 0.0007 -0.41111 -4.07407E-6 C -0.42656 -0.00069 -0.44062 -0.02338 -0.45729 -0.02222 C -0.47396 -0.02106 -0.49375 0.00625 -0.51111 0.00741 C -0.52847 0.00857 -0.54479 -0.01412 -0.56111 -0.01481 C -0.57743 -0.01551 -0.59566 -0.00023 -0.6092 0.00255 C -0.62274 0.00533 -0.63264 0.00394 -0.64253 0.00255 " pathEditMode="relative" ptsTypes="aaaaaaaaaaaaaaaA">
                                      <p:cBhvr>
                                        <p:cTn id="8" dur="5000" fill="hold"/>
                                        <p:tgtEl>
                                          <p:spTgt spid="5"/>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thought</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b="1" dirty="0" smtClean="0"/>
              <a:t>The </a:t>
            </a:r>
            <a:r>
              <a:rPr lang="en-US" b="1" dirty="0"/>
              <a:t>most difficult problems with program evaluation are not methodological or political but </a:t>
            </a:r>
            <a:r>
              <a:rPr lang="en-US" b="1" dirty="0" smtClean="0"/>
              <a:t>psychological</a:t>
            </a:r>
            <a:r>
              <a:rPr lang="en-US" dirty="0" smtClean="0"/>
              <a:t> </a:t>
            </a:r>
          </a:p>
          <a:p>
            <a:pPr marL="0" indent="0">
              <a:buNone/>
            </a:pPr>
            <a:endParaRPr lang="en-US" dirty="0"/>
          </a:p>
          <a:p>
            <a:pPr marL="0" indent="0">
              <a:buNone/>
            </a:pPr>
            <a:r>
              <a:rPr lang="en-US" dirty="0" smtClean="0"/>
              <a:t>… Sometimes, though, what </a:t>
            </a:r>
            <a:r>
              <a:rPr lang="en-US" dirty="0"/>
              <a:t>is </a:t>
            </a:r>
            <a:r>
              <a:rPr lang="en-US" dirty="0" smtClean="0"/>
              <a:t>lacking </a:t>
            </a:r>
            <a:r>
              <a:rPr lang="en-US" dirty="0"/>
              <a:t>is the ability to see the point of view of </a:t>
            </a:r>
            <a:r>
              <a:rPr lang="en-US" dirty="0" smtClean="0"/>
              <a:t>those </a:t>
            </a:r>
            <a:r>
              <a:rPr lang="en-US" dirty="0"/>
              <a:t>on the receiving end of the </a:t>
            </a:r>
            <a:r>
              <a:rPr lang="en-US" dirty="0" smtClean="0"/>
              <a:t>evaluation—</a:t>
            </a:r>
            <a:r>
              <a:rPr lang="en-US" dirty="0"/>
              <a:t>the lack of </a:t>
            </a:r>
            <a:r>
              <a:rPr lang="en-US" dirty="0" smtClean="0"/>
              <a:t>empathic skills—and </a:t>
            </a:r>
            <a:r>
              <a:rPr lang="en-US" dirty="0"/>
              <a:t>that is just as important a failing</a:t>
            </a:r>
            <a:r>
              <a:rPr lang="en-US" dirty="0" smtClean="0"/>
              <a:t>.”</a:t>
            </a:r>
            <a:endParaRPr lang="en-US" dirty="0"/>
          </a:p>
          <a:p>
            <a:pPr marL="0" indent="0">
              <a:buNone/>
            </a:pPr>
            <a:endParaRPr lang="en-US" dirty="0"/>
          </a:p>
          <a:p>
            <a:pPr>
              <a:buClr>
                <a:schemeClr val="tx2">
                  <a:lumMod val="75000"/>
                </a:schemeClr>
              </a:buClr>
              <a:buFont typeface="Lucida Grande"/>
              <a:buChar char="-"/>
            </a:pPr>
            <a:r>
              <a:rPr lang="en-US" dirty="0" err="1" smtClean="0">
                <a:solidFill>
                  <a:schemeClr val="tx2">
                    <a:lumMod val="75000"/>
                  </a:schemeClr>
                </a:solidFill>
              </a:rPr>
              <a:t>Scriven</a:t>
            </a:r>
            <a:r>
              <a:rPr lang="en-US" dirty="0">
                <a:solidFill>
                  <a:schemeClr val="tx2">
                    <a:lumMod val="75000"/>
                  </a:schemeClr>
                </a:solidFill>
              </a:rPr>
              <a:t>, M. (1993), Parting perspectives. New Directions </a:t>
            </a:r>
            <a:r>
              <a:rPr lang="en-US" dirty="0" smtClean="0">
                <a:solidFill>
                  <a:schemeClr val="tx2">
                    <a:lumMod val="75000"/>
                  </a:schemeClr>
                </a:solidFill>
              </a:rPr>
              <a:t>for </a:t>
            </a:r>
            <a:r>
              <a:rPr lang="en-US" dirty="0">
                <a:solidFill>
                  <a:schemeClr val="tx2">
                    <a:lumMod val="75000"/>
                  </a:schemeClr>
                </a:solidFill>
              </a:rPr>
              <a:t>Program Evaluation, 1993: 87–92. </a:t>
            </a:r>
          </a:p>
          <a:p>
            <a:pPr marL="0" indent="0">
              <a:buNone/>
            </a:pPr>
            <a:endParaRPr lang="en-US" dirty="0" smtClean="0"/>
          </a:p>
        </p:txBody>
      </p:sp>
    </p:spTree>
    <p:extLst>
      <p:ext uri="{BB962C8B-B14F-4D97-AF65-F5344CB8AC3E}">
        <p14:creationId xmlns:p14="http://schemas.microsoft.com/office/powerpoint/2010/main" val="3022635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629758">
            <a:off x="3812670" y="4152071"/>
            <a:ext cx="3228543" cy="646331"/>
          </a:xfrm>
          <a:prstGeom prst="rect">
            <a:avLst/>
          </a:prstGeom>
          <a:noFill/>
        </p:spPr>
        <p:txBody>
          <a:bodyPr wrap="none" rtlCol="0">
            <a:spAutoFit/>
          </a:bodyPr>
          <a:lstStyle/>
          <a:p>
            <a:r>
              <a:rPr lang="en-US" sz="3600" b="1" dirty="0" smtClean="0">
                <a:solidFill>
                  <a:schemeClr val="accent1"/>
                </a:solidFill>
                <a:latin typeface="Arial" pitchFamily="34" charset="0"/>
                <a:cs typeface="Arial" pitchFamily="34" charset="0"/>
              </a:rPr>
              <a:t>RECIPROCAL</a:t>
            </a:r>
            <a:endParaRPr lang="en-US" sz="3600" b="1" dirty="0">
              <a:solidFill>
                <a:schemeClr val="accent1"/>
              </a:solidFill>
              <a:latin typeface="Arial" pitchFamily="34" charset="0"/>
              <a:cs typeface="Arial" pitchFamily="34" charset="0"/>
            </a:endParaRPr>
          </a:p>
        </p:txBody>
      </p:sp>
      <p:sp>
        <p:nvSpPr>
          <p:cNvPr id="6" name="TextBox 5"/>
          <p:cNvSpPr txBox="1"/>
          <p:nvPr/>
        </p:nvSpPr>
        <p:spPr>
          <a:xfrm rot="2629758">
            <a:off x="4403254" y="3739967"/>
            <a:ext cx="4459123" cy="646331"/>
          </a:xfrm>
          <a:prstGeom prst="rect">
            <a:avLst/>
          </a:prstGeom>
          <a:noFill/>
        </p:spPr>
        <p:txBody>
          <a:bodyPr wrap="none" rtlCol="0">
            <a:spAutoFit/>
          </a:bodyPr>
          <a:lstStyle/>
          <a:p>
            <a:r>
              <a:rPr lang="en-US" sz="3600" b="1" dirty="0" smtClean="0">
                <a:solidFill>
                  <a:schemeClr val="accent1"/>
                </a:solidFill>
                <a:latin typeface="Arial" pitchFamily="34" charset="0"/>
                <a:cs typeface="Arial" pitchFamily="34" charset="0"/>
              </a:rPr>
              <a:t>TRANSFORMATIVE</a:t>
            </a:r>
            <a:endParaRPr lang="en-US" sz="3600" b="1" dirty="0">
              <a:solidFill>
                <a:schemeClr val="accent1"/>
              </a:solidFill>
              <a:latin typeface="Arial" pitchFamily="34" charset="0"/>
              <a:cs typeface="Arial" pitchFamily="34" charset="0"/>
            </a:endParaRPr>
          </a:p>
        </p:txBody>
      </p:sp>
      <p:sp>
        <p:nvSpPr>
          <p:cNvPr id="8" name="TextBox 7"/>
          <p:cNvSpPr txBox="1"/>
          <p:nvPr/>
        </p:nvSpPr>
        <p:spPr>
          <a:xfrm rot="2629758">
            <a:off x="6885778" y="5768232"/>
            <a:ext cx="1954231" cy="646331"/>
          </a:xfrm>
          <a:prstGeom prst="rect">
            <a:avLst/>
          </a:prstGeom>
          <a:noFill/>
        </p:spPr>
        <p:txBody>
          <a:bodyPr wrap="none" rtlCol="0">
            <a:spAutoFit/>
          </a:bodyPr>
          <a:lstStyle/>
          <a:p>
            <a:r>
              <a:rPr lang="en-US" sz="3600" b="1" dirty="0" smtClean="0">
                <a:solidFill>
                  <a:schemeClr val="accent1"/>
                </a:solidFill>
                <a:latin typeface="Arial" pitchFamily="34" charset="0"/>
                <a:cs typeface="Arial" pitchFamily="34" charset="0"/>
              </a:rPr>
              <a:t>ACTION</a:t>
            </a:r>
            <a:endParaRPr lang="en-US" sz="3600" b="1" dirty="0">
              <a:solidFill>
                <a:schemeClr val="accent1"/>
              </a:solidFill>
              <a:latin typeface="Arial" pitchFamily="34" charset="0"/>
              <a:cs typeface="Arial" pitchFamily="34" charset="0"/>
            </a:endParaRPr>
          </a:p>
        </p:txBody>
      </p:sp>
      <p:sp>
        <p:nvSpPr>
          <p:cNvPr id="9" name="TextBox 8"/>
          <p:cNvSpPr txBox="1"/>
          <p:nvPr/>
        </p:nvSpPr>
        <p:spPr>
          <a:xfrm rot="2629758">
            <a:off x="4128213" y="3933777"/>
            <a:ext cx="3698448" cy="646331"/>
          </a:xfrm>
          <a:prstGeom prst="rect">
            <a:avLst/>
          </a:prstGeom>
          <a:noFill/>
        </p:spPr>
        <p:txBody>
          <a:bodyPr wrap="none" rtlCol="0">
            <a:spAutoFit/>
          </a:bodyPr>
          <a:lstStyle/>
          <a:p>
            <a:r>
              <a:rPr lang="en-US" sz="3600" b="1" dirty="0" smtClean="0">
                <a:solidFill>
                  <a:schemeClr val="accent1"/>
                </a:solidFill>
                <a:latin typeface="Arial" pitchFamily="34" charset="0"/>
                <a:cs typeface="Arial" pitchFamily="34" charset="0"/>
              </a:rPr>
              <a:t>PARTICPATORY</a:t>
            </a:r>
            <a:endParaRPr lang="en-US" sz="3600" b="1" dirty="0">
              <a:solidFill>
                <a:schemeClr val="accent1"/>
              </a:solidFill>
              <a:latin typeface="Arial" pitchFamily="34" charset="0"/>
              <a:cs typeface="Arial" pitchFamily="34" charset="0"/>
            </a:endParaRPr>
          </a:p>
        </p:txBody>
      </p:sp>
      <p:grpSp>
        <p:nvGrpSpPr>
          <p:cNvPr id="10" name="Group 9"/>
          <p:cNvGrpSpPr/>
          <p:nvPr/>
        </p:nvGrpSpPr>
        <p:grpSpPr>
          <a:xfrm>
            <a:off x="-1799771" y="2148114"/>
            <a:ext cx="9209849" cy="3744686"/>
            <a:chOff x="-1799771" y="2148114"/>
            <a:chExt cx="9209849" cy="3744686"/>
          </a:xfrm>
        </p:grpSpPr>
        <p:sp>
          <p:nvSpPr>
            <p:cNvPr id="11" name="TextBox 10"/>
            <p:cNvSpPr txBox="1"/>
            <p:nvPr/>
          </p:nvSpPr>
          <p:spPr>
            <a:xfrm>
              <a:off x="3429000" y="2362200"/>
              <a:ext cx="3981078" cy="1569660"/>
            </a:xfrm>
            <a:prstGeom prst="rect">
              <a:avLst/>
            </a:prstGeom>
            <a:noFill/>
            <a:effectLst/>
          </p:spPr>
          <p:txBody>
            <a:bodyPr wrap="none" rtlCol="0">
              <a:spAutoFit/>
            </a:bodyPr>
            <a:lstStyle/>
            <a:p>
              <a:r>
                <a:rPr lang="en-US" sz="4800" b="1" kern="600" dirty="0" smtClean="0">
                  <a:solidFill>
                    <a:schemeClr val="tx2">
                      <a:lumMod val="75000"/>
                    </a:schemeClr>
                  </a:solidFill>
                  <a:effectLst>
                    <a:outerShdw blurRad="101600" dist="50800" dir="5400000" algn="t" rotWithShape="0">
                      <a:prstClr val="black">
                        <a:alpha val="40000"/>
                      </a:prstClr>
                    </a:outerShdw>
                  </a:effectLst>
                  <a:latin typeface="Arial" pitchFamily="34" charset="0"/>
                  <a:cs typeface="Arial" pitchFamily="34" charset="0"/>
                </a:rPr>
                <a:t>  RESEARCH</a:t>
              </a:r>
            </a:p>
            <a:p>
              <a:r>
                <a:rPr lang="en-US" sz="4800" b="1" kern="600" dirty="0" smtClean="0">
                  <a:solidFill>
                    <a:schemeClr val="tx2">
                      <a:lumMod val="75000"/>
                    </a:schemeClr>
                  </a:solidFill>
                  <a:effectLst>
                    <a:outerShdw blurRad="101600" dist="50800" dir="5400000" algn="t" rotWithShape="0">
                      <a:prstClr val="black">
                        <a:alpha val="40000"/>
                      </a:prstClr>
                    </a:outerShdw>
                  </a:effectLst>
                  <a:latin typeface="Arial" pitchFamily="34" charset="0"/>
                  <a:cs typeface="Arial" pitchFamily="34" charset="0"/>
                </a:rPr>
                <a:t>  CONCEPTS</a:t>
              </a:r>
              <a:endParaRPr lang="en-US" sz="4800" b="1" kern="600" dirty="0">
                <a:solidFill>
                  <a:schemeClr val="tx2">
                    <a:lumMod val="75000"/>
                  </a:schemeClr>
                </a:solidFill>
                <a:effectLst>
                  <a:outerShdw blurRad="101600" dist="50800" dir="5400000" algn="t" rotWithShape="0">
                    <a:prstClr val="black">
                      <a:alpha val="40000"/>
                    </a:prstClr>
                  </a:outerShdw>
                </a:effectLst>
                <a:latin typeface="Arial" pitchFamily="34" charset="0"/>
                <a:cs typeface="Arial" pitchFamily="34" charset="0"/>
              </a:endParaRPr>
            </a:p>
          </p:txBody>
        </p:sp>
        <p:sp>
          <p:nvSpPr>
            <p:cNvPr id="12" name="Rectangle 11"/>
            <p:cNvSpPr/>
            <p:nvPr/>
          </p:nvSpPr>
          <p:spPr>
            <a:xfrm>
              <a:off x="-1799771" y="2148114"/>
              <a:ext cx="4876800" cy="374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91600" y="2213741"/>
              <a:ext cx="1838340" cy="1838340"/>
            </a:xfrm>
            <a:prstGeom prst="ellipse">
              <a:avLst/>
            </a:prstGeom>
            <a:solidFill>
              <a:schemeClr val="tx2">
                <a:lumMod val="75000"/>
              </a:schemeClr>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a:ln>
                  <a:noFill/>
                </a:ln>
                <a:solidFill>
                  <a:schemeClr val="tx2">
                    <a:lumMod val="75000"/>
                  </a:schemeClr>
                </a:solidFill>
                <a:effectLst/>
                <a:uLnTx/>
                <a:uFillTx/>
                <a:latin typeface="Arial Black" pitchFamily="34" charset="0"/>
                <a:ea typeface="+mn-ea"/>
                <a:cs typeface="+mn-cs"/>
              </a:endParaRPr>
            </a:p>
          </p:txBody>
        </p:sp>
        <p:sp>
          <p:nvSpPr>
            <p:cNvPr id="14" name="TextBox 20"/>
            <p:cNvSpPr txBox="1">
              <a:spLocks noChangeArrowheads="1"/>
            </p:cNvSpPr>
            <p:nvPr/>
          </p:nvSpPr>
          <p:spPr bwMode="auto">
            <a:xfrm>
              <a:off x="1993817" y="2417763"/>
              <a:ext cx="805029" cy="1431161"/>
            </a:xfrm>
            <a:prstGeom prst="rect">
              <a:avLst/>
            </a:prstGeom>
          </p:spPr>
          <p:txBody>
            <a:bodyPr wrap="none">
              <a:spAutoFit/>
            </a:bodyPr>
            <a:lstStyle/>
            <a:p>
              <a:pPr algn="ctr"/>
              <a:r>
                <a:rPr lang="en-US" sz="8700" b="1" dirty="0" smtClean="0">
                  <a:solidFill>
                    <a:srgbClr val="FFFFFF"/>
                  </a:solidFill>
                  <a:latin typeface="Arial" pitchFamily="34" charset="0"/>
                  <a:cs typeface="Arial" pitchFamily="34" charset="0"/>
                </a:rPr>
                <a:t>3</a:t>
              </a:r>
              <a:endParaRPr lang="en-US" sz="8700" b="1" dirty="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val="208361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decel="30000" fill="hold" nodeType="clickEffect">
                                  <p:stCondLst>
                                    <p:cond delay="0"/>
                                  </p:stCondLst>
                                  <p:childTnLst>
                                    <p:animRot by="-2700000">
                                      <p:cBhvr>
                                        <p:cTn id="6" dur="1000" fill="hold"/>
                                        <p:tgtEl>
                                          <p:spTgt spid="10"/>
                                        </p:tgtEl>
                                        <p:attrNameLst>
                                          <p:attrName>r</p:attrName>
                                        </p:attrNameLst>
                                      </p:cBhvr>
                                    </p:animRot>
                                  </p:childTnLst>
                                </p:cTn>
                              </p:par>
                              <p:par>
                                <p:cTn id="7" presetID="6" presetClass="emph" presetSubtype="0" decel="30000" fill="hold" nodeType="withEffect">
                                  <p:stCondLst>
                                    <p:cond delay="0"/>
                                  </p:stCondLst>
                                  <p:childTnLst>
                                    <p:animScale>
                                      <p:cBhvr>
                                        <p:cTn id="8" dur="1000" fill="hold"/>
                                        <p:tgtEl>
                                          <p:spTgt spid="10"/>
                                        </p:tgtEl>
                                      </p:cBhvr>
                                      <p:by x="200000" y="200000"/>
                                    </p:animScale>
                                  </p:childTnLst>
                                </p:cTn>
                              </p:par>
                              <p:par>
                                <p:cTn id="9" presetID="42" presetClass="path" presetSubtype="0" decel="30000" fill="hold" nodeType="withEffect">
                                  <p:stCondLst>
                                    <p:cond delay="0"/>
                                  </p:stCondLst>
                                  <p:childTnLst>
                                    <p:animMotion origin="layout" path="M -1.11111E-6 -1.11111E-6 L -0.30486 0.57153 " pathEditMode="relative" rAng="0" ptsTypes="AA">
                                      <p:cBhvr>
                                        <p:cTn id="10" dur="1000" fill="hold"/>
                                        <p:tgtEl>
                                          <p:spTgt spid="10"/>
                                        </p:tgtEl>
                                        <p:attrNameLst>
                                          <p:attrName>ppt_x</p:attrName>
                                          <p:attrName>ppt_y</p:attrName>
                                        </p:attrNameLst>
                                      </p:cBhvr>
                                      <p:rCtr x="-15200" y="28600"/>
                                    </p:animMotion>
                                  </p:childTnLst>
                                </p:cTn>
                              </p:par>
                            </p:childTnLst>
                          </p:cTn>
                        </p:par>
                        <p:par>
                          <p:cTn id="11" fill="hold">
                            <p:stCondLst>
                              <p:cond delay="1000"/>
                            </p:stCondLst>
                            <p:childTnLst>
                              <p:par>
                                <p:cTn id="12" presetID="23" presetClass="entr" presetSubtype="16" fill="hold" grpId="0" nodeType="afterEffect">
                                  <p:stCondLst>
                                    <p:cond delay="20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par>
                          <p:cTn id="16" fill="hold">
                            <p:stCondLst>
                              <p:cond delay="1700"/>
                            </p:stCondLst>
                            <p:childTnLst>
                              <p:par>
                                <p:cTn id="17" presetID="6" presetClass="emph" presetSubtype="0" decel="60000" fill="hold" grpId="1" nodeType="afterEffect">
                                  <p:stCondLst>
                                    <p:cond delay="0"/>
                                  </p:stCondLst>
                                  <p:childTnLst>
                                    <p:animScale>
                                      <p:cBhvr>
                                        <p:cTn id="18" dur="500" fill="hold"/>
                                        <p:tgtEl>
                                          <p:spTgt spid="6"/>
                                        </p:tgtEl>
                                      </p:cBhvr>
                                      <p:by x="95000" y="95000"/>
                                    </p:animScale>
                                  </p:childTnLst>
                                </p:cTn>
                              </p:par>
                            </p:childTnLst>
                          </p:cTn>
                        </p:par>
                        <p:par>
                          <p:cTn id="19" fill="hold">
                            <p:stCondLst>
                              <p:cond delay="2200"/>
                            </p:stCondLst>
                            <p:childTnLst>
                              <p:par>
                                <p:cTn id="20" presetID="23" presetClass="entr" presetSubtype="16" fill="hold" grpId="0" nodeType="afterEffect">
                                  <p:stCondLst>
                                    <p:cond delay="7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par>
                          <p:cTn id="24" fill="hold">
                            <p:stCondLst>
                              <p:cond delay="3400"/>
                            </p:stCondLst>
                            <p:childTnLst>
                              <p:par>
                                <p:cTn id="25" presetID="6" presetClass="emph" presetSubtype="0" decel="60000" fill="hold" grpId="1" nodeType="afterEffect">
                                  <p:stCondLst>
                                    <p:cond delay="0"/>
                                  </p:stCondLst>
                                  <p:childTnLst>
                                    <p:animScale>
                                      <p:cBhvr>
                                        <p:cTn id="26" dur="100" fill="hold"/>
                                        <p:tgtEl>
                                          <p:spTgt spid="9"/>
                                        </p:tgtEl>
                                      </p:cBhvr>
                                      <p:by x="95000" y="95000"/>
                                    </p:animScale>
                                  </p:childTnLst>
                                </p:cTn>
                              </p:par>
                            </p:childTnLst>
                          </p:cTn>
                        </p:par>
                        <p:par>
                          <p:cTn id="27" fill="hold">
                            <p:stCondLst>
                              <p:cond delay="3500"/>
                            </p:stCondLst>
                            <p:childTnLst>
                              <p:par>
                                <p:cTn id="28" presetID="23" presetClass="entr" presetSubtype="16" fill="hold" grpId="0" nodeType="afterEffect">
                                  <p:stCondLst>
                                    <p:cond delay="2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childTnLst>
                          </p:cTn>
                        </p:par>
                        <p:par>
                          <p:cTn id="32" fill="hold">
                            <p:stCondLst>
                              <p:cond delay="4200"/>
                            </p:stCondLst>
                            <p:childTnLst>
                              <p:par>
                                <p:cTn id="33" presetID="6" presetClass="emph" presetSubtype="0" decel="60000" fill="hold" grpId="1" nodeType="afterEffect">
                                  <p:stCondLst>
                                    <p:cond delay="0"/>
                                  </p:stCondLst>
                                  <p:childTnLst>
                                    <p:animScale>
                                      <p:cBhvr>
                                        <p:cTn id="34" dur="100" fill="hold"/>
                                        <p:tgtEl>
                                          <p:spTgt spid="8"/>
                                        </p:tgtEl>
                                      </p:cBhvr>
                                      <p:by x="95000" y="95000"/>
                                    </p:animScale>
                                  </p:childTnLst>
                                </p:cTn>
                              </p:par>
                            </p:childTnLst>
                          </p:cTn>
                        </p:par>
                        <p:par>
                          <p:cTn id="35" fill="hold">
                            <p:stCondLst>
                              <p:cond delay="4300"/>
                            </p:stCondLst>
                            <p:childTnLst>
                              <p:par>
                                <p:cTn id="36" presetID="23" presetClass="entr" presetSubtype="16" fill="hold" grpId="0" nodeType="after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childTnLst>
                                </p:cTn>
                              </p:par>
                            </p:childTnLst>
                          </p:cTn>
                        </p:par>
                        <p:par>
                          <p:cTn id="40" fill="hold">
                            <p:stCondLst>
                              <p:cond delay="5300"/>
                            </p:stCondLst>
                            <p:childTnLst>
                              <p:par>
                                <p:cTn id="41" presetID="6" presetClass="emph" presetSubtype="0" decel="60000" fill="hold" grpId="1" nodeType="afterEffect">
                                  <p:stCondLst>
                                    <p:cond delay="0"/>
                                  </p:stCondLst>
                                  <p:childTnLst>
                                    <p:animScale>
                                      <p:cBhvr>
                                        <p:cTn id="42" dur="100" fill="hold"/>
                                        <p:tgtEl>
                                          <p:spTgt spid="5"/>
                                        </p:tgtEl>
                                      </p:cBhvr>
                                      <p:by x="95000" y="95000"/>
                                    </p:animScale>
                                  </p:childTnLst>
                                </p:cTn>
                              </p:par>
                            </p:childTnLst>
                          </p:cTn>
                        </p:par>
                      </p:childTnLst>
                    </p:cTn>
                  </p:par>
                  <p:par>
                    <p:cTn id="43" fill="hold">
                      <p:stCondLst>
                        <p:cond delay="indefinite"/>
                      </p:stCondLst>
                      <p:childTnLst>
                        <p:par>
                          <p:cTn id="44" fill="hold">
                            <p:stCondLst>
                              <p:cond delay="0"/>
                            </p:stCondLst>
                            <p:childTnLst>
                              <p:par>
                                <p:cTn id="45" presetID="64" presetClass="path" presetSubtype="0" accel="50000" decel="50000" fill="hold" nodeType="clickEffect">
                                  <p:stCondLst>
                                    <p:cond delay="0"/>
                                  </p:stCondLst>
                                  <p:childTnLst>
                                    <p:animMotion origin="layout" path="M -0.30486 0.57153 L -0.82847 0.01065 " pathEditMode="relative" rAng="0" ptsTypes="AA">
                                      <p:cBhvr>
                                        <p:cTn id="46" dur="1000" fill="hold"/>
                                        <p:tgtEl>
                                          <p:spTgt spid="10"/>
                                        </p:tgtEl>
                                        <p:attrNameLst>
                                          <p:attrName>ppt_x</p:attrName>
                                          <p:attrName>ppt_y</p:attrName>
                                        </p:attrNameLst>
                                      </p:cBhvr>
                                      <p:rCtr x="-26200" y="-28100"/>
                                    </p:animMotion>
                                  </p:childTnLst>
                                </p:cTn>
                              </p:par>
                              <p:par>
                                <p:cTn id="47" presetID="42" presetClass="path" presetSubtype="0" accel="50000" decel="50000" fill="hold" grpId="2" nodeType="withEffect">
                                  <p:stCondLst>
                                    <p:cond delay="1100"/>
                                  </p:stCondLst>
                                  <p:childTnLst>
                                    <p:animMotion origin="layout" path="M -2.77778E-6 -4.44444E-6 L 0.61875 0.79167 " pathEditMode="relative" rAng="0" ptsTypes="AA">
                                      <p:cBhvr>
                                        <p:cTn id="48" dur="1000" fill="hold"/>
                                        <p:tgtEl>
                                          <p:spTgt spid="6"/>
                                        </p:tgtEl>
                                        <p:attrNameLst>
                                          <p:attrName>ppt_x</p:attrName>
                                          <p:attrName>ppt_y</p:attrName>
                                        </p:attrNameLst>
                                      </p:cBhvr>
                                      <p:rCtr x="30900" y="39600"/>
                                    </p:animMotion>
                                  </p:childTnLst>
                                </p:cTn>
                              </p:par>
                              <p:par>
                                <p:cTn id="49" presetID="42" presetClass="path" presetSubtype="0" accel="50000" decel="50000" fill="hold" grpId="2" nodeType="withEffect">
                                  <p:stCondLst>
                                    <p:cond delay="1100"/>
                                  </p:stCondLst>
                                  <p:childTnLst>
                                    <p:animMotion origin="layout" path="M -2.22222E-6 4.44444E-6 L 0.625 0.79722 " pathEditMode="relative" rAng="0" ptsTypes="AA">
                                      <p:cBhvr>
                                        <p:cTn id="50" dur="1000" fill="hold"/>
                                        <p:tgtEl>
                                          <p:spTgt spid="9"/>
                                        </p:tgtEl>
                                        <p:attrNameLst>
                                          <p:attrName>ppt_x</p:attrName>
                                          <p:attrName>ppt_y</p:attrName>
                                        </p:attrNameLst>
                                      </p:cBhvr>
                                      <p:rCtr x="31300" y="39900"/>
                                    </p:animMotion>
                                  </p:childTnLst>
                                </p:cTn>
                              </p:par>
                              <p:par>
                                <p:cTn id="51" presetID="42" presetClass="path" presetSubtype="0" accel="50000" decel="50000" fill="hold" grpId="2" nodeType="withEffect">
                                  <p:stCondLst>
                                    <p:cond delay="1100"/>
                                  </p:stCondLst>
                                  <p:childTnLst>
                                    <p:animMotion origin="layout" path="M -2.22222E-6 4.44444E-6 L 0.625 0.79722 " pathEditMode="relative" rAng="0" ptsTypes="AA">
                                      <p:cBhvr>
                                        <p:cTn id="52" dur="1000" fill="hold"/>
                                        <p:tgtEl>
                                          <p:spTgt spid="8"/>
                                        </p:tgtEl>
                                        <p:attrNameLst>
                                          <p:attrName>ppt_x</p:attrName>
                                          <p:attrName>ppt_y</p:attrName>
                                        </p:attrNameLst>
                                      </p:cBhvr>
                                      <p:rCtr x="31300" y="39900"/>
                                    </p:animMotion>
                                  </p:childTnLst>
                                </p:cTn>
                              </p:par>
                              <p:par>
                                <p:cTn id="53" presetID="42" presetClass="path" presetSubtype="0" accel="50000" decel="50000" fill="hold" grpId="2" nodeType="withEffect">
                                  <p:stCondLst>
                                    <p:cond delay="1100"/>
                                  </p:stCondLst>
                                  <p:childTnLst>
                                    <p:animMotion origin="layout" path="M -2.22222E-6 4.44444E-6 L 0.625 0.79722 " pathEditMode="relative" rAng="0" ptsTypes="AA">
                                      <p:cBhvr>
                                        <p:cTn id="54" dur="1000" fill="hold"/>
                                        <p:tgtEl>
                                          <p:spTgt spid="5"/>
                                        </p:tgtEl>
                                        <p:attrNameLst>
                                          <p:attrName>ppt_x</p:attrName>
                                          <p:attrName>ppt_y</p:attrName>
                                        </p:attrNameLst>
                                      </p:cBhvr>
                                      <p:rCtr x="31300" y="39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5" grpId="1" autoUpdateAnimBg="0"/>
      <p:bldP spid="5" grpId="2" autoUpdateAnimBg="0"/>
      <p:bldP spid="6" grpId="0"/>
      <p:bldP spid="6" grpId="1"/>
      <p:bldP spid="6" grpId="2"/>
      <p:bldP spid="8" grpId="0" autoUpdateAnimBg="0"/>
      <p:bldP spid="8" grpId="1" autoUpdateAnimBg="0"/>
      <p:bldP spid="8" grpId="2" autoUpdateAnimBg="0"/>
      <p:bldP spid="9" grpId="0" autoUpdateAnimBg="0"/>
      <p:bldP spid="9" grpId="1" autoUpdateAnimBg="0"/>
      <p:bldP spid="9" grpId="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87798" y="3347359"/>
            <a:ext cx="2069702" cy="241662"/>
          </a:xfrm>
          <a:prstGeom prst="ellipse">
            <a:avLst/>
          </a:prstGeom>
          <a:gradFill flip="none" rotWithShape="1">
            <a:gsLst>
              <a:gs pos="0">
                <a:sysClr val="windowText" lastClr="000000">
                  <a:lumMod val="90000"/>
                  <a:alpha val="62000"/>
                </a:sysClr>
              </a:gs>
              <a:gs pos="100000">
                <a:srgbClr val="08CFEE">
                  <a:tint val="23500"/>
                  <a:satMod val="160000"/>
                  <a:alpha val="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TextBox 6"/>
          <p:cNvSpPr txBox="1"/>
          <p:nvPr/>
        </p:nvSpPr>
        <p:spPr>
          <a:xfrm>
            <a:off x="3429000" y="2339340"/>
            <a:ext cx="1893066" cy="984885"/>
          </a:xfrm>
          <a:prstGeom prst="rect">
            <a:avLst/>
          </a:prstGeom>
          <a:noFill/>
        </p:spPr>
        <p:txBody>
          <a:bodyPr wrap="none" rtlCol="0">
            <a:spAutoFit/>
          </a:bodyPr>
          <a:lstStyle/>
          <a:p>
            <a:r>
              <a:rPr lang="en-US" sz="5800" b="1" dirty="0" smtClean="0">
                <a:solidFill>
                  <a:srgbClr val="9D1E23"/>
                </a:solidFill>
                <a:effectLst>
                  <a:outerShdw blurRad="76200" dist="76200" dir="6600000" algn="t" rotWithShape="0">
                    <a:prstClr val="black">
                      <a:alpha val="35000"/>
                    </a:prstClr>
                  </a:outerShdw>
                </a:effectLst>
                <a:latin typeface="Arial" pitchFamily="34" charset="0"/>
                <a:cs typeface="Arial" pitchFamily="34" charset="0"/>
              </a:rPr>
              <a:t>Let’s</a:t>
            </a:r>
            <a:endParaRPr lang="en-US" sz="5800" b="1" dirty="0">
              <a:solidFill>
                <a:srgbClr val="9D1E23"/>
              </a:solidFill>
              <a:effectLst>
                <a:outerShdw blurRad="76200" dist="76200" dir="6600000" algn="t" rotWithShape="0">
                  <a:prstClr val="black">
                    <a:alpha val="35000"/>
                  </a:prstClr>
                </a:outerShdw>
              </a:effectLst>
              <a:latin typeface="Arial" pitchFamily="34" charset="0"/>
              <a:cs typeface="Arial" pitchFamily="34" charset="0"/>
            </a:endParaRPr>
          </a:p>
        </p:txBody>
      </p:sp>
      <p:sp>
        <p:nvSpPr>
          <p:cNvPr id="8" name="TextBox 7"/>
          <p:cNvSpPr txBox="1"/>
          <p:nvPr/>
        </p:nvSpPr>
        <p:spPr>
          <a:xfrm>
            <a:off x="5257800" y="2362200"/>
            <a:ext cx="3283684" cy="984885"/>
          </a:xfrm>
          <a:prstGeom prst="rect">
            <a:avLst/>
          </a:prstGeom>
          <a:noFill/>
        </p:spPr>
        <p:txBody>
          <a:bodyPr wrap="none" rtlCol="0">
            <a:spAutoFit/>
          </a:bodyPr>
          <a:lstStyle/>
          <a:p>
            <a:r>
              <a:rPr lang="en-US" sz="5800" b="1" dirty="0" smtClean="0">
                <a:solidFill>
                  <a:srgbClr val="9D1E23"/>
                </a:solidFill>
                <a:effectLst>
                  <a:outerShdw blurRad="76200" dist="76200" dir="6600000" algn="t" rotWithShape="0">
                    <a:prstClr val="black">
                      <a:alpha val="35000"/>
                    </a:prstClr>
                  </a:outerShdw>
                </a:effectLst>
                <a:latin typeface="Arial" pitchFamily="34" charset="0"/>
                <a:cs typeface="Arial" pitchFamily="34" charset="0"/>
              </a:rPr>
              <a:t>question</a:t>
            </a:r>
            <a:endParaRPr lang="en-US" sz="5800" b="1" dirty="0">
              <a:solidFill>
                <a:srgbClr val="9D1E23"/>
              </a:solidFill>
              <a:effectLst>
                <a:outerShdw blurRad="76200" dist="76200" dir="6600000" algn="t" rotWithShape="0">
                  <a:prstClr val="black">
                    <a:alpha val="35000"/>
                  </a:prstClr>
                </a:outerShdw>
              </a:effectLst>
              <a:latin typeface="Arial" pitchFamily="34" charset="0"/>
              <a:cs typeface="Arial" pitchFamily="34" charset="0"/>
            </a:endParaRPr>
          </a:p>
        </p:txBody>
      </p:sp>
      <p:sp>
        <p:nvSpPr>
          <p:cNvPr id="9" name="TextBox 8"/>
          <p:cNvSpPr txBox="1"/>
          <p:nvPr/>
        </p:nvSpPr>
        <p:spPr>
          <a:xfrm>
            <a:off x="3429000" y="3810000"/>
            <a:ext cx="3076671" cy="984885"/>
          </a:xfrm>
          <a:prstGeom prst="rect">
            <a:avLst/>
          </a:prstGeom>
          <a:noFill/>
        </p:spPr>
        <p:txBody>
          <a:bodyPr wrap="none" rtlCol="0">
            <a:spAutoFit/>
          </a:bodyPr>
          <a:lstStyle/>
          <a:p>
            <a:r>
              <a:rPr lang="en-US" sz="5800" b="1" dirty="0" smtClean="0">
                <a:solidFill>
                  <a:srgbClr val="9D1E23"/>
                </a:solidFill>
                <a:effectLst>
                  <a:outerShdw blurRad="76200" dist="76200" dir="6600000" algn="t" rotWithShape="0">
                    <a:prstClr val="black">
                      <a:alpha val="35000"/>
                    </a:prstClr>
                  </a:outerShdw>
                </a:effectLst>
                <a:latin typeface="Arial" pitchFamily="34" charset="0"/>
                <a:cs typeface="Arial" pitchFamily="34" charset="0"/>
              </a:rPr>
              <a:t>thinking</a:t>
            </a:r>
            <a:endParaRPr lang="en-US" sz="5800" b="1" dirty="0">
              <a:solidFill>
                <a:srgbClr val="9D1E23"/>
              </a:solidFill>
              <a:effectLst>
                <a:outerShdw blurRad="76200" dist="76200" dir="6600000" algn="t" rotWithShape="0">
                  <a:prstClr val="black">
                    <a:alpha val="35000"/>
                  </a:prstClr>
                </a:outerShdw>
              </a:effectLst>
              <a:latin typeface="Arial" pitchFamily="34" charset="0"/>
              <a:cs typeface="Arial" pitchFamily="34" charset="0"/>
            </a:endParaRPr>
          </a:p>
        </p:txBody>
      </p:sp>
      <p:sp>
        <p:nvSpPr>
          <p:cNvPr id="11" name="TextBox 10"/>
          <p:cNvSpPr txBox="1"/>
          <p:nvPr/>
        </p:nvSpPr>
        <p:spPr>
          <a:xfrm>
            <a:off x="3352800" y="2971800"/>
            <a:ext cx="1569660" cy="1107996"/>
          </a:xfrm>
          <a:prstGeom prst="rect">
            <a:avLst/>
          </a:prstGeom>
          <a:noFill/>
        </p:spPr>
        <p:txBody>
          <a:bodyPr wrap="none" rtlCol="0">
            <a:spAutoFit/>
          </a:bodyPr>
          <a:lstStyle/>
          <a:p>
            <a:r>
              <a:rPr lang="en-US" sz="6600" b="1" dirty="0" smtClean="0">
                <a:solidFill>
                  <a:schemeClr val="accent1"/>
                </a:solidFill>
                <a:latin typeface="Arial" pitchFamily="34" charset="0"/>
                <a:cs typeface="Arial" pitchFamily="34" charset="0"/>
              </a:rPr>
              <a:t>our</a:t>
            </a:r>
            <a:endParaRPr lang="en-US" sz="6600" b="1" dirty="0">
              <a:solidFill>
                <a:schemeClr val="accent1"/>
              </a:solidFill>
              <a:latin typeface="Arial" pitchFamily="34" charset="0"/>
              <a:cs typeface="Arial" pitchFamily="34" charset="0"/>
            </a:endParaRPr>
          </a:p>
        </p:txBody>
      </p:sp>
      <p:sp>
        <p:nvSpPr>
          <p:cNvPr id="6" name="Oval 5"/>
          <p:cNvSpPr/>
          <p:nvPr/>
        </p:nvSpPr>
        <p:spPr>
          <a:xfrm>
            <a:off x="855330" y="1623191"/>
            <a:ext cx="1838340" cy="1838340"/>
          </a:xfrm>
          <a:prstGeom prst="ellipse">
            <a:avLst/>
          </a:prstGeom>
          <a:solidFill>
            <a:schemeClr val="tx2">
              <a:lumMod val="75000"/>
            </a:schemeClr>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a:ln>
                <a:noFill/>
              </a:ln>
              <a:solidFill>
                <a:schemeClr val="tx2">
                  <a:lumMod val="75000"/>
                </a:schemeClr>
              </a:solidFill>
              <a:effectLst/>
              <a:uLnTx/>
              <a:uFillTx/>
              <a:latin typeface="Arial Black" pitchFamily="34" charset="0"/>
              <a:ea typeface="+mn-ea"/>
              <a:cs typeface="+mn-cs"/>
            </a:endParaRPr>
          </a:p>
        </p:txBody>
      </p:sp>
      <p:sp>
        <p:nvSpPr>
          <p:cNvPr id="5" name="Rectangle 4"/>
          <p:cNvSpPr/>
          <p:nvPr/>
        </p:nvSpPr>
        <p:spPr>
          <a:xfrm>
            <a:off x="4876800" y="2971800"/>
            <a:ext cx="4278147" cy="1107996"/>
          </a:xfrm>
          <a:prstGeom prst="rect">
            <a:avLst/>
          </a:prstGeom>
        </p:spPr>
        <p:txBody>
          <a:bodyPr wrap="none">
            <a:spAutoFit/>
          </a:bodyPr>
          <a:lstStyle/>
          <a:p>
            <a:r>
              <a:rPr lang="en-US" sz="6600" b="1" dirty="0">
                <a:solidFill>
                  <a:schemeClr val="accent1"/>
                </a:solidFill>
                <a:latin typeface="Arial" pitchFamily="34" charset="0"/>
                <a:cs typeface="Arial" pitchFamily="34" charset="0"/>
              </a:rPr>
              <a:t>evaluative</a:t>
            </a:r>
            <a:endParaRPr lang="en-US" sz="6600" dirty="0"/>
          </a:p>
        </p:txBody>
      </p:sp>
      <p:sp>
        <p:nvSpPr>
          <p:cNvPr id="18" name="TextBox 20"/>
          <p:cNvSpPr txBox="1">
            <a:spLocks noChangeArrowheads="1"/>
          </p:cNvSpPr>
          <p:nvPr/>
        </p:nvSpPr>
        <p:spPr bwMode="auto">
          <a:xfrm>
            <a:off x="1341028" y="1828800"/>
            <a:ext cx="866174" cy="1431161"/>
          </a:xfrm>
          <a:prstGeom prst="rect">
            <a:avLst/>
          </a:prstGeom>
        </p:spPr>
        <p:txBody>
          <a:bodyPr wrap="none">
            <a:spAutoFit/>
          </a:bodyPr>
          <a:lstStyle/>
          <a:p>
            <a:pPr algn="ctr"/>
            <a:r>
              <a:rPr lang="en-US" sz="8700" b="1" dirty="0" smtClean="0">
                <a:solidFill>
                  <a:srgbClr val="FFFFFF"/>
                </a:solidFill>
                <a:latin typeface="Arial" pitchFamily="34" charset="0"/>
                <a:cs typeface="Arial" pitchFamily="34" charset="0"/>
              </a:rPr>
              <a:t>?</a:t>
            </a:r>
            <a:endParaRPr lang="en-US" sz="87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5602932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35" presetClass="path" presetSubtype="0" accel="50000" decel="50000" fill="hold" grpId="0" nodeType="withEffect">
                                  <p:stCondLst>
                                    <p:cond delay="0"/>
                                  </p:stCondLst>
                                  <p:childTnLst>
                                    <p:animMotion origin="layout" path="M 2.77778E-6 -1.85185E-6 L 0.96666 -1.85185E-6 " pathEditMode="relative" rAng="0" ptsTypes="AA">
                                      <p:cBhvr>
                                        <p:cTn id="8" dur="2000" spd="-100000" fill="hold"/>
                                        <p:tgtEl>
                                          <p:spTgt spid="6"/>
                                        </p:tgtEl>
                                        <p:attrNameLst>
                                          <p:attrName>ppt_x</p:attrName>
                                          <p:attrName>ppt_y</p:attrName>
                                        </p:attrNameLst>
                                      </p:cBhvr>
                                      <p:rCtr x="483" y="0"/>
                                    </p:animMotion>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4.44444E-6 2.96296E-6 L 0.95833 2.96296E-6 " pathEditMode="relative" rAng="0" ptsTypes="AA">
                                      <p:cBhvr>
                                        <p:cTn id="12" dur="2000" spd="-100000" fill="hold"/>
                                        <p:tgtEl>
                                          <p:spTgt spid="10"/>
                                        </p:tgtEl>
                                        <p:attrNameLst>
                                          <p:attrName>ppt_x</p:attrName>
                                          <p:attrName>ppt_y</p:attrName>
                                        </p:attrNameLst>
                                      </p:cBhvr>
                                      <p:rCtr x="479" y="0"/>
                                    </p:animMotion>
                                  </p:childTnLst>
                                </p:cTn>
                              </p:par>
                            </p:childTnLst>
                          </p:cTn>
                        </p:par>
                        <p:par>
                          <p:cTn id="13" fill="hold">
                            <p:stCondLst>
                              <p:cond delay="2000"/>
                            </p:stCondLst>
                            <p:childTnLst>
                              <p:par>
                                <p:cTn id="14" presetID="1" presetClass="entr" presetSubtype="0" fill="hold" grpId="0" nodeType="afterEffect">
                                  <p:stCondLst>
                                    <p:cond delay="11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3100"/>
                            </p:stCondLst>
                            <p:childTnLst>
                              <p:par>
                                <p:cTn id="17" presetID="1" presetClass="entr" presetSubtype="0" fill="hold" grpId="0" nodeType="afterEffect">
                                  <p:stCondLst>
                                    <p:cond delay="25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3350"/>
                            </p:stCondLst>
                            <p:childTnLst>
                              <p:par>
                                <p:cTn id="20" presetID="1" presetClass="entr" presetSubtype="0" fill="hold" grpId="0" nodeType="afterEffect">
                                  <p:stCondLst>
                                    <p:cond delay="25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3600"/>
                            </p:stCondLst>
                            <p:childTnLst>
                              <p:par>
                                <p:cTn id="23" presetID="1"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3600"/>
                            </p:stCondLst>
                            <p:childTnLst>
                              <p:par>
                                <p:cTn id="26" presetID="1" presetClass="entr" presetSubtype="0" fill="hold" grpId="0" nodeType="afterEffect">
                                  <p:stCondLst>
                                    <p:cond delay="25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p:bldP spid="8" grpId="0"/>
      <p:bldP spid="9" grpId="0"/>
      <p:bldP spid="11" grpId="0"/>
      <p:bldP spid="6" grpId="0" animBg="1"/>
      <p:bldP spid="6" grpId="1"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89084" y="825500"/>
            <a:ext cx="5892922" cy="2064385"/>
            <a:chOff x="2489084" y="825500"/>
            <a:chExt cx="5892922" cy="2064385"/>
          </a:xfrm>
        </p:grpSpPr>
        <p:sp>
          <p:nvSpPr>
            <p:cNvPr id="3" name="TextBox 2"/>
            <p:cNvSpPr txBox="1"/>
            <p:nvPr/>
          </p:nvSpPr>
          <p:spPr>
            <a:xfrm>
              <a:off x="2489084" y="825500"/>
              <a:ext cx="5892922" cy="14773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0" b="1" i="0" u="none" strike="noStrike" kern="0" cap="none" spc="0" normalizeH="0" baseline="0" noProof="0" dirty="0" smtClean="0">
                  <a:ln>
                    <a:noFill/>
                  </a:ln>
                  <a:solidFill>
                    <a:schemeClr val="tx2">
                      <a:lumMod val="75000"/>
                    </a:schemeClr>
                  </a:solidFill>
                  <a:effectLst>
                    <a:outerShdw blurRad="76200" dist="76200" dir="6600000" algn="t" rotWithShape="0">
                      <a:prstClr val="black">
                        <a:alpha val="35000"/>
                      </a:prstClr>
                    </a:outerShdw>
                  </a:effectLst>
                  <a:uLnTx/>
                  <a:uFillTx/>
                  <a:latin typeface="Arial" pitchFamily="34" charset="0"/>
                  <a:cs typeface="Arial" pitchFamily="34" charset="0"/>
                </a:rPr>
                <a:t>evaluation</a:t>
              </a:r>
            </a:p>
          </p:txBody>
        </p:sp>
        <p:sp>
          <p:nvSpPr>
            <p:cNvPr id="4" name="TextBox 3"/>
            <p:cNvSpPr txBox="1"/>
            <p:nvPr/>
          </p:nvSpPr>
          <p:spPr>
            <a:xfrm>
              <a:off x="4648200" y="1905000"/>
              <a:ext cx="3697346" cy="9848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800" b="1" kern="0" dirty="0">
                  <a:solidFill>
                    <a:schemeClr val="accent1"/>
                  </a:solidFill>
                  <a:effectLst>
                    <a:outerShdw blurRad="76200" dist="76200" dir="6600000" algn="t" rotWithShape="0">
                      <a:prstClr val="black">
                        <a:alpha val="35000"/>
                      </a:prstClr>
                    </a:outerShdw>
                  </a:effectLst>
                  <a:latin typeface="Arial" pitchFamily="34" charset="0"/>
                  <a:cs typeface="Arial" pitchFamily="34" charset="0"/>
                </a:rPr>
                <a:t>questions</a:t>
              </a:r>
            </a:p>
          </p:txBody>
        </p:sp>
      </p:grpSp>
      <p:grpSp>
        <p:nvGrpSpPr>
          <p:cNvPr id="9" name="Group 8"/>
          <p:cNvGrpSpPr/>
          <p:nvPr/>
        </p:nvGrpSpPr>
        <p:grpSpPr>
          <a:xfrm>
            <a:off x="2456429" y="2813230"/>
            <a:ext cx="6724167" cy="2394990"/>
            <a:chOff x="2456429" y="2813230"/>
            <a:chExt cx="6724167" cy="2394990"/>
          </a:xfrm>
        </p:grpSpPr>
        <p:sp>
          <p:nvSpPr>
            <p:cNvPr id="5" name="TextBox 4"/>
            <p:cNvSpPr txBox="1"/>
            <p:nvPr/>
          </p:nvSpPr>
          <p:spPr>
            <a:xfrm>
              <a:off x="2456429" y="3107612"/>
              <a:ext cx="6724167" cy="147732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0" b="1" kern="0" dirty="0">
                  <a:solidFill>
                    <a:schemeClr val="tx2">
                      <a:lumMod val="75000"/>
                    </a:schemeClr>
                  </a:solidFill>
                  <a:effectLst>
                    <a:outerShdw blurRad="76200" dist="76200" dir="6600000" algn="t" rotWithShape="0">
                      <a:prstClr val="black">
                        <a:alpha val="35000"/>
                      </a:prstClr>
                    </a:outerShdw>
                  </a:effectLst>
                  <a:latin typeface="Arial" pitchFamily="34" charset="0"/>
                  <a:cs typeface="Arial" pitchFamily="34" charset="0"/>
                </a:rPr>
                <a:t>questioning</a:t>
              </a:r>
            </a:p>
          </p:txBody>
        </p:sp>
        <p:sp>
          <p:nvSpPr>
            <p:cNvPr id="7" name="TextBox 6"/>
            <p:cNvSpPr txBox="1"/>
            <p:nvPr/>
          </p:nvSpPr>
          <p:spPr>
            <a:xfrm>
              <a:off x="4701732" y="2813230"/>
              <a:ext cx="862098" cy="6771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800" b="1" kern="0" dirty="0">
                  <a:solidFill>
                    <a:schemeClr val="accent1">
                      <a:lumMod val="40000"/>
                      <a:lumOff val="60000"/>
                    </a:schemeClr>
                  </a:solidFill>
                  <a:latin typeface="Arial" pitchFamily="34" charset="0"/>
                  <a:cs typeface="Arial" pitchFamily="34" charset="0"/>
                </a:rPr>
                <a:t>v</a:t>
              </a:r>
              <a:r>
                <a:rPr kumimoji="0" lang="en-US" sz="3800" b="1" i="0" u="none" strike="noStrike" kern="0" cap="none" spc="0" normalizeH="0" baseline="0" noProof="0" dirty="0" smtClean="0">
                  <a:ln>
                    <a:noFill/>
                  </a:ln>
                  <a:solidFill>
                    <a:schemeClr val="accent1">
                      <a:lumMod val="40000"/>
                      <a:lumOff val="60000"/>
                    </a:schemeClr>
                  </a:solidFill>
                  <a:uLnTx/>
                  <a:uFillTx/>
                  <a:latin typeface="Arial" pitchFamily="34" charset="0"/>
                  <a:cs typeface="Arial" pitchFamily="34" charset="0"/>
                </a:rPr>
                <a:t>s.</a:t>
              </a:r>
            </a:p>
          </p:txBody>
        </p:sp>
        <p:sp>
          <p:nvSpPr>
            <p:cNvPr id="8" name="TextBox 7"/>
            <p:cNvSpPr txBox="1"/>
            <p:nvPr/>
          </p:nvSpPr>
          <p:spPr>
            <a:xfrm>
              <a:off x="2537480" y="4223335"/>
              <a:ext cx="3863320" cy="9848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800" b="1" kern="0" dirty="0">
                  <a:solidFill>
                    <a:schemeClr val="accent1"/>
                  </a:solidFill>
                  <a:effectLst>
                    <a:outerShdw blurRad="76200" dist="76200" dir="6600000" algn="t" rotWithShape="0">
                      <a:prstClr val="black">
                        <a:alpha val="35000"/>
                      </a:prstClr>
                    </a:outerShdw>
                  </a:effectLst>
                  <a:latin typeface="Arial" pitchFamily="34" charset="0"/>
                  <a:cs typeface="Arial" pitchFamily="34" charset="0"/>
                </a:rPr>
                <a:t>evaluation</a:t>
              </a:r>
            </a:p>
          </p:txBody>
        </p:sp>
      </p:grpSp>
    </p:spTree>
    <p:extLst>
      <p:ext uri="{BB962C8B-B14F-4D97-AF65-F5344CB8AC3E}">
        <p14:creationId xmlns:p14="http://schemas.microsoft.com/office/powerpoint/2010/main" val="217123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5917" l="8237" r="96410">
                        <a14:foregroundMark x1="16895" y1="15000" x2="16895" y2="15000"/>
                        <a14:foregroundMark x1="28617" y1="20167" x2="28617" y2="20167"/>
                        <a14:foregroundMark x1="49525" y1="93833" x2="49525" y2="93833"/>
                        <a14:foregroundMark x1="55861" y1="51167" x2="55861" y2="51167"/>
                        <a14:foregroundMark x1="60190" y1="51167" x2="60190" y2="51167"/>
                        <a14:backgroundMark x1="47307" y1="56000" x2="47307" y2="56000"/>
                        <a14:backgroundMark x1="44984" y1="57833" x2="44984" y2="57833"/>
                        <a14:backgroundMark x1="44984" y1="61083" x2="44984" y2="61083"/>
                        <a14:backgroundMark x1="49419" y1="63583" x2="49419" y2="63583"/>
                        <a14:backgroundMark x1="51742" y1="54750" x2="51742" y2="54750"/>
                        <a14:backgroundMark x1="61140" y1="53333" x2="61140" y2="53333"/>
                        <a14:backgroundMark x1="62724" y1="54083" x2="62724" y2="54083"/>
                        <a14:backgroundMark x1="61668" y1="57833" x2="61668" y2="57833"/>
                        <a14:backgroundMark x1="38120" y1="69917" x2="38120" y2="69917"/>
                        <a14:backgroundMark x1="46568" y1="75917" x2="46568" y2="75917"/>
                        <a14:backgroundMark x1="12460" y1="89083" x2="12460" y2="89083"/>
                        <a14:backgroundMark x1="59134" y1="53333" x2="59134" y2="53333"/>
                        <a14:backgroundMark x1="49842" y1="55917" x2="49842" y2="55917"/>
                        <a14:backgroundMark x1="53643" y1="54417" x2="53643" y2="54417"/>
                        <a14:backgroundMark x1="50370" y1="59583" x2="50370" y2="59583"/>
                      </a14:backgroundRemoval>
                    </a14:imgEffect>
                  </a14:imgLayer>
                </a14:imgProps>
              </a:ext>
              <a:ext uri="{28A0092B-C50C-407E-A947-70E740481C1C}">
                <a14:useLocalDpi xmlns:a14="http://schemas.microsoft.com/office/drawing/2010/main"/>
              </a:ext>
            </a:extLst>
          </a:blip>
          <a:stretch>
            <a:fillRect/>
          </a:stretch>
        </p:blipFill>
        <p:spPr>
          <a:xfrm>
            <a:off x="-4572000" y="-2209800"/>
            <a:ext cx="5412105" cy="6858000"/>
          </a:xfrm>
          <a:prstGeom prst="rect">
            <a:avLst/>
          </a:prstGeom>
        </p:spPr>
      </p:pic>
      <p:sp>
        <p:nvSpPr>
          <p:cNvPr id="7" name="Vertical Text Placeholder 6"/>
          <p:cNvSpPr>
            <a:spLocks noGrp="1"/>
          </p:cNvSpPr>
          <p:nvPr>
            <p:ph type="body" orient="vert" idx="1"/>
          </p:nvPr>
        </p:nvSpPr>
        <p:spPr>
          <a:xfrm>
            <a:off x="228600" y="152400"/>
            <a:ext cx="4648200" cy="6324600"/>
          </a:xfrm>
        </p:spPr>
        <p:txBody>
          <a:bodyPr vert="horz">
            <a:normAutofit/>
          </a:bodyPr>
          <a:lstStyle/>
          <a:p>
            <a:pPr marL="0" indent="0">
              <a:buNone/>
            </a:pPr>
            <a:r>
              <a:rPr lang="en-US" sz="4800" dirty="0" smtClean="0">
                <a:solidFill>
                  <a:schemeClr val="tx2">
                    <a:lumMod val="75000"/>
                  </a:schemeClr>
                </a:solidFill>
                <a:latin typeface="Impact"/>
                <a:cs typeface="Impact"/>
              </a:rPr>
              <a:t>How exactly  do we balance evaluator and community needs?</a:t>
            </a:r>
            <a:endParaRPr lang="en-US" sz="4800" dirty="0">
              <a:solidFill>
                <a:schemeClr val="tx2">
                  <a:lumMod val="75000"/>
                </a:schemeClr>
              </a:solidFill>
              <a:latin typeface="Impact"/>
              <a:cs typeface="Impact"/>
            </a:endParaRPr>
          </a:p>
        </p:txBody>
      </p:sp>
    </p:spTree>
    <p:extLst>
      <p:ext uri="{BB962C8B-B14F-4D97-AF65-F5344CB8AC3E}">
        <p14:creationId xmlns:p14="http://schemas.microsoft.com/office/powerpoint/2010/main" val="173751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11111E-6 -5.92593E-6 C 0.02899 0.03518 0.05815 0.07036 0.09565 0.10092 C 0.13315 0.13148 0.18142 0.15948 0.22534 0.1831 C 0.26909 0.20671 0.28315 0.21712 0.35954 0.24282 C 0.43593 0.26851 0.59166 0.32036 0.68367 0.33749 C 0.77569 0.35462 0.87395 0.34444 0.91197 0.34583 " pathEditMode="relative" ptsTypes="aaaaaA">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8200" y="762000"/>
            <a:ext cx="2626411" cy="2726071"/>
          </a:xfrm>
          <a:prstGeom prst="rect">
            <a:avLst/>
          </a:prstGeom>
        </p:spPr>
      </p:pic>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76737" y1="18126" x2="76737" y2="18126"/>
                        <a14:backgroundMark x1="52002" y1="44651" x2="52002" y2="44651"/>
                        <a14:backgroundMark x1="51296" y1="35809" x2="51296" y2="35809"/>
                        <a14:backgroundMark x1="52002" y1="29443" x2="52002" y2="29443"/>
                        <a14:backgroundMark x1="53416" y1="20248" x2="53416" y2="20248"/>
                        <a14:backgroundMark x1="55300" y1="16357" x2="55300" y2="16357"/>
                        <a14:backgroundMark x1="57420" y1="13174" x2="57420" y2="13174"/>
                        <a14:backgroundMark x1="62132" y1="8576" x2="62132" y2="8576"/>
                        <a14:backgroundMark x1="65901" y1="7515" x2="65901" y2="7515"/>
                        <a14:backgroundMark x1="73439" y1="12821" x2="73439" y2="12821"/>
                        <a14:backgroundMark x1="77915" y1="26967" x2="77915" y2="26967"/>
                        <a14:backgroundMark x1="77444" y1="34394" x2="77444" y2="34394"/>
                        <a14:backgroundMark x1="78857" y1="35455" x2="78857" y2="35455"/>
                        <a14:backgroundMark x1="51531" y1="41114" x2="51531" y2="41114"/>
                        <a14:backgroundMark x1="54829" y1="44651" x2="54829" y2="44651"/>
                        <a14:backgroundMark x1="57656" y1="44651" x2="57656" y2="44651"/>
                        <a14:backgroundMark x1="59776" y1="44651" x2="59776" y2="44651"/>
                        <a14:backgroundMark x1="61896" y1="44651" x2="61896" y2="44651"/>
                        <a14:backgroundMark x1="64723" y1="44651" x2="64723" y2="44651"/>
                        <a14:backgroundMark x1="67314" y1="44651" x2="67314" y2="44651"/>
                        <a14:backgroundMark x1="66843" y1="37931" x2="66843" y2="37931"/>
                        <a14:backgroundMark x1="69199" y1="31211" x2="69199" y2="31211"/>
                        <a14:backgroundMark x1="71555" y1="25553" x2="71555" y2="25553"/>
                      </a14:backgroundRemoval>
                    </a14:imgEffect>
                  </a14:imgLayer>
                </a14:imgProps>
              </a:ext>
              <a:ext uri="{28A0092B-C50C-407E-A947-70E740481C1C}">
                <a14:useLocalDpi xmlns:a14="http://schemas.microsoft.com/office/drawing/2010/main"/>
              </a:ext>
            </a:extLst>
          </a:blip>
          <a:stretch>
            <a:fillRect/>
          </a:stretch>
        </p:blipFill>
        <p:spPr>
          <a:xfrm>
            <a:off x="0" y="767385"/>
            <a:ext cx="9144000" cy="6090615"/>
          </a:xfrm>
          <a:prstGeom prst="rect">
            <a:avLst/>
          </a:prstGeom>
        </p:spPr>
      </p:pic>
      <p:sp>
        <p:nvSpPr>
          <p:cNvPr id="7" name="Rectangle 6"/>
          <p:cNvSpPr/>
          <p:nvPr/>
        </p:nvSpPr>
        <p:spPr>
          <a:xfrm>
            <a:off x="14110" y="5334000"/>
            <a:ext cx="9129889" cy="1415772"/>
          </a:xfrm>
          <a:prstGeom prst="rect">
            <a:avLst/>
          </a:prstGeom>
        </p:spPr>
        <p:txBody>
          <a:bodyPr wrap="square">
            <a:spAutoFit/>
          </a:bodyPr>
          <a:lstStyle/>
          <a:p>
            <a:r>
              <a:rPr lang="en-US" sz="4300" b="1" cap="all" spc="-100" dirty="0" smtClean="0">
                <a:solidFill>
                  <a:schemeClr val="accent4"/>
                </a:solidFill>
                <a:ea typeface="+mj-ea"/>
                <a:cs typeface="+mj-cs"/>
              </a:rPr>
              <a:t>How do we collect data</a:t>
            </a:r>
          </a:p>
          <a:p>
            <a:r>
              <a:rPr lang="en-US" sz="4300" b="1" cap="all" spc="-100" dirty="0" smtClean="0">
                <a:solidFill>
                  <a:schemeClr val="accent4"/>
                </a:solidFill>
                <a:ea typeface="+mj-ea"/>
                <a:cs typeface="+mj-cs"/>
              </a:rPr>
              <a:t>without feeling guilty?</a:t>
            </a:r>
            <a:endParaRPr lang="en-US" b="1" dirty="0">
              <a:solidFill>
                <a:schemeClr val="accent4"/>
              </a:solidFill>
            </a:endParaRPr>
          </a:p>
        </p:txBody>
      </p:sp>
    </p:spTree>
    <p:extLst>
      <p:ext uri="{BB962C8B-B14F-4D97-AF65-F5344CB8AC3E}">
        <p14:creationId xmlns:p14="http://schemas.microsoft.com/office/powerpoint/2010/main" val="218887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7.37463E-7 6.5896E-6 L 7.37463E-7 0.36625 " pathEditMode="relative" ptsTypes="AA">
                                      <p:cBhvr>
                                        <p:cTn id="6" dur="4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Evaluation Design</a:t>
            </a:r>
            <a:endParaRPr lang="en-US" dirty="0">
              <a:solidFill>
                <a:schemeClr val="bg1"/>
              </a:solidFill>
            </a:endParaRPr>
          </a:p>
        </p:txBody>
      </p:sp>
      <p:sp>
        <p:nvSpPr>
          <p:cNvPr id="3" name="Content Placeholder 2"/>
          <p:cNvSpPr>
            <a:spLocks noGrp="1"/>
          </p:cNvSpPr>
          <p:nvPr>
            <p:ph type="body" idx="1"/>
          </p:nvPr>
        </p:nvSpPr>
        <p:spPr/>
        <p:txBody>
          <a:bodyPr/>
          <a:lstStyle/>
          <a:p>
            <a:pPr marL="0" indent="0">
              <a:buNone/>
            </a:pPr>
            <a:endParaRPr lang="en-US" dirty="0" smtClean="0">
              <a:solidFill>
                <a:srgbClr val="FFFFFF"/>
              </a:solidFill>
            </a:endParaRPr>
          </a:p>
          <a:p>
            <a:pPr marL="0" indent="0">
              <a:buNone/>
            </a:pPr>
            <a:r>
              <a:rPr lang="en-US" dirty="0" smtClean="0">
                <a:solidFill>
                  <a:srgbClr val="FFFFFF"/>
                </a:solidFill>
              </a:rPr>
              <a:t>Working with community gatekeepers</a:t>
            </a:r>
          </a:p>
          <a:p>
            <a:pPr marL="0" indent="0">
              <a:buNone/>
            </a:pPr>
            <a:r>
              <a:rPr lang="en-US" dirty="0" smtClean="0">
                <a:solidFill>
                  <a:srgbClr val="FFFFFF"/>
                </a:solidFill>
              </a:rPr>
              <a:t>Co-creating consent forms</a:t>
            </a:r>
          </a:p>
        </p:txBody>
      </p:sp>
    </p:spTree>
    <p:extLst>
      <p:ext uri="{BB962C8B-B14F-4D97-AF65-F5344CB8AC3E}">
        <p14:creationId xmlns:p14="http://schemas.microsoft.com/office/powerpoint/2010/main" val="249789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7795</TotalTime>
  <Words>6485</Words>
  <Application>Microsoft Office PowerPoint</Application>
  <PresentationFormat>On-screen Show (4:3)</PresentationFormat>
  <Paragraphs>457</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1_Clarity</vt:lpstr>
      <vt:lpstr>Reciprocity in research:  Using a social justice framework to balance evaluator and community needs</vt:lpstr>
      <vt:lpstr>OUTLINE</vt:lpstr>
      <vt:lpstr>PowerPoint Presentation</vt:lpstr>
      <vt:lpstr>PowerPoint Presentation</vt:lpstr>
      <vt:lpstr>PowerPoint Presentation</vt:lpstr>
      <vt:lpstr>PowerPoint Presentation</vt:lpstr>
      <vt:lpstr>PowerPoint Presentation</vt:lpstr>
      <vt:lpstr>PowerPoint Presentation</vt:lpstr>
      <vt:lpstr>Evaluation Design</vt:lpstr>
      <vt:lpstr>Working with former political prisoners</vt:lpstr>
      <vt:lpstr>Co-creating consent forms</vt:lpstr>
      <vt:lpstr>PowerPoint Presentation</vt:lpstr>
      <vt:lpstr>PowerPoint Presentation</vt:lpstr>
      <vt:lpstr>Community consultation</vt:lpstr>
      <vt:lpstr>Story circles</vt:lpstr>
      <vt:lpstr>Story circles</vt:lpstr>
      <vt:lpstr>Demonstration: Story circles</vt:lpstr>
      <vt:lpstr>Group data analysis</vt:lpstr>
      <vt:lpstr>Group data analysis</vt:lpstr>
      <vt:lpstr>Demonstration: Group data analysis</vt:lpstr>
      <vt:lpstr>Storyboards</vt:lpstr>
      <vt:lpstr>     pedagogy          of the  oppressed         PAULO FREIRE</vt:lpstr>
      <vt:lpstr>Storyboards</vt:lpstr>
      <vt:lpstr>Storyboards</vt:lpstr>
      <vt:lpstr>PowerPoint Presentation</vt:lpstr>
      <vt:lpstr>PowerPoint Presentation</vt:lpstr>
      <vt:lpstr>Demonstration: Storyboards</vt:lpstr>
      <vt:lpstr>Evaluation use</vt:lpstr>
      <vt:lpstr>Evaluation use</vt:lpstr>
      <vt:lpstr>Photo deleted</vt:lpstr>
      <vt:lpstr>Other applications</vt:lpstr>
      <vt:lpstr>PowerPoint Presentation</vt:lpstr>
      <vt:lpstr>Pros and cons</vt:lpstr>
      <vt:lpstr>Challenges of CP&amp;E evaluations</vt:lpstr>
      <vt:lpstr>Benefits of the approach</vt:lpstr>
      <vt:lpstr>Was it all worth it?</vt:lpstr>
      <vt:lpstr>Final thought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"%username%"</dc:creator>
  <cp:keywords/>
  <dc:description/>
  <cp:lastModifiedBy>"%username%"</cp:lastModifiedBy>
  <cp:revision>210</cp:revision>
  <dcterms:created xsi:type="dcterms:W3CDTF">2015-11-06T16:12:38Z</dcterms:created>
  <dcterms:modified xsi:type="dcterms:W3CDTF">2015-11-25T15:21:08Z</dcterms:modified>
  <cp:category/>
</cp:coreProperties>
</file>