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8" r:id="rId3"/>
    <p:sldId id="273" r:id="rId4"/>
    <p:sldId id="322" r:id="rId5"/>
    <p:sldId id="257" r:id="rId6"/>
    <p:sldId id="310" r:id="rId7"/>
    <p:sldId id="276" r:id="rId8"/>
    <p:sldId id="272" r:id="rId9"/>
    <p:sldId id="279" r:id="rId10"/>
    <p:sldId id="278" r:id="rId11"/>
    <p:sldId id="270" r:id="rId12"/>
    <p:sldId id="280" r:id="rId13"/>
    <p:sldId id="282" r:id="rId14"/>
    <p:sldId id="281" r:id="rId15"/>
    <p:sldId id="283" r:id="rId16"/>
    <p:sldId id="287" r:id="rId17"/>
    <p:sldId id="285" r:id="rId18"/>
    <p:sldId id="302" r:id="rId19"/>
    <p:sldId id="303" r:id="rId20"/>
    <p:sldId id="304" r:id="rId21"/>
    <p:sldId id="305" r:id="rId22"/>
    <p:sldId id="307" r:id="rId23"/>
    <p:sldId id="277" r:id="rId24"/>
    <p:sldId id="306" r:id="rId25"/>
    <p:sldId id="300" r:id="rId26"/>
    <p:sldId id="308" r:id="rId27"/>
    <p:sldId id="299" r:id="rId28"/>
    <p:sldId id="288" r:id="rId29"/>
    <p:sldId id="291" r:id="rId30"/>
    <p:sldId id="292" r:id="rId31"/>
    <p:sldId id="314" r:id="rId32"/>
    <p:sldId id="311" r:id="rId33"/>
    <p:sldId id="312" r:id="rId34"/>
    <p:sldId id="313" r:id="rId35"/>
    <p:sldId id="315" r:id="rId36"/>
    <p:sldId id="290" r:id="rId37"/>
    <p:sldId id="316" r:id="rId38"/>
    <p:sldId id="318" r:id="rId39"/>
    <p:sldId id="317" r:id="rId40"/>
    <p:sldId id="319" r:id="rId41"/>
    <p:sldId id="320" r:id="rId42"/>
    <p:sldId id="321" r:id="rId43"/>
    <p:sldId id="309" r:id="rId44"/>
    <p:sldId id="26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A33B3-C89A-48D1-BE6B-62DEA625B229}">
          <p14:sldIdLst>
            <p14:sldId id="256"/>
            <p14:sldId id="268"/>
            <p14:sldId id="273"/>
            <p14:sldId id="322"/>
            <p14:sldId id="257"/>
            <p14:sldId id="310"/>
            <p14:sldId id="276"/>
            <p14:sldId id="272"/>
            <p14:sldId id="279"/>
            <p14:sldId id="278"/>
            <p14:sldId id="270"/>
            <p14:sldId id="280"/>
            <p14:sldId id="282"/>
            <p14:sldId id="281"/>
            <p14:sldId id="283"/>
            <p14:sldId id="287"/>
            <p14:sldId id="285"/>
            <p14:sldId id="302"/>
            <p14:sldId id="303"/>
            <p14:sldId id="304"/>
            <p14:sldId id="305"/>
            <p14:sldId id="307"/>
            <p14:sldId id="277"/>
            <p14:sldId id="306"/>
            <p14:sldId id="300"/>
            <p14:sldId id="308"/>
            <p14:sldId id="299"/>
            <p14:sldId id="288"/>
            <p14:sldId id="291"/>
            <p14:sldId id="292"/>
            <p14:sldId id="314"/>
            <p14:sldId id="311"/>
          </p14:sldIdLst>
        </p14:section>
        <p14:section name="Untitled Section" id="{646500BC-6C80-46FB-A53E-2A01D83A1461}">
          <p14:sldIdLst>
            <p14:sldId id="312"/>
            <p14:sldId id="313"/>
            <p14:sldId id="315"/>
            <p14:sldId id="290"/>
            <p14:sldId id="316"/>
            <p14:sldId id="318"/>
            <p14:sldId id="317"/>
            <p14:sldId id="319"/>
            <p14:sldId id="320"/>
            <p14:sldId id="321"/>
            <p14:sldId id="309"/>
            <p14:sldId id="26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Sticha" initials="P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72434"/>
    <a:srgbClr val="AC2E3E"/>
    <a:srgbClr val="264375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90" d="100"/>
          <a:sy n="90" d="100"/>
        </p:scale>
        <p:origin x="-510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075A4-6FC2-49A8-A016-E125B1A95A13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6A1DD-4A3E-4050-9F8C-CDB8D1CF0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4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1 – talk about when founded</a:t>
            </a:r>
            <a:r>
              <a:rPr lang="en-US" baseline="0" dirty="0" smtClean="0"/>
              <a:t> (1951), where other offices are located – where we began.</a:t>
            </a:r>
          </a:p>
          <a:p>
            <a:r>
              <a:rPr lang="en-US" baseline="0" dirty="0" smtClean="0"/>
              <a:t>Point 2 – talk about the areas: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9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5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5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5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8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8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8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8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A1DD-4A3E-4050-9F8C-CDB8D1CF0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843D-4E7F-404E-9780-3DCBE8B113F0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2D28-F571-4030-B783-AAB188B173BC}" type="datetime1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343400" y="304802"/>
            <a:ext cx="1371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Partner Logo</a:t>
            </a:r>
          </a:p>
          <a:p>
            <a:pPr algn="ctr"/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886203" y="304801"/>
            <a:ext cx="1371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Partner Logo</a:t>
            </a:r>
          </a:p>
          <a:p>
            <a:pPr algn="ctr"/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67600" y="304800"/>
            <a:ext cx="1371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Partner Logo</a:t>
            </a:r>
          </a:p>
          <a:p>
            <a:pPr algn="ctr"/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57200" y="6248400"/>
            <a:ext cx="8382000" cy="457200"/>
          </a:xfrm>
          <a:prstGeom prst="rect">
            <a:avLst/>
          </a:prstGeom>
          <a:solidFill>
            <a:srgbClr val="000000">
              <a:alpha val="3411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If required insert security disclosure here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…..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Lorem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ipsum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dolor sit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amet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consectetur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adipiscing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elit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.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Praesent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lacinia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quam in magna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egestas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ut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volutpat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turpis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laoreet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.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Morbi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lectus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orci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, semper non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sagittis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ac, dictum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nec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mauris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.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Aliquam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gravida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turpis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ut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facilisis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egestas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libero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massa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suscipit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lacus, sit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amet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placerat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arcu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elit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non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felis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. Integer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fermentum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est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vitae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libero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pulvinar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dictum. Maecenas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massa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magna,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scelerisque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sit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amet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adipiscing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eu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,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pulvinar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ut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800" b="0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nibh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2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2D28-F571-4030-B783-AAB188B173BC}" type="datetime1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8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4C04-6365-4CAA-B5D7-1796B619BC41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603E-0ECE-40E8-A4F3-D51BD49F1412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2526-D367-4AA9-B6E4-C0AC50D0F9DB}" type="datetime1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701F-BDD7-47DA-8F50-5F40E39BE5B2}" type="datetime1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6075-472A-4EBB-876D-64BB6B773FA5}" type="datetime1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2525-0948-4A33-863A-A5A48DB8FC4D}" type="datetime1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566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33491"/>
            <a:ext cx="8229600" cy="857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365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D2D28-F571-4030-B783-AAB188B173BC}" type="datetime1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643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518556-4063-4E8B-8FBA-994AF351C8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78" y="829574"/>
            <a:ext cx="91436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7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6437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72434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64375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72434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Blue%20Eyes.dn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AEA%20Slide%2033.neta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gin.com/" TargetMode="External"/><Relationship Id="rId3" Type="http://schemas.openxmlformats.org/officeDocument/2006/relationships/hyperlink" Target="http://link.springer.com/search?facet-author=%22Junhui+Liu%22" TargetMode="External"/><Relationship Id="rId7" Type="http://schemas.openxmlformats.org/officeDocument/2006/relationships/hyperlink" Target="http://www.bayesia.com/en/index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orsys.com/" TargetMode="External"/><Relationship Id="rId11" Type="http://schemas.openxmlformats.org/officeDocument/2006/relationships/hyperlink" Target="http://webdocs.cs.ualberta.ca/~jcheng/bnpc.htm" TargetMode="External"/><Relationship Id="rId5" Type="http://schemas.openxmlformats.org/officeDocument/2006/relationships/hyperlink" Target="http://www.cs.ubc.ca/~murphyk/Software/bnsoft.html" TargetMode="External"/><Relationship Id="rId10" Type="http://schemas.openxmlformats.org/officeDocument/2006/relationships/hyperlink" Target="http://reasoning.cs.ucla.edu/samiam/" TargetMode="External"/><Relationship Id="rId4" Type="http://schemas.openxmlformats.org/officeDocument/2006/relationships/hyperlink" Target="http://link.springer.com/search?facet-author=%22Younyoung+Choi%22" TargetMode="External"/><Relationship Id="rId9" Type="http://schemas.openxmlformats.org/officeDocument/2006/relationships/hyperlink" Target="http://genie.sis.pitt.edu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kedeal.dne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733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American Evaluation Association </a:t>
            </a:r>
          </a:p>
          <a:p>
            <a:pPr algn="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October 16, 2013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752600"/>
            <a:ext cx="7848600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b="1" dirty="0"/>
              <a:t>Program Evaluation Using Bayesian Networks: An Introduction</a:t>
            </a:r>
            <a:endParaRPr lang="en-US" sz="3200" b="1" dirty="0">
              <a:solidFill>
                <a:srgbClr val="264375"/>
              </a:solidFill>
              <a:latin typeface="Arial Narrow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048000"/>
            <a:ext cx="6477000" cy="6858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Paul Sticha, Elise Axelrad, and Thisie P. Schisler-Do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491"/>
            <a:ext cx="8534400" cy="857109"/>
          </a:xfrm>
        </p:spPr>
        <p:txBody>
          <a:bodyPr>
            <a:normAutofit/>
          </a:bodyPr>
          <a:lstStyle/>
          <a:p>
            <a:r>
              <a:rPr lang="en-US" dirty="0" smtClean="0"/>
              <a:t>History and Diversity of Bayes Nets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95813" y="838200"/>
            <a:ext cx="447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Medicine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Pathology diagnosis -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Intellipath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Breast Cancer Manager with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Intellipath</a:t>
            </a: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Drug discovery and development (1)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Estimation and learning of gene networks from genome-wide data (1)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Diagnosis of liver disorders for clinical practice and medical training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Interpretation of cardiac SPECT (Single Photon Emission Computed Tomography) images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Forecasting the Range-wide Status of Polar Bears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Conservation of marbled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murrelets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 British Columbia (2)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Modeling social capital in virtual learning communities (1)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Commercial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Financial Market Analysis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Software troubleshooting and advice - Windows 95 &amp; Office 97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Probability of default for large corporates (2)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Credit-rating of companies (2)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Classification of Chilean wines (2)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Clr>
                <a:srgbClr val="005084"/>
              </a:buClr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Prediction and diagnosis in decision support systems (1)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81550" y="5851525"/>
            <a:ext cx="39608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(1) A. Mittal, A. </a:t>
            </a:r>
            <a:r>
              <a:rPr lang="en-US" sz="1000" dirty="0" err="1" smtClean="0">
                <a:solidFill>
                  <a:srgbClr val="000000"/>
                </a:solidFill>
              </a:rPr>
              <a:t>Kassim</a:t>
            </a:r>
            <a:r>
              <a:rPr lang="en-US" sz="1000" dirty="0" smtClean="0">
                <a:solidFill>
                  <a:srgbClr val="000000"/>
                </a:solidFill>
              </a:rPr>
              <a:t>, </a:t>
            </a:r>
            <a:r>
              <a:rPr lang="en-US" sz="1000" i="1" dirty="0" smtClean="0">
                <a:solidFill>
                  <a:srgbClr val="000000"/>
                </a:solidFill>
              </a:rPr>
              <a:t>Bayesian Network Technologies</a:t>
            </a:r>
            <a:r>
              <a:rPr lang="en-US" sz="1000" dirty="0" smtClean="0">
                <a:solidFill>
                  <a:srgbClr val="000000"/>
                </a:solidFill>
              </a:rPr>
              <a:t>, IGI, 2007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(2) O. </a:t>
            </a:r>
            <a:r>
              <a:rPr lang="en-US" sz="1000" dirty="0" err="1" smtClean="0">
                <a:solidFill>
                  <a:srgbClr val="000000"/>
                </a:solidFill>
              </a:rPr>
              <a:t>Pourret</a:t>
            </a:r>
            <a:r>
              <a:rPr lang="en-US" sz="1000" dirty="0" smtClean="0">
                <a:solidFill>
                  <a:srgbClr val="000000"/>
                </a:solidFill>
              </a:rPr>
              <a:t>, P. </a:t>
            </a:r>
            <a:r>
              <a:rPr lang="en-US" sz="1000" dirty="0" err="1" smtClean="0">
                <a:solidFill>
                  <a:srgbClr val="000000"/>
                </a:solidFill>
              </a:rPr>
              <a:t>Naim</a:t>
            </a:r>
            <a:r>
              <a:rPr lang="en-US" sz="1000" dirty="0" smtClean="0">
                <a:solidFill>
                  <a:srgbClr val="000000"/>
                </a:solidFill>
              </a:rPr>
              <a:t>, B. </a:t>
            </a:r>
            <a:r>
              <a:rPr lang="en-US" sz="1000" dirty="0" err="1" smtClean="0">
                <a:solidFill>
                  <a:srgbClr val="000000"/>
                </a:solidFill>
              </a:rPr>
              <a:t>Marcot</a:t>
            </a:r>
            <a:r>
              <a:rPr lang="en-US" sz="1000" dirty="0" smtClean="0">
                <a:solidFill>
                  <a:srgbClr val="000000"/>
                </a:solidFill>
              </a:rPr>
              <a:t>, </a:t>
            </a:r>
            <a:r>
              <a:rPr lang="en-US" sz="1000" i="1" dirty="0" smtClean="0">
                <a:solidFill>
                  <a:srgbClr val="000000"/>
                </a:solidFill>
              </a:rPr>
              <a:t>Bayesian Networks: A Practical Guide to Applications</a:t>
            </a:r>
            <a:r>
              <a:rPr lang="en-US" sz="1000" dirty="0" smtClean="0">
                <a:solidFill>
                  <a:srgbClr val="000000"/>
                </a:solidFill>
              </a:rPr>
              <a:t>, Wiley, 2008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788" y="838201"/>
            <a:ext cx="4370387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tabLst>
                <a:tab pos="1025525" algn="l"/>
              </a:tabLst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Industrial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Auxiliary Turbine Diagnosis - GEMS 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Diagnosis of space shuttle propulsion systems - VISTA 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Situation assessment for nuclear power plant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Mapping of metal deposits for mining (2)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Fault Diagnosis in Airplane Engines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Reliability analysis (1)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tabLst>
                <a:tab pos="1025525" algn="l"/>
              </a:tabLst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Military</a:t>
            </a: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Intelligence, Counter-Terrorism, Law Enforcement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Automatic Target Recognition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Autonomous control of unmanned underwater vehicle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Assessment of Adversary Intent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Inference problems in forensic science (2)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Crime risk factor analysis (2)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Terrorism risk management (2)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tabLst>
                <a:tab pos="1025525" algn="l"/>
              </a:tabLst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Imagery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Tracking of groups of pedestrians in video sequences (1)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Visual tracking of targets exhibiting rich dynamic behavior in complex environments (1)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multimodal, audio-video talker localization system for video conferencing (1)</a:t>
            </a:r>
          </a:p>
          <a:p>
            <a:pPr marL="339725" lvl="1" indent="-165100" fontAlgn="base">
              <a:spcBef>
                <a:spcPct val="20000"/>
              </a:spcBef>
              <a:spcAft>
                <a:spcPct val="0"/>
              </a:spcAft>
              <a:buSzPct val="68000"/>
              <a:buFontTx/>
              <a:buChar char="•"/>
              <a:tabLst>
                <a:tab pos="1025525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Extraction of bio-geophysical parameters from remotely sensed data (1)</a:t>
            </a:r>
          </a:p>
        </p:txBody>
      </p:sp>
    </p:spTree>
    <p:extLst>
      <p:ext uri="{BB962C8B-B14F-4D97-AF65-F5344CB8AC3E}">
        <p14:creationId xmlns:p14="http://schemas.microsoft.com/office/powerpoint/2010/main" val="36906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in Bayes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876800"/>
          </a:xfrm>
        </p:spPr>
        <p:txBody>
          <a:bodyPr>
            <a:normAutofit/>
          </a:bodyPr>
          <a:lstStyle/>
          <a:p>
            <a:r>
              <a:rPr lang="en-US" sz="2000" b="1" spc="-50" dirty="0" smtClean="0"/>
              <a:t>Probability</a:t>
            </a:r>
            <a:r>
              <a:rPr lang="en-US" sz="2000" spc="-50" dirty="0" smtClean="0"/>
              <a:t> is a measure of the likelihood that an event will happen</a:t>
            </a:r>
          </a:p>
          <a:p>
            <a:pPr marL="0" indent="0">
              <a:buNone/>
            </a:pPr>
            <a:endParaRPr lang="en-US" sz="2000" spc="-50" dirty="0" smtClean="0"/>
          </a:p>
          <a:p>
            <a:r>
              <a:rPr lang="en-US" sz="2000" dirty="0" smtClean="0"/>
              <a:t>Two interpretations of probability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Probability as relative frequency of occurrence over a large number of trials</a:t>
            </a:r>
          </a:p>
          <a:p>
            <a:pPr marL="1482725" lvl="2" indent="-342900"/>
            <a:r>
              <a:rPr lang="en-US" sz="1600" dirty="0" smtClean="0"/>
              <a:t>Applies to repeatable experiments </a:t>
            </a:r>
          </a:p>
          <a:p>
            <a:pPr marL="1482725" lvl="2" indent="-342900"/>
            <a:r>
              <a:rPr lang="en-US" sz="1600" dirty="0" smtClean="0"/>
              <a:t>Little applicability to political events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Probability as subjective plausibility of an event or degree of belief that it will occur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1482725" lvl="2" indent="-342900"/>
            <a:r>
              <a:rPr lang="en-US" sz="1600" dirty="0" smtClean="0"/>
              <a:t>It can be applied to nearly any proposition</a:t>
            </a:r>
          </a:p>
          <a:p>
            <a:pPr marL="1482725" lvl="2" indent="-342900"/>
            <a:r>
              <a:rPr lang="en-US" sz="1600" dirty="0" smtClean="0"/>
              <a:t>It reflects our knowledge of factors that determine event likelihood</a:t>
            </a:r>
          </a:p>
          <a:p>
            <a:pPr marL="1482725" lvl="2" indent="-342900"/>
            <a:r>
              <a:rPr lang="en-US" sz="1600" dirty="0" smtClean="0"/>
              <a:t>It can change as evidence is obtained</a:t>
            </a:r>
          </a:p>
          <a:p>
            <a:pPr marL="1139825" lvl="2" indent="0">
              <a:buNone/>
            </a:pPr>
            <a:endParaRPr lang="en-US" sz="2000" dirty="0" smtClean="0"/>
          </a:p>
          <a:p>
            <a:r>
              <a:rPr lang="en-US" sz="2000" dirty="0" smtClean="0"/>
              <a:t>We use the second interpretation of probability for Bayes Nets</a:t>
            </a:r>
          </a:p>
          <a:p>
            <a:pPr lvl="0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Probability: A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143001"/>
            <a:ext cx="8382001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pc="-20" dirty="0" smtClean="0"/>
              <a:t>Probabilities are numbers between 0 and 1 (or between 0% and 100%)</a:t>
            </a:r>
          </a:p>
          <a:p>
            <a:endParaRPr lang="en-US" dirty="0" smtClean="0"/>
          </a:p>
          <a:p>
            <a:r>
              <a:rPr lang="en-US" dirty="0" smtClean="0"/>
              <a:t>Events that are more likely have a higher probability</a:t>
            </a:r>
          </a:p>
          <a:p>
            <a:endParaRPr lang="en-US" dirty="0" smtClean="0"/>
          </a:p>
          <a:p>
            <a:r>
              <a:rPr lang="en-US" dirty="0" smtClean="0"/>
              <a:t>If two events are mutually exclusive (i.e., they can’t both be true), then the probability of either event is the sum of the probabilities of each event</a:t>
            </a:r>
          </a:p>
          <a:p>
            <a:pPr lvl="1"/>
            <a:r>
              <a:rPr lang="en-US" sz="1900" dirty="0" smtClean="0"/>
              <a:t>Probability of rolling a 1 on a die is 1/6</a:t>
            </a:r>
          </a:p>
          <a:p>
            <a:pPr lvl="1"/>
            <a:r>
              <a:rPr lang="en-US" sz="1900" dirty="0" smtClean="0"/>
              <a:t>Probability of rolling a 2 on a die is 1/6</a:t>
            </a:r>
          </a:p>
          <a:p>
            <a:pPr lvl="1"/>
            <a:r>
              <a:rPr lang="en-US" sz="1900" dirty="0" smtClean="0"/>
              <a:t>Probability of rolling 1 or 2 is 2/6 = 1/3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techniques are used to assess the probability of any event</a:t>
            </a:r>
          </a:p>
          <a:p>
            <a:pPr lvl="1"/>
            <a:r>
              <a:rPr lang="en-US" sz="1900" dirty="0" smtClean="0"/>
              <a:t>Compare events to events of known probability</a:t>
            </a:r>
          </a:p>
          <a:p>
            <a:pPr lvl="1"/>
            <a:r>
              <a:rPr lang="en-US" sz="1900" dirty="0" smtClean="0"/>
              <a:t>Compare events to each other</a:t>
            </a:r>
          </a:p>
          <a:p>
            <a:pPr lvl="1"/>
            <a:r>
              <a:rPr lang="en-US" sz="1900" dirty="0" smtClean="0"/>
              <a:t>Compare events in combination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Conditional probability refers to the probability of an event (E) occurring, given that another event (H) has occurred</a:t>
            </a:r>
          </a:p>
          <a:p>
            <a:endParaRPr lang="en-US" dirty="0" smtClean="0"/>
          </a:p>
          <a:p>
            <a:r>
              <a:rPr lang="en-US" sz="2000" dirty="0" smtClean="0"/>
              <a:t>It is expressed with the notation P(E|H)</a:t>
            </a:r>
          </a:p>
          <a:p>
            <a:pPr lvl="1"/>
            <a:r>
              <a:rPr lang="en-US" sz="1600" dirty="0" smtClean="0"/>
              <a:t>P(E|H) = P (E and H) divided by P(H), that is, the probability that both E and H are true, divided by the probability that H is true</a:t>
            </a:r>
          </a:p>
          <a:p>
            <a:pPr lvl="1"/>
            <a:r>
              <a:rPr lang="en-US" sz="1600" dirty="0" smtClean="0"/>
              <a:t>The conditional probability, P(E|H) restricts the domain in which the probability of E is assessed to the situations in which H is true</a:t>
            </a:r>
          </a:p>
          <a:p>
            <a:pPr lvl="1"/>
            <a:r>
              <a:rPr lang="en-US" sz="1600" dirty="0" smtClean="0"/>
              <a:t>The definition of conditional probability is the basis for Bayes’ Theorem, as illustrated in the following slides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Probability: An Illustration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09600" y="1066800"/>
            <a:ext cx="5257800" cy="4648200"/>
            <a:chOff x="288" y="1008"/>
            <a:chExt cx="3312" cy="2928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160" y="1104"/>
              <a:ext cx="1200" cy="2736"/>
              <a:chOff x="2784" y="720"/>
              <a:chExt cx="1200" cy="2736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2784" y="720"/>
                <a:ext cx="1200" cy="2736"/>
              </a:xfrm>
              <a:prstGeom prst="rect">
                <a:avLst/>
              </a:prstGeom>
              <a:solidFill>
                <a:srgbClr val="CC99FF">
                  <a:alpha val="30196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 pitchFamily="18" charset="0"/>
                </a:endParaRPr>
              </a:p>
            </p:txBody>
          </p:sp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2784" y="316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84" y="1248"/>
              <a:ext cx="3120" cy="1776"/>
            </a:xfrm>
            <a:custGeom>
              <a:avLst/>
              <a:gdLst>
                <a:gd name="T0" fmla="*/ 0 w 3120"/>
                <a:gd name="T1" fmla="*/ 0 h 1776"/>
                <a:gd name="T2" fmla="*/ 3120 w 3120"/>
                <a:gd name="T3" fmla="*/ 0 h 1776"/>
                <a:gd name="T4" fmla="*/ 3120 w 3120"/>
                <a:gd name="T5" fmla="*/ 1776 h 1776"/>
                <a:gd name="T6" fmla="*/ 1776 w 3120"/>
                <a:gd name="T7" fmla="*/ 1776 h 1776"/>
                <a:gd name="T8" fmla="*/ 1440 w 3120"/>
                <a:gd name="T9" fmla="*/ 1200 h 1776"/>
                <a:gd name="T10" fmla="*/ 2 w 3120"/>
                <a:gd name="T11" fmla="*/ 1192 h 1776"/>
                <a:gd name="T12" fmla="*/ 0 w 3120"/>
                <a:gd name="T13" fmla="*/ 0 h 17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0"/>
                <a:gd name="T22" fmla="*/ 0 h 1776"/>
                <a:gd name="T23" fmla="*/ 3120 w 3120"/>
                <a:gd name="T24" fmla="*/ 1776 h 17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0" h="1776">
                  <a:moveTo>
                    <a:pt x="0" y="0"/>
                  </a:moveTo>
                  <a:lnTo>
                    <a:pt x="3120" y="0"/>
                  </a:lnTo>
                  <a:lnTo>
                    <a:pt x="3120" y="1776"/>
                  </a:lnTo>
                  <a:lnTo>
                    <a:pt x="1776" y="1776"/>
                  </a:lnTo>
                  <a:lnTo>
                    <a:pt x="1440" y="1200"/>
                  </a:lnTo>
                  <a:lnTo>
                    <a:pt x="2" y="1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30196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784" y="2000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784" y="1392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1520" y="2000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784" y="2608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84" y="3216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520" y="2608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520" y="3216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256" y="3216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256" y="2608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256" y="2000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2992" y="3216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2992" y="2608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2992" y="2000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1520" y="1392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2256" y="1392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2992" y="1392"/>
              <a:ext cx="288" cy="28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84" y="124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88" y="1008"/>
              <a:ext cx="3312" cy="29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 pitchFamily="18" charset="0"/>
              </a:endParaRP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096000" y="1600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 = The leader is popular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096000" y="233045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 = The economy is growing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096000" y="3336925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Calculate P(E)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096000" y="4068763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Calculate P(E | H)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096000" y="4800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Calculate P(H | E)</a:t>
            </a:r>
          </a:p>
        </p:txBody>
      </p:sp>
    </p:spTree>
    <p:extLst>
      <p:ext uri="{BB962C8B-B14F-4D97-AF65-F5344CB8AC3E}">
        <p14:creationId xmlns:p14="http://schemas.microsoft.com/office/powerpoint/2010/main" val="13958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Probability the Leader is Popular (E)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876800"/>
          </a:xfrm>
        </p:spPr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15</a:t>
            </a:fld>
            <a:endParaRPr lang="en-US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096000" y="236220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 (E) = 10/16 = 0.625</a:t>
            </a: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609600" y="1079500"/>
            <a:ext cx="5257800" cy="4648200"/>
            <a:chOff x="288" y="1008"/>
            <a:chExt cx="3312" cy="2928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2160" y="1104"/>
              <a:ext cx="1200" cy="2736"/>
              <a:chOff x="2784" y="720"/>
              <a:chExt cx="1200" cy="2736"/>
            </a:xfrm>
          </p:grpSpPr>
          <p:sp>
            <p:nvSpPr>
              <p:cNvPr id="57" name="Rectangle 6"/>
              <p:cNvSpPr>
                <a:spLocks noChangeArrowheads="1"/>
              </p:cNvSpPr>
              <p:nvPr/>
            </p:nvSpPr>
            <p:spPr bwMode="auto">
              <a:xfrm>
                <a:off x="2784" y="720"/>
                <a:ext cx="1200" cy="2736"/>
              </a:xfrm>
              <a:prstGeom prst="rect">
                <a:avLst/>
              </a:prstGeom>
              <a:solidFill>
                <a:srgbClr val="CC99FF">
                  <a:alpha val="3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2784" y="316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</p:grp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288" y="1008"/>
              <a:ext cx="3312" cy="29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37" name="Group 9"/>
            <p:cNvGrpSpPr>
              <a:grpSpLocks/>
            </p:cNvGrpSpPr>
            <p:nvPr/>
          </p:nvGrpSpPr>
          <p:grpSpPr bwMode="auto">
            <a:xfrm>
              <a:off x="384" y="1248"/>
              <a:ext cx="3120" cy="1776"/>
              <a:chOff x="1008" y="864"/>
              <a:chExt cx="3120" cy="1776"/>
            </a:xfrm>
          </p:grpSpPr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1008" y="864"/>
                <a:ext cx="3120" cy="1776"/>
              </a:xfrm>
              <a:custGeom>
                <a:avLst/>
                <a:gdLst>
                  <a:gd name="T0" fmla="*/ 0 w 3120"/>
                  <a:gd name="T1" fmla="*/ 0 h 1776"/>
                  <a:gd name="T2" fmla="*/ 3120 w 3120"/>
                  <a:gd name="T3" fmla="*/ 0 h 1776"/>
                  <a:gd name="T4" fmla="*/ 3120 w 3120"/>
                  <a:gd name="T5" fmla="*/ 1776 h 1776"/>
                  <a:gd name="T6" fmla="*/ 1776 w 3120"/>
                  <a:gd name="T7" fmla="*/ 1776 h 1776"/>
                  <a:gd name="T8" fmla="*/ 1440 w 3120"/>
                  <a:gd name="T9" fmla="*/ 1200 h 1776"/>
                  <a:gd name="T10" fmla="*/ 2 w 3120"/>
                  <a:gd name="T11" fmla="*/ 1192 h 1776"/>
                  <a:gd name="T12" fmla="*/ 0 w 3120"/>
                  <a:gd name="T13" fmla="*/ 0 h 1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0"/>
                  <a:gd name="T22" fmla="*/ 0 h 1776"/>
                  <a:gd name="T23" fmla="*/ 3120 w 3120"/>
                  <a:gd name="T24" fmla="*/ 1776 h 1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0" h="1776">
                    <a:moveTo>
                      <a:pt x="0" y="0"/>
                    </a:moveTo>
                    <a:lnTo>
                      <a:pt x="3120" y="0"/>
                    </a:lnTo>
                    <a:lnTo>
                      <a:pt x="3120" y="1776"/>
                    </a:lnTo>
                    <a:lnTo>
                      <a:pt x="1776" y="1776"/>
                    </a:lnTo>
                    <a:lnTo>
                      <a:pt x="1440" y="1200"/>
                    </a:lnTo>
                    <a:lnTo>
                      <a:pt x="2" y="1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1008" y="8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38" name="Group 12"/>
            <p:cNvGrpSpPr>
              <a:grpSpLocks/>
            </p:cNvGrpSpPr>
            <p:nvPr/>
          </p:nvGrpSpPr>
          <p:grpSpPr bwMode="auto">
            <a:xfrm>
              <a:off x="784" y="1392"/>
              <a:ext cx="2496" cy="2112"/>
              <a:chOff x="1408" y="1008"/>
              <a:chExt cx="2496" cy="2112"/>
            </a:xfrm>
          </p:grpSpPr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>
                <a:off x="1408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0" name="AutoShape 14"/>
              <p:cNvSpPr>
                <a:spLocks noChangeArrowheads="1"/>
              </p:cNvSpPr>
              <p:nvPr/>
            </p:nvSpPr>
            <p:spPr bwMode="auto">
              <a:xfrm>
                <a:off x="1408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auto">
              <a:xfrm>
                <a:off x="2144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2" name="AutoShape 16"/>
              <p:cNvSpPr>
                <a:spLocks noChangeArrowheads="1"/>
              </p:cNvSpPr>
              <p:nvPr/>
            </p:nvSpPr>
            <p:spPr bwMode="auto">
              <a:xfrm>
                <a:off x="1408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3" name="AutoShape 17"/>
              <p:cNvSpPr>
                <a:spLocks noChangeArrowheads="1"/>
              </p:cNvSpPr>
              <p:nvPr/>
            </p:nvSpPr>
            <p:spPr bwMode="auto">
              <a:xfrm>
                <a:off x="1408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4" name="AutoShape 18"/>
              <p:cNvSpPr>
                <a:spLocks noChangeArrowheads="1"/>
              </p:cNvSpPr>
              <p:nvPr/>
            </p:nvSpPr>
            <p:spPr bwMode="auto">
              <a:xfrm>
                <a:off x="2144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auto">
              <a:xfrm>
                <a:off x="2144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7" name="AutoShape 21"/>
              <p:cNvSpPr>
                <a:spLocks noChangeArrowheads="1"/>
              </p:cNvSpPr>
              <p:nvPr/>
            </p:nvSpPr>
            <p:spPr bwMode="auto">
              <a:xfrm>
                <a:off x="2880" y="2224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8" name="AutoShape 22"/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9" name="AutoShape 23"/>
              <p:cNvSpPr>
                <a:spLocks noChangeArrowheads="1"/>
              </p:cNvSpPr>
              <p:nvPr/>
            </p:nvSpPr>
            <p:spPr bwMode="auto">
              <a:xfrm>
                <a:off x="3616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0" name="AutoShape 24"/>
              <p:cNvSpPr>
                <a:spLocks noChangeArrowheads="1"/>
              </p:cNvSpPr>
              <p:nvPr/>
            </p:nvSpPr>
            <p:spPr bwMode="auto">
              <a:xfrm>
                <a:off x="3616" y="2224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1" name="AutoShape 25"/>
              <p:cNvSpPr>
                <a:spLocks noChangeArrowheads="1"/>
              </p:cNvSpPr>
              <p:nvPr/>
            </p:nvSpPr>
            <p:spPr bwMode="auto">
              <a:xfrm>
                <a:off x="3616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" name="AutoShape 26"/>
              <p:cNvSpPr>
                <a:spLocks noChangeArrowheads="1"/>
              </p:cNvSpPr>
              <p:nvPr/>
            </p:nvSpPr>
            <p:spPr bwMode="auto">
              <a:xfrm>
                <a:off x="2144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3" name="AutoShape 27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4" name="AutoShape 28"/>
              <p:cNvSpPr>
                <a:spLocks noChangeArrowheads="1"/>
              </p:cNvSpPr>
              <p:nvPr/>
            </p:nvSpPr>
            <p:spPr bwMode="auto">
              <a:xfrm>
                <a:off x="3616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8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Probability the Economy is Growing (H)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876800"/>
          </a:xfrm>
        </p:spPr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16</a:t>
            </a:fld>
            <a:endParaRPr lang="en-US" dirty="0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096000" y="2330450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 (H) = 8/16 = 0.50</a:t>
            </a: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609600" y="1066800"/>
            <a:ext cx="5257800" cy="4648200"/>
            <a:chOff x="288" y="1008"/>
            <a:chExt cx="3312" cy="2928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384" y="1248"/>
              <a:ext cx="3120" cy="1776"/>
              <a:chOff x="1008" y="864"/>
              <a:chExt cx="3120" cy="1776"/>
            </a:xfrm>
          </p:grpSpPr>
          <p:sp>
            <p:nvSpPr>
              <p:cNvPr id="57" name="Freeform 6"/>
              <p:cNvSpPr>
                <a:spLocks/>
              </p:cNvSpPr>
              <p:nvPr/>
            </p:nvSpPr>
            <p:spPr bwMode="auto">
              <a:xfrm>
                <a:off x="1008" y="864"/>
                <a:ext cx="3120" cy="1776"/>
              </a:xfrm>
              <a:custGeom>
                <a:avLst/>
                <a:gdLst>
                  <a:gd name="T0" fmla="*/ 0 w 3120"/>
                  <a:gd name="T1" fmla="*/ 0 h 1776"/>
                  <a:gd name="T2" fmla="*/ 3120 w 3120"/>
                  <a:gd name="T3" fmla="*/ 0 h 1776"/>
                  <a:gd name="T4" fmla="*/ 3120 w 3120"/>
                  <a:gd name="T5" fmla="*/ 1776 h 1776"/>
                  <a:gd name="T6" fmla="*/ 1776 w 3120"/>
                  <a:gd name="T7" fmla="*/ 1776 h 1776"/>
                  <a:gd name="T8" fmla="*/ 1440 w 3120"/>
                  <a:gd name="T9" fmla="*/ 1200 h 1776"/>
                  <a:gd name="T10" fmla="*/ 2 w 3120"/>
                  <a:gd name="T11" fmla="*/ 1192 h 1776"/>
                  <a:gd name="T12" fmla="*/ 0 w 3120"/>
                  <a:gd name="T13" fmla="*/ 0 h 1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0"/>
                  <a:gd name="T22" fmla="*/ 0 h 1776"/>
                  <a:gd name="T23" fmla="*/ 3120 w 3120"/>
                  <a:gd name="T24" fmla="*/ 1776 h 1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0" h="1776">
                    <a:moveTo>
                      <a:pt x="0" y="0"/>
                    </a:moveTo>
                    <a:lnTo>
                      <a:pt x="3120" y="0"/>
                    </a:lnTo>
                    <a:lnTo>
                      <a:pt x="3120" y="1776"/>
                    </a:lnTo>
                    <a:lnTo>
                      <a:pt x="1776" y="1776"/>
                    </a:lnTo>
                    <a:lnTo>
                      <a:pt x="1440" y="1200"/>
                    </a:lnTo>
                    <a:lnTo>
                      <a:pt x="2" y="1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008" y="8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36" name="Group 8"/>
            <p:cNvGrpSpPr>
              <a:grpSpLocks/>
            </p:cNvGrpSpPr>
            <p:nvPr/>
          </p:nvGrpSpPr>
          <p:grpSpPr bwMode="auto">
            <a:xfrm>
              <a:off x="2160" y="1104"/>
              <a:ext cx="1200" cy="2736"/>
              <a:chOff x="2784" y="720"/>
              <a:chExt cx="1200" cy="2736"/>
            </a:xfrm>
          </p:grpSpPr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2784" y="720"/>
                <a:ext cx="1200" cy="2736"/>
              </a:xfrm>
              <a:prstGeom prst="rect">
                <a:avLst/>
              </a:prstGeom>
              <a:solidFill>
                <a:srgbClr val="CC99FF">
                  <a:alpha val="3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2784" y="316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</p:grp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88" y="1008"/>
              <a:ext cx="3312" cy="29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38" name="Group 12"/>
            <p:cNvGrpSpPr>
              <a:grpSpLocks/>
            </p:cNvGrpSpPr>
            <p:nvPr/>
          </p:nvGrpSpPr>
          <p:grpSpPr bwMode="auto">
            <a:xfrm>
              <a:off x="784" y="1392"/>
              <a:ext cx="2496" cy="2112"/>
              <a:chOff x="1408" y="1008"/>
              <a:chExt cx="2496" cy="2112"/>
            </a:xfrm>
          </p:grpSpPr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>
                <a:off x="1408" y="1616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0" name="AutoShape 14"/>
              <p:cNvSpPr>
                <a:spLocks noChangeArrowheads="1"/>
              </p:cNvSpPr>
              <p:nvPr/>
            </p:nvSpPr>
            <p:spPr bwMode="auto">
              <a:xfrm>
                <a:off x="1408" y="1008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auto">
              <a:xfrm>
                <a:off x="2144" y="1616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2" name="AutoShape 16"/>
              <p:cNvSpPr>
                <a:spLocks noChangeArrowheads="1"/>
              </p:cNvSpPr>
              <p:nvPr/>
            </p:nvSpPr>
            <p:spPr bwMode="auto">
              <a:xfrm>
                <a:off x="1408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3" name="AutoShape 17"/>
              <p:cNvSpPr>
                <a:spLocks noChangeArrowheads="1"/>
              </p:cNvSpPr>
              <p:nvPr/>
            </p:nvSpPr>
            <p:spPr bwMode="auto">
              <a:xfrm>
                <a:off x="1408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4" name="AutoShape 18"/>
              <p:cNvSpPr>
                <a:spLocks noChangeArrowheads="1"/>
              </p:cNvSpPr>
              <p:nvPr/>
            </p:nvSpPr>
            <p:spPr bwMode="auto">
              <a:xfrm>
                <a:off x="2144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auto">
              <a:xfrm>
                <a:off x="2144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7" name="AutoShape 21"/>
              <p:cNvSpPr>
                <a:spLocks noChangeArrowheads="1"/>
              </p:cNvSpPr>
              <p:nvPr/>
            </p:nvSpPr>
            <p:spPr bwMode="auto">
              <a:xfrm>
                <a:off x="2880" y="2224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8" name="AutoShape 22"/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9" name="AutoShape 23"/>
              <p:cNvSpPr>
                <a:spLocks noChangeArrowheads="1"/>
              </p:cNvSpPr>
              <p:nvPr/>
            </p:nvSpPr>
            <p:spPr bwMode="auto">
              <a:xfrm>
                <a:off x="3616" y="2832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0" name="AutoShape 24"/>
              <p:cNvSpPr>
                <a:spLocks noChangeArrowheads="1"/>
              </p:cNvSpPr>
              <p:nvPr/>
            </p:nvSpPr>
            <p:spPr bwMode="auto">
              <a:xfrm>
                <a:off x="3616" y="2224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1" name="AutoShape 25"/>
              <p:cNvSpPr>
                <a:spLocks noChangeArrowheads="1"/>
              </p:cNvSpPr>
              <p:nvPr/>
            </p:nvSpPr>
            <p:spPr bwMode="auto">
              <a:xfrm>
                <a:off x="3616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" name="AutoShape 26"/>
              <p:cNvSpPr>
                <a:spLocks noChangeArrowheads="1"/>
              </p:cNvSpPr>
              <p:nvPr/>
            </p:nvSpPr>
            <p:spPr bwMode="auto">
              <a:xfrm>
                <a:off x="2144" y="1008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3" name="AutoShape 27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4" name="AutoShape 28"/>
              <p:cNvSpPr>
                <a:spLocks noChangeArrowheads="1"/>
              </p:cNvSpPr>
              <p:nvPr/>
            </p:nvSpPr>
            <p:spPr bwMode="auto">
              <a:xfrm>
                <a:off x="3616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35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Probability of Both E and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876800"/>
          </a:xfrm>
        </p:spPr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17</a:t>
            </a:fld>
            <a:endParaRPr lang="en-US" dirty="0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096000" y="233045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 (E &amp; H) = 6/16 = 0.375</a:t>
            </a:r>
          </a:p>
        </p:txBody>
      </p: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609600" y="1066800"/>
            <a:ext cx="5257800" cy="4648200"/>
            <a:chOff x="288" y="1008"/>
            <a:chExt cx="3312" cy="2928"/>
          </a:xfrm>
        </p:grpSpPr>
        <p:grpSp>
          <p:nvGrpSpPr>
            <p:cNvPr id="62" name="Group 5"/>
            <p:cNvGrpSpPr>
              <a:grpSpLocks/>
            </p:cNvGrpSpPr>
            <p:nvPr/>
          </p:nvGrpSpPr>
          <p:grpSpPr bwMode="auto">
            <a:xfrm>
              <a:off x="384" y="1248"/>
              <a:ext cx="3120" cy="1776"/>
              <a:chOff x="1008" y="864"/>
              <a:chExt cx="3120" cy="1776"/>
            </a:xfrm>
          </p:grpSpPr>
          <p:sp>
            <p:nvSpPr>
              <p:cNvPr id="84" name="Freeform 6"/>
              <p:cNvSpPr>
                <a:spLocks/>
              </p:cNvSpPr>
              <p:nvPr/>
            </p:nvSpPr>
            <p:spPr bwMode="auto">
              <a:xfrm>
                <a:off x="1008" y="864"/>
                <a:ext cx="3120" cy="1776"/>
              </a:xfrm>
              <a:custGeom>
                <a:avLst/>
                <a:gdLst>
                  <a:gd name="T0" fmla="*/ 0 w 3120"/>
                  <a:gd name="T1" fmla="*/ 0 h 1776"/>
                  <a:gd name="T2" fmla="*/ 3120 w 3120"/>
                  <a:gd name="T3" fmla="*/ 0 h 1776"/>
                  <a:gd name="T4" fmla="*/ 3120 w 3120"/>
                  <a:gd name="T5" fmla="*/ 1776 h 1776"/>
                  <a:gd name="T6" fmla="*/ 1776 w 3120"/>
                  <a:gd name="T7" fmla="*/ 1776 h 1776"/>
                  <a:gd name="T8" fmla="*/ 1440 w 3120"/>
                  <a:gd name="T9" fmla="*/ 1200 h 1776"/>
                  <a:gd name="T10" fmla="*/ 2 w 3120"/>
                  <a:gd name="T11" fmla="*/ 1192 h 1776"/>
                  <a:gd name="T12" fmla="*/ 0 w 3120"/>
                  <a:gd name="T13" fmla="*/ 0 h 1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0"/>
                  <a:gd name="T22" fmla="*/ 0 h 1776"/>
                  <a:gd name="T23" fmla="*/ 3120 w 3120"/>
                  <a:gd name="T24" fmla="*/ 1776 h 1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0" h="1776">
                    <a:moveTo>
                      <a:pt x="0" y="0"/>
                    </a:moveTo>
                    <a:lnTo>
                      <a:pt x="3120" y="0"/>
                    </a:lnTo>
                    <a:lnTo>
                      <a:pt x="3120" y="1776"/>
                    </a:lnTo>
                    <a:lnTo>
                      <a:pt x="1776" y="1776"/>
                    </a:lnTo>
                    <a:lnTo>
                      <a:pt x="1440" y="1200"/>
                    </a:lnTo>
                    <a:lnTo>
                      <a:pt x="2" y="1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1008" y="8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63" name="Group 8"/>
            <p:cNvGrpSpPr>
              <a:grpSpLocks/>
            </p:cNvGrpSpPr>
            <p:nvPr/>
          </p:nvGrpSpPr>
          <p:grpSpPr bwMode="auto">
            <a:xfrm>
              <a:off x="2160" y="1104"/>
              <a:ext cx="1200" cy="2736"/>
              <a:chOff x="2784" y="720"/>
              <a:chExt cx="1200" cy="2736"/>
            </a:xfrm>
          </p:grpSpPr>
          <p:sp>
            <p:nvSpPr>
              <p:cNvPr id="82" name="Rectangle 9"/>
              <p:cNvSpPr>
                <a:spLocks noChangeArrowheads="1"/>
              </p:cNvSpPr>
              <p:nvPr/>
            </p:nvSpPr>
            <p:spPr bwMode="auto">
              <a:xfrm>
                <a:off x="2784" y="720"/>
                <a:ext cx="1200" cy="2736"/>
              </a:xfrm>
              <a:prstGeom prst="rect">
                <a:avLst/>
              </a:prstGeom>
              <a:solidFill>
                <a:srgbClr val="CC99FF">
                  <a:alpha val="3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2784" y="316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</p:grp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288" y="1008"/>
              <a:ext cx="3312" cy="29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65" name="Group 12"/>
            <p:cNvGrpSpPr>
              <a:grpSpLocks/>
            </p:cNvGrpSpPr>
            <p:nvPr/>
          </p:nvGrpSpPr>
          <p:grpSpPr bwMode="auto">
            <a:xfrm>
              <a:off x="784" y="1392"/>
              <a:ext cx="2496" cy="2112"/>
              <a:chOff x="1408" y="1008"/>
              <a:chExt cx="2496" cy="2112"/>
            </a:xfrm>
          </p:grpSpPr>
          <p:sp>
            <p:nvSpPr>
              <p:cNvPr id="66" name="AutoShape 13"/>
              <p:cNvSpPr>
                <a:spLocks noChangeArrowheads="1"/>
              </p:cNvSpPr>
              <p:nvPr/>
            </p:nvSpPr>
            <p:spPr bwMode="auto">
              <a:xfrm>
                <a:off x="1408" y="1616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7" name="AutoShape 14"/>
              <p:cNvSpPr>
                <a:spLocks noChangeArrowheads="1"/>
              </p:cNvSpPr>
              <p:nvPr/>
            </p:nvSpPr>
            <p:spPr bwMode="auto">
              <a:xfrm>
                <a:off x="1408" y="1008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8" name="AutoShape 15"/>
              <p:cNvSpPr>
                <a:spLocks noChangeArrowheads="1"/>
              </p:cNvSpPr>
              <p:nvPr/>
            </p:nvSpPr>
            <p:spPr bwMode="auto">
              <a:xfrm>
                <a:off x="2144" y="1616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>
                <a:off x="1408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0" name="AutoShape 17"/>
              <p:cNvSpPr>
                <a:spLocks noChangeArrowheads="1"/>
              </p:cNvSpPr>
              <p:nvPr/>
            </p:nvSpPr>
            <p:spPr bwMode="auto">
              <a:xfrm>
                <a:off x="1408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1" name="AutoShape 18"/>
              <p:cNvSpPr>
                <a:spLocks noChangeArrowheads="1"/>
              </p:cNvSpPr>
              <p:nvPr/>
            </p:nvSpPr>
            <p:spPr bwMode="auto">
              <a:xfrm>
                <a:off x="2144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2" name="AutoShape 19"/>
              <p:cNvSpPr>
                <a:spLocks noChangeArrowheads="1"/>
              </p:cNvSpPr>
              <p:nvPr/>
            </p:nvSpPr>
            <p:spPr bwMode="auto">
              <a:xfrm>
                <a:off x="2144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3" name="AutoShape 20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4" name="AutoShape 21"/>
              <p:cNvSpPr>
                <a:spLocks noChangeArrowheads="1"/>
              </p:cNvSpPr>
              <p:nvPr/>
            </p:nvSpPr>
            <p:spPr bwMode="auto">
              <a:xfrm>
                <a:off x="2880" y="2224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5" name="AutoShape 22"/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6" name="AutoShape 23"/>
              <p:cNvSpPr>
                <a:spLocks noChangeArrowheads="1"/>
              </p:cNvSpPr>
              <p:nvPr/>
            </p:nvSpPr>
            <p:spPr bwMode="auto">
              <a:xfrm>
                <a:off x="3616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7" name="AutoShape 24"/>
              <p:cNvSpPr>
                <a:spLocks noChangeArrowheads="1"/>
              </p:cNvSpPr>
              <p:nvPr/>
            </p:nvSpPr>
            <p:spPr bwMode="auto">
              <a:xfrm>
                <a:off x="3616" y="2224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8" name="AutoShape 25"/>
              <p:cNvSpPr>
                <a:spLocks noChangeArrowheads="1"/>
              </p:cNvSpPr>
              <p:nvPr/>
            </p:nvSpPr>
            <p:spPr bwMode="auto">
              <a:xfrm>
                <a:off x="3616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9" name="AutoShape 26"/>
              <p:cNvSpPr>
                <a:spLocks noChangeArrowheads="1"/>
              </p:cNvSpPr>
              <p:nvPr/>
            </p:nvSpPr>
            <p:spPr bwMode="auto">
              <a:xfrm>
                <a:off x="2144" y="1008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0" name="AutoShape 27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1" name="AutoShape 28"/>
              <p:cNvSpPr>
                <a:spLocks noChangeArrowheads="1"/>
              </p:cNvSpPr>
              <p:nvPr/>
            </p:nvSpPr>
            <p:spPr bwMode="auto">
              <a:xfrm>
                <a:off x="3616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6092456" y="337495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 = The leader is popular</a:t>
            </a: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6092456" y="4105201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 = The economy is growing</a:t>
            </a:r>
          </a:p>
        </p:txBody>
      </p:sp>
    </p:spTree>
    <p:extLst>
      <p:ext uri="{BB962C8B-B14F-4D97-AF65-F5344CB8AC3E}">
        <p14:creationId xmlns:p14="http://schemas.microsoft.com/office/powerpoint/2010/main" val="42621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 of E Given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153400" cy="4876800"/>
          </a:xfrm>
        </p:spPr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18</a:t>
            </a:fld>
            <a:endParaRPr lang="en-US" dirty="0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096000" y="236220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pc="-50" dirty="0" smtClean="0">
                <a:solidFill>
                  <a:srgbClr val="000000"/>
                </a:solidFill>
                <a:latin typeface="Arial" charset="0"/>
              </a:rPr>
              <a:t>P (</a:t>
            </a:r>
            <a:r>
              <a:rPr lang="en-US" sz="1800" spc="-50" dirty="0">
                <a:solidFill>
                  <a:srgbClr val="000000"/>
                </a:solidFill>
                <a:latin typeface="Arial" charset="0"/>
              </a:rPr>
              <a:t>E | H) = P(E &amp; H) / P(H)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= 0.375 / 0.5 = 0.75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111949" y="3505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 = The leader is popular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111949" y="423545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 = The economy is growing</a:t>
            </a:r>
          </a:p>
        </p:txBody>
      </p: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609600" y="1066800"/>
            <a:ext cx="5257800" cy="4648200"/>
            <a:chOff x="288" y="1008"/>
            <a:chExt cx="3312" cy="2928"/>
          </a:xfrm>
        </p:grpSpPr>
        <p:grpSp>
          <p:nvGrpSpPr>
            <p:cNvPr id="37" name="Group 5"/>
            <p:cNvGrpSpPr>
              <a:grpSpLocks/>
            </p:cNvGrpSpPr>
            <p:nvPr/>
          </p:nvGrpSpPr>
          <p:grpSpPr bwMode="auto">
            <a:xfrm>
              <a:off x="384" y="1248"/>
              <a:ext cx="3120" cy="1776"/>
              <a:chOff x="1008" y="864"/>
              <a:chExt cx="3120" cy="1776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1008" y="864"/>
                <a:ext cx="3120" cy="1776"/>
              </a:xfrm>
              <a:custGeom>
                <a:avLst/>
                <a:gdLst>
                  <a:gd name="T0" fmla="*/ 0 w 3120"/>
                  <a:gd name="T1" fmla="*/ 0 h 1776"/>
                  <a:gd name="T2" fmla="*/ 3120 w 3120"/>
                  <a:gd name="T3" fmla="*/ 0 h 1776"/>
                  <a:gd name="T4" fmla="*/ 3120 w 3120"/>
                  <a:gd name="T5" fmla="*/ 1776 h 1776"/>
                  <a:gd name="T6" fmla="*/ 1776 w 3120"/>
                  <a:gd name="T7" fmla="*/ 1776 h 1776"/>
                  <a:gd name="T8" fmla="*/ 1440 w 3120"/>
                  <a:gd name="T9" fmla="*/ 1200 h 1776"/>
                  <a:gd name="T10" fmla="*/ 2 w 3120"/>
                  <a:gd name="T11" fmla="*/ 1192 h 1776"/>
                  <a:gd name="T12" fmla="*/ 0 w 3120"/>
                  <a:gd name="T13" fmla="*/ 0 h 1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0"/>
                  <a:gd name="T22" fmla="*/ 0 h 1776"/>
                  <a:gd name="T23" fmla="*/ 3120 w 3120"/>
                  <a:gd name="T24" fmla="*/ 1776 h 1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0" h="1776">
                    <a:moveTo>
                      <a:pt x="0" y="0"/>
                    </a:moveTo>
                    <a:lnTo>
                      <a:pt x="3120" y="0"/>
                    </a:lnTo>
                    <a:lnTo>
                      <a:pt x="3120" y="1776"/>
                    </a:lnTo>
                    <a:lnTo>
                      <a:pt x="1776" y="1776"/>
                    </a:lnTo>
                    <a:lnTo>
                      <a:pt x="1440" y="1200"/>
                    </a:lnTo>
                    <a:lnTo>
                      <a:pt x="2" y="1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008" y="8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38" name="Group 8"/>
            <p:cNvGrpSpPr>
              <a:grpSpLocks/>
            </p:cNvGrpSpPr>
            <p:nvPr/>
          </p:nvGrpSpPr>
          <p:grpSpPr bwMode="auto">
            <a:xfrm>
              <a:off x="2160" y="1104"/>
              <a:ext cx="1200" cy="2736"/>
              <a:chOff x="2784" y="720"/>
              <a:chExt cx="1200" cy="2736"/>
            </a:xfrm>
          </p:grpSpPr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2784" y="720"/>
                <a:ext cx="1200" cy="2736"/>
              </a:xfrm>
              <a:prstGeom prst="rect">
                <a:avLst/>
              </a:prstGeom>
              <a:solidFill>
                <a:srgbClr val="CC99FF">
                  <a:alpha val="30196"/>
                </a:srgbClr>
              </a:solidFill>
              <a:ln w="254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2784" y="316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288" y="1008"/>
              <a:ext cx="3312" cy="2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784" y="1392"/>
              <a:ext cx="2496" cy="2112"/>
              <a:chOff x="1408" y="1008"/>
              <a:chExt cx="2496" cy="2112"/>
            </a:xfrm>
          </p:grpSpPr>
          <p:sp>
            <p:nvSpPr>
              <p:cNvPr id="41" name="AutoShape 13"/>
              <p:cNvSpPr>
                <a:spLocks noChangeArrowheads="1"/>
              </p:cNvSpPr>
              <p:nvPr/>
            </p:nvSpPr>
            <p:spPr bwMode="auto">
              <a:xfrm>
                <a:off x="1408" y="1616"/>
                <a:ext cx="288" cy="288"/>
              </a:xfrm>
              <a:prstGeom prst="flowChartConnector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>
                <a:off x="1408" y="1008"/>
                <a:ext cx="288" cy="288"/>
              </a:xfrm>
              <a:prstGeom prst="flowChartConnector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3" name="AutoShape 15"/>
              <p:cNvSpPr>
                <a:spLocks noChangeArrowheads="1"/>
              </p:cNvSpPr>
              <p:nvPr/>
            </p:nvSpPr>
            <p:spPr bwMode="auto">
              <a:xfrm>
                <a:off x="2144" y="1616"/>
                <a:ext cx="288" cy="288"/>
              </a:xfrm>
              <a:prstGeom prst="flowChartConnector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4" name="AutoShape 16"/>
              <p:cNvSpPr>
                <a:spLocks noChangeArrowheads="1"/>
              </p:cNvSpPr>
              <p:nvPr/>
            </p:nvSpPr>
            <p:spPr bwMode="auto">
              <a:xfrm>
                <a:off x="1408" y="2224"/>
                <a:ext cx="288" cy="288"/>
              </a:xfrm>
              <a:prstGeom prst="flowChartConnector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5" name="AutoShape 17"/>
              <p:cNvSpPr>
                <a:spLocks noChangeArrowheads="1"/>
              </p:cNvSpPr>
              <p:nvPr/>
            </p:nvSpPr>
            <p:spPr bwMode="auto">
              <a:xfrm>
                <a:off x="1408" y="2832"/>
                <a:ext cx="288" cy="288"/>
              </a:xfrm>
              <a:prstGeom prst="flowChartConnector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6" name="AutoShape 18"/>
              <p:cNvSpPr>
                <a:spLocks noChangeArrowheads="1"/>
              </p:cNvSpPr>
              <p:nvPr/>
            </p:nvSpPr>
            <p:spPr bwMode="auto">
              <a:xfrm>
                <a:off x="2144" y="2224"/>
                <a:ext cx="288" cy="288"/>
              </a:xfrm>
              <a:prstGeom prst="flowChartConnector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7" name="AutoShape 19"/>
              <p:cNvSpPr>
                <a:spLocks noChangeArrowheads="1"/>
              </p:cNvSpPr>
              <p:nvPr/>
            </p:nvSpPr>
            <p:spPr bwMode="auto">
              <a:xfrm>
                <a:off x="2144" y="2832"/>
                <a:ext cx="288" cy="288"/>
              </a:xfrm>
              <a:prstGeom prst="flowChartConnector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8" name="AutoShape 20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9" name="AutoShape 21"/>
              <p:cNvSpPr>
                <a:spLocks noChangeArrowheads="1"/>
              </p:cNvSpPr>
              <p:nvPr/>
            </p:nvSpPr>
            <p:spPr bwMode="auto">
              <a:xfrm>
                <a:off x="2880" y="2224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0" name="AutoShape 22"/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1" name="AutoShape 23"/>
              <p:cNvSpPr>
                <a:spLocks noChangeArrowheads="1"/>
              </p:cNvSpPr>
              <p:nvPr/>
            </p:nvSpPr>
            <p:spPr bwMode="auto">
              <a:xfrm>
                <a:off x="3616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" name="AutoShape 24"/>
              <p:cNvSpPr>
                <a:spLocks noChangeArrowheads="1"/>
              </p:cNvSpPr>
              <p:nvPr/>
            </p:nvSpPr>
            <p:spPr bwMode="auto">
              <a:xfrm>
                <a:off x="3616" y="2224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3" name="AutoShape 25"/>
              <p:cNvSpPr>
                <a:spLocks noChangeArrowheads="1"/>
              </p:cNvSpPr>
              <p:nvPr/>
            </p:nvSpPr>
            <p:spPr bwMode="auto">
              <a:xfrm>
                <a:off x="3616" y="1616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4" name="AutoShape 26"/>
              <p:cNvSpPr>
                <a:spLocks noChangeArrowheads="1"/>
              </p:cNvSpPr>
              <p:nvPr/>
            </p:nvSpPr>
            <p:spPr bwMode="auto">
              <a:xfrm>
                <a:off x="2144" y="1008"/>
                <a:ext cx="288" cy="288"/>
              </a:xfrm>
              <a:prstGeom prst="flowChartConnector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5" name="AutoShape 27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" name="AutoShape 28"/>
              <p:cNvSpPr>
                <a:spLocks noChangeArrowheads="1"/>
              </p:cNvSpPr>
              <p:nvPr/>
            </p:nvSpPr>
            <p:spPr bwMode="auto">
              <a:xfrm>
                <a:off x="3616" y="1008"/>
                <a:ext cx="288" cy="288"/>
              </a:xfrm>
              <a:prstGeom prst="flowChartConnector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47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 of H Given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153400" cy="4876800"/>
          </a:xfrm>
        </p:spPr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19</a:t>
            </a:fld>
            <a:endParaRPr lang="en-US" dirty="0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096000" y="236220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pc="-50" dirty="0" smtClean="0">
                <a:solidFill>
                  <a:srgbClr val="000000"/>
                </a:solidFill>
                <a:latin typeface="Arial" charset="0"/>
              </a:rPr>
              <a:t>P (</a:t>
            </a:r>
            <a:r>
              <a:rPr lang="en-US" sz="1800" spc="-50" dirty="0">
                <a:solidFill>
                  <a:srgbClr val="000000"/>
                </a:solidFill>
                <a:latin typeface="Arial" charset="0"/>
              </a:rPr>
              <a:t>H | E) = P(E &amp; H) / P(E)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= 0.375 / 0.625 = 0.6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111949" y="3505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 = The leader is popular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111949" y="423545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 = The economy is growing</a:t>
            </a:r>
          </a:p>
        </p:txBody>
      </p: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609600" y="1066800"/>
            <a:ext cx="5257800" cy="4648200"/>
            <a:chOff x="288" y="1008"/>
            <a:chExt cx="3312" cy="2928"/>
          </a:xfrm>
        </p:grpSpPr>
        <p:grpSp>
          <p:nvGrpSpPr>
            <p:cNvPr id="62" name="Group 5"/>
            <p:cNvGrpSpPr>
              <a:grpSpLocks/>
            </p:cNvGrpSpPr>
            <p:nvPr/>
          </p:nvGrpSpPr>
          <p:grpSpPr bwMode="auto">
            <a:xfrm>
              <a:off x="384" y="1248"/>
              <a:ext cx="3120" cy="1776"/>
              <a:chOff x="1008" y="864"/>
              <a:chExt cx="3120" cy="1776"/>
            </a:xfrm>
          </p:grpSpPr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1008" y="864"/>
                <a:ext cx="3120" cy="1776"/>
              </a:xfrm>
              <a:custGeom>
                <a:avLst/>
                <a:gdLst>
                  <a:gd name="T0" fmla="*/ 0 w 3120"/>
                  <a:gd name="T1" fmla="*/ 0 h 1776"/>
                  <a:gd name="T2" fmla="*/ 3120 w 3120"/>
                  <a:gd name="T3" fmla="*/ 0 h 1776"/>
                  <a:gd name="T4" fmla="*/ 3120 w 3120"/>
                  <a:gd name="T5" fmla="*/ 1776 h 1776"/>
                  <a:gd name="T6" fmla="*/ 1776 w 3120"/>
                  <a:gd name="T7" fmla="*/ 1776 h 1776"/>
                  <a:gd name="T8" fmla="*/ 1440 w 3120"/>
                  <a:gd name="T9" fmla="*/ 1200 h 1776"/>
                  <a:gd name="T10" fmla="*/ 2 w 3120"/>
                  <a:gd name="T11" fmla="*/ 1192 h 1776"/>
                  <a:gd name="T12" fmla="*/ 0 w 3120"/>
                  <a:gd name="T13" fmla="*/ 0 h 1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0"/>
                  <a:gd name="T22" fmla="*/ 0 h 1776"/>
                  <a:gd name="T23" fmla="*/ 3120 w 3120"/>
                  <a:gd name="T24" fmla="*/ 1776 h 1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0" h="1776">
                    <a:moveTo>
                      <a:pt x="0" y="0"/>
                    </a:moveTo>
                    <a:lnTo>
                      <a:pt x="3120" y="0"/>
                    </a:lnTo>
                    <a:lnTo>
                      <a:pt x="3120" y="1776"/>
                    </a:lnTo>
                    <a:lnTo>
                      <a:pt x="1776" y="1776"/>
                    </a:lnTo>
                    <a:lnTo>
                      <a:pt x="1440" y="1200"/>
                    </a:lnTo>
                    <a:lnTo>
                      <a:pt x="2" y="1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>
                  <a:alpha val="30196"/>
                </a:srgbClr>
              </a:solidFill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1008" y="8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E</a:t>
                </a:r>
              </a:p>
            </p:txBody>
          </p:sp>
        </p:grp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2160" y="1104"/>
              <a:ext cx="1200" cy="2736"/>
            </a:xfrm>
            <a:prstGeom prst="rect">
              <a:avLst/>
            </a:prstGeom>
            <a:solidFill>
              <a:srgbClr val="CC99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2160" y="355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>
              <a:off x="288" y="1008"/>
              <a:ext cx="3312" cy="2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6" name="AutoShape 11"/>
            <p:cNvSpPr>
              <a:spLocks noChangeArrowheads="1"/>
            </p:cNvSpPr>
            <p:nvPr/>
          </p:nvSpPr>
          <p:spPr bwMode="auto">
            <a:xfrm>
              <a:off x="784" y="2000"/>
              <a:ext cx="288" cy="28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>
              <a:off x="784" y="1392"/>
              <a:ext cx="288" cy="28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8" name="AutoShape 13"/>
            <p:cNvSpPr>
              <a:spLocks noChangeArrowheads="1"/>
            </p:cNvSpPr>
            <p:nvPr/>
          </p:nvSpPr>
          <p:spPr bwMode="auto">
            <a:xfrm>
              <a:off x="1520" y="2000"/>
              <a:ext cx="288" cy="28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9" name="AutoShape 14"/>
            <p:cNvSpPr>
              <a:spLocks noChangeArrowheads="1"/>
            </p:cNvSpPr>
            <p:nvPr/>
          </p:nvSpPr>
          <p:spPr bwMode="auto">
            <a:xfrm>
              <a:off x="784" y="2608"/>
              <a:ext cx="288" cy="288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0" name="AutoShape 15"/>
            <p:cNvSpPr>
              <a:spLocks noChangeArrowheads="1"/>
            </p:cNvSpPr>
            <p:nvPr/>
          </p:nvSpPr>
          <p:spPr bwMode="auto">
            <a:xfrm>
              <a:off x="784" y="3216"/>
              <a:ext cx="288" cy="288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1" name="AutoShape 16"/>
            <p:cNvSpPr>
              <a:spLocks noChangeArrowheads="1"/>
            </p:cNvSpPr>
            <p:nvPr/>
          </p:nvSpPr>
          <p:spPr bwMode="auto">
            <a:xfrm>
              <a:off x="1520" y="2608"/>
              <a:ext cx="288" cy="288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2" name="AutoShape 17"/>
            <p:cNvSpPr>
              <a:spLocks noChangeArrowheads="1"/>
            </p:cNvSpPr>
            <p:nvPr/>
          </p:nvSpPr>
          <p:spPr bwMode="auto">
            <a:xfrm>
              <a:off x="1520" y="3216"/>
              <a:ext cx="288" cy="288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3" name="AutoShape 18"/>
            <p:cNvSpPr>
              <a:spLocks noChangeArrowheads="1"/>
            </p:cNvSpPr>
            <p:nvPr/>
          </p:nvSpPr>
          <p:spPr bwMode="auto">
            <a:xfrm>
              <a:off x="2256" y="3216"/>
              <a:ext cx="288" cy="288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4" name="AutoShape 19"/>
            <p:cNvSpPr>
              <a:spLocks noChangeArrowheads="1"/>
            </p:cNvSpPr>
            <p:nvPr/>
          </p:nvSpPr>
          <p:spPr bwMode="auto">
            <a:xfrm>
              <a:off x="2256" y="2608"/>
              <a:ext cx="288" cy="288"/>
            </a:xfrm>
            <a:prstGeom prst="flowChartConnector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5" name="AutoShape 20"/>
            <p:cNvSpPr>
              <a:spLocks noChangeArrowheads="1"/>
            </p:cNvSpPr>
            <p:nvPr/>
          </p:nvSpPr>
          <p:spPr bwMode="auto">
            <a:xfrm>
              <a:off x="2256" y="2000"/>
              <a:ext cx="288" cy="288"/>
            </a:xfrm>
            <a:prstGeom prst="flowChartConnector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6" name="AutoShape 21"/>
            <p:cNvSpPr>
              <a:spLocks noChangeArrowheads="1"/>
            </p:cNvSpPr>
            <p:nvPr/>
          </p:nvSpPr>
          <p:spPr bwMode="auto">
            <a:xfrm>
              <a:off x="2992" y="3216"/>
              <a:ext cx="288" cy="288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" name="AutoShape 22"/>
            <p:cNvSpPr>
              <a:spLocks noChangeArrowheads="1"/>
            </p:cNvSpPr>
            <p:nvPr/>
          </p:nvSpPr>
          <p:spPr bwMode="auto">
            <a:xfrm>
              <a:off x="2992" y="2608"/>
              <a:ext cx="288" cy="288"/>
            </a:xfrm>
            <a:prstGeom prst="flowChartConnector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8" name="AutoShape 23"/>
            <p:cNvSpPr>
              <a:spLocks noChangeArrowheads="1"/>
            </p:cNvSpPr>
            <p:nvPr/>
          </p:nvSpPr>
          <p:spPr bwMode="auto">
            <a:xfrm>
              <a:off x="2992" y="2000"/>
              <a:ext cx="288" cy="288"/>
            </a:xfrm>
            <a:prstGeom prst="flowChartConnector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9" name="AutoShape 24"/>
            <p:cNvSpPr>
              <a:spLocks noChangeArrowheads="1"/>
            </p:cNvSpPr>
            <p:nvPr/>
          </p:nvSpPr>
          <p:spPr bwMode="auto">
            <a:xfrm>
              <a:off x="1520" y="1392"/>
              <a:ext cx="288" cy="28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0" name="AutoShape 25"/>
            <p:cNvSpPr>
              <a:spLocks noChangeArrowheads="1"/>
            </p:cNvSpPr>
            <p:nvPr/>
          </p:nvSpPr>
          <p:spPr bwMode="auto">
            <a:xfrm>
              <a:off x="2256" y="1392"/>
              <a:ext cx="288" cy="288"/>
            </a:xfrm>
            <a:prstGeom prst="flowChartConnector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1" name="AutoShape 26"/>
            <p:cNvSpPr>
              <a:spLocks noChangeArrowheads="1"/>
            </p:cNvSpPr>
            <p:nvPr/>
          </p:nvSpPr>
          <p:spPr bwMode="auto">
            <a:xfrm>
              <a:off x="2992" y="1392"/>
              <a:ext cx="288" cy="288"/>
            </a:xfrm>
            <a:prstGeom prst="flowChartConnector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1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162800" cy="411480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About HumRRO.</a:t>
            </a:r>
          </a:p>
          <a:p>
            <a:pPr marL="0" lvl="0" indent="0">
              <a:buNone/>
            </a:pPr>
            <a:endParaRPr lang="en-US" sz="2000" dirty="0" smtClean="0"/>
          </a:p>
          <a:p>
            <a:r>
              <a:rPr lang="en-US" sz="2000" dirty="0" smtClean="0"/>
              <a:t>An Introduction to Bayesian networks (Bayes Nets).</a:t>
            </a:r>
            <a:endParaRPr lang="en-US" sz="1400" dirty="0" smtClean="0"/>
          </a:p>
          <a:p>
            <a:endParaRPr lang="en-US" sz="2000" dirty="0"/>
          </a:p>
          <a:p>
            <a:r>
              <a:rPr lang="en-US" sz="2000" dirty="0" smtClean="0"/>
              <a:t>Reasons to use Bayes </a:t>
            </a:r>
            <a:r>
              <a:rPr lang="en-US" sz="2000" dirty="0"/>
              <a:t>n</a:t>
            </a:r>
            <a:r>
              <a:rPr lang="en-US" sz="2000" dirty="0" smtClean="0"/>
              <a:t>ets in program evaluation.</a:t>
            </a:r>
            <a:endParaRPr lang="en-US" sz="2000" dirty="0"/>
          </a:p>
          <a:p>
            <a:pPr marL="0" lvl="0" indent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An example program evaluation with Bayes nets.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Discussion of future possibilities.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Probability: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153400" cy="4876800"/>
          </a:xfrm>
        </p:spPr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609600" y="1066800"/>
            <a:ext cx="5257800" cy="4648200"/>
            <a:chOff x="288" y="1008"/>
            <a:chExt cx="3312" cy="2928"/>
          </a:xfrm>
        </p:grpSpPr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384" y="1248"/>
              <a:ext cx="3120" cy="1776"/>
              <a:chOff x="1008" y="864"/>
              <a:chExt cx="3120" cy="1776"/>
            </a:xfrm>
          </p:grpSpPr>
          <p:sp>
            <p:nvSpPr>
              <p:cNvPr id="56" name="Freeform 10"/>
              <p:cNvSpPr>
                <a:spLocks/>
              </p:cNvSpPr>
              <p:nvPr/>
            </p:nvSpPr>
            <p:spPr bwMode="auto">
              <a:xfrm>
                <a:off x="1008" y="864"/>
                <a:ext cx="3120" cy="1776"/>
              </a:xfrm>
              <a:custGeom>
                <a:avLst/>
                <a:gdLst>
                  <a:gd name="T0" fmla="*/ 0 w 3120"/>
                  <a:gd name="T1" fmla="*/ 0 h 1776"/>
                  <a:gd name="T2" fmla="*/ 3120 w 3120"/>
                  <a:gd name="T3" fmla="*/ 0 h 1776"/>
                  <a:gd name="T4" fmla="*/ 3120 w 3120"/>
                  <a:gd name="T5" fmla="*/ 1776 h 1776"/>
                  <a:gd name="T6" fmla="*/ 1776 w 3120"/>
                  <a:gd name="T7" fmla="*/ 1776 h 1776"/>
                  <a:gd name="T8" fmla="*/ 1440 w 3120"/>
                  <a:gd name="T9" fmla="*/ 1200 h 1776"/>
                  <a:gd name="T10" fmla="*/ 2 w 3120"/>
                  <a:gd name="T11" fmla="*/ 1192 h 1776"/>
                  <a:gd name="T12" fmla="*/ 0 w 3120"/>
                  <a:gd name="T13" fmla="*/ 0 h 1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0"/>
                  <a:gd name="T22" fmla="*/ 0 h 1776"/>
                  <a:gd name="T23" fmla="*/ 3120 w 3120"/>
                  <a:gd name="T24" fmla="*/ 1776 h 1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0" h="1776">
                    <a:moveTo>
                      <a:pt x="0" y="0"/>
                    </a:moveTo>
                    <a:lnTo>
                      <a:pt x="3120" y="0"/>
                    </a:lnTo>
                    <a:lnTo>
                      <a:pt x="3120" y="1776"/>
                    </a:lnTo>
                    <a:lnTo>
                      <a:pt x="1776" y="1776"/>
                    </a:lnTo>
                    <a:lnTo>
                      <a:pt x="1440" y="1200"/>
                    </a:lnTo>
                    <a:lnTo>
                      <a:pt x="2" y="1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7" name="Text Box 11"/>
              <p:cNvSpPr txBox="1">
                <a:spLocks noChangeArrowheads="1"/>
              </p:cNvSpPr>
              <p:nvPr/>
            </p:nvSpPr>
            <p:spPr bwMode="auto">
              <a:xfrm>
                <a:off x="1008" y="8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2160" y="1104"/>
              <a:ext cx="1200" cy="2736"/>
              <a:chOff x="2784" y="720"/>
              <a:chExt cx="1200" cy="2736"/>
            </a:xfrm>
          </p:grpSpPr>
          <p:sp>
            <p:nvSpPr>
              <p:cNvPr id="54" name="Rectangle 13"/>
              <p:cNvSpPr>
                <a:spLocks noChangeArrowheads="1"/>
              </p:cNvSpPr>
              <p:nvPr/>
            </p:nvSpPr>
            <p:spPr bwMode="auto">
              <a:xfrm>
                <a:off x="2784" y="720"/>
                <a:ext cx="1200" cy="2736"/>
              </a:xfrm>
              <a:prstGeom prst="rect">
                <a:avLst/>
              </a:prstGeom>
              <a:solidFill>
                <a:srgbClr val="CC99FF">
                  <a:alpha val="3019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2784" y="316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88" y="1008"/>
              <a:ext cx="3312" cy="2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37" name="Group 16"/>
            <p:cNvGrpSpPr>
              <a:grpSpLocks/>
            </p:cNvGrpSpPr>
            <p:nvPr/>
          </p:nvGrpSpPr>
          <p:grpSpPr bwMode="auto">
            <a:xfrm>
              <a:off x="784" y="1392"/>
              <a:ext cx="2496" cy="2112"/>
              <a:chOff x="1408" y="1008"/>
              <a:chExt cx="2496" cy="2112"/>
            </a:xfrm>
          </p:grpSpPr>
          <p:sp>
            <p:nvSpPr>
              <p:cNvPr id="38" name="AutoShape 17"/>
              <p:cNvSpPr>
                <a:spLocks noChangeArrowheads="1"/>
              </p:cNvSpPr>
              <p:nvPr/>
            </p:nvSpPr>
            <p:spPr bwMode="auto">
              <a:xfrm>
                <a:off x="1408" y="1616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9" name="AutoShape 18"/>
              <p:cNvSpPr>
                <a:spLocks noChangeArrowheads="1"/>
              </p:cNvSpPr>
              <p:nvPr/>
            </p:nvSpPr>
            <p:spPr bwMode="auto">
              <a:xfrm>
                <a:off x="1408" y="1008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0" name="AutoShape 19"/>
              <p:cNvSpPr>
                <a:spLocks noChangeArrowheads="1"/>
              </p:cNvSpPr>
              <p:nvPr/>
            </p:nvSpPr>
            <p:spPr bwMode="auto">
              <a:xfrm>
                <a:off x="2144" y="1616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1" name="AutoShape 20"/>
              <p:cNvSpPr>
                <a:spLocks noChangeArrowheads="1"/>
              </p:cNvSpPr>
              <p:nvPr/>
            </p:nvSpPr>
            <p:spPr bwMode="auto">
              <a:xfrm>
                <a:off x="1408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2" name="AutoShape 21"/>
              <p:cNvSpPr>
                <a:spLocks noChangeArrowheads="1"/>
              </p:cNvSpPr>
              <p:nvPr/>
            </p:nvSpPr>
            <p:spPr bwMode="auto">
              <a:xfrm>
                <a:off x="1408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3" name="AutoShape 22"/>
              <p:cNvSpPr>
                <a:spLocks noChangeArrowheads="1"/>
              </p:cNvSpPr>
              <p:nvPr/>
            </p:nvSpPr>
            <p:spPr bwMode="auto">
              <a:xfrm>
                <a:off x="2144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4" name="AutoShape 23"/>
              <p:cNvSpPr>
                <a:spLocks noChangeArrowheads="1"/>
              </p:cNvSpPr>
              <p:nvPr/>
            </p:nvSpPr>
            <p:spPr bwMode="auto">
              <a:xfrm>
                <a:off x="2144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5" name="AutoShape 24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6" name="AutoShape 25"/>
              <p:cNvSpPr>
                <a:spLocks noChangeArrowheads="1"/>
              </p:cNvSpPr>
              <p:nvPr/>
            </p:nvSpPr>
            <p:spPr bwMode="auto">
              <a:xfrm>
                <a:off x="2880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7" name="AutoShape 26"/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8" name="AutoShape 27"/>
              <p:cNvSpPr>
                <a:spLocks noChangeArrowheads="1"/>
              </p:cNvSpPr>
              <p:nvPr/>
            </p:nvSpPr>
            <p:spPr bwMode="auto">
              <a:xfrm>
                <a:off x="3616" y="2832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9" name="AutoShape 28"/>
              <p:cNvSpPr>
                <a:spLocks noChangeArrowheads="1"/>
              </p:cNvSpPr>
              <p:nvPr/>
            </p:nvSpPr>
            <p:spPr bwMode="auto">
              <a:xfrm>
                <a:off x="3616" y="2224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0" name="AutoShape 29"/>
              <p:cNvSpPr>
                <a:spLocks noChangeArrowheads="1"/>
              </p:cNvSpPr>
              <p:nvPr/>
            </p:nvSpPr>
            <p:spPr bwMode="auto">
              <a:xfrm>
                <a:off x="3616" y="1616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1" name="AutoShape 30"/>
              <p:cNvSpPr>
                <a:spLocks noChangeArrowheads="1"/>
              </p:cNvSpPr>
              <p:nvPr/>
            </p:nvSpPr>
            <p:spPr bwMode="auto">
              <a:xfrm>
                <a:off x="2144" y="1008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" name="AutoShape 31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3" name="AutoShape 32"/>
              <p:cNvSpPr>
                <a:spLocks noChangeArrowheads="1"/>
              </p:cNvSpPr>
              <p:nvPr/>
            </p:nvSpPr>
            <p:spPr bwMode="auto">
              <a:xfrm>
                <a:off x="3616" y="1008"/>
                <a:ext cx="288" cy="28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6019800" y="14922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P(E) = 10/16 = 0.625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6019800" y="22415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P(H) = 8/16 = 0.5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6019800" y="2992438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P(E &amp; H) = 6/16 = 0.375</a:t>
            </a: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6019800" y="3743325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P(E | H) = P(E &amp; H) / P(H)</a:t>
            </a:r>
            <a:br>
              <a:rPr lang="en-US" sz="180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= 0.375 / 0.5 = 0.75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6019800" y="476885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P(H | E) = P(E &amp; H) / P(E)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= 0.375 / 0.625 = 0.6</a:t>
            </a:r>
          </a:p>
        </p:txBody>
      </p:sp>
    </p:spTree>
    <p:extLst>
      <p:ext uri="{BB962C8B-B14F-4D97-AF65-F5344CB8AC3E}">
        <p14:creationId xmlns:p14="http://schemas.microsoft.com/office/powerpoint/2010/main" val="20946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153400" cy="4876800"/>
          </a:xfrm>
        </p:spPr>
        <p:txBody>
          <a:bodyPr>
            <a:normAutofit/>
          </a:bodyPr>
          <a:lstStyle/>
          <a:p>
            <a:pPr lvl="0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21</a:t>
            </a:fld>
            <a:endParaRPr lang="en-US" dirty="0"/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3429000" y="1600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depends upon </a:t>
            </a:r>
          </a:p>
        </p:txBody>
      </p:sp>
      <p:grpSp>
        <p:nvGrpSpPr>
          <p:cNvPr id="62" name="Group 9"/>
          <p:cNvGrpSpPr>
            <a:grpSpLocks/>
          </p:cNvGrpSpPr>
          <p:nvPr/>
        </p:nvGrpSpPr>
        <p:grpSpPr bwMode="auto">
          <a:xfrm>
            <a:off x="457200" y="1066800"/>
            <a:ext cx="3556000" cy="2590800"/>
            <a:chOff x="672" y="960"/>
            <a:chExt cx="2240" cy="1632"/>
          </a:xfrm>
        </p:grpSpPr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672" y="960"/>
              <a:ext cx="1872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Your belief that a hypothesis (H) is true after you receive evidence (E)</a:t>
              </a:r>
            </a:p>
          </p:txBody>
        </p:sp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2144" y="2208"/>
              <a:ext cx="768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cxnSp>
          <p:nvCxnSpPr>
            <p:cNvPr id="65" name="AutoShape 12"/>
            <p:cNvCxnSpPr>
              <a:cxnSpLocks noChangeShapeType="1"/>
              <a:stCxn id="63" idx="2"/>
              <a:endCxn id="64" idx="2"/>
            </p:cNvCxnSpPr>
            <p:nvPr/>
          </p:nvCxnSpPr>
          <p:spPr bwMode="auto">
            <a:xfrm>
              <a:off x="1608" y="1938"/>
              <a:ext cx="536" cy="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" name="Group 13"/>
          <p:cNvGrpSpPr>
            <a:grpSpLocks/>
          </p:cNvGrpSpPr>
          <p:nvPr/>
        </p:nvGrpSpPr>
        <p:grpSpPr bwMode="auto">
          <a:xfrm>
            <a:off x="4089400" y="1295400"/>
            <a:ext cx="4368800" cy="2362200"/>
            <a:chOff x="2960" y="1104"/>
            <a:chExt cx="2752" cy="1488"/>
          </a:xfrm>
        </p:grpSpPr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4080" y="1104"/>
              <a:ext cx="163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How likely the evidence is if the hypothesis is true </a:t>
              </a:r>
            </a:p>
          </p:txBody>
        </p:sp>
        <p:sp>
          <p:nvSpPr>
            <p:cNvPr id="68" name="Oval 15"/>
            <p:cNvSpPr>
              <a:spLocks noChangeArrowheads="1"/>
            </p:cNvSpPr>
            <p:nvPr/>
          </p:nvSpPr>
          <p:spPr bwMode="auto">
            <a:xfrm>
              <a:off x="2960" y="2208"/>
              <a:ext cx="768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cxnSp>
          <p:nvCxnSpPr>
            <p:cNvPr id="69" name="AutoShape 16"/>
            <p:cNvCxnSpPr>
              <a:cxnSpLocks noChangeShapeType="1"/>
              <a:stCxn id="67" idx="1"/>
              <a:endCxn id="68" idx="0"/>
            </p:cNvCxnSpPr>
            <p:nvPr/>
          </p:nvCxnSpPr>
          <p:spPr bwMode="auto">
            <a:xfrm flipH="1">
              <a:off x="3344" y="1478"/>
              <a:ext cx="736" cy="7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" name="Group 17"/>
          <p:cNvGrpSpPr>
            <a:grpSpLocks/>
          </p:cNvGrpSpPr>
          <p:nvPr/>
        </p:nvGrpSpPr>
        <p:grpSpPr bwMode="auto">
          <a:xfrm>
            <a:off x="5105400" y="3124200"/>
            <a:ext cx="3302000" cy="2984500"/>
            <a:chOff x="3600" y="2256"/>
            <a:chExt cx="2080" cy="1880"/>
          </a:xfrm>
        </p:grpSpPr>
        <p:sp>
          <p:nvSpPr>
            <p:cNvPr id="71" name="Text Box 18"/>
            <p:cNvSpPr txBox="1">
              <a:spLocks noChangeArrowheads="1"/>
            </p:cNvSpPr>
            <p:nvPr/>
          </p:nvSpPr>
          <p:spPr bwMode="auto">
            <a:xfrm>
              <a:off x="3984" y="2928"/>
              <a:ext cx="169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Your belief in the hypothesis before you had any evidence (prior probability)</a:t>
              </a:r>
            </a:p>
          </p:txBody>
        </p:sp>
        <p:sp>
          <p:nvSpPr>
            <p:cNvPr id="72" name="Oval 19"/>
            <p:cNvSpPr>
              <a:spLocks noChangeArrowheads="1"/>
            </p:cNvSpPr>
            <p:nvPr/>
          </p:nvSpPr>
          <p:spPr bwMode="auto">
            <a:xfrm>
              <a:off x="3600" y="2256"/>
              <a:ext cx="565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cxnSp>
          <p:nvCxnSpPr>
            <p:cNvPr id="73" name="AutoShape 20"/>
            <p:cNvCxnSpPr>
              <a:cxnSpLocks noChangeShapeType="1"/>
              <a:stCxn id="71" idx="0"/>
              <a:endCxn id="72" idx="6"/>
            </p:cNvCxnSpPr>
            <p:nvPr/>
          </p:nvCxnSpPr>
          <p:spPr bwMode="auto">
            <a:xfrm flipH="1" flipV="1">
              <a:off x="4165" y="2424"/>
              <a:ext cx="667" cy="5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" name="Group 21"/>
          <p:cNvGrpSpPr>
            <a:grpSpLocks/>
          </p:cNvGrpSpPr>
          <p:nvPr/>
        </p:nvGrpSpPr>
        <p:grpSpPr bwMode="auto">
          <a:xfrm>
            <a:off x="1079500" y="3505200"/>
            <a:ext cx="4241800" cy="2298700"/>
            <a:chOff x="720" y="2496"/>
            <a:chExt cx="2672" cy="1448"/>
          </a:xfrm>
        </p:grpSpPr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720" y="2736"/>
              <a:ext cx="158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</a:rPr>
                <a:t>How likely the evidence is regardless of the truth of the hypothesis</a:t>
              </a:r>
            </a:p>
          </p:txBody>
        </p:sp>
        <p:sp>
          <p:nvSpPr>
            <p:cNvPr id="76" name="Oval 23"/>
            <p:cNvSpPr>
              <a:spLocks noChangeArrowheads="1"/>
            </p:cNvSpPr>
            <p:nvPr/>
          </p:nvSpPr>
          <p:spPr bwMode="auto">
            <a:xfrm>
              <a:off x="2912" y="2496"/>
              <a:ext cx="480" cy="3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cxnSp>
          <p:nvCxnSpPr>
            <p:cNvPr id="77" name="AutoShape 24"/>
            <p:cNvCxnSpPr>
              <a:cxnSpLocks noChangeShapeType="1"/>
              <a:stCxn id="75" idx="3"/>
              <a:endCxn id="76" idx="3"/>
            </p:cNvCxnSpPr>
            <p:nvPr/>
          </p:nvCxnSpPr>
          <p:spPr bwMode="auto">
            <a:xfrm flipV="1">
              <a:off x="2304" y="2783"/>
              <a:ext cx="678" cy="55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2899291" y="3119735"/>
            <a:ext cx="3196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P(H|E)    =  P(E|H)    P(H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4572000" y="358140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P(E)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99387" y="3581400"/>
            <a:ext cx="156801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Variable (or Node)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935512" y="1748020"/>
            <a:ext cx="6532088" cy="4145477"/>
            <a:chOff x="787696" y="1874323"/>
            <a:chExt cx="6532088" cy="4145477"/>
          </a:xfrm>
        </p:grpSpPr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411335"/>
              <a:ext cx="3662184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14600" y="264713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Title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3522069"/>
              <a:ext cx="206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States (or Values)</a:t>
              </a:r>
              <a:endParaRPr lang="en-US" dirty="0"/>
            </a:p>
          </p:txBody>
        </p:sp>
        <p:grpSp>
          <p:nvGrpSpPr>
            <p:cNvPr id="1031" name="Group 1030"/>
            <p:cNvGrpSpPr/>
            <p:nvPr/>
          </p:nvGrpSpPr>
          <p:grpSpPr>
            <a:xfrm>
              <a:off x="5029200" y="1874323"/>
              <a:ext cx="1371600" cy="1277196"/>
              <a:chOff x="5029200" y="1874323"/>
              <a:chExt cx="1371600" cy="127719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029200" y="1874323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Beliefs</a:t>
                </a:r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stCxn id="9" idx="2"/>
              </p:cNvCxnSpPr>
              <p:nvPr/>
            </p:nvCxnSpPr>
            <p:spPr>
              <a:xfrm>
                <a:off x="5715000" y="2243655"/>
                <a:ext cx="0" cy="9078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787696" y="4203404"/>
              <a:ext cx="2412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Mean and Standard Deviation (for continuous variables)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>
              <a:off x="3285460" y="3706735"/>
              <a:ext cx="7531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>
              <a:off x="3200400" y="2831804"/>
              <a:ext cx="9144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3" idx="3"/>
            </p:cNvCxnSpPr>
            <p:nvPr/>
          </p:nvCxnSpPr>
          <p:spPr>
            <a:xfrm>
              <a:off x="3200400" y="4665069"/>
              <a:ext cx="838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5715000" y="4355804"/>
              <a:ext cx="1371600" cy="1663996"/>
              <a:chOff x="6096000" y="4075515"/>
              <a:chExt cx="1371600" cy="166399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096000" y="5370179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Belief Bars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0" idx="0"/>
              </p:cNvCxnSpPr>
              <p:nvPr/>
            </p:nvCxnSpPr>
            <p:spPr>
              <a:xfrm flipH="1" flipV="1">
                <a:off x="6776484" y="4075515"/>
                <a:ext cx="5316" cy="12946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6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Conditions for a “Good” Variable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1950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Values (or states) must be mutually exclusive</a:t>
            </a:r>
          </a:p>
          <a:p>
            <a:pPr lvl="1"/>
            <a:r>
              <a:rPr lang="en-US" sz="1600" dirty="0" smtClean="0"/>
              <a:t>Two or more states cannot be true at any single time</a:t>
            </a:r>
          </a:p>
          <a:p>
            <a:pPr lvl="1"/>
            <a:r>
              <a:rPr lang="en-US" sz="1600" dirty="0"/>
              <a:t>Example of states that are not mutually exclusive</a:t>
            </a:r>
          </a:p>
          <a:p>
            <a:pPr lvl="2"/>
            <a:r>
              <a:rPr lang="en-US" sz="1600" dirty="0"/>
              <a:t>Program A improves performance</a:t>
            </a:r>
          </a:p>
          <a:p>
            <a:pPr lvl="2"/>
            <a:r>
              <a:rPr lang="en-US" sz="1600" dirty="0"/>
              <a:t>Program A reduces cost</a:t>
            </a:r>
          </a:p>
          <a:p>
            <a:pPr lvl="2">
              <a:spcAft>
                <a:spcPts val="1200"/>
              </a:spcAft>
            </a:pPr>
            <a:r>
              <a:rPr lang="en-US" sz="1600" dirty="0"/>
              <a:t>Program A has not </a:t>
            </a:r>
            <a:r>
              <a:rPr lang="en-US" sz="1600" dirty="0" smtClean="0"/>
              <a:t>effect</a:t>
            </a:r>
          </a:p>
          <a:p>
            <a:r>
              <a:rPr lang="en-US" sz="2000" dirty="0" smtClean="0"/>
              <a:t>States in a variable must be collectively exhaustive</a:t>
            </a:r>
          </a:p>
          <a:p>
            <a:pPr lvl="1"/>
            <a:r>
              <a:rPr lang="en-US" sz="1600" dirty="0" smtClean="0"/>
              <a:t>One of the states must be true</a:t>
            </a:r>
          </a:p>
          <a:p>
            <a:pPr lvl="1"/>
            <a:r>
              <a:rPr lang="en-US" sz="1600" dirty="0"/>
              <a:t>Example of states that are not collectively exhaustive</a:t>
            </a:r>
          </a:p>
          <a:p>
            <a:pPr lvl="2"/>
            <a:r>
              <a:rPr lang="en-US" sz="1600" dirty="0"/>
              <a:t>Program A improves performance, but does not reduce cost</a:t>
            </a:r>
          </a:p>
          <a:p>
            <a:pPr lvl="2"/>
            <a:r>
              <a:rPr lang="en-US" sz="1600" dirty="0"/>
              <a:t>Program A reduces cost, but does not improve performance</a:t>
            </a:r>
          </a:p>
          <a:p>
            <a:pPr lvl="2">
              <a:spcAft>
                <a:spcPts val="1200"/>
              </a:spcAft>
            </a:pPr>
            <a:r>
              <a:rPr lang="en-US" sz="1600" dirty="0"/>
              <a:t>Program A neither reduces cost, nor improves </a:t>
            </a:r>
            <a:r>
              <a:rPr lang="en-US" sz="1600" dirty="0" smtClean="0"/>
              <a:t>performance</a:t>
            </a:r>
          </a:p>
          <a:p>
            <a:r>
              <a:rPr lang="en-US" sz="2000" dirty="0" smtClean="0"/>
              <a:t>States must be unambiguously defined</a:t>
            </a:r>
          </a:p>
          <a:p>
            <a:pPr lvl="1"/>
            <a:r>
              <a:rPr lang="en-US" sz="1600" dirty="0" smtClean="0"/>
              <a:t>Avoid ambiguous states, such as “other”</a:t>
            </a:r>
          </a:p>
          <a:p>
            <a:pPr lvl="1"/>
            <a:r>
              <a:rPr lang="en-US" sz="1600" dirty="0" smtClean="0"/>
              <a:t>Use a “clarity” test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Parent/Child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24</a:t>
            </a:fld>
            <a:endParaRPr lang="en-US" dirty="0"/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4495800" y="914400"/>
            <a:ext cx="19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“Parent” Variable</a:t>
            </a:r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4495800" y="1524000"/>
            <a:ext cx="1698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Arrow showing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probabilistic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relationship</a:t>
            </a:r>
          </a:p>
        </p:txBody>
      </p:sp>
      <p:sp>
        <p:nvSpPr>
          <p:cNvPr id="64" name="TextBox 7"/>
          <p:cNvSpPr txBox="1">
            <a:spLocks noChangeArrowheads="1"/>
          </p:cNvSpPr>
          <p:nvPr/>
        </p:nvSpPr>
        <p:spPr bwMode="auto">
          <a:xfrm>
            <a:off x="4572000" y="2819400"/>
            <a:ext cx="17625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“Child” Variable</a:t>
            </a:r>
          </a:p>
        </p:txBody>
      </p:sp>
      <p:sp>
        <p:nvSpPr>
          <p:cNvPr id="65" name="TextBox 9"/>
          <p:cNvSpPr txBox="1">
            <a:spLocks noChangeArrowheads="1"/>
          </p:cNvSpPr>
          <p:nvPr/>
        </p:nvSpPr>
        <p:spPr bwMode="auto">
          <a:xfrm>
            <a:off x="6590613" y="3048000"/>
            <a:ext cx="1415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Conditional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Probability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Table (CPT)</a:t>
            </a:r>
          </a:p>
        </p:txBody>
      </p:sp>
      <p:cxnSp>
        <p:nvCxnSpPr>
          <p:cNvPr id="66" name="Curved Connector 13"/>
          <p:cNvCxnSpPr>
            <a:cxnSpLocks noChangeShapeType="1"/>
          </p:cNvCxnSpPr>
          <p:nvPr/>
        </p:nvCxnSpPr>
        <p:spPr bwMode="auto">
          <a:xfrm rot="10800000" flipV="1">
            <a:off x="3505200" y="1143000"/>
            <a:ext cx="990600" cy="67090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Curved Connector 15"/>
          <p:cNvCxnSpPr>
            <a:cxnSpLocks noChangeShapeType="1"/>
          </p:cNvCxnSpPr>
          <p:nvPr/>
        </p:nvCxnSpPr>
        <p:spPr bwMode="auto">
          <a:xfrm rot="10800000" flipV="1">
            <a:off x="2286000" y="1905000"/>
            <a:ext cx="2209800" cy="914400"/>
          </a:xfrm>
          <a:prstGeom prst="curvedConnector3">
            <a:avLst>
              <a:gd name="adj1" fmla="val 19687"/>
            </a:avLst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urved Connector 16"/>
          <p:cNvCxnSpPr>
            <a:cxnSpLocks noChangeShapeType="1"/>
          </p:cNvCxnSpPr>
          <p:nvPr/>
        </p:nvCxnSpPr>
        <p:spPr bwMode="auto">
          <a:xfrm rot="10800000" flipV="1">
            <a:off x="3390900" y="3048000"/>
            <a:ext cx="1104900" cy="6096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6324600" y="990600"/>
            <a:ext cx="2286000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Notes on CPT:</a:t>
            </a:r>
          </a:p>
          <a:p>
            <a:pPr marL="342900" indent="-342900" fontAlgn="base">
              <a:spcBef>
                <a:spcPts val="200"/>
              </a:spcBef>
              <a:spcAft>
                <a:spcPct val="0"/>
              </a:spcAft>
              <a:buAutoNum type="arabicPeriod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Numbers are %s, not decimals.</a:t>
            </a:r>
          </a:p>
          <a:p>
            <a:pPr marL="342900" indent="-342900" fontAlgn="base">
              <a:spcBef>
                <a:spcPts val="200"/>
              </a:spcBef>
              <a:spcAft>
                <a:spcPct val="0"/>
              </a:spcAft>
              <a:buAutoNum type="arabicPeriod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Row Sums = 100%</a:t>
            </a:r>
          </a:p>
          <a:p>
            <a:pPr marL="342900" indent="-342900" fontAlgn="base">
              <a:spcBef>
                <a:spcPts val="200"/>
              </a:spcBef>
              <a:spcAft>
                <a:spcPct val="0"/>
              </a:spcAft>
              <a:buAutoNum type="arabicPeriod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Column Sums are not constrained.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096000" y="3296093"/>
            <a:ext cx="531628" cy="1052623"/>
          </a:xfrm>
          <a:custGeom>
            <a:avLst/>
            <a:gdLst>
              <a:gd name="connsiteX0" fmla="*/ 531628 w 531628"/>
              <a:gd name="connsiteY0" fmla="*/ 0 h 1052623"/>
              <a:gd name="connsiteX1" fmla="*/ 95693 w 531628"/>
              <a:gd name="connsiteY1" fmla="*/ 223284 h 1052623"/>
              <a:gd name="connsiteX2" fmla="*/ 457200 w 531628"/>
              <a:gd name="connsiteY2" fmla="*/ 574158 h 1052623"/>
              <a:gd name="connsiteX3" fmla="*/ 0 w 531628"/>
              <a:gd name="connsiteY3" fmla="*/ 1052623 h 10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8" h="1052623">
                <a:moveTo>
                  <a:pt x="531628" y="0"/>
                </a:moveTo>
                <a:cubicBezTo>
                  <a:pt x="319863" y="63795"/>
                  <a:pt x="108098" y="127591"/>
                  <a:pt x="95693" y="223284"/>
                </a:cubicBezTo>
                <a:cubicBezTo>
                  <a:pt x="83288" y="318977"/>
                  <a:pt x="473149" y="435935"/>
                  <a:pt x="457200" y="574158"/>
                </a:cubicBezTo>
                <a:cubicBezTo>
                  <a:pt x="441251" y="712381"/>
                  <a:pt x="220625" y="882502"/>
                  <a:pt x="0" y="1052623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2" y="880730"/>
            <a:ext cx="2550438" cy="36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48175"/>
            <a:ext cx="52197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Problem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000" dirty="0" smtClean="0"/>
              <a:t>Which of the following events is more probable?</a:t>
            </a:r>
          </a:p>
          <a:p>
            <a:pPr lvl="1"/>
            <a:r>
              <a:rPr lang="en-US" sz="1600" dirty="0" smtClean="0"/>
              <a:t>That a girl has blue eyes given that her mother has blue eyes</a:t>
            </a:r>
          </a:p>
          <a:p>
            <a:pPr lvl="1"/>
            <a:r>
              <a:rPr lang="en-US" sz="1600" dirty="0" smtClean="0"/>
              <a:t>That a mother has blue eyes given that her daughter has blue eyes</a:t>
            </a:r>
          </a:p>
          <a:p>
            <a:pPr lvl="1"/>
            <a:r>
              <a:rPr lang="en-US" sz="1600" dirty="0" smtClean="0"/>
              <a:t>The two events are equally probable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57550"/>
            <a:ext cx="2362199" cy="2085975"/>
          </a:xfrm>
          <a:prstGeom prst="rect">
            <a:avLst/>
          </a:prstGeom>
          <a:noFill/>
          <a:ln w="9525">
            <a:solidFill>
              <a:srgbClr val="872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57550"/>
            <a:ext cx="2286000" cy="2085975"/>
          </a:xfrm>
          <a:prstGeom prst="rect">
            <a:avLst/>
          </a:prstGeom>
          <a:noFill/>
          <a:ln w="9525">
            <a:solidFill>
              <a:srgbClr val="872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491"/>
            <a:ext cx="8534400" cy="857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Problem: Bayesian Network for Eye Color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26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09650"/>
            <a:ext cx="82200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0100" y="5791200"/>
            <a:ext cx="2057400" cy="369332"/>
          </a:xfrm>
          <a:prstGeom prst="rect">
            <a:avLst/>
          </a:prstGeom>
          <a:solidFill>
            <a:srgbClr val="0070C0">
              <a:alpha val="27000"/>
            </a:srgb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Run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Problem: How Bayes Nets Can Help!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143000"/>
            <a:ext cx="8229600" cy="48195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Bayesian networks make “causal” relations </a:t>
            </a:r>
            <a:r>
              <a:rPr lang="en-US" sz="2000" dirty="0" smtClean="0"/>
              <a:t>explicit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Bayes Nets allows analysts to make probability judgments consistent with direction of causality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Analyst judges likelihood of evidence conditional on “causal” factors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Software automatically reverses the direction of conditional relationships, making proper inferences based on </a:t>
            </a:r>
            <a:r>
              <a:rPr lang="en-US" sz="1600" dirty="0" smtClean="0"/>
              <a:t>evidence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Bayes Nets can capture the source accuracy directly and properly update the probability </a:t>
            </a:r>
            <a:r>
              <a:rPr lang="en-US" sz="2000" dirty="0" smtClean="0"/>
              <a:t>distributions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Bayes Nets can capture the effect of missing evidence as well as positive </a:t>
            </a:r>
            <a:r>
              <a:rPr lang="en-US" sz="2000" dirty="0" smtClean="0"/>
              <a:t>evidence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491"/>
            <a:ext cx="8610600" cy="8571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Reasons to Use Bayes Nets in Program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1" cy="4525963"/>
          </a:xfrm>
        </p:spPr>
        <p:txBody>
          <a:bodyPr/>
          <a:lstStyle/>
          <a:p>
            <a:r>
              <a:rPr lang="en-US" sz="2000" dirty="0" smtClean="0"/>
              <a:t>Complex causal or probabilistic relationships among program variables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Important program or population variables measured in different ways</a:t>
            </a:r>
          </a:p>
          <a:p>
            <a:pPr lvl="1"/>
            <a:r>
              <a:rPr lang="en-US" sz="1600" dirty="0" smtClean="0"/>
              <a:t>Abundant objective data on some variables</a:t>
            </a:r>
          </a:p>
          <a:p>
            <a:pPr lvl="1"/>
            <a:r>
              <a:rPr lang="en-US" sz="1600" dirty="0" smtClean="0"/>
              <a:t>Results from previous research regarding the relationships between other variables</a:t>
            </a:r>
          </a:p>
          <a:p>
            <a:pPr lvl="1"/>
            <a:r>
              <a:rPr lang="en-US" sz="1600" dirty="0" smtClean="0"/>
              <a:t>Subjective data or expert opinion for other variables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Desire to estimate the effect of changes in one or more variables on others in the network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Ability to build on the results of previous evaluations of a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Program Evaluation with Bayes 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876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Describe evaluation of simulation-based training exercises</a:t>
            </a:r>
          </a:p>
          <a:p>
            <a:r>
              <a:rPr lang="en-US" sz="2000" dirty="0" smtClean="0"/>
              <a:t>Outline components of a Bayesian network that represents the evaluation problem</a:t>
            </a:r>
          </a:p>
          <a:p>
            <a:pPr lvl="1"/>
            <a:r>
              <a:rPr lang="en-US" sz="1600" dirty="0" smtClean="0"/>
              <a:t>Competencies, performance, and performance ratings</a:t>
            </a:r>
          </a:p>
          <a:p>
            <a:pPr lvl="1"/>
            <a:r>
              <a:rPr lang="en-US" sz="1600" dirty="0" smtClean="0"/>
              <a:t>Skills and activities as indicators of competencies</a:t>
            </a:r>
          </a:p>
          <a:p>
            <a:pPr lvl="1"/>
            <a:r>
              <a:rPr lang="en-US" sz="1600" dirty="0" smtClean="0"/>
              <a:t>Learning from exercises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Overall structure (too small to read)</a:t>
            </a:r>
          </a:p>
          <a:p>
            <a:r>
              <a:rPr lang="en-US" sz="2000" dirty="0" smtClean="0"/>
              <a:t>Enumerate approaches for estimating conditional probabilities in the model</a:t>
            </a:r>
          </a:p>
          <a:p>
            <a:pPr lvl="1"/>
            <a:r>
              <a:rPr lang="en-US" sz="1600" dirty="0" smtClean="0"/>
              <a:t>Expert judgments</a:t>
            </a:r>
          </a:p>
          <a:p>
            <a:pPr lvl="1"/>
            <a:r>
              <a:rPr lang="en-US" sz="1600" dirty="0" smtClean="0"/>
              <a:t>Review of research literature</a:t>
            </a:r>
          </a:p>
          <a:p>
            <a:pPr lvl="1"/>
            <a:r>
              <a:rPr lang="en-US" sz="1600" dirty="0" smtClean="0"/>
              <a:t>Traditional statistical methods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Machine learning</a:t>
            </a:r>
          </a:p>
          <a:p>
            <a:r>
              <a:rPr lang="en-US" sz="2000" dirty="0" smtClean="0"/>
              <a:t>Discuss how results might be used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92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Resources Research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200" dirty="0" smtClean="0"/>
              <a:t>Not-for-Profit Research Organization based in Alexandria, VA.</a:t>
            </a:r>
          </a:p>
          <a:p>
            <a:pPr lvl="0"/>
            <a:endParaRPr lang="en-US" sz="2200" dirty="0"/>
          </a:p>
          <a:p>
            <a:pPr lvl="0">
              <a:spcAft>
                <a:spcPts val="600"/>
              </a:spcAft>
            </a:pPr>
            <a:r>
              <a:rPr lang="en-US" sz="2200" dirty="0" smtClean="0"/>
              <a:t>Research conducted in nine main areas.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Education, Personnel Selection, Strategic Human Capital Management, Program Evaluation and Policy Analysis, Leadership Development, Credentialing, Modeling and Simulation, Survey Research, and Training.</a:t>
            </a:r>
          </a:p>
          <a:p>
            <a:pPr lvl="1"/>
            <a:r>
              <a:rPr lang="en-US" sz="1700" dirty="0" smtClean="0"/>
              <a:t>Mission Statement: To </a:t>
            </a:r>
            <a:r>
              <a:rPr lang="en-US" sz="1700" dirty="0"/>
              <a:t>develop and apply state-of-the-art science and technology to improve the performance of individuals and teams within public and private sector organizations and educational institutions.</a:t>
            </a:r>
            <a:endParaRPr lang="en-US" sz="1700" dirty="0" smtClean="0"/>
          </a:p>
          <a:p>
            <a:pPr marL="0" lvl="0" indent="0">
              <a:buNone/>
            </a:pPr>
            <a:endParaRPr lang="en-US" sz="2200" dirty="0" smtClean="0"/>
          </a:p>
          <a:p>
            <a:r>
              <a:rPr lang="en-US" sz="2200" dirty="0" smtClean="0"/>
              <a:t>Expertise in research, evaluation, data analysis, and quality control and assurance, to name a few.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Many HumRRO staff are highly interested in, and knowledgeable about, assessments and evaluation instruments, along with finding new innovative ways of performing program evaluation.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Program Evaluation with Bayes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0"/>
            <a:r>
              <a:rPr lang="en-US" sz="2000" dirty="0" smtClean="0"/>
              <a:t>Evaluation of a simulation-based training program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Characteristics of simulation-based training</a:t>
            </a:r>
          </a:p>
          <a:p>
            <a:pPr lvl="1"/>
            <a:r>
              <a:rPr lang="en-US" sz="1600" dirty="0" smtClean="0"/>
              <a:t>Training is conducted in a virtual or actual environment</a:t>
            </a:r>
          </a:p>
          <a:p>
            <a:pPr lvl="1"/>
            <a:r>
              <a:rPr lang="en-US" sz="1600" dirty="0"/>
              <a:t>The way that the simulation progresses depends on the actions of the trainee</a:t>
            </a:r>
          </a:p>
          <a:p>
            <a:pPr lvl="1"/>
            <a:r>
              <a:rPr lang="en-US" sz="1600" dirty="0" smtClean="0"/>
              <a:t>Trainees are given a sequence of scenarios that may be fairly complex</a:t>
            </a:r>
          </a:p>
          <a:p>
            <a:pPr lvl="1"/>
            <a:r>
              <a:rPr lang="en-US" sz="1600" dirty="0" smtClean="0"/>
              <a:t>Different scenarios have different activities, but involve more or less the same competencies</a:t>
            </a:r>
          </a:p>
          <a:p>
            <a:pPr lvl="1"/>
            <a:r>
              <a:rPr lang="en-US" sz="1600" dirty="0" smtClean="0"/>
              <a:t>Some scenarios are more difficult than others</a:t>
            </a:r>
          </a:p>
          <a:p>
            <a:pPr lvl="1"/>
            <a:r>
              <a:rPr lang="en-US" sz="1600" dirty="0" smtClean="0"/>
              <a:t>Performance can be assessed objectively or subjectively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Questions to be addressed in the evaluation</a:t>
            </a:r>
          </a:p>
          <a:p>
            <a:pPr lvl="1"/>
            <a:r>
              <a:rPr lang="en-US" sz="1600" dirty="0" smtClean="0"/>
              <a:t>What level of competency has been obtained after the training?</a:t>
            </a:r>
          </a:p>
          <a:p>
            <a:pPr lvl="1"/>
            <a:r>
              <a:rPr lang="en-US" sz="1600" dirty="0" smtClean="0"/>
              <a:t>Was the training effective? That is, did the trainees learn from the training?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for the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7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Goal of training is to improve several competencies of trainees</a:t>
            </a:r>
          </a:p>
          <a:p>
            <a:pPr lvl="1"/>
            <a:r>
              <a:rPr lang="en-US" sz="1600" dirty="0" smtClean="0"/>
              <a:t>Movement techniques</a:t>
            </a:r>
          </a:p>
          <a:p>
            <a:pPr lvl="1"/>
            <a:r>
              <a:rPr lang="en-US" sz="1600" dirty="0" smtClean="0"/>
              <a:t>Mission execution</a:t>
            </a:r>
          </a:p>
          <a:p>
            <a:pPr lvl="1"/>
            <a:r>
              <a:rPr lang="en-US" sz="1600" dirty="0" smtClean="0"/>
              <a:t>Maintain situation awareness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Each competency is assessed using one or more specific skill or task</a:t>
            </a:r>
          </a:p>
          <a:p>
            <a:pPr lvl="1"/>
            <a:r>
              <a:rPr lang="en-US" sz="1600" dirty="0" smtClean="0"/>
              <a:t>Competencies might be assessed with different skills in different scenarios</a:t>
            </a:r>
          </a:p>
          <a:p>
            <a:pPr lvl="1"/>
            <a:r>
              <a:rPr lang="en-US" sz="1600" dirty="0" smtClean="0"/>
              <a:t>Skills vary in difficulty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Performance is judged rated by comparing it to a standard</a:t>
            </a:r>
          </a:p>
          <a:p>
            <a:pPr lvl="1"/>
            <a:r>
              <a:rPr lang="en-US" sz="1600" dirty="0" smtClean="0"/>
              <a:t>The standard may vary by skill and scenario for a variety of reasons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Related to Rated 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Skill performance is determined by </a:t>
            </a:r>
          </a:p>
          <a:p>
            <a:pPr lvl="1"/>
            <a:r>
              <a:rPr lang="en-US" sz="1700" dirty="0" smtClean="0"/>
              <a:t>Competency and </a:t>
            </a:r>
          </a:p>
          <a:p>
            <a:pPr lvl="1"/>
            <a:r>
              <a:rPr lang="en-US" sz="1700" dirty="0" smtClean="0"/>
              <a:t>Skill Difficulty</a:t>
            </a:r>
          </a:p>
          <a:p>
            <a:pPr marL="457200" lvl="1" indent="0">
              <a:buNone/>
            </a:pPr>
            <a:endParaRPr lang="en-US" sz="1900" dirty="0" smtClean="0"/>
          </a:p>
          <a:p>
            <a:r>
              <a:rPr lang="en-US" sz="2200" dirty="0" smtClean="0"/>
              <a:t>The performance rating depends on the </a:t>
            </a:r>
          </a:p>
          <a:p>
            <a:pPr lvl="1"/>
            <a:r>
              <a:rPr lang="en-US" sz="1700" dirty="0" smtClean="0"/>
              <a:t>Skill Performance and </a:t>
            </a:r>
          </a:p>
          <a:p>
            <a:pPr lvl="1"/>
            <a:r>
              <a:rPr lang="en-US" sz="1700" dirty="0" smtClean="0"/>
              <a:t>Performance Standard</a:t>
            </a:r>
          </a:p>
          <a:p>
            <a:pPr marL="457200" lvl="1" indent="0">
              <a:buNone/>
            </a:pPr>
            <a:endParaRPr lang="en-US" sz="1900" dirty="0" smtClean="0"/>
          </a:p>
          <a:p>
            <a:r>
              <a:rPr lang="en-US" sz="2200" dirty="0" smtClean="0"/>
              <a:t>We assume that standards are independent of conditions; e.g., the standard is not more lenient for difficult skills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32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2" y="1143000"/>
            <a:ext cx="39876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0100" y="5791200"/>
            <a:ext cx="2057400" cy="369332"/>
          </a:xfrm>
          <a:prstGeom prst="rect">
            <a:avLst/>
          </a:prstGeom>
          <a:solidFill>
            <a:srgbClr val="0070C0">
              <a:alpha val="27000"/>
            </a:srgb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Run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Skills and Activities as Indicators of Competencies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077200" cy="2362199"/>
          </a:xfrm>
        </p:spPr>
        <p:txBody>
          <a:bodyPr>
            <a:noAutofit/>
          </a:bodyPr>
          <a:lstStyle/>
          <a:p>
            <a:r>
              <a:rPr lang="en-US" sz="2000" dirty="0" smtClean="0"/>
              <a:t>Individual skills are considered to be indicators of the competency, Movement Techniques</a:t>
            </a:r>
          </a:p>
          <a:p>
            <a:r>
              <a:rPr lang="en-US" sz="2000" dirty="0" smtClean="0"/>
              <a:t>Conditional probabilities reflect the “validity” of the each skill as a measure of the competency</a:t>
            </a:r>
          </a:p>
          <a:p>
            <a:r>
              <a:rPr lang="en-US" sz="2000" dirty="0" smtClean="0"/>
              <a:t>Indicators are conditionally independent of each other</a:t>
            </a:r>
          </a:p>
          <a:p>
            <a:r>
              <a:rPr lang="en-US" sz="2000" dirty="0" smtClean="0"/>
              <a:t>Indicators may be different on different exercises, and skills on different exercises are conditionally independent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513343"/>
            <a:ext cx="6534150" cy="319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Exercises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281940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Learning reduces the gap between current and maximum performance 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Learning rate will be inferred by performance on exercises</a:t>
            </a:r>
          </a:p>
          <a:p>
            <a:r>
              <a:rPr lang="en-US" sz="2200" dirty="0" smtClean="0"/>
              <a:t>Several configurations of learning rate possible</a:t>
            </a:r>
          </a:p>
          <a:p>
            <a:pPr lvl="1"/>
            <a:r>
              <a:rPr lang="en-US" sz="1700" dirty="0" smtClean="0"/>
              <a:t>Constant learning rate across competencies and exercises</a:t>
            </a:r>
          </a:p>
          <a:p>
            <a:pPr lvl="1"/>
            <a:r>
              <a:rPr lang="en-US" sz="1700" dirty="0" smtClean="0"/>
              <a:t>Single learning rate for each competency</a:t>
            </a:r>
          </a:p>
          <a:p>
            <a:pPr lvl="1"/>
            <a:r>
              <a:rPr lang="en-US" sz="1700" dirty="0" smtClean="0"/>
              <a:t>Single learning rate for each trial</a:t>
            </a:r>
          </a:p>
          <a:p>
            <a:pPr lvl="1"/>
            <a:r>
              <a:rPr lang="en-US" sz="1700" dirty="0" smtClean="0"/>
              <a:t>Single learning rate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9702"/>
            <a:ext cx="8229601" cy="290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3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35</a:t>
            </a:fld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66566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Conditional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general, estimation methods will depend on the details of the model, and the sources of available data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We describe four approaches</a:t>
            </a:r>
          </a:p>
          <a:p>
            <a:pPr lvl="1"/>
            <a:r>
              <a:rPr lang="en-US" sz="1600" dirty="0" smtClean="0"/>
              <a:t>Estimation from expert judgment </a:t>
            </a:r>
          </a:p>
          <a:p>
            <a:pPr lvl="1"/>
            <a:r>
              <a:rPr lang="en-US" sz="1600" dirty="0" smtClean="0"/>
              <a:t>Estimation from results in the research literature</a:t>
            </a:r>
          </a:p>
          <a:p>
            <a:pPr lvl="1"/>
            <a:r>
              <a:rPr lang="en-US" sz="1600" dirty="0" smtClean="0"/>
              <a:t>Estimation from traditional statistical analyses</a:t>
            </a:r>
          </a:p>
          <a:p>
            <a:pPr lvl="1"/>
            <a:r>
              <a:rPr lang="en-US" sz="1600" dirty="0" smtClean="0"/>
              <a:t>Estimation using machine learning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000" dirty="0" smtClean="0"/>
              <a:t>Choice among the methods depends on what data are 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Probabilities from Expert Judgments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458200" cy="25908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Can be used effectively when there aren’t any other options</a:t>
            </a:r>
          </a:p>
          <a:p>
            <a:r>
              <a:rPr lang="en-US" sz="3600" dirty="0" smtClean="0"/>
              <a:t>In example, used to assess strength of relationship between competencies and indicator skills and activities </a:t>
            </a:r>
          </a:p>
          <a:p>
            <a:pPr lvl="1"/>
            <a:r>
              <a:rPr lang="en-US" sz="2900" dirty="0" smtClean="0"/>
              <a:t>Competencies were associated with supporting skills and knowledge</a:t>
            </a:r>
          </a:p>
          <a:p>
            <a:pPr lvl="1"/>
            <a:r>
              <a:rPr lang="en-US" sz="2900" dirty="0" smtClean="0"/>
              <a:t>Experts rated indicator skills and activities according to which supporting skills and knowledge they required</a:t>
            </a:r>
          </a:p>
          <a:p>
            <a:pPr lvl="1"/>
            <a:r>
              <a:rPr lang="en-US" sz="2900" dirty="0" smtClean="0"/>
              <a:t>Indicators were scored according to how well the supporting skills they required matched the overall pattern for the competency</a:t>
            </a:r>
          </a:p>
          <a:p>
            <a:r>
              <a:rPr lang="en-US" sz="3600" dirty="0" smtClean="0"/>
              <a:t>Other methods are possible, including direct assessment of probabilities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37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07" y="3364036"/>
            <a:ext cx="5979042" cy="28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1242" y="365848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Supporting Skills and Knowledge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02081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Specific Skills and Activities</a:t>
            </a:r>
            <a:endParaRPr lang="en-US" sz="1600" dirty="0"/>
          </a:p>
        </p:txBody>
      </p:sp>
      <p:sp>
        <p:nvSpPr>
          <p:cNvPr id="10" name="Left Brace 9"/>
          <p:cNvSpPr/>
          <p:nvPr/>
        </p:nvSpPr>
        <p:spPr>
          <a:xfrm>
            <a:off x="2685607" y="5147932"/>
            <a:ext cx="228600" cy="102426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Straight Arrow Connector 12"/>
          <p:cNvCxnSpPr>
            <a:stCxn id="12" idx="3"/>
            <a:endCxn id="10" idx="1"/>
          </p:cNvCxnSpPr>
          <p:nvPr/>
        </p:nvCxnSpPr>
        <p:spPr>
          <a:xfrm>
            <a:off x="1905000" y="5313207"/>
            <a:ext cx="780607" cy="34685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343400" y="3658487"/>
            <a:ext cx="4572000" cy="149033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28973" y="3950875"/>
            <a:ext cx="2174358" cy="45189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research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229600" cy="4895707"/>
          </a:xfrm>
        </p:spPr>
        <p:txBody>
          <a:bodyPr/>
          <a:lstStyle/>
          <a:p>
            <a:r>
              <a:rPr lang="en-US" sz="2000" dirty="0" smtClean="0"/>
              <a:t>Pattern of correlations from research literature</a:t>
            </a:r>
          </a:p>
          <a:p>
            <a:r>
              <a:rPr lang="en-US" sz="2000" dirty="0" smtClean="0"/>
              <a:t>Estimate conditional probabilities using machine learning or structural equation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1321"/>
            <a:ext cx="6248400" cy="398564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7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Statistical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6200" y="1219200"/>
            <a:ext cx="441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7243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6437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7243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SEM results showing personality variables, latent leadership dimensions, and criteria</a:t>
            </a:r>
            <a:endParaRPr lang="en-US" sz="20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48200" y="1219200"/>
            <a:ext cx="441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72434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6437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7243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Bayesian network representing relationships from SEM</a:t>
            </a:r>
            <a:endParaRPr lang="en-US" sz="2000" dirty="0"/>
          </a:p>
        </p:txBody>
      </p:sp>
      <p:pic>
        <p:nvPicPr>
          <p:cNvPr id="7" name="Picture 2" descr="Figure--Strc Mdl Minus Pwr-Consult 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9" b="15469"/>
          <a:stretch>
            <a:fillRect/>
          </a:stretch>
        </p:blipFill>
        <p:spPr bwMode="auto">
          <a:xfrm>
            <a:off x="198438" y="2286000"/>
            <a:ext cx="3382962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548640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Bayesian Networks,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186"/>
            <a:ext cx="8686800" cy="48533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Definition (thanks to Wikipedia)</a:t>
            </a:r>
          </a:p>
          <a:p>
            <a:pPr lvl="1"/>
            <a:r>
              <a:rPr lang="en-US" sz="1600" dirty="0" smtClean="0"/>
              <a:t>Probabilistic graphical model</a:t>
            </a:r>
          </a:p>
          <a:p>
            <a:pPr lvl="1"/>
            <a:r>
              <a:rPr lang="en-US" sz="1600" dirty="0" smtClean="0"/>
              <a:t>Representing a set of random variables</a:t>
            </a:r>
          </a:p>
          <a:p>
            <a:pPr lvl="1"/>
            <a:r>
              <a:rPr lang="en-US" sz="1600" dirty="0" smtClean="0"/>
              <a:t>And their conditional dependencies</a:t>
            </a:r>
          </a:p>
          <a:p>
            <a:pPr lvl="1"/>
            <a:r>
              <a:rPr lang="en-US" sz="1600" dirty="0" smtClean="0"/>
              <a:t>Via a directed acyclic graph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500" dirty="0" smtClean="0"/>
          </a:p>
          <a:p>
            <a:r>
              <a:rPr lang="en-US" sz="2000" dirty="0" smtClean="0"/>
              <a:t>What does that mean?</a:t>
            </a:r>
          </a:p>
          <a:p>
            <a:pPr lvl="1"/>
            <a:r>
              <a:rPr lang="en-US" sz="1600" dirty="0" smtClean="0"/>
              <a:t>There is a set of probabilistic variables represented by nodes in a graph.</a:t>
            </a:r>
          </a:p>
          <a:p>
            <a:pPr lvl="1"/>
            <a:r>
              <a:rPr lang="en-US" sz="1600" spc="-60" dirty="0" smtClean="0"/>
              <a:t>Conditional dependencies between variables are represented by arrows between the nodes.</a:t>
            </a:r>
          </a:p>
          <a:p>
            <a:pPr lvl="1"/>
            <a:r>
              <a:rPr lang="en-US" sz="1600" dirty="0" smtClean="0"/>
              <a:t>A sequence of arrows from a node can’t lead back to that node – there are no cycles.</a:t>
            </a:r>
          </a:p>
          <a:p>
            <a:pPr lvl="1">
              <a:spcBef>
                <a:spcPts val="0"/>
              </a:spcBef>
            </a:pPr>
            <a:endParaRPr lang="en-US" sz="1500" dirty="0" smtClean="0"/>
          </a:p>
          <a:p>
            <a:r>
              <a:rPr lang="en-US" sz="2000" spc="-50" dirty="0" smtClean="0"/>
              <a:t>Bayesian networks are used to make inferences about unobserved variables, based on the observations of related  variables.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spc="-50" dirty="0" smtClean="0"/>
          </a:p>
          <a:p>
            <a:r>
              <a:rPr lang="en-US" sz="2000" dirty="0" smtClean="0"/>
              <a:t>We start with a simple example.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09186"/>
            <a:ext cx="2743200" cy="19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6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229600" cy="47433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is possible to apply machine learning algorithms to specify a Bayesian network, including</a:t>
            </a:r>
          </a:p>
          <a:p>
            <a:pPr lvl="1"/>
            <a:r>
              <a:rPr lang="en-US" sz="1600" dirty="0" smtClean="0"/>
              <a:t>The links between nodes in a network</a:t>
            </a:r>
          </a:p>
          <a:p>
            <a:pPr lvl="1"/>
            <a:r>
              <a:rPr lang="en-US" sz="1600" dirty="0" smtClean="0"/>
              <a:t>The conditional probability tables associated with these links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In general learning follows maximum likelihood methods, seeking the structure and parameters that maximize the likelihood of the model, given the data.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Similar to SEM in many respects, but with some differences</a:t>
            </a:r>
          </a:p>
          <a:p>
            <a:pPr lvl="1"/>
            <a:r>
              <a:rPr lang="en-US" sz="1600" dirty="0" smtClean="0"/>
              <a:t>Nodes in a Bayesian network are usually categorical, instead of continuous</a:t>
            </a:r>
          </a:p>
          <a:p>
            <a:pPr lvl="1"/>
            <a:r>
              <a:rPr lang="en-US" sz="1600" dirty="0" smtClean="0"/>
              <a:t>Usually no normality assumptions in Bayesian network</a:t>
            </a:r>
          </a:p>
          <a:p>
            <a:pPr lvl="1"/>
            <a:r>
              <a:rPr lang="en-US" sz="1600" dirty="0" smtClean="0"/>
              <a:t>Not the analytical support provided by statistical software for SEM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What level of competency has been obtained after the training</a:t>
            </a:r>
            <a:r>
              <a:rPr lang="en-US" sz="2200" dirty="0" smtClean="0"/>
              <a:t>?</a:t>
            </a:r>
          </a:p>
          <a:p>
            <a:pPr lvl="1"/>
            <a:r>
              <a:rPr lang="en-US" sz="1600" dirty="0" smtClean="0"/>
              <a:t>Results are represented by belief distributions showing the likelihood of levels of competency conditional on all observed information </a:t>
            </a:r>
          </a:p>
          <a:p>
            <a:pPr lvl="1"/>
            <a:endParaRPr lang="en-US" sz="1600" dirty="0"/>
          </a:p>
          <a:p>
            <a:r>
              <a:rPr lang="en-US" sz="2200" dirty="0"/>
              <a:t>Was the training effective? That is, did the trainees learn from the training</a:t>
            </a:r>
            <a:r>
              <a:rPr lang="en-US" sz="2200" dirty="0" smtClean="0"/>
              <a:t>?</a:t>
            </a:r>
          </a:p>
          <a:p>
            <a:pPr lvl="1"/>
            <a:r>
              <a:rPr lang="en-US" sz="1600" dirty="0" smtClean="0"/>
              <a:t>Results are represented by the learning rate distribution for each competency, conditional on all observed information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models offer some advantages that could be applied to program evaluation problems</a:t>
            </a:r>
          </a:p>
          <a:p>
            <a:pPr lvl="1"/>
            <a:r>
              <a:rPr lang="en-US" dirty="0" smtClean="0"/>
              <a:t>Represents complex causal relationships</a:t>
            </a:r>
          </a:p>
          <a:p>
            <a:pPr lvl="1"/>
            <a:r>
              <a:rPr lang="en-US" dirty="0" smtClean="0"/>
              <a:t>Works with data from a variety of sources</a:t>
            </a:r>
          </a:p>
          <a:p>
            <a:pPr lvl="1"/>
            <a:r>
              <a:rPr lang="en-US" dirty="0" smtClean="0"/>
              <a:t>Handles a mix of subjective and objective data</a:t>
            </a:r>
          </a:p>
          <a:p>
            <a:pPr lvl="1"/>
            <a:r>
              <a:rPr lang="en-US" dirty="0" smtClean="0"/>
              <a:t>Predict effects of changes in program variables</a:t>
            </a:r>
          </a:p>
          <a:p>
            <a:pPr lvl="1"/>
            <a:r>
              <a:rPr lang="en-US" dirty="0" smtClean="0"/>
              <a:t>Can incorporate program variables that differ across contexts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Bayesian methods are a reasonable supplement to traditional experimental and statistical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for Further Learning on Bayes Nets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257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Texts</a:t>
            </a:r>
          </a:p>
          <a:p>
            <a:pPr lvl="1"/>
            <a:r>
              <a:rPr lang="en-US" dirty="0" smtClean="0"/>
              <a:t>Pearl, Judea (2000). Causality: Models, Reasoning, and Inference. Cambridge University Press. ISBN 0-521-77362-8.</a:t>
            </a:r>
          </a:p>
          <a:p>
            <a:pPr lvl="1"/>
            <a:r>
              <a:rPr lang="en-US" dirty="0" err="1" smtClean="0"/>
              <a:t>Korb</a:t>
            </a:r>
            <a:r>
              <a:rPr lang="en-US" dirty="0" smtClean="0"/>
              <a:t>, K.B., &amp; Nicholson, A.E. (2011). Bayesian Artificial </a:t>
            </a:r>
            <a:r>
              <a:rPr lang="en-US" dirty="0" smtClean="0"/>
              <a:t>Intelligence. </a:t>
            </a:r>
            <a:r>
              <a:rPr lang="en-US" dirty="0" smtClean="0"/>
              <a:t>Boca Raton, FL: CRC </a:t>
            </a:r>
            <a:r>
              <a:rPr lang="en-US" dirty="0" smtClean="0"/>
              <a:t>Press</a:t>
            </a:r>
            <a:endParaRPr lang="en-US" dirty="0" smtClean="0"/>
          </a:p>
          <a:p>
            <a:r>
              <a:rPr lang="en-US" dirty="0" smtClean="0"/>
              <a:t>Relevant Paper</a:t>
            </a:r>
          </a:p>
          <a:p>
            <a:pPr lvl="1"/>
            <a:r>
              <a:rPr lang="en-US" dirty="0" smtClean="0"/>
              <a:t>West</a:t>
            </a:r>
            <a:r>
              <a:rPr lang="en-US" dirty="0"/>
              <a:t>, </a:t>
            </a:r>
            <a:r>
              <a:rPr lang="en-US" dirty="0" smtClean="0"/>
              <a:t>P. , </a:t>
            </a:r>
            <a:r>
              <a:rPr lang="en-US" dirty="0" err="1" smtClean="0"/>
              <a:t>Rutstein</a:t>
            </a:r>
            <a:r>
              <a:rPr lang="en-US" dirty="0"/>
              <a:t>, </a:t>
            </a:r>
            <a:r>
              <a:rPr lang="en-US" dirty="0" smtClean="0"/>
              <a:t>D.W., </a:t>
            </a:r>
            <a:r>
              <a:rPr lang="en-US" dirty="0" err="1" smtClean="0"/>
              <a:t>Mislevy</a:t>
            </a:r>
            <a:r>
              <a:rPr lang="en-US" dirty="0"/>
              <a:t>, </a:t>
            </a:r>
            <a:r>
              <a:rPr lang="en-US" dirty="0" smtClean="0"/>
              <a:t>R.J., </a:t>
            </a:r>
            <a:r>
              <a:rPr lang="en-US" u="sng" dirty="0" smtClean="0">
                <a:hlinkClick r:id="rId3" action="ppaction://hlinkfile"/>
              </a:rPr>
              <a:t>Liu</a:t>
            </a:r>
            <a:r>
              <a:rPr lang="en-US" dirty="0"/>
              <a:t>, </a:t>
            </a:r>
            <a:r>
              <a:rPr lang="en-US" dirty="0" smtClean="0"/>
              <a:t>J., Levy</a:t>
            </a:r>
            <a:r>
              <a:rPr lang="en-US" dirty="0"/>
              <a:t>, </a:t>
            </a:r>
            <a:r>
              <a:rPr lang="en-US" dirty="0" smtClean="0"/>
              <a:t>R., </a:t>
            </a:r>
            <a:r>
              <a:rPr lang="en-US" dirty="0" err="1" smtClean="0"/>
              <a:t>Dicerbo</a:t>
            </a:r>
            <a:r>
              <a:rPr lang="en-US" dirty="0" smtClean="0"/>
              <a:t>, K.E., Crawford</a:t>
            </a:r>
            <a:r>
              <a:rPr lang="en-US" dirty="0"/>
              <a:t>, </a:t>
            </a:r>
            <a:r>
              <a:rPr lang="en-US" dirty="0" err="1" smtClean="0"/>
              <a:t>A.,</a:t>
            </a:r>
            <a:r>
              <a:rPr lang="en-US" dirty="0" err="1" smtClean="0">
                <a:hlinkClick r:id="rId4" action="ppaction://hlinkfile"/>
              </a:rPr>
              <a:t>Choi</a:t>
            </a:r>
            <a:r>
              <a:rPr lang="en-US" dirty="0"/>
              <a:t>, </a:t>
            </a:r>
            <a:r>
              <a:rPr lang="en-US" dirty="0" smtClean="0"/>
              <a:t>Y., </a:t>
            </a:r>
            <a:r>
              <a:rPr lang="en-US" dirty="0" err="1" smtClean="0"/>
              <a:t>Chapple</a:t>
            </a:r>
            <a:r>
              <a:rPr lang="en-US" dirty="0"/>
              <a:t>, </a:t>
            </a:r>
            <a:r>
              <a:rPr lang="en-US" dirty="0" smtClean="0"/>
              <a:t>K., Behrens, J.T. (2012) A </a:t>
            </a:r>
            <a:r>
              <a:rPr lang="en-US" dirty="0"/>
              <a:t>Bayesian Network Approach To Modeling Learning </a:t>
            </a:r>
            <a:r>
              <a:rPr lang="en-US" dirty="0" smtClean="0"/>
              <a:t>Progressions.</a:t>
            </a:r>
            <a:r>
              <a:rPr lang="en-US" b="1" dirty="0" smtClean="0"/>
              <a:t> </a:t>
            </a:r>
            <a:r>
              <a:rPr lang="en-US" i="1" dirty="0"/>
              <a:t>Learning Progressions in </a:t>
            </a:r>
            <a:r>
              <a:rPr lang="en-US" i="1" dirty="0" smtClean="0"/>
              <a:t>Science, </a:t>
            </a:r>
            <a:r>
              <a:rPr lang="en-US" dirty="0" err="1" smtClean="0"/>
              <a:t>pp</a:t>
            </a:r>
            <a:r>
              <a:rPr lang="en-US" dirty="0" smtClean="0"/>
              <a:t> 257-292. 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Here’s a link to a list of software packages for graphical models by </a:t>
            </a:r>
            <a:r>
              <a:rPr lang="en-US" dirty="0"/>
              <a:t>Kevin Murphy: </a:t>
            </a:r>
            <a:r>
              <a:rPr lang="en-US" dirty="0">
                <a:hlinkClick r:id="rId5"/>
              </a:rPr>
              <a:t>http://www.cs.ubc.ca/~</a:t>
            </a:r>
            <a:r>
              <a:rPr lang="en-US" dirty="0" smtClean="0">
                <a:hlinkClick r:id="rId5"/>
              </a:rPr>
              <a:t>murphyk/Software/bnsoft.html</a:t>
            </a:r>
            <a:endParaRPr lang="en-US" dirty="0" smtClean="0"/>
          </a:p>
          <a:p>
            <a:pPr lvl="1"/>
            <a:r>
              <a:rPr lang="en-US" b="1" dirty="0" smtClean="0"/>
              <a:t>Commercial packages</a:t>
            </a:r>
            <a:endParaRPr lang="en-US" b="1" dirty="0" smtClean="0"/>
          </a:p>
          <a:p>
            <a:pPr lvl="2"/>
            <a:r>
              <a:rPr lang="en-US" dirty="0" err="1" smtClean="0"/>
              <a:t>Netica</a:t>
            </a:r>
            <a:r>
              <a:rPr lang="en-US" dirty="0" smtClean="0"/>
              <a:t> – </a:t>
            </a:r>
            <a:r>
              <a:rPr lang="en-US" dirty="0" smtClean="0"/>
              <a:t>This is the package that we use. It also has a free downloadable version with </a:t>
            </a:r>
            <a:r>
              <a:rPr lang="en-US" dirty="0" smtClean="0"/>
              <a:t>limited capability. </a:t>
            </a:r>
            <a:r>
              <a:rPr lang="en-US" dirty="0" smtClean="0"/>
              <a:t>Academic pricing is also available. </a:t>
            </a:r>
            <a:r>
              <a:rPr lang="en-US" dirty="0" smtClean="0">
                <a:hlinkClick r:id="rId6"/>
              </a:rPr>
              <a:t>www.norsys.com</a:t>
            </a:r>
            <a:endParaRPr lang="en-US" dirty="0" smtClean="0"/>
          </a:p>
          <a:p>
            <a:pPr lvl="2"/>
            <a:r>
              <a:rPr lang="en-US" dirty="0" err="1" smtClean="0"/>
              <a:t>Bayesia</a:t>
            </a:r>
            <a:r>
              <a:rPr lang="en-US" dirty="0" smtClean="0"/>
              <a:t> Lab – We haven’t tried this, but the list of features is very impressive. It’s also </a:t>
            </a:r>
            <a:r>
              <a:rPr lang="en-US" dirty="0"/>
              <a:t>very expensive.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www.bayesia.com/en/index.php</a:t>
            </a:r>
            <a:endParaRPr lang="en-US" dirty="0" smtClean="0"/>
          </a:p>
          <a:p>
            <a:pPr lvl="2"/>
            <a:r>
              <a:rPr lang="en-US" dirty="0" err="1" smtClean="0"/>
              <a:t>Hugin</a:t>
            </a:r>
            <a:r>
              <a:rPr lang="en-US" dirty="0" smtClean="0"/>
              <a:t> Expert – Another well-known tool with lots of features and a high price (but there are academic versions). This software supports continuous normally-distributed variables, as well as </a:t>
            </a:r>
            <a:r>
              <a:rPr lang="en-US" dirty="0"/>
              <a:t>categorical variables. </a:t>
            </a:r>
            <a:r>
              <a:rPr lang="en-US" dirty="0">
                <a:hlinkClick r:id="rId8"/>
              </a:rPr>
              <a:t>http://www.hugin.com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lvl="1"/>
            <a:r>
              <a:rPr lang="en-US" b="1" dirty="0" smtClean="0"/>
              <a:t>Free packages</a:t>
            </a:r>
            <a:endParaRPr lang="en-US" b="1" dirty="0" smtClean="0"/>
          </a:p>
          <a:p>
            <a:pPr lvl="2"/>
            <a:r>
              <a:rPr lang="en-US" dirty="0" smtClean="0"/>
              <a:t>Genie – free software for the Decision System Laboratory, University of Pittsburgh. </a:t>
            </a:r>
            <a:r>
              <a:rPr lang="en-US" dirty="0" smtClean="0">
                <a:hlinkClick r:id="rId9"/>
              </a:rPr>
              <a:t>http://genie.sis.pitt.edu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SAM IAM (Sensitivity Analysis, Modeling, Inference, And More) – This package is particularly strong in the ability to generate </a:t>
            </a:r>
            <a:r>
              <a:rPr lang="en-US" dirty="0"/>
              <a:t>sensitivity analyses. </a:t>
            </a:r>
            <a:r>
              <a:rPr lang="en-US" dirty="0">
                <a:hlinkClick r:id="rId10"/>
              </a:rPr>
              <a:t>http://reasoning.cs.ucla.edu/samiam/</a:t>
            </a:r>
            <a:endParaRPr lang="en-US" dirty="0" smtClean="0"/>
          </a:p>
          <a:p>
            <a:pPr lvl="2"/>
            <a:r>
              <a:rPr lang="en-US" dirty="0" smtClean="0"/>
              <a:t>Belief Net Power Constructor – This package learns the structure and conditional probabilities of a network based on a set of cases, where each case consists of a value for each variable. It’s getting pretty old, but works relatively well. It </a:t>
            </a:r>
            <a:r>
              <a:rPr lang="en-US" dirty="0" smtClean="0"/>
              <a:t>produces networks that can be exported to </a:t>
            </a:r>
            <a:r>
              <a:rPr lang="en-US" dirty="0" err="1" smtClean="0"/>
              <a:t>Netica</a:t>
            </a:r>
            <a:r>
              <a:rPr lang="en-US" dirty="0" smtClean="0"/>
              <a:t> or </a:t>
            </a:r>
            <a:r>
              <a:rPr lang="en-US" dirty="0" err="1" smtClean="0"/>
              <a:t>Hugin</a:t>
            </a:r>
            <a:r>
              <a:rPr lang="en-US" dirty="0"/>
              <a:t>. </a:t>
            </a:r>
            <a:r>
              <a:rPr lang="en-US" dirty="0">
                <a:hlinkClick r:id="rId11"/>
              </a:rPr>
              <a:t>http://webdocs.cs.ualberta.ca/~jcheng/bnpc.htm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685800" y="11430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baseline="0">
                <a:solidFill>
                  <a:srgbClr val="34457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4457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4457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4457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44573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44573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44573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44573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44573"/>
                </a:solidFill>
                <a:latin typeface="Arial" charset="0"/>
              </a:defRPr>
            </a:lvl9pPr>
          </a:lstStyle>
          <a:p>
            <a:pPr algn="ctr"/>
            <a:r>
              <a:rPr lang="en-US" sz="4000" i="0" dirty="0" smtClean="0">
                <a:solidFill>
                  <a:schemeClr val="bg1"/>
                </a:solidFill>
              </a:rPr>
              <a:t>Thank You.</a:t>
            </a:r>
          </a:p>
          <a:p>
            <a:pPr algn="ctr"/>
            <a:r>
              <a:rPr lang="en-US" sz="4000" i="0" dirty="0" smtClean="0">
                <a:solidFill>
                  <a:schemeClr val="bg1"/>
                </a:solidFill>
              </a:rPr>
              <a:t>Questions or Comments?</a:t>
            </a:r>
          </a:p>
          <a:p>
            <a:pPr algn="ctr"/>
            <a:endParaRPr lang="en-US" sz="4000" i="0" dirty="0">
              <a:solidFill>
                <a:schemeClr val="bg1"/>
              </a:solidFill>
            </a:endParaRPr>
          </a:p>
          <a:p>
            <a:pPr algn="ctr"/>
            <a:endParaRPr lang="en-US" sz="4000" i="0" dirty="0" smtClean="0">
              <a:solidFill>
                <a:schemeClr val="bg1"/>
              </a:solidFill>
            </a:endParaRPr>
          </a:p>
          <a:p>
            <a:pPr algn="ctr"/>
            <a:endParaRPr lang="en-US" sz="4000" i="0" dirty="0">
              <a:solidFill>
                <a:schemeClr val="bg1"/>
              </a:solidFill>
            </a:endParaRPr>
          </a:p>
          <a:p>
            <a:pPr algn="ctr"/>
            <a:endParaRPr lang="en-US" sz="1600" i="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i="0" dirty="0" smtClean="0">
                <a:solidFill>
                  <a:schemeClr val="bg1"/>
                </a:solidFill>
              </a:rPr>
              <a:t>For further information, please contact: Paul Sticha at psticha@humrro.org, Elise Axelrad at eaxelrad@humrro.org, or Thisie Schisler-Do at </a:t>
            </a:r>
          </a:p>
          <a:p>
            <a:pPr algn="ctr"/>
            <a:r>
              <a:rPr lang="en-US" sz="1600" i="0" dirty="0" smtClean="0">
                <a:solidFill>
                  <a:schemeClr val="bg1"/>
                </a:solidFill>
              </a:rPr>
              <a:t>tschisler-do@humrro.org. Thank you.</a:t>
            </a:r>
            <a:endParaRPr lang="en-US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199"/>
            <a:ext cx="8229600" cy="99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Introduction to Bayesian Networks: </a:t>
            </a:r>
            <a:br>
              <a:rPr lang="en-US" dirty="0" smtClean="0"/>
            </a:br>
            <a:r>
              <a:rPr lang="en-US" dirty="0" smtClean="0"/>
              <a:t>A Probability Game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3" descr="C:\Documents and Settings\Dan\Local Settings\Temporary Internet Files\Content.IE5\2XCDIHAD\MPj0436447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33" y="1447800"/>
            <a:ext cx="12562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Dan\Local Settings\Temporary Internet Files\Content.IE5\2XCDIHAD\MPj0436447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33" y="1447800"/>
            <a:ext cx="12562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Dan\Local Settings\Temporary Internet Files\Content.IE5\2XCDIHAD\MPj0436447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32" y="1447800"/>
            <a:ext cx="12562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7437" y="1066800"/>
            <a:ext cx="89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9637" y="10668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99565" y="1066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 C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0" y="3124200"/>
            <a:ext cx="75438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three doors</a:t>
            </a:r>
          </a:p>
          <a:p>
            <a:pPr lvl="1"/>
            <a:r>
              <a:rPr lang="en-US" sz="1600" dirty="0" smtClean="0"/>
              <a:t>Only one has the grand prize</a:t>
            </a:r>
          </a:p>
          <a:p>
            <a:pPr lvl="1"/>
            <a:r>
              <a:rPr lang="en-US" sz="1600" dirty="0" smtClean="0"/>
              <a:t>You choose a door</a:t>
            </a:r>
          </a:p>
          <a:p>
            <a:pPr lvl="0"/>
            <a:r>
              <a:rPr lang="en-US" sz="2000" dirty="0" smtClean="0"/>
              <a:t>“Monte” shows you what is behind a door</a:t>
            </a:r>
          </a:p>
          <a:p>
            <a:pPr lvl="1"/>
            <a:r>
              <a:rPr lang="en-US" sz="1600" dirty="0" smtClean="0"/>
              <a:t>It will not be your door</a:t>
            </a:r>
          </a:p>
          <a:p>
            <a:pPr lvl="1"/>
            <a:r>
              <a:rPr lang="en-US" sz="1600" dirty="0" smtClean="0"/>
              <a:t>It won’t have the grand prize</a:t>
            </a:r>
          </a:p>
          <a:p>
            <a:r>
              <a:rPr lang="en-US" sz="2000" dirty="0" smtClean="0"/>
              <a:t>You are given the option to “change” or “hold” </a:t>
            </a:r>
          </a:p>
          <a:p>
            <a:r>
              <a:rPr lang="en-US" sz="2000" dirty="0" smtClean="0"/>
              <a:t>What should you do, and why?</a:t>
            </a:r>
            <a:endParaRPr lang="en-US" sz="2000" dirty="0"/>
          </a:p>
          <a:p>
            <a:pPr lvl="2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91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9904" y="2853035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CHANGE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9276" y="1333856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94" y="4372214"/>
            <a:ext cx="853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MAKES NO DIFFERENCE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B050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3843926" y="1066800"/>
            <a:ext cx="1457442" cy="145744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3843926" y="4105158"/>
            <a:ext cx="1457442" cy="145744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229600" cy="914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Explanation: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0" y="3810001"/>
            <a:ext cx="7543800" cy="190500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There are three important variables</a:t>
            </a:r>
          </a:p>
          <a:p>
            <a:pPr lvl="0"/>
            <a:r>
              <a:rPr lang="en-US" sz="2000" dirty="0" smtClean="0"/>
              <a:t>You want to know the location of the winning door</a:t>
            </a:r>
          </a:p>
          <a:p>
            <a:pPr lvl="0"/>
            <a:r>
              <a:rPr lang="en-US" sz="2000" dirty="0" smtClean="0"/>
              <a:t>You choose first, then the host chooses</a:t>
            </a:r>
          </a:p>
          <a:p>
            <a:pPr lvl="0"/>
            <a:r>
              <a:rPr lang="en-US" sz="2000" dirty="0" smtClean="0"/>
              <a:t>The choice of the host is constrained by both the winning door and the door of your choice</a:t>
            </a:r>
            <a:endParaRPr lang="en-US" sz="2000" dirty="0"/>
          </a:p>
          <a:p>
            <a:pPr lvl="2"/>
            <a:endParaRPr lang="en-US" sz="16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41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7010400" y="1447800"/>
            <a:ext cx="457200" cy="4572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638800" y="2743200"/>
            <a:ext cx="457200" cy="4572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28600" y="1379297"/>
            <a:ext cx="169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Ground Truth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0100" y="5791200"/>
            <a:ext cx="2057400" cy="369332"/>
          </a:xfrm>
          <a:prstGeom prst="rect">
            <a:avLst/>
          </a:prstGeom>
          <a:solidFill>
            <a:srgbClr val="0070C0">
              <a:alpha val="27000"/>
            </a:srgb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Run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Bayesian Networks: Key Definitions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8" y="914400"/>
            <a:ext cx="8305801" cy="50481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Bayesian network, also referred to as a Bayesian belief network, is: </a:t>
            </a:r>
          </a:p>
          <a:p>
            <a:pPr lvl="1"/>
            <a:r>
              <a:rPr lang="en-US" sz="1600" dirty="0" smtClean="0"/>
              <a:t>A graphical representation of probability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A mathematical model used for reasoning about uncertainty</a:t>
            </a:r>
          </a:p>
          <a:p>
            <a:r>
              <a:rPr lang="en-US" sz="2000" dirty="0" smtClean="0"/>
              <a:t>The graphical portion of a Bayesian network has two parts.</a:t>
            </a:r>
          </a:p>
          <a:p>
            <a:pPr lvl="1"/>
            <a:r>
              <a:rPr lang="en-US" sz="1600" dirty="0" smtClean="0"/>
              <a:t>Variables or nodes that represent uncertain events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Links that represent probabilistic relationships between variables</a:t>
            </a:r>
          </a:p>
          <a:p>
            <a:r>
              <a:rPr lang="en-US" sz="2000" dirty="0" smtClean="0"/>
              <a:t>The mathematical portion of a Bayesian network:</a:t>
            </a:r>
          </a:p>
          <a:p>
            <a:pPr lvl="1"/>
            <a:r>
              <a:rPr lang="en-US" sz="1600" dirty="0" smtClean="0"/>
              <a:t>Represents uncertainty as numerical probabilities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Combines and modifies those probabilities mathematically</a:t>
            </a:r>
          </a:p>
          <a:p>
            <a:r>
              <a:rPr lang="en-US" sz="2000" dirty="0" smtClean="0"/>
              <a:t>A Bayesian network captures our subjective beliefs in a set of variables applicable to a problem.</a:t>
            </a:r>
          </a:p>
          <a:p>
            <a:pPr lvl="1"/>
            <a:r>
              <a:rPr lang="en-US" sz="1600" dirty="0" smtClean="0"/>
              <a:t>The laws of probability govern the relationships between nodes</a:t>
            </a:r>
          </a:p>
          <a:p>
            <a:pPr lvl="1"/>
            <a:r>
              <a:rPr lang="en-US" sz="1600" dirty="0" smtClean="0"/>
              <a:t>A mathematical construct called Bayes’ theorem supports reasoning about hypotheses based on intelligence evidence inside the network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B2AE-98D8-4BC6-838D-87A33D4094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a Bayesian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0289" y="6324600"/>
            <a:ext cx="2133600" cy="365125"/>
          </a:xfrm>
        </p:spPr>
        <p:txBody>
          <a:bodyPr/>
          <a:lstStyle/>
          <a:p>
            <a:fld id="{92E4B2AE-98D8-4BC6-838D-87A33D409450}" type="slidenum">
              <a:rPr lang="en-US"/>
              <a:t>9</a:t>
            </a:fld>
            <a:endParaRPr lang="en-US" dirty="0"/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152400" y="989013"/>
            <a:ext cx="2960688" cy="1754188"/>
            <a:chOff x="672" y="911"/>
            <a:chExt cx="1865" cy="11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857" y="1344"/>
              <a:ext cx="1680" cy="67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672" y="911"/>
              <a:ext cx="172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Tx/>
                <a:buFontTx/>
                <a:buNone/>
              </a:pPr>
              <a:r>
                <a:rPr lang="en-US" sz="1800" spc="-100" dirty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Variables or nodes represents uncertain events</a:t>
              </a:r>
            </a:p>
          </p:txBody>
        </p:sp>
        <p:cxnSp>
          <p:nvCxnSpPr>
            <p:cNvPr id="22" name="AutoShape 7"/>
            <p:cNvCxnSpPr>
              <a:cxnSpLocks noChangeShapeType="1"/>
              <a:endCxn id="20" idx="0"/>
            </p:cNvCxnSpPr>
            <p:nvPr/>
          </p:nvCxnSpPr>
          <p:spPr bwMode="auto">
            <a:xfrm>
              <a:off x="1533" y="1152"/>
              <a:ext cx="164" cy="19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5425"/>
            <a:ext cx="61055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9" name="Group 2058"/>
          <p:cNvGrpSpPr/>
          <p:nvPr/>
        </p:nvGrpSpPr>
        <p:grpSpPr>
          <a:xfrm>
            <a:off x="1017588" y="3982662"/>
            <a:ext cx="3516461" cy="1241403"/>
            <a:chOff x="1398588" y="3982662"/>
            <a:chExt cx="3516461" cy="1241403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auto">
            <a:xfrm rot="19213372">
              <a:off x="4357948" y="3982662"/>
              <a:ext cx="557101" cy="96833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" name="AutoShape 15"/>
            <p:cNvCxnSpPr>
              <a:cxnSpLocks noChangeShapeType="1"/>
              <a:stCxn id="13" idx="3"/>
              <a:endCxn id="12" idx="1"/>
            </p:cNvCxnSpPr>
            <p:nvPr/>
          </p:nvCxnSpPr>
          <p:spPr bwMode="auto">
            <a:xfrm flipV="1">
              <a:off x="2922588" y="4329732"/>
              <a:ext cx="1343495" cy="51571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398588" y="4466827"/>
              <a:ext cx="1524000" cy="7572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buClrTx/>
                <a:buFontTx/>
                <a:buNone/>
              </a:pPr>
              <a:r>
                <a:rPr lang="en-US" sz="1800" spc="-100" dirty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Links represent probabilistic relationships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8419" y="1295400"/>
            <a:ext cx="3379381" cy="1524000"/>
            <a:chOff x="5688419" y="1295400"/>
            <a:chExt cx="3379381" cy="1524000"/>
          </a:xfrm>
        </p:grpSpPr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5688419" y="1660452"/>
              <a:ext cx="457200" cy="115894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811926" y="1295400"/>
              <a:ext cx="2255874" cy="757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Tx/>
                <a:buFontTx/>
                <a:buNone/>
              </a:pPr>
              <a:r>
                <a:rPr lang="en-US" sz="1800" spc="-100" dirty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Beliefs represent uncertainty about outcome of events denoted by variables</a:t>
              </a:r>
            </a:p>
          </p:txBody>
        </p:sp>
        <p:cxnSp>
          <p:nvCxnSpPr>
            <p:cNvPr id="10" name="AutoShape 19"/>
            <p:cNvCxnSpPr>
              <a:cxnSpLocks noChangeShapeType="1"/>
              <a:stCxn id="9" idx="1"/>
              <a:endCxn id="8" idx="6"/>
            </p:cNvCxnSpPr>
            <p:nvPr/>
          </p:nvCxnSpPr>
          <p:spPr bwMode="auto">
            <a:xfrm flipH="1">
              <a:off x="6145619" y="1674019"/>
              <a:ext cx="666307" cy="56590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446088" y="3262312"/>
            <a:ext cx="3086100" cy="838200"/>
            <a:chOff x="827088" y="3262312"/>
            <a:chExt cx="3086100" cy="838200"/>
          </a:xfrm>
        </p:grpSpPr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3074988" y="3262312"/>
              <a:ext cx="838200" cy="8382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827088" y="3282155"/>
              <a:ext cx="1476634" cy="79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  <a:buClrTx/>
                <a:buFontTx/>
                <a:buNone/>
              </a:pPr>
              <a:r>
                <a:rPr lang="en-US" spc="-100" dirty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Each variable </a:t>
              </a:r>
              <a:endParaRPr lang="en-US" spc="-100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algn="r">
                <a:lnSpc>
                  <a:spcPct val="80000"/>
                </a:lnSpc>
                <a:buClrTx/>
                <a:buFontTx/>
                <a:buNone/>
              </a:pPr>
              <a:r>
                <a:rPr lang="en-US" spc="-100" dirty="0" smtClean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has </a:t>
              </a:r>
              <a:r>
                <a:rPr lang="en-US" spc="-100" dirty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en-US" spc="-100" dirty="0" smtClean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two </a:t>
              </a:r>
              <a:r>
                <a:rPr lang="en-US" spc="-100" dirty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or more </a:t>
              </a:r>
              <a:endParaRPr lang="en-US" spc="-100" dirty="0" smtClean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algn="r">
                <a:lnSpc>
                  <a:spcPct val="80000"/>
                </a:lnSpc>
                <a:buClrTx/>
                <a:buFontTx/>
                <a:buNone/>
              </a:pPr>
              <a:r>
                <a:rPr lang="en-US" spc="-100" dirty="0" smtClean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values or </a:t>
              </a:r>
              <a:r>
                <a:rPr lang="en-US" spc="-100" dirty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states</a:t>
              </a:r>
            </a:p>
          </p:txBody>
        </p:sp>
        <p:cxnSp>
          <p:nvCxnSpPr>
            <p:cNvPr id="26" name="AutoShape 11"/>
            <p:cNvCxnSpPr>
              <a:cxnSpLocks noChangeShapeType="1"/>
              <a:stCxn id="25" idx="3"/>
              <a:endCxn id="24" idx="2"/>
            </p:cNvCxnSpPr>
            <p:nvPr/>
          </p:nvCxnSpPr>
          <p:spPr bwMode="auto">
            <a:xfrm>
              <a:off x="2303722" y="3681412"/>
              <a:ext cx="771266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54" name="Group 2053"/>
          <p:cNvGrpSpPr/>
          <p:nvPr/>
        </p:nvGrpSpPr>
        <p:grpSpPr>
          <a:xfrm>
            <a:off x="3986655" y="4729270"/>
            <a:ext cx="4772067" cy="765463"/>
            <a:chOff x="3986655" y="4729270"/>
            <a:chExt cx="4772067" cy="765463"/>
          </a:xfrm>
        </p:grpSpPr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3986655" y="5224065"/>
              <a:ext cx="1828800" cy="27066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6400800" y="4729270"/>
              <a:ext cx="2357922" cy="75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Tx/>
                <a:buFontTx/>
                <a:buNone/>
              </a:pPr>
              <a:r>
                <a:rPr lang="en-US" sz="1800" spc="-100" dirty="0" smtClean="0">
                  <a:solidFill>
                    <a:schemeClr val="accent1"/>
                  </a:solidFill>
                  <a:latin typeface="Arial Narrow" pitchFamily="34" charset="0"/>
                  <a:cs typeface="Times New Roman" pitchFamily="18" charset="0"/>
                </a:rPr>
                <a:t>Variables can be set to represent evidence, findings, or other observed information</a:t>
              </a:r>
              <a:endParaRPr lang="en-US" sz="1800" spc="-100" dirty="0">
                <a:solidFill>
                  <a:schemeClr val="accent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8" idx="1"/>
              <a:endCxn id="27" idx="6"/>
            </p:cNvCxnSpPr>
            <p:nvPr/>
          </p:nvCxnSpPr>
          <p:spPr bwMode="auto">
            <a:xfrm flipH="1">
              <a:off x="5815455" y="5107835"/>
              <a:ext cx="585345" cy="2515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290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64375"/>
      </a:dk1>
      <a:lt1>
        <a:sysClr val="window" lastClr="FFFFFF"/>
      </a:lt1>
      <a:dk2>
        <a:srgbClr val="1F497D"/>
      </a:dk2>
      <a:lt2>
        <a:srgbClr val="F2F2F2"/>
      </a:lt2>
      <a:accent1>
        <a:srgbClr val="872434"/>
      </a:accent1>
      <a:accent2>
        <a:srgbClr val="7F7F7F"/>
      </a:accent2>
      <a:accent3>
        <a:srgbClr val="D8D8D8"/>
      </a:accent3>
      <a:accent4>
        <a:srgbClr val="C6D9F0"/>
      </a:accent4>
      <a:accent5>
        <a:srgbClr val="4BACC6"/>
      </a:accent5>
      <a:accent6>
        <a:srgbClr val="F79646"/>
      </a:accent6>
      <a:hlink>
        <a:srgbClr val="264375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3216</Words>
  <Application>Microsoft Office PowerPoint</Application>
  <PresentationFormat>On-screen Show (4:3)</PresentationFormat>
  <Paragraphs>483</Paragraphs>
  <Slides>44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Brief Outline</vt:lpstr>
      <vt:lpstr>The Human Resources Research Organization</vt:lpstr>
      <vt:lpstr>What Are Bayesian Networks, Anyway?</vt:lpstr>
      <vt:lpstr>Introduction to Bayesian Networks:  A Probability Game</vt:lpstr>
      <vt:lpstr>What Should You Do?</vt:lpstr>
      <vt:lpstr>Explanation: </vt:lpstr>
      <vt:lpstr>Introduction Bayesian Networks: Key Definitions</vt:lpstr>
      <vt:lpstr>An Example of a Bayesian Network</vt:lpstr>
      <vt:lpstr>History and Diversity of Bayes Nets Applications</vt:lpstr>
      <vt:lpstr>Probability in Bayes Nets</vt:lpstr>
      <vt:lpstr>Characteristics of Probability: A Refresher</vt:lpstr>
      <vt:lpstr>Conditional Probability</vt:lpstr>
      <vt:lpstr>Conditional Probability: An Illustration</vt:lpstr>
      <vt:lpstr>The Probability the Leader is Popular (E)</vt:lpstr>
      <vt:lpstr>The Probability the Economy is Growing (H)</vt:lpstr>
      <vt:lpstr>The Probability of Both E and H</vt:lpstr>
      <vt:lpstr>Conditional Probability of E Given H</vt:lpstr>
      <vt:lpstr>Conditional Probability of H Given E</vt:lpstr>
      <vt:lpstr>Conditional Probability: An Illustration</vt:lpstr>
      <vt:lpstr>Bayes’ Theorem</vt:lpstr>
      <vt:lpstr>The Variable (or Node)</vt:lpstr>
      <vt:lpstr>Conditions for a “Good” Variable</vt:lpstr>
      <vt:lpstr>Parent/Child Relationships</vt:lpstr>
      <vt:lpstr>Example Problem</vt:lpstr>
      <vt:lpstr>Example Problem: Bayesian Network for Eye Color </vt:lpstr>
      <vt:lpstr>Example Problem: How Bayes Nets Can Help!</vt:lpstr>
      <vt:lpstr>Reasons to Use Bayes Nets in Program Evaluation</vt:lpstr>
      <vt:lpstr>Example: Program Evaluation with Bayes Nets</vt:lpstr>
      <vt:lpstr>Example: Program Evaluation with Bayes Nets</vt:lpstr>
      <vt:lpstr>Assumptions for the Example</vt:lpstr>
      <vt:lpstr>Competency Related to Rated Performance</vt:lpstr>
      <vt:lpstr>Skills and Activities as Indicators of Competencies</vt:lpstr>
      <vt:lpstr>Learning from Exercises</vt:lpstr>
      <vt:lpstr>Overview of the Model</vt:lpstr>
      <vt:lpstr>Estimating Conditional Probabilities</vt:lpstr>
      <vt:lpstr>Conditional Probabilities from Expert Judgments</vt:lpstr>
      <vt:lpstr>Review of research literature</vt:lpstr>
      <vt:lpstr>Traditional Statistical Methods</vt:lpstr>
      <vt:lpstr>Machine Learning</vt:lpstr>
      <vt:lpstr>Results</vt:lpstr>
      <vt:lpstr>Discussion </vt:lpstr>
      <vt:lpstr>Resources for Further Learning on Bayes Nets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Denning</dc:creator>
  <cp:lastModifiedBy>Paul Sticha</cp:lastModifiedBy>
  <cp:revision>204</cp:revision>
  <dcterms:created xsi:type="dcterms:W3CDTF">2011-12-22T16:55:20Z</dcterms:created>
  <dcterms:modified xsi:type="dcterms:W3CDTF">2013-10-21T15:57:07Z</dcterms:modified>
</cp:coreProperties>
</file>