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53" r:id="rId3"/>
    <p:sldId id="290" r:id="rId4"/>
    <p:sldId id="354" r:id="rId5"/>
    <p:sldId id="355" r:id="rId6"/>
    <p:sldId id="302" r:id="rId7"/>
    <p:sldId id="356" r:id="rId8"/>
    <p:sldId id="296" r:id="rId9"/>
    <p:sldId id="297" r:id="rId10"/>
    <p:sldId id="321" r:id="rId11"/>
    <p:sldId id="298" r:id="rId12"/>
    <p:sldId id="338" r:id="rId13"/>
    <p:sldId id="350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502800"/>
    <a:srgbClr val="376B4C"/>
    <a:srgbClr val="CE3E71"/>
    <a:srgbClr val="3A1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941" autoAdjust="0"/>
  </p:normalViewPr>
  <p:slideViewPr>
    <p:cSldViewPr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876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AEA Evaluation 2011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B4D20D-49A8-4317-8ED9-6021DF037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8"/>
            <a:ext cx="5486400" cy="41830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B4E565-E5ED-4BB7-947A-D55A1325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27A41-A3DA-4716-969E-D8FF64CF4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>
              <a:defRPr/>
            </a:pPr>
            <a:endParaRPr lang="en-US" sz="18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59D4D-B476-4748-B84F-B5878EFE688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s-ES_tradnl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AEA Evaluation 2011</a:t>
            </a:r>
            <a:endParaRPr lang="en-US" dirty="0"/>
          </a:p>
        </p:txBody>
      </p:sp>
      <p:sp>
        <p:nvSpPr>
          <p:cNvPr id="7" name="Header Placeholder 5"/>
          <p:cNvSpPr txBox="1">
            <a:spLocks/>
          </p:cNvSpPr>
          <p:nvPr/>
        </p:nvSpPr>
        <p:spPr>
          <a:xfrm>
            <a:off x="5181600" y="0"/>
            <a:ext cx="1676400" cy="465138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GEF Evaluation Office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9ED1F-7708-4F3D-822C-F6A98B398F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9ED1F-7708-4F3D-822C-F6A98B398F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873161">
              <a:spcBef>
                <a:spcPct val="0"/>
              </a:spcBef>
              <a:defRPr/>
            </a:pPr>
            <a:endParaRPr lang="en-US" sz="180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79C6C-81D5-46B6-830A-1D851A90F9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416428"/>
            <a:ext cx="6172200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AFBEBA-4AD2-4A0A-983C-65FBA26A05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4416428"/>
            <a:ext cx="6324600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AFBEBA-4AD2-4A0A-983C-65FBA26A05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87316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>
              <a:defRPr/>
            </a:pPr>
            <a:endParaRPr lang="en-US" sz="18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AEA Evaluation 2011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GEF Evaluation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516E-D4AD-4746-8313-56E3D60722D7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4BAF-2B39-47BF-B387-AE20A1EDB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F1D-541E-4806-9A8A-B56BB9021050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96ED-DFCF-4FB5-8117-B06B807A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DAB2-D647-4711-927B-733F75A08188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FC93-5BB0-43D4-9770-A6A534C5D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0"/>
            <a:ext cx="2493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703" y="762000"/>
            <a:ext cx="800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554788"/>
            <a:ext cx="1905000" cy="303212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6875" y="6530975"/>
            <a:ext cx="2895600" cy="303213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357938"/>
            <a:ext cx="587375" cy="474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825F-922D-4F7C-B711-B5010519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1219200" cy="536575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" cy="152400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8600"/>
            <a:ext cx="1219200" cy="1588"/>
          </a:xfrm>
          <a:prstGeom prst="line">
            <a:avLst/>
          </a:prstGeom>
          <a:ln w="31750">
            <a:solidFill>
              <a:srgbClr val="502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219200" y="0"/>
            <a:ext cx="7924800" cy="1524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90600" y="228600"/>
            <a:ext cx="8153400" cy="1588"/>
          </a:xfrm>
          <a:prstGeom prst="line">
            <a:avLst/>
          </a:prstGeom>
          <a:ln w="28575">
            <a:solidFill>
              <a:srgbClr val="502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924800" cy="792162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>
            <a:lvl1pPr>
              <a:defRPr sz="3200" b="1" baseline="0">
                <a:ln w="3175" cap="sq" cmpd="dbl">
                  <a:noFill/>
                </a:ln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4983163"/>
          </a:xfrm>
        </p:spPr>
        <p:txBody>
          <a:bodyPr/>
          <a:lstStyle>
            <a:lvl1pPr>
              <a:buClr>
                <a:schemeClr val="tx1"/>
              </a:buClr>
              <a:buFont typeface="Wingdings" pitchFamily="2" charset="2"/>
              <a:buChar char="q"/>
              <a:defRPr sz="2800"/>
            </a:lvl1pPr>
            <a:lvl2pPr>
              <a:buClr>
                <a:srgbClr val="006600"/>
              </a:buClr>
              <a:buFont typeface="Wingdings" pitchFamily="2" charset="2"/>
              <a:buChar char="§"/>
              <a:defRPr sz="2400">
                <a:solidFill>
                  <a:srgbClr val="006600"/>
                </a:solidFill>
              </a:defRPr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057400" cy="365125"/>
          </a:xfrm>
        </p:spPr>
        <p:txBody>
          <a:bodyPr/>
          <a:lstStyle>
            <a:lvl1pPr>
              <a:defRPr sz="1800" b="1" i="0" baseline="0" smtClean="0">
                <a:solidFill>
                  <a:srgbClr val="502800"/>
                </a:solidFill>
              </a:defRPr>
            </a:lvl1pPr>
          </a:lstStyle>
          <a:p>
            <a:pPr>
              <a:defRPr/>
            </a:pPr>
            <a:fld id="{0B83D19A-9148-4DB3-BC92-EAEEDE5B8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88E2-D442-46A7-BA38-FDE316B2737B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4A30-28DD-441B-9F08-8AF04D2AA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52A0-3BEA-45CC-80AC-F5C8EB1A8392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1EB0-9375-41C9-B2A1-8C0D19429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AE8E-E498-4761-90E7-A97E585B6830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A6D2-A455-4E90-8A52-8E94572AF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DF7A-C846-4011-B973-F9199781F11A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1C0-876D-40F2-9222-F399CA28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E6B9-E998-44DC-84F2-2945B3FD6CD0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AA41-EAC4-432B-BCF2-CE5AAA80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4056-2520-493E-B952-BD2C2723A7F0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A7CD-DDBA-42E7-9B2F-1DBB67BF9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8230-FFE5-455D-9AEB-90FA06E8C1BE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8A48-52BD-4FBC-A478-EFC2F832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41848-BB5E-4CD8-B3AB-82F6A612DA93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CDA9A-496F-4E5B-85F8-83E38E8CD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ransition>
    <p:wipe dir="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feo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carugi@thegef.org" TargetMode="External"/><Relationship Id="rId4" Type="http://schemas.openxmlformats.org/officeDocument/2006/relationships/hyperlink" Target="http://www.thegef.org/gef/node/41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2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057400"/>
            <a:ext cx="5410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>
                <a:solidFill>
                  <a:srgbClr val="376B4C"/>
                </a:solidFill>
              </a:rPr>
              <a:t>Revising GEF’s M&amp;E Policy</a:t>
            </a:r>
            <a:r>
              <a:rPr lang="en-US" sz="4900" b="1" dirty="0" smtClean="0">
                <a:solidFill>
                  <a:srgbClr val="C00000"/>
                </a:solidFill>
              </a:rPr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10000"/>
            <a:ext cx="5867400" cy="2057400"/>
          </a:xfrm>
          <a:solidFill>
            <a:schemeClr val="accent3">
              <a:lumMod val="40000"/>
              <a:lumOff val="60000"/>
              <a:alpha val="0"/>
            </a:schemeClr>
          </a:solidFill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400" b="1" dirty="0" smtClean="0">
                <a:solidFill>
                  <a:schemeClr val="tx1"/>
                </a:solidFill>
              </a:rPr>
              <a:t>Carlo </a:t>
            </a:r>
            <a:r>
              <a:rPr lang="en-US" sz="14400" b="1" dirty="0" err="1" smtClean="0">
                <a:solidFill>
                  <a:schemeClr val="tx1"/>
                </a:solidFill>
              </a:rPr>
              <a:t>Carugi</a:t>
            </a:r>
            <a:endParaRPr lang="en-US" sz="14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9600" b="1" i="1" dirty="0" smtClean="0">
                <a:solidFill>
                  <a:schemeClr val="tx1"/>
                </a:solidFill>
              </a:rPr>
              <a:t>Senior Evaluation Officer</a:t>
            </a:r>
          </a:p>
          <a:p>
            <a:pPr fontAlgn="auto">
              <a:spcAft>
                <a:spcPts val="0"/>
              </a:spcAft>
              <a:defRPr/>
            </a:pPr>
            <a:endParaRPr lang="en-US" sz="112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1200" b="1" dirty="0" smtClean="0">
                <a:solidFill>
                  <a:schemeClr val="tx1"/>
                </a:solidFill>
              </a:rPr>
              <a:t>AEA Evaluation 2011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1200" b="1" dirty="0" smtClean="0">
                <a:solidFill>
                  <a:schemeClr val="tx1"/>
                </a:solidFill>
              </a:rPr>
              <a:t>Anaheim - November 2011</a:t>
            </a:r>
          </a:p>
          <a:p>
            <a:pPr fontAlgn="auto">
              <a:spcAft>
                <a:spcPts val="0"/>
              </a:spcAft>
              <a:defRPr/>
            </a:pPr>
            <a:endParaRPr lang="en-US" sz="12800" b="1" dirty="0">
              <a:solidFill>
                <a:schemeClr val="tx1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2713"/>
            <a:ext cx="192405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696200" y="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1463"/>
            <a:ext cx="35814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715000"/>
          </a:xfrm>
        </p:spPr>
        <p:txBody>
          <a:bodyPr rtlCol="0">
            <a:normAutofit/>
          </a:bodyPr>
          <a:lstStyle/>
          <a:p>
            <a:pPr marL="461963" indent="-4619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Project/Program Evaluations: </a:t>
            </a:r>
          </a:p>
          <a:p>
            <a:pPr marL="568325" indent="-568325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</a:rPr>
              <a:t>All full sized projects and programs will be evaluated at the end of implementation</a:t>
            </a:r>
          </a:p>
          <a:p>
            <a:pPr marL="568325" indent="-568325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</a:rPr>
              <a:t>Evaluations should:</a:t>
            </a:r>
          </a:p>
          <a:p>
            <a:pPr marL="568325" lvl="2" indent="-333375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Be independent of project management or reviewed by GEF Agency evaluation unit</a:t>
            </a:r>
          </a:p>
          <a:p>
            <a:pPr marL="568325" lvl="2" indent="-333375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Apply evaluation norms and standards of the GEF Agency</a:t>
            </a:r>
          </a:p>
          <a:p>
            <a:pPr marL="568325" lvl="2" indent="-333375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Assess, as a minimum, outputs and outcomes, likelihood of sustainability, compliance with Minimum Requirements 1 &amp; 2</a:t>
            </a:r>
          </a:p>
          <a:p>
            <a:pPr marL="568325" lvl="2" indent="-333375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Contain basic project data and lessons on the evaluation itself (including TORs)</a:t>
            </a:r>
          </a:p>
          <a:p>
            <a:pPr marL="568325" lvl="2" indent="-333375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Should be sent to GEF EO within 12 months of completion of project/program</a:t>
            </a:r>
          </a:p>
          <a:p>
            <a:pPr marL="739775" lvl="1" indent="-396875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None/>
              <a:defRPr/>
            </a:pPr>
            <a:endParaRPr lang="en-US" sz="1100" dirty="0" smtClean="0">
              <a:solidFill>
                <a:srgbClr val="0F8B41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42BD1-6B62-4B94-8890-67B0F27359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304800"/>
            <a:ext cx="7924800" cy="792162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3175" cap="sq" cmpd="dbl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M&amp;E: Minimum Requirement 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M&amp;E: New Minimum Requirement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54864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Engagement of Operational Focal Points</a:t>
            </a:r>
          </a:p>
          <a:p>
            <a:pPr marL="630238" lvl="1" indent="-630238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marL="630238" lvl="1" indent="-630238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M&amp;E plans should include how OFPs will be engaged</a:t>
            </a:r>
          </a:p>
          <a:p>
            <a:pPr marL="630238" lvl="1" indent="-630238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OFPs to be informed on M&amp;E activities, including Mid Term Reviews and Terminal Evaluations, receiving drafts for comments and final reports</a:t>
            </a:r>
          </a:p>
          <a:p>
            <a:pPr marL="630238" lvl="1" indent="-630238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OFPs invited to contribute to the management response (where applicable)</a:t>
            </a:r>
          </a:p>
          <a:p>
            <a:pPr marL="630238" lvl="1" indent="-630238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GEF Agencies keep track of the application of this requirement in their GEF financed projects and programs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6FEF25-93F8-4163-A4C9-F21B08C98B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4754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Inclusiveness and participation are essential elements in constructing consensus for M&amp;E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Challenges with the GEF M&amp;E Policy were the width and diversity of its institutions. Addressed through e-survey and other forms of consultation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Transparency in how each and everybody’s point of view was considered was key. We achieved this with the audit trail.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92939-B0BF-4494-8551-3494A72A2F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6934200" cy="26670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A50021"/>
                </a:solidFill>
              </a:rPr>
              <a:t>Thank you</a:t>
            </a:r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2000" b="1" dirty="0" smtClean="0"/>
              <a:t>GEF Evaluation Office website: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 smtClean="0">
                <a:hlinkClick r:id="rId3"/>
              </a:rPr>
              <a:t>www.gefeo.org</a:t>
            </a: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r>
              <a:rPr lang="en-US" sz="2000" b="1" dirty="0" smtClean="0"/>
              <a:t>The GEF M&amp;E Policy can be downloaded at:</a:t>
            </a:r>
          </a:p>
          <a:p>
            <a:pPr algn="ctr">
              <a:buNone/>
            </a:pPr>
            <a:r>
              <a:rPr lang="en-US" sz="2000" b="1" dirty="0" smtClean="0">
                <a:hlinkClick r:id="rId4"/>
              </a:rPr>
              <a:t>http://www.thegef.org/gef/node/4184</a:t>
            </a: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ccarugi@thegef.org</a:t>
            </a:r>
            <a:endParaRPr lang="en-US" sz="1600" dirty="0" smtClean="0"/>
          </a:p>
        </p:txBody>
      </p:sp>
      <p:sp>
        <p:nvSpPr>
          <p:cNvPr id="30723" name="Slide Number Placeholder 5"/>
          <p:cNvSpPr txBox="1">
            <a:spLocks/>
          </p:cNvSpPr>
          <p:nvPr/>
        </p:nvSpPr>
        <p:spPr bwMode="auto">
          <a:xfrm>
            <a:off x="84138" y="6357938"/>
            <a:ext cx="5873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fld id="{621C1C32-0494-4B46-875A-63D88CAD60B2}" type="slidenum">
              <a:rPr lang="en-US" sz="2000" b="1" i="0"/>
              <a:pPr/>
              <a:t>13</a:t>
            </a:fld>
            <a:endParaRPr lang="en-US" sz="2000" b="1" i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236945-0797-487B-8FB3-895FD3D44F8D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354138" y="1793875"/>
            <a:ext cx="185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endParaRPr lang="es-ES_tradnl" sz="2400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4038600" y="1600200"/>
            <a:ext cx="990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Evaluation Office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5029200" y="19050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STAP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2895600" y="16002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Donor Replenishment Group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5029200" y="29718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NGOs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4038600" y="27432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Assembly</a:t>
            </a: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1219200" y="19050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CBD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1219200" y="24384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UNFCC</a:t>
            </a:r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1219200" y="29718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POPs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1219200" y="35052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CCD</a:t>
            </a:r>
          </a:p>
        </p:txBody>
      </p:sp>
      <p:sp>
        <p:nvSpPr>
          <p:cNvPr id="7182" name="Text Box 22"/>
          <p:cNvSpPr txBox="1">
            <a:spLocks noChangeArrowheads="1"/>
          </p:cNvSpPr>
          <p:nvPr/>
        </p:nvSpPr>
        <p:spPr bwMode="auto">
          <a:xfrm>
            <a:off x="1219200" y="4114800"/>
            <a:ext cx="990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Multilateral</a:t>
            </a:r>
          </a:p>
          <a:p>
            <a:pPr algn="ctr"/>
            <a:r>
              <a:rPr lang="en-US" sz="900">
                <a:latin typeface="Verdana" pitchFamily="34" charset="0"/>
              </a:rPr>
              <a:t>Fund of </a:t>
            </a:r>
          </a:p>
          <a:p>
            <a:pPr algn="ctr"/>
            <a:r>
              <a:rPr lang="en-US" sz="900">
                <a:latin typeface="Verdana" pitchFamily="34" charset="0"/>
              </a:rPr>
              <a:t>Montreal</a:t>
            </a:r>
          </a:p>
          <a:p>
            <a:pPr algn="ctr"/>
            <a:r>
              <a:rPr lang="en-US" sz="900">
                <a:latin typeface="Verdana" pitchFamily="34" charset="0"/>
              </a:rPr>
              <a:t>Protocol</a:t>
            </a:r>
          </a:p>
        </p:txBody>
      </p: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1219200" y="5105400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International</a:t>
            </a:r>
          </a:p>
          <a:p>
            <a:pPr algn="ctr"/>
            <a:r>
              <a:rPr lang="en-US" sz="900">
                <a:latin typeface="Verdana" pitchFamily="34" charset="0"/>
              </a:rPr>
              <a:t>Waters</a:t>
            </a:r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7315200" y="9144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IAs/EAs</a:t>
            </a: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7315200" y="12954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UNDP</a:t>
            </a:r>
          </a:p>
        </p:txBody>
      </p:sp>
      <p:sp>
        <p:nvSpPr>
          <p:cNvPr id="7186" name="Text Box 26"/>
          <p:cNvSpPr txBox="1">
            <a:spLocks noChangeArrowheads="1"/>
          </p:cNvSpPr>
          <p:nvPr/>
        </p:nvSpPr>
        <p:spPr bwMode="auto">
          <a:xfrm>
            <a:off x="7315200" y="16764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UNEP</a:t>
            </a:r>
          </a:p>
        </p:txBody>
      </p:sp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7315200" y="2133600"/>
            <a:ext cx="990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WB</a:t>
            </a:r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7315200" y="27432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ADB</a:t>
            </a: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7315200" y="31242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AfDB</a:t>
            </a:r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7315200" y="35814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EBRD</a:t>
            </a:r>
          </a:p>
        </p:txBody>
      </p:sp>
      <p:sp>
        <p:nvSpPr>
          <p:cNvPr id="7191" name="Text Box 31"/>
          <p:cNvSpPr txBox="1">
            <a:spLocks noChangeArrowheads="1"/>
          </p:cNvSpPr>
          <p:nvPr/>
        </p:nvSpPr>
        <p:spPr bwMode="auto">
          <a:xfrm>
            <a:off x="7315200" y="4038600"/>
            <a:ext cx="990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FAO</a:t>
            </a:r>
          </a:p>
        </p:txBody>
      </p:sp>
      <p:sp>
        <p:nvSpPr>
          <p:cNvPr id="7192" name="Text Box 32"/>
          <p:cNvSpPr txBox="1">
            <a:spLocks noChangeArrowheads="1"/>
          </p:cNvSpPr>
          <p:nvPr/>
        </p:nvSpPr>
        <p:spPr bwMode="auto">
          <a:xfrm>
            <a:off x="7315200" y="44958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IDB</a:t>
            </a:r>
          </a:p>
        </p:txBody>
      </p:sp>
      <p:sp>
        <p:nvSpPr>
          <p:cNvPr id="7193" name="Text Box 33"/>
          <p:cNvSpPr txBox="1">
            <a:spLocks noChangeArrowheads="1"/>
          </p:cNvSpPr>
          <p:nvPr/>
        </p:nvSpPr>
        <p:spPr bwMode="auto">
          <a:xfrm>
            <a:off x="7315200" y="49530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IFAD</a:t>
            </a:r>
          </a:p>
        </p:txBody>
      </p:sp>
      <p:sp>
        <p:nvSpPr>
          <p:cNvPr id="7194" name="Text Box 34"/>
          <p:cNvSpPr txBox="1">
            <a:spLocks noChangeArrowheads="1"/>
          </p:cNvSpPr>
          <p:nvPr/>
        </p:nvSpPr>
        <p:spPr bwMode="auto">
          <a:xfrm>
            <a:off x="7391400" y="5410200"/>
            <a:ext cx="990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latin typeface="Verdana" pitchFamily="34" charset="0"/>
              </a:rPr>
              <a:t>UNIDO</a:t>
            </a:r>
          </a:p>
        </p:txBody>
      </p:sp>
      <p:sp>
        <p:nvSpPr>
          <p:cNvPr id="7195" name="Text Box 35"/>
          <p:cNvSpPr txBox="1">
            <a:spLocks noChangeArrowheads="1"/>
          </p:cNvSpPr>
          <p:nvPr/>
        </p:nvSpPr>
        <p:spPr bwMode="auto">
          <a:xfrm>
            <a:off x="3962400" y="3276600"/>
            <a:ext cx="990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Verdana" pitchFamily="34" charset="0"/>
              </a:rPr>
              <a:t>Council</a:t>
            </a:r>
          </a:p>
        </p:txBody>
      </p:sp>
      <p:sp>
        <p:nvSpPr>
          <p:cNvPr id="7196" name="Text Box 36"/>
          <p:cNvSpPr txBox="1">
            <a:spLocks noChangeArrowheads="1"/>
          </p:cNvSpPr>
          <p:nvPr/>
        </p:nvSpPr>
        <p:spPr bwMode="auto">
          <a:xfrm>
            <a:off x="3962400" y="3657600"/>
            <a:ext cx="990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Verdana" pitchFamily="34" charset="0"/>
              </a:rPr>
              <a:t>CEO/Chair</a:t>
            </a:r>
          </a:p>
        </p:txBody>
      </p:sp>
      <p:sp>
        <p:nvSpPr>
          <p:cNvPr id="7197" name="Text Box 37"/>
          <p:cNvSpPr txBox="1">
            <a:spLocks noChangeArrowheads="1"/>
          </p:cNvSpPr>
          <p:nvPr/>
        </p:nvSpPr>
        <p:spPr bwMode="auto">
          <a:xfrm>
            <a:off x="4038600" y="3962400"/>
            <a:ext cx="1143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Verdana" pitchFamily="34" charset="0"/>
              </a:rPr>
              <a:t>GEF Secretariat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5410200"/>
          </a:xfrm>
        </p:spPr>
        <p:txBody>
          <a:bodyPr rtlCol="0">
            <a:normAutofit/>
          </a:bodyPr>
          <a:lstStyle/>
          <a:p>
            <a:pPr fontAlgn="ctr">
              <a:spcAft>
                <a:spcPts val="0"/>
              </a:spcAft>
              <a:defRPr/>
            </a:pPr>
            <a:r>
              <a:rPr lang="en-US" dirty="0" smtClean="0"/>
              <a:t>The GEF Monitoring and Evaluation Policy was approved by Council in February 2006</a:t>
            </a:r>
          </a:p>
          <a:p>
            <a:pPr fontAlgn="ctr">
              <a:spcAft>
                <a:spcPts val="0"/>
              </a:spcAft>
              <a:defRPr/>
            </a:pPr>
            <a:endParaRPr lang="en-US" dirty="0" smtClean="0"/>
          </a:p>
          <a:p>
            <a:pPr fontAlgn="ctr">
              <a:spcAft>
                <a:spcPts val="0"/>
              </a:spcAft>
              <a:defRPr/>
            </a:pPr>
            <a:r>
              <a:rPr lang="en-US" dirty="0" smtClean="0"/>
              <a:t>The Policy sets norms and standards for M&amp;E</a:t>
            </a:r>
          </a:p>
          <a:p>
            <a:pPr fontAlgn="ctr">
              <a:spcAft>
                <a:spcPts val="0"/>
              </a:spcAft>
              <a:defRPr/>
            </a:pPr>
            <a:endParaRPr lang="en-US" dirty="0" smtClean="0"/>
          </a:p>
          <a:p>
            <a:pPr fontAlgn="ctr">
              <a:spcAft>
                <a:spcPts val="0"/>
              </a:spcAft>
              <a:defRPr/>
            </a:pPr>
            <a:r>
              <a:rPr lang="en-US" dirty="0" smtClean="0"/>
              <a:t>The Policy contains minimum requirements for M&amp;E of GEF activities</a:t>
            </a:r>
          </a:p>
          <a:p>
            <a:pPr fontAlgn="ctr">
              <a:spcAft>
                <a:spcPts val="0"/>
              </a:spcAft>
              <a:defRPr/>
            </a:pPr>
            <a:endParaRPr lang="en-US" dirty="0" smtClean="0"/>
          </a:p>
          <a:p>
            <a:pPr fontAlgn="ctr">
              <a:spcAft>
                <a:spcPts val="0"/>
              </a:spcAft>
              <a:defRPr/>
            </a:pPr>
            <a:r>
              <a:rPr lang="en-US" dirty="0" smtClean="0"/>
              <a:t>Council requested the GEF Evaluation Office to revise the GEF M&amp;E Policy for GEF-5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ECE2D-3B80-40D5-885C-2AB59ADB4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M&amp;E in the GEF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5410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Two overarching objectives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C00000"/>
              </a:solidFill>
            </a:endParaRPr>
          </a:p>
          <a:p>
            <a:pPr fontAlgn="ctr">
              <a:spcAft>
                <a:spcPts val="0"/>
              </a:spcAft>
              <a:defRPr/>
            </a:pPr>
            <a:r>
              <a:rPr lang="en-US" dirty="0" smtClean="0"/>
              <a:t>Promote </a:t>
            </a:r>
            <a:r>
              <a:rPr lang="en-US" b="1" dirty="0" smtClean="0"/>
              <a:t>accountability</a:t>
            </a:r>
            <a:r>
              <a:rPr lang="en-US" dirty="0" smtClean="0"/>
              <a:t> for the achievement of GEF objectives through the assessment of </a:t>
            </a:r>
            <a:r>
              <a:rPr lang="en-US" dirty="0" smtClean="0">
                <a:solidFill>
                  <a:srgbClr val="006600"/>
                </a:solidFill>
              </a:rPr>
              <a:t>results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effectiveness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processes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00"/>
                </a:solidFill>
              </a:rPr>
              <a:t>performance</a:t>
            </a:r>
            <a:r>
              <a:rPr lang="en-US" dirty="0" smtClean="0"/>
              <a:t> of the partners involved in GEF activities</a:t>
            </a:r>
          </a:p>
          <a:p>
            <a:pPr fontAlgn="ctr">
              <a:spcAft>
                <a:spcPts val="0"/>
              </a:spcAft>
              <a:defRPr/>
            </a:pPr>
            <a:endParaRPr lang="en-US" sz="1500" dirty="0" smtClean="0"/>
          </a:p>
          <a:p>
            <a:pPr fontAlgn="ctr">
              <a:spcAft>
                <a:spcPts val="0"/>
              </a:spcAft>
              <a:defRPr/>
            </a:pPr>
            <a:r>
              <a:rPr lang="en-US" dirty="0" smtClean="0"/>
              <a:t>Promote </a:t>
            </a:r>
            <a:r>
              <a:rPr lang="en-US" b="1" dirty="0" smtClean="0"/>
              <a:t>learning</a:t>
            </a:r>
            <a:r>
              <a:rPr lang="en-US" dirty="0" smtClean="0"/>
              <a:t>, </a:t>
            </a:r>
            <a:r>
              <a:rPr lang="en-US" b="1" dirty="0" smtClean="0"/>
              <a:t>feedback</a:t>
            </a:r>
            <a:r>
              <a:rPr lang="en-US" dirty="0" smtClean="0"/>
              <a:t>, and </a:t>
            </a:r>
            <a:r>
              <a:rPr lang="en-US" b="1" dirty="0" smtClean="0"/>
              <a:t>knowledge sharing </a:t>
            </a:r>
            <a:r>
              <a:rPr lang="en-US" dirty="0" smtClean="0"/>
              <a:t>on results and lessons learned among the GEF and its partners as a basis for decision making on policies, strategies, program management, programs, and projects; and to improve </a:t>
            </a:r>
            <a:r>
              <a:rPr lang="en-US" b="1" dirty="0" smtClean="0"/>
              <a:t>knowledge </a:t>
            </a:r>
            <a:r>
              <a:rPr lang="en-US" dirty="0" smtClean="0"/>
              <a:t>and </a:t>
            </a:r>
            <a:r>
              <a:rPr lang="en-US" b="1" dirty="0" smtClean="0"/>
              <a:t>performance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ECE2D-3B80-40D5-885C-2AB59ADB4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924800" cy="7921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M&amp;E Levels and Responsible Agencies</a:t>
            </a:r>
            <a:endParaRPr lang="en-US" dirty="0"/>
          </a:p>
        </p:txBody>
      </p:sp>
      <p:pic>
        <p:nvPicPr>
          <p:cNvPr id="19460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914400"/>
            <a:ext cx="7391400" cy="5791200"/>
          </a:xfrm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52400" y="6248400"/>
            <a:ext cx="4572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F392-7A74-445D-A61C-BA08D655B2AB}" type="slidenum">
              <a:rPr lang="en-US" b="0">
                <a:solidFill>
                  <a:schemeClr val="accent3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Revision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848600" cy="556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Revision of GEF M&amp;E Policy managed by GEF EO, but: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 smtClean="0"/>
              <a:t>Update of “Monitoring” led by the GEF Secretariat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 smtClean="0"/>
              <a:t>Update of “Evaluation” led by the GEF Evaluation Office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Wide consultation and interaction with stakeholders through e-survey, interviews, and interagency meetings: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 smtClean="0"/>
              <a:t>E-survey provided substantial feedback was received from Council members, focal points, and agency evaluation units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Interaction with focal points was also pursued through ad hoc questionnaires and discussions during sub-regional workshops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Audit Trail circulated with the final version of the M&amp;E Policy to all stakeholders having provided written comments to previous drafts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B8394-B994-478E-8645-2D1C204D10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M&amp;E Policy (Nov 2010): 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848600" cy="5334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Reference to GEF Results-based Management </a:t>
            </a:r>
            <a:r>
              <a:rPr lang="en-US" b="1" dirty="0" smtClean="0">
                <a:solidFill>
                  <a:srgbClr val="C00000"/>
                </a:solidFill>
              </a:rPr>
              <a:t>(RBM)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Strengthened </a:t>
            </a:r>
            <a:r>
              <a:rPr lang="en-US" b="1" dirty="0" smtClean="0">
                <a:solidFill>
                  <a:srgbClr val="C00000"/>
                </a:solidFill>
              </a:rPr>
              <a:t>knowledge sharing </a:t>
            </a:r>
            <a:r>
              <a:rPr lang="en-US" dirty="0" smtClean="0"/>
              <a:t>and learning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Clarification of roles and responsibilities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Inclusion of programs and jointly implemented projects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Baseline data for M&amp;E </a:t>
            </a:r>
            <a:r>
              <a:rPr lang="en-US" dirty="0" smtClean="0"/>
              <a:t>to be established by CEO endorsement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Stronger role for GEF Operational </a:t>
            </a:r>
            <a:r>
              <a:rPr lang="en-US" b="1" dirty="0" smtClean="0">
                <a:solidFill>
                  <a:srgbClr val="C00000"/>
                </a:solidFill>
              </a:rPr>
              <a:t>Focal Points </a:t>
            </a:r>
            <a:r>
              <a:rPr lang="en-US" dirty="0" smtClean="0"/>
              <a:t>in M&amp;E, through the introduction of a </a:t>
            </a:r>
            <a:r>
              <a:rPr lang="en-US" b="1" dirty="0" smtClean="0">
                <a:solidFill>
                  <a:srgbClr val="C00000"/>
                </a:solidFill>
              </a:rPr>
              <a:t>New Minimum Requirement </a:t>
            </a:r>
            <a:r>
              <a:rPr lang="en-US" dirty="0" smtClean="0"/>
              <a:t>on engagement of GEF Operational Focal Points in project and program M&amp;E activities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B8394-B994-478E-8645-2D1C204D10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M&amp;E: Minimum Requirement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410200"/>
          </a:xfrm>
        </p:spPr>
        <p:txBody>
          <a:bodyPr rtlCol="0">
            <a:normAutofit/>
          </a:bodyPr>
          <a:lstStyle/>
          <a:p>
            <a:pPr marL="461963" indent="-4619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Design of M&amp;E Plans</a:t>
            </a:r>
          </a:p>
          <a:p>
            <a:pPr marL="0" lvl="1" indent="0" fontAlgn="auto">
              <a:spcAft>
                <a:spcPts val="0"/>
              </a:spcAft>
              <a:buClr>
                <a:srgbClr val="25695E"/>
              </a:buCl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Concrete and fully budgeted M&amp;E plan by CEO endorsement for FSP and CEO approval for MSP. Project logical frameworks should align with GEF focal area results frameworks. M&amp;E Plan should include:</a:t>
            </a:r>
          </a:p>
          <a:p>
            <a:pPr marL="0" lvl="1" indent="0" fontAlgn="auto">
              <a:spcAft>
                <a:spcPts val="0"/>
              </a:spcAft>
              <a:buClr>
                <a:srgbClr val="25695E"/>
              </a:buClr>
              <a:buNone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SMART indicators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Baseline data for M&amp;E by CEO endorsement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Mid Term Reviews (where required or foreseen) and Terminal Evaluations included in plan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r>
              <a:rPr lang="en-US" sz="2800" dirty="0" smtClean="0"/>
              <a:t>Organizational set up and budget for M&amp;E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5FCC2-7394-41D1-AB25-B2495D1A2B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M&amp;E: Minimum Requirement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5562600"/>
          </a:xfrm>
        </p:spPr>
        <p:txBody>
          <a:bodyPr rtlCol="0">
            <a:normAutofit/>
          </a:bodyPr>
          <a:lstStyle/>
          <a:p>
            <a:pPr marL="461963" indent="-4619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Implementation of M&amp;E Plans </a:t>
            </a:r>
          </a:p>
          <a:p>
            <a:pPr marL="4763" indent="-47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Project/program monitoring and supervision will include execution of the M&amp;E plan: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Use of SMART indicators for process and implementation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Use of SMART indicators for results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Baseline for the project is fully established and data are compiled to review progress</a:t>
            </a:r>
          </a:p>
          <a:p>
            <a:pPr marL="4572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Organizational set up for M&amp;E is operational and its budget is spent as planned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3C90F-6220-4912-942A-4A39634B00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3085</TotalTime>
  <Words>861</Words>
  <Application>Microsoft Office PowerPoint</Application>
  <PresentationFormat>On-screen Show (4:3)</PresentationFormat>
  <Paragraphs>175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Revising GEF’s M&amp;E Policy   </vt:lpstr>
      <vt:lpstr>Slide 2</vt:lpstr>
      <vt:lpstr>Background</vt:lpstr>
      <vt:lpstr>M&amp;E in the GEF</vt:lpstr>
      <vt:lpstr>M&amp;E Levels and Responsible Agencies</vt:lpstr>
      <vt:lpstr>Revision Process</vt:lpstr>
      <vt:lpstr>New M&amp;E Policy (Nov 2010): What’s New?</vt:lpstr>
      <vt:lpstr>M&amp;E: Minimum Requirement 1</vt:lpstr>
      <vt:lpstr>M&amp;E: Minimum Requirement 2</vt:lpstr>
      <vt:lpstr>Slide 10</vt:lpstr>
      <vt:lpstr>M&amp;E: New Minimum Requirement 4</vt:lpstr>
      <vt:lpstr>To Conclude</vt:lpstr>
      <vt:lpstr>Slide 13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Soledad</dc:creator>
  <cp:lastModifiedBy>wb274450</cp:lastModifiedBy>
  <cp:revision>300</cp:revision>
  <dcterms:created xsi:type="dcterms:W3CDTF">2010-12-28T20:45:39Z</dcterms:created>
  <dcterms:modified xsi:type="dcterms:W3CDTF">2011-10-19T14:48:59Z</dcterms:modified>
</cp:coreProperties>
</file>