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  <p:sldMasterId id="2147483829" r:id="rId2"/>
    <p:sldMasterId id="2147483841" r:id="rId3"/>
    <p:sldMasterId id="2147483853" r:id="rId4"/>
    <p:sldMasterId id="2147483865" r:id="rId5"/>
    <p:sldMasterId id="2147483877" r:id="rId6"/>
    <p:sldMasterId id="2147483913" r:id="rId7"/>
    <p:sldMasterId id="2147483925" r:id="rId8"/>
    <p:sldMasterId id="2147483937" r:id="rId9"/>
    <p:sldMasterId id="2147483949" r:id="rId10"/>
    <p:sldMasterId id="2147483961" r:id="rId11"/>
    <p:sldMasterId id="2147483985" r:id="rId12"/>
    <p:sldMasterId id="2147483997" r:id="rId13"/>
    <p:sldMasterId id="2147484009" r:id="rId14"/>
    <p:sldMasterId id="2147484021" r:id="rId15"/>
    <p:sldMasterId id="2147484033" r:id="rId16"/>
    <p:sldMasterId id="2147484045" r:id="rId17"/>
    <p:sldMasterId id="2147484057" r:id="rId18"/>
    <p:sldMasterId id="2147484069" r:id="rId19"/>
  </p:sldMasterIdLst>
  <p:notesMasterIdLst>
    <p:notesMasterId r:id="rId75"/>
  </p:notesMasterIdLst>
  <p:handoutMasterIdLst>
    <p:handoutMasterId r:id="rId76"/>
  </p:handoutMasterIdLst>
  <p:sldIdLst>
    <p:sldId id="511" r:id="rId20"/>
    <p:sldId id="464" r:id="rId21"/>
    <p:sldId id="467" r:id="rId22"/>
    <p:sldId id="463" r:id="rId23"/>
    <p:sldId id="465" r:id="rId24"/>
    <p:sldId id="466" r:id="rId25"/>
    <p:sldId id="461" r:id="rId26"/>
    <p:sldId id="375" r:id="rId27"/>
    <p:sldId id="427" r:id="rId28"/>
    <p:sldId id="455" r:id="rId29"/>
    <p:sldId id="454" r:id="rId30"/>
    <p:sldId id="457" r:id="rId31"/>
    <p:sldId id="460" r:id="rId32"/>
    <p:sldId id="469" r:id="rId33"/>
    <p:sldId id="470" r:id="rId34"/>
    <p:sldId id="471" r:id="rId35"/>
    <p:sldId id="472" r:id="rId36"/>
    <p:sldId id="480" r:id="rId37"/>
    <p:sldId id="473" r:id="rId38"/>
    <p:sldId id="474" r:id="rId39"/>
    <p:sldId id="477" r:id="rId40"/>
    <p:sldId id="479" r:id="rId41"/>
    <p:sldId id="484" r:id="rId42"/>
    <p:sldId id="486" r:id="rId43"/>
    <p:sldId id="483" r:id="rId44"/>
    <p:sldId id="496" r:id="rId45"/>
    <p:sldId id="489" r:id="rId46"/>
    <p:sldId id="492" r:id="rId47"/>
    <p:sldId id="493" r:id="rId48"/>
    <p:sldId id="494" r:id="rId49"/>
    <p:sldId id="481" r:id="rId50"/>
    <p:sldId id="482" r:id="rId51"/>
    <p:sldId id="497" r:id="rId52"/>
    <p:sldId id="501" r:id="rId53"/>
    <p:sldId id="502" r:id="rId54"/>
    <p:sldId id="503" r:id="rId55"/>
    <p:sldId id="500" r:id="rId56"/>
    <p:sldId id="504" r:id="rId57"/>
    <p:sldId id="508" r:id="rId58"/>
    <p:sldId id="507" r:id="rId59"/>
    <p:sldId id="505" r:id="rId60"/>
    <p:sldId id="509" r:id="rId61"/>
    <p:sldId id="510" r:id="rId62"/>
    <p:sldId id="512" r:id="rId63"/>
    <p:sldId id="513" r:id="rId64"/>
    <p:sldId id="514" r:id="rId65"/>
    <p:sldId id="516" r:id="rId66"/>
    <p:sldId id="515" r:id="rId67"/>
    <p:sldId id="518" r:id="rId68"/>
    <p:sldId id="517" r:id="rId69"/>
    <p:sldId id="521" r:id="rId70"/>
    <p:sldId id="519" r:id="rId71"/>
    <p:sldId id="520" r:id="rId72"/>
    <p:sldId id="522" r:id="rId73"/>
    <p:sldId id="462" r:id="rId74"/>
  </p:sldIdLst>
  <p:sldSz cx="9144000" cy="6858000" type="screen4x3"/>
  <p:notesSz cx="9945688" cy="6858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1600" i="1" kern="1200">
        <a:solidFill>
          <a:schemeClr val="hlink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600" i="1" kern="1200">
        <a:solidFill>
          <a:schemeClr val="hlink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600" i="1" kern="1200">
        <a:solidFill>
          <a:schemeClr val="hlink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600" i="1" kern="1200">
        <a:solidFill>
          <a:schemeClr val="hlink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600" i="1" kern="1200">
        <a:solidFill>
          <a:schemeClr val="hlink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1600" i="1" kern="1200">
        <a:solidFill>
          <a:schemeClr val="hlink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1600" i="1" kern="1200">
        <a:solidFill>
          <a:schemeClr val="hlink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1600" i="1" kern="1200">
        <a:solidFill>
          <a:schemeClr val="hlink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1600" i="1" kern="1200">
        <a:solidFill>
          <a:schemeClr val="hlink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9900"/>
    <a:srgbClr val="FFFFFF"/>
    <a:srgbClr val="F2FC74"/>
    <a:srgbClr val="FF9999"/>
    <a:srgbClr val="1261CA"/>
    <a:srgbClr val="8CF0FE"/>
    <a:srgbClr val="03E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0" autoAdjust="0"/>
    <p:restoredTop sz="84712" autoAdjust="0"/>
  </p:normalViewPr>
  <p:slideViewPr>
    <p:cSldViewPr>
      <p:cViewPr varScale="1">
        <p:scale>
          <a:sx n="60" d="100"/>
          <a:sy n="60" d="100"/>
        </p:scale>
        <p:origin x="-2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1650" y="-90"/>
      </p:cViewPr>
      <p:guideLst>
        <p:guide orient="horz" pos="2159"/>
        <p:guide pos="3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63" Type="http://schemas.openxmlformats.org/officeDocument/2006/relationships/slide" Target="slides/slide44.xml"/><Relationship Id="rId68" Type="http://schemas.openxmlformats.org/officeDocument/2006/relationships/slide" Target="slides/slide49.xml"/><Relationship Id="rId76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0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66" Type="http://schemas.openxmlformats.org/officeDocument/2006/relationships/slide" Target="slides/slide47.xml"/><Relationship Id="rId74" Type="http://schemas.openxmlformats.org/officeDocument/2006/relationships/slide" Target="slides/slide55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slide" Target="slides/slide41.xml"/><Relationship Id="rId65" Type="http://schemas.openxmlformats.org/officeDocument/2006/relationships/slide" Target="slides/slide46.xml"/><Relationship Id="rId73" Type="http://schemas.openxmlformats.org/officeDocument/2006/relationships/slide" Target="slides/slide54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slide" Target="slides/slide45.xml"/><Relationship Id="rId69" Type="http://schemas.openxmlformats.org/officeDocument/2006/relationships/slide" Target="slides/slide50.xml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72" Type="http://schemas.openxmlformats.org/officeDocument/2006/relationships/slide" Target="slides/slide53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Relationship Id="rId67" Type="http://schemas.openxmlformats.org/officeDocument/2006/relationships/slide" Target="slides/slide48.xml"/><Relationship Id="rId20" Type="http://schemas.openxmlformats.org/officeDocument/2006/relationships/slide" Target="slides/slide1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slide" Target="slides/slide43.xml"/><Relationship Id="rId70" Type="http://schemas.openxmlformats.org/officeDocument/2006/relationships/slide" Target="slides/slide51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2450" y="6513513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7FF2A841-E72E-40E8-B7E5-C6B6BB7125B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2350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2450" y="0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7550" y="514350"/>
            <a:ext cx="3430588" cy="2573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57550"/>
            <a:ext cx="7958138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2450" y="6513513"/>
            <a:ext cx="43116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EC73236E-1E8F-479C-A0FE-26AD5851C3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8189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There should be pictures</a:t>
            </a:r>
            <a:r>
              <a:rPr kumimoji="1" lang="en-US" altLang="ja-JP" baseline="0" dirty="0" smtClean="0"/>
              <a:t> of the nine out-of-school time care homes, but somehow it would not come up.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3236E-1E8F-479C-A0FE-26AD5851C39A}" type="slidenum">
              <a:rPr lang="en-US" altLang="ja-JP" smtClean="0">
                <a:solidFill>
                  <a:srgbClr val="0000FF"/>
                </a:solidFill>
              </a:rPr>
              <a:pPr>
                <a:defRPr/>
              </a:pPr>
              <a:t>1</a:t>
            </a:fld>
            <a:endParaRPr lang="en-US" altLang="ja-JP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35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US" altLang="ja-JP" sz="1200" i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US" altLang="ja-JP" sz="1200" i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schemeClr val="tx1"/>
                </a:solidFill>
              </a:rPr>
              <a:pPr eaLnBrk="1" hangingPunct="1"/>
              <a:t>17</a:t>
            </a:fld>
            <a:endParaRPr lang="en-US" altLang="ja-JP" sz="1200" i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altLang="ja-JP" sz="1200" i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schemeClr val="tx1"/>
                </a:solidFill>
              </a:rPr>
              <a:pPr eaLnBrk="1" hangingPunct="1"/>
              <a:t>19</a:t>
            </a:fld>
            <a:endParaRPr lang="en-US" altLang="ja-JP" sz="1200" i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schemeClr val="tx1"/>
                </a:solidFill>
              </a:rPr>
              <a:pPr eaLnBrk="1" hangingPunct="1"/>
              <a:t>20</a:t>
            </a:fld>
            <a:endParaRPr lang="en-US" altLang="ja-JP" sz="1200" i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prstClr val="black"/>
                </a:solidFill>
              </a:rPr>
              <a:pPr eaLnBrk="1" hangingPunct="1"/>
              <a:t>21</a:t>
            </a:fld>
            <a:endParaRPr lang="en-US" altLang="ja-JP" sz="1200" i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prstClr val="black"/>
                </a:solidFill>
              </a:rPr>
              <a:pPr eaLnBrk="1" hangingPunct="1"/>
              <a:t>22</a:t>
            </a:fld>
            <a:endParaRPr lang="en-US" altLang="ja-JP" sz="1200" i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prstClr val="black"/>
                </a:solidFill>
              </a:rPr>
              <a:pPr eaLnBrk="1" hangingPunct="1"/>
              <a:t>23</a:t>
            </a:fld>
            <a:endParaRPr lang="en-US" altLang="ja-JP" sz="1200" i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prstClr val="black"/>
                </a:solidFill>
              </a:rPr>
              <a:pPr eaLnBrk="1" hangingPunct="1"/>
              <a:t>24</a:t>
            </a:fld>
            <a:endParaRPr lang="en-US" altLang="ja-JP" sz="1200" i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3236E-1E8F-479C-A0FE-26AD5851C39A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035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prstClr val="black"/>
                </a:solidFill>
              </a:rPr>
              <a:pPr eaLnBrk="1" hangingPunct="1"/>
              <a:t>25</a:t>
            </a:fld>
            <a:endParaRPr lang="en-US" altLang="ja-JP" sz="1200" i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prstClr val="black"/>
                </a:solidFill>
              </a:rPr>
              <a:pPr eaLnBrk="1" hangingPunct="1"/>
              <a:t>26</a:t>
            </a:fld>
            <a:endParaRPr lang="en-US" altLang="ja-JP" sz="1200" i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prstClr val="black"/>
                </a:solidFill>
              </a:rPr>
              <a:pPr eaLnBrk="1" hangingPunct="1"/>
              <a:t>27</a:t>
            </a:fld>
            <a:endParaRPr lang="en-US" altLang="ja-JP" sz="1200" i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prstClr val="black"/>
                </a:solidFill>
              </a:rPr>
              <a:pPr eaLnBrk="1" hangingPunct="1"/>
              <a:t>28</a:t>
            </a:fld>
            <a:endParaRPr lang="en-US" altLang="ja-JP" sz="1200" i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prstClr val="black"/>
                </a:solidFill>
              </a:rPr>
              <a:pPr eaLnBrk="1" hangingPunct="1"/>
              <a:t>29</a:t>
            </a:fld>
            <a:endParaRPr lang="en-US" altLang="ja-JP" sz="1200" i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prstClr val="black"/>
                </a:solidFill>
              </a:rPr>
              <a:pPr eaLnBrk="1" hangingPunct="1"/>
              <a:t>30</a:t>
            </a:fld>
            <a:endParaRPr lang="en-US" altLang="ja-JP" sz="1200" i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prstClr val="black"/>
                </a:solidFill>
              </a:rPr>
              <a:pPr eaLnBrk="1" hangingPunct="1"/>
              <a:t>31</a:t>
            </a:fld>
            <a:endParaRPr lang="en-US" altLang="ja-JP" sz="1200" i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prstClr val="black"/>
                </a:solidFill>
              </a:rPr>
              <a:pPr eaLnBrk="1" hangingPunct="1"/>
              <a:t>32</a:t>
            </a:fld>
            <a:endParaRPr lang="en-US" altLang="ja-JP" sz="1200" i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prstClr val="black"/>
                </a:solidFill>
              </a:rPr>
              <a:pPr eaLnBrk="1" hangingPunct="1"/>
              <a:t>33</a:t>
            </a:fld>
            <a:endParaRPr lang="en-US" altLang="ja-JP" sz="1200" i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prstClr val="black"/>
                </a:solidFill>
              </a:rPr>
              <a:pPr eaLnBrk="1" hangingPunct="1"/>
              <a:t>34</a:t>
            </a:fld>
            <a:endParaRPr lang="en-US" altLang="ja-JP" sz="1200" i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ea typeface="ＭＳ Ｐ明朝" charset="-128"/>
            </a:endParaRPr>
          </a:p>
        </p:txBody>
      </p:sp>
      <p:sp>
        <p:nvSpPr>
          <p:cNvPr id="28676" name="フッター プレースホルダ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zh-CN" altLang="en-US" sz="1200" i="0" smtClean="0">
                <a:solidFill>
                  <a:schemeClr val="tx1"/>
                </a:solidFill>
              </a:rPr>
              <a:t>国立教育政策研究所　橋本昭彦　</a:t>
            </a:r>
            <a:r>
              <a:rPr lang="en-US" altLang="zh-CN" sz="1200" i="0" smtClean="0">
                <a:solidFill>
                  <a:schemeClr val="tx1"/>
                </a:solidFill>
              </a:rPr>
              <a:t>2009.6.19.</a:t>
            </a:r>
            <a:endParaRPr lang="en-US" altLang="ja-JP" sz="1200" i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prstClr val="black"/>
                </a:solidFill>
              </a:rPr>
              <a:pPr eaLnBrk="1" hangingPunct="1"/>
              <a:t>35</a:t>
            </a:fld>
            <a:endParaRPr lang="en-US" altLang="ja-JP" sz="1200" i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prstClr val="black"/>
                </a:solidFill>
              </a:rPr>
              <a:pPr eaLnBrk="1" hangingPunct="1"/>
              <a:t>36</a:t>
            </a:fld>
            <a:endParaRPr lang="en-US" altLang="ja-JP" sz="1200" i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prstClr val="black"/>
                </a:solidFill>
              </a:rPr>
              <a:pPr eaLnBrk="1" hangingPunct="1"/>
              <a:t>37</a:t>
            </a:fld>
            <a:endParaRPr lang="en-US" altLang="ja-JP" sz="1200" i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prstClr val="black"/>
                </a:solidFill>
              </a:rPr>
              <a:pPr eaLnBrk="1" hangingPunct="1"/>
              <a:t>38</a:t>
            </a:fld>
            <a:endParaRPr lang="en-US" altLang="ja-JP" sz="1200" i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prstClr val="black"/>
                </a:solidFill>
              </a:rPr>
              <a:pPr eaLnBrk="1" hangingPunct="1"/>
              <a:t>39</a:t>
            </a:fld>
            <a:endParaRPr lang="en-US" altLang="ja-JP" sz="1200" i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prstClr val="black"/>
                </a:solidFill>
              </a:rPr>
              <a:pPr eaLnBrk="1" hangingPunct="1"/>
              <a:t>40</a:t>
            </a:fld>
            <a:endParaRPr lang="en-US" altLang="ja-JP" sz="1200" i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prstClr val="black"/>
                </a:solidFill>
              </a:rPr>
              <a:pPr eaLnBrk="1" hangingPunct="1"/>
              <a:t>41</a:t>
            </a:fld>
            <a:endParaRPr lang="en-US" altLang="ja-JP" sz="1200" i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prstClr val="black"/>
                </a:solidFill>
              </a:rPr>
              <a:pPr eaLnBrk="1" hangingPunct="1"/>
              <a:t>42</a:t>
            </a:fld>
            <a:endParaRPr lang="en-US" altLang="ja-JP" sz="1200" i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prstClr val="black"/>
                </a:solidFill>
              </a:rPr>
              <a:pPr eaLnBrk="1" hangingPunct="1"/>
              <a:t>43</a:t>
            </a:fld>
            <a:endParaRPr lang="en-US" altLang="ja-JP" sz="1200" i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prstClr val="black"/>
                </a:solidFill>
              </a:rPr>
              <a:pPr eaLnBrk="1" hangingPunct="1"/>
              <a:t>44</a:t>
            </a:fld>
            <a:endParaRPr lang="en-US" altLang="ja-JP" sz="1200" i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schemeClr val="tx1"/>
                </a:solidFill>
              </a:rPr>
              <a:pPr eaLnBrk="1" hangingPunct="1"/>
              <a:t>9</a:t>
            </a:fld>
            <a:endParaRPr lang="en-US" altLang="ja-JP" sz="1200" i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prstClr val="black"/>
                </a:solidFill>
              </a:rPr>
              <a:pPr eaLnBrk="1" hangingPunct="1"/>
              <a:t>45</a:t>
            </a:fld>
            <a:endParaRPr lang="en-US" altLang="ja-JP" sz="1200" i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prstClr val="black"/>
                </a:solidFill>
              </a:rPr>
              <a:pPr eaLnBrk="1" hangingPunct="1"/>
              <a:t>46</a:t>
            </a:fld>
            <a:endParaRPr lang="en-US" altLang="ja-JP" sz="1200" i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prstClr val="black"/>
                </a:solidFill>
              </a:rPr>
              <a:pPr eaLnBrk="1" hangingPunct="1"/>
              <a:t>47</a:t>
            </a:fld>
            <a:endParaRPr lang="en-US" altLang="ja-JP" sz="1200" i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prstClr val="black"/>
                </a:solidFill>
              </a:rPr>
              <a:pPr eaLnBrk="1" hangingPunct="1"/>
              <a:t>48</a:t>
            </a:fld>
            <a:endParaRPr lang="en-US" altLang="ja-JP" sz="1200" i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prstClr val="black"/>
                </a:solidFill>
              </a:rPr>
              <a:pPr eaLnBrk="1" hangingPunct="1"/>
              <a:t>49</a:t>
            </a:fld>
            <a:endParaRPr lang="en-US" altLang="ja-JP" sz="1200" i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prstClr val="black"/>
                </a:solidFill>
              </a:rPr>
              <a:pPr eaLnBrk="1" hangingPunct="1"/>
              <a:t>50</a:t>
            </a:fld>
            <a:endParaRPr lang="en-US" altLang="ja-JP" sz="1200" i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prstClr val="black"/>
                </a:solidFill>
              </a:rPr>
              <a:pPr eaLnBrk="1" hangingPunct="1"/>
              <a:t>51</a:t>
            </a:fld>
            <a:endParaRPr lang="en-US" altLang="ja-JP" sz="1200" i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prstClr val="black"/>
                </a:solidFill>
              </a:rPr>
              <a:pPr eaLnBrk="1" hangingPunct="1"/>
              <a:t>52</a:t>
            </a:fld>
            <a:endParaRPr lang="en-US" altLang="ja-JP" sz="1200" i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prstClr val="black"/>
                </a:solidFill>
              </a:rPr>
              <a:pPr eaLnBrk="1" hangingPunct="1"/>
              <a:t>53</a:t>
            </a:fld>
            <a:endParaRPr lang="en-US" altLang="ja-JP" sz="1200" i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prstClr val="black"/>
                </a:solidFill>
              </a:rPr>
              <a:pPr eaLnBrk="1" hangingPunct="1"/>
              <a:t>54</a:t>
            </a:fld>
            <a:endParaRPr lang="en-US" altLang="ja-JP" sz="1200" i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schemeClr val="tx1"/>
                </a:solidFill>
              </a:rPr>
              <a:pPr eaLnBrk="1" hangingPunct="1"/>
              <a:t>10</a:t>
            </a:fld>
            <a:endParaRPr lang="en-US" altLang="ja-JP" sz="1200" i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schemeClr val="tx1"/>
                </a:solidFill>
              </a:rPr>
              <a:pPr eaLnBrk="1" hangingPunct="1"/>
              <a:t>11</a:t>
            </a:fld>
            <a:endParaRPr lang="en-US" altLang="ja-JP" sz="1200" i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schemeClr val="tx1"/>
                </a:solidFill>
              </a:rPr>
              <a:pPr eaLnBrk="1" hangingPunct="1"/>
              <a:t>12</a:t>
            </a:fld>
            <a:endParaRPr lang="en-US" altLang="ja-JP" sz="1200" i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schemeClr val="tx1"/>
                </a:solidFill>
              </a:rPr>
              <a:pPr eaLnBrk="1" hangingPunct="1"/>
              <a:t>13</a:t>
            </a:fld>
            <a:endParaRPr lang="en-US" altLang="ja-JP" sz="1200" i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 dirty="0" smtClean="0">
              <a:ea typeface="ＭＳ Ｐ明朝" charset="-128"/>
            </a:endParaRPr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A493B99-EA8D-44F3-A58B-46EDB4109996}" type="slidenum">
              <a:rPr lang="en-US" altLang="ja-JP" sz="1200" i="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US" altLang="ja-JP" sz="1200" i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11094-8F79-4F6B-8463-0B2FD6841CB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327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F614-139A-4F36-9A22-CB674477621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204257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11094-8F79-4F6B-8463-0B2FD6841CBE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844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AC36-1322-4449-BE20-F79B518EAE79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3508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BEB1-761E-44D5-8B56-95B5F4F7F5A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4746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3872-5822-4D52-8998-C81ABA235E8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03174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10973-7D8E-41EC-9855-7C851FA77170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831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0F0E2-E333-4064-B93E-25BF342C15D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306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192C4-8D44-4FEF-9A9E-CE875A4DF41B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2798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EA99F-FDD5-41CC-BAE5-A03F781B120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6946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608B-8097-4770-855C-AED0FD806AF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937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F614-139A-4F36-9A22-CB674477621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305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CD1D-912F-48B4-8048-88DD3AAED4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46202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CD1D-912F-48B4-8048-88DD3AAED4C3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1815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11094-8F79-4F6B-8463-0B2FD6841CBE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1898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AC36-1322-4449-BE20-F79B518EAE79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7886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BEB1-761E-44D5-8B56-95B5F4F7F5A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366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3872-5822-4D52-8998-C81ABA235E8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86319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10973-7D8E-41EC-9855-7C851FA77170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9049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0F0E2-E333-4064-B93E-25BF342C15D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49123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192C4-8D44-4FEF-9A9E-CE875A4DF41B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7041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EA99F-FDD5-41CC-BAE5-A03F781B120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8257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608B-8097-4770-855C-AED0FD806AF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10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11094-8F79-4F6B-8463-0B2FD6841CBE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2917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F614-139A-4F36-9A22-CB674477621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3011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CD1D-912F-48B4-8048-88DD3AAED4C3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281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11094-8F79-4F6B-8463-0B2FD6841CBE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7643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AC36-1322-4449-BE20-F79B518EAE79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805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BEB1-761E-44D5-8B56-95B5F4F7F5A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4936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3872-5822-4D52-8998-C81ABA235E8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7433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10973-7D8E-41EC-9855-7C851FA77170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9215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0F0E2-E333-4064-B93E-25BF342C15D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5900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192C4-8D44-4FEF-9A9E-CE875A4DF41B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47583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EA99F-FDD5-41CC-BAE5-A03F781B120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01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AC36-1322-4449-BE20-F79B518EAE79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754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608B-8097-4770-855C-AED0FD806AF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9572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F614-139A-4F36-9A22-CB674477621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9808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CD1D-912F-48B4-8048-88DD3AAED4C3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8527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11094-8F79-4F6B-8463-0B2FD6841CBE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2591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AC36-1322-4449-BE20-F79B518EAE79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628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BEB1-761E-44D5-8B56-95B5F4F7F5A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5374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3872-5822-4D52-8998-C81ABA235E8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586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10973-7D8E-41EC-9855-7C851FA77170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7396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0F0E2-E333-4064-B93E-25BF342C15D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5837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192C4-8D44-4FEF-9A9E-CE875A4DF41B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953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BEB1-761E-44D5-8B56-95B5F4F7F5A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1396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EA99F-FDD5-41CC-BAE5-A03F781B120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3886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608B-8097-4770-855C-AED0FD806AF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4182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F614-139A-4F36-9A22-CB674477621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2368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CD1D-912F-48B4-8048-88DD3AAED4C3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392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11094-8F79-4F6B-8463-0B2FD6841CBE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7379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AC36-1322-4449-BE20-F79B518EAE79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3565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BEB1-761E-44D5-8B56-95B5F4F7F5A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89281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3872-5822-4D52-8998-C81ABA235E8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98590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10973-7D8E-41EC-9855-7C851FA77170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07343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0F0E2-E333-4064-B93E-25BF342C15D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2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3872-5822-4D52-8998-C81ABA235E8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1410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192C4-8D44-4FEF-9A9E-CE875A4DF41B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9480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EA99F-FDD5-41CC-BAE5-A03F781B120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1896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608B-8097-4770-855C-AED0FD806AF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3497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F614-139A-4F36-9A22-CB674477621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5215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CD1D-912F-48B4-8048-88DD3AAED4C3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24222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11094-8F79-4F6B-8463-0B2FD6841CBE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6224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AC36-1322-4449-BE20-F79B518EAE79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6803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BEB1-761E-44D5-8B56-95B5F4F7F5A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9738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3872-5822-4D52-8998-C81ABA235E8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2658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10973-7D8E-41EC-9855-7C851FA77170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50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10973-7D8E-41EC-9855-7C851FA77170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3805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0F0E2-E333-4064-B93E-25BF342C15D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092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192C4-8D44-4FEF-9A9E-CE875A4DF41B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90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EA99F-FDD5-41CC-BAE5-A03F781B120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1341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608B-8097-4770-855C-AED0FD806AF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8196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F614-139A-4F36-9A22-CB674477621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1901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CD1D-912F-48B4-8048-88DD3AAED4C3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656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11094-8F79-4F6B-8463-0B2FD6841CBE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96224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AC36-1322-4449-BE20-F79B518EAE79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6803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BEB1-761E-44D5-8B56-95B5F4F7F5A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9738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3872-5822-4D52-8998-C81ABA235E8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26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0F0E2-E333-4064-B93E-25BF342C15D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4638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10973-7D8E-41EC-9855-7C851FA77170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5095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0F0E2-E333-4064-B93E-25BF342C15D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1092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192C4-8D44-4FEF-9A9E-CE875A4DF41B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9908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EA99F-FDD5-41CC-BAE5-A03F781B120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71341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608B-8097-4770-855C-AED0FD806AF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8196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F614-139A-4F36-9A22-CB674477621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1901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CD1D-912F-48B4-8048-88DD3AAED4C3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656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11094-8F79-4F6B-8463-0B2FD6841CBE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9151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AC36-1322-4449-BE20-F79B518EAE79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2134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BEB1-761E-44D5-8B56-95B5F4F7F5A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99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192C4-8D44-4FEF-9A9E-CE875A4DF41B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3436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3872-5822-4D52-8998-C81ABA235E8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44864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10973-7D8E-41EC-9855-7C851FA77170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75694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0F0E2-E333-4064-B93E-25BF342C15D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1533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192C4-8D44-4FEF-9A9E-CE875A4DF41B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9126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EA99F-FDD5-41CC-BAE5-A03F781B120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9191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608B-8097-4770-855C-AED0FD806AF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150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F614-139A-4F36-9A22-CB674477621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60138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CD1D-912F-48B4-8048-88DD3AAED4C3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26130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11094-8F79-4F6B-8463-0B2FD6841CBE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9457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AC36-1322-4449-BE20-F79B518EAE79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49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EA99F-FDD5-41CC-BAE5-A03F781B120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6094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BEB1-761E-44D5-8B56-95B5F4F7F5A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5727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3872-5822-4D52-8998-C81ABA235E8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95144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10973-7D8E-41EC-9855-7C851FA77170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01540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0F0E2-E333-4064-B93E-25BF342C15D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0847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192C4-8D44-4FEF-9A9E-CE875A4DF41B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3024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EA99F-FDD5-41CC-BAE5-A03F781B120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531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608B-8097-4770-855C-AED0FD806AF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9696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F614-139A-4F36-9A22-CB674477621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96484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CD1D-912F-48B4-8048-88DD3AAED4C3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4983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11094-8F79-4F6B-8463-0B2FD6841CBE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AC36-1322-4449-BE20-F79B518EAE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77119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608B-8097-4770-855C-AED0FD806AF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28085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AC36-1322-4449-BE20-F79B518EAE79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1769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BEB1-761E-44D5-8B56-95B5F4F7F5A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4998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3872-5822-4D52-8998-C81ABA235E8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9664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10973-7D8E-41EC-9855-7C851FA77170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3367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0F0E2-E333-4064-B93E-25BF342C15D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9578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192C4-8D44-4FEF-9A9E-CE875A4DF41B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8285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EA99F-FDD5-41CC-BAE5-A03F781B120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3044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608B-8097-4770-855C-AED0FD806AF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66855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F614-139A-4F36-9A22-CB674477621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3064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CD1D-912F-48B4-8048-88DD3AAED4C3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22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F614-139A-4F36-9A22-CB674477621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18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CD1D-912F-48B4-8048-88DD3AAED4C3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15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11094-8F79-4F6B-8463-0B2FD6841CBE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51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AC36-1322-4449-BE20-F79B518EAE79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063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BEB1-761E-44D5-8B56-95B5F4F7F5A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8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3872-5822-4D52-8998-C81ABA235E8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21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10973-7D8E-41EC-9855-7C851FA77170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87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0F0E2-E333-4064-B93E-25BF342C15D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460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192C4-8D44-4FEF-9A9E-CE875A4DF41B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43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BEB1-761E-44D5-8B56-95B5F4F7F5A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478325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EA99F-FDD5-41CC-BAE5-A03F781B120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600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608B-8097-4770-855C-AED0FD806AF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00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F614-139A-4F36-9A22-CB674477621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504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CD1D-912F-48B4-8048-88DD3AAED4C3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159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11094-8F79-4F6B-8463-0B2FD6841CBE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511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AC36-1322-4449-BE20-F79B518EAE79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6063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BEB1-761E-44D5-8B56-95B5F4F7F5A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884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3872-5822-4D52-8998-C81ABA235E8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216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10973-7D8E-41EC-9855-7C851FA77170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87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0F0E2-E333-4064-B93E-25BF342C15D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4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3872-5822-4D52-8998-C81ABA235E8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93512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192C4-8D44-4FEF-9A9E-CE875A4DF41B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5436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EA99F-FDD5-41CC-BAE5-A03F781B120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600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608B-8097-4770-855C-AED0FD806AF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6009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F614-139A-4F36-9A22-CB674477621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504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CD1D-912F-48B4-8048-88DD3AAED4C3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159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11094-8F79-4F6B-8463-0B2FD6841CBE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4242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AC36-1322-4449-BE20-F79B518EAE79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252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BEB1-761E-44D5-8B56-95B5F4F7F5A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495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3872-5822-4D52-8998-C81ABA235E8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033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10973-7D8E-41EC-9855-7C851FA77170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10973-7D8E-41EC-9855-7C851FA7717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945143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0F0E2-E333-4064-B93E-25BF342C15D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0841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192C4-8D44-4FEF-9A9E-CE875A4DF41B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9910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EA99F-FDD5-41CC-BAE5-A03F781B120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592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608B-8097-4770-855C-AED0FD806AF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3285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F614-139A-4F36-9A22-CB674477621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828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CD1D-912F-48B4-8048-88DD3AAED4C3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190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11094-8F79-4F6B-8463-0B2FD6841CBE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5607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AC36-1322-4449-BE20-F79B518EAE79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9455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BEB1-761E-44D5-8B56-95B5F4F7F5A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506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3872-5822-4D52-8998-C81ABA235E8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372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0F0E2-E333-4064-B93E-25BF342C15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911507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10973-7D8E-41EC-9855-7C851FA77170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097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0F0E2-E333-4064-B93E-25BF342C15D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097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192C4-8D44-4FEF-9A9E-CE875A4DF41B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4588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EA99F-FDD5-41CC-BAE5-A03F781B120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625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608B-8097-4770-855C-AED0FD806AF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2548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F614-139A-4F36-9A22-CB674477621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537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CD1D-912F-48B4-8048-88DD3AAED4C3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579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11094-8F79-4F6B-8463-0B2FD6841CBE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5339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AC36-1322-4449-BE20-F79B518EAE79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9151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BEB1-761E-44D5-8B56-95B5F4F7F5A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06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192C4-8D44-4FEF-9A9E-CE875A4DF41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936314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3872-5822-4D52-8998-C81ABA235E8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571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10973-7D8E-41EC-9855-7C851FA77170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4508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0F0E2-E333-4064-B93E-25BF342C15D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088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192C4-8D44-4FEF-9A9E-CE875A4DF41B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299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EA99F-FDD5-41CC-BAE5-A03F781B120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320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608B-8097-4770-855C-AED0FD806AF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555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F614-139A-4F36-9A22-CB674477621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813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CD1D-912F-48B4-8048-88DD3AAED4C3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4888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11094-8F79-4F6B-8463-0B2FD6841CBE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6172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AC36-1322-4449-BE20-F79B518EAE79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21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EA99F-FDD5-41CC-BAE5-A03F781B120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425353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BEB1-761E-44D5-8B56-95B5F4F7F5A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9368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3872-5822-4D52-8998-C81ABA235E8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0691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10973-7D8E-41EC-9855-7C851FA77170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046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0F0E2-E333-4064-B93E-25BF342C15D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514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192C4-8D44-4FEF-9A9E-CE875A4DF41B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880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EA99F-FDD5-41CC-BAE5-A03F781B120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894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608B-8097-4770-855C-AED0FD806AF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1904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F614-139A-4F36-9A22-CB674477621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076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CD1D-912F-48B4-8048-88DD3AAED4C3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0796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11094-8F79-4F6B-8463-0B2FD6841CBE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4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608B-8097-4770-855C-AED0FD806A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711246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AC36-1322-4449-BE20-F79B518EAE79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8784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BEB1-761E-44D5-8B56-95B5F4F7F5A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9979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03872-5822-4D52-8998-C81ABA235E8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72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10973-7D8E-41EC-9855-7C851FA77170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486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0F0E2-E333-4064-B93E-25BF342C15D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378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192C4-8D44-4FEF-9A9E-CE875A4DF41B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7845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EA99F-FDD5-41CC-BAE5-A03F781B120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4164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608B-8097-4770-855C-AED0FD806AF8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855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F614-139A-4F36-9A22-CB6744776214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7948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ECD1D-912F-48B4-8048-88DD3AAED4C3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1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33862D04-1F8E-44D0-823A-2D8ACDE487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33862D04-1F8E-44D0-823A-2D8ACDE487F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6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33862D04-1F8E-44D0-823A-2D8ACDE487F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92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33862D04-1F8E-44D0-823A-2D8ACDE487F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4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33862D04-1F8E-44D0-823A-2D8ACDE487F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5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33862D04-1F8E-44D0-823A-2D8ACDE487F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7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33862D04-1F8E-44D0-823A-2D8ACDE487F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5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33862D04-1F8E-44D0-823A-2D8ACDE487F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5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33862D04-1F8E-44D0-823A-2D8ACDE487F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7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33862D04-1F8E-44D0-823A-2D8ACDE487F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24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33862D04-1F8E-44D0-823A-2D8ACDE487F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1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33862D04-1F8E-44D0-823A-2D8ACDE487F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75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33862D04-1F8E-44D0-823A-2D8ACDE487F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1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33862D04-1F8E-44D0-823A-2D8ACDE487F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71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33862D04-1F8E-44D0-823A-2D8ACDE487F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18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33862D04-1F8E-44D0-823A-2D8ACDE487F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87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33862D04-1F8E-44D0-823A-2D8ACDE487F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1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33862D04-1F8E-44D0-823A-2D8ACDE487F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27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33862D04-1F8E-44D0-823A-2D8ACDE487F1}" type="slidenum">
              <a:rPr lang="en-US" altLang="ja-JP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7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4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xt.go.jp/b_menu/shingi/chousa/shotou/059/shiryo/__icsFiles/afieldfile/2010/01/25/1285788_2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xt.go.jp/b_menu/shingi/chousa/shotou/059/shiryo/__icsFiles/afieldfile/2010/01/25/1285788_2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0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microsoft.com/office/2007/relationships/hdphoto" Target="../media/hdphoto3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microsoft.com/office/2007/relationships/hdphoto" Target="../media/hdphoto2.wdp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4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29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8.jpeg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9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microsoft.com/office/2007/relationships/hdphoto" Target="../media/hdphoto4.wdp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microsoft.com/office/2007/relationships/hdphoto" Target="../media/hdphoto7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microsoft.com/office/2007/relationships/hdphoto" Target="../media/hdphoto6.wdp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microsoft.com/office/2007/relationships/hdphoto" Target="../media/hdphoto7.wdp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5.jpeg"/><Relationship Id="rId5" Type="http://schemas.microsoft.com/office/2007/relationships/hdphoto" Target="../media/hdphoto6.wdp"/><Relationship Id="rId4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5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4.xml"/><Relationship Id="rId4" Type="http://schemas.openxmlformats.org/officeDocument/2006/relationships/image" Target="../media/image5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1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0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aki@nier.go.jp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JUST\ｲﾒｰｼﾞ\ｽﾗｲﾄﾞ背景\背景7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8000"/>
                    </a14:imgEffect>
                    <a14:imgEffect>
                      <a14:brightnessContrast bright="1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00"/>
            <a:ext cx="9141373" cy="64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" y="30800"/>
            <a:ext cx="9115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0" dirty="0" err="1" smtClean="0">
                <a:solidFill>
                  <a:srgbClr val="00B050"/>
                </a:solidFill>
                <a:latin typeface="Century" panose="02040604050505020304" pitchFamily="18" charset="0"/>
              </a:rPr>
              <a:t>Koganei</a:t>
            </a:r>
            <a:r>
              <a:rPr lang="en-US" altLang="ja-JP" sz="6000" dirty="0">
                <a:solidFill>
                  <a:srgbClr val="00B050"/>
                </a:solidFill>
                <a:latin typeface="Century" panose="02040604050505020304" pitchFamily="18" charset="0"/>
              </a:rPr>
              <a:t> </a:t>
            </a:r>
            <a:r>
              <a:rPr lang="en-US" altLang="ja-JP" sz="6000" dirty="0" smtClean="0">
                <a:solidFill>
                  <a:srgbClr val="00B050"/>
                </a:solidFill>
                <a:latin typeface="Century" panose="02040604050505020304" pitchFamily="18" charset="0"/>
              </a:rPr>
              <a:t>City</a:t>
            </a:r>
            <a:endParaRPr lang="ja-JP" altLang="en-US" sz="6000" dirty="0">
              <a:solidFill>
                <a:srgbClr val="00B050"/>
              </a:solidFill>
              <a:latin typeface="Century" panose="020406040505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5470983"/>
            <a:ext cx="9115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 smtClean="0">
                <a:solidFill>
                  <a:srgbClr val="00B050"/>
                </a:solidFill>
                <a:latin typeface="Century" panose="02040604050505020304" pitchFamily="18" charset="0"/>
              </a:rPr>
              <a:t>City of ‘Sakura’ </a:t>
            </a:r>
            <a:r>
              <a:rPr lang="en-US" altLang="ja-JP" sz="6000" dirty="0" smtClean="0">
                <a:solidFill>
                  <a:srgbClr val="00B050"/>
                </a:solidFill>
                <a:latin typeface="Century" panose="02040604050505020304" pitchFamily="18" charset="0"/>
              </a:rPr>
              <a:t> </a:t>
            </a:r>
            <a:r>
              <a:rPr lang="en-US" altLang="ja-JP" sz="3200" i="0" dirty="0" smtClean="0">
                <a:solidFill>
                  <a:srgbClr val="663300"/>
                </a:solidFill>
                <a:latin typeface="Century" panose="02040604050505020304" pitchFamily="18" charset="0"/>
              </a:rPr>
              <a:t>(Cherry Blossoms)</a:t>
            </a:r>
            <a:endParaRPr lang="ja-JP" altLang="en-US" sz="3200" i="0" dirty="0">
              <a:solidFill>
                <a:srgbClr val="663300"/>
              </a:solidFill>
              <a:latin typeface="Century" panose="02040604050505020304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756" y="3943017"/>
            <a:ext cx="3884934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742" y="-95460"/>
            <a:ext cx="3913257" cy="29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86" y="4744952"/>
            <a:ext cx="2910075" cy="211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742" y="2372616"/>
            <a:ext cx="3884933" cy="290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" y="4803604"/>
            <a:ext cx="2570181" cy="205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8720"/>
            <a:ext cx="2571503" cy="192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504" y="853948"/>
            <a:ext cx="2659239" cy="199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" y="2894961"/>
            <a:ext cx="2571503" cy="1924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786" y="2833252"/>
            <a:ext cx="2653957" cy="198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36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コンテンツ プレースホルダ 2"/>
          <p:cNvSpPr>
            <a:spLocks noGrp="1"/>
          </p:cNvSpPr>
          <p:nvPr>
            <p:ph idx="1"/>
          </p:nvPr>
        </p:nvSpPr>
        <p:spPr>
          <a:xfrm>
            <a:off x="-144016" y="946041"/>
            <a:ext cx="9144000" cy="5877272"/>
          </a:xfrm>
        </p:spPr>
        <p:txBody>
          <a:bodyPr/>
          <a:lstStyle/>
          <a:p>
            <a:pPr marL="514350" indent="-514350" algn="ctr">
              <a:lnSpc>
                <a:spcPts val="3000"/>
              </a:lnSpc>
              <a:buNone/>
            </a:pPr>
            <a:r>
              <a:rPr lang="en-US" altLang="ja-JP" sz="8000" dirty="0" smtClean="0"/>
              <a:t> </a:t>
            </a:r>
            <a:r>
              <a:rPr lang="en-US" altLang="ja-JP" sz="4800" b="1" dirty="0" smtClean="0"/>
              <a:t>MY RESEARCH QUESTIONS</a:t>
            </a:r>
          </a:p>
          <a:p>
            <a:pPr marL="514350" indent="-514350" algn="ctr">
              <a:lnSpc>
                <a:spcPts val="3000"/>
              </a:lnSpc>
              <a:buNone/>
            </a:pPr>
            <a:endParaRPr lang="en-US" altLang="ja-JP" sz="4800" b="1" dirty="0" smtClean="0"/>
          </a:p>
          <a:p>
            <a:pPr marL="514350" indent="-514350" algn="ctr">
              <a:buNone/>
            </a:pPr>
            <a:r>
              <a:rPr lang="en-US" altLang="ja-JP" sz="4800" b="1" i="1" dirty="0" smtClean="0"/>
              <a:t>How can we evaluate “quality” </a:t>
            </a:r>
          </a:p>
          <a:p>
            <a:pPr marL="514350" indent="-514350" algn="ctr">
              <a:buNone/>
            </a:pPr>
            <a:r>
              <a:rPr lang="en-US" altLang="ja-JP" sz="4800" b="1" i="1" dirty="0" smtClean="0"/>
              <a:t>of OST programs ?</a:t>
            </a:r>
          </a:p>
          <a:p>
            <a:pPr marL="514350" indent="-514350" algn="ctr">
              <a:buNone/>
            </a:pPr>
            <a:endParaRPr lang="en-US" altLang="ja-JP" sz="4800" b="1" dirty="0" smtClean="0"/>
          </a:p>
          <a:p>
            <a:pPr marL="514350" indent="-514350" algn="ctr">
              <a:buNone/>
            </a:pPr>
            <a:endParaRPr lang="en-US" altLang="ja-JP" sz="4000" b="1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156176" y="9736"/>
            <a:ext cx="2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/>
              <a:t>1. PREFACE</a:t>
            </a:r>
          </a:p>
        </p:txBody>
      </p:sp>
      <p:pic>
        <p:nvPicPr>
          <p:cNvPr id="66563" name="Picture 3" descr="C:\Users\aki\Pictures\money-generic-01_~k01785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4427984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C:\Users\aki\Pictures\wallclock_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309" y="3857803"/>
            <a:ext cx="4716016" cy="29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67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コンテンツ プレースホルダ 2"/>
          <p:cNvSpPr>
            <a:spLocks noGrp="1"/>
          </p:cNvSpPr>
          <p:nvPr>
            <p:ph idx="1"/>
          </p:nvPr>
        </p:nvSpPr>
        <p:spPr>
          <a:xfrm>
            <a:off x="-144016" y="946041"/>
            <a:ext cx="9144000" cy="5877272"/>
          </a:xfrm>
        </p:spPr>
        <p:txBody>
          <a:bodyPr/>
          <a:lstStyle/>
          <a:p>
            <a:pPr marL="514350" indent="-514350" algn="ctr">
              <a:lnSpc>
                <a:spcPts val="3000"/>
              </a:lnSpc>
              <a:buNone/>
            </a:pPr>
            <a:r>
              <a:rPr lang="en-US" altLang="ja-JP" sz="8000" dirty="0" smtClean="0"/>
              <a:t> </a:t>
            </a:r>
            <a:r>
              <a:rPr lang="en-US" altLang="ja-JP" sz="4800" b="1" dirty="0" smtClean="0"/>
              <a:t>MY RESEARCH QUESTIONS</a:t>
            </a:r>
          </a:p>
          <a:p>
            <a:pPr marL="514350" indent="-514350" algn="ctr">
              <a:lnSpc>
                <a:spcPts val="3000"/>
              </a:lnSpc>
              <a:buNone/>
            </a:pPr>
            <a:endParaRPr lang="en-US" altLang="ja-JP" sz="4800" b="1" dirty="0" smtClean="0"/>
          </a:p>
          <a:p>
            <a:pPr marL="514350" indent="-514350" algn="ctr">
              <a:buNone/>
            </a:pPr>
            <a:r>
              <a:rPr lang="en-US" altLang="ja-JP" sz="4800" b="1" i="1" dirty="0" smtClean="0"/>
              <a:t>How can we evaluate “quality” </a:t>
            </a:r>
          </a:p>
          <a:p>
            <a:pPr marL="514350" indent="-514350" algn="ctr">
              <a:buNone/>
            </a:pPr>
            <a:r>
              <a:rPr lang="en-US" altLang="ja-JP" sz="4800" b="1" i="1" dirty="0" smtClean="0"/>
              <a:t>of OST programs ?</a:t>
            </a:r>
            <a:endParaRPr lang="en-US" altLang="ja-JP" sz="6000" b="1" i="1" dirty="0" smtClean="0"/>
          </a:p>
          <a:p>
            <a:pPr marL="514350" indent="-514350" algn="ctr">
              <a:buNone/>
            </a:pPr>
            <a:endParaRPr lang="en-US" altLang="ja-JP" sz="4800" b="1" i="1" dirty="0" smtClean="0"/>
          </a:p>
          <a:p>
            <a:pPr marL="514350" indent="-514350" algn="ctr">
              <a:buNone/>
            </a:pPr>
            <a:r>
              <a:rPr lang="en-US" altLang="ja-JP" sz="4800" b="1" i="1" dirty="0" smtClean="0"/>
              <a:t>( &amp; How can we utilize the results for a better situation ?)</a:t>
            </a:r>
            <a:endParaRPr lang="en-US" altLang="ja-JP" sz="4400" i="1" dirty="0" smtClean="0">
              <a:hlinkClick r:id="rId3"/>
            </a:endParaRPr>
          </a:p>
          <a:p>
            <a:pPr marL="514350" indent="-514350" algn="ctr">
              <a:buNone/>
            </a:pPr>
            <a:endParaRPr lang="en-US" altLang="ja-JP" sz="4800" b="1" dirty="0" smtClean="0"/>
          </a:p>
          <a:p>
            <a:pPr marL="514350" indent="-514350" algn="ctr">
              <a:buNone/>
            </a:pPr>
            <a:endParaRPr lang="en-US" altLang="ja-JP" sz="4000" b="1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156176" y="9736"/>
            <a:ext cx="2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/>
              <a:t>1. PREFACE</a:t>
            </a:r>
          </a:p>
        </p:txBody>
      </p:sp>
      <p:pic>
        <p:nvPicPr>
          <p:cNvPr id="66563" name="Picture 3" descr="C:\Users\aki\Pictures\money-generic-01_~k01785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1048"/>
            <a:ext cx="4427984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C:\Users\aki\Pictures\wallclock_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673" y="3861048"/>
            <a:ext cx="4716016" cy="29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37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コンテンツ プレースホルダ 2"/>
          <p:cNvSpPr>
            <a:spLocks noGrp="1"/>
          </p:cNvSpPr>
          <p:nvPr>
            <p:ph idx="1"/>
          </p:nvPr>
        </p:nvSpPr>
        <p:spPr>
          <a:xfrm>
            <a:off x="-144016" y="946041"/>
            <a:ext cx="9144000" cy="5877272"/>
          </a:xfrm>
        </p:spPr>
        <p:txBody>
          <a:bodyPr/>
          <a:lstStyle/>
          <a:p>
            <a:pPr marL="514350" indent="-514350" algn="ctr">
              <a:lnSpc>
                <a:spcPts val="3000"/>
              </a:lnSpc>
              <a:buNone/>
            </a:pPr>
            <a:r>
              <a:rPr lang="en-US" altLang="ja-JP" sz="8000" dirty="0" smtClean="0"/>
              <a:t> </a:t>
            </a:r>
            <a:r>
              <a:rPr lang="en-US" altLang="ja-JP" sz="4800" b="1" dirty="0" smtClean="0"/>
              <a:t>MY RESEARCH QUESTIONS</a:t>
            </a:r>
          </a:p>
          <a:p>
            <a:pPr marL="514350" indent="-514350" algn="ctr">
              <a:lnSpc>
                <a:spcPts val="3000"/>
              </a:lnSpc>
              <a:buNone/>
            </a:pPr>
            <a:endParaRPr lang="en-US" altLang="ja-JP" sz="4800" b="1" dirty="0" smtClean="0"/>
          </a:p>
          <a:p>
            <a:pPr marL="514350" indent="-514350">
              <a:buNone/>
            </a:pPr>
            <a:r>
              <a:rPr lang="en-US" altLang="ja-JP" sz="4800" b="1" dirty="0" smtClean="0"/>
              <a:t> </a:t>
            </a:r>
            <a:r>
              <a:rPr lang="en-US" altLang="ja-JP" sz="4600" b="1" i="1" dirty="0" smtClean="0"/>
              <a:t>How can we evaluate</a:t>
            </a:r>
            <a:r>
              <a:rPr lang="en-US" altLang="ja-JP" sz="4800" b="1" i="1" dirty="0" smtClean="0"/>
              <a:t> </a:t>
            </a:r>
            <a:r>
              <a:rPr lang="en-US" altLang="ja-JP" sz="8000" b="1" i="1" dirty="0" smtClean="0"/>
              <a:t> </a:t>
            </a:r>
          </a:p>
          <a:p>
            <a:pPr marL="514350" indent="-514350" algn="ctr">
              <a:buNone/>
            </a:pPr>
            <a:r>
              <a:rPr lang="en-US" altLang="ja-JP" sz="4800" b="1" i="1" dirty="0" smtClean="0"/>
              <a:t>of OST programs ?</a:t>
            </a:r>
            <a:endParaRPr lang="en-US" altLang="ja-JP" sz="6000" b="1" i="1" dirty="0" smtClean="0"/>
          </a:p>
          <a:p>
            <a:pPr marL="514350" indent="-514350" algn="ctr">
              <a:buNone/>
            </a:pPr>
            <a:endParaRPr lang="en-US" altLang="ja-JP" sz="4800" b="1" i="1" dirty="0" smtClean="0"/>
          </a:p>
          <a:p>
            <a:pPr marL="514350" indent="-514350" algn="ctr">
              <a:buNone/>
            </a:pPr>
            <a:r>
              <a:rPr lang="en-US" altLang="ja-JP" sz="4800" b="1" i="1" dirty="0" smtClean="0"/>
              <a:t>( &amp; How can we utilize the results for a better situation ?)</a:t>
            </a:r>
            <a:endParaRPr lang="en-US" altLang="ja-JP" sz="4400" i="1" dirty="0" smtClean="0">
              <a:hlinkClick r:id="rId3"/>
            </a:endParaRPr>
          </a:p>
          <a:p>
            <a:pPr marL="514350" indent="-514350" algn="ctr">
              <a:buNone/>
            </a:pPr>
            <a:endParaRPr lang="en-US" altLang="ja-JP" sz="4800" b="1" dirty="0" smtClean="0"/>
          </a:p>
          <a:p>
            <a:pPr marL="514350" indent="-514350" algn="ctr">
              <a:buNone/>
            </a:pPr>
            <a:endParaRPr lang="en-US" altLang="ja-JP" sz="4000" b="1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156176" y="9736"/>
            <a:ext cx="2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/>
              <a:t>1. PREFACE</a:t>
            </a:r>
          </a:p>
        </p:txBody>
      </p:sp>
      <p:sp>
        <p:nvSpPr>
          <p:cNvPr id="3" name="テキスト ボックス 2"/>
          <p:cNvSpPr txBox="1"/>
          <p:nvPr/>
        </p:nvSpPr>
        <p:spPr>
          <a:xfrm rot="21236000">
            <a:off x="3899260" y="2123482"/>
            <a:ext cx="4890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600" b="1" i="0" dirty="0" smtClean="0">
                <a:solidFill>
                  <a:schemeClr val="tx1"/>
                </a:solidFill>
                <a:latin typeface="+mn-lt"/>
                <a:ea typeface="+mn-ea"/>
              </a:rPr>
              <a:t>”</a:t>
            </a:r>
            <a:r>
              <a:rPr lang="en-US" altLang="ja-JP" sz="9600" b="1" dirty="0" smtClean="0">
                <a:solidFill>
                  <a:schemeClr val="tx1"/>
                </a:solidFill>
                <a:latin typeface="+mn-lt"/>
                <a:ea typeface="+mn-ea"/>
              </a:rPr>
              <a:t>quality</a:t>
            </a:r>
            <a:r>
              <a:rPr lang="en-US" altLang="ja-JP" sz="9600" b="1" i="0" dirty="0">
                <a:solidFill>
                  <a:schemeClr val="tx1"/>
                </a:solidFill>
                <a:latin typeface="+mn-lt"/>
                <a:ea typeface="+mn-ea"/>
              </a:rPr>
              <a:t>” </a:t>
            </a:r>
            <a:endParaRPr lang="ja-JP" altLang="en-US" sz="9600" b="1" i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5030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156176" y="9736"/>
            <a:ext cx="2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1. PREFACE</a:t>
            </a:r>
            <a:endParaRPr lang="en-US" altLang="ja-JP" sz="3600" dirty="0"/>
          </a:p>
        </p:txBody>
      </p:sp>
      <p:pic>
        <p:nvPicPr>
          <p:cNvPr id="1026" name="Picture 2" descr="C:\Users\aki\Pictures\05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5"/>
            <a:ext cx="3591634" cy="508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0" y="7647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LITERATURE STUDY TELLS;</a:t>
            </a:r>
            <a:endParaRPr lang="ja-JP" altLang="en-US" dirty="0"/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 bwMode="auto">
          <a:xfrm>
            <a:off x="3203848" y="1772815"/>
            <a:ext cx="5940152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Font typeface="Arial" charset="0"/>
              <a:buNone/>
            </a:pPr>
            <a:r>
              <a:rPr lang="en-US" altLang="ja-JP" sz="4800" b="1" i="1" dirty="0" smtClean="0"/>
              <a:t>Evaluation studies </a:t>
            </a:r>
          </a:p>
          <a:p>
            <a:pPr marL="514350" indent="-514350" algn="ctr">
              <a:buFont typeface="Arial" charset="0"/>
              <a:buNone/>
            </a:pPr>
            <a:r>
              <a:rPr lang="en-US" altLang="ja-JP" sz="4800" b="1" i="1" dirty="0" smtClean="0"/>
              <a:t>are </a:t>
            </a:r>
            <a:r>
              <a:rPr lang="en-US" altLang="ja-JP" sz="6000" b="1" i="1" dirty="0" smtClean="0"/>
              <a:t>rare</a:t>
            </a:r>
            <a:r>
              <a:rPr lang="en-US" altLang="ja-JP" sz="4800" b="1" i="1" dirty="0" smtClean="0"/>
              <a:t> among hundreds of articles</a:t>
            </a:r>
            <a:r>
              <a:rPr lang="en-US" altLang="ja-JP" sz="6000" b="1" i="1" dirty="0" smtClean="0"/>
              <a:t>.</a:t>
            </a:r>
          </a:p>
          <a:p>
            <a:pPr marL="514350" indent="-514350" algn="ctr">
              <a:buFont typeface="Arial" charset="0"/>
              <a:buNone/>
            </a:pPr>
            <a:r>
              <a:rPr lang="en-US" altLang="ja-JP" sz="4400" dirty="0" smtClean="0"/>
              <a:t>(In Japan. Thanks to </a:t>
            </a:r>
          </a:p>
          <a:p>
            <a:pPr marL="514350" indent="-514350" algn="ctr">
              <a:buFont typeface="Arial" charset="0"/>
              <a:buNone/>
            </a:pPr>
            <a:r>
              <a:rPr lang="en-US" altLang="ja-JP" sz="4400" dirty="0" smtClean="0"/>
              <a:t>Dr. Tsuyoshi Ishihara.) </a:t>
            </a:r>
            <a:endParaRPr lang="en-US" altLang="ja-JP" sz="4400" i="1" dirty="0" smtClean="0"/>
          </a:p>
          <a:p>
            <a:pPr marL="514350" indent="-514350" algn="ctr">
              <a:buFont typeface="Arial" charset="0"/>
              <a:buNone/>
            </a:pPr>
            <a:endParaRPr lang="en-US" altLang="ja-JP" sz="4800" b="1" i="0" dirty="0" smtClean="0"/>
          </a:p>
          <a:p>
            <a:pPr marL="514350" indent="-514350" algn="ctr">
              <a:buFont typeface="Arial" charset="0"/>
              <a:buNone/>
            </a:pPr>
            <a:endParaRPr lang="en-US" altLang="ja-JP" sz="4000" b="1" i="0" dirty="0" smtClean="0"/>
          </a:p>
        </p:txBody>
      </p:sp>
    </p:spTree>
    <p:extLst>
      <p:ext uri="{BB962C8B-B14F-4D97-AF65-F5344CB8AC3E}">
        <p14:creationId xmlns:p14="http://schemas.microsoft.com/office/powerpoint/2010/main" val="85393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156176" y="9736"/>
            <a:ext cx="2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1. PREFACE</a:t>
            </a:r>
            <a:endParaRPr lang="en-US" altLang="ja-JP" sz="3600" dirty="0"/>
          </a:p>
        </p:txBody>
      </p:sp>
      <p:sp>
        <p:nvSpPr>
          <p:cNvPr id="5" name="正方形/長方形 4"/>
          <p:cNvSpPr/>
          <p:nvPr/>
        </p:nvSpPr>
        <p:spPr>
          <a:xfrm>
            <a:off x="0" y="7647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LITERATURE STUDY TELLS;</a:t>
            </a:r>
            <a:endParaRPr lang="ja-JP" altLang="en-US" dirty="0"/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 bwMode="auto">
          <a:xfrm>
            <a:off x="3203848" y="1772815"/>
            <a:ext cx="5940152" cy="424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Font typeface="Arial" charset="0"/>
              <a:buNone/>
            </a:pPr>
            <a:r>
              <a:rPr lang="en-US" altLang="ja-JP" sz="4800" b="1" i="1" dirty="0" smtClean="0"/>
              <a:t>Evaluation studies by; </a:t>
            </a:r>
          </a:p>
          <a:p>
            <a:pPr marL="514350" indent="-514350" algn="ctr">
              <a:buNone/>
            </a:pPr>
            <a:r>
              <a:rPr lang="en-US" altLang="ja-JP" sz="4800" b="1" dirty="0">
                <a:solidFill>
                  <a:srgbClr val="002060"/>
                </a:solidFill>
              </a:rPr>
              <a:t>Roger </a:t>
            </a:r>
            <a:r>
              <a:rPr lang="en-US" altLang="ja-JP" sz="4800" b="1" dirty="0" smtClean="0">
                <a:solidFill>
                  <a:srgbClr val="002060"/>
                </a:solidFill>
              </a:rPr>
              <a:t>Durand </a:t>
            </a:r>
            <a:r>
              <a:rPr lang="en-US" altLang="ja-JP" sz="4800" b="1" dirty="0" smtClean="0"/>
              <a:t>et.al.</a:t>
            </a:r>
          </a:p>
          <a:p>
            <a:pPr marL="514350" indent="-514350" algn="ctr">
              <a:buNone/>
            </a:pPr>
            <a:r>
              <a:rPr lang="en-US" altLang="ja-JP" sz="4400" b="1" dirty="0">
                <a:solidFill>
                  <a:srgbClr val="002060"/>
                </a:solidFill>
              </a:rPr>
              <a:t>Patricia A Jessup </a:t>
            </a:r>
            <a:r>
              <a:rPr lang="en-US" altLang="ja-JP" sz="4400" b="1" dirty="0" smtClean="0">
                <a:solidFill>
                  <a:srgbClr val="002060"/>
                </a:solidFill>
              </a:rPr>
              <a:t> </a:t>
            </a:r>
            <a:r>
              <a:rPr lang="en-US" altLang="ja-JP" sz="4400" b="1" dirty="0" smtClean="0"/>
              <a:t>et.al.</a:t>
            </a:r>
          </a:p>
          <a:p>
            <a:pPr marL="514350" indent="-514350" algn="ctr">
              <a:buNone/>
            </a:pPr>
            <a:r>
              <a:rPr lang="en-US" altLang="ja-JP" sz="4800" b="1" dirty="0">
                <a:solidFill>
                  <a:srgbClr val="002060"/>
                </a:solidFill>
              </a:rPr>
              <a:t>Ginger Fitzhugh </a:t>
            </a:r>
            <a:r>
              <a:rPr lang="en-US" altLang="ja-JP" sz="4800" b="1" dirty="0" smtClean="0"/>
              <a:t>et.al.</a:t>
            </a:r>
          </a:p>
          <a:p>
            <a:pPr marL="514350" indent="-514350" algn="ctr">
              <a:buNone/>
            </a:pPr>
            <a:r>
              <a:rPr lang="en-US" altLang="ja-JP" sz="4800" b="1" dirty="0"/>
              <a:t> </a:t>
            </a:r>
            <a:r>
              <a:rPr lang="en-US" altLang="ja-JP" sz="4800" b="1" dirty="0" err="1">
                <a:solidFill>
                  <a:srgbClr val="002060"/>
                </a:solidFill>
              </a:rPr>
              <a:t>Ximena</a:t>
            </a:r>
            <a:r>
              <a:rPr lang="en-US" altLang="ja-JP" sz="4800" b="1" dirty="0">
                <a:solidFill>
                  <a:srgbClr val="002060"/>
                </a:solidFill>
              </a:rPr>
              <a:t> </a:t>
            </a:r>
            <a:r>
              <a:rPr lang="en-US" altLang="ja-JP" sz="4800" b="1" dirty="0" smtClean="0">
                <a:solidFill>
                  <a:srgbClr val="002060"/>
                </a:solidFill>
              </a:rPr>
              <a:t>Burgin</a:t>
            </a:r>
            <a:r>
              <a:rPr lang="en-US" altLang="ja-JP" sz="4800" b="1" dirty="0" smtClean="0"/>
              <a:t>, </a:t>
            </a:r>
            <a:r>
              <a:rPr lang="en-US" altLang="ja-JP" sz="3600" b="1" dirty="0" err="1" smtClean="0"/>
              <a:t>etc.etc</a:t>
            </a:r>
            <a:r>
              <a:rPr lang="en-US" altLang="ja-JP" sz="3600" b="1" dirty="0" smtClean="0"/>
              <a:t>.</a:t>
            </a:r>
            <a:endParaRPr lang="en-US" altLang="ja-JP" sz="3600" b="1" dirty="0"/>
          </a:p>
          <a:p>
            <a:pPr marL="514350" indent="-514350" algn="ctr">
              <a:buNone/>
            </a:pPr>
            <a:r>
              <a:rPr lang="en-US" altLang="ja-JP" sz="4400" dirty="0" smtClean="0"/>
              <a:t>(In</a:t>
            </a:r>
            <a:r>
              <a:rPr lang="ja-JP" altLang="en-US" sz="4400" dirty="0"/>
              <a:t> </a:t>
            </a:r>
            <a:r>
              <a:rPr lang="en-US" altLang="ja-JP" sz="4400" dirty="0"/>
              <a:t>AEA’s  </a:t>
            </a:r>
            <a:r>
              <a:rPr lang="en-US" altLang="ja-JP" sz="4400" dirty="0" smtClean="0"/>
              <a:t>“e-Library”.) </a:t>
            </a:r>
            <a:endParaRPr lang="en-US" altLang="ja-JP" sz="4400" i="1" dirty="0" smtClean="0"/>
          </a:p>
          <a:p>
            <a:pPr marL="514350" indent="-514350" algn="ctr">
              <a:buFont typeface="Arial" charset="0"/>
              <a:buNone/>
            </a:pPr>
            <a:endParaRPr lang="en-US" altLang="ja-JP" sz="4800" b="1" i="0" dirty="0" smtClean="0"/>
          </a:p>
          <a:p>
            <a:pPr marL="514350" indent="-514350" algn="ctr">
              <a:buFont typeface="Arial" charset="0"/>
              <a:buNone/>
            </a:pPr>
            <a:endParaRPr lang="en-US" altLang="ja-JP" sz="4000" b="1" i="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6603"/>
            <a:ext cx="3251687" cy="253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" y="5373216"/>
            <a:ext cx="3269823" cy="148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156176" y="9736"/>
            <a:ext cx="2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1. PREFACE</a:t>
            </a:r>
            <a:endParaRPr lang="en-US" altLang="ja-JP" sz="3600" dirty="0"/>
          </a:p>
        </p:txBody>
      </p:sp>
      <p:sp>
        <p:nvSpPr>
          <p:cNvPr id="5" name="正方形/長方形 4"/>
          <p:cNvSpPr/>
          <p:nvPr/>
        </p:nvSpPr>
        <p:spPr>
          <a:xfrm>
            <a:off x="0" y="7647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         LITERATURE Added;</a:t>
            </a:r>
            <a:endParaRPr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6603"/>
            <a:ext cx="3251687" cy="253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" y="5373216"/>
            <a:ext cx="3269823" cy="1484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aki\Pictures\05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18" y="3140968"/>
            <a:ext cx="2625316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@＠＠AEA\aki080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232">
            <a:off x="7138875" y="1923767"/>
            <a:ext cx="1022425" cy="145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ki\Pictures\t02200327_026904001047291009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34" y="3379948"/>
            <a:ext cx="2339974" cy="347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37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156176" y="9736"/>
            <a:ext cx="2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1. PREFACE</a:t>
            </a:r>
            <a:endParaRPr lang="en-US" altLang="ja-JP" sz="3600" dirty="0"/>
          </a:p>
        </p:txBody>
      </p:sp>
      <p:sp>
        <p:nvSpPr>
          <p:cNvPr id="5" name="正方形/長方形 4"/>
          <p:cNvSpPr/>
          <p:nvPr/>
        </p:nvSpPr>
        <p:spPr>
          <a:xfrm>
            <a:off x="0" y="7647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         LITERATURE Added;</a:t>
            </a:r>
            <a:endParaRPr lang="ja-JP" altLang="en-US" dirty="0"/>
          </a:p>
        </p:txBody>
      </p:sp>
      <p:pic>
        <p:nvPicPr>
          <p:cNvPr id="1026" name="Picture 2" descr="D:\@＠＠AEA\aki08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232">
            <a:off x="8007637" y="2210641"/>
            <a:ext cx="1022425" cy="145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@@@12s公人社出版企画一件\100414KojinshaSignature1_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456">
            <a:off x="6396501" y="1789861"/>
            <a:ext cx="2066241" cy="172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0" y="2151728"/>
            <a:ext cx="6858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600" dirty="0" smtClean="0"/>
              <a:t>"</a:t>
            </a:r>
            <a:r>
              <a:rPr lang="en-US" altLang="ja-JP" sz="3600" dirty="0"/>
              <a:t>What will </a:t>
            </a:r>
            <a:r>
              <a:rPr lang="en-US" altLang="ja-JP" sz="3600" dirty="0" smtClean="0"/>
              <a:t>our </a:t>
            </a:r>
            <a:r>
              <a:rPr lang="en-US" altLang="ja-JP" sz="3600" dirty="0" err="1" smtClean="0"/>
              <a:t>Gakudo</a:t>
            </a:r>
            <a:r>
              <a:rPr lang="en-US" altLang="ja-JP" sz="3600" dirty="0" smtClean="0"/>
              <a:t> </a:t>
            </a:r>
            <a:r>
              <a:rPr lang="en-US" altLang="ja-JP" sz="3600" dirty="0"/>
              <a:t>be Like? </a:t>
            </a:r>
          </a:p>
          <a:p>
            <a:r>
              <a:rPr lang="en-US" altLang="ja-JP" sz="3600" dirty="0"/>
              <a:t>:concerns around the public operated </a:t>
            </a:r>
            <a:r>
              <a:rPr lang="en-US" altLang="ja-JP" sz="3600" dirty="0" smtClean="0"/>
              <a:t>'</a:t>
            </a:r>
            <a:r>
              <a:rPr lang="en-US" altLang="ja-JP" sz="3600" dirty="0" err="1" smtClean="0"/>
              <a:t>Gakudo</a:t>
            </a:r>
            <a:r>
              <a:rPr lang="en-US" altLang="ja-JP" sz="3600" dirty="0" smtClean="0"/>
              <a:t> </a:t>
            </a:r>
            <a:r>
              <a:rPr lang="en-US" altLang="ja-JP" sz="3600" dirty="0"/>
              <a:t>outsource-plan to the </a:t>
            </a:r>
            <a:r>
              <a:rPr lang="en-US" altLang="ja-JP" sz="3600" dirty="0" smtClean="0"/>
              <a:t>private </a:t>
            </a:r>
            <a:r>
              <a:rPr lang="en-US" altLang="ja-JP" sz="3600" dirty="0"/>
              <a:t>sector." </a:t>
            </a:r>
          </a:p>
          <a:p>
            <a:endParaRPr lang="en-US" altLang="ja-JP" sz="3600" dirty="0" smtClean="0"/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Author</a:t>
            </a:r>
            <a:r>
              <a:rPr lang="en-US" altLang="ja-JP" sz="2800" dirty="0">
                <a:solidFill>
                  <a:schemeClr val="tx1"/>
                </a:solidFill>
              </a:rPr>
              <a:t>: The Parents in </a:t>
            </a:r>
            <a:r>
              <a:rPr lang="en-US" altLang="ja-JP" sz="2800" dirty="0" err="1">
                <a:solidFill>
                  <a:schemeClr val="tx1"/>
                </a:solidFill>
              </a:rPr>
              <a:t>Koganei</a:t>
            </a:r>
            <a:r>
              <a:rPr lang="en-US" altLang="ja-JP" sz="2800" dirty="0">
                <a:solidFill>
                  <a:schemeClr val="tx1"/>
                </a:solidFill>
              </a:rPr>
              <a:t> City, Tokyo. </a:t>
            </a:r>
          </a:p>
          <a:p>
            <a:r>
              <a:rPr lang="en-US" altLang="ja-JP" sz="2800" dirty="0" smtClean="0">
                <a:solidFill>
                  <a:schemeClr val="tx1"/>
                </a:solidFill>
              </a:rPr>
              <a:t>#</a:t>
            </a:r>
            <a:r>
              <a:rPr lang="en-US" altLang="ja-JP" sz="2800" dirty="0">
                <a:solidFill>
                  <a:schemeClr val="tx1"/>
                </a:solidFill>
              </a:rPr>
              <a:t>Published:  </a:t>
            </a:r>
            <a:r>
              <a:rPr lang="en-US" altLang="ja-JP" sz="2800" dirty="0" err="1">
                <a:solidFill>
                  <a:schemeClr val="tx1"/>
                </a:solidFill>
              </a:rPr>
              <a:t>Kojinsha</a:t>
            </a:r>
            <a:r>
              <a:rPr lang="en-US" altLang="ja-JP" sz="2800" dirty="0">
                <a:solidFill>
                  <a:schemeClr val="tx1"/>
                </a:solidFill>
              </a:rPr>
              <a:t>, </a:t>
            </a:r>
            <a:r>
              <a:rPr lang="en-US" altLang="ja-JP" sz="2800" dirty="0" smtClean="0">
                <a:solidFill>
                  <a:schemeClr val="tx1"/>
                </a:solidFill>
              </a:rPr>
              <a:t>2010</a:t>
            </a:r>
            <a:r>
              <a:rPr lang="en-US" altLang="ja-JP" sz="2800" dirty="0">
                <a:solidFill>
                  <a:schemeClr val="tx1"/>
                </a:solidFill>
              </a:rPr>
              <a:t>. </a:t>
            </a:r>
          </a:p>
          <a:p>
            <a:r>
              <a:rPr lang="en-US" altLang="ja-JP" sz="2800" dirty="0">
                <a:solidFill>
                  <a:schemeClr val="tx1"/>
                </a:solidFill>
              </a:rPr>
              <a:t>#ISBN</a:t>
            </a:r>
            <a:r>
              <a:rPr lang="ja-JP" altLang="en-US" sz="2800" dirty="0">
                <a:solidFill>
                  <a:schemeClr val="tx1"/>
                </a:solidFill>
              </a:rPr>
              <a:t>：</a:t>
            </a:r>
            <a:r>
              <a:rPr lang="en-US" altLang="ja-JP" sz="2800" dirty="0">
                <a:solidFill>
                  <a:schemeClr val="tx1"/>
                </a:solidFill>
              </a:rPr>
              <a:t>9784861620669 </a:t>
            </a:r>
            <a:r>
              <a:rPr lang="en-US" altLang="ja-JP" sz="2800" dirty="0" smtClean="0">
                <a:solidFill>
                  <a:schemeClr val="tx1"/>
                </a:solidFill>
              </a:rPr>
              <a:t>  \2,400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16216" y="1577722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Signatures of contributors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aki\Pictures\t02200327_02690400104729100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093" y="3379948"/>
            <a:ext cx="2339974" cy="347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1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156176" y="9736"/>
            <a:ext cx="2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1. PREFACE</a:t>
            </a:r>
            <a:endParaRPr lang="en-US" altLang="ja-JP" sz="3600" dirty="0"/>
          </a:p>
        </p:txBody>
      </p:sp>
      <p:pic>
        <p:nvPicPr>
          <p:cNvPr id="1026" name="Picture 2" descr="D:\@＠＠AEA\aki08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232">
            <a:off x="8007637" y="2210641"/>
            <a:ext cx="1022425" cy="145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ki\Pictures\t02200327_026904001047291009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75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34" y="3379948"/>
            <a:ext cx="2339974" cy="347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@@@12s公人社出版企画一件\100414KojinshaSignature1_ss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9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456">
            <a:off x="6396501" y="1789861"/>
            <a:ext cx="2066241" cy="172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コンテンツ プレースホルダ 6"/>
          <p:cNvSpPr>
            <a:spLocks noGrp="1"/>
          </p:cNvSpPr>
          <p:nvPr>
            <p:ph idx="1"/>
          </p:nvPr>
        </p:nvSpPr>
        <p:spPr>
          <a:xfrm>
            <a:off x="0" y="305272"/>
            <a:ext cx="8229600" cy="6552728"/>
          </a:xfrm>
        </p:spPr>
        <p:txBody>
          <a:bodyPr/>
          <a:lstStyle/>
          <a:p>
            <a:pPr algn="ctr">
              <a:spcBef>
                <a:spcPct val="0"/>
              </a:spcBef>
              <a:buNone/>
              <a:defRPr/>
            </a:pP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Contents</a:t>
            </a:r>
            <a:endParaRPr lang="en-US" altLang="ja-JP" sz="4800" b="1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r>
              <a:rPr lang="en-US" altLang="ja-JP" sz="1800" dirty="0">
                <a:latin typeface="+mj-lt"/>
                <a:ea typeface="+mj-ea"/>
                <a:cs typeface="+mj-cs"/>
              </a:rPr>
              <a:t>##Prologue </a:t>
            </a:r>
            <a:endParaRPr lang="en-US" altLang="ja-JP" sz="1800" dirty="0" smtClean="0">
              <a:latin typeface="+mj-lt"/>
              <a:ea typeface="+mj-ea"/>
              <a:cs typeface="+mj-cs"/>
            </a:endParaRP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endParaRPr lang="en-US" altLang="ja-JP" sz="1800" dirty="0">
              <a:latin typeface="+mj-lt"/>
              <a:ea typeface="+mj-ea"/>
              <a:cs typeface="+mj-cs"/>
            </a:endParaRP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r>
              <a:rPr lang="en-US" altLang="ja-JP" sz="1800" dirty="0" smtClean="0">
                <a:latin typeface="+mj-lt"/>
                <a:ea typeface="+mj-ea"/>
                <a:cs typeface="+mj-cs"/>
              </a:rPr>
              <a:t>How </a:t>
            </a:r>
            <a:r>
              <a:rPr lang="en-US" altLang="ja-JP" sz="1800" dirty="0">
                <a:latin typeface="+mj-lt"/>
                <a:ea typeface="+mj-ea"/>
                <a:cs typeface="+mj-cs"/>
              </a:rPr>
              <a:t>to ensure children's after-school activities. </a:t>
            </a: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r>
              <a:rPr lang="en-US" altLang="ja-JP" sz="1800" dirty="0">
                <a:latin typeface="+mj-lt"/>
                <a:ea typeface="+mj-ea"/>
                <a:cs typeface="+mj-cs"/>
              </a:rPr>
              <a:t>Kozo SUZUKI, once a father of AKANE-</a:t>
            </a:r>
            <a:r>
              <a:rPr lang="en-US" altLang="ja-JP" sz="1800" dirty="0" err="1">
                <a:latin typeface="+mj-lt"/>
                <a:ea typeface="+mj-ea"/>
                <a:cs typeface="+mj-cs"/>
              </a:rPr>
              <a:t>Gakudo</a:t>
            </a:r>
            <a:r>
              <a:rPr lang="en-US" altLang="ja-JP" sz="1800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r>
              <a:rPr lang="en-US" altLang="ja-JP" sz="1800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r>
              <a:rPr lang="en-US" altLang="ja-JP" sz="1800" dirty="0">
                <a:latin typeface="+mj-lt"/>
                <a:ea typeface="+mj-ea"/>
                <a:cs typeface="+mj-cs"/>
              </a:rPr>
              <a:t>##Chapter 1 : When the parents move; "They're </a:t>
            </a:r>
            <a:r>
              <a:rPr lang="en-US" altLang="ja-JP" sz="1800" dirty="0" err="1">
                <a:latin typeface="+mj-lt"/>
                <a:ea typeface="+mj-ea"/>
                <a:cs typeface="+mj-cs"/>
              </a:rPr>
              <a:t>gonna</a:t>
            </a:r>
            <a:r>
              <a:rPr lang="en-US" altLang="ja-JP" sz="1800" dirty="0">
                <a:latin typeface="+mj-lt"/>
                <a:ea typeface="+mj-ea"/>
                <a:cs typeface="+mj-cs"/>
              </a:rPr>
              <a:t> outsource the </a:t>
            </a:r>
            <a:r>
              <a:rPr lang="en-US" altLang="ja-JP" sz="1800" dirty="0" err="1">
                <a:latin typeface="+mj-lt"/>
                <a:ea typeface="+mj-ea"/>
                <a:cs typeface="+mj-cs"/>
              </a:rPr>
              <a:t>Gakudo</a:t>
            </a:r>
            <a:r>
              <a:rPr lang="en-US" altLang="ja-JP" sz="1800" dirty="0">
                <a:latin typeface="+mj-lt"/>
                <a:ea typeface="+mj-ea"/>
                <a:cs typeface="+mj-cs"/>
              </a:rPr>
              <a:t>!" </a:t>
            </a: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r>
              <a:rPr lang="en-US" altLang="ja-JP" sz="1800" dirty="0">
                <a:latin typeface="+mj-lt"/>
                <a:ea typeface="+mj-ea"/>
                <a:cs typeface="+mj-cs"/>
              </a:rPr>
              <a:t>Shingo OHMORI, once a father of MIDORI-</a:t>
            </a:r>
            <a:r>
              <a:rPr lang="en-US" altLang="ja-JP" sz="1800" dirty="0" err="1">
                <a:latin typeface="+mj-lt"/>
                <a:ea typeface="+mj-ea"/>
                <a:cs typeface="+mj-cs"/>
              </a:rPr>
              <a:t>Gakudo</a:t>
            </a:r>
            <a:r>
              <a:rPr lang="en-US" altLang="ja-JP" sz="1800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r>
              <a:rPr lang="en-US" altLang="ja-JP" sz="1800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r>
              <a:rPr lang="en-US" altLang="ja-JP" sz="1800" dirty="0">
                <a:latin typeface="+mj-lt"/>
                <a:ea typeface="+mj-ea"/>
                <a:cs typeface="+mj-cs"/>
              </a:rPr>
              <a:t>##Chapter 2 : Daily life at </a:t>
            </a:r>
            <a:r>
              <a:rPr lang="en-US" altLang="ja-JP" sz="1800" dirty="0" err="1">
                <a:latin typeface="+mj-lt"/>
                <a:ea typeface="+mj-ea"/>
                <a:cs typeface="+mj-cs"/>
              </a:rPr>
              <a:t>Gakudo</a:t>
            </a:r>
            <a:r>
              <a:rPr lang="en-US" altLang="ja-JP" sz="1800" dirty="0">
                <a:latin typeface="+mj-lt"/>
                <a:ea typeface="+mj-ea"/>
                <a:cs typeface="+mj-cs"/>
              </a:rPr>
              <a:t>; a sketch </a:t>
            </a: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r>
              <a:rPr lang="en-US" altLang="ja-JP" sz="1800" dirty="0">
                <a:latin typeface="+mj-lt"/>
                <a:ea typeface="+mj-ea"/>
                <a:cs typeface="+mj-cs"/>
              </a:rPr>
              <a:t>Tetsuya YAMASHITA, Instructor of AKANE-</a:t>
            </a:r>
            <a:r>
              <a:rPr lang="en-US" altLang="ja-JP" sz="1800" dirty="0" err="1">
                <a:latin typeface="+mj-lt"/>
                <a:ea typeface="+mj-ea"/>
                <a:cs typeface="+mj-cs"/>
              </a:rPr>
              <a:t>Gakudo</a:t>
            </a:r>
            <a:r>
              <a:rPr lang="en-US" altLang="ja-JP" sz="1800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r>
              <a:rPr lang="en-US" altLang="ja-JP" sz="1800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r>
              <a:rPr lang="en-US" altLang="ja-JP" sz="1800" dirty="0">
                <a:latin typeface="+mj-lt"/>
                <a:ea typeface="+mj-ea"/>
                <a:cs typeface="+mj-cs"/>
              </a:rPr>
              <a:t>##Chapter 3 : What "Quality </a:t>
            </a:r>
            <a:r>
              <a:rPr lang="en-US" altLang="ja-JP" sz="1800" dirty="0" err="1">
                <a:latin typeface="+mj-lt"/>
                <a:ea typeface="+mj-ea"/>
                <a:cs typeface="+mj-cs"/>
              </a:rPr>
              <a:t>Gakudo</a:t>
            </a:r>
            <a:r>
              <a:rPr lang="en-US" altLang="ja-JP" sz="1800" dirty="0">
                <a:latin typeface="+mj-lt"/>
                <a:ea typeface="+mj-ea"/>
                <a:cs typeface="+mj-cs"/>
              </a:rPr>
              <a:t>" means; Creating a research group of hundred Moms and Dads. </a:t>
            </a: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r>
              <a:rPr lang="en-US" altLang="ja-JP" sz="1800" dirty="0">
                <a:latin typeface="+mj-lt"/>
                <a:ea typeface="+mj-ea"/>
                <a:cs typeface="+mj-cs"/>
              </a:rPr>
              <a:t>Akihiko HASHIMOTO, once a father of MIDORI-</a:t>
            </a:r>
            <a:r>
              <a:rPr lang="en-US" altLang="ja-JP" sz="1800" dirty="0" err="1">
                <a:latin typeface="+mj-lt"/>
                <a:ea typeface="+mj-ea"/>
                <a:cs typeface="+mj-cs"/>
              </a:rPr>
              <a:t>Gakudo</a:t>
            </a:r>
            <a:r>
              <a:rPr lang="en-US" altLang="ja-JP" sz="1800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r>
              <a:rPr lang="en-US" altLang="ja-JP" sz="1800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r>
              <a:rPr lang="en-US" altLang="ja-JP" sz="1800" dirty="0">
                <a:latin typeface="+mj-lt"/>
                <a:ea typeface="+mj-ea"/>
                <a:cs typeface="+mj-cs"/>
              </a:rPr>
              <a:t>##Chapter 4 : The Place we speak ; Presenting findings at the Municipal Child Welfare Council. </a:t>
            </a: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r>
              <a:rPr lang="en-US" altLang="ja-JP" sz="1800" dirty="0">
                <a:latin typeface="+mj-lt"/>
                <a:ea typeface="+mj-ea"/>
                <a:cs typeface="+mj-cs"/>
              </a:rPr>
              <a:t>Akihiko HASHIMOTO, once a father of MIDORI-</a:t>
            </a:r>
            <a:r>
              <a:rPr lang="en-US" altLang="ja-JP" sz="1800" dirty="0" err="1">
                <a:latin typeface="+mj-lt"/>
                <a:ea typeface="+mj-ea"/>
                <a:cs typeface="+mj-cs"/>
              </a:rPr>
              <a:t>Gakudo</a:t>
            </a:r>
            <a:r>
              <a:rPr lang="en-US" altLang="ja-JP" sz="1800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r>
              <a:rPr lang="en-US" altLang="ja-JP" sz="1800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r>
              <a:rPr lang="en-US" altLang="ja-JP" sz="1800" dirty="0">
                <a:latin typeface="+mj-lt"/>
                <a:ea typeface="+mj-ea"/>
                <a:cs typeface="+mj-cs"/>
              </a:rPr>
              <a:t>##Chapter 5 : A Shape of the "Quality </a:t>
            </a:r>
            <a:r>
              <a:rPr lang="en-US" altLang="ja-JP" sz="1800" dirty="0" err="1">
                <a:latin typeface="+mj-lt"/>
                <a:ea typeface="+mj-ea"/>
                <a:cs typeface="+mj-cs"/>
              </a:rPr>
              <a:t>Gakudo</a:t>
            </a:r>
            <a:r>
              <a:rPr lang="en-US" altLang="ja-JP" sz="1800" dirty="0">
                <a:latin typeface="+mj-lt"/>
                <a:ea typeface="+mj-ea"/>
                <a:cs typeface="+mj-cs"/>
              </a:rPr>
              <a:t>" ; Our making of the "Childcare Standard" draft . </a:t>
            </a: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r>
              <a:rPr lang="en-US" altLang="ja-JP" sz="1800" dirty="0">
                <a:latin typeface="+mj-lt"/>
                <a:ea typeface="+mj-ea"/>
                <a:cs typeface="+mj-cs"/>
              </a:rPr>
              <a:t>Toru HAYASHI, once a father of MIDORI-</a:t>
            </a:r>
            <a:r>
              <a:rPr lang="en-US" altLang="ja-JP" sz="1800" dirty="0" err="1">
                <a:latin typeface="+mj-lt"/>
                <a:ea typeface="+mj-ea"/>
                <a:cs typeface="+mj-cs"/>
              </a:rPr>
              <a:t>Gakudo</a:t>
            </a:r>
            <a:r>
              <a:rPr lang="en-US" altLang="ja-JP" sz="1800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r>
              <a:rPr lang="en-US" altLang="ja-JP" sz="1800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r>
              <a:rPr lang="en-US" altLang="ja-JP" sz="1800" dirty="0">
                <a:latin typeface="+mj-lt"/>
                <a:ea typeface="+mj-ea"/>
                <a:cs typeface="+mj-cs"/>
              </a:rPr>
              <a:t>##Chapter 6 : When and how to talk politically ; A Dad-lobbyist at the City Hall. </a:t>
            </a: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r>
              <a:rPr lang="en-US" altLang="ja-JP" sz="1800" dirty="0">
                <a:latin typeface="+mj-lt"/>
                <a:ea typeface="+mj-ea"/>
                <a:cs typeface="+mj-cs"/>
              </a:rPr>
              <a:t>Hiroshi NAKANO, once a father of SAWARABI-</a:t>
            </a:r>
            <a:r>
              <a:rPr lang="en-US" altLang="ja-JP" sz="1800" dirty="0" err="1">
                <a:latin typeface="+mj-lt"/>
                <a:ea typeface="+mj-ea"/>
                <a:cs typeface="+mj-cs"/>
              </a:rPr>
              <a:t>Gakudo</a:t>
            </a:r>
            <a:r>
              <a:rPr lang="en-US" altLang="ja-JP" sz="1800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r>
              <a:rPr lang="en-US" altLang="ja-JP" sz="1800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r>
              <a:rPr lang="en-US" altLang="ja-JP" sz="1800" dirty="0">
                <a:latin typeface="+mj-lt"/>
                <a:ea typeface="+mj-ea"/>
                <a:cs typeface="+mj-cs"/>
              </a:rPr>
              <a:t>##Chapter 7 : How to make voices reach ; Creating public relations within parents. </a:t>
            </a: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r>
              <a:rPr lang="en-US" altLang="ja-JP" sz="1800" dirty="0">
                <a:latin typeface="+mj-lt"/>
                <a:ea typeface="+mj-ea"/>
                <a:cs typeface="+mj-cs"/>
              </a:rPr>
              <a:t>Yuko TAKASHIMA UNO, once a mother of SAKURANAMI-</a:t>
            </a:r>
            <a:r>
              <a:rPr lang="en-US" altLang="ja-JP" sz="1800" dirty="0" err="1">
                <a:latin typeface="+mj-lt"/>
                <a:ea typeface="+mj-ea"/>
                <a:cs typeface="+mj-cs"/>
              </a:rPr>
              <a:t>Gakudo</a:t>
            </a:r>
            <a:r>
              <a:rPr lang="en-US" altLang="ja-JP" sz="1800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r>
              <a:rPr lang="en-US" altLang="ja-JP" sz="1800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r>
              <a:rPr lang="en-US" altLang="ja-JP" sz="1800" dirty="0">
                <a:latin typeface="+mj-lt"/>
                <a:ea typeface="+mj-ea"/>
                <a:cs typeface="+mj-cs"/>
              </a:rPr>
              <a:t>##Epilogue </a:t>
            </a: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r>
              <a:rPr lang="en-US" altLang="ja-JP" sz="1800" dirty="0">
                <a:latin typeface="+mj-lt"/>
                <a:ea typeface="+mj-ea"/>
                <a:cs typeface="+mj-cs"/>
              </a:rPr>
              <a:t>The Background of parents' action in </a:t>
            </a:r>
            <a:r>
              <a:rPr lang="en-US" altLang="ja-JP" sz="1800" dirty="0" err="1">
                <a:latin typeface="+mj-lt"/>
                <a:ea typeface="+mj-ea"/>
                <a:cs typeface="+mj-cs"/>
              </a:rPr>
              <a:t>Koganei</a:t>
            </a:r>
            <a:r>
              <a:rPr lang="en-US" altLang="ja-JP" sz="1800" dirty="0">
                <a:latin typeface="+mj-lt"/>
                <a:ea typeface="+mj-ea"/>
                <a:cs typeface="+mj-cs"/>
              </a:rPr>
              <a:t>-city; a reflection from a community management </a:t>
            </a: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endParaRPr lang="en-US" altLang="ja-JP" sz="1800" dirty="0">
              <a:latin typeface="+mj-lt"/>
              <a:ea typeface="+mj-ea"/>
              <a:cs typeface="+mj-cs"/>
            </a:endParaRP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r>
              <a:rPr lang="en-US" altLang="ja-JP" sz="1800" dirty="0">
                <a:latin typeface="+mj-lt"/>
                <a:ea typeface="+mj-ea"/>
                <a:cs typeface="+mj-cs"/>
              </a:rPr>
              <a:t>viewpoint. </a:t>
            </a: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r>
              <a:rPr lang="en-US" altLang="ja-JP" sz="1800" dirty="0">
                <a:latin typeface="+mj-lt"/>
                <a:ea typeface="+mj-ea"/>
                <a:cs typeface="+mj-cs"/>
              </a:rPr>
              <a:t>Kozo SUZUKI, once a father of AKANE-</a:t>
            </a:r>
            <a:r>
              <a:rPr lang="en-US" altLang="ja-JP" sz="1800" dirty="0" err="1">
                <a:latin typeface="+mj-lt"/>
                <a:ea typeface="+mj-ea"/>
                <a:cs typeface="+mj-cs"/>
              </a:rPr>
              <a:t>Gakudo</a:t>
            </a:r>
            <a:r>
              <a:rPr lang="en-US" altLang="ja-JP" sz="1800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endParaRPr lang="en-US" altLang="ja-JP" sz="1800" dirty="0">
              <a:latin typeface="+mj-lt"/>
              <a:ea typeface="+mj-ea"/>
              <a:cs typeface="+mj-cs"/>
            </a:endParaRP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r>
              <a:rPr lang="en-US" altLang="ja-JP" sz="1800" dirty="0">
                <a:latin typeface="+mj-lt"/>
                <a:ea typeface="+mj-ea"/>
                <a:cs typeface="+mj-cs"/>
              </a:rPr>
              <a:t>##Appendix A : Chronological table of the </a:t>
            </a:r>
            <a:r>
              <a:rPr lang="en-US" altLang="ja-JP" sz="1800" dirty="0" err="1">
                <a:latin typeface="+mj-lt"/>
                <a:ea typeface="+mj-ea"/>
                <a:cs typeface="+mj-cs"/>
              </a:rPr>
              <a:t>Gakudo</a:t>
            </a:r>
            <a:r>
              <a:rPr lang="en-US" altLang="ja-JP" sz="1800" dirty="0">
                <a:latin typeface="+mj-lt"/>
                <a:ea typeface="+mj-ea"/>
                <a:cs typeface="+mj-cs"/>
              </a:rPr>
              <a:t> in </a:t>
            </a:r>
            <a:r>
              <a:rPr lang="en-US" altLang="ja-JP" sz="1800" dirty="0" err="1">
                <a:latin typeface="+mj-lt"/>
                <a:ea typeface="+mj-ea"/>
                <a:cs typeface="+mj-cs"/>
              </a:rPr>
              <a:t>Koganei</a:t>
            </a:r>
            <a:r>
              <a:rPr lang="en-US" altLang="ja-JP" sz="1800" dirty="0">
                <a:latin typeface="+mj-lt"/>
                <a:ea typeface="+mj-ea"/>
                <a:cs typeface="+mj-cs"/>
              </a:rPr>
              <a:t> City </a:t>
            </a: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r>
              <a:rPr lang="en-US" altLang="ja-JP" sz="1800" dirty="0" err="1">
                <a:latin typeface="+mj-lt"/>
                <a:ea typeface="+mj-ea"/>
                <a:cs typeface="+mj-cs"/>
              </a:rPr>
              <a:t>Tetsuroh</a:t>
            </a:r>
            <a:r>
              <a:rPr lang="en-US" altLang="ja-JP" sz="1800" dirty="0">
                <a:latin typeface="+mj-lt"/>
                <a:ea typeface="+mj-ea"/>
                <a:cs typeface="+mj-cs"/>
              </a:rPr>
              <a:t> YASAKA, Instructor of TAKETOMBO-</a:t>
            </a:r>
            <a:r>
              <a:rPr lang="en-US" altLang="ja-JP" sz="1800" dirty="0" err="1">
                <a:latin typeface="+mj-lt"/>
                <a:ea typeface="+mj-ea"/>
                <a:cs typeface="+mj-cs"/>
              </a:rPr>
              <a:t>Gakudo</a:t>
            </a:r>
            <a:r>
              <a:rPr lang="en-US" altLang="ja-JP" sz="1800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r>
              <a:rPr lang="en-US" altLang="ja-JP" sz="1800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r>
              <a:rPr lang="en-US" altLang="ja-JP" sz="1800" dirty="0">
                <a:latin typeface="+mj-lt"/>
                <a:ea typeface="+mj-ea"/>
                <a:cs typeface="+mj-cs"/>
              </a:rPr>
              <a:t>##Appendix B : Location map of the </a:t>
            </a:r>
            <a:r>
              <a:rPr lang="en-US" altLang="ja-JP" sz="1800" dirty="0" err="1">
                <a:latin typeface="+mj-lt"/>
                <a:ea typeface="+mj-ea"/>
                <a:cs typeface="+mj-cs"/>
              </a:rPr>
              <a:t>Gakudo</a:t>
            </a:r>
            <a:r>
              <a:rPr lang="en-US" altLang="ja-JP" sz="1800" dirty="0">
                <a:latin typeface="+mj-lt"/>
                <a:ea typeface="+mj-ea"/>
                <a:cs typeface="+mj-cs"/>
              </a:rPr>
              <a:t> in </a:t>
            </a:r>
            <a:r>
              <a:rPr lang="en-US" altLang="ja-JP" sz="1800" dirty="0" err="1">
                <a:latin typeface="+mj-lt"/>
                <a:ea typeface="+mj-ea"/>
                <a:cs typeface="+mj-cs"/>
              </a:rPr>
              <a:t>Koganei</a:t>
            </a:r>
            <a:r>
              <a:rPr lang="en-US" altLang="ja-JP" sz="1800" dirty="0">
                <a:latin typeface="+mj-lt"/>
                <a:ea typeface="+mj-ea"/>
                <a:cs typeface="+mj-cs"/>
              </a:rPr>
              <a:t>-city Yuko TAKASHIMA UNO, once a mother of </a:t>
            </a: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endParaRPr lang="en-US" altLang="ja-JP" sz="1800" dirty="0">
              <a:latin typeface="+mj-lt"/>
              <a:ea typeface="+mj-ea"/>
              <a:cs typeface="+mj-cs"/>
            </a:endParaRP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r>
              <a:rPr lang="en-US" altLang="ja-JP" sz="1800" dirty="0">
                <a:latin typeface="+mj-lt"/>
                <a:ea typeface="+mj-ea"/>
                <a:cs typeface="+mj-cs"/>
              </a:rPr>
              <a:t>SAKURANAMI-</a:t>
            </a:r>
            <a:r>
              <a:rPr lang="en-US" altLang="ja-JP" sz="1800" dirty="0" err="1">
                <a:latin typeface="+mj-lt"/>
                <a:ea typeface="+mj-ea"/>
                <a:cs typeface="+mj-cs"/>
              </a:rPr>
              <a:t>Gakudo</a:t>
            </a:r>
            <a:endParaRPr lang="en-US" altLang="ja-JP" sz="1800" dirty="0">
              <a:latin typeface="+mj-lt"/>
              <a:ea typeface="+mj-ea"/>
              <a:cs typeface="+mj-cs"/>
            </a:endParaRP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endParaRPr lang="en-US" altLang="ja-JP" sz="1800" dirty="0">
              <a:latin typeface="+mj-lt"/>
              <a:ea typeface="+mj-ea"/>
              <a:cs typeface="+mj-cs"/>
            </a:endParaRPr>
          </a:p>
          <a:p>
            <a:pPr algn="ctr">
              <a:lnSpc>
                <a:spcPts val="1000"/>
              </a:lnSpc>
              <a:spcBef>
                <a:spcPct val="0"/>
              </a:spcBef>
              <a:buNone/>
              <a:defRPr/>
            </a:pPr>
            <a:r>
              <a:rPr lang="en-US" altLang="ja-JP" sz="1800" dirty="0">
                <a:latin typeface="+mj-lt"/>
                <a:ea typeface="+mj-ea"/>
                <a:cs typeface="+mj-cs"/>
              </a:rPr>
              <a:t>## Final Notes by the co-editors </a:t>
            </a:r>
            <a:r>
              <a:rPr lang="en-US" altLang="ja-JP" sz="1800" dirty="0" smtClean="0">
                <a:latin typeface="+mj-lt"/>
                <a:ea typeface="+mj-ea"/>
                <a:cs typeface="+mj-cs"/>
              </a:rPr>
              <a:t> Akihiko </a:t>
            </a:r>
            <a:r>
              <a:rPr lang="en-US" altLang="ja-JP" sz="1800" dirty="0">
                <a:latin typeface="+mj-lt"/>
                <a:ea typeface="+mj-ea"/>
                <a:cs typeface="+mj-cs"/>
              </a:rPr>
              <a:t>HASHIMOTO, Kozo SUZUKI,</a:t>
            </a:r>
          </a:p>
          <a:p>
            <a:pPr>
              <a:defRPr/>
            </a:pPr>
            <a:endParaRPr lang="en-US" altLang="ja-JP" dirty="0" smtClean="0"/>
          </a:p>
          <a:p>
            <a:pPr>
              <a:defRPr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634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156176" y="9736"/>
            <a:ext cx="2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1. PREFACE</a:t>
            </a:r>
            <a:endParaRPr lang="en-US" altLang="ja-JP" sz="3600" dirty="0"/>
          </a:p>
        </p:txBody>
      </p:sp>
      <p:sp>
        <p:nvSpPr>
          <p:cNvPr id="5" name="正方形/長方形 4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Must tell you,</a:t>
            </a:r>
          </a:p>
          <a:p>
            <a:r>
              <a:rPr lang="en-US" altLang="ja-JP" sz="4800" b="1" i="0" dirty="0">
                <a:solidFill>
                  <a:prstClr val="black"/>
                </a:solidFill>
                <a:latin typeface="Calibri"/>
                <a:ea typeface="ＭＳ Ｐゴシック"/>
              </a:rPr>
              <a:t>t</a:t>
            </a:r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he SECRET of the evaluators.</a:t>
            </a:r>
            <a:endParaRPr lang="ja-JP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 descr="D:\@＠＠AEA\aki08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4232">
            <a:off x="8007637" y="2210641"/>
            <a:ext cx="1022425" cy="1456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@@@12s公人社出版企画一件\100414KojinshaSignature1_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6456">
            <a:off x="6396501" y="1789861"/>
            <a:ext cx="2066241" cy="172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516216" y="1577722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Signatures of contributors</a:t>
            </a:r>
            <a:endParaRPr kumimoji="1" lang="ja-JP" altLang="en-US" dirty="0"/>
          </a:p>
        </p:txBody>
      </p:sp>
      <p:pic>
        <p:nvPicPr>
          <p:cNvPr id="1027" name="Picture 3" descr="C:\Users\aki\Pictures\t02200327_026904001047291009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093" y="3379948"/>
            <a:ext cx="2339974" cy="347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@＠＠AEA\PICS\031101tochigiikaLEYME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3925">
            <a:off x="288381" y="1610905"/>
            <a:ext cx="6497164" cy="488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79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940152" y="9736"/>
            <a:ext cx="320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2. Background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46612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JUST\ｲﾒｰｼﾞ\ｽﾗｲﾄﾞ背景\背景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373" cy="64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" y="30800"/>
            <a:ext cx="9115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 smtClean="0">
                <a:solidFill>
                  <a:srgbClr val="00B050"/>
                </a:solidFill>
                <a:latin typeface="Century" panose="02040604050505020304" pitchFamily="18" charset="0"/>
              </a:rPr>
              <a:t>Thank you ,</a:t>
            </a:r>
            <a:endParaRPr kumimoji="1" lang="ja-JP" altLang="en-US" sz="6000" dirty="0">
              <a:solidFill>
                <a:srgbClr val="00B050"/>
              </a:solidFill>
              <a:latin typeface="Century" panose="020406040505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1198863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dirty="0" smtClean="0">
                <a:solidFill>
                  <a:srgbClr val="00B050"/>
                </a:solidFill>
                <a:latin typeface="Century" panose="02040604050505020304" pitchFamily="18" charset="0"/>
              </a:rPr>
              <a:t>For including me.</a:t>
            </a:r>
            <a:endParaRPr kumimoji="1" lang="ja-JP" altLang="en-US" sz="6000" dirty="0">
              <a:solidFill>
                <a:srgbClr val="00B050"/>
              </a:solidFill>
              <a:latin typeface="Century" panose="020406040505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2366926"/>
            <a:ext cx="9115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 smtClean="0">
                <a:solidFill>
                  <a:srgbClr val="00B050"/>
                </a:solidFill>
                <a:latin typeface="Century" panose="02040604050505020304" pitchFamily="18" charset="0"/>
              </a:rPr>
              <a:t>“</a:t>
            </a:r>
            <a:r>
              <a:rPr kumimoji="1" lang="en-US" altLang="ja-JP" sz="6000" dirty="0" err="1" smtClean="0">
                <a:solidFill>
                  <a:srgbClr val="00B050"/>
                </a:solidFill>
                <a:latin typeface="Century" panose="02040604050505020304" pitchFamily="18" charset="0"/>
              </a:rPr>
              <a:t>Koganei</a:t>
            </a:r>
            <a:r>
              <a:rPr kumimoji="1" lang="en-US" altLang="ja-JP" sz="6000" dirty="0" smtClean="0">
                <a:solidFill>
                  <a:srgbClr val="00B050"/>
                </a:solidFill>
                <a:latin typeface="Century" panose="02040604050505020304" pitchFamily="18" charset="0"/>
              </a:rPr>
              <a:t>” is not in</a:t>
            </a:r>
          </a:p>
          <a:p>
            <a:pPr algn="r"/>
            <a:r>
              <a:rPr lang="en-US" altLang="ja-JP" sz="6000" dirty="0" smtClean="0">
                <a:solidFill>
                  <a:srgbClr val="00B050"/>
                </a:solidFill>
                <a:latin typeface="Century" panose="02040604050505020304" pitchFamily="18" charset="0"/>
              </a:rPr>
              <a:t>The States, indeed...</a:t>
            </a:r>
            <a:endParaRPr kumimoji="1" lang="ja-JP" altLang="en-US" sz="6000" dirty="0">
              <a:solidFill>
                <a:srgbClr val="00B05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90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018049"/>
            <a:ext cx="8999984" cy="2554967"/>
          </a:xfrm>
        </p:spPr>
        <p:txBody>
          <a:bodyPr/>
          <a:lstStyle/>
          <a:p>
            <a:pPr marL="514350" indent="-514350" algn="ctr">
              <a:lnSpc>
                <a:spcPts val="3000"/>
              </a:lnSpc>
              <a:buNone/>
            </a:pPr>
            <a:r>
              <a:rPr lang="en-US" altLang="ja-JP" sz="4800" b="1" i="1" dirty="0" smtClean="0"/>
              <a:t>OST </a:t>
            </a:r>
            <a:r>
              <a:rPr lang="en-US" altLang="ja-JP" sz="4800" b="1" i="1" dirty="0" err="1" smtClean="0"/>
              <a:t>Prg</a:t>
            </a:r>
            <a:r>
              <a:rPr lang="en-US" altLang="ja-JP" sz="4800" b="1" i="1" dirty="0" smtClean="0"/>
              <a:t>.</a:t>
            </a:r>
            <a:r>
              <a:rPr lang="en-US" altLang="ja-JP" sz="4800" b="1" dirty="0" smtClean="0"/>
              <a:t> in </a:t>
            </a:r>
            <a:r>
              <a:rPr lang="en-US" altLang="ja-JP" sz="4800" b="1" dirty="0" err="1" smtClean="0"/>
              <a:t>Koganei</a:t>
            </a:r>
            <a:r>
              <a:rPr lang="en-US" altLang="ja-JP" sz="4800" b="1" dirty="0" smtClean="0"/>
              <a:t> </a:t>
            </a:r>
            <a:r>
              <a:rPr lang="en-US" altLang="ja-JP" sz="4800" b="1" dirty="0" err="1" smtClean="0"/>
              <a:t>Cty</a:t>
            </a:r>
            <a:endParaRPr lang="en-US" altLang="ja-JP" sz="4800" b="1" dirty="0" smtClean="0"/>
          </a:p>
          <a:p>
            <a:pPr marL="514350" indent="-514350" algn="ctr">
              <a:lnSpc>
                <a:spcPts val="3000"/>
              </a:lnSpc>
              <a:buNone/>
            </a:pPr>
            <a:endParaRPr lang="en-US" altLang="ja-JP" sz="4800" b="1" dirty="0" smtClean="0"/>
          </a:p>
          <a:p>
            <a:pPr marL="514350" indent="-514350">
              <a:lnSpc>
                <a:spcPts val="4800"/>
              </a:lnSpc>
              <a:buNone/>
            </a:pPr>
            <a:r>
              <a:rPr lang="en-US" altLang="ja-JP" sz="4800" b="1" i="1" dirty="0" smtClean="0"/>
              <a:t>9 care homes near to </a:t>
            </a:r>
          </a:p>
          <a:p>
            <a:pPr marL="514350" indent="-514350">
              <a:lnSpc>
                <a:spcPts val="4800"/>
              </a:lnSpc>
              <a:buNone/>
            </a:pPr>
            <a:r>
              <a:rPr lang="en-US" altLang="ja-JP" sz="4800" b="1" i="1" dirty="0" smtClean="0"/>
              <a:t>9 elementary schools respectively,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43200" y="3573016"/>
            <a:ext cx="7200800" cy="1479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r" eaLnBrk="0" hangingPunct="0">
              <a:lnSpc>
                <a:spcPts val="4800"/>
              </a:lnSpc>
              <a:spcBef>
                <a:spcPct val="20000"/>
              </a:spcBef>
            </a:pPr>
            <a:r>
              <a:rPr lang="en-US" altLang="ja-JP" sz="4800" b="1" dirty="0">
                <a:solidFill>
                  <a:srgbClr val="663300"/>
                </a:solidFill>
                <a:latin typeface="Calibri"/>
                <a:ea typeface="ＭＳ Ｐゴシック"/>
              </a:rPr>
              <a:t>1</a:t>
            </a:r>
            <a:r>
              <a:rPr lang="en-US" altLang="ja-JP" sz="4800" b="1" baseline="30000" dirty="0">
                <a:solidFill>
                  <a:srgbClr val="663300"/>
                </a:solidFill>
                <a:latin typeface="Calibri"/>
                <a:ea typeface="ＭＳ Ｐゴシック"/>
              </a:rPr>
              <a:t>st</a:t>
            </a:r>
            <a:r>
              <a:rPr lang="en-US" altLang="ja-JP" sz="4800" b="1" dirty="0">
                <a:solidFill>
                  <a:srgbClr val="663300"/>
                </a:solidFill>
                <a:latin typeface="Calibri"/>
                <a:ea typeface="ＭＳ Ｐゴシック"/>
              </a:rPr>
              <a:t> graders to 3</a:t>
            </a:r>
            <a:r>
              <a:rPr lang="en-US" altLang="ja-JP" sz="4800" b="1" baseline="30000" dirty="0">
                <a:solidFill>
                  <a:srgbClr val="663300"/>
                </a:solidFill>
                <a:latin typeface="Calibri"/>
                <a:ea typeface="ＭＳ Ｐゴシック"/>
              </a:rPr>
              <a:t>rd</a:t>
            </a:r>
            <a:r>
              <a:rPr lang="en-US" altLang="ja-JP" sz="4800" b="1" dirty="0">
                <a:solidFill>
                  <a:srgbClr val="663300"/>
                </a:solidFill>
                <a:latin typeface="Calibri"/>
                <a:ea typeface="ＭＳ Ｐゴシック"/>
              </a:rPr>
              <a:t> graders</a:t>
            </a:r>
          </a:p>
          <a:p>
            <a:pPr marL="514350" lvl="0" indent="-514350" algn="r" eaLnBrk="0" hangingPunct="0">
              <a:lnSpc>
                <a:spcPts val="4800"/>
              </a:lnSpc>
              <a:spcBef>
                <a:spcPct val="20000"/>
              </a:spcBef>
            </a:pPr>
            <a:r>
              <a:rPr lang="en-US" altLang="ja-JP" sz="4800" b="1" dirty="0">
                <a:solidFill>
                  <a:srgbClr val="663300"/>
                </a:solidFill>
                <a:latin typeface="Calibri"/>
                <a:ea typeface="ＭＳ Ｐゴシック"/>
              </a:rPr>
              <a:t>+4</a:t>
            </a:r>
            <a:r>
              <a:rPr lang="en-US" altLang="ja-JP" sz="4800" b="1" baseline="30000" dirty="0">
                <a:solidFill>
                  <a:srgbClr val="663300"/>
                </a:solidFill>
                <a:latin typeface="Calibri"/>
                <a:ea typeface="ＭＳ Ｐゴシック"/>
              </a:rPr>
              <a:t>th</a:t>
            </a:r>
            <a:r>
              <a:rPr lang="en-US" altLang="ja-JP" sz="4800" b="1" dirty="0">
                <a:solidFill>
                  <a:srgbClr val="663300"/>
                </a:solidFill>
                <a:latin typeface="Calibri"/>
                <a:ea typeface="ＭＳ Ｐゴシック"/>
              </a:rPr>
              <a:t> = </a:t>
            </a:r>
            <a:r>
              <a:rPr lang="en-US" altLang="ja-JP" sz="4800" b="1" dirty="0" smtClean="0">
                <a:solidFill>
                  <a:srgbClr val="663300"/>
                </a:solidFill>
                <a:latin typeface="Calibri"/>
                <a:ea typeface="ＭＳ Ｐゴシック"/>
              </a:rPr>
              <a:t>handicapped</a:t>
            </a:r>
            <a:endParaRPr lang="en-US" altLang="ja-JP" sz="4800" b="1" dirty="0">
              <a:solidFill>
                <a:srgbClr val="663300"/>
              </a:solidFill>
              <a:latin typeface="Calibri"/>
              <a:ea typeface="ＭＳ Ｐゴシック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530120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eaLnBrk="0" hangingPunct="0">
              <a:lnSpc>
                <a:spcPts val="4800"/>
              </a:lnSpc>
              <a:spcBef>
                <a:spcPct val="20000"/>
              </a:spcBef>
            </a:pPr>
            <a:r>
              <a:rPr lang="en-US" altLang="ja-JP" sz="4800" b="1" dirty="0" err="1">
                <a:solidFill>
                  <a:srgbClr val="002060"/>
                </a:solidFill>
                <a:latin typeface="Calibri"/>
                <a:ea typeface="ＭＳ Ｐゴシック"/>
              </a:rPr>
              <a:t>ca</a:t>
            </a:r>
            <a:r>
              <a:rPr lang="en-US" altLang="ja-JP" sz="4800" b="1" dirty="0">
                <a:solidFill>
                  <a:srgbClr val="002060"/>
                </a:solidFill>
                <a:latin typeface="Calibri"/>
                <a:ea typeface="ＭＳ Ｐゴシック"/>
              </a:rPr>
              <a:t> 60-70 children </a:t>
            </a:r>
            <a:r>
              <a:rPr lang="en-US" altLang="ja-JP" sz="48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per </a:t>
            </a:r>
            <a:r>
              <a:rPr lang="en-US" altLang="ja-JP" sz="4800" b="1" dirty="0">
                <a:solidFill>
                  <a:srgbClr val="002060"/>
                </a:solidFill>
                <a:latin typeface="Calibri"/>
                <a:ea typeface="ＭＳ Ｐゴシック"/>
              </a:rPr>
              <a:t>home  (2003) …20-30% of whole students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344" y="0"/>
            <a:ext cx="351790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10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29" y="-33005"/>
            <a:ext cx="1831696" cy="137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46041"/>
            <a:ext cx="8999984" cy="1906895"/>
          </a:xfrm>
        </p:spPr>
        <p:txBody>
          <a:bodyPr/>
          <a:lstStyle/>
          <a:p>
            <a:pPr marL="514350" indent="-514350" algn="ctr">
              <a:lnSpc>
                <a:spcPts val="3000"/>
              </a:lnSpc>
              <a:buNone/>
            </a:pPr>
            <a:r>
              <a:rPr lang="en-US" altLang="ja-JP" sz="4800" b="1" i="1" dirty="0" smtClean="0"/>
              <a:t>OST </a:t>
            </a:r>
            <a:r>
              <a:rPr lang="en-US" altLang="ja-JP" sz="4800" b="1" i="1" dirty="0" err="1" smtClean="0"/>
              <a:t>Prg</a:t>
            </a:r>
            <a:r>
              <a:rPr lang="en-US" altLang="ja-JP" sz="4800" b="1" i="1" dirty="0" smtClean="0"/>
              <a:t>.</a:t>
            </a:r>
            <a:r>
              <a:rPr lang="en-US" altLang="ja-JP" sz="4800" b="1" dirty="0" smtClean="0"/>
              <a:t> in </a:t>
            </a:r>
            <a:r>
              <a:rPr lang="en-US" altLang="ja-JP" sz="4800" b="1" dirty="0" err="1" smtClean="0"/>
              <a:t>Koganei</a:t>
            </a:r>
            <a:r>
              <a:rPr lang="en-US" altLang="ja-JP" sz="4800" b="1" dirty="0" smtClean="0"/>
              <a:t> </a:t>
            </a:r>
            <a:r>
              <a:rPr lang="en-US" altLang="ja-JP" sz="4800" b="1" dirty="0" err="1" smtClean="0"/>
              <a:t>Cty</a:t>
            </a:r>
            <a:endParaRPr lang="en-US" altLang="ja-JP" sz="4800" b="1" dirty="0" smtClean="0"/>
          </a:p>
          <a:p>
            <a:pPr marL="514350" indent="-514350">
              <a:lnSpc>
                <a:spcPts val="2200"/>
              </a:lnSpc>
              <a:buNone/>
            </a:pPr>
            <a:r>
              <a:rPr lang="en-US" altLang="ja-JP" sz="4800" b="1" dirty="0" smtClean="0"/>
              <a:t> </a:t>
            </a:r>
          </a:p>
          <a:p>
            <a:pPr marL="514350" indent="-514350">
              <a:lnSpc>
                <a:spcPts val="4800"/>
              </a:lnSpc>
              <a:buNone/>
            </a:pPr>
            <a:r>
              <a:rPr lang="en-US" altLang="ja-JP" sz="4800" b="1" dirty="0" smtClean="0"/>
              <a:t> </a:t>
            </a:r>
            <a:r>
              <a:rPr lang="en-US" altLang="ja-JP" sz="4800" b="1" i="1" dirty="0" smtClean="0"/>
              <a:t>is “the </a:t>
            </a:r>
            <a:r>
              <a:rPr lang="en-US" altLang="ja-JP" sz="4800" b="1" i="1" dirty="0"/>
              <a:t>second </a:t>
            </a:r>
            <a:r>
              <a:rPr lang="en-US" altLang="ja-JP" sz="4800" b="1" i="1" dirty="0" smtClean="0"/>
              <a:t>home“ for;</a:t>
            </a:r>
            <a:endParaRPr lang="en-US" altLang="ja-JP" sz="4800" b="1" i="1" dirty="0"/>
          </a:p>
        </p:txBody>
      </p:sp>
      <p:pic>
        <p:nvPicPr>
          <p:cNvPr id="3074" name="Picture 2" descr="D:\@＠＠AEA\PICS\スピード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4074323"/>
            <a:ext cx="3672409" cy="275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60692"/>
            <a:ext cx="3203848" cy="2397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9331"/>
            <a:ext cx="3059832" cy="4078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120356" y="2498601"/>
            <a:ext cx="6071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"</a:t>
            </a:r>
            <a:r>
              <a:rPr lang="en-US" altLang="ja-JP" sz="4800" b="1" dirty="0">
                <a:solidFill>
                  <a:srgbClr val="002060"/>
                </a:solidFill>
                <a:latin typeface="Calibri"/>
                <a:ea typeface="ＭＳ Ｐゴシック"/>
              </a:rPr>
              <a:t>hearty nutrition" "healthy amusements”</a:t>
            </a:r>
            <a:endParaRPr lang="ja-JP" altLang="ja-JP" sz="4800" b="1" dirty="0">
              <a:solidFill>
                <a:srgbClr val="002060"/>
              </a:solidFill>
              <a:latin typeface="Calibri"/>
              <a:ea typeface="ＭＳ Ｐゴシック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40152" y="9736"/>
            <a:ext cx="320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2. Background</a:t>
            </a:r>
            <a:endParaRPr lang="en-US" altLang="ja-JP" sz="36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2380">
            <a:off x="6883337" y="1370623"/>
            <a:ext cx="2011082" cy="119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77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46041"/>
            <a:ext cx="8999984" cy="682759"/>
          </a:xfrm>
        </p:spPr>
        <p:txBody>
          <a:bodyPr/>
          <a:lstStyle/>
          <a:p>
            <a:pPr marL="514350" indent="-514350" algn="ctr">
              <a:lnSpc>
                <a:spcPts val="3000"/>
              </a:lnSpc>
              <a:buNone/>
            </a:pPr>
            <a:r>
              <a:rPr lang="en-US" altLang="ja-JP" sz="4800" b="1" i="1" dirty="0" smtClean="0"/>
              <a:t>OST </a:t>
            </a:r>
            <a:r>
              <a:rPr lang="en-US" altLang="ja-JP" sz="4800" b="1" i="1" dirty="0" err="1" smtClean="0"/>
              <a:t>Prg</a:t>
            </a:r>
            <a:r>
              <a:rPr lang="en-US" altLang="ja-JP" sz="4800" b="1" i="1" dirty="0" smtClean="0"/>
              <a:t>.</a:t>
            </a:r>
            <a:r>
              <a:rPr lang="en-US" altLang="ja-JP" sz="4800" b="1" dirty="0" smtClean="0"/>
              <a:t> in </a:t>
            </a:r>
            <a:r>
              <a:rPr lang="en-US" altLang="ja-JP" sz="4800" b="1" dirty="0" err="1" smtClean="0"/>
              <a:t>Koganei</a:t>
            </a:r>
            <a:r>
              <a:rPr lang="en-US" altLang="ja-JP" sz="4800" b="1" dirty="0" smtClean="0"/>
              <a:t> </a:t>
            </a:r>
            <a:r>
              <a:rPr lang="en-US" altLang="ja-JP" sz="4800" b="1" dirty="0" err="1" smtClean="0"/>
              <a:t>Cty</a:t>
            </a:r>
            <a:endParaRPr lang="en-US" altLang="ja-JP" sz="48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40152" y="9736"/>
            <a:ext cx="320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2. Background</a:t>
            </a:r>
            <a:endParaRPr lang="en-US" altLang="ja-JP" sz="3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21993"/>
            <a:ext cx="12858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92622"/>
            <a:ext cx="17049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F:\@@Oregon\@Oregon0510記録\051014\051014PDX012_st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5"/>
            <a:ext cx="4762307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687082" y="2453988"/>
            <a:ext cx="7321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 smtClean="0">
                <a:solidFill>
                  <a:schemeClr val="tx1"/>
                </a:solidFill>
                <a:latin typeface="+mn-lt"/>
                <a:ea typeface="+mn-ea"/>
              </a:rPr>
              <a:t>differ in transportation</a:t>
            </a:r>
            <a:endParaRPr lang="ja-JP" altLang="en-US" sz="4800" b="1" i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26534" y="1719279"/>
            <a:ext cx="7321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 smtClean="0">
                <a:solidFill>
                  <a:schemeClr val="tx1"/>
                </a:solidFill>
                <a:latin typeface="+mn-lt"/>
                <a:ea typeface="+mn-ea"/>
              </a:rPr>
              <a:t>schools</a:t>
            </a:r>
            <a:endParaRPr lang="ja-JP" altLang="en-US" sz="4800" b="1" i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682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46041"/>
            <a:ext cx="8999984" cy="682759"/>
          </a:xfrm>
        </p:spPr>
        <p:txBody>
          <a:bodyPr/>
          <a:lstStyle/>
          <a:p>
            <a:pPr marL="514350" indent="-514350" algn="ctr">
              <a:lnSpc>
                <a:spcPts val="3000"/>
              </a:lnSpc>
              <a:buNone/>
            </a:pPr>
            <a:r>
              <a:rPr lang="en-US" altLang="ja-JP" sz="4800" b="1" i="1" dirty="0" smtClean="0"/>
              <a:t>OST </a:t>
            </a:r>
            <a:r>
              <a:rPr lang="en-US" altLang="ja-JP" sz="4800" b="1" i="1" dirty="0" err="1" smtClean="0"/>
              <a:t>Prg</a:t>
            </a:r>
            <a:r>
              <a:rPr lang="en-US" altLang="ja-JP" sz="4800" b="1" i="1" dirty="0" smtClean="0"/>
              <a:t>.</a:t>
            </a:r>
            <a:r>
              <a:rPr lang="en-US" altLang="ja-JP" sz="4800" b="1" dirty="0" smtClean="0"/>
              <a:t> in </a:t>
            </a:r>
            <a:r>
              <a:rPr lang="en-US" altLang="ja-JP" sz="4800" b="1" dirty="0" err="1" smtClean="0"/>
              <a:t>Koganei</a:t>
            </a:r>
            <a:r>
              <a:rPr lang="en-US" altLang="ja-JP" sz="4800" b="1" dirty="0" smtClean="0"/>
              <a:t> </a:t>
            </a:r>
            <a:r>
              <a:rPr lang="en-US" altLang="ja-JP" sz="4800" b="1" dirty="0" err="1" smtClean="0"/>
              <a:t>Cty</a:t>
            </a:r>
            <a:endParaRPr lang="en-US" altLang="ja-JP" sz="48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40152" y="9736"/>
            <a:ext cx="320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</a:rPr>
              <a:t>2. Background</a:t>
            </a:r>
            <a:endParaRPr lang="en-US" altLang="ja-JP" sz="3600" dirty="0">
              <a:solidFill>
                <a:srgbClr val="0000FF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21993"/>
            <a:ext cx="12858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92622"/>
            <a:ext cx="170497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F:\@@Oregon\@Oregon0510記録\051014\051014PDX012_st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5"/>
            <a:ext cx="4762307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 rot="21425952">
            <a:off x="616814" y="2207514"/>
            <a:ext cx="7321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differ in transportation</a:t>
            </a:r>
            <a:endParaRPr lang="ja-JP" altLang="en-US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26534" y="1719279"/>
            <a:ext cx="7321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schools</a:t>
            </a:r>
            <a:endParaRPr lang="ja-JP" altLang="en-US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998" y="2852936"/>
            <a:ext cx="5347906" cy="400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74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9713"/>
            <a:ext cx="4935425" cy="370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946041"/>
            <a:ext cx="8999984" cy="682759"/>
          </a:xfrm>
        </p:spPr>
        <p:txBody>
          <a:bodyPr/>
          <a:lstStyle/>
          <a:p>
            <a:pPr marL="514350" indent="-514350" algn="ctr">
              <a:lnSpc>
                <a:spcPts val="3000"/>
              </a:lnSpc>
              <a:buNone/>
            </a:pPr>
            <a:r>
              <a:rPr lang="en-US" altLang="ja-JP" sz="4800" b="1" i="1" dirty="0" smtClean="0"/>
              <a:t>OST </a:t>
            </a:r>
            <a:r>
              <a:rPr lang="en-US" altLang="ja-JP" sz="4800" b="1" i="1" dirty="0" err="1" smtClean="0"/>
              <a:t>Prg</a:t>
            </a:r>
            <a:r>
              <a:rPr lang="en-US" altLang="ja-JP" sz="4800" b="1" i="1" dirty="0" smtClean="0"/>
              <a:t>.</a:t>
            </a:r>
            <a:r>
              <a:rPr lang="en-US" altLang="ja-JP" sz="4800" b="1" dirty="0" smtClean="0"/>
              <a:t> in </a:t>
            </a:r>
            <a:r>
              <a:rPr lang="en-US" altLang="ja-JP" sz="4800" b="1" dirty="0" err="1" smtClean="0"/>
              <a:t>Koganei</a:t>
            </a:r>
            <a:r>
              <a:rPr lang="en-US" altLang="ja-JP" sz="4800" b="1" dirty="0" smtClean="0"/>
              <a:t> </a:t>
            </a:r>
            <a:r>
              <a:rPr lang="en-US" altLang="ja-JP" sz="4800" b="1" dirty="0" err="1" smtClean="0"/>
              <a:t>Cty</a:t>
            </a:r>
            <a:endParaRPr lang="en-US" altLang="ja-JP" sz="48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40152" y="9736"/>
            <a:ext cx="320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</a:rPr>
              <a:t>2. Background</a:t>
            </a:r>
            <a:endParaRPr lang="en-US" altLang="ja-JP" sz="3600" dirty="0">
              <a:solidFill>
                <a:srgbClr val="0000FF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21993"/>
            <a:ext cx="12858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 rot="21425952">
            <a:off x="616814" y="2207514"/>
            <a:ext cx="7321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differ in transportation</a:t>
            </a:r>
            <a:endParaRPr lang="ja-JP" altLang="en-US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26534" y="1719279"/>
            <a:ext cx="7321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schools</a:t>
            </a:r>
            <a:endParaRPr lang="ja-JP" altLang="en-US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998" y="2852936"/>
            <a:ext cx="5347906" cy="400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1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5940152" y="9736"/>
            <a:ext cx="320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</a:rPr>
              <a:t>2. Background</a:t>
            </a:r>
            <a:endParaRPr lang="en-US" altLang="ja-JP" sz="3600" dirty="0">
              <a:solidFill>
                <a:srgbClr val="0000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21186564">
            <a:off x="534232" y="1837668"/>
            <a:ext cx="8333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What took place in this decade?</a:t>
            </a:r>
            <a:endParaRPr lang="ja-JP" altLang="en-US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591995"/>
            <a:ext cx="18722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u="sng" dirty="0" smtClean="0">
                <a:solidFill>
                  <a:srgbClr val="002060"/>
                </a:solidFill>
                <a:latin typeface="Calibri"/>
                <a:ea typeface="ＭＳ Ｐゴシック"/>
              </a:rPr>
              <a:t>2002 </a:t>
            </a:r>
          </a:p>
          <a:p>
            <a:endParaRPr lang="en-US" altLang="ja-JP" sz="4800" b="1" u="sng" dirty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4800" b="1" u="sng" dirty="0" smtClean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4800" b="1" u="sng" dirty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4800" b="1" u="sng" dirty="0" smtClean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4800" b="1" u="sng" dirty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ja-JP" altLang="en-US" sz="4800" b="1" u="sng" dirty="0">
              <a:solidFill>
                <a:srgbClr val="002060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4776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5940152" y="9736"/>
            <a:ext cx="320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</a:rPr>
              <a:t>2. Background</a:t>
            </a:r>
            <a:endParaRPr lang="en-US" altLang="ja-JP" sz="3600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591995"/>
            <a:ext cx="18722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u="sng" dirty="0" smtClean="0">
                <a:solidFill>
                  <a:srgbClr val="002060"/>
                </a:solidFill>
                <a:latin typeface="Calibri"/>
                <a:ea typeface="ＭＳ Ｐゴシック"/>
              </a:rPr>
              <a:t>2002 </a:t>
            </a:r>
          </a:p>
          <a:p>
            <a:endParaRPr lang="en-US" altLang="ja-JP" sz="4800" b="1" u="sng" dirty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4800" b="1" u="sng" dirty="0" smtClean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4800" b="1" u="sng" dirty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4800" b="1" u="sng" dirty="0" smtClean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4800" b="1" u="sng" dirty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ja-JP" altLang="en-US" sz="4800" b="1" u="sng" dirty="0">
              <a:solidFill>
                <a:srgbClr val="002060"/>
              </a:solidFill>
              <a:latin typeface="Calibri"/>
              <a:ea typeface="ＭＳ Ｐゴシック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747275"/>
            <a:ext cx="9125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What took place in this decade?</a:t>
            </a:r>
            <a:endParaRPr lang="ja-JP" altLang="en-US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7894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594" y="1844823"/>
            <a:ext cx="3648406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5940152" y="9736"/>
            <a:ext cx="320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</a:rPr>
              <a:t>2. Background</a:t>
            </a:r>
            <a:endParaRPr lang="en-US" altLang="ja-JP" sz="3600" dirty="0">
              <a:solidFill>
                <a:srgbClr val="0000FF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578272"/>
            <a:ext cx="594015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u="sng" dirty="0" smtClean="0">
                <a:solidFill>
                  <a:srgbClr val="002060"/>
                </a:solidFill>
                <a:latin typeface="Calibri"/>
                <a:ea typeface="ＭＳ Ｐゴシック"/>
              </a:rPr>
              <a:t>2002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altLang="ja-JP" sz="36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Plan for </a:t>
            </a:r>
            <a:r>
              <a:rPr lang="en-US" altLang="ja-JP" sz="3600" b="1" dirty="0">
                <a:solidFill>
                  <a:srgbClr val="002060"/>
                </a:solidFill>
                <a:latin typeface="Calibri"/>
                <a:ea typeface="ＭＳ Ｐゴシック"/>
              </a:rPr>
              <a:t>Privatization</a:t>
            </a:r>
          </a:p>
          <a:p>
            <a:pPr>
              <a:lnSpc>
                <a:spcPts val="1200"/>
              </a:lnSpc>
            </a:pPr>
            <a:endParaRPr lang="en-US" altLang="ja-JP" sz="3600" b="1" dirty="0" smtClean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pPr marL="1943100" lvl="3" indent="-571500">
              <a:lnSpc>
                <a:spcPts val="2400"/>
              </a:lnSpc>
              <a:buFont typeface="Wingdings" pitchFamily="2" charset="2"/>
              <a:buChar char="Ø"/>
            </a:pPr>
            <a:r>
              <a:rPr lang="en-US" altLang="ja-JP" sz="36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Call ‘Child Welfare Council’ consisting </a:t>
            </a:r>
            <a:r>
              <a:rPr lang="en-US" altLang="ja-JP" sz="3600" b="1" dirty="0">
                <a:solidFill>
                  <a:srgbClr val="002060"/>
                </a:solidFill>
                <a:latin typeface="Calibri"/>
                <a:ea typeface="ＭＳ Ｐゴシック"/>
              </a:rPr>
              <a:t>of </a:t>
            </a:r>
            <a:r>
              <a:rPr lang="en-US" altLang="ja-JP" sz="36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10 people</a:t>
            </a:r>
          </a:p>
          <a:p>
            <a:pPr lvl="3"/>
            <a:endParaRPr lang="en-US" altLang="ja-JP" sz="3600" b="1" dirty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pPr lvl="3"/>
            <a:endParaRPr lang="en-US" altLang="ja-JP" sz="3600" b="1" dirty="0" smtClean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pPr lvl="3"/>
            <a:endParaRPr lang="en-US" altLang="ja-JP" sz="4800" b="1" dirty="0" smtClean="0">
              <a:solidFill>
                <a:srgbClr val="002060"/>
              </a:solidFill>
              <a:latin typeface="Calibri"/>
              <a:ea typeface="ＭＳ Ｐゴシック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00208" y="1578271"/>
            <a:ext cx="17624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u="sng" dirty="0" smtClean="0">
                <a:solidFill>
                  <a:srgbClr val="002060"/>
                </a:solidFill>
                <a:latin typeface="Calibri"/>
                <a:ea typeface="ＭＳ Ｐゴシック"/>
              </a:rPr>
              <a:t>2003 </a:t>
            </a:r>
          </a:p>
          <a:p>
            <a:endParaRPr lang="en-US" altLang="ja-JP" sz="4800" b="1" u="sng" dirty="0" smtClean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4800" b="1" u="sng" dirty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4800" b="1" u="sng" dirty="0" smtClean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4800" b="1" u="sng" dirty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ja-JP" altLang="en-US" sz="4800" b="1" u="sng" dirty="0">
              <a:solidFill>
                <a:srgbClr val="002060"/>
              </a:solidFill>
              <a:latin typeface="Calibri"/>
              <a:ea typeface="ＭＳ Ｐゴシック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747275"/>
            <a:ext cx="9125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i="0" dirty="0">
                <a:solidFill>
                  <a:prstClr val="black"/>
                </a:solidFill>
                <a:latin typeface="Calibri"/>
                <a:ea typeface="ＭＳ Ｐゴシック"/>
              </a:rPr>
              <a:t>What took place in this decade?</a:t>
            </a:r>
            <a:endParaRPr lang="ja-JP" altLang="en-US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78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634" y="1844824"/>
            <a:ext cx="3468365" cy="260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5940152" y="9736"/>
            <a:ext cx="320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</a:rPr>
              <a:t>2. Background</a:t>
            </a:r>
            <a:endParaRPr lang="en-US" altLang="ja-JP" sz="3600" dirty="0">
              <a:solidFill>
                <a:srgbClr val="0000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96229" y="1578272"/>
            <a:ext cx="443076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u="sng" dirty="0" smtClean="0">
                <a:solidFill>
                  <a:srgbClr val="002060"/>
                </a:solidFill>
                <a:latin typeface="Calibri"/>
                <a:ea typeface="ＭＳ Ｐゴシック"/>
              </a:rPr>
              <a:t>2003 </a:t>
            </a:r>
          </a:p>
          <a:p>
            <a:endParaRPr lang="en-US" altLang="ja-JP" sz="4800" b="1" dirty="0" smtClean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4800" b="1" dirty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4800" b="1" dirty="0" smtClean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3600" b="1" dirty="0" smtClean="0">
              <a:solidFill>
                <a:srgbClr val="663300"/>
              </a:solidFill>
              <a:latin typeface="Calibri"/>
              <a:ea typeface="ＭＳ Ｐゴシック"/>
            </a:endParaRPr>
          </a:p>
          <a:p>
            <a:endParaRPr lang="en-US" altLang="ja-JP" sz="3600" b="1" dirty="0">
              <a:solidFill>
                <a:srgbClr val="663300"/>
              </a:solidFill>
              <a:latin typeface="Calibri"/>
              <a:ea typeface="ＭＳ Ｐゴシック"/>
            </a:endParaRPr>
          </a:p>
          <a:p>
            <a:pPr marL="571500" indent="-571500">
              <a:lnSpc>
                <a:spcPts val="2400"/>
              </a:lnSpc>
              <a:buFont typeface="Wingdings" pitchFamily="2" charset="2"/>
              <a:buChar char="Ø"/>
            </a:pPr>
            <a:r>
              <a:rPr lang="en-US" altLang="ja-JP" sz="3600" b="1" dirty="0" smtClean="0">
                <a:solidFill>
                  <a:srgbClr val="663300"/>
                </a:solidFill>
                <a:latin typeface="Calibri"/>
                <a:ea typeface="ＭＳ Ｐゴシック"/>
              </a:rPr>
              <a:t>Appoint Aki as</a:t>
            </a:r>
          </a:p>
          <a:p>
            <a:pPr>
              <a:lnSpc>
                <a:spcPts val="2400"/>
              </a:lnSpc>
            </a:pPr>
            <a:r>
              <a:rPr lang="en-US" altLang="ja-JP" sz="3600" b="1" dirty="0">
                <a:solidFill>
                  <a:srgbClr val="663300"/>
                </a:solidFill>
                <a:latin typeface="Calibri"/>
                <a:ea typeface="ＭＳ Ｐゴシック"/>
              </a:rPr>
              <a:t>‘Child Welfare </a:t>
            </a:r>
            <a:r>
              <a:rPr lang="en-US" altLang="ja-JP" sz="3600" b="1" dirty="0" smtClean="0">
                <a:solidFill>
                  <a:srgbClr val="663300"/>
                </a:solidFill>
                <a:latin typeface="Calibri"/>
                <a:ea typeface="ＭＳ Ｐゴシック"/>
              </a:rPr>
              <a:t>Council’</a:t>
            </a:r>
            <a:r>
              <a:rPr lang="en-US" altLang="ja-JP" sz="3400" b="1" dirty="0" smtClean="0">
                <a:solidFill>
                  <a:srgbClr val="663300"/>
                </a:solidFill>
                <a:latin typeface="Calibri"/>
                <a:ea typeface="ＭＳ Ｐゴシック"/>
              </a:rPr>
              <a:t> member</a:t>
            </a:r>
          </a:p>
          <a:p>
            <a:pPr>
              <a:lnSpc>
                <a:spcPts val="2400"/>
              </a:lnSpc>
            </a:pPr>
            <a:r>
              <a:rPr lang="en-US" altLang="ja-JP" sz="3400" b="1" dirty="0" smtClean="0">
                <a:solidFill>
                  <a:srgbClr val="663300"/>
                </a:solidFill>
                <a:latin typeface="Calibri"/>
                <a:ea typeface="ＭＳ Ｐゴシック"/>
              </a:rPr>
              <a:t>            ( - Mar.2006.)</a:t>
            </a:r>
            <a:endParaRPr lang="en-US" altLang="ja-JP" sz="3400" b="1" dirty="0">
              <a:solidFill>
                <a:srgbClr val="002060"/>
              </a:solidFill>
              <a:latin typeface="Calibri"/>
              <a:ea typeface="ＭＳ Ｐゴシック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73244" y="1575596"/>
            <a:ext cx="17624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u="sng" dirty="0" smtClean="0">
                <a:solidFill>
                  <a:srgbClr val="002060"/>
                </a:solidFill>
                <a:latin typeface="Calibri"/>
                <a:ea typeface="ＭＳ Ｐゴシック"/>
              </a:rPr>
              <a:t>2006 </a:t>
            </a:r>
          </a:p>
          <a:p>
            <a:endParaRPr lang="en-US" altLang="ja-JP" sz="4800" b="1" u="sng" dirty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4800" b="1" u="sng" dirty="0" smtClean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4800" b="1" u="sng" dirty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4800" b="1" u="sng" dirty="0" smtClean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4800" b="1" u="sng" dirty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ja-JP" altLang="en-US" sz="4800" b="1" u="sng" dirty="0">
              <a:solidFill>
                <a:srgbClr val="002060"/>
              </a:solidFill>
              <a:latin typeface="Calibri"/>
              <a:ea typeface="ＭＳ Ｐゴシック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1578272"/>
            <a:ext cx="59401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u="sng" dirty="0" smtClean="0">
                <a:solidFill>
                  <a:srgbClr val="002060"/>
                </a:solidFill>
                <a:latin typeface="Calibri"/>
                <a:ea typeface="ＭＳ Ｐゴシック"/>
              </a:rPr>
              <a:t>2002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altLang="ja-JP" sz="36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Plan for Privatization</a:t>
            </a:r>
          </a:p>
          <a:p>
            <a:pPr>
              <a:lnSpc>
                <a:spcPts val="1200"/>
              </a:lnSpc>
            </a:pPr>
            <a:endParaRPr lang="en-US" altLang="ja-JP" sz="3600" b="1" dirty="0" smtClean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pPr marL="1943100" lvl="3" indent="-571500">
              <a:lnSpc>
                <a:spcPts val="2400"/>
              </a:lnSpc>
              <a:buFont typeface="Wingdings" pitchFamily="2" charset="2"/>
              <a:buChar char="Ø"/>
            </a:pPr>
            <a:r>
              <a:rPr lang="en-US" altLang="ja-JP" sz="36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Call ‘Child Welfare Council’ consisting </a:t>
            </a:r>
            <a:r>
              <a:rPr lang="en-US" altLang="ja-JP" sz="3600" b="1" dirty="0">
                <a:solidFill>
                  <a:srgbClr val="002060"/>
                </a:solidFill>
                <a:latin typeface="Calibri"/>
                <a:ea typeface="ＭＳ Ｐゴシック"/>
              </a:rPr>
              <a:t>of </a:t>
            </a:r>
            <a:r>
              <a:rPr lang="en-US" altLang="ja-JP" sz="36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10 people</a:t>
            </a:r>
          </a:p>
          <a:p>
            <a:pPr lvl="3">
              <a:lnSpc>
                <a:spcPts val="2400"/>
              </a:lnSpc>
            </a:pPr>
            <a:endParaRPr lang="en-US" altLang="ja-JP" sz="3600" b="1" dirty="0" smtClean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pPr marL="1943100" lvl="3" indent="-571500">
              <a:lnSpc>
                <a:spcPts val="2400"/>
              </a:lnSpc>
              <a:buFont typeface="Wingdings" pitchFamily="2" charset="2"/>
              <a:buChar char="Ø"/>
            </a:pPr>
            <a:r>
              <a:rPr lang="en-US" altLang="ja-JP" sz="3600" b="1" dirty="0" smtClean="0">
                <a:solidFill>
                  <a:srgbClr val="663300"/>
                </a:solidFill>
                <a:latin typeface="Calibri"/>
                <a:ea typeface="ＭＳ Ｐゴシック"/>
              </a:rPr>
              <a:t>“Research </a:t>
            </a:r>
            <a:r>
              <a:rPr lang="en-US" altLang="ja-JP" sz="3600" b="1" dirty="0" err="1" smtClean="0">
                <a:solidFill>
                  <a:srgbClr val="663300"/>
                </a:solidFill>
                <a:latin typeface="Calibri"/>
                <a:ea typeface="ＭＳ Ｐゴシック"/>
              </a:rPr>
              <a:t>Dept</a:t>
            </a:r>
            <a:r>
              <a:rPr lang="en-US" altLang="ja-JP" sz="3600" b="1" dirty="0" smtClean="0">
                <a:solidFill>
                  <a:srgbClr val="663300"/>
                </a:solidFill>
                <a:latin typeface="Calibri"/>
                <a:ea typeface="ＭＳ Ｐゴシック"/>
              </a:rPr>
              <a:t>” of ca100 members in</a:t>
            </a:r>
            <a:endParaRPr lang="en-US" altLang="ja-JP" sz="3600" b="1" dirty="0">
              <a:solidFill>
                <a:srgbClr val="663300"/>
              </a:solidFill>
              <a:latin typeface="Calibri"/>
              <a:ea typeface="ＭＳ Ｐゴシック"/>
            </a:endParaRPr>
          </a:p>
          <a:p>
            <a:pPr lvl="3">
              <a:lnSpc>
                <a:spcPts val="2400"/>
              </a:lnSpc>
            </a:pPr>
            <a:r>
              <a:rPr lang="en-US" altLang="ja-JP" sz="3600" b="1" dirty="0" smtClean="0">
                <a:solidFill>
                  <a:srgbClr val="663300"/>
                </a:solidFill>
                <a:latin typeface="Calibri"/>
                <a:ea typeface="ＭＳ Ｐゴシック"/>
              </a:rPr>
              <a:t>     the Parents’ Ass.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633" y="4237301"/>
            <a:ext cx="3468365" cy="260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0" y="747275"/>
            <a:ext cx="9125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i="0" dirty="0">
                <a:solidFill>
                  <a:prstClr val="black"/>
                </a:solidFill>
                <a:latin typeface="Calibri"/>
                <a:ea typeface="ＭＳ Ｐゴシック"/>
              </a:rPr>
              <a:t>What took place in this decade?</a:t>
            </a:r>
            <a:endParaRPr lang="ja-JP" altLang="en-US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1331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212" y="1844824"/>
            <a:ext cx="3486788" cy="261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89000" contras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211" y="4223484"/>
            <a:ext cx="3486788" cy="261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5940152" y="9736"/>
            <a:ext cx="320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</a:rPr>
              <a:t>2. Background</a:t>
            </a:r>
            <a:endParaRPr lang="en-US" altLang="ja-JP" sz="3600" dirty="0">
              <a:solidFill>
                <a:srgbClr val="0000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63888" y="1591995"/>
            <a:ext cx="17624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u="sng" dirty="0" smtClean="0">
                <a:solidFill>
                  <a:srgbClr val="002060"/>
                </a:solidFill>
                <a:latin typeface="Calibri"/>
                <a:ea typeface="ＭＳ Ｐゴシック"/>
              </a:rPr>
              <a:t>2006 </a:t>
            </a:r>
          </a:p>
          <a:p>
            <a:endParaRPr lang="en-US" altLang="ja-JP" sz="4800" b="1" u="sng" dirty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4800" b="1" u="sng" dirty="0" smtClean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4800" b="1" u="sng" dirty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4800" b="1" u="sng" dirty="0" smtClean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4800" b="1" u="sng" dirty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ja-JP" altLang="en-US" sz="4800" b="1" u="sng" dirty="0">
              <a:solidFill>
                <a:srgbClr val="002060"/>
              </a:solidFill>
              <a:latin typeface="Calibri"/>
              <a:ea typeface="ＭＳ Ｐゴシック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64088" y="1575599"/>
            <a:ext cx="372675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u="sng" dirty="0" smtClean="0">
                <a:solidFill>
                  <a:srgbClr val="002060"/>
                </a:solidFill>
                <a:latin typeface="Calibri"/>
                <a:ea typeface="ＭＳ Ｐゴシック"/>
              </a:rPr>
              <a:t>2008 </a:t>
            </a:r>
          </a:p>
          <a:p>
            <a:r>
              <a:rPr lang="en-US" altLang="ja-JP" sz="36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3600" b="1" dirty="0" smtClean="0">
                <a:solidFill>
                  <a:schemeClr val="tx1"/>
                </a:solidFill>
                <a:latin typeface="Calibri"/>
                <a:ea typeface="ＭＳ Ｐゴシック"/>
              </a:rPr>
              <a:t> &gt; Plan Postponed</a:t>
            </a:r>
          </a:p>
          <a:p>
            <a:pPr>
              <a:lnSpc>
                <a:spcPts val="3600"/>
              </a:lnSpc>
            </a:pPr>
            <a:r>
              <a:rPr lang="en-US" altLang="ja-JP" sz="3600" b="1" dirty="0" smtClean="0">
                <a:solidFill>
                  <a:schemeClr val="tx1"/>
                </a:solidFill>
                <a:latin typeface="Calibri"/>
                <a:ea typeface="ＭＳ Ｐゴシック"/>
              </a:rPr>
              <a:t>  </a:t>
            </a:r>
          </a:p>
          <a:p>
            <a:pPr>
              <a:lnSpc>
                <a:spcPts val="3600"/>
              </a:lnSpc>
            </a:pPr>
            <a:r>
              <a:rPr lang="en-US" altLang="ja-JP" sz="3600" b="1" dirty="0">
                <a:solidFill>
                  <a:schemeClr val="tx1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3600" b="1" dirty="0" smtClean="0">
                <a:solidFill>
                  <a:schemeClr val="tx1"/>
                </a:solidFill>
                <a:latin typeface="Calibri"/>
                <a:ea typeface="ＭＳ Ｐゴシック"/>
              </a:rPr>
              <a:t> &gt; ‘Standards’ for </a:t>
            </a:r>
          </a:p>
          <a:p>
            <a:pPr>
              <a:lnSpc>
                <a:spcPts val="3600"/>
              </a:lnSpc>
            </a:pPr>
            <a:r>
              <a:rPr lang="en-US" altLang="ja-JP" sz="3600" b="1" dirty="0">
                <a:solidFill>
                  <a:schemeClr val="tx1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3600" b="1" dirty="0" smtClean="0">
                <a:solidFill>
                  <a:schemeClr val="tx1"/>
                </a:solidFill>
                <a:latin typeface="Calibri"/>
                <a:ea typeface="ＭＳ Ｐゴシック"/>
              </a:rPr>
              <a:t>     OST-Program</a:t>
            </a:r>
          </a:p>
          <a:p>
            <a:pPr>
              <a:lnSpc>
                <a:spcPts val="3600"/>
              </a:lnSpc>
            </a:pPr>
            <a:r>
              <a:rPr lang="en-US" altLang="ja-JP" sz="3600" b="1" dirty="0">
                <a:solidFill>
                  <a:schemeClr val="tx1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3600" b="1" dirty="0" smtClean="0">
                <a:solidFill>
                  <a:schemeClr val="tx1"/>
                </a:solidFill>
                <a:latin typeface="Calibri"/>
                <a:ea typeface="ＭＳ Ｐゴシック"/>
              </a:rPr>
              <a:t>   </a:t>
            </a:r>
          </a:p>
          <a:p>
            <a:pPr>
              <a:lnSpc>
                <a:spcPts val="3600"/>
              </a:lnSpc>
            </a:pPr>
            <a:r>
              <a:rPr lang="en-US" altLang="ja-JP" sz="3600" b="1" dirty="0" smtClean="0">
                <a:solidFill>
                  <a:schemeClr val="tx1"/>
                </a:solidFill>
                <a:latin typeface="Calibri"/>
                <a:ea typeface="ＭＳ Ｐゴシック"/>
              </a:rPr>
              <a:t>    &gt; Set up a new </a:t>
            </a:r>
          </a:p>
          <a:p>
            <a:pPr>
              <a:lnSpc>
                <a:spcPts val="3600"/>
              </a:lnSpc>
            </a:pPr>
            <a:r>
              <a:rPr lang="en-US" altLang="ja-JP" sz="3600" b="1" dirty="0">
                <a:solidFill>
                  <a:schemeClr val="tx1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3600" b="1" dirty="0" smtClean="0">
                <a:solidFill>
                  <a:schemeClr val="tx1"/>
                </a:solidFill>
                <a:latin typeface="Calibri"/>
                <a:ea typeface="ＭＳ Ｐゴシック"/>
              </a:rPr>
              <a:t>     ‘Conference’ of</a:t>
            </a:r>
          </a:p>
          <a:p>
            <a:pPr>
              <a:lnSpc>
                <a:spcPts val="3600"/>
              </a:lnSpc>
            </a:pPr>
            <a:r>
              <a:rPr lang="en-US" altLang="ja-JP" sz="3600" b="1" dirty="0">
                <a:solidFill>
                  <a:schemeClr val="tx1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3600" b="1" dirty="0" smtClean="0">
                <a:solidFill>
                  <a:schemeClr val="tx1"/>
                </a:solidFill>
                <a:latin typeface="Calibri"/>
                <a:ea typeface="ＭＳ Ｐゴシック"/>
              </a:rPr>
              <a:t>      Stakeholders</a:t>
            </a:r>
            <a:endParaRPr lang="ja-JP" altLang="en-US" sz="4800" b="1" dirty="0">
              <a:solidFill>
                <a:schemeClr val="tx1"/>
              </a:solidFill>
              <a:latin typeface="Calibri"/>
              <a:ea typeface="ＭＳ Ｐゴシック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179660" y="1575599"/>
            <a:ext cx="17624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u="sng" dirty="0" smtClean="0">
                <a:solidFill>
                  <a:srgbClr val="002060"/>
                </a:solidFill>
                <a:latin typeface="Calibri"/>
                <a:ea typeface="ＭＳ Ｐゴシック"/>
              </a:rPr>
              <a:t>2010 </a:t>
            </a:r>
          </a:p>
          <a:p>
            <a:endParaRPr lang="en-US" altLang="ja-JP" sz="4800" b="1" u="sng" dirty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4800" b="1" u="sng" dirty="0" smtClean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4800" b="1" u="sng" dirty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4800" b="1" u="sng" dirty="0" smtClean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4800" b="1" u="sng" dirty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ja-JP" altLang="en-US" sz="4800" b="1" u="sng" dirty="0">
              <a:solidFill>
                <a:srgbClr val="002060"/>
              </a:solidFill>
              <a:latin typeface="Calibri"/>
              <a:ea typeface="ＭＳ Ｐゴシック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1578272"/>
            <a:ext cx="59401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u="sng" dirty="0" smtClean="0">
                <a:solidFill>
                  <a:srgbClr val="002060"/>
                </a:solidFill>
                <a:latin typeface="Calibri"/>
                <a:ea typeface="ＭＳ Ｐゴシック"/>
              </a:rPr>
              <a:t>2002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altLang="ja-JP" sz="36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Plan for Privatization</a:t>
            </a:r>
          </a:p>
          <a:p>
            <a:pPr>
              <a:lnSpc>
                <a:spcPts val="1200"/>
              </a:lnSpc>
            </a:pPr>
            <a:endParaRPr lang="en-US" altLang="ja-JP" sz="3600" b="1" dirty="0" smtClean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pPr marL="1943100" lvl="3" indent="-571500">
              <a:lnSpc>
                <a:spcPts val="2400"/>
              </a:lnSpc>
              <a:buFont typeface="Wingdings" pitchFamily="2" charset="2"/>
              <a:buChar char="Ø"/>
            </a:pPr>
            <a:r>
              <a:rPr lang="en-US" altLang="ja-JP" sz="36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Call ‘Child Welfare Council’ consisting </a:t>
            </a:r>
            <a:r>
              <a:rPr lang="en-US" altLang="ja-JP" sz="3600" b="1" dirty="0">
                <a:solidFill>
                  <a:srgbClr val="002060"/>
                </a:solidFill>
                <a:latin typeface="Calibri"/>
                <a:ea typeface="ＭＳ Ｐゴシック"/>
              </a:rPr>
              <a:t>of </a:t>
            </a:r>
            <a:r>
              <a:rPr lang="en-US" altLang="ja-JP" sz="36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10 </a:t>
            </a:r>
            <a:r>
              <a:rPr lang="en-US" altLang="ja-JP" sz="3600" b="1" dirty="0">
                <a:solidFill>
                  <a:srgbClr val="002060"/>
                </a:solidFill>
                <a:latin typeface="Calibri"/>
                <a:ea typeface="ＭＳ Ｐゴシック"/>
              </a:rPr>
              <a:t>people</a:t>
            </a:r>
          </a:p>
          <a:p>
            <a:pPr lvl="3">
              <a:lnSpc>
                <a:spcPts val="2400"/>
              </a:lnSpc>
            </a:pPr>
            <a:endParaRPr lang="en-US" altLang="ja-JP" sz="3600" b="1" dirty="0" smtClean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pPr marL="1943100" lvl="3" indent="-571500">
              <a:lnSpc>
                <a:spcPts val="2400"/>
              </a:lnSpc>
              <a:buFont typeface="Wingdings" pitchFamily="2" charset="2"/>
              <a:buChar char="Ø"/>
            </a:pPr>
            <a:r>
              <a:rPr lang="en-US" altLang="ja-JP" sz="3600" b="1" dirty="0" smtClean="0">
                <a:solidFill>
                  <a:srgbClr val="663300"/>
                </a:solidFill>
                <a:latin typeface="Calibri"/>
                <a:ea typeface="ＭＳ Ｐゴシック"/>
              </a:rPr>
              <a:t>“Research </a:t>
            </a:r>
            <a:r>
              <a:rPr lang="en-US" altLang="ja-JP" sz="3600" b="1" dirty="0" err="1" smtClean="0">
                <a:solidFill>
                  <a:srgbClr val="663300"/>
                </a:solidFill>
                <a:latin typeface="Calibri"/>
                <a:ea typeface="ＭＳ Ｐゴシック"/>
              </a:rPr>
              <a:t>Dept</a:t>
            </a:r>
            <a:r>
              <a:rPr lang="en-US" altLang="ja-JP" sz="3600" b="1" dirty="0" smtClean="0">
                <a:solidFill>
                  <a:srgbClr val="663300"/>
                </a:solidFill>
                <a:latin typeface="Calibri"/>
                <a:ea typeface="ＭＳ Ｐゴシック"/>
              </a:rPr>
              <a:t>” of ca100 members in </a:t>
            </a:r>
          </a:p>
          <a:p>
            <a:pPr lvl="3">
              <a:lnSpc>
                <a:spcPts val="2400"/>
              </a:lnSpc>
            </a:pPr>
            <a:r>
              <a:rPr lang="en-US" altLang="ja-JP" sz="3600" b="1" dirty="0">
                <a:solidFill>
                  <a:srgbClr val="663300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3600" b="1" dirty="0" smtClean="0">
                <a:solidFill>
                  <a:srgbClr val="663300"/>
                </a:solidFill>
                <a:latin typeface="Calibri"/>
                <a:ea typeface="ＭＳ Ｐゴシック"/>
              </a:rPr>
              <a:t>    the Parents’ Ass.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96229" y="1578272"/>
            <a:ext cx="443076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u="sng" dirty="0" smtClean="0">
                <a:solidFill>
                  <a:srgbClr val="002060"/>
                </a:solidFill>
                <a:latin typeface="Calibri"/>
                <a:ea typeface="ＭＳ Ｐゴシック"/>
              </a:rPr>
              <a:t>2003 </a:t>
            </a:r>
          </a:p>
          <a:p>
            <a:endParaRPr lang="en-US" altLang="ja-JP" sz="4800" b="1" dirty="0" smtClean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4800" b="1" dirty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4800" b="1" dirty="0" smtClean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3600" b="1" dirty="0" smtClean="0">
              <a:solidFill>
                <a:srgbClr val="663300"/>
              </a:solidFill>
              <a:latin typeface="Calibri"/>
              <a:ea typeface="ＭＳ Ｐゴシック"/>
            </a:endParaRPr>
          </a:p>
          <a:p>
            <a:endParaRPr lang="en-US" altLang="ja-JP" sz="3600" b="1" dirty="0">
              <a:solidFill>
                <a:srgbClr val="663300"/>
              </a:solidFill>
              <a:latin typeface="Calibri"/>
              <a:ea typeface="ＭＳ Ｐゴシック"/>
            </a:endParaRPr>
          </a:p>
          <a:p>
            <a:pPr marL="571500" indent="-571500">
              <a:lnSpc>
                <a:spcPts val="2400"/>
              </a:lnSpc>
              <a:buFont typeface="Wingdings" pitchFamily="2" charset="2"/>
              <a:buChar char="Ø"/>
            </a:pPr>
            <a:r>
              <a:rPr lang="en-US" altLang="ja-JP" sz="3600" b="1" dirty="0" smtClean="0">
                <a:solidFill>
                  <a:srgbClr val="663300"/>
                </a:solidFill>
                <a:latin typeface="Calibri"/>
                <a:ea typeface="ＭＳ Ｐゴシック"/>
              </a:rPr>
              <a:t>Appoint Aki as</a:t>
            </a:r>
          </a:p>
          <a:p>
            <a:pPr>
              <a:lnSpc>
                <a:spcPts val="2400"/>
              </a:lnSpc>
            </a:pPr>
            <a:r>
              <a:rPr lang="en-US" altLang="ja-JP" sz="3600" b="1" dirty="0">
                <a:solidFill>
                  <a:srgbClr val="663300"/>
                </a:solidFill>
                <a:latin typeface="Calibri"/>
                <a:ea typeface="ＭＳ Ｐゴシック"/>
              </a:rPr>
              <a:t>‘Child Welfare </a:t>
            </a:r>
            <a:r>
              <a:rPr lang="en-US" altLang="ja-JP" sz="3600" b="1" dirty="0" smtClean="0">
                <a:solidFill>
                  <a:srgbClr val="663300"/>
                </a:solidFill>
                <a:latin typeface="Calibri"/>
                <a:ea typeface="ＭＳ Ｐゴシック"/>
              </a:rPr>
              <a:t>Council’</a:t>
            </a:r>
            <a:r>
              <a:rPr lang="en-US" altLang="ja-JP" sz="3400" b="1" dirty="0" smtClean="0">
                <a:solidFill>
                  <a:srgbClr val="663300"/>
                </a:solidFill>
                <a:latin typeface="Calibri"/>
                <a:ea typeface="ＭＳ Ｐゴシック"/>
              </a:rPr>
              <a:t> member</a:t>
            </a:r>
          </a:p>
          <a:p>
            <a:pPr>
              <a:lnSpc>
                <a:spcPts val="2400"/>
              </a:lnSpc>
            </a:pPr>
            <a:r>
              <a:rPr lang="en-US" altLang="ja-JP" sz="3400" b="1" dirty="0" smtClean="0">
                <a:solidFill>
                  <a:srgbClr val="663300"/>
                </a:solidFill>
                <a:latin typeface="Calibri"/>
                <a:ea typeface="ＭＳ Ｐゴシック"/>
              </a:rPr>
              <a:t>            ( - Mar.2006.)</a:t>
            </a:r>
            <a:endParaRPr lang="en-US" altLang="ja-JP" sz="3400" b="1" dirty="0">
              <a:solidFill>
                <a:srgbClr val="002060"/>
              </a:solidFill>
              <a:latin typeface="Calibri"/>
              <a:ea typeface="ＭＳ Ｐゴシック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0" y="747275"/>
            <a:ext cx="9125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i="0" dirty="0">
                <a:solidFill>
                  <a:prstClr val="black"/>
                </a:solidFill>
                <a:latin typeface="Calibri"/>
                <a:ea typeface="ＭＳ Ｐゴシック"/>
              </a:rPr>
              <a:t>What took place in this decade?</a:t>
            </a:r>
            <a:endParaRPr lang="ja-JP" altLang="en-US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9321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JUST\ｲﾒｰｼﾞ\ｽﾗｲﾄﾞ背景\背景7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8000"/>
                    </a14:imgEffect>
                    <a14:imgEffect>
                      <a14:brightnessContrast bright="1000" contrast="-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00"/>
            <a:ext cx="9141373" cy="64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" y="30800"/>
            <a:ext cx="9115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 err="1" smtClean="0">
                <a:solidFill>
                  <a:srgbClr val="00B050"/>
                </a:solidFill>
                <a:latin typeface="Century" panose="02040604050505020304" pitchFamily="18" charset="0"/>
              </a:rPr>
              <a:t>Koganei</a:t>
            </a:r>
            <a:r>
              <a:rPr lang="en-US" altLang="ja-JP" sz="6000" dirty="0">
                <a:solidFill>
                  <a:srgbClr val="00B050"/>
                </a:solidFill>
                <a:latin typeface="Century" panose="02040604050505020304" pitchFamily="18" charset="0"/>
              </a:rPr>
              <a:t> </a:t>
            </a:r>
            <a:r>
              <a:rPr lang="en-US" altLang="ja-JP" sz="6000" dirty="0" smtClean="0">
                <a:solidFill>
                  <a:srgbClr val="00B050"/>
                </a:solidFill>
                <a:latin typeface="Century" panose="02040604050505020304" pitchFamily="18" charset="0"/>
              </a:rPr>
              <a:t>City</a:t>
            </a:r>
            <a:endParaRPr kumimoji="1" lang="ja-JP" altLang="en-US" sz="6000" dirty="0">
              <a:solidFill>
                <a:srgbClr val="00B050"/>
              </a:solidFill>
              <a:latin typeface="Century" panose="020406040505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5470983"/>
            <a:ext cx="9115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 smtClean="0">
                <a:solidFill>
                  <a:srgbClr val="00B050"/>
                </a:solidFill>
                <a:latin typeface="Century" panose="02040604050505020304" pitchFamily="18" charset="0"/>
              </a:rPr>
              <a:t>City of ‘Sakura’ </a:t>
            </a:r>
            <a:r>
              <a:rPr lang="en-US" altLang="ja-JP" sz="6000" dirty="0" smtClean="0">
                <a:solidFill>
                  <a:srgbClr val="00B050"/>
                </a:solidFill>
                <a:latin typeface="Century" panose="02040604050505020304" pitchFamily="18" charset="0"/>
              </a:rPr>
              <a:t> </a:t>
            </a:r>
            <a:r>
              <a:rPr lang="en-US" altLang="ja-JP" sz="3200" i="0" dirty="0" smtClean="0">
                <a:solidFill>
                  <a:srgbClr val="663300"/>
                </a:solidFill>
                <a:latin typeface="Century" panose="02040604050505020304" pitchFamily="18" charset="0"/>
              </a:rPr>
              <a:t>(Cherry Blossoms)</a:t>
            </a:r>
            <a:endParaRPr kumimoji="1" lang="ja-JP" altLang="en-US" sz="3200" i="0" dirty="0">
              <a:solidFill>
                <a:srgbClr val="66330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212" y="1844824"/>
            <a:ext cx="3486788" cy="261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89000" contrast="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211" y="4223484"/>
            <a:ext cx="3486788" cy="261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5940152" y="9736"/>
            <a:ext cx="320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</a:rPr>
              <a:t>2. Background</a:t>
            </a:r>
            <a:endParaRPr lang="en-US" altLang="ja-JP" sz="3600" dirty="0">
              <a:solidFill>
                <a:srgbClr val="0000FF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63888" y="1591995"/>
            <a:ext cx="17624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u="sng" dirty="0" smtClean="0">
                <a:solidFill>
                  <a:srgbClr val="002060"/>
                </a:solidFill>
                <a:latin typeface="Calibri"/>
                <a:ea typeface="ＭＳ Ｐゴシック"/>
              </a:rPr>
              <a:t>2006 </a:t>
            </a:r>
          </a:p>
          <a:p>
            <a:endParaRPr lang="en-US" altLang="ja-JP" sz="4800" b="1" u="sng" dirty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4800" b="1" u="sng" dirty="0" smtClean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4800" b="1" u="sng" dirty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4800" b="1" u="sng" dirty="0" smtClean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4800" b="1" u="sng" dirty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ja-JP" altLang="en-US" sz="4800" b="1" u="sng" dirty="0">
              <a:solidFill>
                <a:srgbClr val="002060"/>
              </a:solidFill>
              <a:latin typeface="Calibri"/>
              <a:ea typeface="ＭＳ Ｐゴシック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64088" y="1575599"/>
            <a:ext cx="372675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u="sng" dirty="0" smtClean="0">
                <a:solidFill>
                  <a:srgbClr val="002060"/>
                </a:solidFill>
                <a:latin typeface="Calibri"/>
                <a:ea typeface="ＭＳ Ｐゴシック"/>
              </a:rPr>
              <a:t>2008 </a:t>
            </a:r>
          </a:p>
          <a:p>
            <a:r>
              <a:rPr lang="en-US" altLang="ja-JP" sz="36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36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3600" b="1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ＭＳ Ｐゴシック"/>
              </a:rPr>
              <a:t>&gt; Plan Postponed</a:t>
            </a:r>
          </a:p>
          <a:p>
            <a:pPr>
              <a:lnSpc>
                <a:spcPts val="3600"/>
              </a:lnSpc>
            </a:pPr>
            <a:r>
              <a:rPr lang="en-US" altLang="ja-JP" sz="3600" b="1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ＭＳ Ｐゴシック"/>
              </a:rPr>
              <a:t>  </a:t>
            </a:r>
          </a:p>
          <a:p>
            <a:pPr>
              <a:lnSpc>
                <a:spcPts val="3600"/>
              </a:lnSpc>
            </a:pPr>
            <a:r>
              <a:rPr lang="en-US" altLang="ja-JP" sz="3600" b="1" dirty="0">
                <a:solidFill>
                  <a:schemeClr val="bg1">
                    <a:lumMod val="85000"/>
                  </a:schemeClr>
                </a:solidFill>
                <a:latin typeface="Calibri"/>
                <a:ea typeface="ＭＳ Ｐゴシック"/>
              </a:rPr>
              <a:t> </a:t>
            </a:r>
            <a:r>
              <a:rPr lang="en-US" altLang="ja-JP" sz="3600" b="1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ＭＳ Ｐゴシック"/>
              </a:rPr>
              <a:t> &gt; ‘Standards’ for </a:t>
            </a:r>
          </a:p>
          <a:p>
            <a:pPr>
              <a:lnSpc>
                <a:spcPts val="3600"/>
              </a:lnSpc>
            </a:pPr>
            <a:r>
              <a:rPr lang="en-US" altLang="ja-JP" sz="3600" b="1" dirty="0">
                <a:solidFill>
                  <a:schemeClr val="bg1">
                    <a:lumMod val="85000"/>
                  </a:schemeClr>
                </a:solidFill>
                <a:latin typeface="Calibri"/>
                <a:ea typeface="ＭＳ Ｐゴシック"/>
              </a:rPr>
              <a:t> </a:t>
            </a:r>
            <a:r>
              <a:rPr lang="en-US" altLang="ja-JP" sz="3600" b="1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ＭＳ Ｐゴシック"/>
              </a:rPr>
              <a:t>     OST-Program</a:t>
            </a:r>
          </a:p>
          <a:p>
            <a:pPr>
              <a:lnSpc>
                <a:spcPts val="3600"/>
              </a:lnSpc>
            </a:pPr>
            <a:r>
              <a:rPr lang="en-US" altLang="ja-JP" sz="3600" b="1" dirty="0">
                <a:solidFill>
                  <a:schemeClr val="bg1">
                    <a:lumMod val="85000"/>
                  </a:schemeClr>
                </a:solidFill>
                <a:latin typeface="Calibri"/>
                <a:ea typeface="ＭＳ Ｐゴシック"/>
              </a:rPr>
              <a:t> </a:t>
            </a:r>
            <a:r>
              <a:rPr lang="en-US" altLang="ja-JP" sz="3600" b="1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ＭＳ Ｐゴシック"/>
              </a:rPr>
              <a:t>   </a:t>
            </a:r>
          </a:p>
          <a:p>
            <a:pPr>
              <a:lnSpc>
                <a:spcPts val="3600"/>
              </a:lnSpc>
            </a:pPr>
            <a:r>
              <a:rPr lang="en-US" altLang="ja-JP" sz="3600" b="1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ＭＳ Ｐゴシック"/>
              </a:rPr>
              <a:t>    &gt; Set up a new </a:t>
            </a:r>
          </a:p>
          <a:p>
            <a:pPr>
              <a:lnSpc>
                <a:spcPts val="3600"/>
              </a:lnSpc>
            </a:pPr>
            <a:r>
              <a:rPr lang="en-US" altLang="ja-JP" sz="3600" b="1" dirty="0">
                <a:solidFill>
                  <a:schemeClr val="bg1">
                    <a:lumMod val="85000"/>
                  </a:schemeClr>
                </a:solidFill>
                <a:latin typeface="Calibri"/>
                <a:ea typeface="ＭＳ Ｐゴシック"/>
              </a:rPr>
              <a:t> </a:t>
            </a:r>
            <a:r>
              <a:rPr lang="en-US" altLang="ja-JP" sz="3600" b="1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ＭＳ Ｐゴシック"/>
              </a:rPr>
              <a:t>     ‘Conference’ of</a:t>
            </a:r>
          </a:p>
          <a:p>
            <a:pPr>
              <a:lnSpc>
                <a:spcPts val="3600"/>
              </a:lnSpc>
            </a:pPr>
            <a:r>
              <a:rPr lang="en-US" altLang="ja-JP" sz="3600" b="1" dirty="0">
                <a:solidFill>
                  <a:schemeClr val="bg1">
                    <a:lumMod val="85000"/>
                  </a:schemeClr>
                </a:solidFill>
                <a:latin typeface="Calibri"/>
                <a:ea typeface="ＭＳ Ｐゴシック"/>
              </a:rPr>
              <a:t> </a:t>
            </a:r>
            <a:r>
              <a:rPr lang="en-US" altLang="ja-JP" sz="3600" b="1" dirty="0" smtClean="0">
                <a:solidFill>
                  <a:schemeClr val="bg1">
                    <a:lumMod val="85000"/>
                  </a:schemeClr>
                </a:solidFill>
                <a:latin typeface="Calibri"/>
                <a:ea typeface="ＭＳ Ｐゴシック"/>
              </a:rPr>
              <a:t>      Stakeholders</a:t>
            </a:r>
            <a:endParaRPr lang="ja-JP" altLang="en-US" sz="4800" b="1" dirty="0">
              <a:solidFill>
                <a:schemeClr val="bg1">
                  <a:lumMod val="85000"/>
                </a:schemeClr>
              </a:solidFill>
              <a:latin typeface="Calibri"/>
              <a:ea typeface="ＭＳ Ｐゴシック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179660" y="1575599"/>
            <a:ext cx="17624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u="sng" dirty="0" smtClean="0">
                <a:solidFill>
                  <a:srgbClr val="002060"/>
                </a:solidFill>
                <a:latin typeface="Calibri"/>
                <a:ea typeface="ＭＳ Ｐゴシック"/>
              </a:rPr>
              <a:t>2010 </a:t>
            </a:r>
          </a:p>
          <a:p>
            <a:endParaRPr lang="en-US" altLang="ja-JP" sz="4800" b="1" u="sng" dirty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4800" b="1" u="sng" dirty="0" smtClean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4800" b="1" u="sng" dirty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4800" b="1" u="sng" dirty="0" smtClean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en-US" altLang="ja-JP" sz="4800" b="1" u="sng" dirty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endParaRPr lang="ja-JP" altLang="en-US" sz="4800" b="1" u="sng" dirty="0">
              <a:solidFill>
                <a:srgbClr val="002060"/>
              </a:solidFill>
              <a:latin typeface="Calibri"/>
              <a:ea typeface="ＭＳ Ｐゴシック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1" y="1578272"/>
            <a:ext cx="6516217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u="sng" dirty="0" smtClean="0">
                <a:solidFill>
                  <a:srgbClr val="002060"/>
                </a:solidFill>
                <a:latin typeface="Calibri"/>
                <a:ea typeface="ＭＳ Ｐゴシック"/>
              </a:rPr>
              <a:t>2002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altLang="ja-JP" sz="3600" b="1" dirty="0" smtClean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/>
              </a:rPr>
              <a:t>Plan for Privatization</a:t>
            </a:r>
          </a:p>
          <a:p>
            <a:pPr>
              <a:lnSpc>
                <a:spcPts val="1200"/>
              </a:lnSpc>
            </a:pPr>
            <a:endParaRPr lang="en-US" altLang="ja-JP" sz="3600" b="1" dirty="0" smtClean="0">
              <a:solidFill>
                <a:schemeClr val="bg1">
                  <a:lumMod val="65000"/>
                </a:schemeClr>
              </a:solidFill>
              <a:latin typeface="Calibri"/>
              <a:ea typeface="ＭＳ Ｐゴシック"/>
            </a:endParaRPr>
          </a:p>
          <a:p>
            <a:pPr marL="1943100" lvl="3" indent="-571500">
              <a:lnSpc>
                <a:spcPts val="2400"/>
              </a:lnSpc>
              <a:buFont typeface="Wingdings" pitchFamily="2" charset="2"/>
              <a:buChar char="Ø"/>
            </a:pPr>
            <a:r>
              <a:rPr lang="en-US" altLang="ja-JP" sz="3600" b="1" dirty="0" smtClean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/>
              </a:rPr>
              <a:t>Call ‘Child Welfare Council’ consisting </a:t>
            </a:r>
            <a:r>
              <a:rPr lang="en-US" altLang="ja-JP" sz="36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/>
              </a:rPr>
              <a:t>of </a:t>
            </a:r>
            <a:r>
              <a:rPr lang="en-US" altLang="ja-JP" sz="3600" b="1" dirty="0" smtClean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/>
              </a:rPr>
              <a:t>10 </a:t>
            </a:r>
            <a:r>
              <a:rPr lang="en-US" altLang="ja-JP" sz="3600" b="1" dirty="0">
                <a:solidFill>
                  <a:schemeClr val="bg1">
                    <a:lumMod val="65000"/>
                  </a:schemeClr>
                </a:solidFill>
                <a:latin typeface="Calibri"/>
                <a:ea typeface="ＭＳ Ｐゴシック"/>
              </a:rPr>
              <a:t>people</a:t>
            </a:r>
          </a:p>
          <a:p>
            <a:pPr lvl="3">
              <a:lnSpc>
                <a:spcPts val="3600"/>
              </a:lnSpc>
            </a:pPr>
            <a:endParaRPr lang="en-US" altLang="ja-JP" sz="3600" b="1" dirty="0" smtClean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pPr marL="1028700" lvl="1" indent="-571500">
              <a:lnSpc>
                <a:spcPts val="4000"/>
              </a:lnSpc>
              <a:buFont typeface="Wingdings" pitchFamily="2" charset="2"/>
              <a:buChar char="Ø"/>
            </a:pPr>
            <a:r>
              <a:rPr lang="en-US" altLang="ja-JP" sz="5400" b="1" u="sng" dirty="0" smtClean="0">
                <a:solidFill>
                  <a:srgbClr val="663300"/>
                </a:solidFill>
                <a:latin typeface="Calibri"/>
                <a:ea typeface="ＭＳ Ｐゴシック"/>
              </a:rPr>
              <a:t>“Research </a:t>
            </a:r>
            <a:r>
              <a:rPr lang="en-US" altLang="ja-JP" sz="5400" b="1" u="sng" dirty="0" err="1" smtClean="0">
                <a:solidFill>
                  <a:srgbClr val="663300"/>
                </a:solidFill>
                <a:latin typeface="Calibri"/>
                <a:ea typeface="ＭＳ Ｐゴシック"/>
              </a:rPr>
              <a:t>Dept</a:t>
            </a:r>
            <a:r>
              <a:rPr lang="en-US" altLang="ja-JP" sz="5400" b="1" u="sng" dirty="0" smtClean="0">
                <a:solidFill>
                  <a:srgbClr val="663300"/>
                </a:solidFill>
                <a:latin typeface="Calibri"/>
                <a:ea typeface="ＭＳ Ｐゴシック"/>
              </a:rPr>
              <a:t>” of ca100 members in the Parents’ Ass</a:t>
            </a:r>
            <a:r>
              <a:rPr lang="en-US" altLang="ja-JP" sz="4800" b="1" u="sng" dirty="0" smtClean="0">
                <a:solidFill>
                  <a:srgbClr val="663300"/>
                </a:solidFill>
                <a:latin typeface="Calibri"/>
                <a:ea typeface="ＭＳ Ｐゴシック"/>
              </a:rPr>
              <a:t>.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96229" y="1578272"/>
            <a:ext cx="443076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u="sng" dirty="0" smtClean="0">
                <a:solidFill>
                  <a:srgbClr val="002060"/>
                </a:solidFill>
                <a:latin typeface="Calibri"/>
                <a:ea typeface="ＭＳ Ｐゴシック"/>
              </a:rPr>
              <a:t>2003 </a:t>
            </a:r>
          </a:p>
          <a:p>
            <a:pPr lvl="0"/>
            <a:endParaRPr lang="en-US" altLang="ja-JP" sz="4800" b="1" dirty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pPr lvl="0"/>
            <a:endParaRPr lang="en-US" altLang="ja-JP" sz="4800" b="1" dirty="0">
              <a:solidFill>
                <a:schemeClr val="bg1">
                  <a:lumMod val="75000"/>
                </a:schemeClr>
              </a:solidFill>
              <a:latin typeface="Calibri"/>
              <a:ea typeface="ＭＳ Ｐゴシック"/>
            </a:endParaRPr>
          </a:p>
          <a:p>
            <a:pPr lvl="0"/>
            <a:endParaRPr lang="en-US" altLang="ja-JP" sz="4800" b="1" dirty="0">
              <a:solidFill>
                <a:schemeClr val="bg1">
                  <a:lumMod val="75000"/>
                </a:schemeClr>
              </a:solidFill>
              <a:latin typeface="Calibri"/>
              <a:ea typeface="ＭＳ Ｐゴシック"/>
            </a:endParaRPr>
          </a:p>
          <a:p>
            <a:pPr lvl="0"/>
            <a:endParaRPr lang="en-US" altLang="ja-JP" sz="3600" b="1" dirty="0">
              <a:solidFill>
                <a:schemeClr val="bg1">
                  <a:lumMod val="75000"/>
                </a:schemeClr>
              </a:solidFill>
              <a:effectLst>
                <a:outerShdw blurRad="50800" dist="50800" dir="5400000" algn="ctr" rotWithShape="0">
                  <a:srgbClr val="000000">
                    <a:alpha val="12000"/>
                  </a:srgbClr>
                </a:outerShdw>
              </a:effectLst>
              <a:latin typeface="Calibri"/>
              <a:ea typeface="ＭＳ Ｐゴシック"/>
            </a:endParaRPr>
          </a:p>
          <a:p>
            <a:pPr lvl="0"/>
            <a:endParaRPr lang="en-US" altLang="ja-JP" sz="3600" b="1" dirty="0">
              <a:solidFill>
                <a:schemeClr val="bg1">
                  <a:lumMod val="75000"/>
                </a:schemeClr>
              </a:solidFill>
              <a:effectLst>
                <a:outerShdw blurRad="50800" dist="50800" dir="5400000" algn="ctr" rotWithShape="0">
                  <a:srgbClr val="000000">
                    <a:alpha val="12000"/>
                  </a:srgbClr>
                </a:outerShdw>
              </a:effectLst>
              <a:latin typeface="Calibri"/>
              <a:ea typeface="ＭＳ Ｐゴシック"/>
            </a:endParaRPr>
          </a:p>
          <a:p>
            <a:pPr marL="571500" lvl="0" indent="-571500">
              <a:lnSpc>
                <a:spcPts val="2400"/>
              </a:lnSpc>
              <a:buFont typeface="Wingdings" pitchFamily="2" charset="2"/>
              <a:buChar char="Ø"/>
            </a:pPr>
            <a:r>
              <a:rPr lang="en-US" altLang="ja-JP" sz="3600" b="1" dirty="0"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12000"/>
                    </a:srgbClr>
                  </a:outerShdw>
                </a:effectLst>
                <a:latin typeface="Calibri"/>
                <a:ea typeface="ＭＳ Ｐゴシック"/>
              </a:rPr>
              <a:t>Appoint Aki as</a:t>
            </a:r>
          </a:p>
          <a:p>
            <a:pPr lvl="0">
              <a:lnSpc>
                <a:spcPts val="2400"/>
              </a:lnSpc>
            </a:pPr>
            <a:r>
              <a:rPr lang="en-US" altLang="ja-JP" sz="3600" b="1" dirty="0"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12000"/>
                    </a:srgbClr>
                  </a:outerShdw>
                </a:effectLst>
                <a:latin typeface="Calibri"/>
                <a:ea typeface="ＭＳ Ｐゴシック"/>
              </a:rPr>
              <a:t>‘Child Welfare Council’</a:t>
            </a:r>
            <a:r>
              <a:rPr lang="en-US" altLang="ja-JP" sz="3400" b="1" dirty="0"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12000"/>
                    </a:srgbClr>
                  </a:outerShdw>
                </a:effectLst>
                <a:latin typeface="Calibri"/>
                <a:ea typeface="ＭＳ Ｐゴシック"/>
              </a:rPr>
              <a:t> member</a:t>
            </a:r>
          </a:p>
          <a:p>
            <a:pPr lvl="0">
              <a:lnSpc>
                <a:spcPts val="2400"/>
              </a:lnSpc>
            </a:pPr>
            <a:r>
              <a:rPr lang="en-US" altLang="ja-JP" sz="3400" b="1" dirty="0"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12000"/>
                    </a:srgbClr>
                  </a:outerShdw>
                </a:effectLst>
                <a:latin typeface="Calibri"/>
                <a:ea typeface="ＭＳ Ｐゴシック"/>
              </a:rPr>
              <a:t>            ( - Mar.2006</a:t>
            </a:r>
            <a:r>
              <a:rPr lang="en-US" altLang="ja-JP" sz="3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12000"/>
                    </a:srgbClr>
                  </a:outerShdw>
                </a:effectLst>
                <a:latin typeface="Calibri"/>
                <a:ea typeface="ＭＳ Ｐゴシック"/>
              </a:rPr>
              <a:t>.)</a:t>
            </a:r>
            <a:endParaRPr lang="en-US" altLang="ja-JP" sz="3400" b="1" dirty="0">
              <a:solidFill>
                <a:schemeClr val="bg1">
                  <a:lumMod val="75000"/>
                </a:schemeClr>
              </a:solidFill>
              <a:effectLst>
                <a:outerShdw blurRad="50800" dist="50800" dir="5400000" algn="ctr" rotWithShape="0">
                  <a:srgbClr val="000000">
                    <a:alpha val="12000"/>
                  </a:srgbClr>
                </a:outerShdw>
              </a:effectLst>
              <a:latin typeface="Calibri"/>
              <a:ea typeface="ＭＳ Ｐゴシック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0" y="747275"/>
            <a:ext cx="9125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i="0" dirty="0">
                <a:solidFill>
                  <a:prstClr val="black"/>
                </a:solidFill>
                <a:latin typeface="Calibri"/>
                <a:ea typeface="ＭＳ Ｐゴシック"/>
              </a:rPr>
              <a:t>What took place in this decade?</a:t>
            </a:r>
            <a:endParaRPr lang="ja-JP" altLang="en-US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1085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940152" y="9736"/>
            <a:ext cx="320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</a:rPr>
              <a:t>3. Background</a:t>
            </a:r>
            <a:endParaRPr lang="en-US" altLang="ja-JP" sz="3600" dirty="0">
              <a:solidFill>
                <a:srgbClr val="0000FF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747275"/>
            <a:ext cx="9125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My Position</a:t>
            </a:r>
            <a:endParaRPr lang="ja-JP" altLang="en-US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4" name="Picture 2" descr="D:\@＠＠AEA\aki08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2161"/>
            <a:ext cx="3563888" cy="507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563888" y="2708920"/>
            <a:ext cx="55801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Reseracher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,</a:t>
            </a:r>
            <a:endParaRPr lang="en-US" altLang="ja-JP" sz="4800" b="1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algn="ctr"/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Parent,</a:t>
            </a:r>
            <a:endParaRPr lang="en-US" altLang="ja-JP" sz="4800" b="1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algn="ctr"/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Citizen,</a:t>
            </a:r>
            <a:endParaRPr lang="en-US" altLang="ja-JP" sz="4800" b="1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International – </a:t>
            </a:r>
          </a:p>
          <a:p>
            <a:pPr algn="r"/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member </a:t>
            </a:r>
            <a:r>
              <a:rPr lang="en-US" altLang="ja-JP" sz="4800" b="1" dirty="0">
                <a:solidFill>
                  <a:prstClr val="black"/>
                </a:solidFill>
                <a:latin typeface="Calibri"/>
                <a:ea typeface="ＭＳ Ｐゴシック"/>
              </a:rPr>
              <a:t>of AEA</a:t>
            </a:r>
          </a:p>
        </p:txBody>
      </p:sp>
    </p:spTree>
    <p:extLst>
      <p:ext uri="{BB962C8B-B14F-4D97-AF65-F5344CB8AC3E}">
        <p14:creationId xmlns:p14="http://schemas.microsoft.com/office/powerpoint/2010/main" val="27972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95736" y="9736"/>
            <a:ext cx="694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</a:rPr>
              <a:t>4. </a:t>
            </a:r>
            <a:r>
              <a:rPr lang="en-US" altLang="ja-JP" sz="3600" dirty="0">
                <a:solidFill>
                  <a:srgbClr val="0000FF"/>
                </a:solidFill>
              </a:rPr>
              <a:t>MIXED METHODS ADOPTED</a:t>
            </a:r>
          </a:p>
        </p:txBody>
      </p:sp>
    </p:spTree>
    <p:extLst>
      <p:ext uri="{BB962C8B-B14F-4D97-AF65-F5344CB8AC3E}">
        <p14:creationId xmlns:p14="http://schemas.microsoft.com/office/powerpoint/2010/main" val="27972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@＠＠AEA\PICS\031101tochigiikaLEYM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3925">
            <a:off x="566333" y="1702497"/>
            <a:ext cx="6078501" cy="457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195736" y="9736"/>
            <a:ext cx="694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</a:rPr>
              <a:t>4. </a:t>
            </a:r>
            <a:r>
              <a:rPr lang="en-US" altLang="ja-JP" sz="3600" dirty="0">
                <a:solidFill>
                  <a:srgbClr val="0000FF"/>
                </a:solidFill>
              </a:rPr>
              <a:t>MIXED METHODS ADOPTED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747275"/>
            <a:ext cx="9125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Why ‘Evaluation’ ??</a:t>
            </a:r>
            <a:endParaRPr lang="ja-JP" altLang="en-US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852" y="5805264"/>
            <a:ext cx="9125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Parents would say.</a:t>
            </a:r>
            <a:endParaRPr lang="ja-JP" altLang="en-US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1600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95736" y="9736"/>
            <a:ext cx="694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</a:rPr>
              <a:t>4. </a:t>
            </a:r>
            <a:r>
              <a:rPr lang="en-US" altLang="ja-JP" sz="3600" dirty="0">
                <a:solidFill>
                  <a:srgbClr val="0000FF"/>
                </a:solidFill>
              </a:rPr>
              <a:t>MIXED METHODS ADOPTED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747275"/>
            <a:ext cx="9125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Why ‘Evaluation’ ??</a:t>
            </a:r>
            <a:endParaRPr lang="ja-JP" altLang="en-US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852" y="1611386"/>
            <a:ext cx="91251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ja-JP" sz="4800" b="1" dirty="0">
                <a:solidFill>
                  <a:prstClr val="black"/>
                </a:solidFill>
                <a:latin typeface="Calibri"/>
                <a:ea typeface="ＭＳ Ｐゴシック"/>
              </a:rPr>
              <a:t>The Mayor said “No quality cut”.</a:t>
            </a:r>
          </a:p>
          <a:p>
            <a:pPr lvl="0" algn="r"/>
            <a:r>
              <a:rPr lang="en-US" altLang="ja-JP" sz="4800" b="1" i="0" dirty="0">
                <a:solidFill>
                  <a:prstClr val="black"/>
                </a:solidFill>
                <a:latin typeface="Calibri"/>
                <a:ea typeface="ＭＳ Ｐゴシック"/>
              </a:rPr>
              <a:t>      </a:t>
            </a:r>
            <a:r>
              <a:rPr lang="en-US" altLang="ja-JP" sz="4800" b="1" dirty="0">
                <a:solidFill>
                  <a:srgbClr val="663300"/>
                </a:solidFill>
                <a:latin typeface="Century" panose="02040604050505020304" pitchFamily="18" charset="0"/>
                <a:ea typeface="ＭＳ Ｐゴシック"/>
              </a:rPr>
              <a:t>&gt; Then </a:t>
            </a:r>
            <a:r>
              <a:rPr lang="en-US" altLang="ja-JP" sz="4800" b="1" dirty="0" smtClean="0">
                <a:solidFill>
                  <a:srgbClr val="663300"/>
                </a:solidFill>
                <a:latin typeface="Century" panose="02040604050505020304" pitchFamily="18" charset="0"/>
                <a:ea typeface="ＭＳ Ｐゴシック"/>
              </a:rPr>
              <a:t>lets see ‘’quality!</a:t>
            </a:r>
          </a:p>
          <a:p>
            <a:pPr lvl="0"/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Argue “Privatization” and get split.</a:t>
            </a:r>
          </a:p>
          <a:p>
            <a:pPr lvl="0" algn="r"/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      </a:t>
            </a:r>
            <a:r>
              <a:rPr lang="en-US" altLang="ja-JP" sz="4800" b="1" dirty="0" smtClean="0">
                <a:solidFill>
                  <a:srgbClr val="663300"/>
                </a:solidFill>
                <a:latin typeface="Century" panose="02040604050505020304" pitchFamily="18" charset="0"/>
                <a:ea typeface="ＭＳ Ｐゴシック"/>
              </a:rPr>
              <a:t>&gt; Then lets see ‘’quality!</a:t>
            </a:r>
          </a:p>
          <a:p>
            <a:pPr lvl="0" algn="ctr"/>
            <a:endParaRPr lang="en-US" altLang="ja-JP" sz="4800" b="1" dirty="0" smtClean="0">
              <a:solidFill>
                <a:srgbClr val="663300"/>
              </a:solidFill>
              <a:latin typeface="Century" panose="02040604050505020304" pitchFamily="18" charset="0"/>
              <a:ea typeface="ＭＳ Ｐゴシック"/>
            </a:endParaRPr>
          </a:p>
          <a:p>
            <a:pPr lvl="0" algn="ctr"/>
            <a:r>
              <a:rPr lang="en-US" altLang="ja-JP" sz="4800" b="1" dirty="0" smtClean="0">
                <a:solidFill>
                  <a:srgbClr val="663300"/>
                </a:solidFill>
                <a:latin typeface="Century" panose="02040604050505020304" pitchFamily="18" charset="0"/>
                <a:ea typeface="ＭＳ Ｐゴシック"/>
              </a:rPr>
              <a:t>&gt; Then why not evaluation!?</a:t>
            </a:r>
            <a:endParaRPr lang="ja-JP" altLang="en-US" sz="4800" b="1" dirty="0">
              <a:solidFill>
                <a:srgbClr val="663300"/>
              </a:solidFill>
              <a:latin typeface="Century" panose="02040604050505020304" pitchFamily="18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6140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95736" y="9736"/>
            <a:ext cx="694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</a:rPr>
              <a:t>4. </a:t>
            </a:r>
            <a:r>
              <a:rPr lang="en-US" altLang="ja-JP" sz="3600" dirty="0">
                <a:solidFill>
                  <a:srgbClr val="0000FF"/>
                </a:solidFill>
              </a:rPr>
              <a:t>MIXED METHODS ADOPTED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747275"/>
            <a:ext cx="9125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What’s ‘Evaluation’ ??</a:t>
            </a:r>
            <a:endParaRPr lang="ja-JP" altLang="en-US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852" y="1611386"/>
            <a:ext cx="9125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i="0" dirty="0">
                <a:solidFill>
                  <a:prstClr val="black"/>
                </a:solidFill>
                <a:latin typeface="Calibri"/>
                <a:ea typeface="ＭＳ Ｐゴシック"/>
              </a:rPr>
              <a:t>Evaluation = </a:t>
            </a:r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composition </a:t>
            </a:r>
            <a:r>
              <a:rPr lang="en-US" altLang="ja-JP" sz="4800" b="1" i="0" dirty="0">
                <a:solidFill>
                  <a:prstClr val="black"/>
                </a:solidFill>
                <a:latin typeface="Calibri"/>
                <a:ea typeface="ＭＳ Ｐゴシック"/>
              </a:rPr>
              <a:t>of </a:t>
            </a:r>
            <a:endParaRPr lang="en-US" altLang="ja-JP" sz="4800" b="1" i="0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"</a:t>
            </a:r>
            <a:r>
              <a:rPr lang="en-US" altLang="ja-JP" sz="4800" b="1" i="0" dirty="0">
                <a:solidFill>
                  <a:prstClr val="black"/>
                </a:solidFill>
                <a:latin typeface="Calibri"/>
                <a:ea typeface="ＭＳ Ｐゴシック"/>
              </a:rPr>
              <a:t>fact identifying" </a:t>
            </a:r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+ </a:t>
            </a:r>
            <a:r>
              <a:rPr lang="en-US" altLang="ja-JP" sz="4800" b="1" i="0" dirty="0">
                <a:solidFill>
                  <a:prstClr val="black"/>
                </a:solidFill>
                <a:latin typeface="Calibri"/>
                <a:ea typeface="ＭＳ Ｐゴシック"/>
              </a:rPr>
              <a:t>"judge </a:t>
            </a:r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making“</a:t>
            </a:r>
          </a:p>
          <a:p>
            <a:pPr algn="r"/>
            <a:r>
              <a:rPr lang="en-US" altLang="ja-JP" sz="4800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(Thanks </a:t>
            </a:r>
            <a:r>
              <a:rPr lang="en-US" altLang="ja-JP" sz="4800" i="0" dirty="0">
                <a:solidFill>
                  <a:prstClr val="black"/>
                </a:solidFill>
                <a:latin typeface="Calibri"/>
                <a:ea typeface="ＭＳ Ｐゴシック"/>
              </a:rPr>
              <a:t>to </a:t>
            </a:r>
            <a:r>
              <a:rPr lang="en-US" altLang="ja-JP" sz="4800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Dr</a:t>
            </a:r>
            <a:r>
              <a:rPr lang="en-US" altLang="ja-JP" sz="4800" i="0" dirty="0">
                <a:solidFill>
                  <a:prstClr val="black"/>
                </a:solidFill>
                <a:latin typeface="Calibri"/>
                <a:ea typeface="ＭＳ Ｐゴシック"/>
              </a:rPr>
              <a:t>. </a:t>
            </a:r>
            <a:r>
              <a:rPr lang="en-US" altLang="ja-JP" sz="4800" i="0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Ryoh</a:t>
            </a:r>
            <a:r>
              <a:rPr lang="en-US" altLang="ja-JP" sz="4800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 Sasaki.) </a:t>
            </a:r>
            <a:endParaRPr lang="en-US" altLang="ja-JP" sz="4800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17190" y="4293096"/>
            <a:ext cx="9125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Parents’ needs are;</a:t>
            </a:r>
          </a:p>
          <a:p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easy </a:t>
            </a:r>
            <a:r>
              <a:rPr lang="en-US" altLang="ja-JP" sz="4800" b="1" i="0" dirty="0">
                <a:solidFill>
                  <a:prstClr val="black"/>
                </a:solidFill>
                <a:latin typeface="Calibri"/>
                <a:ea typeface="ＭＳ Ｐゴシック"/>
              </a:rPr>
              <a:t>methods; </a:t>
            </a:r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even </a:t>
            </a:r>
            <a:r>
              <a:rPr lang="en-US" altLang="ja-JP" sz="4800" b="1" i="0" dirty="0">
                <a:solidFill>
                  <a:prstClr val="black"/>
                </a:solidFill>
                <a:latin typeface="Calibri"/>
                <a:ea typeface="ＭＳ Ｐゴシック"/>
              </a:rPr>
              <a:t>not too </a:t>
            </a:r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sharp.</a:t>
            </a:r>
            <a:endParaRPr lang="en-US" altLang="ja-JP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mostly </a:t>
            </a:r>
            <a:r>
              <a:rPr lang="en-US" altLang="ja-JP" sz="4800" b="1" i="0" dirty="0">
                <a:solidFill>
                  <a:prstClr val="black"/>
                </a:solidFill>
                <a:latin typeface="Calibri"/>
                <a:ea typeface="ＭＳ Ｐゴシック"/>
              </a:rPr>
              <a:t>input based, </a:t>
            </a:r>
            <a:r>
              <a:rPr lang="en-US" altLang="ja-JP" sz="40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(checking input).</a:t>
            </a:r>
            <a:endParaRPr lang="ja-JP" altLang="en-US" sz="4000" b="1" dirty="0">
              <a:solidFill>
                <a:srgbClr val="663300"/>
              </a:solidFill>
              <a:latin typeface="Century" panose="02040604050505020304" pitchFamily="18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2982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5862">
            <a:off x="3083705" y="2713517"/>
            <a:ext cx="1515171" cy="393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195736" y="9736"/>
            <a:ext cx="694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</a:rPr>
              <a:t>4. </a:t>
            </a:r>
            <a:r>
              <a:rPr lang="en-US" altLang="ja-JP" sz="3600" dirty="0">
                <a:solidFill>
                  <a:srgbClr val="0000FF"/>
                </a:solidFill>
              </a:rPr>
              <a:t>MIXED METHODS ADOPTED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4716016" y="2710501"/>
            <a:ext cx="4427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36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compare with </a:t>
            </a:r>
            <a:r>
              <a:rPr lang="en-US" altLang="ja-JP" sz="3600" b="1" dirty="0">
                <a:solidFill>
                  <a:prstClr val="black"/>
                </a:solidFill>
                <a:latin typeface="Calibri"/>
                <a:ea typeface="ＭＳ Ｐゴシック"/>
              </a:rPr>
              <a:t>other </a:t>
            </a:r>
            <a:r>
              <a:rPr lang="en-US" altLang="ja-JP" sz="36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cities, and  seek the characteristics </a:t>
            </a:r>
            <a:r>
              <a:rPr lang="en-US" altLang="ja-JP" sz="3600" b="1" dirty="0">
                <a:solidFill>
                  <a:prstClr val="black"/>
                </a:solidFill>
                <a:latin typeface="Calibri"/>
                <a:ea typeface="ＭＳ Ｐゴシック"/>
              </a:rPr>
              <a:t>of </a:t>
            </a:r>
            <a:r>
              <a:rPr lang="en-US" altLang="ja-JP" sz="36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OST program </a:t>
            </a:r>
            <a:r>
              <a:rPr lang="en-US" altLang="ja-JP" sz="3600" b="1" dirty="0">
                <a:solidFill>
                  <a:prstClr val="black"/>
                </a:solidFill>
                <a:latin typeface="Calibri"/>
                <a:ea typeface="ＭＳ Ｐゴシック"/>
              </a:rPr>
              <a:t>in </a:t>
            </a:r>
            <a:r>
              <a:rPr lang="en-US" altLang="ja-JP" sz="3600" b="1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Koganei</a:t>
            </a:r>
            <a:endParaRPr lang="ja-JP" altLang="ja-JP" sz="36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6024" y="747275"/>
            <a:ext cx="9125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Method 1:</a:t>
            </a:r>
            <a:r>
              <a:rPr lang="en-US" altLang="ja-JP" sz="4800" b="1" dirty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endParaRPr lang="en-US" altLang="ja-JP" sz="4800" b="1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algn="ctr"/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- Newspaper </a:t>
            </a:r>
            <a:r>
              <a:rPr lang="en-US" altLang="ja-JP" sz="4800" b="1" dirty="0">
                <a:solidFill>
                  <a:prstClr val="black"/>
                </a:solidFill>
                <a:latin typeface="Calibri"/>
                <a:ea typeface="ＭＳ Ｐゴシック"/>
              </a:rPr>
              <a:t>Scrapping 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-</a:t>
            </a:r>
            <a:endParaRPr lang="ja-JP" altLang="en-US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24" y="2636912"/>
            <a:ext cx="3199179" cy="386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20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24" y="2708920"/>
            <a:ext cx="6109947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195736" y="9736"/>
            <a:ext cx="694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</a:rPr>
              <a:t>4. </a:t>
            </a:r>
            <a:r>
              <a:rPr lang="en-US" altLang="ja-JP" sz="3600" dirty="0">
                <a:solidFill>
                  <a:srgbClr val="0000FF"/>
                </a:solidFill>
              </a:rPr>
              <a:t>MIXED METHODS ADOPTED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4487638" y="2492896"/>
            <a:ext cx="45974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3600" b="1" dirty="0">
                <a:solidFill>
                  <a:prstClr val="black"/>
                </a:solidFill>
                <a:latin typeface="Calibri"/>
                <a:ea typeface="ＭＳ Ｐゴシック"/>
              </a:rPr>
              <a:t>to part time </a:t>
            </a:r>
            <a:r>
              <a:rPr lang="en-US" altLang="ja-JP" sz="36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staffs,</a:t>
            </a:r>
            <a:endParaRPr lang="en-US" altLang="ja-JP" sz="3600" b="1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lvl="0" algn="just">
              <a:spcAft>
                <a:spcPts val="0"/>
              </a:spcAft>
            </a:pPr>
            <a:r>
              <a:rPr lang="en-US" altLang="ja-JP" sz="36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especially, who know about  </a:t>
            </a:r>
            <a:r>
              <a:rPr lang="en-US" altLang="ja-JP" sz="3600" b="1" dirty="0">
                <a:solidFill>
                  <a:prstClr val="black"/>
                </a:solidFill>
                <a:latin typeface="Calibri"/>
                <a:ea typeface="ＭＳ Ｐゴシック"/>
              </a:rPr>
              <a:t>other cities, and  seek the characteristics of OST program </a:t>
            </a:r>
            <a:r>
              <a:rPr lang="en-US" altLang="ja-JP" sz="36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in </a:t>
            </a:r>
            <a:r>
              <a:rPr lang="en-US" altLang="ja-JP" sz="3600" b="1" dirty="0" err="1">
                <a:solidFill>
                  <a:prstClr val="black"/>
                </a:solidFill>
                <a:latin typeface="Calibri"/>
                <a:ea typeface="ＭＳ Ｐゴシック"/>
              </a:rPr>
              <a:t>Koganei</a:t>
            </a:r>
            <a:endParaRPr lang="ja-JP" altLang="ja-JP" sz="36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6024" y="747275"/>
            <a:ext cx="9125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Method 2: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</a:p>
          <a:p>
            <a:pPr algn="ctr"/>
            <a:r>
              <a:rPr lang="en-US" altLang="ja-JP" sz="4800" b="1" dirty="0">
                <a:solidFill>
                  <a:prstClr val="black"/>
                </a:solidFill>
                <a:latin typeface="Calibri"/>
                <a:ea typeface="ＭＳ Ｐゴシック"/>
              </a:rPr>
              <a:t>- Interviewing 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-</a:t>
            </a:r>
            <a:endParaRPr lang="ja-JP" altLang="en-US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6519446"/>
            <a:ext cx="33432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 smtClean="0"/>
              <a:t>Illust</a:t>
            </a:r>
            <a:r>
              <a:rPr lang="en-US" altLang="ja-JP" sz="2000" dirty="0" smtClean="0"/>
              <a:t>.:Yuko </a:t>
            </a:r>
            <a:r>
              <a:rPr lang="en-US" altLang="ja-JP" sz="2000" dirty="0"/>
              <a:t>Takashima Uno 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1600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" y="2708919"/>
            <a:ext cx="3274721" cy="414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195736" y="9736"/>
            <a:ext cx="694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</a:rPr>
              <a:t>4. </a:t>
            </a:r>
            <a:r>
              <a:rPr lang="en-US" altLang="ja-JP" sz="3600" dirty="0">
                <a:solidFill>
                  <a:srgbClr val="0000FF"/>
                </a:solidFill>
              </a:rPr>
              <a:t>MIXED METHODS ADOPTED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299874" y="2542688"/>
            <a:ext cx="5785214" cy="4319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3600" b="1" u="sng" dirty="0" smtClean="0">
                <a:solidFill>
                  <a:srgbClr val="663300"/>
                </a:solidFill>
                <a:latin typeface="Calibri"/>
                <a:ea typeface="ＭＳ Ｐゴシック"/>
              </a:rPr>
              <a:t>The Making</a:t>
            </a:r>
          </a:p>
          <a:p>
            <a:pPr algn="just">
              <a:lnSpc>
                <a:spcPts val="4000"/>
              </a:lnSpc>
              <a:spcAft>
                <a:spcPts val="0"/>
              </a:spcAft>
            </a:pPr>
            <a:r>
              <a:rPr lang="en-US" altLang="ja-JP" sz="3600" b="1" u="sng" dirty="0" smtClean="0">
                <a:solidFill>
                  <a:prstClr val="black"/>
                </a:solidFill>
                <a:latin typeface="Calibri"/>
                <a:ea typeface="ＭＳ Ｐゴシック"/>
              </a:rPr>
              <a:t>Purpose </a:t>
            </a:r>
            <a:r>
              <a:rPr lang="en-US" altLang="ja-JP" sz="36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: </a:t>
            </a:r>
            <a:r>
              <a:rPr lang="en-US" altLang="ja-JP" sz="3600" b="1" dirty="0">
                <a:solidFill>
                  <a:prstClr val="black"/>
                </a:solidFill>
                <a:latin typeface="Calibri"/>
                <a:ea typeface="ＭＳ Ｐゴシック"/>
              </a:rPr>
              <a:t>to know how parents esteem OSTP</a:t>
            </a:r>
          </a:p>
          <a:p>
            <a:pPr algn="just">
              <a:lnSpc>
                <a:spcPts val="4000"/>
              </a:lnSpc>
              <a:spcAft>
                <a:spcPts val="0"/>
              </a:spcAft>
            </a:pPr>
            <a:r>
              <a:rPr lang="en-US" altLang="ja-JP" sz="3600" b="1" u="sng" dirty="0" err="1">
                <a:solidFill>
                  <a:prstClr val="black"/>
                </a:solidFill>
                <a:latin typeface="Calibri"/>
                <a:ea typeface="ＭＳ Ｐゴシック"/>
              </a:rPr>
              <a:t>Questionaire</a:t>
            </a:r>
            <a:r>
              <a:rPr lang="en-US" altLang="ja-JP" sz="3600" b="1" u="sng" dirty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3600" b="1" dirty="0">
                <a:solidFill>
                  <a:prstClr val="black"/>
                </a:solidFill>
                <a:latin typeface="Calibri"/>
                <a:ea typeface="ＭＳ Ｐゴシック"/>
              </a:rPr>
              <a:t>: broad range of questions, asking the </a:t>
            </a:r>
            <a:r>
              <a:rPr lang="en-US" altLang="ja-JP" sz="3600" b="1" dirty="0">
                <a:solidFill>
                  <a:srgbClr val="002060"/>
                </a:solidFill>
                <a:latin typeface="Calibri"/>
                <a:ea typeface="ＭＳ Ｐゴシック"/>
              </a:rPr>
              <a:t>satisfaction</a:t>
            </a:r>
            <a:r>
              <a:rPr lang="en-US" altLang="ja-JP" sz="3600" b="1" dirty="0">
                <a:solidFill>
                  <a:prstClr val="black"/>
                </a:solidFill>
                <a:latin typeface="Calibri"/>
                <a:ea typeface="ＭＳ Ｐゴシック"/>
              </a:rPr>
              <a:t> and </a:t>
            </a:r>
            <a:r>
              <a:rPr lang="en-US" altLang="ja-JP" sz="3600" b="1" dirty="0">
                <a:solidFill>
                  <a:srgbClr val="002060"/>
                </a:solidFill>
                <a:latin typeface="Calibri"/>
                <a:ea typeface="ＭＳ Ｐゴシック"/>
              </a:rPr>
              <a:t>priority</a:t>
            </a:r>
          </a:p>
          <a:p>
            <a:pPr algn="just">
              <a:lnSpc>
                <a:spcPts val="4000"/>
              </a:lnSpc>
              <a:spcAft>
                <a:spcPts val="0"/>
              </a:spcAft>
            </a:pPr>
            <a:r>
              <a:rPr lang="en-US" altLang="ja-JP" sz="3600" b="1" u="sng" dirty="0">
                <a:solidFill>
                  <a:prstClr val="black"/>
                </a:solidFill>
                <a:latin typeface="Calibri"/>
                <a:ea typeface="ＭＳ Ｐゴシック"/>
              </a:rPr>
              <a:t>Handy size : </a:t>
            </a:r>
            <a:r>
              <a:rPr lang="en-US" altLang="ja-JP" sz="3600" b="1" dirty="0">
                <a:solidFill>
                  <a:prstClr val="black"/>
                </a:solidFill>
                <a:latin typeface="Calibri"/>
                <a:ea typeface="ＭＳ Ｐゴシック"/>
              </a:rPr>
              <a:t>A3 both sides printed, fold to make 4 pages</a:t>
            </a:r>
            <a:r>
              <a:rPr lang="en-US" altLang="ja-JP" sz="36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.</a:t>
            </a:r>
            <a:endParaRPr lang="en-US" altLang="ja-JP" sz="36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6024" y="747275"/>
            <a:ext cx="9125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Method 3: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</a:p>
          <a:p>
            <a:pPr algn="ctr"/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- </a:t>
            </a:r>
            <a:r>
              <a:rPr lang="en-US" altLang="ja-JP" sz="4800" b="1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Questionaire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4800" b="1" dirty="0">
                <a:solidFill>
                  <a:prstClr val="black"/>
                </a:solidFill>
                <a:latin typeface="Calibri"/>
                <a:ea typeface="ＭＳ Ｐゴシック"/>
              </a:rPr>
              <a:t>Sheets for Parents 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-</a:t>
            </a:r>
            <a:endParaRPr lang="ja-JP" altLang="en-US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5920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95736" y="9736"/>
            <a:ext cx="694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</a:rPr>
              <a:t>4. </a:t>
            </a:r>
            <a:r>
              <a:rPr lang="en-US" altLang="ja-JP" sz="3600" dirty="0">
                <a:solidFill>
                  <a:srgbClr val="0000FF"/>
                </a:solidFill>
              </a:rPr>
              <a:t>MIXED METHODS ADOPTED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4716016" y="2316935"/>
            <a:ext cx="4369072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  <a:spcAft>
                <a:spcPts val="0"/>
              </a:spcAft>
            </a:pPr>
            <a:r>
              <a:rPr lang="en-US" altLang="ja-JP" sz="4800" b="1" u="sng" dirty="0">
                <a:solidFill>
                  <a:srgbClr val="663300"/>
                </a:solidFill>
                <a:latin typeface="Calibri"/>
                <a:ea typeface="ＭＳ Ｐゴシック"/>
              </a:rPr>
              <a:t>QUESTIONS </a:t>
            </a:r>
            <a:endParaRPr lang="en-US" altLang="ja-JP" sz="4800" b="1" u="sng" dirty="0" smtClean="0">
              <a:solidFill>
                <a:srgbClr val="663300"/>
              </a:solidFill>
              <a:latin typeface="Calibri"/>
              <a:ea typeface="ＭＳ Ｐゴシック"/>
            </a:endParaRPr>
          </a:p>
          <a:p>
            <a:pPr algn="ctr">
              <a:lnSpc>
                <a:spcPts val="2600"/>
              </a:lnSpc>
              <a:spcAft>
                <a:spcPts val="0"/>
              </a:spcAft>
            </a:pPr>
            <a:r>
              <a:rPr lang="en-US" altLang="ja-JP" sz="4800" b="1" u="sng" dirty="0" smtClean="0">
                <a:solidFill>
                  <a:srgbClr val="663300"/>
                </a:solidFill>
                <a:latin typeface="Calibri"/>
                <a:ea typeface="ＭＳ Ｐゴシック"/>
              </a:rPr>
              <a:t> </a:t>
            </a: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Broad range (56 items from 11 areas). 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6024" y="747275"/>
            <a:ext cx="9125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Method 3: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</a:p>
          <a:p>
            <a:pPr algn="ctr"/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- </a:t>
            </a:r>
            <a:r>
              <a:rPr lang="en-US" altLang="ja-JP" sz="4800" b="1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Questionaire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4800" b="1" dirty="0">
                <a:solidFill>
                  <a:prstClr val="black"/>
                </a:solidFill>
                <a:latin typeface="Calibri"/>
                <a:ea typeface="ＭＳ Ｐゴシック"/>
              </a:rPr>
              <a:t>Sheets for Parents 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-</a:t>
            </a:r>
            <a:endParaRPr lang="ja-JP" altLang="en-US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2492896"/>
            <a:ext cx="4716016" cy="4336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dbl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Aft>
                <a:spcPts val="0"/>
              </a:spcAft>
            </a:pPr>
            <a:r>
              <a:rPr lang="en-US" altLang="ja-JP" sz="3600" b="1" u="sng" dirty="0" smtClean="0">
                <a:solidFill>
                  <a:prstClr val="black"/>
                </a:solidFill>
                <a:latin typeface="Calibri"/>
                <a:ea typeface="ＭＳ Ｐゴシック"/>
              </a:rPr>
              <a:t>RANGES OF QUESTIONS</a:t>
            </a:r>
          </a:p>
          <a:p>
            <a:pPr algn="just">
              <a:lnSpc>
                <a:spcPts val="3000"/>
              </a:lnSpc>
              <a:spcAft>
                <a:spcPts val="0"/>
              </a:spcAft>
            </a:pPr>
            <a:r>
              <a:rPr lang="en-US" altLang="ja-JP" sz="3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1)safety/health/hygiene/ 2)sound living 3)variety of activities 4)snacks 5)</a:t>
            </a:r>
            <a:r>
              <a:rPr lang="en-US" altLang="ja-JP" sz="3200" b="1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rela-tionships</a:t>
            </a:r>
            <a:r>
              <a:rPr lang="en-US" altLang="ja-JP" sz="3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 with community 6)planning &amp; evaluation 7)</a:t>
            </a:r>
            <a:r>
              <a:rPr lang="en-US" altLang="ja-JP" sz="2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communication</a:t>
            </a:r>
            <a:r>
              <a:rPr lang="en-US" altLang="ja-JP" sz="1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2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with parents </a:t>
            </a:r>
            <a:r>
              <a:rPr lang="en-US" altLang="ja-JP" sz="3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8)collaboration</a:t>
            </a:r>
            <a:r>
              <a:rPr lang="en-US" altLang="ja-JP" sz="2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 with parents </a:t>
            </a:r>
            <a:r>
              <a:rPr lang="en-US" altLang="ja-JP" sz="3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9)liaison with local organs 10)operation of the home 11)staffs</a:t>
            </a:r>
          </a:p>
        </p:txBody>
      </p:sp>
    </p:spTree>
    <p:extLst>
      <p:ext uri="{BB962C8B-B14F-4D97-AF65-F5344CB8AC3E}">
        <p14:creationId xmlns:p14="http://schemas.microsoft.com/office/powerpoint/2010/main" val="23929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JUST\ｲﾒｰｼﾞ\ｽﾗｲﾄﾞ背景\背景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00"/>
            <a:ext cx="9141373" cy="64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ashimoto\Pictures\line_im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-1839"/>
            <a:ext cx="6858000" cy="6858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" y="30800"/>
            <a:ext cx="9115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 err="1" smtClean="0">
                <a:solidFill>
                  <a:srgbClr val="00B050"/>
                </a:solidFill>
                <a:latin typeface="Century" panose="02040604050505020304" pitchFamily="18" charset="0"/>
              </a:rPr>
              <a:t>Koganei</a:t>
            </a:r>
            <a:r>
              <a:rPr lang="en-US" altLang="ja-JP" sz="6000" dirty="0">
                <a:solidFill>
                  <a:srgbClr val="00B050"/>
                </a:solidFill>
                <a:latin typeface="Century" panose="02040604050505020304" pitchFamily="18" charset="0"/>
              </a:rPr>
              <a:t> </a:t>
            </a:r>
            <a:r>
              <a:rPr lang="en-US" altLang="ja-JP" sz="6000" dirty="0" smtClean="0">
                <a:solidFill>
                  <a:srgbClr val="00B050"/>
                </a:solidFill>
                <a:latin typeface="Century" panose="02040604050505020304" pitchFamily="18" charset="0"/>
              </a:rPr>
              <a:t>City</a:t>
            </a:r>
            <a:endParaRPr kumimoji="1" lang="ja-JP" altLang="en-US" sz="6000" dirty="0">
              <a:solidFill>
                <a:srgbClr val="00B050"/>
              </a:solidFill>
              <a:latin typeface="Century" panose="02040604050505020304" pitchFamily="18" charset="0"/>
            </a:endParaRPr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3995936" y="1196752"/>
            <a:ext cx="2592288" cy="223224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1" name="Picture 3" descr="C:\Users\aki\Documents\tokyo_metr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0" y="2492896"/>
            <a:ext cx="5854049" cy="436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矢印コネクタ 8"/>
          <p:cNvCxnSpPr/>
          <p:nvPr/>
        </p:nvCxnSpPr>
        <p:spPr>
          <a:xfrm flipH="1">
            <a:off x="2864980" y="3443613"/>
            <a:ext cx="3636900" cy="108011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25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95736" y="9736"/>
            <a:ext cx="694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</a:rPr>
              <a:t>4. </a:t>
            </a:r>
            <a:r>
              <a:rPr lang="en-US" altLang="ja-JP" sz="3600" dirty="0">
                <a:solidFill>
                  <a:srgbClr val="0000FF"/>
                </a:solidFill>
              </a:rPr>
              <a:t>MIXED METHODS ADOPTED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4716016" y="2316935"/>
            <a:ext cx="43690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  <a:spcAft>
                <a:spcPts val="0"/>
              </a:spcAft>
            </a:pPr>
            <a:r>
              <a:rPr lang="en-US" altLang="ja-JP" sz="4800" b="1" u="sng" dirty="0">
                <a:solidFill>
                  <a:srgbClr val="663300"/>
                </a:solidFill>
                <a:latin typeface="Calibri"/>
                <a:ea typeface="ＭＳ Ｐゴシック"/>
              </a:rPr>
              <a:t>QUESTIONS </a:t>
            </a:r>
            <a:endParaRPr lang="en-US" altLang="ja-JP" sz="4800" b="1" u="sng" dirty="0" smtClean="0">
              <a:solidFill>
                <a:srgbClr val="663300"/>
              </a:solidFill>
              <a:latin typeface="Calibri"/>
              <a:ea typeface="ＭＳ Ｐゴシック"/>
            </a:endParaRPr>
          </a:p>
          <a:p>
            <a:pPr algn="ctr">
              <a:lnSpc>
                <a:spcPts val="2600"/>
              </a:lnSpc>
              <a:spcAft>
                <a:spcPts val="0"/>
              </a:spcAft>
            </a:pPr>
            <a:r>
              <a:rPr lang="en-US" altLang="ja-JP" sz="4800" b="1" u="sng" dirty="0" smtClean="0">
                <a:solidFill>
                  <a:srgbClr val="663300"/>
                </a:solidFill>
                <a:latin typeface="Calibri"/>
                <a:ea typeface="ＭＳ Ｐゴシック"/>
              </a:rPr>
              <a:t> </a:t>
            </a: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Broad range (56 items from 11 areas). </a:t>
            </a:r>
          </a:p>
          <a:p>
            <a:pPr algn="just">
              <a:lnSpc>
                <a:spcPts val="3600"/>
              </a:lnSpc>
              <a:spcAft>
                <a:spcPts val="0"/>
              </a:spcAft>
            </a:pPr>
            <a:endParaRPr lang="en-US" altLang="ja-JP" sz="4800" b="1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algn="just">
              <a:lnSpc>
                <a:spcPts val="3600"/>
              </a:lnSpc>
              <a:spcAft>
                <a:spcPts val="0"/>
              </a:spcAft>
            </a:pP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These are in accordance </a:t>
            </a:r>
            <a:r>
              <a:rPr lang="en-US" altLang="ja-JP" sz="4800" b="1" dirty="0">
                <a:solidFill>
                  <a:prstClr val="black"/>
                </a:solidFill>
                <a:latin typeface="Calibri"/>
                <a:ea typeface="ＭＳ Ｐゴシック"/>
              </a:rPr>
              <a:t>with 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the </a:t>
            </a:r>
            <a:r>
              <a:rPr lang="en-US" altLang="ja-JP" sz="4800" b="1" dirty="0">
                <a:solidFill>
                  <a:prstClr val="black"/>
                </a:solidFill>
                <a:latin typeface="Calibri"/>
                <a:ea typeface="ＭＳ Ｐゴシック"/>
              </a:rPr>
              <a:t>nation-wide standard (draft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).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6024" y="747275"/>
            <a:ext cx="9125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Method 3: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</a:p>
          <a:p>
            <a:pPr algn="ctr"/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- </a:t>
            </a:r>
            <a:r>
              <a:rPr lang="en-US" altLang="ja-JP" sz="4800" b="1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Questionaire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4800" b="1" dirty="0">
                <a:solidFill>
                  <a:prstClr val="black"/>
                </a:solidFill>
                <a:latin typeface="Calibri"/>
                <a:ea typeface="ＭＳ Ｐゴシック"/>
              </a:rPr>
              <a:t>Sheets for Parents 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-</a:t>
            </a:r>
            <a:endParaRPr lang="ja-JP" altLang="en-US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0" y="2492896"/>
            <a:ext cx="4716016" cy="43364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 cmpd="dbl"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Aft>
                <a:spcPts val="0"/>
              </a:spcAft>
            </a:pPr>
            <a:r>
              <a:rPr lang="en-US" altLang="ja-JP" sz="3600" b="1" u="sng" dirty="0" smtClean="0">
                <a:solidFill>
                  <a:prstClr val="black"/>
                </a:solidFill>
                <a:latin typeface="Calibri"/>
                <a:ea typeface="ＭＳ Ｐゴシック"/>
              </a:rPr>
              <a:t>RANGES OF QUESTIONS</a:t>
            </a:r>
          </a:p>
          <a:p>
            <a:pPr algn="just">
              <a:lnSpc>
                <a:spcPts val="3000"/>
              </a:lnSpc>
              <a:spcAft>
                <a:spcPts val="0"/>
              </a:spcAft>
            </a:pPr>
            <a:r>
              <a:rPr lang="en-US" altLang="ja-JP" sz="3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1)</a:t>
            </a:r>
            <a:r>
              <a:rPr lang="en-US" altLang="ja-JP" sz="32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safety/health/hygiene/</a:t>
            </a:r>
            <a:r>
              <a:rPr lang="en-US" altLang="ja-JP" sz="32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3200" b="1" dirty="0" smtClean="0">
                <a:solidFill>
                  <a:schemeClr val="tx1"/>
                </a:solidFill>
                <a:latin typeface="Calibri"/>
                <a:ea typeface="ＭＳ Ｐゴシック"/>
              </a:rPr>
              <a:t>2)</a:t>
            </a:r>
            <a:r>
              <a:rPr lang="en-US" altLang="ja-JP" sz="32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sound living </a:t>
            </a:r>
            <a:r>
              <a:rPr lang="en-US" altLang="ja-JP" sz="3200" b="1" dirty="0" smtClean="0">
                <a:solidFill>
                  <a:schemeClr val="tx1"/>
                </a:solidFill>
                <a:latin typeface="Calibri"/>
                <a:ea typeface="ＭＳ Ｐゴシック"/>
              </a:rPr>
              <a:t>3)</a:t>
            </a:r>
            <a:r>
              <a:rPr lang="en-US" altLang="ja-JP" sz="32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variety of activities </a:t>
            </a:r>
            <a:r>
              <a:rPr lang="en-US" altLang="ja-JP" sz="3200" b="1" dirty="0" smtClean="0">
                <a:solidFill>
                  <a:schemeClr val="tx1"/>
                </a:solidFill>
                <a:latin typeface="Calibri"/>
                <a:ea typeface="ＭＳ Ｐゴシック"/>
              </a:rPr>
              <a:t>4)</a:t>
            </a:r>
            <a:r>
              <a:rPr lang="en-US" altLang="ja-JP" sz="32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snacks </a:t>
            </a:r>
            <a:r>
              <a:rPr lang="en-US" altLang="ja-JP" sz="3200" b="1" dirty="0" smtClean="0">
                <a:solidFill>
                  <a:schemeClr val="tx1"/>
                </a:solidFill>
                <a:latin typeface="Calibri"/>
                <a:ea typeface="ＭＳ Ｐゴシック"/>
              </a:rPr>
              <a:t>5)</a:t>
            </a:r>
            <a:r>
              <a:rPr lang="en-US" altLang="ja-JP" sz="3200" b="1" dirty="0" err="1" smtClean="0">
                <a:solidFill>
                  <a:srgbClr val="002060"/>
                </a:solidFill>
                <a:latin typeface="Calibri"/>
                <a:ea typeface="ＭＳ Ｐゴシック"/>
              </a:rPr>
              <a:t>rela-tionships</a:t>
            </a:r>
            <a:r>
              <a:rPr lang="en-US" altLang="ja-JP" sz="32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 with community </a:t>
            </a:r>
            <a:r>
              <a:rPr lang="en-US" altLang="ja-JP" sz="3200" b="1" dirty="0" smtClean="0">
                <a:solidFill>
                  <a:schemeClr val="tx1"/>
                </a:solidFill>
                <a:latin typeface="Calibri"/>
                <a:ea typeface="ＭＳ Ｐゴシック"/>
              </a:rPr>
              <a:t>6)</a:t>
            </a:r>
            <a:r>
              <a:rPr lang="en-US" altLang="ja-JP" sz="32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planning &amp; evaluation </a:t>
            </a:r>
            <a:r>
              <a:rPr lang="en-US" altLang="ja-JP" sz="3200" b="1" dirty="0" smtClean="0">
                <a:solidFill>
                  <a:schemeClr val="tx1"/>
                </a:solidFill>
                <a:latin typeface="Calibri"/>
                <a:ea typeface="ＭＳ Ｐゴシック"/>
              </a:rPr>
              <a:t>7)</a:t>
            </a:r>
            <a:r>
              <a:rPr lang="en-US" altLang="ja-JP" sz="28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communication</a:t>
            </a:r>
            <a:r>
              <a:rPr lang="en-US" altLang="ja-JP" sz="12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28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with parents </a:t>
            </a:r>
            <a:r>
              <a:rPr lang="en-US" altLang="ja-JP" sz="3200" b="1" dirty="0" smtClean="0">
                <a:solidFill>
                  <a:schemeClr val="tx1"/>
                </a:solidFill>
                <a:latin typeface="Calibri"/>
                <a:ea typeface="ＭＳ Ｐゴシック"/>
              </a:rPr>
              <a:t>8)</a:t>
            </a:r>
            <a:r>
              <a:rPr lang="en-US" altLang="ja-JP" sz="32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collaboration</a:t>
            </a:r>
            <a:r>
              <a:rPr lang="en-US" altLang="ja-JP" sz="28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 with parents </a:t>
            </a:r>
            <a:r>
              <a:rPr lang="en-US" altLang="ja-JP" sz="3200" b="1" dirty="0" smtClean="0">
                <a:solidFill>
                  <a:schemeClr val="tx1"/>
                </a:solidFill>
                <a:latin typeface="Calibri"/>
                <a:ea typeface="ＭＳ Ｐゴシック"/>
              </a:rPr>
              <a:t>9)</a:t>
            </a:r>
            <a:r>
              <a:rPr lang="en-US" altLang="ja-JP" sz="32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liaison with local organs </a:t>
            </a:r>
            <a:r>
              <a:rPr lang="en-US" altLang="ja-JP" sz="3200" b="1" dirty="0" smtClean="0">
                <a:solidFill>
                  <a:schemeClr val="tx1"/>
                </a:solidFill>
                <a:latin typeface="Calibri"/>
                <a:ea typeface="ＭＳ Ｐゴシック"/>
              </a:rPr>
              <a:t>10)</a:t>
            </a:r>
            <a:r>
              <a:rPr lang="en-US" altLang="ja-JP" sz="32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operation of the home </a:t>
            </a:r>
            <a:r>
              <a:rPr lang="en-US" altLang="ja-JP" sz="3200" b="1" dirty="0" smtClean="0">
                <a:solidFill>
                  <a:schemeClr val="tx1"/>
                </a:solidFill>
                <a:latin typeface="Calibri"/>
                <a:ea typeface="ＭＳ Ｐゴシック"/>
              </a:rPr>
              <a:t>11)</a:t>
            </a:r>
            <a:r>
              <a:rPr lang="en-US" altLang="ja-JP" sz="32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staffs</a:t>
            </a:r>
          </a:p>
        </p:txBody>
      </p:sp>
    </p:spTree>
    <p:extLst>
      <p:ext uri="{BB962C8B-B14F-4D97-AF65-F5344CB8AC3E}">
        <p14:creationId xmlns:p14="http://schemas.microsoft.com/office/powerpoint/2010/main" val="81108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" y="2374413"/>
            <a:ext cx="3538735" cy="448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195736" y="9736"/>
            <a:ext cx="694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</a:rPr>
              <a:t>4. </a:t>
            </a:r>
            <a:r>
              <a:rPr lang="en-US" altLang="ja-JP" sz="3600" dirty="0">
                <a:solidFill>
                  <a:srgbClr val="0000FF"/>
                </a:solidFill>
              </a:rPr>
              <a:t>MIXED METHODS ADOPTED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563888" y="2492896"/>
            <a:ext cx="5521200" cy="3934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4800" b="1" u="sng" dirty="0" err="1" smtClean="0">
                <a:solidFill>
                  <a:srgbClr val="663300"/>
                </a:solidFill>
                <a:latin typeface="Calibri"/>
                <a:ea typeface="ＭＳ Ｐゴシック"/>
              </a:rPr>
              <a:t>Proccessing</a:t>
            </a:r>
            <a:endParaRPr lang="en-US" altLang="ja-JP" sz="4800" b="1" u="sng" dirty="0" smtClean="0">
              <a:solidFill>
                <a:srgbClr val="663300"/>
              </a:solidFill>
              <a:latin typeface="Calibri"/>
              <a:ea typeface="ＭＳ Ｐゴシック"/>
            </a:endParaRPr>
          </a:p>
          <a:p>
            <a:pPr algn="ctr">
              <a:lnSpc>
                <a:spcPts val="2600"/>
              </a:lnSpc>
              <a:spcAft>
                <a:spcPts val="0"/>
              </a:spcAft>
            </a:pPr>
            <a:endParaRPr lang="en-US" altLang="ja-JP" sz="4800" b="1" u="sng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algn="just">
              <a:lnSpc>
                <a:spcPts val="3600"/>
              </a:lnSpc>
              <a:spcAft>
                <a:spcPts val="0"/>
              </a:spcAft>
            </a:pP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176 </a:t>
            </a:r>
            <a:r>
              <a:rPr lang="en-US" altLang="ja-JP" sz="4800" b="1" dirty="0">
                <a:solidFill>
                  <a:prstClr val="black"/>
                </a:solidFill>
                <a:latin typeface="Calibri"/>
                <a:ea typeface="ＭＳ Ｐゴシック"/>
              </a:rPr>
              <a:t>sheets collected out of 500 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families</a:t>
            </a:r>
          </a:p>
          <a:p>
            <a:pPr algn="just">
              <a:lnSpc>
                <a:spcPts val="3600"/>
              </a:lnSpc>
              <a:spcAft>
                <a:spcPts val="0"/>
              </a:spcAft>
            </a:pPr>
            <a:endParaRPr lang="en-US" altLang="ja-JP" sz="4800" b="1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algn="just">
              <a:lnSpc>
                <a:spcPts val="3600"/>
              </a:lnSpc>
              <a:spcAft>
                <a:spcPts val="0"/>
              </a:spcAft>
            </a:pP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sheets processed at each home, </a:t>
            </a:r>
            <a:r>
              <a:rPr lang="en-US" altLang="ja-JP" sz="4800" b="1" dirty="0">
                <a:solidFill>
                  <a:prstClr val="black"/>
                </a:solidFill>
                <a:latin typeface="Calibri"/>
                <a:ea typeface="ＭＳ Ｐゴシック"/>
              </a:rPr>
              <a:t>by 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the </a:t>
            </a:r>
            <a:r>
              <a:rPr lang="en-US" altLang="ja-JP" sz="4800" b="1" dirty="0">
                <a:solidFill>
                  <a:prstClr val="black"/>
                </a:solidFill>
                <a:latin typeface="Calibri"/>
                <a:ea typeface="ＭＳ Ｐゴシック"/>
              </a:rPr>
              <a:t>parents’ 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Association</a:t>
            </a:r>
            <a:endParaRPr lang="en-US" altLang="ja-JP" sz="48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6024" y="747275"/>
            <a:ext cx="9125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Method 3: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</a:p>
          <a:p>
            <a:pPr algn="ctr"/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- </a:t>
            </a:r>
            <a:r>
              <a:rPr lang="en-US" altLang="ja-JP" sz="4800" b="1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Questionaire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4800" b="1" dirty="0">
                <a:solidFill>
                  <a:prstClr val="black"/>
                </a:solidFill>
                <a:latin typeface="Calibri"/>
                <a:ea typeface="ＭＳ Ｐゴシック"/>
              </a:rPr>
              <a:t>Sheets for Parents 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-</a:t>
            </a:r>
            <a:endParaRPr lang="ja-JP" altLang="en-US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337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3" y="2374413"/>
            <a:ext cx="3538735" cy="4483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195736" y="9736"/>
            <a:ext cx="694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</a:rPr>
              <a:t>4. </a:t>
            </a:r>
            <a:r>
              <a:rPr lang="en-US" altLang="ja-JP" sz="3600" dirty="0">
                <a:solidFill>
                  <a:srgbClr val="0000FF"/>
                </a:solidFill>
              </a:rPr>
              <a:t>MIXED METHODS ADOPTED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563888" y="2492896"/>
            <a:ext cx="55212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4800" b="1" u="sng" dirty="0" smtClean="0">
                <a:solidFill>
                  <a:srgbClr val="663300"/>
                </a:solidFill>
                <a:latin typeface="Calibri"/>
                <a:ea typeface="ＭＳ Ｐゴシック"/>
              </a:rPr>
              <a:t>Results</a:t>
            </a:r>
          </a:p>
          <a:p>
            <a:pPr algn="ctr">
              <a:lnSpc>
                <a:spcPts val="3600"/>
              </a:lnSpc>
              <a:spcAft>
                <a:spcPts val="0"/>
              </a:spcAft>
            </a:pPr>
            <a:endParaRPr lang="en-US" altLang="ja-JP" sz="4800" b="1" u="sng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algn="just">
              <a:lnSpc>
                <a:spcPts val="3600"/>
              </a:lnSpc>
              <a:spcAft>
                <a:spcPts val="0"/>
              </a:spcAft>
            </a:pP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High points for staffs.</a:t>
            </a:r>
          </a:p>
          <a:p>
            <a:pPr algn="just">
              <a:lnSpc>
                <a:spcPts val="1200"/>
              </a:lnSpc>
              <a:spcAft>
                <a:spcPts val="0"/>
              </a:spcAft>
            </a:pPr>
            <a:endParaRPr lang="en-US" altLang="ja-JP" sz="4800" b="1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algn="just">
              <a:lnSpc>
                <a:spcPts val="3600"/>
              </a:lnSpc>
              <a:spcAft>
                <a:spcPts val="0"/>
              </a:spcAft>
            </a:pPr>
            <a:r>
              <a:rPr lang="en-US" altLang="ja-JP" sz="48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Some Qs gain N/A. </a:t>
            </a:r>
          </a:p>
          <a:p>
            <a:pPr algn="just">
              <a:lnSpc>
                <a:spcPts val="1200"/>
              </a:lnSpc>
              <a:spcAft>
                <a:spcPts val="0"/>
              </a:spcAft>
            </a:pPr>
            <a:endParaRPr lang="en-US" altLang="ja-JP" sz="4800" b="1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algn="just">
              <a:lnSpc>
                <a:spcPts val="3600"/>
              </a:lnSpc>
              <a:spcAft>
                <a:spcPts val="0"/>
              </a:spcAft>
            </a:pPr>
            <a:r>
              <a:rPr lang="en-US" altLang="ja-JP" sz="4800" b="1" dirty="0">
                <a:solidFill>
                  <a:prstClr val="black"/>
                </a:solidFill>
                <a:latin typeface="Calibri"/>
                <a:ea typeface="ＭＳ Ｐゴシック"/>
              </a:rPr>
              <a:t>High demand for skilled staffs.</a:t>
            </a:r>
          </a:p>
          <a:p>
            <a:pPr algn="just">
              <a:lnSpc>
                <a:spcPts val="1200"/>
              </a:lnSpc>
              <a:spcAft>
                <a:spcPts val="0"/>
              </a:spcAft>
            </a:pPr>
            <a:endParaRPr lang="en-US" altLang="ja-JP" sz="4800" b="1" dirty="0" smtClean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pPr algn="just">
              <a:lnSpc>
                <a:spcPts val="3600"/>
              </a:lnSpc>
              <a:spcAft>
                <a:spcPts val="0"/>
              </a:spcAft>
            </a:pPr>
            <a:r>
              <a:rPr lang="en-US" altLang="ja-JP" sz="48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Low point for Admin.</a:t>
            </a:r>
          </a:p>
          <a:p>
            <a:pPr algn="just">
              <a:lnSpc>
                <a:spcPts val="1200"/>
              </a:lnSpc>
              <a:spcAft>
                <a:spcPts val="0"/>
              </a:spcAft>
            </a:pPr>
            <a:endParaRPr lang="en-US" altLang="ja-JP" sz="48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6024" y="747275"/>
            <a:ext cx="9125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Method 3: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</a:p>
          <a:p>
            <a:pPr algn="ctr"/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- </a:t>
            </a:r>
            <a:r>
              <a:rPr lang="en-US" altLang="ja-JP" sz="4800" b="1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Questionaire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4800" b="1" dirty="0">
                <a:solidFill>
                  <a:prstClr val="black"/>
                </a:solidFill>
                <a:latin typeface="Calibri"/>
                <a:ea typeface="ＭＳ Ｐゴシック"/>
              </a:rPr>
              <a:t>Sheets for Parents 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-</a:t>
            </a:r>
            <a:endParaRPr lang="ja-JP" altLang="en-US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6714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95736" y="9736"/>
            <a:ext cx="694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</a:rPr>
              <a:t>4. </a:t>
            </a:r>
            <a:r>
              <a:rPr lang="en-US" altLang="ja-JP" sz="3600" dirty="0">
                <a:solidFill>
                  <a:srgbClr val="0000FF"/>
                </a:solidFill>
              </a:rPr>
              <a:t>MIXED METHODS ADOPTED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3563888" y="2492896"/>
            <a:ext cx="5521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4800" b="1" u="sng" dirty="0" smtClean="0">
                <a:solidFill>
                  <a:srgbClr val="663300"/>
                </a:solidFill>
                <a:latin typeface="Calibri"/>
                <a:ea typeface="ＭＳ Ｐゴシック"/>
              </a:rPr>
              <a:t>Utilization</a:t>
            </a:r>
          </a:p>
          <a:p>
            <a:pPr algn="ctr">
              <a:lnSpc>
                <a:spcPts val="3600"/>
              </a:lnSpc>
              <a:spcAft>
                <a:spcPts val="0"/>
              </a:spcAft>
            </a:pPr>
            <a:endParaRPr lang="en-US" altLang="ja-JP" sz="4800" b="1" u="sng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algn="just">
              <a:lnSpc>
                <a:spcPts val="3600"/>
              </a:lnSpc>
              <a:spcAft>
                <a:spcPts val="0"/>
              </a:spcAft>
            </a:pPr>
            <a:r>
              <a:rPr lang="en-US" altLang="ja-JP" sz="48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Report issued. </a:t>
            </a:r>
          </a:p>
          <a:p>
            <a:pPr algn="just">
              <a:lnSpc>
                <a:spcPts val="1200"/>
              </a:lnSpc>
              <a:spcAft>
                <a:spcPts val="0"/>
              </a:spcAft>
            </a:pPr>
            <a:endParaRPr lang="en-US" altLang="ja-JP" sz="4800" b="1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algn="just">
              <a:lnSpc>
                <a:spcPts val="3600"/>
              </a:lnSpc>
              <a:spcAft>
                <a:spcPts val="0"/>
              </a:spcAft>
            </a:pP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Sell to the news-papers.</a:t>
            </a:r>
            <a:endParaRPr lang="en-US" altLang="ja-JP" sz="4800" b="1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endParaRPr lang="en-US" altLang="ja-JP" sz="4800" b="1" dirty="0" smtClean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pPr algn="just">
              <a:lnSpc>
                <a:spcPts val="3600"/>
              </a:lnSpc>
              <a:spcAft>
                <a:spcPts val="0"/>
              </a:spcAft>
            </a:pPr>
            <a:r>
              <a:rPr lang="en-US" altLang="ja-JP" sz="48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Use it as evidence in</a:t>
            </a:r>
          </a:p>
          <a:p>
            <a:pPr algn="just">
              <a:lnSpc>
                <a:spcPts val="3600"/>
              </a:lnSpc>
              <a:spcAft>
                <a:spcPts val="0"/>
              </a:spcAft>
            </a:pPr>
            <a:r>
              <a:rPr lang="en-US" altLang="ja-JP" sz="48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the debate in ‘Child Welfare Council’.</a:t>
            </a:r>
          </a:p>
          <a:p>
            <a:pPr algn="just">
              <a:lnSpc>
                <a:spcPts val="1200"/>
              </a:lnSpc>
              <a:spcAft>
                <a:spcPts val="0"/>
              </a:spcAft>
            </a:pPr>
            <a:endParaRPr lang="en-US" altLang="ja-JP" sz="48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6024" y="747275"/>
            <a:ext cx="9125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Method 3: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</a:p>
          <a:p>
            <a:pPr algn="ctr"/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- </a:t>
            </a:r>
            <a:r>
              <a:rPr lang="en-US" altLang="ja-JP" sz="4800" b="1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Questionaire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4800" b="1" dirty="0">
                <a:solidFill>
                  <a:prstClr val="black"/>
                </a:solidFill>
                <a:latin typeface="Calibri"/>
                <a:ea typeface="ＭＳ Ｐゴシック"/>
              </a:rPr>
              <a:t>Sheets for Parents 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-</a:t>
            </a:r>
            <a:endParaRPr lang="ja-JP" altLang="en-US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3" y="4341815"/>
            <a:ext cx="3362052" cy="251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@＠＠AEA\PICS\0507報告書_tr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379" y="2308078"/>
            <a:ext cx="1977266" cy="279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4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95736" y="9736"/>
            <a:ext cx="694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</a:rPr>
              <a:t>4. </a:t>
            </a:r>
            <a:r>
              <a:rPr lang="en-US" altLang="ja-JP" sz="3600" dirty="0">
                <a:solidFill>
                  <a:srgbClr val="0000FF"/>
                </a:solidFill>
              </a:rPr>
              <a:t>MIXED METHODS ADOPTED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-16024" y="2780928"/>
            <a:ext cx="910111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4800" b="1" u="sng" dirty="0" smtClean="0">
                <a:solidFill>
                  <a:srgbClr val="663300"/>
                </a:solidFill>
                <a:latin typeface="Calibri"/>
                <a:ea typeface="ＭＳ Ｐゴシック"/>
              </a:rPr>
              <a:t>Findings</a:t>
            </a:r>
          </a:p>
          <a:p>
            <a:pPr algn="ctr">
              <a:lnSpc>
                <a:spcPts val="3600"/>
              </a:lnSpc>
              <a:spcAft>
                <a:spcPts val="0"/>
              </a:spcAft>
            </a:pPr>
            <a:endParaRPr lang="en-US" altLang="ja-JP" sz="4800" b="1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algn="ctr">
              <a:lnSpc>
                <a:spcPts val="3600"/>
              </a:lnSpc>
              <a:spcAft>
                <a:spcPts val="0"/>
              </a:spcAft>
            </a:pP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low wage, high </a:t>
            </a:r>
            <a:r>
              <a:rPr lang="en-US" altLang="ja-JP" sz="4800" b="1" dirty="0">
                <a:solidFill>
                  <a:prstClr val="black"/>
                </a:solidFill>
                <a:latin typeface="Calibri"/>
                <a:ea typeface="ＭＳ Ｐゴシック"/>
              </a:rPr>
              <a:t>turn-off 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rate</a:t>
            </a:r>
          </a:p>
          <a:p>
            <a:pPr algn="ctr">
              <a:lnSpc>
                <a:spcPts val="3600"/>
              </a:lnSpc>
              <a:spcAft>
                <a:spcPts val="0"/>
              </a:spcAft>
            </a:pPr>
            <a:endParaRPr lang="en-US" altLang="ja-JP" sz="4800" b="1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algn="ctr">
              <a:lnSpc>
                <a:spcPts val="3600"/>
              </a:lnSpc>
              <a:spcAft>
                <a:spcPts val="0"/>
              </a:spcAft>
            </a:pPr>
            <a:r>
              <a:rPr lang="en-US" altLang="ja-JP" sz="48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too many part-time staffs</a:t>
            </a:r>
          </a:p>
          <a:p>
            <a:pPr algn="ctr">
              <a:lnSpc>
                <a:spcPts val="3600"/>
              </a:lnSpc>
              <a:spcAft>
                <a:spcPts val="0"/>
              </a:spcAft>
            </a:pPr>
            <a:endParaRPr lang="en-US" altLang="ja-JP" sz="4800" b="1" dirty="0" smtClean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pPr algn="ctr">
              <a:lnSpc>
                <a:spcPts val="3600"/>
              </a:lnSpc>
              <a:spcAft>
                <a:spcPts val="0"/>
              </a:spcAft>
            </a:pPr>
            <a:r>
              <a:rPr lang="en-US" altLang="ja-JP" sz="4800" b="1" dirty="0" smtClean="0">
                <a:solidFill>
                  <a:schemeClr val="tx1"/>
                </a:solidFill>
                <a:latin typeface="Calibri"/>
                <a:ea typeface="ＭＳ Ｐゴシック"/>
              </a:rPr>
              <a:t>some </a:t>
            </a:r>
            <a:r>
              <a:rPr lang="en-US" altLang="ja-JP" sz="4800" b="1" dirty="0">
                <a:solidFill>
                  <a:schemeClr val="tx1"/>
                </a:solidFill>
                <a:latin typeface="Calibri"/>
                <a:ea typeface="ＭＳ Ｐゴシック"/>
              </a:rPr>
              <a:t>immature </a:t>
            </a:r>
            <a:r>
              <a:rPr lang="en-US" altLang="ja-JP" sz="4800" b="1" dirty="0" smtClean="0">
                <a:solidFill>
                  <a:schemeClr val="tx1"/>
                </a:solidFill>
                <a:latin typeface="Calibri"/>
                <a:ea typeface="ＭＳ Ｐゴシック"/>
              </a:rPr>
              <a:t>staffs</a:t>
            </a:r>
            <a:endParaRPr lang="en-US" altLang="ja-JP" sz="48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6024" y="747275"/>
            <a:ext cx="9125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Method 4: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</a:p>
          <a:p>
            <a:pPr algn="ctr"/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- </a:t>
            </a:r>
            <a:r>
              <a:rPr lang="en-US" altLang="ja-JP" sz="4800" b="1" dirty="0">
                <a:solidFill>
                  <a:prstClr val="black"/>
                </a:solidFill>
                <a:latin typeface="Calibri"/>
                <a:ea typeface="ＭＳ Ｐゴシック"/>
              </a:rPr>
              <a:t>Survey of Staffs in other 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Cities</a:t>
            </a:r>
            <a:r>
              <a:rPr lang="ja-JP" altLang="en-US" sz="4800" b="1" dirty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-</a:t>
            </a:r>
            <a:endParaRPr lang="ja-JP" altLang="en-US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593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95736" y="9736"/>
            <a:ext cx="694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</a:rPr>
              <a:t>4. </a:t>
            </a:r>
            <a:r>
              <a:rPr lang="en-US" altLang="ja-JP" sz="3600" dirty="0">
                <a:solidFill>
                  <a:srgbClr val="0000FF"/>
                </a:solidFill>
              </a:rPr>
              <a:t>MIXED METHODS ADOPTED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0" y="2542688"/>
            <a:ext cx="9085088" cy="3857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4800" b="1" u="sng" dirty="0" smtClean="0">
                <a:solidFill>
                  <a:srgbClr val="663300"/>
                </a:solidFill>
                <a:latin typeface="Calibri"/>
                <a:ea typeface="ＭＳ Ｐゴシック"/>
              </a:rPr>
              <a:t>The Making</a:t>
            </a:r>
          </a:p>
          <a:p>
            <a:pPr algn="ctr">
              <a:lnSpc>
                <a:spcPts val="3600"/>
              </a:lnSpc>
              <a:spcAft>
                <a:spcPts val="0"/>
              </a:spcAft>
            </a:pPr>
            <a:endParaRPr lang="en-US" altLang="ja-JP" sz="4800" b="1" u="sng" dirty="0" smtClean="0">
              <a:solidFill>
                <a:srgbClr val="663300"/>
              </a:solidFill>
              <a:latin typeface="Calibri"/>
              <a:ea typeface="ＭＳ Ｐゴシック"/>
            </a:endParaRPr>
          </a:p>
          <a:p>
            <a:pPr algn="just">
              <a:lnSpc>
                <a:spcPts val="4000"/>
              </a:lnSpc>
              <a:spcAft>
                <a:spcPts val="0"/>
              </a:spcAft>
            </a:pPr>
            <a:r>
              <a:rPr lang="en-US" altLang="ja-JP" sz="4800" b="1" u="sng" dirty="0" smtClean="0">
                <a:solidFill>
                  <a:prstClr val="black"/>
                </a:solidFill>
                <a:latin typeface="Calibri"/>
                <a:ea typeface="ＭＳ Ｐゴシック"/>
              </a:rPr>
              <a:t>Purpose 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: </a:t>
            </a:r>
            <a:r>
              <a:rPr lang="en-US" altLang="ja-JP" sz="4800" b="1" dirty="0">
                <a:solidFill>
                  <a:prstClr val="black"/>
                </a:solidFill>
                <a:latin typeface="Calibri"/>
                <a:ea typeface="ＭＳ Ｐゴシック"/>
              </a:rPr>
              <a:t> a quick data, to get political 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initiative</a:t>
            </a:r>
          </a:p>
          <a:p>
            <a:pPr algn="just">
              <a:lnSpc>
                <a:spcPts val="3600"/>
              </a:lnSpc>
              <a:spcAft>
                <a:spcPts val="0"/>
              </a:spcAft>
            </a:pPr>
            <a:endParaRPr lang="en-US" altLang="ja-JP" sz="4800" b="1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algn="just">
              <a:lnSpc>
                <a:spcPts val="4000"/>
              </a:lnSpc>
              <a:spcAft>
                <a:spcPts val="0"/>
              </a:spcAft>
            </a:pPr>
            <a:r>
              <a:rPr lang="en-US" altLang="ja-JP" sz="4800" b="1" u="sng" dirty="0" smtClean="0">
                <a:solidFill>
                  <a:prstClr val="black"/>
                </a:solidFill>
                <a:latin typeface="Calibri"/>
                <a:ea typeface="ＭＳ Ｐゴシック"/>
              </a:rPr>
              <a:t>Data collection 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: Go and collect official </a:t>
            </a:r>
            <a:r>
              <a:rPr lang="en-US" altLang="ja-JP" sz="4800" b="1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statisitcs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 not in the web yet. </a:t>
            </a:r>
            <a:endParaRPr lang="en-US" altLang="ja-JP" sz="4800" b="1" u="sng" dirty="0" smtClean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6024" y="747275"/>
            <a:ext cx="9125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Method 5: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</a:p>
          <a:p>
            <a:pPr algn="ctr"/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- Children’s </a:t>
            </a:r>
            <a:r>
              <a:rPr lang="en-US" altLang="ja-JP" sz="4800" b="1" dirty="0">
                <a:solidFill>
                  <a:prstClr val="black"/>
                </a:solidFill>
                <a:latin typeface="Calibri"/>
                <a:ea typeface="ＭＳ Ｐゴシック"/>
              </a:rPr>
              <a:t>"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Un-Quitting </a:t>
            </a:r>
            <a:r>
              <a:rPr lang="en-US" altLang="ja-JP" sz="4800" b="1" dirty="0">
                <a:solidFill>
                  <a:prstClr val="black"/>
                </a:solidFill>
                <a:latin typeface="Calibri"/>
                <a:ea typeface="ＭＳ Ｐゴシック"/>
              </a:rPr>
              <a:t>Rate" 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-</a:t>
            </a:r>
            <a:endParaRPr lang="ja-JP" altLang="en-US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2046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95736" y="9736"/>
            <a:ext cx="694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</a:rPr>
              <a:t>4. </a:t>
            </a:r>
            <a:r>
              <a:rPr lang="en-US" altLang="ja-JP" sz="3600" dirty="0">
                <a:solidFill>
                  <a:srgbClr val="0000FF"/>
                </a:solidFill>
              </a:rPr>
              <a:t>MIXED METHODS ADOPTED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0" y="2542688"/>
            <a:ext cx="9085088" cy="4280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4800" b="1" u="sng" dirty="0" smtClean="0">
                <a:solidFill>
                  <a:srgbClr val="663300"/>
                </a:solidFill>
                <a:latin typeface="Calibri"/>
                <a:ea typeface="ＭＳ Ｐゴシック"/>
              </a:rPr>
              <a:t>How to </a:t>
            </a:r>
            <a:r>
              <a:rPr lang="en-US" altLang="ja-JP" sz="4800" b="1" u="sng" dirty="0" err="1" smtClean="0">
                <a:solidFill>
                  <a:srgbClr val="663300"/>
                </a:solidFill>
                <a:latin typeface="Calibri"/>
                <a:ea typeface="ＭＳ Ｐゴシック"/>
              </a:rPr>
              <a:t>culiculate</a:t>
            </a:r>
            <a:r>
              <a:rPr lang="en-US" altLang="ja-JP" sz="4800" b="1" u="sng" dirty="0" smtClean="0">
                <a:solidFill>
                  <a:srgbClr val="663300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4800" b="1" u="sng" dirty="0" smtClean="0">
                <a:solidFill>
                  <a:srgbClr val="663300"/>
                </a:solidFill>
                <a:latin typeface="Calibri"/>
                <a:ea typeface="ＭＳ Ｐゴシック"/>
              </a:rPr>
              <a:t>it</a:t>
            </a:r>
          </a:p>
          <a:p>
            <a:pPr algn="ctr">
              <a:lnSpc>
                <a:spcPts val="1200"/>
              </a:lnSpc>
              <a:spcAft>
                <a:spcPts val="0"/>
              </a:spcAft>
            </a:pPr>
            <a:endParaRPr lang="en-US" altLang="ja-JP" sz="4800" b="1" u="sng" dirty="0" smtClean="0">
              <a:solidFill>
                <a:srgbClr val="663300"/>
              </a:solidFill>
              <a:latin typeface="Calibri"/>
              <a:ea typeface="ＭＳ Ｐゴシック"/>
            </a:endParaRPr>
          </a:p>
          <a:p>
            <a:pPr algn="just">
              <a:lnSpc>
                <a:spcPts val="4000"/>
              </a:lnSpc>
              <a:spcAft>
                <a:spcPts val="0"/>
              </a:spcAft>
            </a:pPr>
            <a:r>
              <a:rPr lang="en-US" altLang="ja-JP" sz="4800" b="1" u="sng" dirty="0" smtClean="0">
                <a:solidFill>
                  <a:prstClr val="black"/>
                </a:solidFill>
                <a:latin typeface="Calibri"/>
                <a:ea typeface="ＭＳ Ｐゴシック"/>
              </a:rPr>
              <a:t>2001 April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: 30 first graders came in</a:t>
            </a:r>
          </a:p>
          <a:p>
            <a:pPr algn="just">
              <a:lnSpc>
                <a:spcPts val="3600"/>
              </a:lnSpc>
              <a:spcAft>
                <a:spcPts val="0"/>
              </a:spcAft>
            </a:pPr>
            <a:endParaRPr lang="en-US" altLang="ja-JP" sz="4800" b="1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algn="just">
              <a:lnSpc>
                <a:spcPts val="4000"/>
              </a:lnSpc>
              <a:spcAft>
                <a:spcPts val="0"/>
              </a:spcAft>
            </a:pP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4800" b="1" u="sng" dirty="0" smtClean="0">
                <a:solidFill>
                  <a:prstClr val="black"/>
                </a:solidFill>
                <a:latin typeface="Calibri"/>
                <a:ea typeface="ＭＳ Ｐゴシック"/>
              </a:rPr>
              <a:t>2002 April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: 28 became 2nd grade</a:t>
            </a:r>
          </a:p>
          <a:p>
            <a:pPr algn="just">
              <a:lnSpc>
                <a:spcPts val="4000"/>
              </a:lnSpc>
              <a:spcAft>
                <a:spcPts val="0"/>
              </a:spcAft>
            </a:pPr>
            <a:r>
              <a:rPr lang="en-US" altLang="ja-JP" sz="4800" b="1" dirty="0">
                <a:solidFill>
                  <a:srgbClr val="002060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48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                   (Three out, one in.)</a:t>
            </a:r>
          </a:p>
          <a:p>
            <a:pPr algn="just">
              <a:lnSpc>
                <a:spcPts val="2100"/>
              </a:lnSpc>
              <a:spcAft>
                <a:spcPts val="0"/>
              </a:spcAft>
            </a:pPr>
            <a:endParaRPr lang="en-US" altLang="ja-JP" sz="4800" b="1" dirty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pPr algn="just">
              <a:lnSpc>
                <a:spcPts val="4000"/>
              </a:lnSpc>
              <a:spcAft>
                <a:spcPts val="0"/>
              </a:spcAft>
            </a:pP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  </a:t>
            </a:r>
            <a:r>
              <a:rPr lang="en-US" altLang="ja-JP" sz="4800" b="1" u="sng" dirty="0" smtClean="0">
                <a:solidFill>
                  <a:prstClr val="black"/>
                </a:solidFill>
                <a:latin typeface="Calibri"/>
                <a:ea typeface="ＭＳ Ｐゴシック"/>
              </a:rPr>
              <a:t>2004 Mar.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: 27 ends 3rd </a:t>
            </a:r>
            <a:r>
              <a:rPr lang="en-US" altLang="ja-JP" sz="4800" b="1" dirty="0">
                <a:solidFill>
                  <a:prstClr val="black"/>
                </a:solidFill>
                <a:latin typeface="Calibri"/>
                <a:ea typeface="ＭＳ Ｐゴシック"/>
              </a:rPr>
              <a:t>grade</a:t>
            </a:r>
          </a:p>
          <a:p>
            <a:pPr algn="r">
              <a:lnSpc>
                <a:spcPts val="4000"/>
              </a:lnSpc>
              <a:spcAft>
                <a:spcPts val="0"/>
              </a:spcAft>
            </a:pPr>
            <a:r>
              <a:rPr lang="en-US" altLang="ja-JP" sz="4800" b="1" dirty="0">
                <a:solidFill>
                  <a:srgbClr val="002060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4800" b="1" dirty="0" smtClean="0">
                <a:solidFill>
                  <a:srgbClr val="002060"/>
                </a:solidFill>
                <a:latin typeface="Calibri"/>
                <a:ea typeface="ＭＳ Ｐゴシック"/>
              </a:rPr>
              <a:t>   ( 27 of 30 makes it ’90%’)</a:t>
            </a:r>
            <a:endParaRPr lang="en-US" altLang="ja-JP" sz="4800" b="1" u="sng" dirty="0" smtClean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6024" y="747275"/>
            <a:ext cx="9125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Method 5: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</a:p>
          <a:p>
            <a:pPr algn="ctr"/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- Children’s </a:t>
            </a:r>
            <a:r>
              <a:rPr lang="en-US" altLang="ja-JP" sz="4800" b="1" dirty="0">
                <a:solidFill>
                  <a:prstClr val="black"/>
                </a:solidFill>
                <a:latin typeface="Calibri"/>
                <a:ea typeface="ＭＳ Ｐゴシック"/>
              </a:rPr>
              <a:t>"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Un-Quitting </a:t>
            </a:r>
            <a:r>
              <a:rPr lang="en-US" altLang="ja-JP" sz="4800" b="1" dirty="0">
                <a:solidFill>
                  <a:prstClr val="black"/>
                </a:solidFill>
                <a:latin typeface="Calibri"/>
                <a:ea typeface="ＭＳ Ｐゴシック"/>
              </a:rPr>
              <a:t>Rate" 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-</a:t>
            </a:r>
            <a:endParaRPr lang="ja-JP" altLang="en-US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5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95736" y="9736"/>
            <a:ext cx="694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</a:rPr>
              <a:t>4. </a:t>
            </a:r>
            <a:r>
              <a:rPr lang="en-US" altLang="ja-JP" sz="3600" dirty="0">
                <a:solidFill>
                  <a:srgbClr val="0000FF"/>
                </a:solidFill>
              </a:rPr>
              <a:t>MIXED METHODS ADOPTED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-16024" y="2518333"/>
            <a:ext cx="90850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4800" b="1" u="sng" dirty="0" smtClean="0">
                <a:solidFill>
                  <a:srgbClr val="663300"/>
                </a:solidFill>
                <a:latin typeface="Calibri"/>
                <a:ea typeface="ＭＳ Ｐゴシック"/>
              </a:rPr>
              <a:t>How to does it look like</a:t>
            </a:r>
          </a:p>
          <a:p>
            <a:pPr algn="ctr">
              <a:spcAft>
                <a:spcPts val="0"/>
              </a:spcAft>
            </a:pPr>
            <a:endParaRPr lang="en-US" altLang="ja-JP" sz="4800" b="1" u="sng" dirty="0" smtClean="0">
              <a:solidFill>
                <a:srgbClr val="663300"/>
              </a:solidFill>
              <a:latin typeface="Calibri"/>
              <a:ea typeface="ＭＳ Ｐゴシック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endParaRPr lang="en-US" altLang="ja-JP" sz="4800" b="1" u="sng" dirty="0" smtClean="0">
              <a:solidFill>
                <a:srgbClr val="663300"/>
              </a:solidFill>
              <a:latin typeface="Calibri"/>
              <a:ea typeface="ＭＳ Ｐゴシック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endParaRPr lang="en-US" altLang="ja-JP" sz="4800" b="1" u="sng" dirty="0">
              <a:solidFill>
                <a:srgbClr val="663300"/>
              </a:solidFill>
              <a:latin typeface="Calibri"/>
              <a:ea typeface="ＭＳ Ｐゴシック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endParaRPr lang="en-US" altLang="ja-JP" sz="4800" b="1" u="sng" dirty="0" smtClean="0">
              <a:solidFill>
                <a:srgbClr val="663300"/>
              </a:solidFill>
              <a:latin typeface="Calibri"/>
              <a:ea typeface="ＭＳ Ｐゴシック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altLang="ja-JP" sz="4800" b="1" u="sng" dirty="0" smtClean="0">
                <a:solidFill>
                  <a:srgbClr val="663300"/>
                </a:solidFill>
                <a:latin typeface="Calibri"/>
                <a:ea typeface="ＭＳ Ｐゴシック"/>
              </a:rPr>
              <a:t>PLEASE SEE THE HANDOUT</a:t>
            </a:r>
          </a:p>
          <a:p>
            <a:pPr algn="ctr">
              <a:lnSpc>
                <a:spcPts val="1200"/>
              </a:lnSpc>
              <a:spcAft>
                <a:spcPts val="0"/>
              </a:spcAft>
            </a:pPr>
            <a:endParaRPr lang="en-US" altLang="ja-JP" sz="4800" b="1" u="sng" dirty="0">
              <a:solidFill>
                <a:srgbClr val="663300"/>
              </a:solidFill>
              <a:latin typeface="Calibri"/>
              <a:ea typeface="ＭＳ Ｐゴシック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endParaRPr lang="en-US" altLang="ja-JP" sz="4800" b="1" u="sng" dirty="0" smtClean="0">
              <a:solidFill>
                <a:srgbClr val="663300"/>
              </a:solidFill>
              <a:latin typeface="Calibri"/>
              <a:ea typeface="ＭＳ Ｐゴシック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endParaRPr lang="en-US" altLang="ja-JP" sz="4800" b="1" u="sng" dirty="0">
              <a:solidFill>
                <a:srgbClr val="663300"/>
              </a:solidFill>
              <a:latin typeface="Calibri"/>
              <a:ea typeface="ＭＳ Ｐゴシック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endParaRPr lang="en-US" altLang="ja-JP" sz="4800" b="1" u="sng" dirty="0" smtClean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endParaRPr lang="en-US" altLang="ja-JP" sz="4800" b="1" u="sng" dirty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pPr algn="ctr">
              <a:lnSpc>
                <a:spcPts val="1200"/>
              </a:lnSpc>
              <a:spcAft>
                <a:spcPts val="0"/>
              </a:spcAft>
            </a:pPr>
            <a:r>
              <a:rPr lang="en-US" altLang="ja-JP" sz="4800" b="1" u="sng" dirty="0" smtClean="0">
                <a:solidFill>
                  <a:srgbClr val="002060"/>
                </a:solidFill>
                <a:latin typeface="Calibri"/>
                <a:ea typeface="ＭＳ Ｐゴシック"/>
              </a:rPr>
              <a:t>ALSO AVAILABLE at E-LIBRARY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6024" y="747275"/>
            <a:ext cx="9125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Method 5: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</a:p>
          <a:p>
            <a:pPr algn="ctr"/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- Children’s </a:t>
            </a:r>
            <a:r>
              <a:rPr lang="en-US" altLang="ja-JP" sz="4800" b="1" dirty="0">
                <a:solidFill>
                  <a:prstClr val="black"/>
                </a:solidFill>
                <a:latin typeface="Calibri"/>
                <a:ea typeface="ＭＳ Ｐゴシック"/>
              </a:rPr>
              <a:t>"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Un-Quitting </a:t>
            </a:r>
            <a:r>
              <a:rPr lang="en-US" altLang="ja-JP" sz="4800" b="1" dirty="0">
                <a:solidFill>
                  <a:prstClr val="black"/>
                </a:solidFill>
                <a:latin typeface="Calibri"/>
                <a:ea typeface="ＭＳ Ｐゴシック"/>
              </a:rPr>
              <a:t>Rate" 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-</a:t>
            </a:r>
            <a:endParaRPr lang="ja-JP" altLang="en-US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2578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95736" y="9736"/>
            <a:ext cx="694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</a:rPr>
              <a:t>4. </a:t>
            </a:r>
            <a:r>
              <a:rPr lang="en-US" altLang="ja-JP" sz="3600" dirty="0">
                <a:solidFill>
                  <a:srgbClr val="0000FF"/>
                </a:solidFill>
              </a:rPr>
              <a:t>MIXED METHODS ADOPTED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0" y="2542688"/>
            <a:ext cx="9085088" cy="4088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4800" b="1" u="sng" dirty="0" smtClean="0">
                <a:solidFill>
                  <a:srgbClr val="663300"/>
                </a:solidFill>
                <a:latin typeface="Calibri"/>
                <a:ea typeface="ＭＳ Ｐゴシック"/>
              </a:rPr>
              <a:t>The Usage of U.Q.R.</a:t>
            </a:r>
          </a:p>
          <a:p>
            <a:pPr algn="ctr">
              <a:lnSpc>
                <a:spcPts val="1200"/>
              </a:lnSpc>
              <a:spcAft>
                <a:spcPts val="0"/>
              </a:spcAft>
            </a:pPr>
            <a:endParaRPr lang="en-US" altLang="ja-JP" sz="4800" b="1" u="sng" dirty="0" smtClean="0">
              <a:solidFill>
                <a:srgbClr val="663300"/>
              </a:solidFill>
              <a:latin typeface="Calibri"/>
              <a:ea typeface="ＭＳ Ｐゴシック"/>
            </a:endParaRPr>
          </a:p>
          <a:p>
            <a:pPr algn="just">
              <a:lnSpc>
                <a:spcPts val="4000"/>
              </a:lnSpc>
              <a:spcAft>
                <a:spcPts val="0"/>
              </a:spcAft>
            </a:pPr>
            <a:r>
              <a:rPr lang="en-US" altLang="ja-JP" sz="4800" b="1" u="sng" dirty="0" smtClean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4800" b="1" u="sng" dirty="0">
                <a:solidFill>
                  <a:prstClr val="black"/>
                </a:solidFill>
                <a:latin typeface="Calibri"/>
                <a:ea typeface="ＭＳ Ｐゴシック"/>
              </a:rPr>
              <a:t>(1) :comparing cities</a:t>
            </a:r>
          </a:p>
          <a:p>
            <a:pPr algn="just">
              <a:lnSpc>
                <a:spcPts val="2100"/>
              </a:lnSpc>
              <a:spcAft>
                <a:spcPts val="0"/>
              </a:spcAft>
            </a:pPr>
            <a:endParaRPr lang="en-US" altLang="ja-JP" sz="4800" b="1" u="sng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algn="just">
              <a:lnSpc>
                <a:spcPts val="4000"/>
              </a:lnSpc>
              <a:spcAft>
                <a:spcPts val="0"/>
              </a:spcAft>
            </a:pPr>
            <a:r>
              <a:rPr lang="en-US" altLang="ja-JP" sz="4800" b="1" u="sng" dirty="0" smtClean="0">
                <a:solidFill>
                  <a:prstClr val="black"/>
                </a:solidFill>
                <a:latin typeface="Calibri"/>
                <a:ea typeface="ＭＳ Ｐゴシック"/>
              </a:rPr>
              <a:t> (</a:t>
            </a:r>
            <a:r>
              <a:rPr lang="en-US" altLang="ja-JP" sz="4800" b="1" u="sng" dirty="0">
                <a:solidFill>
                  <a:prstClr val="black"/>
                </a:solidFill>
                <a:latin typeface="Calibri"/>
                <a:ea typeface="ＭＳ Ｐゴシック"/>
              </a:rPr>
              <a:t>2) :cross analysis with staffing condition</a:t>
            </a:r>
          </a:p>
          <a:p>
            <a:pPr algn="just">
              <a:lnSpc>
                <a:spcPts val="2100"/>
              </a:lnSpc>
              <a:spcAft>
                <a:spcPts val="0"/>
              </a:spcAft>
            </a:pPr>
            <a:endParaRPr lang="en-US" altLang="ja-JP" sz="4800" b="1" u="sng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algn="just">
              <a:lnSpc>
                <a:spcPts val="4000"/>
              </a:lnSpc>
              <a:spcAft>
                <a:spcPts val="0"/>
              </a:spcAft>
            </a:pPr>
            <a:r>
              <a:rPr lang="en-US" altLang="ja-JP" sz="4800" b="1" u="sng" dirty="0" smtClean="0">
                <a:solidFill>
                  <a:prstClr val="black"/>
                </a:solidFill>
                <a:latin typeface="Calibri"/>
                <a:ea typeface="ＭＳ Ｐゴシック"/>
              </a:rPr>
              <a:t>(</a:t>
            </a:r>
            <a:r>
              <a:rPr lang="en-US" altLang="ja-JP" sz="4800" b="1" u="sng" dirty="0">
                <a:solidFill>
                  <a:prstClr val="black"/>
                </a:solidFill>
                <a:latin typeface="Calibri"/>
                <a:ea typeface="ＭＳ Ｐゴシック"/>
              </a:rPr>
              <a:t>3) :cross analysis parents' </a:t>
            </a:r>
            <a:r>
              <a:rPr lang="en-US" altLang="ja-JP" sz="4800" b="1" u="sng" dirty="0" smtClean="0">
                <a:solidFill>
                  <a:prstClr val="black"/>
                </a:solidFill>
                <a:latin typeface="Calibri"/>
                <a:ea typeface="ＭＳ Ｐゴシック"/>
              </a:rPr>
              <a:t>com-</a:t>
            </a:r>
            <a:r>
              <a:rPr lang="en-US" altLang="ja-JP" sz="4800" b="1" u="sng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mitment</a:t>
            </a:r>
            <a:endParaRPr lang="en-US" altLang="ja-JP" sz="4800" b="1" u="sng" dirty="0" smtClean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6024" y="747275"/>
            <a:ext cx="9125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Method 5: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</a:p>
          <a:p>
            <a:pPr algn="ctr"/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- Children’s </a:t>
            </a:r>
            <a:r>
              <a:rPr lang="en-US" altLang="ja-JP" sz="4800" b="1" dirty="0">
                <a:solidFill>
                  <a:prstClr val="black"/>
                </a:solidFill>
                <a:latin typeface="Calibri"/>
                <a:ea typeface="ＭＳ Ｐゴシック"/>
              </a:rPr>
              <a:t>"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Un-Quitting </a:t>
            </a:r>
            <a:r>
              <a:rPr lang="en-US" altLang="ja-JP" sz="4800" b="1" dirty="0">
                <a:solidFill>
                  <a:prstClr val="black"/>
                </a:solidFill>
                <a:latin typeface="Calibri"/>
                <a:ea typeface="ＭＳ Ｐゴシック"/>
              </a:rPr>
              <a:t>Rate" 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-</a:t>
            </a:r>
            <a:endParaRPr lang="ja-JP" altLang="en-US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55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95736" y="9736"/>
            <a:ext cx="694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</a:rPr>
              <a:t>4. </a:t>
            </a:r>
            <a:r>
              <a:rPr lang="en-US" altLang="ja-JP" sz="3600" dirty="0">
                <a:solidFill>
                  <a:srgbClr val="0000FF"/>
                </a:solidFill>
              </a:rPr>
              <a:t>MIXED METHODS ADOPTED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0" y="2542688"/>
            <a:ext cx="9085088" cy="4088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4800" b="1" u="sng" dirty="0" smtClean="0">
                <a:solidFill>
                  <a:srgbClr val="663300"/>
                </a:solidFill>
                <a:latin typeface="Calibri"/>
                <a:ea typeface="ＭＳ Ｐゴシック"/>
              </a:rPr>
              <a:t>Pros and Cons</a:t>
            </a:r>
          </a:p>
          <a:p>
            <a:pPr algn="ctr">
              <a:lnSpc>
                <a:spcPts val="1200"/>
              </a:lnSpc>
              <a:spcAft>
                <a:spcPts val="0"/>
              </a:spcAft>
            </a:pPr>
            <a:endParaRPr lang="en-US" altLang="ja-JP" sz="4800" b="1" u="sng" dirty="0" smtClean="0">
              <a:solidFill>
                <a:srgbClr val="663300"/>
              </a:solidFill>
              <a:latin typeface="Calibri"/>
              <a:ea typeface="ＭＳ Ｐゴシック"/>
            </a:endParaRPr>
          </a:p>
          <a:p>
            <a:pPr algn="just">
              <a:lnSpc>
                <a:spcPts val="4000"/>
              </a:lnSpc>
              <a:spcAft>
                <a:spcPts val="0"/>
              </a:spcAft>
            </a:pPr>
            <a:r>
              <a:rPr lang="en-US" altLang="ja-JP" sz="4800" b="1" u="sng" dirty="0" smtClean="0">
                <a:solidFill>
                  <a:srgbClr val="002060"/>
                </a:solidFill>
                <a:latin typeface="Calibri"/>
                <a:ea typeface="ＭＳ Ｐゴシック"/>
              </a:rPr>
              <a:t>Con </a:t>
            </a:r>
            <a:r>
              <a:rPr lang="en-US" altLang="ja-JP" sz="4800" b="1" u="sng" dirty="0">
                <a:solidFill>
                  <a:srgbClr val="002060"/>
                </a:solidFill>
                <a:latin typeface="Calibri"/>
                <a:ea typeface="ＭＳ Ｐゴシック"/>
              </a:rPr>
              <a:t>(1) :</a:t>
            </a:r>
            <a:r>
              <a:rPr lang="en-US" altLang="ja-JP" sz="4800" b="1" u="sng" dirty="0" smtClean="0">
                <a:solidFill>
                  <a:srgbClr val="002060"/>
                </a:solidFill>
                <a:latin typeface="Calibri"/>
                <a:ea typeface="ＭＳ Ｐゴシック"/>
              </a:rPr>
              <a:t>in-accurate meaning</a:t>
            </a:r>
            <a:endParaRPr lang="en-US" altLang="ja-JP" sz="4800" b="1" u="sng" dirty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pPr algn="just">
              <a:lnSpc>
                <a:spcPts val="2100"/>
              </a:lnSpc>
              <a:spcAft>
                <a:spcPts val="0"/>
              </a:spcAft>
            </a:pPr>
            <a:endParaRPr lang="en-US" altLang="ja-JP" sz="4800" b="1" u="sng" dirty="0" smtClean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pPr algn="just">
              <a:lnSpc>
                <a:spcPts val="4000"/>
              </a:lnSpc>
              <a:spcAft>
                <a:spcPts val="0"/>
              </a:spcAft>
            </a:pPr>
            <a:r>
              <a:rPr lang="en-US" altLang="ja-JP" sz="4800" b="1" u="sng" dirty="0" smtClean="0">
                <a:solidFill>
                  <a:srgbClr val="002060"/>
                </a:solidFill>
                <a:latin typeface="Calibri"/>
                <a:ea typeface="ＭＳ Ｐゴシック"/>
              </a:rPr>
              <a:t>Con(2</a:t>
            </a:r>
            <a:r>
              <a:rPr lang="en-US" altLang="ja-JP" sz="4800" b="1" u="sng" dirty="0">
                <a:solidFill>
                  <a:srgbClr val="002060"/>
                </a:solidFill>
                <a:latin typeface="Calibri"/>
                <a:ea typeface="ＭＳ Ｐゴシック"/>
              </a:rPr>
              <a:t>) : might harm staffs, even those doing </a:t>
            </a:r>
            <a:r>
              <a:rPr lang="en-US" altLang="ja-JP" sz="4800" b="1" u="sng" dirty="0" smtClean="0">
                <a:solidFill>
                  <a:srgbClr val="002060"/>
                </a:solidFill>
                <a:latin typeface="Calibri"/>
                <a:ea typeface="ＭＳ Ｐゴシック"/>
              </a:rPr>
              <a:t>well</a:t>
            </a:r>
          </a:p>
          <a:p>
            <a:pPr algn="just">
              <a:lnSpc>
                <a:spcPts val="2100"/>
              </a:lnSpc>
              <a:spcAft>
                <a:spcPts val="0"/>
              </a:spcAft>
            </a:pPr>
            <a:endParaRPr lang="en-US" altLang="ja-JP" sz="4800" b="1" u="sng" dirty="0" smtClean="0">
              <a:solidFill>
                <a:srgbClr val="002060"/>
              </a:solidFill>
              <a:latin typeface="Calibri"/>
              <a:ea typeface="ＭＳ Ｐゴシック"/>
            </a:endParaRPr>
          </a:p>
          <a:p>
            <a:pPr algn="just">
              <a:lnSpc>
                <a:spcPts val="4000"/>
              </a:lnSpc>
              <a:spcAft>
                <a:spcPts val="0"/>
              </a:spcAft>
            </a:pPr>
            <a:r>
              <a:rPr lang="en-US" altLang="ja-JP" sz="4800" b="1" u="sng" dirty="0" smtClean="0">
                <a:solidFill>
                  <a:srgbClr val="002060"/>
                </a:solidFill>
                <a:latin typeface="Calibri"/>
                <a:ea typeface="ＭＳ Ｐゴシック"/>
              </a:rPr>
              <a:t>Con(3</a:t>
            </a:r>
            <a:r>
              <a:rPr lang="en-US" altLang="ja-JP" sz="4800" b="1" u="sng" dirty="0">
                <a:solidFill>
                  <a:srgbClr val="002060"/>
                </a:solidFill>
                <a:latin typeface="Calibri"/>
                <a:ea typeface="ＭＳ Ｐゴシック"/>
              </a:rPr>
              <a:t>) :bi-effect of maintaining "good rate"</a:t>
            </a:r>
            <a:endParaRPr lang="en-US" altLang="ja-JP" sz="4800" b="1" u="sng" dirty="0" smtClean="0">
              <a:solidFill>
                <a:srgbClr val="002060"/>
              </a:solidFill>
              <a:latin typeface="Calibri"/>
              <a:ea typeface="ＭＳ Ｐゴシック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6024" y="747275"/>
            <a:ext cx="9125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Method 5: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</a:p>
          <a:p>
            <a:pPr algn="ctr"/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- Children’s </a:t>
            </a:r>
            <a:r>
              <a:rPr lang="en-US" altLang="ja-JP" sz="4800" b="1" dirty="0">
                <a:solidFill>
                  <a:prstClr val="black"/>
                </a:solidFill>
                <a:latin typeface="Calibri"/>
                <a:ea typeface="ＭＳ Ｐゴシック"/>
              </a:rPr>
              <a:t>"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Un-Quitting </a:t>
            </a:r>
            <a:r>
              <a:rPr lang="en-US" altLang="ja-JP" sz="4800" b="1" dirty="0">
                <a:solidFill>
                  <a:prstClr val="black"/>
                </a:solidFill>
                <a:latin typeface="Calibri"/>
                <a:ea typeface="ＭＳ Ｐゴシック"/>
              </a:rPr>
              <a:t>Rate" 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-</a:t>
            </a:r>
            <a:endParaRPr lang="ja-JP" altLang="en-US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1538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JUST\ｲﾒｰｼﾞ\ｽﾗｲﾄﾞ背景\背景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00"/>
            <a:ext cx="9141373" cy="64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ashimoto\Pictures\line_im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-1839"/>
            <a:ext cx="6858000" cy="6858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" y="30800"/>
            <a:ext cx="9115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 err="1" smtClean="0">
                <a:solidFill>
                  <a:srgbClr val="00B050"/>
                </a:solidFill>
                <a:latin typeface="Century" panose="02040604050505020304" pitchFamily="18" charset="0"/>
              </a:rPr>
              <a:t>Koganei</a:t>
            </a:r>
            <a:r>
              <a:rPr lang="en-US" altLang="ja-JP" sz="6000" dirty="0">
                <a:solidFill>
                  <a:srgbClr val="00B050"/>
                </a:solidFill>
                <a:latin typeface="Century" panose="02040604050505020304" pitchFamily="18" charset="0"/>
              </a:rPr>
              <a:t> </a:t>
            </a:r>
            <a:r>
              <a:rPr lang="en-US" altLang="ja-JP" sz="6000" dirty="0" smtClean="0">
                <a:solidFill>
                  <a:srgbClr val="00B050"/>
                </a:solidFill>
                <a:latin typeface="Century" panose="02040604050505020304" pitchFamily="18" charset="0"/>
              </a:rPr>
              <a:t>City</a:t>
            </a:r>
            <a:endParaRPr kumimoji="1" lang="ja-JP" altLang="en-US" sz="6000" dirty="0">
              <a:solidFill>
                <a:srgbClr val="00B050"/>
              </a:solidFill>
              <a:latin typeface="Century" panose="02040604050505020304" pitchFamily="18" charset="0"/>
            </a:endParaRPr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3995936" y="1196752"/>
            <a:ext cx="2592288" cy="223224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634" name="Picture 2" descr="C:\Users\aki\Documents\tokyo_metro_green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2392"/>
            <a:ext cx="5868143" cy="437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矢印コネクタ 8"/>
          <p:cNvCxnSpPr/>
          <p:nvPr/>
        </p:nvCxnSpPr>
        <p:spPr>
          <a:xfrm flipH="1">
            <a:off x="2864980" y="3443613"/>
            <a:ext cx="3636900" cy="108011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078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95736" y="9736"/>
            <a:ext cx="694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</a:rPr>
              <a:t>4. </a:t>
            </a:r>
            <a:r>
              <a:rPr lang="en-US" altLang="ja-JP" sz="3600" dirty="0">
                <a:solidFill>
                  <a:srgbClr val="0000FF"/>
                </a:solidFill>
              </a:rPr>
              <a:t>MIXED METHODS ADOPTED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0" y="2542688"/>
            <a:ext cx="9085088" cy="3844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ja-JP" sz="4800" b="1" u="sng" dirty="0" smtClean="0">
                <a:solidFill>
                  <a:srgbClr val="663300"/>
                </a:solidFill>
                <a:latin typeface="Calibri"/>
                <a:ea typeface="ＭＳ Ｐゴシック"/>
              </a:rPr>
              <a:t>Pros and Cons</a:t>
            </a:r>
          </a:p>
          <a:p>
            <a:pPr algn="ctr">
              <a:lnSpc>
                <a:spcPts val="1200"/>
              </a:lnSpc>
              <a:spcAft>
                <a:spcPts val="0"/>
              </a:spcAft>
            </a:pPr>
            <a:endParaRPr lang="en-US" altLang="ja-JP" sz="4800" b="1" u="sng" dirty="0" smtClean="0">
              <a:solidFill>
                <a:srgbClr val="663300"/>
              </a:solidFill>
              <a:latin typeface="Calibri"/>
              <a:ea typeface="ＭＳ Ｐゴシック"/>
            </a:endParaRPr>
          </a:p>
          <a:p>
            <a:pPr algn="just">
              <a:lnSpc>
                <a:spcPts val="4000"/>
              </a:lnSpc>
              <a:spcAft>
                <a:spcPts val="0"/>
              </a:spcAft>
            </a:pPr>
            <a:r>
              <a:rPr lang="en-US" altLang="ja-JP" sz="4800" b="1" u="sng" dirty="0" smtClean="0">
                <a:solidFill>
                  <a:srgbClr val="663300"/>
                </a:solidFill>
                <a:latin typeface="Calibri"/>
                <a:ea typeface="ＭＳ Ｐゴシック"/>
              </a:rPr>
              <a:t>Pro </a:t>
            </a:r>
            <a:r>
              <a:rPr lang="en-US" altLang="ja-JP" sz="4800" b="1" u="sng" dirty="0">
                <a:solidFill>
                  <a:srgbClr val="663300"/>
                </a:solidFill>
                <a:latin typeface="Calibri"/>
                <a:ea typeface="ＭＳ Ｐゴシック"/>
              </a:rPr>
              <a:t>(1) :measurable by numeric</a:t>
            </a:r>
          </a:p>
          <a:p>
            <a:pPr algn="just">
              <a:lnSpc>
                <a:spcPts val="2100"/>
              </a:lnSpc>
              <a:spcAft>
                <a:spcPts val="0"/>
              </a:spcAft>
            </a:pPr>
            <a:endParaRPr lang="en-US" altLang="ja-JP" sz="4800" b="1" u="sng" dirty="0" smtClean="0">
              <a:solidFill>
                <a:srgbClr val="663300"/>
              </a:solidFill>
              <a:latin typeface="Calibri"/>
              <a:ea typeface="ＭＳ Ｐゴシック"/>
            </a:endParaRPr>
          </a:p>
          <a:p>
            <a:pPr algn="just">
              <a:lnSpc>
                <a:spcPts val="4000"/>
              </a:lnSpc>
              <a:spcAft>
                <a:spcPts val="0"/>
              </a:spcAft>
            </a:pPr>
            <a:r>
              <a:rPr lang="en-US" altLang="ja-JP" sz="4800" b="1" u="sng" dirty="0" smtClean="0">
                <a:solidFill>
                  <a:srgbClr val="663300"/>
                </a:solidFill>
                <a:latin typeface="Calibri"/>
                <a:ea typeface="ＭＳ Ｐゴシック"/>
              </a:rPr>
              <a:t>Pro (</a:t>
            </a:r>
            <a:r>
              <a:rPr lang="en-US" altLang="ja-JP" sz="4800" b="1" u="sng" dirty="0">
                <a:solidFill>
                  <a:srgbClr val="663300"/>
                </a:solidFill>
                <a:latin typeface="Calibri"/>
                <a:ea typeface="ＭＳ Ｐゴシック"/>
              </a:rPr>
              <a:t>2) : visual </a:t>
            </a:r>
            <a:r>
              <a:rPr lang="en-US" altLang="ja-JP" sz="4800" b="1" u="sng" dirty="0" smtClean="0">
                <a:solidFill>
                  <a:srgbClr val="663300"/>
                </a:solidFill>
                <a:latin typeface="Calibri"/>
                <a:ea typeface="ＭＳ Ｐゴシック"/>
              </a:rPr>
              <a:t>comparisons</a:t>
            </a:r>
          </a:p>
          <a:p>
            <a:pPr algn="just">
              <a:lnSpc>
                <a:spcPts val="2100"/>
              </a:lnSpc>
              <a:spcAft>
                <a:spcPts val="0"/>
              </a:spcAft>
            </a:pPr>
            <a:endParaRPr lang="en-US" altLang="ja-JP" sz="4800" b="1" u="sng" dirty="0" smtClean="0">
              <a:solidFill>
                <a:srgbClr val="663300"/>
              </a:solidFill>
              <a:latin typeface="Calibri"/>
              <a:ea typeface="ＭＳ Ｐゴシック"/>
            </a:endParaRPr>
          </a:p>
          <a:p>
            <a:pPr algn="just">
              <a:lnSpc>
                <a:spcPts val="4000"/>
              </a:lnSpc>
              <a:spcAft>
                <a:spcPts val="0"/>
              </a:spcAft>
            </a:pPr>
            <a:r>
              <a:rPr lang="en-US" altLang="ja-JP" sz="4800" b="1" u="sng" dirty="0" smtClean="0">
                <a:solidFill>
                  <a:srgbClr val="663300"/>
                </a:solidFill>
                <a:latin typeface="Calibri"/>
                <a:ea typeface="ＭＳ Ｐゴシック"/>
              </a:rPr>
              <a:t>Pro(3</a:t>
            </a:r>
            <a:r>
              <a:rPr lang="en-US" altLang="ja-JP" sz="4800" b="1" u="sng" dirty="0">
                <a:solidFill>
                  <a:srgbClr val="663300"/>
                </a:solidFill>
                <a:latin typeface="Calibri"/>
                <a:ea typeface="ＭＳ Ｐゴシック"/>
              </a:rPr>
              <a:t>) :fast to </a:t>
            </a:r>
            <a:r>
              <a:rPr lang="en-US" altLang="ja-JP" sz="4800" b="1" u="sng" dirty="0" smtClean="0">
                <a:solidFill>
                  <a:srgbClr val="663300"/>
                </a:solidFill>
                <a:latin typeface="Calibri"/>
                <a:ea typeface="ＭＳ Ｐゴシック"/>
              </a:rPr>
              <a:t>present</a:t>
            </a:r>
          </a:p>
          <a:p>
            <a:pPr algn="just">
              <a:lnSpc>
                <a:spcPts val="2100"/>
              </a:lnSpc>
              <a:spcAft>
                <a:spcPts val="0"/>
              </a:spcAft>
            </a:pPr>
            <a:endParaRPr lang="en-US" altLang="ja-JP" sz="4800" b="1" u="sng" dirty="0">
              <a:solidFill>
                <a:srgbClr val="663300"/>
              </a:solidFill>
              <a:latin typeface="Calibri"/>
              <a:ea typeface="ＭＳ Ｐゴシック"/>
            </a:endParaRPr>
          </a:p>
          <a:p>
            <a:pPr algn="just">
              <a:lnSpc>
                <a:spcPts val="4000"/>
              </a:lnSpc>
              <a:spcAft>
                <a:spcPts val="0"/>
              </a:spcAft>
            </a:pPr>
            <a:r>
              <a:rPr lang="en-US" altLang="ja-JP" sz="4800" b="1" u="sng" dirty="0">
                <a:solidFill>
                  <a:srgbClr val="663300"/>
                </a:solidFill>
                <a:latin typeface="Calibri"/>
                <a:ea typeface="ＭＳ Ｐゴシック"/>
              </a:rPr>
              <a:t>Pro(4):good for a "</a:t>
            </a:r>
            <a:r>
              <a:rPr lang="en-US" altLang="ja-JP" sz="4800" b="1" u="sng" dirty="0" err="1">
                <a:solidFill>
                  <a:srgbClr val="663300"/>
                </a:solidFill>
                <a:latin typeface="Calibri"/>
                <a:ea typeface="ＭＳ Ｐゴシック"/>
              </a:rPr>
              <a:t>que</a:t>
            </a:r>
            <a:r>
              <a:rPr lang="en-US" altLang="ja-JP" sz="4800" b="1" u="sng" dirty="0">
                <a:solidFill>
                  <a:srgbClr val="663300"/>
                </a:solidFill>
                <a:latin typeface="Calibri"/>
                <a:ea typeface="ＭＳ Ｐゴシック"/>
              </a:rPr>
              <a:t>"</a:t>
            </a:r>
            <a:endParaRPr lang="en-US" altLang="ja-JP" sz="4800" b="1" u="sng" dirty="0" smtClean="0">
              <a:solidFill>
                <a:srgbClr val="663300"/>
              </a:solidFill>
              <a:latin typeface="Calibri"/>
              <a:ea typeface="ＭＳ Ｐゴシック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6024" y="747275"/>
            <a:ext cx="9125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Method 5: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</a:p>
          <a:p>
            <a:pPr algn="ctr"/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- Children’s </a:t>
            </a:r>
            <a:r>
              <a:rPr lang="en-US" altLang="ja-JP" sz="4800" b="1" dirty="0">
                <a:solidFill>
                  <a:prstClr val="black"/>
                </a:solidFill>
                <a:latin typeface="Calibri"/>
                <a:ea typeface="ＭＳ Ｐゴシック"/>
              </a:rPr>
              <a:t>"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Un-Quitting </a:t>
            </a:r>
            <a:r>
              <a:rPr lang="en-US" altLang="ja-JP" sz="4800" b="1" dirty="0">
                <a:solidFill>
                  <a:prstClr val="black"/>
                </a:solidFill>
                <a:latin typeface="Calibri"/>
                <a:ea typeface="ＭＳ Ｐゴシック"/>
              </a:rPr>
              <a:t>Rate" </a:t>
            </a:r>
            <a:r>
              <a:rPr lang="en-US" altLang="ja-JP" sz="4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-</a:t>
            </a:r>
            <a:endParaRPr lang="ja-JP" altLang="en-US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106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95736" y="9736"/>
            <a:ext cx="694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</a:rPr>
              <a:t>5. </a:t>
            </a:r>
            <a:r>
              <a:rPr lang="en-US" altLang="ja-JP" sz="3600" dirty="0">
                <a:solidFill>
                  <a:srgbClr val="0000FF"/>
                </a:solidFill>
              </a:rPr>
              <a:t>OUTCOME OF EVALUATION</a:t>
            </a:r>
          </a:p>
        </p:txBody>
      </p:sp>
    </p:spTree>
    <p:extLst>
      <p:ext uri="{BB962C8B-B14F-4D97-AF65-F5344CB8AC3E}">
        <p14:creationId xmlns:p14="http://schemas.microsoft.com/office/powerpoint/2010/main" val="24664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95736" y="9736"/>
            <a:ext cx="694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</a:rPr>
              <a:t>5. </a:t>
            </a:r>
            <a:r>
              <a:rPr lang="en-US" altLang="ja-JP" sz="3600" dirty="0">
                <a:solidFill>
                  <a:srgbClr val="0000FF"/>
                </a:solidFill>
              </a:rPr>
              <a:t>OUTCOME OF EVALUATION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6024" y="747275"/>
            <a:ext cx="9125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Publications</a:t>
            </a:r>
            <a:endParaRPr lang="ja-JP" altLang="en-US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-30209" y="1572671"/>
            <a:ext cx="3753639" cy="518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ja-JP" sz="3600" dirty="0" smtClean="0">
                <a:solidFill>
                  <a:srgbClr val="002060"/>
                </a:solidFill>
                <a:latin typeface="+mj-lt"/>
              </a:rPr>
              <a:t>.publication for parents</a:t>
            </a:r>
            <a:r>
              <a:rPr lang="en-US" altLang="ja-JP" sz="3600" dirty="0">
                <a:solidFill>
                  <a:srgbClr val="002060"/>
                </a:solidFill>
                <a:latin typeface="+mj-lt"/>
              </a:rPr>
              <a:t>, staffs, clerks and city </a:t>
            </a:r>
            <a:r>
              <a:rPr lang="en-US" altLang="ja-JP" sz="3600" dirty="0" err="1">
                <a:solidFill>
                  <a:srgbClr val="002060"/>
                </a:solidFill>
                <a:latin typeface="+mj-lt"/>
              </a:rPr>
              <a:t>councillors</a:t>
            </a:r>
            <a:r>
              <a:rPr lang="en-US" altLang="ja-JP" sz="3600" dirty="0">
                <a:solidFill>
                  <a:srgbClr val="002060"/>
                </a:solidFill>
                <a:latin typeface="+mj-lt"/>
              </a:rPr>
              <a:t>. </a:t>
            </a:r>
          </a:p>
          <a:p>
            <a:pPr>
              <a:lnSpc>
                <a:spcPts val="4000"/>
              </a:lnSpc>
            </a:pPr>
            <a:r>
              <a:rPr lang="en-US" altLang="ja-JP" sz="3600" dirty="0" smtClean="0">
                <a:solidFill>
                  <a:srgbClr val="002060"/>
                </a:solidFill>
                <a:latin typeface="+mj-lt"/>
              </a:rPr>
              <a:t>.reporting </a:t>
            </a:r>
            <a:r>
              <a:rPr lang="en-US" altLang="ja-JP" sz="3600" dirty="0">
                <a:solidFill>
                  <a:srgbClr val="002060"/>
                </a:solidFill>
                <a:latin typeface="+mj-lt"/>
              </a:rPr>
              <a:t>in academic/practical conferences.</a:t>
            </a:r>
          </a:p>
          <a:p>
            <a:pPr>
              <a:lnSpc>
                <a:spcPts val="4000"/>
              </a:lnSpc>
            </a:pPr>
            <a:r>
              <a:rPr lang="en-US" altLang="ja-JP" sz="3600" dirty="0">
                <a:solidFill>
                  <a:srgbClr val="002060"/>
                </a:solidFill>
                <a:latin typeface="+mj-lt"/>
              </a:rPr>
              <a:t>.books and articles.</a:t>
            </a:r>
          </a:p>
          <a:p>
            <a:pPr>
              <a:lnSpc>
                <a:spcPts val="4000"/>
              </a:lnSpc>
            </a:pPr>
            <a:r>
              <a:rPr lang="en-US" altLang="ja-JP" sz="3600" dirty="0">
                <a:solidFill>
                  <a:srgbClr val="002060"/>
                </a:solidFill>
                <a:latin typeface="+mj-lt"/>
              </a:rPr>
              <a:t>.web sites </a:t>
            </a:r>
            <a:r>
              <a:rPr lang="en-US" altLang="ja-JP" sz="2800" dirty="0">
                <a:solidFill>
                  <a:srgbClr val="002060"/>
                </a:solidFill>
                <a:latin typeface="+mj-lt"/>
              </a:rPr>
              <a:t>(sorry, in Japanese</a:t>
            </a:r>
            <a:r>
              <a:rPr lang="en-US" altLang="ja-JP" sz="2800" dirty="0" smtClean="0">
                <a:solidFill>
                  <a:srgbClr val="002060"/>
                </a:solidFill>
                <a:latin typeface="+mj-lt"/>
              </a:rPr>
              <a:t>)</a:t>
            </a:r>
            <a:endParaRPr lang="en-US" altLang="ja-JP" sz="28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図 5" descr="C:\Users\aki\Pictures\131013atJapan040_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639" y="2721402"/>
            <a:ext cx="5420935" cy="4136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452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95736" y="9736"/>
            <a:ext cx="694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</a:rPr>
              <a:t>5. </a:t>
            </a:r>
            <a:r>
              <a:rPr lang="en-US" altLang="ja-JP" sz="3600" dirty="0">
                <a:solidFill>
                  <a:srgbClr val="0000FF"/>
                </a:solidFill>
              </a:rPr>
              <a:t>OUTCOME OF EVALUATION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6024" y="747275"/>
            <a:ext cx="9125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Outcome </a:t>
            </a:r>
            <a:r>
              <a:rPr lang="en-US" altLang="ja-JP" sz="4800" b="1" i="0" dirty="0">
                <a:solidFill>
                  <a:prstClr val="black"/>
                </a:solidFill>
                <a:latin typeface="Calibri"/>
                <a:ea typeface="ＭＳ Ｐゴシック"/>
              </a:rPr>
              <a:t>of the Evaluation</a:t>
            </a:r>
            <a:endParaRPr lang="ja-JP" altLang="en-US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-30209" y="1572671"/>
            <a:ext cx="3753639" cy="5221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ja-JP" sz="3600" dirty="0" smtClean="0">
                <a:solidFill>
                  <a:srgbClr val="002060"/>
                </a:solidFill>
                <a:latin typeface="Calibri"/>
              </a:rPr>
              <a:t>.</a:t>
            </a:r>
            <a:r>
              <a:rPr lang="en-US" altLang="ja-JP" sz="3600" dirty="0">
                <a:solidFill>
                  <a:srgbClr val="002060"/>
                </a:solidFill>
                <a:latin typeface="Calibri"/>
              </a:rPr>
              <a:t>political notification</a:t>
            </a:r>
          </a:p>
          <a:p>
            <a:pPr>
              <a:lnSpc>
                <a:spcPts val="4000"/>
              </a:lnSpc>
            </a:pPr>
            <a:r>
              <a:rPr lang="en-US" altLang="ja-JP" sz="3600" dirty="0">
                <a:solidFill>
                  <a:srgbClr val="002060"/>
                </a:solidFill>
                <a:latin typeface="Calibri"/>
              </a:rPr>
              <a:t>.careful processing</a:t>
            </a:r>
          </a:p>
          <a:p>
            <a:pPr>
              <a:lnSpc>
                <a:spcPts val="4000"/>
              </a:lnSpc>
            </a:pPr>
            <a:r>
              <a:rPr lang="en-US" altLang="ja-JP" sz="3600" dirty="0">
                <a:solidFill>
                  <a:srgbClr val="002060"/>
                </a:solidFill>
                <a:latin typeface="Calibri"/>
              </a:rPr>
              <a:t>."conference for </a:t>
            </a:r>
            <a:r>
              <a:rPr lang="en-US" altLang="ja-JP" sz="3600" dirty="0" smtClean="0">
                <a:solidFill>
                  <a:srgbClr val="002060"/>
                </a:solidFill>
                <a:latin typeface="Calibri"/>
              </a:rPr>
              <a:t>stakeholders"</a:t>
            </a:r>
            <a:endParaRPr lang="en-US" altLang="ja-JP" sz="3600" dirty="0">
              <a:solidFill>
                <a:srgbClr val="002060"/>
              </a:solidFill>
              <a:latin typeface="Calibri"/>
            </a:endParaRPr>
          </a:p>
          <a:p>
            <a:pPr>
              <a:lnSpc>
                <a:spcPts val="4000"/>
              </a:lnSpc>
            </a:pPr>
            <a:r>
              <a:rPr lang="en-US" altLang="ja-JP" sz="3600" dirty="0">
                <a:solidFill>
                  <a:srgbClr val="002060"/>
                </a:solidFill>
                <a:latin typeface="Calibri"/>
              </a:rPr>
              <a:t>."municipal standard for OSTP"</a:t>
            </a:r>
          </a:p>
          <a:p>
            <a:pPr>
              <a:lnSpc>
                <a:spcPts val="4000"/>
              </a:lnSpc>
            </a:pPr>
            <a:r>
              <a:rPr lang="en-US" altLang="ja-JP" sz="3600" dirty="0">
                <a:solidFill>
                  <a:srgbClr val="002060"/>
                </a:solidFill>
                <a:latin typeface="Calibri"/>
              </a:rPr>
              <a:t>.model of other </a:t>
            </a:r>
            <a:r>
              <a:rPr lang="en-US" altLang="ja-JP" sz="3600" dirty="0" smtClean="0">
                <a:solidFill>
                  <a:srgbClr val="002060"/>
                </a:solidFill>
                <a:latin typeface="Calibri"/>
              </a:rPr>
              <a:t>cities‘ </a:t>
            </a:r>
            <a:r>
              <a:rPr lang="en-US" altLang="ja-JP" sz="3200" dirty="0" smtClean="0">
                <a:solidFill>
                  <a:srgbClr val="002060"/>
                </a:solidFill>
                <a:latin typeface="Calibri"/>
              </a:rPr>
              <a:t>collaboration</a:t>
            </a:r>
            <a:r>
              <a:rPr lang="en-US" altLang="ja-JP" sz="3600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en-US" altLang="ja-JP" sz="3600" dirty="0">
                <a:solidFill>
                  <a:srgbClr val="002060"/>
                </a:solidFill>
                <a:latin typeface="Calibri"/>
              </a:rPr>
              <a:t>of "</a:t>
            </a:r>
            <a:r>
              <a:rPr lang="en-US" altLang="ja-JP" sz="3600" dirty="0" smtClean="0">
                <a:solidFill>
                  <a:srgbClr val="002060"/>
                </a:solidFill>
                <a:latin typeface="Calibri"/>
              </a:rPr>
              <a:t>clerks/citizens</a:t>
            </a:r>
            <a:r>
              <a:rPr lang="en-US" altLang="ja-JP" sz="3600" dirty="0">
                <a:solidFill>
                  <a:srgbClr val="002060"/>
                </a:solidFill>
                <a:latin typeface="Calibri"/>
              </a:rPr>
              <a:t>".</a:t>
            </a:r>
            <a:endParaRPr lang="en-US" altLang="ja-JP" sz="280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6" name="図 5" descr="C:\Users\aki\Pictures\131013atJapan040_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639" y="2721402"/>
            <a:ext cx="5420935" cy="4136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64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2195736" y="9736"/>
            <a:ext cx="694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>
                <a:solidFill>
                  <a:srgbClr val="0000FF"/>
                </a:solidFill>
              </a:rPr>
              <a:t>5. </a:t>
            </a:r>
            <a:r>
              <a:rPr lang="en-US" altLang="ja-JP" sz="3600" dirty="0">
                <a:solidFill>
                  <a:srgbClr val="0000FF"/>
                </a:solidFill>
              </a:rPr>
              <a:t>OUTCOME OF EVALUATION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6024" y="747275"/>
            <a:ext cx="9125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Unsolved </a:t>
            </a:r>
            <a:r>
              <a:rPr lang="en-US" altLang="ja-JP" sz="4800" b="1" i="0" dirty="0">
                <a:solidFill>
                  <a:prstClr val="black"/>
                </a:solidFill>
                <a:latin typeface="Calibri"/>
                <a:ea typeface="ＭＳ Ｐゴシック"/>
              </a:rPr>
              <a:t>Problems Left</a:t>
            </a:r>
            <a:endParaRPr lang="ja-JP" altLang="en-US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-30209" y="1572671"/>
            <a:ext cx="4962249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ja-JP" sz="4800" dirty="0" smtClean="0">
                <a:solidFill>
                  <a:srgbClr val="002060"/>
                </a:solidFill>
                <a:latin typeface="Calibri"/>
              </a:rPr>
              <a:t>.compile </a:t>
            </a:r>
            <a:r>
              <a:rPr lang="en-US" altLang="ja-JP" sz="4800" dirty="0">
                <a:solidFill>
                  <a:srgbClr val="002060"/>
                </a:solidFill>
                <a:latin typeface="Calibri"/>
              </a:rPr>
              <a:t>real case studies</a:t>
            </a:r>
          </a:p>
          <a:p>
            <a:pPr>
              <a:lnSpc>
                <a:spcPts val="1500"/>
              </a:lnSpc>
            </a:pPr>
            <a:endParaRPr lang="en-US" altLang="ja-JP" sz="4800" dirty="0" smtClean="0">
              <a:solidFill>
                <a:srgbClr val="002060"/>
              </a:solidFill>
              <a:latin typeface="Calibri"/>
            </a:endParaRPr>
          </a:p>
          <a:p>
            <a:pPr>
              <a:lnSpc>
                <a:spcPts val="4000"/>
              </a:lnSpc>
            </a:pPr>
            <a:r>
              <a:rPr lang="en-US" altLang="ja-JP" sz="4800" dirty="0" smtClean="0">
                <a:solidFill>
                  <a:srgbClr val="002060"/>
                </a:solidFill>
                <a:latin typeface="Calibri"/>
              </a:rPr>
              <a:t>.</a:t>
            </a:r>
            <a:r>
              <a:rPr lang="en-US" altLang="ja-JP" sz="4800" dirty="0">
                <a:solidFill>
                  <a:srgbClr val="002060"/>
                </a:solidFill>
                <a:latin typeface="Calibri"/>
              </a:rPr>
              <a:t>make the evaluation process sharp</a:t>
            </a:r>
          </a:p>
          <a:p>
            <a:pPr>
              <a:lnSpc>
                <a:spcPts val="1500"/>
              </a:lnSpc>
            </a:pPr>
            <a:endParaRPr lang="en-US" altLang="ja-JP" sz="4800" dirty="0" smtClean="0">
              <a:solidFill>
                <a:srgbClr val="002060"/>
              </a:solidFill>
              <a:latin typeface="Calibri"/>
            </a:endParaRPr>
          </a:p>
          <a:p>
            <a:pPr>
              <a:lnSpc>
                <a:spcPts val="4000"/>
              </a:lnSpc>
            </a:pPr>
            <a:r>
              <a:rPr lang="en-US" altLang="ja-JP" sz="4800" dirty="0" smtClean="0">
                <a:solidFill>
                  <a:srgbClr val="002060"/>
                </a:solidFill>
                <a:latin typeface="Calibri"/>
              </a:rPr>
              <a:t>.</a:t>
            </a:r>
            <a:r>
              <a:rPr lang="en-US" altLang="ja-JP" sz="4800" dirty="0">
                <a:solidFill>
                  <a:srgbClr val="002060"/>
                </a:solidFill>
                <a:latin typeface="Calibri"/>
              </a:rPr>
              <a:t>explore other methods</a:t>
            </a:r>
          </a:p>
          <a:p>
            <a:pPr>
              <a:lnSpc>
                <a:spcPts val="1500"/>
              </a:lnSpc>
            </a:pPr>
            <a:endParaRPr lang="en-US" altLang="ja-JP" sz="4800" dirty="0" smtClean="0">
              <a:solidFill>
                <a:srgbClr val="002060"/>
              </a:solidFill>
              <a:latin typeface="Calibri"/>
            </a:endParaRPr>
          </a:p>
          <a:p>
            <a:pPr>
              <a:lnSpc>
                <a:spcPts val="4000"/>
              </a:lnSpc>
            </a:pPr>
            <a:r>
              <a:rPr lang="en-US" altLang="ja-JP" sz="4800" dirty="0" smtClean="0">
                <a:solidFill>
                  <a:srgbClr val="002060"/>
                </a:solidFill>
                <a:latin typeface="Calibri"/>
              </a:rPr>
              <a:t>.</a:t>
            </a:r>
            <a:r>
              <a:rPr lang="en-US" altLang="ja-JP" sz="4800" dirty="0">
                <a:solidFill>
                  <a:srgbClr val="002060"/>
                </a:solidFill>
                <a:latin typeface="Calibri"/>
              </a:rPr>
              <a:t>exchange </a:t>
            </a:r>
            <a:r>
              <a:rPr lang="en-US" altLang="ja-JP" sz="4800" dirty="0" smtClean="0">
                <a:solidFill>
                  <a:srgbClr val="002060"/>
                </a:solidFill>
                <a:latin typeface="Calibri"/>
              </a:rPr>
              <a:t>experiences</a:t>
            </a:r>
            <a:endParaRPr lang="en-US" altLang="ja-JP" sz="4800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6" name="図 5" descr="C:\Users\aki\Pictures\131013atJapan040_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550" y="2996952"/>
            <a:ext cx="4628024" cy="38610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85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JUST\ｲﾒｰｼﾞ\ｽﾗｲﾄﾞ背景\背景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" y="30800"/>
            <a:ext cx="9141373" cy="64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" y="30800"/>
            <a:ext cx="9115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 smtClean="0">
                <a:solidFill>
                  <a:srgbClr val="00B050"/>
                </a:solidFill>
                <a:latin typeface="Century" panose="02040604050505020304" pitchFamily="18" charset="0"/>
              </a:rPr>
              <a:t>Thank you ,</a:t>
            </a:r>
            <a:endParaRPr kumimoji="1" lang="ja-JP" altLang="en-US" sz="6000" dirty="0">
              <a:solidFill>
                <a:srgbClr val="00B050"/>
              </a:solidFill>
              <a:latin typeface="Century" panose="02040604050505020304" pitchFamily="18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627" y="1988840"/>
            <a:ext cx="81697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1935" algn="just">
              <a:spcAft>
                <a:spcPts val="0"/>
              </a:spcAft>
            </a:pPr>
            <a:r>
              <a:rPr lang="en-US" altLang="ja-JP" sz="4800" b="1" i="0" dirty="0">
                <a:solidFill>
                  <a:prstClr val="black"/>
                </a:solidFill>
                <a:latin typeface="Calibri"/>
                <a:ea typeface="ＭＳ Ｐゴシック"/>
              </a:rPr>
              <a:t>.please go to AEA’s e-library</a:t>
            </a:r>
            <a:endParaRPr lang="ja-JP" altLang="ja-JP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indent="241935" algn="just">
              <a:spcAft>
                <a:spcPts val="0"/>
              </a:spcAft>
            </a:pPr>
            <a:r>
              <a:rPr lang="en-US" altLang="ja-JP" sz="4800" b="1" i="0" dirty="0">
                <a:solidFill>
                  <a:prstClr val="black"/>
                </a:solidFill>
                <a:latin typeface="Calibri"/>
                <a:ea typeface="ＭＳ Ｐゴシック"/>
              </a:rPr>
              <a:t>.let's keep in </a:t>
            </a:r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touch</a:t>
            </a:r>
          </a:p>
          <a:p>
            <a:pPr indent="241935" algn="just">
              <a:spcAft>
                <a:spcPts val="0"/>
              </a:spcAft>
            </a:pPr>
            <a:endParaRPr lang="en-US" altLang="ja-JP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indent="241935" algn="just">
              <a:spcAft>
                <a:spcPts val="0"/>
              </a:spcAft>
            </a:pPr>
            <a:r>
              <a:rPr lang="en-US" altLang="ja-JP" sz="4800" b="1" i="0" dirty="0" smtClean="0">
                <a:solidFill>
                  <a:prstClr val="black"/>
                </a:solidFill>
                <a:latin typeface="Calibri"/>
                <a:ea typeface="ＭＳ Ｐゴシック"/>
                <a:hlinkClick r:id="rId3"/>
              </a:rPr>
              <a:t>aki@nier.go.jp</a:t>
            </a:r>
            <a:r>
              <a:rPr lang="ja-JP" altLang="en-US" sz="4800" b="1" i="0" dirty="0" smtClean="0">
                <a:solidFill>
                  <a:prstClr val="black"/>
                </a:solidFill>
                <a:latin typeface="Calibri"/>
                <a:ea typeface="ＭＳ Ｐゴシック"/>
              </a:rPr>
              <a:t>　　</a:t>
            </a:r>
            <a:endParaRPr lang="ja-JP" altLang="ja-JP" sz="4800" b="1" i="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pic>
        <p:nvPicPr>
          <p:cNvPr id="5" name="Picture 2" descr="D:\@＠＠AEA\aki08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141">
            <a:off x="5508104" y="3353099"/>
            <a:ext cx="2205361" cy="314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25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JUST\ｲﾒｰｼﾞ\ｽﾗｲﾄﾞ背景\背景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00"/>
            <a:ext cx="9141373" cy="64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Hashimoto\Pictures\line_im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81" y="-1839"/>
            <a:ext cx="6858000" cy="68580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" y="30800"/>
            <a:ext cx="9115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dirty="0" err="1" smtClean="0">
                <a:solidFill>
                  <a:srgbClr val="00B050"/>
                </a:solidFill>
                <a:latin typeface="Century" panose="02040604050505020304" pitchFamily="18" charset="0"/>
              </a:rPr>
              <a:t>Koganei</a:t>
            </a:r>
            <a:r>
              <a:rPr lang="en-US" altLang="ja-JP" sz="6000" dirty="0">
                <a:solidFill>
                  <a:srgbClr val="00B050"/>
                </a:solidFill>
                <a:latin typeface="Century" panose="02040604050505020304" pitchFamily="18" charset="0"/>
              </a:rPr>
              <a:t> </a:t>
            </a:r>
            <a:r>
              <a:rPr lang="en-US" altLang="ja-JP" sz="6000" dirty="0" smtClean="0">
                <a:solidFill>
                  <a:srgbClr val="00B050"/>
                </a:solidFill>
                <a:latin typeface="Century" panose="02040604050505020304" pitchFamily="18" charset="0"/>
              </a:rPr>
              <a:t>City</a:t>
            </a:r>
            <a:endParaRPr kumimoji="1" lang="ja-JP" altLang="en-US" sz="6000" dirty="0">
              <a:solidFill>
                <a:srgbClr val="00B050"/>
              </a:solidFill>
              <a:latin typeface="Century" panose="02040604050505020304" pitchFamily="18" charset="0"/>
            </a:endParaRPr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3995936" y="1196752"/>
            <a:ext cx="2592288" cy="223224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658" name="Picture 2" descr="C:\Users\aki\Documents\tokyo_metro_green_re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97277"/>
            <a:ext cx="5868143" cy="437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直線矢印コネクタ 8"/>
          <p:cNvCxnSpPr/>
          <p:nvPr/>
        </p:nvCxnSpPr>
        <p:spPr>
          <a:xfrm flipH="1">
            <a:off x="2864980" y="3443613"/>
            <a:ext cx="3636900" cy="1080119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5292080" y="3983672"/>
            <a:ext cx="387523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chemeClr val="tx1"/>
                </a:solidFill>
              </a:rPr>
              <a:t>&lt; green : urban 23 wards</a:t>
            </a:r>
            <a:endParaRPr kumimoji="1" lang="en-US" altLang="ja-JP" sz="2400" b="1" dirty="0" smtClean="0">
              <a:solidFill>
                <a:schemeClr val="tx1"/>
              </a:solidFill>
            </a:endParaRPr>
          </a:p>
          <a:p>
            <a:r>
              <a:rPr kumimoji="1" lang="en-US" altLang="ja-JP" sz="4000" dirty="0" smtClean="0"/>
              <a:t>11 </a:t>
            </a:r>
            <a:r>
              <a:rPr kumimoji="1" lang="en-US" altLang="ja-JP" sz="4000" dirty="0" smtClean="0"/>
              <a:t>square</a:t>
            </a:r>
          </a:p>
          <a:p>
            <a:pPr algn="r"/>
            <a:r>
              <a:rPr kumimoji="1" lang="en-US" altLang="ja-JP" sz="4000" dirty="0" smtClean="0"/>
              <a:t> </a:t>
            </a:r>
            <a:r>
              <a:rPr lang="en-US" altLang="ja-JP" sz="4000" dirty="0" smtClean="0"/>
              <a:t>kilo</a:t>
            </a:r>
            <a:r>
              <a:rPr kumimoji="1" lang="en-US" altLang="ja-JP" sz="4000" dirty="0" smtClean="0"/>
              <a:t>meters</a:t>
            </a:r>
          </a:p>
          <a:p>
            <a:r>
              <a:rPr lang="en-US" altLang="ja-JP" sz="4000" dirty="0" smtClean="0"/>
              <a:t>120,000</a:t>
            </a:r>
          </a:p>
          <a:p>
            <a:pPr algn="r"/>
            <a:r>
              <a:rPr lang="en-US" altLang="ja-JP" sz="4000" dirty="0" smtClean="0"/>
              <a:t> population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2757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JUST\ｲﾒｰｼﾞ\ｽﾗｲﾄﾞ背景\背景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00"/>
            <a:ext cx="9141373" cy="646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7" name="Picture 3" descr="C:\Users\aki\Pictures\131015AEA_Day2_013_t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1" y="30800"/>
            <a:ext cx="9124119" cy="68272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8000"/>
              </a:srgbClr>
            </a:outerShdw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5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1"/>
          <p:cNvSpPr txBox="1">
            <a:spLocks noChangeArrowheads="1"/>
          </p:cNvSpPr>
          <p:nvPr/>
        </p:nvSpPr>
        <p:spPr bwMode="auto">
          <a:xfrm>
            <a:off x="344539" y="4509120"/>
            <a:ext cx="8496300" cy="107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Ctr="1">
            <a:spAutoFit/>
          </a:bodyPr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4000" dirty="0">
                <a:solidFill>
                  <a:schemeClr val="tx1"/>
                </a:solidFill>
              </a:rPr>
              <a:t>Akihiko Hashimoto</a:t>
            </a:r>
            <a:r>
              <a:rPr lang="en-US" altLang="ja-JP" sz="2800" dirty="0"/>
              <a:t>, </a:t>
            </a:r>
          </a:p>
          <a:p>
            <a:pPr algn="ctr" eaLnBrk="1" hangingPunct="1"/>
            <a:r>
              <a:rPr lang="en-US" altLang="ja-JP" sz="2400" dirty="0"/>
              <a:t>National Institute for Educational Policy Research of Japan, </a:t>
            </a:r>
            <a:endParaRPr lang="ja-JP" altLang="ja-JP" sz="2400" i="0" dirty="0">
              <a:solidFill>
                <a:schemeClr val="tx1"/>
              </a:solidFill>
            </a:endParaRPr>
          </a:p>
        </p:txBody>
      </p:sp>
      <p:sp>
        <p:nvSpPr>
          <p:cNvPr id="2051" name="テキスト ボックス 15"/>
          <p:cNvSpPr txBox="1">
            <a:spLocks noChangeArrowheads="1"/>
          </p:cNvSpPr>
          <p:nvPr/>
        </p:nvSpPr>
        <p:spPr bwMode="auto">
          <a:xfrm>
            <a:off x="0" y="1341438"/>
            <a:ext cx="9144000" cy="3662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6" tIns="45708" rIns="91416" bIns="45708">
            <a:spAutoFit/>
          </a:bodyPr>
          <a:lstStyle>
            <a:lvl1pPr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i="1">
                <a:solidFill>
                  <a:schemeClr val="hlink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4800" b="1" dirty="0" smtClean="0">
                <a:solidFill>
                  <a:schemeClr val="tx1"/>
                </a:solidFill>
              </a:rPr>
              <a:t>Mixed Method Evaluation of Municipal Out-of-School-Time (OST) Program </a:t>
            </a:r>
          </a:p>
          <a:p>
            <a:pPr algn="r" eaLnBrk="1" hangingPunct="1"/>
            <a:r>
              <a:rPr lang="en-US" altLang="ja-JP" sz="4800" b="1" dirty="0" smtClean="0">
                <a:solidFill>
                  <a:schemeClr val="tx1"/>
                </a:solidFill>
              </a:rPr>
              <a:t>done by the Parents</a:t>
            </a:r>
          </a:p>
          <a:p>
            <a:pPr eaLnBrk="1" hangingPunct="1"/>
            <a:endParaRPr lang="en-US" altLang="ja-JP" sz="4000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5288" y="18843"/>
            <a:ext cx="82042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ts val="2800"/>
              </a:lnSpc>
              <a:defRPr/>
            </a:pPr>
            <a:r>
              <a:rPr lang="en-US" altLang="ja-JP" sz="2800" kern="0" dirty="0">
                <a:latin typeface="+mj-lt"/>
                <a:ea typeface="+mj-ea"/>
                <a:cs typeface="+mj-cs"/>
              </a:rPr>
              <a:t>American Evaluation Society</a:t>
            </a:r>
          </a:p>
          <a:p>
            <a:pPr algn="ctr">
              <a:lnSpc>
                <a:spcPts val="2800"/>
              </a:lnSpc>
              <a:defRPr/>
            </a:pPr>
            <a:r>
              <a:rPr lang="en-US" altLang="ja-JP" sz="2800" kern="0" dirty="0">
                <a:latin typeface="+mj-lt"/>
                <a:ea typeface="+mj-ea"/>
                <a:cs typeface="+mj-cs"/>
              </a:rPr>
              <a:t>Evaluation </a:t>
            </a:r>
            <a:r>
              <a:rPr lang="en-US" altLang="ja-JP" sz="2800" kern="0" dirty="0" smtClean="0">
                <a:latin typeface="+mj-lt"/>
                <a:ea typeface="+mj-ea"/>
                <a:cs typeface="+mj-cs"/>
              </a:rPr>
              <a:t>2013 </a:t>
            </a:r>
            <a:r>
              <a:rPr lang="en-US" altLang="ja-JP" sz="2800" kern="0" dirty="0">
                <a:latin typeface="+mj-lt"/>
                <a:ea typeface="+mj-ea"/>
                <a:cs typeface="+mj-cs"/>
              </a:rPr>
              <a:t>at </a:t>
            </a:r>
            <a:r>
              <a:rPr lang="en-US" altLang="ja-JP" sz="2800" kern="0" dirty="0" smtClean="0">
                <a:latin typeface="+mj-lt"/>
                <a:ea typeface="+mj-ea"/>
                <a:cs typeface="+mj-cs"/>
              </a:rPr>
              <a:t>Washington D.C.</a:t>
            </a:r>
            <a:endParaRPr lang="ja-JP" altLang="en-US" sz="28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74612" y="5962536"/>
            <a:ext cx="9144000" cy="8154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2800"/>
              </a:lnSpc>
              <a:defRPr/>
            </a:pPr>
            <a:r>
              <a:rPr lang="en-US" altLang="ja-JP" sz="2800" kern="0" dirty="0" smtClean="0">
                <a:latin typeface="+mj-lt"/>
                <a:ea typeface="+mj-ea"/>
                <a:cs typeface="+mj-cs"/>
              </a:rPr>
              <a:t>Multi Paper </a:t>
            </a:r>
            <a:r>
              <a:rPr lang="en-US" altLang="ja-JP" sz="2800" kern="0" dirty="0">
                <a:latin typeface="+mj-lt"/>
                <a:ea typeface="+mj-ea"/>
                <a:cs typeface="+mj-cs"/>
              </a:rPr>
              <a:t>Session </a:t>
            </a:r>
            <a:r>
              <a:rPr lang="en-US" altLang="ja-JP" sz="2800" kern="0" dirty="0" smtClean="0">
                <a:latin typeface="+mj-lt"/>
                <a:ea typeface="+mj-ea"/>
                <a:cs typeface="+mj-cs"/>
              </a:rPr>
              <a:t>712</a:t>
            </a:r>
          </a:p>
          <a:p>
            <a:pPr algn="ctr">
              <a:lnSpc>
                <a:spcPts val="2800"/>
              </a:lnSpc>
              <a:defRPr/>
            </a:pPr>
            <a:r>
              <a:rPr lang="en-US" altLang="ja-JP" sz="2800" kern="0" dirty="0" smtClean="0">
                <a:latin typeface="+mj-lt"/>
                <a:ea typeface="+mj-ea"/>
                <a:cs typeface="+mj-cs"/>
              </a:rPr>
              <a:t>Saturday</a:t>
            </a:r>
            <a:r>
              <a:rPr lang="en-US" altLang="ja-JP" sz="2800" kern="0" dirty="0">
                <a:latin typeface="+mj-lt"/>
                <a:ea typeface="+mj-ea"/>
                <a:cs typeface="+mj-cs"/>
              </a:rPr>
              <a:t>, Oct </a:t>
            </a:r>
            <a:r>
              <a:rPr lang="en-US" altLang="ja-JP" sz="2800" kern="0" dirty="0" smtClean="0">
                <a:latin typeface="+mj-lt"/>
                <a:ea typeface="+mj-ea"/>
                <a:cs typeface="+mj-cs"/>
              </a:rPr>
              <a:t>19, 8:00 AM </a:t>
            </a:r>
            <a:r>
              <a:rPr lang="en-US" altLang="ja-JP" sz="2800" kern="0" dirty="0">
                <a:latin typeface="+mj-lt"/>
                <a:ea typeface="+mj-ea"/>
                <a:cs typeface="+mj-cs"/>
              </a:rPr>
              <a:t>to </a:t>
            </a:r>
            <a:r>
              <a:rPr lang="en-US" altLang="ja-JP" sz="2800" kern="0" dirty="0" smtClean="0">
                <a:latin typeface="+mj-lt"/>
                <a:ea typeface="+mj-ea"/>
                <a:cs typeface="+mj-cs"/>
              </a:rPr>
              <a:t>9:30 </a:t>
            </a:r>
            <a:r>
              <a:rPr lang="en-US" altLang="ja-JP" sz="2800" kern="0" dirty="0">
                <a:latin typeface="+mj-lt"/>
                <a:ea typeface="+mj-ea"/>
                <a:cs typeface="+mj-cs"/>
              </a:rPr>
              <a:t>PM</a:t>
            </a:r>
            <a:endParaRPr lang="ja-JP" altLang="en-US" sz="280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156176" y="9736"/>
            <a:ext cx="298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 smtClean="0"/>
              <a:t>1. PREFACE</a:t>
            </a:r>
            <a:endParaRPr lang="en-US" altLang="ja-JP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ひらめき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ひらめき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ひらめき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ひらめき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ひらめき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ひらめき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ひらめき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ひらめき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ひらめき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ひらめき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ひらめき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ひらめき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ひらめき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ひらめき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ひらめき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ひらめき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ひらめき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ひらめき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ひらめき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19941</TotalTime>
  <Words>1962</Words>
  <Application>Microsoft Office PowerPoint</Application>
  <PresentationFormat>画面に合わせる (4:3)</PresentationFormat>
  <Paragraphs>510</Paragraphs>
  <Slides>55</Slides>
  <Notes>49</Notes>
  <HiddenSlides>0</HiddenSlides>
  <MMClips>0</MMClips>
  <ScaleCrop>false</ScaleCrop>
  <HeadingPairs>
    <vt:vector size="4" baseType="variant">
      <vt:variant>
        <vt:lpstr>テーマ</vt:lpstr>
      </vt:variant>
      <vt:variant>
        <vt:i4>19</vt:i4>
      </vt:variant>
      <vt:variant>
        <vt:lpstr>スライド タイトル</vt:lpstr>
      </vt:variant>
      <vt:variant>
        <vt:i4>55</vt:i4>
      </vt:variant>
    </vt:vector>
  </HeadingPairs>
  <TitlesOfParts>
    <vt:vector size="74" baseType="lpstr">
      <vt:lpstr>Office テーマ</vt:lpstr>
      <vt:lpstr>2_Office テーマ</vt:lpstr>
      <vt:lpstr>3_Office テーマ</vt:lpstr>
      <vt:lpstr>1_Office テーマ</vt:lpstr>
      <vt:lpstr>4_Office テーマ</vt:lpstr>
      <vt:lpstr>5_Office テーマ</vt:lpstr>
      <vt:lpstr>8_Office テーマ</vt:lpstr>
      <vt:lpstr>7_Office テーマ</vt:lpstr>
      <vt:lpstr>6_Office テーマ</vt:lpstr>
      <vt:lpstr>9_Office テーマ</vt:lpstr>
      <vt:lpstr>10_Office テーマ</vt:lpstr>
      <vt:lpstr>12_Office テーマ</vt:lpstr>
      <vt:lpstr>11_Office テーマ</vt:lpstr>
      <vt:lpstr>13_Office テーマ</vt:lpstr>
      <vt:lpstr>14_Office テーマ</vt:lpstr>
      <vt:lpstr>15_Office テーマ</vt:lpstr>
      <vt:lpstr>16_Office テーマ</vt:lpstr>
      <vt:lpstr>17_Office テーマ</vt:lpstr>
      <vt:lpstr>18_Office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文部科学省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kakuta</dc:creator>
  <cp:lastModifiedBy>aki</cp:lastModifiedBy>
  <cp:revision>526</cp:revision>
  <dcterms:created xsi:type="dcterms:W3CDTF">2006-05-08T09:34:46Z</dcterms:created>
  <dcterms:modified xsi:type="dcterms:W3CDTF">2013-10-20T08:51:05Z</dcterms:modified>
</cp:coreProperties>
</file>