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2" r:id="rId2"/>
    <p:sldId id="334" r:id="rId3"/>
    <p:sldId id="349" r:id="rId4"/>
    <p:sldId id="259" r:id="rId5"/>
    <p:sldId id="257" r:id="rId6"/>
    <p:sldId id="270" r:id="rId7"/>
    <p:sldId id="337" r:id="rId8"/>
    <p:sldId id="264" r:id="rId9"/>
    <p:sldId id="271" r:id="rId10"/>
    <p:sldId id="327" r:id="rId11"/>
    <p:sldId id="342" r:id="rId12"/>
    <p:sldId id="280" r:id="rId13"/>
    <p:sldId id="278" r:id="rId14"/>
    <p:sldId id="281" r:id="rId15"/>
    <p:sldId id="290" r:id="rId16"/>
    <p:sldId id="285" r:id="rId17"/>
    <p:sldId id="291" r:id="rId18"/>
    <p:sldId id="286" r:id="rId19"/>
    <p:sldId id="287" r:id="rId20"/>
    <p:sldId id="356" r:id="rId21"/>
    <p:sldId id="289" r:id="rId22"/>
    <p:sldId id="338" r:id="rId23"/>
    <p:sldId id="340" r:id="rId24"/>
    <p:sldId id="329" r:id="rId25"/>
    <p:sldId id="339" r:id="rId26"/>
    <p:sldId id="350" r:id="rId27"/>
    <p:sldId id="288" r:id="rId28"/>
    <p:sldId id="292" r:id="rId29"/>
    <p:sldId id="345" r:id="rId30"/>
    <p:sldId id="357" r:id="rId31"/>
    <p:sldId id="274" r:id="rId32"/>
    <p:sldId id="293" r:id="rId33"/>
    <p:sldId id="297" r:id="rId34"/>
    <p:sldId id="296" r:id="rId35"/>
    <p:sldId id="298" r:id="rId36"/>
    <p:sldId id="343" r:id="rId37"/>
    <p:sldId id="344" r:id="rId38"/>
    <p:sldId id="351" r:id="rId39"/>
    <p:sldId id="323" r:id="rId40"/>
    <p:sldId id="306" r:id="rId41"/>
    <p:sldId id="308" r:id="rId42"/>
    <p:sldId id="305" r:id="rId43"/>
    <p:sldId id="309" r:id="rId44"/>
    <p:sldId id="311" r:id="rId45"/>
    <p:sldId id="301" r:id="rId46"/>
    <p:sldId id="312" r:id="rId47"/>
    <p:sldId id="315" r:id="rId48"/>
    <p:sldId id="316" r:id="rId49"/>
    <p:sldId id="317" r:id="rId50"/>
    <p:sldId id="318" r:id="rId51"/>
    <p:sldId id="319" r:id="rId52"/>
    <p:sldId id="321" r:id="rId53"/>
    <p:sldId id="320" r:id="rId54"/>
    <p:sldId id="322" r:id="rId55"/>
    <p:sldId id="325" r:id="rId56"/>
    <p:sldId id="324" r:id="rId57"/>
    <p:sldId id="328" r:id="rId58"/>
    <p:sldId id="326" r:id="rId59"/>
    <p:sldId id="354" r:id="rId60"/>
    <p:sldId id="360" r:id="rId61"/>
    <p:sldId id="359" r:id="rId62"/>
    <p:sldId id="341" r:id="rId63"/>
    <p:sldId id="353" r:id="rId64"/>
    <p:sldId id="332" r:id="rId65"/>
    <p:sldId id="348" r:id="rId66"/>
    <p:sldId id="346" r:id="rId67"/>
    <p:sldId id="355" r:id="rId68"/>
    <p:sldId id="331" r:id="rId69"/>
    <p:sldId id="347" r:id="rId70"/>
    <p:sldId id="26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74" userDrawn="1">
          <p15:clr>
            <a:srgbClr val="A4A3A4"/>
          </p15:clr>
        </p15:guide>
        <p15:guide id="3" orient="horz" pos="1104" userDrawn="1">
          <p15:clr>
            <a:srgbClr val="A4A3A4"/>
          </p15:clr>
        </p15:guide>
        <p15:guide id="4" orient="horz" pos="240" userDrawn="1">
          <p15:clr>
            <a:srgbClr val="A4A3A4"/>
          </p15:clr>
        </p15:guide>
        <p15:guide id="5" pos="3840" userDrawn="1">
          <p15:clr>
            <a:srgbClr val="A4A3A4"/>
          </p15:clr>
        </p15:guide>
        <p15:guide id="6" pos="3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6" autoAdjust="0"/>
    <p:restoredTop sz="52553" autoAdjust="0"/>
  </p:normalViewPr>
  <p:slideViewPr>
    <p:cSldViewPr snapToGrid="0" showGuides="1">
      <p:cViewPr varScale="1">
        <p:scale>
          <a:sx n="38" d="100"/>
          <a:sy n="38" d="100"/>
        </p:scale>
        <p:origin x="1560" y="36"/>
      </p:cViewPr>
      <p:guideLst>
        <p:guide orient="horz" pos="2160"/>
        <p:guide orient="horz" pos="974"/>
        <p:guide orient="horz" pos="1104"/>
        <p:guide orient="horz" pos="240"/>
        <p:guide pos="3840"/>
        <p:guide pos="384"/>
      </p:guideLst>
    </p:cSldViewPr>
  </p:slideViewPr>
  <p:outlineViewPr>
    <p:cViewPr>
      <p:scale>
        <a:sx n="33" d="100"/>
        <a:sy n="33" d="100"/>
      </p:scale>
      <p:origin x="0" y="-146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p:scale>
          <a:sx n="100" d="100"/>
          <a:sy n="100" d="100"/>
        </p:scale>
        <p:origin x="1416" y="-12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CD2E31-4F86-4034-B185-96B833C65452}" type="datetimeFigureOut">
              <a:rPr lang="en-US" smtClean="0"/>
              <a:t>11/22/2019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4CF596-4136-4FAA-9BCE-D4557C5D5AA0}" type="slidenum">
              <a:rPr lang="en-US" smtClean="0"/>
              <a:t>‹#›</a:t>
            </a:fld>
            <a:endParaRPr lang="en-US"/>
          </a:p>
        </p:txBody>
      </p:sp>
    </p:spTree>
    <p:extLst>
      <p:ext uri="{BB962C8B-B14F-4D97-AF65-F5344CB8AC3E}">
        <p14:creationId xmlns:p14="http://schemas.microsoft.com/office/powerpoint/2010/main" val="361866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1</a:t>
            </a:fld>
            <a:endParaRPr lang="en-US"/>
          </a:p>
        </p:txBody>
      </p:sp>
    </p:spTree>
    <p:extLst>
      <p:ext uri="{BB962C8B-B14F-4D97-AF65-F5344CB8AC3E}">
        <p14:creationId xmlns:p14="http://schemas.microsoft.com/office/powerpoint/2010/main" val="1056553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p>
          <a:p>
            <a:r>
              <a:rPr lang="en-US" dirty="0" smtClean="0"/>
              <a:t>--</a:t>
            </a:r>
            <a:r>
              <a:rPr lang="en-US" dirty="0"/>
              <a:t>The goal of the grant-funded summer work experience (SWE) was to educate the local youth population about </a:t>
            </a:r>
            <a:r>
              <a:rPr lang="en-US" dirty="0" smtClean="0"/>
              <a:t>health care careers, to </a:t>
            </a:r>
            <a:r>
              <a:rPr lang="en-US" dirty="0"/>
              <a:t>provide students early exposure to health care environments, </a:t>
            </a:r>
            <a:r>
              <a:rPr lang="en-US" dirty="0" smtClean="0"/>
              <a:t>and to </a:t>
            </a:r>
            <a:r>
              <a:rPr lang="en-US" dirty="0"/>
              <a:t>provide opportunities for hands-on learning and shadowing experiences in clinical and non-clinical health care settings</a:t>
            </a:r>
            <a:r>
              <a:rPr lang="en-US" dirty="0" smtClean="0"/>
              <a:t>. Paid, real-life work experiences. </a:t>
            </a:r>
            <a:endParaRPr lang="en-US" dirty="0"/>
          </a:p>
          <a:p>
            <a:endParaRPr lang="en-US" b="1" dirty="0"/>
          </a:p>
          <a:p>
            <a:r>
              <a:rPr lang="en-US" b="1" dirty="0" smtClean="0"/>
              <a:t>Expected </a:t>
            </a:r>
            <a:r>
              <a:rPr lang="en-US" b="1" dirty="0"/>
              <a:t>Short Term Outcomes</a:t>
            </a:r>
            <a:endParaRPr lang="en-US" dirty="0"/>
          </a:p>
          <a:p>
            <a:r>
              <a:rPr lang="en-US" dirty="0" smtClean="0"/>
              <a:t>--increase </a:t>
            </a:r>
            <a:r>
              <a:rPr lang="en-US" dirty="0"/>
              <a:t>in students’ awareness of health care careers at LVHN and an opportunity for them to interact with health care professionals from a wide variety of disciplines.</a:t>
            </a:r>
          </a:p>
          <a:p>
            <a:endParaRPr lang="en-US" dirty="0" smtClean="0"/>
          </a:p>
          <a:p>
            <a:r>
              <a:rPr lang="en-US" b="1" dirty="0" smtClean="0"/>
              <a:t>Expected </a:t>
            </a:r>
            <a:r>
              <a:rPr lang="en-US" b="1" dirty="0"/>
              <a:t>Medium Term Outcomes</a:t>
            </a:r>
            <a:endParaRPr lang="en-US" dirty="0"/>
          </a:p>
          <a:p>
            <a:r>
              <a:rPr lang="en-US" dirty="0" smtClean="0"/>
              <a:t>--the </a:t>
            </a:r>
            <a:r>
              <a:rPr lang="en-US" dirty="0"/>
              <a:t>enhancement of students’ work-related skills </a:t>
            </a:r>
            <a:r>
              <a:rPr lang="en-US" dirty="0" smtClean="0"/>
              <a:t>and </a:t>
            </a:r>
            <a:r>
              <a:rPr lang="en-US" dirty="0"/>
              <a:t>the formation of career capital </a:t>
            </a:r>
            <a:endParaRPr lang="en-US" dirty="0" smtClean="0"/>
          </a:p>
          <a:p>
            <a:r>
              <a:rPr lang="en-US" dirty="0" smtClean="0"/>
              <a:t>--Development of professional skills--written </a:t>
            </a:r>
            <a:r>
              <a:rPr lang="en-US" dirty="0"/>
              <a:t>and verbal communication, professional appearance, and confidence in a professional </a:t>
            </a:r>
            <a:r>
              <a:rPr lang="en-US" dirty="0" smtClean="0"/>
              <a:t>workplace </a:t>
            </a:r>
          </a:p>
          <a:p>
            <a:r>
              <a:rPr lang="en-US" dirty="0" smtClean="0"/>
              <a:t>--</a:t>
            </a:r>
            <a:r>
              <a:rPr lang="en-US" dirty="0"/>
              <a:t> </a:t>
            </a:r>
            <a:r>
              <a:rPr lang="en-US" dirty="0" smtClean="0"/>
              <a:t>Academic </a:t>
            </a:r>
            <a:r>
              <a:rPr lang="en-US" dirty="0"/>
              <a:t>gains </a:t>
            </a:r>
            <a:endParaRPr lang="en-US" dirty="0" smtClean="0"/>
          </a:p>
          <a:p>
            <a:r>
              <a:rPr lang="en-US" dirty="0" smtClean="0"/>
              <a:t>--Generation of an </a:t>
            </a:r>
            <a:r>
              <a:rPr lang="en-US" dirty="0"/>
              <a:t>interest in health care </a:t>
            </a:r>
            <a:r>
              <a:rPr lang="en-US" dirty="0" smtClean="0"/>
              <a:t>careers</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10</a:t>
            </a:fld>
            <a:endParaRPr lang="en-US"/>
          </a:p>
        </p:txBody>
      </p:sp>
    </p:spTree>
    <p:extLst>
      <p:ext uri="{BB962C8B-B14F-4D97-AF65-F5344CB8AC3E}">
        <p14:creationId xmlns:p14="http://schemas.microsoft.com/office/powerpoint/2010/main" val="418000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11</a:t>
            </a:fld>
            <a:endParaRPr lang="en-US"/>
          </a:p>
        </p:txBody>
      </p:sp>
    </p:spTree>
    <p:extLst>
      <p:ext uri="{BB962C8B-B14F-4D97-AF65-F5344CB8AC3E}">
        <p14:creationId xmlns:p14="http://schemas.microsoft.com/office/powerpoint/2010/main" val="2271097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was designed and staff were hired.</a:t>
            </a:r>
          </a:p>
          <a:p>
            <a:r>
              <a:rPr lang="en-US" dirty="0" smtClean="0"/>
              <a:t>--Mentors were recruited, interviewed, oriented, and trained. </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12</a:t>
            </a:fld>
            <a:endParaRPr lang="en-US"/>
          </a:p>
        </p:txBody>
      </p:sp>
    </p:spTree>
    <p:extLst>
      <p:ext uri="{BB962C8B-B14F-4D97-AF65-F5344CB8AC3E}">
        <p14:creationId xmlns:p14="http://schemas.microsoft.com/office/powerpoint/2010/main" val="1212834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interviewed, were hired, and oriented. </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13</a:t>
            </a:fld>
            <a:endParaRPr lang="en-US"/>
          </a:p>
        </p:txBody>
      </p:sp>
    </p:spTree>
    <p:extLst>
      <p:ext uri="{BB962C8B-B14F-4D97-AF65-F5344CB8AC3E}">
        <p14:creationId xmlns:p14="http://schemas.microsoft.com/office/powerpoint/2010/main" val="2154440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Professional Development</a:t>
            </a:r>
          </a:p>
          <a:p>
            <a:r>
              <a:rPr lang="en-US" dirty="0" smtClean="0"/>
              <a:t>--Students participated in a weekly professional development series. </a:t>
            </a:r>
          </a:p>
          <a:p>
            <a:r>
              <a:rPr lang="en-US" dirty="0" smtClean="0"/>
              <a:t>--Topics included:</a:t>
            </a:r>
          </a:p>
          <a:p>
            <a:pPr marL="171450" indent="-171450">
              <a:buFont typeface="Arial" panose="020B0604020202020204" pitchFamily="34" charset="0"/>
              <a:buChar char="•"/>
            </a:pPr>
            <a:r>
              <a:rPr lang="en-US" dirty="0" smtClean="0"/>
              <a:t>Effective communication</a:t>
            </a:r>
          </a:p>
          <a:p>
            <a:pPr marL="171450" indent="-171450">
              <a:buFont typeface="Arial" panose="020B0604020202020204" pitchFamily="34" charset="0"/>
              <a:buChar char="•"/>
            </a:pPr>
            <a:r>
              <a:rPr lang="en-US" dirty="0" smtClean="0"/>
              <a:t>Work styles</a:t>
            </a:r>
          </a:p>
          <a:p>
            <a:pPr marL="171450" indent="-171450">
              <a:buFont typeface="Arial" panose="020B0604020202020204" pitchFamily="34" charset="0"/>
              <a:buChar char="•"/>
            </a:pPr>
            <a:r>
              <a:rPr lang="en-US" dirty="0" smtClean="0"/>
              <a:t>Personal branding</a:t>
            </a:r>
          </a:p>
          <a:p>
            <a:pPr marL="171450" indent="-171450">
              <a:buFont typeface="Arial" panose="020B0604020202020204" pitchFamily="34" charset="0"/>
              <a:buChar char="•"/>
            </a:pPr>
            <a:r>
              <a:rPr lang="en-US" dirty="0" smtClean="0"/>
              <a:t>Networking</a:t>
            </a:r>
          </a:p>
          <a:p>
            <a:pPr marL="171450" indent="-171450">
              <a:buFont typeface="Arial" panose="020B0604020202020204" pitchFamily="34" charset="0"/>
              <a:buChar char="•"/>
            </a:pPr>
            <a:r>
              <a:rPr lang="en-US" dirty="0" smtClean="0"/>
              <a:t>Social media etiquette</a:t>
            </a:r>
          </a:p>
          <a:p>
            <a:pPr marL="171450" indent="-171450">
              <a:buFont typeface="Arial" panose="020B0604020202020204" pitchFamily="34" charset="0"/>
              <a:buChar char="•"/>
            </a:pPr>
            <a:r>
              <a:rPr lang="en-US" dirty="0" smtClean="0"/>
              <a:t>Workplace culture</a:t>
            </a:r>
          </a:p>
          <a:p>
            <a:pPr marL="171450" indent="-171450">
              <a:buFont typeface="Arial" panose="020B0604020202020204" pitchFamily="34" charset="0"/>
              <a:buChar char="•"/>
            </a:pPr>
            <a:r>
              <a:rPr lang="en-US" dirty="0" smtClean="0"/>
              <a:t>Emotional intelligence</a:t>
            </a:r>
          </a:p>
          <a:p>
            <a:pPr marL="171450" indent="-171450">
              <a:buFont typeface="Arial" panose="020B0604020202020204" pitchFamily="34" charset="0"/>
              <a:buChar char="•"/>
            </a:pPr>
            <a:r>
              <a:rPr lang="en-US" dirty="0" smtClean="0"/>
              <a:t>Customer service</a:t>
            </a:r>
          </a:p>
          <a:p>
            <a:pPr marL="171450" indent="-171450">
              <a:buFont typeface="Arial" panose="020B0604020202020204" pitchFamily="34" charset="0"/>
              <a:buChar char="•"/>
            </a:pPr>
            <a:r>
              <a:rPr lang="en-US" dirty="0" smtClean="0"/>
              <a:t>Resume writing, job interviewing, money management, and tuition reimbursement at LVHN</a:t>
            </a:r>
          </a:p>
          <a:p>
            <a:r>
              <a:rPr lang="en-US" dirty="0" smtClean="0"/>
              <a:t>--Homework was required each week</a:t>
            </a:r>
          </a:p>
        </p:txBody>
      </p:sp>
      <p:sp>
        <p:nvSpPr>
          <p:cNvPr id="4" name="Slide Number Placeholder 3"/>
          <p:cNvSpPr>
            <a:spLocks noGrp="1"/>
          </p:cNvSpPr>
          <p:nvPr>
            <p:ph type="sldNum" sz="quarter" idx="10"/>
          </p:nvPr>
        </p:nvSpPr>
        <p:spPr/>
        <p:txBody>
          <a:bodyPr/>
          <a:lstStyle/>
          <a:p>
            <a:fld id="{1F4CF596-4136-4FAA-9BCE-D4557C5D5AA0}" type="slidenum">
              <a:rPr lang="en-US" smtClean="0"/>
              <a:t>14</a:t>
            </a:fld>
            <a:endParaRPr lang="en-US"/>
          </a:p>
        </p:txBody>
      </p:sp>
    </p:spTree>
    <p:extLst>
      <p:ext uri="{BB962C8B-B14F-4D97-AF65-F5344CB8AC3E}">
        <p14:creationId xmlns:p14="http://schemas.microsoft.com/office/powerpoint/2010/main" val="247987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Professional Development</a:t>
            </a:r>
          </a:p>
          <a:p>
            <a:r>
              <a:rPr lang="en-US" b="1" dirty="0" smtClean="0"/>
              <a:t>--</a:t>
            </a:r>
            <a:r>
              <a:rPr lang="en-US" dirty="0" smtClean="0"/>
              <a:t>Students heard from various clinical and non-clinical professionals in a round table forum</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15</a:t>
            </a:fld>
            <a:endParaRPr lang="en-US"/>
          </a:p>
        </p:txBody>
      </p:sp>
    </p:spTree>
    <p:extLst>
      <p:ext uri="{BB962C8B-B14F-4D97-AF65-F5344CB8AC3E}">
        <p14:creationId xmlns:p14="http://schemas.microsoft.com/office/powerpoint/2010/main" val="4192185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Departmental Work</a:t>
            </a:r>
          </a:p>
          <a:p>
            <a:r>
              <a:rPr lang="en-US" dirty="0" smtClean="0"/>
              <a:t>--</a:t>
            </a:r>
            <a:r>
              <a:rPr lang="en-US" dirty="0"/>
              <a:t>Students completed 22 hours per week in their assigned </a:t>
            </a:r>
            <a:r>
              <a:rPr lang="en-US" dirty="0" smtClean="0"/>
              <a:t>departments</a:t>
            </a:r>
          </a:p>
          <a:p>
            <a:r>
              <a:rPr lang="en-US" dirty="0" smtClean="0"/>
              <a:t>--</a:t>
            </a:r>
            <a:r>
              <a:rPr lang="en-US" dirty="0"/>
              <a:t>All students were equipped with a laptop and LVHN email </a:t>
            </a:r>
            <a:r>
              <a:rPr lang="en-US" dirty="0" smtClean="0"/>
              <a:t>address</a:t>
            </a:r>
          </a:p>
          <a:p>
            <a:r>
              <a:rPr lang="en-US" dirty="0" smtClean="0"/>
              <a:t>--</a:t>
            </a:r>
            <a:r>
              <a:rPr lang="en-US" dirty="0"/>
              <a:t>Included </a:t>
            </a:r>
            <a:r>
              <a:rPr lang="en-US" dirty="0" smtClean="0"/>
              <a:t>clinical </a:t>
            </a:r>
            <a:r>
              <a:rPr lang="en-US" dirty="0"/>
              <a:t>and non-clinical settings, giving students a breadth of potential work environments</a:t>
            </a:r>
            <a:r>
              <a:rPr lang="en-US" dirty="0" smtClean="0"/>
              <a:t>.</a:t>
            </a:r>
          </a:p>
          <a:p>
            <a:endParaRPr lang="en-US" dirty="0"/>
          </a:p>
          <a:p>
            <a:r>
              <a:rPr lang="en-US" dirty="0" smtClean="0"/>
              <a:t>--Emergency Services</a:t>
            </a:r>
          </a:p>
          <a:p>
            <a:r>
              <a:rPr lang="en-US" dirty="0" smtClean="0"/>
              <a:t>--Sterile Processing</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16</a:t>
            </a:fld>
            <a:endParaRPr lang="en-US"/>
          </a:p>
        </p:txBody>
      </p:sp>
    </p:spTree>
    <p:extLst>
      <p:ext uri="{BB962C8B-B14F-4D97-AF65-F5344CB8AC3E}">
        <p14:creationId xmlns:p14="http://schemas.microsoft.com/office/powerpoint/2010/main" val="628748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Safety</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17</a:t>
            </a:fld>
            <a:endParaRPr lang="en-US"/>
          </a:p>
        </p:txBody>
      </p:sp>
    </p:spTree>
    <p:extLst>
      <p:ext uri="{BB962C8B-B14F-4D97-AF65-F5344CB8AC3E}">
        <p14:creationId xmlns:p14="http://schemas.microsoft.com/office/powerpoint/2010/main" val="3755289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--Radiology</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18</a:t>
            </a:fld>
            <a:endParaRPr lang="en-US"/>
          </a:p>
        </p:txBody>
      </p:sp>
    </p:spTree>
    <p:extLst>
      <p:ext uri="{BB962C8B-B14F-4D97-AF65-F5344CB8AC3E}">
        <p14:creationId xmlns:p14="http://schemas.microsoft.com/office/powerpoint/2010/main" val="2341836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Services</a:t>
            </a:r>
          </a:p>
          <a:p>
            <a:r>
              <a:rPr lang="en-US" dirty="0" smtClean="0"/>
              <a:t>--Ob/</a:t>
            </a:r>
            <a:r>
              <a:rPr lang="en-US" dirty="0" err="1" smtClean="0"/>
              <a:t>Gyn</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19</a:t>
            </a:fld>
            <a:endParaRPr lang="en-US"/>
          </a:p>
        </p:txBody>
      </p:sp>
    </p:spTree>
    <p:extLst>
      <p:ext uri="{BB962C8B-B14F-4D97-AF65-F5344CB8AC3E}">
        <p14:creationId xmlns:p14="http://schemas.microsoft.com/office/powerpoint/2010/main" val="3630880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Health care pipeline—with a focus</a:t>
            </a:r>
            <a:r>
              <a:rPr lang="en-US" baseline="0" dirty="0" smtClean="0"/>
              <a:t> on overall industry, underrepresented minorities, and the LV area</a:t>
            </a:r>
          </a:p>
        </p:txBody>
      </p:sp>
      <p:sp>
        <p:nvSpPr>
          <p:cNvPr id="4" name="Slide Number Placeholder 3"/>
          <p:cNvSpPr>
            <a:spLocks noGrp="1"/>
          </p:cNvSpPr>
          <p:nvPr>
            <p:ph type="sldNum" sz="quarter" idx="10"/>
          </p:nvPr>
        </p:nvSpPr>
        <p:spPr/>
        <p:txBody>
          <a:bodyPr/>
          <a:lstStyle/>
          <a:p>
            <a:fld id="{1F4CF596-4136-4FAA-9BCE-D4557C5D5AA0}" type="slidenum">
              <a:rPr lang="en-US" smtClean="0"/>
              <a:t>2</a:t>
            </a:fld>
            <a:endParaRPr lang="en-US"/>
          </a:p>
        </p:txBody>
      </p:sp>
    </p:spTree>
    <p:extLst>
      <p:ext uri="{BB962C8B-B14F-4D97-AF65-F5344CB8AC3E}">
        <p14:creationId xmlns:p14="http://schemas.microsoft.com/office/powerpoint/2010/main" val="2103692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Emergency</a:t>
            </a:r>
            <a:r>
              <a:rPr lang="en-US" baseline="0" dirty="0" smtClean="0"/>
              <a:t> Operations</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20</a:t>
            </a:fld>
            <a:endParaRPr lang="en-US"/>
          </a:p>
        </p:txBody>
      </p:sp>
    </p:spTree>
    <p:extLst>
      <p:ext uri="{BB962C8B-B14F-4D97-AF65-F5344CB8AC3E}">
        <p14:creationId xmlns:p14="http://schemas.microsoft.com/office/powerpoint/2010/main" val="949147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--Clinical Engineering</a:t>
            </a:r>
          </a:p>
          <a:p>
            <a:r>
              <a:rPr lang="en-US" dirty="0" smtClean="0"/>
              <a:t>--Environmental Sustainability</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21</a:t>
            </a:fld>
            <a:endParaRPr lang="en-US"/>
          </a:p>
        </p:txBody>
      </p:sp>
    </p:spTree>
    <p:extLst>
      <p:ext uri="{BB962C8B-B14F-4D97-AF65-F5344CB8AC3E}">
        <p14:creationId xmlns:p14="http://schemas.microsoft.com/office/powerpoint/2010/main" val="2854426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--Interpreter Services</a:t>
            </a:r>
          </a:p>
          <a:p>
            <a:r>
              <a:rPr lang="en-US" dirty="0" smtClean="0"/>
              <a:t>--Dept</a:t>
            </a:r>
            <a:r>
              <a:rPr lang="en-US" baseline="0" dirty="0" smtClean="0"/>
              <a:t> of Ed</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22</a:t>
            </a:fld>
            <a:endParaRPr lang="en-US"/>
          </a:p>
        </p:txBody>
      </p:sp>
    </p:spTree>
    <p:extLst>
      <p:ext uri="{BB962C8B-B14F-4D97-AF65-F5344CB8AC3E}">
        <p14:creationId xmlns:p14="http://schemas.microsoft.com/office/powerpoint/2010/main" val="816493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--Department of Ed</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F4CF596-4136-4FAA-9BCE-D4557C5D5AA0}" type="slidenum">
              <a:rPr lang="en-US" smtClean="0"/>
              <a:t>23</a:t>
            </a:fld>
            <a:endParaRPr lang="en-US"/>
          </a:p>
        </p:txBody>
      </p:sp>
    </p:spTree>
    <p:extLst>
      <p:ext uri="{BB962C8B-B14F-4D97-AF65-F5344CB8AC3E}">
        <p14:creationId xmlns:p14="http://schemas.microsoft.com/office/powerpoint/2010/main" val="6893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--Psychiatry Department—Patient Garden</a:t>
            </a:r>
          </a:p>
          <a:p>
            <a:r>
              <a:rPr lang="en-US" dirty="0" smtClean="0"/>
              <a:t>--NICU Final Project</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24</a:t>
            </a:fld>
            <a:endParaRPr lang="en-US"/>
          </a:p>
        </p:txBody>
      </p:sp>
    </p:spTree>
    <p:extLst>
      <p:ext uri="{BB962C8B-B14F-4D97-AF65-F5344CB8AC3E}">
        <p14:creationId xmlns:p14="http://schemas.microsoft.com/office/powerpoint/2010/main" val="954643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--JC Penney shopping day</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25</a:t>
            </a:fld>
            <a:endParaRPr lang="en-US"/>
          </a:p>
        </p:txBody>
      </p:sp>
    </p:spTree>
    <p:extLst>
      <p:ext uri="{BB962C8B-B14F-4D97-AF65-F5344CB8AC3E}">
        <p14:creationId xmlns:p14="http://schemas.microsoft.com/office/powerpoint/2010/main" val="329315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26</a:t>
            </a:fld>
            <a:endParaRPr lang="en-US"/>
          </a:p>
        </p:txBody>
      </p:sp>
    </p:spTree>
    <p:extLst>
      <p:ext uri="{BB962C8B-B14F-4D97-AF65-F5344CB8AC3E}">
        <p14:creationId xmlns:p14="http://schemas.microsoft.com/office/powerpoint/2010/main" val="3549173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--Held in two groups on last day of program</a:t>
            </a:r>
          </a:p>
          <a:p>
            <a:r>
              <a:rPr lang="en-US" dirty="0" smtClean="0"/>
              <a:t>--Guide contained semi-structured questions</a:t>
            </a:r>
          </a:p>
          <a:p>
            <a:endParaRPr lang="en-US" dirty="0"/>
          </a:p>
          <a:p>
            <a:r>
              <a:rPr lang="en-US" b="1" dirty="0" smtClean="0"/>
              <a:t>Introductory question: Prevailing</a:t>
            </a:r>
            <a:r>
              <a:rPr lang="en-US" b="1" baseline="0" dirty="0" smtClean="0"/>
              <a:t> thoughts and feelings</a:t>
            </a:r>
            <a:endParaRPr lang="en-US" b="1" dirty="0" smtClean="0"/>
          </a:p>
          <a:p>
            <a:r>
              <a:rPr lang="en-US" dirty="0" smtClean="0"/>
              <a:t>--Prompts asked about what was helpful</a:t>
            </a:r>
            <a:r>
              <a:rPr lang="en-US" dirty="0"/>
              <a:t>, challenging, frustrating, </a:t>
            </a:r>
            <a:r>
              <a:rPr lang="en-US" dirty="0" smtClean="0"/>
              <a:t>memorable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Question 1:</a:t>
            </a:r>
            <a:r>
              <a:rPr lang="en-US" b="1" baseline="0" dirty="0" smtClean="0"/>
              <a:t> </a:t>
            </a:r>
            <a:r>
              <a:rPr lang="en-US" b="1" dirty="0" smtClean="0"/>
              <a:t>most interesting or important things about working at LVHN</a:t>
            </a:r>
          </a:p>
          <a:p>
            <a:endParaRPr lang="en-US" b="1" dirty="0" smtClean="0"/>
          </a:p>
          <a:p>
            <a:r>
              <a:rPr lang="en-US" dirty="0" smtClean="0"/>
              <a:t>--Prompts addressed teamwork, technology, the work environment, professional disciplines, and communication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Question 2: new work-related skills or knowledge you are most proud of </a:t>
            </a:r>
          </a:p>
          <a:p>
            <a:endParaRPr lang="en-US" b="1" dirty="0" smtClean="0"/>
          </a:p>
          <a:p>
            <a:r>
              <a:rPr lang="en-US" dirty="0" smtClean="0"/>
              <a:t>--Prompts </a:t>
            </a:r>
            <a:r>
              <a:rPr lang="en-US" dirty="0"/>
              <a:t>included asking about professional development topics, insight about what careers might be a good match for them, the role of self-reflection in </a:t>
            </a:r>
            <a:r>
              <a:rPr lang="en-US" dirty="0" smtClean="0"/>
              <a:t>professionalism</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Brief Summary, Check-in, and</a:t>
            </a:r>
            <a:r>
              <a:rPr lang="en-US" dirty="0" smtClean="0"/>
              <a:t> </a:t>
            </a:r>
            <a:r>
              <a:rPr lang="en-US" b="1" dirty="0" smtClean="0"/>
              <a:t>Wrap Up Questions</a:t>
            </a:r>
            <a:endParaRPr lang="en-US" dirty="0" smtClean="0"/>
          </a:p>
          <a:p>
            <a:endParaRPr lang="en-US" dirty="0" smtClean="0"/>
          </a:p>
          <a:p>
            <a:endParaRPr lang="en-US" dirty="0"/>
          </a:p>
          <a:p>
            <a:r>
              <a:rPr lang="en-US" b="1" dirty="0" smtClean="0"/>
              <a:t>Wrap Ups Questions</a:t>
            </a:r>
          </a:p>
          <a:p>
            <a:r>
              <a:rPr lang="en-US" dirty="0" smtClean="0"/>
              <a:t>--Advice for program leaders</a:t>
            </a:r>
          </a:p>
          <a:p>
            <a:r>
              <a:rPr lang="en-US" dirty="0" smtClean="0"/>
              <a:t>--Suggestions for improvements</a:t>
            </a:r>
            <a:endParaRPr lang="en-US" dirty="0"/>
          </a:p>
          <a:p>
            <a:endParaRPr lang="en-US" dirty="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27</a:t>
            </a:fld>
            <a:endParaRPr lang="en-US"/>
          </a:p>
        </p:txBody>
      </p:sp>
    </p:spTree>
    <p:extLst>
      <p:ext uri="{BB962C8B-B14F-4D97-AF65-F5344CB8AC3E}">
        <p14:creationId xmlns:p14="http://schemas.microsoft.com/office/powerpoint/2010/main" val="202937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1" i="0" u="none" strike="noStrike" kern="1200" baseline="0" dirty="0" smtClean="0">
              <a:solidFill>
                <a:schemeClr val="tx1"/>
              </a:solidFill>
              <a:latin typeface="+mn-lt"/>
              <a:ea typeface="+mn-ea"/>
              <a:cs typeface="+mn-cs"/>
            </a:endParaRPr>
          </a:p>
          <a:p>
            <a:pPr rtl="0"/>
            <a:endParaRPr lang="en-US" sz="1200" b="1"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Used to inform the REM session.</a:t>
            </a:r>
          </a:p>
          <a:p>
            <a:pPr rtl="0"/>
            <a:endParaRPr lang="en-US" sz="1200" b="1"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Organization</a:t>
            </a:r>
            <a:r>
              <a:rPr lang="en-US" sz="1200" b="1" i="0" u="none" strike="noStrike" kern="1200" baseline="0" dirty="0">
                <a:solidFill>
                  <a:schemeClr val="tx1"/>
                </a:solidFill>
                <a:latin typeface="+mn-lt"/>
                <a:ea typeface="+mn-ea"/>
                <a:cs typeface="+mn-cs"/>
              </a:rPr>
              <a:t>:</a:t>
            </a:r>
          </a:p>
          <a:p>
            <a:pPr rtl="0"/>
            <a:r>
              <a:rPr lang="en-US" sz="1200" b="0" i="0" u="none" strike="noStrike" kern="1200" baseline="0" dirty="0" smtClean="0">
                <a:solidFill>
                  <a:schemeClr val="tx1"/>
                </a:solidFill>
                <a:latin typeface="+mn-lt"/>
                <a:ea typeface="+mn-ea"/>
                <a:cs typeface="+mn-cs"/>
              </a:rPr>
              <a:t>-More structure before starting and more time for mentors to plan</a:t>
            </a:r>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Restrictions</a:t>
            </a:r>
            <a:r>
              <a:rPr lang="en-US" sz="1200" b="1" i="0" u="none" strike="noStrike" kern="1200" baseline="0" dirty="0">
                <a:solidFill>
                  <a:schemeClr val="tx1"/>
                </a:solidFill>
                <a:latin typeface="+mn-lt"/>
                <a:ea typeface="+mn-ea"/>
                <a:cs typeface="+mn-cs"/>
              </a:rPr>
              <a:t>:</a:t>
            </a:r>
          </a:p>
          <a:p>
            <a:pPr rtl="0"/>
            <a:r>
              <a:rPr lang="en-US" sz="1200" b="0" i="0" u="none" strike="noStrike" kern="1200" baseline="0" dirty="0" smtClean="0">
                <a:solidFill>
                  <a:schemeClr val="tx1"/>
                </a:solidFill>
                <a:latin typeface="+mn-lt"/>
                <a:ea typeface="+mn-ea"/>
                <a:cs typeface="+mn-cs"/>
              </a:rPr>
              <a:t>HIPAA restrictions—prevented them from seeing things, hard to work around at times, desire</a:t>
            </a:r>
            <a:r>
              <a:rPr lang="en-US" sz="1200" b="0" i="0" u="none" strike="noStrike" kern="1200" dirty="0" smtClean="0">
                <a:solidFill>
                  <a:schemeClr val="tx1"/>
                </a:solidFill>
                <a:latin typeface="+mn-lt"/>
                <a:ea typeface="+mn-ea"/>
                <a:cs typeface="+mn-cs"/>
              </a:rPr>
              <a:t> for more pt contact</a:t>
            </a:r>
            <a:endParaRPr lang="en-US" sz="1200" b="0" i="0" u="none" strike="noStrike" kern="1200" baseline="0" dirty="0" smtClean="0">
              <a:solidFill>
                <a:schemeClr val="tx1"/>
              </a:solidFill>
              <a:latin typeface="+mn-lt"/>
              <a:ea typeface="+mn-ea"/>
              <a:cs typeface="+mn-cs"/>
            </a:endParaRPr>
          </a:p>
          <a:p>
            <a:pPr rtl="0"/>
            <a:endParaRPr lang="en-US" dirty="0"/>
          </a:p>
          <a:p>
            <a:pPr rtl="0"/>
            <a:r>
              <a:rPr lang="en-US" sz="1200" b="1" i="0" u="none" strike="noStrike" kern="1200" baseline="0" dirty="0" smtClean="0">
                <a:solidFill>
                  <a:schemeClr val="tx1"/>
                </a:solidFill>
                <a:latin typeface="+mn-lt"/>
                <a:ea typeface="+mn-ea"/>
                <a:cs typeface="+mn-cs"/>
              </a:rPr>
              <a:t>Eye </a:t>
            </a:r>
            <a:r>
              <a:rPr lang="en-US" sz="1200" b="1" i="0" u="none" strike="noStrike" kern="1200" baseline="0" dirty="0">
                <a:solidFill>
                  <a:schemeClr val="tx1"/>
                </a:solidFill>
                <a:latin typeface="+mn-lt"/>
                <a:ea typeface="+mn-ea"/>
                <a:cs typeface="+mn-cs"/>
              </a:rPr>
              <a:t>Opening</a:t>
            </a:r>
            <a:r>
              <a:rPr lang="en-US" sz="1200" b="1" i="0" u="none" strike="noStrike" kern="1200" baseline="0" dirty="0" smtClean="0">
                <a:solidFill>
                  <a:schemeClr val="tx1"/>
                </a:solidFill>
                <a:latin typeface="+mn-lt"/>
                <a:ea typeface="+mn-ea"/>
                <a:cs typeface="+mn-cs"/>
              </a:rPr>
              <a:t>: Common Theme </a:t>
            </a:r>
          </a:p>
          <a:p>
            <a:pPr rtl="0"/>
            <a:r>
              <a:rPr lang="en-US" sz="1200" b="0" i="0" u="none" strike="noStrike" kern="1200" baseline="0" dirty="0" smtClean="0">
                <a:solidFill>
                  <a:schemeClr val="tx1"/>
                </a:solidFill>
                <a:latin typeface="+mn-lt"/>
                <a:ea typeface="+mn-ea"/>
                <a:cs typeface="+mn-cs"/>
              </a:rPr>
              <a:t>--Variety of departments and jobs within </a:t>
            </a:r>
            <a:r>
              <a:rPr lang="en-US" dirty="0" smtClean="0"/>
              <a:t>departments</a:t>
            </a:r>
          </a:p>
          <a:p>
            <a:pPr rtl="0"/>
            <a:r>
              <a:rPr lang="en-US" sz="1200" b="0" i="0" u="none" strike="noStrike" kern="1200" baseline="0" dirty="0" smtClean="0">
                <a:solidFill>
                  <a:schemeClr val="tx1"/>
                </a:solidFill>
                <a:latin typeface="+mn-lt"/>
                <a:ea typeface="+mn-ea"/>
                <a:cs typeface="+mn-cs"/>
              </a:rPr>
              <a:t>--Changes in career goals</a:t>
            </a:r>
          </a:p>
          <a:p>
            <a:pPr rtl="0"/>
            <a:endParaRPr lang="en-US" sz="1200" b="0"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Bonds </a:t>
            </a:r>
            <a:r>
              <a:rPr lang="en-US" sz="1200" b="1" i="0" u="none" strike="noStrike" kern="1200" baseline="0" dirty="0">
                <a:solidFill>
                  <a:schemeClr val="tx1"/>
                </a:solidFill>
                <a:latin typeface="+mn-lt"/>
                <a:ea typeface="+mn-ea"/>
                <a:cs typeface="+mn-cs"/>
              </a:rPr>
              <a:t>/ Mentors:</a:t>
            </a:r>
          </a:p>
          <a:p>
            <a:pPr rtl="0"/>
            <a:r>
              <a:rPr lang="en-US" sz="1200" b="0" i="0" u="none" strike="noStrike" kern="1200" baseline="0" dirty="0" smtClean="0">
                <a:solidFill>
                  <a:schemeClr val="tx1"/>
                </a:solidFill>
                <a:latin typeface="+mn-lt"/>
                <a:ea typeface="+mn-ea"/>
                <a:cs typeface="+mn-cs"/>
              </a:rPr>
              <a:t>--strong bonds between</a:t>
            </a:r>
            <a:r>
              <a:rPr lang="en-US" sz="1200" b="0" i="0" u="none" strike="noStrike" kern="1200" dirty="0" smtClean="0">
                <a:solidFill>
                  <a:schemeClr val="tx1"/>
                </a:solidFill>
                <a:latin typeface="+mn-lt"/>
                <a:ea typeface="+mn-ea"/>
                <a:cs typeface="+mn-cs"/>
              </a:rPr>
              <a:t> mentors and participants</a:t>
            </a:r>
          </a:p>
          <a:p>
            <a:pPr rtl="0"/>
            <a:r>
              <a:rPr lang="en-US" dirty="0" smtClean="0"/>
              <a:t>--also bonds between caregivers and pts</a:t>
            </a:r>
          </a:p>
          <a:p>
            <a:pPr rtl="0"/>
            <a:endParaRPr lang="en-US" sz="1200" b="0" i="0" u="none" strike="noStrike" kern="120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Experience</a:t>
            </a:r>
            <a:r>
              <a:rPr lang="en-US" sz="1200" b="1" i="0" u="none" strike="noStrike" kern="1200" baseline="0" dirty="0">
                <a:solidFill>
                  <a:schemeClr val="tx1"/>
                </a:solidFill>
                <a:latin typeface="+mn-lt"/>
                <a:ea typeface="+mn-ea"/>
                <a:cs typeface="+mn-cs"/>
              </a:rPr>
              <a:t>:</a:t>
            </a:r>
          </a:p>
          <a:p>
            <a:pPr rtl="0"/>
            <a:r>
              <a:rPr lang="en-US" sz="1200" b="0" i="0" u="none" strike="noStrike" kern="1200" baseline="0" dirty="0" smtClean="0">
                <a:solidFill>
                  <a:schemeClr val="tx1"/>
                </a:solidFill>
                <a:latin typeface="+mn-lt"/>
                <a:ea typeface="+mn-ea"/>
                <a:cs typeface="+mn-cs"/>
              </a:rPr>
              <a:t>--Got</a:t>
            </a:r>
            <a:r>
              <a:rPr lang="en-US" sz="1200" b="0" i="0" u="none" strike="noStrike" kern="1200" dirty="0" smtClean="0">
                <a:solidFill>
                  <a:schemeClr val="tx1"/>
                </a:solidFill>
                <a:latin typeface="+mn-lt"/>
                <a:ea typeface="+mn-ea"/>
                <a:cs typeface="+mn-cs"/>
              </a:rPr>
              <a:t> to see things they never expected to see</a:t>
            </a:r>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sz="1200" b="1" i="0" u="none" strike="noStrike" kern="1200" baseline="0" dirty="0" smtClean="0">
                <a:solidFill>
                  <a:schemeClr val="tx1"/>
                </a:solidFill>
                <a:latin typeface="+mn-lt"/>
                <a:ea typeface="+mn-ea"/>
                <a:cs typeface="+mn-cs"/>
              </a:rPr>
              <a:t>Extended </a:t>
            </a:r>
            <a:r>
              <a:rPr lang="en-US" sz="1200" b="1" i="0" u="none" strike="noStrike" kern="1200" baseline="0" dirty="0">
                <a:solidFill>
                  <a:schemeClr val="tx1"/>
                </a:solidFill>
                <a:latin typeface="+mn-lt"/>
                <a:ea typeface="+mn-ea"/>
                <a:cs typeface="+mn-cs"/>
              </a:rPr>
              <a:t>Program:</a:t>
            </a:r>
          </a:p>
          <a:p>
            <a:pPr rtl="0"/>
            <a:r>
              <a:rPr lang="en-US" sz="1200" b="0" i="0" u="none" strike="noStrike" kern="1200" baseline="0" dirty="0" smtClean="0">
                <a:solidFill>
                  <a:schemeClr val="tx1"/>
                </a:solidFill>
                <a:latin typeface="+mn-lt"/>
                <a:ea typeface="+mn-ea"/>
                <a:cs typeface="+mn-cs"/>
              </a:rPr>
              <a:t>--Different feelings about whether or not six weeks was long enough,</a:t>
            </a:r>
            <a:r>
              <a:rPr lang="en-US" sz="1200" b="0" i="0" u="none" strike="noStrike" kern="1200" dirty="0" smtClean="0">
                <a:solidFill>
                  <a:schemeClr val="tx1"/>
                </a:solidFill>
                <a:latin typeface="+mn-lt"/>
                <a:ea typeface="+mn-ea"/>
                <a:cs typeface="+mn-cs"/>
              </a:rPr>
              <a:t> but many wished it would have been longer</a:t>
            </a:r>
            <a:endParaRPr lang="en-US" dirty="0"/>
          </a:p>
        </p:txBody>
      </p:sp>
      <p:sp>
        <p:nvSpPr>
          <p:cNvPr id="4" name="Slide Number Placeholder 3"/>
          <p:cNvSpPr>
            <a:spLocks noGrp="1"/>
          </p:cNvSpPr>
          <p:nvPr>
            <p:ph type="sldNum" sz="quarter" idx="5"/>
          </p:nvPr>
        </p:nvSpPr>
        <p:spPr/>
        <p:txBody>
          <a:bodyPr/>
          <a:lstStyle/>
          <a:p>
            <a:fld id="{1F4CF596-4136-4FAA-9BCE-D4557C5D5AA0}" type="slidenum">
              <a:rPr lang="en-US" smtClean="0"/>
              <a:t>28</a:t>
            </a:fld>
            <a:endParaRPr lang="en-US"/>
          </a:p>
        </p:txBody>
      </p:sp>
    </p:spTree>
    <p:extLst>
      <p:ext uri="{BB962C8B-B14F-4D97-AF65-F5344CB8AC3E}">
        <p14:creationId xmlns:p14="http://schemas.microsoft.com/office/powerpoint/2010/main" val="4248934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--Texts</a:t>
            </a:r>
            <a:r>
              <a:rPr lang="en-US" baseline="0" dirty="0" smtClean="0"/>
              <a:t> from Focus Groups and REM were combined</a:t>
            </a:r>
          </a:p>
          <a:p>
            <a:r>
              <a:rPr lang="en-US" baseline="0" dirty="0" smtClean="0"/>
              <a:t>--Initial, open coding was first used to categorize transcripts relative to the objectives of the SWE</a:t>
            </a:r>
          </a:p>
          <a:p>
            <a:r>
              <a:rPr lang="en-US" baseline="0" dirty="0" smtClean="0"/>
              <a:t>--Preliminary themes were considered</a:t>
            </a:r>
          </a:p>
        </p:txBody>
      </p:sp>
      <p:sp>
        <p:nvSpPr>
          <p:cNvPr id="4" name="Slide Number Placeholder 3"/>
          <p:cNvSpPr>
            <a:spLocks noGrp="1"/>
          </p:cNvSpPr>
          <p:nvPr>
            <p:ph type="sldNum" sz="quarter" idx="10"/>
          </p:nvPr>
        </p:nvSpPr>
        <p:spPr/>
        <p:txBody>
          <a:bodyPr/>
          <a:lstStyle/>
          <a:p>
            <a:fld id="{1F4CF596-4136-4FAA-9BCE-D4557C5D5AA0}" type="slidenum">
              <a:rPr lang="en-US" smtClean="0"/>
              <a:t>29</a:t>
            </a:fld>
            <a:endParaRPr lang="en-US"/>
          </a:p>
        </p:txBody>
      </p:sp>
    </p:spTree>
    <p:extLst>
      <p:ext uri="{BB962C8B-B14F-4D97-AF65-F5344CB8AC3E}">
        <p14:creationId xmlns:p14="http://schemas.microsoft.com/office/powerpoint/2010/main" val="297932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3</a:t>
            </a:fld>
            <a:endParaRPr lang="en-US"/>
          </a:p>
        </p:txBody>
      </p:sp>
    </p:spTree>
    <p:extLst>
      <p:ext uri="{BB962C8B-B14F-4D97-AF65-F5344CB8AC3E}">
        <p14:creationId xmlns:p14="http://schemas.microsoft.com/office/powerpoint/2010/main" val="2941986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375150"/>
          </a:xfrm>
        </p:spPr>
        <p:txBody>
          <a:bodyPr/>
          <a:lstStyle/>
          <a:p>
            <a:pPr rtl="0"/>
            <a:r>
              <a:rPr lang="en-US" sz="1200" b="0" i="0" u="none" strike="noStrike" kern="1200" baseline="0" dirty="0" smtClean="0">
                <a:solidFill>
                  <a:schemeClr val="tx1"/>
                </a:solidFill>
                <a:latin typeface="+mn-lt"/>
                <a:ea typeface="+mn-ea"/>
                <a:cs typeface="+mn-cs"/>
              </a:rPr>
              <a:t>Two hours</a:t>
            </a:r>
          </a:p>
          <a:p>
            <a:pPr rtl="0"/>
            <a:r>
              <a:rPr lang="en-US" sz="1200" b="0" i="0" u="none" strike="noStrike" kern="1200" baseline="0" dirty="0" smtClean="0">
                <a:solidFill>
                  <a:schemeClr val="tx1"/>
                </a:solidFill>
                <a:latin typeface="+mn-lt"/>
                <a:ea typeface="+mn-ea"/>
                <a:cs typeface="+mn-cs"/>
              </a:rPr>
              <a:t>Welcome</a:t>
            </a:r>
            <a:r>
              <a:rPr lang="en-US" sz="1200" b="0" i="0" u="none" strike="noStrike" kern="1200" baseline="0" dirty="0">
                <a:solidFill>
                  <a:schemeClr val="tx1"/>
                </a:solidFill>
                <a:latin typeface="+mn-lt"/>
                <a:ea typeface="+mn-ea"/>
                <a:cs typeface="+mn-cs"/>
              </a:rPr>
              <a:t>, Introductions</a:t>
            </a:r>
            <a:r>
              <a:rPr lang="en-US" sz="1200" b="0" i="0" u="none" strike="noStrike" kern="1200" baseline="0" dirty="0" smtClean="0">
                <a:solidFill>
                  <a:schemeClr val="tx1"/>
                </a:solidFill>
                <a:latin typeface="+mn-lt"/>
                <a:ea typeface="+mn-ea"/>
                <a:cs typeface="+mn-cs"/>
              </a:rPr>
              <a:t>, Ground Rules, </a:t>
            </a:r>
            <a:r>
              <a:rPr lang="en-US" sz="1200" b="0" i="0" u="none" strike="noStrike" kern="1200" baseline="0" dirty="0">
                <a:solidFill>
                  <a:schemeClr val="tx1"/>
                </a:solidFill>
                <a:latin typeface="+mn-lt"/>
                <a:ea typeface="+mn-ea"/>
                <a:cs typeface="+mn-cs"/>
              </a:rPr>
              <a:t>and Agenda</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Review of purpose—how has the program made a difference, what can we learn?</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Peer-to-Peer Interviews </a:t>
            </a:r>
          </a:p>
          <a:p>
            <a:pPr rtl="0"/>
            <a:r>
              <a:rPr lang="en-US" sz="1200" b="0" i="0" u="none" strike="noStrike" kern="1200" baseline="0" dirty="0">
                <a:solidFill>
                  <a:schemeClr val="tx1"/>
                </a:solidFill>
                <a:latin typeface="+mn-lt"/>
                <a:ea typeface="+mn-ea"/>
                <a:cs typeface="+mn-cs"/>
              </a:rPr>
              <a:t>10 minutes (5 minutes each)</a:t>
            </a:r>
          </a:p>
          <a:p>
            <a:pPr rtl="0"/>
            <a:r>
              <a:rPr lang="en-US" sz="1200" b="0" i="0" u="none" strike="noStrike" kern="1200" baseline="0" dirty="0" smtClean="0">
                <a:solidFill>
                  <a:schemeClr val="tx1"/>
                </a:solidFill>
                <a:latin typeface="+mn-lt"/>
                <a:ea typeface="+mn-ea"/>
                <a:cs typeface="+mn-cs"/>
              </a:rPr>
              <a:t>Structured </a:t>
            </a:r>
            <a:r>
              <a:rPr lang="en-US" sz="1200" b="0" i="0" u="none" strike="noStrike" kern="1200" baseline="0" dirty="0">
                <a:solidFill>
                  <a:schemeClr val="tx1"/>
                </a:solidFill>
                <a:latin typeface="+mn-lt"/>
                <a:ea typeface="+mn-ea"/>
                <a:cs typeface="+mn-cs"/>
              </a:rPr>
              <a:t>questions with tailored follow-ups</a:t>
            </a:r>
          </a:p>
          <a:p>
            <a:pPr rtl="0"/>
            <a:r>
              <a:rPr lang="en-US" sz="1200" b="0" i="0" u="none" strike="noStrike" kern="1200" baseline="0" dirty="0">
                <a:solidFill>
                  <a:schemeClr val="tx1"/>
                </a:solidFill>
                <a:latin typeface="+mn-lt"/>
                <a:ea typeface="+mn-ea"/>
                <a:cs typeface="+mn-cs"/>
              </a:rPr>
              <a:t>45 minutes: Share interview replies as a group</a:t>
            </a:r>
          </a:p>
          <a:p>
            <a:pPr rtl="0"/>
            <a:r>
              <a:rPr lang="en-US" sz="1200" b="0" i="0" u="none" strike="noStrike" kern="1200" baseline="0" dirty="0">
                <a:solidFill>
                  <a:schemeClr val="tx1"/>
                </a:solidFill>
                <a:latin typeface="+mn-lt"/>
                <a:ea typeface="+mn-ea"/>
                <a:cs typeface="+mn-cs"/>
              </a:rPr>
              <a:t>Build off individual interviews collectively</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Group Reflection</a:t>
            </a:r>
          </a:p>
          <a:p>
            <a:pPr rtl="0"/>
            <a:r>
              <a:rPr lang="en-US" sz="1200" b="0" i="0" u="none" strike="noStrike" kern="1200" baseline="0" dirty="0">
                <a:solidFill>
                  <a:schemeClr val="tx1"/>
                </a:solidFill>
                <a:latin typeface="+mn-lt"/>
                <a:ea typeface="+mn-ea"/>
                <a:cs typeface="+mn-cs"/>
              </a:rPr>
              <a:t>New knowledge and information</a:t>
            </a:r>
          </a:p>
          <a:p>
            <a:pPr rtl="0"/>
            <a:r>
              <a:rPr lang="en-US" sz="1200" b="0" i="0" u="none" strike="noStrike" kern="1200" baseline="0" dirty="0">
                <a:solidFill>
                  <a:schemeClr val="tx1"/>
                </a:solidFill>
                <a:latin typeface="+mn-lt"/>
                <a:ea typeface="+mn-ea"/>
                <a:cs typeface="+mn-cs"/>
              </a:rPr>
              <a:t>Apply to the present moment</a:t>
            </a:r>
          </a:p>
          <a:p>
            <a:pPr rtl="0"/>
            <a:r>
              <a:rPr lang="en-US" sz="1200" b="0" i="0" u="none" strike="noStrike" kern="1200" baseline="0" dirty="0">
                <a:solidFill>
                  <a:schemeClr val="tx1"/>
                </a:solidFill>
                <a:latin typeface="+mn-lt"/>
                <a:ea typeface="+mn-ea"/>
                <a:cs typeface="+mn-cs"/>
              </a:rPr>
              <a:t>Gain greater knowledge they can apply in the future</a:t>
            </a:r>
          </a:p>
          <a:p>
            <a:pPr rtl="0"/>
            <a:r>
              <a:rPr lang="en-US" sz="1200" b="0" i="0" u="none" strike="noStrike" kern="1200" baseline="0" dirty="0">
                <a:solidFill>
                  <a:schemeClr val="tx1"/>
                </a:solidFill>
                <a:latin typeface="+mn-lt"/>
                <a:ea typeface="+mn-ea"/>
                <a:cs typeface="+mn-cs"/>
              </a:rPr>
              <a:t>The exercise itself increases the program’s impact</a:t>
            </a:r>
          </a:p>
          <a:p>
            <a:pPr rtl="0"/>
            <a:r>
              <a:rPr lang="en-US" sz="1200" b="0" i="0" u="none" strike="noStrike" kern="1200" baseline="0" dirty="0">
                <a:solidFill>
                  <a:schemeClr val="tx1"/>
                </a:solidFill>
                <a:latin typeface="+mn-lt"/>
                <a:ea typeface="+mn-ea"/>
                <a:cs typeface="+mn-cs"/>
              </a:rPr>
              <a:t>All participants weighted equally</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Mind Mapping</a:t>
            </a:r>
          </a:p>
          <a:p>
            <a:pPr rtl="0"/>
            <a:r>
              <a:rPr lang="en-US" sz="1200" b="0" i="0" u="none" strike="noStrike" kern="1200" baseline="0" dirty="0">
                <a:solidFill>
                  <a:schemeClr val="tx1"/>
                </a:solidFill>
                <a:latin typeface="+mn-lt"/>
                <a:ea typeface="+mn-ea"/>
                <a:cs typeface="+mn-cs"/>
              </a:rPr>
              <a:t>12 to 20 participants ideal</a:t>
            </a:r>
          </a:p>
          <a:p>
            <a:pPr rtl="0"/>
            <a:r>
              <a:rPr lang="en-US" sz="1200" b="0" i="0" u="none" strike="noStrike" kern="1200" baseline="0" dirty="0">
                <a:solidFill>
                  <a:schemeClr val="tx1"/>
                </a:solidFill>
                <a:latin typeface="+mn-lt"/>
                <a:ea typeface="+mn-ea"/>
                <a:cs typeface="+mn-cs"/>
              </a:rPr>
              <a:t>What was caused by or what led to a single effect?</a:t>
            </a:r>
          </a:p>
          <a:p>
            <a:pPr rtl="0"/>
            <a:r>
              <a:rPr lang="en-US" sz="1200" b="0" i="0" u="none" strike="noStrike" kern="1200" baseline="0" dirty="0">
                <a:solidFill>
                  <a:schemeClr val="tx1"/>
                </a:solidFill>
                <a:latin typeface="+mn-lt"/>
                <a:ea typeface="+mn-ea"/>
                <a:cs typeface="+mn-cs"/>
              </a:rPr>
              <a:t>Clarify causal chains</a:t>
            </a:r>
          </a:p>
          <a:p>
            <a:pPr rtl="0"/>
            <a:r>
              <a:rPr lang="en-US" sz="1200" b="0" i="0" u="none" strike="noStrike" kern="1200" baseline="0" dirty="0">
                <a:solidFill>
                  <a:schemeClr val="tx1"/>
                </a:solidFill>
                <a:latin typeface="+mn-lt"/>
                <a:ea typeface="+mn-ea"/>
                <a:cs typeface="+mn-cs"/>
              </a:rPr>
              <a:t>Eliminate other causes</a:t>
            </a:r>
          </a:p>
          <a:p>
            <a:pPr rtl="0"/>
            <a:r>
              <a:rPr lang="en-US" sz="1200" b="0" i="0" u="none" strike="noStrike" kern="1200" baseline="0" dirty="0">
                <a:solidFill>
                  <a:schemeClr val="tx1"/>
                </a:solidFill>
                <a:latin typeface="+mn-lt"/>
                <a:ea typeface="+mn-ea"/>
                <a:cs typeface="+mn-cs"/>
              </a:rPr>
              <a:t>Most significant change</a:t>
            </a:r>
            <a:r>
              <a:rPr lang="en-US" sz="1200" b="0" i="0" u="none" strike="noStrike" kern="1200" baseline="0" dirty="0" smtClean="0">
                <a:solidFill>
                  <a:schemeClr val="tx1"/>
                </a:solidFill>
                <a:latin typeface="+mn-lt"/>
                <a:ea typeface="+mn-ea"/>
                <a:cs typeface="+mn-cs"/>
              </a:rPr>
              <a:t>?</a:t>
            </a: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F4CF596-4136-4FAA-9BCE-D4557C5D5AA0}" type="slidenum">
              <a:rPr lang="en-US" smtClean="0"/>
              <a:t>31</a:t>
            </a:fld>
            <a:endParaRPr lang="en-US"/>
          </a:p>
        </p:txBody>
      </p:sp>
    </p:spTree>
    <p:extLst>
      <p:ext uri="{BB962C8B-B14F-4D97-AF65-F5344CB8AC3E}">
        <p14:creationId xmlns:p14="http://schemas.microsoft.com/office/powerpoint/2010/main" val="397141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32</a:t>
            </a:fld>
            <a:endParaRPr lang="en-US"/>
          </a:p>
        </p:txBody>
      </p:sp>
    </p:spTree>
    <p:extLst>
      <p:ext uri="{BB962C8B-B14F-4D97-AF65-F5344CB8AC3E}">
        <p14:creationId xmlns:p14="http://schemas.microsoft.com/office/powerpoint/2010/main" val="2169083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discussed short and medium-term changes.</a:t>
            </a:r>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33</a:t>
            </a:fld>
            <a:endParaRPr lang="en-US"/>
          </a:p>
        </p:txBody>
      </p:sp>
    </p:spTree>
    <p:extLst>
      <p:ext uri="{BB962C8B-B14F-4D97-AF65-F5344CB8AC3E}">
        <p14:creationId xmlns:p14="http://schemas.microsoft.com/office/powerpoint/2010/main" val="167915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34</a:t>
            </a:fld>
            <a:endParaRPr lang="en-US"/>
          </a:p>
        </p:txBody>
      </p:sp>
    </p:spTree>
    <p:extLst>
      <p:ext uri="{BB962C8B-B14F-4D97-AF65-F5344CB8AC3E}">
        <p14:creationId xmlns:p14="http://schemas.microsoft.com/office/powerpoint/2010/main" val="3932984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Lofland, J., Snow, D., Anderson, L., &amp; Lofland, L. H. (2006).  </a:t>
            </a:r>
            <a:r>
              <a:rPr lang="en-US" sz="1200" i="1" kern="1200" dirty="0" smtClean="0">
                <a:solidFill>
                  <a:schemeClr val="tx1"/>
                </a:solidFill>
                <a:effectLst/>
                <a:latin typeface="+mn-lt"/>
                <a:ea typeface="+mn-ea"/>
                <a:cs typeface="+mn-cs"/>
              </a:rPr>
              <a:t>Analyzing social settings:  A guide to qualitative observation and analysis. </a:t>
            </a:r>
            <a:r>
              <a:rPr lang="en-US" sz="1200" kern="1200" dirty="0" smtClean="0">
                <a:solidFill>
                  <a:schemeClr val="tx1"/>
                </a:solidFill>
                <a:effectLst/>
                <a:latin typeface="+mn-lt"/>
                <a:ea typeface="+mn-ea"/>
                <a:cs typeface="+mn-cs"/>
              </a:rPr>
              <a:t> Belmont, CA: Cengage. </a:t>
            </a:r>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36</a:t>
            </a:fld>
            <a:endParaRPr lang="en-US"/>
          </a:p>
        </p:txBody>
      </p:sp>
    </p:spTree>
    <p:extLst>
      <p:ext uri="{BB962C8B-B14F-4D97-AF65-F5344CB8AC3E}">
        <p14:creationId xmlns:p14="http://schemas.microsoft.com/office/powerpoint/2010/main" val="1504846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a:t>
            </a:r>
            <a:r>
              <a:rPr lang="en-US" baseline="0" dirty="0" smtClean="0"/>
              <a:t> themes were set aside to look for meaning behind participants’ actual words</a:t>
            </a:r>
          </a:p>
          <a:p>
            <a:r>
              <a:rPr lang="en-US" baseline="0" dirty="0" smtClean="0"/>
              <a:t>--Following Creswell (2007), we went back and forth between inductive and deductive processes</a:t>
            </a:r>
            <a:endParaRPr lang="en-US" dirty="0" smtClean="0"/>
          </a:p>
          <a:p>
            <a:r>
              <a:rPr lang="en-US" dirty="0" smtClean="0"/>
              <a:t>--Key</a:t>
            </a:r>
            <a:r>
              <a:rPr lang="en-US" baseline="0" dirty="0" smtClean="0"/>
              <a:t> ideas emerged, and topic groups were formed</a:t>
            </a:r>
          </a:p>
          <a:p>
            <a:r>
              <a:rPr lang="en-US" baseline="0" dirty="0" smtClean="0"/>
              <a:t>--Topic groups were coded into patterns using focused coding</a:t>
            </a:r>
          </a:p>
          <a:p>
            <a:r>
              <a:rPr lang="en-US" baseline="0" dirty="0" smtClean="0"/>
              <a:t>--Patterns were updated as additional themes were uncovered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sz="1200" kern="1200" dirty="0" smtClean="0">
                <a:solidFill>
                  <a:schemeClr val="tx1"/>
                </a:solidFill>
                <a:effectLst/>
                <a:latin typeface="+mn-lt"/>
                <a:ea typeface="+mn-ea"/>
                <a:cs typeface="+mn-cs"/>
              </a:rPr>
              <a:t>Creswell, J.W.  (2007). </a:t>
            </a:r>
            <a:r>
              <a:rPr lang="en-US" sz="1200" i="1" kern="1200" dirty="0" smtClean="0">
                <a:solidFill>
                  <a:schemeClr val="tx1"/>
                </a:solidFill>
                <a:effectLst/>
                <a:latin typeface="+mn-lt"/>
                <a:ea typeface="+mn-ea"/>
                <a:cs typeface="+mn-cs"/>
              </a:rPr>
              <a:t>Qualitative inquiry &amp; research design: Choosing among five approaches.</a:t>
            </a:r>
            <a:r>
              <a:rPr lang="en-US" sz="1200" kern="1200" dirty="0" smtClean="0">
                <a:solidFill>
                  <a:schemeClr val="tx1"/>
                </a:solidFill>
                <a:effectLst/>
                <a:latin typeface="+mn-lt"/>
                <a:ea typeface="+mn-ea"/>
                <a:cs typeface="+mn-cs"/>
              </a:rPr>
              <a:t> (2nd ed.).  Thousand Oaks, CA: Sage Publications.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37</a:t>
            </a:fld>
            <a:endParaRPr lang="en-US"/>
          </a:p>
        </p:txBody>
      </p:sp>
    </p:spTree>
    <p:extLst>
      <p:ext uri="{BB962C8B-B14F-4D97-AF65-F5344CB8AC3E}">
        <p14:creationId xmlns:p14="http://schemas.microsoft.com/office/powerpoint/2010/main" val="3682008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39</a:t>
            </a:fld>
            <a:endParaRPr lang="en-US"/>
          </a:p>
        </p:txBody>
      </p:sp>
    </p:spTree>
    <p:extLst>
      <p:ext uri="{BB962C8B-B14F-4D97-AF65-F5344CB8AC3E}">
        <p14:creationId xmlns:p14="http://schemas.microsoft.com/office/powerpoint/2010/main" val="2657967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began</a:t>
            </a:r>
            <a:r>
              <a:rPr lang="en-US" baseline="0" dirty="0" smtClean="0"/>
              <a:t> to understand how personal characteristics, education, and career can all tie together.</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40</a:t>
            </a:fld>
            <a:endParaRPr lang="en-US"/>
          </a:p>
        </p:txBody>
      </p:sp>
    </p:spTree>
    <p:extLst>
      <p:ext uri="{BB962C8B-B14F-4D97-AF65-F5344CB8AC3E}">
        <p14:creationId xmlns:p14="http://schemas.microsoft.com/office/powerpoint/2010/main" val="1217643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41</a:t>
            </a:fld>
            <a:endParaRPr lang="en-US"/>
          </a:p>
        </p:txBody>
      </p:sp>
    </p:spTree>
    <p:extLst>
      <p:ext uri="{BB962C8B-B14F-4D97-AF65-F5344CB8AC3E}">
        <p14:creationId xmlns:p14="http://schemas.microsoft.com/office/powerpoint/2010/main" val="3871764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42</a:t>
            </a:fld>
            <a:endParaRPr lang="en-US"/>
          </a:p>
        </p:txBody>
      </p:sp>
    </p:spTree>
    <p:extLst>
      <p:ext uri="{BB962C8B-B14F-4D97-AF65-F5344CB8AC3E}">
        <p14:creationId xmlns:p14="http://schemas.microsoft.com/office/powerpoint/2010/main" val="29729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a:t> There is a currently a critical and growing shortage of health care workers in the United States. </a:t>
            </a:r>
            <a:endParaRPr lang="en-US" dirty="0" smtClean="0"/>
          </a:p>
          <a:p>
            <a:r>
              <a:rPr lang="en-US" dirty="0" smtClean="0"/>
              <a:t>--Health </a:t>
            </a:r>
            <a:r>
              <a:rPr lang="en-US" dirty="0"/>
              <a:t>Care is expected to add more jobs than any other industry between 2016 and 2026. </a:t>
            </a:r>
            <a:endParaRPr lang="en-US" dirty="0" smtClean="0"/>
          </a:p>
          <a:p>
            <a:r>
              <a:rPr lang="en-US" dirty="0" smtClean="0"/>
              <a:t>--More people are insured, and the population is aging. </a:t>
            </a:r>
          </a:p>
          <a:p>
            <a:r>
              <a:rPr lang="en-US" dirty="0" smtClean="0"/>
              <a:t>--</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4</a:t>
            </a:fld>
            <a:endParaRPr lang="en-US"/>
          </a:p>
        </p:txBody>
      </p:sp>
    </p:spTree>
    <p:extLst>
      <p:ext uri="{BB962C8B-B14F-4D97-AF65-F5344CB8AC3E}">
        <p14:creationId xmlns:p14="http://schemas.microsoft.com/office/powerpoint/2010/main" val="801234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a:t>
            </a:r>
            <a:r>
              <a:rPr lang="en-US" baseline="0" dirty="0" smtClean="0"/>
              <a:t> theme of communication and relationships, students talked about discovering elements of effective, professional communication, building communication skills, and the strengths of relationships formed. </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45</a:t>
            </a:fld>
            <a:endParaRPr lang="en-US"/>
          </a:p>
        </p:txBody>
      </p:sp>
    </p:spTree>
    <p:extLst>
      <p:ext uri="{BB962C8B-B14F-4D97-AF65-F5344CB8AC3E}">
        <p14:creationId xmlns:p14="http://schemas.microsoft.com/office/powerpoint/2010/main" val="1381678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third</a:t>
            </a:r>
            <a:r>
              <a:rPr lang="en-US" baseline="0" dirty="0" smtClean="0"/>
              <a:t> theme, students emphasized their memorable and impactful experiences. </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50</a:t>
            </a:fld>
            <a:endParaRPr lang="en-US"/>
          </a:p>
        </p:txBody>
      </p:sp>
    </p:spTree>
    <p:extLst>
      <p:ext uri="{BB962C8B-B14F-4D97-AF65-F5344CB8AC3E}">
        <p14:creationId xmlns:p14="http://schemas.microsoft.com/office/powerpoint/2010/main" val="570917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reflected on their didactic professional development experiences and specific skills they acquired.</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54</a:t>
            </a:fld>
            <a:endParaRPr lang="en-US"/>
          </a:p>
        </p:txBody>
      </p:sp>
    </p:spTree>
    <p:extLst>
      <p:ext uri="{BB962C8B-B14F-4D97-AF65-F5344CB8AC3E}">
        <p14:creationId xmlns:p14="http://schemas.microsoft.com/office/powerpoint/2010/main" val="560850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55</a:t>
            </a:fld>
            <a:endParaRPr lang="en-US"/>
          </a:p>
        </p:txBody>
      </p:sp>
    </p:spTree>
    <p:extLst>
      <p:ext uri="{BB962C8B-B14F-4D97-AF65-F5344CB8AC3E}">
        <p14:creationId xmlns:p14="http://schemas.microsoft.com/office/powerpoint/2010/main" val="636270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56</a:t>
            </a:fld>
            <a:endParaRPr lang="en-US"/>
          </a:p>
        </p:txBody>
      </p:sp>
    </p:spTree>
    <p:extLst>
      <p:ext uri="{BB962C8B-B14F-4D97-AF65-F5344CB8AC3E}">
        <p14:creationId xmlns:p14="http://schemas.microsoft.com/office/powerpoint/2010/main" val="694639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Medium-term</a:t>
            </a:r>
            <a:r>
              <a:rPr lang="en-US" baseline="0" dirty="0" smtClean="0"/>
              <a:t> outcomes were assessed with a nine-month survey.  Students’ comments addressed how the SWE helped them prepare for college applications and gave them references to use as well as email-writing skills.</a:t>
            </a:r>
          </a:p>
          <a:p>
            <a:r>
              <a:rPr lang="en-US" baseline="0" dirty="0" smtClean="0"/>
              <a:t>--Survey response rate was not as high as we would have liked.</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57</a:t>
            </a:fld>
            <a:endParaRPr lang="en-US"/>
          </a:p>
        </p:txBody>
      </p:sp>
    </p:spTree>
    <p:extLst>
      <p:ext uri="{BB962C8B-B14F-4D97-AF65-F5344CB8AC3E}">
        <p14:creationId xmlns:p14="http://schemas.microsoft.com/office/powerpoint/2010/main" val="3881827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Survey comments indicated that the SWE helped students to clarify their career paths. </a:t>
            </a:r>
            <a:endParaRPr lang="en-US" dirty="0" smtClean="0"/>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58</a:t>
            </a:fld>
            <a:endParaRPr lang="en-US"/>
          </a:p>
        </p:txBody>
      </p:sp>
    </p:spTree>
    <p:extLst>
      <p:ext uri="{BB962C8B-B14F-4D97-AF65-F5344CB8AC3E}">
        <p14:creationId xmlns:p14="http://schemas.microsoft.com/office/powerpoint/2010/main" val="3790499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59</a:t>
            </a:fld>
            <a:endParaRPr lang="en-US"/>
          </a:p>
        </p:txBody>
      </p:sp>
    </p:spTree>
    <p:extLst>
      <p:ext uri="{BB962C8B-B14F-4D97-AF65-F5344CB8AC3E}">
        <p14:creationId xmlns:p14="http://schemas.microsoft.com/office/powerpoint/2010/main" val="230106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61</a:t>
            </a:fld>
            <a:endParaRPr lang="en-US"/>
          </a:p>
        </p:txBody>
      </p:sp>
    </p:spTree>
    <p:extLst>
      <p:ext uri="{BB962C8B-B14F-4D97-AF65-F5344CB8AC3E}">
        <p14:creationId xmlns:p14="http://schemas.microsoft.com/office/powerpoint/2010/main" val="2231661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also</a:t>
            </a:r>
            <a:r>
              <a:rPr lang="en-US" baseline="0" dirty="0" smtClean="0"/>
              <a:t> gained employment immediately after the 2019 SWE—one with Sodexo and one as a patient transporter</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62</a:t>
            </a:fld>
            <a:endParaRPr lang="en-US"/>
          </a:p>
        </p:txBody>
      </p:sp>
    </p:spTree>
    <p:extLst>
      <p:ext uri="{BB962C8B-B14F-4D97-AF65-F5344CB8AC3E}">
        <p14:creationId xmlns:p14="http://schemas.microsoft.com/office/powerpoint/2010/main" val="151640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a:t>shortfall in workers is compounded by the lack of professionals from underrepresented minority groups</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percentages are from when the Sullivan Commission published its pivotal study on diversity in health care in 2004.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Commission grew out of a grant from the Kellogg Foundation to Duke University. It included health, business, higher </a:t>
            </a:r>
            <a:r>
              <a:rPr lang="en-US" dirty="0" err="1" smtClean="0"/>
              <a:t>ed</a:t>
            </a:r>
            <a:r>
              <a:rPr lang="en-US" dirty="0" smtClean="0"/>
              <a:t>, and congressional leaders. Purpose was to develop strategies to increase diversity in health care. </a:t>
            </a:r>
            <a:endParaRPr lang="en-US" dirty="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--Since the Sullivan Commission, research</a:t>
            </a:r>
            <a:r>
              <a:rPr lang="en-US" baseline="0" dirty="0" smtClean="0"/>
              <a:t> has continued</a:t>
            </a:r>
            <a:endParaRPr lang="en-US" dirty="0" smtClean="0"/>
          </a:p>
          <a:p>
            <a:endParaRPr lang="en-US" dirty="0" smtClean="0"/>
          </a:p>
          <a:p>
            <a:r>
              <a:rPr lang="en-US" dirty="0" smtClean="0"/>
              <a:t>--Increase in ethnic and racial diversity of insured</a:t>
            </a:r>
          </a:p>
          <a:p>
            <a:r>
              <a:rPr lang="en-US" dirty="0" smtClean="0"/>
              <a:t>--Most diversity in heath care is in personal care workers</a:t>
            </a:r>
          </a:p>
          <a:p>
            <a:r>
              <a:rPr lang="en-US" dirty="0" smtClean="0"/>
              <a:t>--Little change anticipated by 2050</a:t>
            </a:r>
          </a:p>
          <a:p>
            <a:r>
              <a:rPr lang="en-US" dirty="0" smtClean="0"/>
              <a:t>--Improved health status, lifespan, and patient satisfaction</a:t>
            </a:r>
          </a:p>
          <a:p>
            <a:endParaRPr lang="en-US" dirty="0"/>
          </a:p>
        </p:txBody>
      </p:sp>
      <p:sp>
        <p:nvSpPr>
          <p:cNvPr id="4" name="Slide Number Placeholder 3"/>
          <p:cNvSpPr>
            <a:spLocks noGrp="1"/>
          </p:cNvSpPr>
          <p:nvPr>
            <p:ph type="sldNum" sz="quarter" idx="10"/>
          </p:nvPr>
        </p:nvSpPr>
        <p:spPr/>
        <p:txBody>
          <a:bodyPr/>
          <a:lstStyle/>
          <a:p>
            <a:fld id="{A1F3E2AD-8FA3-488B-AEBE-BE4D32C9544A}" type="slidenum">
              <a:rPr lang="en-US" smtClean="0"/>
              <a:t>5</a:t>
            </a:fld>
            <a:endParaRPr lang="en-US"/>
          </a:p>
        </p:txBody>
      </p:sp>
    </p:spTree>
    <p:extLst>
      <p:ext uri="{BB962C8B-B14F-4D97-AF65-F5344CB8AC3E}">
        <p14:creationId xmlns:p14="http://schemas.microsoft.com/office/powerpoint/2010/main" val="17423075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Initial anticipated outcomes</a:t>
            </a:r>
            <a:r>
              <a:rPr lang="en-US" b="1" baseline="0" dirty="0" smtClean="0"/>
              <a:t>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--Site mentor</a:t>
            </a:r>
            <a:r>
              <a:rPr lang="en-US" b="0" baseline="0" dirty="0" smtClean="0"/>
              <a:t> satisfaction (proposed to measure formally in future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--Sr. year decrease in absenteeism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--Sr. year decrease in disciplinary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Unanticipate</a:t>
            </a:r>
            <a:r>
              <a:rPr lang="en-US" b="1" baseline="0" dirty="0" smtClean="0"/>
              <a:t>d and possible negative consequences considered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Daily self-evals</a:t>
            </a:r>
            <a:r>
              <a:rPr lang="en-US" b="1" baseline="0" dirty="0" smtClean="0"/>
              <a:t> and mentor checklists</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--professionalism, communication, involvement,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to increase communication between mentors and progra</a:t>
            </a:r>
            <a:r>
              <a:rPr lang="en-US" dirty="0" smtClean="0"/>
              <a:t>m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catch any issues early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support mentors in providing direct and constructive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encourage self-reflection and goal-setting on the part of the students so they could see areas that they were excelling in and others that they needed to work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64</a:t>
            </a:fld>
            <a:endParaRPr lang="en-US"/>
          </a:p>
        </p:txBody>
      </p:sp>
    </p:spTree>
    <p:extLst>
      <p:ext uri="{BB962C8B-B14F-4D97-AF65-F5344CB8AC3E}">
        <p14:creationId xmlns:p14="http://schemas.microsoft.com/office/powerpoint/2010/main" val="2126473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Professional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were invited to attend some Research Scholar (undergrad) presentations on data visualization, presentation skills.</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--Public</a:t>
            </a:r>
            <a:r>
              <a:rPr lang="en-US" sz="1200" kern="1200" dirty="0" smtClean="0">
                <a:solidFill>
                  <a:schemeClr val="tx1"/>
                </a:solidFill>
                <a:effectLst/>
                <a:latin typeface="+mn-lt"/>
                <a:ea typeface="+mn-ea"/>
                <a:cs typeface="+mn-cs"/>
              </a:rPr>
              <a:t> speaking PD was added</a:t>
            </a:r>
            <a:r>
              <a:rPr lang="en-US"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lvl="0">
              <a:defRPr/>
            </a:pPr>
            <a:r>
              <a:rPr lang="en-US" b="1" dirty="0" smtClean="0"/>
              <a:t>Continuity</a:t>
            </a:r>
            <a:r>
              <a:rPr lang="en-US" b="1" baseline="0" dirty="0" smtClean="0"/>
              <a:t> of Program Offerings</a:t>
            </a:r>
            <a:endParaRPr lang="en-US" b="1" dirty="0" smtClean="0"/>
          </a:p>
          <a:p>
            <a:pPr lvl="0">
              <a:defRPr/>
            </a:pPr>
            <a:r>
              <a:rPr lang="en-US" dirty="0" smtClean="0"/>
              <a:t>--Increased continuity of offerings by addressing future opportunities with students. </a:t>
            </a:r>
            <a:endParaRPr lang="en-US" b="1" dirty="0" smtClean="0"/>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65</a:t>
            </a:fld>
            <a:endParaRPr lang="en-US"/>
          </a:p>
        </p:txBody>
      </p:sp>
    </p:spTree>
    <p:extLst>
      <p:ext uri="{BB962C8B-B14F-4D97-AF65-F5344CB8AC3E}">
        <p14:creationId xmlns:p14="http://schemas.microsoft.com/office/powerpoint/2010/main" val="550687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Surveys </a:t>
            </a:r>
          </a:p>
          <a:p>
            <a:pPr lvl="0">
              <a:defRPr/>
            </a:pPr>
            <a:r>
              <a:rPr lang="en-US" dirty="0"/>
              <a:t>--align pre/post survey items to better track changes </a:t>
            </a:r>
            <a:endParaRPr lang="en-US" dirty="0" smtClean="0"/>
          </a:p>
          <a:p>
            <a:pPr lvl="0">
              <a:defRPr/>
            </a:pPr>
            <a:r>
              <a:rPr lang="en-US" dirty="0" smtClean="0"/>
              <a:t>--surveys reworked to reflect the changes students were reporting</a:t>
            </a:r>
          </a:p>
          <a:p>
            <a:pPr lvl="0">
              <a:defRPr/>
            </a:pPr>
            <a:r>
              <a:rPr lang="en-US" dirty="0" smtClean="0"/>
              <a:t>--demographics added to allow analysis by demographic</a:t>
            </a:r>
            <a:endParaRPr lang="en-US" dirty="0"/>
          </a:p>
          <a:p>
            <a:pPr lvl="0">
              <a:defRPr/>
            </a:pPr>
            <a:r>
              <a:rPr lang="en-US" dirty="0"/>
              <a:t>--amend mentor survey, to capture any changes in job satisfaction, connectedness, and sustainability at LVHN.</a:t>
            </a:r>
            <a:r>
              <a:rPr lang="en-US" dirty="0">
                <a:solidFill>
                  <a:srgbClr val="FF0000"/>
                </a:solidFill>
              </a:rPr>
              <a:t> </a:t>
            </a:r>
            <a:r>
              <a:rPr lang="en-US" dirty="0" smtClean="0"/>
              <a:t>Looking for turnover decrease.</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1F4CF596-4136-4FAA-9BCE-D4557C5D5AA0}" type="slidenum">
              <a:rPr lang="en-US" smtClean="0"/>
              <a:t>66</a:t>
            </a:fld>
            <a:endParaRPr lang="en-US"/>
          </a:p>
        </p:txBody>
      </p:sp>
    </p:spTree>
    <p:extLst>
      <p:ext uri="{BB962C8B-B14F-4D97-AF65-F5344CB8AC3E}">
        <p14:creationId xmlns:p14="http://schemas.microsoft.com/office/powerpoint/2010/main" val="4309680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Safety Team shows up to support a student at graduation</a:t>
            </a:r>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67</a:t>
            </a:fld>
            <a:endParaRPr lang="en-US"/>
          </a:p>
        </p:txBody>
      </p:sp>
    </p:spTree>
    <p:extLst>
      <p:ext uri="{BB962C8B-B14F-4D97-AF65-F5344CB8AC3E}">
        <p14:creationId xmlns:p14="http://schemas.microsoft.com/office/powerpoint/2010/main" val="13610952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68</a:t>
            </a:fld>
            <a:endParaRPr lang="en-US"/>
          </a:p>
        </p:txBody>
      </p:sp>
    </p:spTree>
    <p:extLst>
      <p:ext uri="{BB962C8B-B14F-4D97-AF65-F5344CB8AC3E}">
        <p14:creationId xmlns:p14="http://schemas.microsoft.com/office/powerpoint/2010/main" val="1115642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69</a:t>
            </a:fld>
            <a:endParaRPr lang="en-US"/>
          </a:p>
        </p:txBody>
      </p:sp>
    </p:spTree>
    <p:extLst>
      <p:ext uri="{BB962C8B-B14F-4D97-AF65-F5344CB8AC3E}">
        <p14:creationId xmlns:p14="http://schemas.microsoft.com/office/powerpoint/2010/main" val="2429325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F596-4136-4FAA-9BCE-D4557C5D5AA0}" type="slidenum">
              <a:rPr lang="en-US" smtClean="0"/>
              <a:t>70</a:t>
            </a:fld>
            <a:endParaRPr lang="en-US"/>
          </a:p>
        </p:txBody>
      </p:sp>
    </p:spTree>
    <p:extLst>
      <p:ext uri="{BB962C8B-B14F-4D97-AF65-F5344CB8AC3E}">
        <p14:creationId xmlns:p14="http://schemas.microsoft.com/office/powerpoint/2010/main" val="3133559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 of </a:t>
            </a:r>
            <a:r>
              <a:rPr lang="en-US" dirty="0"/>
              <a:t>119,000, county seat of </a:t>
            </a:r>
            <a:r>
              <a:rPr lang="en-US" dirty="0" smtClean="0"/>
              <a:t>Lehigh.</a:t>
            </a:r>
          </a:p>
          <a:p>
            <a:r>
              <a:rPr lang="en-US" dirty="0" smtClean="0"/>
              <a:t>--Median </a:t>
            </a:r>
            <a:r>
              <a:rPr lang="en-US" dirty="0"/>
              <a:t>income $37K as opposed to national average of $</a:t>
            </a:r>
            <a:r>
              <a:rPr lang="en-US" dirty="0" smtClean="0"/>
              <a:t>57K</a:t>
            </a:r>
          </a:p>
          <a:p>
            <a:r>
              <a:rPr lang="en-US" dirty="0" smtClean="0"/>
              <a:t>--</a:t>
            </a:r>
            <a:r>
              <a:rPr lang="en-US" dirty="0"/>
              <a:t> Health care, manufacturing, transportation, and warehousing are key industries in Allentown. </a:t>
            </a:r>
            <a:endParaRPr lang="en-US" dirty="0" smtClean="0"/>
          </a:p>
          <a:p>
            <a:r>
              <a:rPr lang="en-US" dirty="0" smtClean="0"/>
              <a:t>--</a:t>
            </a:r>
            <a:r>
              <a:rPr lang="en-US" dirty="0"/>
              <a:t> The city is a young one, with a median age of 32.  </a:t>
            </a:r>
          </a:p>
          <a:p>
            <a:r>
              <a:rPr lang="en-US" dirty="0" smtClean="0"/>
              <a:t>--</a:t>
            </a:r>
            <a:r>
              <a:rPr lang="en-US" dirty="0"/>
              <a:t> </a:t>
            </a:r>
            <a:r>
              <a:rPr lang="en-US" dirty="0" smtClean="0"/>
              <a:t>49</a:t>
            </a:r>
            <a:r>
              <a:rPr lang="en-US" dirty="0"/>
              <a:t>% Hispanic, 36% White, and 11% Black. </a:t>
            </a:r>
            <a:endParaRPr lang="en-US" dirty="0" smtClean="0"/>
          </a:p>
          <a:p>
            <a:r>
              <a:rPr lang="en-US" dirty="0" smtClean="0"/>
              <a:t>--</a:t>
            </a:r>
            <a:r>
              <a:rPr lang="en-US" dirty="0"/>
              <a:t> Its foreign-born residents typically come from the Dominican Republic, Jamaica, and Syria. </a:t>
            </a:r>
            <a:endParaRPr lang="en-US" dirty="0" smtClean="0"/>
          </a:p>
          <a:p>
            <a:r>
              <a:rPr lang="en-US" dirty="0" smtClean="0"/>
              <a:t>--</a:t>
            </a:r>
            <a:r>
              <a:rPr lang="en-US" dirty="0"/>
              <a:t> More than 39% of the city’s residents report speaking a language other than </a:t>
            </a:r>
            <a:r>
              <a:rPr lang="en-US" dirty="0" smtClean="0"/>
              <a:t>English.</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6</a:t>
            </a:fld>
            <a:endParaRPr lang="en-US"/>
          </a:p>
        </p:txBody>
      </p:sp>
    </p:spTree>
    <p:extLst>
      <p:ext uri="{BB962C8B-B14F-4D97-AF65-F5344CB8AC3E}">
        <p14:creationId xmlns:p14="http://schemas.microsoft.com/office/powerpoint/2010/main" val="284567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ASD faces challenges in the areas of youth student engagement and retention.</a:t>
            </a:r>
          </a:p>
          <a:p>
            <a:r>
              <a:rPr lang="en-US" dirty="0" smtClean="0"/>
              <a:t>--</a:t>
            </a:r>
            <a:r>
              <a:rPr lang="en-US" dirty="0"/>
              <a:t>In 2015, Building 21 (B21) became a public high school within the ASD</a:t>
            </a:r>
          </a:p>
          <a:p>
            <a:r>
              <a:rPr lang="en-US" dirty="0"/>
              <a:t>--“to empower networks of learners to connect with their passions and build agency to impact the world”  </a:t>
            </a:r>
          </a:p>
          <a:p>
            <a:r>
              <a:rPr lang="en-US" dirty="0"/>
              <a:t>--The program allows students to learn at their own pace, to engage with content and curricula they find interesting and relevant, and to apply and further develop their skills in real-world environments.</a:t>
            </a:r>
          </a:p>
          <a:p>
            <a:r>
              <a:rPr lang="en-US" dirty="0" smtClean="0"/>
              <a:t>--</a:t>
            </a:r>
            <a:r>
              <a:rPr lang="en-US" dirty="0"/>
              <a:t>More than 89% of the families in the ASD are designated as low-income</a:t>
            </a:r>
            <a:r>
              <a:rPr lang="en-US" dirty="0" smtClean="0"/>
              <a:t>.</a:t>
            </a:r>
          </a:p>
          <a:p>
            <a:r>
              <a:rPr lang="en-US" dirty="0" smtClean="0"/>
              <a:t>--</a:t>
            </a:r>
            <a:r>
              <a:rPr lang="en-US" dirty="0"/>
              <a:t>About 12% of the student body in the ASD has limited English </a:t>
            </a:r>
            <a:r>
              <a:rPr lang="en-US" dirty="0" smtClean="0"/>
              <a:t>proficiency.</a:t>
            </a:r>
          </a:p>
          <a:p>
            <a:endParaRPr lang="en-US" dirty="0"/>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7</a:t>
            </a:fld>
            <a:endParaRPr lang="en-US"/>
          </a:p>
        </p:txBody>
      </p:sp>
    </p:spTree>
    <p:extLst>
      <p:ext uri="{BB962C8B-B14F-4D97-AF65-F5344CB8AC3E}">
        <p14:creationId xmlns:p14="http://schemas.microsoft.com/office/powerpoint/2010/main" val="1937448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--Lehigh </a:t>
            </a:r>
            <a:r>
              <a:rPr lang="en-US" dirty="0"/>
              <a:t>Valley Health Network (LVHN) is a major academic community health network located in eastern Pennsylvania, with eight </a:t>
            </a:r>
            <a:r>
              <a:rPr lang="en-US" dirty="0" smtClean="0"/>
              <a:t>hospitals, including a children’s hospital,  </a:t>
            </a:r>
            <a:r>
              <a:rPr lang="en-US" dirty="0"/>
              <a:t>and over 150 practices and ExpressCare centers.  </a:t>
            </a:r>
            <a:endParaRPr lang="en-US" dirty="0" smtClean="0"/>
          </a:p>
          <a:p>
            <a:endParaRPr lang="en-US" dirty="0" smtClean="0"/>
          </a:p>
          <a:p>
            <a:r>
              <a:rPr lang="en-US" dirty="0" smtClean="0"/>
              <a:t>--The </a:t>
            </a:r>
            <a:r>
              <a:rPr lang="en-US" dirty="0"/>
              <a:t>Department  to Education’s programs encompass professional development, graduate medical education, undergraduate medical education, a school of nursing, faculty development, continuing education, library services, electronic health record education, eLearning, simulation, and youth programs. </a:t>
            </a:r>
          </a:p>
          <a:p>
            <a:endParaRPr lang="en-US" dirty="0" smtClean="0"/>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1F4CF596-4136-4FAA-9BCE-D4557C5D5AA0}" type="slidenum">
              <a:rPr lang="en-US" smtClean="0"/>
              <a:t>8</a:t>
            </a:fld>
            <a:endParaRPr lang="en-US"/>
          </a:p>
        </p:txBody>
      </p:sp>
    </p:spTree>
    <p:extLst>
      <p:ext uri="{BB962C8B-B14F-4D97-AF65-F5344CB8AC3E}">
        <p14:creationId xmlns:p14="http://schemas.microsoft.com/office/powerpoint/2010/main" val="2132808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dirty="0"/>
              <a:t>address some of the barriers faced by local disadvantaged youth, the ASD and B21 partnered with LVHN</a:t>
            </a:r>
            <a:r>
              <a:rPr lang="en-US" dirty="0" smtClean="0"/>
              <a:t>.</a:t>
            </a:r>
          </a:p>
          <a:p>
            <a:r>
              <a:rPr lang="en-US" dirty="0" smtClean="0"/>
              <a:t>–Began in 2015</a:t>
            </a:r>
          </a:p>
          <a:p>
            <a:r>
              <a:rPr lang="en-US" dirty="0" smtClean="0"/>
              <a:t>--Part of a</a:t>
            </a:r>
            <a:r>
              <a:rPr lang="en-US" baseline="0" dirty="0" smtClean="0"/>
              <a:t> four-year curriculum called Health Care Career Discovery</a:t>
            </a:r>
          </a:p>
          <a:p>
            <a:r>
              <a:rPr lang="en-US" dirty="0" smtClean="0"/>
              <a:t>--Student applied to and were interviewed</a:t>
            </a:r>
            <a:r>
              <a:rPr lang="en-US" baseline="0" dirty="0" smtClean="0"/>
              <a:t> for the SWE. </a:t>
            </a:r>
            <a:endParaRPr lang="en-US" dirty="0" smtClean="0"/>
          </a:p>
          <a:p>
            <a:r>
              <a:rPr lang="en-US" dirty="0" smtClean="0"/>
              <a:t>--Incentives</a:t>
            </a:r>
            <a:r>
              <a:rPr lang="en-US" baseline="0" dirty="0" smtClean="0"/>
              <a:t> included a $1,000 stipend paid over two installments, daily lunch and transportation, 3 month gym membership, a new journal and pen set, uniform shirt, and an interview outfit.</a:t>
            </a:r>
            <a:endParaRPr lang="en-US" dirty="0" smtClean="0"/>
          </a:p>
          <a:p>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F4CF596-4136-4FAA-9BCE-D4557C5D5AA0}" type="slidenum">
              <a:rPr lang="en-US" smtClean="0"/>
              <a:t>9</a:t>
            </a:fld>
            <a:endParaRPr lang="en-US"/>
          </a:p>
        </p:txBody>
      </p:sp>
    </p:spTree>
    <p:extLst>
      <p:ext uri="{BB962C8B-B14F-4D97-AF65-F5344CB8AC3E}">
        <p14:creationId xmlns:p14="http://schemas.microsoft.com/office/powerpoint/2010/main" val="1591302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324" y="609601"/>
            <a:ext cx="10976076" cy="1470025"/>
          </a:xfrm>
        </p:spPr>
        <p:txBody>
          <a:bodyPr>
            <a:normAutofit/>
          </a:bodyPr>
          <a:lstStyle>
            <a:lvl1pPr>
              <a:defRPr sz="54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a:t>Click to edit Master title style</a:t>
            </a:r>
          </a:p>
        </p:txBody>
      </p:sp>
      <p:sp>
        <p:nvSpPr>
          <p:cNvPr id="3" name="Subtitle 2"/>
          <p:cNvSpPr>
            <a:spLocks noGrp="1"/>
          </p:cNvSpPr>
          <p:nvPr>
            <p:ph type="subTitle" idx="1"/>
          </p:nvPr>
        </p:nvSpPr>
        <p:spPr>
          <a:xfrm>
            <a:off x="1828800" y="2155371"/>
            <a:ext cx="8534400" cy="685800"/>
          </a:xfrm>
        </p:spPr>
        <p:txBody>
          <a:bodyPr/>
          <a:lstStyle>
            <a:lvl1pPr marL="0" indent="0" algn="ctr">
              <a:buNone/>
              <a:defRPr>
                <a:solidFill>
                  <a:schemeClr val="tx1">
                    <a:tint val="7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
        <p:nvSpPr>
          <p:cNvPr id="7" name="Text Placeholder 7"/>
          <p:cNvSpPr>
            <a:spLocks noGrp="1"/>
          </p:cNvSpPr>
          <p:nvPr>
            <p:ph type="body" sz="quarter" idx="13" hasCustomPrompt="1"/>
          </p:nvPr>
        </p:nvSpPr>
        <p:spPr>
          <a:xfrm>
            <a:off x="2844800" y="4419600"/>
            <a:ext cx="8737600" cy="457200"/>
          </a:xfrm>
        </p:spPr>
        <p:txBody>
          <a:bodyPr/>
          <a:lstStyle>
            <a:lvl1pPr algn="r">
              <a:buNone/>
              <a:defRPr sz="2400" b="1">
                <a:solidFill>
                  <a:schemeClr val="tx1"/>
                </a:solidFill>
                <a:effectLst>
                  <a:outerShdw blurRad="38100" dist="38100" dir="2700000" algn="tl">
                    <a:srgbClr val="000000">
                      <a:alpha val="43137"/>
                    </a:srgbClr>
                  </a:outerShdw>
                </a:effectLst>
              </a:defRPr>
            </a:lvl1pPr>
            <a:lvl2pPr algn="ctr">
              <a:buNone/>
              <a:defRPr sz="2400">
                <a:solidFill>
                  <a:srgbClr val="2768B7"/>
                </a:solidFill>
              </a:defRPr>
            </a:lvl2pPr>
          </a:lstStyle>
          <a:p>
            <a:pPr lvl="0"/>
            <a:r>
              <a:rPr lang="en-US" dirty="0"/>
              <a:t>Click to edit Author Name Master text styles</a:t>
            </a:r>
          </a:p>
        </p:txBody>
      </p:sp>
      <p:sp>
        <p:nvSpPr>
          <p:cNvPr id="8" name="Content Placeholder 9"/>
          <p:cNvSpPr>
            <a:spLocks noGrp="1"/>
          </p:cNvSpPr>
          <p:nvPr>
            <p:ph sz="quarter" idx="14" hasCustomPrompt="1"/>
          </p:nvPr>
        </p:nvSpPr>
        <p:spPr>
          <a:xfrm>
            <a:off x="2844800" y="4876800"/>
            <a:ext cx="8737600" cy="304800"/>
          </a:xfrm>
        </p:spPr>
        <p:txBody>
          <a:bodyPr>
            <a:noAutofit/>
          </a:bodyPr>
          <a:lstStyle>
            <a:lvl1pPr algn="r">
              <a:buNone/>
              <a:defRPr sz="2000" baseline="0">
                <a:solidFill>
                  <a:schemeClr val="tx1"/>
                </a:solidFill>
                <a:effectLst>
                  <a:outerShdw blurRad="38100" dist="38100" dir="2700000" algn="tl">
                    <a:srgbClr val="000000">
                      <a:alpha val="43137"/>
                    </a:srgbClr>
                  </a:outerShdw>
                </a:effectLst>
                <a:latin typeface="Times New Roman" pitchFamily="18" charset="0"/>
                <a:cs typeface="Times New Roman" pitchFamily="18" charset="0"/>
              </a:defRPr>
            </a:lvl1pPr>
            <a:lvl2pPr algn="ctr">
              <a:buNone/>
              <a:defRPr sz="1100">
                <a:latin typeface="Times New Roman" pitchFamily="18" charset="0"/>
                <a:cs typeface="Times New Roman" pitchFamily="18" charset="0"/>
              </a:defRPr>
            </a:lvl2pPr>
            <a:lvl3pPr algn="ctr">
              <a:buNone/>
              <a:defRPr sz="1050">
                <a:latin typeface="Times New Roman" pitchFamily="18" charset="0"/>
                <a:cs typeface="Times New Roman" pitchFamily="18" charset="0"/>
              </a:defRPr>
            </a:lvl3pPr>
            <a:lvl4pPr algn="ctr">
              <a:buNone/>
              <a:defRPr sz="1000">
                <a:latin typeface="Times New Roman" pitchFamily="18" charset="0"/>
                <a:cs typeface="Times New Roman" pitchFamily="18" charset="0"/>
              </a:defRPr>
            </a:lvl4pPr>
            <a:lvl5pPr algn="ctr">
              <a:buNone/>
              <a:defRPr sz="1000">
                <a:latin typeface="Times New Roman" pitchFamily="18" charset="0"/>
                <a:cs typeface="Times New Roman" pitchFamily="18" charset="0"/>
              </a:defRPr>
            </a:lvl5pPr>
          </a:lstStyle>
          <a:p>
            <a:pPr lvl="0"/>
            <a:r>
              <a:rPr lang="en-US" dirty="0"/>
              <a:t>Click to edit Author Title Master text styles</a:t>
            </a:r>
          </a:p>
        </p:txBody>
      </p:sp>
      <p:sp>
        <p:nvSpPr>
          <p:cNvPr id="9" name="TextBox 8"/>
          <p:cNvSpPr txBox="1"/>
          <p:nvPr userDrawn="1"/>
        </p:nvSpPr>
        <p:spPr>
          <a:xfrm>
            <a:off x="606324" y="5366656"/>
            <a:ext cx="2347117" cy="261610"/>
          </a:xfrm>
          <a:prstGeom prst="rect">
            <a:avLst/>
          </a:prstGeom>
          <a:noFill/>
        </p:spPr>
        <p:txBody>
          <a:bodyPr wrap="none" rtlCol="0">
            <a:spAutoFit/>
          </a:bodyPr>
          <a:lstStyle/>
          <a:p>
            <a:r>
              <a:rPr lang="en-US" sz="1100" dirty="0"/>
              <a:t>© 2018 Lehigh Valley Health Network</a:t>
            </a:r>
          </a:p>
        </p:txBody>
      </p:sp>
    </p:spTree>
    <p:extLst>
      <p:ext uri="{BB962C8B-B14F-4D97-AF65-F5344CB8AC3E}">
        <p14:creationId xmlns:p14="http://schemas.microsoft.com/office/powerpoint/2010/main" val="114259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0EF24-5AB5-454D-B155-149CE542B345}"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2768187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0EF24-5AB5-454D-B155-149CE542B345}" type="datetimeFigureOut">
              <a:rPr lang="en-US" smtClean="0"/>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181217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lest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E10EF24-5AB5-454D-B155-149CE542B345}" type="datetimeFigureOut">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116523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0EF24-5AB5-454D-B155-149CE542B345}" type="datetimeFigureOut">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254081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0EF24-5AB5-454D-B155-149CE542B345}"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531026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Questions - Fi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0EF24-5AB5-454D-B155-149CE542B345}"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128893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28650"/>
            <a:ext cx="4011084" cy="8064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28650"/>
            <a:ext cx="6815667" cy="54975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0EF24-5AB5-454D-B155-149CE542B345}"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1604382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0EF24-5AB5-454D-B155-149CE542B345}"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315132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Arial" pitchFamily="34" charset="0"/>
                <a:cs typeface="Arial" pitchFamily="34" charset="0"/>
              </a:defRPr>
            </a:lvl2pPr>
            <a:lvl3pPr>
              <a:defRPr>
                <a:latin typeface="Arial" pitchFamily="34" charset="0"/>
                <a:cs typeface="Arial"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3115316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cess LVH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2478396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VHN Network">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2192000" cy="800100"/>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92" y="1190146"/>
            <a:ext cx="11973059" cy="5722621"/>
          </a:xfrm>
          <a:prstGeom prst="rect">
            <a:avLst/>
          </a:prstGeom>
        </p:spPr>
      </p:pic>
    </p:spTree>
    <p:extLst>
      <p:ext uri="{BB962C8B-B14F-4D97-AF65-F5344CB8AC3E}">
        <p14:creationId xmlns:p14="http://schemas.microsoft.com/office/powerpoint/2010/main" val="3763035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ke It Happ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2229" y="1752601"/>
            <a:ext cx="6589487" cy="4373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298659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2229" y="1390651"/>
            <a:ext cx="6589487" cy="47355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41671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o We 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
        <p:nvSpPr>
          <p:cNvPr id="7" name="TextBox 6"/>
          <p:cNvSpPr txBox="1"/>
          <p:nvPr userDrawn="1"/>
        </p:nvSpPr>
        <p:spPr>
          <a:xfrm>
            <a:off x="6248400" y="456247"/>
            <a:ext cx="5943600" cy="6370975"/>
          </a:xfrm>
          <a:prstGeom prst="rect">
            <a:avLst/>
          </a:prstGeom>
          <a:noFill/>
        </p:spPr>
        <p:txBody>
          <a:bodyPr wrap="square" rtlCol="0">
            <a:spAutoFit/>
          </a:bodyPr>
          <a:lstStyle/>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 Campuses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Institutes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Children’s Hospital</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160+ Physician Practices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 Community Clinics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25 Health Centers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 </a:t>
            </a:r>
            <a:r>
              <a:rPr lang="en-US"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ExpressCARE</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Locations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Children’s </a:t>
            </a:r>
            <a:r>
              <a:rPr lang="en-US"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ExpressCARE</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45 Rehab Locations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81 Testing and Imaging Locations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18,000+ Employees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2,005 Physicians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834 Advanced Practice Clinicians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4,208 Registered Nurses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69,346 Acute Admissions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274,879 ED Visits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1,838 Acute Care Beds</a:t>
            </a:r>
          </a:p>
        </p:txBody>
      </p:sp>
    </p:spTree>
    <p:extLst>
      <p:ext uri="{BB962C8B-B14F-4D97-AF65-F5344CB8AC3E}">
        <p14:creationId xmlns:p14="http://schemas.microsoft.com/office/powerpoint/2010/main" val="374883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5941" y="1752601"/>
            <a:ext cx="10363200" cy="1362075"/>
          </a:xfrm>
        </p:spPr>
        <p:txBody>
          <a:bodyPr anchor="t">
            <a:noAutofit/>
          </a:bodyPr>
          <a:lstStyle>
            <a:lvl1pPr algn="r">
              <a:defRPr sz="4400" b="1" cap="all"/>
            </a:lvl1pPr>
          </a:lstStyle>
          <a:p>
            <a:r>
              <a:rPr lang="en-US" dirty="0"/>
              <a:t>Click to edit Master title style</a:t>
            </a:r>
          </a:p>
        </p:txBody>
      </p:sp>
      <p:sp>
        <p:nvSpPr>
          <p:cNvPr id="3" name="Text Placeholder 2"/>
          <p:cNvSpPr>
            <a:spLocks noGrp="1"/>
          </p:cNvSpPr>
          <p:nvPr>
            <p:ph type="body" idx="1"/>
          </p:nvPr>
        </p:nvSpPr>
        <p:spPr>
          <a:xfrm>
            <a:off x="1325941" y="4354287"/>
            <a:ext cx="10363200" cy="716643"/>
          </a:xfrm>
        </p:spPr>
        <p:txBody>
          <a:bodyPr anchor="b">
            <a:normAutofit/>
          </a:bodyPr>
          <a:lstStyle>
            <a:lvl1pPr marL="0" indent="0" algn="r">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420511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10EF24-5AB5-454D-B155-149CE542B345}"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8B39-A311-484D-8767-04F3E71AB7CB}" type="slidenum">
              <a:rPr lang="en-US" smtClean="0"/>
              <a:t>‹#›</a:t>
            </a:fld>
            <a:endParaRPr lang="en-US"/>
          </a:p>
        </p:txBody>
      </p:sp>
    </p:spTree>
    <p:extLst>
      <p:ext uri="{BB962C8B-B14F-4D97-AF65-F5344CB8AC3E}">
        <p14:creationId xmlns:p14="http://schemas.microsoft.com/office/powerpoint/2010/main" val="124419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57200"/>
            <a:ext cx="12192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0EF24-5AB5-454D-B155-149CE542B345}" type="datetimeFigureOut">
              <a:rPr lang="en-US" smtClean="0"/>
              <a:t>11/22/2019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28B39-A311-484D-8767-04F3E71AB7CB}" type="slidenum">
              <a:rPr lang="en-US" smtClean="0"/>
              <a:t>‹#›</a:t>
            </a:fld>
            <a:endParaRPr lang="en-US"/>
          </a:p>
        </p:txBody>
      </p:sp>
    </p:spTree>
    <p:extLst>
      <p:ext uri="{BB962C8B-B14F-4D97-AF65-F5344CB8AC3E}">
        <p14:creationId xmlns:p14="http://schemas.microsoft.com/office/powerpoint/2010/main" val="60339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6" r:id="rId4"/>
    <p:sldLayoutId id="2147483660" r:id="rId5"/>
    <p:sldLayoutId id="2147483665" r:id="rId6"/>
    <p:sldLayoutId id="2147483661" r:id="rId7"/>
    <p:sldLayoutId id="2147483651" r:id="rId8"/>
    <p:sldLayoutId id="2147483662" r:id="rId9"/>
    <p:sldLayoutId id="2147483652" r:id="rId10"/>
    <p:sldLayoutId id="2147483653" r:id="rId11"/>
    <p:sldLayoutId id="2147483654" r:id="rId12"/>
    <p:sldLayoutId id="2147483663" r:id="rId13"/>
    <p:sldLayoutId id="2147483655" r:id="rId14"/>
    <p:sldLayoutId id="2147483664" r:id="rId15"/>
    <p:sldLayoutId id="2147483656" r:id="rId16"/>
    <p:sldLayoutId id="2147483657" r:id="rId17"/>
  </p:sldLayoutIdLst>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Arial" pitchFamily="34" charset="0"/>
          <a:ea typeface="+mn-ea"/>
          <a:cs typeface="Arial" pitchFamily="34" charset="0"/>
        </a:defRPr>
      </a:lvl1pPr>
      <a:lvl2pPr marL="968375" indent="-3365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317625" indent="-174625"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774825" indent="-284163"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cheryl.arndt@lvhn.org"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044575"/>
            <a:ext cx="10972800" cy="1470025"/>
          </a:xfrm>
        </p:spPr>
        <p:txBody>
          <a:bodyPr>
            <a:normAutofit fontScale="90000"/>
          </a:bodyPr>
          <a:lstStyle/>
          <a:p>
            <a:r>
              <a:rPr lang="en-US" dirty="0">
                <a:effectLst/>
                <a:latin typeface="Arial" panose="020B0604020202020204" pitchFamily="34" charset="0"/>
                <a:cs typeface="Arial" panose="020B0604020202020204" pitchFamily="34" charset="0"/>
              </a:rPr>
              <a:t>Building the </a:t>
            </a:r>
            <a:br>
              <a:rPr lang="en-US" dirty="0">
                <a:effectLst/>
                <a:latin typeface="Arial" panose="020B0604020202020204" pitchFamily="34" charset="0"/>
                <a:cs typeface="Arial" panose="020B0604020202020204" pitchFamily="34" charset="0"/>
              </a:rPr>
            </a:br>
            <a:r>
              <a:rPr lang="en-US" dirty="0" smtClean="0">
                <a:effectLst/>
                <a:latin typeface="Arial" panose="020B0604020202020204" pitchFamily="34" charset="0"/>
                <a:cs typeface="Arial" panose="020B0604020202020204" pitchFamily="34" charset="0"/>
              </a:rPr>
              <a:t>Health Care </a:t>
            </a:r>
            <a:r>
              <a:rPr lang="en-US" dirty="0">
                <a:effectLst/>
                <a:latin typeface="Arial" panose="020B0604020202020204" pitchFamily="34" charset="0"/>
                <a:cs typeface="Arial" panose="020B0604020202020204" pitchFamily="34" charset="0"/>
              </a:rPr>
              <a:t>Professions Pipeline</a:t>
            </a:r>
          </a:p>
        </p:txBody>
      </p:sp>
      <p:sp>
        <p:nvSpPr>
          <p:cNvPr id="5" name="Subtitle 4"/>
          <p:cNvSpPr>
            <a:spLocks noGrp="1"/>
          </p:cNvSpPr>
          <p:nvPr>
            <p:ph type="subTitle" idx="1"/>
          </p:nvPr>
        </p:nvSpPr>
        <p:spPr>
          <a:xfrm>
            <a:off x="1828800" y="2743200"/>
            <a:ext cx="8534400" cy="685800"/>
          </a:xfrm>
        </p:spPr>
        <p:txBody>
          <a:bodyPr>
            <a:normAutofit fontScale="62500" lnSpcReduction="20000"/>
          </a:bodyPr>
          <a:lstStyle/>
          <a:p>
            <a:r>
              <a:rPr lang="en-US" dirty="0">
                <a:effectLst/>
              </a:rPr>
              <a:t>A Qualitative Review of a </a:t>
            </a:r>
          </a:p>
          <a:p>
            <a:r>
              <a:rPr lang="en-US" dirty="0">
                <a:effectLst/>
              </a:rPr>
              <a:t>Summer Work Experience for High School Youth</a:t>
            </a:r>
          </a:p>
          <a:p>
            <a:endParaRPr lang="en-US" dirty="0"/>
          </a:p>
        </p:txBody>
      </p:sp>
      <p:sp>
        <p:nvSpPr>
          <p:cNvPr id="6" name="Text Placeholder 5"/>
          <p:cNvSpPr>
            <a:spLocks noGrp="1"/>
          </p:cNvSpPr>
          <p:nvPr>
            <p:ph type="body" sz="quarter" idx="13"/>
          </p:nvPr>
        </p:nvSpPr>
        <p:spPr/>
        <p:txBody>
          <a:bodyPr/>
          <a:lstStyle/>
          <a:p>
            <a:r>
              <a:rPr lang="en-US" dirty="0">
                <a:effectLst/>
              </a:rPr>
              <a:t>Cheryl Arndt, PhD</a:t>
            </a:r>
          </a:p>
        </p:txBody>
      </p:sp>
      <p:sp>
        <p:nvSpPr>
          <p:cNvPr id="7" name="Content Placeholder 6"/>
          <p:cNvSpPr>
            <a:spLocks noGrp="1"/>
          </p:cNvSpPr>
          <p:nvPr>
            <p:ph sz="quarter" idx="14"/>
          </p:nvPr>
        </p:nvSpPr>
        <p:spPr>
          <a:xfrm>
            <a:off x="2844800" y="4876800"/>
            <a:ext cx="8737600" cy="766354"/>
          </a:xfrm>
        </p:spPr>
        <p:txBody>
          <a:bodyPr/>
          <a:lstStyle/>
          <a:p>
            <a:r>
              <a:rPr lang="en-US" dirty="0">
                <a:effectLst/>
                <a:latin typeface="Arial" panose="020B0604020202020204" pitchFamily="34" charset="0"/>
                <a:cs typeface="Arial" panose="020B0604020202020204" pitchFamily="34" charset="0"/>
              </a:rPr>
              <a:t>Senior Education Consultant—Program Outcomes</a:t>
            </a:r>
          </a:p>
          <a:p>
            <a:r>
              <a:rPr lang="en-US" dirty="0">
                <a:effectLst/>
                <a:latin typeface="Arial" panose="020B0604020202020204" pitchFamily="34" charset="0"/>
                <a:cs typeface="Arial" panose="020B0604020202020204" pitchFamily="34" charset="0"/>
              </a:rPr>
              <a:t>Department of Education</a:t>
            </a:r>
          </a:p>
        </p:txBody>
      </p:sp>
      <p:pic>
        <p:nvPicPr>
          <p:cNvPr id="2" name="Picture 1"/>
          <p:cNvPicPr>
            <a:picLocks noChangeAspect="1"/>
          </p:cNvPicPr>
          <p:nvPr/>
        </p:nvPicPr>
        <p:blipFill>
          <a:blip r:embed="rId3"/>
          <a:stretch>
            <a:fillRect/>
          </a:stretch>
        </p:blipFill>
        <p:spPr>
          <a:xfrm>
            <a:off x="333420" y="6100354"/>
            <a:ext cx="2511380" cy="731520"/>
          </a:xfrm>
          <a:prstGeom prst="rect">
            <a:avLst/>
          </a:prstGeom>
        </p:spPr>
      </p:pic>
    </p:spTree>
    <p:extLst>
      <p:ext uri="{BB962C8B-B14F-4D97-AF65-F5344CB8AC3E}">
        <p14:creationId xmlns:p14="http://schemas.microsoft.com/office/powerpoint/2010/main" val="246186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760F05A-AFEF-4E78-B6AD-2749619E65D5}"/>
              </a:ext>
            </a:extLst>
          </p:cNvPr>
          <p:cNvSpPr>
            <a:spLocks noGrp="1"/>
          </p:cNvSpPr>
          <p:nvPr>
            <p:ph idx="1"/>
          </p:nvPr>
        </p:nvSpPr>
        <p:spPr>
          <a:xfrm>
            <a:off x="609597" y="2332037"/>
            <a:ext cx="10972800" cy="4373563"/>
          </a:xfrm>
        </p:spPr>
        <p:txBody>
          <a:bodyPr>
            <a:normAutofit/>
          </a:bodyPr>
          <a:lstStyle/>
          <a:p>
            <a:pPr marL="0" indent="0" algn="ctr">
              <a:spcBef>
                <a:spcPct val="0"/>
              </a:spcBef>
              <a:buNone/>
            </a:pPr>
            <a:r>
              <a:rPr lang="en-US" sz="4400" b="1" dirty="0">
                <a:ea typeface="+mj-ea"/>
              </a:rPr>
              <a:t>The Summer Work Experience</a:t>
            </a:r>
          </a:p>
        </p:txBody>
      </p:sp>
      <p:pic>
        <p:nvPicPr>
          <p:cNvPr id="2" name="Picture 1"/>
          <p:cNvPicPr>
            <a:picLocks noChangeAspect="1"/>
          </p:cNvPicPr>
          <p:nvPr/>
        </p:nvPicPr>
        <p:blipFill rotWithShape="1">
          <a:blip r:embed="rId3"/>
          <a:srcRect l="11025" t="18431" r="2025" b="27348"/>
          <a:stretch/>
        </p:blipFill>
        <p:spPr>
          <a:xfrm>
            <a:off x="84399" y="5260906"/>
            <a:ext cx="4061701" cy="1198179"/>
          </a:xfrm>
          <a:prstGeom prst="rect">
            <a:avLst/>
          </a:prstGeom>
        </p:spPr>
      </p:pic>
      <p:pic>
        <p:nvPicPr>
          <p:cNvPr id="4" name="Picture 3"/>
          <p:cNvPicPr>
            <a:picLocks noChangeAspect="1"/>
          </p:cNvPicPr>
          <p:nvPr/>
        </p:nvPicPr>
        <p:blipFill>
          <a:blip r:embed="rId4"/>
          <a:stretch>
            <a:fillRect/>
          </a:stretch>
        </p:blipFill>
        <p:spPr>
          <a:xfrm>
            <a:off x="3912672" y="5459409"/>
            <a:ext cx="4366651" cy="876300"/>
          </a:xfrm>
          <a:prstGeom prst="rect">
            <a:avLst/>
          </a:prstGeom>
        </p:spPr>
      </p:pic>
      <p:pic>
        <p:nvPicPr>
          <p:cNvPr id="5" name="Picture 4"/>
          <p:cNvPicPr>
            <a:picLocks noChangeAspect="1"/>
          </p:cNvPicPr>
          <p:nvPr/>
        </p:nvPicPr>
        <p:blipFill>
          <a:blip r:embed="rId5"/>
          <a:stretch>
            <a:fillRect/>
          </a:stretch>
        </p:blipFill>
        <p:spPr>
          <a:xfrm>
            <a:off x="8320232" y="5490220"/>
            <a:ext cx="3787367" cy="1103116"/>
          </a:xfrm>
          <a:prstGeom prst="rect">
            <a:avLst/>
          </a:prstGeom>
        </p:spPr>
      </p:pic>
      <p:sp>
        <p:nvSpPr>
          <p:cNvPr id="6" name="TextBox 5"/>
          <p:cNvSpPr txBox="1"/>
          <p:nvPr/>
        </p:nvSpPr>
        <p:spPr>
          <a:xfrm>
            <a:off x="0" y="369034"/>
            <a:ext cx="12191999" cy="4891872"/>
          </a:xfrm>
          <a:prstGeom prst="rect">
            <a:avLst/>
          </a:prstGeom>
          <a:solidFill>
            <a:srgbClr val="92D050">
              <a:alpha val="10000"/>
            </a:srgbClr>
          </a:solidFill>
        </p:spPr>
        <p:txBody>
          <a:bodyPr wrap="square" rtlCol="0">
            <a:spAutoFit/>
          </a:bodyPr>
          <a:lstStyle/>
          <a:p>
            <a:endParaRPr lang="en-US" dirty="0"/>
          </a:p>
        </p:txBody>
      </p:sp>
    </p:spTree>
    <p:extLst>
      <p:ext uri="{BB962C8B-B14F-4D97-AF65-F5344CB8AC3E}">
        <p14:creationId xmlns:p14="http://schemas.microsoft.com/office/powerpoint/2010/main" val="157200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565"/>
            <a:ext cx="12192000" cy="1066800"/>
          </a:xfrm>
        </p:spPr>
        <p:txBody>
          <a:bodyPr/>
          <a:lstStyle/>
          <a:p>
            <a:r>
              <a:rPr lang="en-US" dirty="0" smtClean="0">
                <a:effectLst/>
                <a:latin typeface="Arial" panose="020B0604020202020204" pitchFamily="34" charset="0"/>
                <a:cs typeface="Arial" panose="020B0604020202020204" pitchFamily="34" charset="0"/>
              </a:rPr>
              <a:t>Scope of Program </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83476" y="1387365"/>
            <a:ext cx="10972800" cy="4391957"/>
          </a:xfrm>
        </p:spPr>
        <p:txBody>
          <a:bodyPr>
            <a:normAutofit fontScale="92500" lnSpcReduction="10000"/>
          </a:bodyPr>
          <a:lstStyle/>
          <a:p>
            <a:pPr>
              <a:lnSpc>
                <a:spcPct val="150000"/>
              </a:lnSpc>
            </a:pPr>
            <a:r>
              <a:rPr lang="en-US" dirty="0" smtClean="0"/>
              <a:t>16 youth participants (all B21 rising seniors)</a:t>
            </a:r>
          </a:p>
          <a:p>
            <a:pPr>
              <a:lnSpc>
                <a:spcPct val="150000"/>
              </a:lnSpc>
            </a:pPr>
            <a:r>
              <a:rPr lang="en-US" dirty="0" smtClean="0"/>
              <a:t>12 LVHN departments</a:t>
            </a:r>
          </a:p>
          <a:p>
            <a:pPr>
              <a:lnSpc>
                <a:spcPct val="150000"/>
              </a:lnSpc>
            </a:pPr>
            <a:r>
              <a:rPr lang="en-US" dirty="0" smtClean="0"/>
              <a:t>20 PD speakers</a:t>
            </a:r>
          </a:p>
          <a:p>
            <a:pPr>
              <a:lnSpc>
                <a:spcPct val="150000"/>
              </a:lnSpc>
            </a:pPr>
            <a:r>
              <a:rPr lang="en-US" dirty="0" smtClean="0"/>
              <a:t>30 LVHN mentors</a:t>
            </a:r>
          </a:p>
          <a:p>
            <a:pPr>
              <a:lnSpc>
                <a:spcPct val="150000"/>
              </a:lnSpc>
            </a:pPr>
            <a:r>
              <a:rPr lang="en-US" dirty="0" smtClean="0"/>
              <a:t>6 weeks at 30 hours/week </a:t>
            </a:r>
          </a:p>
          <a:p>
            <a:pPr>
              <a:lnSpc>
                <a:spcPct val="150000"/>
              </a:lnSpc>
            </a:pPr>
            <a:r>
              <a:rPr lang="en-US" dirty="0" smtClean="0"/>
              <a:t>~ $6,000/participant</a:t>
            </a:r>
            <a:endParaRPr lang="en-US" dirty="0"/>
          </a:p>
        </p:txBody>
      </p:sp>
      <p:pic>
        <p:nvPicPr>
          <p:cNvPr id="4" name="Picture 3"/>
          <p:cNvPicPr>
            <a:picLocks noChangeAspect="1"/>
          </p:cNvPicPr>
          <p:nvPr/>
        </p:nvPicPr>
        <p:blipFill>
          <a:blip r:embed="rId3"/>
          <a:stretch>
            <a:fillRect/>
          </a:stretch>
        </p:blipFill>
        <p:spPr>
          <a:xfrm>
            <a:off x="6207348" y="2249214"/>
            <a:ext cx="5732404" cy="4305489"/>
          </a:xfrm>
          <a:prstGeom prst="rect">
            <a:avLst/>
          </a:prstGeom>
          <a:ln>
            <a:solidFill>
              <a:schemeClr val="accent1"/>
            </a:solidFill>
          </a:ln>
        </p:spPr>
      </p:pic>
    </p:spTree>
    <p:extLst>
      <p:ext uri="{BB962C8B-B14F-4D97-AF65-F5344CB8AC3E}">
        <p14:creationId xmlns:p14="http://schemas.microsoft.com/office/powerpoint/2010/main" val="568162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F789C2F-247A-49C4-9301-19FE59D8A1F1}"/>
              </a:ext>
            </a:extLst>
          </p:cNvPr>
          <p:cNvPicPr>
            <a:picLocks noGrp="1" noChangeAspect="1"/>
          </p:cNvPicPr>
          <p:nvPr>
            <p:ph idx="1"/>
          </p:nvPr>
        </p:nvPicPr>
        <p:blipFill>
          <a:blip r:embed="rId3"/>
          <a:stretch>
            <a:fillRect/>
          </a:stretch>
        </p:blipFill>
        <p:spPr>
          <a:xfrm>
            <a:off x="3794560" y="2211015"/>
            <a:ext cx="4602879" cy="3456732"/>
          </a:xfrm>
          <a:prstGeom prst="rect">
            <a:avLst/>
          </a:prstGeom>
        </p:spPr>
      </p:pic>
      <p:pic>
        <p:nvPicPr>
          <p:cNvPr id="5" name="Picture 4">
            <a:extLst>
              <a:ext uri="{FF2B5EF4-FFF2-40B4-BE49-F238E27FC236}">
                <a16:creationId xmlns:a16="http://schemas.microsoft.com/office/drawing/2014/main" xmlns="" id="{A0B40717-2B3D-4F7B-8245-917DF8820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714500"/>
            <a:ext cx="4572000" cy="3429000"/>
          </a:xfrm>
          <a:prstGeom prst="rect">
            <a:avLst/>
          </a:prstGeom>
        </p:spPr>
      </p:pic>
      <p:pic>
        <p:nvPicPr>
          <p:cNvPr id="7" name="Picture 6">
            <a:extLst>
              <a:ext uri="{FF2B5EF4-FFF2-40B4-BE49-F238E27FC236}">
                <a16:creationId xmlns:a16="http://schemas.microsoft.com/office/drawing/2014/main" xmlns="" id="{5194EB3A-9D8E-4913-967B-CEDDC53A47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6642"/>
          <a:stretch/>
        </p:blipFill>
        <p:spPr>
          <a:xfrm>
            <a:off x="164292" y="599505"/>
            <a:ext cx="11930761" cy="5669280"/>
          </a:xfrm>
          <a:prstGeom prst="rect">
            <a:avLst/>
          </a:prstGeom>
          <a:ln>
            <a:solidFill>
              <a:schemeClr val="accent1"/>
            </a:solidFill>
          </a:ln>
        </p:spPr>
      </p:pic>
    </p:spTree>
    <p:extLst>
      <p:ext uri="{BB962C8B-B14F-4D97-AF65-F5344CB8AC3E}">
        <p14:creationId xmlns:p14="http://schemas.microsoft.com/office/powerpoint/2010/main" val="328260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3309296C-1DBC-4296-8958-6830F9EF020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0581"/>
          <a:stretch/>
        </p:blipFill>
        <p:spPr>
          <a:xfrm>
            <a:off x="35221" y="344795"/>
            <a:ext cx="12121558" cy="6400800"/>
          </a:xfrm>
          <a:ln>
            <a:solidFill>
              <a:schemeClr val="accent1"/>
            </a:solidFill>
          </a:ln>
        </p:spPr>
      </p:pic>
    </p:spTree>
    <p:extLst>
      <p:ext uri="{BB962C8B-B14F-4D97-AF65-F5344CB8AC3E}">
        <p14:creationId xmlns:p14="http://schemas.microsoft.com/office/powerpoint/2010/main" val="169634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lum bright="3000"/>
          </a:blip>
          <a:stretch>
            <a:fillRect/>
          </a:stretch>
        </p:blipFill>
        <p:spPr>
          <a:xfrm>
            <a:off x="6124755" y="2255561"/>
            <a:ext cx="5828281" cy="4371211"/>
          </a:xfrm>
          <a:prstGeom prst="rect">
            <a:avLst/>
          </a:prstGeom>
          <a:ln>
            <a:solidFill>
              <a:schemeClr val="accent1"/>
            </a:solidFill>
          </a:ln>
        </p:spPr>
      </p:pic>
      <p:pic>
        <p:nvPicPr>
          <p:cNvPr id="2" name="Picture 1"/>
          <p:cNvPicPr>
            <a:picLocks noChangeAspect="1"/>
          </p:cNvPicPr>
          <p:nvPr/>
        </p:nvPicPr>
        <p:blipFill rotWithShape="1">
          <a:blip r:embed="rId6">
            <a:lum bright="14000"/>
          </a:blip>
          <a:srcRect t="8962"/>
          <a:stretch/>
        </p:blipFill>
        <p:spPr>
          <a:xfrm>
            <a:off x="346841" y="521679"/>
            <a:ext cx="6738511" cy="4077142"/>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298640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BD76BAD-9C87-4D38-BAC8-88E9E6E680A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74438" y="327208"/>
            <a:ext cx="8595360" cy="6446520"/>
          </a:xfrm>
          <a:ln>
            <a:solidFill>
              <a:schemeClr val="accent1"/>
            </a:solidFill>
          </a:ln>
        </p:spPr>
      </p:pic>
    </p:spTree>
    <p:extLst>
      <p:ext uri="{BB962C8B-B14F-4D97-AF65-F5344CB8AC3E}">
        <p14:creationId xmlns:p14="http://schemas.microsoft.com/office/powerpoint/2010/main" val="1228239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FA1BA0B-49FA-44C2-9215-EE8A7E65054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0352" y="489232"/>
            <a:ext cx="4668117" cy="6222856"/>
          </a:xfrm>
          <a:ln>
            <a:solidFill>
              <a:schemeClr val="accent1"/>
            </a:solidFill>
          </a:ln>
        </p:spPr>
      </p:pic>
      <p:pic>
        <p:nvPicPr>
          <p:cNvPr id="6" name="Picture 5">
            <a:extLst>
              <a:ext uri="{FF2B5EF4-FFF2-40B4-BE49-F238E27FC236}">
                <a16:creationId xmlns:a16="http://schemas.microsoft.com/office/drawing/2014/main" xmlns="" id="{3495EAD6-E0C2-4A4F-8D24-C009E84B6DCE}"/>
              </a:ext>
            </a:extLst>
          </p:cNvPr>
          <p:cNvPicPr>
            <a:picLocks noChangeAspect="1"/>
          </p:cNvPicPr>
          <p:nvPr/>
        </p:nvPicPr>
        <p:blipFill>
          <a:blip r:embed="rId4"/>
          <a:stretch>
            <a:fillRect/>
          </a:stretch>
        </p:blipFill>
        <p:spPr>
          <a:xfrm>
            <a:off x="6311057" y="489232"/>
            <a:ext cx="4664865" cy="6222856"/>
          </a:xfrm>
          <a:prstGeom prst="rect">
            <a:avLst/>
          </a:prstGeom>
          <a:ln>
            <a:solidFill>
              <a:schemeClr val="accent1"/>
            </a:solidFill>
          </a:ln>
        </p:spPr>
      </p:pic>
    </p:spTree>
    <p:extLst>
      <p:ext uri="{BB962C8B-B14F-4D97-AF65-F5344CB8AC3E}">
        <p14:creationId xmlns:p14="http://schemas.microsoft.com/office/powerpoint/2010/main" val="65455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5211"/>
          <a:stretch/>
        </p:blipFill>
        <p:spPr>
          <a:xfrm>
            <a:off x="1523999" y="357352"/>
            <a:ext cx="9144001" cy="6500648"/>
          </a:xfrm>
          <a:prstGeom prst="rect">
            <a:avLst/>
          </a:prstGeom>
          <a:ln>
            <a:solidFill>
              <a:schemeClr val="accent1"/>
            </a:solidFill>
          </a:ln>
        </p:spPr>
      </p:pic>
    </p:spTree>
    <p:extLst>
      <p:ext uri="{BB962C8B-B14F-4D97-AF65-F5344CB8AC3E}">
        <p14:creationId xmlns:p14="http://schemas.microsoft.com/office/powerpoint/2010/main" val="362839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59A2A64-6111-40FB-8711-431B326D221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8255" y="352697"/>
            <a:ext cx="8673737" cy="6505303"/>
          </a:xfrm>
        </p:spPr>
      </p:pic>
    </p:spTree>
    <p:extLst>
      <p:ext uri="{BB962C8B-B14F-4D97-AF65-F5344CB8AC3E}">
        <p14:creationId xmlns:p14="http://schemas.microsoft.com/office/powerpoint/2010/main" val="4183236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D5A030B-7309-4ADE-8E35-925C9BD89F9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2917" y="527166"/>
            <a:ext cx="4522791" cy="6030388"/>
          </a:xfrm>
          <a:ln>
            <a:solidFill>
              <a:schemeClr val="accent1"/>
            </a:solidFill>
          </a:ln>
        </p:spPr>
      </p:pic>
      <p:pic>
        <p:nvPicPr>
          <p:cNvPr id="6" name="Picture 5">
            <a:extLst>
              <a:ext uri="{FF2B5EF4-FFF2-40B4-BE49-F238E27FC236}">
                <a16:creationId xmlns:a16="http://schemas.microsoft.com/office/drawing/2014/main" xmlns="" id="{C78CE410-3665-4CCA-83B4-24133A45D4B4}"/>
              </a:ext>
            </a:extLst>
          </p:cNvPr>
          <p:cNvPicPr>
            <a:picLocks noChangeAspect="1"/>
          </p:cNvPicPr>
          <p:nvPr/>
        </p:nvPicPr>
        <p:blipFill>
          <a:blip r:embed="rId4"/>
          <a:stretch>
            <a:fillRect/>
          </a:stretch>
        </p:blipFill>
        <p:spPr>
          <a:xfrm>
            <a:off x="6356294" y="527167"/>
            <a:ext cx="4878137" cy="6030387"/>
          </a:xfrm>
          <a:prstGeom prst="rect">
            <a:avLst/>
          </a:prstGeom>
          <a:ln>
            <a:solidFill>
              <a:schemeClr val="accent1"/>
            </a:solidFill>
          </a:ln>
        </p:spPr>
      </p:pic>
    </p:spTree>
    <p:extLst>
      <p:ext uri="{BB962C8B-B14F-4D97-AF65-F5344CB8AC3E}">
        <p14:creationId xmlns:p14="http://schemas.microsoft.com/office/powerpoint/2010/main" val="169368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Arial" panose="020B0604020202020204" pitchFamily="34" charset="0"/>
                <a:cs typeface="Arial" panose="020B0604020202020204" pitchFamily="34" charset="0"/>
              </a:rPr>
              <a:t>Outline</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752601"/>
            <a:ext cx="11193517" cy="4373563"/>
          </a:xfrm>
        </p:spPr>
        <p:txBody>
          <a:bodyPr>
            <a:normAutofit lnSpcReduction="10000"/>
          </a:bodyPr>
          <a:lstStyle/>
          <a:p>
            <a:pPr marL="514350" indent="-514350">
              <a:buAutoNum type="arabicPeriod"/>
            </a:pPr>
            <a:r>
              <a:rPr lang="en-US" dirty="0" smtClean="0"/>
              <a:t>The </a:t>
            </a:r>
            <a:r>
              <a:rPr lang="en-US" dirty="0"/>
              <a:t>h</a:t>
            </a:r>
            <a:r>
              <a:rPr lang="en-US" dirty="0" smtClean="0"/>
              <a:t>ealth care pipeline</a:t>
            </a:r>
          </a:p>
          <a:p>
            <a:pPr marL="0" indent="0">
              <a:buNone/>
            </a:pPr>
            <a:endParaRPr lang="en-US" dirty="0">
              <a:solidFill>
                <a:srgbClr val="FF0000"/>
              </a:solidFill>
            </a:endParaRPr>
          </a:p>
          <a:p>
            <a:pPr marL="0" indent="0">
              <a:buNone/>
            </a:pPr>
            <a:r>
              <a:rPr lang="en-US" dirty="0" smtClean="0"/>
              <a:t>2. The Summer Work Experience Program </a:t>
            </a:r>
          </a:p>
          <a:p>
            <a:pPr marL="0" indent="0">
              <a:buNone/>
            </a:pPr>
            <a:endParaRPr lang="en-US" dirty="0">
              <a:solidFill>
                <a:srgbClr val="FF0000"/>
              </a:solidFill>
            </a:endParaRPr>
          </a:p>
          <a:p>
            <a:pPr marL="0" indent="0">
              <a:buNone/>
            </a:pPr>
            <a:r>
              <a:rPr lang="en-US" dirty="0" smtClean="0"/>
              <a:t>3. Evaluation</a:t>
            </a:r>
          </a:p>
          <a:p>
            <a:pPr marL="0" indent="0">
              <a:buNone/>
            </a:pPr>
            <a:r>
              <a:rPr lang="en-US" dirty="0"/>
              <a:t>	</a:t>
            </a:r>
            <a:r>
              <a:rPr lang="en-US" dirty="0" smtClean="0"/>
              <a:t>--focus groups, ripple effects map, survey</a:t>
            </a:r>
          </a:p>
          <a:p>
            <a:pPr marL="0" indent="0">
              <a:buNone/>
            </a:pPr>
            <a:endParaRPr lang="en-US" dirty="0">
              <a:solidFill>
                <a:srgbClr val="FF0000"/>
              </a:solidFill>
            </a:endParaRPr>
          </a:p>
          <a:p>
            <a:pPr marL="0" indent="0">
              <a:buNone/>
            </a:pPr>
            <a:r>
              <a:rPr lang="en-US" dirty="0" smtClean="0"/>
              <a:t>4. Program improvements </a:t>
            </a:r>
          </a:p>
          <a:p>
            <a:endParaRPr lang="en-US" dirty="0" smtClean="0"/>
          </a:p>
          <a:p>
            <a:endParaRPr lang="en-US" dirty="0"/>
          </a:p>
        </p:txBody>
      </p:sp>
    </p:spTree>
    <p:extLst>
      <p:ext uri="{BB962C8B-B14F-4D97-AF65-F5344CB8AC3E}">
        <p14:creationId xmlns:p14="http://schemas.microsoft.com/office/powerpoint/2010/main" val="346288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4791"/>
          <a:stretch/>
        </p:blipFill>
        <p:spPr>
          <a:xfrm>
            <a:off x="1523999" y="328612"/>
            <a:ext cx="9144001" cy="6529388"/>
          </a:xfrm>
          <a:prstGeom prst="rect">
            <a:avLst/>
          </a:prstGeom>
          <a:ln>
            <a:solidFill>
              <a:schemeClr val="accent1"/>
            </a:solidFill>
          </a:ln>
        </p:spPr>
      </p:pic>
    </p:spTree>
    <p:extLst>
      <p:ext uri="{BB962C8B-B14F-4D97-AF65-F5344CB8AC3E}">
        <p14:creationId xmlns:p14="http://schemas.microsoft.com/office/powerpoint/2010/main" val="1193043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383EA03E-4113-4D64-B8B0-0DEBF9DCBD5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71337" y="558344"/>
            <a:ext cx="4305986" cy="5741314"/>
          </a:xfrm>
          <a:ln>
            <a:solidFill>
              <a:schemeClr val="accent1"/>
            </a:solidFill>
          </a:ln>
        </p:spPr>
      </p:pic>
      <p:pic>
        <p:nvPicPr>
          <p:cNvPr id="6" name="Picture 5">
            <a:extLst>
              <a:ext uri="{FF2B5EF4-FFF2-40B4-BE49-F238E27FC236}">
                <a16:creationId xmlns:a16="http://schemas.microsoft.com/office/drawing/2014/main" xmlns="" id="{8BEFE8F4-AF84-4AC6-A727-0EBDFDBCB333}"/>
              </a:ext>
            </a:extLst>
          </p:cNvPr>
          <p:cNvPicPr>
            <a:picLocks noChangeAspect="1"/>
          </p:cNvPicPr>
          <p:nvPr/>
        </p:nvPicPr>
        <p:blipFill>
          <a:blip r:embed="rId4"/>
          <a:stretch>
            <a:fillRect/>
          </a:stretch>
        </p:blipFill>
        <p:spPr>
          <a:xfrm>
            <a:off x="5721531" y="558343"/>
            <a:ext cx="6053602" cy="5741314"/>
          </a:xfrm>
          <a:prstGeom prst="rect">
            <a:avLst/>
          </a:prstGeom>
          <a:ln>
            <a:solidFill>
              <a:schemeClr val="accent1"/>
            </a:solidFill>
          </a:ln>
        </p:spPr>
      </p:pic>
    </p:spTree>
    <p:extLst>
      <p:ext uri="{BB962C8B-B14F-4D97-AF65-F5344CB8AC3E}">
        <p14:creationId xmlns:p14="http://schemas.microsoft.com/office/powerpoint/2010/main" val="291721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7203" b="3295"/>
          <a:stretch/>
        </p:blipFill>
        <p:spPr>
          <a:xfrm>
            <a:off x="779121" y="590835"/>
            <a:ext cx="5069516" cy="6047960"/>
          </a:xfrm>
          <a:prstGeom prst="rect">
            <a:avLst/>
          </a:prstGeom>
          <a:ln>
            <a:solidFill>
              <a:schemeClr val="accent1"/>
            </a:solidFill>
          </a:ln>
        </p:spPr>
      </p:pic>
      <p:pic>
        <p:nvPicPr>
          <p:cNvPr id="2" name="Picture 1"/>
          <p:cNvPicPr>
            <a:picLocks noChangeAspect="1"/>
          </p:cNvPicPr>
          <p:nvPr/>
        </p:nvPicPr>
        <p:blipFill rotWithShape="1">
          <a:blip r:embed="rId4"/>
          <a:srcRect l="40429" t="6794"/>
          <a:stretch/>
        </p:blipFill>
        <p:spPr>
          <a:xfrm>
            <a:off x="6333067" y="590835"/>
            <a:ext cx="5164364" cy="6063062"/>
          </a:xfrm>
          <a:prstGeom prst="rect">
            <a:avLst/>
          </a:prstGeom>
          <a:ln>
            <a:solidFill>
              <a:schemeClr val="accent1"/>
            </a:solidFill>
          </a:ln>
        </p:spPr>
      </p:pic>
    </p:spTree>
    <p:extLst>
      <p:ext uri="{BB962C8B-B14F-4D97-AF65-F5344CB8AC3E}">
        <p14:creationId xmlns:p14="http://schemas.microsoft.com/office/powerpoint/2010/main" val="2627524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71146" y="375115"/>
            <a:ext cx="8643846" cy="6482885"/>
          </a:xfrm>
          <a:prstGeom prst="rect">
            <a:avLst/>
          </a:prstGeom>
          <a:ln>
            <a:solidFill>
              <a:schemeClr val="accent1"/>
            </a:solidFill>
          </a:ln>
        </p:spPr>
      </p:pic>
    </p:spTree>
    <p:extLst>
      <p:ext uri="{BB962C8B-B14F-4D97-AF65-F5344CB8AC3E}">
        <p14:creationId xmlns:p14="http://schemas.microsoft.com/office/powerpoint/2010/main" val="4183595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10723" y="528567"/>
            <a:ext cx="4316648" cy="6217920"/>
          </a:xfrm>
          <a:prstGeom prst="rect">
            <a:avLst/>
          </a:prstGeom>
          <a:ln>
            <a:solidFill>
              <a:schemeClr val="accent1"/>
            </a:solidFill>
          </a:ln>
        </p:spPr>
      </p:pic>
      <p:pic>
        <p:nvPicPr>
          <p:cNvPr id="7" name="Picture 6"/>
          <p:cNvPicPr>
            <a:picLocks noChangeAspect="1"/>
          </p:cNvPicPr>
          <p:nvPr/>
        </p:nvPicPr>
        <p:blipFill>
          <a:blip r:embed="rId4"/>
          <a:stretch>
            <a:fillRect/>
          </a:stretch>
        </p:blipFill>
        <p:spPr>
          <a:xfrm>
            <a:off x="5957662" y="526609"/>
            <a:ext cx="5526700" cy="6219878"/>
          </a:xfrm>
          <a:prstGeom prst="rect">
            <a:avLst/>
          </a:prstGeom>
        </p:spPr>
      </p:pic>
    </p:spTree>
    <p:extLst>
      <p:ext uri="{BB962C8B-B14F-4D97-AF65-F5344CB8AC3E}">
        <p14:creationId xmlns:p14="http://schemas.microsoft.com/office/powerpoint/2010/main" val="4018895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389622" y="530294"/>
            <a:ext cx="4633208" cy="6175783"/>
          </a:xfrm>
          <a:prstGeom prst="rect">
            <a:avLst/>
          </a:prstGeom>
          <a:ln>
            <a:solidFill>
              <a:schemeClr val="accent1"/>
            </a:solidFill>
          </a:ln>
        </p:spPr>
      </p:pic>
      <p:pic>
        <p:nvPicPr>
          <p:cNvPr id="10" name="Picture 9"/>
          <p:cNvPicPr>
            <a:picLocks noChangeAspect="1"/>
          </p:cNvPicPr>
          <p:nvPr/>
        </p:nvPicPr>
        <p:blipFill>
          <a:blip r:embed="rId4"/>
          <a:stretch>
            <a:fillRect/>
          </a:stretch>
        </p:blipFill>
        <p:spPr>
          <a:xfrm>
            <a:off x="1633138" y="530294"/>
            <a:ext cx="3901778" cy="6175783"/>
          </a:xfrm>
          <a:prstGeom prst="rect">
            <a:avLst/>
          </a:prstGeom>
        </p:spPr>
      </p:pic>
    </p:spTree>
    <p:extLst>
      <p:ext uri="{BB962C8B-B14F-4D97-AF65-F5344CB8AC3E}">
        <p14:creationId xmlns:p14="http://schemas.microsoft.com/office/powerpoint/2010/main" val="2848852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alpha val="1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4198" y="2676927"/>
            <a:ext cx="5861269" cy="874985"/>
          </a:xfrm>
        </p:spPr>
        <p:txBody>
          <a:bodyPr>
            <a:noAutofit/>
          </a:bodyPr>
          <a:lstStyle/>
          <a:p>
            <a:pPr marL="0" indent="0">
              <a:buNone/>
            </a:pPr>
            <a:r>
              <a:rPr lang="en-US" sz="4400" b="1" dirty="0" smtClean="0"/>
              <a:t>Evaluation Process</a:t>
            </a:r>
            <a:endParaRPr lang="en-US" sz="4400" dirty="0"/>
          </a:p>
        </p:txBody>
      </p:sp>
    </p:spTree>
    <p:extLst>
      <p:ext uri="{BB962C8B-B14F-4D97-AF65-F5344CB8AC3E}">
        <p14:creationId xmlns:p14="http://schemas.microsoft.com/office/powerpoint/2010/main" val="1667726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Focus Groups </a:t>
            </a:r>
          </a:p>
        </p:txBody>
      </p:sp>
      <p:sp>
        <p:nvSpPr>
          <p:cNvPr id="4" name="Content Placeholder 3"/>
          <p:cNvSpPr>
            <a:spLocks noGrp="1"/>
          </p:cNvSpPr>
          <p:nvPr>
            <p:ph idx="1"/>
          </p:nvPr>
        </p:nvSpPr>
        <p:spPr/>
        <p:txBody>
          <a:bodyPr/>
          <a:lstStyle/>
          <a:p>
            <a:r>
              <a:rPr lang="en-US" dirty="0"/>
              <a:t>Introductory </a:t>
            </a:r>
            <a:r>
              <a:rPr lang="en-US" dirty="0" smtClean="0"/>
              <a:t>question</a:t>
            </a:r>
          </a:p>
          <a:p>
            <a:pPr lvl="1"/>
            <a:r>
              <a:rPr lang="en-US" dirty="0" smtClean="0"/>
              <a:t>Prevailing </a:t>
            </a:r>
            <a:r>
              <a:rPr lang="en-US" dirty="0"/>
              <a:t>thoughts and </a:t>
            </a:r>
            <a:r>
              <a:rPr lang="en-US" dirty="0" smtClean="0"/>
              <a:t>feelings</a:t>
            </a:r>
          </a:p>
          <a:p>
            <a:pPr marL="631825" lvl="1" indent="0">
              <a:buNone/>
            </a:pPr>
            <a:endParaRPr lang="en-US" dirty="0"/>
          </a:p>
          <a:p>
            <a:r>
              <a:rPr lang="en-US" dirty="0"/>
              <a:t>Key Question </a:t>
            </a:r>
            <a:r>
              <a:rPr lang="en-US" dirty="0" smtClean="0"/>
              <a:t>1 </a:t>
            </a:r>
          </a:p>
          <a:p>
            <a:pPr lvl="1"/>
            <a:r>
              <a:rPr lang="en-US" dirty="0" smtClean="0"/>
              <a:t>most </a:t>
            </a:r>
            <a:r>
              <a:rPr lang="en-US" dirty="0"/>
              <a:t>interesting or important </a:t>
            </a:r>
            <a:r>
              <a:rPr lang="en-US" dirty="0" smtClean="0"/>
              <a:t>things</a:t>
            </a:r>
          </a:p>
          <a:p>
            <a:pPr marL="631825" lvl="1" indent="0">
              <a:buNone/>
            </a:pPr>
            <a:endParaRPr lang="en-US" dirty="0" smtClean="0"/>
          </a:p>
          <a:p>
            <a:r>
              <a:rPr lang="en-US" dirty="0"/>
              <a:t>Key Question </a:t>
            </a:r>
            <a:r>
              <a:rPr lang="en-US" dirty="0" smtClean="0"/>
              <a:t>2</a:t>
            </a:r>
          </a:p>
          <a:p>
            <a:pPr lvl="1"/>
            <a:r>
              <a:rPr lang="en-US" dirty="0" smtClean="0"/>
              <a:t> </a:t>
            </a:r>
            <a:r>
              <a:rPr lang="en-US" dirty="0"/>
              <a:t>new work-related skills or knowledge you are most proud of </a:t>
            </a:r>
          </a:p>
          <a:p>
            <a:pPr marL="0" indent="0">
              <a:buNone/>
            </a:pPr>
            <a:endParaRPr lang="en-US" dirty="0"/>
          </a:p>
        </p:txBody>
      </p:sp>
    </p:spTree>
    <p:extLst>
      <p:ext uri="{BB962C8B-B14F-4D97-AF65-F5344CB8AC3E}">
        <p14:creationId xmlns:p14="http://schemas.microsoft.com/office/powerpoint/2010/main" val="683682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BCE1E1-C2CB-44DA-AE47-D0FE7591DEB1}"/>
              </a:ext>
            </a:extLst>
          </p:cNvPr>
          <p:cNvSpPr>
            <a:spLocks noGrp="1"/>
          </p:cNvSpPr>
          <p:nvPr>
            <p:ph type="title"/>
          </p:nvPr>
        </p:nvSpPr>
        <p:spPr>
          <a:xfrm>
            <a:off x="0" y="457200"/>
            <a:ext cx="7332133" cy="1066800"/>
          </a:xfrm>
        </p:spPr>
        <p:txBody>
          <a:bodyPr/>
          <a:lstStyle/>
          <a:p>
            <a:r>
              <a:rPr lang="en-US" dirty="0"/>
              <a:t>Focus Group </a:t>
            </a:r>
            <a:r>
              <a:rPr lang="en-US" dirty="0" smtClean="0"/>
              <a:t>Open Coding</a:t>
            </a:r>
            <a:endParaRPr lang="en-US" dirty="0"/>
          </a:p>
        </p:txBody>
      </p:sp>
      <p:sp>
        <p:nvSpPr>
          <p:cNvPr id="3" name="Content Placeholder 2">
            <a:extLst>
              <a:ext uri="{FF2B5EF4-FFF2-40B4-BE49-F238E27FC236}">
                <a16:creationId xmlns:a16="http://schemas.microsoft.com/office/drawing/2014/main" xmlns="" id="{73AC2600-4315-4C93-A9BF-F89F7A9198F6}"/>
              </a:ext>
            </a:extLst>
          </p:cNvPr>
          <p:cNvSpPr>
            <a:spLocks noGrp="1"/>
          </p:cNvSpPr>
          <p:nvPr>
            <p:ph idx="1"/>
          </p:nvPr>
        </p:nvSpPr>
        <p:spPr>
          <a:xfrm>
            <a:off x="609600" y="2027237"/>
            <a:ext cx="10972800" cy="4373563"/>
          </a:xfrm>
        </p:spPr>
        <p:txBody>
          <a:bodyPr/>
          <a:lstStyle/>
          <a:p>
            <a:r>
              <a:rPr lang="en-US" dirty="0"/>
              <a:t>Organization of program</a:t>
            </a:r>
          </a:p>
          <a:p>
            <a:r>
              <a:rPr lang="en-US" dirty="0"/>
              <a:t>Restrictions </a:t>
            </a:r>
          </a:p>
          <a:p>
            <a:r>
              <a:rPr lang="en-US" dirty="0"/>
              <a:t>Eye </a:t>
            </a:r>
            <a:r>
              <a:rPr lang="en-US" dirty="0" smtClean="0"/>
              <a:t>opening</a:t>
            </a:r>
            <a:endParaRPr lang="en-US" dirty="0"/>
          </a:p>
          <a:p>
            <a:r>
              <a:rPr lang="en-US" dirty="0"/>
              <a:t>Bonds, </a:t>
            </a:r>
            <a:r>
              <a:rPr lang="en-US" dirty="0" smtClean="0"/>
              <a:t>mentors</a:t>
            </a:r>
            <a:endParaRPr lang="en-US" dirty="0"/>
          </a:p>
          <a:p>
            <a:r>
              <a:rPr lang="en-US" dirty="0"/>
              <a:t>Experience</a:t>
            </a:r>
          </a:p>
          <a:p>
            <a:r>
              <a:rPr lang="en-US" dirty="0"/>
              <a:t>Extended </a:t>
            </a:r>
            <a:r>
              <a:rPr lang="en-US" dirty="0" smtClean="0"/>
              <a:t>program</a:t>
            </a:r>
            <a:endParaRPr lang="en-US" dirty="0"/>
          </a:p>
          <a:p>
            <a:endParaRPr lang="en-US" dirty="0"/>
          </a:p>
        </p:txBody>
      </p:sp>
      <p:pic>
        <p:nvPicPr>
          <p:cNvPr id="4" name="Picture 3"/>
          <p:cNvPicPr>
            <a:picLocks noChangeAspect="1"/>
          </p:cNvPicPr>
          <p:nvPr/>
        </p:nvPicPr>
        <p:blipFill rotWithShape="1">
          <a:blip r:embed="rId3" cstate="print">
            <a:lum bright="7000"/>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t="5679" r="46852" b="494"/>
          <a:stretch/>
        </p:blipFill>
        <p:spPr>
          <a:xfrm>
            <a:off x="7332133" y="321733"/>
            <a:ext cx="4859867" cy="6536267"/>
          </a:xfrm>
          <a:prstGeom prst="rect">
            <a:avLst/>
          </a:prstGeom>
          <a:ln>
            <a:solidFill>
              <a:schemeClr val="accent1"/>
            </a:solidFill>
          </a:ln>
        </p:spPr>
      </p:pic>
    </p:spTree>
    <p:extLst>
      <p:ext uri="{BB962C8B-B14F-4D97-AF65-F5344CB8AC3E}">
        <p14:creationId xmlns:p14="http://schemas.microsoft.com/office/powerpoint/2010/main" val="1228821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94291" y="4341631"/>
            <a:ext cx="11603422" cy="902751"/>
          </a:xfrm>
          <a:prstGeom prst="rect">
            <a:avLst/>
          </a:prstGeom>
          <a:ln>
            <a:solidFill>
              <a:prstClr val="black"/>
            </a:solidFill>
          </a:ln>
        </p:spPr>
      </p:pic>
      <p:pic>
        <p:nvPicPr>
          <p:cNvPr id="9" name="Picture 8"/>
          <p:cNvPicPr>
            <a:picLocks noChangeAspect="1"/>
          </p:cNvPicPr>
          <p:nvPr/>
        </p:nvPicPr>
        <p:blipFill>
          <a:blip r:embed="rId4"/>
          <a:stretch>
            <a:fillRect/>
          </a:stretch>
        </p:blipFill>
        <p:spPr>
          <a:xfrm>
            <a:off x="294291" y="1830495"/>
            <a:ext cx="11613929" cy="1053368"/>
          </a:xfrm>
          <a:prstGeom prst="rect">
            <a:avLst/>
          </a:prstGeom>
          <a:ln>
            <a:solidFill>
              <a:prstClr val="black"/>
            </a:solidFill>
          </a:ln>
        </p:spPr>
      </p:pic>
      <p:pic>
        <p:nvPicPr>
          <p:cNvPr id="11" name="Picture 10"/>
          <p:cNvPicPr>
            <a:picLocks noChangeAspect="1"/>
          </p:cNvPicPr>
          <p:nvPr/>
        </p:nvPicPr>
        <p:blipFill>
          <a:blip r:embed="rId5"/>
          <a:stretch>
            <a:fillRect/>
          </a:stretch>
        </p:blipFill>
        <p:spPr>
          <a:xfrm>
            <a:off x="294291" y="5431705"/>
            <a:ext cx="11613929" cy="1286740"/>
          </a:xfrm>
          <a:prstGeom prst="rect">
            <a:avLst/>
          </a:prstGeom>
          <a:ln>
            <a:solidFill>
              <a:prstClr val="black"/>
            </a:solidFill>
          </a:ln>
        </p:spPr>
      </p:pic>
      <p:pic>
        <p:nvPicPr>
          <p:cNvPr id="12" name="Picture 11"/>
          <p:cNvPicPr>
            <a:picLocks noChangeAspect="1"/>
          </p:cNvPicPr>
          <p:nvPr/>
        </p:nvPicPr>
        <p:blipFill>
          <a:blip r:embed="rId6"/>
          <a:stretch>
            <a:fillRect/>
          </a:stretch>
        </p:blipFill>
        <p:spPr>
          <a:xfrm>
            <a:off x="294291" y="524769"/>
            <a:ext cx="11613929" cy="1178186"/>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304798" y="3071186"/>
            <a:ext cx="11603422" cy="1142906"/>
          </a:xfrm>
          <a:prstGeom prst="rect">
            <a:avLst/>
          </a:prstGeom>
          <a:ln>
            <a:solidFill>
              <a:prstClr val="black"/>
            </a:solidFill>
          </a:ln>
        </p:spPr>
      </p:pic>
    </p:spTree>
    <p:extLst>
      <p:ext uri="{BB962C8B-B14F-4D97-AF65-F5344CB8AC3E}">
        <p14:creationId xmlns:p14="http://schemas.microsoft.com/office/powerpoint/2010/main" val="3555840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alpha val="1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984" y="3169498"/>
            <a:ext cx="9312166" cy="874985"/>
          </a:xfrm>
        </p:spPr>
        <p:txBody>
          <a:bodyPr>
            <a:noAutofit/>
          </a:bodyPr>
          <a:lstStyle/>
          <a:p>
            <a:pPr marL="0" indent="0" algn="ctr">
              <a:buNone/>
            </a:pPr>
            <a:r>
              <a:rPr lang="en-US" sz="4400" b="1" dirty="0" smtClean="0"/>
              <a:t>The Health Care Pipeline:</a:t>
            </a:r>
          </a:p>
          <a:p>
            <a:pPr marL="0" indent="0" algn="ctr">
              <a:buNone/>
            </a:pPr>
            <a:r>
              <a:rPr lang="en-US" sz="4400" b="1" dirty="0" smtClean="0"/>
              <a:t>Industry and Community Context</a:t>
            </a:r>
            <a:endParaRPr lang="en-US" sz="4400" dirty="0"/>
          </a:p>
        </p:txBody>
      </p:sp>
      <p:pic>
        <p:nvPicPr>
          <p:cNvPr id="2" name="Picture 1"/>
          <p:cNvPicPr>
            <a:picLocks noChangeAspect="1"/>
          </p:cNvPicPr>
          <p:nvPr/>
        </p:nvPicPr>
        <p:blipFill>
          <a:blip r:embed="rId3"/>
          <a:stretch>
            <a:fillRect/>
          </a:stretch>
        </p:blipFill>
        <p:spPr>
          <a:xfrm>
            <a:off x="61276" y="71079"/>
            <a:ext cx="12130724" cy="3200400"/>
          </a:xfrm>
          <a:prstGeom prst="rect">
            <a:avLst/>
          </a:prstGeom>
          <a:solidFill>
            <a:srgbClr val="92D050"/>
          </a:solidFill>
        </p:spPr>
      </p:pic>
      <p:sp>
        <p:nvSpPr>
          <p:cNvPr id="4" name="TextBox 3"/>
          <p:cNvSpPr txBox="1"/>
          <p:nvPr/>
        </p:nvSpPr>
        <p:spPr>
          <a:xfrm>
            <a:off x="61275" y="0"/>
            <a:ext cx="12130725" cy="3271479"/>
          </a:xfrm>
          <a:prstGeom prst="rect">
            <a:avLst/>
          </a:prstGeom>
          <a:solidFill>
            <a:srgbClr val="92D050">
              <a:alpha val="10000"/>
            </a:srgbClr>
          </a:solidFill>
        </p:spPr>
        <p:txBody>
          <a:bodyPr wrap="square" rtlCol="0">
            <a:spAutoFit/>
          </a:bodyPr>
          <a:lstStyle/>
          <a:p>
            <a:endParaRPr lang="en-US" dirty="0"/>
          </a:p>
        </p:txBody>
      </p:sp>
    </p:spTree>
    <p:extLst>
      <p:ext uri="{BB962C8B-B14F-4D97-AF65-F5344CB8AC3E}">
        <p14:creationId xmlns:p14="http://schemas.microsoft.com/office/powerpoint/2010/main" val="2987416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7333" y="626533"/>
            <a:ext cx="7704667" cy="6231467"/>
          </a:xfrm>
        </p:spPr>
        <p:txBody>
          <a:bodyPr>
            <a:normAutofit/>
          </a:bodyPr>
          <a:lstStyle/>
          <a:p>
            <a:pPr>
              <a:lnSpc>
                <a:spcPct val="150000"/>
              </a:lnSpc>
            </a:pPr>
            <a:r>
              <a:rPr lang="en-US" sz="2600" dirty="0" smtClean="0"/>
              <a:t>Encourages participants to tell their stories</a:t>
            </a:r>
          </a:p>
          <a:p>
            <a:pPr>
              <a:lnSpc>
                <a:spcPct val="150000"/>
              </a:lnSpc>
            </a:pPr>
            <a:r>
              <a:rPr lang="en-US" sz="2600" dirty="0" smtClean="0"/>
              <a:t>Describes self-determined changes </a:t>
            </a:r>
          </a:p>
          <a:p>
            <a:pPr>
              <a:lnSpc>
                <a:spcPct val="150000"/>
              </a:lnSpc>
            </a:pPr>
            <a:r>
              <a:rPr lang="en-US" sz="2600" dirty="0" smtClean="0"/>
              <a:t>Links experiences to outcomes</a:t>
            </a:r>
          </a:p>
          <a:p>
            <a:pPr marL="0" indent="0">
              <a:buNone/>
            </a:pPr>
            <a:endParaRPr lang="en-US" sz="2600" dirty="0" smtClean="0"/>
          </a:p>
          <a:p>
            <a:pPr marL="0" indent="0">
              <a:buNone/>
            </a:pPr>
            <a:r>
              <a:rPr lang="en-US" sz="2600" dirty="0" smtClean="0"/>
              <a:t>                    ------------------------------</a:t>
            </a:r>
          </a:p>
          <a:p>
            <a:pPr marL="0" indent="0">
              <a:buNone/>
            </a:pPr>
            <a:endParaRPr lang="en-US" sz="2600" dirty="0" smtClean="0"/>
          </a:p>
          <a:p>
            <a:r>
              <a:rPr lang="en-US" sz="2600" dirty="0" smtClean="0"/>
              <a:t>Participatory group facilitation process involving</a:t>
            </a:r>
          </a:p>
          <a:p>
            <a:pPr lvl="1"/>
            <a:r>
              <a:rPr lang="en-US" sz="2600" dirty="0" smtClean="0"/>
              <a:t>Group interviewing</a:t>
            </a:r>
          </a:p>
          <a:p>
            <a:pPr lvl="1"/>
            <a:r>
              <a:rPr lang="en-US" sz="2600" dirty="0" smtClean="0"/>
              <a:t>Appreciative inquiry</a:t>
            </a:r>
          </a:p>
          <a:p>
            <a:pPr lvl="1"/>
            <a:r>
              <a:rPr lang="en-US" sz="2600" dirty="0" smtClean="0"/>
              <a:t>Visual mapping</a:t>
            </a:r>
          </a:p>
          <a:p>
            <a:pPr lvl="1"/>
            <a:r>
              <a:rPr lang="en-US" sz="2600" dirty="0" smtClean="0"/>
              <a:t>Qualitative analysis</a:t>
            </a:r>
            <a:endParaRPr lang="en-US" sz="2600" dirty="0"/>
          </a:p>
        </p:txBody>
      </p:sp>
      <p:pic>
        <p:nvPicPr>
          <p:cNvPr id="4" name="Picture 3"/>
          <p:cNvPicPr>
            <a:picLocks noChangeAspect="1"/>
          </p:cNvPicPr>
          <p:nvPr/>
        </p:nvPicPr>
        <p:blipFill>
          <a:blip r:embed="rId2"/>
          <a:stretch>
            <a:fillRect/>
          </a:stretch>
        </p:blipFill>
        <p:spPr>
          <a:xfrm>
            <a:off x="0" y="380574"/>
            <a:ext cx="4328054" cy="6477426"/>
          </a:xfrm>
          <a:prstGeom prst="rect">
            <a:avLst/>
          </a:prstGeom>
        </p:spPr>
      </p:pic>
    </p:spTree>
    <p:extLst>
      <p:ext uri="{BB962C8B-B14F-4D97-AF65-F5344CB8AC3E}">
        <p14:creationId xmlns:p14="http://schemas.microsoft.com/office/powerpoint/2010/main" val="2272347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692"/>
            <a:ext cx="6248400" cy="1066800"/>
          </a:xfrm>
        </p:spPr>
        <p:txBody>
          <a:bodyPr>
            <a:normAutofit fontScale="90000"/>
          </a:bodyPr>
          <a:lstStyle/>
          <a:p>
            <a:r>
              <a:rPr lang="en-US" dirty="0">
                <a:effectLst/>
                <a:latin typeface="Arial" panose="020B0604020202020204" pitchFamily="34" charset="0"/>
                <a:cs typeface="Arial" panose="020B0604020202020204" pitchFamily="34" charset="0"/>
              </a:rPr>
              <a:t>Ripple Effects </a:t>
            </a:r>
            <a:r>
              <a:rPr lang="en-US" dirty="0" smtClean="0">
                <a:effectLst/>
                <a:latin typeface="Arial" panose="020B0604020202020204" pitchFamily="34" charset="0"/>
                <a:cs typeface="Arial" panose="020B0604020202020204" pitchFamily="34" charset="0"/>
              </a:rPr>
              <a:t>Mapping</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lnSpc>
                <a:spcPct val="200000"/>
              </a:lnSpc>
            </a:pPr>
            <a:r>
              <a:rPr lang="en-US" dirty="0" smtClean="0"/>
              <a:t>Peer-to-peer </a:t>
            </a:r>
            <a:r>
              <a:rPr lang="en-US" dirty="0"/>
              <a:t>i</a:t>
            </a:r>
            <a:r>
              <a:rPr lang="en-US" dirty="0" smtClean="0"/>
              <a:t>nterviews </a:t>
            </a:r>
            <a:endParaRPr lang="en-US" dirty="0"/>
          </a:p>
          <a:p>
            <a:pPr>
              <a:lnSpc>
                <a:spcPct val="200000"/>
              </a:lnSpc>
            </a:pPr>
            <a:r>
              <a:rPr lang="en-US" dirty="0"/>
              <a:t>Group </a:t>
            </a:r>
            <a:r>
              <a:rPr lang="en-US" dirty="0" smtClean="0"/>
              <a:t>reflection</a:t>
            </a:r>
            <a:endParaRPr lang="en-US" dirty="0"/>
          </a:p>
          <a:p>
            <a:pPr>
              <a:lnSpc>
                <a:spcPct val="200000"/>
              </a:lnSpc>
            </a:pPr>
            <a:r>
              <a:rPr lang="en-US" dirty="0"/>
              <a:t>Mind </a:t>
            </a:r>
            <a:r>
              <a:rPr lang="en-US" dirty="0" smtClean="0"/>
              <a:t>mapping</a:t>
            </a:r>
            <a:endParaRPr lang="en-US" dirty="0"/>
          </a:p>
          <a:p>
            <a:endParaRPr lang="en-US" dirty="0"/>
          </a:p>
        </p:txBody>
      </p:sp>
      <p:sp>
        <p:nvSpPr>
          <p:cNvPr id="4" name="TextBox 3"/>
          <p:cNvSpPr txBox="1"/>
          <p:nvPr/>
        </p:nvSpPr>
        <p:spPr>
          <a:xfrm>
            <a:off x="177020" y="5902307"/>
            <a:ext cx="5424114" cy="1015663"/>
          </a:xfrm>
          <a:prstGeom prst="rect">
            <a:avLst/>
          </a:prstGeom>
          <a:noFill/>
        </p:spPr>
        <p:txBody>
          <a:bodyPr wrap="none" rtlCol="0">
            <a:spAutoFit/>
          </a:bodyPr>
          <a:lstStyle/>
          <a:p>
            <a:r>
              <a:rPr lang="en-US" sz="1400" dirty="0"/>
              <a:t>Chazdon, S., Emery, M., Hansen, D., Higgins, L., &amp; Sero, R. (Eds.). (2017</a:t>
            </a:r>
            <a:r>
              <a:rPr lang="en-US" sz="1400" i="1" dirty="0"/>
              <a:t>). </a:t>
            </a:r>
            <a:endParaRPr lang="en-US" sz="1400" i="1" dirty="0" smtClean="0"/>
          </a:p>
          <a:p>
            <a:r>
              <a:rPr lang="en-US" sz="1400" i="1" dirty="0" smtClean="0"/>
              <a:t>A </a:t>
            </a:r>
            <a:r>
              <a:rPr lang="en-US" sz="1400" i="1" dirty="0"/>
              <a:t>field guide to ripple effects mapping.</a:t>
            </a:r>
            <a:r>
              <a:rPr lang="en-US" sz="1400" dirty="0"/>
              <a:t> </a:t>
            </a:r>
            <a:endParaRPr lang="en-US" sz="1400" dirty="0" smtClean="0"/>
          </a:p>
          <a:p>
            <a:r>
              <a:rPr lang="en-US" sz="1400" dirty="0" smtClean="0"/>
              <a:t>Minneapolis</a:t>
            </a:r>
            <a:r>
              <a:rPr lang="en-US" sz="1400" dirty="0"/>
              <a:t>, MN: University of Minnesota Libraries Publishing. </a:t>
            </a:r>
          </a:p>
          <a:p>
            <a:endParaRPr lang="en-US" dirty="0"/>
          </a:p>
        </p:txBody>
      </p:sp>
      <p:pic>
        <p:nvPicPr>
          <p:cNvPr id="5" name="Content Placeholder 4">
            <a:extLst>
              <a:ext uri="{FF2B5EF4-FFF2-40B4-BE49-F238E27FC236}">
                <a16:creationId xmlns:a16="http://schemas.microsoft.com/office/drawing/2014/main" xmlns="" id="{5055630D-9A40-47A1-8E9B-937A6C62F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91778"/>
            <a:ext cx="5943600" cy="6466222"/>
          </a:xfrm>
          <a:prstGeom prst="rect">
            <a:avLst/>
          </a:prstGeom>
          <a:ln>
            <a:solidFill>
              <a:schemeClr val="accent1"/>
            </a:solidFill>
          </a:ln>
        </p:spPr>
      </p:pic>
    </p:spTree>
    <p:extLst>
      <p:ext uri="{BB962C8B-B14F-4D97-AF65-F5344CB8AC3E}">
        <p14:creationId xmlns:p14="http://schemas.microsoft.com/office/powerpoint/2010/main" val="869289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5E87711-1AC8-4AD5-95B9-5F8E682B21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5767" y="414474"/>
            <a:ext cx="8591367" cy="6443526"/>
          </a:xfrm>
          <a:ln>
            <a:solidFill>
              <a:schemeClr val="accent1"/>
            </a:solidFill>
          </a:ln>
        </p:spPr>
      </p:pic>
    </p:spTree>
    <p:extLst>
      <p:ext uri="{BB962C8B-B14F-4D97-AF65-F5344CB8AC3E}">
        <p14:creationId xmlns:p14="http://schemas.microsoft.com/office/powerpoint/2010/main" val="3447836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344A9C4-2CCC-4FBD-ADBB-D747243545F3}"/>
              </a:ext>
            </a:extLst>
          </p:cNvPr>
          <p:cNvPicPr>
            <a:picLocks noChangeAspect="1"/>
          </p:cNvPicPr>
          <p:nvPr/>
        </p:nvPicPr>
        <p:blipFill rotWithShape="1">
          <a:blip r:embed="rId3"/>
          <a:srcRect l="6358" t="11688" b="13909"/>
          <a:stretch/>
        </p:blipFill>
        <p:spPr>
          <a:xfrm>
            <a:off x="5381896" y="462842"/>
            <a:ext cx="5903988" cy="6249785"/>
          </a:xfrm>
          <a:prstGeom prst="rect">
            <a:avLst/>
          </a:prstGeom>
        </p:spPr>
      </p:pic>
      <p:pic>
        <p:nvPicPr>
          <p:cNvPr id="5" name="Picture 4">
            <a:extLst>
              <a:ext uri="{FF2B5EF4-FFF2-40B4-BE49-F238E27FC236}">
                <a16:creationId xmlns:a16="http://schemas.microsoft.com/office/drawing/2014/main" xmlns="" id="{021EF339-EAA9-464D-9795-049D5773D949}"/>
              </a:ext>
            </a:extLst>
          </p:cNvPr>
          <p:cNvPicPr>
            <a:picLocks noChangeAspect="1"/>
          </p:cNvPicPr>
          <p:nvPr/>
        </p:nvPicPr>
        <p:blipFill rotWithShape="1">
          <a:blip r:embed="rId4"/>
          <a:srcRect l="2869" t="11810" r="15646" b="19809"/>
          <a:stretch/>
        </p:blipFill>
        <p:spPr>
          <a:xfrm>
            <a:off x="1188719" y="462842"/>
            <a:ext cx="4193177" cy="4689567"/>
          </a:xfrm>
          <a:prstGeom prst="rect">
            <a:avLst/>
          </a:prstGeom>
        </p:spPr>
      </p:pic>
    </p:spTree>
    <p:extLst>
      <p:ext uri="{BB962C8B-B14F-4D97-AF65-F5344CB8AC3E}">
        <p14:creationId xmlns:p14="http://schemas.microsoft.com/office/powerpoint/2010/main" val="4241255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2D2D6E86-26C8-420F-8CCA-26291F75700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317"/>
          <a:stretch/>
        </p:blipFill>
        <p:spPr>
          <a:xfrm>
            <a:off x="4019420" y="459801"/>
            <a:ext cx="4941700" cy="6238557"/>
          </a:xfrm>
          <a:ln>
            <a:solidFill>
              <a:schemeClr val="accent1"/>
            </a:solidFill>
          </a:ln>
        </p:spPr>
      </p:pic>
    </p:spTree>
    <p:extLst>
      <p:ext uri="{BB962C8B-B14F-4D97-AF65-F5344CB8AC3E}">
        <p14:creationId xmlns:p14="http://schemas.microsoft.com/office/powerpoint/2010/main" val="2053668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74" y="1097275"/>
            <a:ext cx="12085626" cy="5091769"/>
          </a:xfrm>
          <a:prstGeom prst="rect">
            <a:avLst/>
          </a:prstGeom>
        </p:spPr>
      </p:pic>
    </p:spTree>
    <p:extLst>
      <p:ext uri="{BB962C8B-B14F-4D97-AF65-F5344CB8AC3E}">
        <p14:creationId xmlns:p14="http://schemas.microsoft.com/office/powerpoint/2010/main" val="1095380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631" y="460160"/>
            <a:ext cx="6265333" cy="1066800"/>
          </a:xfrm>
        </p:spPr>
        <p:txBody>
          <a:bodyPr>
            <a:normAutofit fontScale="90000"/>
          </a:bodyPr>
          <a:lstStyle/>
          <a:p>
            <a:r>
              <a:rPr lang="en-US" dirty="0" smtClean="0">
                <a:effectLst/>
                <a:latin typeface="Arial" panose="020B0604020202020204" pitchFamily="34" charset="0"/>
                <a:cs typeface="Arial" panose="020B0604020202020204" pitchFamily="34" charset="0"/>
              </a:rPr>
              <a:t>Thematic Analysis—          Focus Groups and REM</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36133" y="1838106"/>
            <a:ext cx="10024534" cy="4373563"/>
          </a:xfrm>
        </p:spPr>
        <p:txBody>
          <a:bodyPr>
            <a:normAutofit fontScale="92500" lnSpcReduction="10000"/>
          </a:bodyPr>
          <a:lstStyle/>
          <a:p>
            <a:r>
              <a:rPr lang="en-US" dirty="0" smtClean="0"/>
              <a:t>Codes were developed</a:t>
            </a:r>
          </a:p>
          <a:p>
            <a:pPr lvl="1">
              <a:lnSpc>
                <a:spcPct val="150000"/>
              </a:lnSpc>
            </a:pPr>
            <a:r>
              <a:rPr lang="en-US" dirty="0" smtClean="0"/>
              <a:t>Acts (short term)</a:t>
            </a:r>
          </a:p>
          <a:p>
            <a:pPr lvl="1">
              <a:lnSpc>
                <a:spcPct val="150000"/>
              </a:lnSpc>
            </a:pPr>
            <a:r>
              <a:rPr lang="en-US" dirty="0" smtClean="0"/>
              <a:t>Activities (longer term)</a:t>
            </a:r>
          </a:p>
          <a:p>
            <a:pPr lvl="1">
              <a:lnSpc>
                <a:spcPct val="150000"/>
              </a:lnSpc>
            </a:pPr>
            <a:r>
              <a:rPr lang="en-US" dirty="0" smtClean="0"/>
              <a:t>Meanings/significance</a:t>
            </a:r>
          </a:p>
          <a:p>
            <a:pPr lvl="1">
              <a:lnSpc>
                <a:spcPct val="150000"/>
              </a:lnSpc>
            </a:pPr>
            <a:r>
              <a:rPr lang="en-US" dirty="0" smtClean="0"/>
              <a:t>Participation</a:t>
            </a:r>
          </a:p>
          <a:p>
            <a:pPr lvl="1">
              <a:lnSpc>
                <a:spcPct val="150000"/>
              </a:lnSpc>
            </a:pPr>
            <a:r>
              <a:rPr lang="en-US" dirty="0" smtClean="0"/>
              <a:t>Relationships</a:t>
            </a:r>
          </a:p>
          <a:p>
            <a:pPr lvl="1">
              <a:lnSpc>
                <a:spcPct val="150000"/>
              </a:lnSpc>
            </a:pPr>
            <a:r>
              <a:rPr lang="en-US" dirty="0" smtClean="0"/>
              <a:t>Settings/context </a:t>
            </a:r>
            <a:endParaRPr lang="en-US" dirty="0"/>
          </a:p>
        </p:txBody>
      </p:sp>
      <p:sp>
        <p:nvSpPr>
          <p:cNvPr id="4" name="TextBox 3"/>
          <p:cNvSpPr txBox="1"/>
          <p:nvPr/>
        </p:nvSpPr>
        <p:spPr>
          <a:xfrm>
            <a:off x="806210" y="6211669"/>
            <a:ext cx="5459123" cy="646331"/>
          </a:xfrm>
          <a:prstGeom prst="rect">
            <a:avLst/>
          </a:prstGeom>
          <a:noFill/>
        </p:spPr>
        <p:txBody>
          <a:bodyPr wrap="none" rtlCol="0">
            <a:spAutoFit/>
          </a:bodyPr>
          <a:lstStyle/>
          <a:p>
            <a:r>
              <a:rPr lang="en-US" sz="1200" dirty="0"/>
              <a:t>Lofland, J., Snow, D., Anderson, L., &amp; Lofland, L. H. (2006).  </a:t>
            </a:r>
            <a:r>
              <a:rPr lang="en-US" sz="1200" i="1" dirty="0"/>
              <a:t>Analyzing social settings:  </a:t>
            </a:r>
            <a:endParaRPr lang="en-US" sz="1200" i="1" dirty="0" smtClean="0"/>
          </a:p>
          <a:p>
            <a:r>
              <a:rPr lang="en-US" sz="1200" i="1" dirty="0" smtClean="0"/>
              <a:t>A </a:t>
            </a:r>
            <a:r>
              <a:rPr lang="en-US" sz="1200" i="1" dirty="0"/>
              <a:t>guide to qualitative observation and analysis. </a:t>
            </a:r>
            <a:r>
              <a:rPr lang="en-US" sz="1200" dirty="0"/>
              <a:t> Belmont, CA: Cengage. </a:t>
            </a:r>
          </a:p>
          <a:p>
            <a:endParaRPr lang="en-US" sz="1200" dirty="0"/>
          </a:p>
        </p:txBody>
      </p:sp>
      <p:pic>
        <p:nvPicPr>
          <p:cNvPr id="6" name="Picture 5"/>
          <p:cNvPicPr>
            <a:picLocks noChangeAspect="1"/>
          </p:cNvPicPr>
          <p:nvPr/>
        </p:nvPicPr>
        <p:blipFill>
          <a:blip r:embed="rId3"/>
          <a:stretch>
            <a:fillRect/>
          </a:stretch>
        </p:blipFill>
        <p:spPr>
          <a:xfrm>
            <a:off x="7714595" y="365760"/>
            <a:ext cx="4477405" cy="6492240"/>
          </a:xfrm>
          <a:prstGeom prst="rect">
            <a:avLst/>
          </a:prstGeom>
        </p:spPr>
      </p:pic>
    </p:spTree>
    <p:extLst>
      <p:ext uri="{BB962C8B-B14F-4D97-AF65-F5344CB8AC3E}">
        <p14:creationId xmlns:p14="http://schemas.microsoft.com/office/powerpoint/2010/main" val="897684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385575558"/>
              </p:ext>
            </p:extLst>
          </p:nvPr>
        </p:nvGraphicFramePr>
        <p:xfrm>
          <a:off x="704194" y="840829"/>
          <a:ext cx="11088413" cy="2534035"/>
        </p:xfrm>
        <a:graphic>
          <a:graphicData uri="http://schemas.openxmlformats.org/drawingml/2006/table">
            <a:tbl>
              <a:tblPr/>
              <a:tblGrid>
                <a:gridCol w="1555530"/>
                <a:gridCol w="9532883"/>
              </a:tblGrid>
              <a:tr h="640955">
                <a:tc>
                  <a:txBody>
                    <a:bodyPr/>
                    <a:lstStyle/>
                    <a:p>
                      <a:pPr algn="l" fontAlgn="ctr"/>
                      <a:r>
                        <a:rPr lang="en-US" sz="1800" b="0" i="0" u="none" strike="noStrike" dirty="0">
                          <a:solidFill>
                            <a:srgbClr val="000000"/>
                          </a:solidFill>
                          <a:effectLst/>
                          <a:latin typeface="Calibri" panose="020F0502020204030204" pitchFamily="34" charset="0"/>
                        </a:rPr>
                        <a:t>Maturity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800" b="0" i="0" u="none" strike="noStrike" dirty="0">
                          <a:solidFill>
                            <a:srgbClr val="000000"/>
                          </a:solidFill>
                          <a:effectLst/>
                          <a:latin typeface="Calibri" panose="020F0502020204030204" pitchFamily="34" charset="0"/>
                        </a:rPr>
                        <a:t>I think seeing people in action and how they react to certain situations that are like emergency situations taught me a lot of maturity.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9768">
                <a:tc>
                  <a:txBody>
                    <a:bodyPr/>
                    <a:lstStyle/>
                    <a:p>
                      <a:pPr algn="l" fontAlgn="ctr"/>
                      <a:r>
                        <a:rPr lang="en-US" sz="1800" b="0" i="0" u="none" strike="noStrike" dirty="0">
                          <a:solidFill>
                            <a:srgbClr val="000000"/>
                          </a:solidFill>
                          <a:effectLst/>
                          <a:latin typeface="Calibri" panose="020F0502020204030204" pitchFamily="34" charset="0"/>
                        </a:rPr>
                        <a:t>Maturity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800" b="0" i="0" u="none" strike="noStrike" dirty="0">
                          <a:solidFill>
                            <a:srgbClr val="000000"/>
                          </a:solidFill>
                          <a:effectLst/>
                          <a:latin typeface="Calibri" panose="020F0502020204030204" pitchFamily="34" charset="0"/>
                        </a:rPr>
                        <a:t>There’s definitely like a maturity when you see somebody like inside of them when you see operations.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222">
                <a:tc>
                  <a:txBody>
                    <a:bodyPr/>
                    <a:lstStyle/>
                    <a:p>
                      <a:pPr algn="l" fontAlgn="ctr"/>
                      <a:r>
                        <a:rPr lang="en-US" sz="1800" b="0" i="0" u="none" strike="noStrike" dirty="0">
                          <a:solidFill>
                            <a:srgbClr val="000000"/>
                          </a:solidFill>
                          <a:effectLst/>
                          <a:latin typeface="Calibri" panose="020F0502020204030204" pitchFamily="34" charset="0"/>
                        </a:rPr>
                        <a:t>Maturity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800" b="0" i="0" u="none" strike="noStrike" dirty="0">
                          <a:solidFill>
                            <a:srgbClr val="000000"/>
                          </a:solidFill>
                          <a:effectLst/>
                          <a:latin typeface="Calibri" panose="020F0502020204030204" pitchFamily="34" charset="0"/>
                        </a:rPr>
                        <a:t>Be more cautious, made me a little bit mature, like cautious with my numbers and cause any numbers, could be like fraud or something like that.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045">
                <a:tc>
                  <a:txBody>
                    <a:bodyPr/>
                    <a:lstStyle/>
                    <a:p>
                      <a:pPr algn="l" fontAlgn="ctr"/>
                      <a:r>
                        <a:rPr lang="en-US" sz="1800" b="0" i="0" u="none" strike="noStrike" dirty="0">
                          <a:solidFill>
                            <a:srgbClr val="000000"/>
                          </a:solidFill>
                          <a:effectLst/>
                          <a:latin typeface="Calibri" panose="020F0502020204030204" pitchFamily="34" charset="0"/>
                        </a:rPr>
                        <a:t>Maturity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800" b="0" i="0" u="none" strike="noStrike" dirty="0">
                          <a:solidFill>
                            <a:srgbClr val="000000"/>
                          </a:solidFill>
                          <a:effectLst/>
                          <a:latin typeface="Calibri" panose="020F0502020204030204" pitchFamily="34" charset="0"/>
                        </a:rPr>
                        <a:t>the maturity and patience just makes it easier to talk to people in general.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045">
                <a:tc>
                  <a:txBody>
                    <a:bodyPr/>
                    <a:lstStyle/>
                    <a:p>
                      <a:pPr algn="l" fontAlgn="ctr"/>
                      <a:r>
                        <a:rPr lang="en-US" sz="1800" b="0" i="0" u="none" strike="noStrike" dirty="0">
                          <a:solidFill>
                            <a:srgbClr val="000000"/>
                          </a:solidFill>
                          <a:effectLst/>
                          <a:latin typeface="Calibri" panose="020F0502020204030204" pitchFamily="34" charset="0"/>
                        </a:rPr>
                        <a:t>Development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800" b="0" i="0" u="none" strike="noStrike" dirty="0">
                          <a:solidFill>
                            <a:srgbClr val="000000"/>
                          </a:solidFill>
                          <a:effectLst/>
                          <a:latin typeface="Calibri" panose="020F0502020204030204" pitchFamily="34" charset="0"/>
                        </a:rPr>
                        <a:t>helped me develop as a person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 name="Picture 10"/>
          <p:cNvPicPr>
            <a:picLocks noChangeAspect="1"/>
          </p:cNvPicPr>
          <p:nvPr/>
        </p:nvPicPr>
        <p:blipFill>
          <a:blip r:embed="rId3"/>
          <a:stretch>
            <a:fillRect/>
          </a:stretch>
        </p:blipFill>
        <p:spPr>
          <a:xfrm>
            <a:off x="652864" y="3633450"/>
            <a:ext cx="11139743" cy="2470213"/>
          </a:xfrm>
          <a:prstGeom prst="rect">
            <a:avLst/>
          </a:prstGeom>
        </p:spPr>
      </p:pic>
      <p:sp>
        <p:nvSpPr>
          <p:cNvPr id="12" name="TextBox 11"/>
          <p:cNvSpPr txBox="1"/>
          <p:nvPr/>
        </p:nvSpPr>
        <p:spPr>
          <a:xfrm>
            <a:off x="5948855" y="6250126"/>
            <a:ext cx="6076279" cy="461665"/>
          </a:xfrm>
          <a:prstGeom prst="rect">
            <a:avLst/>
          </a:prstGeom>
          <a:noFill/>
        </p:spPr>
        <p:txBody>
          <a:bodyPr wrap="none" rtlCol="0">
            <a:spAutoFit/>
          </a:bodyPr>
          <a:lstStyle/>
          <a:p>
            <a:r>
              <a:rPr lang="en-US" sz="1200" dirty="0"/>
              <a:t>Creswell, J.W.  (2007). </a:t>
            </a:r>
            <a:r>
              <a:rPr lang="en-US" sz="1200" i="1" dirty="0"/>
              <a:t>Qualitative inquiry &amp; research design: Choosing among five approaches.</a:t>
            </a:r>
            <a:r>
              <a:rPr lang="en-US" sz="1200" dirty="0"/>
              <a:t> </a:t>
            </a:r>
            <a:endParaRPr lang="en-US" sz="1200" dirty="0" smtClean="0"/>
          </a:p>
          <a:p>
            <a:r>
              <a:rPr lang="en-US" sz="1200" dirty="0" smtClean="0"/>
              <a:t>(</a:t>
            </a:r>
            <a:r>
              <a:rPr lang="en-US" sz="1200" dirty="0"/>
              <a:t>2nd ed.).  </a:t>
            </a:r>
            <a:r>
              <a:rPr lang="en-US" sz="1200" dirty="0" smtClean="0"/>
              <a:t>Thousand </a:t>
            </a:r>
            <a:r>
              <a:rPr lang="en-US" sz="1200" dirty="0"/>
              <a:t>Oaks, CA: Sage Publications.</a:t>
            </a:r>
          </a:p>
        </p:txBody>
      </p:sp>
    </p:spTree>
    <p:extLst>
      <p:ext uri="{BB962C8B-B14F-4D97-AF65-F5344CB8AC3E}">
        <p14:creationId xmlns:p14="http://schemas.microsoft.com/office/powerpoint/2010/main" val="1331898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050">
            <a:alpha val="1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6248" y="2467304"/>
            <a:ext cx="8618482" cy="874985"/>
          </a:xfrm>
        </p:spPr>
        <p:txBody>
          <a:bodyPr>
            <a:noAutofit/>
          </a:bodyPr>
          <a:lstStyle/>
          <a:p>
            <a:pPr marL="0" indent="0" algn="ctr">
              <a:buNone/>
            </a:pPr>
            <a:r>
              <a:rPr lang="en-US" sz="4400" b="1" dirty="0" smtClean="0"/>
              <a:t>Evaluation Results</a:t>
            </a:r>
            <a:endParaRPr lang="en-US" sz="4400" dirty="0"/>
          </a:p>
        </p:txBody>
      </p:sp>
    </p:spTree>
    <p:extLst>
      <p:ext uri="{BB962C8B-B14F-4D97-AF65-F5344CB8AC3E}">
        <p14:creationId xmlns:p14="http://schemas.microsoft.com/office/powerpoint/2010/main" val="3884177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DEBEA4-2CCD-4E71-A831-89D4150DD6BE}"/>
              </a:ext>
            </a:extLst>
          </p:cNvPr>
          <p:cNvSpPr>
            <a:spLocks noGrp="1"/>
          </p:cNvSpPr>
          <p:nvPr>
            <p:ph type="title"/>
          </p:nvPr>
        </p:nvSpPr>
        <p:spPr>
          <a:xfrm>
            <a:off x="0" y="457200"/>
            <a:ext cx="7027333" cy="1066800"/>
          </a:xfrm>
        </p:spPr>
        <p:txBody>
          <a:bodyPr/>
          <a:lstStyle/>
          <a:p>
            <a:r>
              <a:rPr lang="en-US" dirty="0">
                <a:effectLst/>
                <a:latin typeface="Arial" panose="020B0604020202020204" pitchFamily="34" charset="0"/>
                <a:cs typeface="Arial" panose="020B0604020202020204" pitchFamily="34" charset="0"/>
              </a:rPr>
              <a:t>Four Final Themes</a:t>
            </a:r>
          </a:p>
        </p:txBody>
      </p:sp>
      <p:sp>
        <p:nvSpPr>
          <p:cNvPr id="3" name="Content Placeholder 2">
            <a:extLst>
              <a:ext uri="{FF2B5EF4-FFF2-40B4-BE49-F238E27FC236}">
                <a16:creationId xmlns:a16="http://schemas.microsoft.com/office/drawing/2014/main" xmlns="" id="{AD0419E0-5F6F-4087-919E-41D58FD8D6FB}"/>
              </a:ext>
            </a:extLst>
          </p:cNvPr>
          <p:cNvSpPr>
            <a:spLocks noGrp="1"/>
          </p:cNvSpPr>
          <p:nvPr>
            <p:ph idx="1"/>
          </p:nvPr>
        </p:nvSpPr>
        <p:spPr>
          <a:xfrm>
            <a:off x="287867" y="2266382"/>
            <a:ext cx="10972800" cy="4373563"/>
          </a:xfrm>
        </p:spPr>
        <p:txBody>
          <a:bodyPr/>
          <a:lstStyle/>
          <a:p>
            <a:pPr>
              <a:lnSpc>
                <a:spcPct val="150000"/>
              </a:lnSpc>
            </a:pPr>
            <a:r>
              <a:rPr lang="en-US" dirty="0" smtClean="0"/>
              <a:t>Personal/Professional </a:t>
            </a:r>
            <a:r>
              <a:rPr lang="en-US" dirty="0"/>
              <a:t>Development</a:t>
            </a:r>
          </a:p>
          <a:p>
            <a:pPr>
              <a:lnSpc>
                <a:spcPct val="150000"/>
              </a:lnSpc>
            </a:pPr>
            <a:r>
              <a:rPr lang="en-US" dirty="0"/>
              <a:t>Communication and Relationships</a:t>
            </a:r>
          </a:p>
          <a:p>
            <a:pPr>
              <a:lnSpc>
                <a:spcPct val="150000"/>
              </a:lnSpc>
            </a:pPr>
            <a:r>
              <a:rPr lang="en-US" dirty="0"/>
              <a:t>Engaging Experiences</a:t>
            </a:r>
          </a:p>
          <a:p>
            <a:pPr>
              <a:lnSpc>
                <a:spcPct val="150000"/>
              </a:lnSpc>
            </a:pPr>
            <a:r>
              <a:rPr lang="en-US" dirty="0"/>
              <a:t>Skills Acquisition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001" y="355600"/>
            <a:ext cx="4799999" cy="6400800"/>
          </a:xfrm>
          <a:prstGeom prst="rect">
            <a:avLst/>
          </a:prstGeom>
          <a:ln>
            <a:solidFill>
              <a:schemeClr val="accent1"/>
            </a:solidFill>
          </a:ln>
        </p:spPr>
      </p:pic>
    </p:spTree>
    <p:extLst>
      <p:ext uri="{BB962C8B-B14F-4D97-AF65-F5344CB8AC3E}">
        <p14:creationId xmlns:p14="http://schemas.microsoft.com/office/powerpoint/2010/main" val="1888423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6060" y="361115"/>
            <a:ext cx="11445495" cy="6400800"/>
          </a:xfrm>
          <a:prstGeom prst="rect">
            <a:avLst/>
          </a:prstGeom>
        </p:spPr>
      </p:pic>
      <p:sp>
        <p:nvSpPr>
          <p:cNvPr id="4" name="TextBox 3"/>
          <p:cNvSpPr txBox="1"/>
          <p:nvPr/>
        </p:nvSpPr>
        <p:spPr>
          <a:xfrm>
            <a:off x="9942786" y="6400800"/>
            <a:ext cx="2117246" cy="276999"/>
          </a:xfrm>
          <a:prstGeom prst="rect">
            <a:avLst/>
          </a:prstGeom>
          <a:noFill/>
        </p:spPr>
        <p:txBody>
          <a:bodyPr wrap="none" rtlCol="0">
            <a:spAutoFit/>
          </a:bodyPr>
          <a:lstStyle/>
          <a:p>
            <a:r>
              <a:rPr lang="en-US" sz="1200" dirty="0" smtClean="0"/>
              <a:t>2018 Bureau of Labor Statistics</a:t>
            </a:r>
            <a:endParaRPr lang="en-US" sz="1200" dirty="0"/>
          </a:p>
        </p:txBody>
      </p:sp>
    </p:spTree>
    <p:extLst>
      <p:ext uri="{BB962C8B-B14F-4D97-AF65-F5344CB8AC3E}">
        <p14:creationId xmlns:p14="http://schemas.microsoft.com/office/powerpoint/2010/main" val="1827425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5291F5-E523-45A3-90D2-A7B95C659CAD}"/>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1. Personal and Professional Development</a:t>
            </a:r>
          </a:p>
        </p:txBody>
      </p:sp>
      <p:sp>
        <p:nvSpPr>
          <p:cNvPr id="3" name="Content Placeholder 2">
            <a:extLst>
              <a:ext uri="{FF2B5EF4-FFF2-40B4-BE49-F238E27FC236}">
                <a16:creationId xmlns:a16="http://schemas.microsoft.com/office/drawing/2014/main" xmlns="" id="{9076667B-2B1C-41ED-870D-A880386C5298}"/>
              </a:ext>
            </a:extLst>
          </p:cNvPr>
          <p:cNvSpPr>
            <a:spLocks noGrp="1"/>
          </p:cNvSpPr>
          <p:nvPr>
            <p:ph idx="1"/>
          </p:nvPr>
        </p:nvSpPr>
        <p:spPr/>
        <p:txBody>
          <a:bodyPr/>
          <a:lstStyle/>
          <a:p>
            <a:r>
              <a:rPr lang="en-US" sz="2800" dirty="0"/>
              <a:t>It “helped me decide on the path I wanted to go to through college, and what I’m going to do in the future with my life”</a:t>
            </a:r>
          </a:p>
          <a:p>
            <a:endParaRPr lang="en-US" dirty="0"/>
          </a:p>
        </p:txBody>
      </p:sp>
    </p:spTree>
    <p:extLst>
      <p:ext uri="{BB962C8B-B14F-4D97-AF65-F5344CB8AC3E}">
        <p14:creationId xmlns:p14="http://schemas.microsoft.com/office/powerpoint/2010/main" val="4292779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5291F5-E523-45A3-90D2-A7B95C659CAD}"/>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1. Personal and Professional Development</a:t>
            </a:r>
          </a:p>
        </p:txBody>
      </p:sp>
      <p:sp>
        <p:nvSpPr>
          <p:cNvPr id="3" name="Content Placeholder 2">
            <a:extLst>
              <a:ext uri="{FF2B5EF4-FFF2-40B4-BE49-F238E27FC236}">
                <a16:creationId xmlns:a16="http://schemas.microsoft.com/office/drawing/2014/main" xmlns="" id="{9076667B-2B1C-41ED-870D-A880386C5298}"/>
              </a:ext>
            </a:extLst>
          </p:cNvPr>
          <p:cNvSpPr>
            <a:spLocks noGrp="1"/>
          </p:cNvSpPr>
          <p:nvPr>
            <p:ph idx="1"/>
          </p:nvPr>
        </p:nvSpPr>
        <p:spPr/>
        <p:txBody>
          <a:bodyPr/>
          <a:lstStyle/>
          <a:p>
            <a:r>
              <a:rPr lang="en-US" sz="2800" dirty="0"/>
              <a:t>It “helped me decide on the path I wanted to go to through college, and what I’m going to do in the future with my life”</a:t>
            </a:r>
          </a:p>
          <a:p>
            <a:r>
              <a:rPr lang="en-US" sz="2800" dirty="0"/>
              <a:t>“It gave me more choices, opened up a new world I didn’t know much about”</a:t>
            </a:r>
          </a:p>
          <a:p>
            <a:pPr marL="0" indent="0">
              <a:buNone/>
            </a:pPr>
            <a:endParaRPr lang="en-US" sz="2800" dirty="0"/>
          </a:p>
          <a:p>
            <a:pPr marL="0" indent="0">
              <a:buNone/>
            </a:pPr>
            <a:endParaRPr lang="en-US" sz="2800" dirty="0"/>
          </a:p>
          <a:p>
            <a:endParaRPr lang="en-US" dirty="0"/>
          </a:p>
        </p:txBody>
      </p:sp>
    </p:spTree>
    <p:extLst>
      <p:ext uri="{BB962C8B-B14F-4D97-AF65-F5344CB8AC3E}">
        <p14:creationId xmlns:p14="http://schemas.microsoft.com/office/powerpoint/2010/main" val="781591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5291F5-E523-45A3-90D2-A7B95C659CAD}"/>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1. Personal and Professional Development</a:t>
            </a:r>
          </a:p>
        </p:txBody>
      </p:sp>
      <p:sp>
        <p:nvSpPr>
          <p:cNvPr id="3" name="Content Placeholder 2">
            <a:extLst>
              <a:ext uri="{FF2B5EF4-FFF2-40B4-BE49-F238E27FC236}">
                <a16:creationId xmlns:a16="http://schemas.microsoft.com/office/drawing/2014/main" xmlns="" id="{9076667B-2B1C-41ED-870D-A880386C5298}"/>
              </a:ext>
            </a:extLst>
          </p:cNvPr>
          <p:cNvSpPr>
            <a:spLocks noGrp="1"/>
          </p:cNvSpPr>
          <p:nvPr>
            <p:ph idx="1"/>
          </p:nvPr>
        </p:nvSpPr>
        <p:spPr/>
        <p:txBody>
          <a:bodyPr/>
          <a:lstStyle/>
          <a:p>
            <a:r>
              <a:rPr lang="en-US" sz="2800" dirty="0"/>
              <a:t>It “helped me decide on the path I wanted to go to through college, and what I’m going to do in the future with my life”</a:t>
            </a:r>
          </a:p>
          <a:p>
            <a:r>
              <a:rPr lang="en-US" sz="2800" dirty="0"/>
              <a:t>It gave me more choices, opened up a new world I didn’t know much about</a:t>
            </a:r>
          </a:p>
          <a:p>
            <a:r>
              <a:rPr lang="en-US" sz="2800" dirty="0"/>
              <a:t>“I know now that…I could get a job and still be going to college”</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675407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5291F5-E523-45A3-90D2-A7B95C659CAD}"/>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1. Personal and Professional Development</a:t>
            </a:r>
          </a:p>
        </p:txBody>
      </p:sp>
      <p:sp>
        <p:nvSpPr>
          <p:cNvPr id="3" name="Content Placeholder 2">
            <a:extLst>
              <a:ext uri="{FF2B5EF4-FFF2-40B4-BE49-F238E27FC236}">
                <a16:creationId xmlns:a16="http://schemas.microsoft.com/office/drawing/2014/main" xmlns="" id="{9076667B-2B1C-41ED-870D-A880386C5298}"/>
              </a:ext>
            </a:extLst>
          </p:cNvPr>
          <p:cNvSpPr>
            <a:spLocks noGrp="1"/>
          </p:cNvSpPr>
          <p:nvPr>
            <p:ph idx="1"/>
          </p:nvPr>
        </p:nvSpPr>
        <p:spPr/>
        <p:txBody>
          <a:bodyPr/>
          <a:lstStyle/>
          <a:p>
            <a:r>
              <a:rPr lang="en-US" sz="2800" dirty="0"/>
              <a:t>It “helped me decide on the path I wanted to go to through college, and what I’m going to do in the future with my life”</a:t>
            </a:r>
          </a:p>
          <a:p>
            <a:r>
              <a:rPr lang="en-US" sz="2800" dirty="0"/>
              <a:t>“It gave me more choices, opened up a new world I didn’t know much about”</a:t>
            </a:r>
          </a:p>
          <a:p>
            <a:r>
              <a:rPr lang="en-US" sz="2800" dirty="0"/>
              <a:t>“I know now that…I could get a job and still be going to college”</a:t>
            </a:r>
          </a:p>
          <a:p>
            <a:r>
              <a:rPr lang="en-US" sz="2800" dirty="0"/>
              <a:t>“seeing people in action…taught me a lot of maturity”</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405764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5291F5-E523-45A3-90D2-A7B95C659CAD}"/>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1. Personal and Professional Development</a:t>
            </a:r>
          </a:p>
        </p:txBody>
      </p:sp>
      <p:sp>
        <p:nvSpPr>
          <p:cNvPr id="3" name="Content Placeholder 2">
            <a:extLst>
              <a:ext uri="{FF2B5EF4-FFF2-40B4-BE49-F238E27FC236}">
                <a16:creationId xmlns:a16="http://schemas.microsoft.com/office/drawing/2014/main" xmlns="" id="{9076667B-2B1C-41ED-870D-A880386C5298}"/>
              </a:ext>
            </a:extLst>
          </p:cNvPr>
          <p:cNvSpPr>
            <a:spLocks noGrp="1"/>
          </p:cNvSpPr>
          <p:nvPr>
            <p:ph idx="1"/>
          </p:nvPr>
        </p:nvSpPr>
        <p:spPr>
          <a:xfrm>
            <a:off x="609599" y="1752601"/>
            <a:ext cx="11277601" cy="4373563"/>
          </a:xfrm>
        </p:spPr>
        <p:txBody>
          <a:bodyPr>
            <a:normAutofit/>
          </a:bodyPr>
          <a:lstStyle/>
          <a:p>
            <a:r>
              <a:rPr lang="en-US" sz="2800" dirty="0"/>
              <a:t>It “helped me decide on the path I wanted to go to through college, and what I’m going to do in the future with my life”</a:t>
            </a:r>
          </a:p>
          <a:p>
            <a:r>
              <a:rPr lang="en-US" sz="2800" dirty="0"/>
              <a:t>“It gave me more choices, opened up a new world I didn’t know much about”</a:t>
            </a:r>
          </a:p>
          <a:p>
            <a:r>
              <a:rPr lang="en-US" sz="2800" dirty="0"/>
              <a:t>“I know now that…I could get a job and still be going to college”</a:t>
            </a:r>
          </a:p>
          <a:p>
            <a:r>
              <a:rPr lang="en-US" sz="2800" dirty="0"/>
              <a:t>“seeing people in action…taught me a lot of maturity”</a:t>
            </a:r>
          </a:p>
          <a:p>
            <a:r>
              <a:rPr lang="en-US" sz="2800" dirty="0"/>
              <a:t>“If I want to go into that field I have to be emotionally sharp”</a:t>
            </a:r>
          </a:p>
          <a:p>
            <a:pPr marL="0" indent="0">
              <a:buNone/>
            </a:pPr>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732761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7E5F3-5A56-4D3C-BF9D-15848C6FC304}"/>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2. Communication and Relationships </a:t>
            </a:r>
          </a:p>
        </p:txBody>
      </p:sp>
      <p:sp>
        <p:nvSpPr>
          <p:cNvPr id="3" name="Content Placeholder 2">
            <a:extLst>
              <a:ext uri="{FF2B5EF4-FFF2-40B4-BE49-F238E27FC236}">
                <a16:creationId xmlns:a16="http://schemas.microsoft.com/office/drawing/2014/main" xmlns="" id="{1A6F62E8-DB25-4A03-8DAD-AFFD890D2D90}"/>
              </a:ext>
            </a:extLst>
          </p:cNvPr>
          <p:cNvSpPr>
            <a:spLocks noGrp="1"/>
          </p:cNvSpPr>
          <p:nvPr>
            <p:ph idx="1"/>
          </p:nvPr>
        </p:nvSpPr>
        <p:spPr/>
        <p:txBody>
          <a:bodyPr>
            <a:normAutofit/>
          </a:bodyPr>
          <a:lstStyle/>
          <a:p>
            <a:r>
              <a:rPr lang="en-US" sz="2800" dirty="0"/>
              <a:t>“A lot of professionals…they just talk to each other and tell how they feel about…what should be improved”</a:t>
            </a:r>
          </a:p>
        </p:txBody>
      </p:sp>
    </p:spTree>
    <p:extLst>
      <p:ext uri="{BB962C8B-B14F-4D97-AF65-F5344CB8AC3E}">
        <p14:creationId xmlns:p14="http://schemas.microsoft.com/office/powerpoint/2010/main" val="1847853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7E5F3-5A56-4D3C-BF9D-15848C6FC304}"/>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2. Communication and Relationships </a:t>
            </a:r>
          </a:p>
        </p:txBody>
      </p:sp>
      <p:sp>
        <p:nvSpPr>
          <p:cNvPr id="3" name="Content Placeholder 2">
            <a:extLst>
              <a:ext uri="{FF2B5EF4-FFF2-40B4-BE49-F238E27FC236}">
                <a16:creationId xmlns:a16="http://schemas.microsoft.com/office/drawing/2014/main" xmlns="" id="{1A6F62E8-DB25-4A03-8DAD-AFFD890D2D90}"/>
              </a:ext>
            </a:extLst>
          </p:cNvPr>
          <p:cNvSpPr>
            <a:spLocks noGrp="1"/>
          </p:cNvSpPr>
          <p:nvPr>
            <p:ph idx="1"/>
          </p:nvPr>
        </p:nvSpPr>
        <p:spPr/>
        <p:txBody>
          <a:bodyPr>
            <a:normAutofit/>
          </a:bodyPr>
          <a:lstStyle/>
          <a:p>
            <a:r>
              <a:rPr lang="en-US" sz="2800" dirty="0"/>
              <a:t>“A lot of professionals…they just talk to each other and tell how they feel about…what should be improved”</a:t>
            </a:r>
          </a:p>
          <a:p>
            <a:r>
              <a:rPr lang="en-US" sz="2800" dirty="0"/>
              <a:t>“I really learned to be positive when working with others”</a:t>
            </a:r>
          </a:p>
        </p:txBody>
      </p:sp>
    </p:spTree>
    <p:extLst>
      <p:ext uri="{BB962C8B-B14F-4D97-AF65-F5344CB8AC3E}">
        <p14:creationId xmlns:p14="http://schemas.microsoft.com/office/powerpoint/2010/main" val="1866464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7E5F3-5A56-4D3C-BF9D-15848C6FC304}"/>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2. Communication and Relationships </a:t>
            </a:r>
          </a:p>
        </p:txBody>
      </p:sp>
      <p:sp>
        <p:nvSpPr>
          <p:cNvPr id="3" name="Content Placeholder 2">
            <a:extLst>
              <a:ext uri="{FF2B5EF4-FFF2-40B4-BE49-F238E27FC236}">
                <a16:creationId xmlns:a16="http://schemas.microsoft.com/office/drawing/2014/main" xmlns="" id="{1A6F62E8-DB25-4A03-8DAD-AFFD890D2D90}"/>
              </a:ext>
            </a:extLst>
          </p:cNvPr>
          <p:cNvSpPr>
            <a:spLocks noGrp="1"/>
          </p:cNvSpPr>
          <p:nvPr>
            <p:ph idx="1"/>
          </p:nvPr>
        </p:nvSpPr>
        <p:spPr/>
        <p:txBody>
          <a:bodyPr>
            <a:normAutofit/>
          </a:bodyPr>
          <a:lstStyle/>
          <a:p>
            <a:r>
              <a:rPr lang="en-US" sz="2800" dirty="0"/>
              <a:t>“A lot of professionals…they just talk to each other and tell how they feel about…what should be improved”</a:t>
            </a:r>
          </a:p>
          <a:p>
            <a:r>
              <a:rPr lang="en-US" sz="2800" dirty="0"/>
              <a:t>“I really learned to be positive when working with others”</a:t>
            </a:r>
          </a:p>
          <a:p>
            <a:r>
              <a:rPr lang="en-US" sz="2800" dirty="0"/>
              <a:t>“You have to just think of everybody as a customer”</a:t>
            </a:r>
          </a:p>
        </p:txBody>
      </p:sp>
    </p:spTree>
    <p:extLst>
      <p:ext uri="{BB962C8B-B14F-4D97-AF65-F5344CB8AC3E}">
        <p14:creationId xmlns:p14="http://schemas.microsoft.com/office/powerpoint/2010/main" val="606973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7E5F3-5A56-4D3C-BF9D-15848C6FC304}"/>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2. Communication and Relationships </a:t>
            </a:r>
          </a:p>
        </p:txBody>
      </p:sp>
      <p:sp>
        <p:nvSpPr>
          <p:cNvPr id="3" name="Content Placeholder 2">
            <a:extLst>
              <a:ext uri="{FF2B5EF4-FFF2-40B4-BE49-F238E27FC236}">
                <a16:creationId xmlns:a16="http://schemas.microsoft.com/office/drawing/2014/main" xmlns="" id="{1A6F62E8-DB25-4A03-8DAD-AFFD890D2D90}"/>
              </a:ext>
            </a:extLst>
          </p:cNvPr>
          <p:cNvSpPr>
            <a:spLocks noGrp="1"/>
          </p:cNvSpPr>
          <p:nvPr>
            <p:ph idx="1"/>
          </p:nvPr>
        </p:nvSpPr>
        <p:spPr/>
        <p:txBody>
          <a:bodyPr>
            <a:normAutofit/>
          </a:bodyPr>
          <a:lstStyle/>
          <a:p>
            <a:r>
              <a:rPr lang="en-US" sz="2800" dirty="0"/>
              <a:t>“a lot of professionals…they just talk to each other and tell how they feel about…what should be improved”</a:t>
            </a:r>
          </a:p>
          <a:p>
            <a:r>
              <a:rPr lang="en-US" sz="2800" dirty="0"/>
              <a:t>“I really learned to be positive when working with others”</a:t>
            </a:r>
          </a:p>
          <a:p>
            <a:r>
              <a:rPr lang="en-US" sz="2800" dirty="0"/>
              <a:t>“you have to just think of everybody as a customer”</a:t>
            </a:r>
          </a:p>
          <a:p>
            <a:r>
              <a:rPr lang="en-US" sz="2800" dirty="0" smtClean="0"/>
              <a:t>“It </a:t>
            </a:r>
            <a:r>
              <a:rPr lang="en-US" sz="2800" dirty="0"/>
              <a:t>helped me meet a lot of new people, and they could help me for my future”</a:t>
            </a:r>
          </a:p>
        </p:txBody>
      </p:sp>
    </p:spTree>
    <p:extLst>
      <p:ext uri="{BB962C8B-B14F-4D97-AF65-F5344CB8AC3E}">
        <p14:creationId xmlns:p14="http://schemas.microsoft.com/office/powerpoint/2010/main" val="1364425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7E5F3-5A56-4D3C-BF9D-15848C6FC304}"/>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2. Communication and Relationships </a:t>
            </a:r>
          </a:p>
        </p:txBody>
      </p:sp>
      <p:sp>
        <p:nvSpPr>
          <p:cNvPr id="3" name="Content Placeholder 2">
            <a:extLst>
              <a:ext uri="{FF2B5EF4-FFF2-40B4-BE49-F238E27FC236}">
                <a16:creationId xmlns:a16="http://schemas.microsoft.com/office/drawing/2014/main" xmlns="" id="{1A6F62E8-DB25-4A03-8DAD-AFFD890D2D90}"/>
              </a:ext>
            </a:extLst>
          </p:cNvPr>
          <p:cNvSpPr>
            <a:spLocks noGrp="1"/>
          </p:cNvSpPr>
          <p:nvPr>
            <p:ph idx="1"/>
          </p:nvPr>
        </p:nvSpPr>
        <p:spPr/>
        <p:txBody>
          <a:bodyPr>
            <a:normAutofit/>
          </a:bodyPr>
          <a:lstStyle/>
          <a:p>
            <a:r>
              <a:rPr lang="en-US" sz="2800" dirty="0"/>
              <a:t>“A lot of professionals…they just talk to each other and tell how they feel about…what should be improved”</a:t>
            </a:r>
          </a:p>
          <a:p>
            <a:r>
              <a:rPr lang="en-US" sz="2800" dirty="0"/>
              <a:t>“I really learned to be positive when working with others”</a:t>
            </a:r>
          </a:p>
          <a:p>
            <a:r>
              <a:rPr lang="en-US" sz="2800" dirty="0"/>
              <a:t>“You have to just think of everybody as a customer”</a:t>
            </a:r>
          </a:p>
          <a:p>
            <a:r>
              <a:rPr lang="en-US" sz="2800" dirty="0" smtClean="0"/>
              <a:t>“It </a:t>
            </a:r>
            <a:r>
              <a:rPr lang="en-US" sz="2800" dirty="0"/>
              <a:t>helped me meet a lot of new people, and they could help me for my future”</a:t>
            </a:r>
          </a:p>
          <a:p>
            <a:r>
              <a:rPr lang="en-US" sz="2800" dirty="0"/>
              <a:t>“I didn’t expect to be so sad when it was over, cause I built connections with my mentor and some of the people in the office”</a:t>
            </a:r>
          </a:p>
        </p:txBody>
      </p:sp>
    </p:spTree>
    <p:extLst>
      <p:ext uri="{BB962C8B-B14F-4D97-AF65-F5344CB8AC3E}">
        <p14:creationId xmlns:p14="http://schemas.microsoft.com/office/powerpoint/2010/main" val="131339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Arial" panose="020B0604020202020204" pitchFamily="34" charset="0"/>
                <a:cs typeface="Arial" panose="020B0604020202020204" pitchFamily="34" charset="0"/>
              </a:rPr>
              <a:t>Underrepresented Minorities</a:t>
            </a:r>
            <a:endParaRPr lang="en-US"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97584" y="1659117"/>
            <a:ext cx="3336802" cy="4570723"/>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4279718" y="1659117"/>
            <a:ext cx="7622893" cy="4577795"/>
          </a:xfrm>
          <a:prstGeom prst="rect">
            <a:avLst/>
          </a:prstGeom>
          <a:ln>
            <a:noFill/>
          </a:ln>
        </p:spPr>
      </p:pic>
    </p:spTree>
    <p:extLst>
      <p:ext uri="{BB962C8B-B14F-4D97-AF65-F5344CB8AC3E}">
        <p14:creationId xmlns:p14="http://schemas.microsoft.com/office/powerpoint/2010/main" val="4051293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B2D5-B79D-4794-90B9-9A637BA716C9}"/>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3. Engaging Experiences</a:t>
            </a:r>
          </a:p>
        </p:txBody>
      </p:sp>
      <p:sp>
        <p:nvSpPr>
          <p:cNvPr id="3" name="Content Placeholder 2">
            <a:extLst>
              <a:ext uri="{FF2B5EF4-FFF2-40B4-BE49-F238E27FC236}">
                <a16:creationId xmlns:a16="http://schemas.microsoft.com/office/drawing/2014/main" xmlns="" id="{E3DD89C4-29C8-43FF-9B90-A08D72AE44D2}"/>
              </a:ext>
            </a:extLst>
          </p:cNvPr>
          <p:cNvSpPr>
            <a:spLocks noGrp="1"/>
          </p:cNvSpPr>
          <p:nvPr>
            <p:ph idx="1"/>
          </p:nvPr>
        </p:nvSpPr>
        <p:spPr/>
        <p:txBody>
          <a:bodyPr>
            <a:normAutofit/>
          </a:bodyPr>
          <a:lstStyle/>
          <a:p>
            <a:r>
              <a:rPr lang="en-US" sz="2800" dirty="0"/>
              <a:t>“I’ll always remember being in the NICU, ‘cause it was a really great experience, and I saw really sad stuff there”</a:t>
            </a:r>
          </a:p>
        </p:txBody>
      </p:sp>
    </p:spTree>
    <p:extLst>
      <p:ext uri="{BB962C8B-B14F-4D97-AF65-F5344CB8AC3E}">
        <p14:creationId xmlns:p14="http://schemas.microsoft.com/office/powerpoint/2010/main" val="3186577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B2D5-B79D-4794-90B9-9A637BA716C9}"/>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3. Engaging Experiences</a:t>
            </a:r>
          </a:p>
        </p:txBody>
      </p:sp>
      <p:sp>
        <p:nvSpPr>
          <p:cNvPr id="3" name="Content Placeholder 2">
            <a:extLst>
              <a:ext uri="{FF2B5EF4-FFF2-40B4-BE49-F238E27FC236}">
                <a16:creationId xmlns:a16="http://schemas.microsoft.com/office/drawing/2014/main" xmlns="" id="{E3DD89C4-29C8-43FF-9B90-A08D72AE44D2}"/>
              </a:ext>
            </a:extLst>
          </p:cNvPr>
          <p:cNvSpPr>
            <a:spLocks noGrp="1"/>
          </p:cNvSpPr>
          <p:nvPr>
            <p:ph idx="1"/>
          </p:nvPr>
        </p:nvSpPr>
        <p:spPr/>
        <p:txBody>
          <a:bodyPr>
            <a:normAutofit/>
          </a:bodyPr>
          <a:lstStyle/>
          <a:p>
            <a:r>
              <a:rPr lang="en-US" sz="2800" dirty="0"/>
              <a:t>“I’ll always remember being in the NICU, ‘cause it was a really great experience, and I saw really sad stuff there”</a:t>
            </a:r>
          </a:p>
          <a:p>
            <a:r>
              <a:rPr lang="en-US" sz="2800" dirty="0"/>
              <a:t>“I saw robotic surgery, which was really, really cool”</a:t>
            </a:r>
          </a:p>
          <a:p>
            <a:pPr marL="0" indent="0">
              <a:buNone/>
            </a:pPr>
            <a:endParaRPr lang="en-US" sz="2800" dirty="0"/>
          </a:p>
        </p:txBody>
      </p:sp>
    </p:spTree>
    <p:extLst>
      <p:ext uri="{BB962C8B-B14F-4D97-AF65-F5344CB8AC3E}">
        <p14:creationId xmlns:p14="http://schemas.microsoft.com/office/powerpoint/2010/main" val="3187863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B2D5-B79D-4794-90B9-9A637BA716C9}"/>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3. Engaging Experiences</a:t>
            </a:r>
          </a:p>
        </p:txBody>
      </p:sp>
      <p:sp>
        <p:nvSpPr>
          <p:cNvPr id="3" name="Content Placeholder 2">
            <a:extLst>
              <a:ext uri="{FF2B5EF4-FFF2-40B4-BE49-F238E27FC236}">
                <a16:creationId xmlns:a16="http://schemas.microsoft.com/office/drawing/2014/main" xmlns="" id="{E3DD89C4-29C8-43FF-9B90-A08D72AE44D2}"/>
              </a:ext>
            </a:extLst>
          </p:cNvPr>
          <p:cNvSpPr>
            <a:spLocks noGrp="1"/>
          </p:cNvSpPr>
          <p:nvPr>
            <p:ph idx="1"/>
          </p:nvPr>
        </p:nvSpPr>
        <p:spPr/>
        <p:txBody>
          <a:bodyPr>
            <a:normAutofit/>
          </a:bodyPr>
          <a:lstStyle/>
          <a:p>
            <a:r>
              <a:rPr lang="en-US" sz="2800" dirty="0"/>
              <a:t>“I’ll always remember being in the NICU, ‘cause it was a really great experience, and I saw really sad stuff there”</a:t>
            </a:r>
          </a:p>
          <a:p>
            <a:r>
              <a:rPr lang="en-US" sz="2800" dirty="0"/>
              <a:t>“I saw robotic surgery, which was really, really cool”</a:t>
            </a:r>
          </a:p>
          <a:p>
            <a:r>
              <a:rPr lang="en-US" sz="2800" dirty="0"/>
              <a:t>“In the Department of Education they, instead of having it be a regular classroom, they try to…make the classroom fun”</a:t>
            </a:r>
          </a:p>
        </p:txBody>
      </p:sp>
    </p:spTree>
    <p:extLst>
      <p:ext uri="{BB962C8B-B14F-4D97-AF65-F5344CB8AC3E}">
        <p14:creationId xmlns:p14="http://schemas.microsoft.com/office/powerpoint/2010/main" val="3858566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B2D5-B79D-4794-90B9-9A637BA716C9}"/>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3. Engaging Experiences</a:t>
            </a:r>
          </a:p>
        </p:txBody>
      </p:sp>
      <p:sp>
        <p:nvSpPr>
          <p:cNvPr id="3" name="Content Placeholder 2">
            <a:extLst>
              <a:ext uri="{FF2B5EF4-FFF2-40B4-BE49-F238E27FC236}">
                <a16:creationId xmlns:a16="http://schemas.microsoft.com/office/drawing/2014/main" xmlns="" id="{E3DD89C4-29C8-43FF-9B90-A08D72AE44D2}"/>
              </a:ext>
            </a:extLst>
          </p:cNvPr>
          <p:cNvSpPr>
            <a:spLocks noGrp="1"/>
          </p:cNvSpPr>
          <p:nvPr>
            <p:ph idx="1"/>
          </p:nvPr>
        </p:nvSpPr>
        <p:spPr>
          <a:xfrm>
            <a:off x="609600" y="1752917"/>
            <a:ext cx="10972800" cy="4373563"/>
          </a:xfrm>
        </p:spPr>
        <p:txBody>
          <a:bodyPr>
            <a:normAutofit/>
          </a:bodyPr>
          <a:lstStyle/>
          <a:p>
            <a:r>
              <a:rPr lang="en-US" sz="2800" dirty="0"/>
              <a:t>“I’ll always remember being in the NICU, ‘cause it was a really great experience, and I saw really sad stuff there”</a:t>
            </a:r>
          </a:p>
          <a:p>
            <a:r>
              <a:rPr lang="en-US" sz="2800" dirty="0"/>
              <a:t>“I saw robotic surgery, which was really, really cool”</a:t>
            </a:r>
          </a:p>
          <a:p>
            <a:r>
              <a:rPr lang="en-US" sz="2800" dirty="0"/>
              <a:t>“In the Department of Education they, instead of having it be a regular classroom, they try to…make the classroom fun”</a:t>
            </a:r>
          </a:p>
          <a:p>
            <a:r>
              <a:rPr lang="en-US" sz="2800" dirty="0"/>
              <a:t>I got to see the behind the scenes of the network, and I realized how different a non-clinical job can be”</a:t>
            </a:r>
          </a:p>
        </p:txBody>
      </p:sp>
    </p:spTree>
    <p:extLst>
      <p:ext uri="{BB962C8B-B14F-4D97-AF65-F5344CB8AC3E}">
        <p14:creationId xmlns:p14="http://schemas.microsoft.com/office/powerpoint/2010/main" val="3895290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38DB4C-6DEA-49FF-AC9F-15E4B7D7B539}"/>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4. Skills Acquisition</a:t>
            </a:r>
          </a:p>
        </p:txBody>
      </p:sp>
      <p:sp>
        <p:nvSpPr>
          <p:cNvPr id="3" name="Content Placeholder 2">
            <a:extLst>
              <a:ext uri="{FF2B5EF4-FFF2-40B4-BE49-F238E27FC236}">
                <a16:creationId xmlns:a16="http://schemas.microsoft.com/office/drawing/2014/main" xmlns="" id="{A4D5F6E9-DA59-46DF-ADA5-D418617B0BCA}"/>
              </a:ext>
            </a:extLst>
          </p:cNvPr>
          <p:cNvSpPr>
            <a:spLocks noGrp="1"/>
          </p:cNvSpPr>
          <p:nvPr>
            <p:ph idx="1"/>
          </p:nvPr>
        </p:nvSpPr>
        <p:spPr/>
        <p:txBody>
          <a:bodyPr>
            <a:normAutofit/>
          </a:bodyPr>
          <a:lstStyle/>
          <a:p>
            <a:r>
              <a:rPr lang="en-US" sz="2800" dirty="0"/>
              <a:t>“Going through time management, budgeting, and resume writing, I had noticed that I had faults in each of the areas.  But then towards the end of them, I knew how I could address them and how I could fix them” </a:t>
            </a:r>
          </a:p>
        </p:txBody>
      </p:sp>
    </p:spTree>
    <p:extLst>
      <p:ext uri="{BB962C8B-B14F-4D97-AF65-F5344CB8AC3E}">
        <p14:creationId xmlns:p14="http://schemas.microsoft.com/office/powerpoint/2010/main" val="3709766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38DB4C-6DEA-49FF-AC9F-15E4B7D7B539}"/>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4. Skills Acquisition</a:t>
            </a:r>
          </a:p>
        </p:txBody>
      </p:sp>
      <p:sp>
        <p:nvSpPr>
          <p:cNvPr id="3" name="Content Placeholder 2">
            <a:extLst>
              <a:ext uri="{FF2B5EF4-FFF2-40B4-BE49-F238E27FC236}">
                <a16:creationId xmlns:a16="http://schemas.microsoft.com/office/drawing/2014/main" xmlns="" id="{A4D5F6E9-DA59-46DF-ADA5-D418617B0BCA}"/>
              </a:ext>
            </a:extLst>
          </p:cNvPr>
          <p:cNvSpPr>
            <a:spLocks noGrp="1"/>
          </p:cNvSpPr>
          <p:nvPr>
            <p:ph idx="1"/>
          </p:nvPr>
        </p:nvSpPr>
        <p:spPr/>
        <p:txBody>
          <a:bodyPr>
            <a:normAutofit/>
          </a:bodyPr>
          <a:lstStyle/>
          <a:p>
            <a:r>
              <a:rPr lang="en-US" sz="2800" dirty="0"/>
              <a:t>“Going through time management, budgeting, and resume writing, I had noticed that I had faults in each of the areas.  But then towards the end of them, I knew how I could address them and how I could fix them” </a:t>
            </a:r>
          </a:p>
          <a:p>
            <a:r>
              <a:rPr lang="en-US" dirty="0"/>
              <a:t>“</a:t>
            </a:r>
            <a:r>
              <a:rPr lang="en-US" sz="2800" dirty="0"/>
              <a:t>Time management was the most useful for me”</a:t>
            </a:r>
          </a:p>
        </p:txBody>
      </p:sp>
    </p:spTree>
    <p:extLst>
      <p:ext uri="{BB962C8B-B14F-4D97-AF65-F5344CB8AC3E}">
        <p14:creationId xmlns:p14="http://schemas.microsoft.com/office/powerpoint/2010/main" val="3265055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38DB4C-6DEA-49FF-AC9F-15E4B7D7B539}"/>
              </a:ext>
            </a:extLst>
          </p:cNvPr>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4. Skills Acquisition</a:t>
            </a:r>
          </a:p>
        </p:txBody>
      </p:sp>
      <p:sp>
        <p:nvSpPr>
          <p:cNvPr id="3" name="Content Placeholder 2">
            <a:extLst>
              <a:ext uri="{FF2B5EF4-FFF2-40B4-BE49-F238E27FC236}">
                <a16:creationId xmlns:a16="http://schemas.microsoft.com/office/drawing/2014/main" xmlns="" id="{A4D5F6E9-DA59-46DF-ADA5-D418617B0BCA}"/>
              </a:ext>
            </a:extLst>
          </p:cNvPr>
          <p:cNvSpPr>
            <a:spLocks noGrp="1"/>
          </p:cNvSpPr>
          <p:nvPr>
            <p:ph idx="1"/>
          </p:nvPr>
        </p:nvSpPr>
        <p:spPr/>
        <p:txBody>
          <a:bodyPr>
            <a:normAutofit/>
          </a:bodyPr>
          <a:lstStyle/>
          <a:p>
            <a:r>
              <a:rPr lang="en-US" sz="2800" dirty="0"/>
              <a:t>“Going through time management, budgeting, and resume writing, I had noticed that I had faults in each of the areas.  But then towards the end of them, I knew how I could address them and how I could fix them” </a:t>
            </a:r>
          </a:p>
          <a:p>
            <a:r>
              <a:rPr lang="en-US" dirty="0"/>
              <a:t>“</a:t>
            </a:r>
            <a:r>
              <a:rPr lang="en-US" sz="2800" dirty="0"/>
              <a:t>Time management was the most useful for me”</a:t>
            </a:r>
          </a:p>
          <a:p>
            <a:r>
              <a:rPr lang="en-US" sz="2800" dirty="0"/>
              <a:t>“I learned to research questions before interviews”</a:t>
            </a:r>
          </a:p>
        </p:txBody>
      </p:sp>
    </p:spTree>
    <p:extLst>
      <p:ext uri="{BB962C8B-B14F-4D97-AF65-F5344CB8AC3E}">
        <p14:creationId xmlns:p14="http://schemas.microsoft.com/office/powerpoint/2010/main" val="149200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4C96A7-05F9-4D04-BE1A-83A466726F32}"/>
              </a:ext>
            </a:extLst>
          </p:cNvPr>
          <p:cNvPicPr>
            <a:picLocks noChangeAspect="1"/>
          </p:cNvPicPr>
          <p:nvPr/>
        </p:nvPicPr>
        <p:blipFill>
          <a:blip r:embed="rId3"/>
          <a:stretch>
            <a:fillRect/>
          </a:stretch>
        </p:blipFill>
        <p:spPr>
          <a:xfrm>
            <a:off x="582136" y="731520"/>
            <a:ext cx="11227777" cy="6126480"/>
          </a:xfrm>
          <a:prstGeom prst="rect">
            <a:avLst/>
          </a:prstGeom>
        </p:spPr>
      </p:pic>
    </p:spTree>
    <p:extLst>
      <p:ext uri="{BB962C8B-B14F-4D97-AF65-F5344CB8AC3E}">
        <p14:creationId xmlns:p14="http://schemas.microsoft.com/office/powerpoint/2010/main" val="726413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98AF6E2-BFB1-41B3-9D6D-3D2553714435}"/>
              </a:ext>
            </a:extLst>
          </p:cNvPr>
          <p:cNvPicPr>
            <a:picLocks noChangeAspect="1"/>
          </p:cNvPicPr>
          <p:nvPr/>
        </p:nvPicPr>
        <p:blipFill>
          <a:blip r:embed="rId3"/>
          <a:stretch>
            <a:fillRect/>
          </a:stretch>
        </p:blipFill>
        <p:spPr>
          <a:xfrm>
            <a:off x="309303" y="489679"/>
            <a:ext cx="11573394" cy="6192335"/>
          </a:xfrm>
          <a:prstGeom prst="rect">
            <a:avLst/>
          </a:prstGeom>
        </p:spPr>
      </p:pic>
    </p:spTree>
    <p:extLst>
      <p:ext uri="{BB962C8B-B14F-4D97-AF65-F5344CB8AC3E}">
        <p14:creationId xmlns:p14="http://schemas.microsoft.com/office/powerpoint/2010/main" val="3491196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3866" y="457200"/>
            <a:ext cx="7078133" cy="1066800"/>
          </a:xfrm>
        </p:spPr>
        <p:txBody>
          <a:bodyPr/>
          <a:lstStyle/>
          <a:p>
            <a:r>
              <a:rPr lang="en-US" dirty="0" smtClean="0">
                <a:effectLst/>
                <a:latin typeface="Arial" panose="020B0604020202020204" pitchFamily="34" charset="0"/>
                <a:cs typeface="Arial" panose="020B0604020202020204" pitchFamily="34" charset="0"/>
              </a:rPr>
              <a:t>College/Career </a:t>
            </a:r>
            <a:endParaRPr lang="en-US" dirty="0"/>
          </a:p>
        </p:txBody>
      </p:sp>
      <p:sp>
        <p:nvSpPr>
          <p:cNvPr id="4" name="TextBox 3"/>
          <p:cNvSpPr txBox="1"/>
          <p:nvPr/>
        </p:nvSpPr>
        <p:spPr>
          <a:xfrm>
            <a:off x="5723467" y="1549400"/>
            <a:ext cx="5579091" cy="4893647"/>
          </a:xfrm>
          <a:prstGeom prst="rect">
            <a:avLst/>
          </a:prstGeom>
          <a:noFill/>
        </p:spPr>
        <p:txBody>
          <a:bodyPr wrap="none" rtlCol="0">
            <a:spAutoFit/>
          </a:bodyPr>
          <a:lstStyle/>
          <a:p>
            <a:pPr>
              <a:lnSpc>
                <a:spcPct val="150000"/>
              </a:lnSpc>
            </a:pPr>
            <a:r>
              <a:rPr lang="en-US" sz="2600" b="1" dirty="0">
                <a:solidFill>
                  <a:srgbClr val="0070C0"/>
                </a:solidFill>
              </a:rPr>
              <a:t>Abigail</a:t>
            </a:r>
            <a:r>
              <a:rPr lang="en-US" sz="2600" b="1" dirty="0"/>
              <a:t> – </a:t>
            </a:r>
            <a:r>
              <a:rPr lang="en-US" sz="2600" b="1" dirty="0" smtClean="0"/>
              <a:t>Lehigh Carbon Comm. College</a:t>
            </a:r>
            <a:endParaRPr lang="en-US" sz="2600" b="1" dirty="0"/>
          </a:p>
          <a:p>
            <a:pPr>
              <a:lnSpc>
                <a:spcPct val="150000"/>
              </a:lnSpc>
            </a:pPr>
            <a:r>
              <a:rPr lang="en-US" sz="2600" b="1" dirty="0">
                <a:solidFill>
                  <a:srgbClr val="0070C0"/>
                </a:solidFill>
              </a:rPr>
              <a:t>Candice</a:t>
            </a:r>
            <a:r>
              <a:rPr lang="en-US" sz="2600" b="1" dirty="0"/>
              <a:t> – Kutztown University</a:t>
            </a:r>
          </a:p>
          <a:p>
            <a:pPr>
              <a:lnSpc>
                <a:spcPct val="150000"/>
              </a:lnSpc>
            </a:pPr>
            <a:r>
              <a:rPr lang="en-US" sz="2600" b="1" dirty="0">
                <a:solidFill>
                  <a:srgbClr val="0070C0"/>
                </a:solidFill>
              </a:rPr>
              <a:t>Cheila</a:t>
            </a:r>
            <a:r>
              <a:rPr lang="en-US" sz="2600" b="1" dirty="0">
                <a:solidFill>
                  <a:srgbClr val="00B0F0"/>
                </a:solidFill>
              </a:rPr>
              <a:t> </a:t>
            </a:r>
            <a:r>
              <a:rPr lang="en-US" sz="2600" b="1" dirty="0"/>
              <a:t>– Penn State University</a:t>
            </a:r>
          </a:p>
          <a:p>
            <a:pPr>
              <a:lnSpc>
                <a:spcPct val="150000"/>
              </a:lnSpc>
            </a:pPr>
            <a:r>
              <a:rPr lang="en-US" sz="2600" b="1" dirty="0">
                <a:solidFill>
                  <a:srgbClr val="0070C0"/>
                </a:solidFill>
              </a:rPr>
              <a:t>Jaylin</a:t>
            </a:r>
            <a:r>
              <a:rPr lang="en-US" sz="2600" b="1" dirty="0"/>
              <a:t> – Penn </a:t>
            </a:r>
            <a:r>
              <a:rPr lang="en-US" sz="2600" b="1" dirty="0">
                <a:latin typeface="Arial" panose="020B0604020202020204" pitchFamily="34" charset="0"/>
                <a:cs typeface="Arial" panose="020B0604020202020204" pitchFamily="34" charset="0"/>
              </a:rPr>
              <a:t>State</a:t>
            </a:r>
            <a:r>
              <a:rPr lang="en-US" sz="2600" b="1" dirty="0"/>
              <a:t> University</a:t>
            </a:r>
          </a:p>
          <a:p>
            <a:pPr>
              <a:lnSpc>
                <a:spcPct val="150000"/>
              </a:lnSpc>
            </a:pPr>
            <a:r>
              <a:rPr lang="en-US" sz="2600" b="1" dirty="0">
                <a:solidFill>
                  <a:srgbClr val="0070C0"/>
                </a:solidFill>
              </a:rPr>
              <a:t>Jezaiah</a:t>
            </a:r>
            <a:r>
              <a:rPr lang="en-US" sz="2600" b="1" dirty="0"/>
              <a:t> – Cedar Crest College</a:t>
            </a:r>
          </a:p>
          <a:p>
            <a:pPr>
              <a:lnSpc>
                <a:spcPct val="150000"/>
              </a:lnSpc>
            </a:pPr>
            <a:r>
              <a:rPr lang="en-US" sz="2600" b="1" dirty="0">
                <a:solidFill>
                  <a:srgbClr val="0070C0"/>
                </a:solidFill>
              </a:rPr>
              <a:t>Karilin</a:t>
            </a:r>
            <a:r>
              <a:rPr lang="en-US" sz="2600" b="1" dirty="0"/>
              <a:t> – Moravian College</a:t>
            </a:r>
          </a:p>
          <a:p>
            <a:pPr>
              <a:lnSpc>
                <a:spcPct val="150000"/>
              </a:lnSpc>
            </a:pPr>
            <a:r>
              <a:rPr lang="en-US" sz="2600" b="1" dirty="0">
                <a:solidFill>
                  <a:srgbClr val="0070C0"/>
                </a:solidFill>
              </a:rPr>
              <a:t>Leocadia</a:t>
            </a:r>
            <a:r>
              <a:rPr lang="en-US" sz="2600" b="1" dirty="0"/>
              <a:t> – Kutztown University</a:t>
            </a:r>
          </a:p>
          <a:p>
            <a:pPr>
              <a:lnSpc>
                <a:spcPct val="150000"/>
              </a:lnSpc>
            </a:pPr>
            <a:r>
              <a:rPr lang="en-US" sz="2600" b="1" dirty="0">
                <a:solidFill>
                  <a:srgbClr val="0070C0"/>
                </a:solidFill>
              </a:rPr>
              <a:t>Leah</a:t>
            </a:r>
            <a:r>
              <a:rPr lang="en-US" sz="2600" b="1" dirty="0"/>
              <a:t> – East Stroudsburg </a:t>
            </a:r>
            <a:r>
              <a:rPr lang="en-US" sz="2600" b="1" dirty="0" smtClean="0"/>
              <a:t>University</a:t>
            </a:r>
            <a:endParaRPr lang="en-US" sz="2600" b="1" dirty="0"/>
          </a:p>
        </p:txBody>
      </p:sp>
      <p:pic>
        <p:nvPicPr>
          <p:cNvPr id="6" name="Picture 5"/>
          <p:cNvPicPr>
            <a:picLocks noChangeAspect="1"/>
          </p:cNvPicPr>
          <p:nvPr/>
        </p:nvPicPr>
        <p:blipFill>
          <a:blip r:embed="rId3"/>
          <a:stretch>
            <a:fillRect/>
          </a:stretch>
        </p:blipFill>
        <p:spPr>
          <a:xfrm>
            <a:off x="0" y="362826"/>
            <a:ext cx="4876800" cy="6495174"/>
          </a:xfrm>
          <a:prstGeom prst="rect">
            <a:avLst/>
          </a:prstGeom>
        </p:spPr>
      </p:pic>
    </p:spTree>
    <p:extLst>
      <p:ext uri="{BB962C8B-B14F-4D97-AF65-F5344CB8AC3E}">
        <p14:creationId xmlns:p14="http://schemas.microsoft.com/office/powerpoint/2010/main" val="3109232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E138F8F-9A1C-43EF-86AA-755471C9A23B}"/>
              </a:ext>
            </a:extLst>
          </p:cNvPr>
          <p:cNvPicPr>
            <a:picLocks noChangeAspect="1"/>
          </p:cNvPicPr>
          <p:nvPr/>
        </p:nvPicPr>
        <p:blipFill>
          <a:blip r:embed="rId3"/>
          <a:stretch>
            <a:fillRect/>
          </a:stretch>
        </p:blipFill>
        <p:spPr>
          <a:xfrm>
            <a:off x="1776257" y="378386"/>
            <a:ext cx="8639486" cy="6479614"/>
          </a:xfrm>
          <a:prstGeom prst="rect">
            <a:avLst/>
          </a:prstGeom>
          <a:ln>
            <a:solidFill>
              <a:schemeClr val="accent1"/>
            </a:solidFill>
          </a:ln>
        </p:spPr>
      </p:pic>
      <p:sp>
        <p:nvSpPr>
          <p:cNvPr id="10" name="TextBox 9">
            <a:extLst>
              <a:ext uri="{FF2B5EF4-FFF2-40B4-BE49-F238E27FC236}">
                <a16:creationId xmlns:a16="http://schemas.microsoft.com/office/drawing/2014/main" xmlns="" id="{83CF2FBA-3CA0-4F3F-9F69-D657EB3CC3F1}"/>
              </a:ext>
            </a:extLst>
          </p:cNvPr>
          <p:cNvSpPr txBox="1"/>
          <p:nvPr/>
        </p:nvSpPr>
        <p:spPr>
          <a:xfrm>
            <a:off x="10479998" y="6332230"/>
            <a:ext cx="1403013" cy="276999"/>
          </a:xfrm>
          <a:prstGeom prst="rect">
            <a:avLst/>
          </a:prstGeom>
          <a:noFill/>
        </p:spPr>
        <p:txBody>
          <a:bodyPr wrap="none" rtlCol="0">
            <a:spAutoFit/>
          </a:bodyPr>
          <a:lstStyle/>
          <a:p>
            <a:r>
              <a:rPr lang="en-US" sz="1200" dirty="0"/>
              <a:t>Photo by Paul Leiby</a:t>
            </a:r>
          </a:p>
        </p:txBody>
      </p:sp>
    </p:spTree>
    <p:extLst>
      <p:ext uri="{BB962C8B-B14F-4D97-AF65-F5344CB8AC3E}">
        <p14:creationId xmlns:p14="http://schemas.microsoft.com/office/powerpoint/2010/main" val="4208687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132" y="457200"/>
            <a:ext cx="6891867" cy="1066800"/>
          </a:xfrm>
        </p:spPr>
        <p:txBody>
          <a:bodyPr/>
          <a:lstStyle/>
          <a:p>
            <a:r>
              <a:rPr lang="en-US" dirty="0" smtClean="0">
                <a:effectLst/>
                <a:latin typeface="Arial" panose="020B0604020202020204" pitchFamily="34" charset="0"/>
                <a:cs typeface="Arial" panose="020B0604020202020204" pitchFamily="34" charset="0"/>
              </a:rPr>
              <a:t>College/Career</a:t>
            </a:r>
            <a:endParaRPr lang="en-US" dirty="0"/>
          </a:p>
        </p:txBody>
      </p:sp>
      <p:pic>
        <p:nvPicPr>
          <p:cNvPr id="4" name="Content Placeholder 3"/>
          <p:cNvPicPr>
            <a:picLocks noGrp="1" noChangeAspect="1"/>
          </p:cNvPicPr>
          <p:nvPr>
            <p:ph idx="1"/>
          </p:nvPr>
        </p:nvPicPr>
        <p:blipFill>
          <a:blip r:embed="rId2"/>
          <a:stretch>
            <a:fillRect/>
          </a:stretch>
        </p:blipFill>
        <p:spPr>
          <a:xfrm>
            <a:off x="5655733" y="1524000"/>
            <a:ext cx="5890674" cy="5571067"/>
          </a:xfrm>
          <a:prstGeom prst="rect">
            <a:avLst/>
          </a:prstGeom>
        </p:spPr>
      </p:pic>
      <p:pic>
        <p:nvPicPr>
          <p:cNvPr id="5" name="Picture 4"/>
          <p:cNvPicPr>
            <a:picLocks noChangeAspect="1"/>
          </p:cNvPicPr>
          <p:nvPr/>
        </p:nvPicPr>
        <p:blipFill>
          <a:blip r:embed="rId3"/>
          <a:stretch>
            <a:fillRect/>
          </a:stretch>
        </p:blipFill>
        <p:spPr>
          <a:xfrm>
            <a:off x="0" y="345989"/>
            <a:ext cx="4893733" cy="6512011"/>
          </a:xfrm>
          <a:prstGeom prst="rect">
            <a:avLst/>
          </a:prstGeom>
        </p:spPr>
      </p:pic>
    </p:spTree>
    <p:extLst>
      <p:ext uri="{BB962C8B-B14F-4D97-AF65-F5344CB8AC3E}">
        <p14:creationId xmlns:p14="http://schemas.microsoft.com/office/powerpoint/2010/main" val="47216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5" y="650667"/>
            <a:ext cx="5334001" cy="1066800"/>
          </a:xfrm>
        </p:spPr>
        <p:txBody>
          <a:bodyPr>
            <a:noAutofit/>
          </a:bodyPr>
          <a:lstStyle/>
          <a:p>
            <a:r>
              <a:rPr lang="en-US" dirty="0" smtClean="0">
                <a:effectLst/>
                <a:latin typeface="+mn-lt"/>
              </a:rPr>
              <a:t>Immediate </a:t>
            </a:r>
            <a:br>
              <a:rPr lang="en-US" dirty="0" smtClean="0">
                <a:effectLst/>
                <a:latin typeface="+mn-lt"/>
              </a:rPr>
            </a:br>
            <a:r>
              <a:rPr lang="en-US" dirty="0" smtClean="0">
                <a:effectLst/>
                <a:latin typeface="+mn-lt"/>
              </a:rPr>
              <a:t>LVHN Employment</a:t>
            </a:r>
            <a:endParaRPr lang="en-US" dirty="0">
              <a:effectLst/>
              <a:latin typeface="+mn-lt"/>
            </a:endParaRPr>
          </a:p>
        </p:txBody>
      </p:sp>
      <p:sp>
        <p:nvSpPr>
          <p:cNvPr id="3" name="Content Placeholder 2"/>
          <p:cNvSpPr>
            <a:spLocks noGrp="1"/>
          </p:cNvSpPr>
          <p:nvPr>
            <p:ph idx="1"/>
          </p:nvPr>
        </p:nvSpPr>
        <p:spPr>
          <a:xfrm>
            <a:off x="423333" y="2484437"/>
            <a:ext cx="6129867" cy="4373563"/>
          </a:xfrm>
        </p:spPr>
        <p:txBody>
          <a:bodyPr/>
          <a:lstStyle/>
          <a:p>
            <a:r>
              <a:rPr lang="en-US" dirty="0"/>
              <a:t>Marilyn – Patient Transporter</a:t>
            </a:r>
          </a:p>
          <a:p>
            <a:r>
              <a:rPr lang="en-US" dirty="0"/>
              <a:t>Tainayah – Food Services</a:t>
            </a:r>
          </a:p>
          <a:p>
            <a:r>
              <a:rPr lang="en-US" dirty="0"/>
              <a:t>Jaylin – Food Services</a:t>
            </a:r>
          </a:p>
          <a:p>
            <a:r>
              <a:rPr lang="en-US" dirty="0"/>
              <a:t>Ashanti – Food Services</a:t>
            </a:r>
          </a:p>
          <a:p>
            <a:pPr marL="0" indent="0">
              <a:buNone/>
            </a:pPr>
            <a:endParaRPr lang="en-US" dirty="0"/>
          </a:p>
        </p:txBody>
      </p:sp>
      <p:pic>
        <p:nvPicPr>
          <p:cNvPr id="4" name="Picture 3"/>
          <p:cNvPicPr>
            <a:picLocks noChangeAspect="1"/>
          </p:cNvPicPr>
          <p:nvPr/>
        </p:nvPicPr>
        <p:blipFill>
          <a:blip r:embed="rId3"/>
          <a:stretch>
            <a:fillRect/>
          </a:stretch>
        </p:blipFill>
        <p:spPr>
          <a:xfrm>
            <a:off x="7298267" y="346178"/>
            <a:ext cx="4893733" cy="6511822"/>
          </a:xfrm>
          <a:prstGeom prst="rect">
            <a:avLst/>
          </a:prstGeom>
        </p:spPr>
      </p:pic>
    </p:spTree>
    <p:extLst>
      <p:ext uri="{BB962C8B-B14F-4D97-AF65-F5344CB8AC3E}">
        <p14:creationId xmlns:p14="http://schemas.microsoft.com/office/powerpoint/2010/main" val="4183324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800" y="576317"/>
            <a:ext cx="7569200" cy="1066800"/>
          </a:xfrm>
        </p:spPr>
        <p:txBody>
          <a:bodyPr>
            <a:noAutofit/>
          </a:bodyPr>
          <a:lstStyle/>
          <a:p>
            <a:r>
              <a:rPr lang="en-US" dirty="0" smtClean="0">
                <a:effectLst/>
                <a:latin typeface="Arial" panose="020B0604020202020204" pitchFamily="34" charset="0"/>
                <a:cs typeface="Arial" panose="020B0604020202020204" pitchFamily="34" charset="0"/>
              </a:rPr>
              <a:t>Additional  </a:t>
            </a:r>
            <a:br>
              <a:rPr lang="en-US" dirty="0" smtClean="0">
                <a:effectLst/>
                <a:latin typeface="Arial" panose="020B0604020202020204" pitchFamily="34" charset="0"/>
                <a:cs typeface="Arial" panose="020B0604020202020204" pitchFamily="34" charset="0"/>
              </a:rPr>
            </a:br>
            <a:r>
              <a:rPr lang="en-US" dirty="0" smtClean="0">
                <a:effectLst/>
                <a:latin typeface="Arial" panose="020B0604020202020204" pitchFamily="34" charset="0"/>
                <a:cs typeface="Arial" panose="020B0604020202020204" pitchFamily="34" charset="0"/>
              </a:rPr>
              <a:t>Longer-Term Effects</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029200" y="2524234"/>
            <a:ext cx="7162800" cy="5044966"/>
          </a:xfrm>
        </p:spPr>
        <p:txBody>
          <a:bodyPr>
            <a:normAutofit/>
          </a:bodyPr>
          <a:lstStyle/>
          <a:p>
            <a:pPr>
              <a:lnSpc>
                <a:spcPct val="150000"/>
              </a:lnSpc>
            </a:pPr>
            <a:r>
              <a:rPr lang="en-US" sz="2700" dirty="0" smtClean="0"/>
              <a:t>Longer term B21/LVHN fellowships</a:t>
            </a:r>
          </a:p>
          <a:p>
            <a:pPr>
              <a:lnSpc>
                <a:spcPct val="150000"/>
              </a:lnSpc>
            </a:pPr>
            <a:r>
              <a:rPr lang="en-US" sz="2700" dirty="0" smtClean="0"/>
              <a:t>Internships with industry partners</a:t>
            </a:r>
          </a:p>
          <a:p>
            <a:pPr>
              <a:lnSpc>
                <a:spcPct val="150000"/>
              </a:lnSpc>
            </a:pPr>
            <a:r>
              <a:rPr lang="en-US" sz="2700" dirty="0" smtClean="0"/>
              <a:t>Continued mentor/participant bonds</a:t>
            </a:r>
            <a:endParaRPr lang="en-US" sz="2700" dirty="0"/>
          </a:p>
          <a:p>
            <a:pPr>
              <a:lnSpc>
                <a:spcPct val="150000"/>
              </a:lnSpc>
            </a:pPr>
            <a:r>
              <a:rPr lang="en-US" sz="2700" dirty="0" smtClean="0"/>
              <a:t>Mentors </a:t>
            </a:r>
            <a:r>
              <a:rPr lang="en-US" sz="2700" dirty="0"/>
              <a:t>“rediscovered” a love of their </a:t>
            </a:r>
            <a:r>
              <a:rPr lang="en-US" sz="2700" dirty="0" smtClean="0"/>
              <a:t>jobs</a:t>
            </a:r>
          </a:p>
        </p:txBody>
      </p:sp>
      <p:pic>
        <p:nvPicPr>
          <p:cNvPr id="4" name="Picture 3"/>
          <p:cNvPicPr>
            <a:picLocks noChangeAspect="1"/>
          </p:cNvPicPr>
          <p:nvPr/>
        </p:nvPicPr>
        <p:blipFill>
          <a:blip r:embed="rId3"/>
          <a:stretch>
            <a:fillRect/>
          </a:stretch>
        </p:blipFill>
        <p:spPr>
          <a:xfrm>
            <a:off x="16933" y="373117"/>
            <a:ext cx="4855829" cy="6484883"/>
          </a:xfrm>
          <a:prstGeom prst="rect">
            <a:avLst/>
          </a:prstGeom>
          <a:ln>
            <a:solidFill>
              <a:schemeClr val="accent1"/>
            </a:solidFill>
          </a:ln>
        </p:spPr>
      </p:pic>
    </p:spTree>
    <p:extLst>
      <p:ext uri="{BB962C8B-B14F-4D97-AF65-F5344CB8AC3E}">
        <p14:creationId xmlns:p14="http://schemas.microsoft.com/office/powerpoint/2010/main" val="3002666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alpha val="1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4924" y="2099442"/>
            <a:ext cx="8618482" cy="874985"/>
          </a:xfrm>
        </p:spPr>
        <p:txBody>
          <a:bodyPr>
            <a:noAutofit/>
          </a:bodyPr>
          <a:lstStyle/>
          <a:p>
            <a:pPr marL="0" indent="0" algn="ctr">
              <a:buNone/>
            </a:pPr>
            <a:r>
              <a:rPr lang="en-US" sz="4400" b="1" dirty="0" smtClean="0"/>
              <a:t>Program Improvements</a:t>
            </a:r>
            <a:endParaRPr lang="en-US" sz="4400" dirty="0"/>
          </a:p>
        </p:txBody>
      </p:sp>
    </p:spTree>
    <p:extLst>
      <p:ext uri="{BB962C8B-B14F-4D97-AF65-F5344CB8AC3E}">
        <p14:creationId xmlns:p14="http://schemas.microsoft.com/office/powerpoint/2010/main" val="1927548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70" y="496660"/>
            <a:ext cx="7264400" cy="1066800"/>
          </a:xfrm>
        </p:spPr>
        <p:txBody>
          <a:bodyPr/>
          <a:lstStyle/>
          <a:p>
            <a:r>
              <a:rPr lang="en-US" dirty="0" smtClean="0">
                <a:effectLst/>
                <a:latin typeface="Arial" panose="020B0604020202020204" pitchFamily="34" charset="0"/>
                <a:cs typeface="Arial" panose="020B0604020202020204" pitchFamily="34" charset="0"/>
              </a:rPr>
              <a:t>Program Improvements</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3270" y="1794793"/>
            <a:ext cx="7382933" cy="4885943"/>
          </a:xfrm>
        </p:spPr>
        <p:txBody>
          <a:bodyPr>
            <a:normAutofit/>
          </a:bodyPr>
          <a:lstStyle/>
          <a:p>
            <a:pPr>
              <a:lnSpc>
                <a:spcPct val="150000"/>
              </a:lnSpc>
            </a:pPr>
            <a:r>
              <a:rPr lang="en-US" dirty="0" smtClean="0"/>
              <a:t>Revised anticipated outcomes </a:t>
            </a:r>
          </a:p>
          <a:p>
            <a:pPr>
              <a:lnSpc>
                <a:spcPct val="150000"/>
              </a:lnSpc>
            </a:pPr>
            <a:r>
              <a:rPr lang="en-US" dirty="0" smtClean="0"/>
              <a:t>Possible unanticipated </a:t>
            </a:r>
            <a:r>
              <a:rPr lang="en-US" dirty="0"/>
              <a:t>consequences</a:t>
            </a:r>
          </a:p>
          <a:p>
            <a:pPr>
              <a:lnSpc>
                <a:spcPct val="150000"/>
              </a:lnSpc>
            </a:pPr>
            <a:r>
              <a:rPr lang="en-US" dirty="0" smtClean="0"/>
              <a:t>Daily participant self-evaluation </a:t>
            </a:r>
          </a:p>
          <a:p>
            <a:pPr>
              <a:lnSpc>
                <a:spcPct val="150000"/>
              </a:lnSpc>
            </a:pPr>
            <a:r>
              <a:rPr lang="en-US" dirty="0" smtClean="0"/>
              <a:t>Daily mentor checklists</a:t>
            </a:r>
          </a:p>
          <a:p>
            <a:pPr marL="0" indent="0">
              <a:buNone/>
            </a:pPr>
            <a:endParaRPr lang="en-US" dirty="0" smtClean="0"/>
          </a:p>
        </p:txBody>
      </p:sp>
      <p:pic>
        <p:nvPicPr>
          <p:cNvPr id="4" name="Picture 3"/>
          <p:cNvPicPr>
            <a:picLocks noChangeAspect="1"/>
          </p:cNvPicPr>
          <p:nvPr/>
        </p:nvPicPr>
        <p:blipFill rotWithShape="1">
          <a:blip r:embed="rId3"/>
          <a:srcRect r="45481"/>
          <a:stretch/>
        </p:blipFill>
        <p:spPr>
          <a:xfrm>
            <a:off x="7546203" y="312746"/>
            <a:ext cx="4645797" cy="6367990"/>
          </a:xfrm>
          <a:prstGeom prst="rect">
            <a:avLst/>
          </a:prstGeom>
          <a:ln>
            <a:solidFill>
              <a:schemeClr val="accent1"/>
            </a:solidFill>
          </a:ln>
        </p:spPr>
      </p:pic>
    </p:spTree>
    <p:extLst>
      <p:ext uri="{BB962C8B-B14F-4D97-AF65-F5344CB8AC3E}">
        <p14:creationId xmlns:p14="http://schemas.microsoft.com/office/powerpoint/2010/main" val="1597042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4" y="538194"/>
            <a:ext cx="7399867" cy="1066800"/>
          </a:xfrm>
        </p:spPr>
        <p:txBody>
          <a:bodyPr/>
          <a:lstStyle/>
          <a:p>
            <a:r>
              <a:rPr lang="en-US" dirty="0" smtClean="0">
                <a:effectLst/>
                <a:latin typeface="Arial" panose="020B0604020202020204" pitchFamily="34" charset="0"/>
                <a:cs typeface="Arial" panose="020B0604020202020204" pitchFamily="34" charset="0"/>
              </a:rPr>
              <a:t>Program Improvements</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23334" y="1972057"/>
            <a:ext cx="10972800" cy="4885943"/>
          </a:xfrm>
        </p:spPr>
        <p:txBody>
          <a:bodyPr>
            <a:normAutofit/>
          </a:bodyPr>
          <a:lstStyle/>
          <a:p>
            <a:pPr>
              <a:lnSpc>
                <a:spcPct val="150000"/>
              </a:lnSpc>
            </a:pPr>
            <a:r>
              <a:rPr lang="en-US" dirty="0" smtClean="0"/>
              <a:t>Added professional development </a:t>
            </a:r>
          </a:p>
          <a:p>
            <a:pPr>
              <a:lnSpc>
                <a:spcPct val="150000"/>
              </a:lnSpc>
            </a:pPr>
            <a:r>
              <a:rPr lang="en-US" dirty="0" smtClean="0"/>
              <a:t>Clarified timeline for projects</a:t>
            </a:r>
          </a:p>
          <a:p>
            <a:pPr>
              <a:lnSpc>
                <a:spcPct val="150000"/>
              </a:lnSpc>
            </a:pPr>
            <a:r>
              <a:rPr lang="en-US" dirty="0" smtClean="0"/>
              <a:t>Continuity </a:t>
            </a:r>
            <a:r>
              <a:rPr lang="en-US" dirty="0"/>
              <a:t>of program offerings</a:t>
            </a:r>
          </a:p>
          <a:p>
            <a:pPr marL="0" indent="0">
              <a:buNone/>
            </a:pPr>
            <a:endParaRPr lang="en-US" dirty="0" smtClean="0"/>
          </a:p>
        </p:txBody>
      </p:sp>
      <p:pic>
        <p:nvPicPr>
          <p:cNvPr id="4" name="Picture 3"/>
          <p:cNvPicPr>
            <a:picLocks noChangeAspect="1"/>
          </p:cNvPicPr>
          <p:nvPr/>
        </p:nvPicPr>
        <p:blipFill rotWithShape="1">
          <a:blip r:embed="rId3"/>
          <a:srcRect l="54465"/>
          <a:stretch/>
        </p:blipFill>
        <p:spPr>
          <a:xfrm>
            <a:off x="8246533" y="373132"/>
            <a:ext cx="3945467" cy="6484868"/>
          </a:xfrm>
          <a:prstGeom prst="rect">
            <a:avLst/>
          </a:prstGeom>
          <a:ln>
            <a:solidFill>
              <a:schemeClr val="accent1"/>
            </a:solidFill>
          </a:ln>
        </p:spPr>
      </p:pic>
    </p:spTree>
    <p:extLst>
      <p:ext uri="{BB962C8B-B14F-4D97-AF65-F5344CB8AC3E}">
        <p14:creationId xmlns:p14="http://schemas.microsoft.com/office/powerpoint/2010/main" val="2876087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Arial" panose="020B0604020202020204" pitchFamily="34" charset="0"/>
                <a:cs typeface="Arial" panose="020B0604020202020204" pitchFamily="34" charset="0"/>
              </a:rPr>
              <a:t>Improved Measurement </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nSpc>
                <a:spcPct val="200000"/>
              </a:lnSpc>
            </a:pPr>
            <a:r>
              <a:rPr lang="en-US" sz="2800" dirty="0" smtClean="0"/>
              <a:t>Pre/post </a:t>
            </a:r>
            <a:r>
              <a:rPr lang="en-US" sz="2800" dirty="0"/>
              <a:t>surveys </a:t>
            </a:r>
            <a:r>
              <a:rPr lang="en-US" sz="2800" dirty="0" smtClean="0"/>
              <a:t>aligned for easier comparison</a:t>
            </a:r>
          </a:p>
          <a:p>
            <a:pPr>
              <a:lnSpc>
                <a:spcPct val="200000"/>
              </a:lnSpc>
            </a:pPr>
            <a:r>
              <a:rPr lang="en-US" sz="2800" dirty="0" smtClean="0"/>
              <a:t>Surveys revised to reflect updated expected outcomes </a:t>
            </a:r>
          </a:p>
          <a:p>
            <a:pPr>
              <a:lnSpc>
                <a:spcPct val="200000"/>
              </a:lnSpc>
            </a:pPr>
            <a:r>
              <a:rPr lang="en-US" sz="2800" dirty="0" smtClean="0"/>
              <a:t>Include demographics in surveys</a:t>
            </a:r>
            <a:endParaRPr lang="en-US" sz="2800" dirty="0"/>
          </a:p>
          <a:p>
            <a:pPr>
              <a:lnSpc>
                <a:spcPct val="200000"/>
              </a:lnSpc>
            </a:pPr>
            <a:r>
              <a:rPr lang="en-US" sz="2800" dirty="0" smtClean="0"/>
              <a:t>Plan to launch a student survey regarding mentors in the future</a:t>
            </a:r>
            <a:endParaRPr lang="en-US" sz="2800" dirty="0"/>
          </a:p>
        </p:txBody>
      </p:sp>
    </p:spTree>
    <p:extLst>
      <p:ext uri="{BB962C8B-B14F-4D97-AF65-F5344CB8AC3E}">
        <p14:creationId xmlns:p14="http://schemas.microsoft.com/office/powerpoint/2010/main" val="574445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76" t="6487" r="-676" b="1035"/>
          <a:stretch/>
        </p:blipFill>
        <p:spPr>
          <a:xfrm>
            <a:off x="1524000" y="385668"/>
            <a:ext cx="9620250" cy="6472332"/>
          </a:xfrm>
          <a:prstGeom prst="rect">
            <a:avLst/>
          </a:prstGeom>
          <a:ln>
            <a:solidFill>
              <a:schemeClr val="accent1"/>
            </a:solidFill>
          </a:ln>
        </p:spPr>
      </p:pic>
    </p:spTree>
    <p:extLst>
      <p:ext uri="{BB962C8B-B14F-4D97-AF65-F5344CB8AC3E}">
        <p14:creationId xmlns:p14="http://schemas.microsoft.com/office/powerpoint/2010/main" val="1614164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926" y="833792"/>
            <a:ext cx="11984179" cy="5120640"/>
          </a:xfrm>
          <a:prstGeom prst="rect">
            <a:avLst/>
          </a:prstGeom>
          <a:ln>
            <a:solidFill>
              <a:schemeClr val="accent1"/>
            </a:solidFill>
          </a:ln>
        </p:spPr>
      </p:pic>
    </p:spTree>
    <p:extLst>
      <p:ext uri="{BB962C8B-B14F-4D97-AF65-F5344CB8AC3E}">
        <p14:creationId xmlns:p14="http://schemas.microsoft.com/office/powerpoint/2010/main" val="35490187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Arial" panose="020B0604020202020204" pitchFamily="34" charset="0"/>
                <a:cs typeface="Arial" panose="020B0604020202020204" pitchFamily="34" charset="0"/>
              </a:rPr>
              <a:t>Highlights</a:t>
            </a:r>
            <a:endParaRPr lang="en-US" dirty="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807780"/>
            <a:ext cx="11445766" cy="5150068"/>
          </a:xfrm>
        </p:spPr>
        <p:txBody>
          <a:bodyPr>
            <a:normAutofit fontScale="85000" lnSpcReduction="10000"/>
          </a:bodyPr>
          <a:lstStyle/>
          <a:p>
            <a:pPr lvl="0">
              <a:lnSpc>
                <a:spcPct val="200000"/>
              </a:lnSpc>
            </a:pPr>
            <a:r>
              <a:rPr lang="en-US" sz="2800" dirty="0"/>
              <a:t>Participation in a </a:t>
            </a:r>
            <a:r>
              <a:rPr lang="en-US" sz="2800" dirty="0" smtClean="0"/>
              <a:t>SWE </a:t>
            </a:r>
            <a:r>
              <a:rPr lang="en-US" sz="2800" dirty="0"/>
              <a:t>helps students clarify career choices</a:t>
            </a:r>
          </a:p>
          <a:p>
            <a:pPr lvl="0">
              <a:lnSpc>
                <a:spcPct val="200000"/>
              </a:lnSpc>
            </a:pPr>
            <a:r>
              <a:rPr lang="en-US" sz="2800" dirty="0"/>
              <a:t>Communication skills </a:t>
            </a:r>
            <a:r>
              <a:rPr lang="en-US" sz="2800" dirty="0" smtClean="0"/>
              <a:t>are enhanced in </a:t>
            </a:r>
            <a:r>
              <a:rPr lang="en-US" sz="2800" dirty="0"/>
              <a:t>real-world work settings</a:t>
            </a:r>
          </a:p>
          <a:p>
            <a:pPr lvl="0">
              <a:lnSpc>
                <a:spcPct val="200000"/>
              </a:lnSpc>
            </a:pPr>
            <a:r>
              <a:rPr lang="en-US" sz="2800" dirty="0"/>
              <a:t>Students feel engaged when they are exposed to </a:t>
            </a:r>
            <a:r>
              <a:rPr lang="en-US" sz="2800" dirty="0" smtClean="0"/>
              <a:t>genuine </a:t>
            </a:r>
            <a:r>
              <a:rPr lang="en-US" sz="2800" dirty="0"/>
              <a:t>work </a:t>
            </a:r>
            <a:r>
              <a:rPr lang="en-US" sz="2800" dirty="0" smtClean="0"/>
              <a:t>environments</a:t>
            </a:r>
            <a:endParaRPr lang="en-US" sz="2800" dirty="0"/>
          </a:p>
          <a:p>
            <a:pPr lvl="0">
              <a:lnSpc>
                <a:spcPct val="200000"/>
              </a:lnSpc>
            </a:pPr>
            <a:r>
              <a:rPr lang="en-US" sz="2800" dirty="0" smtClean="0"/>
              <a:t>Relationships </a:t>
            </a:r>
            <a:r>
              <a:rPr lang="en-US" sz="2800" dirty="0"/>
              <a:t>with mentors are </a:t>
            </a:r>
            <a:r>
              <a:rPr lang="en-US" sz="2800" dirty="0" smtClean="0"/>
              <a:t>a key </a:t>
            </a:r>
            <a:r>
              <a:rPr lang="en-US" sz="2800" dirty="0"/>
              <a:t>component of a work site experience</a:t>
            </a:r>
          </a:p>
          <a:p>
            <a:pPr lvl="0">
              <a:lnSpc>
                <a:spcPct val="200000"/>
              </a:lnSpc>
            </a:pPr>
            <a:r>
              <a:rPr lang="en-US" sz="2800" dirty="0"/>
              <a:t>Work experience builds awareness of what is required for a health care career </a:t>
            </a:r>
          </a:p>
          <a:p>
            <a:pPr marL="0" indent="0">
              <a:buNone/>
            </a:pPr>
            <a:endParaRPr lang="en-US" dirty="0"/>
          </a:p>
        </p:txBody>
      </p:sp>
    </p:spTree>
    <p:extLst>
      <p:ext uri="{BB962C8B-B14F-4D97-AF65-F5344CB8AC3E}">
        <p14:creationId xmlns:p14="http://schemas.microsoft.com/office/powerpoint/2010/main" val="376429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910"/>
            <a:ext cx="12192000" cy="1066800"/>
          </a:xfrm>
        </p:spPr>
        <p:txBody>
          <a:bodyPr/>
          <a:lstStyle/>
          <a:p>
            <a:r>
              <a:rPr lang="en-US" dirty="0" smtClean="0">
                <a:effectLst/>
                <a:latin typeface="Arial" panose="020B0604020202020204" pitchFamily="34" charset="0"/>
                <a:cs typeface="Arial" panose="020B0604020202020204" pitchFamily="34" charset="0"/>
              </a:rPr>
              <a:t>The ASD and Building 21</a:t>
            </a:r>
            <a:endParaRPr lang="en-US" dirty="0">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t="25226"/>
          <a:stretch/>
        </p:blipFill>
        <p:spPr>
          <a:xfrm>
            <a:off x="1043001" y="1103586"/>
            <a:ext cx="10105997" cy="5669280"/>
          </a:xfrm>
          <a:prstGeom prst="rect">
            <a:avLst/>
          </a:prstGeom>
          <a:ln>
            <a:solidFill>
              <a:schemeClr val="accent1"/>
            </a:solidFill>
          </a:ln>
        </p:spPr>
      </p:pic>
    </p:spTree>
    <p:extLst>
      <p:ext uri="{BB962C8B-B14F-4D97-AF65-F5344CB8AC3E}">
        <p14:creationId xmlns:p14="http://schemas.microsoft.com/office/powerpoint/2010/main" val="2093948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72409" y="2044337"/>
            <a:ext cx="2871299"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Contact Information</a:t>
            </a:r>
          </a:p>
        </p:txBody>
      </p:sp>
      <p:sp>
        <p:nvSpPr>
          <p:cNvPr id="3" name="TextBox 2"/>
          <p:cNvSpPr txBox="1"/>
          <p:nvPr/>
        </p:nvSpPr>
        <p:spPr>
          <a:xfrm>
            <a:off x="5792360" y="2890060"/>
            <a:ext cx="5912196" cy="2923877"/>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Cheryl Arndt, PhD</a:t>
            </a:r>
          </a:p>
          <a:p>
            <a:r>
              <a:rPr lang="en-US" sz="2000" dirty="0">
                <a:latin typeface="Arial" panose="020B0604020202020204" pitchFamily="34" charset="0"/>
                <a:cs typeface="Arial" panose="020B0604020202020204" pitchFamily="34" charset="0"/>
              </a:rPr>
              <a:t>Senior Education Consultant—Program Outcomes</a:t>
            </a:r>
          </a:p>
          <a:p>
            <a:r>
              <a:rPr lang="en-US" dirty="0">
                <a:latin typeface="Arial" panose="020B0604020202020204" pitchFamily="34" charset="0"/>
                <a:cs typeface="Arial" panose="020B0604020202020204" pitchFamily="34" charset="0"/>
              </a:rPr>
              <a:t>Department of Education</a:t>
            </a:r>
          </a:p>
          <a:p>
            <a:r>
              <a:rPr lang="en-US" dirty="0">
                <a:latin typeface="Arial" panose="020B0604020202020204" pitchFamily="34" charset="0"/>
                <a:cs typeface="Arial" panose="020B0604020202020204" pitchFamily="34" charset="0"/>
              </a:rPr>
              <a:t>Lehigh Valley Health Network</a:t>
            </a:r>
          </a:p>
          <a:p>
            <a:r>
              <a:rPr lang="fr-FR" dirty="0">
                <a:latin typeface="Arial" panose="020B0604020202020204" pitchFamily="34" charset="0"/>
                <a:cs typeface="Arial" panose="020B0604020202020204" pitchFamily="34" charset="0"/>
              </a:rPr>
              <a:t>1247 S. Cedar Crest Boulevard, Suite 200</a:t>
            </a:r>
          </a:p>
          <a:p>
            <a:r>
              <a:rPr lang="en-US" dirty="0">
                <a:latin typeface="Arial" panose="020B0604020202020204" pitchFamily="34" charset="0"/>
                <a:cs typeface="Arial" panose="020B0604020202020204" pitchFamily="34" charset="0"/>
              </a:rPr>
              <a:t>Allentown, PA  18103</a:t>
            </a:r>
          </a:p>
          <a:p>
            <a:r>
              <a:rPr lang="en-US" u="sng" dirty="0">
                <a:latin typeface="Arial" panose="020B0604020202020204" pitchFamily="34" charset="0"/>
                <a:cs typeface="Arial" panose="020B0604020202020204" pitchFamily="34" charset="0"/>
                <a:hlinkClick r:id="rId3"/>
              </a:rPr>
              <a:t>cheryl.arndt@lvhn.org</a:t>
            </a:r>
            <a:endParaRPr lang="en-US" dirty="0">
              <a:latin typeface="Arial" panose="020B0604020202020204" pitchFamily="34" charset="0"/>
              <a:cs typeface="Arial" panose="020B0604020202020204" pitchFamily="34" charset="0"/>
              <a:hlinkClick r:id="rId3"/>
            </a:endParaRPr>
          </a:p>
          <a:p>
            <a:r>
              <a:rPr lang="en-US" dirty="0">
                <a:latin typeface="Arial" panose="020B0604020202020204" pitchFamily="34" charset="0"/>
                <a:cs typeface="Arial" panose="020B0604020202020204" pitchFamily="34" charset="0"/>
              </a:rPr>
              <a:t>610-402-2413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linkedin.com/in/cmarndt</a:t>
            </a:r>
          </a:p>
        </p:txBody>
      </p:sp>
    </p:spTree>
    <p:extLst>
      <p:ext uri="{BB962C8B-B14F-4D97-AF65-F5344CB8AC3E}">
        <p14:creationId xmlns:p14="http://schemas.microsoft.com/office/powerpoint/2010/main" val="3905152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A Complete Health Network</a:t>
            </a:r>
          </a:p>
        </p:txBody>
      </p:sp>
    </p:spTree>
    <p:extLst>
      <p:ext uri="{BB962C8B-B14F-4D97-AF65-F5344CB8AC3E}">
        <p14:creationId xmlns:p14="http://schemas.microsoft.com/office/powerpoint/2010/main" val="234361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B21/LVHN Community Partnership</a:t>
            </a:r>
            <a:endParaRPr lang="en-US" dirty="0"/>
          </a:p>
        </p:txBody>
      </p:sp>
      <p:pic>
        <p:nvPicPr>
          <p:cNvPr id="5" name="Picture 4"/>
          <p:cNvPicPr>
            <a:picLocks noChangeAspect="1"/>
          </p:cNvPicPr>
          <p:nvPr/>
        </p:nvPicPr>
        <p:blipFill>
          <a:blip r:embed="rId3"/>
          <a:stretch>
            <a:fillRect/>
          </a:stretch>
        </p:blipFill>
        <p:spPr>
          <a:xfrm>
            <a:off x="1474681" y="1751797"/>
            <a:ext cx="8890215" cy="4525201"/>
          </a:xfrm>
          <a:prstGeom prst="rect">
            <a:avLst/>
          </a:prstGeom>
          <a:ln>
            <a:solidFill>
              <a:schemeClr val="accent1"/>
            </a:solidFill>
          </a:ln>
        </p:spPr>
      </p:pic>
    </p:spTree>
    <p:extLst>
      <p:ext uri="{BB962C8B-B14F-4D97-AF65-F5344CB8AC3E}">
        <p14:creationId xmlns:p14="http://schemas.microsoft.com/office/powerpoint/2010/main" val="3702503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6082</TotalTime>
  <Words>3475</Words>
  <Application>Microsoft Office PowerPoint</Application>
  <PresentationFormat>Widescreen</PresentationFormat>
  <Paragraphs>482</Paragraphs>
  <Slides>70</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Times New Roman</vt:lpstr>
      <vt:lpstr>Wingdings</vt:lpstr>
      <vt:lpstr>Office Theme</vt:lpstr>
      <vt:lpstr>Building the  Health Care Professions Pipeline</vt:lpstr>
      <vt:lpstr>Outline</vt:lpstr>
      <vt:lpstr>PowerPoint Presentation</vt:lpstr>
      <vt:lpstr>PowerPoint Presentation</vt:lpstr>
      <vt:lpstr>Underrepresented Minorities</vt:lpstr>
      <vt:lpstr>PowerPoint Presentation</vt:lpstr>
      <vt:lpstr>The ASD and Building 21</vt:lpstr>
      <vt:lpstr>A Complete Health Network</vt:lpstr>
      <vt:lpstr>B21/LVHN Community Partnership</vt:lpstr>
      <vt:lpstr>PowerPoint Presentation</vt:lpstr>
      <vt:lpstr>Scope of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Groups </vt:lpstr>
      <vt:lpstr>Focus Group Open Coding</vt:lpstr>
      <vt:lpstr>PowerPoint Presentation</vt:lpstr>
      <vt:lpstr>PowerPoint Presentation</vt:lpstr>
      <vt:lpstr>Ripple Effects Mapping</vt:lpstr>
      <vt:lpstr>PowerPoint Presentation</vt:lpstr>
      <vt:lpstr>PowerPoint Presentation</vt:lpstr>
      <vt:lpstr>PowerPoint Presentation</vt:lpstr>
      <vt:lpstr>PowerPoint Presentation</vt:lpstr>
      <vt:lpstr>Thematic Analysis—          Focus Groups and REM</vt:lpstr>
      <vt:lpstr>PowerPoint Presentation</vt:lpstr>
      <vt:lpstr>PowerPoint Presentation</vt:lpstr>
      <vt:lpstr>Four Final Themes</vt:lpstr>
      <vt:lpstr>1. Personal and Professional Development</vt:lpstr>
      <vt:lpstr>1. Personal and Professional Development</vt:lpstr>
      <vt:lpstr>1. Personal and Professional Development</vt:lpstr>
      <vt:lpstr>1. Personal and Professional Development</vt:lpstr>
      <vt:lpstr>1. Personal and Professional Development</vt:lpstr>
      <vt:lpstr>2. Communication and Relationships </vt:lpstr>
      <vt:lpstr>2. Communication and Relationships </vt:lpstr>
      <vt:lpstr>2. Communication and Relationships </vt:lpstr>
      <vt:lpstr>2. Communication and Relationships </vt:lpstr>
      <vt:lpstr>2. Communication and Relationships </vt:lpstr>
      <vt:lpstr>3. Engaging Experiences</vt:lpstr>
      <vt:lpstr>3. Engaging Experiences</vt:lpstr>
      <vt:lpstr>3. Engaging Experiences</vt:lpstr>
      <vt:lpstr>3. Engaging Experiences</vt:lpstr>
      <vt:lpstr>4. Skills Acquisition</vt:lpstr>
      <vt:lpstr>4. Skills Acquisition</vt:lpstr>
      <vt:lpstr>4. Skills Acquisition</vt:lpstr>
      <vt:lpstr>PowerPoint Presentation</vt:lpstr>
      <vt:lpstr>PowerPoint Presentation</vt:lpstr>
      <vt:lpstr>College/Career </vt:lpstr>
      <vt:lpstr>College/Career</vt:lpstr>
      <vt:lpstr>Immediate  LVHN Employment</vt:lpstr>
      <vt:lpstr>Additional   Longer-Term Effects</vt:lpstr>
      <vt:lpstr>PowerPoint Presentation</vt:lpstr>
      <vt:lpstr>Program Improvements</vt:lpstr>
      <vt:lpstr>Program Improvements</vt:lpstr>
      <vt:lpstr>Improved Measurement </vt:lpstr>
      <vt:lpstr>PowerPoint Presentation</vt:lpstr>
      <vt:lpstr>PowerPoint Presentation</vt:lpstr>
      <vt:lpstr>Highlights</vt:lpstr>
      <vt:lpstr>PowerPoint Presentation</vt:lpstr>
    </vt:vector>
  </TitlesOfParts>
  <Company>Lehigh Valley Health Network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u1148</dc:creator>
  <cp:lastModifiedBy>Cheryl Arndt</cp:lastModifiedBy>
  <cp:revision>198</cp:revision>
  <dcterms:created xsi:type="dcterms:W3CDTF">2015-02-20T19:20:25Z</dcterms:created>
  <dcterms:modified xsi:type="dcterms:W3CDTF">2019-11-22T17:46:28Z</dcterms:modified>
</cp:coreProperties>
</file>