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5"/>
  </p:notesMasterIdLst>
  <p:sldIdLst>
    <p:sldId id="256" r:id="rId2"/>
    <p:sldId id="257" r:id="rId3"/>
    <p:sldId id="259" r:id="rId4"/>
    <p:sldId id="260" r:id="rId5"/>
    <p:sldId id="258" r:id="rId6"/>
    <p:sldId id="262" r:id="rId7"/>
    <p:sldId id="264" r:id="rId8"/>
    <p:sldId id="263" r:id="rId9"/>
    <p:sldId id="265" r:id="rId10"/>
    <p:sldId id="269" r:id="rId11"/>
    <p:sldId id="267" r:id="rId12"/>
    <p:sldId id="266"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473" autoAdjust="0"/>
  </p:normalViewPr>
  <p:slideViewPr>
    <p:cSldViewPr>
      <p:cViewPr varScale="1">
        <p:scale>
          <a:sx n="90" d="100"/>
          <a:sy n="90" d="100"/>
        </p:scale>
        <p:origin x="-160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9E1527-EB96-4D2A-A7D4-148F7A7AE79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2360ED2E-BD03-45B1-8C26-6A7F0A1F0656}">
      <dgm:prSet phldrT="[Text]"/>
      <dgm:spPr/>
      <dgm:t>
        <a:bodyPr/>
        <a:lstStyle/>
        <a:p>
          <a:r>
            <a:rPr lang="en-US" dirty="0" smtClean="0"/>
            <a:t>How can GIS strengthen evaluation?</a:t>
          </a:r>
          <a:endParaRPr lang="en-US" dirty="0"/>
        </a:p>
      </dgm:t>
    </dgm:pt>
    <dgm:pt modelId="{39E6616A-1523-4B91-AB30-CE4D4E509420}" type="parTrans" cxnId="{D3C6EB3C-F90D-4FB1-8A6E-65FB85F43314}">
      <dgm:prSet/>
      <dgm:spPr/>
      <dgm:t>
        <a:bodyPr/>
        <a:lstStyle/>
        <a:p>
          <a:endParaRPr lang="en-US"/>
        </a:p>
      </dgm:t>
    </dgm:pt>
    <dgm:pt modelId="{D7F9A2C1-CB98-4B40-A0D4-9B26339EAB0C}" type="sibTrans" cxnId="{D3C6EB3C-F90D-4FB1-8A6E-65FB85F43314}">
      <dgm:prSet/>
      <dgm:spPr/>
      <dgm:t>
        <a:bodyPr/>
        <a:lstStyle/>
        <a:p>
          <a:endParaRPr lang="en-US"/>
        </a:p>
      </dgm:t>
    </dgm:pt>
    <dgm:pt modelId="{230FA50D-5C67-4B4A-A4AA-C7538F2ED4FB}">
      <dgm:prSet phldrT="[Text]"/>
      <dgm:spPr/>
      <dgm:t>
        <a:bodyPr/>
        <a:lstStyle/>
        <a:p>
          <a:r>
            <a:rPr lang="en-US" dirty="0" smtClean="0"/>
            <a:t>Visualize data</a:t>
          </a:r>
          <a:endParaRPr lang="en-US" dirty="0"/>
        </a:p>
      </dgm:t>
    </dgm:pt>
    <dgm:pt modelId="{ADB3F758-D886-46AA-8C54-6A5623E23269}" type="parTrans" cxnId="{35FD8FD6-8B1B-4C5B-B35F-039FB94BB288}">
      <dgm:prSet/>
      <dgm:spPr/>
      <dgm:t>
        <a:bodyPr/>
        <a:lstStyle/>
        <a:p>
          <a:endParaRPr lang="en-US"/>
        </a:p>
      </dgm:t>
    </dgm:pt>
    <dgm:pt modelId="{EC8A863E-9ECD-4BEF-8E37-3AF691318C50}" type="sibTrans" cxnId="{35FD8FD6-8B1B-4C5B-B35F-039FB94BB288}">
      <dgm:prSet/>
      <dgm:spPr/>
      <dgm:t>
        <a:bodyPr/>
        <a:lstStyle/>
        <a:p>
          <a:endParaRPr lang="en-US"/>
        </a:p>
      </dgm:t>
    </dgm:pt>
    <dgm:pt modelId="{CFEE9012-5400-4B6F-B0D6-620A6EE8C9EA}">
      <dgm:prSet phldrT="[Text]"/>
      <dgm:spPr/>
      <dgm:t>
        <a:bodyPr/>
        <a:lstStyle/>
        <a:p>
          <a:r>
            <a:rPr lang="en-US" dirty="0" smtClean="0"/>
            <a:t>Analyze data</a:t>
          </a:r>
          <a:endParaRPr lang="en-US" dirty="0"/>
        </a:p>
      </dgm:t>
    </dgm:pt>
    <dgm:pt modelId="{8E60ACA3-C8A8-4136-9D3F-4A40E0445AF8}" type="parTrans" cxnId="{E7D6EB26-686F-4F81-ACED-4D7DEF5D1345}">
      <dgm:prSet/>
      <dgm:spPr/>
      <dgm:t>
        <a:bodyPr/>
        <a:lstStyle/>
        <a:p>
          <a:endParaRPr lang="en-US"/>
        </a:p>
      </dgm:t>
    </dgm:pt>
    <dgm:pt modelId="{47F010C4-8FC6-4922-B8BB-812EF0DE429B}" type="sibTrans" cxnId="{E7D6EB26-686F-4F81-ACED-4D7DEF5D1345}">
      <dgm:prSet/>
      <dgm:spPr/>
      <dgm:t>
        <a:bodyPr/>
        <a:lstStyle/>
        <a:p>
          <a:endParaRPr lang="en-US"/>
        </a:p>
      </dgm:t>
    </dgm:pt>
    <dgm:pt modelId="{26B1D9EF-E284-472F-93F7-4BFE1809FAEF}" type="pres">
      <dgm:prSet presAssocID="{559E1527-EB96-4D2A-A7D4-148F7A7AE79D}" presName="cycle" presStyleCnt="0">
        <dgm:presLayoutVars>
          <dgm:chMax val="1"/>
          <dgm:dir/>
          <dgm:animLvl val="ctr"/>
          <dgm:resizeHandles val="exact"/>
        </dgm:presLayoutVars>
      </dgm:prSet>
      <dgm:spPr/>
      <dgm:t>
        <a:bodyPr/>
        <a:lstStyle/>
        <a:p>
          <a:endParaRPr lang="en-US"/>
        </a:p>
      </dgm:t>
    </dgm:pt>
    <dgm:pt modelId="{A120FC50-4C84-414A-9E8F-2606CFC4B9D0}" type="pres">
      <dgm:prSet presAssocID="{2360ED2E-BD03-45B1-8C26-6A7F0A1F0656}" presName="centerShape" presStyleLbl="node0" presStyleIdx="0" presStyleCnt="1" custLinFactNeighborX="-2361" custLinFactNeighborY="-28878"/>
      <dgm:spPr/>
      <dgm:t>
        <a:bodyPr/>
        <a:lstStyle/>
        <a:p>
          <a:endParaRPr lang="en-US"/>
        </a:p>
      </dgm:t>
    </dgm:pt>
    <dgm:pt modelId="{23A64601-4B6D-4532-A6B0-4A4E1BD8C688}" type="pres">
      <dgm:prSet presAssocID="{ADB3F758-D886-46AA-8C54-6A5623E23269}" presName="parTrans" presStyleLbl="bgSibTrans2D1" presStyleIdx="0" presStyleCnt="2"/>
      <dgm:spPr/>
      <dgm:t>
        <a:bodyPr/>
        <a:lstStyle/>
        <a:p>
          <a:endParaRPr lang="en-US"/>
        </a:p>
      </dgm:t>
    </dgm:pt>
    <dgm:pt modelId="{BD19C44F-DBBD-446B-B4BB-8461EBC95D17}" type="pres">
      <dgm:prSet presAssocID="{230FA50D-5C67-4B4A-A4AA-C7538F2ED4FB}" presName="node" presStyleLbl="node1" presStyleIdx="0" presStyleCnt="2" custRadScaleRad="84142" custRadScaleInc="-53198">
        <dgm:presLayoutVars>
          <dgm:bulletEnabled val="1"/>
        </dgm:presLayoutVars>
      </dgm:prSet>
      <dgm:spPr/>
      <dgm:t>
        <a:bodyPr/>
        <a:lstStyle/>
        <a:p>
          <a:endParaRPr lang="en-US"/>
        </a:p>
      </dgm:t>
    </dgm:pt>
    <dgm:pt modelId="{CF5C5758-AC8E-444E-B281-AF078A1A48B8}" type="pres">
      <dgm:prSet presAssocID="{8E60ACA3-C8A8-4136-9D3F-4A40E0445AF8}" presName="parTrans" presStyleLbl="bgSibTrans2D1" presStyleIdx="1" presStyleCnt="2"/>
      <dgm:spPr/>
      <dgm:t>
        <a:bodyPr/>
        <a:lstStyle/>
        <a:p>
          <a:endParaRPr lang="en-US"/>
        </a:p>
      </dgm:t>
    </dgm:pt>
    <dgm:pt modelId="{191560CE-DF54-4889-B355-498C18BE4DD9}" type="pres">
      <dgm:prSet presAssocID="{CFEE9012-5400-4B6F-B0D6-620A6EE8C9EA}" presName="node" presStyleLbl="node1" presStyleIdx="1" presStyleCnt="2" custRadScaleRad="77154" custRadScaleInc="54519">
        <dgm:presLayoutVars>
          <dgm:bulletEnabled val="1"/>
        </dgm:presLayoutVars>
      </dgm:prSet>
      <dgm:spPr/>
      <dgm:t>
        <a:bodyPr/>
        <a:lstStyle/>
        <a:p>
          <a:endParaRPr lang="en-US"/>
        </a:p>
      </dgm:t>
    </dgm:pt>
  </dgm:ptLst>
  <dgm:cxnLst>
    <dgm:cxn modelId="{A4B167CF-6928-4859-955F-8AC6C4DFC1AC}" type="presOf" srcId="{CFEE9012-5400-4B6F-B0D6-620A6EE8C9EA}" destId="{191560CE-DF54-4889-B355-498C18BE4DD9}" srcOrd="0" destOrd="0" presId="urn:microsoft.com/office/officeart/2005/8/layout/radial4"/>
    <dgm:cxn modelId="{598548A0-8394-4D67-8808-9972AE17AB0E}" type="presOf" srcId="{8E60ACA3-C8A8-4136-9D3F-4A40E0445AF8}" destId="{CF5C5758-AC8E-444E-B281-AF078A1A48B8}" srcOrd="0" destOrd="0" presId="urn:microsoft.com/office/officeart/2005/8/layout/radial4"/>
    <dgm:cxn modelId="{DA5BD4AE-7E3F-447D-B1D2-BAB45064D634}" type="presOf" srcId="{230FA50D-5C67-4B4A-A4AA-C7538F2ED4FB}" destId="{BD19C44F-DBBD-446B-B4BB-8461EBC95D17}" srcOrd="0" destOrd="0" presId="urn:microsoft.com/office/officeart/2005/8/layout/radial4"/>
    <dgm:cxn modelId="{E996FF5D-57EF-46B1-B7DF-1EBB1BB2EAD7}" type="presOf" srcId="{559E1527-EB96-4D2A-A7D4-148F7A7AE79D}" destId="{26B1D9EF-E284-472F-93F7-4BFE1809FAEF}" srcOrd="0" destOrd="0" presId="urn:microsoft.com/office/officeart/2005/8/layout/radial4"/>
    <dgm:cxn modelId="{35FD8FD6-8B1B-4C5B-B35F-039FB94BB288}" srcId="{2360ED2E-BD03-45B1-8C26-6A7F0A1F0656}" destId="{230FA50D-5C67-4B4A-A4AA-C7538F2ED4FB}" srcOrd="0" destOrd="0" parTransId="{ADB3F758-D886-46AA-8C54-6A5623E23269}" sibTransId="{EC8A863E-9ECD-4BEF-8E37-3AF691318C50}"/>
    <dgm:cxn modelId="{E7D6EB26-686F-4F81-ACED-4D7DEF5D1345}" srcId="{2360ED2E-BD03-45B1-8C26-6A7F0A1F0656}" destId="{CFEE9012-5400-4B6F-B0D6-620A6EE8C9EA}" srcOrd="1" destOrd="0" parTransId="{8E60ACA3-C8A8-4136-9D3F-4A40E0445AF8}" sibTransId="{47F010C4-8FC6-4922-B8BB-812EF0DE429B}"/>
    <dgm:cxn modelId="{037AE9DB-0D3D-42DE-8E53-9DD8A869FF81}" type="presOf" srcId="{ADB3F758-D886-46AA-8C54-6A5623E23269}" destId="{23A64601-4B6D-4532-A6B0-4A4E1BD8C688}" srcOrd="0" destOrd="0" presId="urn:microsoft.com/office/officeart/2005/8/layout/radial4"/>
    <dgm:cxn modelId="{D3C6EB3C-F90D-4FB1-8A6E-65FB85F43314}" srcId="{559E1527-EB96-4D2A-A7D4-148F7A7AE79D}" destId="{2360ED2E-BD03-45B1-8C26-6A7F0A1F0656}" srcOrd="0" destOrd="0" parTransId="{39E6616A-1523-4B91-AB30-CE4D4E509420}" sibTransId="{D7F9A2C1-CB98-4B40-A0D4-9B26339EAB0C}"/>
    <dgm:cxn modelId="{14AB004F-CC0D-4267-BD2C-0AA52651C784}" type="presOf" srcId="{2360ED2E-BD03-45B1-8C26-6A7F0A1F0656}" destId="{A120FC50-4C84-414A-9E8F-2606CFC4B9D0}" srcOrd="0" destOrd="0" presId="urn:microsoft.com/office/officeart/2005/8/layout/radial4"/>
    <dgm:cxn modelId="{A9225C57-717D-476C-B11A-0A2C5AD3C5DC}" type="presParOf" srcId="{26B1D9EF-E284-472F-93F7-4BFE1809FAEF}" destId="{A120FC50-4C84-414A-9E8F-2606CFC4B9D0}" srcOrd="0" destOrd="0" presId="urn:microsoft.com/office/officeart/2005/8/layout/radial4"/>
    <dgm:cxn modelId="{3D983874-BF64-49BF-A65F-994BBD9CDC60}" type="presParOf" srcId="{26B1D9EF-E284-472F-93F7-4BFE1809FAEF}" destId="{23A64601-4B6D-4532-A6B0-4A4E1BD8C688}" srcOrd="1" destOrd="0" presId="urn:microsoft.com/office/officeart/2005/8/layout/radial4"/>
    <dgm:cxn modelId="{7229A668-D8B7-4F0D-AFED-D37762198ED0}" type="presParOf" srcId="{26B1D9EF-E284-472F-93F7-4BFE1809FAEF}" destId="{BD19C44F-DBBD-446B-B4BB-8461EBC95D17}" srcOrd="2" destOrd="0" presId="urn:microsoft.com/office/officeart/2005/8/layout/radial4"/>
    <dgm:cxn modelId="{3EB05C16-3134-4F35-80EA-7D9B577EF34F}" type="presParOf" srcId="{26B1D9EF-E284-472F-93F7-4BFE1809FAEF}" destId="{CF5C5758-AC8E-444E-B281-AF078A1A48B8}" srcOrd="3" destOrd="0" presId="urn:microsoft.com/office/officeart/2005/8/layout/radial4"/>
    <dgm:cxn modelId="{B28898A1-F385-47F0-A775-D6E17BCEBBAB}" type="presParOf" srcId="{26B1D9EF-E284-472F-93F7-4BFE1809FAEF}" destId="{191560CE-DF54-4889-B355-498C18BE4DD9}"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0FC50-4C84-414A-9E8F-2606CFC4B9D0}">
      <dsp:nvSpPr>
        <dsp:cNvPr id="0" name=""/>
        <dsp:cNvSpPr/>
      </dsp:nvSpPr>
      <dsp:spPr>
        <a:xfrm>
          <a:off x="2895604" y="76188"/>
          <a:ext cx="2837973" cy="2837973"/>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How can GIS strengthen evaluation?</a:t>
          </a:r>
          <a:endParaRPr lang="en-US" sz="3200" kern="1200" dirty="0"/>
        </a:p>
      </dsp:txBody>
      <dsp:txXfrm>
        <a:off x="3311216" y="491800"/>
        <a:ext cx="2006749" cy="2006749"/>
      </dsp:txXfrm>
    </dsp:sp>
    <dsp:sp modelId="{23A64601-4B6D-4532-A6B0-4A4E1BD8C688}">
      <dsp:nvSpPr>
        <dsp:cNvPr id="0" name=""/>
        <dsp:cNvSpPr/>
      </dsp:nvSpPr>
      <dsp:spPr>
        <a:xfrm rot="8117746">
          <a:off x="971533" y="3111186"/>
          <a:ext cx="2603337" cy="8088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19C44F-DBBD-446B-B4BB-8461EBC95D17}">
      <dsp:nvSpPr>
        <dsp:cNvPr id="0" name=""/>
        <dsp:cNvSpPr/>
      </dsp:nvSpPr>
      <dsp:spPr>
        <a:xfrm>
          <a:off x="6" y="3352822"/>
          <a:ext cx="2696075" cy="215686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2311400">
            <a:lnSpc>
              <a:spcPct val="90000"/>
            </a:lnSpc>
            <a:spcBef>
              <a:spcPct val="0"/>
            </a:spcBef>
            <a:spcAft>
              <a:spcPct val="35000"/>
            </a:spcAft>
          </a:pPr>
          <a:r>
            <a:rPr lang="en-US" sz="5200" kern="1200" dirty="0" smtClean="0"/>
            <a:t>Visualize data</a:t>
          </a:r>
          <a:endParaRPr lang="en-US" sz="5200" kern="1200" dirty="0"/>
        </a:p>
      </dsp:txBody>
      <dsp:txXfrm>
        <a:off x="63178" y="3415994"/>
        <a:ext cx="2569731" cy="2030516"/>
      </dsp:txXfrm>
    </dsp:sp>
    <dsp:sp modelId="{CF5C5758-AC8E-444E-B281-AF078A1A48B8}">
      <dsp:nvSpPr>
        <dsp:cNvPr id="0" name=""/>
        <dsp:cNvSpPr/>
      </dsp:nvSpPr>
      <dsp:spPr>
        <a:xfrm rot="2632752">
          <a:off x="5077468" y="3104263"/>
          <a:ext cx="2661957" cy="80882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91560CE-DF54-4889-B355-498C18BE4DD9}">
      <dsp:nvSpPr>
        <dsp:cNvPr id="0" name=""/>
        <dsp:cNvSpPr/>
      </dsp:nvSpPr>
      <dsp:spPr>
        <a:xfrm>
          <a:off x="6019783" y="3352799"/>
          <a:ext cx="2696075" cy="215686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2311400">
            <a:lnSpc>
              <a:spcPct val="90000"/>
            </a:lnSpc>
            <a:spcBef>
              <a:spcPct val="0"/>
            </a:spcBef>
            <a:spcAft>
              <a:spcPct val="35000"/>
            </a:spcAft>
          </a:pPr>
          <a:r>
            <a:rPr lang="en-US" sz="5200" kern="1200" dirty="0" smtClean="0"/>
            <a:t>Analyze data</a:t>
          </a:r>
          <a:endParaRPr lang="en-US" sz="5200" kern="1200" dirty="0"/>
        </a:p>
      </dsp:txBody>
      <dsp:txXfrm>
        <a:off x="6082955" y="3415971"/>
        <a:ext cx="2569731" cy="203051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6B5099-EE77-4637-8BD0-A8EA049BF4A8}" type="datetimeFigureOut">
              <a:rPr lang="en-US" smtClean="0"/>
              <a:t>10/20/2014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F0537A-69A5-49A7-A00C-C2023017C648}" type="slidenum">
              <a:rPr lang="en-US" smtClean="0"/>
              <a:t>‹#›</a:t>
            </a:fld>
            <a:endParaRPr lang="en-US"/>
          </a:p>
        </p:txBody>
      </p:sp>
    </p:spTree>
    <p:extLst>
      <p:ext uri="{BB962C8B-B14F-4D97-AF65-F5344CB8AC3E}">
        <p14:creationId xmlns:p14="http://schemas.microsoft.com/office/powerpoint/2010/main" val="111811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a:t>
            </a:r>
            <a:r>
              <a:rPr lang="en-US" baseline="0" dirty="0" smtClean="0"/>
              <a:t> collaboration with Dr. Jerry Johnson, Department Chair and Professor of Teacher Education and Educational Leadership at the University of West Florida; Dr. John Hitchcock, Director of CEEP and Dr. Marcey Moss, Senior Research Associate at CEEP.</a:t>
            </a:r>
          </a:p>
          <a:p>
            <a:endParaRPr lang="en-US" baseline="0" dirty="0" smtClean="0"/>
          </a:p>
          <a:p>
            <a:r>
              <a:rPr lang="en-US" baseline="0" dirty="0" smtClean="0"/>
              <a:t>Outline of presentation: Define geospatial data and illustrate a few simple examples of how visualizing geospatial data using maps can lead to different ways to identify evaluation questions and issues; Describe how GIS can strengthen program evaluation practices and give examples of studies that have used GIS in evaluation, for both visualizing and analyzing data; Provide a few additional selected examples of use of GIS and geospatial data in evaluation work and considerations for evaluators who want to begin incorporating these into their practice. </a:t>
            </a:r>
            <a:endParaRPr lang="en-US" dirty="0"/>
          </a:p>
        </p:txBody>
      </p:sp>
      <p:sp>
        <p:nvSpPr>
          <p:cNvPr id="4" name="Slide Number Placeholder 3"/>
          <p:cNvSpPr>
            <a:spLocks noGrp="1"/>
          </p:cNvSpPr>
          <p:nvPr>
            <p:ph type="sldNum" sz="quarter" idx="10"/>
          </p:nvPr>
        </p:nvSpPr>
        <p:spPr/>
        <p:txBody>
          <a:bodyPr/>
          <a:lstStyle/>
          <a:p>
            <a:fld id="{80F0537A-69A5-49A7-A00C-C2023017C648}" type="slidenum">
              <a:rPr lang="en-US" smtClean="0"/>
              <a:t>1</a:t>
            </a:fld>
            <a:endParaRPr lang="en-US"/>
          </a:p>
        </p:txBody>
      </p:sp>
    </p:spTree>
    <p:extLst>
      <p:ext uri="{BB962C8B-B14F-4D97-AF65-F5344CB8AC3E}">
        <p14:creationId xmlns:p14="http://schemas.microsoft.com/office/powerpoint/2010/main" val="1751756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smtClean="0"/>
              <a:t>Found that rural and non-rural districts in Western Region showed statistically significant differences in drive time to nearest urban area/cluster</a:t>
            </a:r>
          </a:p>
          <a:p>
            <a:endParaRPr lang="en-US" dirty="0" smtClean="0"/>
          </a:p>
          <a:p>
            <a:r>
              <a:rPr lang="en-US" dirty="0" smtClean="0"/>
              <a:t>Unexpected result—suburban locales</a:t>
            </a:r>
            <a:r>
              <a:rPr lang="en-US" baseline="0" dirty="0" smtClean="0"/>
              <a:t> had higher drive times, which were associated with higher per-student expenditures. Drive time, not simply </a:t>
            </a:r>
            <a:r>
              <a:rPr lang="en-US" baseline="0" dirty="0" err="1" smtClean="0"/>
              <a:t>rurality</a:t>
            </a:r>
            <a:r>
              <a:rPr lang="en-US" baseline="0" dirty="0" smtClean="0"/>
              <a:t> (as defined by U.S. Census locale codes) was found to be a predictor of per-student expenditure. </a:t>
            </a:r>
            <a:endParaRPr lang="en-US" dirty="0"/>
          </a:p>
        </p:txBody>
      </p:sp>
      <p:sp>
        <p:nvSpPr>
          <p:cNvPr id="4" name="Slide Number Placeholder 3"/>
          <p:cNvSpPr>
            <a:spLocks noGrp="1"/>
          </p:cNvSpPr>
          <p:nvPr>
            <p:ph type="sldNum" sz="quarter" idx="10"/>
          </p:nvPr>
        </p:nvSpPr>
        <p:spPr/>
        <p:txBody>
          <a:bodyPr/>
          <a:lstStyle/>
          <a:p>
            <a:fld id="{80F0537A-69A5-49A7-A00C-C2023017C648}" type="slidenum">
              <a:rPr lang="en-US" smtClean="0"/>
              <a:t>10</a:t>
            </a:fld>
            <a:endParaRPr lang="en-US"/>
          </a:p>
        </p:txBody>
      </p:sp>
    </p:spTree>
    <p:extLst>
      <p:ext uri="{BB962C8B-B14F-4D97-AF65-F5344CB8AC3E}">
        <p14:creationId xmlns:p14="http://schemas.microsoft.com/office/powerpoint/2010/main" val="4275610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a:t>
            </a:r>
            <a:r>
              <a:rPr lang="en-US" baseline="0" dirty="0" smtClean="0"/>
              <a:t> of the examples of GIS application to education are studies from the UK, several come from journals of economics (including the remaining education study), and some are not explicitly examples of program evaluations, but they do illustrate the potential for using geospatial data to conduct program evaluations. </a:t>
            </a:r>
            <a:endParaRPr lang="en-US" dirty="0"/>
          </a:p>
        </p:txBody>
      </p:sp>
      <p:sp>
        <p:nvSpPr>
          <p:cNvPr id="4" name="Slide Number Placeholder 3"/>
          <p:cNvSpPr>
            <a:spLocks noGrp="1"/>
          </p:cNvSpPr>
          <p:nvPr>
            <p:ph type="sldNum" sz="quarter" idx="10"/>
          </p:nvPr>
        </p:nvSpPr>
        <p:spPr/>
        <p:txBody>
          <a:bodyPr/>
          <a:lstStyle/>
          <a:p>
            <a:fld id="{80F0537A-69A5-49A7-A00C-C2023017C648}" type="slidenum">
              <a:rPr lang="en-US" smtClean="0"/>
              <a:t>11</a:t>
            </a:fld>
            <a:endParaRPr lang="en-US"/>
          </a:p>
        </p:txBody>
      </p:sp>
    </p:spTree>
    <p:extLst>
      <p:ext uri="{BB962C8B-B14F-4D97-AF65-F5344CB8AC3E}">
        <p14:creationId xmlns:p14="http://schemas.microsoft.com/office/powerpoint/2010/main" val="1438889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things</a:t>
            </a:r>
            <a:r>
              <a:rPr lang="en-US" baseline="0" dirty="0" smtClean="0"/>
              <a:t> to consider for evaluators interested in utilizing GIS to either analyze or visualize data for program evaluations. </a:t>
            </a:r>
          </a:p>
          <a:p>
            <a:pPr marL="228600" indent="-228600">
              <a:buAutoNum type="arabicParenR"/>
            </a:pPr>
            <a:r>
              <a:rPr lang="en-US" baseline="0" dirty="0" smtClean="0"/>
              <a:t>GIS can be very useful in evaluating programs that have multiple sites, enabling comparisons among the sites, as well as revealing patterns or variations among sites in relation to community contexts. </a:t>
            </a:r>
          </a:p>
          <a:p>
            <a:pPr marL="228600" indent="-228600">
              <a:buAutoNum type="arabicParenR"/>
            </a:pPr>
            <a:r>
              <a:rPr lang="en-US" baseline="0" dirty="0" smtClean="0"/>
              <a:t>In order to utilize GIS in evaluation, geospatial data is needed, at the most basic, location information is necessary. </a:t>
            </a:r>
          </a:p>
          <a:p>
            <a:pPr marL="228600" indent="-228600">
              <a:buAutoNum type="arabicParenR"/>
            </a:pPr>
            <a:r>
              <a:rPr lang="en-US" baseline="0" dirty="0" smtClean="0"/>
              <a:t>Access to GIS software and data analysts with experience and expertise in its use are critical</a:t>
            </a:r>
          </a:p>
          <a:p>
            <a:pPr marL="228600" indent="-228600">
              <a:buAutoNum type="arabicParenR"/>
            </a:pPr>
            <a:r>
              <a:rPr lang="en-US" baseline="0" dirty="0" smtClean="0"/>
              <a:t>Privacy concerns: availability of spatial data linked with participant addresses, potential to identify participants—can be alleviated by limiting access to maps and data; “coarsening” data to display more generalized location (neighborhood instead of address); or aggregating data </a:t>
            </a:r>
            <a:endParaRPr lang="en-US" dirty="0"/>
          </a:p>
        </p:txBody>
      </p:sp>
      <p:sp>
        <p:nvSpPr>
          <p:cNvPr id="4" name="Slide Number Placeholder 3"/>
          <p:cNvSpPr>
            <a:spLocks noGrp="1"/>
          </p:cNvSpPr>
          <p:nvPr>
            <p:ph type="sldNum" sz="quarter" idx="10"/>
          </p:nvPr>
        </p:nvSpPr>
        <p:spPr/>
        <p:txBody>
          <a:bodyPr/>
          <a:lstStyle/>
          <a:p>
            <a:fld id="{80F0537A-69A5-49A7-A00C-C2023017C648}" type="slidenum">
              <a:rPr lang="en-US" smtClean="0"/>
              <a:t>12</a:t>
            </a:fld>
            <a:endParaRPr lang="en-US"/>
          </a:p>
        </p:txBody>
      </p:sp>
    </p:spTree>
    <p:extLst>
      <p:ext uri="{BB962C8B-B14F-4D97-AF65-F5344CB8AC3E}">
        <p14:creationId xmlns:p14="http://schemas.microsoft.com/office/powerpoint/2010/main" val="1822381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F0537A-69A5-49A7-A00C-C2023017C648}" type="slidenum">
              <a:rPr lang="en-US" smtClean="0"/>
              <a:t>13</a:t>
            </a:fld>
            <a:endParaRPr lang="en-US"/>
          </a:p>
        </p:txBody>
      </p:sp>
    </p:spTree>
    <p:extLst>
      <p:ext uri="{BB962C8B-B14F-4D97-AF65-F5344CB8AC3E}">
        <p14:creationId xmlns:p14="http://schemas.microsoft.com/office/powerpoint/2010/main" val="1587636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All are familiar</a:t>
            </a:r>
            <a:r>
              <a:rPr lang="en-US" sz="1200" b="0" i="0" kern="1200" baseline="0" dirty="0" smtClean="0">
                <a:solidFill>
                  <a:schemeClr val="tx1"/>
                </a:solidFill>
                <a:effectLst/>
                <a:latin typeface="+mn-lt"/>
                <a:ea typeface="+mn-ea"/>
                <a:cs typeface="+mn-cs"/>
              </a:rPr>
              <a:t> with geospatial data—Google Maps are a very basic example of GIS that compiles and presents geospatial data that are user-friendly (</a:t>
            </a:r>
            <a:r>
              <a:rPr lang="en-US" sz="1200" b="0" i="0" kern="1200" baseline="0" dirty="0" err="1" smtClean="0">
                <a:solidFill>
                  <a:schemeClr val="tx1"/>
                </a:solidFill>
                <a:effectLst/>
                <a:latin typeface="+mn-lt"/>
                <a:ea typeface="+mn-ea"/>
                <a:cs typeface="+mn-cs"/>
              </a:rPr>
              <a:t>i.e</a:t>
            </a:r>
            <a:r>
              <a:rPr lang="en-US" sz="1200" b="0" i="0" kern="1200" baseline="0" dirty="0" smtClean="0">
                <a:solidFill>
                  <a:schemeClr val="tx1"/>
                </a:solidFill>
                <a:effectLst/>
                <a:latin typeface="+mn-lt"/>
                <a:ea typeface="+mn-ea"/>
                <a:cs typeface="+mn-cs"/>
              </a:rPr>
              <a:t> driving directions with distances, landmarks, real-time traffic/construction, etc.)</a:t>
            </a:r>
          </a:p>
          <a:p>
            <a:r>
              <a:rPr lang="en-US" sz="1200" b="0" i="0" kern="1200" dirty="0" smtClean="0">
                <a:solidFill>
                  <a:schemeClr val="tx1"/>
                </a:solidFill>
                <a:effectLst/>
                <a:latin typeface="+mn-lt"/>
                <a:ea typeface="+mn-ea"/>
                <a:cs typeface="+mn-cs"/>
              </a:rPr>
              <a:t>Geospatial</a:t>
            </a:r>
            <a:r>
              <a:rPr lang="en-US" sz="1200" b="0" i="0" kern="1200" baseline="0" dirty="0" smtClean="0">
                <a:solidFill>
                  <a:schemeClr val="tx1"/>
                </a:solidFill>
                <a:effectLst/>
                <a:latin typeface="+mn-lt"/>
                <a:ea typeface="+mn-ea"/>
                <a:cs typeface="+mn-cs"/>
              </a:rPr>
              <a:t> data are often depicted using maps—potential for many layers of data that overlap and may interact with one another. </a:t>
            </a:r>
          </a:p>
          <a:p>
            <a:r>
              <a:rPr lang="en-US" sz="1200" b="0" i="0" kern="1200" baseline="0" dirty="0" smtClean="0">
                <a:solidFill>
                  <a:schemeClr val="tx1"/>
                </a:solidFill>
                <a:effectLst/>
                <a:latin typeface="+mn-lt"/>
                <a:ea typeface="+mn-ea"/>
                <a:cs typeface="+mn-cs"/>
              </a:rPr>
              <a:t>Traditionally, schools and educational programs described using U.S. Census locale codes (city, suburb, town, rural)—updated in 2006 to more accurately reflect district contexts—classifying districts based school location where plurality of kids attend schools and incorporating distance to urbanized areas (rather than using just the location of the district’s central office as the basis for district locale designation)</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11 = City, Large Territory inside urbanized area and inside a principal city with population of 250,000 or more.</a:t>
            </a:r>
          </a:p>
          <a:p>
            <a:r>
              <a:rPr lang="en-US" sz="1200" b="0" i="0" kern="1200" dirty="0" smtClean="0">
                <a:solidFill>
                  <a:schemeClr val="tx1"/>
                </a:solidFill>
                <a:effectLst/>
                <a:latin typeface="+mn-lt"/>
                <a:ea typeface="+mn-ea"/>
                <a:cs typeface="+mn-cs"/>
              </a:rPr>
              <a:t>12 = City, Mid-size Territory inside urbanized area and inside a principal city with population &lt; 250,000 and &gt;= 100,000.</a:t>
            </a:r>
          </a:p>
          <a:p>
            <a:r>
              <a:rPr lang="en-US" sz="1200" b="0" i="0" kern="1200" dirty="0" smtClean="0">
                <a:solidFill>
                  <a:schemeClr val="tx1"/>
                </a:solidFill>
                <a:effectLst/>
                <a:latin typeface="+mn-lt"/>
                <a:ea typeface="+mn-ea"/>
                <a:cs typeface="+mn-cs"/>
              </a:rPr>
              <a:t>13 = City, Small Territory inside urbanized area and inside a principal city with population less than 100,000.</a:t>
            </a:r>
          </a:p>
          <a:p>
            <a:r>
              <a:rPr lang="en-US" sz="1200" b="0" i="0" kern="1200" dirty="0" smtClean="0">
                <a:solidFill>
                  <a:schemeClr val="tx1"/>
                </a:solidFill>
                <a:effectLst/>
                <a:latin typeface="+mn-lt"/>
                <a:ea typeface="+mn-ea"/>
                <a:cs typeface="+mn-cs"/>
              </a:rPr>
              <a:t>21 = Suburb, Large Territory outside a principal city and inside urbanized area with population of 250,000 or more.</a:t>
            </a:r>
          </a:p>
          <a:p>
            <a:r>
              <a:rPr lang="en-US" sz="1200" b="0" i="0" kern="1200" dirty="0" smtClean="0">
                <a:solidFill>
                  <a:schemeClr val="tx1"/>
                </a:solidFill>
                <a:effectLst/>
                <a:latin typeface="+mn-lt"/>
                <a:ea typeface="+mn-ea"/>
                <a:cs typeface="+mn-cs"/>
              </a:rPr>
              <a:t>22 = Suburb, Mid-size Territory outside a principal city and inside urbanized area with a population &lt; 250,000 and &gt;= 100,000.</a:t>
            </a:r>
          </a:p>
          <a:p>
            <a:r>
              <a:rPr lang="en-US" sz="1200" b="0" i="0" kern="1200" dirty="0" smtClean="0">
                <a:solidFill>
                  <a:schemeClr val="tx1"/>
                </a:solidFill>
                <a:effectLst/>
                <a:latin typeface="+mn-lt"/>
                <a:ea typeface="+mn-ea"/>
                <a:cs typeface="+mn-cs"/>
              </a:rPr>
              <a:t>23 = Suburb, Small Territory outside a principal city and inside an urbanized area with a population less than 100,000.</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31 = Town, Fringe Territory inside an urban cluster that is less than or equal to 10 miles from urbanized area.</a:t>
            </a:r>
          </a:p>
          <a:p>
            <a:r>
              <a:rPr lang="en-US" sz="1200" b="0" i="0" kern="1200" dirty="0" smtClean="0">
                <a:solidFill>
                  <a:schemeClr val="tx1"/>
                </a:solidFill>
                <a:effectLst/>
                <a:latin typeface="+mn-lt"/>
                <a:ea typeface="+mn-ea"/>
                <a:cs typeface="+mn-cs"/>
              </a:rPr>
              <a:t>32 = Town, Distant Territory inside an urban cluster that is &gt; 10 miles and &lt;= 35 miles from urbanized area.</a:t>
            </a:r>
          </a:p>
          <a:p>
            <a:r>
              <a:rPr lang="en-US" sz="1200" b="0" i="0" kern="1200" dirty="0" smtClean="0">
                <a:solidFill>
                  <a:schemeClr val="tx1"/>
                </a:solidFill>
                <a:effectLst/>
                <a:latin typeface="+mn-lt"/>
                <a:ea typeface="+mn-ea"/>
                <a:cs typeface="+mn-cs"/>
              </a:rPr>
              <a:t>33 = Town, Remote Territory inside an urban cluster that is more than 35 miles from urbanized area.</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41 = Rural, Fringe rural territory that is &lt;= 5 miles from UA and &lt;= 2.5 miles from UC.</a:t>
            </a:r>
          </a:p>
          <a:p>
            <a:r>
              <a:rPr lang="en-US" sz="1200" b="0" i="0" kern="1200" dirty="0" smtClean="0">
                <a:solidFill>
                  <a:schemeClr val="tx1"/>
                </a:solidFill>
                <a:effectLst/>
                <a:latin typeface="+mn-lt"/>
                <a:ea typeface="+mn-ea"/>
                <a:cs typeface="+mn-cs"/>
              </a:rPr>
              <a:t>42 = Rural, Distant rural territory that is &gt; 5 miles but &lt;= 25 miles from UA and &gt; 2.5 miles but &lt;= 10 miles from UC.</a:t>
            </a:r>
          </a:p>
          <a:p>
            <a:r>
              <a:rPr lang="en-US" sz="1200" b="0" i="0" kern="1200" dirty="0" smtClean="0">
                <a:solidFill>
                  <a:schemeClr val="tx1"/>
                </a:solidFill>
                <a:effectLst/>
                <a:latin typeface="+mn-lt"/>
                <a:ea typeface="+mn-ea"/>
                <a:cs typeface="+mn-cs"/>
              </a:rPr>
              <a:t>43 = Rural, Remote rural territory that is &gt; 25 miles from UA and &gt; 10 miles from UC.</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0F0537A-69A5-49A7-A00C-C2023017C648}" type="slidenum">
              <a:rPr lang="en-US" smtClean="0"/>
              <a:t>2</a:t>
            </a:fld>
            <a:endParaRPr lang="en-US"/>
          </a:p>
        </p:txBody>
      </p:sp>
    </p:spTree>
    <p:extLst>
      <p:ext uri="{BB962C8B-B14F-4D97-AF65-F5344CB8AC3E}">
        <p14:creationId xmlns:p14="http://schemas.microsoft.com/office/powerpoint/2010/main" val="2160097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simple example</a:t>
            </a:r>
            <a:r>
              <a:rPr lang="en-US" baseline="0" dirty="0" smtClean="0"/>
              <a:t> of how visualizing school sites in their geospatial contexts could lead to greater understanding of community contexts and better understandings of how these contexts and factors may impact on program effectiveness or outcomes. This map depicts Denver Public School sites in the downtown area—just the simple overlay of streets and parks here illustrates the distance of these schools from one another, from elementary to middle schools, from major streets/highways, from public parks, or from cultural attractions, such as museums or theatres. </a:t>
            </a:r>
            <a:endParaRPr lang="en-US" dirty="0"/>
          </a:p>
        </p:txBody>
      </p:sp>
      <p:sp>
        <p:nvSpPr>
          <p:cNvPr id="4" name="Slide Number Placeholder 3"/>
          <p:cNvSpPr>
            <a:spLocks noGrp="1"/>
          </p:cNvSpPr>
          <p:nvPr>
            <p:ph type="sldNum" sz="quarter" idx="10"/>
          </p:nvPr>
        </p:nvSpPr>
        <p:spPr/>
        <p:txBody>
          <a:bodyPr/>
          <a:lstStyle/>
          <a:p>
            <a:fld id="{80F0537A-69A5-49A7-A00C-C2023017C648}" type="slidenum">
              <a:rPr lang="en-US" smtClean="0"/>
              <a:t>3</a:t>
            </a:fld>
            <a:endParaRPr lang="en-US"/>
          </a:p>
        </p:txBody>
      </p:sp>
    </p:spTree>
    <p:extLst>
      <p:ext uri="{BB962C8B-B14F-4D97-AF65-F5344CB8AC3E}">
        <p14:creationId xmlns:p14="http://schemas.microsoft.com/office/powerpoint/2010/main" val="2572417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of how depicting</a:t>
            </a:r>
            <a:r>
              <a:rPr lang="en-US" baseline="0" dirty="0" smtClean="0"/>
              <a:t> data using GIS can reveal a more complex picture—the dots represent schools in the Dallas area, and the region shaded in peach is considered to be the “urban area” of Dallas, with the region in grey depicting Dallas ISD (an “urban district”—as shown by the red dots representing all the schools in that district. School districts that are considered “suburban” have schools represented by the yellow dots. Note Highland Park ISD—which is entirely bounded by Dallas ISD, but is considered to be a “suburban” district. This could lead to some interesting questions about this district and how it fits into the landscape of Dallas area schools—questions which may not have been sparked without data visualized in this way. </a:t>
            </a:r>
            <a:endParaRPr lang="en-US" dirty="0"/>
          </a:p>
        </p:txBody>
      </p:sp>
      <p:sp>
        <p:nvSpPr>
          <p:cNvPr id="4" name="Slide Number Placeholder 3"/>
          <p:cNvSpPr>
            <a:spLocks noGrp="1"/>
          </p:cNvSpPr>
          <p:nvPr>
            <p:ph type="sldNum" sz="quarter" idx="10"/>
          </p:nvPr>
        </p:nvSpPr>
        <p:spPr/>
        <p:txBody>
          <a:bodyPr/>
          <a:lstStyle/>
          <a:p>
            <a:fld id="{80F0537A-69A5-49A7-A00C-C2023017C648}" type="slidenum">
              <a:rPr lang="en-US" smtClean="0"/>
              <a:t>4</a:t>
            </a:fld>
            <a:endParaRPr lang="en-US"/>
          </a:p>
        </p:txBody>
      </p:sp>
    </p:spTree>
    <p:extLst>
      <p:ext uri="{BB962C8B-B14F-4D97-AF65-F5344CB8AC3E}">
        <p14:creationId xmlns:p14="http://schemas.microsoft.com/office/powerpoint/2010/main" val="3872462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GIS are information management systems for managing</a:t>
            </a:r>
            <a:r>
              <a:rPr lang="en-US" baseline="0" dirty="0" smtClean="0"/>
              <a:t> and visualizing spatial data. </a:t>
            </a:r>
            <a:r>
              <a:rPr lang="en-US" baseline="0" dirty="0" err="1" smtClean="0"/>
              <a:t>Googlemaps</a:t>
            </a:r>
            <a:r>
              <a:rPr lang="en-US" baseline="0" dirty="0" smtClean="0"/>
              <a:t> is a simple example of GIS, and there are many others, including ArcGIS and Tableau. </a:t>
            </a:r>
            <a:r>
              <a:rPr lang="en-US" dirty="0" smtClean="0"/>
              <a:t>GIS</a:t>
            </a:r>
            <a:r>
              <a:rPr lang="en-US" baseline="0" dirty="0" smtClean="0"/>
              <a:t> can be used in program evaluations in two ways: to analyze data and help to inform the evaluation outcomes, and to help visualize data and communicate about this data to stakeholders. In addition to these, using GIS to visualize and analyze data could lead to further areas of inquiry for evaluators. </a:t>
            </a:r>
            <a:endParaRPr lang="en-US" dirty="0"/>
          </a:p>
        </p:txBody>
      </p:sp>
      <p:sp>
        <p:nvSpPr>
          <p:cNvPr id="4" name="Slide Number Placeholder 3"/>
          <p:cNvSpPr>
            <a:spLocks noGrp="1"/>
          </p:cNvSpPr>
          <p:nvPr>
            <p:ph type="sldNum" sz="quarter" idx="10"/>
          </p:nvPr>
        </p:nvSpPr>
        <p:spPr/>
        <p:txBody>
          <a:bodyPr/>
          <a:lstStyle/>
          <a:p>
            <a:fld id="{80F0537A-69A5-49A7-A00C-C2023017C648}" type="slidenum">
              <a:rPr lang="en-US" smtClean="0"/>
              <a:t>5</a:t>
            </a:fld>
            <a:endParaRPr lang="en-US"/>
          </a:p>
        </p:txBody>
      </p:sp>
    </p:spTree>
    <p:extLst>
      <p:ext uri="{BB962C8B-B14F-4D97-AF65-F5344CB8AC3E}">
        <p14:creationId xmlns:p14="http://schemas.microsoft.com/office/powerpoint/2010/main" val="3474116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is from a process</a:t>
            </a:r>
            <a:r>
              <a:rPr lang="en-US" baseline="0" dirty="0" smtClean="0"/>
              <a:t> evaluation of an initiative at Wayne State University School of Medicine, the Rural Core Curriculum, which focuses on recruiting medical students from rural settings, providing students with opportunities to interact with practitioners with rural expertise/experience/backgrounds, raising awareness of special issues in rural medicine, and placing students in internships/externships/elective rotations in rural areas. The study’s authors used three different definitions of “rural” to visualize and analyze students’ placements. The first (shown here) shows the percentage of the county populations living in rural areas, with the darker purple depicting the most rural (80-100%). The yellow dots indicate a site where a medical student or students were placed for an clerkship or externship. </a:t>
            </a:r>
            <a:endParaRPr lang="en-US" dirty="0"/>
          </a:p>
        </p:txBody>
      </p:sp>
      <p:sp>
        <p:nvSpPr>
          <p:cNvPr id="4" name="Slide Number Placeholder 3"/>
          <p:cNvSpPr>
            <a:spLocks noGrp="1"/>
          </p:cNvSpPr>
          <p:nvPr>
            <p:ph type="sldNum" sz="quarter" idx="10"/>
          </p:nvPr>
        </p:nvSpPr>
        <p:spPr/>
        <p:txBody>
          <a:bodyPr/>
          <a:lstStyle/>
          <a:p>
            <a:fld id="{80F0537A-69A5-49A7-A00C-C2023017C648}" type="slidenum">
              <a:rPr lang="en-US" smtClean="0"/>
              <a:t>6</a:t>
            </a:fld>
            <a:endParaRPr lang="en-US"/>
          </a:p>
        </p:txBody>
      </p:sp>
    </p:spTree>
    <p:extLst>
      <p:ext uri="{BB962C8B-B14F-4D97-AF65-F5344CB8AC3E}">
        <p14:creationId xmlns:p14="http://schemas.microsoft.com/office/powerpoint/2010/main" val="252062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a:t>
            </a:r>
            <a:r>
              <a:rPr lang="en-US" baseline="0" dirty="0" smtClean="0"/>
              <a:t> map shown here defines rural in a slightly different way—as either located within a metropolitan area (or not). Counties shaded in green are defined as metropolitan areas, those in yellow are defined as </a:t>
            </a:r>
            <a:r>
              <a:rPr lang="en-US" baseline="0" dirty="0" err="1" smtClean="0"/>
              <a:t>micropolitan</a:t>
            </a:r>
            <a:r>
              <a:rPr lang="en-US" baseline="0" dirty="0" smtClean="0"/>
              <a:t> areas, and those in white are rural areas. Blue dots indicate student placements (same as yellow dots on previous map). </a:t>
            </a:r>
            <a:endParaRPr lang="en-US" dirty="0"/>
          </a:p>
        </p:txBody>
      </p:sp>
      <p:sp>
        <p:nvSpPr>
          <p:cNvPr id="4" name="Slide Number Placeholder 3"/>
          <p:cNvSpPr>
            <a:spLocks noGrp="1"/>
          </p:cNvSpPr>
          <p:nvPr>
            <p:ph type="sldNum" sz="quarter" idx="10"/>
          </p:nvPr>
        </p:nvSpPr>
        <p:spPr/>
        <p:txBody>
          <a:bodyPr/>
          <a:lstStyle/>
          <a:p>
            <a:fld id="{80F0537A-69A5-49A7-A00C-C2023017C648}" type="slidenum">
              <a:rPr lang="en-US" smtClean="0"/>
              <a:t>7</a:t>
            </a:fld>
            <a:endParaRPr lang="en-US"/>
          </a:p>
        </p:txBody>
      </p:sp>
    </p:spTree>
    <p:extLst>
      <p:ext uri="{BB962C8B-B14F-4D97-AF65-F5344CB8AC3E}">
        <p14:creationId xmlns:p14="http://schemas.microsoft.com/office/powerpoint/2010/main" val="3385782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map shows urban-area boundaries based</a:t>
            </a:r>
            <a:r>
              <a:rPr lang="en-US" baseline="0" dirty="0" smtClean="0"/>
              <a:t> on definitions from the U.S. Census Bureau—not confined to county lines. The first two maps (with counties as the levels of analysis) seem to indicate that students are, in fact, being placed in rural areas, but this map, which considers </a:t>
            </a:r>
            <a:r>
              <a:rPr lang="en-US" baseline="0" dirty="0" err="1" smtClean="0"/>
              <a:t>rurality</a:t>
            </a:r>
            <a:r>
              <a:rPr lang="en-US" baseline="0" dirty="0" smtClean="0"/>
              <a:t> beyond the county level illustrates that, in fact, most students are placed in areas that are considered urbanized, or very close to an urban area. </a:t>
            </a:r>
          </a:p>
          <a:p>
            <a:r>
              <a:rPr lang="en-US" baseline="0" dirty="0" smtClean="0"/>
              <a:t>This process evaluation of the RCC program led to several program recommendations—greater efforts to recruit sites from more rural areas, more information available to students about the </a:t>
            </a:r>
            <a:r>
              <a:rPr lang="en-US" baseline="0" dirty="0" err="1" smtClean="0"/>
              <a:t>rurality</a:t>
            </a:r>
            <a:r>
              <a:rPr lang="en-US" baseline="0" dirty="0" smtClean="0"/>
              <a:t> of the areas where they may complete their externships/clerkships, further research into shortage of family physicians in rural MI, particularly “thumb” area, development of more/better educational materials for RCC participants—additional data displayed using GIS to show other characteristics of rural areas (resources, demographic, etc.)</a:t>
            </a:r>
            <a:endParaRPr lang="en-US" dirty="0"/>
          </a:p>
        </p:txBody>
      </p:sp>
      <p:sp>
        <p:nvSpPr>
          <p:cNvPr id="4" name="Slide Number Placeholder 3"/>
          <p:cNvSpPr>
            <a:spLocks noGrp="1"/>
          </p:cNvSpPr>
          <p:nvPr>
            <p:ph type="sldNum" sz="quarter" idx="10"/>
          </p:nvPr>
        </p:nvSpPr>
        <p:spPr/>
        <p:txBody>
          <a:bodyPr/>
          <a:lstStyle/>
          <a:p>
            <a:fld id="{80F0537A-69A5-49A7-A00C-C2023017C648}" type="slidenum">
              <a:rPr lang="en-US" smtClean="0"/>
              <a:t>8</a:t>
            </a:fld>
            <a:endParaRPr lang="en-US"/>
          </a:p>
        </p:txBody>
      </p:sp>
    </p:spTree>
    <p:extLst>
      <p:ext uri="{BB962C8B-B14F-4D97-AF65-F5344CB8AC3E}">
        <p14:creationId xmlns:p14="http://schemas.microsoft.com/office/powerpoint/2010/main" val="2751978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CDC has begun to use GIS more frequently</a:t>
            </a:r>
            <a:r>
              <a:rPr lang="en-US" baseline="0" dirty="0" smtClean="0"/>
              <a:t> in program evaluation, and this website provides several examples of how it has done this and the resulting data/analysis. This example depicts the driving distance from accredited stroke centers in the East TN Appalachian region—the areas depicted in lighter grey are further (in drive time) from accredited stroke centers, illustrating that patients in these areas cannot quickly access these centers and may have heightened risks of negative outcomes related to strokes. There are many more examples on this website of how programs funded by the CDC have used GIS to both visualize and analyze data related to public health programs. </a:t>
            </a:r>
            <a:endParaRPr lang="en-US" dirty="0"/>
          </a:p>
        </p:txBody>
      </p:sp>
      <p:sp>
        <p:nvSpPr>
          <p:cNvPr id="4" name="Slide Number Placeholder 3"/>
          <p:cNvSpPr>
            <a:spLocks noGrp="1"/>
          </p:cNvSpPr>
          <p:nvPr>
            <p:ph type="sldNum" sz="quarter" idx="10"/>
          </p:nvPr>
        </p:nvSpPr>
        <p:spPr/>
        <p:txBody>
          <a:bodyPr/>
          <a:lstStyle/>
          <a:p>
            <a:fld id="{80F0537A-69A5-49A7-A00C-C2023017C648}" type="slidenum">
              <a:rPr lang="en-US" smtClean="0"/>
              <a:t>9</a:t>
            </a:fld>
            <a:endParaRPr lang="en-US"/>
          </a:p>
        </p:txBody>
      </p:sp>
    </p:spTree>
    <p:extLst>
      <p:ext uri="{BB962C8B-B14F-4D97-AF65-F5344CB8AC3E}">
        <p14:creationId xmlns:p14="http://schemas.microsoft.com/office/powerpoint/2010/main" val="1795432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92DF56CE-C52C-475A-9C16-32BE5B0A487F}" type="datetimeFigureOut">
              <a:rPr lang="en-US" smtClean="0"/>
              <a:t>10/20/2014</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84B3AE21-C109-4B7A-8B58-7459ABCF2DA3}"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92DF56CE-C52C-475A-9C16-32BE5B0A487F}" type="datetimeFigureOut">
              <a:rPr lang="en-US" smtClean="0"/>
              <a:t>10/20/2014</a:t>
            </a:fld>
            <a:endParaRPr lang="en-US"/>
          </a:p>
        </p:txBody>
      </p:sp>
      <p:sp>
        <p:nvSpPr>
          <p:cNvPr id="14" name="Slide Number Placeholder 13"/>
          <p:cNvSpPr>
            <a:spLocks noGrp="1"/>
          </p:cNvSpPr>
          <p:nvPr>
            <p:ph type="sldNum" sz="quarter" idx="11"/>
          </p:nvPr>
        </p:nvSpPr>
        <p:spPr/>
        <p:txBody>
          <a:bodyPr/>
          <a:lstStyle/>
          <a:p>
            <a:fld id="{84B3AE21-C109-4B7A-8B58-7459ABCF2DA3}"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92DF56CE-C52C-475A-9C16-32BE5B0A487F}" type="datetimeFigureOut">
              <a:rPr lang="en-US" smtClean="0"/>
              <a:t>10/20/2014</a:t>
            </a:fld>
            <a:endParaRPr lang="en-US"/>
          </a:p>
        </p:txBody>
      </p:sp>
      <p:sp>
        <p:nvSpPr>
          <p:cNvPr id="14" name="Slide Number Placeholder 13"/>
          <p:cNvSpPr>
            <a:spLocks noGrp="1"/>
          </p:cNvSpPr>
          <p:nvPr>
            <p:ph type="sldNum" sz="quarter" idx="11"/>
          </p:nvPr>
        </p:nvSpPr>
        <p:spPr/>
        <p:txBody>
          <a:bodyPr/>
          <a:lstStyle/>
          <a:p>
            <a:fld id="{84B3AE21-C109-4B7A-8B58-7459ABCF2DA3}"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92DF56CE-C52C-475A-9C16-32BE5B0A487F}" type="datetimeFigureOut">
              <a:rPr lang="en-US" smtClean="0"/>
              <a:t>10/20/2014</a:t>
            </a:fld>
            <a:endParaRPr lang="en-US"/>
          </a:p>
        </p:txBody>
      </p:sp>
      <p:sp>
        <p:nvSpPr>
          <p:cNvPr id="11" name="Slide Number Placeholder 10"/>
          <p:cNvSpPr>
            <a:spLocks noGrp="1"/>
          </p:cNvSpPr>
          <p:nvPr>
            <p:ph type="sldNum" sz="quarter" idx="11"/>
          </p:nvPr>
        </p:nvSpPr>
        <p:spPr/>
        <p:txBody>
          <a:bodyPr/>
          <a:lstStyle/>
          <a:p>
            <a:fld id="{84B3AE21-C109-4B7A-8B58-7459ABCF2DA3}"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92DF56CE-C52C-475A-9C16-32BE5B0A487F}" type="datetimeFigureOut">
              <a:rPr lang="en-US" smtClean="0"/>
              <a:t>10/20/2014</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84B3AE21-C109-4B7A-8B58-7459ABCF2DA3}"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92DF56CE-C52C-475A-9C16-32BE5B0A487F}" type="datetimeFigureOut">
              <a:rPr lang="en-US" smtClean="0"/>
              <a:t>10/20/2014</a:t>
            </a:fld>
            <a:endParaRPr lang="en-US"/>
          </a:p>
        </p:txBody>
      </p:sp>
      <p:sp>
        <p:nvSpPr>
          <p:cNvPr id="13" name="Slide Number Placeholder 12"/>
          <p:cNvSpPr>
            <a:spLocks noGrp="1"/>
          </p:cNvSpPr>
          <p:nvPr>
            <p:ph type="sldNum" sz="quarter" idx="11"/>
          </p:nvPr>
        </p:nvSpPr>
        <p:spPr/>
        <p:txBody>
          <a:bodyPr/>
          <a:lstStyle/>
          <a:p>
            <a:fld id="{84B3AE21-C109-4B7A-8B58-7459ABCF2DA3}"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92DF56CE-C52C-475A-9C16-32BE5B0A487F}" type="datetimeFigureOut">
              <a:rPr lang="en-US" smtClean="0"/>
              <a:t>10/20/2014</a:t>
            </a:fld>
            <a:endParaRPr lang="en-US"/>
          </a:p>
        </p:txBody>
      </p:sp>
      <p:sp>
        <p:nvSpPr>
          <p:cNvPr id="14" name="Slide Number Placeholder 13"/>
          <p:cNvSpPr>
            <a:spLocks noGrp="1"/>
          </p:cNvSpPr>
          <p:nvPr>
            <p:ph type="sldNum" sz="quarter" idx="11"/>
          </p:nvPr>
        </p:nvSpPr>
        <p:spPr/>
        <p:txBody>
          <a:bodyPr/>
          <a:lstStyle/>
          <a:p>
            <a:fld id="{84B3AE21-C109-4B7A-8B58-7459ABCF2DA3}"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92DF56CE-C52C-475A-9C16-32BE5B0A487F}" type="datetimeFigureOut">
              <a:rPr lang="en-US" smtClean="0"/>
              <a:t>10/20/2014</a:t>
            </a:fld>
            <a:endParaRPr lang="en-US"/>
          </a:p>
        </p:txBody>
      </p:sp>
      <p:sp>
        <p:nvSpPr>
          <p:cNvPr id="10" name="Slide Number Placeholder 9"/>
          <p:cNvSpPr>
            <a:spLocks noGrp="1"/>
          </p:cNvSpPr>
          <p:nvPr>
            <p:ph type="sldNum" sz="quarter" idx="11"/>
          </p:nvPr>
        </p:nvSpPr>
        <p:spPr/>
        <p:txBody>
          <a:bodyPr/>
          <a:lstStyle/>
          <a:p>
            <a:fld id="{84B3AE21-C109-4B7A-8B58-7459ABCF2DA3}"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2DF56CE-C52C-475A-9C16-32BE5B0A487F}" type="datetimeFigureOut">
              <a:rPr lang="en-US" smtClean="0"/>
              <a:t>10/20/2014</a:t>
            </a:fld>
            <a:endParaRPr lang="en-US"/>
          </a:p>
        </p:txBody>
      </p:sp>
      <p:sp>
        <p:nvSpPr>
          <p:cNvPr id="9" name="Slide Number Placeholder 8"/>
          <p:cNvSpPr>
            <a:spLocks noGrp="1"/>
          </p:cNvSpPr>
          <p:nvPr>
            <p:ph type="sldNum" sz="quarter" idx="11"/>
          </p:nvPr>
        </p:nvSpPr>
        <p:spPr/>
        <p:txBody>
          <a:bodyPr/>
          <a:lstStyle/>
          <a:p>
            <a:fld id="{84B3AE21-C109-4B7A-8B58-7459ABCF2DA3}"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92DF56CE-C52C-475A-9C16-32BE5B0A487F}" type="datetimeFigureOut">
              <a:rPr lang="en-US" smtClean="0"/>
              <a:t>10/20/2014</a:t>
            </a:fld>
            <a:endParaRPr lang="en-US"/>
          </a:p>
        </p:txBody>
      </p:sp>
      <p:sp>
        <p:nvSpPr>
          <p:cNvPr id="16" name="Slide Number Placeholder 15"/>
          <p:cNvSpPr>
            <a:spLocks noGrp="1"/>
          </p:cNvSpPr>
          <p:nvPr>
            <p:ph type="sldNum" sz="quarter" idx="11"/>
          </p:nvPr>
        </p:nvSpPr>
        <p:spPr/>
        <p:txBody>
          <a:bodyPr/>
          <a:lstStyle/>
          <a:p>
            <a:fld id="{84B3AE21-C109-4B7A-8B58-7459ABCF2DA3}"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92DF56CE-C52C-475A-9C16-32BE5B0A487F}" type="datetimeFigureOut">
              <a:rPr lang="en-US" smtClean="0"/>
              <a:t>10/20/2014</a:t>
            </a:fld>
            <a:endParaRPr lang="en-US"/>
          </a:p>
        </p:txBody>
      </p:sp>
      <p:sp>
        <p:nvSpPr>
          <p:cNvPr id="17" name="Slide Number Placeholder 16"/>
          <p:cNvSpPr>
            <a:spLocks noGrp="1"/>
          </p:cNvSpPr>
          <p:nvPr>
            <p:ph type="sldNum" sz="quarter" idx="11"/>
          </p:nvPr>
        </p:nvSpPr>
        <p:spPr/>
        <p:txBody>
          <a:bodyPr/>
          <a:lstStyle/>
          <a:p>
            <a:fld id="{84B3AE21-C109-4B7A-8B58-7459ABCF2DA3}"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84B3AE21-C109-4B7A-8B58-7459ABCF2DA3}"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92DF56CE-C52C-475A-9C16-32BE5B0A487F}" type="datetimeFigureOut">
              <a:rPr lang="en-US" smtClean="0"/>
              <a:t>10/20/2014</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proximityone.com/gallery/guide/urban-suburban-rural-schools.htm"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cdc.gov/dhdsp/maps/gis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2590800"/>
            <a:ext cx="6781800" cy="4267200"/>
          </a:xfrm>
        </p:spPr>
        <p:txBody>
          <a:bodyPr>
            <a:normAutofit/>
          </a:bodyPr>
          <a:lstStyle/>
          <a:p>
            <a:pPr algn="ctr"/>
            <a:r>
              <a:rPr lang="en-US" sz="2400" b="1" i="1" dirty="0" smtClean="0"/>
              <a:t>Colleen E. Chesnut, </a:t>
            </a:r>
            <a:r>
              <a:rPr lang="en-US" sz="2400" b="1" i="1" dirty="0" smtClean="0"/>
              <a:t>Ph.D., </a:t>
            </a:r>
            <a:r>
              <a:rPr lang="en-US" sz="2000" dirty="0" smtClean="0"/>
              <a:t>Research </a:t>
            </a:r>
            <a:r>
              <a:rPr lang="en-US" sz="2000" dirty="0" smtClean="0"/>
              <a:t>Associate</a:t>
            </a:r>
          </a:p>
          <a:p>
            <a:pPr algn="ctr"/>
            <a:endParaRPr lang="en-US" sz="2000" dirty="0" smtClean="0"/>
          </a:p>
          <a:p>
            <a:pPr algn="ctr"/>
            <a:endParaRPr lang="en-US" sz="2000" i="1" dirty="0" smtClean="0"/>
          </a:p>
          <a:p>
            <a:pPr algn="ctr"/>
            <a:endParaRPr lang="en-US" sz="2000" i="1" dirty="0" smtClean="0"/>
          </a:p>
          <a:p>
            <a:pPr algn="ctr"/>
            <a:r>
              <a:rPr lang="en-US" sz="2000" i="1" dirty="0" smtClean="0"/>
              <a:t>Jerry Johnson, </a:t>
            </a:r>
            <a:r>
              <a:rPr lang="en-US" sz="2000" i="1" dirty="0" err="1" smtClean="0"/>
              <a:t>Ed.D</a:t>
            </a:r>
            <a:r>
              <a:rPr lang="en-US" sz="2000" i="1" dirty="0" smtClean="0"/>
              <a:t>., </a:t>
            </a:r>
            <a:r>
              <a:rPr lang="en-US" sz="2000" dirty="0" smtClean="0"/>
              <a:t>Dept. Chair and Professor of Teacher Education and Educational Leadership, University of West Florida</a:t>
            </a:r>
          </a:p>
          <a:p>
            <a:pPr algn="ctr"/>
            <a:r>
              <a:rPr lang="en-US" sz="2000" i="1" dirty="0" smtClean="0"/>
              <a:t>John Hitchcock, Ph.D., </a:t>
            </a:r>
            <a:r>
              <a:rPr lang="en-US" sz="2000" dirty="0" smtClean="0"/>
              <a:t>Director, CEEP</a:t>
            </a:r>
          </a:p>
          <a:p>
            <a:pPr algn="ctr"/>
            <a:r>
              <a:rPr lang="en-US" sz="2000" i="1" dirty="0" smtClean="0"/>
              <a:t>Marcey Moss, Ph.D., </a:t>
            </a:r>
            <a:r>
              <a:rPr lang="en-US" sz="2000" dirty="0" smtClean="0"/>
              <a:t>Senior Research Associate, CEEP</a:t>
            </a:r>
            <a:endParaRPr lang="en-US" sz="2000" i="1" dirty="0" smtClean="0"/>
          </a:p>
          <a:p>
            <a:pPr algn="ctr"/>
            <a:endParaRPr lang="en-US" sz="2000" i="1" dirty="0"/>
          </a:p>
        </p:txBody>
      </p:sp>
      <p:sp>
        <p:nvSpPr>
          <p:cNvPr id="2" name="Title 1"/>
          <p:cNvSpPr>
            <a:spLocks noGrp="1"/>
          </p:cNvSpPr>
          <p:nvPr>
            <p:ph type="title"/>
          </p:nvPr>
        </p:nvSpPr>
        <p:spPr>
          <a:xfrm>
            <a:off x="0" y="152400"/>
            <a:ext cx="6934200" cy="2438400"/>
          </a:xfrm>
        </p:spPr>
        <p:txBody>
          <a:bodyPr anchor="t">
            <a:normAutofit/>
          </a:bodyPr>
          <a:lstStyle/>
          <a:p>
            <a:pPr algn="ctr"/>
            <a:r>
              <a:rPr lang="en-US" sz="4800" dirty="0" smtClean="0"/>
              <a:t>Applying geospatial data and analyses to program evaluation: An overview</a:t>
            </a:r>
            <a:endParaRPr lang="en-US" sz="4800" dirty="0"/>
          </a:p>
        </p:txBody>
      </p:sp>
      <p:pic>
        <p:nvPicPr>
          <p:cNvPr id="1027" name="Picture 3" descr="\\soenetapp1\center\CEEP\Administration\Marketing\Logos\CEEP logos\CEEPredHorizon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6149" y="3124200"/>
            <a:ext cx="3538728" cy="43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70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575" y="685800"/>
            <a:ext cx="8839200" cy="6172200"/>
          </a:xfrm>
        </p:spPr>
        <p:txBody>
          <a:bodyPr/>
          <a:lstStyle/>
          <a:p>
            <a:r>
              <a:rPr lang="en-US" sz="2000" dirty="0" smtClean="0"/>
              <a:t>Levin, et.al (2011). Do rural and </a:t>
            </a:r>
            <a:r>
              <a:rPr lang="en-US" sz="2000" dirty="0" err="1" smtClean="0"/>
              <a:t>nonrural</a:t>
            </a:r>
            <a:r>
              <a:rPr lang="en-US" sz="2000" dirty="0"/>
              <a:t> </a:t>
            </a:r>
            <a:r>
              <a:rPr lang="en-US" sz="2000" dirty="0" smtClean="0"/>
              <a:t>districts allocate resources differently? An analysis of spending and staffing patterns in the West Region states.</a:t>
            </a:r>
          </a:p>
          <a:p>
            <a:pPr marL="0" indent="0">
              <a:buNone/>
            </a:pPr>
            <a:endParaRPr lang="en-US" sz="2000" dirty="0"/>
          </a:p>
          <a:p>
            <a:pPr marL="0" indent="0">
              <a:buNone/>
            </a:pPr>
            <a:endParaRPr lang="en-US" sz="2000" dirty="0"/>
          </a:p>
          <a:p>
            <a:pPr lvl="1"/>
            <a:r>
              <a:rPr lang="en-US" sz="2000" dirty="0" smtClean="0"/>
              <a:t>Geospatial data used as unit of analysis: how resource allocation varies by geographic characteristics, holding other cost factors constant at state mean</a:t>
            </a:r>
          </a:p>
          <a:p>
            <a:pPr marL="228600" lvl="1" indent="0">
              <a:buNone/>
            </a:pPr>
            <a:endParaRPr lang="en-US" sz="1800" dirty="0"/>
          </a:p>
          <a:p>
            <a:pPr marL="228600" lvl="1" indent="0">
              <a:buNone/>
            </a:pPr>
            <a:endParaRPr lang="en-US" sz="1800"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smtClean="0"/>
          </a:p>
          <a:p>
            <a:pPr lvl="1"/>
            <a:endParaRPr lang="en-US" dirty="0"/>
          </a:p>
        </p:txBody>
      </p:sp>
      <p:sp>
        <p:nvSpPr>
          <p:cNvPr id="3" name="Title 2"/>
          <p:cNvSpPr>
            <a:spLocks noGrp="1"/>
          </p:cNvSpPr>
          <p:nvPr>
            <p:ph type="title"/>
          </p:nvPr>
        </p:nvSpPr>
        <p:spPr>
          <a:xfrm>
            <a:off x="381000" y="76200"/>
            <a:ext cx="8382000" cy="609600"/>
          </a:xfrm>
        </p:spPr>
        <p:txBody>
          <a:bodyPr>
            <a:normAutofit fontScale="90000"/>
          </a:bodyPr>
          <a:lstStyle/>
          <a:p>
            <a:r>
              <a:rPr lang="en-US" sz="3600" dirty="0" smtClean="0"/>
              <a:t>Geospatial data in analysis</a:t>
            </a:r>
            <a:endParaRPr lang="en-US" sz="3600" dirty="0"/>
          </a:p>
        </p:txBody>
      </p:sp>
      <p:pic>
        <p:nvPicPr>
          <p:cNvPr id="4" name="Picture 3"/>
          <p:cNvPicPr>
            <a:picLocks noChangeAspect="1" noChangeArrowheads="1"/>
          </p:cNvPicPr>
          <p:nvPr/>
        </p:nvPicPr>
        <p:blipFill>
          <a:blip r:embed="rId3" cstate="print"/>
          <a:srcRect/>
          <a:stretch>
            <a:fillRect/>
          </a:stretch>
        </p:blipFill>
        <p:spPr bwMode="auto">
          <a:xfrm>
            <a:off x="2350685" y="2897717"/>
            <a:ext cx="6383740" cy="3960283"/>
          </a:xfrm>
          <a:prstGeom prst="rect">
            <a:avLst/>
          </a:prstGeom>
          <a:noFill/>
          <a:ln w="9525">
            <a:noFill/>
            <a:miter lim="800000"/>
            <a:headEnd/>
            <a:tailEnd/>
          </a:ln>
        </p:spPr>
      </p:pic>
    </p:spTree>
    <p:extLst>
      <p:ext uri="{BB962C8B-B14F-4D97-AF65-F5344CB8AC3E}">
        <p14:creationId xmlns:p14="http://schemas.microsoft.com/office/powerpoint/2010/main" val="328926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05200" y="152400"/>
            <a:ext cx="5334000" cy="6705600"/>
          </a:xfrm>
        </p:spPr>
        <p:txBody>
          <a:bodyPr/>
          <a:lstStyle/>
          <a:p>
            <a:r>
              <a:rPr lang="en-US" sz="2400" dirty="0" smtClean="0"/>
              <a:t>Environmental and conservation issues</a:t>
            </a:r>
          </a:p>
          <a:p>
            <a:pPr lvl="1"/>
            <a:r>
              <a:rPr lang="en-US" sz="1800" dirty="0" smtClean="0"/>
              <a:t>(</a:t>
            </a:r>
            <a:r>
              <a:rPr lang="en-US" sz="1800" dirty="0" err="1" smtClean="0"/>
              <a:t>Alix</a:t>
            </a:r>
            <a:r>
              <a:rPr lang="en-US" sz="1800" dirty="0" smtClean="0"/>
              <a:t>-Garcia, Shapiro &amp; Sims, 2012; Carruthers &amp; Clark, 2010)</a:t>
            </a:r>
          </a:p>
          <a:p>
            <a:pPr marL="228600" lvl="1" indent="0">
              <a:buNone/>
            </a:pPr>
            <a:endParaRPr lang="en-US" dirty="0"/>
          </a:p>
          <a:p>
            <a:r>
              <a:rPr lang="en-US" sz="2400" dirty="0" smtClean="0"/>
              <a:t>Analysis of crime rates</a:t>
            </a:r>
          </a:p>
          <a:p>
            <a:pPr lvl="1"/>
            <a:r>
              <a:rPr lang="en-US" sz="1800" dirty="0" smtClean="0"/>
              <a:t>(</a:t>
            </a:r>
            <a:r>
              <a:rPr lang="en-US" sz="1800" dirty="0" err="1" smtClean="0"/>
              <a:t>Bernasco</a:t>
            </a:r>
            <a:r>
              <a:rPr lang="en-US" sz="1800" dirty="0" smtClean="0"/>
              <a:t>  &amp; Block, 2011; </a:t>
            </a:r>
            <a:r>
              <a:rPr lang="en-US" sz="1800" dirty="0" err="1" smtClean="0"/>
              <a:t>Hites</a:t>
            </a:r>
            <a:r>
              <a:rPr lang="en-US" sz="1800" dirty="0" smtClean="0"/>
              <a:t>, et al., 2014; Toomey et al., 2012)</a:t>
            </a:r>
          </a:p>
          <a:p>
            <a:pPr marL="228600" lvl="1" indent="0">
              <a:buNone/>
            </a:pPr>
            <a:endParaRPr lang="en-US" sz="1800" dirty="0"/>
          </a:p>
          <a:p>
            <a:r>
              <a:rPr lang="en-US" sz="2400" dirty="0" smtClean="0"/>
              <a:t>Education</a:t>
            </a:r>
          </a:p>
          <a:p>
            <a:pPr lvl="1"/>
            <a:r>
              <a:rPr lang="en-US" sz="1800" dirty="0" smtClean="0"/>
              <a:t>School segregation (Billings, Deming &amp; </a:t>
            </a:r>
            <a:r>
              <a:rPr lang="en-US" sz="1800" dirty="0" err="1" smtClean="0"/>
              <a:t>Rockoff</a:t>
            </a:r>
            <a:r>
              <a:rPr lang="en-US" sz="1800" dirty="0" smtClean="0"/>
              <a:t>, 2014)</a:t>
            </a:r>
          </a:p>
          <a:p>
            <a:pPr lvl="1"/>
            <a:r>
              <a:rPr lang="en-US" sz="1800" dirty="0" smtClean="0"/>
              <a:t>School quality as related to home prices (Gibbons, </a:t>
            </a:r>
            <a:r>
              <a:rPr lang="en-US" sz="1800" dirty="0" err="1" smtClean="0"/>
              <a:t>Manchin</a:t>
            </a:r>
            <a:r>
              <a:rPr lang="en-US" sz="1800" dirty="0" smtClean="0"/>
              <a:t> &amp; Silva, 2013)</a:t>
            </a:r>
          </a:p>
          <a:p>
            <a:pPr lvl="1"/>
            <a:r>
              <a:rPr lang="en-US" sz="1800" dirty="0" smtClean="0"/>
              <a:t>School funding (Gibbons, McNally &amp; </a:t>
            </a:r>
            <a:r>
              <a:rPr lang="en-US" sz="1800" dirty="0" err="1" smtClean="0"/>
              <a:t>Viarengo</a:t>
            </a:r>
            <a:r>
              <a:rPr lang="en-US" sz="1800" dirty="0" smtClean="0"/>
              <a:t>, 2012)</a:t>
            </a:r>
          </a:p>
          <a:p>
            <a:pPr lvl="1"/>
            <a:endParaRPr lang="en-US" dirty="0"/>
          </a:p>
          <a:p>
            <a:r>
              <a:rPr lang="en-US" sz="2400" dirty="0" smtClean="0"/>
              <a:t>Retail accessibility</a:t>
            </a:r>
          </a:p>
          <a:p>
            <a:pPr lvl="1"/>
            <a:r>
              <a:rPr lang="en-US" sz="1800" dirty="0" smtClean="0"/>
              <a:t>(</a:t>
            </a:r>
            <a:r>
              <a:rPr lang="en-US" sz="1800" dirty="0" err="1" smtClean="0"/>
              <a:t>Ellickson</a:t>
            </a:r>
            <a:r>
              <a:rPr lang="en-US" sz="1800" dirty="0" smtClean="0"/>
              <a:t> &amp; </a:t>
            </a:r>
            <a:r>
              <a:rPr lang="en-US" sz="1800" dirty="0" err="1" smtClean="0"/>
              <a:t>Grieco</a:t>
            </a:r>
            <a:r>
              <a:rPr lang="en-US" sz="1800" dirty="0" smtClean="0"/>
              <a:t>, 2013; </a:t>
            </a:r>
            <a:r>
              <a:rPr lang="en-US" sz="1800" dirty="0" err="1" smtClean="0"/>
              <a:t>Rotem-Mindali</a:t>
            </a:r>
            <a:r>
              <a:rPr lang="en-US" sz="1800" dirty="0" smtClean="0"/>
              <a:t>, 2012)</a:t>
            </a:r>
          </a:p>
          <a:p>
            <a:pPr lvl="1"/>
            <a:endParaRPr lang="en-US" dirty="0"/>
          </a:p>
          <a:p>
            <a:endParaRPr lang="en-US" dirty="0" smtClean="0"/>
          </a:p>
          <a:p>
            <a:pPr lvl="1"/>
            <a:endParaRPr lang="en-US" dirty="0"/>
          </a:p>
        </p:txBody>
      </p:sp>
      <p:sp>
        <p:nvSpPr>
          <p:cNvPr id="3" name="Title 2"/>
          <p:cNvSpPr>
            <a:spLocks noGrp="1"/>
          </p:cNvSpPr>
          <p:nvPr>
            <p:ph type="title"/>
          </p:nvPr>
        </p:nvSpPr>
        <p:spPr>
          <a:xfrm>
            <a:off x="304800" y="304800"/>
            <a:ext cx="3048000" cy="6553200"/>
          </a:xfrm>
        </p:spPr>
        <p:txBody>
          <a:bodyPr>
            <a:normAutofit/>
          </a:bodyPr>
          <a:lstStyle/>
          <a:p>
            <a:r>
              <a:rPr lang="en-US" sz="4400" dirty="0" smtClean="0"/>
              <a:t>Selected examples of GIS applications to research and program evaluation  </a:t>
            </a:r>
            <a:endParaRPr lang="en-US" sz="4400" dirty="0"/>
          </a:p>
        </p:txBody>
      </p:sp>
    </p:spTree>
    <p:extLst>
      <p:ext uri="{BB962C8B-B14F-4D97-AF65-F5344CB8AC3E}">
        <p14:creationId xmlns:p14="http://schemas.microsoft.com/office/powerpoint/2010/main" val="3855075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8600" y="152400"/>
            <a:ext cx="4724400" cy="6705600"/>
          </a:xfrm>
        </p:spPr>
        <p:txBody>
          <a:bodyPr>
            <a:normAutofit/>
          </a:bodyPr>
          <a:lstStyle/>
          <a:p>
            <a:r>
              <a:rPr lang="en-US" sz="2800" dirty="0" smtClean="0"/>
              <a:t>GIS is often used for evaluation of programs that have multiple sites.</a:t>
            </a:r>
          </a:p>
          <a:p>
            <a:r>
              <a:rPr lang="en-US" sz="2800" dirty="0" smtClean="0"/>
              <a:t>Datasets will need location information (zip codes, addresses, or GPS coordinates)</a:t>
            </a:r>
          </a:p>
          <a:p>
            <a:r>
              <a:rPr lang="en-US" sz="2800" dirty="0" smtClean="0"/>
              <a:t>Access to GIS software and data analysts with GIS expertise are critical.</a:t>
            </a:r>
          </a:p>
          <a:p>
            <a:r>
              <a:rPr lang="en-US" sz="2800" dirty="0" smtClean="0"/>
              <a:t>Privacy concerns if participant addresses are used as data points</a:t>
            </a:r>
            <a:endParaRPr lang="en-US" sz="2800" dirty="0"/>
          </a:p>
        </p:txBody>
      </p:sp>
      <p:sp>
        <p:nvSpPr>
          <p:cNvPr id="3" name="Title 2"/>
          <p:cNvSpPr>
            <a:spLocks noGrp="1"/>
          </p:cNvSpPr>
          <p:nvPr>
            <p:ph type="title"/>
          </p:nvPr>
        </p:nvSpPr>
        <p:spPr>
          <a:xfrm>
            <a:off x="23812" y="28574"/>
            <a:ext cx="3709988" cy="6372226"/>
          </a:xfrm>
        </p:spPr>
        <p:txBody>
          <a:bodyPr/>
          <a:lstStyle/>
          <a:p>
            <a:r>
              <a:rPr lang="en-US" dirty="0" smtClean="0"/>
              <a:t/>
            </a:r>
            <a:br>
              <a:rPr lang="en-US" dirty="0" smtClean="0"/>
            </a:br>
            <a:r>
              <a:rPr lang="en-US" sz="4400" dirty="0" smtClean="0"/>
              <a:t>Considerations for Evaluators using GIS</a:t>
            </a:r>
            <a:endParaRPr lang="en-US" sz="4400" dirty="0"/>
          </a:p>
        </p:txBody>
      </p:sp>
    </p:spTree>
    <p:extLst>
      <p:ext uri="{BB962C8B-B14F-4D97-AF65-F5344CB8AC3E}">
        <p14:creationId xmlns:p14="http://schemas.microsoft.com/office/powerpoint/2010/main" val="2386158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305800" cy="5867400"/>
          </a:xfrm>
        </p:spPr>
        <p:txBody>
          <a:bodyPr/>
          <a:lstStyle/>
          <a:p>
            <a:r>
              <a:rPr lang="en-US" dirty="0" err="1" smtClean="0"/>
              <a:t>Azzam</a:t>
            </a:r>
            <a:r>
              <a:rPr lang="en-US" dirty="0" smtClean="0"/>
              <a:t>, T. &amp; Robinson, D. (2013). GIS in evaluation: Utilizing the power of geographic information systems to represent evaluation data. </a:t>
            </a:r>
            <a:r>
              <a:rPr lang="en-US" i="1" dirty="0" smtClean="0"/>
              <a:t>American Journal of Evaluation, 34</a:t>
            </a:r>
            <a:r>
              <a:rPr lang="en-US" dirty="0" smtClean="0"/>
              <a:t>(2), 207-224. </a:t>
            </a:r>
          </a:p>
          <a:p>
            <a:endParaRPr lang="en-US" dirty="0"/>
          </a:p>
          <a:p>
            <a:r>
              <a:rPr lang="en-US" dirty="0" err="1" smtClean="0"/>
              <a:t>Booza</a:t>
            </a:r>
            <a:r>
              <a:rPr lang="en-US" dirty="0" smtClean="0"/>
              <a:t>, J.C., Bridge, P.D., Neale, A.V. &amp; Schenk, M. (2010). Incorporating geographic information systems (GIS) into program evaluation: Lessons from a rural medicine initiative. </a:t>
            </a:r>
            <a:r>
              <a:rPr lang="en-US" i="1" dirty="0" smtClean="0"/>
              <a:t>Journal of the American Board of Family Medicine, 23</a:t>
            </a:r>
            <a:r>
              <a:rPr lang="en-US" dirty="0" smtClean="0"/>
              <a:t>(1), 59-66. </a:t>
            </a:r>
          </a:p>
          <a:p>
            <a:endParaRPr lang="en-US" dirty="0"/>
          </a:p>
          <a:p>
            <a:r>
              <a:rPr lang="en-US" dirty="0" err="1" smtClean="0"/>
              <a:t>Renger</a:t>
            </a:r>
            <a:r>
              <a:rPr lang="en-US" dirty="0" smtClean="0"/>
              <a:t>, R., </a:t>
            </a:r>
            <a:r>
              <a:rPr lang="en-US" dirty="0" err="1" smtClean="0"/>
              <a:t>Cimetta</a:t>
            </a:r>
            <a:r>
              <a:rPr lang="en-US" dirty="0" smtClean="0"/>
              <a:t>, A., </a:t>
            </a:r>
            <a:r>
              <a:rPr lang="en-US" dirty="0" err="1" smtClean="0"/>
              <a:t>Pettygrove</a:t>
            </a:r>
            <a:r>
              <a:rPr lang="en-US" dirty="0" smtClean="0"/>
              <a:t>, S. &amp; Rogan, S. (2002). Geographic information systems (GIS) as an evaluation tool. </a:t>
            </a:r>
            <a:r>
              <a:rPr lang="en-US" i="1" dirty="0" smtClean="0"/>
              <a:t>American Journal of Evaluation, 23</a:t>
            </a:r>
            <a:r>
              <a:rPr lang="en-US" dirty="0" smtClean="0"/>
              <a:t>(4), 469-479. </a:t>
            </a:r>
          </a:p>
          <a:p>
            <a:endParaRPr lang="en-US" dirty="0"/>
          </a:p>
          <a:p>
            <a:r>
              <a:rPr lang="en-US" dirty="0"/>
              <a:t>Levin, et.al (2011). Do rural and </a:t>
            </a:r>
            <a:r>
              <a:rPr lang="en-US" dirty="0" err="1"/>
              <a:t>nonrural</a:t>
            </a:r>
            <a:r>
              <a:rPr lang="en-US" dirty="0"/>
              <a:t> districts allocate resources differently? An analysis of spending and staffing patterns in the West Region states. (Issues &amp; Answers Report, REL 2011–No. 099). Washington, DC: U.S. Department of Education, Institute of Education Sciences, National Center for Education Evaluation and Regional Assistance, Regional Educational Laboratory West. </a:t>
            </a:r>
          </a:p>
          <a:p>
            <a:endParaRPr lang="en-US" dirty="0"/>
          </a:p>
        </p:txBody>
      </p:sp>
      <p:sp>
        <p:nvSpPr>
          <p:cNvPr id="3" name="Title 2"/>
          <p:cNvSpPr>
            <a:spLocks noGrp="1"/>
          </p:cNvSpPr>
          <p:nvPr>
            <p:ph type="title"/>
          </p:nvPr>
        </p:nvSpPr>
        <p:spPr>
          <a:xfrm>
            <a:off x="2495550" y="14287"/>
            <a:ext cx="6172200" cy="990600"/>
          </a:xfrm>
        </p:spPr>
        <p:txBody>
          <a:bodyPr>
            <a:normAutofit/>
          </a:bodyPr>
          <a:lstStyle/>
          <a:p>
            <a:r>
              <a:rPr lang="en-US" sz="3600" dirty="0" smtClean="0"/>
              <a:t>References</a:t>
            </a:r>
            <a:endParaRPr lang="en-US" sz="3600" dirty="0"/>
          </a:p>
        </p:txBody>
      </p:sp>
    </p:spTree>
    <p:extLst>
      <p:ext uri="{BB962C8B-B14F-4D97-AF65-F5344CB8AC3E}">
        <p14:creationId xmlns:p14="http://schemas.microsoft.com/office/powerpoint/2010/main" val="669441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90600"/>
            <a:ext cx="8763000" cy="5867400"/>
          </a:xfrm>
        </p:spPr>
        <p:txBody>
          <a:bodyPr>
            <a:normAutofit fontScale="92500" lnSpcReduction="10000"/>
          </a:bodyPr>
          <a:lstStyle/>
          <a:p>
            <a:r>
              <a:rPr lang="en-US" sz="2400" dirty="0"/>
              <a:t>I</a:t>
            </a:r>
            <a:r>
              <a:rPr lang="en-US" sz="2400" dirty="0" smtClean="0"/>
              <a:t>dentifies geographic location or characteristics of geographic features, boundaries, or distances</a:t>
            </a:r>
          </a:p>
          <a:p>
            <a:pPr marL="0" indent="0">
              <a:buNone/>
            </a:pPr>
            <a:endParaRPr lang="en-US" dirty="0" smtClean="0"/>
          </a:p>
          <a:p>
            <a:endParaRPr lang="en-US" dirty="0"/>
          </a:p>
          <a:p>
            <a:endParaRPr lang="en-US" dirty="0" smtClean="0"/>
          </a:p>
          <a:p>
            <a:endParaRPr lang="en-US" dirty="0" smtClean="0"/>
          </a:p>
          <a:p>
            <a:endParaRPr lang="en-US" dirty="0" smtClean="0"/>
          </a:p>
          <a:p>
            <a:endParaRPr lang="en-US" dirty="0"/>
          </a:p>
          <a:p>
            <a:endParaRPr lang="en-US" dirty="0" smtClean="0"/>
          </a:p>
          <a:p>
            <a:endParaRPr lang="en-US" dirty="0"/>
          </a:p>
          <a:p>
            <a:endParaRPr lang="en-US" dirty="0" smtClean="0"/>
          </a:p>
          <a:p>
            <a:pPr marL="0" indent="0">
              <a:buNone/>
            </a:pPr>
            <a:endParaRPr lang="en-US" dirty="0"/>
          </a:p>
          <a:p>
            <a:pPr marL="0" indent="0">
              <a:buNone/>
            </a:pPr>
            <a:endParaRPr lang="en-US" dirty="0"/>
          </a:p>
          <a:p>
            <a:r>
              <a:rPr lang="en-US" sz="2400" dirty="0" smtClean="0"/>
              <a:t>Can provide more information than school locale codes, historically used to classify schools (based on U.S. Census data)</a:t>
            </a:r>
          </a:p>
          <a:p>
            <a:pPr lvl="1"/>
            <a:r>
              <a:rPr lang="en-US" sz="2000" dirty="0" smtClean="0"/>
              <a:t>City (large, mid-size, small)</a:t>
            </a:r>
          </a:p>
          <a:p>
            <a:pPr lvl="1"/>
            <a:r>
              <a:rPr lang="en-US" sz="2000" dirty="0" smtClean="0"/>
              <a:t>Suburb (large, mid-size, small)</a:t>
            </a:r>
          </a:p>
          <a:p>
            <a:pPr lvl="1"/>
            <a:r>
              <a:rPr lang="en-US" sz="2000" dirty="0" smtClean="0"/>
              <a:t>Town (fringe, distant, remote)</a:t>
            </a:r>
          </a:p>
          <a:p>
            <a:pPr lvl="1"/>
            <a:r>
              <a:rPr lang="en-US" sz="2000" dirty="0" smtClean="0"/>
              <a:t>Rural (fringe, distant, remote)</a:t>
            </a:r>
          </a:p>
          <a:p>
            <a:endParaRPr lang="en-US" dirty="0" smtClean="0"/>
          </a:p>
          <a:p>
            <a:pPr marL="274320" lvl="1" indent="0">
              <a:buNone/>
            </a:pPr>
            <a:endParaRPr lang="en-US" dirty="0" smtClean="0"/>
          </a:p>
        </p:txBody>
      </p:sp>
      <p:sp>
        <p:nvSpPr>
          <p:cNvPr id="2" name="Title 1"/>
          <p:cNvSpPr>
            <a:spLocks noGrp="1"/>
          </p:cNvSpPr>
          <p:nvPr>
            <p:ph type="title"/>
          </p:nvPr>
        </p:nvSpPr>
        <p:spPr>
          <a:xfrm>
            <a:off x="1143000" y="12577"/>
            <a:ext cx="7467600" cy="1054223"/>
          </a:xfrm>
        </p:spPr>
        <p:txBody>
          <a:bodyPr>
            <a:normAutofit/>
          </a:bodyPr>
          <a:lstStyle/>
          <a:p>
            <a:r>
              <a:rPr lang="en-US" sz="4800" dirty="0" smtClean="0"/>
              <a:t>What is geospatial data?</a:t>
            </a:r>
            <a:endParaRPr lang="en-US" sz="4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524000"/>
            <a:ext cx="5562600" cy="3063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122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686800" cy="5562600"/>
          </a:xfrm>
        </p:spPr>
        <p:txBody>
          <a:bodyPr/>
          <a:lstStyle/>
          <a:p>
            <a:r>
              <a:rPr lang="en-US" sz="2400" dirty="0" smtClean="0"/>
              <a:t>Programs provide services within geographic and community contexts. </a:t>
            </a:r>
          </a:p>
          <a:p>
            <a:pPr lvl="1"/>
            <a:r>
              <a:rPr lang="en-US" sz="2000" dirty="0" smtClean="0"/>
              <a:t>These contexts are IMPORTANT and contextual features cannot thoroughly be described or understood via locale codes alone. </a:t>
            </a:r>
          </a:p>
          <a:p>
            <a:pPr lvl="1"/>
            <a:r>
              <a:rPr lang="en-US" sz="2000" dirty="0" smtClean="0"/>
              <a:t>Many programs are spread over large areas and multiple sites</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p:txBody>
      </p:sp>
      <p:sp>
        <p:nvSpPr>
          <p:cNvPr id="2" name="Title 1"/>
          <p:cNvSpPr>
            <a:spLocks noGrp="1"/>
          </p:cNvSpPr>
          <p:nvPr>
            <p:ph type="title"/>
          </p:nvPr>
        </p:nvSpPr>
        <p:spPr>
          <a:xfrm>
            <a:off x="304799" y="0"/>
            <a:ext cx="8487335" cy="1295400"/>
          </a:xfrm>
        </p:spPr>
        <p:txBody>
          <a:bodyPr>
            <a:normAutofit fontScale="90000"/>
          </a:bodyPr>
          <a:lstStyle/>
          <a:p>
            <a:r>
              <a:rPr lang="en-US" sz="4400" dirty="0" smtClean="0"/>
              <a:t>Why does geospatial data matter in (educational) program evaluations?</a:t>
            </a:r>
            <a:endParaRPr lang="en-US" sz="4400" dirty="0"/>
          </a:p>
        </p:txBody>
      </p:sp>
      <p:pic>
        <p:nvPicPr>
          <p:cNvPr id="4" name="Picture 3" descr="public schools - Google Maps - Google Chrome"/>
          <p:cNvPicPr>
            <a:picLocks noChangeAspect="1"/>
          </p:cNvPicPr>
          <p:nvPr/>
        </p:nvPicPr>
        <p:blipFill rotWithShape="1">
          <a:blip r:embed="rId3">
            <a:extLst>
              <a:ext uri="{28A0092B-C50C-407E-A947-70E740481C1C}">
                <a14:useLocalDpi xmlns:a14="http://schemas.microsoft.com/office/drawing/2010/main" val="0"/>
              </a:ext>
            </a:extLst>
          </a:blip>
          <a:srcRect l="3571" t="16303" r="3571" b="9782"/>
          <a:stretch/>
        </p:blipFill>
        <p:spPr>
          <a:xfrm>
            <a:off x="457200" y="3200400"/>
            <a:ext cx="6734735" cy="3522785"/>
          </a:xfrm>
          <a:prstGeom prst="rect">
            <a:avLst/>
          </a:prstGeom>
        </p:spPr>
      </p:pic>
    </p:spTree>
    <p:extLst>
      <p:ext uri="{BB962C8B-B14F-4D97-AF65-F5344CB8AC3E}">
        <p14:creationId xmlns:p14="http://schemas.microsoft.com/office/powerpoint/2010/main" val="26273286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765909"/>
            <a:ext cx="8458200" cy="5494151"/>
          </a:xfrm>
        </p:spPr>
      </p:pic>
      <p:sp>
        <p:nvSpPr>
          <p:cNvPr id="2" name="Title 1"/>
          <p:cNvSpPr>
            <a:spLocks noGrp="1"/>
          </p:cNvSpPr>
          <p:nvPr>
            <p:ph type="title"/>
          </p:nvPr>
        </p:nvSpPr>
        <p:spPr>
          <a:xfrm>
            <a:off x="609600" y="25893"/>
            <a:ext cx="8229600" cy="990600"/>
          </a:xfrm>
        </p:spPr>
        <p:txBody>
          <a:bodyPr/>
          <a:lstStyle/>
          <a:p>
            <a:r>
              <a:rPr lang="en-US" dirty="0" smtClean="0"/>
              <a:t>Dallas area school districts</a:t>
            </a:r>
            <a:endParaRPr lang="en-US" dirty="0"/>
          </a:p>
        </p:txBody>
      </p:sp>
      <p:sp>
        <p:nvSpPr>
          <p:cNvPr id="5" name="TextBox 4"/>
          <p:cNvSpPr txBox="1"/>
          <p:nvPr/>
        </p:nvSpPr>
        <p:spPr>
          <a:xfrm>
            <a:off x="0" y="6370014"/>
            <a:ext cx="8610600" cy="646331"/>
          </a:xfrm>
          <a:prstGeom prst="rect">
            <a:avLst/>
          </a:prstGeom>
          <a:noFill/>
        </p:spPr>
        <p:txBody>
          <a:bodyPr wrap="square" rtlCol="0">
            <a:spAutoFit/>
          </a:bodyPr>
          <a:lstStyle/>
          <a:p>
            <a:r>
              <a:rPr lang="en-US" dirty="0" smtClean="0">
                <a:hlinkClick r:id="rId4"/>
              </a:rPr>
              <a:t>http</a:t>
            </a:r>
            <a:r>
              <a:rPr lang="en-US" dirty="0">
                <a:hlinkClick r:id="rId4"/>
              </a:rPr>
              <a:t>://</a:t>
            </a:r>
            <a:r>
              <a:rPr lang="en-US" dirty="0" smtClean="0">
                <a:hlinkClick r:id="rId4"/>
              </a:rPr>
              <a:t>proximityone.com/gallery/guide/urban-suburban-rural-schools.htm</a:t>
            </a:r>
            <a:endParaRPr lang="en-US" dirty="0" smtClean="0"/>
          </a:p>
          <a:p>
            <a:endParaRPr lang="en-US" dirty="0"/>
          </a:p>
        </p:txBody>
      </p:sp>
    </p:spTree>
    <p:extLst>
      <p:ext uri="{BB962C8B-B14F-4D97-AF65-F5344CB8AC3E}">
        <p14:creationId xmlns:p14="http://schemas.microsoft.com/office/powerpoint/2010/main" val="143395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02941489"/>
              </p:ext>
            </p:extLst>
          </p:nvPr>
        </p:nvGraphicFramePr>
        <p:xfrm>
          <a:off x="76200" y="1219200"/>
          <a:ext cx="8991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0"/>
            <a:ext cx="9144000" cy="1219200"/>
          </a:xfrm>
        </p:spPr>
        <p:txBody>
          <a:bodyPr>
            <a:normAutofit/>
          </a:bodyPr>
          <a:lstStyle/>
          <a:p>
            <a:pPr algn="l"/>
            <a:r>
              <a:rPr lang="en-US" dirty="0" smtClean="0"/>
              <a:t>Geographic Information Systems (GIS) in Program Evaluation</a:t>
            </a:r>
            <a:endParaRPr lang="en-US" dirty="0"/>
          </a:p>
        </p:txBody>
      </p:sp>
    </p:spTree>
    <p:extLst>
      <p:ext uri="{BB962C8B-B14F-4D97-AF65-F5344CB8AC3E}">
        <p14:creationId xmlns:p14="http://schemas.microsoft.com/office/powerpoint/2010/main" val="721802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381000"/>
            <a:ext cx="3276600" cy="6494085"/>
          </a:xfrm>
          <a:prstGeom prst="rect">
            <a:avLst/>
          </a:prstGeom>
          <a:noFill/>
        </p:spPr>
        <p:txBody>
          <a:bodyPr wrap="square" rtlCol="0">
            <a:spAutoFit/>
          </a:bodyPr>
          <a:lstStyle/>
          <a:p>
            <a:r>
              <a:rPr lang="en-US" sz="3600" dirty="0"/>
              <a:t>Are medical students from Wayne State University who are interested in rural practice truly being placed in rural areas </a:t>
            </a:r>
            <a:r>
              <a:rPr lang="en-US" sz="3600" dirty="0" smtClean="0"/>
              <a:t>for their internships</a:t>
            </a:r>
            <a:r>
              <a:rPr lang="en-US" sz="3600" dirty="0"/>
              <a:t>?</a:t>
            </a:r>
          </a:p>
          <a:p>
            <a:endParaRPr lang="en-US" sz="2800" dirty="0" smtClean="0"/>
          </a:p>
          <a:p>
            <a:r>
              <a:rPr lang="en-US" sz="2800" dirty="0" smtClean="0"/>
              <a:t>(</a:t>
            </a:r>
            <a:r>
              <a:rPr lang="en-US" sz="2800" dirty="0" err="1" smtClean="0"/>
              <a:t>Booza</a:t>
            </a:r>
            <a:r>
              <a:rPr lang="en-US" sz="2800" dirty="0" smtClean="0"/>
              <a:t>, et. al 2010)</a:t>
            </a:r>
            <a:endParaRPr lang="en-US" sz="2800" dirty="0"/>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28600"/>
            <a:ext cx="4846368" cy="6394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0139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3352800" cy="6400800"/>
          </a:xfrm>
        </p:spPr>
        <p:txBody>
          <a:bodyPr/>
          <a:lstStyle/>
          <a:p>
            <a:r>
              <a:rPr lang="en-US" dirty="0" smtClean="0"/>
              <a:t> A slightly different picture—seems to show more placements in rural areas</a:t>
            </a:r>
            <a:endParaRPr lang="en-US"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724532" y="152400"/>
            <a:ext cx="4962268" cy="655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3538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3352800" cy="6248400"/>
          </a:xfrm>
        </p:spPr>
        <p:txBody>
          <a:bodyPr>
            <a:normAutofit/>
          </a:bodyPr>
          <a:lstStyle/>
          <a:p>
            <a:r>
              <a:rPr lang="en-US" sz="3600" dirty="0" smtClean="0"/>
              <a:t>Each map tells a different story—GIS enables the data to be examined in various ways to provide a more comprehensive answer</a:t>
            </a:r>
            <a:r>
              <a:rPr lang="en-US" sz="3600" dirty="0"/>
              <a:t/>
            </a:r>
            <a:br>
              <a:rPr lang="en-US" sz="3600" dirty="0"/>
            </a:br>
            <a:endParaRPr lang="en-US" sz="3600" dirty="0"/>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228600"/>
            <a:ext cx="4853548" cy="6400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7094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1000" y="503983"/>
            <a:ext cx="8229600" cy="6354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04800" y="152400"/>
            <a:ext cx="8305800" cy="762000"/>
          </a:xfrm>
        </p:spPr>
        <p:txBody>
          <a:bodyPr>
            <a:normAutofit fontScale="90000"/>
          </a:bodyPr>
          <a:lstStyle/>
          <a:p>
            <a:r>
              <a:rPr lang="en-US" dirty="0" smtClean="0"/>
              <a:t>Public Health Examples: </a:t>
            </a:r>
            <a:r>
              <a:rPr lang="en-US" dirty="0" smtClean="0">
                <a:hlinkClick r:id="rId4"/>
              </a:rPr>
              <a:t>www.cdc.gov/dhdsp/maps/gisx</a:t>
            </a:r>
            <a:r>
              <a:rPr lang="en-US" dirty="0" smtClean="0"/>
              <a:t/>
            </a:r>
            <a:br>
              <a:rPr lang="en-US" dirty="0" smtClean="0"/>
            </a:br>
            <a:endParaRPr lang="en-US" dirty="0"/>
          </a:p>
        </p:txBody>
      </p:sp>
    </p:spTree>
    <p:extLst>
      <p:ext uri="{BB962C8B-B14F-4D97-AF65-F5344CB8AC3E}">
        <p14:creationId xmlns:p14="http://schemas.microsoft.com/office/powerpoint/2010/main" val="303661456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3305</TotalTime>
  <Words>2138</Words>
  <Application>Microsoft Office PowerPoint</Application>
  <PresentationFormat>On-screen Show (4:3)</PresentationFormat>
  <Paragraphs>153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Composite</vt:lpstr>
      <vt:lpstr>Applying geospatial data and analyses to program evaluation: An overview</vt:lpstr>
      <vt:lpstr>What is geospatial data?</vt:lpstr>
      <vt:lpstr>Why does geospatial data matter in (educational) program evaluations?</vt:lpstr>
      <vt:lpstr>Dallas area school districts</vt:lpstr>
      <vt:lpstr>Geographic Information Systems (GIS) in Program Evaluation</vt:lpstr>
      <vt:lpstr>PowerPoint Presentation</vt:lpstr>
      <vt:lpstr> A slightly different picture—seems to show more placements in rural areas</vt:lpstr>
      <vt:lpstr>Each map tells a different story—GIS enables the data to be examined in various ways to provide a more comprehensive answer </vt:lpstr>
      <vt:lpstr>Public Health Examples: www.cdc.gov/dhdsp/maps/gisx </vt:lpstr>
      <vt:lpstr>Geospatial data in analysis</vt:lpstr>
      <vt:lpstr>Selected examples of GIS applications to research and program evaluation  </vt:lpstr>
      <vt:lpstr> Considerations for Evaluators using GIS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geospatial data and analyses to program evaluation: An overview</dc:title>
  <dc:creator>Chesnut, Colleen Elizabeth</dc:creator>
  <cp:lastModifiedBy>Chesnut, Colleen Elizabeth</cp:lastModifiedBy>
  <cp:revision>76</cp:revision>
  <dcterms:created xsi:type="dcterms:W3CDTF">2014-09-23T15:48:08Z</dcterms:created>
  <dcterms:modified xsi:type="dcterms:W3CDTF">2014-10-20T12:50:28Z</dcterms:modified>
</cp:coreProperties>
</file>