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0.jpg" ContentType="image/jp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390" r:id="rId2"/>
    <p:sldId id="408" r:id="rId3"/>
    <p:sldId id="425" r:id="rId4"/>
    <p:sldId id="426" r:id="rId5"/>
    <p:sldId id="391" r:id="rId6"/>
    <p:sldId id="437" r:id="rId7"/>
    <p:sldId id="442" r:id="rId8"/>
    <p:sldId id="439" r:id="rId9"/>
    <p:sldId id="441" r:id="rId10"/>
    <p:sldId id="438" r:id="rId11"/>
    <p:sldId id="440" r:id="rId12"/>
    <p:sldId id="444" r:id="rId13"/>
    <p:sldId id="443" r:id="rId14"/>
    <p:sldId id="412" r:id="rId15"/>
    <p:sldId id="433" r:id="rId16"/>
    <p:sldId id="423" r:id="rId17"/>
    <p:sldId id="429" r:id="rId18"/>
    <p:sldId id="418" r:id="rId19"/>
    <p:sldId id="448" r:id="rId20"/>
    <p:sldId id="485" r:id="rId21"/>
    <p:sldId id="483" r:id="rId22"/>
    <p:sldId id="484" r:id="rId23"/>
    <p:sldId id="495" r:id="rId24"/>
    <p:sldId id="482" r:id="rId25"/>
    <p:sldId id="488" r:id="rId26"/>
    <p:sldId id="487" r:id="rId27"/>
    <p:sldId id="486" r:id="rId28"/>
    <p:sldId id="395" r:id="rId29"/>
    <p:sldId id="396" r:id="rId30"/>
    <p:sldId id="450" r:id="rId31"/>
    <p:sldId id="454" r:id="rId32"/>
    <p:sldId id="397" r:id="rId33"/>
    <p:sldId id="413" r:id="rId34"/>
    <p:sldId id="458" r:id="rId35"/>
    <p:sldId id="457" r:id="rId36"/>
    <p:sldId id="434" r:id="rId37"/>
    <p:sldId id="464" r:id="rId38"/>
    <p:sldId id="490" r:id="rId39"/>
    <p:sldId id="399" r:id="rId40"/>
    <p:sldId id="420" r:id="rId41"/>
    <p:sldId id="431" r:id="rId42"/>
    <p:sldId id="430" r:id="rId43"/>
    <p:sldId id="496" r:id="rId44"/>
    <p:sldId id="400" r:id="rId45"/>
    <p:sldId id="489" r:id="rId46"/>
    <p:sldId id="401" r:id="rId47"/>
    <p:sldId id="493" r:id="rId48"/>
    <p:sldId id="436" r:id="rId49"/>
    <p:sldId id="410" r:id="rId50"/>
    <p:sldId id="479" r:id="rId51"/>
    <p:sldId id="481" r:id="rId52"/>
    <p:sldId id="494" r:id="rId53"/>
    <p:sldId id="411" r:id="rId54"/>
    <p:sldId id="491" r:id="rId55"/>
    <p:sldId id="405" r:id="rId56"/>
    <p:sldId id="468" r:id="rId57"/>
    <p:sldId id="467" r:id="rId58"/>
    <p:sldId id="466" r:id="rId59"/>
    <p:sldId id="406" r:id="rId60"/>
    <p:sldId id="497" r:id="rId61"/>
    <p:sldId id="417" r:id="rId62"/>
    <p:sldId id="477" r:id="rId63"/>
    <p:sldId id="476" r:id="rId64"/>
    <p:sldId id="475" r:id="rId65"/>
    <p:sldId id="492" r:id="rId66"/>
    <p:sldId id="409" r:id="rId67"/>
    <p:sldId id="428"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0DE2DD2-16E4-494A-AADA-672F37EDABB9}">
          <p14:sldIdLst>
            <p14:sldId id="390"/>
            <p14:sldId id="408"/>
            <p14:sldId id="425"/>
            <p14:sldId id="426"/>
            <p14:sldId id="391"/>
            <p14:sldId id="437"/>
            <p14:sldId id="442"/>
            <p14:sldId id="439"/>
            <p14:sldId id="441"/>
            <p14:sldId id="438"/>
            <p14:sldId id="440"/>
            <p14:sldId id="444"/>
            <p14:sldId id="443"/>
            <p14:sldId id="412"/>
            <p14:sldId id="433"/>
            <p14:sldId id="423"/>
            <p14:sldId id="429"/>
            <p14:sldId id="418"/>
            <p14:sldId id="448"/>
            <p14:sldId id="485"/>
            <p14:sldId id="483"/>
            <p14:sldId id="484"/>
            <p14:sldId id="495"/>
            <p14:sldId id="482"/>
            <p14:sldId id="488"/>
            <p14:sldId id="487"/>
            <p14:sldId id="486"/>
            <p14:sldId id="395"/>
            <p14:sldId id="396"/>
            <p14:sldId id="450"/>
            <p14:sldId id="454"/>
            <p14:sldId id="397"/>
            <p14:sldId id="413"/>
            <p14:sldId id="458"/>
            <p14:sldId id="457"/>
            <p14:sldId id="434"/>
            <p14:sldId id="464"/>
            <p14:sldId id="490"/>
            <p14:sldId id="399"/>
            <p14:sldId id="420"/>
            <p14:sldId id="431"/>
            <p14:sldId id="430"/>
            <p14:sldId id="496"/>
            <p14:sldId id="400"/>
            <p14:sldId id="489"/>
            <p14:sldId id="401"/>
            <p14:sldId id="493"/>
            <p14:sldId id="436"/>
            <p14:sldId id="410"/>
            <p14:sldId id="479"/>
            <p14:sldId id="481"/>
            <p14:sldId id="494"/>
            <p14:sldId id="411"/>
            <p14:sldId id="491"/>
            <p14:sldId id="405"/>
            <p14:sldId id="468"/>
            <p14:sldId id="467"/>
            <p14:sldId id="466"/>
            <p14:sldId id="406"/>
            <p14:sldId id="497"/>
            <p14:sldId id="417"/>
            <p14:sldId id="477"/>
            <p14:sldId id="476"/>
            <p14:sldId id="475"/>
            <p14:sldId id="492"/>
            <p14:sldId id="409"/>
            <p14:sldId id="428"/>
          </p14:sldIdLst>
        </p14:section>
        <p14:section name="Untitled Section" id="{D3CC6E54-47A0-4B19-A758-ECB37F40243F}">
          <p14:sldIdLst/>
        </p14:section>
        <p14:section name="Extras" id="{881C1E95-6E59-438F-9A13-5C6ED6018D8F}">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2E6D"/>
    <a:srgbClr val="176C80"/>
    <a:srgbClr val="1E618C"/>
    <a:srgbClr val="012545"/>
    <a:srgbClr val="002E4F"/>
    <a:srgbClr val="226997"/>
    <a:srgbClr val="337785"/>
    <a:srgbClr val="63296B"/>
    <a:srgbClr val="006478"/>
    <a:srgbClr val="367E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3" autoAdjust="0"/>
    <p:restoredTop sz="83901" autoAdjust="0"/>
  </p:normalViewPr>
  <p:slideViewPr>
    <p:cSldViewPr snapToGrid="0">
      <p:cViewPr varScale="1">
        <p:scale>
          <a:sx n="58" d="100"/>
          <a:sy n="58" d="100"/>
        </p:scale>
        <p:origin x="364" y="36"/>
      </p:cViewPr>
      <p:guideLst/>
    </p:cSldViewPr>
  </p:slideViewPr>
  <p:outlineViewPr>
    <p:cViewPr>
      <p:scale>
        <a:sx n="33" d="100"/>
        <a:sy n="33" d="100"/>
      </p:scale>
      <p:origin x="0" y="-1584"/>
    </p:cViewPr>
  </p:outlineViewPr>
  <p:notesTextViewPr>
    <p:cViewPr>
      <p:scale>
        <a:sx n="150" d="100"/>
        <a:sy n="150" d="100"/>
      </p:scale>
      <p:origin x="0" y="0"/>
    </p:cViewPr>
  </p:notesTextViewPr>
  <p:sorterViewPr>
    <p:cViewPr varScale="1">
      <p:scale>
        <a:sx n="1" d="1"/>
        <a:sy n="1" d="1"/>
      </p:scale>
      <p:origin x="0" y="-4194"/>
    </p:cViewPr>
  </p:sorterViewPr>
  <p:notesViewPr>
    <p:cSldViewPr snapToGrid="0">
      <p:cViewPr varScale="1">
        <p:scale>
          <a:sx n="88" d="100"/>
          <a:sy n="88" d="100"/>
        </p:scale>
        <p:origin x="289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7C67A61B-1178-4807-8EAC-D26F034CD9B8}"/>
    <pc:docChg chg="modSld">
      <pc:chgData name="" userId="" providerId="" clId="Web-{7C67A61B-1178-4807-8EAC-D26F034CD9B8}" dt="2018-10-30T21:23:09.243" v="3" actId="20577"/>
      <pc:docMkLst>
        <pc:docMk/>
      </pc:docMkLst>
      <pc:sldChg chg="modSp">
        <pc:chgData name="" userId="" providerId="" clId="Web-{7C67A61B-1178-4807-8EAC-D26F034CD9B8}" dt="2018-10-30T21:23:09.243" v="2" actId="20577"/>
        <pc:sldMkLst>
          <pc:docMk/>
          <pc:sldMk cId="1246982973" sldId="408"/>
        </pc:sldMkLst>
        <pc:spChg chg="mod">
          <ac:chgData name="" userId="" providerId="" clId="Web-{7C67A61B-1178-4807-8EAC-D26F034CD9B8}" dt="2018-10-30T21:23:09.243" v="2" actId="20577"/>
          <ac:spMkLst>
            <pc:docMk/>
            <pc:sldMk cId="1246982973" sldId="408"/>
            <ac:spMk id="3" creationId="{00000000-0000-0000-0000-000000000000}"/>
          </ac:spMkLst>
        </pc:spChg>
      </pc:sldChg>
    </pc:docChg>
  </pc:docChgLst>
  <pc:docChgLst>
    <pc:chgData clId="Web-{BCE51A5E-B84D-4CCA-BB97-B6ECDC86A8F6}"/>
    <pc:docChg chg="modSld">
      <pc:chgData name="" userId="" providerId="" clId="Web-{BCE51A5E-B84D-4CCA-BB97-B6ECDC86A8F6}" dt="2018-10-30T21:00:20.469" v="17" actId="20577"/>
      <pc:docMkLst>
        <pc:docMk/>
      </pc:docMkLst>
      <pc:sldChg chg="modSp">
        <pc:chgData name="" userId="" providerId="" clId="Web-{BCE51A5E-B84D-4CCA-BB97-B6ECDC86A8F6}" dt="2018-10-30T21:00:20.469" v="16" actId="20577"/>
        <pc:sldMkLst>
          <pc:docMk/>
          <pc:sldMk cId="1246982973" sldId="408"/>
        </pc:sldMkLst>
        <pc:spChg chg="mod">
          <ac:chgData name="" userId="" providerId="" clId="Web-{BCE51A5E-B84D-4CCA-BB97-B6ECDC86A8F6}" dt="2018-10-30T21:00:20.469" v="16" actId="20577"/>
          <ac:spMkLst>
            <pc:docMk/>
            <pc:sldMk cId="1246982973" sldId="408"/>
            <ac:spMk id="3" creationId="{00000000-0000-0000-0000-000000000000}"/>
          </ac:spMkLst>
        </pc:spChg>
      </pc:sldChg>
    </pc:docChg>
  </pc:docChgLst>
  <pc:docChgLst>
    <pc:chgData clId="Web-{3311B343-C94C-411D-BB57-3999128D981D}"/>
    <pc:docChg chg="modSld">
      <pc:chgData name="" userId="" providerId="" clId="Web-{3311B343-C94C-411D-BB57-3999128D981D}" dt="2018-10-30T21:56:34.808" v="39" actId="20577"/>
      <pc:docMkLst>
        <pc:docMk/>
      </pc:docMkLst>
      <pc:sldChg chg="modSp">
        <pc:chgData name="" userId="" providerId="" clId="Web-{3311B343-C94C-411D-BB57-3999128D981D}" dt="2018-10-30T21:56:34.808" v="38" actId="20577"/>
        <pc:sldMkLst>
          <pc:docMk/>
          <pc:sldMk cId="1246982973" sldId="408"/>
        </pc:sldMkLst>
        <pc:spChg chg="mod">
          <ac:chgData name="" userId="" providerId="" clId="Web-{3311B343-C94C-411D-BB57-3999128D981D}" dt="2018-10-30T21:56:34.808" v="38" actId="20577"/>
          <ac:spMkLst>
            <pc:docMk/>
            <pc:sldMk cId="1246982973" sldId="408"/>
            <ac:spMk id="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69C85-9C65-4851-B4F6-0A8F9D9AF849}" type="doc">
      <dgm:prSet loTypeId="urn:microsoft.com/office/officeart/2005/8/layout/StepDownProcess" loCatId="process" qsTypeId="urn:microsoft.com/office/officeart/2005/8/quickstyle/simple5" qsCatId="simple" csTypeId="urn:microsoft.com/office/officeart/2005/8/colors/accent1_2" csCatId="accent1" phldr="1"/>
      <dgm:spPr/>
    </dgm:pt>
    <dgm:pt modelId="{1E541B20-461E-434A-BDC2-764B2D60088A}">
      <dgm:prSet phldrT="[Text]"/>
      <dgm:spPr>
        <a:xfrm>
          <a:off x="1315129" y="2214574"/>
          <a:ext cx="874997" cy="524998"/>
        </a:xfr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a:solidFill>
                <a:srgbClr val="63296B"/>
              </a:solidFill>
              <a:latin typeface="Calibri"/>
              <a:ea typeface="+mn-ea"/>
              <a:cs typeface="+mn-cs"/>
            </a:rPr>
            <a:t>Define Categories</a:t>
          </a:r>
        </a:p>
      </dgm:t>
    </dgm:pt>
    <dgm:pt modelId="{1786E169-81F1-409C-AC40-8FD4FF21DC05}" type="parTrans" cxnId="{C2C19855-F2D8-4BEA-856E-D4FC2CF931C4}">
      <dgm:prSet/>
      <dgm:spPr/>
      <dgm:t>
        <a:bodyPr/>
        <a:lstStyle/>
        <a:p>
          <a:endParaRPr lang="en-US"/>
        </a:p>
      </dgm:t>
    </dgm:pt>
    <dgm:pt modelId="{028A1108-5F18-4BE2-89D4-70F9715F4ED2}" type="sibTrans" cxnId="{C2C19855-F2D8-4BEA-856E-D4FC2CF931C4}">
      <dgm:prSet/>
      <dgm:spPr>
        <a:xfrm rot="718923">
          <a:off x="2251980" y="2489119"/>
          <a:ext cx="137291" cy="216999"/>
        </a:xfrm>
        <a:gradFill rotWithShape="0">
          <a:gsLst>
            <a:gs pos="0">
              <a:srgbClr val="4F81BD">
                <a:tint val="60000"/>
                <a:hueOff val="0"/>
                <a:satOff val="0"/>
                <a:lumOff val="0"/>
                <a:alphaOff val="0"/>
                <a:tint val="100000"/>
                <a:shade val="100000"/>
                <a:satMod val="130000"/>
              </a:srgbClr>
            </a:gs>
            <a:gs pos="100000">
              <a:srgbClr val="4F81BD">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n-US">
            <a:solidFill>
              <a:sysClr val="window" lastClr="FFFFFF"/>
            </a:solidFill>
            <a:latin typeface="Calibri"/>
            <a:ea typeface="+mn-ea"/>
            <a:cs typeface="+mn-cs"/>
          </a:endParaRPr>
        </a:p>
      </dgm:t>
    </dgm:pt>
    <dgm:pt modelId="{302893A2-B25C-4683-A037-26A75C1C8D15}">
      <dgm:prSet phldrT="[Text]"/>
      <dgm:spPr>
        <a:xfrm>
          <a:off x="5986777" y="3054000"/>
          <a:ext cx="874997" cy="524998"/>
        </a:xfr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a:solidFill>
                <a:srgbClr val="63296B"/>
              </a:solidFill>
              <a:latin typeface="Calibri"/>
              <a:ea typeface="+mn-ea"/>
              <a:cs typeface="+mn-cs"/>
            </a:rPr>
            <a:t>Build Dictionary</a:t>
          </a:r>
        </a:p>
      </dgm:t>
    </dgm:pt>
    <dgm:pt modelId="{C07452E1-3ADA-485C-802D-89D642D94B0E}" type="parTrans" cxnId="{5C6661CF-497E-4F38-B383-626748D8D21E}">
      <dgm:prSet/>
      <dgm:spPr/>
      <dgm:t>
        <a:bodyPr/>
        <a:lstStyle/>
        <a:p>
          <a:endParaRPr lang="en-US"/>
        </a:p>
      </dgm:t>
    </dgm:pt>
    <dgm:pt modelId="{6871EBB5-15E1-4E87-B059-3B77DD43373E}" type="sibTrans" cxnId="{5C6661CF-497E-4F38-B383-626748D8D21E}">
      <dgm:prSet/>
      <dgm:spPr>
        <a:xfrm rot="20063499">
          <a:off x="6970244" y="2877228"/>
          <a:ext cx="288293" cy="216999"/>
        </a:xfrm>
        <a:gradFill rotWithShape="0">
          <a:gsLst>
            <a:gs pos="0">
              <a:srgbClr val="4F81BD">
                <a:tint val="60000"/>
                <a:hueOff val="0"/>
                <a:satOff val="0"/>
                <a:lumOff val="0"/>
                <a:alphaOff val="0"/>
                <a:tint val="100000"/>
                <a:shade val="100000"/>
                <a:satMod val="130000"/>
              </a:srgbClr>
            </a:gs>
            <a:gs pos="100000">
              <a:srgbClr val="4F81BD">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n-US">
            <a:solidFill>
              <a:sysClr val="window" lastClr="FFFFFF"/>
            </a:solidFill>
            <a:latin typeface="Calibri"/>
            <a:ea typeface="+mn-ea"/>
            <a:cs typeface="+mn-cs"/>
          </a:endParaRPr>
        </a:p>
      </dgm:t>
    </dgm:pt>
    <dgm:pt modelId="{F64DF0EE-E8D0-4C18-83A3-ED7C62C22B8E}">
      <dgm:prSet phldrT="[Text]" custT="1"/>
      <dgm:spPr>
        <a:xfrm>
          <a:off x="67126" y="2016245"/>
          <a:ext cx="874997" cy="524998"/>
        </a:xfr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sz="3100" dirty="0">
              <a:solidFill>
                <a:srgbClr val="63296B"/>
              </a:solidFill>
              <a:latin typeface="Calibri"/>
              <a:ea typeface="+mn-ea"/>
              <a:cs typeface="+mn-cs"/>
            </a:rPr>
            <a:t>Manage Data</a:t>
          </a:r>
        </a:p>
      </dgm:t>
    </dgm:pt>
    <dgm:pt modelId="{3851F41F-702E-4BA6-82B4-528BA6EC3687}" type="parTrans" cxnId="{CDE8E88F-BD9C-4373-A778-333B84397D7C}">
      <dgm:prSet/>
      <dgm:spPr/>
      <dgm:t>
        <a:bodyPr/>
        <a:lstStyle/>
        <a:p>
          <a:endParaRPr lang="en-US"/>
        </a:p>
      </dgm:t>
    </dgm:pt>
    <dgm:pt modelId="{EEC2ABF4-1800-4647-BF31-5D9B334B97FA}" type="sibTrans" cxnId="{CDE8E88F-BD9C-4373-A778-333B84397D7C}">
      <dgm:prSet/>
      <dgm:spPr>
        <a:xfrm rot="541786">
          <a:off x="1034135" y="2270299"/>
          <a:ext cx="200173" cy="216999"/>
        </a:xfrm>
        <a:gradFill rotWithShape="0">
          <a:gsLst>
            <a:gs pos="0">
              <a:srgbClr val="4F81BD">
                <a:tint val="60000"/>
                <a:hueOff val="0"/>
                <a:satOff val="0"/>
                <a:lumOff val="0"/>
                <a:alphaOff val="0"/>
                <a:tint val="100000"/>
                <a:shade val="100000"/>
                <a:satMod val="130000"/>
              </a:srgbClr>
            </a:gs>
            <a:gs pos="100000">
              <a:srgbClr val="4F81BD">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n-US">
            <a:solidFill>
              <a:sysClr val="window" lastClr="FFFFFF"/>
            </a:solidFill>
            <a:latin typeface="Calibri"/>
            <a:ea typeface="+mn-ea"/>
            <a:cs typeface="+mn-cs"/>
          </a:endParaRPr>
        </a:p>
      </dgm:t>
    </dgm:pt>
    <dgm:pt modelId="{CB22A89A-F391-4E85-902C-1F9CC4CE049C}">
      <dgm:prSet phldrT="[Text]"/>
      <dgm:spPr>
        <a:xfrm>
          <a:off x="7352291" y="2399510"/>
          <a:ext cx="874997" cy="524998"/>
        </a:xfr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a:solidFill>
                <a:srgbClr val="63296B"/>
              </a:solidFill>
              <a:latin typeface="Calibri"/>
              <a:ea typeface="+mn-ea"/>
              <a:cs typeface="+mn-cs"/>
            </a:rPr>
            <a:t>Mine Text</a:t>
          </a:r>
        </a:p>
      </dgm:t>
    </dgm:pt>
    <dgm:pt modelId="{25096AD5-0634-40C4-B5AA-327B51830BB3}" type="parTrans" cxnId="{555E2D26-BB26-4B1A-A8F0-2982AF7FC0DD}">
      <dgm:prSet/>
      <dgm:spPr/>
      <dgm:t>
        <a:bodyPr/>
        <a:lstStyle/>
        <a:p>
          <a:endParaRPr lang="en-US"/>
        </a:p>
      </dgm:t>
    </dgm:pt>
    <dgm:pt modelId="{7139958E-A302-4DBB-BBE7-70943188F553}" type="sibTrans" cxnId="{555E2D26-BB26-4B1A-A8F0-2982AF7FC0DD}">
      <dgm:prSet/>
      <dgm:spPr/>
      <dgm:t>
        <a:bodyPr/>
        <a:lstStyle/>
        <a:p>
          <a:endParaRPr lang="en-US"/>
        </a:p>
      </dgm:t>
    </dgm:pt>
    <dgm:pt modelId="{18958597-37F7-457A-8803-A0AF25121659}" type="pres">
      <dgm:prSet presAssocID="{19769C85-9C65-4851-B4F6-0A8F9D9AF849}" presName="rootnode" presStyleCnt="0">
        <dgm:presLayoutVars>
          <dgm:chMax/>
          <dgm:chPref/>
          <dgm:dir/>
          <dgm:animLvl val="lvl"/>
        </dgm:presLayoutVars>
      </dgm:prSet>
      <dgm:spPr/>
    </dgm:pt>
    <dgm:pt modelId="{B45B8338-DC7A-44EF-99B9-8405313AB439}" type="pres">
      <dgm:prSet presAssocID="{F64DF0EE-E8D0-4C18-83A3-ED7C62C22B8E}" presName="composite" presStyleCnt="0"/>
      <dgm:spPr/>
    </dgm:pt>
    <dgm:pt modelId="{A10039BF-BCEE-4F75-8C2E-F77ED95F9E24}" type="pres">
      <dgm:prSet presAssocID="{F64DF0EE-E8D0-4C18-83A3-ED7C62C22B8E}" presName="bentUpArrow1" presStyleLbl="alignImgPlace1" presStyleIdx="0" presStyleCnt="3"/>
      <dgm:spPr/>
    </dgm:pt>
    <dgm:pt modelId="{4B1D9917-74AB-430A-B427-46779569695F}" type="pres">
      <dgm:prSet presAssocID="{F64DF0EE-E8D0-4C18-83A3-ED7C62C22B8E}" presName="ParentText" presStyleLbl="node1" presStyleIdx="0" presStyleCnt="4">
        <dgm:presLayoutVars>
          <dgm:chMax val="1"/>
          <dgm:chPref val="1"/>
          <dgm:bulletEnabled val="1"/>
        </dgm:presLayoutVars>
      </dgm:prSet>
      <dgm:spPr/>
      <dgm:t>
        <a:bodyPr/>
        <a:lstStyle/>
        <a:p>
          <a:endParaRPr lang="en-US"/>
        </a:p>
      </dgm:t>
    </dgm:pt>
    <dgm:pt modelId="{6C6D7317-34E2-47DE-B531-C8EE59609555}" type="pres">
      <dgm:prSet presAssocID="{F64DF0EE-E8D0-4C18-83A3-ED7C62C22B8E}" presName="ChildText" presStyleLbl="revTx" presStyleIdx="0" presStyleCnt="3">
        <dgm:presLayoutVars>
          <dgm:chMax val="0"/>
          <dgm:chPref val="0"/>
          <dgm:bulletEnabled val="1"/>
        </dgm:presLayoutVars>
      </dgm:prSet>
      <dgm:spPr/>
    </dgm:pt>
    <dgm:pt modelId="{346F96B2-6BFD-4DF6-A2AA-9BB86689E357}" type="pres">
      <dgm:prSet presAssocID="{EEC2ABF4-1800-4647-BF31-5D9B334B97FA}" presName="sibTrans" presStyleCnt="0"/>
      <dgm:spPr/>
    </dgm:pt>
    <dgm:pt modelId="{E83F15D0-F0A1-4329-A382-A7A28C2C1039}" type="pres">
      <dgm:prSet presAssocID="{1E541B20-461E-434A-BDC2-764B2D60088A}" presName="composite" presStyleCnt="0"/>
      <dgm:spPr/>
    </dgm:pt>
    <dgm:pt modelId="{D0DBCD17-5558-4863-890C-7FAA07CD001B}" type="pres">
      <dgm:prSet presAssocID="{1E541B20-461E-434A-BDC2-764B2D60088A}" presName="bentUpArrow1" presStyleLbl="alignImgPlace1" presStyleIdx="1" presStyleCnt="3"/>
      <dgm:spPr/>
    </dgm:pt>
    <dgm:pt modelId="{7CFF10E6-23B7-4B92-96F2-57F0AFB111DE}" type="pres">
      <dgm:prSet presAssocID="{1E541B20-461E-434A-BDC2-764B2D60088A}" presName="ParentText" presStyleLbl="node1" presStyleIdx="1" presStyleCnt="4">
        <dgm:presLayoutVars>
          <dgm:chMax val="1"/>
          <dgm:chPref val="1"/>
          <dgm:bulletEnabled val="1"/>
        </dgm:presLayoutVars>
      </dgm:prSet>
      <dgm:spPr/>
      <dgm:t>
        <a:bodyPr/>
        <a:lstStyle/>
        <a:p>
          <a:endParaRPr lang="en-US"/>
        </a:p>
      </dgm:t>
    </dgm:pt>
    <dgm:pt modelId="{B1069A1B-FCE0-448C-B65B-D9DCACE2332C}" type="pres">
      <dgm:prSet presAssocID="{1E541B20-461E-434A-BDC2-764B2D60088A}" presName="ChildText" presStyleLbl="revTx" presStyleIdx="1" presStyleCnt="3">
        <dgm:presLayoutVars>
          <dgm:chMax val="0"/>
          <dgm:chPref val="0"/>
          <dgm:bulletEnabled val="1"/>
        </dgm:presLayoutVars>
      </dgm:prSet>
      <dgm:spPr/>
    </dgm:pt>
    <dgm:pt modelId="{572B3759-9ED4-4CC6-ADA9-E6C1A79C4751}" type="pres">
      <dgm:prSet presAssocID="{028A1108-5F18-4BE2-89D4-70F9715F4ED2}" presName="sibTrans" presStyleCnt="0"/>
      <dgm:spPr/>
    </dgm:pt>
    <dgm:pt modelId="{42281025-DE25-479E-AE7D-2CF86E08144E}" type="pres">
      <dgm:prSet presAssocID="{302893A2-B25C-4683-A037-26A75C1C8D15}" presName="composite" presStyleCnt="0"/>
      <dgm:spPr/>
    </dgm:pt>
    <dgm:pt modelId="{62A61475-1D6F-48E4-8985-C3E7C56C0AAD}" type="pres">
      <dgm:prSet presAssocID="{302893A2-B25C-4683-A037-26A75C1C8D15}" presName="bentUpArrow1" presStyleLbl="alignImgPlace1" presStyleIdx="2" presStyleCnt="3"/>
      <dgm:spPr/>
    </dgm:pt>
    <dgm:pt modelId="{587B094C-FD9C-40A2-B2DA-839AE53E77F8}" type="pres">
      <dgm:prSet presAssocID="{302893A2-B25C-4683-A037-26A75C1C8D15}" presName="ParentText" presStyleLbl="node1" presStyleIdx="2" presStyleCnt="4">
        <dgm:presLayoutVars>
          <dgm:chMax val="1"/>
          <dgm:chPref val="1"/>
          <dgm:bulletEnabled val="1"/>
        </dgm:presLayoutVars>
      </dgm:prSet>
      <dgm:spPr/>
      <dgm:t>
        <a:bodyPr/>
        <a:lstStyle/>
        <a:p>
          <a:endParaRPr lang="en-US"/>
        </a:p>
      </dgm:t>
    </dgm:pt>
    <dgm:pt modelId="{08827826-EF16-4637-BDFB-B735CEBC4891}" type="pres">
      <dgm:prSet presAssocID="{302893A2-B25C-4683-A037-26A75C1C8D15}" presName="ChildText" presStyleLbl="revTx" presStyleIdx="2" presStyleCnt="3">
        <dgm:presLayoutVars>
          <dgm:chMax val="0"/>
          <dgm:chPref val="0"/>
          <dgm:bulletEnabled val="1"/>
        </dgm:presLayoutVars>
      </dgm:prSet>
      <dgm:spPr/>
    </dgm:pt>
    <dgm:pt modelId="{BE2D0459-9454-42AD-9070-153ED36DE815}" type="pres">
      <dgm:prSet presAssocID="{6871EBB5-15E1-4E87-B059-3B77DD43373E}" presName="sibTrans" presStyleCnt="0"/>
      <dgm:spPr/>
    </dgm:pt>
    <dgm:pt modelId="{07C5CCF2-EA4C-49D5-978A-ED564D58C53A}" type="pres">
      <dgm:prSet presAssocID="{CB22A89A-F391-4E85-902C-1F9CC4CE049C}" presName="composite" presStyleCnt="0"/>
      <dgm:spPr/>
    </dgm:pt>
    <dgm:pt modelId="{D71949C9-4E83-4D32-9EBC-0DF93B1611D1}" type="pres">
      <dgm:prSet presAssocID="{CB22A89A-F391-4E85-902C-1F9CC4CE049C}" presName="ParentText" presStyleLbl="node1" presStyleIdx="3" presStyleCnt="4">
        <dgm:presLayoutVars>
          <dgm:chMax val="1"/>
          <dgm:chPref val="1"/>
          <dgm:bulletEnabled val="1"/>
        </dgm:presLayoutVars>
      </dgm:prSet>
      <dgm:spPr/>
      <dgm:t>
        <a:bodyPr/>
        <a:lstStyle/>
        <a:p>
          <a:endParaRPr lang="en-US"/>
        </a:p>
      </dgm:t>
    </dgm:pt>
  </dgm:ptLst>
  <dgm:cxnLst>
    <dgm:cxn modelId="{098CB48A-C4B5-4E3D-B926-8AA5A51B4AC5}" type="presOf" srcId="{CB22A89A-F391-4E85-902C-1F9CC4CE049C}" destId="{D71949C9-4E83-4D32-9EBC-0DF93B1611D1}" srcOrd="0" destOrd="0" presId="urn:microsoft.com/office/officeart/2005/8/layout/StepDownProcess"/>
    <dgm:cxn modelId="{302FD7FD-563C-4C05-A740-B3E8BF591B13}" type="presOf" srcId="{302893A2-B25C-4683-A037-26A75C1C8D15}" destId="{587B094C-FD9C-40A2-B2DA-839AE53E77F8}" srcOrd="0" destOrd="0" presId="urn:microsoft.com/office/officeart/2005/8/layout/StepDownProcess"/>
    <dgm:cxn modelId="{380E8879-7057-4C5E-BA13-2183F9883FB5}" type="presOf" srcId="{F64DF0EE-E8D0-4C18-83A3-ED7C62C22B8E}" destId="{4B1D9917-74AB-430A-B427-46779569695F}" srcOrd="0" destOrd="0" presId="urn:microsoft.com/office/officeart/2005/8/layout/StepDownProcess"/>
    <dgm:cxn modelId="{55B7201F-564E-421F-8792-86CE159CA26C}" type="presOf" srcId="{1E541B20-461E-434A-BDC2-764B2D60088A}" destId="{7CFF10E6-23B7-4B92-96F2-57F0AFB111DE}" srcOrd="0" destOrd="0" presId="urn:microsoft.com/office/officeart/2005/8/layout/StepDownProcess"/>
    <dgm:cxn modelId="{4B6A834C-A36C-41FD-AC69-1800BCAD253F}" type="presOf" srcId="{19769C85-9C65-4851-B4F6-0A8F9D9AF849}" destId="{18958597-37F7-457A-8803-A0AF25121659}" srcOrd="0" destOrd="0" presId="urn:microsoft.com/office/officeart/2005/8/layout/StepDownProcess"/>
    <dgm:cxn modelId="{5C6661CF-497E-4F38-B383-626748D8D21E}" srcId="{19769C85-9C65-4851-B4F6-0A8F9D9AF849}" destId="{302893A2-B25C-4683-A037-26A75C1C8D15}" srcOrd="2" destOrd="0" parTransId="{C07452E1-3ADA-485C-802D-89D642D94B0E}" sibTransId="{6871EBB5-15E1-4E87-B059-3B77DD43373E}"/>
    <dgm:cxn modelId="{555E2D26-BB26-4B1A-A8F0-2982AF7FC0DD}" srcId="{19769C85-9C65-4851-B4F6-0A8F9D9AF849}" destId="{CB22A89A-F391-4E85-902C-1F9CC4CE049C}" srcOrd="3" destOrd="0" parTransId="{25096AD5-0634-40C4-B5AA-327B51830BB3}" sibTransId="{7139958E-A302-4DBB-BBE7-70943188F553}"/>
    <dgm:cxn modelId="{C2C19855-F2D8-4BEA-856E-D4FC2CF931C4}" srcId="{19769C85-9C65-4851-B4F6-0A8F9D9AF849}" destId="{1E541B20-461E-434A-BDC2-764B2D60088A}" srcOrd="1" destOrd="0" parTransId="{1786E169-81F1-409C-AC40-8FD4FF21DC05}" sibTransId="{028A1108-5F18-4BE2-89D4-70F9715F4ED2}"/>
    <dgm:cxn modelId="{CDE8E88F-BD9C-4373-A778-333B84397D7C}" srcId="{19769C85-9C65-4851-B4F6-0A8F9D9AF849}" destId="{F64DF0EE-E8D0-4C18-83A3-ED7C62C22B8E}" srcOrd="0" destOrd="0" parTransId="{3851F41F-702E-4BA6-82B4-528BA6EC3687}" sibTransId="{EEC2ABF4-1800-4647-BF31-5D9B334B97FA}"/>
    <dgm:cxn modelId="{0749CA98-8FC3-4C48-8C49-D7BB1F3EA4B3}" type="presParOf" srcId="{18958597-37F7-457A-8803-A0AF25121659}" destId="{B45B8338-DC7A-44EF-99B9-8405313AB439}" srcOrd="0" destOrd="0" presId="urn:microsoft.com/office/officeart/2005/8/layout/StepDownProcess"/>
    <dgm:cxn modelId="{A5A0AC1D-C6D8-475F-9F11-06690E193224}" type="presParOf" srcId="{B45B8338-DC7A-44EF-99B9-8405313AB439}" destId="{A10039BF-BCEE-4F75-8C2E-F77ED95F9E24}" srcOrd="0" destOrd="0" presId="urn:microsoft.com/office/officeart/2005/8/layout/StepDownProcess"/>
    <dgm:cxn modelId="{C3822043-A8A0-4A09-821F-5358D2FEB4E4}" type="presParOf" srcId="{B45B8338-DC7A-44EF-99B9-8405313AB439}" destId="{4B1D9917-74AB-430A-B427-46779569695F}" srcOrd="1" destOrd="0" presId="urn:microsoft.com/office/officeart/2005/8/layout/StepDownProcess"/>
    <dgm:cxn modelId="{C6FB3DB3-DDF8-4CE5-AA43-72D272A423CC}" type="presParOf" srcId="{B45B8338-DC7A-44EF-99B9-8405313AB439}" destId="{6C6D7317-34E2-47DE-B531-C8EE59609555}" srcOrd="2" destOrd="0" presId="urn:microsoft.com/office/officeart/2005/8/layout/StepDownProcess"/>
    <dgm:cxn modelId="{BD8D9B21-FDB2-4948-AA5D-F594D1AAE13B}" type="presParOf" srcId="{18958597-37F7-457A-8803-A0AF25121659}" destId="{346F96B2-6BFD-4DF6-A2AA-9BB86689E357}" srcOrd="1" destOrd="0" presId="urn:microsoft.com/office/officeart/2005/8/layout/StepDownProcess"/>
    <dgm:cxn modelId="{32D2AB0F-0842-4309-A802-D0945A5970F4}" type="presParOf" srcId="{18958597-37F7-457A-8803-A0AF25121659}" destId="{E83F15D0-F0A1-4329-A382-A7A28C2C1039}" srcOrd="2" destOrd="0" presId="urn:microsoft.com/office/officeart/2005/8/layout/StepDownProcess"/>
    <dgm:cxn modelId="{0B21549F-BFA9-46D7-A5C0-9924C7D27907}" type="presParOf" srcId="{E83F15D0-F0A1-4329-A382-A7A28C2C1039}" destId="{D0DBCD17-5558-4863-890C-7FAA07CD001B}" srcOrd="0" destOrd="0" presId="urn:microsoft.com/office/officeart/2005/8/layout/StepDownProcess"/>
    <dgm:cxn modelId="{711F997D-1345-4D1C-B7EC-7ADE4D495F6A}" type="presParOf" srcId="{E83F15D0-F0A1-4329-A382-A7A28C2C1039}" destId="{7CFF10E6-23B7-4B92-96F2-57F0AFB111DE}" srcOrd="1" destOrd="0" presId="urn:microsoft.com/office/officeart/2005/8/layout/StepDownProcess"/>
    <dgm:cxn modelId="{BA6684E5-EEF1-48EC-BCB9-54B5205073DE}" type="presParOf" srcId="{E83F15D0-F0A1-4329-A382-A7A28C2C1039}" destId="{B1069A1B-FCE0-448C-B65B-D9DCACE2332C}" srcOrd="2" destOrd="0" presId="urn:microsoft.com/office/officeart/2005/8/layout/StepDownProcess"/>
    <dgm:cxn modelId="{B242F02F-E902-4E2B-BB1C-EE2864F26F91}" type="presParOf" srcId="{18958597-37F7-457A-8803-A0AF25121659}" destId="{572B3759-9ED4-4CC6-ADA9-E6C1A79C4751}" srcOrd="3" destOrd="0" presId="urn:microsoft.com/office/officeart/2005/8/layout/StepDownProcess"/>
    <dgm:cxn modelId="{FC4457BE-1F66-4A98-9ADF-8B924A3063D5}" type="presParOf" srcId="{18958597-37F7-457A-8803-A0AF25121659}" destId="{42281025-DE25-479E-AE7D-2CF86E08144E}" srcOrd="4" destOrd="0" presId="urn:microsoft.com/office/officeart/2005/8/layout/StepDownProcess"/>
    <dgm:cxn modelId="{0143E8F5-F7DB-4FD8-8D48-93289EEE6D07}" type="presParOf" srcId="{42281025-DE25-479E-AE7D-2CF86E08144E}" destId="{62A61475-1D6F-48E4-8985-C3E7C56C0AAD}" srcOrd="0" destOrd="0" presId="urn:microsoft.com/office/officeart/2005/8/layout/StepDownProcess"/>
    <dgm:cxn modelId="{2B3BDD5E-C647-43C3-9257-032BAB34B311}" type="presParOf" srcId="{42281025-DE25-479E-AE7D-2CF86E08144E}" destId="{587B094C-FD9C-40A2-B2DA-839AE53E77F8}" srcOrd="1" destOrd="0" presId="urn:microsoft.com/office/officeart/2005/8/layout/StepDownProcess"/>
    <dgm:cxn modelId="{E7A72435-8068-4B5E-BF80-03A7533F85F7}" type="presParOf" srcId="{42281025-DE25-479E-AE7D-2CF86E08144E}" destId="{08827826-EF16-4637-BDFB-B735CEBC4891}" srcOrd="2" destOrd="0" presId="urn:microsoft.com/office/officeart/2005/8/layout/StepDownProcess"/>
    <dgm:cxn modelId="{76CA1611-9DB9-4848-A430-1E9412587E05}" type="presParOf" srcId="{18958597-37F7-457A-8803-A0AF25121659}" destId="{BE2D0459-9454-42AD-9070-153ED36DE815}" srcOrd="5" destOrd="0" presId="urn:microsoft.com/office/officeart/2005/8/layout/StepDownProcess"/>
    <dgm:cxn modelId="{95611F9E-CB55-45AE-A939-C19B6C417779}" type="presParOf" srcId="{18958597-37F7-457A-8803-A0AF25121659}" destId="{07C5CCF2-EA4C-49D5-978A-ED564D58C53A}" srcOrd="6" destOrd="0" presId="urn:microsoft.com/office/officeart/2005/8/layout/StepDownProcess"/>
    <dgm:cxn modelId="{F68B462A-C028-4F70-832B-9ECE10AE4290}" type="presParOf" srcId="{07C5CCF2-EA4C-49D5-978A-ED564D58C53A}" destId="{D71949C9-4E83-4D32-9EBC-0DF93B1611D1}"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9769C85-9C65-4851-B4F6-0A8F9D9AF849}" type="doc">
      <dgm:prSet loTypeId="urn:microsoft.com/office/officeart/2005/8/layout/StepDownProcess" loCatId="process" qsTypeId="urn:microsoft.com/office/officeart/2005/8/quickstyle/simple5" qsCatId="simple" csTypeId="urn:microsoft.com/office/officeart/2005/8/colors/accent1_2" csCatId="accent1" phldr="1"/>
      <dgm:spPr/>
    </dgm:pt>
    <dgm:pt modelId="{1E541B20-461E-434A-BDC2-764B2D60088A}">
      <dgm:prSet phldrT="[Text]" custT="1"/>
      <dgm:spPr>
        <a:xfrm>
          <a:off x="1315129" y="2214574"/>
          <a:ext cx="874997" cy="524998"/>
        </a:xfr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sz="3200" dirty="0">
              <a:solidFill>
                <a:srgbClr val="63296B"/>
              </a:solidFill>
              <a:latin typeface="Calibri"/>
              <a:ea typeface="+mn-ea"/>
              <a:cs typeface="+mn-cs"/>
            </a:rPr>
            <a:t>Define Categories</a:t>
          </a:r>
        </a:p>
      </dgm:t>
    </dgm:pt>
    <dgm:pt modelId="{1786E169-81F1-409C-AC40-8FD4FF21DC05}" type="parTrans" cxnId="{C2C19855-F2D8-4BEA-856E-D4FC2CF931C4}">
      <dgm:prSet/>
      <dgm:spPr/>
      <dgm:t>
        <a:bodyPr/>
        <a:lstStyle/>
        <a:p>
          <a:endParaRPr lang="en-US"/>
        </a:p>
      </dgm:t>
    </dgm:pt>
    <dgm:pt modelId="{028A1108-5F18-4BE2-89D4-70F9715F4ED2}" type="sibTrans" cxnId="{C2C19855-F2D8-4BEA-856E-D4FC2CF931C4}">
      <dgm:prSet/>
      <dgm:spPr>
        <a:xfrm rot="718923">
          <a:off x="2251980" y="2489119"/>
          <a:ext cx="137291" cy="216999"/>
        </a:xfrm>
        <a:gradFill rotWithShape="0">
          <a:gsLst>
            <a:gs pos="0">
              <a:srgbClr val="4F81BD">
                <a:tint val="60000"/>
                <a:hueOff val="0"/>
                <a:satOff val="0"/>
                <a:lumOff val="0"/>
                <a:alphaOff val="0"/>
                <a:tint val="100000"/>
                <a:shade val="100000"/>
                <a:satMod val="130000"/>
              </a:srgbClr>
            </a:gs>
            <a:gs pos="100000">
              <a:srgbClr val="4F81BD">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n-US">
            <a:solidFill>
              <a:sysClr val="window" lastClr="FFFFFF"/>
            </a:solidFill>
            <a:latin typeface="Calibri"/>
            <a:ea typeface="+mn-ea"/>
            <a:cs typeface="+mn-cs"/>
          </a:endParaRPr>
        </a:p>
      </dgm:t>
    </dgm:pt>
    <dgm:pt modelId="{302893A2-B25C-4683-A037-26A75C1C8D15}">
      <dgm:prSet phldrT="[Text]" custT="1"/>
      <dgm:spPr>
        <a:xfrm>
          <a:off x="5986777" y="3054000"/>
          <a:ext cx="874997" cy="524998"/>
        </a:xfr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sz="3200" dirty="0">
              <a:solidFill>
                <a:srgbClr val="63296B"/>
              </a:solidFill>
              <a:latin typeface="Calibri"/>
              <a:ea typeface="+mn-ea"/>
              <a:cs typeface="+mn-cs"/>
            </a:rPr>
            <a:t>Build dictionary</a:t>
          </a:r>
        </a:p>
      </dgm:t>
    </dgm:pt>
    <dgm:pt modelId="{C07452E1-3ADA-485C-802D-89D642D94B0E}" type="parTrans" cxnId="{5C6661CF-497E-4F38-B383-626748D8D21E}">
      <dgm:prSet/>
      <dgm:spPr/>
      <dgm:t>
        <a:bodyPr/>
        <a:lstStyle/>
        <a:p>
          <a:endParaRPr lang="en-US"/>
        </a:p>
      </dgm:t>
    </dgm:pt>
    <dgm:pt modelId="{6871EBB5-15E1-4E87-B059-3B77DD43373E}" type="sibTrans" cxnId="{5C6661CF-497E-4F38-B383-626748D8D21E}">
      <dgm:prSet/>
      <dgm:spPr>
        <a:xfrm rot="20063499">
          <a:off x="6970244" y="2877228"/>
          <a:ext cx="288293" cy="216999"/>
        </a:xfrm>
        <a:gradFill rotWithShape="0">
          <a:gsLst>
            <a:gs pos="0">
              <a:srgbClr val="4F81BD">
                <a:tint val="60000"/>
                <a:hueOff val="0"/>
                <a:satOff val="0"/>
                <a:lumOff val="0"/>
                <a:alphaOff val="0"/>
                <a:tint val="100000"/>
                <a:shade val="100000"/>
                <a:satMod val="130000"/>
              </a:srgbClr>
            </a:gs>
            <a:gs pos="100000">
              <a:srgbClr val="4F81BD">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n-US">
            <a:solidFill>
              <a:sysClr val="window" lastClr="FFFFFF"/>
            </a:solidFill>
            <a:latin typeface="Calibri"/>
            <a:ea typeface="+mn-ea"/>
            <a:cs typeface="+mn-cs"/>
          </a:endParaRPr>
        </a:p>
      </dgm:t>
    </dgm:pt>
    <dgm:pt modelId="{F64DF0EE-E8D0-4C18-83A3-ED7C62C22B8E}">
      <dgm:prSet phldrT="[Text]" custT="1"/>
      <dgm:spPr>
        <a:xfrm>
          <a:off x="67126" y="2016245"/>
          <a:ext cx="874997" cy="524998"/>
        </a:xfr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sz="3200" dirty="0">
              <a:solidFill>
                <a:srgbClr val="63296B"/>
              </a:solidFill>
              <a:latin typeface="Calibri"/>
              <a:ea typeface="+mn-ea"/>
              <a:cs typeface="+mn-cs"/>
            </a:rPr>
            <a:t>Manage Data</a:t>
          </a:r>
        </a:p>
      </dgm:t>
    </dgm:pt>
    <dgm:pt modelId="{3851F41F-702E-4BA6-82B4-528BA6EC3687}" type="parTrans" cxnId="{CDE8E88F-BD9C-4373-A778-333B84397D7C}">
      <dgm:prSet/>
      <dgm:spPr/>
      <dgm:t>
        <a:bodyPr/>
        <a:lstStyle/>
        <a:p>
          <a:endParaRPr lang="en-US"/>
        </a:p>
      </dgm:t>
    </dgm:pt>
    <dgm:pt modelId="{EEC2ABF4-1800-4647-BF31-5D9B334B97FA}" type="sibTrans" cxnId="{CDE8E88F-BD9C-4373-A778-333B84397D7C}">
      <dgm:prSet/>
      <dgm:spPr>
        <a:xfrm rot="541786">
          <a:off x="1034135" y="2270299"/>
          <a:ext cx="200173" cy="216999"/>
        </a:xfrm>
        <a:gradFill rotWithShape="0">
          <a:gsLst>
            <a:gs pos="0">
              <a:srgbClr val="4F81BD">
                <a:tint val="60000"/>
                <a:hueOff val="0"/>
                <a:satOff val="0"/>
                <a:lumOff val="0"/>
                <a:alphaOff val="0"/>
                <a:tint val="100000"/>
                <a:shade val="100000"/>
                <a:satMod val="130000"/>
              </a:srgbClr>
            </a:gs>
            <a:gs pos="100000">
              <a:srgbClr val="4F81BD">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n-US">
            <a:solidFill>
              <a:sysClr val="window" lastClr="FFFFFF"/>
            </a:solidFill>
            <a:latin typeface="Calibri"/>
            <a:ea typeface="+mn-ea"/>
            <a:cs typeface="+mn-cs"/>
          </a:endParaRPr>
        </a:p>
      </dgm:t>
    </dgm:pt>
    <dgm:pt modelId="{CB22A89A-F391-4E85-902C-1F9CC4CE049C}">
      <dgm:prSet phldrT="[Text]" custT="1"/>
      <dgm:spPr>
        <a:xfrm>
          <a:off x="7352291" y="2399510"/>
          <a:ext cx="874997" cy="524998"/>
        </a:xfr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sz="3200" dirty="0">
              <a:solidFill>
                <a:srgbClr val="63296B"/>
              </a:solidFill>
              <a:latin typeface="Calibri"/>
              <a:ea typeface="+mn-ea"/>
              <a:cs typeface="+mn-cs"/>
            </a:rPr>
            <a:t>Run</a:t>
          </a:r>
        </a:p>
      </dgm:t>
    </dgm:pt>
    <dgm:pt modelId="{25096AD5-0634-40C4-B5AA-327B51830BB3}" type="parTrans" cxnId="{555E2D26-BB26-4B1A-A8F0-2982AF7FC0DD}">
      <dgm:prSet/>
      <dgm:spPr/>
      <dgm:t>
        <a:bodyPr/>
        <a:lstStyle/>
        <a:p>
          <a:endParaRPr lang="en-US"/>
        </a:p>
      </dgm:t>
    </dgm:pt>
    <dgm:pt modelId="{7139958E-A302-4DBB-BBE7-70943188F553}" type="sibTrans" cxnId="{555E2D26-BB26-4B1A-A8F0-2982AF7FC0DD}">
      <dgm:prSet/>
      <dgm:spPr/>
      <dgm:t>
        <a:bodyPr/>
        <a:lstStyle/>
        <a:p>
          <a:endParaRPr lang="en-US"/>
        </a:p>
      </dgm:t>
    </dgm:pt>
    <dgm:pt modelId="{18958597-37F7-457A-8803-A0AF25121659}" type="pres">
      <dgm:prSet presAssocID="{19769C85-9C65-4851-B4F6-0A8F9D9AF849}" presName="rootnode" presStyleCnt="0">
        <dgm:presLayoutVars>
          <dgm:chMax/>
          <dgm:chPref/>
          <dgm:dir/>
          <dgm:animLvl val="lvl"/>
        </dgm:presLayoutVars>
      </dgm:prSet>
      <dgm:spPr/>
    </dgm:pt>
    <dgm:pt modelId="{B45B8338-DC7A-44EF-99B9-8405313AB439}" type="pres">
      <dgm:prSet presAssocID="{F64DF0EE-E8D0-4C18-83A3-ED7C62C22B8E}" presName="composite" presStyleCnt="0"/>
      <dgm:spPr/>
    </dgm:pt>
    <dgm:pt modelId="{A10039BF-BCEE-4F75-8C2E-F77ED95F9E24}" type="pres">
      <dgm:prSet presAssocID="{F64DF0EE-E8D0-4C18-83A3-ED7C62C22B8E}" presName="bentUpArrow1" presStyleLbl="alignImgPlace1" presStyleIdx="0" presStyleCnt="3"/>
      <dgm:spPr/>
    </dgm:pt>
    <dgm:pt modelId="{4B1D9917-74AB-430A-B427-46779569695F}" type="pres">
      <dgm:prSet presAssocID="{F64DF0EE-E8D0-4C18-83A3-ED7C62C22B8E}" presName="ParentText" presStyleLbl="node1" presStyleIdx="0" presStyleCnt="4">
        <dgm:presLayoutVars>
          <dgm:chMax val="1"/>
          <dgm:chPref val="1"/>
          <dgm:bulletEnabled val="1"/>
        </dgm:presLayoutVars>
      </dgm:prSet>
      <dgm:spPr/>
      <dgm:t>
        <a:bodyPr/>
        <a:lstStyle/>
        <a:p>
          <a:endParaRPr lang="en-US"/>
        </a:p>
      </dgm:t>
    </dgm:pt>
    <dgm:pt modelId="{6C6D7317-34E2-47DE-B531-C8EE59609555}" type="pres">
      <dgm:prSet presAssocID="{F64DF0EE-E8D0-4C18-83A3-ED7C62C22B8E}" presName="ChildText" presStyleLbl="revTx" presStyleIdx="0" presStyleCnt="3">
        <dgm:presLayoutVars>
          <dgm:chMax val="0"/>
          <dgm:chPref val="0"/>
          <dgm:bulletEnabled val="1"/>
        </dgm:presLayoutVars>
      </dgm:prSet>
      <dgm:spPr/>
    </dgm:pt>
    <dgm:pt modelId="{346F96B2-6BFD-4DF6-A2AA-9BB86689E357}" type="pres">
      <dgm:prSet presAssocID="{EEC2ABF4-1800-4647-BF31-5D9B334B97FA}" presName="sibTrans" presStyleCnt="0"/>
      <dgm:spPr/>
    </dgm:pt>
    <dgm:pt modelId="{E83F15D0-F0A1-4329-A382-A7A28C2C1039}" type="pres">
      <dgm:prSet presAssocID="{1E541B20-461E-434A-BDC2-764B2D60088A}" presName="composite" presStyleCnt="0"/>
      <dgm:spPr/>
    </dgm:pt>
    <dgm:pt modelId="{D0DBCD17-5558-4863-890C-7FAA07CD001B}" type="pres">
      <dgm:prSet presAssocID="{1E541B20-461E-434A-BDC2-764B2D60088A}" presName="bentUpArrow1" presStyleLbl="alignImgPlace1" presStyleIdx="1" presStyleCnt="3"/>
      <dgm:spPr/>
    </dgm:pt>
    <dgm:pt modelId="{7CFF10E6-23B7-4B92-96F2-57F0AFB111DE}" type="pres">
      <dgm:prSet presAssocID="{1E541B20-461E-434A-BDC2-764B2D60088A}" presName="ParentText" presStyleLbl="node1" presStyleIdx="1" presStyleCnt="4">
        <dgm:presLayoutVars>
          <dgm:chMax val="1"/>
          <dgm:chPref val="1"/>
          <dgm:bulletEnabled val="1"/>
        </dgm:presLayoutVars>
      </dgm:prSet>
      <dgm:spPr/>
      <dgm:t>
        <a:bodyPr/>
        <a:lstStyle/>
        <a:p>
          <a:endParaRPr lang="en-US"/>
        </a:p>
      </dgm:t>
    </dgm:pt>
    <dgm:pt modelId="{B1069A1B-FCE0-448C-B65B-D9DCACE2332C}" type="pres">
      <dgm:prSet presAssocID="{1E541B20-461E-434A-BDC2-764B2D60088A}" presName="ChildText" presStyleLbl="revTx" presStyleIdx="1" presStyleCnt="3">
        <dgm:presLayoutVars>
          <dgm:chMax val="0"/>
          <dgm:chPref val="0"/>
          <dgm:bulletEnabled val="1"/>
        </dgm:presLayoutVars>
      </dgm:prSet>
      <dgm:spPr/>
    </dgm:pt>
    <dgm:pt modelId="{572B3759-9ED4-4CC6-ADA9-E6C1A79C4751}" type="pres">
      <dgm:prSet presAssocID="{028A1108-5F18-4BE2-89D4-70F9715F4ED2}" presName="sibTrans" presStyleCnt="0"/>
      <dgm:spPr/>
    </dgm:pt>
    <dgm:pt modelId="{42281025-DE25-479E-AE7D-2CF86E08144E}" type="pres">
      <dgm:prSet presAssocID="{302893A2-B25C-4683-A037-26A75C1C8D15}" presName="composite" presStyleCnt="0"/>
      <dgm:spPr/>
    </dgm:pt>
    <dgm:pt modelId="{62A61475-1D6F-48E4-8985-C3E7C56C0AAD}" type="pres">
      <dgm:prSet presAssocID="{302893A2-B25C-4683-A037-26A75C1C8D15}" presName="bentUpArrow1" presStyleLbl="alignImgPlace1" presStyleIdx="2" presStyleCnt="3"/>
      <dgm:spPr/>
    </dgm:pt>
    <dgm:pt modelId="{587B094C-FD9C-40A2-B2DA-839AE53E77F8}" type="pres">
      <dgm:prSet presAssocID="{302893A2-B25C-4683-A037-26A75C1C8D15}" presName="ParentText" presStyleLbl="node1" presStyleIdx="2" presStyleCnt="4">
        <dgm:presLayoutVars>
          <dgm:chMax val="1"/>
          <dgm:chPref val="1"/>
          <dgm:bulletEnabled val="1"/>
        </dgm:presLayoutVars>
      </dgm:prSet>
      <dgm:spPr/>
      <dgm:t>
        <a:bodyPr/>
        <a:lstStyle/>
        <a:p>
          <a:endParaRPr lang="en-US"/>
        </a:p>
      </dgm:t>
    </dgm:pt>
    <dgm:pt modelId="{08827826-EF16-4637-BDFB-B735CEBC4891}" type="pres">
      <dgm:prSet presAssocID="{302893A2-B25C-4683-A037-26A75C1C8D15}" presName="ChildText" presStyleLbl="revTx" presStyleIdx="2" presStyleCnt="3">
        <dgm:presLayoutVars>
          <dgm:chMax val="0"/>
          <dgm:chPref val="0"/>
          <dgm:bulletEnabled val="1"/>
        </dgm:presLayoutVars>
      </dgm:prSet>
      <dgm:spPr/>
    </dgm:pt>
    <dgm:pt modelId="{BE2D0459-9454-42AD-9070-153ED36DE815}" type="pres">
      <dgm:prSet presAssocID="{6871EBB5-15E1-4E87-B059-3B77DD43373E}" presName="sibTrans" presStyleCnt="0"/>
      <dgm:spPr/>
    </dgm:pt>
    <dgm:pt modelId="{07C5CCF2-EA4C-49D5-978A-ED564D58C53A}" type="pres">
      <dgm:prSet presAssocID="{CB22A89A-F391-4E85-902C-1F9CC4CE049C}" presName="composite" presStyleCnt="0"/>
      <dgm:spPr/>
    </dgm:pt>
    <dgm:pt modelId="{D71949C9-4E83-4D32-9EBC-0DF93B1611D1}" type="pres">
      <dgm:prSet presAssocID="{CB22A89A-F391-4E85-902C-1F9CC4CE049C}" presName="ParentText" presStyleLbl="node1" presStyleIdx="3" presStyleCnt="4">
        <dgm:presLayoutVars>
          <dgm:chMax val="1"/>
          <dgm:chPref val="1"/>
          <dgm:bulletEnabled val="1"/>
        </dgm:presLayoutVars>
      </dgm:prSet>
      <dgm:spPr/>
      <dgm:t>
        <a:bodyPr/>
        <a:lstStyle/>
        <a:p>
          <a:endParaRPr lang="en-US"/>
        </a:p>
      </dgm:t>
    </dgm:pt>
  </dgm:ptLst>
  <dgm:cxnLst>
    <dgm:cxn modelId="{098CB48A-C4B5-4E3D-B926-8AA5A51B4AC5}" type="presOf" srcId="{CB22A89A-F391-4E85-902C-1F9CC4CE049C}" destId="{D71949C9-4E83-4D32-9EBC-0DF93B1611D1}" srcOrd="0" destOrd="0" presId="urn:microsoft.com/office/officeart/2005/8/layout/StepDownProcess"/>
    <dgm:cxn modelId="{302FD7FD-563C-4C05-A740-B3E8BF591B13}" type="presOf" srcId="{302893A2-B25C-4683-A037-26A75C1C8D15}" destId="{587B094C-FD9C-40A2-B2DA-839AE53E77F8}" srcOrd="0" destOrd="0" presId="urn:microsoft.com/office/officeart/2005/8/layout/StepDownProcess"/>
    <dgm:cxn modelId="{380E8879-7057-4C5E-BA13-2183F9883FB5}" type="presOf" srcId="{F64DF0EE-E8D0-4C18-83A3-ED7C62C22B8E}" destId="{4B1D9917-74AB-430A-B427-46779569695F}" srcOrd="0" destOrd="0" presId="urn:microsoft.com/office/officeart/2005/8/layout/StepDownProcess"/>
    <dgm:cxn modelId="{55B7201F-564E-421F-8792-86CE159CA26C}" type="presOf" srcId="{1E541B20-461E-434A-BDC2-764B2D60088A}" destId="{7CFF10E6-23B7-4B92-96F2-57F0AFB111DE}" srcOrd="0" destOrd="0" presId="urn:microsoft.com/office/officeart/2005/8/layout/StepDownProcess"/>
    <dgm:cxn modelId="{4B6A834C-A36C-41FD-AC69-1800BCAD253F}" type="presOf" srcId="{19769C85-9C65-4851-B4F6-0A8F9D9AF849}" destId="{18958597-37F7-457A-8803-A0AF25121659}" srcOrd="0" destOrd="0" presId="urn:microsoft.com/office/officeart/2005/8/layout/StepDownProcess"/>
    <dgm:cxn modelId="{5C6661CF-497E-4F38-B383-626748D8D21E}" srcId="{19769C85-9C65-4851-B4F6-0A8F9D9AF849}" destId="{302893A2-B25C-4683-A037-26A75C1C8D15}" srcOrd="2" destOrd="0" parTransId="{C07452E1-3ADA-485C-802D-89D642D94B0E}" sibTransId="{6871EBB5-15E1-4E87-B059-3B77DD43373E}"/>
    <dgm:cxn modelId="{555E2D26-BB26-4B1A-A8F0-2982AF7FC0DD}" srcId="{19769C85-9C65-4851-B4F6-0A8F9D9AF849}" destId="{CB22A89A-F391-4E85-902C-1F9CC4CE049C}" srcOrd="3" destOrd="0" parTransId="{25096AD5-0634-40C4-B5AA-327B51830BB3}" sibTransId="{7139958E-A302-4DBB-BBE7-70943188F553}"/>
    <dgm:cxn modelId="{C2C19855-F2D8-4BEA-856E-D4FC2CF931C4}" srcId="{19769C85-9C65-4851-B4F6-0A8F9D9AF849}" destId="{1E541B20-461E-434A-BDC2-764B2D60088A}" srcOrd="1" destOrd="0" parTransId="{1786E169-81F1-409C-AC40-8FD4FF21DC05}" sibTransId="{028A1108-5F18-4BE2-89D4-70F9715F4ED2}"/>
    <dgm:cxn modelId="{CDE8E88F-BD9C-4373-A778-333B84397D7C}" srcId="{19769C85-9C65-4851-B4F6-0A8F9D9AF849}" destId="{F64DF0EE-E8D0-4C18-83A3-ED7C62C22B8E}" srcOrd="0" destOrd="0" parTransId="{3851F41F-702E-4BA6-82B4-528BA6EC3687}" sibTransId="{EEC2ABF4-1800-4647-BF31-5D9B334B97FA}"/>
    <dgm:cxn modelId="{0749CA98-8FC3-4C48-8C49-D7BB1F3EA4B3}" type="presParOf" srcId="{18958597-37F7-457A-8803-A0AF25121659}" destId="{B45B8338-DC7A-44EF-99B9-8405313AB439}" srcOrd="0" destOrd="0" presId="urn:microsoft.com/office/officeart/2005/8/layout/StepDownProcess"/>
    <dgm:cxn modelId="{A5A0AC1D-C6D8-475F-9F11-06690E193224}" type="presParOf" srcId="{B45B8338-DC7A-44EF-99B9-8405313AB439}" destId="{A10039BF-BCEE-4F75-8C2E-F77ED95F9E24}" srcOrd="0" destOrd="0" presId="urn:microsoft.com/office/officeart/2005/8/layout/StepDownProcess"/>
    <dgm:cxn modelId="{C3822043-A8A0-4A09-821F-5358D2FEB4E4}" type="presParOf" srcId="{B45B8338-DC7A-44EF-99B9-8405313AB439}" destId="{4B1D9917-74AB-430A-B427-46779569695F}" srcOrd="1" destOrd="0" presId="urn:microsoft.com/office/officeart/2005/8/layout/StepDownProcess"/>
    <dgm:cxn modelId="{C6FB3DB3-DDF8-4CE5-AA43-72D272A423CC}" type="presParOf" srcId="{B45B8338-DC7A-44EF-99B9-8405313AB439}" destId="{6C6D7317-34E2-47DE-B531-C8EE59609555}" srcOrd="2" destOrd="0" presId="urn:microsoft.com/office/officeart/2005/8/layout/StepDownProcess"/>
    <dgm:cxn modelId="{BD8D9B21-FDB2-4948-AA5D-F594D1AAE13B}" type="presParOf" srcId="{18958597-37F7-457A-8803-A0AF25121659}" destId="{346F96B2-6BFD-4DF6-A2AA-9BB86689E357}" srcOrd="1" destOrd="0" presId="urn:microsoft.com/office/officeart/2005/8/layout/StepDownProcess"/>
    <dgm:cxn modelId="{32D2AB0F-0842-4309-A802-D0945A5970F4}" type="presParOf" srcId="{18958597-37F7-457A-8803-A0AF25121659}" destId="{E83F15D0-F0A1-4329-A382-A7A28C2C1039}" srcOrd="2" destOrd="0" presId="urn:microsoft.com/office/officeart/2005/8/layout/StepDownProcess"/>
    <dgm:cxn modelId="{0B21549F-BFA9-46D7-A5C0-9924C7D27907}" type="presParOf" srcId="{E83F15D0-F0A1-4329-A382-A7A28C2C1039}" destId="{D0DBCD17-5558-4863-890C-7FAA07CD001B}" srcOrd="0" destOrd="0" presId="urn:microsoft.com/office/officeart/2005/8/layout/StepDownProcess"/>
    <dgm:cxn modelId="{711F997D-1345-4D1C-B7EC-7ADE4D495F6A}" type="presParOf" srcId="{E83F15D0-F0A1-4329-A382-A7A28C2C1039}" destId="{7CFF10E6-23B7-4B92-96F2-57F0AFB111DE}" srcOrd="1" destOrd="0" presId="urn:microsoft.com/office/officeart/2005/8/layout/StepDownProcess"/>
    <dgm:cxn modelId="{BA6684E5-EEF1-48EC-BCB9-54B5205073DE}" type="presParOf" srcId="{E83F15D0-F0A1-4329-A382-A7A28C2C1039}" destId="{B1069A1B-FCE0-448C-B65B-D9DCACE2332C}" srcOrd="2" destOrd="0" presId="urn:microsoft.com/office/officeart/2005/8/layout/StepDownProcess"/>
    <dgm:cxn modelId="{B242F02F-E902-4E2B-BB1C-EE2864F26F91}" type="presParOf" srcId="{18958597-37F7-457A-8803-A0AF25121659}" destId="{572B3759-9ED4-4CC6-ADA9-E6C1A79C4751}" srcOrd="3" destOrd="0" presId="urn:microsoft.com/office/officeart/2005/8/layout/StepDownProcess"/>
    <dgm:cxn modelId="{FC4457BE-1F66-4A98-9ADF-8B924A3063D5}" type="presParOf" srcId="{18958597-37F7-457A-8803-A0AF25121659}" destId="{42281025-DE25-479E-AE7D-2CF86E08144E}" srcOrd="4" destOrd="0" presId="urn:microsoft.com/office/officeart/2005/8/layout/StepDownProcess"/>
    <dgm:cxn modelId="{0143E8F5-F7DB-4FD8-8D48-93289EEE6D07}" type="presParOf" srcId="{42281025-DE25-479E-AE7D-2CF86E08144E}" destId="{62A61475-1D6F-48E4-8985-C3E7C56C0AAD}" srcOrd="0" destOrd="0" presId="urn:microsoft.com/office/officeart/2005/8/layout/StepDownProcess"/>
    <dgm:cxn modelId="{2B3BDD5E-C647-43C3-9257-032BAB34B311}" type="presParOf" srcId="{42281025-DE25-479E-AE7D-2CF86E08144E}" destId="{587B094C-FD9C-40A2-B2DA-839AE53E77F8}" srcOrd="1" destOrd="0" presId="urn:microsoft.com/office/officeart/2005/8/layout/StepDownProcess"/>
    <dgm:cxn modelId="{E7A72435-8068-4B5E-BF80-03A7533F85F7}" type="presParOf" srcId="{42281025-DE25-479E-AE7D-2CF86E08144E}" destId="{08827826-EF16-4637-BDFB-B735CEBC4891}" srcOrd="2" destOrd="0" presId="urn:microsoft.com/office/officeart/2005/8/layout/StepDownProcess"/>
    <dgm:cxn modelId="{76CA1611-9DB9-4848-A430-1E9412587E05}" type="presParOf" srcId="{18958597-37F7-457A-8803-A0AF25121659}" destId="{BE2D0459-9454-42AD-9070-153ED36DE815}" srcOrd="5" destOrd="0" presId="urn:microsoft.com/office/officeart/2005/8/layout/StepDownProcess"/>
    <dgm:cxn modelId="{95611F9E-CB55-45AE-A939-C19B6C417779}" type="presParOf" srcId="{18958597-37F7-457A-8803-A0AF25121659}" destId="{07C5CCF2-EA4C-49D5-978A-ED564D58C53A}" srcOrd="6" destOrd="0" presId="urn:microsoft.com/office/officeart/2005/8/layout/StepDownProcess"/>
    <dgm:cxn modelId="{F68B462A-C028-4F70-832B-9ECE10AE4290}" type="presParOf" srcId="{07C5CCF2-EA4C-49D5-978A-ED564D58C53A}" destId="{D71949C9-4E83-4D32-9EBC-0DF93B1611D1}" srcOrd="0"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769C85-9C65-4851-B4F6-0A8F9D9AF849}" type="doc">
      <dgm:prSet loTypeId="urn:microsoft.com/office/officeart/2005/8/layout/StepDownProcess" loCatId="process" qsTypeId="urn:microsoft.com/office/officeart/2005/8/quickstyle/simple5" qsCatId="simple" csTypeId="urn:microsoft.com/office/officeart/2005/8/colors/accent1_2" csCatId="accent1" phldr="1"/>
      <dgm:spPr/>
    </dgm:pt>
    <dgm:pt modelId="{1E541B20-461E-434A-BDC2-764B2D60088A}">
      <dgm:prSet phldrT="[Text]"/>
      <dgm:spPr>
        <a:xfrm>
          <a:off x="1315129" y="2214574"/>
          <a:ext cx="874997" cy="524998"/>
        </a:xfrm>
        <a:gradFill rotWithShape="0">
          <a:gsLst>
            <a:gs pos="0">
              <a:srgbClr val="006478"/>
            </a:gs>
            <a:gs pos="100000">
              <a:sysClr val="window" lastClr="FFFFFF"/>
            </a:gs>
          </a:gsLst>
          <a:lin ang="16200000" scaled="0"/>
        </a:gradFill>
        <a:ln>
          <a:noFill/>
        </a:ln>
        <a:effectLst>
          <a:glow rad="228600">
            <a:schemeClr val="accent1">
              <a:satMod val="175000"/>
              <a:alpha val="40000"/>
            </a:schemeClr>
          </a:glow>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a:solidFill>
                <a:srgbClr val="63296B"/>
              </a:solidFill>
              <a:latin typeface="Calibri"/>
              <a:ea typeface="+mn-ea"/>
              <a:cs typeface="+mn-cs"/>
            </a:rPr>
            <a:t>Define Categories</a:t>
          </a:r>
        </a:p>
      </dgm:t>
    </dgm:pt>
    <dgm:pt modelId="{1786E169-81F1-409C-AC40-8FD4FF21DC05}" type="parTrans" cxnId="{C2C19855-F2D8-4BEA-856E-D4FC2CF931C4}">
      <dgm:prSet/>
      <dgm:spPr/>
      <dgm:t>
        <a:bodyPr/>
        <a:lstStyle/>
        <a:p>
          <a:endParaRPr lang="en-US"/>
        </a:p>
      </dgm:t>
    </dgm:pt>
    <dgm:pt modelId="{028A1108-5F18-4BE2-89D4-70F9715F4ED2}" type="sibTrans" cxnId="{C2C19855-F2D8-4BEA-856E-D4FC2CF931C4}">
      <dgm:prSet/>
      <dgm:spPr>
        <a:xfrm rot="718923">
          <a:off x="2251980" y="2489119"/>
          <a:ext cx="137291" cy="216999"/>
        </a:xfrm>
        <a:gradFill rotWithShape="0">
          <a:gsLst>
            <a:gs pos="0">
              <a:srgbClr val="4F81BD">
                <a:tint val="60000"/>
                <a:hueOff val="0"/>
                <a:satOff val="0"/>
                <a:lumOff val="0"/>
                <a:alphaOff val="0"/>
                <a:tint val="100000"/>
                <a:shade val="100000"/>
                <a:satMod val="130000"/>
              </a:srgbClr>
            </a:gs>
            <a:gs pos="100000">
              <a:srgbClr val="4F81BD">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n-US">
            <a:solidFill>
              <a:sysClr val="window" lastClr="FFFFFF"/>
            </a:solidFill>
            <a:latin typeface="Calibri"/>
            <a:ea typeface="+mn-ea"/>
            <a:cs typeface="+mn-cs"/>
          </a:endParaRPr>
        </a:p>
      </dgm:t>
    </dgm:pt>
    <dgm:pt modelId="{302893A2-B25C-4683-A037-26A75C1C8D15}">
      <dgm:prSet phldrT="[Text]"/>
      <dgm:spPr>
        <a:xfrm>
          <a:off x="5986777" y="3054000"/>
          <a:ext cx="874997" cy="524998"/>
        </a:xfr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a:solidFill>
                <a:srgbClr val="63296B"/>
              </a:solidFill>
              <a:latin typeface="Calibri"/>
              <a:ea typeface="+mn-ea"/>
              <a:cs typeface="+mn-cs"/>
            </a:rPr>
            <a:t>Build Dictionary</a:t>
          </a:r>
        </a:p>
      </dgm:t>
    </dgm:pt>
    <dgm:pt modelId="{C07452E1-3ADA-485C-802D-89D642D94B0E}" type="parTrans" cxnId="{5C6661CF-497E-4F38-B383-626748D8D21E}">
      <dgm:prSet/>
      <dgm:spPr/>
      <dgm:t>
        <a:bodyPr/>
        <a:lstStyle/>
        <a:p>
          <a:endParaRPr lang="en-US"/>
        </a:p>
      </dgm:t>
    </dgm:pt>
    <dgm:pt modelId="{6871EBB5-15E1-4E87-B059-3B77DD43373E}" type="sibTrans" cxnId="{5C6661CF-497E-4F38-B383-626748D8D21E}">
      <dgm:prSet/>
      <dgm:spPr>
        <a:xfrm rot="20063499">
          <a:off x="6970244" y="2877228"/>
          <a:ext cx="288293" cy="216999"/>
        </a:xfrm>
        <a:gradFill rotWithShape="0">
          <a:gsLst>
            <a:gs pos="0">
              <a:srgbClr val="4F81BD">
                <a:tint val="60000"/>
                <a:hueOff val="0"/>
                <a:satOff val="0"/>
                <a:lumOff val="0"/>
                <a:alphaOff val="0"/>
                <a:tint val="100000"/>
                <a:shade val="100000"/>
                <a:satMod val="130000"/>
              </a:srgbClr>
            </a:gs>
            <a:gs pos="100000">
              <a:srgbClr val="4F81BD">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n-US">
            <a:solidFill>
              <a:sysClr val="window" lastClr="FFFFFF"/>
            </a:solidFill>
            <a:latin typeface="Calibri"/>
            <a:ea typeface="+mn-ea"/>
            <a:cs typeface="+mn-cs"/>
          </a:endParaRPr>
        </a:p>
      </dgm:t>
    </dgm:pt>
    <dgm:pt modelId="{F64DF0EE-E8D0-4C18-83A3-ED7C62C22B8E}">
      <dgm:prSet phldrT="[Text]" custT="1"/>
      <dgm:spPr>
        <a:xfrm>
          <a:off x="67126" y="2016245"/>
          <a:ext cx="874997" cy="524998"/>
        </a:xfr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sz="3100" dirty="0">
              <a:solidFill>
                <a:srgbClr val="63296B"/>
              </a:solidFill>
              <a:latin typeface="Calibri"/>
              <a:ea typeface="+mn-ea"/>
              <a:cs typeface="+mn-cs"/>
            </a:rPr>
            <a:t>Manage Data</a:t>
          </a:r>
        </a:p>
      </dgm:t>
    </dgm:pt>
    <dgm:pt modelId="{3851F41F-702E-4BA6-82B4-528BA6EC3687}" type="parTrans" cxnId="{CDE8E88F-BD9C-4373-A778-333B84397D7C}">
      <dgm:prSet/>
      <dgm:spPr/>
      <dgm:t>
        <a:bodyPr/>
        <a:lstStyle/>
        <a:p>
          <a:endParaRPr lang="en-US"/>
        </a:p>
      </dgm:t>
    </dgm:pt>
    <dgm:pt modelId="{EEC2ABF4-1800-4647-BF31-5D9B334B97FA}" type="sibTrans" cxnId="{CDE8E88F-BD9C-4373-A778-333B84397D7C}">
      <dgm:prSet/>
      <dgm:spPr>
        <a:xfrm rot="541786">
          <a:off x="1034135" y="2270299"/>
          <a:ext cx="200173" cy="216999"/>
        </a:xfrm>
        <a:gradFill rotWithShape="0">
          <a:gsLst>
            <a:gs pos="0">
              <a:srgbClr val="4F81BD">
                <a:tint val="60000"/>
                <a:hueOff val="0"/>
                <a:satOff val="0"/>
                <a:lumOff val="0"/>
                <a:alphaOff val="0"/>
                <a:tint val="100000"/>
                <a:shade val="100000"/>
                <a:satMod val="130000"/>
              </a:srgbClr>
            </a:gs>
            <a:gs pos="100000">
              <a:srgbClr val="4F81BD">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n-US">
            <a:solidFill>
              <a:sysClr val="window" lastClr="FFFFFF"/>
            </a:solidFill>
            <a:latin typeface="Calibri"/>
            <a:ea typeface="+mn-ea"/>
            <a:cs typeface="+mn-cs"/>
          </a:endParaRPr>
        </a:p>
      </dgm:t>
    </dgm:pt>
    <dgm:pt modelId="{CB22A89A-F391-4E85-902C-1F9CC4CE049C}">
      <dgm:prSet phldrT="[Text]"/>
      <dgm:spPr>
        <a:xfrm>
          <a:off x="7352291" y="2399510"/>
          <a:ext cx="874997" cy="524998"/>
        </a:xfr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a:solidFill>
                <a:srgbClr val="63296B"/>
              </a:solidFill>
              <a:latin typeface="Calibri"/>
              <a:ea typeface="+mn-ea"/>
              <a:cs typeface="+mn-cs"/>
            </a:rPr>
            <a:t>Mine Text</a:t>
          </a:r>
        </a:p>
      </dgm:t>
    </dgm:pt>
    <dgm:pt modelId="{25096AD5-0634-40C4-B5AA-327B51830BB3}" type="parTrans" cxnId="{555E2D26-BB26-4B1A-A8F0-2982AF7FC0DD}">
      <dgm:prSet/>
      <dgm:spPr/>
      <dgm:t>
        <a:bodyPr/>
        <a:lstStyle/>
        <a:p>
          <a:endParaRPr lang="en-US"/>
        </a:p>
      </dgm:t>
    </dgm:pt>
    <dgm:pt modelId="{7139958E-A302-4DBB-BBE7-70943188F553}" type="sibTrans" cxnId="{555E2D26-BB26-4B1A-A8F0-2982AF7FC0DD}">
      <dgm:prSet/>
      <dgm:spPr/>
      <dgm:t>
        <a:bodyPr/>
        <a:lstStyle/>
        <a:p>
          <a:endParaRPr lang="en-US"/>
        </a:p>
      </dgm:t>
    </dgm:pt>
    <dgm:pt modelId="{18958597-37F7-457A-8803-A0AF25121659}" type="pres">
      <dgm:prSet presAssocID="{19769C85-9C65-4851-B4F6-0A8F9D9AF849}" presName="rootnode" presStyleCnt="0">
        <dgm:presLayoutVars>
          <dgm:chMax/>
          <dgm:chPref/>
          <dgm:dir/>
          <dgm:animLvl val="lvl"/>
        </dgm:presLayoutVars>
      </dgm:prSet>
      <dgm:spPr/>
    </dgm:pt>
    <dgm:pt modelId="{B45B8338-DC7A-44EF-99B9-8405313AB439}" type="pres">
      <dgm:prSet presAssocID="{F64DF0EE-E8D0-4C18-83A3-ED7C62C22B8E}" presName="composite" presStyleCnt="0"/>
      <dgm:spPr/>
    </dgm:pt>
    <dgm:pt modelId="{A10039BF-BCEE-4F75-8C2E-F77ED95F9E24}" type="pres">
      <dgm:prSet presAssocID="{F64DF0EE-E8D0-4C18-83A3-ED7C62C22B8E}" presName="bentUpArrow1" presStyleLbl="alignImgPlace1" presStyleIdx="0" presStyleCnt="3"/>
      <dgm:spPr/>
    </dgm:pt>
    <dgm:pt modelId="{4B1D9917-74AB-430A-B427-46779569695F}" type="pres">
      <dgm:prSet presAssocID="{F64DF0EE-E8D0-4C18-83A3-ED7C62C22B8E}" presName="ParentText" presStyleLbl="node1" presStyleIdx="0" presStyleCnt="4">
        <dgm:presLayoutVars>
          <dgm:chMax val="1"/>
          <dgm:chPref val="1"/>
          <dgm:bulletEnabled val="1"/>
        </dgm:presLayoutVars>
      </dgm:prSet>
      <dgm:spPr/>
      <dgm:t>
        <a:bodyPr/>
        <a:lstStyle/>
        <a:p>
          <a:endParaRPr lang="en-US"/>
        </a:p>
      </dgm:t>
    </dgm:pt>
    <dgm:pt modelId="{6C6D7317-34E2-47DE-B531-C8EE59609555}" type="pres">
      <dgm:prSet presAssocID="{F64DF0EE-E8D0-4C18-83A3-ED7C62C22B8E}" presName="ChildText" presStyleLbl="revTx" presStyleIdx="0" presStyleCnt="3">
        <dgm:presLayoutVars>
          <dgm:chMax val="0"/>
          <dgm:chPref val="0"/>
          <dgm:bulletEnabled val="1"/>
        </dgm:presLayoutVars>
      </dgm:prSet>
      <dgm:spPr/>
    </dgm:pt>
    <dgm:pt modelId="{346F96B2-6BFD-4DF6-A2AA-9BB86689E357}" type="pres">
      <dgm:prSet presAssocID="{EEC2ABF4-1800-4647-BF31-5D9B334B97FA}" presName="sibTrans" presStyleCnt="0"/>
      <dgm:spPr/>
    </dgm:pt>
    <dgm:pt modelId="{E83F15D0-F0A1-4329-A382-A7A28C2C1039}" type="pres">
      <dgm:prSet presAssocID="{1E541B20-461E-434A-BDC2-764B2D60088A}" presName="composite" presStyleCnt="0"/>
      <dgm:spPr/>
    </dgm:pt>
    <dgm:pt modelId="{D0DBCD17-5558-4863-890C-7FAA07CD001B}" type="pres">
      <dgm:prSet presAssocID="{1E541B20-461E-434A-BDC2-764B2D60088A}" presName="bentUpArrow1" presStyleLbl="alignImgPlace1" presStyleIdx="1" presStyleCnt="3"/>
      <dgm:spPr/>
    </dgm:pt>
    <dgm:pt modelId="{7CFF10E6-23B7-4B92-96F2-57F0AFB111DE}" type="pres">
      <dgm:prSet presAssocID="{1E541B20-461E-434A-BDC2-764B2D60088A}" presName="ParentText" presStyleLbl="node1" presStyleIdx="1" presStyleCnt="4">
        <dgm:presLayoutVars>
          <dgm:chMax val="1"/>
          <dgm:chPref val="1"/>
          <dgm:bulletEnabled val="1"/>
        </dgm:presLayoutVars>
      </dgm:prSet>
      <dgm:spPr/>
      <dgm:t>
        <a:bodyPr/>
        <a:lstStyle/>
        <a:p>
          <a:endParaRPr lang="en-US"/>
        </a:p>
      </dgm:t>
    </dgm:pt>
    <dgm:pt modelId="{B1069A1B-FCE0-448C-B65B-D9DCACE2332C}" type="pres">
      <dgm:prSet presAssocID="{1E541B20-461E-434A-BDC2-764B2D60088A}" presName="ChildText" presStyleLbl="revTx" presStyleIdx="1" presStyleCnt="3">
        <dgm:presLayoutVars>
          <dgm:chMax val="0"/>
          <dgm:chPref val="0"/>
          <dgm:bulletEnabled val="1"/>
        </dgm:presLayoutVars>
      </dgm:prSet>
      <dgm:spPr/>
    </dgm:pt>
    <dgm:pt modelId="{572B3759-9ED4-4CC6-ADA9-E6C1A79C4751}" type="pres">
      <dgm:prSet presAssocID="{028A1108-5F18-4BE2-89D4-70F9715F4ED2}" presName="sibTrans" presStyleCnt="0"/>
      <dgm:spPr/>
    </dgm:pt>
    <dgm:pt modelId="{42281025-DE25-479E-AE7D-2CF86E08144E}" type="pres">
      <dgm:prSet presAssocID="{302893A2-B25C-4683-A037-26A75C1C8D15}" presName="composite" presStyleCnt="0"/>
      <dgm:spPr/>
    </dgm:pt>
    <dgm:pt modelId="{62A61475-1D6F-48E4-8985-C3E7C56C0AAD}" type="pres">
      <dgm:prSet presAssocID="{302893A2-B25C-4683-A037-26A75C1C8D15}" presName="bentUpArrow1" presStyleLbl="alignImgPlace1" presStyleIdx="2" presStyleCnt="3"/>
      <dgm:spPr/>
    </dgm:pt>
    <dgm:pt modelId="{587B094C-FD9C-40A2-B2DA-839AE53E77F8}" type="pres">
      <dgm:prSet presAssocID="{302893A2-B25C-4683-A037-26A75C1C8D15}" presName="ParentText" presStyleLbl="node1" presStyleIdx="2" presStyleCnt="4">
        <dgm:presLayoutVars>
          <dgm:chMax val="1"/>
          <dgm:chPref val="1"/>
          <dgm:bulletEnabled val="1"/>
        </dgm:presLayoutVars>
      </dgm:prSet>
      <dgm:spPr/>
      <dgm:t>
        <a:bodyPr/>
        <a:lstStyle/>
        <a:p>
          <a:endParaRPr lang="en-US"/>
        </a:p>
      </dgm:t>
    </dgm:pt>
    <dgm:pt modelId="{08827826-EF16-4637-BDFB-B735CEBC4891}" type="pres">
      <dgm:prSet presAssocID="{302893A2-B25C-4683-A037-26A75C1C8D15}" presName="ChildText" presStyleLbl="revTx" presStyleIdx="2" presStyleCnt="3">
        <dgm:presLayoutVars>
          <dgm:chMax val="0"/>
          <dgm:chPref val="0"/>
          <dgm:bulletEnabled val="1"/>
        </dgm:presLayoutVars>
      </dgm:prSet>
      <dgm:spPr/>
    </dgm:pt>
    <dgm:pt modelId="{BE2D0459-9454-42AD-9070-153ED36DE815}" type="pres">
      <dgm:prSet presAssocID="{6871EBB5-15E1-4E87-B059-3B77DD43373E}" presName="sibTrans" presStyleCnt="0"/>
      <dgm:spPr/>
    </dgm:pt>
    <dgm:pt modelId="{07C5CCF2-EA4C-49D5-978A-ED564D58C53A}" type="pres">
      <dgm:prSet presAssocID="{CB22A89A-F391-4E85-902C-1F9CC4CE049C}" presName="composite" presStyleCnt="0"/>
      <dgm:spPr/>
    </dgm:pt>
    <dgm:pt modelId="{D71949C9-4E83-4D32-9EBC-0DF93B1611D1}" type="pres">
      <dgm:prSet presAssocID="{CB22A89A-F391-4E85-902C-1F9CC4CE049C}" presName="ParentText" presStyleLbl="node1" presStyleIdx="3" presStyleCnt="4">
        <dgm:presLayoutVars>
          <dgm:chMax val="1"/>
          <dgm:chPref val="1"/>
          <dgm:bulletEnabled val="1"/>
        </dgm:presLayoutVars>
      </dgm:prSet>
      <dgm:spPr/>
      <dgm:t>
        <a:bodyPr/>
        <a:lstStyle/>
        <a:p>
          <a:endParaRPr lang="en-US"/>
        </a:p>
      </dgm:t>
    </dgm:pt>
  </dgm:ptLst>
  <dgm:cxnLst>
    <dgm:cxn modelId="{098CB48A-C4B5-4E3D-B926-8AA5A51B4AC5}" type="presOf" srcId="{CB22A89A-F391-4E85-902C-1F9CC4CE049C}" destId="{D71949C9-4E83-4D32-9EBC-0DF93B1611D1}" srcOrd="0" destOrd="0" presId="urn:microsoft.com/office/officeart/2005/8/layout/StepDownProcess"/>
    <dgm:cxn modelId="{302FD7FD-563C-4C05-A740-B3E8BF591B13}" type="presOf" srcId="{302893A2-B25C-4683-A037-26A75C1C8D15}" destId="{587B094C-FD9C-40A2-B2DA-839AE53E77F8}" srcOrd="0" destOrd="0" presId="urn:microsoft.com/office/officeart/2005/8/layout/StepDownProcess"/>
    <dgm:cxn modelId="{380E8879-7057-4C5E-BA13-2183F9883FB5}" type="presOf" srcId="{F64DF0EE-E8D0-4C18-83A3-ED7C62C22B8E}" destId="{4B1D9917-74AB-430A-B427-46779569695F}" srcOrd="0" destOrd="0" presId="urn:microsoft.com/office/officeart/2005/8/layout/StepDownProcess"/>
    <dgm:cxn modelId="{55B7201F-564E-421F-8792-86CE159CA26C}" type="presOf" srcId="{1E541B20-461E-434A-BDC2-764B2D60088A}" destId="{7CFF10E6-23B7-4B92-96F2-57F0AFB111DE}" srcOrd="0" destOrd="0" presId="urn:microsoft.com/office/officeart/2005/8/layout/StepDownProcess"/>
    <dgm:cxn modelId="{4B6A834C-A36C-41FD-AC69-1800BCAD253F}" type="presOf" srcId="{19769C85-9C65-4851-B4F6-0A8F9D9AF849}" destId="{18958597-37F7-457A-8803-A0AF25121659}" srcOrd="0" destOrd="0" presId="urn:microsoft.com/office/officeart/2005/8/layout/StepDownProcess"/>
    <dgm:cxn modelId="{5C6661CF-497E-4F38-B383-626748D8D21E}" srcId="{19769C85-9C65-4851-B4F6-0A8F9D9AF849}" destId="{302893A2-B25C-4683-A037-26A75C1C8D15}" srcOrd="2" destOrd="0" parTransId="{C07452E1-3ADA-485C-802D-89D642D94B0E}" sibTransId="{6871EBB5-15E1-4E87-B059-3B77DD43373E}"/>
    <dgm:cxn modelId="{555E2D26-BB26-4B1A-A8F0-2982AF7FC0DD}" srcId="{19769C85-9C65-4851-B4F6-0A8F9D9AF849}" destId="{CB22A89A-F391-4E85-902C-1F9CC4CE049C}" srcOrd="3" destOrd="0" parTransId="{25096AD5-0634-40C4-B5AA-327B51830BB3}" sibTransId="{7139958E-A302-4DBB-BBE7-70943188F553}"/>
    <dgm:cxn modelId="{C2C19855-F2D8-4BEA-856E-D4FC2CF931C4}" srcId="{19769C85-9C65-4851-B4F6-0A8F9D9AF849}" destId="{1E541B20-461E-434A-BDC2-764B2D60088A}" srcOrd="1" destOrd="0" parTransId="{1786E169-81F1-409C-AC40-8FD4FF21DC05}" sibTransId="{028A1108-5F18-4BE2-89D4-70F9715F4ED2}"/>
    <dgm:cxn modelId="{CDE8E88F-BD9C-4373-A778-333B84397D7C}" srcId="{19769C85-9C65-4851-B4F6-0A8F9D9AF849}" destId="{F64DF0EE-E8D0-4C18-83A3-ED7C62C22B8E}" srcOrd="0" destOrd="0" parTransId="{3851F41F-702E-4BA6-82B4-528BA6EC3687}" sibTransId="{EEC2ABF4-1800-4647-BF31-5D9B334B97FA}"/>
    <dgm:cxn modelId="{0749CA98-8FC3-4C48-8C49-D7BB1F3EA4B3}" type="presParOf" srcId="{18958597-37F7-457A-8803-A0AF25121659}" destId="{B45B8338-DC7A-44EF-99B9-8405313AB439}" srcOrd="0" destOrd="0" presId="urn:microsoft.com/office/officeart/2005/8/layout/StepDownProcess"/>
    <dgm:cxn modelId="{A5A0AC1D-C6D8-475F-9F11-06690E193224}" type="presParOf" srcId="{B45B8338-DC7A-44EF-99B9-8405313AB439}" destId="{A10039BF-BCEE-4F75-8C2E-F77ED95F9E24}" srcOrd="0" destOrd="0" presId="urn:microsoft.com/office/officeart/2005/8/layout/StepDownProcess"/>
    <dgm:cxn modelId="{C3822043-A8A0-4A09-821F-5358D2FEB4E4}" type="presParOf" srcId="{B45B8338-DC7A-44EF-99B9-8405313AB439}" destId="{4B1D9917-74AB-430A-B427-46779569695F}" srcOrd="1" destOrd="0" presId="urn:microsoft.com/office/officeart/2005/8/layout/StepDownProcess"/>
    <dgm:cxn modelId="{C6FB3DB3-DDF8-4CE5-AA43-72D272A423CC}" type="presParOf" srcId="{B45B8338-DC7A-44EF-99B9-8405313AB439}" destId="{6C6D7317-34E2-47DE-B531-C8EE59609555}" srcOrd="2" destOrd="0" presId="urn:microsoft.com/office/officeart/2005/8/layout/StepDownProcess"/>
    <dgm:cxn modelId="{BD8D9B21-FDB2-4948-AA5D-F594D1AAE13B}" type="presParOf" srcId="{18958597-37F7-457A-8803-A0AF25121659}" destId="{346F96B2-6BFD-4DF6-A2AA-9BB86689E357}" srcOrd="1" destOrd="0" presId="urn:microsoft.com/office/officeart/2005/8/layout/StepDownProcess"/>
    <dgm:cxn modelId="{32D2AB0F-0842-4309-A802-D0945A5970F4}" type="presParOf" srcId="{18958597-37F7-457A-8803-A0AF25121659}" destId="{E83F15D0-F0A1-4329-A382-A7A28C2C1039}" srcOrd="2" destOrd="0" presId="urn:microsoft.com/office/officeart/2005/8/layout/StepDownProcess"/>
    <dgm:cxn modelId="{0B21549F-BFA9-46D7-A5C0-9924C7D27907}" type="presParOf" srcId="{E83F15D0-F0A1-4329-A382-A7A28C2C1039}" destId="{D0DBCD17-5558-4863-890C-7FAA07CD001B}" srcOrd="0" destOrd="0" presId="urn:microsoft.com/office/officeart/2005/8/layout/StepDownProcess"/>
    <dgm:cxn modelId="{711F997D-1345-4D1C-B7EC-7ADE4D495F6A}" type="presParOf" srcId="{E83F15D0-F0A1-4329-A382-A7A28C2C1039}" destId="{7CFF10E6-23B7-4B92-96F2-57F0AFB111DE}" srcOrd="1" destOrd="0" presId="urn:microsoft.com/office/officeart/2005/8/layout/StepDownProcess"/>
    <dgm:cxn modelId="{BA6684E5-EEF1-48EC-BCB9-54B5205073DE}" type="presParOf" srcId="{E83F15D0-F0A1-4329-A382-A7A28C2C1039}" destId="{B1069A1B-FCE0-448C-B65B-D9DCACE2332C}" srcOrd="2" destOrd="0" presId="urn:microsoft.com/office/officeart/2005/8/layout/StepDownProcess"/>
    <dgm:cxn modelId="{B242F02F-E902-4E2B-BB1C-EE2864F26F91}" type="presParOf" srcId="{18958597-37F7-457A-8803-A0AF25121659}" destId="{572B3759-9ED4-4CC6-ADA9-E6C1A79C4751}" srcOrd="3" destOrd="0" presId="urn:microsoft.com/office/officeart/2005/8/layout/StepDownProcess"/>
    <dgm:cxn modelId="{FC4457BE-1F66-4A98-9ADF-8B924A3063D5}" type="presParOf" srcId="{18958597-37F7-457A-8803-A0AF25121659}" destId="{42281025-DE25-479E-AE7D-2CF86E08144E}" srcOrd="4" destOrd="0" presId="urn:microsoft.com/office/officeart/2005/8/layout/StepDownProcess"/>
    <dgm:cxn modelId="{0143E8F5-F7DB-4FD8-8D48-93289EEE6D07}" type="presParOf" srcId="{42281025-DE25-479E-AE7D-2CF86E08144E}" destId="{62A61475-1D6F-48E4-8985-C3E7C56C0AAD}" srcOrd="0" destOrd="0" presId="urn:microsoft.com/office/officeart/2005/8/layout/StepDownProcess"/>
    <dgm:cxn modelId="{2B3BDD5E-C647-43C3-9257-032BAB34B311}" type="presParOf" srcId="{42281025-DE25-479E-AE7D-2CF86E08144E}" destId="{587B094C-FD9C-40A2-B2DA-839AE53E77F8}" srcOrd="1" destOrd="0" presId="urn:microsoft.com/office/officeart/2005/8/layout/StepDownProcess"/>
    <dgm:cxn modelId="{E7A72435-8068-4B5E-BF80-03A7533F85F7}" type="presParOf" srcId="{42281025-DE25-479E-AE7D-2CF86E08144E}" destId="{08827826-EF16-4637-BDFB-B735CEBC4891}" srcOrd="2" destOrd="0" presId="urn:microsoft.com/office/officeart/2005/8/layout/StepDownProcess"/>
    <dgm:cxn modelId="{76CA1611-9DB9-4848-A430-1E9412587E05}" type="presParOf" srcId="{18958597-37F7-457A-8803-A0AF25121659}" destId="{BE2D0459-9454-42AD-9070-153ED36DE815}" srcOrd="5" destOrd="0" presId="urn:microsoft.com/office/officeart/2005/8/layout/StepDownProcess"/>
    <dgm:cxn modelId="{95611F9E-CB55-45AE-A939-C19B6C417779}" type="presParOf" srcId="{18958597-37F7-457A-8803-A0AF25121659}" destId="{07C5CCF2-EA4C-49D5-978A-ED564D58C53A}" srcOrd="6" destOrd="0" presId="urn:microsoft.com/office/officeart/2005/8/layout/StepDownProcess"/>
    <dgm:cxn modelId="{F68B462A-C028-4F70-832B-9ECE10AE4290}" type="presParOf" srcId="{07C5CCF2-EA4C-49D5-978A-ED564D58C53A}" destId="{D71949C9-4E83-4D32-9EBC-0DF93B1611D1}"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F31801-DF07-4820-88A8-B1FD2B91342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427D5A8-9DC9-4D09-B3CB-3A40F51ABCFD}">
      <dgm:prSet/>
      <dgm:spPr/>
      <dgm:t>
        <a:bodyPr/>
        <a:lstStyle/>
        <a:p>
          <a:r>
            <a:rPr lang="en-US" dirty="0"/>
            <a:t>improve IRB submission process</a:t>
          </a:r>
        </a:p>
      </dgm:t>
    </dgm:pt>
    <dgm:pt modelId="{ABFD19F0-B13F-4769-976E-610F246B2EBC}" type="parTrans" cxnId="{D0082CA5-983B-4154-A7EC-1B51F84A6465}">
      <dgm:prSet/>
      <dgm:spPr/>
      <dgm:t>
        <a:bodyPr/>
        <a:lstStyle/>
        <a:p>
          <a:endParaRPr lang="en-US"/>
        </a:p>
      </dgm:t>
    </dgm:pt>
    <dgm:pt modelId="{A337AC4C-6DC6-432A-8341-F5F6BFE74F36}" type="sibTrans" cxnId="{D0082CA5-983B-4154-A7EC-1B51F84A6465}">
      <dgm:prSet/>
      <dgm:spPr/>
      <dgm:t>
        <a:bodyPr/>
        <a:lstStyle/>
        <a:p>
          <a:endParaRPr lang="en-US"/>
        </a:p>
      </dgm:t>
    </dgm:pt>
    <dgm:pt modelId="{7CC5731C-46D6-43A7-ADCD-BDAE8A421AFE}">
      <dgm:prSet phldrT="[Text]"/>
      <dgm:spPr/>
      <dgm:t>
        <a:bodyPr/>
        <a:lstStyle/>
        <a:p>
          <a:r>
            <a:rPr lang="en-US" dirty="0"/>
            <a:t>assist researchers</a:t>
          </a:r>
        </a:p>
      </dgm:t>
    </dgm:pt>
    <dgm:pt modelId="{D5FD5632-AC90-45FC-9AEA-4CCEF614D131}" type="parTrans" cxnId="{56776C88-2E95-498F-8174-D774FD1F8E55}">
      <dgm:prSet/>
      <dgm:spPr/>
      <dgm:t>
        <a:bodyPr/>
        <a:lstStyle/>
        <a:p>
          <a:endParaRPr lang="en-US"/>
        </a:p>
      </dgm:t>
    </dgm:pt>
    <dgm:pt modelId="{CC8A878F-C4C4-469E-94B3-DA53DE92C2BE}" type="sibTrans" cxnId="{56776C88-2E95-498F-8174-D774FD1F8E55}">
      <dgm:prSet/>
      <dgm:spPr/>
      <dgm:t>
        <a:bodyPr/>
        <a:lstStyle/>
        <a:p>
          <a:endParaRPr lang="en-US"/>
        </a:p>
      </dgm:t>
    </dgm:pt>
    <dgm:pt modelId="{150611D4-6D0E-43E4-85FB-CD35010CCAAD}">
      <dgm:prSet/>
      <dgm:spPr/>
      <dgm:t>
        <a:bodyPr/>
        <a:lstStyle/>
        <a:p>
          <a:r>
            <a:rPr lang="en-US" b="0" i="0" u="none" dirty="0"/>
            <a:t>implement IRB submission management and evaluation tools</a:t>
          </a:r>
          <a:endParaRPr lang="en-US" dirty="0"/>
        </a:p>
      </dgm:t>
    </dgm:pt>
    <dgm:pt modelId="{ADA7DA25-7EBB-46FD-84C1-8B0199576459}" type="parTrans" cxnId="{86B210BE-034E-45FA-9683-CF50021303FA}">
      <dgm:prSet/>
      <dgm:spPr/>
      <dgm:t>
        <a:bodyPr/>
        <a:lstStyle/>
        <a:p>
          <a:endParaRPr lang="en-US"/>
        </a:p>
      </dgm:t>
    </dgm:pt>
    <dgm:pt modelId="{CB1C62AD-B9DB-46D2-A0B8-FC031D9680B6}" type="sibTrans" cxnId="{86B210BE-034E-45FA-9683-CF50021303FA}">
      <dgm:prSet/>
      <dgm:spPr/>
      <dgm:t>
        <a:bodyPr/>
        <a:lstStyle/>
        <a:p>
          <a:endParaRPr lang="en-US"/>
        </a:p>
      </dgm:t>
    </dgm:pt>
    <dgm:pt modelId="{C04DF750-00CC-4DB7-A961-A224BD1E44E5}">
      <dgm:prSet/>
      <dgm:spPr/>
      <dgm:t>
        <a:bodyPr/>
        <a:lstStyle/>
        <a:p>
          <a:r>
            <a:rPr lang="en-US" b="0" i="0" u="none" dirty="0"/>
            <a:t>increase IRB meeting frequency</a:t>
          </a:r>
          <a:endParaRPr lang="en-US" dirty="0"/>
        </a:p>
      </dgm:t>
    </dgm:pt>
    <dgm:pt modelId="{25C30C8F-4CC5-4CD6-855E-8FBDD1F31749}" type="parTrans" cxnId="{FE1C91E1-3464-4AB3-964B-282D842DCA1E}">
      <dgm:prSet/>
      <dgm:spPr/>
      <dgm:t>
        <a:bodyPr/>
        <a:lstStyle/>
        <a:p>
          <a:endParaRPr lang="en-US"/>
        </a:p>
      </dgm:t>
    </dgm:pt>
    <dgm:pt modelId="{24BDCFF1-5D30-4E34-B59C-6E500710FE90}" type="sibTrans" cxnId="{FE1C91E1-3464-4AB3-964B-282D842DCA1E}">
      <dgm:prSet/>
      <dgm:spPr/>
      <dgm:t>
        <a:bodyPr/>
        <a:lstStyle/>
        <a:p>
          <a:endParaRPr lang="en-US"/>
        </a:p>
      </dgm:t>
    </dgm:pt>
    <dgm:pt modelId="{294942DC-76D5-4985-80FD-CD96127EBEBC}">
      <dgm:prSet/>
      <dgm:spPr/>
      <dgm:t>
        <a:bodyPr/>
        <a:lstStyle/>
        <a:p>
          <a:r>
            <a:rPr lang="en-US" b="0" i="0" u="none" dirty="0"/>
            <a:t>integrate PI protocol with IRB application and remove redundant sections of application</a:t>
          </a:r>
          <a:endParaRPr lang="en-US" dirty="0"/>
        </a:p>
      </dgm:t>
    </dgm:pt>
    <dgm:pt modelId="{995F8CE9-ACDD-43CC-9D3E-D285926ECC77}" type="parTrans" cxnId="{7E5B0EF1-2673-415E-BDD6-367978350297}">
      <dgm:prSet/>
      <dgm:spPr/>
      <dgm:t>
        <a:bodyPr/>
        <a:lstStyle/>
        <a:p>
          <a:endParaRPr lang="en-US"/>
        </a:p>
      </dgm:t>
    </dgm:pt>
    <dgm:pt modelId="{9791C59E-7CAF-4333-AA99-35ED62471076}" type="sibTrans" cxnId="{7E5B0EF1-2673-415E-BDD6-367978350297}">
      <dgm:prSet/>
      <dgm:spPr/>
      <dgm:t>
        <a:bodyPr/>
        <a:lstStyle/>
        <a:p>
          <a:endParaRPr lang="en-US"/>
        </a:p>
      </dgm:t>
    </dgm:pt>
    <dgm:pt modelId="{567D8620-EA59-4FF9-88A0-64C66609EDF5}">
      <dgm:prSet/>
      <dgm:spPr/>
      <dgm:t>
        <a:bodyPr/>
        <a:lstStyle/>
        <a:p>
          <a:r>
            <a:rPr lang="en-US" b="0" i="0" u="none" dirty="0"/>
            <a:t>internal web-based suite of IT modules to facilitate research compliance</a:t>
          </a:r>
          <a:endParaRPr lang="en-US" dirty="0"/>
        </a:p>
      </dgm:t>
    </dgm:pt>
    <dgm:pt modelId="{78A4DF83-1C67-4753-9B97-F4785B57E8CF}" type="parTrans" cxnId="{D20E5E35-4D6A-4048-BA7A-B661693C3F87}">
      <dgm:prSet/>
      <dgm:spPr/>
      <dgm:t>
        <a:bodyPr/>
        <a:lstStyle/>
        <a:p>
          <a:endParaRPr lang="en-US"/>
        </a:p>
      </dgm:t>
    </dgm:pt>
    <dgm:pt modelId="{BC9AAA7B-E22A-4DC0-9ECF-64D593A9ED1C}" type="sibTrans" cxnId="{D20E5E35-4D6A-4048-BA7A-B661693C3F87}">
      <dgm:prSet/>
      <dgm:spPr/>
      <dgm:t>
        <a:bodyPr/>
        <a:lstStyle/>
        <a:p>
          <a:endParaRPr lang="en-US"/>
        </a:p>
      </dgm:t>
    </dgm:pt>
    <dgm:pt modelId="{EE8D809E-0DF1-4FD6-93F1-F4EDF5102D98}">
      <dgm:prSet/>
      <dgm:spPr/>
      <dgm:t>
        <a:bodyPr/>
        <a:lstStyle/>
        <a:p>
          <a:r>
            <a:rPr lang="en-US" b="0" i="0" u="none" dirty="0"/>
            <a:t>provide application templates</a:t>
          </a:r>
          <a:endParaRPr lang="en-US" dirty="0"/>
        </a:p>
      </dgm:t>
    </dgm:pt>
    <dgm:pt modelId="{6B4C572E-99EF-4C90-B69C-4CE5C7F4210B}" type="parTrans" cxnId="{8E0963D6-110A-4E4C-8E72-44D0D33B657E}">
      <dgm:prSet/>
      <dgm:spPr/>
      <dgm:t>
        <a:bodyPr/>
        <a:lstStyle/>
        <a:p>
          <a:endParaRPr lang="en-US"/>
        </a:p>
      </dgm:t>
    </dgm:pt>
    <dgm:pt modelId="{86ED6548-52AC-48C0-B4DD-DC5DF0C59205}" type="sibTrans" cxnId="{8E0963D6-110A-4E4C-8E72-44D0D33B657E}">
      <dgm:prSet/>
      <dgm:spPr/>
      <dgm:t>
        <a:bodyPr/>
        <a:lstStyle/>
        <a:p>
          <a:endParaRPr lang="en-US"/>
        </a:p>
      </dgm:t>
    </dgm:pt>
    <dgm:pt modelId="{DDD50848-2ABD-4FC6-9E86-5785EE6F5F3A}">
      <dgm:prSet/>
      <dgm:spPr/>
      <dgm:t>
        <a:bodyPr/>
        <a:lstStyle/>
        <a:p>
          <a:r>
            <a:rPr lang="en-US" b="0" i="0" u="none" dirty="0"/>
            <a:t>revise application so that investigators provide greater detail and clarity about studies</a:t>
          </a:r>
          <a:endParaRPr lang="en-US" dirty="0"/>
        </a:p>
      </dgm:t>
    </dgm:pt>
    <dgm:pt modelId="{5E02606A-D4C7-4866-B071-0D32644380A0}" type="parTrans" cxnId="{153BAB84-FD25-4094-A038-E91627A26BE1}">
      <dgm:prSet/>
      <dgm:spPr/>
      <dgm:t>
        <a:bodyPr/>
        <a:lstStyle/>
        <a:p>
          <a:endParaRPr lang="en-US"/>
        </a:p>
      </dgm:t>
    </dgm:pt>
    <dgm:pt modelId="{EBACD5D7-66E4-4AE3-899F-414C89253059}" type="sibTrans" cxnId="{153BAB84-FD25-4094-A038-E91627A26BE1}">
      <dgm:prSet/>
      <dgm:spPr/>
      <dgm:t>
        <a:bodyPr/>
        <a:lstStyle/>
        <a:p>
          <a:endParaRPr lang="en-US"/>
        </a:p>
      </dgm:t>
    </dgm:pt>
    <dgm:pt modelId="{DD0CF223-EF42-46D7-B87E-AD6F5CCCAFAB}">
      <dgm:prSet/>
      <dgm:spPr/>
      <dgm:t>
        <a:bodyPr/>
        <a:lstStyle/>
        <a:p>
          <a:r>
            <a:rPr lang="en-US" b="0" i="0" u="none" dirty="0"/>
            <a:t>upgrade IRB electronic submission</a:t>
          </a:r>
          <a:endParaRPr lang="en-US" dirty="0"/>
        </a:p>
      </dgm:t>
    </dgm:pt>
    <dgm:pt modelId="{6C7158C7-39F2-4776-BDEC-2F7CAD7048CB}" type="parTrans" cxnId="{F292A7D6-E706-4F06-AC84-00FE936EC253}">
      <dgm:prSet/>
      <dgm:spPr/>
      <dgm:t>
        <a:bodyPr/>
        <a:lstStyle/>
        <a:p>
          <a:endParaRPr lang="en-US"/>
        </a:p>
      </dgm:t>
    </dgm:pt>
    <dgm:pt modelId="{F5BED200-D904-4E68-BD7C-35A15CCBBC8A}" type="sibTrans" cxnId="{F292A7D6-E706-4F06-AC84-00FE936EC253}">
      <dgm:prSet/>
      <dgm:spPr/>
      <dgm:t>
        <a:bodyPr/>
        <a:lstStyle/>
        <a:p>
          <a:endParaRPr lang="en-US"/>
        </a:p>
      </dgm:t>
    </dgm:pt>
    <dgm:pt modelId="{09F1ACA6-3C6F-401C-936E-801B5121D018}">
      <dgm:prSet/>
      <dgm:spPr/>
      <dgm:t>
        <a:bodyPr/>
        <a:lstStyle/>
        <a:p>
          <a:r>
            <a:rPr lang="en-US" dirty="0"/>
            <a:t>train IRB members</a:t>
          </a:r>
        </a:p>
      </dgm:t>
    </dgm:pt>
    <dgm:pt modelId="{588F7D2C-FFA4-4ECD-9C09-8AB10FCB7B56}" type="parTrans" cxnId="{4E010986-5207-42E7-8C27-DE11A42ABEEF}">
      <dgm:prSet/>
      <dgm:spPr/>
      <dgm:t>
        <a:bodyPr/>
        <a:lstStyle/>
        <a:p>
          <a:endParaRPr lang="en-US"/>
        </a:p>
      </dgm:t>
    </dgm:pt>
    <dgm:pt modelId="{2DEB12E8-443B-45A9-9B67-24E755370164}" type="sibTrans" cxnId="{4E010986-5207-42E7-8C27-DE11A42ABEEF}">
      <dgm:prSet/>
      <dgm:spPr/>
      <dgm:t>
        <a:bodyPr/>
        <a:lstStyle/>
        <a:p>
          <a:endParaRPr lang="en-US"/>
        </a:p>
      </dgm:t>
    </dgm:pt>
    <dgm:pt modelId="{944B91D8-0105-4359-BC0A-D4E91FFB31A4}">
      <dgm:prSet/>
      <dgm:spPr/>
      <dgm:t>
        <a:bodyPr/>
        <a:lstStyle/>
        <a:p>
          <a:r>
            <a:rPr lang="en-US" b="0" i="0" u="none" dirty="0"/>
            <a:t>assess IRB administrator competency and provide training</a:t>
          </a:r>
          <a:endParaRPr lang="en-US" dirty="0"/>
        </a:p>
      </dgm:t>
    </dgm:pt>
    <dgm:pt modelId="{5AFA4DE1-C91D-4166-AFF2-F18C1F7E5719}" type="parTrans" cxnId="{3F16F529-3052-42BF-A631-7187A4BEB678}">
      <dgm:prSet/>
      <dgm:spPr/>
      <dgm:t>
        <a:bodyPr/>
        <a:lstStyle/>
        <a:p>
          <a:endParaRPr lang="en-US"/>
        </a:p>
      </dgm:t>
    </dgm:pt>
    <dgm:pt modelId="{F9CE188B-DE5B-429B-9A79-C24054D7E518}" type="sibTrans" cxnId="{3F16F529-3052-42BF-A631-7187A4BEB678}">
      <dgm:prSet/>
      <dgm:spPr/>
      <dgm:t>
        <a:bodyPr/>
        <a:lstStyle/>
        <a:p>
          <a:endParaRPr lang="en-US"/>
        </a:p>
      </dgm:t>
    </dgm:pt>
    <dgm:pt modelId="{9F455156-1AB5-4ECB-B5A5-FF28F53B8BC5}">
      <dgm:prSet/>
      <dgm:spPr/>
      <dgm:t>
        <a:bodyPr/>
        <a:lstStyle/>
        <a:p>
          <a:r>
            <a:rPr lang="en-US" b="0" i="0" u="none" dirty="0"/>
            <a:t>train  IRB members to improve quality of IRB reviewer notes</a:t>
          </a:r>
          <a:endParaRPr lang="en-US" dirty="0"/>
        </a:p>
      </dgm:t>
    </dgm:pt>
    <dgm:pt modelId="{CA1090CF-C7AA-4937-997E-44B3F74B0EDA}" type="parTrans" cxnId="{5D0B738E-7911-4CE3-8537-D675C4FC4BB4}">
      <dgm:prSet/>
      <dgm:spPr/>
      <dgm:t>
        <a:bodyPr/>
        <a:lstStyle/>
        <a:p>
          <a:endParaRPr lang="en-US"/>
        </a:p>
      </dgm:t>
    </dgm:pt>
    <dgm:pt modelId="{EE600709-DAC7-4F34-BF80-5255A4765B1C}" type="sibTrans" cxnId="{5D0B738E-7911-4CE3-8537-D675C4FC4BB4}">
      <dgm:prSet/>
      <dgm:spPr/>
      <dgm:t>
        <a:bodyPr/>
        <a:lstStyle/>
        <a:p>
          <a:endParaRPr lang="en-US"/>
        </a:p>
      </dgm:t>
    </dgm:pt>
    <dgm:pt modelId="{CAB47C55-D845-4942-9591-09ABB851882F}">
      <dgm:prSet/>
      <dgm:spPr/>
      <dgm:t>
        <a:bodyPr/>
        <a:lstStyle/>
        <a:p>
          <a:r>
            <a:rPr lang="en-US" b="0" i="0" u="none"/>
            <a:t>train IRB members on conditional approvals</a:t>
          </a:r>
          <a:endParaRPr lang="en-US"/>
        </a:p>
      </dgm:t>
    </dgm:pt>
    <dgm:pt modelId="{3A6E1C16-79F0-471F-99AB-31CAFC4D11E6}" type="parTrans" cxnId="{AF32C950-8BEA-440D-ABD2-80A8B28A5CB7}">
      <dgm:prSet/>
      <dgm:spPr/>
      <dgm:t>
        <a:bodyPr/>
        <a:lstStyle/>
        <a:p>
          <a:endParaRPr lang="en-US"/>
        </a:p>
      </dgm:t>
    </dgm:pt>
    <dgm:pt modelId="{25902557-14FE-4B8E-9D92-F3FCECD3EC4B}" type="sibTrans" cxnId="{AF32C950-8BEA-440D-ABD2-80A8B28A5CB7}">
      <dgm:prSet/>
      <dgm:spPr/>
      <dgm:t>
        <a:bodyPr/>
        <a:lstStyle/>
        <a:p>
          <a:endParaRPr lang="en-US"/>
        </a:p>
      </dgm:t>
    </dgm:pt>
    <dgm:pt modelId="{9698A24A-0A10-4136-AE11-4A78FFC44ABA}">
      <dgm:prSet/>
      <dgm:spPr/>
      <dgm:t>
        <a:bodyPr/>
        <a:lstStyle/>
        <a:p>
          <a:r>
            <a:rPr lang="en-US" b="0" i="0" u="none" dirty="0"/>
            <a:t>train IRB members on IT tools (e.g. RAMS)</a:t>
          </a:r>
          <a:endParaRPr lang="en-US" dirty="0"/>
        </a:p>
      </dgm:t>
    </dgm:pt>
    <dgm:pt modelId="{6D053DC3-BF12-428D-AEAE-941DF22C391C}" type="parTrans" cxnId="{CE07645D-8271-4DAE-92BE-11BADFDCB4B7}">
      <dgm:prSet/>
      <dgm:spPr/>
      <dgm:t>
        <a:bodyPr/>
        <a:lstStyle/>
        <a:p>
          <a:endParaRPr lang="en-US"/>
        </a:p>
      </dgm:t>
    </dgm:pt>
    <dgm:pt modelId="{6725A9B4-5F1D-4C1E-B9B2-EADDB2DA1DD2}" type="sibTrans" cxnId="{CE07645D-8271-4DAE-92BE-11BADFDCB4B7}">
      <dgm:prSet/>
      <dgm:spPr/>
      <dgm:t>
        <a:bodyPr/>
        <a:lstStyle/>
        <a:p>
          <a:endParaRPr lang="en-US"/>
        </a:p>
      </dgm:t>
    </dgm:pt>
    <dgm:pt modelId="{E51262CF-6F22-41F9-9138-BE21C273BF46}">
      <dgm:prSet/>
      <dgm:spPr/>
      <dgm:t>
        <a:bodyPr/>
        <a:lstStyle/>
        <a:p>
          <a:r>
            <a:rPr lang="en-US" b="0" i="0" u="none" dirty="0"/>
            <a:t>train researchers</a:t>
          </a:r>
          <a:endParaRPr lang="en-US" dirty="0"/>
        </a:p>
      </dgm:t>
    </dgm:pt>
    <dgm:pt modelId="{DB2921B1-E78B-4F82-8990-4FB9069BAFA7}" type="parTrans" cxnId="{319C2815-05B7-4834-9C31-C63CEB73D027}">
      <dgm:prSet/>
      <dgm:spPr/>
      <dgm:t>
        <a:bodyPr/>
        <a:lstStyle/>
        <a:p>
          <a:endParaRPr lang="en-US"/>
        </a:p>
      </dgm:t>
    </dgm:pt>
    <dgm:pt modelId="{85B1D603-D44F-4599-9347-66E996ED286E}" type="sibTrans" cxnId="{319C2815-05B7-4834-9C31-C63CEB73D027}">
      <dgm:prSet/>
      <dgm:spPr/>
      <dgm:t>
        <a:bodyPr/>
        <a:lstStyle/>
        <a:p>
          <a:endParaRPr lang="en-US"/>
        </a:p>
      </dgm:t>
    </dgm:pt>
    <dgm:pt modelId="{B4D6D18D-5A22-408D-8619-B6814920F7EF}">
      <dgm:prSet/>
      <dgm:spPr/>
      <dgm:t>
        <a:bodyPr/>
        <a:lstStyle/>
        <a:p>
          <a:r>
            <a:rPr lang="en-US" dirty="0"/>
            <a:t>Resource allocation</a:t>
          </a:r>
        </a:p>
      </dgm:t>
    </dgm:pt>
    <dgm:pt modelId="{D8E34D06-5873-407C-8BF3-CF5E54EAB012}" type="parTrans" cxnId="{C221DFB1-C176-4F07-B242-889172999D36}">
      <dgm:prSet/>
      <dgm:spPr/>
      <dgm:t>
        <a:bodyPr/>
        <a:lstStyle/>
        <a:p>
          <a:endParaRPr lang="en-US"/>
        </a:p>
      </dgm:t>
    </dgm:pt>
    <dgm:pt modelId="{5C82AC3F-2E89-4063-8E37-100100EF86D4}" type="sibTrans" cxnId="{C221DFB1-C176-4F07-B242-889172999D36}">
      <dgm:prSet/>
      <dgm:spPr/>
      <dgm:t>
        <a:bodyPr/>
        <a:lstStyle/>
        <a:p>
          <a:endParaRPr lang="en-US"/>
        </a:p>
      </dgm:t>
    </dgm:pt>
    <dgm:pt modelId="{FDE2AC8C-FFE6-4473-B93D-74828CABD610}">
      <dgm:prSet/>
      <dgm:spPr/>
      <dgm:t>
        <a:bodyPr/>
        <a:lstStyle/>
        <a:p>
          <a:r>
            <a:rPr lang="en-US" dirty="0"/>
            <a:t>Allocate appropriate resources to IRB</a:t>
          </a:r>
        </a:p>
      </dgm:t>
    </dgm:pt>
    <dgm:pt modelId="{F164EBF8-D4A3-4087-80D4-57FA885F98AC}" type="parTrans" cxnId="{EC41E805-4F61-4BA6-A29A-7BCF39D61D62}">
      <dgm:prSet/>
      <dgm:spPr/>
      <dgm:t>
        <a:bodyPr/>
        <a:lstStyle/>
        <a:p>
          <a:endParaRPr lang="en-US"/>
        </a:p>
      </dgm:t>
    </dgm:pt>
    <dgm:pt modelId="{0756026C-B9D0-4F19-9A2D-705C01F4A0C6}" type="sibTrans" cxnId="{EC41E805-4F61-4BA6-A29A-7BCF39D61D62}">
      <dgm:prSet/>
      <dgm:spPr/>
      <dgm:t>
        <a:bodyPr/>
        <a:lstStyle/>
        <a:p>
          <a:endParaRPr lang="en-US"/>
        </a:p>
      </dgm:t>
    </dgm:pt>
    <dgm:pt modelId="{C0A121AD-776C-4A35-B1B2-A6830DE56559}">
      <dgm:prSet phldrT="[Text]"/>
      <dgm:spPr/>
      <dgm:t>
        <a:bodyPr/>
        <a:lstStyle/>
        <a:p>
          <a:r>
            <a:rPr lang="en-US" b="0" i="0" u="none" dirty="0"/>
            <a:t>increase focus on customer service</a:t>
          </a:r>
          <a:endParaRPr lang="en-US" dirty="0"/>
        </a:p>
      </dgm:t>
    </dgm:pt>
    <dgm:pt modelId="{25C28B98-FBF6-485C-A858-35F48B5D7398}" type="parTrans" cxnId="{DA68945A-0E17-44A0-BF15-93B480157B28}">
      <dgm:prSet/>
      <dgm:spPr/>
      <dgm:t>
        <a:bodyPr/>
        <a:lstStyle/>
        <a:p>
          <a:endParaRPr lang="en-US"/>
        </a:p>
      </dgm:t>
    </dgm:pt>
    <dgm:pt modelId="{B46D0282-FB0B-44BD-B703-91561B9D1ADB}" type="sibTrans" cxnId="{DA68945A-0E17-44A0-BF15-93B480157B28}">
      <dgm:prSet/>
      <dgm:spPr/>
      <dgm:t>
        <a:bodyPr/>
        <a:lstStyle/>
        <a:p>
          <a:endParaRPr lang="en-US"/>
        </a:p>
      </dgm:t>
    </dgm:pt>
    <dgm:pt modelId="{06BDCFA6-1A1E-426F-9A04-84DCE90BBE40}">
      <dgm:prSet/>
      <dgm:spPr/>
      <dgm:t>
        <a:bodyPr/>
        <a:lstStyle/>
        <a:p>
          <a:r>
            <a:rPr lang="en-US" b="0" i="0" u="none"/>
            <a:t>proactively reach out to study team members</a:t>
          </a:r>
          <a:endParaRPr lang="en-US"/>
        </a:p>
      </dgm:t>
    </dgm:pt>
    <dgm:pt modelId="{4553DD75-984A-44E6-AE3A-8DE73CD8B9BB}" type="parTrans" cxnId="{5A469557-D7D2-4715-BE74-8BCBD8F3E12A}">
      <dgm:prSet/>
      <dgm:spPr/>
      <dgm:t>
        <a:bodyPr/>
        <a:lstStyle/>
        <a:p>
          <a:endParaRPr lang="en-US"/>
        </a:p>
      </dgm:t>
    </dgm:pt>
    <dgm:pt modelId="{CE39008B-B9A8-4DD1-991D-A3FEE3011F51}" type="sibTrans" cxnId="{5A469557-D7D2-4715-BE74-8BCBD8F3E12A}">
      <dgm:prSet/>
      <dgm:spPr/>
      <dgm:t>
        <a:bodyPr/>
        <a:lstStyle/>
        <a:p>
          <a:endParaRPr lang="en-US"/>
        </a:p>
      </dgm:t>
    </dgm:pt>
    <dgm:pt modelId="{B0305DDA-043E-49F5-93E3-AD484106B008}">
      <dgm:prSet/>
      <dgm:spPr/>
      <dgm:t>
        <a:bodyPr/>
        <a:lstStyle/>
        <a:p>
          <a:r>
            <a:rPr lang="en-US" b="0" i="0" u="none" dirty="0"/>
            <a:t>provide assistance to researchers in submission process</a:t>
          </a:r>
          <a:endParaRPr lang="en-US" dirty="0"/>
        </a:p>
      </dgm:t>
    </dgm:pt>
    <dgm:pt modelId="{5DFE71A3-AA89-435E-A47F-F378B892EA09}" type="parTrans" cxnId="{DD3C3483-6C0B-4A13-8167-3683C137D3B3}">
      <dgm:prSet/>
      <dgm:spPr/>
      <dgm:t>
        <a:bodyPr/>
        <a:lstStyle/>
        <a:p>
          <a:endParaRPr lang="en-US"/>
        </a:p>
      </dgm:t>
    </dgm:pt>
    <dgm:pt modelId="{0FBA6648-09F0-43A0-B398-24520791AD2F}" type="sibTrans" cxnId="{DD3C3483-6C0B-4A13-8167-3683C137D3B3}">
      <dgm:prSet/>
      <dgm:spPr/>
      <dgm:t>
        <a:bodyPr/>
        <a:lstStyle/>
        <a:p>
          <a:endParaRPr lang="en-US"/>
        </a:p>
      </dgm:t>
    </dgm:pt>
    <dgm:pt modelId="{BB1E25B7-D630-4A79-A25F-D6C6F848F0F0}">
      <dgm:prSet/>
      <dgm:spPr/>
      <dgm:t>
        <a:bodyPr/>
        <a:lstStyle/>
        <a:p>
          <a:r>
            <a:rPr lang="en-US" dirty="0"/>
            <a:t>provide online educational guidance for PIs</a:t>
          </a:r>
        </a:p>
      </dgm:t>
    </dgm:pt>
    <dgm:pt modelId="{CE139635-AEE7-4634-A5B0-338B37B9DA95}" type="parTrans" cxnId="{69DBE072-07CE-4F77-B4E9-016EEB4F416A}">
      <dgm:prSet/>
      <dgm:spPr/>
      <dgm:t>
        <a:bodyPr/>
        <a:lstStyle/>
        <a:p>
          <a:endParaRPr lang="en-US"/>
        </a:p>
      </dgm:t>
    </dgm:pt>
    <dgm:pt modelId="{02796667-AB54-474D-9F06-8F351D2BCA18}" type="sibTrans" cxnId="{69DBE072-07CE-4F77-B4E9-016EEB4F416A}">
      <dgm:prSet/>
      <dgm:spPr/>
      <dgm:t>
        <a:bodyPr/>
        <a:lstStyle/>
        <a:p>
          <a:endParaRPr lang="en-US"/>
        </a:p>
      </dgm:t>
    </dgm:pt>
    <dgm:pt modelId="{D89B44BE-3749-487C-B36F-856E9A3AE711}">
      <dgm:prSet/>
      <dgm:spPr/>
      <dgm:t>
        <a:bodyPr/>
        <a:lstStyle/>
        <a:p>
          <a:r>
            <a:rPr lang="en-US" b="0" i="0" u="none" dirty="0"/>
            <a:t>require regulatory consultation</a:t>
          </a:r>
          <a:endParaRPr lang="en-US" dirty="0"/>
        </a:p>
      </dgm:t>
    </dgm:pt>
    <dgm:pt modelId="{69801AEA-8B2F-44A9-A91C-450D32D82C51}" type="parTrans" cxnId="{370FE90B-16A2-4E61-827F-658A6040C7CC}">
      <dgm:prSet/>
      <dgm:spPr/>
      <dgm:t>
        <a:bodyPr/>
        <a:lstStyle/>
        <a:p>
          <a:endParaRPr lang="en-US"/>
        </a:p>
      </dgm:t>
    </dgm:pt>
    <dgm:pt modelId="{2E3E730D-0E78-4AF8-8094-75FEBFEF5CDE}" type="sibTrans" cxnId="{370FE90B-16A2-4E61-827F-658A6040C7CC}">
      <dgm:prSet/>
      <dgm:spPr/>
      <dgm:t>
        <a:bodyPr/>
        <a:lstStyle/>
        <a:p>
          <a:endParaRPr lang="en-US"/>
        </a:p>
      </dgm:t>
    </dgm:pt>
    <dgm:pt modelId="{F9B09540-F8E2-45E7-8622-041A3C2CDE4A}">
      <dgm:prSet/>
      <dgm:spPr/>
      <dgm:t>
        <a:bodyPr/>
        <a:lstStyle/>
        <a:p>
          <a:r>
            <a:rPr lang="en-US" b="0" i="0" u="none" dirty="0"/>
            <a:t>create specialized IRB committee with particular domain focus</a:t>
          </a:r>
          <a:endParaRPr lang="en-US" dirty="0"/>
        </a:p>
      </dgm:t>
    </dgm:pt>
    <dgm:pt modelId="{D05E490F-2859-4A16-9302-641EE72D10A4}" type="parTrans" cxnId="{7F40D718-8CB9-4AB9-8E22-3067C09BF1F5}">
      <dgm:prSet/>
      <dgm:spPr/>
      <dgm:t>
        <a:bodyPr/>
        <a:lstStyle/>
        <a:p>
          <a:endParaRPr lang="en-US"/>
        </a:p>
      </dgm:t>
    </dgm:pt>
    <dgm:pt modelId="{70664EF3-D18E-4E0E-AB37-03218AD40A28}" type="sibTrans" cxnId="{7F40D718-8CB9-4AB9-8E22-3067C09BF1F5}">
      <dgm:prSet/>
      <dgm:spPr/>
      <dgm:t>
        <a:bodyPr/>
        <a:lstStyle/>
        <a:p>
          <a:endParaRPr lang="en-US"/>
        </a:p>
      </dgm:t>
    </dgm:pt>
    <dgm:pt modelId="{2CC9C4A6-3021-4DD9-9165-6076BD32132D}">
      <dgm:prSet phldrT="[Text]"/>
      <dgm:spPr/>
      <dgm:t>
        <a:bodyPr/>
        <a:lstStyle/>
        <a:p>
          <a:r>
            <a:rPr lang="en-US" b="0" i="0" u="none" dirty="0"/>
            <a:t>improve IRB meeting process</a:t>
          </a:r>
          <a:endParaRPr lang="en-US" dirty="0"/>
        </a:p>
      </dgm:t>
    </dgm:pt>
    <dgm:pt modelId="{3C161AA8-51B0-4E94-BF55-F5BD6EBD3D9A}" type="parTrans" cxnId="{E995D144-7EC9-479A-8507-C5A94538040A}">
      <dgm:prSet/>
      <dgm:spPr/>
      <dgm:t>
        <a:bodyPr/>
        <a:lstStyle/>
        <a:p>
          <a:endParaRPr lang="en-US"/>
        </a:p>
      </dgm:t>
    </dgm:pt>
    <dgm:pt modelId="{9F64E38D-81CA-4381-9026-5E99B82F6380}" type="sibTrans" cxnId="{E995D144-7EC9-479A-8507-C5A94538040A}">
      <dgm:prSet/>
      <dgm:spPr/>
      <dgm:t>
        <a:bodyPr/>
        <a:lstStyle/>
        <a:p>
          <a:endParaRPr lang="en-US"/>
        </a:p>
      </dgm:t>
    </dgm:pt>
    <dgm:pt modelId="{ADA0787D-6FB6-421C-B64C-30CEDDCD8BE9}">
      <dgm:prSet phldrT="[Text]"/>
      <dgm:spPr/>
      <dgm:t>
        <a:bodyPr/>
        <a:lstStyle/>
        <a:p>
          <a:r>
            <a:rPr lang="en-US" b="0" i="0" u="none" dirty="0"/>
            <a:t>disseminate identified issues to PI for response prior to IRB meeting</a:t>
          </a:r>
          <a:endParaRPr lang="en-US" dirty="0"/>
        </a:p>
      </dgm:t>
    </dgm:pt>
    <dgm:pt modelId="{F04A2350-A23F-4D77-9C7A-885582336B95}" type="parTrans" cxnId="{9237E6E0-78DD-46A7-89F0-1F9043609C8D}">
      <dgm:prSet/>
      <dgm:spPr/>
      <dgm:t>
        <a:bodyPr/>
        <a:lstStyle/>
        <a:p>
          <a:endParaRPr lang="en-US"/>
        </a:p>
      </dgm:t>
    </dgm:pt>
    <dgm:pt modelId="{C433E2C7-50B4-45A7-916F-A6413CBC138C}" type="sibTrans" cxnId="{9237E6E0-78DD-46A7-89F0-1F9043609C8D}">
      <dgm:prSet/>
      <dgm:spPr/>
      <dgm:t>
        <a:bodyPr/>
        <a:lstStyle/>
        <a:p>
          <a:endParaRPr lang="en-US"/>
        </a:p>
      </dgm:t>
    </dgm:pt>
    <dgm:pt modelId="{00B41240-0968-46C9-85B9-C6B738E74040}">
      <dgm:prSet/>
      <dgm:spPr/>
      <dgm:t>
        <a:bodyPr/>
        <a:lstStyle/>
        <a:p>
          <a:r>
            <a:rPr lang="en-US" b="0" i="0" u="none" dirty="0"/>
            <a:t>do not constrain studies to stay with original reviewer</a:t>
          </a:r>
          <a:endParaRPr lang="en-US" dirty="0"/>
        </a:p>
      </dgm:t>
    </dgm:pt>
    <dgm:pt modelId="{22B04B9B-F5C7-4E9A-AC1C-C2518BFC9B89}" type="parTrans" cxnId="{12E5BF79-6E9E-44F4-B225-D441DEEC6679}">
      <dgm:prSet/>
      <dgm:spPr/>
      <dgm:t>
        <a:bodyPr/>
        <a:lstStyle/>
        <a:p>
          <a:endParaRPr lang="en-US"/>
        </a:p>
      </dgm:t>
    </dgm:pt>
    <dgm:pt modelId="{8C2862E9-E385-4A94-8017-3E60C42BDCC4}" type="sibTrans" cxnId="{12E5BF79-6E9E-44F4-B225-D441DEEC6679}">
      <dgm:prSet/>
      <dgm:spPr/>
      <dgm:t>
        <a:bodyPr/>
        <a:lstStyle/>
        <a:p>
          <a:endParaRPr lang="en-US"/>
        </a:p>
      </dgm:t>
    </dgm:pt>
    <dgm:pt modelId="{D8B0D456-4C59-437B-8B4A-8963DFDB29E9}">
      <dgm:prSet/>
      <dgm:spPr/>
      <dgm:t>
        <a:bodyPr/>
        <a:lstStyle/>
        <a:p>
          <a:r>
            <a:rPr lang="en-US" b="0" i="0" u="none"/>
            <a:t>establish clear turnaround time performance goals for IRB</a:t>
          </a:r>
          <a:endParaRPr lang="en-US"/>
        </a:p>
      </dgm:t>
    </dgm:pt>
    <dgm:pt modelId="{BFD73896-F8F6-47B1-90CE-D120BD9EEFAE}" type="parTrans" cxnId="{5EF8F90A-5D96-435A-8A56-7BF7728684A3}">
      <dgm:prSet/>
      <dgm:spPr/>
      <dgm:t>
        <a:bodyPr/>
        <a:lstStyle/>
        <a:p>
          <a:endParaRPr lang="en-US"/>
        </a:p>
      </dgm:t>
    </dgm:pt>
    <dgm:pt modelId="{B0DA3E83-E412-4CBE-A56C-989396C1B042}" type="sibTrans" cxnId="{5EF8F90A-5D96-435A-8A56-7BF7728684A3}">
      <dgm:prSet/>
      <dgm:spPr/>
      <dgm:t>
        <a:bodyPr/>
        <a:lstStyle/>
        <a:p>
          <a:endParaRPr lang="en-US"/>
        </a:p>
      </dgm:t>
    </dgm:pt>
    <dgm:pt modelId="{3875CB16-43D7-463A-A168-217D5DF27139}">
      <dgm:prSet/>
      <dgm:spPr/>
      <dgm:t>
        <a:bodyPr/>
        <a:lstStyle/>
        <a:p>
          <a:r>
            <a:rPr lang="en-US" b="0" i="0" u="none" dirty="0"/>
            <a:t>establish deadlines for IRB review completion</a:t>
          </a:r>
          <a:endParaRPr lang="en-US" dirty="0"/>
        </a:p>
      </dgm:t>
    </dgm:pt>
    <dgm:pt modelId="{DB16DC8D-0175-454B-836D-338F7B5B873E}" type="parTrans" cxnId="{73FCB8D0-1718-4EAD-A68A-C7060C030827}">
      <dgm:prSet/>
      <dgm:spPr/>
      <dgm:t>
        <a:bodyPr/>
        <a:lstStyle/>
        <a:p>
          <a:endParaRPr lang="en-US"/>
        </a:p>
      </dgm:t>
    </dgm:pt>
    <dgm:pt modelId="{0DB65ABD-2565-4985-9BE5-9E22330A1491}" type="sibTrans" cxnId="{73FCB8D0-1718-4EAD-A68A-C7060C030827}">
      <dgm:prSet/>
      <dgm:spPr/>
      <dgm:t>
        <a:bodyPr/>
        <a:lstStyle/>
        <a:p>
          <a:endParaRPr lang="en-US"/>
        </a:p>
      </dgm:t>
    </dgm:pt>
    <dgm:pt modelId="{1705D3F4-CD33-4DCE-B804-683921733AA3}">
      <dgm:prSet/>
      <dgm:spPr/>
      <dgm:t>
        <a:bodyPr/>
        <a:lstStyle/>
        <a:p>
          <a:r>
            <a:rPr lang="en-US" b="0" i="0" u="none" dirty="0"/>
            <a:t>examine approval process inefficiencies</a:t>
          </a:r>
          <a:endParaRPr lang="en-US" dirty="0"/>
        </a:p>
      </dgm:t>
    </dgm:pt>
    <dgm:pt modelId="{C1CD0298-07AD-45E5-A060-DEEA3CEDE737}" type="parTrans" cxnId="{64AE0AE9-5F65-4A2E-AC65-3B8EA4991483}">
      <dgm:prSet/>
      <dgm:spPr/>
      <dgm:t>
        <a:bodyPr/>
        <a:lstStyle/>
        <a:p>
          <a:endParaRPr lang="en-US"/>
        </a:p>
      </dgm:t>
    </dgm:pt>
    <dgm:pt modelId="{606F5961-010A-4C3F-B555-96A4C21B54C4}" type="sibTrans" cxnId="{64AE0AE9-5F65-4A2E-AC65-3B8EA4991483}">
      <dgm:prSet/>
      <dgm:spPr/>
      <dgm:t>
        <a:bodyPr/>
        <a:lstStyle/>
        <a:p>
          <a:endParaRPr lang="en-US"/>
        </a:p>
      </dgm:t>
    </dgm:pt>
    <dgm:pt modelId="{5DBF6267-2E12-4914-B289-BA130EF03E16}">
      <dgm:prSet/>
      <dgm:spPr/>
      <dgm:t>
        <a:bodyPr/>
        <a:lstStyle/>
        <a:p>
          <a:r>
            <a:rPr lang="en-US" b="0" i="0" u="none" dirty="0"/>
            <a:t>hold more frequent IRB meetings with consistent chair</a:t>
          </a:r>
          <a:endParaRPr lang="en-US" dirty="0"/>
        </a:p>
      </dgm:t>
    </dgm:pt>
    <dgm:pt modelId="{EB43AC11-91BE-4D9F-812B-60369B8D8E0F}" type="parTrans" cxnId="{CDF39A2E-E466-4D89-AF24-657BFAE143D6}">
      <dgm:prSet/>
      <dgm:spPr/>
      <dgm:t>
        <a:bodyPr/>
        <a:lstStyle/>
        <a:p>
          <a:endParaRPr lang="en-US"/>
        </a:p>
      </dgm:t>
    </dgm:pt>
    <dgm:pt modelId="{A7135798-3D04-435F-9A7F-EBC1EDD72E72}" type="sibTrans" cxnId="{CDF39A2E-E466-4D89-AF24-657BFAE143D6}">
      <dgm:prSet/>
      <dgm:spPr/>
      <dgm:t>
        <a:bodyPr/>
        <a:lstStyle/>
        <a:p>
          <a:endParaRPr lang="en-US"/>
        </a:p>
      </dgm:t>
    </dgm:pt>
    <dgm:pt modelId="{FE418EA5-CDD8-49F8-A71A-C66B243C6220}">
      <dgm:prSet/>
      <dgm:spPr/>
      <dgm:t>
        <a:bodyPr/>
        <a:lstStyle/>
        <a:p>
          <a:r>
            <a:rPr lang="en-US" dirty="0"/>
            <a:t>identify opportunities for parallel processing</a:t>
          </a:r>
        </a:p>
      </dgm:t>
    </dgm:pt>
    <dgm:pt modelId="{76DE0748-F835-4686-A8E5-B85224F5644F}" type="parTrans" cxnId="{2CBDA88C-AB86-477A-AC7B-AAD127559F90}">
      <dgm:prSet/>
      <dgm:spPr/>
      <dgm:t>
        <a:bodyPr/>
        <a:lstStyle/>
        <a:p>
          <a:endParaRPr lang="en-US"/>
        </a:p>
      </dgm:t>
    </dgm:pt>
    <dgm:pt modelId="{1A072E89-40FB-4FE2-867E-364612AD3B05}" type="sibTrans" cxnId="{2CBDA88C-AB86-477A-AC7B-AAD127559F90}">
      <dgm:prSet/>
      <dgm:spPr/>
      <dgm:t>
        <a:bodyPr/>
        <a:lstStyle/>
        <a:p>
          <a:endParaRPr lang="en-US"/>
        </a:p>
      </dgm:t>
    </dgm:pt>
    <dgm:pt modelId="{317BCDA0-6299-4967-AA70-C429FF0578B6}">
      <dgm:prSet/>
      <dgm:spPr/>
      <dgm:t>
        <a:bodyPr/>
        <a:lstStyle/>
        <a:p>
          <a:r>
            <a:rPr lang="en-US" dirty="0"/>
            <a:t>monitor progress on IRB administrative activity deadlines</a:t>
          </a:r>
        </a:p>
      </dgm:t>
    </dgm:pt>
    <dgm:pt modelId="{79729055-04C6-486B-8894-C0347F510AC5}" type="parTrans" cxnId="{0D77084D-478E-431D-AE92-B956B8A31A2D}">
      <dgm:prSet/>
      <dgm:spPr/>
      <dgm:t>
        <a:bodyPr/>
        <a:lstStyle/>
        <a:p>
          <a:endParaRPr lang="en-US"/>
        </a:p>
      </dgm:t>
    </dgm:pt>
    <dgm:pt modelId="{646D45F1-BAE0-46CA-BA4E-9CEEEED812A8}" type="sibTrans" cxnId="{0D77084D-478E-431D-AE92-B956B8A31A2D}">
      <dgm:prSet/>
      <dgm:spPr/>
      <dgm:t>
        <a:bodyPr/>
        <a:lstStyle/>
        <a:p>
          <a:endParaRPr lang="en-US"/>
        </a:p>
      </dgm:t>
    </dgm:pt>
    <dgm:pt modelId="{7F72AD75-60AD-4C59-8532-9795CC24CF8B}">
      <dgm:prSet/>
      <dgm:spPr/>
      <dgm:t>
        <a:bodyPr/>
        <a:lstStyle/>
        <a:p>
          <a:r>
            <a:rPr lang="en-US" dirty="0"/>
            <a:t>obtain contact info from PIs prior to IRB meeting</a:t>
          </a:r>
        </a:p>
      </dgm:t>
    </dgm:pt>
    <dgm:pt modelId="{CB550F72-5620-4081-876D-EFCD9CB25031}" type="parTrans" cxnId="{0BB8346E-6933-46C1-876E-E1938B9F03BA}">
      <dgm:prSet/>
      <dgm:spPr/>
      <dgm:t>
        <a:bodyPr/>
        <a:lstStyle/>
        <a:p>
          <a:endParaRPr lang="en-US"/>
        </a:p>
      </dgm:t>
    </dgm:pt>
    <dgm:pt modelId="{F4361474-2C67-4DAC-B604-1DD2A2FEBCA9}" type="sibTrans" cxnId="{0BB8346E-6933-46C1-876E-E1938B9F03BA}">
      <dgm:prSet/>
      <dgm:spPr/>
      <dgm:t>
        <a:bodyPr/>
        <a:lstStyle/>
        <a:p>
          <a:endParaRPr lang="en-US"/>
        </a:p>
      </dgm:t>
    </dgm:pt>
    <dgm:pt modelId="{26AF7D92-A1E4-423E-A0FD-3DD1827F6603}">
      <dgm:prSet/>
      <dgm:spPr/>
      <dgm:t>
        <a:bodyPr/>
        <a:lstStyle/>
        <a:p>
          <a:r>
            <a:rPr lang="en-US" dirty="0"/>
            <a:t>review studies faster at IRB meetings</a:t>
          </a:r>
        </a:p>
      </dgm:t>
    </dgm:pt>
    <dgm:pt modelId="{D17BAB60-BD33-48A0-B49F-180D797C51F0}" type="parTrans" cxnId="{AB526932-612A-4271-87AC-026D85BE60D3}">
      <dgm:prSet/>
      <dgm:spPr/>
      <dgm:t>
        <a:bodyPr/>
        <a:lstStyle/>
        <a:p>
          <a:endParaRPr lang="en-US"/>
        </a:p>
      </dgm:t>
    </dgm:pt>
    <dgm:pt modelId="{AC04A259-FD54-4B3E-A92D-73BAF4C28CED}" type="sibTrans" cxnId="{AB526932-612A-4271-87AC-026D85BE60D3}">
      <dgm:prSet/>
      <dgm:spPr/>
      <dgm:t>
        <a:bodyPr/>
        <a:lstStyle/>
        <a:p>
          <a:endParaRPr lang="en-US"/>
        </a:p>
      </dgm:t>
    </dgm:pt>
    <dgm:pt modelId="{2E30A85A-A511-4B51-8FA4-594A4231AB21}">
      <dgm:prSet/>
      <dgm:spPr/>
      <dgm:t>
        <a:bodyPr/>
        <a:lstStyle/>
        <a:p>
          <a:r>
            <a:rPr lang="en-US" b="0" i="0" u="none" dirty="0"/>
            <a:t>improve IRB review process</a:t>
          </a:r>
          <a:endParaRPr lang="en-US" dirty="0"/>
        </a:p>
      </dgm:t>
    </dgm:pt>
    <dgm:pt modelId="{33940D2B-D448-44CA-B58F-3A167A60997D}" type="parTrans" cxnId="{6B61B7B1-0AD5-4299-A1C9-F777F14016E8}">
      <dgm:prSet/>
      <dgm:spPr/>
      <dgm:t>
        <a:bodyPr/>
        <a:lstStyle/>
        <a:p>
          <a:endParaRPr lang="en-US"/>
        </a:p>
      </dgm:t>
    </dgm:pt>
    <dgm:pt modelId="{379C8750-ECF3-4555-B5F4-BA7B8EB17659}" type="sibTrans" cxnId="{6B61B7B1-0AD5-4299-A1C9-F777F14016E8}">
      <dgm:prSet/>
      <dgm:spPr/>
      <dgm:t>
        <a:bodyPr/>
        <a:lstStyle/>
        <a:p>
          <a:endParaRPr lang="en-US"/>
        </a:p>
      </dgm:t>
    </dgm:pt>
    <dgm:pt modelId="{13172068-FA0B-45C5-AD7E-F046B4296A4E}">
      <dgm:prSet/>
      <dgm:spPr/>
      <dgm:t>
        <a:bodyPr/>
        <a:lstStyle/>
        <a:p>
          <a:r>
            <a:rPr lang="en-US" b="0" i="0" u="none" dirty="0"/>
            <a:t>reduce number of full reviews needed</a:t>
          </a:r>
          <a:endParaRPr lang="en-US" dirty="0"/>
        </a:p>
      </dgm:t>
    </dgm:pt>
    <dgm:pt modelId="{86DF5F7A-0CE0-493F-812D-10380B9004B9}" type="parTrans" cxnId="{6EC8DFB2-3D3F-4228-AC07-1446B5222EBA}">
      <dgm:prSet/>
      <dgm:spPr/>
      <dgm:t>
        <a:bodyPr/>
        <a:lstStyle/>
        <a:p>
          <a:endParaRPr lang="en-US"/>
        </a:p>
      </dgm:t>
    </dgm:pt>
    <dgm:pt modelId="{0D7FC9A4-2668-4A9D-9270-423C98F342B7}" type="sibTrans" cxnId="{6EC8DFB2-3D3F-4228-AC07-1446B5222EBA}">
      <dgm:prSet/>
      <dgm:spPr/>
      <dgm:t>
        <a:bodyPr/>
        <a:lstStyle/>
        <a:p>
          <a:endParaRPr lang="en-US"/>
        </a:p>
      </dgm:t>
    </dgm:pt>
    <dgm:pt modelId="{6FECCEE7-06A5-4C31-9B00-66CCD50981BB}">
      <dgm:prSet/>
      <dgm:spPr/>
      <dgm:t>
        <a:bodyPr/>
        <a:lstStyle/>
        <a:p>
          <a:r>
            <a:rPr lang="en-US" b="0" i="0" u="none" dirty="0"/>
            <a:t>reorganize IRB staff</a:t>
          </a:r>
          <a:endParaRPr lang="en-US" dirty="0"/>
        </a:p>
      </dgm:t>
    </dgm:pt>
    <dgm:pt modelId="{BB84A9DC-331A-43A7-94B1-C3A529C96734}" type="parTrans" cxnId="{C972F068-C961-4D98-92DC-2922608C65D4}">
      <dgm:prSet/>
      <dgm:spPr/>
      <dgm:t>
        <a:bodyPr/>
        <a:lstStyle/>
        <a:p>
          <a:endParaRPr lang="en-US"/>
        </a:p>
      </dgm:t>
    </dgm:pt>
    <dgm:pt modelId="{16F4AF23-CFFF-4FDF-B8F3-618F90271A36}" type="sibTrans" cxnId="{C972F068-C961-4D98-92DC-2922608C65D4}">
      <dgm:prSet/>
      <dgm:spPr/>
      <dgm:t>
        <a:bodyPr/>
        <a:lstStyle/>
        <a:p>
          <a:endParaRPr lang="en-US"/>
        </a:p>
      </dgm:t>
    </dgm:pt>
    <dgm:pt modelId="{BAAF4281-7437-4FE0-A638-6A4AEA337C28}">
      <dgm:prSet/>
      <dgm:spPr/>
      <dgm:t>
        <a:bodyPr/>
        <a:lstStyle/>
        <a:p>
          <a:r>
            <a:rPr lang="en-US" b="0" i="0" u="none" dirty="0"/>
            <a:t>require initial reviews by senior IRB staff</a:t>
          </a:r>
          <a:endParaRPr lang="en-US" dirty="0"/>
        </a:p>
      </dgm:t>
    </dgm:pt>
    <dgm:pt modelId="{316A62B8-DCC9-4235-9B89-5E71A9AD1359}" type="parTrans" cxnId="{ED6835B6-224B-4466-8CD3-76608F02008A}">
      <dgm:prSet/>
      <dgm:spPr/>
      <dgm:t>
        <a:bodyPr/>
        <a:lstStyle/>
        <a:p>
          <a:endParaRPr lang="en-US"/>
        </a:p>
      </dgm:t>
    </dgm:pt>
    <dgm:pt modelId="{5745E90B-2D2C-45A1-BFC0-A19D501354D5}" type="sibTrans" cxnId="{ED6835B6-224B-4466-8CD3-76608F02008A}">
      <dgm:prSet/>
      <dgm:spPr/>
      <dgm:t>
        <a:bodyPr/>
        <a:lstStyle/>
        <a:p>
          <a:endParaRPr lang="en-US"/>
        </a:p>
      </dgm:t>
    </dgm:pt>
    <dgm:pt modelId="{49DA4149-DE2C-48D7-A84E-38B1B9262BB6}">
      <dgm:prSet/>
      <dgm:spPr/>
      <dgm:t>
        <a:bodyPr/>
        <a:lstStyle/>
        <a:p>
          <a:r>
            <a:rPr lang="en-US" b="0" i="0" u="none" dirty="0"/>
            <a:t>track IRB submission volumes to assure appropriate balance of resources</a:t>
          </a:r>
          <a:endParaRPr lang="en-US" dirty="0"/>
        </a:p>
      </dgm:t>
    </dgm:pt>
    <dgm:pt modelId="{92E77635-C85E-4B7B-AD5B-0A910F21E820}" type="parTrans" cxnId="{7446D037-A4E4-4BA9-ACB4-9E6CBB634467}">
      <dgm:prSet/>
      <dgm:spPr/>
      <dgm:t>
        <a:bodyPr/>
        <a:lstStyle/>
        <a:p>
          <a:endParaRPr lang="en-US"/>
        </a:p>
      </dgm:t>
    </dgm:pt>
    <dgm:pt modelId="{7C09B728-760D-4EC1-A272-3D2599525CCF}" type="sibTrans" cxnId="{7446D037-A4E4-4BA9-ACB4-9E6CBB634467}">
      <dgm:prSet/>
      <dgm:spPr/>
      <dgm:t>
        <a:bodyPr/>
        <a:lstStyle/>
        <a:p>
          <a:endParaRPr lang="en-US"/>
        </a:p>
      </dgm:t>
    </dgm:pt>
    <dgm:pt modelId="{EE3764B0-F30F-48F3-AB51-7892C3462D66}">
      <dgm:prSet/>
      <dgm:spPr/>
      <dgm:t>
        <a:bodyPr/>
        <a:lstStyle/>
        <a:p>
          <a:r>
            <a:rPr lang="en-US" b="0" i="0" u="none" dirty="0"/>
            <a:t>update SOPs to increase efficiency and clarity</a:t>
          </a:r>
          <a:endParaRPr lang="en-US" dirty="0"/>
        </a:p>
      </dgm:t>
    </dgm:pt>
    <dgm:pt modelId="{6C67D601-0D39-475A-A382-C046C4F1FAAB}" type="parTrans" cxnId="{A7858C5C-4F1D-47ED-8B80-5F85E3A2A12F}">
      <dgm:prSet/>
      <dgm:spPr/>
      <dgm:t>
        <a:bodyPr/>
        <a:lstStyle/>
        <a:p>
          <a:endParaRPr lang="en-US"/>
        </a:p>
      </dgm:t>
    </dgm:pt>
    <dgm:pt modelId="{52A8628C-3324-4766-B266-39C179D82500}" type="sibTrans" cxnId="{A7858C5C-4F1D-47ED-8B80-5F85E3A2A12F}">
      <dgm:prSet/>
      <dgm:spPr/>
      <dgm:t>
        <a:bodyPr/>
        <a:lstStyle/>
        <a:p>
          <a:endParaRPr lang="en-US"/>
        </a:p>
      </dgm:t>
    </dgm:pt>
    <dgm:pt modelId="{5CA269AC-C8BB-494A-AB42-52BD6DA63ED2}">
      <dgm:prSet/>
      <dgm:spPr/>
      <dgm:t>
        <a:bodyPr/>
        <a:lstStyle/>
        <a:p>
          <a:r>
            <a:rPr lang="en-US" dirty="0"/>
            <a:t>examine IRB processes for inefficiencies</a:t>
          </a:r>
        </a:p>
      </dgm:t>
    </dgm:pt>
    <dgm:pt modelId="{2F0FF1CC-660C-41D7-ADC9-35160A86FAFD}" type="parTrans" cxnId="{A2492E97-B034-41B2-BF09-08359B035906}">
      <dgm:prSet/>
      <dgm:spPr/>
      <dgm:t>
        <a:bodyPr/>
        <a:lstStyle/>
        <a:p>
          <a:endParaRPr lang="en-US"/>
        </a:p>
      </dgm:t>
    </dgm:pt>
    <dgm:pt modelId="{38662B36-6F3E-4781-816B-184F6E1FD9C4}" type="sibTrans" cxnId="{A2492E97-B034-41B2-BF09-08359B035906}">
      <dgm:prSet/>
      <dgm:spPr/>
      <dgm:t>
        <a:bodyPr/>
        <a:lstStyle/>
        <a:p>
          <a:endParaRPr lang="en-US"/>
        </a:p>
      </dgm:t>
    </dgm:pt>
    <dgm:pt modelId="{7B010CAB-D5F1-4D50-97D5-1301E909A119}">
      <dgm:prSet/>
      <dgm:spPr/>
      <dgm:t>
        <a:bodyPr/>
        <a:lstStyle/>
        <a:p>
          <a:r>
            <a:rPr lang="en-US" dirty="0"/>
            <a:t>reduce PI response time</a:t>
          </a:r>
        </a:p>
      </dgm:t>
    </dgm:pt>
    <dgm:pt modelId="{831AAE71-41E1-4899-B687-0A73EF6ED050}" type="parTrans" cxnId="{885D0462-0D4C-45C9-B019-18011E6E8991}">
      <dgm:prSet/>
      <dgm:spPr/>
      <dgm:t>
        <a:bodyPr/>
        <a:lstStyle/>
        <a:p>
          <a:endParaRPr lang="en-US"/>
        </a:p>
      </dgm:t>
    </dgm:pt>
    <dgm:pt modelId="{0BE276F5-0A65-49BF-845F-5C6D4E36BABF}" type="sibTrans" cxnId="{885D0462-0D4C-45C9-B019-18011E6E8991}">
      <dgm:prSet/>
      <dgm:spPr/>
      <dgm:t>
        <a:bodyPr/>
        <a:lstStyle/>
        <a:p>
          <a:endParaRPr lang="en-US"/>
        </a:p>
      </dgm:t>
    </dgm:pt>
    <dgm:pt modelId="{E3C8BDB7-C7F7-42C1-B765-E58E375B6FEE}">
      <dgm:prSet/>
      <dgm:spPr/>
      <dgm:t>
        <a:bodyPr/>
        <a:lstStyle/>
        <a:p>
          <a:r>
            <a:rPr lang="en-US" dirty="0"/>
            <a:t>use expedited review where possible</a:t>
          </a:r>
        </a:p>
      </dgm:t>
    </dgm:pt>
    <dgm:pt modelId="{6C910C14-CE96-4DD3-A7D1-4559C10D6283}" type="parTrans" cxnId="{F50D808B-D195-4F47-83FC-A041542E2FF8}">
      <dgm:prSet/>
      <dgm:spPr/>
      <dgm:t>
        <a:bodyPr/>
        <a:lstStyle/>
        <a:p>
          <a:endParaRPr lang="en-US"/>
        </a:p>
      </dgm:t>
    </dgm:pt>
    <dgm:pt modelId="{27046F52-3BA8-402E-9495-1CFA0ED1F0FB}" type="sibTrans" cxnId="{F50D808B-D195-4F47-83FC-A041542E2FF8}">
      <dgm:prSet/>
      <dgm:spPr/>
      <dgm:t>
        <a:bodyPr/>
        <a:lstStyle/>
        <a:p>
          <a:endParaRPr lang="en-US"/>
        </a:p>
      </dgm:t>
    </dgm:pt>
    <dgm:pt modelId="{E22E2F50-7F97-4E34-AD8B-23DA803FA0DA}">
      <dgm:prSet/>
      <dgm:spPr/>
      <dgm:t>
        <a:bodyPr/>
        <a:lstStyle/>
        <a:p>
          <a:r>
            <a:rPr lang="en-US" b="0" i="0" u="none" dirty="0"/>
            <a:t>discuss metrics with staff regularly</a:t>
          </a:r>
          <a:endParaRPr lang="en-US" dirty="0"/>
        </a:p>
      </dgm:t>
    </dgm:pt>
    <dgm:pt modelId="{C728A9A7-EF20-4434-B93C-5B7623B0CCB8}" type="sibTrans" cxnId="{635BAF95-C847-4046-8F55-E940C88C7B13}">
      <dgm:prSet/>
      <dgm:spPr/>
      <dgm:t>
        <a:bodyPr/>
        <a:lstStyle/>
        <a:p>
          <a:endParaRPr lang="en-US"/>
        </a:p>
      </dgm:t>
    </dgm:pt>
    <dgm:pt modelId="{AE3F8406-83FA-4724-BE99-58F4FA10F055}" type="parTrans" cxnId="{635BAF95-C847-4046-8F55-E940C88C7B13}">
      <dgm:prSet/>
      <dgm:spPr/>
      <dgm:t>
        <a:bodyPr/>
        <a:lstStyle/>
        <a:p>
          <a:endParaRPr lang="en-US"/>
        </a:p>
      </dgm:t>
    </dgm:pt>
    <dgm:pt modelId="{7AFC290E-95A6-4FAC-ABC7-7D114E423DB7}">
      <dgm:prSet/>
      <dgm:spPr/>
      <dgm:t>
        <a:bodyPr/>
        <a:lstStyle/>
        <a:p>
          <a:r>
            <a:rPr lang="en-US" b="0" i="0" u="none"/>
            <a:t>train researchers in human rights research ethics</a:t>
          </a:r>
          <a:endParaRPr lang="en-US"/>
        </a:p>
      </dgm:t>
    </dgm:pt>
    <dgm:pt modelId="{044BECE4-24CE-44C5-8B6F-51A9C45147A0}" type="sibTrans" cxnId="{3A0BC387-3382-4B40-842A-7D4462C99937}">
      <dgm:prSet/>
      <dgm:spPr/>
      <dgm:t>
        <a:bodyPr/>
        <a:lstStyle/>
        <a:p>
          <a:endParaRPr lang="en-US"/>
        </a:p>
      </dgm:t>
    </dgm:pt>
    <dgm:pt modelId="{CE090BA4-C217-46DC-921D-1835D6A68332}" type="parTrans" cxnId="{3A0BC387-3382-4B40-842A-7D4462C99937}">
      <dgm:prSet/>
      <dgm:spPr/>
      <dgm:t>
        <a:bodyPr/>
        <a:lstStyle/>
        <a:p>
          <a:endParaRPr lang="en-US"/>
        </a:p>
      </dgm:t>
    </dgm:pt>
    <dgm:pt modelId="{BCC5D5D1-A388-43D8-95E9-DC89D19A2B1B}">
      <dgm:prSet/>
      <dgm:spPr/>
      <dgm:t>
        <a:bodyPr/>
        <a:lstStyle/>
        <a:p>
          <a:r>
            <a:rPr lang="en-US" b="0" i="0" u="none" dirty="0"/>
            <a:t>train researchers on policies/procedures</a:t>
          </a:r>
          <a:endParaRPr lang="en-US" dirty="0"/>
        </a:p>
      </dgm:t>
    </dgm:pt>
    <dgm:pt modelId="{0BA988BC-D2D1-4CFA-9F0F-2F2BC946A21C}" type="sibTrans" cxnId="{1E938879-3910-4804-B499-C9770C9B4705}">
      <dgm:prSet/>
      <dgm:spPr/>
      <dgm:t>
        <a:bodyPr/>
        <a:lstStyle/>
        <a:p>
          <a:endParaRPr lang="en-US"/>
        </a:p>
      </dgm:t>
    </dgm:pt>
    <dgm:pt modelId="{FF50A925-13B5-4468-9BBD-CED637E2DD62}" type="parTrans" cxnId="{1E938879-3910-4804-B499-C9770C9B4705}">
      <dgm:prSet/>
      <dgm:spPr/>
      <dgm:t>
        <a:bodyPr/>
        <a:lstStyle/>
        <a:p>
          <a:endParaRPr lang="en-US"/>
        </a:p>
      </dgm:t>
    </dgm:pt>
    <dgm:pt modelId="{84D434E1-E046-4148-9BCC-6FC608871775}" type="pres">
      <dgm:prSet presAssocID="{4FF31801-DF07-4820-88A8-B1FD2B913422}" presName="Name0" presStyleCnt="0">
        <dgm:presLayoutVars>
          <dgm:dir/>
          <dgm:animLvl val="lvl"/>
          <dgm:resizeHandles val="exact"/>
        </dgm:presLayoutVars>
      </dgm:prSet>
      <dgm:spPr/>
      <dgm:t>
        <a:bodyPr/>
        <a:lstStyle/>
        <a:p>
          <a:endParaRPr lang="en-US"/>
        </a:p>
      </dgm:t>
    </dgm:pt>
    <dgm:pt modelId="{ADBB2F56-064A-464D-8645-6AA6553E4881}" type="pres">
      <dgm:prSet presAssocID="{9427D5A8-9DC9-4D09-B3CB-3A40F51ABCFD}" presName="composite" presStyleCnt="0"/>
      <dgm:spPr/>
    </dgm:pt>
    <dgm:pt modelId="{E6982521-FFB9-4D9C-A0AD-A743B089B7DE}" type="pres">
      <dgm:prSet presAssocID="{9427D5A8-9DC9-4D09-B3CB-3A40F51ABCFD}" presName="parTx" presStyleLbl="alignNode1" presStyleIdx="0" presStyleCnt="7">
        <dgm:presLayoutVars>
          <dgm:chMax val="0"/>
          <dgm:chPref val="0"/>
          <dgm:bulletEnabled val="1"/>
        </dgm:presLayoutVars>
      </dgm:prSet>
      <dgm:spPr/>
      <dgm:t>
        <a:bodyPr/>
        <a:lstStyle/>
        <a:p>
          <a:endParaRPr lang="en-US"/>
        </a:p>
      </dgm:t>
    </dgm:pt>
    <dgm:pt modelId="{2B8516AA-A044-43C2-9326-606CE53EDAA0}" type="pres">
      <dgm:prSet presAssocID="{9427D5A8-9DC9-4D09-B3CB-3A40F51ABCFD}" presName="desTx" presStyleLbl="alignAccFollowNode1" presStyleIdx="0" presStyleCnt="7">
        <dgm:presLayoutVars>
          <dgm:bulletEnabled val="1"/>
        </dgm:presLayoutVars>
      </dgm:prSet>
      <dgm:spPr/>
      <dgm:t>
        <a:bodyPr/>
        <a:lstStyle/>
        <a:p>
          <a:endParaRPr lang="en-US"/>
        </a:p>
      </dgm:t>
    </dgm:pt>
    <dgm:pt modelId="{6C476E17-DCAB-4A37-90CF-57998D940976}" type="pres">
      <dgm:prSet presAssocID="{A337AC4C-6DC6-432A-8341-F5F6BFE74F36}" presName="space" presStyleCnt="0"/>
      <dgm:spPr/>
    </dgm:pt>
    <dgm:pt modelId="{C09F7320-CB05-4EC0-A636-6851FDED1B0F}" type="pres">
      <dgm:prSet presAssocID="{09F1ACA6-3C6F-401C-936E-801B5121D018}" presName="composite" presStyleCnt="0"/>
      <dgm:spPr/>
    </dgm:pt>
    <dgm:pt modelId="{25942DED-B29F-4F1B-A7D4-411B9D83C179}" type="pres">
      <dgm:prSet presAssocID="{09F1ACA6-3C6F-401C-936E-801B5121D018}" presName="parTx" presStyleLbl="alignNode1" presStyleIdx="1" presStyleCnt="7">
        <dgm:presLayoutVars>
          <dgm:chMax val="0"/>
          <dgm:chPref val="0"/>
          <dgm:bulletEnabled val="1"/>
        </dgm:presLayoutVars>
      </dgm:prSet>
      <dgm:spPr/>
      <dgm:t>
        <a:bodyPr/>
        <a:lstStyle/>
        <a:p>
          <a:endParaRPr lang="en-US"/>
        </a:p>
      </dgm:t>
    </dgm:pt>
    <dgm:pt modelId="{4F98FF36-2182-4A6E-8EE6-F5056111F500}" type="pres">
      <dgm:prSet presAssocID="{09F1ACA6-3C6F-401C-936E-801B5121D018}" presName="desTx" presStyleLbl="alignAccFollowNode1" presStyleIdx="1" presStyleCnt="7">
        <dgm:presLayoutVars>
          <dgm:bulletEnabled val="1"/>
        </dgm:presLayoutVars>
      </dgm:prSet>
      <dgm:spPr/>
      <dgm:t>
        <a:bodyPr/>
        <a:lstStyle/>
        <a:p>
          <a:endParaRPr lang="en-US"/>
        </a:p>
      </dgm:t>
    </dgm:pt>
    <dgm:pt modelId="{F7EFE5E5-CB64-4FFD-9D0C-BEA8D1BB4C5F}" type="pres">
      <dgm:prSet presAssocID="{2DEB12E8-443B-45A9-9B67-24E755370164}" presName="space" presStyleCnt="0"/>
      <dgm:spPr/>
    </dgm:pt>
    <dgm:pt modelId="{4D0AA277-329F-41E8-B03A-D248194EDFC8}" type="pres">
      <dgm:prSet presAssocID="{E51262CF-6F22-41F9-9138-BE21C273BF46}" presName="composite" presStyleCnt="0"/>
      <dgm:spPr/>
    </dgm:pt>
    <dgm:pt modelId="{40D9BCB7-F9B4-4E4B-9520-EE59FDD88818}" type="pres">
      <dgm:prSet presAssocID="{E51262CF-6F22-41F9-9138-BE21C273BF46}" presName="parTx" presStyleLbl="alignNode1" presStyleIdx="2" presStyleCnt="7">
        <dgm:presLayoutVars>
          <dgm:chMax val="0"/>
          <dgm:chPref val="0"/>
          <dgm:bulletEnabled val="1"/>
        </dgm:presLayoutVars>
      </dgm:prSet>
      <dgm:spPr/>
      <dgm:t>
        <a:bodyPr/>
        <a:lstStyle/>
        <a:p>
          <a:endParaRPr lang="en-US"/>
        </a:p>
      </dgm:t>
    </dgm:pt>
    <dgm:pt modelId="{BA56003F-C73D-43CB-BEBA-DFAA5D5FBDD1}" type="pres">
      <dgm:prSet presAssocID="{E51262CF-6F22-41F9-9138-BE21C273BF46}" presName="desTx" presStyleLbl="alignAccFollowNode1" presStyleIdx="2" presStyleCnt="7">
        <dgm:presLayoutVars>
          <dgm:bulletEnabled val="1"/>
        </dgm:presLayoutVars>
      </dgm:prSet>
      <dgm:spPr/>
      <dgm:t>
        <a:bodyPr/>
        <a:lstStyle/>
        <a:p>
          <a:endParaRPr lang="en-US"/>
        </a:p>
      </dgm:t>
    </dgm:pt>
    <dgm:pt modelId="{2745C674-FE65-4E1F-A006-1951601D1EE4}" type="pres">
      <dgm:prSet presAssocID="{85B1D603-D44F-4599-9347-66E996ED286E}" presName="space" presStyleCnt="0"/>
      <dgm:spPr/>
    </dgm:pt>
    <dgm:pt modelId="{0D778459-7F34-4D37-8B1B-1FA62ED3286A}" type="pres">
      <dgm:prSet presAssocID="{B4D6D18D-5A22-408D-8619-B6814920F7EF}" presName="composite" presStyleCnt="0"/>
      <dgm:spPr/>
    </dgm:pt>
    <dgm:pt modelId="{88E80E78-CE51-4AAA-A85D-43E3CCABC934}" type="pres">
      <dgm:prSet presAssocID="{B4D6D18D-5A22-408D-8619-B6814920F7EF}" presName="parTx" presStyleLbl="alignNode1" presStyleIdx="3" presStyleCnt="7">
        <dgm:presLayoutVars>
          <dgm:chMax val="0"/>
          <dgm:chPref val="0"/>
          <dgm:bulletEnabled val="1"/>
        </dgm:presLayoutVars>
      </dgm:prSet>
      <dgm:spPr/>
      <dgm:t>
        <a:bodyPr/>
        <a:lstStyle/>
        <a:p>
          <a:endParaRPr lang="en-US"/>
        </a:p>
      </dgm:t>
    </dgm:pt>
    <dgm:pt modelId="{DC3DDB21-D0EC-4E9A-A076-E7FDFAC452D7}" type="pres">
      <dgm:prSet presAssocID="{B4D6D18D-5A22-408D-8619-B6814920F7EF}" presName="desTx" presStyleLbl="alignAccFollowNode1" presStyleIdx="3" presStyleCnt="7">
        <dgm:presLayoutVars>
          <dgm:bulletEnabled val="1"/>
        </dgm:presLayoutVars>
      </dgm:prSet>
      <dgm:spPr/>
      <dgm:t>
        <a:bodyPr/>
        <a:lstStyle/>
        <a:p>
          <a:endParaRPr lang="en-US"/>
        </a:p>
      </dgm:t>
    </dgm:pt>
    <dgm:pt modelId="{A083315C-3B2A-49CB-A5D8-54FE091CF8FA}" type="pres">
      <dgm:prSet presAssocID="{5C82AC3F-2E89-4063-8E37-100100EF86D4}" presName="space" presStyleCnt="0"/>
      <dgm:spPr/>
    </dgm:pt>
    <dgm:pt modelId="{0EF5ADD3-494E-42BF-8881-ACD72C954272}" type="pres">
      <dgm:prSet presAssocID="{7CC5731C-46D6-43A7-ADCD-BDAE8A421AFE}" presName="composite" presStyleCnt="0"/>
      <dgm:spPr/>
    </dgm:pt>
    <dgm:pt modelId="{AA0DE5D6-1DAA-423C-87E3-1186186349F9}" type="pres">
      <dgm:prSet presAssocID="{7CC5731C-46D6-43A7-ADCD-BDAE8A421AFE}" presName="parTx" presStyleLbl="alignNode1" presStyleIdx="4" presStyleCnt="7">
        <dgm:presLayoutVars>
          <dgm:chMax val="0"/>
          <dgm:chPref val="0"/>
          <dgm:bulletEnabled val="1"/>
        </dgm:presLayoutVars>
      </dgm:prSet>
      <dgm:spPr/>
      <dgm:t>
        <a:bodyPr/>
        <a:lstStyle/>
        <a:p>
          <a:endParaRPr lang="en-US"/>
        </a:p>
      </dgm:t>
    </dgm:pt>
    <dgm:pt modelId="{A72F5C8F-A1E1-476F-B9F9-06380B9C7BAF}" type="pres">
      <dgm:prSet presAssocID="{7CC5731C-46D6-43A7-ADCD-BDAE8A421AFE}" presName="desTx" presStyleLbl="alignAccFollowNode1" presStyleIdx="4" presStyleCnt="7">
        <dgm:presLayoutVars>
          <dgm:bulletEnabled val="1"/>
        </dgm:presLayoutVars>
      </dgm:prSet>
      <dgm:spPr/>
      <dgm:t>
        <a:bodyPr/>
        <a:lstStyle/>
        <a:p>
          <a:endParaRPr lang="en-US"/>
        </a:p>
      </dgm:t>
    </dgm:pt>
    <dgm:pt modelId="{FCD30798-72A7-41FC-BE5E-A59578BA3465}" type="pres">
      <dgm:prSet presAssocID="{CC8A878F-C4C4-469E-94B3-DA53DE92C2BE}" presName="space" presStyleCnt="0"/>
      <dgm:spPr/>
    </dgm:pt>
    <dgm:pt modelId="{25EF5EE8-3C19-4ECD-9279-4A81AFE51B16}" type="pres">
      <dgm:prSet presAssocID="{2CC9C4A6-3021-4DD9-9165-6076BD32132D}" presName="composite" presStyleCnt="0"/>
      <dgm:spPr/>
    </dgm:pt>
    <dgm:pt modelId="{D04105E3-A799-4F06-BA86-264159423C56}" type="pres">
      <dgm:prSet presAssocID="{2CC9C4A6-3021-4DD9-9165-6076BD32132D}" presName="parTx" presStyleLbl="alignNode1" presStyleIdx="5" presStyleCnt="7">
        <dgm:presLayoutVars>
          <dgm:chMax val="0"/>
          <dgm:chPref val="0"/>
          <dgm:bulletEnabled val="1"/>
        </dgm:presLayoutVars>
      </dgm:prSet>
      <dgm:spPr/>
      <dgm:t>
        <a:bodyPr/>
        <a:lstStyle/>
        <a:p>
          <a:endParaRPr lang="en-US"/>
        </a:p>
      </dgm:t>
    </dgm:pt>
    <dgm:pt modelId="{B9939B40-6C8F-4ECA-811F-C5A2DA913F13}" type="pres">
      <dgm:prSet presAssocID="{2CC9C4A6-3021-4DD9-9165-6076BD32132D}" presName="desTx" presStyleLbl="alignAccFollowNode1" presStyleIdx="5" presStyleCnt="7">
        <dgm:presLayoutVars>
          <dgm:bulletEnabled val="1"/>
        </dgm:presLayoutVars>
      </dgm:prSet>
      <dgm:spPr/>
      <dgm:t>
        <a:bodyPr/>
        <a:lstStyle/>
        <a:p>
          <a:endParaRPr lang="en-US"/>
        </a:p>
      </dgm:t>
    </dgm:pt>
    <dgm:pt modelId="{61C402BE-48B1-4172-9618-ECCD6CEA83CE}" type="pres">
      <dgm:prSet presAssocID="{9F64E38D-81CA-4381-9026-5E99B82F6380}" presName="space" presStyleCnt="0"/>
      <dgm:spPr/>
    </dgm:pt>
    <dgm:pt modelId="{4B3D81FC-0266-4EA2-B260-5E5995E3AAC2}" type="pres">
      <dgm:prSet presAssocID="{2E30A85A-A511-4B51-8FA4-594A4231AB21}" presName="composite" presStyleCnt="0"/>
      <dgm:spPr/>
    </dgm:pt>
    <dgm:pt modelId="{A8B6A74B-AE2E-48A0-B218-33A899DC2DA8}" type="pres">
      <dgm:prSet presAssocID="{2E30A85A-A511-4B51-8FA4-594A4231AB21}" presName="parTx" presStyleLbl="alignNode1" presStyleIdx="6" presStyleCnt="7">
        <dgm:presLayoutVars>
          <dgm:chMax val="0"/>
          <dgm:chPref val="0"/>
          <dgm:bulletEnabled val="1"/>
        </dgm:presLayoutVars>
      </dgm:prSet>
      <dgm:spPr/>
      <dgm:t>
        <a:bodyPr/>
        <a:lstStyle/>
        <a:p>
          <a:endParaRPr lang="en-US"/>
        </a:p>
      </dgm:t>
    </dgm:pt>
    <dgm:pt modelId="{1A636548-C6E2-44B8-9153-AF6E4ED8D8FD}" type="pres">
      <dgm:prSet presAssocID="{2E30A85A-A511-4B51-8FA4-594A4231AB21}" presName="desTx" presStyleLbl="alignAccFollowNode1" presStyleIdx="6" presStyleCnt="7">
        <dgm:presLayoutVars>
          <dgm:bulletEnabled val="1"/>
        </dgm:presLayoutVars>
      </dgm:prSet>
      <dgm:spPr/>
      <dgm:t>
        <a:bodyPr/>
        <a:lstStyle/>
        <a:p>
          <a:endParaRPr lang="en-US"/>
        </a:p>
      </dgm:t>
    </dgm:pt>
  </dgm:ptLst>
  <dgm:cxnLst>
    <dgm:cxn modelId="{090ACB1E-EE1F-4A7E-B6F5-96594E737AD4}" type="presOf" srcId="{D89B44BE-3749-487C-B36F-856E9A3AE711}" destId="{A72F5C8F-A1E1-476F-B9F9-06380B9C7BAF}" srcOrd="0" destOrd="4" presId="urn:microsoft.com/office/officeart/2005/8/layout/hList1"/>
    <dgm:cxn modelId="{F692F7B5-A508-4B9F-B5CC-C1F4EEAF3108}" type="presOf" srcId="{DD0CF223-EF42-46D7-B87E-AD6F5CCCAFAB}" destId="{2B8516AA-A044-43C2-9326-606CE53EDAA0}" srcOrd="0" destOrd="6" presId="urn:microsoft.com/office/officeart/2005/8/layout/hList1"/>
    <dgm:cxn modelId="{F292A7D6-E706-4F06-AC84-00FE936EC253}" srcId="{9427D5A8-9DC9-4D09-B3CB-3A40F51ABCFD}" destId="{DD0CF223-EF42-46D7-B87E-AD6F5CCCAFAB}" srcOrd="6" destOrd="0" parTransId="{6C7158C7-39F2-4776-BDEC-2F7CAD7048CB}" sibTransId="{F5BED200-D904-4E68-BD7C-35A15CCBBC8A}"/>
    <dgm:cxn modelId="{1E938879-3910-4804-B499-C9770C9B4705}" srcId="{E51262CF-6F22-41F9-9138-BE21C273BF46}" destId="{BCC5D5D1-A388-43D8-95E9-DC89D19A2B1B}" srcOrd="2" destOrd="0" parTransId="{FF50A925-13B5-4468-9BBD-CED637E2DD62}" sibTransId="{0BA988BC-D2D1-4CFA-9F0F-2F2BC946A21C}"/>
    <dgm:cxn modelId="{ED6835B6-224B-4466-8CD3-76608F02008A}" srcId="{2E30A85A-A511-4B51-8FA4-594A4231AB21}" destId="{BAAF4281-7437-4FE0-A638-6A4AEA337C28}" srcOrd="2" destOrd="0" parTransId="{316A62B8-DCC9-4235-9B89-5E71A9AD1359}" sibTransId="{5745E90B-2D2C-45A1-BFC0-A19D501354D5}"/>
    <dgm:cxn modelId="{D45F3932-D269-4BD0-A176-68B55B9CF404}" type="presOf" srcId="{1705D3F4-CD33-4DCE-B804-683921733AA3}" destId="{B9939B40-6C8F-4ECA-811F-C5A2DA913F13}" srcOrd="0" destOrd="4" presId="urn:microsoft.com/office/officeart/2005/8/layout/hList1"/>
    <dgm:cxn modelId="{DA68945A-0E17-44A0-BF15-93B480157B28}" srcId="{7CC5731C-46D6-43A7-ADCD-BDAE8A421AFE}" destId="{C0A121AD-776C-4A35-B1B2-A6830DE56559}" srcOrd="0" destOrd="0" parTransId="{25C28B98-FBF6-485C-A858-35F48B5D7398}" sibTransId="{B46D0282-FB0B-44BD-B703-91561B9D1ADB}"/>
    <dgm:cxn modelId="{D0082CA5-983B-4154-A7EC-1B51F84A6465}" srcId="{4FF31801-DF07-4820-88A8-B1FD2B913422}" destId="{9427D5A8-9DC9-4D09-B3CB-3A40F51ABCFD}" srcOrd="0" destOrd="0" parTransId="{ABFD19F0-B13F-4769-976E-610F246B2EBC}" sibTransId="{A337AC4C-6DC6-432A-8341-F5F6BFE74F36}"/>
    <dgm:cxn modelId="{71AE73FC-0773-440E-83C2-1F6BB62B3170}" type="presOf" srcId="{3875CB16-43D7-463A-A168-217D5DF27139}" destId="{B9939B40-6C8F-4ECA-811F-C5A2DA913F13}" srcOrd="0" destOrd="3" presId="urn:microsoft.com/office/officeart/2005/8/layout/hList1"/>
    <dgm:cxn modelId="{86B210BE-034E-45FA-9683-CF50021303FA}" srcId="{9427D5A8-9DC9-4D09-B3CB-3A40F51ABCFD}" destId="{150611D4-6D0E-43E4-85FB-CD35010CCAAD}" srcOrd="0" destOrd="0" parTransId="{ADA7DA25-7EBB-46FD-84C1-8B0199576459}" sibTransId="{CB1C62AD-B9DB-46D2-A0B8-FC031D9680B6}"/>
    <dgm:cxn modelId="{C94ED9F9-2109-44AE-82AC-6AAEBF975C18}" type="presOf" srcId="{2E30A85A-A511-4B51-8FA4-594A4231AB21}" destId="{A8B6A74B-AE2E-48A0-B218-33A899DC2DA8}" srcOrd="0" destOrd="0" presId="urn:microsoft.com/office/officeart/2005/8/layout/hList1"/>
    <dgm:cxn modelId="{78EBF3AD-E739-4364-B9E3-A530850F6243}" type="presOf" srcId="{E3C8BDB7-C7F7-42C1-B765-E58E375B6FEE}" destId="{1A636548-C6E2-44B8-9153-AF6E4ED8D8FD}" srcOrd="0" destOrd="7" presId="urn:microsoft.com/office/officeart/2005/8/layout/hList1"/>
    <dgm:cxn modelId="{7F40D718-8CB9-4AB9-8E22-3067C09BF1F5}" srcId="{7CC5731C-46D6-43A7-ADCD-BDAE8A421AFE}" destId="{F9B09540-F8E2-45E7-8622-041A3C2CDE4A}" srcOrd="5" destOrd="0" parTransId="{D05E490F-2859-4A16-9302-641EE72D10A4}" sibTransId="{70664EF3-D18E-4E0E-AB37-03218AD40A28}"/>
    <dgm:cxn modelId="{319C2815-05B7-4834-9C31-C63CEB73D027}" srcId="{4FF31801-DF07-4820-88A8-B1FD2B913422}" destId="{E51262CF-6F22-41F9-9138-BE21C273BF46}" srcOrd="2" destOrd="0" parTransId="{DB2921B1-E78B-4F82-8990-4FB9069BAFA7}" sibTransId="{85B1D603-D44F-4599-9347-66E996ED286E}"/>
    <dgm:cxn modelId="{DD3C3483-6C0B-4A13-8167-3683C137D3B3}" srcId="{7CC5731C-46D6-43A7-ADCD-BDAE8A421AFE}" destId="{B0305DDA-043E-49F5-93E3-AD484106B008}" srcOrd="2" destOrd="0" parTransId="{5DFE71A3-AA89-435E-A47F-F378B892EA09}" sibTransId="{0FBA6648-09F0-43A0-B398-24520791AD2F}"/>
    <dgm:cxn modelId="{56776C88-2E95-498F-8174-D774FD1F8E55}" srcId="{4FF31801-DF07-4820-88A8-B1FD2B913422}" destId="{7CC5731C-46D6-43A7-ADCD-BDAE8A421AFE}" srcOrd="4" destOrd="0" parTransId="{D5FD5632-AC90-45FC-9AEA-4CCEF614D131}" sibTransId="{CC8A878F-C4C4-469E-94B3-DA53DE92C2BE}"/>
    <dgm:cxn modelId="{9237E6E0-78DD-46A7-89F0-1F9043609C8D}" srcId="{2CC9C4A6-3021-4DD9-9165-6076BD32132D}" destId="{ADA0787D-6FB6-421C-B64C-30CEDDCD8BE9}" srcOrd="0" destOrd="0" parTransId="{F04A2350-A23F-4D77-9C7A-885582336B95}" sibTransId="{C433E2C7-50B4-45A7-916F-A6413CBC138C}"/>
    <dgm:cxn modelId="{2F9A75D9-E4C1-40E5-AF0D-5651BB5EFB99}" type="presOf" srcId="{9427D5A8-9DC9-4D09-B3CB-3A40F51ABCFD}" destId="{E6982521-FFB9-4D9C-A0AD-A743B089B7DE}" srcOrd="0" destOrd="0" presId="urn:microsoft.com/office/officeart/2005/8/layout/hList1"/>
    <dgm:cxn modelId="{D81B76D2-7B00-4495-84A6-A4E7A88DF92A}" type="presOf" srcId="{B0305DDA-043E-49F5-93E3-AD484106B008}" destId="{A72F5C8F-A1E1-476F-B9F9-06380B9C7BAF}" srcOrd="0" destOrd="2" presId="urn:microsoft.com/office/officeart/2005/8/layout/hList1"/>
    <dgm:cxn modelId="{5EF8F90A-5D96-435A-8A56-7BF7728684A3}" srcId="{2CC9C4A6-3021-4DD9-9165-6076BD32132D}" destId="{D8B0D456-4C59-437B-8B4A-8963DFDB29E9}" srcOrd="2" destOrd="0" parTransId="{BFD73896-F8F6-47B1-90CE-D120BD9EEFAE}" sibTransId="{B0DA3E83-E412-4CBE-A56C-989396C1B042}"/>
    <dgm:cxn modelId="{AB526932-612A-4271-87AC-026D85BE60D3}" srcId="{2CC9C4A6-3021-4DD9-9165-6076BD32132D}" destId="{26AF7D92-A1E4-423E-A0FD-3DD1827F6603}" srcOrd="9" destOrd="0" parTransId="{D17BAB60-BD33-48A0-B49F-180D797C51F0}" sibTransId="{AC04A259-FD54-4B3E-A92D-73BAF4C28CED}"/>
    <dgm:cxn modelId="{7446D037-A4E4-4BA9-ACB4-9E6CBB634467}" srcId="{2E30A85A-A511-4B51-8FA4-594A4231AB21}" destId="{49DA4149-DE2C-48D7-A84E-38B1B9262BB6}" srcOrd="3" destOrd="0" parTransId="{92E77635-C85E-4B7B-AD5B-0A910F21E820}" sibTransId="{7C09B728-760D-4EC1-A272-3D2599525CCF}"/>
    <dgm:cxn modelId="{A2492E97-B034-41B2-BF09-08359B035906}" srcId="{2E30A85A-A511-4B51-8FA4-594A4231AB21}" destId="{5CA269AC-C8BB-494A-AB42-52BD6DA63ED2}" srcOrd="5" destOrd="0" parTransId="{2F0FF1CC-660C-41D7-ADC9-35160A86FAFD}" sibTransId="{38662B36-6F3E-4781-816B-184F6E1FD9C4}"/>
    <dgm:cxn modelId="{5A469557-D7D2-4715-BE74-8BCBD8F3E12A}" srcId="{7CC5731C-46D6-43A7-ADCD-BDAE8A421AFE}" destId="{06BDCFA6-1A1E-426F-9A04-84DCE90BBE40}" srcOrd="1" destOrd="0" parTransId="{4553DD75-984A-44E6-AE3A-8DE73CD8B9BB}" sibTransId="{CE39008B-B9A8-4DD1-991D-A3FEE3011F51}"/>
    <dgm:cxn modelId="{39DCEDC4-F15D-471D-A6E0-0D48A2A19AB2}" type="presOf" srcId="{7CC5731C-46D6-43A7-ADCD-BDAE8A421AFE}" destId="{AA0DE5D6-1DAA-423C-87E3-1186186349F9}" srcOrd="0" destOrd="0" presId="urn:microsoft.com/office/officeart/2005/8/layout/hList1"/>
    <dgm:cxn modelId="{3A0BC387-3382-4B40-842A-7D4462C99937}" srcId="{E51262CF-6F22-41F9-9138-BE21C273BF46}" destId="{7AFC290E-95A6-4FAC-ABC7-7D114E423DB7}" srcOrd="1" destOrd="0" parTransId="{CE090BA4-C217-46DC-921D-1835D6A68332}" sibTransId="{044BECE4-24CE-44C5-8B6F-51A9C45147A0}"/>
    <dgm:cxn modelId="{B3871E6D-A5E2-4913-998F-ABDDA3BA4204}" type="presOf" srcId="{BB1E25B7-D630-4A79-A25F-D6C6F848F0F0}" destId="{A72F5C8F-A1E1-476F-B9F9-06380B9C7BAF}" srcOrd="0" destOrd="3" presId="urn:microsoft.com/office/officeart/2005/8/layout/hList1"/>
    <dgm:cxn modelId="{BECE689E-7F57-471B-939F-06E375A2B41B}" type="presOf" srcId="{ADA0787D-6FB6-421C-B64C-30CEDDCD8BE9}" destId="{B9939B40-6C8F-4ECA-811F-C5A2DA913F13}" srcOrd="0" destOrd="0" presId="urn:microsoft.com/office/officeart/2005/8/layout/hList1"/>
    <dgm:cxn modelId="{7B68280C-8270-428F-9B17-6AAB0DA0162C}" type="presOf" srcId="{7F72AD75-60AD-4C59-8532-9795CC24CF8B}" destId="{B9939B40-6C8F-4ECA-811F-C5A2DA913F13}" srcOrd="0" destOrd="8" presId="urn:microsoft.com/office/officeart/2005/8/layout/hList1"/>
    <dgm:cxn modelId="{E941F7FE-1D82-4235-8FA7-1574B301D37F}" type="presOf" srcId="{FDE2AC8C-FFE6-4473-B93D-74828CABD610}" destId="{DC3DDB21-D0EC-4E9A-A076-E7FDFAC452D7}" srcOrd="0" destOrd="0" presId="urn:microsoft.com/office/officeart/2005/8/layout/hList1"/>
    <dgm:cxn modelId="{AF32C950-8BEA-440D-ABD2-80A8B28A5CB7}" srcId="{09F1ACA6-3C6F-401C-936E-801B5121D018}" destId="{CAB47C55-D845-4942-9591-09ABB851882F}" srcOrd="2" destOrd="0" parTransId="{3A6E1C16-79F0-471F-99AB-31CAFC4D11E6}" sibTransId="{25902557-14FE-4B8E-9D92-F3FCECD3EC4B}"/>
    <dgm:cxn modelId="{53399975-68A9-4CBC-A4C7-0283C99B67EE}" type="presOf" srcId="{F9B09540-F8E2-45E7-8622-041A3C2CDE4A}" destId="{A72F5C8F-A1E1-476F-B9F9-06380B9C7BAF}" srcOrd="0" destOrd="5" presId="urn:microsoft.com/office/officeart/2005/8/layout/hList1"/>
    <dgm:cxn modelId="{D6CD7B4C-09B3-42BA-94D9-16FB83F2935C}" type="presOf" srcId="{294942DC-76D5-4985-80FD-CD96127EBEBC}" destId="{2B8516AA-A044-43C2-9326-606CE53EDAA0}" srcOrd="0" destOrd="2" presId="urn:microsoft.com/office/officeart/2005/8/layout/hList1"/>
    <dgm:cxn modelId="{6BA6BEBD-FF88-493C-89FA-C084DD478441}" type="presOf" srcId="{150611D4-6D0E-43E4-85FB-CD35010CCAAD}" destId="{2B8516AA-A044-43C2-9326-606CE53EDAA0}" srcOrd="0" destOrd="0" presId="urn:microsoft.com/office/officeart/2005/8/layout/hList1"/>
    <dgm:cxn modelId="{5D0B738E-7911-4CE3-8537-D675C4FC4BB4}" srcId="{09F1ACA6-3C6F-401C-936E-801B5121D018}" destId="{9F455156-1AB5-4ECB-B5A5-FF28F53B8BC5}" srcOrd="1" destOrd="0" parTransId="{CA1090CF-C7AA-4937-997E-44B3F74B0EDA}" sibTransId="{EE600709-DAC7-4F34-BF80-5255A4765B1C}"/>
    <dgm:cxn modelId="{F95899EC-1D71-4613-B12A-EE74C77D33D1}" type="presOf" srcId="{4FF31801-DF07-4820-88A8-B1FD2B913422}" destId="{84D434E1-E046-4148-9BCC-6FC608871775}" srcOrd="0" destOrd="0" presId="urn:microsoft.com/office/officeart/2005/8/layout/hList1"/>
    <dgm:cxn modelId="{402A1DFE-ABA7-4538-A7DE-EC9D8CCEC9D0}" type="presOf" srcId="{49DA4149-DE2C-48D7-A84E-38B1B9262BB6}" destId="{1A636548-C6E2-44B8-9153-AF6E4ED8D8FD}" srcOrd="0" destOrd="3" presId="urn:microsoft.com/office/officeart/2005/8/layout/hList1"/>
    <dgm:cxn modelId="{0C20C9E8-E547-474D-892F-2D84B15C7706}" type="presOf" srcId="{09F1ACA6-3C6F-401C-936E-801B5121D018}" destId="{25942DED-B29F-4F1B-A7D4-411B9D83C179}" srcOrd="0" destOrd="0" presId="urn:microsoft.com/office/officeart/2005/8/layout/hList1"/>
    <dgm:cxn modelId="{EC41E805-4F61-4BA6-A29A-7BCF39D61D62}" srcId="{B4D6D18D-5A22-408D-8619-B6814920F7EF}" destId="{FDE2AC8C-FFE6-4473-B93D-74828CABD610}" srcOrd="0" destOrd="0" parTransId="{F164EBF8-D4A3-4087-80D4-57FA885F98AC}" sibTransId="{0756026C-B9D0-4F19-9A2D-705C01F4A0C6}"/>
    <dgm:cxn modelId="{A30F02B0-556F-4E4E-B1A5-38F1097B5D55}" type="presOf" srcId="{6FECCEE7-06A5-4C31-9B00-66CCD50981BB}" destId="{1A636548-C6E2-44B8-9153-AF6E4ED8D8FD}" srcOrd="0" destOrd="1" presId="urn:microsoft.com/office/officeart/2005/8/layout/hList1"/>
    <dgm:cxn modelId="{69DBE072-07CE-4F77-B4E9-016EEB4F416A}" srcId="{7CC5731C-46D6-43A7-ADCD-BDAE8A421AFE}" destId="{BB1E25B7-D630-4A79-A25F-D6C6F848F0F0}" srcOrd="3" destOrd="0" parTransId="{CE139635-AEE7-4634-A5B0-338B37B9DA95}" sibTransId="{02796667-AB54-474D-9F06-8F351D2BCA18}"/>
    <dgm:cxn modelId="{2CBDA88C-AB86-477A-AC7B-AAD127559F90}" srcId="{2CC9C4A6-3021-4DD9-9165-6076BD32132D}" destId="{FE418EA5-CDD8-49F8-A71A-C66B243C6220}" srcOrd="6" destOrd="0" parTransId="{76DE0748-F835-4686-A8E5-B85224F5644F}" sibTransId="{1A072E89-40FB-4FE2-867E-364612AD3B05}"/>
    <dgm:cxn modelId="{000707E3-8C6F-4A33-BEC4-DB56AA5216AF}" type="presOf" srcId="{EE3764B0-F30F-48F3-AB51-7892C3462D66}" destId="{1A636548-C6E2-44B8-9153-AF6E4ED8D8FD}" srcOrd="0" destOrd="4" presId="urn:microsoft.com/office/officeart/2005/8/layout/hList1"/>
    <dgm:cxn modelId="{996C7588-58AF-4006-A36F-C05E1C05A5A5}" type="presOf" srcId="{BCC5D5D1-A388-43D8-95E9-DC89D19A2B1B}" destId="{BA56003F-C73D-43CB-BEBA-DFAA5D5FBDD1}" srcOrd="0" destOrd="2" presId="urn:microsoft.com/office/officeart/2005/8/layout/hList1"/>
    <dgm:cxn modelId="{C221DFB1-C176-4F07-B242-889172999D36}" srcId="{4FF31801-DF07-4820-88A8-B1FD2B913422}" destId="{B4D6D18D-5A22-408D-8619-B6814920F7EF}" srcOrd="3" destOrd="0" parTransId="{D8E34D06-5873-407C-8BF3-CF5E54EAB012}" sibTransId="{5C82AC3F-2E89-4063-8E37-100100EF86D4}"/>
    <dgm:cxn modelId="{931022B5-E603-4E97-8949-8E115B3FD0D1}" type="presOf" srcId="{D8B0D456-4C59-437B-8B4A-8963DFDB29E9}" destId="{B9939B40-6C8F-4ECA-811F-C5A2DA913F13}" srcOrd="0" destOrd="2" presId="urn:microsoft.com/office/officeart/2005/8/layout/hList1"/>
    <dgm:cxn modelId="{7223B26E-432C-4469-A062-AE8014CAEE6D}" type="presOf" srcId="{9698A24A-0A10-4136-AE11-4A78FFC44ABA}" destId="{4F98FF36-2182-4A6E-8EE6-F5056111F500}" srcOrd="0" destOrd="3" presId="urn:microsoft.com/office/officeart/2005/8/layout/hList1"/>
    <dgm:cxn modelId="{6B61B7B1-0AD5-4299-A1C9-F777F14016E8}" srcId="{4FF31801-DF07-4820-88A8-B1FD2B913422}" destId="{2E30A85A-A511-4B51-8FA4-594A4231AB21}" srcOrd="6" destOrd="0" parTransId="{33940D2B-D448-44CA-B58F-3A167A60997D}" sibTransId="{379C8750-ECF3-4555-B5F4-BA7B8EB17659}"/>
    <dgm:cxn modelId="{3F16F529-3052-42BF-A631-7187A4BEB678}" srcId="{09F1ACA6-3C6F-401C-936E-801B5121D018}" destId="{944B91D8-0105-4359-BC0A-D4E91FFB31A4}" srcOrd="0" destOrd="0" parTransId="{5AFA4DE1-C91D-4166-AFF2-F18C1F7E5719}" sibTransId="{F9CE188B-DE5B-429B-9A79-C24054D7E518}"/>
    <dgm:cxn modelId="{635BAF95-C847-4046-8F55-E940C88C7B13}" srcId="{E51262CF-6F22-41F9-9138-BE21C273BF46}" destId="{E22E2F50-7F97-4E34-AD8B-23DA803FA0DA}" srcOrd="0" destOrd="0" parTransId="{AE3F8406-83FA-4724-BE99-58F4FA10F055}" sibTransId="{C728A9A7-EF20-4434-B93C-5B7623B0CCB8}"/>
    <dgm:cxn modelId="{0A294F1E-CEC1-4961-BDBF-2E0C7940E01C}" type="presOf" srcId="{2CC9C4A6-3021-4DD9-9165-6076BD32132D}" destId="{D04105E3-A799-4F06-BA86-264159423C56}" srcOrd="0" destOrd="0" presId="urn:microsoft.com/office/officeart/2005/8/layout/hList1"/>
    <dgm:cxn modelId="{22D6FCBC-8363-4130-B316-9E2DF83A2C0C}" type="presOf" srcId="{317BCDA0-6299-4967-AA70-C429FF0578B6}" destId="{B9939B40-6C8F-4ECA-811F-C5A2DA913F13}" srcOrd="0" destOrd="7" presId="urn:microsoft.com/office/officeart/2005/8/layout/hList1"/>
    <dgm:cxn modelId="{73FCB8D0-1718-4EAD-A68A-C7060C030827}" srcId="{2CC9C4A6-3021-4DD9-9165-6076BD32132D}" destId="{3875CB16-43D7-463A-A168-217D5DF27139}" srcOrd="3" destOrd="0" parTransId="{DB16DC8D-0175-454B-836D-338F7B5B873E}" sibTransId="{0DB65ABD-2565-4985-9BE5-9E22330A1491}"/>
    <dgm:cxn modelId="{C972F068-C961-4D98-92DC-2922608C65D4}" srcId="{2E30A85A-A511-4B51-8FA4-594A4231AB21}" destId="{6FECCEE7-06A5-4C31-9B00-66CCD50981BB}" srcOrd="1" destOrd="0" parTransId="{BB84A9DC-331A-43A7-94B1-C3A529C96734}" sibTransId="{16F4AF23-CFFF-4FDF-B8F3-618F90271A36}"/>
    <dgm:cxn modelId="{0BB8346E-6933-46C1-876E-E1938B9F03BA}" srcId="{2CC9C4A6-3021-4DD9-9165-6076BD32132D}" destId="{7F72AD75-60AD-4C59-8532-9795CC24CF8B}" srcOrd="8" destOrd="0" parTransId="{CB550F72-5620-4081-876D-EFCD9CB25031}" sibTransId="{F4361474-2C67-4DAC-B604-1DD2A2FEBCA9}"/>
    <dgm:cxn modelId="{4E010986-5207-42E7-8C27-DE11A42ABEEF}" srcId="{4FF31801-DF07-4820-88A8-B1FD2B913422}" destId="{09F1ACA6-3C6F-401C-936E-801B5121D018}" srcOrd="1" destOrd="0" parTransId="{588F7D2C-FFA4-4ECD-9C09-8AB10FCB7B56}" sibTransId="{2DEB12E8-443B-45A9-9B67-24E755370164}"/>
    <dgm:cxn modelId="{CF22D3F0-0CAE-4F1F-B5DA-8F703B3D0A41}" type="presOf" srcId="{7B010CAB-D5F1-4D50-97D5-1301E909A119}" destId="{1A636548-C6E2-44B8-9153-AF6E4ED8D8FD}" srcOrd="0" destOrd="6" presId="urn:microsoft.com/office/officeart/2005/8/layout/hList1"/>
    <dgm:cxn modelId="{12E5BF79-6E9E-44F4-B225-D441DEEC6679}" srcId="{2CC9C4A6-3021-4DD9-9165-6076BD32132D}" destId="{00B41240-0968-46C9-85B9-C6B738E74040}" srcOrd="1" destOrd="0" parTransId="{22B04B9B-F5C7-4E9A-AC1C-C2518BFC9B89}" sibTransId="{8C2862E9-E385-4A94-8017-3E60C42BDCC4}"/>
    <dgm:cxn modelId="{CDC5FB45-67DB-400F-B2C8-497D041A0CF7}" type="presOf" srcId="{EE8D809E-0DF1-4FD6-93F1-F4EDF5102D98}" destId="{2B8516AA-A044-43C2-9326-606CE53EDAA0}" srcOrd="0" destOrd="4" presId="urn:microsoft.com/office/officeart/2005/8/layout/hList1"/>
    <dgm:cxn modelId="{CDF39A2E-E466-4D89-AF24-657BFAE143D6}" srcId="{2CC9C4A6-3021-4DD9-9165-6076BD32132D}" destId="{5DBF6267-2E12-4914-B289-BA130EF03E16}" srcOrd="5" destOrd="0" parTransId="{EB43AC11-91BE-4D9F-812B-60369B8D8E0F}" sibTransId="{A7135798-3D04-435F-9A7F-EBC1EDD72E72}"/>
    <dgm:cxn modelId="{E9145B13-7C05-4C70-ADD9-2393D26FB217}" type="presOf" srcId="{5CA269AC-C8BB-494A-AB42-52BD6DA63ED2}" destId="{1A636548-C6E2-44B8-9153-AF6E4ED8D8FD}" srcOrd="0" destOrd="5" presId="urn:microsoft.com/office/officeart/2005/8/layout/hList1"/>
    <dgm:cxn modelId="{85F9F5A4-28C0-4C6D-8A5C-ACD25C28780C}" type="presOf" srcId="{FE418EA5-CDD8-49F8-A71A-C66B243C6220}" destId="{B9939B40-6C8F-4ECA-811F-C5A2DA913F13}" srcOrd="0" destOrd="6" presId="urn:microsoft.com/office/officeart/2005/8/layout/hList1"/>
    <dgm:cxn modelId="{4EAC0B2F-2E6E-41E1-BAD5-08944E7C9BA1}" type="presOf" srcId="{E22E2F50-7F97-4E34-AD8B-23DA803FA0DA}" destId="{BA56003F-C73D-43CB-BEBA-DFAA5D5FBDD1}" srcOrd="0" destOrd="0" presId="urn:microsoft.com/office/officeart/2005/8/layout/hList1"/>
    <dgm:cxn modelId="{A85951EE-93AE-4767-9814-10B1438C4E99}" type="presOf" srcId="{9F455156-1AB5-4ECB-B5A5-FF28F53B8BC5}" destId="{4F98FF36-2182-4A6E-8EE6-F5056111F500}" srcOrd="0" destOrd="1" presId="urn:microsoft.com/office/officeart/2005/8/layout/hList1"/>
    <dgm:cxn modelId="{0D77084D-478E-431D-AE92-B956B8A31A2D}" srcId="{2CC9C4A6-3021-4DD9-9165-6076BD32132D}" destId="{317BCDA0-6299-4967-AA70-C429FF0578B6}" srcOrd="7" destOrd="0" parTransId="{79729055-04C6-486B-8894-C0347F510AC5}" sibTransId="{646D45F1-BAE0-46CA-BA4E-9CEEEED812A8}"/>
    <dgm:cxn modelId="{CE07645D-8271-4DAE-92BE-11BADFDCB4B7}" srcId="{09F1ACA6-3C6F-401C-936E-801B5121D018}" destId="{9698A24A-0A10-4136-AE11-4A78FFC44ABA}" srcOrd="3" destOrd="0" parTransId="{6D053DC3-BF12-428D-AEAE-941DF22C391C}" sibTransId="{6725A9B4-5F1D-4C1E-B9B2-EADDB2DA1DD2}"/>
    <dgm:cxn modelId="{64D336CA-F567-47B1-B07C-29C4BE8E4384}" type="presOf" srcId="{E51262CF-6F22-41F9-9138-BE21C273BF46}" destId="{40D9BCB7-F9B4-4E4B-9520-EE59FDD88818}" srcOrd="0" destOrd="0" presId="urn:microsoft.com/office/officeart/2005/8/layout/hList1"/>
    <dgm:cxn modelId="{153BAB84-FD25-4094-A038-E91627A26BE1}" srcId="{9427D5A8-9DC9-4D09-B3CB-3A40F51ABCFD}" destId="{DDD50848-2ABD-4FC6-9E86-5785EE6F5F3A}" srcOrd="5" destOrd="0" parTransId="{5E02606A-D4C7-4866-B071-0D32644380A0}" sibTransId="{EBACD5D7-66E4-4AE3-899F-414C89253059}"/>
    <dgm:cxn modelId="{7E5B0EF1-2673-415E-BDD6-367978350297}" srcId="{9427D5A8-9DC9-4D09-B3CB-3A40F51ABCFD}" destId="{294942DC-76D5-4985-80FD-CD96127EBEBC}" srcOrd="2" destOrd="0" parTransId="{995F8CE9-ACDD-43CC-9D3E-D285926ECC77}" sibTransId="{9791C59E-7CAF-4333-AA99-35ED62471076}"/>
    <dgm:cxn modelId="{3D86A9F9-10DB-4C21-BB49-305AE967CABF}" type="presOf" srcId="{5DBF6267-2E12-4914-B289-BA130EF03E16}" destId="{B9939B40-6C8F-4ECA-811F-C5A2DA913F13}" srcOrd="0" destOrd="5" presId="urn:microsoft.com/office/officeart/2005/8/layout/hList1"/>
    <dgm:cxn modelId="{370FE90B-16A2-4E61-827F-658A6040C7CC}" srcId="{7CC5731C-46D6-43A7-ADCD-BDAE8A421AFE}" destId="{D89B44BE-3749-487C-B36F-856E9A3AE711}" srcOrd="4" destOrd="0" parTransId="{69801AEA-8B2F-44A9-A91C-450D32D82C51}" sibTransId="{2E3E730D-0E78-4AF8-8094-75FEBFEF5CDE}"/>
    <dgm:cxn modelId="{928A1B14-D734-4F93-BC4D-243004738D98}" type="presOf" srcId="{567D8620-EA59-4FF9-88A0-64C66609EDF5}" destId="{2B8516AA-A044-43C2-9326-606CE53EDAA0}" srcOrd="0" destOrd="3" presId="urn:microsoft.com/office/officeart/2005/8/layout/hList1"/>
    <dgm:cxn modelId="{7FD22DA4-FFB4-4FC8-8C41-4340B5946CDD}" type="presOf" srcId="{06BDCFA6-1A1E-426F-9A04-84DCE90BBE40}" destId="{A72F5C8F-A1E1-476F-B9F9-06380B9C7BAF}" srcOrd="0" destOrd="1" presId="urn:microsoft.com/office/officeart/2005/8/layout/hList1"/>
    <dgm:cxn modelId="{E995D144-7EC9-479A-8507-C5A94538040A}" srcId="{4FF31801-DF07-4820-88A8-B1FD2B913422}" destId="{2CC9C4A6-3021-4DD9-9165-6076BD32132D}" srcOrd="5" destOrd="0" parTransId="{3C161AA8-51B0-4E94-BF55-F5BD6EBD3D9A}" sibTransId="{9F64E38D-81CA-4381-9026-5E99B82F6380}"/>
    <dgm:cxn modelId="{7B94DBE2-A55D-400F-91E4-27F9EC6723B3}" type="presOf" srcId="{13172068-FA0B-45C5-AD7E-F046B4296A4E}" destId="{1A636548-C6E2-44B8-9153-AF6E4ED8D8FD}" srcOrd="0" destOrd="0" presId="urn:microsoft.com/office/officeart/2005/8/layout/hList1"/>
    <dgm:cxn modelId="{885D0462-0D4C-45C9-B019-18011E6E8991}" srcId="{2E30A85A-A511-4B51-8FA4-594A4231AB21}" destId="{7B010CAB-D5F1-4D50-97D5-1301E909A119}" srcOrd="6" destOrd="0" parTransId="{831AAE71-41E1-4899-B687-0A73EF6ED050}" sibTransId="{0BE276F5-0A65-49BF-845F-5C6D4E36BABF}"/>
    <dgm:cxn modelId="{E72FEB4E-D1B5-4EDD-B132-116813559513}" type="presOf" srcId="{BAAF4281-7437-4FE0-A638-6A4AEA337C28}" destId="{1A636548-C6E2-44B8-9153-AF6E4ED8D8FD}" srcOrd="0" destOrd="2" presId="urn:microsoft.com/office/officeart/2005/8/layout/hList1"/>
    <dgm:cxn modelId="{ED0F3A67-688F-4325-873F-882F01A20149}" type="presOf" srcId="{7AFC290E-95A6-4FAC-ABC7-7D114E423DB7}" destId="{BA56003F-C73D-43CB-BEBA-DFAA5D5FBDD1}" srcOrd="0" destOrd="1" presId="urn:microsoft.com/office/officeart/2005/8/layout/hList1"/>
    <dgm:cxn modelId="{F50D808B-D195-4F47-83FC-A041542E2FF8}" srcId="{2E30A85A-A511-4B51-8FA4-594A4231AB21}" destId="{E3C8BDB7-C7F7-42C1-B765-E58E375B6FEE}" srcOrd="7" destOrd="0" parTransId="{6C910C14-CE96-4DD3-A7D1-4559C10D6283}" sibTransId="{27046F52-3BA8-402E-9495-1CFA0ED1F0FB}"/>
    <dgm:cxn modelId="{8E0963D6-110A-4E4C-8E72-44D0D33B657E}" srcId="{9427D5A8-9DC9-4D09-B3CB-3A40F51ABCFD}" destId="{EE8D809E-0DF1-4FD6-93F1-F4EDF5102D98}" srcOrd="4" destOrd="0" parTransId="{6B4C572E-99EF-4C90-B69C-4CE5C7F4210B}" sibTransId="{86ED6548-52AC-48C0-B4DD-DC5DF0C59205}"/>
    <dgm:cxn modelId="{6EC8DFB2-3D3F-4228-AC07-1446B5222EBA}" srcId="{2E30A85A-A511-4B51-8FA4-594A4231AB21}" destId="{13172068-FA0B-45C5-AD7E-F046B4296A4E}" srcOrd="0" destOrd="0" parTransId="{86DF5F7A-0CE0-493F-812D-10380B9004B9}" sibTransId="{0D7FC9A4-2668-4A9D-9270-423C98F342B7}"/>
    <dgm:cxn modelId="{64AE0AE9-5F65-4A2E-AC65-3B8EA4991483}" srcId="{2CC9C4A6-3021-4DD9-9165-6076BD32132D}" destId="{1705D3F4-CD33-4DCE-B804-683921733AA3}" srcOrd="4" destOrd="0" parTransId="{C1CD0298-07AD-45E5-A060-DEEA3CEDE737}" sibTransId="{606F5961-010A-4C3F-B555-96A4C21B54C4}"/>
    <dgm:cxn modelId="{AC3FDEDF-D7BA-4C3B-9F13-378203B33E29}" type="presOf" srcId="{26AF7D92-A1E4-423E-A0FD-3DD1827F6603}" destId="{B9939B40-6C8F-4ECA-811F-C5A2DA913F13}" srcOrd="0" destOrd="9" presId="urn:microsoft.com/office/officeart/2005/8/layout/hList1"/>
    <dgm:cxn modelId="{9082A6E0-B102-4C86-9B3D-F486256D3302}" type="presOf" srcId="{C0A121AD-776C-4A35-B1B2-A6830DE56559}" destId="{A72F5C8F-A1E1-476F-B9F9-06380B9C7BAF}" srcOrd="0" destOrd="0" presId="urn:microsoft.com/office/officeart/2005/8/layout/hList1"/>
    <dgm:cxn modelId="{FE1C91E1-3464-4AB3-964B-282D842DCA1E}" srcId="{9427D5A8-9DC9-4D09-B3CB-3A40F51ABCFD}" destId="{C04DF750-00CC-4DB7-A961-A224BD1E44E5}" srcOrd="1" destOrd="0" parTransId="{25C30C8F-4CC5-4CD6-855E-8FBDD1F31749}" sibTransId="{24BDCFF1-5D30-4E34-B59C-6E500710FE90}"/>
    <dgm:cxn modelId="{DD2ED6B1-805C-4866-B371-DD38FABE9EB0}" type="presOf" srcId="{B4D6D18D-5A22-408D-8619-B6814920F7EF}" destId="{88E80E78-CE51-4AAA-A85D-43E3CCABC934}" srcOrd="0" destOrd="0" presId="urn:microsoft.com/office/officeart/2005/8/layout/hList1"/>
    <dgm:cxn modelId="{D20E5E35-4D6A-4048-BA7A-B661693C3F87}" srcId="{9427D5A8-9DC9-4D09-B3CB-3A40F51ABCFD}" destId="{567D8620-EA59-4FF9-88A0-64C66609EDF5}" srcOrd="3" destOrd="0" parTransId="{78A4DF83-1C67-4753-9B97-F4785B57E8CF}" sibTransId="{BC9AAA7B-E22A-4DC0-9ECF-64D593A9ED1C}"/>
    <dgm:cxn modelId="{C9756E3A-8C28-4E76-B6D3-29291215770D}" type="presOf" srcId="{944B91D8-0105-4359-BC0A-D4E91FFB31A4}" destId="{4F98FF36-2182-4A6E-8EE6-F5056111F500}" srcOrd="0" destOrd="0" presId="urn:microsoft.com/office/officeart/2005/8/layout/hList1"/>
    <dgm:cxn modelId="{56581394-3D1E-4D21-BD02-A2B94C434BF2}" type="presOf" srcId="{CAB47C55-D845-4942-9591-09ABB851882F}" destId="{4F98FF36-2182-4A6E-8EE6-F5056111F500}" srcOrd="0" destOrd="2" presId="urn:microsoft.com/office/officeart/2005/8/layout/hList1"/>
    <dgm:cxn modelId="{A7858C5C-4F1D-47ED-8B80-5F85E3A2A12F}" srcId="{2E30A85A-A511-4B51-8FA4-594A4231AB21}" destId="{EE3764B0-F30F-48F3-AB51-7892C3462D66}" srcOrd="4" destOrd="0" parTransId="{6C67D601-0D39-475A-A382-C046C4F1FAAB}" sibTransId="{52A8628C-3324-4766-B266-39C179D82500}"/>
    <dgm:cxn modelId="{35984FC8-D78E-4FB5-8C6D-18B80ABD5848}" type="presOf" srcId="{DDD50848-2ABD-4FC6-9E86-5785EE6F5F3A}" destId="{2B8516AA-A044-43C2-9326-606CE53EDAA0}" srcOrd="0" destOrd="5" presId="urn:microsoft.com/office/officeart/2005/8/layout/hList1"/>
    <dgm:cxn modelId="{379938E7-50DB-4AA9-BFFD-9182BB225BE6}" type="presOf" srcId="{C04DF750-00CC-4DB7-A961-A224BD1E44E5}" destId="{2B8516AA-A044-43C2-9326-606CE53EDAA0}" srcOrd="0" destOrd="1" presId="urn:microsoft.com/office/officeart/2005/8/layout/hList1"/>
    <dgm:cxn modelId="{A10AF5F0-3C14-4EC9-BF2F-B9952F1CCF73}" type="presOf" srcId="{00B41240-0968-46C9-85B9-C6B738E74040}" destId="{B9939B40-6C8F-4ECA-811F-C5A2DA913F13}" srcOrd="0" destOrd="1" presId="urn:microsoft.com/office/officeart/2005/8/layout/hList1"/>
    <dgm:cxn modelId="{797048D9-0735-45C8-9343-45A2AD412BB2}" type="presParOf" srcId="{84D434E1-E046-4148-9BCC-6FC608871775}" destId="{ADBB2F56-064A-464D-8645-6AA6553E4881}" srcOrd="0" destOrd="0" presId="urn:microsoft.com/office/officeart/2005/8/layout/hList1"/>
    <dgm:cxn modelId="{18DE5210-25C3-45DA-AAF9-14592E050438}" type="presParOf" srcId="{ADBB2F56-064A-464D-8645-6AA6553E4881}" destId="{E6982521-FFB9-4D9C-A0AD-A743B089B7DE}" srcOrd="0" destOrd="0" presId="urn:microsoft.com/office/officeart/2005/8/layout/hList1"/>
    <dgm:cxn modelId="{8C14880B-AC81-4168-94D5-D45ADCD37A0E}" type="presParOf" srcId="{ADBB2F56-064A-464D-8645-6AA6553E4881}" destId="{2B8516AA-A044-43C2-9326-606CE53EDAA0}" srcOrd="1" destOrd="0" presId="urn:microsoft.com/office/officeart/2005/8/layout/hList1"/>
    <dgm:cxn modelId="{57F0E9C5-18BC-432E-A09D-24FA974F9AB3}" type="presParOf" srcId="{84D434E1-E046-4148-9BCC-6FC608871775}" destId="{6C476E17-DCAB-4A37-90CF-57998D940976}" srcOrd="1" destOrd="0" presId="urn:microsoft.com/office/officeart/2005/8/layout/hList1"/>
    <dgm:cxn modelId="{53EB26FA-92A3-495B-B089-E9A85BFE5815}" type="presParOf" srcId="{84D434E1-E046-4148-9BCC-6FC608871775}" destId="{C09F7320-CB05-4EC0-A636-6851FDED1B0F}" srcOrd="2" destOrd="0" presId="urn:microsoft.com/office/officeart/2005/8/layout/hList1"/>
    <dgm:cxn modelId="{D446EC32-9A18-4AFB-8210-8D738326EA42}" type="presParOf" srcId="{C09F7320-CB05-4EC0-A636-6851FDED1B0F}" destId="{25942DED-B29F-4F1B-A7D4-411B9D83C179}" srcOrd="0" destOrd="0" presId="urn:microsoft.com/office/officeart/2005/8/layout/hList1"/>
    <dgm:cxn modelId="{5F1E71E5-BC1C-4655-87B2-B3083ECF2615}" type="presParOf" srcId="{C09F7320-CB05-4EC0-A636-6851FDED1B0F}" destId="{4F98FF36-2182-4A6E-8EE6-F5056111F500}" srcOrd="1" destOrd="0" presId="urn:microsoft.com/office/officeart/2005/8/layout/hList1"/>
    <dgm:cxn modelId="{6CEEA6DE-7108-4E87-9E46-8D942E124590}" type="presParOf" srcId="{84D434E1-E046-4148-9BCC-6FC608871775}" destId="{F7EFE5E5-CB64-4FFD-9D0C-BEA8D1BB4C5F}" srcOrd="3" destOrd="0" presId="urn:microsoft.com/office/officeart/2005/8/layout/hList1"/>
    <dgm:cxn modelId="{3CFA1B92-7FB8-41FC-AEEA-D8502B83D012}" type="presParOf" srcId="{84D434E1-E046-4148-9BCC-6FC608871775}" destId="{4D0AA277-329F-41E8-B03A-D248194EDFC8}" srcOrd="4" destOrd="0" presId="urn:microsoft.com/office/officeart/2005/8/layout/hList1"/>
    <dgm:cxn modelId="{4D406316-0C74-4B8D-8C5A-BD9625B6CB25}" type="presParOf" srcId="{4D0AA277-329F-41E8-B03A-D248194EDFC8}" destId="{40D9BCB7-F9B4-4E4B-9520-EE59FDD88818}" srcOrd="0" destOrd="0" presId="urn:microsoft.com/office/officeart/2005/8/layout/hList1"/>
    <dgm:cxn modelId="{BE7D6372-5880-4B6B-A192-54925F3F3E1A}" type="presParOf" srcId="{4D0AA277-329F-41E8-B03A-D248194EDFC8}" destId="{BA56003F-C73D-43CB-BEBA-DFAA5D5FBDD1}" srcOrd="1" destOrd="0" presId="urn:microsoft.com/office/officeart/2005/8/layout/hList1"/>
    <dgm:cxn modelId="{5D8F4A28-9EFD-42C2-A81D-FD00A8AD9820}" type="presParOf" srcId="{84D434E1-E046-4148-9BCC-6FC608871775}" destId="{2745C674-FE65-4E1F-A006-1951601D1EE4}" srcOrd="5" destOrd="0" presId="urn:microsoft.com/office/officeart/2005/8/layout/hList1"/>
    <dgm:cxn modelId="{2EA34FFE-50E5-4C57-A335-EB1F8141C237}" type="presParOf" srcId="{84D434E1-E046-4148-9BCC-6FC608871775}" destId="{0D778459-7F34-4D37-8B1B-1FA62ED3286A}" srcOrd="6" destOrd="0" presId="urn:microsoft.com/office/officeart/2005/8/layout/hList1"/>
    <dgm:cxn modelId="{B9E35530-9CEC-4ADF-AF97-44B4A9C4D126}" type="presParOf" srcId="{0D778459-7F34-4D37-8B1B-1FA62ED3286A}" destId="{88E80E78-CE51-4AAA-A85D-43E3CCABC934}" srcOrd="0" destOrd="0" presId="urn:microsoft.com/office/officeart/2005/8/layout/hList1"/>
    <dgm:cxn modelId="{538ED420-11F7-4AAA-A9AE-C4E3F2B5FB55}" type="presParOf" srcId="{0D778459-7F34-4D37-8B1B-1FA62ED3286A}" destId="{DC3DDB21-D0EC-4E9A-A076-E7FDFAC452D7}" srcOrd="1" destOrd="0" presId="urn:microsoft.com/office/officeart/2005/8/layout/hList1"/>
    <dgm:cxn modelId="{8E6BE2C6-18DD-4500-B569-3C774B45A801}" type="presParOf" srcId="{84D434E1-E046-4148-9BCC-6FC608871775}" destId="{A083315C-3B2A-49CB-A5D8-54FE091CF8FA}" srcOrd="7" destOrd="0" presId="urn:microsoft.com/office/officeart/2005/8/layout/hList1"/>
    <dgm:cxn modelId="{19844086-3BC8-4F9F-8DD7-7EE27D4AD55B}" type="presParOf" srcId="{84D434E1-E046-4148-9BCC-6FC608871775}" destId="{0EF5ADD3-494E-42BF-8881-ACD72C954272}" srcOrd="8" destOrd="0" presId="urn:microsoft.com/office/officeart/2005/8/layout/hList1"/>
    <dgm:cxn modelId="{DCB09D2E-E036-4D50-ABEE-BF814C5CEDB0}" type="presParOf" srcId="{0EF5ADD3-494E-42BF-8881-ACD72C954272}" destId="{AA0DE5D6-1DAA-423C-87E3-1186186349F9}" srcOrd="0" destOrd="0" presId="urn:microsoft.com/office/officeart/2005/8/layout/hList1"/>
    <dgm:cxn modelId="{1048D903-8F55-4C1C-90C6-FB4CAC115D23}" type="presParOf" srcId="{0EF5ADD3-494E-42BF-8881-ACD72C954272}" destId="{A72F5C8F-A1E1-476F-B9F9-06380B9C7BAF}" srcOrd="1" destOrd="0" presId="urn:microsoft.com/office/officeart/2005/8/layout/hList1"/>
    <dgm:cxn modelId="{0F8B4E0F-2ED9-4639-A653-861ACEE5DFA1}" type="presParOf" srcId="{84D434E1-E046-4148-9BCC-6FC608871775}" destId="{FCD30798-72A7-41FC-BE5E-A59578BA3465}" srcOrd="9" destOrd="0" presId="urn:microsoft.com/office/officeart/2005/8/layout/hList1"/>
    <dgm:cxn modelId="{56FFAA9B-1127-4C32-8E32-08473DAC9754}" type="presParOf" srcId="{84D434E1-E046-4148-9BCC-6FC608871775}" destId="{25EF5EE8-3C19-4ECD-9279-4A81AFE51B16}" srcOrd="10" destOrd="0" presId="urn:microsoft.com/office/officeart/2005/8/layout/hList1"/>
    <dgm:cxn modelId="{AC7B6B19-3E74-4F02-8DB0-96DA3A7B08AB}" type="presParOf" srcId="{25EF5EE8-3C19-4ECD-9279-4A81AFE51B16}" destId="{D04105E3-A799-4F06-BA86-264159423C56}" srcOrd="0" destOrd="0" presId="urn:microsoft.com/office/officeart/2005/8/layout/hList1"/>
    <dgm:cxn modelId="{7104C048-D104-4275-A912-7FBBA41CCDFA}" type="presParOf" srcId="{25EF5EE8-3C19-4ECD-9279-4A81AFE51B16}" destId="{B9939B40-6C8F-4ECA-811F-C5A2DA913F13}" srcOrd="1" destOrd="0" presId="urn:microsoft.com/office/officeart/2005/8/layout/hList1"/>
    <dgm:cxn modelId="{10E75C3E-C1CB-4C1F-8A3A-43C541CEECF9}" type="presParOf" srcId="{84D434E1-E046-4148-9BCC-6FC608871775}" destId="{61C402BE-48B1-4172-9618-ECCD6CEA83CE}" srcOrd="11" destOrd="0" presId="urn:microsoft.com/office/officeart/2005/8/layout/hList1"/>
    <dgm:cxn modelId="{BFAA321D-51F9-4AF9-9211-E2A4DEC1E05E}" type="presParOf" srcId="{84D434E1-E046-4148-9BCC-6FC608871775}" destId="{4B3D81FC-0266-4EA2-B260-5E5995E3AAC2}" srcOrd="12" destOrd="0" presId="urn:microsoft.com/office/officeart/2005/8/layout/hList1"/>
    <dgm:cxn modelId="{13A03BA1-77A0-4B17-8661-A8A9CB7EB2C8}" type="presParOf" srcId="{4B3D81FC-0266-4EA2-B260-5E5995E3AAC2}" destId="{A8B6A74B-AE2E-48A0-B218-33A899DC2DA8}" srcOrd="0" destOrd="0" presId="urn:microsoft.com/office/officeart/2005/8/layout/hList1"/>
    <dgm:cxn modelId="{31CA97CD-ACBE-4224-80B4-319E06B66ADE}" type="presParOf" srcId="{4B3D81FC-0266-4EA2-B260-5E5995E3AAC2}" destId="{1A636548-C6E2-44B8-9153-AF6E4ED8D8F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F31801-DF07-4820-88A8-B1FD2B91342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427D5A8-9DC9-4D09-B3CB-3A40F51ABCFD}">
      <dgm:prSet/>
      <dgm:spPr/>
      <dgm:t>
        <a:bodyPr/>
        <a:lstStyle/>
        <a:p>
          <a:r>
            <a:rPr lang="en-US" dirty="0"/>
            <a:t>improve IRB submission process</a:t>
          </a:r>
        </a:p>
      </dgm:t>
    </dgm:pt>
    <dgm:pt modelId="{ABFD19F0-B13F-4769-976E-610F246B2EBC}" type="parTrans" cxnId="{D0082CA5-983B-4154-A7EC-1B51F84A6465}">
      <dgm:prSet/>
      <dgm:spPr/>
      <dgm:t>
        <a:bodyPr/>
        <a:lstStyle/>
        <a:p>
          <a:endParaRPr lang="en-US"/>
        </a:p>
      </dgm:t>
    </dgm:pt>
    <dgm:pt modelId="{A337AC4C-6DC6-432A-8341-F5F6BFE74F36}" type="sibTrans" cxnId="{D0082CA5-983B-4154-A7EC-1B51F84A6465}">
      <dgm:prSet/>
      <dgm:spPr/>
      <dgm:t>
        <a:bodyPr/>
        <a:lstStyle/>
        <a:p>
          <a:endParaRPr lang="en-US"/>
        </a:p>
      </dgm:t>
    </dgm:pt>
    <dgm:pt modelId="{7CC5731C-46D6-43A7-ADCD-BDAE8A421AFE}">
      <dgm:prSet phldrT="[Text]"/>
      <dgm:spPr/>
      <dgm:t>
        <a:bodyPr/>
        <a:lstStyle/>
        <a:p>
          <a:r>
            <a:rPr lang="en-US" dirty="0"/>
            <a:t>assist researchers</a:t>
          </a:r>
        </a:p>
      </dgm:t>
    </dgm:pt>
    <dgm:pt modelId="{D5FD5632-AC90-45FC-9AEA-4CCEF614D131}" type="parTrans" cxnId="{56776C88-2E95-498F-8174-D774FD1F8E55}">
      <dgm:prSet/>
      <dgm:spPr/>
      <dgm:t>
        <a:bodyPr/>
        <a:lstStyle/>
        <a:p>
          <a:endParaRPr lang="en-US"/>
        </a:p>
      </dgm:t>
    </dgm:pt>
    <dgm:pt modelId="{CC8A878F-C4C4-469E-94B3-DA53DE92C2BE}" type="sibTrans" cxnId="{56776C88-2E95-498F-8174-D774FD1F8E55}">
      <dgm:prSet/>
      <dgm:spPr/>
      <dgm:t>
        <a:bodyPr/>
        <a:lstStyle/>
        <a:p>
          <a:endParaRPr lang="en-US"/>
        </a:p>
      </dgm:t>
    </dgm:pt>
    <dgm:pt modelId="{150611D4-6D0E-43E4-85FB-CD35010CCAAD}">
      <dgm:prSet/>
      <dgm:spPr/>
      <dgm:t>
        <a:bodyPr/>
        <a:lstStyle/>
        <a:p>
          <a:r>
            <a:rPr lang="en-US" b="0" i="0" u="none" dirty="0"/>
            <a:t>implement IRB submission management and evaluation tools</a:t>
          </a:r>
          <a:endParaRPr lang="en-US" dirty="0"/>
        </a:p>
      </dgm:t>
    </dgm:pt>
    <dgm:pt modelId="{ADA7DA25-7EBB-46FD-84C1-8B0199576459}" type="parTrans" cxnId="{86B210BE-034E-45FA-9683-CF50021303FA}">
      <dgm:prSet/>
      <dgm:spPr/>
      <dgm:t>
        <a:bodyPr/>
        <a:lstStyle/>
        <a:p>
          <a:endParaRPr lang="en-US"/>
        </a:p>
      </dgm:t>
    </dgm:pt>
    <dgm:pt modelId="{CB1C62AD-B9DB-46D2-A0B8-FC031D9680B6}" type="sibTrans" cxnId="{86B210BE-034E-45FA-9683-CF50021303FA}">
      <dgm:prSet/>
      <dgm:spPr/>
      <dgm:t>
        <a:bodyPr/>
        <a:lstStyle/>
        <a:p>
          <a:endParaRPr lang="en-US"/>
        </a:p>
      </dgm:t>
    </dgm:pt>
    <dgm:pt modelId="{C04DF750-00CC-4DB7-A961-A224BD1E44E5}">
      <dgm:prSet/>
      <dgm:spPr/>
      <dgm:t>
        <a:bodyPr/>
        <a:lstStyle/>
        <a:p>
          <a:r>
            <a:rPr lang="en-US" b="0" i="0" u="none" dirty="0"/>
            <a:t>increase IRB meeting frequency</a:t>
          </a:r>
          <a:endParaRPr lang="en-US" dirty="0"/>
        </a:p>
      </dgm:t>
    </dgm:pt>
    <dgm:pt modelId="{25C30C8F-4CC5-4CD6-855E-8FBDD1F31749}" type="parTrans" cxnId="{FE1C91E1-3464-4AB3-964B-282D842DCA1E}">
      <dgm:prSet/>
      <dgm:spPr/>
      <dgm:t>
        <a:bodyPr/>
        <a:lstStyle/>
        <a:p>
          <a:endParaRPr lang="en-US"/>
        </a:p>
      </dgm:t>
    </dgm:pt>
    <dgm:pt modelId="{24BDCFF1-5D30-4E34-B59C-6E500710FE90}" type="sibTrans" cxnId="{FE1C91E1-3464-4AB3-964B-282D842DCA1E}">
      <dgm:prSet/>
      <dgm:spPr/>
      <dgm:t>
        <a:bodyPr/>
        <a:lstStyle/>
        <a:p>
          <a:endParaRPr lang="en-US"/>
        </a:p>
      </dgm:t>
    </dgm:pt>
    <dgm:pt modelId="{294942DC-76D5-4985-80FD-CD96127EBEBC}">
      <dgm:prSet/>
      <dgm:spPr/>
      <dgm:t>
        <a:bodyPr/>
        <a:lstStyle/>
        <a:p>
          <a:r>
            <a:rPr lang="en-US" b="0" i="0" u="none" dirty="0"/>
            <a:t>integrate PI protocol with IRB application and remove redundant sections of application</a:t>
          </a:r>
          <a:endParaRPr lang="en-US" dirty="0"/>
        </a:p>
      </dgm:t>
    </dgm:pt>
    <dgm:pt modelId="{995F8CE9-ACDD-43CC-9D3E-D285926ECC77}" type="parTrans" cxnId="{7E5B0EF1-2673-415E-BDD6-367978350297}">
      <dgm:prSet/>
      <dgm:spPr/>
      <dgm:t>
        <a:bodyPr/>
        <a:lstStyle/>
        <a:p>
          <a:endParaRPr lang="en-US"/>
        </a:p>
      </dgm:t>
    </dgm:pt>
    <dgm:pt modelId="{9791C59E-7CAF-4333-AA99-35ED62471076}" type="sibTrans" cxnId="{7E5B0EF1-2673-415E-BDD6-367978350297}">
      <dgm:prSet/>
      <dgm:spPr/>
      <dgm:t>
        <a:bodyPr/>
        <a:lstStyle/>
        <a:p>
          <a:endParaRPr lang="en-US"/>
        </a:p>
      </dgm:t>
    </dgm:pt>
    <dgm:pt modelId="{567D8620-EA59-4FF9-88A0-64C66609EDF5}">
      <dgm:prSet/>
      <dgm:spPr/>
      <dgm:t>
        <a:bodyPr/>
        <a:lstStyle/>
        <a:p>
          <a:r>
            <a:rPr lang="en-US" b="0" i="0" u="none" dirty="0"/>
            <a:t>internal web-based suite of IT modules to facilitate research compliance</a:t>
          </a:r>
          <a:endParaRPr lang="en-US" dirty="0"/>
        </a:p>
      </dgm:t>
    </dgm:pt>
    <dgm:pt modelId="{78A4DF83-1C67-4753-9B97-F4785B57E8CF}" type="parTrans" cxnId="{D20E5E35-4D6A-4048-BA7A-B661693C3F87}">
      <dgm:prSet/>
      <dgm:spPr/>
      <dgm:t>
        <a:bodyPr/>
        <a:lstStyle/>
        <a:p>
          <a:endParaRPr lang="en-US"/>
        </a:p>
      </dgm:t>
    </dgm:pt>
    <dgm:pt modelId="{BC9AAA7B-E22A-4DC0-9ECF-64D593A9ED1C}" type="sibTrans" cxnId="{D20E5E35-4D6A-4048-BA7A-B661693C3F87}">
      <dgm:prSet/>
      <dgm:spPr/>
      <dgm:t>
        <a:bodyPr/>
        <a:lstStyle/>
        <a:p>
          <a:endParaRPr lang="en-US"/>
        </a:p>
      </dgm:t>
    </dgm:pt>
    <dgm:pt modelId="{EE8D809E-0DF1-4FD6-93F1-F4EDF5102D98}">
      <dgm:prSet/>
      <dgm:spPr/>
      <dgm:t>
        <a:bodyPr/>
        <a:lstStyle/>
        <a:p>
          <a:r>
            <a:rPr lang="en-US" b="0" i="0" u="none" dirty="0"/>
            <a:t>provide application templates</a:t>
          </a:r>
          <a:endParaRPr lang="en-US" dirty="0"/>
        </a:p>
      </dgm:t>
    </dgm:pt>
    <dgm:pt modelId="{6B4C572E-99EF-4C90-B69C-4CE5C7F4210B}" type="parTrans" cxnId="{8E0963D6-110A-4E4C-8E72-44D0D33B657E}">
      <dgm:prSet/>
      <dgm:spPr/>
      <dgm:t>
        <a:bodyPr/>
        <a:lstStyle/>
        <a:p>
          <a:endParaRPr lang="en-US"/>
        </a:p>
      </dgm:t>
    </dgm:pt>
    <dgm:pt modelId="{86ED6548-52AC-48C0-B4DD-DC5DF0C59205}" type="sibTrans" cxnId="{8E0963D6-110A-4E4C-8E72-44D0D33B657E}">
      <dgm:prSet/>
      <dgm:spPr/>
      <dgm:t>
        <a:bodyPr/>
        <a:lstStyle/>
        <a:p>
          <a:endParaRPr lang="en-US"/>
        </a:p>
      </dgm:t>
    </dgm:pt>
    <dgm:pt modelId="{DDD50848-2ABD-4FC6-9E86-5785EE6F5F3A}">
      <dgm:prSet/>
      <dgm:spPr/>
      <dgm:t>
        <a:bodyPr/>
        <a:lstStyle/>
        <a:p>
          <a:r>
            <a:rPr lang="en-US" b="0" i="0" u="none" dirty="0"/>
            <a:t>revise application so that investigators provide greater detail and clarity about studies</a:t>
          </a:r>
          <a:endParaRPr lang="en-US" dirty="0"/>
        </a:p>
      </dgm:t>
    </dgm:pt>
    <dgm:pt modelId="{5E02606A-D4C7-4866-B071-0D32644380A0}" type="parTrans" cxnId="{153BAB84-FD25-4094-A038-E91627A26BE1}">
      <dgm:prSet/>
      <dgm:spPr/>
      <dgm:t>
        <a:bodyPr/>
        <a:lstStyle/>
        <a:p>
          <a:endParaRPr lang="en-US"/>
        </a:p>
      </dgm:t>
    </dgm:pt>
    <dgm:pt modelId="{EBACD5D7-66E4-4AE3-899F-414C89253059}" type="sibTrans" cxnId="{153BAB84-FD25-4094-A038-E91627A26BE1}">
      <dgm:prSet/>
      <dgm:spPr/>
      <dgm:t>
        <a:bodyPr/>
        <a:lstStyle/>
        <a:p>
          <a:endParaRPr lang="en-US"/>
        </a:p>
      </dgm:t>
    </dgm:pt>
    <dgm:pt modelId="{DD0CF223-EF42-46D7-B87E-AD6F5CCCAFAB}">
      <dgm:prSet/>
      <dgm:spPr/>
      <dgm:t>
        <a:bodyPr/>
        <a:lstStyle/>
        <a:p>
          <a:r>
            <a:rPr lang="en-US" b="0" i="0" u="none" dirty="0"/>
            <a:t>upgrade IRB electronic submission</a:t>
          </a:r>
          <a:endParaRPr lang="en-US" dirty="0"/>
        </a:p>
      </dgm:t>
    </dgm:pt>
    <dgm:pt modelId="{6C7158C7-39F2-4776-BDEC-2F7CAD7048CB}" type="parTrans" cxnId="{F292A7D6-E706-4F06-AC84-00FE936EC253}">
      <dgm:prSet/>
      <dgm:spPr/>
      <dgm:t>
        <a:bodyPr/>
        <a:lstStyle/>
        <a:p>
          <a:endParaRPr lang="en-US"/>
        </a:p>
      </dgm:t>
    </dgm:pt>
    <dgm:pt modelId="{F5BED200-D904-4E68-BD7C-35A15CCBBC8A}" type="sibTrans" cxnId="{F292A7D6-E706-4F06-AC84-00FE936EC253}">
      <dgm:prSet/>
      <dgm:spPr/>
      <dgm:t>
        <a:bodyPr/>
        <a:lstStyle/>
        <a:p>
          <a:endParaRPr lang="en-US"/>
        </a:p>
      </dgm:t>
    </dgm:pt>
    <dgm:pt modelId="{09F1ACA6-3C6F-401C-936E-801B5121D018}">
      <dgm:prSet/>
      <dgm:spPr/>
      <dgm:t>
        <a:bodyPr/>
        <a:lstStyle/>
        <a:p>
          <a:r>
            <a:rPr lang="en-US" dirty="0"/>
            <a:t>train IRB members</a:t>
          </a:r>
        </a:p>
      </dgm:t>
    </dgm:pt>
    <dgm:pt modelId="{588F7D2C-FFA4-4ECD-9C09-8AB10FCB7B56}" type="parTrans" cxnId="{4E010986-5207-42E7-8C27-DE11A42ABEEF}">
      <dgm:prSet/>
      <dgm:spPr/>
      <dgm:t>
        <a:bodyPr/>
        <a:lstStyle/>
        <a:p>
          <a:endParaRPr lang="en-US"/>
        </a:p>
      </dgm:t>
    </dgm:pt>
    <dgm:pt modelId="{2DEB12E8-443B-45A9-9B67-24E755370164}" type="sibTrans" cxnId="{4E010986-5207-42E7-8C27-DE11A42ABEEF}">
      <dgm:prSet/>
      <dgm:spPr/>
      <dgm:t>
        <a:bodyPr/>
        <a:lstStyle/>
        <a:p>
          <a:endParaRPr lang="en-US"/>
        </a:p>
      </dgm:t>
    </dgm:pt>
    <dgm:pt modelId="{944B91D8-0105-4359-BC0A-D4E91FFB31A4}">
      <dgm:prSet/>
      <dgm:spPr/>
      <dgm:t>
        <a:bodyPr/>
        <a:lstStyle/>
        <a:p>
          <a:r>
            <a:rPr lang="en-US" b="0" i="0" u="none" dirty="0"/>
            <a:t>assess IRB administrator competency and provide training</a:t>
          </a:r>
          <a:endParaRPr lang="en-US" dirty="0"/>
        </a:p>
      </dgm:t>
    </dgm:pt>
    <dgm:pt modelId="{5AFA4DE1-C91D-4166-AFF2-F18C1F7E5719}" type="parTrans" cxnId="{3F16F529-3052-42BF-A631-7187A4BEB678}">
      <dgm:prSet/>
      <dgm:spPr/>
      <dgm:t>
        <a:bodyPr/>
        <a:lstStyle/>
        <a:p>
          <a:endParaRPr lang="en-US"/>
        </a:p>
      </dgm:t>
    </dgm:pt>
    <dgm:pt modelId="{F9CE188B-DE5B-429B-9A79-C24054D7E518}" type="sibTrans" cxnId="{3F16F529-3052-42BF-A631-7187A4BEB678}">
      <dgm:prSet/>
      <dgm:spPr/>
      <dgm:t>
        <a:bodyPr/>
        <a:lstStyle/>
        <a:p>
          <a:endParaRPr lang="en-US"/>
        </a:p>
      </dgm:t>
    </dgm:pt>
    <dgm:pt modelId="{9F455156-1AB5-4ECB-B5A5-FF28F53B8BC5}">
      <dgm:prSet/>
      <dgm:spPr/>
      <dgm:t>
        <a:bodyPr/>
        <a:lstStyle/>
        <a:p>
          <a:r>
            <a:rPr lang="en-US" b="0" i="0" u="none" dirty="0"/>
            <a:t>train  IRB members to improve quality of IRB reviewer notes</a:t>
          </a:r>
          <a:endParaRPr lang="en-US" dirty="0"/>
        </a:p>
      </dgm:t>
    </dgm:pt>
    <dgm:pt modelId="{CA1090CF-C7AA-4937-997E-44B3F74B0EDA}" type="parTrans" cxnId="{5D0B738E-7911-4CE3-8537-D675C4FC4BB4}">
      <dgm:prSet/>
      <dgm:spPr/>
      <dgm:t>
        <a:bodyPr/>
        <a:lstStyle/>
        <a:p>
          <a:endParaRPr lang="en-US"/>
        </a:p>
      </dgm:t>
    </dgm:pt>
    <dgm:pt modelId="{EE600709-DAC7-4F34-BF80-5255A4765B1C}" type="sibTrans" cxnId="{5D0B738E-7911-4CE3-8537-D675C4FC4BB4}">
      <dgm:prSet/>
      <dgm:spPr/>
      <dgm:t>
        <a:bodyPr/>
        <a:lstStyle/>
        <a:p>
          <a:endParaRPr lang="en-US"/>
        </a:p>
      </dgm:t>
    </dgm:pt>
    <dgm:pt modelId="{CAB47C55-D845-4942-9591-09ABB851882F}">
      <dgm:prSet/>
      <dgm:spPr/>
      <dgm:t>
        <a:bodyPr/>
        <a:lstStyle/>
        <a:p>
          <a:r>
            <a:rPr lang="en-US" b="0" i="0" u="none"/>
            <a:t>train IRB members on conditional approvals</a:t>
          </a:r>
          <a:endParaRPr lang="en-US"/>
        </a:p>
      </dgm:t>
    </dgm:pt>
    <dgm:pt modelId="{3A6E1C16-79F0-471F-99AB-31CAFC4D11E6}" type="parTrans" cxnId="{AF32C950-8BEA-440D-ABD2-80A8B28A5CB7}">
      <dgm:prSet/>
      <dgm:spPr/>
      <dgm:t>
        <a:bodyPr/>
        <a:lstStyle/>
        <a:p>
          <a:endParaRPr lang="en-US"/>
        </a:p>
      </dgm:t>
    </dgm:pt>
    <dgm:pt modelId="{25902557-14FE-4B8E-9D92-F3FCECD3EC4B}" type="sibTrans" cxnId="{AF32C950-8BEA-440D-ABD2-80A8B28A5CB7}">
      <dgm:prSet/>
      <dgm:spPr/>
      <dgm:t>
        <a:bodyPr/>
        <a:lstStyle/>
        <a:p>
          <a:endParaRPr lang="en-US"/>
        </a:p>
      </dgm:t>
    </dgm:pt>
    <dgm:pt modelId="{9698A24A-0A10-4136-AE11-4A78FFC44ABA}">
      <dgm:prSet/>
      <dgm:spPr/>
      <dgm:t>
        <a:bodyPr/>
        <a:lstStyle/>
        <a:p>
          <a:r>
            <a:rPr lang="en-US" b="0" i="0" u="none" dirty="0"/>
            <a:t>train IRB members on IT tools (e.g. RAMS)</a:t>
          </a:r>
          <a:endParaRPr lang="en-US" dirty="0"/>
        </a:p>
      </dgm:t>
    </dgm:pt>
    <dgm:pt modelId="{6D053DC3-BF12-428D-AEAE-941DF22C391C}" type="parTrans" cxnId="{CE07645D-8271-4DAE-92BE-11BADFDCB4B7}">
      <dgm:prSet/>
      <dgm:spPr/>
      <dgm:t>
        <a:bodyPr/>
        <a:lstStyle/>
        <a:p>
          <a:endParaRPr lang="en-US"/>
        </a:p>
      </dgm:t>
    </dgm:pt>
    <dgm:pt modelId="{6725A9B4-5F1D-4C1E-B9B2-EADDB2DA1DD2}" type="sibTrans" cxnId="{CE07645D-8271-4DAE-92BE-11BADFDCB4B7}">
      <dgm:prSet/>
      <dgm:spPr/>
      <dgm:t>
        <a:bodyPr/>
        <a:lstStyle/>
        <a:p>
          <a:endParaRPr lang="en-US"/>
        </a:p>
      </dgm:t>
    </dgm:pt>
    <dgm:pt modelId="{E51262CF-6F22-41F9-9138-BE21C273BF46}">
      <dgm:prSet/>
      <dgm:spPr/>
      <dgm:t>
        <a:bodyPr/>
        <a:lstStyle/>
        <a:p>
          <a:r>
            <a:rPr lang="en-US" b="0" i="0" u="none" dirty="0"/>
            <a:t>train researchers</a:t>
          </a:r>
          <a:endParaRPr lang="en-US" dirty="0"/>
        </a:p>
      </dgm:t>
    </dgm:pt>
    <dgm:pt modelId="{DB2921B1-E78B-4F82-8990-4FB9069BAFA7}" type="parTrans" cxnId="{319C2815-05B7-4834-9C31-C63CEB73D027}">
      <dgm:prSet/>
      <dgm:spPr/>
      <dgm:t>
        <a:bodyPr/>
        <a:lstStyle/>
        <a:p>
          <a:endParaRPr lang="en-US"/>
        </a:p>
      </dgm:t>
    </dgm:pt>
    <dgm:pt modelId="{85B1D603-D44F-4599-9347-66E996ED286E}" type="sibTrans" cxnId="{319C2815-05B7-4834-9C31-C63CEB73D027}">
      <dgm:prSet/>
      <dgm:spPr/>
      <dgm:t>
        <a:bodyPr/>
        <a:lstStyle/>
        <a:p>
          <a:endParaRPr lang="en-US"/>
        </a:p>
      </dgm:t>
    </dgm:pt>
    <dgm:pt modelId="{E22E2F50-7F97-4E34-AD8B-23DA803FA0DA}">
      <dgm:prSet/>
      <dgm:spPr/>
      <dgm:t>
        <a:bodyPr/>
        <a:lstStyle/>
        <a:p>
          <a:r>
            <a:rPr lang="en-US" b="0" i="0" u="none" dirty="0"/>
            <a:t>discuss metrics with staff regularly</a:t>
          </a:r>
          <a:endParaRPr lang="en-US" dirty="0"/>
        </a:p>
      </dgm:t>
    </dgm:pt>
    <dgm:pt modelId="{AE3F8406-83FA-4724-BE99-58F4FA10F055}" type="parTrans" cxnId="{635BAF95-C847-4046-8F55-E940C88C7B13}">
      <dgm:prSet/>
      <dgm:spPr/>
      <dgm:t>
        <a:bodyPr/>
        <a:lstStyle/>
        <a:p>
          <a:endParaRPr lang="en-US"/>
        </a:p>
      </dgm:t>
    </dgm:pt>
    <dgm:pt modelId="{C728A9A7-EF20-4434-B93C-5B7623B0CCB8}" type="sibTrans" cxnId="{635BAF95-C847-4046-8F55-E940C88C7B13}">
      <dgm:prSet/>
      <dgm:spPr/>
      <dgm:t>
        <a:bodyPr/>
        <a:lstStyle/>
        <a:p>
          <a:endParaRPr lang="en-US"/>
        </a:p>
      </dgm:t>
    </dgm:pt>
    <dgm:pt modelId="{7AFC290E-95A6-4FAC-ABC7-7D114E423DB7}">
      <dgm:prSet/>
      <dgm:spPr/>
      <dgm:t>
        <a:bodyPr/>
        <a:lstStyle/>
        <a:p>
          <a:r>
            <a:rPr lang="en-US" b="0" i="0" u="none"/>
            <a:t>train researchers in human rights research ethics</a:t>
          </a:r>
          <a:endParaRPr lang="en-US"/>
        </a:p>
      </dgm:t>
    </dgm:pt>
    <dgm:pt modelId="{CE090BA4-C217-46DC-921D-1835D6A68332}" type="parTrans" cxnId="{3A0BC387-3382-4B40-842A-7D4462C99937}">
      <dgm:prSet/>
      <dgm:spPr/>
      <dgm:t>
        <a:bodyPr/>
        <a:lstStyle/>
        <a:p>
          <a:endParaRPr lang="en-US"/>
        </a:p>
      </dgm:t>
    </dgm:pt>
    <dgm:pt modelId="{044BECE4-24CE-44C5-8B6F-51A9C45147A0}" type="sibTrans" cxnId="{3A0BC387-3382-4B40-842A-7D4462C99937}">
      <dgm:prSet/>
      <dgm:spPr/>
      <dgm:t>
        <a:bodyPr/>
        <a:lstStyle/>
        <a:p>
          <a:endParaRPr lang="en-US"/>
        </a:p>
      </dgm:t>
    </dgm:pt>
    <dgm:pt modelId="{BCC5D5D1-A388-43D8-95E9-DC89D19A2B1B}">
      <dgm:prSet/>
      <dgm:spPr/>
      <dgm:t>
        <a:bodyPr/>
        <a:lstStyle/>
        <a:p>
          <a:r>
            <a:rPr lang="en-US" b="0" i="0" u="none" dirty="0"/>
            <a:t>train researchers on policies/procedures</a:t>
          </a:r>
          <a:endParaRPr lang="en-US" dirty="0"/>
        </a:p>
      </dgm:t>
    </dgm:pt>
    <dgm:pt modelId="{FF50A925-13B5-4468-9BBD-CED637E2DD62}" type="parTrans" cxnId="{1E938879-3910-4804-B499-C9770C9B4705}">
      <dgm:prSet/>
      <dgm:spPr/>
      <dgm:t>
        <a:bodyPr/>
        <a:lstStyle/>
        <a:p>
          <a:endParaRPr lang="en-US"/>
        </a:p>
      </dgm:t>
    </dgm:pt>
    <dgm:pt modelId="{0BA988BC-D2D1-4CFA-9F0F-2F2BC946A21C}" type="sibTrans" cxnId="{1E938879-3910-4804-B499-C9770C9B4705}">
      <dgm:prSet/>
      <dgm:spPr/>
      <dgm:t>
        <a:bodyPr/>
        <a:lstStyle/>
        <a:p>
          <a:endParaRPr lang="en-US"/>
        </a:p>
      </dgm:t>
    </dgm:pt>
    <dgm:pt modelId="{B4D6D18D-5A22-408D-8619-B6814920F7EF}">
      <dgm:prSet/>
      <dgm:spPr/>
      <dgm:t>
        <a:bodyPr/>
        <a:lstStyle/>
        <a:p>
          <a:r>
            <a:rPr lang="en-US" dirty="0"/>
            <a:t>Resource allocation</a:t>
          </a:r>
        </a:p>
      </dgm:t>
    </dgm:pt>
    <dgm:pt modelId="{D8E34D06-5873-407C-8BF3-CF5E54EAB012}" type="parTrans" cxnId="{C221DFB1-C176-4F07-B242-889172999D36}">
      <dgm:prSet/>
      <dgm:spPr/>
      <dgm:t>
        <a:bodyPr/>
        <a:lstStyle/>
        <a:p>
          <a:endParaRPr lang="en-US"/>
        </a:p>
      </dgm:t>
    </dgm:pt>
    <dgm:pt modelId="{5C82AC3F-2E89-4063-8E37-100100EF86D4}" type="sibTrans" cxnId="{C221DFB1-C176-4F07-B242-889172999D36}">
      <dgm:prSet/>
      <dgm:spPr/>
      <dgm:t>
        <a:bodyPr/>
        <a:lstStyle/>
        <a:p>
          <a:endParaRPr lang="en-US"/>
        </a:p>
      </dgm:t>
    </dgm:pt>
    <dgm:pt modelId="{FDE2AC8C-FFE6-4473-B93D-74828CABD610}">
      <dgm:prSet/>
      <dgm:spPr/>
      <dgm:t>
        <a:bodyPr/>
        <a:lstStyle/>
        <a:p>
          <a:r>
            <a:rPr lang="en-US" dirty="0"/>
            <a:t>Allocate appropriate resources to IRB</a:t>
          </a:r>
        </a:p>
      </dgm:t>
    </dgm:pt>
    <dgm:pt modelId="{F164EBF8-D4A3-4087-80D4-57FA885F98AC}" type="parTrans" cxnId="{EC41E805-4F61-4BA6-A29A-7BCF39D61D62}">
      <dgm:prSet/>
      <dgm:spPr/>
      <dgm:t>
        <a:bodyPr/>
        <a:lstStyle/>
        <a:p>
          <a:endParaRPr lang="en-US"/>
        </a:p>
      </dgm:t>
    </dgm:pt>
    <dgm:pt modelId="{0756026C-B9D0-4F19-9A2D-705C01F4A0C6}" type="sibTrans" cxnId="{EC41E805-4F61-4BA6-A29A-7BCF39D61D62}">
      <dgm:prSet/>
      <dgm:spPr/>
      <dgm:t>
        <a:bodyPr/>
        <a:lstStyle/>
        <a:p>
          <a:endParaRPr lang="en-US"/>
        </a:p>
      </dgm:t>
    </dgm:pt>
    <dgm:pt modelId="{C0A121AD-776C-4A35-B1B2-A6830DE56559}">
      <dgm:prSet phldrT="[Text]"/>
      <dgm:spPr/>
      <dgm:t>
        <a:bodyPr/>
        <a:lstStyle/>
        <a:p>
          <a:r>
            <a:rPr lang="en-US" b="0" i="0" u="none" dirty="0"/>
            <a:t>increase focus on customer service</a:t>
          </a:r>
          <a:endParaRPr lang="en-US" dirty="0"/>
        </a:p>
      </dgm:t>
    </dgm:pt>
    <dgm:pt modelId="{25C28B98-FBF6-485C-A858-35F48B5D7398}" type="parTrans" cxnId="{DA68945A-0E17-44A0-BF15-93B480157B28}">
      <dgm:prSet/>
      <dgm:spPr/>
      <dgm:t>
        <a:bodyPr/>
        <a:lstStyle/>
        <a:p>
          <a:endParaRPr lang="en-US"/>
        </a:p>
      </dgm:t>
    </dgm:pt>
    <dgm:pt modelId="{B46D0282-FB0B-44BD-B703-91561B9D1ADB}" type="sibTrans" cxnId="{DA68945A-0E17-44A0-BF15-93B480157B28}">
      <dgm:prSet/>
      <dgm:spPr/>
      <dgm:t>
        <a:bodyPr/>
        <a:lstStyle/>
        <a:p>
          <a:endParaRPr lang="en-US"/>
        </a:p>
      </dgm:t>
    </dgm:pt>
    <dgm:pt modelId="{06BDCFA6-1A1E-426F-9A04-84DCE90BBE40}">
      <dgm:prSet/>
      <dgm:spPr/>
      <dgm:t>
        <a:bodyPr/>
        <a:lstStyle/>
        <a:p>
          <a:r>
            <a:rPr lang="en-US" b="0" i="0" u="none"/>
            <a:t>proactively reach out to study team members</a:t>
          </a:r>
          <a:endParaRPr lang="en-US"/>
        </a:p>
      </dgm:t>
    </dgm:pt>
    <dgm:pt modelId="{4553DD75-984A-44E6-AE3A-8DE73CD8B9BB}" type="parTrans" cxnId="{5A469557-D7D2-4715-BE74-8BCBD8F3E12A}">
      <dgm:prSet/>
      <dgm:spPr/>
      <dgm:t>
        <a:bodyPr/>
        <a:lstStyle/>
        <a:p>
          <a:endParaRPr lang="en-US"/>
        </a:p>
      </dgm:t>
    </dgm:pt>
    <dgm:pt modelId="{CE39008B-B9A8-4DD1-991D-A3FEE3011F51}" type="sibTrans" cxnId="{5A469557-D7D2-4715-BE74-8BCBD8F3E12A}">
      <dgm:prSet/>
      <dgm:spPr/>
      <dgm:t>
        <a:bodyPr/>
        <a:lstStyle/>
        <a:p>
          <a:endParaRPr lang="en-US"/>
        </a:p>
      </dgm:t>
    </dgm:pt>
    <dgm:pt modelId="{B0305DDA-043E-49F5-93E3-AD484106B008}">
      <dgm:prSet/>
      <dgm:spPr/>
      <dgm:t>
        <a:bodyPr/>
        <a:lstStyle/>
        <a:p>
          <a:r>
            <a:rPr lang="en-US" b="0" i="0" u="none" dirty="0"/>
            <a:t>provide assistance to researchers in submission process</a:t>
          </a:r>
          <a:endParaRPr lang="en-US" dirty="0"/>
        </a:p>
      </dgm:t>
    </dgm:pt>
    <dgm:pt modelId="{5DFE71A3-AA89-435E-A47F-F378B892EA09}" type="parTrans" cxnId="{DD3C3483-6C0B-4A13-8167-3683C137D3B3}">
      <dgm:prSet/>
      <dgm:spPr/>
      <dgm:t>
        <a:bodyPr/>
        <a:lstStyle/>
        <a:p>
          <a:endParaRPr lang="en-US"/>
        </a:p>
      </dgm:t>
    </dgm:pt>
    <dgm:pt modelId="{0FBA6648-09F0-43A0-B398-24520791AD2F}" type="sibTrans" cxnId="{DD3C3483-6C0B-4A13-8167-3683C137D3B3}">
      <dgm:prSet/>
      <dgm:spPr/>
      <dgm:t>
        <a:bodyPr/>
        <a:lstStyle/>
        <a:p>
          <a:endParaRPr lang="en-US"/>
        </a:p>
      </dgm:t>
    </dgm:pt>
    <dgm:pt modelId="{BB1E25B7-D630-4A79-A25F-D6C6F848F0F0}">
      <dgm:prSet/>
      <dgm:spPr/>
      <dgm:t>
        <a:bodyPr/>
        <a:lstStyle/>
        <a:p>
          <a:r>
            <a:rPr lang="en-US" dirty="0"/>
            <a:t>provide online educational guidance for PIs</a:t>
          </a:r>
        </a:p>
      </dgm:t>
    </dgm:pt>
    <dgm:pt modelId="{CE139635-AEE7-4634-A5B0-338B37B9DA95}" type="parTrans" cxnId="{69DBE072-07CE-4F77-B4E9-016EEB4F416A}">
      <dgm:prSet/>
      <dgm:spPr/>
      <dgm:t>
        <a:bodyPr/>
        <a:lstStyle/>
        <a:p>
          <a:endParaRPr lang="en-US"/>
        </a:p>
      </dgm:t>
    </dgm:pt>
    <dgm:pt modelId="{02796667-AB54-474D-9F06-8F351D2BCA18}" type="sibTrans" cxnId="{69DBE072-07CE-4F77-B4E9-016EEB4F416A}">
      <dgm:prSet/>
      <dgm:spPr/>
      <dgm:t>
        <a:bodyPr/>
        <a:lstStyle/>
        <a:p>
          <a:endParaRPr lang="en-US"/>
        </a:p>
      </dgm:t>
    </dgm:pt>
    <dgm:pt modelId="{D89B44BE-3749-487C-B36F-856E9A3AE711}">
      <dgm:prSet/>
      <dgm:spPr/>
      <dgm:t>
        <a:bodyPr/>
        <a:lstStyle/>
        <a:p>
          <a:r>
            <a:rPr lang="en-US" b="0" i="0" u="none" dirty="0"/>
            <a:t>require regulatory consultation</a:t>
          </a:r>
          <a:endParaRPr lang="en-US" dirty="0"/>
        </a:p>
      </dgm:t>
    </dgm:pt>
    <dgm:pt modelId="{69801AEA-8B2F-44A9-A91C-450D32D82C51}" type="parTrans" cxnId="{370FE90B-16A2-4E61-827F-658A6040C7CC}">
      <dgm:prSet/>
      <dgm:spPr/>
      <dgm:t>
        <a:bodyPr/>
        <a:lstStyle/>
        <a:p>
          <a:endParaRPr lang="en-US"/>
        </a:p>
      </dgm:t>
    </dgm:pt>
    <dgm:pt modelId="{2E3E730D-0E78-4AF8-8094-75FEBFEF5CDE}" type="sibTrans" cxnId="{370FE90B-16A2-4E61-827F-658A6040C7CC}">
      <dgm:prSet/>
      <dgm:spPr/>
      <dgm:t>
        <a:bodyPr/>
        <a:lstStyle/>
        <a:p>
          <a:endParaRPr lang="en-US"/>
        </a:p>
      </dgm:t>
    </dgm:pt>
    <dgm:pt modelId="{F9B09540-F8E2-45E7-8622-041A3C2CDE4A}">
      <dgm:prSet/>
      <dgm:spPr/>
      <dgm:t>
        <a:bodyPr/>
        <a:lstStyle/>
        <a:p>
          <a:r>
            <a:rPr lang="en-US" b="0" i="0" u="none" dirty="0"/>
            <a:t>create specialized IRB committee with particular domain focus</a:t>
          </a:r>
          <a:endParaRPr lang="en-US" dirty="0"/>
        </a:p>
      </dgm:t>
    </dgm:pt>
    <dgm:pt modelId="{D05E490F-2859-4A16-9302-641EE72D10A4}" type="parTrans" cxnId="{7F40D718-8CB9-4AB9-8E22-3067C09BF1F5}">
      <dgm:prSet/>
      <dgm:spPr/>
      <dgm:t>
        <a:bodyPr/>
        <a:lstStyle/>
        <a:p>
          <a:endParaRPr lang="en-US"/>
        </a:p>
      </dgm:t>
    </dgm:pt>
    <dgm:pt modelId="{70664EF3-D18E-4E0E-AB37-03218AD40A28}" type="sibTrans" cxnId="{7F40D718-8CB9-4AB9-8E22-3067C09BF1F5}">
      <dgm:prSet/>
      <dgm:spPr/>
      <dgm:t>
        <a:bodyPr/>
        <a:lstStyle/>
        <a:p>
          <a:endParaRPr lang="en-US"/>
        </a:p>
      </dgm:t>
    </dgm:pt>
    <dgm:pt modelId="{2CC9C4A6-3021-4DD9-9165-6076BD32132D}">
      <dgm:prSet phldrT="[Text]"/>
      <dgm:spPr/>
      <dgm:t>
        <a:bodyPr/>
        <a:lstStyle/>
        <a:p>
          <a:r>
            <a:rPr lang="en-US" b="0" i="0" u="none" dirty="0"/>
            <a:t>improve IRB meeting process</a:t>
          </a:r>
          <a:endParaRPr lang="en-US" dirty="0"/>
        </a:p>
      </dgm:t>
    </dgm:pt>
    <dgm:pt modelId="{3C161AA8-51B0-4E94-BF55-F5BD6EBD3D9A}" type="parTrans" cxnId="{E995D144-7EC9-479A-8507-C5A94538040A}">
      <dgm:prSet/>
      <dgm:spPr/>
      <dgm:t>
        <a:bodyPr/>
        <a:lstStyle/>
        <a:p>
          <a:endParaRPr lang="en-US"/>
        </a:p>
      </dgm:t>
    </dgm:pt>
    <dgm:pt modelId="{9F64E38D-81CA-4381-9026-5E99B82F6380}" type="sibTrans" cxnId="{E995D144-7EC9-479A-8507-C5A94538040A}">
      <dgm:prSet/>
      <dgm:spPr/>
      <dgm:t>
        <a:bodyPr/>
        <a:lstStyle/>
        <a:p>
          <a:endParaRPr lang="en-US"/>
        </a:p>
      </dgm:t>
    </dgm:pt>
    <dgm:pt modelId="{ADA0787D-6FB6-421C-B64C-30CEDDCD8BE9}">
      <dgm:prSet phldrT="[Text]"/>
      <dgm:spPr/>
      <dgm:t>
        <a:bodyPr/>
        <a:lstStyle/>
        <a:p>
          <a:r>
            <a:rPr lang="en-US" b="0" i="0" u="none" dirty="0"/>
            <a:t>disseminate identified issues to PI for response prior to IRB meeting</a:t>
          </a:r>
          <a:endParaRPr lang="en-US" dirty="0"/>
        </a:p>
      </dgm:t>
    </dgm:pt>
    <dgm:pt modelId="{F04A2350-A23F-4D77-9C7A-885582336B95}" type="parTrans" cxnId="{9237E6E0-78DD-46A7-89F0-1F9043609C8D}">
      <dgm:prSet/>
      <dgm:spPr/>
      <dgm:t>
        <a:bodyPr/>
        <a:lstStyle/>
        <a:p>
          <a:endParaRPr lang="en-US"/>
        </a:p>
      </dgm:t>
    </dgm:pt>
    <dgm:pt modelId="{C433E2C7-50B4-45A7-916F-A6413CBC138C}" type="sibTrans" cxnId="{9237E6E0-78DD-46A7-89F0-1F9043609C8D}">
      <dgm:prSet/>
      <dgm:spPr/>
      <dgm:t>
        <a:bodyPr/>
        <a:lstStyle/>
        <a:p>
          <a:endParaRPr lang="en-US"/>
        </a:p>
      </dgm:t>
    </dgm:pt>
    <dgm:pt modelId="{00B41240-0968-46C9-85B9-C6B738E74040}">
      <dgm:prSet/>
      <dgm:spPr/>
      <dgm:t>
        <a:bodyPr/>
        <a:lstStyle/>
        <a:p>
          <a:r>
            <a:rPr lang="en-US" b="0" i="0" u="none" dirty="0"/>
            <a:t>do not constrain studies to stay with original reviewer</a:t>
          </a:r>
          <a:endParaRPr lang="en-US" dirty="0"/>
        </a:p>
      </dgm:t>
    </dgm:pt>
    <dgm:pt modelId="{22B04B9B-F5C7-4E9A-AC1C-C2518BFC9B89}" type="parTrans" cxnId="{12E5BF79-6E9E-44F4-B225-D441DEEC6679}">
      <dgm:prSet/>
      <dgm:spPr/>
      <dgm:t>
        <a:bodyPr/>
        <a:lstStyle/>
        <a:p>
          <a:endParaRPr lang="en-US"/>
        </a:p>
      </dgm:t>
    </dgm:pt>
    <dgm:pt modelId="{8C2862E9-E385-4A94-8017-3E60C42BDCC4}" type="sibTrans" cxnId="{12E5BF79-6E9E-44F4-B225-D441DEEC6679}">
      <dgm:prSet/>
      <dgm:spPr/>
      <dgm:t>
        <a:bodyPr/>
        <a:lstStyle/>
        <a:p>
          <a:endParaRPr lang="en-US"/>
        </a:p>
      </dgm:t>
    </dgm:pt>
    <dgm:pt modelId="{D8B0D456-4C59-437B-8B4A-8963DFDB29E9}">
      <dgm:prSet/>
      <dgm:spPr/>
      <dgm:t>
        <a:bodyPr/>
        <a:lstStyle/>
        <a:p>
          <a:r>
            <a:rPr lang="en-US" b="0" i="0" u="none"/>
            <a:t>establish clear turnaround time performance goals for IRB</a:t>
          </a:r>
          <a:endParaRPr lang="en-US"/>
        </a:p>
      </dgm:t>
    </dgm:pt>
    <dgm:pt modelId="{BFD73896-F8F6-47B1-90CE-D120BD9EEFAE}" type="parTrans" cxnId="{5EF8F90A-5D96-435A-8A56-7BF7728684A3}">
      <dgm:prSet/>
      <dgm:spPr/>
      <dgm:t>
        <a:bodyPr/>
        <a:lstStyle/>
        <a:p>
          <a:endParaRPr lang="en-US"/>
        </a:p>
      </dgm:t>
    </dgm:pt>
    <dgm:pt modelId="{B0DA3E83-E412-4CBE-A56C-989396C1B042}" type="sibTrans" cxnId="{5EF8F90A-5D96-435A-8A56-7BF7728684A3}">
      <dgm:prSet/>
      <dgm:spPr/>
      <dgm:t>
        <a:bodyPr/>
        <a:lstStyle/>
        <a:p>
          <a:endParaRPr lang="en-US"/>
        </a:p>
      </dgm:t>
    </dgm:pt>
    <dgm:pt modelId="{3875CB16-43D7-463A-A168-217D5DF27139}">
      <dgm:prSet/>
      <dgm:spPr/>
      <dgm:t>
        <a:bodyPr/>
        <a:lstStyle/>
        <a:p>
          <a:r>
            <a:rPr lang="en-US" b="0" i="0" u="none" dirty="0"/>
            <a:t>establish deadlines for IRB review completion</a:t>
          </a:r>
          <a:endParaRPr lang="en-US" dirty="0"/>
        </a:p>
      </dgm:t>
    </dgm:pt>
    <dgm:pt modelId="{DB16DC8D-0175-454B-836D-338F7B5B873E}" type="parTrans" cxnId="{73FCB8D0-1718-4EAD-A68A-C7060C030827}">
      <dgm:prSet/>
      <dgm:spPr/>
      <dgm:t>
        <a:bodyPr/>
        <a:lstStyle/>
        <a:p>
          <a:endParaRPr lang="en-US"/>
        </a:p>
      </dgm:t>
    </dgm:pt>
    <dgm:pt modelId="{0DB65ABD-2565-4985-9BE5-9E22330A1491}" type="sibTrans" cxnId="{73FCB8D0-1718-4EAD-A68A-C7060C030827}">
      <dgm:prSet/>
      <dgm:spPr/>
      <dgm:t>
        <a:bodyPr/>
        <a:lstStyle/>
        <a:p>
          <a:endParaRPr lang="en-US"/>
        </a:p>
      </dgm:t>
    </dgm:pt>
    <dgm:pt modelId="{1705D3F4-CD33-4DCE-B804-683921733AA3}">
      <dgm:prSet/>
      <dgm:spPr/>
      <dgm:t>
        <a:bodyPr/>
        <a:lstStyle/>
        <a:p>
          <a:r>
            <a:rPr lang="en-US" b="0" i="0" u="none" dirty="0"/>
            <a:t>examine approval process inefficiencies</a:t>
          </a:r>
          <a:endParaRPr lang="en-US" dirty="0"/>
        </a:p>
      </dgm:t>
    </dgm:pt>
    <dgm:pt modelId="{C1CD0298-07AD-45E5-A060-DEEA3CEDE737}" type="parTrans" cxnId="{64AE0AE9-5F65-4A2E-AC65-3B8EA4991483}">
      <dgm:prSet/>
      <dgm:spPr/>
      <dgm:t>
        <a:bodyPr/>
        <a:lstStyle/>
        <a:p>
          <a:endParaRPr lang="en-US"/>
        </a:p>
      </dgm:t>
    </dgm:pt>
    <dgm:pt modelId="{606F5961-010A-4C3F-B555-96A4C21B54C4}" type="sibTrans" cxnId="{64AE0AE9-5F65-4A2E-AC65-3B8EA4991483}">
      <dgm:prSet/>
      <dgm:spPr/>
      <dgm:t>
        <a:bodyPr/>
        <a:lstStyle/>
        <a:p>
          <a:endParaRPr lang="en-US"/>
        </a:p>
      </dgm:t>
    </dgm:pt>
    <dgm:pt modelId="{5DBF6267-2E12-4914-B289-BA130EF03E16}">
      <dgm:prSet/>
      <dgm:spPr/>
      <dgm:t>
        <a:bodyPr/>
        <a:lstStyle/>
        <a:p>
          <a:r>
            <a:rPr lang="en-US" b="0" i="0" u="none" dirty="0"/>
            <a:t>hold more frequent IRB meetings with consistent chair</a:t>
          </a:r>
          <a:endParaRPr lang="en-US" dirty="0"/>
        </a:p>
      </dgm:t>
    </dgm:pt>
    <dgm:pt modelId="{EB43AC11-91BE-4D9F-812B-60369B8D8E0F}" type="parTrans" cxnId="{CDF39A2E-E466-4D89-AF24-657BFAE143D6}">
      <dgm:prSet/>
      <dgm:spPr/>
      <dgm:t>
        <a:bodyPr/>
        <a:lstStyle/>
        <a:p>
          <a:endParaRPr lang="en-US"/>
        </a:p>
      </dgm:t>
    </dgm:pt>
    <dgm:pt modelId="{A7135798-3D04-435F-9A7F-EBC1EDD72E72}" type="sibTrans" cxnId="{CDF39A2E-E466-4D89-AF24-657BFAE143D6}">
      <dgm:prSet/>
      <dgm:spPr/>
      <dgm:t>
        <a:bodyPr/>
        <a:lstStyle/>
        <a:p>
          <a:endParaRPr lang="en-US"/>
        </a:p>
      </dgm:t>
    </dgm:pt>
    <dgm:pt modelId="{FE418EA5-CDD8-49F8-A71A-C66B243C6220}">
      <dgm:prSet/>
      <dgm:spPr/>
      <dgm:t>
        <a:bodyPr/>
        <a:lstStyle/>
        <a:p>
          <a:r>
            <a:rPr lang="en-US" dirty="0"/>
            <a:t>identify opportunities for parallel processing</a:t>
          </a:r>
        </a:p>
      </dgm:t>
    </dgm:pt>
    <dgm:pt modelId="{76DE0748-F835-4686-A8E5-B85224F5644F}" type="parTrans" cxnId="{2CBDA88C-AB86-477A-AC7B-AAD127559F90}">
      <dgm:prSet/>
      <dgm:spPr/>
      <dgm:t>
        <a:bodyPr/>
        <a:lstStyle/>
        <a:p>
          <a:endParaRPr lang="en-US"/>
        </a:p>
      </dgm:t>
    </dgm:pt>
    <dgm:pt modelId="{1A072E89-40FB-4FE2-867E-364612AD3B05}" type="sibTrans" cxnId="{2CBDA88C-AB86-477A-AC7B-AAD127559F90}">
      <dgm:prSet/>
      <dgm:spPr/>
      <dgm:t>
        <a:bodyPr/>
        <a:lstStyle/>
        <a:p>
          <a:endParaRPr lang="en-US"/>
        </a:p>
      </dgm:t>
    </dgm:pt>
    <dgm:pt modelId="{317BCDA0-6299-4967-AA70-C429FF0578B6}">
      <dgm:prSet/>
      <dgm:spPr/>
      <dgm:t>
        <a:bodyPr/>
        <a:lstStyle/>
        <a:p>
          <a:r>
            <a:rPr lang="en-US" dirty="0"/>
            <a:t>monitor progress on IRB administrative activity deadlines</a:t>
          </a:r>
        </a:p>
      </dgm:t>
    </dgm:pt>
    <dgm:pt modelId="{79729055-04C6-486B-8894-C0347F510AC5}" type="parTrans" cxnId="{0D77084D-478E-431D-AE92-B956B8A31A2D}">
      <dgm:prSet/>
      <dgm:spPr/>
      <dgm:t>
        <a:bodyPr/>
        <a:lstStyle/>
        <a:p>
          <a:endParaRPr lang="en-US"/>
        </a:p>
      </dgm:t>
    </dgm:pt>
    <dgm:pt modelId="{646D45F1-BAE0-46CA-BA4E-9CEEEED812A8}" type="sibTrans" cxnId="{0D77084D-478E-431D-AE92-B956B8A31A2D}">
      <dgm:prSet/>
      <dgm:spPr/>
      <dgm:t>
        <a:bodyPr/>
        <a:lstStyle/>
        <a:p>
          <a:endParaRPr lang="en-US"/>
        </a:p>
      </dgm:t>
    </dgm:pt>
    <dgm:pt modelId="{7F72AD75-60AD-4C59-8532-9795CC24CF8B}">
      <dgm:prSet/>
      <dgm:spPr/>
      <dgm:t>
        <a:bodyPr/>
        <a:lstStyle/>
        <a:p>
          <a:r>
            <a:rPr lang="en-US" dirty="0"/>
            <a:t>obtain contact info from PIs prior to IRB meeting</a:t>
          </a:r>
        </a:p>
      </dgm:t>
    </dgm:pt>
    <dgm:pt modelId="{CB550F72-5620-4081-876D-EFCD9CB25031}" type="parTrans" cxnId="{0BB8346E-6933-46C1-876E-E1938B9F03BA}">
      <dgm:prSet/>
      <dgm:spPr/>
      <dgm:t>
        <a:bodyPr/>
        <a:lstStyle/>
        <a:p>
          <a:endParaRPr lang="en-US"/>
        </a:p>
      </dgm:t>
    </dgm:pt>
    <dgm:pt modelId="{F4361474-2C67-4DAC-B604-1DD2A2FEBCA9}" type="sibTrans" cxnId="{0BB8346E-6933-46C1-876E-E1938B9F03BA}">
      <dgm:prSet/>
      <dgm:spPr/>
      <dgm:t>
        <a:bodyPr/>
        <a:lstStyle/>
        <a:p>
          <a:endParaRPr lang="en-US"/>
        </a:p>
      </dgm:t>
    </dgm:pt>
    <dgm:pt modelId="{26AF7D92-A1E4-423E-A0FD-3DD1827F6603}">
      <dgm:prSet/>
      <dgm:spPr/>
      <dgm:t>
        <a:bodyPr/>
        <a:lstStyle/>
        <a:p>
          <a:r>
            <a:rPr lang="en-US" dirty="0"/>
            <a:t>review studies faster at IRB meetings</a:t>
          </a:r>
        </a:p>
      </dgm:t>
    </dgm:pt>
    <dgm:pt modelId="{D17BAB60-BD33-48A0-B49F-180D797C51F0}" type="parTrans" cxnId="{AB526932-612A-4271-87AC-026D85BE60D3}">
      <dgm:prSet/>
      <dgm:spPr/>
      <dgm:t>
        <a:bodyPr/>
        <a:lstStyle/>
        <a:p>
          <a:endParaRPr lang="en-US"/>
        </a:p>
      </dgm:t>
    </dgm:pt>
    <dgm:pt modelId="{AC04A259-FD54-4B3E-A92D-73BAF4C28CED}" type="sibTrans" cxnId="{AB526932-612A-4271-87AC-026D85BE60D3}">
      <dgm:prSet/>
      <dgm:spPr/>
      <dgm:t>
        <a:bodyPr/>
        <a:lstStyle/>
        <a:p>
          <a:endParaRPr lang="en-US"/>
        </a:p>
      </dgm:t>
    </dgm:pt>
    <dgm:pt modelId="{2E30A85A-A511-4B51-8FA4-594A4231AB21}">
      <dgm:prSet/>
      <dgm:spPr/>
      <dgm:t>
        <a:bodyPr/>
        <a:lstStyle/>
        <a:p>
          <a:r>
            <a:rPr lang="en-US" b="0" i="0" u="none" dirty="0"/>
            <a:t>improve IRB review process</a:t>
          </a:r>
          <a:endParaRPr lang="en-US" dirty="0"/>
        </a:p>
      </dgm:t>
    </dgm:pt>
    <dgm:pt modelId="{33940D2B-D448-44CA-B58F-3A167A60997D}" type="parTrans" cxnId="{6B61B7B1-0AD5-4299-A1C9-F777F14016E8}">
      <dgm:prSet/>
      <dgm:spPr/>
      <dgm:t>
        <a:bodyPr/>
        <a:lstStyle/>
        <a:p>
          <a:endParaRPr lang="en-US"/>
        </a:p>
      </dgm:t>
    </dgm:pt>
    <dgm:pt modelId="{379C8750-ECF3-4555-B5F4-BA7B8EB17659}" type="sibTrans" cxnId="{6B61B7B1-0AD5-4299-A1C9-F777F14016E8}">
      <dgm:prSet/>
      <dgm:spPr/>
      <dgm:t>
        <a:bodyPr/>
        <a:lstStyle/>
        <a:p>
          <a:endParaRPr lang="en-US"/>
        </a:p>
      </dgm:t>
    </dgm:pt>
    <dgm:pt modelId="{13172068-FA0B-45C5-AD7E-F046B4296A4E}">
      <dgm:prSet/>
      <dgm:spPr/>
      <dgm:t>
        <a:bodyPr/>
        <a:lstStyle/>
        <a:p>
          <a:r>
            <a:rPr lang="en-US" b="0" i="0" u="none" dirty="0"/>
            <a:t>reduce number of full reviews needed</a:t>
          </a:r>
          <a:endParaRPr lang="en-US" dirty="0"/>
        </a:p>
      </dgm:t>
    </dgm:pt>
    <dgm:pt modelId="{86DF5F7A-0CE0-493F-812D-10380B9004B9}" type="parTrans" cxnId="{6EC8DFB2-3D3F-4228-AC07-1446B5222EBA}">
      <dgm:prSet/>
      <dgm:spPr/>
      <dgm:t>
        <a:bodyPr/>
        <a:lstStyle/>
        <a:p>
          <a:endParaRPr lang="en-US"/>
        </a:p>
      </dgm:t>
    </dgm:pt>
    <dgm:pt modelId="{0D7FC9A4-2668-4A9D-9270-423C98F342B7}" type="sibTrans" cxnId="{6EC8DFB2-3D3F-4228-AC07-1446B5222EBA}">
      <dgm:prSet/>
      <dgm:spPr/>
      <dgm:t>
        <a:bodyPr/>
        <a:lstStyle/>
        <a:p>
          <a:endParaRPr lang="en-US"/>
        </a:p>
      </dgm:t>
    </dgm:pt>
    <dgm:pt modelId="{6FECCEE7-06A5-4C31-9B00-66CCD50981BB}">
      <dgm:prSet/>
      <dgm:spPr/>
      <dgm:t>
        <a:bodyPr/>
        <a:lstStyle/>
        <a:p>
          <a:r>
            <a:rPr lang="en-US" b="0" i="0" u="none" dirty="0"/>
            <a:t>reorganize IRB staff</a:t>
          </a:r>
          <a:endParaRPr lang="en-US" dirty="0"/>
        </a:p>
      </dgm:t>
    </dgm:pt>
    <dgm:pt modelId="{BB84A9DC-331A-43A7-94B1-C3A529C96734}" type="parTrans" cxnId="{C972F068-C961-4D98-92DC-2922608C65D4}">
      <dgm:prSet/>
      <dgm:spPr/>
      <dgm:t>
        <a:bodyPr/>
        <a:lstStyle/>
        <a:p>
          <a:endParaRPr lang="en-US"/>
        </a:p>
      </dgm:t>
    </dgm:pt>
    <dgm:pt modelId="{16F4AF23-CFFF-4FDF-B8F3-618F90271A36}" type="sibTrans" cxnId="{C972F068-C961-4D98-92DC-2922608C65D4}">
      <dgm:prSet/>
      <dgm:spPr/>
      <dgm:t>
        <a:bodyPr/>
        <a:lstStyle/>
        <a:p>
          <a:endParaRPr lang="en-US"/>
        </a:p>
      </dgm:t>
    </dgm:pt>
    <dgm:pt modelId="{BAAF4281-7437-4FE0-A638-6A4AEA337C28}">
      <dgm:prSet/>
      <dgm:spPr/>
      <dgm:t>
        <a:bodyPr/>
        <a:lstStyle/>
        <a:p>
          <a:r>
            <a:rPr lang="en-US" b="0" i="0" u="none" dirty="0"/>
            <a:t>require initial reviews by senior IRB staff</a:t>
          </a:r>
          <a:endParaRPr lang="en-US" dirty="0"/>
        </a:p>
      </dgm:t>
    </dgm:pt>
    <dgm:pt modelId="{316A62B8-DCC9-4235-9B89-5E71A9AD1359}" type="parTrans" cxnId="{ED6835B6-224B-4466-8CD3-76608F02008A}">
      <dgm:prSet/>
      <dgm:spPr/>
      <dgm:t>
        <a:bodyPr/>
        <a:lstStyle/>
        <a:p>
          <a:endParaRPr lang="en-US"/>
        </a:p>
      </dgm:t>
    </dgm:pt>
    <dgm:pt modelId="{5745E90B-2D2C-45A1-BFC0-A19D501354D5}" type="sibTrans" cxnId="{ED6835B6-224B-4466-8CD3-76608F02008A}">
      <dgm:prSet/>
      <dgm:spPr/>
      <dgm:t>
        <a:bodyPr/>
        <a:lstStyle/>
        <a:p>
          <a:endParaRPr lang="en-US"/>
        </a:p>
      </dgm:t>
    </dgm:pt>
    <dgm:pt modelId="{49DA4149-DE2C-48D7-A84E-38B1B9262BB6}">
      <dgm:prSet/>
      <dgm:spPr/>
      <dgm:t>
        <a:bodyPr/>
        <a:lstStyle/>
        <a:p>
          <a:r>
            <a:rPr lang="en-US" b="0" i="0" u="none" dirty="0"/>
            <a:t>track IRB submission volumes to assure appropriate balance of resources</a:t>
          </a:r>
          <a:endParaRPr lang="en-US" dirty="0"/>
        </a:p>
      </dgm:t>
    </dgm:pt>
    <dgm:pt modelId="{92E77635-C85E-4B7B-AD5B-0A910F21E820}" type="parTrans" cxnId="{7446D037-A4E4-4BA9-ACB4-9E6CBB634467}">
      <dgm:prSet/>
      <dgm:spPr/>
      <dgm:t>
        <a:bodyPr/>
        <a:lstStyle/>
        <a:p>
          <a:endParaRPr lang="en-US"/>
        </a:p>
      </dgm:t>
    </dgm:pt>
    <dgm:pt modelId="{7C09B728-760D-4EC1-A272-3D2599525CCF}" type="sibTrans" cxnId="{7446D037-A4E4-4BA9-ACB4-9E6CBB634467}">
      <dgm:prSet/>
      <dgm:spPr/>
      <dgm:t>
        <a:bodyPr/>
        <a:lstStyle/>
        <a:p>
          <a:endParaRPr lang="en-US"/>
        </a:p>
      </dgm:t>
    </dgm:pt>
    <dgm:pt modelId="{EE3764B0-F30F-48F3-AB51-7892C3462D66}">
      <dgm:prSet/>
      <dgm:spPr/>
      <dgm:t>
        <a:bodyPr/>
        <a:lstStyle/>
        <a:p>
          <a:r>
            <a:rPr lang="en-US" b="0" i="0" u="none" dirty="0"/>
            <a:t>update SOPs to increase efficiency and clarity</a:t>
          </a:r>
          <a:endParaRPr lang="en-US" dirty="0"/>
        </a:p>
      </dgm:t>
    </dgm:pt>
    <dgm:pt modelId="{6C67D601-0D39-475A-A382-C046C4F1FAAB}" type="parTrans" cxnId="{A7858C5C-4F1D-47ED-8B80-5F85E3A2A12F}">
      <dgm:prSet/>
      <dgm:spPr/>
      <dgm:t>
        <a:bodyPr/>
        <a:lstStyle/>
        <a:p>
          <a:endParaRPr lang="en-US"/>
        </a:p>
      </dgm:t>
    </dgm:pt>
    <dgm:pt modelId="{52A8628C-3324-4766-B266-39C179D82500}" type="sibTrans" cxnId="{A7858C5C-4F1D-47ED-8B80-5F85E3A2A12F}">
      <dgm:prSet/>
      <dgm:spPr/>
      <dgm:t>
        <a:bodyPr/>
        <a:lstStyle/>
        <a:p>
          <a:endParaRPr lang="en-US"/>
        </a:p>
      </dgm:t>
    </dgm:pt>
    <dgm:pt modelId="{5CA269AC-C8BB-494A-AB42-52BD6DA63ED2}">
      <dgm:prSet/>
      <dgm:spPr/>
      <dgm:t>
        <a:bodyPr/>
        <a:lstStyle/>
        <a:p>
          <a:r>
            <a:rPr lang="en-US" dirty="0"/>
            <a:t>examine IRB processes for inefficiencies</a:t>
          </a:r>
        </a:p>
      </dgm:t>
    </dgm:pt>
    <dgm:pt modelId="{2F0FF1CC-660C-41D7-ADC9-35160A86FAFD}" type="parTrans" cxnId="{A2492E97-B034-41B2-BF09-08359B035906}">
      <dgm:prSet/>
      <dgm:spPr/>
      <dgm:t>
        <a:bodyPr/>
        <a:lstStyle/>
        <a:p>
          <a:endParaRPr lang="en-US"/>
        </a:p>
      </dgm:t>
    </dgm:pt>
    <dgm:pt modelId="{38662B36-6F3E-4781-816B-184F6E1FD9C4}" type="sibTrans" cxnId="{A2492E97-B034-41B2-BF09-08359B035906}">
      <dgm:prSet/>
      <dgm:spPr/>
      <dgm:t>
        <a:bodyPr/>
        <a:lstStyle/>
        <a:p>
          <a:endParaRPr lang="en-US"/>
        </a:p>
      </dgm:t>
    </dgm:pt>
    <dgm:pt modelId="{7B010CAB-D5F1-4D50-97D5-1301E909A119}">
      <dgm:prSet/>
      <dgm:spPr/>
      <dgm:t>
        <a:bodyPr/>
        <a:lstStyle/>
        <a:p>
          <a:r>
            <a:rPr lang="en-US" dirty="0"/>
            <a:t>reduce PI response time</a:t>
          </a:r>
        </a:p>
      </dgm:t>
    </dgm:pt>
    <dgm:pt modelId="{831AAE71-41E1-4899-B687-0A73EF6ED050}" type="parTrans" cxnId="{885D0462-0D4C-45C9-B019-18011E6E8991}">
      <dgm:prSet/>
      <dgm:spPr/>
      <dgm:t>
        <a:bodyPr/>
        <a:lstStyle/>
        <a:p>
          <a:endParaRPr lang="en-US"/>
        </a:p>
      </dgm:t>
    </dgm:pt>
    <dgm:pt modelId="{0BE276F5-0A65-49BF-845F-5C6D4E36BABF}" type="sibTrans" cxnId="{885D0462-0D4C-45C9-B019-18011E6E8991}">
      <dgm:prSet/>
      <dgm:spPr/>
      <dgm:t>
        <a:bodyPr/>
        <a:lstStyle/>
        <a:p>
          <a:endParaRPr lang="en-US"/>
        </a:p>
      </dgm:t>
    </dgm:pt>
    <dgm:pt modelId="{E3C8BDB7-C7F7-42C1-B765-E58E375B6FEE}">
      <dgm:prSet/>
      <dgm:spPr/>
      <dgm:t>
        <a:bodyPr/>
        <a:lstStyle/>
        <a:p>
          <a:r>
            <a:rPr lang="en-US" dirty="0"/>
            <a:t>use expedited review where possible</a:t>
          </a:r>
        </a:p>
      </dgm:t>
    </dgm:pt>
    <dgm:pt modelId="{6C910C14-CE96-4DD3-A7D1-4559C10D6283}" type="parTrans" cxnId="{F50D808B-D195-4F47-83FC-A041542E2FF8}">
      <dgm:prSet/>
      <dgm:spPr/>
      <dgm:t>
        <a:bodyPr/>
        <a:lstStyle/>
        <a:p>
          <a:endParaRPr lang="en-US"/>
        </a:p>
      </dgm:t>
    </dgm:pt>
    <dgm:pt modelId="{27046F52-3BA8-402E-9495-1CFA0ED1F0FB}" type="sibTrans" cxnId="{F50D808B-D195-4F47-83FC-A041542E2FF8}">
      <dgm:prSet/>
      <dgm:spPr/>
      <dgm:t>
        <a:bodyPr/>
        <a:lstStyle/>
        <a:p>
          <a:endParaRPr lang="en-US"/>
        </a:p>
      </dgm:t>
    </dgm:pt>
    <dgm:pt modelId="{84D434E1-E046-4148-9BCC-6FC608871775}" type="pres">
      <dgm:prSet presAssocID="{4FF31801-DF07-4820-88A8-B1FD2B913422}" presName="Name0" presStyleCnt="0">
        <dgm:presLayoutVars>
          <dgm:dir/>
          <dgm:animLvl val="lvl"/>
          <dgm:resizeHandles val="exact"/>
        </dgm:presLayoutVars>
      </dgm:prSet>
      <dgm:spPr/>
      <dgm:t>
        <a:bodyPr/>
        <a:lstStyle/>
        <a:p>
          <a:endParaRPr lang="en-US"/>
        </a:p>
      </dgm:t>
    </dgm:pt>
    <dgm:pt modelId="{ADBB2F56-064A-464D-8645-6AA6553E4881}" type="pres">
      <dgm:prSet presAssocID="{9427D5A8-9DC9-4D09-B3CB-3A40F51ABCFD}" presName="composite" presStyleCnt="0"/>
      <dgm:spPr/>
    </dgm:pt>
    <dgm:pt modelId="{E6982521-FFB9-4D9C-A0AD-A743B089B7DE}" type="pres">
      <dgm:prSet presAssocID="{9427D5A8-9DC9-4D09-B3CB-3A40F51ABCFD}" presName="parTx" presStyleLbl="alignNode1" presStyleIdx="0" presStyleCnt="7">
        <dgm:presLayoutVars>
          <dgm:chMax val="0"/>
          <dgm:chPref val="0"/>
          <dgm:bulletEnabled val="1"/>
        </dgm:presLayoutVars>
      </dgm:prSet>
      <dgm:spPr/>
      <dgm:t>
        <a:bodyPr/>
        <a:lstStyle/>
        <a:p>
          <a:endParaRPr lang="en-US"/>
        </a:p>
      </dgm:t>
    </dgm:pt>
    <dgm:pt modelId="{2B8516AA-A044-43C2-9326-606CE53EDAA0}" type="pres">
      <dgm:prSet presAssocID="{9427D5A8-9DC9-4D09-B3CB-3A40F51ABCFD}" presName="desTx" presStyleLbl="alignAccFollowNode1" presStyleIdx="0" presStyleCnt="7">
        <dgm:presLayoutVars>
          <dgm:bulletEnabled val="1"/>
        </dgm:presLayoutVars>
      </dgm:prSet>
      <dgm:spPr/>
      <dgm:t>
        <a:bodyPr/>
        <a:lstStyle/>
        <a:p>
          <a:endParaRPr lang="en-US"/>
        </a:p>
      </dgm:t>
    </dgm:pt>
    <dgm:pt modelId="{6C476E17-DCAB-4A37-90CF-57998D940976}" type="pres">
      <dgm:prSet presAssocID="{A337AC4C-6DC6-432A-8341-F5F6BFE74F36}" presName="space" presStyleCnt="0"/>
      <dgm:spPr/>
    </dgm:pt>
    <dgm:pt modelId="{C09F7320-CB05-4EC0-A636-6851FDED1B0F}" type="pres">
      <dgm:prSet presAssocID="{09F1ACA6-3C6F-401C-936E-801B5121D018}" presName="composite" presStyleCnt="0"/>
      <dgm:spPr/>
    </dgm:pt>
    <dgm:pt modelId="{25942DED-B29F-4F1B-A7D4-411B9D83C179}" type="pres">
      <dgm:prSet presAssocID="{09F1ACA6-3C6F-401C-936E-801B5121D018}" presName="parTx" presStyleLbl="alignNode1" presStyleIdx="1" presStyleCnt="7">
        <dgm:presLayoutVars>
          <dgm:chMax val="0"/>
          <dgm:chPref val="0"/>
          <dgm:bulletEnabled val="1"/>
        </dgm:presLayoutVars>
      </dgm:prSet>
      <dgm:spPr/>
      <dgm:t>
        <a:bodyPr/>
        <a:lstStyle/>
        <a:p>
          <a:endParaRPr lang="en-US"/>
        </a:p>
      </dgm:t>
    </dgm:pt>
    <dgm:pt modelId="{4F98FF36-2182-4A6E-8EE6-F5056111F500}" type="pres">
      <dgm:prSet presAssocID="{09F1ACA6-3C6F-401C-936E-801B5121D018}" presName="desTx" presStyleLbl="alignAccFollowNode1" presStyleIdx="1" presStyleCnt="7">
        <dgm:presLayoutVars>
          <dgm:bulletEnabled val="1"/>
        </dgm:presLayoutVars>
      </dgm:prSet>
      <dgm:spPr/>
      <dgm:t>
        <a:bodyPr/>
        <a:lstStyle/>
        <a:p>
          <a:endParaRPr lang="en-US"/>
        </a:p>
      </dgm:t>
    </dgm:pt>
    <dgm:pt modelId="{F7EFE5E5-CB64-4FFD-9D0C-BEA8D1BB4C5F}" type="pres">
      <dgm:prSet presAssocID="{2DEB12E8-443B-45A9-9B67-24E755370164}" presName="space" presStyleCnt="0"/>
      <dgm:spPr/>
    </dgm:pt>
    <dgm:pt modelId="{4D0AA277-329F-41E8-B03A-D248194EDFC8}" type="pres">
      <dgm:prSet presAssocID="{E51262CF-6F22-41F9-9138-BE21C273BF46}" presName="composite" presStyleCnt="0"/>
      <dgm:spPr/>
    </dgm:pt>
    <dgm:pt modelId="{40D9BCB7-F9B4-4E4B-9520-EE59FDD88818}" type="pres">
      <dgm:prSet presAssocID="{E51262CF-6F22-41F9-9138-BE21C273BF46}" presName="parTx" presStyleLbl="alignNode1" presStyleIdx="2" presStyleCnt="7">
        <dgm:presLayoutVars>
          <dgm:chMax val="0"/>
          <dgm:chPref val="0"/>
          <dgm:bulletEnabled val="1"/>
        </dgm:presLayoutVars>
      </dgm:prSet>
      <dgm:spPr/>
      <dgm:t>
        <a:bodyPr/>
        <a:lstStyle/>
        <a:p>
          <a:endParaRPr lang="en-US"/>
        </a:p>
      </dgm:t>
    </dgm:pt>
    <dgm:pt modelId="{BA56003F-C73D-43CB-BEBA-DFAA5D5FBDD1}" type="pres">
      <dgm:prSet presAssocID="{E51262CF-6F22-41F9-9138-BE21C273BF46}" presName="desTx" presStyleLbl="alignAccFollowNode1" presStyleIdx="2" presStyleCnt="7">
        <dgm:presLayoutVars>
          <dgm:bulletEnabled val="1"/>
        </dgm:presLayoutVars>
      </dgm:prSet>
      <dgm:spPr/>
      <dgm:t>
        <a:bodyPr/>
        <a:lstStyle/>
        <a:p>
          <a:endParaRPr lang="en-US"/>
        </a:p>
      </dgm:t>
    </dgm:pt>
    <dgm:pt modelId="{2745C674-FE65-4E1F-A006-1951601D1EE4}" type="pres">
      <dgm:prSet presAssocID="{85B1D603-D44F-4599-9347-66E996ED286E}" presName="space" presStyleCnt="0"/>
      <dgm:spPr/>
    </dgm:pt>
    <dgm:pt modelId="{0D778459-7F34-4D37-8B1B-1FA62ED3286A}" type="pres">
      <dgm:prSet presAssocID="{B4D6D18D-5A22-408D-8619-B6814920F7EF}" presName="composite" presStyleCnt="0"/>
      <dgm:spPr/>
    </dgm:pt>
    <dgm:pt modelId="{88E80E78-CE51-4AAA-A85D-43E3CCABC934}" type="pres">
      <dgm:prSet presAssocID="{B4D6D18D-5A22-408D-8619-B6814920F7EF}" presName="parTx" presStyleLbl="alignNode1" presStyleIdx="3" presStyleCnt="7">
        <dgm:presLayoutVars>
          <dgm:chMax val="0"/>
          <dgm:chPref val="0"/>
          <dgm:bulletEnabled val="1"/>
        </dgm:presLayoutVars>
      </dgm:prSet>
      <dgm:spPr/>
      <dgm:t>
        <a:bodyPr/>
        <a:lstStyle/>
        <a:p>
          <a:endParaRPr lang="en-US"/>
        </a:p>
      </dgm:t>
    </dgm:pt>
    <dgm:pt modelId="{DC3DDB21-D0EC-4E9A-A076-E7FDFAC452D7}" type="pres">
      <dgm:prSet presAssocID="{B4D6D18D-5A22-408D-8619-B6814920F7EF}" presName="desTx" presStyleLbl="alignAccFollowNode1" presStyleIdx="3" presStyleCnt="7">
        <dgm:presLayoutVars>
          <dgm:bulletEnabled val="1"/>
        </dgm:presLayoutVars>
      </dgm:prSet>
      <dgm:spPr/>
      <dgm:t>
        <a:bodyPr/>
        <a:lstStyle/>
        <a:p>
          <a:endParaRPr lang="en-US"/>
        </a:p>
      </dgm:t>
    </dgm:pt>
    <dgm:pt modelId="{A083315C-3B2A-49CB-A5D8-54FE091CF8FA}" type="pres">
      <dgm:prSet presAssocID="{5C82AC3F-2E89-4063-8E37-100100EF86D4}" presName="space" presStyleCnt="0"/>
      <dgm:spPr/>
    </dgm:pt>
    <dgm:pt modelId="{0EF5ADD3-494E-42BF-8881-ACD72C954272}" type="pres">
      <dgm:prSet presAssocID="{7CC5731C-46D6-43A7-ADCD-BDAE8A421AFE}" presName="composite" presStyleCnt="0"/>
      <dgm:spPr/>
    </dgm:pt>
    <dgm:pt modelId="{AA0DE5D6-1DAA-423C-87E3-1186186349F9}" type="pres">
      <dgm:prSet presAssocID="{7CC5731C-46D6-43A7-ADCD-BDAE8A421AFE}" presName="parTx" presStyleLbl="alignNode1" presStyleIdx="4" presStyleCnt="7">
        <dgm:presLayoutVars>
          <dgm:chMax val="0"/>
          <dgm:chPref val="0"/>
          <dgm:bulletEnabled val="1"/>
        </dgm:presLayoutVars>
      </dgm:prSet>
      <dgm:spPr/>
      <dgm:t>
        <a:bodyPr/>
        <a:lstStyle/>
        <a:p>
          <a:endParaRPr lang="en-US"/>
        </a:p>
      </dgm:t>
    </dgm:pt>
    <dgm:pt modelId="{A72F5C8F-A1E1-476F-B9F9-06380B9C7BAF}" type="pres">
      <dgm:prSet presAssocID="{7CC5731C-46D6-43A7-ADCD-BDAE8A421AFE}" presName="desTx" presStyleLbl="alignAccFollowNode1" presStyleIdx="4" presStyleCnt="7">
        <dgm:presLayoutVars>
          <dgm:bulletEnabled val="1"/>
        </dgm:presLayoutVars>
      </dgm:prSet>
      <dgm:spPr/>
      <dgm:t>
        <a:bodyPr/>
        <a:lstStyle/>
        <a:p>
          <a:endParaRPr lang="en-US"/>
        </a:p>
      </dgm:t>
    </dgm:pt>
    <dgm:pt modelId="{FCD30798-72A7-41FC-BE5E-A59578BA3465}" type="pres">
      <dgm:prSet presAssocID="{CC8A878F-C4C4-469E-94B3-DA53DE92C2BE}" presName="space" presStyleCnt="0"/>
      <dgm:spPr/>
    </dgm:pt>
    <dgm:pt modelId="{25EF5EE8-3C19-4ECD-9279-4A81AFE51B16}" type="pres">
      <dgm:prSet presAssocID="{2CC9C4A6-3021-4DD9-9165-6076BD32132D}" presName="composite" presStyleCnt="0"/>
      <dgm:spPr/>
    </dgm:pt>
    <dgm:pt modelId="{D04105E3-A799-4F06-BA86-264159423C56}" type="pres">
      <dgm:prSet presAssocID="{2CC9C4A6-3021-4DD9-9165-6076BD32132D}" presName="parTx" presStyleLbl="alignNode1" presStyleIdx="5" presStyleCnt="7">
        <dgm:presLayoutVars>
          <dgm:chMax val="0"/>
          <dgm:chPref val="0"/>
          <dgm:bulletEnabled val="1"/>
        </dgm:presLayoutVars>
      </dgm:prSet>
      <dgm:spPr/>
      <dgm:t>
        <a:bodyPr/>
        <a:lstStyle/>
        <a:p>
          <a:endParaRPr lang="en-US"/>
        </a:p>
      </dgm:t>
    </dgm:pt>
    <dgm:pt modelId="{B9939B40-6C8F-4ECA-811F-C5A2DA913F13}" type="pres">
      <dgm:prSet presAssocID="{2CC9C4A6-3021-4DD9-9165-6076BD32132D}" presName="desTx" presStyleLbl="alignAccFollowNode1" presStyleIdx="5" presStyleCnt="7">
        <dgm:presLayoutVars>
          <dgm:bulletEnabled val="1"/>
        </dgm:presLayoutVars>
      </dgm:prSet>
      <dgm:spPr/>
      <dgm:t>
        <a:bodyPr/>
        <a:lstStyle/>
        <a:p>
          <a:endParaRPr lang="en-US"/>
        </a:p>
      </dgm:t>
    </dgm:pt>
    <dgm:pt modelId="{61C402BE-48B1-4172-9618-ECCD6CEA83CE}" type="pres">
      <dgm:prSet presAssocID="{9F64E38D-81CA-4381-9026-5E99B82F6380}" presName="space" presStyleCnt="0"/>
      <dgm:spPr/>
    </dgm:pt>
    <dgm:pt modelId="{4B3D81FC-0266-4EA2-B260-5E5995E3AAC2}" type="pres">
      <dgm:prSet presAssocID="{2E30A85A-A511-4B51-8FA4-594A4231AB21}" presName="composite" presStyleCnt="0"/>
      <dgm:spPr/>
    </dgm:pt>
    <dgm:pt modelId="{A8B6A74B-AE2E-48A0-B218-33A899DC2DA8}" type="pres">
      <dgm:prSet presAssocID="{2E30A85A-A511-4B51-8FA4-594A4231AB21}" presName="parTx" presStyleLbl="alignNode1" presStyleIdx="6" presStyleCnt="7">
        <dgm:presLayoutVars>
          <dgm:chMax val="0"/>
          <dgm:chPref val="0"/>
          <dgm:bulletEnabled val="1"/>
        </dgm:presLayoutVars>
      </dgm:prSet>
      <dgm:spPr/>
      <dgm:t>
        <a:bodyPr/>
        <a:lstStyle/>
        <a:p>
          <a:endParaRPr lang="en-US"/>
        </a:p>
      </dgm:t>
    </dgm:pt>
    <dgm:pt modelId="{1A636548-C6E2-44B8-9153-AF6E4ED8D8FD}" type="pres">
      <dgm:prSet presAssocID="{2E30A85A-A511-4B51-8FA4-594A4231AB21}" presName="desTx" presStyleLbl="alignAccFollowNode1" presStyleIdx="6" presStyleCnt="7">
        <dgm:presLayoutVars>
          <dgm:bulletEnabled val="1"/>
        </dgm:presLayoutVars>
      </dgm:prSet>
      <dgm:spPr/>
      <dgm:t>
        <a:bodyPr/>
        <a:lstStyle/>
        <a:p>
          <a:endParaRPr lang="en-US"/>
        </a:p>
      </dgm:t>
    </dgm:pt>
  </dgm:ptLst>
  <dgm:cxnLst>
    <dgm:cxn modelId="{090ACB1E-EE1F-4A7E-B6F5-96594E737AD4}" type="presOf" srcId="{D89B44BE-3749-487C-B36F-856E9A3AE711}" destId="{A72F5C8F-A1E1-476F-B9F9-06380B9C7BAF}" srcOrd="0" destOrd="4" presId="urn:microsoft.com/office/officeart/2005/8/layout/hList1"/>
    <dgm:cxn modelId="{F692F7B5-A508-4B9F-B5CC-C1F4EEAF3108}" type="presOf" srcId="{DD0CF223-EF42-46D7-B87E-AD6F5CCCAFAB}" destId="{2B8516AA-A044-43C2-9326-606CE53EDAA0}" srcOrd="0" destOrd="6" presId="urn:microsoft.com/office/officeart/2005/8/layout/hList1"/>
    <dgm:cxn modelId="{F292A7D6-E706-4F06-AC84-00FE936EC253}" srcId="{9427D5A8-9DC9-4D09-B3CB-3A40F51ABCFD}" destId="{DD0CF223-EF42-46D7-B87E-AD6F5CCCAFAB}" srcOrd="6" destOrd="0" parTransId="{6C7158C7-39F2-4776-BDEC-2F7CAD7048CB}" sibTransId="{F5BED200-D904-4E68-BD7C-35A15CCBBC8A}"/>
    <dgm:cxn modelId="{1E938879-3910-4804-B499-C9770C9B4705}" srcId="{E51262CF-6F22-41F9-9138-BE21C273BF46}" destId="{BCC5D5D1-A388-43D8-95E9-DC89D19A2B1B}" srcOrd="2" destOrd="0" parTransId="{FF50A925-13B5-4468-9BBD-CED637E2DD62}" sibTransId="{0BA988BC-D2D1-4CFA-9F0F-2F2BC946A21C}"/>
    <dgm:cxn modelId="{ED6835B6-224B-4466-8CD3-76608F02008A}" srcId="{2E30A85A-A511-4B51-8FA4-594A4231AB21}" destId="{BAAF4281-7437-4FE0-A638-6A4AEA337C28}" srcOrd="2" destOrd="0" parTransId="{316A62B8-DCC9-4235-9B89-5E71A9AD1359}" sibTransId="{5745E90B-2D2C-45A1-BFC0-A19D501354D5}"/>
    <dgm:cxn modelId="{D45F3932-D269-4BD0-A176-68B55B9CF404}" type="presOf" srcId="{1705D3F4-CD33-4DCE-B804-683921733AA3}" destId="{B9939B40-6C8F-4ECA-811F-C5A2DA913F13}" srcOrd="0" destOrd="4" presId="urn:microsoft.com/office/officeart/2005/8/layout/hList1"/>
    <dgm:cxn modelId="{DA68945A-0E17-44A0-BF15-93B480157B28}" srcId="{7CC5731C-46D6-43A7-ADCD-BDAE8A421AFE}" destId="{C0A121AD-776C-4A35-B1B2-A6830DE56559}" srcOrd="0" destOrd="0" parTransId="{25C28B98-FBF6-485C-A858-35F48B5D7398}" sibTransId="{B46D0282-FB0B-44BD-B703-91561B9D1ADB}"/>
    <dgm:cxn modelId="{D0082CA5-983B-4154-A7EC-1B51F84A6465}" srcId="{4FF31801-DF07-4820-88A8-B1FD2B913422}" destId="{9427D5A8-9DC9-4D09-B3CB-3A40F51ABCFD}" srcOrd="0" destOrd="0" parTransId="{ABFD19F0-B13F-4769-976E-610F246B2EBC}" sibTransId="{A337AC4C-6DC6-432A-8341-F5F6BFE74F36}"/>
    <dgm:cxn modelId="{71AE73FC-0773-440E-83C2-1F6BB62B3170}" type="presOf" srcId="{3875CB16-43D7-463A-A168-217D5DF27139}" destId="{B9939B40-6C8F-4ECA-811F-C5A2DA913F13}" srcOrd="0" destOrd="3" presId="urn:microsoft.com/office/officeart/2005/8/layout/hList1"/>
    <dgm:cxn modelId="{86B210BE-034E-45FA-9683-CF50021303FA}" srcId="{9427D5A8-9DC9-4D09-B3CB-3A40F51ABCFD}" destId="{150611D4-6D0E-43E4-85FB-CD35010CCAAD}" srcOrd="0" destOrd="0" parTransId="{ADA7DA25-7EBB-46FD-84C1-8B0199576459}" sibTransId="{CB1C62AD-B9DB-46D2-A0B8-FC031D9680B6}"/>
    <dgm:cxn modelId="{C94ED9F9-2109-44AE-82AC-6AAEBF975C18}" type="presOf" srcId="{2E30A85A-A511-4B51-8FA4-594A4231AB21}" destId="{A8B6A74B-AE2E-48A0-B218-33A899DC2DA8}" srcOrd="0" destOrd="0" presId="urn:microsoft.com/office/officeart/2005/8/layout/hList1"/>
    <dgm:cxn modelId="{78EBF3AD-E739-4364-B9E3-A530850F6243}" type="presOf" srcId="{E3C8BDB7-C7F7-42C1-B765-E58E375B6FEE}" destId="{1A636548-C6E2-44B8-9153-AF6E4ED8D8FD}" srcOrd="0" destOrd="7" presId="urn:microsoft.com/office/officeart/2005/8/layout/hList1"/>
    <dgm:cxn modelId="{7F40D718-8CB9-4AB9-8E22-3067C09BF1F5}" srcId="{7CC5731C-46D6-43A7-ADCD-BDAE8A421AFE}" destId="{F9B09540-F8E2-45E7-8622-041A3C2CDE4A}" srcOrd="5" destOrd="0" parTransId="{D05E490F-2859-4A16-9302-641EE72D10A4}" sibTransId="{70664EF3-D18E-4E0E-AB37-03218AD40A28}"/>
    <dgm:cxn modelId="{319C2815-05B7-4834-9C31-C63CEB73D027}" srcId="{4FF31801-DF07-4820-88A8-B1FD2B913422}" destId="{E51262CF-6F22-41F9-9138-BE21C273BF46}" srcOrd="2" destOrd="0" parTransId="{DB2921B1-E78B-4F82-8990-4FB9069BAFA7}" sibTransId="{85B1D603-D44F-4599-9347-66E996ED286E}"/>
    <dgm:cxn modelId="{DD3C3483-6C0B-4A13-8167-3683C137D3B3}" srcId="{7CC5731C-46D6-43A7-ADCD-BDAE8A421AFE}" destId="{B0305DDA-043E-49F5-93E3-AD484106B008}" srcOrd="2" destOrd="0" parTransId="{5DFE71A3-AA89-435E-A47F-F378B892EA09}" sibTransId="{0FBA6648-09F0-43A0-B398-24520791AD2F}"/>
    <dgm:cxn modelId="{56776C88-2E95-498F-8174-D774FD1F8E55}" srcId="{4FF31801-DF07-4820-88A8-B1FD2B913422}" destId="{7CC5731C-46D6-43A7-ADCD-BDAE8A421AFE}" srcOrd="4" destOrd="0" parTransId="{D5FD5632-AC90-45FC-9AEA-4CCEF614D131}" sibTransId="{CC8A878F-C4C4-469E-94B3-DA53DE92C2BE}"/>
    <dgm:cxn modelId="{9237E6E0-78DD-46A7-89F0-1F9043609C8D}" srcId="{2CC9C4A6-3021-4DD9-9165-6076BD32132D}" destId="{ADA0787D-6FB6-421C-B64C-30CEDDCD8BE9}" srcOrd="0" destOrd="0" parTransId="{F04A2350-A23F-4D77-9C7A-885582336B95}" sibTransId="{C433E2C7-50B4-45A7-916F-A6413CBC138C}"/>
    <dgm:cxn modelId="{2F9A75D9-E4C1-40E5-AF0D-5651BB5EFB99}" type="presOf" srcId="{9427D5A8-9DC9-4D09-B3CB-3A40F51ABCFD}" destId="{E6982521-FFB9-4D9C-A0AD-A743B089B7DE}" srcOrd="0" destOrd="0" presId="urn:microsoft.com/office/officeart/2005/8/layout/hList1"/>
    <dgm:cxn modelId="{D81B76D2-7B00-4495-84A6-A4E7A88DF92A}" type="presOf" srcId="{B0305DDA-043E-49F5-93E3-AD484106B008}" destId="{A72F5C8F-A1E1-476F-B9F9-06380B9C7BAF}" srcOrd="0" destOrd="2" presId="urn:microsoft.com/office/officeart/2005/8/layout/hList1"/>
    <dgm:cxn modelId="{5EF8F90A-5D96-435A-8A56-7BF7728684A3}" srcId="{2CC9C4A6-3021-4DD9-9165-6076BD32132D}" destId="{D8B0D456-4C59-437B-8B4A-8963DFDB29E9}" srcOrd="2" destOrd="0" parTransId="{BFD73896-F8F6-47B1-90CE-D120BD9EEFAE}" sibTransId="{B0DA3E83-E412-4CBE-A56C-989396C1B042}"/>
    <dgm:cxn modelId="{AB526932-612A-4271-87AC-026D85BE60D3}" srcId="{2CC9C4A6-3021-4DD9-9165-6076BD32132D}" destId="{26AF7D92-A1E4-423E-A0FD-3DD1827F6603}" srcOrd="9" destOrd="0" parTransId="{D17BAB60-BD33-48A0-B49F-180D797C51F0}" sibTransId="{AC04A259-FD54-4B3E-A92D-73BAF4C28CED}"/>
    <dgm:cxn modelId="{7446D037-A4E4-4BA9-ACB4-9E6CBB634467}" srcId="{2E30A85A-A511-4B51-8FA4-594A4231AB21}" destId="{49DA4149-DE2C-48D7-A84E-38B1B9262BB6}" srcOrd="3" destOrd="0" parTransId="{92E77635-C85E-4B7B-AD5B-0A910F21E820}" sibTransId="{7C09B728-760D-4EC1-A272-3D2599525CCF}"/>
    <dgm:cxn modelId="{A2492E97-B034-41B2-BF09-08359B035906}" srcId="{2E30A85A-A511-4B51-8FA4-594A4231AB21}" destId="{5CA269AC-C8BB-494A-AB42-52BD6DA63ED2}" srcOrd="5" destOrd="0" parTransId="{2F0FF1CC-660C-41D7-ADC9-35160A86FAFD}" sibTransId="{38662B36-6F3E-4781-816B-184F6E1FD9C4}"/>
    <dgm:cxn modelId="{5A469557-D7D2-4715-BE74-8BCBD8F3E12A}" srcId="{7CC5731C-46D6-43A7-ADCD-BDAE8A421AFE}" destId="{06BDCFA6-1A1E-426F-9A04-84DCE90BBE40}" srcOrd="1" destOrd="0" parTransId="{4553DD75-984A-44E6-AE3A-8DE73CD8B9BB}" sibTransId="{CE39008B-B9A8-4DD1-991D-A3FEE3011F51}"/>
    <dgm:cxn modelId="{39DCEDC4-F15D-471D-A6E0-0D48A2A19AB2}" type="presOf" srcId="{7CC5731C-46D6-43A7-ADCD-BDAE8A421AFE}" destId="{AA0DE5D6-1DAA-423C-87E3-1186186349F9}" srcOrd="0" destOrd="0" presId="urn:microsoft.com/office/officeart/2005/8/layout/hList1"/>
    <dgm:cxn modelId="{3A0BC387-3382-4B40-842A-7D4462C99937}" srcId="{E51262CF-6F22-41F9-9138-BE21C273BF46}" destId="{7AFC290E-95A6-4FAC-ABC7-7D114E423DB7}" srcOrd="1" destOrd="0" parTransId="{CE090BA4-C217-46DC-921D-1835D6A68332}" sibTransId="{044BECE4-24CE-44C5-8B6F-51A9C45147A0}"/>
    <dgm:cxn modelId="{B3871E6D-A5E2-4913-998F-ABDDA3BA4204}" type="presOf" srcId="{BB1E25B7-D630-4A79-A25F-D6C6F848F0F0}" destId="{A72F5C8F-A1E1-476F-B9F9-06380B9C7BAF}" srcOrd="0" destOrd="3" presId="urn:microsoft.com/office/officeart/2005/8/layout/hList1"/>
    <dgm:cxn modelId="{BECE689E-7F57-471B-939F-06E375A2B41B}" type="presOf" srcId="{ADA0787D-6FB6-421C-B64C-30CEDDCD8BE9}" destId="{B9939B40-6C8F-4ECA-811F-C5A2DA913F13}" srcOrd="0" destOrd="0" presId="urn:microsoft.com/office/officeart/2005/8/layout/hList1"/>
    <dgm:cxn modelId="{7B68280C-8270-428F-9B17-6AAB0DA0162C}" type="presOf" srcId="{7F72AD75-60AD-4C59-8532-9795CC24CF8B}" destId="{B9939B40-6C8F-4ECA-811F-C5A2DA913F13}" srcOrd="0" destOrd="8" presId="urn:microsoft.com/office/officeart/2005/8/layout/hList1"/>
    <dgm:cxn modelId="{E941F7FE-1D82-4235-8FA7-1574B301D37F}" type="presOf" srcId="{FDE2AC8C-FFE6-4473-B93D-74828CABD610}" destId="{DC3DDB21-D0EC-4E9A-A076-E7FDFAC452D7}" srcOrd="0" destOrd="0" presId="urn:microsoft.com/office/officeart/2005/8/layout/hList1"/>
    <dgm:cxn modelId="{AF32C950-8BEA-440D-ABD2-80A8B28A5CB7}" srcId="{09F1ACA6-3C6F-401C-936E-801B5121D018}" destId="{CAB47C55-D845-4942-9591-09ABB851882F}" srcOrd="2" destOrd="0" parTransId="{3A6E1C16-79F0-471F-99AB-31CAFC4D11E6}" sibTransId="{25902557-14FE-4B8E-9D92-F3FCECD3EC4B}"/>
    <dgm:cxn modelId="{53399975-68A9-4CBC-A4C7-0283C99B67EE}" type="presOf" srcId="{F9B09540-F8E2-45E7-8622-041A3C2CDE4A}" destId="{A72F5C8F-A1E1-476F-B9F9-06380B9C7BAF}" srcOrd="0" destOrd="5" presId="urn:microsoft.com/office/officeart/2005/8/layout/hList1"/>
    <dgm:cxn modelId="{D6CD7B4C-09B3-42BA-94D9-16FB83F2935C}" type="presOf" srcId="{294942DC-76D5-4985-80FD-CD96127EBEBC}" destId="{2B8516AA-A044-43C2-9326-606CE53EDAA0}" srcOrd="0" destOrd="2" presId="urn:microsoft.com/office/officeart/2005/8/layout/hList1"/>
    <dgm:cxn modelId="{6BA6BEBD-FF88-493C-89FA-C084DD478441}" type="presOf" srcId="{150611D4-6D0E-43E4-85FB-CD35010CCAAD}" destId="{2B8516AA-A044-43C2-9326-606CE53EDAA0}" srcOrd="0" destOrd="0" presId="urn:microsoft.com/office/officeart/2005/8/layout/hList1"/>
    <dgm:cxn modelId="{5D0B738E-7911-4CE3-8537-D675C4FC4BB4}" srcId="{09F1ACA6-3C6F-401C-936E-801B5121D018}" destId="{9F455156-1AB5-4ECB-B5A5-FF28F53B8BC5}" srcOrd="1" destOrd="0" parTransId="{CA1090CF-C7AA-4937-997E-44B3F74B0EDA}" sibTransId="{EE600709-DAC7-4F34-BF80-5255A4765B1C}"/>
    <dgm:cxn modelId="{F95899EC-1D71-4613-B12A-EE74C77D33D1}" type="presOf" srcId="{4FF31801-DF07-4820-88A8-B1FD2B913422}" destId="{84D434E1-E046-4148-9BCC-6FC608871775}" srcOrd="0" destOrd="0" presId="urn:microsoft.com/office/officeart/2005/8/layout/hList1"/>
    <dgm:cxn modelId="{402A1DFE-ABA7-4538-A7DE-EC9D8CCEC9D0}" type="presOf" srcId="{49DA4149-DE2C-48D7-A84E-38B1B9262BB6}" destId="{1A636548-C6E2-44B8-9153-AF6E4ED8D8FD}" srcOrd="0" destOrd="3" presId="urn:microsoft.com/office/officeart/2005/8/layout/hList1"/>
    <dgm:cxn modelId="{0C20C9E8-E547-474D-892F-2D84B15C7706}" type="presOf" srcId="{09F1ACA6-3C6F-401C-936E-801B5121D018}" destId="{25942DED-B29F-4F1B-A7D4-411B9D83C179}" srcOrd="0" destOrd="0" presId="urn:microsoft.com/office/officeart/2005/8/layout/hList1"/>
    <dgm:cxn modelId="{EC41E805-4F61-4BA6-A29A-7BCF39D61D62}" srcId="{B4D6D18D-5A22-408D-8619-B6814920F7EF}" destId="{FDE2AC8C-FFE6-4473-B93D-74828CABD610}" srcOrd="0" destOrd="0" parTransId="{F164EBF8-D4A3-4087-80D4-57FA885F98AC}" sibTransId="{0756026C-B9D0-4F19-9A2D-705C01F4A0C6}"/>
    <dgm:cxn modelId="{A30F02B0-556F-4E4E-B1A5-38F1097B5D55}" type="presOf" srcId="{6FECCEE7-06A5-4C31-9B00-66CCD50981BB}" destId="{1A636548-C6E2-44B8-9153-AF6E4ED8D8FD}" srcOrd="0" destOrd="1" presId="urn:microsoft.com/office/officeart/2005/8/layout/hList1"/>
    <dgm:cxn modelId="{69DBE072-07CE-4F77-B4E9-016EEB4F416A}" srcId="{7CC5731C-46D6-43A7-ADCD-BDAE8A421AFE}" destId="{BB1E25B7-D630-4A79-A25F-D6C6F848F0F0}" srcOrd="3" destOrd="0" parTransId="{CE139635-AEE7-4634-A5B0-338B37B9DA95}" sibTransId="{02796667-AB54-474D-9F06-8F351D2BCA18}"/>
    <dgm:cxn modelId="{2CBDA88C-AB86-477A-AC7B-AAD127559F90}" srcId="{2CC9C4A6-3021-4DD9-9165-6076BD32132D}" destId="{FE418EA5-CDD8-49F8-A71A-C66B243C6220}" srcOrd="6" destOrd="0" parTransId="{76DE0748-F835-4686-A8E5-B85224F5644F}" sibTransId="{1A072E89-40FB-4FE2-867E-364612AD3B05}"/>
    <dgm:cxn modelId="{000707E3-8C6F-4A33-BEC4-DB56AA5216AF}" type="presOf" srcId="{EE3764B0-F30F-48F3-AB51-7892C3462D66}" destId="{1A636548-C6E2-44B8-9153-AF6E4ED8D8FD}" srcOrd="0" destOrd="4" presId="urn:microsoft.com/office/officeart/2005/8/layout/hList1"/>
    <dgm:cxn modelId="{996C7588-58AF-4006-A36F-C05E1C05A5A5}" type="presOf" srcId="{BCC5D5D1-A388-43D8-95E9-DC89D19A2B1B}" destId="{BA56003F-C73D-43CB-BEBA-DFAA5D5FBDD1}" srcOrd="0" destOrd="2" presId="urn:microsoft.com/office/officeart/2005/8/layout/hList1"/>
    <dgm:cxn modelId="{C221DFB1-C176-4F07-B242-889172999D36}" srcId="{4FF31801-DF07-4820-88A8-B1FD2B913422}" destId="{B4D6D18D-5A22-408D-8619-B6814920F7EF}" srcOrd="3" destOrd="0" parTransId="{D8E34D06-5873-407C-8BF3-CF5E54EAB012}" sibTransId="{5C82AC3F-2E89-4063-8E37-100100EF86D4}"/>
    <dgm:cxn modelId="{931022B5-E603-4E97-8949-8E115B3FD0D1}" type="presOf" srcId="{D8B0D456-4C59-437B-8B4A-8963DFDB29E9}" destId="{B9939B40-6C8F-4ECA-811F-C5A2DA913F13}" srcOrd="0" destOrd="2" presId="urn:microsoft.com/office/officeart/2005/8/layout/hList1"/>
    <dgm:cxn modelId="{7223B26E-432C-4469-A062-AE8014CAEE6D}" type="presOf" srcId="{9698A24A-0A10-4136-AE11-4A78FFC44ABA}" destId="{4F98FF36-2182-4A6E-8EE6-F5056111F500}" srcOrd="0" destOrd="3" presId="urn:microsoft.com/office/officeart/2005/8/layout/hList1"/>
    <dgm:cxn modelId="{6B61B7B1-0AD5-4299-A1C9-F777F14016E8}" srcId="{4FF31801-DF07-4820-88A8-B1FD2B913422}" destId="{2E30A85A-A511-4B51-8FA4-594A4231AB21}" srcOrd="6" destOrd="0" parTransId="{33940D2B-D448-44CA-B58F-3A167A60997D}" sibTransId="{379C8750-ECF3-4555-B5F4-BA7B8EB17659}"/>
    <dgm:cxn modelId="{3F16F529-3052-42BF-A631-7187A4BEB678}" srcId="{09F1ACA6-3C6F-401C-936E-801B5121D018}" destId="{944B91D8-0105-4359-BC0A-D4E91FFB31A4}" srcOrd="0" destOrd="0" parTransId="{5AFA4DE1-C91D-4166-AFF2-F18C1F7E5719}" sibTransId="{F9CE188B-DE5B-429B-9A79-C24054D7E518}"/>
    <dgm:cxn modelId="{635BAF95-C847-4046-8F55-E940C88C7B13}" srcId="{E51262CF-6F22-41F9-9138-BE21C273BF46}" destId="{E22E2F50-7F97-4E34-AD8B-23DA803FA0DA}" srcOrd="0" destOrd="0" parTransId="{AE3F8406-83FA-4724-BE99-58F4FA10F055}" sibTransId="{C728A9A7-EF20-4434-B93C-5B7623B0CCB8}"/>
    <dgm:cxn modelId="{0A294F1E-CEC1-4961-BDBF-2E0C7940E01C}" type="presOf" srcId="{2CC9C4A6-3021-4DD9-9165-6076BD32132D}" destId="{D04105E3-A799-4F06-BA86-264159423C56}" srcOrd="0" destOrd="0" presId="urn:microsoft.com/office/officeart/2005/8/layout/hList1"/>
    <dgm:cxn modelId="{22D6FCBC-8363-4130-B316-9E2DF83A2C0C}" type="presOf" srcId="{317BCDA0-6299-4967-AA70-C429FF0578B6}" destId="{B9939B40-6C8F-4ECA-811F-C5A2DA913F13}" srcOrd="0" destOrd="7" presId="urn:microsoft.com/office/officeart/2005/8/layout/hList1"/>
    <dgm:cxn modelId="{73FCB8D0-1718-4EAD-A68A-C7060C030827}" srcId="{2CC9C4A6-3021-4DD9-9165-6076BD32132D}" destId="{3875CB16-43D7-463A-A168-217D5DF27139}" srcOrd="3" destOrd="0" parTransId="{DB16DC8D-0175-454B-836D-338F7B5B873E}" sibTransId="{0DB65ABD-2565-4985-9BE5-9E22330A1491}"/>
    <dgm:cxn modelId="{C972F068-C961-4D98-92DC-2922608C65D4}" srcId="{2E30A85A-A511-4B51-8FA4-594A4231AB21}" destId="{6FECCEE7-06A5-4C31-9B00-66CCD50981BB}" srcOrd="1" destOrd="0" parTransId="{BB84A9DC-331A-43A7-94B1-C3A529C96734}" sibTransId="{16F4AF23-CFFF-4FDF-B8F3-618F90271A36}"/>
    <dgm:cxn modelId="{0BB8346E-6933-46C1-876E-E1938B9F03BA}" srcId="{2CC9C4A6-3021-4DD9-9165-6076BD32132D}" destId="{7F72AD75-60AD-4C59-8532-9795CC24CF8B}" srcOrd="8" destOrd="0" parTransId="{CB550F72-5620-4081-876D-EFCD9CB25031}" sibTransId="{F4361474-2C67-4DAC-B604-1DD2A2FEBCA9}"/>
    <dgm:cxn modelId="{4E010986-5207-42E7-8C27-DE11A42ABEEF}" srcId="{4FF31801-DF07-4820-88A8-B1FD2B913422}" destId="{09F1ACA6-3C6F-401C-936E-801B5121D018}" srcOrd="1" destOrd="0" parTransId="{588F7D2C-FFA4-4ECD-9C09-8AB10FCB7B56}" sibTransId="{2DEB12E8-443B-45A9-9B67-24E755370164}"/>
    <dgm:cxn modelId="{CF22D3F0-0CAE-4F1F-B5DA-8F703B3D0A41}" type="presOf" srcId="{7B010CAB-D5F1-4D50-97D5-1301E909A119}" destId="{1A636548-C6E2-44B8-9153-AF6E4ED8D8FD}" srcOrd="0" destOrd="6" presId="urn:microsoft.com/office/officeart/2005/8/layout/hList1"/>
    <dgm:cxn modelId="{12E5BF79-6E9E-44F4-B225-D441DEEC6679}" srcId="{2CC9C4A6-3021-4DD9-9165-6076BD32132D}" destId="{00B41240-0968-46C9-85B9-C6B738E74040}" srcOrd="1" destOrd="0" parTransId="{22B04B9B-F5C7-4E9A-AC1C-C2518BFC9B89}" sibTransId="{8C2862E9-E385-4A94-8017-3E60C42BDCC4}"/>
    <dgm:cxn modelId="{CDC5FB45-67DB-400F-B2C8-497D041A0CF7}" type="presOf" srcId="{EE8D809E-0DF1-4FD6-93F1-F4EDF5102D98}" destId="{2B8516AA-A044-43C2-9326-606CE53EDAA0}" srcOrd="0" destOrd="4" presId="urn:microsoft.com/office/officeart/2005/8/layout/hList1"/>
    <dgm:cxn modelId="{CDF39A2E-E466-4D89-AF24-657BFAE143D6}" srcId="{2CC9C4A6-3021-4DD9-9165-6076BD32132D}" destId="{5DBF6267-2E12-4914-B289-BA130EF03E16}" srcOrd="5" destOrd="0" parTransId="{EB43AC11-91BE-4D9F-812B-60369B8D8E0F}" sibTransId="{A7135798-3D04-435F-9A7F-EBC1EDD72E72}"/>
    <dgm:cxn modelId="{E9145B13-7C05-4C70-ADD9-2393D26FB217}" type="presOf" srcId="{5CA269AC-C8BB-494A-AB42-52BD6DA63ED2}" destId="{1A636548-C6E2-44B8-9153-AF6E4ED8D8FD}" srcOrd="0" destOrd="5" presId="urn:microsoft.com/office/officeart/2005/8/layout/hList1"/>
    <dgm:cxn modelId="{85F9F5A4-28C0-4C6D-8A5C-ACD25C28780C}" type="presOf" srcId="{FE418EA5-CDD8-49F8-A71A-C66B243C6220}" destId="{B9939B40-6C8F-4ECA-811F-C5A2DA913F13}" srcOrd="0" destOrd="6" presId="urn:microsoft.com/office/officeart/2005/8/layout/hList1"/>
    <dgm:cxn modelId="{4EAC0B2F-2E6E-41E1-BAD5-08944E7C9BA1}" type="presOf" srcId="{E22E2F50-7F97-4E34-AD8B-23DA803FA0DA}" destId="{BA56003F-C73D-43CB-BEBA-DFAA5D5FBDD1}" srcOrd="0" destOrd="0" presId="urn:microsoft.com/office/officeart/2005/8/layout/hList1"/>
    <dgm:cxn modelId="{A85951EE-93AE-4767-9814-10B1438C4E99}" type="presOf" srcId="{9F455156-1AB5-4ECB-B5A5-FF28F53B8BC5}" destId="{4F98FF36-2182-4A6E-8EE6-F5056111F500}" srcOrd="0" destOrd="1" presId="urn:microsoft.com/office/officeart/2005/8/layout/hList1"/>
    <dgm:cxn modelId="{0D77084D-478E-431D-AE92-B956B8A31A2D}" srcId="{2CC9C4A6-3021-4DD9-9165-6076BD32132D}" destId="{317BCDA0-6299-4967-AA70-C429FF0578B6}" srcOrd="7" destOrd="0" parTransId="{79729055-04C6-486B-8894-C0347F510AC5}" sibTransId="{646D45F1-BAE0-46CA-BA4E-9CEEEED812A8}"/>
    <dgm:cxn modelId="{CE07645D-8271-4DAE-92BE-11BADFDCB4B7}" srcId="{09F1ACA6-3C6F-401C-936E-801B5121D018}" destId="{9698A24A-0A10-4136-AE11-4A78FFC44ABA}" srcOrd="3" destOrd="0" parTransId="{6D053DC3-BF12-428D-AEAE-941DF22C391C}" sibTransId="{6725A9B4-5F1D-4C1E-B9B2-EADDB2DA1DD2}"/>
    <dgm:cxn modelId="{64D336CA-F567-47B1-B07C-29C4BE8E4384}" type="presOf" srcId="{E51262CF-6F22-41F9-9138-BE21C273BF46}" destId="{40D9BCB7-F9B4-4E4B-9520-EE59FDD88818}" srcOrd="0" destOrd="0" presId="urn:microsoft.com/office/officeart/2005/8/layout/hList1"/>
    <dgm:cxn modelId="{153BAB84-FD25-4094-A038-E91627A26BE1}" srcId="{9427D5A8-9DC9-4D09-B3CB-3A40F51ABCFD}" destId="{DDD50848-2ABD-4FC6-9E86-5785EE6F5F3A}" srcOrd="5" destOrd="0" parTransId="{5E02606A-D4C7-4866-B071-0D32644380A0}" sibTransId="{EBACD5D7-66E4-4AE3-899F-414C89253059}"/>
    <dgm:cxn modelId="{7E5B0EF1-2673-415E-BDD6-367978350297}" srcId="{9427D5A8-9DC9-4D09-B3CB-3A40F51ABCFD}" destId="{294942DC-76D5-4985-80FD-CD96127EBEBC}" srcOrd="2" destOrd="0" parTransId="{995F8CE9-ACDD-43CC-9D3E-D285926ECC77}" sibTransId="{9791C59E-7CAF-4333-AA99-35ED62471076}"/>
    <dgm:cxn modelId="{3D86A9F9-10DB-4C21-BB49-305AE967CABF}" type="presOf" srcId="{5DBF6267-2E12-4914-B289-BA130EF03E16}" destId="{B9939B40-6C8F-4ECA-811F-C5A2DA913F13}" srcOrd="0" destOrd="5" presId="urn:microsoft.com/office/officeart/2005/8/layout/hList1"/>
    <dgm:cxn modelId="{370FE90B-16A2-4E61-827F-658A6040C7CC}" srcId="{7CC5731C-46D6-43A7-ADCD-BDAE8A421AFE}" destId="{D89B44BE-3749-487C-B36F-856E9A3AE711}" srcOrd="4" destOrd="0" parTransId="{69801AEA-8B2F-44A9-A91C-450D32D82C51}" sibTransId="{2E3E730D-0E78-4AF8-8094-75FEBFEF5CDE}"/>
    <dgm:cxn modelId="{928A1B14-D734-4F93-BC4D-243004738D98}" type="presOf" srcId="{567D8620-EA59-4FF9-88A0-64C66609EDF5}" destId="{2B8516AA-A044-43C2-9326-606CE53EDAA0}" srcOrd="0" destOrd="3" presId="urn:microsoft.com/office/officeart/2005/8/layout/hList1"/>
    <dgm:cxn modelId="{7FD22DA4-FFB4-4FC8-8C41-4340B5946CDD}" type="presOf" srcId="{06BDCFA6-1A1E-426F-9A04-84DCE90BBE40}" destId="{A72F5C8F-A1E1-476F-B9F9-06380B9C7BAF}" srcOrd="0" destOrd="1" presId="urn:microsoft.com/office/officeart/2005/8/layout/hList1"/>
    <dgm:cxn modelId="{E995D144-7EC9-479A-8507-C5A94538040A}" srcId="{4FF31801-DF07-4820-88A8-B1FD2B913422}" destId="{2CC9C4A6-3021-4DD9-9165-6076BD32132D}" srcOrd="5" destOrd="0" parTransId="{3C161AA8-51B0-4E94-BF55-F5BD6EBD3D9A}" sibTransId="{9F64E38D-81CA-4381-9026-5E99B82F6380}"/>
    <dgm:cxn modelId="{7B94DBE2-A55D-400F-91E4-27F9EC6723B3}" type="presOf" srcId="{13172068-FA0B-45C5-AD7E-F046B4296A4E}" destId="{1A636548-C6E2-44B8-9153-AF6E4ED8D8FD}" srcOrd="0" destOrd="0" presId="urn:microsoft.com/office/officeart/2005/8/layout/hList1"/>
    <dgm:cxn modelId="{885D0462-0D4C-45C9-B019-18011E6E8991}" srcId="{2E30A85A-A511-4B51-8FA4-594A4231AB21}" destId="{7B010CAB-D5F1-4D50-97D5-1301E909A119}" srcOrd="6" destOrd="0" parTransId="{831AAE71-41E1-4899-B687-0A73EF6ED050}" sibTransId="{0BE276F5-0A65-49BF-845F-5C6D4E36BABF}"/>
    <dgm:cxn modelId="{E72FEB4E-D1B5-4EDD-B132-116813559513}" type="presOf" srcId="{BAAF4281-7437-4FE0-A638-6A4AEA337C28}" destId="{1A636548-C6E2-44B8-9153-AF6E4ED8D8FD}" srcOrd="0" destOrd="2" presId="urn:microsoft.com/office/officeart/2005/8/layout/hList1"/>
    <dgm:cxn modelId="{ED0F3A67-688F-4325-873F-882F01A20149}" type="presOf" srcId="{7AFC290E-95A6-4FAC-ABC7-7D114E423DB7}" destId="{BA56003F-C73D-43CB-BEBA-DFAA5D5FBDD1}" srcOrd="0" destOrd="1" presId="urn:microsoft.com/office/officeart/2005/8/layout/hList1"/>
    <dgm:cxn modelId="{F50D808B-D195-4F47-83FC-A041542E2FF8}" srcId="{2E30A85A-A511-4B51-8FA4-594A4231AB21}" destId="{E3C8BDB7-C7F7-42C1-B765-E58E375B6FEE}" srcOrd="7" destOrd="0" parTransId="{6C910C14-CE96-4DD3-A7D1-4559C10D6283}" sibTransId="{27046F52-3BA8-402E-9495-1CFA0ED1F0FB}"/>
    <dgm:cxn modelId="{8E0963D6-110A-4E4C-8E72-44D0D33B657E}" srcId="{9427D5A8-9DC9-4D09-B3CB-3A40F51ABCFD}" destId="{EE8D809E-0DF1-4FD6-93F1-F4EDF5102D98}" srcOrd="4" destOrd="0" parTransId="{6B4C572E-99EF-4C90-B69C-4CE5C7F4210B}" sibTransId="{86ED6548-52AC-48C0-B4DD-DC5DF0C59205}"/>
    <dgm:cxn modelId="{6EC8DFB2-3D3F-4228-AC07-1446B5222EBA}" srcId="{2E30A85A-A511-4B51-8FA4-594A4231AB21}" destId="{13172068-FA0B-45C5-AD7E-F046B4296A4E}" srcOrd="0" destOrd="0" parTransId="{86DF5F7A-0CE0-493F-812D-10380B9004B9}" sibTransId="{0D7FC9A4-2668-4A9D-9270-423C98F342B7}"/>
    <dgm:cxn modelId="{64AE0AE9-5F65-4A2E-AC65-3B8EA4991483}" srcId="{2CC9C4A6-3021-4DD9-9165-6076BD32132D}" destId="{1705D3F4-CD33-4DCE-B804-683921733AA3}" srcOrd="4" destOrd="0" parTransId="{C1CD0298-07AD-45E5-A060-DEEA3CEDE737}" sibTransId="{606F5961-010A-4C3F-B555-96A4C21B54C4}"/>
    <dgm:cxn modelId="{AC3FDEDF-D7BA-4C3B-9F13-378203B33E29}" type="presOf" srcId="{26AF7D92-A1E4-423E-A0FD-3DD1827F6603}" destId="{B9939B40-6C8F-4ECA-811F-C5A2DA913F13}" srcOrd="0" destOrd="9" presId="urn:microsoft.com/office/officeart/2005/8/layout/hList1"/>
    <dgm:cxn modelId="{9082A6E0-B102-4C86-9B3D-F486256D3302}" type="presOf" srcId="{C0A121AD-776C-4A35-B1B2-A6830DE56559}" destId="{A72F5C8F-A1E1-476F-B9F9-06380B9C7BAF}" srcOrd="0" destOrd="0" presId="urn:microsoft.com/office/officeart/2005/8/layout/hList1"/>
    <dgm:cxn modelId="{FE1C91E1-3464-4AB3-964B-282D842DCA1E}" srcId="{9427D5A8-9DC9-4D09-B3CB-3A40F51ABCFD}" destId="{C04DF750-00CC-4DB7-A961-A224BD1E44E5}" srcOrd="1" destOrd="0" parTransId="{25C30C8F-4CC5-4CD6-855E-8FBDD1F31749}" sibTransId="{24BDCFF1-5D30-4E34-B59C-6E500710FE90}"/>
    <dgm:cxn modelId="{DD2ED6B1-805C-4866-B371-DD38FABE9EB0}" type="presOf" srcId="{B4D6D18D-5A22-408D-8619-B6814920F7EF}" destId="{88E80E78-CE51-4AAA-A85D-43E3CCABC934}" srcOrd="0" destOrd="0" presId="urn:microsoft.com/office/officeart/2005/8/layout/hList1"/>
    <dgm:cxn modelId="{D20E5E35-4D6A-4048-BA7A-B661693C3F87}" srcId="{9427D5A8-9DC9-4D09-B3CB-3A40F51ABCFD}" destId="{567D8620-EA59-4FF9-88A0-64C66609EDF5}" srcOrd="3" destOrd="0" parTransId="{78A4DF83-1C67-4753-9B97-F4785B57E8CF}" sibTransId="{BC9AAA7B-E22A-4DC0-9ECF-64D593A9ED1C}"/>
    <dgm:cxn modelId="{C9756E3A-8C28-4E76-B6D3-29291215770D}" type="presOf" srcId="{944B91D8-0105-4359-BC0A-D4E91FFB31A4}" destId="{4F98FF36-2182-4A6E-8EE6-F5056111F500}" srcOrd="0" destOrd="0" presId="urn:microsoft.com/office/officeart/2005/8/layout/hList1"/>
    <dgm:cxn modelId="{56581394-3D1E-4D21-BD02-A2B94C434BF2}" type="presOf" srcId="{CAB47C55-D845-4942-9591-09ABB851882F}" destId="{4F98FF36-2182-4A6E-8EE6-F5056111F500}" srcOrd="0" destOrd="2" presId="urn:microsoft.com/office/officeart/2005/8/layout/hList1"/>
    <dgm:cxn modelId="{A7858C5C-4F1D-47ED-8B80-5F85E3A2A12F}" srcId="{2E30A85A-A511-4B51-8FA4-594A4231AB21}" destId="{EE3764B0-F30F-48F3-AB51-7892C3462D66}" srcOrd="4" destOrd="0" parTransId="{6C67D601-0D39-475A-A382-C046C4F1FAAB}" sibTransId="{52A8628C-3324-4766-B266-39C179D82500}"/>
    <dgm:cxn modelId="{35984FC8-D78E-4FB5-8C6D-18B80ABD5848}" type="presOf" srcId="{DDD50848-2ABD-4FC6-9E86-5785EE6F5F3A}" destId="{2B8516AA-A044-43C2-9326-606CE53EDAA0}" srcOrd="0" destOrd="5" presId="urn:microsoft.com/office/officeart/2005/8/layout/hList1"/>
    <dgm:cxn modelId="{379938E7-50DB-4AA9-BFFD-9182BB225BE6}" type="presOf" srcId="{C04DF750-00CC-4DB7-A961-A224BD1E44E5}" destId="{2B8516AA-A044-43C2-9326-606CE53EDAA0}" srcOrd="0" destOrd="1" presId="urn:microsoft.com/office/officeart/2005/8/layout/hList1"/>
    <dgm:cxn modelId="{A10AF5F0-3C14-4EC9-BF2F-B9952F1CCF73}" type="presOf" srcId="{00B41240-0968-46C9-85B9-C6B738E74040}" destId="{B9939B40-6C8F-4ECA-811F-C5A2DA913F13}" srcOrd="0" destOrd="1" presId="urn:microsoft.com/office/officeart/2005/8/layout/hList1"/>
    <dgm:cxn modelId="{797048D9-0735-45C8-9343-45A2AD412BB2}" type="presParOf" srcId="{84D434E1-E046-4148-9BCC-6FC608871775}" destId="{ADBB2F56-064A-464D-8645-6AA6553E4881}" srcOrd="0" destOrd="0" presId="urn:microsoft.com/office/officeart/2005/8/layout/hList1"/>
    <dgm:cxn modelId="{18DE5210-25C3-45DA-AAF9-14592E050438}" type="presParOf" srcId="{ADBB2F56-064A-464D-8645-6AA6553E4881}" destId="{E6982521-FFB9-4D9C-A0AD-A743B089B7DE}" srcOrd="0" destOrd="0" presId="urn:microsoft.com/office/officeart/2005/8/layout/hList1"/>
    <dgm:cxn modelId="{8C14880B-AC81-4168-94D5-D45ADCD37A0E}" type="presParOf" srcId="{ADBB2F56-064A-464D-8645-6AA6553E4881}" destId="{2B8516AA-A044-43C2-9326-606CE53EDAA0}" srcOrd="1" destOrd="0" presId="urn:microsoft.com/office/officeart/2005/8/layout/hList1"/>
    <dgm:cxn modelId="{57F0E9C5-18BC-432E-A09D-24FA974F9AB3}" type="presParOf" srcId="{84D434E1-E046-4148-9BCC-6FC608871775}" destId="{6C476E17-DCAB-4A37-90CF-57998D940976}" srcOrd="1" destOrd="0" presId="urn:microsoft.com/office/officeart/2005/8/layout/hList1"/>
    <dgm:cxn modelId="{53EB26FA-92A3-495B-B089-E9A85BFE5815}" type="presParOf" srcId="{84D434E1-E046-4148-9BCC-6FC608871775}" destId="{C09F7320-CB05-4EC0-A636-6851FDED1B0F}" srcOrd="2" destOrd="0" presId="urn:microsoft.com/office/officeart/2005/8/layout/hList1"/>
    <dgm:cxn modelId="{D446EC32-9A18-4AFB-8210-8D738326EA42}" type="presParOf" srcId="{C09F7320-CB05-4EC0-A636-6851FDED1B0F}" destId="{25942DED-B29F-4F1B-A7D4-411B9D83C179}" srcOrd="0" destOrd="0" presId="urn:microsoft.com/office/officeart/2005/8/layout/hList1"/>
    <dgm:cxn modelId="{5F1E71E5-BC1C-4655-87B2-B3083ECF2615}" type="presParOf" srcId="{C09F7320-CB05-4EC0-A636-6851FDED1B0F}" destId="{4F98FF36-2182-4A6E-8EE6-F5056111F500}" srcOrd="1" destOrd="0" presId="urn:microsoft.com/office/officeart/2005/8/layout/hList1"/>
    <dgm:cxn modelId="{6CEEA6DE-7108-4E87-9E46-8D942E124590}" type="presParOf" srcId="{84D434E1-E046-4148-9BCC-6FC608871775}" destId="{F7EFE5E5-CB64-4FFD-9D0C-BEA8D1BB4C5F}" srcOrd="3" destOrd="0" presId="urn:microsoft.com/office/officeart/2005/8/layout/hList1"/>
    <dgm:cxn modelId="{3CFA1B92-7FB8-41FC-AEEA-D8502B83D012}" type="presParOf" srcId="{84D434E1-E046-4148-9BCC-6FC608871775}" destId="{4D0AA277-329F-41E8-B03A-D248194EDFC8}" srcOrd="4" destOrd="0" presId="urn:microsoft.com/office/officeart/2005/8/layout/hList1"/>
    <dgm:cxn modelId="{4D406316-0C74-4B8D-8C5A-BD9625B6CB25}" type="presParOf" srcId="{4D0AA277-329F-41E8-B03A-D248194EDFC8}" destId="{40D9BCB7-F9B4-4E4B-9520-EE59FDD88818}" srcOrd="0" destOrd="0" presId="urn:microsoft.com/office/officeart/2005/8/layout/hList1"/>
    <dgm:cxn modelId="{BE7D6372-5880-4B6B-A192-54925F3F3E1A}" type="presParOf" srcId="{4D0AA277-329F-41E8-B03A-D248194EDFC8}" destId="{BA56003F-C73D-43CB-BEBA-DFAA5D5FBDD1}" srcOrd="1" destOrd="0" presId="urn:microsoft.com/office/officeart/2005/8/layout/hList1"/>
    <dgm:cxn modelId="{5D8F4A28-9EFD-42C2-A81D-FD00A8AD9820}" type="presParOf" srcId="{84D434E1-E046-4148-9BCC-6FC608871775}" destId="{2745C674-FE65-4E1F-A006-1951601D1EE4}" srcOrd="5" destOrd="0" presId="urn:microsoft.com/office/officeart/2005/8/layout/hList1"/>
    <dgm:cxn modelId="{2EA34FFE-50E5-4C57-A335-EB1F8141C237}" type="presParOf" srcId="{84D434E1-E046-4148-9BCC-6FC608871775}" destId="{0D778459-7F34-4D37-8B1B-1FA62ED3286A}" srcOrd="6" destOrd="0" presId="urn:microsoft.com/office/officeart/2005/8/layout/hList1"/>
    <dgm:cxn modelId="{B9E35530-9CEC-4ADF-AF97-44B4A9C4D126}" type="presParOf" srcId="{0D778459-7F34-4D37-8B1B-1FA62ED3286A}" destId="{88E80E78-CE51-4AAA-A85D-43E3CCABC934}" srcOrd="0" destOrd="0" presId="urn:microsoft.com/office/officeart/2005/8/layout/hList1"/>
    <dgm:cxn modelId="{538ED420-11F7-4AAA-A9AE-C4E3F2B5FB55}" type="presParOf" srcId="{0D778459-7F34-4D37-8B1B-1FA62ED3286A}" destId="{DC3DDB21-D0EC-4E9A-A076-E7FDFAC452D7}" srcOrd="1" destOrd="0" presId="urn:microsoft.com/office/officeart/2005/8/layout/hList1"/>
    <dgm:cxn modelId="{8E6BE2C6-18DD-4500-B569-3C774B45A801}" type="presParOf" srcId="{84D434E1-E046-4148-9BCC-6FC608871775}" destId="{A083315C-3B2A-49CB-A5D8-54FE091CF8FA}" srcOrd="7" destOrd="0" presId="urn:microsoft.com/office/officeart/2005/8/layout/hList1"/>
    <dgm:cxn modelId="{19844086-3BC8-4F9F-8DD7-7EE27D4AD55B}" type="presParOf" srcId="{84D434E1-E046-4148-9BCC-6FC608871775}" destId="{0EF5ADD3-494E-42BF-8881-ACD72C954272}" srcOrd="8" destOrd="0" presId="urn:microsoft.com/office/officeart/2005/8/layout/hList1"/>
    <dgm:cxn modelId="{DCB09D2E-E036-4D50-ABEE-BF814C5CEDB0}" type="presParOf" srcId="{0EF5ADD3-494E-42BF-8881-ACD72C954272}" destId="{AA0DE5D6-1DAA-423C-87E3-1186186349F9}" srcOrd="0" destOrd="0" presId="urn:microsoft.com/office/officeart/2005/8/layout/hList1"/>
    <dgm:cxn modelId="{1048D903-8F55-4C1C-90C6-FB4CAC115D23}" type="presParOf" srcId="{0EF5ADD3-494E-42BF-8881-ACD72C954272}" destId="{A72F5C8F-A1E1-476F-B9F9-06380B9C7BAF}" srcOrd="1" destOrd="0" presId="urn:microsoft.com/office/officeart/2005/8/layout/hList1"/>
    <dgm:cxn modelId="{0F8B4E0F-2ED9-4639-A653-861ACEE5DFA1}" type="presParOf" srcId="{84D434E1-E046-4148-9BCC-6FC608871775}" destId="{FCD30798-72A7-41FC-BE5E-A59578BA3465}" srcOrd="9" destOrd="0" presId="urn:microsoft.com/office/officeart/2005/8/layout/hList1"/>
    <dgm:cxn modelId="{56FFAA9B-1127-4C32-8E32-08473DAC9754}" type="presParOf" srcId="{84D434E1-E046-4148-9BCC-6FC608871775}" destId="{25EF5EE8-3C19-4ECD-9279-4A81AFE51B16}" srcOrd="10" destOrd="0" presId="urn:microsoft.com/office/officeart/2005/8/layout/hList1"/>
    <dgm:cxn modelId="{AC7B6B19-3E74-4F02-8DB0-96DA3A7B08AB}" type="presParOf" srcId="{25EF5EE8-3C19-4ECD-9279-4A81AFE51B16}" destId="{D04105E3-A799-4F06-BA86-264159423C56}" srcOrd="0" destOrd="0" presId="urn:microsoft.com/office/officeart/2005/8/layout/hList1"/>
    <dgm:cxn modelId="{7104C048-D104-4275-A912-7FBBA41CCDFA}" type="presParOf" srcId="{25EF5EE8-3C19-4ECD-9279-4A81AFE51B16}" destId="{B9939B40-6C8F-4ECA-811F-C5A2DA913F13}" srcOrd="1" destOrd="0" presId="urn:microsoft.com/office/officeart/2005/8/layout/hList1"/>
    <dgm:cxn modelId="{10E75C3E-C1CB-4C1F-8A3A-43C541CEECF9}" type="presParOf" srcId="{84D434E1-E046-4148-9BCC-6FC608871775}" destId="{61C402BE-48B1-4172-9618-ECCD6CEA83CE}" srcOrd="11" destOrd="0" presId="urn:microsoft.com/office/officeart/2005/8/layout/hList1"/>
    <dgm:cxn modelId="{BFAA321D-51F9-4AF9-9211-E2A4DEC1E05E}" type="presParOf" srcId="{84D434E1-E046-4148-9BCC-6FC608871775}" destId="{4B3D81FC-0266-4EA2-B260-5E5995E3AAC2}" srcOrd="12" destOrd="0" presId="urn:microsoft.com/office/officeart/2005/8/layout/hList1"/>
    <dgm:cxn modelId="{13A03BA1-77A0-4B17-8661-A8A9CB7EB2C8}" type="presParOf" srcId="{4B3D81FC-0266-4EA2-B260-5E5995E3AAC2}" destId="{A8B6A74B-AE2E-48A0-B218-33A899DC2DA8}" srcOrd="0" destOrd="0" presId="urn:microsoft.com/office/officeart/2005/8/layout/hList1"/>
    <dgm:cxn modelId="{31CA97CD-ACBE-4224-80B4-319E06B66ADE}" type="presParOf" srcId="{4B3D81FC-0266-4EA2-B260-5E5995E3AAC2}" destId="{1A636548-C6E2-44B8-9153-AF6E4ED8D8F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F31801-DF07-4820-88A8-B1FD2B91342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427D5A8-9DC9-4D09-B3CB-3A40F51ABCFD}">
      <dgm:prSet/>
      <dgm:spPr/>
      <dgm:t>
        <a:bodyPr/>
        <a:lstStyle/>
        <a:p>
          <a:r>
            <a:rPr lang="en-US" dirty="0"/>
            <a:t>improve IRB submission process</a:t>
          </a:r>
        </a:p>
      </dgm:t>
    </dgm:pt>
    <dgm:pt modelId="{ABFD19F0-B13F-4769-976E-610F246B2EBC}" type="parTrans" cxnId="{D0082CA5-983B-4154-A7EC-1B51F84A6465}">
      <dgm:prSet/>
      <dgm:spPr/>
      <dgm:t>
        <a:bodyPr/>
        <a:lstStyle/>
        <a:p>
          <a:endParaRPr lang="en-US"/>
        </a:p>
      </dgm:t>
    </dgm:pt>
    <dgm:pt modelId="{A337AC4C-6DC6-432A-8341-F5F6BFE74F36}" type="sibTrans" cxnId="{D0082CA5-983B-4154-A7EC-1B51F84A6465}">
      <dgm:prSet/>
      <dgm:spPr/>
      <dgm:t>
        <a:bodyPr/>
        <a:lstStyle/>
        <a:p>
          <a:endParaRPr lang="en-US"/>
        </a:p>
      </dgm:t>
    </dgm:pt>
    <dgm:pt modelId="{7CC5731C-46D6-43A7-ADCD-BDAE8A421AFE}">
      <dgm:prSet phldrT="[Text]"/>
      <dgm:spPr/>
      <dgm:t>
        <a:bodyPr/>
        <a:lstStyle/>
        <a:p>
          <a:r>
            <a:rPr lang="en-US" dirty="0"/>
            <a:t>assist researchers</a:t>
          </a:r>
        </a:p>
      </dgm:t>
    </dgm:pt>
    <dgm:pt modelId="{D5FD5632-AC90-45FC-9AEA-4CCEF614D131}" type="parTrans" cxnId="{56776C88-2E95-498F-8174-D774FD1F8E55}">
      <dgm:prSet/>
      <dgm:spPr/>
      <dgm:t>
        <a:bodyPr/>
        <a:lstStyle/>
        <a:p>
          <a:endParaRPr lang="en-US"/>
        </a:p>
      </dgm:t>
    </dgm:pt>
    <dgm:pt modelId="{CC8A878F-C4C4-469E-94B3-DA53DE92C2BE}" type="sibTrans" cxnId="{56776C88-2E95-498F-8174-D774FD1F8E55}">
      <dgm:prSet/>
      <dgm:spPr/>
      <dgm:t>
        <a:bodyPr/>
        <a:lstStyle/>
        <a:p>
          <a:endParaRPr lang="en-US"/>
        </a:p>
      </dgm:t>
    </dgm:pt>
    <dgm:pt modelId="{150611D4-6D0E-43E4-85FB-CD35010CCAAD}">
      <dgm:prSet/>
      <dgm:spPr/>
      <dgm:t>
        <a:bodyPr/>
        <a:lstStyle/>
        <a:p>
          <a:r>
            <a:rPr lang="en-US" b="0" i="0" u="none" dirty="0"/>
            <a:t>implement IRB submission management and evaluation tools</a:t>
          </a:r>
          <a:endParaRPr lang="en-US" dirty="0"/>
        </a:p>
      </dgm:t>
    </dgm:pt>
    <dgm:pt modelId="{ADA7DA25-7EBB-46FD-84C1-8B0199576459}" type="parTrans" cxnId="{86B210BE-034E-45FA-9683-CF50021303FA}">
      <dgm:prSet/>
      <dgm:spPr/>
      <dgm:t>
        <a:bodyPr/>
        <a:lstStyle/>
        <a:p>
          <a:endParaRPr lang="en-US"/>
        </a:p>
      </dgm:t>
    </dgm:pt>
    <dgm:pt modelId="{CB1C62AD-B9DB-46D2-A0B8-FC031D9680B6}" type="sibTrans" cxnId="{86B210BE-034E-45FA-9683-CF50021303FA}">
      <dgm:prSet/>
      <dgm:spPr/>
      <dgm:t>
        <a:bodyPr/>
        <a:lstStyle/>
        <a:p>
          <a:endParaRPr lang="en-US"/>
        </a:p>
      </dgm:t>
    </dgm:pt>
    <dgm:pt modelId="{C04DF750-00CC-4DB7-A961-A224BD1E44E5}">
      <dgm:prSet/>
      <dgm:spPr/>
      <dgm:t>
        <a:bodyPr/>
        <a:lstStyle/>
        <a:p>
          <a:r>
            <a:rPr lang="en-US" b="0" i="0" u="none" dirty="0"/>
            <a:t>increase IRB meeting frequency</a:t>
          </a:r>
          <a:endParaRPr lang="en-US" dirty="0"/>
        </a:p>
      </dgm:t>
    </dgm:pt>
    <dgm:pt modelId="{25C30C8F-4CC5-4CD6-855E-8FBDD1F31749}" type="parTrans" cxnId="{FE1C91E1-3464-4AB3-964B-282D842DCA1E}">
      <dgm:prSet/>
      <dgm:spPr/>
      <dgm:t>
        <a:bodyPr/>
        <a:lstStyle/>
        <a:p>
          <a:endParaRPr lang="en-US"/>
        </a:p>
      </dgm:t>
    </dgm:pt>
    <dgm:pt modelId="{24BDCFF1-5D30-4E34-B59C-6E500710FE90}" type="sibTrans" cxnId="{FE1C91E1-3464-4AB3-964B-282D842DCA1E}">
      <dgm:prSet/>
      <dgm:spPr/>
      <dgm:t>
        <a:bodyPr/>
        <a:lstStyle/>
        <a:p>
          <a:endParaRPr lang="en-US"/>
        </a:p>
      </dgm:t>
    </dgm:pt>
    <dgm:pt modelId="{294942DC-76D5-4985-80FD-CD96127EBEBC}">
      <dgm:prSet/>
      <dgm:spPr/>
      <dgm:t>
        <a:bodyPr/>
        <a:lstStyle/>
        <a:p>
          <a:r>
            <a:rPr lang="en-US" b="0" i="0" u="none" dirty="0"/>
            <a:t>integrate PI protocol with IRB application and remove redundant sections of application</a:t>
          </a:r>
          <a:endParaRPr lang="en-US" dirty="0"/>
        </a:p>
      </dgm:t>
    </dgm:pt>
    <dgm:pt modelId="{995F8CE9-ACDD-43CC-9D3E-D285926ECC77}" type="parTrans" cxnId="{7E5B0EF1-2673-415E-BDD6-367978350297}">
      <dgm:prSet/>
      <dgm:spPr/>
      <dgm:t>
        <a:bodyPr/>
        <a:lstStyle/>
        <a:p>
          <a:endParaRPr lang="en-US"/>
        </a:p>
      </dgm:t>
    </dgm:pt>
    <dgm:pt modelId="{9791C59E-7CAF-4333-AA99-35ED62471076}" type="sibTrans" cxnId="{7E5B0EF1-2673-415E-BDD6-367978350297}">
      <dgm:prSet/>
      <dgm:spPr/>
      <dgm:t>
        <a:bodyPr/>
        <a:lstStyle/>
        <a:p>
          <a:endParaRPr lang="en-US"/>
        </a:p>
      </dgm:t>
    </dgm:pt>
    <dgm:pt modelId="{567D8620-EA59-4FF9-88A0-64C66609EDF5}">
      <dgm:prSet/>
      <dgm:spPr/>
      <dgm:t>
        <a:bodyPr/>
        <a:lstStyle/>
        <a:p>
          <a:r>
            <a:rPr lang="en-US" b="0" i="0" u="none" dirty="0"/>
            <a:t>internal web-based suite of IT modules to facilitate research compliance</a:t>
          </a:r>
          <a:endParaRPr lang="en-US" dirty="0"/>
        </a:p>
      </dgm:t>
    </dgm:pt>
    <dgm:pt modelId="{78A4DF83-1C67-4753-9B97-F4785B57E8CF}" type="parTrans" cxnId="{D20E5E35-4D6A-4048-BA7A-B661693C3F87}">
      <dgm:prSet/>
      <dgm:spPr/>
      <dgm:t>
        <a:bodyPr/>
        <a:lstStyle/>
        <a:p>
          <a:endParaRPr lang="en-US"/>
        </a:p>
      </dgm:t>
    </dgm:pt>
    <dgm:pt modelId="{BC9AAA7B-E22A-4DC0-9ECF-64D593A9ED1C}" type="sibTrans" cxnId="{D20E5E35-4D6A-4048-BA7A-B661693C3F87}">
      <dgm:prSet/>
      <dgm:spPr/>
      <dgm:t>
        <a:bodyPr/>
        <a:lstStyle/>
        <a:p>
          <a:endParaRPr lang="en-US"/>
        </a:p>
      </dgm:t>
    </dgm:pt>
    <dgm:pt modelId="{EE8D809E-0DF1-4FD6-93F1-F4EDF5102D98}">
      <dgm:prSet/>
      <dgm:spPr/>
      <dgm:t>
        <a:bodyPr/>
        <a:lstStyle/>
        <a:p>
          <a:r>
            <a:rPr lang="en-US" b="0" i="0" u="none" dirty="0"/>
            <a:t>provide application templates</a:t>
          </a:r>
          <a:endParaRPr lang="en-US" dirty="0"/>
        </a:p>
      </dgm:t>
    </dgm:pt>
    <dgm:pt modelId="{6B4C572E-99EF-4C90-B69C-4CE5C7F4210B}" type="parTrans" cxnId="{8E0963D6-110A-4E4C-8E72-44D0D33B657E}">
      <dgm:prSet/>
      <dgm:spPr/>
      <dgm:t>
        <a:bodyPr/>
        <a:lstStyle/>
        <a:p>
          <a:endParaRPr lang="en-US"/>
        </a:p>
      </dgm:t>
    </dgm:pt>
    <dgm:pt modelId="{86ED6548-52AC-48C0-B4DD-DC5DF0C59205}" type="sibTrans" cxnId="{8E0963D6-110A-4E4C-8E72-44D0D33B657E}">
      <dgm:prSet/>
      <dgm:spPr/>
      <dgm:t>
        <a:bodyPr/>
        <a:lstStyle/>
        <a:p>
          <a:endParaRPr lang="en-US"/>
        </a:p>
      </dgm:t>
    </dgm:pt>
    <dgm:pt modelId="{DDD50848-2ABD-4FC6-9E86-5785EE6F5F3A}">
      <dgm:prSet/>
      <dgm:spPr/>
      <dgm:t>
        <a:bodyPr/>
        <a:lstStyle/>
        <a:p>
          <a:r>
            <a:rPr lang="en-US" b="0" i="0" u="none" dirty="0"/>
            <a:t>revise application so that investigators provide greater detail and clarity about studies</a:t>
          </a:r>
          <a:endParaRPr lang="en-US" dirty="0"/>
        </a:p>
      </dgm:t>
    </dgm:pt>
    <dgm:pt modelId="{5E02606A-D4C7-4866-B071-0D32644380A0}" type="parTrans" cxnId="{153BAB84-FD25-4094-A038-E91627A26BE1}">
      <dgm:prSet/>
      <dgm:spPr/>
      <dgm:t>
        <a:bodyPr/>
        <a:lstStyle/>
        <a:p>
          <a:endParaRPr lang="en-US"/>
        </a:p>
      </dgm:t>
    </dgm:pt>
    <dgm:pt modelId="{EBACD5D7-66E4-4AE3-899F-414C89253059}" type="sibTrans" cxnId="{153BAB84-FD25-4094-A038-E91627A26BE1}">
      <dgm:prSet/>
      <dgm:spPr/>
      <dgm:t>
        <a:bodyPr/>
        <a:lstStyle/>
        <a:p>
          <a:endParaRPr lang="en-US"/>
        </a:p>
      </dgm:t>
    </dgm:pt>
    <dgm:pt modelId="{DD0CF223-EF42-46D7-B87E-AD6F5CCCAFAB}">
      <dgm:prSet/>
      <dgm:spPr/>
      <dgm:t>
        <a:bodyPr/>
        <a:lstStyle/>
        <a:p>
          <a:r>
            <a:rPr lang="en-US" b="0" i="0" u="none" dirty="0"/>
            <a:t>upgrade IRB electronic submission</a:t>
          </a:r>
          <a:endParaRPr lang="en-US" dirty="0"/>
        </a:p>
      </dgm:t>
    </dgm:pt>
    <dgm:pt modelId="{6C7158C7-39F2-4776-BDEC-2F7CAD7048CB}" type="parTrans" cxnId="{F292A7D6-E706-4F06-AC84-00FE936EC253}">
      <dgm:prSet/>
      <dgm:spPr/>
      <dgm:t>
        <a:bodyPr/>
        <a:lstStyle/>
        <a:p>
          <a:endParaRPr lang="en-US"/>
        </a:p>
      </dgm:t>
    </dgm:pt>
    <dgm:pt modelId="{F5BED200-D904-4E68-BD7C-35A15CCBBC8A}" type="sibTrans" cxnId="{F292A7D6-E706-4F06-AC84-00FE936EC253}">
      <dgm:prSet/>
      <dgm:spPr/>
      <dgm:t>
        <a:bodyPr/>
        <a:lstStyle/>
        <a:p>
          <a:endParaRPr lang="en-US"/>
        </a:p>
      </dgm:t>
    </dgm:pt>
    <dgm:pt modelId="{09F1ACA6-3C6F-401C-936E-801B5121D018}">
      <dgm:prSet/>
      <dgm:spPr/>
      <dgm:t>
        <a:bodyPr/>
        <a:lstStyle/>
        <a:p>
          <a:r>
            <a:rPr lang="en-US" dirty="0"/>
            <a:t>train IRB members</a:t>
          </a:r>
        </a:p>
      </dgm:t>
    </dgm:pt>
    <dgm:pt modelId="{588F7D2C-FFA4-4ECD-9C09-8AB10FCB7B56}" type="parTrans" cxnId="{4E010986-5207-42E7-8C27-DE11A42ABEEF}">
      <dgm:prSet/>
      <dgm:spPr/>
      <dgm:t>
        <a:bodyPr/>
        <a:lstStyle/>
        <a:p>
          <a:endParaRPr lang="en-US"/>
        </a:p>
      </dgm:t>
    </dgm:pt>
    <dgm:pt modelId="{2DEB12E8-443B-45A9-9B67-24E755370164}" type="sibTrans" cxnId="{4E010986-5207-42E7-8C27-DE11A42ABEEF}">
      <dgm:prSet/>
      <dgm:spPr/>
      <dgm:t>
        <a:bodyPr/>
        <a:lstStyle/>
        <a:p>
          <a:endParaRPr lang="en-US"/>
        </a:p>
      </dgm:t>
    </dgm:pt>
    <dgm:pt modelId="{944B91D8-0105-4359-BC0A-D4E91FFB31A4}">
      <dgm:prSet/>
      <dgm:spPr/>
      <dgm:t>
        <a:bodyPr/>
        <a:lstStyle/>
        <a:p>
          <a:r>
            <a:rPr lang="en-US" b="0" i="0" u="none" dirty="0"/>
            <a:t>assess IRB administrator competency and provide training</a:t>
          </a:r>
          <a:endParaRPr lang="en-US" dirty="0"/>
        </a:p>
      </dgm:t>
    </dgm:pt>
    <dgm:pt modelId="{5AFA4DE1-C91D-4166-AFF2-F18C1F7E5719}" type="parTrans" cxnId="{3F16F529-3052-42BF-A631-7187A4BEB678}">
      <dgm:prSet/>
      <dgm:spPr/>
      <dgm:t>
        <a:bodyPr/>
        <a:lstStyle/>
        <a:p>
          <a:endParaRPr lang="en-US"/>
        </a:p>
      </dgm:t>
    </dgm:pt>
    <dgm:pt modelId="{F9CE188B-DE5B-429B-9A79-C24054D7E518}" type="sibTrans" cxnId="{3F16F529-3052-42BF-A631-7187A4BEB678}">
      <dgm:prSet/>
      <dgm:spPr/>
      <dgm:t>
        <a:bodyPr/>
        <a:lstStyle/>
        <a:p>
          <a:endParaRPr lang="en-US"/>
        </a:p>
      </dgm:t>
    </dgm:pt>
    <dgm:pt modelId="{9F455156-1AB5-4ECB-B5A5-FF28F53B8BC5}">
      <dgm:prSet/>
      <dgm:spPr/>
      <dgm:t>
        <a:bodyPr/>
        <a:lstStyle/>
        <a:p>
          <a:r>
            <a:rPr lang="en-US" b="0" i="0" u="none" dirty="0"/>
            <a:t>train  IRB members to improve quality of IRB reviewer notes</a:t>
          </a:r>
          <a:endParaRPr lang="en-US" dirty="0"/>
        </a:p>
      </dgm:t>
    </dgm:pt>
    <dgm:pt modelId="{CA1090CF-C7AA-4937-997E-44B3F74B0EDA}" type="parTrans" cxnId="{5D0B738E-7911-4CE3-8537-D675C4FC4BB4}">
      <dgm:prSet/>
      <dgm:spPr/>
      <dgm:t>
        <a:bodyPr/>
        <a:lstStyle/>
        <a:p>
          <a:endParaRPr lang="en-US"/>
        </a:p>
      </dgm:t>
    </dgm:pt>
    <dgm:pt modelId="{EE600709-DAC7-4F34-BF80-5255A4765B1C}" type="sibTrans" cxnId="{5D0B738E-7911-4CE3-8537-D675C4FC4BB4}">
      <dgm:prSet/>
      <dgm:spPr/>
      <dgm:t>
        <a:bodyPr/>
        <a:lstStyle/>
        <a:p>
          <a:endParaRPr lang="en-US"/>
        </a:p>
      </dgm:t>
    </dgm:pt>
    <dgm:pt modelId="{CAB47C55-D845-4942-9591-09ABB851882F}">
      <dgm:prSet/>
      <dgm:spPr/>
      <dgm:t>
        <a:bodyPr/>
        <a:lstStyle/>
        <a:p>
          <a:r>
            <a:rPr lang="en-US" b="0" i="0" u="none"/>
            <a:t>train IRB members on conditional approvals</a:t>
          </a:r>
          <a:endParaRPr lang="en-US"/>
        </a:p>
      </dgm:t>
    </dgm:pt>
    <dgm:pt modelId="{3A6E1C16-79F0-471F-99AB-31CAFC4D11E6}" type="parTrans" cxnId="{AF32C950-8BEA-440D-ABD2-80A8B28A5CB7}">
      <dgm:prSet/>
      <dgm:spPr/>
      <dgm:t>
        <a:bodyPr/>
        <a:lstStyle/>
        <a:p>
          <a:endParaRPr lang="en-US"/>
        </a:p>
      </dgm:t>
    </dgm:pt>
    <dgm:pt modelId="{25902557-14FE-4B8E-9D92-F3FCECD3EC4B}" type="sibTrans" cxnId="{AF32C950-8BEA-440D-ABD2-80A8B28A5CB7}">
      <dgm:prSet/>
      <dgm:spPr/>
      <dgm:t>
        <a:bodyPr/>
        <a:lstStyle/>
        <a:p>
          <a:endParaRPr lang="en-US"/>
        </a:p>
      </dgm:t>
    </dgm:pt>
    <dgm:pt modelId="{9698A24A-0A10-4136-AE11-4A78FFC44ABA}">
      <dgm:prSet/>
      <dgm:spPr/>
      <dgm:t>
        <a:bodyPr/>
        <a:lstStyle/>
        <a:p>
          <a:r>
            <a:rPr lang="en-US" b="0" i="0" u="none" dirty="0"/>
            <a:t>train IRB members on IT tools (e.g. RAMS)</a:t>
          </a:r>
          <a:endParaRPr lang="en-US" dirty="0"/>
        </a:p>
      </dgm:t>
    </dgm:pt>
    <dgm:pt modelId="{6D053DC3-BF12-428D-AEAE-941DF22C391C}" type="parTrans" cxnId="{CE07645D-8271-4DAE-92BE-11BADFDCB4B7}">
      <dgm:prSet/>
      <dgm:spPr/>
      <dgm:t>
        <a:bodyPr/>
        <a:lstStyle/>
        <a:p>
          <a:endParaRPr lang="en-US"/>
        </a:p>
      </dgm:t>
    </dgm:pt>
    <dgm:pt modelId="{6725A9B4-5F1D-4C1E-B9B2-EADDB2DA1DD2}" type="sibTrans" cxnId="{CE07645D-8271-4DAE-92BE-11BADFDCB4B7}">
      <dgm:prSet/>
      <dgm:spPr/>
      <dgm:t>
        <a:bodyPr/>
        <a:lstStyle/>
        <a:p>
          <a:endParaRPr lang="en-US"/>
        </a:p>
      </dgm:t>
    </dgm:pt>
    <dgm:pt modelId="{E51262CF-6F22-41F9-9138-BE21C273BF46}">
      <dgm:prSet/>
      <dgm:spPr/>
      <dgm:t>
        <a:bodyPr/>
        <a:lstStyle/>
        <a:p>
          <a:r>
            <a:rPr lang="en-US" b="0" i="0" u="none" dirty="0"/>
            <a:t>train researchers</a:t>
          </a:r>
          <a:endParaRPr lang="en-US" dirty="0"/>
        </a:p>
      </dgm:t>
    </dgm:pt>
    <dgm:pt modelId="{DB2921B1-E78B-4F82-8990-4FB9069BAFA7}" type="parTrans" cxnId="{319C2815-05B7-4834-9C31-C63CEB73D027}">
      <dgm:prSet/>
      <dgm:spPr/>
      <dgm:t>
        <a:bodyPr/>
        <a:lstStyle/>
        <a:p>
          <a:endParaRPr lang="en-US"/>
        </a:p>
      </dgm:t>
    </dgm:pt>
    <dgm:pt modelId="{85B1D603-D44F-4599-9347-66E996ED286E}" type="sibTrans" cxnId="{319C2815-05B7-4834-9C31-C63CEB73D027}">
      <dgm:prSet/>
      <dgm:spPr/>
      <dgm:t>
        <a:bodyPr/>
        <a:lstStyle/>
        <a:p>
          <a:endParaRPr lang="en-US"/>
        </a:p>
      </dgm:t>
    </dgm:pt>
    <dgm:pt modelId="{E22E2F50-7F97-4E34-AD8B-23DA803FA0DA}">
      <dgm:prSet/>
      <dgm:spPr/>
      <dgm:t>
        <a:bodyPr/>
        <a:lstStyle/>
        <a:p>
          <a:r>
            <a:rPr lang="en-US" b="0" i="0" u="none" dirty="0"/>
            <a:t>discuss metrics with staff regularly</a:t>
          </a:r>
          <a:endParaRPr lang="en-US" dirty="0"/>
        </a:p>
      </dgm:t>
    </dgm:pt>
    <dgm:pt modelId="{AE3F8406-83FA-4724-BE99-58F4FA10F055}" type="parTrans" cxnId="{635BAF95-C847-4046-8F55-E940C88C7B13}">
      <dgm:prSet/>
      <dgm:spPr/>
      <dgm:t>
        <a:bodyPr/>
        <a:lstStyle/>
        <a:p>
          <a:endParaRPr lang="en-US"/>
        </a:p>
      </dgm:t>
    </dgm:pt>
    <dgm:pt modelId="{C728A9A7-EF20-4434-B93C-5B7623B0CCB8}" type="sibTrans" cxnId="{635BAF95-C847-4046-8F55-E940C88C7B13}">
      <dgm:prSet/>
      <dgm:spPr/>
      <dgm:t>
        <a:bodyPr/>
        <a:lstStyle/>
        <a:p>
          <a:endParaRPr lang="en-US"/>
        </a:p>
      </dgm:t>
    </dgm:pt>
    <dgm:pt modelId="{7AFC290E-95A6-4FAC-ABC7-7D114E423DB7}">
      <dgm:prSet/>
      <dgm:spPr/>
      <dgm:t>
        <a:bodyPr/>
        <a:lstStyle/>
        <a:p>
          <a:r>
            <a:rPr lang="en-US" b="0" i="0" u="none"/>
            <a:t>train researchers in human rights research ethics</a:t>
          </a:r>
          <a:endParaRPr lang="en-US"/>
        </a:p>
      </dgm:t>
    </dgm:pt>
    <dgm:pt modelId="{CE090BA4-C217-46DC-921D-1835D6A68332}" type="parTrans" cxnId="{3A0BC387-3382-4B40-842A-7D4462C99937}">
      <dgm:prSet/>
      <dgm:spPr/>
      <dgm:t>
        <a:bodyPr/>
        <a:lstStyle/>
        <a:p>
          <a:endParaRPr lang="en-US"/>
        </a:p>
      </dgm:t>
    </dgm:pt>
    <dgm:pt modelId="{044BECE4-24CE-44C5-8B6F-51A9C45147A0}" type="sibTrans" cxnId="{3A0BC387-3382-4B40-842A-7D4462C99937}">
      <dgm:prSet/>
      <dgm:spPr/>
      <dgm:t>
        <a:bodyPr/>
        <a:lstStyle/>
        <a:p>
          <a:endParaRPr lang="en-US"/>
        </a:p>
      </dgm:t>
    </dgm:pt>
    <dgm:pt modelId="{BCC5D5D1-A388-43D8-95E9-DC89D19A2B1B}">
      <dgm:prSet/>
      <dgm:spPr/>
      <dgm:t>
        <a:bodyPr/>
        <a:lstStyle/>
        <a:p>
          <a:r>
            <a:rPr lang="en-US" b="0" i="0" u="none" dirty="0"/>
            <a:t>train researchers on policies/procedures</a:t>
          </a:r>
          <a:endParaRPr lang="en-US" dirty="0"/>
        </a:p>
      </dgm:t>
    </dgm:pt>
    <dgm:pt modelId="{FF50A925-13B5-4468-9BBD-CED637E2DD62}" type="parTrans" cxnId="{1E938879-3910-4804-B499-C9770C9B4705}">
      <dgm:prSet/>
      <dgm:spPr/>
      <dgm:t>
        <a:bodyPr/>
        <a:lstStyle/>
        <a:p>
          <a:endParaRPr lang="en-US"/>
        </a:p>
      </dgm:t>
    </dgm:pt>
    <dgm:pt modelId="{0BA988BC-D2D1-4CFA-9F0F-2F2BC946A21C}" type="sibTrans" cxnId="{1E938879-3910-4804-B499-C9770C9B4705}">
      <dgm:prSet/>
      <dgm:spPr/>
      <dgm:t>
        <a:bodyPr/>
        <a:lstStyle/>
        <a:p>
          <a:endParaRPr lang="en-US"/>
        </a:p>
      </dgm:t>
    </dgm:pt>
    <dgm:pt modelId="{B4D6D18D-5A22-408D-8619-B6814920F7EF}">
      <dgm:prSet/>
      <dgm:spPr/>
      <dgm:t>
        <a:bodyPr/>
        <a:lstStyle/>
        <a:p>
          <a:r>
            <a:rPr lang="en-US" dirty="0"/>
            <a:t>Resource allocation</a:t>
          </a:r>
        </a:p>
      </dgm:t>
    </dgm:pt>
    <dgm:pt modelId="{D8E34D06-5873-407C-8BF3-CF5E54EAB012}" type="parTrans" cxnId="{C221DFB1-C176-4F07-B242-889172999D36}">
      <dgm:prSet/>
      <dgm:spPr/>
      <dgm:t>
        <a:bodyPr/>
        <a:lstStyle/>
        <a:p>
          <a:endParaRPr lang="en-US"/>
        </a:p>
      </dgm:t>
    </dgm:pt>
    <dgm:pt modelId="{5C82AC3F-2E89-4063-8E37-100100EF86D4}" type="sibTrans" cxnId="{C221DFB1-C176-4F07-B242-889172999D36}">
      <dgm:prSet/>
      <dgm:spPr/>
      <dgm:t>
        <a:bodyPr/>
        <a:lstStyle/>
        <a:p>
          <a:endParaRPr lang="en-US"/>
        </a:p>
      </dgm:t>
    </dgm:pt>
    <dgm:pt modelId="{FDE2AC8C-FFE6-4473-B93D-74828CABD610}">
      <dgm:prSet/>
      <dgm:spPr/>
      <dgm:t>
        <a:bodyPr/>
        <a:lstStyle/>
        <a:p>
          <a:r>
            <a:rPr lang="en-US" dirty="0"/>
            <a:t>Allocate appropriate resources to IRB</a:t>
          </a:r>
        </a:p>
      </dgm:t>
    </dgm:pt>
    <dgm:pt modelId="{F164EBF8-D4A3-4087-80D4-57FA885F98AC}" type="parTrans" cxnId="{EC41E805-4F61-4BA6-A29A-7BCF39D61D62}">
      <dgm:prSet/>
      <dgm:spPr/>
      <dgm:t>
        <a:bodyPr/>
        <a:lstStyle/>
        <a:p>
          <a:endParaRPr lang="en-US"/>
        </a:p>
      </dgm:t>
    </dgm:pt>
    <dgm:pt modelId="{0756026C-B9D0-4F19-9A2D-705C01F4A0C6}" type="sibTrans" cxnId="{EC41E805-4F61-4BA6-A29A-7BCF39D61D62}">
      <dgm:prSet/>
      <dgm:spPr/>
      <dgm:t>
        <a:bodyPr/>
        <a:lstStyle/>
        <a:p>
          <a:endParaRPr lang="en-US"/>
        </a:p>
      </dgm:t>
    </dgm:pt>
    <dgm:pt modelId="{C0A121AD-776C-4A35-B1B2-A6830DE56559}">
      <dgm:prSet phldrT="[Text]"/>
      <dgm:spPr/>
      <dgm:t>
        <a:bodyPr/>
        <a:lstStyle/>
        <a:p>
          <a:r>
            <a:rPr lang="en-US" b="0" i="0" u="none" dirty="0"/>
            <a:t>increase focus on customer service</a:t>
          </a:r>
          <a:endParaRPr lang="en-US" dirty="0"/>
        </a:p>
      </dgm:t>
    </dgm:pt>
    <dgm:pt modelId="{25C28B98-FBF6-485C-A858-35F48B5D7398}" type="parTrans" cxnId="{DA68945A-0E17-44A0-BF15-93B480157B28}">
      <dgm:prSet/>
      <dgm:spPr/>
      <dgm:t>
        <a:bodyPr/>
        <a:lstStyle/>
        <a:p>
          <a:endParaRPr lang="en-US"/>
        </a:p>
      </dgm:t>
    </dgm:pt>
    <dgm:pt modelId="{B46D0282-FB0B-44BD-B703-91561B9D1ADB}" type="sibTrans" cxnId="{DA68945A-0E17-44A0-BF15-93B480157B28}">
      <dgm:prSet/>
      <dgm:spPr/>
      <dgm:t>
        <a:bodyPr/>
        <a:lstStyle/>
        <a:p>
          <a:endParaRPr lang="en-US"/>
        </a:p>
      </dgm:t>
    </dgm:pt>
    <dgm:pt modelId="{06BDCFA6-1A1E-426F-9A04-84DCE90BBE40}">
      <dgm:prSet/>
      <dgm:spPr/>
      <dgm:t>
        <a:bodyPr/>
        <a:lstStyle/>
        <a:p>
          <a:r>
            <a:rPr lang="en-US" b="0" i="0" u="none"/>
            <a:t>proactively reach out to study team members</a:t>
          </a:r>
          <a:endParaRPr lang="en-US"/>
        </a:p>
      </dgm:t>
    </dgm:pt>
    <dgm:pt modelId="{4553DD75-984A-44E6-AE3A-8DE73CD8B9BB}" type="parTrans" cxnId="{5A469557-D7D2-4715-BE74-8BCBD8F3E12A}">
      <dgm:prSet/>
      <dgm:spPr/>
      <dgm:t>
        <a:bodyPr/>
        <a:lstStyle/>
        <a:p>
          <a:endParaRPr lang="en-US"/>
        </a:p>
      </dgm:t>
    </dgm:pt>
    <dgm:pt modelId="{CE39008B-B9A8-4DD1-991D-A3FEE3011F51}" type="sibTrans" cxnId="{5A469557-D7D2-4715-BE74-8BCBD8F3E12A}">
      <dgm:prSet/>
      <dgm:spPr/>
      <dgm:t>
        <a:bodyPr/>
        <a:lstStyle/>
        <a:p>
          <a:endParaRPr lang="en-US"/>
        </a:p>
      </dgm:t>
    </dgm:pt>
    <dgm:pt modelId="{B0305DDA-043E-49F5-93E3-AD484106B008}">
      <dgm:prSet/>
      <dgm:spPr/>
      <dgm:t>
        <a:bodyPr/>
        <a:lstStyle/>
        <a:p>
          <a:r>
            <a:rPr lang="en-US" b="0" i="0" u="none" dirty="0"/>
            <a:t>provide assistance to researchers in submission process</a:t>
          </a:r>
          <a:endParaRPr lang="en-US" dirty="0"/>
        </a:p>
      </dgm:t>
    </dgm:pt>
    <dgm:pt modelId="{5DFE71A3-AA89-435E-A47F-F378B892EA09}" type="parTrans" cxnId="{DD3C3483-6C0B-4A13-8167-3683C137D3B3}">
      <dgm:prSet/>
      <dgm:spPr/>
      <dgm:t>
        <a:bodyPr/>
        <a:lstStyle/>
        <a:p>
          <a:endParaRPr lang="en-US"/>
        </a:p>
      </dgm:t>
    </dgm:pt>
    <dgm:pt modelId="{0FBA6648-09F0-43A0-B398-24520791AD2F}" type="sibTrans" cxnId="{DD3C3483-6C0B-4A13-8167-3683C137D3B3}">
      <dgm:prSet/>
      <dgm:spPr/>
      <dgm:t>
        <a:bodyPr/>
        <a:lstStyle/>
        <a:p>
          <a:endParaRPr lang="en-US"/>
        </a:p>
      </dgm:t>
    </dgm:pt>
    <dgm:pt modelId="{BB1E25B7-D630-4A79-A25F-D6C6F848F0F0}">
      <dgm:prSet/>
      <dgm:spPr/>
      <dgm:t>
        <a:bodyPr/>
        <a:lstStyle/>
        <a:p>
          <a:r>
            <a:rPr lang="en-US" dirty="0"/>
            <a:t>provide online educational guidance for PIs</a:t>
          </a:r>
        </a:p>
      </dgm:t>
    </dgm:pt>
    <dgm:pt modelId="{CE139635-AEE7-4634-A5B0-338B37B9DA95}" type="parTrans" cxnId="{69DBE072-07CE-4F77-B4E9-016EEB4F416A}">
      <dgm:prSet/>
      <dgm:spPr/>
      <dgm:t>
        <a:bodyPr/>
        <a:lstStyle/>
        <a:p>
          <a:endParaRPr lang="en-US"/>
        </a:p>
      </dgm:t>
    </dgm:pt>
    <dgm:pt modelId="{02796667-AB54-474D-9F06-8F351D2BCA18}" type="sibTrans" cxnId="{69DBE072-07CE-4F77-B4E9-016EEB4F416A}">
      <dgm:prSet/>
      <dgm:spPr/>
      <dgm:t>
        <a:bodyPr/>
        <a:lstStyle/>
        <a:p>
          <a:endParaRPr lang="en-US"/>
        </a:p>
      </dgm:t>
    </dgm:pt>
    <dgm:pt modelId="{D89B44BE-3749-487C-B36F-856E9A3AE711}">
      <dgm:prSet/>
      <dgm:spPr/>
      <dgm:t>
        <a:bodyPr/>
        <a:lstStyle/>
        <a:p>
          <a:r>
            <a:rPr lang="en-US" b="0" i="0" u="none" dirty="0"/>
            <a:t>require regulatory consultation</a:t>
          </a:r>
          <a:endParaRPr lang="en-US" dirty="0"/>
        </a:p>
      </dgm:t>
    </dgm:pt>
    <dgm:pt modelId="{69801AEA-8B2F-44A9-A91C-450D32D82C51}" type="parTrans" cxnId="{370FE90B-16A2-4E61-827F-658A6040C7CC}">
      <dgm:prSet/>
      <dgm:spPr/>
      <dgm:t>
        <a:bodyPr/>
        <a:lstStyle/>
        <a:p>
          <a:endParaRPr lang="en-US"/>
        </a:p>
      </dgm:t>
    </dgm:pt>
    <dgm:pt modelId="{2E3E730D-0E78-4AF8-8094-75FEBFEF5CDE}" type="sibTrans" cxnId="{370FE90B-16A2-4E61-827F-658A6040C7CC}">
      <dgm:prSet/>
      <dgm:spPr/>
      <dgm:t>
        <a:bodyPr/>
        <a:lstStyle/>
        <a:p>
          <a:endParaRPr lang="en-US"/>
        </a:p>
      </dgm:t>
    </dgm:pt>
    <dgm:pt modelId="{F9B09540-F8E2-45E7-8622-041A3C2CDE4A}">
      <dgm:prSet/>
      <dgm:spPr/>
      <dgm:t>
        <a:bodyPr/>
        <a:lstStyle/>
        <a:p>
          <a:r>
            <a:rPr lang="en-US" b="0" i="0" u="none" dirty="0"/>
            <a:t>create specialized IRB committee with particular domain focus</a:t>
          </a:r>
          <a:endParaRPr lang="en-US" dirty="0"/>
        </a:p>
      </dgm:t>
    </dgm:pt>
    <dgm:pt modelId="{D05E490F-2859-4A16-9302-641EE72D10A4}" type="parTrans" cxnId="{7F40D718-8CB9-4AB9-8E22-3067C09BF1F5}">
      <dgm:prSet/>
      <dgm:spPr/>
      <dgm:t>
        <a:bodyPr/>
        <a:lstStyle/>
        <a:p>
          <a:endParaRPr lang="en-US"/>
        </a:p>
      </dgm:t>
    </dgm:pt>
    <dgm:pt modelId="{70664EF3-D18E-4E0E-AB37-03218AD40A28}" type="sibTrans" cxnId="{7F40D718-8CB9-4AB9-8E22-3067C09BF1F5}">
      <dgm:prSet/>
      <dgm:spPr/>
      <dgm:t>
        <a:bodyPr/>
        <a:lstStyle/>
        <a:p>
          <a:endParaRPr lang="en-US"/>
        </a:p>
      </dgm:t>
    </dgm:pt>
    <dgm:pt modelId="{2CC9C4A6-3021-4DD9-9165-6076BD32132D}">
      <dgm:prSet phldrT="[Text]"/>
      <dgm:spPr/>
      <dgm:t>
        <a:bodyPr/>
        <a:lstStyle/>
        <a:p>
          <a:r>
            <a:rPr lang="en-US" b="0" i="0" u="none" dirty="0"/>
            <a:t>improve IRB meeting process</a:t>
          </a:r>
          <a:endParaRPr lang="en-US" dirty="0"/>
        </a:p>
      </dgm:t>
    </dgm:pt>
    <dgm:pt modelId="{3C161AA8-51B0-4E94-BF55-F5BD6EBD3D9A}" type="parTrans" cxnId="{E995D144-7EC9-479A-8507-C5A94538040A}">
      <dgm:prSet/>
      <dgm:spPr/>
      <dgm:t>
        <a:bodyPr/>
        <a:lstStyle/>
        <a:p>
          <a:endParaRPr lang="en-US"/>
        </a:p>
      </dgm:t>
    </dgm:pt>
    <dgm:pt modelId="{9F64E38D-81CA-4381-9026-5E99B82F6380}" type="sibTrans" cxnId="{E995D144-7EC9-479A-8507-C5A94538040A}">
      <dgm:prSet/>
      <dgm:spPr/>
      <dgm:t>
        <a:bodyPr/>
        <a:lstStyle/>
        <a:p>
          <a:endParaRPr lang="en-US"/>
        </a:p>
      </dgm:t>
    </dgm:pt>
    <dgm:pt modelId="{ADA0787D-6FB6-421C-B64C-30CEDDCD8BE9}">
      <dgm:prSet phldrT="[Text]"/>
      <dgm:spPr/>
      <dgm:t>
        <a:bodyPr/>
        <a:lstStyle/>
        <a:p>
          <a:r>
            <a:rPr lang="en-US" b="0" i="0" u="none" dirty="0"/>
            <a:t>disseminate identified issues to PI for response prior to IRB meeting</a:t>
          </a:r>
          <a:endParaRPr lang="en-US" dirty="0"/>
        </a:p>
      </dgm:t>
    </dgm:pt>
    <dgm:pt modelId="{F04A2350-A23F-4D77-9C7A-885582336B95}" type="parTrans" cxnId="{9237E6E0-78DD-46A7-89F0-1F9043609C8D}">
      <dgm:prSet/>
      <dgm:spPr/>
      <dgm:t>
        <a:bodyPr/>
        <a:lstStyle/>
        <a:p>
          <a:endParaRPr lang="en-US"/>
        </a:p>
      </dgm:t>
    </dgm:pt>
    <dgm:pt modelId="{C433E2C7-50B4-45A7-916F-A6413CBC138C}" type="sibTrans" cxnId="{9237E6E0-78DD-46A7-89F0-1F9043609C8D}">
      <dgm:prSet/>
      <dgm:spPr/>
      <dgm:t>
        <a:bodyPr/>
        <a:lstStyle/>
        <a:p>
          <a:endParaRPr lang="en-US"/>
        </a:p>
      </dgm:t>
    </dgm:pt>
    <dgm:pt modelId="{00B41240-0968-46C9-85B9-C6B738E74040}">
      <dgm:prSet/>
      <dgm:spPr/>
      <dgm:t>
        <a:bodyPr/>
        <a:lstStyle/>
        <a:p>
          <a:r>
            <a:rPr lang="en-US" b="0" i="0" u="none" dirty="0"/>
            <a:t>do not constrain studies to stay with original reviewer</a:t>
          </a:r>
          <a:endParaRPr lang="en-US" dirty="0"/>
        </a:p>
      </dgm:t>
    </dgm:pt>
    <dgm:pt modelId="{22B04B9B-F5C7-4E9A-AC1C-C2518BFC9B89}" type="parTrans" cxnId="{12E5BF79-6E9E-44F4-B225-D441DEEC6679}">
      <dgm:prSet/>
      <dgm:spPr/>
      <dgm:t>
        <a:bodyPr/>
        <a:lstStyle/>
        <a:p>
          <a:endParaRPr lang="en-US"/>
        </a:p>
      </dgm:t>
    </dgm:pt>
    <dgm:pt modelId="{8C2862E9-E385-4A94-8017-3E60C42BDCC4}" type="sibTrans" cxnId="{12E5BF79-6E9E-44F4-B225-D441DEEC6679}">
      <dgm:prSet/>
      <dgm:spPr/>
      <dgm:t>
        <a:bodyPr/>
        <a:lstStyle/>
        <a:p>
          <a:endParaRPr lang="en-US"/>
        </a:p>
      </dgm:t>
    </dgm:pt>
    <dgm:pt modelId="{D8B0D456-4C59-437B-8B4A-8963DFDB29E9}">
      <dgm:prSet/>
      <dgm:spPr/>
      <dgm:t>
        <a:bodyPr/>
        <a:lstStyle/>
        <a:p>
          <a:r>
            <a:rPr lang="en-US" b="0" i="0" u="none"/>
            <a:t>establish clear turnaround time performance goals for IRB</a:t>
          </a:r>
          <a:endParaRPr lang="en-US"/>
        </a:p>
      </dgm:t>
    </dgm:pt>
    <dgm:pt modelId="{BFD73896-F8F6-47B1-90CE-D120BD9EEFAE}" type="parTrans" cxnId="{5EF8F90A-5D96-435A-8A56-7BF7728684A3}">
      <dgm:prSet/>
      <dgm:spPr/>
      <dgm:t>
        <a:bodyPr/>
        <a:lstStyle/>
        <a:p>
          <a:endParaRPr lang="en-US"/>
        </a:p>
      </dgm:t>
    </dgm:pt>
    <dgm:pt modelId="{B0DA3E83-E412-4CBE-A56C-989396C1B042}" type="sibTrans" cxnId="{5EF8F90A-5D96-435A-8A56-7BF7728684A3}">
      <dgm:prSet/>
      <dgm:spPr/>
      <dgm:t>
        <a:bodyPr/>
        <a:lstStyle/>
        <a:p>
          <a:endParaRPr lang="en-US"/>
        </a:p>
      </dgm:t>
    </dgm:pt>
    <dgm:pt modelId="{3875CB16-43D7-463A-A168-217D5DF27139}">
      <dgm:prSet/>
      <dgm:spPr/>
      <dgm:t>
        <a:bodyPr/>
        <a:lstStyle/>
        <a:p>
          <a:r>
            <a:rPr lang="en-US" b="0" i="0" u="none" dirty="0"/>
            <a:t>establish deadlines for IRB review completion</a:t>
          </a:r>
          <a:endParaRPr lang="en-US" dirty="0"/>
        </a:p>
      </dgm:t>
    </dgm:pt>
    <dgm:pt modelId="{DB16DC8D-0175-454B-836D-338F7B5B873E}" type="parTrans" cxnId="{73FCB8D0-1718-4EAD-A68A-C7060C030827}">
      <dgm:prSet/>
      <dgm:spPr/>
      <dgm:t>
        <a:bodyPr/>
        <a:lstStyle/>
        <a:p>
          <a:endParaRPr lang="en-US"/>
        </a:p>
      </dgm:t>
    </dgm:pt>
    <dgm:pt modelId="{0DB65ABD-2565-4985-9BE5-9E22330A1491}" type="sibTrans" cxnId="{73FCB8D0-1718-4EAD-A68A-C7060C030827}">
      <dgm:prSet/>
      <dgm:spPr/>
      <dgm:t>
        <a:bodyPr/>
        <a:lstStyle/>
        <a:p>
          <a:endParaRPr lang="en-US"/>
        </a:p>
      </dgm:t>
    </dgm:pt>
    <dgm:pt modelId="{1705D3F4-CD33-4DCE-B804-683921733AA3}">
      <dgm:prSet/>
      <dgm:spPr/>
      <dgm:t>
        <a:bodyPr/>
        <a:lstStyle/>
        <a:p>
          <a:r>
            <a:rPr lang="en-US" b="0" i="0" u="none" dirty="0"/>
            <a:t>examine approval process inefficiencies</a:t>
          </a:r>
          <a:endParaRPr lang="en-US" dirty="0"/>
        </a:p>
      </dgm:t>
    </dgm:pt>
    <dgm:pt modelId="{C1CD0298-07AD-45E5-A060-DEEA3CEDE737}" type="parTrans" cxnId="{64AE0AE9-5F65-4A2E-AC65-3B8EA4991483}">
      <dgm:prSet/>
      <dgm:spPr/>
      <dgm:t>
        <a:bodyPr/>
        <a:lstStyle/>
        <a:p>
          <a:endParaRPr lang="en-US"/>
        </a:p>
      </dgm:t>
    </dgm:pt>
    <dgm:pt modelId="{606F5961-010A-4C3F-B555-96A4C21B54C4}" type="sibTrans" cxnId="{64AE0AE9-5F65-4A2E-AC65-3B8EA4991483}">
      <dgm:prSet/>
      <dgm:spPr/>
      <dgm:t>
        <a:bodyPr/>
        <a:lstStyle/>
        <a:p>
          <a:endParaRPr lang="en-US"/>
        </a:p>
      </dgm:t>
    </dgm:pt>
    <dgm:pt modelId="{5DBF6267-2E12-4914-B289-BA130EF03E16}">
      <dgm:prSet/>
      <dgm:spPr/>
      <dgm:t>
        <a:bodyPr/>
        <a:lstStyle/>
        <a:p>
          <a:r>
            <a:rPr lang="en-US" b="0" i="0" u="none" dirty="0"/>
            <a:t>hold more frequent IRB meetings with consistent chair</a:t>
          </a:r>
          <a:endParaRPr lang="en-US" dirty="0"/>
        </a:p>
      </dgm:t>
    </dgm:pt>
    <dgm:pt modelId="{EB43AC11-91BE-4D9F-812B-60369B8D8E0F}" type="parTrans" cxnId="{CDF39A2E-E466-4D89-AF24-657BFAE143D6}">
      <dgm:prSet/>
      <dgm:spPr/>
      <dgm:t>
        <a:bodyPr/>
        <a:lstStyle/>
        <a:p>
          <a:endParaRPr lang="en-US"/>
        </a:p>
      </dgm:t>
    </dgm:pt>
    <dgm:pt modelId="{A7135798-3D04-435F-9A7F-EBC1EDD72E72}" type="sibTrans" cxnId="{CDF39A2E-E466-4D89-AF24-657BFAE143D6}">
      <dgm:prSet/>
      <dgm:spPr/>
      <dgm:t>
        <a:bodyPr/>
        <a:lstStyle/>
        <a:p>
          <a:endParaRPr lang="en-US"/>
        </a:p>
      </dgm:t>
    </dgm:pt>
    <dgm:pt modelId="{FE418EA5-CDD8-49F8-A71A-C66B243C6220}">
      <dgm:prSet/>
      <dgm:spPr/>
      <dgm:t>
        <a:bodyPr/>
        <a:lstStyle/>
        <a:p>
          <a:r>
            <a:rPr lang="en-US" dirty="0"/>
            <a:t>identify opportunities for parallel processing</a:t>
          </a:r>
        </a:p>
      </dgm:t>
    </dgm:pt>
    <dgm:pt modelId="{76DE0748-F835-4686-A8E5-B85224F5644F}" type="parTrans" cxnId="{2CBDA88C-AB86-477A-AC7B-AAD127559F90}">
      <dgm:prSet/>
      <dgm:spPr/>
      <dgm:t>
        <a:bodyPr/>
        <a:lstStyle/>
        <a:p>
          <a:endParaRPr lang="en-US"/>
        </a:p>
      </dgm:t>
    </dgm:pt>
    <dgm:pt modelId="{1A072E89-40FB-4FE2-867E-364612AD3B05}" type="sibTrans" cxnId="{2CBDA88C-AB86-477A-AC7B-AAD127559F90}">
      <dgm:prSet/>
      <dgm:spPr/>
      <dgm:t>
        <a:bodyPr/>
        <a:lstStyle/>
        <a:p>
          <a:endParaRPr lang="en-US"/>
        </a:p>
      </dgm:t>
    </dgm:pt>
    <dgm:pt modelId="{317BCDA0-6299-4967-AA70-C429FF0578B6}">
      <dgm:prSet/>
      <dgm:spPr/>
      <dgm:t>
        <a:bodyPr/>
        <a:lstStyle/>
        <a:p>
          <a:r>
            <a:rPr lang="en-US" dirty="0"/>
            <a:t>monitor progress on IRB administrative activity deadlines</a:t>
          </a:r>
        </a:p>
      </dgm:t>
    </dgm:pt>
    <dgm:pt modelId="{79729055-04C6-486B-8894-C0347F510AC5}" type="parTrans" cxnId="{0D77084D-478E-431D-AE92-B956B8A31A2D}">
      <dgm:prSet/>
      <dgm:spPr/>
      <dgm:t>
        <a:bodyPr/>
        <a:lstStyle/>
        <a:p>
          <a:endParaRPr lang="en-US"/>
        </a:p>
      </dgm:t>
    </dgm:pt>
    <dgm:pt modelId="{646D45F1-BAE0-46CA-BA4E-9CEEEED812A8}" type="sibTrans" cxnId="{0D77084D-478E-431D-AE92-B956B8A31A2D}">
      <dgm:prSet/>
      <dgm:spPr/>
      <dgm:t>
        <a:bodyPr/>
        <a:lstStyle/>
        <a:p>
          <a:endParaRPr lang="en-US"/>
        </a:p>
      </dgm:t>
    </dgm:pt>
    <dgm:pt modelId="{7F72AD75-60AD-4C59-8532-9795CC24CF8B}">
      <dgm:prSet/>
      <dgm:spPr/>
      <dgm:t>
        <a:bodyPr/>
        <a:lstStyle/>
        <a:p>
          <a:r>
            <a:rPr lang="en-US" dirty="0"/>
            <a:t>obtain contact info from PIs prior to IRB meeting</a:t>
          </a:r>
        </a:p>
      </dgm:t>
    </dgm:pt>
    <dgm:pt modelId="{CB550F72-5620-4081-876D-EFCD9CB25031}" type="parTrans" cxnId="{0BB8346E-6933-46C1-876E-E1938B9F03BA}">
      <dgm:prSet/>
      <dgm:spPr/>
      <dgm:t>
        <a:bodyPr/>
        <a:lstStyle/>
        <a:p>
          <a:endParaRPr lang="en-US"/>
        </a:p>
      </dgm:t>
    </dgm:pt>
    <dgm:pt modelId="{F4361474-2C67-4DAC-B604-1DD2A2FEBCA9}" type="sibTrans" cxnId="{0BB8346E-6933-46C1-876E-E1938B9F03BA}">
      <dgm:prSet/>
      <dgm:spPr/>
      <dgm:t>
        <a:bodyPr/>
        <a:lstStyle/>
        <a:p>
          <a:endParaRPr lang="en-US"/>
        </a:p>
      </dgm:t>
    </dgm:pt>
    <dgm:pt modelId="{26AF7D92-A1E4-423E-A0FD-3DD1827F6603}">
      <dgm:prSet/>
      <dgm:spPr/>
      <dgm:t>
        <a:bodyPr/>
        <a:lstStyle/>
        <a:p>
          <a:r>
            <a:rPr lang="en-US" dirty="0"/>
            <a:t>review studies faster at IRB meetings</a:t>
          </a:r>
        </a:p>
      </dgm:t>
    </dgm:pt>
    <dgm:pt modelId="{D17BAB60-BD33-48A0-B49F-180D797C51F0}" type="parTrans" cxnId="{AB526932-612A-4271-87AC-026D85BE60D3}">
      <dgm:prSet/>
      <dgm:spPr/>
      <dgm:t>
        <a:bodyPr/>
        <a:lstStyle/>
        <a:p>
          <a:endParaRPr lang="en-US"/>
        </a:p>
      </dgm:t>
    </dgm:pt>
    <dgm:pt modelId="{AC04A259-FD54-4B3E-A92D-73BAF4C28CED}" type="sibTrans" cxnId="{AB526932-612A-4271-87AC-026D85BE60D3}">
      <dgm:prSet/>
      <dgm:spPr/>
      <dgm:t>
        <a:bodyPr/>
        <a:lstStyle/>
        <a:p>
          <a:endParaRPr lang="en-US"/>
        </a:p>
      </dgm:t>
    </dgm:pt>
    <dgm:pt modelId="{2E30A85A-A511-4B51-8FA4-594A4231AB21}">
      <dgm:prSet/>
      <dgm:spPr/>
      <dgm:t>
        <a:bodyPr/>
        <a:lstStyle/>
        <a:p>
          <a:r>
            <a:rPr lang="en-US" b="0" i="0" u="none" dirty="0"/>
            <a:t>improve IRB review process</a:t>
          </a:r>
          <a:endParaRPr lang="en-US" dirty="0"/>
        </a:p>
      </dgm:t>
    </dgm:pt>
    <dgm:pt modelId="{33940D2B-D448-44CA-B58F-3A167A60997D}" type="parTrans" cxnId="{6B61B7B1-0AD5-4299-A1C9-F777F14016E8}">
      <dgm:prSet/>
      <dgm:spPr/>
      <dgm:t>
        <a:bodyPr/>
        <a:lstStyle/>
        <a:p>
          <a:endParaRPr lang="en-US"/>
        </a:p>
      </dgm:t>
    </dgm:pt>
    <dgm:pt modelId="{379C8750-ECF3-4555-B5F4-BA7B8EB17659}" type="sibTrans" cxnId="{6B61B7B1-0AD5-4299-A1C9-F777F14016E8}">
      <dgm:prSet/>
      <dgm:spPr/>
      <dgm:t>
        <a:bodyPr/>
        <a:lstStyle/>
        <a:p>
          <a:endParaRPr lang="en-US"/>
        </a:p>
      </dgm:t>
    </dgm:pt>
    <dgm:pt modelId="{13172068-FA0B-45C5-AD7E-F046B4296A4E}">
      <dgm:prSet/>
      <dgm:spPr/>
      <dgm:t>
        <a:bodyPr/>
        <a:lstStyle/>
        <a:p>
          <a:r>
            <a:rPr lang="en-US" b="0" i="0" u="none" dirty="0"/>
            <a:t>reduce number of full reviews needed</a:t>
          </a:r>
          <a:endParaRPr lang="en-US" dirty="0"/>
        </a:p>
      </dgm:t>
    </dgm:pt>
    <dgm:pt modelId="{86DF5F7A-0CE0-493F-812D-10380B9004B9}" type="parTrans" cxnId="{6EC8DFB2-3D3F-4228-AC07-1446B5222EBA}">
      <dgm:prSet/>
      <dgm:spPr/>
      <dgm:t>
        <a:bodyPr/>
        <a:lstStyle/>
        <a:p>
          <a:endParaRPr lang="en-US"/>
        </a:p>
      </dgm:t>
    </dgm:pt>
    <dgm:pt modelId="{0D7FC9A4-2668-4A9D-9270-423C98F342B7}" type="sibTrans" cxnId="{6EC8DFB2-3D3F-4228-AC07-1446B5222EBA}">
      <dgm:prSet/>
      <dgm:spPr/>
      <dgm:t>
        <a:bodyPr/>
        <a:lstStyle/>
        <a:p>
          <a:endParaRPr lang="en-US"/>
        </a:p>
      </dgm:t>
    </dgm:pt>
    <dgm:pt modelId="{6FECCEE7-06A5-4C31-9B00-66CCD50981BB}">
      <dgm:prSet/>
      <dgm:spPr/>
      <dgm:t>
        <a:bodyPr/>
        <a:lstStyle/>
        <a:p>
          <a:r>
            <a:rPr lang="en-US" b="0" i="0" u="none" dirty="0"/>
            <a:t>reorganize IRB staff</a:t>
          </a:r>
          <a:endParaRPr lang="en-US" dirty="0"/>
        </a:p>
      </dgm:t>
    </dgm:pt>
    <dgm:pt modelId="{BB84A9DC-331A-43A7-94B1-C3A529C96734}" type="parTrans" cxnId="{C972F068-C961-4D98-92DC-2922608C65D4}">
      <dgm:prSet/>
      <dgm:spPr/>
      <dgm:t>
        <a:bodyPr/>
        <a:lstStyle/>
        <a:p>
          <a:endParaRPr lang="en-US"/>
        </a:p>
      </dgm:t>
    </dgm:pt>
    <dgm:pt modelId="{16F4AF23-CFFF-4FDF-B8F3-618F90271A36}" type="sibTrans" cxnId="{C972F068-C961-4D98-92DC-2922608C65D4}">
      <dgm:prSet/>
      <dgm:spPr/>
      <dgm:t>
        <a:bodyPr/>
        <a:lstStyle/>
        <a:p>
          <a:endParaRPr lang="en-US"/>
        </a:p>
      </dgm:t>
    </dgm:pt>
    <dgm:pt modelId="{BAAF4281-7437-4FE0-A638-6A4AEA337C28}">
      <dgm:prSet/>
      <dgm:spPr/>
      <dgm:t>
        <a:bodyPr/>
        <a:lstStyle/>
        <a:p>
          <a:r>
            <a:rPr lang="en-US" b="0" i="0" u="none" dirty="0"/>
            <a:t>require initial reviews by senior IRB staff</a:t>
          </a:r>
          <a:endParaRPr lang="en-US" dirty="0"/>
        </a:p>
      </dgm:t>
    </dgm:pt>
    <dgm:pt modelId="{316A62B8-DCC9-4235-9B89-5E71A9AD1359}" type="parTrans" cxnId="{ED6835B6-224B-4466-8CD3-76608F02008A}">
      <dgm:prSet/>
      <dgm:spPr/>
      <dgm:t>
        <a:bodyPr/>
        <a:lstStyle/>
        <a:p>
          <a:endParaRPr lang="en-US"/>
        </a:p>
      </dgm:t>
    </dgm:pt>
    <dgm:pt modelId="{5745E90B-2D2C-45A1-BFC0-A19D501354D5}" type="sibTrans" cxnId="{ED6835B6-224B-4466-8CD3-76608F02008A}">
      <dgm:prSet/>
      <dgm:spPr/>
      <dgm:t>
        <a:bodyPr/>
        <a:lstStyle/>
        <a:p>
          <a:endParaRPr lang="en-US"/>
        </a:p>
      </dgm:t>
    </dgm:pt>
    <dgm:pt modelId="{49DA4149-DE2C-48D7-A84E-38B1B9262BB6}">
      <dgm:prSet/>
      <dgm:spPr/>
      <dgm:t>
        <a:bodyPr/>
        <a:lstStyle/>
        <a:p>
          <a:r>
            <a:rPr lang="en-US" b="0" i="0" u="none" dirty="0"/>
            <a:t>track IRB submission volumes to assure appropriate balance of resources</a:t>
          </a:r>
          <a:endParaRPr lang="en-US" dirty="0"/>
        </a:p>
      </dgm:t>
    </dgm:pt>
    <dgm:pt modelId="{92E77635-C85E-4B7B-AD5B-0A910F21E820}" type="parTrans" cxnId="{7446D037-A4E4-4BA9-ACB4-9E6CBB634467}">
      <dgm:prSet/>
      <dgm:spPr/>
      <dgm:t>
        <a:bodyPr/>
        <a:lstStyle/>
        <a:p>
          <a:endParaRPr lang="en-US"/>
        </a:p>
      </dgm:t>
    </dgm:pt>
    <dgm:pt modelId="{7C09B728-760D-4EC1-A272-3D2599525CCF}" type="sibTrans" cxnId="{7446D037-A4E4-4BA9-ACB4-9E6CBB634467}">
      <dgm:prSet/>
      <dgm:spPr/>
      <dgm:t>
        <a:bodyPr/>
        <a:lstStyle/>
        <a:p>
          <a:endParaRPr lang="en-US"/>
        </a:p>
      </dgm:t>
    </dgm:pt>
    <dgm:pt modelId="{EE3764B0-F30F-48F3-AB51-7892C3462D66}">
      <dgm:prSet/>
      <dgm:spPr/>
      <dgm:t>
        <a:bodyPr/>
        <a:lstStyle/>
        <a:p>
          <a:r>
            <a:rPr lang="en-US" b="0" i="0" u="none" dirty="0"/>
            <a:t>update SOPs to increase efficiency and clarity</a:t>
          </a:r>
          <a:endParaRPr lang="en-US" dirty="0"/>
        </a:p>
      </dgm:t>
    </dgm:pt>
    <dgm:pt modelId="{6C67D601-0D39-475A-A382-C046C4F1FAAB}" type="parTrans" cxnId="{A7858C5C-4F1D-47ED-8B80-5F85E3A2A12F}">
      <dgm:prSet/>
      <dgm:spPr/>
      <dgm:t>
        <a:bodyPr/>
        <a:lstStyle/>
        <a:p>
          <a:endParaRPr lang="en-US"/>
        </a:p>
      </dgm:t>
    </dgm:pt>
    <dgm:pt modelId="{52A8628C-3324-4766-B266-39C179D82500}" type="sibTrans" cxnId="{A7858C5C-4F1D-47ED-8B80-5F85E3A2A12F}">
      <dgm:prSet/>
      <dgm:spPr/>
      <dgm:t>
        <a:bodyPr/>
        <a:lstStyle/>
        <a:p>
          <a:endParaRPr lang="en-US"/>
        </a:p>
      </dgm:t>
    </dgm:pt>
    <dgm:pt modelId="{5CA269AC-C8BB-494A-AB42-52BD6DA63ED2}">
      <dgm:prSet/>
      <dgm:spPr/>
      <dgm:t>
        <a:bodyPr/>
        <a:lstStyle/>
        <a:p>
          <a:r>
            <a:rPr lang="en-US" dirty="0"/>
            <a:t>examine IRB processes for inefficiencies</a:t>
          </a:r>
        </a:p>
      </dgm:t>
    </dgm:pt>
    <dgm:pt modelId="{2F0FF1CC-660C-41D7-ADC9-35160A86FAFD}" type="parTrans" cxnId="{A2492E97-B034-41B2-BF09-08359B035906}">
      <dgm:prSet/>
      <dgm:spPr/>
      <dgm:t>
        <a:bodyPr/>
        <a:lstStyle/>
        <a:p>
          <a:endParaRPr lang="en-US"/>
        </a:p>
      </dgm:t>
    </dgm:pt>
    <dgm:pt modelId="{38662B36-6F3E-4781-816B-184F6E1FD9C4}" type="sibTrans" cxnId="{A2492E97-B034-41B2-BF09-08359B035906}">
      <dgm:prSet/>
      <dgm:spPr/>
      <dgm:t>
        <a:bodyPr/>
        <a:lstStyle/>
        <a:p>
          <a:endParaRPr lang="en-US"/>
        </a:p>
      </dgm:t>
    </dgm:pt>
    <dgm:pt modelId="{7B010CAB-D5F1-4D50-97D5-1301E909A119}">
      <dgm:prSet/>
      <dgm:spPr/>
      <dgm:t>
        <a:bodyPr/>
        <a:lstStyle/>
        <a:p>
          <a:r>
            <a:rPr lang="en-US" dirty="0"/>
            <a:t>reduce PI response time</a:t>
          </a:r>
        </a:p>
      </dgm:t>
    </dgm:pt>
    <dgm:pt modelId="{831AAE71-41E1-4899-B687-0A73EF6ED050}" type="parTrans" cxnId="{885D0462-0D4C-45C9-B019-18011E6E8991}">
      <dgm:prSet/>
      <dgm:spPr/>
      <dgm:t>
        <a:bodyPr/>
        <a:lstStyle/>
        <a:p>
          <a:endParaRPr lang="en-US"/>
        </a:p>
      </dgm:t>
    </dgm:pt>
    <dgm:pt modelId="{0BE276F5-0A65-49BF-845F-5C6D4E36BABF}" type="sibTrans" cxnId="{885D0462-0D4C-45C9-B019-18011E6E8991}">
      <dgm:prSet/>
      <dgm:spPr/>
      <dgm:t>
        <a:bodyPr/>
        <a:lstStyle/>
        <a:p>
          <a:endParaRPr lang="en-US"/>
        </a:p>
      </dgm:t>
    </dgm:pt>
    <dgm:pt modelId="{E3C8BDB7-C7F7-42C1-B765-E58E375B6FEE}">
      <dgm:prSet/>
      <dgm:spPr/>
      <dgm:t>
        <a:bodyPr/>
        <a:lstStyle/>
        <a:p>
          <a:r>
            <a:rPr lang="en-US" dirty="0"/>
            <a:t>use expedited review where possible</a:t>
          </a:r>
        </a:p>
      </dgm:t>
    </dgm:pt>
    <dgm:pt modelId="{6C910C14-CE96-4DD3-A7D1-4559C10D6283}" type="parTrans" cxnId="{F50D808B-D195-4F47-83FC-A041542E2FF8}">
      <dgm:prSet/>
      <dgm:spPr/>
      <dgm:t>
        <a:bodyPr/>
        <a:lstStyle/>
        <a:p>
          <a:endParaRPr lang="en-US"/>
        </a:p>
      </dgm:t>
    </dgm:pt>
    <dgm:pt modelId="{27046F52-3BA8-402E-9495-1CFA0ED1F0FB}" type="sibTrans" cxnId="{F50D808B-D195-4F47-83FC-A041542E2FF8}">
      <dgm:prSet/>
      <dgm:spPr/>
      <dgm:t>
        <a:bodyPr/>
        <a:lstStyle/>
        <a:p>
          <a:endParaRPr lang="en-US"/>
        </a:p>
      </dgm:t>
    </dgm:pt>
    <dgm:pt modelId="{84D434E1-E046-4148-9BCC-6FC608871775}" type="pres">
      <dgm:prSet presAssocID="{4FF31801-DF07-4820-88A8-B1FD2B913422}" presName="Name0" presStyleCnt="0">
        <dgm:presLayoutVars>
          <dgm:dir/>
          <dgm:animLvl val="lvl"/>
          <dgm:resizeHandles val="exact"/>
        </dgm:presLayoutVars>
      </dgm:prSet>
      <dgm:spPr/>
      <dgm:t>
        <a:bodyPr/>
        <a:lstStyle/>
        <a:p>
          <a:endParaRPr lang="en-US"/>
        </a:p>
      </dgm:t>
    </dgm:pt>
    <dgm:pt modelId="{ADBB2F56-064A-464D-8645-6AA6553E4881}" type="pres">
      <dgm:prSet presAssocID="{9427D5A8-9DC9-4D09-B3CB-3A40F51ABCFD}" presName="composite" presStyleCnt="0"/>
      <dgm:spPr/>
    </dgm:pt>
    <dgm:pt modelId="{E6982521-FFB9-4D9C-A0AD-A743B089B7DE}" type="pres">
      <dgm:prSet presAssocID="{9427D5A8-9DC9-4D09-B3CB-3A40F51ABCFD}" presName="parTx" presStyleLbl="alignNode1" presStyleIdx="0" presStyleCnt="7">
        <dgm:presLayoutVars>
          <dgm:chMax val="0"/>
          <dgm:chPref val="0"/>
          <dgm:bulletEnabled val="1"/>
        </dgm:presLayoutVars>
      </dgm:prSet>
      <dgm:spPr/>
      <dgm:t>
        <a:bodyPr/>
        <a:lstStyle/>
        <a:p>
          <a:endParaRPr lang="en-US"/>
        </a:p>
      </dgm:t>
    </dgm:pt>
    <dgm:pt modelId="{2B8516AA-A044-43C2-9326-606CE53EDAA0}" type="pres">
      <dgm:prSet presAssocID="{9427D5A8-9DC9-4D09-B3CB-3A40F51ABCFD}" presName="desTx" presStyleLbl="alignAccFollowNode1" presStyleIdx="0" presStyleCnt="7">
        <dgm:presLayoutVars>
          <dgm:bulletEnabled val="1"/>
        </dgm:presLayoutVars>
      </dgm:prSet>
      <dgm:spPr/>
      <dgm:t>
        <a:bodyPr/>
        <a:lstStyle/>
        <a:p>
          <a:endParaRPr lang="en-US"/>
        </a:p>
      </dgm:t>
    </dgm:pt>
    <dgm:pt modelId="{6C476E17-DCAB-4A37-90CF-57998D940976}" type="pres">
      <dgm:prSet presAssocID="{A337AC4C-6DC6-432A-8341-F5F6BFE74F36}" presName="space" presStyleCnt="0"/>
      <dgm:spPr/>
    </dgm:pt>
    <dgm:pt modelId="{C09F7320-CB05-4EC0-A636-6851FDED1B0F}" type="pres">
      <dgm:prSet presAssocID="{09F1ACA6-3C6F-401C-936E-801B5121D018}" presName="composite" presStyleCnt="0"/>
      <dgm:spPr/>
    </dgm:pt>
    <dgm:pt modelId="{25942DED-B29F-4F1B-A7D4-411B9D83C179}" type="pres">
      <dgm:prSet presAssocID="{09F1ACA6-3C6F-401C-936E-801B5121D018}" presName="parTx" presStyleLbl="alignNode1" presStyleIdx="1" presStyleCnt="7">
        <dgm:presLayoutVars>
          <dgm:chMax val="0"/>
          <dgm:chPref val="0"/>
          <dgm:bulletEnabled val="1"/>
        </dgm:presLayoutVars>
      </dgm:prSet>
      <dgm:spPr/>
      <dgm:t>
        <a:bodyPr/>
        <a:lstStyle/>
        <a:p>
          <a:endParaRPr lang="en-US"/>
        </a:p>
      </dgm:t>
    </dgm:pt>
    <dgm:pt modelId="{4F98FF36-2182-4A6E-8EE6-F5056111F500}" type="pres">
      <dgm:prSet presAssocID="{09F1ACA6-3C6F-401C-936E-801B5121D018}" presName="desTx" presStyleLbl="alignAccFollowNode1" presStyleIdx="1" presStyleCnt="7">
        <dgm:presLayoutVars>
          <dgm:bulletEnabled val="1"/>
        </dgm:presLayoutVars>
      </dgm:prSet>
      <dgm:spPr/>
      <dgm:t>
        <a:bodyPr/>
        <a:lstStyle/>
        <a:p>
          <a:endParaRPr lang="en-US"/>
        </a:p>
      </dgm:t>
    </dgm:pt>
    <dgm:pt modelId="{F7EFE5E5-CB64-4FFD-9D0C-BEA8D1BB4C5F}" type="pres">
      <dgm:prSet presAssocID="{2DEB12E8-443B-45A9-9B67-24E755370164}" presName="space" presStyleCnt="0"/>
      <dgm:spPr/>
    </dgm:pt>
    <dgm:pt modelId="{4D0AA277-329F-41E8-B03A-D248194EDFC8}" type="pres">
      <dgm:prSet presAssocID="{E51262CF-6F22-41F9-9138-BE21C273BF46}" presName="composite" presStyleCnt="0"/>
      <dgm:spPr/>
    </dgm:pt>
    <dgm:pt modelId="{40D9BCB7-F9B4-4E4B-9520-EE59FDD88818}" type="pres">
      <dgm:prSet presAssocID="{E51262CF-6F22-41F9-9138-BE21C273BF46}" presName="parTx" presStyleLbl="alignNode1" presStyleIdx="2" presStyleCnt="7">
        <dgm:presLayoutVars>
          <dgm:chMax val="0"/>
          <dgm:chPref val="0"/>
          <dgm:bulletEnabled val="1"/>
        </dgm:presLayoutVars>
      </dgm:prSet>
      <dgm:spPr/>
      <dgm:t>
        <a:bodyPr/>
        <a:lstStyle/>
        <a:p>
          <a:endParaRPr lang="en-US"/>
        </a:p>
      </dgm:t>
    </dgm:pt>
    <dgm:pt modelId="{BA56003F-C73D-43CB-BEBA-DFAA5D5FBDD1}" type="pres">
      <dgm:prSet presAssocID="{E51262CF-6F22-41F9-9138-BE21C273BF46}" presName="desTx" presStyleLbl="alignAccFollowNode1" presStyleIdx="2" presStyleCnt="7">
        <dgm:presLayoutVars>
          <dgm:bulletEnabled val="1"/>
        </dgm:presLayoutVars>
      </dgm:prSet>
      <dgm:spPr/>
      <dgm:t>
        <a:bodyPr/>
        <a:lstStyle/>
        <a:p>
          <a:endParaRPr lang="en-US"/>
        </a:p>
      </dgm:t>
    </dgm:pt>
    <dgm:pt modelId="{2745C674-FE65-4E1F-A006-1951601D1EE4}" type="pres">
      <dgm:prSet presAssocID="{85B1D603-D44F-4599-9347-66E996ED286E}" presName="space" presStyleCnt="0"/>
      <dgm:spPr/>
    </dgm:pt>
    <dgm:pt modelId="{0D778459-7F34-4D37-8B1B-1FA62ED3286A}" type="pres">
      <dgm:prSet presAssocID="{B4D6D18D-5A22-408D-8619-B6814920F7EF}" presName="composite" presStyleCnt="0"/>
      <dgm:spPr/>
    </dgm:pt>
    <dgm:pt modelId="{88E80E78-CE51-4AAA-A85D-43E3CCABC934}" type="pres">
      <dgm:prSet presAssocID="{B4D6D18D-5A22-408D-8619-B6814920F7EF}" presName="parTx" presStyleLbl="alignNode1" presStyleIdx="3" presStyleCnt="7">
        <dgm:presLayoutVars>
          <dgm:chMax val="0"/>
          <dgm:chPref val="0"/>
          <dgm:bulletEnabled val="1"/>
        </dgm:presLayoutVars>
      </dgm:prSet>
      <dgm:spPr/>
      <dgm:t>
        <a:bodyPr/>
        <a:lstStyle/>
        <a:p>
          <a:endParaRPr lang="en-US"/>
        </a:p>
      </dgm:t>
    </dgm:pt>
    <dgm:pt modelId="{DC3DDB21-D0EC-4E9A-A076-E7FDFAC452D7}" type="pres">
      <dgm:prSet presAssocID="{B4D6D18D-5A22-408D-8619-B6814920F7EF}" presName="desTx" presStyleLbl="alignAccFollowNode1" presStyleIdx="3" presStyleCnt="7">
        <dgm:presLayoutVars>
          <dgm:bulletEnabled val="1"/>
        </dgm:presLayoutVars>
      </dgm:prSet>
      <dgm:spPr/>
      <dgm:t>
        <a:bodyPr/>
        <a:lstStyle/>
        <a:p>
          <a:endParaRPr lang="en-US"/>
        </a:p>
      </dgm:t>
    </dgm:pt>
    <dgm:pt modelId="{A083315C-3B2A-49CB-A5D8-54FE091CF8FA}" type="pres">
      <dgm:prSet presAssocID="{5C82AC3F-2E89-4063-8E37-100100EF86D4}" presName="space" presStyleCnt="0"/>
      <dgm:spPr/>
    </dgm:pt>
    <dgm:pt modelId="{0EF5ADD3-494E-42BF-8881-ACD72C954272}" type="pres">
      <dgm:prSet presAssocID="{7CC5731C-46D6-43A7-ADCD-BDAE8A421AFE}" presName="composite" presStyleCnt="0"/>
      <dgm:spPr/>
    </dgm:pt>
    <dgm:pt modelId="{AA0DE5D6-1DAA-423C-87E3-1186186349F9}" type="pres">
      <dgm:prSet presAssocID="{7CC5731C-46D6-43A7-ADCD-BDAE8A421AFE}" presName="parTx" presStyleLbl="alignNode1" presStyleIdx="4" presStyleCnt="7">
        <dgm:presLayoutVars>
          <dgm:chMax val="0"/>
          <dgm:chPref val="0"/>
          <dgm:bulletEnabled val="1"/>
        </dgm:presLayoutVars>
      </dgm:prSet>
      <dgm:spPr/>
      <dgm:t>
        <a:bodyPr/>
        <a:lstStyle/>
        <a:p>
          <a:endParaRPr lang="en-US"/>
        </a:p>
      </dgm:t>
    </dgm:pt>
    <dgm:pt modelId="{A72F5C8F-A1E1-476F-B9F9-06380B9C7BAF}" type="pres">
      <dgm:prSet presAssocID="{7CC5731C-46D6-43A7-ADCD-BDAE8A421AFE}" presName="desTx" presStyleLbl="alignAccFollowNode1" presStyleIdx="4" presStyleCnt="7">
        <dgm:presLayoutVars>
          <dgm:bulletEnabled val="1"/>
        </dgm:presLayoutVars>
      </dgm:prSet>
      <dgm:spPr/>
      <dgm:t>
        <a:bodyPr/>
        <a:lstStyle/>
        <a:p>
          <a:endParaRPr lang="en-US"/>
        </a:p>
      </dgm:t>
    </dgm:pt>
    <dgm:pt modelId="{FCD30798-72A7-41FC-BE5E-A59578BA3465}" type="pres">
      <dgm:prSet presAssocID="{CC8A878F-C4C4-469E-94B3-DA53DE92C2BE}" presName="space" presStyleCnt="0"/>
      <dgm:spPr/>
    </dgm:pt>
    <dgm:pt modelId="{25EF5EE8-3C19-4ECD-9279-4A81AFE51B16}" type="pres">
      <dgm:prSet presAssocID="{2CC9C4A6-3021-4DD9-9165-6076BD32132D}" presName="composite" presStyleCnt="0"/>
      <dgm:spPr/>
    </dgm:pt>
    <dgm:pt modelId="{D04105E3-A799-4F06-BA86-264159423C56}" type="pres">
      <dgm:prSet presAssocID="{2CC9C4A6-3021-4DD9-9165-6076BD32132D}" presName="parTx" presStyleLbl="alignNode1" presStyleIdx="5" presStyleCnt="7">
        <dgm:presLayoutVars>
          <dgm:chMax val="0"/>
          <dgm:chPref val="0"/>
          <dgm:bulletEnabled val="1"/>
        </dgm:presLayoutVars>
      </dgm:prSet>
      <dgm:spPr/>
      <dgm:t>
        <a:bodyPr/>
        <a:lstStyle/>
        <a:p>
          <a:endParaRPr lang="en-US"/>
        </a:p>
      </dgm:t>
    </dgm:pt>
    <dgm:pt modelId="{B9939B40-6C8F-4ECA-811F-C5A2DA913F13}" type="pres">
      <dgm:prSet presAssocID="{2CC9C4A6-3021-4DD9-9165-6076BD32132D}" presName="desTx" presStyleLbl="alignAccFollowNode1" presStyleIdx="5" presStyleCnt="7">
        <dgm:presLayoutVars>
          <dgm:bulletEnabled val="1"/>
        </dgm:presLayoutVars>
      </dgm:prSet>
      <dgm:spPr/>
      <dgm:t>
        <a:bodyPr/>
        <a:lstStyle/>
        <a:p>
          <a:endParaRPr lang="en-US"/>
        </a:p>
      </dgm:t>
    </dgm:pt>
    <dgm:pt modelId="{61C402BE-48B1-4172-9618-ECCD6CEA83CE}" type="pres">
      <dgm:prSet presAssocID="{9F64E38D-81CA-4381-9026-5E99B82F6380}" presName="space" presStyleCnt="0"/>
      <dgm:spPr/>
    </dgm:pt>
    <dgm:pt modelId="{4B3D81FC-0266-4EA2-B260-5E5995E3AAC2}" type="pres">
      <dgm:prSet presAssocID="{2E30A85A-A511-4B51-8FA4-594A4231AB21}" presName="composite" presStyleCnt="0"/>
      <dgm:spPr/>
    </dgm:pt>
    <dgm:pt modelId="{A8B6A74B-AE2E-48A0-B218-33A899DC2DA8}" type="pres">
      <dgm:prSet presAssocID="{2E30A85A-A511-4B51-8FA4-594A4231AB21}" presName="parTx" presStyleLbl="alignNode1" presStyleIdx="6" presStyleCnt="7">
        <dgm:presLayoutVars>
          <dgm:chMax val="0"/>
          <dgm:chPref val="0"/>
          <dgm:bulletEnabled val="1"/>
        </dgm:presLayoutVars>
      </dgm:prSet>
      <dgm:spPr/>
      <dgm:t>
        <a:bodyPr/>
        <a:lstStyle/>
        <a:p>
          <a:endParaRPr lang="en-US"/>
        </a:p>
      </dgm:t>
    </dgm:pt>
    <dgm:pt modelId="{1A636548-C6E2-44B8-9153-AF6E4ED8D8FD}" type="pres">
      <dgm:prSet presAssocID="{2E30A85A-A511-4B51-8FA4-594A4231AB21}" presName="desTx" presStyleLbl="alignAccFollowNode1" presStyleIdx="6" presStyleCnt="7">
        <dgm:presLayoutVars>
          <dgm:bulletEnabled val="1"/>
        </dgm:presLayoutVars>
      </dgm:prSet>
      <dgm:spPr/>
      <dgm:t>
        <a:bodyPr/>
        <a:lstStyle/>
        <a:p>
          <a:endParaRPr lang="en-US"/>
        </a:p>
      </dgm:t>
    </dgm:pt>
  </dgm:ptLst>
  <dgm:cxnLst>
    <dgm:cxn modelId="{090ACB1E-EE1F-4A7E-B6F5-96594E737AD4}" type="presOf" srcId="{D89B44BE-3749-487C-B36F-856E9A3AE711}" destId="{A72F5C8F-A1E1-476F-B9F9-06380B9C7BAF}" srcOrd="0" destOrd="4" presId="urn:microsoft.com/office/officeart/2005/8/layout/hList1"/>
    <dgm:cxn modelId="{F692F7B5-A508-4B9F-B5CC-C1F4EEAF3108}" type="presOf" srcId="{DD0CF223-EF42-46D7-B87E-AD6F5CCCAFAB}" destId="{2B8516AA-A044-43C2-9326-606CE53EDAA0}" srcOrd="0" destOrd="6" presId="urn:microsoft.com/office/officeart/2005/8/layout/hList1"/>
    <dgm:cxn modelId="{F292A7D6-E706-4F06-AC84-00FE936EC253}" srcId="{9427D5A8-9DC9-4D09-B3CB-3A40F51ABCFD}" destId="{DD0CF223-EF42-46D7-B87E-AD6F5CCCAFAB}" srcOrd="6" destOrd="0" parTransId="{6C7158C7-39F2-4776-BDEC-2F7CAD7048CB}" sibTransId="{F5BED200-D904-4E68-BD7C-35A15CCBBC8A}"/>
    <dgm:cxn modelId="{1E938879-3910-4804-B499-C9770C9B4705}" srcId="{E51262CF-6F22-41F9-9138-BE21C273BF46}" destId="{BCC5D5D1-A388-43D8-95E9-DC89D19A2B1B}" srcOrd="2" destOrd="0" parTransId="{FF50A925-13B5-4468-9BBD-CED637E2DD62}" sibTransId="{0BA988BC-D2D1-4CFA-9F0F-2F2BC946A21C}"/>
    <dgm:cxn modelId="{ED6835B6-224B-4466-8CD3-76608F02008A}" srcId="{2E30A85A-A511-4B51-8FA4-594A4231AB21}" destId="{BAAF4281-7437-4FE0-A638-6A4AEA337C28}" srcOrd="2" destOrd="0" parTransId="{316A62B8-DCC9-4235-9B89-5E71A9AD1359}" sibTransId="{5745E90B-2D2C-45A1-BFC0-A19D501354D5}"/>
    <dgm:cxn modelId="{D45F3932-D269-4BD0-A176-68B55B9CF404}" type="presOf" srcId="{1705D3F4-CD33-4DCE-B804-683921733AA3}" destId="{B9939B40-6C8F-4ECA-811F-C5A2DA913F13}" srcOrd="0" destOrd="4" presId="urn:microsoft.com/office/officeart/2005/8/layout/hList1"/>
    <dgm:cxn modelId="{DA68945A-0E17-44A0-BF15-93B480157B28}" srcId="{7CC5731C-46D6-43A7-ADCD-BDAE8A421AFE}" destId="{C0A121AD-776C-4A35-B1B2-A6830DE56559}" srcOrd="0" destOrd="0" parTransId="{25C28B98-FBF6-485C-A858-35F48B5D7398}" sibTransId="{B46D0282-FB0B-44BD-B703-91561B9D1ADB}"/>
    <dgm:cxn modelId="{D0082CA5-983B-4154-A7EC-1B51F84A6465}" srcId="{4FF31801-DF07-4820-88A8-B1FD2B913422}" destId="{9427D5A8-9DC9-4D09-B3CB-3A40F51ABCFD}" srcOrd="0" destOrd="0" parTransId="{ABFD19F0-B13F-4769-976E-610F246B2EBC}" sibTransId="{A337AC4C-6DC6-432A-8341-F5F6BFE74F36}"/>
    <dgm:cxn modelId="{71AE73FC-0773-440E-83C2-1F6BB62B3170}" type="presOf" srcId="{3875CB16-43D7-463A-A168-217D5DF27139}" destId="{B9939B40-6C8F-4ECA-811F-C5A2DA913F13}" srcOrd="0" destOrd="3" presId="urn:microsoft.com/office/officeart/2005/8/layout/hList1"/>
    <dgm:cxn modelId="{86B210BE-034E-45FA-9683-CF50021303FA}" srcId="{9427D5A8-9DC9-4D09-B3CB-3A40F51ABCFD}" destId="{150611D4-6D0E-43E4-85FB-CD35010CCAAD}" srcOrd="0" destOrd="0" parTransId="{ADA7DA25-7EBB-46FD-84C1-8B0199576459}" sibTransId="{CB1C62AD-B9DB-46D2-A0B8-FC031D9680B6}"/>
    <dgm:cxn modelId="{C94ED9F9-2109-44AE-82AC-6AAEBF975C18}" type="presOf" srcId="{2E30A85A-A511-4B51-8FA4-594A4231AB21}" destId="{A8B6A74B-AE2E-48A0-B218-33A899DC2DA8}" srcOrd="0" destOrd="0" presId="urn:microsoft.com/office/officeart/2005/8/layout/hList1"/>
    <dgm:cxn modelId="{78EBF3AD-E739-4364-B9E3-A530850F6243}" type="presOf" srcId="{E3C8BDB7-C7F7-42C1-B765-E58E375B6FEE}" destId="{1A636548-C6E2-44B8-9153-AF6E4ED8D8FD}" srcOrd="0" destOrd="7" presId="urn:microsoft.com/office/officeart/2005/8/layout/hList1"/>
    <dgm:cxn modelId="{7F40D718-8CB9-4AB9-8E22-3067C09BF1F5}" srcId="{7CC5731C-46D6-43A7-ADCD-BDAE8A421AFE}" destId="{F9B09540-F8E2-45E7-8622-041A3C2CDE4A}" srcOrd="5" destOrd="0" parTransId="{D05E490F-2859-4A16-9302-641EE72D10A4}" sibTransId="{70664EF3-D18E-4E0E-AB37-03218AD40A28}"/>
    <dgm:cxn modelId="{319C2815-05B7-4834-9C31-C63CEB73D027}" srcId="{4FF31801-DF07-4820-88A8-B1FD2B913422}" destId="{E51262CF-6F22-41F9-9138-BE21C273BF46}" srcOrd="2" destOrd="0" parTransId="{DB2921B1-E78B-4F82-8990-4FB9069BAFA7}" sibTransId="{85B1D603-D44F-4599-9347-66E996ED286E}"/>
    <dgm:cxn modelId="{DD3C3483-6C0B-4A13-8167-3683C137D3B3}" srcId="{7CC5731C-46D6-43A7-ADCD-BDAE8A421AFE}" destId="{B0305DDA-043E-49F5-93E3-AD484106B008}" srcOrd="2" destOrd="0" parTransId="{5DFE71A3-AA89-435E-A47F-F378B892EA09}" sibTransId="{0FBA6648-09F0-43A0-B398-24520791AD2F}"/>
    <dgm:cxn modelId="{56776C88-2E95-498F-8174-D774FD1F8E55}" srcId="{4FF31801-DF07-4820-88A8-B1FD2B913422}" destId="{7CC5731C-46D6-43A7-ADCD-BDAE8A421AFE}" srcOrd="4" destOrd="0" parTransId="{D5FD5632-AC90-45FC-9AEA-4CCEF614D131}" sibTransId="{CC8A878F-C4C4-469E-94B3-DA53DE92C2BE}"/>
    <dgm:cxn modelId="{9237E6E0-78DD-46A7-89F0-1F9043609C8D}" srcId="{2CC9C4A6-3021-4DD9-9165-6076BD32132D}" destId="{ADA0787D-6FB6-421C-B64C-30CEDDCD8BE9}" srcOrd="0" destOrd="0" parTransId="{F04A2350-A23F-4D77-9C7A-885582336B95}" sibTransId="{C433E2C7-50B4-45A7-916F-A6413CBC138C}"/>
    <dgm:cxn modelId="{2F9A75D9-E4C1-40E5-AF0D-5651BB5EFB99}" type="presOf" srcId="{9427D5A8-9DC9-4D09-B3CB-3A40F51ABCFD}" destId="{E6982521-FFB9-4D9C-A0AD-A743B089B7DE}" srcOrd="0" destOrd="0" presId="urn:microsoft.com/office/officeart/2005/8/layout/hList1"/>
    <dgm:cxn modelId="{D81B76D2-7B00-4495-84A6-A4E7A88DF92A}" type="presOf" srcId="{B0305DDA-043E-49F5-93E3-AD484106B008}" destId="{A72F5C8F-A1E1-476F-B9F9-06380B9C7BAF}" srcOrd="0" destOrd="2" presId="urn:microsoft.com/office/officeart/2005/8/layout/hList1"/>
    <dgm:cxn modelId="{5EF8F90A-5D96-435A-8A56-7BF7728684A3}" srcId="{2CC9C4A6-3021-4DD9-9165-6076BD32132D}" destId="{D8B0D456-4C59-437B-8B4A-8963DFDB29E9}" srcOrd="2" destOrd="0" parTransId="{BFD73896-F8F6-47B1-90CE-D120BD9EEFAE}" sibTransId="{B0DA3E83-E412-4CBE-A56C-989396C1B042}"/>
    <dgm:cxn modelId="{AB526932-612A-4271-87AC-026D85BE60D3}" srcId="{2CC9C4A6-3021-4DD9-9165-6076BD32132D}" destId="{26AF7D92-A1E4-423E-A0FD-3DD1827F6603}" srcOrd="9" destOrd="0" parTransId="{D17BAB60-BD33-48A0-B49F-180D797C51F0}" sibTransId="{AC04A259-FD54-4B3E-A92D-73BAF4C28CED}"/>
    <dgm:cxn modelId="{7446D037-A4E4-4BA9-ACB4-9E6CBB634467}" srcId="{2E30A85A-A511-4B51-8FA4-594A4231AB21}" destId="{49DA4149-DE2C-48D7-A84E-38B1B9262BB6}" srcOrd="3" destOrd="0" parTransId="{92E77635-C85E-4B7B-AD5B-0A910F21E820}" sibTransId="{7C09B728-760D-4EC1-A272-3D2599525CCF}"/>
    <dgm:cxn modelId="{A2492E97-B034-41B2-BF09-08359B035906}" srcId="{2E30A85A-A511-4B51-8FA4-594A4231AB21}" destId="{5CA269AC-C8BB-494A-AB42-52BD6DA63ED2}" srcOrd="5" destOrd="0" parTransId="{2F0FF1CC-660C-41D7-ADC9-35160A86FAFD}" sibTransId="{38662B36-6F3E-4781-816B-184F6E1FD9C4}"/>
    <dgm:cxn modelId="{5A469557-D7D2-4715-BE74-8BCBD8F3E12A}" srcId="{7CC5731C-46D6-43A7-ADCD-BDAE8A421AFE}" destId="{06BDCFA6-1A1E-426F-9A04-84DCE90BBE40}" srcOrd="1" destOrd="0" parTransId="{4553DD75-984A-44E6-AE3A-8DE73CD8B9BB}" sibTransId="{CE39008B-B9A8-4DD1-991D-A3FEE3011F51}"/>
    <dgm:cxn modelId="{39DCEDC4-F15D-471D-A6E0-0D48A2A19AB2}" type="presOf" srcId="{7CC5731C-46D6-43A7-ADCD-BDAE8A421AFE}" destId="{AA0DE5D6-1DAA-423C-87E3-1186186349F9}" srcOrd="0" destOrd="0" presId="urn:microsoft.com/office/officeart/2005/8/layout/hList1"/>
    <dgm:cxn modelId="{3A0BC387-3382-4B40-842A-7D4462C99937}" srcId="{E51262CF-6F22-41F9-9138-BE21C273BF46}" destId="{7AFC290E-95A6-4FAC-ABC7-7D114E423DB7}" srcOrd="1" destOrd="0" parTransId="{CE090BA4-C217-46DC-921D-1835D6A68332}" sibTransId="{044BECE4-24CE-44C5-8B6F-51A9C45147A0}"/>
    <dgm:cxn modelId="{B3871E6D-A5E2-4913-998F-ABDDA3BA4204}" type="presOf" srcId="{BB1E25B7-D630-4A79-A25F-D6C6F848F0F0}" destId="{A72F5C8F-A1E1-476F-B9F9-06380B9C7BAF}" srcOrd="0" destOrd="3" presId="urn:microsoft.com/office/officeart/2005/8/layout/hList1"/>
    <dgm:cxn modelId="{BECE689E-7F57-471B-939F-06E375A2B41B}" type="presOf" srcId="{ADA0787D-6FB6-421C-B64C-30CEDDCD8BE9}" destId="{B9939B40-6C8F-4ECA-811F-C5A2DA913F13}" srcOrd="0" destOrd="0" presId="urn:microsoft.com/office/officeart/2005/8/layout/hList1"/>
    <dgm:cxn modelId="{7B68280C-8270-428F-9B17-6AAB0DA0162C}" type="presOf" srcId="{7F72AD75-60AD-4C59-8532-9795CC24CF8B}" destId="{B9939B40-6C8F-4ECA-811F-C5A2DA913F13}" srcOrd="0" destOrd="8" presId="urn:microsoft.com/office/officeart/2005/8/layout/hList1"/>
    <dgm:cxn modelId="{E941F7FE-1D82-4235-8FA7-1574B301D37F}" type="presOf" srcId="{FDE2AC8C-FFE6-4473-B93D-74828CABD610}" destId="{DC3DDB21-D0EC-4E9A-A076-E7FDFAC452D7}" srcOrd="0" destOrd="0" presId="urn:microsoft.com/office/officeart/2005/8/layout/hList1"/>
    <dgm:cxn modelId="{AF32C950-8BEA-440D-ABD2-80A8B28A5CB7}" srcId="{09F1ACA6-3C6F-401C-936E-801B5121D018}" destId="{CAB47C55-D845-4942-9591-09ABB851882F}" srcOrd="2" destOrd="0" parTransId="{3A6E1C16-79F0-471F-99AB-31CAFC4D11E6}" sibTransId="{25902557-14FE-4B8E-9D92-F3FCECD3EC4B}"/>
    <dgm:cxn modelId="{53399975-68A9-4CBC-A4C7-0283C99B67EE}" type="presOf" srcId="{F9B09540-F8E2-45E7-8622-041A3C2CDE4A}" destId="{A72F5C8F-A1E1-476F-B9F9-06380B9C7BAF}" srcOrd="0" destOrd="5" presId="urn:microsoft.com/office/officeart/2005/8/layout/hList1"/>
    <dgm:cxn modelId="{D6CD7B4C-09B3-42BA-94D9-16FB83F2935C}" type="presOf" srcId="{294942DC-76D5-4985-80FD-CD96127EBEBC}" destId="{2B8516AA-A044-43C2-9326-606CE53EDAA0}" srcOrd="0" destOrd="2" presId="urn:microsoft.com/office/officeart/2005/8/layout/hList1"/>
    <dgm:cxn modelId="{6BA6BEBD-FF88-493C-89FA-C084DD478441}" type="presOf" srcId="{150611D4-6D0E-43E4-85FB-CD35010CCAAD}" destId="{2B8516AA-A044-43C2-9326-606CE53EDAA0}" srcOrd="0" destOrd="0" presId="urn:microsoft.com/office/officeart/2005/8/layout/hList1"/>
    <dgm:cxn modelId="{5D0B738E-7911-4CE3-8537-D675C4FC4BB4}" srcId="{09F1ACA6-3C6F-401C-936E-801B5121D018}" destId="{9F455156-1AB5-4ECB-B5A5-FF28F53B8BC5}" srcOrd="1" destOrd="0" parTransId="{CA1090CF-C7AA-4937-997E-44B3F74B0EDA}" sibTransId="{EE600709-DAC7-4F34-BF80-5255A4765B1C}"/>
    <dgm:cxn modelId="{F95899EC-1D71-4613-B12A-EE74C77D33D1}" type="presOf" srcId="{4FF31801-DF07-4820-88A8-B1FD2B913422}" destId="{84D434E1-E046-4148-9BCC-6FC608871775}" srcOrd="0" destOrd="0" presId="urn:microsoft.com/office/officeart/2005/8/layout/hList1"/>
    <dgm:cxn modelId="{402A1DFE-ABA7-4538-A7DE-EC9D8CCEC9D0}" type="presOf" srcId="{49DA4149-DE2C-48D7-A84E-38B1B9262BB6}" destId="{1A636548-C6E2-44B8-9153-AF6E4ED8D8FD}" srcOrd="0" destOrd="3" presId="urn:microsoft.com/office/officeart/2005/8/layout/hList1"/>
    <dgm:cxn modelId="{0C20C9E8-E547-474D-892F-2D84B15C7706}" type="presOf" srcId="{09F1ACA6-3C6F-401C-936E-801B5121D018}" destId="{25942DED-B29F-4F1B-A7D4-411B9D83C179}" srcOrd="0" destOrd="0" presId="urn:microsoft.com/office/officeart/2005/8/layout/hList1"/>
    <dgm:cxn modelId="{EC41E805-4F61-4BA6-A29A-7BCF39D61D62}" srcId="{B4D6D18D-5A22-408D-8619-B6814920F7EF}" destId="{FDE2AC8C-FFE6-4473-B93D-74828CABD610}" srcOrd="0" destOrd="0" parTransId="{F164EBF8-D4A3-4087-80D4-57FA885F98AC}" sibTransId="{0756026C-B9D0-4F19-9A2D-705C01F4A0C6}"/>
    <dgm:cxn modelId="{A30F02B0-556F-4E4E-B1A5-38F1097B5D55}" type="presOf" srcId="{6FECCEE7-06A5-4C31-9B00-66CCD50981BB}" destId="{1A636548-C6E2-44B8-9153-AF6E4ED8D8FD}" srcOrd="0" destOrd="1" presId="urn:microsoft.com/office/officeart/2005/8/layout/hList1"/>
    <dgm:cxn modelId="{69DBE072-07CE-4F77-B4E9-016EEB4F416A}" srcId="{7CC5731C-46D6-43A7-ADCD-BDAE8A421AFE}" destId="{BB1E25B7-D630-4A79-A25F-D6C6F848F0F0}" srcOrd="3" destOrd="0" parTransId="{CE139635-AEE7-4634-A5B0-338B37B9DA95}" sibTransId="{02796667-AB54-474D-9F06-8F351D2BCA18}"/>
    <dgm:cxn modelId="{2CBDA88C-AB86-477A-AC7B-AAD127559F90}" srcId="{2CC9C4A6-3021-4DD9-9165-6076BD32132D}" destId="{FE418EA5-CDD8-49F8-A71A-C66B243C6220}" srcOrd="6" destOrd="0" parTransId="{76DE0748-F835-4686-A8E5-B85224F5644F}" sibTransId="{1A072E89-40FB-4FE2-867E-364612AD3B05}"/>
    <dgm:cxn modelId="{000707E3-8C6F-4A33-BEC4-DB56AA5216AF}" type="presOf" srcId="{EE3764B0-F30F-48F3-AB51-7892C3462D66}" destId="{1A636548-C6E2-44B8-9153-AF6E4ED8D8FD}" srcOrd="0" destOrd="4" presId="urn:microsoft.com/office/officeart/2005/8/layout/hList1"/>
    <dgm:cxn modelId="{996C7588-58AF-4006-A36F-C05E1C05A5A5}" type="presOf" srcId="{BCC5D5D1-A388-43D8-95E9-DC89D19A2B1B}" destId="{BA56003F-C73D-43CB-BEBA-DFAA5D5FBDD1}" srcOrd="0" destOrd="2" presId="urn:microsoft.com/office/officeart/2005/8/layout/hList1"/>
    <dgm:cxn modelId="{C221DFB1-C176-4F07-B242-889172999D36}" srcId="{4FF31801-DF07-4820-88A8-B1FD2B913422}" destId="{B4D6D18D-5A22-408D-8619-B6814920F7EF}" srcOrd="3" destOrd="0" parTransId="{D8E34D06-5873-407C-8BF3-CF5E54EAB012}" sibTransId="{5C82AC3F-2E89-4063-8E37-100100EF86D4}"/>
    <dgm:cxn modelId="{931022B5-E603-4E97-8949-8E115B3FD0D1}" type="presOf" srcId="{D8B0D456-4C59-437B-8B4A-8963DFDB29E9}" destId="{B9939B40-6C8F-4ECA-811F-C5A2DA913F13}" srcOrd="0" destOrd="2" presId="urn:microsoft.com/office/officeart/2005/8/layout/hList1"/>
    <dgm:cxn modelId="{7223B26E-432C-4469-A062-AE8014CAEE6D}" type="presOf" srcId="{9698A24A-0A10-4136-AE11-4A78FFC44ABA}" destId="{4F98FF36-2182-4A6E-8EE6-F5056111F500}" srcOrd="0" destOrd="3" presId="urn:microsoft.com/office/officeart/2005/8/layout/hList1"/>
    <dgm:cxn modelId="{6B61B7B1-0AD5-4299-A1C9-F777F14016E8}" srcId="{4FF31801-DF07-4820-88A8-B1FD2B913422}" destId="{2E30A85A-A511-4B51-8FA4-594A4231AB21}" srcOrd="6" destOrd="0" parTransId="{33940D2B-D448-44CA-B58F-3A167A60997D}" sibTransId="{379C8750-ECF3-4555-B5F4-BA7B8EB17659}"/>
    <dgm:cxn modelId="{3F16F529-3052-42BF-A631-7187A4BEB678}" srcId="{09F1ACA6-3C6F-401C-936E-801B5121D018}" destId="{944B91D8-0105-4359-BC0A-D4E91FFB31A4}" srcOrd="0" destOrd="0" parTransId="{5AFA4DE1-C91D-4166-AFF2-F18C1F7E5719}" sibTransId="{F9CE188B-DE5B-429B-9A79-C24054D7E518}"/>
    <dgm:cxn modelId="{635BAF95-C847-4046-8F55-E940C88C7B13}" srcId="{E51262CF-6F22-41F9-9138-BE21C273BF46}" destId="{E22E2F50-7F97-4E34-AD8B-23DA803FA0DA}" srcOrd="0" destOrd="0" parTransId="{AE3F8406-83FA-4724-BE99-58F4FA10F055}" sibTransId="{C728A9A7-EF20-4434-B93C-5B7623B0CCB8}"/>
    <dgm:cxn modelId="{0A294F1E-CEC1-4961-BDBF-2E0C7940E01C}" type="presOf" srcId="{2CC9C4A6-3021-4DD9-9165-6076BD32132D}" destId="{D04105E3-A799-4F06-BA86-264159423C56}" srcOrd="0" destOrd="0" presId="urn:microsoft.com/office/officeart/2005/8/layout/hList1"/>
    <dgm:cxn modelId="{22D6FCBC-8363-4130-B316-9E2DF83A2C0C}" type="presOf" srcId="{317BCDA0-6299-4967-AA70-C429FF0578B6}" destId="{B9939B40-6C8F-4ECA-811F-C5A2DA913F13}" srcOrd="0" destOrd="7" presId="urn:microsoft.com/office/officeart/2005/8/layout/hList1"/>
    <dgm:cxn modelId="{73FCB8D0-1718-4EAD-A68A-C7060C030827}" srcId="{2CC9C4A6-3021-4DD9-9165-6076BD32132D}" destId="{3875CB16-43D7-463A-A168-217D5DF27139}" srcOrd="3" destOrd="0" parTransId="{DB16DC8D-0175-454B-836D-338F7B5B873E}" sibTransId="{0DB65ABD-2565-4985-9BE5-9E22330A1491}"/>
    <dgm:cxn modelId="{C972F068-C961-4D98-92DC-2922608C65D4}" srcId="{2E30A85A-A511-4B51-8FA4-594A4231AB21}" destId="{6FECCEE7-06A5-4C31-9B00-66CCD50981BB}" srcOrd="1" destOrd="0" parTransId="{BB84A9DC-331A-43A7-94B1-C3A529C96734}" sibTransId="{16F4AF23-CFFF-4FDF-B8F3-618F90271A36}"/>
    <dgm:cxn modelId="{0BB8346E-6933-46C1-876E-E1938B9F03BA}" srcId="{2CC9C4A6-3021-4DD9-9165-6076BD32132D}" destId="{7F72AD75-60AD-4C59-8532-9795CC24CF8B}" srcOrd="8" destOrd="0" parTransId="{CB550F72-5620-4081-876D-EFCD9CB25031}" sibTransId="{F4361474-2C67-4DAC-B604-1DD2A2FEBCA9}"/>
    <dgm:cxn modelId="{4E010986-5207-42E7-8C27-DE11A42ABEEF}" srcId="{4FF31801-DF07-4820-88A8-B1FD2B913422}" destId="{09F1ACA6-3C6F-401C-936E-801B5121D018}" srcOrd="1" destOrd="0" parTransId="{588F7D2C-FFA4-4ECD-9C09-8AB10FCB7B56}" sibTransId="{2DEB12E8-443B-45A9-9B67-24E755370164}"/>
    <dgm:cxn modelId="{CF22D3F0-0CAE-4F1F-B5DA-8F703B3D0A41}" type="presOf" srcId="{7B010CAB-D5F1-4D50-97D5-1301E909A119}" destId="{1A636548-C6E2-44B8-9153-AF6E4ED8D8FD}" srcOrd="0" destOrd="6" presId="urn:microsoft.com/office/officeart/2005/8/layout/hList1"/>
    <dgm:cxn modelId="{12E5BF79-6E9E-44F4-B225-D441DEEC6679}" srcId="{2CC9C4A6-3021-4DD9-9165-6076BD32132D}" destId="{00B41240-0968-46C9-85B9-C6B738E74040}" srcOrd="1" destOrd="0" parTransId="{22B04B9B-F5C7-4E9A-AC1C-C2518BFC9B89}" sibTransId="{8C2862E9-E385-4A94-8017-3E60C42BDCC4}"/>
    <dgm:cxn modelId="{CDC5FB45-67DB-400F-B2C8-497D041A0CF7}" type="presOf" srcId="{EE8D809E-0DF1-4FD6-93F1-F4EDF5102D98}" destId="{2B8516AA-A044-43C2-9326-606CE53EDAA0}" srcOrd="0" destOrd="4" presId="urn:microsoft.com/office/officeart/2005/8/layout/hList1"/>
    <dgm:cxn modelId="{CDF39A2E-E466-4D89-AF24-657BFAE143D6}" srcId="{2CC9C4A6-3021-4DD9-9165-6076BD32132D}" destId="{5DBF6267-2E12-4914-B289-BA130EF03E16}" srcOrd="5" destOrd="0" parTransId="{EB43AC11-91BE-4D9F-812B-60369B8D8E0F}" sibTransId="{A7135798-3D04-435F-9A7F-EBC1EDD72E72}"/>
    <dgm:cxn modelId="{E9145B13-7C05-4C70-ADD9-2393D26FB217}" type="presOf" srcId="{5CA269AC-C8BB-494A-AB42-52BD6DA63ED2}" destId="{1A636548-C6E2-44B8-9153-AF6E4ED8D8FD}" srcOrd="0" destOrd="5" presId="urn:microsoft.com/office/officeart/2005/8/layout/hList1"/>
    <dgm:cxn modelId="{85F9F5A4-28C0-4C6D-8A5C-ACD25C28780C}" type="presOf" srcId="{FE418EA5-CDD8-49F8-A71A-C66B243C6220}" destId="{B9939B40-6C8F-4ECA-811F-C5A2DA913F13}" srcOrd="0" destOrd="6" presId="urn:microsoft.com/office/officeart/2005/8/layout/hList1"/>
    <dgm:cxn modelId="{4EAC0B2F-2E6E-41E1-BAD5-08944E7C9BA1}" type="presOf" srcId="{E22E2F50-7F97-4E34-AD8B-23DA803FA0DA}" destId="{BA56003F-C73D-43CB-BEBA-DFAA5D5FBDD1}" srcOrd="0" destOrd="0" presId="urn:microsoft.com/office/officeart/2005/8/layout/hList1"/>
    <dgm:cxn modelId="{A85951EE-93AE-4767-9814-10B1438C4E99}" type="presOf" srcId="{9F455156-1AB5-4ECB-B5A5-FF28F53B8BC5}" destId="{4F98FF36-2182-4A6E-8EE6-F5056111F500}" srcOrd="0" destOrd="1" presId="urn:microsoft.com/office/officeart/2005/8/layout/hList1"/>
    <dgm:cxn modelId="{0D77084D-478E-431D-AE92-B956B8A31A2D}" srcId="{2CC9C4A6-3021-4DD9-9165-6076BD32132D}" destId="{317BCDA0-6299-4967-AA70-C429FF0578B6}" srcOrd="7" destOrd="0" parTransId="{79729055-04C6-486B-8894-C0347F510AC5}" sibTransId="{646D45F1-BAE0-46CA-BA4E-9CEEEED812A8}"/>
    <dgm:cxn modelId="{CE07645D-8271-4DAE-92BE-11BADFDCB4B7}" srcId="{09F1ACA6-3C6F-401C-936E-801B5121D018}" destId="{9698A24A-0A10-4136-AE11-4A78FFC44ABA}" srcOrd="3" destOrd="0" parTransId="{6D053DC3-BF12-428D-AEAE-941DF22C391C}" sibTransId="{6725A9B4-5F1D-4C1E-B9B2-EADDB2DA1DD2}"/>
    <dgm:cxn modelId="{64D336CA-F567-47B1-B07C-29C4BE8E4384}" type="presOf" srcId="{E51262CF-6F22-41F9-9138-BE21C273BF46}" destId="{40D9BCB7-F9B4-4E4B-9520-EE59FDD88818}" srcOrd="0" destOrd="0" presId="urn:microsoft.com/office/officeart/2005/8/layout/hList1"/>
    <dgm:cxn modelId="{153BAB84-FD25-4094-A038-E91627A26BE1}" srcId="{9427D5A8-9DC9-4D09-B3CB-3A40F51ABCFD}" destId="{DDD50848-2ABD-4FC6-9E86-5785EE6F5F3A}" srcOrd="5" destOrd="0" parTransId="{5E02606A-D4C7-4866-B071-0D32644380A0}" sibTransId="{EBACD5D7-66E4-4AE3-899F-414C89253059}"/>
    <dgm:cxn modelId="{7E5B0EF1-2673-415E-BDD6-367978350297}" srcId="{9427D5A8-9DC9-4D09-B3CB-3A40F51ABCFD}" destId="{294942DC-76D5-4985-80FD-CD96127EBEBC}" srcOrd="2" destOrd="0" parTransId="{995F8CE9-ACDD-43CC-9D3E-D285926ECC77}" sibTransId="{9791C59E-7CAF-4333-AA99-35ED62471076}"/>
    <dgm:cxn modelId="{3D86A9F9-10DB-4C21-BB49-305AE967CABF}" type="presOf" srcId="{5DBF6267-2E12-4914-B289-BA130EF03E16}" destId="{B9939B40-6C8F-4ECA-811F-C5A2DA913F13}" srcOrd="0" destOrd="5" presId="urn:microsoft.com/office/officeart/2005/8/layout/hList1"/>
    <dgm:cxn modelId="{370FE90B-16A2-4E61-827F-658A6040C7CC}" srcId="{7CC5731C-46D6-43A7-ADCD-BDAE8A421AFE}" destId="{D89B44BE-3749-487C-B36F-856E9A3AE711}" srcOrd="4" destOrd="0" parTransId="{69801AEA-8B2F-44A9-A91C-450D32D82C51}" sibTransId="{2E3E730D-0E78-4AF8-8094-75FEBFEF5CDE}"/>
    <dgm:cxn modelId="{928A1B14-D734-4F93-BC4D-243004738D98}" type="presOf" srcId="{567D8620-EA59-4FF9-88A0-64C66609EDF5}" destId="{2B8516AA-A044-43C2-9326-606CE53EDAA0}" srcOrd="0" destOrd="3" presId="urn:microsoft.com/office/officeart/2005/8/layout/hList1"/>
    <dgm:cxn modelId="{7FD22DA4-FFB4-4FC8-8C41-4340B5946CDD}" type="presOf" srcId="{06BDCFA6-1A1E-426F-9A04-84DCE90BBE40}" destId="{A72F5C8F-A1E1-476F-B9F9-06380B9C7BAF}" srcOrd="0" destOrd="1" presId="urn:microsoft.com/office/officeart/2005/8/layout/hList1"/>
    <dgm:cxn modelId="{E995D144-7EC9-479A-8507-C5A94538040A}" srcId="{4FF31801-DF07-4820-88A8-B1FD2B913422}" destId="{2CC9C4A6-3021-4DD9-9165-6076BD32132D}" srcOrd="5" destOrd="0" parTransId="{3C161AA8-51B0-4E94-BF55-F5BD6EBD3D9A}" sibTransId="{9F64E38D-81CA-4381-9026-5E99B82F6380}"/>
    <dgm:cxn modelId="{7B94DBE2-A55D-400F-91E4-27F9EC6723B3}" type="presOf" srcId="{13172068-FA0B-45C5-AD7E-F046B4296A4E}" destId="{1A636548-C6E2-44B8-9153-AF6E4ED8D8FD}" srcOrd="0" destOrd="0" presId="urn:microsoft.com/office/officeart/2005/8/layout/hList1"/>
    <dgm:cxn modelId="{885D0462-0D4C-45C9-B019-18011E6E8991}" srcId="{2E30A85A-A511-4B51-8FA4-594A4231AB21}" destId="{7B010CAB-D5F1-4D50-97D5-1301E909A119}" srcOrd="6" destOrd="0" parTransId="{831AAE71-41E1-4899-B687-0A73EF6ED050}" sibTransId="{0BE276F5-0A65-49BF-845F-5C6D4E36BABF}"/>
    <dgm:cxn modelId="{E72FEB4E-D1B5-4EDD-B132-116813559513}" type="presOf" srcId="{BAAF4281-7437-4FE0-A638-6A4AEA337C28}" destId="{1A636548-C6E2-44B8-9153-AF6E4ED8D8FD}" srcOrd="0" destOrd="2" presId="urn:microsoft.com/office/officeart/2005/8/layout/hList1"/>
    <dgm:cxn modelId="{ED0F3A67-688F-4325-873F-882F01A20149}" type="presOf" srcId="{7AFC290E-95A6-4FAC-ABC7-7D114E423DB7}" destId="{BA56003F-C73D-43CB-BEBA-DFAA5D5FBDD1}" srcOrd="0" destOrd="1" presId="urn:microsoft.com/office/officeart/2005/8/layout/hList1"/>
    <dgm:cxn modelId="{F50D808B-D195-4F47-83FC-A041542E2FF8}" srcId="{2E30A85A-A511-4B51-8FA4-594A4231AB21}" destId="{E3C8BDB7-C7F7-42C1-B765-E58E375B6FEE}" srcOrd="7" destOrd="0" parTransId="{6C910C14-CE96-4DD3-A7D1-4559C10D6283}" sibTransId="{27046F52-3BA8-402E-9495-1CFA0ED1F0FB}"/>
    <dgm:cxn modelId="{8E0963D6-110A-4E4C-8E72-44D0D33B657E}" srcId="{9427D5A8-9DC9-4D09-B3CB-3A40F51ABCFD}" destId="{EE8D809E-0DF1-4FD6-93F1-F4EDF5102D98}" srcOrd="4" destOrd="0" parTransId="{6B4C572E-99EF-4C90-B69C-4CE5C7F4210B}" sibTransId="{86ED6548-52AC-48C0-B4DD-DC5DF0C59205}"/>
    <dgm:cxn modelId="{6EC8DFB2-3D3F-4228-AC07-1446B5222EBA}" srcId="{2E30A85A-A511-4B51-8FA4-594A4231AB21}" destId="{13172068-FA0B-45C5-AD7E-F046B4296A4E}" srcOrd="0" destOrd="0" parTransId="{86DF5F7A-0CE0-493F-812D-10380B9004B9}" sibTransId="{0D7FC9A4-2668-4A9D-9270-423C98F342B7}"/>
    <dgm:cxn modelId="{64AE0AE9-5F65-4A2E-AC65-3B8EA4991483}" srcId="{2CC9C4A6-3021-4DD9-9165-6076BD32132D}" destId="{1705D3F4-CD33-4DCE-B804-683921733AA3}" srcOrd="4" destOrd="0" parTransId="{C1CD0298-07AD-45E5-A060-DEEA3CEDE737}" sibTransId="{606F5961-010A-4C3F-B555-96A4C21B54C4}"/>
    <dgm:cxn modelId="{AC3FDEDF-D7BA-4C3B-9F13-378203B33E29}" type="presOf" srcId="{26AF7D92-A1E4-423E-A0FD-3DD1827F6603}" destId="{B9939B40-6C8F-4ECA-811F-C5A2DA913F13}" srcOrd="0" destOrd="9" presId="urn:microsoft.com/office/officeart/2005/8/layout/hList1"/>
    <dgm:cxn modelId="{9082A6E0-B102-4C86-9B3D-F486256D3302}" type="presOf" srcId="{C0A121AD-776C-4A35-B1B2-A6830DE56559}" destId="{A72F5C8F-A1E1-476F-B9F9-06380B9C7BAF}" srcOrd="0" destOrd="0" presId="urn:microsoft.com/office/officeart/2005/8/layout/hList1"/>
    <dgm:cxn modelId="{FE1C91E1-3464-4AB3-964B-282D842DCA1E}" srcId="{9427D5A8-9DC9-4D09-B3CB-3A40F51ABCFD}" destId="{C04DF750-00CC-4DB7-A961-A224BD1E44E5}" srcOrd="1" destOrd="0" parTransId="{25C30C8F-4CC5-4CD6-855E-8FBDD1F31749}" sibTransId="{24BDCFF1-5D30-4E34-B59C-6E500710FE90}"/>
    <dgm:cxn modelId="{DD2ED6B1-805C-4866-B371-DD38FABE9EB0}" type="presOf" srcId="{B4D6D18D-5A22-408D-8619-B6814920F7EF}" destId="{88E80E78-CE51-4AAA-A85D-43E3CCABC934}" srcOrd="0" destOrd="0" presId="urn:microsoft.com/office/officeart/2005/8/layout/hList1"/>
    <dgm:cxn modelId="{D20E5E35-4D6A-4048-BA7A-B661693C3F87}" srcId="{9427D5A8-9DC9-4D09-B3CB-3A40F51ABCFD}" destId="{567D8620-EA59-4FF9-88A0-64C66609EDF5}" srcOrd="3" destOrd="0" parTransId="{78A4DF83-1C67-4753-9B97-F4785B57E8CF}" sibTransId="{BC9AAA7B-E22A-4DC0-9ECF-64D593A9ED1C}"/>
    <dgm:cxn modelId="{C9756E3A-8C28-4E76-B6D3-29291215770D}" type="presOf" srcId="{944B91D8-0105-4359-BC0A-D4E91FFB31A4}" destId="{4F98FF36-2182-4A6E-8EE6-F5056111F500}" srcOrd="0" destOrd="0" presId="urn:microsoft.com/office/officeart/2005/8/layout/hList1"/>
    <dgm:cxn modelId="{56581394-3D1E-4D21-BD02-A2B94C434BF2}" type="presOf" srcId="{CAB47C55-D845-4942-9591-09ABB851882F}" destId="{4F98FF36-2182-4A6E-8EE6-F5056111F500}" srcOrd="0" destOrd="2" presId="urn:microsoft.com/office/officeart/2005/8/layout/hList1"/>
    <dgm:cxn modelId="{A7858C5C-4F1D-47ED-8B80-5F85E3A2A12F}" srcId="{2E30A85A-A511-4B51-8FA4-594A4231AB21}" destId="{EE3764B0-F30F-48F3-AB51-7892C3462D66}" srcOrd="4" destOrd="0" parTransId="{6C67D601-0D39-475A-A382-C046C4F1FAAB}" sibTransId="{52A8628C-3324-4766-B266-39C179D82500}"/>
    <dgm:cxn modelId="{35984FC8-D78E-4FB5-8C6D-18B80ABD5848}" type="presOf" srcId="{DDD50848-2ABD-4FC6-9E86-5785EE6F5F3A}" destId="{2B8516AA-A044-43C2-9326-606CE53EDAA0}" srcOrd="0" destOrd="5" presId="urn:microsoft.com/office/officeart/2005/8/layout/hList1"/>
    <dgm:cxn modelId="{379938E7-50DB-4AA9-BFFD-9182BB225BE6}" type="presOf" srcId="{C04DF750-00CC-4DB7-A961-A224BD1E44E5}" destId="{2B8516AA-A044-43C2-9326-606CE53EDAA0}" srcOrd="0" destOrd="1" presId="urn:microsoft.com/office/officeart/2005/8/layout/hList1"/>
    <dgm:cxn modelId="{A10AF5F0-3C14-4EC9-BF2F-B9952F1CCF73}" type="presOf" srcId="{00B41240-0968-46C9-85B9-C6B738E74040}" destId="{B9939B40-6C8F-4ECA-811F-C5A2DA913F13}" srcOrd="0" destOrd="1" presId="urn:microsoft.com/office/officeart/2005/8/layout/hList1"/>
    <dgm:cxn modelId="{797048D9-0735-45C8-9343-45A2AD412BB2}" type="presParOf" srcId="{84D434E1-E046-4148-9BCC-6FC608871775}" destId="{ADBB2F56-064A-464D-8645-6AA6553E4881}" srcOrd="0" destOrd="0" presId="urn:microsoft.com/office/officeart/2005/8/layout/hList1"/>
    <dgm:cxn modelId="{18DE5210-25C3-45DA-AAF9-14592E050438}" type="presParOf" srcId="{ADBB2F56-064A-464D-8645-6AA6553E4881}" destId="{E6982521-FFB9-4D9C-A0AD-A743B089B7DE}" srcOrd="0" destOrd="0" presId="urn:microsoft.com/office/officeart/2005/8/layout/hList1"/>
    <dgm:cxn modelId="{8C14880B-AC81-4168-94D5-D45ADCD37A0E}" type="presParOf" srcId="{ADBB2F56-064A-464D-8645-6AA6553E4881}" destId="{2B8516AA-A044-43C2-9326-606CE53EDAA0}" srcOrd="1" destOrd="0" presId="urn:microsoft.com/office/officeart/2005/8/layout/hList1"/>
    <dgm:cxn modelId="{57F0E9C5-18BC-432E-A09D-24FA974F9AB3}" type="presParOf" srcId="{84D434E1-E046-4148-9BCC-6FC608871775}" destId="{6C476E17-DCAB-4A37-90CF-57998D940976}" srcOrd="1" destOrd="0" presId="urn:microsoft.com/office/officeart/2005/8/layout/hList1"/>
    <dgm:cxn modelId="{53EB26FA-92A3-495B-B089-E9A85BFE5815}" type="presParOf" srcId="{84D434E1-E046-4148-9BCC-6FC608871775}" destId="{C09F7320-CB05-4EC0-A636-6851FDED1B0F}" srcOrd="2" destOrd="0" presId="urn:microsoft.com/office/officeart/2005/8/layout/hList1"/>
    <dgm:cxn modelId="{D446EC32-9A18-4AFB-8210-8D738326EA42}" type="presParOf" srcId="{C09F7320-CB05-4EC0-A636-6851FDED1B0F}" destId="{25942DED-B29F-4F1B-A7D4-411B9D83C179}" srcOrd="0" destOrd="0" presId="urn:microsoft.com/office/officeart/2005/8/layout/hList1"/>
    <dgm:cxn modelId="{5F1E71E5-BC1C-4655-87B2-B3083ECF2615}" type="presParOf" srcId="{C09F7320-CB05-4EC0-A636-6851FDED1B0F}" destId="{4F98FF36-2182-4A6E-8EE6-F5056111F500}" srcOrd="1" destOrd="0" presId="urn:microsoft.com/office/officeart/2005/8/layout/hList1"/>
    <dgm:cxn modelId="{6CEEA6DE-7108-4E87-9E46-8D942E124590}" type="presParOf" srcId="{84D434E1-E046-4148-9BCC-6FC608871775}" destId="{F7EFE5E5-CB64-4FFD-9D0C-BEA8D1BB4C5F}" srcOrd="3" destOrd="0" presId="urn:microsoft.com/office/officeart/2005/8/layout/hList1"/>
    <dgm:cxn modelId="{3CFA1B92-7FB8-41FC-AEEA-D8502B83D012}" type="presParOf" srcId="{84D434E1-E046-4148-9BCC-6FC608871775}" destId="{4D0AA277-329F-41E8-B03A-D248194EDFC8}" srcOrd="4" destOrd="0" presId="urn:microsoft.com/office/officeart/2005/8/layout/hList1"/>
    <dgm:cxn modelId="{4D406316-0C74-4B8D-8C5A-BD9625B6CB25}" type="presParOf" srcId="{4D0AA277-329F-41E8-B03A-D248194EDFC8}" destId="{40D9BCB7-F9B4-4E4B-9520-EE59FDD88818}" srcOrd="0" destOrd="0" presId="urn:microsoft.com/office/officeart/2005/8/layout/hList1"/>
    <dgm:cxn modelId="{BE7D6372-5880-4B6B-A192-54925F3F3E1A}" type="presParOf" srcId="{4D0AA277-329F-41E8-B03A-D248194EDFC8}" destId="{BA56003F-C73D-43CB-BEBA-DFAA5D5FBDD1}" srcOrd="1" destOrd="0" presId="urn:microsoft.com/office/officeart/2005/8/layout/hList1"/>
    <dgm:cxn modelId="{5D8F4A28-9EFD-42C2-A81D-FD00A8AD9820}" type="presParOf" srcId="{84D434E1-E046-4148-9BCC-6FC608871775}" destId="{2745C674-FE65-4E1F-A006-1951601D1EE4}" srcOrd="5" destOrd="0" presId="urn:microsoft.com/office/officeart/2005/8/layout/hList1"/>
    <dgm:cxn modelId="{2EA34FFE-50E5-4C57-A335-EB1F8141C237}" type="presParOf" srcId="{84D434E1-E046-4148-9BCC-6FC608871775}" destId="{0D778459-7F34-4D37-8B1B-1FA62ED3286A}" srcOrd="6" destOrd="0" presId="urn:microsoft.com/office/officeart/2005/8/layout/hList1"/>
    <dgm:cxn modelId="{B9E35530-9CEC-4ADF-AF97-44B4A9C4D126}" type="presParOf" srcId="{0D778459-7F34-4D37-8B1B-1FA62ED3286A}" destId="{88E80E78-CE51-4AAA-A85D-43E3CCABC934}" srcOrd="0" destOrd="0" presId="urn:microsoft.com/office/officeart/2005/8/layout/hList1"/>
    <dgm:cxn modelId="{538ED420-11F7-4AAA-A9AE-C4E3F2B5FB55}" type="presParOf" srcId="{0D778459-7F34-4D37-8B1B-1FA62ED3286A}" destId="{DC3DDB21-D0EC-4E9A-A076-E7FDFAC452D7}" srcOrd="1" destOrd="0" presId="urn:microsoft.com/office/officeart/2005/8/layout/hList1"/>
    <dgm:cxn modelId="{8E6BE2C6-18DD-4500-B569-3C774B45A801}" type="presParOf" srcId="{84D434E1-E046-4148-9BCC-6FC608871775}" destId="{A083315C-3B2A-49CB-A5D8-54FE091CF8FA}" srcOrd="7" destOrd="0" presId="urn:microsoft.com/office/officeart/2005/8/layout/hList1"/>
    <dgm:cxn modelId="{19844086-3BC8-4F9F-8DD7-7EE27D4AD55B}" type="presParOf" srcId="{84D434E1-E046-4148-9BCC-6FC608871775}" destId="{0EF5ADD3-494E-42BF-8881-ACD72C954272}" srcOrd="8" destOrd="0" presId="urn:microsoft.com/office/officeart/2005/8/layout/hList1"/>
    <dgm:cxn modelId="{DCB09D2E-E036-4D50-ABEE-BF814C5CEDB0}" type="presParOf" srcId="{0EF5ADD3-494E-42BF-8881-ACD72C954272}" destId="{AA0DE5D6-1DAA-423C-87E3-1186186349F9}" srcOrd="0" destOrd="0" presId="urn:microsoft.com/office/officeart/2005/8/layout/hList1"/>
    <dgm:cxn modelId="{1048D903-8F55-4C1C-90C6-FB4CAC115D23}" type="presParOf" srcId="{0EF5ADD3-494E-42BF-8881-ACD72C954272}" destId="{A72F5C8F-A1E1-476F-B9F9-06380B9C7BAF}" srcOrd="1" destOrd="0" presId="urn:microsoft.com/office/officeart/2005/8/layout/hList1"/>
    <dgm:cxn modelId="{0F8B4E0F-2ED9-4639-A653-861ACEE5DFA1}" type="presParOf" srcId="{84D434E1-E046-4148-9BCC-6FC608871775}" destId="{FCD30798-72A7-41FC-BE5E-A59578BA3465}" srcOrd="9" destOrd="0" presId="urn:microsoft.com/office/officeart/2005/8/layout/hList1"/>
    <dgm:cxn modelId="{56FFAA9B-1127-4C32-8E32-08473DAC9754}" type="presParOf" srcId="{84D434E1-E046-4148-9BCC-6FC608871775}" destId="{25EF5EE8-3C19-4ECD-9279-4A81AFE51B16}" srcOrd="10" destOrd="0" presId="urn:microsoft.com/office/officeart/2005/8/layout/hList1"/>
    <dgm:cxn modelId="{AC7B6B19-3E74-4F02-8DB0-96DA3A7B08AB}" type="presParOf" srcId="{25EF5EE8-3C19-4ECD-9279-4A81AFE51B16}" destId="{D04105E3-A799-4F06-BA86-264159423C56}" srcOrd="0" destOrd="0" presId="urn:microsoft.com/office/officeart/2005/8/layout/hList1"/>
    <dgm:cxn modelId="{7104C048-D104-4275-A912-7FBBA41CCDFA}" type="presParOf" srcId="{25EF5EE8-3C19-4ECD-9279-4A81AFE51B16}" destId="{B9939B40-6C8F-4ECA-811F-C5A2DA913F13}" srcOrd="1" destOrd="0" presId="urn:microsoft.com/office/officeart/2005/8/layout/hList1"/>
    <dgm:cxn modelId="{10E75C3E-C1CB-4C1F-8A3A-43C541CEECF9}" type="presParOf" srcId="{84D434E1-E046-4148-9BCC-6FC608871775}" destId="{61C402BE-48B1-4172-9618-ECCD6CEA83CE}" srcOrd="11" destOrd="0" presId="urn:microsoft.com/office/officeart/2005/8/layout/hList1"/>
    <dgm:cxn modelId="{BFAA321D-51F9-4AF9-9211-E2A4DEC1E05E}" type="presParOf" srcId="{84D434E1-E046-4148-9BCC-6FC608871775}" destId="{4B3D81FC-0266-4EA2-B260-5E5995E3AAC2}" srcOrd="12" destOrd="0" presId="urn:microsoft.com/office/officeart/2005/8/layout/hList1"/>
    <dgm:cxn modelId="{13A03BA1-77A0-4B17-8661-A8A9CB7EB2C8}" type="presParOf" srcId="{4B3D81FC-0266-4EA2-B260-5E5995E3AAC2}" destId="{A8B6A74B-AE2E-48A0-B218-33A899DC2DA8}" srcOrd="0" destOrd="0" presId="urn:microsoft.com/office/officeart/2005/8/layout/hList1"/>
    <dgm:cxn modelId="{31CA97CD-ACBE-4224-80B4-319E06B66ADE}" type="presParOf" srcId="{4B3D81FC-0266-4EA2-B260-5E5995E3AAC2}" destId="{1A636548-C6E2-44B8-9153-AF6E4ED8D8F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F31801-DF07-4820-88A8-B1FD2B91342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427D5A8-9DC9-4D09-B3CB-3A40F51ABCFD}">
      <dgm:prSet/>
      <dgm:spPr/>
      <dgm:t>
        <a:bodyPr/>
        <a:lstStyle/>
        <a:p>
          <a:r>
            <a:rPr lang="en-US" dirty="0"/>
            <a:t>Technology Solutions</a:t>
          </a:r>
        </a:p>
      </dgm:t>
    </dgm:pt>
    <dgm:pt modelId="{ABFD19F0-B13F-4769-976E-610F246B2EBC}" type="parTrans" cxnId="{D0082CA5-983B-4154-A7EC-1B51F84A6465}">
      <dgm:prSet/>
      <dgm:spPr/>
      <dgm:t>
        <a:bodyPr/>
        <a:lstStyle/>
        <a:p>
          <a:endParaRPr lang="en-US"/>
        </a:p>
      </dgm:t>
    </dgm:pt>
    <dgm:pt modelId="{A337AC4C-6DC6-432A-8341-F5F6BFE74F36}" type="sibTrans" cxnId="{D0082CA5-983B-4154-A7EC-1B51F84A6465}">
      <dgm:prSet/>
      <dgm:spPr/>
      <dgm:t>
        <a:bodyPr/>
        <a:lstStyle/>
        <a:p>
          <a:endParaRPr lang="en-US"/>
        </a:p>
      </dgm:t>
    </dgm:pt>
    <dgm:pt modelId="{7CC5731C-46D6-43A7-ADCD-BDAE8A421AFE}">
      <dgm:prSet phldrT="[Text]"/>
      <dgm:spPr/>
      <dgm:t>
        <a:bodyPr/>
        <a:lstStyle/>
        <a:p>
          <a:r>
            <a:rPr lang="en-US" dirty="0"/>
            <a:t>SOPs, workflow, best practices, customer satisfaction, communication/outreach, monitoring and ongoing evaluation activities, discuss metrics with staff regularly;</a:t>
          </a:r>
        </a:p>
      </dgm:t>
    </dgm:pt>
    <dgm:pt modelId="{D5FD5632-AC90-45FC-9AEA-4CCEF614D131}" type="parTrans" cxnId="{56776C88-2E95-498F-8174-D774FD1F8E55}">
      <dgm:prSet/>
      <dgm:spPr/>
      <dgm:t>
        <a:bodyPr/>
        <a:lstStyle/>
        <a:p>
          <a:endParaRPr lang="en-US"/>
        </a:p>
      </dgm:t>
    </dgm:pt>
    <dgm:pt modelId="{CC8A878F-C4C4-469E-94B3-DA53DE92C2BE}" type="sibTrans" cxnId="{56776C88-2E95-498F-8174-D774FD1F8E55}">
      <dgm:prSet/>
      <dgm:spPr/>
      <dgm:t>
        <a:bodyPr/>
        <a:lstStyle/>
        <a:p>
          <a:endParaRPr lang="en-US"/>
        </a:p>
      </dgm:t>
    </dgm:pt>
    <dgm:pt modelId="{150611D4-6D0E-43E4-85FB-CD35010CCAAD}">
      <dgm:prSet/>
      <dgm:spPr/>
      <dgm:t>
        <a:bodyPr/>
        <a:lstStyle/>
        <a:p>
          <a:r>
            <a:rPr lang="en-US" b="0" i="0" u="none" dirty="0"/>
            <a:t>Use of appropriate technology is optimized and includes strategies such as:</a:t>
          </a:r>
          <a:endParaRPr lang="en-US" dirty="0"/>
        </a:p>
      </dgm:t>
    </dgm:pt>
    <dgm:pt modelId="{ADA7DA25-7EBB-46FD-84C1-8B0199576459}" type="parTrans" cxnId="{86B210BE-034E-45FA-9683-CF50021303FA}">
      <dgm:prSet/>
      <dgm:spPr/>
      <dgm:t>
        <a:bodyPr/>
        <a:lstStyle/>
        <a:p>
          <a:endParaRPr lang="en-US"/>
        </a:p>
      </dgm:t>
    </dgm:pt>
    <dgm:pt modelId="{CB1C62AD-B9DB-46D2-A0B8-FC031D9680B6}" type="sibTrans" cxnId="{86B210BE-034E-45FA-9683-CF50021303FA}">
      <dgm:prSet/>
      <dgm:spPr/>
      <dgm:t>
        <a:bodyPr/>
        <a:lstStyle/>
        <a:p>
          <a:endParaRPr lang="en-US"/>
        </a:p>
      </dgm:t>
    </dgm:pt>
    <dgm:pt modelId="{C04DF750-00CC-4DB7-A961-A224BD1E44E5}">
      <dgm:prSet/>
      <dgm:spPr/>
      <dgm:t>
        <a:bodyPr/>
        <a:lstStyle/>
        <a:p>
          <a:r>
            <a:rPr lang="en-US" b="0" i="0" u="none" dirty="0"/>
            <a:t>An electronic IRB submission and management system;</a:t>
          </a:r>
          <a:endParaRPr lang="en-US" dirty="0"/>
        </a:p>
      </dgm:t>
    </dgm:pt>
    <dgm:pt modelId="{25C30C8F-4CC5-4CD6-855E-8FBDD1F31749}" type="parTrans" cxnId="{FE1C91E1-3464-4AB3-964B-282D842DCA1E}">
      <dgm:prSet/>
      <dgm:spPr/>
      <dgm:t>
        <a:bodyPr/>
        <a:lstStyle/>
        <a:p>
          <a:endParaRPr lang="en-US"/>
        </a:p>
      </dgm:t>
    </dgm:pt>
    <dgm:pt modelId="{24BDCFF1-5D30-4E34-B59C-6E500710FE90}" type="sibTrans" cxnId="{FE1C91E1-3464-4AB3-964B-282D842DCA1E}">
      <dgm:prSet/>
      <dgm:spPr/>
      <dgm:t>
        <a:bodyPr/>
        <a:lstStyle/>
        <a:p>
          <a:endParaRPr lang="en-US"/>
        </a:p>
      </dgm:t>
    </dgm:pt>
    <dgm:pt modelId="{09F1ACA6-3C6F-401C-936E-801B5121D018}">
      <dgm:prSet/>
      <dgm:spPr/>
      <dgm:t>
        <a:bodyPr/>
        <a:lstStyle/>
        <a:p>
          <a:r>
            <a:rPr lang="en-US" dirty="0"/>
            <a:t>Resource Allocation</a:t>
          </a:r>
        </a:p>
      </dgm:t>
    </dgm:pt>
    <dgm:pt modelId="{588F7D2C-FFA4-4ECD-9C09-8AB10FCB7B56}" type="parTrans" cxnId="{4E010986-5207-42E7-8C27-DE11A42ABEEF}">
      <dgm:prSet/>
      <dgm:spPr/>
      <dgm:t>
        <a:bodyPr/>
        <a:lstStyle/>
        <a:p>
          <a:endParaRPr lang="en-US"/>
        </a:p>
      </dgm:t>
    </dgm:pt>
    <dgm:pt modelId="{2DEB12E8-443B-45A9-9B67-24E755370164}" type="sibTrans" cxnId="{4E010986-5207-42E7-8C27-DE11A42ABEEF}">
      <dgm:prSet/>
      <dgm:spPr/>
      <dgm:t>
        <a:bodyPr/>
        <a:lstStyle/>
        <a:p>
          <a:endParaRPr lang="en-US"/>
        </a:p>
      </dgm:t>
    </dgm:pt>
    <dgm:pt modelId="{944B91D8-0105-4359-BC0A-D4E91FFB31A4}">
      <dgm:prSet/>
      <dgm:spPr/>
      <dgm:t>
        <a:bodyPr/>
        <a:lstStyle/>
        <a:p>
          <a:r>
            <a:rPr lang="en-US" b="0" i="0" u="none" dirty="0"/>
            <a:t>Allocate appropriate resources to IRB, IRB staff and review committees are sufficient and appropriate wit optimized workloads. Includes strategies such as:</a:t>
          </a:r>
          <a:endParaRPr lang="en-US" dirty="0"/>
        </a:p>
      </dgm:t>
    </dgm:pt>
    <dgm:pt modelId="{5AFA4DE1-C91D-4166-AFF2-F18C1F7E5719}" type="parTrans" cxnId="{3F16F529-3052-42BF-A631-7187A4BEB678}">
      <dgm:prSet/>
      <dgm:spPr/>
      <dgm:t>
        <a:bodyPr/>
        <a:lstStyle/>
        <a:p>
          <a:endParaRPr lang="en-US"/>
        </a:p>
      </dgm:t>
    </dgm:pt>
    <dgm:pt modelId="{F9CE188B-DE5B-429B-9A79-C24054D7E518}" type="sibTrans" cxnId="{3F16F529-3052-42BF-A631-7187A4BEB678}">
      <dgm:prSet/>
      <dgm:spPr/>
      <dgm:t>
        <a:bodyPr/>
        <a:lstStyle/>
        <a:p>
          <a:endParaRPr lang="en-US"/>
        </a:p>
      </dgm:t>
    </dgm:pt>
    <dgm:pt modelId="{9F455156-1AB5-4ECB-B5A5-FF28F53B8BC5}">
      <dgm:prSet/>
      <dgm:spPr/>
      <dgm:t>
        <a:bodyPr/>
        <a:lstStyle/>
        <a:p>
          <a:r>
            <a:rPr lang="en-US" b="0" i="0" u="none" dirty="0"/>
            <a:t>Review Process Improvement</a:t>
          </a:r>
          <a:endParaRPr lang="en-US" dirty="0"/>
        </a:p>
      </dgm:t>
    </dgm:pt>
    <dgm:pt modelId="{CA1090CF-C7AA-4937-997E-44B3F74B0EDA}" type="parTrans" cxnId="{5D0B738E-7911-4CE3-8537-D675C4FC4BB4}">
      <dgm:prSet/>
      <dgm:spPr/>
      <dgm:t>
        <a:bodyPr/>
        <a:lstStyle/>
        <a:p>
          <a:endParaRPr lang="en-US"/>
        </a:p>
      </dgm:t>
    </dgm:pt>
    <dgm:pt modelId="{EE600709-DAC7-4F34-BF80-5255A4765B1C}" type="sibTrans" cxnId="{5D0B738E-7911-4CE3-8537-D675C4FC4BB4}">
      <dgm:prSet/>
      <dgm:spPr/>
      <dgm:t>
        <a:bodyPr/>
        <a:lstStyle/>
        <a:p>
          <a:endParaRPr lang="en-US"/>
        </a:p>
      </dgm:t>
    </dgm:pt>
    <dgm:pt modelId="{CAB47C55-D845-4942-9591-09ABB851882F}">
      <dgm:prSet/>
      <dgm:spPr/>
      <dgm:t>
        <a:bodyPr/>
        <a:lstStyle/>
        <a:p>
          <a:r>
            <a:rPr lang="en-US" b="0" i="0" u="none" dirty="0"/>
            <a:t>Strategies and activities intended to change the review process in the near term. Changes made primarily affect IRB members. Strategies include:</a:t>
          </a:r>
          <a:endParaRPr lang="en-US" dirty="0"/>
        </a:p>
      </dgm:t>
    </dgm:pt>
    <dgm:pt modelId="{3A6E1C16-79F0-471F-99AB-31CAFC4D11E6}" type="parTrans" cxnId="{AF32C950-8BEA-440D-ABD2-80A8B28A5CB7}">
      <dgm:prSet/>
      <dgm:spPr/>
      <dgm:t>
        <a:bodyPr/>
        <a:lstStyle/>
        <a:p>
          <a:endParaRPr lang="en-US"/>
        </a:p>
      </dgm:t>
    </dgm:pt>
    <dgm:pt modelId="{25902557-14FE-4B8E-9D92-F3FCECD3EC4B}" type="sibTrans" cxnId="{AF32C950-8BEA-440D-ABD2-80A8B28A5CB7}">
      <dgm:prSet/>
      <dgm:spPr/>
      <dgm:t>
        <a:bodyPr/>
        <a:lstStyle/>
        <a:p>
          <a:endParaRPr lang="en-US"/>
        </a:p>
      </dgm:t>
    </dgm:pt>
    <dgm:pt modelId="{9698A24A-0A10-4136-AE11-4A78FFC44ABA}">
      <dgm:prSet/>
      <dgm:spPr/>
      <dgm:t>
        <a:bodyPr/>
        <a:lstStyle/>
        <a:p>
          <a:r>
            <a:rPr lang="en-US" b="0" i="0" u="none" dirty="0"/>
            <a:t>Submission Process Improvement</a:t>
          </a:r>
          <a:endParaRPr lang="en-US" dirty="0"/>
        </a:p>
      </dgm:t>
    </dgm:pt>
    <dgm:pt modelId="{6D053DC3-BF12-428D-AEAE-941DF22C391C}" type="parTrans" cxnId="{CE07645D-8271-4DAE-92BE-11BADFDCB4B7}">
      <dgm:prSet/>
      <dgm:spPr/>
      <dgm:t>
        <a:bodyPr/>
        <a:lstStyle/>
        <a:p>
          <a:endParaRPr lang="en-US"/>
        </a:p>
      </dgm:t>
    </dgm:pt>
    <dgm:pt modelId="{6725A9B4-5F1D-4C1E-B9B2-EADDB2DA1DD2}" type="sibTrans" cxnId="{CE07645D-8271-4DAE-92BE-11BADFDCB4B7}">
      <dgm:prSet/>
      <dgm:spPr/>
      <dgm:t>
        <a:bodyPr/>
        <a:lstStyle/>
        <a:p>
          <a:endParaRPr lang="en-US"/>
        </a:p>
      </dgm:t>
    </dgm:pt>
    <dgm:pt modelId="{E22E2F50-7F97-4E34-AD8B-23DA803FA0DA}">
      <dgm:prSet/>
      <dgm:spPr/>
      <dgm:t>
        <a:bodyPr/>
        <a:lstStyle/>
        <a:p>
          <a:r>
            <a:rPr lang="en-US" b="0" i="0" u="none" dirty="0"/>
            <a:t>Human Capital</a:t>
          </a:r>
          <a:endParaRPr lang="en-US" dirty="0"/>
        </a:p>
      </dgm:t>
    </dgm:pt>
    <dgm:pt modelId="{AE3F8406-83FA-4724-BE99-58F4FA10F055}" type="parTrans" cxnId="{635BAF95-C847-4046-8F55-E940C88C7B13}">
      <dgm:prSet/>
      <dgm:spPr/>
      <dgm:t>
        <a:bodyPr/>
        <a:lstStyle/>
        <a:p>
          <a:endParaRPr lang="en-US"/>
        </a:p>
      </dgm:t>
    </dgm:pt>
    <dgm:pt modelId="{C728A9A7-EF20-4434-B93C-5B7623B0CCB8}" type="sibTrans" cxnId="{635BAF95-C847-4046-8F55-E940C88C7B13}">
      <dgm:prSet/>
      <dgm:spPr/>
      <dgm:t>
        <a:bodyPr/>
        <a:lstStyle/>
        <a:p>
          <a:endParaRPr lang="en-US"/>
        </a:p>
      </dgm:t>
    </dgm:pt>
    <dgm:pt modelId="{7AFC290E-95A6-4FAC-ABC7-7D114E423DB7}">
      <dgm:prSet/>
      <dgm:spPr/>
      <dgm:t>
        <a:bodyPr/>
        <a:lstStyle/>
        <a:p>
          <a:r>
            <a:rPr lang="en-US" b="0" i="0" u="none" dirty="0"/>
            <a:t>Mentoring, training, educating, efforts made to assess and enhance the knowledge based of all who are doing review or submission. Examples include:</a:t>
          </a:r>
          <a:endParaRPr lang="en-US" dirty="0"/>
        </a:p>
      </dgm:t>
    </dgm:pt>
    <dgm:pt modelId="{CE090BA4-C217-46DC-921D-1835D6A68332}" type="parTrans" cxnId="{3A0BC387-3382-4B40-842A-7D4462C99937}">
      <dgm:prSet/>
      <dgm:spPr/>
      <dgm:t>
        <a:bodyPr/>
        <a:lstStyle/>
        <a:p>
          <a:endParaRPr lang="en-US"/>
        </a:p>
      </dgm:t>
    </dgm:pt>
    <dgm:pt modelId="{044BECE4-24CE-44C5-8B6F-51A9C45147A0}" type="sibTrans" cxnId="{3A0BC387-3382-4B40-842A-7D4462C99937}">
      <dgm:prSet/>
      <dgm:spPr/>
      <dgm:t>
        <a:bodyPr/>
        <a:lstStyle/>
        <a:p>
          <a:endParaRPr lang="en-US"/>
        </a:p>
      </dgm:t>
    </dgm:pt>
    <dgm:pt modelId="{BCC5D5D1-A388-43D8-95E9-DC89D19A2B1B}">
      <dgm:prSet/>
      <dgm:spPr/>
      <dgm:t>
        <a:bodyPr/>
        <a:lstStyle/>
        <a:p>
          <a:r>
            <a:rPr lang="en-US" b="0" i="0" u="none" dirty="0"/>
            <a:t>Train researchers in human rights research ethics, policies/procedures;</a:t>
          </a:r>
          <a:endParaRPr lang="en-US" dirty="0"/>
        </a:p>
      </dgm:t>
    </dgm:pt>
    <dgm:pt modelId="{FF50A925-13B5-4468-9BBD-CED637E2DD62}" type="parTrans" cxnId="{1E938879-3910-4804-B499-C9770C9B4705}">
      <dgm:prSet/>
      <dgm:spPr/>
      <dgm:t>
        <a:bodyPr/>
        <a:lstStyle/>
        <a:p>
          <a:endParaRPr lang="en-US"/>
        </a:p>
      </dgm:t>
    </dgm:pt>
    <dgm:pt modelId="{0BA988BC-D2D1-4CFA-9F0F-2F2BC946A21C}" type="sibTrans" cxnId="{1E938879-3910-4804-B499-C9770C9B4705}">
      <dgm:prSet/>
      <dgm:spPr/>
      <dgm:t>
        <a:bodyPr/>
        <a:lstStyle/>
        <a:p>
          <a:endParaRPr lang="en-US"/>
        </a:p>
      </dgm:t>
    </dgm:pt>
    <dgm:pt modelId="{B4D6D18D-5A22-408D-8619-B6814920F7EF}">
      <dgm:prSet/>
      <dgm:spPr/>
      <dgm:t>
        <a:bodyPr/>
        <a:lstStyle/>
        <a:p>
          <a:r>
            <a:rPr lang="en-US"/>
            <a:t>Operational Efficiency</a:t>
          </a:r>
          <a:endParaRPr lang="en-US" dirty="0"/>
        </a:p>
      </dgm:t>
    </dgm:pt>
    <dgm:pt modelId="{D8E34D06-5873-407C-8BF3-CF5E54EAB012}" type="parTrans" cxnId="{C221DFB1-C176-4F07-B242-889172999D36}">
      <dgm:prSet/>
      <dgm:spPr/>
      <dgm:t>
        <a:bodyPr/>
        <a:lstStyle/>
        <a:p>
          <a:endParaRPr lang="en-US"/>
        </a:p>
      </dgm:t>
    </dgm:pt>
    <dgm:pt modelId="{5C82AC3F-2E89-4063-8E37-100100EF86D4}" type="sibTrans" cxnId="{C221DFB1-C176-4F07-B242-889172999D36}">
      <dgm:prSet/>
      <dgm:spPr/>
      <dgm:t>
        <a:bodyPr/>
        <a:lstStyle/>
        <a:p>
          <a:endParaRPr lang="en-US"/>
        </a:p>
      </dgm:t>
    </dgm:pt>
    <dgm:pt modelId="{FDE2AC8C-FFE6-4473-B93D-74828CABD610}">
      <dgm:prSet/>
      <dgm:spPr/>
      <dgm:t>
        <a:bodyPr/>
        <a:lstStyle/>
        <a:p>
          <a:r>
            <a:rPr lang="en-US" dirty="0"/>
            <a:t>Assessing processes and using quality improvement tools to clearly understand steps in the process and identify potential waste or bottlenecks (Process workflow mapping, Root cause analysis, LEAN / Six Sigma). Examples include:</a:t>
          </a:r>
        </a:p>
      </dgm:t>
    </dgm:pt>
    <dgm:pt modelId="{F164EBF8-D4A3-4087-80D4-57FA885F98AC}" type="parTrans" cxnId="{EC41E805-4F61-4BA6-A29A-7BCF39D61D62}">
      <dgm:prSet/>
      <dgm:spPr/>
      <dgm:t>
        <a:bodyPr/>
        <a:lstStyle/>
        <a:p>
          <a:endParaRPr lang="en-US"/>
        </a:p>
      </dgm:t>
    </dgm:pt>
    <dgm:pt modelId="{0756026C-B9D0-4F19-9A2D-705C01F4A0C6}" type="sibTrans" cxnId="{EC41E805-4F61-4BA6-A29A-7BCF39D61D62}">
      <dgm:prSet/>
      <dgm:spPr/>
      <dgm:t>
        <a:bodyPr/>
        <a:lstStyle/>
        <a:p>
          <a:endParaRPr lang="en-US"/>
        </a:p>
      </dgm:t>
    </dgm:pt>
    <dgm:pt modelId="{C0A121AD-776C-4A35-B1B2-A6830DE56559}">
      <dgm:prSet phldrT="[Text]"/>
      <dgm:spPr/>
      <dgm:t>
        <a:bodyPr/>
        <a:lstStyle/>
        <a:p>
          <a:r>
            <a:rPr lang="en-US" b="0" i="0" u="none" dirty="0"/>
            <a:t>Reach out proactively to study team members, increase investigator awareness of available hub support services (faculty meetings, symposia/fairs/expo, optimize web site, partner with marketing).</a:t>
          </a:r>
          <a:endParaRPr lang="en-US" dirty="0"/>
        </a:p>
      </dgm:t>
    </dgm:pt>
    <dgm:pt modelId="{25C28B98-FBF6-485C-A858-35F48B5D7398}" type="parTrans" cxnId="{DA68945A-0E17-44A0-BF15-93B480157B28}">
      <dgm:prSet/>
      <dgm:spPr/>
      <dgm:t>
        <a:bodyPr/>
        <a:lstStyle/>
        <a:p>
          <a:endParaRPr lang="en-US"/>
        </a:p>
      </dgm:t>
    </dgm:pt>
    <dgm:pt modelId="{B46D0282-FB0B-44BD-B703-91561B9D1ADB}" type="sibTrans" cxnId="{DA68945A-0E17-44A0-BF15-93B480157B28}">
      <dgm:prSet/>
      <dgm:spPr/>
      <dgm:t>
        <a:bodyPr/>
        <a:lstStyle/>
        <a:p>
          <a:endParaRPr lang="en-US"/>
        </a:p>
      </dgm:t>
    </dgm:pt>
    <dgm:pt modelId="{4B319B19-4C71-4A9A-8B52-C425705E7EE8}">
      <dgm:prSet/>
      <dgm:spPr/>
      <dgm:t>
        <a:bodyPr/>
        <a:lstStyle/>
        <a:p>
          <a:r>
            <a:rPr lang="en-US" b="0" i="0" u="none" dirty="0"/>
            <a:t>Improving online instructions at the time of data entry;</a:t>
          </a:r>
        </a:p>
      </dgm:t>
    </dgm:pt>
    <dgm:pt modelId="{62AE82F5-3B31-4B7E-8EC8-38EAF71DD17B}" type="parTrans" cxnId="{402DDCD4-6C15-4FE4-90B6-D733756F655A}">
      <dgm:prSet/>
      <dgm:spPr/>
      <dgm:t>
        <a:bodyPr/>
        <a:lstStyle/>
        <a:p>
          <a:endParaRPr lang="en-US"/>
        </a:p>
      </dgm:t>
    </dgm:pt>
    <dgm:pt modelId="{9EB4D18C-B8DE-48E8-AED0-8F1C1B528F55}" type="sibTrans" cxnId="{402DDCD4-6C15-4FE4-90B6-D733756F655A}">
      <dgm:prSet/>
      <dgm:spPr/>
      <dgm:t>
        <a:bodyPr/>
        <a:lstStyle/>
        <a:p>
          <a:endParaRPr lang="en-US"/>
        </a:p>
      </dgm:t>
    </dgm:pt>
    <dgm:pt modelId="{851EF4F6-347E-4EA7-8436-AB65526EB136}">
      <dgm:prSet/>
      <dgm:spPr/>
      <dgm:t>
        <a:bodyPr/>
        <a:lstStyle/>
        <a:p>
          <a:r>
            <a:rPr lang="en-US" b="0" i="0" u="none" dirty="0"/>
            <a:t>Programming electronic reminders for outstanding responses to inquiries.</a:t>
          </a:r>
        </a:p>
      </dgm:t>
    </dgm:pt>
    <dgm:pt modelId="{C83DE220-A2D8-4AC8-9502-62B55F4C452E}" type="parTrans" cxnId="{053924F5-BF88-42EF-9A1C-39A32D2166C0}">
      <dgm:prSet/>
      <dgm:spPr/>
      <dgm:t>
        <a:bodyPr/>
        <a:lstStyle/>
        <a:p>
          <a:endParaRPr lang="en-US"/>
        </a:p>
      </dgm:t>
    </dgm:pt>
    <dgm:pt modelId="{3779211A-7787-43EF-AE0C-7785A340E710}" type="sibTrans" cxnId="{053924F5-BF88-42EF-9A1C-39A32D2166C0}">
      <dgm:prSet/>
      <dgm:spPr/>
      <dgm:t>
        <a:bodyPr/>
        <a:lstStyle/>
        <a:p>
          <a:endParaRPr lang="en-US"/>
        </a:p>
      </dgm:t>
    </dgm:pt>
    <dgm:pt modelId="{D6BF9B33-E836-424B-A51F-52F85277D597}">
      <dgm:prSet/>
      <dgm:spPr/>
      <dgm:t>
        <a:bodyPr/>
        <a:lstStyle/>
        <a:p>
          <a:r>
            <a:rPr lang="en-US" dirty="0"/>
            <a:t>Hire or reorganize staff to provide availability of a wide range of expertise;</a:t>
          </a:r>
        </a:p>
      </dgm:t>
    </dgm:pt>
    <dgm:pt modelId="{98F4298C-D16C-49BC-8177-ECCC2A37EAC8}" type="parTrans" cxnId="{67C50BE0-1E9C-49B3-9347-944DF1740D5C}">
      <dgm:prSet/>
      <dgm:spPr/>
      <dgm:t>
        <a:bodyPr/>
        <a:lstStyle/>
        <a:p>
          <a:endParaRPr lang="en-US"/>
        </a:p>
      </dgm:t>
    </dgm:pt>
    <dgm:pt modelId="{69899C08-6178-4824-83D0-B199C30E49C8}" type="sibTrans" cxnId="{67C50BE0-1E9C-49B3-9347-944DF1740D5C}">
      <dgm:prSet/>
      <dgm:spPr/>
      <dgm:t>
        <a:bodyPr/>
        <a:lstStyle/>
        <a:p>
          <a:endParaRPr lang="en-US"/>
        </a:p>
      </dgm:t>
    </dgm:pt>
    <dgm:pt modelId="{8BFEA190-239F-4715-A688-13EABB0946B6}">
      <dgm:prSet/>
      <dgm:spPr/>
      <dgm:t>
        <a:bodyPr/>
        <a:lstStyle/>
        <a:p>
          <a:r>
            <a:rPr lang="en-US" dirty="0"/>
            <a:t>Assign a single coordinator to support a study through the entire process;</a:t>
          </a:r>
        </a:p>
      </dgm:t>
    </dgm:pt>
    <dgm:pt modelId="{0C6E98A9-0E46-424D-B67D-18B64A1701A2}" type="parTrans" cxnId="{246CF48C-4559-4A07-B870-95093D6B44FF}">
      <dgm:prSet/>
      <dgm:spPr/>
      <dgm:t>
        <a:bodyPr/>
        <a:lstStyle/>
        <a:p>
          <a:endParaRPr lang="en-US"/>
        </a:p>
      </dgm:t>
    </dgm:pt>
    <dgm:pt modelId="{D7C348C7-961F-4632-9561-C1C4A82BEBB7}" type="sibTrans" cxnId="{246CF48C-4559-4A07-B870-95093D6B44FF}">
      <dgm:prSet/>
      <dgm:spPr/>
      <dgm:t>
        <a:bodyPr/>
        <a:lstStyle/>
        <a:p>
          <a:endParaRPr lang="en-US"/>
        </a:p>
      </dgm:t>
    </dgm:pt>
    <dgm:pt modelId="{7F7A95E6-9DDE-46E7-9B00-46C70DFAB5D8}">
      <dgm:prSet/>
      <dgm:spPr/>
      <dgm:t>
        <a:bodyPr/>
        <a:lstStyle/>
        <a:p>
          <a:r>
            <a:rPr lang="en-US" dirty="0"/>
            <a:t>Increase the number of review panels/committees;</a:t>
          </a:r>
        </a:p>
      </dgm:t>
    </dgm:pt>
    <dgm:pt modelId="{F1B0D379-F95F-4699-BC19-86D508DE2A31}" type="parTrans" cxnId="{46EC9FC6-B548-4AB7-815D-7637CF6CB190}">
      <dgm:prSet/>
      <dgm:spPr/>
      <dgm:t>
        <a:bodyPr/>
        <a:lstStyle/>
        <a:p>
          <a:endParaRPr lang="en-US"/>
        </a:p>
      </dgm:t>
    </dgm:pt>
    <dgm:pt modelId="{CEFA5BE9-D0E1-4949-AADF-B66624691B27}" type="sibTrans" cxnId="{46EC9FC6-B548-4AB7-815D-7637CF6CB190}">
      <dgm:prSet/>
      <dgm:spPr/>
      <dgm:t>
        <a:bodyPr/>
        <a:lstStyle/>
        <a:p>
          <a:endParaRPr lang="en-US"/>
        </a:p>
      </dgm:t>
    </dgm:pt>
    <dgm:pt modelId="{9261E084-02F4-470D-BAD8-25FB6DEDBEA1}">
      <dgm:prSet/>
      <dgm:spPr/>
      <dgm:t>
        <a:bodyPr/>
        <a:lstStyle/>
        <a:p>
          <a:r>
            <a:rPr lang="en-US" dirty="0"/>
            <a:t>Track IRB submission volumes to assure appropriate balance of resources.</a:t>
          </a:r>
        </a:p>
      </dgm:t>
    </dgm:pt>
    <dgm:pt modelId="{84B39B60-97FB-4E65-9440-CB31329F4A46}" type="parTrans" cxnId="{7F4CEF67-1F80-41A6-9BE4-C4ABF7D5491E}">
      <dgm:prSet/>
      <dgm:spPr/>
      <dgm:t>
        <a:bodyPr/>
        <a:lstStyle/>
        <a:p>
          <a:endParaRPr lang="en-US"/>
        </a:p>
      </dgm:t>
    </dgm:pt>
    <dgm:pt modelId="{D9E55FE6-629C-42C5-B480-6210BAEA8BC9}" type="sibTrans" cxnId="{7F4CEF67-1F80-41A6-9BE4-C4ABF7D5491E}">
      <dgm:prSet/>
      <dgm:spPr/>
      <dgm:t>
        <a:bodyPr/>
        <a:lstStyle/>
        <a:p>
          <a:endParaRPr lang="en-US"/>
        </a:p>
      </dgm:t>
    </dgm:pt>
    <dgm:pt modelId="{BAA34760-1DE8-4BA6-97C8-37F3F8A85CE0}">
      <dgm:prSet/>
      <dgm:spPr/>
      <dgm:t>
        <a:bodyPr/>
        <a:lstStyle/>
        <a:p>
          <a:r>
            <a:rPr lang="en-US" dirty="0"/>
            <a:t>Assign a single coordinator to support a study through the entire process;</a:t>
          </a:r>
        </a:p>
      </dgm:t>
    </dgm:pt>
    <dgm:pt modelId="{3D8D708A-92A2-4B89-B7D8-74A49D855011}" type="parTrans" cxnId="{827B6FC6-3ABB-45D0-9717-66BC1C866D79}">
      <dgm:prSet/>
      <dgm:spPr/>
      <dgm:t>
        <a:bodyPr/>
        <a:lstStyle/>
        <a:p>
          <a:endParaRPr lang="en-US"/>
        </a:p>
      </dgm:t>
    </dgm:pt>
    <dgm:pt modelId="{E80CD2FB-9894-4774-94DB-145905FBF322}" type="sibTrans" cxnId="{827B6FC6-3ABB-45D0-9717-66BC1C866D79}">
      <dgm:prSet/>
      <dgm:spPr/>
      <dgm:t>
        <a:bodyPr/>
        <a:lstStyle/>
        <a:p>
          <a:endParaRPr lang="en-US"/>
        </a:p>
      </dgm:t>
    </dgm:pt>
    <dgm:pt modelId="{ADD2102D-C128-46CC-A755-CA3E47D4E972}">
      <dgm:prSet/>
      <dgm:spPr/>
      <dgm:t>
        <a:bodyPr/>
        <a:lstStyle/>
        <a:p>
          <a:r>
            <a:rPr lang="en-US" dirty="0"/>
            <a:t>Do not constrain studies to stay with original reviewer;</a:t>
          </a:r>
        </a:p>
      </dgm:t>
    </dgm:pt>
    <dgm:pt modelId="{9C92095C-F7CE-427C-AAD9-24A3C5CDA403}" type="parTrans" cxnId="{0969A447-2312-4216-9F87-2E4728EAF9C0}">
      <dgm:prSet/>
      <dgm:spPr/>
      <dgm:t>
        <a:bodyPr/>
        <a:lstStyle/>
        <a:p>
          <a:endParaRPr lang="en-US"/>
        </a:p>
      </dgm:t>
    </dgm:pt>
    <dgm:pt modelId="{716FA9D9-0107-4CF7-9F7A-264AC7D1A992}" type="sibTrans" cxnId="{0969A447-2312-4216-9F87-2E4728EAF9C0}">
      <dgm:prSet/>
      <dgm:spPr/>
      <dgm:t>
        <a:bodyPr/>
        <a:lstStyle/>
        <a:p>
          <a:endParaRPr lang="en-US"/>
        </a:p>
      </dgm:t>
    </dgm:pt>
    <dgm:pt modelId="{9B9F0CDD-A07D-478C-B6AB-51B041C31C1E}">
      <dgm:prSet/>
      <dgm:spPr/>
      <dgm:t>
        <a:bodyPr/>
        <a:lstStyle/>
        <a:p>
          <a:r>
            <a:rPr lang="en-US" dirty="0"/>
            <a:t>Hold more frequent IRB meetings with consistent chair;</a:t>
          </a:r>
        </a:p>
      </dgm:t>
    </dgm:pt>
    <dgm:pt modelId="{E3C025DE-A953-4FF8-83FC-CE431F2F7192}" type="parTrans" cxnId="{2D73D09E-8A7E-4D98-888A-9C47F86D0853}">
      <dgm:prSet/>
      <dgm:spPr/>
      <dgm:t>
        <a:bodyPr/>
        <a:lstStyle/>
        <a:p>
          <a:endParaRPr lang="en-US"/>
        </a:p>
      </dgm:t>
    </dgm:pt>
    <dgm:pt modelId="{7A0A4930-2621-4F5C-8046-55888D20A3FC}" type="sibTrans" cxnId="{2D73D09E-8A7E-4D98-888A-9C47F86D0853}">
      <dgm:prSet/>
      <dgm:spPr/>
      <dgm:t>
        <a:bodyPr/>
        <a:lstStyle/>
        <a:p>
          <a:endParaRPr lang="en-US"/>
        </a:p>
      </dgm:t>
    </dgm:pt>
    <dgm:pt modelId="{D068B4A4-AA4C-409E-B770-00BDFDF67F95}">
      <dgm:prSet/>
      <dgm:spPr/>
      <dgm:t>
        <a:bodyPr/>
        <a:lstStyle/>
        <a:p>
          <a:r>
            <a:rPr lang="en-US"/>
            <a:t>Use expedited review where possible;</a:t>
          </a:r>
          <a:endParaRPr lang="en-US" dirty="0"/>
        </a:p>
      </dgm:t>
    </dgm:pt>
    <dgm:pt modelId="{7A11A662-C28C-4513-98D1-9BDEF8D52FAA}" type="parTrans" cxnId="{01CDC3C0-ED80-44B8-8F30-56189881236C}">
      <dgm:prSet/>
      <dgm:spPr/>
      <dgm:t>
        <a:bodyPr/>
        <a:lstStyle/>
        <a:p>
          <a:endParaRPr lang="en-US"/>
        </a:p>
      </dgm:t>
    </dgm:pt>
    <dgm:pt modelId="{6D018D80-34F3-41E2-93A9-60DC0D40A660}" type="sibTrans" cxnId="{01CDC3C0-ED80-44B8-8F30-56189881236C}">
      <dgm:prSet/>
      <dgm:spPr/>
      <dgm:t>
        <a:bodyPr/>
        <a:lstStyle/>
        <a:p>
          <a:endParaRPr lang="en-US"/>
        </a:p>
      </dgm:t>
    </dgm:pt>
    <dgm:pt modelId="{BB1EC952-30D0-482B-9117-994172A6D611}">
      <dgm:prSet/>
      <dgm:spPr/>
      <dgm:t>
        <a:bodyPr/>
        <a:lstStyle/>
        <a:p>
          <a:r>
            <a:rPr lang="en-US" dirty="0"/>
            <a:t>Obtain contact info from PIs prior to IRB meeting;</a:t>
          </a:r>
        </a:p>
      </dgm:t>
    </dgm:pt>
    <dgm:pt modelId="{0A032A6E-971F-44A7-8AD1-B67F1E46DF6D}" type="parTrans" cxnId="{1A341D77-4E6F-4BDB-A62F-E04145ADB4F0}">
      <dgm:prSet/>
      <dgm:spPr/>
      <dgm:t>
        <a:bodyPr/>
        <a:lstStyle/>
        <a:p>
          <a:endParaRPr lang="en-US"/>
        </a:p>
      </dgm:t>
    </dgm:pt>
    <dgm:pt modelId="{AB713562-D394-48B8-9255-FC7A219910CC}" type="sibTrans" cxnId="{1A341D77-4E6F-4BDB-A62F-E04145ADB4F0}">
      <dgm:prSet/>
      <dgm:spPr/>
      <dgm:t>
        <a:bodyPr/>
        <a:lstStyle/>
        <a:p>
          <a:endParaRPr lang="en-US"/>
        </a:p>
      </dgm:t>
    </dgm:pt>
    <dgm:pt modelId="{F66F112C-FBF6-4D89-8533-11AF0CBBB120}">
      <dgm:prSet/>
      <dgm:spPr/>
      <dgm:t>
        <a:bodyPr/>
        <a:lstStyle/>
        <a:p>
          <a:r>
            <a:rPr lang="en-US" dirty="0"/>
            <a:t>Establish clear turnaround time performance goals for IRB.</a:t>
          </a:r>
        </a:p>
      </dgm:t>
    </dgm:pt>
    <dgm:pt modelId="{B99DB69E-AE88-4300-8541-9031935FCD06}" type="parTrans" cxnId="{CFFCB5E1-E0B3-4DC4-A540-4087FF1E79E1}">
      <dgm:prSet/>
      <dgm:spPr/>
      <dgm:t>
        <a:bodyPr/>
        <a:lstStyle/>
        <a:p>
          <a:endParaRPr lang="en-US"/>
        </a:p>
      </dgm:t>
    </dgm:pt>
    <dgm:pt modelId="{C4DA36FB-031C-4BA3-B5E8-8EEF12491180}" type="sibTrans" cxnId="{CFFCB5E1-E0B3-4DC4-A540-4087FF1E79E1}">
      <dgm:prSet/>
      <dgm:spPr/>
      <dgm:t>
        <a:bodyPr/>
        <a:lstStyle/>
        <a:p>
          <a:endParaRPr lang="en-US"/>
        </a:p>
      </dgm:t>
    </dgm:pt>
    <dgm:pt modelId="{B2EDC4C8-AB73-4EE4-B2F4-6FA94BCE7361}">
      <dgm:prSet/>
      <dgm:spPr/>
      <dgm:t>
        <a:bodyPr/>
        <a:lstStyle/>
        <a:p>
          <a:r>
            <a:rPr lang="en-US" dirty="0"/>
            <a:t>Strategies and activities intended to change the submission process in the near term. Changes made primarily affect researchers/study teams/PIs. Examples include:</a:t>
          </a:r>
        </a:p>
      </dgm:t>
    </dgm:pt>
    <dgm:pt modelId="{389545E5-9366-4E76-8AF8-FD36C9AEAE79}" type="parTrans" cxnId="{7F2757E9-F35A-4898-B017-2BE5471B21CD}">
      <dgm:prSet/>
      <dgm:spPr/>
      <dgm:t>
        <a:bodyPr/>
        <a:lstStyle/>
        <a:p>
          <a:endParaRPr lang="en-US"/>
        </a:p>
      </dgm:t>
    </dgm:pt>
    <dgm:pt modelId="{3448CABA-B508-459E-9115-5C29C54F8D32}" type="sibTrans" cxnId="{7F2757E9-F35A-4898-B017-2BE5471B21CD}">
      <dgm:prSet/>
      <dgm:spPr/>
      <dgm:t>
        <a:bodyPr/>
        <a:lstStyle/>
        <a:p>
          <a:endParaRPr lang="en-US"/>
        </a:p>
      </dgm:t>
    </dgm:pt>
    <dgm:pt modelId="{47471DA0-B7A6-41D2-A9AF-DEC1D5AF6150}">
      <dgm:prSet/>
      <dgm:spPr/>
      <dgm:t>
        <a:bodyPr/>
        <a:lstStyle/>
        <a:p>
          <a:r>
            <a:rPr lang="en-US" dirty="0"/>
            <a:t>Integrate PI protocol with IRB application and remove redundant sections of application;</a:t>
          </a:r>
        </a:p>
      </dgm:t>
    </dgm:pt>
    <dgm:pt modelId="{EC9617AC-FB3F-497E-9BD4-8FEF1910496A}" type="parTrans" cxnId="{FF049B93-4EF6-4BF7-87A2-B0CF2731D854}">
      <dgm:prSet/>
      <dgm:spPr/>
      <dgm:t>
        <a:bodyPr/>
        <a:lstStyle/>
        <a:p>
          <a:endParaRPr lang="en-US"/>
        </a:p>
      </dgm:t>
    </dgm:pt>
    <dgm:pt modelId="{65F311DA-CC87-4A81-9C97-7C31B6ACE7FD}" type="sibTrans" cxnId="{FF049B93-4EF6-4BF7-87A2-B0CF2731D854}">
      <dgm:prSet/>
      <dgm:spPr/>
      <dgm:t>
        <a:bodyPr/>
        <a:lstStyle/>
        <a:p>
          <a:endParaRPr lang="en-US"/>
        </a:p>
      </dgm:t>
    </dgm:pt>
    <dgm:pt modelId="{24528B35-5FBF-4A0E-9434-A25443D2DE5D}">
      <dgm:prSet/>
      <dgm:spPr/>
      <dgm:t>
        <a:bodyPr/>
        <a:lstStyle/>
        <a:p>
          <a:r>
            <a:rPr lang="en-US" dirty="0"/>
            <a:t>Revise application so that investigators provide greater detail and clarity about studies;</a:t>
          </a:r>
        </a:p>
      </dgm:t>
    </dgm:pt>
    <dgm:pt modelId="{135A8EE2-8FBD-41E5-AFCD-A3214513D0A8}" type="parTrans" cxnId="{30530F45-850D-4635-986E-FF532F079A26}">
      <dgm:prSet/>
      <dgm:spPr/>
      <dgm:t>
        <a:bodyPr/>
        <a:lstStyle/>
        <a:p>
          <a:endParaRPr lang="en-US"/>
        </a:p>
      </dgm:t>
    </dgm:pt>
    <dgm:pt modelId="{A9786E24-0264-4B27-B4FA-B040F2E2CB96}" type="sibTrans" cxnId="{30530F45-850D-4635-986E-FF532F079A26}">
      <dgm:prSet/>
      <dgm:spPr/>
      <dgm:t>
        <a:bodyPr/>
        <a:lstStyle/>
        <a:p>
          <a:endParaRPr lang="en-US"/>
        </a:p>
      </dgm:t>
    </dgm:pt>
    <dgm:pt modelId="{66BDD57F-3E3D-471D-B362-9511F77DAAAE}">
      <dgm:prSet/>
      <dgm:spPr/>
      <dgm:t>
        <a:bodyPr/>
        <a:lstStyle/>
        <a:p>
          <a:r>
            <a:rPr lang="en-US" dirty="0"/>
            <a:t>Provide support during application preparation (drop-in clinics, consultation services), pre-screening / pre-review services, feedback on rejected submissions.</a:t>
          </a:r>
        </a:p>
      </dgm:t>
    </dgm:pt>
    <dgm:pt modelId="{F8EC7811-54B1-42F1-B430-357D5B7D81D3}" type="parTrans" cxnId="{7213B8F5-86CC-432F-BC89-0FB63FB0DC43}">
      <dgm:prSet/>
      <dgm:spPr/>
      <dgm:t>
        <a:bodyPr/>
        <a:lstStyle/>
        <a:p>
          <a:endParaRPr lang="en-US"/>
        </a:p>
      </dgm:t>
    </dgm:pt>
    <dgm:pt modelId="{49285E02-5AC8-4E15-8AC7-7D125601031A}" type="sibTrans" cxnId="{7213B8F5-86CC-432F-BC89-0FB63FB0DC43}">
      <dgm:prSet/>
      <dgm:spPr/>
      <dgm:t>
        <a:bodyPr/>
        <a:lstStyle/>
        <a:p>
          <a:endParaRPr lang="en-US"/>
        </a:p>
      </dgm:t>
    </dgm:pt>
    <dgm:pt modelId="{3F0919AC-4C65-4F1B-877D-9EC4A994ED47}">
      <dgm:prSet/>
      <dgm:spPr/>
      <dgm:t>
        <a:bodyPr/>
        <a:lstStyle/>
        <a:p>
          <a:r>
            <a:rPr lang="en-US" dirty="0"/>
            <a:t>Conduct training in the IRB application process for investigators and staff.</a:t>
          </a:r>
        </a:p>
      </dgm:t>
    </dgm:pt>
    <dgm:pt modelId="{0E9EB38E-452F-432C-B111-A80E6D78607B}" type="parTrans" cxnId="{735818AD-8537-4466-BADB-C98D4542B38A}">
      <dgm:prSet/>
      <dgm:spPr/>
      <dgm:t>
        <a:bodyPr/>
        <a:lstStyle/>
        <a:p>
          <a:endParaRPr lang="en-US"/>
        </a:p>
      </dgm:t>
    </dgm:pt>
    <dgm:pt modelId="{90E96E1D-9EA8-4DC0-A1A9-9D554178CBC2}" type="sibTrans" cxnId="{735818AD-8537-4466-BADB-C98D4542B38A}">
      <dgm:prSet/>
      <dgm:spPr/>
      <dgm:t>
        <a:bodyPr/>
        <a:lstStyle/>
        <a:p>
          <a:endParaRPr lang="en-US"/>
        </a:p>
      </dgm:t>
    </dgm:pt>
    <dgm:pt modelId="{84D434E1-E046-4148-9BCC-6FC608871775}" type="pres">
      <dgm:prSet presAssocID="{4FF31801-DF07-4820-88A8-B1FD2B913422}" presName="Name0" presStyleCnt="0">
        <dgm:presLayoutVars>
          <dgm:dir/>
          <dgm:animLvl val="lvl"/>
          <dgm:resizeHandles val="exact"/>
        </dgm:presLayoutVars>
      </dgm:prSet>
      <dgm:spPr/>
      <dgm:t>
        <a:bodyPr/>
        <a:lstStyle/>
        <a:p>
          <a:endParaRPr lang="en-US"/>
        </a:p>
      </dgm:t>
    </dgm:pt>
    <dgm:pt modelId="{ADBB2F56-064A-464D-8645-6AA6553E4881}" type="pres">
      <dgm:prSet presAssocID="{9427D5A8-9DC9-4D09-B3CB-3A40F51ABCFD}" presName="composite" presStyleCnt="0"/>
      <dgm:spPr/>
    </dgm:pt>
    <dgm:pt modelId="{E6982521-FFB9-4D9C-A0AD-A743B089B7DE}" type="pres">
      <dgm:prSet presAssocID="{9427D5A8-9DC9-4D09-B3CB-3A40F51ABCFD}" presName="parTx" presStyleLbl="alignNode1" presStyleIdx="0" presStyleCnt="6">
        <dgm:presLayoutVars>
          <dgm:chMax val="0"/>
          <dgm:chPref val="0"/>
          <dgm:bulletEnabled val="1"/>
        </dgm:presLayoutVars>
      </dgm:prSet>
      <dgm:spPr/>
      <dgm:t>
        <a:bodyPr/>
        <a:lstStyle/>
        <a:p>
          <a:endParaRPr lang="en-US"/>
        </a:p>
      </dgm:t>
    </dgm:pt>
    <dgm:pt modelId="{2B8516AA-A044-43C2-9326-606CE53EDAA0}" type="pres">
      <dgm:prSet presAssocID="{9427D5A8-9DC9-4D09-B3CB-3A40F51ABCFD}" presName="desTx" presStyleLbl="alignAccFollowNode1" presStyleIdx="0" presStyleCnt="6">
        <dgm:presLayoutVars>
          <dgm:bulletEnabled val="1"/>
        </dgm:presLayoutVars>
      </dgm:prSet>
      <dgm:spPr/>
      <dgm:t>
        <a:bodyPr/>
        <a:lstStyle/>
        <a:p>
          <a:endParaRPr lang="en-US"/>
        </a:p>
      </dgm:t>
    </dgm:pt>
    <dgm:pt modelId="{6C476E17-DCAB-4A37-90CF-57998D940976}" type="pres">
      <dgm:prSet presAssocID="{A337AC4C-6DC6-432A-8341-F5F6BFE74F36}" presName="space" presStyleCnt="0"/>
      <dgm:spPr/>
    </dgm:pt>
    <dgm:pt modelId="{C09F7320-CB05-4EC0-A636-6851FDED1B0F}" type="pres">
      <dgm:prSet presAssocID="{09F1ACA6-3C6F-401C-936E-801B5121D018}" presName="composite" presStyleCnt="0"/>
      <dgm:spPr/>
    </dgm:pt>
    <dgm:pt modelId="{25942DED-B29F-4F1B-A7D4-411B9D83C179}" type="pres">
      <dgm:prSet presAssocID="{09F1ACA6-3C6F-401C-936E-801B5121D018}" presName="parTx" presStyleLbl="alignNode1" presStyleIdx="1" presStyleCnt="6">
        <dgm:presLayoutVars>
          <dgm:chMax val="0"/>
          <dgm:chPref val="0"/>
          <dgm:bulletEnabled val="1"/>
        </dgm:presLayoutVars>
      </dgm:prSet>
      <dgm:spPr/>
      <dgm:t>
        <a:bodyPr/>
        <a:lstStyle/>
        <a:p>
          <a:endParaRPr lang="en-US"/>
        </a:p>
      </dgm:t>
    </dgm:pt>
    <dgm:pt modelId="{4F98FF36-2182-4A6E-8EE6-F5056111F500}" type="pres">
      <dgm:prSet presAssocID="{09F1ACA6-3C6F-401C-936E-801B5121D018}" presName="desTx" presStyleLbl="alignAccFollowNode1" presStyleIdx="1" presStyleCnt="6">
        <dgm:presLayoutVars>
          <dgm:bulletEnabled val="1"/>
        </dgm:presLayoutVars>
      </dgm:prSet>
      <dgm:spPr/>
      <dgm:t>
        <a:bodyPr/>
        <a:lstStyle/>
        <a:p>
          <a:endParaRPr lang="en-US"/>
        </a:p>
      </dgm:t>
    </dgm:pt>
    <dgm:pt modelId="{F7EFE5E5-CB64-4FFD-9D0C-BEA8D1BB4C5F}" type="pres">
      <dgm:prSet presAssocID="{2DEB12E8-443B-45A9-9B67-24E755370164}" presName="space" presStyleCnt="0"/>
      <dgm:spPr/>
    </dgm:pt>
    <dgm:pt modelId="{F6046FCC-5C98-4676-9DB6-C878BEF18DED}" type="pres">
      <dgm:prSet presAssocID="{9F455156-1AB5-4ECB-B5A5-FF28F53B8BC5}" presName="composite" presStyleCnt="0"/>
      <dgm:spPr/>
    </dgm:pt>
    <dgm:pt modelId="{FCEA2071-F920-4B91-8A8C-5C36F9D2EBA1}" type="pres">
      <dgm:prSet presAssocID="{9F455156-1AB5-4ECB-B5A5-FF28F53B8BC5}" presName="parTx" presStyleLbl="alignNode1" presStyleIdx="2" presStyleCnt="6">
        <dgm:presLayoutVars>
          <dgm:chMax val="0"/>
          <dgm:chPref val="0"/>
          <dgm:bulletEnabled val="1"/>
        </dgm:presLayoutVars>
      </dgm:prSet>
      <dgm:spPr/>
      <dgm:t>
        <a:bodyPr/>
        <a:lstStyle/>
        <a:p>
          <a:endParaRPr lang="en-US"/>
        </a:p>
      </dgm:t>
    </dgm:pt>
    <dgm:pt modelId="{56BC0531-9143-41CC-A80B-3F7FB7EC2AAD}" type="pres">
      <dgm:prSet presAssocID="{9F455156-1AB5-4ECB-B5A5-FF28F53B8BC5}" presName="desTx" presStyleLbl="alignAccFollowNode1" presStyleIdx="2" presStyleCnt="6">
        <dgm:presLayoutVars>
          <dgm:bulletEnabled val="1"/>
        </dgm:presLayoutVars>
      </dgm:prSet>
      <dgm:spPr/>
      <dgm:t>
        <a:bodyPr/>
        <a:lstStyle/>
        <a:p>
          <a:endParaRPr lang="en-US"/>
        </a:p>
      </dgm:t>
    </dgm:pt>
    <dgm:pt modelId="{E6586237-C5AB-499B-AA49-AA8C7375967B}" type="pres">
      <dgm:prSet presAssocID="{EE600709-DAC7-4F34-BF80-5255A4765B1C}" presName="space" presStyleCnt="0"/>
      <dgm:spPr/>
    </dgm:pt>
    <dgm:pt modelId="{3920CEC9-561A-464B-A60A-3FE4A006A884}" type="pres">
      <dgm:prSet presAssocID="{9698A24A-0A10-4136-AE11-4A78FFC44ABA}" presName="composite" presStyleCnt="0"/>
      <dgm:spPr/>
    </dgm:pt>
    <dgm:pt modelId="{9E05A8F2-0E4B-4EA9-B039-3B41495340F7}" type="pres">
      <dgm:prSet presAssocID="{9698A24A-0A10-4136-AE11-4A78FFC44ABA}" presName="parTx" presStyleLbl="alignNode1" presStyleIdx="3" presStyleCnt="6">
        <dgm:presLayoutVars>
          <dgm:chMax val="0"/>
          <dgm:chPref val="0"/>
          <dgm:bulletEnabled val="1"/>
        </dgm:presLayoutVars>
      </dgm:prSet>
      <dgm:spPr/>
      <dgm:t>
        <a:bodyPr/>
        <a:lstStyle/>
        <a:p>
          <a:endParaRPr lang="en-US"/>
        </a:p>
      </dgm:t>
    </dgm:pt>
    <dgm:pt modelId="{6C148D2B-BC68-452A-8A76-AE7B9E9EBF02}" type="pres">
      <dgm:prSet presAssocID="{9698A24A-0A10-4136-AE11-4A78FFC44ABA}" presName="desTx" presStyleLbl="alignAccFollowNode1" presStyleIdx="3" presStyleCnt="6">
        <dgm:presLayoutVars>
          <dgm:bulletEnabled val="1"/>
        </dgm:presLayoutVars>
      </dgm:prSet>
      <dgm:spPr/>
      <dgm:t>
        <a:bodyPr/>
        <a:lstStyle/>
        <a:p>
          <a:endParaRPr lang="en-US"/>
        </a:p>
      </dgm:t>
    </dgm:pt>
    <dgm:pt modelId="{8E8F1F62-7983-4610-9C42-147BB21A6BCA}" type="pres">
      <dgm:prSet presAssocID="{6725A9B4-5F1D-4C1E-B9B2-EADDB2DA1DD2}" presName="space" presStyleCnt="0"/>
      <dgm:spPr/>
    </dgm:pt>
    <dgm:pt modelId="{0D7C62CE-0D33-460B-B243-7E787C8FE2A0}" type="pres">
      <dgm:prSet presAssocID="{E22E2F50-7F97-4E34-AD8B-23DA803FA0DA}" presName="composite" presStyleCnt="0"/>
      <dgm:spPr/>
    </dgm:pt>
    <dgm:pt modelId="{36D62E10-5D8D-4132-BA62-497B15414810}" type="pres">
      <dgm:prSet presAssocID="{E22E2F50-7F97-4E34-AD8B-23DA803FA0DA}" presName="parTx" presStyleLbl="alignNode1" presStyleIdx="4" presStyleCnt="6">
        <dgm:presLayoutVars>
          <dgm:chMax val="0"/>
          <dgm:chPref val="0"/>
          <dgm:bulletEnabled val="1"/>
        </dgm:presLayoutVars>
      </dgm:prSet>
      <dgm:spPr/>
      <dgm:t>
        <a:bodyPr/>
        <a:lstStyle/>
        <a:p>
          <a:endParaRPr lang="en-US"/>
        </a:p>
      </dgm:t>
    </dgm:pt>
    <dgm:pt modelId="{A32EA20F-C528-4491-B952-37743F3A0C94}" type="pres">
      <dgm:prSet presAssocID="{E22E2F50-7F97-4E34-AD8B-23DA803FA0DA}" presName="desTx" presStyleLbl="alignAccFollowNode1" presStyleIdx="4" presStyleCnt="6">
        <dgm:presLayoutVars>
          <dgm:bulletEnabled val="1"/>
        </dgm:presLayoutVars>
      </dgm:prSet>
      <dgm:spPr/>
      <dgm:t>
        <a:bodyPr/>
        <a:lstStyle/>
        <a:p>
          <a:endParaRPr lang="en-US"/>
        </a:p>
      </dgm:t>
    </dgm:pt>
    <dgm:pt modelId="{32FFCD6E-A21C-4C44-8087-FB3173F5D3EA}" type="pres">
      <dgm:prSet presAssocID="{C728A9A7-EF20-4434-B93C-5B7623B0CCB8}" presName="space" presStyleCnt="0"/>
      <dgm:spPr/>
    </dgm:pt>
    <dgm:pt modelId="{0D778459-7F34-4D37-8B1B-1FA62ED3286A}" type="pres">
      <dgm:prSet presAssocID="{B4D6D18D-5A22-408D-8619-B6814920F7EF}" presName="composite" presStyleCnt="0"/>
      <dgm:spPr/>
    </dgm:pt>
    <dgm:pt modelId="{88E80E78-CE51-4AAA-A85D-43E3CCABC934}" type="pres">
      <dgm:prSet presAssocID="{B4D6D18D-5A22-408D-8619-B6814920F7EF}" presName="parTx" presStyleLbl="alignNode1" presStyleIdx="5" presStyleCnt="6">
        <dgm:presLayoutVars>
          <dgm:chMax val="0"/>
          <dgm:chPref val="0"/>
          <dgm:bulletEnabled val="1"/>
        </dgm:presLayoutVars>
      </dgm:prSet>
      <dgm:spPr/>
      <dgm:t>
        <a:bodyPr/>
        <a:lstStyle/>
        <a:p>
          <a:endParaRPr lang="en-US"/>
        </a:p>
      </dgm:t>
    </dgm:pt>
    <dgm:pt modelId="{DC3DDB21-D0EC-4E9A-A076-E7FDFAC452D7}" type="pres">
      <dgm:prSet presAssocID="{B4D6D18D-5A22-408D-8619-B6814920F7EF}" presName="desTx" presStyleLbl="alignAccFollowNode1" presStyleIdx="5" presStyleCnt="6">
        <dgm:presLayoutVars>
          <dgm:bulletEnabled val="1"/>
        </dgm:presLayoutVars>
      </dgm:prSet>
      <dgm:spPr/>
      <dgm:t>
        <a:bodyPr/>
        <a:lstStyle/>
        <a:p>
          <a:endParaRPr lang="en-US"/>
        </a:p>
      </dgm:t>
    </dgm:pt>
  </dgm:ptLst>
  <dgm:cxnLst>
    <dgm:cxn modelId="{C221DFB1-C176-4F07-B242-889172999D36}" srcId="{4FF31801-DF07-4820-88A8-B1FD2B913422}" destId="{B4D6D18D-5A22-408D-8619-B6814920F7EF}" srcOrd="5" destOrd="0" parTransId="{D8E34D06-5873-407C-8BF3-CF5E54EAB012}" sibTransId="{5C82AC3F-2E89-4063-8E37-100100EF86D4}"/>
    <dgm:cxn modelId="{3A0BC387-3382-4B40-842A-7D4462C99937}" srcId="{E22E2F50-7F97-4E34-AD8B-23DA803FA0DA}" destId="{7AFC290E-95A6-4FAC-ABC7-7D114E423DB7}" srcOrd="0" destOrd="0" parTransId="{CE090BA4-C217-46DC-921D-1835D6A68332}" sibTransId="{044BECE4-24CE-44C5-8B6F-51A9C45147A0}"/>
    <dgm:cxn modelId="{6BA6BEBD-FF88-493C-89FA-C084DD478441}" type="presOf" srcId="{150611D4-6D0E-43E4-85FB-CD35010CCAAD}" destId="{2B8516AA-A044-43C2-9326-606CE53EDAA0}" srcOrd="0" destOrd="0" presId="urn:microsoft.com/office/officeart/2005/8/layout/hList1"/>
    <dgm:cxn modelId="{635BAF95-C847-4046-8F55-E940C88C7B13}" srcId="{4FF31801-DF07-4820-88A8-B1FD2B913422}" destId="{E22E2F50-7F97-4E34-AD8B-23DA803FA0DA}" srcOrd="4" destOrd="0" parTransId="{AE3F8406-83FA-4724-BE99-58F4FA10F055}" sibTransId="{C728A9A7-EF20-4434-B93C-5B7623B0CCB8}"/>
    <dgm:cxn modelId="{FF049B93-4EF6-4BF7-87A2-B0CF2731D854}" srcId="{9698A24A-0A10-4136-AE11-4A78FFC44ABA}" destId="{47471DA0-B7A6-41D2-A9AF-DEC1D5AF6150}" srcOrd="1" destOrd="0" parTransId="{EC9617AC-FB3F-497E-9BD4-8FEF1910496A}" sibTransId="{65F311DA-CC87-4A81-9C97-7C31B6ACE7FD}"/>
    <dgm:cxn modelId="{5D0B738E-7911-4CE3-8537-D675C4FC4BB4}" srcId="{4FF31801-DF07-4820-88A8-B1FD2B913422}" destId="{9F455156-1AB5-4ECB-B5A5-FF28F53B8BC5}" srcOrd="2" destOrd="0" parTransId="{CA1090CF-C7AA-4937-997E-44B3F74B0EDA}" sibTransId="{EE600709-DAC7-4F34-BF80-5255A4765B1C}"/>
    <dgm:cxn modelId="{96BAB928-8424-4C25-A8DC-188465863F3A}" type="presOf" srcId="{24528B35-5FBF-4A0E-9434-A25443D2DE5D}" destId="{6C148D2B-BC68-452A-8A76-AE7B9E9EBF02}" srcOrd="0" destOrd="2" presId="urn:microsoft.com/office/officeart/2005/8/layout/hList1"/>
    <dgm:cxn modelId="{4F3818D0-D714-4195-94EF-D0DCA29B37D2}" type="presOf" srcId="{9698A24A-0A10-4136-AE11-4A78FFC44ABA}" destId="{9E05A8F2-0E4B-4EA9-B039-3B41495340F7}" srcOrd="0" destOrd="0" presId="urn:microsoft.com/office/officeart/2005/8/layout/hList1"/>
    <dgm:cxn modelId="{FE1C91E1-3464-4AB3-964B-282D842DCA1E}" srcId="{9427D5A8-9DC9-4D09-B3CB-3A40F51ABCFD}" destId="{C04DF750-00CC-4DB7-A961-A224BD1E44E5}" srcOrd="1" destOrd="0" parTransId="{25C30C8F-4CC5-4CD6-855E-8FBDD1F31749}" sibTransId="{24BDCFF1-5D30-4E34-B59C-6E500710FE90}"/>
    <dgm:cxn modelId="{9471CC85-667A-4641-8CED-6E9F91E7CB9A}" type="presOf" srcId="{D6BF9B33-E836-424B-A51F-52F85277D597}" destId="{4F98FF36-2182-4A6E-8EE6-F5056111F500}" srcOrd="0" destOrd="1" presId="urn:microsoft.com/office/officeart/2005/8/layout/hList1"/>
    <dgm:cxn modelId="{735818AD-8537-4466-BADB-C98D4542B38A}" srcId="{E22E2F50-7F97-4E34-AD8B-23DA803FA0DA}" destId="{3F0919AC-4C65-4F1B-877D-9EC4A994ED47}" srcOrd="2" destOrd="0" parTransId="{0E9EB38E-452F-432C-B111-A80E6D78607B}" sibTransId="{90E96E1D-9EA8-4DC0-A1A9-9D554178CBC2}"/>
    <dgm:cxn modelId="{DA68945A-0E17-44A0-BF15-93B480157B28}" srcId="{B4D6D18D-5A22-408D-8619-B6814920F7EF}" destId="{C0A121AD-776C-4A35-B1B2-A6830DE56559}" srcOrd="2" destOrd="0" parTransId="{25C28B98-FBF6-485C-A858-35F48B5D7398}" sibTransId="{B46D0282-FB0B-44BD-B703-91561B9D1ADB}"/>
    <dgm:cxn modelId="{2F9A75D9-E4C1-40E5-AF0D-5651BB5EFB99}" type="presOf" srcId="{9427D5A8-9DC9-4D09-B3CB-3A40F51ABCFD}" destId="{E6982521-FFB9-4D9C-A0AD-A743B089B7DE}" srcOrd="0" destOrd="0" presId="urn:microsoft.com/office/officeart/2005/8/layout/hList1"/>
    <dgm:cxn modelId="{3F16F529-3052-42BF-A631-7187A4BEB678}" srcId="{09F1ACA6-3C6F-401C-936E-801B5121D018}" destId="{944B91D8-0105-4359-BC0A-D4E91FFB31A4}" srcOrd="0" destOrd="0" parTransId="{5AFA4DE1-C91D-4166-AFF2-F18C1F7E5719}" sibTransId="{F9CE188B-DE5B-429B-9A79-C24054D7E518}"/>
    <dgm:cxn modelId="{E6919E09-DF1A-4A36-9FD2-31E6A9F0605A}" type="presOf" srcId="{66BDD57F-3E3D-471D-B362-9511F77DAAAE}" destId="{6C148D2B-BC68-452A-8A76-AE7B9E9EBF02}" srcOrd="0" destOrd="3" presId="urn:microsoft.com/office/officeart/2005/8/layout/hList1"/>
    <dgm:cxn modelId="{C8EBA9FF-229F-4998-8B58-33862B87A546}" type="presOf" srcId="{F66F112C-FBF6-4D89-8533-11AF0CBBB120}" destId="{56BC0531-9143-41CC-A80B-3F7FB7EC2AAD}" srcOrd="0" destOrd="6" presId="urn:microsoft.com/office/officeart/2005/8/layout/hList1"/>
    <dgm:cxn modelId="{053924F5-BF88-42EF-9A1C-39A32D2166C0}" srcId="{9427D5A8-9DC9-4D09-B3CB-3A40F51ABCFD}" destId="{851EF4F6-347E-4EA7-8436-AB65526EB136}" srcOrd="3" destOrd="0" parTransId="{C83DE220-A2D8-4AC8-9502-62B55F4C452E}" sibTransId="{3779211A-7787-43EF-AE0C-7785A340E710}"/>
    <dgm:cxn modelId="{8CAF1665-0A9B-4756-8C97-4812A31F00BA}" type="presOf" srcId="{7AFC290E-95A6-4FAC-ABC7-7D114E423DB7}" destId="{A32EA20F-C528-4491-B952-37743F3A0C94}" srcOrd="0" destOrd="0" presId="urn:microsoft.com/office/officeart/2005/8/layout/hList1"/>
    <dgm:cxn modelId="{CE07645D-8271-4DAE-92BE-11BADFDCB4B7}" srcId="{4FF31801-DF07-4820-88A8-B1FD2B913422}" destId="{9698A24A-0A10-4136-AE11-4A78FFC44ABA}" srcOrd="3" destOrd="0" parTransId="{6D053DC3-BF12-428D-AEAE-941DF22C391C}" sibTransId="{6725A9B4-5F1D-4C1E-B9B2-EADDB2DA1DD2}"/>
    <dgm:cxn modelId="{D0082CA5-983B-4154-A7EC-1B51F84A6465}" srcId="{4FF31801-DF07-4820-88A8-B1FD2B913422}" destId="{9427D5A8-9DC9-4D09-B3CB-3A40F51ABCFD}" srcOrd="0" destOrd="0" parTransId="{ABFD19F0-B13F-4769-976E-610F246B2EBC}" sibTransId="{A337AC4C-6DC6-432A-8341-F5F6BFE74F36}"/>
    <dgm:cxn modelId="{C9756E3A-8C28-4E76-B6D3-29291215770D}" type="presOf" srcId="{944B91D8-0105-4359-BC0A-D4E91FFB31A4}" destId="{4F98FF36-2182-4A6E-8EE6-F5056111F500}" srcOrd="0" destOrd="0" presId="urn:microsoft.com/office/officeart/2005/8/layout/hList1"/>
    <dgm:cxn modelId="{A2BDECE9-FD61-433B-848D-BA5995018820}" type="presOf" srcId="{C0A121AD-776C-4A35-B1B2-A6830DE56559}" destId="{DC3DDB21-D0EC-4E9A-A076-E7FDFAC452D7}" srcOrd="0" destOrd="2" presId="urn:microsoft.com/office/officeart/2005/8/layout/hList1"/>
    <dgm:cxn modelId="{1E938879-3910-4804-B499-C9770C9B4705}" srcId="{E22E2F50-7F97-4E34-AD8B-23DA803FA0DA}" destId="{BCC5D5D1-A388-43D8-95E9-DC89D19A2B1B}" srcOrd="1" destOrd="0" parTransId="{FF50A925-13B5-4468-9BBD-CED637E2DD62}" sibTransId="{0BA988BC-D2D1-4CFA-9F0F-2F2BC946A21C}"/>
    <dgm:cxn modelId="{4E010986-5207-42E7-8C27-DE11A42ABEEF}" srcId="{4FF31801-DF07-4820-88A8-B1FD2B913422}" destId="{09F1ACA6-3C6F-401C-936E-801B5121D018}" srcOrd="1" destOrd="0" parTransId="{588F7D2C-FFA4-4ECD-9C09-8AB10FCB7B56}" sibTransId="{2DEB12E8-443B-45A9-9B67-24E755370164}"/>
    <dgm:cxn modelId="{01CDC3C0-ED80-44B8-8F30-56189881236C}" srcId="{9F455156-1AB5-4ECB-B5A5-FF28F53B8BC5}" destId="{D068B4A4-AA4C-409E-B770-00BDFDF67F95}" srcOrd="4" destOrd="0" parTransId="{7A11A662-C28C-4513-98D1-9BDEF8D52FAA}" sibTransId="{6D018D80-34F3-41E2-93A9-60DC0D40A660}"/>
    <dgm:cxn modelId="{246CF48C-4559-4A07-B870-95093D6B44FF}" srcId="{09F1ACA6-3C6F-401C-936E-801B5121D018}" destId="{8BFEA190-239F-4715-A688-13EABB0946B6}" srcOrd="2" destOrd="0" parTransId="{0C6E98A9-0E46-424D-B67D-18B64A1701A2}" sibTransId="{D7C348C7-961F-4632-9561-C1C4A82BEBB7}"/>
    <dgm:cxn modelId="{484837EB-94E7-4A81-A247-12DC4BA53AF4}" type="presOf" srcId="{8BFEA190-239F-4715-A688-13EABB0946B6}" destId="{4F98FF36-2182-4A6E-8EE6-F5056111F500}" srcOrd="0" destOrd="2" presId="urn:microsoft.com/office/officeart/2005/8/layout/hList1"/>
    <dgm:cxn modelId="{709A7CC2-E967-42E6-B584-B89FC630AFD0}" type="presOf" srcId="{7F7A95E6-9DDE-46E7-9B00-46C70DFAB5D8}" destId="{4F98FF36-2182-4A6E-8EE6-F5056111F500}" srcOrd="0" destOrd="3" presId="urn:microsoft.com/office/officeart/2005/8/layout/hList1"/>
    <dgm:cxn modelId="{F95899EC-1D71-4613-B12A-EE74C77D33D1}" type="presOf" srcId="{4FF31801-DF07-4820-88A8-B1FD2B913422}" destId="{84D434E1-E046-4148-9BCC-6FC608871775}" srcOrd="0" destOrd="0" presId="urn:microsoft.com/office/officeart/2005/8/layout/hList1"/>
    <dgm:cxn modelId="{8962535F-EA6E-49FD-BA26-79FD45713A3F}" type="presOf" srcId="{851EF4F6-347E-4EA7-8436-AB65526EB136}" destId="{2B8516AA-A044-43C2-9326-606CE53EDAA0}" srcOrd="0" destOrd="3" presId="urn:microsoft.com/office/officeart/2005/8/layout/hList1"/>
    <dgm:cxn modelId="{C3D6E66A-1FE8-437F-8E17-D67A2F802F0B}" type="presOf" srcId="{4B319B19-4C71-4A9A-8B52-C425705E7EE8}" destId="{2B8516AA-A044-43C2-9326-606CE53EDAA0}" srcOrd="0" destOrd="2" presId="urn:microsoft.com/office/officeart/2005/8/layout/hList1"/>
    <dgm:cxn modelId="{A25A772A-7E10-4AE7-827A-4FE24FA1F25D}" type="presOf" srcId="{BAA34760-1DE8-4BA6-97C8-37F3F8A85CE0}" destId="{56BC0531-9143-41CC-A80B-3F7FB7EC2AAD}" srcOrd="0" destOrd="1" presId="urn:microsoft.com/office/officeart/2005/8/layout/hList1"/>
    <dgm:cxn modelId="{0BCB849D-3DC9-4478-9188-4913E989400A}" type="presOf" srcId="{B2EDC4C8-AB73-4EE4-B2F4-6FA94BCE7361}" destId="{6C148D2B-BC68-452A-8A76-AE7B9E9EBF02}" srcOrd="0" destOrd="0" presId="urn:microsoft.com/office/officeart/2005/8/layout/hList1"/>
    <dgm:cxn modelId="{1A341D77-4E6F-4BDB-A62F-E04145ADB4F0}" srcId="{9F455156-1AB5-4ECB-B5A5-FF28F53B8BC5}" destId="{BB1EC952-30D0-482B-9117-994172A6D611}" srcOrd="5" destOrd="0" parTransId="{0A032A6E-971F-44A7-8AD1-B67F1E46DF6D}" sibTransId="{AB713562-D394-48B8-9255-FC7A219910CC}"/>
    <dgm:cxn modelId="{9AAAC154-5269-4129-A5A2-224897EAE1A1}" type="presOf" srcId="{E22E2F50-7F97-4E34-AD8B-23DA803FA0DA}" destId="{36D62E10-5D8D-4132-BA62-497B15414810}" srcOrd="0" destOrd="0" presId="urn:microsoft.com/office/officeart/2005/8/layout/hList1"/>
    <dgm:cxn modelId="{67C50BE0-1E9C-49B3-9347-944DF1740D5C}" srcId="{09F1ACA6-3C6F-401C-936E-801B5121D018}" destId="{D6BF9B33-E836-424B-A51F-52F85277D597}" srcOrd="1" destOrd="0" parTransId="{98F4298C-D16C-49BC-8177-ECCC2A37EAC8}" sibTransId="{69899C08-6178-4824-83D0-B199C30E49C8}"/>
    <dgm:cxn modelId="{7F2757E9-F35A-4898-B017-2BE5471B21CD}" srcId="{9698A24A-0A10-4136-AE11-4A78FFC44ABA}" destId="{B2EDC4C8-AB73-4EE4-B2F4-6FA94BCE7361}" srcOrd="0" destOrd="0" parTransId="{389545E5-9366-4E76-8AF8-FD36C9AEAE79}" sibTransId="{3448CABA-B508-459E-9115-5C29C54F8D32}"/>
    <dgm:cxn modelId="{2D73D09E-8A7E-4D98-888A-9C47F86D0853}" srcId="{9F455156-1AB5-4ECB-B5A5-FF28F53B8BC5}" destId="{9B9F0CDD-A07D-478C-B6AB-51B041C31C1E}" srcOrd="3" destOrd="0" parTransId="{E3C025DE-A953-4FF8-83FC-CE431F2F7192}" sibTransId="{7A0A4930-2621-4F5C-8046-55888D20A3FC}"/>
    <dgm:cxn modelId="{402DDCD4-6C15-4FE4-90B6-D733756F655A}" srcId="{9427D5A8-9DC9-4D09-B3CB-3A40F51ABCFD}" destId="{4B319B19-4C71-4A9A-8B52-C425705E7EE8}" srcOrd="2" destOrd="0" parTransId="{62AE82F5-3B31-4B7E-8EC8-38EAF71DD17B}" sibTransId="{9EB4D18C-B8DE-48E8-AED0-8F1C1B528F55}"/>
    <dgm:cxn modelId="{0C20C9E8-E547-474D-892F-2D84B15C7706}" type="presOf" srcId="{09F1ACA6-3C6F-401C-936E-801B5121D018}" destId="{25942DED-B29F-4F1B-A7D4-411B9D83C179}" srcOrd="0" destOrd="0" presId="urn:microsoft.com/office/officeart/2005/8/layout/hList1"/>
    <dgm:cxn modelId="{49D312D0-1E1A-4243-AA62-D97FBDFD6315}" type="presOf" srcId="{9261E084-02F4-470D-BAD8-25FB6DEDBEA1}" destId="{4F98FF36-2182-4A6E-8EE6-F5056111F500}" srcOrd="0" destOrd="4" presId="urn:microsoft.com/office/officeart/2005/8/layout/hList1"/>
    <dgm:cxn modelId="{82BAD2F7-5728-4255-A352-1CDBB29D1522}" type="presOf" srcId="{BB1EC952-30D0-482B-9117-994172A6D611}" destId="{56BC0531-9143-41CC-A80B-3F7FB7EC2AAD}" srcOrd="0" destOrd="5" presId="urn:microsoft.com/office/officeart/2005/8/layout/hList1"/>
    <dgm:cxn modelId="{4D8B9349-C009-4FA6-BB2D-27B7ECFD4F27}" type="presOf" srcId="{3F0919AC-4C65-4F1B-877D-9EC4A994ED47}" destId="{A32EA20F-C528-4491-B952-37743F3A0C94}" srcOrd="0" destOrd="2" presId="urn:microsoft.com/office/officeart/2005/8/layout/hList1"/>
    <dgm:cxn modelId="{82F32035-298F-4F6D-9663-152F63F35C4F}" type="presOf" srcId="{9B9F0CDD-A07D-478C-B6AB-51B041C31C1E}" destId="{56BC0531-9143-41CC-A80B-3F7FB7EC2AAD}" srcOrd="0" destOrd="3" presId="urn:microsoft.com/office/officeart/2005/8/layout/hList1"/>
    <dgm:cxn modelId="{30530F45-850D-4635-986E-FF532F079A26}" srcId="{9698A24A-0A10-4136-AE11-4A78FFC44ABA}" destId="{24528B35-5FBF-4A0E-9434-A25443D2DE5D}" srcOrd="2" destOrd="0" parTransId="{135A8EE2-8FBD-41E5-AFCD-A3214513D0A8}" sibTransId="{A9786E24-0264-4B27-B4FA-B040F2E2CB96}"/>
    <dgm:cxn modelId="{7213B8F5-86CC-432F-BC89-0FB63FB0DC43}" srcId="{9698A24A-0A10-4136-AE11-4A78FFC44ABA}" destId="{66BDD57F-3E3D-471D-B362-9511F77DAAAE}" srcOrd="3" destOrd="0" parTransId="{F8EC7811-54B1-42F1-B430-357D5B7D81D3}" sibTransId="{49285E02-5AC8-4E15-8AC7-7D125601031A}"/>
    <dgm:cxn modelId="{95B21E09-268D-48A8-A2F8-AC012A59B2BE}" type="presOf" srcId="{C04DF750-00CC-4DB7-A961-A224BD1E44E5}" destId="{2B8516AA-A044-43C2-9326-606CE53EDAA0}" srcOrd="0" destOrd="1" presId="urn:microsoft.com/office/officeart/2005/8/layout/hList1"/>
    <dgm:cxn modelId="{827B6FC6-3ABB-45D0-9717-66BC1C866D79}" srcId="{9F455156-1AB5-4ECB-B5A5-FF28F53B8BC5}" destId="{BAA34760-1DE8-4BA6-97C8-37F3F8A85CE0}" srcOrd="1" destOrd="0" parTransId="{3D8D708A-92A2-4B89-B7D8-74A49D855011}" sibTransId="{E80CD2FB-9894-4774-94DB-145905FBF322}"/>
    <dgm:cxn modelId="{86B210BE-034E-45FA-9683-CF50021303FA}" srcId="{9427D5A8-9DC9-4D09-B3CB-3A40F51ABCFD}" destId="{150611D4-6D0E-43E4-85FB-CD35010CCAAD}" srcOrd="0" destOrd="0" parTransId="{ADA7DA25-7EBB-46FD-84C1-8B0199576459}" sibTransId="{CB1C62AD-B9DB-46D2-A0B8-FC031D9680B6}"/>
    <dgm:cxn modelId="{E941F7FE-1D82-4235-8FA7-1574B301D37F}" type="presOf" srcId="{FDE2AC8C-FFE6-4473-B93D-74828CABD610}" destId="{DC3DDB21-D0EC-4E9A-A076-E7FDFAC452D7}" srcOrd="0" destOrd="0" presId="urn:microsoft.com/office/officeart/2005/8/layout/hList1"/>
    <dgm:cxn modelId="{46EC9FC6-B548-4AB7-815D-7637CF6CB190}" srcId="{09F1ACA6-3C6F-401C-936E-801B5121D018}" destId="{7F7A95E6-9DDE-46E7-9B00-46C70DFAB5D8}" srcOrd="3" destOrd="0" parTransId="{F1B0D379-F95F-4699-BC19-86D508DE2A31}" sibTransId="{CEFA5BE9-D0E1-4949-AADF-B66624691B27}"/>
    <dgm:cxn modelId="{CFFCB5E1-E0B3-4DC4-A540-4087FF1E79E1}" srcId="{9F455156-1AB5-4ECB-B5A5-FF28F53B8BC5}" destId="{F66F112C-FBF6-4D89-8533-11AF0CBBB120}" srcOrd="6" destOrd="0" parTransId="{B99DB69E-AE88-4300-8541-9031935FCD06}" sibTransId="{C4DA36FB-031C-4BA3-B5E8-8EEF12491180}"/>
    <dgm:cxn modelId="{EC41E805-4F61-4BA6-A29A-7BCF39D61D62}" srcId="{B4D6D18D-5A22-408D-8619-B6814920F7EF}" destId="{FDE2AC8C-FFE6-4473-B93D-74828CABD610}" srcOrd="0" destOrd="0" parTransId="{F164EBF8-D4A3-4087-80D4-57FA885F98AC}" sibTransId="{0756026C-B9D0-4F19-9A2D-705C01F4A0C6}"/>
    <dgm:cxn modelId="{0969A447-2312-4216-9F87-2E4728EAF9C0}" srcId="{9F455156-1AB5-4ECB-B5A5-FF28F53B8BC5}" destId="{ADD2102D-C128-46CC-A755-CA3E47D4E972}" srcOrd="2" destOrd="0" parTransId="{9C92095C-F7CE-427C-AAD9-24A3C5CDA403}" sibTransId="{716FA9D9-0107-4CF7-9F7A-264AC7D1A992}"/>
    <dgm:cxn modelId="{D86DB63F-874A-4C91-B41D-7E385AC5A919}" type="presOf" srcId="{7CC5731C-46D6-43A7-ADCD-BDAE8A421AFE}" destId="{DC3DDB21-D0EC-4E9A-A076-E7FDFAC452D7}" srcOrd="0" destOrd="1" presId="urn:microsoft.com/office/officeart/2005/8/layout/hList1"/>
    <dgm:cxn modelId="{D3B2AC70-F202-4D4C-BA21-6F74463C73DF}" type="presOf" srcId="{BCC5D5D1-A388-43D8-95E9-DC89D19A2B1B}" destId="{A32EA20F-C528-4491-B952-37743F3A0C94}" srcOrd="0" destOrd="1" presId="urn:microsoft.com/office/officeart/2005/8/layout/hList1"/>
    <dgm:cxn modelId="{C2487DD7-2B73-4B77-8004-84FB5A79FD76}" type="presOf" srcId="{CAB47C55-D845-4942-9591-09ABB851882F}" destId="{56BC0531-9143-41CC-A80B-3F7FB7EC2AAD}" srcOrd="0" destOrd="0" presId="urn:microsoft.com/office/officeart/2005/8/layout/hList1"/>
    <dgm:cxn modelId="{A06F5EEC-BF3C-46A0-AC6E-7B993B464D0B}" type="presOf" srcId="{9F455156-1AB5-4ECB-B5A5-FF28F53B8BC5}" destId="{FCEA2071-F920-4B91-8A8C-5C36F9D2EBA1}" srcOrd="0" destOrd="0" presId="urn:microsoft.com/office/officeart/2005/8/layout/hList1"/>
    <dgm:cxn modelId="{56776C88-2E95-498F-8174-D774FD1F8E55}" srcId="{B4D6D18D-5A22-408D-8619-B6814920F7EF}" destId="{7CC5731C-46D6-43A7-ADCD-BDAE8A421AFE}" srcOrd="1" destOrd="0" parTransId="{D5FD5632-AC90-45FC-9AEA-4CCEF614D131}" sibTransId="{CC8A878F-C4C4-469E-94B3-DA53DE92C2BE}"/>
    <dgm:cxn modelId="{DD2ED6B1-805C-4866-B371-DD38FABE9EB0}" type="presOf" srcId="{B4D6D18D-5A22-408D-8619-B6814920F7EF}" destId="{88E80E78-CE51-4AAA-A85D-43E3CCABC934}" srcOrd="0" destOrd="0" presId="urn:microsoft.com/office/officeart/2005/8/layout/hList1"/>
    <dgm:cxn modelId="{F32E00AC-61D7-4C70-AFD9-A86E3B4C79EF}" type="presOf" srcId="{D068B4A4-AA4C-409E-B770-00BDFDF67F95}" destId="{56BC0531-9143-41CC-A80B-3F7FB7EC2AAD}" srcOrd="0" destOrd="4" presId="urn:microsoft.com/office/officeart/2005/8/layout/hList1"/>
    <dgm:cxn modelId="{AF32C950-8BEA-440D-ABD2-80A8B28A5CB7}" srcId="{9F455156-1AB5-4ECB-B5A5-FF28F53B8BC5}" destId="{CAB47C55-D845-4942-9591-09ABB851882F}" srcOrd="0" destOrd="0" parTransId="{3A6E1C16-79F0-471F-99AB-31CAFC4D11E6}" sibTransId="{25902557-14FE-4B8E-9D92-F3FCECD3EC4B}"/>
    <dgm:cxn modelId="{7F4CEF67-1F80-41A6-9BE4-C4ABF7D5491E}" srcId="{09F1ACA6-3C6F-401C-936E-801B5121D018}" destId="{9261E084-02F4-470D-BAD8-25FB6DEDBEA1}" srcOrd="4" destOrd="0" parTransId="{84B39B60-97FB-4E65-9440-CB31329F4A46}" sibTransId="{D9E55FE6-629C-42C5-B480-6210BAEA8BC9}"/>
    <dgm:cxn modelId="{761DCFDE-2859-4E25-9228-A6CA19DEA399}" type="presOf" srcId="{47471DA0-B7A6-41D2-A9AF-DEC1D5AF6150}" destId="{6C148D2B-BC68-452A-8A76-AE7B9E9EBF02}" srcOrd="0" destOrd="1" presId="urn:microsoft.com/office/officeart/2005/8/layout/hList1"/>
    <dgm:cxn modelId="{D7966E9D-C672-4396-9C85-38D5B5635E87}" type="presOf" srcId="{ADD2102D-C128-46CC-A755-CA3E47D4E972}" destId="{56BC0531-9143-41CC-A80B-3F7FB7EC2AAD}" srcOrd="0" destOrd="2" presId="urn:microsoft.com/office/officeart/2005/8/layout/hList1"/>
    <dgm:cxn modelId="{797048D9-0735-45C8-9343-45A2AD412BB2}" type="presParOf" srcId="{84D434E1-E046-4148-9BCC-6FC608871775}" destId="{ADBB2F56-064A-464D-8645-6AA6553E4881}" srcOrd="0" destOrd="0" presId="urn:microsoft.com/office/officeart/2005/8/layout/hList1"/>
    <dgm:cxn modelId="{18DE5210-25C3-45DA-AAF9-14592E050438}" type="presParOf" srcId="{ADBB2F56-064A-464D-8645-6AA6553E4881}" destId="{E6982521-FFB9-4D9C-A0AD-A743B089B7DE}" srcOrd="0" destOrd="0" presId="urn:microsoft.com/office/officeart/2005/8/layout/hList1"/>
    <dgm:cxn modelId="{8C14880B-AC81-4168-94D5-D45ADCD37A0E}" type="presParOf" srcId="{ADBB2F56-064A-464D-8645-6AA6553E4881}" destId="{2B8516AA-A044-43C2-9326-606CE53EDAA0}" srcOrd="1" destOrd="0" presId="urn:microsoft.com/office/officeart/2005/8/layout/hList1"/>
    <dgm:cxn modelId="{57F0E9C5-18BC-432E-A09D-24FA974F9AB3}" type="presParOf" srcId="{84D434E1-E046-4148-9BCC-6FC608871775}" destId="{6C476E17-DCAB-4A37-90CF-57998D940976}" srcOrd="1" destOrd="0" presId="urn:microsoft.com/office/officeart/2005/8/layout/hList1"/>
    <dgm:cxn modelId="{53EB26FA-92A3-495B-B089-E9A85BFE5815}" type="presParOf" srcId="{84D434E1-E046-4148-9BCC-6FC608871775}" destId="{C09F7320-CB05-4EC0-A636-6851FDED1B0F}" srcOrd="2" destOrd="0" presId="urn:microsoft.com/office/officeart/2005/8/layout/hList1"/>
    <dgm:cxn modelId="{D446EC32-9A18-4AFB-8210-8D738326EA42}" type="presParOf" srcId="{C09F7320-CB05-4EC0-A636-6851FDED1B0F}" destId="{25942DED-B29F-4F1B-A7D4-411B9D83C179}" srcOrd="0" destOrd="0" presId="urn:microsoft.com/office/officeart/2005/8/layout/hList1"/>
    <dgm:cxn modelId="{5F1E71E5-BC1C-4655-87B2-B3083ECF2615}" type="presParOf" srcId="{C09F7320-CB05-4EC0-A636-6851FDED1B0F}" destId="{4F98FF36-2182-4A6E-8EE6-F5056111F500}" srcOrd="1" destOrd="0" presId="urn:microsoft.com/office/officeart/2005/8/layout/hList1"/>
    <dgm:cxn modelId="{6CEEA6DE-7108-4E87-9E46-8D942E124590}" type="presParOf" srcId="{84D434E1-E046-4148-9BCC-6FC608871775}" destId="{F7EFE5E5-CB64-4FFD-9D0C-BEA8D1BB4C5F}" srcOrd="3" destOrd="0" presId="urn:microsoft.com/office/officeart/2005/8/layout/hList1"/>
    <dgm:cxn modelId="{2ED4D368-0175-42AA-809B-4B43B0A3952F}" type="presParOf" srcId="{84D434E1-E046-4148-9BCC-6FC608871775}" destId="{F6046FCC-5C98-4676-9DB6-C878BEF18DED}" srcOrd="4" destOrd="0" presId="urn:microsoft.com/office/officeart/2005/8/layout/hList1"/>
    <dgm:cxn modelId="{DA7C69B6-D389-4FEE-8FD7-4D5DB20B0AC4}" type="presParOf" srcId="{F6046FCC-5C98-4676-9DB6-C878BEF18DED}" destId="{FCEA2071-F920-4B91-8A8C-5C36F9D2EBA1}" srcOrd="0" destOrd="0" presId="urn:microsoft.com/office/officeart/2005/8/layout/hList1"/>
    <dgm:cxn modelId="{54873274-C69D-445C-BD6D-A1C401C71AC4}" type="presParOf" srcId="{F6046FCC-5C98-4676-9DB6-C878BEF18DED}" destId="{56BC0531-9143-41CC-A80B-3F7FB7EC2AAD}" srcOrd="1" destOrd="0" presId="urn:microsoft.com/office/officeart/2005/8/layout/hList1"/>
    <dgm:cxn modelId="{6372F547-DC34-42DF-9933-6E02AD0BB6FC}" type="presParOf" srcId="{84D434E1-E046-4148-9BCC-6FC608871775}" destId="{E6586237-C5AB-499B-AA49-AA8C7375967B}" srcOrd="5" destOrd="0" presId="urn:microsoft.com/office/officeart/2005/8/layout/hList1"/>
    <dgm:cxn modelId="{1C808EDC-93C9-45DD-AA06-9DCAD4D38EF9}" type="presParOf" srcId="{84D434E1-E046-4148-9BCC-6FC608871775}" destId="{3920CEC9-561A-464B-A60A-3FE4A006A884}" srcOrd="6" destOrd="0" presId="urn:microsoft.com/office/officeart/2005/8/layout/hList1"/>
    <dgm:cxn modelId="{0CD63BBA-F207-42E1-978A-66985F6F885A}" type="presParOf" srcId="{3920CEC9-561A-464B-A60A-3FE4A006A884}" destId="{9E05A8F2-0E4B-4EA9-B039-3B41495340F7}" srcOrd="0" destOrd="0" presId="urn:microsoft.com/office/officeart/2005/8/layout/hList1"/>
    <dgm:cxn modelId="{A666A04A-BF02-4179-9288-2B61ACC87045}" type="presParOf" srcId="{3920CEC9-561A-464B-A60A-3FE4A006A884}" destId="{6C148D2B-BC68-452A-8A76-AE7B9E9EBF02}" srcOrd="1" destOrd="0" presId="urn:microsoft.com/office/officeart/2005/8/layout/hList1"/>
    <dgm:cxn modelId="{26C1D91E-EE49-4867-A862-EF796FE630AC}" type="presParOf" srcId="{84D434E1-E046-4148-9BCC-6FC608871775}" destId="{8E8F1F62-7983-4610-9C42-147BB21A6BCA}" srcOrd="7" destOrd="0" presId="urn:microsoft.com/office/officeart/2005/8/layout/hList1"/>
    <dgm:cxn modelId="{41202610-EF69-4EDB-AA73-BBDA3D38AA47}" type="presParOf" srcId="{84D434E1-E046-4148-9BCC-6FC608871775}" destId="{0D7C62CE-0D33-460B-B243-7E787C8FE2A0}" srcOrd="8" destOrd="0" presId="urn:microsoft.com/office/officeart/2005/8/layout/hList1"/>
    <dgm:cxn modelId="{B02798EE-DBD1-491F-BF20-27B3927F33DD}" type="presParOf" srcId="{0D7C62CE-0D33-460B-B243-7E787C8FE2A0}" destId="{36D62E10-5D8D-4132-BA62-497B15414810}" srcOrd="0" destOrd="0" presId="urn:microsoft.com/office/officeart/2005/8/layout/hList1"/>
    <dgm:cxn modelId="{5BBD75A7-712E-42F1-90C8-15C6F64B68EA}" type="presParOf" srcId="{0D7C62CE-0D33-460B-B243-7E787C8FE2A0}" destId="{A32EA20F-C528-4491-B952-37743F3A0C94}" srcOrd="1" destOrd="0" presId="urn:microsoft.com/office/officeart/2005/8/layout/hList1"/>
    <dgm:cxn modelId="{921A39FC-F838-49FB-9C04-5F137C09B190}" type="presParOf" srcId="{84D434E1-E046-4148-9BCC-6FC608871775}" destId="{32FFCD6E-A21C-4C44-8087-FB3173F5D3EA}" srcOrd="9" destOrd="0" presId="urn:microsoft.com/office/officeart/2005/8/layout/hList1"/>
    <dgm:cxn modelId="{2EA34FFE-50E5-4C57-A335-EB1F8141C237}" type="presParOf" srcId="{84D434E1-E046-4148-9BCC-6FC608871775}" destId="{0D778459-7F34-4D37-8B1B-1FA62ED3286A}" srcOrd="10" destOrd="0" presId="urn:microsoft.com/office/officeart/2005/8/layout/hList1"/>
    <dgm:cxn modelId="{B9E35530-9CEC-4ADF-AF97-44B4A9C4D126}" type="presParOf" srcId="{0D778459-7F34-4D37-8B1B-1FA62ED3286A}" destId="{88E80E78-CE51-4AAA-A85D-43E3CCABC934}" srcOrd="0" destOrd="0" presId="urn:microsoft.com/office/officeart/2005/8/layout/hList1"/>
    <dgm:cxn modelId="{538ED420-11F7-4AAA-A9AE-C4E3F2B5FB55}" type="presParOf" srcId="{0D778459-7F34-4D37-8B1B-1FA62ED3286A}" destId="{DC3DDB21-D0EC-4E9A-A076-E7FDFAC452D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FF31801-DF07-4820-88A8-B1FD2B91342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427D5A8-9DC9-4D09-B3CB-3A40F51ABCFD}">
      <dgm:prSet/>
      <dgm:spPr/>
      <dgm:t>
        <a:bodyPr/>
        <a:lstStyle/>
        <a:p>
          <a:r>
            <a:rPr lang="en-US" dirty="0"/>
            <a:t>Technology Solutions</a:t>
          </a:r>
        </a:p>
      </dgm:t>
    </dgm:pt>
    <dgm:pt modelId="{ABFD19F0-B13F-4769-976E-610F246B2EBC}" type="parTrans" cxnId="{D0082CA5-983B-4154-A7EC-1B51F84A6465}">
      <dgm:prSet/>
      <dgm:spPr/>
      <dgm:t>
        <a:bodyPr/>
        <a:lstStyle/>
        <a:p>
          <a:endParaRPr lang="en-US"/>
        </a:p>
      </dgm:t>
    </dgm:pt>
    <dgm:pt modelId="{A337AC4C-6DC6-432A-8341-F5F6BFE74F36}" type="sibTrans" cxnId="{D0082CA5-983B-4154-A7EC-1B51F84A6465}">
      <dgm:prSet/>
      <dgm:spPr/>
      <dgm:t>
        <a:bodyPr/>
        <a:lstStyle/>
        <a:p>
          <a:endParaRPr lang="en-US"/>
        </a:p>
      </dgm:t>
    </dgm:pt>
    <dgm:pt modelId="{7CC5731C-46D6-43A7-ADCD-BDAE8A421AFE}">
      <dgm:prSet phldrT="[Text]"/>
      <dgm:spPr/>
      <dgm:t>
        <a:bodyPr/>
        <a:lstStyle/>
        <a:p>
          <a:r>
            <a:rPr lang="en-US" dirty="0"/>
            <a:t>SOPs, workflow, best practices, customer satisfaction, communication/outreach, monitoring and ongoing evaluation activities, discuss metrics with staff regularly;</a:t>
          </a:r>
        </a:p>
      </dgm:t>
    </dgm:pt>
    <dgm:pt modelId="{D5FD5632-AC90-45FC-9AEA-4CCEF614D131}" type="parTrans" cxnId="{56776C88-2E95-498F-8174-D774FD1F8E55}">
      <dgm:prSet/>
      <dgm:spPr/>
      <dgm:t>
        <a:bodyPr/>
        <a:lstStyle/>
        <a:p>
          <a:endParaRPr lang="en-US"/>
        </a:p>
      </dgm:t>
    </dgm:pt>
    <dgm:pt modelId="{CC8A878F-C4C4-469E-94B3-DA53DE92C2BE}" type="sibTrans" cxnId="{56776C88-2E95-498F-8174-D774FD1F8E55}">
      <dgm:prSet/>
      <dgm:spPr/>
      <dgm:t>
        <a:bodyPr/>
        <a:lstStyle/>
        <a:p>
          <a:endParaRPr lang="en-US"/>
        </a:p>
      </dgm:t>
    </dgm:pt>
    <dgm:pt modelId="{150611D4-6D0E-43E4-85FB-CD35010CCAAD}">
      <dgm:prSet/>
      <dgm:spPr/>
      <dgm:t>
        <a:bodyPr/>
        <a:lstStyle/>
        <a:p>
          <a:r>
            <a:rPr lang="en-US" b="0" i="0" u="none" dirty="0"/>
            <a:t>Use of appropriate technology is optimized and includes strategies such as:</a:t>
          </a:r>
          <a:endParaRPr lang="en-US" dirty="0"/>
        </a:p>
      </dgm:t>
    </dgm:pt>
    <dgm:pt modelId="{ADA7DA25-7EBB-46FD-84C1-8B0199576459}" type="parTrans" cxnId="{86B210BE-034E-45FA-9683-CF50021303FA}">
      <dgm:prSet/>
      <dgm:spPr/>
      <dgm:t>
        <a:bodyPr/>
        <a:lstStyle/>
        <a:p>
          <a:endParaRPr lang="en-US"/>
        </a:p>
      </dgm:t>
    </dgm:pt>
    <dgm:pt modelId="{CB1C62AD-B9DB-46D2-A0B8-FC031D9680B6}" type="sibTrans" cxnId="{86B210BE-034E-45FA-9683-CF50021303FA}">
      <dgm:prSet/>
      <dgm:spPr/>
      <dgm:t>
        <a:bodyPr/>
        <a:lstStyle/>
        <a:p>
          <a:endParaRPr lang="en-US"/>
        </a:p>
      </dgm:t>
    </dgm:pt>
    <dgm:pt modelId="{C04DF750-00CC-4DB7-A961-A224BD1E44E5}">
      <dgm:prSet/>
      <dgm:spPr/>
      <dgm:t>
        <a:bodyPr/>
        <a:lstStyle/>
        <a:p>
          <a:r>
            <a:rPr lang="en-US" b="0" i="0" u="none" dirty="0"/>
            <a:t>An electronic IRB submission and management system;</a:t>
          </a:r>
          <a:endParaRPr lang="en-US" dirty="0"/>
        </a:p>
      </dgm:t>
    </dgm:pt>
    <dgm:pt modelId="{25C30C8F-4CC5-4CD6-855E-8FBDD1F31749}" type="parTrans" cxnId="{FE1C91E1-3464-4AB3-964B-282D842DCA1E}">
      <dgm:prSet/>
      <dgm:spPr/>
      <dgm:t>
        <a:bodyPr/>
        <a:lstStyle/>
        <a:p>
          <a:endParaRPr lang="en-US"/>
        </a:p>
      </dgm:t>
    </dgm:pt>
    <dgm:pt modelId="{24BDCFF1-5D30-4E34-B59C-6E500710FE90}" type="sibTrans" cxnId="{FE1C91E1-3464-4AB3-964B-282D842DCA1E}">
      <dgm:prSet/>
      <dgm:spPr/>
      <dgm:t>
        <a:bodyPr/>
        <a:lstStyle/>
        <a:p>
          <a:endParaRPr lang="en-US"/>
        </a:p>
      </dgm:t>
    </dgm:pt>
    <dgm:pt modelId="{09F1ACA6-3C6F-401C-936E-801B5121D018}">
      <dgm:prSet/>
      <dgm:spPr/>
      <dgm:t>
        <a:bodyPr/>
        <a:lstStyle/>
        <a:p>
          <a:r>
            <a:rPr lang="en-US" dirty="0"/>
            <a:t>Resource Allocation</a:t>
          </a:r>
        </a:p>
      </dgm:t>
    </dgm:pt>
    <dgm:pt modelId="{588F7D2C-FFA4-4ECD-9C09-8AB10FCB7B56}" type="parTrans" cxnId="{4E010986-5207-42E7-8C27-DE11A42ABEEF}">
      <dgm:prSet/>
      <dgm:spPr/>
      <dgm:t>
        <a:bodyPr/>
        <a:lstStyle/>
        <a:p>
          <a:endParaRPr lang="en-US"/>
        </a:p>
      </dgm:t>
    </dgm:pt>
    <dgm:pt modelId="{2DEB12E8-443B-45A9-9B67-24E755370164}" type="sibTrans" cxnId="{4E010986-5207-42E7-8C27-DE11A42ABEEF}">
      <dgm:prSet/>
      <dgm:spPr/>
      <dgm:t>
        <a:bodyPr/>
        <a:lstStyle/>
        <a:p>
          <a:endParaRPr lang="en-US"/>
        </a:p>
      </dgm:t>
    </dgm:pt>
    <dgm:pt modelId="{944B91D8-0105-4359-BC0A-D4E91FFB31A4}">
      <dgm:prSet/>
      <dgm:spPr/>
      <dgm:t>
        <a:bodyPr/>
        <a:lstStyle/>
        <a:p>
          <a:r>
            <a:rPr lang="en-US" b="0" i="0" u="none" dirty="0"/>
            <a:t>Allocate appropriate resources to IRB, IRB staff and review committees are sufficient and appropriate wit optimized workloads. Includes strategies such as:</a:t>
          </a:r>
          <a:endParaRPr lang="en-US" dirty="0"/>
        </a:p>
      </dgm:t>
    </dgm:pt>
    <dgm:pt modelId="{5AFA4DE1-C91D-4166-AFF2-F18C1F7E5719}" type="parTrans" cxnId="{3F16F529-3052-42BF-A631-7187A4BEB678}">
      <dgm:prSet/>
      <dgm:spPr/>
      <dgm:t>
        <a:bodyPr/>
        <a:lstStyle/>
        <a:p>
          <a:endParaRPr lang="en-US"/>
        </a:p>
      </dgm:t>
    </dgm:pt>
    <dgm:pt modelId="{F9CE188B-DE5B-429B-9A79-C24054D7E518}" type="sibTrans" cxnId="{3F16F529-3052-42BF-A631-7187A4BEB678}">
      <dgm:prSet/>
      <dgm:spPr/>
      <dgm:t>
        <a:bodyPr/>
        <a:lstStyle/>
        <a:p>
          <a:endParaRPr lang="en-US"/>
        </a:p>
      </dgm:t>
    </dgm:pt>
    <dgm:pt modelId="{9F455156-1AB5-4ECB-B5A5-FF28F53B8BC5}">
      <dgm:prSet/>
      <dgm:spPr/>
      <dgm:t>
        <a:bodyPr/>
        <a:lstStyle/>
        <a:p>
          <a:r>
            <a:rPr lang="en-US" b="0" i="0" u="none" dirty="0"/>
            <a:t>Review Process Improvement</a:t>
          </a:r>
          <a:endParaRPr lang="en-US" dirty="0"/>
        </a:p>
      </dgm:t>
    </dgm:pt>
    <dgm:pt modelId="{CA1090CF-C7AA-4937-997E-44B3F74B0EDA}" type="parTrans" cxnId="{5D0B738E-7911-4CE3-8537-D675C4FC4BB4}">
      <dgm:prSet/>
      <dgm:spPr/>
      <dgm:t>
        <a:bodyPr/>
        <a:lstStyle/>
        <a:p>
          <a:endParaRPr lang="en-US"/>
        </a:p>
      </dgm:t>
    </dgm:pt>
    <dgm:pt modelId="{EE600709-DAC7-4F34-BF80-5255A4765B1C}" type="sibTrans" cxnId="{5D0B738E-7911-4CE3-8537-D675C4FC4BB4}">
      <dgm:prSet/>
      <dgm:spPr/>
      <dgm:t>
        <a:bodyPr/>
        <a:lstStyle/>
        <a:p>
          <a:endParaRPr lang="en-US"/>
        </a:p>
      </dgm:t>
    </dgm:pt>
    <dgm:pt modelId="{CAB47C55-D845-4942-9591-09ABB851882F}">
      <dgm:prSet/>
      <dgm:spPr/>
      <dgm:t>
        <a:bodyPr/>
        <a:lstStyle/>
        <a:p>
          <a:r>
            <a:rPr lang="en-US" b="0" i="0" u="none" dirty="0"/>
            <a:t>Strategies and activities intended to change the review process in the near term. Changes made primarily affect IRB members. Strategies include:</a:t>
          </a:r>
          <a:endParaRPr lang="en-US" dirty="0"/>
        </a:p>
      </dgm:t>
    </dgm:pt>
    <dgm:pt modelId="{3A6E1C16-79F0-471F-99AB-31CAFC4D11E6}" type="parTrans" cxnId="{AF32C950-8BEA-440D-ABD2-80A8B28A5CB7}">
      <dgm:prSet/>
      <dgm:spPr/>
      <dgm:t>
        <a:bodyPr/>
        <a:lstStyle/>
        <a:p>
          <a:endParaRPr lang="en-US"/>
        </a:p>
      </dgm:t>
    </dgm:pt>
    <dgm:pt modelId="{25902557-14FE-4B8E-9D92-F3FCECD3EC4B}" type="sibTrans" cxnId="{AF32C950-8BEA-440D-ABD2-80A8B28A5CB7}">
      <dgm:prSet/>
      <dgm:spPr/>
      <dgm:t>
        <a:bodyPr/>
        <a:lstStyle/>
        <a:p>
          <a:endParaRPr lang="en-US"/>
        </a:p>
      </dgm:t>
    </dgm:pt>
    <dgm:pt modelId="{9698A24A-0A10-4136-AE11-4A78FFC44ABA}">
      <dgm:prSet/>
      <dgm:spPr/>
      <dgm:t>
        <a:bodyPr/>
        <a:lstStyle/>
        <a:p>
          <a:r>
            <a:rPr lang="en-US" b="0" i="0" u="none" dirty="0"/>
            <a:t>Submission Process Improvement</a:t>
          </a:r>
          <a:endParaRPr lang="en-US" dirty="0"/>
        </a:p>
      </dgm:t>
    </dgm:pt>
    <dgm:pt modelId="{6D053DC3-BF12-428D-AEAE-941DF22C391C}" type="parTrans" cxnId="{CE07645D-8271-4DAE-92BE-11BADFDCB4B7}">
      <dgm:prSet/>
      <dgm:spPr/>
      <dgm:t>
        <a:bodyPr/>
        <a:lstStyle/>
        <a:p>
          <a:endParaRPr lang="en-US"/>
        </a:p>
      </dgm:t>
    </dgm:pt>
    <dgm:pt modelId="{6725A9B4-5F1D-4C1E-B9B2-EADDB2DA1DD2}" type="sibTrans" cxnId="{CE07645D-8271-4DAE-92BE-11BADFDCB4B7}">
      <dgm:prSet/>
      <dgm:spPr/>
      <dgm:t>
        <a:bodyPr/>
        <a:lstStyle/>
        <a:p>
          <a:endParaRPr lang="en-US"/>
        </a:p>
      </dgm:t>
    </dgm:pt>
    <dgm:pt modelId="{E22E2F50-7F97-4E34-AD8B-23DA803FA0DA}">
      <dgm:prSet/>
      <dgm:spPr/>
      <dgm:t>
        <a:bodyPr/>
        <a:lstStyle/>
        <a:p>
          <a:r>
            <a:rPr lang="en-US" b="0" i="0" u="none" dirty="0"/>
            <a:t>Human Capital</a:t>
          </a:r>
          <a:endParaRPr lang="en-US" dirty="0"/>
        </a:p>
      </dgm:t>
    </dgm:pt>
    <dgm:pt modelId="{AE3F8406-83FA-4724-BE99-58F4FA10F055}" type="parTrans" cxnId="{635BAF95-C847-4046-8F55-E940C88C7B13}">
      <dgm:prSet/>
      <dgm:spPr/>
      <dgm:t>
        <a:bodyPr/>
        <a:lstStyle/>
        <a:p>
          <a:endParaRPr lang="en-US"/>
        </a:p>
      </dgm:t>
    </dgm:pt>
    <dgm:pt modelId="{C728A9A7-EF20-4434-B93C-5B7623B0CCB8}" type="sibTrans" cxnId="{635BAF95-C847-4046-8F55-E940C88C7B13}">
      <dgm:prSet/>
      <dgm:spPr/>
      <dgm:t>
        <a:bodyPr/>
        <a:lstStyle/>
        <a:p>
          <a:endParaRPr lang="en-US"/>
        </a:p>
      </dgm:t>
    </dgm:pt>
    <dgm:pt modelId="{7AFC290E-95A6-4FAC-ABC7-7D114E423DB7}">
      <dgm:prSet/>
      <dgm:spPr/>
      <dgm:t>
        <a:bodyPr/>
        <a:lstStyle/>
        <a:p>
          <a:r>
            <a:rPr lang="en-US" b="0" i="0" u="none" dirty="0"/>
            <a:t>Mentoring, training, educating, efforts made to assess and enhance the knowledge based of all who are doing review or submission. Examples include:</a:t>
          </a:r>
          <a:endParaRPr lang="en-US" dirty="0"/>
        </a:p>
      </dgm:t>
    </dgm:pt>
    <dgm:pt modelId="{CE090BA4-C217-46DC-921D-1835D6A68332}" type="parTrans" cxnId="{3A0BC387-3382-4B40-842A-7D4462C99937}">
      <dgm:prSet/>
      <dgm:spPr/>
      <dgm:t>
        <a:bodyPr/>
        <a:lstStyle/>
        <a:p>
          <a:endParaRPr lang="en-US"/>
        </a:p>
      </dgm:t>
    </dgm:pt>
    <dgm:pt modelId="{044BECE4-24CE-44C5-8B6F-51A9C45147A0}" type="sibTrans" cxnId="{3A0BC387-3382-4B40-842A-7D4462C99937}">
      <dgm:prSet/>
      <dgm:spPr/>
      <dgm:t>
        <a:bodyPr/>
        <a:lstStyle/>
        <a:p>
          <a:endParaRPr lang="en-US"/>
        </a:p>
      </dgm:t>
    </dgm:pt>
    <dgm:pt modelId="{BCC5D5D1-A388-43D8-95E9-DC89D19A2B1B}">
      <dgm:prSet/>
      <dgm:spPr/>
      <dgm:t>
        <a:bodyPr/>
        <a:lstStyle/>
        <a:p>
          <a:r>
            <a:rPr lang="en-US" b="0" i="0" u="none" dirty="0"/>
            <a:t>Train researchers in human rights research ethics, policies/procedures;</a:t>
          </a:r>
          <a:endParaRPr lang="en-US" dirty="0"/>
        </a:p>
      </dgm:t>
    </dgm:pt>
    <dgm:pt modelId="{FF50A925-13B5-4468-9BBD-CED637E2DD62}" type="parTrans" cxnId="{1E938879-3910-4804-B499-C9770C9B4705}">
      <dgm:prSet/>
      <dgm:spPr/>
      <dgm:t>
        <a:bodyPr/>
        <a:lstStyle/>
        <a:p>
          <a:endParaRPr lang="en-US"/>
        </a:p>
      </dgm:t>
    </dgm:pt>
    <dgm:pt modelId="{0BA988BC-D2D1-4CFA-9F0F-2F2BC946A21C}" type="sibTrans" cxnId="{1E938879-3910-4804-B499-C9770C9B4705}">
      <dgm:prSet/>
      <dgm:spPr/>
      <dgm:t>
        <a:bodyPr/>
        <a:lstStyle/>
        <a:p>
          <a:endParaRPr lang="en-US"/>
        </a:p>
      </dgm:t>
    </dgm:pt>
    <dgm:pt modelId="{B4D6D18D-5A22-408D-8619-B6814920F7EF}">
      <dgm:prSet/>
      <dgm:spPr/>
      <dgm:t>
        <a:bodyPr/>
        <a:lstStyle/>
        <a:p>
          <a:r>
            <a:rPr lang="en-US"/>
            <a:t>Operational Efficiency</a:t>
          </a:r>
          <a:endParaRPr lang="en-US" dirty="0"/>
        </a:p>
      </dgm:t>
    </dgm:pt>
    <dgm:pt modelId="{D8E34D06-5873-407C-8BF3-CF5E54EAB012}" type="parTrans" cxnId="{C221DFB1-C176-4F07-B242-889172999D36}">
      <dgm:prSet/>
      <dgm:spPr/>
      <dgm:t>
        <a:bodyPr/>
        <a:lstStyle/>
        <a:p>
          <a:endParaRPr lang="en-US"/>
        </a:p>
      </dgm:t>
    </dgm:pt>
    <dgm:pt modelId="{5C82AC3F-2E89-4063-8E37-100100EF86D4}" type="sibTrans" cxnId="{C221DFB1-C176-4F07-B242-889172999D36}">
      <dgm:prSet/>
      <dgm:spPr/>
      <dgm:t>
        <a:bodyPr/>
        <a:lstStyle/>
        <a:p>
          <a:endParaRPr lang="en-US"/>
        </a:p>
      </dgm:t>
    </dgm:pt>
    <dgm:pt modelId="{FDE2AC8C-FFE6-4473-B93D-74828CABD610}">
      <dgm:prSet/>
      <dgm:spPr/>
      <dgm:t>
        <a:bodyPr/>
        <a:lstStyle/>
        <a:p>
          <a:r>
            <a:rPr lang="en-US" dirty="0"/>
            <a:t>Assessing processes and using quality improvement tools to clearly understand steps in the process and identify potential waste or bottlenecks (Process workflow mapping, Root cause analysis, LEAN / Six Sigma). Examples include:</a:t>
          </a:r>
        </a:p>
      </dgm:t>
    </dgm:pt>
    <dgm:pt modelId="{F164EBF8-D4A3-4087-80D4-57FA885F98AC}" type="parTrans" cxnId="{EC41E805-4F61-4BA6-A29A-7BCF39D61D62}">
      <dgm:prSet/>
      <dgm:spPr/>
      <dgm:t>
        <a:bodyPr/>
        <a:lstStyle/>
        <a:p>
          <a:endParaRPr lang="en-US"/>
        </a:p>
      </dgm:t>
    </dgm:pt>
    <dgm:pt modelId="{0756026C-B9D0-4F19-9A2D-705C01F4A0C6}" type="sibTrans" cxnId="{EC41E805-4F61-4BA6-A29A-7BCF39D61D62}">
      <dgm:prSet/>
      <dgm:spPr/>
      <dgm:t>
        <a:bodyPr/>
        <a:lstStyle/>
        <a:p>
          <a:endParaRPr lang="en-US"/>
        </a:p>
      </dgm:t>
    </dgm:pt>
    <dgm:pt modelId="{C0A121AD-776C-4A35-B1B2-A6830DE56559}">
      <dgm:prSet phldrT="[Text]"/>
      <dgm:spPr/>
      <dgm:t>
        <a:bodyPr/>
        <a:lstStyle/>
        <a:p>
          <a:r>
            <a:rPr lang="en-US" b="0" i="0" u="none" dirty="0"/>
            <a:t>Reach out proactively to study team members, increase investigator awareness of available hub support services (faculty meetings, symposia/fairs/expo, optimize web site, partner with marketing).</a:t>
          </a:r>
          <a:endParaRPr lang="en-US" dirty="0"/>
        </a:p>
      </dgm:t>
    </dgm:pt>
    <dgm:pt modelId="{25C28B98-FBF6-485C-A858-35F48B5D7398}" type="parTrans" cxnId="{DA68945A-0E17-44A0-BF15-93B480157B28}">
      <dgm:prSet/>
      <dgm:spPr/>
      <dgm:t>
        <a:bodyPr/>
        <a:lstStyle/>
        <a:p>
          <a:endParaRPr lang="en-US"/>
        </a:p>
      </dgm:t>
    </dgm:pt>
    <dgm:pt modelId="{B46D0282-FB0B-44BD-B703-91561B9D1ADB}" type="sibTrans" cxnId="{DA68945A-0E17-44A0-BF15-93B480157B28}">
      <dgm:prSet/>
      <dgm:spPr/>
      <dgm:t>
        <a:bodyPr/>
        <a:lstStyle/>
        <a:p>
          <a:endParaRPr lang="en-US"/>
        </a:p>
      </dgm:t>
    </dgm:pt>
    <dgm:pt modelId="{4B319B19-4C71-4A9A-8B52-C425705E7EE8}">
      <dgm:prSet/>
      <dgm:spPr/>
      <dgm:t>
        <a:bodyPr/>
        <a:lstStyle/>
        <a:p>
          <a:r>
            <a:rPr lang="en-US" b="0" i="0" u="none" dirty="0"/>
            <a:t>Improving online instructions at the time of data entry;</a:t>
          </a:r>
        </a:p>
      </dgm:t>
    </dgm:pt>
    <dgm:pt modelId="{62AE82F5-3B31-4B7E-8EC8-38EAF71DD17B}" type="parTrans" cxnId="{402DDCD4-6C15-4FE4-90B6-D733756F655A}">
      <dgm:prSet/>
      <dgm:spPr/>
      <dgm:t>
        <a:bodyPr/>
        <a:lstStyle/>
        <a:p>
          <a:endParaRPr lang="en-US"/>
        </a:p>
      </dgm:t>
    </dgm:pt>
    <dgm:pt modelId="{9EB4D18C-B8DE-48E8-AED0-8F1C1B528F55}" type="sibTrans" cxnId="{402DDCD4-6C15-4FE4-90B6-D733756F655A}">
      <dgm:prSet/>
      <dgm:spPr/>
      <dgm:t>
        <a:bodyPr/>
        <a:lstStyle/>
        <a:p>
          <a:endParaRPr lang="en-US"/>
        </a:p>
      </dgm:t>
    </dgm:pt>
    <dgm:pt modelId="{851EF4F6-347E-4EA7-8436-AB65526EB136}">
      <dgm:prSet/>
      <dgm:spPr/>
      <dgm:t>
        <a:bodyPr/>
        <a:lstStyle/>
        <a:p>
          <a:r>
            <a:rPr lang="en-US" b="0" i="0" u="none" dirty="0"/>
            <a:t>Programming electronic reminders for outstanding responses to inquiries.</a:t>
          </a:r>
        </a:p>
      </dgm:t>
    </dgm:pt>
    <dgm:pt modelId="{C83DE220-A2D8-4AC8-9502-62B55F4C452E}" type="parTrans" cxnId="{053924F5-BF88-42EF-9A1C-39A32D2166C0}">
      <dgm:prSet/>
      <dgm:spPr/>
      <dgm:t>
        <a:bodyPr/>
        <a:lstStyle/>
        <a:p>
          <a:endParaRPr lang="en-US"/>
        </a:p>
      </dgm:t>
    </dgm:pt>
    <dgm:pt modelId="{3779211A-7787-43EF-AE0C-7785A340E710}" type="sibTrans" cxnId="{053924F5-BF88-42EF-9A1C-39A32D2166C0}">
      <dgm:prSet/>
      <dgm:spPr/>
      <dgm:t>
        <a:bodyPr/>
        <a:lstStyle/>
        <a:p>
          <a:endParaRPr lang="en-US"/>
        </a:p>
      </dgm:t>
    </dgm:pt>
    <dgm:pt modelId="{D6BF9B33-E836-424B-A51F-52F85277D597}">
      <dgm:prSet/>
      <dgm:spPr/>
      <dgm:t>
        <a:bodyPr/>
        <a:lstStyle/>
        <a:p>
          <a:r>
            <a:rPr lang="en-US" dirty="0"/>
            <a:t>Hire or reorganize staff to provide availability of a wide range of expertise;</a:t>
          </a:r>
        </a:p>
      </dgm:t>
    </dgm:pt>
    <dgm:pt modelId="{98F4298C-D16C-49BC-8177-ECCC2A37EAC8}" type="parTrans" cxnId="{67C50BE0-1E9C-49B3-9347-944DF1740D5C}">
      <dgm:prSet/>
      <dgm:spPr/>
      <dgm:t>
        <a:bodyPr/>
        <a:lstStyle/>
        <a:p>
          <a:endParaRPr lang="en-US"/>
        </a:p>
      </dgm:t>
    </dgm:pt>
    <dgm:pt modelId="{69899C08-6178-4824-83D0-B199C30E49C8}" type="sibTrans" cxnId="{67C50BE0-1E9C-49B3-9347-944DF1740D5C}">
      <dgm:prSet/>
      <dgm:spPr/>
      <dgm:t>
        <a:bodyPr/>
        <a:lstStyle/>
        <a:p>
          <a:endParaRPr lang="en-US"/>
        </a:p>
      </dgm:t>
    </dgm:pt>
    <dgm:pt modelId="{8BFEA190-239F-4715-A688-13EABB0946B6}">
      <dgm:prSet/>
      <dgm:spPr/>
      <dgm:t>
        <a:bodyPr/>
        <a:lstStyle/>
        <a:p>
          <a:r>
            <a:rPr lang="en-US" dirty="0"/>
            <a:t>Assign a single coordinator to support a study through the entire process;</a:t>
          </a:r>
        </a:p>
      </dgm:t>
    </dgm:pt>
    <dgm:pt modelId="{0C6E98A9-0E46-424D-B67D-18B64A1701A2}" type="parTrans" cxnId="{246CF48C-4559-4A07-B870-95093D6B44FF}">
      <dgm:prSet/>
      <dgm:spPr/>
      <dgm:t>
        <a:bodyPr/>
        <a:lstStyle/>
        <a:p>
          <a:endParaRPr lang="en-US"/>
        </a:p>
      </dgm:t>
    </dgm:pt>
    <dgm:pt modelId="{D7C348C7-961F-4632-9561-C1C4A82BEBB7}" type="sibTrans" cxnId="{246CF48C-4559-4A07-B870-95093D6B44FF}">
      <dgm:prSet/>
      <dgm:spPr/>
      <dgm:t>
        <a:bodyPr/>
        <a:lstStyle/>
        <a:p>
          <a:endParaRPr lang="en-US"/>
        </a:p>
      </dgm:t>
    </dgm:pt>
    <dgm:pt modelId="{7F7A95E6-9DDE-46E7-9B00-46C70DFAB5D8}">
      <dgm:prSet/>
      <dgm:spPr/>
      <dgm:t>
        <a:bodyPr/>
        <a:lstStyle/>
        <a:p>
          <a:r>
            <a:rPr lang="en-US" dirty="0"/>
            <a:t>Increase the number of review panels/committees;</a:t>
          </a:r>
        </a:p>
      </dgm:t>
    </dgm:pt>
    <dgm:pt modelId="{F1B0D379-F95F-4699-BC19-86D508DE2A31}" type="parTrans" cxnId="{46EC9FC6-B548-4AB7-815D-7637CF6CB190}">
      <dgm:prSet/>
      <dgm:spPr/>
      <dgm:t>
        <a:bodyPr/>
        <a:lstStyle/>
        <a:p>
          <a:endParaRPr lang="en-US"/>
        </a:p>
      </dgm:t>
    </dgm:pt>
    <dgm:pt modelId="{CEFA5BE9-D0E1-4949-AADF-B66624691B27}" type="sibTrans" cxnId="{46EC9FC6-B548-4AB7-815D-7637CF6CB190}">
      <dgm:prSet/>
      <dgm:spPr/>
      <dgm:t>
        <a:bodyPr/>
        <a:lstStyle/>
        <a:p>
          <a:endParaRPr lang="en-US"/>
        </a:p>
      </dgm:t>
    </dgm:pt>
    <dgm:pt modelId="{9261E084-02F4-470D-BAD8-25FB6DEDBEA1}">
      <dgm:prSet/>
      <dgm:spPr/>
      <dgm:t>
        <a:bodyPr/>
        <a:lstStyle/>
        <a:p>
          <a:r>
            <a:rPr lang="en-US" dirty="0"/>
            <a:t>Track IRB submission volumes to assure appropriate balance of resources.</a:t>
          </a:r>
        </a:p>
      </dgm:t>
    </dgm:pt>
    <dgm:pt modelId="{84B39B60-97FB-4E65-9440-CB31329F4A46}" type="parTrans" cxnId="{7F4CEF67-1F80-41A6-9BE4-C4ABF7D5491E}">
      <dgm:prSet/>
      <dgm:spPr/>
      <dgm:t>
        <a:bodyPr/>
        <a:lstStyle/>
        <a:p>
          <a:endParaRPr lang="en-US"/>
        </a:p>
      </dgm:t>
    </dgm:pt>
    <dgm:pt modelId="{D9E55FE6-629C-42C5-B480-6210BAEA8BC9}" type="sibTrans" cxnId="{7F4CEF67-1F80-41A6-9BE4-C4ABF7D5491E}">
      <dgm:prSet/>
      <dgm:spPr/>
      <dgm:t>
        <a:bodyPr/>
        <a:lstStyle/>
        <a:p>
          <a:endParaRPr lang="en-US"/>
        </a:p>
      </dgm:t>
    </dgm:pt>
    <dgm:pt modelId="{BAA34760-1DE8-4BA6-97C8-37F3F8A85CE0}">
      <dgm:prSet/>
      <dgm:spPr/>
      <dgm:t>
        <a:bodyPr/>
        <a:lstStyle/>
        <a:p>
          <a:r>
            <a:rPr lang="en-US" dirty="0"/>
            <a:t>Assign a single coordinator to support a study through the entire process;</a:t>
          </a:r>
        </a:p>
      </dgm:t>
    </dgm:pt>
    <dgm:pt modelId="{3D8D708A-92A2-4B89-B7D8-74A49D855011}" type="parTrans" cxnId="{827B6FC6-3ABB-45D0-9717-66BC1C866D79}">
      <dgm:prSet/>
      <dgm:spPr/>
      <dgm:t>
        <a:bodyPr/>
        <a:lstStyle/>
        <a:p>
          <a:endParaRPr lang="en-US"/>
        </a:p>
      </dgm:t>
    </dgm:pt>
    <dgm:pt modelId="{E80CD2FB-9894-4774-94DB-145905FBF322}" type="sibTrans" cxnId="{827B6FC6-3ABB-45D0-9717-66BC1C866D79}">
      <dgm:prSet/>
      <dgm:spPr/>
      <dgm:t>
        <a:bodyPr/>
        <a:lstStyle/>
        <a:p>
          <a:endParaRPr lang="en-US"/>
        </a:p>
      </dgm:t>
    </dgm:pt>
    <dgm:pt modelId="{ADD2102D-C128-46CC-A755-CA3E47D4E972}">
      <dgm:prSet/>
      <dgm:spPr/>
      <dgm:t>
        <a:bodyPr/>
        <a:lstStyle/>
        <a:p>
          <a:r>
            <a:rPr lang="en-US" dirty="0"/>
            <a:t>Do not constrain studies to stay with original reviewer;</a:t>
          </a:r>
        </a:p>
      </dgm:t>
    </dgm:pt>
    <dgm:pt modelId="{9C92095C-F7CE-427C-AAD9-24A3C5CDA403}" type="parTrans" cxnId="{0969A447-2312-4216-9F87-2E4728EAF9C0}">
      <dgm:prSet/>
      <dgm:spPr/>
      <dgm:t>
        <a:bodyPr/>
        <a:lstStyle/>
        <a:p>
          <a:endParaRPr lang="en-US"/>
        </a:p>
      </dgm:t>
    </dgm:pt>
    <dgm:pt modelId="{716FA9D9-0107-4CF7-9F7A-264AC7D1A992}" type="sibTrans" cxnId="{0969A447-2312-4216-9F87-2E4728EAF9C0}">
      <dgm:prSet/>
      <dgm:spPr/>
      <dgm:t>
        <a:bodyPr/>
        <a:lstStyle/>
        <a:p>
          <a:endParaRPr lang="en-US"/>
        </a:p>
      </dgm:t>
    </dgm:pt>
    <dgm:pt modelId="{9B9F0CDD-A07D-478C-B6AB-51B041C31C1E}">
      <dgm:prSet/>
      <dgm:spPr/>
      <dgm:t>
        <a:bodyPr/>
        <a:lstStyle/>
        <a:p>
          <a:r>
            <a:rPr lang="en-US" dirty="0"/>
            <a:t>Hold more frequent IRB meetings with consistent chair;</a:t>
          </a:r>
        </a:p>
      </dgm:t>
    </dgm:pt>
    <dgm:pt modelId="{E3C025DE-A953-4FF8-83FC-CE431F2F7192}" type="parTrans" cxnId="{2D73D09E-8A7E-4D98-888A-9C47F86D0853}">
      <dgm:prSet/>
      <dgm:spPr/>
      <dgm:t>
        <a:bodyPr/>
        <a:lstStyle/>
        <a:p>
          <a:endParaRPr lang="en-US"/>
        </a:p>
      </dgm:t>
    </dgm:pt>
    <dgm:pt modelId="{7A0A4930-2621-4F5C-8046-55888D20A3FC}" type="sibTrans" cxnId="{2D73D09E-8A7E-4D98-888A-9C47F86D0853}">
      <dgm:prSet/>
      <dgm:spPr/>
      <dgm:t>
        <a:bodyPr/>
        <a:lstStyle/>
        <a:p>
          <a:endParaRPr lang="en-US"/>
        </a:p>
      </dgm:t>
    </dgm:pt>
    <dgm:pt modelId="{D068B4A4-AA4C-409E-B770-00BDFDF67F95}">
      <dgm:prSet/>
      <dgm:spPr/>
      <dgm:t>
        <a:bodyPr/>
        <a:lstStyle/>
        <a:p>
          <a:r>
            <a:rPr lang="en-US"/>
            <a:t>Use expedited review where possible;</a:t>
          </a:r>
          <a:endParaRPr lang="en-US" dirty="0"/>
        </a:p>
      </dgm:t>
    </dgm:pt>
    <dgm:pt modelId="{7A11A662-C28C-4513-98D1-9BDEF8D52FAA}" type="parTrans" cxnId="{01CDC3C0-ED80-44B8-8F30-56189881236C}">
      <dgm:prSet/>
      <dgm:spPr/>
      <dgm:t>
        <a:bodyPr/>
        <a:lstStyle/>
        <a:p>
          <a:endParaRPr lang="en-US"/>
        </a:p>
      </dgm:t>
    </dgm:pt>
    <dgm:pt modelId="{6D018D80-34F3-41E2-93A9-60DC0D40A660}" type="sibTrans" cxnId="{01CDC3C0-ED80-44B8-8F30-56189881236C}">
      <dgm:prSet/>
      <dgm:spPr/>
      <dgm:t>
        <a:bodyPr/>
        <a:lstStyle/>
        <a:p>
          <a:endParaRPr lang="en-US"/>
        </a:p>
      </dgm:t>
    </dgm:pt>
    <dgm:pt modelId="{BB1EC952-30D0-482B-9117-994172A6D611}">
      <dgm:prSet/>
      <dgm:spPr/>
      <dgm:t>
        <a:bodyPr/>
        <a:lstStyle/>
        <a:p>
          <a:r>
            <a:rPr lang="en-US" dirty="0"/>
            <a:t>Obtain contact info from PIs prior to IRB meeting;</a:t>
          </a:r>
        </a:p>
      </dgm:t>
    </dgm:pt>
    <dgm:pt modelId="{0A032A6E-971F-44A7-8AD1-B67F1E46DF6D}" type="parTrans" cxnId="{1A341D77-4E6F-4BDB-A62F-E04145ADB4F0}">
      <dgm:prSet/>
      <dgm:spPr/>
      <dgm:t>
        <a:bodyPr/>
        <a:lstStyle/>
        <a:p>
          <a:endParaRPr lang="en-US"/>
        </a:p>
      </dgm:t>
    </dgm:pt>
    <dgm:pt modelId="{AB713562-D394-48B8-9255-FC7A219910CC}" type="sibTrans" cxnId="{1A341D77-4E6F-4BDB-A62F-E04145ADB4F0}">
      <dgm:prSet/>
      <dgm:spPr/>
      <dgm:t>
        <a:bodyPr/>
        <a:lstStyle/>
        <a:p>
          <a:endParaRPr lang="en-US"/>
        </a:p>
      </dgm:t>
    </dgm:pt>
    <dgm:pt modelId="{F66F112C-FBF6-4D89-8533-11AF0CBBB120}">
      <dgm:prSet/>
      <dgm:spPr/>
      <dgm:t>
        <a:bodyPr/>
        <a:lstStyle/>
        <a:p>
          <a:r>
            <a:rPr lang="en-US" dirty="0"/>
            <a:t>Establish clear turnaround time performance goals for IRB.</a:t>
          </a:r>
        </a:p>
      </dgm:t>
    </dgm:pt>
    <dgm:pt modelId="{B99DB69E-AE88-4300-8541-9031935FCD06}" type="parTrans" cxnId="{CFFCB5E1-E0B3-4DC4-A540-4087FF1E79E1}">
      <dgm:prSet/>
      <dgm:spPr/>
      <dgm:t>
        <a:bodyPr/>
        <a:lstStyle/>
        <a:p>
          <a:endParaRPr lang="en-US"/>
        </a:p>
      </dgm:t>
    </dgm:pt>
    <dgm:pt modelId="{C4DA36FB-031C-4BA3-B5E8-8EEF12491180}" type="sibTrans" cxnId="{CFFCB5E1-E0B3-4DC4-A540-4087FF1E79E1}">
      <dgm:prSet/>
      <dgm:spPr/>
      <dgm:t>
        <a:bodyPr/>
        <a:lstStyle/>
        <a:p>
          <a:endParaRPr lang="en-US"/>
        </a:p>
      </dgm:t>
    </dgm:pt>
    <dgm:pt modelId="{B2EDC4C8-AB73-4EE4-B2F4-6FA94BCE7361}">
      <dgm:prSet/>
      <dgm:spPr/>
      <dgm:t>
        <a:bodyPr/>
        <a:lstStyle/>
        <a:p>
          <a:r>
            <a:rPr lang="en-US" dirty="0"/>
            <a:t>Strategies and activities intended to change the submission process in the near term. Changes made primarily affect researchers/study teams/PIs. Examples include:</a:t>
          </a:r>
        </a:p>
      </dgm:t>
    </dgm:pt>
    <dgm:pt modelId="{389545E5-9366-4E76-8AF8-FD36C9AEAE79}" type="parTrans" cxnId="{7F2757E9-F35A-4898-B017-2BE5471B21CD}">
      <dgm:prSet/>
      <dgm:spPr/>
      <dgm:t>
        <a:bodyPr/>
        <a:lstStyle/>
        <a:p>
          <a:endParaRPr lang="en-US"/>
        </a:p>
      </dgm:t>
    </dgm:pt>
    <dgm:pt modelId="{3448CABA-B508-459E-9115-5C29C54F8D32}" type="sibTrans" cxnId="{7F2757E9-F35A-4898-B017-2BE5471B21CD}">
      <dgm:prSet/>
      <dgm:spPr/>
      <dgm:t>
        <a:bodyPr/>
        <a:lstStyle/>
        <a:p>
          <a:endParaRPr lang="en-US"/>
        </a:p>
      </dgm:t>
    </dgm:pt>
    <dgm:pt modelId="{47471DA0-B7A6-41D2-A9AF-DEC1D5AF6150}">
      <dgm:prSet/>
      <dgm:spPr/>
      <dgm:t>
        <a:bodyPr/>
        <a:lstStyle/>
        <a:p>
          <a:r>
            <a:rPr lang="en-US" dirty="0"/>
            <a:t>Integrate PI protocol with IRB application and remove redundant sections of application;</a:t>
          </a:r>
        </a:p>
      </dgm:t>
    </dgm:pt>
    <dgm:pt modelId="{EC9617AC-FB3F-497E-9BD4-8FEF1910496A}" type="parTrans" cxnId="{FF049B93-4EF6-4BF7-87A2-B0CF2731D854}">
      <dgm:prSet/>
      <dgm:spPr/>
      <dgm:t>
        <a:bodyPr/>
        <a:lstStyle/>
        <a:p>
          <a:endParaRPr lang="en-US"/>
        </a:p>
      </dgm:t>
    </dgm:pt>
    <dgm:pt modelId="{65F311DA-CC87-4A81-9C97-7C31B6ACE7FD}" type="sibTrans" cxnId="{FF049B93-4EF6-4BF7-87A2-B0CF2731D854}">
      <dgm:prSet/>
      <dgm:spPr/>
      <dgm:t>
        <a:bodyPr/>
        <a:lstStyle/>
        <a:p>
          <a:endParaRPr lang="en-US"/>
        </a:p>
      </dgm:t>
    </dgm:pt>
    <dgm:pt modelId="{24528B35-5FBF-4A0E-9434-A25443D2DE5D}">
      <dgm:prSet/>
      <dgm:spPr/>
      <dgm:t>
        <a:bodyPr/>
        <a:lstStyle/>
        <a:p>
          <a:r>
            <a:rPr lang="en-US" dirty="0"/>
            <a:t>Revise application so that investigators provide greater detail and clarity about studies;</a:t>
          </a:r>
        </a:p>
      </dgm:t>
    </dgm:pt>
    <dgm:pt modelId="{135A8EE2-8FBD-41E5-AFCD-A3214513D0A8}" type="parTrans" cxnId="{30530F45-850D-4635-986E-FF532F079A26}">
      <dgm:prSet/>
      <dgm:spPr/>
      <dgm:t>
        <a:bodyPr/>
        <a:lstStyle/>
        <a:p>
          <a:endParaRPr lang="en-US"/>
        </a:p>
      </dgm:t>
    </dgm:pt>
    <dgm:pt modelId="{A9786E24-0264-4B27-B4FA-B040F2E2CB96}" type="sibTrans" cxnId="{30530F45-850D-4635-986E-FF532F079A26}">
      <dgm:prSet/>
      <dgm:spPr/>
      <dgm:t>
        <a:bodyPr/>
        <a:lstStyle/>
        <a:p>
          <a:endParaRPr lang="en-US"/>
        </a:p>
      </dgm:t>
    </dgm:pt>
    <dgm:pt modelId="{66BDD57F-3E3D-471D-B362-9511F77DAAAE}">
      <dgm:prSet/>
      <dgm:spPr/>
      <dgm:t>
        <a:bodyPr/>
        <a:lstStyle/>
        <a:p>
          <a:r>
            <a:rPr lang="en-US" dirty="0"/>
            <a:t>Provide support during application preparation (drop-in clinics, consultation services), pre-screening / pre-review services, feedback on rejected submissions.</a:t>
          </a:r>
        </a:p>
      </dgm:t>
    </dgm:pt>
    <dgm:pt modelId="{F8EC7811-54B1-42F1-B430-357D5B7D81D3}" type="parTrans" cxnId="{7213B8F5-86CC-432F-BC89-0FB63FB0DC43}">
      <dgm:prSet/>
      <dgm:spPr/>
      <dgm:t>
        <a:bodyPr/>
        <a:lstStyle/>
        <a:p>
          <a:endParaRPr lang="en-US"/>
        </a:p>
      </dgm:t>
    </dgm:pt>
    <dgm:pt modelId="{49285E02-5AC8-4E15-8AC7-7D125601031A}" type="sibTrans" cxnId="{7213B8F5-86CC-432F-BC89-0FB63FB0DC43}">
      <dgm:prSet/>
      <dgm:spPr/>
      <dgm:t>
        <a:bodyPr/>
        <a:lstStyle/>
        <a:p>
          <a:endParaRPr lang="en-US"/>
        </a:p>
      </dgm:t>
    </dgm:pt>
    <dgm:pt modelId="{3F0919AC-4C65-4F1B-877D-9EC4A994ED47}">
      <dgm:prSet/>
      <dgm:spPr/>
      <dgm:t>
        <a:bodyPr/>
        <a:lstStyle/>
        <a:p>
          <a:r>
            <a:rPr lang="en-US" dirty="0"/>
            <a:t>Conduct training in the IRB application process for investigators and staff.</a:t>
          </a:r>
        </a:p>
      </dgm:t>
    </dgm:pt>
    <dgm:pt modelId="{0E9EB38E-452F-432C-B111-A80E6D78607B}" type="parTrans" cxnId="{735818AD-8537-4466-BADB-C98D4542B38A}">
      <dgm:prSet/>
      <dgm:spPr/>
      <dgm:t>
        <a:bodyPr/>
        <a:lstStyle/>
        <a:p>
          <a:endParaRPr lang="en-US"/>
        </a:p>
      </dgm:t>
    </dgm:pt>
    <dgm:pt modelId="{90E96E1D-9EA8-4DC0-A1A9-9D554178CBC2}" type="sibTrans" cxnId="{735818AD-8537-4466-BADB-C98D4542B38A}">
      <dgm:prSet/>
      <dgm:spPr/>
      <dgm:t>
        <a:bodyPr/>
        <a:lstStyle/>
        <a:p>
          <a:endParaRPr lang="en-US"/>
        </a:p>
      </dgm:t>
    </dgm:pt>
    <dgm:pt modelId="{84D434E1-E046-4148-9BCC-6FC608871775}" type="pres">
      <dgm:prSet presAssocID="{4FF31801-DF07-4820-88A8-B1FD2B913422}" presName="Name0" presStyleCnt="0">
        <dgm:presLayoutVars>
          <dgm:dir/>
          <dgm:animLvl val="lvl"/>
          <dgm:resizeHandles val="exact"/>
        </dgm:presLayoutVars>
      </dgm:prSet>
      <dgm:spPr/>
      <dgm:t>
        <a:bodyPr/>
        <a:lstStyle/>
        <a:p>
          <a:endParaRPr lang="en-US"/>
        </a:p>
      </dgm:t>
    </dgm:pt>
    <dgm:pt modelId="{ADBB2F56-064A-464D-8645-6AA6553E4881}" type="pres">
      <dgm:prSet presAssocID="{9427D5A8-9DC9-4D09-B3CB-3A40F51ABCFD}" presName="composite" presStyleCnt="0"/>
      <dgm:spPr/>
    </dgm:pt>
    <dgm:pt modelId="{E6982521-FFB9-4D9C-A0AD-A743B089B7DE}" type="pres">
      <dgm:prSet presAssocID="{9427D5A8-9DC9-4D09-B3CB-3A40F51ABCFD}" presName="parTx" presStyleLbl="alignNode1" presStyleIdx="0" presStyleCnt="6">
        <dgm:presLayoutVars>
          <dgm:chMax val="0"/>
          <dgm:chPref val="0"/>
          <dgm:bulletEnabled val="1"/>
        </dgm:presLayoutVars>
      </dgm:prSet>
      <dgm:spPr/>
      <dgm:t>
        <a:bodyPr/>
        <a:lstStyle/>
        <a:p>
          <a:endParaRPr lang="en-US"/>
        </a:p>
      </dgm:t>
    </dgm:pt>
    <dgm:pt modelId="{2B8516AA-A044-43C2-9326-606CE53EDAA0}" type="pres">
      <dgm:prSet presAssocID="{9427D5A8-9DC9-4D09-B3CB-3A40F51ABCFD}" presName="desTx" presStyleLbl="alignAccFollowNode1" presStyleIdx="0" presStyleCnt="6">
        <dgm:presLayoutVars>
          <dgm:bulletEnabled val="1"/>
        </dgm:presLayoutVars>
      </dgm:prSet>
      <dgm:spPr/>
      <dgm:t>
        <a:bodyPr/>
        <a:lstStyle/>
        <a:p>
          <a:endParaRPr lang="en-US"/>
        </a:p>
      </dgm:t>
    </dgm:pt>
    <dgm:pt modelId="{6C476E17-DCAB-4A37-90CF-57998D940976}" type="pres">
      <dgm:prSet presAssocID="{A337AC4C-6DC6-432A-8341-F5F6BFE74F36}" presName="space" presStyleCnt="0"/>
      <dgm:spPr/>
    </dgm:pt>
    <dgm:pt modelId="{C09F7320-CB05-4EC0-A636-6851FDED1B0F}" type="pres">
      <dgm:prSet presAssocID="{09F1ACA6-3C6F-401C-936E-801B5121D018}" presName="composite" presStyleCnt="0"/>
      <dgm:spPr/>
    </dgm:pt>
    <dgm:pt modelId="{25942DED-B29F-4F1B-A7D4-411B9D83C179}" type="pres">
      <dgm:prSet presAssocID="{09F1ACA6-3C6F-401C-936E-801B5121D018}" presName="parTx" presStyleLbl="alignNode1" presStyleIdx="1" presStyleCnt="6">
        <dgm:presLayoutVars>
          <dgm:chMax val="0"/>
          <dgm:chPref val="0"/>
          <dgm:bulletEnabled val="1"/>
        </dgm:presLayoutVars>
      </dgm:prSet>
      <dgm:spPr/>
      <dgm:t>
        <a:bodyPr/>
        <a:lstStyle/>
        <a:p>
          <a:endParaRPr lang="en-US"/>
        </a:p>
      </dgm:t>
    </dgm:pt>
    <dgm:pt modelId="{4F98FF36-2182-4A6E-8EE6-F5056111F500}" type="pres">
      <dgm:prSet presAssocID="{09F1ACA6-3C6F-401C-936E-801B5121D018}" presName="desTx" presStyleLbl="alignAccFollowNode1" presStyleIdx="1" presStyleCnt="6">
        <dgm:presLayoutVars>
          <dgm:bulletEnabled val="1"/>
        </dgm:presLayoutVars>
      </dgm:prSet>
      <dgm:spPr/>
      <dgm:t>
        <a:bodyPr/>
        <a:lstStyle/>
        <a:p>
          <a:endParaRPr lang="en-US"/>
        </a:p>
      </dgm:t>
    </dgm:pt>
    <dgm:pt modelId="{F7EFE5E5-CB64-4FFD-9D0C-BEA8D1BB4C5F}" type="pres">
      <dgm:prSet presAssocID="{2DEB12E8-443B-45A9-9B67-24E755370164}" presName="space" presStyleCnt="0"/>
      <dgm:spPr/>
    </dgm:pt>
    <dgm:pt modelId="{F6046FCC-5C98-4676-9DB6-C878BEF18DED}" type="pres">
      <dgm:prSet presAssocID="{9F455156-1AB5-4ECB-B5A5-FF28F53B8BC5}" presName="composite" presStyleCnt="0"/>
      <dgm:spPr/>
    </dgm:pt>
    <dgm:pt modelId="{FCEA2071-F920-4B91-8A8C-5C36F9D2EBA1}" type="pres">
      <dgm:prSet presAssocID="{9F455156-1AB5-4ECB-B5A5-FF28F53B8BC5}" presName="parTx" presStyleLbl="alignNode1" presStyleIdx="2" presStyleCnt="6">
        <dgm:presLayoutVars>
          <dgm:chMax val="0"/>
          <dgm:chPref val="0"/>
          <dgm:bulletEnabled val="1"/>
        </dgm:presLayoutVars>
      </dgm:prSet>
      <dgm:spPr/>
      <dgm:t>
        <a:bodyPr/>
        <a:lstStyle/>
        <a:p>
          <a:endParaRPr lang="en-US"/>
        </a:p>
      </dgm:t>
    </dgm:pt>
    <dgm:pt modelId="{56BC0531-9143-41CC-A80B-3F7FB7EC2AAD}" type="pres">
      <dgm:prSet presAssocID="{9F455156-1AB5-4ECB-B5A5-FF28F53B8BC5}" presName="desTx" presStyleLbl="alignAccFollowNode1" presStyleIdx="2" presStyleCnt="6">
        <dgm:presLayoutVars>
          <dgm:bulletEnabled val="1"/>
        </dgm:presLayoutVars>
      </dgm:prSet>
      <dgm:spPr/>
      <dgm:t>
        <a:bodyPr/>
        <a:lstStyle/>
        <a:p>
          <a:endParaRPr lang="en-US"/>
        </a:p>
      </dgm:t>
    </dgm:pt>
    <dgm:pt modelId="{E6586237-C5AB-499B-AA49-AA8C7375967B}" type="pres">
      <dgm:prSet presAssocID="{EE600709-DAC7-4F34-BF80-5255A4765B1C}" presName="space" presStyleCnt="0"/>
      <dgm:spPr/>
    </dgm:pt>
    <dgm:pt modelId="{3920CEC9-561A-464B-A60A-3FE4A006A884}" type="pres">
      <dgm:prSet presAssocID="{9698A24A-0A10-4136-AE11-4A78FFC44ABA}" presName="composite" presStyleCnt="0"/>
      <dgm:spPr/>
    </dgm:pt>
    <dgm:pt modelId="{9E05A8F2-0E4B-4EA9-B039-3B41495340F7}" type="pres">
      <dgm:prSet presAssocID="{9698A24A-0A10-4136-AE11-4A78FFC44ABA}" presName="parTx" presStyleLbl="alignNode1" presStyleIdx="3" presStyleCnt="6">
        <dgm:presLayoutVars>
          <dgm:chMax val="0"/>
          <dgm:chPref val="0"/>
          <dgm:bulletEnabled val="1"/>
        </dgm:presLayoutVars>
      </dgm:prSet>
      <dgm:spPr/>
      <dgm:t>
        <a:bodyPr/>
        <a:lstStyle/>
        <a:p>
          <a:endParaRPr lang="en-US"/>
        </a:p>
      </dgm:t>
    </dgm:pt>
    <dgm:pt modelId="{6C148D2B-BC68-452A-8A76-AE7B9E9EBF02}" type="pres">
      <dgm:prSet presAssocID="{9698A24A-0A10-4136-AE11-4A78FFC44ABA}" presName="desTx" presStyleLbl="alignAccFollowNode1" presStyleIdx="3" presStyleCnt="6">
        <dgm:presLayoutVars>
          <dgm:bulletEnabled val="1"/>
        </dgm:presLayoutVars>
      </dgm:prSet>
      <dgm:spPr/>
      <dgm:t>
        <a:bodyPr/>
        <a:lstStyle/>
        <a:p>
          <a:endParaRPr lang="en-US"/>
        </a:p>
      </dgm:t>
    </dgm:pt>
    <dgm:pt modelId="{8E8F1F62-7983-4610-9C42-147BB21A6BCA}" type="pres">
      <dgm:prSet presAssocID="{6725A9B4-5F1D-4C1E-B9B2-EADDB2DA1DD2}" presName="space" presStyleCnt="0"/>
      <dgm:spPr/>
    </dgm:pt>
    <dgm:pt modelId="{0D7C62CE-0D33-460B-B243-7E787C8FE2A0}" type="pres">
      <dgm:prSet presAssocID="{E22E2F50-7F97-4E34-AD8B-23DA803FA0DA}" presName="composite" presStyleCnt="0"/>
      <dgm:spPr/>
    </dgm:pt>
    <dgm:pt modelId="{36D62E10-5D8D-4132-BA62-497B15414810}" type="pres">
      <dgm:prSet presAssocID="{E22E2F50-7F97-4E34-AD8B-23DA803FA0DA}" presName="parTx" presStyleLbl="alignNode1" presStyleIdx="4" presStyleCnt="6">
        <dgm:presLayoutVars>
          <dgm:chMax val="0"/>
          <dgm:chPref val="0"/>
          <dgm:bulletEnabled val="1"/>
        </dgm:presLayoutVars>
      </dgm:prSet>
      <dgm:spPr/>
      <dgm:t>
        <a:bodyPr/>
        <a:lstStyle/>
        <a:p>
          <a:endParaRPr lang="en-US"/>
        </a:p>
      </dgm:t>
    </dgm:pt>
    <dgm:pt modelId="{A32EA20F-C528-4491-B952-37743F3A0C94}" type="pres">
      <dgm:prSet presAssocID="{E22E2F50-7F97-4E34-AD8B-23DA803FA0DA}" presName="desTx" presStyleLbl="alignAccFollowNode1" presStyleIdx="4" presStyleCnt="6">
        <dgm:presLayoutVars>
          <dgm:bulletEnabled val="1"/>
        </dgm:presLayoutVars>
      </dgm:prSet>
      <dgm:spPr/>
      <dgm:t>
        <a:bodyPr/>
        <a:lstStyle/>
        <a:p>
          <a:endParaRPr lang="en-US"/>
        </a:p>
      </dgm:t>
    </dgm:pt>
    <dgm:pt modelId="{32FFCD6E-A21C-4C44-8087-FB3173F5D3EA}" type="pres">
      <dgm:prSet presAssocID="{C728A9A7-EF20-4434-B93C-5B7623B0CCB8}" presName="space" presStyleCnt="0"/>
      <dgm:spPr/>
    </dgm:pt>
    <dgm:pt modelId="{0D778459-7F34-4D37-8B1B-1FA62ED3286A}" type="pres">
      <dgm:prSet presAssocID="{B4D6D18D-5A22-408D-8619-B6814920F7EF}" presName="composite" presStyleCnt="0"/>
      <dgm:spPr/>
    </dgm:pt>
    <dgm:pt modelId="{88E80E78-CE51-4AAA-A85D-43E3CCABC934}" type="pres">
      <dgm:prSet presAssocID="{B4D6D18D-5A22-408D-8619-B6814920F7EF}" presName="parTx" presStyleLbl="alignNode1" presStyleIdx="5" presStyleCnt="6">
        <dgm:presLayoutVars>
          <dgm:chMax val="0"/>
          <dgm:chPref val="0"/>
          <dgm:bulletEnabled val="1"/>
        </dgm:presLayoutVars>
      </dgm:prSet>
      <dgm:spPr/>
      <dgm:t>
        <a:bodyPr/>
        <a:lstStyle/>
        <a:p>
          <a:endParaRPr lang="en-US"/>
        </a:p>
      </dgm:t>
    </dgm:pt>
    <dgm:pt modelId="{DC3DDB21-D0EC-4E9A-A076-E7FDFAC452D7}" type="pres">
      <dgm:prSet presAssocID="{B4D6D18D-5A22-408D-8619-B6814920F7EF}" presName="desTx" presStyleLbl="alignAccFollowNode1" presStyleIdx="5" presStyleCnt="6">
        <dgm:presLayoutVars>
          <dgm:bulletEnabled val="1"/>
        </dgm:presLayoutVars>
      </dgm:prSet>
      <dgm:spPr/>
      <dgm:t>
        <a:bodyPr/>
        <a:lstStyle/>
        <a:p>
          <a:endParaRPr lang="en-US"/>
        </a:p>
      </dgm:t>
    </dgm:pt>
  </dgm:ptLst>
  <dgm:cxnLst>
    <dgm:cxn modelId="{C221DFB1-C176-4F07-B242-889172999D36}" srcId="{4FF31801-DF07-4820-88A8-B1FD2B913422}" destId="{B4D6D18D-5A22-408D-8619-B6814920F7EF}" srcOrd="5" destOrd="0" parTransId="{D8E34D06-5873-407C-8BF3-CF5E54EAB012}" sibTransId="{5C82AC3F-2E89-4063-8E37-100100EF86D4}"/>
    <dgm:cxn modelId="{3A0BC387-3382-4B40-842A-7D4462C99937}" srcId="{E22E2F50-7F97-4E34-AD8B-23DA803FA0DA}" destId="{7AFC290E-95A6-4FAC-ABC7-7D114E423DB7}" srcOrd="0" destOrd="0" parTransId="{CE090BA4-C217-46DC-921D-1835D6A68332}" sibTransId="{044BECE4-24CE-44C5-8B6F-51A9C45147A0}"/>
    <dgm:cxn modelId="{6BA6BEBD-FF88-493C-89FA-C084DD478441}" type="presOf" srcId="{150611D4-6D0E-43E4-85FB-CD35010CCAAD}" destId="{2B8516AA-A044-43C2-9326-606CE53EDAA0}" srcOrd="0" destOrd="0" presId="urn:microsoft.com/office/officeart/2005/8/layout/hList1"/>
    <dgm:cxn modelId="{635BAF95-C847-4046-8F55-E940C88C7B13}" srcId="{4FF31801-DF07-4820-88A8-B1FD2B913422}" destId="{E22E2F50-7F97-4E34-AD8B-23DA803FA0DA}" srcOrd="4" destOrd="0" parTransId="{AE3F8406-83FA-4724-BE99-58F4FA10F055}" sibTransId="{C728A9A7-EF20-4434-B93C-5B7623B0CCB8}"/>
    <dgm:cxn modelId="{FF049B93-4EF6-4BF7-87A2-B0CF2731D854}" srcId="{9698A24A-0A10-4136-AE11-4A78FFC44ABA}" destId="{47471DA0-B7A6-41D2-A9AF-DEC1D5AF6150}" srcOrd="1" destOrd="0" parTransId="{EC9617AC-FB3F-497E-9BD4-8FEF1910496A}" sibTransId="{65F311DA-CC87-4A81-9C97-7C31B6ACE7FD}"/>
    <dgm:cxn modelId="{5D0B738E-7911-4CE3-8537-D675C4FC4BB4}" srcId="{4FF31801-DF07-4820-88A8-B1FD2B913422}" destId="{9F455156-1AB5-4ECB-B5A5-FF28F53B8BC5}" srcOrd="2" destOrd="0" parTransId="{CA1090CF-C7AA-4937-997E-44B3F74B0EDA}" sibTransId="{EE600709-DAC7-4F34-BF80-5255A4765B1C}"/>
    <dgm:cxn modelId="{96BAB928-8424-4C25-A8DC-188465863F3A}" type="presOf" srcId="{24528B35-5FBF-4A0E-9434-A25443D2DE5D}" destId="{6C148D2B-BC68-452A-8A76-AE7B9E9EBF02}" srcOrd="0" destOrd="2" presId="urn:microsoft.com/office/officeart/2005/8/layout/hList1"/>
    <dgm:cxn modelId="{4F3818D0-D714-4195-94EF-D0DCA29B37D2}" type="presOf" srcId="{9698A24A-0A10-4136-AE11-4A78FFC44ABA}" destId="{9E05A8F2-0E4B-4EA9-B039-3B41495340F7}" srcOrd="0" destOrd="0" presId="urn:microsoft.com/office/officeart/2005/8/layout/hList1"/>
    <dgm:cxn modelId="{FE1C91E1-3464-4AB3-964B-282D842DCA1E}" srcId="{9427D5A8-9DC9-4D09-B3CB-3A40F51ABCFD}" destId="{C04DF750-00CC-4DB7-A961-A224BD1E44E5}" srcOrd="1" destOrd="0" parTransId="{25C30C8F-4CC5-4CD6-855E-8FBDD1F31749}" sibTransId="{24BDCFF1-5D30-4E34-B59C-6E500710FE90}"/>
    <dgm:cxn modelId="{9471CC85-667A-4641-8CED-6E9F91E7CB9A}" type="presOf" srcId="{D6BF9B33-E836-424B-A51F-52F85277D597}" destId="{4F98FF36-2182-4A6E-8EE6-F5056111F500}" srcOrd="0" destOrd="1" presId="urn:microsoft.com/office/officeart/2005/8/layout/hList1"/>
    <dgm:cxn modelId="{735818AD-8537-4466-BADB-C98D4542B38A}" srcId="{E22E2F50-7F97-4E34-AD8B-23DA803FA0DA}" destId="{3F0919AC-4C65-4F1B-877D-9EC4A994ED47}" srcOrd="2" destOrd="0" parTransId="{0E9EB38E-452F-432C-B111-A80E6D78607B}" sibTransId="{90E96E1D-9EA8-4DC0-A1A9-9D554178CBC2}"/>
    <dgm:cxn modelId="{DA68945A-0E17-44A0-BF15-93B480157B28}" srcId="{B4D6D18D-5A22-408D-8619-B6814920F7EF}" destId="{C0A121AD-776C-4A35-B1B2-A6830DE56559}" srcOrd="2" destOrd="0" parTransId="{25C28B98-FBF6-485C-A858-35F48B5D7398}" sibTransId="{B46D0282-FB0B-44BD-B703-91561B9D1ADB}"/>
    <dgm:cxn modelId="{2F9A75D9-E4C1-40E5-AF0D-5651BB5EFB99}" type="presOf" srcId="{9427D5A8-9DC9-4D09-B3CB-3A40F51ABCFD}" destId="{E6982521-FFB9-4D9C-A0AD-A743B089B7DE}" srcOrd="0" destOrd="0" presId="urn:microsoft.com/office/officeart/2005/8/layout/hList1"/>
    <dgm:cxn modelId="{3F16F529-3052-42BF-A631-7187A4BEB678}" srcId="{09F1ACA6-3C6F-401C-936E-801B5121D018}" destId="{944B91D8-0105-4359-BC0A-D4E91FFB31A4}" srcOrd="0" destOrd="0" parTransId="{5AFA4DE1-C91D-4166-AFF2-F18C1F7E5719}" sibTransId="{F9CE188B-DE5B-429B-9A79-C24054D7E518}"/>
    <dgm:cxn modelId="{E6919E09-DF1A-4A36-9FD2-31E6A9F0605A}" type="presOf" srcId="{66BDD57F-3E3D-471D-B362-9511F77DAAAE}" destId="{6C148D2B-BC68-452A-8A76-AE7B9E9EBF02}" srcOrd="0" destOrd="3" presId="urn:microsoft.com/office/officeart/2005/8/layout/hList1"/>
    <dgm:cxn modelId="{C8EBA9FF-229F-4998-8B58-33862B87A546}" type="presOf" srcId="{F66F112C-FBF6-4D89-8533-11AF0CBBB120}" destId="{56BC0531-9143-41CC-A80B-3F7FB7EC2AAD}" srcOrd="0" destOrd="6" presId="urn:microsoft.com/office/officeart/2005/8/layout/hList1"/>
    <dgm:cxn modelId="{053924F5-BF88-42EF-9A1C-39A32D2166C0}" srcId="{9427D5A8-9DC9-4D09-B3CB-3A40F51ABCFD}" destId="{851EF4F6-347E-4EA7-8436-AB65526EB136}" srcOrd="3" destOrd="0" parTransId="{C83DE220-A2D8-4AC8-9502-62B55F4C452E}" sibTransId="{3779211A-7787-43EF-AE0C-7785A340E710}"/>
    <dgm:cxn modelId="{8CAF1665-0A9B-4756-8C97-4812A31F00BA}" type="presOf" srcId="{7AFC290E-95A6-4FAC-ABC7-7D114E423DB7}" destId="{A32EA20F-C528-4491-B952-37743F3A0C94}" srcOrd="0" destOrd="0" presId="urn:microsoft.com/office/officeart/2005/8/layout/hList1"/>
    <dgm:cxn modelId="{CE07645D-8271-4DAE-92BE-11BADFDCB4B7}" srcId="{4FF31801-DF07-4820-88A8-B1FD2B913422}" destId="{9698A24A-0A10-4136-AE11-4A78FFC44ABA}" srcOrd="3" destOrd="0" parTransId="{6D053DC3-BF12-428D-AEAE-941DF22C391C}" sibTransId="{6725A9B4-5F1D-4C1E-B9B2-EADDB2DA1DD2}"/>
    <dgm:cxn modelId="{D0082CA5-983B-4154-A7EC-1B51F84A6465}" srcId="{4FF31801-DF07-4820-88A8-B1FD2B913422}" destId="{9427D5A8-9DC9-4D09-B3CB-3A40F51ABCFD}" srcOrd="0" destOrd="0" parTransId="{ABFD19F0-B13F-4769-976E-610F246B2EBC}" sibTransId="{A337AC4C-6DC6-432A-8341-F5F6BFE74F36}"/>
    <dgm:cxn modelId="{C9756E3A-8C28-4E76-B6D3-29291215770D}" type="presOf" srcId="{944B91D8-0105-4359-BC0A-D4E91FFB31A4}" destId="{4F98FF36-2182-4A6E-8EE6-F5056111F500}" srcOrd="0" destOrd="0" presId="urn:microsoft.com/office/officeart/2005/8/layout/hList1"/>
    <dgm:cxn modelId="{A2BDECE9-FD61-433B-848D-BA5995018820}" type="presOf" srcId="{C0A121AD-776C-4A35-B1B2-A6830DE56559}" destId="{DC3DDB21-D0EC-4E9A-A076-E7FDFAC452D7}" srcOrd="0" destOrd="2" presId="urn:microsoft.com/office/officeart/2005/8/layout/hList1"/>
    <dgm:cxn modelId="{1E938879-3910-4804-B499-C9770C9B4705}" srcId="{E22E2F50-7F97-4E34-AD8B-23DA803FA0DA}" destId="{BCC5D5D1-A388-43D8-95E9-DC89D19A2B1B}" srcOrd="1" destOrd="0" parTransId="{FF50A925-13B5-4468-9BBD-CED637E2DD62}" sibTransId="{0BA988BC-D2D1-4CFA-9F0F-2F2BC946A21C}"/>
    <dgm:cxn modelId="{4E010986-5207-42E7-8C27-DE11A42ABEEF}" srcId="{4FF31801-DF07-4820-88A8-B1FD2B913422}" destId="{09F1ACA6-3C6F-401C-936E-801B5121D018}" srcOrd="1" destOrd="0" parTransId="{588F7D2C-FFA4-4ECD-9C09-8AB10FCB7B56}" sibTransId="{2DEB12E8-443B-45A9-9B67-24E755370164}"/>
    <dgm:cxn modelId="{01CDC3C0-ED80-44B8-8F30-56189881236C}" srcId="{9F455156-1AB5-4ECB-B5A5-FF28F53B8BC5}" destId="{D068B4A4-AA4C-409E-B770-00BDFDF67F95}" srcOrd="4" destOrd="0" parTransId="{7A11A662-C28C-4513-98D1-9BDEF8D52FAA}" sibTransId="{6D018D80-34F3-41E2-93A9-60DC0D40A660}"/>
    <dgm:cxn modelId="{246CF48C-4559-4A07-B870-95093D6B44FF}" srcId="{09F1ACA6-3C6F-401C-936E-801B5121D018}" destId="{8BFEA190-239F-4715-A688-13EABB0946B6}" srcOrd="2" destOrd="0" parTransId="{0C6E98A9-0E46-424D-B67D-18B64A1701A2}" sibTransId="{D7C348C7-961F-4632-9561-C1C4A82BEBB7}"/>
    <dgm:cxn modelId="{484837EB-94E7-4A81-A247-12DC4BA53AF4}" type="presOf" srcId="{8BFEA190-239F-4715-A688-13EABB0946B6}" destId="{4F98FF36-2182-4A6E-8EE6-F5056111F500}" srcOrd="0" destOrd="2" presId="urn:microsoft.com/office/officeart/2005/8/layout/hList1"/>
    <dgm:cxn modelId="{709A7CC2-E967-42E6-B584-B89FC630AFD0}" type="presOf" srcId="{7F7A95E6-9DDE-46E7-9B00-46C70DFAB5D8}" destId="{4F98FF36-2182-4A6E-8EE6-F5056111F500}" srcOrd="0" destOrd="3" presId="urn:microsoft.com/office/officeart/2005/8/layout/hList1"/>
    <dgm:cxn modelId="{F95899EC-1D71-4613-B12A-EE74C77D33D1}" type="presOf" srcId="{4FF31801-DF07-4820-88A8-B1FD2B913422}" destId="{84D434E1-E046-4148-9BCC-6FC608871775}" srcOrd="0" destOrd="0" presId="urn:microsoft.com/office/officeart/2005/8/layout/hList1"/>
    <dgm:cxn modelId="{8962535F-EA6E-49FD-BA26-79FD45713A3F}" type="presOf" srcId="{851EF4F6-347E-4EA7-8436-AB65526EB136}" destId="{2B8516AA-A044-43C2-9326-606CE53EDAA0}" srcOrd="0" destOrd="3" presId="urn:microsoft.com/office/officeart/2005/8/layout/hList1"/>
    <dgm:cxn modelId="{C3D6E66A-1FE8-437F-8E17-D67A2F802F0B}" type="presOf" srcId="{4B319B19-4C71-4A9A-8B52-C425705E7EE8}" destId="{2B8516AA-A044-43C2-9326-606CE53EDAA0}" srcOrd="0" destOrd="2" presId="urn:microsoft.com/office/officeart/2005/8/layout/hList1"/>
    <dgm:cxn modelId="{A25A772A-7E10-4AE7-827A-4FE24FA1F25D}" type="presOf" srcId="{BAA34760-1DE8-4BA6-97C8-37F3F8A85CE0}" destId="{56BC0531-9143-41CC-A80B-3F7FB7EC2AAD}" srcOrd="0" destOrd="1" presId="urn:microsoft.com/office/officeart/2005/8/layout/hList1"/>
    <dgm:cxn modelId="{0BCB849D-3DC9-4478-9188-4913E989400A}" type="presOf" srcId="{B2EDC4C8-AB73-4EE4-B2F4-6FA94BCE7361}" destId="{6C148D2B-BC68-452A-8A76-AE7B9E9EBF02}" srcOrd="0" destOrd="0" presId="urn:microsoft.com/office/officeart/2005/8/layout/hList1"/>
    <dgm:cxn modelId="{1A341D77-4E6F-4BDB-A62F-E04145ADB4F0}" srcId="{9F455156-1AB5-4ECB-B5A5-FF28F53B8BC5}" destId="{BB1EC952-30D0-482B-9117-994172A6D611}" srcOrd="5" destOrd="0" parTransId="{0A032A6E-971F-44A7-8AD1-B67F1E46DF6D}" sibTransId="{AB713562-D394-48B8-9255-FC7A219910CC}"/>
    <dgm:cxn modelId="{9AAAC154-5269-4129-A5A2-224897EAE1A1}" type="presOf" srcId="{E22E2F50-7F97-4E34-AD8B-23DA803FA0DA}" destId="{36D62E10-5D8D-4132-BA62-497B15414810}" srcOrd="0" destOrd="0" presId="urn:microsoft.com/office/officeart/2005/8/layout/hList1"/>
    <dgm:cxn modelId="{67C50BE0-1E9C-49B3-9347-944DF1740D5C}" srcId="{09F1ACA6-3C6F-401C-936E-801B5121D018}" destId="{D6BF9B33-E836-424B-A51F-52F85277D597}" srcOrd="1" destOrd="0" parTransId="{98F4298C-D16C-49BC-8177-ECCC2A37EAC8}" sibTransId="{69899C08-6178-4824-83D0-B199C30E49C8}"/>
    <dgm:cxn modelId="{7F2757E9-F35A-4898-B017-2BE5471B21CD}" srcId="{9698A24A-0A10-4136-AE11-4A78FFC44ABA}" destId="{B2EDC4C8-AB73-4EE4-B2F4-6FA94BCE7361}" srcOrd="0" destOrd="0" parTransId="{389545E5-9366-4E76-8AF8-FD36C9AEAE79}" sibTransId="{3448CABA-B508-459E-9115-5C29C54F8D32}"/>
    <dgm:cxn modelId="{2D73D09E-8A7E-4D98-888A-9C47F86D0853}" srcId="{9F455156-1AB5-4ECB-B5A5-FF28F53B8BC5}" destId="{9B9F0CDD-A07D-478C-B6AB-51B041C31C1E}" srcOrd="3" destOrd="0" parTransId="{E3C025DE-A953-4FF8-83FC-CE431F2F7192}" sibTransId="{7A0A4930-2621-4F5C-8046-55888D20A3FC}"/>
    <dgm:cxn modelId="{402DDCD4-6C15-4FE4-90B6-D733756F655A}" srcId="{9427D5A8-9DC9-4D09-B3CB-3A40F51ABCFD}" destId="{4B319B19-4C71-4A9A-8B52-C425705E7EE8}" srcOrd="2" destOrd="0" parTransId="{62AE82F5-3B31-4B7E-8EC8-38EAF71DD17B}" sibTransId="{9EB4D18C-B8DE-48E8-AED0-8F1C1B528F55}"/>
    <dgm:cxn modelId="{0C20C9E8-E547-474D-892F-2D84B15C7706}" type="presOf" srcId="{09F1ACA6-3C6F-401C-936E-801B5121D018}" destId="{25942DED-B29F-4F1B-A7D4-411B9D83C179}" srcOrd="0" destOrd="0" presId="urn:microsoft.com/office/officeart/2005/8/layout/hList1"/>
    <dgm:cxn modelId="{49D312D0-1E1A-4243-AA62-D97FBDFD6315}" type="presOf" srcId="{9261E084-02F4-470D-BAD8-25FB6DEDBEA1}" destId="{4F98FF36-2182-4A6E-8EE6-F5056111F500}" srcOrd="0" destOrd="4" presId="urn:microsoft.com/office/officeart/2005/8/layout/hList1"/>
    <dgm:cxn modelId="{82BAD2F7-5728-4255-A352-1CDBB29D1522}" type="presOf" srcId="{BB1EC952-30D0-482B-9117-994172A6D611}" destId="{56BC0531-9143-41CC-A80B-3F7FB7EC2AAD}" srcOrd="0" destOrd="5" presId="urn:microsoft.com/office/officeart/2005/8/layout/hList1"/>
    <dgm:cxn modelId="{4D8B9349-C009-4FA6-BB2D-27B7ECFD4F27}" type="presOf" srcId="{3F0919AC-4C65-4F1B-877D-9EC4A994ED47}" destId="{A32EA20F-C528-4491-B952-37743F3A0C94}" srcOrd="0" destOrd="2" presId="urn:microsoft.com/office/officeart/2005/8/layout/hList1"/>
    <dgm:cxn modelId="{82F32035-298F-4F6D-9663-152F63F35C4F}" type="presOf" srcId="{9B9F0CDD-A07D-478C-B6AB-51B041C31C1E}" destId="{56BC0531-9143-41CC-A80B-3F7FB7EC2AAD}" srcOrd="0" destOrd="3" presId="urn:microsoft.com/office/officeart/2005/8/layout/hList1"/>
    <dgm:cxn modelId="{30530F45-850D-4635-986E-FF532F079A26}" srcId="{9698A24A-0A10-4136-AE11-4A78FFC44ABA}" destId="{24528B35-5FBF-4A0E-9434-A25443D2DE5D}" srcOrd="2" destOrd="0" parTransId="{135A8EE2-8FBD-41E5-AFCD-A3214513D0A8}" sibTransId="{A9786E24-0264-4B27-B4FA-B040F2E2CB96}"/>
    <dgm:cxn modelId="{7213B8F5-86CC-432F-BC89-0FB63FB0DC43}" srcId="{9698A24A-0A10-4136-AE11-4A78FFC44ABA}" destId="{66BDD57F-3E3D-471D-B362-9511F77DAAAE}" srcOrd="3" destOrd="0" parTransId="{F8EC7811-54B1-42F1-B430-357D5B7D81D3}" sibTransId="{49285E02-5AC8-4E15-8AC7-7D125601031A}"/>
    <dgm:cxn modelId="{95B21E09-268D-48A8-A2F8-AC012A59B2BE}" type="presOf" srcId="{C04DF750-00CC-4DB7-A961-A224BD1E44E5}" destId="{2B8516AA-A044-43C2-9326-606CE53EDAA0}" srcOrd="0" destOrd="1" presId="urn:microsoft.com/office/officeart/2005/8/layout/hList1"/>
    <dgm:cxn modelId="{827B6FC6-3ABB-45D0-9717-66BC1C866D79}" srcId="{9F455156-1AB5-4ECB-B5A5-FF28F53B8BC5}" destId="{BAA34760-1DE8-4BA6-97C8-37F3F8A85CE0}" srcOrd="1" destOrd="0" parTransId="{3D8D708A-92A2-4B89-B7D8-74A49D855011}" sibTransId="{E80CD2FB-9894-4774-94DB-145905FBF322}"/>
    <dgm:cxn modelId="{86B210BE-034E-45FA-9683-CF50021303FA}" srcId="{9427D5A8-9DC9-4D09-B3CB-3A40F51ABCFD}" destId="{150611D4-6D0E-43E4-85FB-CD35010CCAAD}" srcOrd="0" destOrd="0" parTransId="{ADA7DA25-7EBB-46FD-84C1-8B0199576459}" sibTransId="{CB1C62AD-B9DB-46D2-A0B8-FC031D9680B6}"/>
    <dgm:cxn modelId="{E941F7FE-1D82-4235-8FA7-1574B301D37F}" type="presOf" srcId="{FDE2AC8C-FFE6-4473-B93D-74828CABD610}" destId="{DC3DDB21-D0EC-4E9A-A076-E7FDFAC452D7}" srcOrd="0" destOrd="0" presId="urn:microsoft.com/office/officeart/2005/8/layout/hList1"/>
    <dgm:cxn modelId="{46EC9FC6-B548-4AB7-815D-7637CF6CB190}" srcId="{09F1ACA6-3C6F-401C-936E-801B5121D018}" destId="{7F7A95E6-9DDE-46E7-9B00-46C70DFAB5D8}" srcOrd="3" destOrd="0" parTransId="{F1B0D379-F95F-4699-BC19-86D508DE2A31}" sibTransId="{CEFA5BE9-D0E1-4949-AADF-B66624691B27}"/>
    <dgm:cxn modelId="{CFFCB5E1-E0B3-4DC4-A540-4087FF1E79E1}" srcId="{9F455156-1AB5-4ECB-B5A5-FF28F53B8BC5}" destId="{F66F112C-FBF6-4D89-8533-11AF0CBBB120}" srcOrd="6" destOrd="0" parTransId="{B99DB69E-AE88-4300-8541-9031935FCD06}" sibTransId="{C4DA36FB-031C-4BA3-B5E8-8EEF12491180}"/>
    <dgm:cxn modelId="{EC41E805-4F61-4BA6-A29A-7BCF39D61D62}" srcId="{B4D6D18D-5A22-408D-8619-B6814920F7EF}" destId="{FDE2AC8C-FFE6-4473-B93D-74828CABD610}" srcOrd="0" destOrd="0" parTransId="{F164EBF8-D4A3-4087-80D4-57FA885F98AC}" sibTransId="{0756026C-B9D0-4F19-9A2D-705C01F4A0C6}"/>
    <dgm:cxn modelId="{0969A447-2312-4216-9F87-2E4728EAF9C0}" srcId="{9F455156-1AB5-4ECB-B5A5-FF28F53B8BC5}" destId="{ADD2102D-C128-46CC-A755-CA3E47D4E972}" srcOrd="2" destOrd="0" parTransId="{9C92095C-F7CE-427C-AAD9-24A3C5CDA403}" sibTransId="{716FA9D9-0107-4CF7-9F7A-264AC7D1A992}"/>
    <dgm:cxn modelId="{D86DB63F-874A-4C91-B41D-7E385AC5A919}" type="presOf" srcId="{7CC5731C-46D6-43A7-ADCD-BDAE8A421AFE}" destId="{DC3DDB21-D0EC-4E9A-A076-E7FDFAC452D7}" srcOrd="0" destOrd="1" presId="urn:microsoft.com/office/officeart/2005/8/layout/hList1"/>
    <dgm:cxn modelId="{D3B2AC70-F202-4D4C-BA21-6F74463C73DF}" type="presOf" srcId="{BCC5D5D1-A388-43D8-95E9-DC89D19A2B1B}" destId="{A32EA20F-C528-4491-B952-37743F3A0C94}" srcOrd="0" destOrd="1" presId="urn:microsoft.com/office/officeart/2005/8/layout/hList1"/>
    <dgm:cxn modelId="{C2487DD7-2B73-4B77-8004-84FB5A79FD76}" type="presOf" srcId="{CAB47C55-D845-4942-9591-09ABB851882F}" destId="{56BC0531-9143-41CC-A80B-3F7FB7EC2AAD}" srcOrd="0" destOrd="0" presId="urn:microsoft.com/office/officeart/2005/8/layout/hList1"/>
    <dgm:cxn modelId="{A06F5EEC-BF3C-46A0-AC6E-7B993B464D0B}" type="presOf" srcId="{9F455156-1AB5-4ECB-B5A5-FF28F53B8BC5}" destId="{FCEA2071-F920-4B91-8A8C-5C36F9D2EBA1}" srcOrd="0" destOrd="0" presId="urn:microsoft.com/office/officeart/2005/8/layout/hList1"/>
    <dgm:cxn modelId="{56776C88-2E95-498F-8174-D774FD1F8E55}" srcId="{B4D6D18D-5A22-408D-8619-B6814920F7EF}" destId="{7CC5731C-46D6-43A7-ADCD-BDAE8A421AFE}" srcOrd="1" destOrd="0" parTransId="{D5FD5632-AC90-45FC-9AEA-4CCEF614D131}" sibTransId="{CC8A878F-C4C4-469E-94B3-DA53DE92C2BE}"/>
    <dgm:cxn modelId="{DD2ED6B1-805C-4866-B371-DD38FABE9EB0}" type="presOf" srcId="{B4D6D18D-5A22-408D-8619-B6814920F7EF}" destId="{88E80E78-CE51-4AAA-A85D-43E3CCABC934}" srcOrd="0" destOrd="0" presId="urn:microsoft.com/office/officeart/2005/8/layout/hList1"/>
    <dgm:cxn modelId="{F32E00AC-61D7-4C70-AFD9-A86E3B4C79EF}" type="presOf" srcId="{D068B4A4-AA4C-409E-B770-00BDFDF67F95}" destId="{56BC0531-9143-41CC-A80B-3F7FB7EC2AAD}" srcOrd="0" destOrd="4" presId="urn:microsoft.com/office/officeart/2005/8/layout/hList1"/>
    <dgm:cxn modelId="{AF32C950-8BEA-440D-ABD2-80A8B28A5CB7}" srcId="{9F455156-1AB5-4ECB-B5A5-FF28F53B8BC5}" destId="{CAB47C55-D845-4942-9591-09ABB851882F}" srcOrd="0" destOrd="0" parTransId="{3A6E1C16-79F0-471F-99AB-31CAFC4D11E6}" sibTransId="{25902557-14FE-4B8E-9D92-F3FCECD3EC4B}"/>
    <dgm:cxn modelId="{7F4CEF67-1F80-41A6-9BE4-C4ABF7D5491E}" srcId="{09F1ACA6-3C6F-401C-936E-801B5121D018}" destId="{9261E084-02F4-470D-BAD8-25FB6DEDBEA1}" srcOrd="4" destOrd="0" parTransId="{84B39B60-97FB-4E65-9440-CB31329F4A46}" sibTransId="{D9E55FE6-629C-42C5-B480-6210BAEA8BC9}"/>
    <dgm:cxn modelId="{761DCFDE-2859-4E25-9228-A6CA19DEA399}" type="presOf" srcId="{47471DA0-B7A6-41D2-A9AF-DEC1D5AF6150}" destId="{6C148D2B-BC68-452A-8A76-AE7B9E9EBF02}" srcOrd="0" destOrd="1" presId="urn:microsoft.com/office/officeart/2005/8/layout/hList1"/>
    <dgm:cxn modelId="{D7966E9D-C672-4396-9C85-38D5B5635E87}" type="presOf" srcId="{ADD2102D-C128-46CC-A755-CA3E47D4E972}" destId="{56BC0531-9143-41CC-A80B-3F7FB7EC2AAD}" srcOrd="0" destOrd="2" presId="urn:microsoft.com/office/officeart/2005/8/layout/hList1"/>
    <dgm:cxn modelId="{797048D9-0735-45C8-9343-45A2AD412BB2}" type="presParOf" srcId="{84D434E1-E046-4148-9BCC-6FC608871775}" destId="{ADBB2F56-064A-464D-8645-6AA6553E4881}" srcOrd="0" destOrd="0" presId="urn:microsoft.com/office/officeart/2005/8/layout/hList1"/>
    <dgm:cxn modelId="{18DE5210-25C3-45DA-AAF9-14592E050438}" type="presParOf" srcId="{ADBB2F56-064A-464D-8645-6AA6553E4881}" destId="{E6982521-FFB9-4D9C-A0AD-A743B089B7DE}" srcOrd="0" destOrd="0" presId="urn:microsoft.com/office/officeart/2005/8/layout/hList1"/>
    <dgm:cxn modelId="{8C14880B-AC81-4168-94D5-D45ADCD37A0E}" type="presParOf" srcId="{ADBB2F56-064A-464D-8645-6AA6553E4881}" destId="{2B8516AA-A044-43C2-9326-606CE53EDAA0}" srcOrd="1" destOrd="0" presId="urn:microsoft.com/office/officeart/2005/8/layout/hList1"/>
    <dgm:cxn modelId="{57F0E9C5-18BC-432E-A09D-24FA974F9AB3}" type="presParOf" srcId="{84D434E1-E046-4148-9BCC-6FC608871775}" destId="{6C476E17-DCAB-4A37-90CF-57998D940976}" srcOrd="1" destOrd="0" presId="urn:microsoft.com/office/officeart/2005/8/layout/hList1"/>
    <dgm:cxn modelId="{53EB26FA-92A3-495B-B089-E9A85BFE5815}" type="presParOf" srcId="{84D434E1-E046-4148-9BCC-6FC608871775}" destId="{C09F7320-CB05-4EC0-A636-6851FDED1B0F}" srcOrd="2" destOrd="0" presId="urn:microsoft.com/office/officeart/2005/8/layout/hList1"/>
    <dgm:cxn modelId="{D446EC32-9A18-4AFB-8210-8D738326EA42}" type="presParOf" srcId="{C09F7320-CB05-4EC0-A636-6851FDED1B0F}" destId="{25942DED-B29F-4F1B-A7D4-411B9D83C179}" srcOrd="0" destOrd="0" presId="urn:microsoft.com/office/officeart/2005/8/layout/hList1"/>
    <dgm:cxn modelId="{5F1E71E5-BC1C-4655-87B2-B3083ECF2615}" type="presParOf" srcId="{C09F7320-CB05-4EC0-A636-6851FDED1B0F}" destId="{4F98FF36-2182-4A6E-8EE6-F5056111F500}" srcOrd="1" destOrd="0" presId="urn:microsoft.com/office/officeart/2005/8/layout/hList1"/>
    <dgm:cxn modelId="{6CEEA6DE-7108-4E87-9E46-8D942E124590}" type="presParOf" srcId="{84D434E1-E046-4148-9BCC-6FC608871775}" destId="{F7EFE5E5-CB64-4FFD-9D0C-BEA8D1BB4C5F}" srcOrd="3" destOrd="0" presId="urn:microsoft.com/office/officeart/2005/8/layout/hList1"/>
    <dgm:cxn modelId="{2ED4D368-0175-42AA-809B-4B43B0A3952F}" type="presParOf" srcId="{84D434E1-E046-4148-9BCC-6FC608871775}" destId="{F6046FCC-5C98-4676-9DB6-C878BEF18DED}" srcOrd="4" destOrd="0" presId="urn:microsoft.com/office/officeart/2005/8/layout/hList1"/>
    <dgm:cxn modelId="{DA7C69B6-D389-4FEE-8FD7-4D5DB20B0AC4}" type="presParOf" srcId="{F6046FCC-5C98-4676-9DB6-C878BEF18DED}" destId="{FCEA2071-F920-4B91-8A8C-5C36F9D2EBA1}" srcOrd="0" destOrd="0" presId="urn:microsoft.com/office/officeart/2005/8/layout/hList1"/>
    <dgm:cxn modelId="{54873274-C69D-445C-BD6D-A1C401C71AC4}" type="presParOf" srcId="{F6046FCC-5C98-4676-9DB6-C878BEF18DED}" destId="{56BC0531-9143-41CC-A80B-3F7FB7EC2AAD}" srcOrd="1" destOrd="0" presId="urn:microsoft.com/office/officeart/2005/8/layout/hList1"/>
    <dgm:cxn modelId="{6372F547-DC34-42DF-9933-6E02AD0BB6FC}" type="presParOf" srcId="{84D434E1-E046-4148-9BCC-6FC608871775}" destId="{E6586237-C5AB-499B-AA49-AA8C7375967B}" srcOrd="5" destOrd="0" presId="urn:microsoft.com/office/officeart/2005/8/layout/hList1"/>
    <dgm:cxn modelId="{1C808EDC-93C9-45DD-AA06-9DCAD4D38EF9}" type="presParOf" srcId="{84D434E1-E046-4148-9BCC-6FC608871775}" destId="{3920CEC9-561A-464B-A60A-3FE4A006A884}" srcOrd="6" destOrd="0" presId="urn:microsoft.com/office/officeart/2005/8/layout/hList1"/>
    <dgm:cxn modelId="{0CD63BBA-F207-42E1-978A-66985F6F885A}" type="presParOf" srcId="{3920CEC9-561A-464B-A60A-3FE4A006A884}" destId="{9E05A8F2-0E4B-4EA9-B039-3B41495340F7}" srcOrd="0" destOrd="0" presId="urn:microsoft.com/office/officeart/2005/8/layout/hList1"/>
    <dgm:cxn modelId="{A666A04A-BF02-4179-9288-2B61ACC87045}" type="presParOf" srcId="{3920CEC9-561A-464B-A60A-3FE4A006A884}" destId="{6C148D2B-BC68-452A-8A76-AE7B9E9EBF02}" srcOrd="1" destOrd="0" presId="urn:microsoft.com/office/officeart/2005/8/layout/hList1"/>
    <dgm:cxn modelId="{26C1D91E-EE49-4867-A862-EF796FE630AC}" type="presParOf" srcId="{84D434E1-E046-4148-9BCC-6FC608871775}" destId="{8E8F1F62-7983-4610-9C42-147BB21A6BCA}" srcOrd="7" destOrd="0" presId="urn:microsoft.com/office/officeart/2005/8/layout/hList1"/>
    <dgm:cxn modelId="{41202610-EF69-4EDB-AA73-BBDA3D38AA47}" type="presParOf" srcId="{84D434E1-E046-4148-9BCC-6FC608871775}" destId="{0D7C62CE-0D33-460B-B243-7E787C8FE2A0}" srcOrd="8" destOrd="0" presId="urn:microsoft.com/office/officeart/2005/8/layout/hList1"/>
    <dgm:cxn modelId="{B02798EE-DBD1-491F-BF20-27B3927F33DD}" type="presParOf" srcId="{0D7C62CE-0D33-460B-B243-7E787C8FE2A0}" destId="{36D62E10-5D8D-4132-BA62-497B15414810}" srcOrd="0" destOrd="0" presId="urn:microsoft.com/office/officeart/2005/8/layout/hList1"/>
    <dgm:cxn modelId="{5BBD75A7-712E-42F1-90C8-15C6F64B68EA}" type="presParOf" srcId="{0D7C62CE-0D33-460B-B243-7E787C8FE2A0}" destId="{A32EA20F-C528-4491-B952-37743F3A0C94}" srcOrd="1" destOrd="0" presId="urn:microsoft.com/office/officeart/2005/8/layout/hList1"/>
    <dgm:cxn modelId="{921A39FC-F838-49FB-9C04-5F137C09B190}" type="presParOf" srcId="{84D434E1-E046-4148-9BCC-6FC608871775}" destId="{32FFCD6E-A21C-4C44-8087-FB3173F5D3EA}" srcOrd="9" destOrd="0" presId="urn:microsoft.com/office/officeart/2005/8/layout/hList1"/>
    <dgm:cxn modelId="{2EA34FFE-50E5-4C57-A335-EB1F8141C237}" type="presParOf" srcId="{84D434E1-E046-4148-9BCC-6FC608871775}" destId="{0D778459-7F34-4D37-8B1B-1FA62ED3286A}" srcOrd="10" destOrd="0" presId="urn:microsoft.com/office/officeart/2005/8/layout/hList1"/>
    <dgm:cxn modelId="{B9E35530-9CEC-4ADF-AF97-44B4A9C4D126}" type="presParOf" srcId="{0D778459-7F34-4D37-8B1B-1FA62ED3286A}" destId="{88E80E78-CE51-4AAA-A85D-43E3CCABC934}" srcOrd="0" destOrd="0" presId="urn:microsoft.com/office/officeart/2005/8/layout/hList1"/>
    <dgm:cxn modelId="{538ED420-11F7-4AAA-A9AE-C4E3F2B5FB55}" type="presParOf" srcId="{0D778459-7F34-4D37-8B1B-1FA62ED3286A}" destId="{DC3DDB21-D0EC-4E9A-A076-E7FDFAC452D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9769C85-9C65-4851-B4F6-0A8F9D9AF849}" type="doc">
      <dgm:prSet loTypeId="urn:microsoft.com/office/officeart/2005/8/layout/StepDownProcess" loCatId="process" qsTypeId="urn:microsoft.com/office/officeart/2005/8/quickstyle/simple5" qsCatId="simple" csTypeId="urn:microsoft.com/office/officeart/2005/8/colors/accent1_2" csCatId="accent1" phldr="1"/>
      <dgm:spPr/>
    </dgm:pt>
    <dgm:pt modelId="{1E541B20-461E-434A-BDC2-764B2D60088A}">
      <dgm:prSet phldrT="[Text]"/>
      <dgm:spPr>
        <a:xfrm>
          <a:off x="1315129" y="2214574"/>
          <a:ext cx="874997" cy="524998"/>
        </a:xfr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a:solidFill>
                <a:srgbClr val="63296B"/>
              </a:solidFill>
              <a:latin typeface="Calibri"/>
              <a:ea typeface="+mn-ea"/>
              <a:cs typeface="+mn-cs"/>
            </a:rPr>
            <a:t>Define Categories</a:t>
          </a:r>
        </a:p>
      </dgm:t>
    </dgm:pt>
    <dgm:pt modelId="{1786E169-81F1-409C-AC40-8FD4FF21DC05}" type="parTrans" cxnId="{C2C19855-F2D8-4BEA-856E-D4FC2CF931C4}">
      <dgm:prSet/>
      <dgm:spPr/>
      <dgm:t>
        <a:bodyPr/>
        <a:lstStyle/>
        <a:p>
          <a:endParaRPr lang="en-US"/>
        </a:p>
      </dgm:t>
    </dgm:pt>
    <dgm:pt modelId="{028A1108-5F18-4BE2-89D4-70F9715F4ED2}" type="sibTrans" cxnId="{C2C19855-F2D8-4BEA-856E-D4FC2CF931C4}">
      <dgm:prSet/>
      <dgm:spPr>
        <a:xfrm rot="718923">
          <a:off x="2251980" y="2489119"/>
          <a:ext cx="137291" cy="216999"/>
        </a:xfrm>
        <a:gradFill rotWithShape="0">
          <a:gsLst>
            <a:gs pos="0">
              <a:srgbClr val="4F81BD">
                <a:tint val="60000"/>
                <a:hueOff val="0"/>
                <a:satOff val="0"/>
                <a:lumOff val="0"/>
                <a:alphaOff val="0"/>
                <a:tint val="100000"/>
                <a:shade val="100000"/>
                <a:satMod val="130000"/>
              </a:srgbClr>
            </a:gs>
            <a:gs pos="100000">
              <a:srgbClr val="4F81BD">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n-US">
            <a:solidFill>
              <a:sysClr val="window" lastClr="FFFFFF"/>
            </a:solidFill>
            <a:latin typeface="Calibri"/>
            <a:ea typeface="+mn-ea"/>
            <a:cs typeface="+mn-cs"/>
          </a:endParaRPr>
        </a:p>
      </dgm:t>
    </dgm:pt>
    <dgm:pt modelId="{302893A2-B25C-4683-A037-26A75C1C8D15}">
      <dgm:prSet phldrT="[Text]"/>
      <dgm:spPr>
        <a:xfrm>
          <a:off x="5986777" y="3054000"/>
          <a:ext cx="874997" cy="524998"/>
        </a:xfrm>
        <a:gradFill rotWithShape="0">
          <a:gsLst>
            <a:gs pos="0">
              <a:srgbClr val="006478"/>
            </a:gs>
            <a:gs pos="100000">
              <a:sysClr val="window" lastClr="FFFFFF"/>
            </a:gs>
          </a:gsLst>
          <a:lin ang="16200000" scaled="0"/>
        </a:gradFill>
        <a:ln>
          <a:noFill/>
        </a:ln>
        <a:effectLst>
          <a:glow rad="228600">
            <a:schemeClr val="accent1">
              <a:satMod val="175000"/>
              <a:alpha val="40000"/>
            </a:schemeClr>
          </a:glow>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a:solidFill>
                <a:srgbClr val="63296B"/>
              </a:solidFill>
              <a:latin typeface="Calibri"/>
              <a:ea typeface="+mn-ea"/>
              <a:cs typeface="+mn-cs"/>
            </a:rPr>
            <a:t>Build Dictionary</a:t>
          </a:r>
        </a:p>
      </dgm:t>
    </dgm:pt>
    <dgm:pt modelId="{C07452E1-3ADA-485C-802D-89D642D94B0E}" type="parTrans" cxnId="{5C6661CF-497E-4F38-B383-626748D8D21E}">
      <dgm:prSet/>
      <dgm:spPr/>
      <dgm:t>
        <a:bodyPr/>
        <a:lstStyle/>
        <a:p>
          <a:endParaRPr lang="en-US"/>
        </a:p>
      </dgm:t>
    </dgm:pt>
    <dgm:pt modelId="{6871EBB5-15E1-4E87-B059-3B77DD43373E}" type="sibTrans" cxnId="{5C6661CF-497E-4F38-B383-626748D8D21E}">
      <dgm:prSet/>
      <dgm:spPr>
        <a:xfrm rot="20063499">
          <a:off x="6970244" y="2877228"/>
          <a:ext cx="288293" cy="216999"/>
        </a:xfrm>
        <a:gradFill rotWithShape="0">
          <a:gsLst>
            <a:gs pos="0">
              <a:srgbClr val="4F81BD">
                <a:tint val="60000"/>
                <a:hueOff val="0"/>
                <a:satOff val="0"/>
                <a:lumOff val="0"/>
                <a:alphaOff val="0"/>
                <a:tint val="100000"/>
                <a:shade val="100000"/>
                <a:satMod val="130000"/>
              </a:srgbClr>
            </a:gs>
            <a:gs pos="100000">
              <a:srgbClr val="4F81BD">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n-US">
            <a:solidFill>
              <a:sysClr val="window" lastClr="FFFFFF"/>
            </a:solidFill>
            <a:latin typeface="Calibri"/>
            <a:ea typeface="+mn-ea"/>
            <a:cs typeface="+mn-cs"/>
          </a:endParaRPr>
        </a:p>
      </dgm:t>
    </dgm:pt>
    <dgm:pt modelId="{F64DF0EE-E8D0-4C18-83A3-ED7C62C22B8E}">
      <dgm:prSet phldrT="[Text]" custT="1"/>
      <dgm:spPr>
        <a:xfrm>
          <a:off x="67126" y="2016245"/>
          <a:ext cx="874997" cy="524998"/>
        </a:xfr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sz="3100" dirty="0">
              <a:solidFill>
                <a:srgbClr val="63296B"/>
              </a:solidFill>
              <a:latin typeface="Calibri"/>
              <a:ea typeface="+mn-ea"/>
              <a:cs typeface="+mn-cs"/>
            </a:rPr>
            <a:t>Manage Data</a:t>
          </a:r>
        </a:p>
      </dgm:t>
    </dgm:pt>
    <dgm:pt modelId="{3851F41F-702E-4BA6-82B4-528BA6EC3687}" type="parTrans" cxnId="{CDE8E88F-BD9C-4373-A778-333B84397D7C}">
      <dgm:prSet/>
      <dgm:spPr/>
      <dgm:t>
        <a:bodyPr/>
        <a:lstStyle/>
        <a:p>
          <a:endParaRPr lang="en-US"/>
        </a:p>
      </dgm:t>
    </dgm:pt>
    <dgm:pt modelId="{EEC2ABF4-1800-4647-BF31-5D9B334B97FA}" type="sibTrans" cxnId="{CDE8E88F-BD9C-4373-A778-333B84397D7C}">
      <dgm:prSet/>
      <dgm:spPr>
        <a:xfrm rot="541786">
          <a:off x="1034135" y="2270299"/>
          <a:ext cx="200173" cy="216999"/>
        </a:xfrm>
        <a:gradFill rotWithShape="0">
          <a:gsLst>
            <a:gs pos="0">
              <a:srgbClr val="4F81BD">
                <a:tint val="60000"/>
                <a:hueOff val="0"/>
                <a:satOff val="0"/>
                <a:lumOff val="0"/>
                <a:alphaOff val="0"/>
                <a:tint val="100000"/>
                <a:shade val="100000"/>
                <a:satMod val="130000"/>
              </a:srgbClr>
            </a:gs>
            <a:gs pos="100000">
              <a:srgbClr val="4F81BD">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n-US">
            <a:solidFill>
              <a:sysClr val="window" lastClr="FFFFFF"/>
            </a:solidFill>
            <a:latin typeface="Calibri"/>
            <a:ea typeface="+mn-ea"/>
            <a:cs typeface="+mn-cs"/>
          </a:endParaRPr>
        </a:p>
      </dgm:t>
    </dgm:pt>
    <dgm:pt modelId="{CB22A89A-F391-4E85-902C-1F9CC4CE049C}">
      <dgm:prSet phldrT="[Text]"/>
      <dgm:spPr>
        <a:xfrm>
          <a:off x="7352291" y="2399510"/>
          <a:ext cx="874997" cy="524998"/>
        </a:xfr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a:solidFill>
                <a:srgbClr val="63296B"/>
              </a:solidFill>
              <a:latin typeface="Calibri"/>
              <a:ea typeface="+mn-ea"/>
              <a:cs typeface="+mn-cs"/>
            </a:rPr>
            <a:t>Mine Text</a:t>
          </a:r>
        </a:p>
      </dgm:t>
    </dgm:pt>
    <dgm:pt modelId="{25096AD5-0634-40C4-B5AA-327B51830BB3}" type="parTrans" cxnId="{555E2D26-BB26-4B1A-A8F0-2982AF7FC0DD}">
      <dgm:prSet/>
      <dgm:spPr/>
      <dgm:t>
        <a:bodyPr/>
        <a:lstStyle/>
        <a:p>
          <a:endParaRPr lang="en-US"/>
        </a:p>
      </dgm:t>
    </dgm:pt>
    <dgm:pt modelId="{7139958E-A302-4DBB-BBE7-70943188F553}" type="sibTrans" cxnId="{555E2D26-BB26-4B1A-A8F0-2982AF7FC0DD}">
      <dgm:prSet/>
      <dgm:spPr/>
      <dgm:t>
        <a:bodyPr/>
        <a:lstStyle/>
        <a:p>
          <a:endParaRPr lang="en-US"/>
        </a:p>
      </dgm:t>
    </dgm:pt>
    <dgm:pt modelId="{18958597-37F7-457A-8803-A0AF25121659}" type="pres">
      <dgm:prSet presAssocID="{19769C85-9C65-4851-B4F6-0A8F9D9AF849}" presName="rootnode" presStyleCnt="0">
        <dgm:presLayoutVars>
          <dgm:chMax/>
          <dgm:chPref/>
          <dgm:dir/>
          <dgm:animLvl val="lvl"/>
        </dgm:presLayoutVars>
      </dgm:prSet>
      <dgm:spPr/>
    </dgm:pt>
    <dgm:pt modelId="{B45B8338-DC7A-44EF-99B9-8405313AB439}" type="pres">
      <dgm:prSet presAssocID="{F64DF0EE-E8D0-4C18-83A3-ED7C62C22B8E}" presName="composite" presStyleCnt="0"/>
      <dgm:spPr/>
    </dgm:pt>
    <dgm:pt modelId="{A10039BF-BCEE-4F75-8C2E-F77ED95F9E24}" type="pres">
      <dgm:prSet presAssocID="{F64DF0EE-E8D0-4C18-83A3-ED7C62C22B8E}" presName="bentUpArrow1" presStyleLbl="alignImgPlace1" presStyleIdx="0" presStyleCnt="3"/>
      <dgm:spPr/>
    </dgm:pt>
    <dgm:pt modelId="{4B1D9917-74AB-430A-B427-46779569695F}" type="pres">
      <dgm:prSet presAssocID="{F64DF0EE-E8D0-4C18-83A3-ED7C62C22B8E}" presName="ParentText" presStyleLbl="node1" presStyleIdx="0" presStyleCnt="4">
        <dgm:presLayoutVars>
          <dgm:chMax val="1"/>
          <dgm:chPref val="1"/>
          <dgm:bulletEnabled val="1"/>
        </dgm:presLayoutVars>
      </dgm:prSet>
      <dgm:spPr/>
      <dgm:t>
        <a:bodyPr/>
        <a:lstStyle/>
        <a:p>
          <a:endParaRPr lang="en-US"/>
        </a:p>
      </dgm:t>
    </dgm:pt>
    <dgm:pt modelId="{6C6D7317-34E2-47DE-B531-C8EE59609555}" type="pres">
      <dgm:prSet presAssocID="{F64DF0EE-E8D0-4C18-83A3-ED7C62C22B8E}" presName="ChildText" presStyleLbl="revTx" presStyleIdx="0" presStyleCnt="3">
        <dgm:presLayoutVars>
          <dgm:chMax val="0"/>
          <dgm:chPref val="0"/>
          <dgm:bulletEnabled val="1"/>
        </dgm:presLayoutVars>
      </dgm:prSet>
      <dgm:spPr/>
    </dgm:pt>
    <dgm:pt modelId="{346F96B2-6BFD-4DF6-A2AA-9BB86689E357}" type="pres">
      <dgm:prSet presAssocID="{EEC2ABF4-1800-4647-BF31-5D9B334B97FA}" presName="sibTrans" presStyleCnt="0"/>
      <dgm:spPr/>
    </dgm:pt>
    <dgm:pt modelId="{E83F15D0-F0A1-4329-A382-A7A28C2C1039}" type="pres">
      <dgm:prSet presAssocID="{1E541B20-461E-434A-BDC2-764B2D60088A}" presName="composite" presStyleCnt="0"/>
      <dgm:spPr/>
    </dgm:pt>
    <dgm:pt modelId="{D0DBCD17-5558-4863-890C-7FAA07CD001B}" type="pres">
      <dgm:prSet presAssocID="{1E541B20-461E-434A-BDC2-764B2D60088A}" presName="bentUpArrow1" presStyleLbl="alignImgPlace1" presStyleIdx="1" presStyleCnt="3"/>
      <dgm:spPr/>
    </dgm:pt>
    <dgm:pt modelId="{7CFF10E6-23B7-4B92-96F2-57F0AFB111DE}" type="pres">
      <dgm:prSet presAssocID="{1E541B20-461E-434A-BDC2-764B2D60088A}" presName="ParentText" presStyleLbl="node1" presStyleIdx="1" presStyleCnt="4">
        <dgm:presLayoutVars>
          <dgm:chMax val="1"/>
          <dgm:chPref val="1"/>
          <dgm:bulletEnabled val="1"/>
        </dgm:presLayoutVars>
      </dgm:prSet>
      <dgm:spPr/>
      <dgm:t>
        <a:bodyPr/>
        <a:lstStyle/>
        <a:p>
          <a:endParaRPr lang="en-US"/>
        </a:p>
      </dgm:t>
    </dgm:pt>
    <dgm:pt modelId="{B1069A1B-FCE0-448C-B65B-D9DCACE2332C}" type="pres">
      <dgm:prSet presAssocID="{1E541B20-461E-434A-BDC2-764B2D60088A}" presName="ChildText" presStyleLbl="revTx" presStyleIdx="1" presStyleCnt="3">
        <dgm:presLayoutVars>
          <dgm:chMax val="0"/>
          <dgm:chPref val="0"/>
          <dgm:bulletEnabled val="1"/>
        </dgm:presLayoutVars>
      </dgm:prSet>
      <dgm:spPr/>
    </dgm:pt>
    <dgm:pt modelId="{572B3759-9ED4-4CC6-ADA9-E6C1A79C4751}" type="pres">
      <dgm:prSet presAssocID="{028A1108-5F18-4BE2-89D4-70F9715F4ED2}" presName="sibTrans" presStyleCnt="0"/>
      <dgm:spPr/>
    </dgm:pt>
    <dgm:pt modelId="{42281025-DE25-479E-AE7D-2CF86E08144E}" type="pres">
      <dgm:prSet presAssocID="{302893A2-B25C-4683-A037-26A75C1C8D15}" presName="composite" presStyleCnt="0"/>
      <dgm:spPr/>
    </dgm:pt>
    <dgm:pt modelId="{62A61475-1D6F-48E4-8985-C3E7C56C0AAD}" type="pres">
      <dgm:prSet presAssocID="{302893A2-B25C-4683-A037-26A75C1C8D15}" presName="bentUpArrow1" presStyleLbl="alignImgPlace1" presStyleIdx="2" presStyleCnt="3"/>
      <dgm:spPr/>
    </dgm:pt>
    <dgm:pt modelId="{587B094C-FD9C-40A2-B2DA-839AE53E77F8}" type="pres">
      <dgm:prSet presAssocID="{302893A2-B25C-4683-A037-26A75C1C8D15}" presName="ParentText" presStyleLbl="node1" presStyleIdx="2" presStyleCnt="4">
        <dgm:presLayoutVars>
          <dgm:chMax val="1"/>
          <dgm:chPref val="1"/>
          <dgm:bulletEnabled val="1"/>
        </dgm:presLayoutVars>
      </dgm:prSet>
      <dgm:spPr/>
      <dgm:t>
        <a:bodyPr/>
        <a:lstStyle/>
        <a:p>
          <a:endParaRPr lang="en-US"/>
        </a:p>
      </dgm:t>
    </dgm:pt>
    <dgm:pt modelId="{08827826-EF16-4637-BDFB-B735CEBC4891}" type="pres">
      <dgm:prSet presAssocID="{302893A2-B25C-4683-A037-26A75C1C8D15}" presName="ChildText" presStyleLbl="revTx" presStyleIdx="2" presStyleCnt="3">
        <dgm:presLayoutVars>
          <dgm:chMax val="0"/>
          <dgm:chPref val="0"/>
          <dgm:bulletEnabled val="1"/>
        </dgm:presLayoutVars>
      </dgm:prSet>
      <dgm:spPr/>
    </dgm:pt>
    <dgm:pt modelId="{BE2D0459-9454-42AD-9070-153ED36DE815}" type="pres">
      <dgm:prSet presAssocID="{6871EBB5-15E1-4E87-B059-3B77DD43373E}" presName="sibTrans" presStyleCnt="0"/>
      <dgm:spPr/>
    </dgm:pt>
    <dgm:pt modelId="{07C5CCF2-EA4C-49D5-978A-ED564D58C53A}" type="pres">
      <dgm:prSet presAssocID="{CB22A89A-F391-4E85-902C-1F9CC4CE049C}" presName="composite" presStyleCnt="0"/>
      <dgm:spPr/>
    </dgm:pt>
    <dgm:pt modelId="{D71949C9-4E83-4D32-9EBC-0DF93B1611D1}" type="pres">
      <dgm:prSet presAssocID="{CB22A89A-F391-4E85-902C-1F9CC4CE049C}" presName="ParentText" presStyleLbl="node1" presStyleIdx="3" presStyleCnt="4">
        <dgm:presLayoutVars>
          <dgm:chMax val="1"/>
          <dgm:chPref val="1"/>
          <dgm:bulletEnabled val="1"/>
        </dgm:presLayoutVars>
      </dgm:prSet>
      <dgm:spPr/>
      <dgm:t>
        <a:bodyPr/>
        <a:lstStyle/>
        <a:p>
          <a:endParaRPr lang="en-US"/>
        </a:p>
      </dgm:t>
    </dgm:pt>
  </dgm:ptLst>
  <dgm:cxnLst>
    <dgm:cxn modelId="{098CB48A-C4B5-4E3D-B926-8AA5A51B4AC5}" type="presOf" srcId="{CB22A89A-F391-4E85-902C-1F9CC4CE049C}" destId="{D71949C9-4E83-4D32-9EBC-0DF93B1611D1}" srcOrd="0" destOrd="0" presId="urn:microsoft.com/office/officeart/2005/8/layout/StepDownProcess"/>
    <dgm:cxn modelId="{302FD7FD-563C-4C05-A740-B3E8BF591B13}" type="presOf" srcId="{302893A2-B25C-4683-A037-26A75C1C8D15}" destId="{587B094C-FD9C-40A2-B2DA-839AE53E77F8}" srcOrd="0" destOrd="0" presId="urn:microsoft.com/office/officeart/2005/8/layout/StepDownProcess"/>
    <dgm:cxn modelId="{380E8879-7057-4C5E-BA13-2183F9883FB5}" type="presOf" srcId="{F64DF0EE-E8D0-4C18-83A3-ED7C62C22B8E}" destId="{4B1D9917-74AB-430A-B427-46779569695F}" srcOrd="0" destOrd="0" presId="urn:microsoft.com/office/officeart/2005/8/layout/StepDownProcess"/>
    <dgm:cxn modelId="{55B7201F-564E-421F-8792-86CE159CA26C}" type="presOf" srcId="{1E541B20-461E-434A-BDC2-764B2D60088A}" destId="{7CFF10E6-23B7-4B92-96F2-57F0AFB111DE}" srcOrd="0" destOrd="0" presId="urn:microsoft.com/office/officeart/2005/8/layout/StepDownProcess"/>
    <dgm:cxn modelId="{4B6A834C-A36C-41FD-AC69-1800BCAD253F}" type="presOf" srcId="{19769C85-9C65-4851-B4F6-0A8F9D9AF849}" destId="{18958597-37F7-457A-8803-A0AF25121659}" srcOrd="0" destOrd="0" presId="urn:microsoft.com/office/officeart/2005/8/layout/StepDownProcess"/>
    <dgm:cxn modelId="{5C6661CF-497E-4F38-B383-626748D8D21E}" srcId="{19769C85-9C65-4851-B4F6-0A8F9D9AF849}" destId="{302893A2-B25C-4683-A037-26A75C1C8D15}" srcOrd="2" destOrd="0" parTransId="{C07452E1-3ADA-485C-802D-89D642D94B0E}" sibTransId="{6871EBB5-15E1-4E87-B059-3B77DD43373E}"/>
    <dgm:cxn modelId="{555E2D26-BB26-4B1A-A8F0-2982AF7FC0DD}" srcId="{19769C85-9C65-4851-B4F6-0A8F9D9AF849}" destId="{CB22A89A-F391-4E85-902C-1F9CC4CE049C}" srcOrd="3" destOrd="0" parTransId="{25096AD5-0634-40C4-B5AA-327B51830BB3}" sibTransId="{7139958E-A302-4DBB-BBE7-70943188F553}"/>
    <dgm:cxn modelId="{C2C19855-F2D8-4BEA-856E-D4FC2CF931C4}" srcId="{19769C85-9C65-4851-B4F6-0A8F9D9AF849}" destId="{1E541B20-461E-434A-BDC2-764B2D60088A}" srcOrd="1" destOrd="0" parTransId="{1786E169-81F1-409C-AC40-8FD4FF21DC05}" sibTransId="{028A1108-5F18-4BE2-89D4-70F9715F4ED2}"/>
    <dgm:cxn modelId="{CDE8E88F-BD9C-4373-A778-333B84397D7C}" srcId="{19769C85-9C65-4851-B4F6-0A8F9D9AF849}" destId="{F64DF0EE-E8D0-4C18-83A3-ED7C62C22B8E}" srcOrd="0" destOrd="0" parTransId="{3851F41F-702E-4BA6-82B4-528BA6EC3687}" sibTransId="{EEC2ABF4-1800-4647-BF31-5D9B334B97FA}"/>
    <dgm:cxn modelId="{0749CA98-8FC3-4C48-8C49-D7BB1F3EA4B3}" type="presParOf" srcId="{18958597-37F7-457A-8803-A0AF25121659}" destId="{B45B8338-DC7A-44EF-99B9-8405313AB439}" srcOrd="0" destOrd="0" presId="urn:microsoft.com/office/officeart/2005/8/layout/StepDownProcess"/>
    <dgm:cxn modelId="{A5A0AC1D-C6D8-475F-9F11-06690E193224}" type="presParOf" srcId="{B45B8338-DC7A-44EF-99B9-8405313AB439}" destId="{A10039BF-BCEE-4F75-8C2E-F77ED95F9E24}" srcOrd="0" destOrd="0" presId="urn:microsoft.com/office/officeart/2005/8/layout/StepDownProcess"/>
    <dgm:cxn modelId="{C3822043-A8A0-4A09-821F-5358D2FEB4E4}" type="presParOf" srcId="{B45B8338-DC7A-44EF-99B9-8405313AB439}" destId="{4B1D9917-74AB-430A-B427-46779569695F}" srcOrd="1" destOrd="0" presId="urn:microsoft.com/office/officeart/2005/8/layout/StepDownProcess"/>
    <dgm:cxn modelId="{C6FB3DB3-DDF8-4CE5-AA43-72D272A423CC}" type="presParOf" srcId="{B45B8338-DC7A-44EF-99B9-8405313AB439}" destId="{6C6D7317-34E2-47DE-B531-C8EE59609555}" srcOrd="2" destOrd="0" presId="urn:microsoft.com/office/officeart/2005/8/layout/StepDownProcess"/>
    <dgm:cxn modelId="{BD8D9B21-FDB2-4948-AA5D-F594D1AAE13B}" type="presParOf" srcId="{18958597-37F7-457A-8803-A0AF25121659}" destId="{346F96B2-6BFD-4DF6-A2AA-9BB86689E357}" srcOrd="1" destOrd="0" presId="urn:microsoft.com/office/officeart/2005/8/layout/StepDownProcess"/>
    <dgm:cxn modelId="{32D2AB0F-0842-4309-A802-D0945A5970F4}" type="presParOf" srcId="{18958597-37F7-457A-8803-A0AF25121659}" destId="{E83F15D0-F0A1-4329-A382-A7A28C2C1039}" srcOrd="2" destOrd="0" presId="urn:microsoft.com/office/officeart/2005/8/layout/StepDownProcess"/>
    <dgm:cxn modelId="{0B21549F-BFA9-46D7-A5C0-9924C7D27907}" type="presParOf" srcId="{E83F15D0-F0A1-4329-A382-A7A28C2C1039}" destId="{D0DBCD17-5558-4863-890C-7FAA07CD001B}" srcOrd="0" destOrd="0" presId="urn:microsoft.com/office/officeart/2005/8/layout/StepDownProcess"/>
    <dgm:cxn modelId="{711F997D-1345-4D1C-B7EC-7ADE4D495F6A}" type="presParOf" srcId="{E83F15D0-F0A1-4329-A382-A7A28C2C1039}" destId="{7CFF10E6-23B7-4B92-96F2-57F0AFB111DE}" srcOrd="1" destOrd="0" presId="urn:microsoft.com/office/officeart/2005/8/layout/StepDownProcess"/>
    <dgm:cxn modelId="{BA6684E5-EEF1-48EC-BCB9-54B5205073DE}" type="presParOf" srcId="{E83F15D0-F0A1-4329-A382-A7A28C2C1039}" destId="{B1069A1B-FCE0-448C-B65B-D9DCACE2332C}" srcOrd="2" destOrd="0" presId="urn:microsoft.com/office/officeart/2005/8/layout/StepDownProcess"/>
    <dgm:cxn modelId="{B242F02F-E902-4E2B-BB1C-EE2864F26F91}" type="presParOf" srcId="{18958597-37F7-457A-8803-A0AF25121659}" destId="{572B3759-9ED4-4CC6-ADA9-E6C1A79C4751}" srcOrd="3" destOrd="0" presId="urn:microsoft.com/office/officeart/2005/8/layout/StepDownProcess"/>
    <dgm:cxn modelId="{FC4457BE-1F66-4A98-9ADF-8B924A3063D5}" type="presParOf" srcId="{18958597-37F7-457A-8803-A0AF25121659}" destId="{42281025-DE25-479E-AE7D-2CF86E08144E}" srcOrd="4" destOrd="0" presId="urn:microsoft.com/office/officeart/2005/8/layout/StepDownProcess"/>
    <dgm:cxn modelId="{0143E8F5-F7DB-4FD8-8D48-93289EEE6D07}" type="presParOf" srcId="{42281025-DE25-479E-AE7D-2CF86E08144E}" destId="{62A61475-1D6F-48E4-8985-C3E7C56C0AAD}" srcOrd="0" destOrd="0" presId="urn:microsoft.com/office/officeart/2005/8/layout/StepDownProcess"/>
    <dgm:cxn modelId="{2B3BDD5E-C647-43C3-9257-032BAB34B311}" type="presParOf" srcId="{42281025-DE25-479E-AE7D-2CF86E08144E}" destId="{587B094C-FD9C-40A2-B2DA-839AE53E77F8}" srcOrd="1" destOrd="0" presId="urn:microsoft.com/office/officeart/2005/8/layout/StepDownProcess"/>
    <dgm:cxn modelId="{E7A72435-8068-4B5E-BF80-03A7533F85F7}" type="presParOf" srcId="{42281025-DE25-479E-AE7D-2CF86E08144E}" destId="{08827826-EF16-4637-BDFB-B735CEBC4891}" srcOrd="2" destOrd="0" presId="urn:microsoft.com/office/officeart/2005/8/layout/StepDownProcess"/>
    <dgm:cxn modelId="{76CA1611-9DB9-4848-A430-1E9412587E05}" type="presParOf" srcId="{18958597-37F7-457A-8803-A0AF25121659}" destId="{BE2D0459-9454-42AD-9070-153ED36DE815}" srcOrd="5" destOrd="0" presId="urn:microsoft.com/office/officeart/2005/8/layout/StepDownProcess"/>
    <dgm:cxn modelId="{95611F9E-CB55-45AE-A939-C19B6C417779}" type="presParOf" srcId="{18958597-37F7-457A-8803-A0AF25121659}" destId="{07C5CCF2-EA4C-49D5-978A-ED564D58C53A}" srcOrd="6" destOrd="0" presId="urn:microsoft.com/office/officeart/2005/8/layout/StepDownProcess"/>
    <dgm:cxn modelId="{F68B462A-C028-4F70-832B-9ECE10AE4290}" type="presParOf" srcId="{07C5CCF2-EA4C-49D5-978A-ED564D58C53A}" destId="{D71949C9-4E83-4D32-9EBC-0DF93B1611D1}"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9769C85-9C65-4851-B4F6-0A8F9D9AF849}" type="doc">
      <dgm:prSet loTypeId="urn:microsoft.com/office/officeart/2005/8/layout/StepDownProcess" loCatId="process" qsTypeId="urn:microsoft.com/office/officeart/2005/8/quickstyle/simple5" qsCatId="simple" csTypeId="urn:microsoft.com/office/officeart/2005/8/colors/accent1_2" csCatId="accent1" phldr="1"/>
      <dgm:spPr/>
    </dgm:pt>
    <dgm:pt modelId="{1E541B20-461E-434A-BDC2-764B2D60088A}">
      <dgm:prSet phldrT="[Text]"/>
      <dgm:spPr>
        <a:xfrm>
          <a:off x="1315129" y="2214574"/>
          <a:ext cx="874997" cy="524998"/>
        </a:xfr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a:solidFill>
                <a:srgbClr val="63296B"/>
              </a:solidFill>
              <a:latin typeface="Calibri"/>
              <a:ea typeface="+mn-ea"/>
              <a:cs typeface="+mn-cs"/>
            </a:rPr>
            <a:t>Define Categories</a:t>
          </a:r>
        </a:p>
      </dgm:t>
    </dgm:pt>
    <dgm:pt modelId="{1786E169-81F1-409C-AC40-8FD4FF21DC05}" type="parTrans" cxnId="{C2C19855-F2D8-4BEA-856E-D4FC2CF931C4}">
      <dgm:prSet/>
      <dgm:spPr/>
      <dgm:t>
        <a:bodyPr/>
        <a:lstStyle/>
        <a:p>
          <a:endParaRPr lang="en-US"/>
        </a:p>
      </dgm:t>
    </dgm:pt>
    <dgm:pt modelId="{028A1108-5F18-4BE2-89D4-70F9715F4ED2}" type="sibTrans" cxnId="{C2C19855-F2D8-4BEA-856E-D4FC2CF931C4}">
      <dgm:prSet/>
      <dgm:spPr>
        <a:xfrm rot="718923">
          <a:off x="2251980" y="2489119"/>
          <a:ext cx="137291" cy="216999"/>
        </a:xfrm>
        <a:gradFill rotWithShape="0">
          <a:gsLst>
            <a:gs pos="0">
              <a:srgbClr val="4F81BD">
                <a:tint val="60000"/>
                <a:hueOff val="0"/>
                <a:satOff val="0"/>
                <a:lumOff val="0"/>
                <a:alphaOff val="0"/>
                <a:tint val="100000"/>
                <a:shade val="100000"/>
                <a:satMod val="130000"/>
              </a:srgbClr>
            </a:gs>
            <a:gs pos="100000">
              <a:srgbClr val="4F81BD">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n-US">
            <a:solidFill>
              <a:sysClr val="window" lastClr="FFFFFF"/>
            </a:solidFill>
            <a:latin typeface="Calibri"/>
            <a:ea typeface="+mn-ea"/>
            <a:cs typeface="+mn-cs"/>
          </a:endParaRPr>
        </a:p>
      </dgm:t>
    </dgm:pt>
    <dgm:pt modelId="{302893A2-B25C-4683-A037-26A75C1C8D15}">
      <dgm:prSet phldrT="[Text]"/>
      <dgm:spPr>
        <a:xfrm>
          <a:off x="5986777" y="3054000"/>
          <a:ext cx="874997" cy="524998"/>
        </a:xfr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a:solidFill>
                <a:srgbClr val="63296B"/>
              </a:solidFill>
              <a:latin typeface="Calibri"/>
              <a:ea typeface="+mn-ea"/>
              <a:cs typeface="+mn-cs"/>
            </a:rPr>
            <a:t>Build Dictionary</a:t>
          </a:r>
        </a:p>
      </dgm:t>
    </dgm:pt>
    <dgm:pt modelId="{C07452E1-3ADA-485C-802D-89D642D94B0E}" type="parTrans" cxnId="{5C6661CF-497E-4F38-B383-626748D8D21E}">
      <dgm:prSet/>
      <dgm:spPr/>
      <dgm:t>
        <a:bodyPr/>
        <a:lstStyle/>
        <a:p>
          <a:endParaRPr lang="en-US"/>
        </a:p>
      </dgm:t>
    </dgm:pt>
    <dgm:pt modelId="{6871EBB5-15E1-4E87-B059-3B77DD43373E}" type="sibTrans" cxnId="{5C6661CF-497E-4F38-B383-626748D8D21E}">
      <dgm:prSet/>
      <dgm:spPr>
        <a:xfrm rot="20063499">
          <a:off x="6970244" y="2877228"/>
          <a:ext cx="288293" cy="216999"/>
        </a:xfrm>
        <a:gradFill rotWithShape="0">
          <a:gsLst>
            <a:gs pos="0">
              <a:srgbClr val="4F81BD">
                <a:tint val="60000"/>
                <a:hueOff val="0"/>
                <a:satOff val="0"/>
                <a:lumOff val="0"/>
                <a:alphaOff val="0"/>
                <a:tint val="100000"/>
                <a:shade val="100000"/>
                <a:satMod val="130000"/>
              </a:srgbClr>
            </a:gs>
            <a:gs pos="100000">
              <a:srgbClr val="4F81BD">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n-US">
            <a:solidFill>
              <a:sysClr val="window" lastClr="FFFFFF"/>
            </a:solidFill>
            <a:latin typeface="Calibri"/>
            <a:ea typeface="+mn-ea"/>
            <a:cs typeface="+mn-cs"/>
          </a:endParaRPr>
        </a:p>
      </dgm:t>
    </dgm:pt>
    <dgm:pt modelId="{F64DF0EE-E8D0-4C18-83A3-ED7C62C22B8E}">
      <dgm:prSet phldrT="[Text]" custT="1"/>
      <dgm:spPr>
        <a:xfrm>
          <a:off x="67126" y="2016245"/>
          <a:ext cx="874997" cy="524998"/>
        </a:xfr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sz="3100" dirty="0">
              <a:solidFill>
                <a:srgbClr val="63296B"/>
              </a:solidFill>
              <a:latin typeface="Calibri"/>
              <a:ea typeface="+mn-ea"/>
              <a:cs typeface="+mn-cs"/>
            </a:rPr>
            <a:t>Manage Data</a:t>
          </a:r>
        </a:p>
      </dgm:t>
    </dgm:pt>
    <dgm:pt modelId="{3851F41F-702E-4BA6-82B4-528BA6EC3687}" type="parTrans" cxnId="{CDE8E88F-BD9C-4373-A778-333B84397D7C}">
      <dgm:prSet/>
      <dgm:spPr/>
      <dgm:t>
        <a:bodyPr/>
        <a:lstStyle/>
        <a:p>
          <a:endParaRPr lang="en-US"/>
        </a:p>
      </dgm:t>
    </dgm:pt>
    <dgm:pt modelId="{EEC2ABF4-1800-4647-BF31-5D9B334B97FA}" type="sibTrans" cxnId="{CDE8E88F-BD9C-4373-A778-333B84397D7C}">
      <dgm:prSet/>
      <dgm:spPr>
        <a:xfrm rot="541786">
          <a:off x="1034135" y="2270299"/>
          <a:ext cx="200173" cy="216999"/>
        </a:xfrm>
        <a:gradFill rotWithShape="0">
          <a:gsLst>
            <a:gs pos="0">
              <a:srgbClr val="4F81BD">
                <a:tint val="60000"/>
                <a:hueOff val="0"/>
                <a:satOff val="0"/>
                <a:lumOff val="0"/>
                <a:alphaOff val="0"/>
                <a:tint val="100000"/>
                <a:shade val="100000"/>
                <a:satMod val="130000"/>
              </a:srgbClr>
            </a:gs>
            <a:gs pos="100000">
              <a:srgbClr val="4F81BD">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n-US">
            <a:solidFill>
              <a:sysClr val="window" lastClr="FFFFFF"/>
            </a:solidFill>
            <a:latin typeface="Calibri"/>
            <a:ea typeface="+mn-ea"/>
            <a:cs typeface="+mn-cs"/>
          </a:endParaRPr>
        </a:p>
      </dgm:t>
    </dgm:pt>
    <dgm:pt modelId="{CB22A89A-F391-4E85-902C-1F9CC4CE049C}">
      <dgm:prSet phldrT="[Text]"/>
      <dgm:spPr>
        <a:xfrm>
          <a:off x="7352291" y="2399510"/>
          <a:ext cx="874997" cy="524998"/>
        </a:xfrm>
        <a:gradFill rotWithShape="0">
          <a:gsLst>
            <a:gs pos="0">
              <a:srgbClr val="006478"/>
            </a:gs>
            <a:gs pos="100000">
              <a:sysClr val="window" lastClr="FFFFFF"/>
            </a:gs>
          </a:gsLst>
          <a:lin ang="16200000" scaled="0"/>
        </a:gradFill>
        <a:ln>
          <a:noFill/>
        </a:ln>
        <a:effectLst>
          <a:glow rad="228600">
            <a:schemeClr val="accent1">
              <a:satMod val="175000"/>
              <a:alpha val="40000"/>
            </a:schemeClr>
          </a:glow>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a:solidFill>
                <a:srgbClr val="63296B"/>
              </a:solidFill>
              <a:latin typeface="Calibri"/>
              <a:ea typeface="+mn-ea"/>
              <a:cs typeface="+mn-cs"/>
            </a:rPr>
            <a:t>Mine Text</a:t>
          </a:r>
        </a:p>
      </dgm:t>
    </dgm:pt>
    <dgm:pt modelId="{25096AD5-0634-40C4-B5AA-327B51830BB3}" type="parTrans" cxnId="{555E2D26-BB26-4B1A-A8F0-2982AF7FC0DD}">
      <dgm:prSet/>
      <dgm:spPr/>
      <dgm:t>
        <a:bodyPr/>
        <a:lstStyle/>
        <a:p>
          <a:endParaRPr lang="en-US"/>
        </a:p>
      </dgm:t>
    </dgm:pt>
    <dgm:pt modelId="{7139958E-A302-4DBB-BBE7-70943188F553}" type="sibTrans" cxnId="{555E2D26-BB26-4B1A-A8F0-2982AF7FC0DD}">
      <dgm:prSet/>
      <dgm:spPr/>
      <dgm:t>
        <a:bodyPr/>
        <a:lstStyle/>
        <a:p>
          <a:endParaRPr lang="en-US"/>
        </a:p>
      </dgm:t>
    </dgm:pt>
    <dgm:pt modelId="{18958597-37F7-457A-8803-A0AF25121659}" type="pres">
      <dgm:prSet presAssocID="{19769C85-9C65-4851-B4F6-0A8F9D9AF849}" presName="rootnode" presStyleCnt="0">
        <dgm:presLayoutVars>
          <dgm:chMax/>
          <dgm:chPref/>
          <dgm:dir/>
          <dgm:animLvl val="lvl"/>
        </dgm:presLayoutVars>
      </dgm:prSet>
      <dgm:spPr/>
    </dgm:pt>
    <dgm:pt modelId="{B45B8338-DC7A-44EF-99B9-8405313AB439}" type="pres">
      <dgm:prSet presAssocID="{F64DF0EE-E8D0-4C18-83A3-ED7C62C22B8E}" presName="composite" presStyleCnt="0"/>
      <dgm:spPr/>
    </dgm:pt>
    <dgm:pt modelId="{A10039BF-BCEE-4F75-8C2E-F77ED95F9E24}" type="pres">
      <dgm:prSet presAssocID="{F64DF0EE-E8D0-4C18-83A3-ED7C62C22B8E}" presName="bentUpArrow1" presStyleLbl="alignImgPlace1" presStyleIdx="0" presStyleCnt="3"/>
      <dgm:spPr/>
    </dgm:pt>
    <dgm:pt modelId="{4B1D9917-74AB-430A-B427-46779569695F}" type="pres">
      <dgm:prSet presAssocID="{F64DF0EE-E8D0-4C18-83A3-ED7C62C22B8E}" presName="ParentText" presStyleLbl="node1" presStyleIdx="0" presStyleCnt="4">
        <dgm:presLayoutVars>
          <dgm:chMax val="1"/>
          <dgm:chPref val="1"/>
          <dgm:bulletEnabled val="1"/>
        </dgm:presLayoutVars>
      </dgm:prSet>
      <dgm:spPr/>
      <dgm:t>
        <a:bodyPr/>
        <a:lstStyle/>
        <a:p>
          <a:endParaRPr lang="en-US"/>
        </a:p>
      </dgm:t>
    </dgm:pt>
    <dgm:pt modelId="{6C6D7317-34E2-47DE-B531-C8EE59609555}" type="pres">
      <dgm:prSet presAssocID="{F64DF0EE-E8D0-4C18-83A3-ED7C62C22B8E}" presName="ChildText" presStyleLbl="revTx" presStyleIdx="0" presStyleCnt="3">
        <dgm:presLayoutVars>
          <dgm:chMax val="0"/>
          <dgm:chPref val="0"/>
          <dgm:bulletEnabled val="1"/>
        </dgm:presLayoutVars>
      </dgm:prSet>
      <dgm:spPr/>
    </dgm:pt>
    <dgm:pt modelId="{346F96B2-6BFD-4DF6-A2AA-9BB86689E357}" type="pres">
      <dgm:prSet presAssocID="{EEC2ABF4-1800-4647-BF31-5D9B334B97FA}" presName="sibTrans" presStyleCnt="0"/>
      <dgm:spPr/>
    </dgm:pt>
    <dgm:pt modelId="{E83F15D0-F0A1-4329-A382-A7A28C2C1039}" type="pres">
      <dgm:prSet presAssocID="{1E541B20-461E-434A-BDC2-764B2D60088A}" presName="composite" presStyleCnt="0"/>
      <dgm:spPr/>
    </dgm:pt>
    <dgm:pt modelId="{D0DBCD17-5558-4863-890C-7FAA07CD001B}" type="pres">
      <dgm:prSet presAssocID="{1E541B20-461E-434A-BDC2-764B2D60088A}" presName="bentUpArrow1" presStyleLbl="alignImgPlace1" presStyleIdx="1" presStyleCnt="3"/>
      <dgm:spPr/>
    </dgm:pt>
    <dgm:pt modelId="{7CFF10E6-23B7-4B92-96F2-57F0AFB111DE}" type="pres">
      <dgm:prSet presAssocID="{1E541B20-461E-434A-BDC2-764B2D60088A}" presName="ParentText" presStyleLbl="node1" presStyleIdx="1" presStyleCnt="4">
        <dgm:presLayoutVars>
          <dgm:chMax val="1"/>
          <dgm:chPref val="1"/>
          <dgm:bulletEnabled val="1"/>
        </dgm:presLayoutVars>
      </dgm:prSet>
      <dgm:spPr/>
      <dgm:t>
        <a:bodyPr/>
        <a:lstStyle/>
        <a:p>
          <a:endParaRPr lang="en-US"/>
        </a:p>
      </dgm:t>
    </dgm:pt>
    <dgm:pt modelId="{B1069A1B-FCE0-448C-B65B-D9DCACE2332C}" type="pres">
      <dgm:prSet presAssocID="{1E541B20-461E-434A-BDC2-764B2D60088A}" presName="ChildText" presStyleLbl="revTx" presStyleIdx="1" presStyleCnt="3">
        <dgm:presLayoutVars>
          <dgm:chMax val="0"/>
          <dgm:chPref val="0"/>
          <dgm:bulletEnabled val="1"/>
        </dgm:presLayoutVars>
      </dgm:prSet>
      <dgm:spPr/>
    </dgm:pt>
    <dgm:pt modelId="{572B3759-9ED4-4CC6-ADA9-E6C1A79C4751}" type="pres">
      <dgm:prSet presAssocID="{028A1108-5F18-4BE2-89D4-70F9715F4ED2}" presName="sibTrans" presStyleCnt="0"/>
      <dgm:spPr/>
    </dgm:pt>
    <dgm:pt modelId="{42281025-DE25-479E-AE7D-2CF86E08144E}" type="pres">
      <dgm:prSet presAssocID="{302893A2-B25C-4683-A037-26A75C1C8D15}" presName="composite" presStyleCnt="0"/>
      <dgm:spPr/>
    </dgm:pt>
    <dgm:pt modelId="{62A61475-1D6F-48E4-8985-C3E7C56C0AAD}" type="pres">
      <dgm:prSet presAssocID="{302893A2-B25C-4683-A037-26A75C1C8D15}" presName="bentUpArrow1" presStyleLbl="alignImgPlace1" presStyleIdx="2" presStyleCnt="3"/>
      <dgm:spPr/>
    </dgm:pt>
    <dgm:pt modelId="{587B094C-FD9C-40A2-B2DA-839AE53E77F8}" type="pres">
      <dgm:prSet presAssocID="{302893A2-B25C-4683-A037-26A75C1C8D15}" presName="ParentText" presStyleLbl="node1" presStyleIdx="2" presStyleCnt="4">
        <dgm:presLayoutVars>
          <dgm:chMax val="1"/>
          <dgm:chPref val="1"/>
          <dgm:bulletEnabled val="1"/>
        </dgm:presLayoutVars>
      </dgm:prSet>
      <dgm:spPr/>
      <dgm:t>
        <a:bodyPr/>
        <a:lstStyle/>
        <a:p>
          <a:endParaRPr lang="en-US"/>
        </a:p>
      </dgm:t>
    </dgm:pt>
    <dgm:pt modelId="{08827826-EF16-4637-BDFB-B735CEBC4891}" type="pres">
      <dgm:prSet presAssocID="{302893A2-B25C-4683-A037-26A75C1C8D15}" presName="ChildText" presStyleLbl="revTx" presStyleIdx="2" presStyleCnt="3">
        <dgm:presLayoutVars>
          <dgm:chMax val="0"/>
          <dgm:chPref val="0"/>
          <dgm:bulletEnabled val="1"/>
        </dgm:presLayoutVars>
      </dgm:prSet>
      <dgm:spPr/>
    </dgm:pt>
    <dgm:pt modelId="{BE2D0459-9454-42AD-9070-153ED36DE815}" type="pres">
      <dgm:prSet presAssocID="{6871EBB5-15E1-4E87-B059-3B77DD43373E}" presName="sibTrans" presStyleCnt="0"/>
      <dgm:spPr/>
    </dgm:pt>
    <dgm:pt modelId="{07C5CCF2-EA4C-49D5-978A-ED564D58C53A}" type="pres">
      <dgm:prSet presAssocID="{CB22A89A-F391-4E85-902C-1F9CC4CE049C}" presName="composite" presStyleCnt="0"/>
      <dgm:spPr/>
    </dgm:pt>
    <dgm:pt modelId="{D71949C9-4E83-4D32-9EBC-0DF93B1611D1}" type="pres">
      <dgm:prSet presAssocID="{CB22A89A-F391-4E85-902C-1F9CC4CE049C}" presName="ParentText" presStyleLbl="node1" presStyleIdx="3" presStyleCnt="4">
        <dgm:presLayoutVars>
          <dgm:chMax val="1"/>
          <dgm:chPref val="1"/>
          <dgm:bulletEnabled val="1"/>
        </dgm:presLayoutVars>
      </dgm:prSet>
      <dgm:spPr/>
      <dgm:t>
        <a:bodyPr/>
        <a:lstStyle/>
        <a:p>
          <a:endParaRPr lang="en-US"/>
        </a:p>
      </dgm:t>
    </dgm:pt>
  </dgm:ptLst>
  <dgm:cxnLst>
    <dgm:cxn modelId="{098CB48A-C4B5-4E3D-B926-8AA5A51B4AC5}" type="presOf" srcId="{CB22A89A-F391-4E85-902C-1F9CC4CE049C}" destId="{D71949C9-4E83-4D32-9EBC-0DF93B1611D1}" srcOrd="0" destOrd="0" presId="urn:microsoft.com/office/officeart/2005/8/layout/StepDownProcess"/>
    <dgm:cxn modelId="{302FD7FD-563C-4C05-A740-B3E8BF591B13}" type="presOf" srcId="{302893A2-B25C-4683-A037-26A75C1C8D15}" destId="{587B094C-FD9C-40A2-B2DA-839AE53E77F8}" srcOrd="0" destOrd="0" presId="urn:microsoft.com/office/officeart/2005/8/layout/StepDownProcess"/>
    <dgm:cxn modelId="{380E8879-7057-4C5E-BA13-2183F9883FB5}" type="presOf" srcId="{F64DF0EE-E8D0-4C18-83A3-ED7C62C22B8E}" destId="{4B1D9917-74AB-430A-B427-46779569695F}" srcOrd="0" destOrd="0" presId="urn:microsoft.com/office/officeart/2005/8/layout/StepDownProcess"/>
    <dgm:cxn modelId="{55B7201F-564E-421F-8792-86CE159CA26C}" type="presOf" srcId="{1E541B20-461E-434A-BDC2-764B2D60088A}" destId="{7CFF10E6-23B7-4B92-96F2-57F0AFB111DE}" srcOrd="0" destOrd="0" presId="urn:microsoft.com/office/officeart/2005/8/layout/StepDownProcess"/>
    <dgm:cxn modelId="{4B6A834C-A36C-41FD-AC69-1800BCAD253F}" type="presOf" srcId="{19769C85-9C65-4851-B4F6-0A8F9D9AF849}" destId="{18958597-37F7-457A-8803-A0AF25121659}" srcOrd="0" destOrd="0" presId="urn:microsoft.com/office/officeart/2005/8/layout/StepDownProcess"/>
    <dgm:cxn modelId="{5C6661CF-497E-4F38-B383-626748D8D21E}" srcId="{19769C85-9C65-4851-B4F6-0A8F9D9AF849}" destId="{302893A2-B25C-4683-A037-26A75C1C8D15}" srcOrd="2" destOrd="0" parTransId="{C07452E1-3ADA-485C-802D-89D642D94B0E}" sibTransId="{6871EBB5-15E1-4E87-B059-3B77DD43373E}"/>
    <dgm:cxn modelId="{555E2D26-BB26-4B1A-A8F0-2982AF7FC0DD}" srcId="{19769C85-9C65-4851-B4F6-0A8F9D9AF849}" destId="{CB22A89A-F391-4E85-902C-1F9CC4CE049C}" srcOrd="3" destOrd="0" parTransId="{25096AD5-0634-40C4-B5AA-327B51830BB3}" sibTransId="{7139958E-A302-4DBB-BBE7-70943188F553}"/>
    <dgm:cxn modelId="{C2C19855-F2D8-4BEA-856E-D4FC2CF931C4}" srcId="{19769C85-9C65-4851-B4F6-0A8F9D9AF849}" destId="{1E541B20-461E-434A-BDC2-764B2D60088A}" srcOrd="1" destOrd="0" parTransId="{1786E169-81F1-409C-AC40-8FD4FF21DC05}" sibTransId="{028A1108-5F18-4BE2-89D4-70F9715F4ED2}"/>
    <dgm:cxn modelId="{CDE8E88F-BD9C-4373-A778-333B84397D7C}" srcId="{19769C85-9C65-4851-B4F6-0A8F9D9AF849}" destId="{F64DF0EE-E8D0-4C18-83A3-ED7C62C22B8E}" srcOrd="0" destOrd="0" parTransId="{3851F41F-702E-4BA6-82B4-528BA6EC3687}" sibTransId="{EEC2ABF4-1800-4647-BF31-5D9B334B97FA}"/>
    <dgm:cxn modelId="{0749CA98-8FC3-4C48-8C49-D7BB1F3EA4B3}" type="presParOf" srcId="{18958597-37F7-457A-8803-A0AF25121659}" destId="{B45B8338-DC7A-44EF-99B9-8405313AB439}" srcOrd="0" destOrd="0" presId="urn:microsoft.com/office/officeart/2005/8/layout/StepDownProcess"/>
    <dgm:cxn modelId="{A5A0AC1D-C6D8-475F-9F11-06690E193224}" type="presParOf" srcId="{B45B8338-DC7A-44EF-99B9-8405313AB439}" destId="{A10039BF-BCEE-4F75-8C2E-F77ED95F9E24}" srcOrd="0" destOrd="0" presId="urn:microsoft.com/office/officeart/2005/8/layout/StepDownProcess"/>
    <dgm:cxn modelId="{C3822043-A8A0-4A09-821F-5358D2FEB4E4}" type="presParOf" srcId="{B45B8338-DC7A-44EF-99B9-8405313AB439}" destId="{4B1D9917-74AB-430A-B427-46779569695F}" srcOrd="1" destOrd="0" presId="urn:microsoft.com/office/officeart/2005/8/layout/StepDownProcess"/>
    <dgm:cxn modelId="{C6FB3DB3-DDF8-4CE5-AA43-72D272A423CC}" type="presParOf" srcId="{B45B8338-DC7A-44EF-99B9-8405313AB439}" destId="{6C6D7317-34E2-47DE-B531-C8EE59609555}" srcOrd="2" destOrd="0" presId="urn:microsoft.com/office/officeart/2005/8/layout/StepDownProcess"/>
    <dgm:cxn modelId="{BD8D9B21-FDB2-4948-AA5D-F594D1AAE13B}" type="presParOf" srcId="{18958597-37F7-457A-8803-A0AF25121659}" destId="{346F96B2-6BFD-4DF6-A2AA-9BB86689E357}" srcOrd="1" destOrd="0" presId="urn:microsoft.com/office/officeart/2005/8/layout/StepDownProcess"/>
    <dgm:cxn modelId="{32D2AB0F-0842-4309-A802-D0945A5970F4}" type="presParOf" srcId="{18958597-37F7-457A-8803-A0AF25121659}" destId="{E83F15D0-F0A1-4329-A382-A7A28C2C1039}" srcOrd="2" destOrd="0" presId="urn:microsoft.com/office/officeart/2005/8/layout/StepDownProcess"/>
    <dgm:cxn modelId="{0B21549F-BFA9-46D7-A5C0-9924C7D27907}" type="presParOf" srcId="{E83F15D0-F0A1-4329-A382-A7A28C2C1039}" destId="{D0DBCD17-5558-4863-890C-7FAA07CD001B}" srcOrd="0" destOrd="0" presId="urn:microsoft.com/office/officeart/2005/8/layout/StepDownProcess"/>
    <dgm:cxn modelId="{711F997D-1345-4D1C-B7EC-7ADE4D495F6A}" type="presParOf" srcId="{E83F15D0-F0A1-4329-A382-A7A28C2C1039}" destId="{7CFF10E6-23B7-4B92-96F2-57F0AFB111DE}" srcOrd="1" destOrd="0" presId="urn:microsoft.com/office/officeart/2005/8/layout/StepDownProcess"/>
    <dgm:cxn modelId="{BA6684E5-EEF1-48EC-BCB9-54B5205073DE}" type="presParOf" srcId="{E83F15D0-F0A1-4329-A382-A7A28C2C1039}" destId="{B1069A1B-FCE0-448C-B65B-D9DCACE2332C}" srcOrd="2" destOrd="0" presId="urn:microsoft.com/office/officeart/2005/8/layout/StepDownProcess"/>
    <dgm:cxn modelId="{B242F02F-E902-4E2B-BB1C-EE2864F26F91}" type="presParOf" srcId="{18958597-37F7-457A-8803-A0AF25121659}" destId="{572B3759-9ED4-4CC6-ADA9-E6C1A79C4751}" srcOrd="3" destOrd="0" presId="urn:microsoft.com/office/officeart/2005/8/layout/StepDownProcess"/>
    <dgm:cxn modelId="{FC4457BE-1F66-4A98-9ADF-8B924A3063D5}" type="presParOf" srcId="{18958597-37F7-457A-8803-A0AF25121659}" destId="{42281025-DE25-479E-AE7D-2CF86E08144E}" srcOrd="4" destOrd="0" presId="urn:microsoft.com/office/officeart/2005/8/layout/StepDownProcess"/>
    <dgm:cxn modelId="{0143E8F5-F7DB-4FD8-8D48-93289EEE6D07}" type="presParOf" srcId="{42281025-DE25-479E-AE7D-2CF86E08144E}" destId="{62A61475-1D6F-48E4-8985-C3E7C56C0AAD}" srcOrd="0" destOrd="0" presId="urn:microsoft.com/office/officeart/2005/8/layout/StepDownProcess"/>
    <dgm:cxn modelId="{2B3BDD5E-C647-43C3-9257-032BAB34B311}" type="presParOf" srcId="{42281025-DE25-479E-AE7D-2CF86E08144E}" destId="{587B094C-FD9C-40A2-B2DA-839AE53E77F8}" srcOrd="1" destOrd="0" presId="urn:microsoft.com/office/officeart/2005/8/layout/StepDownProcess"/>
    <dgm:cxn modelId="{E7A72435-8068-4B5E-BF80-03A7533F85F7}" type="presParOf" srcId="{42281025-DE25-479E-AE7D-2CF86E08144E}" destId="{08827826-EF16-4637-BDFB-B735CEBC4891}" srcOrd="2" destOrd="0" presId="urn:microsoft.com/office/officeart/2005/8/layout/StepDownProcess"/>
    <dgm:cxn modelId="{76CA1611-9DB9-4848-A430-1E9412587E05}" type="presParOf" srcId="{18958597-37F7-457A-8803-A0AF25121659}" destId="{BE2D0459-9454-42AD-9070-153ED36DE815}" srcOrd="5" destOrd="0" presId="urn:microsoft.com/office/officeart/2005/8/layout/StepDownProcess"/>
    <dgm:cxn modelId="{95611F9E-CB55-45AE-A939-C19B6C417779}" type="presParOf" srcId="{18958597-37F7-457A-8803-A0AF25121659}" destId="{07C5CCF2-EA4C-49D5-978A-ED564D58C53A}" srcOrd="6" destOrd="0" presId="urn:microsoft.com/office/officeart/2005/8/layout/StepDownProcess"/>
    <dgm:cxn modelId="{F68B462A-C028-4F70-832B-9ECE10AE4290}" type="presParOf" srcId="{07C5CCF2-EA4C-49D5-978A-ED564D58C53A}" destId="{D71949C9-4E83-4D32-9EBC-0DF93B1611D1}"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039BF-BCEE-4F75-8C2E-F77ED95F9E24}">
      <dsp:nvSpPr>
        <dsp:cNvPr id="0" name=""/>
        <dsp:cNvSpPr/>
      </dsp:nvSpPr>
      <dsp:spPr>
        <a:xfrm rot="5400000">
          <a:off x="2580703" y="1498962"/>
          <a:ext cx="1316414" cy="1498691"/>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B1D9917-74AB-430A-B427-46779569695F}">
      <dsp:nvSpPr>
        <dsp:cNvPr id="0" name=""/>
        <dsp:cNvSpPr/>
      </dsp:nvSpPr>
      <dsp:spPr>
        <a:xfrm>
          <a:off x="2231933" y="39690"/>
          <a:ext cx="2216067" cy="1551175"/>
        </a:xfrm>
        <a:prstGeom prst="roundRect">
          <a:avLst>
            <a:gd name="adj" fmla="val 16670"/>
          </a:avLst>
        </a:prstGeo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solidFill>
                <a:srgbClr val="63296B"/>
              </a:solidFill>
              <a:latin typeface="Calibri"/>
              <a:ea typeface="+mn-ea"/>
              <a:cs typeface="+mn-cs"/>
            </a:rPr>
            <a:t>Manage Data</a:t>
          </a:r>
        </a:p>
      </dsp:txBody>
      <dsp:txXfrm>
        <a:off x="2307669" y="115426"/>
        <a:ext cx="2064595" cy="1399703"/>
      </dsp:txXfrm>
    </dsp:sp>
    <dsp:sp modelId="{6C6D7317-34E2-47DE-B531-C8EE59609555}">
      <dsp:nvSpPr>
        <dsp:cNvPr id="0" name=""/>
        <dsp:cNvSpPr/>
      </dsp:nvSpPr>
      <dsp:spPr>
        <a:xfrm>
          <a:off x="4448000" y="187630"/>
          <a:ext cx="1611756" cy="1253728"/>
        </a:xfrm>
        <a:prstGeom prst="rect">
          <a:avLst/>
        </a:prstGeom>
        <a:noFill/>
        <a:ln>
          <a:noFill/>
        </a:ln>
        <a:effectLst/>
      </dsp:spPr>
      <dsp:style>
        <a:lnRef idx="0">
          <a:scrgbClr r="0" g="0" b="0"/>
        </a:lnRef>
        <a:fillRef idx="0">
          <a:scrgbClr r="0" g="0" b="0"/>
        </a:fillRef>
        <a:effectRef idx="0">
          <a:scrgbClr r="0" g="0" b="0"/>
        </a:effectRef>
        <a:fontRef idx="minor"/>
      </dsp:style>
    </dsp:sp>
    <dsp:sp modelId="{D0DBCD17-5558-4863-890C-7FAA07CD001B}">
      <dsp:nvSpPr>
        <dsp:cNvPr id="0" name=""/>
        <dsp:cNvSpPr/>
      </dsp:nvSpPr>
      <dsp:spPr>
        <a:xfrm rot="5400000">
          <a:off x="4418058" y="3241443"/>
          <a:ext cx="1316414" cy="1498691"/>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CFF10E6-23B7-4B92-96F2-57F0AFB111DE}">
      <dsp:nvSpPr>
        <dsp:cNvPr id="0" name=""/>
        <dsp:cNvSpPr/>
      </dsp:nvSpPr>
      <dsp:spPr>
        <a:xfrm>
          <a:off x="4069288" y="1782171"/>
          <a:ext cx="2216067" cy="1551175"/>
        </a:xfrm>
        <a:prstGeom prst="roundRect">
          <a:avLst>
            <a:gd name="adj" fmla="val 16670"/>
          </a:avLst>
        </a:prstGeo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a:solidFill>
                <a:srgbClr val="63296B"/>
              </a:solidFill>
              <a:latin typeface="Calibri"/>
              <a:ea typeface="+mn-ea"/>
              <a:cs typeface="+mn-cs"/>
            </a:rPr>
            <a:t>Define Categories</a:t>
          </a:r>
        </a:p>
      </dsp:txBody>
      <dsp:txXfrm>
        <a:off x="4145024" y="1857907"/>
        <a:ext cx="2064595" cy="1399703"/>
      </dsp:txXfrm>
    </dsp:sp>
    <dsp:sp modelId="{B1069A1B-FCE0-448C-B65B-D9DCACE2332C}">
      <dsp:nvSpPr>
        <dsp:cNvPr id="0" name=""/>
        <dsp:cNvSpPr/>
      </dsp:nvSpPr>
      <dsp:spPr>
        <a:xfrm>
          <a:off x="6285355" y="1930111"/>
          <a:ext cx="1611756" cy="1253728"/>
        </a:xfrm>
        <a:prstGeom prst="rect">
          <a:avLst/>
        </a:prstGeom>
        <a:noFill/>
        <a:ln>
          <a:noFill/>
        </a:ln>
        <a:effectLst/>
      </dsp:spPr>
      <dsp:style>
        <a:lnRef idx="0">
          <a:scrgbClr r="0" g="0" b="0"/>
        </a:lnRef>
        <a:fillRef idx="0">
          <a:scrgbClr r="0" g="0" b="0"/>
        </a:fillRef>
        <a:effectRef idx="0">
          <a:scrgbClr r="0" g="0" b="0"/>
        </a:effectRef>
        <a:fontRef idx="minor"/>
      </dsp:style>
    </dsp:sp>
    <dsp:sp modelId="{62A61475-1D6F-48E4-8985-C3E7C56C0AAD}">
      <dsp:nvSpPr>
        <dsp:cNvPr id="0" name=""/>
        <dsp:cNvSpPr/>
      </dsp:nvSpPr>
      <dsp:spPr>
        <a:xfrm rot="5400000">
          <a:off x="6255413" y="4983925"/>
          <a:ext cx="1316414" cy="1498691"/>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87B094C-FD9C-40A2-B2DA-839AE53E77F8}">
      <dsp:nvSpPr>
        <dsp:cNvPr id="0" name=""/>
        <dsp:cNvSpPr/>
      </dsp:nvSpPr>
      <dsp:spPr>
        <a:xfrm>
          <a:off x="5906644" y="3524653"/>
          <a:ext cx="2216067" cy="1551175"/>
        </a:xfrm>
        <a:prstGeom prst="roundRect">
          <a:avLst>
            <a:gd name="adj" fmla="val 16670"/>
          </a:avLst>
        </a:prstGeo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a:solidFill>
                <a:srgbClr val="63296B"/>
              </a:solidFill>
              <a:latin typeface="Calibri"/>
              <a:ea typeface="+mn-ea"/>
              <a:cs typeface="+mn-cs"/>
            </a:rPr>
            <a:t>Build Dictionary</a:t>
          </a:r>
        </a:p>
      </dsp:txBody>
      <dsp:txXfrm>
        <a:off x="5982380" y="3600389"/>
        <a:ext cx="2064595" cy="1399703"/>
      </dsp:txXfrm>
    </dsp:sp>
    <dsp:sp modelId="{08827826-EF16-4637-BDFB-B735CEBC4891}">
      <dsp:nvSpPr>
        <dsp:cNvPr id="0" name=""/>
        <dsp:cNvSpPr/>
      </dsp:nvSpPr>
      <dsp:spPr>
        <a:xfrm>
          <a:off x="8122711" y="3672593"/>
          <a:ext cx="1611756" cy="1253728"/>
        </a:xfrm>
        <a:prstGeom prst="rect">
          <a:avLst/>
        </a:prstGeom>
        <a:noFill/>
        <a:ln>
          <a:noFill/>
        </a:ln>
        <a:effectLst/>
      </dsp:spPr>
      <dsp:style>
        <a:lnRef idx="0">
          <a:scrgbClr r="0" g="0" b="0"/>
        </a:lnRef>
        <a:fillRef idx="0">
          <a:scrgbClr r="0" g="0" b="0"/>
        </a:fillRef>
        <a:effectRef idx="0">
          <a:scrgbClr r="0" g="0" b="0"/>
        </a:effectRef>
        <a:fontRef idx="minor"/>
      </dsp:style>
    </dsp:sp>
    <dsp:sp modelId="{D71949C9-4E83-4D32-9EBC-0DF93B1611D1}">
      <dsp:nvSpPr>
        <dsp:cNvPr id="0" name=""/>
        <dsp:cNvSpPr/>
      </dsp:nvSpPr>
      <dsp:spPr>
        <a:xfrm>
          <a:off x="7743999" y="5267134"/>
          <a:ext cx="2216067" cy="1551175"/>
        </a:xfrm>
        <a:prstGeom prst="roundRect">
          <a:avLst>
            <a:gd name="adj" fmla="val 16670"/>
          </a:avLst>
        </a:prstGeo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a:solidFill>
                <a:srgbClr val="63296B"/>
              </a:solidFill>
              <a:latin typeface="Calibri"/>
              <a:ea typeface="+mn-ea"/>
              <a:cs typeface="+mn-cs"/>
            </a:rPr>
            <a:t>Mine Text</a:t>
          </a:r>
        </a:p>
      </dsp:txBody>
      <dsp:txXfrm>
        <a:off x="7819735" y="5342870"/>
        <a:ext cx="2064595" cy="139970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039BF-BCEE-4F75-8C2E-F77ED95F9E24}">
      <dsp:nvSpPr>
        <dsp:cNvPr id="0" name=""/>
        <dsp:cNvSpPr/>
      </dsp:nvSpPr>
      <dsp:spPr>
        <a:xfrm rot="5400000">
          <a:off x="2580703" y="1498962"/>
          <a:ext cx="1316414" cy="1498691"/>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B1D9917-74AB-430A-B427-46779569695F}">
      <dsp:nvSpPr>
        <dsp:cNvPr id="0" name=""/>
        <dsp:cNvSpPr/>
      </dsp:nvSpPr>
      <dsp:spPr>
        <a:xfrm>
          <a:off x="2231933" y="39690"/>
          <a:ext cx="2216067" cy="1551175"/>
        </a:xfrm>
        <a:prstGeom prst="roundRect">
          <a:avLst>
            <a:gd name="adj" fmla="val 16670"/>
          </a:avLst>
        </a:prstGeo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solidFill>
                <a:srgbClr val="63296B"/>
              </a:solidFill>
              <a:latin typeface="Calibri"/>
              <a:ea typeface="+mn-ea"/>
              <a:cs typeface="+mn-cs"/>
            </a:rPr>
            <a:t>Manage Data</a:t>
          </a:r>
        </a:p>
      </dsp:txBody>
      <dsp:txXfrm>
        <a:off x="2307669" y="115426"/>
        <a:ext cx="2064595" cy="1399703"/>
      </dsp:txXfrm>
    </dsp:sp>
    <dsp:sp modelId="{6C6D7317-34E2-47DE-B531-C8EE59609555}">
      <dsp:nvSpPr>
        <dsp:cNvPr id="0" name=""/>
        <dsp:cNvSpPr/>
      </dsp:nvSpPr>
      <dsp:spPr>
        <a:xfrm>
          <a:off x="4448000" y="187630"/>
          <a:ext cx="1611756" cy="1253728"/>
        </a:xfrm>
        <a:prstGeom prst="rect">
          <a:avLst/>
        </a:prstGeom>
        <a:noFill/>
        <a:ln>
          <a:noFill/>
        </a:ln>
        <a:effectLst/>
      </dsp:spPr>
      <dsp:style>
        <a:lnRef idx="0">
          <a:scrgbClr r="0" g="0" b="0"/>
        </a:lnRef>
        <a:fillRef idx="0">
          <a:scrgbClr r="0" g="0" b="0"/>
        </a:fillRef>
        <a:effectRef idx="0">
          <a:scrgbClr r="0" g="0" b="0"/>
        </a:effectRef>
        <a:fontRef idx="minor"/>
      </dsp:style>
    </dsp:sp>
    <dsp:sp modelId="{D0DBCD17-5558-4863-890C-7FAA07CD001B}">
      <dsp:nvSpPr>
        <dsp:cNvPr id="0" name=""/>
        <dsp:cNvSpPr/>
      </dsp:nvSpPr>
      <dsp:spPr>
        <a:xfrm rot="5400000">
          <a:off x="4418058" y="3241443"/>
          <a:ext cx="1316414" cy="1498691"/>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CFF10E6-23B7-4B92-96F2-57F0AFB111DE}">
      <dsp:nvSpPr>
        <dsp:cNvPr id="0" name=""/>
        <dsp:cNvSpPr/>
      </dsp:nvSpPr>
      <dsp:spPr>
        <a:xfrm>
          <a:off x="4069288" y="1782171"/>
          <a:ext cx="2216067" cy="1551175"/>
        </a:xfrm>
        <a:prstGeom prst="roundRect">
          <a:avLst>
            <a:gd name="adj" fmla="val 16670"/>
          </a:avLst>
        </a:prstGeo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solidFill>
                <a:srgbClr val="63296B"/>
              </a:solidFill>
              <a:latin typeface="Calibri"/>
              <a:ea typeface="+mn-ea"/>
              <a:cs typeface="+mn-cs"/>
            </a:rPr>
            <a:t>Define Categories</a:t>
          </a:r>
        </a:p>
      </dsp:txBody>
      <dsp:txXfrm>
        <a:off x="4145024" y="1857907"/>
        <a:ext cx="2064595" cy="1399703"/>
      </dsp:txXfrm>
    </dsp:sp>
    <dsp:sp modelId="{B1069A1B-FCE0-448C-B65B-D9DCACE2332C}">
      <dsp:nvSpPr>
        <dsp:cNvPr id="0" name=""/>
        <dsp:cNvSpPr/>
      </dsp:nvSpPr>
      <dsp:spPr>
        <a:xfrm>
          <a:off x="6285355" y="1930111"/>
          <a:ext cx="1611756" cy="1253728"/>
        </a:xfrm>
        <a:prstGeom prst="rect">
          <a:avLst/>
        </a:prstGeom>
        <a:noFill/>
        <a:ln>
          <a:noFill/>
        </a:ln>
        <a:effectLst/>
      </dsp:spPr>
      <dsp:style>
        <a:lnRef idx="0">
          <a:scrgbClr r="0" g="0" b="0"/>
        </a:lnRef>
        <a:fillRef idx="0">
          <a:scrgbClr r="0" g="0" b="0"/>
        </a:fillRef>
        <a:effectRef idx="0">
          <a:scrgbClr r="0" g="0" b="0"/>
        </a:effectRef>
        <a:fontRef idx="minor"/>
      </dsp:style>
    </dsp:sp>
    <dsp:sp modelId="{62A61475-1D6F-48E4-8985-C3E7C56C0AAD}">
      <dsp:nvSpPr>
        <dsp:cNvPr id="0" name=""/>
        <dsp:cNvSpPr/>
      </dsp:nvSpPr>
      <dsp:spPr>
        <a:xfrm rot="5400000">
          <a:off x="6255413" y="4983925"/>
          <a:ext cx="1316414" cy="1498691"/>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87B094C-FD9C-40A2-B2DA-839AE53E77F8}">
      <dsp:nvSpPr>
        <dsp:cNvPr id="0" name=""/>
        <dsp:cNvSpPr/>
      </dsp:nvSpPr>
      <dsp:spPr>
        <a:xfrm>
          <a:off x="5906644" y="3524653"/>
          <a:ext cx="2216067" cy="1551175"/>
        </a:xfrm>
        <a:prstGeom prst="roundRect">
          <a:avLst>
            <a:gd name="adj" fmla="val 16670"/>
          </a:avLst>
        </a:prstGeo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solidFill>
                <a:srgbClr val="63296B"/>
              </a:solidFill>
              <a:latin typeface="Calibri"/>
              <a:ea typeface="+mn-ea"/>
              <a:cs typeface="+mn-cs"/>
            </a:rPr>
            <a:t>Build dictionary</a:t>
          </a:r>
        </a:p>
      </dsp:txBody>
      <dsp:txXfrm>
        <a:off x="5982380" y="3600389"/>
        <a:ext cx="2064595" cy="1399703"/>
      </dsp:txXfrm>
    </dsp:sp>
    <dsp:sp modelId="{08827826-EF16-4637-BDFB-B735CEBC4891}">
      <dsp:nvSpPr>
        <dsp:cNvPr id="0" name=""/>
        <dsp:cNvSpPr/>
      </dsp:nvSpPr>
      <dsp:spPr>
        <a:xfrm>
          <a:off x="8122711" y="3672593"/>
          <a:ext cx="1611756" cy="1253728"/>
        </a:xfrm>
        <a:prstGeom prst="rect">
          <a:avLst/>
        </a:prstGeom>
        <a:noFill/>
        <a:ln>
          <a:noFill/>
        </a:ln>
        <a:effectLst/>
      </dsp:spPr>
      <dsp:style>
        <a:lnRef idx="0">
          <a:scrgbClr r="0" g="0" b="0"/>
        </a:lnRef>
        <a:fillRef idx="0">
          <a:scrgbClr r="0" g="0" b="0"/>
        </a:fillRef>
        <a:effectRef idx="0">
          <a:scrgbClr r="0" g="0" b="0"/>
        </a:effectRef>
        <a:fontRef idx="minor"/>
      </dsp:style>
    </dsp:sp>
    <dsp:sp modelId="{D71949C9-4E83-4D32-9EBC-0DF93B1611D1}">
      <dsp:nvSpPr>
        <dsp:cNvPr id="0" name=""/>
        <dsp:cNvSpPr/>
      </dsp:nvSpPr>
      <dsp:spPr>
        <a:xfrm>
          <a:off x="7743999" y="5267134"/>
          <a:ext cx="2216067" cy="1551175"/>
        </a:xfrm>
        <a:prstGeom prst="roundRect">
          <a:avLst>
            <a:gd name="adj" fmla="val 16670"/>
          </a:avLst>
        </a:prstGeo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solidFill>
                <a:srgbClr val="63296B"/>
              </a:solidFill>
              <a:latin typeface="Calibri"/>
              <a:ea typeface="+mn-ea"/>
              <a:cs typeface="+mn-cs"/>
            </a:rPr>
            <a:t>Run</a:t>
          </a:r>
        </a:p>
      </dsp:txBody>
      <dsp:txXfrm>
        <a:off x="7819735" y="5342870"/>
        <a:ext cx="2064595" cy="13997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039BF-BCEE-4F75-8C2E-F77ED95F9E24}">
      <dsp:nvSpPr>
        <dsp:cNvPr id="0" name=""/>
        <dsp:cNvSpPr/>
      </dsp:nvSpPr>
      <dsp:spPr>
        <a:xfrm rot="5400000">
          <a:off x="2580703" y="1498962"/>
          <a:ext cx="1316414" cy="1498691"/>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B1D9917-74AB-430A-B427-46779569695F}">
      <dsp:nvSpPr>
        <dsp:cNvPr id="0" name=""/>
        <dsp:cNvSpPr/>
      </dsp:nvSpPr>
      <dsp:spPr>
        <a:xfrm>
          <a:off x="2231933" y="39690"/>
          <a:ext cx="2216067" cy="1551175"/>
        </a:xfrm>
        <a:prstGeom prst="roundRect">
          <a:avLst>
            <a:gd name="adj" fmla="val 16670"/>
          </a:avLst>
        </a:prstGeo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solidFill>
                <a:srgbClr val="63296B"/>
              </a:solidFill>
              <a:latin typeface="Calibri"/>
              <a:ea typeface="+mn-ea"/>
              <a:cs typeface="+mn-cs"/>
            </a:rPr>
            <a:t>Manage Data</a:t>
          </a:r>
        </a:p>
      </dsp:txBody>
      <dsp:txXfrm>
        <a:off x="2307669" y="115426"/>
        <a:ext cx="2064595" cy="1399703"/>
      </dsp:txXfrm>
    </dsp:sp>
    <dsp:sp modelId="{6C6D7317-34E2-47DE-B531-C8EE59609555}">
      <dsp:nvSpPr>
        <dsp:cNvPr id="0" name=""/>
        <dsp:cNvSpPr/>
      </dsp:nvSpPr>
      <dsp:spPr>
        <a:xfrm>
          <a:off x="4448000" y="187630"/>
          <a:ext cx="1611756" cy="1253728"/>
        </a:xfrm>
        <a:prstGeom prst="rect">
          <a:avLst/>
        </a:prstGeom>
        <a:noFill/>
        <a:ln>
          <a:noFill/>
        </a:ln>
        <a:effectLst/>
      </dsp:spPr>
      <dsp:style>
        <a:lnRef idx="0">
          <a:scrgbClr r="0" g="0" b="0"/>
        </a:lnRef>
        <a:fillRef idx="0">
          <a:scrgbClr r="0" g="0" b="0"/>
        </a:fillRef>
        <a:effectRef idx="0">
          <a:scrgbClr r="0" g="0" b="0"/>
        </a:effectRef>
        <a:fontRef idx="minor"/>
      </dsp:style>
    </dsp:sp>
    <dsp:sp modelId="{D0DBCD17-5558-4863-890C-7FAA07CD001B}">
      <dsp:nvSpPr>
        <dsp:cNvPr id="0" name=""/>
        <dsp:cNvSpPr/>
      </dsp:nvSpPr>
      <dsp:spPr>
        <a:xfrm rot="5400000">
          <a:off x="4418058" y="3241443"/>
          <a:ext cx="1316414" cy="1498691"/>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CFF10E6-23B7-4B92-96F2-57F0AFB111DE}">
      <dsp:nvSpPr>
        <dsp:cNvPr id="0" name=""/>
        <dsp:cNvSpPr/>
      </dsp:nvSpPr>
      <dsp:spPr>
        <a:xfrm>
          <a:off x="4069288" y="1782171"/>
          <a:ext cx="2216067" cy="1551175"/>
        </a:xfrm>
        <a:prstGeom prst="roundRect">
          <a:avLst>
            <a:gd name="adj" fmla="val 16670"/>
          </a:avLst>
        </a:prstGeom>
        <a:gradFill rotWithShape="0">
          <a:gsLst>
            <a:gs pos="0">
              <a:srgbClr val="006478"/>
            </a:gs>
            <a:gs pos="100000">
              <a:sysClr val="window" lastClr="FFFFFF"/>
            </a:gs>
          </a:gsLst>
          <a:lin ang="16200000" scaled="0"/>
        </a:gradFill>
        <a:ln>
          <a:noFill/>
        </a:ln>
        <a:effectLst>
          <a:glow rad="228600">
            <a:schemeClr val="accent1">
              <a:satMod val="175000"/>
              <a:alpha val="40000"/>
            </a:schemeClr>
          </a:glow>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a:solidFill>
                <a:srgbClr val="63296B"/>
              </a:solidFill>
              <a:latin typeface="Calibri"/>
              <a:ea typeface="+mn-ea"/>
              <a:cs typeface="+mn-cs"/>
            </a:rPr>
            <a:t>Define Categories</a:t>
          </a:r>
        </a:p>
      </dsp:txBody>
      <dsp:txXfrm>
        <a:off x="4145024" y="1857907"/>
        <a:ext cx="2064595" cy="1399703"/>
      </dsp:txXfrm>
    </dsp:sp>
    <dsp:sp modelId="{B1069A1B-FCE0-448C-B65B-D9DCACE2332C}">
      <dsp:nvSpPr>
        <dsp:cNvPr id="0" name=""/>
        <dsp:cNvSpPr/>
      </dsp:nvSpPr>
      <dsp:spPr>
        <a:xfrm>
          <a:off x="6285355" y="1930111"/>
          <a:ext cx="1611756" cy="1253728"/>
        </a:xfrm>
        <a:prstGeom prst="rect">
          <a:avLst/>
        </a:prstGeom>
        <a:noFill/>
        <a:ln>
          <a:noFill/>
        </a:ln>
        <a:effectLst/>
      </dsp:spPr>
      <dsp:style>
        <a:lnRef idx="0">
          <a:scrgbClr r="0" g="0" b="0"/>
        </a:lnRef>
        <a:fillRef idx="0">
          <a:scrgbClr r="0" g="0" b="0"/>
        </a:fillRef>
        <a:effectRef idx="0">
          <a:scrgbClr r="0" g="0" b="0"/>
        </a:effectRef>
        <a:fontRef idx="minor"/>
      </dsp:style>
    </dsp:sp>
    <dsp:sp modelId="{62A61475-1D6F-48E4-8985-C3E7C56C0AAD}">
      <dsp:nvSpPr>
        <dsp:cNvPr id="0" name=""/>
        <dsp:cNvSpPr/>
      </dsp:nvSpPr>
      <dsp:spPr>
        <a:xfrm rot="5400000">
          <a:off x="6255413" y="4983925"/>
          <a:ext cx="1316414" cy="1498691"/>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87B094C-FD9C-40A2-B2DA-839AE53E77F8}">
      <dsp:nvSpPr>
        <dsp:cNvPr id="0" name=""/>
        <dsp:cNvSpPr/>
      </dsp:nvSpPr>
      <dsp:spPr>
        <a:xfrm>
          <a:off x="5906644" y="3524653"/>
          <a:ext cx="2216067" cy="1551175"/>
        </a:xfrm>
        <a:prstGeom prst="roundRect">
          <a:avLst>
            <a:gd name="adj" fmla="val 16670"/>
          </a:avLst>
        </a:prstGeo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a:solidFill>
                <a:srgbClr val="63296B"/>
              </a:solidFill>
              <a:latin typeface="Calibri"/>
              <a:ea typeface="+mn-ea"/>
              <a:cs typeface="+mn-cs"/>
            </a:rPr>
            <a:t>Build Dictionary</a:t>
          </a:r>
        </a:p>
      </dsp:txBody>
      <dsp:txXfrm>
        <a:off x="5982380" y="3600389"/>
        <a:ext cx="2064595" cy="1399703"/>
      </dsp:txXfrm>
    </dsp:sp>
    <dsp:sp modelId="{08827826-EF16-4637-BDFB-B735CEBC4891}">
      <dsp:nvSpPr>
        <dsp:cNvPr id="0" name=""/>
        <dsp:cNvSpPr/>
      </dsp:nvSpPr>
      <dsp:spPr>
        <a:xfrm>
          <a:off x="8122711" y="3672593"/>
          <a:ext cx="1611756" cy="1253728"/>
        </a:xfrm>
        <a:prstGeom prst="rect">
          <a:avLst/>
        </a:prstGeom>
        <a:noFill/>
        <a:ln>
          <a:noFill/>
        </a:ln>
        <a:effectLst/>
      </dsp:spPr>
      <dsp:style>
        <a:lnRef idx="0">
          <a:scrgbClr r="0" g="0" b="0"/>
        </a:lnRef>
        <a:fillRef idx="0">
          <a:scrgbClr r="0" g="0" b="0"/>
        </a:fillRef>
        <a:effectRef idx="0">
          <a:scrgbClr r="0" g="0" b="0"/>
        </a:effectRef>
        <a:fontRef idx="minor"/>
      </dsp:style>
    </dsp:sp>
    <dsp:sp modelId="{D71949C9-4E83-4D32-9EBC-0DF93B1611D1}">
      <dsp:nvSpPr>
        <dsp:cNvPr id="0" name=""/>
        <dsp:cNvSpPr/>
      </dsp:nvSpPr>
      <dsp:spPr>
        <a:xfrm>
          <a:off x="7743999" y="5267134"/>
          <a:ext cx="2216067" cy="1551175"/>
        </a:xfrm>
        <a:prstGeom prst="roundRect">
          <a:avLst>
            <a:gd name="adj" fmla="val 16670"/>
          </a:avLst>
        </a:prstGeo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a:solidFill>
                <a:srgbClr val="63296B"/>
              </a:solidFill>
              <a:latin typeface="Calibri"/>
              <a:ea typeface="+mn-ea"/>
              <a:cs typeface="+mn-cs"/>
            </a:rPr>
            <a:t>Mine Text</a:t>
          </a:r>
        </a:p>
      </dsp:txBody>
      <dsp:txXfrm>
        <a:off x="7819735" y="5342870"/>
        <a:ext cx="2064595" cy="13997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82521-FFB9-4D9C-A0AD-A743B089B7DE}">
      <dsp:nvSpPr>
        <dsp:cNvPr id="0" name=""/>
        <dsp:cNvSpPr/>
      </dsp:nvSpPr>
      <dsp:spPr>
        <a:xfrm>
          <a:off x="5238" y="35895"/>
          <a:ext cx="1553765" cy="40249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kern="1200" dirty="0"/>
            <a:t>improve IRB submission process</a:t>
          </a:r>
        </a:p>
      </dsp:txBody>
      <dsp:txXfrm>
        <a:off x="5238" y="35895"/>
        <a:ext cx="1553765" cy="402498"/>
      </dsp:txXfrm>
    </dsp:sp>
    <dsp:sp modelId="{2B8516AA-A044-43C2-9326-606CE53EDAA0}">
      <dsp:nvSpPr>
        <dsp:cNvPr id="0" name=""/>
        <dsp:cNvSpPr/>
      </dsp:nvSpPr>
      <dsp:spPr>
        <a:xfrm>
          <a:off x="5238" y="438394"/>
          <a:ext cx="1553765" cy="471041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b="0" i="0" u="none" kern="1200" dirty="0"/>
            <a:t>implement IRB submission management and evaluation tools</a:t>
          </a:r>
          <a:endParaRPr lang="en-US" sz="1100" kern="1200" dirty="0"/>
        </a:p>
        <a:p>
          <a:pPr marL="57150" lvl="1" indent="-57150" algn="l" defTabSz="488950">
            <a:lnSpc>
              <a:spcPct val="90000"/>
            </a:lnSpc>
            <a:spcBef>
              <a:spcPct val="0"/>
            </a:spcBef>
            <a:spcAft>
              <a:spcPct val="15000"/>
            </a:spcAft>
            <a:buChar char="••"/>
          </a:pPr>
          <a:r>
            <a:rPr lang="en-US" sz="1100" b="0" i="0" u="none" kern="1200" dirty="0"/>
            <a:t>increase IRB meeting frequency</a:t>
          </a:r>
          <a:endParaRPr lang="en-US" sz="1100" kern="1200" dirty="0"/>
        </a:p>
        <a:p>
          <a:pPr marL="57150" lvl="1" indent="-57150" algn="l" defTabSz="488950">
            <a:lnSpc>
              <a:spcPct val="90000"/>
            </a:lnSpc>
            <a:spcBef>
              <a:spcPct val="0"/>
            </a:spcBef>
            <a:spcAft>
              <a:spcPct val="15000"/>
            </a:spcAft>
            <a:buChar char="••"/>
          </a:pPr>
          <a:r>
            <a:rPr lang="en-US" sz="1100" b="0" i="0" u="none" kern="1200" dirty="0"/>
            <a:t>integrate PI protocol with IRB application and remove redundant sections of application</a:t>
          </a:r>
          <a:endParaRPr lang="en-US" sz="1100" kern="1200" dirty="0"/>
        </a:p>
        <a:p>
          <a:pPr marL="57150" lvl="1" indent="-57150" algn="l" defTabSz="488950">
            <a:lnSpc>
              <a:spcPct val="90000"/>
            </a:lnSpc>
            <a:spcBef>
              <a:spcPct val="0"/>
            </a:spcBef>
            <a:spcAft>
              <a:spcPct val="15000"/>
            </a:spcAft>
            <a:buChar char="••"/>
          </a:pPr>
          <a:r>
            <a:rPr lang="en-US" sz="1100" b="0" i="0" u="none" kern="1200" dirty="0"/>
            <a:t>internal web-based suite of IT modules to facilitate research compliance</a:t>
          </a:r>
          <a:endParaRPr lang="en-US" sz="1100" kern="1200" dirty="0"/>
        </a:p>
        <a:p>
          <a:pPr marL="57150" lvl="1" indent="-57150" algn="l" defTabSz="488950">
            <a:lnSpc>
              <a:spcPct val="90000"/>
            </a:lnSpc>
            <a:spcBef>
              <a:spcPct val="0"/>
            </a:spcBef>
            <a:spcAft>
              <a:spcPct val="15000"/>
            </a:spcAft>
            <a:buChar char="••"/>
          </a:pPr>
          <a:r>
            <a:rPr lang="en-US" sz="1100" b="0" i="0" u="none" kern="1200" dirty="0"/>
            <a:t>provide application templates</a:t>
          </a:r>
          <a:endParaRPr lang="en-US" sz="1100" kern="1200" dirty="0"/>
        </a:p>
        <a:p>
          <a:pPr marL="57150" lvl="1" indent="-57150" algn="l" defTabSz="488950">
            <a:lnSpc>
              <a:spcPct val="90000"/>
            </a:lnSpc>
            <a:spcBef>
              <a:spcPct val="0"/>
            </a:spcBef>
            <a:spcAft>
              <a:spcPct val="15000"/>
            </a:spcAft>
            <a:buChar char="••"/>
          </a:pPr>
          <a:r>
            <a:rPr lang="en-US" sz="1100" b="0" i="0" u="none" kern="1200" dirty="0"/>
            <a:t>revise application so that investigators provide greater detail and clarity about studies</a:t>
          </a:r>
          <a:endParaRPr lang="en-US" sz="1100" kern="1200" dirty="0"/>
        </a:p>
        <a:p>
          <a:pPr marL="57150" lvl="1" indent="-57150" algn="l" defTabSz="488950">
            <a:lnSpc>
              <a:spcPct val="90000"/>
            </a:lnSpc>
            <a:spcBef>
              <a:spcPct val="0"/>
            </a:spcBef>
            <a:spcAft>
              <a:spcPct val="15000"/>
            </a:spcAft>
            <a:buChar char="••"/>
          </a:pPr>
          <a:r>
            <a:rPr lang="en-US" sz="1100" b="0" i="0" u="none" kern="1200" dirty="0"/>
            <a:t>upgrade IRB electronic submission</a:t>
          </a:r>
          <a:endParaRPr lang="en-US" sz="1100" kern="1200" dirty="0"/>
        </a:p>
      </dsp:txBody>
      <dsp:txXfrm>
        <a:off x="5238" y="438394"/>
        <a:ext cx="1553765" cy="4710419"/>
      </dsp:txXfrm>
    </dsp:sp>
    <dsp:sp modelId="{25942DED-B29F-4F1B-A7D4-411B9D83C179}">
      <dsp:nvSpPr>
        <dsp:cNvPr id="0" name=""/>
        <dsp:cNvSpPr/>
      </dsp:nvSpPr>
      <dsp:spPr>
        <a:xfrm>
          <a:off x="1776531" y="35895"/>
          <a:ext cx="1553765" cy="40249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kern="1200" dirty="0"/>
            <a:t>train IRB members</a:t>
          </a:r>
        </a:p>
      </dsp:txBody>
      <dsp:txXfrm>
        <a:off x="1776531" y="35895"/>
        <a:ext cx="1553765" cy="402498"/>
      </dsp:txXfrm>
    </dsp:sp>
    <dsp:sp modelId="{4F98FF36-2182-4A6E-8EE6-F5056111F500}">
      <dsp:nvSpPr>
        <dsp:cNvPr id="0" name=""/>
        <dsp:cNvSpPr/>
      </dsp:nvSpPr>
      <dsp:spPr>
        <a:xfrm>
          <a:off x="1776531" y="438394"/>
          <a:ext cx="1553765" cy="471041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b="0" i="0" u="none" kern="1200" dirty="0"/>
            <a:t>assess IRB administrator competency and provide training</a:t>
          </a:r>
          <a:endParaRPr lang="en-US" sz="1100" kern="1200" dirty="0"/>
        </a:p>
        <a:p>
          <a:pPr marL="57150" lvl="1" indent="-57150" algn="l" defTabSz="488950">
            <a:lnSpc>
              <a:spcPct val="90000"/>
            </a:lnSpc>
            <a:spcBef>
              <a:spcPct val="0"/>
            </a:spcBef>
            <a:spcAft>
              <a:spcPct val="15000"/>
            </a:spcAft>
            <a:buChar char="••"/>
          </a:pPr>
          <a:r>
            <a:rPr lang="en-US" sz="1100" b="0" i="0" u="none" kern="1200" dirty="0"/>
            <a:t>train  IRB members to improve quality of IRB reviewer notes</a:t>
          </a:r>
          <a:endParaRPr lang="en-US" sz="1100" kern="1200" dirty="0"/>
        </a:p>
        <a:p>
          <a:pPr marL="57150" lvl="1" indent="-57150" algn="l" defTabSz="488950">
            <a:lnSpc>
              <a:spcPct val="90000"/>
            </a:lnSpc>
            <a:spcBef>
              <a:spcPct val="0"/>
            </a:spcBef>
            <a:spcAft>
              <a:spcPct val="15000"/>
            </a:spcAft>
            <a:buChar char="••"/>
          </a:pPr>
          <a:r>
            <a:rPr lang="en-US" sz="1100" b="0" i="0" u="none" kern="1200"/>
            <a:t>train IRB members on conditional approvals</a:t>
          </a:r>
          <a:endParaRPr lang="en-US" sz="1100" kern="1200"/>
        </a:p>
        <a:p>
          <a:pPr marL="57150" lvl="1" indent="-57150" algn="l" defTabSz="488950">
            <a:lnSpc>
              <a:spcPct val="90000"/>
            </a:lnSpc>
            <a:spcBef>
              <a:spcPct val="0"/>
            </a:spcBef>
            <a:spcAft>
              <a:spcPct val="15000"/>
            </a:spcAft>
            <a:buChar char="••"/>
          </a:pPr>
          <a:r>
            <a:rPr lang="en-US" sz="1100" b="0" i="0" u="none" kern="1200" dirty="0"/>
            <a:t>train IRB members on IT tools (e.g. RAMS)</a:t>
          </a:r>
          <a:endParaRPr lang="en-US" sz="1100" kern="1200" dirty="0"/>
        </a:p>
      </dsp:txBody>
      <dsp:txXfrm>
        <a:off x="1776531" y="438394"/>
        <a:ext cx="1553765" cy="4710419"/>
      </dsp:txXfrm>
    </dsp:sp>
    <dsp:sp modelId="{40D9BCB7-F9B4-4E4B-9520-EE59FDD88818}">
      <dsp:nvSpPr>
        <dsp:cNvPr id="0" name=""/>
        <dsp:cNvSpPr/>
      </dsp:nvSpPr>
      <dsp:spPr>
        <a:xfrm>
          <a:off x="3547824" y="35895"/>
          <a:ext cx="1553765" cy="40249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b="0" i="0" u="none" kern="1200" dirty="0"/>
            <a:t>train researchers</a:t>
          </a:r>
          <a:endParaRPr lang="en-US" sz="1100" kern="1200" dirty="0"/>
        </a:p>
      </dsp:txBody>
      <dsp:txXfrm>
        <a:off x="3547824" y="35895"/>
        <a:ext cx="1553765" cy="402498"/>
      </dsp:txXfrm>
    </dsp:sp>
    <dsp:sp modelId="{BA56003F-C73D-43CB-BEBA-DFAA5D5FBDD1}">
      <dsp:nvSpPr>
        <dsp:cNvPr id="0" name=""/>
        <dsp:cNvSpPr/>
      </dsp:nvSpPr>
      <dsp:spPr>
        <a:xfrm>
          <a:off x="3547824" y="438394"/>
          <a:ext cx="1553765" cy="471041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b="0" i="0" u="none" kern="1200" dirty="0"/>
            <a:t>discuss metrics with staff regularly</a:t>
          </a:r>
          <a:endParaRPr lang="en-US" sz="1100" kern="1200" dirty="0"/>
        </a:p>
        <a:p>
          <a:pPr marL="57150" lvl="1" indent="-57150" algn="l" defTabSz="488950">
            <a:lnSpc>
              <a:spcPct val="90000"/>
            </a:lnSpc>
            <a:spcBef>
              <a:spcPct val="0"/>
            </a:spcBef>
            <a:spcAft>
              <a:spcPct val="15000"/>
            </a:spcAft>
            <a:buChar char="••"/>
          </a:pPr>
          <a:r>
            <a:rPr lang="en-US" sz="1100" b="0" i="0" u="none" kern="1200"/>
            <a:t>train researchers in human rights research ethics</a:t>
          </a:r>
          <a:endParaRPr lang="en-US" sz="1100" kern="1200"/>
        </a:p>
        <a:p>
          <a:pPr marL="57150" lvl="1" indent="-57150" algn="l" defTabSz="488950">
            <a:lnSpc>
              <a:spcPct val="90000"/>
            </a:lnSpc>
            <a:spcBef>
              <a:spcPct val="0"/>
            </a:spcBef>
            <a:spcAft>
              <a:spcPct val="15000"/>
            </a:spcAft>
            <a:buChar char="••"/>
          </a:pPr>
          <a:r>
            <a:rPr lang="en-US" sz="1100" b="0" i="0" u="none" kern="1200" dirty="0"/>
            <a:t>train researchers on policies/procedures</a:t>
          </a:r>
          <a:endParaRPr lang="en-US" sz="1100" kern="1200" dirty="0"/>
        </a:p>
      </dsp:txBody>
      <dsp:txXfrm>
        <a:off x="3547824" y="438394"/>
        <a:ext cx="1553765" cy="4710419"/>
      </dsp:txXfrm>
    </dsp:sp>
    <dsp:sp modelId="{88E80E78-CE51-4AAA-A85D-43E3CCABC934}">
      <dsp:nvSpPr>
        <dsp:cNvPr id="0" name=""/>
        <dsp:cNvSpPr/>
      </dsp:nvSpPr>
      <dsp:spPr>
        <a:xfrm>
          <a:off x="5319117" y="35895"/>
          <a:ext cx="1553765" cy="40249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kern="1200" dirty="0"/>
            <a:t>Resource allocation</a:t>
          </a:r>
        </a:p>
      </dsp:txBody>
      <dsp:txXfrm>
        <a:off x="5319117" y="35895"/>
        <a:ext cx="1553765" cy="402498"/>
      </dsp:txXfrm>
    </dsp:sp>
    <dsp:sp modelId="{DC3DDB21-D0EC-4E9A-A076-E7FDFAC452D7}">
      <dsp:nvSpPr>
        <dsp:cNvPr id="0" name=""/>
        <dsp:cNvSpPr/>
      </dsp:nvSpPr>
      <dsp:spPr>
        <a:xfrm>
          <a:off x="5319117" y="438394"/>
          <a:ext cx="1553765" cy="471041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dirty="0"/>
            <a:t>Allocate appropriate resources to IRB</a:t>
          </a:r>
        </a:p>
      </dsp:txBody>
      <dsp:txXfrm>
        <a:off x="5319117" y="438394"/>
        <a:ext cx="1553765" cy="4710419"/>
      </dsp:txXfrm>
    </dsp:sp>
    <dsp:sp modelId="{AA0DE5D6-1DAA-423C-87E3-1186186349F9}">
      <dsp:nvSpPr>
        <dsp:cNvPr id="0" name=""/>
        <dsp:cNvSpPr/>
      </dsp:nvSpPr>
      <dsp:spPr>
        <a:xfrm>
          <a:off x="7090410" y="35895"/>
          <a:ext cx="1553765" cy="40249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kern="1200" dirty="0"/>
            <a:t>assist researchers</a:t>
          </a:r>
        </a:p>
      </dsp:txBody>
      <dsp:txXfrm>
        <a:off x="7090410" y="35895"/>
        <a:ext cx="1553765" cy="402498"/>
      </dsp:txXfrm>
    </dsp:sp>
    <dsp:sp modelId="{A72F5C8F-A1E1-476F-B9F9-06380B9C7BAF}">
      <dsp:nvSpPr>
        <dsp:cNvPr id="0" name=""/>
        <dsp:cNvSpPr/>
      </dsp:nvSpPr>
      <dsp:spPr>
        <a:xfrm>
          <a:off x="7090410" y="438394"/>
          <a:ext cx="1553765" cy="471041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b="0" i="0" u="none" kern="1200" dirty="0"/>
            <a:t>increase focus on customer service</a:t>
          </a:r>
          <a:endParaRPr lang="en-US" sz="1100" kern="1200" dirty="0"/>
        </a:p>
        <a:p>
          <a:pPr marL="57150" lvl="1" indent="-57150" algn="l" defTabSz="488950">
            <a:lnSpc>
              <a:spcPct val="90000"/>
            </a:lnSpc>
            <a:spcBef>
              <a:spcPct val="0"/>
            </a:spcBef>
            <a:spcAft>
              <a:spcPct val="15000"/>
            </a:spcAft>
            <a:buChar char="••"/>
          </a:pPr>
          <a:r>
            <a:rPr lang="en-US" sz="1100" b="0" i="0" u="none" kern="1200"/>
            <a:t>proactively reach out to study team members</a:t>
          </a:r>
          <a:endParaRPr lang="en-US" sz="1100" kern="1200"/>
        </a:p>
        <a:p>
          <a:pPr marL="57150" lvl="1" indent="-57150" algn="l" defTabSz="488950">
            <a:lnSpc>
              <a:spcPct val="90000"/>
            </a:lnSpc>
            <a:spcBef>
              <a:spcPct val="0"/>
            </a:spcBef>
            <a:spcAft>
              <a:spcPct val="15000"/>
            </a:spcAft>
            <a:buChar char="••"/>
          </a:pPr>
          <a:r>
            <a:rPr lang="en-US" sz="1100" b="0" i="0" u="none" kern="1200" dirty="0"/>
            <a:t>provide assistance to researchers in submission process</a:t>
          </a:r>
          <a:endParaRPr lang="en-US" sz="1100" kern="1200" dirty="0"/>
        </a:p>
        <a:p>
          <a:pPr marL="57150" lvl="1" indent="-57150" algn="l" defTabSz="488950">
            <a:lnSpc>
              <a:spcPct val="90000"/>
            </a:lnSpc>
            <a:spcBef>
              <a:spcPct val="0"/>
            </a:spcBef>
            <a:spcAft>
              <a:spcPct val="15000"/>
            </a:spcAft>
            <a:buChar char="••"/>
          </a:pPr>
          <a:r>
            <a:rPr lang="en-US" sz="1100" kern="1200" dirty="0"/>
            <a:t>provide online educational guidance for PIs</a:t>
          </a:r>
        </a:p>
        <a:p>
          <a:pPr marL="57150" lvl="1" indent="-57150" algn="l" defTabSz="488950">
            <a:lnSpc>
              <a:spcPct val="90000"/>
            </a:lnSpc>
            <a:spcBef>
              <a:spcPct val="0"/>
            </a:spcBef>
            <a:spcAft>
              <a:spcPct val="15000"/>
            </a:spcAft>
            <a:buChar char="••"/>
          </a:pPr>
          <a:r>
            <a:rPr lang="en-US" sz="1100" b="0" i="0" u="none" kern="1200" dirty="0"/>
            <a:t>require regulatory consultation</a:t>
          </a:r>
          <a:endParaRPr lang="en-US" sz="1100" kern="1200" dirty="0"/>
        </a:p>
        <a:p>
          <a:pPr marL="57150" lvl="1" indent="-57150" algn="l" defTabSz="488950">
            <a:lnSpc>
              <a:spcPct val="90000"/>
            </a:lnSpc>
            <a:spcBef>
              <a:spcPct val="0"/>
            </a:spcBef>
            <a:spcAft>
              <a:spcPct val="15000"/>
            </a:spcAft>
            <a:buChar char="••"/>
          </a:pPr>
          <a:r>
            <a:rPr lang="en-US" sz="1100" b="0" i="0" u="none" kern="1200" dirty="0"/>
            <a:t>create specialized IRB committee with particular domain focus</a:t>
          </a:r>
          <a:endParaRPr lang="en-US" sz="1100" kern="1200" dirty="0"/>
        </a:p>
      </dsp:txBody>
      <dsp:txXfrm>
        <a:off x="7090410" y="438394"/>
        <a:ext cx="1553765" cy="4710419"/>
      </dsp:txXfrm>
    </dsp:sp>
    <dsp:sp modelId="{D04105E3-A799-4F06-BA86-264159423C56}">
      <dsp:nvSpPr>
        <dsp:cNvPr id="0" name=""/>
        <dsp:cNvSpPr/>
      </dsp:nvSpPr>
      <dsp:spPr>
        <a:xfrm>
          <a:off x="8861702" y="35895"/>
          <a:ext cx="1553765" cy="40249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b="0" i="0" u="none" kern="1200" dirty="0"/>
            <a:t>improve IRB meeting process</a:t>
          </a:r>
          <a:endParaRPr lang="en-US" sz="1100" kern="1200" dirty="0"/>
        </a:p>
      </dsp:txBody>
      <dsp:txXfrm>
        <a:off x="8861702" y="35895"/>
        <a:ext cx="1553765" cy="402498"/>
      </dsp:txXfrm>
    </dsp:sp>
    <dsp:sp modelId="{B9939B40-6C8F-4ECA-811F-C5A2DA913F13}">
      <dsp:nvSpPr>
        <dsp:cNvPr id="0" name=""/>
        <dsp:cNvSpPr/>
      </dsp:nvSpPr>
      <dsp:spPr>
        <a:xfrm>
          <a:off x="8861702" y="438394"/>
          <a:ext cx="1553765" cy="471041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b="0" i="0" u="none" kern="1200" dirty="0"/>
            <a:t>disseminate identified issues to PI for response prior to IRB meeting</a:t>
          </a:r>
          <a:endParaRPr lang="en-US" sz="1100" kern="1200" dirty="0"/>
        </a:p>
        <a:p>
          <a:pPr marL="57150" lvl="1" indent="-57150" algn="l" defTabSz="488950">
            <a:lnSpc>
              <a:spcPct val="90000"/>
            </a:lnSpc>
            <a:spcBef>
              <a:spcPct val="0"/>
            </a:spcBef>
            <a:spcAft>
              <a:spcPct val="15000"/>
            </a:spcAft>
            <a:buChar char="••"/>
          </a:pPr>
          <a:r>
            <a:rPr lang="en-US" sz="1100" b="0" i="0" u="none" kern="1200" dirty="0"/>
            <a:t>do not constrain studies to stay with original reviewer</a:t>
          </a:r>
          <a:endParaRPr lang="en-US" sz="1100" kern="1200" dirty="0"/>
        </a:p>
        <a:p>
          <a:pPr marL="57150" lvl="1" indent="-57150" algn="l" defTabSz="488950">
            <a:lnSpc>
              <a:spcPct val="90000"/>
            </a:lnSpc>
            <a:spcBef>
              <a:spcPct val="0"/>
            </a:spcBef>
            <a:spcAft>
              <a:spcPct val="15000"/>
            </a:spcAft>
            <a:buChar char="••"/>
          </a:pPr>
          <a:r>
            <a:rPr lang="en-US" sz="1100" b="0" i="0" u="none" kern="1200"/>
            <a:t>establish clear turnaround time performance goals for IRB</a:t>
          </a:r>
          <a:endParaRPr lang="en-US" sz="1100" kern="1200"/>
        </a:p>
        <a:p>
          <a:pPr marL="57150" lvl="1" indent="-57150" algn="l" defTabSz="488950">
            <a:lnSpc>
              <a:spcPct val="90000"/>
            </a:lnSpc>
            <a:spcBef>
              <a:spcPct val="0"/>
            </a:spcBef>
            <a:spcAft>
              <a:spcPct val="15000"/>
            </a:spcAft>
            <a:buChar char="••"/>
          </a:pPr>
          <a:r>
            <a:rPr lang="en-US" sz="1100" b="0" i="0" u="none" kern="1200" dirty="0"/>
            <a:t>establish deadlines for IRB review completion</a:t>
          </a:r>
          <a:endParaRPr lang="en-US" sz="1100" kern="1200" dirty="0"/>
        </a:p>
        <a:p>
          <a:pPr marL="57150" lvl="1" indent="-57150" algn="l" defTabSz="488950">
            <a:lnSpc>
              <a:spcPct val="90000"/>
            </a:lnSpc>
            <a:spcBef>
              <a:spcPct val="0"/>
            </a:spcBef>
            <a:spcAft>
              <a:spcPct val="15000"/>
            </a:spcAft>
            <a:buChar char="••"/>
          </a:pPr>
          <a:r>
            <a:rPr lang="en-US" sz="1100" b="0" i="0" u="none" kern="1200" dirty="0"/>
            <a:t>examine approval process inefficiencies</a:t>
          </a:r>
          <a:endParaRPr lang="en-US" sz="1100" kern="1200" dirty="0"/>
        </a:p>
        <a:p>
          <a:pPr marL="57150" lvl="1" indent="-57150" algn="l" defTabSz="488950">
            <a:lnSpc>
              <a:spcPct val="90000"/>
            </a:lnSpc>
            <a:spcBef>
              <a:spcPct val="0"/>
            </a:spcBef>
            <a:spcAft>
              <a:spcPct val="15000"/>
            </a:spcAft>
            <a:buChar char="••"/>
          </a:pPr>
          <a:r>
            <a:rPr lang="en-US" sz="1100" b="0" i="0" u="none" kern="1200" dirty="0"/>
            <a:t>hold more frequent IRB meetings with consistent chair</a:t>
          </a:r>
          <a:endParaRPr lang="en-US" sz="1100" kern="1200" dirty="0"/>
        </a:p>
        <a:p>
          <a:pPr marL="57150" lvl="1" indent="-57150" algn="l" defTabSz="488950">
            <a:lnSpc>
              <a:spcPct val="90000"/>
            </a:lnSpc>
            <a:spcBef>
              <a:spcPct val="0"/>
            </a:spcBef>
            <a:spcAft>
              <a:spcPct val="15000"/>
            </a:spcAft>
            <a:buChar char="••"/>
          </a:pPr>
          <a:r>
            <a:rPr lang="en-US" sz="1100" kern="1200" dirty="0"/>
            <a:t>identify opportunities for parallel processing</a:t>
          </a:r>
        </a:p>
        <a:p>
          <a:pPr marL="57150" lvl="1" indent="-57150" algn="l" defTabSz="488950">
            <a:lnSpc>
              <a:spcPct val="90000"/>
            </a:lnSpc>
            <a:spcBef>
              <a:spcPct val="0"/>
            </a:spcBef>
            <a:spcAft>
              <a:spcPct val="15000"/>
            </a:spcAft>
            <a:buChar char="••"/>
          </a:pPr>
          <a:r>
            <a:rPr lang="en-US" sz="1100" kern="1200" dirty="0"/>
            <a:t>monitor progress on IRB administrative activity deadlines</a:t>
          </a:r>
        </a:p>
        <a:p>
          <a:pPr marL="57150" lvl="1" indent="-57150" algn="l" defTabSz="488950">
            <a:lnSpc>
              <a:spcPct val="90000"/>
            </a:lnSpc>
            <a:spcBef>
              <a:spcPct val="0"/>
            </a:spcBef>
            <a:spcAft>
              <a:spcPct val="15000"/>
            </a:spcAft>
            <a:buChar char="••"/>
          </a:pPr>
          <a:r>
            <a:rPr lang="en-US" sz="1100" kern="1200" dirty="0"/>
            <a:t>obtain contact info from PIs prior to IRB meeting</a:t>
          </a:r>
        </a:p>
        <a:p>
          <a:pPr marL="57150" lvl="1" indent="-57150" algn="l" defTabSz="488950">
            <a:lnSpc>
              <a:spcPct val="90000"/>
            </a:lnSpc>
            <a:spcBef>
              <a:spcPct val="0"/>
            </a:spcBef>
            <a:spcAft>
              <a:spcPct val="15000"/>
            </a:spcAft>
            <a:buChar char="••"/>
          </a:pPr>
          <a:r>
            <a:rPr lang="en-US" sz="1100" kern="1200" dirty="0"/>
            <a:t>review studies faster at IRB meetings</a:t>
          </a:r>
        </a:p>
      </dsp:txBody>
      <dsp:txXfrm>
        <a:off x="8861702" y="438394"/>
        <a:ext cx="1553765" cy="4710419"/>
      </dsp:txXfrm>
    </dsp:sp>
    <dsp:sp modelId="{A8B6A74B-AE2E-48A0-B218-33A899DC2DA8}">
      <dsp:nvSpPr>
        <dsp:cNvPr id="0" name=""/>
        <dsp:cNvSpPr/>
      </dsp:nvSpPr>
      <dsp:spPr>
        <a:xfrm>
          <a:off x="10632995" y="35895"/>
          <a:ext cx="1553765" cy="40249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b="0" i="0" u="none" kern="1200" dirty="0"/>
            <a:t>improve IRB review process</a:t>
          </a:r>
          <a:endParaRPr lang="en-US" sz="1100" kern="1200" dirty="0"/>
        </a:p>
      </dsp:txBody>
      <dsp:txXfrm>
        <a:off x="10632995" y="35895"/>
        <a:ext cx="1553765" cy="402498"/>
      </dsp:txXfrm>
    </dsp:sp>
    <dsp:sp modelId="{1A636548-C6E2-44B8-9153-AF6E4ED8D8FD}">
      <dsp:nvSpPr>
        <dsp:cNvPr id="0" name=""/>
        <dsp:cNvSpPr/>
      </dsp:nvSpPr>
      <dsp:spPr>
        <a:xfrm>
          <a:off x="10632995" y="438394"/>
          <a:ext cx="1553765" cy="471041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b="0" i="0" u="none" kern="1200" dirty="0"/>
            <a:t>reduce number of full reviews needed</a:t>
          </a:r>
          <a:endParaRPr lang="en-US" sz="1100" kern="1200" dirty="0"/>
        </a:p>
        <a:p>
          <a:pPr marL="57150" lvl="1" indent="-57150" algn="l" defTabSz="488950">
            <a:lnSpc>
              <a:spcPct val="90000"/>
            </a:lnSpc>
            <a:spcBef>
              <a:spcPct val="0"/>
            </a:spcBef>
            <a:spcAft>
              <a:spcPct val="15000"/>
            </a:spcAft>
            <a:buChar char="••"/>
          </a:pPr>
          <a:r>
            <a:rPr lang="en-US" sz="1100" b="0" i="0" u="none" kern="1200" dirty="0"/>
            <a:t>reorganize IRB staff</a:t>
          </a:r>
          <a:endParaRPr lang="en-US" sz="1100" kern="1200" dirty="0"/>
        </a:p>
        <a:p>
          <a:pPr marL="57150" lvl="1" indent="-57150" algn="l" defTabSz="488950">
            <a:lnSpc>
              <a:spcPct val="90000"/>
            </a:lnSpc>
            <a:spcBef>
              <a:spcPct val="0"/>
            </a:spcBef>
            <a:spcAft>
              <a:spcPct val="15000"/>
            </a:spcAft>
            <a:buChar char="••"/>
          </a:pPr>
          <a:r>
            <a:rPr lang="en-US" sz="1100" b="0" i="0" u="none" kern="1200" dirty="0"/>
            <a:t>require initial reviews by senior IRB staff</a:t>
          </a:r>
          <a:endParaRPr lang="en-US" sz="1100" kern="1200" dirty="0"/>
        </a:p>
        <a:p>
          <a:pPr marL="57150" lvl="1" indent="-57150" algn="l" defTabSz="488950">
            <a:lnSpc>
              <a:spcPct val="90000"/>
            </a:lnSpc>
            <a:spcBef>
              <a:spcPct val="0"/>
            </a:spcBef>
            <a:spcAft>
              <a:spcPct val="15000"/>
            </a:spcAft>
            <a:buChar char="••"/>
          </a:pPr>
          <a:r>
            <a:rPr lang="en-US" sz="1100" b="0" i="0" u="none" kern="1200" dirty="0"/>
            <a:t>track IRB submission volumes to assure appropriate balance of resources</a:t>
          </a:r>
          <a:endParaRPr lang="en-US" sz="1100" kern="1200" dirty="0"/>
        </a:p>
        <a:p>
          <a:pPr marL="57150" lvl="1" indent="-57150" algn="l" defTabSz="488950">
            <a:lnSpc>
              <a:spcPct val="90000"/>
            </a:lnSpc>
            <a:spcBef>
              <a:spcPct val="0"/>
            </a:spcBef>
            <a:spcAft>
              <a:spcPct val="15000"/>
            </a:spcAft>
            <a:buChar char="••"/>
          </a:pPr>
          <a:r>
            <a:rPr lang="en-US" sz="1100" b="0" i="0" u="none" kern="1200" dirty="0"/>
            <a:t>update SOPs to increase efficiency and clarity</a:t>
          </a:r>
          <a:endParaRPr lang="en-US" sz="1100" kern="1200" dirty="0"/>
        </a:p>
        <a:p>
          <a:pPr marL="57150" lvl="1" indent="-57150" algn="l" defTabSz="488950">
            <a:lnSpc>
              <a:spcPct val="90000"/>
            </a:lnSpc>
            <a:spcBef>
              <a:spcPct val="0"/>
            </a:spcBef>
            <a:spcAft>
              <a:spcPct val="15000"/>
            </a:spcAft>
            <a:buChar char="••"/>
          </a:pPr>
          <a:r>
            <a:rPr lang="en-US" sz="1100" kern="1200" dirty="0"/>
            <a:t>examine IRB processes for inefficiencies</a:t>
          </a:r>
        </a:p>
        <a:p>
          <a:pPr marL="57150" lvl="1" indent="-57150" algn="l" defTabSz="488950">
            <a:lnSpc>
              <a:spcPct val="90000"/>
            </a:lnSpc>
            <a:spcBef>
              <a:spcPct val="0"/>
            </a:spcBef>
            <a:spcAft>
              <a:spcPct val="15000"/>
            </a:spcAft>
            <a:buChar char="••"/>
          </a:pPr>
          <a:r>
            <a:rPr lang="en-US" sz="1100" kern="1200" dirty="0"/>
            <a:t>reduce PI response time</a:t>
          </a:r>
        </a:p>
        <a:p>
          <a:pPr marL="57150" lvl="1" indent="-57150" algn="l" defTabSz="488950">
            <a:lnSpc>
              <a:spcPct val="90000"/>
            </a:lnSpc>
            <a:spcBef>
              <a:spcPct val="0"/>
            </a:spcBef>
            <a:spcAft>
              <a:spcPct val="15000"/>
            </a:spcAft>
            <a:buChar char="••"/>
          </a:pPr>
          <a:r>
            <a:rPr lang="en-US" sz="1100" kern="1200" dirty="0"/>
            <a:t>use expedited review where possible</a:t>
          </a:r>
        </a:p>
      </dsp:txBody>
      <dsp:txXfrm>
        <a:off x="10632995" y="438394"/>
        <a:ext cx="1553765" cy="47104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82521-FFB9-4D9C-A0AD-A743B089B7DE}">
      <dsp:nvSpPr>
        <dsp:cNvPr id="0" name=""/>
        <dsp:cNvSpPr/>
      </dsp:nvSpPr>
      <dsp:spPr>
        <a:xfrm>
          <a:off x="5238" y="35895"/>
          <a:ext cx="1553765" cy="40249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kern="1200" dirty="0"/>
            <a:t>improve IRB submission process</a:t>
          </a:r>
        </a:p>
      </dsp:txBody>
      <dsp:txXfrm>
        <a:off x="5238" y="35895"/>
        <a:ext cx="1553765" cy="402498"/>
      </dsp:txXfrm>
    </dsp:sp>
    <dsp:sp modelId="{2B8516AA-A044-43C2-9326-606CE53EDAA0}">
      <dsp:nvSpPr>
        <dsp:cNvPr id="0" name=""/>
        <dsp:cNvSpPr/>
      </dsp:nvSpPr>
      <dsp:spPr>
        <a:xfrm>
          <a:off x="5238" y="438394"/>
          <a:ext cx="1553765" cy="471041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b="0" i="0" u="none" kern="1200" dirty="0"/>
            <a:t>implement IRB submission management and evaluation tools</a:t>
          </a:r>
          <a:endParaRPr lang="en-US" sz="1100" kern="1200" dirty="0"/>
        </a:p>
        <a:p>
          <a:pPr marL="57150" lvl="1" indent="-57150" algn="l" defTabSz="488950">
            <a:lnSpc>
              <a:spcPct val="90000"/>
            </a:lnSpc>
            <a:spcBef>
              <a:spcPct val="0"/>
            </a:spcBef>
            <a:spcAft>
              <a:spcPct val="15000"/>
            </a:spcAft>
            <a:buChar char="••"/>
          </a:pPr>
          <a:r>
            <a:rPr lang="en-US" sz="1100" b="0" i="0" u="none" kern="1200" dirty="0"/>
            <a:t>increase IRB meeting frequency</a:t>
          </a:r>
          <a:endParaRPr lang="en-US" sz="1100" kern="1200" dirty="0"/>
        </a:p>
        <a:p>
          <a:pPr marL="57150" lvl="1" indent="-57150" algn="l" defTabSz="488950">
            <a:lnSpc>
              <a:spcPct val="90000"/>
            </a:lnSpc>
            <a:spcBef>
              <a:spcPct val="0"/>
            </a:spcBef>
            <a:spcAft>
              <a:spcPct val="15000"/>
            </a:spcAft>
            <a:buChar char="••"/>
          </a:pPr>
          <a:r>
            <a:rPr lang="en-US" sz="1100" b="0" i="0" u="none" kern="1200" dirty="0"/>
            <a:t>integrate PI protocol with IRB application and remove redundant sections of application</a:t>
          </a:r>
          <a:endParaRPr lang="en-US" sz="1100" kern="1200" dirty="0"/>
        </a:p>
        <a:p>
          <a:pPr marL="57150" lvl="1" indent="-57150" algn="l" defTabSz="488950">
            <a:lnSpc>
              <a:spcPct val="90000"/>
            </a:lnSpc>
            <a:spcBef>
              <a:spcPct val="0"/>
            </a:spcBef>
            <a:spcAft>
              <a:spcPct val="15000"/>
            </a:spcAft>
            <a:buChar char="••"/>
          </a:pPr>
          <a:r>
            <a:rPr lang="en-US" sz="1100" b="0" i="0" u="none" kern="1200" dirty="0"/>
            <a:t>internal web-based suite of IT modules to facilitate research compliance</a:t>
          </a:r>
          <a:endParaRPr lang="en-US" sz="1100" kern="1200" dirty="0"/>
        </a:p>
        <a:p>
          <a:pPr marL="57150" lvl="1" indent="-57150" algn="l" defTabSz="488950">
            <a:lnSpc>
              <a:spcPct val="90000"/>
            </a:lnSpc>
            <a:spcBef>
              <a:spcPct val="0"/>
            </a:spcBef>
            <a:spcAft>
              <a:spcPct val="15000"/>
            </a:spcAft>
            <a:buChar char="••"/>
          </a:pPr>
          <a:r>
            <a:rPr lang="en-US" sz="1100" b="0" i="0" u="none" kern="1200" dirty="0"/>
            <a:t>provide application templates</a:t>
          </a:r>
          <a:endParaRPr lang="en-US" sz="1100" kern="1200" dirty="0"/>
        </a:p>
        <a:p>
          <a:pPr marL="57150" lvl="1" indent="-57150" algn="l" defTabSz="488950">
            <a:lnSpc>
              <a:spcPct val="90000"/>
            </a:lnSpc>
            <a:spcBef>
              <a:spcPct val="0"/>
            </a:spcBef>
            <a:spcAft>
              <a:spcPct val="15000"/>
            </a:spcAft>
            <a:buChar char="••"/>
          </a:pPr>
          <a:r>
            <a:rPr lang="en-US" sz="1100" b="0" i="0" u="none" kern="1200" dirty="0"/>
            <a:t>revise application so that investigators provide greater detail and clarity about studies</a:t>
          </a:r>
          <a:endParaRPr lang="en-US" sz="1100" kern="1200" dirty="0"/>
        </a:p>
        <a:p>
          <a:pPr marL="57150" lvl="1" indent="-57150" algn="l" defTabSz="488950">
            <a:lnSpc>
              <a:spcPct val="90000"/>
            </a:lnSpc>
            <a:spcBef>
              <a:spcPct val="0"/>
            </a:spcBef>
            <a:spcAft>
              <a:spcPct val="15000"/>
            </a:spcAft>
            <a:buChar char="••"/>
          </a:pPr>
          <a:r>
            <a:rPr lang="en-US" sz="1100" b="0" i="0" u="none" kern="1200" dirty="0"/>
            <a:t>upgrade IRB electronic submission</a:t>
          </a:r>
          <a:endParaRPr lang="en-US" sz="1100" kern="1200" dirty="0"/>
        </a:p>
      </dsp:txBody>
      <dsp:txXfrm>
        <a:off x="5238" y="438394"/>
        <a:ext cx="1553765" cy="4710419"/>
      </dsp:txXfrm>
    </dsp:sp>
    <dsp:sp modelId="{25942DED-B29F-4F1B-A7D4-411B9D83C179}">
      <dsp:nvSpPr>
        <dsp:cNvPr id="0" name=""/>
        <dsp:cNvSpPr/>
      </dsp:nvSpPr>
      <dsp:spPr>
        <a:xfrm>
          <a:off x="1776531" y="35895"/>
          <a:ext cx="1553765" cy="40249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kern="1200" dirty="0"/>
            <a:t>train IRB members</a:t>
          </a:r>
        </a:p>
      </dsp:txBody>
      <dsp:txXfrm>
        <a:off x="1776531" y="35895"/>
        <a:ext cx="1553765" cy="402498"/>
      </dsp:txXfrm>
    </dsp:sp>
    <dsp:sp modelId="{4F98FF36-2182-4A6E-8EE6-F5056111F500}">
      <dsp:nvSpPr>
        <dsp:cNvPr id="0" name=""/>
        <dsp:cNvSpPr/>
      </dsp:nvSpPr>
      <dsp:spPr>
        <a:xfrm>
          <a:off x="1776531" y="438394"/>
          <a:ext cx="1553765" cy="471041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b="0" i="0" u="none" kern="1200" dirty="0"/>
            <a:t>assess IRB administrator competency and provide training</a:t>
          </a:r>
          <a:endParaRPr lang="en-US" sz="1100" kern="1200" dirty="0"/>
        </a:p>
        <a:p>
          <a:pPr marL="57150" lvl="1" indent="-57150" algn="l" defTabSz="488950">
            <a:lnSpc>
              <a:spcPct val="90000"/>
            </a:lnSpc>
            <a:spcBef>
              <a:spcPct val="0"/>
            </a:spcBef>
            <a:spcAft>
              <a:spcPct val="15000"/>
            </a:spcAft>
            <a:buChar char="••"/>
          </a:pPr>
          <a:r>
            <a:rPr lang="en-US" sz="1100" b="0" i="0" u="none" kern="1200" dirty="0"/>
            <a:t>train  IRB members to improve quality of IRB reviewer notes</a:t>
          </a:r>
          <a:endParaRPr lang="en-US" sz="1100" kern="1200" dirty="0"/>
        </a:p>
        <a:p>
          <a:pPr marL="57150" lvl="1" indent="-57150" algn="l" defTabSz="488950">
            <a:lnSpc>
              <a:spcPct val="90000"/>
            </a:lnSpc>
            <a:spcBef>
              <a:spcPct val="0"/>
            </a:spcBef>
            <a:spcAft>
              <a:spcPct val="15000"/>
            </a:spcAft>
            <a:buChar char="••"/>
          </a:pPr>
          <a:r>
            <a:rPr lang="en-US" sz="1100" b="0" i="0" u="none" kern="1200"/>
            <a:t>train IRB members on conditional approvals</a:t>
          </a:r>
          <a:endParaRPr lang="en-US" sz="1100" kern="1200"/>
        </a:p>
        <a:p>
          <a:pPr marL="57150" lvl="1" indent="-57150" algn="l" defTabSz="488950">
            <a:lnSpc>
              <a:spcPct val="90000"/>
            </a:lnSpc>
            <a:spcBef>
              <a:spcPct val="0"/>
            </a:spcBef>
            <a:spcAft>
              <a:spcPct val="15000"/>
            </a:spcAft>
            <a:buChar char="••"/>
          </a:pPr>
          <a:r>
            <a:rPr lang="en-US" sz="1100" b="0" i="0" u="none" kern="1200" dirty="0"/>
            <a:t>train IRB members on IT tools (e.g. RAMS)</a:t>
          </a:r>
          <a:endParaRPr lang="en-US" sz="1100" kern="1200" dirty="0"/>
        </a:p>
      </dsp:txBody>
      <dsp:txXfrm>
        <a:off x="1776531" y="438394"/>
        <a:ext cx="1553765" cy="4710419"/>
      </dsp:txXfrm>
    </dsp:sp>
    <dsp:sp modelId="{40D9BCB7-F9B4-4E4B-9520-EE59FDD88818}">
      <dsp:nvSpPr>
        <dsp:cNvPr id="0" name=""/>
        <dsp:cNvSpPr/>
      </dsp:nvSpPr>
      <dsp:spPr>
        <a:xfrm>
          <a:off x="3547824" y="35895"/>
          <a:ext cx="1553765" cy="40249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b="0" i="0" u="none" kern="1200" dirty="0"/>
            <a:t>train researchers</a:t>
          </a:r>
          <a:endParaRPr lang="en-US" sz="1100" kern="1200" dirty="0"/>
        </a:p>
      </dsp:txBody>
      <dsp:txXfrm>
        <a:off x="3547824" y="35895"/>
        <a:ext cx="1553765" cy="402498"/>
      </dsp:txXfrm>
    </dsp:sp>
    <dsp:sp modelId="{BA56003F-C73D-43CB-BEBA-DFAA5D5FBDD1}">
      <dsp:nvSpPr>
        <dsp:cNvPr id="0" name=""/>
        <dsp:cNvSpPr/>
      </dsp:nvSpPr>
      <dsp:spPr>
        <a:xfrm>
          <a:off x="3547824" y="438394"/>
          <a:ext cx="1553765" cy="471041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b="0" i="0" u="none" kern="1200" dirty="0"/>
            <a:t>discuss metrics with staff regularly</a:t>
          </a:r>
          <a:endParaRPr lang="en-US" sz="1100" kern="1200" dirty="0"/>
        </a:p>
        <a:p>
          <a:pPr marL="57150" lvl="1" indent="-57150" algn="l" defTabSz="488950">
            <a:lnSpc>
              <a:spcPct val="90000"/>
            </a:lnSpc>
            <a:spcBef>
              <a:spcPct val="0"/>
            </a:spcBef>
            <a:spcAft>
              <a:spcPct val="15000"/>
            </a:spcAft>
            <a:buChar char="••"/>
          </a:pPr>
          <a:r>
            <a:rPr lang="en-US" sz="1100" b="0" i="0" u="none" kern="1200"/>
            <a:t>train researchers in human rights research ethics</a:t>
          </a:r>
          <a:endParaRPr lang="en-US" sz="1100" kern="1200"/>
        </a:p>
        <a:p>
          <a:pPr marL="57150" lvl="1" indent="-57150" algn="l" defTabSz="488950">
            <a:lnSpc>
              <a:spcPct val="90000"/>
            </a:lnSpc>
            <a:spcBef>
              <a:spcPct val="0"/>
            </a:spcBef>
            <a:spcAft>
              <a:spcPct val="15000"/>
            </a:spcAft>
            <a:buChar char="••"/>
          </a:pPr>
          <a:r>
            <a:rPr lang="en-US" sz="1100" b="0" i="0" u="none" kern="1200" dirty="0"/>
            <a:t>train researchers on policies/procedures</a:t>
          </a:r>
          <a:endParaRPr lang="en-US" sz="1100" kern="1200" dirty="0"/>
        </a:p>
      </dsp:txBody>
      <dsp:txXfrm>
        <a:off x="3547824" y="438394"/>
        <a:ext cx="1553765" cy="4710419"/>
      </dsp:txXfrm>
    </dsp:sp>
    <dsp:sp modelId="{88E80E78-CE51-4AAA-A85D-43E3CCABC934}">
      <dsp:nvSpPr>
        <dsp:cNvPr id="0" name=""/>
        <dsp:cNvSpPr/>
      </dsp:nvSpPr>
      <dsp:spPr>
        <a:xfrm>
          <a:off x="5319117" y="35895"/>
          <a:ext cx="1553765" cy="40249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kern="1200" dirty="0"/>
            <a:t>Resource allocation</a:t>
          </a:r>
        </a:p>
      </dsp:txBody>
      <dsp:txXfrm>
        <a:off x="5319117" y="35895"/>
        <a:ext cx="1553765" cy="402498"/>
      </dsp:txXfrm>
    </dsp:sp>
    <dsp:sp modelId="{DC3DDB21-D0EC-4E9A-A076-E7FDFAC452D7}">
      <dsp:nvSpPr>
        <dsp:cNvPr id="0" name=""/>
        <dsp:cNvSpPr/>
      </dsp:nvSpPr>
      <dsp:spPr>
        <a:xfrm>
          <a:off x="5319117" y="438394"/>
          <a:ext cx="1553765" cy="471041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dirty="0"/>
            <a:t>Allocate appropriate resources to IRB</a:t>
          </a:r>
        </a:p>
      </dsp:txBody>
      <dsp:txXfrm>
        <a:off x="5319117" y="438394"/>
        <a:ext cx="1553765" cy="4710419"/>
      </dsp:txXfrm>
    </dsp:sp>
    <dsp:sp modelId="{AA0DE5D6-1DAA-423C-87E3-1186186349F9}">
      <dsp:nvSpPr>
        <dsp:cNvPr id="0" name=""/>
        <dsp:cNvSpPr/>
      </dsp:nvSpPr>
      <dsp:spPr>
        <a:xfrm>
          <a:off x="7090410" y="35895"/>
          <a:ext cx="1553765" cy="40249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kern="1200" dirty="0"/>
            <a:t>assist researchers</a:t>
          </a:r>
        </a:p>
      </dsp:txBody>
      <dsp:txXfrm>
        <a:off x="7090410" y="35895"/>
        <a:ext cx="1553765" cy="402498"/>
      </dsp:txXfrm>
    </dsp:sp>
    <dsp:sp modelId="{A72F5C8F-A1E1-476F-B9F9-06380B9C7BAF}">
      <dsp:nvSpPr>
        <dsp:cNvPr id="0" name=""/>
        <dsp:cNvSpPr/>
      </dsp:nvSpPr>
      <dsp:spPr>
        <a:xfrm>
          <a:off x="7090410" y="438394"/>
          <a:ext cx="1553765" cy="471041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b="0" i="0" u="none" kern="1200" dirty="0"/>
            <a:t>increase focus on customer service</a:t>
          </a:r>
          <a:endParaRPr lang="en-US" sz="1100" kern="1200" dirty="0"/>
        </a:p>
        <a:p>
          <a:pPr marL="57150" lvl="1" indent="-57150" algn="l" defTabSz="488950">
            <a:lnSpc>
              <a:spcPct val="90000"/>
            </a:lnSpc>
            <a:spcBef>
              <a:spcPct val="0"/>
            </a:spcBef>
            <a:spcAft>
              <a:spcPct val="15000"/>
            </a:spcAft>
            <a:buChar char="••"/>
          </a:pPr>
          <a:r>
            <a:rPr lang="en-US" sz="1100" b="0" i="0" u="none" kern="1200"/>
            <a:t>proactively reach out to study team members</a:t>
          </a:r>
          <a:endParaRPr lang="en-US" sz="1100" kern="1200"/>
        </a:p>
        <a:p>
          <a:pPr marL="57150" lvl="1" indent="-57150" algn="l" defTabSz="488950">
            <a:lnSpc>
              <a:spcPct val="90000"/>
            </a:lnSpc>
            <a:spcBef>
              <a:spcPct val="0"/>
            </a:spcBef>
            <a:spcAft>
              <a:spcPct val="15000"/>
            </a:spcAft>
            <a:buChar char="••"/>
          </a:pPr>
          <a:r>
            <a:rPr lang="en-US" sz="1100" b="0" i="0" u="none" kern="1200" dirty="0"/>
            <a:t>provide assistance to researchers in submission process</a:t>
          </a:r>
          <a:endParaRPr lang="en-US" sz="1100" kern="1200" dirty="0"/>
        </a:p>
        <a:p>
          <a:pPr marL="57150" lvl="1" indent="-57150" algn="l" defTabSz="488950">
            <a:lnSpc>
              <a:spcPct val="90000"/>
            </a:lnSpc>
            <a:spcBef>
              <a:spcPct val="0"/>
            </a:spcBef>
            <a:spcAft>
              <a:spcPct val="15000"/>
            </a:spcAft>
            <a:buChar char="••"/>
          </a:pPr>
          <a:r>
            <a:rPr lang="en-US" sz="1100" kern="1200" dirty="0"/>
            <a:t>provide online educational guidance for PIs</a:t>
          </a:r>
        </a:p>
        <a:p>
          <a:pPr marL="57150" lvl="1" indent="-57150" algn="l" defTabSz="488950">
            <a:lnSpc>
              <a:spcPct val="90000"/>
            </a:lnSpc>
            <a:spcBef>
              <a:spcPct val="0"/>
            </a:spcBef>
            <a:spcAft>
              <a:spcPct val="15000"/>
            </a:spcAft>
            <a:buChar char="••"/>
          </a:pPr>
          <a:r>
            <a:rPr lang="en-US" sz="1100" b="0" i="0" u="none" kern="1200" dirty="0"/>
            <a:t>require regulatory consultation</a:t>
          </a:r>
          <a:endParaRPr lang="en-US" sz="1100" kern="1200" dirty="0"/>
        </a:p>
        <a:p>
          <a:pPr marL="57150" lvl="1" indent="-57150" algn="l" defTabSz="488950">
            <a:lnSpc>
              <a:spcPct val="90000"/>
            </a:lnSpc>
            <a:spcBef>
              <a:spcPct val="0"/>
            </a:spcBef>
            <a:spcAft>
              <a:spcPct val="15000"/>
            </a:spcAft>
            <a:buChar char="••"/>
          </a:pPr>
          <a:r>
            <a:rPr lang="en-US" sz="1100" b="0" i="0" u="none" kern="1200" dirty="0"/>
            <a:t>create specialized IRB committee with particular domain focus</a:t>
          </a:r>
          <a:endParaRPr lang="en-US" sz="1100" kern="1200" dirty="0"/>
        </a:p>
      </dsp:txBody>
      <dsp:txXfrm>
        <a:off x="7090410" y="438394"/>
        <a:ext cx="1553765" cy="4710419"/>
      </dsp:txXfrm>
    </dsp:sp>
    <dsp:sp modelId="{D04105E3-A799-4F06-BA86-264159423C56}">
      <dsp:nvSpPr>
        <dsp:cNvPr id="0" name=""/>
        <dsp:cNvSpPr/>
      </dsp:nvSpPr>
      <dsp:spPr>
        <a:xfrm>
          <a:off x="8861702" y="35895"/>
          <a:ext cx="1553765" cy="40249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b="0" i="0" u="none" kern="1200" dirty="0"/>
            <a:t>improve IRB meeting process</a:t>
          </a:r>
          <a:endParaRPr lang="en-US" sz="1100" kern="1200" dirty="0"/>
        </a:p>
      </dsp:txBody>
      <dsp:txXfrm>
        <a:off x="8861702" y="35895"/>
        <a:ext cx="1553765" cy="402498"/>
      </dsp:txXfrm>
    </dsp:sp>
    <dsp:sp modelId="{B9939B40-6C8F-4ECA-811F-C5A2DA913F13}">
      <dsp:nvSpPr>
        <dsp:cNvPr id="0" name=""/>
        <dsp:cNvSpPr/>
      </dsp:nvSpPr>
      <dsp:spPr>
        <a:xfrm>
          <a:off x="8861702" y="438394"/>
          <a:ext cx="1553765" cy="471041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b="0" i="0" u="none" kern="1200" dirty="0"/>
            <a:t>disseminate identified issues to PI for response prior to IRB meeting</a:t>
          </a:r>
          <a:endParaRPr lang="en-US" sz="1100" kern="1200" dirty="0"/>
        </a:p>
        <a:p>
          <a:pPr marL="57150" lvl="1" indent="-57150" algn="l" defTabSz="488950">
            <a:lnSpc>
              <a:spcPct val="90000"/>
            </a:lnSpc>
            <a:spcBef>
              <a:spcPct val="0"/>
            </a:spcBef>
            <a:spcAft>
              <a:spcPct val="15000"/>
            </a:spcAft>
            <a:buChar char="••"/>
          </a:pPr>
          <a:r>
            <a:rPr lang="en-US" sz="1100" b="0" i="0" u="none" kern="1200" dirty="0"/>
            <a:t>do not constrain studies to stay with original reviewer</a:t>
          </a:r>
          <a:endParaRPr lang="en-US" sz="1100" kern="1200" dirty="0"/>
        </a:p>
        <a:p>
          <a:pPr marL="57150" lvl="1" indent="-57150" algn="l" defTabSz="488950">
            <a:lnSpc>
              <a:spcPct val="90000"/>
            </a:lnSpc>
            <a:spcBef>
              <a:spcPct val="0"/>
            </a:spcBef>
            <a:spcAft>
              <a:spcPct val="15000"/>
            </a:spcAft>
            <a:buChar char="••"/>
          </a:pPr>
          <a:r>
            <a:rPr lang="en-US" sz="1100" b="0" i="0" u="none" kern="1200"/>
            <a:t>establish clear turnaround time performance goals for IRB</a:t>
          </a:r>
          <a:endParaRPr lang="en-US" sz="1100" kern="1200"/>
        </a:p>
        <a:p>
          <a:pPr marL="57150" lvl="1" indent="-57150" algn="l" defTabSz="488950">
            <a:lnSpc>
              <a:spcPct val="90000"/>
            </a:lnSpc>
            <a:spcBef>
              <a:spcPct val="0"/>
            </a:spcBef>
            <a:spcAft>
              <a:spcPct val="15000"/>
            </a:spcAft>
            <a:buChar char="••"/>
          </a:pPr>
          <a:r>
            <a:rPr lang="en-US" sz="1100" b="0" i="0" u="none" kern="1200" dirty="0"/>
            <a:t>establish deadlines for IRB review completion</a:t>
          </a:r>
          <a:endParaRPr lang="en-US" sz="1100" kern="1200" dirty="0"/>
        </a:p>
        <a:p>
          <a:pPr marL="57150" lvl="1" indent="-57150" algn="l" defTabSz="488950">
            <a:lnSpc>
              <a:spcPct val="90000"/>
            </a:lnSpc>
            <a:spcBef>
              <a:spcPct val="0"/>
            </a:spcBef>
            <a:spcAft>
              <a:spcPct val="15000"/>
            </a:spcAft>
            <a:buChar char="••"/>
          </a:pPr>
          <a:r>
            <a:rPr lang="en-US" sz="1100" b="0" i="0" u="none" kern="1200" dirty="0"/>
            <a:t>examine approval process inefficiencies</a:t>
          </a:r>
          <a:endParaRPr lang="en-US" sz="1100" kern="1200" dirty="0"/>
        </a:p>
        <a:p>
          <a:pPr marL="57150" lvl="1" indent="-57150" algn="l" defTabSz="488950">
            <a:lnSpc>
              <a:spcPct val="90000"/>
            </a:lnSpc>
            <a:spcBef>
              <a:spcPct val="0"/>
            </a:spcBef>
            <a:spcAft>
              <a:spcPct val="15000"/>
            </a:spcAft>
            <a:buChar char="••"/>
          </a:pPr>
          <a:r>
            <a:rPr lang="en-US" sz="1100" b="0" i="0" u="none" kern="1200" dirty="0"/>
            <a:t>hold more frequent IRB meetings with consistent chair</a:t>
          </a:r>
          <a:endParaRPr lang="en-US" sz="1100" kern="1200" dirty="0"/>
        </a:p>
        <a:p>
          <a:pPr marL="57150" lvl="1" indent="-57150" algn="l" defTabSz="488950">
            <a:lnSpc>
              <a:spcPct val="90000"/>
            </a:lnSpc>
            <a:spcBef>
              <a:spcPct val="0"/>
            </a:spcBef>
            <a:spcAft>
              <a:spcPct val="15000"/>
            </a:spcAft>
            <a:buChar char="••"/>
          </a:pPr>
          <a:r>
            <a:rPr lang="en-US" sz="1100" kern="1200" dirty="0"/>
            <a:t>identify opportunities for parallel processing</a:t>
          </a:r>
        </a:p>
        <a:p>
          <a:pPr marL="57150" lvl="1" indent="-57150" algn="l" defTabSz="488950">
            <a:lnSpc>
              <a:spcPct val="90000"/>
            </a:lnSpc>
            <a:spcBef>
              <a:spcPct val="0"/>
            </a:spcBef>
            <a:spcAft>
              <a:spcPct val="15000"/>
            </a:spcAft>
            <a:buChar char="••"/>
          </a:pPr>
          <a:r>
            <a:rPr lang="en-US" sz="1100" kern="1200" dirty="0"/>
            <a:t>monitor progress on IRB administrative activity deadlines</a:t>
          </a:r>
        </a:p>
        <a:p>
          <a:pPr marL="57150" lvl="1" indent="-57150" algn="l" defTabSz="488950">
            <a:lnSpc>
              <a:spcPct val="90000"/>
            </a:lnSpc>
            <a:spcBef>
              <a:spcPct val="0"/>
            </a:spcBef>
            <a:spcAft>
              <a:spcPct val="15000"/>
            </a:spcAft>
            <a:buChar char="••"/>
          </a:pPr>
          <a:r>
            <a:rPr lang="en-US" sz="1100" kern="1200" dirty="0"/>
            <a:t>obtain contact info from PIs prior to IRB meeting</a:t>
          </a:r>
        </a:p>
        <a:p>
          <a:pPr marL="57150" lvl="1" indent="-57150" algn="l" defTabSz="488950">
            <a:lnSpc>
              <a:spcPct val="90000"/>
            </a:lnSpc>
            <a:spcBef>
              <a:spcPct val="0"/>
            </a:spcBef>
            <a:spcAft>
              <a:spcPct val="15000"/>
            </a:spcAft>
            <a:buChar char="••"/>
          </a:pPr>
          <a:r>
            <a:rPr lang="en-US" sz="1100" kern="1200" dirty="0"/>
            <a:t>review studies faster at IRB meetings</a:t>
          </a:r>
        </a:p>
      </dsp:txBody>
      <dsp:txXfrm>
        <a:off x="8861702" y="438394"/>
        <a:ext cx="1553765" cy="4710419"/>
      </dsp:txXfrm>
    </dsp:sp>
    <dsp:sp modelId="{A8B6A74B-AE2E-48A0-B218-33A899DC2DA8}">
      <dsp:nvSpPr>
        <dsp:cNvPr id="0" name=""/>
        <dsp:cNvSpPr/>
      </dsp:nvSpPr>
      <dsp:spPr>
        <a:xfrm>
          <a:off x="10632995" y="35895"/>
          <a:ext cx="1553765" cy="40249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b="0" i="0" u="none" kern="1200" dirty="0"/>
            <a:t>improve IRB review process</a:t>
          </a:r>
          <a:endParaRPr lang="en-US" sz="1100" kern="1200" dirty="0"/>
        </a:p>
      </dsp:txBody>
      <dsp:txXfrm>
        <a:off x="10632995" y="35895"/>
        <a:ext cx="1553765" cy="402498"/>
      </dsp:txXfrm>
    </dsp:sp>
    <dsp:sp modelId="{1A636548-C6E2-44B8-9153-AF6E4ED8D8FD}">
      <dsp:nvSpPr>
        <dsp:cNvPr id="0" name=""/>
        <dsp:cNvSpPr/>
      </dsp:nvSpPr>
      <dsp:spPr>
        <a:xfrm>
          <a:off x="10632995" y="438394"/>
          <a:ext cx="1553765" cy="471041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b="0" i="0" u="none" kern="1200" dirty="0"/>
            <a:t>reduce number of full reviews needed</a:t>
          </a:r>
          <a:endParaRPr lang="en-US" sz="1100" kern="1200" dirty="0"/>
        </a:p>
        <a:p>
          <a:pPr marL="57150" lvl="1" indent="-57150" algn="l" defTabSz="488950">
            <a:lnSpc>
              <a:spcPct val="90000"/>
            </a:lnSpc>
            <a:spcBef>
              <a:spcPct val="0"/>
            </a:spcBef>
            <a:spcAft>
              <a:spcPct val="15000"/>
            </a:spcAft>
            <a:buChar char="••"/>
          </a:pPr>
          <a:r>
            <a:rPr lang="en-US" sz="1100" b="0" i="0" u="none" kern="1200" dirty="0"/>
            <a:t>reorganize IRB staff</a:t>
          </a:r>
          <a:endParaRPr lang="en-US" sz="1100" kern="1200" dirty="0"/>
        </a:p>
        <a:p>
          <a:pPr marL="57150" lvl="1" indent="-57150" algn="l" defTabSz="488950">
            <a:lnSpc>
              <a:spcPct val="90000"/>
            </a:lnSpc>
            <a:spcBef>
              <a:spcPct val="0"/>
            </a:spcBef>
            <a:spcAft>
              <a:spcPct val="15000"/>
            </a:spcAft>
            <a:buChar char="••"/>
          </a:pPr>
          <a:r>
            <a:rPr lang="en-US" sz="1100" b="0" i="0" u="none" kern="1200" dirty="0"/>
            <a:t>require initial reviews by senior IRB staff</a:t>
          </a:r>
          <a:endParaRPr lang="en-US" sz="1100" kern="1200" dirty="0"/>
        </a:p>
        <a:p>
          <a:pPr marL="57150" lvl="1" indent="-57150" algn="l" defTabSz="488950">
            <a:lnSpc>
              <a:spcPct val="90000"/>
            </a:lnSpc>
            <a:spcBef>
              <a:spcPct val="0"/>
            </a:spcBef>
            <a:spcAft>
              <a:spcPct val="15000"/>
            </a:spcAft>
            <a:buChar char="••"/>
          </a:pPr>
          <a:r>
            <a:rPr lang="en-US" sz="1100" b="0" i="0" u="none" kern="1200" dirty="0"/>
            <a:t>track IRB submission volumes to assure appropriate balance of resources</a:t>
          </a:r>
          <a:endParaRPr lang="en-US" sz="1100" kern="1200" dirty="0"/>
        </a:p>
        <a:p>
          <a:pPr marL="57150" lvl="1" indent="-57150" algn="l" defTabSz="488950">
            <a:lnSpc>
              <a:spcPct val="90000"/>
            </a:lnSpc>
            <a:spcBef>
              <a:spcPct val="0"/>
            </a:spcBef>
            <a:spcAft>
              <a:spcPct val="15000"/>
            </a:spcAft>
            <a:buChar char="••"/>
          </a:pPr>
          <a:r>
            <a:rPr lang="en-US" sz="1100" b="0" i="0" u="none" kern="1200" dirty="0"/>
            <a:t>update SOPs to increase efficiency and clarity</a:t>
          </a:r>
          <a:endParaRPr lang="en-US" sz="1100" kern="1200" dirty="0"/>
        </a:p>
        <a:p>
          <a:pPr marL="57150" lvl="1" indent="-57150" algn="l" defTabSz="488950">
            <a:lnSpc>
              <a:spcPct val="90000"/>
            </a:lnSpc>
            <a:spcBef>
              <a:spcPct val="0"/>
            </a:spcBef>
            <a:spcAft>
              <a:spcPct val="15000"/>
            </a:spcAft>
            <a:buChar char="••"/>
          </a:pPr>
          <a:r>
            <a:rPr lang="en-US" sz="1100" kern="1200" dirty="0"/>
            <a:t>examine IRB processes for inefficiencies</a:t>
          </a:r>
        </a:p>
        <a:p>
          <a:pPr marL="57150" lvl="1" indent="-57150" algn="l" defTabSz="488950">
            <a:lnSpc>
              <a:spcPct val="90000"/>
            </a:lnSpc>
            <a:spcBef>
              <a:spcPct val="0"/>
            </a:spcBef>
            <a:spcAft>
              <a:spcPct val="15000"/>
            </a:spcAft>
            <a:buChar char="••"/>
          </a:pPr>
          <a:r>
            <a:rPr lang="en-US" sz="1100" kern="1200" dirty="0"/>
            <a:t>reduce PI response time</a:t>
          </a:r>
        </a:p>
        <a:p>
          <a:pPr marL="57150" lvl="1" indent="-57150" algn="l" defTabSz="488950">
            <a:lnSpc>
              <a:spcPct val="90000"/>
            </a:lnSpc>
            <a:spcBef>
              <a:spcPct val="0"/>
            </a:spcBef>
            <a:spcAft>
              <a:spcPct val="15000"/>
            </a:spcAft>
            <a:buChar char="••"/>
          </a:pPr>
          <a:r>
            <a:rPr lang="en-US" sz="1100" kern="1200" dirty="0"/>
            <a:t>use expedited review where possible</a:t>
          </a:r>
        </a:p>
      </dsp:txBody>
      <dsp:txXfrm>
        <a:off x="10632995" y="438394"/>
        <a:ext cx="1553765" cy="47104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82521-FFB9-4D9C-A0AD-A743B089B7DE}">
      <dsp:nvSpPr>
        <dsp:cNvPr id="0" name=""/>
        <dsp:cNvSpPr/>
      </dsp:nvSpPr>
      <dsp:spPr>
        <a:xfrm>
          <a:off x="5238" y="35895"/>
          <a:ext cx="1553765" cy="40249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kern="1200" dirty="0"/>
            <a:t>improve IRB submission process</a:t>
          </a:r>
        </a:p>
      </dsp:txBody>
      <dsp:txXfrm>
        <a:off x="5238" y="35895"/>
        <a:ext cx="1553765" cy="402498"/>
      </dsp:txXfrm>
    </dsp:sp>
    <dsp:sp modelId="{2B8516AA-A044-43C2-9326-606CE53EDAA0}">
      <dsp:nvSpPr>
        <dsp:cNvPr id="0" name=""/>
        <dsp:cNvSpPr/>
      </dsp:nvSpPr>
      <dsp:spPr>
        <a:xfrm>
          <a:off x="5238" y="438394"/>
          <a:ext cx="1553765" cy="471041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b="0" i="0" u="none" kern="1200" dirty="0"/>
            <a:t>implement IRB submission management and evaluation tools</a:t>
          </a:r>
          <a:endParaRPr lang="en-US" sz="1100" kern="1200" dirty="0"/>
        </a:p>
        <a:p>
          <a:pPr marL="57150" lvl="1" indent="-57150" algn="l" defTabSz="488950">
            <a:lnSpc>
              <a:spcPct val="90000"/>
            </a:lnSpc>
            <a:spcBef>
              <a:spcPct val="0"/>
            </a:spcBef>
            <a:spcAft>
              <a:spcPct val="15000"/>
            </a:spcAft>
            <a:buChar char="••"/>
          </a:pPr>
          <a:r>
            <a:rPr lang="en-US" sz="1100" b="0" i="0" u="none" kern="1200" dirty="0"/>
            <a:t>increase IRB meeting frequency</a:t>
          </a:r>
          <a:endParaRPr lang="en-US" sz="1100" kern="1200" dirty="0"/>
        </a:p>
        <a:p>
          <a:pPr marL="57150" lvl="1" indent="-57150" algn="l" defTabSz="488950">
            <a:lnSpc>
              <a:spcPct val="90000"/>
            </a:lnSpc>
            <a:spcBef>
              <a:spcPct val="0"/>
            </a:spcBef>
            <a:spcAft>
              <a:spcPct val="15000"/>
            </a:spcAft>
            <a:buChar char="••"/>
          </a:pPr>
          <a:r>
            <a:rPr lang="en-US" sz="1100" b="0" i="0" u="none" kern="1200" dirty="0"/>
            <a:t>integrate PI protocol with IRB application and remove redundant sections of application</a:t>
          </a:r>
          <a:endParaRPr lang="en-US" sz="1100" kern="1200" dirty="0"/>
        </a:p>
        <a:p>
          <a:pPr marL="57150" lvl="1" indent="-57150" algn="l" defTabSz="488950">
            <a:lnSpc>
              <a:spcPct val="90000"/>
            </a:lnSpc>
            <a:spcBef>
              <a:spcPct val="0"/>
            </a:spcBef>
            <a:spcAft>
              <a:spcPct val="15000"/>
            </a:spcAft>
            <a:buChar char="••"/>
          </a:pPr>
          <a:r>
            <a:rPr lang="en-US" sz="1100" b="0" i="0" u="none" kern="1200" dirty="0"/>
            <a:t>internal web-based suite of IT modules to facilitate research compliance</a:t>
          </a:r>
          <a:endParaRPr lang="en-US" sz="1100" kern="1200" dirty="0"/>
        </a:p>
        <a:p>
          <a:pPr marL="57150" lvl="1" indent="-57150" algn="l" defTabSz="488950">
            <a:lnSpc>
              <a:spcPct val="90000"/>
            </a:lnSpc>
            <a:spcBef>
              <a:spcPct val="0"/>
            </a:spcBef>
            <a:spcAft>
              <a:spcPct val="15000"/>
            </a:spcAft>
            <a:buChar char="••"/>
          </a:pPr>
          <a:r>
            <a:rPr lang="en-US" sz="1100" b="0" i="0" u="none" kern="1200" dirty="0"/>
            <a:t>provide application templates</a:t>
          </a:r>
          <a:endParaRPr lang="en-US" sz="1100" kern="1200" dirty="0"/>
        </a:p>
        <a:p>
          <a:pPr marL="57150" lvl="1" indent="-57150" algn="l" defTabSz="488950">
            <a:lnSpc>
              <a:spcPct val="90000"/>
            </a:lnSpc>
            <a:spcBef>
              <a:spcPct val="0"/>
            </a:spcBef>
            <a:spcAft>
              <a:spcPct val="15000"/>
            </a:spcAft>
            <a:buChar char="••"/>
          </a:pPr>
          <a:r>
            <a:rPr lang="en-US" sz="1100" b="0" i="0" u="none" kern="1200" dirty="0"/>
            <a:t>revise application so that investigators provide greater detail and clarity about studies</a:t>
          </a:r>
          <a:endParaRPr lang="en-US" sz="1100" kern="1200" dirty="0"/>
        </a:p>
        <a:p>
          <a:pPr marL="57150" lvl="1" indent="-57150" algn="l" defTabSz="488950">
            <a:lnSpc>
              <a:spcPct val="90000"/>
            </a:lnSpc>
            <a:spcBef>
              <a:spcPct val="0"/>
            </a:spcBef>
            <a:spcAft>
              <a:spcPct val="15000"/>
            </a:spcAft>
            <a:buChar char="••"/>
          </a:pPr>
          <a:r>
            <a:rPr lang="en-US" sz="1100" b="0" i="0" u="none" kern="1200" dirty="0"/>
            <a:t>upgrade IRB electronic submission</a:t>
          </a:r>
          <a:endParaRPr lang="en-US" sz="1100" kern="1200" dirty="0"/>
        </a:p>
      </dsp:txBody>
      <dsp:txXfrm>
        <a:off x="5238" y="438394"/>
        <a:ext cx="1553765" cy="4710419"/>
      </dsp:txXfrm>
    </dsp:sp>
    <dsp:sp modelId="{25942DED-B29F-4F1B-A7D4-411B9D83C179}">
      <dsp:nvSpPr>
        <dsp:cNvPr id="0" name=""/>
        <dsp:cNvSpPr/>
      </dsp:nvSpPr>
      <dsp:spPr>
        <a:xfrm>
          <a:off x="1776531" y="35895"/>
          <a:ext cx="1553765" cy="40249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kern="1200" dirty="0"/>
            <a:t>train IRB members</a:t>
          </a:r>
        </a:p>
      </dsp:txBody>
      <dsp:txXfrm>
        <a:off x="1776531" y="35895"/>
        <a:ext cx="1553765" cy="402498"/>
      </dsp:txXfrm>
    </dsp:sp>
    <dsp:sp modelId="{4F98FF36-2182-4A6E-8EE6-F5056111F500}">
      <dsp:nvSpPr>
        <dsp:cNvPr id="0" name=""/>
        <dsp:cNvSpPr/>
      </dsp:nvSpPr>
      <dsp:spPr>
        <a:xfrm>
          <a:off x="1776531" y="438394"/>
          <a:ext cx="1553765" cy="471041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b="0" i="0" u="none" kern="1200" dirty="0"/>
            <a:t>assess IRB administrator competency and provide training</a:t>
          </a:r>
          <a:endParaRPr lang="en-US" sz="1100" kern="1200" dirty="0"/>
        </a:p>
        <a:p>
          <a:pPr marL="57150" lvl="1" indent="-57150" algn="l" defTabSz="488950">
            <a:lnSpc>
              <a:spcPct val="90000"/>
            </a:lnSpc>
            <a:spcBef>
              <a:spcPct val="0"/>
            </a:spcBef>
            <a:spcAft>
              <a:spcPct val="15000"/>
            </a:spcAft>
            <a:buChar char="••"/>
          </a:pPr>
          <a:r>
            <a:rPr lang="en-US" sz="1100" b="0" i="0" u="none" kern="1200" dirty="0"/>
            <a:t>train  IRB members to improve quality of IRB reviewer notes</a:t>
          </a:r>
          <a:endParaRPr lang="en-US" sz="1100" kern="1200" dirty="0"/>
        </a:p>
        <a:p>
          <a:pPr marL="57150" lvl="1" indent="-57150" algn="l" defTabSz="488950">
            <a:lnSpc>
              <a:spcPct val="90000"/>
            </a:lnSpc>
            <a:spcBef>
              <a:spcPct val="0"/>
            </a:spcBef>
            <a:spcAft>
              <a:spcPct val="15000"/>
            </a:spcAft>
            <a:buChar char="••"/>
          </a:pPr>
          <a:r>
            <a:rPr lang="en-US" sz="1100" b="0" i="0" u="none" kern="1200"/>
            <a:t>train IRB members on conditional approvals</a:t>
          </a:r>
          <a:endParaRPr lang="en-US" sz="1100" kern="1200"/>
        </a:p>
        <a:p>
          <a:pPr marL="57150" lvl="1" indent="-57150" algn="l" defTabSz="488950">
            <a:lnSpc>
              <a:spcPct val="90000"/>
            </a:lnSpc>
            <a:spcBef>
              <a:spcPct val="0"/>
            </a:spcBef>
            <a:spcAft>
              <a:spcPct val="15000"/>
            </a:spcAft>
            <a:buChar char="••"/>
          </a:pPr>
          <a:r>
            <a:rPr lang="en-US" sz="1100" b="0" i="0" u="none" kern="1200" dirty="0"/>
            <a:t>train IRB members on IT tools (e.g. RAMS)</a:t>
          </a:r>
          <a:endParaRPr lang="en-US" sz="1100" kern="1200" dirty="0"/>
        </a:p>
      </dsp:txBody>
      <dsp:txXfrm>
        <a:off x="1776531" y="438394"/>
        <a:ext cx="1553765" cy="4710419"/>
      </dsp:txXfrm>
    </dsp:sp>
    <dsp:sp modelId="{40D9BCB7-F9B4-4E4B-9520-EE59FDD88818}">
      <dsp:nvSpPr>
        <dsp:cNvPr id="0" name=""/>
        <dsp:cNvSpPr/>
      </dsp:nvSpPr>
      <dsp:spPr>
        <a:xfrm>
          <a:off x="3547824" y="35895"/>
          <a:ext cx="1553765" cy="40249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b="0" i="0" u="none" kern="1200" dirty="0"/>
            <a:t>train researchers</a:t>
          </a:r>
          <a:endParaRPr lang="en-US" sz="1100" kern="1200" dirty="0"/>
        </a:p>
      </dsp:txBody>
      <dsp:txXfrm>
        <a:off x="3547824" y="35895"/>
        <a:ext cx="1553765" cy="402498"/>
      </dsp:txXfrm>
    </dsp:sp>
    <dsp:sp modelId="{BA56003F-C73D-43CB-BEBA-DFAA5D5FBDD1}">
      <dsp:nvSpPr>
        <dsp:cNvPr id="0" name=""/>
        <dsp:cNvSpPr/>
      </dsp:nvSpPr>
      <dsp:spPr>
        <a:xfrm>
          <a:off x="3547824" y="438394"/>
          <a:ext cx="1553765" cy="471041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b="0" i="0" u="none" kern="1200" dirty="0"/>
            <a:t>discuss metrics with staff regularly</a:t>
          </a:r>
          <a:endParaRPr lang="en-US" sz="1100" kern="1200" dirty="0"/>
        </a:p>
        <a:p>
          <a:pPr marL="57150" lvl="1" indent="-57150" algn="l" defTabSz="488950">
            <a:lnSpc>
              <a:spcPct val="90000"/>
            </a:lnSpc>
            <a:spcBef>
              <a:spcPct val="0"/>
            </a:spcBef>
            <a:spcAft>
              <a:spcPct val="15000"/>
            </a:spcAft>
            <a:buChar char="••"/>
          </a:pPr>
          <a:r>
            <a:rPr lang="en-US" sz="1100" b="0" i="0" u="none" kern="1200"/>
            <a:t>train researchers in human rights research ethics</a:t>
          </a:r>
          <a:endParaRPr lang="en-US" sz="1100" kern="1200"/>
        </a:p>
        <a:p>
          <a:pPr marL="57150" lvl="1" indent="-57150" algn="l" defTabSz="488950">
            <a:lnSpc>
              <a:spcPct val="90000"/>
            </a:lnSpc>
            <a:spcBef>
              <a:spcPct val="0"/>
            </a:spcBef>
            <a:spcAft>
              <a:spcPct val="15000"/>
            </a:spcAft>
            <a:buChar char="••"/>
          </a:pPr>
          <a:r>
            <a:rPr lang="en-US" sz="1100" b="0" i="0" u="none" kern="1200" dirty="0"/>
            <a:t>train researchers on policies/procedures</a:t>
          </a:r>
          <a:endParaRPr lang="en-US" sz="1100" kern="1200" dirty="0"/>
        </a:p>
      </dsp:txBody>
      <dsp:txXfrm>
        <a:off x="3547824" y="438394"/>
        <a:ext cx="1553765" cy="4710419"/>
      </dsp:txXfrm>
    </dsp:sp>
    <dsp:sp modelId="{88E80E78-CE51-4AAA-A85D-43E3CCABC934}">
      <dsp:nvSpPr>
        <dsp:cNvPr id="0" name=""/>
        <dsp:cNvSpPr/>
      </dsp:nvSpPr>
      <dsp:spPr>
        <a:xfrm>
          <a:off x="5319117" y="35895"/>
          <a:ext cx="1553765" cy="40249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kern="1200" dirty="0"/>
            <a:t>Resource allocation</a:t>
          </a:r>
        </a:p>
      </dsp:txBody>
      <dsp:txXfrm>
        <a:off x="5319117" y="35895"/>
        <a:ext cx="1553765" cy="402498"/>
      </dsp:txXfrm>
    </dsp:sp>
    <dsp:sp modelId="{DC3DDB21-D0EC-4E9A-A076-E7FDFAC452D7}">
      <dsp:nvSpPr>
        <dsp:cNvPr id="0" name=""/>
        <dsp:cNvSpPr/>
      </dsp:nvSpPr>
      <dsp:spPr>
        <a:xfrm>
          <a:off x="5319117" y="438394"/>
          <a:ext cx="1553765" cy="471041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dirty="0"/>
            <a:t>Allocate appropriate resources to IRB</a:t>
          </a:r>
        </a:p>
      </dsp:txBody>
      <dsp:txXfrm>
        <a:off x="5319117" y="438394"/>
        <a:ext cx="1553765" cy="4710419"/>
      </dsp:txXfrm>
    </dsp:sp>
    <dsp:sp modelId="{AA0DE5D6-1DAA-423C-87E3-1186186349F9}">
      <dsp:nvSpPr>
        <dsp:cNvPr id="0" name=""/>
        <dsp:cNvSpPr/>
      </dsp:nvSpPr>
      <dsp:spPr>
        <a:xfrm>
          <a:off x="7090410" y="35895"/>
          <a:ext cx="1553765" cy="40249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kern="1200" dirty="0"/>
            <a:t>assist researchers</a:t>
          </a:r>
        </a:p>
      </dsp:txBody>
      <dsp:txXfrm>
        <a:off x="7090410" y="35895"/>
        <a:ext cx="1553765" cy="402498"/>
      </dsp:txXfrm>
    </dsp:sp>
    <dsp:sp modelId="{A72F5C8F-A1E1-476F-B9F9-06380B9C7BAF}">
      <dsp:nvSpPr>
        <dsp:cNvPr id="0" name=""/>
        <dsp:cNvSpPr/>
      </dsp:nvSpPr>
      <dsp:spPr>
        <a:xfrm>
          <a:off x="7090410" y="438394"/>
          <a:ext cx="1553765" cy="471041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b="0" i="0" u="none" kern="1200" dirty="0"/>
            <a:t>increase focus on customer service</a:t>
          </a:r>
          <a:endParaRPr lang="en-US" sz="1100" kern="1200" dirty="0"/>
        </a:p>
        <a:p>
          <a:pPr marL="57150" lvl="1" indent="-57150" algn="l" defTabSz="488950">
            <a:lnSpc>
              <a:spcPct val="90000"/>
            </a:lnSpc>
            <a:spcBef>
              <a:spcPct val="0"/>
            </a:spcBef>
            <a:spcAft>
              <a:spcPct val="15000"/>
            </a:spcAft>
            <a:buChar char="••"/>
          </a:pPr>
          <a:r>
            <a:rPr lang="en-US" sz="1100" b="0" i="0" u="none" kern="1200"/>
            <a:t>proactively reach out to study team members</a:t>
          </a:r>
          <a:endParaRPr lang="en-US" sz="1100" kern="1200"/>
        </a:p>
        <a:p>
          <a:pPr marL="57150" lvl="1" indent="-57150" algn="l" defTabSz="488950">
            <a:lnSpc>
              <a:spcPct val="90000"/>
            </a:lnSpc>
            <a:spcBef>
              <a:spcPct val="0"/>
            </a:spcBef>
            <a:spcAft>
              <a:spcPct val="15000"/>
            </a:spcAft>
            <a:buChar char="••"/>
          </a:pPr>
          <a:r>
            <a:rPr lang="en-US" sz="1100" b="0" i="0" u="none" kern="1200" dirty="0"/>
            <a:t>provide assistance to researchers in submission process</a:t>
          </a:r>
          <a:endParaRPr lang="en-US" sz="1100" kern="1200" dirty="0"/>
        </a:p>
        <a:p>
          <a:pPr marL="57150" lvl="1" indent="-57150" algn="l" defTabSz="488950">
            <a:lnSpc>
              <a:spcPct val="90000"/>
            </a:lnSpc>
            <a:spcBef>
              <a:spcPct val="0"/>
            </a:spcBef>
            <a:spcAft>
              <a:spcPct val="15000"/>
            </a:spcAft>
            <a:buChar char="••"/>
          </a:pPr>
          <a:r>
            <a:rPr lang="en-US" sz="1100" kern="1200" dirty="0"/>
            <a:t>provide online educational guidance for PIs</a:t>
          </a:r>
        </a:p>
        <a:p>
          <a:pPr marL="57150" lvl="1" indent="-57150" algn="l" defTabSz="488950">
            <a:lnSpc>
              <a:spcPct val="90000"/>
            </a:lnSpc>
            <a:spcBef>
              <a:spcPct val="0"/>
            </a:spcBef>
            <a:spcAft>
              <a:spcPct val="15000"/>
            </a:spcAft>
            <a:buChar char="••"/>
          </a:pPr>
          <a:r>
            <a:rPr lang="en-US" sz="1100" b="0" i="0" u="none" kern="1200" dirty="0"/>
            <a:t>require regulatory consultation</a:t>
          </a:r>
          <a:endParaRPr lang="en-US" sz="1100" kern="1200" dirty="0"/>
        </a:p>
        <a:p>
          <a:pPr marL="57150" lvl="1" indent="-57150" algn="l" defTabSz="488950">
            <a:lnSpc>
              <a:spcPct val="90000"/>
            </a:lnSpc>
            <a:spcBef>
              <a:spcPct val="0"/>
            </a:spcBef>
            <a:spcAft>
              <a:spcPct val="15000"/>
            </a:spcAft>
            <a:buChar char="••"/>
          </a:pPr>
          <a:r>
            <a:rPr lang="en-US" sz="1100" b="0" i="0" u="none" kern="1200" dirty="0"/>
            <a:t>create specialized IRB committee with particular domain focus</a:t>
          </a:r>
          <a:endParaRPr lang="en-US" sz="1100" kern="1200" dirty="0"/>
        </a:p>
      </dsp:txBody>
      <dsp:txXfrm>
        <a:off x="7090410" y="438394"/>
        <a:ext cx="1553765" cy="4710419"/>
      </dsp:txXfrm>
    </dsp:sp>
    <dsp:sp modelId="{D04105E3-A799-4F06-BA86-264159423C56}">
      <dsp:nvSpPr>
        <dsp:cNvPr id="0" name=""/>
        <dsp:cNvSpPr/>
      </dsp:nvSpPr>
      <dsp:spPr>
        <a:xfrm>
          <a:off x="8861702" y="35895"/>
          <a:ext cx="1553765" cy="40249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b="0" i="0" u="none" kern="1200" dirty="0"/>
            <a:t>improve IRB meeting process</a:t>
          </a:r>
          <a:endParaRPr lang="en-US" sz="1100" kern="1200" dirty="0"/>
        </a:p>
      </dsp:txBody>
      <dsp:txXfrm>
        <a:off x="8861702" y="35895"/>
        <a:ext cx="1553765" cy="402498"/>
      </dsp:txXfrm>
    </dsp:sp>
    <dsp:sp modelId="{B9939B40-6C8F-4ECA-811F-C5A2DA913F13}">
      <dsp:nvSpPr>
        <dsp:cNvPr id="0" name=""/>
        <dsp:cNvSpPr/>
      </dsp:nvSpPr>
      <dsp:spPr>
        <a:xfrm>
          <a:off x="8861702" y="438394"/>
          <a:ext cx="1553765" cy="471041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b="0" i="0" u="none" kern="1200" dirty="0"/>
            <a:t>disseminate identified issues to PI for response prior to IRB meeting</a:t>
          </a:r>
          <a:endParaRPr lang="en-US" sz="1100" kern="1200" dirty="0"/>
        </a:p>
        <a:p>
          <a:pPr marL="57150" lvl="1" indent="-57150" algn="l" defTabSz="488950">
            <a:lnSpc>
              <a:spcPct val="90000"/>
            </a:lnSpc>
            <a:spcBef>
              <a:spcPct val="0"/>
            </a:spcBef>
            <a:spcAft>
              <a:spcPct val="15000"/>
            </a:spcAft>
            <a:buChar char="••"/>
          </a:pPr>
          <a:r>
            <a:rPr lang="en-US" sz="1100" b="0" i="0" u="none" kern="1200" dirty="0"/>
            <a:t>do not constrain studies to stay with original reviewer</a:t>
          </a:r>
          <a:endParaRPr lang="en-US" sz="1100" kern="1200" dirty="0"/>
        </a:p>
        <a:p>
          <a:pPr marL="57150" lvl="1" indent="-57150" algn="l" defTabSz="488950">
            <a:lnSpc>
              <a:spcPct val="90000"/>
            </a:lnSpc>
            <a:spcBef>
              <a:spcPct val="0"/>
            </a:spcBef>
            <a:spcAft>
              <a:spcPct val="15000"/>
            </a:spcAft>
            <a:buChar char="••"/>
          </a:pPr>
          <a:r>
            <a:rPr lang="en-US" sz="1100" b="0" i="0" u="none" kern="1200"/>
            <a:t>establish clear turnaround time performance goals for IRB</a:t>
          </a:r>
          <a:endParaRPr lang="en-US" sz="1100" kern="1200"/>
        </a:p>
        <a:p>
          <a:pPr marL="57150" lvl="1" indent="-57150" algn="l" defTabSz="488950">
            <a:lnSpc>
              <a:spcPct val="90000"/>
            </a:lnSpc>
            <a:spcBef>
              <a:spcPct val="0"/>
            </a:spcBef>
            <a:spcAft>
              <a:spcPct val="15000"/>
            </a:spcAft>
            <a:buChar char="••"/>
          </a:pPr>
          <a:r>
            <a:rPr lang="en-US" sz="1100" b="0" i="0" u="none" kern="1200" dirty="0"/>
            <a:t>establish deadlines for IRB review completion</a:t>
          </a:r>
          <a:endParaRPr lang="en-US" sz="1100" kern="1200" dirty="0"/>
        </a:p>
        <a:p>
          <a:pPr marL="57150" lvl="1" indent="-57150" algn="l" defTabSz="488950">
            <a:lnSpc>
              <a:spcPct val="90000"/>
            </a:lnSpc>
            <a:spcBef>
              <a:spcPct val="0"/>
            </a:spcBef>
            <a:spcAft>
              <a:spcPct val="15000"/>
            </a:spcAft>
            <a:buChar char="••"/>
          </a:pPr>
          <a:r>
            <a:rPr lang="en-US" sz="1100" b="0" i="0" u="none" kern="1200" dirty="0"/>
            <a:t>examine approval process inefficiencies</a:t>
          </a:r>
          <a:endParaRPr lang="en-US" sz="1100" kern="1200" dirty="0"/>
        </a:p>
        <a:p>
          <a:pPr marL="57150" lvl="1" indent="-57150" algn="l" defTabSz="488950">
            <a:lnSpc>
              <a:spcPct val="90000"/>
            </a:lnSpc>
            <a:spcBef>
              <a:spcPct val="0"/>
            </a:spcBef>
            <a:spcAft>
              <a:spcPct val="15000"/>
            </a:spcAft>
            <a:buChar char="••"/>
          </a:pPr>
          <a:r>
            <a:rPr lang="en-US" sz="1100" b="0" i="0" u="none" kern="1200" dirty="0"/>
            <a:t>hold more frequent IRB meetings with consistent chair</a:t>
          </a:r>
          <a:endParaRPr lang="en-US" sz="1100" kern="1200" dirty="0"/>
        </a:p>
        <a:p>
          <a:pPr marL="57150" lvl="1" indent="-57150" algn="l" defTabSz="488950">
            <a:lnSpc>
              <a:spcPct val="90000"/>
            </a:lnSpc>
            <a:spcBef>
              <a:spcPct val="0"/>
            </a:spcBef>
            <a:spcAft>
              <a:spcPct val="15000"/>
            </a:spcAft>
            <a:buChar char="••"/>
          </a:pPr>
          <a:r>
            <a:rPr lang="en-US" sz="1100" kern="1200" dirty="0"/>
            <a:t>identify opportunities for parallel processing</a:t>
          </a:r>
        </a:p>
        <a:p>
          <a:pPr marL="57150" lvl="1" indent="-57150" algn="l" defTabSz="488950">
            <a:lnSpc>
              <a:spcPct val="90000"/>
            </a:lnSpc>
            <a:spcBef>
              <a:spcPct val="0"/>
            </a:spcBef>
            <a:spcAft>
              <a:spcPct val="15000"/>
            </a:spcAft>
            <a:buChar char="••"/>
          </a:pPr>
          <a:r>
            <a:rPr lang="en-US" sz="1100" kern="1200" dirty="0"/>
            <a:t>monitor progress on IRB administrative activity deadlines</a:t>
          </a:r>
        </a:p>
        <a:p>
          <a:pPr marL="57150" lvl="1" indent="-57150" algn="l" defTabSz="488950">
            <a:lnSpc>
              <a:spcPct val="90000"/>
            </a:lnSpc>
            <a:spcBef>
              <a:spcPct val="0"/>
            </a:spcBef>
            <a:spcAft>
              <a:spcPct val="15000"/>
            </a:spcAft>
            <a:buChar char="••"/>
          </a:pPr>
          <a:r>
            <a:rPr lang="en-US" sz="1100" kern="1200" dirty="0"/>
            <a:t>obtain contact info from PIs prior to IRB meeting</a:t>
          </a:r>
        </a:p>
        <a:p>
          <a:pPr marL="57150" lvl="1" indent="-57150" algn="l" defTabSz="488950">
            <a:lnSpc>
              <a:spcPct val="90000"/>
            </a:lnSpc>
            <a:spcBef>
              <a:spcPct val="0"/>
            </a:spcBef>
            <a:spcAft>
              <a:spcPct val="15000"/>
            </a:spcAft>
            <a:buChar char="••"/>
          </a:pPr>
          <a:r>
            <a:rPr lang="en-US" sz="1100" kern="1200" dirty="0"/>
            <a:t>review studies faster at IRB meetings</a:t>
          </a:r>
        </a:p>
      </dsp:txBody>
      <dsp:txXfrm>
        <a:off x="8861702" y="438394"/>
        <a:ext cx="1553765" cy="4710419"/>
      </dsp:txXfrm>
    </dsp:sp>
    <dsp:sp modelId="{A8B6A74B-AE2E-48A0-B218-33A899DC2DA8}">
      <dsp:nvSpPr>
        <dsp:cNvPr id="0" name=""/>
        <dsp:cNvSpPr/>
      </dsp:nvSpPr>
      <dsp:spPr>
        <a:xfrm>
          <a:off x="10632995" y="35895"/>
          <a:ext cx="1553765" cy="40249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b="0" i="0" u="none" kern="1200" dirty="0"/>
            <a:t>improve IRB review process</a:t>
          </a:r>
          <a:endParaRPr lang="en-US" sz="1100" kern="1200" dirty="0"/>
        </a:p>
      </dsp:txBody>
      <dsp:txXfrm>
        <a:off x="10632995" y="35895"/>
        <a:ext cx="1553765" cy="402498"/>
      </dsp:txXfrm>
    </dsp:sp>
    <dsp:sp modelId="{1A636548-C6E2-44B8-9153-AF6E4ED8D8FD}">
      <dsp:nvSpPr>
        <dsp:cNvPr id="0" name=""/>
        <dsp:cNvSpPr/>
      </dsp:nvSpPr>
      <dsp:spPr>
        <a:xfrm>
          <a:off x="10632995" y="438394"/>
          <a:ext cx="1553765" cy="471041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b="0" i="0" u="none" kern="1200" dirty="0"/>
            <a:t>reduce number of full reviews needed</a:t>
          </a:r>
          <a:endParaRPr lang="en-US" sz="1100" kern="1200" dirty="0"/>
        </a:p>
        <a:p>
          <a:pPr marL="57150" lvl="1" indent="-57150" algn="l" defTabSz="488950">
            <a:lnSpc>
              <a:spcPct val="90000"/>
            </a:lnSpc>
            <a:spcBef>
              <a:spcPct val="0"/>
            </a:spcBef>
            <a:spcAft>
              <a:spcPct val="15000"/>
            </a:spcAft>
            <a:buChar char="••"/>
          </a:pPr>
          <a:r>
            <a:rPr lang="en-US" sz="1100" b="0" i="0" u="none" kern="1200" dirty="0"/>
            <a:t>reorganize IRB staff</a:t>
          </a:r>
          <a:endParaRPr lang="en-US" sz="1100" kern="1200" dirty="0"/>
        </a:p>
        <a:p>
          <a:pPr marL="57150" lvl="1" indent="-57150" algn="l" defTabSz="488950">
            <a:lnSpc>
              <a:spcPct val="90000"/>
            </a:lnSpc>
            <a:spcBef>
              <a:spcPct val="0"/>
            </a:spcBef>
            <a:spcAft>
              <a:spcPct val="15000"/>
            </a:spcAft>
            <a:buChar char="••"/>
          </a:pPr>
          <a:r>
            <a:rPr lang="en-US" sz="1100" b="0" i="0" u="none" kern="1200" dirty="0"/>
            <a:t>require initial reviews by senior IRB staff</a:t>
          </a:r>
          <a:endParaRPr lang="en-US" sz="1100" kern="1200" dirty="0"/>
        </a:p>
        <a:p>
          <a:pPr marL="57150" lvl="1" indent="-57150" algn="l" defTabSz="488950">
            <a:lnSpc>
              <a:spcPct val="90000"/>
            </a:lnSpc>
            <a:spcBef>
              <a:spcPct val="0"/>
            </a:spcBef>
            <a:spcAft>
              <a:spcPct val="15000"/>
            </a:spcAft>
            <a:buChar char="••"/>
          </a:pPr>
          <a:r>
            <a:rPr lang="en-US" sz="1100" b="0" i="0" u="none" kern="1200" dirty="0"/>
            <a:t>track IRB submission volumes to assure appropriate balance of resources</a:t>
          </a:r>
          <a:endParaRPr lang="en-US" sz="1100" kern="1200" dirty="0"/>
        </a:p>
        <a:p>
          <a:pPr marL="57150" lvl="1" indent="-57150" algn="l" defTabSz="488950">
            <a:lnSpc>
              <a:spcPct val="90000"/>
            </a:lnSpc>
            <a:spcBef>
              <a:spcPct val="0"/>
            </a:spcBef>
            <a:spcAft>
              <a:spcPct val="15000"/>
            </a:spcAft>
            <a:buChar char="••"/>
          </a:pPr>
          <a:r>
            <a:rPr lang="en-US" sz="1100" b="0" i="0" u="none" kern="1200" dirty="0"/>
            <a:t>update SOPs to increase efficiency and clarity</a:t>
          </a:r>
          <a:endParaRPr lang="en-US" sz="1100" kern="1200" dirty="0"/>
        </a:p>
        <a:p>
          <a:pPr marL="57150" lvl="1" indent="-57150" algn="l" defTabSz="488950">
            <a:lnSpc>
              <a:spcPct val="90000"/>
            </a:lnSpc>
            <a:spcBef>
              <a:spcPct val="0"/>
            </a:spcBef>
            <a:spcAft>
              <a:spcPct val="15000"/>
            </a:spcAft>
            <a:buChar char="••"/>
          </a:pPr>
          <a:r>
            <a:rPr lang="en-US" sz="1100" kern="1200" dirty="0"/>
            <a:t>examine IRB processes for inefficiencies</a:t>
          </a:r>
        </a:p>
        <a:p>
          <a:pPr marL="57150" lvl="1" indent="-57150" algn="l" defTabSz="488950">
            <a:lnSpc>
              <a:spcPct val="90000"/>
            </a:lnSpc>
            <a:spcBef>
              <a:spcPct val="0"/>
            </a:spcBef>
            <a:spcAft>
              <a:spcPct val="15000"/>
            </a:spcAft>
            <a:buChar char="••"/>
          </a:pPr>
          <a:r>
            <a:rPr lang="en-US" sz="1100" kern="1200" dirty="0"/>
            <a:t>reduce PI response time</a:t>
          </a:r>
        </a:p>
        <a:p>
          <a:pPr marL="57150" lvl="1" indent="-57150" algn="l" defTabSz="488950">
            <a:lnSpc>
              <a:spcPct val="90000"/>
            </a:lnSpc>
            <a:spcBef>
              <a:spcPct val="0"/>
            </a:spcBef>
            <a:spcAft>
              <a:spcPct val="15000"/>
            </a:spcAft>
            <a:buChar char="••"/>
          </a:pPr>
          <a:r>
            <a:rPr lang="en-US" sz="1100" kern="1200" dirty="0"/>
            <a:t>use expedited review where possible</a:t>
          </a:r>
        </a:p>
      </dsp:txBody>
      <dsp:txXfrm>
        <a:off x="10632995" y="438394"/>
        <a:ext cx="1553765" cy="47104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82521-FFB9-4D9C-A0AD-A743B089B7DE}">
      <dsp:nvSpPr>
        <dsp:cNvPr id="0" name=""/>
        <dsp:cNvSpPr/>
      </dsp:nvSpPr>
      <dsp:spPr>
        <a:xfrm>
          <a:off x="3423" y="360334"/>
          <a:ext cx="1818679" cy="40663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kern="1200" dirty="0"/>
            <a:t>Technology Solutions</a:t>
          </a:r>
        </a:p>
      </dsp:txBody>
      <dsp:txXfrm>
        <a:off x="3423" y="360334"/>
        <a:ext cx="1818679" cy="406634"/>
      </dsp:txXfrm>
    </dsp:sp>
    <dsp:sp modelId="{2B8516AA-A044-43C2-9326-606CE53EDAA0}">
      <dsp:nvSpPr>
        <dsp:cNvPr id="0" name=""/>
        <dsp:cNvSpPr/>
      </dsp:nvSpPr>
      <dsp:spPr>
        <a:xfrm>
          <a:off x="3423" y="766969"/>
          <a:ext cx="1818679" cy="40574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b="0" i="0" u="none" kern="1200" dirty="0"/>
            <a:t>Use of appropriate technology is optimized and includes strategies such as:</a:t>
          </a:r>
          <a:endParaRPr lang="en-US" sz="1100" kern="1200" dirty="0"/>
        </a:p>
        <a:p>
          <a:pPr marL="57150" lvl="1" indent="-57150" algn="l" defTabSz="488950">
            <a:lnSpc>
              <a:spcPct val="90000"/>
            </a:lnSpc>
            <a:spcBef>
              <a:spcPct val="0"/>
            </a:spcBef>
            <a:spcAft>
              <a:spcPct val="15000"/>
            </a:spcAft>
            <a:buChar char="••"/>
          </a:pPr>
          <a:r>
            <a:rPr lang="en-US" sz="1100" b="0" i="0" u="none" kern="1200" dirty="0"/>
            <a:t>An electronic IRB submission and management system;</a:t>
          </a:r>
          <a:endParaRPr lang="en-US" sz="1100" kern="1200" dirty="0"/>
        </a:p>
        <a:p>
          <a:pPr marL="57150" lvl="1" indent="-57150" algn="l" defTabSz="488950">
            <a:lnSpc>
              <a:spcPct val="90000"/>
            </a:lnSpc>
            <a:spcBef>
              <a:spcPct val="0"/>
            </a:spcBef>
            <a:spcAft>
              <a:spcPct val="15000"/>
            </a:spcAft>
            <a:buChar char="••"/>
          </a:pPr>
          <a:r>
            <a:rPr lang="en-US" sz="1100" b="0" i="0" u="none" kern="1200" dirty="0"/>
            <a:t>Improving online instructions at the time of data entry;</a:t>
          </a:r>
        </a:p>
        <a:p>
          <a:pPr marL="57150" lvl="1" indent="-57150" algn="l" defTabSz="488950">
            <a:lnSpc>
              <a:spcPct val="90000"/>
            </a:lnSpc>
            <a:spcBef>
              <a:spcPct val="0"/>
            </a:spcBef>
            <a:spcAft>
              <a:spcPct val="15000"/>
            </a:spcAft>
            <a:buChar char="••"/>
          </a:pPr>
          <a:r>
            <a:rPr lang="en-US" sz="1100" b="0" i="0" u="none" kern="1200" dirty="0"/>
            <a:t>Programming electronic reminders for outstanding responses to inquiries.</a:t>
          </a:r>
        </a:p>
      </dsp:txBody>
      <dsp:txXfrm>
        <a:off x="3423" y="766969"/>
        <a:ext cx="1818679" cy="4057405"/>
      </dsp:txXfrm>
    </dsp:sp>
    <dsp:sp modelId="{25942DED-B29F-4F1B-A7D4-411B9D83C179}">
      <dsp:nvSpPr>
        <dsp:cNvPr id="0" name=""/>
        <dsp:cNvSpPr/>
      </dsp:nvSpPr>
      <dsp:spPr>
        <a:xfrm>
          <a:off x="2076717" y="360334"/>
          <a:ext cx="1818679" cy="40663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kern="1200" dirty="0"/>
            <a:t>Resource Allocation</a:t>
          </a:r>
        </a:p>
      </dsp:txBody>
      <dsp:txXfrm>
        <a:off x="2076717" y="360334"/>
        <a:ext cx="1818679" cy="406634"/>
      </dsp:txXfrm>
    </dsp:sp>
    <dsp:sp modelId="{4F98FF36-2182-4A6E-8EE6-F5056111F500}">
      <dsp:nvSpPr>
        <dsp:cNvPr id="0" name=""/>
        <dsp:cNvSpPr/>
      </dsp:nvSpPr>
      <dsp:spPr>
        <a:xfrm>
          <a:off x="2076717" y="766969"/>
          <a:ext cx="1818679" cy="40574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b="0" i="0" u="none" kern="1200" dirty="0"/>
            <a:t>Allocate appropriate resources to IRB, IRB staff and review committees are sufficient and appropriate wit optimized workloads. Includes strategies such as:</a:t>
          </a:r>
          <a:endParaRPr lang="en-US" sz="1100" kern="1200" dirty="0"/>
        </a:p>
        <a:p>
          <a:pPr marL="57150" lvl="1" indent="-57150" algn="l" defTabSz="488950">
            <a:lnSpc>
              <a:spcPct val="90000"/>
            </a:lnSpc>
            <a:spcBef>
              <a:spcPct val="0"/>
            </a:spcBef>
            <a:spcAft>
              <a:spcPct val="15000"/>
            </a:spcAft>
            <a:buChar char="••"/>
          </a:pPr>
          <a:r>
            <a:rPr lang="en-US" sz="1100" kern="1200" dirty="0"/>
            <a:t>Hire or reorganize staff to provide availability of a wide range of expertise;</a:t>
          </a:r>
        </a:p>
        <a:p>
          <a:pPr marL="57150" lvl="1" indent="-57150" algn="l" defTabSz="488950">
            <a:lnSpc>
              <a:spcPct val="90000"/>
            </a:lnSpc>
            <a:spcBef>
              <a:spcPct val="0"/>
            </a:spcBef>
            <a:spcAft>
              <a:spcPct val="15000"/>
            </a:spcAft>
            <a:buChar char="••"/>
          </a:pPr>
          <a:r>
            <a:rPr lang="en-US" sz="1100" kern="1200" dirty="0"/>
            <a:t>Assign a single coordinator to support a study through the entire process;</a:t>
          </a:r>
        </a:p>
        <a:p>
          <a:pPr marL="57150" lvl="1" indent="-57150" algn="l" defTabSz="488950">
            <a:lnSpc>
              <a:spcPct val="90000"/>
            </a:lnSpc>
            <a:spcBef>
              <a:spcPct val="0"/>
            </a:spcBef>
            <a:spcAft>
              <a:spcPct val="15000"/>
            </a:spcAft>
            <a:buChar char="••"/>
          </a:pPr>
          <a:r>
            <a:rPr lang="en-US" sz="1100" kern="1200" dirty="0"/>
            <a:t>Increase the number of review panels/committees;</a:t>
          </a:r>
        </a:p>
        <a:p>
          <a:pPr marL="57150" lvl="1" indent="-57150" algn="l" defTabSz="488950">
            <a:lnSpc>
              <a:spcPct val="90000"/>
            </a:lnSpc>
            <a:spcBef>
              <a:spcPct val="0"/>
            </a:spcBef>
            <a:spcAft>
              <a:spcPct val="15000"/>
            </a:spcAft>
            <a:buChar char="••"/>
          </a:pPr>
          <a:r>
            <a:rPr lang="en-US" sz="1100" kern="1200" dirty="0"/>
            <a:t>Track IRB submission volumes to assure appropriate balance of resources.</a:t>
          </a:r>
        </a:p>
      </dsp:txBody>
      <dsp:txXfrm>
        <a:off x="2076717" y="766969"/>
        <a:ext cx="1818679" cy="4057405"/>
      </dsp:txXfrm>
    </dsp:sp>
    <dsp:sp modelId="{FCEA2071-F920-4B91-8A8C-5C36F9D2EBA1}">
      <dsp:nvSpPr>
        <dsp:cNvPr id="0" name=""/>
        <dsp:cNvSpPr/>
      </dsp:nvSpPr>
      <dsp:spPr>
        <a:xfrm>
          <a:off x="4150012" y="360334"/>
          <a:ext cx="1818679" cy="40663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b="0" i="0" u="none" kern="1200" dirty="0"/>
            <a:t>Review Process Improvement</a:t>
          </a:r>
          <a:endParaRPr lang="en-US" sz="1100" kern="1200" dirty="0"/>
        </a:p>
      </dsp:txBody>
      <dsp:txXfrm>
        <a:off x="4150012" y="360334"/>
        <a:ext cx="1818679" cy="406634"/>
      </dsp:txXfrm>
    </dsp:sp>
    <dsp:sp modelId="{56BC0531-9143-41CC-A80B-3F7FB7EC2AAD}">
      <dsp:nvSpPr>
        <dsp:cNvPr id="0" name=""/>
        <dsp:cNvSpPr/>
      </dsp:nvSpPr>
      <dsp:spPr>
        <a:xfrm>
          <a:off x="4150012" y="766969"/>
          <a:ext cx="1818679" cy="40574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b="0" i="0" u="none" kern="1200" dirty="0"/>
            <a:t>Strategies and activities intended to change the review process in the near term. Changes made primarily affect IRB members. Strategies include:</a:t>
          </a:r>
          <a:endParaRPr lang="en-US" sz="1100" kern="1200" dirty="0"/>
        </a:p>
        <a:p>
          <a:pPr marL="57150" lvl="1" indent="-57150" algn="l" defTabSz="488950">
            <a:lnSpc>
              <a:spcPct val="90000"/>
            </a:lnSpc>
            <a:spcBef>
              <a:spcPct val="0"/>
            </a:spcBef>
            <a:spcAft>
              <a:spcPct val="15000"/>
            </a:spcAft>
            <a:buChar char="••"/>
          </a:pPr>
          <a:r>
            <a:rPr lang="en-US" sz="1100" kern="1200" dirty="0"/>
            <a:t>Assign a single coordinator to support a study through the entire process;</a:t>
          </a:r>
        </a:p>
        <a:p>
          <a:pPr marL="57150" lvl="1" indent="-57150" algn="l" defTabSz="488950">
            <a:lnSpc>
              <a:spcPct val="90000"/>
            </a:lnSpc>
            <a:spcBef>
              <a:spcPct val="0"/>
            </a:spcBef>
            <a:spcAft>
              <a:spcPct val="15000"/>
            </a:spcAft>
            <a:buChar char="••"/>
          </a:pPr>
          <a:r>
            <a:rPr lang="en-US" sz="1100" kern="1200" dirty="0"/>
            <a:t>Do not constrain studies to stay with original reviewer;</a:t>
          </a:r>
        </a:p>
        <a:p>
          <a:pPr marL="57150" lvl="1" indent="-57150" algn="l" defTabSz="488950">
            <a:lnSpc>
              <a:spcPct val="90000"/>
            </a:lnSpc>
            <a:spcBef>
              <a:spcPct val="0"/>
            </a:spcBef>
            <a:spcAft>
              <a:spcPct val="15000"/>
            </a:spcAft>
            <a:buChar char="••"/>
          </a:pPr>
          <a:r>
            <a:rPr lang="en-US" sz="1100" kern="1200" dirty="0"/>
            <a:t>Hold more frequent IRB meetings with consistent chair;</a:t>
          </a:r>
        </a:p>
        <a:p>
          <a:pPr marL="57150" lvl="1" indent="-57150" algn="l" defTabSz="488950">
            <a:lnSpc>
              <a:spcPct val="90000"/>
            </a:lnSpc>
            <a:spcBef>
              <a:spcPct val="0"/>
            </a:spcBef>
            <a:spcAft>
              <a:spcPct val="15000"/>
            </a:spcAft>
            <a:buChar char="••"/>
          </a:pPr>
          <a:r>
            <a:rPr lang="en-US" sz="1100" kern="1200"/>
            <a:t>Use expedited review where possible;</a:t>
          </a:r>
          <a:endParaRPr lang="en-US" sz="1100" kern="1200" dirty="0"/>
        </a:p>
        <a:p>
          <a:pPr marL="57150" lvl="1" indent="-57150" algn="l" defTabSz="488950">
            <a:lnSpc>
              <a:spcPct val="90000"/>
            </a:lnSpc>
            <a:spcBef>
              <a:spcPct val="0"/>
            </a:spcBef>
            <a:spcAft>
              <a:spcPct val="15000"/>
            </a:spcAft>
            <a:buChar char="••"/>
          </a:pPr>
          <a:r>
            <a:rPr lang="en-US" sz="1100" kern="1200" dirty="0"/>
            <a:t>Obtain contact info from PIs prior to IRB meeting;</a:t>
          </a:r>
        </a:p>
        <a:p>
          <a:pPr marL="57150" lvl="1" indent="-57150" algn="l" defTabSz="488950">
            <a:lnSpc>
              <a:spcPct val="90000"/>
            </a:lnSpc>
            <a:spcBef>
              <a:spcPct val="0"/>
            </a:spcBef>
            <a:spcAft>
              <a:spcPct val="15000"/>
            </a:spcAft>
            <a:buChar char="••"/>
          </a:pPr>
          <a:r>
            <a:rPr lang="en-US" sz="1100" kern="1200" dirty="0"/>
            <a:t>Establish clear turnaround time performance goals for IRB.</a:t>
          </a:r>
        </a:p>
      </dsp:txBody>
      <dsp:txXfrm>
        <a:off x="4150012" y="766969"/>
        <a:ext cx="1818679" cy="4057405"/>
      </dsp:txXfrm>
    </dsp:sp>
    <dsp:sp modelId="{9E05A8F2-0E4B-4EA9-B039-3B41495340F7}">
      <dsp:nvSpPr>
        <dsp:cNvPr id="0" name=""/>
        <dsp:cNvSpPr/>
      </dsp:nvSpPr>
      <dsp:spPr>
        <a:xfrm>
          <a:off x="6223307" y="360334"/>
          <a:ext cx="1818679" cy="40663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b="0" i="0" u="none" kern="1200" dirty="0"/>
            <a:t>Submission Process Improvement</a:t>
          </a:r>
          <a:endParaRPr lang="en-US" sz="1100" kern="1200" dirty="0"/>
        </a:p>
      </dsp:txBody>
      <dsp:txXfrm>
        <a:off x="6223307" y="360334"/>
        <a:ext cx="1818679" cy="406634"/>
      </dsp:txXfrm>
    </dsp:sp>
    <dsp:sp modelId="{6C148D2B-BC68-452A-8A76-AE7B9E9EBF02}">
      <dsp:nvSpPr>
        <dsp:cNvPr id="0" name=""/>
        <dsp:cNvSpPr/>
      </dsp:nvSpPr>
      <dsp:spPr>
        <a:xfrm>
          <a:off x="6223307" y="766969"/>
          <a:ext cx="1818679" cy="40574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dirty="0"/>
            <a:t>Strategies and activities intended to change the submission process in the near term. Changes made primarily affect researchers/study teams/PIs. Examples include:</a:t>
          </a:r>
        </a:p>
        <a:p>
          <a:pPr marL="57150" lvl="1" indent="-57150" algn="l" defTabSz="488950">
            <a:lnSpc>
              <a:spcPct val="90000"/>
            </a:lnSpc>
            <a:spcBef>
              <a:spcPct val="0"/>
            </a:spcBef>
            <a:spcAft>
              <a:spcPct val="15000"/>
            </a:spcAft>
            <a:buChar char="••"/>
          </a:pPr>
          <a:r>
            <a:rPr lang="en-US" sz="1100" kern="1200" dirty="0"/>
            <a:t>Integrate PI protocol with IRB application and remove redundant sections of application;</a:t>
          </a:r>
        </a:p>
        <a:p>
          <a:pPr marL="57150" lvl="1" indent="-57150" algn="l" defTabSz="488950">
            <a:lnSpc>
              <a:spcPct val="90000"/>
            </a:lnSpc>
            <a:spcBef>
              <a:spcPct val="0"/>
            </a:spcBef>
            <a:spcAft>
              <a:spcPct val="15000"/>
            </a:spcAft>
            <a:buChar char="••"/>
          </a:pPr>
          <a:r>
            <a:rPr lang="en-US" sz="1100" kern="1200" dirty="0"/>
            <a:t>Revise application so that investigators provide greater detail and clarity about studies;</a:t>
          </a:r>
        </a:p>
        <a:p>
          <a:pPr marL="57150" lvl="1" indent="-57150" algn="l" defTabSz="488950">
            <a:lnSpc>
              <a:spcPct val="90000"/>
            </a:lnSpc>
            <a:spcBef>
              <a:spcPct val="0"/>
            </a:spcBef>
            <a:spcAft>
              <a:spcPct val="15000"/>
            </a:spcAft>
            <a:buChar char="••"/>
          </a:pPr>
          <a:r>
            <a:rPr lang="en-US" sz="1100" kern="1200" dirty="0"/>
            <a:t>Provide support during application preparation (drop-in clinics, consultation services), pre-screening / pre-review services, feedback on rejected submissions.</a:t>
          </a:r>
        </a:p>
      </dsp:txBody>
      <dsp:txXfrm>
        <a:off x="6223307" y="766969"/>
        <a:ext cx="1818679" cy="4057405"/>
      </dsp:txXfrm>
    </dsp:sp>
    <dsp:sp modelId="{36D62E10-5D8D-4132-BA62-497B15414810}">
      <dsp:nvSpPr>
        <dsp:cNvPr id="0" name=""/>
        <dsp:cNvSpPr/>
      </dsp:nvSpPr>
      <dsp:spPr>
        <a:xfrm>
          <a:off x="8296602" y="360334"/>
          <a:ext cx="1818679" cy="40663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b="0" i="0" u="none" kern="1200" dirty="0"/>
            <a:t>Human Capital</a:t>
          </a:r>
          <a:endParaRPr lang="en-US" sz="1100" kern="1200" dirty="0"/>
        </a:p>
      </dsp:txBody>
      <dsp:txXfrm>
        <a:off x="8296602" y="360334"/>
        <a:ext cx="1818679" cy="406634"/>
      </dsp:txXfrm>
    </dsp:sp>
    <dsp:sp modelId="{A32EA20F-C528-4491-B952-37743F3A0C94}">
      <dsp:nvSpPr>
        <dsp:cNvPr id="0" name=""/>
        <dsp:cNvSpPr/>
      </dsp:nvSpPr>
      <dsp:spPr>
        <a:xfrm>
          <a:off x="8296602" y="766969"/>
          <a:ext cx="1818679" cy="40574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b="0" i="0" u="none" kern="1200" dirty="0"/>
            <a:t>Mentoring, training, educating, efforts made to assess and enhance the knowledge based of all who are doing review or submission. Examples include:</a:t>
          </a:r>
          <a:endParaRPr lang="en-US" sz="1100" kern="1200" dirty="0"/>
        </a:p>
        <a:p>
          <a:pPr marL="57150" lvl="1" indent="-57150" algn="l" defTabSz="488950">
            <a:lnSpc>
              <a:spcPct val="90000"/>
            </a:lnSpc>
            <a:spcBef>
              <a:spcPct val="0"/>
            </a:spcBef>
            <a:spcAft>
              <a:spcPct val="15000"/>
            </a:spcAft>
            <a:buChar char="••"/>
          </a:pPr>
          <a:r>
            <a:rPr lang="en-US" sz="1100" b="0" i="0" u="none" kern="1200" dirty="0"/>
            <a:t>Train researchers in human rights research ethics, policies/procedures;</a:t>
          </a:r>
          <a:endParaRPr lang="en-US" sz="1100" kern="1200" dirty="0"/>
        </a:p>
        <a:p>
          <a:pPr marL="57150" lvl="1" indent="-57150" algn="l" defTabSz="488950">
            <a:lnSpc>
              <a:spcPct val="90000"/>
            </a:lnSpc>
            <a:spcBef>
              <a:spcPct val="0"/>
            </a:spcBef>
            <a:spcAft>
              <a:spcPct val="15000"/>
            </a:spcAft>
            <a:buChar char="••"/>
          </a:pPr>
          <a:r>
            <a:rPr lang="en-US" sz="1100" kern="1200" dirty="0"/>
            <a:t>Conduct training in the IRB application process for investigators and staff.</a:t>
          </a:r>
        </a:p>
      </dsp:txBody>
      <dsp:txXfrm>
        <a:off x="8296602" y="766969"/>
        <a:ext cx="1818679" cy="4057405"/>
      </dsp:txXfrm>
    </dsp:sp>
    <dsp:sp modelId="{88E80E78-CE51-4AAA-A85D-43E3CCABC934}">
      <dsp:nvSpPr>
        <dsp:cNvPr id="0" name=""/>
        <dsp:cNvSpPr/>
      </dsp:nvSpPr>
      <dsp:spPr>
        <a:xfrm>
          <a:off x="10369897" y="360334"/>
          <a:ext cx="1818679" cy="40663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kern="1200"/>
            <a:t>Operational Efficiency</a:t>
          </a:r>
          <a:endParaRPr lang="en-US" sz="1100" kern="1200" dirty="0"/>
        </a:p>
      </dsp:txBody>
      <dsp:txXfrm>
        <a:off x="10369897" y="360334"/>
        <a:ext cx="1818679" cy="406634"/>
      </dsp:txXfrm>
    </dsp:sp>
    <dsp:sp modelId="{DC3DDB21-D0EC-4E9A-A076-E7FDFAC452D7}">
      <dsp:nvSpPr>
        <dsp:cNvPr id="0" name=""/>
        <dsp:cNvSpPr/>
      </dsp:nvSpPr>
      <dsp:spPr>
        <a:xfrm>
          <a:off x="10369897" y="766969"/>
          <a:ext cx="1818679" cy="40574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dirty="0"/>
            <a:t>Assessing processes and using quality improvement tools to clearly understand steps in the process and identify potential waste or bottlenecks (Process workflow mapping, Root cause analysis, LEAN / Six Sigma). Examples include:</a:t>
          </a:r>
        </a:p>
        <a:p>
          <a:pPr marL="57150" lvl="1" indent="-57150" algn="l" defTabSz="488950">
            <a:lnSpc>
              <a:spcPct val="90000"/>
            </a:lnSpc>
            <a:spcBef>
              <a:spcPct val="0"/>
            </a:spcBef>
            <a:spcAft>
              <a:spcPct val="15000"/>
            </a:spcAft>
            <a:buChar char="••"/>
          </a:pPr>
          <a:r>
            <a:rPr lang="en-US" sz="1100" kern="1200" dirty="0"/>
            <a:t>SOPs, workflow, best practices, customer satisfaction, communication/outreach, monitoring and ongoing evaluation activities, discuss metrics with staff regularly;</a:t>
          </a:r>
        </a:p>
        <a:p>
          <a:pPr marL="57150" lvl="1" indent="-57150" algn="l" defTabSz="488950">
            <a:lnSpc>
              <a:spcPct val="90000"/>
            </a:lnSpc>
            <a:spcBef>
              <a:spcPct val="0"/>
            </a:spcBef>
            <a:spcAft>
              <a:spcPct val="15000"/>
            </a:spcAft>
            <a:buChar char="••"/>
          </a:pPr>
          <a:r>
            <a:rPr lang="en-US" sz="1100" b="0" i="0" u="none" kern="1200" dirty="0"/>
            <a:t>Reach out proactively to study team members, increase investigator awareness of available hub support services (faculty meetings, symposia/fairs/expo, optimize web site, partner with marketing).</a:t>
          </a:r>
          <a:endParaRPr lang="en-US" sz="1100" kern="1200" dirty="0"/>
        </a:p>
      </dsp:txBody>
      <dsp:txXfrm>
        <a:off x="10369897" y="766969"/>
        <a:ext cx="1818679" cy="40574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82521-FFB9-4D9C-A0AD-A743B089B7DE}">
      <dsp:nvSpPr>
        <dsp:cNvPr id="0" name=""/>
        <dsp:cNvSpPr/>
      </dsp:nvSpPr>
      <dsp:spPr>
        <a:xfrm>
          <a:off x="3423" y="360334"/>
          <a:ext cx="1818679" cy="40663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kern="1200" dirty="0"/>
            <a:t>Technology Solutions</a:t>
          </a:r>
        </a:p>
      </dsp:txBody>
      <dsp:txXfrm>
        <a:off x="3423" y="360334"/>
        <a:ext cx="1818679" cy="406634"/>
      </dsp:txXfrm>
    </dsp:sp>
    <dsp:sp modelId="{2B8516AA-A044-43C2-9326-606CE53EDAA0}">
      <dsp:nvSpPr>
        <dsp:cNvPr id="0" name=""/>
        <dsp:cNvSpPr/>
      </dsp:nvSpPr>
      <dsp:spPr>
        <a:xfrm>
          <a:off x="3423" y="766969"/>
          <a:ext cx="1818679" cy="40574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b="0" i="0" u="none" kern="1200" dirty="0"/>
            <a:t>Use of appropriate technology is optimized and includes strategies such as:</a:t>
          </a:r>
          <a:endParaRPr lang="en-US" sz="1100" kern="1200" dirty="0"/>
        </a:p>
        <a:p>
          <a:pPr marL="57150" lvl="1" indent="-57150" algn="l" defTabSz="488950">
            <a:lnSpc>
              <a:spcPct val="90000"/>
            </a:lnSpc>
            <a:spcBef>
              <a:spcPct val="0"/>
            </a:spcBef>
            <a:spcAft>
              <a:spcPct val="15000"/>
            </a:spcAft>
            <a:buChar char="••"/>
          </a:pPr>
          <a:r>
            <a:rPr lang="en-US" sz="1100" b="0" i="0" u="none" kern="1200" dirty="0"/>
            <a:t>An electronic IRB submission and management system;</a:t>
          </a:r>
          <a:endParaRPr lang="en-US" sz="1100" kern="1200" dirty="0"/>
        </a:p>
        <a:p>
          <a:pPr marL="57150" lvl="1" indent="-57150" algn="l" defTabSz="488950">
            <a:lnSpc>
              <a:spcPct val="90000"/>
            </a:lnSpc>
            <a:spcBef>
              <a:spcPct val="0"/>
            </a:spcBef>
            <a:spcAft>
              <a:spcPct val="15000"/>
            </a:spcAft>
            <a:buChar char="••"/>
          </a:pPr>
          <a:r>
            <a:rPr lang="en-US" sz="1100" b="0" i="0" u="none" kern="1200" dirty="0"/>
            <a:t>Improving online instructions at the time of data entry;</a:t>
          </a:r>
        </a:p>
        <a:p>
          <a:pPr marL="57150" lvl="1" indent="-57150" algn="l" defTabSz="488950">
            <a:lnSpc>
              <a:spcPct val="90000"/>
            </a:lnSpc>
            <a:spcBef>
              <a:spcPct val="0"/>
            </a:spcBef>
            <a:spcAft>
              <a:spcPct val="15000"/>
            </a:spcAft>
            <a:buChar char="••"/>
          </a:pPr>
          <a:r>
            <a:rPr lang="en-US" sz="1100" b="0" i="0" u="none" kern="1200" dirty="0"/>
            <a:t>Programming electronic reminders for outstanding responses to inquiries.</a:t>
          </a:r>
        </a:p>
      </dsp:txBody>
      <dsp:txXfrm>
        <a:off x="3423" y="766969"/>
        <a:ext cx="1818679" cy="4057405"/>
      </dsp:txXfrm>
    </dsp:sp>
    <dsp:sp modelId="{25942DED-B29F-4F1B-A7D4-411B9D83C179}">
      <dsp:nvSpPr>
        <dsp:cNvPr id="0" name=""/>
        <dsp:cNvSpPr/>
      </dsp:nvSpPr>
      <dsp:spPr>
        <a:xfrm>
          <a:off x="2076717" y="360334"/>
          <a:ext cx="1818679" cy="40663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kern="1200" dirty="0"/>
            <a:t>Resource Allocation</a:t>
          </a:r>
        </a:p>
      </dsp:txBody>
      <dsp:txXfrm>
        <a:off x="2076717" y="360334"/>
        <a:ext cx="1818679" cy="406634"/>
      </dsp:txXfrm>
    </dsp:sp>
    <dsp:sp modelId="{4F98FF36-2182-4A6E-8EE6-F5056111F500}">
      <dsp:nvSpPr>
        <dsp:cNvPr id="0" name=""/>
        <dsp:cNvSpPr/>
      </dsp:nvSpPr>
      <dsp:spPr>
        <a:xfrm>
          <a:off x="2076717" y="766969"/>
          <a:ext cx="1818679" cy="40574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b="0" i="0" u="none" kern="1200" dirty="0"/>
            <a:t>Allocate appropriate resources to IRB, IRB staff and review committees are sufficient and appropriate wit optimized workloads. Includes strategies such as:</a:t>
          </a:r>
          <a:endParaRPr lang="en-US" sz="1100" kern="1200" dirty="0"/>
        </a:p>
        <a:p>
          <a:pPr marL="57150" lvl="1" indent="-57150" algn="l" defTabSz="488950">
            <a:lnSpc>
              <a:spcPct val="90000"/>
            </a:lnSpc>
            <a:spcBef>
              <a:spcPct val="0"/>
            </a:spcBef>
            <a:spcAft>
              <a:spcPct val="15000"/>
            </a:spcAft>
            <a:buChar char="••"/>
          </a:pPr>
          <a:r>
            <a:rPr lang="en-US" sz="1100" kern="1200" dirty="0"/>
            <a:t>Hire or reorganize staff to provide availability of a wide range of expertise;</a:t>
          </a:r>
        </a:p>
        <a:p>
          <a:pPr marL="57150" lvl="1" indent="-57150" algn="l" defTabSz="488950">
            <a:lnSpc>
              <a:spcPct val="90000"/>
            </a:lnSpc>
            <a:spcBef>
              <a:spcPct val="0"/>
            </a:spcBef>
            <a:spcAft>
              <a:spcPct val="15000"/>
            </a:spcAft>
            <a:buChar char="••"/>
          </a:pPr>
          <a:r>
            <a:rPr lang="en-US" sz="1100" kern="1200" dirty="0"/>
            <a:t>Assign a single coordinator to support a study through the entire process;</a:t>
          </a:r>
        </a:p>
        <a:p>
          <a:pPr marL="57150" lvl="1" indent="-57150" algn="l" defTabSz="488950">
            <a:lnSpc>
              <a:spcPct val="90000"/>
            </a:lnSpc>
            <a:spcBef>
              <a:spcPct val="0"/>
            </a:spcBef>
            <a:spcAft>
              <a:spcPct val="15000"/>
            </a:spcAft>
            <a:buChar char="••"/>
          </a:pPr>
          <a:r>
            <a:rPr lang="en-US" sz="1100" kern="1200" dirty="0"/>
            <a:t>Increase the number of review panels/committees;</a:t>
          </a:r>
        </a:p>
        <a:p>
          <a:pPr marL="57150" lvl="1" indent="-57150" algn="l" defTabSz="488950">
            <a:lnSpc>
              <a:spcPct val="90000"/>
            </a:lnSpc>
            <a:spcBef>
              <a:spcPct val="0"/>
            </a:spcBef>
            <a:spcAft>
              <a:spcPct val="15000"/>
            </a:spcAft>
            <a:buChar char="••"/>
          </a:pPr>
          <a:r>
            <a:rPr lang="en-US" sz="1100" kern="1200" dirty="0"/>
            <a:t>Track IRB submission volumes to assure appropriate balance of resources.</a:t>
          </a:r>
        </a:p>
      </dsp:txBody>
      <dsp:txXfrm>
        <a:off x="2076717" y="766969"/>
        <a:ext cx="1818679" cy="4057405"/>
      </dsp:txXfrm>
    </dsp:sp>
    <dsp:sp modelId="{FCEA2071-F920-4B91-8A8C-5C36F9D2EBA1}">
      <dsp:nvSpPr>
        <dsp:cNvPr id="0" name=""/>
        <dsp:cNvSpPr/>
      </dsp:nvSpPr>
      <dsp:spPr>
        <a:xfrm>
          <a:off x="4150012" y="360334"/>
          <a:ext cx="1818679" cy="40663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b="0" i="0" u="none" kern="1200" dirty="0"/>
            <a:t>Review Process Improvement</a:t>
          </a:r>
          <a:endParaRPr lang="en-US" sz="1100" kern="1200" dirty="0"/>
        </a:p>
      </dsp:txBody>
      <dsp:txXfrm>
        <a:off x="4150012" y="360334"/>
        <a:ext cx="1818679" cy="406634"/>
      </dsp:txXfrm>
    </dsp:sp>
    <dsp:sp modelId="{56BC0531-9143-41CC-A80B-3F7FB7EC2AAD}">
      <dsp:nvSpPr>
        <dsp:cNvPr id="0" name=""/>
        <dsp:cNvSpPr/>
      </dsp:nvSpPr>
      <dsp:spPr>
        <a:xfrm>
          <a:off x="4150012" y="766969"/>
          <a:ext cx="1818679" cy="40574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b="0" i="0" u="none" kern="1200" dirty="0"/>
            <a:t>Strategies and activities intended to change the review process in the near term. Changes made primarily affect IRB members. Strategies include:</a:t>
          </a:r>
          <a:endParaRPr lang="en-US" sz="1100" kern="1200" dirty="0"/>
        </a:p>
        <a:p>
          <a:pPr marL="57150" lvl="1" indent="-57150" algn="l" defTabSz="488950">
            <a:lnSpc>
              <a:spcPct val="90000"/>
            </a:lnSpc>
            <a:spcBef>
              <a:spcPct val="0"/>
            </a:spcBef>
            <a:spcAft>
              <a:spcPct val="15000"/>
            </a:spcAft>
            <a:buChar char="••"/>
          </a:pPr>
          <a:r>
            <a:rPr lang="en-US" sz="1100" kern="1200" dirty="0"/>
            <a:t>Assign a single coordinator to support a study through the entire process;</a:t>
          </a:r>
        </a:p>
        <a:p>
          <a:pPr marL="57150" lvl="1" indent="-57150" algn="l" defTabSz="488950">
            <a:lnSpc>
              <a:spcPct val="90000"/>
            </a:lnSpc>
            <a:spcBef>
              <a:spcPct val="0"/>
            </a:spcBef>
            <a:spcAft>
              <a:spcPct val="15000"/>
            </a:spcAft>
            <a:buChar char="••"/>
          </a:pPr>
          <a:r>
            <a:rPr lang="en-US" sz="1100" kern="1200" dirty="0"/>
            <a:t>Do not constrain studies to stay with original reviewer;</a:t>
          </a:r>
        </a:p>
        <a:p>
          <a:pPr marL="57150" lvl="1" indent="-57150" algn="l" defTabSz="488950">
            <a:lnSpc>
              <a:spcPct val="90000"/>
            </a:lnSpc>
            <a:spcBef>
              <a:spcPct val="0"/>
            </a:spcBef>
            <a:spcAft>
              <a:spcPct val="15000"/>
            </a:spcAft>
            <a:buChar char="••"/>
          </a:pPr>
          <a:r>
            <a:rPr lang="en-US" sz="1100" kern="1200" dirty="0"/>
            <a:t>Hold more frequent IRB meetings with consistent chair;</a:t>
          </a:r>
        </a:p>
        <a:p>
          <a:pPr marL="57150" lvl="1" indent="-57150" algn="l" defTabSz="488950">
            <a:lnSpc>
              <a:spcPct val="90000"/>
            </a:lnSpc>
            <a:spcBef>
              <a:spcPct val="0"/>
            </a:spcBef>
            <a:spcAft>
              <a:spcPct val="15000"/>
            </a:spcAft>
            <a:buChar char="••"/>
          </a:pPr>
          <a:r>
            <a:rPr lang="en-US" sz="1100" kern="1200"/>
            <a:t>Use expedited review where possible;</a:t>
          </a:r>
          <a:endParaRPr lang="en-US" sz="1100" kern="1200" dirty="0"/>
        </a:p>
        <a:p>
          <a:pPr marL="57150" lvl="1" indent="-57150" algn="l" defTabSz="488950">
            <a:lnSpc>
              <a:spcPct val="90000"/>
            </a:lnSpc>
            <a:spcBef>
              <a:spcPct val="0"/>
            </a:spcBef>
            <a:spcAft>
              <a:spcPct val="15000"/>
            </a:spcAft>
            <a:buChar char="••"/>
          </a:pPr>
          <a:r>
            <a:rPr lang="en-US" sz="1100" kern="1200" dirty="0"/>
            <a:t>Obtain contact info from PIs prior to IRB meeting;</a:t>
          </a:r>
        </a:p>
        <a:p>
          <a:pPr marL="57150" lvl="1" indent="-57150" algn="l" defTabSz="488950">
            <a:lnSpc>
              <a:spcPct val="90000"/>
            </a:lnSpc>
            <a:spcBef>
              <a:spcPct val="0"/>
            </a:spcBef>
            <a:spcAft>
              <a:spcPct val="15000"/>
            </a:spcAft>
            <a:buChar char="••"/>
          </a:pPr>
          <a:r>
            <a:rPr lang="en-US" sz="1100" kern="1200" dirty="0"/>
            <a:t>Establish clear turnaround time performance goals for IRB.</a:t>
          </a:r>
        </a:p>
      </dsp:txBody>
      <dsp:txXfrm>
        <a:off x="4150012" y="766969"/>
        <a:ext cx="1818679" cy="4057405"/>
      </dsp:txXfrm>
    </dsp:sp>
    <dsp:sp modelId="{9E05A8F2-0E4B-4EA9-B039-3B41495340F7}">
      <dsp:nvSpPr>
        <dsp:cNvPr id="0" name=""/>
        <dsp:cNvSpPr/>
      </dsp:nvSpPr>
      <dsp:spPr>
        <a:xfrm>
          <a:off x="6223307" y="360334"/>
          <a:ext cx="1818679" cy="40663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b="0" i="0" u="none" kern="1200" dirty="0"/>
            <a:t>Submission Process Improvement</a:t>
          </a:r>
          <a:endParaRPr lang="en-US" sz="1100" kern="1200" dirty="0"/>
        </a:p>
      </dsp:txBody>
      <dsp:txXfrm>
        <a:off x="6223307" y="360334"/>
        <a:ext cx="1818679" cy="406634"/>
      </dsp:txXfrm>
    </dsp:sp>
    <dsp:sp modelId="{6C148D2B-BC68-452A-8A76-AE7B9E9EBF02}">
      <dsp:nvSpPr>
        <dsp:cNvPr id="0" name=""/>
        <dsp:cNvSpPr/>
      </dsp:nvSpPr>
      <dsp:spPr>
        <a:xfrm>
          <a:off x="6223307" y="766969"/>
          <a:ext cx="1818679" cy="40574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dirty="0"/>
            <a:t>Strategies and activities intended to change the submission process in the near term. Changes made primarily affect researchers/study teams/PIs. Examples include:</a:t>
          </a:r>
        </a:p>
        <a:p>
          <a:pPr marL="57150" lvl="1" indent="-57150" algn="l" defTabSz="488950">
            <a:lnSpc>
              <a:spcPct val="90000"/>
            </a:lnSpc>
            <a:spcBef>
              <a:spcPct val="0"/>
            </a:spcBef>
            <a:spcAft>
              <a:spcPct val="15000"/>
            </a:spcAft>
            <a:buChar char="••"/>
          </a:pPr>
          <a:r>
            <a:rPr lang="en-US" sz="1100" kern="1200" dirty="0"/>
            <a:t>Integrate PI protocol with IRB application and remove redundant sections of application;</a:t>
          </a:r>
        </a:p>
        <a:p>
          <a:pPr marL="57150" lvl="1" indent="-57150" algn="l" defTabSz="488950">
            <a:lnSpc>
              <a:spcPct val="90000"/>
            </a:lnSpc>
            <a:spcBef>
              <a:spcPct val="0"/>
            </a:spcBef>
            <a:spcAft>
              <a:spcPct val="15000"/>
            </a:spcAft>
            <a:buChar char="••"/>
          </a:pPr>
          <a:r>
            <a:rPr lang="en-US" sz="1100" kern="1200" dirty="0"/>
            <a:t>Revise application so that investigators provide greater detail and clarity about studies;</a:t>
          </a:r>
        </a:p>
        <a:p>
          <a:pPr marL="57150" lvl="1" indent="-57150" algn="l" defTabSz="488950">
            <a:lnSpc>
              <a:spcPct val="90000"/>
            </a:lnSpc>
            <a:spcBef>
              <a:spcPct val="0"/>
            </a:spcBef>
            <a:spcAft>
              <a:spcPct val="15000"/>
            </a:spcAft>
            <a:buChar char="••"/>
          </a:pPr>
          <a:r>
            <a:rPr lang="en-US" sz="1100" kern="1200" dirty="0"/>
            <a:t>Provide support during application preparation (drop-in clinics, consultation services), pre-screening / pre-review services, feedback on rejected submissions.</a:t>
          </a:r>
        </a:p>
      </dsp:txBody>
      <dsp:txXfrm>
        <a:off x="6223307" y="766969"/>
        <a:ext cx="1818679" cy="4057405"/>
      </dsp:txXfrm>
    </dsp:sp>
    <dsp:sp modelId="{36D62E10-5D8D-4132-BA62-497B15414810}">
      <dsp:nvSpPr>
        <dsp:cNvPr id="0" name=""/>
        <dsp:cNvSpPr/>
      </dsp:nvSpPr>
      <dsp:spPr>
        <a:xfrm>
          <a:off x="8296602" y="360334"/>
          <a:ext cx="1818679" cy="40663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b="0" i="0" u="none" kern="1200" dirty="0"/>
            <a:t>Human Capital</a:t>
          </a:r>
          <a:endParaRPr lang="en-US" sz="1100" kern="1200" dirty="0"/>
        </a:p>
      </dsp:txBody>
      <dsp:txXfrm>
        <a:off x="8296602" y="360334"/>
        <a:ext cx="1818679" cy="406634"/>
      </dsp:txXfrm>
    </dsp:sp>
    <dsp:sp modelId="{A32EA20F-C528-4491-B952-37743F3A0C94}">
      <dsp:nvSpPr>
        <dsp:cNvPr id="0" name=""/>
        <dsp:cNvSpPr/>
      </dsp:nvSpPr>
      <dsp:spPr>
        <a:xfrm>
          <a:off x="8296602" y="766969"/>
          <a:ext cx="1818679" cy="40574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b="0" i="0" u="none" kern="1200" dirty="0"/>
            <a:t>Mentoring, training, educating, efforts made to assess and enhance the knowledge based of all who are doing review or submission. Examples include:</a:t>
          </a:r>
          <a:endParaRPr lang="en-US" sz="1100" kern="1200" dirty="0"/>
        </a:p>
        <a:p>
          <a:pPr marL="57150" lvl="1" indent="-57150" algn="l" defTabSz="488950">
            <a:lnSpc>
              <a:spcPct val="90000"/>
            </a:lnSpc>
            <a:spcBef>
              <a:spcPct val="0"/>
            </a:spcBef>
            <a:spcAft>
              <a:spcPct val="15000"/>
            </a:spcAft>
            <a:buChar char="••"/>
          </a:pPr>
          <a:r>
            <a:rPr lang="en-US" sz="1100" b="0" i="0" u="none" kern="1200" dirty="0"/>
            <a:t>Train researchers in human rights research ethics, policies/procedures;</a:t>
          </a:r>
          <a:endParaRPr lang="en-US" sz="1100" kern="1200" dirty="0"/>
        </a:p>
        <a:p>
          <a:pPr marL="57150" lvl="1" indent="-57150" algn="l" defTabSz="488950">
            <a:lnSpc>
              <a:spcPct val="90000"/>
            </a:lnSpc>
            <a:spcBef>
              <a:spcPct val="0"/>
            </a:spcBef>
            <a:spcAft>
              <a:spcPct val="15000"/>
            </a:spcAft>
            <a:buChar char="••"/>
          </a:pPr>
          <a:r>
            <a:rPr lang="en-US" sz="1100" kern="1200" dirty="0"/>
            <a:t>Conduct training in the IRB application process for investigators and staff.</a:t>
          </a:r>
        </a:p>
      </dsp:txBody>
      <dsp:txXfrm>
        <a:off x="8296602" y="766969"/>
        <a:ext cx="1818679" cy="4057405"/>
      </dsp:txXfrm>
    </dsp:sp>
    <dsp:sp modelId="{88E80E78-CE51-4AAA-A85D-43E3CCABC934}">
      <dsp:nvSpPr>
        <dsp:cNvPr id="0" name=""/>
        <dsp:cNvSpPr/>
      </dsp:nvSpPr>
      <dsp:spPr>
        <a:xfrm>
          <a:off x="10369897" y="360334"/>
          <a:ext cx="1818679" cy="40663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kern="1200"/>
            <a:t>Operational Efficiency</a:t>
          </a:r>
          <a:endParaRPr lang="en-US" sz="1100" kern="1200" dirty="0"/>
        </a:p>
      </dsp:txBody>
      <dsp:txXfrm>
        <a:off x="10369897" y="360334"/>
        <a:ext cx="1818679" cy="406634"/>
      </dsp:txXfrm>
    </dsp:sp>
    <dsp:sp modelId="{DC3DDB21-D0EC-4E9A-A076-E7FDFAC452D7}">
      <dsp:nvSpPr>
        <dsp:cNvPr id="0" name=""/>
        <dsp:cNvSpPr/>
      </dsp:nvSpPr>
      <dsp:spPr>
        <a:xfrm>
          <a:off x="10369897" y="766969"/>
          <a:ext cx="1818679" cy="40574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dirty="0"/>
            <a:t>Assessing processes and using quality improvement tools to clearly understand steps in the process and identify potential waste or bottlenecks (Process workflow mapping, Root cause analysis, LEAN / Six Sigma). Examples include:</a:t>
          </a:r>
        </a:p>
        <a:p>
          <a:pPr marL="57150" lvl="1" indent="-57150" algn="l" defTabSz="488950">
            <a:lnSpc>
              <a:spcPct val="90000"/>
            </a:lnSpc>
            <a:spcBef>
              <a:spcPct val="0"/>
            </a:spcBef>
            <a:spcAft>
              <a:spcPct val="15000"/>
            </a:spcAft>
            <a:buChar char="••"/>
          </a:pPr>
          <a:r>
            <a:rPr lang="en-US" sz="1100" kern="1200" dirty="0"/>
            <a:t>SOPs, workflow, best practices, customer satisfaction, communication/outreach, monitoring and ongoing evaluation activities, discuss metrics with staff regularly;</a:t>
          </a:r>
        </a:p>
        <a:p>
          <a:pPr marL="57150" lvl="1" indent="-57150" algn="l" defTabSz="488950">
            <a:lnSpc>
              <a:spcPct val="90000"/>
            </a:lnSpc>
            <a:spcBef>
              <a:spcPct val="0"/>
            </a:spcBef>
            <a:spcAft>
              <a:spcPct val="15000"/>
            </a:spcAft>
            <a:buChar char="••"/>
          </a:pPr>
          <a:r>
            <a:rPr lang="en-US" sz="1100" b="0" i="0" u="none" kern="1200" dirty="0"/>
            <a:t>Reach out proactively to study team members, increase investigator awareness of available hub support services (faculty meetings, symposia/fairs/expo, optimize web site, partner with marketing).</a:t>
          </a:r>
          <a:endParaRPr lang="en-US" sz="1100" kern="1200" dirty="0"/>
        </a:p>
      </dsp:txBody>
      <dsp:txXfrm>
        <a:off x="10369897" y="766969"/>
        <a:ext cx="1818679" cy="405740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039BF-BCEE-4F75-8C2E-F77ED95F9E24}">
      <dsp:nvSpPr>
        <dsp:cNvPr id="0" name=""/>
        <dsp:cNvSpPr/>
      </dsp:nvSpPr>
      <dsp:spPr>
        <a:xfrm rot="5400000">
          <a:off x="2580703" y="1498962"/>
          <a:ext cx="1316414" cy="1498691"/>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B1D9917-74AB-430A-B427-46779569695F}">
      <dsp:nvSpPr>
        <dsp:cNvPr id="0" name=""/>
        <dsp:cNvSpPr/>
      </dsp:nvSpPr>
      <dsp:spPr>
        <a:xfrm>
          <a:off x="2231933" y="39690"/>
          <a:ext cx="2216067" cy="1551175"/>
        </a:xfrm>
        <a:prstGeom prst="roundRect">
          <a:avLst>
            <a:gd name="adj" fmla="val 16670"/>
          </a:avLst>
        </a:prstGeo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solidFill>
                <a:srgbClr val="63296B"/>
              </a:solidFill>
              <a:latin typeface="Calibri"/>
              <a:ea typeface="+mn-ea"/>
              <a:cs typeface="+mn-cs"/>
            </a:rPr>
            <a:t>Manage Data</a:t>
          </a:r>
        </a:p>
      </dsp:txBody>
      <dsp:txXfrm>
        <a:off x="2307669" y="115426"/>
        <a:ext cx="2064595" cy="1399703"/>
      </dsp:txXfrm>
    </dsp:sp>
    <dsp:sp modelId="{6C6D7317-34E2-47DE-B531-C8EE59609555}">
      <dsp:nvSpPr>
        <dsp:cNvPr id="0" name=""/>
        <dsp:cNvSpPr/>
      </dsp:nvSpPr>
      <dsp:spPr>
        <a:xfrm>
          <a:off x="4448000" y="187630"/>
          <a:ext cx="1611756" cy="1253728"/>
        </a:xfrm>
        <a:prstGeom prst="rect">
          <a:avLst/>
        </a:prstGeom>
        <a:noFill/>
        <a:ln>
          <a:noFill/>
        </a:ln>
        <a:effectLst/>
      </dsp:spPr>
      <dsp:style>
        <a:lnRef idx="0">
          <a:scrgbClr r="0" g="0" b="0"/>
        </a:lnRef>
        <a:fillRef idx="0">
          <a:scrgbClr r="0" g="0" b="0"/>
        </a:fillRef>
        <a:effectRef idx="0">
          <a:scrgbClr r="0" g="0" b="0"/>
        </a:effectRef>
        <a:fontRef idx="minor"/>
      </dsp:style>
    </dsp:sp>
    <dsp:sp modelId="{D0DBCD17-5558-4863-890C-7FAA07CD001B}">
      <dsp:nvSpPr>
        <dsp:cNvPr id="0" name=""/>
        <dsp:cNvSpPr/>
      </dsp:nvSpPr>
      <dsp:spPr>
        <a:xfrm rot="5400000">
          <a:off x="4418058" y="3241443"/>
          <a:ext cx="1316414" cy="1498691"/>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CFF10E6-23B7-4B92-96F2-57F0AFB111DE}">
      <dsp:nvSpPr>
        <dsp:cNvPr id="0" name=""/>
        <dsp:cNvSpPr/>
      </dsp:nvSpPr>
      <dsp:spPr>
        <a:xfrm>
          <a:off x="4069288" y="1782171"/>
          <a:ext cx="2216067" cy="1551175"/>
        </a:xfrm>
        <a:prstGeom prst="roundRect">
          <a:avLst>
            <a:gd name="adj" fmla="val 16670"/>
          </a:avLst>
        </a:prstGeo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a:solidFill>
                <a:srgbClr val="63296B"/>
              </a:solidFill>
              <a:latin typeface="Calibri"/>
              <a:ea typeface="+mn-ea"/>
              <a:cs typeface="+mn-cs"/>
            </a:rPr>
            <a:t>Define Categories</a:t>
          </a:r>
        </a:p>
      </dsp:txBody>
      <dsp:txXfrm>
        <a:off x="4145024" y="1857907"/>
        <a:ext cx="2064595" cy="1399703"/>
      </dsp:txXfrm>
    </dsp:sp>
    <dsp:sp modelId="{B1069A1B-FCE0-448C-B65B-D9DCACE2332C}">
      <dsp:nvSpPr>
        <dsp:cNvPr id="0" name=""/>
        <dsp:cNvSpPr/>
      </dsp:nvSpPr>
      <dsp:spPr>
        <a:xfrm>
          <a:off x="6285355" y="1930111"/>
          <a:ext cx="1611756" cy="1253728"/>
        </a:xfrm>
        <a:prstGeom prst="rect">
          <a:avLst/>
        </a:prstGeom>
        <a:noFill/>
        <a:ln>
          <a:noFill/>
        </a:ln>
        <a:effectLst/>
      </dsp:spPr>
      <dsp:style>
        <a:lnRef idx="0">
          <a:scrgbClr r="0" g="0" b="0"/>
        </a:lnRef>
        <a:fillRef idx="0">
          <a:scrgbClr r="0" g="0" b="0"/>
        </a:fillRef>
        <a:effectRef idx="0">
          <a:scrgbClr r="0" g="0" b="0"/>
        </a:effectRef>
        <a:fontRef idx="minor"/>
      </dsp:style>
    </dsp:sp>
    <dsp:sp modelId="{62A61475-1D6F-48E4-8985-C3E7C56C0AAD}">
      <dsp:nvSpPr>
        <dsp:cNvPr id="0" name=""/>
        <dsp:cNvSpPr/>
      </dsp:nvSpPr>
      <dsp:spPr>
        <a:xfrm rot="5400000">
          <a:off x="6255413" y="4983925"/>
          <a:ext cx="1316414" cy="1498691"/>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87B094C-FD9C-40A2-B2DA-839AE53E77F8}">
      <dsp:nvSpPr>
        <dsp:cNvPr id="0" name=""/>
        <dsp:cNvSpPr/>
      </dsp:nvSpPr>
      <dsp:spPr>
        <a:xfrm>
          <a:off x="5906644" y="3524653"/>
          <a:ext cx="2216067" cy="1551175"/>
        </a:xfrm>
        <a:prstGeom prst="roundRect">
          <a:avLst>
            <a:gd name="adj" fmla="val 16670"/>
          </a:avLst>
        </a:prstGeom>
        <a:gradFill rotWithShape="0">
          <a:gsLst>
            <a:gs pos="0">
              <a:srgbClr val="006478"/>
            </a:gs>
            <a:gs pos="100000">
              <a:sysClr val="window" lastClr="FFFFFF"/>
            </a:gs>
          </a:gsLst>
          <a:lin ang="16200000" scaled="0"/>
        </a:gradFill>
        <a:ln>
          <a:noFill/>
        </a:ln>
        <a:effectLst>
          <a:glow rad="228600">
            <a:schemeClr val="accent1">
              <a:satMod val="175000"/>
              <a:alpha val="40000"/>
            </a:schemeClr>
          </a:glow>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a:solidFill>
                <a:srgbClr val="63296B"/>
              </a:solidFill>
              <a:latin typeface="Calibri"/>
              <a:ea typeface="+mn-ea"/>
              <a:cs typeface="+mn-cs"/>
            </a:rPr>
            <a:t>Build Dictionary</a:t>
          </a:r>
        </a:p>
      </dsp:txBody>
      <dsp:txXfrm>
        <a:off x="5982380" y="3600389"/>
        <a:ext cx="2064595" cy="1399703"/>
      </dsp:txXfrm>
    </dsp:sp>
    <dsp:sp modelId="{08827826-EF16-4637-BDFB-B735CEBC4891}">
      <dsp:nvSpPr>
        <dsp:cNvPr id="0" name=""/>
        <dsp:cNvSpPr/>
      </dsp:nvSpPr>
      <dsp:spPr>
        <a:xfrm>
          <a:off x="8122711" y="3672593"/>
          <a:ext cx="1611756" cy="1253728"/>
        </a:xfrm>
        <a:prstGeom prst="rect">
          <a:avLst/>
        </a:prstGeom>
        <a:noFill/>
        <a:ln>
          <a:noFill/>
        </a:ln>
        <a:effectLst/>
      </dsp:spPr>
      <dsp:style>
        <a:lnRef idx="0">
          <a:scrgbClr r="0" g="0" b="0"/>
        </a:lnRef>
        <a:fillRef idx="0">
          <a:scrgbClr r="0" g="0" b="0"/>
        </a:fillRef>
        <a:effectRef idx="0">
          <a:scrgbClr r="0" g="0" b="0"/>
        </a:effectRef>
        <a:fontRef idx="minor"/>
      </dsp:style>
    </dsp:sp>
    <dsp:sp modelId="{D71949C9-4E83-4D32-9EBC-0DF93B1611D1}">
      <dsp:nvSpPr>
        <dsp:cNvPr id="0" name=""/>
        <dsp:cNvSpPr/>
      </dsp:nvSpPr>
      <dsp:spPr>
        <a:xfrm>
          <a:off x="7743999" y="5267134"/>
          <a:ext cx="2216067" cy="1551175"/>
        </a:xfrm>
        <a:prstGeom prst="roundRect">
          <a:avLst>
            <a:gd name="adj" fmla="val 16670"/>
          </a:avLst>
        </a:prstGeo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a:solidFill>
                <a:srgbClr val="63296B"/>
              </a:solidFill>
              <a:latin typeface="Calibri"/>
              <a:ea typeface="+mn-ea"/>
              <a:cs typeface="+mn-cs"/>
            </a:rPr>
            <a:t>Mine Text</a:t>
          </a:r>
        </a:p>
      </dsp:txBody>
      <dsp:txXfrm>
        <a:off x="7819735" y="5342870"/>
        <a:ext cx="2064595" cy="139970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039BF-BCEE-4F75-8C2E-F77ED95F9E24}">
      <dsp:nvSpPr>
        <dsp:cNvPr id="0" name=""/>
        <dsp:cNvSpPr/>
      </dsp:nvSpPr>
      <dsp:spPr>
        <a:xfrm rot="5400000">
          <a:off x="2580703" y="1498962"/>
          <a:ext cx="1316414" cy="1498691"/>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B1D9917-74AB-430A-B427-46779569695F}">
      <dsp:nvSpPr>
        <dsp:cNvPr id="0" name=""/>
        <dsp:cNvSpPr/>
      </dsp:nvSpPr>
      <dsp:spPr>
        <a:xfrm>
          <a:off x="2231933" y="39690"/>
          <a:ext cx="2216067" cy="1551175"/>
        </a:xfrm>
        <a:prstGeom prst="roundRect">
          <a:avLst>
            <a:gd name="adj" fmla="val 16670"/>
          </a:avLst>
        </a:prstGeo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solidFill>
                <a:srgbClr val="63296B"/>
              </a:solidFill>
              <a:latin typeface="Calibri"/>
              <a:ea typeface="+mn-ea"/>
              <a:cs typeface="+mn-cs"/>
            </a:rPr>
            <a:t>Manage Data</a:t>
          </a:r>
        </a:p>
      </dsp:txBody>
      <dsp:txXfrm>
        <a:off x="2307669" y="115426"/>
        <a:ext cx="2064595" cy="1399703"/>
      </dsp:txXfrm>
    </dsp:sp>
    <dsp:sp modelId="{6C6D7317-34E2-47DE-B531-C8EE59609555}">
      <dsp:nvSpPr>
        <dsp:cNvPr id="0" name=""/>
        <dsp:cNvSpPr/>
      </dsp:nvSpPr>
      <dsp:spPr>
        <a:xfrm>
          <a:off x="4448000" y="187630"/>
          <a:ext cx="1611756" cy="1253728"/>
        </a:xfrm>
        <a:prstGeom prst="rect">
          <a:avLst/>
        </a:prstGeom>
        <a:noFill/>
        <a:ln>
          <a:noFill/>
        </a:ln>
        <a:effectLst/>
      </dsp:spPr>
      <dsp:style>
        <a:lnRef idx="0">
          <a:scrgbClr r="0" g="0" b="0"/>
        </a:lnRef>
        <a:fillRef idx="0">
          <a:scrgbClr r="0" g="0" b="0"/>
        </a:fillRef>
        <a:effectRef idx="0">
          <a:scrgbClr r="0" g="0" b="0"/>
        </a:effectRef>
        <a:fontRef idx="minor"/>
      </dsp:style>
    </dsp:sp>
    <dsp:sp modelId="{D0DBCD17-5558-4863-890C-7FAA07CD001B}">
      <dsp:nvSpPr>
        <dsp:cNvPr id="0" name=""/>
        <dsp:cNvSpPr/>
      </dsp:nvSpPr>
      <dsp:spPr>
        <a:xfrm rot="5400000">
          <a:off x="4418058" y="3241443"/>
          <a:ext cx="1316414" cy="1498691"/>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CFF10E6-23B7-4B92-96F2-57F0AFB111DE}">
      <dsp:nvSpPr>
        <dsp:cNvPr id="0" name=""/>
        <dsp:cNvSpPr/>
      </dsp:nvSpPr>
      <dsp:spPr>
        <a:xfrm>
          <a:off x="4069288" y="1782171"/>
          <a:ext cx="2216067" cy="1551175"/>
        </a:xfrm>
        <a:prstGeom prst="roundRect">
          <a:avLst>
            <a:gd name="adj" fmla="val 16670"/>
          </a:avLst>
        </a:prstGeo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a:solidFill>
                <a:srgbClr val="63296B"/>
              </a:solidFill>
              <a:latin typeface="Calibri"/>
              <a:ea typeface="+mn-ea"/>
              <a:cs typeface="+mn-cs"/>
            </a:rPr>
            <a:t>Define Categories</a:t>
          </a:r>
        </a:p>
      </dsp:txBody>
      <dsp:txXfrm>
        <a:off x="4145024" y="1857907"/>
        <a:ext cx="2064595" cy="1399703"/>
      </dsp:txXfrm>
    </dsp:sp>
    <dsp:sp modelId="{B1069A1B-FCE0-448C-B65B-D9DCACE2332C}">
      <dsp:nvSpPr>
        <dsp:cNvPr id="0" name=""/>
        <dsp:cNvSpPr/>
      </dsp:nvSpPr>
      <dsp:spPr>
        <a:xfrm>
          <a:off x="6285355" y="1930111"/>
          <a:ext cx="1611756" cy="1253728"/>
        </a:xfrm>
        <a:prstGeom prst="rect">
          <a:avLst/>
        </a:prstGeom>
        <a:noFill/>
        <a:ln>
          <a:noFill/>
        </a:ln>
        <a:effectLst/>
      </dsp:spPr>
      <dsp:style>
        <a:lnRef idx="0">
          <a:scrgbClr r="0" g="0" b="0"/>
        </a:lnRef>
        <a:fillRef idx="0">
          <a:scrgbClr r="0" g="0" b="0"/>
        </a:fillRef>
        <a:effectRef idx="0">
          <a:scrgbClr r="0" g="0" b="0"/>
        </a:effectRef>
        <a:fontRef idx="minor"/>
      </dsp:style>
    </dsp:sp>
    <dsp:sp modelId="{62A61475-1D6F-48E4-8985-C3E7C56C0AAD}">
      <dsp:nvSpPr>
        <dsp:cNvPr id="0" name=""/>
        <dsp:cNvSpPr/>
      </dsp:nvSpPr>
      <dsp:spPr>
        <a:xfrm rot="5400000">
          <a:off x="6255413" y="4983925"/>
          <a:ext cx="1316414" cy="1498691"/>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87B094C-FD9C-40A2-B2DA-839AE53E77F8}">
      <dsp:nvSpPr>
        <dsp:cNvPr id="0" name=""/>
        <dsp:cNvSpPr/>
      </dsp:nvSpPr>
      <dsp:spPr>
        <a:xfrm>
          <a:off x="5906644" y="3524653"/>
          <a:ext cx="2216067" cy="1551175"/>
        </a:xfrm>
        <a:prstGeom prst="roundRect">
          <a:avLst>
            <a:gd name="adj" fmla="val 16670"/>
          </a:avLst>
        </a:prstGeom>
        <a:gradFill rotWithShape="0">
          <a:gsLst>
            <a:gs pos="0">
              <a:srgbClr val="006478"/>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a:solidFill>
                <a:srgbClr val="63296B"/>
              </a:solidFill>
              <a:latin typeface="Calibri"/>
              <a:ea typeface="+mn-ea"/>
              <a:cs typeface="+mn-cs"/>
            </a:rPr>
            <a:t>Build Dictionary</a:t>
          </a:r>
        </a:p>
      </dsp:txBody>
      <dsp:txXfrm>
        <a:off x="5982380" y="3600389"/>
        <a:ext cx="2064595" cy="1399703"/>
      </dsp:txXfrm>
    </dsp:sp>
    <dsp:sp modelId="{08827826-EF16-4637-BDFB-B735CEBC4891}">
      <dsp:nvSpPr>
        <dsp:cNvPr id="0" name=""/>
        <dsp:cNvSpPr/>
      </dsp:nvSpPr>
      <dsp:spPr>
        <a:xfrm>
          <a:off x="8122711" y="3672593"/>
          <a:ext cx="1611756" cy="1253728"/>
        </a:xfrm>
        <a:prstGeom prst="rect">
          <a:avLst/>
        </a:prstGeom>
        <a:noFill/>
        <a:ln>
          <a:noFill/>
        </a:ln>
        <a:effectLst/>
      </dsp:spPr>
      <dsp:style>
        <a:lnRef idx="0">
          <a:scrgbClr r="0" g="0" b="0"/>
        </a:lnRef>
        <a:fillRef idx="0">
          <a:scrgbClr r="0" g="0" b="0"/>
        </a:fillRef>
        <a:effectRef idx="0">
          <a:scrgbClr r="0" g="0" b="0"/>
        </a:effectRef>
        <a:fontRef idx="minor"/>
      </dsp:style>
    </dsp:sp>
    <dsp:sp modelId="{D71949C9-4E83-4D32-9EBC-0DF93B1611D1}">
      <dsp:nvSpPr>
        <dsp:cNvPr id="0" name=""/>
        <dsp:cNvSpPr/>
      </dsp:nvSpPr>
      <dsp:spPr>
        <a:xfrm>
          <a:off x="7743999" y="5267134"/>
          <a:ext cx="2216067" cy="1551175"/>
        </a:xfrm>
        <a:prstGeom prst="roundRect">
          <a:avLst>
            <a:gd name="adj" fmla="val 16670"/>
          </a:avLst>
        </a:prstGeom>
        <a:gradFill rotWithShape="0">
          <a:gsLst>
            <a:gs pos="0">
              <a:srgbClr val="006478"/>
            </a:gs>
            <a:gs pos="100000">
              <a:sysClr val="window" lastClr="FFFFFF"/>
            </a:gs>
          </a:gsLst>
          <a:lin ang="16200000" scaled="0"/>
        </a:gradFill>
        <a:ln>
          <a:noFill/>
        </a:ln>
        <a:effectLst>
          <a:glow rad="228600">
            <a:schemeClr val="accent1">
              <a:satMod val="175000"/>
              <a:alpha val="40000"/>
            </a:schemeClr>
          </a:glow>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a:solidFill>
                <a:srgbClr val="63296B"/>
              </a:solidFill>
              <a:latin typeface="Calibri"/>
              <a:ea typeface="+mn-ea"/>
              <a:cs typeface="+mn-cs"/>
            </a:rPr>
            <a:t>Mine Text</a:t>
          </a:r>
        </a:p>
      </dsp:txBody>
      <dsp:txXfrm>
        <a:off x="7819735" y="5342870"/>
        <a:ext cx="2064595" cy="1399703"/>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6DCAD69-85EF-467A-8E4A-B214F8D5816C}" type="datetimeFigureOut">
              <a:rPr lang="en-US" smtClean="0"/>
              <a:t>11/1/2018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C1302A8-CAF8-428D-A881-9F350DEF164B}" type="slidenum">
              <a:rPr lang="en-US" smtClean="0"/>
              <a:t>‹#›</a:t>
            </a:fld>
            <a:endParaRPr lang="en-US"/>
          </a:p>
        </p:txBody>
      </p:sp>
    </p:spTree>
    <p:extLst>
      <p:ext uri="{BB962C8B-B14F-4D97-AF65-F5344CB8AC3E}">
        <p14:creationId xmlns:p14="http://schemas.microsoft.com/office/powerpoint/2010/main" val="3830901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3761DF-9FFD-4C3C-9469-D34275E52D78}" type="datetimeFigureOut">
              <a:rPr lang="en-US" smtClean="0"/>
              <a:t>11/1/2018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4A43F1-819A-4200-9F7A-062C0299E262}" type="slidenum">
              <a:rPr lang="en-US" smtClean="0"/>
              <a:t>‹#›</a:t>
            </a:fld>
            <a:endParaRPr lang="en-US"/>
          </a:p>
        </p:txBody>
      </p:sp>
    </p:spTree>
    <p:extLst>
      <p:ext uri="{BB962C8B-B14F-4D97-AF65-F5344CB8AC3E}">
        <p14:creationId xmlns:p14="http://schemas.microsoft.com/office/powerpoint/2010/main" val="2021926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 starts at beginning</a:t>
            </a:r>
          </a:p>
          <a:p>
            <a:r>
              <a:rPr lang="en-US" dirty="0"/>
              <a:t>Betty starts</a:t>
            </a:r>
            <a:r>
              <a:rPr lang="en-US" baseline="0" dirty="0"/>
              <a:t> at Method</a:t>
            </a:r>
          </a:p>
          <a:p>
            <a:r>
              <a:rPr lang="en-US" baseline="0" dirty="0"/>
              <a:t>Ann resumes at Strengths</a:t>
            </a:r>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1</a:t>
            </a:fld>
            <a:endParaRPr lang="en-US"/>
          </a:p>
        </p:txBody>
      </p:sp>
    </p:spTree>
    <p:extLst>
      <p:ext uri="{BB962C8B-B14F-4D97-AF65-F5344CB8AC3E}">
        <p14:creationId xmlns:p14="http://schemas.microsoft.com/office/powerpoint/2010/main" val="1021903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this is result for one of 3 plans .  Each of the others have different domains. Part of the value is that it is tailored to each of the metrics.</a:t>
            </a:r>
          </a:p>
          <a:p>
            <a:endParaRPr lang="en-US" dirty="0"/>
          </a:p>
          <a:p>
            <a:r>
              <a:rPr lang="en-US" dirty="0"/>
              <a:t>Has anyone seen</a:t>
            </a:r>
            <a:r>
              <a:rPr lang="en-US" baseline="0" dirty="0"/>
              <a:t> the hub report?</a:t>
            </a:r>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14</a:t>
            </a:fld>
            <a:endParaRPr lang="en-US"/>
          </a:p>
        </p:txBody>
      </p:sp>
    </p:spTree>
    <p:extLst>
      <p:ext uri="{BB962C8B-B14F-4D97-AF65-F5344CB8AC3E}">
        <p14:creationId xmlns:p14="http://schemas.microsoft.com/office/powerpoint/2010/main" val="4192416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15</a:t>
            </a:fld>
            <a:endParaRPr lang="en-US"/>
          </a:p>
        </p:txBody>
      </p:sp>
    </p:spTree>
    <p:extLst>
      <p:ext uri="{BB962C8B-B14F-4D97-AF65-F5344CB8AC3E}">
        <p14:creationId xmlns:p14="http://schemas.microsoft.com/office/powerpoint/2010/main" val="1516748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i.e. what is the value?</a:t>
            </a:r>
          </a:p>
          <a:p>
            <a:endParaRPr lang="en-US" dirty="0"/>
          </a:p>
          <a:p>
            <a:r>
              <a:rPr lang="en-US" dirty="0"/>
              <a:t>Question – is there any value to </a:t>
            </a:r>
            <a:r>
              <a:rPr lang="en-US" dirty="0" err="1"/>
              <a:t>analyszing</a:t>
            </a:r>
            <a:r>
              <a:rPr lang="en-US" dirty="0"/>
              <a:t> TTC plans this way?  This is a way to compare across hubs in a nonnumeric way. Are there ways to look at the plans to strengthen the TTC plan process itself.</a:t>
            </a:r>
          </a:p>
          <a:p>
            <a:r>
              <a:rPr lang="en-US" dirty="0"/>
              <a:t>A so what about why we did it and also the larger picture that </a:t>
            </a:r>
            <a:r>
              <a:rPr lang="en-US" dirty="0" err="1"/>
              <a:t>qual</a:t>
            </a:r>
            <a:r>
              <a:rPr lang="en-US" dirty="0"/>
              <a:t> data is underutilized  -- daunting process (in Vivo, </a:t>
            </a:r>
            <a:r>
              <a:rPr lang="en-US" dirty="0" err="1"/>
              <a:t>Atlas.ti</a:t>
            </a:r>
            <a:r>
              <a:rPr lang="en-US" dirty="0"/>
              <a:t>)  Is this potentially replicable process – machine learning – combined to streamline the process</a:t>
            </a:r>
          </a:p>
          <a:p>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16</a:t>
            </a:fld>
            <a:endParaRPr lang="en-US"/>
          </a:p>
        </p:txBody>
      </p:sp>
    </p:spTree>
    <p:extLst>
      <p:ext uri="{BB962C8B-B14F-4D97-AF65-F5344CB8AC3E}">
        <p14:creationId xmlns:p14="http://schemas.microsoft.com/office/powerpoint/2010/main" val="2540837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Betty Starts </a:t>
            </a:r>
            <a:r>
              <a:rPr lang="en-US" dirty="0" smtClean="0"/>
              <a:t>here</a:t>
            </a:r>
            <a:endParaRPr lang="en-US" dirty="0"/>
          </a:p>
          <a:p>
            <a:endParaRPr lang="en-US" dirty="0"/>
          </a:p>
          <a:p>
            <a:r>
              <a:rPr lang="en-US" dirty="0"/>
              <a:t>If Ann</a:t>
            </a:r>
            <a:r>
              <a:rPr lang="en-US" baseline="0" dirty="0"/>
              <a:t> doesn’t say “this approach can be used with other types of data.” I can say it here.</a:t>
            </a:r>
            <a:endParaRPr lang="en-US" dirty="0"/>
          </a:p>
          <a:p>
            <a:endParaRPr lang="en-US" dirty="0"/>
          </a:p>
          <a:p>
            <a:r>
              <a:rPr lang="en-US" dirty="0" smtClean="0"/>
              <a:t>I’m going</a:t>
            </a:r>
            <a:r>
              <a:rPr lang="en-US" baseline="0" dirty="0" smtClean="0"/>
              <a:t> to describe the method we followed.</a:t>
            </a:r>
            <a:endParaRPr lang="en-US" dirty="0"/>
          </a:p>
          <a:p>
            <a:r>
              <a:rPr lang="en-US" baseline="0" dirty="0" smtClean="0"/>
              <a:t>We used </a:t>
            </a:r>
            <a:r>
              <a:rPr lang="en-US" baseline="0" dirty="0"/>
              <a:t>this process for each of the 3 metrics, i.e. repeated the process 3 </a:t>
            </a:r>
            <a:r>
              <a:rPr lang="en-US" baseline="0" dirty="0" smtClean="0"/>
              <a:t>times because we created 3 distinct dictionaries.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I’ll go into detail for each of the steps.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17</a:t>
            </a:fld>
            <a:endParaRPr lang="en-US"/>
          </a:p>
        </p:txBody>
      </p:sp>
    </p:spTree>
    <p:extLst>
      <p:ext uri="{BB962C8B-B14F-4D97-AF65-F5344CB8AC3E}">
        <p14:creationId xmlns:p14="http://schemas.microsoft.com/office/powerpoint/2010/main" val="3498343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a:t>
            </a:r>
            <a:r>
              <a:rPr lang="en-US" baseline="0" dirty="0" smtClean="0"/>
              <a:t>start </a:t>
            </a:r>
            <a:r>
              <a:rPr lang="en-US" baseline="0" dirty="0"/>
              <a:t>by managing our data</a:t>
            </a:r>
          </a:p>
          <a:p>
            <a:endParaRPr lang="en-US" dirty="0"/>
          </a:p>
          <a:p>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18</a:t>
            </a:fld>
            <a:endParaRPr lang="en-US"/>
          </a:p>
        </p:txBody>
      </p:sp>
    </p:spTree>
    <p:extLst>
      <p:ext uri="{BB962C8B-B14F-4D97-AF65-F5344CB8AC3E}">
        <p14:creationId xmlns:p14="http://schemas.microsoft.com/office/powerpoint/2010/main" val="1866628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data comes to us</a:t>
            </a:r>
            <a:r>
              <a:rPr lang="en-US" baseline="0" dirty="0"/>
              <a:t> as an excel spreadsheet.  The original data dump was about 15 Mbytes, </a:t>
            </a:r>
            <a:r>
              <a:rPr lang="en-US" baseline="0" dirty="0" smtClean="0"/>
              <a:t>with 8,000 </a:t>
            </a:r>
            <a:r>
              <a:rPr lang="en-US" baseline="0" dirty="0"/>
              <a:t>rows.</a:t>
            </a:r>
          </a:p>
          <a:p>
            <a:r>
              <a:rPr lang="en-US" baseline="0" dirty="0"/>
              <a:t/>
            </a:r>
            <a:br>
              <a:rPr lang="en-US" baseline="0" dirty="0"/>
            </a:br>
            <a:r>
              <a:rPr lang="en-US" baseline="0" dirty="0"/>
              <a:t>I’ll briefly go through the sections of data we used.</a:t>
            </a:r>
          </a:p>
          <a:p>
            <a:endParaRPr lang="en-US" baseline="0" dirty="0"/>
          </a:p>
          <a:p>
            <a:r>
              <a:rPr lang="en-US" baseline="0" dirty="0" smtClean="0"/>
              <a:t>to </a:t>
            </a:r>
            <a:r>
              <a:rPr lang="en-US" baseline="0" dirty="0" smtClean="0"/>
              <a:t>the left The </a:t>
            </a:r>
            <a:r>
              <a:rPr lang="en-US" baseline="0" dirty="0"/>
              <a:t>hub ID </a:t>
            </a:r>
            <a:r>
              <a:rPr lang="en-US" baseline="0" dirty="0" smtClean="0"/>
              <a:t>allowed </a:t>
            </a:r>
            <a:r>
              <a:rPr lang="en-US" baseline="0" dirty="0"/>
              <a:t>us to match the analysis to the </a:t>
            </a:r>
            <a:r>
              <a:rPr lang="en-US" baseline="0" dirty="0" smtClean="0"/>
              <a:t>hub that wrote the Turn the Curve plan.  These IDs were randomly generated 3 letter identifiers.</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19</a:t>
            </a:fld>
            <a:endParaRPr lang="en-US"/>
          </a:p>
        </p:txBody>
      </p:sp>
    </p:spTree>
    <p:extLst>
      <p:ext uri="{BB962C8B-B14F-4D97-AF65-F5344CB8AC3E}">
        <p14:creationId xmlns:p14="http://schemas.microsoft.com/office/powerpoint/2010/main" val="444215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metric code </a:t>
            </a:r>
            <a:r>
              <a:rPr lang="en-US" baseline="0" dirty="0" smtClean="0"/>
              <a:t>matches </a:t>
            </a:r>
            <a:r>
              <a:rPr lang="en-US" baseline="0" dirty="0"/>
              <a:t>the plan to the metric</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20</a:t>
            </a:fld>
            <a:endParaRPr lang="en-US"/>
          </a:p>
        </p:txBody>
      </p:sp>
    </p:spTree>
    <p:extLst>
      <p:ext uri="{BB962C8B-B14F-4D97-AF65-F5344CB8AC3E}">
        <p14:creationId xmlns:p14="http://schemas.microsoft.com/office/powerpoint/2010/main" val="2145397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aseline="0" dirty="0" smtClean="0"/>
              <a:t>Next is the label naming the step </a:t>
            </a:r>
            <a:r>
              <a:rPr lang="en-US" baseline="0" dirty="0"/>
              <a:t>in the </a:t>
            </a:r>
            <a:r>
              <a:rPr lang="en-US" baseline="0" dirty="0" smtClean="0"/>
              <a:t>Turn the Curve plan narrative: </a:t>
            </a:r>
            <a:r>
              <a:rPr lang="en-US" baseline="0" dirty="0"/>
              <a:t>, Story behind the curve, partners, What works, strategies</a:t>
            </a:r>
            <a:r>
              <a:rPr lang="en-US" baseline="0" dirty="0" smtClean="0"/>
              <a:t>, </a:t>
            </a:r>
            <a:r>
              <a:rPr lang="en-US" baseline="0" dirty="0" smtClean="0"/>
              <a:t>and sometimes </a:t>
            </a:r>
            <a:r>
              <a:rPr lang="en-US" baseline="0" dirty="0"/>
              <a:t>others that individual hubs created to help them Turn the Curve</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21</a:t>
            </a:fld>
            <a:endParaRPr lang="en-US"/>
          </a:p>
        </p:txBody>
      </p:sp>
    </p:spTree>
    <p:extLst>
      <p:ext uri="{BB962C8B-B14F-4D97-AF65-F5344CB8AC3E}">
        <p14:creationId xmlns:p14="http://schemas.microsoft.com/office/powerpoint/2010/main" val="973513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Note</a:t>
            </a:r>
            <a:r>
              <a:rPr lang="en-US" baseline="0" dirty="0"/>
              <a:t> text is the narrative text that </a:t>
            </a:r>
            <a:r>
              <a:rPr lang="en-US" baseline="0" dirty="0" smtClean="0"/>
              <a:t>we </a:t>
            </a:r>
            <a:r>
              <a:rPr lang="en-US" baseline="0" dirty="0"/>
              <a:t>analyzed.  The length </a:t>
            </a:r>
            <a:r>
              <a:rPr lang="en-US" baseline="0" dirty="0" smtClean="0"/>
              <a:t> of these notes varied </a:t>
            </a:r>
            <a:r>
              <a:rPr lang="en-US" baseline="0" dirty="0"/>
              <a:t>from about 100 words to 3000 words per plan.</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22</a:t>
            </a:fld>
            <a:endParaRPr lang="en-US"/>
          </a:p>
        </p:txBody>
      </p:sp>
    </p:spTree>
    <p:extLst>
      <p:ext uri="{BB962C8B-B14F-4D97-AF65-F5344CB8AC3E}">
        <p14:creationId xmlns:p14="http://schemas.microsoft.com/office/powerpoint/2010/main" val="291741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record type identifies</a:t>
            </a:r>
            <a:r>
              <a:rPr lang="en-US" baseline="0" dirty="0" smtClean="0"/>
              <a:t> the </a:t>
            </a:r>
            <a:r>
              <a:rPr lang="en-US" baseline="0" dirty="0" err="1" smtClean="0"/>
              <a:t>notetext</a:t>
            </a:r>
            <a:r>
              <a:rPr lang="en-US" baseline="0" dirty="0" smtClean="0"/>
              <a:t> as either current or historical.</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23</a:t>
            </a:fld>
            <a:endParaRPr lang="en-US"/>
          </a:p>
        </p:txBody>
      </p:sp>
    </p:spTree>
    <p:extLst>
      <p:ext uri="{BB962C8B-B14F-4D97-AF65-F5344CB8AC3E}">
        <p14:creationId xmlns:p14="http://schemas.microsoft.com/office/powerpoint/2010/main" val="3902589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2</a:t>
            </a:fld>
            <a:endParaRPr lang="en-US"/>
          </a:p>
        </p:txBody>
      </p:sp>
    </p:spTree>
    <p:extLst>
      <p:ext uri="{BB962C8B-B14F-4D97-AF65-F5344CB8AC3E}">
        <p14:creationId xmlns:p14="http://schemas.microsoft.com/office/powerpoint/2010/main" val="32459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a:t>
            </a:r>
            <a:r>
              <a:rPr lang="en-US" baseline="0" dirty="0"/>
              <a:t> management r</a:t>
            </a:r>
            <a:r>
              <a:rPr lang="en-US" dirty="0"/>
              <a:t>equired attention to detail</a:t>
            </a:r>
          </a:p>
          <a:p>
            <a:endParaRPr lang="en-US" dirty="0"/>
          </a:p>
          <a:p>
            <a:r>
              <a:rPr lang="en-US" dirty="0" smtClean="0"/>
              <a:t>We </a:t>
            </a:r>
            <a:r>
              <a:rPr lang="en-US" baseline="0" dirty="0" smtClean="0"/>
              <a:t>needed </a:t>
            </a:r>
            <a:r>
              <a:rPr lang="en-US" baseline="0" dirty="0"/>
              <a:t>to understand what </a:t>
            </a:r>
            <a:r>
              <a:rPr lang="en-US" baseline="0" dirty="0" smtClean="0"/>
              <a:t>the data </a:t>
            </a:r>
            <a:r>
              <a:rPr lang="en-US" baseline="0" dirty="0"/>
              <a:t>included, </a:t>
            </a:r>
          </a:p>
          <a:p>
            <a:r>
              <a:rPr lang="en-US" baseline="0" dirty="0" smtClean="0"/>
              <a:t>what </a:t>
            </a:r>
            <a:r>
              <a:rPr lang="en-US" baseline="0" dirty="0"/>
              <a:t>was useful, what was not useful,  and the best way to proceed with the analysis.  </a:t>
            </a:r>
          </a:p>
          <a:p>
            <a:endParaRPr lang="en-US" baseline="0" dirty="0"/>
          </a:p>
          <a:p>
            <a:r>
              <a:rPr lang="en-US" baseline="0" dirty="0"/>
              <a:t>We</a:t>
            </a:r>
            <a:r>
              <a:rPr lang="en-US" dirty="0"/>
              <a:t> became familiar with</a:t>
            </a:r>
            <a:r>
              <a:rPr lang="en-US" baseline="0" dirty="0"/>
              <a:t> the data by reading selections from the narratives, </a:t>
            </a:r>
          </a:p>
          <a:p>
            <a:r>
              <a:rPr lang="en-US" baseline="0" dirty="0"/>
              <a:t>exploring aspects of the data such as number of records per metric or hub. </a:t>
            </a:r>
          </a:p>
          <a:p>
            <a:r>
              <a:rPr lang="en-US" baseline="0" dirty="0"/>
              <a:t>and using some basic text processing to chart word counts, etc.</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preliminary explorations,</a:t>
            </a:r>
            <a:r>
              <a:rPr lang="en-US" baseline="0" dirty="0"/>
              <a:t> </a:t>
            </a:r>
            <a:r>
              <a:rPr lang="en-US" dirty="0"/>
              <a:t>we decided to include only records designated as “current notes” </a:t>
            </a:r>
            <a:r>
              <a:rPr lang="en-US" dirty="0" smtClean="0"/>
              <a:t>which were the most recent version of what was saved</a:t>
            </a:r>
            <a:r>
              <a:rPr lang="en-US" baseline="0" dirty="0" smtClean="0"/>
              <a:t> in</a:t>
            </a:r>
            <a:r>
              <a:rPr lang="en-US" dirty="0" smtClean="0"/>
              <a:t> </a:t>
            </a:r>
            <a:r>
              <a:rPr lang="en-US" dirty="0"/>
              <a:t>the analysis to avoid</a:t>
            </a:r>
            <a:r>
              <a:rPr lang="en-US" baseline="0" dirty="0"/>
              <a:t> duplication of data from the “historical note” records</a:t>
            </a:r>
            <a:r>
              <a:rPr lang="en-US" baseline="0" dirty="0" smtClean="0"/>
              <a:t>.  We included all plans, regardless of length. This was about 2000 rows or </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r>
              <a:rPr lang="en-US" baseline="0" dirty="0"/>
              <a:t>1 to 2 Mbytes of data per </a:t>
            </a:r>
            <a:r>
              <a:rPr lang="en-US" baseline="0" dirty="0" smtClean="0"/>
              <a:t>dictionary.</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IRB 300 rows, ~80 unformatted pages of text, 52,000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Pilot 232  rows,      ~70 unformatted pages 45,000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Careers 300 rows  ~80 pages, ~50,000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24</a:t>
            </a:fld>
            <a:endParaRPr lang="en-US"/>
          </a:p>
        </p:txBody>
      </p:sp>
    </p:spTree>
    <p:extLst>
      <p:ext uri="{BB962C8B-B14F-4D97-AF65-F5344CB8AC3E}">
        <p14:creationId xmlns:p14="http://schemas.microsoft.com/office/powerpoint/2010/main" val="1322225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aspect of data</a:t>
            </a:r>
            <a:r>
              <a:rPr lang="en-US" baseline="0" dirty="0" smtClean="0"/>
              <a:t> management is assessing whether there is </a:t>
            </a:r>
            <a:r>
              <a:rPr lang="en-US" dirty="0" smtClean="0"/>
              <a:t>Critical Mass for the analysis</a:t>
            </a:r>
            <a:r>
              <a:rPr lang="en-US" baseline="0" dirty="0" smtClean="0"/>
              <a:t> method</a:t>
            </a:r>
            <a:r>
              <a:rPr lang="en-US" dirty="0" smtClean="0"/>
              <a:t> -- Did </a:t>
            </a:r>
            <a:r>
              <a:rPr lang="en-US" dirty="0"/>
              <a:t>we have enough data to</a:t>
            </a:r>
            <a:r>
              <a:rPr lang="en-US" baseline="0" dirty="0"/>
              <a:t> perform this type of analysis?</a:t>
            </a:r>
          </a:p>
          <a:p>
            <a:endParaRPr lang="en-US" baseline="0" dirty="0" smtClean="0"/>
          </a:p>
          <a:p>
            <a:r>
              <a:rPr lang="en-US" baseline="0" dirty="0" smtClean="0"/>
              <a:t>Is anyone here not familiar with the basic concepts of text mining?</a:t>
            </a:r>
          </a:p>
          <a:p>
            <a:endParaRPr lang="en-US" baseline="0" dirty="0"/>
          </a:p>
          <a:p>
            <a:r>
              <a:rPr lang="en-US" baseline="0" dirty="0" smtClean="0"/>
              <a:t>*If needed: The </a:t>
            </a:r>
            <a:r>
              <a:rPr lang="en-US" baseline="0" dirty="0"/>
              <a:t>term text mining describes a diverse collection of computer analysis techniques </a:t>
            </a:r>
            <a:r>
              <a:rPr lang="en-US" baseline="0" dirty="0" smtClean="0"/>
              <a:t>using text as </a:t>
            </a:r>
            <a:r>
              <a:rPr lang="en-US" baseline="0" dirty="0"/>
              <a:t>input, i.e. social media data, write-in survey responses, </a:t>
            </a:r>
            <a:r>
              <a:rPr lang="en-US" baseline="0" dirty="0" smtClean="0"/>
              <a:t>political speeches, newspaper articles, etc. </a:t>
            </a:r>
          </a:p>
          <a:p>
            <a:r>
              <a:rPr lang="en-US" baseline="0" dirty="0" smtClean="0"/>
              <a:t>[Text mining/These] techniques include junk email classification, assigning news articles to topic groups.</a:t>
            </a:r>
          </a:p>
          <a:p>
            <a:r>
              <a:rPr lang="en-US" baseline="0" dirty="0" smtClean="0"/>
              <a:t>*</a:t>
            </a:r>
            <a:endParaRPr lang="en-US" baseline="0" dirty="0"/>
          </a:p>
          <a:p>
            <a:r>
              <a:rPr lang="en-US" baseline="0" dirty="0" smtClean="0"/>
              <a:t>Some of </a:t>
            </a:r>
            <a:r>
              <a:rPr lang="en-US" baseline="0" dirty="0" smtClean="0"/>
              <a:t>the </a:t>
            </a:r>
            <a:r>
              <a:rPr lang="en-US" baseline="0" dirty="0" smtClean="0"/>
              <a:t>techniques </a:t>
            </a:r>
            <a:r>
              <a:rPr lang="en-US" baseline="0" dirty="0"/>
              <a:t>require a large and diverse data corpus and use sophisticated text transformations based on term frequencies and specific distance measures.</a:t>
            </a:r>
          </a:p>
          <a:p>
            <a:endParaRPr lang="en-US" baseline="0" dirty="0"/>
          </a:p>
          <a:p>
            <a:r>
              <a:rPr lang="en-US" baseline="0" dirty="0"/>
              <a:t>We have a lot of data, but not enough for </a:t>
            </a:r>
            <a:r>
              <a:rPr lang="en-US" baseline="0" dirty="0" smtClean="0"/>
              <a:t>some of those </a:t>
            </a:r>
            <a:r>
              <a:rPr lang="en-US" baseline="0" dirty="0"/>
              <a:t>techniques.</a:t>
            </a:r>
          </a:p>
          <a:p>
            <a:endParaRPr lang="en-US" baseline="0" dirty="0" smtClean="0"/>
          </a:p>
          <a:p>
            <a:r>
              <a:rPr lang="en-US" baseline="0" dirty="0" smtClean="0"/>
              <a:t>A class of text mining techniques includes categorization using dictionaries of terms, For example, sentiment analysis uses dictionaries </a:t>
            </a:r>
            <a:r>
              <a:rPr lang="en-US" baseline="0" dirty="0"/>
              <a:t>of words classified as positive or </a:t>
            </a:r>
            <a:r>
              <a:rPr lang="en-US" baseline="0" dirty="0" smtClean="0"/>
              <a:t>negative.</a:t>
            </a:r>
          </a:p>
          <a:p>
            <a:endParaRPr lang="en-US" baseline="0" dirty="0"/>
          </a:p>
          <a:p>
            <a:r>
              <a:rPr lang="en-US" baseline="0" dirty="0"/>
              <a:t>Once the dictionary is built, the analysis can be applied to </a:t>
            </a:r>
            <a:r>
              <a:rPr lang="en-US" baseline="0" dirty="0" smtClean="0"/>
              <a:t>data sets of varying sizes.</a:t>
            </a:r>
            <a:endParaRPr lang="en-US" baseline="0" dirty="0"/>
          </a:p>
          <a:p>
            <a:r>
              <a:rPr lang="en-US" baseline="0" dirty="0" smtClean="0"/>
              <a:t>This </a:t>
            </a:r>
            <a:r>
              <a:rPr lang="en-US" baseline="0" dirty="0"/>
              <a:t>technique is amenable to “smaller” datasets.  </a:t>
            </a:r>
          </a:p>
          <a:p>
            <a:r>
              <a:rPr lang="en-US" baseline="0" dirty="0"/>
              <a:t>We modeled our work after ….. </a:t>
            </a:r>
          </a:p>
          <a:p>
            <a:r>
              <a:rPr lang="en-US" baseline="0" dirty="0" err="1" smtClean="0"/>
              <a:t>Spinczyk</a:t>
            </a:r>
            <a:r>
              <a:rPr lang="en-US" baseline="0" dirty="0" smtClean="0"/>
              <a:t> </a:t>
            </a:r>
            <a:r>
              <a:rPr lang="en-US" baseline="0" dirty="0"/>
              <a:t>et al. </a:t>
            </a:r>
            <a:r>
              <a:rPr lang="en-US" baseline="0" dirty="0" smtClean="0"/>
              <a:t>who used </a:t>
            </a:r>
            <a:r>
              <a:rPr lang="en-US" baseline="0" dirty="0"/>
              <a:t>a dictionary categorization technique to </a:t>
            </a:r>
            <a:r>
              <a:rPr lang="en-US" baseline="0" dirty="0" smtClean="0"/>
              <a:t>analyze short </a:t>
            </a:r>
            <a:r>
              <a:rPr lang="en-US" baseline="0" dirty="0"/>
              <a:t>“written statements” </a:t>
            </a:r>
            <a:r>
              <a:rPr lang="en-US" baseline="0" dirty="0" smtClean="0"/>
              <a:t>on an assigned topic by </a:t>
            </a:r>
            <a:r>
              <a:rPr lang="en-US" baseline="0" dirty="0"/>
              <a:t>~70 high school </a:t>
            </a:r>
            <a:r>
              <a:rPr lang="en-US" baseline="0" dirty="0" smtClean="0"/>
              <a:t>girls.</a:t>
            </a:r>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25</a:t>
            </a:fld>
            <a:endParaRPr lang="en-US"/>
          </a:p>
        </p:txBody>
      </p:sp>
    </p:spTree>
    <p:extLst>
      <p:ext uri="{BB962C8B-B14F-4D97-AF65-F5344CB8AC3E}">
        <p14:creationId xmlns:p14="http://schemas.microsoft.com/office/powerpoint/2010/main" val="4114114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a:t>
            </a:r>
            <a:r>
              <a:rPr lang="en-US" baseline="0" dirty="0" smtClean="0"/>
              <a:t> cleaning can be a tedious process, but it is an important step to ensure quality analysis.</a:t>
            </a:r>
            <a:endParaRPr lang="en-US" dirty="0"/>
          </a:p>
          <a:p>
            <a:endParaRPr lang="en-US" baseline="0" dirty="0"/>
          </a:p>
          <a:p>
            <a:r>
              <a:rPr lang="en-US" baseline="0" dirty="0"/>
              <a:t>We used excel </a:t>
            </a:r>
            <a:r>
              <a:rPr lang="en-US" baseline="0" dirty="0" smtClean="0"/>
              <a:t>find-and-replace </a:t>
            </a:r>
            <a:r>
              <a:rPr lang="en-US" baseline="0" dirty="0"/>
              <a:t>to remove special markup characters. </a:t>
            </a:r>
            <a:endParaRPr lang="en-US" baseline="0" dirty="0" smtClean="0"/>
          </a:p>
          <a:p>
            <a:endParaRPr lang="en-US" baseline="0" dirty="0"/>
          </a:p>
          <a:p>
            <a:r>
              <a:rPr lang="en-US" baseline="0" dirty="0"/>
              <a:t>The tool we used for data analysis, QDA Miner/</a:t>
            </a:r>
            <a:r>
              <a:rPr lang="en-US" baseline="0" dirty="0" err="1"/>
              <a:t>WordStat</a:t>
            </a:r>
            <a:r>
              <a:rPr lang="en-US" baseline="0" dirty="0"/>
              <a:t>, provided an </a:t>
            </a:r>
            <a:r>
              <a:rPr lang="en-US" baseline="0" dirty="0" smtClean="0"/>
              <a:t>easy-to-use </a:t>
            </a:r>
            <a:r>
              <a:rPr lang="en-US" baseline="0" dirty="0"/>
              <a:t>mechanism for finding and correcting misspellings. </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26</a:t>
            </a:fld>
            <a:endParaRPr lang="en-US"/>
          </a:p>
        </p:txBody>
      </p:sp>
    </p:spTree>
    <p:extLst>
      <p:ext uri="{BB962C8B-B14F-4D97-AF65-F5344CB8AC3E}">
        <p14:creationId xmlns:p14="http://schemas.microsoft.com/office/powerpoint/2010/main" val="1658042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had clean data,</a:t>
            </a:r>
            <a:r>
              <a:rPr lang="en-US" baseline="0" dirty="0"/>
              <a:t> t</a:t>
            </a:r>
            <a:r>
              <a:rPr lang="en-US" dirty="0"/>
              <a:t>he next</a:t>
            </a:r>
            <a:r>
              <a:rPr lang="en-US" baseline="0" dirty="0"/>
              <a:t> step was to define the categories.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27</a:t>
            </a:fld>
            <a:endParaRPr lang="en-US"/>
          </a:p>
        </p:txBody>
      </p:sp>
    </p:spTree>
    <p:extLst>
      <p:ext uri="{BB962C8B-B14F-4D97-AF65-F5344CB8AC3E}">
        <p14:creationId xmlns:p14="http://schemas.microsoft.com/office/powerpoint/2010/main" val="1548850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a structured process to develop the</a:t>
            </a:r>
            <a:r>
              <a:rPr lang="en-US" baseline="0" dirty="0"/>
              <a:t> categories.</a:t>
            </a:r>
          </a:p>
          <a:p>
            <a:endParaRPr lang="en-US" dirty="0"/>
          </a:p>
          <a:p>
            <a:r>
              <a:rPr lang="en-US" dirty="0"/>
              <a:t>First I constructed</a:t>
            </a:r>
            <a:r>
              <a:rPr lang="en-US" baseline="0" dirty="0"/>
              <a:t> working categories from </a:t>
            </a:r>
            <a:r>
              <a:rPr lang="en-US" baseline="0" dirty="0" smtClean="0"/>
              <a:t>a randomly </a:t>
            </a:r>
            <a:r>
              <a:rPr lang="en-US" baseline="0" dirty="0"/>
              <a:t>chosen subset of 5-10% of the </a:t>
            </a:r>
            <a:r>
              <a:rPr lang="en-US" baseline="0" dirty="0" smtClean="0"/>
              <a:t>data, or about 4-6 Turn the Curve narratives per metric. </a:t>
            </a:r>
            <a:r>
              <a:rPr lang="en-US" baseline="0" dirty="0"/>
              <a:t>I used </a:t>
            </a:r>
            <a:r>
              <a:rPr lang="en-US" baseline="0" dirty="0" smtClean="0"/>
              <a:t>the qualitative </a:t>
            </a:r>
            <a:r>
              <a:rPr lang="en-US" baseline="0" dirty="0"/>
              <a:t>analysis methods of coding and content analysis to group codes into working categories. In addition I used “Driver Diagrams”  developed by  our Colleagues at </a:t>
            </a:r>
            <a:r>
              <a:rPr lang="en-US" baseline="0" dirty="0" smtClean="0"/>
              <a:t>Tufts and used by hubs in developing their </a:t>
            </a:r>
            <a:r>
              <a:rPr lang="en-US" baseline="0" dirty="0" smtClean="0"/>
              <a:t>plans, </a:t>
            </a:r>
            <a:r>
              <a:rPr lang="en-US" baseline="0" dirty="0" smtClean="0"/>
              <a:t>to augment the category definitions.  </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 created categories that focused on concepts related to </a:t>
            </a:r>
            <a:r>
              <a:rPr lang="en-US" baseline="0" dirty="0" smtClean="0"/>
              <a:t>the strategy component of the Turn the Curve plan.</a:t>
            </a:r>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28</a:t>
            </a:fld>
            <a:endParaRPr lang="en-US"/>
          </a:p>
        </p:txBody>
      </p:sp>
    </p:spTree>
    <p:extLst>
      <p:ext uri="{BB962C8B-B14F-4D97-AF65-F5344CB8AC3E}">
        <p14:creationId xmlns:p14="http://schemas.microsoft.com/office/powerpoint/2010/main" val="2303966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an example, These </a:t>
            </a:r>
            <a:r>
              <a:rPr lang="en-US" dirty="0"/>
              <a:t>were the working categories for the first metric,</a:t>
            </a:r>
            <a:r>
              <a:rPr lang="en-US" baseline="0" dirty="0"/>
              <a:t> IRB Time to Approval</a:t>
            </a:r>
            <a:r>
              <a:rPr lang="en-US" baseline="0" dirty="0" smtClean="0"/>
              <a:t>.  </a:t>
            </a:r>
          </a:p>
          <a:p>
            <a:endParaRPr lang="en-US" baseline="0" dirty="0"/>
          </a:p>
          <a:p>
            <a:r>
              <a:rPr lang="en-US" baseline="0" dirty="0"/>
              <a:t>Each category </a:t>
            </a:r>
            <a:r>
              <a:rPr lang="en-US" baseline="0" dirty="0" smtClean="0"/>
              <a:t>was labeled and included </a:t>
            </a:r>
            <a:r>
              <a:rPr lang="en-US" baseline="0" dirty="0"/>
              <a:t>examples from the </a:t>
            </a:r>
            <a:r>
              <a:rPr lang="en-US" baseline="0" dirty="0" smtClean="0"/>
              <a:t>data or Drivers Diagrams as a description.  One category was </a:t>
            </a:r>
            <a:r>
              <a:rPr lang="en-US" baseline="0" dirty="0"/>
              <a:t>improve IRB submission process.</a:t>
            </a:r>
          </a:p>
          <a:p>
            <a:endParaRPr lang="en-US" baseline="0" dirty="0"/>
          </a:p>
        </p:txBody>
      </p:sp>
      <p:sp>
        <p:nvSpPr>
          <p:cNvPr id="4" name="Slide Number Placeholder 3"/>
          <p:cNvSpPr>
            <a:spLocks noGrp="1"/>
          </p:cNvSpPr>
          <p:nvPr>
            <p:ph type="sldNum" sz="quarter" idx="10"/>
          </p:nvPr>
        </p:nvSpPr>
        <p:spPr/>
        <p:txBody>
          <a:bodyPr/>
          <a:lstStyle/>
          <a:p>
            <a:fld id="{294A43F1-819A-4200-9F7A-062C0299E262}" type="slidenum">
              <a:rPr lang="en-US" smtClean="0"/>
              <a:t>29</a:t>
            </a:fld>
            <a:endParaRPr lang="en-US"/>
          </a:p>
        </p:txBody>
      </p:sp>
    </p:spTree>
    <p:extLst>
      <p:ext uri="{BB962C8B-B14F-4D97-AF65-F5344CB8AC3E}">
        <p14:creationId xmlns:p14="http://schemas.microsoft.com/office/powerpoint/2010/main" val="17914983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categories were Train IRB Members….</a:t>
            </a:r>
          </a:p>
        </p:txBody>
      </p:sp>
      <p:sp>
        <p:nvSpPr>
          <p:cNvPr id="4" name="Slide Number Placeholder 3"/>
          <p:cNvSpPr>
            <a:spLocks noGrp="1"/>
          </p:cNvSpPr>
          <p:nvPr>
            <p:ph type="sldNum" sz="quarter" idx="10"/>
          </p:nvPr>
        </p:nvSpPr>
        <p:spPr/>
        <p:txBody>
          <a:bodyPr/>
          <a:lstStyle/>
          <a:p>
            <a:fld id="{294A43F1-819A-4200-9F7A-062C0299E262}" type="slidenum">
              <a:rPr lang="en-US" smtClean="0"/>
              <a:t>30</a:t>
            </a:fld>
            <a:endParaRPr lang="en-US"/>
          </a:p>
        </p:txBody>
      </p:sp>
    </p:spTree>
    <p:extLst>
      <p:ext uri="{BB962C8B-B14F-4D97-AF65-F5344CB8AC3E}">
        <p14:creationId xmlns:p14="http://schemas.microsoft.com/office/powerpoint/2010/main" val="17808272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 researchers</a:t>
            </a:r>
            <a:r>
              <a:rPr lang="en-US" dirty="0" smtClean="0"/>
              <a:t>….</a:t>
            </a:r>
            <a:r>
              <a:rPr lang="en-US" dirty="0" err="1" smtClean="0"/>
              <a:t>etc</a:t>
            </a:r>
            <a:endParaRPr lang="en-US" dirty="0" smtClean="0"/>
          </a:p>
          <a:p>
            <a:endParaRPr lang="en-US" dirty="0"/>
          </a:p>
          <a:p>
            <a:r>
              <a:rPr lang="en-US" dirty="0" smtClean="0"/>
              <a:t>Categories</a:t>
            </a:r>
            <a:r>
              <a:rPr lang="en-US" baseline="0" dirty="0" smtClean="0"/>
              <a:t> had longer or shorter descriptions depending on what was found in the analysis of the data.</a:t>
            </a:r>
            <a:endParaRPr lang="en-US" dirty="0" smtClean="0"/>
          </a:p>
        </p:txBody>
      </p:sp>
      <p:sp>
        <p:nvSpPr>
          <p:cNvPr id="4" name="Slide Number Placeholder 3"/>
          <p:cNvSpPr>
            <a:spLocks noGrp="1"/>
          </p:cNvSpPr>
          <p:nvPr>
            <p:ph type="sldNum" sz="quarter" idx="10"/>
          </p:nvPr>
        </p:nvSpPr>
        <p:spPr/>
        <p:txBody>
          <a:bodyPr/>
          <a:lstStyle/>
          <a:p>
            <a:fld id="{294A43F1-819A-4200-9F7A-062C0299E262}" type="slidenum">
              <a:rPr lang="en-US" smtClean="0"/>
              <a:t>31</a:t>
            </a:fld>
            <a:endParaRPr lang="en-US"/>
          </a:p>
        </p:txBody>
      </p:sp>
    </p:spTree>
    <p:extLst>
      <p:ext uri="{BB962C8B-B14F-4D97-AF65-F5344CB8AC3E}">
        <p14:creationId xmlns:p14="http://schemas.microsoft.com/office/powerpoint/2010/main" val="2454019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a:t>
            </a:r>
            <a:r>
              <a:rPr lang="en-US" baseline="0" dirty="0"/>
              <a:t>each metric we had 6 to </a:t>
            </a:r>
            <a:r>
              <a:rPr lang="en-US" baseline="0" dirty="0" smtClean="0"/>
              <a:t>7 hub evaluators who reviewed </a:t>
            </a:r>
            <a:r>
              <a:rPr lang="en-US" baseline="0" dirty="0"/>
              <a:t>the categories.  </a:t>
            </a:r>
            <a:endParaRPr lang="en-US" baseline="0" dirty="0" smtClean="0"/>
          </a:p>
          <a:p>
            <a:endParaRPr lang="en-US" baseline="0" dirty="0"/>
          </a:p>
          <a:p>
            <a:r>
              <a:rPr lang="en-US" dirty="0" smtClean="0"/>
              <a:t>Each </a:t>
            </a:r>
            <a:r>
              <a:rPr lang="en-US" baseline="0" dirty="0" smtClean="0"/>
              <a:t>volunteer read </a:t>
            </a:r>
            <a:r>
              <a:rPr lang="en-US" baseline="0" dirty="0"/>
              <a:t>and </a:t>
            </a:r>
            <a:r>
              <a:rPr lang="en-US" baseline="0" dirty="0" smtClean="0"/>
              <a:t>provided </a:t>
            </a:r>
            <a:r>
              <a:rPr lang="en-US" baseline="0" dirty="0"/>
              <a:t>feedback on </a:t>
            </a:r>
            <a:r>
              <a:rPr lang="en-US" baseline="0" dirty="0" smtClean="0"/>
              <a:t>3 </a:t>
            </a:r>
            <a:r>
              <a:rPr lang="en-US" baseline="0" dirty="0"/>
              <a:t>de-identified narratives.  </a:t>
            </a:r>
            <a:endParaRPr lang="en-US" baseline="0" dirty="0" smtClean="0"/>
          </a:p>
          <a:p>
            <a:endParaRPr lang="en-US" baseline="0" dirty="0"/>
          </a:p>
          <a:p>
            <a:r>
              <a:rPr lang="en-US" baseline="0" dirty="0" smtClean="0"/>
              <a:t>Altogether </a:t>
            </a:r>
            <a:r>
              <a:rPr lang="en-US" baseline="0" dirty="0" smtClean="0"/>
              <a:t>12-15 narratives  </a:t>
            </a:r>
            <a:r>
              <a:rPr lang="en-US" baseline="0" dirty="0" smtClean="0"/>
              <a:t>were each reviewed by 1 or 2 people, balancing coverage with redundancy</a:t>
            </a:r>
            <a:r>
              <a:rPr lang="en-US" baseline="0" dirty="0" smtClean="0"/>
              <a:t>.  This represented 25 to 30% of the data </a:t>
            </a:r>
            <a:endParaRPr lang="en-US" baseline="0" dirty="0" smtClean="0"/>
          </a:p>
          <a:p>
            <a:endParaRPr lang="en-US" baseline="0" dirty="0"/>
          </a:p>
          <a:p>
            <a:r>
              <a:rPr lang="en-US" baseline="0" dirty="0"/>
              <a:t>The reviewers were given 1 week to provide feedback.  The quick turn-around was needed to meet our schedule.</a:t>
            </a:r>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32</a:t>
            </a:fld>
            <a:endParaRPr lang="en-US"/>
          </a:p>
        </p:txBody>
      </p:sp>
    </p:spTree>
    <p:extLst>
      <p:ext uri="{BB962C8B-B14F-4D97-AF65-F5344CB8AC3E}">
        <p14:creationId xmlns:p14="http://schemas.microsoft.com/office/powerpoint/2010/main" val="14753523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3 de-identified narratives,</a:t>
            </a:r>
            <a:r>
              <a:rPr lang="en-US" baseline="0" dirty="0"/>
              <a:t> each reviewer received a </a:t>
            </a:r>
            <a:r>
              <a:rPr lang="en-US" dirty="0"/>
              <a:t>form to provide structured feedback.</a:t>
            </a:r>
          </a:p>
          <a:p>
            <a:endParaRPr lang="en-US" dirty="0"/>
          </a:p>
          <a:p>
            <a:r>
              <a:rPr lang="en-US" dirty="0"/>
              <a:t>The form included the category</a:t>
            </a:r>
            <a:r>
              <a:rPr lang="en-US" baseline="0" dirty="0"/>
              <a:t> label and description….</a:t>
            </a:r>
            <a:endParaRPr lang="en-US" dirty="0"/>
          </a:p>
          <a:p>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33</a:t>
            </a:fld>
            <a:endParaRPr lang="en-US"/>
          </a:p>
        </p:txBody>
      </p:sp>
    </p:spTree>
    <p:extLst>
      <p:ext uri="{BB962C8B-B14F-4D97-AF65-F5344CB8AC3E}">
        <p14:creationId xmlns:p14="http://schemas.microsoft.com/office/powerpoint/2010/main" val="1555996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Acknowledge</a:t>
            </a:r>
            <a:r>
              <a:rPr lang="en-US" baseline="0" dirty="0"/>
              <a:t> 16 evaluators from these institutions</a:t>
            </a:r>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3</a:t>
            </a:fld>
            <a:endParaRPr lang="en-US"/>
          </a:p>
        </p:txBody>
      </p:sp>
    </p:spTree>
    <p:extLst>
      <p:ext uri="{BB962C8B-B14F-4D97-AF65-F5344CB8AC3E}">
        <p14:creationId xmlns:p14="http://schemas.microsoft.com/office/powerpoint/2010/main" val="34895672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 questions</a:t>
            </a:r>
            <a:r>
              <a:rPr lang="en-US" baseline="0" dirty="0"/>
              <a:t> about the relevance of the category label or description, based on their reading and analysis of the de-identified narrative.</a:t>
            </a:r>
            <a:endParaRPr lang="en-US" dirty="0"/>
          </a:p>
          <a:p>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34</a:t>
            </a:fld>
            <a:endParaRPr lang="en-US"/>
          </a:p>
        </p:txBody>
      </p:sp>
    </p:spTree>
    <p:extLst>
      <p:ext uri="{BB962C8B-B14F-4D97-AF65-F5344CB8AC3E}">
        <p14:creationId xmlns:p14="http://schemas.microsoft.com/office/powerpoint/2010/main" val="22058358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space</a:t>
            </a:r>
            <a:r>
              <a:rPr lang="en-US" baseline="0" dirty="0"/>
              <a:t> to suggest changes to the category, either a more appropriate label, or additional description.</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35</a:t>
            </a:fld>
            <a:endParaRPr lang="en-US"/>
          </a:p>
        </p:txBody>
      </p:sp>
    </p:spTree>
    <p:extLst>
      <p:ext uri="{BB962C8B-B14F-4D97-AF65-F5344CB8AC3E}">
        <p14:creationId xmlns:p14="http://schemas.microsoft.com/office/powerpoint/2010/main" val="42482163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a:t>
            </a:r>
            <a:r>
              <a:rPr lang="en-US" dirty="0" smtClean="0"/>
              <a:t>this</a:t>
            </a:r>
            <a:r>
              <a:rPr lang="en-US" baseline="0" dirty="0" smtClean="0"/>
              <a:t> feedback </a:t>
            </a:r>
            <a:r>
              <a:rPr lang="en-US" baseline="0" dirty="0"/>
              <a:t>we revised the categories.  For example, for the IRB metric, we regrouped the descriptions from the original 7 categories into 6 revised categories.</a:t>
            </a:r>
          </a:p>
          <a:p>
            <a:endParaRPr lang="en-US" baseline="0" dirty="0"/>
          </a:p>
          <a:p>
            <a:r>
              <a:rPr lang="en-US" baseline="0" dirty="0"/>
              <a:t>Reviewers also suggested clearer or more comprehensive descriptions.</a:t>
            </a:r>
          </a:p>
          <a:p>
            <a:endParaRPr lang="en-US" baseline="0" dirty="0"/>
          </a:p>
          <a:p>
            <a:r>
              <a:rPr lang="en-US" baseline="0" dirty="0" smtClean="0"/>
              <a:t>One of the </a:t>
            </a:r>
            <a:r>
              <a:rPr lang="en-US" baseline="0" dirty="0"/>
              <a:t>new categories </a:t>
            </a:r>
            <a:r>
              <a:rPr lang="en-US" baseline="0" dirty="0" smtClean="0"/>
              <a:t>was </a:t>
            </a:r>
            <a:r>
              <a:rPr lang="en-US" baseline="0" dirty="0"/>
              <a:t>technology solutions….</a:t>
            </a:r>
          </a:p>
        </p:txBody>
      </p:sp>
      <p:sp>
        <p:nvSpPr>
          <p:cNvPr id="4" name="Slide Number Placeholder 3"/>
          <p:cNvSpPr>
            <a:spLocks noGrp="1"/>
          </p:cNvSpPr>
          <p:nvPr>
            <p:ph type="sldNum" sz="quarter" idx="10"/>
          </p:nvPr>
        </p:nvSpPr>
        <p:spPr/>
        <p:txBody>
          <a:bodyPr/>
          <a:lstStyle/>
          <a:p>
            <a:fld id="{294A43F1-819A-4200-9F7A-062C0299E262}" type="slidenum">
              <a:rPr lang="en-US" smtClean="0"/>
              <a:t>36</a:t>
            </a:fld>
            <a:endParaRPr lang="en-US"/>
          </a:p>
        </p:txBody>
      </p:sp>
    </p:spTree>
    <p:extLst>
      <p:ext uri="{BB962C8B-B14F-4D97-AF65-F5344CB8AC3E}">
        <p14:creationId xmlns:p14="http://schemas.microsoft.com/office/powerpoint/2010/main" val="33167268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was resource </a:t>
            </a:r>
            <a:r>
              <a:rPr lang="en-US" dirty="0"/>
              <a:t>allocation</a:t>
            </a:r>
            <a:r>
              <a:rPr lang="en-US" dirty="0" smtClean="0"/>
              <a:t>….etc.  You can</a:t>
            </a:r>
            <a:r>
              <a:rPr lang="en-US" baseline="0" dirty="0" smtClean="0"/>
              <a:t> see how the categories changed because of reviewer feedback</a:t>
            </a:r>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37</a:t>
            </a:fld>
            <a:endParaRPr lang="en-US"/>
          </a:p>
        </p:txBody>
      </p:sp>
    </p:spTree>
    <p:extLst>
      <p:ext uri="{BB962C8B-B14F-4D97-AF65-F5344CB8AC3E}">
        <p14:creationId xmlns:p14="http://schemas.microsoft.com/office/powerpoint/2010/main" val="10128815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dirty="0" smtClean="0"/>
              <a:t>Now we were ready to build the dictionary</a:t>
            </a:r>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38</a:t>
            </a:fld>
            <a:endParaRPr lang="en-US"/>
          </a:p>
        </p:txBody>
      </p:sp>
    </p:spTree>
    <p:extLst>
      <p:ext uri="{BB962C8B-B14F-4D97-AF65-F5344CB8AC3E}">
        <p14:creationId xmlns:p14="http://schemas.microsoft.com/office/powerpoint/2010/main" val="2467539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wall is built</a:t>
            </a:r>
            <a:r>
              <a:rPr lang="en-US" baseline="0" dirty="0"/>
              <a:t> brick by brick.  A dictionary is built word by word.</a:t>
            </a:r>
          </a:p>
          <a:p>
            <a:endParaRPr lang="en-US" baseline="0" dirty="0"/>
          </a:p>
          <a:p>
            <a:r>
              <a:rPr lang="en-US" baseline="0" dirty="0"/>
              <a:t>This was the most time consuming phase of the project.</a:t>
            </a:r>
          </a:p>
          <a:p>
            <a:endParaRPr lang="en-US" baseline="0" dirty="0"/>
          </a:p>
          <a:p>
            <a:r>
              <a:rPr lang="en-US" baseline="0" dirty="0"/>
              <a:t>These dictionaries contain words and phrases </a:t>
            </a:r>
            <a:r>
              <a:rPr lang="en-US" baseline="0" dirty="0" smtClean="0"/>
              <a:t>that </a:t>
            </a:r>
            <a:r>
              <a:rPr lang="en-US" baseline="0" dirty="0"/>
              <a:t>capture the concepts hubs used in talking about strategies and what works.</a:t>
            </a:r>
            <a:endParaRPr lang="en-US" dirty="0"/>
          </a:p>
          <a:p>
            <a:endParaRPr lang="en-US" dirty="0"/>
          </a:p>
          <a:p>
            <a:r>
              <a:rPr lang="en-US" dirty="0"/>
              <a:t>I used the text analytics</a:t>
            </a:r>
            <a:r>
              <a:rPr lang="en-US" baseline="0" dirty="0"/>
              <a:t> </a:t>
            </a:r>
            <a:r>
              <a:rPr lang="en-US" dirty="0"/>
              <a:t>software </a:t>
            </a:r>
            <a:r>
              <a:rPr lang="en-US" dirty="0" err="1"/>
              <a:t>QDAMiner</a:t>
            </a:r>
            <a:r>
              <a:rPr lang="en-US" baseline="0" dirty="0"/>
              <a:t> with the add-on module </a:t>
            </a:r>
            <a:r>
              <a:rPr lang="en-US" baseline="0" dirty="0" err="1"/>
              <a:t>WordStat</a:t>
            </a:r>
            <a:r>
              <a:rPr lang="en-US" baseline="0" dirty="0"/>
              <a:t>.  </a:t>
            </a:r>
          </a:p>
          <a:p>
            <a:r>
              <a:rPr lang="en-US" baseline="0" dirty="0" err="1"/>
              <a:t>QDAminer</a:t>
            </a:r>
            <a:r>
              <a:rPr lang="en-US" baseline="0" dirty="0"/>
              <a:t> is qualitative analysis software.  I used this for the manual coding in the category definition phase.</a:t>
            </a:r>
          </a:p>
          <a:p>
            <a:r>
              <a:rPr lang="en-US" baseline="0" dirty="0" err="1"/>
              <a:t>WordStat</a:t>
            </a:r>
            <a:r>
              <a:rPr lang="en-US" baseline="0" dirty="0"/>
              <a:t> has tools for dictionary building, as well as basic text mining and text mining result visualization capabilities.</a:t>
            </a:r>
          </a:p>
          <a:p>
            <a:endParaRPr lang="en-US" baseline="0" dirty="0"/>
          </a:p>
          <a:p>
            <a:r>
              <a:rPr lang="en-US" baseline="0" dirty="0"/>
              <a:t>I </a:t>
            </a:r>
            <a:r>
              <a:rPr lang="en-US" baseline="0" dirty="0" smtClean="0"/>
              <a:t>used the </a:t>
            </a:r>
            <a:r>
              <a:rPr lang="en-US" baseline="0" dirty="0"/>
              <a:t>words in the manually coded text segments from the qualitative analysis phase of category definition to form the foundation of the dictionary.</a:t>
            </a:r>
          </a:p>
          <a:p>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39</a:t>
            </a:fld>
            <a:endParaRPr lang="en-US"/>
          </a:p>
        </p:txBody>
      </p:sp>
    </p:spTree>
    <p:extLst>
      <p:ext uri="{BB962C8B-B14F-4D97-AF65-F5344CB8AC3E}">
        <p14:creationId xmlns:p14="http://schemas.microsoft.com/office/powerpoint/2010/main" val="42463402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I looked for words to add to each category.  On </a:t>
            </a:r>
            <a:r>
              <a:rPr lang="en-US" dirty="0"/>
              <a:t>the right is a</a:t>
            </a:r>
            <a:r>
              <a:rPr lang="en-US" baseline="0" dirty="0"/>
              <a:t> </a:t>
            </a:r>
            <a:r>
              <a:rPr lang="en-US" baseline="0" dirty="0" smtClean="0"/>
              <a:t>snapshot </a:t>
            </a:r>
            <a:r>
              <a:rPr lang="en-US" baseline="0" dirty="0"/>
              <a:t>of the </a:t>
            </a:r>
            <a:r>
              <a:rPr lang="en-US" baseline="0" dirty="0" err="1"/>
              <a:t>WordStat</a:t>
            </a:r>
            <a:r>
              <a:rPr lang="en-US" baseline="0" dirty="0"/>
              <a:t> tool, showing part of the IRB duration metric dictionary.</a:t>
            </a:r>
          </a:p>
          <a:p>
            <a:endParaRPr lang="en-US" baseline="0" dirty="0"/>
          </a:p>
          <a:p>
            <a:r>
              <a:rPr lang="en-US" baseline="0" dirty="0" smtClean="0"/>
              <a:t>The tool shows the </a:t>
            </a:r>
            <a:r>
              <a:rPr lang="en-US" baseline="0" dirty="0"/>
              <a:t>dictionary </a:t>
            </a:r>
            <a:r>
              <a:rPr lang="en-US" baseline="0" dirty="0" smtClean="0"/>
              <a:t>as </a:t>
            </a:r>
            <a:r>
              <a:rPr lang="en-US" baseline="0" dirty="0"/>
              <a:t>a hierarchically structured list of words, phrases and rules grouped into the categories we defined.</a:t>
            </a:r>
          </a:p>
          <a:p>
            <a:endParaRPr lang="en-US" baseline="0" dirty="0"/>
          </a:p>
          <a:p>
            <a:r>
              <a:rPr lang="en-US" baseline="0" dirty="0"/>
              <a:t>I can add, delete, and edit words here.</a:t>
            </a:r>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40</a:t>
            </a:fld>
            <a:endParaRPr lang="en-US"/>
          </a:p>
        </p:txBody>
      </p:sp>
    </p:spTree>
    <p:extLst>
      <p:ext uri="{BB962C8B-B14F-4D97-AF65-F5344CB8AC3E}">
        <p14:creationId xmlns:p14="http://schemas.microsoft.com/office/powerpoint/2010/main" val="18585022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feature</a:t>
            </a:r>
            <a:r>
              <a:rPr lang="en-US" baseline="0" dirty="0"/>
              <a:t> I used extensively was the leftover words list.  These are words that are </a:t>
            </a:r>
            <a:r>
              <a:rPr lang="en-US" baseline="0" dirty="0" smtClean="0"/>
              <a:t>found </a:t>
            </a:r>
            <a:r>
              <a:rPr lang="en-US" baseline="0" dirty="0"/>
              <a:t>in the data, but </a:t>
            </a:r>
            <a:r>
              <a:rPr lang="en-US" baseline="0" dirty="0" smtClean="0"/>
              <a:t>not </a:t>
            </a:r>
            <a:r>
              <a:rPr lang="en-US" baseline="0" dirty="0"/>
              <a:t>in the dictionary.  </a:t>
            </a:r>
          </a:p>
          <a:p>
            <a:endParaRPr lang="en-US" baseline="0" dirty="0"/>
          </a:p>
          <a:p>
            <a:r>
              <a:rPr lang="en-US" baseline="0" dirty="0"/>
              <a:t>For each word, statistics such as frequency </a:t>
            </a:r>
            <a:r>
              <a:rPr lang="en-US" baseline="0" dirty="0" smtClean="0"/>
              <a:t>helped </a:t>
            </a:r>
            <a:r>
              <a:rPr lang="en-US" baseline="0" dirty="0"/>
              <a:t>me </a:t>
            </a:r>
            <a:r>
              <a:rPr lang="en-US" baseline="0" dirty="0" smtClean="0"/>
              <a:t>decide </a:t>
            </a:r>
            <a:r>
              <a:rPr lang="en-US" baseline="0" dirty="0"/>
              <a:t>which words to consider for inclusion in the dictionary.</a:t>
            </a:r>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41</a:t>
            </a:fld>
            <a:endParaRPr lang="en-US"/>
          </a:p>
        </p:txBody>
      </p:sp>
    </p:spTree>
    <p:extLst>
      <p:ext uri="{BB962C8B-B14F-4D97-AF65-F5344CB8AC3E}">
        <p14:creationId xmlns:p14="http://schemas.microsoft.com/office/powerpoint/2010/main" val="40141502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words</a:t>
            </a:r>
            <a:r>
              <a:rPr lang="en-US" baseline="0" dirty="0" smtClean="0"/>
              <a:t> needed to be moved to a different category.  </a:t>
            </a:r>
            <a:r>
              <a:rPr lang="en-US" dirty="0" smtClean="0"/>
              <a:t>The </a:t>
            </a:r>
            <a:r>
              <a:rPr lang="en-US" dirty="0"/>
              <a:t>keyword</a:t>
            </a:r>
            <a:r>
              <a:rPr lang="en-US" baseline="0" dirty="0"/>
              <a:t> in context feature was </a:t>
            </a:r>
            <a:r>
              <a:rPr lang="en-US" baseline="0" dirty="0" smtClean="0"/>
              <a:t>helpful for making these decisions.  </a:t>
            </a:r>
            <a:r>
              <a:rPr lang="en-US" baseline="0" dirty="0"/>
              <a:t>Keyword in context highlights the word in its context within the text.  </a:t>
            </a:r>
          </a:p>
          <a:p>
            <a:endParaRPr lang="en-US" baseline="0" dirty="0"/>
          </a:p>
        </p:txBody>
      </p:sp>
      <p:sp>
        <p:nvSpPr>
          <p:cNvPr id="4" name="Slide Number Placeholder 3"/>
          <p:cNvSpPr>
            <a:spLocks noGrp="1"/>
          </p:cNvSpPr>
          <p:nvPr>
            <p:ph type="sldNum" sz="quarter" idx="10"/>
          </p:nvPr>
        </p:nvSpPr>
        <p:spPr/>
        <p:txBody>
          <a:bodyPr/>
          <a:lstStyle/>
          <a:p>
            <a:fld id="{294A43F1-819A-4200-9F7A-062C0299E262}" type="slidenum">
              <a:rPr lang="en-US" smtClean="0"/>
              <a:t>42</a:t>
            </a:fld>
            <a:endParaRPr lang="en-US"/>
          </a:p>
        </p:txBody>
      </p:sp>
    </p:spTree>
    <p:extLst>
      <p:ext uri="{BB962C8B-B14F-4D97-AF65-F5344CB8AC3E}">
        <p14:creationId xmlns:p14="http://schemas.microsoft.com/office/powerpoint/2010/main" val="39332778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It also provides a list of all the occurrences of the word in the text and their frequencies.</a:t>
            </a:r>
          </a:p>
          <a:p>
            <a:endParaRPr lang="en-US" baseline="0" dirty="0"/>
          </a:p>
          <a:p>
            <a:r>
              <a:rPr lang="en-US" baseline="0" dirty="0"/>
              <a:t>We can also sort by keyword and the next word or keyword and the previous word.  </a:t>
            </a:r>
          </a:p>
          <a:p>
            <a:endParaRPr lang="en-US" baseline="0" dirty="0"/>
          </a:p>
          <a:p>
            <a:r>
              <a:rPr lang="en-US" baseline="0" dirty="0"/>
              <a:t>This is helpful for finding phrases to aid in disambiguating a word. </a:t>
            </a:r>
            <a:r>
              <a:rPr lang="en-US" baseline="0" dirty="0" smtClean="0"/>
              <a:t>… </a:t>
            </a:r>
            <a:endParaRPr lang="en-US" baseline="0" dirty="0"/>
          </a:p>
          <a:p>
            <a:endParaRPr lang="en-US" baseline="0" dirty="0"/>
          </a:p>
          <a:p>
            <a:r>
              <a:rPr lang="en-US" baseline="0" dirty="0" smtClean="0"/>
              <a:t>…that </a:t>
            </a:r>
            <a:r>
              <a:rPr lang="en-US" baseline="0" dirty="0" smtClean="0"/>
              <a:t>is, when a word is used with </a:t>
            </a:r>
            <a:r>
              <a:rPr lang="en-US" baseline="0" dirty="0"/>
              <a:t>2 different meanings in the text</a:t>
            </a:r>
            <a:r>
              <a:rPr lang="en-US" baseline="0" dirty="0" smtClean="0"/>
              <a:t>,</a:t>
            </a:r>
          </a:p>
          <a:p>
            <a:endParaRPr lang="en-US" baseline="0" dirty="0" smtClean="0"/>
          </a:p>
          <a:p>
            <a:r>
              <a:rPr lang="en-US" baseline="0" dirty="0" smtClean="0"/>
              <a:t>For example Bank </a:t>
            </a:r>
            <a:r>
              <a:rPr lang="en-US" baseline="0" dirty="0"/>
              <a:t>could mean a financial institution or </a:t>
            </a:r>
          </a:p>
          <a:p>
            <a:r>
              <a:rPr lang="en-US" baseline="0" dirty="0"/>
              <a:t>Bank could mean the edge of a river or stream.</a:t>
            </a:r>
          </a:p>
          <a:p>
            <a:endParaRPr lang="en-US" baseline="0" dirty="0"/>
          </a:p>
          <a:p>
            <a:r>
              <a:rPr lang="en-US" baseline="0" dirty="0"/>
              <a:t>In each case </a:t>
            </a:r>
            <a:r>
              <a:rPr lang="en-US" baseline="0" dirty="0" smtClean="0"/>
              <a:t>different </a:t>
            </a:r>
            <a:r>
              <a:rPr lang="en-US" baseline="0" dirty="0"/>
              <a:t>words before or after the word bank could be combined with </a:t>
            </a:r>
            <a:r>
              <a:rPr lang="en-US" baseline="0" dirty="0" smtClean="0"/>
              <a:t>the word </a:t>
            </a:r>
            <a:r>
              <a:rPr lang="en-US" baseline="0" dirty="0"/>
              <a:t>to reliably put it in a category.</a:t>
            </a:r>
          </a:p>
          <a:p>
            <a:endParaRPr lang="en-US" baseline="0" dirty="0"/>
          </a:p>
        </p:txBody>
      </p:sp>
      <p:sp>
        <p:nvSpPr>
          <p:cNvPr id="4" name="Slide Number Placeholder 3"/>
          <p:cNvSpPr>
            <a:spLocks noGrp="1"/>
          </p:cNvSpPr>
          <p:nvPr>
            <p:ph type="sldNum" sz="quarter" idx="10"/>
          </p:nvPr>
        </p:nvSpPr>
        <p:spPr/>
        <p:txBody>
          <a:bodyPr/>
          <a:lstStyle/>
          <a:p>
            <a:fld id="{294A43F1-819A-4200-9F7A-062C0299E262}" type="slidenum">
              <a:rPr lang="en-US" smtClean="0"/>
              <a:t>43</a:t>
            </a:fld>
            <a:endParaRPr lang="en-US"/>
          </a:p>
        </p:txBody>
      </p:sp>
    </p:spTree>
    <p:extLst>
      <p:ext uri="{BB962C8B-B14F-4D97-AF65-F5344CB8AC3E}">
        <p14:creationId xmlns:p14="http://schemas.microsoft.com/office/powerpoint/2010/main" val="2714357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Official language from NCATS is “more than 50 CTSA Program hubs.” This language prevents the CTSA Program from getting boxed into funding a certain number of institutions (like 62) despite budget changes from on high. They apparently feel like 50 institutions is more manageable. </a:t>
            </a:r>
          </a:p>
          <a:p>
            <a:r>
              <a:rPr lang="en-US" sz="1200" kern="1200" dirty="0">
                <a:solidFill>
                  <a:schemeClr val="tx1"/>
                </a:solidFill>
                <a:effectLst/>
                <a:latin typeface="+mn-lt"/>
                <a:ea typeface="+mn-ea"/>
                <a:cs typeface="+mn-cs"/>
              </a:rPr>
              <a:t>Also, please do not crop or modify the funding disclaimer at the bottom. </a:t>
            </a:r>
          </a:p>
          <a:p>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4</a:t>
            </a:fld>
            <a:endParaRPr lang="en-US"/>
          </a:p>
        </p:txBody>
      </p:sp>
    </p:spTree>
    <p:extLst>
      <p:ext uri="{BB962C8B-B14F-4D97-AF65-F5344CB8AC3E}">
        <p14:creationId xmlns:p14="http://schemas.microsoft.com/office/powerpoint/2010/main" val="3687554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testing and validation procedure focused on comparing the manually coded results, from the beginning of the analysis</a:t>
            </a:r>
          </a:p>
          <a:p>
            <a:r>
              <a:rPr lang="en-US" baseline="0" dirty="0"/>
              <a:t>To the computer coded results from the term classification process</a:t>
            </a:r>
          </a:p>
          <a:p>
            <a:endParaRPr lang="en-US" baseline="0" dirty="0"/>
          </a:p>
          <a:p>
            <a:r>
              <a:rPr lang="en-US" baseline="0" dirty="0" err="1"/>
              <a:t>Wordstat</a:t>
            </a:r>
            <a:r>
              <a:rPr lang="en-US" baseline="0" dirty="0"/>
              <a:t> provided a feature that </a:t>
            </a:r>
            <a:r>
              <a:rPr lang="en-US" baseline="0" dirty="0" smtClean="0"/>
              <a:t>allowed us to </a:t>
            </a:r>
            <a:r>
              <a:rPr lang="en-US" baseline="0" dirty="0"/>
              <a:t>automatically code the sentences with the category names of the words from the sentence that were found in the dictionary.</a:t>
            </a:r>
          </a:p>
          <a:p>
            <a:endParaRPr lang="en-US" baseline="0" dirty="0"/>
          </a:p>
          <a:p>
            <a:r>
              <a:rPr lang="en-US" baseline="0" dirty="0"/>
              <a:t>We compared the results of this feature with the codes from the human coding.</a:t>
            </a:r>
          </a:p>
          <a:p>
            <a:endParaRPr lang="en-US" baseline="0" dirty="0"/>
          </a:p>
          <a:p>
            <a:r>
              <a:rPr lang="en-US" baseline="0" dirty="0"/>
              <a:t>If there were too many disagreements we modified the dictionary and repeated the process.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294A43F1-819A-4200-9F7A-062C0299E262}" type="slidenum">
              <a:rPr lang="en-US" smtClean="0"/>
              <a:t>44</a:t>
            </a:fld>
            <a:endParaRPr lang="en-US"/>
          </a:p>
        </p:txBody>
      </p:sp>
    </p:spTree>
    <p:extLst>
      <p:ext uri="{BB962C8B-B14F-4D97-AF65-F5344CB8AC3E}">
        <p14:creationId xmlns:p14="http://schemas.microsoft.com/office/powerpoint/2010/main" val="18486400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a:t>
            </a:r>
            <a:r>
              <a:rPr lang="en-US" baseline="0" dirty="0"/>
              <a:t> we were ready to classify the text.</a:t>
            </a:r>
          </a:p>
          <a:p>
            <a:r>
              <a:rPr lang="en-US" baseline="0" dirty="0"/>
              <a:t>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45</a:t>
            </a:fld>
            <a:endParaRPr lang="en-US"/>
          </a:p>
        </p:txBody>
      </p:sp>
    </p:spTree>
    <p:extLst>
      <p:ext uri="{BB962C8B-B14F-4D97-AF65-F5344CB8AC3E}">
        <p14:creationId xmlns:p14="http://schemas.microsoft.com/office/powerpoint/2010/main" val="9864187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was a simple matter of setting the </a:t>
            </a:r>
            <a:r>
              <a:rPr lang="en-US" baseline="0" dirty="0" smtClean="0"/>
              <a:t>dictionary categorization level to </a:t>
            </a:r>
            <a:r>
              <a:rPr lang="en-US" baseline="0" dirty="0"/>
              <a:t>report </a:t>
            </a:r>
            <a:r>
              <a:rPr lang="en-US" baseline="0" dirty="0" smtClean="0"/>
              <a:t>the number </a:t>
            </a:r>
            <a:r>
              <a:rPr lang="en-US" baseline="0" dirty="0"/>
              <a:t>of words in each category for each narrative.</a:t>
            </a:r>
          </a:p>
          <a:p>
            <a:endParaRPr lang="en-US" baseline="0" dirty="0"/>
          </a:p>
          <a:p>
            <a:r>
              <a:rPr lang="en-US" baseline="0" dirty="0" smtClean="0"/>
              <a:t>These </a:t>
            </a:r>
            <a:r>
              <a:rPr lang="en-US" baseline="0" dirty="0"/>
              <a:t>results were saved to a csv file to be used to generate the visualizations.</a:t>
            </a:r>
          </a:p>
          <a:p>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46</a:t>
            </a:fld>
            <a:endParaRPr lang="en-US"/>
          </a:p>
        </p:txBody>
      </p:sp>
    </p:spTree>
    <p:extLst>
      <p:ext uri="{BB962C8B-B14F-4D97-AF65-F5344CB8AC3E}">
        <p14:creationId xmlns:p14="http://schemas.microsoft.com/office/powerpoint/2010/main" val="40279042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again is </a:t>
            </a:r>
            <a:r>
              <a:rPr lang="en-US" dirty="0"/>
              <a:t>the final</a:t>
            </a:r>
            <a:r>
              <a:rPr lang="en-US" baseline="0" dirty="0"/>
              <a:t> result.  Many of you have seen this and we understand that it may have been challenging to interpret, but the idea is to show how different or similar </a:t>
            </a:r>
            <a:r>
              <a:rPr lang="en-US" baseline="0" dirty="0" smtClean="0"/>
              <a:t>hubs’ </a:t>
            </a:r>
            <a:r>
              <a:rPr lang="en-US" baseline="0" dirty="0"/>
              <a:t>TTC plans were to the plans of other hubs.  This was our first foray into trying to use the TTC plan </a:t>
            </a:r>
            <a:r>
              <a:rPr lang="en-US" baseline="0" dirty="0" smtClean="0"/>
              <a:t>data.</a:t>
            </a:r>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47</a:t>
            </a:fld>
            <a:endParaRPr lang="en-US"/>
          </a:p>
        </p:txBody>
      </p:sp>
    </p:spTree>
    <p:extLst>
      <p:ext uri="{BB962C8B-B14F-4D97-AF65-F5344CB8AC3E}">
        <p14:creationId xmlns:p14="http://schemas.microsoft.com/office/powerpoint/2010/main" val="35341109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Overall the process took </a:t>
            </a:r>
            <a:r>
              <a:rPr lang="en-US" baseline="0" dirty="0" smtClean="0"/>
              <a:t>about 4 </a:t>
            </a:r>
            <a:r>
              <a:rPr lang="en-US" baseline="0" dirty="0"/>
              <a:t>weeks </a:t>
            </a:r>
            <a:r>
              <a:rPr lang="en-US" baseline="0" dirty="0" smtClean="0"/>
              <a:t>per dictionary.  You </a:t>
            </a:r>
            <a:r>
              <a:rPr lang="en-US" baseline="0" dirty="0"/>
              <a:t>can see </a:t>
            </a:r>
            <a:r>
              <a:rPr lang="en-US" baseline="0" dirty="0" smtClean="0"/>
              <a:t>how </a:t>
            </a:r>
            <a:r>
              <a:rPr lang="en-US" baseline="0" dirty="0"/>
              <a:t>that breaks down </a:t>
            </a:r>
            <a:r>
              <a:rPr lang="en-US" baseline="0" dirty="0" smtClean="0"/>
              <a:t>here.</a:t>
            </a:r>
          </a:p>
          <a:p>
            <a:endParaRPr lang="en-US" baseline="0" dirty="0" smtClean="0"/>
          </a:p>
          <a:p>
            <a:r>
              <a:rPr lang="en-US" baseline="0" dirty="0" smtClean="0"/>
              <a:t>The time to manage data listed here does not include the early explorations of the full dataset.  What is counted here is the cleaning and preparation needed specific to </a:t>
            </a:r>
            <a:r>
              <a:rPr lang="en-US" baseline="0" dirty="0" smtClean="0"/>
              <a:t>each </a:t>
            </a:r>
            <a:r>
              <a:rPr lang="en-US" baseline="0" dirty="0" smtClean="0"/>
              <a:t>dictionary.</a:t>
            </a:r>
            <a:endParaRPr lang="en-US" dirty="0"/>
          </a:p>
          <a:p>
            <a:endParaRPr lang="en-US" dirty="0" smtClean="0"/>
          </a:p>
          <a:p>
            <a:r>
              <a:rPr lang="en-US" dirty="0" smtClean="0"/>
              <a:t>--------------------</a:t>
            </a:r>
            <a:endParaRPr lang="en-US" dirty="0"/>
          </a:p>
          <a:p>
            <a:r>
              <a:rPr lang="en-US" dirty="0"/>
              <a:t>This is per dictionary, using Careers, the last dictionary</a:t>
            </a:r>
            <a:r>
              <a:rPr lang="en-US" baseline="0" dirty="0"/>
              <a:t> built to give times as the first dictionary involved learning the tool and techniques.</a:t>
            </a:r>
            <a:endParaRPr lang="en-US" dirty="0"/>
          </a:p>
          <a:p>
            <a:r>
              <a:rPr lang="en-US" dirty="0"/>
              <a:t>Define categories:</a:t>
            </a:r>
            <a:r>
              <a:rPr lang="en-US" baseline="0" dirty="0"/>
              <a:t> </a:t>
            </a:r>
            <a:r>
              <a:rPr lang="en-US" dirty="0"/>
              <a:t>2-3</a:t>
            </a:r>
            <a:r>
              <a:rPr lang="en-US" baseline="0" dirty="0"/>
              <a:t> days prep, 1 week turn-around, 1/2 -1 day to revise.</a:t>
            </a:r>
          </a:p>
          <a:p>
            <a:r>
              <a:rPr lang="en-US" baseline="0" dirty="0"/>
              <a:t>Building: adding words about 3 days, validating: 2 days.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48</a:t>
            </a:fld>
            <a:endParaRPr lang="en-US"/>
          </a:p>
        </p:txBody>
      </p:sp>
    </p:spTree>
    <p:extLst>
      <p:ext uri="{BB962C8B-B14F-4D97-AF65-F5344CB8AC3E}">
        <p14:creationId xmlns:p14="http://schemas.microsoft.com/office/powerpoint/2010/main" val="40338261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The first lesson is the first step of any data analysis process – we had to look at the data to inform decisions about the appropriate type of analysis.</a:t>
            </a:r>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49</a:t>
            </a:fld>
            <a:endParaRPr lang="en-US"/>
          </a:p>
        </p:txBody>
      </p:sp>
    </p:spTree>
    <p:extLst>
      <p:ext uri="{BB962C8B-B14F-4D97-AF65-F5344CB8AC3E}">
        <p14:creationId xmlns:p14="http://schemas.microsoft.com/office/powerpoint/2010/main" val="42865872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learned the value of asking collaborators to provide feedback.</a:t>
            </a:r>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50</a:t>
            </a:fld>
            <a:endParaRPr lang="en-US"/>
          </a:p>
        </p:txBody>
      </p:sp>
    </p:spTree>
    <p:extLst>
      <p:ext uri="{BB962C8B-B14F-4D97-AF65-F5344CB8AC3E}">
        <p14:creationId xmlns:p14="http://schemas.microsoft.com/office/powerpoint/2010/main" val="17586408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learned that it is important to clearly</a:t>
            </a:r>
            <a:r>
              <a:rPr lang="en-US" baseline="0" dirty="0" smtClean="0"/>
              <a:t> define the categories before building the dictionary.  Clear definitions make it easier to decide which words belong in which categories.</a:t>
            </a:r>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51</a:t>
            </a:fld>
            <a:endParaRPr lang="en-US"/>
          </a:p>
        </p:txBody>
      </p:sp>
    </p:spTree>
    <p:extLst>
      <p:ext uri="{BB962C8B-B14F-4D97-AF65-F5344CB8AC3E}">
        <p14:creationId xmlns:p14="http://schemas.microsoft.com/office/powerpoint/2010/main" val="37296942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Since </a:t>
            </a:r>
            <a:r>
              <a:rPr lang="en-US" dirty="0" smtClean="0"/>
              <a:t>we performed this</a:t>
            </a:r>
            <a:r>
              <a:rPr lang="en-US" baseline="0" dirty="0" smtClean="0"/>
              <a:t> process 3 times, we learned from each cycle to improve the process for the next dictionary.</a:t>
            </a:r>
          </a:p>
        </p:txBody>
      </p:sp>
      <p:sp>
        <p:nvSpPr>
          <p:cNvPr id="4" name="Slide Number Placeholder 3"/>
          <p:cNvSpPr>
            <a:spLocks noGrp="1"/>
          </p:cNvSpPr>
          <p:nvPr>
            <p:ph type="sldNum" sz="quarter" idx="10"/>
          </p:nvPr>
        </p:nvSpPr>
        <p:spPr/>
        <p:txBody>
          <a:bodyPr/>
          <a:lstStyle/>
          <a:p>
            <a:fld id="{294A43F1-819A-4200-9F7A-062C0299E262}" type="slidenum">
              <a:rPr lang="en-US" smtClean="0"/>
              <a:t>52</a:t>
            </a:fld>
            <a:endParaRPr lang="en-US"/>
          </a:p>
        </p:txBody>
      </p:sp>
    </p:spTree>
    <p:extLst>
      <p:ext uri="{BB962C8B-B14F-4D97-AF65-F5344CB8AC3E}">
        <p14:creationId xmlns:p14="http://schemas.microsoft.com/office/powerpoint/2010/main" val="26262121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is always room for improvement</a:t>
            </a:r>
            <a:r>
              <a:rPr lang="en-US" baseline="0" dirty="0" smtClean="0"/>
              <a:t>. I’ll suggest a couple here.</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Although the validation process focused on reducing false positives, that is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 </a:t>
            </a:r>
            <a:r>
              <a:rPr lang="en-US" baseline="0" dirty="0"/>
              <a:t>word is </a:t>
            </a:r>
            <a:r>
              <a:rPr lang="en-US" baseline="0" dirty="0" smtClean="0"/>
              <a:t>incorrectly </a:t>
            </a:r>
            <a:r>
              <a:rPr lang="en-US" baseline="0" dirty="0"/>
              <a:t>categorized because </a:t>
            </a:r>
            <a:r>
              <a:rPr lang="en-US" baseline="0" dirty="0" smtClean="0"/>
              <a:t>its use in the text is inconsistent </a:t>
            </a:r>
            <a:r>
              <a:rPr lang="en-US" baseline="0" dirty="0"/>
              <a:t>with the category </a:t>
            </a:r>
            <a:r>
              <a:rPr lang="en-US" baseline="0" dirty="0" smtClean="0"/>
              <a:t>definition, there is still room for improvement </a:t>
            </a:r>
            <a:r>
              <a:rPr lang="en-US" baseline="0" dirty="0" smtClean="0"/>
              <a:t>in this area. This is a time intensive process.</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[These are Improvements about changes to the process whereas gap -- Limitation of the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53</a:t>
            </a:fld>
            <a:endParaRPr lang="en-US"/>
          </a:p>
        </p:txBody>
      </p:sp>
    </p:spTree>
    <p:extLst>
      <p:ext uri="{BB962C8B-B14F-4D97-AF65-F5344CB8AC3E}">
        <p14:creationId xmlns:p14="http://schemas.microsoft.com/office/powerpoint/2010/main" val="3805297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50 hubs</a:t>
            </a:r>
            <a:r>
              <a:rPr lang="en-US" baseline="0" dirty="0"/>
              <a:t> included data for this. </a:t>
            </a:r>
          </a:p>
          <a:p>
            <a:endParaRPr lang="en-US" baseline="0" dirty="0"/>
          </a:p>
          <a:p>
            <a:endParaRPr lang="en-US" baseline="0" dirty="0"/>
          </a:p>
          <a:p>
            <a:r>
              <a:rPr lang="en-US" baseline="0" dirty="0"/>
              <a:t>Also include RBA process overview.  Story, Partners , Action, Strategy (can use 2 slides from the informatics kick-off webinars)</a:t>
            </a:r>
          </a:p>
          <a:p>
            <a:endParaRPr lang="en-US" baseline="0" dirty="0"/>
          </a:p>
          <a:p>
            <a:r>
              <a:rPr lang="en-US" dirty="0"/>
              <a:t>Based on Results Based Accountability process</a:t>
            </a:r>
          </a:p>
          <a:p>
            <a:r>
              <a:rPr lang="en-US" dirty="0"/>
              <a:t>Components:</a:t>
            </a:r>
          </a:p>
          <a:p>
            <a:r>
              <a:rPr lang="en-US" dirty="0"/>
              <a:t>Story behind the curve</a:t>
            </a:r>
          </a:p>
          <a:p>
            <a:r>
              <a:rPr lang="en-US" dirty="0"/>
              <a:t>Partners</a:t>
            </a:r>
          </a:p>
          <a:p>
            <a:r>
              <a:rPr lang="en-US" dirty="0"/>
              <a:t>What works</a:t>
            </a:r>
          </a:p>
          <a:p>
            <a:r>
              <a:rPr lang="en-US" dirty="0"/>
              <a:t>Strategy</a:t>
            </a:r>
          </a:p>
          <a:p>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5</a:t>
            </a:fld>
            <a:endParaRPr lang="en-US"/>
          </a:p>
        </p:txBody>
      </p:sp>
    </p:spTree>
    <p:extLst>
      <p:ext uri="{BB962C8B-B14F-4D97-AF65-F5344CB8AC3E}">
        <p14:creationId xmlns:p14="http://schemas.microsoft.com/office/powerpoint/2010/main" val="40934195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way to improve</a:t>
            </a:r>
            <a:r>
              <a:rPr lang="en-US" baseline="0" dirty="0"/>
              <a:t> results is to increase coverage of the dictionary.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Coverage </a:t>
            </a:r>
            <a:r>
              <a:rPr lang="en-US" dirty="0" smtClean="0"/>
              <a:t>is</a:t>
            </a:r>
            <a:r>
              <a:rPr lang="en-US" baseline="0" dirty="0" smtClean="0"/>
              <a:t> </a:t>
            </a:r>
            <a:r>
              <a:rPr lang="en-US" dirty="0" smtClean="0"/>
              <a:t> optimizing </a:t>
            </a:r>
            <a:r>
              <a:rPr lang="en-US" dirty="0"/>
              <a:t>number of terms represented in dictionary.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analogous</a:t>
            </a:r>
            <a:r>
              <a:rPr lang="en-US" baseline="0" dirty="0"/>
              <a:t> to reducing false negatives </a:t>
            </a:r>
            <a:r>
              <a:rPr lang="en-US" baseline="0" dirty="0" smtClean="0"/>
              <a:t>which are words that </a:t>
            </a:r>
            <a:r>
              <a:rPr lang="en-US" baseline="0" dirty="0"/>
              <a:t>should be categorized but </a:t>
            </a:r>
            <a:r>
              <a:rPr lang="en-US" baseline="0" dirty="0" smtClean="0"/>
              <a:t>are </a:t>
            </a:r>
            <a:r>
              <a:rPr lang="en-US" baseline="0" dirty="0"/>
              <a:t>not.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Coverage </a:t>
            </a:r>
            <a:r>
              <a:rPr lang="en-US" baseline="0" dirty="0" smtClean="0"/>
              <a:t>can also be </a:t>
            </a:r>
            <a:r>
              <a:rPr lang="en-US" baseline="0" dirty="0" smtClean="0"/>
              <a:t>improved </a:t>
            </a:r>
            <a:r>
              <a:rPr lang="en-US" baseline="0" dirty="0" smtClean="0"/>
              <a:t>by expanding use </a:t>
            </a:r>
            <a:r>
              <a:rPr lang="en-US" baseline="0" dirty="0"/>
              <a:t>of excluded terms, that is terms that are so ubiquitous as to </a:t>
            </a:r>
            <a:r>
              <a:rPr lang="en-US" baseline="0" dirty="0" smtClean="0"/>
              <a:t>contribute no </a:t>
            </a:r>
            <a:r>
              <a:rPr lang="en-US" baseline="0" dirty="0" err="1" smtClean="0"/>
              <a:t>differntiation</a:t>
            </a:r>
            <a:r>
              <a:rPr lang="en-US" baseline="0" dirty="0" smtClean="0"/>
              <a:t>. </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For example in the IRB Duration metric, the term IRB is used </a:t>
            </a:r>
            <a:r>
              <a:rPr lang="en-US" baseline="0" dirty="0" smtClean="0"/>
              <a:t>in many contexts.  </a:t>
            </a:r>
            <a:r>
              <a:rPr lang="en-US" baseline="0" dirty="0"/>
              <a:t>Adding it to a single category would cause many false positives.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Improving</a:t>
            </a:r>
            <a:r>
              <a:rPr lang="en-US" baseline="0" dirty="0" smtClean="0"/>
              <a:t> </a:t>
            </a:r>
            <a:r>
              <a:rPr lang="en-US" baseline="0" dirty="0"/>
              <a:t>coverage </a:t>
            </a:r>
            <a:r>
              <a:rPr lang="en-US" baseline="0" dirty="0" smtClean="0"/>
              <a:t>will help in k</a:t>
            </a:r>
            <a:r>
              <a:rPr lang="en-US" dirty="0" smtClean="0"/>
              <a:t>eeping </a:t>
            </a:r>
            <a:r>
              <a:rPr lang="en-US" dirty="0"/>
              <a:t>the dictionary up to </a:t>
            </a:r>
            <a:r>
              <a:rPr lang="en-US" dirty="0" smtClean="0"/>
              <a:t>date</a:t>
            </a:r>
            <a:r>
              <a:rPr lang="en-US" baseline="0" dirty="0" smtClean="0"/>
              <a:t> by making it easier to identify new words that need to be added.</a:t>
            </a:r>
            <a:endParaRPr lang="en-US"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54</a:t>
            </a:fld>
            <a:endParaRPr lang="en-US"/>
          </a:p>
        </p:txBody>
      </p:sp>
    </p:spTree>
    <p:extLst>
      <p:ext uri="{BB962C8B-B14F-4D97-AF65-F5344CB8AC3E}">
        <p14:creationId xmlns:p14="http://schemas.microsoft.com/office/powerpoint/2010/main" val="32117244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Ann resumes</a:t>
            </a:r>
          </a:p>
          <a:p>
            <a:endParaRPr lang="en-US" dirty="0"/>
          </a:p>
          <a:p>
            <a:r>
              <a:rPr lang="en-US" dirty="0"/>
              <a:t>Tailored to the data set. Combination</a:t>
            </a:r>
            <a:r>
              <a:rPr lang="en-US" baseline="0" dirty="0"/>
              <a:t> of human with computer analysis provides speedy categorization, once the dictionary is built.</a:t>
            </a:r>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55</a:t>
            </a:fld>
            <a:endParaRPr lang="en-US"/>
          </a:p>
        </p:txBody>
      </p:sp>
    </p:spTree>
    <p:extLst>
      <p:ext uri="{BB962C8B-B14F-4D97-AF65-F5344CB8AC3E}">
        <p14:creationId xmlns:p14="http://schemas.microsoft.com/office/powerpoint/2010/main" val="8657848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56</a:t>
            </a:fld>
            <a:endParaRPr lang="en-US"/>
          </a:p>
        </p:txBody>
      </p:sp>
    </p:spTree>
    <p:extLst>
      <p:ext uri="{BB962C8B-B14F-4D97-AF65-F5344CB8AC3E}">
        <p14:creationId xmlns:p14="http://schemas.microsoft.com/office/powerpoint/2010/main" val="29168062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new data</a:t>
            </a:r>
            <a:r>
              <a:rPr lang="en-US" baseline="0" dirty="0"/>
              <a:t> comes in, it can be analyzed using the existing dictionary</a:t>
            </a:r>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57</a:t>
            </a:fld>
            <a:endParaRPr lang="en-US"/>
          </a:p>
        </p:txBody>
      </p:sp>
    </p:spTree>
    <p:extLst>
      <p:ext uri="{BB962C8B-B14F-4D97-AF65-F5344CB8AC3E}">
        <p14:creationId xmlns:p14="http://schemas.microsoft.com/office/powerpoint/2010/main" val="21151921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58</a:t>
            </a:fld>
            <a:endParaRPr lang="en-US"/>
          </a:p>
        </p:txBody>
      </p:sp>
    </p:spTree>
    <p:extLst>
      <p:ext uri="{BB962C8B-B14F-4D97-AF65-F5344CB8AC3E}">
        <p14:creationId xmlns:p14="http://schemas.microsoft.com/office/powerpoint/2010/main" val="30241933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Nothing </a:t>
            </a:r>
            <a:r>
              <a:rPr lang="en-US" dirty="0"/>
              <a:t>inherent in the process to address these.</a:t>
            </a:r>
            <a:r>
              <a:rPr lang="en-US" baseline="0" dirty="0"/>
              <a:t>  More like limitations, or opportunities for different types of </a:t>
            </a:r>
            <a:r>
              <a:rPr lang="en-US" baseline="0" dirty="0" smtClean="0"/>
              <a:t>analyses</a:t>
            </a:r>
            <a:r>
              <a:rPr lang="en-US" baseline="0" dirty="0"/>
              <a:t>. </a:t>
            </a:r>
            <a:endParaRPr lang="en-US" baseline="0" dirty="0" smtClean="0"/>
          </a:p>
          <a:p>
            <a:endParaRPr lang="en-US" baseline="0" dirty="0" smtClean="0"/>
          </a:p>
          <a:p>
            <a:r>
              <a:rPr lang="en-US" dirty="0" smtClean="0"/>
              <a:t>Doesn’t </a:t>
            </a:r>
            <a:r>
              <a:rPr lang="en-US" dirty="0"/>
              <a:t>distinguish between</a:t>
            </a:r>
            <a:r>
              <a:rPr lang="en-US" baseline="0" dirty="0"/>
              <a:t> hubs that are performing well and </a:t>
            </a:r>
          </a:p>
          <a:p>
            <a:r>
              <a:rPr lang="en-US" baseline="0" dirty="0"/>
              <a:t>Treats all hubs equally regardless of success or </a:t>
            </a:r>
            <a:r>
              <a:rPr lang="en-US" baseline="0" dirty="0" err="1"/>
              <a:t>challegnes</a:t>
            </a:r>
            <a:r>
              <a:rPr lang="en-US" baseline="0" dirty="0"/>
              <a:t>.</a:t>
            </a:r>
          </a:p>
          <a:p>
            <a:endParaRPr lang="en-US" baseline="0" dirty="0"/>
          </a:p>
        </p:txBody>
      </p:sp>
      <p:sp>
        <p:nvSpPr>
          <p:cNvPr id="4" name="Slide Number Placeholder 3"/>
          <p:cNvSpPr>
            <a:spLocks noGrp="1"/>
          </p:cNvSpPr>
          <p:nvPr>
            <p:ph type="sldNum" sz="quarter" idx="10"/>
          </p:nvPr>
        </p:nvSpPr>
        <p:spPr/>
        <p:txBody>
          <a:bodyPr/>
          <a:lstStyle/>
          <a:p>
            <a:fld id="{294A43F1-819A-4200-9F7A-062C0299E262}" type="slidenum">
              <a:rPr lang="en-US" smtClean="0"/>
              <a:t>59</a:t>
            </a:fld>
            <a:endParaRPr lang="en-US"/>
          </a:p>
        </p:txBody>
      </p:sp>
    </p:spTree>
    <p:extLst>
      <p:ext uri="{BB962C8B-B14F-4D97-AF65-F5344CB8AC3E}">
        <p14:creationId xmlns:p14="http://schemas.microsoft.com/office/powerpoint/2010/main" val="42122873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Nothing </a:t>
            </a:r>
            <a:r>
              <a:rPr lang="en-US" dirty="0"/>
              <a:t>inherent in the process to address these.</a:t>
            </a:r>
            <a:r>
              <a:rPr lang="en-US" baseline="0" dirty="0"/>
              <a:t>  More like limitations, or opportunities for different types of </a:t>
            </a:r>
            <a:r>
              <a:rPr lang="en-US" baseline="0" dirty="0" smtClean="0"/>
              <a:t>analyses</a:t>
            </a:r>
            <a:r>
              <a:rPr lang="en-US" baseline="0" dirty="0"/>
              <a:t>. </a:t>
            </a:r>
            <a:endParaRPr lang="en-US" baseline="0" dirty="0" smtClean="0"/>
          </a:p>
          <a:p>
            <a:endParaRPr lang="en-US" baseline="0" dirty="0" smtClean="0"/>
          </a:p>
          <a:p>
            <a:r>
              <a:rPr lang="en-US" dirty="0" smtClean="0"/>
              <a:t>Doesn’t </a:t>
            </a:r>
            <a:r>
              <a:rPr lang="en-US" dirty="0"/>
              <a:t>distinguish between</a:t>
            </a:r>
            <a:r>
              <a:rPr lang="en-US" baseline="0" dirty="0"/>
              <a:t> hubs that are performing well and </a:t>
            </a:r>
          </a:p>
          <a:p>
            <a:r>
              <a:rPr lang="en-US" baseline="0" dirty="0"/>
              <a:t>Treats all hubs equally regardless of success or </a:t>
            </a:r>
            <a:r>
              <a:rPr lang="en-US" baseline="0" dirty="0" err="1"/>
              <a:t>challegnes</a:t>
            </a:r>
            <a:r>
              <a:rPr lang="en-US" baseline="0" dirty="0"/>
              <a:t>.</a:t>
            </a:r>
          </a:p>
          <a:p>
            <a:endParaRPr lang="en-US" baseline="0" dirty="0"/>
          </a:p>
        </p:txBody>
      </p:sp>
      <p:sp>
        <p:nvSpPr>
          <p:cNvPr id="4" name="Slide Number Placeholder 3"/>
          <p:cNvSpPr>
            <a:spLocks noGrp="1"/>
          </p:cNvSpPr>
          <p:nvPr>
            <p:ph type="sldNum" sz="quarter" idx="10"/>
          </p:nvPr>
        </p:nvSpPr>
        <p:spPr/>
        <p:txBody>
          <a:bodyPr/>
          <a:lstStyle/>
          <a:p>
            <a:fld id="{294A43F1-819A-4200-9F7A-062C0299E262}" type="slidenum">
              <a:rPr lang="en-US" smtClean="0"/>
              <a:t>60</a:t>
            </a:fld>
            <a:endParaRPr lang="en-US"/>
          </a:p>
        </p:txBody>
      </p:sp>
    </p:spTree>
    <p:extLst>
      <p:ext uri="{BB962C8B-B14F-4D97-AF65-F5344CB8AC3E}">
        <p14:creationId xmlns:p14="http://schemas.microsoft.com/office/powerpoint/2010/main" val="18236736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t>
            </a:r>
            <a:r>
              <a:rPr lang="en-US" dirty="0"/>
              <a:t>help people use the results.</a:t>
            </a:r>
          </a:p>
          <a:p>
            <a:endParaRPr lang="en-US" dirty="0"/>
          </a:p>
          <a:p>
            <a:r>
              <a:rPr lang="en-US" dirty="0"/>
              <a:t>Comparisons by natural groupings</a:t>
            </a:r>
          </a:p>
          <a:p>
            <a:pPr lvl="1"/>
            <a:r>
              <a:rPr lang="en-US" dirty="0"/>
              <a:t>Hub size</a:t>
            </a:r>
          </a:p>
          <a:p>
            <a:pPr lvl="1"/>
            <a:r>
              <a:rPr lang="en-US" dirty="0"/>
              <a:t>Hub maturity</a:t>
            </a:r>
          </a:p>
          <a:p>
            <a:pPr lvl="1"/>
            <a:r>
              <a:rPr lang="en-US" dirty="0" err="1"/>
              <a:t>Dendogram</a:t>
            </a:r>
            <a:endParaRPr lang="en-US" dirty="0"/>
          </a:p>
          <a:p>
            <a:r>
              <a:rPr lang="en-US" dirty="0"/>
              <a:t>Opportunities to connect hubs?</a:t>
            </a:r>
          </a:p>
          <a:p>
            <a:r>
              <a:rPr lang="en-US" dirty="0"/>
              <a:t>Connect spider plot with numerical results?</a:t>
            </a:r>
          </a:p>
          <a:p>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61</a:t>
            </a:fld>
            <a:endParaRPr lang="en-US"/>
          </a:p>
        </p:txBody>
      </p:sp>
    </p:spTree>
    <p:extLst>
      <p:ext uri="{BB962C8B-B14F-4D97-AF65-F5344CB8AC3E}">
        <p14:creationId xmlns:p14="http://schemas.microsoft.com/office/powerpoint/2010/main" val="2082117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help people use the results.</a:t>
            </a:r>
          </a:p>
          <a:p>
            <a:endParaRPr lang="en-US" dirty="0"/>
          </a:p>
          <a:p>
            <a:r>
              <a:rPr lang="en-US" dirty="0"/>
              <a:t>Comparisons by natural groupings</a:t>
            </a:r>
          </a:p>
          <a:p>
            <a:pPr lvl="1"/>
            <a:r>
              <a:rPr lang="en-US" dirty="0"/>
              <a:t>Hub size</a:t>
            </a:r>
          </a:p>
          <a:p>
            <a:pPr lvl="1"/>
            <a:r>
              <a:rPr lang="en-US" dirty="0"/>
              <a:t>Hub maturity</a:t>
            </a:r>
          </a:p>
          <a:p>
            <a:pPr lvl="1"/>
            <a:r>
              <a:rPr lang="en-US" dirty="0" err="1"/>
              <a:t>Dendogram</a:t>
            </a:r>
            <a:endParaRPr lang="en-US" dirty="0"/>
          </a:p>
          <a:p>
            <a:r>
              <a:rPr lang="en-US" dirty="0"/>
              <a:t>Opportunities to connect hubs?</a:t>
            </a:r>
          </a:p>
          <a:p>
            <a:r>
              <a:rPr lang="en-US" dirty="0"/>
              <a:t>Connect spider plot with numerical results?</a:t>
            </a:r>
          </a:p>
          <a:p>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62</a:t>
            </a:fld>
            <a:endParaRPr lang="en-US"/>
          </a:p>
        </p:txBody>
      </p:sp>
    </p:spTree>
    <p:extLst>
      <p:ext uri="{BB962C8B-B14F-4D97-AF65-F5344CB8AC3E}">
        <p14:creationId xmlns:p14="http://schemas.microsoft.com/office/powerpoint/2010/main" val="4667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help people use the results.</a:t>
            </a:r>
          </a:p>
          <a:p>
            <a:endParaRPr lang="en-US" dirty="0"/>
          </a:p>
          <a:p>
            <a:r>
              <a:rPr lang="en-US" dirty="0"/>
              <a:t>Comparisons by natural groupings</a:t>
            </a:r>
          </a:p>
          <a:p>
            <a:pPr lvl="1"/>
            <a:r>
              <a:rPr lang="en-US" dirty="0"/>
              <a:t>Hub size</a:t>
            </a:r>
          </a:p>
          <a:p>
            <a:pPr lvl="1"/>
            <a:r>
              <a:rPr lang="en-US" dirty="0"/>
              <a:t>Hub maturity</a:t>
            </a:r>
          </a:p>
          <a:p>
            <a:pPr lvl="1"/>
            <a:r>
              <a:rPr lang="en-US" dirty="0" err="1"/>
              <a:t>Dendogram</a:t>
            </a:r>
            <a:endParaRPr lang="en-US" dirty="0"/>
          </a:p>
          <a:p>
            <a:r>
              <a:rPr lang="en-US" dirty="0"/>
              <a:t>Opportunities to connect hubs?</a:t>
            </a:r>
          </a:p>
          <a:p>
            <a:r>
              <a:rPr lang="en-US" dirty="0"/>
              <a:t>Connect spider plot with numerical results?</a:t>
            </a:r>
          </a:p>
          <a:p>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63</a:t>
            </a:fld>
            <a:endParaRPr lang="en-US"/>
          </a:p>
        </p:txBody>
      </p:sp>
    </p:spTree>
    <p:extLst>
      <p:ext uri="{BB962C8B-B14F-4D97-AF65-F5344CB8AC3E}">
        <p14:creationId xmlns:p14="http://schemas.microsoft.com/office/powerpoint/2010/main" val="3259217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7</a:t>
            </a:fld>
            <a:endParaRPr lang="en-US"/>
          </a:p>
        </p:txBody>
      </p:sp>
    </p:spTree>
    <p:extLst>
      <p:ext uri="{BB962C8B-B14F-4D97-AF65-F5344CB8AC3E}">
        <p14:creationId xmlns:p14="http://schemas.microsoft.com/office/powerpoint/2010/main" val="39014087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help people use the results.</a:t>
            </a:r>
          </a:p>
          <a:p>
            <a:endParaRPr lang="en-US" dirty="0"/>
          </a:p>
          <a:p>
            <a:r>
              <a:rPr lang="en-US" dirty="0"/>
              <a:t>Comparisons by natural groupings</a:t>
            </a:r>
          </a:p>
          <a:p>
            <a:pPr lvl="1"/>
            <a:r>
              <a:rPr lang="en-US" dirty="0"/>
              <a:t>Hub size</a:t>
            </a:r>
          </a:p>
          <a:p>
            <a:pPr lvl="1"/>
            <a:r>
              <a:rPr lang="en-US" dirty="0"/>
              <a:t>Hub maturity</a:t>
            </a:r>
          </a:p>
          <a:p>
            <a:pPr lvl="1"/>
            <a:r>
              <a:rPr lang="en-US" dirty="0" err="1"/>
              <a:t>Dendogram</a:t>
            </a:r>
            <a:endParaRPr lang="en-US" dirty="0"/>
          </a:p>
          <a:p>
            <a:r>
              <a:rPr lang="en-US" dirty="0"/>
              <a:t>Opportunities to connect hubs?</a:t>
            </a:r>
          </a:p>
          <a:p>
            <a:r>
              <a:rPr lang="en-US" dirty="0"/>
              <a:t>Connect spider plot with numerical results?</a:t>
            </a:r>
          </a:p>
          <a:p>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64</a:t>
            </a:fld>
            <a:endParaRPr lang="en-US"/>
          </a:p>
        </p:txBody>
      </p:sp>
    </p:spTree>
    <p:extLst>
      <p:ext uri="{BB962C8B-B14F-4D97-AF65-F5344CB8AC3E}">
        <p14:creationId xmlns:p14="http://schemas.microsoft.com/office/powerpoint/2010/main" val="27690036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presented a method to</a:t>
            </a:r>
            <a:r>
              <a:rPr lang="en-US" baseline="0" dirty="0"/>
              <a:t> provide systematic analysis of textual data that gives results for each hub that can be visualized in the context of all the hubs.</a:t>
            </a:r>
            <a:endParaRPr lang="en-US" dirty="0"/>
          </a:p>
          <a:p>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65</a:t>
            </a:fld>
            <a:endParaRPr lang="en-US"/>
          </a:p>
        </p:txBody>
      </p:sp>
    </p:spTree>
    <p:extLst>
      <p:ext uri="{BB962C8B-B14F-4D97-AF65-F5344CB8AC3E}">
        <p14:creationId xmlns:p14="http://schemas.microsoft.com/office/powerpoint/2010/main" val="3442612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bibliography</a:t>
            </a:r>
            <a:r>
              <a:rPr lang="en-US" baseline="0" dirty="0"/>
              <a:t> after this one.</a:t>
            </a:r>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66</a:t>
            </a:fld>
            <a:endParaRPr lang="en-US"/>
          </a:p>
        </p:txBody>
      </p:sp>
    </p:spTree>
    <p:extLst>
      <p:ext uri="{BB962C8B-B14F-4D97-AF65-F5344CB8AC3E}">
        <p14:creationId xmlns:p14="http://schemas.microsoft.com/office/powerpoint/2010/main" val="26460353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sure if we need this or what should be included.</a:t>
            </a:r>
          </a:p>
        </p:txBody>
      </p:sp>
      <p:sp>
        <p:nvSpPr>
          <p:cNvPr id="4" name="Slide Number Placeholder 3"/>
          <p:cNvSpPr>
            <a:spLocks noGrp="1"/>
          </p:cNvSpPr>
          <p:nvPr>
            <p:ph type="sldNum" sz="quarter" idx="10"/>
          </p:nvPr>
        </p:nvSpPr>
        <p:spPr/>
        <p:txBody>
          <a:bodyPr/>
          <a:lstStyle/>
          <a:p>
            <a:fld id="{294A43F1-819A-4200-9F7A-062C0299E262}" type="slidenum">
              <a:rPr lang="en-US" smtClean="0"/>
              <a:t>67</a:t>
            </a:fld>
            <a:endParaRPr lang="en-US"/>
          </a:p>
        </p:txBody>
      </p:sp>
    </p:spTree>
    <p:extLst>
      <p:ext uri="{BB962C8B-B14F-4D97-AF65-F5344CB8AC3E}">
        <p14:creationId xmlns:p14="http://schemas.microsoft.com/office/powerpoint/2010/main" val="2526019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a:t>
            </a:r>
            <a:r>
              <a:rPr lang="en-US" baseline="0" dirty="0"/>
              <a:t> about “Driver Diagrams” for strategies. – These were part of the category development process.</a:t>
            </a:r>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11</a:t>
            </a:fld>
            <a:endParaRPr lang="en-US"/>
          </a:p>
        </p:txBody>
      </p:sp>
    </p:spTree>
    <p:extLst>
      <p:ext uri="{BB962C8B-B14F-4D97-AF65-F5344CB8AC3E}">
        <p14:creationId xmlns:p14="http://schemas.microsoft.com/office/powerpoint/2010/main" val="725887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50 hubs</a:t>
            </a:r>
            <a:r>
              <a:rPr lang="en-US" baseline="0" dirty="0"/>
              <a:t> included data for this. </a:t>
            </a:r>
          </a:p>
          <a:p>
            <a:endParaRPr lang="en-US" baseline="0" dirty="0"/>
          </a:p>
          <a:p>
            <a:endParaRPr lang="en-US" baseline="0" dirty="0"/>
          </a:p>
          <a:p>
            <a:r>
              <a:rPr lang="en-US" baseline="0" dirty="0"/>
              <a:t>Also include RBA process overview.  Story, Partners , Action, Strategy (can use 2 slides from the informatics kick-off webinars)</a:t>
            </a:r>
          </a:p>
          <a:p>
            <a:endParaRPr lang="en-US" baseline="0" dirty="0"/>
          </a:p>
          <a:p>
            <a:r>
              <a:rPr lang="en-US" dirty="0"/>
              <a:t>Based on Results Based Accountability process</a:t>
            </a:r>
          </a:p>
          <a:p>
            <a:r>
              <a:rPr lang="en-US" dirty="0"/>
              <a:t>Components:</a:t>
            </a:r>
          </a:p>
          <a:p>
            <a:r>
              <a:rPr lang="en-US" dirty="0"/>
              <a:t>Story behind the curve</a:t>
            </a:r>
          </a:p>
          <a:p>
            <a:r>
              <a:rPr lang="en-US" dirty="0"/>
              <a:t>Partners</a:t>
            </a:r>
          </a:p>
          <a:p>
            <a:r>
              <a:rPr lang="en-US" dirty="0"/>
              <a:t>What works</a:t>
            </a:r>
          </a:p>
          <a:p>
            <a:r>
              <a:rPr lang="en-US" dirty="0"/>
              <a:t>Strategy</a:t>
            </a:r>
          </a:p>
          <a:p>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12</a:t>
            </a:fld>
            <a:endParaRPr lang="en-US"/>
          </a:p>
        </p:txBody>
      </p:sp>
    </p:spTree>
    <p:extLst>
      <p:ext uri="{BB962C8B-B14F-4D97-AF65-F5344CB8AC3E}">
        <p14:creationId xmlns:p14="http://schemas.microsoft.com/office/powerpoint/2010/main" val="3606652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50 hubs</a:t>
            </a:r>
            <a:r>
              <a:rPr lang="en-US" baseline="0" dirty="0"/>
              <a:t> included data for this. </a:t>
            </a:r>
          </a:p>
          <a:p>
            <a:endParaRPr lang="en-US" baseline="0" dirty="0"/>
          </a:p>
          <a:p>
            <a:r>
              <a:rPr lang="en-US" baseline="0" dirty="0"/>
              <a:t>TTC Plan lengths for 1 metric range from about 100 words to 3000 words</a:t>
            </a:r>
          </a:p>
          <a:p>
            <a:endParaRPr lang="en-US" baseline="0" dirty="0"/>
          </a:p>
          <a:p>
            <a:endParaRPr lang="en-US" baseline="0" dirty="0"/>
          </a:p>
          <a:p>
            <a:r>
              <a:rPr lang="en-US" baseline="0" dirty="0"/>
              <a:t>Also include RBA process overview.  Story, Partners , Action, Strategy (can use 2 slides from the informatics kick-off webinars)</a:t>
            </a:r>
          </a:p>
          <a:p>
            <a:endParaRPr lang="en-US" baseline="0" dirty="0"/>
          </a:p>
          <a:p>
            <a:r>
              <a:rPr lang="en-US" dirty="0"/>
              <a:t>Based on Results Based Accountability process</a:t>
            </a:r>
          </a:p>
          <a:p>
            <a:r>
              <a:rPr lang="en-US" dirty="0"/>
              <a:t>Components:</a:t>
            </a:r>
          </a:p>
          <a:p>
            <a:r>
              <a:rPr lang="en-US" dirty="0"/>
              <a:t>Story behind the curve</a:t>
            </a:r>
          </a:p>
          <a:p>
            <a:r>
              <a:rPr lang="en-US" dirty="0"/>
              <a:t>Partners</a:t>
            </a:r>
          </a:p>
          <a:p>
            <a:r>
              <a:rPr lang="en-US" dirty="0"/>
              <a:t>What works</a:t>
            </a:r>
          </a:p>
          <a:p>
            <a:r>
              <a:rPr lang="en-US" dirty="0"/>
              <a:t>Strategy</a:t>
            </a:r>
          </a:p>
          <a:p>
            <a:endParaRPr lang="en-US" dirty="0"/>
          </a:p>
        </p:txBody>
      </p:sp>
      <p:sp>
        <p:nvSpPr>
          <p:cNvPr id="4" name="Slide Number Placeholder 3"/>
          <p:cNvSpPr>
            <a:spLocks noGrp="1"/>
          </p:cNvSpPr>
          <p:nvPr>
            <p:ph type="sldNum" sz="quarter" idx="10"/>
          </p:nvPr>
        </p:nvSpPr>
        <p:spPr/>
        <p:txBody>
          <a:bodyPr/>
          <a:lstStyle/>
          <a:p>
            <a:fld id="{294A43F1-819A-4200-9F7A-062C0299E262}" type="slidenum">
              <a:rPr lang="en-US" smtClean="0"/>
              <a:t>13</a:t>
            </a:fld>
            <a:endParaRPr lang="en-US"/>
          </a:p>
        </p:txBody>
      </p:sp>
    </p:spTree>
    <p:extLst>
      <p:ext uri="{BB962C8B-B14F-4D97-AF65-F5344CB8AC3E}">
        <p14:creationId xmlns:p14="http://schemas.microsoft.com/office/powerpoint/2010/main" val="16527737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16F974B-E9F9-46B6-93D6-B6205862858F}" type="datetime1">
              <a:rPr lang="en-US" smtClean="0"/>
              <a:t>11/1/2018</a:t>
            </a:fld>
            <a:endParaRPr lang="en-US"/>
          </a:p>
        </p:txBody>
      </p:sp>
      <p:sp>
        <p:nvSpPr>
          <p:cNvPr id="5" name="Footer Placeholder 4"/>
          <p:cNvSpPr>
            <a:spLocks noGrp="1"/>
          </p:cNvSpPr>
          <p:nvPr>
            <p:ph type="ftr" sz="quarter" idx="11"/>
          </p:nvPr>
        </p:nvSpPr>
        <p:spPr>
          <a:xfrm>
            <a:off x="2757102" y="6361327"/>
            <a:ext cx="7875372" cy="365125"/>
          </a:xfrm>
          <a:prstGeom prst="rect">
            <a:avLst/>
          </a:prstGeom>
        </p:spPr>
        <p:txBody>
          <a:bodyPr/>
          <a:lstStyle/>
          <a:p>
            <a:r>
              <a:rPr lang="en-US" dirty="0"/>
              <a:t>The University of Rochester Center for Leading Innovation and Collaboration (CLIC) is the coordinating center for the Clinical and Translational Science Awards (CTSA) Program, funded by the National Center for Advancing Translational Sciences (NCATS) at the National Institutes of Health (NIH), Grant U24TR002260. </a:t>
            </a:r>
          </a:p>
        </p:txBody>
      </p:sp>
      <p:sp>
        <p:nvSpPr>
          <p:cNvPr id="6" name="Slide Number Placeholder 5"/>
          <p:cNvSpPr>
            <a:spLocks noGrp="1"/>
          </p:cNvSpPr>
          <p:nvPr>
            <p:ph type="sldNum" sz="quarter" idx="12"/>
          </p:nvPr>
        </p:nvSpPr>
        <p:spPr/>
        <p:txBody>
          <a:bodyPr/>
          <a:lstStyle/>
          <a:p>
            <a:fld id="{3577C0D5-33EF-4E81-81BF-C57F90BAD42A}" type="slidenum">
              <a:rPr lang="en-US" smtClean="0"/>
              <a:t>‹#›</a:t>
            </a:fld>
            <a:endParaRPr lang="en-US"/>
          </a:p>
        </p:txBody>
      </p:sp>
      <p:pic>
        <p:nvPicPr>
          <p:cNvPr id="7" name="Picture 6"/>
          <p:cNvPicPr>
            <a:picLocks noChangeAspect="1"/>
          </p:cNvPicPr>
          <p:nvPr userDrawn="1"/>
        </p:nvPicPr>
        <p:blipFill>
          <a:blip r:embed="rId2"/>
          <a:stretch>
            <a:fillRect/>
          </a:stretch>
        </p:blipFill>
        <p:spPr>
          <a:xfrm>
            <a:off x="10501945" y="234979"/>
            <a:ext cx="1335781" cy="1269229"/>
          </a:xfrm>
          <a:prstGeom prst="rect">
            <a:avLst/>
          </a:prstGeom>
        </p:spPr>
      </p:pic>
      <p:sp>
        <p:nvSpPr>
          <p:cNvPr id="9" name="TextBox 8"/>
          <p:cNvSpPr txBox="1"/>
          <p:nvPr userDrawn="1"/>
        </p:nvSpPr>
        <p:spPr>
          <a:xfrm>
            <a:off x="2071213" y="5504624"/>
            <a:ext cx="9525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latin typeface="Helvetica" panose="020B0604020202020204" pitchFamily="34" charset="0"/>
                <a:cs typeface="Helvetica" panose="020B0604020202020204" pitchFamily="34" charset="0"/>
              </a:rPr>
              <a:t>Serving the CTSA Program through coordination, transparent communication, actionable metrics, network analytics and innovative collaboration tools.</a:t>
            </a:r>
          </a:p>
        </p:txBody>
      </p:sp>
      <p:sp>
        <p:nvSpPr>
          <p:cNvPr id="11" name="Title 1">
            <a:extLst>
              <a:ext uri="{FF2B5EF4-FFF2-40B4-BE49-F238E27FC236}">
                <a16:creationId xmlns:a16="http://schemas.microsoft.com/office/drawing/2014/main" id="{C2CCC17E-4024-954C-99DE-0C75300DAF65}"/>
              </a:ext>
            </a:extLst>
          </p:cNvPr>
          <p:cNvSpPr txBox="1">
            <a:spLocks/>
          </p:cNvSpPr>
          <p:nvPr userDrawn="1"/>
        </p:nvSpPr>
        <p:spPr>
          <a:xfrm>
            <a:off x="2071213" y="395723"/>
            <a:ext cx="9337382" cy="1650298"/>
          </a:xfrm>
          <a:prstGeom prst="rect">
            <a:avLst/>
          </a:prstGeom>
        </p:spPr>
        <p:txBody>
          <a:bodyPr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rgbClr val="3C8C95"/>
                </a:solidFill>
              </a:rPr>
              <a:t>Center for Leading</a:t>
            </a:r>
            <a:br>
              <a:rPr lang="en-US" sz="6000" b="1" dirty="0">
                <a:solidFill>
                  <a:srgbClr val="3C8C95"/>
                </a:solidFill>
              </a:rPr>
            </a:br>
            <a:r>
              <a:rPr lang="en-US" sz="6000" b="1" dirty="0">
                <a:solidFill>
                  <a:srgbClr val="3C8C95"/>
                </a:solidFill>
              </a:rPr>
              <a:t>Innovation and Collaboration</a:t>
            </a:r>
            <a:r>
              <a:rPr lang="en-US" sz="3600" b="1" dirty="0">
                <a:solidFill>
                  <a:srgbClr val="3C8C95"/>
                </a:solidFill>
              </a:rPr>
              <a:t/>
            </a:r>
            <a:br>
              <a:rPr lang="en-US" sz="3600" b="1" dirty="0">
                <a:solidFill>
                  <a:srgbClr val="3C8C95"/>
                </a:solidFill>
              </a:rPr>
            </a:br>
            <a:endParaRPr lang="en-US" sz="3600" b="1" dirty="0">
              <a:solidFill>
                <a:srgbClr val="3C8C95"/>
              </a:solidFill>
            </a:endParaRPr>
          </a:p>
        </p:txBody>
      </p:sp>
    </p:spTree>
    <p:extLst>
      <p:ext uri="{BB962C8B-B14F-4D97-AF65-F5344CB8AC3E}">
        <p14:creationId xmlns:p14="http://schemas.microsoft.com/office/powerpoint/2010/main" val="241359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D8C630-451E-483B-8C5C-232CF9B54A86}" type="datetime1">
              <a:rPr lang="en-US" smtClean="0"/>
              <a:t>11/1/2018</a:t>
            </a:fld>
            <a:endParaRPr lang="en-US"/>
          </a:p>
        </p:txBody>
      </p:sp>
      <p:sp>
        <p:nvSpPr>
          <p:cNvPr id="6" name="Slide Number Placeholder 5"/>
          <p:cNvSpPr>
            <a:spLocks noGrp="1"/>
          </p:cNvSpPr>
          <p:nvPr>
            <p:ph type="sldNum" sz="quarter" idx="12"/>
          </p:nvPr>
        </p:nvSpPr>
        <p:spPr/>
        <p:txBody>
          <a:bodyPr/>
          <a:lstStyle/>
          <a:p>
            <a:fld id="{3577C0D5-33EF-4E81-81BF-C57F90BAD42A}" type="slidenum">
              <a:rPr lang="en-US" smtClean="0"/>
              <a:t>‹#›</a:t>
            </a:fld>
            <a:endParaRPr lang="en-US"/>
          </a:p>
        </p:txBody>
      </p:sp>
    </p:spTree>
    <p:extLst>
      <p:ext uri="{BB962C8B-B14F-4D97-AF65-F5344CB8AC3E}">
        <p14:creationId xmlns:p14="http://schemas.microsoft.com/office/powerpoint/2010/main" val="394046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49400" y="365125"/>
            <a:ext cx="70231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9E86F1-E09F-4537-AC56-A5AAC5780F1F}" type="datetime1">
              <a:rPr lang="en-US" smtClean="0"/>
              <a:t>11/1/2018</a:t>
            </a:fld>
            <a:endParaRPr lang="en-US"/>
          </a:p>
        </p:txBody>
      </p:sp>
      <p:sp>
        <p:nvSpPr>
          <p:cNvPr id="6" name="Slide Number Placeholder 5"/>
          <p:cNvSpPr>
            <a:spLocks noGrp="1"/>
          </p:cNvSpPr>
          <p:nvPr>
            <p:ph type="sldNum" sz="quarter" idx="12"/>
          </p:nvPr>
        </p:nvSpPr>
        <p:spPr/>
        <p:txBody>
          <a:bodyPr/>
          <a:lstStyle/>
          <a:p>
            <a:fld id="{3577C0D5-33EF-4E81-81BF-C57F90BAD42A}" type="slidenum">
              <a:rPr lang="en-US" smtClean="0"/>
              <a:t>‹#›</a:t>
            </a:fld>
            <a:endParaRPr lang="en-US"/>
          </a:p>
        </p:txBody>
      </p:sp>
    </p:spTree>
    <p:extLst>
      <p:ext uri="{BB962C8B-B14F-4D97-AF65-F5344CB8AC3E}">
        <p14:creationId xmlns:p14="http://schemas.microsoft.com/office/powerpoint/2010/main" val="837016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01B359-D903-4A9F-BF12-D2AFBDD09410}" type="datetime1">
              <a:rPr lang="en-US" smtClean="0"/>
              <a:t>11/1/2018</a:t>
            </a:fld>
            <a:endParaRPr lang="en-US"/>
          </a:p>
        </p:txBody>
      </p:sp>
      <p:sp>
        <p:nvSpPr>
          <p:cNvPr id="6" name="Slide Number Placeholder 5"/>
          <p:cNvSpPr>
            <a:spLocks noGrp="1"/>
          </p:cNvSpPr>
          <p:nvPr>
            <p:ph type="sldNum" sz="quarter" idx="12"/>
          </p:nvPr>
        </p:nvSpPr>
        <p:spPr/>
        <p:txBody>
          <a:bodyPr/>
          <a:lstStyle>
            <a:lvl1pPr>
              <a:defRPr/>
            </a:lvl1pPr>
          </a:lstStyle>
          <a:p>
            <a:fld id="{73D2E302-2AEE-0B43-8414-6DB48B14520F}" type="slidenum">
              <a:rPr lang="en-US" smtClean="0"/>
              <a:pPr/>
              <a:t>‹#›</a:t>
            </a:fld>
            <a:endParaRPr lang="en-US" dirty="0"/>
          </a:p>
        </p:txBody>
      </p:sp>
    </p:spTree>
    <p:extLst>
      <p:ext uri="{BB962C8B-B14F-4D97-AF65-F5344CB8AC3E}">
        <p14:creationId xmlns:p14="http://schemas.microsoft.com/office/powerpoint/2010/main" val="3411043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44650" y="1709738"/>
            <a:ext cx="1019175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1606550" y="4589463"/>
            <a:ext cx="102171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970861-4D0C-487D-BAF3-5FC098D052CF}" type="datetime1">
              <a:rPr lang="en-US" smtClean="0"/>
              <a:t>11/1/2018</a:t>
            </a:fld>
            <a:endParaRPr lang="en-US"/>
          </a:p>
        </p:txBody>
      </p:sp>
      <p:sp>
        <p:nvSpPr>
          <p:cNvPr id="6" name="Slide Number Placeholder 5"/>
          <p:cNvSpPr>
            <a:spLocks noGrp="1"/>
          </p:cNvSpPr>
          <p:nvPr>
            <p:ph type="sldNum" sz="quarter" idx="12"/>
          </p:nvPr>
        </p:nvSpPr>
        <p:spPr/>
        <p:txBody>
          <a:bodyPr/>
          <a:lstStyle/>
          <a:p>
            <a:fld id="{3577C0D5-33EF-4E81-81BF-C57F90BAD42A}" type="slidenum">
              <a:rPr lang="en-US" smtClean="0"/>
              <a:t>‹#›</a:t>
            </a:fld>
            <a:endParaRPr lang="en-US"/>
          </a:p>
        </p:txBody>
      </p:sp>
    </p:spTree>
    <p:extLst>
      <p:ext uri="{BB962C8B-B14F-4D97-AF65-F5344CB8AC3E}">
        <p14:creationId xmlns:p14="http://schemas.microsoft.com/office/powerpoint/2010/main" val="40682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87500" y="365125"/>
            <a:ext cx="10452100" cy="1325563"/>
          </a:xfrm>
        </p:spPr>
        <p:txBody>
          <a:bodyPr/>
          <a:lstStyle/>
          <a:p>
            <a:r>
              <a:rPr lang="en-US"/>
              <a:t>Click to edit Master title style</a:t>
            </a:r>
          </a:p>
        </p:txBody>
      </p:sp>
      <p:sp>
        <p:nvSpPr>
          <p:cNvPr id="3" name="Content Placeholder 2"/>
          <p:cNvSpPr>
            <a:spLocks noGrp="1"/>
          </p:cNvSpPr>
          <p:nvPr>
            <p:ph sz="half" idx="1"/>
          </p:nvPr>
        </p:nvSpPr>
        <p:spPr>
          <a:xfrm>
            <a:off x="15875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A2AA71-D273-4CEA-9726-CD47CFD423CA}" type="datetime1">
              <a:rPr lang="en-US" smtClean="0"/>
              <a:t>11/1/2018</a:t>
            </a:fld>
            <a:endParaRPr lang="en-US"/>
          </a:p>
        </p:txBody>
      </p:sp>
      <p:sp>
        <p:nvSpPr>
          <p:cNvPr id="7" name="Slide Number Placeholder 6"/>
          <p:cNvSpPr>
            <a:spLocks noGrp="1"/>
          </p:cNvSpPr>
          <p:nvPr>
            <p:ph type="sldNum" sz="quarter" idx="12"/>
          </p:nvPr>
        </p:nvSpPr>
        <p:spPr/>
        <p:txBody>
          <a:bodyPr/>
          <a:lstStyle/>
          <a:p>
            <a:fld id="{3577C0D5-33EF-4E81-81BF-C57F90BAD42A}" type="slidenum">
              <a:rPr lang="en-US" smtClean="0"/>
              <a:t>‹#›</a:t>
            </a:fld>
            <a:endParaRPr lang="en-US"/>
          </a:p>
        </p:txBody>
      </p:sp>
    </p:spTree>
    <p:extLst>
      <p:ext uri="{BB962C8B-B14F-4D97-AF65-F5344CB8AC3E}">
        <p14:creationId xmlns:p14="http://schemas.microsoft.com/office/powerpoint/2010/main" val="4100054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74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474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12888" y="25558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07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845300" y="25558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4A0079-C717-4A17-B12E-B53681524264}" type="datetime1">
              <a:rPr lang="en-US" smtClean="0"/>
              <a:t>11/1/2018</a:t>
            </a:fld>
            <a:endParaRPr lang="en-US"/>
          </a:p>
        </p:txBody>
      </p:sp>
      <p:sp>
        <p:nvSpPr>
          <p:cNvPr id="9" name="Slide Number Placeholder 8"/>
          <p:cNvSpPr>
            <a:spLocks noGrp="1"/>
          </p:cNvSpPr>
          <p:nvPr>
            <p:ph type="sldNum" sz="quarter" idx="12"/>
          </p:nvPr>
        </p:nvSpPr>
        <p:spPr/>
        <p:txBody>
          <a:bodyPr/>
          <a:lstStyle/>
          <a:p>
            <a:fld id="{3577C0D5-33EF-4E81-81BF-C57F90BAD42A}" type="slidenum">
              <a:rPr lang="en-US" smtClean="0"/>
              <a:t>‹#›</a:t>
            </a:fld>
            <a:endParaRPr lang="en-US"/>
          </a:p>
        </p:txBody>
      </p:sp>
    </p:spTree>
    <p:extLst>
      <p:ext uri="{BB962C8B-B14F-4D97-AF65-F5344CB8AC3E}">
        <p14:creationId xmlns:p14="http://schemas.microsoft.com/office/powerpoint/2010/main" val="65888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FC66E1-A32B-47BE-A067-900D34C267DA}" type="datetime1">
              <a:rPr lang="en-US" smtClean="0"/>
              <a:t>11/1/2018</a:t>
            </a:fld>
            <a:endParaRPr lang="en-US"/>
          </a:p>
        </p:txBody>
      </p:sp>
      <p:sp>
        <p:nvSpPr>
          <p:cNvPr id="5" name="Slide Number Placeholder 4"/>
          <p:cNvSpPr>
            <a:spLocks noGrp="1"/>
          </p:cNvSpPr>
          <p:nvPr>
            <p:ph type="sldNum" sz="quarter" idx="12"/>
          </p:nvPr>
        </p:nvSpPr>
        <p:spPr/>
        <p:txBody>
          <a:bodyPr/>
          <a:lstStyle/>
          <a:p>
            <a:fld id="{3577C0D5-33EF-4E81-81BF-C57F90BAD42A}" type="slidenum">
              <a:rPr lang="en-US" smtClean="0"/>
              <a:t>‹#›</a:t>
            </a:fld>
            <a:endParaRPr lang="en-US"/>
          </a:p>
        </p:txBody>
      </p:sp>
    </p:spTree>
    <p:extLst>
      <p:ext uri="{BB962C8B-B14F-4D97-AF65-F5344CB8AC3E}">
        <p14:creationId xmlns:p14="http://schemas.microsoft.com/office/powerpoint/2010/main" val="2865773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B0C7B1-C5A6-4214-B14E-84D93FB385C8}" type="datetime1">
              <a:rPr lang="en-US" smtClean="0"/>
              <a:t>11/1/2018</a:t>
            </a:fld>
            <a:endParaRPr lang="en-US"/>
          </a:p>
        </p:txBody>
      </p:sp>
      <p:sp>
        <p:nvSpPr>
          <p:cNvPr id="4" name="Slide Number Placeholder 3"/>
          <p:cNvSpPr>
            <a:spLocks noGrp="1"/>
          </p:cNvSpPr>
          <p:nvPr>
            <p:ph type="sldNum" sz="quarter" idx="12"/>
          </p:nvPr>
        </p:nvSpPr>
        <p:spPr/>
        <p:txBody>
          <a:bodyPr/>
          <a:lstStyle/>
          <a:p>
            <a:fld id="{3577C0D5-33EF-4E81-81BF-C57F90BAD42A}" type="slidenum">
              <a:rPr lang="en-US" smtClean="0"/>
              <a:t>‹#›</a:t>
            </a:fld>
            <a:endParaRPr lang="en-US"/>
          </a:p>
        </p:txBody>
      </p:sp>
    </p:spTree>
    <p:extLst>
      <p:ext uri="{BB962C8B-B14F-4D97-AF65-F5344CB8AC3E}">
        <p14:creationId xmlns:p14="http://schemas.microsoft.com/office/powerpoint/2010/main" val="2054143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414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8435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7414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BFBECD-DE18-413A-B7DE-097122718C59}" type="datetime1">
              <a:rPr lang="en-US" smtClean="0"/>
              <a:t>11/1/2018</a:t>
            </a:fld>
            <a:endParaRPr lang="en-US"/>
          </a:p>
        </p:txBody>
      </p:sp>
      <p:sp>
        <p:nvSpPr>
          <p:cNvPr id="7" name="Slide Number Placeholder 6"/>
          <p:cNvSpPr>
            <a:spLocks noGrp="1"/>
          </p:cNvSpPr>
          <p:nvPr>
            <p:ph type="sldNum" sz="quarter" idx="12"/>
          </p:nvPr>
        </p:nvSpPr>
        <p:spPr/>
        <p:txBody>
          <a:bodyPr/>
          <a:lstStyle/>
          <a:p>
            <a:fld id="{3577C0D5-33EF-4E81-81BF-C57F90BAD42A}" type="slidenum">
              <a:rPr lang="en-US" smtClean="0"/>
              <a:t>‹#›</a:t>
            </a:fld>
            <a:endParaRPr lang="en-US"/>
          </a:p>
        </p:txBody>
      </p:sp>
    </p:spTree>
    <p:extLst>
      <p:ext uri="{BB962C8B-B14F-4D97-AF65-F5344CB8AC3E}">
        <p14:creationId xmlns:p14="http://schemas.microsoft.com/office/powerpoint/2010/main" val="900781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906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7927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6906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5A39D1-AF7A-4887-B392-87386D900ED4}" type="datetime1">
              <a:rPr lang="en-US" smtClean="0"/>
              <a:t>11/1/2018</a:t>
            </a:fld>
            <a:endParaRPr lang="en-US"/>
          </a:p>
        </p:txBody>
      </p:sp>
      <p:sp>
        <p:nvSpPr>
          <p:cNvPr id="7" name="Slide Number Placeholder 6"/>
          <p:cNvSpPr>
            <a:spLocks noGrp="1"/>
          </p:cNvSpPr>
          <p:nvPr>
            <p:ph type="sldNum" sz="quarter" idx="12"/>
          </p:nvPr>
        </p:nvSpPr>
        <p:spPr/>
        <p:txBody>
          <a:bodyPr/>
          <a:lstStyle/>
          <a:p>
            <a:fld id="{3577C0D5-33EF-4E81-81BF-C57F90BAD42A}" type="slidenum">
              <a:rPr lang="en-US" smtClean="0"/>
              <a:t>‹#›</a:t>
            </a:fld>
            <a:endParaRPr lang="en-US"/>
          </a:p>
        </p:txBody>
      </p:sp>
    </p:spTree>
    <p:extLst>
      <p:ext uri="{BB962C8B-B14F-4D97-AF65-F5344CB8AC3E}">
        <p14:creationId xmlns:p14="http://schemas.microsoft.com/office/powerpoint/2010/main" val="3906806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tiff"/><Relationship Id="rId2" Type="http://schemas.openxmlformats.org/officeDocument/2006/relationships/slideLayout" Target="../slideLayouts/slideLayout2.xml"/><Relationship Id="rId16" Type="http://schemas.openxmlformats.org/officeDocument/2006/relationships/image" Target="../media/image4.tif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7038" y="320675"/>
            <a:ext cx="97155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837038" y="1825625"/>
            <a:ext cx="97155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0B1C9-506B-46E2-98C5-200E2E7185C5}" type="datetime1">
              <a:rPr lang="en-US" smtClean="0"/>
              <a:t>11/1/2018</a:t>
            </a:fld>
            <a:endParaRPr lang="en-US"/>
          </a:p>
        </p:txBody>
      </p:sp>
      <p:sp>
        <p:nvSpPr>
          <p:cNvPr id="5" name="Footer Placeholder 4"/>
          <p:cNvSpPr>
            <a:spLocks noGrp="1"/>
          </p:cNvSpPr>
          <p:nvPr>
            <p:ph type="ftr" sz="quarter" idx="3"/>
          </p:nvPr>
        </p:nvSpPr>
        <p:spPr>
          <a:xfrm>
            <a:off x="2757102" y="6361327"/>
            <a:ext cx="7875372" cy="365125"/>
          </a:xfrm>
          <a:prstGeom prst="rect">
            <a:avLst/>
          </a:prstGeom>
        </p:spPr>
        <p:txBody>
          <a:bodyPr vert="horz" lIns="91440" tIns="45720" rIns="91440" bIns="45720" rtlCol="0" anchor="ctr"/>
          <a:lstStyle>
            <a:lvl1pPr algn="ctr">
              <a:defRPr sz="800" i="1">
                <a:solidFill>
                  <a:schemeClr val="tx1">
                    <a:tint val="75000"/>
                  </a:schemeClr>
                </a:solidFill>
                <a:latin typeface="Helvetica" panose="020B0604020202020204" pitchFamily="34" charset="0"/>
                <a:cs typeface="Helvetica" panose="020B0604020202020204" pitchFamily="34" charset="0"/>
              </a:defRPr>
            </a:lvl1pPr>
          </a:lstStyle>
          <a:p>
            <a:r>
              <a:rPr lang="en-US" dirty="0">
                <a:solidFill>
                  <a:schemeClr val="tx1">
                    <a:lumMod val="50000"/>
                    <a:lumOff val="50000"/>
                  </a:schemeClr>
                </a:solidFill>
              </a:rPr>
              <a:t>The University of Rochester Center for Leading Innovation and Collaboration (CLIC) is the coordinating center for the Clinical and Translational Science Awards (CTSA) Program, funded by the National Center for Advancing Translational Sciences (NCATS) at the National Institutes of Health (NIH), Grant U24TR002260.</a:t>
            </a:r>
          </a:p>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A1EBED-096D-1D43-BC58-CCD8E4B0B436}" type="slidenum">
              <a:rPr lang="en-US" smtClean="0"/>
              <a:pPr/>
              <a:t>‹#›</a:t>
            </a:fld>
            <a:endParaRPr lang="en-US" dirty="0"/>
          </a:p>
        </p:txBody>
      </p:sp>
      <p:pic>
        <p:nvPicPr>
          <p:cNvPr id="7" name="Picture 6">
            <a:extLst>
              <a:ext uri="{FF2B5EF4-FFF2-40B4-BE49-F238E27FC236}">
                <a16:creationId xmlns:a16="http://schemas.microsoft.com/office/drawing/2014/main" id="{7A9E5B37-4805-9746-B772-A9D0264680E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600200" cy="6858000"/>
          </a:xfrm>
          <a:prstGeom prst="rect">
            <a:avLst/>
          </a:prstGeom>
        </p:spPr>
      </p:pic>
      <p:grpSp>
        <p:nvGrpSpPr>
          <p:cNvPr id="20" name="Group 19"/>
          <p:cNvGrpSpPr/>
          <p:nvPr userDrawn="1"/>
        </p:nvGrpSpPr>
        <p:grpSpPr>
          <a:xfrm>
            <a:off x="242528" y="995649"/>
            <a:ext cx="1191343" cy="667399"/>
            <a:chOff x="2308006" y="4185135"/>
            <a:chExt cx="1191343" cy="667399"/>
          </a:xfrm>
        </p:grpSpPr>
        <p:pic>
          <p:nvPicPr>
            <p:cNvPr id="21" name="Picture 2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308006" y="4185135"/>
              <a:ext cx="821659" cy="380018"/>
            </a:xfrm>
            <a:prstGeom prst="rect">
              <a:avLst/>
            </a:prstGeom>
          </p:spPr>
        </p:pic>
        <p:pic>
          <p:nvPicPr>
            <p:cNvPr id="22" name="Picture 2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308006" y="4510671"/>
              <a:ext cx="1191343" cy="341863"/>
            </a:xfrm>
            <a:prstGeom prst="rect">
              <a:avLst/>
            </a:prstGeom>
          </p:spPr>
        </p:pic>
      </p:grpSp>
      <p:grpSp>
        <p:nvGrpSpPr>
          <p:cNvPr id="23" name="Group 22"/>
          <p:cNvGrpSpPr/>
          <p:nvPr userDrawn="1"/>
        </p:nvGrpSpPr>
        <p:grpSpPr>
          <a:xfrm>
            <a:off x="204428" y="3644957"/>
            <a:ext cx="1191343" cy="807528"/>
            <a:chOff x="240021" y="4001293"/>
            <a:chExt cx="1191343" cy="807528"/>
          </a:xfrm>
        </p:grpSpPr>
        <p:pic>
          <p:nvPicPr>
            <p:cNvPr id="24" name="Picture 23">
              <a:extLst>
                <a:ext uri="{FF2B5EF4-FFF2-40B4-BE49-F238E27FC236}">
                  <a16:creationId xmlns:a16="http://schemas.microsoft.com/office/drawing/2014/main" id="{2CF8D337-F6D2-D049-8338-8316F4E1EEEF}"/>
                </a:ext>
              </a:extLst>
            </p:cNvPr>
            <p:cNvPicPr>
              <a:picLocks noChangeAspect="1"/>
            </p:cNvPicPr>
            <p:nvPr userDrawn="1"/>
          </p:nvPicPr>
          <p:blipFill rotWithShape="1">
            <a:blip r:embed="rId16" cstate="print">
              <a:biLevel thresh="25000"/>
              <a:extLst>
                <a:ext uri="{28A0092B-C50C-407E-A947-70E740481C1C}">
                  <a14:useLocalDpi xmlns:a14="http://schemas.microsoft.com/office/drawing/2010/main"/>
                </a:ext>
              </a:extLst>
            </a:blip>
            <a:srcRect/>
            <a:stretch/>
          </p:blipFill>
          <p:spPr>
            <a:xfrm>
              <a:off x="271980" y="4001293"/>
              <a:ext cx="938605" cy="480693"/>
            </a:xfrm>
            <a:prstGeom prst="rect">
              <a:avLst/>
            </a:prstGeom>
          </p:spPr>
        </p:pic>
        <p:pic>
          <p:nvPicPr>
            <p:cNvPr id="25" name="Picture 24">
              <a:extLst>
                <a:ext uri="{FF2B5EF4-FFF2-40B4-BE49-F238E27FC236}">
                  <a16:creationId xmlns:a16="http://schemas.microsoft.com/office/drawing/2014/main" id="{76FDF4BB-4602-8E4B-9CC6-3DCECC43B23F}"/>
                </a:ext>
              </a:extLst>
            </p:cNvPr>
            <p:cNvPicPr>
              <a:picLocks noChangeAspect="1"/>
            </p:cNvPicPr>
            <p:nvPr userDrawn="1"/>
          </p:nvPicPr>
          <p:blipFill rotWithShape="1">
            <a:blip r:embed="rId17" cstate="print">
              <a:biLevel thresh="25000"/>
              <a:extLst>
                <a:ext uri="{28A0092B-C50C-407E-A947-70E740481C1C}">
                  <a14:useLocalDpi xmlns:a14="http://schemas.microsoft.com/office/drawing/2010/main"/>
                </a:ext>
              </a:extLst>
            </a:blip>
            <a:srcRect/>
            <a:stretch/>
          </p:blipFill>
          <p:spPr>
            <a:xfrm>
              <a:off x="240021" y="4426041"/>
              <a:ext cx="1191343" cy="382780"/>
            </a:xfrm>
            <a:prstGeom prst="rect">
              <a:avLst/>
            </a:prstGeom>
          </p:spPr>
        </p:pic>
      </p:grpSp>
    </p:spTree>
    <p:extLst>
      <p:ext uri="{BB962C8B-B14F-4D97-AF65-F5344CB8AC3E}">
        <p14:creationId xmlns:p14="http://schemas.microsoft.com/office/powerpoint/2010/main" val="3732944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5400" b="1" kern="1200">
          <a:solidFill>
            <a:srgbClr val="337785"/>
          </a:solidFill>
          <a:latin typeface="Helvetica" panose="020B0604020202020204" pitchFamily="34" charset="0"/>
          <a:ea typeface="+mj-ea"/>
          <a:cs typeface="Helvetica"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8.PNG"/><Relationship Id="rId5" Type="http://schemas.openxmlformats.org/officeDocument/2006/relationships/diagramQuickStyle" Target="../diagrams/quickStyle1.xml"/><Relationship Id="rId10" Type="http://schemas.openxmlformats.org/officeDocument/2006/relationships/image" Target="../media/image17.png"/><Relationship Id="rId4" Type="http://schemas.openxmlformats.org/officeDocument/2006/relationships/diagramLayout" Target="../diagrams/layout1.xml"/><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18.PNG"/><Relationship Id="rId5" Type="http://schemas.openxmlformats.org/officeDocument/2006/relationships/diagramQuickStyle" Target="../diagrams/quickStyle2.xml"/><Relationship Id="rId10" Type="http://schemas.openxmlformats.org/officeDocument/2006/relationships/image" Target="../media/image17.png"/><Relationship Id="rId4" Type="http://schemas.openxmlformats.org/officeDocument/2006/relationships/diagramLayout" Target="../diagrams/layout2.xml"/><Relationship Id="rId9"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image" Target="../media/image18.PNG"/><Relationship Id="rId5" Type="http://schemas.openxmlformats.org/officeDocument/2006/relationships/diagramQuickStyle" Target="../diagrams/quickStyle8.xml"/><Relationship Id="rId10" Type="http://schemas.openxmlformats.org/officeDocument/2006/relationships/image" Target="../media/image17.png"/><Relationship Id="rId4" Type="http://schemas.openxmlformats.org/officeDocument/2006/relationships/diagramLayout" Target="../diagrams/layout8.xml"/><Relationship Id="rId9"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image" Target="../media/image18.PNG"/><Relationship Id="rId5" Type="http://schemas.openxmlformats.org/officeDocument/2006/relationships/diagramQuickStyle" Target="../diagrams/quickStyle9.xml"/><Relationship Id="rId10" Type="http://schemas.openxmlformats.org/officeDocument/2006/relationships/image" Target="../media/image17.png"/><Relationship Id="rId4" Type="http://schemas.openxmlformats.org/officeDocument/2006/relationships/diagramLayout" Target="../diagrams/layout9.xml"/><Relationship Id="rId9" Type="http://schemas.openxmlformats.org/officeDocument/2006/relationships/image" Target="../media/image16.png"/></Relationships>
</file>

<file path=ppt/slides/_rels/slide4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8.PN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8.PNG"/><Relationship Id="rId7" Type="http://schemas.openxmlformats.org/officeDocument/2006/relationships/diagramColors" Target="../diagrams/colors10.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QuickStyle" Target="../diagrams/quickStyle10.xml"/><Relationship Id="rId11" Type="http://schemas.openxmlformats.org/officeDocument/2006/relationships/image" Target="../media/image17.png"/><Relationship Id="rId5" Type="http://schemas.openxmlformats.org/officeDocument/2006/relationships/diagramLayout" Target="../diagrams/layout10.xml"/><Relationship Id="rId10" Type="http://schemas.openxmlformats.org/officeDocument/2006/relationships/image" Target="../media/image16.png"/><Relationship Id="rId4" Type="http://schemas.openxmlformats.org/officeDocument/2006/relationships/diagramData" Target="../diagrams/data10.xml"/><Relationship Id="rId9" Type="http://schemas.openxmlformats.org/officeDocument/2006/relationships/image" Target="../media/image15.png"/></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6.xml.rels><?xml version="1.0" encoding="UTF-8" standalone="yes"?>
<Relationships xmlns="http://schemas.openxmlformats.org/package/2006/relationships"><Relationship Id="rId3" Type="http://schemas.openxmlformats.org/officeDocument/2006/relationships/hyperlink" Target="mailto:Ann_Dozier@urmc.rochester.edu"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hyperlink" Target="mailto:Elizabeth_Wayman@urmc.rochester.edu"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31950" y="2301877"/>
            <a:ext cx="10191750" cy="1777711"/>
          </a:xfrm>
        </p:spPr>
        <p:txBody>
          <a:bodyPr>
            <a:normAutofit fontScale="90000"/>
          </a:bodyPr>
          <a:lstStyle/>
          <a:p>
            <a:r>
              <a:rPr lang="en-US" dirty="0"/>
              <a:t>Streamlining Analysis: Blending text mining and manual processes</a:t>
            </a:r>
          </a:p>
        </p:txBody>
      </p:sp>
      <p:sp>
        <p:nvSpPr>
          <p:cNvPr id="5" name="Text Placeholder 4"/>
          <p:cNvSpPr>
            <a:spLocks noGrp="1"/>
          </p:cNvSpPr>
          <p:nvPr>
            <p:ph type="body" idx="1"/>
          </p:nvPr>
        </p:nvSpPr>
        <p:spPr>
          <a:xfrm>
            <a:off x="1606550" y="4342139"/>
            <a:ext cx="10217150" cy="908871"/>
          </a:xfrm>
        </p:spPr>
        <p:txBody>
          <a:bodyPr>
            <a:normAutofit/>
          </a:bodyPr>
          <a:lstStyle/>
          <a:p>
            <a:r>
              <a:rPr lang="en-US" sz="2000" i="1" dirty="0"/>
              <a:t>Ann M. Dozier, RN, PhD, FAAN</a:t>
            </a:r>
          </a:p>
          <a:p>
            <a:r>
              <a:rPr lang="en-US" sz="2000" i="1" dirty="0"/>
              <a:t>Elizabeth Wayman, MS</a:t>
            </a:r>
          </a:p>
          <a:p>
            <a:endParaRPr lang="en-US" sz="2000" i="1" dirty="0"/>
          </a:p>
        </p:txBody>
      </p:sp>
      <p:pic>
        <p:nvPicPr>
          <p:cNvPr id="6" name="Picture 5"/>
          <p:cNvPicPr/>
          <p:nvPr/>
        </p:nvPicPr>
        <p:blipFill>
          <a:blip r:embed="rId3"/>
          <a:stretch>
            <a:fillRect/>
          </a:stretch>
        </p:blipFill>
        <p:spPr>
          <a:xfrm>
            <a:off x="10681941" y="184438"/>
            <a:ext cx="1335405" cy="1268730"/>
          </a:xfrm>
          <a:prstGeom prst="rect">
            <a:avLst/>
          </a:prstGeom>
        </p:spPr>
      </p:pic>
      <p:sp>
        <p:nvSpPr>
          <p:cNvPr id="7" name="TextBox 6"/>
          <p:cNvSpPr txBox="1"/>
          <p:nvPr/>
        </p:nvSpPr>
        <p:spPr>
          <a:xfrm>
            <a:off x="2870719" y="6442363"/>
            <a:ext cx="7952452" cy="338554"/>
          </a:xfrm>
          <a:prstGeom prst="rect">
            <a:avLst/>
          </a:prstGeom>
          <a:noFill/>
        </p:spPr>
        <p:txBody>
          <a:bodyPr wrap="square" rtlCol="0">
            <a:spAutoFit/>
          </a:bodyPr>
          <a:lstStyle/>
          <a:p>
            <a:pPr algn="ctr"/>
            <a:r>
              <a:rPr lang="en-US" sz="800" i="1" dirty="0">
                <a:solidFill>
                  <a:schemeClr val="bg1">
                    <a:lumMod val="65000"/>
                  </a:schemeClr>
                </a:solidFill>
                <a:latin typeface="Helvetica" panose="020B0604020202020204" pitchFamily="34" charset="0"/>
                <a:cs typeface="Helvetica" panose="020B0604020202020204" pitchFamily="34" charset="0"/>
              </a:rPr>
              <a:t>The University of Rochester Center for Leading Innovation and Collaboration (CLIC) is the coordinating center for the Clinical and Translational Science Awards (CTSA) Program, funded by the National Center for Advancing Translational Sciences (NCATS) at the National Institutes of Health (NIH), Grant U24TR002260. </a:t>
            </a:r>
            <a:endParaRPr lang="en-US" sz="800" dirty="0">
              <a:solidFill>
                <a:schemeClr val="bg1">
                  <a:lumMod val="65000"/>
                </a:schemeClr>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613495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16048" y="600075"/>
            <a:ext cx="9253220" cy="690245"/>
          </a:xfrm>
          <a:prstGeom prst="rect">
            <a:avLst/>
          </a:prstGeom>
        </p:spPr>
        <p:txBody>
          <a:bodyPr vert="horz" wrap="square" lIns="0" tIns="0" rIns="0" bIns="0" rtlCol="0">
            <a:spAutoFit/>
          </a:bodyPr>
          <a:lstStyle/>
          <a:p>
            <a:pPr marL="12700">
              <a:lnSpc>
                <a:spcPct val="100000"/>
              </a:lnSpc>
            </a:pPr>
            <a:r>
              <a:rPr sz="4400" b="1" dirty="0">
                <a:solidFill>
                  <a:srgbClr val="337785"/>
                </a:solidFill>
                <a:latin typeface="Arial"/>
                <a:cs typeface="Arial"/>
              </a:rPr>
              <a:t>Steps in the </a:t>
            </a:r>
            <a:r>
              <a:rPr sz="4400" b="1" spc="-5" dirty="0">
                <a:solidFill>
                  <a:srgbClr val="337785"/>
                </a:solidFill>
                <a:latin typeface="Arial"/>
                <a:cs typeface="Arial"/>
              </a:rPr>
              <a:t>TTC </a:t>
            </a:r>
            <a:r>
              <a:rPr sz="4400" b="1" dirty="0">
                <a:solidFill>
                  <a:srgbClr val="337785"/>
                </a:solidFill>
                <a:latin typeface="Arial"/>
                <a:cs typeface="Arial"/>
              </a:rPr>
              <a:t>Thinking</a:t>
            </a:r>
            <a:r>
              <a:rPr sz="4400" b="1" spc="-55" dirty="0">
                <a:solidFill>
                  <a:srgbClr val="337785"/>
                </a:solidFill>
                <a:latin typeface="Arial"/>
                <a:cs typeface="Arial"/>
              </a:rPr>
              <a:t> </a:t>
            </a:r>
            <a:r>
              <a:rPr sz="4400" b="1" dirty="0">
                <a:solidFill>
                  <a:srgbClr val="337785"/>
                </a:solidFill>
                <a:latin typeface="Arial"/>
                <a:cs typeface="Arial"/>
              </a:rPr>
              <a:t>Process</a:t>
            </a:r>
            <a:endParaRPr sz="4400">
              <a:latin typeface="Arial"/>
              <a:cs typeface="Arial"/>
            </a:endParaRPr>
          </a:p>
        </p:txBody>
      </p:sp>
      <p:sp>
        <p:nvSpPr>
          <p:cNvPr id="3" name="object 3"/>
          <p:cNvSpPr txBox="1"/>
          <p:nvPr/>
        </p:nvSpPr>
        <p:spPr>
          <a:xfrm>
            <a:off x="1916048" y="1819402"/>
            <a:ext cx="9522460" cy="2369880"/>
          </a:xfrm>
          <a:prstGeom prst="rect">
            <a:avLst/>
          </a:prstGeom>
        </p:spPr>
        <p:txBody>
          <a:bodyPr vert="horz" wrap="square" lIns="0" tIns="0" rIns="0" bIns="0" rtlCol="0">
            <a:spAutoFit/>
          </a:bodyPr>
          <a:lstStyle/>
          <a:p>
            <a:pPr marL="527685" indent="-514984">
              <a:lnSpc>
                <a:spcPct val="100000"/>
              </a:lnSpc>
              <a:buAutoNum type="arabicPeriod"/>
              <a:tabLst>
                <a:tab pos="527685" algn="l"/>
                <a:tab pos="528320" algn="l"/>
              </a:tabLst>
            </a:pPr>
            <a:r>
              <a:rPr sz="2800" spc="-5" dirty="0">
                <a:latin typeface="Arial"/>
                <a:cs typeface="Arial"/>
              </a:rPr>
              <a:t>How are we</a:t>
            </a:r>
            <a:r>
              <a:rPr sz="2800" spc="-25" dirty="0">
                <a:latin typeface="Arial"/>
                <a:cs typeface="Arial"/>
              </a:rPr>
              <a:t> </a:t>
            </a:r>
            <a:r>
              <a:rPr sz="2800" spc="-5" dirty="0">
                <a:latin typeface="Arial"/>
                <a:cs typeface="Arial"/>
              </a:rPr>
              <a:t>doing?</a:t>
            </a:r>
            <a:endParaRPr sz="2800" dirty="0">
              <a:latin typeface="Arial"/>
              <a:cs typeface="Arial"/>
            </a:endParaRPr>
          </a:p>
          <a:p>
            <a:pPr marL="527685" indent="-514984">
              <a:lnSpc>
                <a:spcPct val="100000"/>
              </a:lnSpc>
              <a:spcBef>
                <a:spcPts val="660"/>
              </a:spcBef>
              <a:buAutoNum type="arabicPeriod"/>
              <a:tabLst>
                <a:tab pos="527685" algn="l"/>
                <a:tab pos="528320" algn="l"/>
              </a:tabLst>
            </a:pPr>
            <a:r>
              <a:rPr sz="2800" spc="-5" dirty="0">
                <a:latin typeface="Arial"/>
                <a:cs typeface="Arial"/>
              </a:rPr>
              <a:t>What is the </a:t>
            </a:r>
            <a:r>
              <a:rPr sz="2800" dirty="0">
                <a:latin typeface="Arial"/>
                <a:cs typeface="Arial"/>
              </a:rPr>
              <a:t>story </a:t>
            </a:r>
            <a:r>
              <a:rPr sz="2800" spc="-5" dirty="0">
                <a:latin typeface="Arial"/>
                <a:cs typeface="Arial"/>
              </a:rPr>
              <a:t>behind the</a:t>
            </a:r>
            <a:r>
              <a:rPr sz="2800" spc="-10" dirty="0">
                <a:latin typeface="Arial"/>
                <a:cs typeface="Arial"/>
              </a:rPr>
              <a:t> </a:t>
            </a:r>
            <a:r>
              <a:rPr sz="2800" dirty="0">
                <a:latin typeface="Arial"/>
                <a:cs typeface="Arial"/>
              </a:rPr>
              <a:t>curve?</a:t>
            </a:r>
          </a:p>
          <a:p>
            <a:pPr marL="527685" marR="5080" indent="-514984">
              <a:lnSpc>
                <a:spcPts val="3020"/>
              </a:lnSpc>
              <a:spcBef>
                <a:spcPts val="1060"/>
              </a:spcBef>
              <a:buAutoNum type="arabicPeriod"/>
              <a:tabLst>
                <a:tab pos="527685" algn="l"/>
                <a:tab pos="528320" algn="l"/>
              </a:tabLst>
            </a:pPr>
            <a:r>
              <a:rPr sz="2800" spc="-5" dirty="0">
                <a:latin typeface="Arial"/>
                <a:cs typeface="Arial"/>
              </a:rPr>
              <a:t>Who </a:t>
            </a:r>
            <a:r>
              <a:rPr sz="2800" dirty="0">
                <a:latin typeface="Arial"/>
                <a:cs typeface="Arial"/>
              </a:rPr>
              <a:t>are partners </a:t>
            </a:r>
            <a:r>
              <a:rPr sz="2800" spc="-5" dirty="0">
                <a:latin typeface="Arial"/>
                <a:cs typeface="Arial"/>
              </a:rPr>
              <a:t>that might </a:t>
            </a:r>
            <a:r>
              <a:rPr sz="2800" dirty="0">
                <a:latin typeface="Arial"/>
                <a:cs typeface="Arial"/>
              </a:rPr>
              <a:t>have </a:t>
            </a:r>
            <a:r>
              <a:rPr sz="2800" spc="-5" dirty="0">
                <a:latin typeface="Arial"/>
                <a:cs typeface="Arial"/>
              </a:rPr>
              <a:t>a </a:t>
            </a:r>
            <a:r>
              <a:rPr sz="2800" dirty="0">
                <a:latin typeface="Arial"/>
                <a:cs typeface="Arial"/>
              </a:rPr>
              <a:t>role </a:t>
            </a:r>
            <a:r>
              <a:rPr sz="2800" spc="-5" dirty="0">
                <a:latin typeface="Arial"/>
                <a:cs typeface="Arial"/>
              </a:rPr>
              <a:t>to play in </a:t>
            </a:r>
            <a:r>
              <a:rPr sz="2800" dirty="0">
                <a:latin typeface="Arial"/>
                <a:cs typeface="Arial"/>
              </a:rPr>
              <a:t>turning  </a:t>
            </a:r>
            <a:r>
              <a:rPr sz="2800" spc="-5" dirty="0">
                <a:latin typeface="Arial"/>
                <a:cs typeface="Arial"/>
              </a:rPr>
              <a:t>the</a:t>
            </a:r>
            <a:r>
              <a:rPr sz="2800" spc="-80" dirty="0">
                <a:latin typeface="Arial"/>
                <a:cs typeface="Arial"/>
              </a:rPr>
              <a:t> </a:t>
            </a:r>
            <a:r>
              <a:rPr sz="2800" dirty="0">
                <a:latin typeface="Arial"/>
                <a:cs typeface="Arial"/>
              </a:rPr>
              <a:t>curve?</a:t>
            </a:r>
          </a:p>
          <a:p>
            <a:pPr marL="527685" indent="-514984">
              <a:lnSpc>
                <a:spcPct val="100000"/>
              </a:lnSpc>
              <a:spcBef>
                <a:spcPts val="615"/>
              </a:spcBef>
              <a:buAutoNum type="arabicPeriod"/>
              <a:tabLst>
                <a:tab pos="527685" algn="l"/>
                <a:tab pos="528320" algn="l"/>
              </a:tabLst>
            </a:pPr>
            <a:r>
              <a:rPr sz="2800" spc="-5" dirty="0">
                <a:latin typeface="Arial"/>
                <a:cs typeface="Arial"/>
              </a:rPr>
              <a:t>What would work to turn the</a:t>
            </a:r>
            <a:r>
              <a:rPr sz="2800" spc="35" dirty="0">
                <a:latin typeface="Arial"/>
                <a:cs typeface="Arial"/>
              </a:rPr>
              <a:t> </a:t>
            </a:r>
            <a:r>
              <a:rPr sz="2800" dirty="0">
                <a:latin typeface="Arial"/>
                <a:cs typeface="Arial"/>
              </a:rPr>
              <a:t>curve?</a:t>
            </a:r>
          </a:p>
        </p:txBody>
      </p:sp>
      <p:sp>
        <p:nvSpPr>
          <p:cNvPr id="4" name="object 4"/>
          <p:cNvSpPr/>
          <p:nvPr/>
        </p:nvSpPr>
        <p:spPr>
          <a:xfrm>
            <a:off x="9240011" y="1252727"/>
            <a:ext cx="1645920" cy="164592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908542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16048" y="600075"/>
            <a:ext cx="9253220" cy="690245"/>
          </a:xfrm>
          <a:prstGeom prst="rect">
            <a:avLst/>
          </a:prstGeom>
        </p:spPr>
        <p:txBody>
          <a:bodyPr vert="horz" wrap="square" lIns="0" tIns="0" rIns="0" bIns="0" rtlCol="0">
            <a:spAutoFit/>
          </a:bodyPr>
          <a:lstStyle/>
          <a:p>
            <a:pPr marL="12700">
              <a:lnSpc>
                <a:spcPct val="100000"/>
              </a:lnSpc>
            </a:pPr>
            <a:r>
              <a:rPr sz="4400" b="1" dirty="0">
                <a:solidFill>
                  <a:srgbClr val="337785"/>
                </a:solidFill>
                <a:latin typeface="Arial"/>
                <a:cs typeface="Arial"/>
              </a:rPr>
              <a:t>Steps in the </a:t>
            </a:r>
            <a:r>
              <a:rPr sz="4400" b="1" spc="-5" dirty="0">
                <a:solidFill>
                  <a:srgbClr val="337785"/>
                </a:solidFill>
                <a:latin typeface="Arial"/>
                <a:cs typeface="Arial"/>
              </a:rPr>
              <a:t>TTC </a:t>
            </a:r>
            <a:r>
              <a:rPr sz="4400" b="1" dirty="0">
                <a:solidFill>
                  <a:srgbClr val="337785"/>
                </a:solidFill>
                <a:latin typeface="Arial"/>
                <a:cs typeface="Arial"/>
              </a:rPr>
              <a:t>Thinking</a:t>
            </a:r>
            <a:r>
              <a:rPr sz="4400" b="1" spc="-55" dirty="0">
                <a:solidFill>
                  <a:srgbClr val="337785"/>
                </a:solidFill>
                <a:latin typeface="Arial"/>
                <a:cs typeface="Arial"/>
              </a:rPr>
              <a:t> </a:t>
            </a:r>
            <a:r>
              <a:rPr sz="4400" b="1" dirty="0">
                <a:solidFill>
                  <a:srgbClr val="337785"/>
                </a:solidFill>
                <a:latin typeface="Arial"/>
                <a:cs typeface="Arial"/>
              </a:rPr>
              <a:t>Process</a:t>
            </a:r>
            <a:endParaRPr sz="4400">
              <a:latin typeface="Arial"/>
              <a:cs typeface="Arial"/>
            </a:endParaRPr>
          </a:p>
        </p:txBody>
      </p:sp>
      <p:sp>
        <p:nvSpPr>
          <p:cNvPr id="3" name="object 3"/>
          <p:cNvSpPr txBox="1"/>
          <p:nvPr/>
        </p:nvSpPr>
        <p:spPr>
          <a:xfrm>
            <a:off x="1916048" y="1819402"/>
            <a:ext cx="9522460" cy="2872105"/>
          </a:xfrm>
          <a:prstGeom prst="rect">
            <a:avLst/>
          </a:prstGeom>
        </p:spPr>
        <p:txBody>
          <a:bodyPr vert="horz" wrap="square" lIns="0" tIns="0" rIns="0" bIns="0" rtlCol="0">
            <a:spAutoFit/>
          </a:bodyPr>
          <a:lstStyle/>
          <a:p>
            <a:pPr marL="527685" indent="-514984">
              <a:lnSpc>
                <a:spcPct val="100000"/>
              </a:lnSpc>
              <a:buAutoNum type="arabicPeriod"/>
              <a:tabLst>
                <a:tab pos="527685" algn="l"/>
                <a:tab pos="528320" algn="l"/>
              </a:tabLst>
            </a:pPr>
            <a:r>
              <a:rPr sz="2800" spc="-5" dirty="0">
                <a:latin typeface="Arial"/>
                <a:cs typeface="Arial"/>
              </a:rPr>
              <a:t>How are we</a:t>
            </a:r>
            <a:r>
              <a:rPr sz="2800" spc="-25" dirty="0">
                <a:latin typeface="Arial"/>
                <a:cs typeface="Arial"/>
              </a:rPr>
              <a:t> </a:t>
            </a:r>
            <a:r>
              <a:rPr sz="2800" spc="-5" dirty="0">
                <a:latin typeface="Arial"/>
                <a:cs typeface="Arial"/>
              </a:rPr>
              <a:t>doing?</a:t>
            </a:r>
            <a:endParaRPr sz="2800" dirty="0">
              <a:latin typeface="Arial"/>
              <a:cs typeface="Arial"/>
            </a:endParaRPr>
          </a:p>
          <a:p>
            <a:pPr marL="527685" indent="-514984">
              <a:lnSpc>
                <a:spcPct val="100000"/>
              </a:lnSpc>
              <a:spcBef>
                <a:spcPts val="660"/>
              </a:spcBef>
              <a:buAutoNum type="arabicPeriod"/>
              <a:tabLst>
                <a:tab pos="527685" algn="l"/>
                <a:tab pos="528320" algn="l"/>
              </a:tabLst>
            </a:pPr>
            <a:r>
              <a:rPr sz="2800" spc="-5" dirty="0">
                <a:latin typeface="Arial"/>
                <a:cs typeface="Arial"/>
              </a:rPr>
              <a:t>What is the </a:t>
            </a:r>
            <a:r>
              <a:rPr sz="2800" dirty="0">
                <a:latin typeface="Arial"/>
                <a:cs typeface="Arial"/>
              </a:rPr>
              <a:t>story </a:t>
            </a:r>
            <a:r>
              <a:rPr sz="2800" spc="-5" dirty="0">
                <a:latin typeface="Arial"/>
                <a:cs typeface="Arial"/>
              </a:rPr>
              <a:t>behind the</a:t>
            </a:r>
            <a:r>
              <a:rPr sz="2800" spc="-10" dirty="0">
                <a:latin typeface="Arial"/>
                <a:cs typeface="Arial"/>
              </a:rPr>
              <a:t> </a:t>
            </a:r>
            <a:r>
              <a:rPr sz="2800" dirty="0">
                <a:latin typeface="Arial"/>
                <a:cs typeface="Arial"/>
              </a:rPr>
              <a:t>curve?</a:t>
            </a:r>
          </a:p>
          <a:p>
            <a:pPr marL="527685" marR="5080" indent="-514984">
              <a:lnSpc>
                <a:spcPts val="3020"/>
              </a:lnSpc>
              <a:spcBef>
                <a:spcPts val="1060"/>
              </a:spcBef>
              <a:buAutoNum type="arabicPeriod"/>
              <a:tabLst>
                <a:tab pos="527685" algn="l"/>
                <a:tab pos="528320" algn="l"/>
              </a:tabLst>
            </a:pPr>
            <a:r>
              <a:rPr sz="2800" spc="-5" dirty="0">
                <a:latin typeface="Arial"/>
                <a:cs typeface="Arial"/>
              </a:rPr>
              <a:t>Who </a:t>
            </a:r>
            <a:r>
              <a:rPr sz="2800" dirty="0">
                <a:latin typeface="Arial"/>
                <a:cs typeface="Arial"/>
              </a:rPr>
              <a:t>are partners </a:t>
            </a:r>
            <a:r>
              <a:rPr sz="2800" spc="-5" dirty="0">
                <a:latin typeface="Arial"/>
                <a:cs typeface="Arial"/>
              </a:rPr>
              <a:t>that might </a:t>
            </a:r>
            <a:r>
              <a:rPr sz="2800" dirty="0">
                <a:latin typeface="Arial"/>
                <a:cs typeface="Arial"/>
              </a:rPr>
              <a:t>have </a:t>
            </a:r>
            <a:r>
              <a:rPr sz="2800" spc="-5" dirty="0">
                <a:latin typeface="Arial"/>
                <a:cs typeface="Arial"/>
              </a:rPr>
              <a:t>a </a:t>
            </a:r>
            <a:r>
              <a:rPr sz="2800" dirty="0">
                <a:latin typeface="Arial"/>
                <a:cs typeface="Arial"/>
              </a:rPr>
              <a:t>role </a:t>
            </a:r>
            <a:r>
              <a:rPr sz="2800" spc="-5" dirty="0">
                <a:latin typeface="Arial"/>
                <a:cs typeface="Arial"/>
              </a:rPr>
              <a:t>to play in </a:t>
            </a:r>
            <a:r>
              <a:rPr sz="2800" dirty="0">
                <a:latin typeface="Arial"/>
                <a:cs typeface="Arial"/>
              </a:rPr>
              <a:t>turning  </a:t>
            </a:r>
            <a:r>
              <a:rPr sz="2800" spc="-5" dirty="0">
                <a:latin typeface="Arial"/>
                <a:cs typeface="Arial"/>
              </a:rPr>
              <a:t>the</a:t>
            </a:r>
            <a:r>
              <a:rPr sz="2800" spc="-80" dirty="0">
                <a:latin typeface="Arial"/>
                <a:cs typeface="Arial"/>
              </a:rPr>
              <a:t> </a:t>
            </a:r>
            <a:r>
              <a:rPr sz="2800" dirty="0">
                <a:latin typeface="Arial"/>
                <a:cs typeface="Arial"/>
              </a:rPr>
              <a:t>curve?</a:t>
            </a:r>
          </a:p>
          <a:p>
            <a:pPr marL="527685" indent="-514984">
              <a:lnSpc>
                <a:spcPct val="100000"/>
              </a:lnSpc>
              <a:spcBef>
                <a:spcPts val="615"/>
              </a:spcBef>
              <a:buAutoNum type="arabicPeriod"/>
              <a:tabLst>
                <a:tab pos="527685" algn="l"/>
                <a:tab pos="528320" algn="l"/>
              </a:tabLst>
            </a:pPr>
            <a:r>
              <a:rPr sz="2800" spc="-5" dirty="0">
                <a:latin typeface="Arial"/>
                <a:cs typeface="Arial"/>
              </a:rPr>
              <a:t>What would work to turn the</a:t>
            </a:r>
            <a:r>
              <a:rPr sz="2800" spc="35" dirty="0">
                <a:latin typeface="Arial"/>
                <a:cs typeface="Arial"/>
              </a:rPr>
              <a:t> </a:t>
            </a:r>
            <a:r>
              <a:rPr sz="2800" dirty="0">
                <a:latin typeface="Arial"/>
                <a:cs typeface="Arial"/>
              </a:rPr>
              <a:t>curve?</a:t>
            </a:r>
          </a:p>
          <a:p>
            <a:pPr marL="527685" indent="-514984">
              <a:lnSpc>
                <a:spcPct val="100000"/>
              </a:lnSpc>
              <a:spcBef>
                <a:spcPts val="660"/>
              </a:spcBef>
              <a:buAutoNum type="arabicPeriod"/>
              <a:tabLst>
                <a:tab pos="527685" algn="l"/>
                <a:tab pos="528320" algn="l"/>
              </a:tabLst>
            </a:pPr>
            <a:r>
              <a:rPr sz="2800" spc="-5" dirty="0">
                <a:latin typeface="Arial"/>
                <a:cs typeface="Arial"/>
              </a:rPr>
              <a:t>What is our </a:t>
            </a:r>
            <a:r>
              <a:rPr sz="2800" dirty="0">
                <a:latin typeface="Arial"/>
                <a:cs typeface="Arial"/>
              </a:rPr>
              <a:t>strategy </a:t>
            </a:r>
            <a:r>
              <a:rPr sz="2800" spc="-5" dirty="0">
                <a:latin typeface="Arial"/>
                <a:cs typeface="Arial"/>
              </a:rPr>
              <a:t>to turn the</a:t>
            </a:r>
            <a:r>
              <a:rPr sz="2800" spc="10" dirty="0">
                <a:latin typeface="Arial"/>
                <a:cs typeface="Arial"/>
              </a:rPr>
              <a:t> </a:t>
            </a:r>
            <a:r>
              <a:rPr sz="2800" spc="-5" dirty="0">
                <a:latin typeface="Arial"/>
                <a:cs typeface="Arial"/>
              </a:rPr>
              <a:t>curve?</a:t>
            </a:r>
            <a:endParaRPr sz="2800" dirty="0">
              <a:latin typeface="Arial"/>
              <a:cs typeface="Arial"/>
            </a:endParaRPr>
          </a:p>
        </p:txBody>
      </p:sp>
      <p:sp>
        <p:nvSpPr>
          <p:cNvPr id="4" name="object 4"/>
          <p:cNvSpPr/>
          <p:nvPr/>
        </p:nvSpPr>
        <p:spPr>
          <a:xfrm>
            <a:off x="9240011" y="1252727"/>
            <a:ext cx="1645920" cy="164592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50001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84C3D-221A-6F46-9DE8-9110DBB8758F}"/>
              </a:ext>
            </a:extLst>
          </p:cNvPr>
          <p:cNvSpPr>
            <a:spLocks noGrp="1"/>
          </p:cNvSpPr>
          <p:nvPr>
            <p:ph type="title"/>
          </p:nvPr>
        </p:nvSpPr>
        <p:spPr>
          <a:xfrm>
            <a:off x="1794312" y="301833"/>
            <a:ext cx="5211399" cy="2598122"/>
          </a:xfrm>
        </p:spPr>
        <p:txBody>
          <a:bodyPr>
            <a:normAutofit/>
          </a:bodyPr>
          <a:lstStyle/>
          <a:p>
            <a:r>
              <a:rPr lang="en-US" dirty="0"/>
              <a:t>3 Metrics</a:t>
            </a:r>
            <a:br>
              <a:rPr lang="en-US" dirty="0"/>
            </a:b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482348" y="-1"/>
            <a:ext cx="4697377" cy="6879953"/>
          </a:xfrm>
        </p:spPr>
      </p:pic>
      <p:sp>
        <p:nvSpPr>
          <p:cNvPr id="3" name="TextBox 2"/>
          <p:cNvSpPr txBox="1"/>
          <p:nvPr/>
        </p:nvSpPr>
        <p:spPr>
          <a:xfrm>
            <a:off x="1794312" y="1870739"/>
            <a:ext cx="5978087" cy="4401205"/>
          </a:xfrm>
          <a:prstGeom prst="rect">
            <a:avLst/>
          </a:prstGeom>
          <a:noFill/>
        </p:spPr>
        <p:txBody>
          <a:bodyPr wrap="square" rtlCol="0">
            <a:spAutoFit/>
          </a:bodyPr>
          <a:lstStyle/>
          <a:p>
            <a:r>
              <a:rPr lang="en-US" sz="4000" dirty="0"/>
              <a:t>IRB Duration</a:t>
            </a:r>
          </a:p>
          <a:p>
            <a:r>
              <a:rPr lang="en-US" sz="4000" dirty="0"/>
              <a:t/>
            </a:r>
            <a:br>
              <a:rPr lang="en-US" sz="4000" dirty="0"/>
            </a:br>
            <a:r>
              <a:rPr lang="en-US" sz="4000" dirty="0"/>
              <a:t>Pilot Funding and Publications</a:t>
            </a:r>
          </a:p>
          <a:p>
            <a:r>
              <a:rPr lang="en-US" sz="4000" dirty="0"/>
              <a:t/>
            </a:r>
            <a:br>
              <a:rPr lang="en-US" sz="4000" dirty="0"/>
            </a:br>
            <a:r>
              <a:rPr lang="en-US" sz="4000" dirty="0"/>
              <a:t>Careers in Clinical and Translational Research</a:t>
            </a:r>
          </a:p>
        </p:txBody>
      </p:sp>
    </p:spTree>
    <p:extLst>
      <p:ext uri="{BB962C8B-B14F-4D97-AF65-F5344CB8AC3E}">
        <p14:creationId xmlns:p14="http://schemas.microsoft.com/office/powerpoint/2010/main" val="4208227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84C3D-221A-6F46-9DE8-9110DBB8758F}"/>
              </a:ext>
            </a:extLst>
          </p:cNvPr>
          <p:cNvSpPr>
            <a:spLocks noGrp="1"/>
          </p:cNvSpPr>
          <p:nvPr>
            <p:ph type="title"/>
          </p:nvPr>
        </p:nvSpPr>
        <p:spPr>
          <a:xfrm>
            <a:off x="1794312" y="301832"/>
            <a:ext cx="5560077" cy="5283041"/>
          </a:xfrm>
        </p:spPr>
        <p:txBody>
          <a:bodyPr>
            <a:normAutofit/>
          </a:bodyPr>
          <a:lstStyle/>
          <a:p>
            <a:r>
              <a:rPr lang="en-US" dirty="0"/>
              <a:t>How much data </a:t>
            </a:r>
            <a:r>
              <a:rPr lang="en-US" i="1" dirty="0"/>
              <a:t>is</a:t>
            </a:r>
            <a:r>
              <a:rPr lang="en-US" dirty="0"/>
              <a:t> that?</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482348" y="-1"/>
            <a:ext cx="4697377" cy="6879953"/>
          </a:xfrm>
        </p:spPr>
      </p:pic>
    </p:spTree>
    <p:extLst>
      <p:ext uri="{BB962C8B-B14F-4D97-AF65-F5344CB8AC3E}">
        <p14:creationId xmlns:p14="http://schemas.microsoft.com/office/powerpoint/2010/main" val="231770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3578" y="761597"/>
            <a:ext cx="2604333" cy="1325563"/>
          </a:xfrm>
        </p:spPr>
        <p:txBody>
          <a:bodyPr/>
          <a:lstStyle/>
          <a:p>
            <a:r>
              <a:rPr lang="en-US" dirty="0"/>
              <a:t>Result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41371" y="752784"/>
            <a:ext cx="7622468" cy="5543612"/>
          </a:xfrm>
        </p:spPr>
      </p:pic>
      <p:sp>
        <p:nvSpPr>
          <p:cNvPr id="5" name="TextBox 4"/>
          <p:cNvSpPr txBox="1"/>
          <p:nvPr/>
        </p:nvSpPr>
        <p:spPr>
          <a:xfrm>
            <a:off x="1862605" y="2854082"/>
            <a:ext cx="2811154" cy="707886"/>
          </a:xfrm>
          <a:prstGeom prst="rect">
            <a:avLst/>
          </a:prstGeom>
          <a:noFill/>
        </p:spPr>
        <p:txBody>
          <a:bodyPr wrap="none" rtlCol="0">
            <a:spAutoFit/>
          </a:bodyPr>
          <a:lstStyle/>
          <a:p>
            <a:r>
              <a:rPr lang="en-US" sz="4000" dirty="0"/>
              <a:t>IRB Duration</a:t>
            </a:r>
          </a:p>
        </p:txBody>
      </p:sp>
    </p:spTree>
    <p:extLst>
      <p:ext uri="{BB962C8B-B14F-4D97-AF65-F5344CB8AC3E}">
        <p14:creationId xmlns:p14="http://schemas.microsoft.com/office/powerpoint/2010/main" val="1542837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2605" y="1063460"/>
            <a:ext cx="2604333" cy="1325563"/>
          </a:xfrm>
        </p:spPr>
        <p:txBody>
          <a:bodyPr/>
          <a:lstStyle/>
          <a:p>
            <a:r>
              <a:rPr lang="en-US" dirty="0"/>
              <a:t>Result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41372" y="752784"/>
            <a:ext cx="7622466" cy="5543612"/>
          </a:xfrm>
        </p:spPr>
      </p:pic>
      <p:sp>
        <p:nvSpPr>
          <p:cNvPr id="5" name="TextBox 4"/>
          <p:cNvSpPr txBox="1"/>
          <p:nvPr/>
        </p:nvSpPr>
        <p:spPr>
          <a:xfrm>
            <a:off x="1862605" y="2876988"/>
            <a:ext cx="2996778" cy="2554545"/>
          </a:xfrm>
          <a:prstGeom prst="rect">
            <a:avLst/>
          </a:prstGeom>
          <a:noFill/>
        </p:spPr>
        <p:txBody>
          <a:bodyPr wrap="square" rtlCol="0">
            <a:spAutoFit/>
          </a:bodyPr>
          <a:lstStyle/>
          <a:p>
            <a:r>
              <a:rPr lang="en-US" sz="4000" dirty="0"/>
              <a:t>Careers in Clinical and Translational Research</a:t>
            </a:r>
          </a:p>
        </p:txBody>
      </p:sp>
    </p:spTree>
    <p:extLst>
      <p:ext uri="{BB962C8B-B14F-4D97-AF65-F5344CB8AC3E}">
        <p14:creationId xmlns:p14="http://schemas.microsoft.com/office/powerpoint/2010/main" val="2885212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06436" y="320675"/>
            <a:ext cx="11046101" cy="1325563"/>
          </a:xfrm>
        </p:spPr>
        <p:txBody>
          <a:bodyPr/>
          <a:lstStyle/>
          <a:p>
            <a:pPr algn="ctr"/>
            <a:r>
              <a:rPr lang="en-US" dirty="0"/>
              <a:t>How is this useful?</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07360" y="1688759"/>
            <a:ext cx="2970933" cy="4351338"/>
          </a:xfrm>
        </p:spPr>
      </p:pic>
      <p:sp>
        <p:nvSpPr>
          <p:cNvPr id="5" name="Right Arrow 4"/>
          <p:cNvSpPr/>
          <p:nvPr/>
        </p:nvSpPr>
        <p:spPr>
          <a:xfrm>
            <a:off x="4740812" y="3094892"/>
            <a:ext cx="2208628" cy="942536"/>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4635" y="2082018"/>
            <a:ext cx="4487148" cy="3447443"/>
          </a:xfrm>
          <a:prstGeom prst="rect">
            <a:avLst/>
          </a:prstGeom>
        </p:spPr>
      </p:pic>
    </p:spTree>
    <p:extLst>
      <p:ext uri="{BB962C8B-B14F-4D97-AF65-F5344CB8AC3E}">
        <p14:creationId xmlns:p14="http://schemas.microsoft.com/office/powerpoint/2010/main" val="2809653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Content Placeholder 6"/>
          <p:cNvGraphicFramePr>
            <a:graphicFrameLocks/>
          </p:cNvGraphicFramePr>
          <p:nvPr>
            <p:extLst>
              <p:ext uri="{D42A27DB-BD31-4B8C-83A1-F6EECF244321}">
                <p14:modId xmlns:p14="http://schemas.microsoft.com/office/powerpoint/2010/main" val="3385770310"/>
              </p:ext>
            </p:extLst>
          </p:nvPr>
        </p:nvGraphicFramePr>
        <p:xfrm>
          <a:off x="-128016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09015" y="4797202"/>
            <a:ext cx="3117723" cy="1144710"/>
          </a:xfrm>
        </p:spPr>
        <p:txBody>
          <a:bodyPr>
            <a:normAutofit/>
          </a:bodyPr>
          <a:lstStyle/>
          <a:p>
            <a:pPr algn="ctr"/>
            <a:r>
              <a:rPr lang="en-US" dirty="0"/>
              <a:t>Method</a:t>
            </a:r>
          </a:p>
        </p:txBody>
      </p:sp>
      <p:pic>
        <p:nvPicPr>
          <p:cNvPr id="4" name="Picture 3"/>
          <p:cNvPicPr>
            <a:picLocks noChangeAspect="1"/>
          </p:cNvPicPr>
          <p:nvPr/>
        </p:nvPicPr>
        <p:blipFill>
          <a:blip r:embed="rId8"/>
          <a:stretch>
            <a:fillRect/>
          </a:stretch>
        </p:blipFill>
        <p:spPr>
          <a:xfrm>
            <a:off x="3395588" y="171701"/>
            <a:ext cx="2475824" cy="1389936"/>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5" name="Picture 4"/>
          <p:cNvPicPr>
            <a:picLocks noChangeAspect="1"/>
          </p:cNvPicPr>
          <p:nvPr/>
        </p:nvPicPr>
        <p:blipFill rotWithShape="1">
          <a:blip r:embed="rId9"/>
          <a:srcRect t="-1" b="21242"/>
          <a:stretch/>
        </p:blipFill>
        <p:spPr>
          <a:xfrm>
            <a:off x="5269305" y="1728728"/>
            <a:ext cx="2956896" cy="1554480"/>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6" name="Picture 5"/>
          <p:cNvPicPr>
            <a:picLocks noChangeAspect="1"/>
          </p:cNvPicPr>
          <p:nvPr/>
        </p:nvPicPr>
        <p:blipFill>
          <a:blip r:embed="rId10"/>
          <a:stretch>
            <a:fillRect/>
          </a:stretch>
        </p:blipFill>
        <p:spPr>
          <a:xfrm>
            <a:off x="7214700" y="3554995"/>
            <a:ext cx="2603068" cy="1456941"/>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8" name="Picture 7"/>
          <p:cNvPicPr>
            <a:picLocks noChangeAspect="1"/>
          </p:cNvPicPr>
          <p:nvPr/>
        </p:nvPicPr>
        <p:blipFill rotWithShape="1">
          <a:blip r:embed="rId11" cstate="print">
            <a:extLst>
              <a:ext uri="{28A0092B-C50C-407E-A947-70E740481C1C}">
                <a14:useLocalDpi xmlns:a14="http://schemas.microsoft.com/office/drawing/2010/main" val="0"/>
              </a:ext>
            </a:extLst>
          </a:blip>
          <a:srcRect l="1" r="7520"/>
          <a:stretch/>
        </p:blipFill>
        <p:spPr>
          <a:xfrm>
            <a:off x="8838054" y="5290052"/>
            <a:ext cx="2377440" cy="1381493"/>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01723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088" r="4857" b="-418"/>
          <a:stretch/>
        </p:blipFill>
        <p:spPr>
          <a:xfrm>
            <a:off x="0" y="0"/>
            <a:ext cx="12334646" cy="6903720"/>
          </a:xfrm>
        </p:spPr>
      </p:pic>
      <p:sp>
        <p:nvSpPr>
          <p:cNvPr id="2" name="Title 1"/>
          <p:cNvSpPr>
            <a:spLocks noGrp="1"/>
          </p:cNvSpPr>
          <p:nvPr>
            <p:ph type="title"/>
          </p:nvPr>
        </p:nvSpPr>
        <p:spPr>
          <a:xfrm>
            <a:off x="459742" y="4776677"/>
            <a:ext cx="9715500" cy="1325563"/>
          </a:xfrm>
        </p:spPr>
        <p:txBody>
          <a:bodyPr/>
          <a:lstStyle/>
          <a:p>
            <a:r>
              <a:rPr lang="en-US" dirty="0"/>
              <a:t>Data Management</a:t>
            </a:r>
          </a:p>
        </p:txBody>
      </p:sp>
    </p:spTree>
    <p:extLst>
      <p:ext uri="{BB962C8B-B14F-4D97-AF65-F5344CB8AC3E}">
        <p14:creationId xmlns:p14="http://schemas.microsoft.com/office/powerpoint/2010/main" val="1440410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320675"/>
            <a:ext cx="11552538" cy="640617"/>
          </a:xfrm>
        </p:spPr>
        <p:txBody>
          <a:bodyPr>
            <a:noAutofit/>
          </a:bodyPr>
          <a:lstStyle/>
          <a:p>
            <a:pPr algn="ctr"/>
            <a:r>
              <a:rPr lang="en-US"/>
              <a:t>Data Source</a:t>
            </a:r>
            <a:endParaRPr lang="en-US" dirty="0"/>
          </a:p>
        </p:txBody>
      </p:sp>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l="1" r="-500" b="9284"/>
          <a:stretch/>
        </p:blipFill>
        <p:spPr>
          <a:xfrm>
            <a:off x="0" y="1096691"/>
            <a:ext cx="12252960" cy="5760720"/>
          </a:xfrm>
        </p:spPr>
      </p:pic>
      <p:sp>
        <p:nvSpPr>
          <p:cNvPr id="6" name="Rounded Rectangular Callout 5"/>
          <p:cNvSpPr/>
          <p:nvPr/>
        </p:nvSpPr>
        <p:spPr>
          <a:xfrm rot="10800000" flipH="1" flipV="1">
            <a:off x="2155539" y="3790317"/>
            <a:ext cx="2235256" cy="1111353"/>
          </a:xfrm>
          <a:prstGeom prst="wedgeRoundRectCallout">
            <a:avLst>
              <a:gd name="adj1" fmla="val -118956"/>
              <a:gd name="adj2" fmla="val -160168"/>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a:t>De-identified Hub ID</a:t>
            </a:r>
          </a:p>
        </p:txBody>
      </p:sp>
    </p:spTree>
    <p:extLst>
      <p:ext uri="{BB962C8B-B14F-4D97-AF65-F5344CB8AC3E}">
        <p14:creationId xmlns:p14="http://schemas.microsoft.com/office/powerpoint/2010/main" val="2464120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Content Placeholder 2"/>
          <p:cNvSpPr>
            <a:spLocks noGrp="1"/>
          </p:cNvSpPr>
          <p:nvPr>
            <p:ph idx="1"/>
          </p:nvPr>
        </p:nvSpPr>
        <p:spPr/>
        <p:txBody>
          <a:bodyPr vert="horz" lIns="91440" tIns="45720" rIns="91440" bIns="45720" rtlCol="0" anchor="t">
            <a:normAutofit lnSpcReduction="10000"/>
          </a:bodyPr>
          <a:lstStyle/>
          <a:p>
            <a:pPr marL="0" indent="0">
              <a:buNone/>
            </a:pPr>
            <a:r>
              <a:rPr lang="en-US" dirty="0"/>
              <a:t>Funding </a:t>
            </a:r>
          </a:p>
          <a:p>
            <a:pPr marL="0" indent="0">
              <a:buNone/>
            </a:pPr>
            <a:r>
              <a:rPr lang="en-US" dirty="0"/>
              <a:t>Center for Leading Innovation and Collaboration (CLIC) is the coordinating center for the Clinical and Translational Science Awards (CTSA) Program, funded by the National Center for Advancing Translational Sciences (NCATS) at the National Institutes of Health (NIH), Grant U24TR002260.</a:t>
            </a:r>
          </a:p>
          <a:p>
            <a:pPr marL="0" indent="0">
              <a:buNone/>
            </a:pPr>
            <a:endParaRPr lang="en-US" dirty="0">
              <a:cs typeface="Helvetica"/>
            </a:endParaRPr>
          </a:p>
          <a:p>
            <a:pPr marL="0" indent="0">
              <a:buNone/>
            </a:pPr>
            <a:r>
              <a:rPr lang="en-US" dirty="0">
                <a:cs typeface="Helvetica"/>
              </a:rPr>
              <a:t>CLIC Team</a:t>
            </a:r>
          </a:p>
          <a:p>
            <a:pPr marL="0" indent="0">
              <a:buNone/>
            </a:pPr>
            <a:r>
              <a:rPr lang="en-US" dirty="0">
                <a:cs typeface="Helvetica"/>
              </a:rPr>
              <a:t>Raquel Ruiz, Bobbie McCaffery, Robert White, Alicia Tyrell </a:t>
            </a:r>
          </a:p>
          <a:p>
            <a:pPr marL="0" indent="0">
              <a:buNone/>
            </a:pPr>
            <a:r>
              <a:rPr lang="en-US" dirty="0">
                <a:cs typeface="Helvetica"/>
              </a:rPr>
              <a:t>PIs: Debbie </a:t>
            </a:r>
            <a:r>
              <a:rPr lang="en-US" dirty="0" err="1">
                <a:cs typeface="Helvetica"/>
              </a:rPr>
              <a:t>Ossip</a:t>
            </a:r>
            <a:r>
              <a:rPr lang="en-US" dirty="0">
                <a:cs typeface="Helvetica"/>
              </a:rPr>
              <a:t>; Martin Zand</a:t>
            </a:r>
          </a:p>
        </p:txBody>
      </p:sp>
    </p:spTree>
    <p:extLst>
      <p:ext uri="{BB962C8B-B14F-4D97-AF65-F5344CB8AC3E}">
        <p14:creationId xmlns:p14="http://schemas.microsoft.com/office/powerpoint/2010/main" val="1246982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l="1" r="-500" b="9284"/>
          <a:stretch/>
        </p:blipFill>
        <p:spPr>
          <a:xfrm>
            <a:off x="0" y="1096691"/>
            <a:ext cx="12252960" cy="5760720"/>
          </a:xfrm>
        </p:spPr>
      </p:pic>
      <p:sp>
        <p:nvSpPr>
          <p:cNvPr id="2" name="Title 1"/>
          <p:cNvSpPr>
            <a:spLocks noGrp="1"/>
          </p:cNvSpPr>
          <p:nvPr>
            <p:ph type="title"/>
          </p:nvPr>
        </p:nvSpPr>
        <p:spPr>
          <a:xfrm>
            <a:off x="0" y="320675"/>
            <a:ext cx="11552538" cy="640617"/>
          </a:xfrm>
        </p:spPr>
        <p:txBody>
          <a:bodyPr>
            <a:noAutofit/>
          </a:bodyPr>
          <a:lstStyle/>
          <a:p>
            <a:pPr algn="ctr"/>
            <a:r>
              <a:rPr lang="en-US"/>
              <a:t>Data Source</a:t>
            </a:r>
            <a:endParaRPr lang="en-US" dirty="0"/>
          </a:p>
        </p:txBody>
      </p:sp>
      <p:sp>
        <p:nvSpPr>
          <p:cNvPr id="6" name="Rounded Rectangular Callout 5"/>
          <p:cNvSpPr/>
          <p:nvPr/>
        </p:nvSpPr>
        <p:spPr>
          <a:xfrm rot="10800000" flipH="1" flipV="1">
            <a:off x="3090035" y="3317125"/>
            <a:ext cx="2235256" cy="1111353"/>
          </a:xfrm>
          <a:prstGeom prst="wedgeRoundRectCallout">
            <a:avLst>
              <a:gd name="adj1" fmla="val -126585"/>
              <a:gd name="adj2" fmla="val -123465"/>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a:t>Metric Code</a:t>
            </a:r>
          </a:p>
        </p:txBody>
      </p:sp>
    </p:spTree>
    <p:extLst>
      <p:ext uri="{BB962C8B-B14F-4D97-AF65-F5344CB8AC3E}">
        <p14:creationId xmlns:p14="http://schemas.microsoft.com/office/powerpoint/2010/main" val="951652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l="1" r="-500" b="9284"/>
          <a:stretch/>
        </p:blipFill>
        <p:spPr>
          <a:xfrm>
            <a:off x="0" y="1096691"/>
            <a:ext cx="12252960" cy="5760720"/>
          </a:xfrm>
        </p:spPr>
      </p:pic>
      <p:sp>
        <p:nvSpPr>
          <p:cNvPr id="2" name="Title 1"/>
          <p:cNvSpPr>
            <a:spLocks noGrp="1"/>
          </p:cNvSpPr>
          <p:nvPr>
            <p:ph type="title"/>
          </p:nvPr>
        </p:nvSpPr>
        <p:spPr>
          <a:xfrm>
            <a:off x="0" y="320675"/>
            <a:ext cx="11552538" cy="640617"/>
          </a:xfrm>
        </p:spPr>
        <p:txBody>
          <a:bodyPr>
            <a:noAutofit/>
          </a:bodyPr>
          <a:lstStyle/>
          <a:p>
            <a:pPr algn="ctr"/>
            <a:r>
              <a:rPr lang="en-US"/>
              <a:t>Data Source</a:t>
            </a:r>
            <a:endParaRPr lang="en-US" dirty="0"/>
          </a:p>
        </p:txBody>
      </p:sp>
      <p:sp>
        <p:nvSpPr>
          <p:cNvPr id="6" name="Rounded Rectangular Callout 5"/>
          <p:cNvSpPr/>
          <p:nvPr/>
        </p:nvSpPr>
        <p:spPr>
          <a:xfrm rot="10800000" flipH="1" flipV="1">
            <a:off x="3541013" y="3650559"/>
            <a:ext cx="2235256" cy="1111353"/>
          </a:xfrm>
          <a:prstGeom prst="wedgeRoundRectCallout">
            <a:avLst>
              <a:gd name="adj1" fmla="val 91322"/>
              <a:gd name="adj2" fmla="val -153469"/>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a:t>Step in TTC </a:t>
            </a:r>
            <a:r>
              <a:rPr lang="en-US" sz="2800" dirty="0" smtClean="0"/>
              <a:t>Narrative</a:t>
            </a:r>
            <a:endParaRPr lang="en-US" sz="2800" dirty="0"/>
          </a:p>
        </p:txBody>
      </p:sp>
    </p:spTree>
    <p:extLst>
      <p:ext uri="{BB962C8B-B14F-4D97-AF65-F5344CB8AC3E}">
        <p14:creationId xmlns:p14="http://schemas.microsoft.com/office/powerpoint/2010/main" val="3715113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l="1" r="-500" b="9284"/>
          <a:stretch/>
        </p:blipFill>
        <p:spPr>
          <a:xfrm>
            <a:off x="0" y="1096691"/>
            <a:ext cx="12252960" cy="5760720"/>
          </a:xfrm>
        </p:spPr>
      </p:pic>
      <p:sp>
        <p:nvSpPr>
          <p:cNvPr id="2" name="Title 1"/>
          <p:cNvSpPr>
            <a:spLocks noGrp="1"/>
          </p:cNvSpPr>
          <p:nvPr>
            <p:ph type="title"/>
          </p:nvPr>
        </p:nvSpPr>
        <p:spPr>
          <a:xfrm>
            <a:off x="0" y="320675"/>
            <a:ext cx="11552538" cy="640617"/>
          </a:xfrm>
        </p:spPr>
        <p:txBody>
          <a:bodyPr>
            <a:noAutofit/>
          </a:bodyPr>
          <a:lstStyle/>
          <a:p>
            <a:pPr algn="ctr"/>
            <a:r>
              <a:rPr lang="en-US"/>
              <a:t>Data Source</a:t>
            </a:r>
            <a:endParaRPr lang="en-US" dirty="0"/>
          </a:p>
        </p:txBody>
      </p:sp>
      <p:sp>
        <p:nvSpPr>
          <p:cNvPr id="6" name="Rounded Rectangular Callout 5"/>
          <p:cNvSpPr/>
          <p:nvPr/>
        </p:nvSpPr>
        <p:spPr>
          <a:xfrm rot="10800000" flipH="1" flipV="1">
            <a:off x="6096000" y="3280866"/>
            <a:ext cx="2235256" cy="1111353"/>
          </a:xfrm>
          <a:prstGeom prst="wedgeRoundRectCallout">
            <a:avLst>
              <a:gd name="adj1" fmla="val 59255"/>
              <a:gd name="adj2" fmla="val -119332"/>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err="1"/>
              <a:t>NoteText</a:t>
            </a:r>
            <a:endParaRPr lang="en-US" sz="2800" dirty="0"/>
          </a:p>
        </p:txBody>
      </p:sp>
    </p:spTree>
    <p:extLst>
      <p:ext uri="{BB962C8B-B14F-4D97-AF65-F5344CB8AC3E}">
        <p14:creationId xmlns:p14="http://schemas.microsoft.com/office/powerpoint/2010/main" val="62847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l="1" r="-500" b="9284"/>
          <a:stretch/>
        </p:blipFill>
        <p:spPr>
          <a:xfrm>
            <a:off x="0" y="1096691"/>
            <a:ext cx="12252960" cy="5760720"/>
          </a:xfrm>
        </p:spPr>
      </p:pic>
      <p:sp>
        <p:nvSpPr>
          <p:cNvPr id="2" name="Title 1"/>
          <p:cNvSpPr>
            <a:spLocks noGrp="1"/>
          </p:cNvSpPr>
          <p:nvPr>
            <p:ph type="title"/>
          </p:nvPr>
        </p:nvSpPr>
        <p:spPr>
          <a:xfrm>
            <a:off x="0" y="320675"/>
            <a:ext cx="11552538" cy="640617"/>
          </a:xfrm>
        </p:spPr>
        <p:txBody>
          <a:bodyPr>
            <a:noAutofit/>
          </a:bodyPr>
          <a:lstStyle/>
          <a:p>
            <a:pPr algn="ctr"/>
            <a:r>
              <a:rPr lang="en-US"/>
              <a:t>Data Source</a:t>
            </a:r>
            <a:endParaRPr lang="en-US" dirty="0"/>
          </a:p>
        </p:txBody>
      </p:sp>
      <p:sp>
        <p:nvSpPr>
          <p:cNvPr id="6" name="Rounded Rectangular Callout 5"/>
          <p:cNvSpPr/>
          <p:nvPr/>
        </p:nvSpPr>
        <p:spPr>
          <a:xfrm rot="10800000" flipH="1" flipV="1">
            <a:off x="8819535" y="3202208"/>
            <a:ext cx="2235256" cy="1111353"/>
          </a:xfrm>
          <a:prstGeom prst="wedgeRoundRectCallout">
            <a:avLst>
              <a:gd name="adj1" fmla="val 59255"/>
              <a:gd name="adj2" fmla="val -119332"/>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smtClean="0"/>
              <a:t>Record Type</a:t>
            </a:r>
            <a:endParaRPr lang="en-US" sz="2800" dirty="0"/>
          </a:p>
        </p:txBody>
      </p:sp>
    </p:spTree>
    <p:extLst>
      <p:ext uri="{BB962C8B-B14F-4D97-AF65-F5344CB8AC3E}">
        <p14:creationId xmlns:p14="http://schemas.microsoft.com/office/powerpoint/2010/main" val="2084021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088" r="4857" b="-418"/>
          <a:stretch/>
        </p:blipFill>
        <p:spPr>
          <a:xfrm>
            <a:off x="0" y="0"/>
            <a:ext cx="12334646" cy="6903720"/>
          </a:xfrm>
        </p:spPr>
      </p:pic>
      <p:sp>
        <p:nvSpPr>
          <p:cNvPr id="2" name="Title 1"/>
          <p:cNvSpPr>
            <a:spLocks noGrp="1"/>
          </p:cNvSpPr>
          <p:nvPr>
            <p:ph type="title"/>
          </p:nvPr>
        </p:nvSpPr>
        <p:spPr>
          <a:xfrm>
            <a:off x="313094" y="3291840"/>
            <a:ext cx="9715500" cy="1325563"/>
          </a:xfrm>
        </p:spPr>
        <p:txBody>
          <a:bodyPr/>
          <a:lstStyle/>
          <a:p>
            <a:r>
              <a:rPr lang="en-US" dirty="0"/>
              <a:t>Data Management</a:t>
            </a:r>
          </a:p>
        </p:txBody>
      </p:sp>
      <p:sp>
        <p:nvSpPr>
          <p:cNvPr id="5" name="TextBox 4"/>
          <p:cNvSpPr txBox="1"/>
          <p:nvPr/>
        </p:nvSpPr>
        <p:spPr>
          <a:xfrm>
            <a:off x="313094" y="4617720"/>
            <a:ext cx="5813386" cy="984885"/>
          </a:xfrm>
          <a:prstGeom prst="rect">
            <a:avLst/>
          </a:prstGeom>
          <a:noFill/>
        </p:spPr>
        <p:txBody>
          <a:bodyPr wrap="none" rtlCol="0">
            <a:spAutoFit/>
          </a:bodyPr>
          <a:lstStyle/>
          <a:p>
            <a:r>
              <a:rPr lang="en-US" sz="4000" dirty="0"/>
              <a:t>Inclusion/Exclusion Criteria</a:t>
            </a:r>
          </a:p>
          <a:p>
            <a:endParaRPr lang="en-US" dirty="0"/>
          </a:p>
        </p:txBody>
      </p:sp>
    </p:spTree>
    <p:extLst>
      <p:ext uri="{BB962C8B-B14F-4D97-AF65-F5344CB8AC3E}">
        <p14:creationId xmlns:p14="http://schemas.microsoft.com/office/powerpoint/2010/main" val="203484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088" r="4857" b="-418"/>
          <a:stretch/>
        </p:blipFill>
        <p:spPr>
          <a:xfrm>
            <a:off x="0" y="0"/>
            <a:ext cx="12334646" cy="6903720"/>
          </a:xfrm>
        </p:spPr>
      </p:pic>
      <p:sp>
        <p:nvSpPr>
          <p:cNvPr id="2" name="Title 1"/>
          <p:cNvSpPr>
            <a:spLocks noGrp="1"/>
          </p:cNvSpPr>
          <p:nvPr>
            <p:ph type="title"/>
          </p:nvPr>
        </p:nvSpPr>
        <p:spPr>
          <a:xfrm>
            <a:off x="313094" y="3291840"/>
            <a:ext cx="9715500" cy="1325563"/>
          </a:xfrm>
        </p:spPr>
        <p:txBody>
          <a:bodyPr/>
          <a:lstStyle/>
          <a:p>
            <a:r>
              <a:rPr lang="en-US" dirty="0"/>
              <a:t>Data Management</a:t>
            </a:r>
          </a:p>
        </p:txBody>
      </p:sp>
      <p:sp>
        <p:nvSpPr>
          <p:cNvPr id="5" name="TextBox 4"/>
          <p:cNvSpPr txBox="1"/>
          <p:nvPr/>
        </p:nvSpPr>
        <p:spPr>
          <a:xfrm>
            <a:off x="313094" y="4617720"/>
            <a:ext cx="5813386" cy="1600438"/>
          </a:xfrm>
          <a:prstGeom prst="rect">
            <a:avLst/>
          </a:prstGeom>
          <a:noFill/>
        </p:spPr>
        <p:txBody>
          <a:bodyPr wrap="none" rtlCol="0">
            <a:spAutoFit/>
          </a:bodyPr>
          <a:lstStyle/>
          <a:p>
            <a:r>
              <a:rPr lang="en-US" sz="4000" dirty="0"/>
              <a:t>Inclusion/Exclusion Criteria</a:t>
            </a:r>
          </a:p>
          <a:p>
            <a:r>
              <a:rPr lang="en-US" sz="4000" dirty="0"/>
              <a:t>Critical Mass</a:t>
            </a:r>
          </a:p>
          <a:p>
            <a:endParaRPr lang="en-US" dirty="0"/>
          </a:p>
        </p:txBody>
      </p:sp>
    </p:spTree>
    <p:extLst>
      <p:ext uri="{BB962C8B-B14F-4D97-AF65-F5344CB8AC3E}">
        <p14:creationId xmlns:p14="http://schemas.microsoft.com/office/powerpoint/2010/main" val="1711204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088" r="4857" b="-418"/>
          <a:stretch/>
        </p:blipFill>
        <p:spPr>
          <a:xfrm>
            <a:off x="0" y="0"/>
            <a:ext cx="12334646" cy="6903720"/>
          </a:xfrm>
        </p:spPr>
      </p:pic>
      <p:sp>
        <p:nvSpPr>
          <p:cNvPr id="2" name="Title 1"/>
          <p:cNvSpPr>
            <a:spLocks noGrp="1"/>
          </p:cNvSpPr>
          <p:nvPr>
            <p:ph type="title"/>
          </p:nvPr>
        </p:nvSpPr>
        <p:spPr>
          <a:xfrm>
            <a:off x="313094" y="3287877"/>
            <a:ext cx="9715500" cy="1325563"/>
          </a:xfrm>
        </p:spPr>
        <p:txBody>
          <a:bodyPr/>
          <a:lstStyle/>
          <a:p>
            <a:r>
              <a:rPr lang="en-US" dirty="0"/>
              <a:t>Data Management</a:t>
            </a:r>
          </a:p>
        </p:txBody>
      </p:sp>
      <p:sp>
        <p:nvSpPr>
          <p:cNvPr id="5" name="TextBox 4"/>
          <p:cNvSpPr txBox="1"/>
          <p:nvPr/>
        </p:nvSpPr>
        <p:spPr>
          <a:xfrm>
            <a:off x="313094" y="4613440"/>
            <a:ext cx="5813386" cy="2215991"/>
          </a:xfrm>
          <a:prstGeom prst="rect">
            <a:avLst/>
          </a:prstGeom>
          <a:noFill/>
        </p:spPr>
        <p:txBody>
          <a:bodyPr wrap="none" rtlCol="0">
            <a:spAutoFit/>
          </a:bodyPr>
          <a:lstStyle/>
          <a:p>
            <a:r>
              <a:rPr lang="en-US" sz="4000" dirty="0"/>
              <a:t>Inclusion/Exclusion Criteria</a:t>
            </a:r>
          </a:p>
          <a:p>
            <a:r>
              <a:rPr lang="en-US" sz="4000" dirty="0"/>
              <a:t>Critical Mass</a:t>
            </a:r>
          </a:p>
          <a:p>
            <a:r>
              <a:rPr lang="en-US" sz="4000" dirty="0"/>
              <a:t>Cleaning</a:t>
            </a:r>
          </a:p>
          <a:p>
            <a:endParaRPr lang="en-US" dirty="0"/>
          </a:p>
        </p:txBody>
      </p:sp>
    </p:spTree>
    <p:extLst>
      <p:ext uri="{BB962C8B-B14F-4D97-AF65-F5344CB8AC3E}">
        <p14:creationId xmlns:p14="http://schemas.microsoft.com/office/powerpoint/2010/main" val="3943405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Content Placeholder 6"/>
          <p:cNvGraphicFramePr>
            <a:graphicFrameLocks/>
          </p:cNvGraphicFramePr>
          <p:nvPr>
            <p:extLst>
              <p:ext uri="{D42A27DB-BD31-4B8C-83A1-F6EECF244321}">
                <p14:modId xmlns:p14="http://schemas.microsoft.com/office/powerpoint/2010/main" val="1502783884"/>
              </p:ext>
            </p:extLst>
          </p:nvPr>
        </p:nvGraphicFramePr>
        <p:xfrm>
          <a:off x="-128016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09015" y="4797202"/>
            <a:ext cx="3117723" cy="1144710"/>
          </a:xfrm>
        </p:spPr>
        <p:txBody>
          <a:bodyPr>
            <a:normAutofit/>
          </a:bodyPr>
          <a:lstStyle/>
          <a:p>
            <a:pPr algn="ctr"/>
            <a:r>
              <a:rPr lang="en-US" dirty="0"/>
              <a:t>Method</a:t>
            </a:r>
          </a:p>
        </p:txBody>
      </p:sp>
      <p:pic>
        <p:nvPicPr>
          <p:cNvPr id="4" name="Picture 3"/>
          <p:cNvPicPr>
            <a:picLocks noChangeAspect="1"/>
          </p:cNvPicPr>
          <p:nvPr/>
        </p:nvPicPr>
        <p:blipFill>
          <a:blip r:embed="rId8"/>
          <a:stretch>
            <a:fillRect/>
          </a:stretch>
        </p:blipFill>
        <p:spPr>
          <a:xfrm>
            <a:off x="3395588" y="171701"/>
            <a:ext cx="2475824" cy="1389936"/>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5" name="Picture 4"/>
          <p:cNvPicPr>
            <a:picLocks noChangeAspect="1"/>
          </p:cNvPicPr>
          <p:nvPr/>
        </p:nvPicPr>
        <p:blipFill rotWithShape="1">
          <a:blip r:embed="rId9"/>
          <a:srcRect t="-1" b="21242"/>
          <a:stretch/>
        </p:blipFill>
        <p:spPr>
          <a:xfrm>
            <a:off x="5269305" y="1728728"/>
            <a:ext cx="2956896" cy="1554480"/>
          </a:xfrm>
          <a:prstGeom prst="roundRect">
            <a:avLst>
              <a:gd name="adj" fmla="val 8594"/>
            </a:avLst>
          </a:prstGeom>
          <a:solidFill>
            <a:srgbClr val="FFFFFF">
              <a:shade val="85000"/>
            </a:srgbClr>
          </a:solidFill>
          <a:ln>
            <a:noFill/>
          </a:ln>
          <a:effectLst>
            <a:glow rad="228600">
              <a:schemeClr val="accent1">
                <a:satMod val="175000"/>
                <a:alpha val="40000"/>
              </a:schemeClr>
            </a:glow>
            <a:outerShdw blurRad="63500" sx="102000" sy="102000" algn="ctr" rotWithShape="0">
              <a:prstClr val="black">
                <a:alpha val="40000"/>
              </a:prstClr>
            </a:outerShdw>
          </a:effectLst>
        </p:spPr>
      </p:pic>
      <p:pic>
        <p:nvPicPr>
          <p:cNvPr id="6" name="Picture 5"/>
          <p:cNvPicPr>
            <a:picLocks noChangeAspect="1"/>
          </p:cNvPicPr>
          <p:nvPr/>
        </p:nvPicPr>
        <p:blipFill>
          <a:blip r:embed="rId10"/>
          <a:stretch>
            <a:fillRect/>
          </a:stretch>
        </p:blipFill>
        <p:spPr>
          <a:xfrm>
            <a:off x="7214700" y="3554995"/>
            <a:ext cx="2603068" cy="1456941"/>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8" name="Picture 7"/>
          <p:cNvPicPr>
            <a:picLocks noChangeAspect="1"/>
          </p:cNvPicPr>
          <p:nvPr/>
        </p:nvPicPr>
        <p:blipFill rotWithShape="1">
          <a:blip r:embed="rId11" cstate="print">
            <a:extLst>
              <a:ext uri="{28A0092B-C50C-407E-A947-70E740481C1C}">
                <a14:useLocalDpi xmlns:a14="http://schemas.microsoft.com/office/drawing/2010/main" val="0"/>
              </a:ext>
            </a:extLst>
          </a:blip>
          <a:srcRect l="1" r="7520"/>
          <a:stretch/>
        </p:blipFill>
        <p:spPr>
          <a:xfrm>
            <a:off x="8838054" y="5290052"/>
            <a:ext cx="2377440" cy="1381493"/>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28958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5718" b="-15718"/>
          <a:stretch/>
        </p:blipFill>
        <p:spPr>
          <a:xfrm>
            <a:off x="1" y="0"/>
            <a:ext cx="12192000" cy="8136941"/>
          </a:xfrm>
        </p:spPr>
      </p:pic>
      <p:sp>
        <p:nvSpPr>
          <p:cNvPr id="2" name="Title 1"/>
          <p:cNvSpPr>
            <a:spLocks noGrp="1"/>
          </p:cNvSpPr>
          <p:nvPr>
            <p:ph type="title"/>
          </p:nvPr>
        </p:nvSpPr>
        <p:spPr>
          <a:xfrm>
            <a:off x="2338957" y="80387"/>
            <a:ext cx="4624872" cy="2811632"/>
          </a:xfrm>
        </p:spPr>
        <p:txBody>
          <a:bodyPr/>
          <a:lstStyle/>
          <a:p>
            <a:r>
              <a:rPr lang="en-US" dirty="0"/>
              <a:t>Develop</a:t>
            </a:r>
            <a:br>
              <a:rPr lang="en-US" dirty="0"/>
            </a:br>
            <a:r>
              <a:rPr lang="en-US" dirty="0"/>
              <a:t>working</a:t>
            </a:r>
            <a:br>
              <a:rPr lang="en-US" dirty="0"/>
            </a:br>
            <a:r>
              <a:rPr lang="en-US" dirty="0"/>
              <a:t>categories</a:t>
            </a:r>
          </a:p>
        </p:txBody>
      </p:sp>
    </p:spTree>
    <p:extLst>
      <p:ext uri="{BB962C8B-B14F-4D97-AF65-F5344CB8AC3E}">
        <p14:creationId xmlns:p14="http://schemas.microsoft.com/office/powerpoint/2010/main" val="404923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 y="320676"/>
            <a:ext cx="12191999" cy="1203326"/>
          </a:xfrm>
        </p:spPr>
        <p:txBody>
          <a:bodyPr/>
          <a:lstStyle/>
          <a:p>
            <a:pPr algn="ctr"/>
            <a:r>
              <a:rPr lang="en-US" dirty="0"/>
              <a:t>Working Categories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56712285"/>
              </p:ext>
            </p:extLst>
          </p:nvPr>
        </p:nvGraphicFramePr>
        <p:xfrm>
          <a:off x="1" y="1524001"/>
          <a:ext cx="12192000" cy="5184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ounded Rectangular Callout 2"/>
          <p:cNvSpPr/>
          <p:nvPr/>
        </p:nvSpPr>
        <p:spPr>
          <a:xfrm rot="10800000" flipH="1" flipV="1">
            <a:off x="1875776" y="3661871"/>
            <a:ext cx="2235256" cy="1632354"/>
          </a:xfrm>
          <a:prstGeom prst="wedgeRoundRectCallout">
            <a:avLst>
              <a:gd name="adj1" fmla="val -85892"/>
              <a:gd name="adj2" fmla="val -161409"/>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a:t>improve IRB submission process</a:t>
            </a:r>
          </a:p>
        </p:txBody>
      </p:sp>
    </p:spTree>
    <p:extLst>
      <p:ext uri="{BB962C8B-B14F-4D97-AF65-F5344CB8AC3E}">
        <p14:creationId xmlns:p14="http://schemas.microsoft.com/office/powerpoint/2010/main" val="2202857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Content Placeholder 2"/>
          <p:cNvSpPr>
            <a:spLocks noGrp="1"/>
          </p:cNvSpPr>
          <p:nvPr>
            <p:ph idx="1"/>
          </p:nvPr>
        </p:nvSpPr>
        <p:spPr>
          <a:xfrm>
            <a:off x="1837038" y="1568771"/>
            <a:ext cx="9715500" cy="968375"/>
          </a:xfrm>
        </p:spPr>
        <p:txBody>
          <a:bodyPr>
            <a:normAutofit/>
          </a:bodyPr>
          <a:lstStyle/>
          <a:p>
            <a:pPr marL="0" indent="0">
              <a:buNone/>
            </a:pPr>
            <a:r>
              <a:rPr lang="en-US" b="1" dirty="0"/>
              <a:t>Thank you </a:t>
            </a:r>
            <a:r>
              <a:rPr lang="en-US" dirty="0"/>
              <a:t>to evaluators from the following institutions who provided feedback on category definitions:</a:t>
            </a:r>
          </a:p>
        </p:txBody>
      </p:sp>
      <p:sp>
        <p:nvSpPr>
          <p:cNvPr id="5" name="TextBox 4"/>
          <p:cNvSpPr txBox="1"/>
          <p:nvPr/>
        </p:nvSpPr>
        <p:spPr>
          <a:xfrm>
            <a:off x="1837038" y="2793998"/>
            <a:ext cx="6726859" cy="3108543"/>
          </a:xfrm>
          <a:prstGeom prst="rect">
            <a:avLst/>
          </a:prstGeom>
          <a:noFill/>
        </p:spPr>
        <p:txBody>
          <a:bodyPr wrap="square" rtlCol="0">
            <a:spAutoFit/>
          </a:bodyPr>
          <a:lstStyle/>
          <a:p>
            <a:r>
              <a:rPr lang="en-US" sz="2800" dirty="0"/>
              <a:t>University of Southern California</a:t>
            </a:r>
          </a:p>
          <a:p>
            <a:r>
              <a:rPr lang="en-US" sz="2800" dirty="0"/>
              <a:t>Medical University of South Carolina</a:t>
            </a:r>
          </a:p>
          <a:p>
            <a:r>
              <a:rPr lang="en-US" sz="2800" dirty="0"/>
              <a:t>Ohio State University </a:t>
            </a:r>
            <a:r>
              <a:rPr lang="en-US" sz="2800" dirty="0" err="1"/>
              <a:t>Wexner</a:t>
            </a:r>
            <a:r>
              <a:rPr lang="en-US" sz="2800" dirty="0"/>
              <a:t> Medical Center</a:t>
            </a:r>
          </a:p>
          <a:p>
            <a:r>
              <a:rPr lang="en-US" sz="2800" dirty="0"/>
              <a:t>University of Michigan Medicine</a:t>
            </a:r>
          </a:p>
          <a:p>
            <a:r>
              <a:rPr lang="en-US" sz="2800" dirty="0"/>
              <a:t>University of Arkansas for Medical Sciences</a:t>
            </a:r>
          </a:p>
          <a:p>
            <a:r>
              <a:rPr lang="en-US" sz="2800" dirty="0"/>
              <a:t>Wake Forest Baptist Health</a:t>
            </a:r>
          </a:p>
          <a:p>
            <a:r>
              <a:rPr lang="en-US" sz="2800" dirty="0"/>
              <a:t>University of Pittsburgh Medical Center</a:t>
            </a:r>
          </a:p>
        </p:txBody>
      </p:sp>
      <p:sp>
        <p:nvSpPr>
          <p:cNvPr id="6" name="TextBox 5"/>
          <p:cNvSpPr txBox="1"/>
          <p:nvPr/>
        </p:nvSpPr>
        <p:spPr>
          <a:xfrm>
            <a:off x="7678628" y="2793997"/>
            <a:ext cx="3873910" cy="3108543"/>
          </a:xfrm>
          <a:prstGeom prst="rect">
            <a:avLst/>
          </a:prstGeom>
          <a:noFill/>
        </p:spPr>
        <p:txBody>
          <a:bodyPr wrap="square" rtlCol="0">
            <a:spAutoFit/>
          </a:bodyPr>
          <a:lstStyle/>
          <a:p>
            <a:pPr algn="r"/>
            <a:r>
              <a:rPr lang="en-US" sz="2800" dirty="0"/>
              <a:t>University of Washington</a:t>
            </a:r>
          </a:p>
          <a:p>
            <a:pPr algn="r"/>
            <a:r>
              <a:rPr lang="en-US" sz="2800" dirty="0"/>
              <a:t>UC San Diego</a:t>
            </a:r>
          </a:p>
          <a:p>
            <a:pPr algn="r"/>
            <a:r>
              <a:rPr lang="en-US" sz="2800" dirty="0"/>
              <a:t>UC Irvine</a:t>
            </a:r>
          </a:p>
          <a:p>
            <a:pPr algn="r"/>
            <a:r>
              <a:rPr lang="en-US" sz="2800" dirty="0"/>
              <a:t>University of Iowa</a:t>
            </a:r>
          </a:p>
          <a:p>
            <a:pPr algn="r"/>
            <a:r>
              <a:rPr lang="en-US" sz="2800" dirty="0"/>
              <a:t>Boston University</a:t>
            </a:r>
          </a:p>
          <a:p>
            <a:pPr algn="r"/>
            <a:r>
              <a:rPr lang="en-US" sz="2800" dirty="0"/>
              <a:t>Indiana University</a:t>
            </a:r>
          </a:p>
          <a:p>
            <a:pPr algn="r"/>
            <a:r>
              <a:rPr lang="en-US" sz="2800" dirty="0"/>
              <a:t>University of Minnesota</a:t>
            </a:r>
          </a:p>
        </p:txBody>
      </p:sp>
    </p:spTree>
    <p:extLst>
      <p:ext uri="{BB962C8B-B14F-4D97-AF65-F5344CB8AC3E}">
        <p14:creationId xmlns:p14="http://schemas.microsoft.com/office/powerpoint/2010/main" val="35620696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 y="320676"/>
            <a:ext cx="12191999" cy="1203326"/>
          </a:xfrm>
        </p:spPr>
        <p:txBody>
          <a:bodyPr/>
          <a:lstStyle/>
          <a:p>
            <a:pPr algn="ctr"/>
            <a:r>
              <a:rPr lang="en-US" dirty="0"/>
              <a:t>Working Categories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56712285"/>
              </p:ext>
            </p:extLst>
          </p:nvPr>
        </p:nvGraphicFramePr>
        <p:xfrm>
          <a:off x="1" y="1524001"/>
          <a:ext cx="12192000" cy="5184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ular Callout 4"/>
          <p:cNvSpPr/>
          <p:nvPr/>
        </p:nvSpPr>
        <p:spPr>
          <a:xfrm rot="10800000" flipH="1" flipV="1">
            <a:off x="1344218" y="4954689"/>
            <a:ext cx="2235256" cy="1632354"/>
          </a:xfrm>
          <a:prstGeom prst="wedgeRoundRectCallout">
            <a:avLst>
              <a:gd name="adj1" fmla="val 19188"/>
              <a:gd name="adj2" fmla="val -226737"/>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a:t>train IRB members</a:t>
            </a:r>
          </a:p>
        </p:txBody>
      </p:sp>
    </p:spTree>
    <p:extLst>
      <p:ext uri="{BB962C8B-B14F-4D97-AF65-F5344CB8AC3E}">
        <p14:creationId xmlns:p14="http://schemas.microsoft.com/office/powerpoint/2010/main" val="367165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 y="320676"/>
            <a:ext cx="12191999" cy="1203326"/>
          </a:xfrm>
        </p:spPr>
        <p:txBody>
          <a:bodyPr/>
          <a:lstStyle/>
          <a:p>
            <a:pPr algn="ctr"/>
            <a:r>
              <a:rPr lang="en-US" dirty="0"/>
              <a:t>Working Categories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56712285"/>
              </p:ext>
            </p:extLst>
          </p:nvPr>
        </p:nvGraphicFramePr>
        <p:xfrm>
          <a:off x="1" y="1524001"/>
          <a:ext cx="12192000" cy="5184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ounded Rectangular Callout 5"/>
          <p:cNvSpPr/>
          <p:nvPr/>
        </p:nvSpPr>
        <p:spPr>
          <a:xfrm rot="10800000" flipH="1" flipV="1">
            <a:off x="3461489" y="4116356"/>
            <a:ext cx="2014863" cy="1038448"/>
          </a:xfrm>
          <a:prstGeom prst="wedgeRoundRectCallout">
            <a:avLst>
              <a:gd name="adj1" fmla="val -23463"/>
              <a:gd name="adj2" fmla="val -268535"/>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a:t>train researchers</a:t>
            </a:r>
          </a:p>
        </p:txBody>
      </p:sp>
    </p:spTree>
    <p:extLst>
      <p:ext uri="{BB962C8B-B14F-4D97-AF65-F5344CB8AC3E}">
        <p14:creationId xmlns:p14="http://schemas.microsoft.com/office/powerpoint/2010/main" val="3528899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63191" y="320675"/>
            <a:ext cx="10889347" cy="1325563"/>
          </a:xfrm>
        </p:spPr>
        <p:txBody>
          <a:bodyPr/>
          <a:lstStyle/>
          <a:p>
            <a:pPr algn="ctr"/>
            <a:r>
              <a:rPr lang="en-US" dirty="0"/>
              <a:t>Solicit feedback</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76701" y="1646238"/>
            <a:ext cx="2614612" cy="1743075"/>
          </a:xfrm>
          <a:effectLst>
            <a:softEdge rad="3175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9329" y="1335900"/>
            <a:ext cx="2818709" cy="1816280"/>
          </a:xfrm>
          <a:prstGeom prst="rect">
            <a:avLst/>
          </a:prstGeom>
          <a:effectLst>
            <a:softEdge rad="31750"/>
          </a:effec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17083" b="1333"/>
          <a:stretch/>
        </p:blipFill>
        <p:spPr>
          <a:xfrm>
            <a:off x="2093941" y="3378908"/>
            <a:ext cx="2094407" cy="2560320"/>
          </a:xfrm>
          <a:prstGeom prst="rect">
            <a:avLst/>
          </a:prstGeom>
          <a:effectLst>
            <a:softEdge rad="31750"/>
          </a:effectLst>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4134" r="3044"/>
          <a:stretch/>
        </p:blipFill>
        <p:spPr>
          <a:xfrm>
            <a:off x="7202658" y="1683294"/>
            <a:ext cx="3108960" cy="2233172"/>
          </a:xfrm>
          <a:prstGeom prst="rect">
            <a:avLst/>
          </a:prstGeom>
          <a:effectLst>
            <a:softEdge rad="3175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4972" y="4758605"/>
            <a:ext cx="3007421" cy="2007614"/>
          </a:xfrm>
          <a:prstGeom prst="rect">
            <a:avLst/>
          </a:prstGeom>
          <a:effectLst>
            <a:softEdge rad="31750"/>
          </a:effectLst>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95769" y="3916465"/>
            <a:ext cx="3172351" cy="2117103"/>
          </a:xfrm>
          <a:prstGeom prst="rect">
            <a:avLst/>
          </a:prstGeom>
          <a:effectLst>
            <a:softEdge rad="31750"/>
          </a:effectLst>
        </p:spPr>
      </p:pic>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b="18630"/>
          <a:stretch/>
        </p:blipFill>
        <p:spPr>
          <a:xfrm>
            <a:off x="4172591" y="3120632"/>
            <a:ext cx="3034170" cy="1645920"/>
          </a:xfrm>
          <a:prstGeom prst="rect">
            <a:avLst/>
          </a:prstGeom>
          <a:effectLst>
            <a:softEdge rad="31750"/>
          </a:effectLst>
        </p:spPr>
      </p:pic>
    </p:spTree>
    <p:extLst>
      <p:ext uri="{BB962C8B-B14F-4D97-AF65-F5344CB8AC3E}">
        <p14:creationId xmlns:p14="http://schemas.microsoft.com/office/powerpoint/2010/main" val="31747240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93388"/>
            <a:ext cx="12191999" cy="1092960"/>
          </a:xfrm>
        </p:spPr>
        <p:txBody>
          <a:bodyPr>
            <a:noAutofit/>
          </a:bodyPr>
          <a:lstStyle/>
          <a:p>
            <a:pPr algn="ctr"/>
            <a:r>
              <a:rPr lang="en-US" dirty="0"/>
              <a:t>Structured feedback</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2" b="39475"/>
          <a:stretch/>
        </p:blipFill>
        <p:spPr>
          <a:xfrm>
            <a:off x="735755" y="1631373"/>
            <a:ext cx="11121949" cy="5212080"/>
          </a:xfrm>
        </p:spPr>
      </p:pic>
      <p:sp>
        <p:nvSpPr>
          <p:cNvPr id="3" name="Rounded Rectangular Callout 2"/>
          <p:cNvSpPr/>
          <p:nvPr/>
        </p:nvSpPr>
        <p:spPr>
          <a:xfrm>
            <a:off x="1165609" y="1828800"/>
            <a:ext cx="2351314" cy="1416818"/>
          </a:xfrm>
          <a:prstGeom prst="wedgeRoundRectCallou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a:t>Category label and description</a:t>
            </a:r>
          </a:p>
        </p:txBody>
      </p:sp>
    </p:spTree>
    <p:extLst>
      <p:ext uri="{BB962C8B-B14F-4D97-AF65-F5344CB8AC3E}">
        <p14:creationId xmlns:p14="http://schemas.microsoft.com/office/powerpoint/2010/main" val="2528976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93388"/>
            <a:ext cx="12191999" cy="1092960"/>
          </a:xfrm>
        </p:spPr>
        <p:txBody>
          <a:bodyPr>
            <a:noAutofit/>
          </a:bodyPr>
          <a:lstStyle/>
          <a:p>
            <a:pPr algn="ctr"/>
            <a:r>
              <a:rPr lang="en-US" dirty="0"/>
              <a:t>Structured feedback</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2" b="39475"/>
          <a:stretch/>
        </p:blipFill>
        <p:spPr>
          <a:xfrm>
            <a:off x="735755" y="1631373"/>
            <a:ext cx="11121949" cy="5212080"/>
          </a:xfrm>
        </p:spPr>
      </p:pic>
      <p:sp>
        <p:nvSpPr>
          <p:cNvPr id="5" name="Rounded Rectangular Callout 4"/>
          <p:cNvSpPr/>
          <p:nvPr/>
        </p:nvSpPr>
        <p:spPr>
          <a:xfrm>
            <a:off x="6563058" y="4570014"/>
            <a:ext cx="2199105" cy="1935317"/>
          </a:xfrm>
          <a:prstGeom prst="wedgeRoundRectCallout">
            <a:avLst>
              <a:gd name="adj1" fmla="val -87854"/>
              <a:gd name="adj2" fmla="val 2990"/>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a:t>Yes/No questions on category relevance</a:t>
            </a:r>
          </a:p>
        </p:txBody>
      </p:sp>
    </p:spTree>
    <p:extLst>
      <p:ext uri="{BB962C8B-B14F-4D97-AF65-F5344CB8AC3E}">
        <p14:creationId xmlns:p14="http://schemas.microsoft.com/office/powerpoint/2010/main" val="41042795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93388"/>
            <a:ext cx="12191999" cy="1092960"/>
          </a:xfrm>
        </p:spPr>
        <p:txBody>
          <a:bodyPr>
            <a:noAutofit/>
          </a:bodyPr>
          <a:lstStyle/>
          <a:p>
            <a:pPr algn="ctr"/>
            <a:r>
              <a:rPr lang="en-US" dirty="0"/>
              <a:t>Structured feedback</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2" b="39475"/>
          <a:stretch/>
        </p:blipFill>
        <p:spPr>
          <a:xfrm>
            <a:off x="735755" y="1631373"/>
            <a:ext cx="11121949" cy="5212080"/>
          </a:xfrm>
        </p:spPr>
      </p:pic>
      <p:sp>
        <p:nvSpPr>
          <p:cNvPr id="6" name="Rounded Rectangular Callout 5"/>
          <p:cNvSpPr/>
          <p:nvPr/>
        </p:nvSpPr>
        <p:spPr>
          <a:xfrm>
            <a:off x="7345345" y="1517300"/>
            <a:ext cx="2941011" cy="1728317"/>
          </a:xfrm>
          <a:prstGeom prst="wedgeRoundRectCallout">
            <a:avLst>
              <a:gd name="adj1" fmla="val 8161"/>
              <a:gd name="adj2" fmla="val 100799"/>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a:t>Space to provide suggestions for changes to the category</a:t>
            </a:r>
          </a:p>
        </p:txBody>
      </p:sp>
    </p:spTree>
    <p:extLst>
      <p:ext uri="{BB962C8B-B14F-4D97-AF65-F5344CB8AC3E}">
        <p14:creationId xmlns:p14="http://schemas.microsoft.com/office/powerpoint/2010/main" val="8317805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 y="320676"/>
            <a:ext cx="12191999" cy="1203326"/>
          </a:xfrm>
        </p:spPr>
        <p:txBody>
          <a:bodyPr/>
          <a:lstStyle/>
          <a:p>
            <a:pPr algn="ctr"/>
            <a:r>
              <a:rPr lang="en-US" dirty="0" smtClean="0"/>
              <a:t>Revised </a:t>
            </a:r>
            <a:r>
              <a:rPr lang="en-US" dirty="0"/>
              <a:t>Categories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32633989"/>
              </p:ext>
            </p:extLst>
          </p:nvPr>
        </p:nvGraphicFramePr>
        <p:xfrm>
          <a:off x="1" y="1524001"/>
          <a:ext cx="12192000" cy="5184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ular Callout 4"/>
          <p:cNvSpPr/>
          <p:nvPr/>
        </p:nvSpPr>
        <p:spPr>
          <a:xfrm rot="10800000" flipH="1" flipV="1">
            <a:off x="226590" y="3547571"/>
            <a:ext cx="2034289" cy="1175154"/>
          </a:xfrm>
          <a:prstGeom prst="wedgeRoundRectCallout">
            <a:avLst>
              <a:gd name="adj1" fmla="val -17719"/>
              <a:gd name="adj2" fmla="val -170555"/>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a:t>Technology Solutions</a:t>
            </a:r>
          </a:p>
        </p:txBody>
      </p:sp>
    </p:spTree>
    <p:extLst>
      <p:ext uri="{BB962C8B-B14F-4D97-AF65-F5344CB8AC3E}">
        <p14:creationId xmlns:p14="http://schemas.microsoft.com/office/powerpoint/2010/main" val="4036108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 y="320676"/>
            <a:ext cx="12191999" cy="1203326"/>
          </a:xfrm>
        </p:spPr>
        <p:txBody>
          <a:bodyPr/>
          <a:lstStyle/>
          <a:p>
            <a:pPr algn="ctr"/>
            <a:r>
              <a:rPr lang="en-US" dirty="0" smtClean="0"/>
              <a:t>Revised </a:t>
            </a:r>
            <a:r>
              <a:rPr lang="en-US" dirty="0"/>
              <a:t>Categories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32633989"/>
              </p:ext>
            </p:extLst>
          </p:nvPr>
        </p:nvGraphicFramePr>
        <p:xfrm>
          <a:off x="1" y="1524001"/>
          <a:ext cx="12192000" cy="5184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ounded Rectangular Callout 5"/>
          <p:cNvSpPr/>
          <p:nvPr/>
        </p:nvSpPr>
        <p:spPr>
          <a:xfrm rot="10800000" flipH="1" flipV="1">
            <a:off x="2484705" y="4913644"/>
            <a:ext cx="1916473" cy="1200218"/>
          </a:xfrm>
          <a:prstGeom prst="wedgeRoundRectCallout">
            <a:avLst>
              <a:gd name="adj1" fmla="val -31906"/>
              <a:gd name="adj2" fmla="val -274954"/>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a:t>Resource Allocation</a:t>
            </a:r>
          </a:p>
        </p:txBody>
      </p:sp>
    </p:spTree>
    <p:extLst>
      <p:ext uri="{BB962C8B-B14F-4D97-AF65-F5344CB8AC3E}">
        <p14:creationId xmlns:p14="http://schemas.microsoft.com/office/powerpoint/2010/main" val="40930939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Content Placeholder 6"/>
          <p:cNvGraphicFramePr>
            <a:graphicFrameLocks/>
          </p:cNvGraphicFramePr>
          <p:nvPr>
            <p:extLst>
              <p:ext uri="{D42A27DB-BD31-4B8C-83A1-F6EECF244321}">
                <p14:modId xmlns:p14="http://schemas.microsoft.com/office/powerpoint/2010/main" val="1448220934"/>
              </p:ext>
            </p:extLst>
          </p:nvPr>
        </p:nvGraphicFramePr>
        <p:xfrm>
          <a:off x="-128016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09015" y="4797202"/>
            <a:ext cx="3117723" cy="1144710"/>
          </a:xfrm>
        </p:spPr>
        <p:txBody>
          <a:bodyPr>
            <a:normAutofit/>
          </a:bodyPr>
          <a:lstStyle/>
          <a:p>
            <a:pPr algn="ctr"/>
            <a:r>
              <a:rPr lang="en-US" dirty="0"/>
              <a:t>Method</a:t>
            </a:r>
          </a:p>
        </p:txBody>
      </p:sp>
      <p:pic>
        <p:nvPicPr>
          <p:cNvPr id="4" name="Picture 3"/>
          <p:cNvPicPr>
            <a:picLocks noChangeAspect="1"/>
          </p:cNvPicPr>
          <p:nvPr/>
        </p:nvPicPr>
        <p:blipFill>
          <a:blip r:embed="rId8"/>
          <a:stretch>
            <a:fillRect/>
          </a:stretch>
        </p:blipFill>
        <p:spPr>
          <a:xfrm>
            <a:off x="3395588" y="171701"/>
            <a:ext cx="2475824" cy="1389936"/>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5" name="Picture 4"/>
          <p:cNvPicPr>
            <a:picLocks noChangeAspect="1"/>
          </p:cNvPicPr>
          <p:nvPr/>
        </p:nvPicPr>
        <p:blipFill rotWithShape="1">
          <a:blip r:embed="rId9"/>
          <a:srcRect t="-1" b="21242"/>
          <a:stretch/>
        </p:blipFill>
        <p:spPr>
          <a:xfrm>
            <a:off x="5269305" y="1728728"/>
            <a:ext cx="2956896" cy="1554480"/>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6" name="Picture 5"/>
          <p:cNvPicPr>
            <a:picLocks noChangeAspect="1"/>
          </p:cNvPicPr>
          <p:nvPr/>
        </p:nvPicPr>
        <p:blipFill>
          <a:blip r:embed="rId10"/>
          <a:stretch>
            <a:fillRect/>
          </a:stretch>
        </p:blipFill>
        <p:spPr>
          <a:xfrm>
            <a:off x="7214700" y="3554995"/>
            <a:ext cx="2603068" cy="1456941"/>
          </a:xfrm>
          <a:prstGeom prst="roundRect">
            <a:avLst>
              <a:gd name="adj" fmla="val 8594"/>
            </a:avLst>
          </a:prstGeom>
          <a:solidFill>
            <a:srgbClr val="FFFFFF">
              <a:shade val="85000"/>
            </a:srgbClr>
          </a:solidFill>
          <a:ln>
            <a:noFill/>
          </a:ln>
          <a:effectLst>
            <a:glow rad="228600">
              <a:schemeClr val="accent1">
                <a:satMod val="175000"/>
                <a:alpha val="40000"/>
              </a:schemeClr>
            </a:glow>
            <a:outerShdw blurRad="63500" sx="102000" sy="102000" algn="ctr" rotWithShape="0">
              <a:prstClr val="black">
                <a:alpha val="40000"/>
              </a:prstClr>
            </a:outerShdw>
          </a:effectLst>
        </p:spPr>
      </p:pic>
      <p:pic>
        <p:nvPicPr>
          <p:cNvPr id="8" name="Picture 7"/>
          <p:cNvPicPr>
            <a:picLocks noChangeAspect="1"/>
          </p:cNvPicPr>
          <p:nvPr/>
        </p:nvPicPr>
        <p:blipFill rotWithShape="1">
          <a:blip r:embed="rId11" cstate="print">
            <a:extLst>
              <a:ext uri="{28A0092B-C50C-407E-A947-70E740481C1C}">
                <a14:useLocalDpi xmlns:a14="http://schemas.microsoft.com/office/drawing/2010/main" val="0"/>
              </a:ext>
            </a:extLst>
          </a:blip>
          <a:srcRect l="1" r="7520"/>
          <a:stretch/>
        </p:blipFill>
        <p:spPr>
          <a:xfrm>
            <a:off x="8838054" y="5290052"/>
            <a:ext cx="2377440" cy="1381493"/>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975505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3" t="8790" r="-93" b="8790"/>
          <a:stretch/>
        </p:blipFill>
        <p:spPr>
          <a:xfrm>
            <a:off x="1" y="0"/>
            <a:ext cx="12252960" cy="6858000"/>
          </a:xfrm>
          <a:prstGeom prst="rect">
            <a:avLst/>
          </a:prstGeom>
        </p:spPr>
      </p:pic>
      <p:sp>
        <p:nvSpPr>
          <p:cNvPr id="2" name="Title 1"/>
          <p:cNvSpPr>
            <a:spLocks noGrp="1"/>
          </p:cNvSpPr>
          <p:nvPr>
            <p:ph type="title"/>
          </p:nvPr>
        </p:nvSpPr>
        <p:spPr>
          <a:xfrm>
            <a:off x="4572000" y="332398"/>
            <a:ext cx="6803923" cy="1325563"/>
          </a:xfrm>
        </p:spPr>
        <p:txBody>
          <a:bodyPr/>
          <a:lstStyle/>
          <a:p>
            <a:r>
              <a:rPr lang="en-US" dirty="0"/>
              <a:t>Dictionary Building</a:t>
            </a:r>
          </a:p>
        </p:txBody>
      </p:sp>
      <p:sp>
        <p:nvSpPr>
          <p:cNvPr id="3" name="Content Placeholder 2"/>
          <p:cNvSpPr>
            <a:spLocks noGrp="1"/>
          </p:cNvSpPr>
          <p:nvPr>
            <p:ph idx="1"/>
          </p:nvPr>
        </p:nvSpPr>
        <p:spPr>
          <a:xfrm>
            <a:off x="93947" y="3179431"/>
            <a:ext cx="3239054" cy="1509300"/>
          </a:xfrm>
        </p:spPr>
        <p:txBody>
          <a:bodyPr>
            <a:normAutofit/>
          </a:bodyPr>
          <a:lstStyle/>
          <a:p>
            <a:pPr marL="0" indent="0">
              <a:buNone/>
            </a:pPr>
            <a:r>
              <a:rPr lang="en-US" sz="4400" dirty="0"/>
              <a:t>Time consuming</a:t>
            </a:r>
          </a:p>
        </p:txBody>
      </p:sp>
      <p:sp>
        <p:nvSpPr>
          <p:cNvPr id="5" name="TextBox 4"/>
          <p:cNvSpPr txBox="1"/>
          <p:nvPr/>
        </p:nvSpPr>
        <p:spPr>
          <a:xfrm flipH="1">
            <a:off x="7457425" y="5311916"/>
            <a:ext cx="2848708" cy="707886"/>
          </a:xfrm>
          <a:prstGeom prst="rect">
            <a:avLst/>
          </a:prstGeom>
          <a:noFill/>
        </p:spPr>
        <p:txBody>
          <a:bodyPr wrap="square" rtlCol="0">
            <a:spAutoFit/>
          </a:bodyPr>
          <a:lstStyle/>
          <a:p>
            <a:r>
              <a:rPr lang="en-US" sz="4000" b="1" dirty="0"/>
              <a:t>What works</a:t>
            </a:r>
          </a:p>
        </p:txBody>
      </p:sp>
      <p:sp>
        <p:nvSpPr>
          <p:cNvPr id="6" name="Rectangle 5"/>
          <p:cNvSpPr/>
          <p:nvPr/>
        </p:nvSpPr>
        <p:spPr>
          <a:xfrm>
            <a:off x="8881779" y="4412164"/>
            <a:ext cx="2494144" cy="769441"/>
          </a:xfrm>
          <a:prstGeom prst="rect">
            <a:avLst/>
          </a:prstGeom>
        </p:spPr>
        <p:txBody>
          <a:bodyPr wrap="none">
            <a:spAutoFit/>
          </a:bodyPr>
          <a:lstStyle/>
          <a:p>
            <a:r>
              <a:rPr lang="en-US" sz="4400" b="1" dirty="0"/>
              <a:t>Strategies</a:t>
            </a:r>
            <a:endParaRPr lang="en-US" sz="4000" b="1" dirty="0"/>
          </a:p>
        </p:txBody>
      </p:sp>
    </p:spTree>
    <p:extLst>
      <p:ext uri="{BB962C8B-B14F-4D97-AF65-F5344CB8AC3E}">
        <p14:creationId xmlns:p14="http://schemas.microsoft.com/office/powerpoint/2010/main" val="2236612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1159" t="5202" r="-1159" b="-5196"/>
          <a:stretch/>
        </p:blipFill>
        <p:spPr>
          <a:xfrm>
            <a:off x="1463040" y="0"/>
            <a:ext cx="10854813" cy="7236087"/>
          </a:xfrm>
        </p:spPr>
      </p:pic>
      <p:sp>
        <p:nvSpPr>
          <p:cNvPr id="2" name="Title 1"/>
          <p:cNvSpPr>
            <a:spLocks noGrp="1"/>
          </p:cNvSpPr>
          <p:nvPr>
            <p:ph type="title"/>
          </p:nvPr>
        </p:nvSpPr>
        <p:spPr>
          <a:xfrm>
            <a:off x="2567298" y="506099"/>
            <a:ext cx="2820780" cy="1325563"/>
          </a:xfrm>
        </p:spPr>
        <p:txBody>
          <a:bodyPr/>
          <a:lstStyle/>
          <a:p>
            <a:r>
              <a:rPr lang="en-US" dirty="0">
                <a:solidFill>
                  <a:srgbClr val="662E6D"/>
                </a:solidFill>
              </a:rPr>
              <a:t>Setting</a:t>
            </a:r>
          </a:p>
        </p:txBody>
      </p:sp>
    </p:spTree>
    <p:extLst>
      <p:ext uri="{BB962C8B-B14F-4D97-AF65-F5344CB8AC3E}">
        <p14:creationId xmlns:p14="http://schemas.microsoft.com/office/powerpoint/2010/main" val="1816445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blipFill dpi="0" rotWithShape="1">
            <a:blip r:embed="rId3">
              <a:alphaModFix amt="35000"/>
            </a:blip>
            <a:srcRect/>
            <a:stretch>
              <a:fillRect l="-8871" r="88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152275" y="1"/>
            <a:ext cx="3827646" cy="2466474"/>
          </a:xfrm>
        </p:spPr>
        <p:txBody>
          <a:bodyPr>
            <a:noAutofit/>
          </a:bodyPr>
          <a:lstStyle/>
          <a:p>
            <a:pPr algn="r"/>
            <a:r>
              <a:rPr lang="en-US" dirty="0"/>
              <a:t>Add</a:t>
            </a:r>
            <a:br>
              <a:rPr lang="en-US" dirty="0"/>
            </a:br>
            <a:r>
              <a:rPr lang="en-US" dirty="0"/>
              <a:t>Words to Categories</a:t>
            </a:r>
          </a:p>
        </p:txBody>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1062" r="17204"/>
          <a:stretch/>
        </p:blipFill>
        <p:spPr>
          <a:xfrm>
            <a:off x="6979920" y="0"/>
            <a:ext cx="5212080" cy="6858000"/>
          </a:xfrm>
        </p:spPr>
      </p:pic>
    </p:spTree>
    <p:extLst>
      <p:ext uri="{BB962C8B-B14F-4D97-AF65-F5344CB8AC3E}">
        <p14:creationId xmlns:p14="http://schemas.microsoft.com/office/powerpoint/2010/main" val="7962734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blipFill dpi="0" rotWithShape="1">
            <a:blip r:embed="rId3">
              <a:alphaModFix amt="35000"/>
            </a:blip>
            <a:srcRect/>
            <a:stretch>
              <a:fillRect l="-8871" r="88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43513" y="-14855"/>
            <a:ext cx="3358327" cy="2961787"/>
          </a:xfrm>
        </p:spPr>
        <p:txBody>
          <a:bodyPr/>
          <a:lstStyle/>
          <a:p>
            <a:pPr algn="r"/>
            <a:r>
              <a:rPr lang="en-US" dirty="0"/>
              <a:t>Check Leftover Words</a:t>
            </a:r>
          </a:p>
        </p:txBody>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1461" r="594"/>
          <a:stretch/>
        </p:blipFill>
        <p:spPr>
          <a:xfrm>
            <a:off x="7132320" y="0"/>
            <a:ext cx="5029200" cy="6872855"/>
          </a:xfrm>
        </p:spPr>
      </p:pic>
      <p:sp>
        <p:nvSpPr>
          <p:cNvPr id="3" name="Rounded Rectangular Callout 2"/>
          <p:cNvSpPr/>
          <p:nvPr/>
        </p:nvSpPr>
        <p:spPr>
          <a:xfrm>
            <a:off x="3272589" y="3441032"/>
            <a:ext cx="3479903" cy="2417157"/>
          </a:xfrm>
          <a:prstGeom prst="wedgeRoundRectCallout">
            <a:avLst>
              <a:gd name="adj1" fmla="val 61425"/>
              <a:gd name="adj2" fmla="val -420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List of words from data corpus not yet in dictionary</a:t>
            </a:r>
          </a:p>
        </p:txBody>
      </p:sp>
    </p:spTree>
    <p:extLst>
      <p:ext uri="{BB962C8B-B14F-4D97-AF65-F5344CB8AC3E}">
        <p14:creationId xmlns:p14="http://schemas.microsoft.com/office/powerpoint/2010/main" val="344074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blipFill dpi="0" rotWithShape="1">
            <a:blip r:embed="rId3">
              <a:alphaModFix amt="35000"/>
            </a:blip>
            <a:srcRect/>
            <a:stretch>
              <a:fillRect l="-8871" r="88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86582" y="-91440"/>
            <a:ext cx="4005662" cy="2961787"/>
          </a:xfrm>
        </p:spPr>
        <p:txBody>
          <a:bodyPr/>
          <a:lstStyle/>
          <a:p>
            <a:pPr algn="r"/>
            <a:r>
              <a:rPr lang="en-US" dirty="0"/>
              <a:t>Use Keyword in Context</a:t>
            </a:r>
          </a:p>
        </p:txBody>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811" t="1333" r="15662" b="1333"/>
          <a:stretch/>
        </p:blipFill>
        <p:spPr>
          <a:xfrm>
            <a:off x="4876800" y="182880"/>
            <a:ext cx="7315200" cy="6675120"/>
          </a:xfrm>
        </p:spPr>
      </p:pic>
      <p:sp>
        <p:nvSpPr>
          <p:cNvPr id="3" name="Rounded Rectangular Callout 2"/>
          <p:cNvSpPr/>
          <p:nvPr/>
        </p:nvSpPr>
        <p:spPr>
          <a:xfrm>
            <a:off x="1082842" y="3753853"/>
            <a:ext cx="4905977" cy="1682305"/>
          </a:xfrm>
          <a:prstGeom prst="wedgeRoundRectCallout">
            <a:avLst>
              <a:gd name="adj1" fmla="val 79395"/>
              <a:gd name="adj2" fmla="val 5455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Look at candidate words in context of use</a:t>
            </a:r>
          </a:p>
        </p:txBody>
      </p:sp>
    </p:spTree>
    <p:extLst>
      <p:ext uri="{BB962C8B-B14F-4D97-AF65-F5344CB8AC3E}">
        <p14:creationId xmlns:p14="http://schemas.microsoft.com/office/powerpoint/2010/main" val="9255359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blipFill dpi="0" rotWithShape="1">
            <a:blip r:embed="rId3">
              <a:alphaModFix amt="35000"/>
            </a:blip>
            <a:srcRect/>
            <a:stretch>
              <a:fillRect l="-8871" r="88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86582" y="-91440"/>
            <a:ext cx="4005662" cy="2961787"/>
          </a:xfrm>
        </p:spPr>
        <p:txBody>
          <a:bodyPr/>
          <a:lstStyle/>
          <a:p>
            <a:pPr algn="r"/>
            <a:r>
              <a:rPr lang="en-US" dirty="0"/>
              <a:t>Use Keyword in Context</a:t>
            </a:r>
          </a:p>
        </p:txBody>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811" t="1333" r="15662" b="1333"/>
          <a:stretch/>
        </p:blipFill>
        <p:spPr>
          <a:xfrm>
            <a:off x="4876800" y="182880"/>
            <a:ext cx="7315200" cy="6675120"/>
          </a:xfrm>
        </p:spPr>
      </p:pic>
      <p:sp>
        <p:nvSpPr>
          <p:cNvPr id="3" name="Rounded Rectangular Callout 2"/>
          <p:cNvSpPr/>
          <p:nvPr/>
        </p:nvSpPr>
        <p:spPr>
          <a:xfrm>
            <a:off x="8116584" y="3842536"/>
            <a:ext cx="4075416" cy="2795700"/>
          </a:xfrm>
          <a:prstGeom prst="wedgeRoundRectCallout">
            <a:avLst>
              <a:gd name="adj1" fmla="val -95094"/>
              <a:gd name="adj2" fmla="val -11926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Occurrences of the word grouped by the following word</a:t>
            </a:r>
            <a:endParaRPr lang="en-US" sz="3600" dirty="0"/>
          </a:p>
        </p:txBody>
      </p:sp>
    </p:spTree>
    <p:extLst>
      <p:ext uri="{BB962C8B-B14F-4D97-AF65-F5344CB8AC3E}">
        <p14:creationId xmlns:p14="http://schemas.microsoft.com/office/powerpoint/2010/main" val="4306686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5557" b="-16"/>
          <a:stretch/>
        </p:blipFill>
        <p:spPr>
          <a:xfrm>
            <a:off x="0" y="0"/>
            <a:ext cx="12229340" cy="6858000"/>
          </a:xfrm>
        </p:spPr>
      </p:pic>
      <p:sp>
        <p:nvSpPr>
          <p:cNvPr id="2" name="Title 1"/>
          <p:cNvSpPr>
            <a:spLocks noGrp="1"/>
          </p:cNvSpPr>
          <p:nvPr>
            <p:ph type="title"/>
          </p:nvPr>
        </p:nvSpPr>
        <p:spPr>
          <a:xfrm>
            <a:off x="6011473" y="171588"/>
            <a:ext cx="6024814" cy="1325563"/>
          </a:xfrm>
        </p:spPr>
        <p:txBody>
          <a:bodyPr/>
          <a:lstStyle/>
          <a:p>
            <a:r>
              <a:rPr lang="en-US" dirty="0"/>
              <a:t>Test and Validate</a:t>
            </a:r>
          </a:p>
        </p:txBody>
      </p:sp>
    </p:spTree>
    <p:extLst>
      <p:ext uri="{BB962C8B-B14F-4D97-AF65-F5344CB8AC3E}">
        <p14:creationId xmlns:p14="http://schemas.microsoft.com/office/powerpoint/2010/main" val="4397709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Content Placeholder 6"/>
          <p:cNvGraphicFramePr>
            <a:graphicFrameLocks/>
          </p:cNvGraphicFramePr>
          <p:nvPr>
            <p:extLst>
              <p:ext uri="{D42A27DB-BD31-4B8C-83A1-F6EECF244321}">
                <p14:modId xmlns:p14="http://schemas.microsoft.com/office/powerpoint/2010/main" val="1600674380"/>
              </p:ext>
            </p:extLst>
          </p:nvPr>
        </p:nvGraphicFramePr>
        <p:xfrm>
          <a:off x="-128016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09015" y="4797202"/>
            <a:ext cx="3117723" cy="1144710"/>
          </a:xfrm>
        </p:spPr>
        <p:txBody>
          <a:bodyPr>
            <a:normAutofit/>
          </a:bodyPr>
          <a:lstStyle/>
          <a:p>
            <a:pPr algn="ctr"/>
            <a:r>
              <a:rPr lang="en-US" dirty="0"/>
              <a:t>Method</a:t>
            </a:r>
          </a:p>
        </p:txBody>
      </p:sp>
      <p:pic>
        <p:nvPicPr>
          <p:cNvPr id="4" name="Picture 3"/>
          <p:cNvPicPr>
            <a:picLocks noChangeAspect="1"/>
          </p:cNvPicPr>
          <p:nvPr/>
        </p:nvPicPr>
        <p:blipFill>
          <a:blip r:embed="rId8"/>
          <a:stretch>
            <a:fillRect/>
          </a:stretch>
        </p:blipFill>
        <p:spPr>
          <a:xfrm>
            <a:off x="3395588" y="171701"/>
            <a:ext cx="2475824" cy="1389936"/>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5" name="Picture 4"/>
          <p:cNvPicPr>
            <a:picLocks noChangeAspect="1"/>
          </p:cNvPicPr>
          <p:nvPr/>
        </p:nvPicPr>
        <p:blipFill rotWithShape="1">
          <a:blip r:embed="rId9"/>
          <a:srcRect t="-1" b="21242"/>
          <a:stretch/>
        </p:blipFill>
        <p:spPr>
          <a:xfrm>
            <a:off x="5269305" y="1728728"/>
            <a:ext cx="2956896" cy="1554480"/>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6" name="Picture 5"/>
          <p:cNvPicPr>
            <a:picLocks noChangeAspect="1"/>
          </p:cNvPicPr>
          <p:nvPr/>
        </p:nvPicPr>
        <p:blipFill>
          <a:blip r:embed="rId10"/>
          <a:stretch>
            <a:fillRect/>
          </a:stretch>
        </p:blipFill>
        <p:spPr>
          <a:xfrm>
            <a:off x="7214700" y="3554995"/>
            <a:ext cx="2603068" cy="1456941"/>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8" name="Picture 7"/>
          <p:cNvPicPr>
            <a:picLocks noChangeAspect="1"/>
          </p:cNvPicPr>
          <p:nvPr/>
        </p:nvPicPr>
        <p:blipFill rotWithShape="1">
          <a:blip r:embed="rId11" cstate="print">
            <a:extLst>
              <a:ext uri="{28A0092B-C50C-407E-A947-70E740481C1C}">
                <a14:useLocalDpi xmlns:a14="http://schemas.microsoft.com/office/drawing/2010/main" val="0"/>
              </a:ext>
            </a:extLst>
          </a:blip>
          <a:srcRect l="1" r="7520"/>
          <a:stretch/>
        </p:blipFill>
        <p:spPr>
          <a:xfrm>
            <a:off x="8838054" y="5290052"/>
            <a:ext cx="2377440" cy="1381493"/>
          </a:xfrm>
          <a:prstGeom prst="roundRect">
            <a:avLst>
              <a:gd name="adj" fmla="val 8594"/>
            </a:avLst>
          </a:prstGeom>
          <a:solidFill>
            <a:srgbClr val="FFFFFF">
              <a:shade val="85000"/>
            </a:srgbClr>
          </a:solidFill>
          <a:ln>
            <a:noFill/>
          </a:ln>
          <a:effectLst>
            <a:glow rad="228600">
              <a:schemeClr val="accent1">
                <a:satMod val="175000"/>
                <a:alpha val="40000"/>
              </a:schemeClr>
            </a:glow>
            <a:outerShdw blurRad="63500" sx="102000" sy="102000" algn="ctr" rotWithShape="0">
              <a:prstClr val="black">
                <a:alpha val="40000"/>
              </a:prstClr>
            </a:outerShdw>
          </a:effectLst>
        </p:spPr>
      </p:pic>
    </p:spTree>
    <p:extLst>
      <p:ext uri="{BB962C8B-B14F-4D97-AF65-F5344CB8AC3E}">
        <p14:creationId xmlns:p14="http://schemas.microsoft.com/office/powerpoint/2010/main" val="9977183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0725" y="301129"/>
            <a:ext cx="11897249" cy="1045349"/>
          </a:xfrm>
        </p:spPr>
        <p:txBody>
          <a:bodyPr/>
          <a:lstStyle/>
          <a:p>
            <a:pPr algn="ctr"/>
            <a:r>
              <a:rPr lang="en-US" dirty="0"/>
              <a:t>Text Mining</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22772"/>
          <a:stretch/>
        </p:blipFill>
        <p:spPr>
          <a:xfrm>
            <a:off x="660808" y="1517433"/>
            <a:ext cx="3531227" cy="2109366"/>
          </a:xfrm>
        </p:spPr>
      </p:pic>
      <p:sp>
        <p:nvSpPr>
          <p:cNvPr id="5" name="TextBox 4"/>
          <p:cNvSpPr txBox="1"/>
          <p:nvPr/>
        </p:nvSpPr>
        <p:spPr>
          <a:xfrm>
            <a:off x="762777" y="1040910"/>
            <a:ext cx="2858987" cy="584775"/>
          </a:xfrm>
          <a:prstGeom prst="rect">
            <a:avLst/>
          </a:prstGeom>
          <a:noFill/>
        </p:spPr>
        <p:txBody>
          <a:bodyPr wrap="square" rtlCol="0">
            <a:spAutoFit/>
          </a:bodyPr>
          <a:lstStyle/>
          <a:p>
            <a:pPr algn="ctr"/>
            <a:r>
              <a:rPr lang="en-US" sz="3200" dirty="0"/>
              <a:t>Review Process</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 r="12373" b="55435"/>
          <a:stretch/>
        </p:blipFill>
        <p:spPr>
          <a:xfrm>
            <a:off x="4107578" y="1659590"/>
            <a:ext cx="4426171" cy="1585494"/>
          </a:xfrm>
          <a:prstGeom prst="rect">
            <a:avLst/>
          </a:prstGeom>
        </p:spPr>
      </p:pic>
      <p:sp>
        <p:nvSpPr>
          <p:cNvPr id="7" name="TextBox 6"/>
          <p:cNvSpPr txBox="1"/>
          <p:nvPr/>
        </p:nvSpPr>
        <p:spPr>
          <a:xfrm>
            <a:off x="4318592" y="1211615"/>
            <a:ext cx="3778181" cy="584775"/>
          </a:xfrm>
          <a:prstGeom prst="rect">
            <a:avLst/>
          </a:prstGeom>
          <a:noFill/>
        </p:spPr>
        <p:txBody>
          <a:bodyPr wrap="square" rtlCol="0">
            <a:spAutoFit/>
          </a:bodyPr>
          <a:lstStyle/>
          <a:p>
            <a:pPr algn="ctr"/>
            <a:r>
              <a:rPr lang="en-US" sz="3200" dirty="0"/>
              <a:t>Human Capital</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913" y="4370278"/>
            <a:ext cx="3412143" cy="1812580"/>
          </a:xfrm>
          <a:prstGeom prst="rect">
            <a:avLst/>
          </a:prstGeom>
        </p:spPr>
      </p:pic>
      <p:sp>
        <p:nvSpPr>
          <p:cNvPr id="9" name="TextBox 8"/>
          <p:cNvSpPr txBox="1"/>
          <p:nvPr/>
        </p:nvSpPr>
        <p:spPr>
          <a:xfrm>
            <a:off x="356305" y="3745444"/>
            <a:ext cx="3893830" cy="584775"/>
          </a:xfrm>
          <a:prstGeom prst="rect">
            <a:avLst/>
          </a:prstGeom>
          <a:noFill/>
        </p:spPr>
        <p:txBody>
          <a:bodyPr wrap="square" rtlCol="0">
            <a:spAutoFit/>
          </a:bodyPr>
          <a:lstStyle/>
          <a:p>
            <a:pPr algn="ctr"/>
            <a:r>
              <a:rPr lang="en-US" sz="3200" dirty="0"/>
              <a:t>Operational Efficiency</a:t>
            </a: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r="7141" b="9014"/>
          <a:stretch/>
        </p:blipFill>
        <p:spPr>
          <a:xfrm>
            <a:off x="4232553" y="3935461"/>
            <a:ext cx="3277038" cy="2261618"/>
          </a:xfrm>
          <a:prstGeom prst="rect">
            <a:avLst/>
          </a:prstGeom>
        </p:spPr>
      </p:pic>
      <p:sp>
        <p:nvSpPr>
          <p:cNvPr id="11" name="TextBox 10"/>
          <p:cNvSpPr txBox="1"/>
          <p:nvPr/>
        </p:nvSpPr>
        <p:spPr>
          <a:xfrm flipH="1">
            <a:off x="4107576" y="3449614"/>
            <a:ext cx="3526991" cy="584775"/>
          </a:xfrm>
          <a:prstGeom prst="rect">
            <a:avLst/>
          </a:prstGeom>
          <a:noFill/>
        </p:spPr>
        <p:txBody>
          <a:bodyPr wrap="square" rtlCol="0">
            <a:spAutoFit/>
          </a:bodyPr>
          <a:lstStyle/>
          <a:p>
            <a:pPr algn="ctr"/>
            <a:r>
              <a:rPr lang="en-US" sz="3200" dirty="0"/>
              <a:t>Resource Allocation</a:t>
            </a: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99943" y="1490007"/>
            <a:ext cx="3245805" cy="2286214"/>
          </a:xfrm>
          <a:prstGeom prst="rect">
            <a:avLst/>
          </a:prstGeom>
        </p:spPr>
      </p:pic>
      <p:sp>
        <p:nvSpPr>
          <p:cNvPr id="13" name="TextBox 12"/>
          <p:cNvSpPr txBox="1"/>
          <p:nvPr/>
        </p:nvSpPr>
        <p:spPr>
          <a:xfrm>
            <a:off x="8372268" y="990023"/>
            <a:ext cx="3432158" cy="584775"/>
          </a:xfrm>
          <a:prstGeom prst="rect">
            <a:avLst/>
          </a:prstGeom>
          <a:noFill/>
        </p:spPr>
        <p:txBody>
          <a:bodyPr wrap="none" rtlCol="0">
            <a:spAutoFit/>
          </a:bodyPr>
          <a:lstStyle/>
          <a:p>
            <a:r>
              <a:rPr lang="en-US" sz="3200" dirty="0"/>
              <a:t>Submission Process</a:t>
            </a:r>
          </a:p>
        </p:txBody>
      </p:sp>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t="1" r="4525" b="23868"/>
          <a:stretch/>
        </p:blipFill>
        <p:spPr>
          <a:xfrm>
            <a:off x="8096773" y="4377868"/>
            <a:ext cx="3458831" cy="1942631"/>
          </a:xfrm>
          <a:prstGeom prst="rect">
            <a:avLst/>
          </a:prstGeom>
        </p:spPr>
      </p:pic>
      <p:sp>
        <p:nvSpPr>
          <p:cNvPr id="15" name="TextBox 14"/>
          <p:cNvSpPr txBox="1"/>
          <p:nvPr/>
        </p:nvSpPr>
        <p:spPr>
          <a:xfrm>
            <a:off x="8096773" y="3847866"/>
            <a:ext cx="3735328" cy="584775"/>
          </a:xfrm>
          <a:prstGeom prst="rect">
            <a:avLst/>
          </a:prstGeom>
          <a:noFill/>
        </p:spPr>
        <p:txBody>
          <a:bodyPr wrap="square" rtlCol="0">
            <a:spAutoFit/>
          </a:bodyPr>
          <a:lstStyle/>
          <a:p>
            <a:pPr algn="ctr"/>
            <a:r>
              <a:rPr lang="en-US" sz="3200" dirty="0"/>
              <a:t>Technology Solutions</a:t>
            </a:r>
          </a:p>
        </p:txBody>
      </p:sp>
    </p:spTree>
    <p:extLst>
      <p:ext uri="{BB962C8B-B14F-4D97-AF65-F5344CB8AC3E}">
        <p14:creationId xmlns:p14="http://schemas.microsoft.com/office/powerpoint/2010/main" val="35524192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3578" y="761597"/>
            <a:ext cx="2604333" cy="1325563"/>
          </a:xfrm>
        </p:spPr>
        <p:txBody>
          <a:bodyPr/>
          <a:lstStyle/>
          <a:p>
            <a:r>
              <a:rPr lang="en-US" dirty="0"/>
              <a:t>Result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41371" y="752784"/>
            <a:ext cx="7622468" cy="5543612"/>
          </a:xfrm>
        </p:spPr>
      </p:pic>
      <p:sp>
        <p:nvSpPr>
          <p:cNvPr id="5" name="TextBox 4"/>
          <p:cNvSpPr txBox="1"/>
          <p:nvPr/>
        </p:nvSpPr>
        <p:spPr>
          <a:xfrm>
            <a:off x="1862605" y="2854082"/>
            <a:ext cx="2811154" cy="707886"/>
          </a:xfrm>
          <a:prstGeom prst="rect">
            <a:avLst/>
          </a:prstGeom>
          <a:noFill/>
        </p:spPr>
        <p:txBody>
          <a:bodyPr wrap="none" rtlCol="0">
            <a:spAutoFit/>
          </a:bodyPr>
          <a:lstStyle/>
          <a:p>
            <a:r>
              <a:rPr lang="en-US" sz="4000" dirty="0"/>
              <a:t>IRB Duration</a:t>
            </a:r>
          </a:p>
        </p:txBody>
      </p:sp>
    </p:spTree>
    <p:extLst>
      <p:ext uri="{BB962C8B-B14F-4D97-AF65-F5344CB8AC3E}">
        <p14:creationId xmlns:p14="http://schemas.microsoft.com/office/powerpoint/2010/main" val="2160013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 r="7520"/>
          <a:stretch/>
        </p:blipFill>
        <p:spPr>
          <a:xfrm>
            <a:off x="8228133" y="5315765"/>
            <a:ext cx="2377440" cy="1381493"/>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graphicFrame>
        <p:nvGraphicFramePr>
          <p:cNvPr id="11" name="Content Placeholder 6"/>
          <p:cNvGraphicFramePr>
            <a:graphicFrameLocks/>
          </p:cNvGraphicFramePr>
          <p:nvPr>
            <p:extLst>
              <p:ext uri="{D42A27DB-BD31-4B8C-83A1-F6EECF244321}">
                <p14:modId xmlns:p14="http://schemas.microsoft.com/office/powerpoint/2010/main" val="273410957"/>
              </p:ext>
            </p:extLst>
          </p:nvPr>
        </p:nvGraphicFramePr>
        <p:xfrm>
          <a:off x="-1833060" y="0"/>
          <a:ext cx="12192000"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xfrm>
            <a:off x="525317" y="2919845"/>
            <a:ext cx="2815938" cy="3938155"/>
          </a:xfrm>
        </p:spPr>
        <p:txBody>
          <a:bodyPr>
            <a:normAutofit/>
          </a:bodyPr>
          <a:lstStyle/>
          <a:p>
            <a:r>
              <a:rPr lang="en-US" dirty="0"/>
              <a:t>How long did this take?</a:t>
            </a:r>
          </a:p>
        </p:txBody>
      </p:sp>
      <p:pic>
        <p:nvPicPr>
          <p:cNvPr id="4" name="Picture 3"/>
          <p:cNvPicPr>
            <a:picLocks noChangeAspect="1"/>
          </p:cNvPicPr>
          <p:nvPr/>
        </p:nvPicPr>
        <p:blipFill>
          <a:blip r:embed="rId9"/>
          <a:stretch>
            <a:fillRect/>
          </a:stretch>
        </p:blipFill>
        <p:spPr>
          <a:xfrm>
            <a:off x="2793481" y="169396"/>
            <a:ext cx="2475824" cy="1389936"/>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5" name="Picture 4"/>
          <p:cNvPicPr>
            <a:picLocks noChangeAspect="1"/>
          </p:cNvPicPr>
          <p:nvPr/>
        </p:nvPicPr>
        <p:blipFill rotWithShape="1">
          <a:blip r:embed="rId10"/>
          <a:srcRect t="-1" b="21242"/>
          <a:stretch/>
        </p:blipFill>
        <p:spPr>
          <a:xfrm>
            <a:off x="4648810" y="1774934"/>
            <a:ext cx="2956896" cy="1554480"/>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6" name="Picture 5"/>
          <p:cNvPicPr>
            <a:picLocks noChangeAspect="1"/>
          </p:cNvPicPr>
          <p:nvPr/>
        </p:nvPicPr>
        <p:blipFill>
          <a:blip r:embed="rId11"/>
          <a:stretch>
            <a:fillRect/>
          </a:stretch>
        </p:blipFill>
        <p:spPr>
          <a:xfrm>
            <a:off x="6471862" y="3545016"/>
            <a:ext cx="2603068" cy="1456941"/>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sp>
        <p:nvSpPr>
          <p:cNvPr id="9" name="TextBox 8"/>
          <p:cNvSpPr txBox="1"/>
          <p:nvPr/>
        </p:nvSpPr>
        <p:spPr>
          <a:xfrm>
            <a:off x="5829688" y="571976"/>
            <a:ext cx="1681486" cy="584775"/>
          </a:xfrm>
          <a:prstGeom prst="rect">
            <a:avLst/>
          </a:prstGeom>
          <a:noFill/>
        </p:spPr>
        <p:txBody>
          <a:bodyPr wrap="none" rtlCol="0">
            <a:spAutoFit/>
          </a:bodyPr>
          <a:lstStyle/>
          <a:p>
            <a:r>
              <a:rPr lang="en-US" sz="3200" dirty="0" smtClean="0"/>
              <a:t>0.5 week</a:t>
            </a:r>
            <a:endParaRPr lang="en-US" sz="3200" dirty="0"/>
          </a:p>
        </p:txBody>
      </p:sp>
      <p:sp>
        <p:nvSpPr>
          <p:cNvPr id="10" name="TextBox 9"/>
          <p:cNvSpPr txBox="1"/>
          <p:nvPr/>
        </p:nvSpPr>
        <p:spPr>
          <a:xfrm>
            <a:off x="7994259" y="2131385"/>
            <a:ext cx="3709542" cy="1077218"/>
          </a:xfrm>
          <a:prstGeom prst="rect">
            <a:avLst/>
          </a:prstGeom>
          <a:noFill/>
        </p:spPr>
        <p:txBody>
          <a:bodyPr wrap="none" rtlCol="0">
            <a:spAutoFit/>
          </a:bodyPr>
          <a:lstStyle/>
          <a:p>
            <a:r>
              <a:rPr lang="en-US" sz="3200" dirty="0"/>
              <a:t>1.5 weeks</a:t>
            </a:r>
          </a:p>
          <a:p>
            <a:r>
              <a:rPr lang="en-US" sz="3200" dirty="0"/>
              <a:t>+ ~1.5 hour/reviewer</a:t>
            </a:r>
          </a:p>
        </p:txBody>
      </p:sp>
      <p:sp>
        <p:nvSpPr>
          <p:cNvPr id="12" name="TextBox 11"/>
          <p:cNvSpPr txBox="1"/>
          <p:nvPr/>
        </p:nvSpPr>
        <p:spPr>
          <a:xfrm>
            <a:off x="9642962" y="3981098"/>
            <a:ext cx="1525418" cy="584775"/>
          </a:xfrm>
          <a:prstGeom prst="rect">
            <a:avLst/>
          </a:prstGeom>
          <a:noFill/>
        </p:spPr>
        <p:txBody>
          <a:bodyPr wrap="none" rtlCol="0">
            <a:spAutoFit/>
          </a:bodyPr>
          <a:lstStyle/>
          <a:p>
            <a:r>
              <a:rPr lang="en-US" sz="3200" dirty="0"/>
              <a:t>2 weeks</a:t>
            </a:r>
          </a:p>
        </p:txBody>
      </p:sp>
      <p:sp>
        <p:nvSpPr>
          <p:cNvPr id="13" name="TextBox 12"/>
          <p:cNvSpPr txBox="1"/>
          <p:nvPr/>
        </p:nvSpPr>
        <p:spPr>
          <a:xfrm>
            <a:off x="10605573" y="5687116"/>
            <a:ext cx="1556645" cy="584775"/>
          </a:xfrm>
          <a:prstGeom prst="rect">
            <a:avLst/>
          </a:prstGeom>
          <a:noFill/>
        </p:spPr>
        <p:txBody>
          <a:bodyPr wrap="none" rtlCol="0">
            <a:spAutoFit/>
          </a:bodyPr>
          <a:lstStyle/>
          <a:p>
            <a:r>
              <a:rPr lang="en-US" sz="3200" dirty="0"/>
              <a:t>Seconds</a:t>
            </a:r>
          </a:p>
        </p:txBody>
      </p:sp>
    </p:spTree>
    <p:extLst>
      <p:ext uri="{BB962C8B-B14F-4D97-AF65-F5344CB8AC3E}">
        <p14:creationId xmlns:p14="http://schemas.microsoft.com/office/powerpoint/2010/main" val="2936692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17142" y="748934"/>
            <a:ext cx="6154220" cy="1325563"/>
          </a:xfrm>
        </p:spPr>
        <p:txBody>
          <a:bodyPr/>
          <a:lstStyle/>
          <a:p>
            <a:r>
              <a:rPr lang="en-US" dirty="0"/>
              <a:t>Lessons Learned</a:t>
            </a:r>
          </a:p>
        </p:txBody>
      </p:sp>
      <p:sp>
        <p:nvSpPr>
          <p:cNvPr id="3" name="Content Placeholder 2"/>
          <p:cNvSpPr>
            <a:spLocks noGrp="1"/>
          </p:cNvSpPr>
          <p:nvPr>
            <p:ph idx="1"/>
          </p:nvPr>
        </p:nvSpPr>
        <p:spPr>
          <a:xfrm>
            <a:off x="1017141" y="2578812"/>
            <a:ext cx="6706109" cy="3526231"/>
          </a:xfrm>
        </p:spPr>
        <p:txBody>
          <a:bodyPr/>
          <a:lstStyle/>
          <a:p>
            <a:pPr marL="0" indent="0">
              <a:buNone/>
            </a:pPr>
            <a:r>
              <a:rPr lang="en-US" sz="3600" dirty="0"/>
              <a:t>Look at the data!</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7594" y="0"/>
            <a:ext cx="4574406" cy="6858000"/>
          </a:xfrm>
          <a:prstGeom prst="rect">
            <a:avLst/>
          </a:prstGeom>
        </p:spPr>
      </p:pic>
    </p:spTree>
    <p:extLst>
      <p:ext uri="{BB962C8B-B14F-4D97-AF65-F5344CB8AC3E}">
        <p14:creationId xmlns:p14="http://schemas.microsoft.com/office/powerpoint/2010/main" val="1072336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84C3D-221A-6F46-9DE8-9110DBB8758F}"/>
              </a:ext>
            </a:extLst>
          </p:cNvPr>
          <p:cNvSpPr>
            <a:spLocks noGrp="1"/>
          </p:cNvSpPr>
          <p:nvPr>
            <p:ph type="title"/>
          </p:nvPr>
        </p:nvSpPr>
        <p:spPr>
          <a:xfrm>
            <a:off x="1794312" y="301832"/>
            <a:ext cx="5211399" cy="5283041"/>
          </a:xfrm>
        </p:spPr>
        <p:txBody>
          <a:bodyPr>
            <a:normAutofit/>
          </a:bodyPr>
          <a:lstStyle/>
          <a:p>
            <a:r>
              <a:rPr lang="en-US" dirty="0"/>
              <a:t>Common Metrics Initiative</a:t>
            </a:r>
            <a:br>
              <a:rPr lang="en-US" dirty="0"/>
            </a:br>
            <a:r>
              <a:rPr lang="en-US" dirty="0"/>
              <a:t>Turn the Curve Plans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482348" y="-1"/>
            <a:ext cx="4697377" cy="6879953"/>
          </a:xfrm>
        </p:spPr>
      </p:pic>
    </p:spTree>
    <p:extLst>
      <p:ext uri="{BB962C8B-B14F-4D97-AF65-F5344CB8AC3E}">
        <p14:creationId xmlns:p14="http://schemas.microsoft.com/office/powerpoint/2010/main" val="6485472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17142" y="748934"/>
            <a:ext cx="6154220" cy="1325563"/>
          </a:xfrm>
        </p:spPr>
        <p:txBody>
          <a:bodyPr/>
          <a:lstStyle/>
          <a:p>
            <a:r>
              <a:rPr lang="en-US" dirty="0"/>
              <a:t>Lessons Learned</a:t>
            </a:r>
          </a:p>
        </p:txBody>
      </p:sp>
      <p:sp>
        <p:nvSpPr>
          <p:cNvPr id="3" name="Content Placeholder 2"/>
          <p:cNvSpPr>
            <a:spLocks noGrp="1"/>
          </p:cNvSpPr>
          <p:nvPr>
            <p:ph idx="1"/>
          </p:nvPr>
        </p:nvSpPr>
        <p:spPr>
          <a:xfrm>
            <a:off x="1017141" y="2578812"/>
            <a:ext cx="6706109" cy="3526231"/>
          </a:xfrm>
        </p:spPr>
        <p:txBody>
          <a:bodyPr/>
          <a:lstStyle/>
          <a:p>
            <a:pPr marL="0" indent="0">
              <a:buNone/>
            </a:pPr>
            <a:r>
              <a:rPr lang="en-US" sz="3600" dirty="0"/>
              <a:t>Look at the data!</a:t>
            </a:r>
          </a:p>
          <a:p>
            <a:pPr marL="0" indent="0">
              <a:buNone/>
            </a:pPr>
            <a:r>
              <a:rPr lang="en-US" sz="3600" dirty="0"/>
              <a:t>Involve collaborators</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7594" y="0"/>
            <a:ext cx="4574406" cy="6858000"/>
          </a:xfrm>
          <a:prstGeom prst="rect">
            <a:avLst/>
          </a:prstGeom>
        </p:spPr>
      </p:pic>
    </p:spTree>
    <p:extLst>
      <p:ext uri="{BB962C8B-B14F-4D97-AF65-F5344CB8AC3E}">
        <p14:creationId xmlns:p14="http://schemas.microsoft.com/office/powerpoint/2010/main" val="42517510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17142" y="748934"/>
            <a:ext cx="6154220" cy="1325563"/>
          </a:xfrm>
        </p:spPr>
        <p:txBody>
          <a:bodyPr/>
          <a:lstStyle/>
          <a:p>
            <a:r>
              <a:rPr lang="en-US" dirty="0"/>
              <a:t>Lessons Learned</a:t>
            </a:r>
          </a:p>
        </p:txBody>
      </p:sp>
      <p:sp>
        <p:nvSpPr>
          <p:cNvPr id="3" name="Content Placeholder 2"/>
          <p:cNvSpPr>
            <a:spLocks noGrp="1"/>
          </p:cNvSpPr>
          <p:nvPr>
            <p:ph idx="1"/>
          </p:nvPr>
        </p:nvSpPr>
        <p:spPr>
          <a:xfrm>
            <a:off x="1017141" y="2578812"/>
            <a:ext cx="6370248" cy="3526231"/>
          </a:xfrm>
        </p:spPr>
        <p:txBody>
          <a:bodyPr/>
          <a:lstStyle/>
          <a:p>
            <a:pPr marL="0" indent="0">
              <a:buNone/>
            </a:pPr>
            <a:r>
              <a:rPr lang="en-US" sz="3600" dirty="0"/>
              <a:t>Look at the data!</a:t>
            </a:r>
          </a:p>
          <a:p>
            <a:pPr marL="0" indent="0">
              <a:buNone/>
            </a:pPr>
            <a:r>
              <a:rPr lang="en-US" sz="3600" dirty="0"/>
              <a:t>Involve collaborators</a:t>
            </a:r>
          </a:p>
          <a:p>
            <a:pPr marL="0" indent="0">
              <a:buNone/>
            </a:pPr>
            <a:r>
              <a:rPr lang="en-US" sz="3600" dirty="0"/>
              <a:t>Define categories clearly before building dictionary</a:t>
            </a:r>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7594" y="0"/>
            <a:ext cx="4574406" cy="6858000"/>
          </a:xfrm>
          <a:prstGeom prst="rect">
            <a:avLst/>
          </a:prstGeom>
        </p:spPr>
      </p:pic>
    </p:spTree>
    <p:extLst>
      <p:ext uri="{BB962C8B-B14F-4D97-AF65-F5344CB8AC3E}">
        <p14:creationId xmlns:p14="http://schemas.microsoft.com/office/powerpoint/2010/main" val="12254047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17142" y="748934"/>
            <a:ext cx="6154220" cy="1325563"/>
          </a:xfrm>
        </p:spPr>
        <p:txBody>
          <a:bodyPr/>
          <a:lstStyle/>
          <a:p>
            <a:r>
              <a:rPr lang="en-US" dirty="0"/>
              <a:t>Lessons Learned</a:t>
            </a:r>
          </a:p>
        </p:txBody>
      </p:sp>
      <p:sp>
        <p:nvSpPr>
          <p:cNvPr id="3" name="Content Placeholder 2"/>
          <p:cNvSpPr>
            <a:spLocks noGrp="1"/>
          </p:cNvSpPr>
          <p:nvPr>
            <p:ph idx="1"/>
          </p:nvPr>
        </p:nvSpPr>
        <p:spPr>
          <a:xfrm>
            <a:off x="1017141" y="2578812"/>
            <a:ext cx="6600453" cy="3526231"/>
          </a:xfrm>
        </p:spPr>
        <p:txBody>
          <a:bodyPr/>
          <a:lstStyle/>
          <a:p>
            <a:pPr marL="0" indent="0">
              <a:buNone/>
            </a:pPr>
            <a:r>
              <a:rPr lang="en-US" sz="3600" dirty="0"/>
              <a:t>Look at the data!</a:t>
            </a:r>
          </a:p>
          <a:p>
            <a:pPr marL="0" indent="0">
              <a:buNone/>
            </a:pPr>
            <a:r>
              <a:rPr lang="en-US" sz="3600" dirty="0"/>
              <a:t>Involve collaborators</a:t>
            </a:r>
          </a:p>
          <a:p>
            <a:pPr marL="0" indent="0">
              <a:buNone/>
            </a:pPr>
            <a:r>
              <a:rPr lang="en-US" sz="3600" dirty="0" smtClean="0"/>
              <a:t>Define </a:t>
            </a:r>
            <a:r>
              <a:rPr lang="en-US" sz="3600" dirty="0"/>
              <a:t>categories </a:t>
            </a:r>
            <a:r>
              <a:rPr lang="en-US" sz="3600" dirty="0" smtClean="0"/>
              <a:t>clearly before </a:t>
            </a:r>
            <a:r>
              <a:rPr lang="en-US" sz="3600" dirty="0"/>
              <a:t>building dictionary</a:t>
            </a:r>
          </a:p>
          <a:p>
            <a:pPr marL="0" indent="0">
              <a:buNone/>
            </a:pPr>
            <a:r>
              <a:rPr lang="en-US" sz="3600" dirty="0"/>
              <a:t>M</a:t>
            </a:r>
            <a:r>
              <a:rPr lang="en-US" sz="3600" dirty="0" smtClean="0"/>
              <a:t>ore </a:t>
            </a:r>
            <a:r>
              <a:rPr lang="en-US" sz="3600" dirty="0"/>
              <a:t>efficient over time</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7594" y="0"/>
            <a:ext cx="4574406" cy="6858000"/>
          </a:xfrm>
          <a:prstGeom prst="rect">
            <a:avLst/>
          </a:prstGeom>
        </p:spPr>
      </p:pic>
    </p:spTree>
    <p:extLst>
      <p:ext uri="{BB962C8B-B14F-4D97-AF65-F5344CB8AC3E}">
        <p14:creationId xmlns:p14="http://schemas.microsoft.com/office/powerpoint/2010/main" val="7675327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 name="Title 1"/>
          <p:cNvSpPr>
            <a:spLocks noGrp="1"/>
          </p:cNvSpPr>
          <p:nvPr>
            <p:ph type="title"/>
          </p:nvPr>
        </p:nvSpPr>
        <p:spPr>
          <a:xfrm>
            <a:off x="3722914" y="320675"/>
            <a:ext cx="7829624" cy="1325563"/>
          </a:xfrm>
        </p:spPr>
        <p:txBody>
          <a:bodyPr/>
          <a:lstStyle/>
          <a:p>
            <a:r>
              <a:rPr lang="en-US" dirty="0" smtClean="0"/>
              <a:t>Process Improvements</a:t>
            </a:r>
            <a:endParaRPr lang="en-US" dirty="0"/>
          </a:p>
        </p:txBody>
      </p:sp>
      <p:sp>
        <p:nvSpPr>
          <p:cNvPr id="3" name="Content Placeholder 2"/>
          <p:cNvSpPr>
            <a:spLocks noGrp="1"/>
          </p:cNvSpPr>
          <p:nvPr>
            <p:ph idx="1"/>
          </p:nvPr>
        </p:nvSpPr>
        <p:spPr>
          <a:xfrm>
            <a:off x="3722914" y="2076993"/>
            <a:ext cx="7829624" cy="4099969"/>
          </a:xfrm>
        </p:spPr>
        <p:txBody>
          <a:bodyPr>
            <a:normAutofit/>
          </a:bodyPr>
          <a:lstStyle/>
          <a:p>
            <a:pPr marL="0" indent="0">
              <a:buNone/>
            </a:pPr>
            <a:r>
              <a:rPr lang="en-US" sz="3600" dirty="0"/>
              <a:t>Further reduce false positives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9998" r="18336"/>
          <a:stretch/>
        </p:blipFill>
        <p:spPr>
          <a:xfrm>
            <a:off x="0" y="0"/>
            <a:ext cx="3383280" cy="6858000"/>
          </a:xfrm>
          <a:prstGeom prst="rect">
            <a:avLst/>
          </a:prstGeom>
        </p:spPr>
      </p:pic>
    </p:spTree>
    <p:extLst>
      <p:ext uri="{BB962C8B-B14F-4D97-AF65-F5344CB8AC3E}">
        <p14:creationId xmlns:p14="http://schemas.microsoft.com/office/powerpoint/2010/main" val="9084006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 name="Title 1"/>
          <p:cNvSpPr>
            <a:spLocks noGrp="1"/>
          </p:cNvSpPr>
          <p:nvPr>
            <p:ph type="title"/>
          </p:nvPr>
        </p:nvSpPr>
        <p:spPr>
          <a:xfrm>
            <a:off x="3722914" y="320675"/>
            <a:ext cx="7829624" cy="1325563"/>
          </a:xfrm>
        </p:spPr>
        <p:txBody>
          <a:bodyPr/>
          <a:lstStyle/>
          <a:p>
            <a:r>
              <a:rPr lang="en-US" dirty="0" smtClean="0"/>
              <a:t>Process Improvements</a:t>
            </a:r>
            <a:endParaRPr lang="en-US" dirty="0"/>
          </a:p>
        </p:txBody>
      </p:sp>
      <p:sp>
        <p:nvSpPr>
          <p:cNvPr id="3" name="Content Placeholder 2"/>
          <p:cNvSpPr>
            <a:spLocks noGrp="1"/>
          </p:cNvSpPr>
          <p:nvPr>
            <p:ph idx="1"/>
          </p:nvPr>
        </p:nvSpPr>
        <p:spPr>
          <a:xfrm>
            <a:off x="3722914" y="2076993"/>
            <a:ext cx="7829624" cy="4099969"/>
          </a:xfrm>
        </p:spPr>
        <p:txBody>
          <a:bodyPr>
            <a:normAutofit/>
          </a:bodyPr>
          <a:lstStyle/>
          <a:p>
            <a:pPr marL="0" indent="0">
              <a:buNone/>
            </a:pPr>
            <a:r>
              <a:rPr lang="en-US" sz="3600" dirty="0"/>
              <a:t>Further reduce false positives</a:t>
            </a:r>
          </a:p>
          <a:p>
            <a:pPr marL="0" indent="0">
              <a:buNone/>
            </a:pPr>
            <a:r>
              <a:rPr lang="en-US" sz="3600" dirty="0"/>
              <a:t>Increase coverage</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9998" r="18336"/>
          <a:stretch/>
        </p:blipFill>
        <p:spPr>
          <a:xfrm>
            <a:off x="0" y="0"/>
            <a:ext cx="3383280" cy="6858000"/>
          </a:xfrm>
          <a:prstGeom prst="rect">
            <a:avLst/>
          </a:prstGeom>
        </p:spPr>
      </p:pic>
    </p:spTree>
    <p:extLst>
      <p:ext uri="{BB962C8B-B14F-4D97-AF65-F5344CB8AC3E}">
        <p14:creationId xmlns:p14="http://schemas.microsoft.com/office/powerpoint/2010/main" val="35114815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82796" y="465054"/>
            <a:ext cx="6922569" cy="1325563"/>
          </a:xfrm>
        </p:spPr>
        <p:txBody>
          <a:bodyPr/>
          <a:lstStyle/>
          <a:p>
            <a:r>
              <a:rPr lang="en-US" dirty="0"/>
              <a:t>Strengths</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9736" r="36381"/>
          <a:stretch/>
        </p:blipFill>
        <p:spPr>
          <a:xfrm>
            <a:off x="8625840" y="0"/>
            <a:ext cx="3566160" cy="6858000"/>
          </a:xfrm>
        </p:spPr>
      </p:pic>
      <p:sp>
        <p:nvSpPr>
          <p:cNvPr id="6" name="TextBox 5"/>
          <p:cNvSpPr txBox="1"/>
          <p:nvPr/>
        </p:nvSpPr>
        <p:spPr>
          <a:xfrm>
            <a:off x="883242" y="2263171"/>
            <a:ext cx="7334326" cy="769441"/>
          </a:xfrm>
          <a:prstGeom prst="rect">
            <a:avLst/>
          </a:prstGeom>
          <a:noFill/>
        </p:spPr>
        <p:txBody>
          <a:bodyPr wrap="square" rtlCol="0">
            <a:spAutoFit/>
          </a:bodyPr>
          <a:lstStyle/>
          <a:p>
            <a:r>
              <a:rPr lang="en-US" sz="4400" dirty="0"/>
              <a:t>Fast (after dictionary is built)</a:t>
            </a:r>
          </a:p>
        </p:txBody>
      </p:sp>
    </p:spTree>
    <p:extLst>
      <p:ext uri="{BB962C8B-B14F-4D97-AF65-F5344CB8AC3E}">
        <p14:creationId xmlns:p14="http://schemas.microsoft.com/office/powerpoint/2010/main" val="39241484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82796" y="465054"/>
            <a:ext cx="6922569" cy="1325563"/>
          </a:xfrm>
        </p:spPr>
        <p:txBody>
          <a:bodyPr/>
          <a:lstStyle/>
          <a:p>
            <a:r>
              <a:rPr lang="en-US" dirty="0"/>
              <a:t>Strengths</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9736" r="36381"/>
          <a:stretch/>
        </p:blipFill>
        <p:spPr>
          <a:xfrm>
            <a:off x="8625840" y="0"/>
            <a:ext cx="3566160" cy="6858000"/>
          </a:xfrm>
        </p:spPr>
      </p:pic>
      <p:sp>
        <p:nvSpPr>
          <p:cNvPr id="6" name="TextBox 5"/>
          <p:cNvSpPr txBox="1"/>
          <p:nvPr/>
        </p:nvSpPr>
        <p:spPr>
          <a:xfrm>
            <a:off x="883242" y="2263171"/>
            <a:ext cx="7334326" cy="1446550"/>
          </a:xfrm>
          <a:prstGeom prst="rect">
            <a:avLst/>
          </a:prstGeom>
          <a:noFill/>
        </p:spPr>
        <p:txBody>
          <a:bodyPr wrap="square" rtlCol="0">
            <a:spAutoFit/>
          </a:bodyPr>
          <a:lstStyle/>
          <a:p>
            <a:r>
              <a:rPr lang="en-US" sz="4400" dirty="0"/>
              <a:t>Fast (after dictionary is built)</a:t>
            </a:r>
          </a:p>
          <a:p>
            <a:r>
              <a:rPr lang="en-US" sz="4400" dirty="0"/>
              <a:t>Systematic</a:t>
            </a:r>
          </a:p>
        </p:txBody>
      </p:sp>
    </p:spTree>
    <p:extLst>
      <p:ext uri="{BB962C8B-B14F-4D97-AF65-F5344CB8AC3E}">
        <p14:creationId xmlns:p14="http://schemas.microsoft.com/office/powerpoint/2010/main" val="8767840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82796" y="465054"/>
            <a:ext cx="6922569" cy="1325563"/>
          </a:xfrm>
        </p:spPr>
        <p:txBody>
          <a:bodyPr/>
          <a:lstStyle/>
          <a:p>
            <a:r>
              <a:rPr lang="en-US" dirty="0"/>
              <a:t>Strengths</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9736" r="36381"/>
          <a:stretch/>
        </p:blipFill>
        <p:spPr>
          <a:xfrm>
            <a:off x="8625840" y="0"/>
            <a:ext cx="3566160" cy="6858000"/>
          </a:xfrm>
        </p:spPr>
      </p:pic>
      <p:sp>
        <p:nvSpPr>
          <p:cNvPr id="6" name="TextBox 5"/>
          <p:cNvSpPr txBox="1"/>
          <p:nvPr/>
        </p:nvSpPr>
        <p:spPr>
          <a:xfrm>
            <a:off x="883242" y="2263171"/>
            <a:ext cx="7334326" cy="2123658"/>
          </a:xfrm>
          <a:prstGeom prst="rect">
            <a:avLst/>
          </a:prstGeom>
          <a:noFill/>
        </p:spPr>
        <p:txBody>
          <a:bodyPr wrap="square" rtlCol="0">
            <a:spAutoFit/>
          </a:bodyPr>
          <a:lstStyle/>
          <a:p>
            <a:r>
              <a:rPr lang="en-US" sz="4400" dirty="0"/>
              <a:t>Fast (after dictionary is built)</a:t>
            </a:r>
          </a:p>
          <a:p>
            <a:r>
              <a:rPr lang="en-US" sz="4400" dirty="0"/>
              <a:t>Systematic</a:t>
            </a:r>
          </a:p>
          <a:p>
            <a:r>
              <a:rPr lang="en-US" sz="4400" dirty="0"/>
              <a:t>Extensible</a:t>
            </a:r>
          </a:p>
        </p:txBody>
      </p:sp>
    </p:spTree>
    <p:extLst>
      <p:ext uri="{BB962C8B-B14F-4D97-AF65-F5344CB8AC3E}">
        <p14:creationId xmlns:p14="http://schemas.microsoft.com/office/powerpoint/2010/main" val="23854353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82796" y="465054"/>
            <a:ext cx="6922569" cy="1325563"/>
          </a:xfrm>
        </p:spPr>
        <p:txBody>
          <a:bodyPr/>
          <a:lstStyle/>
          <a:p>
            <a:r>
              <a:rPr lang="en-US" dirty="0"/>
              <a:t>Strengths</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9736" r="36381"/>
          <a:stretch/>
        </p:blipFill>
        <p:spPr>
          <a:xfrm>
            <a:off x="8625840" y="0"/>
            <a:ext cx="3566160" cy="6858000"/>
          </a:xfrm>
        </p:spPr>
      </p:pic>
      <p:sp>
        <p:nvSpPr>
          <p:cNvPr id="6" name="TextBox 5"/>
          <p:cNvSpPr txBox="1"/>
          <p:nvPr/>
        </p:nvSpPr>
        <p:spPr>
          <a:xfrm>
            <a:off x="883242" y="2263171"/>
            <a:ext cx="7334326" cy="2800767"/>
          </a:xfrm>
          <a:prstGeom prst="rect">
            <a:avLst/>
          </a:prstGeom>
          <a:noFill/>
        </p:spPr>
        <p:txBody>
          <a:bodyPr wrap="square" rtlCol="0">
            <a:spAutoFit/>
          </a:bodyPr>
          <a:lstStyle/>
          <a:p>
            <a:r>
              <a:rPr lang="en-US" sz="4400" dirty="0"/>
              <a:t>Fast (after dictionary is built)</a:t>
            </a:r>
          </a:p>
          <a:p>
            <a:r>
              <a:rPr lang="en-US" sz="4400" dirty="0"/>
              <a:t>Systematic</a:t>
            </a:r>
          </a:p>
          <a:p>
            <a:r>
              <a:rPr lang="en-US" sz="4400" dirty="0"/>
              <a:t>Extensible</a:t>
            </a:r>
          </a:p>
          <a:p>
            <a:r>
              <a:rPr lang="en-US" sz="4400" dirty="0"/>
              <a:t>Provides meaning with context</a:t>
            </a:r>
          </a:p>
        </p:txBody>
      </p:sp>
    </p:spTree>
    <p:extLst>
      <p:ext uri="{BB962C8B-B14F-4D97-AF65-F5344CB8AC3E}">
        <p14:creationId xmlns:p14="http://schemas.microsoft.com/office/powerpoint/2010/main" val="41398171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4444" t="32007" r="4343" b="21"/>
          <a:stretch/>
        </p:blipFill>
        <p:spPr>
          <a:xfrm>
            <a:off x="0" y="0"/>
            <a:ext cx="12252960" cy="6858000"/>
          </a:xfrm>
          <a:prstGeom prst="rect">
            <a:avLst/>
          </a:prstGeom>
        </p:spPr>
      </p:pic>
      <p:sp>
        <p:nvSpPr>
          <p:cNvPr id="2" name="Title 1"/>
          <p:cNvSpPr>
            <a:spLocks noGrp="1"/>
          </p:cNvSpPr>
          <p:nvPr>
            <p:ph type="title"/>
          </p:nvPr>
        </p:nvSpPr>
        <p:spPr>
          <a:xfrm>
            <a:off x="4905090" y="117338"/>
            <a:ext cx="4186204" cy="1325563"/>
          </a:xfrm>
        </p:spPr>
        <p:txBody>
          <a:bodyPr>
            <a:normAutofit/>
          </a:bodyPr>
          <a:lstStyle/>
          <a:p>
            <a:r>
              <a:rPr lang="en-US" dirty="0"/>
              <a:t>Limitations</a:t>
            </a:r>
          </a:p>
        </p:txBody>
      </p:sp>
      <p:sp>
        <p:nvSpPr>
          <p:cNvPr id="3" name="Content Placeholder 2"/>
          <p:cNvSpPr>
            <a:spLocks noGrp="1"/>
          </p:cNvSpPr>
          <p:nvPr>
            <p:ph idx="1"/>
          </p:nvPr>
        </p:nvSpPr>
        <p:spPr>
          <a:xfrm>
            <a:off x="4905089" y="1442901"/>
            <a:ext cx="6034660" cy="4028608"/>
          </a:xfrm>
        </p:spPr>
        <p:txBody>
          <a:bodyPr/>
          <a:lstStyle/>
          <a:p>
            <a:pPr marL="0" indent="0">
              <a:buNone/>
            </a:pPr>
            <a:r>
              <a:rPr lang="en-US" sz="3600" dirty="0">
                <a:solidFill>
                  <a:schemeClr val="bg1"/>
                </a:solidFill>
              </a:rPr>
              <a:t>Does not </a:t>
            </a:r>
            <a:r>
              <a:rPr lang="en-US" sz="3600" dirty="0" smtClean="0">
                <a:solidFill>
                  <a:schemeClr val="bg1"/>
                </a:solidFill>
              </a:rPr>
              <a:t>account for actual metric performance</a:t>
            </a:r>
            <a:endParaRPr lang="en-US" sz="3600" dirty="0">
              <a:solidFill>
                <a:schemeClr val="bg1"/>
              </a:solidFill>
            </a:endParaRPr>
          </a:p>
          <a:p>
            <a:pPr marL="0" indent="0">
              <a:buNone/>
            </a:pPr>
            <a:endParaRPr lang="en-US" dirty="0"/>
          </a:p>
        </p:txBody>
      </p:sp>
    </p:spTree>
    <p:extLst>
      <p:ext uri="{BB962C8B-B14F-4D97-AF65-F5344CB8AC3E}">
        <p14:creationId xmlns:p14="http://schemas.microsoft.com/office/powerpoint/2010/main" val="3017528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16048" y="600075"/>
            <a:ext cx="9182100" cy="690245"/>
          </a:xfrm>
          <a:prstGeom prst="rect">
            <a:avLst/>
          </a:prstGeom>
        </p:spPr>
        <p:txBody>
          <a:bodyPr vert="horz" wrap="square" lIns="0" tIns="0" rIns="0" bIns="0" rtlCol="0">
            <a:spAutoFit/>
          </a:bodyPr>
          <a:lstStyle/>
          <a:p>
            <a:pPr marL="12700">
              <a:lnSpc>
                <a:spcPct val="100000"/>
              </a:lnSpc>
            </a:pPr>
            <a:r>
              <a:rPr sz="4400" b="1" dirty="0">
                <a:solidFill>
                  <a:srgbClr val="337785"/>
                </a:solidFill>
                <a:latin typeface="Arial"/>
                <a:cs typeface="Arial"/>
              </a:rPr>
              <a:t>TTC - An Ends to Means</a:t>
            </a:r>
            <a:r>
              <a:rPr sz="4400" b="1" spc="-375" dirty="0">
                <a:solidFill>
                  <a:srgbClr val="337785"/>
                </a:solidFill>
                <a:latin typeface="Arial"/>
                <a:cs typeface="Arial"/>
              </a:rPr>
              <a:t> </a:t>
            </a:r>
            <a:r>
              <a:rPr sz="4400" b="1" dirty="0">
                <a:solidFill>
                  <a:srgbClr val="337785"/>
                </a:solidFill>
                <a:latin typeface="Arial"/>
                <a:cs typeface="Arial"/>
              </a:rPr>
              <a:t>Approach</a:t>
            </a:r>
            <a:endParaRPr sz="4400">
              <a:latin typeface="Arial"/>
              <a:cs typeface="Arial"/>
            </a:endParaRPr>
          </a:p>
        </p:txBody>
      </p:sp>
      <p:sp>
        <p:nvSpPr>
          <p:cNvPr id="3" name="object 3"/>
          <p:cNvSpPr/>
          <p:nvPr/>
        </p:nvSpPr>
        <p:spPr>
          <a:xfrm>
            <a:off x="2301239" y="1828800"/>
            <a:ext cx="7610856" cy="41148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8019868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4444" t="32007" r="4343" b="21"/>
          <a:stretch/>
        </p:blipFill>
        <p:spPr>
          <a:xfrm>
            <a:off x="0" y="0"/>
            <a:ext cx="12252960" cy="6858000"/>
          </a:xfrm>
          <a:prstGeom prst="rect">
            <a:avLst/>
          </a:prstGeom>
        </p:spPr>
      </p:pic>
      <p:sp>
        <p:nvSpPr>
          <p:cNvPr id="2" name="Title 1"/>
          <p:cNvSpPr>
            <a:spLocks noGrp="1"/>
          </p:cNvSpPr>
          <p:nvPr>
            <p:ph type="title"/>
          </p:nvPr>
        </p:nvSpPr>
        <p:spPr>
          <a:xfrm>
            <a:off x="4905090" y="117338"/>
            <a:ext cx="4186204" cy="1325563"/>
          </a:xfrm>
        </p:spPr>
        <p:txBody>
          <a:bodyPr>
            <a:normAutofit/>
          </a:bodyPr>
          <a:lstStyle/>
          <a:p>
            <a:r>
              <a:rPr lang="en-US" dirty="0"/>
              <a:t>Limitations</a:t>
            </a:r>
          </a:p>
        </p:txBody>
      </p:sp>
      <p:sp>
        <p:nvSpPr>
          <p:cNvPr id="3" name="Content Placeholder 2"/>
          <p:cNvSpPr>
            <a:spLocks noGrp="1"/>
          </p:cNvSpPr>
          <p:nvPr>
            <p:ph idx="1"/>
          </p:nvPr>
        </p:nvSpPr>
        <p:spPr>
          <a:xfrm>
            <a:off x="4905089" y="1442901"/>
            <a:ext cx="6034660" cy="4028608"/>
          </a:xfrm>
        </p:spPr>
        <p:txBody>
          <a:bodyPr/>
          <a:lstStyle/>
          <a:p>
            <a:pPr marL="0" indent="0">
              <a:buNone/>
            </a:pPr>
            <a:r>
              <a:rPr lang="en-US" sz="3600" dirty="0">
                <a:solidFill>
                  <a:schemeClr val="bg1"/>
                </a:solidFill>
              </a:rPr>
              <a:t>Does not </a:t>
            </a:r>
            <a:r>
              <a:rPr lang="en-US" sz="3600" dirty="0" smtClean="0">
                <a:solidFill>
                  <a:schemeClr val="bg1"/>
                </a:solidFill>
              </a:rPr>
              <a:t>account for actual metric performance</a:t>
            </a:r>
            <a:endParaRPr lang="en-US" sz="3600" dirty="0">
              <a:solidFill>
                <a:schemeClr val="bg1"/>
              </a:solidFill>
            </a:endParaRPr>
          </a:p>
          <a:p>
            <a:pPr marL="0" indent="0">
              <a:buNone/>
            </a:pPr>
            <a:r>
              <a:rPr lang="en-US" sz="3600" dirty="0" smtClean="0">
                <a:solidFill>
                  <a:schemeClr val="bg1"/>
                </a:solidFill>
              </a:rPr>
              <a:t>Diagram may not fully capture the extent of hub activities if the plan was brief </a:t>
            </a:r>
          </a:p>
          <a:p>
            <a:pPr marL="0" indent="0">
              <a:buNone/>
            </a:pPr>
            <a:endParaRPr lang="en-US" dirty="0"/>
          </a:p>
        </p:txBody>
      </p:sp>
    </p:spTree>
    <p:extLst>
      <p:ext uri="{BB962C8B-B14F-4D97-AF65-F5344CB8AC3E}">
        <p14:creationId xmlns:p14="http://schemas.microsoft.com/office/powerpoint/2010/main" val="29346494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1456" t="42364" r="210" b="329"/>
          <a:stretch/>
        </p:blipFill>
        <p:spPr>
          <a:xfrm>
            <a:off x="-60960" y="0"/>
            <a:ext cx="12252960" cy="6858000"/>
          </a:xfrm>
        </p:spPr>
      </p:pic>
      <p:sp>
        <p:nvSpPr>
          <p:cNvPr id="2" name="Title 1"/>
          <p:cNvSpPr>
            <a:spLocks noGrp="1"/>
          </p:cNvSpPr>
          <p:nvPr>
            <p:ph type="title"/>
          </p:nvPr>
        </p:nvSpPr>
        <p:spPr>
          <a:xfrm>
            <a:off x="235239" y="5439561"/>
            <a:ext cx="3754870" cy="1325563"/>
          </a:xfrm>
        </p:spPr>
        <p:txBody>
          <a:bodyPr/>
          <a:lstStyle/>
          <a:p>
            <a:r>
              <a:rPr lang="en-US" dirty="0"/>
              <a:t>Next Steps</a:t>
            </a:r>
          </a:p>
        </p:txBody>
      </p:sp>
      <p:sp>
        <p:nvSpPr>
          <p:cNvPr id="8" name="TextBox 7"/>
          <p:cNvSpPr txBox="1"/>
          <p:nvPr/>
        </p:nvSpPr>
        <p:spPr>
          <a:xfrm>
            <a:off x="4560556" y="2675664"/>
            <a:ext cx="5206899" cy="584775"/>
          </a:xfrm>
          <a:prstGeom prst="rect">
            <a:avLst/>
          </a:prstGeom>
          <a:noFill/>
        </p:spPr>
        <p:txBody>
          <a:bodyPr wrap="square" rtlCol="0">
            <a:spAutoFit/>
          </a:bodyPr>
          <a:lstStyle/>
          <a:p>
            <a:pPr algn="ctr"/>
            <a:r>
              <a:rPr lang="en-US" sz="3200" dirty="0"/>
              <a:t>Refine dictionary</a:t>
            </a:r>
          </a:p>
        </p:txBody>
      </p:sp>
    </p:spTree>
    <p:extLst>
      <p:ext uri="{BB962C8B-B14F-4D97-AF65-F5344CB8AC3E}">
        <p14:creationId xmlns:p14="http://schemas.microsoft.com/office/powerpoint/2010/main" val="24308319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1456" t="42364" r="210" b="329"/>
          <a:stretch/>
        </p:blipFill>
        <p:spPr>
          <a:xfrm>
            <a:off x="-60960" y="0"/>
            <a:ext cx="12252960" cy="6858000"/>
          </a:xfrm>
        </p:spPr>
      </p:pic>
      <p:sp>
        <p:nvSpPr>
          <p:cNvPr id="2" name="Title 1"/>
          <p:cNvSpPr>
            <a:spLocks noGrp="1"/>
          </p:cNvSpPr>
          <p:nvPr>
            <p:ph type="title"/>
          </p:nvPr>
        </p:nvSpPr>
        <p:spPr>
          <a:xfrm>
            <a:off x="235239" y="5439561"/>
            <a:ext cx="3754870" cy="1325563"/>
          </a:xfrm>
        </p:spPr>
        <p:txBody>
          <a:bodyPr/>
          <a:lstStyle/>
          <a:p>
            <a:r>
              <a:rPr lang="en-US" dirty="0"/>
              <a:t>Next Steps</a:t>
            </a:r>
          </a:p>
        </p:txBody>
      </p:sp>
      <p:sp>
        <p:nvSpPr>
          <p:cNvPr id="6" name="TextBox 5"/>
          <p:cNvSpPr txBox="1"/>
          <p:nvPr/>
        </p:nvSpPr>
        <p:spPr>
          <a:xfrm>
            <a:off x="4301837" y="3199181"/>
            <a:ext cx="5649080" cy="584775"/>
          </a:xfrm>
          <a:prstGeom prst="rect">
            <a:avLst/>
          </a:prstGeom>
          <a:noFill/>
        </p:spPr>
        <p:txBody>
          <a:bodyPr wrap="square" rtlCol="0">
            <a:spAutoFit/>
          </a:bodyPr>
          <a:lstStyle/>
          <a:p>
            <a:pPr algn="ctr"/>
            <a:r>
              <a:rPr lang="en-US" sz="3200" dirty="0"/>
              <a:t>Opportunities to connect hubs</a:t>
            </a:r>
          </a:p>
        </p:txBody>
      </p:sp>
      <p:sp>
        <p:nvSpPr>
          <p:cNvPr id="8" name="TextBox 7"/>
          <p:cNvSpPr txBox="1"/>
          <p:nvPr/>
        </p:nvSpPr>
        <p:spPr>
          <a:xfrm>
            <a:off x="4560556" y="2675664"/>
            <a:ext cx="5206899" cy="584775"/>
          </a:xfrm>
          <a:prstGeom prst="rect">
            <a:avLst/>
          </a:prstGeom>
          <a:noFill/>
        </p:spPr>
        <p:txBody>
          <a:bodyPr wrap="square" rtlCol="0">
            <a:spAutoFit/>
          </a:bodyPr>
          <a:lstStyle/>
          <a:p>
            <a:pPr algn="ctr"/>
            <a:r>
              <a:rPr lang="en-US" sz="3200" dirty="0"/>
              <a:t>Refine dictionary</a:t>
            </a:r>
          </a:p>
        </p:txBody>
      </p:sp>
    </p:spTree>
    <p:extLst>
      <p:ext uri="{BB962C8B-B14F-4D97-AF65-F5344CB8AC3E}">
        <p14:creationId xmlns:p14="http://schemas.microsoft.com/office/powerpoint/2010/main" val="9968097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1456" t="42364" r="210" b="329"/>
          <a:stretch/>
        </p:blipFill>
        <p:spPr>
          <a:xfrm>
            <a:off x="-60960" y="0"/>
            <a:ext cx="12252960" cy="6858000"/>
          </a:xfrm>
        </p:spPr>
      </p:pic>
      <p:sp>
        <p:nvSpPr>
          <p:cNvPr id="2" name="Title 1"/>
          <p:cNvSpPr>
            <a:spLocks noGrp="1"/>
          </p:cNvSpPr>
          <p:nvPr>
            <p:ph type="title"/>
          </p:nvPr>
        </p:nvSpPr>
        <p:spPr>
          <a:xfrm>
            <a:off x="235239" y="5439561"/>
            <a:ext cx="3754870" cy="1325563"/>
          </a:xfrm>
        </p:spPr>
        <p:txBody>
          <a:bodyPr/>
          <a:lstStyle/>
          <a:p>
            <a:r>
              <a:rPr lang="en-US" dirty="0"/>
              <a:t>Next Steps</a:t>
            </a:r>
          </a:p>
        </p:txBody>
      </p:sp>
      <p:sp>
        <p:nvSpPr>
          <p:cNvPr id="5" name="TextBox 4"/>
          <p:cNvSpPr txBox="1"/>
          <p:nvPr/>
        </p:nvSpPr>
        <p:spPr>
          <a:xfrm>
            <a:off x="3990109" y="3764654"/>
            <a:ext cx="6501842" cy="584775"/>
          </a:xfrm>
          <a:prstGeom prst="rect">
            <a:avLst/>
          </a:prstGeom>
          <a:noFill/>
        </p:spPr>
        <p:txBody>
          <a:bodyPr wrap="square" rtlCol="0">
            <a:spAutoFit/>
          </a:bodyPr>
          <a:lstStyle/>
          <a:p>
            <a:pPr algn="ctr"/>
            <a:r>
              <a:rPr lang="en-US" sz="3200" dirty="0"/>
              <a:t>Comparisons by natural groupings</a:t>
            </a:r>
          </a:p>
        </p:txBody>
      </p:sp>
      <p:sp>
        <p:nvSpPr>
          <p:cNvPr id="6" name="TextBox 5"/>
          <p:cNvSpPr txBox="1"/>
          <p:nvPr/>
        </p:nvSpPr>
        <p:spPr>
          <a:xfrm>
            <a:off x="4301837" y="3199181"/>
            <a:ext cx="5649080" cy="584775"/>
          </a:xfrm>
          <a:prstGeom prst="rect">
            <a:avLst/>
          </a:prstGeom>
          <a:noFill/>
        </p:spPr>
        <p:txBody>
          <a:bodyPr wrap="square" rtlCol="0">
            <a:spAutoFit/>
          </a:bodyPr>
          <a:lstStyle/>
          <a:p>
            <a:pPr algn="ctr"/>
            <a:r>
              <a:rPr lang="en-US" sz="3200" dirty="0"/>
              <a:t>Opportunities to connect hubs</a:t>
            </a:r>
          </a:p>
        </p:txBody>
      </p:sp>
      <p:sp>
        <p:nvSpPr>
          <p:cNvPr id="8" name="TextBox 7"/>
          <p:cNvSpPr txBox="1"/>
          <p:nvPr/>
        </p:nvSpPr>
        <p:spPr>
          <a:xfrm>
            <a:off x="4560556" y="2675664"/>
            <a:ext cx="5206899" cy="584775"/>
          </a:xfrm>
          <a:prstGeom prst="rect">
            <a:avLst/>
          </a:prstGeom>
          <a:noFill/>
        </p:spPr>
        <p:txBody>
          <a:bodyPr wrap="square" rtlCol="0">
            <a:spAutoFit/>
          </a:bodyPr>
          <a:lstStyle/>
          <a:p>
            <a:pPr algn="ctr"/>
            <a:r>
              <a:rPr lang="en-US" sz="3200" dirty="0"/>
              <a:t>Refine dictionary</a:t>
            </a:r>
          </a:p>
        </p:txBody>
      </p:sp>
    </p:spTree>
    <p:extLst>
      <p:ext uri="{BB962C8B-B14F-4D97-AF65-F5344CB8AC3E}">
        <p14:creationId xmlns:p14="http://schemas.microsoft.com/office/powerpoint/2010/main" val="37679275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1456" t="42364" r="210" b="329"/>
          <a:stretch/>
        </p:blipFill>
        <p:spPr>
          <a:xfrm>
            <a:off x="-60960" y="0"/>
            <a:ext cx="12252960" cy="6858000"/>
          </a:xfrm>
        </p:spPr>
      </p:pic>
      <p:sp>
        <p:nvSpPr>
          <p:cNvPr id="2" name="Title 1"/>
          <p:cNvSpPr>
            <a:spLocks noGrp="1"/>
          </p:cNvSpPr>
          <p:nvPr>
            <p:ph type="title"/>
          </p:nvPr>
        </p:nvSpPr>
        <p:spPr>
          <a:xfrm>
            <a:off x="235239" y="5439561"/>
            <a:ext cx="3754870" cy="1325563"/>
          </a:xfrm>
        </p:spPr>
        <p:txBody>
          <a:bodyPr/>
          <a:lstStyle/>
          <a:p>
            <a:r>
              <a:rPr lang="en-US" dirty="0"/>
              <a:t>Next Steps</a:t>
            </a:r>
          </a:p>
        </p:txBody>
      </p:sp>
      <p:sp>
        <p:nvSpPr>
          <p:cNvPr id="5" name="TextBox 4"/>
          <p:cNvSpPr txBox="1"/>
          <p:nvPr/>
        </p:nvSpPr>
        <p:spPr>
          <a:xfrm>
            <a:off x="3990109" y="3764654"/>
            <a:ext cx="6501842" cy="584775"/>
          </a:xfrm>
          <a:prstGeom prst="rect">
            <a:avLst/>
          </a:prstGeom>
          <a:noFill/>
        </p:spPr>
        <p:txBody>
          <a:bodyPr wrap="square" rtlCol="0">
            <a:spAutoFit/>
          </a:bodyPr>
          <a:lstStyle/>
          <a:p>
            <a:pPr algn="ctr"/>
            <a:r>
              <a:rPr lang="en-US" sz="3200" dirty="0"/>
              <a:t>Comparisons by natural groupings</a:t>
            </a:r>
          </a:p>
        </p:txBody>
      </p:sp>
      <p:sp>
        <p:nvSpPr>
          <p:cNvPr id="6" name="TextBox 5"/>
          <p:cNvSpPr txBox="1"/>
          <p:nvPr/>
        </p:nvSpPr>
        <p:spPr>
          <a:xfrm>
            <a:off x="4301837" y="3199181"/>
            <a:ext cx="5649080" cy="584775"/>
          </a:xfrm>
          <a:prstGeom prst="rect">
            <a:avLst/>
          </a:prstGeom>
          <a:noFill/>
        </p:spPr>
        <p:txBody>
          <a:bodyPr wrap="square" rtlCol="0">
            <a:spAutoFit/>
          </a:bodyPr>
          <a:lstStyle/>
          <a:p>
            <a:pPr algn="ctr"/>
            <a:r>
              <a:rPr lang="en-US" sz="3200" dirty="0"/>
              <a:t>Opportunities to connect hubs</a:t>
            </a:r>
          </a:p>
        </p:txBody>
      </p:sp>
      <p:sp>
        <p:nvSpPr>
          <p:cNvPr id="7" name="TextBox 6"/>
          <p:cNvSpPr txBox="1"/>
          <p:nvPr/>
        </p:nvSpPr>
        <p:spPr>
          <a:xfrm>
            <a:off x="3990109" y="4307473"/>
            <a:ext cx="6743072" cy="584775"/>
          </a:xfrm>
          <a:prstGeom prst="rect">
            <a:avLst/>
          </a:prstGeom>
          <a:noFill/>
        </p:spPr>
        <p:txBody>
          <a:bodyPr wrap="square" rtlCol="0">
            <a:spAutoFit/>
          </a:bodyPr>
          <a:lstStyle/>
          <a:p>
            <a:pPr algn="ctr"/>
            <a:r>
              <a:rPr lang="en-US" sz="3200" dirty="0"/>
              <a:t>Connect plot with metric values</a:t>
            </a:r>
          </a:p>
        </p:txBody>
      </p:sp>
      <p:sp>
        <p:nvSpPr>
          <p:cNvPr id="8" name="TextBox 7"/>
          <p:cNvSpPr txBox="1"/>
          <p:nvPr/>
        </p:nvSpPr>
        <p:spPr>
          <a:xfrm>
            <a:off x="4560556" y="2675664"/>
            <a:ext cx="5206899" cy="584775"/>
          </a:xfrm>
          <a:prstGeom prst="rect">
            <a:avLst/>
          </a:prstGeom>
          <a:noFill/>
        </p:spPr>
        <p:txBody>
          <a:bodyPr wrap="square" rtlCol="0">
            <a:spAutoFit/>
          </a:bodyPr>
          <a:lstStyle/>
          <a:p>
            <a:pPr algn="ctr"/>
            <a:r>
              <a:rPr lang="en-US" sz="3200" dirty="0"/>
              <a:t>Refine dictionary</a:t>
            </a:r>
          </a:p>
        </p:txBody>
      </p:sp>
    </p:spTree>
    <p:extLst>
      <p:ext uri="{BB962C8B-B14F-4D97-AF65-F5344CB8AC3E}">
        <p14:creationId xmlns:p14="http://schemas.microsoft.com/office/powerpoint/2010/main" val="30144669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06436" y="320675"/>
            <a:ext cx="11046101" cy="1325563"/>
          </a:xfrm>
        </p:spPr>
        <p:txBody>
          <a:bodyPr/>
          <a:lstStyle/>
          <a:p>
            <a:pPr algn="ctr"/>
            <a:r>
              <a:rPr lang="en-US" dirty="0"/>
              <a:t>Summary/Conclusions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07360" y="1688759"/>
            <a:ext cx="2970933" cy="4351338"/>
          </a:xfrm>
        </p:spPr>
      </p:pic>
      <p:sp>
        <p:nvSpPr>
          <p:cNvPr id="5" name="Right Arrow 4"/>
          <p:cNvSpPr/>
          <p:nvPr/>
        </p:nvSpPr>
        <p:spPr>
          <a:xfrm>
            <a:off x="4740812" y="3094892"/>
            <a:ext cx="2208628" cy="942536"/>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4635" y="2082018"/>
            <a:ext cx="4487148" cy="3447443"/>
          </a:xfrm>
          <a:prstGeom prst="rect">
            <a:avLst/>
          </a:prstGeom>
        </p:spPr>
      </p:pic>
    </p:spTree>
    <p:extLst>
      <p:ext uri="{BB962C8B-B14F-4D97-AF65-F5344CB8AC3E}">
        <p14:creationId xmlns:p14="http://schemas.microsoft.com/office/powerpoint/2010/main" val="42313129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a:t>
            </a:r>
          </a:p>
        </p:txBody>
      </p:sp>
      <p:sp>
        <p:nvSpPr>
          <p:cNvPr id="3" name="Content Placeholder 2"/>
          <p:cNvSpPr>
            <a:spLocks noGrp="1"/>
          </p:cNvSpPr>
          <p:nvPr>
            <p:ph idx="1"/>
          </p:nvPr>
        </p:nvSpPr>
        <p:spPr/>
        <p:txBody>
          <a:bodyPr/>
          <a:lstStyle/>
          <a:p>
            <a:pPr marL="0" indent="0">
              <a:buNone/>
            </a:pPr>
            <a:r>
              <a:rPr lang="en-US" dirty="0"/>
              <a:t>Ann M. Dozier, RN, PhD, FAAN</a:t>
            </a:r>
          </a:p>
          <a:p>
            <a:pPr marL="0" indent="0">
              <a:buNone/>
            </a:pPr>
            <a:r>
              <a:rPr lang="en-US" dirty="0">
                <a:hlinkClick r:id="rId3"/>
              </a:rPr>
              <a:t>Ann_Dozier@urmc.rochester.edu</a:t>
            </a:r>
            <a:endParaRPr lang="en-US" dirty="0"/>
          </a:p>
          <a:p>
            <a:pPr marL="0" indent="0">
              <a:buNone/>
            </a:pPr>
            <a:endParaRPr lang="en-US" dirty="0"/>
          </a:p>
          <a:p>
            <a:pPr marL="0" indent="0">
              <a:buNone/>
            </a:pPr>
            <a:r>
              <a:rPr lang="en-US" dirty="0"/>
              <a:t>Elizabeth Wayman, MS</a:t>
            </a:r>
          </a:p>
          <a:p>
            <a:pPr marL="0" indent="0">
              <a:buNone/>
            </a:pPr>
            <a:r>
              <a:rPr lang="en-US" dirty="0">
                <a:hlinkClick r:id="rId4"/>
              </a:rPr>
              <a:t>Elizabeth_Wayman@urmc.rochester.edu</a:t>
            </a:r>
            <a:endParaRPr lang="en-US" dirty="0"/>
          </a:p>
          <a:p>
            <a:pPr marL="0" indent="0">
              <a:buNone/>
            </a:pPr>
            <a:endParaRPr lang="en-US" dirty="0"/>
          </a:p>
        </p:txBody>
      </p:sp>
    </p:spTree>
    <p:extLst>
      <p:ext uri="{BB962C8B-B14F-4D97-AF65-F5344CB8AC3E}">
        <p14:creationId xmlns:p14="http://schemas.microsoft.com/office/powerpoint/2010/main" val="13519663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73385"/>
            <a:ext cx="8537825" cy="1272151"/>
          </a:xfrm>
        </p:spPr>
        <p:txBody>
          <a:bodyPr>
            <a:normAutofit/>
          </a:bodyPr>
          <a:lstStyle/>
          <a:p>
            <a:pPr algn="ctr"/>
            <a:r>
              <a:rPr lang="en-US" dirty="0"/>
              <a:t>Selected Bibliography</a:t>
            </a:r>
          </a:p>
        </p:txBody>
      </p:sp>
      <p:pic>
        <p:nvPicPr>
          <p:cNvPr id="10" name="Content Placeholder 9"/>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472" r="22825"/>
          <a:stretch/>
        </p:blipFill>
        <p:spPr>
          <a:xfrm>
            <a:off x="8869680" y="22860"/>
            <a:ext cx="3291840" cy="6858000"/>
          </a:xfrm>
        </p:spPr>
      </p:pic>
      <p:sp>
        <p:nvSpPr>
          <p:cNvPr id="11" name="TextBox 10"/>
          <p:cNvSpPr txBox="1"/>
          <p:nvPr/>
        </p:nvSpPr>
        <p:spPr>
          <a:xfrm>
            <a:off x="0" y="902521"/>
            <a:ext cx="8869680" cy="5822043"/>
          </a:xfrm>
          <a:prstGeom prst="rect">
            <a:avLst/>
          </a:prstGeom>
          <a:noFill/>
        </p:spPr>
        <p:txBody>
          <a:bodyPr wrap="square" rtlCol="0">
            <a:spAutoFit/>
          </a:bodyPr>
          <a:lstStyle/>
          <a:p>
            <a:pPr marL="457200" marR="0" indent="-457200">
              <a:lnSpc>
                <a:spcPct val="107000"/>
              </a:lnSpc>
              <a:spcBef>
                <a:spcPts val="0"/>
              </a:spcBef>
              <a:spcAft>
                <a:spcPts val="0"/>
              </a:spcAft>
            </a:pPr>
            <a:r>
              <a:rPr lang="en-US" dirty="0" err="1">
                <a:latin typeface="Tahoma" panose="020B0604030504040204" pitchFamily="34" charset="0"/>
                <a:ea typeface="Times New Roman" panose="02020603050405020304" pitchFamily="18" charset="0"/>
                <a:cs typeface="Times New Roman" panose="02020603050405020304" pitchFamily="18" charset="0"/>
              </a:rPr>
              <a:t>Bengston</a:t>
            </a:r>
            <a:r>
              <a:rPr lang="en-US" dirty="0">
                <a:latin typeface="Tahoma" panose="020B0604030504040204" pitchFamily="34" charset="0"/>
                <a:ea typeface="Times New Roman" panose="02020603050405020304" pitchFamily="18" charset="0"/>
                <a:cs typeface="Times New Roman" panose="02020603050405020304" pitchFamily="18" charset="0"/>
              </a:rPr>
              <a:t>, D. N., Xu, Z., &amp; North Central Forest Experiment Station (Saint Paul, Minn.). (1995). Changing national forest values: A content analysis.</a:t>
            </a:r>
          </a:p>
          <a:p>
            <a:pPr marL="457200" marR="0" indent="-457200">
              <a:lnSpc>
                <a:spcPct val="107000"/>
              </a:lnSpc>
              <a:spcBef>
                <a:spcPts val="0"/>
              </a:spcBef>
              <a:spcAft>
                <a:spcPts val="0"/>
              </a:spcAft>
            </a:pP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lnSpc>
                <a:spcPct val="107000"/>
              </a:lnSpc>
              <a:spcBef>
                <a:spcPts val="0"/>
              </a:spcBef>
              <a:spcAft>
                <a:spcPts val="0"/>
              </a:spcAft>
            </a:pPr>
            <a:r>
              <a:rPr lang="en-US" dirty="0" err="1">
                <a:latin typeface="Tahoma" panose="020B0604030504040204" pitchFamily="34" charset="0"/>
                <a:ea typeface="Times New Roman" panose="02020603050405020304" pitchFamily="18" charset="0"/>
                <a:cs typeface="Times New Roman" panose="02020603050405020304" pitchFamily="18" charset="0"/>
              </a:rPr>
              <a:t>Duz</a:t>
            </a:r>
            <a:r>
              <a:rPr lang="en-US" dirty="0">
                <a:latin typeface="Tahoma" panose="020B0604030504040204" pitchFamily="34" charset="0"/>
                <a:ea typeface="Times New Roman" panose="02020603050405020304" pitchFamily="18" charset="0"/>
                <a:cs typeface="Times New Roman" panose="02020603050405020304" pitchFamily="18" charset="0"/>
              </a:rPr>
              <a:t>, M., Marshall, J. F., &amp; </a:t>
            </a:r>
            <a:r>
              <a:rPr lang="en-US" dirty="0" err="1">
                <a:latin typeface="Tahoma" panose="020B0604030504040204" pitchFamily="34" charset="0"/>
                <a:ea typeface="Times New Roman" panose="02020603050405020304" pitchFamily="18" charset="0"/>
                <a:cs typeface="Times New Roman" panose="02020603050405020304" pitchFamily="18" charset="0"/>
              </a:rPr>
              <a:t>Parkin</a:t>
            </a:r>
            <a:r>
              <a:rPr lang="en-US" dirty="0">
                <a:latin typeface="Tahoma" panose="020B0604030504040204" pitchFamily="34" charset="0"/>
                <a:ea typeface="Times New Roman" panose="02020603050405020304" pitchFamily="18" charset="0"/>
                <a:cs typeface="Times New Roman" panose="02020603050405020304" pitchFamily="18" charset="0"/>
              </a:rPr>
              <a:t>, T. (2017). Validation of an Improved Computer-Assisted Technique for Mining Free-Text Electronic Medical Records. </a:t>
            </a:r>
            <a:r>
              <a:rPr lang="en-US" i="1" dirty="0">
                <a:latin typeface="Tahoma" panose="020B0604030504040204" pitchFamily="34" charset="0"/>
                <a:ea typeface="Times New Roman" panose="02020603050405020304" pitchFamily="18" charset="0"/>
                <a:cs typeface="Times New Roman" panose="02020603050405020304" pitchFamily="18" charset="0"/>
              </a:rPr>
              <a:t>JMIR Med Inform, 5</a:t>
            </a:r>
            <a:r>
              <a:rPr lang="en-US" dirty="0">
                <a:latin typeface="Tahoma" panose="020B0604030504040204" pitchFamily="34" charset="0"/>
                <a:ea typeface="Times New Roman" panose="02020603050405020304" pitchFamily="18" charset="0"/>
                <a:cs typeface="Times New Roman" panose="02020603050405020304" pitchFamily="18" charset="0"/>
              </a:rPr>
              <a:t>(2), e17. </a:t>
            </a:r>
          </a:p>
          <a:p>
            <a:pPr marL="457200" marR="0" indent="-457200">
              <a:lnSpc>
                <a:spcPct val="107000"/>
              </a:lnSpc>
              <a:spcBef>
                <a:spcPts val="0"/>
              </a:spcBef>
              <a:spcAft>
                <a:spcPts val="0"/>
              </a:spcAft>
            </a:pPr>
            <a:endParaRPr lang="en-US" dirty="0">
              <a:latin typeface="Tahoma" panose="020B0604030504040204" pitchFamily="34" charset="0"/>
              <a:ea typeface="Times New Roman" panose="02020603050405020304" pitchFamily="18" charset="0"/>
              <a:cs typeface="Times New Roman" panose="02020603050405020304" pitchFamily="18" charset="0"/>
            </a:endParaRPr>
          </a:p>
          <a:p>
            <a:pPr marL="457200" marR="0" indent="-457200">
              <a:lnSpc>
                <a:spcPct val="107000"/>
              </a:lnSpc>
              <a:spcBef>
                <a:spcPts val="0"/>
              </a:spcBef>
              <a:spcAft>
                <a:spcPts val="0"/>
              </a:spcAft>
            </a:pPr>
            <a:r>
              <a:rPr lang="en-US" dirty="0">
                <a:latin typeface="Tahoma" panose="020B0604030504040204" pitchFamily="34" charset="0"/>
                <a:ea typeface="Times New Roman" panose="02020603050405020304" pitchFamily="18" charset="0"/>
                <a:cs typeface="Times New Roman" panose="02020603050405020304" pitchFamily="18" charset="0"/>
              </a:rPr>
              <a:t>Elam, C. L., Weaver, A. D., Whittler, E. T., Stratton, T. D., Asher, L. M., Scott, K. L., &amp; Wilson, E. A. (2015). Discerning applicants' interests in rural medicine: a textual analysis of admission essays. </a:t>
            </a:r>
            <a:r>
              <a:rPr lang="en-US" i="1" dirty="0">
                <a:latin typeface="Tahoma" panose="020B0604030504040204" pitchFamily="34" charset="0"/>
                <a:ea typeface="Times New Roman" panose="02020603050405020304" pitchFamily="18" charset="0"/>
                <a:cs typeface="Times New Roman" panose="02020603050405020304" pitchFamily="18" charset="0"/>
              </a:rPr>
              <a:t>Med </a:t>
            </a:r>
            <a:r>
              <a:rPr lang="en-US" i="1" dirty="0" err="1">
                <a:latin typeface="Tahoma" panose="020B0604030504040204" pitchFamily="34" charset="0"/>
                <a:ea typeface="Times New Roman" panose="02020603050405020304" pitchFamily="18" charset="0"/>
                <a:cs typeface="Times New Roman" panose="02020603050405020304" pitchFamily="18" charset="0"/>
              </a:rPr>
              <a:t>Educ</a:t>
            </a:r>
            <a:r>
              <a:rPr lang="en-US" i="1" dirty="0">
                <a:latin typeface="Tahoma" panose="020B0604030504040204" pitchFamily="34" charset="0"/>
                <a:ea typeface="Times New Roman" panose="02020603050405020304" pitchFamily="18" charset="0"/>
                <a:cs typeface="Times New Roman" panose="02020603050405020304" pitchFamily="18" charset="0"/>
              </a:rPr>
              <a:t> Online, 20</a:t>
            </a:r>
            <a:r>
              <a:rPr lang="en-US" dirty="0">
                <a:latin typeface="Tahoma" panose="020B0604030504040204" pitchFamily="34" charset="0"/>
                <a:ea typeface="Times New Roman" panose="02020603050405020304" pitchFamily="18" charset="0"/>
                <a:cs typeface="Times New Roman" panose="02020603050405020304" pitchFamily="18" charset="0"/>
              </a:rPr>
              <a:t>, 27081.</a:t>
            </a:r>
          </a:p>
          <a:p>
            <a:pPr marL="457200" marR="0" indent="-457200">
              <a:lnSpc>
                <a:spcPct val="107000"/>
              </a:lnSpc>
              <a:spcBef>
                <a:spcPts val="0"/>
              </a:spcBef>
              <a:spcAft>
                <a:spcPts val="0"/>
              </a:spcAft>
            </a:pPr>
            <a:r>
              <a:rPr lang="en-US" dirty="0">
                <a:latin typeface="Tahoma" panose="020B0604030504040204" pitchFamily="34" charset="0"/>
                <a:ea typeface="Times New Roman" panose="02020603050405020304" pitchFamily="18" charset="0"/>
                <a:cs typeface="Times New Roman" panose="02020603050405020304" pitchFamily="18" charset="0"/>
              </a:rPr>
              <a:t> </a:t>
            </a:r>
          </a:p>
          <a:p>
            <a:pPr marL="457200" marR="0" indent="-457200">
              <a:lnSpc>
                <a:spcPct val="107000"/>
              </a:lnSpc>
              <a:spcBef>
                <a:spcPts val="0"/>
              </a:spcBef>
              <a:spcAft>
                <a:spcPts val="0"/>
              </a:spcAft>
            </a:pPr>
            <a:r>
              <a:rPr lang="en-US" dirty="0" err="1">
                <a:latin typeface="Tahoma" panose="020B0604030504040204" pitchFamily="34" charset="0"/>
                <a:ea typeface="Times New Roman" panose="02020603050405020304" pitchFamily="18" charset="0"/>
                <a:cs typeface="Times New Roman" panose="02020603050405020304" pitchFamily="18" charset="0"/>
              </a:rPr>
              <a:t>Landmann</a:t>
            </a:r>
            <a:r>
              <a:rPr lang="en-US" dirty="0">
                <a:latin typeface="Tahoma" panose="020B0604030504040204" pitchFamily="34" charset="0"/>
                <a:ea typeface="Times New Roman" panose="02020603050405020304" pitchFamily="18" charset="0"/>
                <a:cs typeface="Times New Roman" panose="02020603050405020304" pitchFamily="18" charset="0"/>
              </a:rPr>
              <a:t>, J., &amp; </a:t>
            </a:r>
            <a:r>
              <a:rPr lang="en-US" dirty="0" err="1">
                <a:latin typeface="Tahoma" panose="020B0604030504040204" pitchFamily="34" charset="0"/>
                <a:ea typeface="Times New Roman" panose="02020603050405020304" pitchFamily="18" charset="0"/>
                <a:cs typeface="Times New Roman" panose="02020603050405020304" pitchFamily="18" charset="0"/>
              </a:rPr>
              <a:t>Zuell</a:t>
            </a:r>
            <a:r>
              <a:rPr lang="en-US" dirty="0">
                <a:latin typeface="Tahoma" panose="020B0604030504040204" pitchFamily="34" charset="0"/>
                <a:ea typeface="Times New Roman" panose="02020603050405020304" pitchFamily="18" charset="0"/>
                <a:cs typeface="Times New Roman" panose="02020603050405020304" pitchFamily="18" charset="0"/>
              </a:rPr>
              <a:t>, C. (2008). Identifying Events Using Computer-Assisted Text Analysis. </a:t>
            </a:r>
            <a:r>
              <a:rPr lang="en-US" i="1" dirty="0">
                <a:latin typeface="Tahoma" panose="020B0604030504040204" pitchFamily="34" charset="0"/>
                <a:ea typeface="Times New Roman" panose="02020603050405020304" pitchFamily="18" charset="0"/>
                <a:cs typeface="Times New Roman" panose="02020603050405020304" pitchFamily="18" charset="0"/>
              </a:rPr>
              <a:t>Social Science Computer Review, 26</a:t>
            </a:r>
            <a:r>
              <a:rPr lang="en-US" dirty="0">
                <a:latin typeface="Tahoma" panose="020B0604030504040204" pitchFamily="34" charset="0"/>
                <a:ea typeface="Times New Roman" panose="02020603050405020304" pitchFamily="18" charset="0"/>
                <a:cs typeface="Times New Roman" panose="02020603050405020304" pitchFamily="18" charset="0"/>
              </a:rPr>
              <a:t>(4), 483-497. </a:t>
            </a:r>
          </a:p>
          <a:p>
            <a:pPr marL="457200" marR="0" indent="-457200">
              <a:lnSpc>
                <a:spcPct val="107000"/>
              </a:lnSpc>
              <a:spcBef>
                <a:spcPts val="0"/>
              </a:spcBef>
              <a:spcAft>
                <a:spcPts val="0"/>
              </a:spcAft>
            </a:pPr>
            <a:endParaRPr lang="en-US" dirty="0">
              <a:latin typeface="Tahoma" panose="020B0604030504040204" pitchFamily="34" charset="0"/>
              <a:ea typeface="Times New Roman" panose="02020603050405020304" pitchFamily="18" charset="0"/>
              <a:cs typeface="Times New Roman" panose="02020603050405020304" pitchFamily="18" charset="0"/>
            </a:endParaRPr>
          </a:p>
          <a:p>
            <a:pPr marL="457200" marR="0" indent="-457200">
              <a:lnSpc>
                <a:spcPct val="107000"/>
              </a:lnSpc>
              <a:spcBef>
                <a:spcPts val="0"/>
              </a:spcBef>
              <a:spcAft>
                <a:spcPts val="0"/>
              </a:spcAft>
            </a:pPr>
            <a:r>
              <a:rPr lang="en-US" dirty="0">
                <a:latin typeface="Tahoma" panose="020B0604030504040204" pitchFamily="34" charset="0"/>
                <a:ea typeface="Times New Roman" panose="02020603050405020304" pitchFamily="18" charset="0"/>
                <a:cs typeface="Times New Roman" panose="02020603050405020304" pitchFamily="18" charset="0"/>
              </a:rPr>
              <a:t>Levy, O. (2005). The influence of top management team attention patterns on global strategic posture of firms. </a:t>
            </a:r>
            <a:r>
              <a:rPr lang="en-US" i="1" dirty="0">
                <a:latin typeface="Tahoma" panose="020B0604030504040204" pitchFamily="34" charset="0"/>
                <a:ea typeface="Times New Roman" panose="02020603050405020304" pitchFamily="18" charset="0"/>
                <a:cs typeface="Times New Roman" panose="02020603050405020304" pitchFamily="18" charset="0"/>
              </a:rPr>
              <a:t>Journal of Organizational Behavior, 26</a:t>
            </a:r>
            <a:r>
              <a:rPr lang="en-US" dirty="0">
                <a:latin typeface="Tahoma" panose="020B0604030504040204" pitchFamily="34" charset="0"/>
                <a:ea typeface="Times New Roman" panose="02020603050405020304" pitchFamily="18" charset="0"/>
                <a:cs typeface="Times New Roman" panose="02020603050405020304" pitchFamily="18" charset="0"/>
              </a:rPr>
              <a:t>(7), 797-819. </a:t>
            </a:r>
          </a:p>
          <a:p>
            <a:pPr marL="457200" marR="0" indent="-457200">
              <a:lnSpc>
                <a:spcPct val="107000"/>
              </a:lnSpc>
              <a:spcBef>
                <a:spcPts val="0"/>
              </a:spcBef>
              <a:spcAft>
                <a:spcPts val="0"/>
              </a:spcAft>
            </a:pPr>
            <a:endParaRPr lang="en-US" dirty="0">
              <a:latin typeface="Tahoma" panose="020B0604030504040204" pitchFamily="34" charset="0"/>
              <a:ea typeface="Times New Roman" panose="02020603050405020304" pitchFamily="18" charset="0"/>
              <a:cs typeface="Times New Roman" panose="02020603050405020304" pitchFamily="18" charset="0"/>
            </a:endParaRPr>
          </a:p>
          <a:p>
            <a:pPr marL="457200" marR="0" indent="-457200">
              <a:lnSpc>
                <a:spcPct val="107000"/>
              </a:lnSpc>
              <a:spcBef>
                <a:spcPts val="0"/>
              </a:spcBef>
              <a:spcAft>
                <a:spcPts val="0"/>
              </a:spcAft>
            </a:pPr>
            <a:r>
              <a:rPr lang="en-US" dirty="0" err="1">
                <a:latin typeface="Tahoma" panose="020B0604030504040204" pitchFamily="34" charset="0"/>
                <a:ea typeface="Times New Roman" panose="02020603050405020304" pitchFamily="18" charset="0"/>
                <a:cs typeface="Times New Roman" panose="02020603050405020304" pitchFamily="18" charset="0"/>
              </a:rPr>
              <a:t>Spinczyk</a:t>
            </a:r>
            <a:r>
              <a:rPr lang="en-US" dirty="0">
                <a:latin typeface="Tahoma" panose="020B0604030504040204" pitchFamily="34" charset="0"/>
                <a:ea typeface="Times New Roman" panose="02020603050405020304" pitchFamily="18" charset="0"/>
                <a:cs typeface="Times New Roman" panose="02020603050405020304" pitchFamily="18" charset="0"/>
              </a:rPr>
              <a:t>, D., </a:t>
            </a:r>
            <a:r>
              <a:rPr lang="en-US" dirty="0" err="1">
                <a:latin typeface="Tahoma" panose="020B0604030504040204" pitchFamily="34" charset="0"/>
                <a:ea typeface="Times New Roman" panose="02020603050405020304" pitchFamily="18" charset="0"/>
                <a:cs typeface="Times New Roman" panose="02020603050405020304" pitchFamily="18" charset="0"/>
              </a:rPr>
              <a:t>Nabrdalik</a:t>
            </a:r>
            <a:r>
              <a:rPr lang="en-US" dirty="0">
                <a:latin typeface="Tahoma" panose="020B0604030504040204" pitchFamily="34" charset="0"/>
                <a:ea typeface="Times New Roman" panose="02020603050405020304" pitchFamily="18" charset="0"/>
                <a:cs typeface="Times New Roman" panose="02020603050405020304" pitchFamily="18" charset="0"/>
              </a:rPr>
              <a:t>, K., &amp; </a:t>
            </a:r>
            <a:r>
              <a:rPr lang="en-US" dirty="0" err="1">
                <a:latin typeface="Tahoma" panose="020B0604030504040204" pitchFamily="34" charset="0"/>
                <a:ea typeface="Times New Roman" panose="02020603050405020304" pitchFamily="18" charset="0"/>
                <a:cs typeface="Times New Roman" panose="02020603050405020304" pitchFamily="18" charset="0"/>
              </a:rPr>
              <a:t>Rojewska</a:t>
            </a:r>
            <a:r>
              <a:rPr lang="en-US" dirty="0">
                <a:latin typeface="Tahoma" panose="020B0604030504040204" pitchFamily="34" charset="0"/>
                <a:ea typeface="Times New Roman" panose="02020603050405020304" pitchFamily="18" charset="0"/>
                <a:cs typeface="Times New Roman" panose="02020603050405020304" pitchFamily="18" charset="0"/>
              </a:rPr>
              <a:t>, K. (2018). Computer aided sentiment analysis of anorexia nervosa patients' vocabulary. Biomed </a:t>
            </a:r>
            <a:r>
              <a:rPr lang="en-US" dirty="0" err="1">
                <a:latin typeface="Tahoma" panose="020B0604030504040204" pitchFamily="34" charset="0"/>
                <a:ea typeface="Times New Roman" panose="02020603050405020304" pitchFamily="18" charset="0"/>
                <a:cs typeface="Times New Roman" panose="02020603050405020304" pitchFamily="18" charset="0"/>
              </a:rPr>
              <a:t>Eng</a:t>
            </a:r>
            <a:r>
              <a:rPr lang="en-US" dirty="0">
                <a:latin typeface="Tahoma" panose="020B0604030504040204" pitchFamily="34" charset="0"/>
                <a:ea typeface="Times New Roman" panose="02020603050405020304" pitchFamily="18" charset="0"/>
                <a:cs typeface="Times New Roman" panose="02020603050405020304" pitchFamily="18" charset="0"/>
              </a:rPr>
              <a:t> Online, 17(1), 19.</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5561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16048" y="600075"/>
            <a:ext cx="9253220" cy="690245"/>
          </a:xfrm>
          <a:prstGeom prst="rect">
            <a:avLst/>
          </a:prstGeom>
        </p:spPr>
        <p:txBody>
          <a:bodyPr vert="horz" wrap="square" lIns="0" tIns="0" rIns="0" bIns="0" rtlCol="0">
            <a:spAutoFit/>
          </a:bodyPr>
          <a:lstStyle/>
          <a:p>
            <a:pPr marL="12700">
              <a:lnSpc>
                <a:spcPct val="100000"/>
              </a:lnSpc>
            </a:pPr>
            <a:r>
              <a:rPr sz="4400" b="1" dirty="0">
                <a:solidFill>
                  <a:srgbClr val="337785"/>
                </a:solidFill>
                <a:latin typeface="Arial"/>
                <a:cs typeface="Arial"/>
              </a:rPr>
              <a:t>Steps in the </a:t>
            </a:r>
            <a:r>
              <a:rPr sz="4400" b="1" spc="-5" dirty="0">
                <a:solidFill>
                  <a:srgbClr val="337785"/>
                </a:solidFill>
                <a:latin typeface="Arial"/>
                <a:cs typeface="Arial"/>
              </a:rPr>
              <a:t>TTC </a:t>
            </a:r>
            <a:r>
              <a:rPr sz="4400" b="1" dirty="0">
                <a:solidFill>
                  <a:srgbClr val="337785"/>
                </a:solidFill>
                <a:latin typeface="Arial"/>
                <a:cs typeface="Arial"/>
              </a:rPr>
              <a:t>Thinking</a:t>
            </a:r>
            <a:r>
              <a:rPr sz="4400" b="1" spc="-55" dirty="0">
                <a:solidFill>
                  <a:srgbClr val="337785"/>
                </a:solidFill>
                <a:latin typeface="Arial"/>
                <a:cs typeface="Arial"/>
              </a:rPr>
              <a:t> </a:t>
            </a:r>
            <a:r>
              <a:rPr sz="4400" b="1" dirty="0">
                <a:solidFill>
                  <a:srgbClr val="337785"/>
                </a:solidFill>
                <a:latin typeface="Arial"/>
                <a:cs typeface="Arial"/>
              </a:rPr>
              <a:t>Process</a:t>
            </a:r>
            <a:endParaRPr sz="4400">
              <a:latin typeface="Arial"/>
              <a:cs typeface="Arial"/>
            </a:endParaRPr>
          </a:p>
        </p:txBody>
      </p:sp>
      <p:sp>
        <p:nvSpPr>
          <p:cNvPr id="3" name="object 3"/>
          <p:cNvSpPr txBox="1"/>
          <p:nvPr/>
        </p:nvSpPr>
        <p:spPr>
          <a:xfrm>
            <a:off x="1916048" y="1819402"/>
            <a:ext cx="9522460" cy="430887"/>
          </a:xfrm>
          <a:prstGeom prst="rect">
            <a:avLst/>
          </a:prstGeom>
        </p:spPr>
        <p:txBody>
          <a:bodyPr vert="horz" wrap="square" lIns="0" tIns="0" rIns="0" bIns="0" rtlCol="0">
            <a:spAutoFit/>
          </a:bodyPr>
          <a:lstStyle/>
          <a:p>
            <a:pPr marL="527685" indent="-514984">
              <a:lnSpc>
                <a:spcPct val="100000"/>
              </a:lnSpc>
              <a:buAutoNum type="arabicPeriod"/>
              <a:tabLst>
                <a:tab pos="527685" algn="l"/>
                <a:tab pos="528320" algn="l"/>
              </a:tabLst>
            </a:pPr>
            <a:r>
              <a:rPr sz="2800" spc="-5" dirty="0">
                <a:latin typeface="Arial"/>
                <a:cs typeface="Arial"/>
              </a:rPr>
              <a:t>How are we</a:t>
            </a:r>
            <a:r>
              <a:rPr sz="2800" spc="-25" dirty="0">
                <a:latin typeface="Arial"/>
                <a:cs typeface="Arial"/>
              </a:rPr>
              <a:t> </a:t>
            </a:r>
            <a:r>
              <a:rPr sz="2800" spc="-5" dirty="0">
                <a:latin typeface="Arial"/>
                <a:cs typeface="Arial"/>
              </a:rPr>
              <a:t>doing?</a:t>
            </a:r>
            <a:endParaRPr sz="2800" dirty="0">
              <a:latin typeface="Arial"/>
              <a:cs typeface="Arial"/>
            </a:endParaRPr>
          </a:p>
        </p:txBody>
      </p:sp>
      <p:sp>
        <p:nvSpPr>
          <p:cNvPr id="4" name="object 4"/>
          <p:cNvSpPr/>
          <p:nvPr/>
        </p:nvSpPr>
        <p:spPr>
          <a:xfrm>
            <a:off x="9240011" y="1252727"/>
            <a:ext cx="1645920" cy="164592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126815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16048" y="600075"/>
            <a:ext cx="9253220" cy="690245"/>
          </a:xfrm>
          <a:prstGeom prst="rect">
            <a:avLst/>
          </a:prstGeom>
        </p:spPr>
        <p:txBody>
          <a:bodyPr vert="horz" wrap="square" lIns="0" tIns="0" rIns="0" bIns="0" rtlCol="0">
            <a:spAutoFit/>
          </a:bodyPr>
          <a:lstStyle/>
          <a:p>
            <a:pPr marL="12700">
              <a:lnSpc>
                <a:spcPct val="100000"/>
              </a:lnSpc>
            </a:pPr>
            <a:r>
              <a:rPr sz="4400" b="1" dirty="0">
                <a:solidFill>
                  <a:srgbClr val="337785"/>
                </a:solidFill>
                <a:latin typeface="Arial"/>
                <a:cs typeface="Arial"/>
              </a:rPr>
              <a:t>Steps in the </a:t>
            </a:r>
            <a:r>
              <a:rPr sz="4400" b="1" spc="-5" dirty="0">
                <a:solidFill>
                  <a:srgbClr val="337785"/>
                </a:solidFill>
                <a:latin typeface="Arial"/>
                <a:cs typeface="Arial"/>
              </a:rPr>
              <a:t>TTC </a:t>
            </a:r>
            <a:r>
              <a:rPr sz="4400" b="1" dirty="0">
                <a:solidFill>
                  <a:srgbClr val="337785"/>
                </a:solidFill>
                <a:latin typeface="Arial"/>
                <a:cs typeface="Arial"/>
              </a:rPr>
              <a:t>Thinking</a:t>
            </a:r>
            <a:r>
              <a:rPr sz="4400" b="1" spc="-55" dirty="0">
                <a:solidFill>
                  <a:srgbClr val="337785"/>
                </a:solidFill>
                <a:latin typeface="Arial"/>
                <a:cs typeface="Arial"/>
              </a:rPr>
              <a:t> </a:t>
            </a:r>
            <a:r>
              <a:rPr sz="4400" b="1" dirty="0">
                <a:solidFill>
                  <a:srgbClr val="337785"/>
                </a:solidFill>
                <a:latin typeface="Arial"/>
                <a:cs typeface="Arial"/>
              </a:rPr>
              <a:t>Process</a:t>
            </a:r>
            <a:endParaRPr sz="4400">
              <a:latin typeface="Arial"/>
              <a:cs typeface="Arial"/>
            </a:endParaRPr>
          </a:p>
        </p:txBody>
      </p:sp>
      <p:sp>
        <p:nvSpPr>
          <p:cNvPr id="3" name="object 3"/>
          <p:cNvSpPr txBox="1"/>
          <p:nvPr/>
        </p:nvSpPr>
        <p:spPr>
          <a:xfrm>
            <a:off x="1916048" y="1819402"/>
            <a:ext cx="9522460" cy="951543"/>
          </a:xfrm>
          <a:prstGeom prst="rect">
            <a:avLst/>
          </a:prstGeom>
        </p:spPr>
        <p:txBody>
          <a:bodyPr vert="horz" wrap="square" lIns="0" tIns="0" rIns="0" bIns="0" rtlCol="0">
            <a:spAutoFit/>
          </a:bodyPr>
          <a:lstStyle/>
          <a:p>
            <a:pPr marL="527685" indent="-514984">
              <a:lnSpc>
                <a:spcPct val="100000"/>
              </a:lnSpc>
              <a:buAutoNum type="arabicPeriod"/>
              <a:tabLst>
                <a:tab pos="527685" algn="l"/>
                <a:tab pos="528320" algn="l"/>
              </a:tabLst>
            </a:pPr>
            <a:r>
              <a:rPr sz="2800" spc="-5" dirty="0">
                <a:latin typeface="Arial"/>
                <a:cs typeface="Arial"/>
              </a:rPr>
              <a:t>How are we</a:t>
            </a:r>
            <a:r>
              <a:rPr sz="2800" spc="-25" dirty="0">
                <a:latin typeface="Arial"/>
                <a:cs typeface="Arial"/>
              </a:rPr>
              <a:t> </a:t>
            </a:r>
            <a:r>
              <a:rPr sz="2800" spc="-5" dirty="0">
                <a:latin typeface="Arial"/>
                <a:cs typeface="Arial"/>
              </a:rPr>
              <a:t>doing?</a:t>
            </a:r>
            <a:endParaRPr sz="2800" dirty="0">
              <a:latin typeface="Arial"/>
              <a:cs typeface="Arial"/>
            </a:endParaRPr>
          </a:p>
          <a:p>
            <a:pPr marL="527685" indent="-514984">
              <a:lnSpc>
                <a:spcPct val="100000"/>
              </a:lnSpc>
              <a:spcBef>
                <a:spcPts val="660"/>
              </a:spcBef>
              <a:buAutoNum type="arabicPeriod"/>
              <a:tabLst>
                <a:tab pos="527685" algn="l"/>
                <a:tab pos="528320" algn="l"/>
              </a:tabLst>
            </a:pPr>
            <a:r>
              <a:rPr sz="2800" spc="-5" dirty="0">
                <a:latin typeface="Arial"/>
                <a:cs typeface="Arial"/>
              </a:rPr>
              <a:t>What is the </a:t>
            </a:r>
            <a:r>
              <a:rPr sz="2800" dirty="0">
                <a:latin typeface="Arial"/>
                <a:cs typeface="Arial"/>
              </a:rPr>
              <a:t>story </a:t>
            </a:r>
            <a:r>
              <a:rPr sz="2800" spc="-5" dirty="0">
                <a:latin typeface="Arial"/>
                <a:cs typeface="Arial"/>
              </a:rPr>
              <a:t>behind the</a:t>
            </a:r>
            <a:r>
              <a:rPr sz="2800" spc="-10" dirty="0">
                <a:latin typeface="Arial"/>
                <a:cs typeface="Arial"/>
              </a:rPr>
              <a:t> </a:t>
            </a:r>
            <a:r>
              <a:rPr sz="2800" dirty="0">
                <a:latin typeface="Arial"/>
                <a:cs typeface="Arial"/>
              </a:rPr>
              <a:t>curve?</a:t>
            </a:r>
          </a:p>
        </p:txBody>
      </p:sp>
      <p:sp>
        <p:nvSpPr>
          <p:cNvPr id="4" name="object 4"/>
          <p:cNvSpPr/>
          <p:nvPr/>
        </p:nvSpPr>
        <p:spPr>
          <a:xfrm>
            <a:off x="9240011" y="1252727"/>
            <a:ext cx="1645920" cy="164592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61673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16048" y="600075"/>
            <a:ext cx="9253220" cy="690245"/>
          </a:xfrm>
          <a:prstGeom prst="rect">
            <a:avLst/>
          </a:prstGeom>
        </p:spPr>
        <p:txBody>
          <a:bodyPr vert="horz" wrap="square" lIns="0" tIns="0" rIns="0" bIns="0" rtlCol="0">
            <a:spAutoFit/>
          </a:bodyPr>
          <a:lstStyle/>
          <a:p>
            <a:pPr marL="12700">
              <a:lnSpc>
                <a:spcPct val="100000"/>
              </a:lnSpc>
            </a:pPr>
            <a:r>
              <a:rPr sz="4400" b="1" dirty="0">
                <a:solidFill>
                  <a:srgbClr val="337785"/>
                </a:solidFill>
                <a:latin typeface="Arial"/>
                <a:cs typeface="Arial"/>
              </a:rPr>
              <a:t>Steps in the </a:t>
            </a:r>
            <a:r>
              <a:rPr sz="4400" b="1" spc="-5" dirty="0">
                <a:solidFill>
                  <a:srgbClr val="337785"/>
                </a:solidFill>
                <a:latin typeface="Arial"/>
                <a:cs typeface="Arial"/>
              </a:rPr>
              <a:t>TTC </a:t>
            </a:r>
            <a:r>
              <a:rPr sz="4400" b="1" dirty="0">
                <a:solidFill>
                  <a:srgbClr val="337785"/>
                </a:solidFill>
                <a:latin typeface="Arial"/>
                <a:cs typeface="Arial"/>
              </a:rPr>
              <a:t>Thinking</a:t>
            </a:r>
            <a:r>
              <a:rPr sz="4400" b="1" spc="-55" dirty="0">
                <a:solidFill>
                  <a:srgbClr val="337785"/>
                </a:solidFill>
                <a:latin typeface="Arial"/>
                <a:cs typeface="Arial"/>
              </a:rPr>
              <a:t> </a:t>
            </a:r>
            <a:r>
              <a:rPr sz="4400" b="1" dirty="0">
                <a:solidFill>
                  <a:srgbClr val="337785"/>
                </a:solidFill>
                <a:latin typeface="Arial"/>
                <a:cs typeface="Arial"/>
              </a:rPr>
              <a:t>Process</a:t>
            </a:r>
            <a:endParaRPr sz="4400">
              <a:latin typeface="Arial"/>
              <a:cs typeface="Arial"/>
            </a:endParaRPr>
          </a:p>
        </p:txBody>
      </p:sp>
      <p:sp>
        <p:nvSpPr>
          <p:cNvPr id="3" name="object 3"/>
          <p:cNvSpPr txBox="1"/>
          <p:nvPr/>
        </p:nvSpPr>
        <p:spPr>
          <a:xfrm>
            <a:off x="1916048" y="1819402"/>
            <a:ext cx="9522460" cy="1862048"/>
          </a:xfrm>
          <a:prstGeom prst="rect">
            <a:avLst/>
          </a:prstGeom>
        </p:spPr>
        <p:txBody>
          <a:bodyPr vert="horz" wrap="square" lIns="0" tIns="0" rIns="0" bIns="0" rtlCol="0">
            <a:spAutoFit/>
          </a:bodyPr>
          <a:lstStyle/>
          <a:p>
            <a:pPr marL="527685" indent="-514984">
              <a:lnSpc>
                <a:spcPct val="100000"/>
              </a:lnSpc>
              <a:buAutoNum type="arabicPeriod"/>
              <a:tabLst>
                <a:tab pos="527685" algn="l"/>
                <a:tab pos="528320" algn="l"/>
              </a:tabLst>
            </a:pPr>
            <a:r>
              <a:rPr sz="2800" spc="-5" dirty="0">
                <a:latin typeface="Arial"/>
                <a:cs typeface="Arial"/>
              </a:rPr>
              <a:t>How are we</a:t>
            </a:r>
            <a:r>
              <a:rPr sz="2800" spc="-25" dirty="0">
                <a:latin typeface="Arial"/>
                <a:cs typeface="Arial"/>
              </a:rPr>
              <a:t> </a:t>
            </a:r>
            <a:r>
              <a:rPr sz="2800" spc="-5" dirty="0">
                <a:latin typeface="Arial"/>
                <a:cs typeface="Arial"/>
              </a:rPr>
              <a:t>doing?</a:t>
            </a:r>
            <a:endParaRPr sz="2800" dirty="0">
              <a:latin typeface="Arial"/>
              <a:cs typeface="Arial"/>
            </a:endParaRPr>
          </a:p>
          <a:p>
            <a:pPr marL="527685" indent="-514984">
              <a:lnSpc>
                <a:spcPct val="100000"/>
              </a:lnSpc>
              <a:spcBef>
                <a:spcPts val="660"/>
              </a:spcBef>
              <a:buAutoNum type="arabicPeriod"/>
              <a:tabLst>
                <a:tab pos="527685" algn="l"/>
                <a:tab pos="528320" algn="l"/>
              </a:tabLst>
            </a:pPr>
            <a:r>
              <a:rPr sz="2800" spc="-5" dirty="0">
                <a:latin typeface="Arial"/>
                <a:cs typeface="Arial"/>
              </a:rPr>
              <a:t>What is the </a:t>
            </a:r>
            <a:r>
              <a:rPr sz="2800" dirty="0">
                <a:latin typeface="Arial"/>
                <a:cs typeface="Arial"/>
              </a:rPr>
              <a:t>story </a:t>
            </a:r>
            <a:r>
              <a:rPr sz="2800" spc="-5" dirty="0">
                <a:latin typeface="Arial"/>
                <a:cs typeface="Arial"/>
              </a:rPr>
              <a:t>behind the</a:t>
            </a:r>
            <a:r>
              <a:rPr sz="2800" spc="-10" dirty="0">
                <a:latin typeface="Arial"/>
                <a:cs typeface="Arial"/>
              </a:rPr>
              <a:t> </a:t>
            </a:r>
            <a:r>
              <a:rPr sz="2800" dirty="0">
                <a:latin typeface="Arial"/>
                <a:cs typeface="Arial"/>
              </a:rPr>
              <a:t>curve?</a:t>
            </a:r>
          </a:p>
          <a:p>
            <a:pPr marL="527685" marR="5080" indent="-514984">
              <a:lnSpc>
                <a:spcPts val="3020"/>
              </a:lnSpc>
              <a:spcBef>
                <a:spcPts val="1060"/>
              </a:spcBef>
              <a:buAutoNum type="arabicPeriod"/>
              <a:tabLst>
                <a:tab pos="527685" algn="l"/>
                <a:tab pos="528320" algn="l"/>
              </a:tabLst>
            </a:pPr>
            <a:r>
              <a:rPr sz="2800" spc="-5" dirty="0">
                <a:latin typeface="Arial"/>
                <a:cs typeface="Arial"/>
              </a:rPr>
              <a:t>Who </a:t>
            </a:r>
            <a:r>
              <a:rPr sz="2800" dirty="0">
                <a:latin typeface="Arial"/>
                <a:cs typeface="Arial"/>
              </a:rPr>
              <a:t>are partners </a:t>
            </a:r>
            <a:r>
              <a:rPr sz="2800" spc="-5" dirty="0">
                <a:latin typeface="Arial"/>
                <a:cs typeface="Arial"/>
              </a:rPr>
              <a:t>that might </a:t>
            </a:r>
            <a:r>
              <a:rPr sz="2800" dirty="0">
                <a:latin typeface="Arial"/>
                <a:cs typeface="Arial"/>
              </a:rPr>
              <a:t>have </a:t>
            </a:r>
            <a:r>
              <a:rPr sz="2800" spc="-5" dirty="0">
                <a:latin typeface="Arial"/>
                <a:cs typeface="Arial"/>
              </a:rPr>
              <a:t>a </a:t>
            </a:r>
            <a:r>
              <a:rPr sz="2800" dirty="0">
                <a:latin typeface="Arial"/>
                <a:cs typeface="Arial"/>
              </a:rPr>
              <a:t>role </a:t>
            </a:r>
            <a:r>
              <a:rPr sz="2800" spc="-5" dirty="0">
                <a:latin typeface="Arial"/>
                <a:cs typeface="Arial"/>
              </a:rPr>
              <a:t>to play in </a:t>
            </a:r>
            <a:r>
              <a:rPr sz="2800" dirty="0">
                <a:latin typeface="Arial"/>
                <a:cs typeface="Arial"/>
              </a:rPr>
              <a:t>turning  </a:t>
            </a:r>
            <a:r>
              <a:rPr sz="2800" spc="-5" dirty="0">
                <a:latin typeface="Arial"/>
                <a:cs typeface="Arial"/>
              </a:rPr>
              <a:t>the</a:t>
            </a:r>
            <a:r>
              <a:rPr sz="2800" spc="-80" dirty="0">
                <a:latin typeface="Arial"/>
                <a:cs typeface="Arial"/>
              </a:rPr>
              <a:t> </a:t>
            </a:r>
            <a:r>
              <a:rPr sz="2800" dirty="0">
                <a:latin typeface="Arial"/>
                <a:cs typeface="Arial"/>
              </a:rPr>
              <a:t>curve?</a:t>
            </a:r>
          </a:p>
        </p:txBody>
      </p:sp>
      <p:sp>
        <p:nvSpPr>
          <p:cNvPr id="4" name="object 4"/>
          <p:cNvSpPr/>
          <p:nvPr/>
        </p:nvSpPr>
        <p:spPr>
          <a:xfrm>
            <a:off x="9240011" y="1252727"/>
            <a:ext cx="1645920" cy="164592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337949797"/>
      </p:ext>
    </p:extLst>
  </p:cSld>
  <p:clrMapOvr>
    <a:masterClrMapping/>
  </p:clrMapOvr>
</p:sld>
</file>

<file path=ppt/theme/theme1.xml><?xml version="1.0" encoding="utf-8"?>
<a:theme xmlns:a="http://schemas.openxmlformats.org/drawingml/2006/main" name="Office Theme">
  <a:themeElements>
    <a:clrScheme name="CLIC">
      <a:dk1>
        <a:sysClr val="windowText" lastClr="000000"/>
      </a:dk1>
      <a:lt1>
        <a:sysClr val="window" lastClr="FFFFFF"/>
      </a:lt1>
      <a:dk2>
        <a:srgbClr val="44546A"/>
      </a:dk2>
      <a:lt2>
        <a:srgbClr val="E7E6E6"/>
      </a:lt2>
      <a:accent1>
        <a:srgbClr val="176C80"/>
      </a:accent1>
      <a:accent2>
        <a:srgbClr val="662E6D"/>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12269</TotalTime>
  <Words>5513</Words>
  <Application>Microsoft Office PowerPoint</Application>
  <PresentationFormat>Widescreen</PresentationFormat>
  <Paragraphs>759</Paragraphs>
  <Slides>67</Slides>
  <Notes>63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67</vt:i4>
      </vt:variant>
    </vt:vector>
  </HeadingPairs>
  <TitlesOfParts>
    <vt:vector size="74" baseType="lpstr">
      <vt:lpstr>Arial</vt:lpstr>
      <vt:lpstr>Calibri</vt:lpstr>
      <vt:lpstr>Calibri Light</vt:lpstr>
      <vt:lpstr>Helvetica</vt:lpstr>
      <vt:lpstr>Tahoma</vt:lpstr>
      <vt:lpstr>Times New Roman</vt:lpstr>
      <vt:lpstr>Office Theme</vt:lpstr>
      <vt:lpstr>Streamlining Analysis: Blending text mining and manual processes</vt:lpstr>
      <vt:lpstr>Acknowledgements</vt:lpstr>
      <vt:lpstr>Acknowledgements</vt:lpstr>
      <vt:lpstr>Setting</vt:lpstr>
      <vt:lpstr>Common Metrics Initiative Turn the Curve Plans</vt:lpstr>
      <vt:lpstr>TTC - An Ends to Means Approach</vt:lpstr>
      <vt:lpstr>Steps in the TTC Thinking Process</vt:lpstr>
      <vt:lpstr>Steps in the TTC Thinking Process</vt:lpstr>
      <vt:lpstr>Steps in the TTC Thinking Process</vt:lpstr>
      <vt:lpstr>Steps in the TTC Thinking Process</vt:lpstr>
      <vt:lpstr>Steps in the TTC Thinking Process</vt:lpstr>
      <vt:lpstr>3 Metrics </vt:lpstr>
      <vt:lpstr>How much data is that?</vt:lpstr>
      <vt:lpstr>Result</vt:lpstr>
      <vt:lpstr>Result</vt:lpstr>
      <vt:lpstr>How is this useful?</vt:lpstr>
      <vt:lpstr>Method</vt:lpstr>
      <vt:lpstr>Data Management</vt:lpstr>
      <vt:lpstr>Data Source</vt:lpstr>
      <vt:lpstr>Data Source</vt:lpstr>
      <vt:lpstr>Data Source</vt:lpstr>
      <vt:lpstr>Data Source</vt:lpstr>
      <vt:lpstr>Data Source</vt:lpstr>
      <vt:lpstr>Data Management</vt:lpstr>
      <vt:lpstr>Data Management</vt:lpstr>
      <vt:lpstr>Data Management</vt:lpstr>
      <vt:lpstr>Method</vt:lpstr>
      <vt:lpstr>Develop working categories</vt:lpstr>
      <vt:lpstr>Working Categories</vt:lpstr>
      <vt:lpstr>Working Categories</vt:lpstr>
      <vt:lpstr>Working Categories</vt:lpstr>
      <vt:lpstr>Solicit feedback</vt:lpstr>
      <vt:lpstr>Structured feedback</vt:lpstr>
      <vt:lpstr>Structured feedback</vt:lpstr>
      <vt:lpstr>Structured feedback</vt:lpstr>
      <vt:lpstr>Revised Categories</vt:lpstr>
      <vt:lpstr>Revised Categories</vt:lpstr>
      <vt:lpstr>Method</vt:lpstr>
      <vt:lpstr>Dictionary Building</vt:lpstr>
      <vt:lpstr>Add Words to Categories</vt:lpstr>
      <vt:lpstr>Check Leftover Words</vt:lpstr>
      <vt:lpstr>Use Keyword in Context</vt:lpstr>
      <vt:lpstr>Use Keyword in Context</vt:lpstr>
      <vt:lpstr>Test and Validate</vt:lpstr>
      <vt:lpstr>Method</vt:lpstr>
      <vt:lpstr>Text Mining</vt:lpstr>
      <vt:lpstr>Result</vt:lpstr>
      <vt:lpstr>How long did this take?</vt:lpstr>
      <vt:lpstr>Lessons Learned</vt:lpstr>
      <vt:lpstr>Lessons Learned</vt:lpstr>
      <vt:lpstr>Lessons Learned</vt:lpstr>
      <vt:lpstr>Lessons Learned</vt:lpstr>
      <vt:lpstr>Process Improvements</vt:lpstr>
      <vt:lpstr>Process Improvements</vt:lpstr>
      <vt:lpstr>Strengths</vt:lpstr>
      <vt:lpstr>Strengths</vt:lpstr>
      <vt:lpstr>Strengths</vt:lpstr>
      <vt:lpstr>Strengths</vt:lpstr>
      <vt:lpstr>Limitations</vt:lpstr>
      <vt:lpstr>Limitations</vt:lpstr>
      <vt:lpstr>Next Steps</vt:lpstr>
      <vt:lpstr>Next Steps</vt:lpstr>
      <vt:lpstr>Next Steps</vt:lpstr>
      <vt:lpstr>Next Steps</vt:lpstr>
      <vt:lpstr>Summary/Conclusions</vt:lpstr>
      <vt:lpstr>Connect</vt:lpstr>
      <vt:lpstr>Selected Bibliography</vt:lpstr>
    </vt:vector>
  </TitlesOfParts>
  <Company>URMC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Meyers, Laura</dc:creator>
  <cp:lastModifiedBy>Elizabeth Wayman</cp:lastModifiedBy>
  <cp:revision>226</cp:revision>
  <dcterms:created xsi:type="dcterms:W3CDTF">2018-03-15T20:50:44Z</dcterms:created>
  <dcterms:modified xsi:type="dcterms:W3CDTF">2018-11-01T13:45:48Z</dcterms:modified>
</cp:coreProperties>
</file>