
<file path=[Content_Types].xml><?xml version="1.0" encoding="utf-8"?>
<Types xmlns="http://schemas.openxmlformats.org/package/2006/content-types">
  <Override PartName="/ppt/slideLayouts/slideLayout8.xml" ContentType="application/vnd.openxmlformats-officedocument.presentationml.slideLayout+xml"/>
  <Override PartName="/ppt/notesSlides/notesSlide2.xml" ContentType="application/vnd.openxmlformats-officedocument.presentationml.notesSlide+xml"/>
  <Override PartName="/ppt/notesSlides/notesSlide14.xml" ContentType="application/vnd.openxmlformats-officedocument.presentationml.notesSlide+xml"/>
  <Override PartName="/ppt/theme/theme2.xml" ContentType="application/vnd.openxmlformats-officedocument.theme+xml"/>
  <Override PartName="/ppt/diagrams/drawing2.xml" ContentType="application/vnd.ms-office.drawingml.diagramDrawing+xml"/>
  <Override PartName="/ppt/slides/slide2.xml" ContentType="application/vnd.openxmlformats-officedocument.presentationml.slide+xml"/>
  <Override PartName="/ppt/diagrams/colors1.xml" ContentType="application/vnd.openxmlformats-officedocument.drawingml.diagramColors+xml"/>
  <Override PartName="/ppt/notesSlides/notesSlide11.xml" ContentType="application/vnd.openxmlformats-officedocument.presentationml.notesSlide+xml"/>
  <Override PartName="/ppt/notesSlides/notesSlide9.xml" ContentType="application/vnd.openxmlformats-officedocument.presentationml.notesSlide+xml"/>
  <Override PartName="/docProps/app.xml" ContentType="application/vnd.openxmlformats-officedocument.extended-properties+xml"/>
  <Override PartName="/ppt/diagrams/layout1.xml" ContentType="application/vnd.openxmlformats-officedocument.drawingml.diagramLayout+xml"/>
  <Override PartName="/ppt/slides/slide11.xml" ContentType="application/vnd.openxmlformats-officedocument.presentationml.slide+xml"/>
  <Override PartName="/ppt/slides/slide18.xml" ContentType="application/vnd.openxmlformats-officedocument.presentationml.slide+xml"/>
  <Override PartName="/ppt/theme/theme3.xml" ContentType="application/vnd.openxmlformats-officedocument.theme+xml"/>
  <Override PartName="/ppt/notesSlides/notesSlide16.xml" ContentType="application/vnd.openxmlformats-officedocument.presentationml.notesSlide+xml"/>
  <Override PartName="/ppt/charts/chart1.xml" ContentType="application/vnd.openxmlformats-officedocument.drawingml.chart+xml"/>
  <Override PartName="/ppt/slideLayouts/slideLayout3.xml" ContentType="application/vnd.openxmlformats-officedocument.presentationml.slideLayout+xml"/>
  <Override PartName="/ppt/slideLayouts/slideLayout5.xml" ContentType="application/vnd.openxmlformats-officedocument.presentationml.slideLayout+xml"/>
  <Override PartName="/ppt/slideLayouts/slideLayout10.xml" ContentType="application/vnd.openxmlformats-officedocument.presentationml.slideLayout+xml"/>
  <Override PartName="/ppt/slideLayouts/slideLayout9.xml" ContentType="application/vnd.openxmlformats-officedocument.presentationml.slideLayout+xml"/>
  <Override PartName="/ppt/diagrams/layout2.xml" ContentType="application/vnd.openxmlformats-officedocument.drawingml.diagramLayout+xml"/>
  <Override PartName="/ppt/notesSlides/notesSlide3.xml" ContentType="application/vnd.openxmlformats-officedocument.presentationml.notesSlide+xml"/>
  <Override PartName="/ppt/notesMasters/notesMaster1.xml" ContentType="application/vnd.openxmlformats-officedocument.presentationml.notesMaster+xml"/>
  <Override PartName="/ppt/slides/slide1.xml" ContentType="application/vnd.openxmlformats-officedocument.presentationml.slide+xml"/>
  <Override PartName="/ppt/tableStyles.xml" ContentType="application/vnd.openxmlformats-officedocument.presentationml.tableStyles+xml"/>
  <Default Extension="xml" ContentType="application/xml"/>
  <Override PartName="/ppt/slides/slide7.xml" ContentType="application/vnd.openxmlformats-officedocument.presentationml.slide+xml"/>
  <Override PartName="/ppt/viewProps.xml" ContentType="application/vnd.openxmlformats-officedocument.presentationml.viewProps+xml"/>
  <Override PartName="/ppt/slideMasters/slideMaster1.xml" ContentType="application/vnd.openxmlformats-officedocument.presentationml.slideMaster+xml"/>
  <Override PartName="/ppt/diagrams/data1.xml" ContentType="application/vnd.openxmlformats-officedocument.drawingml.diagramData+xml"/>
  <Override PartName="/ppt/notesSlides/notesSlide7.xml" ContentType="application/vnd.openxmlformats-officedocument.presentationml.notesSlide+xml"/>
  <Default Extension="xlsx" ContentType="application/vnd.openxmlformats-officedocument.spreadsheetml.sheet"/>
  <Override PartName="/ppt/notesSlides/notesSlide4.xml" ContentType="application/vnd.openxmlformats-officedocument.presentationml.notesSlide+xml"/>
  <Override PartName="/ppt/notesSlides/notesSlide15.xml" ContentType="application/vnd.openxmlformats-officedocument.presentationml.notesSlide+xml"/>
  <Override PartName="/ppt/handoutMasters/handoutMaster1.xml" ContentType="application/vnd.openxmlformats-officedocument.presentationml.handoutMaster+xml"/>
  <Override PartName="/ppt/slides/slide13.xml" ContentType="application/vnd.openxmlformats-officedocument.presentationml.slide+xml"/>
  <Override PartName="/ppt/slides/slide14.xml" ContentType="application/vnd.openxmlformats-officedocument.presentationml.slide+xml"/>
  <Override PartName="/ppt/notesSlides/notesSlide17.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slides/slide17.xml" ContentType="application/vnd.openxmlformats-officedocument.presentationml.slide+xml"/>
  <Override PartName="/ppt/slideLayouts/slideLayout4.xml" ContentType="application/vnd.openxmlformats-officedocument.presentationml.slideLayout+xml"/>
  <Override PartName="/ppt/notesSlides/notesSlide5.xml" ContentType="application/vnd.openxmlformats-officedocument.presentationml.notesSlide+xml"/>
  <Override PartName="/ppt/slideLayouts/slideLayout2.xml" ContentType="application/vnd.openxmlformats-officedocument.presentationml.slideLayout+xml"/>
  <Override PartName="/ppt/notesSlides/notesSlide13.xml" ContentType="application/vnd.openxmlformats-officedocument.presentationml.notesSlide+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diagrams/quickStyle1.xml" ContentType="application/vnd.openxmlformats-officedocument.drawingml.diagramStyle+xml"/>
  <Override PartName="/ppt/theme/theme1.xml" ContentType="application/vnd.openxmlformats-officedocument.theme+xml"/>
  <Override PartName="/ppt/slideLayouts/slideLayout6.xml" ContentType="application/vnd.openxmlformats-officedocument.presentationml.slideLayout+xml"/>
  <Override PartName="/ppt/diagrams/quickStyle2.xml" ContentType="application/vnd.openxmlformats-officedocument.drawingml.diagramStyle+xml"/>
  <Override PartName="/ppt/presentation.xml" ContentType="application/vnd.openxmlformats-officedocument.presentationml.presentation.main+xml"/>
  <Override PartName="/ppt/slides/slide5.xml" ContentType="application/vnd.openxmlformats-officedocument.presentationml.slide+xml"/>
  <Override PartName="/ppt/slides/slide10.xml" ContentType="application/vnd.openxmlformats-officedocument.presentationml.slide+xml"/>
  <Override PartName="/ppt/slideLayouts/slideLayout7.xml" ContentType="application/vnd.openxmlformats-officedocument.presentationml.slideLayout+xml"/>
  <Override PartName="/ppt/presProps.xml" ContentType="application/vnd.openxmlformats-officedocument.presentationml.presProps+xml"/>
  <Default Extension="jpeg" ContentType="image/jpeg"/>
  <Override PartName="/ppt/notesSlides/notesSlide18.xml" ContentType="application/vnd.openxmlformats-officedocument.presentationml.notesSlide+xml"/>
  <Default Extension="png" ContentType="image/png"/>
  <Override PartName="/ppt/slides/slide3.xml" ContentType="application/vnd.openxmlformats-officedocument.presentationml.slide+xml"/>
  <Override PartName="/ppt/slides/slide4.xml" ContentType="application/vnd.openxmlformats-officedocument.presentationml.slide+xml"/>
  <Override PartName="/ppt/slideLayouts/slideLayout11.xml" ContentType="application/vnd.openxmlformats-officedocument.presentationml.slideLayout+xml"/>
  <Override PartName="/ppt/notesSlides/notesSlide8.xml" ContentType="application/vnd.openxmlformats-officedocument.presentationml.notesSlide+xml"/>
  <Override PartName="/docProps/core.xml" ContentType="application/vnd.openxmlformats-package.core-properties+xml"/>
  <Override PartName="/ppt/slides/slide8.xml" ContentType="application/vnd.openxmlformats-officedocument.presentationml.slide+xml"/>
  <Override PartName="/ppt/slides/slide15.xml" ContentType="application/vnd.openxmlformats-officedocument.presentationml.slide+xml"/>
  <Default Extension="bin" ContentType="application/vnd.openxmlformats-officedocument.presentationml.printerSettings"/>
  <Override PartName="/ppt/notesSlides/notesSlide10.xml" ContentType="application/vnd.openxmlformats-officedocument.presentationml.notesSlide+xml"/>
  <Default Extension="rels" ContentType="application/vnd.openxmlformats-package.relationships+xml"/>
  <Override PartName="/ppt/slides/slide9.xml" ContentType="application/vnd.openxmlformats-officedocument.presentationml.slide+xml"/>
  <Override PartName="/ppt/diagrams/drawing1.xml" ContentType="application/vnd.ms-office.drawingml.diagramDrawing+xml"/>
  <Override PartName="/ppt/diagrams/colors2.xml" ContentType="application/vnd.openxmlformats-officedocument.drawingml.diagramColors+xml"/>
  <Override PartName="/ppt/slides/slide6.xml" ContentType="application/vnd.openxmlformats-officedocument.presentationml.slide+xml"/>
  <Override PartName="/ppt/slides/slide16.xml" ContentType="application/vnd.openxmlformats-officedocument.presentationml.slide+xml"/>
  <Override PartName="/ppt/slideLayouts/slideLayout12.xml" ContentType="application/vnd.openxmlformats-officedocument.presentationml.slideLayout+xml"/>
  <Override PartName="/ppt/slides/slide12.xml" ContentType="application/vnd.openxmlformats-officedocument.presentationml.slide+xml"/>
  <Override PartName="/ppt/diagrams/data2.xml" ContentType="application/vnd.openxmlformats-officedocument.drawingml.diagramData+xml"/>
</Types>
</file>

<file path=_rels/.rels><?xml version="1.0" encoding="UTF-8" standalone="yes"?>
<Relationships xmlns="http://schemas.openxmlformats.org/package/2006/relationships"><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 Id="rId3"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839" r:id="rId1"/>
  </p:sldMasterIdLst>
  <p:notesMasterIdLst>
    <p:notesMasterId r:id="rId20"/>
  </p:notesMasterIdLst>
  <p:handoutMasterIdLst>
    <p:handoutMasterId r:id="rId21"/>
  </p:handoutMasterIdLst>
  <p:sldIdLst>
    <p:sldId id="271" r:id="rId2"/>
    <p:sldId id="278" r:id="rId3"/>
    <p:sldId id="257" r:id="rId4"/>
    <p:sldId id="258" r:id="rId5"/>
    <p:sldId id="259" r:id="rId6"/>
    <p:sldId id="260" r:id="rId7"/>
    <p:sldId id="261" r:id="rId8"/>
    <p:sldId id="262" r:id="rId9"/>
    <p:sldId id="263" r:id="rId10"/>
    <p:sldId id="264" r:id="rId11"/>
    <p:sldId id="272" r:id="rId12"/>
    <p:sldId id="266" r:id="rId13"/>
    <p:sldId id="275" r:id="rId14"/>
    <p:sldId id="277" r:id="rId15"/>
    <p:sldId id="276" r:id="rId16"/>
    <p:sldId id="280" r:id="rId17"/>
    <p:sldId id="281" r:id="rId18"/>
    <p:sldId id="270" r:id="rId19"/>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Geneva"/>
        <a:cs typeface="Geneva"/>
      </a:defRPr>
    </a:lvl1pPr>
    <a:lvl2pPr marL="457200" algn="l" defTabSz="457200" rtl="0" fontAlgn="base">
      <a:spcBef>
        <a:spcPct val="0"/>
      </a:spcBef>
      <a:spcAft>
        <a:spcPct val="0"/>
      </a:spcAft>
      <a:defRPr kern="1200">
        <a:solidFill>
          <a:schemeClr val="tx1"/>
        </a:solidFill>
        <a:latin typeface="Arial" charset="0"/>
        <a:ea typeface="Geneva"/>
        <a:cs typeface="Geneva"/>
      </a:defRPr>
    </a:lvl2pPr>
    <a:lvl3pPr marL="914400" algn="l" defTabSz="457200" rtl="0" fontAlgn="base">
      <a:spcBef>
        <a:spcPct val="0"/>
      </a:spcBef>
      <a:spcAft>
        <a:spcPct val="0"/>
      </a:spcAft>
      <a:defRPr kern="1200">
        <a:solidFill>
          <a:schemeClr val="tx1"/>
        </a:solidFill>
        <a:latin typeface="Arial" charset="0"/>
        <a:ea typeface="Geneva"/>
        <a:cs typeface="Geneva"/>
      </a:defRPr>
    </a:lvl3pPr>
    <a:lvl4pPr marL="1371600" algn="l" defTabSz="457200" rtl="0" fontAlgn="base">
      <a:spcBef>
        <a:spcPct val="0"/>
      </a:spcBef>
      <a:spcAft>
        <a:spcPct val="0"/>
      </a:spcAft>
      <a:defRPr kern="1200">
        <a:solidFill>
          <a:schemeClr val="tx1"/>
        </a:solidFill>
        <a:latin typeface="Arial" charset="0"/>
        <a:ea typeface="Geneva"/>
        <a:cs typeface="Geneva"/>
      </a:defRPr>
    </a:lvl4pPr>
    <a:lvl5pPr marL="1828800" algn="l" defTabSz="457200" rtl="0" fontAlgn="base">
      <a:spcBef>
        <a:spcPct val="0"/>
      </a:spcBef>
      <a:spcAft>
        <a:spcPct val="0"/>
      </a:spcAft>
      <a:defRPr kern="1200">
        <a:solidFill>
          <a:schemeClr val="tx1"/>
        </a:solidFill>
        <a:latin typeface="Arial" charset="0"/>
        <a:ea typeface="Geneva"/>
        <a:cs typeface="Geneva"/>
      </a:defRPr>
    </a:lvl5pPr>
    <a:lvl6pPr marL="2286000" algn="l" defTabSz="914400" rtl="0" eaLnBrk="1" latinLnBrk="0" hangingPunct="1">
      <a:defRPr kern="1200">
        <a:solidFill>
          <a:schemeClr val="tx1"/>
        </a:solidFill>
        <a:latin typeface="Arial" charset="0"/>
        <a:ea typeface="Geneva"/>
        <a:cs typeface="Geneva"/>
      </a:defRPr>
    </a:lvl6pPr>
    <a:lvl7pPr marL="2743200" algn="l" defTabSz="914400" rtl="0" eaLnBrk="1" latinLnBrk="0" hangingPunct="1">
      <a:defRPr kern="1200">
        <a:solidFill>
          <a:schemeClr val="tx1"/>
        </a:solidFill>
        <a:latin typeface="Arial" charset="0"/>
        <a:ea typeface="Geneva"/>
        <a:cs typeface="Geneva"/>
      </a:defRPr>
    </a:lvl7pPr>
    <a:lvl8pPr marL="3200400" algn="l" defTabSz="914400" rtl="0" eaLnBrk="1" latinLnBrk="0" hangingPunct="1">
      <a:defRPr kern="1200">
        <a:solidFill>
          <a:schemeClr val="tx1"/>
        </a:solidFill>
        <a:latin typeface="Arial" charset="0"/>
        <a:ea typeface="Geneva"/>
        <a:cs typeface="Geneva"/>
      </a:defRPr>
    </a:lvl8pPr>
    <a:lvl9pPr marL="3657600" algn="l" defTabSz="914400" rtl="0" eaLnBrk="1" latinLnBrk="0" hangingPunct="1">
      <a:defRPr kern="1200">
        <a:solidFill>
          <a:schemeClr val="tx1"/>
        </a:solidFill>
        <a:latin typeface="Arial" charset="0"/>
        <a:ea typeface="Geneva"/>
        <a:cs typeface="Geneva"/>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rnWhat="handouts3" frameSlides="1"/>
  <p:clrMru>
    <a:srgbClr val="8CC63F"/>
    <a:srgbClr val="8C623F"/>
    <a:srgbClr val="004964"/>
    <a:srgbClr val="585858"/>
    <a:srgbClr val="595858"/>
    <a:srgbClr val="55585F"/>
    <a:srgbClr val="5D5D5D"/>
    <a:srgbClr val="006A86"/>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SorterView">
  <p:normalViewPr>
    <p:restoredLeft sz="15620"/>
    <p:restoredTop sz="94660"/>
  </p:normalViewPr>
  <p:slideViewPr>
    <p:cSldViewPr snapToGrid="0" snapToObjects="1">
      <p:cViewPr varScale="1">
        <p:scale>
          <a:sx n="111" d="100"/>
          <a:sy n="111" d="100"/>
        </p:scale>
        <p:origin x="-600" y="-10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snapToGrid="0" snapToObjects="1">
      <p:cViewPr>
        <p:scale>
          <a:sx n="143" d="100"/>
          <a:sy n="143" d="100"/>
        </p:scale>
        <p:origin x="-1440" y="1920"/>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7" Type="http://schemas.openxmlformats.org/officeDocument/2006/relationships/slide" Target="slides/slide6.xml"/><Relationship Id="rId1" Type="http://schemas.openxmlformats.org/officeDocument/2006/relationships/slideMaster" Target="slideMasters/slideMaster1.xml"/><Relationship Id="rId24" Type="http://schemas.openxmlformats.org/officeDocument/2006/relationships/viewProps" Target="viewProps.xml"/><Relationship Id="rId25" Type="http://schemas.openxmlformats.org/officeDocument/2006/relationships/theme" Target="theme/theme1.xml"/><Relationship Id="rId8" Type="http://schemas.openxmlformats.org/officeDocument/2006/relationships/slide" Target="slides/slide7.xml"/><Relationship Id="rId13" Type="http://schemas.openxmlformats.org/officeDocument/2006/relationships/slide" Target="slides/slide12.xml"/><Relationship Id="rId10" Type="http://schemas.openxmlformats.org/officeDocument/2006/relationships/slide" Target="slides/slide9.xml"/><Relationship Id="rId12" Type="http://schemas.openxmlformats.org/officeDocument/2006/relationships/slide" Target="slides/slide11.xml"/><Relationship Id="rId17" Type="http://schemas.openxmlformats.org/officeDocument/2006/relationships/slide" Target="slides/slide16.xml"/><Relationship Id="rId9" Type="http://schemas.openxmlformats.org/officeDocument/2006/relationships/slide" Target="slides/slide8.xml"/><Relationship Id="rId18" Type="http://schemas.openxmlformats.org/officeDocument/2006/relationships/slide" Target="slides/slide17.xml"/><Relationship Id="rId3" Type="http://schemas.openxmlformats.org/officeDocument/2006/relationships/slide" Target="slides/slide2.xml"/><Relationship Id="rId14" Type="http://schemas.openxmlformats.org/officeDocument/2006/relationships/slide" Target="slides/slide13.xml"/><Relationship Id="rId23" Type="http://schemas.openxmlformats.org/officeDocument/2006/relationships/presProps" Target="presProps.xml"/><Relationship Id="rId4" Type="http://schemas.openxmlformats.org/officeDocument/2006/relationships/slide" Target="slides/slide3.xml"/><Relationship Id="rId26" Type="http://schemas.openxmlformats.org/officeDocument/2006/relationships/tableStyles" Target="tableStyles.xml"/><Relationship Id="rId11" Type="http://schemas.openxmlformats.org/officeDocument/2006/relationships/slide" Target="slides/slide10.xml"/><Relationship Id="rId6" Type="http://schemas.openxmlformats.org/officeDocument/2006/relationships/slide" Target="slides/slide5.xml"/><Relationship Id="rId16" Type="http://schemas.openxmlformats.org/officeDocument/2006/relationships/slide" Target="slides/slide15.xml"/><Relationship Id="rId5" Type="http://schemas.openxmlformats.org/officeDocument/2006/relationships/slide" Target="slides/slide4.xml"/><Relationship Id="rId15" Type="http://schemas.openxmlformats.org/officeDocument/2006/relationships/slide" Target="slides/slide14.xml"/><Relationship Id="rId19" Type="http://schemas.openxmlformats.org/officeDocument/2006/relationships/slide" Target="slides/slide18.xml"/><Relationship Id="rId20" Type="http://schemas.openxmlformats.org/officeDocument/2006/relationships/notesMaster" Target="notesMasters/notesMaster1.xml"/><Relationship Id="rId22" Type="http://schemas.openxmlformats.org/officeDocument/2006/relationships/printerSettings" Target="printerSettings/printerSettings1.bin"/><Relationship Id="rId21" Type="http://schemas.openxmlformats.org/officeDocument/2006/relationships/handoutMaster" Target="handoutMasters/handoutMaster1.xml"/><Relationship Id="rId2" Type="http://schemas.openxmlformats.org/officeDocument/2006/relationships/slide" Target="slides/slide1.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style val="18"/>
  <c:chart>
    <c:autoTitleDeleted val="1"/>
    <c:plotArea>
      <c:layout/>
      <c:pieChart>
        <c:varyColors val="1"/>
        <c:ser>
          <c:idx val="0"/>
          <c:order val="0"/>
          <c:tx>
            <c:strRef>
              <c:f>Sheet1!$B$1</c:f>
              <c:strCache>
                <c:ptCount val="1"/>
                <c:pt idx="0">
                  <c:v>Column1</c:v>
                </c:pt>
              </c:strCache>
            </c:strRef>
          </c:tx>
          <c:dLbls>
            <c:showVal val="1"/>
            <c:showLeaderLines val="1"/>
          </c:dLbls>
          <c:cat>
            <c:strRef>
              <c:f>Sheet1!$A$2:$A$6</c:f>
              <c:strCache>
                <c:ptCount val="5"/>
                <c:pt idx="0">
                  <c:v>Teachers</c:v>
                </c:pt>
                <c:pt idx="1">
                  <c:v>Support Teachers</c:v>
                </c:pt>
                <c:pt idx="2">
                  <c:v>Site Administrators</c:v>
                </c:pt>
                <c:pt idx="3">
                  <c:v>Professor</c:v>
                </c:pt>
                <c:pt idx="4">
                  <c:v>Consultant/Retired</c:v>
                </c:pt>
              </c:strCache>
            </c:strRef>
          </c:cat>
          <c:val>
            <c:numRef>
              <c:f>Sheet1!$B$2:$B$6</c:f>
              <c:numCache>
                <c:formatCode>0%</c:formatCode>
                <c:ptCount val="5"/>
                <c:pt idx="0">
                  <c:v>0.34</c:v>
                </c:pt>
                <c:pt idx="1">
                  <c:v>0.24</c:v>
                </c:pt>
                <c:pt idx="2">
                  <c:v>0.18</c:v>
                </c:pt>
                <c:pt idx="3">
                  <c:v>0.06</c:v>
                </c:pt>
                <c:pt idx="4">
                  <c:v>0.18</c:v>
                </c:pt>
              </c:numCache>
            </c:numRef>
          </c:val>
        </c:ser>
        <c:firstSliceAng val="0"/>
      </c:pieChart>
    </c:plotArea>
    <c:legend>
      <c:legendPos val="b"/>
      <c:layout/>
    </c:legend>
    <c:plotVisOnly val="1"/>
  </c:chart>
  <c:txPr>
    <a:bodyPr/>
    <a:lstStyle/>
    <a:p>
      <a:pPr>
        <a:defRPr sz="1800"/>
      </a:pPr>
      <a:endParaRPr lang="en-US"/>
    </a:p>
  </c:txPr>
  <c:externalData r:id="rId1"/>
</c:chartSpace>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19136EB-27EC-8C47-B938-4216C1B58088}" type="doc">
      <dgm:prSet loTypeId="urn:microsoft.com/office/officeart/2005/8/layout/process1" loCatId="process" qsTypeId="urn:microsoft.com/office/officeart/2005/8/quickstyle/simple4" qsCatId="simple" csTypeId="urn:microsoft.com/office/officeart/2005/8/colors/accent1_5" csCatId="accent1" phldr="1"/>
      <dgm:spPr/>
      <dgm:t>
        <a:bodyPr/>
        <a:lstStyle/>
        <a:p>
          <a:endParaRPr lang="en-US"/>
        </a:p>
      </dgm:t>
    </dgm:pt>
    <dgm:pt modelId="{08634467-62AE-6047-B45E-426F8528A102}">
      <dgm:prSet custT="1"/>
      <dgm:spPr/>
      <dgm:t>
        <a:bodyPr/>
        <a:lstStyle/>
        <a:p>
          <a:pPr rtl="0"/>
          <a:r>
            <a:rPr lang="en-US" sz="1800" dirty="0" smtClean="0"/>
            <a:t>Contact each person to confirm address and  request consent.</a:t>
          </a:r>
        </a:p>
      </dgm:t>
    </dgm:pt>
    <dgm:pt modelId="{D581DCE6-C75B-3F46-9401-7FB307202A01}" type="parTrans" cxnId="{B758877A-4CB3-154E-8CA9-D4FE9D2505FB}">
      <dgm:prSet/>
      <dgm:spPr/>
      <dgm:t>
        <a:bodyPr/>
        <a:lstStyle/>
        <a:p>
          <a:endParaRPr lang="en-US" sz="1800"/>
        </a:p>
      </dgm:t>
    </dgm:pt>
    <dgm:pt modelId="{EED64763-0968-304C-98EC-937099E2FF34}" type="sibTrans" cxnId="{B758877A-4CB3-154E-8CA9-D4FE9D2505FB}">
      <dgm:prSet/>
      <dgm:spPr/>
      <dgm:t>
        <a:bodyPr/>
        <a:lstStyle/>
        <a:p>
          <a:endParaRPr lang="en-US" sz="1800"/>
        </a:p>
      </dgm:t>
    </dgm:pt>
    <dgm:pt modelId="{0EE8D114-A577-CD4E-9C89-76AB6E585A28}">
      <dgm:prSet custT="1"/>
      <dgm:spPr/>
      <dgm:t>
        <a:bodyPr/>
        <a:lstStyle/>
        <a:p>
          <a:pPr rtl="0"/>
          <a:r>
            <a:rPr lang="en-US" sz="1800" dirty="0" smtClean="0"/>
            <a:t>Develop survey or interview protocol. </a:t>
          </a:r>
        </a:p>
        <a:p>
          <a:pPr rtl="0"/>
          <a:r>
            <a:rPr lang="en-US" sz="1800" dirty="0" smtClean="0"/>
            <a:t>Send or set up meeting.</a:t>
          </a:r>
          <a:endParaRPr lang="en-US" sz="1800" dirty="0"/>
        </a:p>
      </dgm:t>
    </dgm:pt>
    <dgm:pt modelId="{FE561ED5-D2BC-7346-85AD-11F68E707509}" type="parTrans" cxnId="{CB860F43-FEF6-AC4F-B91D-079DD230D15A}">
      <dgm:prSet/>
      <dgm:spPr/>
      <dgm:t>
        <a:bodyPr/>
        <a:lstStyle/>
        <a:p>
          <a:endParaRPr lang="en-US" sz="1800"/>
        </a:p>
      </dgm:t>
    </dgm:pt>
    <dgm:pt modelId="{1C02F479-2E2F-A24F-93AD-17A747B5BBE8}" type="sibTrans" cxnId="{CB860F43-FEF6-AC4F-B91D-079DD230D15A}">
      <dgm:prSet/>
      <dgm:spPr/>
      <dgm:t>
        <a:bodyPr/>
        <a:lstStyle/>
        <a:p>
          <a:endParaRPr lang="en-US" sz="1800"/>
        </a:p>
      </dgm:t>
    </dgm:pt>
    <dgm:pt modelId="{A2E072EF-807E-F14F-B1E6-911BF4CA9EEE}">
      <dgm:prSet custT="1"/>
      <dgm:spPr/>
      <dgm:t>
        <a:bodyPr/>
        <a:lstStyle/>
        <a:p>
          <a:pPr rtl="0"/>
          <a:r>
            <a:rPr lang="en-US" sz="1800" dirty="0" smtClean="0"/>
            <a:t>Identify list of program recipients who meet your criteria. </a:t>
          </a:r>
          <a:endParaRPr lang="en-US" sz="1800" dirty="0"/>
        </a:p>
      </dgm:t>
    </dgm:pt>
    <dgm:pt modelId="{F906E559-DE62-E44C-905A-D3039ADD03B3}" type="sibTrans" cxnId="{781579B5-4A05-734B-B0F6-6584CE74EB1F}">
      <dgm:prSet/>
      <dgm:spPr/>
      <dgm:t>
        <a:bodyPr/>
        <a:lstStyle/>
        <a:p>
          <a:endParaRPr lang="en-US" sz="1800"/>
        </a:p>
      </dgm:t>
    </dgm:pt>
    <dgm:pt modelId="{F36BDB96-A899-BE4F-B9A8-744DF78CA79B}" type="parTrans" cxnId="{781579B5-4A05-734B-B0F6-6584CE74EB1F}">
      <dgm:prSet/>
      <dgm:spPr/>
      <dgm:t>
        <a:bodyPr/>
        <a:lstStyle/>
        <a:p>
          <a:endParaRPr lang="en-US" sz="1800"/>
        </a:p>
      </dgm:t>
    </dgm:pt>
    <dgm:pt modelId="{A03E55CE-6F3B-EC42-9FBB-C9E4B928426D}">
      <dgm:prSet custT="1"/>
      <dgm:spPr/>
      <dgm:t>
        <a:bodyPr/>
        <a:lstStyle/>
        <a:p>
          <a:pPr rtl="0"/>
          <a:r>
            <a:rPr lang="en-US" sz="1800" dirty="0" smtClean="0"/>
            <a:t>Clean data, analyze, and report.</a:t>
          </a:r>
          <a:endParaRPr lang="en-US" sz="1800" dirty="0"/>
        </a:p>
      </dgm:t>
    </dgm:pt>
    <dgm:pt modelId="{9E604714-D336-374B-A4DB-8695EFFCC446}" type="sibTrans" cxnId="{8198E852-FEED-484B-B486-F0C3AEB20FCA}">
      <dgm:prSet/>
      <dgm:spPr/>
      <dgm:t>
        <a:bodyPr/>
        <a:lstStyle/>
        <a:p>
          <a:endParaRPr lang="en-US" sz="1800"/>
        </a:p>
      </dgm:t>
    </dgm:pt>
    <dgm:pt modelId="{25950403-DA00-4741-A666-7E252B5A7D13}" type="parTrans" cxnId="{8198E852-FEED-484B-B486-F0C3AEB20FCA}">
      <dgm:prSet/>
      <dgm:spPr/>
      <dgm:t>
        <a:bodyPr/>
        <a:lstStyle/>
        <a:p>
          <a:endParaRPr lang="en-US" sz="1800"/>
        </a:p>
      </dgm:t>
    </dgm:pt>
    <dgm:pt modelId="{F12DFDD4-A988-4F45-BCB8-965ACD8330C8}">
      <dgm:prSet custT="1"/>
      <dgm:spPr/>
      <dgm:t>
        <a:bodyPr/>
        <a:lstStyle/>
        <a:p>
          <a:pPr algn="ctr" rtl="0"/>
          <a:r>
            <a:rPr lang="en-US" sz="1800" dirty="0" smtClean="0"/>
            <a:t>Interview or ensure survey is completed. </a:t>
          </a:r>
          <a:endParaRPr lang="en-US" sz="1800" dirty="0"/>
        </a:p>
      </dgm:t>
    </dgm:pt>
    <dgm:pt modelId="{B18CB3B6-2E03-994B-9B93-BB4CCA1D4861}" type="parTrans" cxnId="{E836A79D-F08C-944F-A79B-8D8F564D8E8F}">
      <dgm:prSet/>
      <dgm:spPr/>
      <dgm:t>
        <a:bodyPr/>
        <a:lstStyle/>
        <a:p>
          <a:endParaRPr lang="en-US"/>
        </a:p>
      </dgm:t>
    </dgm:pt>
    <dgm:pt modelId="{CC028C14-8E88-6648-B3C6-4655F2881CE9}" type="sibTrans" cxnId="{E836A79D-F08C-944F-A79B-8D8F564D8E8F}">
      <dgm:prSet/>
      <dgm:spPr/>
      <dgm:t>
        <a:bodyPr/>
        <a:lstStyle/>
        <a:p>
          <a:endParaRPr lang="en-US"/>
        </a:p>
      </dgm:t>
    </dgm:pt>
    <dgm:pt modelId="{1C878E98-4331-9D4A-8A24-1A5EEE887E5A}" type="pres">
      <dgm:prSet presAssocID="{719136EB-27EC-8C47-B938-4216C1B58088}" presName="Name0" presStyleCnt="0">
        <dgm:presLayoutVars>
          <dgm:dir/>
          <dgm:resizeHandles val="exact"/>
        </dgm:presLayoutVars>
      </dgm:prSet>
      <dgm:spPr/>
      <dgm:t>
        <a:bodyPr/>
        <a:lstStyle/>
        <a:p>
          <a:endParaRPr lang="en-US"/>
        </a:p>
      </dgm:t>
    </dgm:pt>
    <dgm:pt modelId="{94C22B63-D0F5-7843-A3CE-66C6E3696E53}" type="pres">
      <dgm:prSet presAssocID="{A2E072EF-807E-F14F-B1E6-911BF4CA9EEE}" presName="node" presStyleLbl="node1" presStyleIdx="0" presStyleCnt="5">
        <dgm:presLayoutVars>
          <dgm:bulletEnabled val="1"/>
        </dgm:presLayoutVars>
      </dgm:prSet>
      <dgm:spPr/>
      <dgm:t>
        <a:bodyPr/>
        <a:lstStyle/>
        <a:p>
          <a:endParaRPr lang="en-US"/>
        </a:p>
      </dgm:t>
    </dgm:pt>
    <dgm:pt modelId="{B3147CEE-F8CE-9140-B00D-524A63C8F720}" type="pres">
      <dgm:prSet presAssocID="{F906E559-DE62-E44C-905A-D3039ADD03B3}" presName="sibTrans" presStyleLbl="sibTrans2D1" presStyleIdx="0" presStyleCnt="4"/>
      <dgm:spPr/>
      <dgm:t>
        <a:bodyPr/>
        <a:lstStyle/>
        <a:p>
          <a:endParaRPr lang="en-US"/>
        </a:p>
      </dgm:t>
    </dgm:pt>
    <dgm:pt modelId="{E40AD4B0-634E-CC49-AA5C-4CA15A4DBB1B}" type="pres">
      <dgm:prSet presAssocID="{F906E559-DE62-E44C-905A-D3039ADD03B3}" presName="connectorText" presStyleLbl="sibTrans2D1" presStyleIdx="0" presStyleCnt="4"/>
      <dgm:spPr/>
      <dgm:t>
        <a:bodyPr/>
        <a:lstStyle/>
        <a:p>
          <a:endParaRPr lang="en-US"/>
        </a:p>
      </dgm:t>
    </dgm:pt>
    <dgm:pt modelId="{015595E3-553A-144C-993A-39CBB8B33C94}" type="pres">
      <dgm:prSet presAssocID="{08634467-62AE-6047-B45E-426F8528A102}" presName="node" presStyleLbl="node1" presStyleIdx="1" presStyleCnt="5" custLinFactNeighborX="6405">
        <dgm:presLayoutVars>
          <dgm:bulletEnabled val="1"/>
        </dgm:presLayoutVars>
      </dgm:prSet>
      <dgm:spPr/>
      <dgm:t>
        <a:bodyPr/>
        <a:lstStyle/>
        <a:p>
          <a:endParaRPr lang="en-US"/>
        </a:p>
      </dgm:t>
    </dgm:pt>
    <dgm:pt modelId="{0E06D330-7BC4-D243-AD85-8875BDA1579D}" type="pres">
      <dgm:prSet presAssocID="{EED64763-0968-304C-98EC-937099E2FF34}" presName="sibTrans" presStyleLbl="sibTrans2D1" presStyleIdx="1" presStyleCnt="4"/>
      <dgm:spPr/>
      <dgm:t>
        <a:bodyPr/>
        <a:lstStyle/>
        <a:p>
          <a:endParaRPr lang="en-US"/>
        </a:p>
      </dgm:t>
    </dgm:pt>
    <dgm:pt modelId="{7A33569C-01B6-4845-A6DC-DF497E3749E7}" type="pres">
      <dgm:prSet presAssocID="{EED64763-0968-304C-98EC-937099E2FF34}" presName="connectorText" presStyleLbl="sibTrans2D1" presStyleIdx="1" presStyleCnt="4"/>
      <dgm:spPr/>
      <dgm:t>
        <a:bodyPr/>
        <a:lstStyle/>
        <a:p>
          <a:endParaRPr lang="en-US"/>
        </a:p>
      </dgm:t>
    </dgm:pt>
    <dgm:pt modelId="{4A5965B6-AC12-3742-AD8E-2BE54D72EA88}" type="pres">
      <dgm:prSet presAssocID="{0EE8D114-A577-CD4E-9C89-76AB6E585A28}" presName="node" presStyleLbl="node1" presStyleIdx="2" presStyleCnt="5">
        <dgm:presLayoutVars>
          <dgm:bulletEnabled val="1"/>
        </dgm:presLayoutVars>
      </dgm:prSet>
      <dgm:spPr/>
      <dgm:t>
        <a:bodyPr/>
        <a:lstStyle/>
        <a:p>
          <a:endParaRPr lang="en-US"/>
        </a:p>
      </dgm:t>
    </dgm:pt>
    <dgm:pt modelId="{F733AE83-C1B8-2941-94FD-DC62A0936BCB}" type="pres">
      <dgm:prSet presAssocID="{1C02F479-2E2F-A24F-93AD-17A747B5BBE8}" presName="sibTrans" presStyleLbl="sibTrans2D1" presStyleIdx="2" presStyleCnt="4"/>
      <dgm:spPr/>
      <dgm:t>
        <a:bodyPr/>
        <a:lstStyle/>
        <a:p>
          <a:endParaRPr lang="en-US"/>
        </a:p>
      </dgm:t>
    </dgm:pt>
    <dgm:pt modelId="{7A537313-3F9B-E747-94D7-024326F167DF}" type="pres">
      <dgm:prSet presAssocID="{1C02F479-2E2F-A24F-93AD-17A747B5BBE8}" presName="connectorText" presStyleLbl="sibTrans2D1" presStyleIdx="2" presStyleCnt="4"/>
      <dgm:spPr/>
      <dgm:t>
        <a:bodyPr/>
        <a:lstStyle/>
        <a:p>
          <a:endParaRPr lang="en-US"/>
        </a:p>
      </dgm:t>
    </dgm:pt>
    <dgm:pt modelId="{32206D26-CBC3-AA44-A94B-73F68D2BC9FD}" type="pres">
      <dgm:prSet presAssocID="{F12DFDD4-A988-4F45-BCB8-965ACD8330C8}" presName="node" presStyleLbl="node1" presStyleIdx="3" presStyleCnt="5" custScaleX="115301">
        <dgm:presLayoutVars>
          <dgm:bulletEnabled val="1"/>
        </dgm:presLayoutVars>
      </dgm:prSet>
      <dgm:spPr/>
      <dgm:t>
        <a:bodyPr/>
        <a:lstStyle/>
        <a:p>
          <a:endParaRPr lang="en-US"/>
        </a:p>
      </dgm:t>
    </dgm:pt>
    <dgm:pt modelId="{948FDBFA-9978-7742-810B-21F85B5156EB}" type="pres">
      <dgm:prSet presAssocID="{CC028C14-8E88-6648-B3C6-4655F2881CE9}" presName="sibTrans" presStyleLbl="sibTrans2D1" presStyleIdx="3" presStyleCnt="4"/>
      <dgm:spPr/>
      <dgm:t>
        <a:bodyPr/>
        <a:lstStyle/>
        <a:p>
          <a:endParaRPr lang="en-US"/>
        </a:p>
      </dgm:t>
    </dgm:pt>
    <dgm:pt modelId="{901F5795-1281-1448-AE22-EAB7D6D628BE}" type="pres">
      <dgm:prSet presAssocID="{CC028C14-8E88-6648-B3C6-4655F2881CE9}" presName="connectorText" presStyleLbl="sibTrans2D1" presStyleIdx="3" presStyleCnt="4"/>
      <dgm:spPr/>
      <dgm:t>
        <a:bodyPr/>
        <a:lstStyle/>
        <a:p>
          <a:endParaRPr lang="en-US"/>
        </a:p>
      </dgm:t>
    </dgm:pt>
    <dgm:pt modelId="{1D226785-2314-FD4A-9A4A-1B476152ED84}" type="pres">
      <dgm:prSet presAssocID="{A03E55CE-6F3B-EC42-9FBB-C9E4B928426D}" presName="node" presStyleLbl="node1" presStyleIdx="4" presStyleCnt="5">
        <dgm:presLayoutVars>
          <dgm:bulletEnabled val="1"/>
        </dgm:presLayoutVars>
      </dgm:prSet>
      <dgm:spPr/>
      <dgm:t>
        <a:bodyPr/>
        <a:lstStyle/>
        <a:p>
          <a:endParaRPr lang="en-US"/>
        </a:p>
      </dgm:t>
    </dgm:pt>
  </dgm:ptLst>
  <dgm:cxnLst>
    <dgm:cxn modelId="{90FCAA9A-17C1-1640-B114-4893BFC506A4}" type="presOf" srcId="{EED64763-0968-304C-98EC-937099E2FF34}" destId="{7A33569C-01B6-4845-A6DC-DF497E3749E7}" srcOrd="1" destOrd="0" presId="urn:microsoft.com/office/officeart/2005/8/layout/process1"/>
    <dgm:cxn modelId="{EB0C96E3-4A58-D34F-9D66-1666308A7BD5}" type="presOf" srcId="{08634467-62AE-6047-B45E-426F8528A102}" destId="{015595E3-553A-144C-993A-39CBB8B33C94}" srcOrd="0" destOrd="0" presId="urn:microsoft.com/office/officeart/2005/8/layout/process1"/>
    <dgm:cxn modelId="{EF5C8AC4-47E6-1C49-ABD9-49D781D7C2B0}" type="presOf" srcId="{719136EB-27EC-8C47-B938-4216C1B58088}" destId="{1C878E98-4331-9D4A-8A24-1A5EEE887E5A}" srcOrd="0" destOrd="0" presId="urn:microsoft.com/office/officeart/2005/8/layout/process1"/>
    <dgm:cxn modelId="{E4EAFC02-873C-3544-B381-D260B2E5B0A1}" type="presOf" srcId="{1C02F479-2E2F-A24F-93AD-17A747B5BBE8}" destId="{7A537313-3F9B-E747-94D7-024326F167DF}" srcOrd="1" destOrd="0" presId="urn:microsoft.com/office/officeart/2005/8/layout/process1"/>
    <dgm:cxn modelId="{CB860F43-FEF6-AC4F-B91D-079DD230D15A}" srcId="{719136EB-27EC-8C47-B938-4216C1B58088}" destId="{0EE8D114-A577-CD4E-9C89-76AB6E585A28}" srcOrd="2" destOrd="0" parTransId="{FE561ED5-D2BC-7346-85AD-11F68E707509}" sibTransId="{1C02F479-2E2F-A24F-93AD-17A747B5BBE8}"/>
    <dgm:cxn modelId="{A12A5A2F-EFF2-0D4A-9B52-D834D4BDEC28}" type="presOf" srcId="{F12DFDD4-A988-4F45-BCB8-965ACD8330C8}" destId="{32206D26-CBC3-AA44-A94B-73F68D2BC9FD}" srcOrd="0" destOrd="0" presId="urn:microsoft.com/office/officeart/2005/8/layout/process1"/>
    <dgm:cxn modelId="{B73C8349-B289-FC43-BADC-F8C45ADB9891}" type="presOf" srcId="{CC028C14-8E88-6648-B3C6-4655F2881CE9}" destId="{901F5795-1281-1448-AE22-EAB7D6D628BE}" srcOrd="1" destOrd="0" presId="urn:microsoft.com/office/officeart/2005/8/layout/process1"/>
    <dgm:cxn modelId="{0650FC42-AB36-1E4F-9374-5E6EDC9F5646}" type="presOf" srcId="{F906E559-DE62-E44C-905A-D3039ADD03B3}" destId="{B3147CEE-F8CE-9140-B00D-524A63C8F720}" srcOrd="0" destOrd="0" presId="urn:microsoft.com/office/officeart/2005/8/layout/process1"/>
    <dgm:cxn modelId="{8198E852-FEED-484B-B486-F0C3AEB20FCA}" srcId="{719136EB-27EC-8C47-B938-4216C1B58088}" destId="{A03E55CE-6F3B-EC42-9FBB-C9E4B928426D}" srcOrd="4" destOrd="0" parTransId="{25950403-DA00-4741-A666-7E252B5A7D13}" sibTransId="{9E604714-D336-374B-A4DB-8695EFFCC446}"/>
    <dgm:cxn modelId="{93E2C1F6-CFA2-8E4A-8E32-92CD4855C911}" type="presOf" srcId="{A2E072EF-807E-F14F-B1E6-911BF4CA9EEE}" destId="{94C22B63-D0F5-7843-A3CE-66C6E3696E53}" srcOrd="0" destOrd="0" presId="urn:microsoft.com/office/officeart/2005/8/layout/process1"/>
    <dgm:cxn modelId="{AF264E6E-655B-9948-A76C-61252CC034BD}" type="presOf" srcId="{CC028C14-8E88-6648-B3C6-4655F2881CE9}" destId="{948FDBFA-9978-7742-810B-21F85B5156EB}" srcOrd="0" destOrd="0" presId="urn:microsoft.com/office/officeart/2005/8/layout/process1"/>
    <dgm:cxn modelId="{036CE8BD-BFD0-294C-841A-70680BCF06EE}" type="presOf" srcId="{A03E55CE-6F3B-EC42-9FBB-C9E4B928426D}" destId="{1D226785-2314-FD4A-9A4A-1B476152ED84}" srcOrd="0" destOrd="0" presId="urn:microsoft.com/office/officeart/2005/8/layout/process1"/>
    <dgm:cxn modelId="{2C52A58A-310C-EE4B-8135-CF839EC7FBF2}" type="presOf" srcId="{EED64763-0968-304C-98EC-937099E2FF34}" destId="{0E06D330-7BC4-D243-AD85-8875BDA1579D}" srcOrd="0" destOrd="0" presId="urn:microsoft.com/office/officeart/2005/8/layout/process1"/>
    <dgm:cxn modelId="{E836A79D-F08C-944F-A79B-8D8F564D8E8F}" srcId="{719136EB-27EC-8C47-B938-4216C1B58088}" destId="{F12DFDD4-A988-4F45-BCB8-965ACD8330C8}" srcOrd="3" destOrd="0" parTransId="{B18CB3B6-2E03-994B-9B93-BB4CCA1D4861}" sibTransId="{CC028C14-8E88-6648-B3C6-4655F2881CE9}"/>
    <dgm:cxn modelId="{CFE09681-4262-2D46-BCA0-B7C24AAD0BB4}" type="presOf" srcId="{1C02F479-2E2F-A24F-93AD-17A747B5BBE8}" destId="{F733AE83-C1B8-2941-94FD-DC62A0936BCB}" srcOrd="0" destOrd="0" presId="urn:microsoft.com/office/officeart/2005/8/layout/process1"/>
    <dgm:cxn modelId="{281A6229-0600-8445-BB16-BEAAF270934C}" type="presOf" srcId="{F906E559-DE62-E44C-905A-D3039ADD03B3}" destId="{E40AD4B0-634E-CC49-AA5C-4CA15A4DBB1B}" srcOrd="1" destOrd="0" presId="urn:microsoft.com/office/officeart/2005/8/layout/process1"/>
    <dgm:cxn modelId="{A89FA322-9B94-6648-9059-8102FADD9C39}" type="presOf" srcId="{0EE8D114-A577-CD4E-9C89-76AB6E585A28}" destId="{4A5965B6-AC12-3742-AD8E-2BE54D72EA88}" srcOrd="0" destOrd="0" presId="urn:microsoft.com/office/officeart/2005/8/layout/process1"/>
    <dgm:cxn modelId="{B758877A-4CB3-154E-8CA9-D4FE9D2505FB}" srcId="{719136EB-27EC-8C47-B938-4216C1B58088}" destId="{08634467-62AE-6047-B45E-426F8528A102}" srcOrd="1" destOrd="0" parTransId="{D581DCE6-C75B-3F46-9401-7FB307202A01}" sibTransId="{EED64763-0968-304C-98EC-937099E2FF34}"/>
    <dgm:cxn modelId="{781579B5-4A05-734B-B0F6-6584CE74EB1F}" srcId="{719136EB-27EC-8C47-B938-4216C1B58088}" destId="{A2E072EF-807E-F14F-B1E6-911BF4CA9EEE}" srcOrd="0" destOrd="0" parTransId="{F36BDB96-A899-BE4F-B9A8-744DF78CA79B}" sibTransId="{F906E559-DE62-E44C-905A-D3039ADD03B3}"/>
    <dgm:cxn modelId="{70359A26-F618-1243-A826-05B9A5889286}" type="presParOf" srcId="{1C878E98-4331-9D4A-8A24-1A5EEE887E5A}" destId="{94C22B63-D0F5-7843-A3CE-66C6E3696E53}" srcOrd="0" destOrd="0" presId="urn:microsoft.com/office/officeart/2005/8/layout/process1"/>
    <dgm:cxn modelId="{44D323E3-B826-4C40-BDFF-1A3063A4D770}" type="presParOf" srcId="{1C878E98-4331-9D4A-8A24-1A5EEE887E5A}" destId="{B3147CEE-F8CE-9140-B00D-524A63C8F720}" srcOrd="1" destOrd="0" presId="urn:microsoft.com/office/officeart/2005/8/layout/process1"/>
    <dgm:cxn modelId="{6A31C26A-64E6-1249-8AEE-243F2C0EB2ED}" type="presParOf" srcId="{B3147CEE-F8CE-9140-B00D-524A63C8F720}" destId="{E40AD4B0-634E-CC49-AA5C-4CA15A4DBB1B}" srcOrd="0" destOrd="0" presId="urn:microsoft.com/office/officeart/2005/8/layout/process1"/>
    <dgm:cxn modelId="{74501A49-2A6D-7041-8ECF-EA8BAE3A0D37}" type="presParOf" srcId="{1C878E98-4331-9D4A-8A24-1A5EEE887E5A}" destId="{015595E3-553A-144C-993A-39CBB8B33C94}" srcOrd="2" destOrd="0" presId="urn:microsoft.com/office/officeart/2005/8/layout/process1"/>
    <dgm:cxn modelId="{5EE8ED4C-049F-A640-8FDF-D8BDA7CC6ABB}" type="presParOf" srcId="{1C878E98-4331-9D4A-8A24-1A5EEE887E5A}" destId="{0E06D330-7BC4-D243-AD85-8875BDA1579D}" srcOrd="3" destOrd="0" presId="urn:microsoft.com/office/officeart/2005/8/layout/process1"/>
    <dgm:cxn modelId="{D85D714C-D202-8442-A202-F3E8D95C3B1C}" type="presParOf" srcId="{0E06D330-7BC4-D243-AD85-8875BDA1579D}" destId="{7A33569C-01B6-4845-A6DC-DF497E3749E7}" srcOrd="0" destOrd="0" presId="urn:microsoft.com/office/officeart/2005/8/layout/process1"/>
    <dgm:cxn modelId="{18D71F1E-AD5F-C44E-B2BE-AF9802E376AA}" type="presParOf" srcId="{1C878E98-4331-9D4A-8A24-1A5EEE887E5A}" destId="{4A5965B6-AC12-3742-AD8E-2BE54D72EA88}" srcOrd="4" destOrd="0" presId="urn:microsoft.com/office/officeart/2005/8/layout/process1"/>
    <dgm:cxn modelId="{5AB48D68-0167-524B-9209-DDB5F369AF10}" type="presParOf" srcId="{1C878E98-4331-9D4A-8A24-1A5EEE887E5A}" destId="{F733AE83-C1B8-2941-94FD-DC62A0936BCB}" srcOrd="5" destOrd="0" presId="urn:microsoft.com/office/officeart/2005/8/layout/process1"/>
    <dgm:cxn modelId="{07346384-67C1-CD4F-AD17-064280BEE5B8}" type="presParOf" srcId="{F733AE83-C1B8-2941-94FD-DC62A0936BCB}" destId="{7A537313-3F9B-E747-94D7-024326F167DF}" srcOrd="0" destOrd="0" presId="urn:microsoft.com/office/officeart/2005/8/layout/process1"/>
    <dgm:cxn modelId="{61F643E4-A751-BA47-BC41-289B857B62E9}" type="presParOf" srcId="{1C878E98-4331-9D4A-8A24-1A5EEE887E5A}" destId="{32206D26-CBC3-AA44-A94B-73F68D2BC9FD}" srcOrd="6" destOrd="0" presId="urn:microsoft.com/office/officeart/2005/8/layout/process1"/>
    <dgm:cxn modelId="{87355740-004F-0449-81FE-CA5FD561D83A}" type="presParOf" srcId="{1C878E98-4331-9D4A-8A24-1A5EEE887E5A}" destId="{948FDBFA-9978-7742-810B-21F85B5156EB}" srcOrd="7" destOrd="0" presId="urn:microsoft.com/office/officeart/2005/8/layout/process1"/>
    <dgm:cxn modelId="{61E6C468-522B-644C-826F-0BECDF7A26E0}" type="presParOf" srcId="{948FDBFA-9978-7742-810B-21F85B5156EB}" destId="{901F5795-1281-1448-AE22-EAB7D6D628BE}" srcOrd="0" destOrd="0" presId="urn:microsoft.com/office/officeart/2005/8/layout/process1"/>
    <dgm:cxn modelId="{7A448A2B-2EFE-D44C-BAF4-CFDB6D9F07E2}" type="presParOf" srcId="{1C878E98-4331-9D4A-8A24-1A5EEE887E5A}" destId="{1D226785-2314-FD4A-9A4A-1B476152ED84}" srcOrd="8" destOrd="0" presId="urn:microsoft.com/office/officeart/2005/8/layout/process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DC83E6A-6608-CC49-AA19-5F49B6E04486}" type="doc">
      <dgm:prSet loTypeId="urn:microsoft.com/office/officeart/2005/8/layout/process1" loCatId="process" qsTypeId="urn:microsoft.com/office/officeart/2005/8/quickstyle/simple4" qsCatId="simple" csTypeId="urn:microsoft.com/office/officeart/2005/8/colors/accent1_2" csCatId="accent1" phldr="0"/>
      <dgm:spPr/>
    </dgm:pt>
    <dgm:pt modelId="{DB9163CB-CF75-8E4A-ABAD-128FA0DDED23}" type="pres">
      <dgm:prSet presAssocID="{BDC83E6A-6608-CC49-AA19-5F49B6E04486}" presName="Name0" presStyleCnt="0">
        <dgm:presLayoutVars>
          <dgm:dir/>
          <dgm:resizeHandles val="exact"/>
        </dgm:presLayoutVars>
      </dgm:prSet>
      <dgm:spPr/>
    </dgm:pt>
  </dgm:ptLst>
  <dgm:cxnLst>
    <dgm:cxn modelId="{A2E534C8-CD6E-F74B-89BF-E12481B7E7EE}" type="presOf" srcId="{BDC83E6A-6608-CC49-AA19-5F49B6E04486}" destId="{DB9163CB-CF75-8E4A-ABAD-128FA0DDED23}" srcOrd="0" destOrd="0" presId="urn:microsoft.com/office/officeart/2005/8/layout/process1"/>
  </dgm:cxnLst>
  <dgm:bg/>
  <dgm:whole/>
  <dgm:extLst>
    <a:ext uri="http://schemas.microsoft.com/office/drawing/2008/diagram">
      <dsp:dataModelExt xmlns:dsp="http://schemas.microsoft.com/office/drawing/2008/diagram" xmlns="" relId="rId7"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4C22B63-D0F5-7843-A3CE-66C6E3696E53}">
      <dsp:nvSpPr>
        <dsp:cNvPr id="0" name=""/>
        <dsp:cNvSpPr/>
      </dsp:nvSpPr>
      <dsp:spPr>
        <a:xfrm>
          <a:off x="7478" y="1161829"/>
          <a:ext cx="1180177" cy="2202303"/>
        </a:xfrm>
        <a:prstGeom prst="roundRect">
          <a:avLst>
            <a:gd name="adj" fmla="val 10000"/>
          </a:avLst>
        </a:prstGeom>
        <a:gradFill rotWithShape="0">
          <a:gsLst>
            <a:gs pos="0">
              <a:schemeClr val="accent1">
                <a:alpha val="90000"/>
                <a:hueOff val="0"/>
                <a:satOff val="0"/>
                <a:lumOff val="0"/>
                <a:alphaOff val="0"/>
                <a:tint val="100000"/>
                <a:shade val="100000"/>
                <a:satMod val="130000"/>
              </a:schemeClr>
            </a:gs>
            <a:gs pos="100000">
              <a:schemeClr val="accent1">
                <a:alpha val="9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t>Identify list of program recipients who meet your criteria. </a:t>
          </a:r>
          <a:endParaRPr lang="en-US" sz="1800" kern="1200" dirty="0"/>
        </a:p>
      </dsp:txBody>
      <dsp:txXfrm>
        <a:off x="7478" y="1161829"/>
        <a:ext cx="1180177" cy="2202303"/>
      </dsp:txXfrm>
    </dsp:sp>
    <dsp:sp modelId="{B3147CEE-F8CE-9140-B00D-524A63C8F720}">
      <dsp:nvSpPr>
        <dsp:cNvPr id="0" name=""/>
        <dsp:cNvSpPr/>
      </dsp:nvSpPr>
      <dsp:spPr>
        <a:xfrm>
          <a:off x="1313232" y="2116639"/>
          <a:ext cx="266222" cy="292683"/>
        </a:xfrm>
        <a:prstGeom prst="rightArrow">
          <a:avLst>
            <a:gd name="adj1" fmla="val 60000"/>
            <a:gd name="adj2" fmla="val 50000"/>
          </a:avLst>
        </a:prstGeom>
        <a:gradFill rotWithShape="0">
          <a:gsLst>
            <a:gs pos="0">
              <a:schemeClr val="accent1">
                <a:shade val="90000"/>
                <a:hueOff val="0"/>
                <a:satOff val="0"/>
                <a:lumOff val="0"/>
                <a:alphaOff val="0"/>
                <a:tint val="100000"/>
                <a:shade val="100000"/>
                <a:satMod val="130000"/>
              </a:schemeClr>
            </a:gs>
            <a:gs pos="100000">
              <a:schemeClr val="accent1">
                <a:shade val="90000"/>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1313232" y="2116639"/>
        <a:ext cx="266222" cy="292683"/>
      </dsp:txXfrm>
    </dsp:sp>
    <dsp:sp modelId="{015595E3-553A-144C-993A-39CBB8B33C94}">
      <dsp:nvSpPr>
        <dsp:cNvPr id="0" name=""/>
        <dsp:cNvSpPr/>
      </dsp:nvSpPr>
      <dsp:spPr>
        <a:xfrm>
          <a:off x="1689962" y="1161829"/>
          <a:ext cx="1180177" cy="2202303"/>
        </a:xfrm>
        <a:prstGeom prst="roundRect">
          <a:avLst>
            <a:gd name="adj" fmla="val 10000"/>
          </a:avLst>
        </a:prstGeom>
        <a:gradFill rotWithShape="0">
          <a:gsLst>
            <a:gs pos="0">
              <a:schemeClr val="accent1">
                <a:alpha val="90000"/>
                <a:hueOff val="0"/>
                <a:satOff val="0"/>
                <a:lumOff val="0"/>
                <a:alphaOff val="-10000"/>
                <a:tint val="100000"/>
                <a:shade val="100000"/>
                <a:satMod val="130000"/>
              </a:schemeClr>
            </a:gs>
            <a:gs pos="100000">
              <a:schemeClr val="accent1">
                <a:alpha val="90000"/>
                <a:hueOff val="0"/>
                <a:satOff val="0"/>
                <a:lumOff val="0"/>
                <a:alphaOff val="-1000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t>Contact each person to confirm address and  request consent.</a:t>
          </a:r>
        </a:p>
      </dsp:txBody>
      <dsp:txXfrm>
        <a:off x="1689962" y="1161829"/>
        <a:ext cx="1180177" cy="2202303"/>
      </dsp:txXfrm>
    </dsp:sp>
    <dsp:sp modelId="{0E06D330-7BC4-D243-AD85-8875BDA1579D}">
      <dsp:nvSpPr>
        <dsp:cNvPr id="0" name=""/>
        <dsp:cNvSpPr/>
      </dsp:nvSpPr>
      <dsp:spPr>
        <a:xfrm>
          <a:off x="2980598" y="2116639"/>
          <a:ext cx="234172" cy="292683"/>
        </a:xfrm>
        <a:prstGeom prst="rightArrow">
          <a:avLst>
            <a:gd name="adj1" fmla="val 60000"/>
            <a:gd name="adj2" fmla="val 50000"/>
          </a:avLst>
        </a:prstGeom>
        <a:gradFill rotWithShape="0">
          <a:gsLst>
            <a:gs pos="0">
              <a:schemeClr val="accent1">
                <a:shade val="90000"/>
                <a:hueOff val="200491"/>
                <a:satOff val="-22197"/>
                <a:lumOff val="15563"/>
                <a:alphaOff val="0"/>
                <a:tint val="100000"/>
                <a:shade val="100000"/>
                <a:satMod val="130000"/>
              </a:schemeClr>
            </a:gs>
            <a:gs pos="100000">
              <a:schemeClr val="accent1">
                <a:shade val="90000"/>
                <a:hueOff val="200491"/>
                <a:satOff val="-22197"/>
                <a:lumOff val="15563"/>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2980598" y="2116639"/>
        <a:ext cx="234172" cy="292683"/>
      </dsp:txXfrm>
    </dsp:sp>
    <dsp:sp modelId="{4A5965B6-AC12-3742-AD8E-2BE54D72EA88}">
      <dsp:nvSpPr>
        <dsp:cNvPr id="0" name=""/>
        <dsp:cNvSpPr/>
      </dsp:nvSpPr>
      <dsp:spPr>
        <a:xfrm>
          <a:off x="3311974" y="1161829"/>
          <a:ext cx="1180177" cy="2202303"/>
        </a:xfrm>
        <a:prstGeom prst="roundRect">
          <a:avLst>
            <a:gd name="adj" fmla="val 10000"/>
          </a:avLst>
        </a:prstGeom>
        <a:gradFill rotWithShape="0">
          <a:gsLst>
            <a:gs pos="0">
              <a:schemeClr val="accent1">
                <a:alpha val="90000"/>
                <a:hueOff val="0"/>
                <a:satOff val="0"/>
                <a:lumOff val="0"/>
                <a:alphaOff val="-20000"/>
                <a:tint val="100000"/>
                <a:shade val="100000"/>
                <a:satMod val="130000"/>
              </a:schemeClr>
            </a:gs>
            <a:gs pos="100000">
              <a:schemeClr val="accent1">
                <a:alpha val="90000"/>
                <a:hueOff val="0"/>
                <a:satOff val="0"/>
                <a:lumOff val="0"/>
                <a:alphaOff val="-2000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t>Develop survey or interview protocol. </a:t>
          </a:r>
        </a:p>
        <a:p>
          <a:pPr lvl="0" algn="ctr" defTabSz="800100" rtl="0">
            <a:lnSpc>
              <a:spcPct val="90000"/>
            </a:lnSpc>
            <a:spcBef>
              <a:spcPct val="0"/>
            </a:spcBef>
            <a:spcAft>
              <a:spcPct val="35000"/>
            </a:spcAft>
          </a:pPr>
          <a:r>
            <a:rPr lang="en-US" sz="1800" kern="1200" dirty="0" smtClean="0"/>
            <a:t>Send or set up meeting.</a:t>
          </a:r>
          <a:endParaRPr lang="en-US" sz="1800" kern="1200" dirty="0"/>
        </a:p>
      </dsp:txBody>
      <dsp:txXfrm>
        <a:off x="3311974" y="1161829"/>
        <a:ext cx="1180177" cy="2202303"/>
      </dsp:txXfrm>
    </dsp:sp>
    <dsp:sp modelId="{F733AE83-C1B8-2941-94FD-DC62A0936BCB}">
      <dsp:nvSpPr>
        <dsp:cNvPr id="0" name=""/>
        <dsp:cNvSpPr/>
      </dsp:nvSpPr>
      <dsp:spPr>
        <a:xfrm>
          <a:off x="4610169" y="2116639"/>
          <a:ext cx="250197" cy="292683"/>
        </a:xfrm>
        <a:prstGeom prst="rightArrow">
          <a:avLst>
            <a:gd name="adj1" fmla="val 60000"/>
            <a:gd name="adj2" fmla="val 50000"/>
          </a:avLst>
        </a:prstGeom>
        <a:gradFill rotWithShape="0">
          <a:gsLst>
            <a:gs pos="0">
              <a:schemeClr val="accent1">
                <a:shade val="90000"/>
                <a:hueOff val="400982"/>
                <a:satOff val="-44393"/>
                <a:lumOff val="31127"/>
                <a:alphaOff val="0"/>
                <a:tint val="100000"/>
                <a:shade val="100000"/>
                <a:satMod val="130000"/>
              </a:schemeClr>
            </a:gs>
            <a:gs pos="100000">
              <a:schemeClr val="accent1">
                <a:shade val="90000"/>
                <a:hueOff val="400982"/>
                <a:satOff val="-44393"/>
                <a:lumOff val="31127"/>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4610169" y="2116639"/>
        <a:ext cx="250197" cy="292683"/>
      </dsp:txXfrm>
    </dsp:sp>
    <dsp:sp modelId="{32206D26-CBC3-AA44-A94B-73F68D2BC9FD}">
      <dsp:nvSpPr>
        <dsp:cNvPr id="0" name=""/>
        <dsp:cNvSpPr/>
      </dsp:nvSpPr>
      <dsp:spPr>
        <a:xfrm>
          <a:off x="4964223" y="1161829"/>
          <a:ext cx="1360756" cy="2202303"/>
        </a:xfrm>
        <a:prstGeom prst="roundRect">
          <a:avLst>
            <a:gd name="adj" fmla="val 10000"/>
          </a:avLst>
        </a:prstGeom>
        <a:gradFill rotWithShape="0">
          <a:gsLst>
            <a:gs pos="0">
              <a:schemeClr val="accent1">
                <a:alpha val="90000"/>
                <a:hueOff val="0"/>
                <a:satOff val="0"/>
                <a:lumOff val="0"/>
                <a:alphaOff val="-30000"/>
                <a:tint val="100000"/>
                <a:shade val="100000"/>
                <a:satMod val="130000"/>
              </a:schemeClr>
            </a:gs>
            <a:gs pos="100000">
              <a:schemeClr val="accent1">
                <a:alpha val="90000"/>
                <a:hueOff val="0"/>
                <a:satOff val="0"/>
                <a:lumOff val="0"/>
                <a:alphaOff val="-3000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t>Interview or ensure survey is completed. </a:t>
          </a:r>
          <a:endParaRPr lang="en-US" sz="1800" kern="1200" dirty="0"/>
        </a:p>
      </dsp:txBody>
      <dsp:txXfrm>
        <a:off x="4964223" y="1161829"/>
        <a:ext cx="1360756" cy="2202303"/>
      </dsp:txXfrm>
    </dsp:sp>
    <dsp:sp modelId="{948FDBFA-9978-7742-810B-21F85B5156EB}">
      <dsp:nvSpPr>
        <dsp:cNvPr id="0" name=""/>
        <dsp:cNvSpPr/>
      </dsp:nvSpPr>
      <dsp:spPr>
        <a:xfrm>
          <a:off x="6442997" y="2116639"/>
          <a:ext cx="250197" cy="292683"/>
        </a:xfrm>
        <a:prstGeom prst="rightArrow">
          <a:avLst>
            <a:gd name="adj1" fmla="val 60000"/>
            <a:gd name="adj2" fmla="val 50000"/>
          </a:avLst>
        </a:prstGeom>
        <a:gradFill rotWithShape="0">
          <a:gsLst>
            <a:gs pos="0">
              <a:schemeClr val="accent1">
                <a:shade val="90000"/>
                <a:hueOff val="601473"/>
                <a:satOff val="-66590"/>
                <a:lumOff val="46690"/>
                <a:alphaOff val="0"/>
                <a:tint val="100000"/>
                <a:shade val="100000"/>
                <a:satMod val="130000"/>
              </a:schemeClr>
            </a:gs>
            <a:gs pos="100000">
              <a:schemeClr val="accent1">
                <a:shade val="90000"/>
                <a:hueOff val="601473"/>
                <a:satOff val="-66590"/>
                <a:lumOff val="4669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6442997" y="2116639"/>
        <a:ext cx="250197" cy="292683"/>
      </dsp:txXfrm>
    </dsp:sp>
    <dsp:sp modelId="{1D226785-2314-FD4A-9A4A-1B476152ED84}">
      <dsp:nvSpPr>
        <dsp:cNvPr id="0" name=""/>
        <dsp:cNvSpPr/>
      </dsp:nvSpPr>
      <dsp:spPr>
        <a:xfrm>
          <a:off x="6797050" y="1161829"/>
          <a:ext cx="1180177" cy="2202303"/>
        </a:xfrm>
        <a:prstGeom prst="roundRect">
          <a:avLst>
            <a:gd name="adj" fmla="val 10000"/>
          </a:avLst>
        </a:prstGeom>
        <a:gradFill rotWithShape="0">
          <a:gsLst>
            <a:gs pos="0">
              <a:schemeClr val="accent1">
                <a:alpha val="90000"/>
                <a:hueOff val="0"/>
                <a:satOff val="0"/>
                <a:lumOff val="0"/>
                <a:alphaOff val="-40000"/>
                <a:tint val="100000"/>
                <a:shade val="100000"/>
                <a:satMod val="130000"/>
              </a:schemeClr>
            </a:gs>
            <a:gs pos="100000">
              <a:schemeClr val="accent1">
                <a:alpha val="90000"/>
                <a:hueOff val="0"/>
                <a:satOff val="0"/>
                <a:lumOff val="0"/>
                <a:alphaOff val="-4000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lvl="0" algn="ctr" defTabSz="800100" rtl="0">
            <a:lnSpc>
              <a:spcPct val="90000"/>
            </a:lnSpc>
            <a:spcBef>
              <a:spcPct val="0"/>
            </a:spcBef>
            <a:spcAft>
              <a:spcPct val="35000"/>
            </a:spcAft>
          </a:pPr>
          <a:r>
            <a:rPr lang="en-US" sz="1800" kern="1200" dirty="0" smtClean="0"/>
            <a:t>Clean data, analyze, and report.</a:t>
          </a:r>
          <a:endParaRPr lang="en-US" sz="1800" kern="1200" dirty="0"/>
        </a:p>
      </dsp:txBody>
      <dsp:txXfrm>
        <a:off x="6797050" y="1161829"/>
        <a:ext cx="1180177" cy="2202303"/>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Arial"/>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Arial"/>
                <a:ea typeface="+mn-ea"/>
                <a:cs typeface="+mn-cs"/>
              </a:defRPr>
            </a:lvl1pPr>
          </a:lstStyle>
          <a:p>
            <a:pPr>
              <a:defRPr/>
            </a:pPr>
            <a:fld id="{001CF2B1-3093-41E2-9599-DF810489FAA1}" type="datetime1">
              <a:rPr lang="en-US"/>
              <a:pPr>
                <a:defRPr/>
              </a:pPr>
              <a:t>11/2/11</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Arial"/>
                <a:ea typeface="+mn-ea"/>
                <a:cs typeface="+mn-cs"/>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Arial"/>
                <a:ea typeface="+mn-ea"/>
                <a:cs typeface="+mn-cs"/>
              </a:defRPr>
            </a:lvl1pPr>
          </a:lstStyle>
          <a:p>
            <a:pPr>
              <a:defRPr/>
            </a:pPr>
            <a:fld id="{AC96A149-7FFA-476B-8470-EDF34CBFCA21}"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Arial"/>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Arial"/>
                <a:ea typeface="+mn-ea"/>
                <a:cs typeface="+mn-cs"/>
              </a:defRPr>
            </a:lvl1pPr>
          </a:lstStyle>
          <a:p>
            <a:pPr>
              <a:defRPr/>
            </a:pPr>
            <a:fld id="{E1165CE5-D663-4403-8B46-7400ACDEED00}" type="datetime1">
              <a:rPr lang="en-US"/>
              <a:pPr>
                <a:defRPr/>
              </a:pPr>
              <a:t>11/2/11</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Arial"/>
                <a:ea typeface="+mn-ea"/>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Arial"/>
                <a:ea typeface="+mn-ea"/>
                <a:cs typeface="+mn-cs"/>
              </a:defRPr>
            </a:lvl1pPr>
          </a:lstStyle>
          <a:p>
            <a:pPr>
              <a:defRPr/>
            </a:pPr>
            <a:fld id="{B6819A3F-DE04-40BC-8F62-F698BEC9F61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defTabSz="457200" rtl="0" eaLnBrk="0" fontAlgn="base" hangingPunct="0">
      <a:spcBef>
        <a:spcPct val="30000"/>
      </a:spcBef>
      <a:spcAft>
        <a:spcPct val="0"/>
      </a:spcAft>
      <a:defRPr sz="1200" kern="1200">
        <a:solidFill>
          <a:schemeClr val="tx1"/>
        </a:solidFill>
        <a:latin typeface="Arial"/>
        <a:ea typeface="Geneva" charset="-128"/>
        <a:cs typeface="Geneva" charset="-128"/>
      </a:defRPr>
    </a:lvl1pPr>
    <a:lvl2pPr marL="457200" algn="l" defTabSz="457200" rtl="0" eaLnBrk="0" fontAlgn="base" hangingPunct="0">
      <a:spcBef>
        <a:spcPct val="30000"/>
      </a:spcBef>
      <a:spcAft>
        <a:spcPct val="0"/>
      </a:spcAft>
      <a:defRPr sz="1200" kern="1200">
        <a:solidFill>
          <a:schemeClr val="tx1"/>
        </a:solidFill>
        <a:latin typeface="Arial"/>
        <a:ea typeface="Geneva" charset="-128"/>
        <a:cs typeface="Geneva"/>
      </a:defRPr>
    </a:lvl2pPr>
    <a:lvl3pPr marL="914400" algn="l" defTabSz="457200" rtl="0" eaLnBrk="0" fontAlgn="base" hangingPunct="0">
      <a:spcBef>
        <a:spcPct val="30000"/>
      </a:spcBef>
      <a:spcAft>
        <a:spcPct val="0"/>
      </a:spcAft>
      <a:defRPr sz="1200" kern="1200">
        <a:solidFill>
          <a:schemeClr val="tx1"/>
        </a:solidFill>
        <a:latin typeface="Arial"/>
        <a:ea typeface="Geneva" charset="-128"/>
        <a:cs typeface="Geneva"/>
      </a:defRPr>
    </a:lvl3pPr>
    <a:lvl4pPr marL="1371600" algn="l" defTabSz="457200" rtl="0" eaLnBrk="0" fontAlgn="base" hangingPunct="0">
      <a:spcBef>
        <a:spcPct val="30000"/>
      </a:spcBef>
      <a:spcAft>
        <a:spcPct val="0"/>
      </a:spcAft>
      <a:defRPr sz="1200" kern="1200">
        <a:solidFill>
          <a:schemeClr val="tx1"/>
        </a:solidFill>
        <a:latin typeface="Arial"/>
        <a:ea typeface="Geneva" charset="-128"/>
        <a:cs typeface="Geneva"/>
      </a:defRPr>
    </a:lvl4pPr>
    <a:lvl5pPr marL="1828800" algn="l" defTabSz="457200" rtl="0" eaLnBrk="0" fontAlgn="base" hangingPunct="0">
      <a:spcBef>
        <a:spcPct val="30000"/>
      </a:spcBef>
      <a:spcAft>
        <a:spcPct val="0"/>
      </a:spcAft>
      <a:defRPr sz="1200" kern="1200">
        <a:solidFill>
          <a:schemeClr val="tx1"/>
        </a:solidFill>
        <a:latin typeface="Arial"/>
        <a:ea typeface="Geneva" charset="-128"/>
        <a:cs typeface="Geneva"/>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4" Type="http://schemas.openxmlformats.org/officeDocument/2006/relationships/diagramLayout" Target="../diagrams/layout2.xml"/><Relationship Id="rId5" Type="http://schemas.openxmlformats.org/officeDocument/2006/relationships/diagramQuickStyle" Target="../diagrams/quickStyle2.xml"/><Relationship Id="rId7" Type="http://schemas.microsoft.com/office/2007/relationships/diagramDrawing" Target="../diagrams/drawing2.xml"/><Relationship Id="rId1" Type="http://schemas.openxmlformats.org/officeDocument/2006/relationships/notesMaster" Target="../notesMasters/notesMaster1.xml"/><Relationship Id="rId2" Type="http://schemas.openxmlformats.org/officeDocument/2006/relationships/slide" Target="../slides/slide6.xml"/><Relationship Id="rId3" Type="http://schemas.openxmlformats.org/officeDocument/2006/relationships/diagramData" Target="../diagrams/data2.xml"/><Relationship Id="rId6" Type="http://schemas.openxmlformats.org/officeDocument/2006/relationships/diagramColors" Target="../diagrams/colors2.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0" y="1734970"/>
            <a:ext cx="4572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6819A3F-DE04-40BC-8F62-F698BEC9F61C}" type="slidenum">
              <a:rPr lang="en-US" smtClean="0"/>
              <a:pPr>
                <a:defRPr/>
              </a:pPr>
              <a:t>1</a:t>
            </a:fld>
            <a:endParaRPr lang="en-US"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B6819A3F-DE04-40BC-8F62-F698BEC9F61C}" type="slidenum">
              <a:rPr lang="en-US" smtClean="0"/>
              <a:pPr>
                <a:defRPr/>
              </a:pPr>
              <a:t>10</a:t>
            </a:fld>
            <a:endParaRPr lang="en-US" dirty="0"/>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Numbers:  120 mentors  mentoring before ‘99-2000 school year. We were able to locate72 mentors.  </a:t>
            </a:r>
          </a:p>
          <a:p>
            <a:r>
              <a:rPr lang="en-US" dirty="0" smtClean="0"/>
              <a:t>50 replied to survey. </a:t>
            </a:r>
          </a:p>
          <a:p>
            <a:r>
              <a:rPr lang="en-US" dirty="0" smtClean="0"/>
              <a:t>We followed up with interviews of 19 selected mentors who represented different careers after mentoring. </a:t>
            </a:r>
          </a:p>
          <a:p>
            <a:endParaRPr lang="en-US" dirty="0"/>
          </a:p>
        </p:txBody>
      </p:sp>
      <p:sp>
        <p:nvSpPr>
          <p:cNvPr id="4" name="Slide Number Placeholder 3"/>
          <p:cNvSpPr>
            <a:spLocks noGrp="1"/>
          </p:cNvSpPr>
          <p:nvPr>
            <p:ph type="sldNum" sz="quarter" idx="10"/>
          </p:nvPr>
        </p:nvSpPr>
        <p:spPr/>
        <p:txBody>
          <a:bodyPr/>
          <a:lstStyle/>
          <a:p>
            <a:pPr>
              <a:defRPr/>
            </a:pPr>
            <a:fld id="{B6819A3F-DE04-40BC-8F62-F698BEC9F61C}" type="slidenum">
              <a:rPr lang="en-US" smtClean="0"/>
              <a:pPr>
                <a:defRPr/>
              </a:pPr>
              <a:t>11</a:t>
            </a:fld>
            <a:endParaRPr lang="en-US"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Discussion Question: How will your district take advantage of the valuable knowledge and experience your mentors are gaining?</a:t>
            </a:r>
            <a:endParaRPr lang="en-US" dirty="0"/>
          </a:p>
        </p:txBody>
      </p:sp>
      <p:sp>
        <p:nvSpPr>
          <p:cNvPr id="4" name="Slide Number Placeholder 3"/>
          <p:cNvSpPr>
            <a:spLocks noGrp="1"/>
          </p:cNvSpPr>
          <p:nvPr>
            <p:ph type="sldNum" sz="quarter" idx="10"/>
          </p:nvPr>
        </p:nvSpPr>
        <p:spPr/>
        <p:txBody>
          <a:bodyPr/>
          <a:lstStyle/>
          <a:p>
            <a:pPr>
              <a:defRPr/>
            </a:pPr>
            <a:fld id="{B6819A3F-DE04-40BC-8F62-F698BEC9F61C}" type="slidenum">
              <a:rPr lang="en-US" smtClean="0"/>
              <a:pPr>
                <a:defRPr/>
              </a:pPr>
              <a:t>12</a:t>
            </a:fld>
            <a:endParaRPr lang="en-US" dirty="0"/>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(120 mentors in pool;  Located 72 with addresses. 50 respondents. )</a:t>
            </a:r>
          </a:p>
          <a:p>
            <a:endParaRPr lang="en-US" dirty="0" smtClean="0"/>
          </a:p>
          <a:p>
            <a:endParaRPr lang="en-US" dirty="0" smtClean="0"/>
          </a:p>
          <a:p>
            <a:r>
              <a:rPr lang="en-US" dirty="0" smtClean="0"/>
              <a:t>Wondered:  What proportion of full release mentors return to classroom teaching after being released from the classroom to support new teachers?  </a:t>
            </a:r>
          </a:p>
          <a:p>
            <a:endParaRPr lang="en-US" dirty="0" smtClean="0"/>
          </a:p>
          <a:p>
            <a:r>
              <a:rPr lang="en-US" dirty="0" smtClean="0"/>
              <a:t>Just over one third returned to the classroom; </a:t>
            </a:r>
          </a:p>
          <a:p>
            <a:r>
              <a:rPr lang="en-US" dirty="0" smtClean="0"/>
              <a:t>Almost half took leadership positions, and just under one fifth officially retired.</a:t>
            </a:r>
          </a:p>
        </p:txBody>
      </p:sp>
      <p:sp>
        <p:nvSpPr>
          <p:cNvPr id="4" name="Slide Number Placeholder 3"/>
          <p:cNvSpPr>
            <a:spLocks noGrp="1"/>
          </p:cNvSpPr>
          <p:nvPr>
            <p:ph type="sldNum" sz="quarter" idx="10"/>
          </p:nvPr>
        </p:nvSpPr>
        <p:spPr/>
        <p:txBody>
          <a:bodyPr/>
          <a:lstStyle/>
          <a:p>
            <a:pPr>
              <a:defRPr/>
            </a:pPr>
            <a:fld id="{B6819A3F-DE04-40BC-8F62-F698BEC9F61C}" type="slidenum">
              <a:rPr lang="en-US" smtClean="0"/>
              <a:pPr>
                <a:defRPr/>
              </a:pPr>
              <a:t>13</a:t>
            </a:fld>
            <a:endParaRPr lang="en-US" dirty="0"/>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pPr>
              <a:defRPr/>
            </a:pPr>
            <a:fld id="{B6819A3F-DE04-40BC-8F62-F698BEC9F61C}" type="slidenum">
              <a:rPr lang="en-US" smtClean="0"/>
              <a:pPr>
                <a:defRPr/>
              </a:pPr>
              <a:t>14</a:t>
            </a:fld>
            <a:endParaRPr lang="en-US" dirty="0"/>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6819A3F-DE04-40BC-8F62-F698BEC9F61C}" type="slidenum">
              <a:rPr lang="en-US" smtClean="0"/>
              <a:pPr>
                <a:defRPr/>
              </a:pPr>
              <a:t>15</a:t>
            </a:fld>
            <a:endParaRPr lang="en-US" dirty="0"/>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Founded in 1998, headquarters in S.C. </a:t>
            </a:r>
          </a:p>
          <a:p>
            <a:endParaRPr lang="en-US" i="1" dirty="0" smtClean="0"/>
          </a:p>
        </p:txBody>
      </p:sp>
      <p:sp>
        <p:nvSpPr>
          <p:cNvPr id="4" name="Slide Number Placeholder 3"/>
          <p:cNvSpPr>
            <a:spLocks noGrp="1"/>
          </p:cNvSpPr>
          <p:nvPr>
            <p:ph type="sldNum" sz="quarter" idx="10"/>
          </p:nvPr>
        </p:nvSpPr>
        <p:spPr/>
        <p:txBody>
          <a:bodyPr/>
          <a:lstStyle/>
          <a:p>
            <a:pPr>
              <a:defRPr/>
            </a:pPr>
            <a:fld id="{B6819A3F-DE04-40BC-8F62-F698BEC9F61C}" type="slidenum">
              <a:rPr lang="en-US" smtClean="0"/>
              <a:pPr>
                <a:defRPr/>
              </a:pPr>
              <a:t>16</a:t>
            </a:fld>
            <a:endParaRPr lang="en-US" dirty="0"/>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Founded in 1998, headquarters in S.C. </a:t>
            </a:r>
          </a:p>
          <a:p>
            <a:endParaRPr lang="en-US" i="1" dirty="0" smtClean="0"/>
          </a:p>
        </p:txBody>
      </p:sp>
      <p:sp>
        <p:nvSpPr>
          <p:cNvPr id="4" name="Slide Number Placeholder 3"/>
          <p:cNvSpPr>
            <a:spLocks noGrp="1"/>
          </p:cNvSpPr>
          <p:nvPr>
            <p:ph type="sldNum" sz="quarter" idx="10"/>
          </p:nvPr>
        </p:nvSpPr>
        <p:spPr/>
        <p:txBody>
          <a:bodyPr/>
          <a:lstStyle/>
          <a:p>
            <a:pPr>
              <a:defRPr/>
            </a:pPr>
            <a:fld id="{B6819A3F-DE04-40BC-8F62-F698BEC9F61C}" type="slidenum">
              <a:rPr lang="en-US" smtClean="0"/>
              <a:pPr>
                <a:defRPr/>
              </a:pPr>
              <a:t>17</a:t>
            </a:fld>
            <a:endParaRPr lang="en-US" dirty="0"/>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7500" lnSpcReduction="20000"/>
          </a:bodyPr>
          <a:lstStyle/>
          <a:p>
            <a:endParaRPr lang="en-US" b="1" dirty="0" smtClean="0"/>
          </a:p>
          <a:p>
            <a:r>
              <a:rPr lang="en-US" sz="1400" dirty="0" smtClean="0"/>
              <a:t>New Teacher Center focuses on improving student learning by accelerating the effectiveness of new teachers. NTC partners with states, school districts, and policymakers to implement programs that create sustainable, high-quality mentoring and professional development; build leadership capacity; work to enhance teaching conditions; improve retention and transform schools into vibrant learning communities where all students succeed. </a:t>
            </a:r>
          </a:p>
          <a:p>
            <a:r>
              <a:rPr lang="en-US" sz="1400" dirty="0" smtClean="0"/>
              <a:t> </a:t>
            </a:r>
          </a:p>
          <a:p>
            <a:r>
              <a:rPr lang="en-US" sz="1400" dirty="0" smtClean="0"/>
              <a:t>NTC offers:</a:t>
            </a:r>
          </a:p>
          <a:p>
            <a:r>
              <a:rPr lang="en-US" sz="1400" dirty="0" smtClean="0"/>
              <a:t>§  Consultation on induction program design, implementation, and evaluation</a:t>
            </a:r>
          </a:p>
          <a:p>
            <a:r>
              <a:rPr lang="en-US" sz="1400" dirty="0" smtClean="0"/>
              <a:t>§  A standards-based Formative Assessment System for teachers and mentors</a:t>
            </a:r>
          </a:p>
          <a:p>
            <a:r>
              <a:rPr lang="en-US" sz="1400" dirty="0" smtClean="0"/>
              <a:t>§  Face-to-face and online professional development for mentors, coaches and principals</a:t>
            </a:r>
          </a:p>
          <a:p>
            <a:r>
              <a:rPr lang="en-US" sz="1400" dirty="0" smtClean="0"/>
              <a:t>§  A Teaching and Learning Conditions Initiative that provides data, analysis and tools to guide improvements at the state, district and school level </a:t>
            </a:r>
          </a:p>
          <a:p>
            <a:r>
              <a:rPr lang="en-US" sz="1400" dirty="0" smtClean="0"/>
              <a:t>§  Technical assistance to policy makers and state agency leaders to improve new teacher policies and practices </a:t>
            </a:r>
          </a:p>
          <a:p>
            <a:endParaRPr lang="en-US" sz="1297" b="1" dirty="0" smtClean="0"/>
          </a:p>
          <a:p>
            <a:r>
              <a:rPr lang="en-US" sz="1297" dirty="0" smtClean="0"/>
              <a:t>Program Impacts both beginning teachers and the experienced teachers who generally work as full time mentors.</a:t>
            </a:r>
          </a:p>
          <a:p>
            <a:endParaRPr lang="en-US" b="1" dirty="0" smtClean="0"/>
          </a:p>
          <a:p>
            <a:endParaRPr lang="en-US" b="1" dirty="0" smtClean="0"/>
          </a:p>
          <a:p>
            <a:endParaRPr lang="en-US" dirty="0" smtClean="0"/>
          </a:p>
          <a:p>
            <a:endParaRPr lang="en-US" dirty="0" smtClean="0"/>
          </a:p>
          <a:p>
            <a:r>
              <a:rPr lang="en-US" dirty="0" smtClean="0"/>
              <a:t> </a:t>
            </a:r>
            <a:endParaRPr lang="en-US" dirty="0"/>
          </a:p>
        </p:txBody>
      </p:sp>
      <p:sp>
        <p:nvSpPr>
          <p:cNvPr id="4" name="Slide Number Placeholder 3"/>
          <p:cNvSpPr>
            <a:spLocks noGrp="1"/>
          </p:cNvSpPr>
          <p:nvPr>
            <p:ph type="sldNum" sz="quarter" idx="10"/>
          </p:nvPr>
        </p:nvSpPr>
        <p:spPr/>
        <p:txBody>
          <a:bodyPr/>
          <a:lstStyle/>
          <a:p>
            <a:pPr>
              <a:defRPr/>
            </a:pPr>
            <a:fld id="{B6819A3F-DE04-40BC-8F62-F698BEC9F61C}" type="slidenum">
              <a:rPr lang="en-US" smtClean="0"/>
              <a:pPr>
                <a:defRPr/>
              </a:pPr>
              <a:t>18</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B6819A3F-DE04-40BC-8F62-F698BEC9F61C}" type="slidenum">
              <a:rPr lang="en-US" smtClean="0"/>
              <a:pPr>
                <a:defRPr/>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Founded in 1998, headquarters in S.C. </a:t>
            </a:r>
          </a:p>
          <a:p>
            <a:endParaRPr lang="en-US" i="1" dirty="0" smtClean="0"/>
          </a:p>
        </p:txBody>
      </p:sp>
      <p:sp>
        <p:nvSpPr>
          <p:cNvPr id="4" name="Slide Number Placeholder 3"/>
          <p:cNvSpPr>
            <a:spLocks noGrp="1"/>
          </p:cNvSpPr>
          <p:nvPr>
            <p:ph type="sldNum" sz="quarter" idx="10"/>
          </p:nvPr>
        </p:nvSpPr>
        <p:spPr/>
        <p:txBody>
          <a:bodyPr/>
          <a:lstStyle/>
          <a:p>
            <a:pPr>
              <a:defRPr/>
            </a:pPr>
            <a:fld id="{B6819A3F-DE04-40BC-8F62-F698BEC9F61C}" type="slidenum">
              <a:rPr lang="en-US" smtClean="0"/>
              <a:pPr>
                <a:defRPr/>
              </a:pPr>
              <a:t>3</a:t>
            </a:fld>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400" dirty="0" smtClean="0"/>
              <a:t>Counting: Who are we reaching? – what students</a:t>
            </a:r>
          </a:p>
          <a:p>
            <a:r>
              <a:rPr lang="en-US" sz="1400" dirty="0" smtClean="0"/>
              <a:t>Quality of Program –How do people perceive the program?  Are people satisfied with program?; happiness  quotient. How to get past just this?   NTC has Program Standards.  </a:t>
            </a:r>
          </a:p>
          <a:p>
            <a:r>
              <a:rPr lang="en-US" sz="1400" dirty="0" smtClean="0"/>
              <a:t>Retention Metrics  - What % of teachers staying in school and in district.</a:t>
            </a:r>
          </a:p>
          <a:p>
            <a:r>
              <a:rPr lang="en-US" sz="1400" dirty="0" smtClean="0"/>
              <a:t>Practice Metrics: Is practice becoming more effective?  </a:t>
            </a:r>
          </a:p>
          <a:p>
            <a:r>
              <a:rPr lang="en-US" sz="1400" dirty="0" smtClean="0"/>
              <a:t> Student Learning  - Is learning improving?  Is it consistent across target pop? </a:t>
            </a:r>
          </a:p>
          <a:p>
            <a:r>
              <a:rPr lang="en-US" sz="1400" dirty="0" smtClean="0"/>
              <a:t> </a:t>
            </a:r>
          </a:p>
          <a:p>
            <a:r>
              <a:rPr lang="en-US" sz="1400" dirty="0" smtClean="0"/>
              <a:t>Collecting evidence regarding  long-term impact has many useful purposes:  </a:t>
            </a:r>
          </a:p>
          <a:p>
            <a:endParaRPr lang="en-US" sz="1400" dirty="0" smtClean="0"/>
          </a:p>
          <a:p>
            <a:pPr marL="342900" indent="-342900">
              <a:buFont typeface="+mj-lt"/>
              <a:buAutoNum type="arabicPeriod"/>
            </a:pPr>
            <a:r>
              <a:rPr lang="en-US" sz="1400" dirty="0" smtClean="0"/>
              <a:t> To Promote program and marketing.</a:t>
            </a:r>
          </a:p>
          <a:p>
            <a:pPr marL="342900" indent="-342900">
              <a:buFont typeface="+mj-lt"/>
              <a:buAutoNum type="arabicPeriod"/>
            </a:pPr>
            <a:r>
              <a:rPr lang="en-US" sz="1400" dirty="0" smtClean="0"/>
              <a:t>To help  identify and clarify what long-term “success” looks like;</a:t>
            </a:r>
          </a:p>
          <a:p>
            <a:pPr marL="342900" indent="-342900">
              <a:buFont typeface="+mj-lt"/>
              <a:buAutoNum type="arabicPeriod"/>
            </a:pPr>
            <a:r>
              <a:rPr lang="en-US" sz="1400" dirty="0" smtClean="0"/>
              <a:t>To provide information to promote discussion and help improve future services.</a:t>
            </a:r>
          </a:p>
          <a:p>
            <a:pPr marL="342900" indent="-342900"/>
            <a:endParaRPr lang="en-US" sz="1400" dirty="0" smtClean="0"/>
          </a:p>
          <a:p>
            <a:pPr marL="342900" indent="-342900">
              <a:buFont typeface="+mj-lt"/>
              <a:buAutoNum type="arabicPeriod"/>
            </a:pPr>
            <a:r>
              <a:rPr lang="en-US" sz="1400" dirty="0" smtClean="0"/>
              <a:t>The patterns identified using a small population sample can inform the development of surveys for larger populations; </a:t>
            </a:r>
          </a:p>
          <a:p>
            <a:pPr marL="342900" indent="-342900">
              <a:buFont typeface="+mj-lt"/>
              <a:buAutoNum type="arabicPeriod"/>
            </a:pPr>
            <a:endParaRPr lang="en-US" sz="1400" dirty="0" smtClean="0"/>
          </a:p>
          <a:p>
            <a:endParaRPr lang="en-US" sz="1400" dirty="0" smtClean="0"/>
          </a:p>
          <a:p>
            <a:pPr marL="342900" indent="-342900">
              <a:buFont typeface="+mj-lt"/>
              <a:buAutoNum type="arabicPeriod"/>
            </a:pPr>
            <a:endParaRPr lang="en-US" sz="1400" dirty="0" smtClean="0"/>
          </a:p>
          <a:p>
            <a:endParaRPr lang="en-US" sz="1400" dirty="0" smtClean="0"/>
          </a:p>
          <a:p>
            <a:endParaRPr lang="en-US" sz="1400" dirty="0" smtClean="0"/>
          </a:p>
          <a:p>
            <a:endParaRPr lang="en-US" sz="1400" dirty="0"/>
          </a:p>
        </p:txBody>
      </p:sp>
      <p:sp>
        <p:nvSpPr>
          <p:cNvPr id="4" name="Slide Number Placeholder 3"/>
          <p:cNvSpPr>
            <a:spLocks noGrp="1"/>
          </p:cNvSpPr>
          <p:nvPr>
            <p:ph type="sldNum" sz="quarter" idx="10"/>
          </p:nvPr>
        </p:nvSpPr>
        <p:spPr/>
        <p:txBody>
          <a:bodyPr/>
          <a:lstStyle/>
          <a:p>
            <a:pPr>
              <a:defRPr/>
            </a:pPr>
            <a:fld id="{B6819A3F-DE04-40BC-8F62-F698BEC9F61C}" type="slidenum">
              <a:rPr lang="en-US" smtClean="0"/>
              <a:pPr>
                <a:defRPr/>
              </a:pPr>
              <a:t>4</a:t>
            </a:fld>
            <a:endParaRPr lang="en-US"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sz="1400" dirty="0" smtClean="0">
                <a:ea typeface="ＭＳ Ｐゴシック" pitchFamily="27" charset="-128"/>
                <a:cs typeface="ＭＳ Ｐゴシック" pitchFamily="27" charset="-128"/>
              </a:rPr>
              <a:t>BTs: </a:t>
            </a:r>
          </a:p>
          <a:p>
            <a:r>
              <a:rPr lang="en-US" sz="1400" dirty="0" smtClean="0">
                <a:ea typeface="ＭＳ Ｐゴシック" pitchFamily="27" charset="-128"/>
                <a:cs typeface="ＭＳ Ｐゴシック" pitchFamily="27" charset="-128"/>
              </a:rPr>
              <a:t>To provide an understanding of how intensive mentoring supports the retention of new teachers in the profession and supports high quality teaching and leadership development. </a:t>
            </a:r>
          </a:p>
          <a:p>
            <a:endParaRPr lang="en-US" sz="1400" dirty="0" smtClean="0"/>
          </a:p>
          <a:p>
            <a:r>
              <a:rPr lang="en-US" sz="1400" dirty="0" smtClean="0"/>
              <a:t>Mentors: </a:t>
            </a:r>
          </a:p>
          <a:p>
            <a:r>
              <a:rPr lang="en-US" sz="1400" dirty="0" smtClean="0"/>
              <a:t>To provide an understanding of how mentoring contributes to the development of experienced teachers as classroom teachers, leaders, and colleagues. </a:t>
            </a:r>
          </a:p>
          <a:p>
            <a:endParaRPr lang="en-US" sz="1400" dirty="0" smtClean="0">
              <a:ea typeface="ＭＳ Ｐゴシック" pitchFamily="27" charset="-128"/>
              <a:cs typeface="ＭＳ Ｐゴシック" pitchFamily="27" charset="-128"/>
            </a:endParaRPr>
          </a:p>
          <a:p>
            <a:r>
              <a:rPr lang="en-US" sz="1400" dirty="0" smtClean="0">
                <a:ea typeface="ＭＳ Ｐゴシック" pitchFamily="27" charset="-128"/>
                <a:cs typeface="ＭＳ Ｐゴシック" pitchFamily="27" charset="-128"/>
              </a:rPr>
              <a:t>**</a:t>
            </a:r>
            <a:r>
              <a:rPr lang="en-US" sz="1400" i="1" dirty="0" smtClean="0">
                <a:ea typeface="ＭＳ Ｐゴシック" pitchFamily="27" charset="-128"/>
                <a:cs typeface="ＭＳ Ｐゴシック" pitchFamily="27" charset="-128"/>
              </a:rPr>
              <a:t>How do veteran mentors and beginning teachers apply the skills and the knowledge they gained from participating in </a:t>
            </a:r>
            <a:r>
              <a:rPr lang="en-US" sz="1400" i="1" dirty="0" err="1" smtClean="0">
                <a:ea typeface="ＭＳ Ｐゴシック" pitchFamily="27" charset="-128"/>
                <a:cs typeface="ＭＳ Ｐゴシック" pitchFamily="27" charset="-128"/>
              </a:rPr>
              <a:t>NTC’s</a:t>
            </a:r>
            <a:r>
              <a:rPr lang="en-US" sz="1400" i="1" dirty="0" smtClean="0">
                <a:ea typeface="ＭＳ Ｐゴシック" pitchFamily="27" charset="-128"/>
                <a:cs typeface="ＭＳ Ｐゴシック" pitchFamily="27" charset="-128"/>
              </a:rPr>
              <a:t> model of induction? </a:t>
            </a:r>
            <a:endParaRPr lang="en-US" sz="1400" i="1" dirty="0" smtClean="0"/>
          </a:p>
          <a:p>
            <a:pPr marL="800100" lvl="1" indent="-342900">
              <a:spcAft>
                <a:spcPts val="1200"/>
              </a:spcAft>
              <a:buClr>
                <a:schemeClr val="tx2"/>
              </a:buClr>
              <a:defRPr/>
            </a:pPr>
            <a:endParaRPr lang="en-US" sz="1600" kern="0" dirty="0" smtClean="0"/>
          </a:p>
          <a:p>
            <a:pPr marL="800100" lvl="1" indent="-342900">
              <a:spcAft>
                <a:spcPts val="1200"/>
              </a:spcAft>
              <a:buClr>
                <a:schemeClr val="tx2"/>
              </a:buClr>
              <a:defRPr/>
            </a:pPr>
            <a:endParaRPr lang="en-US" sz="1600" kern="0" dirty="0" smtClean="0"/>
          </a:p>
          <a:p>
            <a:pPr marL="800100" lvl="1" indent="-342900">
              <a:spcAft>
                <a:spcPts val="1200"/>
              </a:spcAft>
              <a:buClr>
                <a:schemeClr val="tx2"/>
              </a:buClr>
              <a:buFont typeface="Arial"/>
              <a:buChar char="•"/>
              <a:defRPr/>
            </a:pPr>
            <a:endParaRPr lang="en-US" sz="1600" kern="0" dirty="0" smtClean="0"/>
          </a:p>
          <a:p>
            <a:pPr marL="800100" lvl="1" indent="-342900">
              <a:spcAft>
                <a:spcPts val="1200"/>
              </a:spcAft>
              <a:buClr>
                <a:schemeClr val="tx2"/>
              </a:buClr>
              <a:buFont typeface="Arial"/>
              <a:buChar char="•"/>
              <a:defRPr/>
            </a:pPr>
            <a:endParaRPr lang="en-US" sz="1600" dirty="0" smtClean="0"/>
          </a:p>
        </p:txBody>
      </p:sp>
      <p:sp>
        <p:nvSpPr>
          <p:cNvPr id="4" name="Slide Number Placeholder 3"/>
          <p:cNvSpPr>
            <a:spLocks noGrp="1"/>
          </p:cNvSpPr>
          <p:nvPr>
            <p:ph type="sldNum" sz="quarter" idx="10"/>
          </p:nvPr>
        </p:nvSpPr>
        <p:spPr/>
        <p:txBody>
          <a:bodyPr/>
          <a:lstStyle/>
          <a:p>
            <a:pPr>
              <a:defRPr/>
            </a:pPr>
            <a:fld id="{B6819A3F-DE04-40BC-8F62-F698BEC9F61C}" type="slidenum">
              <a:rPr lang="en-US" smtClean="0"/>
              <a:pPr>
                <a:defRPr/>
              </a:pPr>
              <a:t>5</a:t>
            </a:fld>
            <a:endParaRPr lang="en-US"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Looks easy but challenges at each step.</a:t>
            </a:r>
          </a:p>
          <a:p>
            <a:endParaRPr lang="en-US" dirty="0" smtClean="0"/>
          </a:p>
          <a:p>
            <a:r>
              <a:rPr lang="en-US" dirty="0" smtClean="0"/>
              <a:t>e.g.: Know whom you want to talk to.  -- Must identify clients who received full dose of services.  </a:t>
            </a:r>
          </a:p>
          <a:p>
            <a:r>
              <a:rPr lang="en-US" dirty="0" smtClean="0"/>
              <a:t>Be clear about what you want to know.  Ask good questions.</a:t>
            </a:r>
          </a:p>
          <a:p>
            <a:r>
              <a:rPr lang="en-US" dirty="0" smtClean="0"/>
              <a:t> </a:t>
            </a:r>
            <a:endParaRPr lang="en-US" dirty="0"/>
          </a:p>
        </p:txBody>
      </p:sp>
      <p:sp>
        <p:nvSpPr>
          <p:cNvPr id="4" name="Slide Number Placeholder 3"/>
          <p:cNvSpPr>
            <a:spLocks noGrp="1"/>
          </p:cNvSpPr>
          <p:nvPr>
            <p:ph type="sldNum" sz="quarter" idx="10"/>
          </p:nvPr>
        </p:nvSpPr>
        <p:spPr/>
        <p:txBody>
          <a:bodyPr/>
          <a:lstStyle/>
          <a:p>
            <a:pPr>
              <a:defRPr/>
            </a:pPr>
            <a:fld id="{B6819A3F-DE04-40BC-8F62-F698BEC9F61C}" type="slidenum">
              <a:rPr lang="en-US" smtClean="0"/>
              <a:pPr>
                <a:defRPr/>
              </a:pPr>
              <a:t>6</a:t>
            </a:fld>
            <a:endParaRPr lang="en-US" dirty="0"/>
          </a:p>
        </p:txBody>
      </p:sp>
      <p:graphicFrame>
        <p:nvGraphicFramePr>
          <p:cNvPr id="5" name="Diagram 4"/>
          <p:cNvGraphicFramePr/>
          <p:nvPr/>
        </p:nvGraphicFramePr>
        <p:xfrm>
          <a:off x="0" y="5159002"/>
          <a:ext cx="4572000" cy="3048000"/>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i="1" dirty="0" smtClean="0"/>
              <a:t>Long term retention was disappointing in </a:t>
            </a:r>
            <a:r>
              <a:rPr lang="en-US" i="1" dirty="0" err="1" smtClean="0"/>
              <a:t>Rav</a:t>
            </a:r>
            <a:r>
              <a:rPr lang="en-US" i="1" dirty="0" smtClean="0"/>
              <a:t>. : The three-year retention rate for beginning teachers who received NTC mentoring during 2006-07 (70 of the 131 teachers) was 39 percent.   </a:t>
            </a:r>
          </a:p>
          <a:p>
            <a:r>
              <a:rPr lang="en-US" i="1" dirty="0" smtClean="0"/>
              <a:t>We want to understand the value of being mentored beyond simply retention in the district. </a:t>
            </a:r>
            <a:endParaRPr lang="en-US" dirty="0" smtClean="0"/>
          </a:p>
          <a:p>
            <a:endParaRPr lang="en-US" dirty="0" smtClean="0"/>
          </a:p>
          <a:p>
            <a:r>
              <a:rPr lang="en-US" dirty="0" smtClean="0"/>
              <a:t>High Client Satisfaction with Program: </a:t>
            </a:r>
          </a:p>
          <a:p>
            <a:r>
              <a:rPr lang="en-US" dirty="0" smtClean="0"/>
              <a:t>Had it not been for </a:t>
            </a:r>
            <a:r>
              <a:rPr lang="en-US" dirty="0" err="1" smtClean="0"/>
              <a:t>NTC's</a:t>
            </a:r>
            <a:r>
              <a:rPr lang="en-US" dirty="0" smtClean="0"/>
              <a:t> support in Ravenswood, many of the teachers interviewed said they  would not still be teaching. </a:t>
            </a:r>
          </a:p>
          <a:p>
            <a:endParaRPr lang="en-US" i="1" dirty="0" smtClean="0"/>
          </a:p>
          <a:p>
            <a:r>
              <a:rPr lang="en-US" i="1" dirty="0" smtClean="0"/>
              <a:t>I would not be a teacher had I not had </a:t>
            </a:r>
            <a:r>
              <a:rPr lang="en-US" i="1" dirty="0" err="1" smtClean="0"/>
              <a:t>NTC’s</a:t>
            </a:r>
            <a:r>
              <a:rPr lang="en-US" i="1" dirty="0" smtClean="0"/>
              <a:t> support. I would not have remained in education without their support. There were a few times where I wanted to quit in my first year of teaching…</a:t>
            </a:r>
            <a:endParaRPr lang="en-US" dirty="0" smtClean="0"/>
          </a:p>
          <a:p>
            <a:endParaRPr lang="en-US" dirty="0" smtClean="0"/>
          </a:p>
          <a:p>
            <a:r>
              <a:rPr lang="en-US" dirty="0" smtClean="0"/>
              <a:t>If asked about district: Over the three years, </a:t>
            </a:r>
            <a:r>
              <a:rPr lang="en-US" dirty="0" err="1" smtClean="0"/>
              <a:t>RCSD’s</a:t>
            </a:r>
            <a:r>
              <a:rPr lang="en-US" dirty="0" smtClean="0"/>
              <a:t> annual teacher retention rate ranged from 73 percent to 77 percent, slightly up from the 68 percent we computed for the baseline year</a:t>
            </a:r>
          </a:p>
        </p:txBody>
      </p:sp>
      <p:sp>
        <p:nvSpPr>
          <p:cNvPr id="4" name="Slide Number Placeholder 3"/>
          <p:cNvSpPr>
            <a:spLocks noGrp="1"/>
          </p:cNvSpPr>
          <p:nvPr>
            <p:ph type="sldNum" sz="quarter" idx="10"/>
          </p:nvPr>
        </p:nvSpPr>
        <p:spPr/>
        <p:txBody>
          <a:bodyPr/>
          <a:lstStyle/>
          <a:p>
            <a:pPr>
              <a:defRPr/>
            </a:pPr>
            <a:fld id="{B6819A3F-DE04-40BC-8F62-F698BEC9F61C}" type="slidenum">
              <a:rPr lang="en-US" smtClean="0"/>
              <a:pPr>
                <a:defRPr/>
              </a:pPr>
              <a:t>7</a:t>
            </a:fld>
            <a:endParaRPr lang="en-US" dirty="0"/>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p:spPr>
        <p:txBody>
          <a:bodyPr/>
          <a:lstStyle/>
          <a:p>
            <a:r>
              <a:rPr lang="en-US" dirty="0" smtClean="0"/>
              <a:t>100% of teachers  felt that their induction experience positively impacted their teaching.</a:t>
            </a:r>
          </a:p>
          <a:p>
            <a:endParaRPr lang="en-US" dirty="0" smtClean="0">
              <a:latin typeface="Arial" pitchFamily="-110" charset="0"/>
            </a:endParaRPr>
          </a:p>
          <a:p>
            <a:r>
              <a:rPr lang="en-US" dirty="0" smtClean="0">
                <a:latin typeface="Arial" pitchFamily="-110" charset="0"/>
              </a:rPr>
              <a:t>General qualitative testimonials is common.  We wanted to get teachers to be more specific, so we could categorize their </a:t>
            </a:r>
            <a:r>
              <a:rPr lang="en-US" dirty="0" err="1" smtClean="0">
                <a:latin typeface="Arial" pitchFamily="-110" charset="0"/>
              </a:rPr>
              <a:t>learnings</a:t>
            </a:r>
            <a:r>
              <a:rPr lang="en-US" dirty="0" smtClean="0">
                <a:latin typeface="Arial" pitchFamily="-110" charset="0"/>
              </a:rPr>
              <a:t> and determine which ones seemed most useful. </a:t>
            </a:r>
            <a:endParaRPr lang="en-US" dirty="0">
              <a:latin typeface="Arial" pitchFamily="-110"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Targeted mentoring aligned with literacy PD was powerful and greatly appreciated.</a:t>
            </a:r>
          </a:p>
          <a:p>
            <a:endParaRPr lang="en-US" dirty="0" smtClean="0"/>
          </a:p>
          <a:p>
            <a:r>
              <a:rPr lang="en-US" dirty="0" smtClean="0"/>
              <a:t>Occupational socialization – values you want  new people in profession to have</a:t>
            </a:r>
          </a:p>
          <a:p>
            <a:endParaRPr lang="en-US" dirty="0" smtClean="0"/>
          </a:p>
        </p:txBody>
      </p:sp>
      <p:sp>
        <p:nvSpPr>
          <p:cNvPr id="4" name="Slide Number Placeholder 3"/>
          <p:cNvSpPr>
            <a:spLocks noGrp="1"/>
          </p:cNvSpPr>
          <p:nvPr>
            <p:ph type="sldNum" sz="quarter" idx="10"/>
          </p:nvPr>
        </p:nvSpPr>
        <p:spPr/>
        <p:txBody>
          <a:bodyPr/>
          <a:lstStyle/>
          <a:p>
            <a:pPr>
              <a:defRPr/>
            </a:pPr>
            <a:fld id="{B6819A3F-DE04-40BC-8F62-F698BEC9F61C}" type="slidenum">
              <a:rPr lang="en-US" smtClean="0"/>
              <a:pPr>
                <a:defRPr/>
              </a:pPr>
              <a:t>9</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4" Type="http://schemas.openxmlformats.org/officeDocument/2006/relationships/image" Target="../media/image2.png"/><Relationship Id="rId1" Type="http://schemas.openxmlformats.org/officeDocument/2006/relationships/slideMaster" Target="../slideMasters/slideMaster1.xml"/><Relationship Id="rId2" Type="http://schemas.openxmlformats.org/officeDocument/2006/relationships/image" Target="../media/image3.png"/><Relationship Id="rId3" Type="http://schemas.openxmlformats.org/officeDocument/2006/relationships/image" Target="../media/image4.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preserve="1">
  <p:cSld name="Title Slide">
    <p:spTree>
      <p:nvGrpSpPr>
        <p:cNvPr id="1" name=""/>
        <p:cNvGrpSpPr/>
        <p:nvPr/>
      </p:nvGrpSpPr>
      <p:grpSpPr>
        <a:xfrm>
          <a:off x="0" y="0"/>
          <a:ext cx="0" cy="0"/>
          <a:chOff x="0" y="0"/>
          <a:chExt cx="0" cy="0"/>
        </a:xfrm>
      </p:grpSpPr>
      <p:pic>
        <p:nvPicPr>
          <p:cNvPr id="6" name="Picture 6" descr="NTC_logo_rev.eps"/>
          <p:cNvPicPr>
            <a:picLocks noChangeAspect="1"/>
          </p:cNvPicPr>
          <p:nvPr/>
        </p:nvPicPr>
        <p:blipFill>
          <a:blip r:embed="rId2"/>
          <a:srcRect/>
          <a:stretch>
            <a:fillRect/>
          </a:stretch>
        </p:blipFill>
        <p:spPr bwMode="auto">
          <a:xfrm>
            <a:off x="455613" y="515938"/>
            <a:ext cx="2967037" cy="1250950"/>
          </a:xfrm>
          <a:prstGeom prst="rect">
            <a:avLst/>
          </a:prstGeom>
          <a:noFill/>
          <a:ln w="9525">
            <a:noFill/>
            <a:miter lim="800000"/>
            <a:headEnd/>
            <a:tailEnd/>
          </a:ln>
        </p:spPr>
      </p:pic>
      <p:pic>
        <p:nvPicPr>
          <p:cNvPr id="7" name="Picture 6" descr="NTC_logo_rev.eps"/>
          <p:cNvPicPr>
            <a:picLocks noChangeAspect="1"/>
          </p:cNvPicPr>
          <p:nvPr userDrawn="1"/>
        </p:nvPicPr>
        <p:blipFill>
          <a:blip r:embed="rId3"/>
          <a:srcRect/>
          <a:stretch>
            <a:fillRect/>
          </a:stretch>
        </p:blipFill>
        <p:spPr bwMode="auto">
          <a:xfrm>
            <a:off x="457200" y="574675"/>
            <a:ext cx="2963863" cy="1250950"/>
          </a:xfrm>
          <a:prstGeom prst="rect">
            <a:avLst/>
          </a:prstGeom>
          <a:noFill/>
          <a:ln w="9525">
            <a:noFill/>
            <a:miter lim="800000"/>
            <a:headEnd/>
            <a:tailEnd/>
          </a:ln>
        </p:spPr>
      </p:pic>
      <p:pic>
        <p:nvPicPr>
          <p:cNvPr id="8" name="Picture 8" descr="top_bar.png"/>
          <p:cNvPicPr>
            <a:picLocks noChangeAspect="1"/>
          </p:cNvPicPr>
          <p:nvPr userDrawn="1"/>
        </p:nvPicPr>
        <p:blipFill>
          <a:blip r:embed="rId4"/>
          <a:srcRect/>
          <a:stretch>
            <a:fillRect/>
          </a:stretch>
        </p:blipFill>
        <p:spPr bwMode="auto">
          <a:xfrm>
            <a:off x="0" y="0"/>
            <a:ext cx="9144000" cy="465138"/>
          </a:xfrm>
          <a:prstGeom prst="rect">
            <a:avLst/>
          </a:prstGeom>
          <a:noFill/>
          <a:ln w="9525">
            <a:noFill/>
            <a:miter lim="800000"/>
            <a:headEnd/>
            <a:tailEnd/>
          </a:ln>
        </p:spPr>
      </p:pic>
      <p:sp>
        <p:nvSpPr>
          <p:cNvPr id="2" name="Title 1"/>
          <p:cNvSpPr>
            <a:spLocks noGrp="1"/>
          </p:cNvSpPr>
          <p:nvPr>
            <p:ph type="ctrTitle"/>
          </p:nvPr>
        </p:nvSpPr>
        <p:spPr>
          <a:xfrm>
            <a:off x="685800" y="1927217"/>
            <a:ext cx="7772400" cy="1470025"/>
          </a:xfrm>
        </p:spPr>
        <p:txBody>
          <a:bodyPr anchor="b">
            <a:noAutofit/>
          </a:bodyPr>
          <a:lstStyle>
            <a:lvl1pPr algn="r">
              <a:lnSpc>
                <a:spcPts val="5300"/>
              </a:lnSpc>
              <a:defRPr sz="5000" b="0" i="0" cap="none" spc="0" baseline="0">
                <a:ln>
                  <a:noFill/>
                </a:ln>
                <a:solidFill>
                  <a:schemeClr val="accent1"/>
                </a:solidFill>
                <a:effectLst/>
                <a:latin typeface="Arial"/>
                <a:cs typeface="Aria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685800" y="3539054"/>
            <a:ext cx="7772400" cy="1261550"/>
          </a:xfrm>
        </p:spPr>
        <p:txBody>
          <a:bodyPr/>
          <a:lstStyle>
            <a:lvl1pPr marL="0" indent="0" algn="r">
              <a:buNone/>
              <a:defRPr baseline="0">
                <a:solidFill>
                  <a:schemeClr val="accent2"/>
                </a:solidFill>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p>
        </p:txBody>
      </p:sp>
      <p:sp>
        <p:nvSpPr>
          <p:cNvPr id="22" name="Text Placeholder 21"/>
          <p:cNvSpPr>
            <a:spLocks noGrp="1"/>
          </p:cNvSpPr>
          <p:nvPr>
            <p:ph type="body" sz="quarter" idx="10"/>
          </p:nvPr>
        </p:nvSpPr>
        <p:spPr>
          <a:xfrm>
            <a:off x="685800" y="4817532"/>
            <a:ext cx="7772400" cy="397405"/>
          </a:xfrm>
        </p:spPr>
        <p:txBody>
          <a:bodyPr anchor="ctr">
            <a:normAutofit/>
          </a:bodyPr>
          <a:lstStyle>
            <a:lvl1pPr algn="r">
              <a:buFontTx/>
              <a:buNone/>
              <a:defRPr sz="2000" baseline="0">
                <a:solidFill>
                  <a:schemeClr val="accent4"/>
                </a:solidFill>
              </a:defRPr>
            </a:lvl1pPr>
          </a:lstStyle>
          <a:p>
            <a:pPr lvl="0"/>
            <a:r>
              <a:rPr lang="en-US" dirty="0" smtClean="0"/>
              <a:t>Click to edit Master text styles</a:t>
            </a:r>
          </a:p>
        </p:txBody>
      </p:sp>
      <p:sp>
        <p:nvSpPr>
          <p:cNvPr id="26" name="Text Placeholder 25"/>
          <p:cNvSpPr>
            <a:spLocks noGrp="1"/>
          </p:cNvSpPr>
          <p:nvPr>
            <p:ph type="body" sz="quarter" idx="11"/>
          </p:nvPr>
        </p:nvSpPr>
        <p:spPr>
          <a:xfrm>
            <a:off x="685800" y="5326063"/>
            <a:ext cx="7772400" cy="820737"/>
          </a:xfrm>
        </p:spPr>
        <p:txBody>
          <a:bodyPr anchor="ctr">
            <a:normAutofit/>
          </a:bodyPr>
          <a:lstStyle>
            <a:lvl1pPr algn="r">
              <a:buFontTx/>
              <a:buNone/>
              <a:defRPr sz="2000" baseline="0">
                <a:solidFill>
                  <a:schemeClr val="accent4"/>
                </a:solidFill>
              </a:defRPr>
            </a:lvl1pPr>
          </a:lstStyle>
          <a:p>
            <a:pPr lvl="0"/>
            <a:r>
              <a:rPr lang="en-US" dirty="0" smtClean="0"/>
              <a:t>Click to edit Master text styles</a:t>
            </a: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87400"/>
            <a:ext cx="2057400" cy="5338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87400"/>
            <a:ext cx="6019800" cy="5338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reserve="1">
  <p:cSld name="Quote/Callout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286933"/>
            <a:ext cx="7772400" cy="4656667"/>
          </a:xfrm>
        </p:spPr>
        <p:txBody>
          <a:bodyPr anchor="t">
            <a:noAutofit/>
          </a:bodyPr>
          <a:lstStyle>
            <a:lvl1pPr algn="l">
              <a:defRPr sz="4000" b="0" i="0" cap="none" spc="0" baseline="0">
                <a:ln>
                  <a:noFill/>
                </a:ln>
                <a:solidFill>
                  <a:schemeClr val="accent1"/>
                </a:solidFill>
                <a:effectLst/>
                <a:latin typeface="Arial"/>
                <a:cs typeface="Arial"/>
              </a:defRPr>
            </a:lvl1pPr>
          </a:lstStyle>
          <a:p>
            <a:r>
              <a:rPr lang="en-US" dirty="0"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51369" y="4406900"/>
            <a:ext cx="7772400" cy="1362075"/>
          </a:xfrm>
        </p:spPr>
        <p:txBody>
          <a:bodyPr anchor="t"/>
          <a:lstStyle>
            <a:lvl1pPr algn="l">
              <a:defRPr sz="5000" b="0" i="0" cap="none">
                <a:solidFill>
                  <a:schemeClr val="accent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1369" y="3632203"/>
            <a:ext cx="7772400" cy="850900"/>
          </a:xfrm>
        </p:spPr>
        <p:txBody>
          <a:bodyPr anchor="b"/>
          <a:lstStyle>
            <a:lvl1pPr marL="0" indent="0">
              <a:buNone/>
              <a:defRPr sz="1900" b="1" i="0" cap="all" spc="100">
                <a:solidFill>
                  <a:schemeClr val="accent6">
                    <a:lumMod val="90000"/>
                    <a:lumOff val="1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5465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54657"/>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331904"/>
            <a:ext cx="4040188" cy="7837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457200" y="2115606"/>
            <a:ext cx="4040188" cy="37517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1331904"/>
            <a:ext cx="4041775" cy="7837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15606"/>
            <a:ext cx="4041775" cy="375179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38735"/>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36600"/>
            <a:ext cx="5111750" cy="53895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900786"/>
            <a:ext cx="3008313" cy="42253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14" Type="http://schemas.openxmlformats.org/officeDocument/2006/relationships/image" Target="../media/image1.png"/><Relationship Id="rId4" Type="http://schemas.openxmlformats.org/officeDocument/2006/relationships/slideLayout" Target="../slideLayouts/slideLayout4.xml"/><Relationship Id="rId7" Type="http://schemas.openxmlformats.org/officeDocument/2006/relationships/slideLayout" Target="../slideLayouts/slideLayout7.xml"/><Relationship Id="rId11" Type="http://schemas.openxmlformats.org/officeDocument/2006/relationships/slideLayout" Target="../slideLayouts/slideLayout11.xml"/><Relationship Id="rId1" Type="http://schemas.openxmlformats.org/officeDocument/2006/relationships/slideLayout" Target="../slideLayouts/slideLayout1.xml"/><Relationship Id="rId6" Type="http://schemas.openxmlformats.org/officeDocument/2006/relationships/slideLayout" Target="../slideLayouts/slideLayout6.xml"/><Relationship Id="rId8" Type="http://schemas.openxmlformats.org/officeDocument/2006/relationships/slideLayout" Target="../slideLayouts/slideLayout8.xml"/><Relationship Id="rId13" Type="http://schemas.openxmlformats.org/officeDocument/2006/relationships/theme" Target="../theme/theme1.xml"/><Relationship Id="rId10" Type="http://schemas.openxmlformats.org/officeDocument/2006/relationships/slideLayout" Target="../slideLayouts/slideLayout10.xml"/><Relationship Id="rId5" Type="http://schemas.openxmlformats.org/officeDocument/2006/relationships/slideLayout" Target="../slideLayouts/slideLayout5.xml"/><Relationship Id="rId15" Type="http://schemas.openxmlformats.org/officeDocument/2006/relationships/image" Target="../media/image2.png"/><Relationship Id="rId12" Type="http://schemas.openxmlformats.org/officeDocument/2006/relationships/slideLayout" Target="../slideLayouts/slideLayout12.xml"/><Relationship Id="rId2" Type="http://schemas.openxmlformats.org/officeDocument/2006/relationships/slideLayout" Target="../slideLayouts/slideLayout2.xml"/><Relationship Id="rId9" Type="http://schemas.openxmlformats.org/officeDocument/2006/relationships/slideLayout" Target="../slideLayouts/slideLayout9.xml"/><Relationship Id="rId3"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388938"/>
            <a:ext cx="8229600" cy="1041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5240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6" name="TextBox 15"/>
          <p:cNvSpPr txBox="1"/>
          <p:nvPr/>
        </p:nvSpPr>
        <p:spPr>
          <a:xfrm>
            <a:off x="449263" y="6459538"/>
            <a:ext cx="3233737" cy="323850"/>
          </a:xfrm>
          <a:prstGeom prst="rect">
            <a:avLst/>
          </a:prstGeom>
          <a:noFill/>
        </p:spPr>
        <p:txBody>
          <a:bodyPr>
            <a:spAutoFit/>
          </a:bodyPr>
          <a:lstStyle/>
          <a:p>
            <a:pPr fontAlgn="auto">
              <a:spcBef>
                <a:spcPts val="0"/>
              </a:spcBef>
              <a:spcAft>
                <a:spcPts val="0"/>
              </a:spcAft>
              <a:defRPr/>
            </a:pPr>
            <a:r>
              <a:rPr lang="en-US" sz="700" dirty="0">
                <a:solidFill>
                  <a:schemeClr val="tx1">
                    <a:lumMod val="75000"/>
                    <a:lumOff val="25000"/>
                  </a:schemeClr>
                </a:solidFill>
                <a:latin typeface="Arial"/>
                <a:ea typeface="+mn-ea"/>
                <a:cs typeface="Arial"/>
              </a:rPr>
              <a:t>Copyright © 2011 New Teacher Center. All Rights Reserved.      </a:t>
            </a:r>
          </a:p>
          <a:p>
            <a:pPr fontAlgn="auto">
              <a:spcBef>
                <a:spcPts val="0"/>
              </a:spcBef>
              <a:spcAft>
                <a:spcPts val="0"/>
              </a:spcAft>
              <a:defRPr/>
            </a:pPr>
            <a:endParaRPr lang="en-US" sz="800" dirty="0">
              <a:latin typeface="Arial"/>
              <a:ea typeface="+mn-ea"/>
              <a:cs typeface="Arial"/>
            </a:endParaRPr>
          </a:p>
        </p:txBody>
      </p:sp>
      <p:pic>
        <p:nvPicPr>
          <p:cNvPr id="1029" name="Picture 17" descr="NTC_logo.eps"/>
          <p:cNvPicPr>
            <a:picLocks noChangeAspect="1"/>
          </p:cNvPicPr>
          <p:nvPr/>
        </p:nvPicPr>
        <p:blipFill>
          <a:blip r:embed="rId14"/>
          <a:srcRect/>
          <a:stretch>
            <a:fillRect/>
          </a:stretch>
        </p:blipFill>
        <p:spPr bwMode="auto">
          <a:xfrm>
            <a:off x="7370763" y="6116638"/>
            <a:ext cx="1316037" cy="554037"/>
          </a:xfrm>
          <a:prstGeom prst="rect">
            <a:avLst/>
          </a:prstGeom>
          <a:noFill/>
          <a:ln w="9525">
            <a:noFill/>
            <a:miter lim="800000"/>
            <a:headEnd/>
            <a:tailEnd/>
          </a:ln>
        </p:spPr>
      </p:pic>
      <p:pic>
        <p:nvPicPr>
          <p:cNvPr id="1030" name="Picture 12" descr="top_bar.png"/>
          <p:cNvPicPr>
            <a:picLocks noChangeAspect="1"/>
          </p:cNvPicPr>
          <p:nvPr userDrawn="1"/>
        </p:nvPicPr>
        <p:blipFill>
          <a:blip r:embed="rId15"/>
          <a:srcRect/>
          <a:stretch>
            <a:fillRect/>
          </a:stretch>
        </p:blipFill>
        <p:spPr bwMode="auto">
          <a:xfrm>
            <a:off x="0" y="-74613"/>
            <a:ext cx="9144000" cy="465138"/>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852" r:id="rId1"/>
    <p:sldLayoutId id="2147483853" r:id="rId2"/>
    <p:sldLayoutId id="2147483842" r:id="rId3"/>
    <p:sldLayoutId id="2147483843" r:id="rId4"/>
    <p:sldLayoutId id="2147483844" r:id="rId5"/>
    <p:sldLayoutId id="2147483845" r:id="rId6"/>
    <p:sldLayoutId id="2147483846" r:id="rId7"/>
    <p:sldLayoutId id="2147483847" r:id="rId8"/>
    <p:sldLayoutId id="2147483848" r:id="rId9"/>
    <p:sldLayoutId id="2147483849" r:id="rId10"/>
    <p:sldLayoutId id="2147483850" r:id="rId11"/>
    <p:sldLayoutId id="2147483851" r:id="rId12"/>
  </p:sldLayoutIdLst>
  <p:txStyles>
    <p:titleStyle>
      <a:lvl1pPr algn="l" defTabSz="457200" rtl="0" fontAlgn="base">
        <a:spcBef>
          <a:spcPct val="0"/>
        </a:spcBef>
        <a:spcAft>
          <a:spcPct val="0"/>
        </a:spcAft>
        <a:defRPr sz="3800" kern="1200">
          <a:solidFill>
            <a:schemeClr val="tx2"/>
          </a:solidFill>
          <a:latin typeface="Arial"/>
          <a:ea typeface="Geneva" charset="-128"/>
          <a:cs typeface="Arial"/>
        </a:defRPr>
      </a:lvl1pPr>
      <a:lvl2pPr algn="l" defTabSz="457200" rtl="0" fontAlgn="base">
        <a:spcBef>
          <a:spcPct val="0"/>
        </a:spcBef>
        <a:spcAft>
          <a:spcPct val="0"/>
        </a:spcAft>
        <a:defRPr sz="3800">
          <a:solidFill>
            <a:schemeClr val="tx2"/>
          </a:solidFill>
          <a:latin typeface="Arial" charset="0"/>
          <a:ea typeface="Geneva" charset="-128"/>
          <a:cs typeface="Arial" charset="0"/>
        </a:defRPr>
      </a:lvl2pPr>
      <a:lvl3pPr algn="l" defTabSz="457200" rtl="0" fontAlgn="base">
        <a:spcBef>
          <a:spcPct val="0"/>
        </a:spcBef>
        <a:spcAft>
          <a:spcPct val="0"/>
        </a:spcAft>
        <a:defRPr sz="3800">
          <a:solidFill>
            <a:schemeClr val="tx2"/>
          </a:solidFill>
          <a:latin typeface="Arial" charset="0"/>
          <a:ea typeface="Geneva" charset="-128"/>
          <a:cs typeface="Arial" charset="0"/>
        </a:defRPr>
      </a:lvl3pPr>
      <a:lvl4pPr algn="l" defTabSz="457200" rtl="0" fontAlgn="base">
        <a:spcBef>
          <a:spcPct val="0"/>
        </a:spcBef>
        <a:spcAft>
          <a:spcPct val="0"/>
        </a:spcAft>
        <a:defRPr sz="3800">
          <a:solidFill>
            <a:schemeClr val="tx2"/>
          </a:solidFill>
          <a:latin typeface="Arial" charset="0"/>
          <a:ea typeface="Geneva" charset="-128"/>
          <a:cs typeface="Arial" charset="0"/>
        </a:defRPr>
      </a:lvl4pPr>
      <a:lvl5pPr algn="l" defTabSz="457200" rtl="0" fontAlgn="base">
        <a:spcBef>
          <a:spcPct val="0"/>
        </a:spcBef>
        <a:spcAft>
          <a:spcPct val="0"/>
        </a:spcAft>
        <a:defRPr sz="3800">
          <a:solidFill>
            <a:schemeClr val="tx2"/>
          </a:solidFill>
          <a:latin typeface="Arial" charset="0"/>
          <a:ea typeface="Geneva" charset="-128"/>
          <a:cs typeface="Arial" charset="0"/>
        </a:defRPr>
      </a:lvl5pPr>
      <a:lvl6pPr marL="457200" algn="l" defTabSz="457200" rtl="0" eaLnBrk="1" fontAlgn="base" hangingPunct="1">
        <a:spcBef>
          <a:spcPct val="0"/>
        </a:spcBef>
        <a:spcAft>
          <a:spcPct val="0"/>
        </a:spcAft>
        <a:defRPr sz="4000">
          <a:solidFill>
            <a:schemeClr val="tx2"/>
          </a:solidFill>
          <a:latin typeface="Arial" charset="0"/>
          <a:ea typeface="Geneva" charset="-128"/>
        </a:defRPr>
      </a:lvl6pPr>
      <a:lvl7pPr marL="914400" algn="l" defTabSz="457200" rtl="0" eaLnBrk="1" fontAlgn="base" hangingPunct="1">
        <a:spcBef>
          <a:spcPct val="0"/>
        </a:spcBef>
        <a:spcAft>
          <a:spcPct val="0"/>
        </a:spcAft>
        <a:defRPr sz="4000">
          <a:solidFill>
            <a:schemeClr val="tx2"/>
          </a:solidFill>
          <a:latin typeface="Arial" charset="0"/>
          <a:ea typeface="Geneva" charset="-128"/>
        </a:defRPr>
      </a:lvl7pPr>
      <a:lvl8pPr marL="1371600" algn="l" defTabSz="457200" rtl="0" eaLnBrk="1" fontAlgn="base" hangingPunct="1">
        <a:spcBef>
          <a:spcPct val="0"/>
        </a:spcBef>
        <a:spcAft>
          <a:spcPct val="0"/>
        </a:spcAft>
        <a:defRPr sz="4000">
          <a:solidFill>
            <a:schemeClr val="tx2"/>
          </a:solidFill>
          <a:latin typeface="Arial" charset="0"/>
          <a:ea typeface="Geneva" charset="-128"/>
        </a:defRPr>
      </a:lvl8pPr>
      <a:lvl9pPr marL="1828800" algn="l" defTabSz="457200" rtl="0" eaLnBrk="1" fontAlgn="base" hangingPunct="1">
        <a:spcBef>
          <a:spcPct val="0"/>
        </a:spcBef>
        <a:spcAft>
          <a:spcPct val="0"/>
        </a:spcAft>
        <a:defRPr sz="4000">
          <a:solidFill>
            <a:schemeClr val="tx2"/>
          </a:solidFill>
          <a:latin typeface="Arial" charset="0"/>
          <a:ea typeface="Geneva" charset="-128"/>
        </a:defRPr>
      </a:lvl9pPr>
    </p:titleStyle>
    <p:bodyStyle>
      <a:lvl1pPr marL="190500" indent="-190500" algn="l" defTabSz="457200" rtl="0" fontAlgn="base">
        <a:spcBef>
          <a:spcPct val="20000"/>
        </a:spcBef>
        <a:spcAft>
          <a:spcPct val="0"/>
        </a:spcAft>
        <a:buFont typeface="Arial" charset="0"/>
        <a:buChar char="•"/>
        <a:defRPr sz="2700" kern="1200">
          <a:solidFill>
            <a:srgbClr val="585858"/>
          </a:solidFill>
          <a:latin typeface="Arial"/>
          <a:ea typeface="Geneva" charset="-128"/>
          <a:cs typeface="Arial"/>
        </a:defRPr>
      </a:lvl1pPr>
      <a:lvl2pPr marL="742950" indent="-190500" algn="l" defTabSz="457200" rtl="0" fontAlgn="base">
        <a:spcBef>
          <a:spcPct val="20000"/>
        </a:spcBef>
        <a:spcAft>
          <a:spcPct val="0"/>
        </a:spcAft>
        <a:buFont typeface="Arial" charset="0"/>
        <a:buChar char="•"/>
        <a:defRPr sz="2400" kern="1200">
          <a:solidFill>
            <a:srgbClr val="585858"/>
          </a:solidFill>
          <a:latin typeface="Arial"/>
          <a:ea typeface="Geneva" charset="-128"/>
          <a:cs typeface="Arial"/>
        </a:defRPr>
      </a:lvl2pPr>
      <a:lvl3pPr marL="1143000" indent="-136525" algn="l" defTabSz="457200" rtl="0" fontAlgn="base">
        <a:spcBef>
          <a:spcPct val="20000"/>
        </a:spcBef>
        <a:spcAft>
          <a:spcPct val="0"/>
        </a:spcAft>
        <a:buFont typeface="Arial" charset="0"/>
        <a:buChar char="•"/>
        <a:defRPr sz="2200" kern="1200">
          <a:solidFill>
            <a:srgbClr val="585858"/>
          </a:solidFill>
          <a:latin typeface="Arial"/>
          <a:ea typeface="Geneva" charset="-128"/>
          <a:cs typeface="Arial"/>
        </a:defRPr>
      </a:lvl3pPr>
      <a:lvl4pPr marL="1600200" indent="-136525" algn="l" defTabSz="457200" rtl="0" fontAlgn="base">
        <a:spcBef>
          <a:spcPct val="20000"/>
        </a:spcBef>
        <a:spcAft>
          <a:spcPct val="0"/>
        </a:spcAft>
        <a:buFont typeface="Arial" charset="0"/>
        <a:buChar char="•"/>
        <a:defRPr sz="1900" kern="1200">
          <a:solidFill>
            <a:srgbClr val="585858"/>
          </a:solidFill>
          <a:latin typeface="Arial"/>
          <a:ea typeface="Geneva" charset="-128"/>
          <a:cs typeface="Arial"/>
        </a:defRPr>
      </a:lvl4pPr>
      <a:lvl5pPr marL="2057400" indent="-136525" algn="l" defTabSz="457200" rtl="0" fontAlgn="base">
        <a:spcBef>
          <a:spcPct val="20000"/>
        </a:spcBef>
        <a:spcAft>
          <a:spcPct val="0"/>
        </a:spcAft>
        <a:buFont typeface="Arial" charset="0"/>
        <a:buChar char="•"/>
        <a:defRPr kern="1200">
          <a:solidFill>
            <a:srgbClr val="585858"/>
          </a:solidFill>
          <a:latin typeface="Arial"/>
          <a:ea typeface="Geneva" charset="-128"/>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3" Type="http://schemas.openxmlformats.org/officeDocument/2006/relationships/chart" Target="../charts/chart1.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4" Type="http://schemas.openxmlformats.org/officeDocument/2006/relationships/image" Target="../media/image18.png"/><Relationship Id="rId4" Type="http://schemas.openxmlformats.org/officeDocument/2006/relationships/image" Target="../media/image8.png"/><Relationship Id="rId7" Type="http://schemas.openxmlformats.org/officeDocument/2006/relationships/image" Target="../media/image11.png"/><Relationship Id="rId11" Type="http://schemas.openxmlformats.org/officeDocument/2006/relationships/image" Target="../media/image15.png"/><Relationship Id="rId1" Type="http://schemas.openxmlformats.org/officeDocument/2006/relationships/slideLayout" Target="../slideLayouts/slideLayout2.xml"/><Relationship Id="rId6" Type="http://schemas.openxmlformats.org/officeDocument/2006/relationships/image" Target="../media/image10.png"/><Relationship Id="rId8" Type="http://schemas.openxmlformats.org/officeDocument/2006/relationships/image" Target="../media/image12.png"/><Relationship Id="rId13" Type="http://schemas.openxmlformats.org/officeDocument/2006/relationships/image" Target="../media/image17.png"/><Relationship Id="rId10" Type="http://schemas.openxmlformats.org/officeDocument/2006/relationships/image" Target="../media/image14.png"/><Relationship Id="rId5" Type="http://schemas.openxmlformats.org/officeDocument/2006/relationships/image" Target="../media/image9.png"/><Relationship Id="rId12" Type="http://schemas.openxmlformats.org/officeDocument/2006/relationships/image" Target="../media/image16.png"/><Relationship Id="rId2" Type="http://schemas.openxmlformats.org/officeDocument/2006/relationships/notesSlide" Target="../notesSlides/notesSlide18.xml"/><Relationship Id="rId9" Type="http://schemas.openxmlformats.org/officeDocument/2006/relationships/image" Target="../media/image13.png"/><Relationship Id="rId3" Type="http://schemas.openxmlformats.org/officeDocument/2006/relationships/image" Target="../media/image7.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3" Type="http://schemas.openxmlformats.org/officeDocument/2006/relationships/image" Target="../media/image5.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3" Type="http://schemas.openxmlformats.org/officeDocument/2006/relationships/image" Target="../media/image6.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4" Type="http://schemas.openxmlformats.org/officeDocument/2006/relationships/diagramLayout" Target="../diagrams/layout1.xml"/><Relationship Id="rId5" Type="http://schemas.openxmlformats.org/officeDocument/2006/relationships/diagramQuickStyle" Target="../diagrams/quickStyle1.xml"/><Relationship Id="rId7" Type="http://schemas.microsoft.com/office/2007/relationships/diagramDrawing" Target="../diagrams/drawing1.xml"/><Relationship Id="rId1" Type="http://schemas.openxmlformats.org/officeDocument/2006/relationships/slideLayout" Target="../slideLayouts/slideLayout3.xml"/><Relationship Id="rId2" Type="http://schemas.openxmlformats.org/officeDocument/2006/relationships/notesSlide" Target="../notesSlides/notesSlide6.xml"/><Relationship Id="rId3" Type="http://schemas.openxmlformats.org/officeDocument/2006/relationships/diagramData" Target="../diagrams/data1.xml"/><Relationship Id="rId6" Type="http://schemas.openxmlformats.org/officeDocument/2006/relationships/diagramColors" Target="../diagrams/colors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6385" name="Title 1"/>
          <p:cNvSpPr>
            <a:spLocks noGrp="1"/>
          </p:cNvSpPr>
          <p:nvPr>
            <p:ph type="ctrTitle"/>
          </p:nvPr>
        </p:nvSpPr>
        <p:spPr>
          <a:xfrm>
            <a:off x="685800" y="1927225"/>
            <a:ext cx="7772400" cy="1470025"/>
          </a:xfrm>
        </p:spPr>
        <p:txBody>
          <a:bodyPr/>
          <a:lstStyle/>
          <a:p>
            <a:r>
              <a:rPr lang="en-US" dirty="0" smtClean="0">
                <a:latin typeface="Arial" charset="0"/>
                <a:ea typeface="Geneva"/>
                <a:cs typeface="Arial" charset="0"/>
              </a:rPr>
              <a:t>The Impact of Induction on Teachers and Mentors</a:t>
            </a:r>
          </a:p>
        </p:txBody>
      </p:sp>
      <p:sp>
        <p:nvSpPr>
          <p:cNvPr id="16388" name="Text Placeholder 3"/>
          <p:cNvSpPr>
            <a:spLocks noGrp="1"/>
          </p:cNvSpPr>
          <p:nvPr>
            <p:ph type="body" sz="quarter" idx="10"/>
          </p:nvPr>
        </p:nvSpPr>
        <p:spPr>
          <a:xfrm>
            <a:off x="685800" y="4818063"/>
            <a:ext cx="7772400" cy="396875"/>
          </a:xfrm>
        </p:spPr>
        <p:txBody>
          <a:bodyPr/>
          <a:lstStyle/>
          <a:p>
            <a:pPr>
              <a:defRPr/>
            </a:pPr>
            <a:r>
              <a:rPr lang="en-US" dirty="0" smtClean="0">
                <a:latin typeface="Arial" charset="0"/>
              </a:rPr>
              <a:t>November 3, 2011</a:t>
            </a:r>
          </a:p>
        </p:txBody>
      </p:sp>
      <p:sp>
        <p:nvSpPr>
          <p:cNvPr id="16389" name="Text Placeholder 4"/>
          <p:cNvSpPr>
            <a:spLocks noGrp="1"/>
          </p:cNvSpPr>
          <p:nvPr>
            <p:ph type="body" sz="quarter" idx="11"/>
          </p:nvPr>
        </p:nvSpPr>
        <p:spPr/>
        <p:txBody>
          <a:bodyPr/>
          <a:lstStyle/>
          <a:p>
            <a:pPr>
              <a:defRPr/>
            </a:pPr>
            <a:r>
              <a:rPr lang="en-US" dirty="0" smtClean="0">
                <a:latin typeface="Arial" charset="0"/>
              </a:rPr>
              <a:t>Susan Hanson,</a:t>
            </a:r>
            <a:br>
              <a:rPr lang="en-US" dirty="0" smtClean="0">
                <a:latin typeface="Arial" charset="0"/>
              </a:rPr>
            </a:br>
            <a:r>
              <a:rPr lang="en-US" dirty="0" smtClean="0">
                <a:latin typeface="Arial" charset="0"/>
              </a:rPr>
              <a:t>Senior Researcher, NTC</a:t>
            </a: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5" name="Content Placeholder 2"/>
          <p:cNvSpPr>
            <a:spLocks noGrp="1"/>
          </p:cNvSpPr>
          <p:nvPr>
            <p:ph idx="1"/>
          </p:nvPr>
        </p:nvSpPr>
        <p:spPr/>
        <p:txBody>
          <a:bodyPr/>
          <a:lstStyle/>
          <a:p>
            <a:pPr marL="192024" indent="-192024">
              <a:buNone/>
              <a:defRPr/>
            </a:pPr>
            <a:endParaRPr lang="en-US" sz="2800" dirty="0" smtClean="0">
              <a:solidFill>
                <a:schemeClr val="accent4"/>
              </a:solidFill>
              <a:latin typeface="Arial" charset="0"/>
            </a:endParaRPr>
          </a:p>
          <a:p>
            <a:pPr marL="192024" indent="-192024">
              <a:defRPr/>
            </a:pPr>
            <a:r>
              <a:rPr lang="en-US" dirty="0" smtClean="0">
                <a:solidFill>
                  <a:schemeClr val="tx1"/>
                </a:solidFill>
                <a:latin typeface="Arial" charset="0"/>
              </a:rPr>
              <a:t>Local assessments provide predictive data for standardized tests. </a:t>
            </a:r>
          </a:p>
          <a:p>
            <a:pPr marL="192024" indent="-192024">
              <a:defRPr/>
            </a:pPr>
            <a:r>
              <a:rPr lang="en-US" dirty="0" smtClean="0">
                <a:solidFill>
                  <a:schemeClr val="tx1"/>
                </a:solidFill>
                <a:latin typeface="Arial" charset="0"/>
              </a:rPr>
              <a:t>Standardized test scores (% reaching proficiency is high; student learning gains every year).</a:t>
            </a:r>
          </a:p>
          <a:p>
            <a:pPr marL="192024" indent="-192024">
              <a:defRPr/>
            </a:pPr>
            <a:r>
              <a:rPr lang="en-US" dirty="0" smtClean="0">
                <a:solidFill>
                  <a:schemeClr val="tx1"/>
                </a:solidFill>
                <a:latin typeface="Arial" charset="0"/>
              </a:rPr>
              <a:t>Excellent teacher evaluations</a:t>
            </a:r>
          </a:p>
          <a:p>
            <a:pPr marL="192024" indent="-192024">
              <a:defRPr/>
            </a:pPr>
            <a:r>
              <a:rPr lang="en-US" dirty="0" smtClean="0">
                <a:solidFill>
                  <a:schemeClr val="tx1"/>
                </a:solidFill>
                <a:latin typeface="Arial" charset="0"/>
              </a:rPr>
              <a:t>Leadership  opportunities: grade level; school leadership team;  teacher trainers, class visits</a:t>
            </a:r>
          </a:p>
          <a:p>
            <a:pPr marL="192024" indent="-192024">
              <a:defRPr/>
            </a:pPr>
            <a:r>
              <a:rPr lang="en-US" dirty="0" smtClean="0">
                <a:solidFill>
                  <a:schemeClr val="tx1"/>
                </a:solidFill>
                <a:latin typeface="Arial" charset="0"/>
              </a:rPr>
              <a:t>Parent requests</a:t>
            </a:r>
          </a:p>
        </p:txBody>
      </p:sp>
      <p:sp>
        <p:nvSpPr>
          <p:cNvPr id="5" name="Title 1"/>
          <p:cNvSpPr txBox="1">
            <a:spLocks/>
          </p:cNvSpPr>
          <p:nvPr/>
        </p:nvSpPr>
        <p:spPr bwMode="auto">
          <a:xfrm>
            <a:off x="609600" y="541338"/>
            <a:ext cx="8229600" cy="1041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3800" b="0" i="0" u="none" strike="noStrike" kern="1200" cap="none" spc="0" normalizeH="0" baseline="0" noProof="0" dirty="0" smtClean="0">
                <a:ln>
                  <a:noFill/>
                </a:ln>
                <a:solidFill>
                  <a:schemeClr val="tx2"/>
                </a:solidFill>
                <a:effectLst/>
                <a:uLnTx/>
                <a:uFillTx/>
                <a:latin typeface="Arial" charset="0"/>
                <a:ea typeface="Geneva"/>
                <a:cs typeface="Arial" charset="0"/>
              </a:rPr>
              <a:t>Evidence These Teachers have Become</a:t>
            </a:r>
            <a:r>
              <a:rPr kumimoji="0" lang="en-US" sz="3800" b="0" i="0" u="none" strike="noStrike" kern="1200" cap="none" spc="0" normalizeH="0" noProof="0" dirty="0" smtClean="0">
                <a:ln>
                  <a:noFill/>
                </a:ln>
                <a:solidFill>
                  <a:schemeClr val="tx2"/>
                </a:solidFill>
                <a:effectLst/>
                <a:uLnTx/>
                <a:uFillTx/>
                <a:latin typeface="Arial" charset="0"/>
                <a:ea typeface="Geneva"/>
                <a:cs typeface="Arial" charset="0"/>
              </a:rPr>
              <a:t> Effective Teachers</a:t>
            </a:r>
            <a:endParaRPr kumimoji="0" lang="en-US" sz="3800" b="0" i="0" u="none" strike="noStrike" kern="1200" cap="none" spc="0" normalizeH="0" baseline="0" noProof="0" dirty="0" smtClean="0">
              <a:ln>
                <a:noFill/>
              </a:ln>
              <a:solidFill>
                <a:schemeClr val="tx2"/>
              </a:solidFill>
              <a:effectLst/>
              <a:uLnTx/>
              <a:uFillTx/>
              <a:latin typeface="Arial" charset="0"/>
              <a:ea typeface="Geneva"/>
              <a:cs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3793" name="Title 4"/>
          <p:cNvSpPr>
            <a:spLocks noGrp="1"/>
          </p:cNvSpPr>
          <p:nvPr>
            <p:ph type="title"/>
          </p:nvPr>
        </p:nvSpPr>
        <p:spPr/>
        <p:txBody>
          <a:bodyPr/>
          <a:lstStyle/>
          <a:p>
            <a:r>
              <a:rPr lang="en-US" dirty="0" smtClean="0">
                <a:latin typeface="Arial" charset="0"/>
                <a:ea typeface="Geneva"/>
                <a:cs typeface="Arial" charset="0"/>
              </a:rPr>
              <a:t>Mentor Professional Growth</a:t>
            </a:r>
          </a:p>
        </p:txBody>
      </p:sp>
      <p:graphicFrame>
        <p:nvGraphicFramePr>
          <p:cNvPr id="7" name="Content Placeholder 6"/>
          <p:cNvGraphicFramePr>
            <a:graphicFrameLocks noGrp="1"/>
          </p:cNvGraphicFramePr>
          <p:nvPr>
            <p:ph idx="1"/>
          </p:nvPr>
        </p:nvGraphicFramePr>
        <p:xfrm>
          <a:off x="457200" y="2057694"/>
          <a:ext cx="6492300" cy="3850640"/>
        </p:xfrm>
        <a:graphic>
          <a:graphicData uri="http://schemas.openxmlformats.org/drawingml/2006/table">
            <a:tbl>
              <a:tblPr firstRow="1" bandRow="1">
                <a:tableStyleId>{5C22544A-7EE6-4342-B048-85BDC9FD1C3A}</a:tableStyleId>
              </a:tblPr>
              <a:tblGrid>
                <a:gridCol w="4493289"/>
                <a:gridCol w="1999011"/>
              </a:tblGrid>
              <a:tr h="370840">
                <a:tc>
                  <a:txBody>
                    <a:bodyPr/>
                    <a:lstStyle/>
                    <a:p>
                      <a:r>
                        <a:rPr lang="en-US" b="0" dirty="0" smtClean="0"/>
                        <a:t>50 respondents</a:t>
                      </a:r>
                      <a:endParaRPr lang="en-US" b="0"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4 or 5 </a:t>
                      </a:r>
                    </a:p>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(on 5 point scale)</a:t>
                      </a:r>
                      <a:endParaRPr lang="en-US" b="0" dirty="0"/>
                    </a:p>
                  </a:txBody>
                  <a:tcPr/>
                </a:tc>
              </a:tr>
              <a:tr h="370840">
                <a:tc>
                  <a:txBody>
                    <a:bodyPr/>
                    <a:lstStyle/>
                    <a:p>
                      <a:r>
                        <a:rPr lang="en-US" dirty="0" smtClean="0"/>
                        <a:t>Deepened</a:t>
                      </a:r>
                      <a:r>
                        <a:rPr lang="en-US" baseline="0" dirty="0" smtClean="0"/>
                        <a:t> my understanding of teaching and learning (</a:t>
                      </a:r>
                      <a:r>
                        <a:rPr lang="en-US" baseline="0" dirty="0" err="1" smtClean="0"/>
                        <a:t>n</a:t>
                      </a:r>
                      <a:r>
                        <a:rPr lang="en-US" baseline="0" dirty="0" smtClean="0"/>
                        <a:t>=50)</a:t>
                      </a:r>
                      <a:endParaRPr lang="en-US" dirty="0"/>
                    </a:p>
                  </a:txBody>
                  <a:tcPr/>
                </a:tc>
                <a:tc>
                  <a:txBody>
                    <a:bodyPr/>
                    <a:lstStyle/>
                    <a:p>
                      <a:r>
                        <a:rPr lang="en-US" dirty="0" smtClean="0"/>
                        <a:t>94%</a:t>
                      </a:r>
                      <a:endParaRPr lang="en-US" dirty="0"/>
                    </a:p>
                  </a:txBody>
                  <a:tcPr/>
                </a:tc>
              </a:tr>
              <a:tr h="370840">
                <a:tc>
                  <a:txBody>
                    <a:bodyPr/>
                    <a:lstStyle/>
                    <a:p>
                      <a:r>
                        <a:rPr lang="en-US" dirty="0" smtClean="0"/>
                        <a:t>Increased reflection about my own practice</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90%</a:t>
                      </a:r>
                      <a:endParaRPr lang="en-US" dirty="0"/>
                    </a:p>
                  </a:txBody>
                  <a:tcPr/>
                </a:tc>
              </a:tr>
              <a:tr h="370840">
                <a:tc>
                  <a:txBody>
                    <a:bodyPr/>
                    <a:lstStyle/>
                    <a:p>
                      <a:r>
                        <a:rPr lang="en-US" dirty="0" smtClean="0"/>
                        <a:t>Improved meeting facilitation</a:t>
                      </a:r>
                      <a:r>
                        <a:rPr lang="en-US" baseline="0" dirty="0" smtClean="0"/>
                        <a:t> skills</a:t>
                      </a:r>
                      <a:endParaRPr lang="en-US" dirty="0"/>
                    </a:p>
                  </a:txBody>
                  <a:tcPr/>
                </a:tc>
                <a:tc>
                  <a:txBody>
                    <a:bodyPr/>
                    <a:lstStyle/>
                    <a:p>
                      <a:r>
                        <a:rPr lang="en-US" dirty="0" smtClean="0"/>
                        <a:t>85%</a:t>
                      </a:r>
                      <a:endParaRPr lang="en-US" dirty="0"/>
                    </a:p>
                  </a:txBody>
                  <a:tcPr/>
                </a:tc>
              </a:tr>
              <a:tr h="370840">
                <a:tc>
                  <a:txBody>
                    <a:bodyPr/>
                    <a:lstStyle/>
                    <a:p>
                      <a:r>
                        <a:rPr lang="en-US" dirty="0" smtClean="0"/>
                        <a:t>Increased commitment</a:t>
                      </a:r>
                      <a:r>
                        <a:rPr lang="en-US" baseline="0" dirty="0" smtClean="0"/>
                        <a:t> to improving the academic achievement of students in diverse linguistic, cultural, and economic background</a:t>
                      </a:r>
                      <a:endParaRPr lang="en-US" dirty="0"/>
                    </a:p>
                  </a:txBody>
                  <a:tcPr/>
                </a:tc>
                <a:tc>
                  <a:txBody>
                    <a:bodyPr/>
                    <a:lstStyle/>
                    <a:p>
                      <a:r>
                        <a:rPr lang="en-US" dirty="0" smtClean="0"/>
                        <a:t>82% </a:t>
                      </a:r>
                      <a:endParaRPr lang="en-US" dirty="0"/>
                    </a:p>
                  </a:txBody>
                  <a:tcPr/>
                </a:tc>
              </a:tr>
              <a:tr h="370840">
                <a:tc>
                  <a:txBody>
                    <a:bodyPr/>
                    <a:lstStyle/>
                    <a:p>
                      <a:r>
                        <a:rPr lang="en-US" dirty="0" smtClean="0"/>
                        <a:t>Accepting student</a:t>
                      </a:r>
                      <a:r>
                        <a:rPr lang="en-US" baseline="0" dirty="0" smtClean="0"/>
                        <a:t> teachers</a:t>
                      </a:r>
                      <a:endParaRPr lang="en-US" dirty="0"/>
                    </a:p>
                  </a:txBody>
                  <a:tcPr/>
                </a:tc>
                <a:tc>
                  <a:txBody>
                    <a:bodyPr/>
                    <a:lstStyle/>
                    <a:p>
                      <a:r>
                        <a:rPr lang="en-US" dirty="0" smtClean="0"/>
                        <a:t>33%</a:t>
                      </a:r>
                      <a:endParaRPr lang="en-US" dirty="0"/>
                    </a:p>
                  </a:txBody>
                  <a:tcPr/>
                </a:tc>
              </a:tr>
            </a:tbl>
          </a:graphicData>
        </a:graphic>
      </p:graphicFrame>
      <p:sp>
        <p:nvSpPr>
          <p:cNvPr id="4" name="TextBox 3"/>
          <p:cNvSpPr txBox="1"/>
          <p:nvPr/>
        </p:nvSpPr>
        <p:spPr>
          <a:xfrm>
            <a:off x="457200" y="5046663"/>
            <a:ext cx="8229600" cy="369332"/>
          </a:xfrm>
          <a:prstGeom prst="rect">
            <a:avLst/>
          </a:prstGeom>
          <a:noFill/>
        </p:spPr>
        <p:txBody>
          <a:bodyPr wrap="square">
            <a:spAutoFit/>
          </a:bodyPr>
          <a:lstStyle/>
          <a:p>
            <a:pPr algn="r">
              <a:defRPr/>
            </a:pPr>
            <a:r>
              <a:rPr lang="en-US" sz="900" dirty="0" smtClean="0">
                <a:solidFill>
                  <a:schemeClr val="accent4"/>
                </a:solidFill>
                <a:ea typeface="Geneva" charset="-128"/>
                <a:cs typeface="Geneva" charset="-128"/>
              </a:rPr>
              <a:t>Source:  SCNTP Veteran</a:t>
            </a:r>
          </a:p>
          <a:p>
            <a:pPr algn="r">
              <a:defRPr/>
            </a:pPr>
            <a:r>
              <a:rPr lang="en-US" sz="900" dirty="0" smtClean="0">
                <a:solidFill>
                  <a:schemeClr val="accent4"/>
                </a:solidFill>
                <a:ea typeface="Geneva" charset="-128"/>
                <a:cs typeface="Geneva" charset="-128"/>
              </a:rPr>
              <a:t> Mentor Survey, 2005</a:t>
            </a:r>
            <a:endParaRPr lang="en-US" sz="900" dirty="0">
              <a:solidFill>
                <a:schemeClr val="accent4"/>
              </a:solidFill>
              <a:ea typeface="Geneva" charset="-128"/>
              <a:cs typeface="Geneva" charset="-128"/>
            </a:endParaRPr>
          </a:p>
        </p:txBody>
      </p:sp>
      <p:sp>
        <p:nvSpPr>
          <p:cNvPr id="6" name="Rectangle 5"/>
          <p:cNvSpPr/>
          <p:nvPr/>
        </p:nvSpPr>
        <p:spPr>
          <a:xfrm>
            <a:off x="457200" y="1411363"/>
            <a:ext cx="8229600" cy="677108"/>
          </a:xfrm>
          <a:prstGeom prst="rect">
            <a:avLst/>
          </a:prstGeom>
        </p:spPr>
        <p:txBody>
          <a:bodyPr wrap="square">
            <a:spAutoFit/>
          </a:bodyPr>
          <a:lstStyle/>
          <a:p>
            <a:r>
              <a:rPr lang="en-US" sz="1900" b="1" cap="all" spc="100" dirty="0" smtClean="0">
                <a:solidFill>
                  <a:schemeClr val="tx1">
                    <a:lumMod val="60000"/>
                    <a:lumOff val="40000"/>
                  </a:schemeClr>
                </a:solidFill>
              </a:rPr>
              <a:t>To what extent did your experience as a mentor contribute to the following?</a:t>
            </a:r>
            <a:endParaRPr lang="en-US" sz="19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Title 3"/>
          <p:cNvSpPr txBox="1">
            <a:spLocks/>
          </p:cNvSpPr>
          <p:nvPr/>
        </p:nvSpPr>
        <p:spPr bwMode="auto">
          <a:xfrm>
            <a:off x="457200" y="388938"/>
            <a:ext cx="8229600" cy="1041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3800" b="0" i="0" u="none" strike="noStrike" kern="1200" cap="none" spc="0" normalizeH="0" baseline="0" noProof="0" dirty="0" smtClean="0">
                <a:ln>
                  <a:noFill/>
                </a:ln>
                <a:solidFill>
                  <a:schemeClr val="tx2"/>
                </a:solidFill>
                <a:effectLst/>
                <a:uLnTx/>
                <a:uFillTx/>
                <a:latin typeface="Arial" charset="0"/>
                <a:ea typeface="Geneva"/>
                <a:cs typeface="Arial" charset="0"/>
              </a:rPr>
              <a:t>Impact</a:t>
            </a:r>
            <a:r>
              <a:rPr kumimoji="0" lang="en-US" sz="3800" b="0" i="0" u="none" strike="noStrike" kern="1200" cap="none" spc="0" normalizeH="0" noProof="0" dirty="0" smtClean="0">
                <a:ln>
                  <a:noFill/>
                </a:ln>
                <a:solidFill>
                  <a:schemeClr val="tx2"/>
                </a:solidFill>
                <a:effectLst/>
                <a:uLnTx/>
                <a:uFillTx/>
                <a:latin typeface="Arial" charset="0"/>
                <a:ea typeface="Geneva"/>
                <a:cs typeface="Arial" charset="0"/>
              </a:rPr>
              <a:t> of Mentoring on Mentors</a:t>
            </a:r>
          </a:p>
        </p:txBody>
      </p:sp>
      <p:sp>
        <p:nvSpPr>
          <p:cNvPr id="9" name="Content Placeholder 2"/>
          <p:cNvSpPr>
            <a:spLocks noGrp="1"/>
          </p:cNvSpPr>
          <p:nvPr>
            <p:ph idx="1"/>
          </p:nvPr>
        </p:nvSpPr>
        <p:spPr>
          <a:xfrm>
            <a:off x="457200" y="1524000"/>
            <a:ext cx="8229600" cy="4525963"/>
          </a:xfrm>
        </p:spPr>
        <p:txBody>
          <a:bodyPr/>
          <a:lstStyle/>
          <a:p>
            <a:pPr marL="192024" indent="-192024">
              <a:spcAft>
                <a:spcPts val="1200"/>
              </a:spcAft>
              <a:defRPr/>
            </a:pPr>
            <a:r>
              <a:rPr lang="en-US" dirty="0" smtClean="0">
                <a:solidFill>
                  <a:schemeClr val="accent4"/>
                </a:solidFill>
                <a:latin typeface="Arial" charset="0"/>
              </a:rPr>
              <a:t>Mentoring Broadens Teachers’ Perspective of Themselves and the Teaching Profession</a:t>
            </a:r>
          </a:p>
          <a:p>
            <a:pPr marL="192024" indent="-192024">
              <a:spcAft>
                <a:spcPts val="1200"/>
              </a:spcAft>
              <a:defRPr/>
            </a:pPr>
            <a:r>
              <a:rPr lang="en-US" dirty="0" smtClean="0">
                <a:solidFill>
                  <a:schemeClr val="accent4"/>
                </a:solidFill>
                <a:latin typeface="Arial" charset="0"/>
              </a:rPr>
              <a:t>Mentoring Deepens Understanding of Teaching and Learning</a:t>
            </a:r>
          </a:p>
          <a:p>
            <a:pPr marL="192024" indent="-192024">
              <a:spcAft>
                <a:spcPts val="1200"/>
              </a:spcAft>
              <a:defRPr/>
            </a:pPr>
            <a:r>
              <a:rPr lang="en-US" dirty="0" smtClean="0">
                <a:solidFill>
                  <a:schemeClr val="accent4"/>
                </a:solidFill>
                <a:latin typeface="Arial" charset="0"/>
              </a:rPr>
              <a:t>Mentoring Cultivates Leadership Development</a:t>
            </a:r>
          </a:p>
          <a:p>
            <a:pPr marL="192024" indent="-192024">
              <a:spcAft>
                <a:spcPts val="1200"/>
              </a:spcAft>
              <a:defRPr/>
            </a:pPr>
            <a:r>
              <a:rPr lang="en-US" dirty="0" smtClean="0">
                <a:solidFill>
                  <a:schemeClr val="accent4"/>
                </a:solidFill>
                <a:latin typeface="Arial" charset="0"/>
              </a:rPr>
              <a:t>Mentoring Supports Communities of Practice</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lstStyle/>
          <a:p>
            <a:pPr lvl="0">
              <a:defRPr/>
            </a:pPr>
            <a:r>
              <a:rPr lang="en-US" dirty="0" smtClean="0">
                <a:latin typeface="Arial" charset="0"/>
                <a:ea typeface="Geneva"/>
                <a:cs typeface="Arial" charset="0"/>
              </a:rPr>
              <a:t>Santa Cruz Former Mentor </a:t>
            </a:r>
            <a:br>
              <a:rPr lang="en-US" dirty="0" smtClean="0">
                <a:latin typeface="Arial" charset="0"/>
                <a:ea typeface="Geneva"/>
                <a:cs typeface="Arial" charset="0"/>
              </a:rPr>
            </a:br>
            <a:r>
              <a:rPr lang="en-US" dirty="0" smtClean="0">
                <a:latin typeface="Arial" charset="0"/>
                <a:ea typeface="Geneva"/>
                <a:cs typeface="Arial" charset="0"/>
              </a:rPr>
              <a:t>Career Paths 2005              (N=50)</a:t>
            </a:r>
          </a:p>
        </p:txBody>
      </p:sp>
      <p:graphicFrame>
        <p:nvGraphicFramePr>
          <p:cNvPr id="6" name="Content Placeholder 5"/>
          <p:cNvGraphicFramePr>
            <a:graphicFrameLocks noGrp="1"/>
          </p:cNvGraphicFramePr>
          <p:nvPr>
            <p:ph sz="half" idx="2"/>
          </p:nvPr>
        </p:nvGraphicFramePr>
        <p:xfrm>
          <a:off x="845242" y="1430338"/>
          <a:ext cx="7327179" cy="4938465"/>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3553" name="Title 1"/>
          <p:cNvSpPr>
            <a:spLocks noGrp="1"/>
          </p:cNvSpPr>
          <p:nvPr>
            <p:ph type="title"/>
          </p:nvPr>
        </p:nvSpPr>
        <p:spPr/>
        <p:txBody>
          <a:bodyPr/>
          <a:lstStyle/>
          <a:p>
            <a:r>
              <a:rPr lang="en-US" dirty="0" smtClean="0">
                <a:latin typeface="Arial" charset="0"/>
                <a:ea typeface="Geneva"/>
                <a:cs typeface="Arial" charset="0"/>
              </a:rPr>
              <a:t>Measuring Impact – Some Advise</a:t>
            </a:r>
          </a:p>
        </p:txBody>
      </p:sp>
      <p:sp>
        <p:nvSpPr>
          <p:cNvPr id="3" name="Content Placeholder 2"/>
          <p:cNvSpPr>
            <a:spLocks noGrp="1"/>
          </p:cNvSpPr>
          <p:nvPr>
            <p:ph idx="1"/>
          </p:nvPr>
        </p:nvSpPr>
        <p:spPr/>
        <p:txBody>
          <a:bodyPr/>
          <a:lstStyle/>
          <a:p>
            <a:pPr marL="0" indent="0">
              <a:lnSpc>
                <a:spcPts val="3640"/>
              </a:lnSpc>
              <a:buFont typeface="Times" charset="0"/>
              <a:buNone/>
              <a:defRPr/>
            </a:pPr>
            <a:r>
              <a:rPr lang="en-US" dirty="0" smtClean="0"/>
              <a:t>NOT: Did IT work?</a:t>
            </a:r>
          </a:p>
          <a:p>
            <a:pPr marL="0" indent="0">
              <a:lnSpc>
                <a:spcPts val="3640"/>
              </a:lnSpc>
              <a:buFont typeface="Times" charset="0"/>
              <a:buNone/>
              <a:defRPr/>
            </a:pPr>
            <a:r>
              <a:rPr lang="en-US" dirty="0" smtClean="0">
                <a:solidFill>
                  <a:schemeClr val="accent4"/>
                </a:solidFill>
              </a:rPr>
              <a:t>BUT: What worked for whom, in what ways and with what outcomes? </a:t>
            </a:r>
          </a:p>
          <a:p>
            <a:pPr marL="0" indent="0">
              <a:lnSpc>
                <a:spcPts val="3640"/>
              </a:lnSpc>
              <a:buFont typeface="Times" charset="0"/>
              <a:buNone/>
              <a:defRPr/>
            </a:pPr>
            <a:r>
              <a:rPr lang="en-US" dirty="0" smtClean="0">
                <a:solidFill>
                  <a:schemeClr val="accent4"/>
                </a:solidFill>
              </a:rPr>
              <a:t>...And, why is it important?</a:t>
            </a:r>
          </a:p>
          <a:p>
            <a:pPr marL="0" indent="0">
              <a:lnSpc>
                <a:spcPts val="3640"/>
              </a:lnSpc>
              <a:buFont typeface="Times" charset="0"/>
              <a:buNone/>
              <a:defRPr/>
            </a:pPr>
            <a:endParaRPr lang="en-US" dirty="0" smtClean="0">
              <a:solidFill>
                <a:schemeClr val="accent4"/>
              </a:solidFill>
            </a:endParaRPr>
          </a:p>
          <a:p>
            <a:pPr marL="0" indent="0">
              <a:lnSpc>
                <a:spcPts val="3640"/>
              </a:lnSpc>
              <a:buFont typeface="Times" charset="0"/>
              <a:buNone/>
              <a:defRPr/>
            </a:pPr>
            <a:r>
              <a:rPr lang="en-US" dirty="0" smtClean="0">
                <a:solidFill>
                  <a:schemeClr val="accent4"/>
                </a:solidFill>
              </a:rPr>
              <a:t>Use both numbers and narratives to tell the outcomes and impact story.</a:t>
            </a:r>
          </a:p>
          <a:p>
            <a:pPr marL="96774" indent="-192024">
              <a:buFont typeface="Arial"/>
              <a:buChar char="•"/>
              <a:defRPr/>
            </a:pPr>
            <a:r>
              <a:rPr lang="en-US" dirty="0" smtClean="0">
                <a:solidFill>
                  <a:schemeClr val="accent4"/>
                </a:solidFill>
              </a:rPr>
              <a:t>No numbers without stories.</a:t>
            </a:r>
          </a:p>
          <a:p>
            <a:pPr marL="96774" indent="-192024">
              <a:buFont typeface="Arial"/>
              <a:buChar char="•"/>
              <a:defRPr/>
            </a:pPr>
            <a:r>
              <a:rPr lang="en-US" dirty="0" smtClean="0">
                <a:solidFill>
                  <a:schemeClr val="accent4"/>
                </a:solidFill>
              </a:rPr>
              <a:t>No stories without numbers.</a:t>
            </a:r>
          </a:p>
          <a:p>
            <a:pPr marL="0" indent="0">
              <a:lnSpc>
                <a:spcPts val="3640"/>
              </a:lnSpc>
              <a:buFont typeface="Times" charset="0"/>
              <a:buNone/>
              <a:defRPr/>
            </a:pPr>
            <a:endParaRPr lang="en-US" dirty="0" smtClean="0">
              <a:solidFill>
                <a:schemeClr val="accent4"/>
              </a:solidFill>
            </a:endParaRPr>
          </a:p>
          <a:p>
            <a:pPr marL="192024" indent="-192024">
              <a:defRPr/>
            </a:pPr>
            <a:endParaRPr lang="en-US" dirty="0">
              <a:solidFill>
                <a:schemeClr val="accent4"/>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4817" name="Title 3"/>
          <p:cNvSpPr>
            <a:spLocks noGrp="1"/>
          </p:cNvSpPr>
          <p:nvPr>
            <p:ph type="ctrTitle"/>
          </p:nvPr>
        </p:nvSpPr>
        <p:spPr>
          <a:xfrm>
            <a:off x="685800" y="1927225"/>
            <a:ext cx="7772400" cy="1470025"/>
          </a:xfrm>
        </p:spPr>
        <p:txBody>
          <a:bodyPr/>
          <a:lstStyle/>
          <a:p>
            <a:r>
              <a:rPr lang="en-US" sz="6000" smtClean="0">
                <a:latin typeface="Arial" charset="0"/>
                <a:ea typeface="Geneva"/>
                <a:cs typeface="Arial" charset="0"/>
              </a:rPr>
              <a:t>Thank you</a:t>
            </a:r>
          </a:p>
        </p:txBody>
      </p:sp>
      <p:sp>
        <p:nvSpPr>
          <p:cNvPr id="34818" name="Subtitle 4"/>
          <p:cNvSpPr>
            <a:spLocks noGrp="1"/>
          </p:cNvSpPr>
          <p:nvPr>
            <p:ph type="subTitle" idx="1"/>
          </p:nvPr>
        </p:nvSpPr>
        <p:spPr>
          <a:xfrm>
            <a:off x="685800" y="3446463"/>
            <a:ext cx="7772400" cy="701675"/>
          </a:xfrm>
        </p:spPr>
        <p:txBody>
          <a:bodyPr/>
          <a:lstStyle/>
          <a:p>
            <a:r>
              <a:rPr lang="en-US" smtClean="0">
                <a:latin typeface="Arial" charset="0"/>
                <a:ea typeface="Geneva"/>
                <a:cs typeface="Arial" charset="0"/>
              </a:rPr>
              <a:t>For More Information</a:t>
            </a:r>
          </a:p>
        </p:txBody>
      </p:sp>
      <p:sp>
        <p:nvSpPr>
          <p:cNvPr id="6" name="Text Placeholder 5"/>
          <p:cNvSpPr>
            <a:spLocks noGrp="1"/>
          </p:cNvSpPr>
          <p:nvPr>
            <p:ph type="body" sz="quarter" idx="10"/>
          </p:nvPr>
        </p:nvSpPr>
        <p:spPr>
          <a:xfrm>
            <a:off x="677863" y="4427538"/>
            <a:ext cx="7772400" cy="576262"/>
          </a:xfrm>
        </p:spPr>
        <p:txBody>
          <a:bodyPr anchor="t">
            <a:noAutofit/>
          </a:bodyPr>
          <a:lstStyle/>
          <a:p>
            <a:pPr>
              <a:defRPr/>
            </a:pPr>
            <a:r>
              <a:rPr lang="en-US" sz="2700" dirty="0" smtClean="0"/>
              <a:t>Susan Hanson</a:t>
            </a:r>
            <a:endParaRPr lang="en-US" sz="2700" dirty="0"/>
          </a:p>
        </p:txBody>
      </p:sp>
      <p:sp>
        <p:nvSpPr>
          <p:cNvPr id="7" name="Text Placeholder 6"/>
          <p:cNvSpPr>
            <a:spLocks noGrp="1"/>
          </p:cNvSpPr>
          <p:nvPr>
            <p:ph type="body" sz="quarter" idx="11"/>
          </p:nvPr>
        </p:nvSpPr>
        <p:spPr>
          <a:xfrm>
            <a:off x="677863" y="5114925"/>
            <a:ext cx="7772400" cy="1319213"/>
          </a:xfrm>
        </p:spPr>
        <p:txBody>
          <a:bodyPr/>
          <a:lstStyle/>
          <a:p>
            <a:pPr>
              <a:defRPr/>
            </a:pPr>
            <a:r>
              <a:rPr lang="en-US" dirty="0" err="1" smtClean="0"/>
              <a:t>shanson@newteachercenter.org</a:t>
            </a:r>
            <a:endParaRPr lang="en-US" dirty="0" smtClean="0"/>
          </a:p>
          <a:p>
            <a:pPr>
              <a:defRPr/>
            </a:pPr>
            <a:r>
              <a:rPr lang="en-US" dirty="0" err="1"/>
              <a:t>info@newteachercenter.org</a:t>
            </a:r>
            <a:endParaRPr lang="en-US" dirty="0"/>
          </a:p>
          <a:p>
            <a:pPr>
              <a:defRPr/>
            </a:pPr>
            <a:r>
              <a:rPr lang="en-US" dirty="0" err="1"/>
              <a:t>www.newteachercenter.org</a:t>
            </a:r>
            <a:endParaRPr lang="en-US" dirty="0"/>
          </a:p>
          <a:p>
            <a:pPr>
              <a:defRPr/>
            </a:pP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7" name="Title 1"/>
          <p:cNvSpPr>
            <a:spLocks noGrp="1"/>
          </p:cNvSpPr>
          <p:nvPr>
            <p:ph type="title"/>
          </p:nvPr>
        </p:nvSpPr>
        <p:spPr>
          <a:xfrm>
            <a:off x="457200" y="685800"/>
            <a:ext cx="8229600" cy="802211"/>
          </a:xfrm>
        </p:spPr>
        <p:txBody>
          <a:bodyPr/>
          <a:lstStyle/>
          <a:p>
            <a:pPr algn="ctr"/>
            <a:r>
              <a:rPr lang="en-US" sz="3600" dirty="0" smtClean="0">
                <a:latin typeface="Arial" charset="0"/>
                <a:ea typeface="Geneva"/>
                <a:cs typeface="Arial" charset="0"/>
              </a:rPr>
              <a:t>Publications</a:t>
            </a:r>
          </a:p>
        </p:txBody>
      </p:sp>
      <p:sp>
        <p:nvSpPr>
          <p:cNvPr id="18435" name="Content Placeholder 2"/>
          <p:cNvSpPr>
            <a:spLocks noGrp="1"/>
          </p:cNvSpPr>
          <p:nvPr>
            <p:ph idx="1"/>
          </p:nvPr>
        </p:nvSpPr>
        <p:spPr>
          <a:xfrm>
            <a:off x="457200" y="1727200"/>
            <a:ext cx="8229600" cy="4322763"/>
          </a:xfrm>
        </p:spPr>
        <p:txBody>
          <a:bodyPr/>
          <a:lstStyle/>
          <a:p>
            <a:endParaRPr lang="en-US" sz="2400" dirty="0" smtClean="0"/>
          </a:p>
          <a:p>
            <a:pPr>
              <a:buNone/>
            </a:pPr>
            <a:r>
              <a:rPr lang="en-US" sz="2400" dirty="0" smtClean="0"/>
              <a:t>Hanson, S. </a:t>
            </a:r>
            <a:r>
              <a:rPr lang="en-US" sz="2400" i="1" dirty="0" smtClean="0"/>
              <a:t>What Mentors Learn about Teaching </a:t>
            </a:r>
            <a:r>
              <a:rPr lang="en-US" sz="2400" dirty="0" smtClean="0"/>
              <a:t>in Education Leadership, Association for Supervision and Curriculum Development Alexandria, VA, May 2010.</a:t>
            </a:r>
          </a:p>
          <a:p>
            <a:pPr>
              <a:buNone/>
            </a:pPr>
            <a:endParaRPr lang="en-US" sz="2400" dirty="0" smtClean="0"/>
          </a:p>
          <a:p>
            <a:pPr>
              <a:buNone/>
            </a:pPr>
            <a:r>
              <a:rPr lang="en-US" sz="2400" dirty="0" err="1" smtClean="0"/>
              <a:t>Hanson,S</a:t>
            </a:r>
            <a:r>
              <a:rPr lang="en-US" sz="2400" dirty="0" smtClean="0"/>
              <a:t>. &amp; </a:t>
            </a:r>
            <a:r>
              <a:rPr lang="en-US" sz="2400" dirty="0" err="1" smtClean="0"/>
              <a:t>Moir</a:t>
            </a:r>
            <a:r>
              <a:rPr lang="en-US" sz="2400" dirty="0" smtClean="0"/>
              <a:t>. E. Beyond Mentoring: </a:t>
            </a:r>
            <a:r>
              <a:rPr lang="en-US" sz="2400" i="1" dirty="0" smtClean="0"/>
              <a:t>The Power of Mentoring to Influence the Professional Practice and Careers of Experienced Teachers</a:t>
            </a:r>
            <a:r>
              <a:rPr lang="en-US" sz="2400" dirty="0" smtClean="0"/>
              <a:t>, Phi Delta </a:t>
            </a:r>
            <a:r>
              <a:rPr lang="en-US" sz="2400" dirty="0" err="1" smtClean="0"/>
              <a:t>Kappan</a:t>
            </a:r>
            <a:r>
              <a:rPr lang="en-US" sz="2400" dirty="0" smtClean="0"/>
              <a:t> Magazine, February 2008.</a:t>
            </a:r>
          </a:p>
          <a:p>
            <a:pPr>
              <a:buNone/>
            </a:pPr>
            <a:endParaRPr lang="en-US" sz="2400" dirty="0" smtClean="0"/>
          </a:p>
          <a:p>
            <a:pPr>
              <a:buNone/>
            </a:pPr>
            <a:endParaRPr lang="en-US" sz="2400" b="1" dirty="0" smtClean="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7" name="Title 1"/>
          <p:cNvSpPr>
            <a:spLocks noGrp="1"/>
          </p:cNvSpPr>
          <p:nvPr>
            <p:ph type="title"/>
          </p:nvPr>
        </p:nvSpPr>
        <p:spPr>
          <a:xfrm>
            <a:off x="457200" y="685800"/>
            <a:ext cx="8229600" cy="802211"/>
          </a:xfrm>
        </p:spPr>
        <p:txBody>
          <a:bodyPr/>
          <a:lstStyle/>
          <a:p>
            <a:pPr algn="ctr"/>
            <a:r>
              <a:rPr lang="en-US" sz="3600" dirty="0" smtClean="0">
                <a:latin typeface="Arial" charset="0"/>
                <a:ea typeface="Geneva"/>
                <a:cs typeface="Arial" charset="0"/>
              </a:rPr>
              <a:t>Publications continued</a:t>
            </a:r>
          </a:p>
        </p:txBody>
      </p:sp>
      <p:sp>
        <p:nvSpPr>
          <p:cNvPr id="18435" name="Content Placeholder 2"/>
          <p:cNvSpPr>
            <a:spLocks noGrp="1"/>
          </p:cNvSpPr>
          <p:nvPr>
            <p:ph idx="1"/>
          </p:nvPr>
        </p:nvSpPr>
        <p:spPr>
          <a:xfrm>
            <a:off x="457200" y="1727200"/>
            <a:ext cx="8229600" cy="4322763"/>
          </a:xfrm>
        </p:spPr>
        <p:txBody>
          <a:bodyPr/>
          <a:lstStyle/>
          <a:p>
            <a:pPr>
              <a:buNone/>
            </a:pPr>
            <a:r>
              <a:rPr lang="en-US" sz="2400" dirty="0" smtClean="0"/>
              <a:t>Lieberman, Hanson, &amp; </a:t>
            </a:r>
            <a:r>
              <a:rPr lang="en-US" sz="2400" dirty="0" err="1" smtClean="0"/>
              <a:t>Gless</a:t>
            </a:r>
            <a:r>
              <a:rPr lang="en-US" sz="2400" dirty="0" smtClean="0"/>
              <a:t>, </a:t>
            </a:r>
            <a:r>
              <a:rPr lang="en-US" sz="2400" u="sng" dirty="0" smtClean="0"/>
              <a:t>Mentoring Teachers—Navigating Five Real-World Tensions</a:t>
            </a:r>
            <a:r>
              <a:rPr lang="en-US" sz="2400" dirty="0" smtClean="0"/>
              <a:t>,  S.F.: </a:t>
            </a:r>
            <a:r>
              <a:rPr lang="en-US" sz="2400" dirty="0" err="1" smtClean="0"/>
              <a:t>JosseyBass</a:t>
            </a:r>
            <a:r>
              <a:rPr lang="en-US" sz="2400" dirty="0" smtClean="0"/>
              <a:t>, (November, 2011)</a:t>
            </a:r>
          </a:p>
          <a:p>
            <a:pPr>
              <a:buNone/>
            </a:pPr>
            <a:endParaRPr lang="en-US" sz="2400" dirty="0" smtClean="0"/>
          </a:p>
          <a:p>
            <a:pPr>
              <a:buNone/>
            </a:pPr>
            <a:r>
              <a:rPr lang="en-US" sz="2400" dirty="0" smtClean="0"/>
              <a:t>Hanson, S.  </a:t>
            </a:r>
            <a:r>
              <a:rPr lang="en-US" sz="2400" i="1" dirty="0" smtClean="0"/>
              <a:t>Influence of Teacher Induction on Mentor Teachers, in </a:t>
            </a:r>
            <a:r>
              <a:rPr lang="en-US" sz="2400" u="sng" dirty="0" smtClean="0"/>
              <a:t>Past, Present, and Future Research</a:t>
            </a:r>
            <a:r>
              <a:rPr lang="en-US" sz="2400" i="1" u="sng" dirty="0" smtClean="0"/>
              <a:t> </a:t>
            </a:r>
            <a:r>
              <a:rPr lang="en-US" sz="2400" u="sng" dirty="0" smtClean="0"/>
              <a:t>in Teacher Induction: An Anthology for Researchers, Policymakers and Practitioners,</a:t>
            </a:r>
            <a:r>
              <a:rPr lang="en-US" sz="2400" dirty="0" smtClean="0"/>
              <a:t> edited by </a:t>
            </a:r>
            <a:r>
              <a:rPr lang="en-US" sz="2400" dirty="0" err="1" smtClean="0"/>
              <a:t>Jian</a:t>
            </a:r>
            <a:r>
              <a:rPr lang="en-US" sz="2400" dirty="0" smtClean="0"/>
              <a:t> Wang, Sandra J. Odell, and Renee T. Clift, Commission on Teacher Induction and Mentoring and Association of Teacher Educators. 2010.</a:t>
            </a:r>
          </a:p>
          <a:p>
            <a:endParaRPr lang="en-US" sz="2400" dirty="0" smtClean="0"/>
          </a:p>
          <a:p>
            <a:pPr>
              <a:buNone/>
            </a:pPr>
            <a:endParaRPr lang="en-US" sz="2400" b="1"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22530" name="Picture 8" descr="background.png"/>
          <p:cNvPicPr>
            <a:picLocks noChangeAspect="1"/>
          </p:cNvPicPr>
          <p:nvPr/>
        </p:nvPicPr>
        <p:blipFill>
          <a:blip r:embed="rId3"/>
          <a:srcRect/>
          <a:stretch>
            <a:fillRect/>
          </a:stretch>
        </p:blipFill>
        <p:spPr bwMode="auto">
          <a:xfrm>
            <a:off x="965200" y="2220913"/>
            <a:ext cx="7213600" cy="3309937"/>
          </a:xfrm>
          <a:prstGeom prst="rect">
            <a:avLst/>
          </a:prstGeom>
          <a:noFill/>
          <a:ln w="9525">
            <a:noFill/>
            <a:miter lim="800000"/>
            <a:headEnd/>
            <a:tailEnd/>
          </a:ln>
        </p:spPr>
      </p:pic>
      <p:pic>
        <p:nvPicPr>
          <p:cNvPr id="22531" name="Picture 20" descr="arrows.png"/>
          <p:cNvPicPr>
            <a:picLocks noChangeAspect="1"/>
          </p:cNvPicPr>
          <p:nvPr/>
        </p:nvPicPr>
        <p:blipFill>
          <a:blip r:embed="rId4">
            <a:alphaModFix amt="21000"/>
          </a:blip>
          <a:srcRect/>
          <a:stretch>
            <a:fillRect/>
          </a:stretch>
        </p:blipFill>
        <p:spPr bwMode="auto">
          <a:xfrm>
            <a:off x="2343150" y="1709738"/>
            <a:ext cx="4271963" cy="4271962"/>
          </a:xfrm>
          <a:prstGeom prst="rect">
            <a:avLst/>
          </a:prstGeom>
          <a:noFill/>
          <a:ln w="9525">
            <a:noFill/>
            <a:miter lim="800000"/>
            <a:headEnd/>
            <a:tailEnd/>
          </a:ln>
        </p:spPr>
      </p:pic>
      <p:pic>
        <p:nvPicPr>
          <p:cNvPr id="22532" name="Picture 11" descr="evaluation.png"/>
          <p:cNvPicPr>
            <a:picLocks noChangeAspect="1"/>
          </p:cNvPicPr>
          <p:nvPr/>
        </p:nvPicPr>
        <p:blipFill>
          <a:blip r:embed="rId5"/>
          <a:srcRect/>
          <a:stretch>
            <a:fillRect/>
          </a:stretch>
        </p:blipFill>
        <p:spPr bwMode="auto">
          <a:xfrm>
            <a:off x="2886075" y="1681163"/>
            <a:ext cx="3216275" cy="4346575"/>
          </a:xfrm>
          <a:prstGeom prst="rect">
            <a:avLst/>
          </a:prstGeom>
          <a:noFill/>
          <a:ln w="9525">
            <a:noFill/>
            <a:miter lim="800000"/>
            <a:headEnd/>
            <a:tailEnd/>
          </a:ln>
        </p:spPr>
      </p:pic>
      <p:pic>
        <p:nvPicPr>
          <p:cNvPr id="22533" name="Picture 16" descr="conditions_for_success.png"/>
          <p:cNvPicPr>
            <a:picLocks noChangeAspect="1"/>
          </p:cNvPicPr>
          <p:nvPr/>
        </p:nvPicPr>
        <p:blipFill>
          <a:blip r:embed="rId6"/>
          <a:srcRect/>
          <a:stretch>
            <a:fillRect/>
          </a:stretch>
        </p:blipFill>
        <p:spPr bwMode="auto">
          <a:xfrm>
            <a:off x="1130300" y="2344738"/>
            <a:ext cx="1371600" cy="2717800"/>
          </a:xfrm>
          <a:prstGeom prst="rect">
            <a:avLst/>
          </a:prstGeom>
          <a:noFill/>
          <a:ln w="9525">
            <a:noFill/>
            <a:miter lim="800000"/>
            <a:headEnd/>
            <a:tailEnd/>
          </a:ln>
        </p:spPr>
      </p:pic>
      <p:pic>
        <p:nvPicPr>
          <p:cNvPr id="22534" name="Picture 18" descr="increase_student_learning.png"/>
          <p:cNvPicPr>
            <a:picLocks noChangeAspect="1"/>
          </p:cNvPicPr>
          <p:nvPr/>
        </p:nvPicPr>
        <p:blipFill>
          <a:blip r:embed="rId7"/>
          <a:srcRect/>
          <a:stretch>
            <a:fillRect/>
          </a:stretch>
        </p:blipFill>
        <p:spPr bwMode="auto">
          <a:xfrm>
            <a:off x="6865938" y="4330700"/>
            <a:ext cx="854075" cy="803275"/>
          </a:xfrm>
          <a:prstGeom prst="rect">
            <a:avLst/>
          </a:prstGeom>
          <a:noFill/>
          <a:ln w="9525">
            <a:noFill/>
            <a:miter lim="800000"/>
            <a:headEnd/>
            <a:tailEnd/>
          </a:ln>
        </p:spPr>
      </p:pic>
      <p:pic>
        <p:nvPicPr>
          <p:cNvPr id="22535" name="Picture 17" descr="program_impact.png"/>
          <p:cNvPicPr>
            <a:picLocks noChangeAspect="1"/>
          </p:cNvPicPr>
          <p:nvPr/>
        </p:nvPicPr>
        <p:blipFill>
          <a:blip r:embed="rId8"/>
          <a:srcRect/>
          <a:stretch>
            <a:fillRect/>
          </a:stretch>
        </p:blipFill>
        <p:spPr bwMode="auto">
          <a:xfrm>
            <a:off x="6497638" y="2344738"/>
            <a:ext cx="1514475" cy="1808162"/>
          </a:xfrm>
          <a:prstGeom prst="rect">
            <a:avLst/>
          </a:prstGeom>
          <a:noFill/>
          <a:ln w="38100" cap="flat" cmpd="sng" algn="ctr">
            <a:solidFill>
              <a:srgbClr val="FF0000"/>
            </a:solidFill>
            <a:prstDash val="solid"/>
            <a:miter lim="800000"/>
            <a:headEnd type="none" w="med" len="med"/>
            <a:tailEnd type="none" w="med" len="med"/>
          </a:ln>
        </p:spPr>
      </p:pic>
      <p:pic>
        <p:nvPicPr>
          <p:cNvPr id="22536" name="Picture 19" descr="title.png"/>
          <p:cNvPicPr>
            <a:picLocks noChangeAspect="1"/>
          </p:cNvPicPr>
          <p:nvPr/>
        </p:nvPicPr>
        <p:blipFill>
          <a:blip r:embed="rId9"/>
          <a:srcRect/>
          <a:stretch>
            <a:fillRect/>
          </a:stretch>
        </p:blipFill>
        <p:spPr bwMode="auto">
          <a:xfrm>
            <a:off x="2300288" y="588963"/>
            <a:ext cx="4489450" cy="598487"/>
          </a:xfrm>
          <a:prstGeom prst="rect">
            <a:avLst/>
          </a:prstGeom>
          <a:noFill/>
          <a:ln w="9525">
            <a:noFill/>
            <a:miter lim="800000"/>
            <a:headEnd/>
            <a:tailEnd/>
          </a:ln>
        </p:spPr>
      </p:pic>
      <p:pic>
        <p:nvPicPr>
          <p:cNvPr id="22537" name="Picture 10" descr="top_left_mentor.png"/>
          <p:cNvPicPr>
            <a:picLocks noChangeAspect="1"/>
          </p:cNvPicPr>
          <p:nvPr/>
        </p:nvPicPr>
        <p:blipFill>
          <a:blip r:embed="rId10"/>
          <a:srcRect/>
          <a:stretch>
            <a:fillRect/>
          </a:stretch>
        </p:blipFill>
        <p:spPr bwMode="auto">
          <a:xfrm>
            <a:off x="2449513" y="1824038"/>
            <a:ext cx="1989137" cy="1989137"/>
          </a:xfrm>
          <a:prstGeom prst="rect">
            <a:avLst/>
          </a:prstGeom>
          <a:noFill/>
          <a:ln w="9525">
            <a:noFill/>
            <a:miter lim="800000"/>
            <a:headEnd/>
            <a:tailEnd/>
          </a:ln>
        </p:spPr>
      </p:pic>
      <p:pic>
        <p:nvPicPr>
          <p:cNvPr id="22538" name="Picture 12" descr="top_right_principal.png"/>
          <p:cNvPicPr>
            <a:picLocks noChangeAspect="1"/>
          </p:cNvPicPr>
          <p:nvPr/>
        </p:nvPicPr>
        <p:blipFill>
          <a:blip r:embed="rId11"/>
          <a:srcRect/>
          <a:stretch>
            <a:fillRect/>
          </a:stretch>
        </p:blipFill>
        <p:spPr bwMode="auto">
          <a:xfrm>
            <a:off x="4521200" y="1824038"/>
            <a:ext cx="1990725" cy="1989137"/>
          </a:xfrm>
          <a:prstGeom prst="rect">
            <a:avLst/>
          </a:prstGeom>
          <a:noFill/>
          <a:ln w="9525">
            <a:noFill/>
            <a:miter lim="800000"/>
            <a:headEnd/>
            <a:tailEnd/>
          </a:ln>
        </p:spPr>
      </p:pic>
      <p:pic>
        <p:nvPicPr>
          <p:cNvPr id="22539" name="Picture 13" descr="bottom_left_newteacher.png"/>
          <p:cNvPicPr>
            <a:picLocks noChangeAspect="1"/>
          </p:cNvPicPr>
          <p:nvPr/>
        </p:nvPicPr>
        <p:blipFill>
          <a:blip r:embed="rId12"/>
          <a:srcRect/>
          <a:stretch>
            <a:fillRect/>
          </a:stretch>
        </p:blipFill>
        <p:spPr bwMode="auto">
          <a:xfrm>
            <a:off x="2455863" y="3884613"/>
            <a:ext cx="1989137" cy="1990725"/>
          </a:xfrm>
          <a:prstGeom prst="rect">
            <a:avLst/>
          </a:prstGeom>
          <a:noFill/>
          <a:ln w="9525">
            <a:noFill/>
            <a:miter lim="800000"/>
            <a:headEnd/>
            <a:tailEnd/>
          </a:ln>
        </p:spPr>
      </p:pic>
      <p:pic>
        <p:nvPicPr>
          <p:cNvPr id="22540" name="Picture 14" descr="bottom_right_program.png"/>
          <p:cNvPicPr>
            <a:picLocks noChangeAspect="1"/>
          </p:cNvPicPr>
          <p:nvPr/>
        </p:nvPicPr>
        <p:blipFill>
          <a:blip r:embed="rId13"/>
          <a:srcRect/>
          <a:stretch>
            <a:fillRect/>
          </a:stretch>
        </p:blipFill>
        <p:spPr bwMode="auto">
          <a:xfrm>
            <a:off x="4524375" y="3890963"/>
            <a:ext cx="1989138" cy="1990725"/>
          </a:xfrm>
          <a:prstGeom prst="rect">
            <a:avLst/>
          </a:prstGeom>
          <a:noFill/>
          <a:ln w="9525">
            <a:noFill/>
            <a:miter lim="800000"/>
            <a:headEnd/>
            <a:tailEnd/>
          </a:ln>
        </p:spPr>
      </p:pic>
      <p:pic>
        <p:nvPicPr>
          <p:cNvPr id="22541" name="Picture 9" descr="bullseye.png"/>
          <p:cNvPicPr>
            <a:picLocks noChangeAspect="1"/>
          </p:cNvPicPr>
          <p:nvPr/>
        </p:nvPicPr>
        <p:blipFill>
          <a:blip r:embed="rId14"/>
          <a:srcRect/>
          <a:stretch>
            <a:fillRect/>
          </a:stretch>
        </p:blipFill>
        <p:spPr bwMode="auto">
          <a:xfrm>
            <a:off x="3671888" y="3044825"/>
            <a:ext cx="1616075" cy="1616075"/>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17409" name="Picture 3" descr="full_frame_photo.jpg"/>
          <p:cNvPicPr>
            <a:picLocks noChangeAspect="1"/>
          </p:cNvPicPr>
          <p:nvPr/>
        </p:nvPicPr>
        <p:blipFill>
          <a:blip r:embed="rId3"/>
          <a:srcRect/>
          <a:stretch>
            <a:fillRect/>
          </a:stretch>
        </p:blipFill>
        <p:spPr bwMode="auto">
          <a:xfrm>
            <a:off x="0" y="0"/>
            <a:ext cx="9144000" cy="6858000"/>
          </a:xfrm>
          <a:prstGeom prst="rect">
            <a:avLst/>
          </a:prstGeom>
          <a:noFill/>
          <a:ln w="9525">
            <a:noFill/>
            <a:miter lim="800000"/>
            <a:headEnd/>
            <a:tailEnd/>
          </a:ln>
        </p:spPr>
      </p:pic>
      <p:sp>
        <p:nvSpPr>
          <p:cNvPr id="3" name="TextBox 2"/>
          <p:cNvSpPr txBox="1"/>
          <p:nvPr/>
        </p:nvSpPr>
        <p:spPr>
          <a:xfrm>
            <a:off x="4757738" y="889000"/>
            <a:ext cx="3886200" cy="2554288"/>
          </a:xfrm>
          <a:prstGeom prst="rect">
            <a:avLst/>
          </a:prstGeom>
          <a:noFill/>
        </p:spPr>
        <p:txBody>
          <a:bodyPr>
            <a:spAutoFit/>
          </a:bodyPr>
          <a:lstStyle/>
          <a:p>
            <a:pPr>
              <a:defRPr/>
            </a:pPr>
            <a:r>
              <a:rPr lang="en-US" sz="4000">
                <a:solidFill>
                  <a:schemeClr val="bg1"/>
                </a:solidFill>
                <a:effectLst>
                  <a:outerShdw blurRad="50800" dist="38100" dir="2700000">
                    <a:srgbClr val="000000">
                      <a:alpha val="30000"/>
                    </a:srgbClr>
                  </a:outerShdw>
                </a:effectLst>
                <a:ea typeface="Geneva" charset="-128"/>
                <a:cs typeface="Geneva" charset="-128"/>
              </a:rPr>
              <a:t>when we focus </a:t>
            </a:r>
            <a:br>
              <a:rPr lang="en-US" sz="4000">
                <a:solidFill>
                  <a:schemeClr val="bg1"/>
                </a:solidFill>
                <a:effectLst>
                  <a:outerShdw blurRad="50800" dist="38100" dir="2700000">
                    <a:srgbClr val="000000">
                      <a:alpha val="30000"/>
                    </a:srgbClr>
                  </a:outerShdw>
                </a:effectLst>
                <a:ea typeface="Geneva" charset="-128"/>
                <a:cs typeface="Geneva" charset="-128"/>
              </a:rPr>
            </a:br>
            <a:r>
              <a:rPr lang="en-US" sz="4000">
                <a:solidFill>
                  <a:schemeClr val="bg1"/>
                </a:solidFill>
                <a:effectLst>
                  <a:outerShdw blurRad="50800" dist="38100" dir="2700000">
                    <a:srgbClr val="000000">
                      <a:alpha val="30000"/>
                    </a:srgbClr>
                  </a:outerShdw>
                </a:effectLst>
                <a:ea typeface="Geneva" charset="-128"/>
                <a:cs typeface="Geneva" charset="-128"/>
              </a:rPr>
              <a:t>on teachers, </a:t>
            </a:r>
            <a:br>
              <a:rPr lang="en-US" sz="4000">
                <a:solidFill>
                  <a:schemeClr val="bg1"/>
                </a:solidFill>
                <a:effectLst>
                  <a:outerShdw blurRad="50800" dist="38100" dir="2700000">
                    <a:srgbClr val="000000">
                      <a:alpha val="30000"/>
                    </a:srgbClr>
                  </a:outerShdw>
                </a:effectLst>
                <a:ea typeface="Geneva" charset="-128"/>
                <a:cs typeface="Geneva" charset="-128"/>
              </a:rPr>
            </a:br>
            <a:r>
              <a:rPr lang="en-US" sz="4000">
                <a:solidFill>
                  <a:schemeClr val="bg1"/>
                </a:solidFill>
                <a:effectLst>
                  <a:outerShdw blurRad="50800" dist="38100" dir="2700000">
                    <a:srgbClr val="000000">
                      <a:alpha val="30000"/>
                    </a:srgbClr>
                  </a:outerShdw>
                </a:effectLst>
                <a:ea typeface="Geneva" charset="-128"/>
                <a:cs typeface="Geneva" charset="-128"/>
              </a:rPr>
              <a:t>our students succeed</a:t>
            </a:r>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7" name="Title 1"/>
          <p:cNvSpPr>
            <a:spLocks noGrp="1"/>
          </p:cNvSpPr>
          <p:nvPr>
            <p:ph type="title"/>
          </p:nvPr>
        </p:nvSpPr>
        <p:spPr>
          <a:xfrm>
            <a:off x="457200" y="685800"/>
            <a:ext cx="8229600" cy="1041400"/>
          </a:xfrm>
        </p:spPr>
        <p:txBody>
          <a:bodyPr/>
          <a:lstStyle/>
          <a:p>
            <a:r>
              <a:rPr lang="en-US" dirty="0" smtClean="0">
                <a:latin typeface="Arial" charset="0"/>
                <a:ea typeface="Geneva"/>
                <a:cs typeface="Arial" charset="0"/>
              </a:rPr>
              <a:t>New Teacher Center</a:t>
            </a:r>
          </a:p>
        </p:txBody>
      </p:sp>
      <p:sp>
        <p:nvSpPr>
          <p:cNvPr id="18435" name="Content Placeholder 2"/>
          <p:cNvSpPr>
            <a:spLocks noGrp="1"/>
          </p:cNvSpPr>
          <p:nvPr>
            <p:ph idx="1"/>
          </p:nvPr>
        </p:nvSpPr>
        <p:spPr>
          <a:xfrm>
            <a:off x="457200" y="1727200"/>
            <a:ext cx="8229600" cy="4322763"/>
          </a:xfrm>
        </p:spPr>
        <p:txBody>
          <a:bodyPr/>
          <a:lstStyle/>
          <a:p>
            <a:r>
              <a:rPr lang="en-US" dirty="0" smtClean="0"/>
              <a:t>NTC focuses on improving student learning by  accelerating the effectiveness of new teachers through comprehensive mentoring and professional development programs.</a:t>
            </a:r>
          </a:p>
          <a:p>
            <a:endParaRPr lang="en-US" dirty="0" smtClean="0"/>
          </a:p>
          <a:p>
            <a:r>
              <a:rPr lang="en-US" dirty="0" smtClean="0"/>
              <a:t>NTC partners with school districts to implement induction programs, build leadership capacity, enhance working conditions, improve teacher retention and transform schools into vibrant learning communities.</a:t>
            </a:r>
          </a:p>
          <a:p>
            <a:endParaRPr lang="en-US" sz="2400" b="1"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6146" name="Title 3"/>
          <p:cNvSpPr>
            <a:spLocks noGrp="1"/>
          </p:cNvSpPr>
          <p:nvPr>
            <p:ph type="title"/>
          </p:nvPr>
        </p:nvSpPr>
        <p:spPr>
          <a:xfrm>
            <a:off x="457200" y="533400"/>
            <a:ext cx="5526564" cy="655638"/>
          </a:xfrm>
        </p:spPr>
        <p:txBody>
          <a:bodyPr/>
          <a:lstStyle/>
          <a:p>
            <a:r>
              <a:rPr lang="en-US" dirty="0">
                <a:solidFill>
                  <a:schemeClr val="accent1"/>
                </a:solidFill>
                <a:latin typeface="Arial" pitchFamily="-110" charset="0"/>
                <a:ea typeface="Geneva" pitchFamily="-110" charset="0"/>
                <a:cs typeface="Arial" pitchFamily="-110" charset="0"/>
              </a:rPr>
              <a:t>NTC Impact Spectrum</a:t>
            </a:r>
          </a:p>
        </p:txBody>
      </p:sp>
      <p:sp>
        <p:nvSpPr>
          <p:cNvPr id="6147" name="Content Placeholder 4"/>
          <p:cNvSpPr>
            <a:spLocks noGrp="1"/>
          </p:cNvSpPr>
          <p:nvPr>
            <p:ph idx="1"/>
          </p:nvPr>
        </p:nvSpPr>
        <p:spPr/>
        <p:txBody>
          <a:bodyPr/>
          <a:lstStyle/>
          <a:p>
            <a:endParaRPr lang="en-US">
              <a:latin typeface="Arial" pitchFamily="-110" charset="0"/>
              <a:ea typeface="Geneva" pitchFamily="-110" charset="0"/>
              <a:cs typeface="Arial" pitchFamily="-110" charset="0"/>
            </a:endParaRPr>
          </a:p>
        </p:txBody>
      </p:sp>
      <p:pic>
        <p:nvPicPr>
          <p:cNvPr id="6148" name="Picture 2" descr="C:\Users\Dara Barlin\AppData\Local\Microsoft\Windows\Temporary Internet Files\Content.Outlook\PQJ0OVEY\Impact_Spectrum_Diagram_02i_RGB_nometrics_final.jpg"/>
          <p:cNvPicPr>
            <a:picLocks noChangeAspect="1" noChangeArrowheads="1"/>
          </p:cNvPicPr>
          <p:nvPr/>
        </p:nvPicPr>
        <p:blipFill>
          <a:blip r:embed="rId3"/>
          <a:srcRect/>
          <a:stretch>
            <a:fillRect/>
          </a:stretch>
        </p:blipFill>
        <p:spPr bwMode="auto">
          <a:xfrm>
            <a:off x="381000" y="1524000"/>
            <a:ext cx="8305800" cy="4495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bwMode="auto">
          <a:xfrm>
            <a:off x="685800" y="609600"/>
            <a:ext cx="7772400" cy="1143000"/>
          </a:xfrm>
          <a:noFill/>
          <a:ln>
            <a:miter lim="800000"/>
            <a:headEnd/>
            <a:tailEnd/>
          </a:ln>
        </p:spPr>
        <p:txBody>
          <a:bodyPr wrap="square" lIns="91440" tIns="45720" rIns="91440" bIns="45720" numCol="1" anchor="t" anchorCtr="0" compatLnSpc="1">
            <a:prstTxWarp prst="textNoShape">
              <a:avLst/>
            </a:prstTxWarp>
          </a:bodyPr>
          <a:lstStyle/>
          <a:p>
            <a:r>
              <a:rPr lang="en-US" dirty="0" smtClean="0">
                <a:ea typeface="ＭＳ Ｐゴシック" pitchFamily="27" charset="-128"/>
                <a:cs typeface="ＭＳ Ｐゴシック" pitchFamily="27" charset="-128"/>
              </a:rPr>
              <a:t>Inquiry Questions</a:t>
            </a:r>
            <a:endParaRPr lang="en-US" dirty="0">
              <a:ea typeface="ＭＳ Ｐゴシック" pitchFamily="27" charset="-128"/>
              <a:cs typeface="ＭＳ Ｐゴシック" pitchFamily="27" charset="-128"/>
            </a:endParaRPr>
          </a:p>
        </p:txBody>
      </p:sp>
      <p:sp>
        <p:nvSpPr>
          <p:cNvPr id="26627" name="Rectangle 3"/>
          <p:cNvSpPr>
            <a:spLocks noGrp="1" noChangeArrowheads="1"/>
          </p:cNvSpPr>
          <p:nvPr>
            <p:ph type="body" idx="1"/>
          </p:nvPr>
        </p:nvSpPr>
        <p:spPr bwMode="auto">
          <a:xfrm>
            <a:off x="685800" y="1505056"/>
            <a:ext cx="7772400" cy="4114800"/>
          </a:xfrm>
          <a:noFill/>
          <a:ln>
            <a:miter lim="800000"/>
            <a:headEnd/>
            <a:tailEnd/>
          </a:ln>
        </p:spPr>
        <p:txBody>
          <a:bodyPr wrap="square" lIns="91440" tIns="45720" rIns="91440" bIns="45720" numCol="1" anchor="t" anchorCtr="0" compatLnSpc="1">
            <a:prstTxWarp prst="textNoShape">
              <a:avLst/>
            </a:prstTxWarp>
          </a:bodyPr>
          <a:lstStyle/>
          <a:p>
            <a:pPr>
              <a:buNone/>
            </a:pPr>
            <a:r>
              <a:rPr lang="en-US" sz="1900" b="1" cap="all" spc="100" dirty="0" smtClean="0">
                <a:solidFill>
                  <a:schemeClr val="tx1">
                    <a:lumMod val="60000"/>
                    <a:lumOff val="40000"/>
                  </a:schemeClr>
                </a:solidFill>
                <a:latin typeface="Arial" charset="0"/>
              </a:rPr>
              <a:t>Beyond Induction</a:t>
            </a:r>
            <a:endParaRPr lang="en-US" sz="1900" dirty="0" smtClean="0">
              <a:ea typeface="ＭＳ Ｐゴシック" pitchFamily="27" charset="-128"/>
              <a:cs typeface="ＭＳ Ｐゴシック" pitchFamily="27" charset="-128"/>
            </a:endParaRPr>
          </a:p>
          <a:p>
            <a:r>
              <a:rPr lang="en-US" dirty="0" smtClean="0">
                <a:ea typeface="ＭＳ Ｐゴシック" pitchFamily="27" charset="-128"/>
                <a:cs typeface="ＭＳ Ｐゴシック" pitchFamily="27" charset="-128"/>
              </a:rPr>
              <a:t>What impact does participating in NTC’s intensive model of induction have on beginning teachers?</a:t>
            </a:r>
          </a:p>
          <a:p>
            <a:r>
              <a:rPr lang="en-US" dirty="0" smtClean="0">
                <a:ea typeface="ＭＳ Ｐゴシック" pitchFamily="27" charset="-128"/>
                <a:cs typeface="ＭＳ Ｐゴシック" pitchFamily="27" charset="-128"/>
              </a:rPr>
              <a:t>For those who left the district, Where did they go? How are they doing?</a:t>
            </a:r>
          </a:p>
          <a:p>
            <a:pPr>
              <a:buNone/>
            </a:pPr>
            <a:endParaRPr lang="en-US" b="1" dirty="0" smtClean="0">
              <a:ea typeface="ＭＳ Ｐゴシック" pitchFamily="27" charset="-128"/>
              <a:cs typeface="ＭＳ Ｐゴシック" pitchFamily="27" charset="-128"/>
            </a:endParaRPr>
          </a:p>
          <a:p>
            <a:pPr>
              <a:buNone/>
            </a:pPr>
            <a:r>
              <a:rPr lang="en-US" sz="1900" b="1" cap="all" spc="100" dirty="0" smtClean="0">
                <a:solidFill>
                  <a:schemeClr val="tx1">
                    <a:lumMod val="60000"/>
                    <a:lumOff val="40000"/>
                  </a:schemeClr>
                </a:solidFill>
                <a:latin typeface="Arial" charset="0"/>
              </a:rPr>
              <a:t>Beyond Mentoring</a:t>
            </a:r>
            <a:endParaRPr lang="en-US" sz="1900" dirty="0" smtClean="0">
              <a:ea typeface="ＭＳ Ｐゴシック" pitchFamily="27" charset="-128"/>
              <a:cs typeface="ＭＳ Ｐゴシック" pitchFamily="27" charset="-128"/>
            </a:endParaRPr>
          </a:p>
          <a:p>
            <a:r>
              <a:rPr lang="en-US" dirty="0" smtClean="0">
                <a:ea typeface="ＭＳ Ｐゴシック" pitchFamily="27" charset="-128"/>
                <a:cs typeface="ＭＳ Ｐゴシック" pitchFamily="27" charset="-128"/>
              </a:rPr>
              <a:t>What impact does full-time mentoring have on experienced teachers who serve as mentors? </a:t>
            </a:r>
          </a:p>
          <a:p>
            <a:r>
              <a:rPr lang="en-US" dirty="0" smtClean="0">
                <a:ea typeface="ＭＳ Ｐゴシック" pitchFamily="27" charset="-128"/>
                <a:cs typeface="ＭＳ Ｐゴシック" pitchFamily="27" charset="-128"/>
              </a:rPr>
              <a:t>What do mentors do after they mentor?  </a:t>
            </a:r>
          </a:p>
          <a:p>
            <a:pPr>
              <a:buNone/>
            </a:pPr>
            <a:endParaRPr lang="en-US" dirty="0">
              <a:ea typeface="ＭＳ Ｐゴシック" pitchFamily="27" charset="-128"/>
              <a:cs typeface="ＭＳ Ｐゴシック" pitchFamily="27" charset="-128"/>
            </a:endParaRP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7" name="Title 1"/>
          <p:cNvSpPr>
            <a:spLocks noGrp="1"/>
          </p:cNvSpPr>
          <p:nvPr>
            <p:ph type="title"/>
          </p:nvPr>
        </p:nvSpPr>
        <p:spPr>
          <a:xfrm>
            <a:off x="457200" y="681412"/>
            <a:ext cx="8229600" cy="1041400"/>
          </a:xfrm>
        </p:spPr>
        <p:txBody>
          <a:bodyPr/>
          <a:lstStyle/>
          <a:p>
            <a:r>
              <a:rPr lang="en-US" dirty="0" smtClean="0">
                <a:latin typeface="Arial" charset="0"/>
                <a:ea typeface="Geneva"/>
                <a:cs typeface="Arial" charset="0"/>
              </a:rPr>
              <a:t>Investigating Long-Term Impact</a:t>
            </a:r>
          </a:p>
        </p:txBody>
      </p:sp>
      <p:graphicFrame>
        <p:nvGraphicFramePr>
          <p:cNvPr id="4" name="Content Placeholder 3"/>
          <p:cNvGraphicFramePr>
            <a:graphicFrameLocks noGrp="1"/>
          </p:cNvGraphicFramePr>
          <p:nvPr>
            <p:ph idx="1"/>
          </p:nvPr>
        </p:nvGraphicFramePr>
        <p:xfrm>
          <a:off x="702094" y="1501881"/>
          <a:ext cx="7984706" cy="4525963"/>
        </p:xfrm>
        <a:graphic>
          <a:graphicData uri="http://schemas.openxmlformats.org/drawingml/2006/diagram">
            <a:relIds xmlns:dgm="http://schemas.openxmlformats.org/drawingml/2006/diagram" xmlns:r="http://schemas.openxmlformats.org/officeDocument/2006/relationships" r:dm="rId3" r:lo="rId4" r:qs="rId5" r:cs="rId6"/>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4577" name="Title 1"/>
          <p:cNvSpPr>
            <a:spLocks noGrp="1"/>
          </p:cNvSpPr>
          <p:nvPr>
            <p:ph type="title"/>
          </p:nvPr>
        </p:nvSpPr>
        <p:spPr>
          <a:xfrm>
            <a:off x="457200" y="685800"/>
            <a:ext cx="8229600" cy="1041400"/>
          </a:xfrm>
        </p:spPr>
        <p:txBody>
          <a:bodyPr/>
          <a:lstStyle/>
          <a:p>
            <a:r>
              <a:rPr lang="en-US" dirty="0" smtClean="0">
                <a:latin typeface="Arial" charset="0"/>
                <a:ea typeface="Geneva"/>
                <a:cs typeface="Arial" charset="0"/>
              </a:rPr>
              <a:t>Mentored Movers</a:t>
            </a:r>
          </a:p>
        </p:txBody>
      </p:sp>
      <p:sp>
        <p:nvSpPr>
          <p:cNvPr id="18435" name="Content Placeholder 2"/>
          <p:cNvSpPr>
            <a:spLocks noGrp="1"/>
          </p:cNvSpPr>
          <p:nvPr>
            <p:ph idx="1"/>
          </p:nvPr>
        </p:nvSpPr>
        <p:spPr>
          <a:xfrm>
            <a:off x="457200" y="1727200"/>
            <a:ext cx="8229600" cy="4322763"/>
          </a:xfrm>
        </p:spPr>
        <p:txBody>
          <a:bodyPr/>
          <a:lstStyle/>
          <a:p>
            <a:pPr>
              <a:spcBef>
                <a:spcPts val="648"/>
              </a:spcBef>
              <a:spcAft>
                <a:spcPts val="0"/>
              </a:spcAft>
            </a:pPr>
            <a:r>
              <a:rPr lang="en-US" dirty="0" smtClean="0">
                <a:solidFill>
                  <a:schemeClr val="tx1"/>
                </a:solidFill>
              </a:rPr>
              <a:t>36 teachers who left the District; 22 responded to email.</a:t>
            </a:r>
          </a:p>
          <a:p>
            <a:pPr>
              <a:spcBef>
                <a:spcPts val="648"/>
              </a:spcBef>
              <a:spcAft>
                <a:spcPts val="0"/>
              </a:spcAft>
            </a:pPr>
            <a:r>
              <a:rPr lang="en-US" dirty="0" smtClean="0">
                <a:solidFill>
                  <a:schemeClr val="tx1"/>
                </a:solidFill>
              </a:rPr>
              <a:t>17 still working in education: 9 in Bay Area district; 5 in local charter school; 3 in other state.</a:t>
            </a:r>
          </a:p>
          <a:p>
            <a:pPr>
              <a:spcBef>
                <a:spcPts val="648"/>
              </a:spcBef>
              <a:spcAft>
                <a:spcPts val="0"/>
              </a:spcAft>
            </a:pPr>
            <a:r>
              <a:rPr lang="en-US" dirty="0" smtClean="0">
                <a:solidFill>
                  <a:schemeClr val="tx1"/>
                </a:solidFill>
              </a:rPr>
              <a:t>12/17 plan to stay where they are</a:t>
            </a:r>
          </a:p>
          <a:p>
            <a:pPr>
              <a:spcBef>
                <a:spcPts val="648"/>
              </a:spcBef>
              <a:spcAft>
                <a:spcPts val="0"/>
              </a:spcAft>
            </a:pPr>
            <a:r>
              <a:rPr lang="en-US" dirty="0" smtClean="0">
                <a:solidFill>
                  <a:schemeClr val="tx1"/>
                </a:solidFill>
              </a:rPr>
              <a:t>5/17 received pink slips and must look for a job  </a:t>
            </a:r>
          </a:p>
          <a:p>
            <a:pPr>
              <a:spcBef>
                <a:spcPts val="648"/>
              </a:spcBef>
              <a:spcAft>
                <a:spcPts val="0"/>
              </a:spcAft>
            </a:pPr>
            <a:r>
              <a:rPr lang="en-US" dirty="0" smtClean="0">
                <a:solidFill>
                  <a:schemeClr val="tx1"/>
                </a:solidFill>
              </a:rPr>
              <a:t>Career Aspirations: A stable job with opportunities for development and advancement; To teach ethnic minority students; NOT better pay, different students, or less work.</a:t>
            </a:r>
            <a:r>
              <a:rPr lang="en-US" dirty="0" smtClean="0"/>
              <a:t>      </a:t>
            </a:r>
          </a:p>
          <a:p>
            <a:endParaRPr lang="en-US" sz="22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0722" name="Slide Number Placeholder 3"/>
          <p:cNvSpPr txBox="1">
            <a:spLocks noGrp="1"/>
          </p:cNvSpPr>
          <p:nvPr/>
        </p:nvSpPr>
        <p:spPr bwMode="auto">
          <a:xfrm>
            <a:off x="3884613" y="6510338"/>
            <a:ext cx="1374775" cy="457200"/>
          </a:xfrm>
          <a:prstGeom prst="rect">
            <a:avLst/>
          </a:prstGeom>
          <a:noFill/>
          <a:ln w="9525">
            <a:noFill/>
            <a:miter lim="800000"/>
            <a:headEnd/>
            <a:tailEnd/>
          </a:ln>
        </p:spPr>
        <p:txBody>
          <a:bodyPr>
            <a:prstTxWarp prst="textNoShape">
              <a:avLst/>
            </a:prstTxWarp>
          </a:bodyPr>
          <a:lstStyle/>
          <a:p>
            <a:pPr algn="ctr"/>
            <a:fld id="{AB0DCB08-A182-D14D-84CF-ADCAC8275FC7}" type="slidenum">
              <a:rPr lang="en-US" sz="800">
                <a:solidFill>
                  <a:schemeClr val="bg1"/>
                </a:solidFill>
              </a:rPr>
              <a:pPr algn="ctr"/>
              <a:t>8</a:t>
            </a:fld>
            <a:endParaRPr lang="en-US" sz="800">
              <a:solidFill>
                <a:schemeClr val="bg1"/>
              </a:solidFill>
            </a:endParaRPr>
          </a:p>
        </p:txBody>
      </p:sp>
      <p:sp>
        <p:nvSpPr>
          <p:cNvPr id="30724" name="Rectangle 3"/>
          <p:cNvSpPr>
            <a:spLocks noGrp="1" noChangeArrowheads="1"/>
          </p:cNvSpPr>
          <p:nvPr>
            <p:ph type="body" idx="4294967295"/>
          </p:nvPr>
        </p:nvSpPr>
        <p:spPr>
          <a:xfrm>
            <a:off x="257175" y="1443038"/>
            <a:ext cx="8429625" cy="4789487"/>
          </a:xfrm>
        </p:spPr>
        <p:txBody>
          <a:bodyPr/>
          <a:lstStyle/>
          <a:p>
            <a:pPr eaLnBrk="1" hangingPunct="1">
              <a:spcBef>
                <a:spcPts val="600"/>
              </a:spcBef>
              <a:spcAft>
                <a:spcPts val="600"/>
              </a:spcAft>
              <a:buNone/>
            </a:pPr>
            <a:r>
              <a:rPr lang="en-US" sz="2400" dirty="0" smtClean="0"/>
              <a:t> “I don’t know if I can put it into one thing. I think that the way that I teach now and who I am as a teacher, I would contribute 80%, maybe 90%, of how I am as a teacher and what I do as a teacher to the New Teacher Center and my mentoring experience there.”</a:t>
            </a:r>
          </a:p>
          <a:p>
            <a:pPr eaLnBrk="1" hangingPunct="1">
              <a:spcBef>
                <a:spcPts val="600"/>
              </a:spcBef>
              <a:spcAft>
                <a:spcPts val="600"/>
              </a:spcAft>
              <a:buNone/>
            </a:pPr>
            <a:r>
              <a:rPr lang="en-US" sz="2400" dirty="0" smtClean="0"/>
              <a:t>  “I think the most important thing I learned was the way I work with others around me – the adults the children, the parents, and the administrators. Just watching the way and learning about the way that my mentors interact with me, with each other, with the schools... From them I learned to open up and listen….I think that’s probably what helps me the most in teaching…”</a:t>
            </a:r>
          </a:p>
          <a:p>
            <a:pPr eaLnBrk="1" hangingPunct="1">
              <a:spcBef>
                <a:spcPts val="600"/>
              </a:spcBef>
              <a:spcAft>
                <a:spcPts val="600"/>
              </a:spcAft>
            </a:pPr>
            <a:endParaRPr lang="en-US" dirty="0" smtClean="0"/>
          </a:p>
        </p:txBody>
      </p:sp>
      <p:sp>
        <p:nvSpPr>
          <p:cNvPr id="5" name="Title 1"/>
          <p:cNvSpPr txBox="1">
            <a:spLocks/>
          </p:cNvSpPr>
          <p:nvPr/>
        </p:nvSpPr>
        <p:spPr bwMode="auto">
          <a:xfrm>
            <a:off x="457200" y="388938"/>
            <a:ext cx="8229600" cy="1041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3800" b="0" i="0" u="none" strike="noStrike" kern="1200" cap="none" spc="0" normalizeH="0" baseline="0" noProof="0" dirty="0" smtClean="0">
                <a:ln>
                  <a:noFill/>
                </a:ln>
                <a:solidFill>
                  <a:schemeClr val="tx2"/>
                </a:solidFill>
                <a:effectLst/>
                <a:uLnTx/>
                <a:uFillTx/>
                <a:latin typeface="Arial" charset="0"/>
                <a:ea typeface="Geneva"/>
                <a:cs typeface="Arial" charset="0"/>
              </a:rPr>
              <a:t>The Most Important</a:t>
            </a:r>
            <a:r>
              <a:rPr kumimoji="0" lang="en-US" sz="3800" b="0" i="0" u="none" strike="noStrike" kern="1200" cap="none" spc="0" normalizeH="0" noProof="0" dirty="0" smtClean="0">
                <a:ln>
                  <a:noFill/>
                </a:ln>
                <a:solidFill>
                  <a:schemeClr val="tx2"/>
                </a:solidFill>
                <a:effectLst/>
                <a:uLnTx/>
                <a:uFillTx/>
                <a:latin typeface="Arial" charset="0"/>
                <a:ea typeface="Geneva"/>
                <a:cs typeface="Arial" charset="0"/>
              </a:rPr>
              <a:t> Thing I </a:t>
            </a:r>
            <a:r>
              <a:rPr lang="en-US" sz="3800" dirty="0" smtClean="0">
                <a:solidFill>
                  <a:schemeClr val="tx2"/>
                </a:solidFill>
                <a:cs typeface="Arial" charset="0"/>
              </a:rPr>
              <a:t>Learned:</a:t>
            </a:r>
            <a:endParaRPr kumimoji="0" lang="en-US" sz="3800" b="0" i="0" u="none" strike="noStrike" kern="1200" cap="none" spc="0" normalizeH="0" baseline="0" noProof="0" dirty="0" smtClean="0">
              <a:ln>
                <a:noFill/>
              </a:ln>
              <a:solidFill>
                <a:schemeClr val="tx2"/>
              </a:solidFill>
              <a:effectLst/>
              <a:uLnTx/>
              <a:uFillTx/>
              <a:latin typeface="Arial" charset="0"/>
              <a:ea typeface="Geneva"/>
              <a:cs typeface="Arial"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8435" name="Content Placeholder 2"/>
          <p:cNvSpPr>
            <a:spLocks noGrp="1"/>
          </p:cNvSpPr>
          <p:nvPr>
            <p:ph idx="1"/>
          </p:nvPr>
        </p:nvSpPr>
        <p:spPr>
          <a:xfrm>
            <a:off x="457200" y="1962865"/>
            <a:ext cx="8382000" cy="4593434"/>
          </a:xfrm>
        </p:spPr>
        <p:txBody>
          <a:bodyPr/>
          <a:lstStyle/>
          <a:p>
            <a:pPr>
              <a:spcBef>
                <a:spcPts val="648"/>
              </a:spcBef>
              <a:spcAft>
                <a:spcPts val="0"/>
              </a:spcAft>
            </a:pPr>
            <a:r>
              <a:rPr lang="en-US" dirty="0" smtClean="0">
                <a:solidFill>
                  <a:schemeClr val="accent4"/>
                </a:solidFill>
                <a:latin typeface="Arial" charset="0"/>
              </a:rPr>
              <a:t>Specific teaching strategies  (CELL, GLAD, RR, Gradual Release, Inquiry Cycles).</a:t>
            </a:r>
          </a:p>
          <a:p>
            <a:pPr>
              <a:spcBef>
                <a:spcPts val="648"/>
              </a:spcBef>
              <a:spcAft>
                <a:spcPts val="0"/>
              </a:spcAft>
            </a:pPr>
            <a:r>
              <a:rPr lang="en-US" dirty="0" smtClean="0">
                <a:solidFill>
                  <a:schemeClr val="accent4"/>
                </a:solidFill>
                <a:latin typeface="Arial" charset="0"/>
              </a:rPr>
              <a:t>Teacher observations and debriefs.</a:t>
            </a:r>
          </a:p>
          <a:p>
            <a:pPr>
              <a:spcBef>
                <a:spcPts val="648"/>
              </a:spcBef>
              <a:spcAft>
                <a:spcPts val="0"/>
              </a:spcAft>
            </a:pPr>
            <a:r>
              <a:rPr lang="en-US" dirty="0" smtClean="0">
                <a:solidFill>
                  <a:schemeClr val="accent4"/>
                </a:solidFill>
                <a:latin typeface="Arial" charset="0"/>
              </a:rPr>
              <a:t>A way of working with and learning from other adults.</a:t>
            </a:r>
          </a:p>
          <a:p>
            <a:pPr>
              <a:spcBef>
                <a:spcPts val="648"/>
              </a:spcBef>
              <a:spcAft>
                <a:spcPts val="0"/>
              </a:spcAft>
            </a:pPr>
            <a:r>
              <a:rPr lang="en-US" dirty="0" smtClean="0">
                <a:solidFill>
                  <a:schemeClr val="accent4"/>
                </a:solidFill>
                <a:latin typeface="Arial" charset="0"/>
              </a:rPr>
              <a:t>Professional development in group facilitation.</a:t>
            </a:r>
          </a:p>
          <a:p>
            <a:pPr>
              <a:spcBef>
                <a:spcPts val="648"/>
              </a:spcBef>
              <a:spcAft>
                <a:spcPts val="0"/>
              </a:spcAft>
            </a:pPr>
            <a:r>
              <a:rPr lang="en-US" dirty="0" smtClean="0">
                <a:solidFill>
                  <a:schemeClr val="accent4"/>
                </a:solidFill>
                <a:latin typeface="Arial" charset="0"/>
              </a:rPr>
              <a:t>A community of colleagues that continue to support each other.</a:t>
            </a:r>
          </a:p>
          <a:p>
            <a:pPr marL="0" indent="0">
              <a:buNone/>
              <a:defRPr/>
            </a:pPr>
            <a:endParaRPr lang="en-US" sz="1900" b="1" cap="all" spc="100" dirty="0" smtClean="0">
              <a:solidFill>
                <a:schemeClr val="tx1">
                  <a:lumMod val="60000"/>
                  <a:lumOff val="40000"/>
                </a:schemeClr>
              </a:solidFill>
              <a:latin typeface="Arial" charset="0"/>
            </a:endParaRPr>
          </a:p>
        </p:txBody>
      </p:sp>
      <p:sp>
        <p:nvSpPr>
          <p:cNvPr id="4" name="Title 1"/>
          <p:cNvSpPr txBox="1">
            <a:spLocks/>
          </p:cNvSpPr>
          <p:nvPr/>
        </p:nvSpPr>
        <p:spPr bwMode="auto">
          <a:xfrm>
            <a:off x="609600" y="541338"/>
            <a:ext cx="8229600" cy="10414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3600" b="0" i="0" u="none" strike="noStrike" kern="1200" cap="none" spc="0" normalizeH="0" noProof="0" dirty="0" smtClean="0">
                <a:ln>
                  <a:noFill/>
                </a:ln>
                <a:solidFill>
                  <a:schemeClr val="tx2"/>
                </a:solidFill>
                <a:effectLst/>
                <a:uLnTx/>
                <a:uFillTx/>
                <a:latin typeface="Arial" charset="0"/>
                <a:ea typeface="Geneva"/>
                <a:cs typeface="Arial" charset="0"/>
              </a:rPr>
              <a:t>Components of </a:t>
            </a:r>
            <a:r>
              <a:rPr kumimoji="0" lang="en-US" sz="3600" b="0" i="0" u="none" strike="noStrike" kern="1200" cap="none" spc="0" normalizeH="0" noProof="0" dirty="0" err="1" smtClean="0">
                <a:ln>
                  <a:noFill/>
                </a:ln>
                <a:solidFill>
                  <a:schemeClr val="tx2"/>
                </a:solidFill>
                <a:effectLst/>
                <a:uLnTx/>
                <a:uFillTx/>
                <a:latin typeface="Arial" charset="0"/>
                <a:ea typeface="Geneva"/>
                <a:cs typeface="Arial" charset="0"/>
              </a:rPr>
              <a:t>NTC’s</a:t>
            </a:r>
            <a:r>
              <a:rPr kumimoji="0" lang="en-US" sz="3600" b="0" i="0" u="none" strike="noStrike" kern="1200" cap="none" spc="0" normalizeH="0" noProof="0" dirty="0" smtClean="0">
                <a:ln>
                  <a:noFill/>
                </a:ln>
                <a:solidFill>
                  <a:schemeClr val="tx2"/>
                </a:solidFill>
                <a:effectLst/>
                <a:uLnTx/>
                <a:uFillTx/>
                <a:latin typeface="Arial" charset="0"/>
                <a:ea typeface="Geneva"/>
                <a:cs typeface="Arial" charset="0"/>
              </a:rPr>
              <a:t> Program</a:t>
            </a:r>
          </a:p>
          <a:p>
            <a:pPr marL="0" marR="0" lvl="0" indent="0" algn="l" defTabSz="457200" rtl="0" eaLnBrk="1" fontAlgn="base" latinLnBrk="0" hangingPunct="1">
              <a:lnSpc>
                <a:spcPct val="100000"/>
              </a:lnSpc>
              <a:spcBef>
                <a:spcPct val="0"/>
              </a:spcBef>
              <a:spcAft>
                <a:spcPct val="0"/>
              </a:spcAft>
              <a:buClrTx/>
              <a:buSzTx/>
              <a:buFontTx/>
              <a:buNone/>
              <a:tabLst/>
              <a:defRPr/>
            </a:pPr>
            <a:r>
              <a:rPr kumimoji="0" lang="en-US" sz="3600" b="0" i="0" u="none" strike="noStrike" kern="1200" cap="none" spc="0" normalizeH="0" noProof="0" dirty="0" smtClean="0">
                <a:ln>
                  <a:noFill/>
                </a:ln>
                <a:solidFill>
                  <a:schemeClr val="tx2"/>
                </a:solidFill>
                <a:effectLst/>
                <a:uLnTx/>
                <a:uFillTx/>
                <a:latin typeface="Arial" charset="0"/>
                <a:ea typeface="Geneva"/>
                <a:cs typeface="Arial" charset="0"/>
              </a:rPr>
              <a:t>Reported to Have a </a:t>
            </a:r>
            <a:r>
              <a:rPr kumimoji="0" lang="en-US" sz="3600" b="0" i="0" u="none" strike="noStrike" kern="1200" cap="none" spc="0" normalizeH="0" baseline="0" noProof="0" dirty="0" smtClean="0">
                <a:ln>
                  <a:noFill/>
                </a:ln>
                <a:solidFill>
                  <a:schemeClr val="tx2"/>
                </a:solidFill>
                <a:effectLst/>
                <a:uLnTx/>
                <a:uFillTx/>
                <a:latin typeface="Arial" charset="0"/>
                <a:ea typeface="Geneva"/>
                <a:cs typeface="Arial" charset="0"/>
              </a:rPr>
              <a:t>Lasting Influence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NTC_main_template_01">
  <a:themeElements>
    <a:clrScheme name="Custom 52">
      <a:dk1>
        <a:srgbClr val="585858"/>
      </a:dk1>
      <a:lt1>
        <a:srgbClr val="FFFFFF"/>
      </a:lt1>
      <a:dk2>
        <a:srgbClr val="008EB3"/>
      </a:dk2>
      <a:lt2>
        <a:srgbClr val="CBC1B6"/>
      </a:lt2>
      <a:accent1>
        <a:srgbClr val="008EB3"/>
      </a:accent1>
      <a:accent2>
        <a:srgbClr val="8CC63F"/>
      </a:accent2>
      <a:accent3>
        <a:srgbClr val="44822D"/>
      </a:accent3>
      <a:accent4>
        <a:srgbClr val="585858"/>
      </a:accent4>
      <a:accent5>
        <a:srgbClr val="9ACADA"/>
      </a:accent5>
      <a:accent6>
        <a:srgbClr val="004964"/>
      </a:accent6>
      <a:hlink>
        <a:srgbClr val="007CA3"/>
      </a:hlink>
      <a:folHlink>
        <a:srgbClr val="007CA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NTC_main_template_01.thmx</Template>
  <TotalTime>5383</TotalTime>
  <Words>1775</Words>
  <Application>Microsoft Macintosh PowerPoint</Application>
  <PresentationFormat>On-screen Show (4:3)</PresentationFormat>
  <Paragraphs>193</Paragraphs>
  <Slides>18</Slides>
  <Notes>18</Notes>
  <HiddenSlides>0</HiddenSlides>
  <MMClips>0</MMClips>
  <ScaleCrop>false</ScaleCrop>
  <HeadingPairs>
    <vt:vector size="4" baseType="variant">
      <vt:variant>
        <vt:lpstr>Design Template</vt:lpstr>
      </vt:variant>
      <vt:variant>
        <vt:i4>1</vt:i4>
      </vt:variant>
      <vt:variant>
        <vt:lpstr>Slide Titles</vt:lpstr>
      </vt:variant>
      <vt:variant>
        <vt:i4>18</vt:i4>
      </vt:variant>
    </vt:vector>
  </HeadingPairs>
  <TitlesOfParts>
    <vt:vector size="19" baseType="lpstr">
      <vt:lpstr>NTC_main_template_01</vt:lpstr>
      <vt:lpstr>The Impact of Induction on Teachers and Mentors</vt:lpstr>
      <vt:lpstr>Slide 2</vt:lpstr>
      <vt:lpstr>New Teacher Center</vt:lpstr>
      <vt:lpstr>NTC Impact Spectrum</vt:lpstr>
      <vt:lpstr>Inquiry Questions</vt:lpstr>
      <vt:lpstr>Investigating Long-Term Impact</vt:lpstr>
      <vt:lpstr>Mentored Movers</vt:lpstr>
      <vt:lpstr>Slide 8</vt:lpstr>
      <vt:lpstr>Slide 9</vt:lpstr>
      <vt:lpstr>Slide 10</vt:lpstr>
      <vt:lpstr>Mentor Professional Growth</vt:lpstr>
      <vt:lpstr>Slide 12</vt:lpstr>
      <vt:lpstr>Santa Cruz Former Mentor  Career Paths 2005              (N=50)</vt:lpstr>
      <vt:lpstr>Measuring Impact – Some Advise</vt:lpstr>
      <vt:lpstr>Thank you</vt:lpstr>
      <vt:lpstr>Publications</vt:lpstr>
      <vt:lpstr>Publications continued</vt:lpstr>
      <vt:lpstr>Slide 18</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 Slide</dc:title>
  <dc:creator>Jay O'Toole</dc:creator>
  <cp:lastModifiedBy>NTC Staff</cp:lastModifiedBy>
  <cp:revision>83</cp:revision>
  <cp:lastPrinted>2011-11-01T22:10:35Z</cp:lastPrinted>
  <dcterms:created xsi:type="dcterms:W3CDTF">2011-11-03T03:36:58Z</dcterms:created>
  <dcterms:modified xsi:type="dcterms:W3CDTF">2011-11-03T04:40:31Z</dcterms:modified>
</cp:coreProperties>
</file>