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5" r:id="rId2"/>
    <p:sldId id="305" r:id="rId3"/>
    <p:sldId id="329" r:id="rId4"/>
    <p:sldId id="290" r:id="rId5"/>
    <p:sldId id="316" r:id="rId6"/>
    <p:sldId id="311" r:id="rId7"/>
    <p:sldId id="310" r:id="rId8"/>
    <p:sldId id="319" r:id="rId9"/>
    <p:sldId id="321" r:id="rId10"/>
    <p:sldId id="297" r:id="rId11"/>
    <p:sldId id="317" r:id="rId12"/>
    <p:sldId id="308" r:id="rId13"/>
    <p:sldId id="318" r:id="rId14"/>
    <p:sldId id="309" r:id="rId15"/>
    <p:sldId id="323" r:id="rId16"/>
    <p:sldId id="326" r:id="rId17"/>
    <p:sldId id="322"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D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77119"/>
  </p:normalViewPr>
  <p:slideViewPr>
    <p:cSldViewPr snapToGrid="0">
      <p:cViewPr varScale="1">
        <p:scale>
          <a:sx n="77" d="100"/>
          <a:sy n="77" d="100"/>
        </p:scale>
        <p:origin x="58"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28482755734242E-2"/>
          <c:y val="3.7983445741713147E-2"/>
          <c:w val="0.97201665099405488"/>
          <c:h val="0.8496139348339945"/>
        </c:manualLayout>
      </c:layout>
      <c:barChart>
        <c:barDir val="bar"/>
        <c:grouping val="percentStacked"/>
        <c:varyColors val="0"/>
        <c:ser>
          <c:idx val="0"/>
          <c:order val="0"/>
          <c:tx>
            <c:strRef>
              <c:f>'Reflective Journals'!$A$1</c:f>
              <c:strCache>
                <c:ptCount val="1"/>
                <c:pt idx="0">
                  <c:v>Negative implementer attitudes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Journals'!$B$1</c:f>
              <c:numCache>
                <c:formatCode>0%</c:formatCode>
                <c:ptCount val="1"/>
                <c:pt idx="0">
                  <c:v>2.9399999999999999E-2</c:v>
                </c:pt>
              </c:numCache>
            </c:numRef>
          </c:val>
          <c:extLst>
            <c:ext xmlns:c16="http://schemas.microsoft.com/office/drawing/2014/chart" uri="{C3380CC4-5D6E-409C-BE32-E72D297353CC}">
              <c16:uniqueId val="{00000000-10E9-4D8D-A238-5512E5DD5210}"/>
            </c:ext>
          </c:extLst>
        </c:ser>
        <c:ser>
          <c:idx val="1"/>
          <c:order val="1"/>
          <c:tx>
            <c:strRef>
              <c:f>'Reflective Journals'!$A$2</c:f>
              <c:strCache>
                <c:ptCount val="1"/>
                <c:pt idx="0">
                  <c:v>Supports in activity 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Journals'!$B$2</c:f>
              <c:numCache>
                <c:formatCode>0%</c:formatCode>
                <c:ptCount val="1"/>
                <c:pt idx="0">
                  <c:v>3.9100000000000003E-2</c:v>
                </c:pt>
              </c:numCache>
            </c:numRef>
          </c:val>
          <c:extLst>
            <c:ext xmlns:c16="http://schemas.microsoft.com/office/drawing/2014/chart" uri="{C3380CC4-5D6E-409C-BE32-E72D297353CC}">
              <c16:uniqueId val="{00000001-10E9-4D8D-A238-5512E5DD5210}"/>
            </c:ext>
          </c:extLst>
        </c:ser>
        <c:ser>
          <c:idx val="2"/>
          <c:order val="2"/>
          <c:tx>
            <c:strRef>
              <c:f>'Reflective Journals'!$A$3</c:f>
              <c:strCache>
                <c:ptCount val="1"/>
                <c:pt idx="0">
                  <c:v>Negative student engagement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Journals'!$B$3</c:f>
              <c:numCache>
                <c:formatCode>0%</c:formatCode>
                <c:ptCount val="1"/>
                <c:pt idx="0">
                  <c:v>8.0799999999999997E-2</c:v>
                </c:pt>
              </c:numCache>
            </c:numRef>
          </c:val>
          <c:extLst>
            <c:ext xmlns:c16="http://schemas.microsoft.com/office/drawing/2014/chart" uri="{C3380CC4-5D6E-409C-BE32-E72D297353CC}">
              <c16:uniqueId val="{00000002-10E9-4D8D-A238-5512E5DD5210}"/>
            </c:ext>
          </c:extLst>
        </c:ser>
        <c:ser>
          <c:idx val="3"/>
          <c:order val="3"/>
          <c:tx>
            <c:strRef>
              <c:f>'Reflective Journals'!$A$4</c:f>
              <c:strCache>
                <c:ptCount val="1"/>
                <c:pt idx="0">
                  <c:v>Barriers in activity implementation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Journals'!$B$4</c:f>
              <c:numCache>
                <c:formatCode>0%</c:formatCode>
                <c:ptCount val="1"/>
                <c:pt idx="0">
                  <c:v>0.15240000000000001</c:v>
                </c:pt>
              </c:numCache>
            </c:numRef>
          </c:val>
          <c:extLst>
            <c:ext xmlns:c16="http://schemas.microsoft.com/office/drawing/2014/chart" uri="{C3380CC4-5D6E-409C-BE32-E72D297353CC}">
              <c16:uniqueId val="{00000003-10E9-4D8D-A238-5512E5DD5210}"/>
            </c:ext>
          </c:extLst>
        </c:ser>
        <c:ser>
          <c:idx val="4"/>
          <c:order val="4"/>
          <c:tx>
            <c:strRef>
              <c:f>'Reflective Journals'!$A$5</c:f>
              <c:strCache>
                <c:ptCount val="1"/>
                <c:pt idx="0">
                  <c:v>Pedagogical improvements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Journals'!$B$5</c:f>
              <c:numCache>
                <c:formatCode>0%</c:formatCode>
                <c:ptCount val="1"/>
                <c:pt idx="0">
                  <c:v>0.1623</c:v>
                </c:pt>
              </c:numCache>
            </c:numRef>
          </c:val>
          <c:extLst>
            <c:ext xmlns:c16="http://schemas.microsoft.com/office/drawing/2014/chart" uri="{C3380CC4-5D6E-409C-BE32-E72D297353CC}">
              <c16:uniqueId val="{00000004-10E9-4D8D-A238-5512E5DD5210}"/>
            </c:ext>
          </c:extLst>
        </c:ser>
        <c:ser>
          <c:idx val="5"/>
          <c:order val="5"/>
          <c:tx>
            <c:strRef>
              <c:f>'Reflective Journals'!$A$6</c:f>
              <c:strCache>
                <c:ptCount val="1"/>
                <c:pt idx="0">
                  <c:v>Positive implementer attitudes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Journals'!$B$6</c:f>
              <c:numCache>
                <c:formatCode>0%</c:formatCode>
                <c:ptCount val="1"/>
                <c:pt idx="0">
                  <c:v>0.18029999999999999</c:v>
                </c:pt>
              </c:numCache>
            </c:numRef>
          </c:val>
          <c:extLst>
            <c:ext xmlns:c16="http://schemas.microsoft.com/office/drawing/2014/chart" uri="{C3380CC4-5D6E-409C-BE32-E72D297353CC}">
              <c16:uniqueId val="{00000005-10E9-4D8D-A238-5512E5DD5210}"/>
            </c:ext>
          </c:extLst>
        </c:ser>
        <c:ser>
          <c:idx val="6"/>
          <c:order val="6"/>
          <c:tx>
            <c:strRef>
              <c:f>'Reflective Journals'!$A$7</c:f>
              <c:strCache>
                <c:ptCount val="1"/>
                <c:pt idx="0">
                  <c:v>Positive student engagement</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Journals'!$B$7</c:f>
              <c:numCache>
                <c:formatCode>0%</c:formatCode>
                <c:ptCount val="1"/>
                <c:pt idx="0">
                  <c:v>0.35570000000000002</c:v>
                </c:pt>
              </c:numCache>
            </c:numRef>
          </c:val>
          <c:extLst>
            <c:ext xmlns:c16="http://schemas.microsoft.com/office/drawing/2014/chart" uri="{C3380CC4-5D6E-409C-BE32-E72D297353CC}">
              <c16:uniqueId val="{00000006-10E9-4D8D-A238-5512E5DD5210}"/>
            </c:ext>
          </c:extLst>
        </c:ser>
        <c:dLbls>
          <c:dLblPos val="ctr"/>
          <c:showLegendKey val="0"/>
          <c:showVal val="1"/>
          <c:showCatName val="0"/>
          <c:showSerName val="0"/>
          <c:showPercent val="0"/>
          <c:showBubbleSize val="0"/>
        </c:dLbls>
        <c:gapWidth val="150"/>
        <c:overlap val="100"/>
        <c:axId val="565346200"/>
        <c:axId val="565343248"/>
      </c:barChart>
      <c:catAx>
        <c:axId val="565346200"/>
        <c:scaling>
          <c:orientation val="minMax"/>
        </c:scaling>
        <c:delete val="1"/>
        <c:axPos val="l"/>
        <c:numFmt formatCode="General" sourceLinked="1"/>
        <c:majorTickMark val="none"/>
        <c:minorTickMark val="none"/>
        <c:tickLblPos val="nextTo"/>
        <c:crossAx val="565343248"/>
        <c:crosses val="autoZero"/>
        <c:auto val="1"/>
        <c:lblAlgn val="ctr"/>
        <c:lblOffset val="100"/>
        <c:noMultiLvlLbl val="0"/>
      </c:catAx>
      <c:valAx>
        <c:axId val="565343248"/>
        <c:scaling>
          <c:orientation val="minMax"/>
        </c:scaling>
        <c:delete val="1"/>
        <c:axPos val="b"/>
        <c:numFmt formatCode="0%" sourceLinked="1"/>
        <c:majorTickMark val="none"/>
        <c:minorTickMark val="none"/>
        <c:tickLblPos val="nextTo"/>
        <c:crossAx val="565346200"/>
        <c:crosses val="autoZero"/>
        <c:crossBetween val="between"/>
      </c:valAx>
      <c:spPr>
        <a:noFill/>
        <a:ln w="25400">
          <a:noFill/>
        </a:ln>
        <a:effectLst/>
      </c:spPr>
    </c:plotArea>
    <c:legend>
      <c:legendPos val="b"/>
      <c:layout>
        <c:manualLayout>
          <c:xMode val="edge"/>
          <c:yMode val="edge"/>
          <c:x val="2.2871722719020115E-2"/>
          <c:y val="0.70702630761576979"/>
          <c:w val="0.96592699597930787"/>
          <c:h val="0.277289280857381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28482755734242E-2"/>
          <c:y val="0.19482756101019963"/>
          <c:w val="0.97201665099405488"/>
          <c:h val="0.60389142188247091"/>
        </c:manualLayout>
      </c:layout>
      <c:barChart>
        <c:barDir val="bar"/>
        <c:grouping val="percentStacked"/>
        <c:varyColors val="0"/>
        <c:ser>
          <c:idx val="0"/>
          <c:order val="0"/>
          <c:tx>
            <c:strRef>
              <c:f>'Reflective Journals'!$A$1</c:f>
              <c:strCache>
                <c:ptCount val="1"/>
                <c:pt idx="0">
                  <c:v>Negative implementer attitudes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Journals'!$B$1</c:f>
              <c:numCache>
                <c:formatCode>0%</c:formatCode>
                <c:ptCount val="1"/>
                <c:pt idx="0">
                  <c:v>2.9399999999999999E-2</c:v>
                </c:pt>
              </c:numCache>
            </c:numRef>
          </c:val>
          <c:extLst>
            <c:ext xmlns:c16="http://schemas.microsoft.com/office/drawing/2014/chart" uri="{C3380CC4-5D6E-409C-BE32-E72D297353CC}">
              <c16:uniqueId val="{00000000-10E9-4D8D-A238-5512E5DD5210}"/>
            </c:ext>
          </c:extLst>
        </c:ser>
        <c:ser>
          <c:idx val="1"/>
          <c:order val="1"/>
          <c:tx>
            <c:strRef>
              <c:f>'Reflective Journals'!$A$2</c:f>
              <c:strCache>
                <c:ptCount val="1"/>
                <c:pt idx="0">
                  <c:v>Supports in activity 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Journals'!$B$2</c:f>
              <c:numCache>
                <c:formatCode>0%</c:formatCode>
                <c:ptCount val="1"/>
                <c:pt idx="0">
                  <c:v>3.9100000000000003E-2</c:v>
                </c:pt>
              </c:numCache>
            </c:numRef>
          </c:val>
          <c:extLst>
            <c:ext xmlns:c16="http://schemas.microsoft.com/office/drawing/2014/chart" uri="{C3380CC4-5D6E-409C-BE32-E72D297353CC}">
              <c16:uniqueId val="{00000001-10E9-4D8D-A238-5512E5DD5210}"/>
            </c:ext>
          </c:extLst>
        </c:ser>
        <c:ser>
          <c:idx val="2"/>
          <c:order val="2"/>
          <c:tx>
            <c:strRef>
              <c:f>'Reflective Journals'!$A$3</c:f>
              <c:strCache>
                <c:ptCount val="1"/>
                <c:pt idx="0">
                  <c:v>Negative student engagement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Journals'!$B$3</c:f>
              <c:numCache>
                <c:formatCode>0%</c:formatCode>
                <c:ptCount val="1"/>
                <c:pt idx="0">
                  <c:v>8.0799999999999997E-2</c:v>
                </c:pt>
              </c:numCache>
            </c:numRef>
          </c:val>
          <c:extLst>
            <c:ext xmlns:c16="http://schemas.microsoft.com/office/drawing/2014/chart" uri="{C3380CC4-5D6E-409C-BE32-E72D297353CC}">
              <c16:uniqueId val="{00000002-10E9-4D8D-A238-5512E5DD5210}"/>
            </c:ext>
          </c:extLst>
        </c:ser>
        <c:ser>
          <c:idx val="3"/>
          <c:order val="3"/>
          <c:tx>
            <c:strRef>
              <c:f>'Reflective Journals'!$A$4</c:f>
              <c:strCache>
                <c:ptCount val="1"/>
                <c:pt idx="0">
                  <c:v>Barriers in activity implementation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Journals'!$B$4</c:f>
              <c:numCache>
                <c:formatCode>0%</c:formatCode>
                <c:ptCount val="1"/>
                <c:pt idx="0">
                  <c:v>0.15240000000000001</c:v>
                </c:pt>
              </c:numCache>
            </c:numRef>
          </c:val>
          <c:extLst>
            <c:ext xmlns:c16="http://schemas.microsoft.com/office/drawing/2014/chart" uri="{C3380CC4-5D6E-409C-BE32-E72D297353CC}">
              <c16:uniqueId val="{00000003-10E9-4D8D-A238-5512E5DD5210}"/>
            </c:ext>
          </c:extLst>
        </c:ser>
        <c:ser>
          <c:idx val="4"/>
          <c:order val="4"/>
          <c:tx>
            <c:strRef>
              <c:f>'Reflective Journals'!$A$5</c:f>
              <c:strCache>
                <c:ptCount val="1"/>
                <c:pt idx="0">
                  <c:v>Pedagogical improvements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Journals'!$B$5</c:f>
              <c:numCache>
                <c:formatCode>0%</c:formatCode>
                <c:ptCount val="1"/>
                <c:pt idx="0">
                  <c:v>0.1623</c:v>
                </c:pt>
              </c:numCache>
            </c:numRef>
          </c:val>
          <c:extLst>
            <c:ext xmlns:c16="http://schemas.microsoft.com/office/drawing/2014/chart" uri="{C3380CC4-5D6E-409C-BE32-E72D297353CC}">
              <c16:uniqueId val="{00000004-10E9-4D8D-A238-5512E5DD5210}"/>
            </c:ext>
          </c:extLst>
        </c:ser>
        <c:ser>
          <c:idx val="5"/>
          <c:order val="5"/>
          <c:tx>
            <c:strRef>
              <c:f>'Reflective Journals'!$A$6</c:f>
              <c:strCache>
                <c:ptCount val="1"/>
                <c:pt idx="0">
                  <c:v>Positive implementer attitudes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Journals'!$B$6</c:f>
              <c:numCache>
                <c:formatCode>0%</c:formatCode>
                <c:ptCount val="1"/>
                <c:pt idx="0">
                  <c:v>0.18029999999999999</c:v>
                </c:pt>
              </c:numCache>
            </c:numRef>
          </c:val>
          <c:extLst>
            <c:ext xmlns:c16="http://schemas.microsoft.com/office/drawing/2014/chart" uri="{C3380CC4-5D6E-409C-BE32-E72D297353CC}">
              <c16:uniqueId val="{00000005-10E9-4D8D-A238-5512E5DD5210}"/>
            </c:ext>
          </c:extLst>
        </c:ser>
        <c:ser>
          <c:idx val="6"/>
          <c:order val="6"/>
          <c:tx>
            <c:strRef>
              <c:f>'Reflective Journals'!$A$7</c:f>
              <c:strCache>
                <c:ptCount val="1"/>
                <c:pt idx="0">
                  <c:v>Positive student engagement</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Journals'!$B$7</c:f>
              <c:numCache>
                <c:formatCode>0%</c:formatCode>
                <c:ptCount val="1"/>
                <c:pt idx="0">
                  <c:v>0.35570000000000002</c:v>
                </c:pt>
              </c:numCache>
            </c:numRef>
          </c:val>
          <c:extLst>
            <c:ext xmlns:c16="http://schemas.microsoft.com/office/drawing/2014/chart" uri="{C3380CC4-5D6E-409C-BE32-E72D297353CC}">
              <c16:uniqueId val="{00000006-10E9-4D8D-A238-5512E5DD5210}"/>
            </c:ext>
          </c:extLst>
        </c:ser>
        <c:dLbls>
          <c:dLblPos val="ctr"/>
          <c:showLegendKey val="0"/>
          <c:showVal val="1"/>
          <c:showCatName val="0"/>
          <c:showSerName val="0"/>
          <c:showPercent val="0"/>
          <c:showBubbleSize val="0"/>
        </c:dLbls>
        <c:gapWidth val="150"/>
        <c:overlap val="100"/>
        <c:axId val="565346200"/>
        <c:axId val="565343248"/>
      </c:barChart>
      <c:catAx>
        <c:axId val="565346200"/>
        <c:scaling>
          <c:orientation val="minMax"/>
        </c:scaling>
        <c:delete val="1"/>
        <c:axPos val="l"/>
        <c:numFmt formatCode="General" sourceLinked="1"/>
        <c:majorTickMark val="none"/>
        <c:minorTickMark val="none"/>
        <c:tickLblPos val="nextTo"/>
        <c:crossAx val="565343248"/>
        <c:crosses val="autoZero"/>
        <c:auto val="1"/>
        <c:lblAlgn val="ctr"/>
        <c:lblOffset val="100"/>
        <c:noMultiLvlLbl val="0"/>
      </c:catAx>
      <c:valAx>
        <c:axId val="565343248"/>
        <c:scaling>
          <c:orientation val="minMax"/>
        </c:scaling>
        <c:delete val="1"/>
        <c:axPos val="b"/>
        <c:numFmt formatCode="0%" sourceLinked="1"/>
        <c:majorTickMark val="none"/>
        <c:minorTickMark val="none"/>
        <c:tickLblPos val="nextTo"/>
        <c:crossAx val="565346200"/>
        <c:crosses val="autoZero"/>
        <c:crossBetween val="between"/>
      </c:valAx>
      <c:spPr>
        <a:noFill/>
        <a:ln>
          <a:noFill/>
        </a:ln>
        <a:effectLst/>
      </c:spPr>
    </c:plotArea>
    <c:legend>
      <c:legendPos val="b"/>
      <c:layout>
        <c:manualLayout>
          <c:xMode val="edge"/>
          <c:yMode val="edge"/>
          <c:x val="2.1810765904724239E-2"/>
          <c:y val="0.68611375891330506"/>
          <c:w val="0.96592699597930787"/>
          <c:h val="0.277289280857381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080745863719184E-2"/>
          <c:y val="8.9649606608155588E-2"/>
          <c:w val="0.97651397443738608"/>
          <c:h val="0.90138547408739211"/>
        </c:manualLayout>
      </c:layout>
      <c:barChart>
        <c:barDir val="bar"/>
        <c:grouping val="percentStacked"/>
        <c:varyColors val="0"/>
        <c:ser>
          <c:idx val="0"/>
          <c:order val="0"/>
          <c:tx>
            <c:strRef>
              <c:f>Observations!$A$1</c:f>
              <c:strCache>
                <c:ptCount val="1"/>
                <c:pt idx="0">
                  <c:v>Negative implementer attitudes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Observations!$B$1</c:f>
              <c:numCache>
                <c:formatCode>0%</c:formatCode>
                <c:ptCount val="1"/>
                <c:pt idx="0">
                  <c:v>0.02</c:v>
                </c:pt>
              </c:numCache>
            </c:numRef>
          </c:val>
          <c:extLst>
            <c:ext xmlns:c16="http://schemas.microsoft.com/office/drawing/2014/chart" uri="{C3380CC4-5D6E-409C-BE32-E72D297353CC}">
              <c16:uniqueId val="{00000000-8283-4156-8236-458DF92DFB5D}"/>
            </c:ext>
          </c:extLst>
        </c:ser>
        <c:ser>
          <c:idx val="1"/>
          <c:order val="1"/>
          <c:tx>
            <c:strRef>
              <c:f>Observations!$A$2</c:f>
              <c:strCache>
                <c:ptCount val="1"/>
                <c:pt idx="0">
                  <c:v>Supports in activity 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Observations!$B$2</c:f>
              <c:numCache>
                <c:formatCode>0%</c:formatCode>
                <c:ptCount val="1"/>
                <c:pt idx="0">
                  <c:v>0.05</c:v>
                </c:pt>
              </c:numCache>
            </c:numRef>
          </c:val>
          <c:extLst>
            <c:ext xmlns:c16="http://schemas.microsoft.com/office/drawing/2014/chart" uri="{C3380CC4-5D6E-409C-BE32-E72D297353CC}">
              <c16:uniqueId val="{00000001-8283-4156-8236-458DF92DFB5D}"/>
            </c:ext>
          </c:extLst>
        </c:ser>
        <c:ser>
          <c:idx val="2"/>
          <c:order val="2"/>
          <c:tx>
            <c:strRef>
              <c:f>Observations!$A$3</c:f>
              <c:strCache>
                <c:ptCount val="1"/>
                <c:pt idx="0">
                  <c:v>Negative student engagement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Observations!$B$3</c:f>
              <c:numCache>
                <c:formatCode>0%</c:formatCode>
                <c:ptCount val="1"/>
                <c:pt idx="0">
                  <c:v>0.05</c:v>
                </c:pt>
              </c:numCache>
            </c:numRef>
          </c:val>
          <c:extLst>
            <c:ext xmlns:c16="http://schemas.microsoft.com/office/drawing/2014/chart" uri="{C3380CC4-5D6E-409C-BE32-E72D297353CC}">
              <c16:uniqueId val="{00000002-8283-4156-8236-458DF92DFB5D}"/>
            </c:ext>
          </c:extLst>
        </c:ser>
        <c:ser>
          <c:idx val="3"/>
          <c:order val="3"/>
          <c:tx>
            <c:strRef>
              <c:f>Observations!$A$4</c:f>
              <c:strCache>
                <c:ptCount val="1"/>
                <c:pt idx="0">
                  <c:v>Barriers in activity implementation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Observations!$B$4</c:f>
              <c:numCache>
                <c:formatCode>0%</c:formatCode>
                <c:ptCount val="1"/>
                <c:pt idx="0">
                  <c:v>0.13</c:v>
                </c:pt>
              </c:numCache>
            </c:numRef>
          </c:val>
          <c:extLst>
            <c:ext xmlns:c16="http://schemas.microsoft.com/office/drawing/2014/chart" uri="{C3380CC4-5D6E-409C-BE32-E72D297353CC}">
              <c16:uniqueId val="{00000003-8283-4156-8236-458DF92DFB5D}"/>
            </c:ext>
          </c:extLst>
        </c:ser>
        <c:ser>
          <c:idx val="4"/>
          <c:order val="4"/>
          <c:tx>
            <c:strRef>
              <c:f>Observations!$A$5</c:f>
              <c:strCache>
                <c:ptCount val="1"/>
                <c:pt idx="0">
                  <c:v>Pedagogical improvements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Observations!$B$5</c:f>
              <c:numCache>
                <c:formatCode>0%</c:formatCode>
                <c:ptCount val="1"/>
                <c:pt idx="0">
                  <c:v>0.17</c:v>
                </c:pt>
              </c:numCache>
            </c:numRef>
          </c:val>
          <c:extLst>
            <c:ext xmlns:c16="http://schemas.microsoft.com/office/drawing/2014/chart" uri="{C3380CC4-5D6E-409C-BE32-E72D297353CC}">
              <c16:uniqueId val="{00000004-8283-4156-8236-458DF92DFB5D}"/>
            </c:ext>
          </c:extLst>
        </c:ser>
        <c:ser>
          <c:idx val="5"/>
          <c:order val="5"/>
          <c:tx>
            <c:strRef>
              <c:f>Observations!$A$6</c:f>
              <c:strCache>
                <c:ptCount val="1"/>
                <c:pt idx="0">
                  <c:v>Positive implementer attitudes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Observations!$B$6</c:f>
              <c:numCache>
                <c:formatCode>0%</c:formatCode>
                <c:ptCount val="1"/>
                <c:pt idx="0">
                  <c:v>0.19</c:v>
                </c:pt>
              </c:numCache>
            </c:numRef>
          </c:val>
          <c:extLst>
            <c:ext xmlns:c16="http://schemas.microsoft.com/office/drawing/2014/chart" uri="{C3380CC4-5D6E-409C-BE32-E72D297353CC}">
              <c16:uniqueId val="{00000005-8283-4156-8236-458DF92DFB5D}"/>
            </c:ext>
          </c:extLst>
        </c:ser>
        <c:ser>
          <c:idx val="6"/>
          <c:order val="6"/>
          <c:tx>
            <c:strRef>
              <c:f>Observations!$A$7</c:f>
              <c:strCache>
                <c:ptCount val="1"/>
                <c:pt idx="0">
                  <c:v>Positive student engagement</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Observations!$B$7</c:f>
              <c:numCache>
                <c:formatCode>0%</c:formatCode>
                <c:ptCount val="1"/>
                <c:pt idx="0">
                  <c:v>0.38</c:v>
                </c:pt>
              </c:numCache>
            </c:numRef>
          </c:val>
          <c:extLst>
            <c:ext xmlns:c16="http://schemas.microsoft.com/office/drawing/2014/chart" uri="{C3380CC4-5D6E-409C-BE32-E72D297353CC}">
              <c16:uniqueId val="{00000006-8283-4156-8236-458DF92DFB5D}"/>
            </c:ext>
          </c:extLst>
        </c:ser>
        <c:dLbls>
          <c:dLblPos val="ctr"/>
          <c:showLegendKey val="0"/>
          <c:showVal val="1"/>
          <c:showCatName val="0"/>
          <c:showSerName val="0"/>
          <c:showPercent val="0"/>
          <c:showBubbleSize val="0"/>
        </c:dLbls>
        <c:gapWidth val="150"/>
        <c:overlap val="100"/>
        <c:axId val="565353416"/>
        <c:axId val="565351776"/>
      </c:barChart>
      <c:catAx>
        <c:axId val="565353416"/>
        <c:scaling>
          <c:orientation val="minMax"/>
        </c:scaling>
        <c:delete val="1"/>
        <c:axPos val="l"/>
        <c:numFmt formatCode="General" sourceLinked="1"/>
        <c:majorTickMark val="none"/>
        <c:minorTickMark val="none"/>
        <c:tickLblPos val="nextTo"/>
        <c:crossAx val="565351776"/>
        <c:crosses val="autoZero"/>
        <c:auto val="1"/>
        <c:lblAlgn val="ctr"/>
        <c:lblOffset val="100"/>
        <c:noMultiLvlLbl val="0"/>
      </c:catAx>
      <c:valAx>
        <c:axId val="565351776"/>
        <c:scaling>
          <c:orientation val="minMax"/>
        </c:scaling>
        <c:delete val="1"/>
        <c:axPos val="b"/>
        <c:numFmt formatCode="0%" sourceLinked="1"/>
        <c:majorTickMark val="none"/>
        <c:minorTickMark val="none"/>
        <c:tickLblPos val="nextTo"/>
        <c:crossAx val="5653534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28482755734242E-2"/>
          <c:y val="0.19482756101019963"/>
          <c:w val="0.97201665099405488"/>
          <c:h val="0.60389142188247091"/>
        </c:manualLayout>
      </c:layout>
      <c:barChart>
        <c:barDir val="bar"/>
        <c:grouping val="percentStacked"/>
        <c:varyColors val="0"/>
        <c:ser>
          <c:idx val="0"/>
          <c:order val="0"/>
          <c:tx>
            <c:strRef>
              <c:f>'Reflective Journals'!$A$1</c:f>
              <c:strCache>
                <c:ptCount val="1"/>
                <c:pt idx="0">
                  <c:v>Negative implementer attitudes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Journals'!$B$1</c:f>
              <c:numCache>
                <c:formatCode>0%</c:formatCode>
                <c:ptCount val="1"/>
                <c:pt idx="0">
                  <c:v>2.9399999999999999E-2</c:v>
                </c:pt>
              </c:numCache>
            </c:numRef>
          </c:val>
          <c:extLst>
            <c:ext xmlns:c16="http://schemas.microsoft.com/office/drawing/2014/chart" uri="{C3380CC4-5D6E-409C-BE32-E72D297353CC}">
              <c16:uniqueId val="{00000000-10E9-4D8D-A238-5512E5DD5210}"/>
            </c:ext>
          </c:extLst>
        </c:ser>
        <c:ser>
          <c:idx val="1"/>
          <c:order val="1"/>
          <c:tx>
            <c:strRef>
              <c:f>'Reflective Journals'!$A$2</c:f>
              <c:strCache>
                <c:ptCount val="1"/>
                <c:pt idx="0">
                  <c:v>Supports in activity 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Journals'!$B$2</c:f>
              <c:numCache>
                <c:formatCode>0%</c:formatCode>
                <c:ptCount val="1"/>
                <c:pt idx="0">
                  <c:v>3.9100000000000003E-2</c:v>
                </c:pt>
              </c:numCache>
            </c:numRef>
          </c:val>
          <c:extLst>
            <c:ext xmlns:c16="http://schemas.microsoft.com/office/drawing/2014/chart" uri="{C3380CC4-5D6E-409C-BE32-E72D297353CC}">
              <c16:uniqueId val="{00000001-10E9-4D8D-A238-5512E5DD5210}"/>
            </c:ext>
          </c:extLst>
        </c:ser>
        <c:ser>
          <c:idx val="2"/>
          <c:order val="2"/>
          <c:tx>
            <c:strRef>
              <c:f>'Reflective Journals'!$A$3</c:f>
              <c:strCache>
                <c:ptCount val="1"/>
                <c:pt idx="0">
                  <c:v>Negative student engagement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Journals'!$B$3</c:f>
              <c:numCache>
                <c:formatCode>0%</c:formatCode>
                <c:ptCount val="1"/>
                <c:pt idx="0">
                  <c:v>8.0799999999999997E-2</c:v>
                </c:pt>
              </c:numCache>
            </c:numRef>
          </c:val>
          <c:extLst>
            <c:ext xmlns:c16="http://schemas.microsoft.com/office/drawing/2014/chart" uri="{C3380CC4-5D6E-409C-BE32-E72D297353CC}">
              <c16:uniqueId val="{00000002-10E9-4D8D-A238-5512E5DD5210}"/>
            </c:ext>
          </c:extLst>
        </c:ser>
        <c:ser>
          <c:idx val="3"/>
          <c:order val="3"/>
          <c:tx>
            <c:strRef>
              <c:f>'Reflective Journals'!$A$4</c:f>
              <c:strCache>
                <c:ptCount val="1"/>
                <c:pt idx="0">
                  <c:v>Barriers in activity implementation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Journals'!$B$4</c:f>
              <c:numCache>
                <c:formatCode>0%</c:formatCode>
                <c:ptCount val="1"/>
                <c:pt idx="0">
                  <c:v>0.15240000000000001</c:v>
                </c:pt>
              </c:numCache>
            </c:numRef>
          </c:val>
          <c:extLst>
            <c:ext xmlns:c16="http://schemas.microsoft.com/office/drawing/2014/chart" uri="{C3380CC4-5D6E-409C-BE32-E72D297353CC}">
              <c16:uniqueId val="{00000003-10E9-4D8D-A238-5512E5DD5210}"/>
            </c:ext>
          </c:extLst>
        </c:ser>
        <c:ser>
          <c:idx val="4"/>
          <c:order val="4"/>
          <c:tx>
            <c:strRef>
              <c:f>'Reflective Journals'!$A$5</c:f>
              <c:strCache>
                <c:ptCount val="1"/>
                <c:pt idx="0">
                  <c:v>Pedagogical improvements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Journals'!$B$5</c:f>
              <c:numCache>
                <c:formatCode>0%</c:formatCode>
                <c:ptCount val="1"/>
                <c:pt idx="0">
                  <c:v>0.1623</c:v>
                </c:pt>
              </c:numCache>
            </c:numRef>
          </c:val>
          <c:extLst>
            <c:ext xmlns:c16="http://schemas.microsoft.com/office/drawing/2014/chart" uri="{C3380CC4-5D6E-409C-BE32-E72D297353CC}">
              <c16:uniqueId val="{00000004-10E9-4D8D-A238-5512E5DD5210}"/>
            </c:ext>
          </c:extLst>
        </c:ser>
        <c:ser>
          <c:idx val="5"/>
          <c:order val="5"/>
          <c:tx>
            <c:strRef>
              <c:f>'Reflective Journals'!$A$6</c:f>
              <c:strCache>
                <c:ptCount val="1"/>
                <c:pt idx="0">
                  <c:v>Positive implementer attitudes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Journals'!$B$6</c:f>
              <c:numCache>
                <c:formatCode>0%</c:formatCode>
                <c:ptCount val="1"/>
                <c:pt idx="0">
                  <c:v>0.18029999999999999</c:v>
                </c:pt>
              </c:numCache>
            </c:numRef>
          </c:val>
          <c:extLst>
            <c:ext xmlns:c16="http://schemas.microsoft.com/office/drawing/2014/chart" uri="{C3380CC4-5D6E-409C-BE32-E72D297353CC}">
              <c16:uniqueId val="{00000005-10E9-4D8D-A238-5512E5DD5210}"/>
            </c:ext>
          </c:extLst>
        </c:ser>
        <c:ser>
          <c:idx val="6"/>
          <c:order val="6"/>
          <c:tx>
            <c:strRef>
              <c:f>'Reflective Journals'!$A$7</c:f>
              <c:strCache>
                <c:ptCount val="1"/>
                <c:pt idx="0">
                  <c:v>Positive student engagement</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'Reflective Journals'!$B$7</c:f>
              <c:numCache>
                <c:formatCode>0%</c:formatCode>
                <c:ptCount val="1"/>
                <c:pt idx="0">
                  <c:v>0.35570000000000002</c:v>
                </c:pt>
              </c:numCache>
            </c:numRef>
          </c:val>
          <c:extLst>
            <c:ext xmlns:c16="http://schemas.microsoft.com/office/drawing/2014/chart" uri="{C3380CC4-5D6E-409C-BE32-E72D297353CC}">
              <c16:uniqueId val="{00000006-10E9-4D8D-A238-5512E5DD5210}"/>
            </c:ext>
          </c:extLst>
        </c:ser>
        <c:dLbls>
          <c:dLblPos val="ctr"/>
          <c:showLegendKey val="0"/>
          <c:showVal val="1"/>
          <c:showCatName val="0"/>
          <c:showSerName val="0"/>
          <c:showPercent val="0"/>
          <c:showBubbleSize val="0"/>
        </c:dLbls>
        <c:gapWidth val="150"/>
        <c:overlap val="100"/>
        <c:axId val="565346200"/>
        <c:axId val="565343248"/>
      </c:barChart>
      <c:catAx>
        <c:axId val="565346200"/>
        <c:scaling>
          <c:orientation val="minMax"/>
        </c:scaling>
        <c:delete val="1"/>
        <c:axPos val="l"/>
        <c:numFmt formatCode="General" sourceLinked="1"/>
        <c:majorTickMark val="none"/>
        <c:minorTickMark val="none"/>
        <c:tickLblPos val="nextTo"/>
        <c:crossAx val="565343248"/>
        <c:crosses val="autoZero"/>
        <c:auto val="1"/>
        <c:lblAlgn val="ctr"/>
        <c:lblOffset val="100"/>
        <c:noMultiLvlLbl val="0"/>
      </c:catAx>
      <c:valAx>
        <c:axId val="565343248"/>
        <c:scaling>
          <c:orientation val="minMax"/>
        </c:scaling>
        <c:delete val="1"/>
        <c:axPos val="b"/>
        <c:numFmt formatCode="0%" sourceLinked="1"/>
        <c:majorTickMark val="none"/>
        <c:minorTickMark val="none"/>
        <c:tickLblPos val="nextTo"/>
        <c:crossAx val="565346200"/>
        <c:crosses val="autoZero"/>
        <c:crossBetween val="between"/>
      </c:valAx>
      <c:spPr>
        <a:noFill/>
        <a:ln>
          <a:noFill/>
        </a:ln>
        <a:effectLst/>
      </c:spPr>
    </c:plotArea>
    <c:legend>
      <c:legendPos val="b"/>
      <c:layout>
        <c:manualLayout>
          <c:xMode val="edge"/>
          <c:yMode val="edge"/>
          <c:x val="2.1810765904724239E-2"/>
          <c:y val="0.68611375891330506"/>
          <c:w val="0.96592699597930787"/>
          <c:h val="0.277289280857381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48602556261388E-2"/>
          <c:y val="8.5479781107144479E-2"/>
          <c:w val="0.97651397443738608"/>
          <c:h val="0.90138547408739211"/>
        </c:manualLayout>
      </c:layout>
      <c:barChart>
        <c:barDir val="bar"/>
        <c:grouping val="percentStacked"/>
        <c:varyColors val="0"/>
        <c:ser>
          <c:idx val="0"/>
          <c:order val="0"/>
          <c:tx>
            <c:strRef>
              <c:f>Observations!$A$1</c:f>
              <c:strCache>
                <c:ptCount val="1"/>
                <c:pt idx="0">
                  <c:v>Negative implementer attitudes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Observations!$B$1</c:f>
              <c:numCache>
                <c:formatCode>0%</c:formatCode>
                <c:ptCount val="1"/>
                <c:pt idx="0">
                  <c:v>0.02</c:v>
                </c:pt>
              </c:numCache>
            </c:numRef>
          </c:val>
          <c:extLst>
            <c:ext xmlns:c16="http://schemas.microsoft.com/office/drawing/2014/chart" uri="{C3380CC4-5D6E-409C-BE32-E72D297353CC}">
              <c16:uniqueId val="{00000000-8283-4156-8236-458DF92DFB5D}"/>
            </c:ext>
          </c:extLst>
        </c:ser>
        <c:ser>
          <c:idx val="1"/>
          <c:order val="1"/>
          <c:tx>
            <c:strRef>
              <c:f>Observations!$A$2</c:f>
              <c:strCache>
                <c:ptCount val="1"/>
                <c:pt idx="0">
                  <c:v>Supports in activity 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Observations!$B$2</c:f>
              <c:numCache>
                <c:formatCode>0%</c:formatCode>
                <c:ptCount val="1"/>
                <c:pt idx="0">
                  <c:v>0.05</c:v>
                </c:pt>
              </c:numCache>
            </c:numRef>
          </c:val>
          <c:extLst>
            <c:ext xmlns:c16="http://schemas.microsoft.com/office/drawing/2014/chart" uri="{C3380CC4-5D6E-409C-BE32-E72D297353CC}">
              <c16:uniqueId val="{00000001-8283-4156-8236-458DF92DFB5D}"/>
            </c:ext>
          </c:extLst>
        </c:ser>
        <c:ser>
          <c:idx val="2"/>
          <c:order val="2"/>
          <c:tx>
            <c:strRef>
              <c:f>Observations!$A$3</c:f>
              <c:strCache>
                <c:ptCount val="1"/>
                <c:pt idx="0">
                  <c:v>Negative student engagement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Observations!$B$3</c:f>
              <c:numCache>
                <c:formatCode>0%</c:formatCode>
                <c:ptCount val="1"/>
                <c:pt idx="0">
                  <c:v>0.05</c:v>
                </c:pt>
              </c:numCache>
            </c:numRef>
          </c:val>
          <c:extLst>
            <c:ext xmlns:c16="http://schemas.microsoft.com/office/drawing/2014/chart" uri="{C3380CC4-5D6E-409C-BE32-E72D297353CC}">
              <c16:uniqueId val="{00000002-8283-4156-8236-458DF92DFB5D}"/>
            </c:ext>
          </c:extLst>
        </c:ser>
        <c:ser>
          <c:idx val="3"/>
          <c:order val="3"/>
          <c:tx>
            <c:strRef>
              <c:f>Observations!$A$4</c:f>
              <c:strCache>
                <c:ptCount val="1"/>
                <c:pt idx="0">
                  <c:v>Barriers in activity implementation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Observations!$B$4</c:f>
              <c:numCache>
                <c:formatCode>0%</c:formatCode>
                <c:ptCount val="1"/>
                <c:pt idx="0">
                  <c:v>0.13</c:v>
                </c:pt>
              </c:numCache>
            </c:numRef>
          </c:val>
          <c:extLst>
            <c:ext xmlns:c16="http://schemas.microsoft.com/office/drawing/2014/chart" uri="{C3380CC4-5D6E-409C-BE32-E72D297353CC}">
              <c16:uniqueId val="{00000003-8283-4156-8236-458DF92DFB5D}"/>
            </c:ext>
          </c:extLst>
        </c:ser>
        <c:ser>
          <c:idx val="4"/>
          <c:order val="4"/>
          <c:tx>
            <c:strRef>
              <c:f>Observations!$A$5</c:f>
              <c:strCache>
                <c:ptCount val="1"/>
                <c:pt idx="0">
                  <c:v>Pedagogical improvements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Observations!$B$5</c:f>
              <c:numCache>
                <c:formatCode>0%</c:formatCode>
                <c:ptCount val="1"/>
                <c:pt idx="0">
                  <c:v>0.17</c:v>
                </c:pt>
              </c:numCache>
            </c:numRef>
          </c:val>
          <c:extLst>
            <c:ext xmlns:c16="http://schemas.microsoft.com/office/drawing/2014/chart" uri="{C3380CC4-5D6E-409C-BE32-E72D297353CC}">
              <c16:uniqueId val="{00000004-8283-4156-8236-458DF92DFB5D}"/>
            </c:ext>
          </c:extLst>
        </c:ser>
        <c:ser>
          <c:idx val="5"/>
          <c:order val="5"/>
          <c:tx>
            <c:strRef>
              <c:f>Observations!$A$6</c:f>
              <c:strCache>
                <c:ptCount val="1"/>
                <c:pt idx="0">
                  <c:v>Positive implementer attitudes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Observations!$B$6</c:f>
              <c:numCache>
                <c:formatCode>0%</c:formatCode>
                <c:ptCount val="1"/>
                <c:pt idx="0">
                  <c:v>0.19</c:v>
                </c:pt>
              </c:numCache>
            </c:numRef>
          </c:val>
          <c:extLst>
            <c:ext xmlns:c16="http://schemas.microsoft.com/office/drawing/2014/chart" uri="{C3380CC4-5D6E-409C-BE32-E72D297353CC}">
              <c16:uniqueId val="{00000005-8283-4156-8236-458DF92DFB5D}"/>
            </c:ext>
          </c:extLst>
        </c:ser>
        <c:ser>
          <c:idx val="6"/>
          <c:order val="6"/>
          <c:tx>
            <c:strRef>
              <c:f>Observations!$A$7</c:f>
              <c:strCache>
                <c:ptCount val="1"/>
                <c:pt idx="0">
                  <c:v>Positive student engagement</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Observations!$B$7</c:f>
              <c:numCache>
                <c:formatCode>0%</c:formatCode>
                <c:ptCount val="1"/>
                <c:pt idx="0">
                  <c:v>0.38</c:v>
                </c:pt>
              </c:numCache>
            </c:numRef>
          </c:val>
          <c:extLst>
            <c:ext xmlns:c16="http://schemas.microsoft.com/office/drawing/2014/chart" uri="{C3380CC4-5D6E-409C-BE32-E72D297353CC}">
              <c16:uniqueId val="{00000006-8283-4156-8236-458DF92DFB5D}"/>
            </c:ext>
          </c:extLst>
        </c:ser>
        <c:dLbls>
          <c:dLblPos val="ctr"/>
          <c:showLegendKey val="0"/>
          <c:showVal val="1"/>
          <c:showCatName val="0"/>
          <c:showSerName val="0"/>
          <c:showPercent val="0"/>
          <c:showBubbleSize val="0"/>
        </c:dLbls>
        <c:gapWidth val="150"/>
        <c:overlap val="100"/>
        <c:axId val="565353416"/>
        <c:axId val="565351776"/>
      </c:barChart>
      <c:catAx>
        <c:axId val="565353416"/>
        <c:scaling>
          <c:orientation val="minMax"/>
        </c:scaling>
        <c:delete val="1"/>
        <c:axPos val="l"/>
        <c:numFmt formatCode="General" sourceLinked="1"/>
        <c:majorTickMark val="none"/>
        <c:minorTickMark val="none"/>
        <c:tickLblPos val="nextTo"/>
        <c:crossAx val="565351776"/>
        <c:crosses val="autoZero"/>
        <c:auto val="1"/>
        <c:lblAlgn val="ctr"/>
        <c:lblOffset val="100"/>
        <c:noMultiLvlLbl val="0"/>
      </c:catAx>
      <c:valAx>
        <c:axId val="565351776"/>
        <c:scaling>
          <c:orientation val="minMax"/>
        </c:scaling>
        <c:delete val="1"/>
        <c:axPos val="b"/>
        <c:numFmt formatCode="0%" sourceLinked="1"/>
        <c:majorTickMark val="none"/>
        <c:minorTickMark val="none"/>
        <c:tickLblPos val="nextTo"/>
        <c:crossAx val="5653534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010041662898032E-2"/>
          <c:y val="1.6291338720562303E-2"/>
          <c:w val="0.97631166724149454"/>
          <c:h val="0.91488495760698174"/>
        </c:manualLayout>
      </c:layout>
      <c:barChart>
        <c:barDir val="bar"/>
        <c:grouping val="percentStacked"/>
        <c:varyColors val="0"/>
        <c:ser>
          <c:idx val="0"/>
          <c:order val="0"/>
          <c:tx>
            <c:strRef>
              <c:f>'Focus Groups'!$A$1</c:f>
              <c:strCache>
                <c:ptCount val="1"/>
                <c:pt idx="0">
                  <c:v>Negative student engagement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Groups'!$B$1</c:f>
              <c:numCache>
                <c:formatCode>0%</c:formatCode>
                <c:ptCount val="1"/>
                <c:pt idx="0">
                  <c:v>2.8500000000000001E-2</c:v>
                </c:pt>
              </c:numCache>
            </c:numRef>
          </c:val>
          <c:extLst>
            <c:ext xmlns:c16="http://schemas.microsoft.com/office/drawing/2014/chart" uri="{C3380CC4-5D6E-409C-BE32-E72D297353CC}">
              <c16:uniqueId val="{00000000-E233-4B79-98A5-280091AAE104}"/>
            </c:ext>
          </c:extLst>
        </c:ser>
        <c:ser>
          <c:idx val="1"/>
          <c:order val="1"/>
          <c:tx>
            <c:strRef>
              <c:f>'Focus Groups'!$A$2</c:f>
              <c:strCache>
                <c:ptCount val="1"/>
                <c:pt idx="0">
                  <c:v>Negative implementer attitudes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Groups'!$B$2</c:f>
              <c:numCache>
                <c:formatCode>0%</c:formatCode>
                <c:ptCount val="1"/>
                <c:pt idx="0">
                  <c:v>4.2299999999999997E-2</c:v>
                </c:pt>
              </c:numCache>
            </c:numRef>
          </c:val>
          <c:extLst>
            <c:ext xmlns:c16="http://schemas.microsoft.com/office/drawing/2014/chart" uri="{C3380CC4-5D6E-409C-BE32-E72D297353CC}">
              <c16:uniqueId val="{00000001-E233-4B79-98A5-280091AAE104}"/>
            </c:ext>
          </c:extLst>
        </c:ser>
        <c:ser>
          <c:idx val="2"/>
          <c:order val="2"/>
          <c:tx>
            <c:strRef>
              <c:f>'Focus Groups'!$A$3</c:f>
              <c:strCache>
                <c:ptCount val="1"/>
                <c:pt idx="0">
                  <c:v>Supports in activity implementation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Groups'!$B$3</c:f>
              <c:numCache>
                <c:formatCode>0%</c:formatCode>
                <c:ptCount val="1"/>
                <c:pt idx="0">
                  <c:v>0.11899999999999999</c:v>
                </c:pt>
              </c:numCache>
            </c:numRef>
          </c:val>
          <c:extLst>
            <c:ext xmlns:c16="http://schemas.microsoft.com/office/drawing/2014/chart" uri="{C3380CC4-5D6E-409C-BE32-E72D297353CC}">
              <c16:uniqueId val="{00000002-E233-4B79-98A5-280091AAE104}"/>
            </c:ext>
          </c:extLst>
        </c:ser>
        <c:ser>
          <c:idx val="3"/>
          <c:order val="3"/>
          <c:tx>
            <c:strRef>
              <c:f>'Focus Groups'!$A$4</c:f>
              <c:strCache>
                <c:ptCount val="1"/>
                <c:pt idx="0">
                  <c:v>Positive implementer attitudes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Groups'!$B$4</c:f>
              <c:numCache>
                <c:formatCode>0%</c:formatCode>
                <c:ptCount val="1"/>
                <c:pt idx="0">
                  <c:v>0.1193</c:v>
                </c:pt>
              </c:numCache>
            </c:numRef>
          </c:val>
          <c:extLst>
            <c:ext xmlns:c16="http://schemas.microsoft.com/office/drawing/2014/chart" uri="{C3380CC4-5D6E-409C-BE32-E72D297353CC}">
              <c16:uniqueId val="{00000003-E233-4B79-98A5-280091AAE104}"/>
            </c:ext>
          </c:extLst>
        </c:ser>
        <c:ser>
          <c:idx val="4"/>
          <c:order val="4"/>
          <c:tx>
            <c:strRef>
              <c:f>'Focus Groups'!$A$5</c:f>
              <c:strCache>
                <c:ptCount val="1"/>
                <c:pt idx="0">
                  <c:v>Positive student engagement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Groups'!$B$5</c:f>
              <c:numCache>
                <c:formatCode>0%</c:formatCode>
                <c:ptCount val="1"/>
                <c:pt idx="0">
                  <c:v>0.1479</c:v>
                </c:pt>
              </c:numCache>
            </c:numRef>
          </c:val>
          <c:extLst>
            <c:ext xmlns:c16="http://schemas.microsoft.com/office/drawing/2014/chart" uri="{C3380CC4-5D6E-409C-BE32-E72D297353CC}">
              <c16:uniqueId val="{00000004-E233-4B79-98A5-280091AAE104}"/>
            </c:ext>
          </c:extLst>
        </c:ser>
        <c:ser>
          <c:idx val="5"/>
          <c:order val="5"/>
          <c:tx>
            <c:strRef>
              <c:f>'Focus Groups'!$A$6</c:f>
              <c:strCache>
                <c:ptCount val="1"/>
                <c:pt idx="0">
                  <c:v>Pedagogical improvements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Groups'!$B$6</c:f>
              <c:numCache>
                <c:formatCode>0%</c:formatCode>
                <c:ptCount val="1"/>
                <c:pt idx="0">
                  <c:v>0.2248</c:v>
                </c:pt>
              </c:numCache>
            </c:numRef>
          </c:val>
          <c:extLst>
            <c:ext xmlns:c16="http://schemas.microsoft.com/office/drawing/2014/chart" uri="{C3380CC4-5D6E-409C-BE32-E72D297353CC}">
              <c16:uniqueId val="{00000005-E233-4B79-98A5-280091AAE104}"/>
            </c:ext>
          </c:extLst>
        </c:ser>
        <c:ser>
          <c:idx val="6"/>
          <c:order val="6"/>
          <c:tx>
            <c:strRef>
              <c:f>'Focus Groups'!$A$7</c:f>
              <c:strCache>
                <c:ptCount val="1"/>
                <c:pt idx="0">
                  <c:v>Barriers in activity implementation</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'Focus Groups'!$B$7</c:f>
              <c:numCache>
                <c:formatCode>0%</c:formatCode>
                <c:ptCount val="1"/>
                <c:pt idx="0">
                  <c:v>0.31819999999999998</c:v>
                </c:pt>
              </c:numCache>
            </c:numRef>
          </c:val>
          <c:extLst>
            <c:ext xmlns:c16="http://schemas.microsoft.com/office/drawing/2014/chart" uri="{C3380CC4-5D6E-409C-BE32-E72D297353CC}">
              <c16:uniqueId val="{00000006-E233-4B79-98A5-280091AAE104}"/>
            </c:ext>
          </c:extLst>
        </c:ser>
        <c:dLbls>
          <c:dLblPos val="ctr"/>
          <c:showLegendKey val="0"/>
          <c:showVal val="1"/>
          <c:showCatName val="0"/>
          <c:showSerName val="0"/>
          <c:showPercent val="0"/>
          <c:showBubbleSize val="0"/>
        </c:dLbls>
        <c:gapWidth val="150"/>
        <c:overlap val="100"/>
        <c:axId val="509918368"/>
        <c:axId val="509920008"/>
      </c:barChart>
      <c:catAx>
        <c:axId val="509918368"/>
        <c:scaling>
          <c:orientation val="minMax"/>
        </c:scaling>
        <c:delete val="1"/>
        <c:axPos val="l"/>
        <c:numFmt formatCode="General" sourceLinked="1"/>
        <c:majorTickMark val="none"/>
        <c:minorTickMark val="none"/>
        <c:tickLblPos val="nextTo"/>
        <c:crossAx val="509920008"/>
        <c:crosses val="autoZero"/>
        <c:auto val="1"/>
        <c:lblAlgn val="ctr"/>
        <c:lblOffset val="100"/>
        <c:noMultiLvlLbl val="0"/>
      </c:catAx>
      <c:valAx>
        <c:axId val="509920008"/>
        <c:scaling>
          <c:orientation val="minMax"/>
        </c:scaling>
        <c:delete val="1"/>
        <c:axPos val="b"/>
        <c:numFmt formatCode="0%" sourceLinked="1"/>
        <c:majorTickMark val="none"/>
        <c:minorTickMark val="none"/>
        <c:tickLblPos val="nextTo"/>
        <c:crossAx val="50991836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D7426-EE69-4B6D-AC59-387C91CE44B7}"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B447-3FC6-4477-A8C7-14F98B5C6FD2}" type="slidenum">
              <a:rPr lang="en-US" smtClean="0"/>
              <a:t>‹#›</a:t>
            </a:fld>
            <a:endParaRPr lang="en-US"/>
          </a:p>
        </p:txBody>
      </p:sp>
    </p:spTree>
    <p:extLst>
      <p:ext uri="{BB962C8B-B14F-4D97-AF65-F5344CB8AC3E}">
        <p14:creationId xmlns:p14="http://schemas.microsoft.com/office/powerpoint/2010/main" val="202551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 Chart of Data analysis</a:t>
            </a:r>
          </a:p>
        </p:txBody>
      </p:sp>
      <p:sp>
        <p:nvSpPr>
          <p:cNvPr id="4" name="Slide Number Placeholder 3"/>
          <p:cNvSpPr>
            <a:spLocks noGrp="1"/>
          </p:cNvSpPr>
          <p:nvPr>
            <p:ph type="sldNum" sz="quarter" idx="10"/>
          </p:nvPr>
        </p:nvSpPr>
        <p:spPr/>
        <p:txBody>
          <a:bodyPr/>
          <a:lstStyle/>
          <a:p>
            <a:fld id="{3054B447-3FC6-4477-A8C7-14F98B5C6FD2}" type="slidenum">
              <a:rPr lang="en-US" smtClean="0"/>
              <a:t>9</a:t>
            </a:fld>
            <a:endParaRPr lang="en-US"/>
          </a:p>
        </p:txBody>
      </p:sp>
    </p:spTree>
    <p:extLst>
      <p:ext uri="{BB962C8B-B14F-4D97-AF65-F5344CB8AC3E}">
        <p14:creationId xmlns:p14="http://schemas.microsoft.com/office/powerpoint/2010/main" val="366692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60A245-B844-4128-AA8E-52DB5F46F940}"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333953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0A245-B844-4128-AA8E-52DB5F46F940}"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173053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0A245-B844-4128-AA8E-52DB5F46F940}"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347042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0A245-B844-4128-AA8E-52DB5F46F940}"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416662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0A245-B844-4128-AA8E-52DB5F46F940}"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288686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60A245-B844-4128-AA8E-52DB5F46F940}"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337491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60A245-B844-4128-AA8E-52DB5F46F940}"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35566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60A245-B844-4128-AA8E-52DB5F46F940}"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263095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0A245-B844-4128-AA8E-52DB5F46F940}"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300470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60A245-B844-4128-AA8E-52DB5F46F940}"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104491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60A245-B844-4128-AA8E-52DB5F46F940}"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80756-7393-42C9-8487-C81314E56458}" type="slidenum">
              <a:rPr lang="en-US" smtClean="0"/>
              <a:t>‹#›</a:t>
            </a:fld>
            <a:endParaRPr lang="en-US"/>
          </a:p>
        </p:txBody>
      </p:sp>
    </p:spTree>
    <p:extLst>
      <p:ext uri="{BB962C8B-B14F-4D97-AF65-F5344CB8AC3E}">
        <p14:creationId xmlns:p14="http://schemas.microsoft.com/office/powerpoint/2010/main" val="327805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0A245-B844-4128-AA8E-52DB5F46F940}" type="datetimeFigureOut">
              <a:rPr lang="en-US" smtClean="0"/>
              <a:t>8/24/2020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80756-7393-42C9-8487-C81314E56458}" type="slidenum">
              <a:rPr lang="en-US" smtClean="0"/>
              <a:t>‹#›</a:t>
            </a:fld>
            <a:endParaRPr lang="en-US"/>
          </a:p>
        </p:txBody>
      </p:sp>
    </p:spTree>
    <p:extLst>
      <p:ext uri="{BB962C8B-B14F-4D97-AF65-F5344CB8AC3E}">
        <p14:creationId xmlns:p14="http://schemas.microsoft.com/office/powerpoint/2010/main" val="80219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4036"/>
            <a:ext cx="12192000" cy="234603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NISER logo clea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982" y="5447560"/>
            <a:ext cx="4085936" cy="1055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TK logo clear&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136" y="4996871"/>
            <a:ext cx="4535178" cy="2096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982" y="566058"/>
            <a:ext cx="11481791" cy="1938992"/>
          </a:xfrm>
          <a:prstGeom prst="rect">
            <a:avLst/>
          </a:prstGeom>
          <a:noFill/>
        </p:spPr>
        <p:txBody>
          <a:bodyPr wrap="square" rtlCol="0">
            <a:spAutoFit/>
          </a:bodyPr>
          <a:lstStyle/>
          <a:p>
            <a:r>
              <a:rPr lang="en-US" sz="4000" dirty="0">
                <a:solidFill>
                  <a:schemeClr val="bg1">
                    <a:lumMod val="95000"/>
                  </a:schemeClr>
                </a:solidFill>
                <a:latin typeface="+mj-lt"/>
              </a:rPr>
              <a:t>Inclusive methods in the evaluation of outreach education programs: reflective journaling and participant observations</a:t>
            </a:r>
          </a:p>
        </p:txBody>
      </p:sp>
      <p:sp>
        <p:nvSpPr>
          <p:cNvPr id="6" name="TextBox 5"/>
          <p:cNvSpPr txBox="1"/>
          <p:nvPr/>
        </p:nvSpPr>
        <p:spPr>
          <a:xfrm>
            <a:off x="886690" y="3136669"/>
            <a:ext cx="10410373" cy="1569660"/>
          </a:xfrm>
          <a:prstGeom prst="rect">
            <a:avLst/>
          </a:prstGeom>
          <a:noFill/>
        </p:spPr>
        <p:txBody>
          <a:bodyPr wrap="square" rtlCol="0">
            <a:spAutoFit/>
          </a:bodyPr>
          <a:lstStyle/>
          <a:p>
            <a:pPr algn="ctr"/>
            <a:r>
              <a:rPr lang="en-US" sz="3200" b="1" dirty="0">
                <a:latin typeface="+mj-lt"/>
              </a:rPr>
              <a:t>Sondra LoRe, PhD</a:t>
            </a:r>
          </a:p>
          <a:p>
            <a:pPr algn="ctr"/>
            <a:r>
              <a:rPr lang="en-US" sz="3200" b="1" dirty="0">
                <a:latin typeface="+mj-lt"/>
              </a:rPr>
              <a:t>Evaluation Manager</a:t>
            </a:r>
          </a:p>
          <a:p>
            <a:pPr algn="ctr"/>
            <a:r>
              <a:rPr lang="en-US" sz="3200" b="1" dirty="0">
                <a:latin typeface="+mj-lt"/>
              </a:rPr>
              <a:t>National Institute for STEM Evaluation and Research (NISER)</a:t>
            </a:r>
          </a:p>
        </p:txBody>
      </p:sp>
    </p:spTree>
    <p:extLst>
      <p:ext uri="{BB962C8B-B14F-4D97-AF65-F5344CB8AC3E}">
        <p14:creationId xmlns:p14="http://schemas.microsoft.com/office/powerpoint/2010/main" val="163942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19049185"/>
              </p:ext>
            </p:extLst>
          </p:nvPr>
        </p:nvGraphicFramePr>
        <p:xfrm>
          <a:off x="0" y="1062182"/>
          <a:ext cx="11970327" cy="48583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85538" y="247357"/>
            <a:ext cx="3611418" cy="584775"/>
          </a:xfrm>
          <a:prstGeom prst="rect">
            <a:avLst/>
          </a:prstGeom>
          <a:noFill/>
        </p:spPr>
        <p:txBody>
          <a:bodyPr wrap="square" rtlCol="0">
            <a:spAutoFit/>
          </a:bodyPr>
          <a:lstStyle/>
          <a:p>
            <a:r>
              <a:rPr lang="en-US" sz="3200" b="1" dirty="0">
                <a:latin typeface="+mj-lt"/>
              </a:rPr>
              <a:t>Reflective Journals</a:t>
            </a:r>
          </a:p>
        </p:txBody>
      </p:sp>
      <p:sp>
        <p:nvSpPr>
          <p:cNvPr id="5" name="Oval 4"/>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95131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 name="Rectangle 1"/>
          <p:cNvSpPr/>
          <p:nvPr/>
        </p:nvSpPr>
        <p:spPr>
          <a:xfrm>
            <a:off x="812800" y="800576"/>
            <a:ext cx="10922000" cy="1569660"/>
          </a:xfrm>
          <a:prstGeom prst="rect">
            <a:avLst/>
          </a:prstGeom>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latin typeface="+mj-lt"/>
                <a:ea typeface="Times New Roman" panose="02020603050405020304" pitchFamily="18" charset="0"/>
              </a:rPr>
              <a:t>“Many students also expressed how they hoped to go to college because their parents did not graduate from high school or started college and decided to stop. Overall I think we can make a big impact at School C and I am excited to see what the rest of time there is like.” </a:t>
            </a:r>
            <a:r>
              <a:rPr lang="en-US" sz="2400" b="1" dirty="0">
                <a:latin typeface="+mj-lt"/>
                <a:ea typeface="Times New Roman" panose="02020603050405020304" pitchFamily="18" charset="0"/>
              </a:rPr>
              <a:t>(Rebecca, School C, Week 1)</a:t>
            </a:r>
            <a:endParaRPr lang="en-US" sz="2400" dirty="0">
              <a:latin typeface="+mj-lt"/>
              <a:ea typeface="Times New Roman" panose="02020603050405020304" pitchFamily="18" charset="0"/>
            </a:endParaRPr>
          </a:p>
        </p:txBody>
      </p:sp>
      <p:sp>
        <p:nvSpPr>
          <p:cNvPr id="3" name="Rectangle 2"/>
          <p:cNvSpPr/>
          <p:nvPr/>
        </p:nvSpPr>
        <p:spPr>
          <a:xfrm>
            <a:off x="719223" y="3162499"/>
            <a:ext cx="11109153" cy="2677656"/>
          </a:xfrm>
          <a:prstGeom prst="rect">
            <a:avLst/>
          </a:prstGeom>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latin typeface="+mj-lt"/>
                <a:ea typeface="Times New Roman" panose="02020603050405020304" pitchFamily="18" charset="0"/>
              </a:rPr>
              <a:t>“There were also distractions (another group of students) in the Commons (cafeteria) that interfered with class by adding noise and conversations.” </a:t>
            </a:r>
            <a:r>
              <a:rPr lang="en-US" sz="2400" b="1" dirty="0">
                <a:latin typeface="+mj-lt"/>
                <a:ea typeface="Times New Roman" panose="02020603050405020304" pitchFamily="18" charset="0"/>
              </a:rPr>
              <a:t>(Brittany, School B, Week 2)</a:t>
            </a:r>
            <a:endParaRPr lang="en-US" sz="2400" dirty="0">
              <a:latin typeface="+mj-lt"/>
              <a:ea typeface="Times New Roman" panose="02020603050405020304" pitchFamily="18"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dirty="0">
                <a:latin typeface="+mj-lt"/>
                <a:ea typeface="Times New Roman" panose="02020603050405020304" pitchFamily="18" charset="0"/>
              </a:rPr>
              <a:t>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2400" dirty="0">
              <a:latin typeface="+mj-lt"/>
              <a:ea typeface="Times New Roman" panose="02020603050405020304" pitchFamily="18"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solidFill>
                  <a:srgbClr val="000000"/>
                </a:solidFill>
                <a:latin typeface="+mj-lt"/>
                <a:ea typeface="Times New Roman" panose="02020603050405020304" pitchFamily="18" charset="0"/>
              </a:rPr>
              <a:t>“</a:t>
            </a:r>
            <a:r>
              <a:rPr lang="en-US" sz="2400" i="1" dirty="0">
                <a:latin typeface="+mj-lt"/>
                <a:ea typeface="Times New Roman" panose="02020603050405020304" pitchFamily="18" charset="0"/>
              </a:rPr>
              <a:t>Day 7 at [School 3] once again didn't go according to plan. Our time was cut short about 20 minutes so we only had about 15 minutes to spend with the kids and did not have time to show the video or talk about STEM which was disappointing.</a:t>
            </a:r>
            <a:r>
              <a:rPr lang="en-US" sz="2400" i="1" dirty="0">
                <a:solidFill>
                  <a:srgbClr val="000000"/>
                </a:solidFill>
                <a:latin typeface="+mj-lt"/>
                <a:ea typeface="Times New Roman" panose="02020603050405020304" pitchFamily="18" charset="0"/>
              </a:rPr>
              <a:t>” </a:t>
            </a:r>
            <a:r>
              <a:rPr lang="en-US" sz="2400" b="1" dirty="0">
                <a:latin typeface="+mj-lt"/>
                <a:ea typeface="Times New Roman" panose="02020603050405020304" pitchFamily="18" charset="0"/>
              </a:rPr>
              <a:t>(Cam, School B, Week 7)</a:t>
            </a:r>
            <a:endParaRPr lang="en-US" sz="2400" dirty="0">
              <a:latin typeface="+mj-lt"/>
              <a:ea typeface="Times New Roman" panose="02020603050405020304" pitchFamily="18" charset="0"/>
            </a:endParaRPr>
          </a:p>
        </p:txBody>
      </p:sp>
    </p:spTree>
    <p:extLst>
      <p:ext uri="{BB962C8B-B14F-4D97-AF65-F5344CB8AC3E}">
        <p14:creationId xmlns:p14="http://schemas.microsoft.com/office/powerpoint/2010/main" val="8766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78878343"/>
              </p:ext>
            </p:extLst>
          </p:nvPr>
        </p:nvGraphicFramePr>
        <p:xfrm>
          <a:off x="0" y="2249054"/>
          <a:ext cx="11970327" cy="48583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75491" y="3574473"/>
            <a:ext cx="3611418" cy="430887"/>
          </a:xfrm>
          <a:prstGeom prst="rect">
            <a:avLst/>
          </a:prstGeom>
          <a:noFill/>
        </p:spPr>
        <p:txBody>
          <a:bodyPr wrap="square" rtlCol="0">
            <a:spAutoFit/>
          </a:bodyPr>
          <a:lstStyle/>
          <a:p>
            <a:r>
              <a:rPr lang="en-US" sz="2200" b="1" dirty="0">
                <a:latin typeface="+mj-lt"/>
              </a:rPr>
              <a:t>Reflective Journals</a:t>
            </a:r>
          </a:p>
        </p:txBody>
      </p:sp>
      <p:sp>
        <p:nvSpPr>
          <p:cNvPr id="3" name="TextBox 2"/>
          <p:cNvSpPr txBox="1"/>
          <p:nvPr/>
        </p:nvSpPr>
        <p:spPr>
          <a:xfrm>
            <a:off x="175491" y="1928790"/>
            <a:ext cx="5394036" cy="430887"/>
          </a:xfrm>
          <a:prstGeom prst="rect">
            <a:avLst/>
          </a:prstGeom>
          <a:noFill/>
        </p:spPr>
        <p:txBody>
          <a:bodyPr wrap="square" rtlCol="0">
            <a:spAutoFit/>
          </a:bodyPr>
          <a:lstStyle/>
          <a:p>
            <a:r>
              <a:rPr lang="en-US" sz="2200" b="1" dirty="0">
                <a:latin typeface="+mj-lt"/>
              </a:rPr>
              <a:t>Observations of Implementer Meetings</a:t>
            </a:r>
          </a:p>
        </p:txBody>
      </p:sp>
      <p:graphicFrame>
        <p:nvGraphicFramePr>
          <p:cNvPr id="6" name="Chart 5"/>
          <p:cNvGraphicFramePr>
            <a:graphicFrameLocks/>
          </p:cNvGraphicFramePr>
          <p:nvPr>
            <p:extLst>
              <p:ext uri="{D42A27DB-BD31-4B8C-83A1-F6EECF244321}">
                <p14:modId xmlns:p14="http://schemas.microsoft.com/office/powerpoint/2010/main" val="82090900"/>
              </p:ext>
            </p:extLst>
          </p:nvPr>
        </p:nvGraphicFramePr>
        <p:xfrm>
          <a:off x="73891" y="1311563"/>
          <a:ext cx="11896436" cy="3045691"/>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65422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 name="Rectangle 1"/>
          <p:cNvSpPr/>
          <p:nvPr/>
        </p:nvSpPr>
        <p:spPr>
          <a:xfrm>
            <a:off x="857713" y="1460976"/>
            <a:ext cx="10999007" cy="1569660"/>
          </a:xfrm>
          <a:prstGeom prst="rect">
            <a:avLst/>
          </a:prstGeom>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latin typeface="+mj-lt"/>
                <a:ea typeface="Times New Roman" panose="02020603050405020304" pitchFamily="18" charset="0"/>
              </a:rPr>
              <a:t>“This one was a little tough. All kids filled this out [hero activity] but there were students who had trouble thinking of people who were their heroes when they were kids. Some kids admitted that they didn’t have any they can think of and it showed that it may have struck a nerve…”</a:t>
            </a:r>
            <a:r>
              <a:rPr lang="en-US" sz="2400" dirty="0">
                <a:latin typeface="+mj-lt"/>
                <a:ea typeface="Times New Roman" panose="02020603050405020304" pitchFamily="18" charset="0"/>
              </a:rPr>
              <a:t> </a:t>
            </a:r>
            <a:r>
              <a:rPr lang="en-US" sz="2400" b="1" dirty="0">
                <a:latin typeface="+mj-lt"/>
                <a:ea typeface="Times New Roman" panose="02020603050405020304" pitchFamily="18" charset="0"/>
              </a:rPr>
              <a:t>(Brittany, School B, Week 2)</a:t>
            </a:r>
            <a:endParaRPr lang="en-US" sz="2400" dirty="0">
              <a:latin typeface="+mj-lt"/>
              <a:ea typeface="Times New Roman" panose="02020603050405020304" pitchFamily="18" charset="0"/>
            </a:endParaRPr>
          </a:p>
        </p:txBody>
      </p:sp>
      <p:sp>
        <p:nvSpPr>
          <p:cNvPr id="3" name="Rectangle 2"/>
          <p:cNvSpPr/>
          <p:nvPr/>
        </p:nvSpPr>
        <p:spPr>
          <a:xfrm>
            <a:off x="857713" y="3960336"/>
            <a:ext cx="10769600" cy="1569660"/>
          </a:xfrm>
          <a:prstGeom prst="rect">
            <a:avLst/>
          </a:prstGeom>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latin typeface="+mj-lt"/>
                <a:ea typeface="Times New Roman" panose="02020603050405020304" pitchFamily="18" charset="0"/>
              </a:rPr>
              <a:t>“On the drive up we all reviewed and discussed the intervention manual to ensure that we knew exactly what we wanted to see. This helped Elisa and I brainstorm examples for the students in the childhood activities and heroes portion of the day.” </a:t>
            </a:r>
            <a:r>
              <a:rPr lang="en-US" sz="2400" b="1" dirty="0">
                <a:latin typeface="+mj-lt"/>
                <a:ea typeface="Times New Roman" panose="02020603050405020304" pitchFamily="18" charset="0"/>
              </a:rPr>
              <a:t>(Sam, School C Week 2)</a:t>
            </a:r>
            <a:endParaRPr lang="en-US" sz="2400" dirty="0">
              <a:latin typeface="+mj-lt"/>
              <a:ea typeface="Times New Roman" panose="02020603050405020304" pitchFamily="18" charset="0"/>
            </a:endParaRPr>
          </a:p>
        </p:txBody>
      </p:sp>
    </p:spTree>
    <p:extLst>
      <p:ext uri="{BB962C8B-B14F-4D97-AF65-F5344CB8AC3E}">
        <p14:creationId xmlns:p14="http://schemas.microsoft.com/office/powerpoint/2010/main" val="59770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78878343"/>
              </p:ext>
            </p:extLst>
          </p:nvPr>
        </p:nvGraphicFramePr>
        <p:xfrm>
          <a:off x="0" y="2249054"/>
          <a:ext cx="11970327" cy="48583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75491" y="3574473"/>
            <a:ext cx="3611418" cy="430887"/>
          </a:xfrm>
          <a:prstGeom prst="rect">
            <a:avLst/>
          </a:prstGeom>
          <a:noFill/>
        </p:spPr>
        <p:txBody>
          <a:bodyPr wrap="square" rtlCol="0">
            <a:spAutoFit/>
          </a:bodyPr>
          <a:lstStyle/>
          <a:p>
            <a:r>
              <a:rPr lang="en-US" sz="2200" b="1" dirty="0">
                <a:latin typeface="+mj-lt"/>
              </a:rPr>
              <a:t>Reflective Journals</a:t>
            </a:r>
          </a:p>
        </p:txBody>
      </p:sp>
      <p:sp>
        <p:nvSpPr>
          <p:cNvPr id="3" name="TextBox 2"/>
          <p:cNvSpPr txBox="1"/>
          <p:nvPr/>
        </p:nvSpPr>
        <p:spPr>
          <a:xfrm>
            <a:off x="175491" y="1928790"/>
            <a:ext cx="5394036" cy="430887"/>
          </a:xfrm>
          <a:prstGeom prst="rect">
            <a:avLst/>
          </a:prstGeom>
          <a:noFill/>
        </p:spPr>
        <p:txBody>
          <a:bodyPr wrap="square" rtlCol="0">
            <a:spAutoFit/>
          </a:bodyPr>
          <a:lstStyle/>
          <a:p>
            <a:r>
              <a:rPr lang="en-US" sz="2200" b="1" dirty="0">
                <a:latin typeface="+mj-lt"/>
              </a:rPr>
              <a:t>Observations of Implementer Meetings</a:t>
            </a:r>
          </a:p>
        </p:txBody>
      </p:sp>
      <p:graphicFrame>
        <p:nvGraphicFramePr>
          <p:cNvPr id="6" name="Chart 5"/>
          <p:cNvGraphicFramePr>
            <a:graphicFrameLocks/>
          </p:cNvGraphicFramePr>
          <p:nvPr>
            <p:extLst>
              <p:ext uri="{D42A27DB-BD31-4B8C-83A1-F6EECF244321}">
                <p14:modId xmlns:p14="http://schemas.microsoft.com/office/powerpoint/2010/main" val="2355543140"/>
              </p:ext>
            </p:extLst>
          </p:nvPr>
        </p:nvGraphicFramePr>
        <p:xfrm>
          <a:off x="73891" y="1311563"/>
          <a:ext cx="11896436" cy="30456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5491" y="193964"/>
            <a:ext cx="5218545" cy="430887"/>
          </a:xfrm>
          <a:prstGeom prst="rect">
            <a:avLst/>
          </a:prstGeom>
          <a:noFill/>
        </p:spPr>
        <p:txBody>
          <a:bodyPr wrap="square" rtlCol="0">
            <a:spAutoFit/>
          </a:bodyPr>
          <a:lstStyle/>
          <a:p>
            <a:r>
              <a:rPr lang="en-US" sz="2200" b="1" dirty="0">
                <a:latin typeface="+mj-lt"/>
              </a:rPr>
              <a:t>Focus Group with Implementers </a:t>
            </a:r>
          </a:p>
        </p:txBody>
      </p:sp>
      <p:graphicFrame>
        <p:nvGraphicFramePr>
          <p:cNvPr id="7" name="Chart 6"/>
          <p:cNvGraphicFramePr>
            <a:graphicFrameLocks/>
          </p:cNvGraphicFramePr>
          <p:nvPr>
            <p:extLst>
              <p:ext uri="{D42A27DB-BD31-4B8C-83A1-F6EECF244321}">
                <p14:modId xmlns:p14="http://schemas.microsoft.com/office/powerpoint/2010/main" val="1785510777"/>
              </p:ext>
            </p:extLst>
          </p:nvPr>
        </p:nvGraphicFramePr>
        <p:xfrm>
          <a:off x="175491" y="-60037"/>
          <a:ext cx="11896436" cy="29694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303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 name="Rectangle 1"/>
          <p:cNvSpPr/>
          <p:nvPr/>
        </p:nvSpPr>
        <p:spPr>
          <a:xfrm>
            <a:off x="782320" y="925175"/>
            <a:ext cx="10403840" cy="1200329"/>
          </a:xfrm>
          <a:prstGeom prst="rect">
            <a:avLst/>
          </a:prstGeom>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latin typeface="+mj-lt"/>
                <a:ea typeface="Times New Roman" panose="02020603050405020304" pitchFamily="18" charset="0"/>
              </a:rPr>
              <a:t>“He [referring to the school principal] said he and the other teachers at School 2 wholeheartedly support the program and appreciate what we do.” </a:t>
            </a:r>
            <a:r>
              <a:rPr lang="en-US" sz="2400" b="1" dirty="0">
                <a:latin typeface="+mj-lt"/>
                <a:ea typeface="Times New Roman" panose="02020603050405020304" pitchFamily="18" charset="0"/>
              </a:rPr>
              <a:t>(Nicole, School C Focus Group)</a:t>
            </a:r>
            <a:endParaRPr lang="en-US" sz="2400" dirty="0">
              <a:latin typeface="+mj-lt"/>
              <a:ea typeface="Times New Roman" panose="02020603050405020304" pitchFamily="18" charset="0"/>
            </a:endParaRPr>
          </a:p>
        </p:txBody>
      </p:sp>
      <p:sp>
        <p:nvSpPr>
          <p:cNvPr id="3" name="Rectangle 2"/>
          <p:cNvSpPr/>
          <p:nvPr/>
        </p:nvSpPr>
        <p:spPr>
          <a:xfrm>
            <a:off x="899160" y="2518678"/>
            <a:ext cx="10170160" cy="2308324"/>
          </a:xfrm>
          <a:prstGeom prst="rect">
            <a:avLst/>
          </a:prstGeom>
        </p:spPr>
        <p:txBody>
          <a:bodyPr wrap="square">
            <a:spAutoFit/>
          </a:bodyPr>
          <a:lstStyle/>
          <a:p>
            <a:r>
              <a:rPr lang="en-US" sz="2400" i="1" dirty="0">
                <a:latin typeface="+mj-lt"/>
                <a:ea typeface="Times New Roman" panose="02020603050405020304" pitchFamily="18" charset="0"/>
              </a:rPr>
              <a:t>“When we enter the school, students and staff respond kindly to us and give us a good-natured laugh regarding the various ways in which we help and serve their students. We entered into the school and was immediately acknowledged by both front desk staff and other administrators as "Those survey people". Though jarring at first, I realized that it was all endearing and spoken out of their willingness to include us into their school day.” </a:t>
            </a:r>
            <a:r>
              <a:rPr lang="en-US" sz="2400" b="1" i="1" dirty="0">
                <a:latin typeface="+mj-lt"/>
                <a:ea typeface="Times New Roman" panose="02020603050405020304" pitchFamily="18" charset="0"/>
              </a:rPr>
              <a:t>(Eli, School A, Focus Group)</a:t>
            </a:r>
            <a:endParaRPr lang="en-US" sz="2400" i="1" dirty="0">
              <a:latin typeface="+mj-lt"/>
            </a:endParaRPr>
          </a:p>
        </p:txBody>
      </p:sp>
      <p:sp>
        <p:nvSpPr>
          <p:cNvPr id="4" name="Rectangle 3"/>
          <p:cNvSpPr/>
          <p:nvPr/>
        </p:nvSpPr>
        <p:spPr>
          <a:xfrm>
            <a:off x="899160" y="5220176"/>
            <a:ext cx="10469880" cy="1200329"/>
          </a:xfrm>
          <a:prstGeom prst="rect">
            <a:avLst/>
          </a:prstGeom>
        </p:spPr>
        <p:txBody>
          <a:bodyPr wrap="square">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400" i="1" dirty="0">
                <a:solidFill>
                  <a:srgbClr val="000000"/>
                </a:solidFill>
                <a:latin typeface="+mj-lt"/>
                <a:ea typeface="Times New Roman" panose="02020603050405020304" pitchFamily="18" charset="0"/>
              </a:rPr>
              <a:t>“</a:t>
            </a:r>
            <a:r>
              <a:rPr lang="en-US" sz="2400" i="1" dirty="0">
                <a:latin typeface="+mj-lt"/>
                <a:ea typeface="Times New Roman" panose="02020603050405020304" pitchFamily="18" charset="0"/>
              </a:rPr>
              <a:t>I think the students really opened up to us, and felt like they could talk to us and ask questions even on the first day. It was really nice to walk around and get to know the students.</a:t>
            </a:r>
            <a:r>
              <a:rPr lang="en-US" sz="2400" i="1" dirty="0">
                <a:solidFill>
                  <a:srgbClr val="000000"/>
                </a:solidFill>
                <a:latin typeface="+mj-lt"/>
                <a:ea typeface="Times New Roman" panose="02020603050405020304" pitchFamily="18" charset="0"/>
              </a:rPr>
              <a:t>” </a:t>
            </a:r>
            <a:r>
              <a:rPr lang="en-US" sz="2400" b="1" dirty="0">
                <a:latin typeface="+mj-lt"/>
                <a:ea typeface="Times New Roman" panose="02020603050405020304" pitchFamily="18" charset="0"/>
              </a:rPr>
              <a:t>(Abby, School A, Focus Group)</a:t>
            </a:r>
            <a:endParaRPr lang="en-US" sz="2400" dirty="0">
              <a:latin typeface="+mj-lt"/>
              <a:ea typeface="Times New Roman" panose="02020603050405020304" pitchFamily="18" charset="0"/>
            </a:endParaRPr>
          </a:p>
        </p:txBody>
      </p:sp>
    </p:spTree>
    <p:extLst>
      <p:ext uri="{BB962C8B-B14F-4D97-AF65-F5344CB8AC3E}">
        <p14:creationId xmlns:p14="http://schemas.microsoft.com/office/powerpoint/2010/main" val="406945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2" name="Picture 1" descr="summative assessment | School21C"/>
          <p:cNvPicPr>
            <a:picLocks noChangeAspect="1"/>
          </p:cNvPicPr>
          <p:nvPr/>
        </p:nvPicPr>
        <p:blipFill rotWithShape="1">
          <a:blip r:embed="rId2">
            <a:extLst>
              <a:ext uri="{28A0092B-C50C-407E-A947-70E740481C1C}">
                <a14:useLocalDpi xmlns:a14="http://schemas.microsoft.com/office/drawing/2010/main" val="0"/>
              </a:ext>
            </a:extLst>
          </a:blip>
          <a:srcRect l="12524" r="11565"/>
          <a:stretch/>
        </p:blipFill>
        <p:spPr>
          <a:xfrm>
            <a:off x="7376159" y="1161565"/>
            <a:ext cx="4389121" cy="4340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63816" y="1074089"/>
            <a:ext cx="6716104" cy="5539978"/>
          </a:xfrm>
          <a:prstGeom prst="rect">
            <a:avLst/>
          </a:prstGeom>
          <a:noFill/>
        </p:spPr>
        <p:txBody>
          <a:bodyPr wrap="square" rtlCol="0">
            <a:spAutoFit/>
          </a:bodyPr>
          <a:lstStyle/>
          <a:p>
            <a:pPr marL="514350" lvl="0" indent="-514350" fontAlgn="base">
              <a:buFont typeface="Arial" panose="020B0604020202020204" pitchFamily="34" charset="0"/>
              <a:buChar char="•"/>
            </a:pPr>
            <a:r>
              <a:rPr lang="en-US" sz="2800" dirty="0">
                <a:latin typeface="+mj-lt"/>
              </a:rPr>
              <a:t>What can we learn about the program from implementer’s journals?</a:t>
            </a:r>
          </a:p>
          <a:p>
            <a:pPr lvl="0" fontAlgn="base"/>
            <a:endParaRPr lang="en-US" sz="2800" dirty="0">
              <a:latin typeface="+mj-lt"/>
            </a:endParaRPr>
          </a:p>
          <a:p>
            <a:pPr marL="514350" lvl="0" indent="-514350" fontAlgn="base">
              <a:buFont typeface="Arial" panose="020B0604020202020204" pitchFamily="34" charset="0"/>
              <a:buChar char="•"/>
            </a:pPr>
            <a:r>
              <a:rPr lang="en-US" sz="2800" dirty="0">
                <a:latin typeface="+mj-lt"/>
              </a:rPr>
              <a:t>What factors impact the experiences of program implementers?</a:t>
            </a:r>
          </a:p>
          <a:p>
            <a:pPr marL="514350" lvl="0" indent="-514350" fontAlgn="base">
              <a:buFont typeface="Arial" panose="020B0604020202020204" pitchFamily="34" charset="0"/>
              <a:buChar char="•"/>
            </a:pPr>
            <a:endParaRPr lang="en-US" sz="2800" dirty="0">
              <a:latin typeface="+mj-lt"/>
            </a:endParaRPr>
          </a:p>
          <a:p>
            <a:pPr marL="514350" indent="-514350">
              <a:buFont typeface="Arial" panose="020B0604020202020204" pitchFamily="34" charset="0"/>
              <a:buChar char="•"/>
            </a:pPr>
            <a:r>
              <a:rPr lang="en-US" sz="2800" dirty="0">
                <a:latin typeface="+mj-lt"/>
              </a:rPr>
              <a:t>In what ways have the experiences of the program implementers changed over the course of the outreach? </a:t>
            </a:r>
          </a:p>
          <a:p>
            <a:pPr marL="514350" indent="-514350">
              <a:buFont typeface="Arial" panose="020B0604020202020204" pitchFamily="34" charset="0"/>
              <a:buChar char="•"/>
            </a:pPr>
            <a:endParaRPr lang="en-US" sz="2800" dirty="0">
              <a:latin typeface="+mj-lt"/>
            </a:endParaRPr>
          </a:p>
          <a:p>
            <a:pPr marL="514350" indent="-514350">
              <a:buFont typeface="Arial" panose="020B0604020202020204" pitchFamily="34" charset="0"/>
              <a:buChar char="•"/>
            </a:pPr>
            <a:r>
              <a:rPr lang="en-US" sz="2800" dirty="0">
                <a:latin typeface="+mj-lt"/>
              </a:rPr>
              <a:t>What is the value of reflection data to program designers?</a:t>
            </a:r>
          </a:p>
          <a:p>
            <a:endParaRPr lang="en-US" dirty="0"/>
          </a:p>
        </p:txBody>
      </p:sp>
      <p:sp>
        <p:nvSpPr>
          <p:cNvPr id="7" name="TextBox 6"/>
          <p:cNvSpPr txBox="1"/>
          <p:nvPr/>
        </p:nvSpPr>
        <p:spPr>
          <a:xfrm>
            <a:off x="886098" y="155024"/>
            <a:ext cx="7021286" cy="523220"/>
          </a:xfrm>
          <a:prstGeom prst="rect">
            <a:avLst/>
          </a:prstGeom>
          <a:noFill/>
        </p:spPr>
        <p:txBody>
          <a:bodyPr wrap="square" rtlCol="0">
            <a:spAutoFit/>
          </a:bodyPr>
          <a:lstStyle/>
          <a:p>
            <a:r>
              <a:rPr lang="en-US" sz="2800" b="1" dirty="0">
                <a:latin typeface="+mj-lt"/>
              </a:rPr>
              <a:t>Evaluation Questions – Reporting </a:t>
            </a:r>
          </a:p>
        </p:txBody>
      </p:sp>
    </p:spTree>
    <p:extLst>
      <p:ext uri="{BB962C8B-B14F-4D97-AF65-F5344CB8AC3E}">
        <p14:creationId xmlns:p14="http://schemas.microsoft.com/office/powerpoint/2010/main" val="65267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 name="TextBox 1"/>
          <p:cNvSpPr txBox="1"/>
          <p:nvPr/>
        </p:nvSpPr>
        <p:spPr>
          <a:xfrm>
            <a:off x="766618" y="155024"/>
            <a:ext cx="6410036" cy="584775"/>
          </a:xfrm>
          <a:prstGeom prst="rect">
            <a:avLst/>
          </a:prstGeom>
          <a:noFill/>
        </p:spPr>
        <p:txBody>
          <a:bodyPr wrap="square" rtlCol="0">
            <a:spAutoFit/>
          </a:bodyPr>
          <a:lstStyle/>
          <a:p>
            <a:r>
              <a:rPr lang="en-US" sz="3200" b="1" dirty="0">
                <a:latin typeface="+mj-lt"/>
              </a:rPr>
              <a:t>Reporting</a:t>
            </a:r>
            <a:r>
              <a:rPr lang="en-US" sz="2800" dirty="0">
                <a:latin typeface="+mj-lt"/>
              </a:rPr>
              <a:t>  </a:t>
            </a:r>
          </a:p>
        </p:txBody>
      </p:sp>
      <p:pic>
        <p:nvPicPr>
          <p:cNvPr id="3" name="Picture 2" descr="Moving from Open Data to Open Knowledge: Announcing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9" y="1773382"/>
            <a:ext cx="11483876" cy="3445163"/>
          </a:xfrm>
          <a:prstGeom prst="rect">
            <a:avLst/>
          </a:prstGeom>
        </p:spPr>
      </p:pic>
    </p:spTree>
    <p:extLst>
      <p:ext uri="{BB962C8B-B14F-4D97-AF65-F5344CB8AC3E}">
        <p14:creationId xmlns:p14="http://schemas.microsoft.com/office/powerpoint/2010/main" val="197586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descr="Served with love: Chocolate Layer C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91" y="707886"/>
            <a:ext cx="8721317" cy="5791500"/>
          </a:xfrm>
          <a:prstGeom prst="rect">
            <a:avLst/>
          </a:prstGeom>
        </p:spPr>
      </p:pic>
      <p:sp>
        <p:nvSpPr>
          <p:cNvPr id="3" name="TextBox 2"/>
          <p:cNvSpPr txBox="1"/>
          <p:nvPr/>
        </p:nvSpPr>
        <p:spPr>
          <a:xfrm>
            <a:off x="0" y="5488394"/>
            <a:ext cx="12192000" cy="1323439"/>
          </a:xfrm>
          <a:prstGeom prst="rect">
            <a:avLst/>
          </a:prstGeom>
          <a:solidFill>
            <a:schemeClr val="accent6">
              <a:lumMod val="75000"/>
            </a:schemeClr>
          </a:solidFill>
        </p:spPr>
        <p:txBody>
          <a:bodyPr wrap="square" rtlCol="0">
            <a:spAutoFit/>
          </a:bodyPr>
          <a:lstStyle/>
          <a:p>
            <a:endParaRPr lang="en-US" sz="4000" b="1" dirty="0">
              <a:solidFill>
                <a:schemeClr val="bg1">
                  <a:lumMod val="95000"/>
                </a:schemeClr>
              </a:solidFill>
              <a:latin typeface="+mj-lt"/>
            </a:endParaRPr>
          </a:p>
          <a:p>
            <a:endParaRPr lang="en-US" sz="4000" b="1" dirty="0">
              <a:solidFill>
                <a:schemeClr val="bg1">
                  <a:lumMod val="95000"/>
                </a:schemeClr>
              </a:solidFill>
              <a:latin typeface="+mj-lt"/>
            </a:endParaRPr>
          </a:p>
        </p:txBody>
      </p:sp>
      <p:sp>
        <p:nvSpPr>
          <p:cNvPr id="7" name="TextBox 6"/>
          <p:cNvSpPr txBox="1"/>
          <p:nvPr/>
        </p:nvSpPr>
        <p:spPr>
          <a:xfrm>
            <a:off x="0" y="0"/>
            <a:ext cx="12192000" cy="707886"/>
          </a:xfrm>
          <a:prstGeom prst="rect">
            <a:avLst/>
          </a:prstGeom>
          <a:solidFill>
            <a:schemeClr val="accent6">
              <a:lumMod val="75000"/>
            </a:schemeClr>
          </a:solidFill>
        </p:spPr>
        <p:txBody>
          <a:bodyPr wrap="square" rtlCol="0">
            <a:spAutoFit/>
          </a:bodyPr>
          <a:lstStyle/>
          <a:p>
            <a:r>
              <a:rPr lang="en-US" sz="4000" dirty="0">
                <a:solidFill>
                  <a:schemeClr val="bg1">
                    <a:lumMod val="95000"/>
                  </a:schemeClr>
                </a:solidFill>
                <a:latin typeface="+mj-lt"/>
              </a:rPr>
              <a:t>Beginning with the end in mind</a:t>
            </a:r>
          </a:p>
        </p:txBody>
      </p:sp>
      <p:grpSp>
        <p:nvGrpSpPr>
          <p:cNvPr id="13" name="Group 12"/>
          <p:cNvGrpSpPr/>
          <p:nvPr/>
        </p:nvGrpSpPr>
        <p:grpSpPr>
          <a:xfrm>
            <a:off x="291524" y="5859843"/>
            <a:ext cx="3469118" cy="526473"/>
            <a:chOff x="194561" y="5267414"/>
            <a:chExt cx="3469118" cy="526473"/>
          </a:xfrm>
        </p:grpSpPr>
        <p:sp>
          <p:nvSpPr>
            <p:cNvPr id="6" name="Oval 5"/>
            <p:cNvSpPr/>
            <p:nvPr/>
          </p:nvSpPr>
          <p:spPr>
            <a:xfrm>
              <a:off x="194561" y="5267414"/>
              <a:ext cx="508000" cy="5264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TextBox 9"/>
            <p:cNvSpPr txBox="1"/>
            <p:nvPr/>
          </p:nvSpPr>
          <p:spPr>
            <a:xfrm>
              <a:off x="847451" y="5300014"/>
              <a:ext cx="2816228" cy="400110"/>
            </a:xfrm>
            <a:prstGeom prst="rect">
              <a:avLst/>
            </a:prstGeom>
            <a:noFill/>
          </p:spPr>
          <p:txBody>
            <a:bodyPr wrap="square" rtlCol="0">
              <a:spAutoFit/>
            </a:bodyPr>
            <a:lstStyle/>
            <a:p>
              <a:r>
                <a:rPr lang="en-US" sz="2000" dirty="0">
                  <a:solidFill>
                    <a:schemeClr val="bg1">
                      <a:lumMod val="95000"/>
                    </a:schemeClr>
                  </a:solidFill>
                  <a:latin typeface="+mj-lt"/>
                </a:rPr>
                <a:t>Layering Qualitative Data</a:t>
              </a:r>
            </a:p>
          </p:txBody>
        </p:sp>
      </p:grpSp>
      <p:grpSp>
        <p:nvGrpSpPr>
          <p:cNvPr id="14" name="Group 13"/>
          <p:cNvGrpSpPr/>
          <p:nvPr/>
        </p:nvGrpSpPr>
        <p:grpSpPr>
          <a:xfrm>
            <a:off x="4665236" y="5892443"/>
            <a:ext cx="3466515" cy="526473"/>
            <a:chOff x="4131841" y="5252172"/>
            <a:chExt cx="3466515" cy="526473"/>
          </a:xfrm>
        </p:grpSpPr>
        <p:sp>
          <p:nvSpPr>
            <p:cNvPr id="8" name="Oval 7"/>
            <p:cNvSpPr/>
            <p:nvPr/>
          </p:nvSpPr>
          <p:spPr>
            <a:xfrm>
              <a:off x="4131841" y="5252172"/>
              <a:ext cx="508000" cy="5264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TextBox 10"/>
            <p:cNvSpPr txBox="1"/>
            <p:nvPr/>
          </p:nvSpPr>
          <p:spPr>
            <a:xfrm>
              <a:off x="4782128" y="5300014"/>
              <a:ext cx="2816228" cy="400110"/>
            </a:xfrm>
            <a:prstGeom prst="rect">
              <a:avLst/>
            </a:prstGeom>
            <a:noFill/>
          </p:spPr>
          <p:txBody>
            <a:bodyPr wrap="square" rtlCol="0">
              <a:spAutoFit/>
            </a:bodyPr>
            <a:lstStyle/>
            <a:p>
              <a:r>
                <a:rPr lang="en-US" sz="2000" dirty="0">
                  <a:solidFill>
                    <a:schemeClr val="bg1">
                      <a:lumMod val="95000"/>
                    </a:schemeClr>
                  </a:solidFill>
                  <a:latin typeface="+mj-lt"/>
                </a:rPr>
                <a:t>Data informed decisions</a:t>
              </a:r>
            </a:p>
          </p:txBody>
        </p:sp>
      </p:grpSp>
      <p:grpSp>
        <p:nvGrpSpPr>
          <p:cNvPr id="15" name="Group 14"/>
          <p:cNvGrpSpPr/>
          <p:nvPr/>
        </p:nvGrpSpPr>
        <p:grpSpPr>
          <a:xfrm>
            <a:off x="8888409" y="5859842"/>
            <a:ext cx="3480664" cy="526473"/>
            <a:chOff x="8574518" y="5300014"/>
            <a:chExt cx="3480664" cy="526473"/>
          </a:xfrm>
        </p:grpSpPr>
        <p:sp>
          <p:nvSpPr>
            <p:cNvPr id="9" name="Oval 8"/>
            <p:cNvSpPr/>
            <p:nvPr/>
          </p:nvSpPr>
          <p:spPr>
            <a:xfrm>
              <a:off x="8574518" y="5300014"/>
              <a:ext cx="508000" cy="5264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TextBox 11"/>
            <p:cNvSpPr txBox="1"/>
            <p:nvPr/>
          </p:nvSpPr>
          <p:spPr>
            <a:xfrm>
              <a:off x="9238954" y="5315353"/>
              <a:ext cx="2816228" cy="400110"/>
            </a:xfrm>
            <a:prstGeom prst="rect">
              <a:avLst/>
            </a:prstGeom>
            <a:noFill/>
          </p:spPr>
          <p:txBody>
            <a:bodyPr wrap="square" rtlCol="0">
              <a:spAutoFit/>
            </a:bodyPr>
            <a:lstStyle/>
            <a:p>
              <a:r>
                <a:rPr lang="en-US" sz="2000" dirty="0">
                  <a:solidFill>
                    <a:schemeClr val="bg1">
                      <a:lumMod val="95000"/>
                    </a:schemeClr>
                  </a:solidFill>
                  <a:latin typeface="+mj-lt"/>
                </a:rPr>
                <a:t>Reporting</a:t>
              </a:r>
            </a:p>
          </p:txBody>
        </p:sp>
      </p:grpSp>
      <p:sp>
        <p:nvSpPr>
          <p:cNvPr id="4" name="TextBox 3">
            <a:extLst>
              <a:ext uri="{FF2B5EF4-FFF2-40B4-BE49-F238E27FC236}">
                <a16:creationId xmlns:a16="http://schemas.microsoft.com/office/drawing/2014/main" id="{87497313-08CA-49EF-A276-C9565F24C4D9}"/>
              </a:ext>
            </a:extLst>
          </p:cNvPr>
          <p:cNvSpPr txBox="1"/>
          <p:nvPr/>
        </p:nvSpPr>
        <p:spPr>
          <a:xfrm>
            <a:off x="89915" y="2167116"/>
            <a:ext cx="2639001" cy="2769989"/>
          </a:xfrm>
          <a:prstGeom prst="rect">
            <a:avLst/>
          </a:prstGeom>
          <a:noFill/>
        </p:spPr>
        <p:txBody>
          <a:bodyPr wrap="square" rtlCol="0">
            <a:spAutoFit/>
          </a:bodyPr>
          <a:lstStyle/>
          <a:p>
            <a:r>
              <a:rPr lang="en-US" sz="1400" dirty="0">
                <a:latin typeface="+mj-lt"/>
              </a:rPr>
              <a:t>Thank you to my </a:t>
            </a:r>
            <a:r>
              <a:rPr lang="en-US" sz="1400" strike="sngStrike" dirty="0">
                <a:latin typeface="+mj-lt"/>
              </a:rPr>
              <a:t>co-bakers </a:t>
            </a:r>
          </a:p>
          <a:p>
            <a:r>
              <a:rPr lang="en-US" sz="1400" dirty="0">
                <a:latin typeface="+mj-lt"/>
              </a:rPr>
              <a:t>co-researchers:</a:t>
            </a:r>
          </a:p>
          <a:p>
            <a:endParaRPr lang="en-US" sz="1400" b="1" dirty="0">
              <a:latin typeface="+mj-lt"/>
            </a:endParaRPr>
          </a:p>
          <a:p>
            <a:pPr algn="ctr"/>
            <a:r>
              <a:rPr lang="en-US" b="1" dirty="0">
                <a:latin typeface="+mj-lt"/>
              </a:rPr>
              <a:t>Miranda Chen Musgrove </a:t>
            </a:r>
          </a:p>
          <a:p>
            <a:pPr algn="ctr"/>
            <a:r>
              <a:rPr lang="en-US" b="1" dirty="0">
                <a:latin typeface="+mj-lt"/>
              </a:rPr>
              <a:t>&amp; </a:t>
            </a:r>
          </a:p>
          <a:p>
            <a:pPr algn="ctr"/>
            <a:r>
              <a:rPr lang="en-US" b="1" dirty="0">
                <a:latin typeface="+mj-lt"/>
              </a:rPr>
              <a:t>Pamela Bishop</a:t>
            </a:r>
          </a:p>
          <a:p>
            <a:endParaRPr lang="en-US" sz="1400" dirty="0">
              <a:latin typeface="+mj-lt"/>
            </a:endParaRPr>
          </a:p>
          <a:p>
            <a:endParaRPr lang="en-US" sz="1400" dirty="0">
              <a:latin typeface="+mj-lt"/>
            </a:endParaRPr>
          </a:p>
          <a:p>
            <a:pPr algn="ctr"/>
            <a:r>
              <a:rPr lang="en-US" sz="1400" dirty="0">
                <a:latin typeface="+mj-lt"/>
              </a:rPr>
              <a:t>And NISER team </a:t>
            </a:r>
            <a:r>
              <a:rPr lang="en-US" sz="1400" strike="sngStrike" dirty="0">
                <a:latin typeface="+mj-lt"/>
              </a:rPr>
              <a:t>bakers</a:t>
            </a:r>
            <a:r>
              <a:rPr lang="en-US" sz="1400" dirty="0">
                <a:latin typeface="+mj-lt"/>
              </a:rPr>
              <a:t> members:  </a:t>
            </a:r>
          </a:p>
          <a:p>
            <a:pPr algn="ctr"/>
            <a:r>
              <a:rPr lang="en-US" b="1" dirty="0">
                <a:latin typeface="+mj-lt"/>
              </a:rPr>
              <a:t>Erica Echols &amp; </a:t>
            </a:r>
          </a:p>
          <a:p>
            <a:pPr algn="ctr"/>
            <a:r>
              <a:rPr lang="en-US" b="1" dirty="0">
                <a:latin typeface="+mj-lt"/>
              </a:rPr>
              <a:t>Meredith York</a:t>
            </a:r>
          </a:p>
        </p:txBody>
      </p:sp>
    </p:spTree>
    <p:extLst>
      <p:ext uri="{BB962C8B-B14F-4D97-AF65-F5344CB8AC3E}">
        <p14:creationId xmlns:p14="http://schemas.microsoft.com/office/powerpoint/2010/main" val="205452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ying with Flour: Hershey's (vs. Beatty's) chocolate c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2" y="0"/>
            <a:ext cx="10058400" cy="6657403"/>
          </a:xfrm>
          <a:prstGeom prst="rect">
            <a:avLst/>
          </a:prstGeom>
        </p:spPr>
      </p:pic>
      <p:sp>
        <p:nvSpPr>
          <p:cNvPr id="7" name="TextBox 6"/>
          <p:cNvSpPr txBox="1"/>
          <p:nvPr/>
        </p:nvSpPr>
        <p:spPr>
          <a:xfrm>
            <a:off x="0" y="0"/>
            <a:ext cx="12192000" cy="707886"/>
          </a:xfrm>
          <a:prstGeom prst="rect">
            <a:avLst/>
          </a:prstGeom>
          <a:solidFill>
            <a:schemeClr val="accent6">
              <a:lumMod val="75000"/>
            </a:schemeClr>
          </a:solidFill>
        </p:spPr>
        <p:txBody>
          <a:bodyPr wrap="square" rtlCol="0">
            <a:spAutoFit/>
          </a:bodyPr>
          <a:lstStyle/>
          <a:p>
            <a:r>
              <a:rPr lang="en-US" sz="4000" dirty="0">
                <a:solidFill>
                  <a:schemeClr val="bg1">
                    <a:lumMod val="95000"/>
                  </a:schemeClr>
                </a:solidFill>
                <a:latin typeface="+mj-lt"/>
              </a:rPr>
              <a:t>Beginning with the end in mind </a:t>
            </a:r>
            <a:r>
              <a:rPr lang="en-US" sz="2400" dirty="0">
                <a:solidFill>
                  <a:schemeClr val="bg1">
                    <a:lumMod val="95000"/>
                  </a:schemeClr>
                </a:solidFill>
              </a:rPr>
              <a:t>(Condensed to 45min</a:t>
            </a:r>
            <a:r>
              <a:rPr lang="en-US" sz="2400" dirty="0">
                <a:solidFill>
                  <a:schemeClr val="bg1">
                    <a:lumMod val="95000"/>
                  </a:schemeClr>
                </a:solidFill>
                <a:sym typeface="Wingdings" panose="05000000000000000000" pitchFamily="2" charset="2"/>
              </a:rPr>
              <a:t>)</a:t>
            </a:r>
            <a:endParaRPr lang="en-US" sz="2400" dirty="0">
              <a:solidFill>
                <a:schemeClr val="bg1">
                  <a:lumMod val="95000"/>
                </a:schemeClr>
              </a:solidFill>
            </a:endParaRPr>
          </a:p>
        </p:txBody>
      </p:sp>
      <p:sp>
        <p:nvSpPr>
          <p:cNvPr id="3" name="Rectangle 2"/>
          <p:cNvSpPr/>
          <p:nvPr/>
        </p:nvSpPr>
        <p:spPr>
          <a:xfrm>
            <a:off x="6567055" y="147782"/>
            <a:ext cx="3103418" cy="48952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22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ying with Flour: Hershey's (vs. Beatty's) chocolate c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39" y="200597"/>
            <a:ext cx="10058400" cy="6657403"/>
          </a:xfrm>
          <a:prstGeom prst="rect">
            <a:avLst/>
          </a:prstGeom>
        </p:spPr>
      </p:pic>
      <p:sp>
        <p:nvSpPr>
          <p:cNvPr id="3" name="TextBox 2"/>
          <p:cNvSpPr txBox="1"/>
          <p:nvPr/>
        </p:nvSpPr>
        <p:spPr>
          <a:xfrm>
            <a:off x="5482" y="5534561"/>
            <a:ext cx="12192000" cy="1323439"/>
          </a:xfrm>
          <a:prstGeom prst="rect">
            <a:avLst/>
          </a:prstGeom>
          <a:solidFill>
            <a:schemeClr val="accent6">
              <a:lumMod val="75000"/>
            </a:schemeClr>
          </a:solidFill>
        </p:spPr>
        <p:txBody>
          <a:bodyPr wrap="square" rtlCol="0">
            <a:spAutoFit/>
          </a:bodyPr>
          <a:lstStyle/>
          <a:p>
            <a:endParaRPr lang="en-US" sz="4000" b="1" dirty="0">
              <a:solidFill>
                <a:schemeClr val="bg1">
                  <a:lumMod val="95000"/>
                </a:schemeClr>
              </a:solidFill>
              <a:latin typeface="+mj-lt"/>
            </a:endParaRPr>
          </a:p>
          <a:p>
            <a:endParaRPr lang="en-US" sz="4000" b="1" dirty="0">
              <a:solidFill>
                <a:schemeClr val="bg1">
                  <a:lumMod val="95000"/>
                </a:schemeClr>
              </a:solidFill>
              <a:latin typeface="+mj-lt"/>
            </a:endParaRPr>
          </a:p>
        </p:txBody>
      </p:sp>
      <p:sp>
        <p:nvSpPr>
          <p:cNvPr id="7" name="TextBox 6"/>
          <p:cNvSpPr txBox="1"/>
          <p:nvPr/>
        </p:nvSpPr>
        <p:spPr>
          <a:xfrm>
            <a:off x="5482" y="0"/>
            <a:ext cx="12192000" cy="707886"/>
          </a:xfrm>
          <a:prstGeom prst="rect">
            <a:avLst/>
          </a:prstGeom>
          <a:solidFill>
            <a:schemeClr val="accent6">
              <a:lumMod val="75000"/>
            </a:schemeClr>
          </a:solidFill>
        </p:spPr>
        <p:txBody>
          <a:bodyPr wrap="square" rtlCol="0">
            <a:spAutoFit/>
          </a:bodyPr>
          <a:lstStyle/>
          <a:p>
            <a:r>
              <a:rPr lang="en-US" sz="4000" dirty="0">
                <a:solidFill>
                  <a:schemeClr val="bg1">
                    <a:lumMod val="95000"/>
                  </a:schemeClr>
                </a:solidFill>
                <a:latin typeface="+mj-lt"/>
              </a:rPr>
              <a:t>Agenda</a:t>
            </a:r>
            <a:endParaRPr lang="en-US" sz="2400" dirty="0">
              <a:solidFill>
                <a:schemeClr val="bg1">
                  <a:lumMod val="95000"/>
                </a:schemeClr>
              </a:solidFill>
              <a:latin typeface="+mj-lt"/>
            </a:endParaRPr>
          </a:p>
        </p:txBody>
      </p:sp>
      <p:grpSp>
        <p:nvGrpSpPr>
          <p:cNvPr id="13" name="Group 12"/>
          <p:cNvGrpSpPr/>
          <p:nvPr/>
        </p:nvGrpSpPr>
        <p:grpSpPr>
          <a:xfrm>
            <a:off x="291524" y="5859843"/>
            <a:ext cx="3469118" cy="526473"/>
            <a:chOff x="194561" y="5267414"/>
            <a:chExt cx="3469118" cy="526473"/>
          </a:xfrm>
        </p:grpSpPr>
        <p:sp>
          <p:nvSpPr>
            <p:cNvPr id="6" name="Oval 5"/>
            <p:cNvSpPr/>
            <p:nvPr/>
          </p:nvSpPr>
          <p:spPr>
            <a:xfrm>
              <a:off x="194561" y="5267414"/>
              <a:ext cx="508000" cy="5264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TextBox 9"/>
            <p:cNvSpPr txBox="1"/>
            <p:nvPr/>
          </p:nvSpPr>
          <p:spPr>
            <a:xfrm>
              <a:off x="847451" y="5300014"/>
              <a:ext cx="2816228" cy="400110"/>
            </a:xfrm>
            <a:prstGeom prst="rect">
              <a:avLst/>
            </a:prstGeom>
            <a:noFill/>
          </p:spPr>
          <p:txBody>
            <a:bodyPr wrap="square" rtlCol="0">
              <a:spAutoFit/>
            </a:bodyPr>
            <a:lstStyle/>
            <a:p>
              <a:r>
                <a:rPr lang="en-US" sz="2000" dirty="0">
                  <a:solidFill>
                    <a:schemeClr val="bg1">
                      <a:lumMod val="95000"/>
                    </a:schemeClr>
                  </a:solidFill>
                  <a:latin typeface="+mj-lt"/>
                </a:rPr>
                <a:t>Layering Qualitative Data</a:t>
              </a:r>
            </a:p>
          </p:txBody>
        </p:sp>
      </p:grpSp>
      <p:grpSp>
        <p:nvGrpSpPr>
          <p:cNvPr id="14" name="Group 13"/>
          <p:cNvGrpSpPr/>
          <p:nvPr/>
        </p:nvGrpSpPr>
        <p:grpSpPr>
          <a:xfrm>
            <a:off x="4665236" y="5892443"/>
            <a:ext cx="3466515" cy="526473"/>
            <a:chOff x="4131841" y="5252172"/>
            <a:chExt cx="3466515" cy="526473"/>
          </a:xfrm>
        </p:grpSpPr>
        <p:sp>
          <p:nvSpPr>
            <p:cNvPr id="8" name="Oval 7"/>
            <p:cNvSpPr/>
            <p:nvPr/>
          </p:nvSpPr>
          <p:spPr>
            <a:xfrm>
              <a:off x="4131841" y="5252172"/>
              <a:ext cx="508000" cy="5264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TextBox 10"/>
            <p:cNvSpPr txBox="1"/>
            <p:nvPr/>
          </p:nvSpPr>
          <p:spPr>
            <a:xfrm>
              <a:off x="4782128" y="5300014"/>
              <a:ext cx="2816228" cy="400110"/>
            </a:xfrm>
            <a:prstGeom prst="rect">
              <a:avLst/>
            </a:prstGeom>
            <a:noFill/>
          </p:spPr>
          <p:txBody>
            <a:bodyPr wrap="square" rtlCol="0">
              <a:spAutoFit/>
            </a:bodyPr>
            <a:lstStyle/>
            <a:p>
              <a:r>
                <a:rPr lang="en-US" sz="2000" dirty="0">
                  <a:solidFill>
                    <a:schemeClr val="bg1">
                      <a:lumMod val="95000"/>
                    </a:schemeClr>
                  </a:solidFill>
                  <a:latin typeface="+mj-lt"/>
                </a:rPr>
                <a:t>Data informed decisions</a:t>
              </a:r>
            </a:p>
          </p:txBody>
        </p:sp>
      </p:grpSp>
      <p:grpSp>
        <p:nvGrpSpPr>
          <p:cNvPr id="15" name="Group 14"/>
          <p:cNvGrpSpPr/>
          <p:nvPr/>
        </p:nvGrpSpPr>
        <p:grpSpPr>
          <a:xfrm>
            <a:off x="8888409" y="5859842"/>
            <a:ext cx="3480664" cy="526473"/>
            <a:chOff x="8574518" y="5300014"/>
            <a:chExt cx="3480664" cy="526473"/>
          </a:xfrm>
        </p:grpSpPr>
        <p:sp>
          <p:nvSpPr>
            <p:cNvPr id="9" name="Oval 8"/>
            <p:cNvSpPr/>
            <p:nvPr/>
          </p:nvSpPr>
          <p:spPr>
            <a:xfrm>
              <a:off x="8574518" y="5300014"/>
              <a:ext cx="508000" cy="52647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TextBox 11"/>
            <p:cNvSpPr txBox="1"/>
            <p:nvPr/>
          </p:nvSpPr>
          <p:spPr>
            <a:xfrm>
              <a:off x="9238954" y="5315353"/>
              <a:ext cx="2816228" cy="400110"/>
            </a:xfrm>
            <a:prstGeom prst="rect">
              <a:avLst/>
            </a:prstGeom>
            <a:noFill/>
          </p:spPr>
          <p:txBody>
            <a:bodyPr wrap="square" rtlCol="0">
              <a:spAutoFit/>
            </a:bodyPr>
            <a:lstStyle/>
            <a:p>
              <a:r>
                <a:rPr lang="en-US" sz="2000" dirty="0">
                  <a:solidFill>
                    <a:schemeClr val="bg1">
                      <a:lumMod val="95000"/>
                    </a:schemeClr>
                  </a:solidFill>
                  <a:latin typeface="+mj-lt"/>
                </a:rPr>
                <a:t>Reporting</a:t>
              </a:r>
            </a:p>
          </p:txBody>
        </p:sp>
      </p:grpSp>
    </p:spTree>
    <p:extLst>
      <p:ext uri="{BB962C8B-B14F-4D97-AF65-F5344CB8AC3E}">
        <p14:creationId xmlns:p14="http://schemas.microsoft.com/office/powerpoint/2010/main" val="116680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ed with love: Chocolate Layer C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14" y="779842"/>
            <a:ext cx="8033326" cy="5334631"/>
          </a:xfrm>
          <a:prstGeom prst="rect">
            <a:avLst/>
          </a:prstGeom>
        </p:spPr>
      </p:pic>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p:cNvSpPr/>
          <p:nvPr/>
        </p:nvSpPr>
        <p:spPr>
          <a:xfrm>
            <a:off x="8447066" y="779842"/>
            <a:ext cx="3786909" cy="533463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89040" y="1115322"/>
            <a:ext cx="1883396" cy="461665"/>
          </a:xfrm>
          <a:prstGeom prst="rect">
            <a:avLst/>
          </a:prstGeom>
          <a:noFill/>
        </p:spPr>
        <p:txBody>
          <a:bodyPr wrap="square" rtlCol="0">
            <a:spAutoFit/>
          </a:bodyPr>
          <a:lstStyle/>
          <a:p>
            <a:r>
              <a:rPr lang="en-US" sz="2400" dirty="0">
                <a:solidFill>
                  <a:schemeClr val="bg1"/>
                </a:solidFill>
                <a:latin typeface="+mj-lt"/>
              </a:rPr>
              <a:t>Layering Data</a:t>
            </a:r>
          </a:p>
        </p:txBody>
      </p:sp>
      <p:sp>
        <p:nvSpPr>
          <p:cNvPr id="5" name="TextBox 4"/>
          <p:cNvSpPr txBox="1"/>
          <p:nvPr/>
        </p:nvSpPr>
        <p:spPr>
          <a:xfrm>
            <a:off x="8489040" y="1912467"/>
            <a:ext cx="3519053" cy="738664"/>
          </a:xfrm>
          <a:prstGeom prst="rect">
            <a:avLst/>
          </a:prstGeom>
          <a:noFill/>
        </p:spPr>
        <p:txBody>
          <a:bodyPr wrap="square" rtlCol="0">
            <a:spAutoFit/>
          </a:bodyPr>
          <a:lstStyle/>
          <a:p>
            <a:r>
              <a:rPr lang="en-US" sz="2100" dirty="0">
                <a:solidFill>
                  <a:schemeClr val="bg1"/>
                </a:solidFill>
                <a:latin typeface="+mj-lt"/>
              </a:rPr>
              <a:t>Outreach Education</a:t>
            </a:r>
          </a:p>
          <a:p>
            <a:r>
              <a:rPr lang="en-US" sz="2100" dirty="0">
                <a:solidFill>
                  <a:schemeClr val="bg1"/>
                </a:solidFill>
                <a:latin typeface="+mj-lt"/>
              </a:rPr>
              <a:t>Informal Science Education</a:t>
            </a:r>
          </a:p>
        </p:txBody>
      </p:sp>
      <p:sp>
        <p:nvSpPr>
          <p:cNvPr id="7" name="TextBox 6"/>
          <p:cNvSpPr txBox="1"/>
          <p:nvPr/>
        </p:nvSpPr>
        <p:spPr>
          <a:xfrm>
            <a:off x="8685107" y="3157355"/>
            <a:ext cx="2602018" cy="2585323"/>
          </a:xfrm>
          <a:prstGeom prst="rect">
            <a:avLst/>
          </a:prstGeom>
          <a:noFill/>
        </p:spPr>
        <p:txBody>
          <a:bodyPr wrap="square" rtlCol="0">
            <a:spAutoFit/>
          </a:bodyPr>
          <a:lstStyle/>
          <a:p>
            <a:r>
              <a:rPr lang="en-US" sz="2200" dirty="0">
                <a:solidFill>
                  <a:schemeClr val="bg1"/>
                </a:solidFill>
                <a:latin typeface="+mj-lt"/>
              </a:rPr>
              <a:t>Typical Measures:</a:t>
            </a:r>
          </a:p>
          <a:p>
            <a:r>
              <a:rPr lang="en-US" sz="2000" dirty="0">
                <a:solidFill>
                  <a:schemeClr val="bg1"/>
                </a:solidFill>
                <a:latin typeface="+mj-lt"/>
              </a:rPr>
              <a:t>	</a:t>
            </a:r>
          </a:p>
          <a:p>
            <a:pPr lvl="1"/>
            <a:r>
              <a:rPr lang="en-US" sz="2000" dirty="0">
                <a:solidFill>
                  <a:schemeClr val="bg1"/>
                </a:solidFill>
                <a:latin typeface="+mj-lt"/>
              </a:rPr>
              <a:t>Surveys </a:t>
            </a:r>
          </a:p>
          <a:p>
            <a:pPr lvl="1"/>
            <a:r>
              <a:rPr lang="en-US" sz="2000" dirty="0">
                <a:solidFill>
                  <a:schemeClr val="bg1"/>
                </a:solidFill>
                <a:latin typeface="+mj-lt"/>
              </a:rPr>
              <a:t>Documents</a:t>
            </a:r>
          </a:p>
          <a:p>
            <a:pPr lvl="1"/>
            <a:r>
              <a:rPr lang="en-US" sz="2000" dirty="0">
                <a:solidFill>
                  <a:schemeClr val="bg1"/>
                </a:solidFill>
                <a:latin typeface="+mj-lt"/>
              </a:rPr>
              <a:t>Artifacts</a:t>
            </a:r>
          </a:p>
          <a:p>
            <a:pPr lvl="1"/>
            <a:r>
              <a:rPr lang="en-US" sz="2000" dirty="0">
                <a:solidFill>
                  <a:schemeClr val="bg1"/>
                </a:solidFill>
                <a:latin typeface="+mj-lt"/>
              </a:rPr>
              <a:t>Focus Groups</a:t>
            </a:r>
          </a:p>
          <a:p>
            <a:pPr lvl="1"/>
            <a:r>
              <a:rPr lang="en-US" sz="2000" dirty="0">
                <a:solidFill>
                  <a:schemeClr val="bg1"/>
                </a:solidFill>
                <a:latin typeface="+mj-lt"/>
              </a:rPr>
              <a:t>Interviews </a:t>
            </a:r>
          </a:p>
          <a:p>
            <a:pPr lvl="1"/>
            <a:r>
              <a:rPr lang="en-US" sz="2000" dirty="0">
                <a:solidFill>
                  <a:schemeClr val="bg1"/>
                </a:solidFill>
                <a:latin typeface="+mj-lt"/>
              </a:rPr>
              <a:t>Observations</a:t>
            </a:r>
          </a:p>
        </p:txBody>
      </p:sp>
    </p:spTree>
    <p:extLst>
      <p:ext uri="{BB962C8B-B14F-4D97-AF65-F5344CB8AC3E}">
        <p14:creationId xmlns:p14="http://schemas.microsoft.com/office/powerpoint/2010/main" val="20070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4" name="Picture 3" descr="Onyx and Alabaster: It's Complicated... but not really."/>
          <p:cNvPicPr>
            <a:picLocks noChangeAspect="1"/>
          </p:cNvPicPr>
          <p:nvPr/>
        </p:nvPicPr>
        <p:blipFill rotWithShape="1">
          <a:blip r:embed="rId2">
            <a:extLst>
              <a:ext uri="{28A0092B-C50C-407E-A947-70E740481C1C}">
                <a14:useLocalDpi xmlns:a14="http://schemas.microsoft.com/office/drawing/2010/main" val="0"/>
              </a:ext>
            </a:extLst>
          </a:blip>
          <a:srcRect t="20368" b="17690"/>
          <a:stretch/>
        </p:blipFill>
        <p:spPr>
          <a:xfrm>
            <a:off x="3301010" y="3396342"/>
            <a:ext cx="6502400" cy="3222173"/>
          </a:xfrm>
          <a:prstGeom prst="rect">
            <a:avLst/>
          </a:prstGeom>
        </p:spPr>
      </p:pic>
      <p:sp>
        <p:nvSpPr>
          <p:cNvPr id="5" name="TextBox 4"/>
          <p:cNvSpPr txBox="1"/>
          <p:nvPr/>
        </p:nvSpPr>
        <p:spPr>
          <a:xfrm>
            <a:off x="4257964" y="3774704"/>
            <a:ext cx="4858327" cy="830997"/>
          </a:xfrm>
          <a:prstGeom prst="rect">
            <a:avLst/>
          </a:prstGeom>
          <a:noFill/>
        </p:spPr>
        <p:txBody>
          <a:bodyPr wrap="square" rtlCol="0">
            <a:spAutoFit/>
          </a:bodyPr>
          <a:lstStyle/>
          <a:p>
            <a:pPr algn="ctr"/>
            <a:r>
              <a:rPr lang="en-US" sz="2400" b="1" dirty="0">
                <a:latin typeface="+mj-lt"/>
              </a:rPr>
              <a:t>Program Designers</a:t>
            </a:r>
          </a:p>
          <a:p>
            <a:pPr algn="ctr"/>
            <a:r>
              <a:rPr lang="en-US" sz="2400" b="1" dirty="0">
                <a:latin typeface="+mj-lt"/>
              </a:rPr>
              <a:t>= Principal Investigators (PIs)</a:t>
            </a:r>
          </a:p>
        </p:txBody>
      </p:sp>
      <p:sp>
        <p:nvSpPr>
          <p:cNvPr id="8" name="Pentagon 7"/>
          <p:cNvSpPr/>
          <p:nvPr/>
        </p:nvSpPr>
        <p:spPr>
          <a:xfrm rot="16200000">
            <a:off x="969932" y="2171704"/>
            <a:ext cx="4116881" cy="751114"/>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20595" y="323850"/>
            <a:ext cx="615553" cy="4206349"/>
          </a:xfrm>
          <a:prstGeom prst="rect">
            <a:avLst/>
          </a:prstGeom>
          <a:noFill/>
        </p:spPr>
        <p:txBody>
          <a:bodyPr vert="vert270" wrap="square" rtlCol="0">
            <a:spAutoFit/>
          </a:bodyPr>
          <a:lstStyle/>
          <a:p>
            <a:r>
              <a:rPr lang="en-US" sz="2800" dirty="0">
                <a:solidFill>
                  <a:schemeClr val="bg1"/>
                </a:solidFill>
                <a:latin typeface="+mj-lt"/>
              </a:rPr>
              <a:t>Data informed decisions</a:t>
            </a:r>
          </a:p>
        </p:txBody>
      </p:sp>
    </p:spTree>
    <p:extLst>
      <p:ext uri="{BB962C8B-B14F-4D97-AF65-F5344CB8AC3E}">
        <p14:creationId xmlns:p14="http://schemas.microsoft.com/office/powerpoint/2010/main" val="19835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 name="Picture 1" descr="Mudder's Milk Cupcak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37" y="-25400"/>
            <a:ext cx="10365592" cy="6883400"/>
          </a:xfrm>
          <a:prstGeom prst="rect">
            <a:avLst/>
          </a:prstGeom>
        </p:spPr>
      </p:pic>
      <p:sp>
        <p:nvSpPr>
          <p:cNvPr id="3" name="TextBox 2"/>
          <p:cNvSpPr txBox="1"/>
          <p:nvPr/>
        </p:nvSpPr>
        <p:spPr>
          <a:xfrm>
            <a:off x="1000051" y="151771"/>
            <a:ext cx="9361714" cy="584775"/>
          </a:xfrm>
          <a:prstGeom prst="rect">
            <a:avLst/>
          </a:prstGeom>
          <a:noFill/>
        </p:spPr>
        <p:txBody>
          <a:bodyPr wrap="square" rtlCol="0">
            <a:spAutoFit/>
          </a:bodyPr>
          <a:lstStyle/>
          <a:p>
            <a:r>
              <a:rPr lang="en-US" sz="3200" b="1" dirty="0">
                <a:latin typeface="+mj-lt"/>
              </a:rPr>
              <a:t>Program Ingredients</a:t>
            </a:r>
          </a:p>
        </p:txBody>
      </p:sp>
    </p:spTree>
    <p:extLst>
      <p:ext uri="{BB962C8B-B14F-4D97-AF65-F5344CB8AC3E}">
        <p14:creationId xmlns:p14="http://schemas.microsoft.com/office/powerpoint/2010/main" val="125189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9" name="Picture 8" descr="Playing with Flour: Chocolate amaretti c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597" y="415007"/>
            <a:ext cx="5108481" cy="3384368"/>
          </a:xfrm>
          <a:prstGeom prst="rect">
            <a:avLst/>
          </a:prstGeom>
        </p:spPr>
      </p:pic>
      <p:sp>
        <p:nvSpPr>
          <p:cNvPr id="10" name="TextBox 9"/>
          <p:cNvSpPr txBox="1"/>
          <p:nvPr/>
        </p:nvSpPr>
        <p:spPr>
          <a:xfrm>
            <a:off x="337457" y="1183861"/>
            <a:ext cx="6074230" cy="2400657"/>
          </a:xfrm>
          <a:prstGeom prst="rect">
            <a:avLst/>
          </a:prstGeom>
          <a:noFill/>
        </p:spPr>
        <p:txBody>
          <a:bodyPr wrap="square" rtlCol="0">
            <a:spAutoFit/>
          </a:bodyPr>
          <a:lstStyle/>
          <a:p>
            <a:r>
              <a:rPr lang="en-US" sz="3600" b="1" dirty="0">
                <a:solidFill>
                  <a:schemeClr val="accent4">
                    <a:lumMod val="50000"/>
                  </a:schemeClr>
                </a:solidFill>
                <a:latin typeface="+mj-lt"/>
              </a:rPr>
              <a:t>Implementers</a:t>
            </a:r>
            <a:r>
              <a:rPr lang="en-US" sz="3200" dirty="0">
                <a:latin typeface="+mj-lt"/>
              </a:rPr>
              <a:t> apply the </a:t>
            </a:r>
            <a:r>
              <a:rPr lang="en-US" sz="3200" b="1" dirty="0">
                <a:solidFill>
                  <a:schemeClr val="accent2">
                    <a:lumMod val="75000"/>
                  </a:schemeClr>
                </a:solidFill>
                <a:latin typeface="+mj-lt"/>
              </a:rPr>
              <a:t>heat</a:t>
            </a:r>
          </a:p>
          <a:p>
            <a:endParaRPr lang="en-US" sz="3200" dirty="0">
              <a:latin typeface="+mj-lt"/>
            </a:endParaRPr>
          </a:p>
          <a:p>
            <a:r>
              <a:rPr lang="en-US" sz="3200" b="1" dirty="0">
                <a:solidFill>
                  <a:schemeClr val="bg1">
                    <a:lumMod val="50000"/>
                  </a:schemeClr>
                </a:solidFill>
                <a:latin typeface="+mj-lt"/>
              </a:rPr>
              <a:t>Baking pan </a:t>
            </a:r>
            <a:r>
              <a:rPr lang="en-US" sz="3200" dirty="0">
                <a:latin typeface="+mj-lt"/>
              </a:rPr>
              <a:t>is the </a:t>
            </a:r>
            <a:r>
              <a:rPr lang="en-US" sz="3200" b="1" dirty="0">
                <a:solidFill>
                  <a:schemeClr val="bg1">
                    <a:lumMod val="50000"/>
                  </a:schemeClr>
                </a:solidFill>
                <a:latin typeface="+mj-lt"/>
              </a:rPr>
              <a:t>vessel</a:t>
            </a:r>
            <a:r>
              <a:rPr lang="en-US" sz="3200" dirty="0">
                <a:latin typeface="+mj-lt"/>
              </a:rPr>
              <a:t> in which the program will </a:t>
            </a:r>
            <a:r>
              <a:rPr lang="en-US" sz="3200" b="1" dirty="0">
                <a:solidFill>
                  <a:schemeClr val="accent2">
                    <a:lumMod val="50000"/>
                  </a:schemeClr>
                </a:solidFill>
                <a:latin typeface="+mj-lt"/>
              </a:rPr>
              <a:t>rise</a:t>
            </a:r>
            <a:r>
              <a:rPr lang="en-US" sz="3200" dirty="0">
                <a:solidFill>
                  <a:schemeClr val="accent2">
                    <a:lumMod val="50000"/>
                  </a:schemeClr>
                </a:solidFill>
                <a:latin typeface="+mj-lt"/>
              </a:rPr>
              <a:t>  </a:t>
            </a:r>
          </a:p>
          <a:p>
            <a:endParaRPr lang="en-US" dirty="0"/>
          </a:p>
        </p:txBody>
      </p:sp>
      <p:pic>
        <p:nvPicPr>
          <p:cNvPr id="12" name="Picture 11" descr="Baking Pie Cupcake · Free photo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52" y="3799375"/>
            <a:ext cx="3783875" cy="2518642"/>
          </a:xfrm>
          <a:prstGeom prst="rect">
            <a:avLst/>
          </a:prstGeom>
        </p:spPr>
      </p:pic>
      <p:sp>
        <p:nvSpPr>
          <p:cNvPr id="13" name="TextBox 12"/>
          <p:cNvSpPr txBox="1"/>
          <p:nvPr/>
        </p:nvSpPr>
        <p:spPr>
          <a:xfrm>
            <a:off x="5732225" y="4788161"/>
            <a:ext cx="5998028" cy="1138773"/>
          </a:xfrm>
          <a:prstGeom prst="rect">
            <a:avLst/>
          </a:prstGeom>
          <a:noFill/>
        </p:spPr>
        <p:txBody>
          <a:bodyPr wrap="square" rtlCol="0">
            <a:spAutoFit/>
          </a:bodyPr>
          <a:lstStyle/>
          <a:p>
            <a:r>
              <a:rPr lang="en-US" sz="3600" b="1" dirty="0">
                <a:solidFill>
                  <a:srgbClr val="9C0DC3"/>
                </a:solidFill>
                <a:latin typeface="+mj-lt"/>
              </a:rPr>
              <a:t>Evaluators</a:t>
            </a:r>
            <a:r>
              <a:rPr lang="en-US" sz="3200" dirty="0">
                <a:latin typeface="+mj-lt"/>
              </a:rPr>
              <a:t> keep the window to the oven </a:t>
            </a:r>
            <a:r>
              <a:rPr lang="en-US" sz="3200" b="1" dirty="0">
                <a:solidFill>
                  <a:schemeClr val="bg1">
                    <a:lumMod val="50000"/>
                  </a:schemeClr>
                </a:solidFill>
                <a:latin typeface="+mj-lt"/>
              </a:rPr>
              <a:t>clear</a:t>
            </a:r>
          </a:p>
        </p:txBody>
      </p:sp>
    </p:spTree>
    <p:extLst>
      <p:ext uri="{BB962C8B-B14F-4D97-AF65-F5344CB8AC3E}">
        <p14:creationId xmlns:p14="http://schemas.microsoft.com/office/powerpoint/2010/main" val="49612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val 5"/>
          <p:cNvSpPr/>
          <p:nvPr/>
        </p:nvSpPr>
        <p:spPr>
          <a:xfrm>
            <a:off x="116033" y="1517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9" name="Picture 8" descr="Playing with Flour: Chocolate amaretti c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85" y="959293"/>
            <a:ext cx="2187564" cy="1449261"/>
          </a:xfrm>
          <a:prstGeom prst="rect">
            <a:avLst/>
          </a:prstGeom>
        </p:spPr>
      </p:pic>
      <p:sp>
        <p:nvSpPr>
          <p:cNvPr id="10" name="TextBox 9"/>
          <p:cNvSpPr txBox="1"/>
          <p:nvPr/>
        </p:nvSpPr>
        <p:spPr>
          <a:xfrm>
            <a:off x="547833" y="1160680"/>
            <a:ext cx="8784771" cy="5109091"/>
          </a:xfrm>
          <a:prstGeom prst="rect">
            <a:avLst/>
          </a:prstGeom>
          <a:noFill/>
        </p:spPr>
        <p:txBody>
          <a:bodyPr wrap="square" rtlCol="0">
            <a:spAutoFit/>
          </a:bodyPr>
          <a:lstStyle/>
          <a:p>
            <a:pPr marL="514350" lvl="0" indent="-514350" fontAlgn="base">
              <a:buFont typeface="Arial" panose="020B0604020202020204" pitchFamily="34" charset="0"/>
              <a:buChar char="•"/>
            </a:pPr>
            <a:r>
              <a:rPr lang="en-US" sz="2800" dirty="0">
                <a:latin typeface="+mj-lt"/>
              </a:rPr>
              <a:t>What can we learn about the program from implementer’s journals?</a:t>
            </a:r>
          </a:p>
          <a:p>
            <a:pPr lvl="0" fontAlgn="base"/>
            <a:endParaRPr lang="en-US" sz="2800" dirty="0">
              <a:latin typeface="+mj-lt"/>
            </a:endParaRPr>
          </a:p>
          <a:p>
            <a:pPr marL="514350" lvl="0" indent="-514350" fontAlgn="base">
              <a:buFont typeface="Arial" panose="020B0604020202020204" pitchFamily="34" charset="0"/>
              <a:buChar char="•"/>
            </a:pPr>
            <a:r>
              <a:rPr lang="en-US" sz="2800" dirty="0">
                <a:latin typeface="+mj-lt"/>
              </a:rPr>
              <a:t>What factors impact the experiences of program implementers?</a:t>
            </a:r>
          </a:p>
          <a:p>
            <a:pPr marL="514350" lvl="0" indent="-514350" fontAlgn="base">
              <a:buFont typeface="Arial" panose="020B0604020202020204" pitchFamily="34" charset="0"/>
              <a:buChar char="•"/>
            </a:pPr>
            <a:endParaRPr lang="en-US" sz="2800" dirty="0">
              <a:latin typeface="+mj-lt"/>
            </a:endParaRPr>
          </a:p>
          <a:p>
            <a:pPr marL="514350" indent="-514350">
              <a:buFont typeface="Arial" panose="020B0604020202020204" pitchFamily="34" charset="0"/>
              <a:buChar char="•"/>
            </a:pPr>
            <a:r>
              <a:rPr lang="en-US" sz="2800" dirty="0">
                <a:latin typeface="+mj-lt"/>
              </a:rPr>
              <a:t>In what ways have the experiences of the program implementers changed over the course of the outreach? </a:t>
            </a:r>
          </a:p>
          <a:p>
            <a:pPr marL="514350" indent="-514350">
              <a:buFont typeface="Arial" panose="020B0604020202020204" pitchFamily="34" charset="0"/>
              <a:buChar char="•"/>
            </a:pPr>
            <a:endParaRPr lang="en-US" sz="2800" dirty="0">
              <a:latin typeface="+mj-lt"/>
            </a:endParaRPr>
          </a:p>
          <a:p>
            <a:pPr marL="514350" indent="-514350">
              <a:buFont typeface="Arial" panose="020B0604020202020204" pitchFamily="34" charset="0"/>
              <a:buChar char="•"/>
            </a:pPr>
            <a:r>
              <a:rPr lang="en-US" sz="2800" dirty="0">
                <a:latin typeface="+mj-lt"/>
              </a:rPr>
              <a:t>What is the value of reflection data to program designers?</a:t>
            </a:r>
          </a:p>
          <a:p>
            <a:endParaRPr lang="en-US" dirty="0"/>
          </a:p>
        </p:txBody>
      </p:sp>
      <p:pic>
        <p:nvPicPr>
          <p:cNvPr id="5" name="Picture 4" descr="Playing with Flour: Hershey's (vs. Beatty's) chocolate cak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285" y="4729306"/>
            <a:ext cx="2205872" cy="1460011"/>
          </a:xfrm>
          <a:prstGeom prst="rect">
            <a:avLst/>
          </a:prstGeom>
        </p:spPr>
      </p:pic>
      <p:sp>
        <p:nvSpPr>
          <p:cNvPr id="2" name="Down Arrow 1"/>
          <p:cNvSpPr/>
          <p:nvPr/>
        </p:nvSpPr>
        <p:spPr>
          <a:xfrm>
            <a:off x="10482943" y="2569029"/>
            <a:ext cx="751114" cy="191588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2283" y="181278"/>
            <a:ext cx="7021286" cy="584775"/>
          </a:xfrm>
          <a:prstGeom prst="rect">
            <a:avLst/>
          </a:prstGeom>
          <a:noFill/>
        </p:spPr>
        <p:txBody>
          <a:bodyPr wrap="square" rtlCol="0">
            <a:spAutoFit/>
          </a:bodyPr>
          <a:lstStyle/>
          <a:p>
            <a:r>
              <a:rPr lang="en-US" sz="3200" b="1" dirty="0">
                <a:latin typeface="+mj-lt"/>
              </a:rPr>
              <a:t>Evaluation Questions</a:t>
            </a:r>
          </a:p>
        </p:txBody>
      </p:sp>
    </p:spTree>
    <p:extLst>
      <p:ext uri="{BB962C8B-B14F-4D97-AF65-F5344CB8AC3E}">
        <p14:creationId xmlns:p14="http://schemas.microsoft.com/office/powerpoint/2010/main" val="377221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AFC958-465B-6D4A-8ED4-EAA89B3F44A7}"/>
              </a:ext>
            </a:extLst>
          </p:cNvPr>
          <p:cNvSpPr/>
          <p:nvPr/>
        </p:nvSpPr>
        <p:spPr>
          <a:xfrm>
            <a:off x="1629148" y="2774374"/>
            <a:ext cx="188841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Inductive Coding</a:t>
            </a:r>
          </a:p>
        </p:txBody>
      </p:sp>
      <p:cxnSp>
        <p:nvCxnSpPr>
          <p:cNvPr id="6" name="Straight Connector 5">
            <a:extLst>
              <a:ext uri="{FF2B5EF4-FFF2-40B4-BE49-F238E27FC236}">
                <a16:creationId xmlns:a16="http://schemas.microsoft.com/office/drawing/2014/main" id="{A1A8B83B-EFDF-4A4E-8CB8-E2186541BA46}"/>
              </a:ext>
            </a:extLst>
          </p:cNvPr>
          <p:cNvCxnSpPr>
            <a:cxnSpLocks/>
          </p:cNvCxnSpPr>
          <p:nvPr/>
        </p:nvCxnSpPr>
        <p:spPr>
          <a:xfrm>
            <a:off x="5137808" y="3059452"/>
            <a:ext cx="0" cy="1170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B65B469-E59A-994D-881B-756FF1D974A3}"/>
              </a:ext>
            </a:extLst>
          </p:cNvPr>
          <p:cNvCxnSpPr>
            <a:cxnSpLocks/>
          </p:cNvCxnSpPr>
          <p:nvPr/>
        </p:nvCxnSpPr>
        <p:spPr>
          <a:xfrm>
            <a:off x="2625551" y="4430062"/>
            <a:ext cx="0" cy="85517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81A7CD-BE3C-964A-B0DF-3330A007AA2E}"/>
              </a:ext>
            </a:extLst>
          </p:cNvPr>
          <p:cNvCxnSpPr/>
          <p:nvPr/>
        </p:nvCxnSpPr>
        <p:spPr>
          <a:xfrm>
            <a:off x="2625552" y="1422127"/>
            <a:ext cx="0" cy="127360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D389D5A-5BA0-5A45-8792-5E5DF6B247B3}"/>
              </a:ext>
            </a:extLst>
          </p:cNvPr>
          <p:cNvSpPr/>
          <p:nvPr/>
        </p:nvSpPr>
        <p:spPr>
          <a:xfrm>
            <a:off x="1292733" y="5294859"/>
            <a:ext cx="2477234" cy="85517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Inter-rater reliability with 3 coders</a:t>
            </a:r>
          </a:p>
        </p:txBody>
      </p:sp>
      <p:sp>
        <p:nvSpPr>
          <p:cNvPr id="18" name="Rectangle 17">
            <a:extLst>
              <a:ext uri="{FF2B5EF4-FFF2-40B4-BE49-F238E27FC236}">
                <a16:creationId xmlns:a16="http://schemas.microsoft.com/office/drawing/2014/main" id="{16F23346-E935-DB40-A7B0-073EB8020D87}"/>
              </a:ext>
            </a:extLst>
          </p:cNvPr>
          <p:cNvSpPr/>
          <p:nvPr/>
        </p:nvSpPr>
        <p:spPr>
          <a:xfrm>
            <a:off x="675044" y="3946188"/>
            <a:ext cx="3922529" cy="50002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Constant comparative coding</a:t>
            </a:r>
          </a:p>
        </p:txBody>
      </p:sp>
      <p:sp>
        <p:nvSpPr>
          <p:cNvPr id="21" name="Rectangle 20">
            <a:extLst>
              <a:ext uri="{FF2B5EF4-FFF2-40B4-BE49-F238E27FC236}">
                <a16:creationId xmlns:a16="http://schemas.microsoft.com/office/drawing/2014/main" id="{C9D8300D-A864-8241-ABA9-410BABD2A300}"/>
              </a:ext>
            </a:extLst>
          </p:cNvPr>
          <p:cNvSpPr/>
          <p:nvPr/>
        </p:nvSpPr>
        <p:spPr>
          <a:xfrm>
            <a:off x="6677699" y="655960"/>
            <a:ext cx="3534584" cy="57606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b="1" dirty="0">
                <a:solidFill>
                  <a:schemeClr val="bg1"/>
                </a:solidFill>
                <a:latin typeface="+mj-lt"/>
                <a:cs typeface="Arial" panose="020B0604020202020204" pitchFamily="34" charset="0"/>
              </a:rPr>
              <a:t>Codebook</a:t>
            </a:r>
          </a:p>
        </p:txBody>
      </p:sp>
      <p:sp>
        <p:nvSpPr>
          <p:cNvPr id="22" name="Rectangle 21">
            <a:extLst>
              <a:ext uri="{FF2B5EF4-FFF2-40B4-BE49-F238E27FC236}">
                <a16:creationId xmlns:a16="http://schemas.microsoft.com/office/drawing/2014/main" id="{074182EE-5802-2E47-8652-462F0F46AFE0}"/>
              </a:ext>
            </a:extLst>
          </p:cNvPr>
          <p:cNvSpPr/>
          <p:nvPr/>
        </p:nvSpPr>
        <p:spPr>
          <a:xfrm>
            <a:off x="6954570" y="5897474"/>
            <a:ext cx="3646715" cy="550770"/>
          </a:xfrm>
          <a:prstGeom prst="rect">
            <a:avLst/>
          </a:prstGeom>
          <a:solidFill>
            <a:srgbClr val="9C0D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Formative Feedback and Reporting</a:t>
            </a:r>
          </a:p>
        </p:txBody>
      </p:sp>
      <p:sp>
        <p:nvSpPr>
          <p:cNvPr id="24" name="Rectangle 23">
            <a:extLst>
              <a:ext uri="{FF2B5EF4-FFF2-40B4-BE49-F238E27FC236}">
                <a16:creationId xmlns:a16="http://schemas.microsoft.com/office/drawing/2014/main" id="{ABFA7EA6-2D71-1241-89A8-1B3985F2C24E}"/>
              </a:ext>
            </a:extLst>
          </p:cNvPr>
          <p:cNvSpPr/>
          <p:nvPr/>
        </p:nvSpPr>
        <p:spPr>
          <a:xfrm>
            <a:off x="1785041" y="296962"/>
            <a:ext cx="1732521" cy="1074615"/>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Journal reflections of implementors</a:t>
            </a:r>
          </a:p>
        </p:txBody>
      </p:sp>
      <p:sp>
        <p:nvSpPr>
          <p:cNvPr id="25" name="Rectangle 24">
            <a:extLst>
              <a:ext uri="{FF2B5EF4-FFF2-40B4-BE49-F238E27FC236}">
                <a16:creationId xmlns:a16="http://schemas.microsoft.com/office/drawing/2014/main" id="{E5072617-57D0-1045-9B2E-ABA211DF9814}"/>
              </a:ext>
            </a:extLst>
          </p:cNvPr>
          <p:cNvSpPr/>
          <p:nvPr/>
        </p:nvSpPr>
        <p:spPr>
          <a:xfrm>
            <a:off x="9304392" y="1710688"/>
            <a:ext cx="1888414" cy="1074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Focus groups with implementors</a:t>
            </a:r>
          </a:p>
        </p:txBody>
      </p:sp>
      <p:sp>
        <p:nvSpPr>
          <p:cNvPr id="26" name="Rectangle 25">
            <a:extLst>
              <a:ext uri="{FF2B5EF4-FFF2-40B4-BE49-F238E27FC236}">
                <a16:creationId xmlns:a16="http://schemas.microsoft.com/office/drawing/2014/main" id="{7BA12C8B-671A-674D-8ABE-B0BCC04DC24D}"/>
              </a:ext>
            </a:extLst>
          </p:cNvPr>
          <p:cNvSpPr/>
          <p:nvPr/>
        </p:nvSpPr>
        <p:spPr>
          <a:xfrm>
            <a:off x="6239009" y="1785853"/>
            <a:ext cx="1486311" cy="1074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Observations</a:t>
            </a:r>
          </a:p>
        </p:txBody>
      </p:sp>
      <p:sp>
        <p:nvSpPr>
          <p:cNvPr id="27" name="Rectangle 26">
            <a:extLst>
              <a:ext uri="{FF2B5EF4-FFF2-40B4-BE49-F238E27FC236}">
                <a16:creationId xmlns:a16="http://schemas.microsoft.com/office/drawing/2014/main" id="{5563CA0A-CC9E-9145-BDF2-7CD4305FD815}"/>
              </a:ext>
            </a:extLst>
          </p:cNvPr>
          <p:cNvSpPr/>
          <p:nvPr/>
        </p:nvSpPr>
        <p:spPr>
          <a:xfrm rot="16200000">
            <a:off x="-293274" y="1338965"/>
            <a:ext cx="1957738" cy="107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sz="3200" dirty="0">
                <a:solidFill>
                  <a:schemeClr val="tx1"/>
                </a:solidFill>
                <a:latin typeface="+mj-lt"/>
                <a:cs typeface="Arial" panose="020B0604020202020204" pitchFamily="34" charset="0"/>
              </a:rPr>
              <a:t>Qualitative </a:t>
            </a:r>
          </a:p>
          <a:p>
            <a:pPr algn="ctr"/>
            <a:r>
              <a:rPr lang="en-CA" sz="2800" dirty="0">
                <a:solidFill>
                  <a:schemeClr val="tx1"/>
                </a:solidFill>
                <a:latin typeface="+mj-lt"/>
                <a:cs typeface="Arial" panose="020B0604020202020204" pitchFamily="34" charset="0"/>
              </a:rPr>
              <a:t>DATA</a:t>
            </a:r>
          </a:p>
        </p:txBody>
      </p:sp>
      <p:cxnSp>
        <p:nvCxnSpPr>
          <p:cNvPr id="28" name="Straight Connector 27">
            <a:extLst>
              <a:ext uri="{FF2B5EF4-FFF2-40B4-BE49-F238E27FC236}">
                <a16:creationId xmlns:a16="http://schemas.microsoft.com/office/drawing/2014/main" id="{A3F7903F-636D-524B-AFD9-8C5A1630D1EF}"/>
              </a:ext>
            </a:extLst>
          </p:cNvPr>
          <p:cNvCxnSpPr>
            <a:cxnSpLocks/>
          </p:cNvCxnSpPr>
          <p:nvPr/>
        </p:nvCxnSpPr>
        <p:spPr>
          <a:xfrm flipH="1">
            <a:off x="3517564" y="3059452"/>
            <a:ext cx="1620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BA4E1E0-9971-3746-A061-FC3F1384584F}"/>
              </a:ext>
            </a:extLst>
          </p:cNvPr>
          <p:cNvCxnSpPr>
            <a:cxnSpLocks/>
          </p:cNvCxnSpPr>
          <p:nvPr/>
        </p:nvCxnSpPr>
        <p:spPr>
          <a:xfrm flipH="1">
            <a:off x="4631796" y="4213002"/>
            <a:ext cx="506012" cy="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6EA5AA8-681C-E44E-8128-BD153439BAE9}"/>
              </a:ext>
            </a:extLst>
          </p:cNvPr>
          <p:cNvCxnSpPr>
            <a:cxnSpLocks/>
          </p:cNvCxnSpPr>
          <p:nvPr/>
        </p:nvCxnSpPr>
        <p:spPr>
          <a:xfrm>
            <a:off x="189439" y="3057076"/>
            <a:ext cx="0" cy="112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D16BF-E6AD-364A-B2E2-5A03AC37CD98}"/>
              </a:ext>
            </a:extLst>
          </p:cNvPr>
          <p:cNvCxnSpPr>
            <a:cxnSpLocks/>
          </p:cNvCxnSpPr>
          <p:nvPr/>
        </p:nvCxnSpPr>
        <p:spPr>
          <a:xfrm flipH="1">
            <a:off x="189440" y="4188117"/>
            <a:ext cx="5175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4224D52-1AC5-2540-9007-548F1C824A88}"/>
              </a:ext>
            </a:extLst>
          </p:cNvPr>
          <p:cNvCxnSpPr>
            <a:cxnSpLocks/>
            <a:endCxn id="5" idx="1"/>
          </p:cNvCxnSpPr>
          <p:nvPr/>
        </p:nvCxnSpPr>
        <p:spPr>
          <a:xfrm>
            <a:off x="189439" y="3057076"/>
            <a:ext cx="1439709" cy="533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B42FDCD-D5CF-E64F-A328-8D3E2E0709FD}"/>
              </a:ext>
            </a:extLst>
          </p:cNvPr>
          <p:cNvCxnSpPr>
            <a:cxnSpLocks/>
          </p:cNvCxnSpPr>
          <p:nvPr/>
        </p:nvCxnSpPr>
        <p:spPr>
          <a:xfrm flipH="1">
            <a:off x="3798290" y="5712442"/>
            <a:ext cx="1825166" cy="10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19075FC-DFC1-184E-86E6-8E205D2D6911}"/>
              </a:ext>
            </a:extLst>
          </p:cNvPr>
          <p:cNvCxnSpPr>
            <a:cxnSpLocks/>
          </p:cNvCxnSpPr>
          <p:nvPr/>
        </p:nvCxnSpPr>
        <p:spPr>
          <a:xfrm>
            <a:off x="5672583" y="943992"/>
            <a:ext cx="94605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2F2C0D0-EF2A-CA4D-998F-F5B2388C137E}"/>
              </a:ext>
            </a:extLst>
          </p:cNvPr>
          <p:cNvCxnSpPr>
            <a:cxnSpLocks/>
          </p:cNvCxnSpPr>
          <p:nvPr/>
        </p:nvCxnSpPr>
        <p:spPr>
          <a:xfrm flipH="1">
            <a:off x="8463329" y="1422127"/>
            <a:ext cx="18705" cy="167223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96D9135-D7F6-1441-8D97-1D846596A502}"/>
              </a:ext>
            </a:extLst>
          </p:cNvPr>
          <p:cNvCxnSpPr>
            <a:cxnSpLocks/>
          </p:cNvCxnSpPr>
          <p:nvPr/>
        </p:nvCxnSpPr>
        <p:spPr>
          <a:xfrm flipV="1">
            <a:off x="5617243" y="943996"/>
            <a:ext cx="40786" cy="47248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2512A96-9C4B-7143-ACB6-C911C2A72EF4}"/>
              </a:ext>
            </a:extLst>
          </p:cNvPr>
          <p:cNvCxnSpPr>
            <a:cxnSpLocks/>
          </p:cNvCxnSpPr>
          <p:nvPr/>
        </p:nvCxnSpPr>
        <p:spPr>
          <a:xfrm>
            <a:off x="8482034" y="5348267"/>
            <a:ext cx="0" cy="4631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FBFE6E3-37AC-EA4E-8956-609C90EB37EF}"/>
              </a:ext>
            </a:extLst>
          </p:cNvPr>
          <p:cNvCxnSpPr>
            <a:cxnSpLocks/>
          </p:cNvCxnSpPr>
          <p:nvPr/>
        </p:nvCxnSpPr>
        <p:spPr>
          <a:xfrm flipH="1" flipV="1">
            <a:off x="8535109" y="2323161"/>
            <a:ext cx="594505" cy="1111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FBFE6E3-37AC-EA4E-8956-609C90EB37EF}"/>
              </a:ext>
            </a:extLst>
          </p:cNvPr>
          <p:cNvCxnSpPr>
            <a:cxnSpLocks/>
          </p:cNvCxnSpPr>
          <p:nvPr/>
        </p:nvCxnSpPr>
        <p:spPr>
          <a:xfrm>
            <a:off x="7778395" y="2323161"/>
            <a:ext cx="565996" cy="1111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2AFC958-465B-6D4A-8ED4-EAA89B3F44A7}"/>
              </a:ext>
            </a:extLst>
          </p:cNvPr>
          <p:cNvSpPr/>
          <p:nvPr/>
        </p:nvSpPr>
        <p:spPr>
          <a:xfrm>
            <a:off x="7579553" y="3137385"/>
            <a:ext cx="188841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Deductive Coding</a:t>
            </a:r>
          </a:p>
        </p:txBody>
      </p:sp>
      <p:sp>
        <p:nvSpPr>
          <p:cNvPr id="70" name="Rectangle 69">
            <a:extLst>
              <a:ext uri="{FF2B5EF4-FFF2-40B4-BE49-F238E27FC236}">
                <a16:creationId xmlns:a16="http://schemas.microsoft.com/office/drawing/2014/main" id="{3D389D5A-5BA0-5A45-8792-5E5DF6B247B3}"/>
              </a:ext>
            </a:extLst>
          </p:cNvPr>
          <p:cNvSpPr/>
          <p:nvPr/>
        </p:nvSpPr>
        <p:spPr>
          <a:xfrm>
            <a:off x="7307024" y="4360941"/>
            <a:ext cx="2477234" cy="85517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r>
              <a:rPr lang="en-CA" dirty="0">
                <a:solidFill>
                  <a:schemeClr val="bg1"/>
                </a:solidFill>
                <a:latin typeface="+mj-lt"/>
                <a:cs typeface="Arial" panose="020B0604020202020204" pitchFamily="34" charset="0"/>
              </a:rPr>
              <a:t>Inter-rater reliability with 3 coders</a:t>
            </a:r>
          </a:p>
        </p:txBody>
      </p:sp>
      <p:cxnSp>
        <p:nvCxnSpPr>
          <p:cNvPr id="79" name="Straight Arrow Connector 78">
            <a:extLst>
              <a:ext uri="{FF2B5EF4-FFF2-40B4-BE49-F238E27FC236}">
                <a16:creationId xmlns:a16="http://schemas.microsoft.com/office/drawing/2014/main" id="{12512A96-9C4B-7143-ACB6-C911C2A72EF4}"/>
              </a:ext>
            </a:extLst>
          </p:cNvPr>
          <p:cNvCxnSpPr>
            <a:cxnSpLocks/>
          </p:cNvCxnSpPr>
          <p:nvPr/>
        </p:nvCxnSpPr>
        <p:spPr>
          <a:xfrm>
            <a:off x="8444991" y="3798246"/>
            <a:ext cx="0" cy="4631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268433" y="304171"/>
            <a:ext cx="508000" cy="52647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6476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13289</TotalTime>
  <Words>787</Words>
  <Application>Microsoft Office PowerPoint</Application>
  <PresentationFormat>Widescreen</PresentationFormat>
  <Paragraphs>109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figures for PiPES MS</dc:title>
  <dc:creator>Sondra M. LoRE</dc:creator>
  <cp:lastModifiedBy>LoRe, Sondra Marie</cp:lastModifiedBy>
  <cp:revision>137</cp:revision>
  <dcterms:created xsi:type="dcterms:W3CDTF">2018-07-24T12:22:34Z</dcterms:created>
  <dcterms:modified xsi:type="dcterms:W3CDTF">2020-08-24T14:57:54Z</dcterms:modified>
</cp:coreProperties>
</file>