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4"/>
  </p:sldMasterIdLst>
  <p:notesMasterIdLst>
    <p:notesMasterId r:id="rId6"/>
  </p:notesMasterIdLst>
  <p:sldIdLst>
    <p:sldId id="256" r:id="rId5"/>
  </p:sldIdLst>
  <p:sldSz cx="43891200" cy="32918400"/>
  <p:notesSz cx="15405100" cy="10160000"/>
  <p:defaultTextStyle>
    <a:defPPr>
      <a:defRPr lang="en-US"/>
    </a:defPPr>
    <a:lvl1pPr algn="l" rtl="0" fontAlgn="base">
      <a:spcBef>
        <a:spcPct val="0"/>
      </a:spcBef>
      <a:spcAft>
        <a:spcPct val="0"/>
      </a:spcAft>
      <a:defRPr sz="7800" kern="1200">
        <a:solidFill>
          <a:schemeClr val="tx1"/>
        </a:solidFill>
        <a:latin typeface="Arial" charset="0"/>
        <a:ea typeface="+mn-ea"/>
        <a:cs typeface="+mn-cs"/>
      </a:defRPr>
    </a:lvl1pPr>
    <a:lvl2pPr marL="457200" algn="l" rtl="0" fontAlgn="base">
      <a:spcBef>
        <a:spcPct val="0"/>
      </a:spcBef>
      <a:spcAft>
        <a:spcPct val="0"/>
      </a:spcAft>
      <a:defRPr sz="7800" kern="1200">
        <a:solidFill>
          <a:schemeClr val="tx1"/>
        </a:solidFill>
        <a:latin typeface="Arial" charset="0"/>
        <a:ea typeface="+mn-ea"/>
        <a:cs typeface="+mn-cs"/>
      </a:defRPr>
    </a:lvl2pPr>
    <a:lvl3pPr marL="914400" algn="l" rtl="0" fontAlgn="base">
      <a:spcBef>
        <a:spcPct val="0"/>
      </a:spcBef>
      <a:spcAft>
        <a:spcPct val="0"/>
      </a:spcAft>
      <a:defRPr sz="7800" kern="1200">
        <a:solidFill>
          <a:schemeClr val="tx1"/>
        </a:solidFill>
        <a:latin typeface="Arial" charset="0"/>
        <a:ea typeface="+mn-ea"/>
        <a:cs typeface="+mn-cs"/>
      </a:defRPr>
    </a:lvl3pPr>
    <a:lvl4pPr marL="1371600" algn="l" rtl="0" fontAlgn="base">
      <a:spcBef>
        <a:spcPct val="0"/>
      </a:spcBef>
      <a:spcAft>
        <a:spcPct val="0"/>
      </a:spcAft>
      <a:defRPr sz="7800" kern="1200">
        <a:solidFill>
          <a:schemeClr val="tx1"/>
        </a:solidFill>
        <a:latin typeface="Arial" charset="0"/>
        <a:ea typeface="+mn-ea"/>
        <a:cs typeface="+mn-cs"/>
      </a:defRPr>
    </a:lvl4pPr>
    <a:lvl5pPr marL="1828800" algn="l" rtl="0" fontAlgn="base">
      <a:spcBef>
        <a:spcPct val="0"/>
      </a:spcBef>
      <a:spcAft>
        <a:spcPct val="0"/>
      </a:spcAft>
      <a:defRPr sz="7800" kern="1200">
        <a:solidFill>
          <a:schemeClr val="tx1"/>
        </a:solidFill>
        <a:latin typeface="Arial" charset="0"/>
        <a:ea typeface="+mn-ea"/>
        <a:cs typeface="+mn-cs"/>
      </a:defRPr>
    </a:lvl5pPr>
    <a:lvl6pPr marL="2286000" algn="l" defTabSz="914400" rtl="0" eaLnBrk="1" latinLnBrk="0" hangingPunct="1">
      <a:defRPr sz="7800" kern="1200">
        <a:solidFill>
          <a:schemeClr val="tx1"/>
        </a:solidFill>
        <a:latin typeface="Arial" charset="0"/>
        <a:ea typeface="+mn-ea"/>
        <a:cs typeface="+mn-cs"/>
      </a:defRPr>
    </a:lvl6pPr>
    <a:lvl7pPr marL="2743200" algn="l" defTabSz="914400" rtl="0" eaLnBrk="1" latinLnBrk="0" hangingPunct="1">
      <a:defRPr sz="7800" kern="1200">
        <a:solidFill>
          <a:schemeClr val="tx1"/>
        </a:solidFill>
        <a:latin typeface="Arial" charset="0"/>
        <a:ea typeface="+mn-ea"/>
        <a:cs typeface="+mn-cs"/>
      </a:defRPr>
    </a:lvl7pPr>
    <a:lvl8pPr marL="3200400" algn="l" defTabSz="914400" rtl="0" eaLnBrk="1" latinLnBrk="0" hangingPunct="1">
      <a:defRPr sz="7800" kern="1200">
        <a:solidFill>
          <a:schemeClr val="tx1"/>
        </a:solidFill>
        <a:latin typeface="Arial" charset="0"/>
        <a:ea typeface="+mn-ea"/>
        <a:cs typeface="+mn-cs"/>
      </a:defRPr>
    </a:lvl8pPr>
    <a:lvl9pPr marL="3657600" algn="l" defTabSz="914400" rtl="0" eaLnBrk="1" latinLnBrk="0" hangingPunct="1">
      <a:defRPr sz="7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3200">
          <p15:clr>
            <a:srgbClr val="A4A3A4"/>
          </p15:clr>
        </p15:guide>
        <p15:guide id="2" pos="48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6600"/>
    <a:srgbClr val="A99E67"/>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E68EF-2262-4B26-8880-153228982A04}" v="20" dt="2020-10-16T23:33:57.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90" autoAdjust="0"/>
    <p:restoredTop sz="94660" autoAdjust="0"/>
  </p:normalViewPr>
  <p:slideViewPr>
    <p:cSldViewPr>
      <p:cViewPr varScale="1">
        <p:scale>
          <a:sx n="13" d="100"/>
          <a:sy n="13" d="100"/>
        </p:scale>
        <p:origin x="8" y="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24" d="100"/>
          <a:sy n="24" d="100"/>
        </p:scale>
        <p:origin x="-2532" y="-90"/>
      </p:cViewPr>
      <p:guideLst>
        <p:guide orient="horz" pos="3200"/>
        <p:guide pos="48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75438" cy="508000"/>
          </a:xfrm>
          <a:prstGeom prst="rect">
            <a:avLst/>
          </a:prstGeom>
        </p:spPr>
        <p:txBody>
          <a:bodyPr vert="horz" lIns="31184" tIns="15592" rIns="31184" bIns="15592" rtlCol="0"/>
          <a:lstStyle>
            <a:lvl1pPr algn="l">
              <a:defRPr sz="400">
                <a:latin typeface="Arial" pitchFamily="34" charset="0"/>
              </a:defRPr>
            </a:lvl1pPr>
          </a:lstStyle>
          <a:p>
            <a:pPr>
              <a:defRPr/>
            </a:pPr>
            <a:endParaRPr lang="en-US"/>
          </a:p>
        </p:txBody>
      </p:sp>
      <p:sp>
        <p:nvSpPr>
          <p:cNvPr id="3" name="Date Placeholder 2"/>
          <p:cNvSpPr>
            <a:spLocks noGrp="1"/>
          </p:cNvSpPr>
          <p:nvPr>
            <p:ph type="dt" idx="1"/>
          </p:nvPr>
        </p:nvSpPr>
        <p:spPr>
          <a:xfrm>
            <a:off x="8726488" y="0"/>
            <a:ext cx="6675437" cy="508000"/>
          </a:xfrm>
          <a:prstGeom prst="rect">
            <a:avLst/>
          </a:prstGeom>
        </p:spPr>
        <p:txBody>
          <a:bodyPr vert="horz" lIns="31184" tIns="15592" rIns="31184" bIns="15592" rtlCol="0"/>
          <a:lstStyle>
            <a:lvl1pPr algn="r">
              <a:defRPr sz="400">
                <a:latin typeface="Arial" pitchFamily="34" charset="0"/>
              </a:defRPr>
            </a:lvl1pPr>
          </a:lstStyle>
          <a:p>
            <a:pPr>
              <a:defRPr/>
            </a:pPr>
            <a:fld id="{D6D49842-4624-4EBE-80CF-6880C63397B5}" type="datetimeFigureOut">
              <a:rPr lang="en-US"/>
              <a:pPr>
                <a:defRPr/>
              </a:pPr>
              <a:t>10/16/2020</a:t>
            </a:fld>
            <a:endParaRPr lang="en-US"/>
          </a:p>
        </p:txBody>
      </p:sp>
      <p:sp>
        <p:nvSpPr>
          <p:cNvPr id="4" name="Slide Image Placeholder 3"/>
          <p:cNvSpPr>
            <a:spLocks noGrp="1" noRot="1" noChangeAspect="1"/>
          </p:cNvSpPr>
          <p:nvPr>
            <p:ph type="sldImg" idx="2"/>
          </p:nvPr>
        </p:nvSpPr>
        <p:spPr>
          <a:xfrm>
            <a:off x="5162550" y="762000"/>
            <a:ext cx="5080000" cy="3810000"/>
          </a:xfrm>
          <a:prstGeom prst="rect">
            <a:avLst/>
          </a:prstGeom>
          <a:noFill/>
          <a:ln w="12700">
            <a:solidFill>
              <a:prstClr val="black"/>
            </a:solidFill>
          </a:ln>
        </p:spPr>
        <p:txBody>
          <a:bodyPr vert="horz" lIns="31184" tIns="15592" rIns="31184" bIns="15592" rtlCol="0" anchor="ctr"/>
          <a:lstStyle/>
          <a:p>
            <a:pPr lvl="0"/>
            <a:endParaRPr lang="en-US" noProof="0"/>
          </a:p>
        </p:txBody>
      </p:sp>
      <p:sp>
        <p:nvSpPr>
          <p:cNvPr id="5" name="Notes Placeholder 4"/>
          <p:cNvSpPr>
            <a:spLocks noGrp="1"/>
          </p:cNvSpPr>
          <p:nvPr>
            <p:ph type="body" sz="quarter" idx="3"/>
          </p:nvPr>
        </p:nvSpPr>
        <p:spPr>
          <a:xfrm>
            <a:off x="1539875" y="4826000"/>
            <a:ext cx="12325350" cy="4572000"/>
          </a:xfrm>
          <a:prstGeom prst="rect">
            <a:avLst/>
          </a:prstGeom>
        </p:spPr>
        <p:txBody>
          <a:bodyPr vert="horz" lIns="31184" tIns="15592" rIns="31184" bIns="1559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650413"/>
            <a:ext cx="6675438" cy="508000"/>
          </a:xfrm>
          <a:prstGeom prst="rect">
            <a:avLst/>
          </a:prstGeom>
        </p:spPr>
        <p:txBody>
          <a:bodyPr vert="horz" lIns="31184" tIns="15592" rIns="31184" bIns="15592" rtlCol="0" anchor="b"/>
          <a:lstStyle>
            <a:lvl1pPr algn="l">
              <a:defRPr sz="4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8726488" y="9650413"/>
            <a:ext cx="6675437" cy="508000"/>
          </a:xfrm>
          <a:prstGeom prst="rect">
            <a:avLst/>
          </a:prstGeom>
        </p:spPr>
        <p:txBody>
          <a:bodyPr vert="horz" lIns="31184" tIns="15592" rIns="31184" bIns="15592" rtlCol="0" anchor="b"/>
          <a:lstStyle>
            <a:lvl1pPr algn="r">
              <a:defRPr sz="400">
                <a:latin typeface="Arial" pitchFamily="34" charset="0"/>
              </a:defRPr>
            </a:lvl1pPr>
          </a:lstStyle>
          <a:p>
            <a:pPr>
              <a:defRPr/>
            </a:pPr>
            <a:fld id="{E0B4DECF-E9DF-43D2-B66C-F57A17E267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C9EAC-DBB6-4F29-92CD-0BA648EFE9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42ECBB-1026-4A6E-910E-C2D00F8822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492C49-949E-4802-8C89-7FBED85813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79AD2-2789-4D2C-A66F-4BEB6C2266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342C6B-962E-40CB-8A92-849E738AC5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A4DDE9-B6BC-4499-89E7-B5C54C391F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3C2800-DC05-40C6-9620-DC8C1AADD4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614F08-B992-480C-A16C-8DF804D31E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4AE2DD-95A4-4CDD-861B-25BA6BAA34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DB9DD4-78BA-4F22-99A5-2AACE8BCD4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76F79A-0090-42A3-AD63-EE6048890E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996600">
                <a:alpha val="73000"/>
              </a:srgbClr>
            </a:gs>
            <a:gs pos="12000">
              <a:srgbClr val="E6D78A"/>
            </a:gs>
            <a:gs pos="30000">
              <a:srgbClr val="C7AC4C"/>
            </a:gs>
            <a:gs pos="45000">
              <a:srgbClr val="E6D78A"/>
            </a:gs>
            <a:gs pos="77000">
              <a:srgbClr val="C7AC4C"/>
            </a:gs>
            <a:gs pos="100000">
              <a:srgbClr val="E6DCAC"/>
            </a:gs>
          </a:gsLst>
          <a:lin ang="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40" tIns="219422" rIns="438840" bIns="219422"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40" tIns="219422" rIns="438840" bIns="2194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pPr>
              <a:defRPr/>
            </a:pPr>
            <a:fld id="{481E41B2-3E19-4A5E-8939-03431494DC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152400"/>
            <a:ext cx="40919400" cy="5105400"/>
          </a:xfrm>
          <a:solidFill>
            <a:srgbClr val="FFFFCC"/>
          </a:solidFill>
          <a:ln w="76200">
            <a:solidFill>
              <a:srgbClr val="FFFFCC"/>
            </a:solidFill>
          </a:ln>
        </p:spPr>
        <p:txBody>
          <a:bodyPr rtlCol="0">
            <a:normAutofit fontScale="90000"/>
          </a:bodyPr>
          <a:lstStyle/>
          <a:p>
            <a:pPr defTabSz="4388419" eaLnBrk="1" fontAlgn="auto" hangingPunct="1">
              <a:spcAft>
                <a:spcPts val="0"/>
              </a:spcAft>
              <a:defRPr/>
            </a:pPr>
            <a:r>
              <a:rPr lang="en-US" sz="11100" b="1" dirty="0">
                <a:latin typeface="Arial" panose="020B0604020202020204" pitchFamily="34" charset="0"/>
                <a:cs typeface="Arial" panose="020B0604020202020204" pitchFamily="34" charset="0"/>
              </a:rPr>
              <a:t>The Teacher Evaluation System in Saudi Arabia</a:t>
            </a:r>
            <a:br>
              <a:rPr lang="en-US" dirty="0"/>
            </a:br>
            <a:r>
              <a:rPr lang="en-US" sz="6100" b="1" dirty="0">
                <a:solidFill>
                  <a:schemeClr val="tx2">
                    <a:satMod val="130000"/>
                  </a:schemeClr>
                </a:solidFill>
                <a:latin typeface="Arial" panose="020B0604020202020204" pitchFamily="34" charset="0"/>
                <a:cs typeface="Arial" panose="020B0604020202020204" pitchFamily="34" charset="0"/>
              </a:rPr>
              <a:t>Abdullah Mana Al Farwan</a:t>
            </a:r>
            <a:br>
              <a:rPr lang="en-US" sz="7800" dirty="0">
                <a:solidFill>
                  <a:schemeClr val="tx2">
                    <a:satMod val="130000"/>
                  </a:schemeClr>
                </a:solidFill>
                <a:latin typeface="Arial" panose="020B0604020202020204" pitchFamily="34" charset="0"/>
                <a:cs typeface="Arial" panose="020B0604020202020204" pitchFamily="34" charset="0"/>
              </a:rPr>
            </a:br>
            <a:r>
              <a:rPr lang="en-US" sz="5600" dirty="0">
                <a:solidFill>
                  <a:schemeClr val="tx2">
                    <a:satMod val="130000"/>
                  </a:schemeClr>
                </a:solidFill>
                <a:latin typeface="Arial" panose="020B0604020202020204" pitchFamily="34" charset="0"/>
                <a:cs typeface="Arial" panose="020B0604020202020204" pitchFamily="34" charset="0"/>
              </a:rPr>
              <a:t>College of Education and Human Development</a:t>
            </a:r>
            <a:br>
              <a:rPr lang="en-US" sz="5600" dirty="0">
                <a:solidFill>
                  <a:schemeClr val="tx2">
                    <a:satMod val="130000"/>
                  </a:schemeClr>
                </a:solidFill>
                <a:latin typeface="Arial" panose="020B0604020202020204" pitchFamily="34" charset="0"/>
                <a:cs typeface="Arial" panose="020B0604020202020204" pitchFamily="34" charset="0"/>
              </a:rPr>
            </a:br>
            <a:r>
              <a:rPr lang="en-US" sz="5600" dirty="0">
                <a:solidFill>
                  <a:schemeClr val="tx2">
                    <a:satMod val="130000"/>
                  </a:schemeClr>
                </a:solidFill>
                <a:latin typeface="Arial" panose="020B0604020202020204" pitchFamily="34" charset="0"/>
                <a:cs typeface="Arial" panose="020B0604020202020204" pitchFamily="34" charset="0"/>
              </a:rPr>
              <a:t> Department of Evaluation, Measurement, and Research </a:t>
            </a:r>
            <a:br>
              <a:rPr lang="en-US" sz="5600" dirty="0">
                <a:solidFill>
                  <a:schemeClr val="tx2">
                    <a:satMod val="130000"/>
                  </a:schemeClr>
                </a:solidFill>
                <a:latin typeface="Arial" panose="020B0604020202020204" pitchFamily="34" charset="0"/>
                <a:cs typeface="Arial" panose="020B0604020202020204" pitchFamily="34" charset="0"/>
              </a:rPr>
            </a:br>
            <a:r>
              <a:rPr lang="en-US" sz="5600" dirty="0">
                <a:solidFill>
                  <a:schemeClr val="tx2">
                    <a:satMod val="130000"/>
                  </a:schemeClr>
                </a:solidFill>
                <a:latin typeface="Arial" panose="020B0604020202020204" pitchFamily="34" charset="0"/>
                <a:cs typeface="Arial" panose="020B0604020202020204" pitchFamily="34" charset="0"/>
              </a:rPr>
              <a:t>Western Michigan University, Kalamazoo MI 49008</a:t>
            </a:r>
          </a:p>
        </p:txBody>
      </p:sp>
      <p:sp>
        <p:nvSpPr>
          <p:cNvPr id="1028" name="Text Box 6"/>
          <p:cNvSpPr txBox="1">
            <a:spLocks noChangeArrowheads="1"/>
          </p:cNvSpPr>
          <p:nvPr/>
        </p:nvSpPr>
        <p:spPr bwMode="auto">
          <a:xfrm>
            <a:off x="1509712" y="13868400"/>
            <a:ext cx="13633450" cy="1317625"/>
          </a:xfrm>
          <a:prstGeom prst="rect">
            <a:avLst/>
          </a:prstGeom>
          <a:solidFill>
            <a:srgbClr val="000080"/>
          </a:solidFill>
          <a:ln w="9525">
            <a:solidFill>
              <a:schemeClr val="accent2"/>
            </a:solidFill>
            <a:miter lim="800000"/>
            <a:headEnd/>
            <a:tailEnd/>
          </a:ln>
        </p:spPr>
        <p:txBody>
          <a:bodyPr lIns="393887" tIns="196943" rIns="393887" bIns="196943">
            <a:spAutoFit/>
          </a:bodyPr>
          <a:lstStyle/>
          <a:p>
            <a:pPr algn="ctr" defTabSz="3938588">
              <a:spcBef>
                <a:spcPct val="50000"/>
              </a:spcBef>
            </a:pPr>
            <a:r>
              <a:rPr lang="en-US" sz="6000" b="1" dirty="0">
                <a:solidFill>
                  <a:schemeClr val="bg1"/>
                </a:solidFill>
              </a:rPr>
              <a:t>Introduction</a:t>
            </a:r>
          </a:p>
        </p:txBody>
      </p:sp>
      <p:sp>
        <p:nvSpPr>
          <p:cNvPr id="1029" name="Text Box 8"/>
          <p:cNvSpPr txBox="1">
            <a:spLocks noChangeArrowheads="1"/>
          </p:cNvSpPr>
          <p:nvPr/>
        </p:nvSpPr>
        <p:spPr bwMode="auto">
          <a:xfrm>
            <a:off x="16254412" y="5424030"/>
            <a:ext cx="13633450" cy="1317625"/>
          </a:xfrm>
          <a:prstGeom prst="rect">
            <a:avLst/>
          </a:prstGeom>
          <a:solidFill>
            <a:srgbClr val="000080"/>
          </a:solidFill>
          <a:ln w="9525">
            <a:solidFill>
              <a:schemeClr val="accent2"/>
            </a:solidFill>
            <a:miter lim="800000"/>
            <a:headEnd/>
            <a:tailEnd/>
          </a:ln>
        </p:spPr>
        <p:txBody>
          <a:bodyPr lIns="393887" tIns="196943" rIns="393887" bIns="196943">
            <a:spAutoFit/>
          </a:bodyPr>
          <a:lstStyle/>
          <a:p>
            <a:pPr algn="ctr" defTabSz="3938588">
              <a:spcBef>
                <a:spcPct val="50000"/>
              </a:spcBef>
            </a:pPr>
            <a:r>
              <a:rPr lang="en-US" sz="6000" b="1" dirty="0">
                <a:solidFill>
                  <a:schemeClr val="bg1"/>
                </a:solidFill>
              </a:rPr>
              <a:t>Teacher Evaluation Process</a:t>
            </a:r>
          </a:p>
        </p:txBody>
      </p:sp>
      <p:sp>
        <p:nvSpPr>
          <p:cNvPr id="1030" name="Text Box 13"/>
          <p:cNvSpPr txBox="1">
            <a:spLocks noChangeArrowheads="1"/>
          </p:cNvSpPr>
          <p:nvPr/>
        </p:nvSpPr>
        <p:spPr bwMode="auto">
          <a:xfrm>
            <a:off x="1281112" y="5424030"/>
            <a:ext cx="14090650" cy="1317625"/>
          </a:xfrm>
          <a:prstGeom prst="rect">
            <a:avLst/>
          </a:prstGeom>
          <a:solidFill>
            <a:srgbClr val="000080"/>
          </a:solidFill>
          <a:ln w="9525">
            <a:solidFill>
              <a:schemeClr val="accent2"/>
            </a:solidFill>
            <a:miter lim="800000"/>
            <a:headEnd/>
            <a:tailEnd/>
          </a:ln>
        </p:spPr>
        <p:txBody>
          <a:bodyPr lIns="393887" tIns="196943" rIns="393887" bIns="196943">
            <a:spAutoFit/>
          </a:bodyPr>
          <a:lstStyle/>
          <a:p>
            <a:pPr algn="ctr" defTabSz="3938588">
              <a:spcBef>
                <a:spcPct val="50000"/>
              </a:spcBef>
            </a:pPr>
            <a:r>
              <a:rPr lang="en-US" sz="6000" b="1" dirty="0">
                <a:solidFill>
                  <a:schemeClr val="bg1"/>
                </a:solidFill>
              </a:rPr>
              <a:t>Abstract</a:t>
            </a:r>
          </a:p>
        </p:txBody>
      </p:sp>
      <p:sp>
        <p:nvSpPr>
          <p:cNvPr id="1031" name="Text Box 14"/>
          <p:cNvSpPr txBox="1">
            <a:spLocks noChangeArrowheads="1"/>
          </p:cNvSpPr>
          <p:nvPr/>
        </p:nvSpPr>
        <p:spPr bwMode="auto">
          <a:xfrm>
            <a:off x="30808611" y="5424030"/>
            <a:ext cx="11825288" cy="1317625"/>
          </a:xfrm>
          <a:prstGeom prst="rect">
            <a:avLst/>
          </a:prstGeom>
          <a:solidFill>
            <a:srgbClr val="000080"/>
          </a:solidFill>
          <a:ln w="9525">
            <a:solidFill>
              <a:schemeClr val="accent2"/>
            </a:solidFill>
            <a:miter lim="800000"/>
            <a:headEnd/>
            <a:tailEnd/>
          </a:ln>
        </p:spPr>
        <p:txBody>
          <a:bodyPr lIns="393887" tIns="196943" rIns="393887" bIns="196943">
            <a:spAutoFit/>
          </a:bodyPr>
          <a:lstStyle/>
          <a:p>
            <a:pPr algn="ctr" defTabSz="3938588">
              <a:spcBef>
                <a:spcPct val="50000"/>
              </a:spcBef>
            </a:pPr>
            <a:r>
              <a:rPr lang="en-US" sz="6000" b="1" dirty="0">
                <a:solidFill>
                  <a:schemeClr val="bg1"/>
                </a:solidFill>
              </a:rPr>
              <a:t>Future Considerations</a:t>
            </a:r>
          </a:p>
        </p:txBody>
      </p:sp>
      <p:sp>
        <p:nvSpPr>
          <p:cNvPr id="1033" name="Text Box 24"/>
          <p:cNvSpPr txBox="1">
            <a:spLocks noChangeArrowheads="1"/>
          </p:cNvSpPr>
          <p:nvPr/>
        </p:nvSpPr>
        <p:spPr bwMode="auto">
          <a:xfrm>
            <a:off x="30663355" y="18860645"/>
            <a:ext cx="12115800" cy="1317625"/>
          </a:xfrm>
          <a:prstGeom prst="rect">
            <a:avLst/>
          </a:prstGeom>
          <a:solidFill>
            <a:srgbClr val="000080"/>
          </a:solidFill>
          <a:ln w="9525">
            <a:solidFill>
              <a:srgbClr val="000080"/>
            </a:solidFill>
            <a:miter lim="800000"/>
            <a:headEnd/>
            <a:tailEnd/>
          </a:ln>
        </p:spPr>
        <p:txBody>
          <a:bodyPr lIns="393887" tIns="196943" rIns="393887" bIns="196943">
            <a:spAutoFit/>
          </a:bodyPr>
          <a:lstStyle/>
          <a:p>
            <a:pPr algn="ctr" defTabSz="3938588">
              <a:spcBef>
                <a:spcPct val="50000"/>
              </a:spcBef>
            </a:pPr>
            <a:r>
              <a:rPr lang="en-US" sz="6000" b="1" dirty="0">
                <a:solidFill>
                  <a:schemeClr val="bg1"/>
                </a:solidFill>
              </a:rPr>
              <a:t>Citations</a:t>
            </a:r>
          </a:p>
        </p:txBody>
      </p:sp>
      <p:sp>
        <p:nvSpPr>
          <p:cNvPr id="1035" name="TextBox 24"/>
          <p:cNvSpPr txBox="1">
            <a:spLocks noChangeArrowheads="1"/>
          </p:cNvSpPr>
          <p:nvPr/>
        </p:nvSpPr>
        <p:spPr bwMode="auto">
          <a:xfrm>
            <a:off x="73483788" y="61641038"/>
            <a:ext cx="48547337" cy="13014325"/>
          </a:xfrm>
          <a:prstGeom prst="rect">
            <a:avLst/>
          </a:prstGeom>
          <a:noFill/>
          <a:ln w="9525">
            <a:noFill/>
            <a:miter lim="800000"/>
            <a:headEnd/>
            <a:tailEnd/>
          </a:ln>
        </p:spPr>
        <p:txBody>
          <a:bodyPr lIns="393887" tIns="196943" rIns="393887" bIns="196943">
            <a:spAutoFit/>
          </a:bodyPr>
          <a:lstStyle/>
          <a:p>
            <a:pPr defTabSz="18900775"/>
            <a:r>
              <a:rPr lang="en-US" sz="13800">
                <a:latin typeface="Calibri" charset="0"/>
              </a:rPr>
              <a:t>Figure 1. During the CPP test, animals that had received cocaine (10 or 20 mg/kg) during drug conditioning trials spent more time in the cocaine-paired side. These effects were enhanced in the Cocaine 20/MDMA 3.0 treatment group, and reduced in the Cocaine 10/MDMA 3.0 and Cocaine 20/MDMA 1.5 treatment groups. </a:t>
            </a:r>
          </a:p>
        </p:txBody>
      </p:sp>
      <p:sp>
        <p:nvSpPr>
          <p:cNvPr id="8204" name="Text Box 62"/>
          <p:cNvSpPr txBox="1">
            <a:spLocks noChangeArrowheads="1"/>
          </p:cNvSpPr>
          <p:nvPr/>
        </p:nvSpPr>
        <p:spPr bwMode="auto">
          <a:xfrm>
            <a:off x="1676400" y="15517356"/>
            <a:ext cx="13335000" cy="17020044"/>
          </a:xfrm>
          <a:prstGeom prst="rect">
            <a:avLst/>
          </a:prstGeom>
          <a:noFill/>
          <a:ln w="9525">
            <a:noFill/>
            <a:miter lim="800000"/>
            <a:headEnd/>
            <a:tailEnd/>
          </a:ln>
        </p:spPr>
        <p:txBody>
          <a:bodyPr>
            <a:spAutoFit/>
          </a:bodyPr>
          <a:lstStyle/>
          <a:p>
            <a:r>
              <a:rPr lang="en-US" sz="5000" b="1" dirty="0"/>
              <a:t>	 The purpose of this poster is to discuss the current teacher evaluations system in the Kingdom of Saudi Arabia (KSA). In the past decade, teacher evaluation has gained a lot of attention in the KSA as it plays a crucial role in the development of education. </a:t>
            </a:r>
          </a:p>
          <a:p>
            <a:r>
              <a:rPr lang="en-US" sz="5000" b="1" dirty="0"/>
              <a:t>	Teacher evaluations can promote the achievement of excellent educational outcomes and the placement of qualified teachers in different educational positions. The evaluation process also helps in improving the performance of the teachers. Teachers join the profession with different motives and abilities; therefore it is highly important to evaluate their capacities and skills to put the right person in the correct position. Additional goals for conducting teacher evaluation is to reward good teachers' performance as well as to identify strengths and weaknesses that require further improvement. </a:t>
            </a:r>
          </a:p>
        </p:txBody>
      </p:sp>
      <p:sp>
        <p:nvSpPr>
          <p:cNvPr id="1037" name="Text Box 63"/>
          <p:cNvSpPr txBox="1">
            <a:spLocks noChangeArrowheads="1"/>
          </p:cNvSpPr>
          <p:nvPr/>
        </p:nvSpPr>
        <p:spPr bwMode="auto">
          <a:xfrm>
            <a:off x="16383000" y="7086600"/>
            <a:ext cx="13335000" cy="17404765"/>
          </a:xfrm>
          <a:prstGeom prst="rect">
            <a:avLst/>
          </a:prstGeom>
          <a:noFill/>
          <a:ln w="9525">
            <a:noFill/>
            <a:miter lim="800000"/>
            <a:headEnd/>
            <a:tailEnd/>
          </a:ln>
        </p:spPr>
        <p:txBody>
          <a:bodyPr>
            <a:spAutoFit/>
          </a:bodyPr>
          <a:lstStyle/>
          <a:p>
            <a:r>
              <a:rPr lang="en-US" sz="4500" b="1" dirty="0"/>
              <a:t>Ministry of Education Saudi Arabia</a:t>
            </a:r>
          </a:p>
          <a:p>
            <a:pPr marL="457200" indent="-457200">
              <a:buFont typeface="Arial" panose="020B0604020202020204" pitchFamily="34" charset="0"/>
              <a:buChar char="•"/>
            </a:pPr>
            <a:r>
              <a:rPr lang="en-US" sz="4500" b="1" dirty="0"/>
              <a:t>Established in 1951 to oversee the educational system in the country.</a:t>
            </a:r>
          </a:p>
          <a:p>
            <a:pPr marL="457200" indent="-457200">
              <a:buFont typeface="Arial" panose="020B0604020202020204" pitchFamily="34" charset="0"/>
              <a:buChar char="•"/>
            </a:pPr>
            <a:r>
              <a:rPr lang="en-US" sz="4500" b="1" dirty="0"/>
              <a:t>All schools in the kingdom use the same teacher evaluation system.</a:t>
            </a:r>
          </a:p>
          <a:p>
            <a:endParaRPr lang="en-US" sz="4500" b="1" dirty="0"/>
          </a:p>
          <a:p>
            <a:r>
              <a:rPr lang="en-US" sz="4500" b="1" dirty="0"/>
              <a:t>Teacher Evaluation System</a:t>
            </a:r>
          </a:p>
          <a:p>
            <a:pPr marL="457200" indent="-457200">
              <a:buFont typeface="Arial" panose="020B0604020202020204" pitchFamily="34" charset="0"/>
              <a:buChar char="•"/>
            </a:pPr>
            <a:r>
              <a:rPr lang="en-US" sz="4500" b="1" dirty="0"/>
              <a:t>Ministry assigned Inspectors conduct a formal evaluation at least one time per year for each teacher.</a:t>
            </a:r>
          </a:p>
          <a:p>
            <a:pPr marL="457200" indent="-457200">
              <a:buFont typeface="Arial" panose="020B0604020202020204" pitchFamily="34" charset="0"/>
              <a:buChar char="•"/>
            </a:pPr>
            <a:r>
              <a:rPr lang="en-US" sz="4500" b="1" dirty="0"/>
              <a:t>Principals evaluate teacher competencies once per year.</a:t>
            </a:r>
          </a:p>
          <a:p>
            <a:pPr marL="457200" indent="-457200">
              <a:buFont typeface="Arial" panose="020B0604020202020204" pitchFamily="34" charset="0"/>
              <a:buChar char="•"/>
            </a:pPr>
            <a:r>
              <a:rPr lang="en-US" sz="4500" b="1" dirty="0"/>
              <a:t>Superintendents’ in conjunction with educational coaches evaluate job performance once per year.</a:t>
            </a:r>
          </a:p>
          <a:p>
            <a:endParaRPr lang="en-US" sz="4500" b="1" dirty="0"/>
          </a:p>
          <a:p>
            <a:r>
              <a:rPr lang="en-US" sz="4500" b="1" dirty="0"/>
              <a:t>Outcomes</a:t>
            </a:r>
          </a:p>
          <a:p>
            <a:pPr marL="457200" indent="-457200">
              <a:buFont typeface="Arial" panose="020B0604020202020204" pitchFamily="34" charset="0"/>
              <a:buChar char="•"/>
            </a:pPr>
            <a:r>
              <a:rPr lang="en-US" sz="4500" b="1" dirty="0"/>
              <a:t>Job performance report is only required evaluation to be reported to teachers.</a:t>
            </a:r>
          </a:p>
          <a:p>
            <a:pPr marL="457200" indent="-457200">
              <a:buFont typeface="Arial" panose="020B0604020202020204" pitchFamily="34" charset="0"/>
              <a:buChar char="•"/>
            </a:pPr>
            <a:r>
              <a:rPr lang="en-US" sz="4500" b="1" dirty="0"/>
              <a:t>Other reports are submitted back to the Ministry of Education.</a:t>
            </a:r>
          </a:p>
          <a:p>
            <a:pPr marL="457200" indent="-457200">
              <a:buFont typeface="Arial" panose="020B0604020202020204" pitchFamily="34" charset="0"/>
              <a:buChar char="•"/>
            </a:pPr>
            <a:r>
              <a:rPr lang="en-US" sz="4500" b="1" dirty="0"/>
              <a:t>These summative assessments provides decision makers with the relevant information needed about teachers.</a:t>
            </a:r>
          </a:p>
          <a:p>
            <a:endParaRPr lang="en-US" sz="4500" b="1" dirty="0"/>
          </a:p>
        </p:txBody>
      </p:sp>
      <p:sp>
        <p:nvSpPr>
          <p:cNvPr id="8206" name="Text Box 64"/>
          <p:cNvSpPr txBox="1">
            <a:spLocks noChangeArrowheads="1"/>
          </p:cNvSpPr>
          <p:nvPr/>
        </p:nvSpPr>
        <p:spPr bwMode="auto">
          <a:xfrm>
            <a:off x="1752600" y="7148453"/>
            <a:ext cx="13335000" cy="6324808"/>
          </a:xfrm>
          <a:prstGeom prst="rect">
            <a:avLst/>
          </a:prstGeom>
          <a:noFill/>
          <a:ln w="9525">
            <a:noFill/>
            <a:miter lim="800000"/>
            <a:headEnd/>
            <a:tailEnd/>
          </a:ln>
        </p:spPr>
        <p:txBody>
          <a:bodyPr>
            <a:spAutoFit/>
          </a:bodyPr>
          <a:lstStyle/>
          <a:p>
            <a:pPr defTabSz="3938588">
              <a:spcBef>
                <a:spcPct val="50000"/>
              </a:spcBef>
              <a:defRPr/>
            </a:pPr>
            <a:r>
              <a:rPr lang="en-US" sz="4500" b="1" dirty="0"/>
              <a:t>This poster will highlight the current evaluation system in Saudi Arabia. It will help participants to understand how the evaluation is being conducted, the main methods used, and the main stakeholders in the assessment process. It will also help to understand the challenges associated with this evaluation system and the possible reforms that should be taken into consideration in Saudi Arabia</a:t>
            </a:r>
            <a:endParaRPr lang="en-US" sz="4500" b="1" dirty="0">
              <a:solidFill>
                <a:schemeClr val="bg2">
                  <a:lumMod val="10000"/>
                </a:schemeClr>
              </a:solidFill>
            </a:endParaRPr>
          </a:p>
        </p:txBody>
      </p:sp>
      <p:pic>
        <p:nvPicPr>
          <p:cNvPr id="23" name="Picture 22" descr="cas-color-logo-print.jpg"/>
          <p:cNvPicPr>
            <a:picLocks noChangeAspect="1"/>
          </p:cNvPicPr>
          <p:nvPr/>
        </p:nvPicPr>
        <p:blipFill>
          <a:blip r:embed="rId2" cstate="print"/>
          <a:stretch>
            <a:fillRect/>
          </a:stretch>
        </p:blipFill>
        <p:spPr>
          <a:xfrm>
            <a:off x="37686343" y="818086"/>
            <a:ext cx="4495800" cy="3711079"/>
          </a:xfrm>
          <a:prstGeom prst="rect">
            <a:avLst/>
          </a:prstGeom>
        </p:spPr>
      </p:pic>
      <p:pic>
        <p:nvPicPr>
          <p:cNvPr id="2" name="Picture 1">
            <a:extLst>
              <a:ext uri="{FF2B5EF4-FFF2-40B4-BE49-F238E27FC236}">
                <a16:creationId xmlns:a16="http://schemas.microsoft.com/office/drawing/2014/main" id="{5F78EBCE-A89C-4AA6-83FF-2B0A8A6ABB59}"/>
              </a:ext>
            </a:extLst>
          </p:cNvPr>
          <p:cNvPicPr>
            <a:picLocks noChangeAspect="1"/>
          </p:cNvPicPr>
          <p:nvPr/>
        </p:nvPicPr>
        <p:blipFill>
          <a:blip r:embed="rId3"/>
          <a:stretch>
            <a:fillRect/>
          </a:stretch>
        </p:blipFill>
        <p:spPr>
          <a:xfrm>
            <a:off x="18669000" y="24831213"/>
            <a:ext cx="7875954" cy="6629400"/>
          </a:xfrm>
          <a:prstGeom prst="rect">
            <a:avLst/>
          </a:prstGeom>
        </p:spPr>
      </p:pic>
      <p:sp>
        <p:nvSpPr>
          <p:cNvPr id="5" name="TextBox 4">
            <a:extLst>
              <a:ext uri="{FF2B5EF4-FFF2-40B4-BE49-F238E27FC236}">
                <a16:creationId xmlns:a16="http://schemas.microsoft.com/office/drawing/2014/main" id="{5E6C3DB0-9D05-4EFC-9969-0EB94976DE4F}"/>
              </a:ext>
            </a:extLst>
          </p:cNvPr>
          <p:cNvSpPr txBox="1"/>
          <p:nvPr/>
        </p:nvSpPr>
        <p:spPr>
          <a:xfrm>
            <a:off x="30846714" y="7050087"/>
            <a:ext cx="11901486" cy="10479792"/>
          </a:xfrm>
          <a:prstGeom prst="rect">
            <a:avLst/>
          </a:prstGeom>
          <a:noFill/>
        </p:spPr>
        <p:txBody>
          <a:bodyPr wrap="square" rtlCol="0">
            <a:spAutoFit/>
          </a:bodyPr>
          <a:lstStyle/>
          <a:p>
            <a:r>
              <a:rPr lang="en-US" sz="4500" b="1" dirty="0"/>
              <a:t>Future Considerations</a:t>
            </a:r>
          </a:p>
          <a:p>
            <a:pPr marL="457200" indent="-457200">
              <a:buFont typeface="Arial" panose="020B0604020202020204" pitchFamily="34" charset="0"/>
              <a:buChar char="•"/>
            </a:pPr>
            <a:r>
              <a:rPr lang="en-US" sz="4500" b="1" dirty="0"/>
              <a:t>Teachers and principles need training to understand the evaluation process and its implications.</a:t>
            </a:r>
          </a:p>
          <a:p>
            <a:pPr marL="457200" indent="-457200">
              <a:buFont typeface="Arial" panose="020B0604020202020204" pitchFamily="34" charset="0"/>
              <a:buChar char="•"/>
            </a:pPr>
            <a:r>
              <a:rPr lang="en-US" sz="4500" b="1" dirty="0"/>
              <a:t>Teachers feel summative evaluations limit them and encourage the inclusion of more formative evaluation components within the evaluation process.</a:t>
            </a:r>
          </a:p>
          <a:p>
            <a:pPr marL="457200" indent="-457200">
              <a:buFont typeface="Arial" panose="020B0604020202020204" pitchFamily="34" charset="0"/>
              <a:buChar char="•"/>
            </a:pPr>
            <a:endParaRPr lang="en-US" sz="4500" b="1" dirty="0"/>
          </a:p>
          <a:p>
            <a:r>
              <a:rPr lang="en-US" sz="4500" b="1" dirty="0"/>
              <a:t>These concerns and others are challenges to the education system in the KSA that need to be addressed. Hence, reforms concerning teacher evaluations should be considered in Saudi Arabia.</a:t>
            </a:r>
          </a:p>
        </p:txBody>
      </p:sp>
      <p:sp>
        <p:nvSpPr>
          <p:cNvPr id="6" name="TextBox 5">
            <a:extLst>
              <a:ext uri="{FF2B5EF4-FFF2-40B4-BE49-F238E27FC236}">
                <a16:creationId xmlns:a16="http://schemas.microsoft.com/office/drawing/2014/main" id="{07230EDC-2190-4310-9016-3AB52E36BAC6}"/>
              </a:ext>
            </a:extLst>
          </p:cNvPr>
          <p:cNvSpPr txBox="1"/>
          <p:nvPr/>
        </p:nvSpPr>
        <p:spPr>
          <a:xfrm>
            <a:off x="30861000" y="20650200"/>
            <a:ext cx="11579278" cy="11095345"/>
          </a:xfrm>
          <a:prstGeom prst="rect">
            <a:avLst/>
          </a:prstGeom>
          <a:noFill/>
        </p:spPr>
        <p:txBody>
          <a:bodyPr wrap="square" rtlCol="0">
            <a:spAutoFit/>
          </a:bodyPr>
          <a:lstStyle/>
          <a:p>
            <a:pPr marL="914400" indent="-914400"/>
            <a:r>
              <a:rPr lang="en-US" sz="3500" b="1" dirty="0" err="1"/>
              <a:t>Abdalregal</a:t>
            </a:r>
            <a:r>
              <a:rPr lang="en-US" sz="3500" b="1" dirty="0"/>
              <a:t>, H. A. A. (2015). The educators’ perceptions about teacher evaluation in Saudi Arabia. </a:t>
            </a:r>
            <a:r>
              <a:rPr lang="en-US" sz="3500" b="1" i="1" dirty="0"/>
              <a:t>International Journal of New Technologies in Science and Engineering, 2</a:t>
            </a:r>
            <a:r>
              <a:rPr lang="en-US" sz="3500" b="1" dirty="0"/>
              <a:t>(4) 252-270.</a:t>
            </a:r>
          </a:p>
          <a:p>
            <a:pPr marL="914400" indent="-914400">
              <a:spcBef>
                <a:spcPts val="600"/>
              </a:spcBef>
            </a:pPr>
            <a:r>
              <a:rPr lang="en-US" sz="3500" b="1" dirty="0" err="1"/>
              <a:t>Alfahadi</a:t>
            </a:r>
            <a:r>
              <a:rPr lang="en-US" sz="3500" b="1" dirty="0"/>
              <a:t>, A. M., </a:t>
            </a:r>
            <a:r>
              <a:rPr lang="en-US" sz="3500" b="1" dirty="0" err="1"/>
              <a:t>Qradi</a:t>
            </a:r>
            <a:r>
              <a:rPr lang="en-US" sz="3500" b="1" dirty="0"/>
              <a:t>, M. A. M. and </a:t>
            </a:r>
            <a:r>
              <a:rPr lang="en-US" sz="3500" b="1" dirty="0" err="1"/>
              <a:t>Asiri</a:t>
            </a:r>
            <a:r>
              <a:rPr lang="en-US" sz="3500" b="1" dirty="0"/>
              <a:t>, M. N. M. (2016). Evaluating the performance of EFL teachers in Tabuk Intermediate Schools using comprehensive quality standards. </a:t>
            </a:r>
            <a:r>
              <a:rPr lang="en-US" sz="3500" b="1" i="1" dirty="0"/>
              <a:t>Asian Journal of Educational Research, 4</a:t>
            </a:r>
            <a:r>
              <a:rPr lang="en-US" sz="3500" b="1" dirty="0"/>
              <a:t>(2), 25-38.</a:t>
            </a:r>
          </a:p>
          <a:p>
            <a:pPr marL="914400" indent="-914400">
              <a:spcBef>
                <a:spcPts val="600"/>
              </a:spcBef>
            </a:pPr>
            <a:r>
              <a:rPr lang="en-US" sz="3500" b="1" dirty="0" err="1"/>
              <a:t>Alharthi</a:t>
            </a:r>
            <a:r>
              <a:rPr lang="en-US" sz="3500" b="1" dirty="0"/>
              <a:t>, E. F. (2017). </a:t>
            </a:r>
            <a:r>
              <a:rPr lang="en-US" sz="3500" b="1" i="1" dirty="0"/>
              <a:t>Teacher evaluation in the Kingdom of Saudi Arabia’s (KSA) schools – Moving forward. </a:t>
            </a:r>
            <a:r>
              <a:rPr lang="en-US" sz="3500" b="1" dirty="0"/>
              <a:t>[Doctoral dissertation, University of Southampton]. </a:t>
            </a:r>
          </a:p>
          <a:p>
            <a:pPr marL="914400" indent="-914400">
              <a:spcBef>
                <a:spcPts val="600"/>
              </a:spcBef>
            </a:pPr>
            <a:r>
              <a:rPr lang="en-US" sz="3500" b="1" dirty="0"/>
              <a:t>Mansour, S. A. (1988). </a:t>
            </a:r>
            <a:r>
              <a:rPr lang="en-US" sz="3500" b="1" i="1" dirty="0"/>
              <a:t>An assessment of the current practice of teacher evaluation in Saudi Arabian universities and the development of a teacher evaluation program based on this study. </a:t>
            </a:r>
            <a:r>
              <a:rPr lang="en-US" sz="3500" b="1" dirty="0"/>
              <a:t>[Doctoral dissertation, Portland State University]. </a:t>
            </a:r>
            <a:r>
              <a:rPr lang="en-US" sz="3500" b="1" dirty="0" err="1"/>
              <a:t>PDXScholar</a:t>
            </a:r>
            <a:r>
              <a:rPr lang="en-US" sz="3500" b="1" dirty="0"/>
              <a:t> Dissertations and Theses.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736C2B4B897D46B282058A8FBD3310" ma:contentTypeVersion="12" ma:contentTypeDescription="Create a new document." ma:contentTypeScope="" ma:versionID="b07c91c97cb2700d118bc5b9e6e3457a">
  <xsd:schema xmlns:xsd="http://www.w3.org/2001/XMLSchema" xmlns:xs="http://www.w3.org/2001/XMLSchema" xmlns:p="http://schemas.microsoft.com/office/2006/metadata/properties" xmlns:ns3="e925524e-0fae-4dff-ad60-56a5743722ef" xmlns:ns4="3238bec6-680b-4df1-bb58-c8e7a482ec0d" targetNamespace="http://schemas.microsoft.com/office/2006/metadata/properties" ma:root="true" ma:fieldsID="d915c0dbad9ef14567e5b2525a785d17" ns3:_="" ns4:_="">
    <xsd:import namespace="e925524e-0fae-4dff-ad60-56a5743722ef"/>
    <xsd:import namespace="3238bec6-680b-4df1-bb58-c8e7a482ec0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5524e-0fae-4dff-ad60-56a574372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38bec6-680b-4df1-bb58-c8e7a482ec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E9CFD-7509-40BD-9B3A-6F7EC49A04A5}">
  <ds:schemaRefs>
    <ds:schemaRef ds:uri="3238bec6-680b-4df1-bb58-c8e7a482ec0d"/>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e925524e-0fae-4dff-ad60-56a5743722ef"/>
    <ds:schemaRef ds:uri="http://www.w3.org/XML/1998/namespace"/>
  </ds:schemaRefs>
</ds:datastoreItem>
</file>

<file path=customXml/itemProps2.xml><?xml version="1.0" encoding="utf-8"?>
<ds:datastoreItem xmlns:ds="http://schemas.openxmlformats.org/officeDocument/2006/customXml" ds:itemID="{BDF857E0-A590-42B1-9956-4B126D210B87}">
  <ds:schemaRefs>
    <ds:schemaRef ds:uri="http://schemas.microsoft.com/sharepoint/v3/contenttype/forms"/>
  </ds:schemaRefs>
</ds:datastoreItem>
</file>

<file path=customXml/itemProps3.xml><?xml version="1.0" encoding="utf-8"?>
<ds:datastoreItem xmlns:ds="http://schemas.openxmlformats.org/officeDocument/2006/customXml" ds:itemID="{3AE32365-A8FA-4B8C-82B6-BCE6279C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5524e-0fae-4dff-ad60-56a5743722ef"/>
    <ds:schemaRef ds:uri="3238bec6-680b-4df1-bb58-c8e7a482e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1380</TotalTime>
  <Words>665</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The Teacher Evaluation System in Saudi Arabia Abdullah Mana Al Farwan College of Education and Human Development  Department of Evaluation, Measurement, and Research  Western Michigan University, Kalamazoo MI 49008</vt:lpstr>
    </vt:vector>
  </TitlesOfParts>
  <Company>Western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 Title Here Created by Name.... Department of.... , Western Michigan University, Kalamazoo MI 49008</dc:title>
  <dc:creator/>
  <dc:description>Suggested design only. Change to fit material for each poster. </dc:description>
  <cp:lastModifiedBy>Abdullah Alfarwan</cp:lastModifiedBy>
  <cp:revision>78</cp:revision>
  <dcterms:created xsi:type="dcterms:W3CDTF">2006-03-27T05:56:22Z</dcterms:created>
  <dcterms:modified xsi:type="dcterms:W3CDTF">2020-10-16T23:53:25Z</dcterms:modified>
  <cp:category>Poster 36" x 48"</cp:category>
  <cp:contentStatus>Template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0x010100E6736C2B4B897D46B282058A8FBD3310</vt:lpwstr>
  </property>
</Properties>
</file>