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sldIdLst>
    <p:sldId id="256" r:id="rId2"/>
    <p:sldId id="259" r:id="rId3"/>
    <p:sldId id="267" r:id="rId4"/>
    <p:sldId id="278" r:id="rId5"/>
    <p:sldId id="279" r:id="rId6"/>
    <p:sldId id="281" r:id="rId7"/>
    <p:sldId id="265" r:id="rId8"/>
    <p:sldId id="274" r:id="rId9"/>
    <p:sldId id="262" r:id="rId10"/>
    <p:sldId id="257" r:id="rId11"/>
    <p:sldId id="277"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5051" autoAdjust="0"/>
  </p:normalViewPr>
  <p:slideViewPr>
    <p:cSldViewPr snapToGrid="0" snapToObjects="1">
      <p:cViewPr varScale="1">
        <p:scale>
          <a:sx n="83" d="100"/>
          <a:sy n="83" d="100"/>
        </p:scale>
        <p:origin x="1212"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DF4AA39-8333-4DB2-8A0E-28CF19308700}" type="datetimeFigureOut">
              <a:rPr lang="en-US" smtClean="0"/>
              <a:t>10/10/2014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51B4350-D5BF-492E-ABD9-694E28514B7E}" type="slidenum">
              <a:rPr lang="en-US" smtClean="0"/>
              <a:t>‹#›</a:t>
            </a:fld>
            <a:endParaRPr lang="en-US"/>
          </a:p>
        </p:txBody>
      </p:sp>
    </p:spTree>
    <p:extLst>
      <p:ext uri="{BB962C8B-B14F-4D97-AF65-F5344CB8AC3E}">
        <p14:creationId xmlns:p14="http://schemas.microsoft.com/office/powerpoint/2010/main" val="18049604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E51B4350-D5BF-492E-ABD9-694E28514B7E}" type="slidenum">
              <a:rPr lang="en-US" smtClean="0"/>
              <a:t>2</a:t>
            </a:fld>
            <a:endParaRPr lang="en-US"/>
          </a:p>
        </p:txBody>
      </p:sp>
    </p:spTree>
    <p:extLst>
      <p:ext uri="{BB962C8B-B14F-4D97-AF65-F5344CB8AC3E}">
        <p14:creationId xmlns:p14="http://schemas.microsoft.com/office/powerpoint/2010/main" val="15143275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51B4350-D5BF-492E-ABD9-694E28514B7E}" type="slidenum">
              <a:rPr lang="en-US" smtClean="0"/>
              <a:t>3</a:t>
            </a:fld>
            <a:endParaRPr lang="en-US"/>
          </a:p>
        </p:txBody>
      </p:sp>
    </p:spTree>
    <p:extLst>
      <p:ext uri="{BB962C8B-B14F-4D97-AF65-F5344CB8AC3E}">
        <p14:creationId xmlns:p14="http://schemas.microsoft.com/office/powerpoint/2010/main" val="4692573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Sites add quarterly</a:t>
            </a:r>
            <a:r>
              <a:rPr lang="en-US" baseline="0" dirty="0" smtClean="0"/>
              <a:t> quantitative and qualitative data for QNPR into customized online reporting system. The TRAC-7 Reporting System can support multiple users for one consortium institution to allow for asynchronous, remote collaboration within institutions. Users have ability to view and enter data by quarter, and save partial submissions, which allows users to return later to update and/or submit final data. Once data is submitted for a quarter, that quarter is locked for editing by the users.  The previous quarter’s qualitative comments are populated into the new quarter to allow users to reflect on the previous entry and update comments if needed to provide richer, contextualized data. The reported data, submission status, and authorized users can be managed by the system administrators. The system archives and sums the quantitative data per quarter. After entry and submission, data can be sorted by three Aggregate Report Types: institution, quarter, and institution and quarter</a:t>
            </a:r>
            <a:endParaRPr lang="en-US" dirty="0"/>
          </a:p>
        </p:txBody>
      </p:sp>
      <p:sp>
        <p:nvSpPr>
          <p:cNvPr id="4" name="Slide Number Placeholder 3"/>
          <p:cNvSpPr>
            <a:spLocks noGrp="1"/>
          </p:cNvSpPr>
          <p:nvPr>
            <p:ph type="sldNum" sz="quarter" idx="10"/>
          </p:nvPr>
        </p:nvSpPr>
        <p:spPr/>
        <p:txBody>
          <a:bodyPr/>
          <a:lstStyle/>
          <a:p>
            <a:fld id="{E51B4350-D5BF-492E-ABD9-694E28514B7E}" type="slidenum">
              <a:rPr lang="en-US" smtClean="0"/>
              <a:t>7</a:t>
            </a:fld>
            <a:endParaRPr lang="en-US"/>
          </a:p>
        </p:txBody>
      </p:sp>
    </p:spTree>
    <p:extLst>
      <p:ext uri="{BB962C8B-B14F-4D97-AF65-F5344CB8AC3E}">
        <p14:creationId xmlns:p14="http://schemas.microsoft.com/office/powerpoint/2010/main" val="2490455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Sites add quarterly</a:t>
            </a:r>
            <a:r>
              <a:rPr lang="en-US" baseline="0" dirty="0" smtClean="0"/>
              <a:t> quantitative and qualitative data for QNPR into customized online reporting system. The TRAC-7 Reporting System can support multiple users for one consortium institution to allow for asynchronous, remote collaboration within institutions. Users have ability to view and enter data by quarter, and save partial submissions, which allows users to return later to update and/or submit final data. Once data is submitted for a quarter, that quarter is locked for editing by the users.  The previous quarter’s qualitative comments are populated into the new quarter to allow users to reflect on the previous entry and update comments if needed to provide richer, contextualized data. The reported data, submission status, and authorized users can be managed by the system administrators. The system archives and sums the quantitative data per quarter. After entry and submission, data can be sorted by three Aggregate Report Types: institution, quarter, and institution and quarter</a:t>
            </a:r>
            <a:endParaRPr lang="en-US" dirty="0"/>
          </a:p>
        </p:txBody>
      </p:sp>
      <p:sp>
        <p:nvSpPr>
          <p:cNvPr id="4" name="Slide Number Placeholder 3"/>
          <p:cNvSpPr>
            <a:spLocks noGrp="1"/>
          </p:cNvSpPr>
          <p:nvPr>
            <p:ph type="sldNum" sz="quarter" idx="10"/>
          </p:nvPr>
        </p:nvSpPr>
        <p:spPr/>
        <p:txBody>
          <a:bodyPr/>
          <a:lstStyle/>
          <a:p>
            <a:fld id="{E51B4350-D5BF-492E-ABD9-694E28514B7E}" type="slidenum">
              <a:rPr lang="en-US" smtClean="0"/>
              <a:t>8</a:t>
            </a:fld>
            <a:endParaRPr lang="en-US"/>
          </a:p>
        </p:txBody>
      </p:sp>
    </p:spTree>
    <p:extLst>
      <p:ext uri="{BB962C8B-B14F-4D97-AF65-F5344CB8AC3E}">
        <p14:creationId xmlns:p14="http://schemas.microsoft.com/office/powerpoint/2010/main" val="27570463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More than one user could access</a:t>
            </a:r>
            <a:r>
              <a:rPr lang="en-US" baseline="0" dirty="0" smtClean="0"/>
              <a:t> it at a time, more efficient, adapt and reduce reporting fields, verification and documentation, quantified measures, helps to measure growth and progress, more transparent and consistent</a:t>
            </a:r>
            <a:endParaRPr lang="en-US" dirty="0"/>
          </a:p>
        </p:txBody>
      </p:sp>
      <p:sp>
        <p:nvSpPr>
          <p:cNvPr id="4" name="Slide Number Placeholder 3"/>
          <p:cNvSpPr>
            <a:spLocks noGrp="1"/>
          </p:cNvSpPr>
          <p:nvPr>
            <p:ph type="sldNum" sz="quarter" idx="10"/>
          </p:nvPr>
        </p:nvSpPr>
        <p:spPr/>
        <p:txBody>
          <a:bodyPr/>
          <a:lstStyle/>
          <a:p>
            <a:fld id="{E51B4350-D5BF-492E-ABD9-694E28514B7E}" type="slidenum">
              <a:rPr lang="en-US" smtClean="0"/>
              <a:t>9</a:t>
            </a:fld>
            <a:endParaRPr lang="en-US"/>
          </a:p>
        </p:txBody>
      </p:sp>
    </p:spTree>
    <p:extLst>
      <p:ext uri="{BB962C8B-B14F-4D97-AF65-F5344CB8AC3E}">
        <p14:creationId xmlns:p14="http://schemas.microsoft.com/office/powerpoint/2010/main" val="397646716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E51B4350-D5BF-492E-ABD9-694E28514B7E}" type="slidenum">
              <a:rPr lang="en-US" smtClean="0"/>
              <a:t>10</a:t>
            </a:fld>
            <a:endParaRPr lang="en-US"/>
          </a:p>
        </p:txBody>
      </p:sp>
    </p:spTree>
    <p:extLst>
      <p:ext uri="{BB962C8B-B14F-4D97-AF65-F5344CB8AC3E}">
        <p14:creationId xmlns:p14="http://schemas.microsoft.com/office/powerpoint/2010/main" val="391847895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51B4350-D5BF-492E-ABD9-694E28514B7E}" type="slidenum">
              <a:rPr lang="en-US" smtClean="0"/>
              <a:t>11</a:t>
            </a:fld>
            <a:endParaRPr lang="en-US"/>
          </a:p>
        </p:txBody>
      </p:sp>
    </p:spTree>
    <p:extLst>
      <p:ext uri="{BB962C8B-B14F-4D97-AF65-F5344CB8AC3E}">
        <p14:creationId xmlns:p14="http://schemas.microsoft.com/office/powerpoint/2010/main" val="2232577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png"/><Relationship Id="rId1" Type="http://schemas.openxmlformats.org/officeDocument/2006/relationships/slideMaster" Target="../slideMasters/slideMaster1.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 Id="rId9" Type="http://schemas.openxmlformats.org/officeDocument/2006/relationships/image" Target="../media/image10.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2166361" y="449006"/>
            <a:ext cx="6387026" cy="746329"/>
          </a:xfrm>
          <a:prstGeom prst="rect">
            <a:avLst/>
          </a:prstGeom>
          <a:noFill/>
        </p:spPr>
        <p:txBody>
          <a:bodyPr vert="horz" wrap="none" lIns="91440" tIns="45720" rIns="91440" bIns="45720" rtlCol="0" anchor="t" anchorCtr="0">
            <a:normAutofit/>
          </a:bodyPr>
          <a:lstStyle>
            <a:lvl1pPr marL="0" algn="r" defTabSz="914400" rtl="0" eaLnBrk="1" latinLnBrk="0" hangingPunct="1">
              <a:lnSpc>
                <a:spcPts val="4600"/>
              </a:lnSpc>
              <a:spcBef>
                <a:spcPct val="0"/>
              </a:spcBef>
              <a:buNone/>
              <a:defRPr sz="2400" b="1" i="0" kern="1200" baseline="0">
                <a:solidFill>
                  <a:schemeClr val="tx1"/>
                </a:solidFill>
                <a:latin typeface="+mj-lt"/>
                <a:ea typeface="+mj-ea"/>
                <a:cs typeface="+mj-cs"/>
              </a:defRPr>
            </a:lvl1pPr>
          </a:lstStyle>
          <a:p>
            <a:r>
              <a:rPr lang="en-US" dirty="0" smtClean="0"/>
              <a:t>Click here to edit page title</a:t>
            </a:r>
            <a:endParaRPr dirty="0"/>
          </a:p>
        </p:txBody>
      </p:sp>
      <p:sp>
        <p:nvSpPr>
          <p:cNvPr id="3" name="Subtitle 2"/>
          <p:cNvSpPr>
            <a:spLocks noGrp="1"/>
          </p:cNvSpPr>
          <p:nvPr>
            <p:ph type="subTitle" idx="1" hasCustomPrompt="1"/>
          </p:nvPr>
        </p:nvSpPr>
        <p:spPr>
          <a:xfrm>
            <a:off x="476205" y="1663167"/>
            <a:ext cx="8077182" cy="484632"/>
          </a:xfrm>
          <a:prstGeom prst="rect">
            <a:avLst/>
          </a:prstGeom>
        </p:spPr>
        <p:txBody>
          <a:bodyPr vert="horz" lIns="91440" tIns="45720" rIns="91440" bIns="45720" rtlCol="0">
            <a:normAutofit/>
          </a:bodyPr>
          <a:lstStyle>
            <a:lvl1pPr marL="0" indent="0" algn="l" defTabSz="914400" rtl="0" eaLnBrk="1" latinLnBrk="0" hangingPunct="1">
              <a:lnSpc>
                <a:spcPct val="100000"/>
              </a:lnSpc>
              <a:spcBef>
                <a:spcPts val="0"/>
              </a:spcBef>
              <a:buClr>
                <a:schemeClr val="bg1">
                  <a:lumMod val="65000"/>
                </a:schemeClr>
              </a:buClr>
              <a:buSzPct val="90000"/>
              <a:buFont typeface="Wingdings" pitchFamily="2" charset="2"/>
              <a:buNone/>
              <a:defRPr sz="2400" b="1" i="0" kern="1200">
                <a:solidFill>
                  <a:schemeClr val="tx1"/>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here to edit sub-title</a:t>
            </a:r>
            <a:endParaRPr dirty="0"/>
          </a:p>
        </p:txBody>
      </p:sp>
      <p:sp>
        <p:nvSpPr>
          <p:cNvPr id="16" name="Text Placeholder 15"/>
          <p:cNvSpPr>
            <a:spLocks noGrp="1"/>
          </p:cNvSpPr>
          <p:nvPr>
            <p:ph type="body" sz="quarter" idx="10" hasCustomPrompt="1"/>
          </p:nvPr>
        </p:nvSpPr>
        <p:spPr>
          <a:xfrm>
            <a:off x="476249" y="2260600"/>
            <a:ext cx="8077137" cy="3697288"/>
          </a:xfrm>
          <a:prstGeom prst="rect">
            <a:avLst/>
          </a:prstGeom>
        </p:spPr>
        <p:txBody>
          <a:bodyPr vert="horz"/>
          <a:lstStyle>
            <a:lvl1pPr marL="0" indent="0">
              <a:buFont typeface="Lucida Grande"/>
              <a:buNone/>
              <a:defRPr/>
            </a:lvl1pPr>
            <a:lvl2pPr marL="914400" indent="-457200">
              <a:buFont typeface="Lucida Grande"/>
              <a:buChar char="•"/>
              <a:defRPr/>
            </a:lvl2pPr>
            <a:lvl3pPr marL="1260475" indent="-346075">
              <a:buFont typeface="Lucida Grande"/>
              <a:buChar char="•"/>
              <a:defRPr/>
            </a:lvl3pPr>
            <a:lvl4pPr marL="1600200" indent="-339725">
              <a:buFont typeface="Lucida Grande"/>
              <a:buChar char="•"/>
              <a:defRPr/>
            </a:lvl4pPr>
            <a:lvl5pPr marL="1939925" indent="-331788">
              <a:buFont typeface="Lucida Grande"/>
              <a:buChar char="•"/>
              <a:defRPr/>
            </a:lvl5pPr>
          </a:lstStyle>
          <a:p>
            <a:pPr lvl="0"/>
            <a:r>
              <a:rPr lang="en-US" dirty="0" smtClean="0"/>
              <a:t>Click to edit body copy</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4311898" y="449006"/>
            <a:ext cx="4241488" cy="746329"/>
          </a:xfrm>
          <a:prstGeom prst="rect">
            <a:avLst/>
          </a:prstGeom>
          <a:noFill/>
        </p:spPr>
        <p:txBody>
          <a:bodyPr vert="horz" wrap="none" lIns="91440" tIns="45720" rIns="91440" bIns="45720" rtlCol="0" anchor="t" anchorCtr="0">
            <a:normAutofit/>
          </a:bodyPr>
          <a:lstStyle>
            <a:lvl1pPr marL="0" algn="r" defTabSz="914400" rtl="0" eaLnBrk="1" latinLnBrk="0" hangingPunct="1">
              <a:lnSpc>
                <a:spcPts val="4600"/>
              </a:lnSpc>
              <a:spcBef>
                <a:spcPct val="0"/>
              </a:spcBef>
              <a:buNone/>
              <a:defRPr sz="2400" b="1" i="0" kern="1200">
                <a:solidFill>
                  <a:schemeClr val="tx1"/>
                </a:solidFill>
                <a:latin typeface="+mj-lt"/>
                <a:ea typeface="+mj-ea"/>
                <a:cs typeface="+mj-cs"/>
              </a:defRPr>
            </a:lvl1pPr>
          </a:lstStyle>
          <a:p>
            <a:r>
              <a:rPr lang="en-US" dirty="0" smtClean="0"/>
              <a:t>Click here to edit page title</a:t>
            </a:r>
            <a:endParaRPr dirty="0"/>
          </a:p>
        </p:txBody>
      </p:sp>
      <p:sp>
        <p:nvSpPr>
          <p:cNvPr id="3" name="Subtitle 2"/>
          <p:cNvSpPr>
            <a:spLocks noGrp="1"/>
          </p:cNvSpPr>
          <p:nvPr>
            <p:ph type="subTitle" idx="1" hasCustomPrompt="1"/>
          </p:nvPr>
        </p:nvSpPr>
        <p:spPr>
          <a:xfrm>
            <a:off x="3286891" y="1663167"/>
            <a:ext cx="5266496" cy="484632"/>
          </a:xfrm>
          <a:prstGeom prst="rect">
            <a:avLst/>
          </a:prstGeom>
        </p:spPr>
        <p:txBody>
          <a:bodyPr vert="horz" lIns="91440" tIns="45720" rIns="91440" bIns="45720" rtlCol="0">
            <a:normAutofit/>
          </a:bodyPr>
          <a:lstStyle>
            <a:lvl1pPr marL="0" indent="0" algn="l" defTabSz="914400" rtl="0" eaLnBrk="1" latinLnBrk="0" hangingPunct="1">
              <a:lnSpc>
                <a:spcPct val="100000"/>
              </a:lnSpc>
              <a:spcBef>
                <a:spcPts val="0"/>
              </a:spcBef>
              <a:buClr>
                <a:schemeClr val="bg1">
                  <a:lumMod val="65000"/>
                </a:schemeClr>
              </a:buClr>
              <a:buSzPct val="90000"/>
              <a:buFont typeface="Wingdings" pitchFamily="2" charset="2"/>
              <a:buNone/>
              <a:defRPr sz="2400" b="1" i="0" kern="1200">
                <a:solidFill>
                  <a:schemeClr val="tx1"/>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subtitle</a:t>
            </a:r>
            <a:endParaRPr dirty="0"/>
          </a:p>
        </p:txBody>
      </p:sp>
      <p:sp>
        <p:nvSpPr>
          <p:cNvPr id="16" name="Text Placeholder 15"/>
          <p:cNvSpPr>
            <a:spLocks noGrp="1"/>
          </p:cNvSpPr>
          <p:nvPr>
            <p:ph type="body" sz="quarter" idx="10" hasCustomPrompt="1"/>
          </p:nvPr>
        </p:nvSpPr>
        <p:spPr>
          <a:xfrm>
            <a:off x="3286891" y="2260600"/>
            <a:ext cx="5266495" cy="3697288"/>
          </a:xfrm>
          <a:prstGeom prst="rect">
            <a:avLst/>
          </a:prstGeom>
        </p:spPr>
        <p:txBody>
          <a:bodyPr vert="horz"/>
          <a:lstStyle>
            <a:lvl1pPr marL="0" indent="0">
              <a:buFont typeface="Lucida Grande"/>
              <a:buNone/>
              <a:defRPr/>
            </a:lvl1pPr>
            <a:lvl2pPr marL="914400" indent="-457200">
              <a:buFont typeface="Lucida Grande"/>
              <a:buChar char="•"/>
              <a:defRPr/>
            </a:lvl2pPr>
            <a:lvl3pPr marL="1260475" indent="-346075">
              <a:buFont typeface="Lucida Grande"/>
              <a:buChar char="•"/>
              <a:defRPr/>
            </a:lvl3pPr>
            <a:lvl4pPr marL="1600200" indent="-339725">
              <a:buFont typeface="Lucida Grande"/>
              <a:buChar char="•"/>
              <a:defRPr/>
            </a:lvl4pPr>
            <a:lvl5pPr marL="1939925" indent="-331788">
              <a:buFont typeface="Lucida Grande"/>
              <a:buChar char="•"/>
              <a:defRPr/>
            </a:lvl5pPr>
          </a:lstStyle>
          <a:p>
            <a:pPr lvl="0"/>
            <a:r>
              <a:rPr lang="en-US" dirty="0" smtClean="0"/>
              <a:t>Click to edit body copy</a:t>
            </a:r>
          </a:p>
        </p:txBody>
      </p:sp>
      <p:sp>
        <p:nvSpPr>
          <p:cNvPr id="5" name="Rectangle 4"/>
          <p:cNvSpPr/>
          <p:nvPr userDrawn="1"/>
        </p:nvSpPr>
        <p:spPr>
          <a:xfrm>
            <a:off x="0" y="0"/>
            <a:ext cx="2743200" cy="6858000"/>
          </a:xfrm>
          <a:prstGeom prst="rect">
            <a:avLst/>
          </a:prstGeom>
          <a:effectLst/>
        </p:spPr>
        <p:style>
          <a:lnRef idx="1">
            <a:schemeClr val="accent1"/>
          </a:lnRef>
          <a:fillRef idx="3">
            <a:schemeClr val="accent1"/>
          </a:fillRef>
          <a:effectRef idx="2">
            <a:schemeClr val="accent1"/>
          </a:effectRef>
          <a:fontRef idx="minor">
            <a:schemeClr val="lt1"/>
          </a:fontRef>
        </p:style>
        <p:txBody>
          <a:bodyPr rtlCol="0" anchor="t" anchorCtr="0"/>
          <a:lstStyle/>
          <a:p>
            <a:pPr algn="ctr"/>
            <a:endParaRPr lang="en-US"/>
          </a:p>
        </p:txBody>
      </p:sp>
      <p:pic>
        <p:nvPicPr>
          <p:cNvPr id="7" name="Picture 6" descr="trac-7logo.png"/>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2603134" y="428532"/>
            <a:ext cx="1568698" cy="1102991"/>
          </a:xfrm>
          <a:prstGeom prst="rect">
            <a:avLst/>
          </a:prstGeom>
        </p:spPr>
      </p:pic>
    </p:spTree>
    <p:extLst>
      <p:ext uri="{BB962C8B-B14F-4D97-AF65-F5344CB8AC3E}">
        <p14:creationId xmlns:p14="http://schemas.microsoft.com/office/powerpoint/2010/main" val="14511163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Title Slide">
    <p:spTree>
      <p:nvGrpSpPr>
        <p:cNvPr id="1" name=""/>
        <p:cNvGrpSpPr/>
        <p:nvPr/>
      </p:nvGrpSpPr>
      <p:grpSpPr>
        <a:xfrm>
          <a:off x="0" y="0"/>
          <a:ext cx="0" cy="0"/>
          <a:chOff x="0" y="0"/>
          <a:chExt cx="0" cy="0"/>
        </a:xfrm>
      </p:grpSpPr>
      <p:sp>
        <p:nvSpPr>
          <p:cNvPr id="16" name="Text Placeholder 15"/>
          <p:cNvSpPr>
            <a:spLocks noGrp="1"/>
          </p:cNvSpPr>
          <p:nvPr>
            <p:ph type="body" sz="quarter" idx="10" hasCustomPrompt="1"/>
          </p:nvPr>
        </p:nvSpPr>
        <p:spPr>
          <a:xfrm>
            <a:off x="476249" y="1092611"/>
            <a:ext cx="8077137" cy="1606231"/>
          </a:xfrm>
          <a:prstGeom prst="rect">
            <a:avLst/>
          </a:prstGeom>
        </p:spPr>
        <p:txBody>
          <a:bodyPr vert="horz"/>
          <a:lstStyle>
            <a:lvl1pPr marL="0" indent="0" algn="ctr">
              <a:buFont typeface="Lucida Grande"/>
              <a:buNone/>
              <a:defRPr b="1" i="0"/>
            </a:lvl1pPr>
            <a:lvl2pPr marL="914400" indent="-457200">
              <a:buFont typeface="Lucida Grande"/>
              <a:buChar char="•"/>
              <a:defRPr/>
            </a:lvl2pPr>
            <a:lvl3pPr marL="1260475" indent="-346075">
              <a:buFont typeface="Lucida Grande"/>
              <a:buChar char="•"/>
              <a:defRPr/>
            </a:lvl3pPr>
            <a:lvl4pPr marL="1600200" indent="-339725">
              <a:buFont typeface="Lucida Grande"/>
              <a:buChar char="•"/>
              <a:defRPr/>
            </a:lvl4pPr>
            <a:lvl5pPr marL="1939925" indent="-331788">
              <a:buFont typeface="Lucida Grande"/>
              <a:buChar char="•"/>
              <a:defRPr/>
            </a:lvl5pPr>
          </a:lstStyle>
          <a:p>
            <a:pPr lvl="0"/>
            <a:r>
              <a:rPr lang="en-US" dirty="0" smtClean="0"/>
              <a:t>Click to edit copy</a:t>
            </a:r>
          </a:p>
        </p:txBody>
      </p:sp>
      <p:pic>
        <p:nvPicPr>
          <p:cNvPr id="4" name="Picture 3" descr="trac7wu.png"/>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336179" y="5593793"/>
            <a:ext cx="3029003" cy="926224"/>
          </a:xfrm>
          <a:prstGeom prst="rect">
            <a:avLst/>
          </a:prstGeom>
        </p:spPr>
      </p:pic>
      <p:cxnSp>
        <p:nvCxnSpPr>
          <p:cNvPr id="6" name="Straight Connector 5"/>
          <p:cNvCxnSpPr/>
          <p:nvPr userDrawn="1"/>
        </p:nvCxnSpPr>
        <p:spPr>
          <a:xfrm>
            <a:off x="3576378" y="5696666"/>
            <a:ext cx="0" cy="804672"/>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pic>
        <p:nvPicPr>
          <p:cNvPr id="9" name="Picture 8" descr="GCCC_LOGO_CMYK.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704720" y="4178458"/>
            <a:ext cx="714409" cy="733461"/>
          </a:xfrm>
          <a:prstGeom prst="rect">
            <a:avLst/>
          </a:prstGeom>
        </p:spPr>
      </p:pic>
      <p:pic>
        <p:nvPicPr>
          <p:cNvPr id="10" name="Picture 9" descr="FHTCLogo_Sm.png"/>
          <p:cNvPicPr>
            <a:picLocks noChangeAspect="1"/>
          </p:cNvPicPr>
          <p:nvPr userDrawn="1"/>
        </p:nvPicPr>
        <p:blipFill>
          <a:blip r:embed="rId4" cstate="email">
            <a:extLst>
              <a:ext uri="{28A0092B-C50C-407E-A947-70E740481C1C}">
                <a14:useLocalDpi xmlns:a14="http://schemas.microsoft.com/office/drawing/2010/main" val="0"/>
              </a:ext>
            </a:extLst>
          </a:blip>
          <a:stretch>
            <a:fillRect/>
          </a:stretch>
        </p:blipFill>
        <p:spPr>
          <a:xfrm>
            <a:off x="2805760" y="4120355"/>
            <a:ext cx="602534" cy="827480"/>
          </a:xfrm>
          <a:prstGeom prst="rect">
            <a:avLst/>
          </a:prstGeom>
        </p:spPr>
      </p:pic>
      <p:pic>
        <p:nvPicPr>
          <p:cNvPr id="11" name="Picture 10" descr="salinatech.png"/>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5443660" y="4280801"/>
            <a:ext cx="1428818" cy="400069"/>
          </a:xfrm>
          <a:prstGeom prst="rect">
            <a:avLst/>
          </a:prstGeom>
        </p:spPr>
      </p:pic>
      <p:pic>
        <p:nvPicPr>
          <p:cNvPr id="12" name="Picture 11" descr="highland.png"/>
          <p:cNvPicPr>
            <a:picLocks noChangeAspect="1"/>
          </p:cNvPicPr>
          <p:nvPr userDrawn="1"/>
        </p:nvPicPr>
        <p:blipFill>
          <a:blip r:embed="rId6" cstate="email">
            <a:extLst>
              <a:ext uri="{28A0092B-C50C-407E-A947-70E740481C1C}">
                <a14:useLocalDpi xmlns:a14="http://schemas.microsoft.com/office/drawing/2010/main" val="0"/>
              </a:ext>
            </a:extLst>
          </a:blip>
          <a:stretch>
            <a:fillRect/>
          </a:stretch>
        </p:blipFill>
        <p:spPr>
          <a:xfrm>
            <a:off x="4638903" y="4166091"/>
            <a:ext cx="567623" cy="734127"/>
          </a:xfrm>
          <a:prstGeom prst="rect">
            <a:avLst/>
          </a:prstGeom>
        </p:spPr>
      </p:pic>
      <p:pic>
        <p:nvPicPr>
          <p:cNvPr id="13" name="Picture 12" descr="cccc_logo.png"/>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504263" y="4159904"/>
            <a:ext cx="714409" cy="714409"/>
          </a:xfrm>
          <a:prstGeom prst="rect">
            <a:avLst/>
          </a:prstGeom>
        </p:spPr>
      </p:pic>
      <p:pic>
        <p:nvPicPr>
          <p:cNvPr id="17" name="Picture 16" descr="washtech.png"/>
          <p:cNvPicPr>
            <a:picLocks noChangeAspect="1"/>
          </p:cNvPicPr>
          <p:nvPr userDrawn="1"/>
        </p:nvPicPr>
        <p:blipFill>
          <a:blip r:embed="rId8">
            <a:extLst>
              <a:ext uri="{28A0092B-C50C-407E-A947-70E740481C1C}">
                <a14:useLocalDpi xmlns:a14="http://schemas.microsoft.com/office/drawing/2010/main" val="0"/>
              </a:ext>
            </a:extLst>
          </a:blip>
          <a:stretch>
            <a:fillRect/>
          </a:stretch>
        </p:blipFill>
        <p:spPr>
          <a:xfrm>
            <a:off x="7152209" y="4282387"/>
            <a:ext cx="1447867" cy="466747"/>
          </a:xfrm>
          <a:prstGeom prst="rect">
            <a:avLst/>
          </a:prstGeom>
        </p:spPr>
      </p:pic>
      <p:sp>
        <p:nvSpPr>
          <p:cNvPr id="18" name="TextBox 17"/>
          <p:cNvSpPr txBox="1"/>
          <p:nvPr userDrawn="1"/>
        </p:nvSpPr>
        <p:spPr>
          <a:xfrm>
            <a:off x="3704720" y="5235519"/>
            <a:ext cx="5069410" cy="1338828"/>
          </a:xfrm>
          <a:prstGeom prst="rect">
            <a:avLst/>
          </a:prstGeom>
          <a:noFill/>
        </p:spPr>
        <p:txBody>
          <a:bodyPr wrap="square" rtlCol="0">
            <a:spAutoFit/>
          </a:bodyPr>
          <a:lstStyle/>
          <a:p>
            <a:pPr>
              <a:lnSpc>
                <a:spcPct val="90000"/>
              </a:lnSpc>
            </a:pPr>
            <a:r>
              <a:rPr lang="en-US" sz="900" dirty="0" smtClean="0"/>
              <a:t>Washburn University serves as the consortium lead for the Technical Retraining to Achieve Credentials (TRAC-7) grant project.</a:t>
            </a:r>
            <a:r>
              <a:rPr lang="en-US" sz="900" baseline="0" dirty="0" smtClean="0"/>
              <a:t> </a:t>
            </a:r>
            <a:r>
              <a:rPr lang="en-US" sz="900" dirty="0" smtClean="0"/>
              <a:t>The TRAC-7 grant project ($19,619,450) is 100% funded through the U.S. Department of Labor’s Trade Adjustment Assistance Community College and Career Training program.</a:t>
            </a:r>
            <a:r>
              <a:rPr lang="en-US" sz="900" baseline="0" dirty="0" smtClean="0"/>
              <a:t> </a:t>
            </a:r>
            <a:r>
              <a:rPr lang="en-US" sz="900" dirty="0" smtClean="0"/>
              <a:t>This workforce solution was funded by a grant awarded by the U.S. Department of Labor's Employment Training Administration. The solution was created by the grantee and does not necessarily reflect the official position of the U.S. Department of Labor. The Department of Labor makes no guarantees, warranties, or assurances of any kind, express or implied, with respect to such information, including any information on linked sites and including, but not limited to, accuracy of the information or its completeness, timeliness, usefulness, adequacy, continued availability, or ownership.</a:t>
            </a:r>
          </a:p>
        </p:txBody>
      </p:sp>
      <p:pic>
        <p:nvPicPr>
          <p:cNvPr id="2" name="Picture 1" descr="dcccSunburst.png"/>
          <p:cNvPicPr>
            <a:picLocks noChangeAspect="1"/>
          </p:cNvPicPr>
          <p:nvPr userDrawn="1"/>
        </p:nvPicPr>
        <p:blipFill>
          <a:blip r:embed="rId9" cstate="email">
            <a:extLst>
              <a:ext uri="{28A0092B-C50C-407E-A947-70E740481C1C}">
                <a14:useLocalDpi xmlns:a14="http://schemas.microsoft.com/office/drawing/2010/main" val="0"/>
              </a:ext>
            </a:extLst>
          </a:blip>
          <a:stretch>
            <a:fillRect/>
          </a:stretch>
        </p:blipFill>
        <p:spPr>
          <a:xfrm>
            <a:off x="1519044" y="4215814"/>
            <a:ext cx="1038935" cy="533320"/>
          </a:xfrm>
          <a:prstGeom prst="rect">
            <a:avLst/>
          </a:prstGeom>
        </p:spPr>
      </p:pic>
    </p:spTree>
    <p:extLst>
      <p:ext uri="{BB962C8B-B14F-4D97-AF65-F5344CB8AC3E}">
        <p14:creationId xmlns:p14="http://schemas.microsoft.com/office/powerpoint/2010/main" val="211034122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2" name="Picture 1" descr="backgrnd.bmp"/>
          <p:cNvPicPr>
            <a:picLocks noChangeAspect="1"/>
          </p:cNvPicPr>
          <p:nvPr userDrawn="1"/>
        </p:nvPicPr>
        <p:blipFill>
          <a:blip r:embed="rId5" cstate="email">
            <a:extLst>
              <a:ext uri="{28A0092B-C50C-407E-A947-70E740481C1C}">
                <a14:useLocalDpi xmlns:a14="http://schemas.microsoft.com/office/drawing/2010/main" val="0"/>
              </a:ext>
            </a:extLst>
          </a:blip>
          <a:stretch>
            <a:fillRect/>
          </a:stretch>
        </p:blipFill>
        <p:spPr>
          <a:xfrm>
            <a:off x="18676" y="0"/>
            <a:ext cx="9126347" cy="6858000"/>
          </a:xfrm>
          <a:prstGeom prst="rect">
            <a:avLst/>
          </a:prstGeom>
        </p:spPr>
      </p:pic>
    </p:spTree>
  </p:cSld>
  <p:clrMap bg1="lt1" tx1="dk1" bg2="lt2" tx2="dk2" accent1="accent1" accent2="accent2" accent3="accent3" accent4="accent4" accent5="accent5" accent6="accent6" hlink="hlink" folHlink="folHlink"/>
  <p:sldLayoutIdLst>
    <p:sldLayoutId id="2147483661" r:id="rId1"/>
    <p:sldLayoutId id="2147483677" r:id="rId2"/>
    <p:sldLayoutId id="2147483678" r:id="rId3"/>
  </p:sldLayoutIdLst>
  <p:txStyles>
    <p:titleStyle>
      <a:lvl1pPr algn="r" defTabSz="914400" rtl="0" eaLnBrk="1" latinLnBrk="0" hangingPunct="1">
        <a:spcBef>
          <a:spcPct val="0"/>
        </a:spcBef>
        <a:buNone/>
        <a:defRPr sz="4200" kern="1200">
          <a:solidFill>
            <a:schemeClr val="bg1"/>
          </a:solidFill>
          <a:latin typeface="+mj-lt"/>
          <a:ea typeface="+mj-ea"/>
          <a:cs typeface="+mj-cs"/>
        </a:defRPr>
      </a:lvl1pPr>
    </p:titleStyle>
    <p:bodyStyle>
      <a:lvl1pPr marL="454025" indent="-454025" algn="l" defTabSz="914400" rtl="0" eaLnBrk="1" latinLnBrk="0" hangingPunct="1">
        <a:spcBef>
          <a:spcPts val="2000"/>
        </a:spcBef>
        <a:buClr>
          <a:schemeClr val="bg1">
            <a:lumMod val="65000"/>
          </a:schemeClr>
        </a:buClr>
        <a:buSzPct val="90000"/>
        <a:buFont typeface="Wingdings" pitchFamily="2" charset="2"/>
        <a:buChar char=""/>
        <a:defRPr sz="2400" kern="1200">
          <a:solidFill>
            <a:schemeClr val="tx1">
              <a:lumMod val="85000"/>
              <a:lumOff val="15000"/>
            </a:schemeClr>
          </a:solidFill>
          <a:latin typeface="+mn-lt"/>
          <a:ea typeface="+mn-ea"/>
          <a:cs typeface="+mn-cs"/>
        </a:defRPr>
      </a:lvl1pPr>
      <a:lvl2pPr marL="914400" indent="-457200" algn="l" defTabSz="914400" rtl="0" eaLnBrk="1" latinLnBrk="0" hangingPunct="1">
        <a:spcBef>
          <a:spcPts val="600"/>
        </a:spcBef>
        <a:buClr>
          <a:schemeClr val="tx1">
            <a:lumMod val="75000"/>
            <a:lumOff val="25000"/>
          </a:schemeClr>
        </a:buClr>
        <a:buSzPct val="90000"/>
        <a:buFont typeface="Wingdings" pitchFamily="2" charset="2"/>
        <a:buChar char=""/>
        <a:defRPr sz="2200" kern="1200">
          <a:solidFill>
            <a:schemeClr val="tx1">
              <a:lumMod val="85000"/>
              <a:lumOff val="15000"/>
            </a:schemeClr>
          </a:solidFill>
          <a:latin typeface="+mn-lt"/>
          <a:ea typeface="+mn-ea"/>
          <a:cs typeface="+mn-cs"/>
        </a:defRPr>
      </a:lvl2pPr>
      <a:lvl3pPr marL="1260475" indent="-346075" algn="l" defTabSz="914400" rtl="0" eaLnBrk="1" latinLnBrk="0" hangingPunct="1">
        <a:spcBef>
          <a:spcPts val="600"/>
        </a:spcBef>
        <a:buClr>
          <a:schemeClr val="bg1">
            <a:lumMod val="65000"/>
          </a:schemeClr>
        </a:buClr>
        <a:buSzPct val="90000"/>
        <a:buFont typeface="Wingdings" pitchFamily="2" charset="2"/>
        <a:buChar char=""/>
        <a:defRPr sz="2000" kern="1200">
          <a:solidFill>
            <a:schemeClr val="tx1">
              <a:lumMod val="85000"/>
              <a:lumOff val="15000"/>
            </a:schemeClr>
          </a:solidFill>
          <a:latin typeface="+mn-lt"/>
          <a:ea typeface="+mn-ea"/>
          <a:cs typeface="+mn-cs"/>
        </a:defRPr>
      </a:lvl3pPr>
      <a:lvl4pPr marL="1600200" indent="-339725" algn="l" defTabSz="914400" rtl="0" eaLnBrk="1" latinLnBrk="0" hangingPunct="1">
        <a:spcBef>
          <a:spcPts val="600"/>
        </a:spcBef>
        <a:buClr>
          <a:schemeClr val="tx1">
            <a:lumMod val="75000"/>
            <a:lumOff val="25000"/>
          </a:schemeClr>
        </a:buClr>
        <a:buSzPct val="90000"/>
        <a:buFont typeface="Wingdings" pitchFamily="2" charset="2"/>
        <a:buChar char=""/>
        <a:defRPr sz="1800" kern="1200">
          <a:solidFill>
            <a:schemeClr val="tx1">
              <a:lumMod val="85000"/>
              <a:lumOff val="15000"/>
            </a:schemeClr>
          </a:solidFill>
          <a:latin typeface="+mn-lt"/>
          <a:ea typeface="+mn-ea"/>
          <a:cs typeface="+mn-cs"/>
        </a:defRPr>
      </a:lvl4pPr>
      <a:lvl5pPr marL="1939925" indent="-331788" algn="l" defTabSz="914400" rtl="0" eaLnBrk="1" latinLnBrk="0" hangingPunct="1">
        <a:spcBef>
          <a:spcPts val="600"/>
        </a:spcBef>
        <a:buClr>
          <a:schemeClr val="bg1">
            <a:lumMod val="65000"/>
          </a:schemeClr>
        </a:buClr>
        <a:buSzPct val="90000"/>
        <a:buFont typeface="Wingdings" pitchFamily="2" charset="2"/>
        <a:buChar char=""/>
        <a:defRPr sz="1800" kern="1200">
          <a:solidFill>
            <a:schemeClr val="tx1">
              <a:lumMod val="85000"/>
              <a:lumOff val="15000"/>
            </a:schemeClr>
          </a:solidFill>
          <a:latin typeface="+mn-lt"/>
          <a:ea typeface="+mn-ea"/>
          <a:cs typeface="+mn-cs"/>
        </a:defRPr>
      </a:lvl5pPr>
      <a:lvl6pPr marL="2290763" indent="-344488" algn="l" defTabSz="914400" rtl="0" eaLnBrk="1" latinLnBrk="0" hangingPunct="1">
        <a:spcBef>
          <a:spcPts val="600"/>
        </a:spcBef>
        <a:buClr>
          <a:schemeClr val="tx1">
            <a:lumMod val="75000"/>
            <a:lumOff val="25000"/>
          </a:schemeClr>
        </a:buClr>
        <a:buSzPct val="90000"/>
        <a:buFont typeface="Wingdings" pitchFamily="2" charset="2"/>
        <a:buChar char=""/>
        <a:defRPr lang="en-US" sz="1800" kern="1200" dirty="0" smtClean="0">
          <a:solidFill>
            <a:schemeClr val="tx1">
              <a:lumMod val="85000"/>
              <a:lumOff val="15000"/>
            </a:schemeClr>
          </a:solidFill>
          <a:latin typeface="+mn-lt"/>
          <a:ea typeface="+mn-ea"/>
          <a:cs typeface="+mn-cs"/>
        </a:defRPr>
      </a:lvl6pPr>
      <a:lvl7pPr marL="2625725" indent="-344488" algn="l" defTabSz="914400" rtl="0" eaLnBrk="1" latinLnBrk="0" hangingPunct="1">
        <a:spcBef>
          <a:spcPts val="600"/>
        </a:spcBef>
        <a:buClr>
          <a:schemeClr val="bg1">
            <a:lumMod val="65000"/>
          </a:schemeClr>
        </a:buClr>
        <a:buSzPct val="90000"/>
        <a:buFont typeface="Wingdings" pitchFamily="2" charset="2"/>
        <a:buChar char=""/>
        <a:defRPr lang="en-US" sz="1800" kern="1200" dirty="0" smtClean="0">
          <a:solidFill>
            <a:schemeClr val="tx1">
              <a:lumMod val="85000"/>
              <a:lumOff val="15000"/>
            </a:schemeClr>
          </a:solidFill>
          <a:latin typeface="+mn-lt"/>
          <a:ea typeface="+mn-ea"/>
          <a:cs typeface="+mn-cs"/>
        </a:defRPr>
      </a:lvl7pPr>
      <a:lvl8pPr marL="2970213" indent="-344488" algn="l" defTabSz="914400" rtl="0" eaLnBrk="1" latinLnBrk="0" hangingPunct="1">
        <a:spcBef>
          <a:spcPts val="600"/>
        </a:spcBef>
        <a:buClr>
          <a:schemeClr val="tx1">
            <a:lumMod val="75000"/>
            <a:lumOff val="25000"/>
          </a:schemeClr>
        </a:buClr>
        <a:buSzPct val="90000"/>
        <a:buFont typeface="Wingdings" pitchFamily="2" charset="2"/>
        <a:buChar char=""/>
        <a:defRPr lang="en-US" sz="1800" kern="1200" dirty="0" smtClean="0">
          <a:solidFill>
            <a:schemeClr val="tx1">
              <a:lumMod val="85000"/>
              <a:lumOff val="15000"/>
            </a:schemeClr>
          </a:solidFill>
          <a:latin typeface="+mn-lt"/>
          <a:ea typeface="+mn-ea"/>
          <a:cs typeface="+mn-cs"/>
        </a:defRPr>
      </a:lvl8pPr>
      <a:lvl9pPr marL="3313113" indent="-344488" algn="l" defTabSz="914400" rtl="0" eaLnBrk="1" latinLnBrk="0" hangingPunct="1">
        <a:spcBef>
          <a:spcPts val="600"/>
        </a:spcBef>
        <a:buClr>
          <a:schemeClr val="bg1">
            <a:lumMod val="65000"/>
          </a:schemeClr>
        </a:buClr>
        <a:buSzPct val="90000"/>
        <a:buFont typeface="Wingdings" pitchFamily="2" charset="2"/>
        <a:buChar char=""/>
        <a:defRPr lang="en-US" sz="1800" kern="1200" dirty="0">
          <a:solidFill>
            <a:schemeClr val="tx1">
              <a:lumMod val="85000"/>
              <a:lumOff val="1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3.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mailto:christa.smith@washburn.edu" TargetMode="External"/><Relationship Id="rId2" Type="http://schemas.openxmlformats.org/officeDocument/2006/relationships/notesSlide" Target="../notesSlides/notesSlide7.xml"/><Relationship Id="rId1" Type="http://schemas.openxmlformats.org/officeDocument/2006/relationships/slideLayout" Target="../slideLayouts/slideLayout3.xml"/><Relationship Id="rId5" Type="http://schemas.openxmlformats.org/officeDocument/2006/relationships/hyperlink" Target="mailto:gillian.gabelmann@washburn.edu" TargetMode="External"/><Relationship Id="rId4" Type="http://schemas.openxmlformats.org/officeDocument/2006/relationships/hyperlink" Target="mailto:debra.Mikulka@washburn.edu"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21.jpeg"/></Relationships>
</file>

<file path=ppt/slides/_rels/slide9.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40632" y="769196"/>
            <a:ext cx="8604985" cy="5693866"/>
          </a:xfrm>
          <a:prstGeom prst="rect">
            <a:avLst/>
          </a:prstGeom>
          <a:noFill/>
        </p:spPr>
        <p:txBody>
          <a:bodyPr wrap="square" rtlCol="0">
            <a:spAutoFit/>
          </a:bodyPr>
          <a:lstStyle/>
          <a:p>
            <a:r>
              <a:rPr lang="en-US" sz="2800" dirty="0"/>
              <a:t>Integrating Systems Thinking through a Technology-based Performance Management System for a Consortium TAACCCT Grant</a:t>
            </a:r>
            <a:r>
              <a:rPr lang="en-US" sz="2800" dirty="0" smtClean="0"/>
              <a:t> </a:t>
            </a:r>
          </a:p>
          <a:p>
            <a:endParaRPr lang="en-US" sz="2800" dirty="0" smtClean="0"/>
          </a:p>
          <a:p>
            <a:r>
              <a:rPr lang="en-US" dirty="0" smtClean="0"/>
              <a:t>Christa A. Smith, </a:t>
            </a:r>
            <a:r>
              <a:rPr lang="en-US" i="1" dirty="0" smtClean="0"/>
              <a:t>TRAC-7 Research Analyst and Interim Program Manager</a:t>
            </a:r>
          </a:p>
          <a:p>
            <a:r>
              <a:rPr lang="en-US" smtClean="0"/>
              <a:t>Debra </a:t>
            </a:r>
            <a:r>
              <a:rPr lang="en-US" smtClean="0"/>
              <a:t>E. </a:t>
            </a:r>
            <a:r>
              <a:rPr lang="en-US" dirty="0" smtClean="0"/>
              <a:t>Mikulka, </a:t>
            </a:r>
            <a:r>
              <a:rPr lang="en-US" i="1" dirty="0" smtClean="0"/>
              <a:t>TRAC-7 Administrator and Office of Sponsored Projects Director</a:t>
            </a:r>
          </a:p>
          <a:p>
            <a:r>
              <a:rPr lang="en-US" dirty="0" smtClean="0"/>
              <a:t>Gillian M. Gabelmann, TRAC-7 </a:t>
            </a:r>
            <a:r>
              <a:rPr lang="en-US" i="1" dirty="0" smtClean="0"/>
              <a:t>Project </a:t>
            </a:r>
            <a:r>
              <a:rPr lang="en-US" i="1" dirty="0"/>
              <a:t>Director </a:t>
            </a:r>
            <a:r>
              <a:rPr lang="en-US" i="1" dirty="0" smtClean="0"/>
              <a:t>and Associate Dean of Technical Education</a:t>
            </a:r>
          </a:p>
          <a:p>
            <a:endParaRPr lang="en-US" i="1" dirty="0" smtClean="0"/>
          </a:p>
          <a:p>
            <a:endParaRPr lang="en-US" b="1" dirty="0" smtClean="0"/>
          </a:p>
          <a:p>
            <a:r>
              <a:rPr lang="en-US" b="1" dirty="0" smtClean="0"/>
              <a:t>Technical Retraining to Achieve Credentials (TRAC-7)</a:t>
            </a:r>
            <a:endParaRPr lang="en-US" b="1" dirty="0"/>
          </a:p>
          <a:p>
            <a:r>
              <a:rPr lang="en-US" dirty="0" smtClean="0"/>
              <a:t>Washburn University</a:t>
            </a:r>
          </a:p>
          <a:p>
            <a:r>
              <a:rPr lang="en-US" dirty="0" smtClean="0"/>
              <a:t>Washburn Institute of Technology</a:t>
            </a:r>
          </a:p>
          <a:p>
            <a:endParaRPr lang="en-US" dirty="0" smtClean="0"/>
          </a:p>
          <a:p>
            <a:pPr algn="r"/>
            <a:r>
              <a:rPr lang="en-US" dirty="0" smtClean="0"/>
              <a:t>		</a:t>
            </a:r>
            <a:endParaRPr lang="en-US" dirty="0"/>
          </a:p>
          <a:p>
            <a:pPr algn="r"/>
            <a:r>
              <a:rPr lang="en-US" dirty="0" smtClean="0"/>
              <a:t>					     American Evaluation Association 					Denver, Colorado</a:t>
            </a:r>
          </a:p>
          <a:p>
            <a:pPr algn="r"/>
            <a:r>
              <a:rPr lang="en-US" dirty="0" smtClean="0"/>
              <a:t>					October 16, 2014</a:t>
            </a:r>
            <a:endParaRPr lang="en-US" sz="2400" dirty="0" smtClean="0"/>
          </a:p>
        </p:txBody>
      </p:sp>
      <p:pic>
        <p:nvPicPr>
          <p:cNvPr id="4" name="Picture 3"/>
          <p:cNvPicPr>
            <a:picLocks noChangeAspect="1"/>
          </p:cNvPicPr>
          <p:nvPr/>
        </p:nvPicPr>
        <p:blipFill>
          <a:blip r:embed="rId2"/>
          <a:stretch>
            <a:fillRect/>
          </a:stretch>
        </p:blipFill>
        <p:spPr>
          <a:xfrm>
            <a:off x="2174105" y="5510524"/>
            <a:ext cx="3029975" cy="926672"/>
          </a:xfrm>
          <a:prstGeom prst="rect">
            <a:avLst/>
          </a:prstGeom>
        </p:spPr>
      </p:pic>
      <p:pic>
        <p:nvPicPr>
          <p:cNvPr id="5" name="Picture 4"/>
          <p:cNvPicPr>
            <a:picLocks noChangeAspect="1"/>
          </p:cNvPicPr>
          <p:nvPr/>
        </p:nvPicPr>
        <p:blipFill>
          <a:blip r:embed="rId3"/>
          <a:stretch>
            <a:fillRect/>
          </a:stretch>
        </p:blipFill>
        <p:spPr>
          <a:xfrm>
            <a:off x="723131" y="5837882"/>
            <a:ext cx="1450974" cy="469433"/>
          </a:xfrm>
          <a:prstGeom prst="rect">
            <a:avLst/>
          </a:prstGeom>
        </p:spPr>
      </p:pic>
    </p:spTree>
    <p:extLst>
      <p:ext uri="{BB962C8B-B14F-4D97-AF65-F5344CB8AC3E}">
        <p14:creationId xmlns:p14="http://schemas.microsoft.com/office/powerpoint/2010/main" val="6119581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TRAC-7 Model</a:t>
            </a:r>
            <a:endParaRPr lang="en-US" dirty="0"/>
          </a:p>
        </p:txBody>
      </p:sp>
      <p:sp>
        <p:nvSpPr>
          <p:cNvPr id="3" name="Subtitle 2"/>
          <p:cNvSpPr>
            <a:spLocks noGrp="1"/>
          </p:cNvSpPr>
          <p:nvPr>
            <p:ph type="subTitle" idx="1"/>
          </p:nvPr>
        </p:nvSpPr>
        <p:spPr>
          <a:xfrm>
            <a:off x="3286891" y="1663166"/>
            <a:ext cx="5266496" cy="597433"/>
          </a:xfrm>
        </p:spPr>
        <p:txBody>
          <a:bodyPr>
            <a:normAutofit/>
          </a:bodyPr>
          <a:lstStyle/>
          <a:p>
            <a:pPr algn="r"/>
            <a:r>
              <a:rPr lang="en-US" dirty="0" smtClean="0"/>
              <a:t>Recommendations</a:t>
            </a:r>
            <a:endParaRPr lang="en-US" dirty="0"/>
          </a:p>
        </p:txBody>
      </p:sp>
      <p:sp>
        <p:nvSpPr>
          <p:cNvPr id="4" name="Text Placeholder 3"/>
          <p:cNvSpPr>
            <a:spLocks noGrp="1"/>
          </p:cNvSpPr>
          <p:nvPr>
            <p:ph type="body" sz="quarter" idx="10"/>
          </p:nvPr>
        </p:nvSpPr>
        <p:spPr/>
        <p:txBody>
          <a:bodyPr/>
          <a:lstStyle/>
          <a:p>
            <a:r>
              <a:rPr lang="en-US" dirty="0" smtClean="0"/>
              <a:t>Advantages:</a:t>
            </a:r>
          </a:p>
          <a:p>
            <a:pPr marL="342900" indent="-342900">
              <a:buFont typeface="Arial" panose="020B0604020202020204" pitchFamily="34" charset="0"/>
              <a:buChar char="•"/>
            </a:pPr>
            <a:r>
              <a:rPr lang="en-US" dirty="0" smtClean="0"/>
              <a:t>Tailored to our needs</a:t>
            </a:r>
          </a:p>
          <a:p>
            <a:pPr marL="342900" indent="-342900">
              <a:buFont typeface="Arial" panose="020B0604020202020204" pitchFamily="34" charset="0"/>
              <a:buChar char="•"/>
            </a:pPr>
            <a:r>
              <a:rPr lang="en-US" dirty="0" smtClean="0"/>
              <a:t>Provide meaningful findings</a:t>
            </a:r>
          </a:p>
          <a:p>
            <a:r>
              <a:rPr lang="en-US" dirty="0" smtClean="0"/>
              <a:t>Disadvantages:</a:t>
            </a:r>
          </a:p>
          <a:p>
            <a:pPr marL="342900" indent="-342900">
              <a:buFont typeface="Arial" panose="020B0604020202020204" pitchFamily="34" charset="0"/>
              <a:buChar char="•"/>
            </a:pPr>
            <a:r>
              <a:rPr lang="en-US" dirty="0" smtClean="0"/>
              <a:t>Uncharted territory</a:t>
            </a:r>
          </a:p>
          <a:p>
            <a:pPr marL="342900" indent="-342900">
              <a:buFont typeface="Arial" panose="020B0604020202020204" pitchFamily="34" charset="0"/>
              <a:buChar char="•"/>
            </a:pPr>
            <a:r>
              <a:rPr lang="en-US" dirty="0" smtClean="0"/>
              <a:t>Troubleshooting</a:t>
            </a:r>
          </a:p>
        </p:txBody>
      </p:sp>
      <p:pic>
        <p:nvPicPr>
          <p:cNvPr id="6" name="Picture 5"/>
          <p:cNvPicPr>
            <a:picLocks noChangeAspect="1"/>
          </p:cNvPicPr>
          <p:nvPr/>
        </p:nvPicPr>
        <p:blipFill rotWithShape="1">
          <a:blip r:embed="rId3" cstate="email">
            <a:extLst>
              <a:ext uri="{28A0092B-C50C-407E-A947-70E740481C1C}">
                <a14:useLocalDpi xmlns:a14="http://schemas.microsoft.com/office/drawing/2010/main" val="0"/>
              </a:ext>
            </a:extLst>
          </a:blip>
          <a:srcRect l="11164" r="29824"/>
          <a:stretch/>
        </p:blipFill>
        <p:spPr>
          <a:xfrm>
            <a:off x="1" y="0"/>
            <a:ext cx="2754086" cy="6858000"/>
          </a:xfrm>
          <a:prstGeom prst="rect">
            <a:avLst/>
          </a:prstGeom>
        </p:spPr>
      </p:pic>
    </p:spTree>
    <p:extLst>
      <p:ext uri="{BB962C8B-B14F-4D97-AF65-F5344CB8AC3E}">
        <p14:creationId xmlns:p14="http://schemas.microsoft.com/office/powerpoint/2010/main" val="110146952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476249" y="668795"/>
            <a:ext cx="8077137" cy="1370070"/>
          </a:xfrm>
        </p:spPr>
        <p:txBody>
          <a:bodyPr numCol="1"/>
          <a:lstStyle/>
          <a:p>
            <a:pPr>
              <a:spcBef>
                <a:spcPts val="0"/>
              </a:spcBef>
            </a:pPr>
            <a:r>
              <a:rPr lang="en-US" sz="2000" b="0" dirty="0" smtClean="0"/>
              <a:t>Technical Retraining to Achieve Credentials</a:t>
            </a:r>
          </a:p>
          <a:p>
            <a:pPr>
              <a:spcBef>
                <a:spcPts val="0"/>
              </a:spcBef>
            </a:pPr>
            <a:r>
              <a:rPr lang="en-US" sz="2000" b="0" dirty="0" smtClean="0"/>
              <a:t>Washburn University</a:t>
            </a:r>
          </a:p>
          <a:p>
            <a:pPr>
              <a:spcBef>
                <a:spcPts val="0"/>
              </a:spcBef>
            </a:pPr>
            <a:r>
              <a:rPr lang="en-US" sz="2000" b="0" dirty="0" smtClean="0"/>
              <a:t>Washburn Institute of Technology</a:t>
            </a:r>
          </a:p>
          <a:p>
            <a:pPr>
              <a:spcBef>
                <a:spcPts val="0"/>
              </a:spcBef>
            </a:pPr>
            <a:r>
              <a:rPr lang="en-US" sz="2000" b="0" dirty="0" smtClean="0"/>
              <a:t>Topeka, Kansas</a:t>
            </a:r>
          </a:p>
          <a:p>
            <a:pPr>
              <a:spcBef>
                <a:spcPts val="0"/>
              </a:spcBef>
            </a:pPr>
            <a:endParaRPr lang="en-US" sz="2000" b="0" dirty="0" smtClean="0"/>
          </a:p>
          <a:p>
            <a:pPr>
              <a:spcBef>
                <a:spcPts val="0"/>
              </a:spcBef>
            </a:pPr>
            <a:endParaRPr lang="en-US" sz="2000" b="0" dirty="0"/>
          </a:p>
          <a:p>
            <a:pPr>
              <a:spcBef>
                <a:spcPts val="0"/>
              </a:spcBef>
            </a:pPr>
            <a:endParaRPr lang="en-US" sz="2000" b="0" dirty="0" smtClean="0"/>
          </a:p>
          <a:p>
            <a:pPr>
              <a:spcBef>
                <a:spcPts val="0"/>
              </a:spcBef>
            </a:pPr>
            <a:endParaRPr lang="en-US" sz="2000" b="0" dirty="0"/>
          </a:p>
          <a:p>
            <a:pPr>
              <a:spcBef>
                <a:spcPts val="0"/>
              </a:spcBef>
            </a:pPr>
            <a:endParaRPr lang="en-US" sz="2000" b="0" dirty="0" smtClean="0"/>
          </a:p>
          <a:p>
            <a:pPr>
              <a:spcBef>
                <a:spcPts val="0"/>
              </a:spcBef>
            </a:pPr>
            <a:endParaRPr lang="en-US" sz="2000" b="0" dirty="0"/>
          </a:p>
          <a:p>
            <a:pPr>
              <a:spcBef>
                <a:spcPts val="0"/>
              </a:spcBef>
            </a:pPr>
            <a:endParaRPr lang="en-US" sz="2000" b="0" dirty="0" smtClean="0"/>
          </a:p>
          <a:p>
            <a:pPr>
              <a:spcBef>
                <a:spcPts val="0"/>
              </a:spcBef>
            </a:pPr>
            <a:endParaRPr lang="en-US" sz="2000" b="0" dirty="0"/>
          </a:p>
          <a:p>
            <a:pPr>
              <a:spcBef>
                <a:spcPts val="0"/>
              </a:spcBef>
            </a:pPr>
            <a:endParaRPr lang="en-US" sz="2000" b="0" dirty="0" smtClean="0"/>
          </a:p>
          <a:p>
            <a:pPr>
              <a:spcBef>
                <a:spcPts val="0"/>
              </a:spcBef>
            </a:pPr>
            <a:endParaRPr lang="en-US" sz="2000" b="0" dirty="0"/>
          </a:p>
        </p:txBody>
      </p:sp>
      <p:sp>
        <p:nvSpPr>
          <p:cNvPr id="5" name="Text Placeholder 1"/>
          <p:cNvSpPr txBox="1">
            <a:spLocks/>
          </p:cNvSpPr>
          <p:nvPr/>
        </p:nvSpPr>
        <p:spPr>
          <a:xfrm>
            <a:off x="335666" y="2390504"/>
            <a:ext cx="8461093" cy="1276721"/>
          </a:xfrm>
          <a:prstGeom prst="rect">
            <a:avLst/>
          </a:prstGeom>
        </p:spPr>
        <p:txBody>
          <a:bodyPr vert="horz" numCol="3"/>
          <a:lstStyle>
            <a:lvl1pPr marL="0" indent="0" algn="ctr" defTabSz="914400" rtl="0" eaLnBrk="1" latinLnBrk="0" hangingPunct="1">
              <a:spcBef>
                <a:spcPts val="2000"/>
              </a:spcBef>
              <a:buClr>
                <a:schemeClr val="bg1">
                  <a:lumMod val="65000"/>
                </a:schemeClr>
              </a:buClr>
              <a:buSzPct val="90000"/>
              <a:buFont typeface="Lucida Grande"/>
              <a:buNone/>
              <a:defRPr sz="2400" b="1" i="0" kern="1200">
                <a:solidFill>
                  <a:schemeClr val="tx1">
                    <a:lumMod val="85000"/>
                    <a:lumOff val="15000"/>
                  </a:schemeClr>
                </a:solidFill>
                <a:latin typeface="+mn-lt"/>
                <a:ea typeface="+mn-ea"/>
                <a:cs typeface="+mn-cs"/>
              </a:defRPr>
            </a:lvl1pPr>
            <a:lvl2pPr marL="914400" indent="-457200" algn="l" defTabSz="914400" rtl="0" eaLnBrk="1" latinLnBrk="0" hangingPunct="1">
              <a:spcBef>
                <a:spcPts val="600"/>
              </a:spcBef>
              <a:buClr>
                <a:schemeClr val="tx1">
                  <a:lumMod val="75000"/>
                  <a:lumOff val="25000"/>
                </a:schemeClr>
              </a:buClr>
              <a:buSzPct val="90000"/>
              <a:buFont typeface="Lucida Grande"/>
              <a:buChar char="•"/>
              <a:defRPr sz="2200" kern="1200">
                <a:solidFill>
                  <a:schemeClr val="tx1">
                    <a:lumMod val="85000"/>
                    <a:lumOff val="15000"/>
                  </a:schemeClr>
                </a:solidFill>
                <a:latin typeface="+mn-lt"/>
                <a:ea typeface="+mn-ea"/>
                <a:cs typeface="+mn-cs"/>
              </a:defRPr>
            </a:lvl2pPr>
            <a:lvl3pPr marL="1260475" indent="-346075" algn="l" defTabSz="914400" rtl="0" eaLnBrk="1" latinLnBrk="0" hangingPunct="1">
              <a:spcBef>
                <a:spcPts val="600"/>
              </a:spcBef>
              <a:buClr>
                <a:schemeClr val="bg1">
                  <a:lumMod val="65000"/>
                </a:schemeClr>
              </a:buClr>
              <a:buSzPct val="90000"/>
              <a:buFont typeface="Lucida Grande"/>
              <a:buChar char="•"/>
              <a:defRPr sz="2000" kern="1200">
                <a:solidFill>
                  <a:schemeClr val="tx1">
                    <a:lumMod val="85000"/>
                    <a:lumOff val="15000"/>
                  </a:schemeClr>
                </a:solidFill>
                <a:latin typeface="+mn-lt"/>
                <a:ea typeface="+mn-ea"/>
                <a:cs typeface="+mn-cs"/>
              </a:defRPr>
            </a:lvl3pPr>
            <a:lvl4pPr marL="1600200" indent="-339725" algn="l" defTabSz="914400" rtl="0" eaLnBrk="1" latinLnBrk="0" hangingPunct="1">
              <a:spcBef>
                <a:spcPts val="600"/>
              </a:spcBef>
              <a:buClr>
                <a:schemeClr val="tx1">
                  <a:lumMod val="75000"/>
                  <a:lumOff val="25000"/>
                </a:schemeClr>
              </a:buClr>
              <a:buSzPct val="90000"/>
              <a:buFont typeface="Lucida Grande"/>
              <a:buChar char="•"/>
              <a:defRPr sz="1800" kern="1200">
                <a:solidFill>
                  <a:schemeClr val="tx1">
                    <a:lumMod val="85000"/>
                    <a:lumOff val="15000"/>
                  </a:schemeClr>
                </a:solidFill>
                <a:latin typeface="+mn-lt"/>
                <a:ea typeface="+mn-ea"/>
                <a:cs typeface="+mn-cs"/>
              </a:defRPr>
            </a:lvl4pPr>
            <a:lvl5pPr marL="1939925" indent="-331788" algn="l" defTabSz="914400" rtl="0" eaLnBrk="1" latinLnBrk="0" hangingPunct="1">
              <a:spcBef>
                <a:spcPts val="600"/>
              </a:spcBef>
              <a:buClr>
                <a:schemeClr val="bg1">
                  <a:lumMod val="65000"/>
                </a:schemeClr>
              </a:buClr>
              <a:buSzPct val="90000"/>
              <a:buFont typeface="Lucida Grande"/>
              <a:buChar char="•"/>
              <a:defRPr sz="1800" kern="1200">
                <a:solidFill>
                  <a:schemeClr val="tx1">
                    <a:lumMod val="85000"/>
                    <a:lumOff val="15000"/>
                  </a:schemeClr>
                </a:solidFill>
                <a:latin typeface="+mn-lt"/>
                <a:ea typeface="+mn-ea"/>
                <a:cs typeface="+mn-cs"/>
              </a:defRPr>
            </a:lvl5pPr>
            <a:lvl6pPr marL="2290763" indent="-344488" algn="l" defTabSz="914400" rtl="0" eaLnBrk="1" latinLnBrk="0" hangingPunct="1">
              <a:spcBef>
                <a:spcPts val="600"/>
              </a:spcBef>
              <a:buClr>
                <a:schemeClr val="tx1">
                  <a:lumMod val="75000"/>
                  <a:lumOff val="25000"/>
                </a:schemeClr>
              </a:buClr>
              <a:buSzPct val="90000"/>
              <a:buFont typeface="Wingdings" pitchFamily="2" charset="2"/>
              <a:buChar char=""/>
              <a:defRPr lang="en-US" sz="1800" kern="1200" dirty="0" smtClean="0">
                <a:solidFill>
                  <a:schemeClr val="tx1">
                    <a:lumMod val="85000"/>
                    <a:lumOff val="15000"/>
                  </a:schemeClr>
                </a:solidFill>
                <a:latin typeface="+mn-lt"/>
                <a:ea typeface="+mn-ea"/>
                <a:cs typeface="+mn-cs"/>
              </a:defRPr>
            </a:lvl6pPr>
            <a:lvl7pPr marL="2625725" indent="-344488" algn="l" defTabSz="914400" rtl="0" eaLnBrk="1" latinLnBrk="0" hangingPunct="1">
              <a:spcBef>
                <a:spcPts val="600"/>
              </a:spcBef>
              <a:buClr>
                <a:schemeClr val="bg1">
                  <a:lumMod val="65000"/>
                </a:schemeClr>
              </a:buClr>
              <a:buSzPct val="90000"/>
              <a:buFont typeface="Wingdings" pitchFamily="2" charset="2"/>
              <a:buChar char=""/>
              <a:defRPr lang="en-US" sz="1800" kern="1200" dirty="0" smtClean="0">
                <a:solidFill>
                  <a:schemeClr val="tx1">
                    <a:lumMod val="85000"/>
                    <a:lumOff val="15000"/>
                  </a:schemeClr>
                </a:solidFill>
                <a:latin typeface="+mn-lt"/>
                <a:ea typeface="+mn-ea"/>
                <a:cs typeface="+mn-cs"/>
              </a:defRPr>
            </a:lvl7pPr>
            <a:lvl8pPr marL="2970213" indent="-344488" algn="l" defTabSz="914400" rtl="0" eaLnBrk="1" latinLnBrk="0" hangingPunct="1">
              <a:spcBef>
                <a:spcPts val="600"/>
              </a:spcBef>
              <a:buClr>
                <a:schemeClr val="tx1">
                  <a:lumMod val="75000"/>
                  <a:lumOff val="25000"/>
                </a:schemeClr>
              </a:buClr>
              <a:buSzPct val="90000"/>
              <a:buFont typeface="Wingdings" pitchFamily="2" charset="2"/>
              <a:buChar char=""/>
              <a:defRPr lang="en-US" sz="1800" kern="1200" dirty="0" smtClean="0">
                <a:solidFill>
                  <a:schemeClr val="tx1">
                    <a:lumMod val="85000"/>
                    <a:lumOff val="15000"/>
                  </a:schemeClr>
                </a:solidFill>
                <a:latin typeface="+mn-lt"/>
                <a:ea typeface="+mn-ea"/>
                <a:cs typeface="+mn-cs"/>
              </a:defRPr>
            </a:lvl8pPr>
            <a:lvl9pPr marL="3313113" indent="-344488" algn="l" defTabSz="914400" rtl="0" eaLnBrk="1" latinLnBrk="0" hangingPunct="1">
              <a:spcBef>
                <a:spcPts val="600"/>
              </a:spcBef>
              <a:buClr>
                <a:schemeClr val="bg1">
                  <a:lumMod val="65000"/>
                </a:schemeClr>
              </a:buClr>
              <a:buSzPct val="90000"/>
              <a:buFont typeface="Wingdings" pitchFamily="2" charset="2"/>
              <a:buChar char=""/>
              <a:defRPr lang="en-US" sz="1800" kern="1200" dirty="0">
                <a:solidFill>
                  <a:schemeClr val="tx1">
                    <a:lumMod val="85000"/>
                    <a:lumOff val="15000"/>
                  </a:schemeClr>
                </a:solidFill>
                <a:latin typeface="+mn-lt"/>
                <a:ea typeface="+mn-ea"/>
                <a:cs typeface="+mn-cs"/>
              </a:defRPr>
            </a:lvl9pPr>
          </a:lstStyle>
          <a:p>
            <a:pPr>
              <a:spcBef>
                <a:spcPts val="0"/>
              </a:spcBef>
            </a:pPr>
            <a:r>
              <a:rPr lang="en-US" sz="1600" b="0" dirty="0" smtClean="0"/>
              <a:t>Christa A. Smith</a:t>
            </a:r>
          </a:p>
          <a:p>
            <a:pPr>
              <a:spcBef>
                <a:spcPts val="0"/>
              </a:spcBef>
            </a:pPr>
            <a:r>
              <a:rPr lang="en-US" sz="1400" b="0" dirty="0" smtClean="0"/>
              <a:t>Research Analyst</a:t>
            </a:r>
          </a:p>
          <a:p>
            <a:pPr>
              <a:spcBef>
                <a:spcPts val="0"/>
              </a:spcBef>
            </a:pPr>
            <a:r>
              <a:rPr lang="en-US" sz="1400" b="0" dirty="0" smtClean="0">
                <a:hlinkClick r:id="rId3"/>
              </a:rPr>
              <a:t>christa.smith@washburn.edu</a:t>
            </a:r>
            <a:endParaRPr lang="en-US" sz="1400" b="0" dirty="0" smtClean="0"/>
          </a:p>
          <a:p>
            <a:pPr>
              <a:spcBef>
                <a:spcPts val="0"/>
              </a:spcBef>
            </a:pPr>
            <a:r>
              <a:rPr lang="en-US" sz="1400" b="0" dirty="0" smtClean="0"/>
              <a:t>785-670-2288</a:t>
            </a:r>
          </a:p>
          <a:p>
            <a:pPr>
              <a:spcBef>
                <a:spcPts val="0"/>
              </a:spcBef>
            </a:pPr>
            <a:endParaRPr lang="en-US" sz="1400" b="0" dirty="0" smtClean="0"/>
          </a:p>
          <a:p>
            <a:pPr>
              <a:spcBef>
                <a:spcPts val="0"/>
              </a:spcBef>
            </a:pPr>
            <a:endParaRPr lang="en-US" sz="1400" b="0" dirty="0"/>
          </a:p>
          <a:p>
            <a:pPr>
              <a:spcBef>
                <a:spcPts val="0"/>
              </a:spcBef>
            </a:pPr>
            <a:endParaRPr lang="en-US" sz="1400" b="0" dirty="0" smtClean="0"/>
          </a:p>
          <a:p>
            <a:pPr>
              <a:spcBef>
                <a:spcPts val="0"/>
              </a:spcBef>
            </a:pPr>
            <a:endParaRPr lang="en-US" sz="1400" b="0" dirty="0"/>
          </a:p>
          <a:p>
            <a:pPr>
              <a:spcBef>
                <a:spcPts val="0"/>
              </a:spcBef>
            </a:pPr>
            <a:r>
              <a:rPr lang="en-US" sz="1600" b="0" dirty="0" smtClean="0"/>
              <a:t>Debra Mikulka</a:t>
            </a:r>
          </a:p>
          <a:p>
            <a:pPr>
              <a:spcBef>
                <a:spcPts val="0"/>
              </a:spcBef>
            </a:pPr>
            <a:r>
              <a:rPr lang="en-US" sz="1400" b="0" dirty="0" smtClean="0"/>
              <a:t>Office of Sponsored Projects</a:t>
            </a:r>
          </a:p>
          <a:p>
            <a:pPr>
              <a:spcBef>
                <a:spcPts val="0"/>
              </a:spcBef>
            </a:pPr>
            <a:r>
              <a:rPr lang="en-US" sz="1400" b="0" dirty="0" smtClean="0">
                <a:hlinkClick r:id="rId4"/>
              </a:rPr>
              <a:t>debra.mikulka@washburn.edu</a:t>
            </a:r>
            <a:endParaRPr lang="en-US" sz="1400" b="0" dirty="0" smtClean="0"/>
          </a:p>
          <a:p>
            <a:pPr>
              <a:spcBef>
                <a:spcPts val="0"/>
              </a:spcBef>
            </a:pPr>
            <a:r>
              <a:rPr lang="en-US" sz="1400" b="0" dirty="0" smtClean="0"/>
              <a:t>785-670-1403</a:t>
            </a:r>
          </a:p>
          <a:p>
            <a:pPr>
              <a:spcBef>
                <a:spcPts val="0"/>
              </a:spcBef>
            </a:pPr>
            <a:endParaRPr lang="en-US" sz="1400" b="0" dirty="0"/>
          </a:p>
          <a:p>
            <a:pPr>
              <a:spcBef>
                <a:spcPts val="0"/>
              </a:spcBef>
            </a:pPr>
            <a:endParaRPr lang="en-US" sz="1400" b="0" dirty="0" smtClean="0"/>
          </a:p>
          <a:p>
            <a:pPr>
              <a:spcBef>
                <a:spcPts val="0"/>
              </a:spcBef>
            </a:pPr>
            <a:endParaRPr lang="en-US" sz="1400" b="0" dirty="0"/>
          </a:p>
          <a:p>
            <a:pPr>
              <a:spcBef>
                <a:spcPts val="0"/>
              </a:spcBef>
            </a:pPr>
            <a:endParaRPr lang="en-US" sz="1400" b="0" dirty="0" smtClean="0"/>
          </a:p>
          <a:p>
            <a:pPr>
              <a:spcBef>
                <a:spcPts val="0"/>
              </a:spcBef>
            </a:pPr>
            <a:r>
              <a:rPr lang="en-US" sz="1600" b="0" dirty="0" smtClean="0"/>
              <a:t>Dr</a:t>
            </a:r>
            <a:r>
              <a:rPr lang="en-US" sz="1600" b="0" dirty="0"/>
              <a:t>. Gillian M. Gabelmann</a:t>
            </a:r>
          </a:p>
          <a:p>
            <a:pPr>
              <a:spcBef>
                <a:spcPts val="0"/>
              </a:spcBef>
            </a:pPr>
            <a:r>
              <a:rPr lang="en-US" sz="1400" b="0" dirty="0" smtClean="0"/>
              <a:t>Associate </a:t>
            </a:r>
            <a:r>
              <a:rPr lang="en-US" sz="1400" b="0" dirty="0"/>
              <a:t>Dean for </a:t>
            </a:r>
            <a:r>
              <a:rPr lang="en-US" sz="1400" b="0" dirty="0" smtClean="0"/>
              <a:t>Technical Education </a:t>
            </a:r>
            <a:r>
              <a:rPr lang="en-US" sz="1400" b="0" dirty="0" smtClean="0">
                <a:hlinkClick r:id="rId5"/>
              </a:rPr>
              <a:t>gillian.gabelmann@washburn.edu</a:t>
            </a:r>
            <a:endParaRPr lang="en-US" sz="1400" b="0" dirty="0"/>
          </a:p>
          <a:p>
            <a:pPr>
              <a:spcBef>
                <a:spcPts val="0"/>
              </a:spcBef>
            </a:pPr>
            <a:r>
              <a:rPr lang="en-US" sz="1400" b="0" dirty="0"/>
              <a:t>785-228-6302</a:t>
            </a:r>
          </a:p>
          <a:p>
            <a:pPr>
              <a:spcBef>
                <a:spcPts val="0"/>
              </a:spcBef>
            </a:pPr>
            <a:endParaRPr lang="en-US" sz="1600" b="0" dirty="0"/>
          </a:p>
          <a:p>
            <a:pPr>
              <a:spcBef>
                <a:spcPts val="0"/>
              </a:spcBef>
            </a:pPr>
            <a:endParaRPr lang="en-US" sz="1600" b="0" dirty="0"/>
          </a:p>
        </p:txBody>
      </p:sp>
    </p:spTree>
    <p:extLst>
      <p:ext uri="{BB962C8B-B14F-4D97-AF65-F5344CB8AC3E}">
        <p14:creationId xmlns:p14="http://schemas.microsoft.com/office/powerpoint/2010/main" val="110640721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311898" y="449006"/>
            <a:ext cx="4241488" cy="849858"/>
          </a:xfrm>
        </p:spPr>
        <p:txBody>
          <a:bodyPr>
            <a:normAutofit/>
          </a:bodyPr>
          <a:lstStyle/>
          <a:p>
            <a:pPr>
              <a:lnSpc>
                <a:spcPct val="100000"/>
              </a:lnSpc>
            </a:pPr>
            <a:r>
              <a:rPr lang="en-US" dirty="0" smtClean="0"/>
              <a:t>Technical Retraining to </a:t>
            </a:r>
            <a:br>
              <a:rPr lang="en-US" dirty="0" smtClean="0"/>
            </a:br>
            <a:r>
              <a:rPr lang="en-US" dirty="0" smtClean="0"/>
              <a:t>Achieve Credentials</a:t>
            </a:r>
            <a:endParaRPr lang="en-US" dirty="0"/>
          </a:p>
        </p:txBody>
      </p:sp>
      <p:sp>
        <p:nvSpPr>
          <p:cNvPr id="3" name="Subtitle 2"/>
          <p:cNvSpPr>
            <a:spLocks noGrp="1"/>
          </p:cNvSpPr>
          <p:nvPr>
            <p:ph type="subTitle" idx="1"/>
          </p:nvPr>
        </p:nvSpPr>
        <p:spPr/>
        <p:txBody>
          <a:bodyPr/>
          <a:lstStyle/>
          <a:p>
            <a:r>
              <a:rPr lang="en-US" dirty="0"/>
              <a:t>What is TRAC-7?</a:t>
            </a:r>
          </a:p>
        </p:txBody>
      </p:sp>
      <p:sp>
        <p:nvSpPr>
          <p:cNvPr id="4" name="Text Placeholder 3"/>
          <p:cNvSpPr>
            <a:spLocks noGrp="1"/>
          </p:cNvSpPr>
          <p:nvPr>
            <p:ph type="body" sz="quarter" idx="10"/>
          </p:nvPr>
        </p:nvSpPr>
        <p:spPr>
          <a:xfrm>
            <a:off x="3286891" y="2260599"/>
            <a:ext cx="5347954" cy="4005447"/>
          </a:xfrm>
        </p:spPr>
        <p:txBody>
          <a:bodyPr/>
          <a:lstStyle/>
          <a:p>
            <a:pPr marL="342900" indent="-342900">
              <a:spcBef>
                <a:spcPts val="1200"/>
              </a:spcBef>
              <a:spcAft>
                <a:spcPts val="1200"/>
              </a:spcAft>
              <a:buFont typeface="Arial" panose="020B0604020202020204" pitchFamily="34" charset="0"/>
              <a:buChar char="•"/>
            </a:pPr>
            <a:r>
              <a:rPr lang="en-US" dirty="0"/>
              <a:t>$</a:t>
            </a:r>
            <a:r>
              <a:rPr lang="en-US" dirty="0" smtClean="0"/>
              <a:t>19.6M Department of Labor</a:t>
            </a:r>
            <a:endParaRPr lang="en-US" dirty="0"/>
          </a:p>
          <a:p>
            <a:pPr marL="342900" indent="-342900">
              <a:spcBef>
                <a:spcPts val="1200"/>
              </a:spcBef>
              <a:spcAft>
                <a:spcPts val="1200"/>
              </a:spcAft>
              <a:buFont typeface="Arial" panose="020B0604020202020204" pitchFamily="34" charset="0"/>
              <a:buChar char="•"/>
            </a:pPr>
            <a:r>
              <a:rPr lang="en-US" dirty="0" smtClean="0"/>
              <a:t>Round 1 Kansas single-state consortium TAACCCT grant</a:t>
            </a:r>
            <a:endParaRPr lang="en-US" dirty="0"/>
          </a:p>
          <a:p>
            <a:pPr marL="342900" indent="-342900">
              <a:spcBef>
                <a:spcPts val="1200"/>
              </a:spcBef>
              <a:spcAft>
                <a:spcPts val="1200"/>
              </a:spcAft>
              <a:buFont typeface="Arial" panose="020B0604020202020204" pitchFamily="34" charset="0"/>
              <a:buChar char="•"/>
            </a:pPr>
            <a:r>
              <a:rPr lang="en-US" dirty="0"/>
              <a:t>Washburn </a:t>
            </a:r>
            <a:r>
              <a:rPr lang="en-US" dirty="0" smtClean="0"/>
              <a:t>University, lead</a:t>
            </a:r>
            <a:endParaRPr lang="en-US" dirty="0"/>
          </a:p>
          <a:p>
            <a:pPr marL="342900" indent="-342900">
              <a:spcBef>
                <a:spcPts val="1200"/>
              </a:spcBef>
              <a:spcAft>
                <a:spcPts val="1200"/>
              </a:spcAft>
              <a:buFont typeface="Arial" panose="020B0604020202020204" pitchFamily="34" charset="0"/>
              <a:buChar char="•"/>
            </a:pPr>
            <a:r>
              <a:rPr lang="en-US" dirty="0" smtClean="0"/>
              <a:t>7 community and technical colleges with 7 signature programs</a:t>
            </a:r>
          </a:p>
          <a:p>
            <a:pPr marL="342900" indent="-342900">
              <a:spcBef>
                <a:spcPts val="1200"/>
              </a:spcBef>
              <a:spcAft>
                <a:spcPts val="1200"/>
              </a:spcAft>
              <a:buFont typeface="Arial" panose="020B0604020202020204" pitchFamily="34" charset="0"/>
              <a:buChar char="•"/>
            </a:pPr>
            <a:r>
              <a:rPr lang="en-US" dirty="0" smtClean="0"/>
              <a:t>4</a:t>
            </a:r>
            <a:r>
              <a:rPr lang="en-US" baseline="30000" dirty="0" smtClean="0"/>
              <a:t>th</a:t>
            </a:r>
            <a:r>
              <a:rPr lang="en-US" dirty="0" smtClean="0"/>
              <a:t> Year ends September 30, 2015</a:t>
            </a:r>
            <a:endParaRPr lang="en-US" dirty="0"/>
          </a:p>
        </p:txBody>
      </p:sp>
      <p:pic>
        <p:nvPicPr>
          <p:cNvPr id="5" name="Picture 4"/>
          <p:cNvPicPr>
            <a:picLocks noChangeAspect="1"/>
          </p:cNvPicPr>
          <p:nvPr/>
        </p:nvPicPr>
        <p:blipFill rotWithShape="1">
          <a:blip r:embed="rId3" cstate="email">
            <a:extLst>
              <a:ext uri="{28A0092B-C50C-407E-A947-70E740481C1C}">
                <a14:useLocalDpi xmlns:a14="http://schemas.microsoft.com/office/drawing/2010/main" val="0"/>
              </a:ext>
            </a:extLst>
          </a:blip>
          <a:srcRect l="52252" r="25248"/>
          <a:stretch/>
        </p:blipFill>
        <p:spPr>
          <a:xfrm>
            <a:off x="0" y="0"/>
            <a:ext cx="2743200" cy="6858000"/>
          </a:xfrm>
          <a:prstGeom prst="rect">
            <a:avLst/>
          </a:prstGeom>
        </p:spPr>
      </p:pic>
    </p:spTree>
    <p:extLst>
      <p:ext uri="{BB962C8B-B14F-4D97-AF65-F5344CB8AC3E}">
        <p14:creationId xmlns:p14="http://schemas.microsoft.com/office/powerpoint/2010/main" val="57573554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dirty="0"/>
          </a:p>
        </p:txBody>
      </p:sp>
      <p:sp>
        <p:nvSpPr>
          <p:cNvPr id="3" name="Subtitle 2"/>
          <p:cNvSpPr>
            <a:spLocks noGrp="1"/>
          </p:cNvSpPr>
          <p:nvPr>
            <p:ph type="subTitle" idx="1"/>
          </p:nvPr>
        </p:nvSpPr>
        <p:spPr/>
        <p:txBody>
          <a:bodyPr/>
          <a:lstStyle/>
          <a:p>
            <a:pPr algn="r"/>
            <a:r>
              <a:rPr lang="en-US" dirty="0" smtClean="0"/>
              <a:t>Reporting</a:t>
            </a:r>
            <a:endParaRPr lang="en-US" dirty="0"/>
          </a:p>
        </p:txBody>
      </p:sp>
      <p:sp>
        <p:nvSpPr>
          <p:cNvPr id="4" name="Text Placeholder 3"/>
          <p:cNvSpPr>
            <a:spLocks noGrp="1"/>
          </p:cNvSpPr>
          <p:nvPr>
            <p:ph type="body" sz="quarter" idx="10"/>
          </p:nvPr>
        </p:nvSpPr>
        <p:spPr>
          <a:xfrm>
            <a:off x="3286891" y="2260599"/>
            <a:ext cx="5266495" cy="4429567"/>
          </a:xfrm>
        </p:spPr>
        <p:txBody>
          <a:bodyPr/>
          <a:lstStyle/>
          <a:p>
            <a:r>
              <a:rPr lang="en-US" dirty="0" smtClean="0"/>
              <a:t>Department of Labor TAACCCT Reporting:</a:t>
            </a:r>
          </a:p>
          <a:p>
            <a:pPr marL="457200">
              <a:buFont typeface="+mj-lt"/>
              <a:buAutoNum type="arabicPeriod"/>
            </a:pPr>
            <a:r>
              <a:rPr lang="en-US" dirty="0" smtClean="0"/>
              <a:t> Statement of Work Progress and Implementation Performance Outcome Projections</a:t>
            </a:r>
          </a:p>
          <a:p>
            <a:pPr marL="457200">
              <a:buFont typeface="+mj-lt"/>
              <a:buAutoNum type="arabicPeriod"/>
            </a:pPr>
            <a:r>
              <a:rPr lang="en-US" dirty="0" smtClean="0"/>
              <a:t> Quarterly Narrative Progress Reports</a:t>
            </a:r>
          </a:p>
          <a:p>
            <a:pPr marL="457200">
              <a:buFont typeface="+mj-lt"/>
              <a:buAutoNum type="arabicPeriod"/>
            </a:pPr>
            <a:r>
              <a:rPr lang="en-US" dirty="0" smtClean="0"/>
              <a:t> Annual Performance Reports</a:t>
            </a:r>
          </a:p>
          <a:p>
            <a:pPr marL="342900" indent="-342900">
              <a:buFont typeface="Arial" panose="020B0604020202020204" pitchFamily="34" charset="0"/>
              <a:buChar char="•"/>
            </a:pPr>
            <a:endParaRPr lang="en-US" dirty="0" smtClean="0"/>
          </a:p>
          <a:p>
            <a:r>
              <a:rPr lang="en-US" dirty="0" smtClean="0"/>
              <a:t>  </a:t>
            </a:r>
            <a:endParaRPr lang="en-US" dirty="0"/>
          </a:p>
        </p:txBody>
      </p:sp>
      <p:pic>
        <p:nvPicPr>
          <p:cNvPr id="5" name="Picture 4"/>
          <p:cNvPicPr>
            <a:picLocks noChangeAspect="1"/>
          </p:cNvPicPr>
          <p:nvPr/>
        </p:nvPicPr>
        <p:blipFill rotWithShape="1">
          <a:blip r:embed="rId3" cstate="email">
            <a:extLst>
              <a:ext uri="{28A0092B-C50C-407E-A947-70E740481C1C}">
                <a14:useLocalDpi xmlns:a14="http://schemas.microsoft.com/office/drawing/2010/main" val="0"/>
              </a:ext>
            </a:extLst>
          </a:blip>
          <a:srcRect l="20119" r="18452"/>
          <a:stretch/>
        </p:blipFill>
        <p:spPr>
          <a:xfrm>
            <a:off x="0" y="0"/>
            <a:ext cx="2808514" cy="6858000"/>
          </a:xfrm>
          <a:prstGeom prst="rect">
            <a:avLst/>
          </a:prstGeom>
        </p:spPr>
      </p:pic>
    </p:spTree>
    <p:extLst>
      <p:ext uri="{BB962C8B-B14F-4D97-AF65-F5344CB8AC3E}">
        <p14:creationId xmlns:p14="http://schemas.microsoft.com/office/powerpoint/2010/main" val="22188384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pPr algn="r"/>
            <a:r>
              <a:rPr lang="en-US" dirty="0" smtClean="0"/>
              <a:t>Reporting Challenges</a:t>
            </a:r>
            <a:endParaRPr lang="en-US" dirty="0"/>
          </a:p>
        </p:txBody>
      </p:sp>
      <p:sp>
        <p:nvSpPr>
          <p:cNvPr id="4" name="Text Placeholder 3"/>
          <p:cNvSpPr>
            <a:spLocks noGrp="1"/>
          </p:cNvSpPr>
          <p:nvPr>
            <p:ph type="body" sz="quarter" idx="10"/>
          </p:nvPr>
        </p:nvSpPr>
        <p:spPr/>
        <p:txBody>
          <a:bodyPr/>
          <a:lstStyle/>
          <a:p>
            <a:pPr marL="342900" indent="-342900">
              <a:buFont typeface="Arial" panose="020B0604020202020204" pitchFamily="34" charset="0"/>
              <a:buChar char="•"/>
            </a:pPr>
            <a:r>
              <a:rPr lang="en-US" dirty="0" smtClean="0"/>
              <a:t>Operationalize terms</a:t>
            </a:r>
          </a:p>
          <a:p>
            <a:pPr marL="342900" indent="-342900">
              <a:buFont typeface="Arial" panose="020B0604020202020204" pitchFamily="34" charset="0"/>
              <a:buChar char="•"/>
            </a:pPr>
            <a:r>
              <a:rPr lang="en-US" dirty="0" smtClean="0"/>
              <a:t>Standardize reporting</a:t>
            </a:r>
          </a:p>
          <a:p>
            <a:pPr marL="342900" indent="-342900">
              <a:buFont typeface="Arial" panose="020B0604020202020204" pitchFamily="34" charset="0"/>
              <a:buChar char="•"/>
            </a:pPr>
            <a:r>
              <a:rPr lang="en-US" dirty="0" smtClean="0"/>
              <a:t>Compile </a:t>
            </a:r>
            <a:r>
              <a:rPr lang="en-US" dirty="0"/>
              <a:t>data from </a:t>
            </a:r>
            <a:r>
              <a:rPr lang="en-US" dirty="0" smtClean="0"/>
              <a:t>seven diverse institutions </a:t>
            </a:r>
          </a:p>
          <a:p>
            <a:pPr marL="342900" indent="-342900">
              <a:buFont typeface="Arial" panose="020B0604020202020204" pitchFamily="34" charset="0"/>
              <a:buChar char="•"/>
            </a:pPr>
            <a:r>
              <a:rPr lang="en-US" dirty="0" smtClean="0"/>
              <a:t>Submit comprehensive quarterly and annual reports </a:t>
            </a:r>
            <a:r>
              <a:rPr lang="en-US" i="1" dirty="0" smtClean="0"/>
              <a:t>as a consortium</a:t>
            </a:r>
            <a:endParaRPr lang="en-US" i="1" dirty="0"/>
          </a:p>
        </p:txBody>
      </p:sp>
      <p:pic>
        <p:nvPicPr>
          <p:cNvPr id="5" name="Picture 4"/>
          <p:cNvPicPr>
            <a:picLocks noChangeAspect="1"/>
          </p:cNvPicPr>
          <p:nvPr/>
        </p:nvPicPr>
        <p:blipFill rotWithShape="1">
          <a:blip r:embed="rId2" cstate="email">
            <a:extLst>
              <a:ext uri="{28A0092B-C50C-407E-A947-70E740481C1C}">
                <a14:useLocalDpi xmlns:a14="http://schemas.microsoft.com/office/drawing/2010/main" val="0"/>
              </a:ext>
            </a:extLst>
          </a:blip>
          <a:srcRect l="25952" r="14047"/>
          <a:stretch/>
        </p:blipFill>
        <p:spPr>
          <a:xfrm>
            <a:off x="0" y="0"/>
            <a:ext cx="2743200" cy="6858000"/>
          </a:xfrm>
          <a:prstGeom prst="rect">
            <a:avLst/>
          </a:prstGeom>
        </p:spPr>
      </p:pic>
    </p:spTree>
    <p:extLst>
      <p:ext uri="{BB962C8B-B14F-4D97-AF65-F5344CB8AC3E}">
        <p14:creationId xmlns:p14="http://schemas.microsoft.com/office/powerpoint/2010/main" val="15858976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pPr algn="r"/>
            <a:r>
              <a:rPr lang="en-US" dirty="0" smtClean="0"/>
              <a:t>Collaborative Process</a:t>
            </a:r>
            <a:endParaRPr lang="en-US" dirty="0"/>
          </a:p>
        </p:txBody>
      </p:sp>
      <p:sp>
        <p:nvSpPr>
          <p:cNvPr id="4" name="Text Placeholder 3"/>
          <p:cNvSpPr>
            <a:spLocks noGrp="1"/>
          </p:cNvSpPr>
          <p:nvPr>
            <p:ph type="body" sz="quarter" idx="10"/>
          </p:nvPr>
        </p:nvSpPr>
        <p:spPr/>
        <p:txBody>
          <a:bodyPr/>
          <a:lstStyle/>
          <a:p>
            <a:pPr marL="342900" indent="-342900">
              <a:buFont typeface="Arial" panose="020B0604020202020204" pitchFamily="34" charset="0"/>
              <a:buChar char="•"/>
            </a:pPr>
            <a:r>
              <a:rPr lang="en-US" dirty="0" smtClean="0"/>
              <a:t>Collaborative </a:t>
            </a:r>
            <a:r>
              <a:rPr lang="en-US" dirty="0"/>
              <a:t>strategic planning sessions </a:t>
            </a:r>
            <a:r>
              <a:rPr lang="en-US" dirty="0" smtClean="0"/>
              <a:t>conducted </a:t>
            </a:r>
          </a:p>
          <a:p>
            <a:pPr marL="342900" indent="-342900">
              <a:buFont typeface="Arial" panose="020B0604020202020204" pitchFamily="34" charset="0"/>
              <a:buChar char="•"/>
            </a:pPr>
            <a:r>
              <a:rPr lang="en-US" dirty="0" smtClean="0"/>
              <a:t>Develop </a:t>
            </a:r>
            <a:r>
              <a:rPr lang="en-US" dirty="0"/>
              <a:t>a framework for a performance management </a:t>
            </a:r>
            <a:r>
              <a:rPr lang="en-US" dirty="0" smtClean="0"/>
              <a:t>system</a:t>
            </a:r>
          </a:p>
          <a:p>
            <a:pPr marL="1257300" lvl="1" indent="-342900">
              <a:buFont typeface="Arial" panose="020B0604020202020204" pitchFamily="34" charset="0"/>
              <a:buChar char="•"/>
            </a:pPr>
            <a:r>
              <a:rPr lang="en-US" dirty="0" smtClean="0"/>
              <a:t>required </a:t>
            </a:r>
            <a:r>
              <a:rPr lang="en-US" dirty="0"/>
              <a:t>metrics </a:t>
            </a:r>
            <a:endParaRPr lang="en-US" dirty="0" smtClean="0"/>
          </a:p>
          <a:p>
            <a:pPr marL="1257300" lvl="1" indent="-342900">
              <a:buFont typeface="Arial" panose="020B0604020202020204" pitchFamily="34" charset="0"/>
              <a:buChar char="•"/>
            </a:pPr>
            <a:r>
              <a:rPr lang="en-US" dirty="0" smtClean="0"/>
              <a:t>operationally </a:t>
            </a:r>
            <a:r>
              <a:rPr lang="en-US" dirty="0"/>
              <a:t>defined </a:t>
            </a:r>
            <a:r>
              <a:rPr lang="en-US" dirty="0" smtClean="0"/>
              <a:t>terms</a:t>
            </a:r>
          </a:p>
          <a:p>
            <a:pPr marL="1257300" lvl="1" indent="-342900">
              <a:buFont typeface="Arial" panose="020B0604020202020204" pitchFamily="34" charset="0"/>
              <a:buChar char="•"/>
            </a:pPr>
            <a:r>
              <a:rPr lang="en-US" dirty="0" smtClean="0"/>
              <a:t>indicators </a:t>
            </a:r>
            <a:r>
              <a:rPr lang="en-US" dirty="0"/>
              <a:t>of </a:t>
            </a:r>
            <a:r>
              <a:rPr lang="en-US" dirty="0" smtClean="0"/>
              <a:t>progress</a:t>
            </a:r>
          </a:p>
          <a:p>
            <a:pPr marL="1257300" lvl="1" indent="-342900">
              <a:buFont typeface="Arial" panose="020B0604020202020204" pitchFamily="34" charset="0"/>
              <a:buChar char="•"/>
            </a:pPr>
            <a:r>
              <a:rPr lang="en-US" dirty="0"/>
              <a:t>i</a:t>
            </a:r>
            <a:r>
              <a:rPr lang="en-US" dirty="0" smtClean="0"/>
              <a:t>nstitutions responsible</a:t>
            </a:r>
            <a:endParaRPr lang="en-US" dirty="0"/>
          </a:p>
        </p:txBody>
      </p:sp>
      <p:pic>
        <p:nvPicPr>
          <p:cNvPr id="5" name="Picture 4"/>
          <p:cNvPicPr>
            <a:picLocks noChangeAspect="1"/>
          </p:cNvPicPr>
          <p:nvPr/>
        </p:nvPicPr>
        <p:blipFill rotWithShape="1">
          <a:blip r:embed="rId2" cstate="email">
            <a:extLst>
              <a:ext uri="{28A0092B-C50C-407E-A947-70E740481C1C}">
                <a14:useLocalDpi xmlns:a14="http://schemas.microsoft.com/office/drawing/2010/main" val="0"/>
              </a:ext>
            </a:extLst>
          </a:blip>
          <a:srcRect l="61534" r="13994"/>
          <a:stretch/>
        </p:blipFill>
        <p:spPr>
          <a:xfrm>
            <a:off x="0" y="0"/>
            <a:ext cx="2743200" cy="6857999"/>
          </a:xfrm>
          <a:prstGeom prst="rect">
            <a:avLst/>
          </a:prstGeom>
        </p:spPr>
      </p:pic>
    </p:spTree>
    <p:extLst>
      <p:ext uri="{BB962C8B-B14F-4D97-AF65-F5344CB8AC3E}">
        <p14:creationId xmlns:p14="http://schemas.microsoft.com/office/powerpoint/2010/main" val="11394607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pPr algn="r"/>
            <a:r>
              <a:rPr lang="en-US" dirty="0" smtClean="0"/>
              <a:t>Collaborative Process</a:t>
            </a:r>
            <a:endParaRPr lang="en-US" dirty="0"/>
          </a:p>
        </p:txBody>
      </p:sp>
      <p:sp>
        <p:nvSpPr>
          <p:cNvPr id="4" name="Text Placeholder 3"/>
          <p:cNvSpPr>
            <a:spLocks noGrp="1"/>
          </p:cNvSpPr>
          <p:nvPr>
            <p:ph type="body" sz="quarter" idx="10"/>
          </p:nvPr>
        </p:nvSpPr>
        <p:spPr/>
        <p:txBody>
          <a:bodyPr/>
          <a:lstStyle/>
          <a:p>
            <a:pPr marL="342900" indent="-342900">
              <a:buFont typeface="Arial" panose="020B0604020202020204" pitchFamily="34" charset="0"/>
              <a:buChar char="•"/>
            </a:pPr>
            <a:r>
              <a:rPr lang="en-US" dirty="0" smtClean="0"/>
              <a:t>build </a:t>
            </a:r>
            <a:r>
              <a:rPr lang="en-US" dirty="0"/>
              <a:t>consensus </a:t>
            </a:r>
            <a:endParaRPr lang="en-US" dirty="0" smtClean="0"/>
          </a:p>
          <a:p>
            <a:pPr marL="342900" indent="-342900">
              <a:buFont typeface="Arial" panose="020B0604020202020204" pitchFamily="34" charset="0"/>
              <a:buChar char="•"/>
            </a:pPr>
            <a:r>
              <a:rPr lang="en-US" dirty="0" smtClean="0"/>
              <a:t>common </a:t>
            </a:r>
            <a:r>
              <a:rPr lang="en-US" dirty="0"/>
              <a:t>understanding of the interrelated </a:t>
            </a:r>
            <a:r>
              <a:rPr lang="en-US" dirty="0" smtClean="0"/>
              <a:t>components</a:t>
            </a:r>
          </a:p>
          <a:p>
            <a:pPr marL="342900" indent="-342900">
              <a:buFont typeface="Arial" panose="020B0604020202020204" pitchFamily="34" charset="0"/>
              <a:buChar char="•"/>
            </a:pPr>
            <a:r>
              <a:rPr lang="en-US" dirty="0" smtClean="0"/>
              <a:t>mindful </a:t>
            </a:r>
            <a:r>
              <a:rPr lang="en-US" dirty="0"/>
              <a:t>of the newly forming and existing </a:t>
            </a:r>
            <a:r>
              <a:rPr lang="en-US" dirty="0" smtClean="0"/>
              <a:t>relationships</a:t>
            </a:r>
          </a:p>
          <a:p>
            <a:pPr marL="342900" indent="-342900">
              <a:buFont typeface="Arial" panose="020B0604020202020204" pitchFamily="34" charset="0"/>
              <a:buChar char="•"/>
            </a:pPr>
            <a:r>
              <a:rPr lang="en-US" dirty="0" smtClean="0"/>
              <a:t>respectful </a:t>
            </a:r>
            <a:r>
              <a:rPr lang="en-US" dirty="0"/>
              <a:t>of the boundaries and the potential for </a:t>
            </a:r>
            <a:r>
              <a:rPr lang="en-US" dirty="0" smtClean="0"/>
              <a:t>conflicts</a:t>
            </a:r>
            <a:endParaRPr lang="en-US" dirty="0"/>
          </a:p>
        </p:txBody>
      </p:sp>
      <p:pic>
        <p:nvPicPr>
          <p:cNvPr id="6" name="Picture 5"/>
          <p:cNvPicPr>
            <a:picLocks noChangeAspect="1"/>
          </p:cNvPicPr>
          <p:nvPr/>
        </p:nvPicPr>
        <p:blipFill rotWithShape="1">
          <a:blip r:embed="rId2" cstate="email">
            <a:extLst>
              <a:ext uri="{28A0092B-C50C-407E-A947-70E740481C1C}">
                <a14:useLocalDpi xmlns:a14="http://schemas.microsoft.com/office/drawing/2010/main" val="0"/>
              </a:ext>
            </a:extLst>
          </a:blip>
          <a:srcRect l="13264" r="26146"/>
          <a:stretch/>
        </p:blipFill>
        <p:spPr>
          <a:xfrm>
            <a:off x="-1" y="0"/>
            <a:ext cx="2764971" cy="6858000"/>
          </a:xfrm>
          <a:prstGeom prst="rect">
            <a:avLst/>
          </a:prstGeom>
        </p:spPr>
      </p:pic>
      <p:pic>
        <p:nvPicPr>
          <p:cNvPr id="7" name="Picture 6"/>
          <p:cNvPicPr>
            <a:picLocks noChangeAspect="1"/>
          </p:cNvPicPr>
          <p:nvPr/>
        </p:nvPicPr>
        <p:blipFill rotWithShape="1">
          <a:blip r:embed="rId3" cstate="email">
            <a:extLst>
              <a:ext uri="{28A0092B-C50C-407E-A947-70E740481C1C}">
                <a14:useLocalDpi xmlns:a14="http://schemas.microsoft.com/office/drawing/2010/main" val="0"/>
              </a:ext>
            </a:extLst>
          </a:blip>
          <a:srcRect l="37114" r="40366"/>
          <a:stretch/>
        </p:blipFill>
        <p:spPr>
          <a:xfrm>
            <a:off x="0" y="0"/>
            <a:ext cx="2743200" cy="6858000"/>
          </a:xfrm>
          <a:prstGeom prst="rect">
            <a:avLst/>
          </a:prstGeom>
        </p:spPr>
      </p:pic>
    </p:spTree>
    <p:extLst>
      <p:ext uri="{BB962C8B-B14F-4D97-AF65-F5344CB8AC3E}">
        <p14:creationId xmlns:p14="http://schemas.microsoft.com/office/powerpoint/2010/main" val="13096219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dirty="0"/>
          </a:p>
        </p:txBody>
      </p:sp>
      <p:sp>
        <p:nvSpPr>
          <p:cNvPr id="3" name="Subtitle 2"/>
          <p:cNvSpPr>
            <a:spLocks noGrp="1"/>
          </p:cNvSpPr>
          <p:nvPr>
            <p:ph type="subTitle" idx="1"/>
          </p:nvPr>
        </p:nvSpPr>
        <p:spPr/>
        <p:txBody>
          <a:bodyPr>
            <a:normAutofit/>
          </a:bodyPr>
          <a:lstStyle/>
          <a:p>
            <a:pPr algn="ctr"/>
            <a:r>
              <a:rPr lang="en-US" dirty="0" smtClean="0"/>
              <a:t>TRAC-7 Reporting System</a:t>
            </a:r>
            <a:endParaRPr lang="en-US" dirty="0"/>
          </a:p>
        </p:txBody>
      </p:sp>
      <p:pic>
        <p:nvPicPr>
          <p:cNvPr id="11" name="Picture 10"/>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476249" y="2260599"/>
            <a:ext cx="8145556" cy="3572309"/>
          </a:xfrm>
          <a:prstGeom prst="rect">
            <a:avLst/>
          </a:prstGeom>
        </p:spPr>
      </p:pic>
    </p:spTree>
    <p:extLst>
      <p:ext uri="{BB962C8B-B14F-4D97-AF65-F5344CB8AC3E}">
        <p14:creationId xmlns:p14="http://schemas.microsoft.com/office/powerpoint/2010/main" val="25538402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dirty="0"/>
          </a:p>
        </p:txBody>
      </p:sp>
      <p:sp>
        <p:nvSpPr>
          <p:cNvPr id="3" name="Subtitle 2"/>
          <p:cNvSpPr>
            <a:spLocks noGrp="1"/>
          </p:cNvSpPr>
          <p:nvPr>
            <p:ph type="subTitle" idx="1"/>
          </p:nvPr>
        </p:nvSpPr>
        <p:spPr/>
        <p:txBody>
          <a:bodyPr>
            <a:normAutofit/>
          </a:bodyPr>
          <a:lstStyle/>
          <a:p>
            <a:pPr algn="ctr"/>
            <a:r>
              <a:rPr lang="en-US" dirty="0" smtClean="0"/>
              <a:t>TRAC-7 Reporting System</a:t>
            </a:r>
            <a:endParaRPr lang="en-US" dirty="0"/>
          </a:p>
        </p:txBody>
      </p:sp>
      <p:sp>
        <p:nvSpPr>
          <p:cNvPr id="4" name="Text Placeholder 3"/>
          <p:cNvSpPr>
            <a:spLocks noGrp="1"/>
          </p:cNvSpPr>
          <p:nvPr>
            <p:ph type="body" sz="quarter" idx="10"/>
          </p:nvPr>
        </p:nvSpPr>
        <p:spPr/>
        <p:txBody>
          <a:bodyPr/>
          <a:lstStyle/>
          <a:p>
            <a:endParaRPr lang="en-US" dirty="0"/>
          </a:p>
        </p:txBody>
      </p:sp>
      <p:pic>
        <p:nvPicPr>
          <p:cNvPr id="7" name="Picture 6"/>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476204" y="2260600"/>
            <a:ext cx="8077182" cy="1617139"/>
          </a:xfrm>
          <a:prstGeom prst="rect">
            <a:avLst/>
          </a:prstGeom>
        </p:spPr>
      </p:pic>
      <p:pic>
        <p:nvPicPr>
          <p:cNvPr id="10" name="Picture 9"/>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a:xfrm>
            <a:off x="476249" y="4290437"/>
            <a:ext cx="8077182" cy="1053993"/>
          </a:xfrm>
          <a:prstGeom prst="rect">
            <a:avLst/>
          </a:prstGeom>
        </p:spPr>
      </p:pic>
    </p:spTree>
    <p:extLst>
      <p:ext uri="{BB962C8B-B14F-4D97-AF65-F5344CB8AC3E}">
        <p14:creationId xmlns:p14="http://schemas.microsoft.com/office/powerpoint/2010/main" val="38416896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dirty="0"/>
          </a:p>
        </p:txBody>
      </p:sp>
      <p:sp>
        <p:nvSpPr>
          <p:cNvPr id="3" name="Subtitle 2"/>
          <p:cNvSpPr>
            <a:spLocks noGrp="1"/>
          </p:cNvSpPr>
          <p:nvPr>
            <p:ph type="subTitle" idx="1"/>
          </p:nvPr>
        </p:nvSpPr>
        <p:spPr/>
        <p:txBody>
          <a:bodyPr/>
          <a:lstStyle/>
          <a:p>
            <a:pPr algn="r"/>
            <a:r>
              <a:rPr lang="en-US" dirty="0" smtClean="0"/>
              <a:t>TRAC-7 Reporting System Use</a:t>
            </a:r>
            <a:endParaRPr lang="en-US" dirty="0"/>
          </a:p>
        </p:txBody>
      </p:sp>
      <p:sp>
        <p:nvSpPr>
          <p:cNvPr id="4" name="Text Placeholder 3"/>
          <p:cNvSpPr>
            <a:spLocks noGrp="1"/>
          </p:cNvSpPr>
          <p:nvPr>
            <p:ph type="body" sz="quarter" idx="10"/>
          </p:nvPr>
        </p:nvSpPr>
        <p:spPr>
          <a:xfrm>
            <a:off x="3286891" y="2260599"/>
            <a:ext cx="5266495" cy="4221223"/>
          </a:xfrm>
        </p:spPr>
        <p:txBody>
          <a:bodyPr/>
          <a:lstStyle/>
          <a:p>
            <a:pPr marL="342900" indent="-342900">
              <a:buFont typeface="Arial" panose="020B0604020202020204" pitchFamily="34" charset="0"/>
              <a:buChar char="•"/>
            </a:pPr>
            <a:r>
              <a:rPr lang="en-US" dirty="0" smtClean="0"/>
              <a:t>Front end: report self-assessment </a:t>
            </a:r>
            <a:r>
              <a:rPr lang="en-US" dirty="0"/>
              <a:t>of progress toward outcomes and </a:t>
            </a:r>
            <a:r>
              <a:rPr lang="en-US" dirty="0" smtClean="0"/>
              <a:t>explanation </a:t>
            </a:r>
            <a:r>
              <a:rPr lang="en-US" dirty="0"/>
              <a:t>of progress </a:t>
            </a:r>
            <a:endParaRPr lang="en-US" dirty="0" smtClean="0"/>
          </a:p>
          <a:p>
            <a:pPr marL="342900" indent="-342900">
              <a:buFont typeface="Arial" panose="020B0604020202020204" pitchFamily="34" charset="0"/>
              <a:buChar char="•"/>
            </a:pPr>
            <a:r>
              <a:rPr lang="en-US" dirty="0" smtClean="0"/>
              <a:t>Back end: synthesizing and exporting </a:t>
            </a:r>
            <a:r>
              <a:rPr lang="en-US" dirty="0"/>
              <a:t>quantitative data and summarizing qualitative </a:t>
            </a:r>
            <a:r>
              <a:rPr lang="en-US" dirty="0" smtClean="0"/>
              <a:t>comments</a:t>
            </a:r>
          </a:p>
          <a:p>
            <a:pPr marL="342900" indent="-342900">
              <a:buFont typeface="Arial" panose="020B0604020202020204" pitchFamily="34" charset="0"/>
              <a:buChar char="•"/>
            </a:pPr>
            <a:r>
              <a:rPr lang="en-US" dirty="0" smtClean="0"/>
              <a:t>Discuss statuses</a:t>
            </a:r>
          </a:p>
          <a:p>
            <a:pPr marL="342900" indent="-342900">
              <a:buFont typeface="Arial" panose="020B0604020202020204" pitchFamily="34" charset="0"/>
              <a:buChar char="•"/>
            </a:pPr>
            <a:r>
              <a:rPr lang="en-US" dirty="0" smtClean="0"/>
              <a:t>Identify and areas in need of improvement or gaps</a:t>
            </a:r>
          </a:p>
          <a:p>
            <a:pPr marL="342900" indent="-342900">
              <a:buFont typeface="Arial" panose="020B0604020202020204" pitchFamily="34" charset="0"/>
              <a:buChar char="•"/>
            </a:pPr>
            <a:endParaRPr lang="en-US" dirty="0"/>
          </a:p>
        </p:txBody>
      </p:sp>
      <p:pic>
        <p:nvPicPr>
          <p:cNvPr id="5" name="Picture 4"/>
          <p:cNvPicPr>
            <a:picLocks noChangeAspect="1"/>
          </p:cNvPicPr>
          <p:nvPr/>
        </p:nvPicPr>
        <p:blipFill rotWithShape="1">
          <a:blip r:embed="rId3" cstate="email">
            <a:extLst>
              <a:ext uri="{28A0092B-C50C-407E-A947-70E740481C1C}">
                <a14:useLocalDpi xmlns:a14="http://schemas.microsoft.com/office/drawing/2010/main" val="0"/>
              </a:ext>
            </a:extLst>
          </a:blip>
          <a:srcRect l="21368" t="-169" r="52001" b="169"/>
          <a:stretch/>
        </p:blipFill>
        <p:spPr>
          <a:xfrm>
            <a:off x="0" y="-11662"/>
            <a:ext cx="2754086" cy="6881324"/>
          </a:xfrm>
          <a:prstGeom prst="rect">
            <a:avLst/>
          </a:prstGeom>
        </p:spPr>
      </p:pic>
    </p:spTree>
    <p:extLst>
      <p:ext uri="{BB962C8B-B14F-4D97-AF65-F5344CB8AC3E}">
        <p14:creationId xmlns:p14="http://schemas.microsoft.com/office/powerpoint/2010/main" val="2031820065"/>
      </p:ext>
    </p:extLst>
  </p:cSld>
  <p:clrMapOvr>
    <a:masterClrMapping/>
  </p:clrMapOvr>
</p:sld>
</file>

<file path=ppt/theme/theme1.xml><?xml version="1.0" encoding="utf-8"?>
<a:theme xmlns:a="http://schemas.openxmlformats.org/drawingml/2006/main" name="Spectrum">
  <a:themeElements>
    <a:clrScheme name="TRAC7 Template">
      <a:dk1>
        <a:sysClr val="windowText" lastClr="000000"/>
      </a:dk1>
      <a:lt1>
        <a:sysClr val="window" lastClr="FFFFFF"/>
      </a:lt1>
      <a:dk2>
        <a:srgbClr val="1F497D"/>
      </a:dk2>
      <a:lt2>
        <a:srgbClr val="EEECE1"/>
      </a:lt2>
      <a:accent1>
        <a:srgbClr val="11954A"/>
      </a:accent1>
      <a:accent2>
        <a:srgbClr val="153C79"/>
      </a:accent2>
      <a:accent3>
        <a:srgbClr val="48301C"/>
      </a:accent3>
      <a:accent4>
        <a:srgbClr val="B20B38"/>
      </a:accent4>
      <a:accent5>
        <a:srgbClr val="5B2D82"/>
      </a:accent5>
      <a:accent6>
        <a:srgbClr val="FAC52F"/>
      </a:accent6>
      <a:hlink>
        <a:srgbClr val="153C79"/>
      </a:hlink>
      <a:folHlink>
        <a:srgbClr val="153C79"/>
      </a:folHlink>
    </a:clrScheme>
    <a:fontScheme name="Inspiration">
      <a:majorFont>
        <a:latin typeface="News Gothic MT"/>
        <a:ea typeface=""/>
        <a:cs typeface=""/>
        <a:font script="Jpan" typeface="メイリオ"/>
        <a:font script="Hans" typeface="宋体"/>
        <a:font script="Hant" typeface="新細明體"/>
      </a:majorFont>
      <a:minorFont>
        <a:latin typeface="News Gothic MT"/>
        <a:ea typeface=""/>
        <a:cs typeface=""/>
        <a:font script="Jpan" typeface="メイリオ"/>
        <a:font script="Hans" typeface="宋体"/>
        <a:font script="Hant" typeface="新細明體"/>
      </a:minorFont>
    </a:fontScheme>
    <a:fmtScheme name="Spectrum">
      <a:fillStyleLst>
        <a:solidFill>
          <a:schemeClr val="phClr"/>
        </a:solidFill>
        <a:gradFill rotWithShape="1">
          <a:gsLst>
            <a:gs pos="0">
              <a:schemeClr val="phClr">
                <a:tint val="100000"/>
                <a:shade val="70000"/>
                <a:satMod val="150000"/>
              </a:schemeClr>
            </a:gs>
            <a:gs pos="100000">
              <a:schemeClr val="phClr">
                <a:tint val="95000"/>
                <a:satMod val="150000"/>
              </a:schemeClr>
            </a:gs>
          </a:gsLst>
          <a:lin ang="16200000" scaled="1"/>
        </a:gradFill>
        <a:gradFill rotWithShape="1">
          <a:gsLst>
            <a:gs pos="0">
              <a:schemeClr val="phClr">
                <a:tint val="95000"/>
                <a:shade val="70000"/>
                <a:satMod val="150000"/>
              </a:schemeClr>
            </a:gs>
            <a:gs pos="100000">
              <a:schemeClr val="phClr">
                <a:tint val="100000"/>
                <a:shade val="100000"/>
                <a:satMod val="150000"/>
              </a:schemeClr>
            </a:gs>
          </a:gsLst>
          <a:lin ang="16200000" scaled="0"/>
        </a:gra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6600000" sx="101000" sy="101000" rotWithShape="0">
              <a:srgbClr val="000000">
                <a:alpha val="75000"/>
              </a:srgbClr>
            </a:outerShdw>
          </a:effectLst>
        </a:effectStyle>
        <a:effectStyle>
          <a:effectLst>
            <a:outerShdw blurRad="50800" dir="5400000" sx="105000" sy="105000" algn="ctr" rotWithShape="0">
              <a:srgbClr val="000000">
                <a:alpha val="40000"/>
              </a:srgbClr>
            </a:outerShdw>
          </a:effectLst>
          <a:scene3d>
            <a:camera prst="orthographicFront">
              <a:rot lat="0" lon="0" rev="0"/>
            </a:camera>
            <a:lightRig rig="balanced" dir="t">
              <a:rot lat="0" lon="0" rev="4800000"/>
            </a:lightRig>
          </a:scene3d>
          <a:sp3d prstMaterial="matte">
            <a:bevelT w="63500" h="50800" prst="angle"/>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Spectrum.thmx</Template>
  <TotalTime>1692</TotalTime>
  <Words>693</Words>
  <Application>Microsoft Office PowerPoint</Application>
  <PresentationFormat>On-screen Show (4:3)</PresentationFormat>
  <Paragraphs>101</Paragraphs>
  <Slides>11</Slides>
  <Notes>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Arial</vt:lpstr>
      <vt:lpstr>Calibri</vt:lpstr>
      <vt:lpstr>Lucida Grande</vt:lpstr>
      <vt:lpstr>News Gothic MT</vt:lpstr>
      <vt:lpstr>Wingdings</vt:lpstr>
      <vt:lpstr>Spectrum</vt:lpstr>
      <vt:lpstr>PowerPoint Presentation</vt:lpstr>
      <vt:lpstr>Technical Retraining to  Achieve Credentials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TRAC-7 Model</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Michelle Stubblefield</dc:creator>
  <cp:lastModifiedBy>Christa Smith</cp:lastModifiedBy>
  <cp:revision>92</cp:revision>
  <dcterms:created xsi:type="dcterms:W3CDTF">2014-05-13T19:23:34Z</dcterms:created>
  <dcterms:modified xsi:type="dcterms:W3CDTF">2014-10-10T20:08:35Z</dcterms:modified>
</cp:coreProperties>
</file>