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3" r:id="rId4"/>
    <p:sldId id="260" r:id="rId5"/>
    <p:sldId id="259" r:id="rId6"/>
    <p:sldId id="261" r:id="rId7"/>
    <p:sldId id="262" r:id="rId8"/>
    <p:sldId id="266" r:id="rId9"/>
    <p:sldId id="270" r:id="rId10"/>
    <p:sldId id="267" r:id="rId11"/>
    <p:sldId id="271" r:id="rId12"/>
    <p:sldId id="268" r:id="rId13"/>
    <p:sldId id="269" r:id="rId14"/>
    <p:sldId id="26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88" autoAdjust="0"/>
  </p:normalViewPr>
  <p:slideViewPr>
    <p:cSldViewPr>
      <p:cViewPr varScale="1">
        <p:scale>
          <a:sx n="73" d="100"/>
          <a:sy n="73" d="100"/>
        </p:scale>
        <p:origin x="-107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38C2E-221A-4A15-A4FE-6BFBF44EC882}" type="datetimeFigureOut">
              <a:rPr lang="en-US" smtClean="0"/>
              <a:t>10/10/2013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23531-146B-4A54-BAD5-BFDBFF0DECF5}" type="slidenum">
              <a:rPr lang="en-US" smtClean="0"/>
              <a:t>‹#›</a:t>
            </a:fld>
            <a:endParaRPr lang="en-US"/>
          </a:p>
        </p:txBody>
      </p:sp>
    </p:spTree>
    <p:extLst>
      <p:ext uri="{BB962C8B-B14F-4D97-AF65-F5344CB8AC3E}">
        <p14:creationId xmlns:p14="http://schemas.microsoft.com/office/powerpoint/2010/main" val="298467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r>
              <a:rPr lang="en-US" baseline="0" dirty="0" smtClean="0"/>
              <a:t> –</a:t>
            </a:r>
          </a:p>
          <a:p>
            <a:r>
              <a:rPr lang="en-US" baseline="0" dirty="0" smtClean="0"/>
              <a:t>My name is Megan and I was the internal evaluator for the Washington asthma program for over 5 years.  Our program is funded by the CDC along with some of the other presenters today.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get out of our seats for a minute. Stand up if you have ever written an evaluation report and know that it now sits collecting dust.</a:t>
            </a:r>
          </a:p>
          <a:p>
            <a:r>
              <a:rPr lang="en-US" baseline="0" dirty="0" smtClean="0"/>
              <a:t>If you didn’t stand, please stand up now.  Please reach both hands up high if you wish you had a better way of presenting results so they are more useful to your clients?  </a:t>
            </a:r>
          </a:p>
          <a:p>
            <a:r>
              <a:rPr lang="en-US" baseline="0" dirty="0" smtClean="0"/>
              <a:t>Now, stretch your arms up.</a:t>
            </a:r>
          </a:p>
          <a:p>
            <a:r>
              <a:rPr lang="en-US" dirty="0" smtClean="0"/>
              <a:t>I recently went on an incredible</a:t>
            </a:r>
            <a:r>
              <a:rPr lang="en-US" baseline="0" dirty="0" smtClean="0"/>
              <a:t> trip to Japan.  So in creating this presentation I thought “why not explain my points through metaphors related to what I saw while traveling abroad”.  </a:t>
            </a:r>
          </a:p>
          <a:p>
            <a:r>
              <a:rPr lang="en-US" dirty="0" smtClean="0"/>
              <a:t>Background –</a:t>
            </a:r>
          </a:p>
          <a:p>
            <a:r>
              <a:rPr lang="en-US" dirty="0" smtClean="0"/>
              <a:t>Today</a:t>
            </a:r>
            <a:r>
              <a:rPr lang="en-US" baseline="0" dirty="0" smtClean="0"/>
              <a:t> I will be talking about our surveillance system evaluation.  Evaluating the surveillance system was a component of our strategic evaluation plan along with evaluating partnerships and an intervention.  In the past we have done surveillance evaluation focused on use of data reports like our burden report.  This information is useful, and we still do it to track how reports are used and ask if our stakeholders have any suggested improvements. </a:t>
            </a:r>
            <a:endParaRPr lang="en-US" dirty="0" smtClean="0"/>
          </a:p>
          <a:p>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1</a:t>
            </a:fld>
            <a:endParaRPr lang="en-US"/>
          </a:p>
        </p:txBody>
      </p:sp>
    </p:spTree>
    <p:extLst>
      <p:ext uri="{BB962C8B-B14F-4D97-AF65-F5344CB8AC3E}">
        <p14:creationId xmlns:p14="http://schemas.microsoft.com/office/powerpoint/2010/main" val="121542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 is a part of the table we created.</a:t>
            </a:r>
          </a:p>
          <a:p>
            <a:r>
              <a:rPr lang="en-US" baseline="0" dirty="0" smtClean="0"/>
              <a:t>G stands for using data to guide direction of the program  and </a:t>
            </a:r>
          </a:p>
          <a:p>
            <a:r>
              <a:rPr lang="en-US" baseline="0" dirty="0" smtClean="0"/>
              <a:t>A stands for using the data in program activities</a:t>
            </a:r>
          </a:p>
          <a:p>
            <a:endParaRPr lang="en-US" baseline="0" dirty="0" smtClean="0"/>
          </a:p>
          <a:p>
            <a:r>
              <a:rPr lang="en-US" baseline="0" dirty="0" smtClean="0"/>
              <a:t>We found that the data could be better used to guide where the interventions are and who they are given to and they should be used more within the projects as well.</a:t>
            </a:r>
          </a:p>
          <a:p>
            <a:endParaRPr lang="en-US" baseline="0" dirty="0" smtClean="0"/>
          </a:p>
          <a:p>
            <a:r>
              <a:rPr lang="en-US" baseline="0" dirty="0" smtClean="0"/>
              <a:t>And the team really found the process of reviewing these measures helpful.  They commented that they would like to repeat this process on a regular basis and that it highlighted a greater need for information on how stakeholders use the data reports.</a:t>
            </a:r>
          </a:p>
        </p:txBody>
      </p:sp>
      <p:sp>
        <p:nvSpPr>
          <p:cNvPr id="4" name="Slide Number Placeholder 3"/>
          <p:cNvSpPr>
            <a:spLocks noGrp="1"/>
          </p:cNvSpPr>
          <p:nvPr>
            <p:ph type="sldNum" sz="quarter" idx="10"/>
          </p:nvPr>
        </p:nvSpPr>
        <p:spPr/>
        <p:txBody>
          <a:bodyPr/>
          <a:lstStyle/>
          <a:p>
            <a:fld id="{E2323531-146B-4A54-BAD5-BFDBFF0DECF5}" type="slidenum">
              <a:rPr lang="en-US" smtClean="0"/>
              <a:t>10</a:t>
            </a:fld>
            <a:endParaRPr lang="en-US"/>
          </a:p>
        </p:txBody>
      </p:sp>
    </p:spTree>
    <p:extLst>
      <p:ext uri="{BB962C8B-B14F-4D97-AF65-F5344CB8AC3E}">
        <p14:creationId xmlns:p14="http://schemas.microsoft.com/office/powerpoint/2010/main" val="398780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 conducted k</a:t>
            </a:r>
            <a:r>
              <a:rPr lang="en-US" dirty="0" smtClean="0"/>
              <a:t>ey</a:t>
            </a:r>
            <a:r>
              <a:rPr lang="en-US" baseline="0" dirty="0" smtClean="0"/>
              <a:t> informant interviews with staff members to determine if there were gaps in the surveillance system and the feasibility in addressing those gaps, how indicators and data sources were being used ways to increase their use.</a:t>
            </a:r>
          </a:p>
          <a:p>
            <a:endParaRPr lang="en-US" baseline="0" dirty="0" smtClean="0"/>
          </a:p>
          <a:p>
            <a:r>
              <a:rPr lang="en-US" baseline="0" dirty="0" smtClean="0"/>
              <a:t>The interviews revealed that there are gaps in data sources.  For example we do not have access to emergency department data or Medicaid data.</a:t>
            </a:r>
          </a:p>
          <a:p>
            <a:r>
              <a:rPr lang="en-US" baseline="0" dirty="0" smtClean="0"/>
              <a:t>The interviewees noted that they do not think it is feasible to gain access to these data sources based on the political and economic environment.  </a:t>
            </a:r>
          </a:p>
          <a:p>
            <a:endParaRPr lang="en-US" baseline="0" dirty="0" smtClean="0"/>
          </a:p>
          <a:p>
            <a:r>
              <a:rPr lang="en-US" baseline="0" dirty="0" smtClean="0"/>
              <a:t>Staff also suggested additional use of data like targeting interventions to areas of higher need, and using data to engage and empower communities.  </a:t>
            </a:r>
          </a:p>
          <a:p>
            <a:endParaRPr lang="en-US" baseline="0" dirty="0" smtClean="0"/>
          </a:p>
          <a:p>
            <a:r>
              <a:rPr lang="en-US" baseline="0" dirty="0" smtClean="0"/>
              <a:t>So the data was collected….now what?</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11</a:t>
            </a:fld>
            <a:endParaRPr lang="en-US"/>
          </a:p>
        </p:txBody>
      </p:sp>
    </p:spTree>
    <p:extLst>
      <p:ext uri="{BB962C8B-B14F-4D97-AF65-F5344CB8AC3E}">
        <p14:creationId xmlns:p14="http://schemas.microsoft.com/office/powerpoint/2010/main" val="197847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best way to demonstrate these findings so they are used?</a:t>
            </a:r>
          </a:p>
          <a:p>
            <a:endParaRPr lang="en-US" dirty="0" smtClean="0"/>
          </a:p>
          <a:p>
            <a:r>
              <a:rPr lang="en-US" dirty="0" smtClean="0"/>
              <a:t>As</a:t>
            </a:r>
            <a:r>
              <a:rPr lang="en-US" baseline="0" dirty="0" smtClean="0"/>
              <a:t> we were told by a tour guide, the Japanese think that words written in English are cool no matter what the English translation.  As you can see here, sometimes these words and phrases don’t make sense or wouldn’t be a positive message as read by a native English speaker.</a:t>
            </a:r>
          </a:p>
          <a:p>
            <a:endParaRPr lang="en-US" baseline="0" dirty="0" smtClean="0"/>
          </a:p>
          <a:p>
            <a:r>
              <a:rPr lang="en-US" baseline="0" dirty="0" smtClean="0"/>
              <a:t>Evaluation findings can be similar.  If they are not presented or shared in a way that resonates with the reader, then the message is lost.  Lengthy evaluation reports that are left on a shelf to collect dust are not the best representation of the work we do as evaluators.</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12</a:t>
            </a:fld>
            <a:endParaRPr lang="en-US"/>
          </a:p>
        </p:txBody>
      </p:sp>
    </p:spTree>
    <p:extLst>
      <p:ext uri="{BB962C8B-B14F-4D97-AF65-F5344CB8AC3E}">
        <p14:creationId xmlns:p14="http://schemas.microsoft.com/office/powerpoint/2010/main" val="113972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action plan template is a part of the Learning and Growing Through Evaluation Guide.</a:t>
            </a:r>
            <a:r>
              <a:rPr lang="en-US" baseline="0" dirty="0" smtClean="0"/>
              <a:t>  This template is especially helpful for taking the evaluation findings and creating action. </a:t>
            </a:r>
          </a:p>
          <a:p>
            <a:endParaRPr lang="en-US" baseline="0" dirty="0" smtClean="0"/>
          </a:p>
          <a:p>
            <a:r>
              <a:rPr lang="en-US" baseline="0" dirty="0" smtClean="0"/>
              <a:t>As you can see, necessary changes are highlighted with activities to implement, who is responsible, what kind of resources are needed and a timeline associated with each change.  </a:t>
            </a:r>
          </a:p>
          <a:p>
            <a:endParaRPr lang="en-US" baseline="0" dirty="0" smtClean="0"/>
          </a:p>
          <a:p>
            <a:r>
              <a:rPr lang="en-US" baseline="0" dirty="0" smtClean="0"/>
              <a:t>After this action plan was created it was shared with program staff.  Staff were happy to see specific actions to take.  There was some discussion about a timeline.  But then reality set in and this was pushed to the bottom of the priority list. </a:t>
            </a:r>
          </a:p>
          <a:p>
            <a:r>
              <a:rPr lang="en-US" baseline="0" dirty="0" smtClean="0"/>
              <a:t>An evaluation report was also written and shared with staff.  It was given to staff about 6 months after the action plan was created.  Requiring staff to review the evaluation report reminded them of the action plan and forced them to review it again.  Although evaluation reports may not be the best use of time for reporting findings, it does provide closure on a project and serves as a good summary to refer back to and in this case reminded staff of the action plan.  </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13</a:t>
            </a:fld>
            <a:endParaRPr lang="en-US"/>
          </a:p>
        </p:txBody>
      </p:sp>
    </p:spTree>
    <p:extLst>
      <p:ext uri="{BB962C8B-B14F-4D97-AF65-F5344CB8AC3E}">
        <p14:creationId xmlns:p14="http://schemas.microsoft.com/office/powerpoint/2010/main" val="226345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 to Action –</a:t>
            </a:r>
          </a:p>
          <a:p>
            <a:endParaRPr lang="en-US" dirty="0" smtClean="0"/>
          </a:p>
          <a:p>
            <a:r>
              <a:rPr lang="en-US" dirty="0" smtClean="0"/>
              <a:t>So what is my final message and call to action for all of you?</a:t>
            </a:r>
          </a:p>
          <a:p>
            <a:endParaRPr lang="en-US" dirty="0" smtClean="0"/>
          </a:p>
          <a:p>
            <a:r>
              <a:rPr lang="en-US" dirty="0" smtClean="0"/>
              <a:t>Make</a:t>
            </a:r>
            <a:r>
              <a:rPr lang="en-US" baseline="0" dirty="0" smtClean="0"/>
              <a:t> sure you present your findings in a way that is most useful to your clients or program.  Create an action plan and remind staff of steps that need to be taken so your evaluation findings are used!</a:t>
            </a:r>
            <a:endParaRPr lang="en-US" dirty="0" smtClean="0"/>
          </a:p>
          <a:p>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14</a:t>
            </a:fld>
            <a:endParaRPr lang="en-US"/>
          </a:p>
        </p:txBody>
      </p:sp>
    </p:spTree>
    <p:extLst>
      <p:ext uri="{BB962C8B-B14F-4D97-AF65-F5344CB8AC3E}">
        <p14:creationId xmlns:p14="http://schemas.microsoft.com/office/powerpoint/2010/main" val="284660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negative to this digital age is that our information is on the web, yet we have no idea who is accessing it.  This makes sending a survey about a report difficult.  </a:t>
            </a:r>
          </a:p>
          <a:p>
            <a:r>
              <a:rPr lang="en-US" baseline="0" dirty="0" smtClean="0"/>
              <a:t>Our information is out there, but who is using it?</a:t>
            </a:r>
            <a:endParaRPr lang="en-US" dirty="0" smtClean="0"/>
          </a:p>
          <a:p>
            <a:endParaRPr lang="en-US" dirty="0" smtClean="0"/>
          </a:p>
          <a:p>
            <a:r>
              <a:rPr lang="en-US" baseline="0" dirty="0" smtClean="0"/>
              <a:t>In the past we have sent surveys to our general list of stakeholders asking about their use of data reports but we have had a hard time getting a good response rate.</a:t>
            </a:r>
            <a:endParaRPr lang="en-US" baseline="0" dirty="0" smtClean="0"/>
          </a:p>
          <a:p>
            <a:r>
              <a:rPr lang="en-US" baseline="0" dirty="0" smtClean="0"/>
              <a:t>So for this evaluation we wanted our results to be useful for the program.</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2</a:t>
            </a:fld>
            <a:endParaRPr lang="en-US"/>
          </a:p>
        </p:txBody>
      </p:sp>
    </p:spTree>
    <p:extLst>
      <p:ext uri="{BB962C8B-B14F-4D97-AF65-F5344CB8AC3E}">
        <p14:creationId xmlns:p14="http://schemas.microsoft.com/office/powerpoint/2010/main" val="80723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Line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greatest thing I took away</a:t>
            </a:r>
            <a:r>
              <a:rPr lang="en-US" baseline="0" dirty="0" smtClean="0"/>
              <a:t> from the Learning and Growing Through Evaluation Guide is how to make evaluation findings useful. </a:t>
            </a:r>
            <a:r>
              <a:rPr lang="en-US" dirty="0" smtClean="0"/>
              <a:t>Creating an action plan and again emphasizing the findings through an evaluation report works as a reminder to use the evaluation</a:t>
            </a:r>
            <a:r>
              <a:rPr lang="en-US" baseline="0" dirty="0" smtClean="0"/>
              <a:t> findings.</a:t>
            </a:r>
            <a:endParaRPr lang="en-US" dirty="0" smtClean="0"/>
          </a:p>
          <a:p>
            <a:endParaRPr lang="en-US" baseline="0" dirty="0" smtClean="0"/>
          </a:p>
          <a:p>
            <a:r>
              <a:rPr lang="en-US" dirty="0" smtClean="0"/>
              <a:t>So in creating this evaluation plan</a:t>
            </a:r>
            <a:r>
              <a:rPr lang="en-US" baseline="0" dirty="0" smtClean="0"/>
              <a:t>, use of the findings was priority number 1.  I didn’t want to do just another survey showing that our stakeholders found the data helpful.  Boring!</a:t>
            </a:r>
          </a:p>
          <a:p>
            <a:r>
              <a:rPr lang="en-US" baseline="0" dirty="0" smtClean="0"/>
              <a:t>Also, as an internal evaluator who has worked for the program for a few years I was aware of the lack of connection between surveillance data and program interventions and planning.</a:t>
            </a:r>
          </a:p>
          <a:p>
            <a:endParaRPr lang="en-US" dirty="0" smtClean="0"/>
          </a:p>
        </p:txBody>
      </p:sp>
      <p:sp>
        <p:nvSpPr>
          <p:cNvPr id="4" name="Slide Number Placeholder 3"/>
          <p:cNvSpPr>
            <a:spLocks noGrp="1"/>
          </p:cNvSpPr>
          <p:nvPr>
            <p:ph type="sldNum" sz="quarter" idx="10"/>
          </p:nvPr>
        </p:nvSpPr>
        <p:spPr/>
        <p:txBody>
          <a:bodyPr/>
          <a:lstStyle/>
          <a:p>
            <a:fld id="{E2323531-146B-4A54-BAD5-BFDBFF0DECF5}" type="slidenum">
              <a:rPr lang="en-US" smtClean="0"/>
              <a:t>3</a:t>
            </a:fld>
            <a:endParaRPr lang="en-US"/>
          </a:p>
        </p:txBody>
      </p:sp>
    </p:spTree>
    <p:extLst>
      <p:ext uri="{BB962C8B-B14F-4D97-AF65-F5344CB8AC3E}">
        <p14:creationId xmlns:p14="http://schemas.microsoft.com/office/powerpoint/2010/main" val="178406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surveillance system is like this temple.  Historical,</a:t>
            </a:r>
            <a:r>
              <a:rPr lang="en-US" baseline="0" dirty="0" smtClean="0"/>
              <a:t> demonstrating the beliefs and basis of the program, yet not modern enough to influence the daily work of the program staff.  It may have taken many years and a great expense to create, yet the value is not fully used currently.  </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4</a:t>
            </a:fld>
            <a:endParaRPr lang="en-US"/>
          </a:p>
        </p:txBody>
      </p:sp>
    </p:spTree>
    <p:extLst>
      <p:ext uri="{BB962C8B-B14F-4D97-AF65-F5344CB8AC3E}">
        <p14:creationId xmlns:p14="http://schemas.microsoft.com/office/powerpoint/2010/main" val="272122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And like this stack of rocks it is solid, unchanging, yet stands alone from the rest of the program. </a:t>
            </a:r>
          </a:p>
          <a:p>
            <a:endParaRPr lang="en-US" baseline="0" dirty="0" smtClean="0"/>
          </a:p>
          <a:p>
            <a:r>
              <a:rPr lang="en-US" dirty="0" smtClean="0"/>
              <a:t>Similarly</a:t>
            </a:r>
            <a:r>
              <a:rPr lang="en-US" baseline="0" dirty="0" smtClean="0"/>
              <a:t> t</a:t>
            </a:r>
            <a:r>
              <a:rPr lang="en-US" dirty="0" smtClean="0"/>
              <a:t>he epidemiologist</a:t>
            </a:r>
            <a:r>
              <a:rPr lang="en-US" baseline="0" dirty="0" smtClean="0"/>
              <a:t> often works alone, creating reports based on the findings from the data.</a:t>
            </a:r>
          </a:p>
          <a:p>
            <a:r>
              <a:rPr lang="en-US" baseline="0" dirty="0" smtClean="0"/>
              <a:t>She is usually included in staff meetings and program activities, yet those reports or findings are rarely used to drive program interventions.  </a:t>
            </a:r>
          </a:p>
          <a:p>
            <a:endParaRPr lang="en-US" baseline="0" dirty="0" smtClean="0"/>
          </a:p>
          <a:p>
            <a:r>
              <a:rPr lang="en-US" baseline="0" dirty="0" smtClean="0"/>
              <a:t>So we wanted to ask the question</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5</a:t>
            </a:fld>
            <a:endParaRPr lang="en-US"/>
          </a:p>
        </p:txBody>
      </p:sp>
    </p:spTree>
    <p:extLst>
      <p:ext uri="{BB962C8B-B14F-4D97-AF65-F5344CB8AC3E}">
        <p14:creationId xmlns:p14="http://schemas.microsoft.com/office/powerpoint/2010/main" val="2317926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6</a:t>
            </a:fld>
            <a:endParaRPr lang="en-US"/>
          </a:p>
        </p:txBody>
      </p:sp>
    </p:spTree>
    <p:extLst>
      <p:ext uri="{BB962C8B-B14F-4D97-AF65-F5344CB8AC3E}">
        <p14:creationId xmlns:p14="http://schemas.microsoft.com/office/powerpoint/2010/main" val="316420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a:t>
            </a:r>
            <a:r>
              <a:rPr lang="en-US" baseline="0" dirty="0" smtClean="0"/>
              <a:t> this question I conducted a document review and interviews of program staff.</a:t>
            </a:r>
          </a:p>
          <a:p>
            <a:endParaRPr lang="en-US" baseline="0" dirty="0" smtClean="0"/>
          </a:p>
          <a:p>
            <a:r>
              <a:rPr lang="en-US" baseline="0" dirty="0" smtClean="0"/>
              <a:t>I led the document review in a different way.  I gathered the staff and we sat together and discussed the surveillance measures.</a:t>
            </a:r>
          </a:p>
          <a:p>
            <a:r>
              <a:rPr lang="en-US" baseline="0" dirty="0" smtClean="0"/>
              <a:t>We reviewed each of the data sources and discussed each data measure.  We discussed how each measure was used within the surveillance reports produced by the asthma program.  We did this to determine if the surveillance reports fully used the data sources and measures we had and if those measures were used for the right reports.  We wanted to determine if there were any glaring holes in how we were reporting asthma data.</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7</a:t>
            </a:fld>
            <a:endParaRPr lang="en-US"/>
          </a:p>
        </p:txBody>
      </p:sp>
    </p:spTree>
    <p:extLst>
      <p:ext uri="{BB962C8B-B14F-4D97-AF65-F5344CB8AC3E}">
        <p14:creationId xmlns:p14="http://schemas.microsoft.com/office/powerpoint/2010/main" val="424647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part of the table that we created</a:t>
            </a:r>
            <a:r>
              <a:rPr lang="en-US" baseline="0" dirty="0" smtClean="0"/>
              <a:t> from that discussion.</a:t>
            </a:r>
          </a:p>
          <a:p>
            <a:endParaRPr lang="en-US" baseline="0" dirty="0" smtClean="0"/>
          </a:p>
          <a:p>
            <a:r>
              <a:rPr lang="en-US" baseline="0" dirty="0" smtClean="0"/>
              <a:t>As we went measure by measure we found that the reports do use the data well and appropriately.</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8</a:t>
            </a:fld>
            <a:endParaRPr lang="en-US"/>
          </a:p>
        </p:txBody>
      </p:sp>
    </p:spTree>
    <p:extLst>
      <p:ext uri="{BB962C8B-B14F-4D97-AF65-F5344CB8AC3E}">
        <p14:creationId xmlns:p14="http://schemas.microsoft.com/office/powerpoint/2010/main" val="1746939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as</a:t>
            </a:r>
            <a:r>
              <a:rPr lang="en-US" baseline="0" dirty="0" smtClean="0"/>
              <a:t> a team we reviewed each data measure and looked at if it guided the program</a:t>
            </a:r>
          </a:p>
          <a:p>
            <a:r>
              <a:rPr lang="en-US" baseline="0" dirty="0" smtClean="0"/>
              <a:t>For example we discussed if the data measure was used to determine where an intervention should be, if there was a certain city or county with a higher need for an asthma intervention.</a:t>
            </a:r>
          </a:p>
          <a:p>
            <a:r>
              <a:rPr lang="en-US" baseline="0" dirty="0" smtClean="0"/>
              <a:t>Or if the data was used to help implement the intervention, like if the data was shared with the project staff to focus the direction of the project.</a:t>
            </a:r>
            <a:endParaRPr lang="en-US" dirty="0"/>
          </a:p>
        </p:txBody>
      </p:sp>
      <p:sp>
        <p:nvSpPr>
          <p:cNvPr id="4" name="Slide Number Placeholder 3"/>
          <p:cNvSpPr>
            <a:spLocks noGrp="1"/>
          </p:cNvSpPr>
          <p:nvPr>
            <p:ph type="sldNum" sz="quarter" idx="10"/>
          </p:nvPr>
        </p:nvSpPr>
        <p:spPr/>
        <p:txBody>
          <a:bodyPr/>
          <a:lstStyle/>
          <a:p>
            <a:fld id="{E2323531-146B-4A54-BAD5-BFDBFF0DECF5}" type="slidenum">
              <a:rPr lang="en-US" smtClean="0"/>
              <a:t>9</a:t>
            </a:fld>
            <a:endParaRPr lang="en-US"/>
          </a:p>
        </p:txBody>
      </p:sp>
    </p:spTree>
    <p:extLst>
      <p:ext uri="{BB962C8B-B14F-4D97-AF65-F5344CB8AC3E}">
        <p14:creationId xmlns:p14="http://schemas.microsoft.com/office/powerpoint/2010/main" val="4246472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A6D56-61DC-4EDE-90F6-19C7A1C5E194}" type="datetimeFigureOut">
              <a:rPr lang="en-US" smtClean="0"/>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182821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A6D56-61DC-4EDE-90F6-19C7A1C5E194}" type="datetimeFigureOut">
              <a:rPr lang="en-US" smtClean="0"/>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303091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A6D56-61DC-4EDE-90F6-19C7A1C5E194}" type="datetimeFigureOut">
              <a:rPr lang="en-US" smtClean="0"/>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377601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A6D56-61DC-4EDE-90F6-19C7A1C5E194}" type="datetimeFigureOut">
              <a:rPr lang="en-US" smtClean="0"/>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205899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9A6D56-61DC-4EDE-90F6-19C7A1C5E194}" type="datetimeFigureOut">
              <a:rPr lang="en-US" smtClean="0"/>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3217980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A6D56-61DC-4EDE-90F6-19C7A1C5E194}" type="datetimeFigureOut">
              <a:rPr lang="en-US" smtClean="0"/>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1278441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A6D56-61DC-4EDE-90F6-19C7A1C5E194}" type="datetimeFigureOut">
              <a:rPr lang="en-US" smtClean="0"/>
              <a:t>10/10/2013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320517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A6D56-61DC-4EDE-90F6-19C7A1C5E194}" type="datetimeFigureOut">
              <a:rPr lang="en-US" smtClean="0"/>
              <a:t>10/10/2013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63478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A6D56-61DC-4EDE-90F6-19C7A1C5E194}" type="datetimeFigureOut">
              <a:rPr lang="en-US" smtClean="0"/>
              <a:t>10/10/2013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97777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A6D56-61DC-4EDE-90F6-19C7A1C5E194}" type="datetimeFigureOut">
              <a:rPr lang="en-US" smtClean="0"/>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296017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A6D56-61DC-4EDE-90F6-19C7A1C5E194}" type="datetimeFigureOut">
              <a:rPr lang="en-US" smtClean="0"/>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2C728-CB06-4D5E-9E87-F6FB0E32D988}" type="slidenum">
              <a:rPr lang="en-US" smtClean="0"/>
              <a:t>‹#›</a:t>
            </a:fld>
            <a:endParaRPr lang="en-US"/>
          </a:p>
        </p:txBody>
      </p:sp>
    </p:spTree>
    <p:extLst>
      <p:ext uri="{BB962C8B-B14F-4D97-AF65-F5344CB8AC3E}">
        <p14:creationId xmlns:p14="http://schemas.microsoft.com/office/powerpoint/2010/main" val="135985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A6D56-61DC-4EDE-90F6-19C7A1C5E194}" type="datetimeFigureOut">
              <a:rPr lang="en-US" smtClean="0"/>
              <a:t>10/10/2013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2C728-CB06-4D5E-9E87-F6FB0E32D988}" type="slidenum">
              <a:rPr lang="en-US" smtClean="0"/>
              <a:t>‹#›</a:t>
            </a:fld>
            <a:endParaRPr lang="en-US"/>
          </a:p>
        </p:txBody>
      </p:sp>
    </p:spTree>
    <p:extLst>
      <p:ext uri="{BB962C8B-B14F-4D97-AF65-F5344CB8AC3E}">
        <p14:creationId xmlns:p14="http://schemas.microsoft.com/office/powerpoint/2010/main" val="738685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package" Target="../embeddings/Microsoft_Word_Document2.docx"/></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049962"/>
          </a:xfrm>
        </p:spPr>
        <p:txBody>
          <a:bodyPr>
            <a:normAutofit/>
          </a:bodyPr>
          <a:lstStyle/>
          <a:p>
            <a:r>
              <a:rPr lang="en-US" dirty="0" smtClean="0">
                <a:solidFill>
                  <a:schemeClr val="bg1"/>
                </a:solidFill>
              </a:rPr>
              <a:t/>
            </a:r>
            <a:br>
              <a:rPr lang="en-US" dirty="0" smtClean="0">
                <a:solidFill>
                  <a:schemeClr val="bg1"/>
                </a:solidFill>
              </a:rPr>
            </a:br>
            <a:r>
              <a:rPr lang="en-US" dirty="0" smtClean="0">
                <a:solidFill>
                  <a:schemeClr val="bg1"/>
                </a:solidFill>
                <a:latin typeface="Franklin Gothic Medium Cond" pitchFamily="34" charset="0"/>
                <a:cs typeface="AngsanaUPC" pitchFamily="18" charset="-34"/>
              </a:rPr>
              <a:t>Learning, Growing, and Action Planning </a:t>
            </a:r>
            <a:br>
              <a:rPr lang="en-US" dirty="0" smtClean="0">
                <a:solidFill>
                  <a:schemeClr val="bg1"/>
                </a:solidFill>
                <a:latin typeface="Franklin Gothic Medium Cond" pitchFamily="34" charset="0"/>
                <a:cs typeface="AngsanaUPC" pitchFamily="18" charset="-34"/>
              </a:rPr>
            </a:br>
            <a:r>
              <a:rPr lang="en-US" dirty="0" smtClean="0">
                <a:solidFill>
                  <a:schemeClr val="bg1"/>
                </a:solidFill>
                <a:latin typeface="Franklin Gothic Medium Cond" pitchFamily="34" charset="0"/>
                <a:cs typeface="AngsanaUPC" pitchFamily="18" charset="-34"/>
              </a:rPr>
              <a:t>for Improved Asthma Surveillance</a:t>
            </a:r>
            <a:r>
              <a:rPr lang="en-US" dirty="0" smtClean="0">
                <a:solidFill>
                  <a:schemeClr val="bg1"/>
                </a:solidFill>
                <a:latin typeface="Franklin Gothic Medium Cond" pitchFamily="34" charset="0"/>
              </a:rPr>
              <a:t/>
            </a:r>
            <a:br>
              <a:rPr lang="en-US" dirty="0" smtClean="0">
                <a:solidFill>
                  <a:schemeClr val="bg1"/>
                </a:solidFill>
                <a:latin typeface="Franklin Gothic Medium Cond" pitchFamily="34" charset="0"/>
              </a:rPr>
            </a:br>
            <a:r>
              <a:rPr lang="en-US" dirty="0">
                <a:solidFill>
                  <a:schemeClr val="bg1"/>
                </a:solidFill>
                <a:latin typeface="Franklin Gothic Medium Cond" pitchFamily="34" charset="0"/>
              </a:rPr>
              <a:t/>
            </a:r>
            <a:br>
              <a:rPr lang="en-US" dirty="0">
                <a:solidFill>
                  <a:schemeClr val="bg1"/>
                </a:solidFill>
                <a:latin typeface="Franklin Gothic Medium Cond" pitchFamily="34" charset="0"/>
              </a:rPr>
            </a:br>
            <a:r>
              <a:rPr lang="en-US" sz="3600" dirty="0" smtClean="0">
                <a:solidFill>
                  <a:schemeClr val="bg1"/>
                </a:solidFill>
                <a:latin typeface="Franklin Gothic Medium Cond" pitchFamily="34" charset="0"/>
                <a:cs typeface="AngsanaUPC" pitchFamily="18" charset="-34"/>
              </a:rPr>
              <a:t>Megan </a:t>
            </a:r>
            <a:r>
              <a:rPr lang="en-US" sz="3600" dirty="0" err="1" smtClean="0">
                <a:solidFill>
                  <a:schemeClr val="bg1"/>
                </a:solidFill>
                <a:latin typeface="Franklin Gothic Medium Cond" pitchFamily="34" charset="0"/>
                <a:cs typeface="AngsanaUPC" pitchFamily="18" charset="-34"/>
              </a:rPr>
              <a:t>Mikkelsen</a:t>
            </a:r>
            <a:r>
              <a:rPr lang="en-US" sz="3600" dirty="0" smtClean="0">
                <a:solidFill>
                  <a:schemeClr val="bg1"/>
                </a:solidFill>
                <a:latin typeface="Franklin Gothic Medium Cond" pitchFamily="34" charset="0"/>
                <a:cs typeface="AngsanaUPC" pitchFamily="18" charset="-34"/>
              </a:rPr>
              <a:t/>
            </a:r>
            <a:br>
              <a:rPr lang="en-US" sz="3600" dirty="0" smtClean="0">
                <a:solidFill>
                  <a:schemeClr val="bg1"/>
                </a:solidFill>
                <a:latin typeface="Franklin Gothic Medium Cond" pitchFamily="34" charset="0"/>
                <a:cs typeface="AngsanaUPC" pitchFamily="18" charset="-34"/>
              </a:rPr>
            </a:br>
            <a:r>
              <a:rPr lang="en-US" sz="3600" dirty="0" smtClean="0">
                <a:solidFill>
                  <a:schemeClr val="bg1"/>
                </a:solidFill>
                <a:latin typeface="Franklin Gothic Medium Cond" pitchFamily="34" charset="0"/>
                <a:cs typeface="AngsanaUPC" pitchFamily="18" charset="-34"/>
              </a:rPr>
              <a:t>Asthma Program Evaluator</a:t>
            </a:r>
            <a:br>
              <a:rPr lang="en-US" sz="3600" dirty="0" smtClean="0">
                <a:solidFill>
                  <a:schemeClr val="bg1"/>
                </a:solidFill>
                <a:latin typeface="Franklin Gothic Medium Cond" pitchFamily="34" charset="0"/>
                <a:cs typeface="AngsanaUPC" pitchFamily="18" charset="-34"/>
              </a:rPr>
            </a:br>
            <a:r>
              <a:rPr lang="en-US" sz="3600" dirty="0" smtClean="0">
                <a:solidFill>
                  <a:schemeClr val="bg1"/>
                </a:solidFill>
                <a:latin typeface="Franklin Gothic Medium Cond" pitchFamily="34" charset="0"/>
                <a:cs typeface="AngsanaUPC" pitchFamily="18" charset="-34"/>
              </a:rPr>
              <a:t>Washington State Department of Health</a:t>
            </a:r>
            <a:endParaRPr lang="en-US" sz="3600" dirty="0">
              <a:solidFill>
                <a:schemeClr val="bg1"/>
              </a:solidFill>
              <a:latin typeface="Franklin Gothic Medium Cond" pitchFamily="34" charset="0"/>
              <a:cs typeface="AngsanaUPC" pitchFamily="18" charset="-34"/>
            </a:endParaRPr>
          </a:p>
        </p:txBody>
      </p:sp>
    </p:spTree>
    <p:extLst>
      <p:ext uri="{BB962C8B-B14F-4D97-AF65-F5344CB8AC3E}">
        <p14:creationId xmlns:p14="http://schemas.microsoft.com/office/powerpoint/2010/main" val="1289064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101415756"/>
              </p:ext>
            </p:extLst>
          </p:nvPr>
        </p:nvGraphicFramePr>
        <p:xfrm>
          <a:off x="228600" y="127753"/>
          <a:ext cx="8763000" cy="6668824"/>
        </p:xfrm>
        <a:graphic>
          <a:graphicData uri="http://schemas.openxmlformats.org/presentationml/2006/ole">
            <mc:AlternateContent xmlns:mc="http://schemas.openxmlformats.org/markup-compatibility/2006">
              <mc:Choice xmlns:v="urn:schemas-microsoft-com:vml" Requires="v">
                <p:oleObj spid="_x0000_s2060" name="Document" r:id="rId4" imgW="8598783" imgH="7966280" progId="Word.Document.12">
                  <p:embed/>
                </p:oleObj>
              </mc:Choice>
              <mc:Fallback>
                <p:oleObj name="Document" r:id="rId4" imgW="8598783" imgH="7966280" progId="Word.Document.12">
                  <p:embed/>
                  <p:pic>
                    <p:nvPicPr>
                      <p:cNvPr id="0" name=""/>
                      <p:cNvPicPr/>
                      <p:nvPr/>
                    </p:nvPicPr>
                    <p:blipFill>
                      <a:blip r:embed="rId5"/>
                      <a:stretch>
                        <a:fillRect/>
                      </a:stretch>
                    </p:blipFill>
                    <p:spPr>
                      <a:xfrm>
                        <a:off x="228600" y="127753"/>
                        <a:ext cx="8763000" cy="6668824"/>
                      </a:xfrm>
                      <a:prstGeom prst="rect">
                        <a:avLst/>
                      </a:prstGeom>
                    </p:spPr>
                  </p:pic>
                </p:oleObj>
              </mc:Fallback>
            </mc:AlternateContent>
          </a:graphicData>
        </a:graphic>
      </p:graphicFrame>
    </p:spTree>
    <p:extLst>
      <p:ext uri="{BB962C8B-B14F-4D97-AF65-F5344CB8AC3E}">
        <p14:creationId xmlns:p14="http://schemas.microsoft.com/office/powerpoint/2010/main" val="1608580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dirty="0" smtClean="0">
                <a:solidFill>
                  <a:schemeClr val="bg1"/>
                </a:solidFill>
                <a:latin typeface="Franklin Gothic Medium Cond" pitchFamily="34" charset="0"/>
                <a:cs typeface="AngsanaUPC" pitchFamily="18" charset="-34"/>
              </a:rPr>
              <a:t>Staff Interviews</a:t>
            </a:r>
            <a:endParaRPr lang="en-US" sz="5400" dirty="0">
              <a:solidFill>
                <a:schemeClr val="bg1"/>
              </a:solidFill>
              <a:latin typeface="Franklin Gothic Medium Cond" pitchFamily="34" charset="0"/>
              <a:cs typeface="AngsanaUPC" pitchFamily="18" charset="-34"/>
            </a:endParaRPr>
          </a:p>
        </p:txBody>
      </p:sp>
      <p:sp>
        <p:nvSpPr>
          <p:cNvPr id="5" name="Right Arrow 4"/>
          <p:cNvSpPr/>
          <p:nvPr/>
        </p:nvSpPr>
        <p:spPr>
          <a:xfrm rot="19304331">
            <a:off x="51348" y="4257910"/>
            <a:ext cx="3083019" cy="2219698"/>
          </a:xfrm>
          <a:prstGeom prst="rightArrow">
            <a:avLst>
              <a:gd name="adj1" fmla="val 474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Franklin Gothic Medium Cond" pitchFamily="34" charset="0"/>
              </a:rPr>
              <a:t>Indicators and Data Sources</a:t>
            </a:r>
            <a:endParaRPr lang="en-US" sz="2800" b="1" dirty="0">
              <a:latin typeface="Franklin Gothic Medium Cond" pitchFamily="34" charset="0"/>
            </a:endParaRPr>
          </a:p>
        </p:txBody>
      </p:sp>
      <p:sp>
        <p:nvSpPr>
          <p:cNvPr id="7" name="Right Arrow 6"/>
          <p:cNvSpPr/>
          <p:nvPr/>
        </p:nvSpPr>
        <p:spPr>
          <a:xfrm rot="2484428">
            <a:off x="62943" y="369293"/>
            <a:ext cx="3083019" cy="2219698"/>
          </a:xfrm>
          <a:prstGeom prst="rightArrow">
            <a:avLst>
              <a:gd name="adj1" fmla="val 474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Franklin Gothic Medium Cond" pitchFamily="34" charset="0"/>
              </a:rPr>
              <a:t>Gaps</a:t>
            </a:r>
            <a:endParaRPr lang="en-US" sz="2800" b="1" dirty="0">
              <a:latin typeface="Franklin Gothic Medium Cond" pitchFamily="34" charset="0"/>
            </a:endParaRPr>
          </a:p>
        </p:txBody>
      </p:sp>
      <p:sp>
        <p:nvSpPr>
          <p:cNvPr id="8" name="Left Arrow 7"/>
          <p:cNvSpPr/>
          <p:nvPr/>
        </p:nvSpPr>
        <p:spPr>
          <a:xfrm rot="2362507">
            <a:off x="6169760" y="4400828"/>
            <a:ext cx="2995230" cy="20542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Franklin Gothic Medium Cond" pitchFamily="34" charset="0"/>
              </a:rPr>
              <a:t>Greater use of indicators and data sources</a:t>
            </a:r>
            <a:endParaRPr lang="en-US" sz="2400" b="1" dirty="0">
              <a:latin typeface="Franklin Gothic Medium Cond" pitchFamily="34" charset="0"/>
            </a:endParaRPr>
          </a:p>
        </p:txBody>
      </p:sp>
      <p:sp>
        <p:nvSpPr>
          <p:cNvPr id="10" name="Left Arrow 9"/>
          <p:cNvSpPr/>
          <p:nvPr/>
        </p:nvSpPr>
        <p:spPr>
          <a:xfrm rot="19053269">
            <a:off x="6158802" y="367969"/>
            <a:ext cx="2995230" cy="20542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Franklin Gothic Medium Cond" pitchFamily="34" charset="0"/>
              </a:rPr>
              <a:t>Feasibility of getting new data sources</a:t>
            </a:r>
            <a:endParaRPr lang="en-US" sz="2400" b="1" dirty="0">
              <a:latin typeface="Franklin Gothic Medium Cond" pitchFamily="34" charset="0"/>
            </a:endParaRPr>
          </a:p>
        </p:txBody>
      </p:sp>
      <p:sp>
        <p:nvSpPr>
          <p:cNvPr id="11" name="Rectangle 10"/>
          <p:cNvSpPr/>
          <p:nvPr/>
        </p:nvSpPr>
        <p:spPr>
          <a:xfrm>
            <a:off x="3048000" y="2514600"/>
            <a:ext cx="31242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Franklin Gothic Medium Cond" pitchFamily="34" charset="0"/>
              </a:rPr>
              <a:t>Greater use of the surveillance system for program interventions</a:t>
            </a:r>
            <a:endParaRPr lang="en-US" sz="2400" b="1" dirty="0">
              <a:latin typeface="Franklin Gothic Medium Cond" pitchFamily="34" charset="0"/>
            </a:endParaRPr>
          </a:p>
        </p:txBody>
      </p:sp>
    </p:spTree>
    <p:extLst>
      <p:ext uri="{BB962C8B-B14F-4D97-AF65-F5344CB8AC3E}">
        <p14:creationId xmlns:p14="http://schemas.microsoft.com/office/powerpoint/2010/main" val="34016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442" b="-15442"/>
          <a:stretch/>
        </p:blipFill>
        <p:spPr>
          <a:xfrm>
            <a:off x="0" y="0"/>
            <a:ext cx="4673600" cy="3505200"/>
          </a:xfr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 t="19840" r="6513" b="-19840"/>
          <a:stretch/>
        </p:blipFill>
        <p:spPr>
          <a:xfrm>
            <a:off x="-397355" y="2930825"/>
            <a:ext cx="6126480" cy="49149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0737"/>
            <a:ext cx="4419600" cy="360621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716" t="12495" r="11360" b="38778"/>
          <a:stretch/>
        </p:blipFill>
        <p:spPr>
          <a:xfrm>
            <a:off x="14125" y="1828800"/>
            <a:ext cx="5303520" cy="1188720"/>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19834" b="-19834"/>
          <a:stretch/>
        </p:blipFill>
        <p:spPr>
          <a:xfrm>
            <a:off x="2577790" y="4724400"/>
            <a:ext cx="6553200" cy="3658792"/>
          </a:xfrm>
          <a:prstGeom prst="rect">
            <a:avLst/>
          </a:prstGeom>
        </p:spPr>
      </p:pic>
    </p:spTree>
    <p:extLst>
      <p:ext uri="{BB962C8B-B14F-4D97-AF65-F5344CB8AC3E}">
        <p14:creationId xmlns:p14="http://schemas.microsoft.com/office/powerpoint/2010/main" val="272881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pPr algn="l"/>
            <a:r>
              <a:rPr lang="en-US" sz="2400" b="1" dirty="0" smtClean="0"/>
              <a:t>Evaluation </a:t>
            </a:r>
            <a:r>
              <a:rPr lang="en-US" sz="2400" b="1" dirty="0"/>
              <a:t>Results Action </a:t>
            </a:r>
            <a:r>
              <a:rPr lang="en-US" sz="2400" b="1" dirty="0" smtClean="0"/>
              <a:t>Plan</a:t>
            </a:r>
            <a:br>
              <a:rPr lang="en-US" sz="2400" b="1" dirty="0" smtClean="0"/>
            </a:br>
            <a:r>
              <a:rPr lang="en-US" sz="800" dirty="0"/>
              <a:t>	</a:t>
            </a:r>
            <a:r>
              <a:rPr lang="en-US" sz="2400" dirty="0"/>
              <a:t/>
            </a:r>
            <a:br>
              <a:rPr lang="en-US" sz="2400" dirty="0"/>
            </a:br>
            <a:r>
              <a:rPr lang="en-US" sz="2400" dirty="0"/>
              <a:t>Programmatic Change Sought: Greater alignment between surveillance indicators and data sources and interventions</a:t>
            </a:r>
          </a:p>
        </p:txBody>
      </p:sp>
      <p:graphicFrame>
        <p:nvGraphicFramePr>
          <p:cNvPr id="4" name="Object 3"/>
          <p:cNvGraphicFramePr>
            <a:graphicFrameLocks noChangeAspect="1"/>
          </p:cNvGraphicFramePr>
          <p:nvPr>
            <p:extLst>
              <p:ext uri="{D42A27DB-BD31-4B8C-83A1-F6EECF244321}">
                <p14:modId xmlns:p14="http://schemas.microsoft.com/office/powerpoint/2010/main" val="3672008607"/>
              </p:ext>
            </p:extLst>
          </p:nvPr>
        </p:nvGraphicFramePr>
        <p:xfrm>
          <a:off x="304800" y="1752600"/>
          <a:ext cx="8380412" cy="4646612"/>
        </p:xfrm>
        <a:graphic>
          <a:graphicData uri="http://schemas.openxmlformats.org/presentationml/2006/ole">
            <mc:AlternateContent xmlns:mc="http://schemas.openxmlformats.org/markup-compatibility/2006">
              <mc:Choice xmlns:v="urn:schemas-microsoft-com:vml" Requires="v">
                <p:oleObj spid="_x0000_s3084" name="Document" r:id="rId4" imgW="8380711" imgH="4646867" progId="Word.Document.12">
                  <p:embed/>
                </p:oleObj>
              </mc:Choice>
              <mc:Fallback>
                <p:oleObj name="Document" r:id="rId4" imgW="8380711" imgH="4646867" progId="Word.Document.12">
                  <p:embed/>
                  <p:pic>
                    <p:nvPicPr>
                      <p:cNvPr id="0" name=""/>
                      <p:cNvPicPr/>
                      <p:nvPr/>
                    </p:nvPicPr>
                    <p:blipFill>
                      <a:blip r:embed="rId5"/>
                      <a:stretch>
                        <a:fillRect/>
                      </a:stretch>
                    </p:blipFill>
                    <p:spPr>
                      <a:xfrm>
                        <a:off x="304800" y="1752600"/>
                        <a:ext cx="8380412" cy="4646612"/>
                      </a:xfrm>
                      <a:prstGeom prst="rect">
                        <a:avLst/>
                      </a:prstGeom>
                    </p:spPr>
                  </p:pic>
                </p:oleObj>
              </mc:Fallback>
            </mc:AlternateContent>
          </a:graphicData>
        </a:graphic>
      </p:graphicFrame>
    </p:spTree>
    <p:extLst>
      <p:ext uri="{BB962C8B-B14F-4D97-AF65-F5344CB8AC3E}">
        <p14:creationId xmlns:p14="http://schemas.microsoft.com/office/powerpoint/2010/main" val="1723459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3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19800" y="274638"/>
            <a:ext cx="2667000" cy="1782762"/>
          </a:xfrm>
        </p:spPr>
        <p:txBody>
          <a:bodyPr/>
          <a:lstStyle/>
          <a:p>
            <a:endParaRPr lang="en-US" dirty="0"/>
          </a:p>
        </p:txBody>
      </p:sp>
      <p:sp>
        <p:nvSpPr>
          <p:cNvPr id="4" name="Rectangle 3"/>
          <p:cNvSpPr/>
          <p:nvPr/>
        </p:nvSpPr>
        <p:spPr>
          <a:xfrm>
            <a:off x="6019800" y="-76200"/>
            <a:ext cx="3657600" cy="8309967"/>
          </a:xfrm>
          <a:prstGeom prst="rect">
            <a:avLst/>
          </a:prstGeom>
          <a:solidFill>
            <a:schemeClr val="tx1"/>
          </a:solidFill>
        </p:spPr>
        <p:txBody>
          <a:bodyPr wrap="square">
            <a:spAutoFit/>
          </a:bodyPr>
          <a:lstStyle/>
          <a:p>
            <a:endParaRPr lang="en-US" sz="3200" b="1" dirty="0" smtClean="0">
              <a:solidFill>
                <a:schemeClr val="bg1"/>
              </a:solidFill>
              <a:latin typeface="AngsanaUPC" pitchFamily="18" charset="-34"/>
              <a:cs typeface="AngsanaUPC" pitchFamily="18" charset="-34"/>
            </a:endParaRPr>
          </a:p>
          <a:p>
            <a:r>
              <a:rPr lang="en-US" sz="3200" b="1" dirty="0" smtClean="0">
                <a:solidFill>
                  <a:schemeClr val="bg1"/>
                </a:solidFill>
                <a:latin typeface="Franklin Gothic Medium Cond" pitchFamily="34" charset="0"/>
                <a:cs typeface="AngsanaUPC" pitchFamily="18" charset="-34"/>
              </a:rPr>
              <a:t>Megan </a:t>
            </a:r>
            <a:r>
              <a:rPr lang="en-US" sz="3200" b="1" dirty="0" err="1" smtClean="0">
                <a:solidFill>
                  <a:schemeClr val="bg1"/>
                </a:solidFill>
                <a:latin typeface="Franklin Gothic Medium Cond" pitchFamily="34" charset="0"/>
                <a:cs typeface="AngsanaUPC" pitchFamily="18" charset="-34"/>
              </a:rPr>
              <a:t>Mikkelsen</a:t>
            </a:r>
            <a:endParaRPr lang="en-US" sz="3200" b="1" dirty="0" smtClean="0">
              <a:solidFill>
                <a:schemeClr val="bg1"/>
              </a:solidFill>
              <a:latin typeface="Franklin Gothic Medium Cond" pitchFamily="34" charset="0"/>
              <a:cs typeface="AngsanaUPC" pitchFamily="18" charset="-34"/>
            </a:endParaRPr>
          </a:p>
          <a:p>
            <a:r>
              <a:rPr lang="en-US" sz="800" b="1" dirty="0" smtClean="0">
                <a:solidFill>
                  <a:schemeClr val="bg1"/>
                </a:solidFill>
                <a:latin typeface="Franklin Gothic Medium Cond" pitchFamily="34" charset="0"/>
                <a:cs typeface="AngsanaUPC" pitchFamily="18" charset="-34"/>
              </a:rPr>
              <a:t/>
            </a:r>
            <a:br>
              <a:rPr lang="en-US" sz="800" b="1" dirty="0" smtClean="0">
                <a:solidFill>
                  <a:schemeClr val="bg1"/>
                </a:solidFill>
                <a:latin typeface="Franklin Gothic Medium Cond" pitchFamily="34" charset="0"/>
                <a:cs typeface="AngsanaUPC" pitchFamily="18" charset="-34"/>
              </a:rPr>
            </a:br>
            <a:r>
              <a:rPr lang="en-US" sz="800" b="1" dirty="0" smtClean="0">
                <a:solidFill>
                  <a:schemeClr val="bg1"/>
                </a:solidFill>
                <a:latin typeface="Franklin Gothic Medium Cond" pitchFamily="34" charset="0"/>
                <a:cs typeface="AngsanaUPC" pitchFamily="18" charset="-34"/>
              </a:rPr>
              <a:t/>
            </a:r>
            <a:br>
              <a:rPr lang="en-US" sz="800" b="1" dirty="0" smtClean="0">
                <a:solidFill>
                  <a:schemeClr val="bg1"/>
                </a:solidFill>
                <a:latin typeface="Franklin Gothic Medium Cond" pitchFamily="34" charset="0"/>
                <a:cs typeface="AngsanaUPC" pitchFamily="18" charset="-34"/>
              </a:rPr>
            </a:br>
            <a:r>
              <a:rPr lang="en-US" sz="2800" b="1" dirty="0" smtClean="0">
                <a:solidFill>
                  <a:schemeClr val="bg1"/>
                </a:solidFill>
                <a:latin typeface="Franklin Gothic Medium Cond" pitchFamily="34" charset="0"/>
                <a:cs typeface="AngsanaUPC" pitchFamily="18" charset="-34"/>
              </a:rPr>
              <a:t>Washington State </a:t>
            </a:r>
          </a:p>
          <a:p>
            <a:r>
              <a:rPr lang="en-US" sz="2800" b="1" dirty="0" smtClean="0">
                <a:solidFill>
                  <a:schemeClr val="bg1"/>
                </a:solidFill>
                <a:latin typeface="Franklin Gothic Medium Cond" pitchFamily="34" charset="0"/>
                <a:cs typeface="AngsanaUPC" pitchFamily="18" charset="-34"/>
              </a:rPr>
              <a:t>Department of Health</a:t>
            </a:r>
          </a:p>
          <a:p>
            <a:endParaRPr lang="en-US" sz="2400" dirty="0">
              <a:solidFill>
                <a:schemeClr val="bg1"/>
              </a:solidFill>
              <a:latin typeface="Franklin Gothic Medium Cond" pitchFamily="34" charset="0"/>
              <a:cs typeface="AngsanaUPC" pitchFamily="18" charset="-34"/>
            </a:endParaRPr>
          </a:p>
          <a:p>
            <a:r>
              <a:rPr lang="en-US" sz="2400" dirty="0">
                <a:solidFill>
                  <a:schemeClr val="bg1"/>
                </a:solidFill>
                <a:latin typeface="Franklin Gothic Medium Cond" pitchFamily="34" charset="0"/>
                <a:cs typeface="AngsanaUPC" pitchFamily="18" charset="-34"/>
              </a:rPr>
              <a:t>m</a:t>
            </a:r>
            <a:r>
              <a:rPr lang="en-US" sz="2400" dirty="0" smtClean="0">
                <a:solidFill>
                  <a:schemeClr val="bg1"/>
                </a:solidFill>
                <a:latin typeface="Franklin Gothic Medium Cond" pitchFamily="34" charset="0"/>
                <a:cs typeface="AngsanaUPC" pitchFamily="18" charset="-34"/>
              </a:rPr>
              <a:t>egan.mikkelsen@doh.wa.gov</a:t>
            </a:r>
          </a:p>
          <a:p>
            <a:r>
              <a:rPr lang="en-US" sz="2400" dirty="0" smtClean="0">
                <a:solidFill>
                  <a:schemeClr val="bg1"/>
                </a:solidFill>
                <a:latin typeface="Franklin Gothic Medium Cond" pitchFamily="34" charset="0"/>
                <a:cs typeface="AngsanaUPC" pitchFamily="18" charset="-34"/>
              </a:rPr>
              <a:t>360-236-3704</a:t>
            </a:r>
          </a:p>
          <a:p>
            <a:endParaRPr lang="en-US" sz="2400" dirty="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sz="2400" dirty="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sz="2400" dirty="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sz="2400" dirty="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sz="2400" dirty="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sz="2400" dirty="0" smtClean="0">
              <a:solidFill>
                <a:schemeClr val="bg1"/>
              </a:solidFill>
              <a:latin typeface="AngsanaUPC" pitchFamily="18" charset="-34"/>
              <a:cs typeface="AngsanaUPC" pitchFamily="18" charset="-34"/>
            </a:endParaRPr>
          </a:p>
          <a:p>
            <a:endParaRPr lang="en-US" dirty="0" smtClean="0">
              <a:solidFill>
                <a:schemeClr val="bg1"/>
              </a:solidFill>
              <a:latin typeface="AngsanaUPC" pitchFamily="18" charset="-34"/>
              <a:cs typeface="AngsanaUPC" pitchFamily="18" charset="-34"/>
            </a:endParaRPr>
          </a:p>
          <a:p>
            <a:endParaRPr lang="en-US" dirty="0">
              <a:solidFill>
                <a:schemeClr val="bg1"/>
              </a:solidFill>
              <a:latin typeface="AngsanaUPC" pitchFamily="18" charset="-34"/>
              <a:cs typeface="AngsanaUPC" pitchFamily="18" charset="-34"/>
            </a:endParaRPr>
          </a:p>
          <a:p>
            <a:endParaRPr lang="en-US" dirty="0"/>
          </a:p>
        </p:txBody>
      </p:sp>
    </p:spTree>
    <p:extLst>
      <p:ext uri="{BB962C8B-B14F-4D97-AF65-F5344CB8AC3E}">
        <p14:creationId xmlns:p14="http://schemas.microsoft.com/office/powerpoint/2010/main" val="328285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5" name="TextBox 4"/>
          <p:cNvSpPr txBox="1"/>
          <p:nvPr/>
        </p:nvSpPr>
        <p:spPr>
          <a:xfrm>
            <a:off x="3048000" y="5884299"/>
            <a:ext cx="8494633" cy="1261884"/>
          </a:xfrm>
          <a:prstGeom prst="rect">
            <a:avLst/>
          </a:prstGeom>
          <a:solidFill>
            <a:schemeClr val="tx1">
              <a:alpha val="50000"/>
            </a:schemeClr>
          </a:solidFill>
        </p:spPr>
        <p:txBody>
          <a:bodyPr wrap="none" rtlCol="0">
            <a:spAutoFit/>
          </a:bodyPr>
          <a:lstStyle/>
          <a:p>
            <a:r>
              <a:rPr lang="en-US" sz="4800" dirty="0" smtClean="0">
                <a:solidFill>
                  <a:schemeClr val="bg1"/>
                </a:solidFill>
                <a:latin typeface="Franklin Gothic Medium Cond" pitchFamily="34" charset="0"/>
              </a:rPr>
              <a:t>Who is using our data?</a:t>
            </a:r>
            <a:r>
              <a:rPr lang="en-US" sz="2800" dirty="0" smtClean="0">
                <a:solidFill>
                  <a:schemeClr val="bg1"/>
                </a:solidFill>
                <a:latin typeface="Franklin Gothic Medium Cond" pitchFamily="34" charset="0"/>
              </a:rPr>
              <a:t>				</a:t>
            </a:r>
          </a:p>
          <a:p>
            <a:r>
              <a:rPr lang="en-US" sz="2800" dirty="0" smtClean="0">
                <a:solidFill>
                  <a:schemeClr val="bg1"/>
                </a:solidFill>
                <a:latin typeface="Franklin Gothic Medium Cond" pitchFamily="34" charset="0"/>
              </a:rPr>
              <a:t>			</a:t>
            </a:r>
            <a:endParaRPr lang="en-US" sz="2800" dirty="0">
              <a:solidFill>
                <a:schemeClr val="bg1"/>
              </a:solidFill>
              <a:latin typeface="Franklin Gothic Medium Cond" pitchFamily="34" charset="0"/>
            </a:endParaRPr>
          </a:p>
        </p:txBody>
      </p:sp>
    </p:spTree>
    <p:extLst>
      <p:ext uri="{BB962C8B-B14F-4D97-AF65-F5344CB8AC3E}">
        <p14:creationId xmlns:p14="http://schemas.microsoft.com/office/powerpoint/2010/main" val="1325608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ight Arrow Callout 3"/>
          <p:cNvSpPr/>
          <p:nvPr/>
        </p:nvSpPr>
        <p:spPr>
          <a:xfrm>
            <a:off x="609600" y="2362200"/>
            <a:ext cx="4648200" cy="2667000"/>
          </a:xfrm>
          <a:prstGeom prst="rightArrowCallout">
            <a:avLst>
              <a:gd name="adj1" fmla="val 28516"/>
              <a:gd name="adj2" fmla="val 22802"/>
              <a:gd name="adj3" fmla="val 25000"/>
              <a:gd name="adj4" fmla="val 78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Franklin Gothic Medium Cond" pitchFamily="34" charset="0"/>
                <a:cs typeface="AngsanaUPC" pitchFamily="18" charset="-34"/>
              </a:rPr>
              <a:t>Action Planning</a:t>
            </a:r>
            <a:endParaRPr lang="en-US" sz="6000" dirty="0">
              <a:latin typeface="Franklin Gothic Medium Cond" pitchFamily="34" charset="0"/>
              <a:cs typeface="AngsanaUPC" pitchFamily="18" charset="-34"/>
            </a:endParaRPr>
          </a:p>
        </p:txBody>
      </p:sp>
      <p:sp>
        <p:nvSpPr>
          <p:cNvPr id="5" name="Rectangle 4"/>
          <p:cNvSpPr/>
          <p:nvPr/>
        </p:nvSpPr>
        <p:spPr>
          <a:xfrm>
            <a:off x="5486400" y="2667000"/>
            <a:ext cx="2971800" cy="236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latin typeface="Franklin Gothic Medium Cond" pitchFamily="34" charset="0"/>
                <a:cs typeface="AngsanaUPC" pitchFamily="18" charset="-34"/>
              </a:rPr>
              <a:t>Evaluation Use!</a:t>
            </a:r>
            <a:endParaRPr lang="en-US" sz="5400" dirty="0">
              <a:latin typeface="Franklin Gothic Medium Cond" pitchFamily="34" charset="0"/>
              <a:cs typeface="AngsanaUPC" pitchFamily="18" charset="-34"/>
            </a:endParaRP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521742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93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651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6000" dirty="0" smtClean="0">
                <a:solidFill>
                  <a:schemeClr val="bg1"/>
                </a:solidFill>
                <a:latin typeface="Franklin Gothic Medium Cond" pitchFamily="34" charset="0"/>
                <a:cs typeface="AngsanaUPC" pitchFamily="18" charset="-34"/>
              </a:rPr>
              <a:t>What surveillance indicators and data sources can be used to target asthma program interventions?</a:t>
            </a:r>
            <a:endParaRPr lang="en-US" sz="6000" dirty="0">
              <a:solidFill>
                <a:schemeClr val="bg1"/>
              </a:solidFill>
              <a:latin typeface="Franklin Gothic Medium Cond" pitchFamily="34" charset="0"/>
              <a:cs typeface="AngsanaUPC" pitchFamily="18" charset="-34"/>
            </a:endParaRPr>
          </a:p>
        </p:txBody>
      </p:sp>
    </p:spTree>
    <p:extLst>
      <p:ext uri="{BB962C8B-B14F-4D97-AF65-F5344CB8AC3E}">
        <p14:creationId xmlns:p14="http://schemas.microsoft.com/office/powerpoint/2010/main" val="3388300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17"/>
            <a:ext cx="8229600" cy="1143000"/>
          </a:xfrm>
        </p:spPr>
        <p:txBody>
          <a:bodyPr>
            <a:normAutofit/>
          </a:bodyPr>
          <a:lstStyle/>
          <a:p>
            <a:pPr algn="l"/>
            <a:r>
              <a:rPr lang="en-US" sz="5400" b="1" dirty="0" smtClean="0">
                <a:solidFill>
                  <a:schemeClr val="bg1"/>
                </a:solidFill>
                <a:latin typeface="AngsanaUPC" pitchFamily="18" charset="-34"/>
                <a:cs typeface="AngsanaUPC" pitchFamily="18" charset="-34"/>
              </a:rPr>
              <a:t>Data use – Reports?</a:t>
            </a:r>
            <a:endParaRPr lang="en-US" sz="5400" b="1" dirty="0">
              <a:solidFill>
                <a:schemeClr val="bg1"/>
              </a:solidFill>
              <a:latin typeface="AngsanaUPC" pitchFamily="18" charset="-34"/>
              <a:cs typeface="AngsanaUPC" pitchFamily="18" charset="-34"/>
            </a:endParaRPr>
          </a:p>
        </p:txBody>
      </p:sp>
    </p:spTree>
    <p:extLst>
      <p:ext uri="{BB962C8B-B14F-4D97-AF65-F5344CB8AC3E}">
        <p14:creationId xmlns:p14="http://schemas.microsoft.com/office/powerpoint/2010/main" val="35193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8610600" cy="627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225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1600200"/>
          </a:xfrm>
        </p:spPr>
        <p:txBody>
          <a:bodyPr>
            <a:normAutofit fontScale="90000"/>
          </a:bodyPr>
          <a:lstStyle/>
          <a:p>
            <a:pPr algn="l"/>
            <a:r>
              <a:rPr lang="en-US" b="1" dirty="0" smtClean="0">
                <a:solidFill>
                  <a:schemeClr val="bg1"/>
                </a:solidFill>
                <a:latin typeface="AngsanaUPC" pitchFamily="18" charset="-34"/>
                <a:cs typeface="AngsanaUPC" pitchFamily="18" charset="-34"/>
              </a:rPr>
              <a:t>Data use:</a:t>
            </a:r>
            <a:br>
              <a:rPr lang="en-US" b="1" dirty="0" smtClean="0">
                <a:solidFill>
                  <a:schemeClr val="bg1"/>
                </a:solidFill>
                <a:latin typeface="AngsanaUPC" pitchFamily="18" charset="-34"/>
                <a:cs typeface="AngsanaUPC" pitchFamily="18" charset="-34"/>
              </a:rPr>
            </a:br>
            <a:r>
              <a:rPr lang="en-US" b="1" dirty="0" smtClean="0">
                <a:solidFill>
                  <a:schemeClr val="bg1"/>
                </a:solidFill>
                <a:latin typeface="AngsanaUPC" pitchFamily="18" charset="-34"/>
                <a:cs typeface="AngsanaUPC" pitchFamily="18" charset="-34"/>
              </a:rPr>
              <a:t>Guide Program?</a:t>
            </a:r>
            <a:br>
              <a:rPr lang="en-US" b="1" dirty="0" smtClean="0">
                <a:solidFill>
                  <a:schemeClr val="bg1"/>
                </a:solidFill>
                <a:latin typeface="AngsanaUPC" pitchFamily="18" charset="-34"/>
                <a:cs typeface="AngsanaUPC" pitchFamily="18" charset="-34"/>
              </a:rPr>
            </a:br>
            <a:r>
              <a:rPr lang="en-US" b="1" dirty="0" smtClean="0">
                <a:solidFill>
                  <a:schemeClr val="bg1"/>
                </a:solidFill>
                <a:latin typeface="AngsanaUPC" pitchFamily="18" charset="-34"/>
                <a:cs typeface="AngsanaUPC" pitchFamily="18" charset="-34"/>
              </a:rPr>
              <a:t>Program activities?</a:t>
            </a:r>
            <a:endParaRPr lang="en-US" dirty="0"/>
          </a:p>
        </p:txBody>
      </p:sp>
    </p:spTree>
    <p:extLst>
      <p:ext uri="{BB962C8B-B14F-4D97-AF65-F5344CB8AC3E}">
        <p14:creationId xmlns:p14="http://schemas.microsoft.com/office/powerpoint/2010/main" val="2102343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1491</Words>
  <Application>Microsoft Office PowerPoint</Application>
  <PresentationFormat>On-screen Show (4:3)</PresentationFormat>
  <Paragraphs>116</Paragraphs>
  <Slides>14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Microsoft Word Document</vt:lpstr>
      <vt:lpstr> Learning, Growing, and Action Planning  for Improved Asthma Surveillance  Megan Mikkelsen Asthma Program Evaluator Washington State Department of Health</vt:lpstr>
      <vt:lpstr>PowerPoint Presentation</vt:lpstr>
      <vt:lpstr>PowerPoint Presentation</vt:lpstr>
      <vt:lpstr>PowerPoint Presentation</vt:lpstr>
      <vt:lpstr>PowerPoint Presentation</vt:lpstr>
      <vt:lpstr>What surveillance indicators and data sources can be used to target asthma program interventions?</vt:lpstr>
      <vt:lpstr>Data use – Reports?</vt:lpstr>
      <vt:lpstr>PowerPoint Presentation</vt:lpstr>
      <vt:lpstr>Data use: Guide Program? Program activities?</vt:lpstr>
      <vt:lpstr>PowerPoint Presentation</vt:lpstr>
      <vt:lpstr>Staff Interviews</vt:lpstr>
      <vt:lpstr>PowerPoint Presentation</vt:lpstr>
      <vt:lpstr>Evaluation Results Action Plan   Programmatic Change Sought: Greater alignment between surveillance indicators and data sources and interventions</vt:lpstr>
      <vt:lpstr>PowerPoint Presentation</vt:lpstr>
    </vt:vector>
  </TitlesOfParts>
  <Company>Washington State Department of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Washington State</dc:creator>
  <cp:lastModifiedBy>Washington State</cp:lastModifiedBy>
  <cp:revision>27</cp:revision>
  <dcterms:created xsi:type="dcterms:W3CDTF">2013-10-10T13:51:46Z</dcterms:created>
  <dcterms:modified xsi:type="dcterms:W3CDTF">2013-10-10T19:20:12Z</dcterms:modified>
</cp:coreProperties>
</file>