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0"/>
  </p:notesMasterIdLst>
  <p:sldIdLst>
    <p:sldId id="259" r:id="rId2"/>
    <p:sldId id="260" r:id="rId3"/>
    <p:sldId id="258" r:id="rId4"/>
    <p:sldId id="270" r:id="rId5"/>
    <p:sldId id="280" r:id="rId6"/>
    <p:sldId id="261" r:id="rId7"/>
    <p:sldId id="262" r:id="rId8"/>
    <p:sldId id="281" r:id="rId9"/>
    <p:sldId id="282" r:id="rId10"/>
    <p:sldId id="264" r:id="rId11"/>
    <p:sldId id="265" r:id="rId12"/>
    <p:sldId id="283" r:id="rId13"/>
    <p:sldId id="266" r:id="rId14"/>
    <p:sldId id="267" r:id="rId15"/>
    <p:sldId id="268" r:id="rId16"/>
    <p:sldId id="269" r:id="rId17"/>
    <p:sldId id="284" r:id="rId18"/>
    <p:sldId id="285" r:id="rId19"/>
    <p:sldId id="286" r:id="rId20"/>
    <p:sldId id="287" r:id="rId21"/>
    <p:sldId id="288" r:id="rId22"/>
    <p:sldId id="289" r:id="rId23"/>
    <p:sldId id="290" r:id="rId24"/>
    <p:sldId id="291" r:id="rId25"/>
    <p:sldId id="292" r:id="rId26"/>
    <p:sldId id="272" r:id="rId27"/>
    <p:sldId id="294" r:id="rId28"/>
    <p:sldId id="295" r:id="rId29"/>
    <p:sldId id="296" r:id="rId30"/>
    <p:sldId id="297" r:id="rId31"/>
    <p:sldId id="298" r:id="rId32"/>
    <p:sldId id="273" r:id="rId33"/>
    <p:sldId id="274" r:id="rId34"/>
    <p:sldId id="275" r:id="rId35"/>
    <p:sldId id="276" r:id="rId36"/>
    <p:sldId id="277" r:id="rId37"/>
    <p:sldId id="278"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7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DBF6F-6FE9-43C1-9437-0B1EBF750286}" type="datetimeFigureOut">
              <a:rPr lang="en-US" smtClean="0"/>
              <a:t>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AFB180-AF71-4BCE-93E4-B5819B34B6DA}" type="slidenum">
              <a:rPr lang="en-US" smtClean="0"/>
              <a:t>‹#›</a:t>
            </a:fld>
            <a:endParaRPr lang="en-US"/>
          </a:p>
        </p:txBody>
      </p:sp>
    </p:spTree>
    <p:extLst>
      <p:ext uri="{BB962C8B-B14F-4D97-AF65-F5344CB8AC3E}">
        <p14:creationId xmlns:p14="http://schemas.microsoft.com/office/powerpoint/2010/main" val="82595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preview of the photo that</a:t>
            </a:r>
            <a:r>
              <a:rPr lang="en-US" baseline="0" dirty="0" smtClean="0"/>
              <a:t> will appear on the cover of the 2</a:t>
            </a:r>
            <a:r>
              <a:rPr lang="en-US" baseline="30000" dirty="0" smtClean="0"/>
              <a:t>nd</a:t>
            </a:r>
            <a:r>
              <a:rPr lang="en-US" baseline="0" dirty="0" smtClean="0"/>
              <a:t> edition when it is published next month.</a:t>
            </a:r>
            <a:endParaRPr lang="en-US" dirty="0"/>
          </a:p>
        </p:txBody>
      </p:sp>
      <p:sp>
        <p:nvSpPr>
          <p:cNvPr id="4" name="Slide Number Placeholder 3"/>
          <p:cNvSpPr>
            <a:spLocks noGrp="1"/>
          </p:cNvSpPr>
          <p:nvPr>
            <p:ph type="sldNum" sz="quarter" idx="10"/>
          </p:nvPr>
        </p:nvSpPr>
        <p:spPr/>
        <p:txBody>
          <a:bodyPr/>
          <a:lstStyle/>
          <a:p>
            <a:pPr>
              <a:defRPr/>
            </a:pPr>
            <a:fld id="{DF8EF7BE-43AD-4679-9FF0-EC8255887F96}" type="slidenum">
              <a:rPr lang="en-US" smtClean="0"/>
              <a:pPr>
                <a:defRPr/>
              </a:pPr>
              <a:t>1</a:t>
            </a:fld>
            <a:endParaRPr lang="en-US"/>
          </a:p>
        </p:txBody>
      </p:sp>
    </p:spTree>
    <p:extLst>
      <p:ext uri="{BB962C8B-B14F-4D97-AF65-F5344CB8AC3E}">
        <p14:creationId xmlns:p14="http://schemas.microsoft.com/office/powerpoint/2010/main" val="226617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this design no baseline data was collected on the comparison group, though data was collected on a comparison group at the endline.  Requires seeking adequate information to indicate what the conditions of the comparison group were at the time the project started.  Look for relevant secondary data, key informants, use of recall methods, etc.  </a:t>
            </a:r>
          </a:p>
        </p:txBody>
      </p:sp>
      <p:sp>
        <p:nvSpPr>
          <p:cNvPr id="234500"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this design no baseline data was collected on the comparison group, though data was collected on a comparison group at the endline.  Requires seeking adequate information to indicate what the conditions of the comparison group were at the time the project started.  Look for relevant secondary data, key informants, use of recall methods, etc.  </a:t>
            </a:r>
          </a:p>
        </p:txBody>
      </p:sp>
      <p:sp>
        <p:nvSpPr>
          <p:cNvPr id="234500"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 baseline.  Begs the question on what the conditions were for both the project’s participants and the comparison group at the time the project started.  Look for relevant secondary data, key informants, recall, etc. to fill in the missing information.</a:t>
            </a:r>
          </a:p>
        </p:txBody>
      </p:sp>
      <p:sp>
        <p:nvSpPr>
          <p:cNvPr id="235524"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Pre-test and post-test of the project participants measures change in the indicator, but this design provides no information on the </a:t>
            </a:r>
            <a:r>
              <a:rPr lang="en-US" i="1" smtClean="0"/>
              <a:t>counterfactual</a:t>
            </a:r>
            <a:r>
              <a:rPr lang="en-US" i="1" u="sng" smtClean="0"/>
              <a:t> </a:t>
            </a:r>
            <a:r>
              <a:rPr lang="en-US" smtClean="0"/>
              <a:t> -- what would have happened without the project.  Needs to be supplemented by information from other sources on what changes occurred in the general population or in comparable communities during the life of the project.</a:t>
            </a:r>
          </a:p>
        </p:txBody>
      </p:sp>
      <p:sp>
        <p:nvSpPr>
          <p:cNvPr id="236548"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xfrm>
            <a:off x="915323" y="4343132"/>
            <a:ext cx="5561164" cy="4115031"/>
          </a:xfrm>
          <a:noFill/>
          <a:ln/>
        </p:spPr>
        <p:txBody>
          <a:bodyPr/>
          <a:lstStyle/>
          <a:p>
            <a:pPr eaLnBrk="1" hangingPunct="1"/>
            <a:r>
              <a:rPr lang="en-US" dirty="0" smtClean="0"/>
              <a:t>Status</a:t>
            </a:r>
            <a:r>
              <a:rPr lang="en-US" baseline="0" dirty="0" smtClean="0"/>
              <a:t> of high-level outcome indicator only measured at end of project, only of project beneficiaries.  </a:t>
            </a:r>
            <a:r>
              <a:rPr lang="en-US" dirty="0" smtClean="0"/>
              <a:t>Obviously the weakest evaluation design – yet by far the most common scenario in the real world (at least in international development projects).  Even if the indicator in question is measured very precisely (e.g. with a very rigorous survey, or exhaustive qualitative methods) there was no direct measurement of what change occurred during the life of the project, nor any form of counterfactual.   Very important to use complementary methods to obtain other information.</a:t>
            </a:r>
          </a:p>
        </p:txBody>
      </p:sp>
      <p:sp>
        <p:nvSpPr>
          <p:cNvPr id="237572"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table summarizes these 7 evaluation designs.</a:t>
            </a:r>
          </a:p>
        </p:txBody>
      </p:sp>
      <p:sp>
        <p:nvSpPr>
          <p:cNvPr id="4" name="Slide Number Placeholder 3"/>
          <p:cNvSpPr>
            <a:spLocks noGrp="1"/>
          </p:cNvSpPr>
          <p:nvPr>
            <p:ph type="sldNum" sz="quarter" idx="5"/>
          </p:nvPr>
        </p:nvSpPr>
        <p:spPr/>
        <p:txBody>
          <a:bodyPr/>
          <a:lstStyle/>
          <a:p>
            <a:pPr>
              <a:defRPr/>
            </a:pPr>
            <a:fld id="{E16F0CD8-FA99-4804-98B9-878522F00430}"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9F31A6-39F8-0D4C-B82A-8993BA593A19}"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31A6-39F8-0D4C-B82A-8993BA593A19}"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31A6-39F8-0D4C-B82A-8993BA593A19}"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31A6-39F8-0D4C-B82A-8993BA593A19}"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90468" name="Footer Placeholder 3"/>
          <p:cNvSpPr>
            <a:spLocks noGrp="1"/>
          </p:cNvSpPr>
          <p:nvPr>
            <p:ph type="ftr" sz="quarter" idx="4"/>
          </p:nvPr>
        </p:nvSpPr>
        <p:spPr/>
        <p:txBody>
          <a:bodyPr/>
          <a:lstStyle/>
          <a:p>
            <a:pPr>
              <a:defRPr/>
            </a:pPr>
            <a:r>
              <a:rPr lang="en-US" dirty="0" smtClean="0"/>
              <a:t>RealWorld Evaluation - Steps 1, 2 &amp; 3</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2C676A3-2D44-4CF0-8C11-32300D6DF497}"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2C676A3-2D44-4CF0-8C11-32300D6DF497}"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31A6-39F8-0D4C-B82A-8993BA593A19}"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9F31A6-39F8-0D4C-B82A-8993BA593A19}"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26</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2A975B38-1B60-4CCE-8E6E-01AFA2D49086}"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4F8D19-7225-4F11-87FA-9521E6C2A301}"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790AB6-131F-4116-B37D-F3E9749A0B9E}"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4F8D19-7225-4F11-87FA-9521E6C2A301}"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482BA-ECB8-4DEC-BF93-3533FB2FBC16}"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4</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32</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33</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34</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35</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36</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37</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p:txBody>
          <a:bodyPr/>
          <a:lstStyle/>
          <a:p>
            <a:pPr>
              <a:defRPr/>
            </a:pPr>
            <a:fld id="{3687ADB1-79F9-4B57-87B0-FE382ABAD920}" type="slidenum">
              <a:rPr lang="en-US" smtClean="0"/>
              <a:pPr>
                <a:defRPr/>
              </a:pPr>
              <a:t>38</a:t>
            </a:fld>
            <a:endParaRPr lang="en-US" dirty="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0404"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0404"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Notice how much less information is available as various components of evaluation design are removed.</a:t>
            </a:r>
          </a:p>
        </p:txBody>
      </p:sp>
      <p:sp>
        <p:nvSpPr>
          <p:cNvPr id="232452"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Notice how much less information is available as various components of evaluation design are removed.</a:t>
            </a:r>
          </a:p>
        </p:txBody>
      </p:sp>
      <p:sp>
        <p:nvSpPr>
          <p:cNvPr id="232452"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Notice how much less information is available as various components of evaluation design are removed.</a:t>
            </a:r>
          </a:p>
        </p:txBody>
      </p:sp>
      <p:sp>
        <p:nvSpPr>
          <p:cNvPr id="232452"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a:xfrm>
            <a:off x="915323" y="4343131"/>
            <a:ext cx="5561164" cy="41150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this scenario there was no baseline conducted at the beginning of the project, but there was a midterm (e.g. year 2.5 of a 5-year project) survey when relevant data was measured.  This helps, but the remaining time is so short it will be hard to create much change.</a:t>
            </a:r>
          </a:p>
        </p:txBody>
      </p:sp>
      <p:sp>
        <p:nvSpPr>
          <p:cNvPr id="233476" name="Footer Placeholder 4"/>
          <p:cNvSpPr>
            <a:spLocks noGrp="1"/>
          </p:cNvSpPr>
          <p:nvPr>
            <p:ph type="ftr" sz="quarter" idx="4"/>
          </p:nvPr>
        </p:nvSpPr>
        <p:spPr/>
        <p:txBody>
          <a:bodyPr/>
          <a:lstStyle/>
          <a:p>
            <a:pPr>
              <a:defRPr/>
            </a:pPr>
            <a:r>
              <a:rPr lang="en-US" smtClean="0"/>
              <a:t>RealWorld Evaluation - Steps 1, 2 &amp; 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7C12E-21DE-4848-8BA1-8EF6C419988E}"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33901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7C12E-21DE-4848-8BA1-8EF6C419988E}"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234228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7C12E-21DE-4848-8BA1-8EF6C419988E}"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349205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355912" y="0"/>
            <a:ext cx="4787875" cy="6858000"/>
          </a:xfrm>
          <a:prstGeom prst="rect">
            <a:avLst/>
          </a:prstGeom>
          <a:solidFill>
            <a:srgbClr val="C2DBEE"/>
          </a:solidFill>
          <a:ln w="0" cmpd="sng">
            <a:noFill/>
            <a:prstDash val="solid"/>
          </a:ln>
        </p:spPr>
        <p:txBody>
          <a:bodyPr vert="horz" lIns="0" tIns="0" rIns="0" bIns="0" anchor="t"/>
          <a:lstStyle/>
          <a:p>
            <a:pPr algn="l"/>
            <a:r>
              <a:rPr lang="en-US" sz="100"/>
              <a:t> </a:t>
            </a:r>
          </a:p>
        </p:txBody>
      </p:sp>
      <p:sp>
        <p:nvSpPr>
          <p:cNvPr id="7" name="Text Placeholder 6"/>
          <p:cNvSpPr>
            <a:spLocks noGrp="1"/>
          </p:cNvSpPr>
          <p:nvPr>
            <p:ph type="body" idx="10"/>
          </p:nvPr>
        </p:nvSpPr>
        <p:spPr>
          <a:xfrm>
            <a:off x="4355912" y="336233"/>
            <a:ext cx="399523" cy="821055"/>
          </a:xfrm>
          <a:prstGeom prst="rect">
            <a:avLst/>
          </a:prstGeom>
          <a:noFill/>
          <a:ln w="0" cmpd="sng">
            <a:noFill/>
            <a:prstDash val="solid"/>
          </a:ln>
        </p:spPr>
        <p:txBody>
          <a:bodyPr vert="vert" lIns="0" tIns="0" rIns="0" bIns="0" anchor="t"/>
          <a:lstStyle>
            <a:lvl1pPr marL="0" marR="0" indent="0" algn="l">
              <a:lnSpc>
                <a:spcPts val="914"/>
              </a:lnSpc>
              <a:spcBef>
                <a:spcPts val="0"/>
              </a:spcBef>
              <a:spcAft>
                <a:spcPts val="0"/>
              </a:spcAft>
              <a:defRPr/>
            </a:lvl1pPr>
          </a:lstStyle>
          <a:p>
            <a:pPr marL="0" marR="45720" indent="0" algn="l">
              <a:lnSpc>
                <a:spcPts val="1500"/>
              </a:lnSpc>
              <a:spcAft>
                <a:spcPts val="0"/>
              </a:spcAft>
            </a:pPr>
            <a:r>
              <a:rPr lang="en-US" sz="1100" b="1" spc="-11">
                <a:solidFill>
                  <a:srgbClr val="006792"/>
                </a:solidFill>
                <a:latin typeface="Arial" panose="22635452340000000000" pitchFamily="2"/>
              </a:rPr>
              <a:t>Bamberger </a:t>
            </a:r>
            <a:r>
              <a:rPr lang="en-US" sz="1100" b="1" spc="0">
                <a:solidFill>
                  <a:srgbClr val="006792"/>
                </a:solidFill>
                <a:latin typeface="Arial" panose="22635452340000000000" pitchFamily="2"/>
              </a:rPr>
              <a:t>Rugh </a:t>
            </a:r>
          </a:p>
          <a:p>
            <a:pPr marL="0" marR="0" indent="0" algn="l">
              <a:lnSpc>
                <a:spcPts val="1300"/>
              </a:lnSpc>
              <a:spcBef>
                <a:spcPts val="0"/>
              </a:spcBef>
              <a:spcAft>
                <a:spcPts val="0"/>
              </a:spcAft>
            </a:pPr>
            <a:r>
              <a:rPr lang="en-US" sz="1100" b="1" spc="0">
                <a:solidFill>
                  <a:srgbClr val="006792"/>
                </a:solidFill>
                <a:latin typeface="Arial" panose="22635452340000000000" pitchFamily="2"/>
              </a:rPr>
              <a:t>Mabry </a:t>
            </a:r>
          </a:p>
        </p:txBody>
      </p:sp>
      <p:sp>
        <p:nvSpPr>
          <p:cNvPr id="8" name="Text Placeholder 7"/>
          <p:cNvSpPr>
            <a:spLocks noGrp="1"/>
          </p:cNvSpPr>
          <p:nvPr>
            <p:ph type="body" idx="10"/>
          </p:nvPr>
        </p:nvSpPr>
        <p:spPr>
          <a:xfrm>
            <a:off x="5152824" y="330518"/>
            <a:ext cx="2409517" cy="971074"/>
          </a:xfrm>
          <a:prstGeom prst="rect">
            <a:avLst/>
          </a:prstGeom>
          <a:noFill/>
          <a:ln w="0" cmpd="sng">
            <a:noFill/>
            <a:prstDash val="solid"/>
          </a:ln>
        </p:spPr>
        <p:txBody>
          <a:bodyPr vert="horz" lIns="0" tIns="16080" rIns="0" bIns="0" anchor="t"/>
          <a:lstStyle>
            <a:lvl1pPr marL="0" marR="0" indent="0" algn="ctr">
              <a:lnSpc>
                <a:spcPts val="4150"/>
              </a:lnSpc>
              <a:spcBef>
                <a:spcPts val="0"/>
              </a:spcBef>
              <a:spcAft>
                <a:spcPts val="0"/>
              </a:spcAft>
              <a:defRPr/>
            </a:lvl1pPr>
          </a:lstStyle>
          <a:p>
            <a:pPr marL="0" marR="0" indent="0" algn="ctr">
              <a:lnSpc>
                <a:spcPts val="4800"/>
              </a:lnSpc>
              <a:spcAft>
                <a:spcPts val="0"/>
              </a:spcAft>
            </a:pPr>
            <a:r>
              <a:rPr lang="en-US" sz="3900" spc="-70">
                <a:solidFill>
                  <a:srgbClr val="A51E5A"/>
                </a:solidFill>
                <a:latin typeface="Arial" panose="22635452340000000000" pitchFamily="2"/>
              </a:rPr>
              <a:t>RealWorld </a:t>
            </a:r>
          </a:p>
          <a:p>
            <a:pPr marL="0" marR="0" indent="0" algn="ctr">
              <a:lnSpc>
                <a:spcPts val="5900"/>
              </a:lnSpc>
              <a:spcBef>
                <a:spcPts val="0"/>
              </a:spcBef>
              <a:spcAft>
                <a:spcPts val="0"/>
              </a:spcAft>
            </a:pPr>
            <a:r>
              <a:rPr lang="en-US" sz="4000" spc="-281">
                <a:solidFill>
                  <a:srgbClr val="A51E5A"/>
                </a:solidFill>
                <a:latin typeface="Arial" panose="22635452340000000000" pitchFamily="2"/>
              </a:rPr>
              <a:t>Evaluation </a:t>
            </a:r>
          </a:p>
        </p:txBody>
      </p:sp>
      <p:sp>
        <p:nvSpPr>
          <p:cNvPr id="9" name="Text Placeholder 8"/>
          <p:cNvSpPr>
            <a:spLocks noGrp="1"/>
          </p:cNvSpPr>
          <p:nvPr>
            <p:ph type="body" idx="10"/>
          </p:nvPr>
        </p:nvSpPr>
        <p:spPr>
          <a:xfrm>
            <a:off x="4451951" y="1548765"/>
            <a:ext cx="221530" cy="3481864"/>
          </a:xfrm>
          <a:prstGeom prst="rect">
            <a:avLst/>
          </a:prstGeom>
          <a:noFill/>
          <a:ln w="0" cmpd="sng">
            <a:noFill/>
            <a:prstDash val="solid"/>
          </a:ln>
        </p:spPr>
        <p:txBody>
          <a:bodyPr vert="vert" lIns="0" tIns="0" rIns="0" bIns="0" anchor="t"/>
          <a:lstStyle>
            <a:lvl1pPr marL="0" marR="0" indent="0" algn="l">
              <a:lnSpc>
                <a:spcPts val="1688"/>
              </a:lnSpc>
              <a:spcAft>
                <a:spcPts val="0"/>
              </a:spcAft>
              <a:defRPr/>
            </a:lvl1pPr>
          </a:lstStyle>
          <a:p>
            <a:pPr marL="0" marR="0" indent="0" algn="l">
              <a:lnSpc>
                <a:spcPts val="2400"/>
              </a:lnSpc>
              <a:spcAft>
                <a:spcPts val="0"/>
              </a:spcAft>
            </a:pPr>
            <a:r>
              <a:rPr lang="en-US" sz="2400" b="1" spc="-127">
                <a:solidFill>
                  <a:srgbClr val="A51E5B"/>
                </a:solidFill>
                <a:latin typeface="Arial" panose="22635452340000000000" pitchFamily="2"/>
              </a:rPr>
              <a:t>RealWorld Evaluation </a:t>
            </a:r>
          </a:p>
        </p:txBody>
      </p:sp>
      <p:sp>
        <p:nvSpPr>
          <p:cNvPr id="10" name="Text Placeholder 9"/>
          <p:cNvSpPr>
            <a:spLocks noGrp="1"/>
          </p:cNvSpPr>
          <p:nvPr>
            <p:ph type="body" idx="10"/>
          </p:nvPr>
        </p:nvSpPr>
        <p:spPr>
          <a:xfrm>
            <a:off x="5142579" y="1308735"/>
            <a:ext cx="2380919" cy="363855"/>
          </a:xfrm>
          <a:prstGeom prst="rect">
            <a:avLst/>
          </a:prstGeom>
          <a:noFill/>
          <a:ln w="0" cmpd="sng">
            <a:noFill/>
            <a:prstDash val="solid"/>
          </a:ln>
        </p:spPr>
        <p:txBody>
          <a:bodyPr vert="horz" lIns="0" tIns="0" rIns="0" bIns="0" anchor="t"/>
          <a:lstStyle>
            <a:lvl1pPr marL="0" marR="0" indent="0" algn="l">
              <a:lnSpc>
                <a:spcPct val="79679"/>
              </a:lnSpc>
              <a:spcBef>
                <a:spcPts val="0"/>
              </a:spcBef>
              <a:spcAft>
                <a:spcPts val="0"/>
              </a:spcAft>
              <a:defRPr/>
            </a:lvl1pPr>
          </a:lstStyle>
          <a:p>
            <a:pPr marL="0" marR="0" indent="0" algn="l">
              <a:lnSpc>
                <a:spcPct val="87359"/>
              </a:lnSpc>
              <a:spcAft>
                <a:spcPts val="0"/>
              </a:spcAft>
            </a:pPr>
            <a:r>
              <a:rPr lang="en-US" sz="1300" spc="-74">
                <a:solidFill>
                  <a:srgbClr val="006792"/>
                </a:solidFill>
                <a:latin typeface="Arial" panose="22635452340000000000" pitchFamily="2"/>
              </a:rPr>
              <a:t>Working Under Budget, Time, </a:t>
            </a:r>
          </a:p>
          <a:p>
            <a:pPr marL="0" marR="0" indent="0" algn="l">
              <a:lnSpc>
                <a:spcPct val="79679"/>
              </a:lnSpc>
              <a:spcBef>
                <a:spcPts val="0"/>
              </a:spcBef>
              <a:spcAft>
                <a:spcPts val="0"/>
              </a:spcAft>
            </a:pPr>
            <a:r>
              <a:rPr lang="en-US" sz="1300" spc="-77">
                <a:solidFill>
                  <a:srgbClr val="006792"/>
                </a:solidFill>
                <a:latin typeface="Arial" panose="22635452340000000000" pitchFamily="2"/>
              </a:rPr>
              <a:t>Data, and Political Constraints </a:t>
            </a:r>
          </a:p>
        </p:txBody>
      </p:sp>
      <p:sp>
        <p:nvSpPr>
          <p:cNvPr id="11" name="Text Placeholder 10"/>
          <p:cNvSpPr>
            <a:spLocks noGrp="1"/>
          </p:cNvSpPr>
          <p:nvPr>
            <p:ph type="body" idx="10"/>
          </p:nvPr>
        </p:nvSpPr>
        <p:spPr>
          <a:xfrm>
            <a:off x="5150689" y="1991678"/>
            <a:ext cx="967222" cy="404336"/>
          </a:xfrm>
          <a:prstGeom prst="rect">
            <a:avLst/>
          </a:prstGeom>
          <a:noFill/>
          <a:ln w="0" cmpd="sng">
            <a:noFill/>
            <a:prstDash val="solid"/>
          </a:ln>
        </p:spPr>
        <p:txBody>
          <a:bodyPr vert="horz" lIns="0" tIns="0" rIns="0" bIns="0" anchor="t"/>
          <a:lstStyle>
            <a:lvl1pPr marL="0" marR="0" indent="0" algn="l">
              <a:lnSpc>
                <a:spcPts val="1547"/>
              </a:lnSpc>
              <a:spcBef>
                <a:spcPts val="0"/>
              </a:spcBef>
              <a:spcAft>
                <a:spcPts val="0"/>
              </a:spcAft>
              <a:defRPr/>
            </a:lvl1pPr>
          </a:lstStyle>
          <a:p>
            <a:pPr marL="0" marR="0" indent="0" algn="l">
              <a:lnSpc>
                <a:spcPts val="1800"/>
              </a:lnSpc>
              <a:spcAft>
                <a:spcPts val="0"/>
              </a:spcAft>
            </a:pPr>
            <a:r>
              <a:rPr lang="en-US" sz="1400" spc="-106">
                <a:solidFill>
                  <a:srgbClr val="A51E5A"/>
                </a:solidFill>
                <a:latin typeface="Arial" panose="22635452340000000000" pitchFamily="2"/>
              </a:rPr>
              <a:t>Michael </a:t>
            </a:r>
          </a:p>
          <a:p>
            <a:pPr marL="0" marR="0" indent="0" algn="l">
              <a:lnSpc>
                <a:spcPts val="2200"/>
              </a:lnSpc>
              <a:spcBef>
                <a:spcPts val="0"/>
              </a:spcBef>
              <a:spcAft>
                <a:spcPts val="0"/>
              </a:spcAft>
            </a:pPr>
            <a:r>
              <a:rPr lang="en-US" sz="1400" spc="-106">
                <a:solidFill>
                  <a:srgbClr val="A51E5A"/>
                </a:solidFill>
                <a:latin typeface="Arial" panose="22635452340000000000" pitchFamily="2"/>
              </a:rPr>
              <a:t>Bamberger </a:t>
            </a:r>
          </a:p>
        </p:txBody>
      </p:sp>
      <p:sp>
        <p:nvSpPr>
          <p:cNvPr id="12" name="Text Placeholder 11"/>
          <p:cNvSpPr>
            <a:spLocks noGrp="1"/>
          </p:cNvSpPr>
          <p:nvPr>
            <p:ph type="body" idx="10"/>
          </p:nvPr>
        </p:nvSpPr>
        <p:spPr>
          <a:xfrm>
            <a:off x="6302306" y="1987391"/>
            <a:ext cx="454586" cy="403860"/>
          </a:xfrm>
          <a:prstGeom prst="rect">
            <a:avLst/>
          </a:prstGeom>
          <a:noFill/>
          <a:ln w="0" cmpd="sng">
            <a:noFill/>
            <a:prstDash val="solid"/>
          </a:ln>
        </p:spPr>
        <p:txBody>
          <a:bodyPr vert="horz" lIns="0" tIns="0" rIns="0" bIns="0" anchor="t"/>
          <a:lstStyle>
            <a:lvl1pPr marL="0" marR="0" indent="0" algn="l">
              <a:lnSpc>
                <a:spcPts val="1547"/>
              </a:lnSpc>
              <a:spcBef>
                <a:spcPts val="0"/>
              </a:spcBef>
              <a:spcAft>
                <a:spcPts val="0"/>
              </a:spcAft>
              <a:defRPr/>
            </a:lvl1pPr>
          </a:lstStyle>
          <a:p>
            <a:pPr marL="0" marR="0" indent="0" algn="l">
              <a:lnSpc>
                <a:spcPts val="1800"/>
              </a:lnSpc>
              <a:spcAft>
                <a:spcPts val="0"/>
              </a:spcAft>
            </a:pPr>
            <a:r>
              <a:rPr lang="en-US" sz="1400" spc="-106">
                <a:solidFill>
                  <a:srgbClr val="A51E5A"/>
                </a:solidFill>
                <a:latin typeface="Arial" panose="22635452340000000000" pitchFamily="2"/>
              </a:rPr>
              <a:t>Jim </a:t>
            </a:r>
          </a:p>
          <a:p>
            <a:pPr marL="0" marR="0" indent="0" algn="l">
              <a:lnSpc>
                <a:spcPts val="2200"/>
              </a:lnSpc>
              <a:spcBef>
                <a:spcPts val="0"/>
              </a:spcBef>
              <a:spcAft>
                <a:spcPts val="0"/>
              </a:spcAft>
            </a:pPr>
            <a:r>
              <a:rPr lang="en-US" sz="1400" spc="-113">
                <a:solidFill>
                  <a:srgbClr val="A51E5A"/>
                </a:solidFill>
                <a:latin typeface="Arial" panose="22635452340000000000" pitchFamily="2"/>
              </a:rPr>
              <a:t>Rugh </a:t>
            </a:r>
          </a:p>
        </p:txBody>
      </p:sp>
      <p:sp>
        <p:nvSpPr>
          <p:cNvPr id="13" name="Text Placeholder 12"/>
          <p:cNvSpPr>
            <a:spLocks noGrp="1"/>
          </p:cNvSpPr>
          <p:nvPr>
            <p:ph type="body" idx="10"/>
          </p:nvPr>
        </p:nvSpPr>
        <p:spPr>
          <a:xfrm>
            <a:off x="6957934" y="1982629"/>
            <a:ext cx="575808" cy="401955"/>
          </a:xfrm>
          <a:prstGeom prst="rect">
            <a:avLst/>
          </a:prstGeom>
          <a:noFill/>
          <a:ln w="0" cmpd="sng">
            <a:noFill/>
            <a:prstDash val="solid"/>
          </a:ln>
        </p:spPr>
        <p:txBody>
          <a:bodyPr vert="horz" lIns="0" tIns="0" rIns="0" bIns="0" anchor="t"/>
          <a:lstStyle>
            <a:lvl1pPr marL="0" marR="0" indent="0" algn="l">
              <a:lnSpc>
                <a:spcPts val="1547"/>
              </a:lnSpc>
              <a:spcBef>
                <a:spcPts val="0"/>
              </a:spcBef>
              <a:spcAft>
                <a:spcPts val="0"/>
              </a:spcAft>
              <a:defRPr/>
            </a:lvl1pPr>
          </a:lstStyle>
          <a:p>
            <a:pPr marL="0" marR="0" indent="0" algn="l">
              <a:lnSpc>
                <a:spcPts val="1900"/>
              </a:lnSpc>
              <a:spcAft>
                <a:spcPts val="0"/>
              </a:spcAft>
            </a:pPr>
            <a:r>
              <a:rPr lang="en-US" sz="1400" spc="-106">
                <a:solidFill>
                  <a:srgbClr val="A51E5A"/>
                </a:solidFill>
                <a:latin typeface="Arial" panose="22635452340000000000" pitchFamily="2"/>
              </a:rPr>
              <a:t>Linda </a:t>
            </a:r>
          </a:p>
          <a:p>
            <a:pPr marL="0" marR="0" indent="0" algn="l">
              <a:lnSpc>
                <a:spcPts val="2200"/>
              </a:lnSpc>
              <a:spcBef>
                <a:spcPts val="0"/>
              </a:spcBef>
              <a:spcAft>
                <a:spcPts val="0"/>
              </a:spcAft>
            </a:pPr>
            <a:r>
              <a:rPr lang="en-US" sz="1400" spc="-32">
                <a:solidFill>
                  <a:srgbClr val="A51E5A"/>
                </a:solidFill>
                <a:latin typeface="Arial" panose="22635452340000000000" pitchFamily="2"/>
              </a:rPr>
              <a:t>Mabry </a:t>
            </a:r>
          </a:p>
        </p:txBody>
      </p:sp>
      <p:sp>
        <p:nvSpPr>
          <p:cNvPr id="14" name="Text Placeholder 13"/>
          <p:cNvSpPr>
            <a:spLocks noGrp="1"/>
          </p:cNvSpPr>
          <p:nvPr>
            <p:ph type="body" idx="10"/>
          </p:nvPr>
        </p:nvSpPr>
        <p:spPr>
          <a:xfrm>
            <a:off x="8154369" y="1261587"/>
            <a:ext cx="670140" cy="159544"/>
          </a:xfrm>
          <a:prstGeom prst="rect">
            <a:avLst/>
          </a:prstGeom>
          <a:noFill/>
          <a:ln w="0" cmpd="sng">
            <a:noFill/>
            <a:prstDash val="solid"/>
          </a:ln>
        </p:spPr>
        <p:txBody>
          <a:bodyPr vert="horz" lIns="0" tIns="0" rIns="0" bIns="0" anchor="t"/>
          <a:lstStyle>
            <a:lvl1pPr marL="0" marR="0" indent="0" algn="l">
              <a:lnSpc>
                <a:spcPct val="84479"/>
              </a:lnSpc>
              <a:spcAft>
                <a:spcPts val="0"/>
              </a:spcAft>
              <a:defRPr/>
            </a:lvl1pPr>
          </a:lstStyle>
          <a:p>
            <a:pPr marL="0" marR="0" indent="0" algn="l">
              <a:lnSpc>
                <a:spcPct val="84479"/>
              </a:lnSpc>
              <a:spcAft>
                <a:spcPts val="0"/>
              </a:spcAft>
            </a:pPr>
            <a:r>
              <a:rPr lang="en-US" sz="1200" spc="102">
                <a:solidFill>
                  <a:srgbClr val="006792"/>
                </a:solidFill>
                <a:latin typeface="Arial" panose="22635452340000000000" pitchFamily="2"/>
              </a:rPr>
              <a:t>EDITION </a:t>
            </a:r>
          </a:p>
        </p:txBody>
      </p:sp>
      <p:sp>
        <p:nvSpPr>
          <p:cNvPr id="15" name="Text Placeholder 14"/>
          <p:cNvSpPr>
            <a:spLocks noGrp="1"/>
          </p:cNvSpPr>
          <p:nvPr>
            <p:ph type="body" idx="10"/>
          </p:nvPr>
        </p:nvSpPr>
        <p:spPr>
          <a:xfrm>
            <a:off x="4410974" y="5109211"/>
            <a:ext cx="329948" cy="533876"/>
          </a:xfrm>
          <a:prstGeom prst="rect">
            <a:avLst/>
          </a:prstGeom>
          <a:noFill/>
          <a:ln w="0" cmpd="sng">
            <a:noFill/>
            <a:prstDash val="solid"/>
          </a:ln>
        </p:spPr>
        <p:txBody>
          <a:bodyPr vert="horz" lIns="0" tIns="16080" rIns="0" bIns="0" anchor="t"/>
          <a:lstStyle>
            <a:lvl1pPr marL="0" marR="0" indent="0" algn="ctr">
              <a:lnSpc>
                <a:spcPts val="281"/>
              </a:lnSpc>
              <a:spcBef>
                <a:spcPts val="127"/>
              </a:spcBef>
              <a:spcAft>
                <a:spcPts val="0"/>
              </a:spcAft>
              <a:defRPr/>
            </a:lvl1pPr>
          </a:lstStyle>
          <a:p>
            <a:pPr marL="0" marR="0" indent="0" algn="ctr">
              <a:lnSpc>
                <a:spcPts val="4900"/>
              </a:lnSpc>
              <a:spcAft>
                <a:spcPts val="0"/>
              </a:spcAft>
            </a:pPr>
            <a:r>
              <a:rPr lang="en-US" sz="4100" b="1" spc="0">
                <a:solidFill>
                  <a:srgbClr val="006792"/>
                </a:solidFill>
                <a:latin typeface="Tahoma" panose="22635452340000000000" pitchFamily="2"/>
              </a:rPr>
              <a:t>2 </a:t>
            </a:r>
          </a:p>
          <a:p>
            <a:pPr marL="0" marR="0" indent="0" algn="ctr">
              <a:lnSpc>
                <a:spcPts val="400"/>
              </a:lnSpc>
              <a:spcBef>
                <a:spcPts val="180"/>
              </a:spcBef>
              <a:spcAft>
                <a:spcPts val="0"/>
              </a:spcAft>
            </a:pPr>
            <a:r>
              <a:rPr lang="en-US" sz="600" spc="46">
                <a:solidFill>
                  <a:srgbClr val="006792"/>
                </a:solidFill>
                <a:latin typeface="Arial" panose="22635452340000000000" pitchFamily="2"/>
              </a:rPr>
              <a:t>EDITION </a:t>
            </a:r>
          </a:p>
        </p:txBody>
      </p:sp>
      <p:sp>
        <p:nvSpPr>
          <p:cNvPr id="18" name="Text Placeholder 17"/>
          <p:cNvSpPr>
            <a:spLocks noGrp="1"/>
          </p:cNvSpPr>
          <p:nvPr>
            <p:ph type="body" idx="10"/>
          </p:nvPr>
        </p:nvSpPr>
        <p:spPr>
          <a:xfrm>
            <a:off x="469098" y="1783080"/>
            <a:ext cx="3730590" cy="3892868"/>
          </a:xfrm>
          <a:prstGeom prst="rect">
            <a:avLst/>
          </a:prstGeom>
          <a:noFill/>
          <a:ln w="0" cmpd="sng">
            <a:noFill/>
            <a:prstDash val="solid"/>
          </a:ln>
        </p:spPr>
        <p:txBody>
          <a:bodyPr vert="horz" lIns="0" tIns="0" rIns="0" bIns="0" anchor="t"/>
          <a:lstStyle>
            <a:lvl1pPr marL="0" marR="257276" indent="0" algn="r">
              <a:lnSpc>
                <a:spcPct val="95999"/>
              </a:lnSpc>
              <a:spcBef>
                <a:spcPts val="253"/>
              </a:spcBef>
              <a:spcAft>
                <a:spcPts val="127"/>
              </a:spcAft>
              <a:buFont typeface="Symbol"/>
              <a:buChar char="·"/>
              <a:defRPr/>
            </a:lvl1pPr>
          </a:lstStyle>
          <a:p>
            <a:pPr marL="0" marR="411480" indent="0" algn="l">
              <a:lnSpc>
                <a:spcPct val="95999"/>
              </a:lnSpc>
              <a:spcAft>
                <a:spcPts val="0"/>
              </a:spcAft>
            </a:pPr>
            <a:r>
              <a:rPr lang="en-US" sz="700" spc="14">
                <a:solidFill>
                  <a:srgbClr val="000000"/>
                </a:solidFill>
                <a:latin typeface="Arial Narrow" panose="22635452340000000000" pitchFamily="2"/>
              </a:rPr>
              <a:t>This book addresses the challenges of conducting program evaluations in real-world contexts where </a:t>
            </a:r>
            <a:r>
              <a:rPr lang="en-US" sz="700" spc="7">
                <a:solidFill>
                  <a:srgbClr val="000000"/>
                </a:solidFill>
                <a:latin typeface="Arial Narrow" panose="22635452340000000000" pitchFamily="2"/>
              </a:rPr>
              <a:t>evaluators and their clients face budget and time constraints and where critical data may be missing. The </a:t>
            </a:r>
            <a:r>
              <a:rPr lang="en-US" sz="700" spc="-7">
                <a:solidFill>
                  <a:srgbClr val="000000"/>
                </a:solidFill>
                <a:latin typeface="Arial Narrow" panose="22635452340000000000" pitchFamily="2"/>
              </a:rPr>
              <a:t>book is organized around a seven-step model developed by the authors, which has been tested and refined in </a:t>
            </a:r>
            <a:r>
              <a:rPr lang="en-US" sz="700" spc="18">
                <a:solidFill>
                  <a:srgbClr val="000000"/>
                </a:solidFill>
                <a:latin typeface="Arial Narrow" panose="22635452340000000000" pitchFamily="2"/>
              </a:rPr>
              <a:t>workshops and in practice. Vignettes and case studies—representing evaluations from a variety of </a:t>
            </a:r>
            <a:r>
              <a:rPr lang="en-US" sz="700" spc="0">
                <a:solidFill>
                  <a:srgbClr val="000000"/>
                </a:solidFill>
                <a:latin typeface="Arial Narrow" panose="22635452340000000000" pitchFamily="2"/>
              </a:rPr>
              <a:t>geographic regions and sectors—demonstrate adaptive possibilities for small projects with budgets of a few </a:t>
            </a:r>
            <a:r>
              <a:rPr lang="en-US" sz="700" spc="18">
                <a:solidFill>
                  <a:srgbClr val="000000"/>
                </a:solidFill>
                <a:latin typeface="Arial Narrow" panose="22635452340000000000" pitchFamily="2"/>
              </a:rPr>
              <a:t>thousand dollars to large-scale, long-term evaluations of complex programs. The text incorporates </a:t>
            </a:r>
            <a:r>
              <a:rPr lang="en-US" sz="700" spc="7">
                <a:solidFill>
                  <a:srgbClr val="000000"/>
                </a:solidFill>
                <a:latin typeface="Arial Narrow" panose="22635452340000000000" pitchFamily="2"/>
              </a:rPr>
              <a:t>quantitative, qualitative, and mixed-method designs and this Second Edition reflects important developments </a:t>
            </a:r>
            <a:r>
              <a:rPr lang="en-US" sz="700" spc="4">
                <a:solidFill>
                  <a:srgbClr val="000000"/>
                </a:solidFill>
                <a:latin typeface="Arial Narrow" panose="22635452340000000000" pitchFamily="2"/>
              </a:rPr>
              <a:t>in the field over the last five years. </a:t>
            </a:r>
          </a:p>
          <a:p>
            <a:pPr marL="0" marR="0" indent="0" algn="l">
              <a:lnSpc>
                <a:spcPct val="84479"/>
              </a:lnSpc>
              <a:spcBef>
                <a:spcPts val="1620"/>
              </a:spcBef>
              <a:spcAft>
                <a:spcPts val="0"/>
              </a:spcAft>
            </a:pPr>
            <a:r>
              <a:rPr lang="en-US" sz="800" b="1" spc="98">
                <a:solidFill>
                  <a:srgbClr val="A51E5A"/>
                </a:solidFill>
                <a:latin typeface="Tahoma" panose="22635452340000000000" pitchFamily="2"/>
              </a:rPr>
              <a:t>New to the Second Edition: </a:t>
            </a:r>
          </a:p>
          <a:p>
            <a:pPr marL="228600" marR="685800" indent="228600" algn="l">
              <a:lnSpc>
                <a:spcPct val="95999"/>
              </a:lnSpc>
              <a:spcBef>
                <a:spcPts val="540"/>
              </a:spcBef>
              <a:spcAft>
                <a:spcPts val="0"/>
              </a:spcAft>
              <a:buFont typeface="Symbol"/>
              <a:buChar char="·"/>
            </a:pPr>
            <a:r>
              <a:rPr lang="en-US" sz="700" b="1" spc="-4">
                <a:solidFill>
                  <a:srgbClr val="006792"/>
                </a:solidFill>
                <a:latin typeface="Arial Narrow" panose="22635452340000000000" pitchFamily="2"/>
              </a:rPr>
              <a:t>Adds two new chapters on organizing and managing evaluations,</a:t>
            </a:r>
            <a:r>
              <a:rPr lang="en-US" sz="700" spc="-4">
                <a:solidFill>
                  <a:srgbClr val="000000"/>
                </a:solidFill>
                <a:latin typeface="Arial Narrow" panose="22635452340000000000" pitchFamily="2"/>
              </a:rPr>
              <a:t> including how to strengthen </a:t>
            </a:r>
            <a:r>
              <a:rPr lang="en-US" sz="700" spc="4">
                <a:solidFill>
                  <a:srgbClr val="000000"/>
                </a:solidFill>
                <a:latin typeface="Arial Narrow" panose="22635452340000000000" pitchFamily="2"/>
              </a:rPr>
              <a:t>capacity and promote the institutionalization of evaluation systems </a:t>
            </a:r>
          </a:p>
          <a:p>
            <a:pPr marL="274320" marR="411480" indent="274320" algn="l">
              <a:lnSpc>
                <a:spcPct val="95999"/>
              </a:lnSpc>
              <a:spcBef>
                <a:spcPts val="360"/>
              </a:spcBef>
              <a:spcAft>
                <a:spcPts val="0"/>
              </a:spcAft>
              <a:buFont typeface="Symbol"/>
              <a:buChar char="·"/>
            </a:pPr>
            <a:r>
              <a:rPr lang="en-US" sz="700" b="1" spc="-7">
                <a:solidFill>
                  <a:srgbClr val="006792"/>
                </a:solidFill>
                <a:latin typeface="Arial Narrow" panose="22635452340000000000" pitchFamily="2"/>
              </a:rPr>
              <a:t>Includes a new chapter on the evaluation of complex development interventions,</a:t>
            </a:r>
            <a:r>
              <a:rPr lang="en-US" sz="700" spc="-7">
                <a:solidFill>
                  <a:srgbClr val="000000"/>
                </a:solidFill>
                <a:latin typeface="Arial Narrow" panose="22635452340000000000" pitchFamily="2"/>
              </a:rPr>
              <a:t> with a number of </a:t>
            </a:r>
            <a:r>
              <a:rPr lang="en-US" sz="700" spc="4">
                <a:solidFill>
                  <a:srgbClr val="000000"/>
                </a:solidFill>
                <a:latin typeface="Arial Narrow" panose="22635452340000000000" pitchFamily="2"/>
              </a:rPr>
              <a:t>promising new approaches presented </a:t>
            </a:r>
          </a:p>
          <a:p>
            <a:pPr marL="274320" marR="457200" indent="274320" algn="l">
              <a:lnSpc>
                <a:spcPct val="95999"/>
              </a:lnSpc>
              <a:spcBef>
                <a:spcPts val="540"/>
              </a:spcBef>
              <a:spcAft>
                <a:spcPts val="0"/>
              </a:spcAft>
              <a:buFont typeface="Symbol"/>
              <a:buChar char="·"/>
            </a:pPr>
            <a:r>
              <a:rPr lang="en-US" sz="700" b="1" spc="0">
                <a:solidFill>
                  <a:srgbClr val="006792"/>
                </a:solidFill>
                <a:latin typeface="Arial Narrow" panose="22635452340000000000" pitchFamily="2"/>
              </a:rPr>
              <a:t>Incorporates new material,</a:t>
            </a:r>
            <a:r>
              <a:rPr lang="en-US" sz="700" spc="0">
                <a:solidFill>
                  <a:srgbClr val="000000"/>
                </a:solidFill>
                <a:latin typeface="Arial Narrow" panose="22635452340000000000" pitchFamily="2"/>
              </a:rPr>
              <a:t> including on ethical standards, debates over the “best” evaluation designs </a:t>
            </a:r>
            <a:r>
              <a:rPr lang="en-US" sz="700" spc="4">
                <a:solidFill>
                  <a:srgbClr val="000000"/>
                </a:solidFill>
                <a:latin typeface="Arial Narrow" panose="22635452340000000000" pitchFamily="2"/>
              </a:rPr>
              <a:t>and how to assess their validity, and the importance of understanding settings </a:t>
            </a:r>
          </a:p>
          <a:p>
            <a:pPr marL="274320" marR="548640" indent="274320" algn="l">
              <a:lnSpc>
                <a:spcPct val="95999"/>
              </a:lnSpc>
              <a:spcBef>
                <a:spcPts val="540"/>
              </a:spcBef>
              <a:spcAft>
                <a:spcPts val="0"/>
              </a:spcAft>
              <a:buFont typeface="Symbol"/>
              <a:buChar char="·"/>
            </a:pPr>
            <a:r>
              <a:rPr lang="en-US" sz="700" b="1" spc="-11">
                <a:solidFill>
                  <a:srgbClr val="006792"/>
                </a:solidFill>
                <a:latin typeface="Arial Narrow" panose="22635452340000000000" pitchFamily="2"/>
              </a:rPr>
              <a:t>Expands the discussion of program theory,</a:t>
            </a:r>
            <a:r>
              <a:rPr lang="en-US" sz="700" spc="-11">
                <a:solidFill>
                  <a:srgbClr val="000000"/>
                </a:solidFill>
                <a:latin typeface="Arial Narrow" panose="22635452340000000000" pitchFamily="2"/>
              </a:rPr>
              <a:t> incorporating theory of change, contextual and process </a:t>
            </a:r>
            <a:r>
              <a:rPr lang="en-US" sz="700" spc="4">
                <a:solidFill>
                  <a:srgbClr val="000000"/>
                </a:solidFill>
                <a:latin typeface="Arial Narrow" panose="22635452340000000000" pitchFamily="2"/>
              </a:rPr>
              <a:t>analysis, multi-level logic models, using competing theories, and trajectory analysis </a:t>
            </a:r>
          </a:p>
          <a:p>
            <a:pPr marL="274320" marR="457200" indent="274320" algn="l">
              <a:lnSpc>
                <a:spcPct val="95999"/>
              </a:lnSpc>
              <a:spcBef>
                <a:spcPts val="540"/>
              </a:spcBef>
              <a:spcAft>
                <a:spcPts val="0"/>
              </a:spcAft>
              <a:buFont typeface="Symbol"/>
              <a:buChar char="·"/>
            </a:pPr>
            <a:r>
              <a:rPr lang="en-US" sz="700" b="1" spc="0">
                <a:solidFill>
                  <a:srgbClr val="006792"/>
                </a:solidFill>
                <a:latin typeface="Arial Narrow" panose="22635452340000000000" pitchFamily="2"/>
              </a:rPr>
              <a:t>Provides case studies of each of the 19 evaluation designs,</a:t>
            </a:r>
            <a:r>
              <a:rPr lang="en-US" sz="700" spc="0">
                <a:solidFill>
                  <a:srgbClr val="000000"/>
                </a:solidFill>
                <a:latin typeface="Arial Narrow" panose="22635452340000000000" pitchFamily="2"/>
              </a:rPr>
              <a:t> showing how they have been applied in the field </a:t>
            </a:r>
          </a:p>
          <a:p>
            <a:pPr marL="0" marR="411480" indent="0" algn="l">
              <a:lnSpc>
                <a:spcPct val="95999"/>
              </a:lnSpc>
              <a:spcBef>
                <a:spcPts val="1260"/>
              </a:spcBef>
              <a:spcAft>
                <a:spcPts val="0"/>
              </a:spcAft>
            </a:pPr>
            <a:r>
              <a:rPr lang="en-US" sz="700" i="1" spc="0">
                <a:solidFill>
                  <a:srgbClr val="A51E5A"/>
                </a:solidFill>
                <a:latin typeface="Arial Narrow" panose="22635452340000000000" pitchFamily="2"/>
              </a:rPr>
              <a:t>“This book represents a significant achievement. The authors have succeeded in creating a book that can be </a:t>
            </a:r>
            <a:r>
              <a:rPr lang="en-US" sz="700" i="1" spc="4">
                <a:solidFill>
                  <a:srgbClr val="A51E5A"/>
                </a:solidFill>
                <a:latin typeface="Arial Narrow" panose="22635452340000000000" pitchFamily="2"/>
              </a:rPr>
              <a:t>used in a wide variety of locations and by a large community of evaluation practitioners.” </a:t>
            </a:r>
          </a:p>
          <a:p>
            <a:pPr marL="0" marR="365760" indent="0" algn="r">
              <a:lnSpc>
                <a:spcPct val="95999"/>
              </a:lnSpc>
              <a:spcBef>
                <a:spcPts val="360"/>
              </a:spcBef>
              <a:spcAft>
                <a:spcPts val="0"/>
              </a:spcAft>
            </a:pPr>
            <a:r>
              <a:rPr lang="en-US" sz="700" spc="4">
                <a:solidFill>
                  <a:srgbClr val="A51E5A"/>
                </a:solidFill>
                <a:latin typeface="Arial Narrow" panose="22635452340000000000" pitchFamily="2"/>
              </a:rPr>
              <a:t>—Michael D. Niles, </a:t>
            </a:r>
            <a:r>
              <a:rPr lang="en-US" sz="700" i="1" spc="4">
                <a:solidFill>
                  <a:srgbClr val="A51E5A"/>
                </a:solidFill>
                <a:latin typeface="Arial Narrow" panose="22635452340000000000" pitchFamily="2"/>
              </a:rPr>
              <a:t>Missouri Western State University </a:t>
            </a:r>
          </a:p>
          <a:p>
            <a:pPr marL="0" marR="777240" indent="0" algn="l">
              <a:lnSpc>
                <a:spcPct val="95999"/>
              </a:lnSpc>
              <a:spcBef>
                <a:spcPts val="900"/>
              </a:spcBef>
              <a:spcAft>
                <a:spcPts val="0"/>
              </a:spcAft>
            </a:pPr>
            <a:r>
              <a:rPr lang="en-US" sz="700" i="1" spc="0">
                <a:solidFill>
                  <a:srgbClr val="A51E5A"/>
                </a:solidFill>
                <a:latin typeface="Arial Narrow" panose="22635452340000000000" pitchFamily="2"/>
              </a:rPr>
              <a:t>“This book is exceptional and unique in the way that it combines foundational knowledge from social </a:t>
            </a:r>
            <a:r>
              <a:rPr lang="en-US" sz="700" i="1" spc="7">
                <a:solidFill>
                  <a:srgbClr val="A51E5A"/>
                </a:solidFill>
                <a:latin typeface="Arial Narrow" panose="22635452340000000000" pitchFamily="2"/>
              </a:rPr>
              <a:t>sciences with theory and methods that are specific to evaluation.” </a:t>
            </a:r>
          </a:p>
          <a:p>
            <a:pPr marL="0" marR="365760" indent="0" algn="r">
              <a:lnSpc>
                <a:spcPct val="95999"/>
              </a:lnSpc>
              <a:spcBef>
                <a:spcPts val="180"/>
              </a:spcBef>
              <a:spcAft>
                <a:spcPts val="0"/>
              </a:spcAft>
            </a:pPr>
            <a:r>
              <a:rPr lang="en-US" sz="700" spc="7">
                <a:solidFill>
                  <a:srgbClr val="A51E5A"/>
                </a:solidFill>
                <a:latin typeface="Arial Narrow" panose="22635452340000000000" pitchFamily="2"/>
              </a:rPr>
              <a:t>—Gary Miron, </a:t>
            </a:r>
            <a:r>
              <a:rPr lang="en-US" sz="700" i="1" spc="7">
                <a:solidFill>
                  <a:srgbClr val="A51E5A"/>
                </a:solidFill>
                <a:latin typeface="Arial Narrow" panose="22635452340000000000" pitchFamily="2"/>
              </a:rPr>
              <a:t>Western Michigan University </a:t>
            </a:r>
          </a:p>
          <a:p>
            <a:pPr marL="0" marR="502920" indent="0" algn="l">
              <a:lnSpc>
                <a:spcPct val="95999"/>
              </a:lnSpc>
              <a:spcBef>
                <a:spcPts val="900"/>
              </a:spcBef>
              <a:spcAft>
                <a:spcPts val="0"/>
              </a:spcAft>
            </a:pPr>
            <a:r>
              <a:rPr lang="en-US" sz="700" i="1" spc="4">
                <a:solidFill>
                  <a:srgbClr val="A51E5A"/>
                </a:solidFill>
                <a:latin typeface="Arial Narrow" panose="22635452340000000000" pitchFamily="2"/>
              </a:rPr>
              <a:t>“The book represents a very good and timely contribution worth having on an evaluator’s shelf, especially if </a:t>
            </a:r>
            <a:r>
              <a:rPr lang="en-US" sz="700" i="1" spc="7">
                <a:solidFill>
                  <a:srgbClr val="A51E5A"/>
                </a:solidFill>
                <a:latin typeface="Arial Narrow" panose="22635452340000000000" pitchFamily="2"/>
              </a:rPr>
              <a:t>you work in the international development arena.” </a:t>
            </a:r>
          </a:p>
          <a:p>
            <a:pPr marL="0" marR="365760" indent="0" algn="r">
              <a:lnSpc>
                <a:spcPct val="95999"/>
              </a:lnSpc>
              <a:spcBef>
                <a:spcPts val="360"/>
              </a:spcBef>
              <a:spcAft>
                <a:spcPts val="180"/>
              </a:spcAft>
            </a:pPr>
            <a:r>
              <a:rPr lang="en-US" sz="700" spc="4">
                <a:solidFill>
                  <a:srgbClr val="A51E5A"/>
                </a:solidFill>
                <a:latin typeface="Arial Narrow" panose="22635452340000000000" pitchFamily="2"/>
              </a:rPr>
              <a:t>—Thomaz Chianca, </a:t>
            </a:r>
            <a:r>
              <a:rPr lang="en-US" sz="700" i="1" spc="4">
                <a:solidFill>
                  <a:srgbClr val="A51E5A"/>
                </a:solidFill>
                <a:latin typeface="Arial Narrow" panose="22635452340000000000" pitchFamily="2"/>
              </a:rPr>
              <a:t>independent evaluation consultant, Rio de Janeiro, Brazil </a:t>
            </a:r>
          </a:p>
        </p:txBody>
      </p:sp>
      <p:sp>
        <p:nvSpPr>
          <p:cNvPr id="21" name="Text Placeholder 20"/>
          <p:cNvSpPr>
            <a:spLocks noGrp="1"/>
          </p:cNvSpPr>
          <p:nvPr>
            <p:ph type="body" idx="10"/>
          </p:nvPr>
        </p:nvSpPr>
        <p:spPr>
          <a:xfrm>
            <a:off x="2179877" y="36671"/>
            <a:ext cx="2019811" cy="1723073"/>
          </a:xfrm>
          <a:prstGeom prst="rect">
            <a:avLst/>
          </a:prstGeom>
          <a:noFill/>
          <a:ln w="0" cmpd="sng">
            <a:noFill/>
            <a:prstDash val="solid"/>
          </a:ln>
        </p:spPr>
        <p:txBody>
          <a:bodyPr vert="horz" lIns="0" tIns="369834" rIns="0" bIns="0" anchor="t"/>
          <a:lstStyle>
            <a:lvl1pPr marL="64319" marR="0" indent="0" algn="l">
              <a:lnSpc>
                <a:spcPct val="74879"/>
              </a:lnSpc>
              <a:spcBef>
                <a:spcPts val="0"/>
              </a:spcBef>
              <a:spcAft>
                <a:spcPts val="0"/>
              </a:spcAft>
              <a:defRPr/>
            </a:lvl1pPr>
          </a:lstStyle>
          <a:p>
            <a:pPr marL="91440" marR="0" indent="0" algn="l">
              <a:lnSpc>
                <a:spcPts val="5400"/>
              </a:lnSpc>
              <a:spcAft>
                <a:spcPts val="0"/>
              </a:spcAft>
            </a:pPr>
            <a:r>
              <a:rPr lang="en-US" sz="4700" b="1" spc="0">
                <a:solidFill>
                  <a:srgbClr val="006792"/>
                </a:solidFill>
                <a:latin typeface="Tahoma" panose="22635452340000000000" pitchFamily="2"/>
              </a:rPr>
              <a:t>2 </a:t>
            </a:r>
          </a:p>
          <a:p>
            <a:pPr marL="91440" marR="0" indent="0" algn="l">
              <a:lnSpc>
                <a:spcPct val="95999"/>
              </a:lnSpc>
              <a:spcBef>
                <a:spcPts val="180"/>
              </a:spcBef>
              <a:spcAft>
                <a:spcPts val="0"/>
              </a:spcAft>
            </a:pPr>
            <a:r>
              <a:rPr lang="en-US" sz="600" spc="56">
                <a:solidFill>
                  <a:srgbClr val="006792"/>
                </a:solidFill>
                <a:latin typeface="Arial" panose="22635452340000000000" pitchFamily="2"/>
              </a:rPr>
              <a:t>EDITION </a:t>
            </a:r>
          </a:p>
          <a:p>
            <a:pPr marL="91440" marR="0" indent="0" algn="l">
              <a:lnSpc>
                <a:spcPct val="75839"/>
              </a:lnSpc>
              <a:spcBef>
                <a:spcPts val="0"/>
              </a:spcBef>
              <a:spcAft>
                <a:spcPts val="0"/>
              </a:spcAft>
            </a:pPr>
            <a:r>
              <a:rPr lang="en-US" sz="2700" spc="-193">
                <a:solidFill>
                  <a:srgbClr val="A51E5A"/>
                </a:solidFill>
                <a:latin typeface="Arial" panose="22635452340000000000" pitchFamily="2"/>
              </a:rPr>
              <a:t>RealWorld </a:t>
            </a:r>
          </a:p>
          <a:p>
            <a:pPr marL="91440" marR="0" indent="0" algn="l">
              <a:lnSpc>
                <a:spcPct val="74879"/>
              </a:lnSpc>
              <a:spcBef>
                <a:spcPts val="0"/>
              </a:spcBef>
              <a:spcAft>
                <a:spcPts val="0"/>
              </a:spcAft>
            </a:pPr>
            <a:r>
              <a:rPr lang="en-US" sz="2800" spc="-200">
                <a:solidFill>
                  <a:srgbClr val="A51E5A"/>
                </a:solidFill>
                <a:latin typeface="Arial" panose="22635452340000000000" pitchFamily="2"/>
              </a:rPr>
              <a:t>Evaluation </a:t>
            </a:r>
          </a:p>
        </p:txBody>
      </p:sp>
      <p:sp>
        <p:nvSpPr>
          <p:cNvPr id="22" name="Text Placeholder 21"/>
          <p:cNvSpPr>
            <a:spLocks noGrp="1"/>
          </p:cNvSpPr>
          <p:nvPr>
            <p:ph type="body" idx="10"/>
          </p:nvPr>
        </p:nvSpPr>
        <p:spPr>
          <a:xfrm>
            <a:off x="2147010" y="5712619"/>
            <a:ext cx="819535" cy="804863"/>
          </a:xfrm>
          <a:prstGeom prst="rect">
            <a:avLst/>
          </a:prstGeom>
          <a:noFill/>
          <a:ln w="12065" cmpd="sng">
            <a:solidFill>
              <a:srgbClr val="231F20"/>
            </a:solidFill>
            <a:prstDash val="solid"/>
          </a:ln>
        </p:spPr>
        <p:txBody>
          <a:bodyPr vert="horz" lIns="0" tIns="144718" rIns="0" bIns="0" anchor="t"/>
          <a:lstStyle>
            <a:lvl1pPr marL="0" marR="0" indent="0" algn="ctr">
              <a:lnSpc>
                <a:spcPct val="118079"/>
              </a:lnSpc>
              <a:spcAft>
                <a:spcPts val="506"/>
              </a:spcAft>
              <a:defRPr/>
            </a:lvl1pPr>
          </a:lstStyle>
          <a:p>
            <a:pPr marL="0" marR="0" indent="0" algn="ctr">
              <a:lnSpc>
                <a:spcPct val="118079"/>
              </a:lnSpc>
              <a:spcAft>
                <a:spcPts val="720"/>
              </a:spcAft>
            </a:pPr>
            <a:r>
              <a:rPr lang="en-US" sz="600" spc="-14">
                <a:solidFill>
                  <a:srgbClr val="000000"/>
                </a:solidFill>
                <a:latin typeface="Arial Narrow" panose="22635452340000000000" pitchFamily="2"/>
              </a:rPr>
              <a:t>MANDATORY SPACE </a:t>
            </a:r>
            <a:r>
              <a:t/>
            </a:r>
            <a:br/>
            <a:r>
              <a:rPr lang="en-US" sz="600" spc="-14">
                <a:solidFill>
                  <a:srgbClr val="000000"/>
                </a:solidFill>
                <a:latin typeface="Arial Narrow" panose="22635452340000000000" pitchFamily="2"/>
              </a:rPr>
              <a:t>REQUIRED BY BANG </a:t>
            </a:r>
            <a:r>
              <a:t/>
            </a:r>
            <a:br/>
            <a:r>
              <a:rPr lang="en-US" sz="600" spc="-14">
                <a:solidFill>
                  <a:srgbClr val="000000"/>
                </a:solidFill>
                <a:latin typeface="Arial Narrow" panose="22635452340000000000" pitchFamily="2"/>
              </a:rPr>
              <a:t>FOR SUSTAINABLE </a:t>
            </a:r>
            <a:r>
              <a:t/>
            </a:r>
            <a:br/>
            <a:r>
              <a:rPr lang="en-US" sz="600" spc="0">
                <a:solidFill>
                  <a:srgbClr val="000000"/>
                </a:solidFill>
                <a:latin typeface="Arial Narrow" panose="22635452340000000000" pitchFamily="2"/>
              </a:rPr>
              <a:t>FORESTRY </a:t>
            </a:r>
            <a:r>
              <a:t/>
            </a:r>
            <a:br/>
            <a:r>
              <a:rPr lang="en-US" sz="600" spc="-14">
                <a:solidFill>
                  <a:srgbClr val="000000"/>
                </a:solidFill>
                <a:latin typeface="Arial Narrow" panose="22635452340000000000" pitchFamily="2"/>
              </a:rPr>
              <a:t>INITIATIVE LOGO </a:t>
            </a:r>
          </a:p>
        </p:txBody>
      </p:sp>
    </p:spTree>
    <p:extLst>
      <p:ext uri="{BB962C8B-B14F-4D97-AF65-F5344CB8AC3E}">
        <p14:creationId xmlns:p14="http://schemas.microsoft.com/office/powerpoint/2010/main" val="148085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7C12E-21DE-4848-8BA1-8EF6C419988E}"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292023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7C12E-21DE-4848-8BA1-8EF6C419988E}" type="datetimeFigureOut">
              <a:rPr lang="en-US" smtClean="0"/>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47463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7C12E-21DE-4848-8BA1-8EF6C419988E}"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542662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7C12E-21DE-4848-8BA1-8EF6C419988E}" type="datetimeFigureOut">
              <a:rPr lang="en-US" smtClean="0"/>
              <a:t>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23511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7C12E-21DE-4848-8BA1-8EF6C419988E}" type="datetimeFigureOut">
              <a:rPr lang="en-US" smtClean="0"/>
              <a:t>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374718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7C12E-21DE-4848-8BA1-8EF6C419988E}" type="datetimeFigureOut">
              <a:rPr lang="en-US" smtClean="0"/>
              <a:t>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41175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7C12E-21DE-4848-8BA1-8EF6C419988E}"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30650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7C12E-21DE-4848-8BA1-8EF6C419988E}" type="datetimeFigureOut">
              <a:rPr lang="en-US" smtClean="0"/>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BB60-9DF9-4016-8C93-18DD086F3049}" type="slidenum">
              <a:rPr lang="en-US" smtClean="0"/>
              <a:t>‹#›</a:t>
            </a:fld>
            <a:endParaRPr lang="en-US"/>
          </a:p>
        </p:txBody>
      </p:sp>
    </p:spTree>
    <p:extLst>
      <p:ext uri="{BB962C8B-B14F-4D97-AF65-F5344CB8AC3E}">
        <p14:creationId xmlns:p14="http://schemas.microsoft.com/office/powerpoint/2010/main" val="206438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7C12E-21DE-4848-8BA1-8EF6C419988E}" type="datetimeFigureOut">
              <a:rPr lang="en-US" smtClean="0"/>
              <a:t>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6BB60-9DF9-4016-8C93-18DD086F3049}" type="slidenum">
              <a:rPr lang="en-US" smtClean="0"/>
              <a:t>‹#›</a:t>
            </a:fld>
            <a:endParaRPr lang="en-US"/>
          </a:p>
        </p:txBody>
      </p:sp>
    </p:spTree>
    <p:extLst>
      <p:ext uri="{BB962C8B-B14F-4D97-AF65-F5344CB8AC3E}">
        <p14:creationId xmlns:p14="http://schemas.microsoft.com/office/powerpoint/2010/main" val="205620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645DB25-FBDE-4116-974B-0B82C0873F7B}" type="slidenum">
              <a:rPr lang="en-US" smtClean="0"/>
              <a:pPr>
                <a:defRPr/>
              </a:pPr>
              <a:t>1</a:t>
            </a:fld>
            <a:endParaRPr lang="en-US"/>
          </a:p>
        </p:txBody>
      </p:sp>
      <p:pic>
        <p:nvPicPr>
          <p:cNvPr id="6146" name="Picture 2" descr="C:\Users\Public\Pictures\Other sources\200561536-001 women and children collecting wa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txBox="1">
            <a:spLocks/>
          </p:cNvSpPr>
          <p:nvPr/>
        </p:nvSpPr>
        <p:spPr bwMode="auto">
          <a:xfrm>
            <a:off x="6032500" y="441961"/>
            <a:ext cx="3111500" cy="563562"/>
          </a:xfrm>
          <a:prstGeom prst="rect">
            <a:avLst/>
          </a:prstGeom>
          <a:noFill/>
          <a:ln w="0" cmpd="sng">
            <a:noFill/>
            <a:prstDash val="solid"/>
            <a:miter lim="800000"/>
            <a:headEnd/>
            <a:tailEnd/>
          </a:ln>
          <a:effectLst/>
        </p:spPr>
        <p:txBody>
          <a:bodyPr vert="horz" wrap="square" lIns="0" tIns="22860" rIns="0" bIns="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nSpc>
                <a:spcPts val="4200"/>
              </a:lnSpc>
              <a:spcAft>
                <a:spcPts val="0"/>
              </a:spcAft>
            </a:pPr>
            <a:r>
              <a:rPr lang="en-US" sz="4800" spc="-310" dirty="0" smtClean="0">
                <a:solidFill>
                  <a:srgbClr val="075980"/>
                </a:solidFill>
                <a:latin typeface="Arial" panose="22635452340000000000" pitchFamily="2"/>
              </a:rPr>
              <a:t>RealWorld </a:t>
            </a:r>
          </a:p>
          <a:p>
            <a:pPr>
              <a:lnSpc>
                <a:spcPts val="5300"/>
              </a:lnSpc>
              <a:spcBef>
                <a:spcPts val="0"/>
              </a:spcBef>
              <a:spcAft>
                <a:spcPts val="0"/>
              </a:spcAft>
            </a:pPr>
            <a:r>
              <a:rPr lang="en-US" sz="4900" spc="-350" dirty="0" smtClean="0">
                <a:solidFill>
                  <a:srgbClr val="075980"/>
                </a:solidFill>
                <a:latin typeface="Arial" panose="22635452340000000000" pitchFamily="2"/>
              </a:rPr>
              <a:t>Evaluation </a:t>
            </a:r>
            <a:endParaRPr lang="en-US" sz="4900" spc="-350" dirty="0">
              <a:solidFill>
                <a:srgbClr val="075980"/>
              </a:solidFill>
              <a:latin typeface="Arial" panose="22635452340000000000" pitchFamily="2"/>
            </a:endParaRPr>
          </a:p>
        </p:txBody>
      </p:sp>
      <p:sp>
        <p:nvSpPr>
          <p:cNvPr id="5" name="Text Placeholder 4"/>
          <p:cNvSpPr txBox="1">
            <a:spLocks/>
          </p:cNvSpPr>
          <p:nvPr/>
        </p:nvSpPr>
        <p:spPr bwMode="auto">
          <a:xfrm>
            <a:off x="5852160" y="1600200"/>
            <a:ext cx="3474720" cy="472757"/>
          </a:xfrm>
          <a:prstGeom prst="rect">
            <a:avLst/>
          </a:prstGeom>
          <a:noFill/>
          <a:ln w="0" cmpd="sng">
            <a:noFill/>
            <a:prstDash val="solid"/>
            <a:miter lim="800000"/>
            <a:headEnd/>
            <a:tailEnd/>
          </a:ln>
          <a:effectLst/>
        </p:spPr>
        <p:txBody>
          <a:bodyPr vert="horz" wrap="square" lIns="0" tIns="0" rIns="0" bIns="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R="45720" algn="l">
              <a:lnSpc>
                <a:spcPct val="77759"/>
              </a:lnSpc>
              <a:spcAft>
                <a:spcPts val="3960"/>
              </a:spcAft>
            </a:pPr>
            <a:r>
              <a:rPr lang="en-US" sz="1600" b="1" spc="90" dirty="0" smtClean="0">
                <a:solidFill>
                  <a:srgbClr val="C00000"/>
                </a:solidFill>
                <a:latin typeface="Arial" panose="22635452340000000000" pitchFamily="2"/>
              </a:rPr>
              <a:t>Working Under Budget, Time, </a:t>
            </a:r>
            <a:r>
              <a:rPr lang="en-US" sz="1600" b="1" spc="65" dirty="0" smtClean="0">
                <a:solidFill>
                  <a:srgbClr val="C00000"/>
                </a:solidFill>
                <a:latin typeface="Arial" panose="22635452340000000000" pitchFamily="2"/>
              </a:rPr>
              <a:t>Data, and Political Constraints </a:t>
            </a:r>
            <a:endParaRPr lang="en-US" sz="1600" b="1" spc="65" dirty="0">
              <a:solidFill>
                <a:srgbClr val="C00000"/>
              </a:solidFill>
              <a:latin typeface="Arial" panose="22635452340000000000" pitchFamily="2"/>
            </a:endParaRPr>
          </a:p>
        </p:txBody>
      </p:sp>
      <p:sp>
        <p:nvSpPr>
          <p:cNvPr id="6" name="Text Placeholder 5"/>
          <p:cNvSpPr txBox="1">
            <a:spLocks/>
          </p:cNvSpPr>
          <p:nvPr/>
        </p:nvSpPr>
        <p:spPr bwMode="auto">
          <a:xfrm>
            <a:off x="6766560" y="1965960"/>
            <a:ext cx="2194560" cy="1115060"/>
          </a:xfrm>
          <a:prstGeom prst="rect">
            <a:avLst/>
          </a:prstGeom>
          <a:noFill/>
          <a:ln w="0" cmpd="sng">
            <a:noFill/>
            <a:prstDash val="solid"/>
            <a:miter lim="800000"/>
            <a:headEnd/>
            <a:tailEnd/>
          </a:ln>
          <a:effectLst/>
        </p:spPr>
        <p:txBody>
          <a:bodyPr vert="horz" wrap="square" lIns="0" tIns="45720" rIns="0" bIns="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spcAft>
                <a:spcPts val="0"/>
              </a:spcAft>
            </a:pPr>
            <a:r>
              <a:rPr lang="en-US" sz="7200" b="1" dirty="0" smtClean="0">
                <a:solidFill>
                  <a:srgbClr val="075980"/>
                </a:solidFill>
                <a:latin typeface="Arial" panose="22635452340000000000" pitchFamily="2"/>
              </a:rPr>
              <a:t>2 </a:t>
            </a:r>
            <a:r>
              <a:rPr lang="en-US" sz="2400" b="1" dirty="0" smtClean="0">
                <a:solidFill>
                  <a:srgbClr val="075980"/>
                </a:solidFill>
                <a:latin typeface="Arial" panose="22635452340000000000" pitchFamily="2"/>
              </a:rPr>
              <a:t>EDITION</a:t>
            </a:r>
            <a:endParaRPr lang="en-US" sz="7200" b="1" dirty="0">
              <a:solidFill>
                <a:srgbClr val="075980"/>
              </a:solidFill>
              <a:latin typeface="Arial" panose="22635452340000000000" pitchFamily="2"/>
            </a:endParaRPr>
          </a:p>
        </p:txBody>
      </p:sp>
      <p:sp>
        <p:nvSpPr>
          <p:cNvPr id="3" name="TextBox 2"/>
          <p:cNvSpPr txBox="1"/>
          <p:nvPr/>
        </p:nvSpPr>
        <p:spPr>
          <a:xfrm>
            <a:off x="381000" y="0"/>
            <a:ext cx="4800600" cy="769441"/>
          </a:xfrm>
          <a:prstGeom prst="rect">
            <a:avLst/>
          </a:prstGeom>
          <a:noFill/>
        </p:spPr>
        <p:txBody>
          <a:bodyPr wrap="square" rtlCol="0">
            <a:spAutoFit/>
          </a:bodyPr>
          <a:lstStyle/>
          <a:p>
            <a:r>
              <a:rPr lang="en-US" sz="4400" b="1" dirty="0" smtClean="0">
                <a:solidFill>
                  <a:srgbClr val="C00000"/>
                </a:solidFill>
              </a:rPr>
              <a:t>What’s new in …</a:t>
            </a:r>
            <a:endParaRPr lang="en-US" sz="4400" b="1" dirty="0">
              <a:solidFill>
                <a:srgbClr val="C00000"/>
              </a:solidFill>
            </a:endParaRPr>
          </a:p>
        </p:txBody>
      </p:sp>
      <p:sp>
        <p:nvSpPr>
          <p:cNvPr id="7" name="TextBox 6"/>
          <p:cNvSpPr txBox="1"/>
          <p:nvPr/>
        </p:nvSpPr>
        <p:spPr>
          <a:xfrm>
            <a:off x="228600" y="6477000"/>
            <a:ext cx="8732520" cy="461665"/>
          </a:xfrm>
          <a:prstGeom prst="rect">
            <a:avLst/>
          </a:prstGeom>
          <a:noFill/>
        </p:spPr>
        <p:txBody>
          <a:bodyPr wrap="square" rtlCol="0">
            <a:spAutoFit/>
          </a:bodyPr>
          <a:lstStyle/>
          <a:p>
            <a:r>
              <a:rPr lang="en-US" sz="2400" b="1" dirty="0" smtClean="0">
                <a:solidFill>
                  <a:srgbClr val="002060"/>
                </a:solidFill>
              </a:rPr>
              <a:t>Session #822 presented by Jim Rugh &amp; Michael Bamberger</a:t>
            </a:r>
            <a:endParaRPr lang="en-US" sz="2400" b="1" dirty="0">
              <a:solidFill>
                <a:srgbClr val="002060"/>
              </a:solidFill>
            </a:endParaRPr>
          </a:p>
        </p:txBody>
      </p:sp>
    </p:spTree>
    <p:extLst>
      <p:ext uri="{BB962C8B-B14F-4D97-AF65-F5344CB8AC3E}">
        <p14:creationId xmlns:p14="http://schemas.microsoft.com/office/powerpoint/2010/main" val="371147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50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par>
                          <p:cTn id="13" fill="hold">
                            <p:stCondLst>
                              <p:cond delay="3500"/>
                            </p:stCondLst>
                            <p:childTnLst>
                              <p:par>
                                <p:cTn id="14" presetID="10" presetClass="entr" presetSubtype="0" fill="hold" grpId="0" nodeType="afterEffect">
                                  <p:stCondLst>
                                    <p:cond delay="50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flipV="1">
            <a:off x="35814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19" name="Line 3"/>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9092" name="Text Box 4"/>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89093" name="Oval 5"/>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9094" name="Oval 6"/>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9095" name="Text Box 7"/>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89096" name="Text Box 8"/>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3.1: Double Difference starting at mid-term </a:t>
            </a:r>
            <a:endParaRPr lang="en-US" sz="2400" b="1" i="1" dirty="0">
              <a:effectLst>
                <a:outerShdw blurRad="38100" dist="38100" dir="2700000" algn="tl">
                  <a:srgbClr val="C0C0C0"/>
                </a:outerShdw>
              </a:effectLst>
              <a:cs typeface="+mn-cs"/>
            </a:endParaRPr>
          </a:p>
        </p:txBody>
      </p:sp>
      <p:sp>
        <p:nvSpPr>
          <p:cNvPr id="60425" name="Text Box 9"/>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	 X 	      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		      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p:txBody>
      </p:sp>
      <p:sp>
        <p:nvSpPr>
          <p:cNvPr id="89098" name="Oval 10"/>
          <p:cNvSpPr>
            <a:spLocks noChangeArrowheads="1"/>
          </p:cNvSpPr>
          <p:nvPr/>
        </p:nvSpPr>
        <p:spPr bwMode="auto">
          <a:xfrm>
            <a:off x="3429000" y="1752600"/>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9099" name="Oval 11"/>
          <p:cNvSpPr>
            <a:spLocks noChangeArrowheads="1"/>
          </p:cNvSpPr>
          <p:nvPr/>
        </p:nvSpPr>
        <p:spPr bwMode="auto">
          <a:xfrm>
            <a:off x="3505200" y="37211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9100" name="Text Box 12"/>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89101" name="Text Box 13"/>
          <p:cNvSpPr txBox="1">
            <a:spLocks noChangeArrowheads="1"/>
          </p:cNvSpPr>
          <p:nvPr/>
        </p:nvSpPr>
        <p:spPr bwMode="auto">
          <a:xfrm>
            <a:off x="2667000" y="5638800"/>
            <a:ext cx="16002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midterm</a:t>
            </a:r>
            <a:endParaRPr lang="en-US" sz="2400" i="1" dirty="0">
              <a:effectLst>
                <a:outerShdw blurRad="38100" dist="38100" dir="2700000" algn="tl">
                  <a:srgbClr val="C0C0C0"/>
                </a:outerShdw>
              </a:effectLst>
              <a:cs typeface="+mn-cs"/>
            </a:endParaRPr>
          </a:p>
        </p:txBody>
      </p:sp>
      <p:sp>
        <p:nvSpPr>
          <p:cNvPr id="60430" name="Line 14"/>
          <p:cNvSpPr>
            <a:spLocks noChangeShapeType="1"/>
          </p:cNvSpPr>
          <p:nvPr/>
        </p:nvSpPr>
        <p:spPr bwMode="auto">
          <a:xfrm flipV="1">
            <a:off x="2667000" y="2133600"/>
            <a:ext cx="762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431" name="Line 15"/>
          <p:cNvSpPr>
            <a:spLocks noChangeShapeType="1"/>
          </p:cNvSpPr>
          <p:nvPr/>
        </p:nvSpPr>
        <p:spPr bwMode="auto">
          <a:xfrm flipV="1">
            <a:off x="2667000" y="2362200"/>
            <a:ext cx="29718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432" name="Line 16"/>
          <p:cNvSpPr>
            <a:spLocks noChangeShapeType="1"/>
          </p:cNvSpPr>
          <p:nvPr/>
        </p:nvSpPr>
        <p:spPr bwMode="auto">
          <a:xfrm flipH="1" flipV="1">
            <a:off x="3733800" y="4191000"/>
            <a:ext cx="381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433" name="Line 17"/>
          <p:cNvSpPr>
            <a:spLocks noChangeShapeType="1"/>
          </p:cNvSpPr>
          <p:nvPr/>
        </p:nvSpPr>
        <p:spPr bwMode="auto">
          <a:xfrm flipV="1">
            <a:off x="4114800" y="3505200"/>
            <a:ext cx="16002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434" name="Text Box 18"/>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B7AEE64D-1443-4445-82E1-7C22741F2072}" type="slidenum">
              <a:rPr lang="en-US"/>
              <a:pPr>
                <a:spcBef>
                  <a:spcPct val="50000"/>
                </a:spcBef>
              </a:pPr>
              <a:t>10</a:t>
            </a:fld>
            <a:endParaRPr lang="en-US"/>
          </a:p>
        </p:txBody>
      </p:sp>
    </p:spTree>
    <p:extLst>
      <p:ext uri="{BB962C8B-B14F-4D97-AF65-F5344CB8AC3E}">
        <p14:creationId xmlns:p14="http://schemas.microsoft.com/office/powerpoint/2010/main" val="2348959919"/>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1026"/>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1443" name="Line 1027"/>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1140" name="Text Box 1028"/>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91141" name="Text Box 1029"/>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91142" name="Oval 1030"/>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3" name="Oval 1031"/>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4" name="Oval 1032"/>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5" name="Text Box 1033"/>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91146" name="Text Box 1034"/>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4.1A: </a:t>
            </a:r>
            <a:r>
              <a:rPr lang="en-US" sz="2400" b="1" i="1" dirty="0">
                <a:effectLst>
                  <a:outerShdw blurRad="38100" dist="38100" dir="2700000" algn="tl">
                    <a:srgbClr val="C0C0C0"/>
                  </a:outerShdw>
                </a:effectLst>
                <a:cs typeface="+mn-cs"/>
              </a:rPr>
              <a:t>Pre+post of project; post-only comparison </a:t>
            </a:r>
          </a:p>
        </p:txBody>
      </p:sp>
      <p:sp>
        <p:nvSpPr>
          <p:cNvPr id="61451" name="Text Box 1035"/>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		       			C		</a:t>
            </a:r>
            <a:endParaRPr lang="en-US" sz="2400" b="1" baseline="-25000">
              <a:latin typeface="Times New Roman" pitchFamily="18" charset="0"/>
            </a:endParaRPr>
          </a:p>
        </p:txBody>
      </p:sp>
      <p:sp>
        <p:nvSpPr>
          <p:cNvPr id="91148" name="Text Box 1036"/>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61453" name="Line 1037"/>
          <p:cNvSpPr>
            <a:spLocks noChangeShapeType="1"/>
          </p:cNvSpPr>
          <p:nvPr/>
        </p:nvSpPr>
        <p:spPr bwMode="auto">
          <a:xfrm>
            <a:off x="920750" y="2698750"/>
            <a:ext cx="450850" cy="1720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4" name="Line 1038"/>
          <p:cNvSpPr>
            <a:spLocks noChangeShapeType="1"/>
          </p:cNvSpPr>
          <p:nvPr/>
        </p:nvSpPr>
        <p:spPr bwMode="auto">
          <a:xfrm flipV="1">
            <a:off x="2667000" y="2286000"/>
            <a:ext cx="2971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5" name="Line 1039"/>
          <p:cNvSpPr>
            <a:spLocks noChangeShapeType="1"/>
          </p:cNvSpPr>
          <p:nvPr/>
        </p:nvSpPr>
        <p:spPr bwMode="auto">
          <a:xfrm flipV="1">
            <a:off x="4114800" y="3429000"/>
            <a:ext cx="16002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6" name="Text Box 1040"/>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3FA430DB-5E61-4D2F-9441-81EC35B3E3FD}" type="slidenum">
              <a:rPr lang="en-US"/>
              <a:pPr>
                <a:spcBef>
                  <a:spcPct val="50000"/>
                </a:spcBef>
              </a:pPr>
              <a:t>11</a:t>
            </a:fld>
            <a:endParaRPr lang="en-US"/>
          </a:p>
        </p:txBody>
      </p:sp>
    </p:spTree>
    <p:extLst>
      <p:ext uri="{BB962C8B-B14F-4D97-AF65-F5344CB8AC3E}">
        <p14:creationId xmlns:p14="http://schemas.microsoft.com/office/powerpoint/2010/main" val="124484082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1026"/>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1443" name="Line 1027"/>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1140" name="Text Box 1028"/>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91141" name="Text Box 1029"/>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91142" name="Oval 1030"/>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3" name="Oval 1031"/>
          <p:cNvSpPr>
            <a:spLocks noChangeArrowheads="1"/>
          </p:cNvSpPr>
          <p:nvPr/>
        </p:nvSpPr>
        <p:spPr bwMode="auto">
          <a:xfrm>
            <a:off x="1295400" y="4419600"/>
            <a:ext cx="196850" cy="622300"/>
          </a:xfrm>
          <a:prstGeom prst="ellipse">
            <a:avLst/>
          </a:prstGeom>
          <a:solidFill>
            <a:schemeClr val="accent2">
              <a:lumMod val="40000"/>
              <a:lumOff val="60000"/>
            </a:schemeClr>
          </a:solidFill>
          <a:ln w="12700">
            <a:solidFill>
              <a:schemeClr val="tx1"/>
            </a:solidFill>
            <a:prstDash val="sysDot"/>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4" name="Oval 1032"/>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1145" name="Text Box 1033"/>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91146" name="Text Box 1034"/>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4.1B: Post + retrospective of </a:t>
            </a:r>
            <a:r>
              <a:rPr lang="en-US" sz="2400" b="1" i="1" dirty="0">
                <a:effectLst>
                  <a:outerShdw blurRad="38100" dist="38100" dir="2700000" algn="tl">
                    <a:srgbClr val="C0C0C0"/>
                  </a:outerShdw>
                </a:effectLst>
                <a:cs typeface="+mn-cs"/>
              </a:rPr>
              <a:t>project; post-only comparison </a:t>
            </a:r>
          </a:p>
        </p:txBody>
      </p:sp>
      <p:sp>
        <p:nvSpPr>
          <p:cNvPr id="61451" name="Text Box 1035"/>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		       			C		</a:t>
            </a:r>
            <a:endParaRPr lang="en-US" sz="2400" b="1" baseline="-25000">
              <a:latin typeface="Times New Roman" pitchFamily="18" charset="0"/>
            </a:endParaRPr>
          </a:p>
        </p:txBody>
      </p:sp>
      <p:sp>
        <p:nvSpPr>
          <p:cNvPr id="91148" name="Text Box 1036"/>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61453" name="Line 1037"/>
          <p:cNvSpPr>
            <a:spLocks noChangeShapeType="1"/>
          </p:cNvSpPr>
          <p:nvPr/>
        </p:nvSpPr>
        <p:spPr bwMode="auto">
          <a:xfrm>
            <a:off x="920750" y="2698750"/>
            <a:ext cx="450850" cy="1720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4" name="Line 1038"/>
          <p:cNvSpPr>
            <a:spLocks noChangeShapeType="1"/>
          </p:cNvSpPr>
          <p:nvPr/>
        </p:nvSpPr>
        <p:spPr bwMode="auto">
          <a:xfrm flipV="1">
            <a:off x="2667000" y="2286000"/>
            <a:ext cx="2971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5" name="Line 1039"/>
          <p:cNvSpPr>
            <a:spLocks noChangeShapeType="1"/>
          </p:cNvSpPr>
          <p:nvPr/>
        </p:nvSpPr>
        <p:spPr bwMode="auto">
          <a:xfrm flipV="1">
            <a:off x="4114800" y="3429000"/>
            <a:ext cx="16002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6" name="Text Box 1040"/>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3FA430DB-5E61-4D2F-9441-81EC35B3E3FD}" type="slidenum">
              <a:rPr lang="en-US"/>
              <a:pPr>
                <a:spcBef>
                  <a:spcPct val="50000"/>
                </a:spcBef>
              </a:pPr>
              <a:t>12</a:t>
            </a:fld>
            <a:endParaRPr lang="en-US"/>
          </a:p>
        </p:txBody>
      </p:sp>
    </p:spTree>
    <p:extLst>
      <p:ext uri="{BB962C8B-B14F-4D97-AF65-F5344CB8AC3E}">
        <p14:creationId xmlns:p14="http://schemas.microsoft.com/office/powerpoint/2010/main" val="2795778813"/>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433155" name="Text Box 3"/>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433156" name="Oval 4"/>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433157" name="Oval 5"/>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433158" name="Text Box 6"/>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62471" name="Line 7"/>
          <p:cNvSpPr>
            <a:spLocks noChangeShapeType="1"/>
          </p:cNvSpPr>
          <p:nvPr/>
        </p:nvSpPr>
        <p:spPr bwMode="auto">
          <a:xfrm flipV="1">
            <a:off x="4800600" y="3429000"/>
            <a:ext cx="914400" cy="1447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433160" name="Text Box 8"/>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#5: Post-test only of project and comparison </a:t>
            </a:r>
          </a:p>
        </p:txBody>
      </p:sp>
      <p:sp>
        <p:nvSpPr>
          <p:cNvPr id="62473" name="Text Box 9"/>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	 	      X 		 	P	</a:t>
            </a:r>
            <a:endParaRPr lang="en-US" sz="2400" b="1" baseline="-25000">
              <a:latin typeface="Times New Roman" pitchFamily="18" charset="0"/>
            </a:endParaRPr>
          </a:p>
          <a:p>
            <a:pPr eaLnBrk="1" hangingPunct="1">
              <a:spcBef>
                <a:spcPct val="50000"/>
              </a:spcBef>
            </a:pPr>
            <a:r>
              <a:rPr lang="en-US" sz="2400" b="1">
                <a:latin typeface="Times New Roman" pitchFamily="18" charset="0"/>
              </a:rPr>
              <a:t>		       			C		</a:t>
            </a:r>
            <a:endParaRPr lang="en-US" sz="2400" b="1" baseline="-25000">
              <a:latin typeface="Times New Roman" pitchFamily="18" charset="0"/>
            </a:endParaRPr>
          </a:p>
        </p:txBody>
      </p:sp>
      <p:sp>
        <p:nvSpPr>
          <p:cNvPr id="433162" name="Text Box 10"/>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62475" name="Line 11"/>
          <p:cNvSpPr>
            <a:spLocks noChangeShapeType="1"/>
          </p:cNvSpPr>
          <p:nvPr/>
        </p:nvSpPr>
        <p:spPr bwMode="auto">
          <a:xfrm flipV="1">
            <a:off x="2667000" y="2286000"/>
            <a:ext cx="2971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2476" name="Text Box 12"/>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2738516D-4D29-4A5E-A3E8-23253671B71C}" type="slidenum">
              <a:rPr lang="en-US"/>
              <a:pPr>
                <a:spcBef>
                  <a:spcPct val="50000"/>
                </a:spcBef>
              </a:pPr>
              <a:t>13</a:t>
            </a:fld>
            <a:endParaRPr lang="en-US"/>
          </a:p>
        </p:txBody>
      </p:sp>
    </p:spTree>
    <p:extLst>
      <p:ext uri="{BB962C8B-B14F-4D97-AF65-F5344CB8AC3E}">
        <p14:creationId xmlns:p14="http://schemas.microsoft.com/office/powerpoint/2010/main" val="1957808429"/>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3491" name="Line 3"/>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3188" name="Text Box 4"/>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93189" name="Text Box 5"/>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93190" name="Oval 6"/>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3191" name="Oval 7"/>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3192" name="Text Box 8"/>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#6: Pre+post of project; no comparison </a:t>
            </a:r>
          </a:p>
        </p:txBody>
      </p:sp>
      <p:sp>
        <p:nvSpPr>
          <p:cNvPr id="63497" name="Text Box 9"/>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		       					</a:t>
            </a:r>
            <a:endParaRPr lang="en-US" sz="2400" b="1" baseline="-25000">
              <a:latin typeface="Times New Roman" pitchFamily="18" charset="0"/>
            </a:endParaRPr>
          </a:p>
        </p:txBody>
      </p:sp>
      <p:sp>
        <p:nvSpPr>
          <p:cNvPr id="93194" name="Text Box 10"/>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63499" name="Line 11"/>
          <p:cNvSpPr>
            <a:spLocks noChangeShapeType="1"/>
          </p:cNvSpPr>
          <p:nvPr/>
        </p:nvSpPr>
        <p:spPr bwMode="auto">
          <a:xfrm>
            <a:off x="920750" y="2698750"/>
            <a:ext cx="450850" cy="1720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0" name="Line 12"/>
          <p:cNvSpPr>
            <a:spLocks noChangeShapeType="1"/>
          </p:cNvSpPr>
          <p:nvPr/>
        </p:nvSpPr>
        <p:spPr bwMode="auto">
          <a:xfrm flipV="1">
            <a:off x="2667000" y="2362200"/>
            <a:ext cx="29718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1" name="Text Box 13"/>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2DF894AB-E640-4C52-B852-E5A595D66454}" type="slidenum">
              <a:rPr lang="en-US"/>
              <a:pPr>
                <a:spcBef>
                  <a:spcPct val="50000"/>
                </a:spcBef>
              </a:pPr>
              <a:t>14</a:t>
            </a:fld>
            <a:endParaRPr lang="en-US"/>
          </a:p>
        </p:txBody>
      </p:sp>
    </p:spTree>
    <p:extLst>
      <p:ext uri="{BB962C8B-B14F-4D97-AF65-F5344CB8AC3E}">
        <p14:creationId xmlns:p14="http://schemas.microsoft.com/office/powerpoint/2010/main" val="4059992222"/>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1026"/>
          <p:cNvSpPr>
            <a:spLocks noChangeShapeType="1"/>
          </p:cNvSpPr>
          <p:nvPr/>
        </p:nvSpPr>
        <p:spPr bwMode="auto">
          <a:xfrm flipV="1">
            <a:off x="5791200" y="1752600"/>
            <a:ext cx="0" cy="3733800"/>
          </a:xfrm>
          <a:prstGeom prst="line">
            <a:avLst/>
          </a:prstGeom>
          <a:noFill/>
          <a:ln w="12700">
            <a:solidFill>
              <a:schemeClr val="tx1"/>
            </a:solidFill>
            <a:round/>
            <a:headEnd/>
            <a:tailEnd/>
          </a:ln>
        </p:spPr>
        <p:txBody>
          <a:bodyPr wrap="none" anchor="ctr">
            <a:spAutoFit/>
          </a:bodyPr>
          <a:lstStyle/>
          <a:p>
            <a:endParaRPr lang="en-US"/>
          </a:p>
        </p:txBody>
      </p:sp>
      <p:sp>
        <p:nvSpPr>
          <p:cNvPr id="97283" name="Text Box 1027"/>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97284" name="Oval 1028"/>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97285" name="Text Box 1029"/>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#7: Post-test only of project participants </a:t>
            </a:r>
          </a:p>
        </p:txBody>
      </p:sp>
      <p:sp>
        <p:nvSpPr>
          <p:cNvPr id="64518" name="Text Box 1030"/>
          <p:cNvSpPr txBox="1">
            <a:spLocks noChangeArrowheads="1"/>
          </p:cNvSpPr>
          <p:nvPr/>
        </p:nvSpPr>
        <p:spPr bwMode="auto">
          <a:xfrm>
            <a:off x="990600" y="685800"/>
            <a:ext cx="7467600" cy="1033463"/>
          </a:xfrm>
          <a:prstGeom prst="rect">
            <a:avLst/>
          </a:prstGeom>
          <a:noFill/>
          <a:ln w="28575">
            <a:solidFill>
              <a:schemeClr val="tx1"/>
            </a:solidFill>
            <a:miter lim="800000"/>
            <a:headEnd/>
            <a:tailEnd/>
          </a:ln>
        </p:spPr>
        <p:txBody>
          <a:bodyPr>
            <a:spAutoFit/>
          </a:bodyPr>
          <a:lstStyle/>
          <a:p>
            <a:pPr>
              <a:spcBef>
                <a:spcPct val="50000"/>
              </a:spcBef>
            </a:pPr>
            <a:r>
              <a:rPr lang="en-US" sz="2400" b="1">
                <a:latin typeface="Times New Roman" pitchFamily="18" charset="0"/>
              </a:rPr>
              <a:t>	 	      X 		 	P		</a:t>
            </a:r>
            <a:endParaRPr lang="en-US" sz="2400" b="1" baseline="-25000">
              <a:latin typeface="Times New Roman" pitchFamily="18" charset="0"/>
            </a:endParaRPr>
          </a:p>
          <a:p>
            <a:pPr>
              <a:spcBef>
                <a:spcPct val="50000"/>
              </a:spcBef>
            </a:pPr>
            <a:r>
              <a:rPr lang="en-US" sz="2400" b="1">
                <a:latin typeface="Times New Roman" pitchFamily="18" charset="0"/>
              </a:rPr>
              <a:t>		       					</a:t>
            </a:r>
            <a:endParaRPr lang="en-US" sz="2400" b="1" baseline="-25000">
              <a:latin typeface="Times New Roman" pitchFamily="18" charset="0"/>
            </a:endParaRPr>
          </a:p>
        </p:txBody>
      </p:sp>
      <p:sp>
        <p:nvSpPr>
          <p:cNvPr id="97287" name="Text Box 1031"/>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64520" name="Line 1032"/>
          <p:cNvSpPr>
            <a:spLocks noChangeShapeType="1"/>
          </p:cNvSpPr>
          <p:nvPr/>
        </p:nvSpPr>
        <p:spPr bwMode="auto">
          <a:xfrm flipV="1">
            <a:off x="2667000" y="2286000"/>
            <a:ext cx="2971800" cy="152400"/>
          </a:xfrm>
          <a:prstGeom prst="line">
            <a:avLst/>
          </a:prstGeom>
          <a:noFill/>
          <a:ln w="12700">
            <a:solidFill>
              <a:schemeClr val="tx1"/>
            </a:solidFill>
            <a:round/>
            <a:headEnd/>
            <a:tailEnd type="triangle" w="med" len="med"/>
          </a:ln>
        </p:spPr>
        <p:txBody>
          <a:bodyPr anchor="ctr">
            <a:spAutoFit/>
          </a:bodyPr>
          <a:lstStyle/>
          <a:p>
            <a:endParaRPr lang="en-US"/>
          </a:p>
        </p:txBody>
      </p:sp>
      <p:sp>
        <p:nvSpPr>
          <p:cNvPr id="64521" name="Text Box 1033"/>
          <p:cNvSpPr txBox="1">
            <a:spLocks noChangeArrowheads="1"/>
          </p:cNvSpPr>
          <p:nvPr/>
        </p:nvSpPr>
        <p:spPr bwMode="auto">
          <a:xfrm>
            <a:off x="8686800" y="6477000"/>
            <a:ext cx="762000" cy="350838"/>
          </a:xfrm>
          <a:prstGeom prst="rect">
            <a:avLst/>
          </a:prstGeom>
          <a:noFill/>
          <a:ln w="9525">
            <a:noFill/>
            <a:miter lim="800000"/>
            <a:headEnd/>
            <a:tailEnd/>
          </a:ln>
        </p:spPr>
        <p:txBody>
          <a:bodyPr>
            <a:spAutoFit/>
          </a:bodyPr>
          <a:lstStyle/>
          <a:p>
            <a:pPr eaLnBrk="0" hangingPunct="0">
              <a:spcBef>
                <a:spcPct val="50000"/>
              </a:spcBef>
            </a:pPr>
            <a:fld id="{01496F75-C1E6-4441-873B-32E88434738C}" type="slidenum">
              <a:rPr lang="en-US"/>
              <a:pPr eaLnBrk="0" hangingPunct="0">
                <a:spcBef>
                  <a:spcPct val="50000"/>
                </a:spcBef>
              </a:pPr>
              <a:t>15</a:t>
            </a:fld>
            <a:endParaRPr lang="en-US"/>
          </a:p>
        </p:txBody>
      </p:sp>
      <p:sp>
        <p:nvSpPr>
          <p:cNvPr id="10" name="TextBox 9"/>
          <p:cNvSpPr txBox="1"/>
          <p:nvPr/>
        </p:nvSpPr>
        <p:spPr>
          <a:xfrm>
            <a:off x="914400" y="3368457"/>
            <a:ext cx="7498080" cy="3108543"/>
          </a:xfrm>
          <a:prstGeom prst="rect">
            <a:avLst/>
          </a:prstGeom>
          <a:ln w="38100">
            <a:solidFill>
              <a:srgbClr val="C00000"/>
            </a:solidFill>
          </a:ln>
          <a:scene3d>
            <a:camera prst="obliqueTopLeft"/>
            <a:lightRig rig="threePt" dir="t"/>
          </a:scene3d>
        </p:spPr>
        <p:style>
          <a:lnRef idx="2">
            <a:schemeClr val="dk1"/>
          </a:lnRef>
          <a:fillRef idx="1">
            <a:schemeClr val="lt1"/>
          </a:fillRef>
          <a:effectRef idx="0">
            <a:schemeClr val="dk1"/>
          </a:effectRef>
          <a:fontRef idx="minor">
            <a:schemeClr val="dk1"/>
          </a:fontRef>
        </p:style>
        <p:txBody>
          <a:bodyPr>
            <a:spAutoFit/>
          </a:bodyPr>
          <a:lstStyle/>
          <a:p>
            <a:pPr>
              <a:defRPr/>
            </a:pPr>
            <a:r>
              <a:rPr lang="en-US" sz="2800" u="sng" dirty="0">
                <a:effectLst>
                  <a:outerShdw blurRad="38100" dist="38100" dir="2700000" algn="tl">
                    <a:srgbClr val="000000">
                      <a:alpha val="43137"/>
                    </a:srgbClr>
                  </a:outerShdw>
                </a:effectLst>
              </a:rPr>
              <a:t>Need to fill in missing data through other means</a:t>
            </a:r>
            <a:r>
              <a:rPr lang="en-US" sz="2800" dirty="0">
                <a:effectLst>
                  <a:outerShdw blurRad="38100" dist="38100" dir="2700000" algn="tl">
                    <a:srgbClr val="000000">
                      <a:alpha val="43137"/>
                    </a:srgbClr>
                  </a:outerShdw>
                </a:effectLst>
              </a:rPr>
              <a:t>:</a:t>
            </a:r>
          </a:p>
          <a:p>
            <a:pPr>
              <a:buFont typeface="Arial" pitchFamily="34" charset="0"/>
              <a:buChar char="•"/>
              <a:defRPr/>
            </a:pPr>
            <a:r>
              <a:rPr lang="en-US" sz="2800" dirty="0">
                <a:effectLst>
                  <a:outerShdw blurRad="38100" dist="38100" dir="2700000" algn="tl">
                    <a:srgbClr val="000000">
                      <a:alpha val="43137"/>
                    </a:srgbClr>
                  </a:outerShdw>
                </a:effectLst>
              </a:rPr>
              <a:t> What change occurred during the life of the project?</a:t>
            </a:r>
          </a:p>
          <a:p>
            <a:pPr>
              <a:buFont typeface="Arial" pitchFamily="34" charset="0"/>
              <a:buChar char="•"/>
              <a:defRPr/>
            </a:pPr>
            <a:r>
              <a:rPr lang="en-US" sz="2800" dirty="0">
                <a:effectLst>
                  <a:outerShdw blurRad="38100" dist="38100" dir="2700000" algn="tl">
                    <a:srgbClr val="000000">
                      <a:alpha val="43137"/>
                    </a:srgbClr>
                  </a:outerShdw>
                </a:effectLst>
              </a:rPr>
              <a:t> What would have happened without the project (counterfactual)?</a:t>
            </a:r>
          </a:p>
          <a:p>
            <a:pPr>
              <a:buFont typeface="Arial" pitchFamily="34" charset="0"/>
              <a:buChar char="•"/>
              <a:defRPr/>
            </a:pPr>
            <a:r>
              <a:rPr lang="en-US" sz="2800" dirty="0">
                <a:effectLst>
                  <a:outerShdw blurRad="38100" dist="38100" dir="2700000" algn="tl">
                    <a:srgbClr val="000000">
                      <a:alpha val="43137"/>
                    </a:srgbClr>
                  </a:outerShdw>
                </a:effectLst>
              </a:rPr>
              <a:t> How sustainable is that change likely to be?</a:t>
            </a:r>
          </a:p>
        </p:txBody>
      </p:sp>
    </p:spTree>
    <p:extLst>
      <p:ext uri="{BB962C8B-B14F-4D97-AF65-F5344CB8AC3E}">
        <p14:creationId xmlns:p14="http://schemas.microsoft.com/office/powerpoint/2010/main" val="189173976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B6BC18E-D523-4A5A-93D2-1E299378BD8A}" type="slidenum">
              <a:rPr lang="en-US" smtClean="0"/>
              <a:pPr>
                <a:defRPr/>
              </a:pPr>
              <a:t>16</a:t>
            </a:fld>
            <a:endParaRPr lang="en-US"/>
          </a:p>
        </p:txBody>
      </p:sp>
      <p:graphicFrame>
        <p:nvGraphicFramePr>
          <p:cNvPr id="3" name="Table 2"/>
          <p:cNvGraphicFramePr>
            <a:graphicFrameLocks noGrp="1"/>
          </p:cNvGraphicFramePr>
          <p:nvPr/>
        </p:nvGraphicFramePr>
        <p:xfrm>
          <a:off x="555625" y="690563"/>
          <a:ext cx="8032750" cy="5313600"/>
        </p:xfrm>
        <a:graphic>
          <a:graphicData uri="http://schemas.openxmlformats.org/drawingml/2006/table">
            <a:tbl>
              <a:tblPr firstRow="1" bandRow="1">
                <a:tableStyleId>{5C22544A-7EE6-4342-B048-85BDC9FD1C3A}</a:tableStyleId>
              </a:tblPr>
              <a:tblGrid>
                <a:gridCol w="272272"/>
                <a:gridCol w="1293413"/>
                <a:gridCol w="1293413"/>
                <a:gridCol w="1293413"/>
                <a:gridCol w="1293413"/>
                <a:gridCol w="1293413"/>
                <a:gridCol w="1293413"/>
              </a:tblGrid>
              <a:tr h="1371518">
                <a:tc>
                  <a:txBody>
                    <a:bodyPr/>
                    <a:lstStyle/>
                    <a:p>
                      <a:r>
                        <a:rPr lang="en-US" sz="1400" dirty="0" smtClean="0">
                          <a:solidFill>
                            <a:schemeClr val="tx1"/>
                          </a:solidFill>
                        </a:rPr>
                        <a:t>Design</a:t>
                      </a:r>
                      <a:endParaRPr lang="en-US" sz="1800" dirty="0">
                        <a:solidFill>
                          <a:schemeClr val="tx1"/>
                        </a:solidFill>
                      </a:endParaRPr>
                    </a:p>
                  </a:txBody>
                  <a:tcPr marT="45717" marB="45717"/>
                </a:tc>
                <a:tc>
                  <a:txBody>
                    <a:bodyPr/>
                    <a:lstStyle/>
                    <a:p>
                      <a:pPr algn="ctr"/>
                      <a:r>
                        <a:rPr lang="en-US" sz="1800" dirty="0" smtClean="0">
                          <a:solidFill>
                            <a:schemeClr val="tx1"/>
                          </a:solidFill>
                        </a:rPr>
                        <a:t>T</a:t>
                      </a:r>
                      <a:r>
                        <a:rPr lang="en-US" sz="1800" baseline="-25000" dirty="0" smtClean="0">
                          <a:solidFill>
                            <a:schemeClr val="tx1"/>
                          </a:solidFill>
                        </a:rPr>
                        <a:t>1</a:t>
                      </a:r>
                    </a:p>
                    <a:p>
                      <a:pPr algn="ctr"/>
                      <a:r>
                        <a:rPr lang="en-US" sz="1800" baseline="-25000" dirty="0" smtClean="0">
                          <a:solidFill>
                            <a:schemeClr val="tx1"/>
                          </a:solidFill>
                        </a:rPr>
                        <a:t>(baseline)</a:t>
                      </a:r>
                      <a:endParaRPr lang="en-US" sz="1800" baseline="-25000" dirty="0">
                        <a:solidFill>
                          <a:schemeClr val="tx1"/>
                        </a:solidFill>
                      </a:endParaRPr>
                    </a:p>
                  </a:txBody>
                  <a:tcPr marT="45717" marB="45717" anchor="ctr"/>
                </a:tc>
                <a:tc>
                  <a:txBody>
                    <a:bodyPr/>
                    <a:lstStyle/>
                    <a:p>
                      <a:pPr algn="ctr"/>
                      <a:r>
                        <a:rPr lang="en-US" sz="1800" dirty="0" smtClean="0">
                          <a:solidFill>
                            <a:schemeClr val="tx1"/>
                          </a:solidFill>
                        </a:rPr>
                        <a:t>X</a:t>
                      </a:r>
                    </a:p>
                    <a:p>
                      <a:pPr algn="ctr"/>
                      <a:r>
                        <a:rPr lang="en-US" sz="1200" dirty="0" smtClean="0">
                          <a:solidFill>
                            <a:schemeClr val="tx1"/>
                          </a:solidFill>
                        </a:rPr>
                        <a:t>(intervention)</a:t>
                      </a:r>
                      <a:endParaRPr lang="en-US" sz="1200" dirty="0">
                        <a:solidFill>
                          <a:schemeClr val="tx1"/>
                        </a:solidFill>
                      </a:endParaRPr>
                    </a:p>
                  </a:txBody>
                  <a:tcPr marT="45717" marB="45717" anchor="ctr"/>
                </a:tc>
                <a:tc>
                  <a:txBody>
                    <a:bodyPr/>
                    <a:lstStyle/>
                    <a:p>
                      <a:pPr algn="ctr"/>
                      <a:r>
                        <a:rPr lang="en-US" sz="1800" dirty="0" smtClean="0">
                          <a:solidFill>
                            <a:schemeClr val="tx1"/>
                          </a:solidFill>
                        </a:rPr>
                        <a:t>T</a:t>
                      </a:r>
                      <a:r>
                        <a:rPr lang="en-US" sz="1800" baseline="-25000" dirty="0" smtClean="0">
                          <a:solidFill>
                            <a:schemeClr val="tx1"/>
                          </a:solidFill>
                        </a:rPr>
                        <a:t>2</a:t>
                      </a:r>
                    </a:p>
                    <a:p>
                      <a:pPr algn="ctr"/>
                      <a:r>
                        <a:rPr lang="en-US" sz="1800" baseline="-25000" dirty="0" smtClean="0">
                          <a:solidFill>
                            <a:schemeClr val="tx1"/>
                          </a:solidFill>
                        </a:rPr>
                        <a:t>(midterm)</a:t>
                      </a:r>
                      <a:endParaRPr lang="en-US" sz="1800" dirty="0">
                        <a:solidFill>
                          <a:schemeClr val="tx1"/>
                        </a:solidFill>
                      </a:endParaRPr>
                    </a:p>
                  </a:txBody>
                  <a:tcPr marT="45717" marB="45717" anchor="ctr"/>
                </a:tc>
                <a:tc>
                  <a:txBody>
                    <a:bodyPr/>
                    <a:lstStyle/>
                    <a:p>
                      <a:pPr algn="ctr"/>
                      <a:r>
                        <a:rPr lang="en-US" sz="1600" dirty="0" smtClean="0">
                          <a:solidFill>
                            <a:schemeClr val="tx1"/>
                          </a:solidFill>
                        </a:rPr>
                        <a:t>X</a:t>
                      </a:r>
                    </a:p>
                    <a:p>
                      <a:pPr algn="ctr"/>
                      <a:r>
                        <a:rPr lang="en-US" sz="1600" dirty="0" smtClean="0">
                          <a:solidFill>
                            <a:schemeClr val="tx1"/>
                          </a:solidFill>
                        </a:rPr>
                        <a:t>(</a:t>
                      </a:r>
                      <a:r>
                        <a:rPr lang="en-US" sz="1200" dirty="0" smtClean="0">
                          <a:solidFill>
                            <a:schemeClr val="tx1"/>
                          </a:solidFill>
                        </a:rPr>
                        <a:t>intervention, cont.)</a:t>
                      </a:r>
                      <a:endParaRPr lang="en-US" sz="1600" dirty="0" smtClean="0">
                        <a:solidFill>
                          <a:schemeClr val="tx1"/>
                        </a:solidFill>
                      </a:endParaRPr>
                    </a:p>
                    <a:p>
                      <a:pPr algn="ctr"/>
                      <a:endParaRPr lang="en-US" sz="1800" dirty="0">
                        <a:solidFill>
                          <a:schemeClr val="tx1"/>
                        </a:solidFill>
                      </a:endParaRPr>
                    </a:p>
                  </a:txBody>
                  <a:tcPr marT="45717" marB="45717" anchor="b"/>
                </a:tc>
                <a:tc>
                  <a:txBody>
                    <a:bodyPr/>
                    <a:lstStyle/>
                    <a:p>
                      <a:pPr algn="ctr"/>
                      <a:r>
                        <a:rPr lang="en-US" sz="1800" dirty="0" smtClean="0">
                          <a:solidFill>
                            <a:schemeClr val="tx1"/>
                          </a:solidFill>
                        </a:rPr>
                        <a:t>T</a:t>
                      </a:r>
                      <a:r>
                        <a:rPr lang="en-US" sz="1800" baseline="-25000" dirty="0" smtClean="0">
                          <a:solidFill>
                            <a:schemeClr val="tx1"/>
                          </a:solidFill>
                        </a:rPr>
                        <a:t>3</a:t>
                      </a:r>
                    </a:p>
                    <a:p>
                      <a:pPr algn="ctr"/>
                      <a:r>
                        <a:rPr lang="en-US" sz="1800" baseline="-25000" dirty="0" smtClean="0">
                          <a:solidFill>
                            <a:schemeClr val="tx1"/>
                          </a:solidFill>
                        </a:rPr>
                        <a:t>(endline)</a:t>
                      </a:r>
                      <a:endParaRPr lang="en-US" sz="1800" dirty="0">
                        <a:solidFill>
                          <a:schemeClr val="tx1"/>
                        </a:solidFill>
                      </a:endParaRPr>
                    </a:p>
                  </a:txBody>
                  <a:tcPr marT="45717" marB="45717" anchor="ctr"/>
                </a:tc>
                <a:tc>
                  <a:txBody>
                    <a:bodyPr/>
                    <a:lstStyle/>
                    <a:p>
                      <a:pPr algn="ctr"/>
                      <a:r>
                        <a:rPr lang="en-US" sz="1800" dirty="0" smtClean="0">
                          <a:solidFill>
                            <a:schemeClr val="tx1"/>
                          </a:solidFill>
                        </a:rPr>
                        <a:t>T</a:t>
                      </a:r>
                      <a:r>
                        <a:rPr lang="en-US" sz="1800" baseline="-25000" dirty="0" smtClean="0">
                          <a:solidFill>
                            <a:schemeClr val="tx1"/>
                          </a:solidFill>
                        </a:rPr>
                        <a:t>4</a:t>
                      </a:r>
                    </a:p>
                    <a:p>
                      <a:pPr algn="ctr"/>
                      <a:r>
                        <a:rPr lang="en-US" sz="1800" baseline="-25000" dirty="0" smtClean="0">
                          <a:solidFill>
                            <a:schemeClr val="tx1"/>
                          </a:solidFill>
                        </a:rPr>
                        <a:t>(ex-post)</a:t>
                      </a:r>
                      <a:endParaRPr lang="en-US" sz="1800" dirty="0">
                        <a:solidFill>
                          <a:schemeClr val="tx1"/>
                        </a:solidFill>
                      </a:endParaRPr>
                    </a:p>
                  </a:txBody>
                  <a:tcPr marT="45717" marB="45717" anchor="ctr"/>
                </a:tc>
              </a:tr>
              <a:tr h="640042">
                <a:tc>
                  <a:txBody>
                    <a:bodyPr/>
                    <a:lstStyle/>
                    <a:p>
                      <a:pPr algn="ctr"/>
                      <a:r>
                        <a:rPr lang="en-US" sz="1800" dirty="0" smtClean="0"/>
                        <a:t>1</a:t>
                      </a:r>
                      <a:endParaRPr lang="en-US" sz="1800" dirty="0"/>
                    </a:p>
                  </a:txBody>
                  <a:tcPr marT="45717" marB="45717"/>
                </a:tc>
                <a:tc>
                  <a:txBody>
                    <a:bodyPr/>
                    <a:lstStyle/>
                    <a:p>
                      <a:pPr algn="ctr"/>
                      <a:r>
                        <a:rPr lang="en-US" sz="1800" dirty="0" smtClean="0"/>
                        <a:t>P</a:t>
                      </a:r>
                      <a:r>
                        <a:rPr lang="en-US" sz="1800" baseline="-25000" dirty="0" smtClean="0"/>
                        <a:t>1</a:t>
                      </a:r>
                    </a:p>
                    <a:p>
                      <a:pPr algn="ctr"/>
                      <a:r>
                        <a:rPr lang="en-US" sz="1800" dirty="0" smtClean="0"/>
                        <a:t>C</a:t>
                      </a:r>
                      <a:r>
                        <a:rPr lang="en-US" sz="1800" baseline="-25000" dirty="0" smtClean="0"/>
                        <a:t>1</a:t>
                      </a:r>
                      <a:endParaRPr lang="en-US" sz="1800" baseline="-250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2</a:t>
                      </a:r>
                    </a:p>
                    <a:p>
                      <a:pPr algn="ctr"/>
                      <a:r>
                        <a:rPr lang="en-US" sz="1800" dirty="0" smtClean="0"/>
                        <a:t>C</a:t>
                      </a:r>
                      <a:r>
                        <a:rPr lang="en-US" sz="1800" baseline="-25000" dirty="0" smtClean="0"/>
                        <a:t>2</a:t>
                      </a:r>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3</a:t>
                      </a:r>
                    </a:p>
                    <a:p>
                      <a:pPr algn="ctr"/>
                      <a:r>
                        <a:rPr lang="en-US" sz="1800" dirty="0" smtClean="0"/>
                        <a:t>C</a:t>
                      </a:r>
                      <a:r>
                        <a:rPr lang="en-US" sz="1800" baseline="-25000" dirty="0" smtClean="0"/>
                        <a:t>3</a:t>
                      </a:r>
                    </a:p>
                  </a:txBody>
                  <a:tcPr marT="45717" marB="45717" anchor="ctr"/>
                </a:tc>
                <a:tc>
                  <a:txBody>
                    <a:bodyPr/>
                    <a:lstStyle/>
                    <a:p>
                      <a:pPr algn="ctr"/>
                      <a:r>
                        <a:rPr lang="en-US" sz="1800" dirty="0" smtClean="0"/>
                        <a:t>P</a:t>
                      </a:r>
                      <a:r>
                        <a:rPr lang="en-US" sz="1800" baseline="-25000" dirty="0" smtClean="0"/>
                        <a:t>4</a:t>
                      </a:r>
                    </a:p>
                    <a:p>
                      <a:pPr algn="ctr"/>
                      <a:r>
                        <a:rPr lang="en-US" sz="1800" dirty="0" smtClean="0"/>
                        <a:t>C</a:t>
                      </a:r>
                      <a:r>
                        <a:rPr lang="en-US" sz="1800" baseline="-25000" dirty="0" smtClean="0"/>
                        <a:t>4</a:t>
                      </a:r>
                    </a:p>
                  </a:txBody>
                  <a:tcPr marT="45717" marB="45717" anchor="ctr"/>
                </a:tc>
              </a:tr>
              <a:tr h="640042">
                <a:tc>
                  <a:txBody>
                    <a:bodyPr/>
                    <a:lstStyle/>
                    <a:p>
                      <a:pPr algn="ctr"/>
                      <a:r>
                        <a:rPr lang="en-US" sz="1800" dirty="0" smtClean="0"/>
                        <a:t>2</a:t>
                      </a:r>
                      <a:endParaRPr lang="en-US" sz="1800" dirty="0"/>
                    </a:p>
                  </a:txBody>
                  <a:tcPr marT="45717" marB="45717"/>
                </a:tc>
                <a:tc>
                  <a:txBody>
                    <a:bodyPr/>
                    <a:lstStyle/>
                    <a:p>
                      <a:pPr algn="ctr"/>
                      <a:r>
                        <a:rPr lang="en-US" sz="1800" dirty="0" smtClean="0"/>
                        <a:t>P</a:t>
                      </a:r>
                      <a:r>
                        <a:rPr lang="en-US" sz="1800" baseline="-25000" dirty="0" smtClean="0"/>
                        <a:t>1</a:t>
                      </a:r>
                    </a:p>
                    <a:p>
                      <a:pPr algn="ctr"/>
                      <a:r>
                        <a:rPr lang="en-US" sz="1800" dirty="0" smtClean="0"/>
                        <a:t>C</a:t>
                      </a:r>
                      <a:r>
                        <a:rPr lang="en-US" sz="1800" baseline="-25000" dirty="0" smtClean="0"/>
                        <a:t>1</a:t>
                      </a:r>
                      <a:endParaRPr lang="en-US" sz="1800" dirty="0"/>
                    </a:p>
                  </a:txBody>
                  <a:tcPr marT="45717" marB="4571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X</a:t>
                      </a:r>
                    </a:p>
                  </a:txBody>
                  <a:tcPr marT="45717" marB="45717" anchor="ctr"/>
                </a:tc>
                <a:tc>
                  <a:txBody>
                    <a:bodyPr/>
                    <a:lstStyle/>
                    <a:p>
                      <a:pPr algn="ctr"/>
                      <a:endParaRPr lang="en-US" sz="1800" dirty="0"/>
                    </a:p>
                  </a:txBody>
                  <a:tcPr marT="45717" marB="4571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X</a:t>
                      </a:r>
                    </a:p>
                  </a:txBody>
                  <a:tcPr marT="45717" marB="45717" anchor="ctr"/>
                </a:tc>
                <a:tc>
                  <a:txBody>
                    <a:bodyPr/>
                    <a:lstStyle/>
                    <a:p>
                      <a:pPr algn="ctr"/>
                      <a:r>
                        <a:rPr lang="en-US" sz="1800" dirty="0" smtClean="0"/>
                        <a:t>P</a:t>
                      </a:r>
                      <a:r>
                        <a:rPr lang="en-US" sz="1800" baseline="-25000" dirty="0" smtClean="0"/>
                        <a:t>2</a:t>
                      </a:r>
                    </a:p>
                    <a:p>
                      <a:pPr algn="ctr"/>
                      <a:r>
                        <a:rPr lang="en-US" sz="1800" dirty="0" smtClean="0"/>
                        <a:t>C</a:t>
                      </a:r>
                      <a:r>
                        <a:rPr lang="en-US" sz="1800" baseline="-25000" dirty="0" smtClean="0"/>
                        <a:t>2</a:t>
                      </a:r>
                      <a:endParaRPr lang="en-US" sz="1800" dirty="0"/>
                    </a:p>
                  </a:txBody>
                  <a:tcPr marT="45717" marB="45717" anchor="ctr"/>
                </a:tc>
                <a:tc>
                  <a:txBody>
                    <a:bodyPr/>
                    <a:lstStyle/>
                    <a:p>
                      <a:pPr algn="ctr"/>
                      <a:endParaRPr lang="en-US" sz="1800"/>
                    </a:p>
                  </a:txBody>
                  <a:tcPr marT="45717" marB="45717" anchor="ctr"/>
                </a:tc>
              </a:tr>
              <a:tr h="640042">
                <a:tc>
                  <a:txBody>
                    <a:bodyPr/>
                    <a:lstStyle/>
                    <a:p>
                      <a:pPr algn="ctr"/>
                      <a:r>
                        <a:rPr lang="en-US" sz="1800" dirty="0" smtClean="0"/>
                        <a:t>3</a:t>
                      </a:r>
                      <a:endParaRPr lang="en-US" sz="1800" dirty="0"/>
                    </a:p>
                  </a:txBody>
                  <a:tcPr marT="45717" marB="45717"/>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1</a:t>
                      </a:r>
                    </a:p>
                    <a:p>
                      <a:pPr algn="ctr"/>
                      <a:r>
                        <a:rPr lang="en-US" sz="1800" dirty="0" smtClean="0"/>
                        <a:t>C</a:t>
                      </a:r>
                      <a:r>
                        <a:rPr lang="en-US" sz="1800" baseline="-25000" dirty="0" smtClean="0"/>
                        <a:t>1</a:t>
                      </a: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2</a:t>
                      </a:r>
                    </a:p>
                    <a:p>
                      <a:pPr algn="ctr"/>
                      <a:r>
                        <a:rPr lang="en-US" sz="1800" dirty="0" smtClean="0"/>
                        <a:t>C</a:t>
                      </a:r>
                      <a:r>
                        <a:rPr lang="en-US" sz="1800" baseline="-25000" dirty="0" smtClean="0"/>
                        <a:t>2</a:t>
                      </a:r>
                      <a:endParaRPr lang="en-US" sz="1800" dirty="0"/>
                    </a:p>
                  </a:txBody>
                  <a:tcPr marT="45717" marB="45717" anchor="ctr"/>
                </a:tc>
                <a:tc>
                  <a:txBody>
                    <a:bodyPr/>
                    <a:lstStyle/>
                    <a:p>
                      <a:pPr algn="ctr"/>
                      <a:endParaRPr lang="en-US" sz="1800"/>
                    </a:p>
                  </a:txBody>
                  <a:tcPr marT="45717" marB="45717" anchor="ctr"/>
                </a:tc>
              </a:tr>
              <a:tr h="640042">
                <a:tc>
                  <a:txBody>
                    <a:bodyPr/>
                    <a:lstStyle/>
                    <a:p>
                      <a:pPr algn="ctr"/>
                      <a:r>
                        <a:rPr lang="en-US" sz="1800" dirty="0" smtClean="0"/>
                        <a:t>4</a:t>
                      </a:r>
                      <a:endParaRPr lang="en-US" sz="1800" dirty="0"/>
                    </a:p>
                  </a:txBody>
                  <a:tcPr marT="45717" marB="45717"/>
                </a:tc>
                <a:tc>
                  <a:txBody>
                    <a:bodyPr/>
                    <a:lstStyle/>
                    <a:p>
                      <a:pPr algn="ctr"/>
                      <a:r>
                        <a:rPr lang="en-US" sz="1800" dirty="0" smtClean="0"/>
                        <a:t>P</a:t>
                      </a:r>
                      <a:r>
                        <a:rPr lang="en-US" sz="1800" baseline="-25000" dirty="0" smtClean="0"/>
                        <a:t>1</a:t>
                      </a: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2</a:t>
                      </a:r>
                    </a:p>
                    <a:p>
                      <a:pPr algn="ctr"/>
                      <a:r>
                        <a:rPr lang="en-US" sz="1800" dirty="0" smtClean="0"/>
                        <a:t>C</a:t>
                      </a:r>
                      <a:r>
                        <a:rPr lang="en-US" sz="1800" baseline="-25000" dirty="0" smtClean="0"/>
                        <a:t>2</a:t>
                      </a:r>
                      <a:endParaRPr lang="en-US" sz="1800" dirty="0"/>
                    </a:p>
                  </a:txBody>
                  <a:tcPr marT="45717" marB="45717" anchor="ctr"/>
                </a:tc>
                <a:tc>
                  <a:txBody>
                    <a:bodyPr/>
                    <a:lstStyle/>
                    <a:p>
                      <a:pPr algn="ctr"/>
                      <a:endParaRPr lang="en-US" sz="1800"/>
                    </a:p>
                  </a:txBody>
                  <a:tcPr marT="45717" marB="45717" anchor="ctr"/>
                </a:tc>
              </a:tr>
              <a:tr h="640042">
                <a:tc>
                  <a:txBody>
                    <a:bodyPr/>
                    <a:lstStyle/>
                    <a:p>
                      <a:pPr algn="ctr"/>
                      <a:r>
                        <a:rPr lang="en-US" sz="1800" dirty="0" smtClean="0"/>
                        <a:t>5</a:t>
                      </a:r>
                      <a:endParaRPr lang="en-US" sz="1800" dirty="0"/>
                    </a:p>
                  </a:txBody>
                  <a:tcPr marT="45717" marB="45717"/>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endParaRPr lang="en-US" sz="180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1</a:t>
                      </a:r>
                    </a:p>
                    <a:p>
                      <a:pPr algn="ctr"/>
                      <a:r>
                        <a:rPr lang="en-US" sz="1800" dirty="0" smtClean="0"/>
                        <a:t>C</a:t>
                      </a:r>
                      <a:r>
                        <a:rPr lang="en-US" sz="1800" baseline="-25000" dirty="0" smtClean="0"/>
                        <a:t>1</a:t>
                      </a:r>
                      <a:endParaRPr lang="en-US" sz="1800" dirty="0"/>
                    </a:p>
                  </a:txBody>
                  <a:tcPr marT="45717" marB="45717" anchor="ctr"/>
                </a:tc>
                <a:tc>
                  <a:txBody>
                    <a:bodyPr/>
                    <a:lstStyle/>
                    <a:p>
                      <a:pPr algn="ctr"/>
                      <a:endParaRPr lang="en-US" sz="1800"/>
                    </a:p>
                  </a:txBody>
                  <a:tcPr marT="45717" marB="45717" anchor="ctr"/>
                </a:tc>
              </a:tr>
              <a:tr h="370818">
                <a:tc>
                  <a:txBody>
                    <a:bodyPr/>
                    <a:lstStyle/>
                    <a:p>
                      <a:pPr algn="ctr"/>
                      <a:r>
                        <a:rPr lang="en-US" sz="1800" dirty="0" smtClean="0"/>
                        <a:t>6</a:t>
                      </a:r>
                      <a:endParaRPr lang="en-US" sz="1800" dirty="0"/>
                    </a:p>
                  </a:txBody>
                  <a:tcPr marT="45717" marB="45717"/>
                </a:tc>
                <a:tc>
                  <a:txBody>
                    <a:bodyPr/>
                    <a:lstStyle/>
                    <a:p>
                      <a:pPr algn="ctr"/>
                      <a:r>
                        <a:rPr lang="en-US" sz="1800" dirty="0" smtClean="0"/>
                        <a:t>P</a:t>
                      </a:r>
                      <a:r>
                        <a:rPr lang="en-US" sz="1800" baseline="-25000" dirty="0" smtClean="0"/>
                        <a:t>1</a:t>
                      </a: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2</a:t>
                      </a:r>
                      <a:endParaRPr lang="en-US" sz="1800" dirty="0"/>
                    </a:p>
                  </a:txBody>
                  <a:tcPr marT="45717" marB="45717" anchor="ctr"/>
                </a:tc>
                <a:tc>
                  <a:txBody>
                    <a:bodyPr/>
                    <a:lstStyle/>
                    <a:p>
                      <a:pPr algn="ctr"/>
                      <a:endParaRPr lang="en-US" sz="1800"/>
                    </a:p>
                  </a:txBody>
                  <a:tcPr marT="45717" marB="45717" anchor="ctr"/>
                </a:tc>
              </a:tr>
              <a:tr h="370818">
                <a:tc>
                  <a:txBody>
                    <a:bodyPr/>
                    <a:lstStyle/>
                    <a:p>
                      <a:pPr algn="ctr"/>
                      <a:r>
                        <a:rPr lang="en-US" sz="1800" dirty="0" smtClean="0"/>
                        <a:t>7</a:t>
                      </a:r>
                      <a:endParaRPr lang="en-US" sz="1800" dirty="0"/>
                    </a:p>
                  </a:txBody>
                  <a:tcPr marT="45717" marB="45717"/>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endParaRPr lang="en-US" sz="1800" dirty="0"/>
                    </a:p>
                  </a:txBody>
                  <a:tcPr marT="45717" marB="45717" anchor="ctr"/>
                </a:tc>
                <a:tc>
                  <a:txBody>
                    <a:bodyPr/>
                    <a:lstStyle/>
                    <a:p>
                      <a:pPr algn="ctr"/>
                      <a:r>
                        <a:rPr lang="en-US" sz="1800" dirty="0" smtClean="0"/>
                        <a:t>X</a:t>
                      </a:r>
                      <a:endParaRPr lang="en-US" sz="1800" dirty="0"/>
                    </a:p>
                  </a:txBody>
                  <a:tcPr marT="45717" marB="45717" anchor="ctr"/>
                </a:tc>
                <a:tc>
                  <a:txBody>
                    <a:bodyPr/>
                    <a:lstStyle/>
                    <a:p>
                      <a:pPr algn="ctr"/>
                      <a:r>
                        <a:rPr lang="en-US" sz="1800" dirty="0" smtClean="0"/>
                        <a:t>P</a:t>
                      </a:r>
                      <a:r>
                        <a:rPr lang="en-US" sz="1800" baseline="-25000" dirty="0" smtClean="0"/>
                        <a:t>1</a:t>
                      </a:r>
                      <a:endParaRPr lang="en-US" sz="1800" dirty="0"/>
                    </a:p>
                  </a:txBody>
                  <a:tcPr marT="45717" marB="45717" anchor="ctr"/>
                </a:tc>
                <a:tc>
                  <a:txBody>
                    <a:bodyPr/>
                    <a:lstStyle/>
                    <a:p>
                      <a:pPr algn="ctr"/>
                      <a:endParaRPr lang="en-US" sz="1800" dirty="0"/>
                    </a:p>
                  </a:txBody>
                  <a:tcPr marT="45717" marB="45717" anchor="ctr"/>
                </a:tc>
              </a:tr>
            </a:tbl>
          </a:graphicData>
        </a:graphic>
      </p:graphicFrame>
      <p:sp>
        <p:nvSpPr>
          <p:cNvPr id="4" name="TextBox 3"/>
          <p:cNvSpPr txBox="1"/>
          <p:nvPr/>
        </p:nvSpPr>
        <p:spPr>
          <a:xfrm>
            <a:off x="685800" y="152400"/>
            <a:ext cx="7391400" cy="584775"/>
          </a:xfrm>
          <a:prstGeom prst="rect">
            <a:avLst/>
          </a:prstGeom>
          <a:noFill/>
        </p:spPr>
        <p:txBody>
          <a:bodyPr wrap="square" rtlCol="0">
            <a:spAutoFit/>
          </a:bodyPr>
          <a:lstStyle/>
          <a:p>
            <a:r>
              <a:rPr lang="en-US" sz="3200" b="1" dirty="0" smtClean="0"/>
              <a:t>The 7 Basic RWE Design Frameworks</a:t>
            </a:r>
            <a:endParaRPr lang="en-US" sz="3200" b="1" dirty="0"/>
          </a:p>
        </p:txBody>
      </p:sp>
    </p:spTree>
    <p:extLst>
      <p:ext uri="{BB962C8B-B14F-4D97-AF65-F5344CB8AC3E}">
        <p14:creationId xmlns:p14="http://schemas.microsoft.com/office/powerpoint/2010/main" val="279169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8"/>
            <a:ext cx="8229600" cy="3687762"/>
          </a:xfrm>
        </p:spPr>
        <p:txBody>
          <a:bodyPr>
            <a:normAutofit/>
          </a:bodyPr>
          <a:lstStyle/>
          <a:p>
            <a:r>
              <a:rPr lang="en-US" i="1" dirty="0" smtClean="0"/>
              <a:t>[ See Table F.1. page 560 </a:t>
            </a:r>
            <a:r>
              <a:rPr lang="en-US" i="1" dirty="0" err="1" smtClean="0"/>
              <a:t>ff</a:t>
            </a:r>
            <a:r>
              <a:rPr lang="en-US" i="1" dirty="0" smtClean="0"/>
              <a:t> of pdf proof copy of new book for table showing 19 nuanced evaluation designs ]</a:t>
            </a:r>
            <a:endParaRPr lang="en-US" i="1" dirty="0"/>
          </a:p>
        </p:txBody>
      </p:sp>
    </p:spTree>
    <p:extLst>
      <p:ext uri="{BB962C8B-B14F-4D97-AF65-F5344CB8AC3E}">
        <p14:creationId xmlns:p14="http://schemas.microsoft.com/office/powerpoint/2010/main" val="2301045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506" y="3635375"/>
            <a:ext cx="6127694"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A fresh look at </a:t>
            </a:r>
            <a:br>
              <a:rPr lang="en-US" dirty="0" smtClean="0"/>
            </a:br>
            <a:r>
              <a:rPr lang="en-US" dirty="0" smtClean="0">
                <a:solidFill>
                  <a:srgbClr val="FF0000"/>
                </a:solidFill>
              </a:rPr>
              <a:t>non-experimental evaluation designs</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1026" name="Picture 2" descr="C:\Users\mike\AppData\Local\Microsoft\Windows\Temporary Internet Files\Content.IE5\0BKE529R\MC900016659[1].wmf"/>
          <p:cNvPicPr>
            <a:picLocks noChangeAspect="1" noChangeArrowheads="1"/>
          </p:cNvPicPr>
          <p:nvPr/>
        </p:nvPicPr>
        <p:blipFill>
          <a:blip r:embed="rId3"/>
          <a:srcRect/>
          <a:stretch>
            <a:fillRect/>
          </a:stretch>
        </p:blipFill>
        <p:spPr bwMode="auto">
          <a:xfrm>
            <a:off x="6000967" y="2860535"/>
            <a:ext cx="2845651" cy="2854465"/>
          </a:xfrm>
          <a:prstGeom prst="rect">
            <a:avLst/>
          </a:prstGeom>
          <a:noFill/>
        </p:spPr>
      </p:pic>
      <p:sp>
        <p:nvSpPr>
          <p:cNvPr id="4" name="Rectangle 2"/>
          <p:cNvSpPr txBox="1">
            <a:spLocks noChangeArrowheads="1"/>
          </p:cNvSpPr>
          <p:nvPr/>
        </p:nvSpPr>
        <p:spPr>
          <a:xfrm>
            <a:off x="914400" y="690563"/>
            <a:ext cx="7340600" cy="22955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smtClean="0"/>
              <a:t/>
            </a:r>
            <a:br>
              <a:rPr lang="en-US" sz="2400" smtClean="0"/>
            </a:br>
            <a:r>
              <a:rPr lang="en-US" sz="4000" b="1" smtClean="0">
                <a:solidFill>
                  <a:srgbClr val="C00000"/>
                </a:solidFill>
              </a:rPr>
              <a:t>What’s New in</a:t>
            </a:r>
            <a:br>
              <a:rPr lang="en-US" sz="4000" b="1" smtClean="0">
                <a:solidFill>
                  <a:srgbClr val="C00000"/>
                </a:solidFill>
              </a:rPr>
            </a:br>
            <a:r>
              <a:rPr lang="en-US" sz="4000" b="1" smtClean="0">
                <a:solidFill>
                  <a:srgbClr val="C00000"/>
                </a:solidFill>
              </a:rPr>
              <a:t>RealWorld Evaluation?</a:t>
            </a:r>
            <a:r>
              <a:rPr lang="en-US" sz="3200" b="1" smtClean="0"/>
              <a:t> </a:t>
            </a:r>
            <a:br>
              <a:rPr lang="en-US" sz="3200" b="1" smtClean="0"/>
            </a:br>
            <a:endParaRPr lang="en-US" sz="3200" dirty="0" smtClean="0"/>
          </a:p>
        </p:txBody>
      </p:sp>
    </p:spTree>
    <p:extLst>
      <p:ext uri="{BB962C8B-B14F-4D97-AF65-F5344CB8AC3E}">
        <p14:creationId xmlns:p14="http://schemas.microsoft.com/office/powerpoint/2010/main" val="2889704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Non-Experimental Designs [NEDs]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NEDs are impact evaluation designs that do not include a matched comparison group</a:t>
            </a:r>
          </a:p>
          <a:p>
            <a:r>
              <a:rPr lang="en-US" dirty="0" smtClean="0"/>
              <a:t>Outcomes and impacts assessed without a conventional counterfactual to address the question</a:t>
            </a:r>
          </a:p>
          <a:p>
            <a:pPr lvl="1"/>
            <a:r>
              <a:rPr lang="en-US" dirty="0" smtClean="0"/>
              <a:t> </a:t>
            </a:r>
            <a:r>
              <a:rPr lang="en-US" dirty="0" smtClean="0">
                <a:solidFill>
                  <a:srgbClr val="FF0000"/>
                </a:solidFill>
              </a:rPr>
              <a:t>“what would have been the situation of the target population if the project had not taken place?”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78EE9A1D-AB4F-BA4A-8DF6-CE344846389B}" type="slidenum">
              <a:rPr lang="en-US" smtClean="0"/>
              <a:pPr/>
              <a:t>19</a:t>
            </a:fld>
            <a:endParaRPr lang="en-US"/>
          </a:p>
        </p:txBody>
      </p:sp>
    </p:spTree>
    <p:extLst>
      <p:ext uri="{BB962C8B-B14F-4D97-AF65-F5344CB8AC3E}">
        <p14:creationId xmlns:p14="http://schemas.microsoft.com/office/powerpoint/2010/main" val="367264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355912" y="0"/>
            <a:ext cx="4787875" cy="6858000"/>
          </a:xfrm>
          <a:prstGeom prst="rect">
            <a:avLst/>
          </a:prstGeom>
          <a:solidFill>
            <a:srgbClr val="C2DBEE"/>
          </a:solidFill>
          <a:ln w="0" cmpd="sng">
            <a:noFill/>
            <a:prstDash val="solid"/>
          </a:ln>
        </p:spPr>
        <p:txBody>
          <a:bodyPr vert="horz" lIns="0" tIns="0" rIns="0" bIns="0" anchor="t"/>
          <a:lstStyle/>
          <a:p>
            <a:pPr algn="l"/>
            <a:r>
              <a:rPr lang="en-US" sz="100"/>
              <a:t> </a:t>
            </a:r>
          </a:p>
        </p:txBody>
      </p:sp>
      <p:pic>
        <p:nvPicPr>
          <p:cNvPr id="6" name="Image.jpg"/>
          <p:cNvPicPr/>
          <p:nvPr/>
        </p:nvPicPr>
        <p:blipFill>
          <a:blip r:embed="rId2"/>
          <a:stretch>
            <a:fillRect/>
          </a:stretch>
        </p:blipFill>
        <p:spPr>
          <a:xfrm>
            <a:off x="4355912" y="57150"/>
            <a:ext cx="4787875" cy="6858000"/>
          </a:xfrm>
          <a:prstGeom prst="rect">
            <a:avLst/>
          </a:prstGeom>
        </p:spPr>
      </p:pic>
      <p:pic>
        <p:nvPicPr>
          <p:cNvPr id="17" name="Image.jpg"/>
          <p:cNvPicPr/>
          <p:nvPr/>
        </p:nvPicPr>
        <p:blipFill>
          <a:blip r:embed="rId3"/>
          <a:stretch>
            <a:fillRect/>
          </a:stretch>
        </p:blipFill>
        <p:spPr>
          <a:xfrm>
            <a:off x="491721" y="329089"/>
            <a:ext cx="1688156" cy="1353503"/>
          </a:xfrm>
          <a:prstGeom prst="rect">
            <a:avLst/>
          </a:prstGeom>
        </p:spPr>
      </p:pic>
      <p:pic>
        <p:nvPicPr>
          <p:cNvPr id="20" name="Image.jpg"/>
          <p:cNvPicPr/>
          <p:nvPr/>
        </p:nvPicPr>
        <p:blipFill>
          <a:blip r:embed="rId4"/>
          <a:stretch>
            <a:fillRect/>
          </a:stretch>
        </p:blipFill>
        <p:spPr>
          <a:xfrm>
            <a:off x="2966545" y="5971223"/>
            <a:ext cx="1231436" cy="516255"/>
          </a:xfrm>
          <a:prstGeom prst="rect">
            <a:avLst/>
          </a:prstGeom>
        </p:spPr>
      </p:pic>
      <p:pic>
        <p:nvPicPr>
          <p:cNvPr id="24" name="Image.jpg"/>
          <p:cNvPicPr/>
          <p:nvPr/>
        </p:nvPicPr>
        <p:blipFill>
          <a:blip r:embed="rId5"/>
          <a:stretch>
            <a:fillRect/>
          </a:stretch>
        </p:blipFill>
        <p:spPr>
          <a:xfrm>
            <a:off x="221104" y="6135529"/>
            <a:ext cx="1891332" cy="205740"/>
          </a:xfrm>
          <a:prstGeom prst="rect">
            <a:avLst/>
          </a:prstGeom>
        </p:spPr>
      </p:pic>
      <p:sp>
        <p:nvSpPr>
          <p:cNvPr id="7" name="Text Placeholder 6"/>
          <p:cNvSpPr>
            <a:spLocks noGrp="1"/>
          </p:cNvSpPr>
          <p:nvPr>
            <p:ph type="body" idx="10"/>
          </p:nvPr>
        </p:nvSpPr>
        <p:spPr>
          <a:xfrm>
            <a:off x="4355912" y="336233"/>
            <a:ext cx="399523" cy="821055"/>
          </a:xfrm>
          <a:prstGeom prst="rect">
            <a:avLst/>
          </a:prstGeom>
          <a:noFill/>
          <a:ln w="0" cmpd="sng">
            <a:noFill/>
            <a:prstDash val="solid"/>
          </a:ln>
        </p:spPr>
        <p:txBody>
          <a:bodyPr vert="vert" lIns="0" tIns="0" rIns="0" bIns="0" anchor="t"/>
          <a:lstStyle/>
          <a:p>
            <a:pPr marL="0" marR="32159" indent="0">
              <a:lnSpc>
                <a:spcPts val="1055"/>
              </a:lnSpc>
              <a:spcAft>
                <a:spcPts val="0"/>
              </a:spcAft>
            </a:pPr>
            <a:r>
              <a:rPr lang="en-US" sz="1100" b="1" spc="-11">
                <a:solidFill>
                  <a:srgbClr val="006792"/>
                </a:solidFill>
                <a:latin typeface="Arial" panose="22635452340000000000" pitchFamily="2"/>
              </a:rPr>
              <a:t>Bamberger </a:t>
            </a:r>
            <a:r>
              <a:rPr lang="en-US" sz="1100" b="1">
                <a:solidFill>
                  <a:srgbClr val="006792"/>
                </a:solidFill>
                <a:latin typeface="Arial" panose="22635452340000000000" pitchFamily="2"/>
              </a:rPr>
              <a:t>Rugh </a:t>
            </a:r>
          </a:p>
          <a:p>
            <a:pPr marL="0" indent="0">
              <a:lnSpc>
                <a:spcPts val="914"/>
              </a:lnSpc>
              <a:spcBef>
                <a:spcPts val="0"/>
              </a:spcBef>
              <a:spcAft>
                <a:spcPts val="0"/>
              </a:spcAft>
            </a:pPr>
            <a:r>
              <a:rPr lang="en-US" sz="1100" b="1">
                <a:solidFill>
                  <a:srgbClr val="006792"/>
                </a:solidFill>
                <a:latin typeface="Arial" panose="22635452340000000000" pitchFamily="2"/>
              </a:rPr>
              <a:t>Mabry </a:t>
            </a:r>
          </a:p>
        </p:txBody>
      </p:sp>
      <p:sp>
        <p:nvSpPr>
          <p:cNvPr id="8" name="Text Placeholder 7"/>
          <p:cNvSpPr>
            <a:spLocks noGrp="1"/>
          </p:cNvSpPr>
          <p:nvPr>
            <p:ph type="body" idx="10"/>
          </p:nvPr>
        </p:nvSpPr>
        <p:spPr>
          <a:xfrm>
            <a:off x="-2650149" y="1005840"/>
            <a:ext cx="2509825" cy="971074"/>
          </a:xfrm>
          <a:prstGeom prst="rect">
            <a:avLst/>
          </a:prstGeom>
          <a:noFill/>
          <a:ln w="0" cmpd="sng">
            <a:noFill/>
            <a:prstDash val="solid"/>
          </a:ln>
        </p:spPr>
        <p:txBody>
          <a:bodyPr vert="horz" lIns="0" tIns="16080" rIns="0" bIns="0" anchor="t">
            <a:normAutofit fontScale="25000" lnSpcReduction="20000"/>
          </a:bodyPr>
          <a:lstStyle/>
          <a:p>
            <a:pPr marL="0" indent="0" algn="ctr">
              <a:lnSpc>
                <a:spcPts val="3376"/>
              </a:lnSpc>
              <a:spcAft>
                <a:spcPts val="0"/>
              </a:spcAft>
            </a:pPr>
            <a:r>
              <a:rPr lang="en-US" sz="4500" spc="-70" dirty="0">
                <a:solidFill>
                  <a:srgbClr val="A51E5A"/>
                </a:solidFill>
                <a:latin typeface="Arial" panose="22635452340000000000" pitchFamily="2"/>
              </a:rPr>
              <a:t>RealWorld </a:t>
            </a:r>
          </a:p>
          <a:p>
            <a:pPr marL="0" indent="0" algn="ctr">
              <a:lnSpc>
                <a:spcPts val="4150"/>
              </a:lnSpc>
              <a:spcBef>
                <a:spcPts val="0"/>
              </a:spcBef>
              <a:spcAft>
                <a:spcPts val="0"/>
              </a:spcAft>
            </a:pPr>
            <a:r>
              <a:rPr lang="en-US" sz="4500" spc="-281" dirty="0">
                <a:solidFill>
                  <a:srgbClr val="A51E5A"/>
                </a:solidFill>
                <a:latin typeface="Arial" panose="22635452340000000000" pitchFamily="2"/>
              </a:rPr>
              <a:t>Evaluation </a:t>
            </a:r>
          </a:p>
        </p:txBody>
      </p:sp>
      <p:sp>
        <p:nvSpPr>
          <p:cNvPr id="9" name="Text Placeholder 8"/>
          <p:cNvSpPr>
            <a:spLocks noGrp="1"/>
          </p:cNvSpPr>
          <p:nvPr>
            <p:ph type="body" idx="10"/>
          </p:nvPr>
        </p:nvSpPr>
        <p:spPr>
          <a:xfrm>
            <a:off x="4451951" y="1548765"/>
            <a:ext cx="221530" cy="3481864"/>
          </a:xfrm>
          <a:prstGeom prst="rect">
            <a:avLst/>
          </a:prstGeom>
          <a:noFill/>
          <a:ln w="0" cmpd="sng">
            <a:noFill/>
            <a:prstDash val="solid"/>
          </a:ln>
        </p:spPr>
        <p:txBody>
          <a:bodyPr vert="vert" lIns="0" tIns="0" rIns="0" bIns="0" anchor="t"/>
          <a:lstStyle/>
          <a:p>
            <a:pPr marL="0" indent="0">
              <a:lnSpc>
                <a:spcPts val="1688"/>
              </a:lnSpc>
              <a:spcAft>
                <a:spcPts val="0"/>
              </a:spcAft>
            </a:pPr>
            <a:r>
              <a:rPr lang="en-US" sz="2400" b="1" spc="-127">
                <a:solidFill>
                  <a:srgbClr val="A51E5B"/>
                </a:solidFill>
                <a:latin typeface="Arial" panose="22635452340000000000" pitchFamily="2"/>
              </a:rPr>
              <a:t>RealWorld Evaluation </a:t>
            </a:r>
          </a:p>
        </p:txBody>
      </p:sp>
      <p:sp>
        <p:nvSpPr>
          <p:cNvPr id="10" name="Text Placeholder 9"/>
          <p:cNvSpPr>
            <a:spLocks noGrp="1"/>
          </p:cNvSpPr>
          <p:nvPr>
            <p:ph type="body" idx="10"/>
          </p:nvPr>
        </p:nvSpPr>
        <p:spPr>
          <a:xfrm>
            <a:off x="5142579" y="1308735"/>
            <a:ext cx="2380919" cy="363855"/>
          </a:xfrm>
          <a:prstGeom prst="rect">
            <a:avLst/>
          </a:prstGeom>
          <a:noFill/>
          <a:ln w="0" cmpd="sng">
            <a:noFill/>
            <a:prstDash val="solid"/>
          </a:ln>
        </p:spPr>
        <p:txBody>
          <a:bodyPr vert="horz" lIns="0" tIns="0" rIns="0" bIns="0" anchor="t"/>
          <a:lstStyle/>
          <a:p>
            <a:pPr marL="0" indent="0">
              <a:lnSpc>
                <a:spcPct val="87359"/>
              </a:lnSpc>
              <a:spcAft>
                <a:spcPts val="0"/>
              </a:spcAft>
            </a:pPr>
            <a:r>
              <a:rPr lang="en-US" sz="1300" spc="-74">
                <a:solidFill>
                  <a:srgbClr val="006792"/>
                </a:solidFill>
                <a:latin typeface="Arial" panose="22635452340000000000" pitchFamily="2"/>
              </a:rPr>
              <a:t>Working Under Budget, Time, </a:t>
            </a:r>
          </a:p>
          <a:p>
            <a:pPr marL="0" indent="0">
              <a:lnSpc>
                <a:spcPct val="79679"/>
              </a:lnSpc>
              <a:spcBef>
                <a:spcPts val="0"/>
              </a:spcBef>
              <a:spcAft>
                <a:spcPts val="0"/>
              </a:spcAft>
            </a:pPr>
            <a:r>
              <a:rPr lang="en-US" sz="1300" spc="-77">
                <a:solidFill>
                  <a:srgbClr val="006792"/>
                </a:solidFill>
                <a:latin typeface="Arial" panose="22635452340000000000" pitchFamily="2"/>
              </a:rPr>
              <a:t>Data, and Political Constraints </a:t>
            </a:r>
          </a:p>
        </p:txBody>
      </p:sp>
      <p:sp>
        <p:nvSpPr>
          <p:cNvPr id="11" name="Text Placeholder 10"/>
          <p:cNvSpPr>
            <a:spLocks noGrp="1"/>
          </p:cNvSpPr>
          <p:nvPr>
            <p:ph type="body" idx="10"/>
          </p:nvPr>
        </p:nvSpPr>
        <p:spPr>
          <a:xfrm>
            <a:off x="5150689" y="1991678"/>
            <a:ext cx="967222" cy="404336"/>
          </a:xfrm>
          <a:prstGeom prst="rect">
            <a:avLst/>
          </a:prstGeom>
          <a:noFill/>
          <a:ln w="0" cmpd="sng">
            <a:noFill/>
            <a:prstDash val="solid"/>
          </a:ln>
        </p:spPr>
        <p:txBody>
          <a:bodyPr vert="horz" lIns="0" tIns="0" rIns="0" bIns="0" anchor="t"/>
          <a:lstStyle/>
          <a:p>
            <a:pPr marL="0" indent="0">
              <a:lnSpc>
                <a:spcPts val="1266"/>
              </a:lnSpc>
              <a:spcAft>
                <a:spcPts val="0"/>
              </a:spcAft>
            </a:pPr>
            <a:r>
              <a:rPr lang="en-US" sz="1400" spc="-106">
                <a:solidFill>
                  <a:srgbClr val="A51E5A"/>
                </a:solidFill>
                <a:latin typeface="Arial" panose="22635452340000000000" pitchFamily="2"/>
              </a:rPr>
              <a:t>Michael </a:t>
            </a:r>
          </a:p>
          <a:p>
            <a:pPr marL="0" indent="0">
              <a:lnSpc>
                <a:spcPts val="1547"/>
              </a:lnSpc>
              <a:spcBef>
                <a:spcPts val="0"/>
              </a:spcBef>
              <a:spcAft>
                <a:spcPts val="0"/>
              </a:spcAft>
            </a:pPr>
            <a:r>
              <a:rPr lang="en-US" sz="1400" spc="-106">
                <a:solidFill>
                  <a:srgbClr val="A51E5A"/>
                </a:solidFill>
                <a:latin typeface="Arial" panose="22635452340000000000" pitchFamily="2"/>
              </a:rPr>
              <a:t>Bamberger </a:t>
            </a:r>
          </a:p>
        </p:txBody>
      </p:sp>
      <p:sp>
        <p:nvSpPr>
          <p:cNvPr id="12" name="Text Placeholder 11"/>
          <p:cNvSpPr>
            <a:spLocks noGrp="1"/>
          </p:cNvSpPr>
          <p:nvPr>
            <p:ph type="body" idx="10"/>
          </p:nvPr>
        </p:nvSpPr>
        <p:spPr>
          <a:xfrm>
            <a:off x="6302306" y="1987391"/>
            <a:ext cx="454586" cy="403860"/>
          </a:xfrm>
          <a:prstGeom prst="rect">
            <a:avLst/>
          </a:prstGeom>
          <a:noFill/>
          <a:ln w="0" cmpd="sng">
            <a:noFill/>
            <a:prstDash val="solid"/>
          </a:ln>
        </p:spPr>
        <p:txBody>
          <a:bodyPr vert="horz" lIns="0" tIns="0" rIns="0" bIns="0" anchor="t"/>
          <a:lstStyle/>
          <a:p>
            <a:pPr marL="0" indent="0">
              <a:lnSpc>
                <a:spcPts val="1266"/>
              </a:lnSpc>
              <a:spcAft>
                <a:spcPts val="0"/>
              </a:spcAft>
            </a:pPr>
            <a:r>
              <a:rPr lang="en-US" sz="1400" spc="-106">
                <a:solidFill>
                  <a:srgbClr val="A51E5A"/>
                </a:solidFill>
                <a:latin typeface="Arial" panose="22635452340000000000" pitchFamily="2"/>
              </a:rPr>
              <a:t>Jim </a:t>
            </a:r>
          </a:p>
          <a:p>
            <a:pPr marL="0" indent="0">
              <a:lnSpc>
                <a:spcPts val="1547"/>
              </a:lnSpc>
              <a:spcBef>
                <a:spcPts val="0"/>
              </a:spcBef>
              <a:spcAft>
                <a:spcPts val="0"/>
              </a:spcAft>
            </a:pPr>
            <a:r>
              <a:rPr lang="en-US" sz="1400" spc="-113">
                <a:solidFill>
                  <a:srgbClr val="A51E5A"/>
                </a:solidFill>
                <a:latin typeface="Arial" panose="22635452340000000000" pitchFamily="2"/>
              </a:rPr>
              <a:t>Rugh </a:t>
            </a:r>
          </a:p>
        </p:txBody>
      </p:sp>
      <p:sp>
        <p:nvSpPr>
          <p:cNvPr id="13" name="Text Placeholder 12"/>
          <p:cNvSpPr>
            <a:spLocks noGrp="1"/>
          </p:cNvSpPr>
          <p:nvPr>
            <p:ph type="body" idx="10"/>
          </p:nvPr>
        </p:nvSpPr>
        <p:spPr>
          <a:xfrm>
            <a:off x="6957934" y="1982629"/>
            <a:ext cx="575808" cy="401955"/>
          </a:xfrm>
          <a:prstGeom prst="rect">
            <a:avLst/>
          </a:prstGeom>
          <a:noFill/>
          <a:ln w="0" cmpd="sng">
            <a:noFill/>
            <a:prstDash val="solid"/>
          </a:ln>
        </p:spPr>
        <p:txBody>
          <a:bodyPr vert="horz" lIns="0" tIns="0" rIns="0" bIns="0" anchor="t"/>
          <a:lstStyle/>
          <a:p>
            <a:pPr marL="0" indent="0">
              <a:lnSpc>
                <a:spcPts val="1336"/>
              </a:lnSpc>
              <a:spcAft>
                <a:spcPts val="0"/>
              </a:spcAft>
            </a:pPr>
            <a:r>
              <a:rPr lang="en-US" sz="1400" spc="-106">
                <a:solidFill>
                  <a:srgbClr val="A51E5A"/>
                </a:solidFill>
                <a:latin typeface="Arial" panose="22635452340000000000" pitchFamily="2"/>
              </a:rPr>
              <a:t>Linda </a:t>
            </a:r>
          </a:p>
          <a:p>
            <a:pPr marL="0" indent="0">
              <a:lnSpc>
                <a:spcPts val="1547"/>
              </a:lnSpc>
              <a:spcBef>
                <a:spcPts val="0"/>
              </a:spcBef>
              <a:spcAft>
                <a:spcPts val="0"/>
              </a:spcAft>
            </a:pPr>
            <a:r>
              <a:rPr lang="en-US" sz="1400" spc="-32">
                <a:solidFill>
                  <a:srgbClr val="A51E5A"/>
                </a:solidFill>
                <a:latin typeface="Arial" panose="22635452340000000000" pitchFamily="2"/>
              </a:rPr>
              <a:t>Mabry </a:t>
            </a:r>
          </a:p>
        </p:txBody>
      </p:sp>
      <p:sp>
        <p:nvSpPr>
          <p:cNvPr id="14" name="Text Placeholder 13"/>
          <p:cNvSpPr>
            <a:spLocks noGrp="1"/>
          </p:cNvSpPr>
          <p:nvPr>
            <p:ph type="body" idx="10"/>
          </p:nvPr>
        </p:nvSpPr>
        <p:spPr>
          <a:xfrm>
            <a:off x="8154369" y="1261587"/>
            <a:ext cx="670140" cy="159544"/>
          </a:xfrm>
          <a:prstGeom prst="rect">
            <a:avLst/>
          </a:prstGeom>
          <a:noFill/>
          <a:ln w="0" cmpd="sng">
            <a:noFill/>
            <a:prstDash val="solid"/>
          </a:ln>
        </p:spPr>
        <p:txBody>
          <a:bodyPr vert="horz" lIns="0" tIns="0" rIns="0" bIns="0" anchor="t">
            <a:normAutofit fontScale="85000" lnSpcReduction="10000"/>
          </a:bodyPr>
          <a:lstStyle/>
          <a:p>
            <a:pPr marL="0" indent="0">
              <a:lnSpc>
                <a:spcPct val="84479"/>
              </a:lnSpc>
              <a:spcAft>
                <a:spcPts val="0"/>
              </a:spcAft>
            </a:pPr>
            <a:r>
              <a:rPr lang="en-US" sz="1200" spc="102">
                <a:solidFill>
                  <a:srgbClr val="006792"/>
                </a:solidFill>
                <a:latin typeface="Arial" panose="22635452340000000000" pitchFamily="2"/>
              </a:rPr>
              <a:t>EDITION </a:t>
            </a:r>
          </a:p>
        </p:txBody>
      </p:sp>
      <p:sp>
        <p:nvSpPr>
          <p:cNvPr id="15" name="Text Placeholder 14"/>
          <p:cNvSpPr>
            <a:spLocks noGrp="1"/>
          </p:cNvSpPr>
          <p:nvPr>
            <p:ph type="body" idx="10"/>
          </p:nvPr>
        </p:nvSpPr>
        <p:spPr>
          <a:xfrm>
            <a:off x="4410974" y="5109211"/>
            <a:ext cx="329948" cy="533876"/>
          </a:xfrm>
          <a:prstGeom prst="rect">
            <a:avLst/>
          </a:prstGeom>
          <a:noFill/>
          <a:ln w="0" cmpd="sng">
            <a:noFill/>
            <a:prstDash val="solid"/>
          </a:ln>
        </p:spPr>
        <p:txBody>
          <a:bodyPr vert="horz" lIns="0" tIns="16080" rIns="0" bIns="0" anchor="t">
            <a:normAutofit fontScale="62500" lnSpcReduction="20000"/>
          </a:bodyPr>
          <a:lstStyle/>
          <a:p>
            <a:pPr marL="0" indent="0" algn="ctr">
              <a:lnSpc>
                <a:spcPts val="3447"/>
              </a:lnSpc>
              <a:spcAft>
                <a:spcPts val="0"/>
              </a:spcAft>
            </a:pPr>
            <a:r>
              <a:rPr lang="en-US" sz="4100" b="1">
                <a:solidFill>
                  <a:srgbClr val="006792"/>
                </a:solidFill>
                <a:latin typeface="Tahoma" panose="22635452340000000000" pitchFamily="2"/>
              </a:rPr>
              <a:t>2 </a:t>
            </a:r>
          </a:p>
          <a:p>
            <a:pPr marL="0" indent="0" algn="ctr">
              <a:lnSpc>
                <a:spcPts val="281"/>
              </a:lnSpc>
              <a:spcBef>
                <a:spcPts val="127"/>
              </a:spcBef>
              <a:spcAft>
                <a:spcPts val="0"/>
              </a:spcAft>
            </a:pPr>
            <a:r>
              <a:rPr lang="en-US" sz="600" spc="46">
                <a:solidFill>
                  <a:srgbClr val="006792"/>
                </a:solidFill>
                <a:latin typeface="Arial" panose="22635452340000000000" pitchFamily="2"/>
              </a:rPr>
              <a:t>EDITION </a:t>
            </a:r>
          </a:p>
        </p:txBody>
      </p:sp>
      <p:sp>
        <p:nvSpPr>
          <p:cNvPr id="18" name="Text Placeholder 17"/>
          <p:cNvSpPr>
            <a:spLocks noGrp="1"/>
          </p:cNvSpPr>
          <p:nvPr>
            <p:ph type="body" idx="10"/>
          </p:nvPr>
        </p:nvSpPr>
        <p:spPr>
          <a:xfrm>
            <a:off x="469098" y="1783080"/>
            <a:ext cx="3730590" cy="3892868"/>
          </a:xfrm>
          <a:prstGeom prst="rect">
            <a:avLst/>
          </a:prstGeom>
          <a:noFill/>
          <a:ln w="0" cmpd="sng">
            <a:noFill/>
            <a:prstDash val="solid"/>
          </a:ln>
        </p:spPr>
        <p:txBody>
          <a:bodyPr vert="horz" lIns="0" tIns="0" rIns="0" bIns="0" anchor="t"/>
          <a:lstStyle/>
          <a:p>
            <a:pPr marL="0" marR="289435" indent="0">
              <a:lnSpc>
                <a:spcPct val="95999"/>
              </a:lnSpc>
              <a:spcAft>
                <a:spcPts val="0"/>
              </a:spcAft>
            </a:pPr>
            <a:r>
              <a:rPr lang="en-US" sz="700" spc="14" dirty="0">
                <a:solidFill>
                  <a:srgbClr val="000000"/>
                </a:solidFill>
                <a:latin typeface="Arial Narrow" panose="22635452340000000000" pitchFamily="2"/>
              </a:rPr>
              <a:t>This book addresses the challenges of conducting program evaluations in real-world contexts where </a:t>
            </a:r>
            <a:r>
              <a:rPr lang="en-US" sz="700" spc="7" dirty="0">
                <a:solidFill>
                  <a:srgbClr val="000000"/>
                </a:solidFill>
                <a:latin typeface="Arial Narrow" panose="22635452340000000000" pitchFamily="2"/>
              </a:rPr>
              <a:t>evaluators and their clients face budget and time constraints and where critical data may be missing. The </a:t>
            </a:r>
            <a:r>
              <a:rPr lang="en-US" sz="700" spc="-7" dirty="0">
                <a:solidFill>
                  <a:srgbClr val="000000"/>
                </a:solidFill>
                <a:latin typeface="Arial Narrow" panose="22635452340000000000" pitchFamily="2"/>
              </a:rPr>
              <a:t>book is organized around a seven-step model developed by the authors, which has been tested and refined in </a:t>
            </a:r>
            <a:r>
              <a:rPr lang="en-US" sz="700" spc="18" dirty="0">
                <a:solidFill>
                  <a:srgbClr val="000000"/>
                </a:solidFill>
                <a:latin typeface="Arial Narrow" panose="22635452340000000000" pitchFamily="2"/>
              </a:rPr>
              <a:t>workshops and in practice. Vignettes and case studies—representing evaluations from a variety of </a:t>
            </a:r>
            <a:r>
              <a:rPr lang="en-US" sz="700" dirty="0">
                <a:solidFill>
                  <a:srgbClr val="000000"/>
                </a:solidFill>
                <a:latin typeface="Arial Narrow" panose="22635452340000000000" pitchFamily="2"/>
              </a:rPr>
              <a:t>geographic regions and sectors—demonstrate adaptive possibilities for small projects with budgets of a few </a:t>
            </a:r>
            <a:r>
              <a:rPr lang="en-US" sz="700" spc="18" dirty="0">
                <a:solidFill>
                  <a:srgbClr val="000000"/>
                </a:solidFill>
                <a:latin typeface="Arial Narrow" panose="22635452340000000000" pitchFamily="2"/>
              </a:rPr>
              <a:t>thousand dollars to large-scale, long-term evaluations of complex programs. The text incorporates </a:t>
            </a:r>
            <a:r>
              <a:rPr lang="en-US" sz="700" spc="7" dirty="0">
                <a:solidFill>
                  <a:srgbClr val="000000"/>
                </a:solidFill>
                <a:latin typeface="Arial Narrow" panose="22635452340000000000" pitchFamily="2"/>
              </a:rPr>
              <a:t>quantitative, qualitative, and mixed-method designs and this Second Edition reflects important developments </a:t>
            </a:r>
            <a:r>
              <a:rPr lang="en-US" sz="700" spc="4" dirty="0">
                <a:solidFill>
                  <a:srgbClr val="000000"/>
                </a:solidFill>
                <a:latin typeface="Arial Narrow" panose="22635452340000000000" pitchFamily="2"/>
              </a:rPr>
              <a:t>in the field over the last five years. </a:t>
            </a:r>
          </a:p>
          <a:p>
            <a:pPr marL="0" indent="0">
              <a:lnSpc>
                <a:spcPct val="84479"/>
              </a:lnSpc>
              <a:spcBef>
                <a:spcPts val="1140"/>
              </a:spcBef>
              <a:spcAft>
                <a:spcPts val="0"/>
              </a:spcAft>
            </a:pPr>
            <a:r>
              <a:rPr lang="en-US" sz="800" b="1" spc="98" dirty="0">
                <a:solidFill>
                  <a:srgbClr val="A51E5A"/>
                </a:solidFill>
                <a:latin typeface="Tahoma" panose="22635452340000000000" pitchFamily="2"/>
              </a:rPr>
              <a:t>New to the Second Edition: </a:t>
            </a:r>
          </a:p>
          <a:p>
            <a:pPr marL="160797" marR="482392" indent="160797">
              <a:lnSpc>
                <a:spcPct val="95999"/>
              </a:lnSpc>
              <a:spcBef>
                <a:spcPts val="380"/>
              </a:spcBef>
              <a:spcAft>
                <a:spcPts val="0"/>
              </a:spcAft>
              <a:buFont typeface="Symbol"/>
              <a:buChar char="·"/>
            </a:pPr>
            <a:r>
              <a:rPr lang="en-US" sz="700" b="1" spc="-4" dirty="0">
                <a:solidFill>
                  <a:srgbClr val="006792"/>
                </a:solidFill>
                <a:latin typeface="Arial Narrow" panose="22635452340000000000" pitchFamily="2"/>
              </a:rPr>
              <a:t>Adds two new chapters on organizing and managing evaluations,</a:t>
            </a:r>
            <a:r>
              <a:rPr lang="en-US" sz="700" spc="-4" dirty="0">
                <a:solidFill>
                  <a:srgbClr val="000000"/>
                </a:solidFill>
                <a:latin typeface="Arial Narrow" panose="22635452340000000000" pitchFamily="2"/>
              </a:rPr>
              <a:t> including how to strengthen </a:t>
            </a:r>
            <a:r>
              <a:rPr lang="en-US" sz="700" spc="4" dirty="0">
                <a:solidFill>
                  <a:srgbClr val="000000"/>
                </a:solidFill>
                <a:latin typeface="Arial Narrow" panose="22635452340000000000" pitchFamily="2"/>
              </a:rPr>
              <a:t>capacity and promote the institutionalization of evaluation systems </a:t>
            </a:r>
          </a:p>
          <a:p>
            <a:pPr marL="192957" marR="289435" indent="192957">
              <a:lnSpc>
                <a:spcPct val="95999"/>
              </a:lnSpc>
              <a:spcBef>
                <a:spcPts val="253"/>
              </a:spcBef>
              <a:spcAft>
                <a:spcPts val="0"/>
              </a:spcAft>
              <a:buFont typeface="Symbol"/>
              <a:buChar char="·"/>
            </a:pPr>
            <a:r>
              <a:rPr lang="en-US" sz="700" b="1" spc="-7" dirty="0">
                <a:solidFill>
                  <a:srgbClr val="006792"/>
                </a:solidFill>
                <a:latin typeface="Arial Narrow" panose="22635452340000000000" pitchFamily="2"/>
              </a:rPr>
              <a:t>Includes a new chapter on the evaluation of complex development interventions,</a:t>
            </a:r>
            <a:r>
              <a:rPr lang="en-US" sz="700" spc="-7" dirty="0">
                <a:solidFill>
                  <a:srgbClr val="000000"/>
                </a:solidFill>
                <a:latin typeface="Arial Narrow" panose="22635452340000000000" pitchFamily="2"/>
              </a:rPr>
              <a:t> with a number of </a:t>
            </a:r>
            <a:r>
              <a:rPr lang="en-US" sz="700" spc="4" dirty="0">
                <a:solidFill>
                  <a:srgbClr val="000000"/>
                </a:solidFill>
                <a:latin typeface="Arial Narrow" panose="22635452340000000000" pitchFamily="2"/>
              </a:rPr>
              <a:t>promising new approaches presented </a:t>
            </a:r>
          </a:p>
          <a:p>
            <a:pPr marL="192957" marR="321594" indent="192957">
              <a:lnSpc>
                <a:spcPct val="95999"/>
              </a:lnSpc>
              <a:spcBef>
                <a:spcPts val="380"/>
              </a:spcBef>
              <a:spcAft>
                <a:spcPts val="0"/>
              </a:spcAft>
              <a:buFont typeface="Symbol"/>
              <a:buChar char="·"/>
            </a:pPr>
            <a:r>
              <a:rPr lang="en-US" sz="700" b="1" dirty="0">
                <a:solidFill>
                  <a:srgbClr val="006792"/>
                </a:solidFill>
                <a:latin typeface="Arial Narrow" panose="22635452340000000000" pitchFamily="2"/>
              </a:rPr>
              <a:t>Incorporates new material,</a:t>
            </a:r>
            <a:r>
              <a:rPr lang="en-US" sz="700" dirty="0">
                <a:solidFill>
                  <a:srgbClr val="000000"/>
                </a:solidFill>
                <a:latin typeface="Arial Narrow" panose="22635452340000000000" pitchFamily="2"/>
              </a:rPr>
              <a:t> including on ethical standards, debates over the “best” evaluation designs </a:t>
            </a:r>
            <a:r>
              <a:rPr lang="en-US" sz="700" spc="4" dirty="0">
                <a:solidFill>
                  <a:srgbClr val="000000"/>
                </a:solidFill>
                <a:latin typeface="Arial Narrow" panose="22635452340000000000" pitchFamily="2"/>
              </a:rPr>
              <a:t>and how to assess their validity, and the importance of understanding settings </a:t>
            </a:r>
          </a:p>
          <a:p>
            <a:pPr marL="192957" marR="385913" indent="192957">
              <a:lnSpc>
                <a:spcPct val="95999"/>
              </a:lnSpc>
              <a:spcBef>
                <a:spcPts val="380"/>
              </a:spcBef>
              <a:spcAft>
                <a:spcPts val="0"/>
              </a:spcAft>
              <a:buFont typeface="Symbol"/>
              <a:buChar char="·"/>
            </a:pPr>
            <a:r>
              <a:rPr lang="en-US" sz="700" b="1" spc="-11" dirty="0">
                <a:solidFill>
                  <a:srgbClr val="006792"/>
                </a:solidFill>
                <a:latin typeface="Arial Narrow" panose="22635452340000000000" pitchFamily="2"/>
              </a:rPr>
              <a:t>Expands the discussion of program theory,</a:t>
            </a:r>
            <a:r>
              <a:rPr lang="en-US" sz="700" spc="-11" dirty="0">
                <a:solidFill>
                  <a:srgbClr val="000000"/>
                </a:solidFill>
                <a:latin typeface="Arial Narrow" panose="22635452340000000000" pitchFamily="2"/>
              </a:rPr>
              <a:t> incorporating theory of change, contextual and process </a:t>
            </a:r>
            <a:r>
              <a:rPr lang="en-US" sz="700" spc="4" dirty="0">
                <a:solidFill>
                  <a:srgbClr val="000000"/>
                </a:solidFill>
                <a:latin typeface="Arial Narrow" panose="22635452340000000000" pitchFamily="2"/>
              </a:rPr>
              <a:t>analysis, multi-level logic models, using competing theories, and trajectory analysis </a:t>
            </a:r>
          </a:p>
          <a:p>
            <a:pPr marL="192957" marR="321594" indent="192957">
              <a:lnSpc>
                <a:spcPct val="95999"/>
              </a:lnSpc>
              <a:spcBef>
                <a:spcPts val="380"/>
              </a:spcBef>
              <a:spcAft>
                <a:spcPts val="0"/>
              </a:spcAft>
              <a:buFont typeface="Symbol"/>
              <a:buChar char="·"/>
            </a:pPr>
            <a:r>
              <a:rPr lang="en-US" sz="700" b="1" dirty="0">
                <a:solidFill>
                  <a:srgbClr val="006792"/>
                </a:solidFill>
                <a:latin typeface="Arial Narrow" panose="22635452340000000000" pitchFamily="2"/>
              </a:rPr>
              <a:t>Provides case studies of each of the 19 evaluation designs,</a:t>
            </a:r>
            <a:r>
              <a:rPr lang="en-US" sz="700" dirty="0">
                <a:solidFill>
                  <a:srgbClr val="000000"/>
                </a:solidFill>
                <a:latin typeface="Arial Narrow" panose="22635452340000000000" pitchFamily="2"/>
              </a:rPr>
              <a:t> showing how they have been applied in the field </a:t>
            </a:r>
          </a:p>
          <a:p>
            <a:pPr marL="0" marR="289435" indent="0">
              <a:lnSpc>
                <a:spcPct val="95999"/>
              </a:lnSpc>
              <a:spcBef>
                <a:spcPts val="886"/>
              </a:spcBef>
              <a:spcAft>
                <a:spcPts val="0"/>
              </a:spcAft>
            </a:pPr>
            <a:r>
              <a:rPr lang="en-US" sz="700" i="1" dirty="0">
                <a:solidFill>
                  <a:srgbClr val="A51E5A"/>
                </a:solidFill>
                <a:latin typeface="Arial Narrow" panose="22635452340000000000" pitchFamily="2"/>
              </a:rPr>
              <a:t>“This book represents a significant achievement. The authors have succeeded in creating a book that can be </a:t>
            </a:r>
            <a:r>
              <a:rPr lang="en-US" sz="700" i="1" spc="4" dirty="0">
                <a:solidFill>
                  <a:srgbClr val="A51E5A"/>
                </a:solidFill>
                <a:latin typeface="Arial Narrow" panose="22635452340000000000" pitchFamily="2"/>
              </a:rPr>
              <a:t>used in a wide variety of locations and by a large community of evaluation practitioners.” </a:t>
            </a:r>
          </a:p>
          <a:p>
            <a:pPr marL="0" marR="257276" indent="0" algn="r">
              <a:lnSpc>
                <a:spcPct val="95999"/>
              </a:lnSpc>
              <a:spcBef>
                <a:spcPts val="253"/>
              </a:spcBef>
              <a:spcAft>
                <a:spcPts val="0"/>
              </a:spcAft>
            </a:pPr>
            <a:r>
              <a:rPr lang="en-US" sz="700" spc="4" dirty="0">
                <a:solidFill>
                  <a:srgbClr val="A51E5A"/>
                </a:solidFill>
                <a:latin typeface="Arial Narrow" panose="22635452340000000000" pitchFamily="2"/>
              </a:rPr>
              <a:t>—Michael D. Niles, </a:t>
            </a:r>
            <a:r>
              <a:rPr lang="en-US" sz="700" i="1" spc="4" dirty="0">
                <a:solidFill>
                  <a:srgbClr val="A51E5A"/>
                </a:solidFill>
                <a:latin typeface="Arial Narrow" panose="22635452340000000000" pitchFamily="2"/>
              </a:rPr>
              <a:t>Missouri Western State University </a:t>
            </a:r>
          </a:p>
          <a:p>
            <a:pPr marL="0" marR="546711" indent="0">
              <a:lnSpc>
                <a:spcPct val="95999"/>
              </a:lnSpc>
              <a:spcBef>
                <a:spcPts val="633"/>
              </a:spcBef>
              <a:spcAft>
                <a:spcPts val="0"/>
              </a:spcAft>
            </a:pPr>
            <a:r>
              <a:rPr lang="en-US" sz="700" i="1" dirty="0">
                <a:solidFill>
                  <a:srgbClr val="A51E5A"/>
                </a:solidFill>
                <a:latin typeface="Arial Narrow" panose="22635452340000000000" pitchFamily="2"/>
              </a:rPr>
              <a:t>“This book is exceptional and unique in the way that it combines foundational knowledge from social </a:t>
            </a:r>
            <a:r>
              <a:rPr lang="en-US" sz="700" i="1" spc="7" dirty="0">
                <a:solidFill>
                  <a:srgbClr val="A51E5A"/>
                </a:solidFill>
                <a:latin typeface="Arial Narrow" panose="22635452340000000000" pitchFamily="2"/>
              </a:rPr>
              <a:t>sciences with theory and methods that are specific to evaluation.” </a:t>
            </a:r>
          </a:p>
          <a:p>
            <a:pPr marL="0" marR="257276" indent="0" algn="r">
              <a:lnSpc>
                <a:spcPct val="95999"/>
              </a:lnSpc>
              <a:spcBef>
                <a:spcPts val="127"/>
              </a:spcBef>
              <a:spcAft>
                <a:spcPts val="0"/>
              </a:spcAft>
            </a:pPr>
            <a:r>
              <a:rPr lang="en-US" sz="700" spc="7" dirty="0">
                <a:solidFill>
                  <a:srgbClr val="A51E5A"/>
                </a:solidFill>
                <a:latin typeface="Arial Narrow" panose="22635452340000000000" pitchFamily="2"/>
              </a:rPr>
              <a:t>—Gary </a:t>
            </a:r>
            <a:r>
              <a:rPr lang="en-US" sz="700" spc="7" dirty="0" err="1">
                <a:solidFill>
                  <a:srgbClr val="A51E5A"/>
                </a:solidFill>
                <a:latin typeface="Arial Narrow" panose="22635452340000000000" pitchFamily="2"/>
              </a:rPr>
              <a:t>Miron</a:t>
            </a:r>
            <a:r>
              <a:rPr lang="en-US" sz="700" spc="7" dirty="0">
                <a:solidFill>
                  <a:srgbClr val="A51E5A"/>
                </a:solidFill>
                <a:latin typeface="Arial Narrow" panose="22635452340000000000" pitchFamily="2"/>
              </a:rPr>
              <a:t>, </a:t>
            </a:r>
            <a:r>
              <a:rPr lang="en-US" sz="700" i="1" spc="7" dirty="0">
                <a:solidFill>
                  <a:srgbClr val="A51E5A"/>
                </a:solidFill>
                <a:latin typeface="Arial Narrow" panose="22635452340000000000" pitchFamily="2"/>
              </a:rPr>
              <a:t>Western Michigan University </a:t>
            </a:r>
          </a:p>
          <a:p>
            <a:pPr marL="0" marR="353754" indent="0">
              <a:lnSpc>
                <a:spcPct val="95999"/>
              </a:lnSpc>
              <a:spcBef>
                <a:spcPts val="633"/>
              </a:spcBef>
              <a:spcAft>
                <a:spcPts val="0"/>
              </a:spcAft>
            </a:pPr>
            <a:r>
              <a:rPr lang="en-US" sz="700" i="1" spc="4" dirty="0">
                <a:solidFill>
                  <a:srgbClr val="A51E5A"/>
                </a:solidFill>
                <a:latin typeface="Arial Narrow" panose="22635452340000000000" pitchFamily="2"/>
              </a:rPr>
              <a:t>“The book represents a very good and timely contribution worth having on an evaluator’s shelf, especially if </a:t>
            </a:r>
            <a:r>
              <a:rPr lang="en-US" sz="700" i="1" spc="7" dirty="0">
                <a:solidFill>
                  <a:srgbClr val="A51E5A"/>
                </a:solidFill>
                <a:latin typeface="Arial Narrow" panose="22635452340000000000" pitchFamily="2"/>
              </a:rPr>
              <a:t>you work in the international development arena.” </a:t>
            </a:r>
          </a:p>
          <a:p>
            <a:pPr marL="0" marR="257276" indent="0" algn="r">
              <a:lnSpc>
                <a:spcPct val="95999"/>
              </a:lnSpc>
              <a:spcBef>
                <a:spcPts val="253"/>
              </a:spcBef>
              <a:spcAft>
                <a:spcPts val="127"/>
              </a:spcAft>
            </a:pPr>
            <a:r>
              <a:rPr lang="en-US" sz="700" spc="4" dirty="0">
                <a:solidFill>
                  <a:srgbClr val="A51E5A"/>
                </a:solidFill>
                <a:latin typeface="Arial Narrow" panose="22635452340000000000" pitchFamily="2"/>
              </a:rPr>
              <a:t>—Thomaz Chianca, </a:t>
            </a:r>
            <a:r>
              <a:rPr lang="en-US" sz="700" i="1" spc="4" dirty="0">
                <a:solidFill>
                  <a:srgbClr val="A51E5A"/>
                </a:solidFill>
                <a:latin typeface="Arial Narrow" panose="22635452340000000000" pitchFamily="2"/>
              </a:rPr>
              <a:t>independent evaluation consultant, Rio de Janeiro, Brazil </a:t>
            </a:r>
          </a:p>
        </p:txBody>
      </p:sp>
      <p:sp>
        <p:nvSpPr>
          <p:cNvPr id="21" name="Text Placeholder 20"/>
          <p:cNvSpPr>
            <a:spLocks noGrp="1"/>
          </p:cNvSpPr>
          <p:nvPr>
            <p:ph type="body" idx="10"/>
          </p:nvPr>
        </p:nvSpPr>
        <p:spPr>
          <a:xfrm>
            <a:off x="2179877" y="36671"/>
            <a:ext cx="2019811" cy="1723073"/>
          </a:xfrm>
          <a:prstGeom prst="rect">
            <a:avLst/>
          </a:prstGeom>
          <a:noFill/>
          <a:ln w="0" cmpd="sng">
            <a:noFill/>
            <a:prstDash val="solid"/>
          </a:ln>
        </p:spPr>
        <p:txBody>
          <a:bodyPr vert="horz" lIns="0" tIns="369834" rIns="0" bIns="0" anchor="t"/>
          <a:lstStyle/>
          <a:p>
            <a:pPr marL="64319" indent="0">
              <a:lnSpc>
                <a:spcPts val="3798"/>
              </a:lnSpc>
              <a:spcAft>
                <a:spcPts val="0"/>
              </a:spcAft>
            </a:pPr>
            <a:r>
              <a:rPr lang="en-US" sz="4700" b="1">
                <a:solidFill>
                  <a:srgbClr val="006792"/>
                </a:solidFill>
                <a:latin typeface="Tahoma" panose="22635452340000000000" pitchFamily="2"/>
              </a:rPr>
              <a:t>2 </a:t>
            </a:r>
          </a:p>
          <a:p>
            <a:pPr marL="64319" indent="0">
              <a:lnSpc>
                <a:spcPct val="95999"/>
              </a:lnSpc>
              <a:spcBef>
                <a:spcPts val="127"/>
              </a:spcBef>
              <a:spcAft>
                <a:spcPts val="0"/>
              </a:spcAft>
            </a:pPr>
            <a:r>
              <a:rPr lang="en-US" sz="600" spc="56">
                <a:solidFill>
                  <a:srgbClr val="006792"/>
                </a:solidFill>
                <a:latin typeface="Arial" panose="22635452340000000000" pitchFamily="2"/>
              </a:rPr>
              <a:t>EDITION </a:t>
            </a:r>
          </a:p>
          <a:p>
            <a:pPr marL="64319" indent="0">
              <a:lnSpc>
                <a:spcPct val="75839"/>
              </a:lnSpc>
              <a:spcBef>
                <a:spcPts val="0"/>
              </a:spcBef>
              <a:spcAft>
                <a:spcPts val="0"/>
              </a:spcAft>
            </a:pPr>
            <a:r>
              <a:rPr lang="en-US" sz="2700" spc="-193">
                <a:solidFill>
                  <a:srgbClr val="A51E5A"/>
                </a:solidFill>
                <a:latin typeface="Arial" panose="22635452340000000000" pitchFamily="2"/>
              </a:rPr>
              <a:t>RealWorld </a:t>
            </a:r>
          </a:p>
          <a:p>
            <a:pPr marL="64319" indent="0">
              <a:lnSpc>
                <a:spcPct val="74879"/>
              </a:lnSpc>
              <a:spcBef>
                <a:spcPts val="0"/>
              </a:spcBef>
              <a:spcAft>
                <a:spcPts val="0"/>
              </a:spcAft>
            </a:pPr>
            <a:r>
              <a:rPr lang="en-US" sz="2800" spc="-200">
                <a:solidFill>
                  <a:srgbClr val="A51E5A"/>
                </a:solidFill>
                <a:latin typeface="Arial" panose="22635452340000000000" pitchFamily="2"/>
              </a:rPr>
              <a:t>Evaluation </a:t>
            </a:r>
          </a:p>
        </p:txBody>
      </p:sp>
      <p:sp>
        <p:nvSpPr>
          <p:cNvPr id="22" name="Text Placeholder 21"/>
          <p:cNvSpPr>
            <a:spLocks noGrp="1"/>
          </p:cNvSpPr>
          <p:nvPr>
            <p:ph type="body" idx="10"/>
          </p:nvPr>
        </p:nvSpPr>
        <p:spPr>
          <a:xfrm>
            <a:off x="2147010" y="5712619"/>
            <a:ext cx="819535" cy="804863"/>
          </a:xfrm>
          <a:prstGeom prst="rect">
            <a:avLst/>
          </a:prstGeom>
          <a:noFill/>
          <a:ln w="12065" cmpd="sng">
            <a:solidFill>
              <a:srgbClr val="231F20"/>
            </a:solidFill>
            <a:prstDash val="solid"/>
          </a:ln>
        </p:spPr>
        <p:txBody>
          <a:bodyPr vert="horz" lIns="0" tIns="144718" rIns="0" bIns="0" anchor="t"/>
          <a:lstStyle/>
          <a:p>
            <a:pPr marL="0" indent="0" algn="ctr">
              <a:lnSpc>
                <a:spcPct val="118079"/>
              </a:lnSpc>
              <a:spcAft>
                <a:spcPts val="506"/>
              </a:spcAft>
            </a:pPr>
            <a:r>
              <a:rPr lang="en-US" sz="600" spc="-14">
                <a:solidFill>
                  <a:srgbClr val="000000"/>
                </a:solidFill>
                <a:latin typeface="Arial Narrow" panose="22635452340000000000" pitchFamily="2"/>
              </a:rPr>
              <a:t>MANDATORY SPACE </a:t>
            </a:r>
            <a:r>
              <a:t/>
            </a:r>
            <a:br/>
            <a:r>
              <a:rPr lang="en-US" sz="600" spc="-14">
                <a:solidFill>
                  <a:srgbClr val="000000"/>
                </a:solidFill>
                <a:latin typeface="Arial Narrow" panose="22635452340000000000" pitchFamily="2"/>
              </a:rPr>
              <a:t>REQUIRED BY BANG </a:t>
            </a:r>
            <a:r>
              <a:t/>
            </a:r>
            <a:br/>
            <a:r>
              <a:rPr lang="en-US" sz="600" spc="-14">
                <a:solidFill>
                  <a:srgbClr val="000000"/>
                </a:solidFill>
                <a:latin typeface="Arial Narrow" panose="22635452340000000000" pitchFamily="2"/>
              </a:rPr>
              <a:t>FOR SUSTAINABLE </a:t>
            </a:r>
            <a:r>
              <a:t/>
            </a:r>
            <a:br/>
            <a:r>
              <a:rPr lang="en-US" sz="600">
                <a:solidFill>
                  <a:srgbClr val="000000"/>
                </a:solidFill>
                <a:latin typeface="Arial Narrow" panose="22635452340000000000" pitchFamily="2"/>
              </a:rPr>
              <a:t>FORESTRY </a:t>
            </a:r>
            <a:r>
              <a:t/>
            </a:r>
            <a:br/>
            <a:r>
              <a:rPr lang="en-US" sz="600" spc="-14">
                <a:solidFill>
                  <a:srgbClr val="000000"/>
                </a:solidFill>
                <a:latin typeface="Arial Narrow" panose="22635452340000000000" pitchFamily="2"/>
              </a:rPr>
              <a:t>INITIATIVE LOGO </a:t>
            </a:r>
          </a:p>
        </p:txBody>
      </p:sp>
    </p:spTree>
    <p:extLst>
      <p:ext uri="{BB962C8B-B14F-4D97-AF65-F5344CB8AC3E}">
        <p14:creationId xmlns:p14="http://schemas.microsoft.com/office/powerpoint/2010/main" val="3831397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Situations in which an NED may be the best design option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Complex programs</a:t>
            </a:r>
          </a:p>
          <a:p>
            <a:r>
              <a:rPr lang="en-US" dirty="0" smtClean="0"/>
              <a:t>Not possible to define a comparison group</a:t>
            </a:r>
          </a:p>
          <a:p>
            <a:r>
              <a:rPr lang="en-US" dirty="0" smtClean="0"/>
              <a:t>When the project involves complex processes of behavioral change</a:t>
            </a:r>
          </a:p>
          <a:p>
            <a:r>
              <a:rPr lang="en-US" dirty="0" smtClean="0"/>
              <a:t>outcomes not known in advance</a:t>
            </a:r>
          </a:p>
          <a:p>
            <a:r>
              <a:rPr lang="en-US" dirty="0" smtClean="0"/>
              <a:t>Many outcomes are qualitative</a:t>
            </a:r>
          </a:p>
          <a:p>
            <a:r>
              <a:rPr lang="en-US" dirty="0" smtClean="0"/>
              <a:t>Projects operate in different local settings</a:t>
            </a:r>
          </a:p>
          <a:p>
            <a:r>
              <a:rPr lang="en-US" dirty="0" smtClean="0"/>
              <a:t>When it is important to study implementation</a:t>
            </a:r>
          </a:p>
          <a:p>
            <a:r>
              <a:rPr lang="en-US" dirty="0" smtClean="0"/>
              <a:t>Project evolves slowly over a long period of time</a:t>
            </a:r>
            <a:endParaRPr lang="en-US" dirty="0"/>
          </a:p>
        </p:txBody>
      </p:sp>
      <p:sp>
        <p:nvSpPr>
          <p:cNvPr id="4" name="Slide Number Placeholder 3"/>
          <p:cNvSpPr>
            <a:spLocks noGrp="1"/>
          </p:cNvSpPr>
          <p:nvPr>
            <p:ph type="sldNum" sz="quarter" idx="12"/>
          </p:nvPr>
        </p:nvSpPr>
        <p:spPr/>
        <p:txBody>
          <a:bodyPr/>
          <a:lstStyle/>
          <a:p>
            <a:fld id="{78EE9A1D-AB4F-BA4A-8DF6-CE344846389B}" type="slidenum">
              <a:rPr lang="en-US" smtClean="0"/>
              <a:pPr/>
              <a:t>20</a:t>
            </a:fld>
            <a:endParaRPr lang="en-US"/>
          </a:p>
        </p:txBody>
      </p:sp>
    </p:spTree>
    <p:extLst>
      <p:ext uri="{BB962C8B-B14F-4D97-AF65-F5344CB8AC3E}">
        <p14:creationId xmlns:p14="http://schemas.microsoft.com/office/powerpoint/2010/main" val="1115700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Some potentially strong NEDs</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Interrupted time series</a:t>
            </a:r>
          </a:p>
          <a:p>
            <a:pPr marL="514350" indent="-514350">
              <a:buFont typeface="+mj-lt"/>
              <a:buAutoNum type="alphaUcPeriod"/>
            </a:pPr>
            <a:r>
              <a:rPr lang="en-US" dirty="0" smtClean="0"/>
              <a:t>Single case evaluation designs</a:t>
            </a:r>
          </a:p>
          <a:p>
            <a:pPr marL="514350" indent="-514350">
              <a:buFont typeface="+mj-lt"/>
              <a:buAutoNum type="alphaUcPeriod"/>
            </a:pPr>
            <a:r>
              <a:rPr lang="en-US" dirty="0" smtClean="0"/>
              <a:t>Longitudinal designs</a:t>
            </a:r>
          </a:p>
          <a:p>
            <a:pPr marL="514350" indent="-514350">
              <a:buFont typeface="+mj-lt"/>
              <a:buAutoNum type="alphaUcPeriod"/>
            </a:pPr>
            <a:r>
              <a:rPr lang="en-US" dirty="0" smtClean="0"/>
              <a:t>Mixed method case study designs</a:t>
            </a:r>
          </a:p>
          <a:p>
            <a:pPr marL="514350" indent="-514350">
              <a:buFont typeface="+mj-lt"/>
              <a:buAutoNum type="alphaUcPeriod"/>
            </a:pPr>
            <a:r>
              <a:rPr lang="en-US" dirty="0" smtClean="0"/>
              <a:t>Analysis of causality through program theory models</a:t>
            </a:r>
          </a:p>
          <a:p>
            <a:pPr marL="514350" indent="-514350">
              <a:buFont typeface="+mj-lt"/>
              <a:buAutoNum type="alphaUcPeriod"/>
            </a:pPr>
            <a:r>
              <a:rPr lang="en-US" dirty="0" smtClean="0"/>
              <a:t>Concept mapping</a:t>
            </a:r>
            <a:endParaRPr lang="en-US" dirty="0"/>
          </a:p>
        </p:txBody>
      </p:sp>
      <p:sp>
        <p:nvSpPr>
          <p:cNvPr id="4" name="Slide Number Placeholder 3"/>
          <p:cNvSpPr>
            <a:spLocks noGrp="1"/>
          </p:cNvSpPr>
          <p:nvPr>
            <p:ph type="sldNum" sz="quarter" idx="12"/>
          </p:nvPr>
        </p:nvSpPr>
        <p:spPr/>
        <p:txBody>
          <a:bodyPr/>
          <a:lstStyle/>
          <a:p>
            <a:fld id="{78EE9A1D-AB4F-BA4A-8DF6-CE344846389B}" type="slidenum">
              <a:rPr lang="en-US" smtClean="0"/>
              <a:pPr/>
              <a:t>21</a:t>
            </a:fld>
            <a:endParaRPr lang="en-US"/>
          </a:p>
        </p:txBody>
      </p:sp>
    </p:spTree>
    <p:extLst>
      <p:ext uri="{BB962C8B-B14F-4D97-AF65-F5344CB8AC3E}">
        <p14:creationId xmlns:p14="http://schemas.microsoft.com/office/powerpoint/2010/main" val="451129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  Interrupted time series</a:t>
            </a: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EA3321D-D5AA-4E98-8F10-1ABFB939FEF1}" type="slidenum">
              <a:rPr lang="en-US" smtClean="0"/>
              <a:pPr>
                <a:defRPr/>
              </a:pPr>
              <a:t>22</a:t>
            </a:fld>
            <a:endParaRPr lang="en-US"/>
          </a:p>
        </p:txBody>
      </p:sp>
      <p:cxnSp>
        <p:nvCxnSpPr>
          <p:cNvPr id="6" name="Straight Connector 5"/>
          <p:cNvCxnSpPr/>
          <p:nvPr/>
        </p:nvCxnSpPr>
        <p:spPr bwMode="auto">
          <a:xfrm rot="5400000">
            <a:off x="-800100" y="4229100"/>
            <a:ext cx="34290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914400" y="5943600"/>
            <a:ext cx="6400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0" name="Flowchart: Connector 9"/>
          <p:cNvSpPr/>
          <p:nvPr/>
        </p:nvSpPr>
        <p:spPr bwMode="auto">
          <a:xfrm>
            <a:off x="1371600" y="32004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Flowchart: Connector 10"/>
          <p:cNvSpPr/>
          <p:nvPr/>
        </p:nvSpPr>
        <p:spPr bwMode="auto">
          <a:xfrm>
            <a:off x="1600200" y="33528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Flowchart: Connector 11"/>
          <p:cNvSpPr/>
          <p:nvPr/>
        </p:nvSpPr>
        <p:spPr bwMode="auto">
          <a:xfrm>
            <a:off x="1828800" y="33528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Flowchart: Connector 12"/>
          <p:cNvSpPr/>
          <p:nvPr/>
        </p:nvSpPr>
        <p:spPr bwMode="auto">
          <a:xfrm>
            <a:off x="1981200" y="34290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Flowchart: Connector 13"/>
          <p:cNvSpPr/>
          <p:nvPr/>
        </p:nvSpPr>
        <p:spPr bwMode="auto">
          <a:xfrm>
            <a:off x="2209800" y="33528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Flowchart: Connector 14"/>
          <p:cNvSpPr/>
          <p:nvPr/>
        </p:nvSpPr>
        <p:spPr bwMode="auto">
          <a:xfrm>
            <a:off x="2438400" y="34290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Flowchart: Connector 15"/>
          <p:cNvSpPr/>
          <p:nvPr/>
        </p:nvSpPr>
        <p:spPr bwMode="auto">
          <a:xfrm>
            <a:off x="2743200" y="35814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Flowchart: Connector 16"/>
          <p:cNvSpPr/>
          <p:nvPr/>
        </p:nvSpPr>
        <p:spPr bwMode="auto">
          <a:xfrm>
            <a:off x="3009900" y="34671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Flowchart: Connector 17"/>
          <p:cNvSpPr/>
          <p:nvPr/>
        </p:nvSpPr>
        <p:spPr bwMode="auto">
          <a:xfrm>
            <a:off x="3390900" y="36195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Flowchart: Connector 18"/>
          <p:cNvSpPr/>
          <p:nvPr/>
        </p:nvSpPr>
        <p:spPr bwMode="auto">
          <a:xfrm>
            <a:off x="3733800" y="3467100"/>
            <a:ext cx="76200" cy="76200"/>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Flowchart: Connector 19"/>
          <p:cNvSpPr/>
          <p:nvPr/>
        </p:nvSpPr>
        <p:spPr bwMode="auto">
          <a:xfrm>
            <a:off x="4191000" y="41148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Flowchart: Connector 20"/>
          <p:cNvSpPr/>
          <p:nvPr/>
        </p:nvSpPr>
        <p:spPr bwMode="auto">
          <a:xfrm>
            <a:off x="4533900" y="41910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Flowchart: Connector 21"/>
          <p:cNvSpPr/>
          <p:nvPr/>
        </p:nvSpPr>
        <p:spPr bwMode="auto">
          <a:xfrm>
            <a:off x="4800600" y="41910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3" name="Flowchart: Connector 22"/>
          <p:cNvSpPr/>
          <p:nvPr/>
        </p:nvSpPr>
        <p:spPr bwMode="auto">
          <a:xfrm>
            <a:off x="5029200" y="42672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Flowchart: Connector 23"/>
          <p:cNvSpPr/>
          <p:nvPr/>
        </p:nvSpPr>
        <p:spPr bwMode="auto">
          <a:xfrm>
            <a:off x="5257800" y="43434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Flowchart: Connector 24"/>
          <p:cNvSpPr/>
          <p:nvPr/>
        </p:nvSpPr>
        <p:spPr bwMode="auto">
          <a:xfrm>
            <a:off x="5562600" y="43434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Flowchart: Connector 25"/>
          <p:cNvSpPr/>
          <p:nvPr/>
        </p:nvSpPr>
        <p:spPr bwMode="auto">
          <a:xfrm>
            <a:off x="5791200" y="43434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Flowchart: Connector 26"/>
          <p:cNvSpPr/>
          <p:nvPr/>
        </p:nvSpPr>
        <p:spPr bwMode="auto">
          <a:xfrm>
            <a:off x="6096000" y="4343400"/>
            <a:ext cx="76200" cy="76200"/>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29" name="Straight Connector 28"/>
          <p:cNvCxnSpPr/>
          <p:nvPr/>
        </p:nvCxnSpPr>
        <p:spPr bwMode="auto">
          <a:xfrm rot="5400000">
            <a:off x="2324100" y="4229100"/>
            <a:ext cx="3429000" cy="0"/>
          </a:xfrm>
          <a:prstGeom prst="line">
            <a:avLst/>
          </a:prstGeom>
          <a:solidFill>
            <a:schemeClr val="accent1"/>
          </a:solidFill>
          <a:ln w="57150" cap="flat" cmpd="sng" algn="ctr">
            <a:solidFill>
              <a:srgbClr val="00B050"/>
            </a:solidFill>
            <a:prstDash val="solid"/>
            <a:round/>
            <a:headEnd type="none" w="med" len="med"/>
            <a:tailEnd type="none" w="med" len="med"/>
          </a:ln>
          <a:effectLst/>
        </p:spPr>
      </p:cxnSp>
      <p:sp>
        <p:nvSpPr>
          <p:cNvPr id="31" name="Oval Callout 30"/>
          <p:cNvSpPr/>
          <p:nvPr/>
        </p:nvSpPr>
        <p:spPr bwMode="auto">
          <a:xfrm>
            <a:off x="4267200" y="2438400"/>
            <a:ext cx="1447800" cy="533400"/>
          </a:xfrm>
          <a:prstGeom prst="wedgeEllipseCallout">
            <a:avLst>
              <a:gd name="adj1" fmla="val -66911"/>
              <a:gd name="adj2" fmla="val 5779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Anti-drinking</a:t>
            </a:r>
            <a:r>
              <a:rPr kumimoji="0" lang="en-US" sz="1200" b="0" i="0" u="none" strike="noStrike" cap="none" normalizeH="0" dirty="0" smtClean="0">
                <a:ln>
                  <a:noFill/>
                </a:ln>
                <a:solidFill>
                  <a:schemeClr val="tx1"/>
                </a:solidFill>
                <a:effectLst/>
                <a:latin typeface="Arial" charset="0"/>
              </a:rPr>
              <a:t> law</a:t>
            </a:r>
            <a:endParaRPr kumimoji="0" lang="en-US" sz="12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228600" y="2133600"/>
            <a:ext cx="304800" cy="3048000"/>
          </a:xfrm>
          <a:prstGeom prst="rect">
            <a:avLst/>
          </a:prstGeom>
          <a:noFill/>
          <a:ln w="9525" cap="flat" cmpd="sng" algn="ctr">
            <a:noFill/>
            <a:prstDash val="solid"/>
            <a:round/>
            <a:headEnd type="none" w="med" len="med"/>
            <a:tailEnd type="none" w="med" len="med"/>
          </a:ln>
          <a:effectLst/>
        </p:spPr>
        <p:txBody>
          <a:bodyPr vert="vert"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Alcohol-related driving accidents</a:t>
            </a:r>
          </a:p>
        </p:txBody>
      </p:sp>
      <p:sp>
        <p:nvSpPr>
          <p:cNvPr id="33" name="Rectangle 32"/>
          <p:cNvSpPr/>
          <p:nvPr/>
        </p:nvSpPr>
        <p:spPr bwMode="auto">
          <a:xfrm>
            <a:off x="1219200" y="6096000"/>
            <a:ext cx="6934200" cy="3048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Monthly reports of driving accidents </a:t>
            </a:r>
          </a:p>
        </p:txBody>
      </p:sp>
    </p:spTree>
    <p:extLst>
      <p:ext uri="{BB962C8B-B14F-4D97-AF65-F5344CB8AC3E}">
        <p14:creationId xmlns:p14="http://schemas.microsoft.com/office/powerpoint/2010/main" val="2788205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  Single case designs</a:t>
            </a:r>
            <a:endParaRPr lang="en-US" dirty="0">
              <a:solidFill>
                <a:srgbClr val="FF0000"/>
              </a:solidFill>
            </a:endParaRPr>
          </a:p>
        </p:txBody>
      </p:sp>
      <p:graphicFrame>
        <p:nvGraphicFramePr>
          <p:cNvPr id="5" name="Content Placeholder 4"/>
          <p:cNvGraphicFramePr>
            <a:graphicFrameLocks noGrp="1"/>
          </p:cNvGraphicFramePr>
          <p:nvPr>
            <p:ph idx="1"/>
          </p:nvPr>
        </p:nvGraphicFramePr>
        <p:xfrm>
          <a:off x="723900" y="1960880"/>
          <a:ext cx="7962900" cy="3830005"/>
        </p:xfrm>
        <a:graphic>
          <a:graphicData uri="http://schemas.openxmlformats.org/drawingml/2006/table">
            <a:tbl>
              <a:tblPr firstRow="1" bandRow="1">
                <a:tableStyleId>{5C22544A-7EE6-4342-B048-85BDC9FD1C3A}</a:tableStyleId>
              </a:tblPr>
              <a:tblGrid>
                <a:gridCol w="827825"/>
                <a:gridCol w="941708"/>
                <a:gridCol w="884767"/>
                <a:gridCol w="854107"/>
                <a:gridCol w="915426"/>
                <a:gridCol w="819067"/>
                <a:gridCol w="867247"/>
                <a:gridCol w="967986"/>
                <a:gridCol w="884767"/>
              </a:tblGrid>
              <a:tr h="370840">
                <a:tc gridSpan="3">
                  <a:txBody>
                    <a:bodyPr/>
                    <a:lstStyle/>
                    <a:p>
                      <a:pPr algn="ctr"/>
                      <a:r>
                        <a:rPr lang="en-US" dirty="0" smtClean="0"/>
                        <a:t>Phase 1</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Phase 2</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Phase 3</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dirty="0" smtClean="0">
                          <a:solidFill>
                            <a:srgbClr val="FF0000"/>
                          </a:solidFill>
                        </a:rPr>
                        <a:t>Baseline</a:t>
                      </a:r>
                    </a:p>
                    <a:p>
                      <a:r>
                        <a:rPr lang="en-US" sz="1200" dirty="0" err="1" smtClean="0">
                          <a:solidFill>
                            <a:srgbClr val="FF0000"/>
                          </a:solidFill>
                        </a:rPr>
                        <a:t>Observat</a:t>
                      </a:r>
                      <a:r>
                        <a:rPr lang="en-US" sz="1200" dirty="0" smtClean="0">
                          <a:solidFill>
                            <a:srgbClr val="FF0000"/>
                          </a:solidFill>
                        </a:rPr>
                        <a:t>-ion and rating</a:t>
                      </a:r>
                      <a:endParaRPr lang="en-US" sz="1200" dirty="0">
                        <a:solidFill>
                          <a:srgbClr val="FF0000"/>
                        </a:solidFill>
                      </a:endParaRPr>
                    </a:p>
                  </a:txBody>
                  <a:tcPr/>
                </a:tc>
                <a:tc>
                  <a:txBody>
                    <a:bodyPr/>
                    <a:lstStyle/>
                    <a:p>
                      <a:endParaRPr lang="en-US" sz="1200" b="1" dirty="0" smtClean="0">
                        <a:solidFill>
                          <a:srgbClr val="00B050"/>
                        </a:solidFill>
                      </a:endParaRPr>
                    </a:p>
                    <a:p>
                      <a:r>
                        <a:rPr lang="en-US" sz="1200" b="1" dirty="0" smtClean="0">
                          <a:solidFill>
                            <a:srgbClr val="00B050"/>
                          </a:solidFill>
                        </a:rPr>
                        <a:t>Treatment</a:t>
                      </a:r>
                      <a:endParaRPr lang="en-US" sz="1200" b="1" dirty="0">
                        <a:solidFill>
                          <a:srgbClr val="00B050"/>
                        </a:solidFill>
                      </a:endParaRPr>
                    </a:p>
                  </a:txBody>
                  <a:tcPr/>
                </a:tc>
                <a:tc>
                  <a:txBody>
                    <a:bodyPr/>
                    <a:lstStyle/>
                    <a:p>
                      <a:r>
                        <a:rPr lang="en-US" sz="1200" dirty="0" smtClean="0"/>
                        <a:t>Post-test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Observat</a:t>
                      </a:r>
                      <a:r>
                        <a:rPr lang="en-US" sz="1200" dirty="0" smtClean="0"/>
                        <a:t>-ion and rating</a:t>
                      </a:r>
                    </a:p>
                    <a:p>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sz="1200" dirty="0" smtClean="0">
                          <a:solidFill>
                            <a:srgbClr val="FF0000"/>
                          </a:solidFill>
                        </a:rPr>
                        <a:t>Baseline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FF0000"/>
                          </a:solidFill>
                        </a:rPr>
                        <a:t>Observat</a:t>
                      </a:r>
                      <a:r>
                        <a:rPr lang="en-US" sz="1200" dirty="0" smtClean="0">
                          <a:solidFill>
                            <a:srgbClr val="FF0000"/>
                          </a:solidFill>
                        </a:rPr>
                        <a:t>-ion and rating</a:t>
                      </a:r>
                    </a:p>
                    <a:p>
                      <a:endParaRPr lang="en-US" sz="1200" dirty="0"/>
                    </a:p>
                  </a:txBody>
                  <a:tcPr/>
                </a:tc>
                <a:tc>
                  <a:txBody>
                    <a:bodyPr/>
                    <a:lstStyle/>
                    <a:p>
                      <a:endParaRPr lang="en-US" sz="1200" b="1" dirty="0" smtClean="0">
                        <a:solidFill>
                          <a:srgbClr val="00B050"/>
                        </a:solidFill>
                      </a:endParaRPr>
                    </a:p>
                    <a:p>
                      <a:r>
                        <a:rPr lang="en-US" sz="1200" b="1" dirty="0" smtClean="0">
                          <a:solidFill>
                            <a:srgbClr val="00B050"/>
                          </a:solidFill>
                        </a:rPr>
                        <a:t>Treatment</a:t>
                      </a:r>
                      <a:endParaRPr lang="en-US" sz="1200" b="1" dirty="0">
                        <a:solidFill>
                          <a:srgbClr val="00B050"/>
                        </a:solidFill>
                      </a:endParaRPr>
                    </a:p>
                  </a:txBody>
                  <a:tcPr/>
                </a:tc>
                <a:tc>
                  <a:txBody>
                    <a:bodyPr/>
                    <a:lstStyle/>
                    <a:p>
                      <a:r>
                        <a:rPr lang="en-US" sz="1200" dirty="0" smtClean="0"/>
                        <a:t>Post-test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Observat</a:t>
                      </a:r>
                      <a:r>
                        <a:rPr lang="en-US" sz="1200" dirty="0" smtClean="0"/>
                        <a:t>-ion and rating</a:t>
                      </a:r>
                    </a:p>
                    <a:p>
                      <a:endParaRPr lang="en-US" sz="1200" dirty="0"/>
                    </a:p>
                  </a:txBody>
                  <a:tcPr/>
                </a:tc>
                <a:tc>
                  <a:txBody>
                    <a:bodyPr/>
                    <a:lstStyle/>
                    <a:p>
                      <a:endParaRPr lang="en-US" dirty="0"/>
                    </a:p>
                  </a:txBody>
                  <a:tcPr/>
                </a:tc>
                <a:tc>
                  <a:txBody>
                    <a:bodyPr/>
                    <a:lstStyle/>
                    <a:p>
                      <a:endParaRPr lang="en-US"/>
                    </a:p>
                  </a:txBody>
                  <a:tcPr/>
                </a:tc>
                <a:tc>
                  <a:txBody>
                    <a:bodyPr/>
                    <a:lstStyle/>
                    <a:p>
                      <a:endParaRPr lang="en-US" dirty="0"/>
                    </a:p>
                  </a:txBody>
                  <a:tcPr/>
                </a:tc>
              </a:tr>
              <a:tr h="1076645">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sz="1200" dirty="0" smtClean="0">
                          <a:solidFill>
                            <a:srgbClr val="FF0000"/>
                          </a:solidFill>
                        </a:rPr>
                        <a:t>Baseline</a:t>
                      </a:r>
                    </a:p>
                    <a:p>
                      <a:r>
                        <a:rPr lang="en-US" sz="1200" dirty="0" err="1" smtClean="0">
                          <a:solidFill>
                            <a:srgbClr val="FF0000"/>
                          </a:solidFill>
                        </a:rPr>
                        <a:t>Observat</a:t>
                      </a:r>
                      <a:r>
                        <a:rPr lang="en-US" sz="1200" dirty="0" smtClean="0">
                          <a:solidFill>
                            <a:srgbClr val="FF0000"/>
                          </a:solidFill>
                        </a:rPr>
                        <a:t>-ion and rating</a:t>
                      </a:r>
                      <a:endParaRPr lang="en-US" sz="1200" dirty="0">
                        <a:solidFill>
                          <a:srgbClr val="FF0000"/>
                        </a:solidFill>
                      </a:endParaRPr>
                    </a:p>
                  </a:txBody>
                  <a:tcPr/>
                </a:tc>
                <a:tc>
                  <a:txBody>
                    <a:bodyPr/>
                    <a:lstStyle/>
                    <a:p>
                      <a:endParaRPr lang="en-US" sz="1200" b="1" dirty="0" smtClean="0">
                        <a:solidFill>
                          <a:srgbClr val="00B050"/>
                        </a:solidFill>
                      </a:endParaRPr>
                    </a:p>
                    <a:p>
                      <a:r>
                        <a:rPr lang="en-US" sz="1200" b="1" dirty="0" smtClean="0">
                          <a:solidFill>
                            <a:srgbClr val="00B050"/>
                          </a:solidFill>
                        </a:rPr>
                        <a:t>Treatment</a:t>
                      </a:r>
                      <a:endParaRPr lang="en-US" sz="1200" b="1" dirty="0">
                        <a:solidFill>
                          <a:srgbClr val="00B050"/>
                        </a:solidFill>
                      </a:endParaRPr>
                    </a:p>
                  </a:txBody>
                  <a:tcPr/>
                </a:tc>
                <a:tc>
                  <a:txBody>
                    <a:bodyPr/>
                    <a:lstStyle/>
                    <a:p>
                      <a:r>
                        <a:rPr lang="en-US" sz="1200" dirty="0" smtClean="0"/>
                        <a:t>Post-test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Observat</a:t>
                      </a:r>
                      <a:r>
                        <a:rPr lang="en-US" sz="1200" dirty="0" smtClean="0"/>
                        <a:t>-ion and rating</a:t>
                      </a:r>
                    </a:p>
                    <a:p>
                      <a:endParaRPr lang="en-US" sz="1200"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8EA3321D-D5AA-4E98-8F10-1ABFB939FEF1}" type="slidenum">
              <a:rPr lang="en-US" smtClean="0"/>
              <a:pPr>
                <a:defRPr/>
              </a:pPr>
              <a:t>23</a:t>
            </a:fld>
            <a:endParaRPr lang="en-US"/>
          </a:p>
        </p:txBody>
      </p:sp>
    </p:spTree>
    <p:extLst>
      <p:ext uri="{BB962C8B-B14F-4D97-AF65-F5344CB8AC3E}">
        <p14:creationId xmlns:p14="http://schemas.microsoft.com/office/powerpoint/2010/main" val="1899542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Single case designs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78EE9A1D-AB4F-BA4A-8DF6-CE344846389B}" type="slidenum">
              <a:rPr lang="en-US" smtClean="0"/>
              <a:pPr/>
              <a:t>24</a:t>
            </a:fld>
            <a:endParaRPr lang="en-US"/>
          </a:p>
        </p:txBody>
      </p:sp>
      <p:sp>
        <p:nvSpPr>
          <p:cNvPr id="5" name="Content Placeholder 4"/>
          <p:cNvSpPr>
            <a:spLocks noGrp="1"/>
          </p:cNvSpPr>
          <p:nvPr>
            <p:ph idx="1"/>
          </p:nvPr>
        </p:nvSpPr>
        <p:spPr bwMode="auto">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The same subject or group may receive the treatment 3 times under carefully controlled conditions </a:t>
            </a:r>
            <a:br>
              <a:rPr kumimoji="0" lang="en-US" sz="2400" b="0" i="0" u="none" strike="noStrike" cap="none" normalizeH="0" baseline="0" dirty="0" smtClean="0">
                <a:ln>
                  <a:noFill/>
                </a:ln>
                <a:solidFill>
                  <a:schemeClr val="tx1"/>
                </a:solidFill>
                <a:effectLst/>
                <a:latin typeface="Arial" charset="0"/>
              </a:rPr>
            </a:br>
            <a:r>
              <a:rPr kumimoji="0" lang="en-US" sz="2400" b="0" i="0" u="none" strike="noStrike" cap="none" normalizeH="0" baseline="0" dirty="0" smtClean="0">
                <a:ln>
                  <a:noFill/>
                </a:ln>
                <a:solidFill>
                  <a:schemeClr val="tx1"/>
                </a:solidFill>
                <a:effectLst/>
                <a:latin typeface="Arial" charset="0"/>
              </a:rPr>
              <a:t>            </a:t>
            </a:r>
            <a:r>
              <a:rPr kumimoji="0" lang="en-US" sz="2400" b="0" i="0" u="none" strike="noStrike" cap="none" normalizeH="0" baseline="0" dirty="0" smtClean="0">
                <a:ln>
                  <a:noFill/>
                </a:ln>
                <a:solidFill>
                  <a:srgbClr val="FF0000"/>
                </a:solidFill>
                <a:effectLst/>
                <a:latin typeface="Arial" charset="0"/>
              </a:rPr>
              <a:t>or </a:t>
            </a:r>
          </a:p>
          <a:p>
            <a:pPr marL="0" indent="0" defTabSz="914400" eaLnBrk="0" fontAlgn="base" hangingPunct="0">
              <a:spcBef>
                <a:spcPct val="0"/>
              </a:spcBef>
              <a:spcAft>
                <a:spcPct val="0"/>
              </a:spcAft>
              <a:buFont typeface="Arial" pitchFamily="34" charset="0"/>
              <a:buChar char="•"/>
            </a:pPr>
            <a:r>
              <a:rPr lang="en-US" dirty="0" smtClean="0">
                <a:latin typeface="Arial" charset="0"/>
              </a:rPr>
              <a:t> </a:t>
            </a:r>
            <a:r>
              <a:rPr kumimoji="0" lang="en-US" sz="2400" i="0" u="none" strike="noStrike" cap="none" normalizeH="0" baseline="0" dirty="0" smtClean="0">
                <a:ln>
                  <a:noFill/>
                </a:ln>
                <a:solidFill>
                  <a:schemeClr val="tx1"/>
                </a:solidFill>
                <a:effectLst/>
                <a:latin typeface="Arial" charset="0"/>
              </a:rPr>
              <a:t>different groups</a:t>
            </a:r>
            <a:r>
              <a:rPr kumimoji="0" lang="en-US" sz="2400" i="0" u="none" strike="noStrike" cap="none" normalizeH="0" dirty="0" smtClean="0">
                <a:ln>
                  <a:noFill/>
                </a:ln>
                <a:solidFill>
                  <a:schemeClr val="tx1"/>
                </a:solidFill>
                <a:effectLst/>
                <a:latin typeface="Arial" charset="0"/>
              </a:rPr>
              <a:t> may be treated each time.</a:t>
            </a:r>
            <a:br>
              <a:rPr kumimoji="0" lang="en-US" sz="2400" i="0" u="none" strike="noStrike" cap="none" normalizeH="0" dirty="0" smtClean="0">
                <a:ln>
                  <a:noFill/>
                </a:ln>
                <a:solidFill>
                  <a:schemeClr val="tx1"/>
                </a:solidFill>
                <a:effectLst/>
                <a:latin typeface="Arial" charset="0"/>
              </a:rPr>
            </a:br>
            <a:endParaRPr kumimoji="0" lang="en-US" sz="2400" i="0" u="none" strike="noStrike" cap="none" normalizeH="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a:t> </a:t>
            </a:r>
            <a:r>
              <a:rPr lang="en-US" sz="2800" dirty="0" smtClean="0"/>
              <a:t> The baseline and posttest are rated by a team of experts – usually based on observation</a:t>
            </a:r>
            <a:br>
              <a:rPr lang="en-US" sz="2800" dirty="0" smtClean="0"/>
            </a:br>
            <a:endParaRPr lang="en-US" sz="2800" dirty="0" smtClean="0"/>
          </a:p>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dirty="0">
                <a:ln>
                  <a:noFill/>
                </a:ln>
                <a:solidFill>
                  <a:schemeClr val="tx1"/>
                </a:solidFill>
                <a:effectLst/>
                <a:latin typeface="Arial" charset="0"/>
              </a:rPr>
              <a:t> </a:t>
            </a:r>
            <a:r>
              <a:rPr kumimoji="0" lang="en-US" sz="2800" b="0" i="0" u="none" strike="noStrike" cap="none" normalizeH="0" dirty="0" smtClean="0">
                <a:ln>
                  <a:noFill/>
                </a:ln>
                <a:solidFill>
                  <a:schemeClr val="tx1"/>
                </a:solidFill>
                <a:effectLst/>
                <a:latin typeface="Arial" charset="0"/>
              </a:rPr>
              <a:t> </a:t>
            </a:r>
            <a:r>
              <a:rPr kumimoji="0" lang="en-US" sz="2400" b="0" i="0" u="none" strike="noStrike" cap="none" normalizeH="0" dirty="0" smtClean="0">
                <a:ln>
                  <a:noFill/>
                </a:ln>
                <a:solidFill>
                  <a:schemeClr val="tx1"/>
                </a:solidFill>
                <a:effectLst/>
                <a:latin typeface="Arial" charset="0"/>
              </a:rPr>
              <a:t>If there is a significant change in each phase </a:t>
            </a:r>
            <a:r>
              <a:rPr kumimoji="0" lang="en-US" sz="2400" b="0" i="0" u="none" strike="noStrike" cap="none" normalizeH="0" dirty="0" smtClean="0">
                <a:ln>
                  <a:noFill/>
                </a:ln>
                <a:solidFill>
                  <a:srgbClr val="FF0000"/>
                </a:solidFill>
                <a:effectLst/>
                <a:latin typeface="Arial" charset="0"/>
              </a:rPr>
              <a:t>the treatment is considered to have produced an effect</a:t>
            </a:r>
            <a:r>
              <a:rPr kumimoji="0" lang="en-US" sz="2400" b="0" i="0" u="none" strike="noStrike" cap="none" normalizeH="0" baseline="0" dirty="0" smtClean="0">
                <a:ln>
                  <a:noFill/>
                </a:ln>
                <a:solidFill>
                  <a:srgbClr val="FF0000"/>
                </a:solidFill>
                <a:effectLst/>
                <a:latin typeface="Arial" charset="0"/>
              </a:rPr>
              <a:t> </a:t>
            </a:r>
          </a:p>
        </p:txBody>
      </p:sp>
    </p:spTree>
    <p:extLst>
      <p:ext uri="{BB962C8B-B14F-4D97-AF65-F5344CB8AC3E}">
        <p14:creationId xmlns:p14="http://schemas.microsoft.com/office/powerpoint/2010/main" val="1844909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47806" y="6380077"/>
            <a:ext cx="2133600" cy="365125"/>
          </a:xfrm>
        </p:spPr>
        <p:txBody>
          <a:bodyPr/>
          <a:lstStyle/>
          <a:p>
            <a:fld id="{78EE9A1D-AB4F-BA4A-8DF6-CE344846389B}" type="slidenum">
              <a:rPr lang="en-US" smtClean="0"/>
              <a:pPr/>
              <a:t>25</a:t>
            </a:fld>
            <a:endParaRPr lang="en-US" dirty="0"/>
          </a:p>
        </p:txBody>
      </p:sp>
      <p:sp>
        <p:nvSpPr>
          <p:cNvPr id="5" name="Right Arrow 4"/>
          <p:cNvSpPr/>
          <p:nvPr/>
        </p:nvSpPr>
        <p:spPr>
          <a:xfrm>
            <a:off x="922492" y="1213805"/>
            <a:ext cx="7404212" cy="75256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Inputs                          Implementation                      Outputs</a:t>
            </a:r>
            <a:endParaRPr lang="en-US" dirty="0"/>
          </a:p>
        </p:txBody>
      </p:sp>
      <p:sp>
        <p:nvSpPr>
          <p:cNvPr id="6" name="Rectangle 5"/>
          <p:cNvSpPr/>
          <p:nvPr/>
        </p:nvSpPr>
        <p:spPr>
          <a:xfrm>
            <a:off x="922492" y="3993477"/>
            <a:ext cx="890124" cy="20111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Program theory </a:t>
            </a:r>
          </a:p>
          <a:p>
            <a:pPr algn="ctr"/>
            <a:r>
              <a:rPr lang="en-US" sz="1400" dirty="0" smtClean="0">
                <a:solidFill>
                  <a:schemeClr val="tx1"/>
                </a:solidFill>
              </a:rPr>
              <a:t>+ </a:t>
            </a:r>
          </a:p>
          <a:p>
            <a:pPr algn="ctr"/>
            <a:r>
              <a:rPr lang="en-US" sz="1400" dirty="0" smtClean="0">
                <a:solidFill>
                  <a:schemeClr val="tx1"/>
                </a:solidFill>
              </a:rPr>
              <a:t>theory of change</a:t>
            </a:r>
            <a:endParaRPr lang="en-US" sz="1400" dirty="0">
              <a:solidFill>
                <a:schemeClr val="tx1"/>
              </a:solidFill>
            </a:endParaRPr>
          </a:p>
        </p:txBody>
      </p:sp>
      <p:sp>
        <p:nvSpPr>
          <p:cNvPr id="7" name="Rectangle 6"/>
          <p:cNvSpPr/>
          <p:nvPr/>
        </p:nvSpPr>
        <p:spPr>
          <a:xfrm>
            <a:off x="2443795" y="4245861"/>
            <a:ext cx="1310909" cy="720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National household survey </a:t>
            </a:r>
            <a:endParaRPr lang="en-US" sz="1400" dirty="0">
              <a:solidFill>
                <a:schemeClr val="tx1"/>
              </a:solidFill>
            </a:endParaRPr>
          </a:p>
        </p:txBody>
      </p:sp>
      <p:sp>
        <p:nvSpPr>
          <p:cNvPr id="8" name="Rectangle 7"/>
          <p:cNvSpPr/>
          <p:nvPr/>
        </p:nvSpPr>
        <p:spPr>
          <a:xfrm>
            <a:off x="2443795" y="5304330"/>
            <a:ext cx="1310909" cy="5988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Qualitative data collection</a:t>
            </a:r>
            <a:endParaRPr lang="en-US" sz="1400" dirty="0">
              <a:solidFill>
                <a:schemeClr val="tx1"/>
              </a:solidFill>
            </a:endParaRPr>
          </a:p>
        </p:txBody>
      </p:sp>
      <p:sp>
        <p:nvSpPr>
          <p:cNvPr id="9" name="Rectangle 8"/>
          <p:cNvSpPr/>
          <p:nvPr/>
        </p:nvSpPr>
        <p:spPr>
          <a:xfrm>
            <a:off x="6020475" y="3993477"/>
            <a:ext cx="1310909" cy="22091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Selecting a representative sample of cases:</a:t>
            </a:r>
          </a:p>
          <a:p>
            <a:pPr algn="ctr"/>
            <a:r>
              <a:rPr lang="en-US" sz="1400" dirty="0" smtClean="0">
                <a:solidFill>
                  <a:srgbClr val="FF0000"/>
                </a:solidFill>
              </a:rPr>
              <a:t>Random or purposive</a:t>
            </a:r>
          </a:p>
          <a:p>
            <a:pPr algn="ctr"/>
            <a:r>
              <a:rPr lang="en-US" sz="1400" b="1" dirty="0" smtClean="0">
                <a:solidFill>
                  <a:srgbClr val="FFC000"/>
                </a:solidFill>
              </a:rPr>
              <a:t>Ensuring sample is large enough to generalize</a:t>
            </a:r>
            <a:endParaRPr lang="en-US" sz="1400" b="1" dirty="0">
              <a:solidFill>
                <a:srgbClr val="FFC000"/>
              </a:solidFill>
            </a:endParaRPr>
          </a:p>
        </p:txBody>
      </p:sp>
      <p:sp>
        <p:nvSpPr>
          <p:cNvPr id="10" name="Rectangle 9"/>
          <p:cNvSpPr/>
          <p:nvPr/>
        </p:nvSpPr>
        <p:spPr>
          <a:xfrm>
            <a:off x="4197070" y="4458712"/>
            <a:ext cx="1310909" cy="13513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Defining a typology of individuals, households, groups or communities</a:t>
            </a:r>
            <a:endParaRPr lang="en-US" sz="1400" dirty="0">
              <a:solidFill>
                <a:schemeClr val="tx1"/>
              </a:solidFill>
            </a:endParaRPr>
          </a:p>
        </p:txBody>
      </p:sp>
      <p:sp>
        <p:nvSpPr>
          <p:cNvPr id="11" name="Rectangle 10"/>
          <p:cNvSpPr/>
          <p:nvPr/>
        </p:nvSpPr>
        <p:spPr>
          <a:xfrm>
            <a:off x="7833092" y="3836000"/>
            <a:ext cx="1189528" cy="21686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Preparation and analysis of case studies</a:t>
            </a:r>
            <a:endParaRPr lang="en-US" sz="1400" dirty="0">
              <a:solidFill>
                <a:schemeClr val="tx1"/>
              </a:solidFill>
            </a:endParaRPr>
          </a:p>
        </p:txBody>
      </p:sp>
      <p:sp>
        <p:nvSpPr>
          <p:cNvPr id="12" name="Rectangle 11"/>
          <p:cNvSpPr/>
          <p:nvPr/>
        </p:nvSpPr>
        <p:spPr>
          <a:xfrm>
            <a:off x="6547806" y="2095838"/>
            <a:ext cx="1715511" cy="7363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Contextual analysis</a:t>
            </a:r>
            <a:endParaRPr lang="en-US" sz="1400" dirty="0">
              <a:solidFill>
                <a:schemeClr val="tx1"/>
              </a:solidFill>
            </a:endParaRPr>
          </a:p>
        </p:txBody>
      </p:sp>
      <p:sp>
        <p:nvSpPr>
          <p:cNvPr id="13" name="Rectangle 12"/>
          <p:cNvSpPr/>
          <p:nvPr/>
        </p:nvSpPr>
        <p:spPr>
          <a:xfrm>
            <a:off x="3900362" y="2281955"/>
            <a:ext cx="1715511" cy="7363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Process analysis</a:t>
            </a:r>
            <a:endParaRPr lang="en-US" sz="1400" dirty="0">
              <a:solidFill>
                <a:schemeClr val="tx1"/>
              </a:solidFill>
            </a:endParaRPr>
          </a:p>
        </p:txBody>
      </p:sp>
      <p:sp>
        <p:nvSpPr>
          <p:cNvPr id="14" name="Up Arrow 13"/>
          <p:cNvSpPr/>
          <p:nvPr/>
        </p:nvSpPr>
        <p:spPr>
          <a:xfrm>
            <a:off x="4629992" y="1836892"/>
            <a:ext cx="223881" cy="44506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rot="5400000">
            <a:off x="1525347" y="5207226"/>
            <a:ext cx="1205716"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12616" y="5304330"/>
            <a:ext cx="31558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2128204" y="4604369"/>
            <a:ext cx="31559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128205" y="5810083"/>
            <a:ext cx="315590"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Curved Up Arrow 39"/>
          <p:cNvSpPr/>
          <p:nvPr/>
        </p:nvSpPr>
        <p:spPr>
          <a:xfrm flipH="1">
            <a:off x="1051966" y="6052842"/>
            <a:ext cx="2160572" cy="50979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Curved Down Arrow 45"/>
          <p:cNvSpPr/>
          <p:nvPr/>
        </p:nvSpPr>
        <p:spPr>
          <a:xfrm>
            <a:off x="1812615" y="3731714"/>
            <a:ext cx="2929317" cy="523525"/>
          </a:xfrm>
          <a:prstGeom prst="curvedDown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7" name="Up Arrow 46"/>
          <p:cNvSpPr/>
          <p:nvPr/>
        </p:nvSpPr>
        <p:spPr>
          <a:xfrm>
            <a:off x="3058790" y="4980645"/>
            <a:ext cx="153748" cy="31559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a:off x="5615873" y="4920333"/>
            <a:ext cx="281872" cy="177649"/>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Curved Down Arrow 48"/>
          <p:cNvSpPr/>
          <p:nvPr/>
        </p:nvSpPr>
        <p:spPr>
          <a:xfrm flipH="1">
            <a:off x="922490" y="3429000"/>
            <a:ext cx="6764943" cy="407000"/>
          </a:xfrm>
          <a:prstGeom prst="curvedDownArrow">
            <a:avLst>
              <a:gd name="adj1" fmla="val 0"/>
              <a:gd name="adj2" fmla="val 50000"/>
              <a:gd name="adj3" fmla="val 19482"/>
            </a:avLst>
          </a:prstGeom>
          <a:solidFill>
            <a:srgbClr val="FF0000"/>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Right Arrow 49"/>
          <p:cNvSpPr/>
          <p:nvPr/>
        </p:nvSpPr>
        <p:spPr>
          <a:xfrm>
            <a:off x="7405562" y="4966052"/>
            <a:ext cx="281872" cy="17764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Curved Right Arrow 50"/>
          <p:cNvSpPr/>
          <p:nvPr/>
        </p:nvSpPr>
        <p:spPr>
          <a:xfrm flipH="1">
            <a:off x="8326704" y="2621819"/>
            <a:ext cx="360096" cy="1109895"/>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55" name="Straight Arrow Connector 54"/>
          <p:cNvCxnSpPr/>
          <p:nvPr/>
        </p:nvCxnSpPr>
        <p:spPr>
          <a:xfrm>
            <a:off x="5712977" y="2832213"/>
            <a:ext cx="2387150" cy="720191"/>
          </a:xfrm>
          <a:prstGeom prst="straightConnector1">
            <a:avLst/>
          </a:prstGeom>
          <a:ln w="57150">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922490" y="396510"/>
            <a:ext cx="7340827" cy="55835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A Mixed-Method Case Study [Non-Experimental] Design</a:t>
            </a:r>
            <a:endParaRPr lang="en-US" dirty="0">
              <a:solidFill>
                <a:srgbClr val="FF0000"/>
              </a:solidFill>
            </a:endParaRPr>
          </a:p>
        </p:txBody>
      </p:sp>
    </p:spTree>
    <p:extLst>
      <p:ext uri="{BB962C8B-B14F-4D97-AF65-F5344CB8AC3E}">
        <p14:creationId xmlns:p14="http://schemas.microsoft.com/office/powerpoint/2010/main" val="3294643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26</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i="1" dirty="0" smtClean="0">
                <a:solidFill>
                  <a:srgbClr val="663300"/>
                </a:solidFill>
                <a:latin typeface="Arial Black" pitchFamily="34" charset="0"/>
              </a:rPr>
              <a:t>Complex Evaluation Framework</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327439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5"/>
          <p:cNvSpPr>
            <a:spLocks noGrp="1"/>
          </p:cNvSpPr>
          <p:nvPr>
            <p:ph idx="1"/>
          </p:nvPr>
        </p:nvSpPr>
        <p:spPr/>
        <p:txBody>
          <a:bodyPr/>
          <a:lstStyle/>
          <a:p>
            <a:pPr>
              <a:buNone/>
            </a:pPr>
            <a:endParaRPr lang="en-US" dirty="0" smtClean="0"/>
          </a:p>
        </p:txBody>
      </p:sp>
      <p:sp>
        <p:nvSpPr>
          <p:cNvPr id="23" name="Footer Placeholder 22"/>
          <p:cNvSpPr>
            <a:spLocks noGrp="1"/>
          </p:cNvSpPr>
          <p:nvPr>
            <p:ph type="ftr" sz="quarter" idx="11"/>
          </p:nvPr>
        </p:nvSpPr>
        <p:spPr/>
        <p:txBody>
          <a:bodyPr/>
          <a:lstStyle/>
          <a:p>
            <a:endParaRPr lang="nl-NL"/>
          </a:p>
        </p:txBody>
      </p:sp>
      <p:sp>
        <p:nvSpPr>
          <p:cNvPr id="19460" name="Slide Number Placeholder 3"/>
          <p:cNvSpPr>
            <a:spLocks noGrp="1"/>
          </p:cNvSpPr>
          <p:nvPr>
            <p:ph type="sldNum" sz="quarter" idx="12"/>
          </p:nvPr>
        </p:nvSpPr>
        <p:spPr>
          <a:noFill/>
        </p:spPr>
        <p:txBody>
          <a:bodyPr>
            <a:normAutofit/>
          </a:bodyPr>
          <a:lstStyle/>
          <a:p>
            <a:fld id="{82ADE4C9-E83A-4E81-9689-78A19A1C4B43}" type="slidenum">
              <a:rPr lang="en-US" smtClean="0"/>
              <a:pPr/>
              <a:t>27</a:t>
            </a:fld>
            <a:endParaRPr lang="en-US" smtClean="0"/>
          </a:p>
        </p:txBody>
      </p:sp>
      <p:sp>
        <p:nvSpPr>
          <p:cNvPr id="19458" name="Title 4"/>
          <p:cNvSpPr>
            <a:spLocks noGrp="1"/>
          </p:cNvSpPr>
          <p:nvPr>
            <p:ph type="title"/>
          </p:nvPr>
        </p:nvSpPr>
        <p:spPr/>
        <p:txBody>
          <a:bodyPr>
            <a:normAutofit/>
          </a:bodyPr>
          <a:lstStyle/>
          <a:p>
            <a:r>
              <a:rPr lang="en-US" sz="2800" dirty="0" smtClean="0">
                <a:latin typeface="Arial" charset="0"/>
                <a:cs typeface="Arial" charset="0"/>
              </a:rPr>
              <a:t>Simple projects, complicated programs and complex development interventions</a:t>
            </a:r>
          </a:p>
        </p:txBody>
      </p:sp>
      <p:cxnSp>
        <p:nvCxnSpPr>
          <p:cNvPr id="19463" name="Straight Connector 10"/>
          <p:cNvCxnSpPr>
            <a:cxnSpLocks noChangeShapeType="1"/>
          </p:cNvCxnSpPr>
          <p:nvPr/>
        </p:nvCxnSpPr>
        <p:spPr bwMode="auto">
          <a:xfrm>
            <a:off x="1752600" y="4648200"/>
            <a:ext cx="2514600" cy="0"/>
          </a:xfrm>
          <a:prstGeom prst="line">
            <a:avLst/>
          </a:prstGeom>
          <a:noFill/>
          <a:ln w="9525" algn="ctr">
            <a:solidFill>
              <a:schemeClr val="tx1"/>
            </a:solidFill>
            <a:round/>
            <a:headEnd/>
            <a:tailEnd/>
          </a:ln>
        </p:spPr>
      </p:cxnSp>
      <p:sp>
        <p:nvSpPr>
          <p:cNvPr id="19465" name="Rectangle 18"/>
          <p:cNvSpPr>
            <a:spLocks noChangeArrowheads="1"/>
          </p:cNvSpPr>
          <p:nvPr/>
        </p:nvSpPr>
        <p:spPr bwMode="auto">
          <a:xfrm>
            <a:off x="2209800" y="3962400"/>
            <a:ext cx="1447800" cy="381000"/>
          </a:xfrm>
          <a:prstGeom prst="rect">
            <a:avLst/>
          </a:prstGeom>
          <a:noFill/>
          <a:ln w="9525" algn="ctr">
            <a:noFill/>
            <a:round/>
            <a:headEnd/>
            <a:tailEnd/>
          </a:ln>
        </p:spPr>
        <p:txBody>
          <a:bodyPr/>
          <a:lstStyle/>
          <a:p>
            <a:pPr algn="ctr"/>
            <a:r>
              <a:rPr lang="en-US" sz="1600" b="1" dirty="0" smtClean="0"/>
              <a:t>Complicated programs</a:t>
            </a:r>
            <a:endParaRPr lang="en-US" sz="1600" b="1" dirty="0">
              <a:solidFill>
                <a:srgbClr val="FFFF00"/>
              </a:solidFill>
            </a:endParaRPr>
          </a:p>
        </p:txBody>
      </p:sp>
      <p:sp>
        <p:nvSpPr>
          <p:cNvPr id="19466" name="Rectangle 19"/>
          <p:cNvSpPr>
            <a:spLocks noChangeArrowheads="1"/>
          </p:cNvSpPr>
          <p:nvPr/>
        </p:nvSpPr>
        <p:spPr bwMode="auto">
          <a:xfrm>
            <a:off x="1752600" y="4953000"/>
            <a:ext cx="2209800" cy="304800"/>
          </a:xfrm>
          <a:prstGeom prst="rect">
            <a:avLst/>
          </a:prstGeom>
          <a:noFill/>
          <a:ln w="9525" algn="ctr">
            <a:noFill/>
            <a:round/>
            <a:headEnd/>
            <a:tailEnd/>
          </a:ln>
        </p:spPr>
        <p:txBody>
          <a:bodyPr/>
          <a:lstStyle/>
          <a:p>
            <a:pPr algn="ctr"/>
            <a:r>
              <a:rPr lang="en-US" sz="1600" b="1" dirty="0" smtClean="0"/>
              <a:t>Simple projects</a:t>
            </a:r>
          </a:p>
          <a:p>
            <a:pPr algn="ctr"/>
            <a:endParaRPr lang="en-US" sz="1600" b="1" dirty="0"/>
          </a:p>
        </p:txBody>
      </p:sp>
      <p:sp>
        <p:nvSpPr>
          <p:cNvPr id="21" name="Rectangle 20"/>
          <p:cNvSpPr/>
          <p:nvPr/>
        </p:nvSpPr>
        <p:spPr bwMode="auto">
          <a:xfrm>
            <a:off x="5867400" y="5181600"/>
            <a:ext cx="2971800" cy="1066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a:lstStyle/>
          <a:p>
            <a:pPr>
              <a:buFont typeface="Arial" pitchFamily="34" charset="0"/>
              <a:buChar char="•"/>
              <a:defRPr/>
            </a:pPr>
            <a:r>
              <a:rPr lang="en-US" sz="1100" dirty="0"/>
              <a:t>  “blue print” producing standardized product</a:t>
            </a:r>
          </a:p>
          <a:p>
            <a:pPr>
              <a:buFont typeface="Arial" pitchFamily="34" charset="0"/>
              <a:buChar char="•"/>
              <a:defRPr/>
            </a:pPr>
            <a:r>
              <a:rPr lang="en-US" sz="1100" dirty="0"/>
              <a:t>   relatively linear</a:t>
            </a:r>
          </a:p>
          <a:p>
            <a:pPr>
              <a:buFont typeface="Arial" pitchFamily="34" charset="0"/>
              <a:buChar char="•"/>
              <a:defRPr/>
            </a:pPr>
            <a:r>
              <a:rPr lang="en-US" sz="1100" dirty="0"/>
              <a:t>   Limited number of services</a:t>
            </a:r>
          </a:p>
          <a:p>
            <a:pPr>
              <a:buFont typeface="Arial" pitchFamily="34" charset="0"/>
              <a:buChar char="•"/>
              <a:defRPr/>
            </a:pPr>
            <a:r>
              <a:rPr lang="en-US" sz="1100" dirty="0"/>
              <a:t>  Time-bound</a:t>
            </a:r>
          </a:p>
          <a:p>
            <a:pPr>
              <a:buFont typeface="Arial" pitchFamily="34" charset="0"/>
              <a:buChar char="•"/>
              <a:defRPr/>
            </a:pPr>
            <a:r>
              <a:rPr lang="en-US" sz="1100" dirty="0"/>
              <a:t>  defined and often small target    population</a:t>
            </a:r>
          </a:p>
          <a:p>
            <a:pPr>
              <a:buFont typeface="Arial" pitchFamily="34" charset="0"/>
              <a:buChar char="•"/>
              <a:defRPr/>
            </a:pPr>
            <a:r>
              <a:rPr lang="en-US" sz="1100" dirty="0"/>
              <a:t>  Defined objectives</a:t>
            </a:r>
          </a:p>
        </p:txBody>
      </p:sp>
      <p:sp>
        <p:nvSpPr>
          <p:cNvPr id="19468" name="Rectangle 21"/>
          <p:cNvSpPr>
            <a:spLocks noChangeArrowheads="1"/>
          </p:cNvSpPr>
          <p:nvPr/>
        </p:nvSpPr>
        <p:spPr bwMode="auto">
          <a:xfrm>
            <a:off x="5257800" y="3581400"/>
            <a:ext cx="3276600" cy="1371600"/>
          </a:xfrm>
          <a:prstGeom prst="rect">
            <a:avLst/>
          </a:prstGeom>
          <a:solidFill>
            <a:srgbClr val="FFFF00"/>
          </a:solidFill>
          <a:ln w="9525" algn="ctr">
            <a:solidFill>
              <a:schemeClr val="tx1"/>
            </a:solidFill>
            <a:round/>
            <a:headEnd/>
            <a:tailEnd/>
          </a:ln>
        </p:spPr>
        <p:txBody>
          <a:bodyPr/>
          <a:lstStyle/>
          <a:p>
            <a:pPr>
              <a:buFont typeface="Arial" charset="0"/>
              <a:buChar char="•"/>
            </a:pPr>
            <a:r>
              <a:rPr lang="en-US" sz="1100"/>
              <a:t>  May include a number of projects and wider scope</a:t>
            </a:r>
          </a:p>
          <a:p>
            <a:pPr>
              <a:buFont typeface="Arial" charset="0"/>
              <a:buChar char="•"/>
            </a:pPr>
            <a:r>
              <a:rPr lang="en-US" sz="1100"/>
              <a:t>  Often involves several blueprint approaches</a:t>
            </a:r>
          </a:p>
          <a:p>
            <a:pPr>
              <a:buFont typeface="Arial" charset="0"/>
              <a:buChar char="•"/>
            </a:pPr>
            <a:r>
              <a:rPr lang="en-US" sz="1100"/>
              <a:t>  Defined objectives but often broader and less precise and harder to measure</a:t>
            </a:r>
          </a:p>
          <a:p>
            <a:pPr>
              <a:buFont typeface="Arial" charset="0"/>
              <a:buChar char="•"/>
            </a:pPr>
            <a:r>
              <a:rPr lang="en-US" sz="1100"/>
              <a:t>  Often not time-bound</a:t>
            </a:r>
          </a:p>
          <a:p>
            <a:pPr>
              <a:buFont typeface="Arial" charset="0"/>
              <a:buChar char="•"/>
            </a:pPr>
            <a:r>
              <a:rPr lang="en-US" sz="1100"/>
              <a:t>  Context important</a:t>
            </a:r>
          </a:p>
          <a:p>
            <a:pPr>
              <a:buFont typeface="Arial" charset="0"/>
              <a:buChar char="•"/>
            </a:pPr>
            <a:r>
              <a:rPr lang="en-US" sz="1100"/>
              <a:t>  multiple donors and national agencies</a:t>
            </a:r>
          </a:p>
        </p:txBody>
      </p:sp>
      <p:sp>
        <p:nvSpPr>
          <p:cNvPr id="19469" name="Rectangle 22"/>
          <p:cNvSpPr>
            <a:spLocks noChangeArrowheads="1"/>
          </p:cNvSpPr>
          <p:nvPr/>
        </p:nvSpPr>
        <p:spPr bwMode="auto">
          <a:xfrm>
            <a:off x="4572000" y="1752600"/>
            <a:ext cx="2743200" cy="1676400"/>
          </a:xfrm>
          <a:prstGeom prst="rect">
            <a:avLst/>
          </a:prstGeom>
          <a:solidFill>
            <a:schemeClr val="bg1">
              <a:lumMod val="85000"/>
            </a:schemeClr>
          </a:solidFill>
          <a:ln w="9525" algn="ctr">
            <a:solidFill>
              <a:schemeClr val="tx1"/>
            </a:solidFill>
            <a:round/>
            <a:headEnd/>
            <a:tailEnd/>
          </a:ln>
        </p:spPr>
        <p:txBody>
          <a:bodyPr/>
          <a:lstStyle/>
          <a:p>
            <a:pPr>
              <a:buFont typeface="Arial" charset="0"/>
              <a:buChar char="•"/>
            </a:pPr>
            <a:r>
              <a:rPr lang="en-US" sz="1100" dirty="0"/>
              <a:t>  country-led planning and evaluation</a:t>
            </a:r>
          </a:p>
          <a:p>
            <a:pPr>
              <a:buFont typeface="Arial" charset="0"/>
              <a:buChar char="•"/>
            </a:pPr>
            <a:r>
              <a:rPr lang="en-US" sz="1100" dirty="0"/>
              <a:t>  Non linear</a:t>
            </a:r>
          </a:p>
          <a:p>
            <a:pPr>
              <a:buFont typeface="Arial" charset="0"/>
              <a:buChar char="•"/>
            </a:pPr>
            <a:r>
              <a:rPr lang="en-US" sz="1100" dirty="0"/>
              <a:t>  Many components or services</a:t>
            </a:r>
          </a:p>
          <a:p>
            <a:pPr>
              <a:buFont typeface="Arial" charset="0"/>
              <a:buChar char="•"/>
            </a:pPr>
            <a:r>
              <a:rPr lang="en-US" sz="1100" dirty="0"/>
              <a:t>  Often covers whole country</a:t>
            </a:r>
          </a:p>
          <a:p>
            <a:pPr>
              <a:buFont typeface="Arial" charset="0"/>
              <a:buChar char="•"/>
            </a:pPr>
            <a:r>
              <a:rPr lang="en-US" sz="1100" dirty="0"/>
              <a:t>  Multiple and broad objectives</a:t>
            </a:r>
          </a:p>
          <a:p>
            <a:pPr>
              <a:buFont typeface="Arial" charset="0"/>
              <a:buChar char="•"/>
            </a:pPr>
            <a:r>
              <a:rPr lang="en-US" sz="1100" dirty="0"/>
              <a:t>  May provide budget support with no clear definition of scope or services</a:t>
            </a:r>
          </a:p>
          <a:p>
            <a:pPr>
              <a:buFont typeface="Arial" charset="0"/>
              <a:buChar char="•"/>
            </a:pPr>
            <a:r>
              <a:rPr lang="en-US" sz="1100" dirty="0"/>
              <a:t>  multiple donors and agencies</a:t>
            </a:r>
          </a:p>
          <a:p>
            <a:pPr>
              <a:buFont typeface="Arial" charset="0"/>
              <a:buChar char="•"/>
            </a:pPr>
            <a:r>
              <a:rPr lang="en-US" sz="1100" dirty="0"/>
              <a:t>  context is critical</a:t>
            </a:r>
          </a:p>
        </p:txBody>
      </p:sp>
      <p:sp>
        <p:nvSpPr>
          <p:cNvPr id="24" name="Left Arrow 23"/>
          <p:cNvSpPr/>
          <p:nvPr/>
        </p:nvSpPr>
        <p:spPr bwMode="auto">
          <a:xfrm>
            <a:off x="3429000" y="2438400"/>
            <a:ext cx="1066800" cy="228600"/>
          </a:xfrm>
          <a:prstGeom prst="lef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9471" name="Left Arrow 24"/>
          <p:cNvSpPr>
            <a:spLocks noChangeArrowheads="1"/>
          </p:cNvSpPr>
          <p:nvPr/>
        </p:nvSpPr>
        <p:spPr bwMode="auto">
          <a:xfrm>
            <a:off x="4191000" y="4038600"/>
            <a:ext cx="977900" cy="381000"/>
          </a:xfrm>
          <a:prstGeom prst="leftArrow">
            <a:avLst>
              <a:gd name="adj1" fmla="val 50000"/>
              <a:gd name="adj2" fmla="val 49979"/>
            </a:avLst>
          </a:prstGeom>
          <a:solidFill>
            <a:srgbClr val="FFFF00"/>
          </a:solidFill>
          <a:ln w="9525" algn="ctr">
            <a:solidFill>
              <a:schemeClr val="tx1"/>
            </a:solidFill>
            <a:round/>
            <a:headEnd/>
            <a:tailEnd/>
          </a:ln>
        </p:spPr>
        <p:txBody>
          <a:bodyPr/>
          <a:lstStyle/>
          <a:p>
            <a:endParaRPr lang="en-US"/>
          </a:p>
        </p:txBody>
      </p:sp>
      <p:sp>
        <p:nvSpPr>
          <p:cNvPr id="19472" name="Left Arrow 25"/>
          <p:cNvSpPr>
            <a:spLocks noChangeArrowheads="1"/>
          </p:cNvSpPr>
          <p:nvPr/>
        </p:nvSpPr>
        <p:spPr bwMode="auto">
          <a:xfrm>
            <a:off x="4800600" y="5257800"/>
            <a:ext cx="977900" cy="381000"/>
          </a:xfrm>
          <a:prstGeom prst="leftArrow">
            <a:avLst>
              <a:gd name="adj1" fmla="val 50000"/>
              <a:gd name="adj2" fmla="val 49979"/>
            </a:avLst>
          </a:prstGeom>
          <a:solidFill>
            <a:srgbClr val="92D050"/>
          </a:solidFill>
          <a:ln w="9525" algn="ctr">
            <a:solidFill>
              <a:schemeClr val="tx1"/>
            </a:solidFill>
            <a:round/>
            <a:headEnd/>
            <a:tailEnd/>
          </a:ln>
        </p:spPr>
        <p:txBody>
          <a:bodyPr/>
          <a:lstStyle/>
          <a:p>
            <a:endParaRPr lang="en-US"/>
          </a:p>
        </p:txBody>
      </p:sp>
      <p:sp>
        <p:nvSpPr>
          <p:cNvPr id="19473" name="Rectangle 26"/>
          <p:cNvSpPr>
            <a:spLocks noChangeArrowheads="1"/>
          </p:cNvSpPr>
          <p:nvPr/>
        </p:nvSpPr>
        <p:spPr bwMode="auto">
          <a:xfrm>
            <a:off x="762000" y="2057400"/>
            <a:ext cx="838200" cy="457200"/>
          </a:xfrm>
          <a:prstGeom prst="rect">
            <a:avLst/>
          </a:prstGeom>
          <a:noFill/>
          <a:ln w="9525" algn="ctr">
            <a:noFill/>
            <a:round/>
            <a:headEnd/>
            <a:tailEnd/>
          </a:ln>
        </p:spPr>
        <p:txBody>
          <a:bodyPr/>
          <a:lstStyle/>
          <a:p>
            <a:r>
              <a:rPr lang="en-US" sz="1400" b="1" dirty="0" smtClean="0"/>
              <a:t>Large, complex</a:t>
            </a:r>
            <a:endParaRPr lang="en-US" sz="1400" b="1" dirty="0"/>
          </a:p>
        </p:txBody>
      </p:sp>
      <p:sp>
        <p:nvSpPr>
          <p:cNvPr id="19474" name="Rectangle 27"/>
          <p:cNvSpPr>
            <a:spLocks noChangeArrowheads="1"/>
          </p:cNvSpPr>
          <p:nvPr/>
        </p:nvSpPr>
        <p:spPr bwMode="auto">
          <a:xfrm>
            <a:off x="685800" y="5029200"/>
            <a:ext cx="838200" cy="457200"/>
          </a:xfrm>
          <a:prstGeom prst="rect">
            <a:avLst/>
          </a:prstGeom>
          <a:noFill/>
          <a:ln w="9525" algn="ctr">
            <a:noFill/>
            <a:round/>
            <a:headEnd/>
            <a:tailEnd/>
          </a:ln>
        </p:spPr>
        <p:txBody>
          <a:bodyPr/>
          <a:lstStyle/>
          <a:p>
            <a:r>
              <a:rPr lang="en-US" sz="1200" b="1" dirty="0" smtClean="0"/>
              <a:t>Small, simple</a:t>
            </a:r>
            <a:endParaRPr lang="en-US" sz="1200" b="1" dirty="0"/>
          </a:p>
        </p:txBody>
      </p:sp>
      <p:sp>
        <p:nvSpPr>
          <p:cNvPr id="19475" name="Down Arrow 32"/>
          <p:cNvSpPr>
            <a:spLocks noChangeArrowheads="1"/>
          </p:cNvSpPr>
          <p:nvPr/>
        </p:nvSpPr>
        <p:spPr bwMode="auto">
          <a:xfrm>
            <a:off x="914400" y="2667000"/>
            <a:ext cx="381000" cy="2362200"/>
          </a:xfrm>
          <a:prstGeom prst="downArrow">
            <a:avLst>
              <a:gd name="adj1" fmla="val 50000"/>
              <a:gd name="adj2" fmla="val 50002"/>
            </a:avLst>
          </a:prstGeom>
          <a:solidFill>
            <a:schemeClr val="accent1"/>
          </a:solidFill>
          <a:ln w="9525" algn="ctr">
            <a:solidFill>
              <a:schemeClr val="tx1"/>
            </a:solidFill>
            <a:round/>
            <a:headEnd/>
            <a:tailEnd/>
          </a:ln>
        </p:spPr>
        <p:txBody>
          <a:bodyPr/>
          <a:lstStyle/>
          <a:p>
            <a:endParaRPr lang="en-US"/>
          </a:p>
        </p:txBody>
      </p:sp>
      <p:sp>
        <p:nvSpPr>
          <p:cNvPr id="20" name="Rectangle 17"/>
          <p:cNvSpPr>
            <a:spLocks noChangeArrowheads="1"/>
          </p:cNvSpPr>
          <p:nvPr/>
        </p:nvSpPr>
        <p:spPr bwMode="auto">
          <a:xfrm>
            <a:off x="2743200" y="3048000"/>
            <a:ext cx="838200" cy="304800"/>
          </a:xfrm>
          <a:prstGeom prst="rect">
            <a:avLst/>
          </a:prstGeom>
          <a:noFill/>
          <a:ln w="9525" algn="ctr">
            <a:noFill/>
            <a:round/>
            <a:headEnd/>
            <a:tailEnd/>
          </a:ln>
        </p:spPr>
        <p:txBody>
          <a:bodyPr/>
          <a:lstStyle/>
          <a:p>
            <a:endParaRPr lang="en-US" sz="1100" b="1" dirty="0"/>
          </a:p>
        </p:txBody>
      </p:sp>
      <p:sp>
        <p:nvSpPr>
          <p:cNvPr id="22" name="Rectangle 21"/>
          <p:cNvSpPr/>
          <p:nvPr/>
        </p:nvSpPr>
        <p:spPr>
          <a:xfrm>
            <a:off x="2438400" y="3086100"/>
            <a:ext cx="12192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Complex interventions</a:t>
            </a:r>
            <a:endParaRPr lang="en-US" sz="1400" b="1" dirty="0">
              <a:solidFill>
                <a:schemeClr val="tx1"/>
              </a:solidFill>
            </a:endParaRPr>
          </a:p>
        </p:txBody>
      </p:sp>
      <p:sp>
        <p:nvSpPr>
          <p:cNvPr id="19461" name="Isosceles Triangle 6"/>
          <p:cNvSpPr>
            <a:spLocks noChangeArrowheads="1"/>
          </p:cNvSpPr>
          <p:nvPr/>
        </p:nvSpPr>
        <p:spPr bwMode="auto">
          <a:xfrm>
            <a:off x="1219200" y="1981200"/>
            <a:ext cx="3581400" cy="3733800"/>
          </a:xfrm>
          <a:prstGeom prst="triangle">
            <a:avLst>
              <a:gd name="adj" fmla="val 50000"/>
            </a:avLst>
          </a:prstGeom>
          <a:noFill/>
          <a:ln w="9525" algn="ctr">
            <a:solidFill>
              <a:schemeClr val="tx1"/>
            </a:solidFill>
            <a:round/>
            <a:headEnd/>
            <a:tailEnd/>
          </a:ln>
        </p:spPr>
        <p:txBody>
          <a:bodyPr/>
          <a:lstStyle/>
          <a:p>
            <a:endParaRPr lang="en-US"/>
          </a:p>
        </p:txBody>
      </p:sp>
      <p:cxnSp>
        <p:nvCxnSpPr>
          <p:cNvPr id="32" name="Straight Connector 31"/>
          <p:cNvCxnSpPr>
            <a:stCxn id="19461" idx="1"/>
            <a:endCxn id="19461" idx="5"/>
          </p:cNvCxnSpPr>
          <p:nvPr/>
        </p:nvCxnSpPr>
        <p:spPr>
          <a:xfrm rot="10800000" flipH="1">
            <a:off x="2114550" y="3848100"/>
            <a:ext cx="17907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029792"/>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68" y="152400"/>
            <a:ext cx="8475663" cy="685800"/>
          </a:xfrm>
        </p:spPr>
        <p:txBody>
          <a:bodyPr>
            <a:noAutofit/>
          </a:bodyPr>
          <a:lstStyle/>
          <a:p>
            <a:r>
              <a:rPr lang="en-US" sz="2800" dirty="0" smtClean="0"/>
              <a:t>The Special Challenges of Assessing Outcomes for Complex Programs</a:t>
            </a:r>
            <a:endParaRPr lang="en-US" sz="2800" dirty="0"/>
          </a:p>
        </p:txBody>
      </p:sp>
      <p:sp>
        <p:nvSpPr>
          <p:cNvPr id="4" name="Slide Number Placeholder 3"/>
          <p:cNvSpPr>
            <a:spLocks noGrp="1"/>
          </p:cNvSpPr>
          <p:nvPr>
            <p:ph type="sldNum" sz="quarter" idx="12"/>
          </p:nvPr>
        </p:nvSpPr>
        <p:spPr/>
        <p:txBody>
          <a:bodyPr>
            <a:normAutofit/>
          </a:bodyPr>
          <a:lstStyle/>
          <a:p>
            <a:pPr>
              <a:defRPr/>
            </a:pPr>
            <a:fld id="{BC342EB4-986C-4FD5-A0E2-BA779C5D3386}" type="slidenum">
              <a:rPr lang="en-US" smtClean="0">
                <a:solidFill>
                  <a:srgbClr val="000000"/>
                </a:solidFill>
              </a:rPr>
              <a:pPr>
                <a:defRPr/>
              </a:pPr>
              <a:t>28</a:t>
            </a:fld>
            <a:endParaRPr lang="en-US">
              <a:solidFill>
                <a:srgbClr val="000000"/>
              </a:solidFill>
            </a:endParaRPr>
          </a:p>
        </p:txBody>
      </p:sp>
      <p:sp>
        <p:nvSpPr>
          <p:cNvPr id="3" name="Content Placeholder 2"/>
          <p:cNvSpPr>
            <a:spLocks noGrp="1"/>
          </p:cNvSpPr>
          <p:nvPr>
            <p:ph sz="quarter" idx="1"/>
          </p:nvPr>
        </p:nvSpPr>
        <p:spPr>
          <a:xfrm>
            <a:off x="457200" y="1676400"/>
            <a:ext cx="8489950" cy="4114800"/>
          </a:xfrm>
        </p:spPr>
        <p:txBody>
          <a:bodyPr>
            <a:normAutofit/>
          </a:bodyPr>
          <a:lstStyle/>
          <a:p>
            <a:pPr marL="514350" indent="-514350">
              <a:buFont typeface="+mj-lt"/>
              <a:buAutoNum type="arabicPeriod"/>
            </a:pPr>
            <a:r>
              <a:rPr lang="en-US" sz="2800" dirty="0" smtClean="0">
                <a:solidFill>
                  <a:srgbClr val="FF0000"/>
                </a:solidFill>
              </a:rPr>
              <a:t>Most conventional impact evaluation designs cannot be applied to evaluating complex programs</a:t>
            </a:r>
          </a:p>
          <a:p>
            <a:pPr marL="514350" indent="-514350">
              <a:buFont typeface="+mj-lt"/>
              <a:buAutoNum type="arabicPeriod"/>
            </a:pPr>
            <a:r>
              <a:rPr lang="en-US" sz="2800" dirty="0" smtClean="0">
                <a:solidFill>
                  <a:srgbClr val="FF0000"/>
                </a:solidFill>
              </a:rPr>
              <a:t>No clearly defined activities or objectives</a:t>
            </a:r>
          </a:p>
          <a:p>
            <a:pPr lvl="1"/>
            <a:r>
              <a:rPr lang="en-US" sz="2400" dirty="0" smtClean="0"/>
              <a:t>General budget and technical support integrated into broader government programs</a:t>
            </a:r>
          </a:p>
          <a:p>
            <a:pPr lvl="1"/>
            <a:r>
              <a:rPr lang="en-US" sz="2400" dirty="0" smtClean="0"/>
              <a:t>Multiple activities</a:t>
            </a:r>
          </a:p>
          <a:p>
            <a:pPr lvl="1"/>
            <a:r>
              <a:rPr lang="en-US" sz="2400" dirty="0" smtClean="0"/>
              <a:t>Target populations not clearly defined</a:t>
            </a:r>
          </a:p>
          <a:p>
            <a:pPr lvl="1"/>
            <a:r>
              <a:rPr lang="en-US" sz="2400" dirty="0" smtClean="0"/>
              <a:t>Time-lines may not be clearly defined</a:t>
            </a:r>
          </a:p>
        </p:txBody>
      </p:sp>
    </p:spTree>
    <p:extLst>
      <p:ext uri="{BB962C8B-B14F-4D97-AF65-F5344CB8AC3E}">
        <p14:creationId xmlns:p14="http://schemas.microsoft.com/office/powerpoint/2010/main" val="2847458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challenges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solidFill>
                  <a:srgbClr val="FF0000"/>
                </a:solidFill>
              </a:rPr>
              <a:t>Multiple actors</a:t>
            </a:r>
          </a:p>
          <a:p>
            <a:pPr marL="514350" indent="-514350">
              <a:buFont typeface="+mj-lt"/>
              <a:buAutoNum type="arabicPeriod" startAt="3"/>
            </a:pPr>
            <a:r>
              <a:rPr lang="en-US" dirty="0" smtClean="0">
                <a:solidFill>
                  <a:srgbClr val="FF0000"/>
                </a:solidFill>
              </a:rPr>
              <a:t>No baseline data</a:t>
            </a:r>
          </a:p>
          <a:p>
            <a:pPr marL="514350" indent="-514350">
              <a:buFont typeface="+mj-lt"/>
              <a:buAutoNum type="arabicPeriod" startAt="3"/>
            </a:pPr>
            <a:r>
              <a:rPr lang="en-US" dirty="0" smtClean="0">
                <a:solidFill>
                  <a:srgbClr val="FF0000"/>
                </a:solidFill>
              </a:rPr>
              <a:t>Difficult to define a conventional comparison group</a:t>
            </a:r>
            <a:endParaRPr lang="en-US" dirty="0">
              <a:solidFill>
                <a:srgbClr val="FF0000"/>
              </a:solidFill>
            </a:endParaRPr>
          </a:p>
        </p:txBody>
      </p:sp>
    </p:spTree>
    <p:extLst>
      <p:ext uri="{BB962C8B-B14F-4D97-AF65-F5344CB8AC3E}">
        <p14:creationId xmlns:p14="http://schemas.microsoft.com/office/powerpoint/2010/main" val="135695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dirty="0" smtClean="0"/>
              <a:t>Session Outline</a:t>
            </a:r>
          </a:p>
        </p:txBody>
      </p:sp>
      <p:sp>
        <p:nvSpPr>
          <p:cNvPr id="9219" name="Content Placeholder 2"/>
          <p:cNvSpPr>
            <a:spLocks noGrp="1"/>
          </p:cNvSpPr>
          <p:nvPr>
            <p:ph idx="1"/>
          </p:nvPr>
        </p:nvSpPr>
        <p:spPr>
          <a:xfrm>
            <a:off x="457200" y="1371600"/>
            <a:ext cx="8229600" cy="4525963"/>
          </a:xfrm>
        </p:spPr>
        <p:txBody>
          <a:bodyPr>
            <a:noAutofit/>
          </a:bodyPr>
          <a:lstStyle/>
          <a:p>
            <a:pPr marL="457200" indent="-457200">
              <a:buFont typeface="Wingdings" pitchFamily="2" charset="2"/>
              <a:buAutoNum type="arabicPeriod"/>
            </a:pPr>
            <a:r>
              <a:rPr lang="en-US" sz="2800" dirty="0" smtClean="0"/>
              <a:t>Additional evaluation designs</a:t>
            </a:r>
          </a:p>
          <a:p>
            <a:pPr marL="457200" indent="-457200">
              <a:buFont typeface="Wingdings" pitchFamily="2" charset="2"/>
              <a:buAutoNum type="arabicPeriod"/>
            </a:pPr>
            <a:r>
              <a:rPr lang="en-US" sz="2800" dirty="0" smtClean="0"/>
              <a:t>A </a:t>
            </a:r>
            <a:r>
              <a:rPr lang="en-US" sz="2800" dirty="0" smtClean="0"/>
              <a:t>fresh </a:t>
            </a:r>
            <a:r>
              <a:rPr lang="en-US" sz="2800" dirty="0" smtClean="0"/>
              <a:t>look at non-experimental designs</a:t>
            </a:r>
          </a:p>
          <a:p>
            <a:pPr marL="457200" indent="-457200">
              <a:buFont typeface="Wingdings" pitchFamily="2" charset="2"/>
              <a:buAutoNum type="arabicPeriod"/>
            </a:pPr>
            <a:r>
              <a:rPr lang="en-US" sz="2800" dirty="0" smtClean="0"/>
              <a:t>Complex evaluation framework</a:t>
            </a:r>
            <a:endParaRPr lang="en-US" sz="2800" dirty="0" smtClean="0"/>
          </a:p>
          <a:p>
            <a:pPr marL="457200" indent="-457200">
              <a:buFont typeface="Wingdings" pitchFamily="2" charset="2"/>
              <a:buAutoNum type="arabicPeriod"/>
            </a:pPr>
            <a:r>
              <a:rPr lang="en-US" sz="2800" dirty="0" smtClean="0"/>
              <a:t>Broadening the focus of program theory</a:t>
            </a:r>
          </a:p>
          <a:p>
            <a:pPr marL="457200" indent="-457200">
              <a:buFont typeface="Wingdings" pitchFamily="2" charset="2"/>
              <a:buAutoNum type="arabicPeriod"/>
            </a:pPr>
            <a:r>
              <a:rPr lang="en-US" sz="2800" dirty="0" smtClean="0"/>
              <a:t>The benefits of mixed-method designs</a:t>
            </a:r>
          </a:p>
          <a:p>
            <a:pPr marL="457200" indent="-457200">
              <a:buFont typeface="Wingdings" pitchFamily="2" charset="2"/>
              <a:buAutoNum type="arabicPeriod"/>
            </a:pPr>
            <a:r>
              <a:rPr lang="en-US" sz="2800" dirty="0" smtClean="0"/>
              <a:t>Evaluating complicated and complex programs</a:t>
            </a:r>
          </a:p>
          <a:p>
            <a:pPr marL="457200" indent="-457200">
              <a:buFont typeface="Wingdings" pitchFamily="2" charset="2"/>
              <a:buAutoNum type="arabicPeriod"/>
            </a:pPr>
            <a:r>
              <a:rPr lang="en-US" sz="2800" dirty="0" smtClean="0"/>
              <a:t>Greater focus on responsible professional practice</a:t>
            </a:r>
          </a:p>
          <a:p>
            <a:pPr marL="457200" indent="-457200">
              <a:buFont typeface="Wingdings" pitchFamily="2" charset="2"/>
              <a:buAutoNum type="arabicPeriod"/>
            </a:pPr>
            <a:r>
              <a:rPr lang="en-US" sz="2800" dirty="0" smtClean="0"/>
              <a:t>Quality assurance and threats to validity</a:t>
            </a:r>
          </a:p>
          <a:p>
            <a:pPr marL="457200" indent="-457200">
              <a:buFont typeface="Wingdings" pitchFamily="2" charset="2"/>
              <a:buAutoNum type="arabicPeriod"/>
            </a:pPr>
            <a:r>
              <a:rPr lang="en-US" sz="2800" dirty="0" smtClean="0"/>
              <a:t>Organizing and managing evaluations</a:t>
            </a:r>
          </a:p>
          <a:p>
            <a:pPr marL="457200" indent="-457200">
              <a:buFont typeface="Wingdings" pitchFamily="2" charset="2"/>
              <a:buAutoNum type="arabicPeriod"/>
            </a:pPr>
            <a:r>
              <a:rPr lang="en-US" sz="2800" dirty="0" smtClean="0"/>
              <a:t>The road ahead (issues still to be addressed)</a:t>
            </a:r>
          </a:p>
        </p:txBody>
      </p:sp>
      <p:sp>
        <p:nvSpPr>
          <p:cNvPr id="9220" name="Slide Number Placeholder 3"/>
          <p:cNvSpPr>
            <a:spLocks noGrp="1"/>
          </p:cNvSpPr>
          <p:nvPr>
            <p:ph type="sldNum" sz="quarter" idx="12"/>
          </p:nvPr>
        </p:nvSpPr>
        <p:spPr/>
        <p:txBody>
          <a:bodyPr/>
          <a:lstStyle/>
          <a:p>
            <a:pPr>
              <a:defRPr/>
            </a:pPr>
            <a:fld id="{83BCAE8E-3607-4308-8580-6493EEF00667}" type="slidenum">
              <a:rPr lang="en-US" smtClean="0"/>
              <a:pPr>
                <a:defRPr/>
              </a:pPr>
              <a:t>3</a:t>
            </a:fld>
            <a:endParaRPr lang="en-US" dirty="0" smtClean="0"/>
          </a:p>
        </p:txBody>
      </p:sp>
    </p:spTree>
    <p:extLst>
      <p:ext uri="{BB962C8B-B14F-4D97-AF65-F5344CB8AC3E}">
        <p14:creationId xmlns:p14="http://schemas.microsoft.com/office/powerpoint/2010/main" val="4078900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168" y="228600"/>
            <a:ext cx="8475663" cy="685800"/>
          </a:xfrm>
        </p:spPr>
        <p:txBody>
          <a:bodyPr>
            <a:normAutofit fontScale="90000"/>
          </a:bodyPr>
          <a:lstStyle/>
          <a:p>
            <a:r>
              <a:rPr lang="en-US" sz="2000" dirty="0" smtClean="0"/>
              <a:t>Alternative approaches for defining the counterfactual for complex interventions</a:t>
            </a:r>
            <a:endParaRPr lang="en-US" sz="2000" dirty="0"/>
          </a:p>
        </p:txBody>
      </p:sp>
      <p:sp>
        <p:nvSpPr>
          <p:cNvPr id="3" name="Content Placeholder 2"/>
          <p:cNvSpPr>
            <a:spLocks noGrp="1"/>
          </p:cNvSpPr>
          <p:nvPr>
            <p:ph idx="1"/>
          </p:nvPr>
        </p:nvSpPr>
        <p:spPr>
          <a:xfrm>
            <a:off x="327025" y="1943100"/>
            <a:ext cx="8489950" cy="2971800"/>
          </a:xfrm>
        </p:spPr>
        <p:txBody>
          <a:bodyPr>
            <a:normAutofit fontScale="85000" lnSpcReduction="20000"/>
          </a:bodyPr>
          <a:lstStyle/>
          <a:p>
            <a:pPr marL="514350" indent="-514350">
              <a:buNone/>
            </a:pPr>
            <a:r>
              <a:rPr lang="en-US" dirty="0" smtClean="0"/>
              <a:t>1. Theory driven evaluation</a:t>
            </a:r>
          </a:p>
          <a:p>
            <a:pPr marL="514350" indent="-514350">
              <a:buNone/>
            </a:pPr>
            <a:r>
              <a:rPr lang="en-US" dirty="0" smtClean="0"/>
              <a:t>3.  Quantitative approaches</a:t>
            </a:r>
          </a:p>
          <a:p>
            <a:pPr marL="514350" indent="-514350">
              <a:buAutoNum type="arabicPeriod" startAt="4"/>
            </a:pPr>
            <a:r>
              <a:rPr lang="en-US" dirty="0" smtClean="0"/>
              <a:t>Qualitative approaches</a:t>
            </a:r>
          </a:p>
          <a:p>
            <a:pPr marL="514350" indent="-514350">
              <a:buAutoNum type="arabicPeriod" startAt="4"/>
            </a:pPr>
            <a:r>
              <a:rPr lang="en-US" dirty="0" smtClean="0"/>
              <a:t>Mixed method designs</a:t>
            </a:r>
          </a:p>
          <a:p>
            <a:pPr marL="514350" indent="-514350">
              <a:buAutoNum type="arabicPeriod" startAt="4"/>
            </a:pPr>
            <a:r>
              <a:rPr lang="en-US" dirty="0" smtClean="0"/>
              <a:t>Rating scales</a:t>
            </a:r>
          </a:p>
          <a:p>
            <a:pPr marL="514350" indent="-514350">
              <a:buAutoNum type="arabicPeriod" startAt="4"/>
            </a:pPr>
            <a:r>
              <a:rPr lang="en-US" dirty="0" smtClean="0"/>
              <a:t>Integrated strategies for strengthening the evaluation designs</a:t>
            </a:r>
          </a:p>
          <a:p>
            <a:pPr marL="514350" indent="-514350">
              <a:buNone/>
            </a:pPr>
            <a:endParaRPr lang="en-US" dirty="0"/>
          </a:p>
        </p:txBody>
      </p:sp>
      <p:sp>
        <p:nvSpPr>
          <p:cNvPr id="4" name="Slide Number Placeholder 3"/>
          <p:cNvSpPr>
            <a:spLocks noGrp="1"/>
          </p:cNvSpPr>
          <p:nvPr>
            <p:ph type="sldNum" sz="quarter" idx="12"/>
          </p:nvPr>
        </p:nvSpPr>
        <p:spPr/>
        <p:txBody>
          <a:bodyPr>
            <a:normAutofit/>
          </a:bodyPr>
          <a:lstStyle/>
          <a:p>
            <a:pPr>
              <a:defRPr/>
            </a:pPr>
            <a:fld id="{BC342EB4-986C-4FD5-A0E2-BA779C5D3386}" type="slidenum">
              <a:rPr lang="en-US" smtClean="0">
                <a:solidFill>
                  <a:srgbClr val="000000"/>
                </a:solidFill>
              </a:rPr>
              <a:pPr>
                <a:defRPr/>
              </a:pPr>
              <a:t>30</a:t>
            </a:fld>
            <a:endParaRPr lang="en-US">
              <a:solidFill>
                <a:srgbClr val="000000"/>
              </a:solidFill>
            </a:endParaRPr>
          </a:p>
        </p:txBody>
      </p:sp>
    </p:spTree>
    <p:extLst>
      <p:ext uri="{BB962C8B-B14F-4D97-AF65-F5344CB8AC3E}">
        <p14:creationId xmlns:p14="http://schemas.microsoft.com/office/powerpoint/2010/main" val="2074601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514600"/>
            <a:ext cx="14478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Theory-based approaches</a:t>
            </a:r>
            <a:endParaRPr lang="en-US" dirty="0">
              <a:solidFill>
                <a:schemeClr val="tx1"/>
              </a:solidFill>
            </a:endParaRPr>
          </a:p>
        </p:txBody>
      </p:sp>
      <p:sp>
        <p:nvSpPr>
          <p:cNvPr id="5" name="Rectangle 4"/>
          <p:cNvSpPr/>
          <p:nvPr/>
        </p:nvSpPr>
        <p:spPr>
          <a:xfrm>
            <a:off x="4191000" y="3810000"/>
            <a:ext cx="28194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strengthening alternative counterfactuals</a:t>
            </a:r>
          </a:p>
          <a:p>
            <a:pPr>
              <a:buFont typeface="Arial" pitchFamily="34" charset="0"/>
              <a:buChar char="•"/>
            </a:pPr>
            <a:r>
              <a:rPr lang="en-US" sz="1600" dirty="0" smtClean="0"/>
              <a:t>  </a:t>
            </a:r>
            <a:r>
              <a:rPr lang="en-US" sz="1600" dirty="0" smtClean="0">
                <a:solidFill>
                  <a:schemeClr val="tx1"/>
                </a:solidFill>
              </a:rPr>
              <a:t>“Unpacking complex programs”</a:t>
            </a:r>
          </a:p>
          <a:p>
            <a:pPr>
              <a:buFont typeface="Arial" pitchFamily="34" charset="0"/>
              <a:buChar char="•"/>
            </a:pPr>
            <a:r>
              <a:rPr lang="en-US" sz="1600" dirty="0">
                <a:solidFill>
                  <a:schemeClr val="tx1"/>
                </a:solidFill>
              </a:rPr>
              <a:t> </a:t>
            </a:r>
            <a:r>
              <a:rPr lang="en-US" sz="1600" dirty="0" smtClean="0">
                <a:solidFill>
                  <a:schemeClr val="tx1"/>
                </a:solidFill>
              </a:rPr>
              <a:t>Portfolio analysis</a:t>
            </a:r>
          </a:p>
          <a:p>
            <a:pPr>
              <a:buFont typeface="Arial" pitchFamily="34" charset="0"/>
              <a:buChar char="•"/>
            </a:pPr>
            <a:r>
              <a:rPr lang="en-US" sz="1600" dirty="0" smtClean="0">
                <a:solidFill>
                  <a:schemeClr val="tx1"/>
                </a:solidFill>
              </a:rPr>
              <a:t>Reconstructing baseline data</a:t>
            </a:r>
          </a:p>
          <a:p>
            <a:pPr>
              <a:buFont typeface="Arial" pitchFamily="34" charset="0"/>
              <a:buChar char="•"/>
            </a:pPr>
            <a:r>
              <a:rPr lang="en-US" sz="1600" dirty="0" smtClean="0">
                <a:solidFill>
                  <a:schemeClr val="tx1"/>
                </a:solidFill>
              </a:rPr>
              <a:t> Creative use of secondary data</a:t>
            </a:r>
          </a:p>
          <a:p>
            <a:pPr>
              <a:buFont typeface="Arial" pitchFamily="34" charset="0"/>
              <a:buChar char="•"/>
            </a:pPr>
            <a:r>
              <a:rPr lang="en-US" sz="1600" dirty="0" smtClean="0">
                <a:solidFill>
                  <a:schemeClr val="tx1"/>
                </a:solidFill>
              </a:rPr>
              <a:t> Secondary data</a:t>
            </a:r>
          </a:p>
          <a:p>
            <a:pPr>
              <a:buFont typeface="Arial" pitchFamily="34" charset="0"/>
              <a:buChar char="•"/>
            </a:pPr>
            <a:r>
              <a:rPr lang="en-US" sz="1600" dirty="0" smtClean="0">
                <a:solidFill>
                  <a:schemeClr val="tx1"/>
                </a:solidFill>
              </a:rPr>
              <a:t>Triangulation</a:t>
            </a:r>
          </a:p>
          <a:p>
            <a:pPr>
              <a:buFont typeface="Arial" pitchFamily="34" charset="0"/>
              <a:buChar char="•"/>
            </a:pPr>
            <a:endParaRPr lang="en-US" dirty="0"/>
          </a:p>
        </p:txBody>
      </p:sp>
      <p:sp>
        <p:nvSpPr>
          <p:cNvPr id="6" name="Rectangle 5"/>
          <p:cNvSpPr/>
          <p:nvPr/>
        </p:nvSpPr>
        <p:spPr>
          <a:xfrm>
            <a:off x="304800" y="3962400"/>
            <a:ext cx="15240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Qualitative approaches</a:t>
            </a:r>
            <a:endParaRPr lang="en-US" dirty="0">
              <a:solidFill>
                <a:schemeClr val="tx1"/>
              </a:solidFill>
            </a:endParaRPr>
          </a:p>
        </p:txBody>
      </p:sp>
      <p:sp>
        <p:nvSpPr>
          <p:cNvPr id="7" name="Rectangle 6"/>
          <p:cNvSpPr/>
          <p:nvPr/>
        </p:nvSpPr>
        <p:spPr>
          <a:xfrm>
            <a:off x="381000" y="5334000"/>
            <a:ext cx="1447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Quantitative approaches</a:t>
            </a:r>
            <a:endParaRPr lang="en-US" dirty="0">
              <a:solidFill>
                <a:schemeClr val="tx1"/>
              </a:solidFill>
            </a:endParaRPr>
          </a:p>
        </p:txBody>
      </p:sp>
      <p:sp>
        <p:nvSpPr>
          <p:cNvPr id="22" name="Rectangle 21"/>
          <p:cNvSpPr/>
          <p:nvPr/>
        </p:nvSpPr>
        <p:spPr>
          <a:xfrm>
            <a:off x="1143000" y="381000"/>
            <a:ext cx="7543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STRATEGIES FOR EVALUATING COMPLEX PROGRAMS</a:t>
            </a:r>
            <a:endParaRPr lang="en-US" sz="2400" dirty="0">
              <a:solidFill>
                <a:schemeClr val="tx1"/>
              </a:solidFill>
            </a:endParaRPr>
          </a:p>
        </p:txBody>
      </p:sp>
      <p:sp>
        <p:nvSpPr>
          <p:cNvPr id="17" name="Rectangle 16"/>
          <p:cNvSpPr/>
          <p:nvPr/>
        </p:nvSpPr>
        <p:spPr>
          <a:xfrm>
            <a:off x="2514600" y="5486400"/>
            <a:ext cx="13716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Rating scales</a:t>
            </a:r>
            <a:endParaRPr lang="en-US" dirty="0">
              <a:solidFill>
                <a:schemeClr val="tx1"/>
              </a:solidFill>
            </a:endParaRPr>
          </a:p>
        </p:txBody>
      </p:sp>
      <p:sp>
        <p:nvSpPr>
          <p:cNvPr id="18" name="Rectangle 17"/>
          <p:cNvSpPr/>
          <p:nvPr/>
        </p:nvSpPr>
        <p:spPr>
          <a:xfrm>
            <a:off x="2895600" y="1066800"/>
            <a:ext cx="28194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Counterfactual designs</a:t>
            </a:r>
          </a:p>
          <a:p>
            <a:pPr algn="ctr">
              <a:buFont typeface="Arial" pitchFamily="34" charset="0"/>
              <a:buChar char="•"/>
            </a:pPr>
            <a:r>
              <a:rPr lang="en-US" dirty="0">
                <a:solidFill>
                  <a:schemeClr val="tx1"/>
                </a:solidFill>
              </a:rPr>
              <a:t> </a:t>
            </a:r>
            <a:r>
              <a:rPr lang="en-US" dirty="0" smtClean="0">
                <a:solidFill>
                  <a:schemeClr val="tx2">
                    <a:lumMod val="60000"/>
                    <a:lumOff val="40000"/>
                  </a:schemeClr>
                </a:solidFill>
              </a:rPr>
              <a:t>Attribution analysis</a:t>
            </a:r>
          </a:p>
          <a:p>
            <a:pPr algn="ctr">
              <a:buFont typeface="Arial" pitchFamily="34" charset="0"/>
              <a:buChar char="•"/>
            </a:pPr>
            <a:r>
              <a:rPr lang="en-US" dirty="0">
                <a:solidFill>
                  <a:schemeClr val="tx1"/>
                </a:solidFill>
              </a:rPr>
              <a:t> </a:t>
            </a:r>
            <a:r>
              <a:rPr lang="en-US" dirty="0" smtClean="0">
                <a:solidFill>
                  <a:schemeClr val="accent6"/>
                </a:solidFill>
              </a:rPr>
              <a:t>Contribution analysis</a:t>
            </a:r>
          </a:p>
          <a:p>
            <a:pPr algn="ctr">
              <a:buFont typeface="Arial" pitchFamily="34" charset="0"/>
              <a:buChar char="•"/>
            </a:pPr>
            <a:r>
              <a:rPr lang="en-US" dirty="0">
                <a:solidFill>
                  <a:schemeClr val="tx1"/>
                </a:solidFill>
              </a:rPr>
              <a:t> </a:t>
            </a:r>
            <a:r>
              <a:rPr lang="en-US" dirty="0" smtClean="0">
                <a:solidFill>
                  <a:schemeClr val="tx1"/>
                </a:solidFill>
              </a:rPr>
              <a:t>Substitution analysis </a:t>
            </a:r>
            <a:endParaRPr lang="en-US" dirty="0">
              <a:solidFill>
                <a:schemeClr val="tx1"/>
              </a:solidFill>
            </a:endParaRPr>
          </a:p>
        </p:txBody>
      </p:sp>
      <p:sp>
        <p:nvSpPr>
          <p:cNvPr id="23" name="Rectangle 22"/>
          <p:cNvSpPr/>
          <p:nvPr/>
        </p:nvSpPr>
        <p:spPr>
          <a:xfrm>
            <a:off x="2438400" y="3657600"/>
            <a:ext cx="13716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Mixed method designs</a:t>
            </a:r>
            <a:endParaRPr lang="en-US" dirty="0">
              <a:solidFill>
                <a:schemeClr val="tx1"/>
              </a:solidFill>
            </a:endParaRPr>
          </a:p>
        </p:txBody>
      </p:sp>
      <p:cxnSp>
        <p:nvCxnSpPr>
          <p:cNvPr id="25" name="Straight Connector 24"/>
          <p:cNvCxnSpPr/>
          <p:nvPr/>
        </p:nvCxnSpPr>
        <p:spPr>
          <a:xfrm>
            <a:off x="2209800" y="3124200"/>
            <a:ext cx="0" cy="2590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828800" y="31242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1828800" y="57150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743200" y="43434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828800" y="43434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029200" y="4876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3048000" y="3886200"/>
            <a:ext cx="7620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7162800" y="1143000"/>
            <a:ext cx="1676400" cy="60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Estimating impacts</a:t>
            </a:r>
            <a:endParaRPr lang="en-US" dirty="0">
              <a:solidFill>
                <a:schemeClr val="tx1"/>
              </a:solidFill>
            </a:endParaRPr>
          </a:p>
        </p:txBody>
      </p:sp>
      <p:sp>
        <p:nvSpPr>
          <p:cNvPr id="73" name="Rectangle 72"/>
          <p:cNvSpPr/>
          <p:nvPr/>
        </p:nvSpPr>
        <p:spPr>
          <a:xfrm>
            <a:off x="7162800" y="1981200"/>
            <a:ext cx="1676400" cy="914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value-added of  agency X</a:t>
            </a:r>
            <a:endParaRPr lang="en-US" dirty="0">
              <a:solidFill>
                <a:schemeClr val="tx1"/>
              </a:solidFill>
            </a:endParaRPr>
          </a:p>
        </p:txBody>
      </p:sp>
      <p:sp>
        <p:nvSpPr>
          <p:cNvPr id="74" name="Rectangle 73"/>
          <p:cNvSpPr/>
          <p:nvPr/>
        </p:nvSpPr>
        <p:spPr>
          <a:xfrm>
            <a:off x="7239000" y="3429000"/>
            <a:ext cx="1600200" cy="1066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Net increase in resources for a program</a:t>
            </a:r>
            <a:endParaRPr lang="en-US" dirty="0">
              <a:solidFill>
                <a:schemeClr val="tx1"/>
              </a:solidFill>
            </a:endParaRPr>
          </a:p>
        </p:txBody>
      </p:sp>
      <p:cxnSp>
        <p:nvCxnSpPr>
          <p:cNvPr id="76" name="Straight Arrow Connector 75"/>
          <p:cNvCxnSpPr/>
          <p:nvPr/>
        </p:nvCxnSpPr>
        <p:spPr>
          <a:xfrm>
            <a:off x="5410200" y="1524000"/>
            <a:ext cx="1752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5410200" y="1828800"/>
            <a:ext cx="1524000" cy="30480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5334000" y="2133600"/>
            <a:ext cx="1828800" cy="12192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086600" y="5257800"/>
            <a:ext cx="1981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9067800" y="1562100"/>
            <a:ext cx="0" cy="3733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H="1">
            <a:off x="8839200" y="1600200"/>
            <a:ext cx="228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8839200" y="2514600"/>
            <a:ext cx="228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8839200" y="3886200"/>
            <a:ext cx="228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3886200" y="4343400"/>
            <a:ext cx="228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8" idx="1"/>
          </p:cNvCxnSpPr>
          <p:nvPr/>
        </p:nvCxnSpPr>
        <p:spPr>
          <a:xfrm flipH="1" flipV="1">
            <a:off x="914400" y="1600200"/>
            <a:ext cx="1981200" cy="381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914400" y="1676400"/>
            <a:ext cx="0"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3962400" y="5791200"/>
            <a:ext cx="228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442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32</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i="1" dirty="0" smtClean="0">
                <a:solidFill>
                  <a:srgbClr val="663300"/>
                </a:solidFill>
                <a:latin typeface="Arial Black" pitchFamily="34" charset="0"/>
              </a:rPr>
              <a:t>Broadening the focus of program theory</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327439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33</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i="1" dirty="0" smtClean="0">
                <a:solidFill>
                  <a:srgbClr val="663300"/>
                </a:solidFill>
                <a:latin typeface="Arial Black" pitchFamily="34" charset="0"/>
              </a:rPr>
              <a:t>Benefits of Mixed-Method Designs</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327439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34</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i="1" dirty="0" smtClean="0">
                <a:solidFill>
                  <a:srgbClr val="663300"/>
                </a:solidFill>
                <a:latin typeface="Arial Black" pitchFamily="34" charset="0"/>
              </a:rPr>
              <a:t>Evaluating Complicated and Complex Programs</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327439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35</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b="1" i="1" dirty="0" smtClean="0">
                <a:solidFill>
                  <a:srgbClr val="663300"/>
                </a:solidFill>
              </a:rPr>
              <a:t>Greater Focus on Responsible Professional Practice</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32743936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36</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b="1" i="1" dirty="0" smtClean="0">
                <a:solidFill>
                  <a:srgbClr val="663300"/>
                </a:solidFill>
              </a:rPr>
              <a:t>Quality Assurance and Threats to Validity</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174416304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37</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b="1" i="1" dirty="0" smtClean="0">
                <a:solidFill>
                  <a:srgbClr val="663300"/>
                </a:solidFill>
              </a:rPr>
              <a:t>Organizing and Managing Evaluations</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1814484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38</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b="1" i="1" dirty="0" smtClean="0">
                <a:solidFill>
                  <a:srgbClr val="663300"/>
                </a:solidFill>
              </a:rPr>
              <a:t>The Road Ahead</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1814484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sldNum" sz="quarter" idx="12"/>
          </p:nvPr>
        </p:nvSpPr>
        <p:spPr/>
        <p:txBody>
          <a:bodyPr/>
          <a:lstStyle/>
          <a:p>
            <a:pPr>
              <a:defRPr/>
            </a:pPr>
            <a:fld id="{AE4704E9-0E3B-453B-BE45-B2389E2A63C4}" type="slidenum">
              <a:rPr lang="en-US" smtClean="0"/>
              <a:pPr>
                <a:defRPr/>
              </a:pPr>
              <a:t>4</a:t>
            </a:fld>
            <a:endParaRPr lang="en-US" dirty="0" smtClean="0"/>
          </a:p>
        </p:txBody>
      </p:sp>
      <p:sp>
        <p:nvSpPr>
          <p:cNvPr id="13315" name="Rectangle 3"/>
          <p:cNvSpPr>
            <a:spLocks noGrp="1" noChangeArrowheads="1"/>
          </p:cNvSpPr>
          <p:nvPr>
            <p:ph type="subTitle" idx="1"/>
          </p:nvPr>
        </p:nvSpPr>
        <p:spPr>
          <a:xfrm>
            <a:off x="1828800" y="3581400"/>
            <a:ext cx="5486400" cy="1752600"/>
          </a:xfrm>
        </p:spPr>
        <p:txBody>
          <a:bodyPr/>
          <a:lstStyle/>
          <a:p>
            <a:pPr>
              <a:lnSpc>
                <a:spcPct val="80000"/>
              </a:lnSpc>
            </a:pPr>
            <a:endParaRPr lang="en-US" b="1" smtClean="0">
              <a:solidFill>
                <a:srgbClr val="3399FF"/>
              </a:solidFill>
            </a:endParaRPr>
          </a:p>
          <a:p>
            <a:pPr>
              <a:lnSpc>
                <a:spcPct val="80000"/>
              </a:lnSpc>
            </a:pPr>
            <a:endParaRPr lang="en-US" sz="1800" i="1" smtClean="0">
              <a:solidFill>
                <a:srgbClr val="3399FF"/>
              </a:solidFill>
            </a:endParaRPr>
          </a:p>
          <a:p>
            <a:pPr algn="r">
              <a:lnSpc>
                <a:spcPct val="80000"/>
              </a:lnSpc>
            </a:pPr>
            <a:endParaRPr lang="en-US" sz="2100" i="1" smtClean="0">
              <a:solidFill>
                <a:srgbClr val="3399FF"/>
              </a:solidFill>
            </a:endParaRPr>
          </a:p>
        </p:txBody>
      </p:sp>
      <p:sp>
        <p:nvSpPr>
          <p:cNvPr id="253956" name="Text Box 4"/>
          <p:cNvSpPr txBox="1">
            <a:spLocks noChangeArrowheads="1"/>
          </p:cNvSpPr>
          <p:nvPr/>
        </p:nvSpPr>
        <p:spPr bwMode="auto">
          <a:xfrm>
            <a:off x="1447800" y="3746500"/>
            <a:ext cx="6248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4000" i="1" dirty="0" smtClean="0">
                <a:solidFill>
                  <a:srgbClr val="663300"/>
                </a:solidFill>
                <a:latin typeface="Arial Black" pitchFamily="34" charset="0"/>
              </a:rPr>
              <a:t>Evaluation Designs</a:t>
            </a:r>
            <a:endParaRPr lang="en-US" sz="4000" b="1" i="1" dirty="0">
              <a:solidFill>
                <a:srgbClr val="663300"/>
              </a:solidFill>
            </a:endParaRPr>
          </a:p>
        </p:txBody>
      </p:sp>
      <p:sp>
        <p:nvSpPr>
          <p:cNvPr id="13317" name="Rectangle 2"/>
          <p:cNvSpPr>
            <a:spLocks noGrp="1" noChangeArrowheads="1"/>
          </p:cNvSpPr>
          <p:nvPr>
            <p:ph type="ctrTitle"/>
          </p:nvPr>
        </p:nvSpPr>
        <p:spPr>
          <a:xfrm>
            <a:off x="914400" y="690563"/>
            <a:ext cx="7340600" cy="2295525"/>
          </a:xfrm>
        </p:spPr>
        <p:txBody>
          <a:bodyPr>
            <a:normAutofit/>
          </a:bodyPr>
          <a:lstStyle/>
          <a:p>
            <a:pPr eaLnBrk="1" hangingPunct="1"/>
            <a:r>
              <a:rPr lang="en-US" sz="2400" dirty="0" smtClean="0"/>
              <a:t/>
            </a:r>
            <a:br>
              <a:rPr lang="en-US" sz="2400" dirty="0" smtClean="0"/>
            </a:br>
            <a:r>
              <a:rPr lang="en-US" sz="4000" b="1" dirty="0" smtClean="0">
                <a:solidFill>
                  <a:srgbClr val="C00000"/>
                </a:solidFill>
              </a:rPr>
              <a:t>What’s New in</a:t>
            </a:r>
            <a:br>
              <a:rPr lang="en-US" sz="4000" b="1" dirty="0" smtClean="0">
                <a:solidFill>
                  <a:srgbClr val="C00000"/>
                </a:solidFill>
              </a:rPr>
            </a:br>
            <a:r>
              <a:rPr lang="en-US" sz="4000" b="1" dirty="0">
                <a:solidFill>
                  <a:srgbClr val="C00000"/>
                </a:solidFill>
              </a:rPr>
              <a:t>R</a:t>
            </a:r>
            <a:r>
              <a:rPr lang="en-US" sz="4000" b="1" dirty="0" smtClean="0">
                <a:solidFill>
                  <a:srgbClr val="C00000"/>
                </a:solidFill>
              </a:rPr>
              <a:t>ealWorld Evaluation?</a:t>
            </a:r>
            <a:r>
              <a:rPr lang="en-US" sz="3200" b="1" dirty="0" smtClean="0"/>
              <a:t> </a:t>
            </a:r>
            <a:br>
              <a:rPr lang="en-US" sz="3200" b="1" dirty="0" smtClean="0"/>
            </a:br>
            <a:endParaRPr lang="en-US" sz="3200" i="0" dirty="0" smtClean="0">
              <a:solidFill>
                <a:schemeClr val="tx1"/>
              </a:solidFill>
            </a:endParaRPr>
          </a:p>
        </p:txBody>
      </p:sp>
    </p:spTree>
    <p:extLst>
      <p:ext uri="{BB962C8B-B14F-4D97-AF65-F5344CB8AC3E}">
        <p14:creationId xmlns:p14="http://schemas.microsoft.com/office/powerpoint/2010/main" val="5964396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box(in)">
                                      <p:cBhvr>
                                        <p:cTn id="7" dur="10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flipV="1">
            <a:off x="35814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7347" name="Line 3"/>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7348" name="Line 4"/>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4997" name="Text Box 5"/>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84998" name="Text Box 6"/>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57351" name="Freeform 7"/>
          <p:cNvSpPr>
            <a:spLocks/>
          </p:cNvSpPr>
          <p:nvPr/>
        </p:nvSpPr>
        <p:spPr bwMode="auto">
          <a:xfrm>
            <a:off x="1371600" y="1676400"/>
            <a:ext cx="4648200" cy="3048000"/>
          </a:xfrm>
          <a:custGeom>
            <a:avLst/>
            <a:gdLst>
              <a:gd name="T0" fmla="*/ 0 w 2928"/>
              <a:gd name="T1" fmla="*/ 2147483647 h 1328"/>
              <a:gd name="T2" fmla="*/ 2147483647 w 2928"/>
              <a:gd name="T3" fmla="*/ 2147483647 h 1328"/>
              <a:gd name="T4" fmla="*/ 2147483647 w 2928"/>
              <a:gd name="T5" fmla="*/ 2147483647 h 1328"/>
              <a:gd name="T6" fmla="*/ 2147483647 w 2928"/>
              <a:gd name="T7" fmla="*/ 2147483647 h 1328"/>
              <a:gd name="T8" fmla="*/ 0 60000 65536"/>
              <a:gd name="T9" fmla="*/ 0 60000 65536"/>
              <a:gd name="T10" fmla="*/ 0 60000 65536"/>
              <a:gd name="T11" fmla="*/ 0 60000 65536"/>
              <a:gd name="T12" fmla="*/ 0 w 2928"/>
              <a:gd name="T13" fmla="*/ 0 h 1328"/>
              <a:gd name="T14" fmla="*/ 2928 w 2928"/>
              <a:gd name="T15" fmla="*/ 1328 h 1328"/>
            </a:gdLst>
            <a:ahLst/>
            <a:cxnLst>
              <a:cxn ang="T8">
                <a:pos x="T0" y="T1"/>
              </a:cxn>
              <a:cxn ang="T9">
                <a:pos x="T2" y="T3"/>
              </a:cxn>
              <a:cxn ang="T10">
                <a:pos x="T4" y="T5"/>
              </a:cxn>
              <a:cxn ang="T11">
                <a:pos x="T6" y="T7"/>
              </a:cxn>
            </a:cxnLst>
            <a:rect l="T12" t="T13" r="T14" b="T15"/>
            <a:pathLst>
              <a:path w="2928" h="1328">
                <a:moveTo>
                  <a:pt x="0" y="1328"/>
                </a:moveTo>
                <a:cubicBezTo>
                  <a:pt x="516" y="840"/>
                  <a:pt x="1032" y="352"/>
                  <a:pt x="1488" y="176"/>
                </a:cubicBezTo>
                <a:cubicBezTo>
                  <a:pt x="1944" y="0"/>
                  <a:pt x="2544" y="256"/>
                  <a:pt x="2736" y="272"/>
                </a:cubicBezTo>
                <a:cubicBezTo>
                  <a:pt x="2928" y="288"/>
                  <a:pt x="2656" y="280"/>
                  <a:pt x="2640" y="272"/>
                </a:cubicBezTo>
              </a:path>
            </a:pathLst>
          </a:custGeom>
          <a:noFill/>
          <a:ln w="76200">
            <a:solidFill>
              <a:srgbClr val="993300"/>
            </a:solidFill>
            <a:prstDash val="lgDash"/>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85000" name="Oval 8"/>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1" name="Oval 9"/>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2" name="Oval 10"/>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3" name="Oval 11"/>
          <p:cNvSpPr>
            <a:spLocks noChangeArrowheads="1"/>
          </p:cNvSpPr>
          <p:nvPr/>
        </p:nvSpPr>
        <p:spPr bwMode="auto">
          <a:xfrm>
            <a:off x="1425575" y="44132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4" name="Text Box 12"/>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57357" name="Freeform 13"/>
          <p:cNvSpPr>
            <a:spLocks/>
          </p:cNvSpPr>
          <p:nvPr/>
        </p:nvSpPr>
        <p:spPr bwMode="auto">
          <a:xfrm>
            <a:off x="1524000" y="3352800"/>
            <a:ext cx="4191000" cy="1371600"/>
          </a:xfrm>
          <a:custGeom>
            <a:avLst/>
            <a:gdLst>
              <a:gd name="T0" fmla="*/ 0 w 2640"/>
              <a:gd name="T1" fmla="*/ 2147483647 h 864"/>
              <a:gd name="T2" fmla="*/ 2147483647 w 2640"/>
              <a:gd name="T3" fmla="*/ 0 h 864"/>
              <a:gd name="T4" fmla="*/ 0 60000 65536"/>
              <a:gd name="T5" fmla="*/ 0 60000 65536"/>
              <a:gd name="T6" fmla="*/ 0 w 2640"/>
              <a:gd name="T7" fmla="*/ 0 h 864"/>
              <a:gd name="T8" fmla="*/ 2640 w 2640"/>
              <a:gd name="T9" fmla="*/ 864 h 864"/>
            </a:gdLst>
            <a:ahLst/>
            <a:cxnLst>
              <a:cxn ang="T4">
                <a:pos x="T0" y="T1"/>
              </a:cxn>
              <a:cxn ang="T5">
                <a:pos x="T2" y="T3"/>
              </a:cxn>
            </a:cxnLst>
            <a:rect l="T6" t="T7" r="T8" b="T9"/>
            <a:pathLst>
              <a:path w="2640" h="864">
                <a:moveTo>
                  <a:pt x="0" y="864"/>
                </a:moveTo>
                <a:cubicBezTo>
                  <a:pt x="1100" y="504"/>
                  <a:pt x="2200" y="144"/>
                  <a:pt x="2640" y="0"/>
                </a:cubicBezTo>
              </a:path>
            </a:pathLst>
          </a:custGeom>
          <a:noFill/>
          <a:ln w="76200">
            <a:solidFill>
              <a:schemeClr val="accent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58" name="Freeform 14"/>
          <p:cNvSpPr>
            <a:spLocks/>
          </p:cNvSpPr>
          <p:nvPr/>
        </p:nvSpPr>
        <p:spPr bwMode="auto">
          <a:xfrm>
            <a:off x="5791200" y="2590800"/>
            <a:ext cx="2286000" cy="762000"/>
          </a:xfrm>
          <a:custGeom>
            <a:avLst/>
            <a:gdLst>
              <a:gd name="T0" fmla="*/ 0 w 1440"/>
              <a:gd name="T1" fmla="*/ 2147483647 h 480"/>
              <a:gd name="T2" fmla="*/ 2147483647 w 1440"/>
              <a:gd name="T3" fmla="*/ 0 h 480"/>
              <a:gd name="T4" fmla="*/ 0 60000 65536"/>
              <a:gd name="T5" fmla="*/ 0 60000 65536"/>
              <a:gd name="T6" fmla="*/ 0 w 1440"/>
              <a:gd name="T7" fmla="*/ 0 h 480"/>
              <a:gd name="T8" fmla="*/ 1440 w 1440"/>
              <a:gd name="T9" fmla="*/ 480 h 480"/>
            </a:gdLst>
            <a:ahLst/>
            <a:cxnLst>
              <a:cxn ang="T4">
                <a:pos x="T0" y="T1"/>
              </a:cxn>
              <a:cxn ang="T5">
                <a:pos x="T2" y="T3"/>
              </a:cxn>
            </a:cxnLst>
            <a:rect l="T6" t="T7" r="T8" b="T9"/>
            <a:pathLst>
              <a:path w="1440" h="480">
                <a:moveTo>
                  <a:pt x="0" y="480"/>
                </a:moveTo>
                <a:cubicBezTo>
                  <a:pt x="592" y="284"/>
                  <a:pt x="1184" y="88"/>
                  <a:pt x="1440" y="0"/>
                </a:cubicBezTo>
              </a:path>
            </a:pathLst>
          </a:custGeom>
          <a:noFill/>
          <a:ln w="76200">
            <a:solidFill>
              <a:schemeClr val="accent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59" name="Line 15"/>
          <p:cNvSpPr>
            <a:spLocks noChangeShapeType="1"/>
          </p:cNvSpPr>
          <p:nvPr/>
        </p:nvSpPr>
        <p:spPr bwMode="auto">
          <a:xfrm>
            <a:off x="8001000" y="1752600"/>
            <a:ext cx="0" cy="388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5008" name="Text Box 16"/>
          <p:cNvSpPr txBox="1">
            <a:spLocks noChangeArrowheads="1"/>
          </p:cNvSpPr>
          <p:nvPr/>
        </p:nvSpPr>
        <p:spPr bwMode="auto">
          <a:xfrm>
            <a:off x="7162800" y="5638800"/>
            <a:ext cx="1981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post project evaluation</a:t>
            </a:r>
          </a:p>
        </p:txBody>
      </p:sp>
      <p:sp>
        <p:nvSpPr>
          <p:cNvPr id="57361" name="Freeform 17"/>
          <p:cNvSpPr>
            <a:spLocks/>
          </p:cNvSpPr>
          <p:nvPr/>
        </p:nvSpPr>
        <p:spPr bwMode="auto">
          <a:xfrm>
            <a:off x="5867400" y="2438400"/>
            <a:ext cx="2133600" cy="1066800"/>
          </a:xfrm>
          <a:custGeom>
            <a:avLst/>
            <a:gdLst>
              <a:gd name="T0" fmla="*/ 0 w 1344"/>
              <a:gd name="T1" fmla="*/ 0 h 672"/>
              <a:gd name="T2" fmla="*/ 2147483647 w 1344"/>
              <a:gd name="T3" fmla="*/ 2147483647 h 672"/>
              <a:gd name="T4" fmla="*/ 0 60000 65536"/>
              <a:gd name="T5" fmla="*/ 0 60000 65536"/>
              <a:gd name="T6" fmla="*/ 0 w 1344"/>
              <a:gd name="T7" fmla="*/ 0 h 672"/>
              <a:gd name="T8" fmla="*/ 1344 w 1344"/>
              <a:gd name="T9" fmla="*/ 672 h 672"/>
            </a:gdLst>
            <a:ahLst/>
            <a:cxnLst>
              <a:cxn ang="T4">
                <a:pos x="T0" y="T1"/>
              </a:cxn>
              <a:cxn ang="T5">
                <a:pos x="T2" y="T3"/>
              </a:cxn>
            </a:cxnLst>
            <a:rect l="T6" t="T7" r="T8" b="T9"/>
            <a:pathLst>
              <a:path w="1344" h="672">
                <a:moveTo>
                  <a:pt x="0" y="0"/>
                </a:moveTo>
                <a:cubicBezTo>
                  <a:pt x="0" y="0"/>
                  <a:pt x="672" y="336"/>
                  <a:pt x="1344" y="672"/>
                </a:cubicBezTo>
              </a:path>
            </a:pathLst>
          </a:custGeom>
          <a:noFill/>
          <a:ln w="76200">
            <a:solidFill>
              <a:srgbClr val="9933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62" name="Line 18"/>
          <p:cNvSpPr>
            <a:spLocks noChangeShapeType="1"/>
          </p:cNvSpPr>
          <p:nvPr/>
        </p:nvSpPr>
        <p:spPr bwMode="auto">
          <a:xfrm flipV="1">
            <a:off x="4800600" y="3581400"/>
            <a:ext cx="8382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7363" name="Line 19"/>
          <p:cNvSpPr>
            <a:spLocks noChangeShapeType="1"/>
          </p:cNvSpPr>
          <p:nvPr/>
        </p:nvSpPr>
        <p:spPr bwMode="auto">
          <a:xfrm flipH="1" flipV="1">
            <a:off x="1600200" y="4724400"/>
            <a:ext cx="12954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5012" name="Oval 20"/>
          <p:cNvSpPr>
            <a:spLocks noChangeArrowheads="1"/>
          </p:cNvSpPr>
          <p:nvPr/>
        </p:nvSpPr>
        <p:spPr bwMode="auto">
          <a:xfrm>
            <a:off x="7940675" y="23177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3" name="Oval 21"/>
          <p:cNvSpPr>
            <a:spLocks noChangeArrowheads="1"/>
          </p:cNvSpPr>
          <p:nvPr/>
        </p:nvSpPr>
        <p:spPr bwMode="auto">
          <a:xfrm>
            <a:off x="7940675" y="319405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4" name="Text Box 22"/>
          <p:cNvSpPr txBox="1">
            <a:spLocks noChangeArrowheads="1"/>
          </p:cNvSpPr>
          <p:nvPr/>
        </p:nvSpPr>
        <p:spPr bwMode="auto">
          <a:xfrm>
            <a:off x="228600" y="76200"/>
            <a:ext cx="8915400" cy="469900"/>
          </a:xfrm>
          <a:prstGeom prst="rect">
            <a:avLst/>
          </a:prstGeom>
          <a:noFill/>
          <a:ln w="12700">
            <a:solidFill>
              <a:schemeClr val="bg2"/>
            </a:solidFill>
            <a:miter lim="800000"/>
            <a:headEnd/>
            <a:tailEnd/>
          </a:ln>
          <a:effectLst/>
        </p:spPr>
        <p:txBody>
          <a:bodyPr wrap="square">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1.1: Longitudinal Experimental Design </a:t>
            </a:r>
            <a:endParaRPr lang="en-US" sz="2400" b="1" i="1" dirty="0">
              <a:effectLst>
                <a:outerShdw blurRad="38100" dist="38100" dir="2700000" algn="tl">
                  <a:srgbClr val="C0C0C0"/>
                </a:outerShdw>
              </a:effectLst>
              <a:cs typeface="+mn-cs"/>
            </a:endParaRPr>
          </a:p>
        </p:txBody>
      </p:sp>
      <p:sp>
        <p:nvSpPr>
          <p:cNvPr id="57367" name="Text Box 23"/>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X 	P</a:t>
            </a:r>
            <a:r>
              <a:rPr lang="en-US" sz="2400" b="1" baseline="-25000">
                <a:latin typeface="Times New Roman" pitchFamily="18" charset="0"/>
              </a:rPr>
              <a:t>3</a:t>
            </a:r>
            <a:r>
              <a:rPr lang="en-US" sz="2400" b="1">
                <a:latin typeface="Times New Roman" pitchFamily="18" charset="0"/>
              </a:rPr>
              <a:t>		P</a:t>
            </a:r>
            <a:r>
              <a:rPr lang="en-US" sz="2400" b="1" baseline="-25000">
                <a:latin typeface="Times New Roman" pitchFamily="18" charset="0"/>
              </a:rPr>
              <a:t>4</a:t>
            </a:r>
          </a:p>
          <a:p>
            <a:pPr eaLnBrk="1" hangingPunct="1">
              <a:spcBef>
                <a:spcPct val="50000"/>
              </a:spcBef>
            </a:pPr>
            <a:r>
              <a:rPr lang="en-US" sz="2400" b="1">
                <a:latin typeface="Times New Roman" pitchFamily="18" charset="0"/>
              </a:rPr>
              <a:t>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C</a:t>
            </a:r>
            <a:r>
              <a:rPr lang="en-US" sz="2400" b="1" baseline="-25000">
                <a:latin typeface="Times New Roman" pitchFamily="18" charset="0"/>
              </a:rPr>
              <a:t>3</a:t>
            </a:r>
            <a:r>
              <a:rPr lang="en-US" sz="2400" b="1">
                <a:latin typeface="Times New Roman" pitchFamily="18" charset="0"/>
              </a:rPr>
              <a:t>		C</a:t>
            </a:r>
            <a:r>
              <a:rPr lang="en-US" sz="2400" b="1" baseline="-25000">
                <a:latin typeface="Times New Roman" pitchFamily="18" charset="0"/>
              </a:rPr>
              <a:t>4</a:t>
            </a:r>
          </a:p>
        </p:txBody>
      </p:sp>
      <p:sp>
        <p:nvSpPr>
          <p:cNvPr id="85016" name="Oval 24"/>
          <p:cNvSpPr>
            <a:spLocks noChangeArrowheads="1"/>
          </p:cNvSpPr>
          <p:nvPr/>
        </p:nvSpPr>
        <p:spPr bwMode="auto">
          <a:xfrm>
            <a:off x="3429000" y="1752600"/>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7" name="Oval 25"/>
          <p:cNvSpPr>
            <a:spLocks noChangeArrowheads="1"/>
          </p:cNvSpPr>
          <p:nvPr/>
        </p:nvSpPr>
        <p:spPr bwMode="auto">
          <a:xfrm>
            <a:off x="3505200" y="37211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8" name="Text Box 26"/>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57371" name="Line 27"/>
          <p:cNvSpPr>
            <a:spLocks noChangeShapeType="1"/>
          </p:cNvSpPr>
          <p:nvPr/>
        </p:nvSpPr>
        <p:spPr bwMode="auto">
          <a:xfrm>
            <a:off x="990600" y="2667000"/>
            <a:ext cx="381000" cy="1752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7372" name="Line 28"/>
          <p:cNvSpPr>
            <a:spLocks noChangeShapeType="1"/>
          </p:cNvSpPr>
          <p:nvPr/>
        </p:nvSpPr>
        <p:spPr bwMode="auto">
          <a:xfrm flipV="1">
            <a:off x="2667000" y="2057400"/>
            <a:ext cx="76200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85021" name="Text Box 29"/>
          <p:cNvSpPr txBox="1">
            <a:spLocks noChangeArrowheads="1"/>
          </p:cNvSpPr>
          <p:nvPr/>
        </p:nvSpPr>
        <p:spPr bwMode="auto">
          <a:xfrm>
            <a:off x="2667000" y="5638800"/>
            <a:ext cx="16002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midterm</a:t>
            </a:r>
            <a:endParaRPr lang="en-US" sz="2400" i="1" dirty="0">
              <a:effectLst>
                <a:outerShdw blurRad="38100" dist="38100" dir="2700000" algn="tl">
                  <a:srgbClr val="C0C0C0"/>
                </a:outerShdw>
              </a:effectLst>
              <a:cs typeface="+mn-cs"/>
            </a:endParaRPr>
          </a:p>
        </p:txBody>
      </p:sp>
      <p:sp>
        <p:nvSpPr>
          <p:cNvPr id="57374" name="Text Box 30"/>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A8BC202C-0C85-4579-82D8-FDCC948AA0B9}" type="slidenum">
              <a:rPr lang="en-US"/>
              <a:pPr>
                <a:spcBef>
                  <a:spcPct val="50000"/>
                </a:spcBef>
              </a:pPr>
              <a:t>5</a:t>
            </a:fld>
            <a:endParaRPr lang="en-US"/>
          </a:p>
        </p:txBody>
      </p:sp>
      <p:sp>
        <p:nvSpPr>
          <p:cNvPr id="31" name="Text Box 19"/>
          <p:cNvSpPr txBox="1">
            <a:spLocks noChangeArrowheads="1"/>
          </p:cNvSpPr>
          <p:nvPr/>
        </p:nvSpPr>
        <p:spPr bwMode="auto">
          <a:xfrm>
            <a:off x="2746375" y="2698750"/>
            <a:ext cx="2555875" cy="1323975"/>
          </a:xfrm>
          <a:prstGeom prst="rect">
            <a:avLst/>
          </a:prstGeom>
          <a:solidFill>
            <a:srgbClr val="FFFF00"/>
          </a:solidFill>
          <a:ln w="571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b="1" dirty="0"/>
              <a:t>Research subjects randomly assigned either to project or control group.</a:t>
            </a:r>
          </a:p>
        </p:txBody>
      </p:sp>
      <p:sp>
        <p:nvSpPr>
          <p:cNvPr id="32" name="Line 20"/>
          <p:cNvSpPr>
            <a:spLocks noChangeShapeType="1"/>
          </p:cNvSpPr>
          <p:nvPr/>
        </p:nvSpPr>
        <p:spPr bwMode="auto">
          <a:xfrm flipH="1">
            <a:off x="1371600" y="3976688"/>
            <a:ext cx="1374775" cy="4429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1"/>
          <p:cNvSpPr>
            <a:spLocks noChangeShapeType="1"/>
          </p:cNvSpPr>
          <p:nvPr/>
        </p:nvSpPr>
        <p:spPr bwMode="auto">
          <a:xfrm flipH="1">
            <a:off x="1600200" y="3976688"/>
            <a:ext cx="1146175" cy="5953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0144003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anim calcmode="lin" valueType="num">
                                      <p:cBhvr>
                                        <p:cTn id="8" dur="2000" fill="hold"/>
                                        <p:tgtEl>
                                          <p:spTgt spid="31"/>
                                        </p:tgtEl>
                                        <p:attrNameLst>
                                          <p:attrName>ppt_w</p:attrName>
                                        </p:attrNameLst>
                                      </p:cBhvr>
                                      <p:tavLst>
                                        <p:tav tm="0" fmla="#ppt_w*sin(2.5*pi*$)">
                                          <p:val>
                                            <p:fltVal val="0"/>
                                          </p:val>
                                        </p:tav>
                                        <p:tav tm="100000">
                                          <p:val>
                                            <p:fltVal val="1"/>
                                          </p:val>
                                        </p:tav>
                                      </p:tavLst>
                                    </p:anim>
                                    <p:anim calcmode="lin" valueType="num">
                                      <p:cBhvr>
                                        <p:cTn id="9" dur="2000" fill="hold"/>
                                        <p:tgtEl>
                                          <p:spTgt spid="31"/>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2" presetClass="entr" presetSubtype="2"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right)">
                                      <p:cBhvr>
                                        <p:cTn id="13" dur="1500"/>
                                        <p:tgtEl>
                                          <p:spTgt spid="32"/>
                                        </p:tgtEl>
                                      </p:cBhvr>
                                    </p:animEffect>
                                  </p:childTnLst>
                                </p:cTn>
                              </p:par>
                            </p:childTnLst>
                          </p:cTn>
                        </p:par>
                        <p:par>
                          <p:cTn id="14" fill="hold">
                            <p:stCondLst>
                              <p:cond delay="3500"/>
                            </p:stCondLst>
                            <p:childTnLst>
                              <p:par>
                                <p:cTn id="15" presetID="22" presetClass="entr" presetSubtype="2"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right)">
                                      <p:cBhvr>
                                        <p:cTn id="17" dur="1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flipV="1">
            <a:off x="35814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7347" name="Line 3"/>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7348" name="Line 4"/>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4997" name="Text Box 5"/>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84998" name="Text Box 6"/>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57351" name="Freeform 7"/>
          <p:cNvSpPr>
            <a:spLocks/>
          </p:cNvSpPr>
          <p:nvPr/>
        </p:nvSpPr>
        <p:spPr bwMode="auto">
          <a:xfrm>
            <a:off x="1371600" y="1676400"/>
            <a:ext cx="4648200" cy="3048000"/>
          </a:xfrm>
          <a:custGeom>
            <a:avLst/>
            <a:gdLst>
              <a:gd name="T0" fmla="*/ 0 w 2928"/>
              <a:gd name="T1" fmla="*/ 2147483647 h 1328"/>
              <a:gd name="T2" fmla="*/ 2147483647 w 2928"/>
              <a:gd name="T3" fmla="*/ 2147483647 h 1328"/>
              <a:gd name="T4" fmla="*/ 2147483647 w 2928"/>
              <a:gd name="T5" fmla="*/ 2147483647 h 1328"/>
              <a:gd name="T6" fmla="*/ 2147483647 w 2928"/>
              <a:gd name="T7" fmla="*/ 2147483647 h 1328"/>
              <a:gd name="T8" fmla="*/ 0 60000 65536"/>
              <a:gd name="T9" fmla="*/ 0 60000 65536"/>
              <a:gd name="T10" fmla="*/ 0 60000 65536"/>
              <a:gd name="T11" fmla="*/ 0 60000 65536"/>
              <a:gd name="T12" fmla="*/ 0 w 2928"/>
              <a:gd name="T13" fmla="*/ 0 h 1328"/>
              <a:gd name="T14" fmla="*/ 2928 w 2928"/>
              <a:gd name="T15" fmla="*/ 1328 h 1328"/>
            </a:gdLst>
            <a:ahLst/>
            <a:cxnLst>
              <a:cxn ang="T8">
                <a:pos x="T0" y="T1"/>
              </a:cxn>
              <a:cxn ang="T9">
                <a:pos x="T2" y="T3"/>
              </a:cxn>
              <a:cxn ang="T10">
                <a:pos x="T4" y="T5"/>
              </a:cxn>
              <a:cxn ang="T11">
                <a:pos x="T6" y="T7"/>
              </a:cxn>
            </a:cxnLst>
            <a:rect l="T12" t="T13" r="T14" b="T15"/>
            <a:pathLst>
              <a:path w="2928" h="1328">
                <a:moveTo>
                  <a:pt x="0" y="1328"/>
                </a:moveTo>
                <a:cubicBezTo>
                  <a:pt x="516" y="840"/>
                  <a:pt x="1032" y="352"/>
                  <a:pt x="1488" y="176"/>
                </a:cubicBezTo>
                <a:cubicBezTo>
                  <a:pt x="1944" y="0"/>
                  <a:pt x="2544" y="256"/>
                  <a:pt x="2736" y="272"/>
                </a:cubicBezTo>
                <a:cubicBezTo>
                  <a:pt x="2928" y="288"/>
                  <a:pt x="2656" y="280"/>
                  <a:pt x="2640" y="272"/>
                </a:cubicBezTo>
              </a:path>
            </a:pathLst>
          </a:custGeom>
          <a:noFill/>
          <a:ln w="76200">
            <a:solidFill>
              <a:srgbClr val="993300"/>
            </a:solidFill>
            <a:prstDash val="lgDash"/>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85000" name="Oval 8"/>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1" name="Oval 9"/>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2" name="Oval 10"/>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3" name="Oval 11"/>
          <p:cNvSpPr>
            <a:spLocks noChangeArrowheads="1"/>
          </p:cNvSpPr>
          <p:nvPr/>
        </p:nvSpPr>
        <p:spPr bwMode="auto">
          <a:xfrm>
            <a:off x="1425575" y="44132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04" name="Text Box 12"/>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57357" name="Freeform 13"/>
          <p:cNvSpPr>
            <a:spLocks/>
          </p:cNvSpPr>
          <p:nvPr/>
        </p:nvSpPr>
        <p:spPr bwMode="auto">
          <a:xfrm>
            <a:off x="1524000" y="3352800"/>
            <a:ext cx="4191000" cy="1371600"/>
          </a:xfrm>
          <a:custGeom>
            <a:avLst/>
            <a:gdLst>
              <a:gd name="T0" fmla="*/ 0 w 2640"/>
              <a:gd name="T1" fmla="*/ 2147483647 h 864"/>
              <a:gd name="T2" fmla="*/ 2147483647 w 2640"/>
              <a:gd name="T3" fmla="*/ 0 h 864"/>
              <a:gd name="T4" fmla="*/ 0 60000 65536"/>
              <a:gd name="T5" fmla="*/ 0 60000 65536"/>
              <a:gd name="T6" fmla="*/ 0 w 2640"/>
              <a:gd name="T7" fmla="*/ 0 h 864"/>
              <a:gd name="T8" fmla="*/ 2640 w 2640"/>
              <a:gd name="T9" fmla="*/ 864 h 864"/>
            </a:gdLst>
            <a:ahLst/>
            <a:cxnLst>
              <a:cxn ang="T4">
                <a:pos x="T0" y="T1"/>
              </a:cxn>
              <a:cxn ang="T5">
                <a:pos x="T2" y="T3"/>
              </a:cxn>
            </a:cxnLst>
            <a:rect l="T6" t="T7" r="T8" b="T9"/>
            <a:pathLst>
              <a:path w="2640" h="864">
                <a:moveTo>
                  <a:pt x="0" y="864"/>
                </a:moveTo>
                <a:cubicBezTo>
                  <a:pt x="1100" y="504"/>
                  <a:pt x="2200" y="144"/>
                  <a:pt x="2640" y="0"/>
                </a:cubicBezTo>
              </a:path>
            </a:pathLst>
          </a:custGeom>
          <a:noFill/>
          <a:ln w="76200">
            <a:solidFill>
              <a:schemeClr val="accent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58" name="Freeform 14"/>
          <p:cNvSpPr>
            <a:spLocks/>
          </p:cNvSpPr>
          <p:nvPr/>
        </p:nvSpPr>
        <p:spPr bwMode="auto">
          <a:xfrm>
            <a:off x="5791200" y="2590800"/>
            <a:ext cx="2286000" cy="762000"/>
          </a:xfrm>
          <a:custGeom>
            <a:avLst/>
            <a:gdLst>
              <a:gd name="T0" fmla="*/ 0 w 1440"/>
              <a:gd name="T1" fmla="*/ 2147483647 h 480"/>
              <a:gd name="T2" fmla="*/ 2147483647 w 1440"/>
              <a:gd name="T3" fmla="*/ 0 h 480"/>
              <a:gd name="T4" fmla="*/ 0 60000 65536"/>
              <a:gd name="T5" fmla="*/ 0 60000 65536"/>
              <a:gd name="T6" fmla="*/ 0 w 1440"/>
              <a:gd name="T7" fmla="*/ 0 h 480"/>
              <a:gd name="T8" fmla="*/ 1440 w 1440"/>
              <a:gd name="T9" fmla="*/ 480 h 480"/>
            </a:gdLst>
            <a:ahLst/>
            <a:cxnLst>
              <a:cxn ang="T4">
                <a:pos x="T0" y="T1"/>
              </a:cxn>
              <a:cxn ang="T5">
                <a:pos x="T2" y="T3"/>
              </a:cxn>
            </a:cxnLst>
            <a:rect l="T6" t="T7" r="T8" b="T9"/>
            <a:pathLst>
              <a:path w="1440" h="480">
                <a:moveTo>
                  <a:pt x="0" y="480"/>
                </a:moveTo>
                <a:cubicBezTo>
                  <a:pt x="592" y="284"/>
                  <a:pt x="1184" y="88"/>
                  <a:pt x="1440" y="0"/>
                </a:cubicBezTo>
              </a:path>
            </a:pathLst>
          </a:custGeom>
          <a:noFill/>
          <a:ln w="76200">
            <a:solidFill>
              <a:schemeClr val="accent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59" name="Line 15"/>
          <p:cNvSpPr>
            <a:spLocks noChangeShapeType="1"/>
          </p:cNvSpPr>
          <p:nvPr/>
        </p:nvSpPr>
        <p:spPr bwMode="auto">
          <a:xfrm>
            <a:off x="8001000" y="1752600"/>
            <a:ext cx="0" cy="388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5008" name="Text Box 16"/>
          <p:cNvSpPr txBox="1">
            <a:spLocks noChangeArrowheads="1"/>
          </p:cNvSpPr>
          <p:nvPr/>
        </p:nvSpPr>
        <p:spPr bwMode="auto">
          <a:xfrm>
            <a:off x="7162800" y="5638800"/>
            <a:ext cx="1981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post project evaluation</a:t>
            </a:r>
          </a:p>
        </p:txBody>
      </p:sp>
      <p:sp>
        <p:nvSpPr>
          <p:cNvPr id="57361" name="Freeform 17"/>
          <p:cNvSpPr>
            <a:spLocks/>
          </p:cNvSpPr>
          <p:nvPr/>
        </p:nvSpPr>
        <p:spPr bwMode="auto">
          <a:xfrm>
            <a:off x="5867400" y="2438400"/>
            <a:ext cx="2133600" cy="1066800"/>
          </a:xfrm>
          <a:custGeom>
            <a:avLst/>
            <a:gdLst>
              <a:gd name="T0" fmla="*/ 0 w 1344"/>
              <a:gd name="T1" fmla="*/ 0 h 672"/>
              <a:gd name="T2" fmla="*/ 2147483647 w 1344"/>
              <a:gd name="T3" fmla="*/ 2147483647 h 672"/>
              <a:gd name="T4" fmla="*/ 0 60000 65536"/>
              <a:gd name="T5" fmla="*/ 0 60000 65536"/>
              <a:gd name="T6" fmla="*/ 0 w 1344"/>
              <a:gd name="T7" fmla="*/ 0 h 672"/>
              <a:gd name="T8" fmla="*/ 1344 w 1344"/>
              <a:gd name="T9" fmla="*/ 672 h 672"/>
            </a:gdLst>
            <a:ahLst/>
            <a:cxnLst>
              <a:cxn ang="T4">
                <a:pos x="T0" y="T1"/>
              </a:cxn>
              <a:cxn ang="T5">
                <a:pos x="T2" y="T3"/>
              </a:cxn>
            </a:cxnLst>
            <a:rect l="T6" t="T7" r="T8" b="T9"/>
            <a:pathLst>
              <a:path w="1344" h="672">
                <a:moveTo>
                  <a:pt x="0" y="0"/>
                </a:moveTo>
                <a:cubicBezTo>
                  <a:pt x="0" y="0"/>
                  <a:pt x="672" y="336"/>
                  <a:pt x="1344" y="672"/>
                </a:cubicBezTo>
              </a:path>
            </a:pathLst>
          </a:custGeom>
          <a:noFill/>
          <a:ln w="76200">
            <a:solidFill>
              <a:srgbClr val="9933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57362" name="Line 18"/>
          <p:cNvSpPr>
            <a:spLocks noChangeShapeType="1"/>
          </p:cNvSpPr>
          <p:nvPr/>
        </p:nvSpPr>
        <p:spPr bwMode="auto">
          <a:xfrm flipV="1">
            <a:off x="4800600" y="3581400"/>
            <a:ext cx="8382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7363" name="Line 19"/>
          <p:cNvSpPr>
            <a:spLocks noChangeShapeType="1"/>
          </p:cNvSpPr>
          <p:nvPr/>
        </p:nvSpPr>
        <p:spPr bwMode="auto">
          <a:xfrm flipH="1" flipV="1">
            <a:off x="1600200" y="4724400"/>
            <a:ext cx="12954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5012" name="Oval 20"/>
          <p:cNvSpPr>
            <a:spLocks noChangeArrowheads="1"/>
          </p:cNvSpPr>
          <p:nvPr/>
        </p:nvSpPr>
        <p:spPr bwMode="auto">
          <a:xfrm>
            <a:off x="7940675" y="23177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3" name="Oval 21"/>
          <p:cNvSpPr>
            <a:spLocks noChangeArrowheads="1"/>
          </p:cNvSpPr>
          <p:nvPr/>
        </p:nvSpPr>
        <p:spPr bwMode="auto">
          <a:xfrm>
            <a:off x="7940675" y="319405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4" name="Text Box 22"/>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1.2: </a:t>
            </a:r>
            <a:r>
              <a:rPr lang="en-US" sz="2400" b="1" i="1" dirty="0">
                <a:effectLst>
                  <a:outerShdw blurRad="38100" dist="38100" dir="2700000" algn="tl">
                    <a:srgbClr val="C0C0C0"/>
                  </a:outerShdw>
                </a:effectLst>
                <a:cs typeface="+mn-cs"/>
              </a:rPr>
              <a:t>Longitudinal Quasi-experimental </a:t>
            </a:r>
          </a:p>
        </p:txBody>
      </p:sp>
      <p:sp>
        <p:nvSpPr>
          <p:cNvPr id="57367" name="Text Box 23"/>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X 	P</a:t>
            </a:r>
            <a:r>
              <a:rPr lang="en-US" sz="2400" b="1" baseline="-25000">
                <a:latin typeface="Times New Roman" pitchFamily="18" charset="0"/>
              </a:rPr>
              <a:t>3</a:t>
            </a:r>
            <a:r>
              <a:rPr lang="en-US" sz="2400" b="1">
                <a:latin typeface="Times New Roman" pitchFamily="18" charset="0"/>
              </a:rPr>
              <a:t>		P</a:t>
            </a:r>
            <a:r>
              <a:rPr lang="en-US" sz="2400" b="1" baseline="-25000">
                <a:latin typeface="Times New Roman" pitchFamily="18" charset="0"/>
              </a:rPr>
              <a:t>4</a:t>
            </a:r>
          </a:p>
          <a:p>
            <a:pPr eaLnBrk="1" hangingPunct="1">
              <a:spcBef>
                <a:spcPct val="50000"/>
              </a:spcBef>
            </a:pPr>
            <a:r>
              <a:rPr lang="en-US" sz="2400" b="1">
                <a:latin typeface="Times New Roman" pitchFamily="18" charset="0"/>
              </a:rPr>
              <a:t>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C</a:t>
            </a:r>
            <a:r>
              <a:rPr lang="en-US" sz="2400" b="1" baseline="-25000">
                <a:latin typeface="Times New Roman" pitchFamily="18" charset="0"/>
              </a:rPr>
              <a:t>3</a:t>
            </a:r>
            <a:r>
              <a:rPr lang="en-US" sz="2400" b="1">
                <a:latin typeface="Times New Roman" pitchFamily="18" charset="0"/>
              </a:rPr>
              <a:t>		C</a:t>
            </a:r>
            <a:r>
              <a:rPr lang="en-US" sz="2400" b="1" baseline="-25000">
                <a:latin typeface="Times New Roman" pitchFamily="18" charset="0"/>
              </a:rPr>
              <a:t>4</a:t>
            </a:r>
          </a:p>
        </p:txBody>
      </p:sp>
      <p:sp>
        <p:nvSpPr>
          <p:cNvPr id="85016" name="Oval 24"/>
          <p:cNvSpPr>
            <a:spLocks noChangeArrowheads="1"/>
          </p:cNvSpPr>
          <p:nvPr/>
        </p:nvSpPr>
        <p:spPr bwMode="auto">
          <a:xfrm>
            <a:off x="3429000" y="1752600"/>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7" name="Oval 25"/>
          <p:cNvSpPr>
            <a:spLocks noChangeArrowheads="1"/>
          </p:cNvSpPr>
          <p:nvPr/>
        </p:nvSpPr>
        <p:spPr bwMode="auto">
          <a:xfrm>
            <a:off x="3505200" y="37211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5018" name="Text Box 26"/>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57371" name="Line 27"/>
          <p:cNvSpPr>
            <a:spLocks noChangeShapeType="1"/>
          </p:cNvSpPr>
          <p:nvPr/>
        </p:nvSpPr>
        <p:spPr bwMode="auto">
          <a:xfrm>
            <a:off x="990600" y="2667000"/>
            <a:ext cx="381000" cy="1752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7372" name="Line 28"/>
          <p:cNvSpPr>
            <a:spLocks noChangeShapeType="1"/>
          </p:cNvSpPr>
          <p:nvPr/>
        </p:nvSpPr>
        <p:spPr bwMode="auto">
          <a:xfrm flipV="1">
            <a:off x="2667000" y="2057400"/>
            <a:ext cx="76200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85021" name="Text Box 29"/>
          <p:cNvSpPr txBox="1">
            <a:spLocks noChangeArrowheads="1"/>
          </p:cNvSpPr>
          <p:nvPr/>
        </p:nvSpPr>
        <p:spPr bwMode="auto">
          <a:xfrm>
            <a:off x="2667000" y="5638800"/>
            <a:ext cx="16002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midterm</a:t>
            </a:r>
            <a:endParaRPr lang="en-US" sz="2400" i="1" dirty="0">
              <a:effectLst>
                <a:outerShdw blurRad="38100" dist="38100" dir="2700000" algn="tl">
                  <a:srgbClr val="C0C0C0"/>
                </a:outerShdw>
              </a:effectLst>
              <a:cs typeface="+mn-cs"/>
            </a:endParaRPr>
          </a:p>
        </p:txBody>
      </p:sp>
      <p:sp>
        <p:nvSpPr>
          <p:cNvPr id="57374" name="Text Box 30"/>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A8BC202C-0C85-4579-82D8-FDCC948AA0B9}" type="slidenum">
              <a:rPr lang="en-US"/>
              <a:pPr>
                <a:spcBef>
                  <a:spcPct val="50000"/>
                </a:spcBef>
              </a:pPr>
              <a:t>6</a:t>
            </a:fld>
            <a:endParaRPr lang="en-US"/>
          </a:p>
        </p:txBody>
      </p:sp>
    </p:spTree>
    <p:extLst>
      <p:ext uri="{BB962C8B-B14F-4D97-AF65-F5344CB8AC3E}">
        <p14:creationId xmlns:p14="http://schemas.microsoft.com/office/powerpoint/2010/main" val="115589698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71" name="Line 3"/>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44" name="Text Box 4"/>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87045" name="Text Box 5"/>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87046" name="Oval 6"/>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7" name="Oval 7"/>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8" name="Oval 8"/>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9" name="Oval 9"/>
          <p:cNvSpPr>
            <a:spLocks noChangeArrowheads="1"/>
          </p:cNvSpPr>
          <p:nvPr/>
        </p:nvSpPr>
        <p:spPr bwMode="auto">
          <a:xfrm>
            <a:off x="1425575" y="44132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50" name="Text Box 10"/>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58379" name="Line 11"/>
          <p:cNvSpPr>
            <a:spLocks noChangeShapeType="1"/>
          </p:cNvSpPr>
          <p:nvPr/>
        </p:nvSpPr>
        <p:spPr bwMode="auto">
          <a:xfrm flipV="1">
            <a:off x="4800600" y="3581400"/>
            <a:ext cx="8382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8380" name="Line 12"/>
          <p:cNvSpPr>
            <a:spLocks noChangeShapeType="1"/>
          </p:cNvSpPr>
          <p:nvPr/>
        </p:nvSpPr>
        <p:spPr bwMode="auto">
          <a:xfrm flipH="1" flipV="1">
            <a:off x="1600200" y="4724400"/>
            <a:ext cx="12954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53" name="Text Box 13"/>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2.1: </a:t>
            </a:r>
            <a:r>
              <a:rPr lang="en-US" sz="2400" b="1" i="1" dirty="0">
                <a:effectLst>
                  <a:outerShdw blurRad="38100" dist="38100" dir="2700000" algn="tl">
                    <a:srgbClr val="C0C0C0"/>
                  </a:outerShdw>
                </a:effectLst>
                <a:cs typeface="+mn-cs"/>
              </a:rPr>
              <a:t>Quasi-experimental (pre+post,  with comparison) </a:t>
            </a:r>
          </a:p>
        </p:txBody>
      </p:sp>
      <p:sp>
        <p:nvSpPr>
          <p:cNvPr id="58382" name="Text Box 14"/>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p:txBody>
      </p:sp>
      <p:sp>
        <p:nvSpPr>
          <p:cNvPr id="87055" name="Text Box 15"/>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58384" name="Line 16"/>
          <p:cNvSpPr>
            <a:spLocks noChangeShapeType="1"/>
          </p:cNvSpPr>
          <p:nvPr/>
        </p:nvSpPr>
        <p:spPr bwMode="auto">
          <a:xfrm>
            <a:off x="990600" y="2667000"/>
            <a:ext cx="381000" cy="1752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5" name="Line 17"/>
          <p:cNvSpPr>
            <a:spLocks noChangeShapeType="1"/>
          </p:cNvSpPr>
          <p:nvPr/>
        </p:nvSpPr>
        <p:spPr bwMode="auto">
          <a:xfrm flipV="1">
            <a:off x="2667000" y="2286000"/>
            <a:ext cx="2971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6" name="Text Box 18"/>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096FA2C7-C10F-4C6E-8944-3246F11F76B5}" type="slidenum">
              <a:rPr lang="en-US"/>
              <a:pPr>
                <a:spcBef>
                  <a:spcPct val="50000"/>
                </a:spcBef>
              </a:pPr>
              <a:t>7</a:t>
            </a:fld>
            <a:endParaRPr lang="en-US"/>
          </a:p>
        </p:txBody>
      </p:sp>
      <p:sp>
        <p:nvSpPr>
          <p:cNvPr id="19" name="Text Box 19"/>
          <p:cNvSpPr txBox="1">
            <a:spLocks noChangeArrowheads="1"/>
          </p:cNvSpPr>
          <p:nvPr/>
        </p:nvSpPr>
        <p:spPr bwMode="auto">
          <a:xfrm>
            <a:off x="2746375" y="2698750"/>
            <a:ext cx="2555875" cy="1323975"/>
          </a:xfrm>
          <a:prstGeom prst="rect">
            <a:avLst/>
          </a:prstGeom>
          <a:solidFill>
            <a:srgbClr val="FFFF00"/>
          </a:solidFill>
          <a:ln w="571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b="1" dirty="0"/>
              <a:t>Research subjects randomly assigned either to project or control group.</a:t>
            </a:r>
          </a:p>
        </p:txBody>
      </p:sp>
      <p:sp>
        <p:nvSpPr>
          <p:cNvPr id="20" name="Line 20"/>
          <p:cNvSpPr>
            <a:spLocks noChangeShapeType="1"/>
          </p:cNvSpPr>
          <p:nvPr/>
        </p:nvSpPr>
        <p:spPr bwMode="auto">
          <a:xfrm flipH="1">
            <a:off x="1371600" y="3976688"/>
            <a:ext cx="1374775" cy="4429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Line 21"/>
          <p:cNvSpPr>
            <a:spLocks noChangeShapeType="1"/>
          </p:cNvSpPr>
          <p:nvPr/>
        </p:nvSpPr>
        <p:spPr bwMode="auto">
          <a:xfrm flipH="1">
            <a:off x="1600200" y="3976688"/>
            <a:ext cx="1146175" cy="5953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1334272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par>
                          <p:cTn id="10" fill="hold">
                            <p:stCondLst>
                              <p:cond delay="2500"/>
                            </p:stCondLst>
                            <p:childTnLst>
                              <p:par>
                                <p:cTn id="11" presetID="22" presetClass="entr" presetSubtype="2" fill="hold" grpId="0" nodeType="afterEffect">
                                  <p:stCondLst>
                                    <p:cond delay="100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1000"/>
                                        <p:tgtEl>
                                          <p:spTgt spid="20"/>
                                        </p:tgtEl>
                                      </p:cBhvr>
                                    </p:animEffect>
                                  </p:childTnLst>
                                </p:cTn>
                              </p:par>
                            </p:childTnLst>
                          </p:cTn>
                        </p:par>
                        <p:par>
                          <p:cTn id="14" fill="hold">
                            <p:stCondLst>
                              <p:cond delay="4500"/>
                            </p:stCondLst>
                            <p:childTnLst>
                              <p:par>
                                <p:cTn id="15" presetID="22" presetClass="entr" presetSubtype="2" fill="hold" grpId="0" nodeType="afterEffect">
                                  <p:stCondLst>
                                    <p:cond delay="100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71" name="Line 3"/>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44" name="Text Box 4"/>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87045" name="Text Box 5"/>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87046" name="Oval 6"/>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7" name="Oval 7"/>
          <p:cNvSpPr>
            <a:spLocks noChangeArrowheads="1"/>
          </p:cNvSpPr>
          <p:nvPr/>
        </p:nvSpPr>
        <p:spPr bwMode="auto">
          <a:xfrm>
            <a:off x="1295400" y="4419600"/>
            <a:ext cx="196850" cy="622300"/>
          </a:xfrm>
          <a:prstGeom prst="ellipse">
            <a:avLst/>
          </a:prstGeom>
          <a:solidFill>
            <a:srgbClr val="993300"/>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8" name="Oval 8"/>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9" name="Oval 9"/>
          <p:cNvSpPr>
            <a:spLocks noChangeArrowheads="1"/>
          </p:cNvSpPr>
          <p:nvPr/>
        </p:nvSpPr>
        <p:spPr bwMode="auto">
          <a:xfrm>
            <a:off x="1425575" y="441325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50" name="Text Box 10"/>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58379" name="Line 11"/>
          <p:cNvSpPr>
            <a:spLocks noChangeShapeType="1"/>
          </p:cNvSpPr>
          <p:nvPr/>
        </p:nvSpPr>
        <p:spPr bwMode="auto">
          <a:xfrm flipV="1">
            <a:off x="4800600" y="3581400"/>
            <a:ext cx="8382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8380" name="Line 12"/>
          <p:cNvSpPr>
            <a:spLocks noChangeShapeType="1"/>
          </p:cNvSpPr>
          <p:nvPr/>
        </p:nvSpPr>
        <p:spPr bwMode="auto">
          <a:xfrm flipH="1" flipV="1">
            <a:off x="1600200" y="4724400"/>
            <a:ext cx="12954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53" name="Text Box 13"/>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2.2A: </a:t>
            </a:r>
            <a:r>
              <a:rPr lang="en-US" sz="2400" b="1" i="1" dirty="0">
                <a:effectLst>
                  <a:outerShdw blurRad="38100" dist="38100" dir="2700000" algn="tl">
                    <a:srgbClr val="C0C0C0"/>
                  </a:outerShdw>
                </a:effectLst>
                <a:cs typeface="+mn-cs"/>
              </a:rPr>
              <a:t>Quasi-experimental (pre+post,  with comparison) </a:t>
            </a:r>
          </a:p>
        </p:txBody>
      </p:sp>
      <p:sp>
        <p:nvSpPr>
          <p:cNvPr id="58382" name="Text Box 14"/>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p:txBody>
      </p:sp>
      <p:sp>
        <p:nvSpPr>
          <p:cNvPr id="87055" name="Text Box 15"/>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58384" name="Line 16"/>
          <p:cNvSpPr>
            <a:spLocks noChangeShapeType="1"/>
          </p:cNvSpPr>
          <p:nvPr/>
        </p:nvSpPr>
        <p:spPr bwMode="auto">
          <a:xfrm>
            <a:off x="990600" y="2667000"/>
            <a:ext cx="381000" cy="1752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5" name="Line 17"/>
          <p:cNvSpPr>
            <a:spLocks noChangeShapeType="1"/>
          </p:cNvSpPr>
          <p:nvPr/>
        </p:nvSpPr>
        <p:spPr bwMode="auto">
          <a:xfrm flipV="1">
            <a:off x="2667000" y="2286000"/>
            <a:ext cx="2971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6" name="Text Box 18"/>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096FA2C7-C10F-4C6E-8944-3246F11F76B5}" type="slidenum">
              <a:rPr lang="en-US"/>
              <a:pPr>
                <a:spcBef>
                  <a:spcPct val="50000"/>
                </a:spcBef>
              </a:pPr>
              <a:t>8</a:t>
            </a:fld>
            <a:endParaRPr lang="en-US"/>
          </a:p>
        </p:txBody>
      </p:sp>
    </p:spTree>
    <p:extLst>
      <p:ext uri="{BB962C8B-B14F-4D97-AF65-F5344CB8AC3E}">
        <p14:creationId xmlns:p14="http://schemas.microsoft.com/office/powerpoint/2010/main" val="1319396798"/>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flipH="1" flipV="1">
            <a:off x="13716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71" name="Line 3"/>
          <p:cNvSpPr>
            <a:spLocks noChangeShapeType="1"/>
          </p:cNvSpPr>
          <p:nvPr/>
        </p:nvSpPr>
        <p:spPr bwMode="auto">
          <a:xfrm flipV="1">
            <a:off x="5791200" y="1752600"/>
            <a:ext cx="0" cy="373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44" name="Text Box 4"/>
          <p:cNvSpPr txBox="1">
            <a:spLocks noChangeArrowheads="1"/>
          </p:cNvSpPr>
          <p:nvPr/>
        </p:nvSpPr>
        <p:spPr bwMode="auto">
          <a:xfrm>
            <a:off x="609600" y="5638800"/>
            <a:ext cx="2286000" cy="473075"/>
          </a:xfrm>
          <a:prstGeom prst="rect">
            <a:avLst/>
          </a:prstGeom>
          <a:noFill/>
          <a:ln w="12700">
            <a:noFill/>
            <a:miter lim="800000"/>
            <a:headEnd/>
            <a:tailEnd/>
          </a:ln>
          <a:effectLst/>
        </p:spPr>
        <p:txBody>
          <a:bodyPr>
            <a:spAutoFit/>
          </a:bodyPr>
          <a:lstStyle/>
          <a:p>
            <a:pPr eaLnBrk="0" hangingPunct="0">
              <a:spcBef>
                <a:spcPct val="50000"/>
              </a:spcBef>
              <a:defRPr/>
            </a:pPr>
            <a:r>
              <a:rPr lang="en-US" sz="2500" b="1" dirty="0">
                <a:effectLst>
                  <a:outerShdw blurRad="38100" dist="38100" dir="2700000" algn="tl">
                    <a:srgbClr val="C0C0C0"/>
                  </a:outerShdw>
                </a:effectLst>
                <a:cs typeface="+mn-cs"/>
              </a:rPr>
              <a:t>baseline</a:t>
            </a:r>
            <a:endParaRPr lang="en-US" sz="2400" i="1" dirty="0">
              <a:effectLst>
                <a:outerShdw blurRad="38100" dist="38100" dir="2700000" algn="tl">
                  <a:srgbClr val="C0C0C0"/>
                </a:outerShdw>
              </a:effectLst>
              <a:cs typeface="+mn-cs"/>
            </a:endParaRPr>
          </a:p>
        </p:txBody>
      </p:sp>
      <p:sp>
        <p:nvSpPr>
          <p:cNvPr id="87045" name="Text Box 5"/>
          <p:cNvSpPr txBox="1">
            <a:spLocks noChangeArrowheads="1"/>
          </p:cNvSpPr>
          <p:nvPr/>
        </p:nvSpPr>
        <p:spPr bwMode="auto">
          <a:xfrm>
            <a:off x="4419600" y="5638800"/>
            <a:ext cx="2362200" cy="822325"/>
          </a:xfrm>
          <a:prstGeom prst="rect">
            <a:avLst/>
          </a:prstGeom>
          <a:noFill/>
          <a:ln w="12700">
            <a:noFill/>
            <a:miter lim="800000"/>
            <a:headEnd/>
            <a:tailEnd/>
          </a:ln>
          <a:effectLst/>
        </p:spPr>
        <p:txBody>
          <a:bodyPr>
            <a:spAutoFit/>
          </a:bodyPr>
          <a:lstStyle/>
          <a:p>
            <a:pPr eaLnBrk="0" hangingPunct="0">
              <a:spcBef>
                <a:spcPct val="50000"/>
              </a:spcBef>
              <a:defRPr/>
            </a:pPr>
            <a:r>
              <a:rPr lang="en-US" sz="2400" b="1" dirty="0">
                <a:effectLst>
                  <a:outerShdw blurRad="38100" dist="38100" dir="2700000" algn="tl">
                    <a:srgbClr val="C0C0C0"/>
                  </a:outerShdw>
                </a:effectLst>
                <a:cs typeface="+mn-cs"/>
              </a:rPr>
              <a:t>end of project evaluation</a:t>
            </a:r>
            <a:endParaRPr lang="en-US" sz="2400" i="1" dirty="0">
              <a:effectLst>
                <a:outerShdw blurRad="38100" dist="38100" dir="2700000" algn="tl">
                  <a:srgbClr val="C0C0C0"/>
                </a:outerShdw>
              </a:effectLst>
              <a:cs typeface="+mn-cs"/>
            </a:endParaRPr>
          </a:p>
        </p:txBody>
      </p:sp>
      <p:sp>
        <p:nvSpPr>
          <p:cNvPr id="87046" name="Oval 6"/>
          <p:cNvSpPr>
            <a:spLocks noChangeArrowheads="1"/>
          </p:cNvSpPr>
          <p:nvPr/>
        </p:nvSpPr>
        <p:spPr bwMode="auto">
          <a:xfrm>
            <a:off x="5673725" y="1938338"/>
            <a:ext cx="260350" cy="638175"/>
          </a:xfrm>
          <a:prstGeom prst="ellipse">
            <a:avLst/>
          </a:prstGeom>
          <a:solidFill>
            <a:srgbClr val="993300"/>
          </a:solidFill>
          <a:ln w="28575">
            <a:solidFill>
              <a:schemeClr val="tx1"/>
            </a:solidFill>
            <a:round/>
            <a:headEnd/>
            <a:tailEnd/>
          </a:ln>
          <a:effectLst/>
        </p:spPr>
        <p:txBody>
          <a:bodyPr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7" name="Oval 7"/>
          <p:cNvSpPr>
            <a:spLocks noChangeArrowheads="1"/>
          </p:cNvSpPr>
          <p:nvPr/>
        </p:nvSpPr>
        <p:spPr bwMode="auto">
          <a:xfrm>
            <a:off x="1295400" y="4419600"/>
            <a:ext cx="196850" cy="622300"/>
          </a:xfrm>
          <a:prstGeom prst="ellipse">
            <a:avLst/>
          </a:prstGeom>
          <a:solidFill>
            <a:schemeClr val="accent2">
              <a:lumMod val="40000"/>
              <a:lumOff val="60000"/>
            </a:schemeClr>
          </a:solidFill>
          <a:ln w="12700">
            <a:solidFill>
              <a:schemeClr val="tx1"/>
            </a:solidFill>
            <a:prstDash val="sysDot"/>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8" name="Oval 8"/>
          <p:cNvSpPr>
            <a:spLocks noChangeArrowheads="1"/>
          </p:cNvSpPr>
          <p:nvPr/>
        </p:nvSpPr>
        <p:spPr bwMode="auto">
          <a:xfrm>
            <a:off x="5746750" y="3048000"/>
            <a:ext cx="196850" cy="622300"/>
          </a:xfrm>
          <a:prstGeom prst="ellipse">
            <a:avLst/>
          </a:prstGeom>
          <a:solidFill>
            <a:schemeClr val="accent1"/>
          </a:solidFill>
          <a:ln w="12700">
            <a:solidFill>
              <a:schemeClr val="tx1"/>
            </a:solidFill>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49" name="Oval 9"/>
          <p:cNvSpPr>
            <a:spLocks noChangeArrowheads="1"/>
          </p:cNvSpPr>
          <p:nvPr/>
        </p:nvSpPr>
        <p:spPr bwMode="auto">
          <a:xfrm>
            <a:off x="1425575" y="4413250"/>
            <a:ext cx="196850" cy="622300"/>
          </a:xfrm>
          <a:prstGeom prst="ellipse">
            <a:avLst/>
          </a:prstGeom>
          <a:solidFill>
            <a:schemeClr val="tx2">
              <a:lumMod val="20000"/>
              <a:lumOff val="80000"/>
            </a:schemeClr>
          </a:solidFill>
          <a:ln w="12700">
            <a:solidFill>
              <a:schemeClr val="tx1"/>
            </a:solidFill>
            <a:prstDash val="sysDot"/>
            <a:round/>
            <a:headEnd/>
            <a:tailEnd/>
          </a:ln>
          <a:effectLst/>
        </p:spPr>
        <p:txBody>
          <a:bodyPr wrap="none" anchor="ctr">
            <a:spAutoFit/>
          </a:bodyPr>
          <a:lstStyle/>
          <a:p>
            <a:pPr algn="ctr" eaLnBrk="0" hangingPunct="0">
              <a:defRPr/>
            </a:pPr>
            <a:endParaRPr lang="en-US" sz="2400" i="1" dirty="0">
              <a:effectLst>
                <a:outerShdw blurRad="38100" dist="38100" dir="2700000" algn="tl">
                  <a:srgbClr val="FFFFFF"/>
                </a:outerShdw>
              </a:effectLst>
              <a:cs typeface="+mn-cs"/>
            </a:endParaRPr>
          </a:p>
        </p:txBody>
      </p:sp>
      <p:sp>
        <p:nvSpPr>
          <p:cNvPr id="87050" name="Text Box 10"/>
          <p:cNvSpPr txBox="1">
            <a:spLocks noChangeArrowheads="1"/>
          </p:cNvSpPr>
          <p:nvPr/>
        </p:nvSpPr>
        <p:spPr bwMode="auto">
          <a:xfrm>
            <a:off x="2895600" y="4876800"/>
            <a:ext cx="2667000" cy="409575"/>
          </a:xfrm>
          <a:prstGeom prst="rect">
            <a:avLst/>
          </a:prstGeom>
          <a:solidFill>
            <a:schemeClr val="accent1"/>
          </a:solidFill>
          <a:ln w="12700">
            <a:solidFill>
              <a:srgbClr val="FFFF00"/>
            </a:solidFill>
            <a:miter lim="800000"/>
            <a:headEnd/>
            <a:tailEnd/>
          </a:ln>
          <a:effectLst/>
        </p:spPr>
        <p:txBody>
          <a:bodyPr>
            <a:spAutoFit/>
          </a:bodyPr>
          <a:lstStyle/>
          <a:p>
            <a:pPr eaLnBrk="0" hangingPunct="0">
              <a:spcBef>
                <a:spcPct val="50000"/>
              </a:spcBef>
              <a:defRPr/>
            </a:pPr>
            <a:r>
              <a:rPr lang="en-US" sz="2000" b="1" i="1" dirty="0">
                <a:solidFill>
                  <a:srgbClr val="FFFF00"/>
                </a:solidFill>
                <a:effectLst>
                  <a:outerShdw blurRad="38100" dist="38100" dir="2700000" algn="tl">
                    <a:srgbClr val="000000"/>
                  </a:outerShdw>
                </a:effectLst>
                <a:cs typeface="+mn-cs"/>
              </a:rPr>
              <a:t>Comparison group</a:t>
            </a:r>
            <a:endParaRPr lang="en-US" sz="2400" b="1" i="1" dirty="0">
              <a:solidFill>
                <a:srgbClr val="FFFF00"/>
              </a:solidFill>
              <a:effectLst>
                <a:outerShdw blurRad="38100" dist="38100" dir="2700000" algn="tl">
                  <a:srgbClr val="000000"/>
                </a:outerShdw>
              </a:effectLst>
              <a:cs typeface="+mn-cs"/>
            </a:endParaRPr>
          </a:p>
        </p:txBody>
      </p:sp>
      <p:sp>
        <p:nvSpPr>
          <p:cNvPr id="58379" name="Line 11"/>
          <p:cNvSpPr>
            <a:spLocks noChangeShapeType="1"/>
          </p:cNvSpPr>
          <p:nvPr/>
        </p:nvSpPr>
        <p:spPr bwMode="auto">
          <a:xfrm flipV="1">
            <a:off x="4800600" y="3581400"/>
            <a:ext cx="838200"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8380" name="Line 12"/>
          <p:cNvSpPr>
            <a:spLocks noChangeShapeType="1"/>
          </p:cNvSpPr>
          <p:nvPr/>
        </p:nvSpPr>
        <p:spPr bwMode="auto">
          <a:xfrm flipH="1" flipV="1">
            <a:off x="1600200" y="4724400"/>
            <a:ext cx="12954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87053" name="Text Box 13"/>
          <p:cNvSpPr txBox="1">
            <a:spLocks noChangeArrowheads="1"/>
          </p:cNvSpPr>
          <p:nvPr/>
        </p:nvSpPr>
        <p:spPr bwMode="auto">
          <a:xfrm>
            <a:off x="0" y="76200"/>
            <a:ext cx="9144000" cy="469900"/>
          </a:xfrm>
          <a:prstGeom prst="rect">
            <a:avLst/>
          </a:prstGeom>
          <a:noFill/>
          <a:ln w="12700">
            <a:solidFill>
              <a:schemeClr val="bg2"/>
            </a:solidFill>
            <a:miter lim="800000"/>
            <a:headEnd/>
            <a:tailEnd/>
          </a:ln>
          <a:effectLst/>
        </p:spPr>
        <p:txBody>
          <a:bodyPr>
            <a:spAutoFit/>
          </a:bodyPr>
          <a:lstStyle/>
          <a:p>
            <a:pPr algn="ctr" eaLnBrk="0" hangingPunct="0">
              <a:spcBef>
                <a:spcPct val="50000"/>
              </a:spcBef>
              <a:defRPr/>
            </a:pPr>
            <a:r>
              <a:rPr lang="en-US" sz="2400" b="1" i="1" dirty="0">
                <a:effectLst>
                  <a:outerShdw blurRad="38100" dist="38100" dir="2700000" algn="tl">
                    <a:srgbClr val="C0C0C0"/>
                  </a:outerShdw>
                </a:effectLst>
                <a:cs typeface="+mn-cs"/>
              </a:rPr>
              <a:t>Design #</a:t>
            </a:r>
            <a:r>
              <a:rPr lang="en-US" sz="2400" b="1" i="1" dirty="0" smtClean="0">
                <a:effectLst>
                  <a:outerShdw blurRad="38100" dist="38100" dir="2700000" algn="tl">
                    <a:srgbClr val="C0C0C0"/>
                  </a:outerShdw>
                </a:effectLst>
                <a:cs typeface="+mn-cs"/>
              </a:rPr>
              <a:t>2.2B: </a:t>
            </a:r>
            <a:r>
              <a:rPr lang="en-US" sz="2400" b="1" i="1" dirty="0">
                <a:effectLst>
                  <a:outerShdw blurRad="38100" dist="38100" dir="2700000" algn="tl">
                    <a:srgbClr val="C0C0C0"/>
                  </a:outerShdw>
                </a:effectLst>
                <a:cs typeface="+mn-cs"/>
              </a:rPr>
              <a:t>Quasi-experimental </a:t>
            </a:r>
            <a:r>
              <a:rPr lang="en-US" sz="2400" b="1" i="1" dirty="0" smtClean="0">
                <a:effectLst>
                  <a:outerShdw blurRad="38100" dist="38100" dir="2700000" algn="tl">
                    <a:srgbClr val="C0C0C0"/>
                  </a:outerShdw>
                </a:effectLst>
                <a:cs typeface="+mn-cs"/>
              </a:rPr>
              <a:t>(retrospective baseline) </a:t>
            </a:r>
            <a:endParaRPr lang="en-US" sz="2400" b="1" i="1" dirty="0">
              <a:effectLst>
                <a:outerShdw blurRad="38100" dist="38100" dir="2700000" algn="tl">
                  <a:srgbClr val="C0C0C0"/>
                </a:outerShdw>
              </a:effectLst>
              <a:cs typeface="+mn-cs"/>
            </a:endParaRPr>
          </a:p>
        </p:txBody>
      </p:sp>
      <p:sp>
        <p:nvSpPr>
          <p:cNvPr id="58382" name="Text Box 14"/>
          <p:cNvSpPr txBox="1">
            <a:spLocks noChangeArrowheads="1"/>
          </p:cNvSpPr>
          <p:nvPr/>
        </p:nvSpPr>
        <p:spPr bwMode="auto">
          <a:xfrm>
            <a:off x="990600" y="685800"/>
            <a:ext cx="7467600" cy="10334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latin typeface="Times New Roman" pitchFamily="18" charset="0"/>
              </a:rPr>
              <a:t>P</a:t>
            </a:r>
            <a:r>
              <a:rPr lang="en-US" sz="2400" b="1" baseline="-25000">
                <a:latin typeface="Times New Roman" pitchFamily="18" charset="0"/>
              </a:rPr>
              <a:t>1</a:t>
            </a:r>
            <a:r>
              <a:rPr lang="en-US" sz="2400" b="1">
                <a:latin typeface="Times New Roman" pitchFamily="18" charset="0"/>
              </a:rPr>
              <a:t>	 		X 	         	P</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a:p>
            <a:pPr eaLnBrk="1" hangingPunct="1">
              <a:spcBef>
                <a:spcPct val="50000"/>
              </a:spcBef>
            </a:pPr>
            <a:r>
              <a:rPr lang="en-US" sz="2400" b="1">
                <a:latin typeface="Times New Roman" pitchFamily="18" charset="0"/>
              </a:rPr>
              <a:t>C</a:t>
            </a:r>
            <a:r>
              <a:rPr lang="en-US" sz="2400" b="1" baseline="-25000">
                <a:latin typeface="Times New Roman" pitchFamily="18" charset="0"/>
              </a:rPr>
              <a:t>1</a:t>
            </a:r>
            <a:r>
              <a:rPr lang="en-US" sz="2400" b="1">
                <a:latin typeface="Times New Roman" pitchFamily="18" charset="0"/>
              </a:rPr>
              <a:t>		       			C</a:t>
            </a:r>
            <a:r>
              <a:rPr lang="en-US" sz="2400" b="1" baseline="-25000">
                <a:latin typeface="Times New Roman" pitchFamily="18" charset="0"/>
              </a:rPr>
              <a:t>2</a:t>
            </a:r>
            <a:r>
              <a:rPr lang="en-US" sz="2400" b="1">
                <a:latin typeface="Times New Roman" pitchFamily="18" charset="0"/>
              </a:rPr>
              <a:t>		</a:t>
            </a:r>
            <a:endParaRPr lang="en-US" sz="2400" b="1" baseline="-25000">
              <a:latin typeface="Times New Roman" pitchFamily="18" charset="0"/>
            </a:endParaRPr>
          </a:p>
        </p:txBody>
      </p:sp>
      <p:sp>
        <p:nvSpPr>
          <p:cNvPr id="87055" name="Text Box 15"/>
          <p:cNvSpPr txBox="1">
            <a:spLocks noChangeArrowheads="1"/>
          </p:cNvSpPr>
          <p:nvPr/>
        </p:nvSpPr>
        <p:spPr bwMode="auto">
          <a:xfrm>
            <a:off x="76200" y="2257425"/>
            <a:ext cx="2590800" cy="409575"/>
          </a:xfrm>
          <a:prstGeom prst="rect">
            <a:avLst/>
          </a:prstGeom>
          <a:solidFill>
            <a:srgbClr val="993300"/>
          </a:solidFill>
          <a:ln w="12700">
            <a:solidFill>
              <a:srgbClr val="993300"/>
            </a:solidFill>
            <a:miter lim="800000"/>
            <a:headEnd/>
            <a:tailEnd/>
          </a:ln>
          <a:effectLst/>
        </p:spPr>
        <p:txBody>
          <a:bodyPr>
            <a:spAutoFit/>
          </a:bodyPr>
          <a:lstStyle/>
          <a:p>
            <a:pPr eaLnBrk="0" hangingPunct="0">
              <a:spcBef>
                <a:spcPct val="50000"/>
              </a:spcBef>
              <a:defRPr/>
            </a:pPr>
            <a:r>
              <a:rPr lang="en-US" sz="2000" b="1" dirty="0">
                <a:solidFill>
                  <a:srgbClr val="FFFF00"/>
                </a:solidFill>
                <a:effectLst>
                  <a:outerShdw blurRad="38100" dist="38100" dir="2700000" algn="tl">
                    <a:srgbClr val="000000"/>
                  </a:outerShdw>
                </a:effectLst>
                <a:cs typeface="+mn-cs"/>
              </a:rPr>
              <a:t>Project participants</a:t>
            </a:r>
            <a:endParaRPr lang="en-US" sz="2400" b="1" dirty="0">
              <a:solidFill>
                <a:srgbClr val="FFFF00"/>
              </a:solidFill>
              <a:effectLst>
                <a:outerShdw blurRad="38100" dist="38100" dir="2700000" algn="tl">
                  <a:srgbClr val="000000"/>
                </a:outerShdw>
              </a:effectLst>
              <a:cs typeface="+mn-cs"/>
            </a:endParaRPr>
          </a:p>
        </p:txBody>
      </p:sp>
      <p:sp>
        <p:nvSpPr>
          <p:cNvPr id="58384" name="Line 16"/>
          <p:cNvSpPr>
            <a:spLocks noChangeShapeType="1"/>
          </p:cNvSpPr>
          <p:nvPr/>
        </p:nvSpPr>
        <p:spPr bwMode="auto">
          <a:xfrm>
            <a:off x="990600" y="2667000"/>
            <a:ext cx="381000" cy="1752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5" name="Line 17"/>
          <p:cNvSpPr>
            <a:spLocks noChangeShapeType="1"/>
          </p:cNvSpPr>
          <p:nvPr/>
        </p:nvSpPr>
        <p:spPr bwMode="auto">
          <a:xfrm flipV="1">
            <a:off x="2667000" y="2286000"/>
            <a:ext cx="2971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6" name="Text Box 18"/>
          <p:cNvSpPr txBox="1">
            <a:spLocks noChangeArrowheads="1"/>
          </p:cNvSpPr>
          <p:nvPr/>
        </p:nvSpPr>
        <p:spPr bwMode="auto">
          <a:xfrm>
            <a:off x="8686800" y="6477000"/>
            <a:ext cx="762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fld id="{096FA2C7-C10F-4C6E-8944-3246F11F76B5}" type="slidenum">
              <a:rPr lang="en-US"/>
              <a:pPr>
                <a:spcBef>
                  <a:spcPct val="50000"/>
                </a:spcBef>
              </a:pPr>
              <a:t>9</a:t>
            </a:fld>
            <a:endParaRPr lang="en-US"/>
          </a:p>
        </p:txBody>
      </p:sp>
    </p:spTree>
    <p:extLst>
      <p:ext uri="{BB962C8B-B14F-4D97-AF65-F5344CB8AC3E}">
        <p14:creationId xmlns:p14="http://schemas.microsoft.com/office/powerpoint/2010/main" val="2223612096"/>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2094</Words>
  <Application>Microsoft Office PowerPoint</Application>
  <PresentationFormat>On-screen Show (4:3)</PresentationFormat>
  <Paragraphs>433</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Session Outline</vt:lpstr>
      <vt:lpstr> What’s New in RealWorld Evaluation?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See Table F.1. page 560 ff of pdf proof copy of new book for table showing 19 nuanced evaluation designs ]</vt:lpstr>
      <vt:lpstr>  A fresh look at  non-experimental evaluation designs   </vt:lpstr>
      <vt:lpstr>Non-Experimental Designs [NEDs]</vt:lpstr>
      <vt:lpstr>Situations in which an NED may be the best design option</vt:lpstr>
      <vt:lpstr>Some potentially strong NEDs</vt:lpstr>
      <vt:lpstr>A.  Interrupted time series</vt:lpstr>
      <vt:lpstr>B.  Single case designs</vt:lpstr>
      <vt:lpstr>Single case designs</vt:lpstr>
      <vt:lpstr>PowerPoint Presentation</vt:lpstr>
      <vt:lpstr> What’s New in RealWorld Evaluation?  </vt:lpstr>
      <vt:lpstr>Simple projects, complicated programs and complex development interventions</vt:lpstr>
      <vt:lpstr>The Special Challenges of Assessing Outcomes for Complex Programs</vt:lpstr>
      <vt:lpstr>Special challenges continued</vt:lpstr>
      <vt:lpstr>Alternative approaches for defining the counterfactual for complex interventions</vt:lpstr>
      <vt:lpstr>PowerPoint Presentation</vt:lpstr>
      <vt:lpstr> What’s New in RealWorld Evaluation?  </vt:lpstr>
      <vt:lpstr> What’s New in RealWorld Evaluation?  </vt:lpstr>
      <vt:lpstr> What’s New in RealWorld Evaluation?  </vt:lpstr>
      <vt:lpstr> What’s New in RealWorld Evaluation?  </vt:lpstr>
      <vt:lpstr> What’s New in RealWorld Evaluation?  </vt:lpstr>
      <vt:lpstr> What’s New in RealWorld Evaluation?  </vt:lpstr>
      <vt:lpstr> What’s New in RealWorld Evaluation?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RealWorld Evaluation Designing Evaluations under Budget, Time, Data and Political Constraints   AEA Professional Pre-Conference Workshop, Anaheim, Nov. 1, 2011</dc:title>
  <dc:creator>Jim Rugh</dc:creator>
  <cp:lastModifiedBy>Jim Rugh</cp:lastModifiedBy>
  <cp:revision>11</cp:revision>
  <dcterms:created xsi:type="dcterms:W3CDTF">2011-11-02T16:57:13Z</dcterms:created>
  <dcterms:modified xsi:type="dcterms:W3CDTF">2011-11-05T04:45:12Z</dcterms:modified>
</cp:coreProperties>
</file>