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73" r:id="rId4"/>
    <p:sldId id="262" r:id="rId5"/>
    <p:sldId id="268" r:id="rId6"/>
    <p:sldId id="275" r:id="rId7"/>
    <p:sldId id="264" r:id="rId8"/>
    <p:sldId id="271" r:id="rId9"/>
    <p:sldId id="289" r:id="rId10"/>
    <p:sldId id="280" r:id="rId11"/>
    <p:sldId id="284" r:id="rId12"/>
    <p:sldId id="266" r:id="rId13"/>
  </p:sldIdLst>
  <p:sldSz cx="9144000" cy="6858000" type="screen4x3"/>
  <p:notesSz cx="7099300" cy="939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900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r>
              <a:rPr lang="en-US" smtClean="0"/>
              <a:t>Implementing M&amp;E Standards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69900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DB70F307-A87A-4039-B935-08A03544C5A7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6469"/>
            <a:ext cx="3076363" cy="469900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r>
              <a:rPr lang="en-US" smtClean="0"/>
              <a:t>Fogarty and Bazant, AEA,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8926469"/>
            <a:ext cx="3076363" cy="469900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F099CD98-F573-444A-96E4-1494BF9C2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4270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900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r>
              <a:rPr lang="en-US" smtClean="0"/>
              <a:t>Implementing M&amp;E Standards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69900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F24521FC-9B04-4A2D-B8DC-A08AF7DC7A1A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65" tIns="47133" rIns="94265" bIns="471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64050"/>
            <a:ext cx="5679440" cy="4229100"/>
          </a:xfrm>
          <a:prstGeom prst="rect">
            <a:avLst/>
          </a:prstGeom>
        </p:spPr>
        <p:txBody>
          <a:bodyPr vert="horz" lIns="94265" tIns="47133" rIns="94265" bIns="471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6469"/>
            <a:ext cx="3076363" cy="469900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r>
              <a:rPr lang="en-US" smtClean="0"/>
              <a:t>Fogarty and Bazant, AEA,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26469"/>
            <a:ext cx="3076363" cy="469900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EC9E5765-F0E8-43F4-8813-412D19B15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4419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Implementing M&amp;E Standards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Fogarty and Bazant, AEA,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5765-F0E8-43F4-8813-412D19B159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9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E5765-F0E8-43F4-8813-412D19B1596F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Fogarty and Bazant, AEA, 2012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Implementing M&amp;E Standards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5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FA0B-6068-4FF5-A866-EF5B1BBC5F62}" type="datetime1">
              <a:rPr lang="en-US" smtClean="0"/>
              <a:t>10/22/2012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109E81-EA0F-4BD1-BC40-64EF96EA3B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0AC2-253B-4890-9439-7A14E458C057}" type="datetime1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9E81-EA0F-4BD1-BC40-64EF96EA3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82C3-7F33-4309-ADD0-3FA771D0F116}" type="datetime1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9E81-EA0F-4BD1-BC40-64EF96EA3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A814-5965-4693-B421-5BED738EAB1D}" type="datetime1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9E81-EA0F-4BD1-BC40-64EF96EA3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9CB2-83DD-4FEF-8EA1-42475990364A}" type="datetime1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9E81-EA0F-4BD1-BC40-64EF96EA3B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16CF-167D-4C18-AE37-78F97A8F4B4F}" type="datetime1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9E81-EA0F-4BD1-BC40-64EF96EA3B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C517-DFC6-4A85-BDDF-5D7E06F5B698}" type="datetime1">
              <a:rPr lang="en-US" smtClean="0"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9E81-EA0F-4BD1-BC40-64EF96EA3B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80E5-AA07-4BCB-9AF1-89ECAAC22B0F}" type="datetime1">
              <a:rPr lang="en-US" smtClean="0"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9E81-EA0F-4BD1-BC40-64EF96EA3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11E-56AD-4881-A6B7-C82E303A7BE9}" type="datetime1">
              <a:rPr lang="en-US" smtClean="0"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9E81-EA0F-4BD1-BC40-64EF96EA3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0748-478D-4D78-A416-00D7313AD958}" type="datetime1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9E81-EA0F-4BD1-BC40-64EF96EA3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94D0-8556-4CE9-B0A0-334535E9919F}" type="datetime1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9E81-EA0F-4BD1-BC40-64EF96EA3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BBA4099-7050-4E97-B17B-2311CC39AD06}" type="datetime1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109E81-EA0F-4BD1-BC40-64EF96EA3B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fogarty@jhpiego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ebazant@jhpiego.ne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>
                <a:latin typeface="Calibri" pitchFamily="34" charset="0"/>
              </a:rPr>
              <a:t>Implementing Standards to Improve Health Development Organizations’  Monitoring and </a:t>
            </a:r>
            <a:r>
              <a:rPr lang="en-US" sz="4400" b="1" dirty="0">
                <a:latin typeface="Calibri" pitchFamily="34" charset="0"/>
              </a:rPr>
              <a:t>E</a:t>
            </a:r>
            <a:r>
              <a:rPr lang="en-US" sz="4400" b="1" dirty="0" smtClean="0">
                <a:latin typeface="Calibri" pitchFamily="34" charset="0"/>
              </a:rPr>
              <a:t>valuation Practices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American Evaluation Association,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Minneapolis, 2012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Linda Fogarty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lfogarty@jhpiego.net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410-537-1873)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Eva Bazant (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ebazant@jhpiego.net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410-537-1993)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Jhpiego, 1615 Thames Street, Baltimore MD, 21231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MER Logo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81001"/>
            <a:ext cx="8305800" cy="1600199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Jhpiego_logo_CMYK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403860"/>
            <a:ext cx="1200150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72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0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883727" y="2971800"/>
            <a:ext cx="3048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Next Steps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6" name="Picture 5" descr="Jhpiego_logo_CMY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39487"/>
            <a:ext cx="1621971" cy="674913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MER 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139962"/>
            <a:ext cx="6324600" cy="133703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91400" cy="4525963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Develop orientation presentations to assist implementation</a:t>
            </a:r>
          </a:p>
          <a:p>
            <a:pPr lvl="0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Complete Process Document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outline suggested implementation process 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provide key definitions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Provide example templates for key products (e.g., PMP, logic models)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0200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Why do we need </a:t>
            </a:r>
            <a:br>
              <a:rPr lang="en-US" b="1" dirty="0" smtClean="0">
                <a:latin typeface="Calibri" pitchFamily="34" charset="0"/>
              </a:rPr>
            </a:br>
            <a:r>
              <a:rPr lang="en-US" b="1" dirty="0" smtClean="0">
                <a:latin typeface="Calibri" pitchFamily="34" charset="0"/>
              </a:rPr>
              <a:t>M&amp;E standards now?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79637"/>
            <a:ext cx="7391400" cy="4525963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Growing or decentralizing organization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Ensure quality across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programs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Share expectations clearly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Let standards guide our internal work as it guides our external work</a:t>
            </a:r>
          </a:p>
          <a:p>
            <a:pPr lvl="0"/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9" name="Picture 8" descr="Jhpiego_logo_CMY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39487"/>
            <a:ext cx="1621971" cy="674913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MER Logo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139962"/>
            <a:ext cx="6324600" cy="133703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28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600200"/>
          </a:xfrm>
        </p:spPr>
        <p:txBody>
          <a:bodyPr/>
          <a:lstStyle/>
          <a:p>
            <a:pPr algn="l"/>
            <a:r>
              <a:rPr lang="en-US" b="1" dirty="0" smtClean="0">
                <a:latin typeface="Calibri" pitchFamily="34" charset="0"/>
              </a:rPr>
              <a:t>What are they?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6" name="Picture 5" descr="Jhpiego_logo_CMY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39487"/>
            <a:ext cx="1621971" cy="674913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MER 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139962"/>
            <a:ext cx="6324600" cy="133703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3749675" cy="3749675"/>
          </a:xfrm>
        </p:spPr>
      </p:pic>
      <p:sp>
        <p:nvSpPr>
          <p:cNvPr id="11" name="Content Placeholder 5"/>
          <p:cNvSpPr>
            <a:spLocks noGrp="1"/>
          </p:cNvSpPr>
          <p:nvPr>
            <p:ph sz="half" idx="2"/>
          </p:nvPr>
        </p:nvSpPr>
        <p:spPr>
          <a:xfrm>
            <a:off x="4191000" y="1265237"/>
            <a:ext cx="4419600" cy="4525963"/>
          </a:xfrm>
        </p:spPr>
        <p:txBody>
          <a:bodyPr>
            <a:normAutofit fontScale="85000" lnSpcReduction="10000"/>
          </a:bodyPr>
          <a:lstStyle/>
          <a:p>
            <a:pPr marL="411480" lvl="1" indent="0">
              <a:buNone/>
            </a:pPr>
            <a:r>
              <a:rPr lang="en-US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Program Specific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Adequate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M&amp;E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human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capacity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6868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M&amp;E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integrated into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Programs 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Each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program has a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logic model, PMP and M&amp;E work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plan  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68680" lvl="1" indent="-457200"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Routine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program monitoring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systems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are in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place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Databases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are used to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facilitate routine M&amp;E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68680" lvl="1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Data quality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is assessed routinely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68680" lvl="1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Rigorous evaluations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are planned and implemented 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Data are used for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decision-making</a:t>
            </a:r>
          </a:p>
          <a:p>
            <a:pPr marL="411480" lvl="1" indent="0">
              <a:buNone/>
            </a:pPr>
            <a:r>
              <a:rPr lang="en-US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Office Wide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office has an M&amp;E plan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outlining standard operating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procedures</a:t>
            </a:r>
          </a:p>
          <a:p>
            <a:pPr marL="411480" lvl="1" indent="0">
              <a:buNone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How were they developed?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8" name="Picture 7" descr="Jhpiego_logo_CMY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28600"/>
            <a:ext cx="1621971" cy="674913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MER 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139962"/>
            <a:ext cx="6324600" cy="133703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8200" y="1524000"/>
            <a:ext cx="4495801" cy="4525963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dirty="0" smtClean="0">
                <a:latin typeface="Calibri" pitchFamily="34" charset="0"/>
              </a:rPr>
              <a:t>“Organizing </a:t>
            </a:r>
            <a:r>
              <a:rPr lang="en-US" dirty="0">
                <a:latin typeface="Calibri" pitchFamily="34" charset="0"/>
              </a:rPr>
              <a:t>Framework for a Functional National M&amp;E System: 12 </a:t>
            </a:r>
            <a:r>
              <a:rPr lang="en-US" dirty="0" smtClean="0">
                <a:latin typeface="Calibri" pitchFamily="34" charset="0"/>
              </a:rPr>
              <a:t>Components”; </a:t>
            </a:r>
            <a:r>
              <a:rPr lang="en-US" dirty="0">
                <a:latin typeface="Calibri" pitchFamily="34" charset="0"/>
              </a:rPr>
              <a:t>UNAIDS </a:t>
            </a:r>
            <a:r>
              <a:rPr lang="en-US" dirty="0" smtClean="0">
                <a:latin typeface="Calibri" pitchFamily="34" charset="0"/>
              </a:rPr>
              <a:t>2008</a:t>
            </a: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dirty="0">
                <a:latin typeface="Calibri" pitchFamily="34" charset="0"/>
              </a:rPr>
              <a:t>Input </a:t>
            </a:r>
            <a:r>
              <a:rPr lang="en-US" dirty="0" smtClean="0">
                <a:latin typeface="Calibri" pitchFamily="34" charset="0"/>
              </a:rPr>
              <a:t>from: </a:t>
            </a:r>
          </a:p>
          <a:p>
            <a:pPr marL="400050" lvl="1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sz="2000" dirty="0" smtClean="0">
                <a:latin typeface="Calibri" pitchFamily="34" charset="0"/>
              </a:rPr>
              <a:t>M&amp;E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sz="2000" dirty="0" smtClean="0">
                <a:latin typeface="Calibri" pitchFamily="34" charset="0"/>
              </a:rPr>
              <a:t>dvisors from 27 countries</a:t>
            </a:r>
          </a:p>
          <a:p>
            <a:pPr marL="400050" lvl="1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sz="2000" dirty="0" smtClean="0">
                <a:latin typeface="Calibri" pitchFamily="34" charset="0"/>
              </a:rPr>
              <a:t>Program Officers</a:t>
            </a: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dirty="0" smtClean="0">
                <a:latin typeface="Calibri" pitchFamily="34" charset="0"/>
              </a:rPr>
              <a:t>Piloted: Tanzania, India</a:t>
            </a: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dirty="0" smtClean="0">
                <a:latin typeface="Calibri" pitchFamily="34" charset="0"/>
              </a:rPr>
              <a:t>Translated to French</a:t>
            </a: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None/>
            </a:pPr>
            <a:endParaRPr lang="en-US" sz="2800" b="1" dirty="0" smtClean="0">
              <a:latin typeface="Calibri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</a:pPr>
            <a:endParaRPr lang="en-US" sz="2800" dirty="0">
              <a:latin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1" name="Picture 1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828800"/>
            <a:ext cx="2460567" cy="350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28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984239"/>
              </p:ext>
            </p:extLst>
          </p:nvPr>
        </p:nvGraphicFramePr>
        <p:xfrm>
          <a:off x="76200" y="1352132"/>
          <a:ext cx="8991600" cy="5436049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1295400"/>
                <a:gridCol w="2215598"/>
                <a:gridCol w="629888"/>
                <a:gridCol w="1116914"/>
                <a:gridCol w="1371600"/>
                <a:gridCol w="1066800"/>
                <a:gridCol w="609600"/>
                <a:gridCol w="685800"/>
              </a:tblGrid>
              <a:tr h="7372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STANDARDS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6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VERIFICATION </a:t>
                      </a: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CRITERIA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</a:rPr>
                        <a:t>OBSERVATION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55" marR="3205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SCORE</a:t>
                      </a:r>
                      <a:endParaRPr lang="en-US" sz="14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NOTES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</a:tr>
              <a:tr h="4425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 smtClean="0"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</a:tr>
              <a:tr h="687276">
                <a:tc rowSpan="4"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 typeface="+mj-lt"/>
                        <a:buNone/>
                      </a:pPr>
                      <a:r>
                        <a:rPr lang="en-US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1. The </a:t>
                      </a:r>
                      <a:r>
                        <a:rPr lang="en-US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office has adequate M&amp;E human capacity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 typeface="+mj-lt"/>
                        <a:buNone/>
                      </a:pPr>
                      <a:r>
                        <a:rPr lang="en-US" sz="16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1. The </a:t>
                      </a:r>
                      <a:r>
                        <a:rPr lang="en-US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office has sufficient M&amp;E staffing to meet program </a:t>
                      </a:r>
                      <a:r>
                        <a:rPr lang="en-US" sz="16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needs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 typeface="+mj-lt"/>
                        <a:buNone/>
                      </a:pPr>
                      <a:r>
                        <a:rPr lang="en-US" sz="1600" b="1" u="non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Staff </a:t>
                      </a:r>
                      <a:r>
                        <a:rPr lang="en-US" sz="1600" b="1" u="non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skills are a good match for M&amp;E program </a:t>
                      </a:r>
                      <a:r>
                        <a:rPr lang="en-US" sz="1600" b="1" u="non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needs</a:t>
                      </a:r>
                      <a:endParaRPr lang="en-US" sz="1600" b="1" u="none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There are not enough M&amp;E staff members, and those available do not have the correct skills to meet the needs of current programs. </a:t>
                      </a:r>
                      <a:endParaRPr lang="en-US" sz="1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There are enough M&amp;E staff members but they do not have the correct skills; or current staff members have the correct skills but there are not enough of them to meet the needs of current programs.</a:t>
                      </a:r>
                      <a:endParaRPr lang="en-US" sz="1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There are enough M&amp;E staff members, and they have the correct skills, to meet the needs of current programs.</a:t>
                      </a:r>
                      <a:endParaRPr lang="en-US" sz="1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5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5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</a:tr>
              <a:tr h="589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2. Up-to-date 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job descriptions (JDs) exist for M&amp;E positions at different levels; a career path is defined for M&amp;E staff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JDs for M&amp;E jobs do not exist or are out of date; and there is no provision for promoting M&amp;E staff.</a:t>
                      </a:r>
                      <a:endParaRPr lang="en-US" sz="1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JDs for M&amp;E jobs exist but they are out-of-date; or JDs are current but there is no provision for promoting M&amp;E staff.</a:t>
                      </a:r>
                      <a:endParaRPr lang="en-US" sz="1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Up-to-date JDs for M&amp;E jobs exist and provisions are in place to promote M&amp;E staff. </a:t>
                      </a:r>
                      <a:endParaRPr lang="en-US" sz="1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5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5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</a:tr>
              <a:tr h="3686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3. A 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clear reporting structure is in place for M&amp;E staff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>
                          <a:effectLst/>
                          <a:latin typeface="Calibri" pitchFamily="34" charset="0"/>
                          <a:cs typeface="Calibri" pitchFamily="34" charset="0"/>
                        </a:rPr>
                        <a:t>M&amp;E staff do not know who they are supposed to report to </a:t>
                      </a:r>
                      <a:endParaRPr lang="en-US" sz="1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Some, but not all, M&amp;E staff members know who they report to; or most have a vague idea of reporting lines.</a:t>
                      </a:r>
                      <a:endParaRPr lang="en-US" sz="1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All M&amp;E staff members know who they report to.</a:t>
                      </a:r>
                      <a:endParaRPr lang="en-US" sz="1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40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5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5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</a:tr>
              <a:tr h="3686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4. Programs 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provide an appropriate budget and plan for M&amp;E staff capacity building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>
                          <a:effectLst/>
                          <a:latin typeface="Calibri" pitchFamily="34" charset="0"/>
                          <a:cs typeface="Calibri" pitchFamily="34" charset="0"/>
                        </a:rPr>
                        <a:t>Programs do not budget or plan for M&amp;E staff capacity building</a:t>
                      </a:r>
                      <a:endParaRPr lang="en-US" sz="1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>
                          <a:effectLst/>
                          <a:latin typeface="Calibri" pitchFamily="34" charset="0"/>
                          <a:cs typeface="Calibri" pitchFamily="34" charset="0"/>
                        </a:rPr>
                        <a:t>Some programs have plans and budgets for capacity building for some M&amp;E staff</a:t>
                      </a:r>
                      <a:endParaRPr lang="en-US" sz="1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Programs regularly provide budgets to cover M&amp;E staff capacity building</a:t>
                      </a:r>
                      <a:endParaRPr lang="en-US" sz="1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40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5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5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055" marR="3205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33663" y="1157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64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MER 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588" y="319088"/>
            <a:ext cx="5791200" cy="8382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Jhpiego_logo_CMY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9629" y="152400"/>
            <a:ext cx="1621971" cy="674913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477000" y="990600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See Handout</a:t>
            </a:r>
            <a:endParaRPr lang="en-US" sz="24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0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Who is the target audience?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874520"/>
            <a:ext cx="4041648" cy="452628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M&amp;E Advisors across the organization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Program staff who perform M&amp;E functions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Country Directors and Chiefs of Party who set the stage for M&amp;E</a:t>
            </a:r>
          </a:p>
        </p:txBody>
      </p:sp>
      <p:pic>
        <p:nvPicPr>
          <p:cNvPr id="6" name="Picture 5" descr="MER 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139962"/>
            <a:ext cx="6324600" cy="133703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Jhpiego_logo_CMY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39487"/>
            <a:ext cx="1621971" cy="674913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C:\Users\mtholandi\Desktop\MER Workshop 2-6 May 2011 Nairobi Kenya\EDITED MER group photo 2 May 2011 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038600" cy="19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600200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When do we use them?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6" name="Picture 5" descr="MER 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139962"/>
            <a:ext cx="6324600" cy="133703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Jhpiego_logo_CMY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39487"/>
            <a:ext cx="1621971" cy="674913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Suggested: Annually to identify gaps and strengthen systems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When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you train new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M&amp;E staff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When you orient new program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staff</a:t>
            </a:r>
          </a:p>
          <a:p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25" y="1828800"/>
            <a:ext cx="4041775" cy="302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28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600200"/>
          </a:xfrm>
        </p:spPr>
        <p:txBody>
          <a:bodyPr/>
          <a:lstStyle/>
          <a:p>
            <a:r>
              <a:rPr lang="en-US" sz="4800" b="1" dirty="0" smtClean="0">
                <a:latin typeface="Calibri" pitchFamily="34" charset="0"/>
              </a:rPr>
              <a:t>How do we implement them? </a:t>
            </a:r>
            <a:endParaRPr lang="en-US" sz="4800" b="1" dirty="0">
              <a:latin typeface="Calibri" pitchFamily="34" charset="0"/>
            </a:endParaRPr>
          </a:p>
        </p:txBody>
      </p:sp>
      <p:pic>
        <p:nvPicPr>
          <p:cNvPr id="6" name="Picture 5" descr="Jhpiego_logo_CMY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39487"/>
            <a:ext cx="1621971" cy="674913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MER 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139962"/>
            <a:ext cx="6324600" cy="133703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7"/>
            <a:ext cx="7620000" cy="4525963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Country-driven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Country Director-sponsored, M&amp;E staff-led assessment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Integrate into annual work planning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Pair with M&amp;E backstop TA visit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Other….?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Quality Improvement-like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process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Review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tool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define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terms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Plan the approach (who to involve when)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Score all programs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Review findings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Create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program-specific Action Plans</a:t>
            </a:r>
          </a:p>
          <a:p>
            <a:pPr lvl="0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600200"/>
          </a:xfrm>
        </p:spPr>
        <p:txBody>
          <a:bodyPr/>
          <a:lstStyle/>
          <a:p>
            <a:r>
              <a:rPr lang="en-US" sz="4800" b="1" dirty="0" smtClean="0">
                <a:latin typeface="Calibri" pitchFamily="34" charset="0"/>
              </a:rPr>
              <a:t>Where have we used them? </a:t>
            </a:r>
            <a:endParaRPr lang="en-US" sz="4800" b="1" dirty="0">
              <a:latin typeface="Calibri" pitchFamily="34" charset="0"/>
            </a:endParaRPr>
          </a:p>
        </p:txBody>
      </p:sp>
      <p:pic>
        <p:nvPicPr>
          <p:cNvPr id="6" name="Picture 5" descr="Jhpiego_logo_CMY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39487"/>
            <a:ext cx="1621971" cy="674913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MER 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139962"/>
            <a:ext cx="6324600" cy="133703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6200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Indonesia (*facilitated by HQ M&amp;E advisor)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Botswana *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Zambia (country M&amp;E staff)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Tanzania *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Ghana *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Madagascar (program officer)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2542</TotalTime>
  <Words>691</Words>
  <Application>Microsoft Office PowerPoint</Application>
  <PresentationFormat>On-screen Show (4:3)</PresentationFormat>
  <Paragraphs>112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Executive</vt:lpstr>
      <vt:lpstr>Implementing Standards to Improve Health Development Organizations’  Monitoring and Evaluation Practices</vt:lpstr>
      <vt:lpstr>Why do we need  M&amp;E standards now?</vt:lpstr>
      <vt:lpstr>What are they?</vt:lpstr>
      <vt:lpstr>How were they developed?</vt:lpstr>
      <vt:lpstr>PowerPoint Presentation</vt:lpstr>
      <vt:lpstr>Who is the target audience?</vt:lpstr>
      <vt:lpstr>When do we use them?</vt:lpstr>
      <vt:lpstr>How do we implement them? </vt:lpstr>
      <vt:lpstr>Where have we used them? </vt:lpstr>
      <vt:lpstr>PowerPoint Presentation</vt:lpstr>
      <vt:lpstr>PowerPoint Presentation</vt:lpstr>
      <vt:lpstr>Next Steps</vt:lpstr>
    </vt:vector>
  </TitlesOfParts>
  <Company>Jhpiego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lfogarty</dc:creator>
  <cp:lastModifiedBy>lfogarty</cp:lastModifiedBy>
  <cp:revision>69</cp:revision>
  <cp:lastPrinted>2012-10-12T16:36:32Z</cp:lastPrinted>
  <dcterms:created xsi:type="dcterms:W3CDTF">2012-02-26T14:26:43Z</dcterms:created>
  <dcterms:modified xsi:type="dcterms:W3CDTF">2012-10-22T20:50:24Z</dcterms:modified>
</cp:coreProperties>
</file>