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 userDrawn="1">
          <p15:clr>
            <a:srgbClr val="A4A3A4"/>
          </p15:clr>
        </p15:guide>
        <p15:guide id="2" pos="576" userDrawn="1">
          <p15:clr>
            <a:srgbClr val="F26B43"/>
          </p15:clr>
        </p15:guide>
        <p15:guide id="3" pos="13800" userDrawn="1">
          <p15:clr>
            <a:srgbClr val="F26B43"/>
          </p15:clr>
        </p15:guide>
        <p15:guide id="4" pos="27120" userDrawn="1">
          <p15:clr>
            <a:srgbClr val="F26B43"/>
          </p15:clr>
        </p15:guide>
        <p15:guide id="5" orient="horz" pos="20256" userDrawn="1">
          <p15:clr>
            <a:srgbClr val="A4A3A4"/>
          </p15:clr>
        </p15:guide>
        <p15:guide id="6" orient="horz" pos="10320" userDrawn="1">
          <p15:clr>
            <a:srgbClr val="A4A3A4"/>
          </p15:clr>
        </p15:guide>
        <p15:guide id="7" pos="9600" userDrawn="1">
          <p15:clr>
            <a:srgbClr val="F26B43"/>
          </p15:clr>
        </p15:guide>
        <p15:guide id="8" pos="18720" userDrawn="1">
          <p15:clr>
            <a:srgbClr val="F26B43"/>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Whatton" initials="MW" lastIdx="1" clrIdx="0">
    <p:extLst>
      <p:ext uri="{19B8F6BF-5375-455C-9EA6-DF929625EA0E}">
        <p15:presenceInfo xmlns:p15="http://schemas.microsoft.com/office/powerpoint/2012/main" userId="Megan What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7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485" autoAdjust="0"/>
    <p:restoredTop sz="91908" autoAdjust="0"/>
  </p:normalViewPr>
  <p:slideViewPr>
    <p:cSldViewPr snapToGrid="0">
      <p:cViewPr varScale="1">
        <p:scale>
          <a:sx n="21" d="100"/>
          <a:sy n="21" d="100"/>
        </p:scale>
        <p:origin x="2856" y="248"/>
      </p:cViewPr>
      <p:guideLst>
        <p:guide orient="horz" pos="552"/>
        <p:guide pos="576"/>
        <p:guide pos="13800"/>
        <p:guide pos="27120"/>
        <p:guide orient="horz" pos="20256"/>
        <p:guide orient="horz" pos="10320"/>
        <p:guide pos="9600"/>
        <p:guide pos="1872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ueannsarpy\Documents\ECWTP%20Evaluation%202020%20Year%205\Training%20Summative%20Graphs%2015%20year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c:f>
              <c:strCache>
                <c:ptCount val="1"/>
                <c:pt idx="0">
                  <c:v>East Palo Alto</c:v>
                </c:pt>
              </c:strCache>
            </c:strRef>
          </c:tx>
          <c:spPr>
            <a:solidFill>
              <a:schemeClr val="accent1"/>
            </a:solidFill>
            <a:ln>
              <a:noFill/>
            </a:ln>
            <a:effectLst/>
          </c:spPr>
          <c:invertIfNegative val="0"/>
          <c:cat>
            <c:strRef>
              <c:f>Sheet1!$B$2:$P$2</c:f>
              <c:strCache>
                <c:ptCount val="15"/>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pt idx="12">
                  <c:v>2017-2018</c:v>
                </c:pt>
                <c:pt idx="13">
                  <c:v>2018-2019</c:v>
                </c:pt>
                <c:pt idx="14">
                  <c:v>2019-2020</c:v>
                </c:pt>
              </c:strCache>
            </c:strRef>
          </c:cat>
          <c:val>
            <c:numRef>
              <c:f>Sheet1!$B$3:$P$3</c:f>
              <c:numCache>
                <c:formatCode>General</c:formatCode>
                <c:ptCount val="15"/>
                <c:pt idx="0">
                  <c:v>130</c:v>
                </c:pt>
                <c:pt idx="1">
                  <c:v>108</c:v>
                </c:pt>
                <c:pt idx="2">
                  <c:v>100</c:v>
                </c:pt>
                <c:pt idx="3">
                  <c:v>100</c:v>
                </c:pt>
                <c:pt idx="4">
                  <c:v>100</c:v>
                </c:pt>
                <c:pt idx="5">
                  <c:v>100</c:v>
                </c:pt>
                <c:pt idx="6">
                  <c:v>100</c:v>
                </c:pt>
                <c:pt idx="7">
                  <c:v>100</c:v>
                </c:pt>
                <c:pt idx="8">
                  <c:v>100</c:v>
                </c:pt>
                <c:pt idx="9">
                  <c:v>100</c:v>
                </c:pt>
                <c:pt idx="10">
                  <c:v>100</c:v>
                </c:pt>
                <c:pt idx="11">
                  <c:v>110</c:v>
                </c:pt>
                <c:pt idx="12">
                  <c:v>115</c:v>
                </c:pt>
                <c:pt idx="13">
                  <c:v>100</c:v>
                </c:pt>
                <c:pt idx="14">
                  <c:v>50</c:v>
                </c:pt>
              </c:numCache>
            </c:numRef>
          </c:val>
          <c:extLst>
            <c:ext xmlns:c16="http://schemas.microsoft.com/office/drawing/2014/chart" uri="{C3380CC4-5D6E-409C-BE32-E72D297353CC}">
              <c16:uniqueId val="{00000000-1A38-1842-8698-5A39DC0B25AF}"/>
            </c:ext>
          </c:extLst>
        </c:ser>
        <c:ser>
          <c:idx val="1"/>
          <c:order val="1"/>
          <c:tx>
            <c:strRef>
              <c:f>Sheet1!$A$4</c:f>
              <c:strCache>
                <c:ptCount val="1"/>
                <c:pt idx="0">
                  <c:v>New Orleans</c:v>
                </c:pt>
              </c:strCache>
            </c:strRef>
          </c:tx>
          <c:spPr>
            <a:solidFill>
              <a:schemeClr val="accent2"/>
            </a:solidFill>
            <a:ln>
              <a:noFill/>
            </a:ln>
            <a:effectLst/>
          </c:spPr>
          <c:invertIfNegative val="0"/>
          <c:cat>
            <c:strRef>
              <c:f>Sheet1!$B$2:$P$2</c:f>
              <c:strCache>
                <c:ptCount val="15"/>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pt idx="12">
                  <c:v>2017-2018</c:v>
                </c:pt>
                <c:pt idx="13">
                  <c:v>2018-2019</c:v>
                </c:pt>
                <c:pt idx="14">
                  <c:v>2019-2020</c:v>
                </c:pt>
              </c:strCache>
            </c:strRef>
          </c:cat>
          <c:val>
            <c:numRef>
              <c:f>Sheet1!$B$4:$P$4</c:f>
              <c:numCache>
                <c:formatCode>General</c:formatCode>
                <c:ptCount val="15"/>
                <c:pt idx="0">
                  <c:v>133</c:v>
                </c:pt>
                <c:pt idx="1">
                  <c:v>124</c:v>
                </c:pt>
                <c:pt idx="2">
                  <c:v>100</c:v>
                </c:pt>
                <c:pt idx="3">
                  <c:v>100</c:v>
                </c:pt>
                <c:pt idx="4">
                  <c:v>100</c:v>
                </c:pt>
                <c:pt idx="5">
                  <c:v>115</c:v>
                </c:pt>
                <c:pt idx="6">
                  <c:v>100</c:v>
                </c:pt>
                <c:pt idx="7">
                  <c:v>105</c:v>
                </c:pt>
                <c:pt idx="8">
                  <c:v>100</c:v>
                </c:pt>
                <c:pt idx="9">
                  <c:v>100</c:v>
                </c:pt>
                <c:pt idx="10">
                  <c:v>120</c:v>
                </c:pt>
                <c:pt idx="11">
                  <c:v>90</c:v>
                </c:pt>
                <c:pt idx="12">
                  <c:v>120</c:v>
                </c:pt>
                <c:pt idx="13">
                  <c:v>90</c:v>
                </c:pt>
                <c:pt idx="14">
                  <c:v>50</c:v>
                </c:pt>
              </c:numCache>
            </c:numRef>
          </c:val>
          <c:extLst>
            <c:ext xmlns:c16="http://schemas.microsoft.com/office/drawing/2014/chart" uri="{C3380CC4-5D6E-409C-BE32-E72D297353CC}">
              <c16:uniqueId val="{00000001-1A38-1842-8698-5A39DC0B25AF}"/>
            </c:ext>
          </c:extLst>
        </c:ser>
        <c:ser>
          <c:idx val="2"/>
          <c:order val="2"/>
          <c:tx>
            <c:strRef>
              <c:f>Sheet1!$A$5</c:f>
              <c:strCache>
                <c:ptCount val="1"/>
                <c:pt idx="0">
                  <c:v>St. Paul</c:v>
                </c:pt>
              </c:strCache>
            </c:strRef>
          </c:tx>
          <c:spPr>
            <a:solidFill>
              <a:schemeClr val="accent3"/>
            </a:solidFill>
            <a:ln>
              <a:noFill/>
            </a:ln>
            <a:effectLst/>
          </c:spPr>
          <c:invertIfNegative val="0"/>
          <c:cat>
            <c:strRef>
              <c:f>Sheet1!$B$2:$P$2</c:f>
              <c:strCache>
                <c:ptCount val="15"/>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pt idx="12">
                  <c:v>2017-2018</c:v>
                </c:pt>
                <c:pt idx="13">
                  <c:v>2018-2019</c:v>
                </c:pt>
                <c:pt idx="14">
                  <c:v>2019-2020</c:v>
                </c:pt>
              </c:strCache>
            </c:strRef>
          </c:cat>
          <c:val>
            <c:numRef>
              <c:f>Sheet1!$B$5:$P$5</c:f>
              <c:numCache>
                <c:formatCode>General</c:formatCode>
                <c:ptCount val="15"/>
                <c:pt idx="0">
                  <c:v>107</c:v>
                </c:pt>
                <c:pt idx="1">
                  <c:v>100</c:v>
                </c:pt>
                <c:pt idx="2">
                  <c:v>100</c:v>
                </c:pt>
                <c:pt idx="3">
                  <c:v>100</c:v>
                </c:pt>
                <c:pt idx="4">
                  <c:v>100</c:v>
                </c:pt>
                <c:pt idx="5">
                  <c:v>100</c:v>
                </c:pt>
                <c:pt idx="6">
                  <c:v>100</c:v>
                </c:pt>
                <c:pt idx="7">
                  <c:v>100</c:v>
                </c:pt>
                <c:pt idx="8">
                  <c:v>100</c:v>
                </c:pt>
                <c:pt idx="9">
                  <c:v>100</c:v>
                </c:pt>
                <c:pt idx="10">
                  <c:v>100</c:v>
                </c:pt>
                <c:pt idx="11">
                  <c:v>100</c:v>
                </c:pt>
                <c:pt idx="12">
                  <c:v>100</c:v>
                </c:pt>
                <c:pt idx="13">
                  <c:v>140</c:v>
                </c:pt>
                <c:pt idx="14">
                  <c:v>1</c:v>
                </c:pt>
              </c:numCache>
            </c:numRef>
          </c:val>
          <c:extLst>
            <c:ext xmlns:c16="http://schemas.microsoft.com/office/drawing/2014/chart" uri="{C3380CC4-5D6E-409C-BE32-E72D297353CC}">
              <c16:uniqueId val="{00000002-1A38-1842-8698-5A39DC0B25AF}"/>
            </c:ext>
          </c:extLst>
        </c:ser>
        <c:ser>
          <c:idx val="3"/>
          <c:order val="3"/>
          <c:tx>
            <c:strRef>
              <c:f>Sheet1!$A$6</c:f>
              <c:strCache>
                <c:ptCount val="1"/>
                <c:pt idx="0">
                  <c:v>Flint</c:v>
                </c:pt>
              </c:strCache>
            </c:strRef>
          </c:tx>
          <c:spPr>
            <a:solidFill>
              <a:schemeClr val="accent4"/>
            </a:solidFill>
            <a:ln>
              <a:noFill/>
            </a:ln>
            <a:effectLst/>
          </c:spPr>
          <c:invertIfNegative val="0"/>
          <c:cat>
            <c:strRef>
              <c:f>Sheet1!$B$2:$P$2</c:f>
              <c:strCache>
                <c:ptCount val="15"/>
                <c:pt idx="0">
                  <c:v>2005-2006</c:v>
                </c:pt>
                <c:pt idx="1">
                  <c:v>2006-2007</c:v>
                </c:pt>
                <c:pt idx="2">
                  <c:v>2007-2008</c:v>
                </c:pt>
                <c:pt idx="3">
                  <c:v>2008-2009</c:v>
                </c:pt>
                <c:pt idx="4">
                  <c:v>2009-2010</c:v>
                </c:pt>
                <c:pt idx="5">
                  <c:v>2010-2011</c:v>
                </c:pt>
                <c:pt idx="6">
                  <c:v>2011-2012</c:v>
                </c:pt>
                <c:pt idx="7">
                  <c:v>2012-2013</c:v>
                </c:pt>
                <c:pt idx="8">
                  <c:v>2013-2014</c:v>
                </c:pt>
                <c:pt idx="9">
                  <c:v>2014-2015</c:v>
                </c:pt>
                <c:pt idx="10">
                  <c:v>2015-2016</c:v>
                </c:pt>
                <c:pt idx="11">
                  <c:v>2016-2017</c:v>
                </c:pt>
                <c:pt idx="12">
                  <c:v>2017-2018</c:v>
                </c:pt>
                <c:pt idx="13">
                  <c:v>2018-2019</c:v>
                </c:pt>
                <c:pt idx="14">
                  <c:v>2019-2020</c:v>
                </c:pt>
              </c:strCache>
            </c:strRef>
          </c:cat>
          <c:val>
            <c:numRef>
              <c:f>Sheet1!$B$6:$P$6</c:f>
              <c:numCache>
                <c:formatCode>General</c:formatCode>
                <c:ptCount val="15"/>
                <c:pt idx="10">
                  <c:v>100</c:v>
                </c:pt>
                <c:pt idx="11">
                  <c:v>87</c:v>
                </c:pt>
                <c:pt idx="12">
                  <c:v>95</c:v>
                </c:pt>
                <c:pt idx="13">
                  <c:v>100</c:v>
                </c:pt>
                <c:pt idx="14">
                  <c:v>1</c:v>
                </c:pt>
              </c:numCache>
            </c:numRef>
          </c:val>
          <c:extLst>
            <c:ext xmlns:c16="http://schemas.microsoft.com/office/drawing/2014/chart" uri="{C3380CC4-5D6E-409C-BE32-E72D297353CC}">
              <c16:uniqueId val="{00000003-1A38-1842-8698-5A39DC0B25AF}"/>
            </c:ext>
          </c:extLst>
        </c:ser>
        <c:dLbls>
          <c:showLegendKey val="0"/>
          <c:showVal val="0"/>
          <c:showCatName val="0"/>
          <c:showSerName val="0"/>
          <c:showPercent val="0"/>
          <c:showBubbleSize val="0"/>
        </c:dLbls>
        <c:gapWidth val="75"/>
        <c:overlap val="-25"/>
        <c:axId val="144213856"/>
        <c:axId val="144538048"/>
      </c:barChart>
      <c:catAx>
        <c:axId val="14421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144538048"/>
        <c:crosses val="autoZero"/>
        <c:auto val="1"/>
        <c:lblAlgn val="ctr"/>
        <c:lblOffset val="100"/>
        <c:noMultiLvlLbl val="0"/>
      </c:catAx>
      <c:valAx>
        <c:axId val="144538048"/>
        <c:scaling>
          <c:orientation val="minMax"/>
          <c:max val="1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14421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BF910-C8F3-4A73-957D-583CEA1A5087}" type="doc">
      <dgm:prSet loTypeId="urn:microsoft.com/office/officeart/2005/8/layout/cycle3" loCatId="cycle" qsTypeId="urn:microsoft.com/office/officeart/2005/8/quickstyle/simple5" qsCatId="simple" csTypeId="urn:microsoft.com/office/officeart/2005/8/colors/colorful5" csCatId="colorful" phldr="1"/>
      <dgm:spPr/>
      <dgm:t>
        <a:bodyPr/>
        <a:lstStyle/>
        <a:p>
          <a:endParaRPr lang="en-US"/>
        </a:p>
      </dgm:t>
    </dgm:pt>
    <dgm:pt modelId="{25E17E77-8257-42E5-8BFA-AE83C3F6FCC3}">
      <dgm:prSet custT="1"/>
      <dgm:spPr/>
      <dgm:t>
        <a:bodyPr/>
        <a:lstStyle/>
        <a:p>
          <a:r>
            <a:rPr lang="en-US" sz="2000" b="0" i="0" dirty="0"/>
            <a:t>Ian is 38 years old single dad.  He enrolled in Project Build to change his lifestyle and have a career.</a:t>
          </a:r>
          <a:endParaRPr lang="en-US" sz="2000" dirty="0"/>
        </a:p>
      </dgm:t>
    </dgm:pt>
    <dgm:pt modelId="{4D13410F-D005-485C-B75C-E5802CA96070}" type="parTrans" cxnId="{A38505A6-17F8-47BD-AF93-C1932933EEDD}">
      <dgm:prSet/>
      <dgm:spPr/>
      <dgm:t>
        <a:bodyPr/>
        <a:lstStyle/>
        <a:p>
          <a:endParaRPr lang="en-US"/>
        </a:p>
      </dgm:t>
    </dgm:pt>
    <dgm:pt modelId="{4761225D-3F32-4F48-9633-D1CBA868397F}" type="sibTrans" cxnId="{A38505A6-17F8-47BD-AF93-C1932933EEDD}">
      <dgm:prSet/>
      <dgm:spPr/>
      <dgm:t>
        <a:bodyPr/>
        <a:lstStyle/>
        <a:p>
          <a:endParaRPr lang="en-US"/>
        </a:p>
      </dgm:t>
    </dgm:pt>
    <dgm:pt modelId="{B03A206B-F276-47F2-BD4F-C49984836F80}">
      <dgm:prSet custT="1"/>
      <dgm:spPr/>
      <dgm:t>
        <a:bodyPr/>
        <a:lstStyle/>
        <a:p>
          <a:r>
            <a:rPr lang="en-US" sz="2000" b="0" i="0" dirty="0"/>
            <a:t>He has been working at the Calaveras Dam with the assistance of our partners at the SFPUC. </a:t>
          </a:r>
          <a:endParaRPr lang="en-US" sz="2000" dirty="0"/>
        </a:p>
      </dgm:t>
    </dgm:pt>
    <dgm:pt modelId="{9E691635-FB84-43A5-AA36-E3C4BF91083C}" type="parTrans" cxnId="{51051EA3-3DEE-48FA-8BCD-8E8DB40D3665}">
      <dgm:prSet/>
      <dgm:spPr/>
      <dgm:t>
        <a:bodyPr/>
        <a:lstStyle/>
        <a:p>
          <a:endParaRPr lang="en-US"/>
        </a:p>
      </dgm:t>
    </dgm:pt>
    <dgm:pt modelId="{166A5886-3714-45B2-ADC6-C1BB1B43FD22}" type="sibTrans" cxnId="{51051EA3-3DEE-48FA-8BCD-8E8DB40D3665}">
      <dgm:prSet/>
      <dgm:spPr/>
      <dgm:t>
        <a:bodyPr/>
        <a:lstStyle/>
        <a:p>
          <a:endParaRPr lang="en-US"/>
        </a:p>
      </dgm:t>
    </dgm:pt>
    <dgm:pt modelId="{315FF505-983B-4379-AE82-CFA30B44DA63}">
      <dgm:prSet/>
      <dgm:spPr/>
      <dgm:t>
        <a:bodyPr/>
        <a:lstStyle/>
        <a:p>
          <a:r>
            <a:rPr lang="en-US" b="0" i="0" dirty="0"/>
            <a:t>Ian also received additional training using GPS equipment and is the sole GPS person on the job site. </a:t>
          </a:r>
          <a:endParaRPr lang="en-US" dirty="0"/>
        </a:p>
      </dgm:t>
    </dgm:pt>
    <dgm:pt modelId="{43E8B55D-824A-40BF-80E3-332EB3A51601}" type="parTrans" cxnId="{B28FEFF6-A9BA-4F67-9FF1-7E489355B2D3}">
      <dgm:prSet/>
      <dgm:spPr/>
      <dgm:t>
        <a:bodyPr/>
        <a:lstStyle/>
        <a:p>
          <a:endParaRPr lang="en-US"/>
        </a:p>
      </dgm:t>
    </dgm:pt>
    <dgm:pt modelId="{5C01E5C4-3697-4B35-957B-D0A045BE4F4B}" type="sibTrans" cxnId="{B28FEFF6-A9BA-4F67-9FF1-7E489355B2D3}">
      <dgm:prSet/>
      <dgm:spPr/>
      <dgm:t>
        <a:bodyPr/>
        <a:lstStyle/>
        <a:p>
          <a:endParaRPr lang="en-US"/>
        </a:p>
      </dgm:t>
    </dgm:pt>
    <dgm:pt modelId="{0208E2D9-E702-4188-A0CB-9BFC84249035}">
      <dgm:prSet custT="1"/>
      <dgm:spPr/>
      <dgm:t>
        <a:bodyPr/>
        <a:lstStyle/>
        <a:p>
          <a:r>
            <a:rPr lang="en-US" sz="2000" b="0" i="0" dirty="0"/>
            <a:t>Since, 2012, he has been with the Operating Engineers 3 and has earned his journeyman level experience. </a:t>
          </a:r>
          <a:endParaRPr lang="en-US" sz="2000" dirty="0"/>
        </a:p>
      </dgm:t>
    </dgm:pt>
    <dgm:pt modelId="{C0DF6BFA-4F56-4787-A9B9-3BB3476514F9}" type="parTrans" cxnId="{70C102D4-61B3-4AB9-A295-6D66A9445561}">
      <dgm:prSet/>
      <dgm:spPr/>
      <dgm:t>
        <a:bodyPr/>
        <a:lstStyle/>
        <a:p>
          <a:endParaRPr lang="en-US"/>
        </a:p>
      </dgm:t>
    </dgm:pt>
    <dgm:pt modelId="{7684A643-AEAB-4593-9787-1F264332F4A1}" type="sibTrans" cxnId="{70C102D4-61B3-4AB9-A295-6D66A9445561}">
      <dgm:prSet/>
      <dgm:spPr/>
      <dgm:t>
        <a:bodyPr/>
        <a:lstStyle/>
        <a:p>
          <a:endParaRPr lang="en-US"/>
        </a:p>
      </dgm:t>
    </dgm:pt>
    <dgm:pt modelId="{9AECB1DE-1E5E-6640-9118-88E1D9D21835}" type="pres">
      <dgm:prSet presAssocID="{E4FBF910-C8F3-4A73-957D-583CEA1A5087}" presName="Name0" presStyleCnt="0">
        <dgm:presLayoutVars>
          <dgm:dir/>
          <dgm:resizeHandles val="exact"/>
        </dgm:presLayoutVars>
      </dgm:prSet>
      <dgm:spPr/>
    </dgm:pt>
    <dgm:pt modelId="{E3495C4C-B7CA-174B-8B10-B2DA175376E6}" type="pres">
      <dgm:prSet presAssocID="{E4FBF910-C8F3-4A73-957D-583CEA1A5087}" presName="cycle" presStyleCnt="0"/>
      <dgm:spPr/>
    </dgm:pt>
    <dgm:pt modelId="{44228754-FC9E-E046-AEE9-856075D7A64B}" type="pres">
      <dgm:prSet presAssocID="{25E17E77-8257-42E5-8BFA-AE83C3F6FCC3}" presName="nodeFirstNode" presStyleLbl="node1" presStyleIdx="0" presStyleCnt="4">
        <dgm:presLayoutVars>
          <dgm:bulletEnabled val="1"/>
        </dgm:presLayoutVars>
      </dgm:prSet>
      <dgm:spPr/>
    </dgm:pt>
    <dgm:pt modelId="{25DE7CE8-AAD1-B94F-A983-43048A8A587F}" type="pres">
      <dgm:prSet presAssocID="{4761225D-3F32-4F48-9633-D1CBA868397F}" presName="sibTransFirstNode" presStyleLbl="bgShp" presStyleIdx="0" presStyleCnt="1"/>
      <dgm:spPr/>
    </dgm:pt>
    <dgm:pt modelId="{CE5290F6-35E9-9C42-BD8A-BB888D90B456}" type="pres">
      <dgm:prSet presAssocID="{B03A206B-F276-47F2-BD4F-C49984836F80}" presName="nodeFollowingNodes" presStyleLbl="node1" presStyleIdx="1" presStyleCnt="4">
        <dgm:presLayoutVars>
          <dgm:bulletEnabled val="1"/>
        </dgm:presLayoutVars>
      </dgm:prSet>
      <dgm:spPr/>
    </dgm:pt>
    <dgm:pt modelId="{D9A902D2-5160-D148-9EBF-B76AF1D15FF9}" type="pres">
      <dgm:prSet presAssocID="{315FF505-983B-4379-AE82-CFA30B44DA63}" presName="nodeFollowingNodes" presStyleLbl="node1" presStyleIdx="2" presStyleCnt="4">
        <dgm:presLayoutVars>
          <dgm:bulletEnabled val="1"/>
        </dgm:presLayoutVars>
      </dgm:prSet>
      <dgm:spPr/>
    </dgm:pt>
    <dgm:pt modelId="{992BCF51-9461-E846-9E15-2CE705D40135}" type="pres">
      <dgm:prSet presAssocID="{0208E2D9-E702-4188-A0CB-9BFC84249035}" presName="nodeFollowingNodes" presStyleLbl="node1" presStyleIdx="3" presStyleCnt="4">
        <dgm:presLayoutVars>
          <dgm:bulletEnabled val="1"/>
        </dgm:presLayoutVars>
      </dgm:prSet>
      <dgm:spPr/>
    </dgm:pt>
  </dgm:ptLst>
  <dgm:cxnLst>
    <dgm:cxn modelId="{D5D1A540-1FB1-5F40-9FC0-658DE8FA1013}" type="presOf" srcId="{315FF505-983B-4379-AE82-CFA30B44DA63}" destId="{D9A902D2-5160-D148-9EBF-B76AF1D15FF9}" srcOrd="0" destOrd="0" presId="urn:microsoft.com/office/officeart/2005/8/layout/cycle3"/>
    <dgm:cxn modelId="{55A82153-2674-8F40-BEE4-F00E8226AE1F}" type="presOf" srcId="{B03A206B-F276-47F2-BD4F-C49984836F80}" destId="{CE5290F6-35E9-9C42-BD8A-BB888D90B456}" srcOrd="0" destOrd="0" presId="urn:microsoft.com/office/officeart/2005/8/layout/cycle3"/>
    <dgm:cxn modelId="{575FCC99-21B0-7D45-90CA-0BFFE0FA4300}" type="presOf" srcId="{25E17E77-8257-42E5-8BFA-AE83C3F6FCC3}" destId="{44228754-FC9E-E046-AEE9-856075D7A64B}" srcOrd="0" destOrd="0" presId="urn:microsoft.com/office/officeart/2005/8/layout/cycle3"/>
    <dgm:cxn modelId="{51051EA3-3DEE-48FA-8BCD-8E8DB40D3665}" srcId="{E4FBF910-C8F3-4A73-957D-583CEA1A5087}" destId="{B03A206B-F276-47F2-BD4F-C49984836F80}" srcOrd="1" destOrd="0" parTransId="{9E691635-FB84-43A5-AA36-E3C4BF91083C}" sibTransId="{166A5886-3714-45B2-ADC6-C1BB1B43FD22}"/>
    <dgm:cxn modelId="{A38505A6-17F8-47BD-AF93-C1932933EEDD}" srcId="{E4FBF910-C8F3-4A73-957D-583CEA1A5087}" destId="{25E17E77-8257-42E5-8BFA-AE83C3F6FCC3}" srcOrd="0" destOrd="0" parTransId="{4D13410F-D005-485C-B75C-E5802CA96070}" sibTransId="{4761225D-3F32-4F48-9633-D1CBA868397F}"/>
    <dgm:cxn modelId="{403C95AA-B7B7-424F-B8E1-BF421582717C}" type="presOf" srcId="{E4FBF910-C8F3-4A73-957D-583CEA1A5087}" destId="{9AECB1DE-1E5E-6640-9118-88E1D9D21835}" srcOrd="0" destOrd="0" presId="urn:microsoft.com/office/officeart/2005/8/layout/cycle3"/>
    <dgm:cxn modelId="{70C102D4-61B3-4AB9-A295-6D66A9445561}" srcId="{E4FBF910-C8F3-4A73-957D-583CEA1A5087}" destId="{0208E2D9-E702-4188-A0CB-9BFC84249035}" srcOrd="3" destOrd="0" parTransId="{C0DF6BFA-4F56-4787-A9B9-3BB3476514F9}" sibTransId="{7684A643-AEAB-4593-9787-1F264332F4A1}"/>
    <dgm:cxn modelId="{D74960EF-CD92-CE47-9DF7-15DFE0DAA382}" type="presOf" srcId="{4761225D-3F32-4F48-9633-D1CBA868397F}" destId="{25DE7CE8-AAD1-B94F-A983-43048A8A587F}" srcOrd="0" destOrd="0" presId="urn:microsoft.com/office/officeart/2005/8/layout/cycle3"/>
    <dgm:cxn modelId="{B28FEFF6-A9BA-4F67-9FF1-7E489355B2D3}" srcId="{E4FBF910-C8F3-4A73-957D-583CEA1A5087}" destId="{315FF505-983B-4379-AE82-CFA30B44DA63}" srcOrd="2" destOrd="0" parTransId="{43E8B55D-824A-40BF-80E3-332EB3A51601}" sibTransId="{5C01E5C4-3697-4B35-957B-D0A045BE4F4B}"/>
    <dgm:cxn modelId="{1079E8F8-AFC7-1C43-AAB3-BABA648E72CA}" type="presOf" srcId="{0208E2D9-E702-4188-A0CB-9BFC84249035}" destId="{992BCF51-9461-E846-9E15-2CE705D40135}" srcOrd="0" destOrd="0" presId="urn:microsoft.com/office/officeart/2005/8/layout/cycle3"/>
    <dgm:cxn modelId="{C28EF594-DCF6-B042-AFBE-3FA430811C47}" type="presParOf" srcId="{9AECB1DE-1E5E-6640-9118-88E1D9D21835}" destId="{E3495C4C-B7CA-174B-8B10-B2DA175376E6}" srcOrd="0" destOrd="0" presId="urn:microsoft.com/office/officeart/2005/8/layout/cycle3"/>
    <dgm:cxn modelId="{4BD7D3FB-A987-7547-B50C-2E25DECECB63}" type="presParOf" srcId="{E3495C4C-B7CA-174B-8B10-B2DA175376E6}" destId="{44228754-FC9E-E046-AEE9-856075D7A64B}" srcOrd="0" destOrd="0" presId="urn:microsoft.com/office/officeart/2005/8/layout/cycle3"/>
    <dgm:cxn modelId="{DE8BD11F-D1E1-7B44-B422-A07050D06B49}" type="presParOf" srcId="{E3495C4C-B7CA-174B-8B10-B2DA175376E6}" destId="{25DE7CE8-AAD1-B94F-A983-43048A8A587F}" srcOrd="1" destOrd="0" presId="urn:microsoft.com/office/officeart/2005/8/layout/cycle3"/>
    <dgm:cxn modelId="{8F16501E-1635-6846-86EF-20F6891EA102}" type="presParOf" srcId="{E3495C4C-B7CA-174B-8B10-B2DA175376E6}" destId="{CE5290F6-35E9-9C42-BD8A-BB888D90B456}" srcOrd="2" destOrd="0" presId="urn:microsoft.com/office/officeart/2005/8/layout/cycle3"/>
    <dgm:cxn modelId="{98D18DB1-D803-314E-9089-E6A6DB8741FC}" type="presParOf" srcId="{E3495C4C-B7CA-174B-8B10-B2DA175376E6}" destId="{D9A902D2-5160-D148-9EBF-B76AF1D15FF9}" srcOrd="3" destOrd="0" presId="urn:microsoft.com/office/officeart/2005/8/layout/cycle3"/>
    <dgm:cxn modelId="{F3FF4774-11AD-A04A-8C32-1A6F826940AB}" type="presParOf" srcId="{E3495C4C-B7CA-174B-8B10-B2DA175376E6}" destId="{992BCF51-9461-E846-9E15-2CE705D40135}" srcOrd="4"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E7CE8-AAD1-B94F-A983-43048A8A587F}">
      <dsp:nvSpPr>
        <dsp:cNvPr id="0" name=""/>
        <dsp:cNvSpPr/>
      </dsp:nvSpPr>
      <dsp:spPr>
        <a:xfrm>
          <a:off x="956178" y="1407843"/>
          <a:ext cx="5216576" cy="5216576"/>
        </a:xfrm>
        <a:prstGeom prst="circularArrow">
          <a:avLst>
            <a:gd name="adj1" fmla="val 4668"/>
            <a:gd name="adj2" fmla="val 272909"/>
            <a:gd name="adj3" fmla="val 12937089"/>
            <a:gd name="adj4" fmla="val 17959176"/>
            <a:gd name="adj5" fmla="val 484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4228754-FC9E-E046-AEE9-856075D7A64B}">
      <dsp:nvSpPr>
        <dsp:cNvPr id="0" name=""/>
        <dsp:cNvSpPr/>
      </dsp:nvSpPr>
      <dsp:spPr>
        <a:xfrm>
          <a:off x="1874478" y="1523708"/>
          <a:ext cx="3379977" cy="1689988"/>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Ian is 38 years old single dad.  He enrolled in Project Build to change his lifestyle and have a career.</a:t>
          </a:r>
          <a:endParaRPr lang="en-US" sz="2000" kern="1200" dirty="0"/>
        </a:p>
      </dsp:txBody>
      <dsp:txXfrm>
        <a:off x="1956976" y="1606206"/>
        <a:ext cx="3214981" cy="1524992"/>
      </dsp:txXfrm>
    </dsp:sp>
    <dsp:sp modelId="{CE5290F6-35E9-9C42-BD8A-BB888D90B456}">
      <dsp:nvSpPr>
        <dsp:cNvPr id="0" name=""/>
        <dsp:cNvSpPr/>
      </dsp:nvSpPr>
      <dsp:spPr>
        <a:xfrm>
          <a:off x="3747575" y="3396805"/>
          <a:ext cx="3379977" cy="1689988"/>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He has been working at the Calaveras Dam with the assistance of our partners at the SFPUC. </a:t>
          </a:r>
          <a:endParaRPr lang="en-US" sz="2000" kern="1200" dirty="0"/>
        </a:p>
      </dsp:txBody>
      <dsp:txXfrm>
        <a:off x="3830073" y="3479303"/>
        <a:ext cx="3214981" cy="1524992"/>
      </dsp:txXfrm>
    </dsp:sp>
    <dsp:sp modelId="{D9A902D2-5160-D148-9EBF-B76AF1D15FF9}">
      <dsp:nvSpPr>
        <dsp:cNvPr id="0" name=""/>
        <dsp:cNvSpPr/>
      </dsp:nvSpPr>
      <dsp:spPr>
        <a:xfrm>
          <a:off x="1874478" y="5269902"/>
          <a:ext cx="3379977" cy="1689988"/>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dirty="0"/>
            <a:t>Ian also received additional training using GPS equipment and is the sole GPS person on the job site. </a:t>
          </a:r>
          <a:endParaRPr lang="en-US" sz="2100" kern="1200" dirty="0"/>
        </a:p>
      </dsp:txBody>
      <dsp:txXfrm>
        <a:off x="1956976" y="5352400"/>
        <a:ext cx="3214981" cy="1524992"/>
      </dsp:txXfrm>
    </dsp:sp>
    <dsp:sp modelId="{992BCF51-9461-E846-9E15-2CE705D40135}">
      <dsp:nvSpPr>
        <dsp:cNvPr id="0" name=""/>
        <dsp:cNvSpPr/>
      </dsp:nvSpPr>
      <dsp:spPr>
        <a:xfrm>
          <a:off x="1380" y="3396805"/>
          <a:ext cx="3379977" cy="1689988"/>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Since, 2012, he has been with the Operating Engineers 3 and has earned his journeyman level experience. </a:t>
          </a:r>
          <a:endParaRPr lang="en-US" sz="2000" kern="1200" dirty="0"/>
        </a:p>
      </dsp:txBody>
      <dsp:txXfrm>
        <a:off x="83878" y="3479303"/>
        <a:ext cx="3214981" cy="152499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AA426-76DC-4D5D-A1EF-D6A66B9D7FA5}" type="datetimeFigureOut">
              <a:rPr lang="en-US" smtClean="0"/>
              <a:t>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D4D95-F404-4418-88C6-A39BC609AD2D}" type="slidenum">
              <a:rPr lang="en-US" smtClean="0"/>
              <a:t>‹#›</a:t>
            </a:fld>
            <a:endParaRPr lang="en-US"/>
          </a:p>
        </p:txBody>
      </p:sp>
    </p:spTree>
    <p:extLst>
      <p:ext uri="{BB962C8B-B14F-4D97-AF65-F5344CB8AC3E}">
        <p14:creationId xmlns:p14="http://schemas.microsoft.com/office/powerpoint/2010/main" val="1221346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6D4D95-F404-4418-88C6-A39BC609AD2D}" type="slidenum">
              <a:rPr lang="en-US" smtClean="0"/>
              <a:t>1</a:t>
            </a:fld>
            <a:endParaRPr lang="en-US"/>
          </a:p>
        </p:txBody>
      </p:sp>
    </p:spTree>
    <p:extLst>
      <p:ext uri="{BB962C8B-B14F-4D97-AF65-F5344CB8AC3E}">
        <p14:creationId xmlns:p14="http://schemas.microsoft.com/office/powerpoint/2010/main" val="224497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C1867E-490F-4AF4-8A57-065D1FC296D3}"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6440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867E-490F-4AF4-8A57-065D1FC296D3}"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336488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867E-490F-4AF4-8A57-065D1FC296D3}"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275106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867E-490F-4AF4-8A57-065D1FC296D3}"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325404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C1867E-490F-4AF4-8A57-065D1FC296D3}"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144227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C1867E-490F-4AF4-8A57-065D1FC296D3}"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65067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C1867E-490F-4AF4-8A57-065D1FC296D3}"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80180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C1867E-490F-4AF4-8A57-065D1FC296D3}"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364720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1867E-490F-4AF4-8A57-065D1FC296D3}"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15760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EEC1867E-490F-4AF4-8A57-065D1FC296D3}"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313722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EEC1867E-490F-4AF4-8A57-065D1FC296D3}"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7D022-DC77-490A-B003-95FDB1F12346}" type="slidenum">
              <a:rPr lang="en-US" smtClean="0"/>
              <a:t>‹#›</a:t>
            </a:fld>
            <a:endParaRPr lang="en-US"/>
          </a:p>
        </p:txBody>
      </p:sp>
    </p:spTree>
    <p:extLst>
      <p:ext uri="{BB962C8B-B14F-4D97-AF65-F5344CB8AC3E}">
        <p14:creationId xmlns:p14="http://schemas.microsoft.com/office/powerpoint/2010/main" val="391626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EEC1867E-490F-4AF4-8A57-065D1FC296D3}" type="datetimeFigureOut">
              <a:rPr lang="en-US" smtClean="0"/>
              <a:t>10/20/20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817D022-DC77-490A-B003-95FDB1F12346}" type="slidenum">
              <a:rPr lang="en-US" smtClean="0"/>
              <a:t>‹#›</a:t>
            </a:fld>
            <a:endParaRPr lang="en-US"/>
          </a:p>
        </p:txBody>
      </p:sp>
    </p:spTree>
    <p:extLst>
      <p:ext uri="{BB962C8B-B14F-4D97-AF65-F5344CB8AC3E}">
        <p14:creationId xmlns:p14="http://schemas.microsoft.com/office/powerpoint/2010/main" val="38590127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A6A4E-469B-4D40-8021-F05BA38E2907}"/>
              </a:ext>
            </a:extLst>
          </p:cNvPr>
          <p:cNvSpPr>
            <a:spLocks noGrp="1"/>
          </p:cNvSpPr>
          <p:nvPr>
            <p:ph type="ctrTitle"/>
          </p:nvPr>
        </p:nvSpPr>
        <p:spPr>
          <a:xfrm>
            <a:off x="935354" y="1178449"/>
            <a:ext cx="41706250" cy="5250016"/>
          </a:xfrm>
          <a:solidFill>
            <a:srgbClr val="0070C0"/>
          </a:solidFill>
          <a:ln>
            <a:noFill/>
          </a:ln>
        </p:spPr>
        <p:txBody>
          <a:bodyPr anchor="t">
            <a:normAutofit/>
          </a:bodyPr>
          <a:lstStyle/>
          <a:p>
            <a:r>
              <a:rPr lang="en-US" sz="8900" b="1" dirty="0">
                <a:solidFill>
                  <a:schemeClr val="bg1"/>
                </a:solidFill>
                <a:latin typeface="Cambria" panose="02040503050406030204" pitchFamily="18" charset="0"/>
              </a:rPr>
              <a:t>A Longitudinal Evaluation of a Community-based Worker Training Program: Demonstrating Effectiveness and Impact on Workforce Development</a:t>
            </a:r>
            <a:br>
              <a:rPr lang="en-US" sz="10400" b="1" dirty="0">
                <a:solidFill>
                  <a:schemeClr val="bg1"/>
                </a:solidFill>
                <a:latin typeface="Cambria" panose="02040503050406030204" pitchFamily="18" charset="0"/>
              </a:rPr>
            </a:br>
            <a:br>
              <a:rPr lang="en-US" sz="2200" b="1" dirty="0">
                <a:solidFill>
                  <a:schemeClr val="bg1"/>
                </a:solidFill>
                <a:latin typeface="Cambria" panose="02040503050406030204" pitchFamily="18" charset="0"/>
              </a:rPr>
            </a:br>
            <a:br>
              <a:rPr lang="en-US" sz="1600" dirty="0">
                <a:solidFill>
                  <a:srgbClr val="F5A01E"/>
                </a:solidFill>
                <a:latin typeface="Franklin Gothic Book" pitchFamily="34" charset="0"/>
              </a:rPr>
            </a:br>
            <a:r>
              <a:rPr lang="en-US" sz="8000" b="1" dirty="0">
                <a:solidFill>
                  <a:schemeClr val="bg1"/>
                </a:solidFill>
                <a:latin typeface="Cambria" panose="02040503050406030204" pitchFamily="18" charset="0"/>
              </a:rPr>
              <a:t>Sue Ann </a:t>
            </a:r>
            <a:r>
              <a:rPr lang="en-US" sz="8000" b="1" dirty="0" err="1">
                <a:solidFill>
                  <a:schemeClr val="bg1"/>
                </a:solidFill>
                <a:latin typeface="Cambria" panose="02040503050406030204" pitchFamily="18" charset="0"/>
              </a:rPr>
              <a:t>Corell</a:t>
            </a:r>
            <a:r>
              <a:rPr lang="en-US" sz="8000" b="1" dirty="0">
                <a:solidFill>
                  <a:schemeClr val="bg1"/>
                </a:solidFill>
                <a:latin typeface="Cambria" panose="02040503050406030204" pitchFamily="18" charset="0"/>
              </a:rPr>
              <a:t> Sarpy</a:t>
            </a:r>
            <a:r>
              <a:rPr lang="en-US" sz="8000" b="1" baseline="30000" dirty="0">
                <a:solidFill>
                  <a:schemeClr val="bg1"/>
                </a:solidFill>
                <a:latin typeface="Cambria" panose="02040503050406030204" pitchFamily="18" charset="0"/>
              </a:rPr>
              <a:t>1        </a:t>
            </a:r>
            <a:r>
              <a:rPr lang="en-US" sz="8000" b="1" dirty="0">
                <a:solidFill>
                  <a:schemeClr val="bg1"/>
                </a:solidFill>
                <a:latin typeface="Cambria" panose="02040503050406030204" pitchFamily="18" charset="0"/>
              </a:rPr>
              <a:t>Alicia A. Stachowski</a:t>
            </a:r>
            <a:r>
              <a:rPr lang="en-US" sz="8000" b="1" baseline="30000" dirty="0">
                <a:solidFill>
                  <a:schemeClr val="bg1"/>
                </a:solidFill>
                <a:latin typeface="Cambria" panose="02040503050406030204" pitchFamily="18" charset="0"/>
              </a:rPr>
              <a:t>2</a:t>
            </a:r>
            <a:r>
              <a:rPr lang="en-US" sz="8000" b="1" dirty="0">
                <a:solidFill>
                  <a:schemeClr val="bg1"/>
                </a:solidFill>
                <a:latin typeface="Cambria" panose="02040503050406030204" pitchFamily="18" charset="0"/>
              </a:rPr>
              <a:t>   </a:t>
            </a:r>
            <a:br>
              <a:rPr lang="en-US" sz="8000" b="1" dirty="0">
                <a:solidFill>
                  <a:schemeClr val="bg1"/>
                </a:solidFill>
                <a:latin typeface="Cambria" panose="02040503050406030204" pitchFamily="18" charset="0"/>
              </a:rPr>
            </a:br>
            <a:r>
              <a:rPr lang="en-US" sz="4800" b="1" dirty="0">
                <a:solidFill>
                  <a:schemeClr val="bg1"/>
                </a:solidFill>
                <a:latin typeface="Cambria" panose="02040503050406030204" pitchFamily="18" charset="0"/>
              </a:rPr>
              <a:t>   </a:t>
            </a:r>
            <a:r>
              <a:rPr lang="en-US" sz="4800" b="1" baseline="30000" dirty="0">
                <a:solidFill>
                  <a:schemeClr val="bg1"/>
                </a:solidFill>
                <a:latin typeface="Cambria" panose="02040503050406030204" pitchFamily="18" charset="0"/>
              </a:rPr>
              <a:t>1</a:t>
            </a:r>
            <a:r>
              <a:rPr lang="en-US" sz="4800" b="1" dirty="0">
                <a:solidFill>
                  <a:schemeClr val="bg1"/>
                </a:solidFill>
                <a:latin typeface="Cambria" panose="02040503050406030204" pitchFamily="18" charset="0"/>
              </a:rPr>
              <a:t>Sarpy and Associates, LLC</a:t>
            </a:r>
            <a:r>
              <a:rPr lang="en-US" sz="4800" b="1">
                <a:solidFill>
                  <a:schemeClr val="bg1"/>
                </a:solidFill>
                <a:latin typeface="Cambria" panose="02040503050406030204" pitchFamily="18" charset="0"/>
              </a:rPr>
              <a:t>.                       </a:t>
            </a:r>
            <a:r>
              <a:rPr lang="en-US" sz="4800" b="1" baseline="30000" dirty="0">
                <a:solidFill>
                  <a:schemeClr val="bg1"/>
                </a:solidFill>
                <a:latin typeface="Cambria" panose="02040503050406030204" pitchFamily="18" charset="0"/>
              </a:rPr>
              <a:t>2 </a:t>
            </a:r>
            <a:r>
              <a:rPr lang="en-US" sz="4800" b="1" dirty="0">
                <a:solidFill>
                  <a:schemeClr val="bg1"/>
                </a:solidFill>
                <a:latin typeface="Cambria" panose="02040503050406030204" pitchFamily="18" charset="0"/>
              </a:rPr>
              <a:t>University of Wisconsin-Stout</a:t>
            </a:r>
            <a:endParaRPr lang="en-US" sz="66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52CCF9F-D686-42E6-AD2B-86A927A9C0B7}"/>
              </a:ext>
            </a:extLst>
          </p:cNvPr>
          <p:cNvSpPr>
            <a:spLocks noGrp="1"/>
          </p:cNvSpPr>
          <p:nvPr>
            <p:ph type="subTitle" idx="1"/>
          </p:nvPr>
        </p:nvSpPr>
        <p:spPr>
          <a:xfrm>
            <a:off x="949581" y="6459543"/>
            <a:ext cx="42081450" cy="3743393"/>
          </a:xfrm>
          <a:ln>
            <a:noFill/>
          </a:ln>
        </p:spPr>
        <p:txBody>
          <a:bodyPr anchor="ctr">
            <a:noAutofit/>
          </a:bodyPr>
          <a:lstStyle/>
          <a:p>
            <a:pPr algn="l"/>
            <a:r>
              <a:rPr lang="en-US" sz="4800" b="1" dirty="0">
                <a:latin typeface="Cambria" panose="02040503050406030204" pitchFamily="18" charset="0"/>
                <a:cs typeface="Arial" panose="020B0604020202020204" pitchFamily="34" charset="0"/>
              </a:rPr>
              <a:t>Project Goal/Summary: </a:t>
            </a:r>
            <a:r>
              <a:rPr lang="en-US" sz="4800" dirty="0">
                <a:latin typeface="Cambria" panose="02040503050406030204" pitchFamily="18" charset="0"/>
              </a:rPr>
              <a:t>Funded by the National Institutes for Environmental Health Sciences, the Center for Construction Research and Training (CPWR) Environmental Career Worker Training Program (ECWTP) addresses critical workforce development issues directly affecting disadvantaged worker populations.  The goal of the CPWR ECWTP is to train, certify, and secure jobs for program graduates and provide opportunities for long-term and well-paid employment in the construction and environmental cleanup industries.  The CPWR ECWTPs are offered through a consortium of community-based partners for workers from vulnerable populations in four urban areas including: East Palo Alto, California;  New Orleans, Louisiana; St. Paul, Minnesota; and Flint, Michigan.</a:t>
            </a:r>
          </a:p>
        </p:txBody>
      </p:sp>
      <p:sp>
        <p:nvSpPr>
          <p:cNvPr id="11" name="TextBox 10">
            <a:extLst>
              <a:ext uri="{FF2B5EF4-FFF2-40B4-BE49-F238E27FC236}">
                <a16:creationId xmlns:a16="http://schemas.microsoft.com/office/drawing/2014/main" id="{DA9E8F2E-728D-4A98-80A2-761F156262DB}"/>
              </a:ext>
            </a:extLst>
          </p:cNvPr>
          <p:cNvSpPr txBox="1"/>
          <p:nvPr/>
        </p:nvSpPr>
        <p:spPr>
          <a:xfrm>
            <a:off x="855888" y="10209157"/>
            <a:ext cx="13773150" cy="14557831"/>
          </a:xfrm>
          <a:prstGeom prst="rect">
            <a:avLst/>
          </a:prstGeom>
          <a:noFill/>
          <a:ln>
            <a:noFill/>
          </a:ln>
        </p:spPr>
        <p:txBody>
          <a:bodyPr wrap="square" rtlCol="0">
            <a:spAutoFit/>
          </a:bodyPr>
          <a:lstStyle/>
          <a:p>
            <a:r>
              <a:rPr lang="en-US" sz="6000" b="1" dirty="0">
                <a:latin typeface="Cambria" panose="02040503050406030204" pitchFamily="18" charset="0"/>
                <a:ea typeface="Tahoma" panose="020B0604030504040204" pitchFamily="34" charset="0"/>
                <a:cs typeface="Arial" panose="020B0604020202020204" pitchFamily="34" charset="0"/>
              </a:rPr>
              <a:t>Introduction/Background</a:t>
            </a:r>
          </a:p>
          <a:p>
            <a:r>
              <a:rPr lang="en-US" sz="4400" dirty="0">
                <a:latin typeface="Cambria" panose="02040503050406030204" pitchFamily="18" charset="0"/>
              </a:rPr>
              <a:t>We designed a comprehensive utilization-focused process for evaluating program effectiveness and impact.  This rigorous evaluation process meets the following objectives: (1) conduct an integrated programmatic assessment, which incorporates elements of both process and impact evaluations; (2) utilize a multi-source system that provides 360 degree feedback on the relative effectiveness of the training program from major program stakeholders (e.g., representatives from community advisory committees, program coordinators and director, instructors, current and graduated program participants); (3) incorporate multiple methods (i.e., focus groups, interviews, questionnaires) in gathering both qualitative and quantitative data from program stakeholders; (4) provide standard methods and documentation of program effectiveness with respect to the NIEHS training criteria, including overall programmatic effectiveness and impact. The evaluation is conducted across program years for 3 funding cycles (2005-2015).</a:t>
            </a:r>
          </a:p>
        </p:txBody>
      </p:sp>
      <p:sp>
        <p:nvSpPr>
          <p:cNvPr id="19" name="TextBox 18">
            <a:extLst>
              <a:ext uri="{FF2B5EF4-FFF2-40B4-BE49-F238E27FC236}">
                <a16:creationId xmlns:a16="http://schemas.microsoft.com/office/drawing/2014/main" id="{DC1CF132-0EAD-4A5E-B7E2-4EEA86A3C7BB}"/>
              </a:ext>
            </a:extLst>
          </p:cNvPr>
          <p:cNvSpPr txBox="1"/>
          <p:nvPr/>
        </p:nvSpPr>
        <p:spPr>
          <a:xfrm>
            <a:off x="15626348" y="10290868"/>
            <a:ext cx="13186830" cy="7109639"/>
          </a:xfrm>
          <a:prstGeom prst="rect">
            <a:avLst/>
          </a:prstGeom>
          <a:noFill/>
          <a:ln>
            <a:noFill/>
          </a:ln>
        </p:spPr>
        <p:txBody>
          <a:bodyPr wrap="square" rtlCol="0">
            <a:spAutoFit/>
          </a:bodyPr>
          <a:lstStyle/>
          <a:p>
            <a:pPr algn="ctr"/>
            <a:r>
              <a:rPr lang="en-US" sz="6000" b="1" dirty="0">
                <a:latin typeface="Cambria" panose="02040503050406030204" pitchFamily="18" charset="0"/>
                <a:ea typeface="Tahoma" panose="020B0604030504040204" pitchFamily="34" charset="0"/>
                <a:cs typeface="Arial" panose="020B0604020202020204" pitchFamily="34" charset="0"/>
              </a:rPr>
              <a:t>CPWR ECWTP Training Evaluation</a:t>
            </a:r>
          </a:p>
          <a:p>
            <a:pPr marL="571500" indent="-571500">
              <a:buFont typeface="Arial" panose="020B0604020202020204" pitchFamily="34" charset="0"/>
              <a:buChar char="•"/>
            </a:pPr>
            <a:r>
              <a:rPr lang="en-US" sz="4400" dirty="0">
                <a:latin typeface="Cambria" panose="02040503050406030204" pitchFamily="18" charset="0"/>
                <a:ea typeface="Tahoma" panose="020B0604030504040204" pitchFamily="34" charset="0"/>
                <a:cs typeface="Arial" panose="020B0604020202020204" pitchFamily="34" charset="0"/>
              </a:rPr>
              <a:t>Assess</a:t>
            </a:r>
            <a:r>
              <a:rPr lang="en-US" sz="4400" dirty="0">
                <a:latin typeface="Cambria" panose="02040503050406030204" pitchFamily="18" charset="0"/>
              </a:rPr>
              <a:t> effectiveness in meeting the five NIEHS worker training program criteria for success</a:t>
            </a:r>
          </a:p>
          <a:p>
            <a:pPr marL="571500" lvl="0" indent="-571500">
              <a:lnSpc>
                <a:spcPct val="100000"/>
              </a:lnSpc>
              <a:buFont typeface="Arial" panose="020B0604020202020204" pitchFamily="34" charset="0"/>
              <a:buChar char="•"/>
            </a:pPr>
            <a:r>
              <a:rPr lang="en-US" sz="4400" dirty="0">
                <a:latin typeface="Cambria" panose="02040503050406030204" pitchFamily="18" charset="0"/>
              </a:rPr>
              <a:t>Assess impact on students, community, and field of environmental work</a:t>
            </a:r>
          </a:p>
          <a:p>
            <a:pPr marL="571500" lvl="0" indent="-571500">
              <a:lnSpc>
                <a:spcPct val="100000"/>
              </a:lnSpc>
              <a:buFont typeface="Arial" panose="020B0604020202020204" pitchFamily="34" charset="0"/>
              <a:buChar char="•"/>
            </a:pPr>
            <a:r>
              <a:rPr lang="en-US" sz="4400" dirty="0">
                <a:latin typeface="Cambria" panose="02040503050406030204" pitchFamily="18" charset="0"/>
              </a:rPr>
              <a:t>Provide Best Principles/Lessons Learned and General Recommendations for continuous quality improvement</a:t>
            </a:r>
          </a:p>
          <a:p>
            <a:pPr marL="571500" lvl="0" indent="-571500">
              <a:buFont typeface="Arial" panose="020B0604020202020204" pitchFamily="34" charset="0"/>
              <a:buChar char="•"/>
            </a:pPr>
            <a:r>
              <a:rPr lang="en-US" sz="4400" dirty="0">
                <a:latin typeface="Cambria" panose="02040503050406030204" pitchFamily="18" charset="0"/>
              </a:rPr>
              <a:t>Provide evidence of ECWTP impact on workers from vulnerable populations</a:t>
            </a:r>
          </a:p>
        </p:txBody>
      </p:sp>
      <p:sp>
        <p:nvSpPr>
          <p:cNvPr id="25" name="TextBox 24">
            <a:extLst>
              <a:ext uri="{FF2B5EF4-FFF2-40B4-BE49-F238E27FC236}">
                <a16:creationId xmlns:a16="http://schemas.microsoft.com/office/drawing/2014/main" id="{0B4714AF-8DF9-4341-A32C-595BE89827C8}"/>
              </a:ext>
            </a:extLst>
          </p:cNvPr>
          <p:cNvSpPr txBox="1"/>
          <p:nvPr/>
        </p:nvSpPr>
        <p:spPr>
          <a:xfrm>
            <a:off x="15958856" y="17768530"/>
            <a:ext cx="13220180" cy="1323439"/>
          </a:xfrm>
          <a:prstGeom prst="rect">
            <a:avLst/>
          </a:prstGeom>
          <a:noFill/>
        </p:spPr>
        <p:txBody>
          <a:bodyPr wrap="square" rtlCol="0">
            <a:spAutoFit/>
          </a:bodyPr>
          <a:lstStyle/>
          <a:p>
            <a:r>
              <a:rPr lang="en-US" sz="4000" dirty="0">
                <a:latin typeface="Cambria" panose="02040503050406030204" pitchFamily="18" charset="0"/>
                <a:cs typeface="Arial" panose="020B0604020202020204" pitchFamily="34" charset="0"/>
              </a:rPr>
              <a:t>Figure. Percentage Training Goal Attained Across Program Years.</a:t>
            </a:r>
          </a:p>
        </p:txBody>
      </p:sp>
      <p:pic>
        <p:nvPicPr>
          <p:cNvPr id="18" name="Picture 51235">
            <a:extLst>
              <a:ext uri="{FF2B5EF4-FFF2-40B4-BE49-F238E27FC236}">
                <a16:creationId xmlns:a16="http://schemas.microsoft.com/office/drawing/2014/main" id="{7BDA2FC4-7414-4D4F-852E-5D02D4BD6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62" r="362"/>
          <a:stretch>
            <a:fillRect/>
          </a:stretch>
        </p:blipFill>
        <p:spPr bwMode="auto">
          <a:xfrm>
            <a:off x="945945" y="24753782"/>
            <a:ext cx="6996582" cy="75969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21" name="Text Placeholder 9">
            <a:extLst>
              <a:ext uri="{FF2B5EF4-FFF2-40B4-BE49-F238E27FC236}">
                <a16:creationId xmlns:a16="http://schemas.microsoft.com/office/drawing/2014/main" id="{8A6D45C4-B0A7-B647-A479-F2EEC9415C57}"/>
              </a:ext>
            </a:extLst>
          </p:cNvPr>
          <p:cNvGraphicFramePr/>
          <p:nvPr>
            <p:extLst>
              <p:ext uri="{D42A27DB-BD31-4B8C-83A1-F6EECF244321}">
                <p14:modId xmlns:p14="http://schemas.microsoft.com/office/powerpoint/2010/main" val="3892803694"/>
              </p:ext>
            </p:extLst>
          </p:nvPr>
        </p:nvGraphicFramePr>
        <p:xfrm>
          <a:off x="8515926" y="24003935"/>
          <a:ext cx="7128934" cy="8483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2" name="Chart 21">
            <a:extLst>
              <a:ext uri="{FF2B5EF4-FFF2-40B4-BE49-F238E27FC236}">
                <a16:creationId xmlns:a16="http://schemas.microsoft.com/office/drawing/2014/main" id="{729A7442-914A-2C40-9BAB-6743962512E1}"/>
              </a:ext>
            </a:extLst>
          </p:cNvPr>
          <p:cNvGraphicFramePr>
            <a:graphicFrameLocks/>
          </p:cNvGraphicFramePr>
          <p:nvPr>
            <p:extLst>
              <p:ext uri="{D42A27DB-BD31-4B8C-83A1-F6EECF244321}">
                <p14:modId xmlns:p14="http://schemas.microsoft.com/office/powerpoint/2010/main" val="70587430"/>
              </p:ext>
            </p:extLst>
          </p:nvPr>
        </p:nvGraphicFramePr>
        <p:xfrm>
          <a:off x="16016931" y="19150448"/>
          <a:ext cx="12851719" cy="1130351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4" name="Group 203">
            <a:extLst>
              <a:ext uri="{FF2B5EF4-FFF2-40B4-BE49-F238E27FC236}">
                <a16:creationId xmlns:a16="http://schemas.microsoft.com/office/drawing/2014/main" id="{C4484F7D-24D2-9346-B81F-76FABEADCA6D}"/>
              </a:ext>
            </a:extLst>
          </p:cNvPr>
          <p:cNvGraphicFramePr>
            <a:graphicFrameLocks/>
          </p:cNvGraphicFramePr>
          <p:nvPr>
            <p:extLst>
              <p:ext uri="{D42A27DB-BD31-4B8C-83A1-F6EECF244321}">
                <p14:modId xmlns:p14="http://schemas.microsoft.com/office/powerpoint/2010/main" val="2308873171"/>
              </p:ext>
            </p:extLst>
          </p:nvPr>
        </p:nvGraphicFramePr>
        <p:xfrm>
          <a:off x="30107075" y="11602186"/>
          <a:ext cx="12923956" cy="11859302"/>
        </p:xfrm>
        <a:graphic>
          <a:graphicData uri="http://schemas.openxmlformats.org/drawingml/2006/table">
            <a:tbl>
              <a:tblPr/>
              <a:tblGrid>
                <a:gridCol w="4113256">
                  <a:extLst>
                    <a:ext uri="{9D8B030D-6E8A-4147-A177-3AD203B41FA5}">
                      <a16:colId xmlns:a16="http://schemas.microsoft.com/office/drawing/2014/main" val="145429860"/>
                    </a:ext>
                  </a:extLst>
                </a:gridCol>
                <a:gridCol w="5401007">
                  <a:extLst>
                    <a:ext uri="{9D8B030D-6E8A-4147-A177-3AD203B41FA5}">
                      <a16:colId xmlns:a16="http://schemas.microsoft.com/office/drawing/2014/main" val="3006580268"/>
                    </a:ext>
                  </a:extLst>
                </a:gridCol>
                <a:gridCol w="3409693">
                  <a:extLst>
                    <a:ext uri="{9D8B030D-6E8A-4147-A177-3AD203B41FA5}">
                      <a16:colId xmlns:a16="http://schemas.microsoft.com/office/drawing/2014/main" val="1022624290"/>
                    </a:ext>
                  </a:extLst>
                </a:gridCol>
              </a:tblGrid>
              <a:tr h="864380">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ctr"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4000" b="1" i="0" u="none" strike="noStrike" cap="none" normalizeH="0" baseline="0" dirty="0">
                          <a:ln>
                            <a:noFill/>
                          </a:ln>
                          <a:solidFill>
                            <a:srgbClr val="C00000"/>
                          </a:solidFill>
                          <a:effectLst/>
                          <a:latin typeface="Cambria" panose="02040503050406030204" pitchFamily="18" charset="0"/>
                          <a:ea typeface="ＭＳ Ｐゴシック" panose="020B0600070205080204" pitchFamily="34" charset="-128"/>
                        </a:rPr>
                        <a:t>Strategy Identified</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ctr"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4000" b="1" i="0" u="none" strike="noStrike" cap="none" normalizeH="0" baseline="0" dirty="0">
                          <a:ln>
                            <a:noFill/>
                          </a:ln>
                          <a:solidFill>
                            <a:srgbClr val="C00000"/>
                          </a:solidFill>
                          <a:effectLst/>
                          <a:latin typeface="Cambria" panose="02040503050406030204" pitchFamily="18" charset="0"/>
                          <a:ea typeface="ＭＳ Ｐゴシック" panose="020B0600070205080204" pitchFamily="34" charset="-128"/>
                        </a:rPr>
                        <a:t>Why Effective?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ctr"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4000" b="1" i="0" u="none" strike="noStrike" cap="none" normalizeH="0" baseline="0" dirty="0">
                          <a:ln>
                            <a:noFill/>
                          </a:ln>
                          <a:solidFill>
                            <a:srgbClr val="C00000"/>
                          </a:solidFill>
                          <a:effectLst/>
                          <a:latin typeface="Cambria" panose="02040503050406030204" pitchFamily="18" charset="0"/>
                          <a:ea typeface="ＭＳ Ｐゴシック" panose="020B0600070205080204" pitchFamily="34" charset="-128"/>
                        </a:rPr>
                        <a:t>Source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2920691"/>
                  </a:ext>
                </a:extLst>
              </a:tr>
              <a:tr h="2757740">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1"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Life Skills/Essential Skills</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Training related to general life skills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Develops coping skills and promotes  effective performance in training, on the job and in the home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outerShdw blurRad="38100" dist="38100" dir="2700000" algn="tl">
                              <a:srgbClr val="CECECE"/>
                            </a:outerShdw>
                          </a:effectLst>
                          <a:latin typeface="Cambria" panose="02040503050406030204" pitchFamily="18" charset="0"/>
                          <a:ea typeface="ＭＳ Ｐゴシック" panose="020B0600070205080204" pitchFamily="34" charset="-128"/>
                        </a:rPr>
                        <a:t>Dir. ECWTP; P</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rog. </a:t>
                      </a:r>
                      <a:r>
                        <a:rPr kumimoji="0" lang="en-US" altLang="en-US" sz="38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Coor</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Adv. Comm.; Instructors; Students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677907"/>
                  </a:ext>
                </a:extLst>
              </a:tr>
              <a:tr h="4074860">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1"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Hands-on</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Training involving work simulation and ability to </a:t>
                      </a:r>
                      <a:r>
                        <a:rPr kumimoji="0" lang="ja-JP" altLang="en-US" sz="38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a:t>
                      </a:r>
                      <a:r>
                        <a:rPr kumimoji="0" lang="en-US" altLang="ja-JP"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do</a:t>
                      </a:r>
                      <a:r>
                        <a:rPr kumimoji="0" lang="ja-JP" altLang="en-US" sz="38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a:t>
                      </a:r>
                      <a:r>
                        <a:rPr kumimoji="0" lang="en-US" altLang="ja-JP"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rather than simply reading about a topic</a:t>
                      </a:r>
                      <a:endPar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Allows students to learn by doing, which increases and  maintains interest; typically involves observation and feedback of results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Dir. ECWTP; Program </a:t>
                      </a:r>
                      <a:r>
                        <a:rPr kumimoji="0" lang="en-US" altLang="en-US" sz="38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Coor</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Adv. Comm.; Instructors; Students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4947096"/>
                  </a:ext>
                </a:extLst>
              </a:tr>
              <a:tr h="3416300">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1"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Student Support</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Support from program staff, students, and instructors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Helps students overcome various personal and work-related obstacles and learn to work well with others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2508250">
                        <a:spcBef>
                          <a:spcPct val="20000"/>
                        </a:spcBef>
                        <a:buClr>
                          <a:schemeClr val="bg1"/>
                        </a:buClr>
                        <a:buSzPct val="100000"/>
                        <a:defRPr sz="2800">
                          <a:solidFill>
                            <a:schemeClr val="bg1"/>
                          </a:solidFill>
                          <a:latin typeface="Arial" panose="020B0604020202020204" pitchFamily="34" charset="0"/>
                          <a:ea typeface="ＭＳ Ｐゴシック" panose="020B0600070205080204" pitchFamily="34" charset="-128"/>
                        </a:defRPr>
                      </a:lvl1pPr>
                      <a:lvl2pPr marL="742950" indent="-285750" defTabSz="2508250">
                        <a:spcBef>
                          <a:spcPct val="20000"/>
                        </a:spcBef>
                        <a:buClr>
                          <a:schemeClr val="bg1"/>
                        </a:buClr>
                        <a:buSzPct val="100000"/>
                        <a:defRPr sz="2400">
                          <a:solidFill>
                            <a:schemeClr val="bg1"/>
                          </a:solidFill>
                          <a:latin typeface="Arial" panose="020B0604020202020204" pitchFamily="34" charset="0"/>
                          <a:ea typeface="ＭＳ Ｐゴシック" panose="020B0600070205080204" pitchFamily="34" charset="-128"/>
                        </a:defRPr>
                      </a:lvl2pPr>
                      <a:lvl3pPr marL="1143000" indent="-228600" defTabSz="2508250">
                        <a:spcBef>
                          <a:spcPct val="20000"/>
                        </a:spcBef>
                        <a:buClr>
                          <a:schemeClr val="bg1"/>
                        </a:buClr>
                        <a:buSzPct val="100000"/>
                        <a:defRPr sz="2000">
                          <a:solidFill>
                            <a:schemeClr val="bg1"/>
                          </a:solidFill>
                          <a:latin typeface="Arial" panose="020B0604020202020204" pitchFamily="34" charset="0"/>
                          <a:ea typeface="ＭＳ Ｐゴシック" panose="020B0600070205080204" pitchFamily="34" charset="-128"/>
                        </a:defRPr>
                      </a:lvl3pPr>
                      <a:lvl4pPr marL="16002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4pPr>
                      <a:lvl5pPr marL="2057400" indent="-228600" defTabSz="2508250">
                        <a:spcBef>
                          <a:spcPct val="20000"/>
                        </a:spcBef>
                        <a:buClr>
                          <a:schemeClr val="tx1"/>
                        </a:buClr>
                        <a:buSzPct val="100000"/>
                        <a:defRPr>
                          <a:solidFill>
                            <a:schemeClr val="bg1"/>
                          </a:solidFill>
                          <a:latin typeface="Arial" panose="020B0604020202020204" pitchFamily="34" charset="0"/>
                          <a:ea typeface="ＭＳ Ｐゴシック" panose="020B0600070205080204" pitchFamily="34" charset="-128"/>
                        </a:defRPr>
                      </a:lvl5pPr>
                      <a:lvl6pPr marL="25146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6pPr>
                      <a:lvl7pPr marL="29718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7pPr>
                      <a:lvl8pPr marL="34290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8pPr>
                      <a:lvl9pPr marL="3886200" indent="-228600" defTabSz="2508250" eaLnBrk="0" fontAlgn="base" hangingPunct="0">
                        <a:spcBef>
                          <a:spcPct val="20000"/>
                        </a:spcBef>
                        <a:spcAft>
                          <a:spcPct val="0"/>
                        </a:spcAft>
                        <a:buClr>
                          <a:schemeClr val="tx1"/>
                        </a:buClr>
                        <a:buSzPct val="100000"/>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2508250" rtl="0" eaLnBrk="0" fontAlgn="base" latinLnBrk="0" hangingPunct="0">
                        <a:lnSpc>
                          <a:spcPct val="100000"/>
                        </a:lnSpc>
                        <a:spcBef>
                          <a:spcPct val="20000"/>
                        </a:spcBef>
                        <a:spcAft>
                          <a:spcPct val="0"/>
                        </a:spcAft>
                        <a:buClr>
                          <a:schemeClr val="bg1"/>
                        </a:buClr>
                        <a:buSzPct val="100000"/>
                        <a:buFontTx/>
                        <a:buNone/>
                        <a:tabLst/>
                      </a:pP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Dir. ECWTP; Program </a:t>
                      </a:r>
                      <a:r>
                        <a:rPr kumimoji="0" lang="en-US" altLang="en-US" sz="3800" b="0" i="0" u="none" strike="noStrike" cap="none" normalizeH="0" baseline="0" dirty="0" err="1">
                          <a:ln>
                            <a:noFill/>
                          </a:ln>
                          <a:solidFill>
                            <a:schemeClr val="tx1"/>
                          </a:solidFill>
                          <a:effectLst/>
                          <a:latin typeface="Cambria" panose="02040503050406030204" pitchFamily="18" charset="0"/>
                          <a:ea typeface="ＭＳ Ｐゴシック" panose="020B0600070205080204" pitchFamily="34" charset="-128"/>
                        </a:rPr>
                        <a:t>Coor</a:t>
                      </a:r>
                      <a:r>
                        <a:rPr kumimoji="0" lang="en-US" altLang="en-US" sz="38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Adv. Comm.; Instructors; Students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914514"/>
                  </a:ext>
                </a:extLst>
              </a:tr>
            </a:tbl>
          </a:graphicData>
        </a:graphic>
      </p:graphicFrame>
      <p:sp>
        <p:nvSpPr>
          <p:cNvPr id="37" name="TextBox 36">
            <a:extLst>
              <a:ext uri="{FF2B5EF4-FFF2-40B4-BE49-F238E27FC236}">
                <a16:creationId xmlns:a16="http://schemas.microsoft.com/office/drawing/2014/main" id="{337879E0-91DA-5C4C-B05D-2CD9066D3271}"/>
              </a:ext>
            </a:extLst>
          </p:cNvPr>
          <p:cNvSpPr txBox="1"/>
          <p:nvPr/>
        </p:nvSpPr>
        <p:spPr>
          <a:xfrm>
            <a:off x="30093553" y="23394149"/>
            <a:ext cx="13220701" cy="9140964"/>
          </a:xfrm>
          <a:prstGeom prst="rect">
            <a:avLst/>
          </a:prstGeom>
          <a:noFill/>
          <a:ln>
            <a:noFill/>
          </a:ln>
        </p:spPr>
        <p:txBody>
          <a:bodyPr wrap="square" rtlCol="0">
            <a:spAutoFit/>
          </a:bodyPr>
          <a:lstStyle/>
          <a:p>
            <a:r>
              <a:rPr lang="en-US" sz="6000" b="1" dirty="0">
                <a:latin typeface="Cambria" panose="02040503050406030204" pitchFamily="18" charset="0"/>
                <a:ea typeface="Tahoma" panose="020B0604030504040204" pitchFamily="34" charset="0"/>
                <a:cs typeface="Arial" panose="020B0604020202020204" pitchFamily="34" charset="0"/>
              </a:rPr>
              <a:t>Conclusions</a:t>
            </a:r>
          </a:p>
          <a:p>
            <a:r>
              <a:rPr lang="en-US" sz="4400" dirty="0">
                <a:latin typeface="Cambria" panose="02040503050406030204" pitchFamily="18" charset="0"/>
              </a:rPr>
              <a:t>The results of the CPWR EWCTP evaluation provide longitudinal evidence of program impact on vulnerable workers from underserved and disadvantaged communities. It also provides information regarding the impact of the COVID-19 pandemic and preliminary information to address challenges brought on by the pandemic.  More generally, these findings can be used to strengthen worker health and safety programs, make better use of available resources and strategies, and guide related policy development for vulnerable workers from underserved and disadvantaged communities. </a:t>
            </a:r>
          </a:p>
        </p:txBody>
      </p:sp>
      <p:sp>
        <p:nvSpPr>
          <p:cNvPr id="5" name="TextBox 4">
            <a:extLst>
              <a:ext uri="{FF2B5EF4-FFF2-40B4-BE49-F238E27FC236}">
                <a16:creationId xmlns:a16="http://schemas.microsoft.com/office/drawing/2014/main" id="{28F89E6B-EE73-1745-8C4B-86233026A4FF}"/>
              </a:ext>
            </a:extLst>
          </p:cNvPr>
          <p:cNvSpPr txBox="1"/>
          <p:nvPr/>
        </p:nvSpPr>
        <p:spPr>
          <a:xfrm>
            <a:off x="30130789" y="10558297"/>
            <a:ext cx="13220701" cy="769441"/>
          </a:xfrm>
          <a:prstGeom prst="rect">
            <a:avLst/>
          </a:prstGeom>
          <a:noFill/>
        </p:spPr>
        <p:txBody>
          <a:bodyPr wrap="square" rtlCol="0">
            <a:spAutoFit/>
          </a:bodyPr>
          <a:lstStyle/>
          <a:p>
            <a:r>
              <a:rPr lang="en-US" sz="4400" b="1" dirty="0">
                <a:latin typeface="Cambria" panose="02040503050406030204" pitchFamily="18" charset="0"/>
              </a:rPr>
              <a:t>Table.  Best Principles Identified Across Programs</a:t>
            </a:r>
          </a:p>
        </p:txBody>
      </p:sp>
    </p:spTree>
    <p:extLst>
      <p:ext uri="{BB962C8B-B14F-4D97-AF65-F5344CB8AC3E}">
        <p14:creationId xmlns:p14="http://schemas.microsoft.com/office/powerpoint/2010/main" val="2786429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701</Words>
  <Application>Microsoft Macintosh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Franklin Gothic Book</vt:lpstr>
      <vt:lpstr>Office Theme</vt:lpstr>
      <vt:lpstr>A Longitudinal Evaluation of a Community-based Worker Training Program: Demonstrating Effectiveness and Impact on Workforce Development   Sue Ann Corell Sarpy1        Alicia A. Stachowski2       1Sarpy and Associates, LLC.                       2 University of Wisconsin-Stout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Longitudinal Evaluation of a Community-based Worker Training Program: Demonstrating Effectiveness and Impact on Workforce Development   Sue Ann Corell Sarpy1          Alicia A. Stachowski2       1Sarpy and Associates, LLC.           2 University of Wisconsin-Stout</dc:title>
  <dc:creator>Sue Ann Sarpy</dc:creator>
  <cp:lastModifiedBy>Sue Ann Sarpy</cp:lastModifiedBy>
  <cp:revision>12</cp:revision>
  <dcterms:created xsi:type="dcterms:W3CDTF">2020-10-19T00:19:07Z</dcterms:created>
  <dcterms:modified xsi:type="dcterms:W3CDTF">2020-10-20T18:11:01Z</dcterms:modified>
</cp:coreProperties>
</file>