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8" r:id="rId2"/>
  </p:sldMasterIdLst>
  <p:notesMasterIdLst>
    <p:notesMasterId r:id="rId15"/>
  </p:notesMasterIdLst>
  <p:handoutMasterIdLst>
    <p:handoutMasterId r:id="rId16"/>
  </p:handoutMasterIdLst>
  <p:sldIdLst>
    <p:sldId id="312" r:id="rId3"/>
    <p:sldId id="291" r:id="rId4"/>
    <p:sldId id="303" r:id="rId5"/>
    <p:sldId id="308" r:id="rId6"/>
    <p:sldId id="295" r:id="rId7"/>
    <p:sldId id="296" r:id="rId8"/>
    <p:sldId id="294" r:id="rId9"/>
    <p:sldId id="297" r:id="rId10"/>
    <p:sldId id="313" r:id="rId11"/>
    <p:sldId id="314" r:id="rId12"/>
    <p:sldId id="315" r:id="rId13"/>
    <p:sldId id="304" r:id="rId1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B221729" initials="B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61" autoAdjust="0"/>
    <p:restoredTop sz="94660"/>
  </p:normalViewPr>
  <p:slideViewPr>
    <p:cSldViewPr>
      <p:cViewPr varScale="1">
        <p:scale>
          <a:sx n="107" d="100"/>
          <a:sy n="107" d="100"/>
        </p:scale>
        <p:origin x="-9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2973388"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pPr>
              <a:defRPr/>
            </a:pPr>
            <a:endParaRPr lang="en-US"/>
          </a:p>
        </p:txBody>
      </p:sp>
      <p:sp>
        <p:nvSpPr>
          <p:cNvPr id="144387" name="Rectangle 3"/>
          <p:cNvSpPr>
            <a:spLocks noGrp="1" noChangeArrowheads="1"/>
          </p:cNvSpPr>
          <p:nvPr>
            <p:ph type="dt" sz="quarter" idx="1"/>
          </p:nvPr>
        </p:nvSpPr>
        <p:spPr bwMode="auto">
          <a:xfrm>
            <a:off x="3883025" y="0"/>
            <a:ext cx="2973388"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pPr>
              <a:defRPr/>
            </a:pPr>
            <a:endParaRPr lang="en-US"/>
          </a:p>
        </p:txBody>
      </p:sp>
      <p:sp>
        <p:nvSpPr>
          <p:cNvPr id="144388" name="Rectangle 4"/>
          <p:cNvSpPr>
            <a:spLocks noGrp="1" noChangeArrowheads="1"/>
          </p:cNvSpPr>
          <p:nvPr>
            <p:ph type="ftr" sz="quarter" idx="2"/>
          </p:nvPr>
        </p:nvSpPr>
        <p:spPr bwMode="auto">
          <a:xfrm>
            <a:off x="0" y="8829675"/>
            <a:ext cx="2973388"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pPr>
              <a:defRPr/>
            </a:pPr>
            <a:endParaRPr lang="en-US"/>
          </a:p>
        </p:txBody>
      </p:sp>
      <p:sp>
        <p:nvSpPr>
          <p:cNvPr id="144389" name="Rectangle 5"/>
          <p:cNvSpPr>
            <a:spLocks noGrp="1" noChangeArrowheads="1"/>
          </p:cNvSpPr>
          <p:nvPr>
            <p:ph type="sldNum" sz="quarter" idx="3"/>
          </p:nvPr>
        </p:nvSpPr>
        <p:spPr bwMode="auto">
          <a:xfrm>
            <a:off x="3883025" y="8829675"/>
            <a:ext cx="2973388"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pPr>
              <a:defRPr/>
            </a:pPr>
            <a:fld id="{5EF77839-D088-4053-93B7-04482BB34ED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3388"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pPr>
              <a:defRPr/>
            </a:pPr>
            <a:endParaRPr lang="en-US"/>
          </a:p>
        </p:txBody>
      </p:sp>
      <p:sp>
        <p:nvSpPr>
          <p:cNvPr id="9219" name="Rectangle 3"/>
          <p:cNvSpPr>
            <a:spLocks noGrp="1" noChangeArrowheads="1"/>
          </p:cNvSpPr>
          <p:nvPr>
            <p:ph type="dt" idx="1"/>
          </p:nvPr>
        </p:nvSpPr>
        <p:spPr bwMode="auto">
          <a:xfrm>
            <a:off x="3883025" y="0"/>
            <a:ext cx="2973388"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04900" y="696913"/>
            <a:ext cx="4648200" cy="348773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414838"/>
            <a:ext cx="5486400" cy="418465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29675"/>
            <a:ext cx="2973388"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pPr>
              <a:defRPr/>
            </a:pPr>
            <a:endParaRPr lang="en-US"/>
          </a:p>
        </p:txBody>
      </p:sp>
      <p:sp>
        <p:nvSpPr>
          <p:cNvPr id="9223" name="Rectangle 7"/>
          <p:cNvSpPr>
            <a:spLocks noGrp="1" noChangeArrowheads="1"/>
          </p:cNvSpPr>
          <p:nvPr>
            <p:ph type="sldNum" sz="quarter" idx="5"/>
          </p:nvPr>
        </p:nvSpPr>
        <p:spPr bwMode="auto">
          <a:xfrm>
            <a:off x="3883025" y="8829675"/>
            <a:ext cx="2973388"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pPr>
              <a:defRPr/>
            </a:pPr>
            <a:fld id="{43E46E2D-AFA9-46B7-B130-9C37EDB84BF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31C6ED1-20BD-41FF-A866-0D83A614FD4B}" type="slidenum">
              <a:rPr lang="en-US" smtClean="0"/>
              <a:pPr/>
              <a:t>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611188" y="4414838"/>
            <a:ext cx="5865812" cy="4572000"/>
          </a:xfrm>
          <a:noFill/>
          <a:ln/>
        </p:spPr>
        <p:txBody>
          <a:bodyPr/>
          <a:lstStyle/>
          <a:p>
            <a:pPr algn="ctr" eaLnBrk="1" hangingPunct="1"/>
            <a:r>
              <a:rPr lang="en-US" b="1" smtClean="0"/>
              <a:t>The Global Environmental Focal Areas</a:t>
            </a:r>
          </a:p>
          <a:p>
            <a:pPr algn="ctr" eaLnBrk="1" hangingPunct="1"/>
            <a:endParaRPr lang="en-US" b="1" smtClean="0"/>
          </a:p>
          <a:p>
            <a:pPr eaLnBrk="1" hangingPunct="1"/>
            <a:r>
              <a:rPr lang="en-US" smtClean="0"/>
              <a:t>The environment has innumerable dimensions, but to address problems plaguing the environment, scientists and policymakers divide them into aspects that are primarily local, national, regional, and global in nature.  Although these aspects are all interrelated, the GEF focuses on challenges that are global in scope:</a:t>
            </a:r>
          </a:p>
          <a:p>
            <a:pPr eaLnBrk="1" hangingPunct="1">
              <a:lnSpc>
                <a:spcPct val="10000"/>
              </a:lnSpc>
            </a:pPr>
            <a:endParaRPr lang="en-US" smtClean="0"/>
          </a:p>
          <a:p>
            <a:pPr eaLnBrk="1" hangingPunct="1">
              <a:lnSpc>
                <a:spcPct val="130000"/>
              </a:lnSpc>
              <a:spcBef>
                <a:spcPct val="50000"/>
              </a:spcBef>
            </a:pPr>
            <a:r>
              <a:rPr lang="en-US" smtClean="0"/>
              <a:t>Biodiversity (loss of Biological Diversity)</a:t>
            </a:r>
          </a:p>
          <a:p>
            <a:pPr eaLnBrk="1" hangingPunct="1">
              <a:spcBef>
                <a:spcPct val="50000"/>
              </a:spcBef>
            </a:pPr>
            <a:r>
              <a:rPr lang="en-US" smtClean="0"/>
              <a:t>Climate Change</a:t>
            </a:r>
          </a:p>
          <a:p>
            <a:pPr eaLnBrk="1" hangingPunct="1">
              <a:lnSpc>
                <a:spcPct val="140000"/>
              </a:lnSpc>
              <a:spcBef>
                <a:spcPct val="50000"/>
              </a:spcBef>
            </a:pPr>
            <a:r>
              <a:rPr lang="en-US" smtClean="0"/>
              <a:t>International Waters (degradation of the Oceans and large bodies of fresh water shared by more than one country)</a:t>
            </a:r>
          </a:p>
          <a:p>
            <a:pPr eaLnBrk="1" hangingPunct="1">
              <a:lnSpc>
                <a:spcPct val="160000"/>
              </a:lnSpc>
              <a:spcBef>
                <a:spcPct val="50000"/>
              </a:spcBef>
            </a:pPr>
            <a:r>
              <a:rPr lang="en-US" smtClean="0"/>
              <a:t>Ozone Depletion</a:t>
            </a:r>
          </a:p>
          <a:p>
            <a:pPr eaLnBrk="1" hangingPunct="1">
              <a:lnSpc>
                <a:spcPct val="140000"/>
              </a:lnSpc>
              <a:spcBef>
                <a:spcPct val="50000"/>
              </a:spcBef>
            </a:pPr>
            <a:r>
              <a:rPr lang="en-US" smtClean="0"/>
              <a:t>Land Degradation</a:t>
            </a:r>
          </a:p>
          <a:p>
            <a:pPr eaLnBrk="1" hangingPunct="1">
              <a:lnSpc>
                <a:spcPct val="20000"/>
              </a:lnSpc>
            </a:pPr>
            <a:endParaRPr lang="en-US" smtClean="0"/>
          </a:p>
          <a:p>
            <a:pPr eaLnBrk="1" hangingPunct="1"/>
            <a:r>
              <a:rPr lang="en-US" smtClean="0"/>
              <a:t>Earth’s atmosphere, biosphere, and hydrosphere are shared by all.  They are the common heritage of humankind.  The GEF represents people coming together from the entire spectrum of the developing and developed world to work together to protect the global environment upon which we all depend.  Let’s take each focal area and look at the trends, the human impacts, and the links to basic human welfare.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3403D65-BB12-4045-8C33-F512FB4CA454}" type="slidenum">
              <a:rPr lang="en-US" smtClean="0"/>
              <a:pPr/>
              <a:t>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414838"/>
            <a:ext cx="5181600" cy="4416425"/>
          </a:xfrm>
          <a:noFill/>
          <a:ln/>
        </p:spPr>
        <p:txBody>
          <a:bodyPr/>
          <a:lstStyle/>
          <a:p>
            <a:pPr eaLnBrk="1" hangingPunct="1">
              <a:spcBef>
                <a:spcPct val="0"/>
              </a:spcBef>
            </a:pPr>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89E20BC-6A25-4256-BD20-F87247BFD7E1}" type="slidenum">
              <a:rPr lang="en-US" smtClean="0"/>
              <a:pPr/>
              <a:t>12</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14400" y="4414838"/>
            <a:ext cx="5029200" cy="4184650"/>
          </a:xfrm>
          <a:noFill/>
          <a:ln/>
        </p:spPr>
        <p:txBody>
          <a:bodyPr/>
          <a:lstStyle/>
          <a:p>
            <a:pPr algn="ctr" eaLnBrk="1" hangingPunct="1"/>
            <a:r>
              <a:rPr lang="en-US" b="1" smtClean="0"/>
              <a:t>Closing</a:t>
            </a:r>
          </a:p>
          <a:p>
            <a:pPr algn="ctr" eaLnBrk="1" hangingPunct="1"/>
            <a:endParaRPr lang="en-US" b="1" smtClean="0"/>
          </a:p>
          <a:p>
            <a:pPr eaLnBrk="1" hangingPunct="1"/>
            <a:r>
              <a:rPr lang="en-US" smtClean="0"/>
              <a:t>This Briefing was just a first step in what is hoped will be a long and fruitful partnership together to face the challenge of building models that show the way toward prosperity and preservation of the global environment in the new millenium.</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2"/>
          <p:cNvSpPr>
            <a:spLocks noChangeArrowheads="1"/>
          </p:cNvSpPr>
          <p:nvPr/>
        </p:nvSpPr>
        <p:spPr bwMode="auto">
          <a:xfrm>
            <a:off x="0" y="6477000"/>
            <a:ext cx="9144000" cy="381000"/>
          </a:xfrm>
          <a:prstGeom prst="rect">
            <a:avLst/>
          </a:prstGeom>
          <a:solidFill>
            <a:srgbClr val="008000"/>
          </a:solidFill>
          <a:ln w="9525">
            <a:noFill/>
            <a:miter lim="800000"/>
            <a:headEnd/>
            <a:tailEnd/>
          </a:ln>
          <a:effectLst/>
        </p:spPr>
        <p:txBody>
          <a:bodyPr wrap="none" anchor="ctr"/>
          <a:lstStyle/>
          <a:p>
            <a:pPr>
              <a:defRPr/>
            </a:pPr>
            <a:endParaRPr lang="en-US"/>
          </a:p>
        </p:txBody>
      </p:sp>
      <p:sp>
        <p:nvSpPr>
          <p:cNvPr id="3" name="Text Box 3"/>
          <p:cNvSpPr txBox="1">
            <a:spLocks noChangeArrowheads="1"/>
          </p:cNvSpPr>
          <p:nvPr/>
        </p:nvSpPr>
        <p:spPr bwMode="gray">
          <a:xfrm>
            <a:off x="533400" y="6477000"/>
            <a:ext cx="8229600" cy="366713"/>
          </a:xfrm>
          <a:prstGeom prst="rect">
            <a:avLst/>
          </a:prstGeom>
          <a:noFill/>
          <a:ln w="9525">
            <a:noFill/>
            <a:miter lim="800000"/>
            <a:headEnd/>
            <a:tailEnd/>
          </a:ln>
          <a:effectLst/>
        </p:spPr>
        <p:txBody>
          <a:bodyPr>
            <a:spAutoFit/>
          </a:bodyPr>
          <a:lstStyle/>
          <a:p>
            <a:pPr algn="ctr" eaLnBrk="0" hangingPunct="0">
              <a:defRPr/>
            </a:pPr>
            <a:r>
              <a:rPr lang="en-US" altLang="en-US" b="1">
                <a:solidFill>
                  <a:srgbClr val="C0C0C0"/>
                </a:solidFill>
              </a:rPr>
              <a:t>G L O B A L   E N V I R O N M E N T   F A C I L I T Y   -   www.thegef.org</a:t>
            </a:r>
          </a:p>
        </p:txBody>
      </p:sp>
      <p:pic>
        <p:nvPicPr>
          <p:cNvPr id="4" name="Picture 4" descr="GEFlogo_short_White"/>
          <p:cNvPicPr>
            <a:picLocks noChangeAspect="1" noChangeArrowheads="1"/>
          </p:cNvPicPr>
          <p:nvPr/>
        </p:nvPicPr>
        <p:blipFill>
          <a:blip r:embed="rId2" cstate="print"/>
          <a:srcRect/>
          <a:stretch>
            <a:fillRect/>
          </a:stretch>
        </p:blipFill>
        <p:spPr bwMode="auto">
          <a:xfrm>
            <a:off x="152400" y="152400"/>
            <a:ext cx="977900" cy="1100138"/>
          </a:xfrm>
          <a:prstGeom prst="rect">
            <a:avLst/>
          </a:prstGeom>
          <a:noFill/>
          <a:ln w="9525">
            <a:noFill/>
            <a:miter lim="800000"/>
            <a:headEnd/>
            <a:tailEnd/>
          </a:ln>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304800"/>
            <a:ext cx="20193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304800"/>
            <a:ext cx="59055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C496AD9-93AB-4767-BC9B-A5DF5BE8402D}" type="datetimeFigureOut">
              <a:rPr lang="en-US"/>
              <a:pPr>
                <a:defRPr/>
              </a:pPr>
              <a:t>11/3/2011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2BBAE5C-788A-42E1-B25B-9D52D7240EB7}" type="slidenum">
              <a:rPr lang="en-US"/>
              <a:pPr>
                <a:defRPr/>
              </a:pPr>
              <a:t>‹#›</a:t>
            </a:fld>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3914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981200"/>
            <a:ext cx="8001000" cy="18256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7"/>
          <p:cNvSpPr>
            <a:spLocks noGrp="1" noChangeArrowheads="1"/>
          </p:cNvSpPr>
          <p:nvPr>
            <p:ph type="dt" sz="half" idx="10"/>
          </p:nvPr>
        </p:nvSpPr>
        <p:spPr/>
        <p:txBody>
          <a:bodyPr/>
          <a:lstStyle>
            <a:lvl1pPr>
              <a:defRPr/>
            </a:lvl1pPr>
          </a:lstStyle>
          <a:p>
            <a:pPr>
              <a:defRPr/>
            </a:pPr>
            <a:endParaRPr lang="en-US"/>
          </a:p>
        </p:txBody>
      </p:sp>
      <p:sp>
        <p:nvSpPr>
          <p:cNvPr id="5" name="Rectangle 8"/>
          <p:cNvSpPr>
            <a:spLocks noGrp="1" noChangeArrowheads="1"/>
          </p:cNvSpPr>
          <p:nvPr>
            <p:ph type="ftr" sz="quarter" idx="11"/>
          </p:nvPr>
        </p:nvSpPr>
        <p:spPr/>
        <p:txBody>
          <a:bodyPr/>
          <a:lstStyle>
            <a:lvl1pPr>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vl1pPr>
          </a:lstStyle>
          <a:p>
            <a:pPr>
              <a:defRPr/>
            </a:pPr>
            <a:fld id="{2ED9306C-634C-4EF4-B1DC-3858C91254B9}" type="slidenum">
              <a:rPr lang="en-US"/>
              <a:pPr>
                <a:defRPr/>
              </a:pPr>
              <a:t>‹#›</a:t>
            </a:fld>
            <a:endParaRPr lang="en-US"/>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en-US"/>
          </a:p>
        </p:txBody>
      </p:sp>
      <p:sp>
        <p:nvSpPr>
          <p:cNvPr id="3" name="Rectangle 8"/>
          <p:cNvSpPr>
            <a:spLocks noGrp="1" noChangeArrowheads="1"/>
          </p:cNvSpPr>
          <p:nvPr>
            <p:ph type="ftr" sz="quarter" idx="11"/>
          </p:nvPr>
        </p:nvSpPr>
        <p:spPr/>
        <p:txBody>
          <a:bodyPr/>
          <a:lstStyle>
            <a:lvl1pPr>
              <a:defRPr/>
            </a:lvl1pPr>
          </a:lstStyle>
          <a:p>
            <a:pPr>
              <a:defRPr/>
            </a:pPr>
            <a:endParaRPr lang="en-US"/>
          </a:p>
        </p:txBody>
      </p:sp>
      <p:sp>
        <p:nvSpPr>
          <p:cNvPr id="4" name="Rectangle 9"/>
          <p:cNvSpPr>
            <a:spLocks noGrp="1" noChangeArrowheads="1"/>
          </p:cNvSpPr>
          <p:nvPr>
            <p:ph type="sldNum" sz="quarter" idx="12"/>
          </p:nvPr>
        </p:nvSpPr>
        <p:spPr/>
        <p:txBody>
          <a:bodyPr/>
          <a:lstStyle>
            <a:lvl1pPr>
              <a:defRPr/>
            </a:lvl1pPr>
          </a:lstStyle>
          <a:p>
            <a:pPr>
              <a:defRPr/>
            </a:pPr>
            <a:fld id="{881DE68F-3F14-4FEA-9830-103EF2E3E7D7}" type="slidenum">
              <a:rPr lang="en-US"/>
              <a:pPr>
                <a:defRP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76400"/>
            <a:ext cx="396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3.wmf"/><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048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Headline Copy Goes</a:t>
            </a:r>
          </a:p>
        </p:txBody>
      </p:sp>
      <p:sp>
        <p:nvSpPr>
          <p:cNvPr id="1027" name="Rectangle 3"/>
          <p:cNvSpPr>
            <a:spLocks noGrp="1" noChangeArrowheads="1"/>
          </p:cNvSpPr>
          <p:nvPr>
            <p:ph type="body" idx="1"/>
          </p:nvPr>
        </p:nvSpPr>
        <p:spPr bwMode="auto">
          <a:xfrm>
            <a:off x="762000" y="1676400"/>
            <a:ext cx="80772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First Level</a:t>
            </a:r>
          </a:p>
          <a:p>
            <a:pPr lvl="1"/>
            <a:r>
              <a:rPr lang="en-US" altLang="en-US" smtClean="0"/>
              <a:t>Second Level with Bullet</a:t>
            </a:r>
          </a:p>
          <a:p>
            <a:pPr lvl="2"/>
            <a:r>
              <a:rPr lang="en-US" altLang="en-US" smtClean="0"/>
              <a:t>Third and final level for bulleted copy	</a:t>
            </a:r>
          </a:p>
          <a:p>
            <a:pPr lvl="2"/>
            <a:r>
              <a:rPr lang="en-US" altLang="en-US" smtClean="0"/>
              <a:t>Typical third level </a:t>
            </a:r>
          </a:p>
        </p:txBody>
      </p:sp>
      <p:sp>
        <p:nvSpPr>
          <p:cNvPr id="4100" name="Rectangle 4"/>
          <p:cNvSpPr>
            <a:spLocks noChangeArrowheads="1"/>
          </p:cNvSpPr>
          <p:nvPr/>
        </p:nvSpPr>
        <p:spPr bwMode="auto">
          <a:xfrm>
            <a:off x="0" y="6477000"/>
            <a:ext cx="9144000" cy="381000"/>
          </a:xfrm>
          <a:prstGeom prst="rect">
            <a:avLst/>
          </a:prstGeom>
          <a:solidFill>
            <a:srgbClr val="000090"/>
          </a:solidFill>
          <a:ln w="9525">
            <a:noFill/>
            <a:miter lim="800000"/>
            <a:headEnd/>
            <a:tailEnd/>
          </a:ln>
          <a:effectLst/>
        </p:spPr>
        <p:txBody>
          <a:bodyPr wrap="none" anchor="ctr"/>
          <a:lstStyle/>
          <a:p>
            <a:pPr>
              <a:defRPr/>
            </a:pPr>
            <a:endParaRPr lang="en-US"/>
          </a:p>
        </p:txBody>
      </p:sp>
      <p:sp>
        <p:nvSpPr>
          <p:cNvPr id="4101" name="Text Box 5"/>
          <p:cNvSpPr txBox="1">
            <a:spLocks noChangeArrowheads="1"/>
          </p:cNvSpPr>
          <p:nvPr/>
        </p:nvSpPr>
        <p:spPr bwMode="gray">
          <a:xfrm>
            <a:off x="533400" y="6477000"/>
            <a:ext cx="8229600" cy="366713"/>
          </a:xfrm>
          <a:prstGeom prst="rect">
            <a:avLst/>
          </a:prstGeom>
          <a:noFill/>
          <a:ln w="9525">
            <a:noFill/>
            <a:miter lim="800000"/>
            <a:headEnd/>
            <a:tailEnd/>
          </a:ln>
          <a:effectLst/>
        </p:spPr>
        <p:txBody>
          <a:bodyPr>
            <a:spAutoFit/>
          </a:bodyPr>
          <a:lstStyle/>
          <a:p>
            <a:pPr algn="ctr" eaLnBrk="0" hangingPunct="0">
              <a:defRPr/>
            </a:pPr>
            <a:r>
              <a:rPr lang="en-US" altLang="en-US" b="1">
                <a:solidFill>
                  <a:srgbClr val="C0C0C0"/>
                </a:solidFill>
              </a:rPr>
              <a:t>G L O B A L   E N V I R O N M E N T   F A C I L I T Y   -   www.thegef.org</a:t>
            </a:r>
          </a:p>
        </p:txBody>
      </p:sp>
      <p:pic>
        <p:nvPicPr>
          <p:cNvPr id="1030" name="Picture 6" descr="GEFlogo_short_White"/>
          <p:cNvPicPr>
            <a:picLocks noChangeAspect="1" noChangeArrowheads="1"/>
          </p:cNvPicPr>
          <p:nvPr/>
        </p:nvPicPr>
        <p:blipFill>
          <a:blip r:embed="rId14" cstate="print"/>
          <a:srcRect/>
          <a:stretch>
            <a:fillRect/>
          </a:stretch>
        </p:blipFill>
        <p:spPr bwMode="auto">
          <a:xfrm>
            <a:off x="152400" y="152400"/>
            <a:ext cx="977900" cy="11001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Lst>
  <p:transition spd="med"/>
  <p:txStyles>
    <p:titleStyle>
      <a:lvl1pPr algn="ctr" rtl="0" eaLnBrk="0" fontAlgn="base" hangingPunct="0">
        <a:spcBef>
          <a:spcPct val="0"/>
        </a:spcBef>
        <a:spcAft>
          <a:spcPct val="0"/>
        </a:spcAft>
        <a:defRPr sz="4000" b="1">
          <a:solidFill>
            <a:srgbClr val="FFFF00"/>
          </a:solidFill>
          <a:latin typeface="+mj-lt"/>
          <a:ea typeface="+mj-ea"/>
          <a:cs typeface="+mj-cs"/>
        </a:defRPr>
      </a:lvl1pPr>
      <a:lvl2pPr algn="ctr" rtl="0" eaLnBrk="0" fontAlgn="base" hangingPunct="0">
        <a:spcBef>
          <a:spcPct val="0"/>
        </a:spcBef>
        <a:spcAft>
          <a:spcPct val="0"/>
        </a:spcAft>
        <a:defRPr sz="4000" b="1">
          <a:solidFill>
            <a:srgbClr val="FFFF00"/>
          </a:solidFill>
          <a:latin typeface="Arial" charset="0"/>
          <a:cs typeface="Arial" charset="0"/>
        </a:defRPr>
      </a:lvl2pPr>
      <a:lvl3pPr algn="ctr" rtl="0" eaLnBrk="0" fontAlgn="base" hangingPunct="0">
        <a:spcBef>
          <a:spcPct val="0"/>
        </a:spcBef>
        <a:spcAft>
          <a:spcPct val="0"/>
        </a:spcAft>
        <a:defRPr sz="4000" b="1">
          <a:solidFill>
            <a:srgbClr val="FFFF00"/>
          </a:solidFill>
          <a:latin typeface="Arial" charset="0"/>
          <a:cs typeface="Arial" charset="0"/>
        </a:defRPr>
      </a:lvl3pPr>
      <a:lvl4pPr algn="ctr" rtl="0" eaLnBrk="0" fontAlgn="base" hangingPunct="0">
        <a:spcBef>
          <a:spcPct val="0"/>
        </a:spcBef>
        <a:spcAft>
          <a:spcPct val="0"/>
        </a:spcAft>
        <a:defRPr sz="4000" b="1">
          <a:solidFill>
            <a:srgbClr val="FFFF00"/>
          </a:solidFill>
          <a:latin typeface="Arial" charset="0"/>
          <a:cs typeface="Arial" charset="0"/>
        </a:defRPr>
      </a:lvl4pPr>
      <a:lvl5pPr algn="ctr" rtl="0" eaLnBrk="0" fontAlgn="base" hangingPunct="0">
        <a:spcBef>
          <a:spcPct val="0"/>
        </a:spcBef>
        <a:spcAft>
          <a:spcPct val="0"/>
        </a:spcAft>
        <a:defRPr sz="4000" b="1">
          <a:solidFill>
            <a:srgbClr val="FFFF00"/>
          </a:solidFill>
          <a:latin typeface="Arial" charset="0"/>
          <a:cs typeface="Arial" charset="0"/>
        </a:defRPr>
      </a:lvl5pPr>
      <a:lvl6pPr marL="457200" algn="ctr" rtl="0" fontAlgn="base">
        <a:spcBef>
          <a:spcPct val="0"/>
        </a:spcBef>
        <a:spcAft>
          <a:spcPct val="0"/>
        </a:spcAft>
        <a:defRPr sz="4000" b="1">
          <a:solidFill>
            <a:srgbClr val="FFFF00"/>
          </a:solidFill>
          <a:latin typeface="Arial" charset="0"/>
          <a:cs typeface="Arial" charset="0"/>
        </a:defRPr>
      </a:lvl6pPr>
      <a:lvl7pPr marL="914400" algn="ctr" rtl="0" fontAlgn="base">
        <a:spcBef>
          <a:spcPct val="0"/>
        </a:spcBef>
        <a:spcAft>
          <a:spcPct val="0"/>
        </a:spcAft>
        <a:defRPr sz="4000" b="1">
          <a:solidFill>
            <a:srgbClr val="FFFF00"/>
          </a:solidFill>
          <a:latin typeface="Arial" charset="0"/>
          <a:cs typeface="Arial" charset="0"/>
        </a:defRPr>
      </a:lvl7pPr>
      <a:lvl8pPr marL="1371600" algn="ctr" rtl="0" fontAlgn="base">
        <a:spcBef>
          <a:spcPct val="0"/>
        </a:spcBef>
        <a:spcAft>
          <a:spcPct val="0"/>
        </a:spcAft>
        <a:defRPr sz="4000" b="1">
          <a:solidFill>
            <a:srgbClr val="FFFF00"/>
          </a:solidFill>
          <a:latin typeface="Arial" charset="0"/>
          <a:cs typeface="Arial" charset="0"/>
        </a:defRPr>
      </a:lvl8pPr>
      <a:lvl9pPr marL="1828800" algn="ctr" rtl="0" fontAlgn="base">
        <a:spcBef>
          <a:spcPct val="0"/>
        </a:spcBef>
        <a:spcAft>
          <a:spcPct val="0"/>
        </a:spcAft>
        <a:defRPr sz="4000" b="1">
          <a:solidFill>
            <a:srgbClr val="FFFF00"/>
          </a:solidFill>
          <a:latin typeface="Arial" charset="0"/>
          <a:cs typeface="Arial" charset="0"/>
        </a:defRPr>
      </a:lvl9pPr>
    </p:titleStyle>
    <p:bodyStyle>
      <a:lvl1pPr marL="342900" indent="-342900" algn="l" rtl="0" eaLnBrk="0" fontAlgn="base" hangingPunct="0">
        <a:spcBef>
          <a:spcPct val="20000"/>
        </a:spcBef>
        <a:spcAft>
          <a:spcPct val="0"/>
        </a:spcAft>
        <a:buClr>
          <a:srgbClr val="FF9900"/>
        </a:buClr>
        <a:buSzPct val="120000"/>
        <a:buChar char="•"/>
        <a:defRPr sz="3200" b="1">
          <a:solidFill>
            <a:srgbClr val="FFFFFF"/>
          </a:solidFill>
          <a:latin typeface="+mn-lt"/>
          <a:ea typeface="+mn-ea"/>
          <a:cs typeface="+mn-cs"/>
        </a:defRPr>
      </a:lvl1pPr>
      <a:lvl2pPr marL="742950" indent="-285750" algn="l" rtl="0" eaLnBrk="0" fontAlgn="base" hangingPunct="0">
        <a:spcBef>
          <a:spcPct val="20000"/>
        </a:spcBef>
        <a:spcAft>
          <a:spcPct val="0"/>
        </a:spcAft>
        <a:buClr>
          <a:srgbClr val="FF9900"/>
        </a:buClr>
        <a:buSzPct val="120000"/>
        <a:buChar char="•"/>
        <a:defRPr sz="2800" b="1">
          <a:solidFill>
            <a:schemeClr val="bg1"/>
          </a:solidFill>
          <a:latin typeface="+mn-lt"/>
          <a:cs typeface="+mn-cs"/>
        </a:defRPr>
      </a:lvl2pPr>
      <a:lvl3pPr marL="1143000" indent="-228600" algn="l" rtl="0" eaLnBrk="0" fontAlgn="base" hangingPunct="0">
        <a:spcBef>
          <a:spcPct val="20000"/>
        </a:spcBef>
        <a:spcAft>
          <a:spcPct val="0"/>
        </a:spcAft>
        <a:buClr>
          <a:srgbClr val="FF9900"/>
        </a:buClr>
        <a:buSzPct val="120000"/>
        <a:buChar char="•"/>
        <a:defRPr sz="2400" b="1">
          <a:solidFill>
            <a:schemeClr val="bg1"/>
          </a:solidFill>
          <a:latin typeface="+mn-lt"/>
          <a:cs typeface="+mn-cs"/>
        </a:defRPr>
      </a:lvl3pPr>
      <a:lvl4pPr marL="1600200" indent="-228600" algn="l" rtl="0" eaLnBrk="0" fontAlgn="base" hangingPunct="0">
        <a:spcBef>
          <a:spcPct val="20000"/>
        </a:spcBef>
        <a:spcAft>
          <a:spcPct val="0"/>
        </a:spcAft>
        <a:buClr>
          <a:srgbClr val="000099"/>
        </a:buClr>
        <a:buSzPct val="120000"/>
        <a:buChar char="•"/>
        <a:defRPr sz="2000">
          <a:solidFill>
            <a:schemeClr val="bg1"/>
          </a:solidFill>
          <a:latin typeface="Verdana" pitchFamily="34" charset="0"/>
          <a:cs typeface="+mn-cs"/>
        </a:defRPr>
      </a:lvl4pPr>
      <a:lvl5pPr marL="2057400" indent="-228600" algn="l" rtl="0" eaLnBrk="0" fontAlgn="base" hangingPunct="0">
        <a:spcBef>
          <a:spcPct val="20000"/>
        </a:spcBef>
        <a:spcAft>
          <a:spcPct val="0"/>
        </a:spcAft>
        <a:buClr>
          <a:srgbClr val="000099"/>
        </a:buClr>
        <a:buSzPct val="120000"/>
        <a:buChar char="•"/>
        <a:defRPr sz="2000">
          <a:solidFill>
            <a:schemeClr val="bg1"/>
          </a:solidFill>
          <a:latin typeface="Verdana" pitchFamily="34" charset="0"/>
          <a:cs typeface="+mn-cs"/>
        </a:defRPr>
      </a:lvl5pPr>
      <a:lvl6pPr marL="2514600" indent="-228600" algn="l" rtl="0" fontAlgn="base">
        <a:spcBef>
          <a:spcPct val="20000"/>
        </a:spcBef>
        <a:spcAft>
          <a:spcPct val="0"/>
        </a:spcAft>
        <a:buClr>
          <a:srgbClr val="000099"/>
        </a:buClr>
        <a:buSzPct val="120000"/>
        <a:buChar char="•"/>
        <a:defRPr sz="2000">
          <a:solidFill>
            <a:schemeClr val="bg1"/>
          </a:solidFill>
          <a:latin typeface="Verdana" pitchFamily="34" charset="0"/>
          <a:cs typeface="+mn-cs"/>
        </a:defRPr>
      </a:lvl6pPr>
      <a:lvl7pPr marL="2971800" indent="-228600" algn="l" rtl="0" fontAlgn="base">
        <a:spcBef>
          <a:spcPct val="20000"/>
        </a:spcBef>
        <a:spcAft>
          <a:spcPct val="0"/>
        </a:spcAft>
        <a:buClr>
          <a:srgbClr val="000099"/>
        </a:buClr>
        <a:buSzPct val="120000"/>
        <a:buChar char="•"/>
        <a:defRPr sz="2000">
          <a:solidFill>
            <a:schemeClr val="bg1"/>
          </a:solidFill>
          <a:latin typeface="Verdana" pitchFamily="34" charset="0"/>
          <a:cs typeface="+mn-cs"/>
        </a:defRPr>
      </a:lvl7pPr>
      <a:lvl8pPr marL="3429000" indent="-228600" algn="l" rtl="0" fontAlgn="base">
        <a:spcBef>
          <a:spcPct val="20000"/>
        </a:spcBef>
        <a:spcAft>
          <a:spcPct val="0"/>
        </a:spcAft>
        <a:buClr>
          <a:srgbClr val="000099"/>
        </a:buClr>
        <a:buSzPct val="120000"/>
        <a:buChar char="•"/>
        <a:defRPr sz="2000">
          <a:solidFill>
            <a:schemeClr val="bg1"/>
          </a:solidFill>
          <a:latin typeface="Verdana" pitchFamily="34" charset="0"/>
          <a:cs typeface="+mn-cs"/>
        </a:defRPr>
      </a:lvl8pPr>
      <a:lvl9pPr marL="3886200" indent="-228600" algn="l" rtl="0" fontAlgn="base">
        <a:spcBef>
          <a:spcPct val="20000"/>
        </a:spcBef>
        <a:spcAft>
          <a:spcPct val="0"/>
        </a:spcAft>
        <a:buClr>
          <a:srgbClr val="000099"/>
        </a:buClr>
        <a:buSzPct val="120000"/>
        <a:buChar char="•"/>
        <a:defRPr sz="2000">
          <a:solidFill>
            <a:schemeClr val="bg1"/>
          </a:solidFill>
          <a:latin typeface="Verdana" pitchFamily="34"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cstate="print"/>
          <a:srcRect b="9525"/>
          <a:stretch>
            <a:fillRect/>
          </a:stretch>
        </p:blipFill>
        <p:spPr bwMode="auto">
          <a:xfrm>
            <a:off x="0" y="0"/>
            <a:ext cx="9144000" cy="14478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533400" y="685800"/>
            <a:ext cx="7391400" cy="6096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381000" y="1752600"/>
            <a:ext cx="8305800" cy="18256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8725" name="Rectangle 5"/>
          <p:cNvSpPr>
            <a:spLocks noChangeArrowheads="1"/>
          </p:cNvSpPr>
          <p:nvPr/>
        </p:nvSpPr>
        <p:spPr bwMode="auto">
          <a:xfrm>
            <a:off x="4243388" y="3133725"/>
            <a:ext cx="9144000" cy="0"/>
          </a:xfrm>
          <a:prstGeom prst="rect">
            <a:avLst/>
          </a:prstGeom>
          <a:noFill/>
          <a:ln w="9525">
            <a:noFill/>
            <a:miter lim="800000"/>
            <a:headEnd/>
            <a:tailEnd/>
          </a:ln>
          <a:effectLst/>
        </p:spPr>
        <p:txBody>
          <a:bodyPr>
            <a:spAutoFit/>
          </a:bodyPr>
          <a:lstStyle/>
          <a:p>
            <a:pPr>
              <a:defRPr/>
            </a:pPr>
            <a:endParaRPr lang="en-US" dirty="0">
              <a:solidFill>
                <a:srgbClr val="E4DCC4"/>
              </a:solidFill>
            </a:endParaRPr>
          </a:p>
        </p:txBody>
      </p:sp>
      <p:sp>
        <p:nvSpPr>
          <p:cNvPr id="158726" name="Rectangle 6"/>
          <p:cNvSpPr>
            <a:spLocks noChangeArrowheads="1"/>
          </p:cNvSpPr>
          <p:nvPr/>
        </p:nvSpPr>
        <p:spPr bwMode="auto">
          <a:xfrm>
            <a:off x="4243388" y="3133725"/>
            <a:ext cx="9144000" cy="0"/>
          </a:xfrm>
          <a:prstGeom prst="rect">
            <a:avLst/>
          </a:prstGeom>
          <a:noFill/>
          <a:ln w="9525">
            <a:noFill/>
            <a:miter lim="800000"/>
            <a:headEnd/>
            <a:tailEnd/>
          </a:ln>
          <a:effectLst/>
        </p:spPr>
        <p:txBody>
          <a:bodyPr>
            <a:spAutoFit/>
          </a:bodyPr>
          <a:lstStyle/>
          <a:p>
            <a:pPr>
              <a:defRPr/>
            </a:pPr>
            <a:endParaRPr lang="en-US" dirty="0">
              <a:solidFill>
                <a:srgbClr val="E4DCC4"/>
              </a:solidFill>
            </a:endParaRPr>
          </a:p>
        </p:txBody>
      </p:sp>
      <p:sp>
        <p:nvSpPr>
          <p:cNvPr id="158727" name="Rectangle 7"/>
          <p:cNvSpPr>
            <a:spLocks noGrp="1" noChangeArrowheads="1"/>
          </p:cNvSpPr>
          <p:nvPr>
            <p:ph type="dt" sz="half" idx="2"/>
          </p:nvPr>
        </p:nvSpPr>
        <p:spPr bwMode="auto">
          <a:xfrm>
            <a:off x="336550" y="6477000"/>
            <a:ext cx="2133600" cy="244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900" b="0">
                <a:solidFill>
                  <a:srgbClr val="3598D4"/>
                </a:solidFill>
                <a:latin typeface="Arial" charset="0"/>
                <a:ea typeface="+mn-ea"/>
              </a:defRPr>
            </a:lvl1pPr>
          </a:lstStyle>
          <a:p>
            <a:pPr>
              <a:defRPr/>
            </a:pPr>
            <a:endParaRPr lang="en-US"/>
          </a:p>
        </p:txBody>
      </p:sp>
      <p:sp>
        <p:nvSpPr>
          <p:cNvPr id="158728" name="Rectangle 8"/>
          <p:cNvSpPr>
            <a:spLocks noGrp="1" noChangeArrowheads="1"/>
          </p:cNvSpPr>
          <p:nvPr>
            <p:ph type="ftr" sz="quarter" idx="3"/>
          </p:nvPr>
        </p:nvSpPr>
        <p:spPr bwMode="auto">
          <a:xfrm>
            <a:off x="3200400" y="6477000"/>
            <a:ext cx="2895600" cy="247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900" b="0">
                <a:solidFill>
                  <a:srgbClr val="3598D4"/>
                </a:solidFill>
                <a:latin typeface="Arial" charset="0"/>
                <a:ea typeface="+mn-ea"/>
              </a:defRPr>
            </a:lvl1pPr>
          </a:lstStyle>
          <a:p>
            <a:pPr>
              <a:defRPr/>
            </a:pPr>
            <a:endParaRPr lang="en-US"/>
          </a:p>
        </p:txBody>
      </p:sp>
      <p:sp>
        <p:nvSpPr>
          <p:cNvPr id="158729" name="Rectangle 9"/>
          <p:cNvSpPr>
            <a:spLocks noGrp="1" noChangeArrowheads="1"/>
          </p:cNvSpPr>
          <p:nvPr>
            <p:ph type="sldNum" sz="quarter" idx="4"/>
          </p:nvPr>
        </p:nvSpPr>
        <p:spPr bwMode="auto">
          <a:xfrm>
            <a:off x="6858000" y="6477000"/>
            <a:ext cx="2133600" cy="247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solidFill>
                  <a:srgbClr val="3598D4"/>
                </a:solidFill>
              </a:defRPr>
            </a:lvl1pPr>
          </a:lstStyle>
          <a:p>
            <a:pPr>
              <a:defRPr/>
            </a:pPr>
            <a:fld id="{D5D8936C-BA08-4AD2-8A22-F00FE1B8209C}" type="slidenum">
              <a:rPr lang="en-US"/>
              <a:pPr>
                <a:defRPr/>
              </a:pPr>
              <a:t>‹#›</a:t>
            </a:fld>
            <a:endParaRPr lang="en-US"/>
          </a:p>
        </p:txBody>
      </p:sp>
      <p:sp>
        <p:nvSpPr>
          <p:cNvPr id="1034" name="Picture 10"/>
          <p:cNvSpPr>
            <a:spLocks noChangeAspect="1" noChangeArrowheads="1"/>
          </p:cNvSpPr>
          <p:nvPr/>
        </p:nvSpPr>
        <p:spPr bwMode="auto">
          <a:xfrm>
            <a:off x="6018213" y="131763"/>
            <a:ext cx="2895600" cy="371475"/>
          </a:xfrm>
          <a:prstGeom prst="rect">
            <a:avLst/>
          </a:prstGeom>
          <a:noFill/>
          <a:ln w="9525">
            <a:noFill/>
            <a:miter lim="800000"/>
            <a:headEnd/>
            <a:tailEnd/>
          </a:ln>
        </p:spPr>
        <p:txBody>
          <a:bodyPr/>
          <a:lstStyle/>
          <a:p>
            <a:pPr>
              <a:defRPr/>
            </a:pPr>
            <a:endParaRPr lang="en-US" dirty="0">
              <a:solidFill>
                <a:srgbClr val="E4DCC4"/>
              </a:solidFill>
            </a:endParaRPr>
          </a:p>
        </p:txBody>
      </p:sp>
      <p:sp>
        <p:nvSpPr>
          <p:cNvPr id="158732" name="Line 12"/>
          <p:cNvSpPr>
            <a:spLocks noChangeShapeType="1"/>
          </p:cNvSpPr>
          <p:nvPr/>
        </p:nvSpPr>
        <p:spPr bwMode="auto">
          <a:xfrm>
            <a:off x="0" y="1360488"/>
            <a:ext cx="9144000" cy="0"/>
          </a:xfrm>
          <a:prstGeom prst="line">
            <a:avLst/>
          </a:prstGeom>
          <a:noFill/>
          <a:ln w="25400">
            <a:solidFill>
              <a:schemeClr val="bg1"/>
            </a:solidFill>
            <a:round/>
            <a:headEnd/>
            <a:tailEnd/>
          </a:ln>
          <a:effectLst/>
        </p:spPr>
        <p:txBody>
          <a:bodyPr wrap="none" anchor="ctr"/>
          <a:lstStyle/>
          <a:p>
            <a:pPr>
              <a:defRPr/>
            </a:pPr>
            <a:endParaRPr lang="en-US" dirty="0">
              <a:solidFill>
                <a:srgbClr val="E4DCC4"/>
              </a:solidFill>
            </a:endParaRPr>
          </a:p>
        </p:txBody>
      </p:sp>
      <p:sp>
        <p:nvSpPr>
          <p:cNvPr id="158733" name="Rectangle 13"/>
          <p:cNvSpPr>
            <a:spLocks noChangeArrowheads="1"/>
          </p:cNvSpPr>
          <p:nvPr/>
        </p:nvSpPr>
        <p:spPr bwMode="auto">
          <a:xfrm>
            <a:off x="4043363" y="2843213"/>
            <a:ext cx="9144000" cy="0"/>
          </a:xfrm>
          <a:prstGeom prst="rect">
            <a:avLst/>
          </a:prstGeom>
          <a:noFill/>
          <a:ln w="9525">
            <a:noFill/>
            <a:miter lim="800000"/>
            <a:headEnd/>
            <a:tailEnd/>
          </a:ln>
          <a:effectLst/>
        </p:spPr>
        <p:txBody>
          <a:bodyPr>
            <a:spAutoFit/>
          </a:bodyPr>
          <a:lstStyle/>
          <a:p>
            <a:pPr>
              <a:defRPr/>
            </a:pPr>
            <a:endParaRPr lang="en-US" dirty="0">
              <a:solidFill>
                <a:srgbClr val="E4DCC4"/>
              </a:solidFill>
            </a:endParaRPr>
          </a:p>
        </p:txBody>
      </p:sp>
      <p:sp>
        <p:nvSpPr>
          <p:cNvPr id="158734" name="Rectangle 14"/>
          <p:cNvSpPr>
            <a:spLocks noChangeArrowheads="1"/>
          </p:cNvSpPr>
          <p:nvPr/>
        </p:nvSpPr>
        <p:spPr bwMode="auto">
          <a:xfrm>
            <a:off x="4043363" y="2843213"/>
            <a:ext cx="9144000" cy="0"/>
          </a:xfrm>
          <a:prstGeom prst="rect">
            <a:avLst/>
          </a:prstGeom>
          <a:noFill/>
          <a:ln w="9525">
            <a:noFill/>
            <a:miter lim="800000"/>
            <a:headEnd/>
            <a:tailEnd/>
          </a:ln>
          <a:effectLst/>
        </p:spPr>
        <p:txBody>
          <a:bodyPr>
            <a:spAutoFit/>
          </a:bodyPr>
          <a:lstStyle/>
          <a:p>
            <a:pPr>
              <a:defRPr/>
            </a:pPr>
            <a:endParaRPr lang="en-US" dirty="0">
              <a:solidFill>
                <a:srgbClr val="E4DCC4"/>
              </a:solidFill>
            </a:endParaRPr>
          </a:p>
        </p:txBody>
      </p:sp>
      <p:pic>
        <p:nvPicPr>
          <p:cNvPr id="2062" name="Picture 10"/>
          <p:cNvPicPr>
            <a:picLocks noChangeAspect="1" noChangeArrowheads="1"/>
          </p:cNvPicPr>
          <p:nvPr userDrawn="1"/>
        </p:nvPicPr>
        <p:blipFill>
          <a:blip r:embed="rId5" cstate="print"/>
          <a:srcRect/>
          <a:stretch>
            <a:fillRect/>
          </a:stretch>
        </p:blipFill>
        <p:spPr bwMode="auto">
          <a:xfrm>
            <a:off x="6019800" y="152400"/>
            <a:ext cx="2895600" cy="37147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849" r:id="rId1"/>
    <p:sldLayoutId id="2147483850" r:id="rId2"/>
  </p:sldLayoutIdLst>
  <p:transition spd="med"/>
  <p:timing>
    <p:tnLst>
      <p:par>
        <p:cTn id="1" dur="indefinite" restart="never" nodeType="tmRoot"/>
      </p:par>
    </p:tnLst>
  </p:timing>
  <p:hf sldNum="0" hdr="0" ftr="0" dt="0"/>
  <p:txStyles>
    <p:titleStyle>
      <a:lvl1pPr algn="l" rtl="0" eaLnBrk="0" fontAlgn="base" hangingPunct="0">
        <a:spcBef>
          <a:spcPct val="0"/>
        </a:spcBef>
        <a:spcAft>
          <a:spcPct val="0"/>
        </a:spcAft>
        <a:defRPr sz="2400" b="1">
          <a:solidFill>
            <a:srgbClr val="EADC8E"/>
          </a:solidFill>
          <a:latin typeface="+mj-lt"/>
          <a:ea typeface="MS PGothic" pitchFamily="34" charset="-128"/>
          <a:cs typeface="+mj-cs"/>
        </a:defRPr>
      </a:lvl1pPr>
      <a:lvl2pPr algn="l" rtl="0" eaLnBrk="0" fontAlgn="base" hangingPunct="0">
        <a:spcBef>
          <a:spcPct val="0"/>
        </a:spcBef>
        <a:spcAft>
          <a:spcPct val="0"/>
        </a:spcAft>
        <a:defRPr sz="2400" b="1">
          <a:solidFill>
            <a:srgbClr val="EADC8E"/>
          </a:solidFill>
          <a:latin typeface="Arial" charset="0"/>
          <a:ea typeface="MS PGothic" pitchFamily="34" charset="-128"/>
        </a:defRPr>
      </a:lvl2pPr>
      <a:lvl3pPr algn="l" rtl="0" eaLnBrk="0" fontAlgn="base" hangingPunct="0">
        <a:spcBef>
          <a:spcPct val="0"/>
        </a:spcBef>
        <a:spcAft>
          <a:spcPct val="0"/>
        </a:spcAft>
        <a:defRPr sz="2400" b="1">
          <a:solidFill>
            <a:srgbClr val="EADC8E"/>
          </a:solidFill>
          <a:latin typeface="Arial" charset="0"/>
          <a:ea typeface="MS PGothic" pitchFamily="34" charset="-128"/>
        </a:defRPr>
      </a:lvl3pPr>
      <a:lvl4pPr algn="l" rtl="0" eaLnBrk="0" fontAlgn="base" hangingPunct="0">
        <a:spcBef>
          <a:spcPct val="0"/>
        </a:spcBef>
        <a:spcAft>
          <a:spcPct val="0"/>
        </a:spcAft>
        <a:defRPr sz="2400" b="1">
          <a:solidFill>
            <a:srgbClr val="EADC8E"/>
          </a:solidFill>
          <a:latin typeface="Arial" charset="0"/>
          <a:ea typeface="MS PGothic" pitchFamily="34" charset="-128"/>
        </a:defRPr>
      </a:lvl4pPr>
      <a:lvl5pPr algn="l" rtl="0" eaLnBrk="0" fontAlgn="base" hangingPunct="0">
        <a:spcBef>
          <a:spcPct val="0"/>
        </a:spcBef>
        <a:spcAft>
          <a:spcPct val="0"/>
        </a:spcAft>
        <a:defRPr sz="2400" b="1">
          <a:solidFill>
            <a:srgbClr val="EADC8E"/>
          </a:solidFill>
          <a:latin typeface="Arial" charset="0"/>
          <a:ea typeface="MS PGothic" pitchFamily="34" charset="-128"/>
        </a:defRPr>
      </a:lvl5pPr>
      <a:lvl6pPr marL="457200" algn="l" rtl="0" fontAlgn="base">
        <a:spcBef>
          <a:spcPct val="0"/>
        </a:spcBef>
        <a:spcAft>
          <a:spcPct val="0"/>
        </a:spcAft>
        <a:defRPr sz="2400" b="1">
          <a:solidFill>
            <a:srgbClr val="EADC8E"/>
          </a:solidFill>
          <a:latin typeface="Arial" charset="0"/>
        </a:defRPr>
      </a:lvl6pPr>
      <a:lvl7pPr marL="914400" algn="l" rtl="0" fontAlgn="base">
        <a:spcBef>
          <a:spcPct val="0"/>
        </a:spcBef>
        <a:spcAft>
          <a:spcPct val="0"/>
        </a:spcAft>
        <a:defRPr sz="2400" b="1">
          <a:solidFill>
            <a:srgbClr val="EADC8E"/>
          </a:solidFill>
          <a:latin typeface="Arial" charset="0"/>
        </a:defRPr>
      </a:lvl7pPr>
      <a:lvl8pPr marL="1371600" algn="l" rtl="0" fontAlgn="base">
        <a:spcBef>
          <a:spcPct val="0"/>
        </a:spcBef>
        <a:spcAft>
          <a:spcPct val="0"/>
        </a:spcAft>
        <a:defRPr sz="2400" b="1">
          <a:solidFill>
            <a:srgbClr val="EADC8E"/>
          </a:solidFill>
          <a:latin typeface="Arial" charset="0"/>
        </a:defRPr>
      </a:lvl8pPr>
      <a:lvl9pPr marL="1828800" algn="l" rtl="0" fontAlgn="base">
        <a:spcBef>
          <a:spcPct val="0"/>
        </a:spcBef>
        <a:spcAft>
          <a:spcPct val="0"/>
        </a:spcAft>
        <a:defRPr sz="2400" b="1">
          <a:solidFill>
            <a:srgbClr val="EADC8E"/>
          </a:solidFill>
          <a:latin typeface="Arial" charset="0"/>
        </a:defRPr>
      </a:lvl9pPr>
    </p:titleStyle>
    <p:bodyStyle>
      <a:lvl1pPr marL="342900" indent="-342900" algn="l" rtl="0" eaLnBrk="0" fontAlgn="base" hangingPunct="0">
        <a:spcBef>
          <a:spcPct val="20000"/>
        </a:spcBef>
        <a:spcAft>
          <a:spcPct val="0"/>
        </a:spcAft>
        <a:buFont typeface="Wingdings" charset="2"/>
        <a:buChar char="§"/>
        <a:defRPr sz="2400">
          <a:solidFill>
            <a:srgbClr val="00446A"/>
          </a:solidFill>
          <a:latin typeface="+mn-lt"/>
          <a:ea typeface="MS PGothic" pitchFamily="34" charset="-128"/>
          <a:cs typeface="+mn-cs"/>
        </a:defRPr>
      </a:lvl1pPr>
      <a:lvl2pPr marL="742950" indent="-285750" algn="l" rtl="0" eaLnBrk="0" fontAlgn="base" hangingPunct="0">
        <a:spcBef>
          <a:spcPct val="20000"/>
        </a:spcBef>
        <a:spcAft>
          <a:spcPct val="0"/>
        </a:spcAft>
        <a:buFont typeface="Times New Roman" pitchFamily="18" charset="0"/>
        <a:buChar char="•"/>
        <a:defRPr sz="2000">
          <a:solidFill>
            <a:srgbClr val="00446A"/>
          </a:solidFill>
          <a:latin typeface="+mn-lt"/>
          <a:ea typeface="MS PGothic" pitchFamily="34" charset="-128"/>
        </a:defRPr>
      </a:lvl2pPr>
      <a:lvl3pPr marL="1143000" indent="-228600" algn="l" rtl="0" eaLnBrk="0" fontAlgn="base" hangingPunct="0">
        <a:spcBef>
          <a:spcPct val="20000"/>
        </a:spcBef>
        <a:spcAft>
          <a:spcPct val="0"/>
        </a:spcAft>
        <a:buChar char="&gt;"/>
        <a:defRPr sz="2000">
          <a:solidFill>
            <a:srgbClr val="00446A"/>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rgbClr val="00446A"/>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rgbClr val="00446A"/>
          </a:solidFill>
          <a:latin typeface="+mn-lt"/>
          <a:ea typeface="MS PGothic" pitchFamily="34" charset="-128"/>
        </a:defRPr>
      </a:lvl5pPr>
      <a:lvl6pPr marL="2514600" indent="-228600" algn="l" rtl="0" fontAlgn="base">
        <a:spcBef>
          <a:spcPct val="20000"/>
        </a:spcBef>
        <a:spcAft>
          <a:spcPct val="0"/>
        </a:spcAft>
        <a:buChar char="»"/>
        <a:defRPr sz="2000">
          <a:solidFill>
            <a:srgbClr val="00446A"/>
          </a:solidFill>
          <a:latin typeface="+mn-lt"/>
        </a:defRPr>
      </a:lvl6pPr>
      <a:lvl7pPr marL="2971800" indent="-228600" algn="l" rtl="0" fontAlgn="base">
        <a:spcBef>
          <a:spcPct val="20000"/>
        </a:spcBef>
        <a:spcAft>
          <a:spcPct val="0"/>
        </a:spcAft>
        <a:buChar char="»"/>
        <a:defRPr sz="2000">
          <a:solidFill>
            <a:srgbClr val="00446A"/>
          </a:solidFill>
          <a:latin typeface="+mn-lt"/>
        </a:defRPr>
      </a:lvl7pPr>
      <a:lvl8pPr marL="3429000" indent="-228600" algn="l" rtl="0" fontAlgn="base">
        <a:spcBef>
          <a:spcPct val="20000"/>
        </a:spcBef>
        <a:spcAft>
          <a:spcPct val="0"/>
        </a:spcAft>
        <a:buChar char="»"/>
        <a:defRPr sz="2000">
          <a:solidFill>
            <a:srgbClr val="00446A"/>
          </a:solidFill>
          <a:latin typeface="+mn-lt"/>
        </a:defRPr>
      </a:lvl8pPr>
      <a:lvl9pPr marL="3886200" indent="-228600" algn="l" rtl="0" fontAlgn="base">
        <a:spcBef>
          <a:spcPct val="20000"/>
        </a:spcBef>
        <a:spcAft>
          <a:spcPct val="0"/>
        </a:spcAft>
        <a:buChar char="»"/>
        <a:defRPr sz="2000">
          <a:solidFill>
            <a:srgbClr val="00446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png"/><Relationship Id="rId7" Type="http://schemas.openxmlformats.org/officeDocument/2006/relationships/image" Target="../media/image10.wmf"/><Relationship Id="rId12" Type="http://schemas.openxmlformats.org/officeDocument/2006/relationships/image" Target="../media/image15.wmf"/><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png"/><Relationship Id="rId10" Type="http://schemas.openxmlformats.org/officeDocument/2006/relationships/image" Target="../media/image13.wmf"/><Relationship Id="rId4" Type="http://schemas.openxmlformats.org/officeDocument/2006/relationships/image" Target="../media/image7.png"/><Relationship Id="rId9" Type="http://schemas.openxmlformats.org/officeDocument/2006/relationships/image" Target="../media/image1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0" y="152400"/>
            <a:ext cx="9144000" cy="1066800"/>
          </a:xfrm>
          <a:prstGeom prst="rect">
            <a:avLst/>
          </a:prstGeom>
          <a:noFill/>
          <a:ln w="9525">
            <a:noFill/>
            <a:miter lim="800000"/>
            <a:headEnd/>
            <a:tailEnd/>
          </a:ln>
        </p:spPr>
      </p:pic>
      <p:sp>
        <p:nvSpPr>
          <p:cNvPr id="4" name="Title 3"/>
          <p:cNvSpPr>
            <a:spLocks noGrp="1"/>
          </p:cNvSpPr>
          <p:nvPr>
            <p:ph type="ctrTitle"/>
          </p:nvPr>
        </p:nvSpPr>
        <p:spPr>
          <a:xfrm>
            <a:off x="152400" y="1447800"/>
            <a:ext cx="8763000" cy="2898775"/>
          </a:xfrm>
        </p:spPr>
        <p:txBody>
          <a:bodyPr>
            <a:normAutofit fontScale="90000"/>
          </a:bodyPr>
          <a:lstStyle/>
          <a:p>
            <a:pPr>
              <a:lnSpc>
                <a:spcPct val="80000"/>
              </a:lnSpc>
              <a:spcBef>
                <a:spcPct val="20000"/>
              </a:spcBef>
              <a:defRPr/>
            </a:pPr>
            <a:r>
              <a:rPr lang="en-US" dirty="0" smtClean="0">
                <a:solidFill>
                  <a:schemeClr val="tx1"/>
                </a:solidFill>
              </a:rPr>
              <a:t>Delicate Balances in Nature and in </a:t>
            </a:r>
            <a:r>
              <a:rPr lang="en-US" dirty="0" smtClean="0">
                <a:solidFill>
                  <a:schemeClr val="tx1"/>
                </a:solidFill>
              </a:rPr>
              <a:t>Monitoring: </a:t>
            </a:r>
            <a:br>
              <a:rPr lang="en-US" dirty="0" smtClean="0">
                <a:solidFill>
                  <a:schemeClr val="tx1"/>
                </a:solidFill>
              </a:rPr>
            </a:br>
            <a:r>
              <a:rPr lang="en-US" dirty="0" smtClean="0">
                <a:solidFill>
                  <a:schemeClr val="tx1"/>
                </a:solidFill>
              </a:rPr>
              <a:t/>
            </a:r>
            <a:br>
              <a:rPr lang="en-US" dirty="0" smtClean="0">
                <a:solidFill>
                  <a:schemeClr val="tx1"/>
                </a:solidFill>
              </a:rPr>
            </a:br>
            <a:r>
              <a:rPr lang="en-US" sz="3100" dirty="0" smtClean="0">
                <a:solidFill>
                  <a:schemeClr val="tx1"/>
                </a:solidFill>
              </a:rPr>
              <a:t>The Coming Together of Rigorous Results Tracking Through Diverse and Flexible Mechanisms </a:t>
            </a:r>
            <a:r>
              <a:rPr lang="en-US" dirty="0" smtClean="0">
                <a:solidFill>
                  <a:schemeClr val="tx1"/>
                </a:solidFill>
              </a:rPr>
              <a:t/>
            </a:r>
            <a:br>
              <a:rPr lang="en-US" dirty="0" smtClean="0">
                <a:solidFill>
                  <a:schemeClr val="tx1"/>
                </a:solidFill>
              </a:rPr>
            </a:br>
            <a:endParaRPr lang="en-US" dirty="0" smtClean="0">
              <a:solidFill>
                <a:schemeClr val="tx1"/>
              </a:solidFill>
              <a:latin typeface="+mn-lt"/>
              <a:ea typeface="+mn-ea"/>
              <a:cs typeface="+mn-cs"/>
            </a:endParaRPr>
          </a:p>
        </p:txBody>
      </p:sp>
      <p:sp>
        <p:nvSpPr>
          <p:cNvPr id="5" name="Subtitle 4"/>
          <p:cNvSpPr>
            <a:spLocks noGrp="1"/>
          </p:cNvSpPr>
          <p:nvPr>
            <p:ph type="subTitle" idx="1"/>
          </p:nvPr>
        </p:nvSpPr>
        <p:spPr>
          <a:xfrm>
            <a:off x="1371600" y="4038600"/>
            <a:ext cx="6400800" cy="1600200"/>
          </a:xfrm>
        </p:spPr>
        <p:txBody>
          <a:bodyPr>
            <a:normAutofit fontScale="92500" lnSpcReduction="10000"/>
          </a:bodyPr>
          <a:lstStyle/>
          <a:p>
            <a:pPr>
              <a:defRPr/>
            </a:pPr>
            <a:endParaRPr lang="en-US" dirty="0" smtClean="0">
              <a:solidFill>
                <a:srgbClr val="00642D"/>
              </a:solidFill>
            </a:endParaRPr>
          </a:p>
          <a:p>
            <a:pPr>
              <a:defRPr/>
            </a:pPr>
            <a:r>
              <a:rPr lang="en-US" dirty="0" err="1" smtClean="0">
                <a:solidFill>
                  <a:srgbClr val="00642D"/>
                </a:solidFill>
              </a:rPr>
              <a:t>Dima</a:t>
            </a:r>
            <a:r>
              <a:rPr lang="en-US" dirty="0" smtClean="0">
                <a:solidFill>
                  <a:srgbClr val="00642D"/>
                </a:solidFill>
              </a:rPr>
              <a:t> </a:t>
            </a:r>
            <a:r>
              <a:rPr lang="en-US" dirty="0" err="1" smtClean="0">
                <a:solidFill>
                  <a:srgbClr val="00642D"/>
                </a:solidFill>
              </a:rPr>
              <a:t>Reda</a:t>
            </a:r>
            <a:r>
              <a:rPr lang="en-US" dirty="0" smtClean="0">
                <a:solidFill>
                  <a:srgbClr val="00642D"/>
                </a:solidFill>
              </a:rPr>
              <a:t>, </a:t>
            </a:r>
          </a:p>
          <a:p>
            <a:pPr>
              <a:defRPr/>
            </a:pPr>
            <a:r>
              <a:rPr lang="en-US" dirty="0" smtClean="0">
                <a:solidFill>
                  <a:srgbClr val="00642D"/>
                </a:solidFill>
              </a:rPr>
              <a:t>Global Environment Facility</a:t>
            </a:r>
          </a:p>
          <a:p>
            <a:pPr>
              <a:defRPr/>
            </a:pPr>
            <a:endParaRPr lang="en-US"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rPr>
              <a:t>Strategy for Monitoring Policy</a:t>
            </a:r>
            <a:endParaRPr lang="en-US" sz="3200" dirty="0">
              <a:solidFill>
                <a:schemeClr val="tx1"/>
              </a:solidFill>
            </a:endParaRPr>
          </a:p>
        </p:txBody>
      </p:sp>
      <p:sp>
        <p:nvSpPr>
          <p:cNvPr id="3" name="Content Placeholder 2"/>
          <p:cNvSpPr>
            <a:spLocks noGrp="1"/>
          </p:cNvSpPr>
          <p:nvPr>
            <p:ph idx="1"/>
          </p:nvPr>
        </p:nvSpPr>
        <p:spPr/>
        <p:txBody>
          <a:bodyPr/>
          <a:lstStyle/>
          <a:p>
            <a:pPr marL="457200" indent="-457200">
              <a:buFont typeface="+mj-lt"/>
              <a:buAutoNum type="arabicPeriod"/>
            </a:pPr>
            <a:r>
              <a:rPr lang="en-US" sz="2400" b="0" dirty="0" smtClean="0">
                <a:solidFill>
                  <a:schemeClr val="tx1"/>
                </a:solidFill>
              </a:rPr>
              <a:t>Less is More </a:t>
            </a:r>
            <a:r>
              <a:rPr lang="en-US" sz="2400" b="0" dirty="0" smtClean="0">
                <a:solidFill>
                  <a:schemeClr val="tx1"/>
                </a:solidFill>
                <a:sym typeface="Wingdings" pitchFamily="2" charset="2"/>
              </a:rPr>
              <a:t> work toward receiving quality over quantity </a:t>
            </a:r>
          </a:p>
          <a:p>
            <a:pPr marL="457200" indent="-457200">
              <a:buFont typeface="+mj-lt"/>
              <a:buAutoNum type="arabicPeriod"/>
            </a:pPr>
            <a:r>
              <a:rPr lang="en-US" sz="2400" b="0" dirty="0" smtClean="0">
                <a:solidFill>
                  <a:schemeClr val="tx1"/>
                </a:solidFill>
                <a:sym typeface="Wingdings" pitchFamily="2" charset="2"/>
              </a:rPr>
              <a:t>Change does not happen over night  working toward meaningful change. Focus on</a:t>
            </a:r>
          </a:p>
          <a:p>
            <a:pPr lvl="1"/>
            <a:r>
              <a:rPr lang="en-US" sz="2000" b="0" dirty="0" smtClean="0">
                <a:solidFill>
                  <a:schemeClr val="tx1"/>
                </a:solidFill>
                <a:sym typeface="Wingdings" pitchFamily="2" charset="2"/>
              </a:rPr>
              <a:t>Accurate baseline data</a:t>
            </a:r>
          </a:p>
          <a:p>
            <a:pPr lvl="1"/>
            <a:r>
              <a:rPr lang="en-US" sz="2000" b="0" dirty="0" smtClean="0">
                <a:solidFill>
                  <a:schemeClr val="tx1"/>
                </a:solidFill>
                <a:sym typeface="Wingdings" pitchFamily="2" charset="2"/>
              </a:rPr>
              <a:t>Alignment of project level results frameworks (logical frameworks) with GEF’s corporate framework</a:t>
            </a:r>
          </a:p>
          <a:p>
            <a:pPr lvl="1"/>
            <a:r>
              <a:rPr lang="en-US" sz="2000" b="0" dirty="0" smtClean="0">
                <a:solidFill>
                  <a:schemeClr val="tx1"/>
                </a:solidFill>
                <a:sym typeface="Wingdings" pitchFamily="2" charset="2"/>
              </a:rPr>
              <a:t>Selection of key indicators to track for each focal area</a:t>
            </a:r>
          </a:p>
          <a:p>
            <a:pPr marL="457200" indent="-457200">
              <a:buFont typeface="+mj-lt"/>
              <a:buAutoNum type="arabicPeriod"/>
            </a:pPr>
            <a:r>
              <a:rPr lang="en-US" sz="2400" b="0" dirty="0" smtClean="0">
                <a:solidFill>
                  <a:schemeClr val="tx1"/>
                </a:solidFill>
                <a:sym typeface="Wingdings" pitchFamily="2" charset="2"/>
              </a:rPr>
              <a:t>Donors requests important but should not drive process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1"/>
                </a:solidFill>
              </a:rPr>
              <a:t>Lessons Learned for Implementing Results Tracking with Multiple Stakeholders </a:t>
            </a:r>
            <a:endParaRPr lang="en-US" sz="2800" dirty="0">
              <a:solidFill>
                <a:schemeClr val="tx1"/>
              </a:solidFill>
            </a:endParaRPr>
          </a:p>
        </p:txBody>
      </p:sp>
      <p:sp>
        <p:nvSpPr>
          <p:cNvPr id="3" name="Content Placeholder 2"/>
          <p:cNvSpPr>
            <a:spLocks noGrp="1"/>
          </p:cNvSpPr>
          <p:nvPr>
            <p:ph idx="1"/>
          </p:nvPr>
        </p:nvSpPr>
        <p:spPr>
          <a:xfrm>
            <a:off x="762000" y="1371600"/>
            <a:ext cx="8077200" cy="4876800"/>
          </a:xfrm>
        </p:spPr>
        <p:txBody>
          <a:bodyPr/>
          <a:lstStyle/>
          <a:p>
            <a:r>
              <a:rPr lang="en-US" sz="2800" b="0" dirty="0" smtClean="0">
                <a:solidFill>
                  <a:schemeClr val="tx1"/>
                </a:solidFill>
              </a:rPr>
              <a:t>It takes </a:t>
            </a:r>
            <a:r>
              <a:rPr lang="en-US" sz="2800" b="0" u="sng" dirty="0" smtClean="0">
                <a:solidFill>
                  <a:schemeClr val="tx1"/>
                </a:solidFill>
              </a:rPr>
              <a:t>time</a:t>
            </a:r>
            <a:r>
              <a:rPr lang="en-US" sz="2800" b="0" dirty="0" smtClean="0">
                <a:solidFill>
                  <a:schemeClr val="tx1"/>
                </a:solidFill>
              </a:rPr>
              <a:t> to introduce a new system </a:t>
            </a:r>
          </a:p>
          <a:p>
            <a:r>
              <a:rPr lang="en-US" sz="2800" b="0" dirty="0" smtClean="0">
                <a:solidFill>
                  <a:schemeClr val="tx1"/>
                </a:solidFill>
              </a:rPr>
              <a:t>Pick the elements that are most crucial to </a:t>
            </a:r>
            <a:r>
              <a:rPr lang="en-US" sz="2800" b="0" u="sng" dirty="0" smtClean="0">
                <a:solidFill>
                  <a:schemeClr val="tx1"/>
                </a:solidFill>
              </a:rPr>
              <a:t>accurately</a:t>
            </a:r>
            <a:r>
              <a:rPr lang="en-US" sz="2800" b="0" dirty="0" smtClean="0">
                <a:solidFill>
                  <a:schemeClr val="tx1"/>
                </a:solidFill>
              </a:rPr>
              <a:t> measure progress toward results </a:t>
            </a:r>
            <a:r>
              <a:rPr lang="en-US" sz="2800" b="0" dirty="0" smtClean="0">
                <a:solidFill>
                  <a:schemeClr val="tx1"/>
                </a:solidFill>
                <a:sym typeface="Wingdings" pitchFamily="2" charset="2"/>
              </a:rPr>
              <a:t> compromise on the rest</a:t>
            </a:r>
          </a:p>
          <a:p>
            <a:r>
              <a:rPr lang="en-US" sz="2800" b="0" dirty="0" smtClean="0">
                <a:solidFill>
                  <a:schemeClr val="tx1"/>
                </a:solidFill>
                <a:sym typeface="Wingdings" pitchFamily="2" charset="2"/>
              </a:rPr>
              <a:t>Within each stakeholder group, find and cultivate </a:t>
            </a:r>
            <a:r>
              <a:rPr lang="en-US" sz="2800" b="0" u="sng" dirty="0" smtClean="0">
                <a:solidFill>
                  <a:schemeClr val="tx1"/>
                </a:solidFill>
                <a:sym typeface="Wingdings" pitchFamily="2" charset="2"/>
              </a:rPr>
              <a:t>supporters</a:t>
            </a:r>
            <a:r>
              <a:rPr lang="en-US" sz="2800" b="0" dirty="0" smtClean="0">
                <a:solidFill>
                  <a:schemeClr val="tx1"/>
                </a:solidFill>
                <a:sym typeface="Wingdings" pitchFamily="2" charset="2"/>
              </a:rPr>
              <a:t> </a:t>
            </a:r>
          </a:p>
          <a:p>
            <a:r>
              <a:rPr lang="en-US" sz="2800" b="0" dirty="0" smtClean="0">
                <a:solidFill>
                  <a:schemeClr val="tx1"/>
                </a:solidFill>
                <a:sym typeface="Wingdings" pitchFamily="2" charset="2"/>
              </a:rPr>
              <a:t>Allow for </a:t>
            </a:r>
            <a:r>
              <a:rPr lang="en-US" sz="2800" b="0" u="sng" dirty="0" smtClean="0">
                <a:solidFill>
                  <a:schemeClr val="tx1"/>
                </a:solidFill>
                <a:sym typeface="Wingdings" pitchFamily="2" charset="2"/>
              </a:rPr>
              <a:t>flexibility </a:t>
            </a:r>
            <a:r>
              <a:rPr lang="en-US" sz="2800" b="0" dirty="0" smtClean="0">
                <a:solidFill>
                  <a:schemeClr val="tx1"/>
                </a:solidFill>
                <a:sym typeface="Wingdings" pitchFamily="2" charset="2"/>
              </a:rPr>
              <a:t>and changes to the system</a:t>
            </a:r>
          </a:p>
          <a:p>
            <a:r>
              <a:rPr lang="en-US" sz="2800" b="0" dirty="0" smtClean="0">
                <a:solidFill>
                  <a:schemeClr val="tx1"/>
                </a:solidFill>
                <a:sym typeface="Wingdings" pitchFamily="2" charset="2"/>
              </a:rPr>
              <a:t>Give each group a </a:t>
            </a:r>
            <a:r>
              <a:rPr lang="en-US" sz="2800" b="0" u="sng" dirty="0" smtClean="0">
                <a:solidFill>
                  <a:schemeClr val="tx1"/>
                </a:solidFill>
                <a:sym typeface="Wingdings" pitchFamily="2" charset="2"/>
              </a:rPr>
              <a:t>voice </a:t>
            </a:r>
            <a:r>
              <a:rPr lang="en-US" sz="2800" b="0" dirty="0" smtClean="0">
                <a:solidFill>
                  <a:schemeClr val="tx1"/>
                </a:solidFill>
                <a:sym typeface="Wingdings" pitchFamily="2" charset="2"/>
              </a:rPr>
              <a:t> and forum to be heard</a:t>
            </a:r>
            <a:endParaRPr lang="en-US" sz="2800" b="0" u="sng" dirty="0" smtClean="0">
              <a:solidFill>
                <a:schemeClr val="tx1"/>
              </a:solidFill>
              <a:sym typeface="Wingdings" pitchFamily="2" charset="2"/>
            </a:endParaRPr>
          </a:p>
          <a:p>
            <a:endParaRPr lang="en-US" sz="2800" b="0" dirty="0" smtClean="0">
              <a:solidFill>
                <a:schemeClr val="tx1"/>
              </a:solidFill>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solidFill>
                  <a:schemeClr val="tx1"/>
                </a:solidFill>
              </a:rPr>
              <a:t> </a:t>
            </a:r>
          </a:p>
        </p:txBody>
      </p:sp>
      <p:sp>
        <p:nvSpPr>
          <p:cNvPr id="38915" name="Rectangle 3"/>
          <p:cNvSpPr>
            <a:spLocks noGrp="1" noChangeArrowheads="1"/>
          </p:cNvSpPr>
          <p:nvPr>
            <p:ph type="body" idx="1"/>
          </p:nvPr>
        </p:nvSpPr>
        <p:spPr>
          <a:xfrm>
            <a:off x="1143000" y="2590800"/>
            <a:ext cx="6834188" cy="1376363"/>
          </a:xfrm>
        </p:spPr>
        <p:txBody>
          <a:bodyPr anchor="ctr"/>
          <a:lstStyle/>
          <a:p>
            <a:pPr algn="ctr" eaLnBrk="1" hangingPunct="1">
              <a:spcBef>
                <a:spcPct val="50000"/>
              </a:spcBef>
              <a:buClrTx/>
              <a:buFontTx/>
              <a:buNone/>
            </a:pPr>
            <a:r>
              <a:rPr lang="en-US" sz="3600" smtClean="0">
                <a:solidFill>
                  <a:schemeClr val="tx1"/>
                </a:solidFill>
              </a:rPr>
              <a:t>Thank you for your attention</a:t>
            </a:r>
          </a:p>
        </p:txBody>
      </p:sp>
      <p:pic>
        <p:nvPicPr>
          <p:cNvPr id="38916" name="Picture 3"/>
          <p:cNvPicPr>
            <a:picLocks noChangeAspect="1" noChangeArrowheads="1"/>
          </p:cNvPicPr>
          <p:nvPr/>
        </p:nvPicPr>
        <p:blipFill>
          <a:blip r:embed="rId3" cstate="print"/>
          <a:srcRect/>
          <a:stretch>
            <a:fillRect/>
          </a:stretch>
        </p:blipFill>
        <p:spPr bwMode="auto">
          <a:xfrm>
            <a:off x="0" y="5867400"/>
            <a:ext cx="9144000" cy="99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solidFill>
                  <a:schemeClr val="tx1"/>
                </a:solidFill>
              </a:rPr>
              <a:t>Mission</a:t>
            </a:r>
          </a:p>
        </p:txBody>
      </p:sp>
      <p:sp>
        <p:nvSpPr>
          <p:cNvPr id="21507" name="Rectangle 3"/>
          <p:cNvSpPr>
            <a:spLocks noGrp="1" noChangeArrowheads="1"/>
          </p:cNvSpPr>
          <p:nvPr>
            <p:ph type="body" idx="1"/>
          </p:nvPr>
        </p:nvSpPr>
        <p:spPr>
          <a:xfrm>
            <a:off x="762000" y="1371600"/>
            <a:ext cx="8077200" cy="4876800"/>
          </a:xfrm>
        </p:spPr>
        <p:txBody>
          <a:bodyPr/>
          <a:lstStyle/>
          <a:p>
            <a:pPr eaLnBrk="1" hangingPunct="1">
              <a:buFontTx/>
              <a:buNone/>
            </a:pPr>
            <a:r>
              <a:rPr lang="en-US" b="0" smtClean="0">
                <a:solidFill>
                  <a:schemeClr val="tx1"/>
                </a:solidFill>
              </a:rPr>
              <a:t>	The Global Environment Facility (GEF) is a mechanism for </a:t>
            </a:r>
            <a:r>
              <a:rPr lang="en-US" i="1" u="sng" smtClean="0">
                <a:solidFill>
                  <a:schemeClr val="tx1"/>
                </a:solidFill>
              </a:rPr>
              <a:t>international cooperation</a:t>
            </a:r>
            <a:r>
              <a:rPr lang="en-US" b="0" smtClean="0">
                <a:solidFill>
                  <a:schemeClr val="tx1"/>
                </a:solidFill>
              </a:rPr>
              <a:t> for the purpose of providing </a:t>
            </a:r>
            <a:r>
              <a:rPr lang="en-US" i="1" u="sng" smtClean="0">
                <a:solidFill>
                  <a:schemeClr val="tx1"/>
                </a:solidFill>
              </a:rPr>
              <a:t>new, and additional, grant</a:t>
            </a:r>
            <a:r>
              <a:rPr lang="en-US" b="0" smtClean="0">
                <a:solidFill>
                  <a:schemeClr val="tx1"/>
                </a:solidFill>
              </a:rPr>
              <a:t> and concessional funding to meet the </a:t>
            </a:r>
            <a:r>
              <a:rPr lang="en-US" i="1" u="sng" smtClean="0">
                <a:solidFill>
                  <a:schemeClr val="tx1"/>
                </a:solidFill>
              </a:rPr>
              <a:t>agreed incremental costs</a:t>
            </a:r>
            <a:r>
              <a:rPr lang="en-US" b="0" smtClean="0">
                <a:solidFill>
                  <a:schemeClr val="tx1"/>
                </a:solidFill>
              </a:rPr>
              <a:t> of measures to achieve agreed </a:t>
            </a:r>
            <a:r>
              <a:rPr lang="en-US" i="1" u="sng" smtClean="0">
                <a:solidFill>
                  <a:schemeClr val="tx1"/>
                </a:solidFill>
              </a:rPr>
              <a:t>global environmental benefits</a:t>
            </a:r>
          </a:p>
          <a:p>
            <a:pPr eaLnBrk="1" hangingPunct="1">
              <a:buFontTx/>
              <a:buNone/>
            </a:pPr>
            <a:endParaRPr lang="en-US" i="1" u="sng" smtClean="0">
              <a:solidFill>
                <a:schemeClr val="tx1"/>
              </a:solidFill>
            </a:endParaRPr>
          </a:p>
          <a:p>
            <a:pPr eaLnBrk="1" hangingPunct="1">
              <a:buFontTx/>
              <a:buNone/>
            </a:pPr>
            <a:endParaRPr lang="en-US" b="0" smtClean="0">
              <a:solidFill>
                <a:schemeClr val="tx1"/>
              </a:solidFill>
            </a:endParaRPr>
          </a:p>
          <a:p>
            <a:pPr eaLnBrk="1" hangingPunct="1"/>
            <a:endParaRPr lang="en-US" smtClean="0">
              <a:solidFill>
                <a:schemeClr val="tx1"/>
              </a:solidFill>
            </a:endParaRPr>
          </a:p>
        </p:txBody>
      </p:sp>
      <p:pic>
        <p:nvPicPr>
          <p:cNvPr id="21508" name="Picture 3"/>
          <p:cNvPicPr>
            <a:picLocks noChangeAspect="1" noChangeArrowheads="1"/>
          </p:cNvPicPr>
          <p:nvPr/>
        </p:nvPicPr>
        <p:blipFill>
          <a:blip r:embed="rId2" cstate="print"/>
          <a:srcRect/>
          <a:stretch>
            <a:fillRect/>
          </a:stretch>
        </p:blipFill>
        <p:spPr bwMode="auto">
          <a:xfrm>
            <a:off x="0" y="5867400"/>
            <a:ext cx="9144000" cy="99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solidFill>
                  <a:schemeClr val="tx1"/>
                </a:solidFill>
              </a:rPr>
              <a:t>GEF Focal Areas and Cross-cutting Issues</a:t>
            </a:r>
          </a:p>
        </p:txBody>
      </p:sp>
      <p:pic>
        <p:nvPicPr>
          <p:cNvPr id="22531" name="Picture 3"/>
          <p:cNvPicPr>
            <a:picLocks noChangeAspect="1" noChangeArrowheads="1"/>
          </p:cNvPicPr>
          <p:nvPr/>
        </p:nvPicPr>
        <p:blipFill>
          <a:blip r:embed="rId3" cstate="print"/>
          <a:srcRect/>
          <a:stretch>
            <a:fillRect/>
          </a:stretch>
        </p:blipFill>
        <p:spPr bwMode="auto">
          <a:xfrm>
            <a:off x="0" y="5867400"/>
            <a:ext cx="9144000" cy="990600"/>
          </a:xfrm>
          <a:prstGeom prst="rect">
            <a:avLst/>
          </a:prstGeom>
          <a:noFill/>
          <a:ln w="9525">
            <a:noFill/>
            <a:miter lim="800000"/>
            <a:headEnd/>
            <a:tailEnd/>
          </a:ln>
        </p:spPr>
      </p:pic>
      <p:sp>
        <p:nvSpPr>
          <p:cNvPr id="22532" name="Rectangle 3"/>
          <p:cNvSpPr>
            <a:spLocks noGrp="1" noChangeArrowheads="1"/>
          </p:cNvSpPr>
          <p:nvPr>
            <p:ph idx="1"/>
          </p:nvPr>
        </p:nvSpPr>
        <p:spPr>
          <a:xfrm>
            <a:off x="457200" y="1905000"/>
            <a:ext cx="3933825" cy="3844925"/>
          </a:xfrm>
        </p:spPr>
        <p:txBody>
          <a:bodyPr/>
          <a:lstStyle/>
          <a:p>
            <a:pPr marL="0" indent="0" eaLnBrk="1" hangingPunct="1">
              <a:spcBef>
                <a:spcPct val="0"/>
              </a:spcBef>
              <a:buClrTx/>
              <a:buSzTx/>
              <a:buFont typeface="Wingdings" charset="2"/>
              <a:buNone/>
            </a:pPr>
            <a:r>
              <a:rPr lang="en-US" sz="2800" u="sng" smtClean="0">
                <a:solidFill>
                  <a:srgbClr val="000000"/>
                </a:solidFill>
              </a:rPr>
              <a:t>Focal Areas</a:t>
            </a:r>
          </a:p>
          <a:p>
            <a:pPr lvl="1" eaLnBrk="1" hangingPunct="1"/>
            <a:r>
              <a:rPr lang="en-US" sz="2200" b="0" smtClean="0">
                <a:solidFill>
                  <a:schemeClr val="tx1"/>
                </a:solidFill>
              </a:rPr>
              <a:t>Biodiversity</a:t>
            </a:r>
          </a:p>
          <a:p>
            <a:pPr lvl="1" eaLnBrk="1" hangingPunct="1"/>
            <a:r>
              <a:rPr lang="en-US" sz="2200" b="0" smtClean="0">
                <a:solidFill>
                  <a:schemeClr val="tx1"/>
                </a:solidFill>
              </a:rPr>
              <a:t>Land Degradation</a:t>
            </a:r>
          </a:p>
          <a:p>
            <a:pPr lvl="1" eaLnBrk="1" hangingPunct="1"/>
            <a:r>
              <a:rPr lang="en-US" sz="2200" b="0" smtClean="0">
                <a:solidFill>
                  <a:schemeClr val="tx1"/>
                </a:solidFill>
              </a:rPr>
              <a:t>International Waters </a:t>
            </a:r>
          </a:p>
          <a:p>
            <a:pPr lvl="1" eaLnBrk="1" hangingPunct="1"/>
            <a:r>
              <a:rPr lang="en-US" sz="2200" b="0" smtClean="0">
                <a:solidFill>
                  <a:schemeClr val="tx1"/>
                </a:solidFill>
              </a:rPr>
              <a:t>Persistent Organic Pollutants</a:t>
            </a:r>
          </a:p>
          <a:p>
            <a:pPr lvl="1" eaLnBrk="1" hangingPunct="1"/>
            <a:r>
              <a:rPr lang="en-US" sz="2200" b="0" smtClean="0">
                <a:solidFill>
                  <a:schemeClr val="tx1"/>
                </a:solidFill>
              </a:rPr>
              <a:t>Ozone Depletion (only countries in transition) </a:t>
            </a:r>
          </a:p>
          <a:p>
            <a:pPr lvl="1" eaLnBrk="1" hangingPunct="1"/>
            <a:r>
              <a:rPr lang="en-US" sz="2200" b="0" smtClean="0">
                <a:solidFill>
                  <a:schemeClr val="tx1"/>
                </a:solidFill>
              </a:rPr>
              <a:t>Climate Change</a:t>
            </a:r>
          </a:p>
          <a:p>
            <a:pPr marL="0" indent="0" eaLnBrk="1" hangingPunct="1">
              <a:spcBef>
                <a:spcPct val="0"/>
              </a:spcBef>
              <a:buClrTx/>
              <a:buSzTx/>
              <a:buFontTx/>
              <a:buNone/>
            </a:pPr>
            <a:endParaRPr lang="en-US" sz="2800" b="0" smtClean="0">
              <a:solidFill>
                <a:srgbClr val="000000"/>
              </a:solidFill>
            </a:endParaRPr>
          </a:p>
          <a:p>
            <a:pPr marL="0" indent="0" eaLnBrk="1" hangingPunct="1">
              <a:spcBef>
                <a:spcPct val="0"/>
              </a:spcBef>
              <a:buClrTx/>
              <a:buSzTx/>
              <a:buFontTx/>
              <a:buNone/>
            </a:pPr>
            <a:endParaRPr lang="en-US" sz="2800" b="0" smtClean="0">
              <a:solidFill>
                <a:srgbClr val="000000"/>
              </a:solidFill>
            </a:endParaRPr>
          </a:p>
          <a:p>
            <a:pPr marL="0" indent="0" eaLnBrk="1" hangingPunct="1">
              <a:spcBef>
                <a:spcPct val="0"/>
              </a:spcBef>
              <a:buClrTx/>
              <a:buSzTx/>
              <a:buFontTx/>
              <a:buNone/>
            </a:pPr>
            <a:endParaRPr lang="en-US" sz="2800" b="0" smtClean="0">
              <a:solidFill>
                <a:srgbClr val="000000"/>
              </a:solidFill>
            </a:endParaRPr>
          </a:p>
        </p:txBody>
      </p:sp>
      <p:sp>
        <p:nvSpPr>
          <p:cNvPr id="9" name="Rectangle 5"/>
          <p:cNvSpPr>
            <a:spLocks noChangeArrowheads="1"/>
          </p:cNvSpPr>
          <p:nvPr/>
        </p:nvSpPr>
        <p:spPr bwMode="auto">
          <a:xfrm>
            <a:off x="4800600" y="2514600"/>
            <a:ext cx="3933825" cy="2590800"/>
          </a:xfrm>
          <a:prstGeom prst="rect">
            <a:avLst/>
          </a:prstGeom>
          <a:noFill/>
          <a:ln w="9525">
            <a:noFill/>
            <a:miter lim="800000"/>
            <a:headEnd/>
            <a:tailEnd/>
          </a:ln>
        </p:spPr>
        <p:txBody>
          <a:bodyPr/>
          <a:lstStyle/>
          <a:p>
            <a:pPr fontAlgn="auto">
              <a:spcBef>
                <a:spcPts val="0"/>
              </a:spcBef>
              <a:spcAft>
                <a:spcPts val="0"/>
              </a:spcAft>
              <a:buFont typeface="Wingdings" charset="2"/>
              <a:buNone/>
              <a:defRPr/>
            </a:pPr>
            <a:r>
              <a:rPr lang="en-US" sz="2800" b="1" u="sng" kern="0" dirty="0">
                <a:solidFill>
                  <a:sysClr val="windowText" lastClr="000000"/>
                </a:solidFill>
                <a:latin typeface="+mn-lt"/>
                <a:cs typeface="+mn-cs"/>
              </a:rPr>
              <a:t>Cross-Cutting Issues</a:t>
            </a:r>
          </a:p>
          <a:p>
            <a:pPr marL="742950" lvl="1" indent="-285750">
              <a:spcBef>
                <a:spcPct val="20000"/>
              </a:spcBef>
              <a:buClr>
                <a:srgbClr val="FF9900"/>
              </a:buClr>
              <a:buSzPct val="120000"/>
              <a:buFont typeface="Arial" pitchFamily="34" charset="0"/>
              <a:buChar char="•"/>
              <a:defRPr/>
            </a:pPr>
            <a:r>
              <a:rPr lang="en-US" sz="2200" dirty="0">
                <a:latin typeface="+mn-lt"/>
                <a:cs typeface="+mn-cs"/>
              </a:rPr>
              <a:t>Sustainable Forest Management</a:t>
            </a:r>
          </a:p>
          <a:p>
            <a:pPr marL="742950" lvl="1" indent="-285750">
              <a:spcBef>
                <a:spcPct val="20000"/>
              </a:spcBef>
              <a:buClr>
                <a:srgbClr val="FF9900"/>
              </a:buClr>
              <a:buSzPct val="120000"/>
              <a:buFont typeface="Arial" pitchFamily="34" charset="0"/>
              <a:buChar char="•"/>
              <a:defRPr/>
            </a:pPr>
            <a:r>
              <a:rPr lang="en-US" sz="2200" dirty="0">
                <a:latin typeface="+mn-lt"/>
                <a:cs typeface="+mn-cs"/>
              </a:rPr>
              <a:t>Sound Chemicals Management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600" smtClean="0">
                <a:solidFill>
                  <a:schemeClr val="tx1"/>
                </a:solidFill>
              </a:rPr>
              <a:t>GEF links to the Global Environmental Conventions</a:t>
            </a:r>
          </a:p>
        </p:txBody>
      </p:sp>
      <p:sp>
        <p:nvSpPr>
          <p:cNvPr id="23555" name="Rectangle 3"/>
          <p:cNvSpPr>
            <a:spLocks noGrp="1" noChangeArrowheads="1"/>
          </p:cNvSpPr>
          <p:nvPr>
            <p:ph type="body" idx="1"/>
          </p:nvPr>
        </p:nvSpPr>
        <p:spPr>
          <a:xfrm>
            <a:off x="914400" y="1676400"/>
            <a:ext cx="7700963" cy="4106863"/>
          </a:xfrm>
        </p:spPr>
        <p:txBody>
          <a:bodyPr>
            <a:normAutofit lnSpcReduction="10000"/>
          </a:bodyPr>
          <a:lstStyle/>
          <a:p>
            <a:pPr eaLnBrk="1" hangingPunct="1">
              <a:defRPr/>
            </a:pPr>
            <a:r>
              <a:rPr lang="en-US" sz="2200" dirty="0" smtClean="0">
                <a:solidFill>
                  <a:schemeClr val="tx1"/>
                </a:solidFill>
              </a:rPr>
              <a:t>GEF is </a:t>
            </a:r>
            <a:r>
              <a:rPr lang="en-US" sz="2200" u="sng" dirty="0" smtClean="0">
                <a:solidFill>
                  <a:schemeClr val="tx1"/>
                </a:solidFill>
              </a:rPr>
              <a:t>the</a:t>
            </a:r>
            <a:r>
              <a:rPr lang="en-US" sz="2200" dirty="0" smtClean="0">
                <a:solidFill>
                  <a:schemeClr val="tx1"/>
                </a:solidFill>
              </a:rPr>
              <a:t> designated “financial mechanism” for the</a:t>
            </a:r>
          </a:p>
          <a:p>
            <a:pPr lvl="1" eaLnBrk="1" hangingPunct="1">
              <a:defRPr/>
            </a:pPr>
            <a:r>
              <a:rPr lang="en-US" sz="2200" b="0" dirty="0" smtClean="0">
                <a:solidFill>
                  <a:schemeClr val="tx1"/>
                </a:solidFill>
              </a:rPr>
              <a:t>Convention on Biological Diversity (CBD)</a:t>
            </a:r>
          </a:p>
          <a:p>
            <a:pPr lvl="1" eaLnBrk="1" hangingPunct="1">
              <a:defRPr/>
            </a:pPr>
            <a:r>
              <a:rPr lang="en-US" sz="2200" b="0" dirty="0" smtClean="0">
                <a:solidFill>
                  <a:schemeClr val="tx1"/>
                </a:solidFill>
              </a:rPr>
              <a:t>Convention on Climate Change (UNFCCC)</a:t>
            </a:r>
          </a:p>
          <a:p>
            <a:pPr lvl="1" eaLnBrk="1" hangingPunct="1">
              <a:defRPr/>
            </a:pPr>
            <a:r>
              <a:rPr lang="en-US" sz="2200" b="0" dirty="0" smtClean="0">
                <a:solidFill>
                  <a:schemeClr val="tx1"/>
                </a:solidFill>
              </a:rPr>
              <a:t>Stockholm Convention on Persistent Organic Pollutants (POPs)</a:t>
            </a:r>
          </a:p>
          <a:p>
            <a:pPr lvl="1" eaLnBrk="1" hangingPunct="1">
              <a:defRPr/>
            </a:pPr>
            <a:endParaRPr lang="en-US" sz="1000" dirty="0" smtClean="0">
              <a:solidFill>
                <a:schemeClr val="tx1"/>
              </a:solidFill>
            </a:endParaRPr>
          </a:p>
          <a:p>
            <a:pPr eaLnBrk="1" hangingPunct="1">
              <a:defRPr/>
            </a:pPr>
            <a:r>
              <a:rPr lang="en-US" sz="2200" dirty="0" smtClean="0">
                <a:solidFill>
                  <a:schemeClr val="tx1"/>
                </a:solidFill>
              </a:rPr>
              <a:t>The GEF is </a:t>
            </a:r>
            <a:r>
              <a:rPr lang="en-US" sz="2200" u="sng" dirty="0" smtClean="0">
                <a:solidFill>
                  <a:schemeClr val="tx1"/>
                </a:solidFill>
              </a:rPr>
              <a:t>a</a:t>
            </a:r>
            <a:r>
              <a:rPr lang="en-US" sz="2200" dirty="0" smtClean="0">
                <a:solidFill>
                  <a:schemeClr val="tx1"/>
                </a:solidFill>
              </a:rPr>
              <a:t> designated mechanism for the</a:t>
            </a:r>
          </a:p>
          <a:p>
            <a:pPr lvl="1" eaLnBrk="1" hangingPunct="1">
              <a:defRPr/>
            </a:pPr>
            <a:r>
              <a:rPr lang="en-US" sz="2200" b="0" dirty="0" smtClean="0">
                <a:solidFill>
                  <a:schemeClr val="tx1"/>
                </a:solidFill>
              </a:rPr>
              <a:t>Convention on Combating Desertification (UNCCD)</a:t>
            </a:r>
          </a:p>
          <a:p>
            <a:pPr lvl="1" eaLnBrk="1" hangingPunct="1">
              <a:buFontTx/>
              <a:buNone/>
              <a:defRPr/>
            </a:pPr>
            <a:endParaRPr lang="en-US" sz="1000" dirty="0" smtClean="0">
              <a:solidFill>
                <a:schemeClr val="tx1"/>
              </a:solidFill>
            </a:endParaRPr>
          </a:p>
          <a:p>
            <a:pPr eaLnBrk="1" hangingPunct="1">
              <a:defRPr/>
            </a:pPr>
            <a:r>
              <a:rPr lang="en-US" sz="2200" dirty="0" smtClean="0">
                <a:solidFill>
                  <a:schemeClr val="tx1"/>
                </a:solidFill>
              </a:rPr>
              <a:t>The GEF collaborates closely with other treaties and agreements to reach common goals (International Waters, Montreal Protocol)</a:t>
            </a:r>
          </a:p>
        </p:txBody>
      </p:sp>
      <p:pic>
        <p:nvPicPr>
          <p:cNvPr id="23556" name="Picture 3"/>
          <p:cNvPicPr>
            <a:picLocks noChangeAspect="1" noChangeArrowheads="1"/>
          </p:cNvPicPr>
          <p:nvPr/>
        </p:nvPicPr>
        <p:blipFill>
          <a:blip r:embed="rId3" cstate="print"/>
          <a:srcRect/>
          <a:stretch>
            <a:fillRect/>
          </a:stretch>
        </p:blipFill>
        <p:spPr bwMode="auto">
          <a:xfrm>
            <a:off x="0" y="5867400"/>
            <a:ext cx="9144000" cy="99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solidFill>
                  <a:schemeClr val="tx1"/>
                </a:solidFill>
              </a:rPr>
              <a:t>GEF Organizational Structure</a:t>
            </a:r>
          </a:p>
        </p:txBody>
      </p:sp>
      <p:sp>
        <p:nvSpPr>
          <p:cNvPr id="12291" name="Rectangle 3"/>
          <p:cNvSpPr>
            <a:spLocks noGrp="1" noChangeArrowheads="1"/>
          </p:cNvSpPr>
          <p:nvPr>
            <p:ph type="body" idx="1"/>
          </p:nvPr>
        </p:nvSpPr>
        <p:spPr>
          <a:xfrm>
            <a:off x="457200" y="1600200"/>
            <a:ext cx="8229600" cy="4267200"/>
          </a:xfrm>
        </p:spPr>
        <p:txBody>
          <a:bodyPr>
            <a:normAutofit fontScale="92500" lnSpcReduction="10000"/>
          </a:bodyPr>
          <a:lstStyle/>
          <a:p>
            <a:pPr eaLnBrk="1" hangingPunct="1">
              <a:defRPr/>
            </a:pPr>
            <a:r>
              <a:rPr lang="en-US" sz="2800" dirty="0" smtClean="0">
                <a:solidFill>
                  <a:schemeClr val="tx1"/>
                </a:solidFill>
              </a:rPr>
              <a:t>GEF Member Countries:</a:t>
            </a:r>
            <a:r>
              <a:rPr lang="en-US" sz="2800" b="0" dirty="0" smtClean="0">
                <a:solidFill>
                  <a:schemeClr val="tx1"/>
                </a:solidFill>
              </a:rPr>
              <a:t> </a:t>
            </a:r>
          </a:p>
          <a:p>
            <a:pPr lvl="1" eaLnBrk="1" hangingPunct="1">
              <a:defRPr/>
            </a:pPr>
            <a:r>
              <a:rPr lang="en-US" sz="2400" b="0" dirty="0" smtClean="0">
                <a:solidFill>
                  <a:schemeClr val="tx1"/>
                </a:solidFill>
              </a:rPr>
              <a:t>182</a:t>
            </a:r>
          </a:p>
          <a:p>
            <a:pPr eaLnBrk="1" hangingPunct="1">
              <a:defRPr/>
            </a:pPr>
            <a:r>
              <a:rPr lang="en-US" sz="2800" dirty="0" smtClean="0">
                <a:solidFill>
                  <a:schemeClr val="tx1"/>
                </a:solidFill>
              </a:rPr>
              <a:t>GEF Council:</a:t>
            </a:r>
            <a:r>
              <a:rPr lang="en-US" sz="2800" b="0" dirty="0" smtClean="0">
                <a:solidFill>
                  <a:schemeClr val="tx1"/>
                </a:solidFill>
              </a:rPr>
              <a:t> </a:t>
            </a:r>
          </a:p>
          <a:p>
            <a:pPr lvl="1" eaLnBrk="1" hangingPunct="1">
              <a:defRPr/>
            </a:pPr>
            <a:r>
              <a:rPr lang="en-US" sz="2400" b="0" dirty="0" smtClean="0">
                <a:solidFill>
                  <a:schemeClr val="tx1"/>
                </a:solidFill>
              </a:rPr>
              <a:t>32 Members. Main governing body of GEF</a:t>
            </a:r>
          </a:p>
          <a:p>
            <a:pPr eaLnBrk="1" hangingPunct="1">
              <a:defRPr/>
            </a:pPr>
            <a:r>
              <a:rPr lang="en-US" sz="2800" dirty="0" smtClean="0">
                <a:solidFill>
                  <a:schemeClr val="tx1"/>
                </a:solidFill>
              </a:rPr>
              <a:t>GEF Assembly:</a:t>
            </a:r>
            <a:r>
              <a:rPr lang="en-US" sz="2800" b="0" dirty="0" smtClean="0">
                <a:solidFill>
                  <a:schemeClr val="tx1"/>
                </a:solidFill>
              </a:rPr>
              <a:t> </a:t>
            </a:r>
          </a:p>
          <a:p>
            <a:pPr lvl="1" eaLnBrk="1" hangingPunct="1">
              <a:defRPr/>
            </a:pPr>
            <a:r>
              <a:rPr lang="en-US" sz="2400" b="0" dirty="0" smtClean="0">
                <a:solidFill>
                  <a:schemeClr val="tx1"/>
                </a:solidFill>
              </a:rPr>
              <a:t>All members represented. Meets every 4 years. Reviews and evaluates policies and operations. Amends Instrument (on Council recommendation)</a:t>
            </a:r>
          </a:p>
          <a:p>
            <a:pPr eaLnBrk="1" hangingPunct="1">
              <a:defRPr/>
            </a:pPr>
            <a:r>
              <a:rPr lang="en-US" sz="2800" dirty="0" smtClean="0">
                <a:solidFill>
                  <a:schemeClr val="tx1"/>
                </a:solidFill>
              </a:rPr>
              <a:t>GEF Secretariat:</a:t>
            </a:r>
            <a:r>
              <a:rPr lang="en-US" sz="2800" b="0" dirty="0" smtClean="0">
                <a:solidFill>
                  <a:schemeClr val="tx1"/>
                </a:solidFill>
              </a:rPr>
              <a:t> </a:t>
            </a:r>
          </a:p>
          <a:p>
            <a:pPr lvl="1" eaLnBrk="1" hangingPunct="1">
              <a:defRPr/>
            </a:pPr>
            <a:r>
              <a:rPr lang="en-US" sz="2400" b="0" dirty="0" smtClean="0">
                <a:solidFill>
                  <a:schemeClr val="tx1"/>
                </a:solidFill>
              </a:rPr>
              <a:t>Headed by CEO. Administrates the Fund. Evaluates and approves projects</a:t>
            </a:r>
          </a:p>
          <a:p>
            <a:pPr eaLnBrk="1" hangingPunct="1">
              <a:defRPr/>
            </a:pPr>
            <a:endParaRPr lang="en-US" sz="2800" b="0" dirty="0" smtClean="0">
              <a:solidFill>
                <a:schemeClr val="tx1"/>
              </a:solidFill>
            </a:endParaRPr>
          </a:p>
        </p:txBody>
      </p:sp>
      <p:pic>
        <p:nvPicPr>
          <p:cNvPr id="27652" name="Picture 3"/>
          <p:cNvPicPr>
            <a:picLocks noChangeAspect="1" noChangeArrowheads="1"/>
          </p:cNvPicPr>
          <p:nvPr/>
        </p:nvPicPr>
        <p:blipFill>
          <a:blip r:embed="rId2" cstate="print"/>
          <a:srcRect/>
          <a:stretch>
            <a:fillRect/>
          </a:stretch>
        </p:blipFill>
        <p:spPr bwMode="auto">
          <a:xfrm>
            <a:off x="0" y="5867400"/>
            <a:ext cx="9144000" cy="99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solidFill>
                  <a:schemeClr val="tx1"/>
                </a:solidFill>
              </a:rPr>
              <a:t>GEF Organizational Structure</a:t>
            </a:r>
          </a:p>
        </p:txBody>
      </p:sp>
      <p:sp>
        <p:nvSpPr>
          <p:cNvPr id="13315" name="Rectangle 3"/>
          <p:cNvSpPr>
            <a:spLocks noGrp="1" noChangeArrowheads="1"/>
          </p:cNvSpPr>
          <p:nvPr>
            <p:ph type="body" idx="1"/>
          </p:nvPr>
        </p:nvSpPr>
        <p:spPr>
          <a:xfrm>
            <a:off x="457200" y="1447800"/>
            <a:ext cx="8229600" cy="4419600"/>
          </a:xfrm>
        </p:spPr>
        <p:txBody>
          <a:bodyPr>
            <a:normAutofit fontScale="92500" lnSpcReduction="20000"/>
          </a:bodyPr>
          <a:lstStyle/>
          <a:p>
            <a:pPr eaLnBrk="1" hangingPunct="1">
              <a:defRPr/>
            </a:pPr>
            <a:r>
              <a:rPr lang="en-US" sz="2800" dirty="0" smtClean="0">
                <a:solidFill>
                  <a:schemeClr val="tx1"/>
                </a:solidFill>
              </a:rPr>
              <a:t>GEF Agencies: </a:t>
            </a:r>
          </a:p>
          <a:p>
            <a:pPr lvl="1" eaLnBrk="1" hangingPunct="1">
              <a:defRPr/>
            </a:pPr>
            <a:r>
              <a:rPr lang="en-US" sz="2400" b="0" dirty="0" smtClean="0">
                <a:solidFill>
                  <a:schemeClr val="tx1"/>
                </a:solidFill>
              </a:rPr>
              <a:t>Operational work. Accountable to Council for their project activities.</a:t>
            </a:r>
          </a:p>
          <a:p>
            <a:pPr eaLnBrk="1" hangingPunct="1">
              <a:defRPr/>
            </a:pPr>
            <a:r>
              <a:rPr lang="en-US" sz="2800" dirty="0" smtClean="0">
                <a:solidFill>
                  <a:schemeClr val="tx1"/>
                </a:solidFill>
              </a:rPr>
              <a:t>Scientific and Technical Advisory Panel (STAP): </a:t>
            </a:r>
          </a:p>
          <a:p>
            <a:pPr lvl="1" eaLnBrk="1" hangingPunct="1">
              <a:defRPr/>
            </a:pPr>
            <a:r>
              <a:rPr lang="en-US" sz="2400" b="0" dirty="0" smtClean="0">
                <a:solidFill>
                  <a:schemeClr val="tx1"/>
                </a:solidFill>
              </a:rPr>
              <a:t>Reviews projects and provides advice</a:t>
            </a:r>
          </a:p>
          <a:p>
            <a:pPr eaLnBrk="1" hangingPunct="1">
              <a:defRPr/>
            </a:pPr>
            <a:r>
              <a:rPr lang="en-US" sz="2800" dirty="0" smtClean="0">
                <a:solidFill>
                  <a:schemeClr val="tx1"/>
                </a:solidFill>
              </a:rPr>
              <a:t>Evaluation Office: </a:t>
            </a:r>
          </a:p>
          <a:p>
            <a:pPr lvl="1" eaLnBrk="1" hangingPunct="1">
              <a:defRPr/>
            </a:pPr>
            <a:r>
              <a:rPr lang="en-US" sz="2400" b="0" dirty="0" smtClean="0">
                <a:solidFill>
                  <a:schemeClr val="tx1"/>
                </a:solidFill>
              </a:rPr>
              <a:t>Reports directly to the Council; Reviews GEF work and evaluates its effectiveness; establishes monitoring and evaluation standards; provides quality control for M&amp;E of Agencies</a:t>
            </a:r>
          </a:p>
          <a:p>
            <a:pPr eaLnBrk="1" hangingPunct="1">
              <a:defRPr/>
            </a:pPr>
            <a:r>
              <a:rPr lang="en-US" sz="2800" dirty="0" smtClean="0">
                <a:solidFill>
                  <a:schemeClr val="tx1"/>
                </a:solidFill>
              </a:rPr>
              <a:t>Civil Society Organizations: </a:t>
            </a:r>
          </a:p>
          <a:p>
            <a:pPr lvl="1" eaLnBrk="1" hangingPunct="1">
              <a:defRPr/>
            </a:pPr>
            <a:r>
              <a:rPr lang="en-US" sz="2400" b="0" dirty="0" smtClean="0">
                <a:solidFill>
                  <a:schemeClr val="tx1"/>
                </a:solidFill>
              </a:rPr>
              <a:t>Participate at Policy and project level</a:t>
            </a:r>
          </a:p>
          <a:p>
            <a:pPr eaLnBrk="1" hangingPunct="1">
              <a:defRPr/>
            </a:pPr>
            <a:endParaRPr lang="en-US" sz="2800" dirty="0" smtClean="0">
              <a:solidFill>
                <a:schemeClr val="tx1"/>
              </a:solidFill>
            </a:endParaRPr>
          </a:p>
          <a:p>
            <a:pPr eaLnBrk="1" hangingPunct="1">
              <a:buFontTx/>
              <a:buNone/>
              <a:defRPr/>
            </a:pPr>
            <a:endParaRPr lang="en-US" sz="2800" b="0" dirty="0" smtClean="0">
              <a:solidFill>
                <a:schemeClr val="tx1"/>
              </a:solidFill>
            </a:endParaRPr>
          </a:p>
        </p:txBody>
      </p:sp>
      <p:pic>
        <p:nvPicPr>
          <p:cNvPr id="28676" name="Picture 3"/>
          <p:cNvPicPr>
            <a:picLocks noChangeAspect="1" noChangeArrowheads="1"/>
          </p:cNvPicPr>
          <p:nvPr/>
        </p:nvPicPr>
        <p:blipFill>
          <a:blip r:embed="rId2" cstate="print"/>
          <a:srcRect/>
          <a:stretch>
            <a:fillRect/>
          </a:stretch>
        </p:blipFill>
        <p:spPr bwMode="auto">
          <a:xfrm>
            <a:off x="0" y="5867400"/>
            <a:ext cx="9144000" cy="99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1371600"/>
            <a:ext cx="9144000" cy="4800600"/>
          </a:xfrm>
          <a:prstGeom prst="rect">
            <a:avLst/>
          </a:prstGeom>
          <a:solidFill>
            <a:schemeClr val="bg1"/>
          </a:solidFill>
          <a:ln w="9525">
            <a:noFill/>
            <a:miter lim="800000"/>
            <a:headEnd/>
            <a:tailEnd/>
          </a:ln>
        </p:spPr>
        <p:txBody>
          <a:bodyPr wrap="none" anchor="ctr"/>
          <a:lstStyle/>
          <a:p>
            <a:endParaRPr lang="fr-FR"/>
          </a:p>
        </p:txBody>
      </p:sp>
      <p:sp>
        <p:nvSpPr>
          <p:cNvPr id="29699" name="Rectangle 3"/>
          <p:cNvSpPr>
            <a:spLocks noGrp="1" noChangeArrowheads="1"/>
          </p:cNvSpPr>
          <p:nvPr>
            <p:ph type="title"/>
          </p:nvPr>
        </p:nvSpPr>
        <p:spPr/>
        <p:txBody>
          <a:bodyPr/>
          <a:lstStyle/>
          <a:p>
            <a:pPr eaLnBrk="1" hangingPunct="1"/>
            <a:r>
              <a:rPr lang="en-US" smtClean="0">
                <a:solidFill>
                  <a:schemeClr val="tx1"/>
                </a:solidFill>
              </a:rPr>
              <a:t>GEF Institutional Framework</a:t>
            </a:r>
          </a:p>
        </p:txBody>
      </p:sp>
      <p:pic>
        <p:nvPicPr>
          <p:cNvPr id="29700" name="Picture 4" descr="Gef governance framework"/>
          <p:cNvPicPr>
            <a:picLocks noChangeAspect="1" noChangeArrowheads="1"/>
          </p:cNvPicPr>
          <p:nvPr/>
        </p:nvPicPr>
        <p:blipFill>
          <a:blip r:embed="rId2" cstate="print"/>
          <a:srcRect/>
          <a:stretch>
            <a:fillRect/>
          </a:stretch>
        </p:blipFill>
        <p:spPr bwMode="auto">
          <a:xfrm>
            <a:off x="215900" y="1506538"/>
            <a:ext cx="8710613" cy="4284662"/>
          </a:xfrm>
          <a:prstGeom prst="rect">
            <a:avLst/>
          </a:prstGeom>
          <a:noFill/>
          <a:ln w="9525">
            <a:noFill/>
            <a:miter lim="800000"/>
            <a:headEnd/>
            <a:tailEnd/>
          </a:ln>
        </p:spPr>
      </p:pic>
      <p:pic>
        <p:nvPicPr>
          <p:cNvPr id="29701" name="Picture 4"/>
          <p:cNvPicPr>
            <a:picLocks noChangeAspect="1" noChangeArrowheads="1"/>
          </p:cNvPicPr>
          <p:nvPr/>
        </p:nvPicPr>
        <p:blipFill>
          <a:blip r:embed="rId3" cstate="print"/>
          <a:srcRect/>
          <a:stretch>
            <a:fillRect/>
          </a:stretch>
        </p:blipFill>
        <p:spPr bwMode="auto">
          <a:xfrm>
            <a:off x="0" y="5867400"/>
            <a:ext cx="9144000" cy="99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6"/>
          <p:cNvPicPr>
            <a:picLocks noChangeAspect="1" noChangeArrowheads="1"/>
          </p:cNvPicPr>
          <p:nvPr/>
        </p:nvPicPr>
        <p:blipFill>
          <a:blip r:embed="rId2" cstate="print"/>
          <a:srcRect/>
          <a:stretch>
            <a:fillRect/>
          </a:stretch>
        </p:blipFill>
        <p:spPr bwMode="auto">
          <a:xfrm>
            <a:off x="0" y="5867400"/>
            <a:ext cx="9144000" cy="990600"/>
          </a:xfrm>
          <a:prstGeom prst="rect">
            <a:avLst/>
          </a:prstGeom>
          <a:noFill/>
          <a:ln w="9525">
            <a:noFill/>
            <a:miter lim="800000"/>
            <a:headEnd/>
            <a:tailEnd/>
          </a:ln>
        </p:spPr>
      </p:pic>
      <p:sp>
        <p:nvSpPr>
          <p:cNvPr id="30723" name="Rectangle 2"/>
          <p:cNvSpPr>
            <a:spLocks noGrp="1" noChangeArrowheads="1"/>
          </p:cNvSpPr>
          <p:nvPr>
            <p:ph type="title"/>
          </p:nvPr>
        </p:nvSpPr>
        <p:spPr>
          <a:xfrm>
            <a:off x="381000" y="152400"/>
            <a:ext cx="8077200" cy="1143000"/>
          </a:xfrm>
        </p:spPr>
        <p:txBody>
          <a:bodyPr/>
          <a:lstStyle/>
          <a:p>
            <a:pPr algn="l" eaLnBrk="1" hangingPunct="1"/>
            <a:r>
              <a:rPr lang="en-US" smtClean="0">
                <a:solidFill>
                  <a:schemeClr val="tx1"/>
                </a:solidFill>
              </a:rPr>
              <a:t>             GEF Agencies</a:t>
            </a:r>
          </a:p>
        </p:txBody>
      </p:sp>
      <p:sp>
        <p:nvSpPr>
          <p:cNvPr id="30724" name="Rectangle 3"/>
          <p:cNvSpPr>
            <a:spLocks noGrp="1" noChangeArrowheads="1"/>
          </p:cNvSpPr>
          <p:nvPr>
            <p:ph type="body" sz="half" idx="1"/>
          </p:nvPr>
        </p:nvSpPr>
        <p:spPr>
          <a:xfrm>
            <a:off x="609600" y="1371600"/>
            <a:ext cx="3657600" cy="4527550"/>
          </a:xfrm>
        </p:spPr>
        <p:txBody>
          <a:bodyPr/>
          <a:lstStyle/>
          <a:p>
            <a:pPr lvl="1" eaLnBrk="1" hangingPunct="1">
              <a:lnSpc>
                <a:spcPct val="90000"/>
              </a:lnSpc>
            </a:pPr>
            <a:r>
              <a:rPr lang="en-US" sz="2800" smtClean="0">
                <a:solidFill>
                  <a:schemeClr val="tx1"/>
                </a:solidFill>
              </a:rPr>
              <a:t>UNDP</a:t>
            </a:r>
          </a:p>
          <a:p>
            <a:pPr lvl="1" eaLnBrk="1" hangingPunct="1">
              <a:lnSpc>
                <a:spcPct val="90000"/>
              </a:lnSpc>
            </a:pPr>
            <a:r>
              <a:rPr lang="en-US" sz="2800" smtClean="0">
                <a:solidFill>
                  <a:schemeClr val="tx1"/>
                </a:solidFill>
              </a:rPr>
              <a:t>UNEP</a:t>
            </a:r>
          </a:p>
          <a:p>
            <a:pPr lvl="1" eaLnBrk="1" hangingPunct="1">
              <a:lnSpc>
                <a:spcPct val="90000"/>
              </a:lnSpc>
            </a:pPr>
            <a:r>
              <a:rPr lang="en-US" sz="2800" smtClean="0">
                <a:solidFill>
                  <a:schemeClr val="tx1"/>
                </a:solidFill>
              </a:rPr>
              <a:t>World Bank</a:t>
            </a:r>
          </a:p>
          <a:p>
            <a:pPr lvl="1" eaLnBrk="1" hangingPunct="1">
              <a:lnSpc>
                <a:spcPct val="90000"/>
              </a:lnSpc>
              <a:buFontTx/>
              <a:buNone/>
            </a:pPr>
            <a:endParaRPr lang="en-US" sz="2800" smtClean="0">
              <a:solidFill>
                <a:schemeClr val="tx1"/>
              </a:solidFill>
            </a:endParaRPr>
          </a:p>
          <a:p>
            <a:pPr eaLnBrk="1" hangingPunct="1">
              <a:lnSpc>
                <a:spcPct val="90000"/>
              </a:lnSpc>
              <a:buFontTx/>
              <a:buNone/>
            </a:pPr>
            <a:r>
              <a:rPr lang="en-US" sz="2400" smtClean="0">
                <a:solidFill>
                  <a:schemeClr val="tx1"/>
                </a:solidFill>
              </a:rPr>
              <a:t> 	broad primary roles identified in the GEF </a:t>
            </a:r>
            <a:r>
              <a:rPr lang="en-US" sz="2400" i="1" smtClean="0">
                <a:solidFill>
                  <a:schemeClr val="tx1"/>
                </a:solidFill>
              </a:rPr>
              <a:t>Instrument</a:t>
            </a:r>
          </a:p>
          <a:p>
            <a:pPr eaLnBrk="1" hangingPunct="1">
              <a:lnSpc>
                <a:spcPct val="90000"/>
              </a:lnSpc>
              <a:buFontTx/>
              <a:buNone/>
            </a:pPr>
            <a:endParaRPr lang="en-US" sz="3200" smtClean="0">
              <a:solidFill>
                <a:schemeClr val="tx1"/>
              </a:solidFill>
            </a:endParaRPr>
          </a:p>
        </p:txBody>
      </p:sp>
      <p:sp>
        <p:nvSpPr>
          <p:cNvPr id="15364" name="Rectangle 4"/>
          <p:cNvSpPr>
            <a:spLocks noGrp="1" noChangeArrowheads="1"/>
          </p:cNvSpPr>
          <p:nvPr>
            <p:ph type="body" sz="half" idx="2"/>
          </p:nvPr>
        </p:nvSpPr>
        <p:spPr>
          <a:xfrm>
            <a:off x="3657600" y="1371600"/>
            <a:ext cx="4572000" cy="4572000"/>
          </a:xfrm>
        </p:spPr>
        <p:txBody>
          <a:bodyPr>
            <a:normAutofit lnSpcReduction="10000"/>
          </a:bodyPr>
          <a:lstStyle/>
          <a:p>
            <a:pPr lvl="1" eaLnBrk="1" hangingPunct="1">
              <a:lnSpc>
                <a:spcPct val="90000"/>
              </a:lnSpc>
              <a:defRPr/>
            </a:pPr>
            <a:r>
              <a:rPr lang="en-US" sz="3200" dirty="0" smtClean="0">
                <a:solidFill>
                  <a:schemeClr val="tx1"/>
                </a:solidFill>
              </a:rPr>
              <a:t>FAO</a:t>
            </a:r>
          </a:p>
          <a:p>
            <a:pPr lvl="1" eaLnBrk="1" hangingPunct="1">
              <a:lnSpc>
                <a:spcPct val="90000"/>
              </a:lnSpc>
              <a:defRPr/>
            </a:pPr>
            <a:r>
              <a:rPr lang="en-US" sz="3200" dirty="0" smtClean="0">
                <a:solidFill>
                  <a:schemeClr val="tx1"/>
                </a:solidFill>
              </a:rPr>
              <a:t>UNIDO</a:t>
            </a:r>
          </a:p>
          <a:p>
            <a:pPr lvl="1" eaLnBrk="1" hangingPunct="1">
              <a:lnSpc>
                <a:spcPct val="90000"/>
              </a:lnSpc>
              <a:defRPr/>
            </a:pPr>
            <a:r>
              <a:rPr lang="en-US" sz="3200" dirty="0" smtClean="0">
                <a:solidFill>
                  <a:schemeClr val="tx1"/>
                </a:solidFill>
              </a:rPr>
              <a:t>IFAD</a:t>
            </a:r>
          </a:p>
          <a:p>
            <a:pPr lvl="1" eaLnBrk="1" hangingPunct="1">
              <a:lnSpc>
                <a:spcPct val="90000"/>
              </a:lnSpc>
              <a:defRPr/>
            </a:pPr>
            <a:r>
              <a:rPr lang="en-US" sz="3200" dirty="0" smtClean="0">
                <a:solidFill>
                  <a:schemeClr val="tx1"/>
                </a:solidFill>
              </a:rPr>
              <a:t>ADB</a:t>
            </a:r>
          </a:p>
          <a:p>
            <a:pPr lvl="1" eaLnBrk="1" hangingPunct="1">
              <a:lnSpc>
                <a:spcPct val="90000"/>
              </a:lnSpc>
              <a:defRPr/>
            </a:pPr>
            <a:r>
              <a:rPr lang="en-US" sz="3200" dirty="0" smtClean="0">
                <a:solidFill>
                  <a:schemeClr val="tx1"/>
                </a:solidFill>
              </a:rPr>
              <a:t>AFDB</a:t>
            </a:r>
          </a:p>
          <a:p>
            <a:pPr lvl="1" eaLnBrk="1" hangingPunct="1">
              <a:lnSpc>
                <a:spcPct val="90000"/>
              </a:lnSpc>
              <a:defRPr/>
            </a:pPr>
            <a:r>
              <a:rPr lang="en-US" sz="3200" dirty="0" smtClean="0">
                <a:solidFill>
                  <a:schemeClr val="tx1"/>
                </a:solidFill>
              </a:rPr>
              <a:t>EBRD</a:t>
            </a:r>
          </a:p>
          <a:p>
            <a:pPr lvl="1" eaLnBrk="1" hangingPunct="1">
              <a:lnSpc>
                <a:spcPct val="90000"/>
              </a:lnSpc>
              <a:defRPr/>
            </a:pPr>
            <a:r>
              <a:rPr lang="en-US" sz="3200" dirty="0" smtClean="0">
                <a:solidFill>
                  <a:schemeClr val="tx1"/>
                </a:solidFill>
              </a:rPr>
              <a:t>IDB</a:t>
            </a:r>
          </a:p>
          <a:p>
            <a:pPr eaLnBrk="1" hangingPunct="1">
              <a:lnSpc>
                <a:spcPct val="90000"/>
              </a:lnSpc>
              <a:buFontTx/>
              <a:buNone/>
              <a:defRPr/>
            </a:pPr>
            <a:r>
              <a:rPr lang="en-US" dirty="0" smtClean="0">
                <a:solidFill>
                  <a:schemeClr val="tx1"/>
                </a:solidFill>
              </a:rPr>
              <a:t>	</a:t>
            </a:r>
            <a:r>
              <a:rPr lang="en-US" sz="2000" dirty="0" smtClean="0">
                <a:solidFill>
                  <a:schemeClr val="tx1"/>
                </a:solidFill>
              </a:rPr>
              <a:t>granted access to GEF resources and assigned more definite roles based on specific business needs of the GEF</a:t>
            </a:r>
          </a:p>
          <a:p>
            <a:pPr eaLnBrk="1" hangingPunct="1">
              <a:lnSpc>
                <a:spcPct val="90000"/>
              </a:lnSpc>
              <a:defRPr/>
            </a:pPr>
            <a:endParaRPr lang="en-US" sz="2000" dirty="0" smtClean="0">
              <a:solidFill>
                <a:schemeClr val="tx1"/>
              </a:solidFill>
            </a:endParaRPr>
          </a:p>
        </p:txBody>
      </p:sp>
      <p:pic>
        <p:nvPicPr>
          <p:cNvPr id="30726" name="Picture 5" descr="undp-l"/>
          <p:cNvPicPr>
            <a:picLocks noChangeAspect="1" noChangeArrowheads="1"/>
          </p:cNvPicPr>
          <p:nvPr/>
        </p:nvPicPr>
        <p:blipFill>
          <a:blip r:embed="rId3" cstate="print"/>
          <a:srcRect/>
          <a:stretch>
            <a:fillRect/>
          </a:stretch>
        </p:blipFill>
        <p:spPr bwMode="auto">
          <a:xfrm>
            <a:off x="152400" y="1295400"/>
            <a:ext cx="685800" cy="1371600"/>
          </a:xfrm>
          <a:prstGeom prst="rect">
            <a:avLst/>
          </a:prstGeom>
          <a:noFill/>
          <a:ln w="9525">
            <a:noFill/>
            <a:miter lim="800000"/>
            <a:headEnd/>
            <a:tailEnd/>
          </a:ln>
        </p:spPr>
      </p:pic>
      <p:pic>
        <p:nvPicPr>
          <p:cNvPr id="30727" name="Picture 6" descr="unep-logo-bl"/>
          <p:cNvPicPr>
            <a:picLocks noChangeAspect="1" noChangeArrowheads="1"/>
          </p:cNvPicPr>
          <p:nvPr/>
        </p:nvPicPr>
        <p:blipFill>
          <a:blip r:embed="rId4" cstate="print"/>
          <a:srcRect/>
          <a:stretch>
            <a:fillRect/>
          </a:stretch>
        </p:blipFill>
        <p:spPr bwMode="auto">
          <a:xfrm>
            <a:off x="152400" y="2895600"/>
            <a:ext cx="657225" cy="762000"/>
          </a:xfrm>
          <a:prstGeom prst="rect">
            <a:avLst/>
          </a:prstGeom>
          <a:noFill/>
          <a:ln w="9525">
            <a:noFill/>
            <a:miter lim="800000"/>
            <a:headEnd/>
            <a:tailEnd/>
          </a:ln>
        </p:spPr>
      </p:pic>
      <p:pic>
        <p:nvPicPr>
          <p:cNvPr id="30728" name="Picture 7" descr="wbcube-m"/>
          <p:cNvPicPr>
            <a:picLocks noChangeAspect="1" noChangeArrowheads="1"/>
          </p:cNvPicPr>
          <p:nvPr/>
        </p:nvPicPr>
        <p:blipFill>
          <a:blip r:embed="rId5" cstate="print"/>
          <a:srcRect/>
          <a:stretch>
            <a:fillRect/>
          </a:stretch>
        </p:blipFill>
        <p:spPr bwMode="auto">
          <a:xfrm>
            <a:off x="152400" y="4114800"/>
            <a:ext cx="695325" cy="695325"/>
          </a:xfrm>
          <a:prstGeom prst="rect">
            <a:avLst/>
          </a:prstGeom>
          <a:noFill/>
          <a:ln w="9525">
            <a:noFill/>
            <a:miter lim="800000"/>
            <a:headEnd/>
            <a:tailEnd/>
          </a:ln>
        </p:spPr>
      </p:pic>
      <p:pic>
        <p:nvPicPr>
          <p:cNvPr id="30729" name="Picture 8"/>
          <p:cNvPicPr>
            <a:picLocks noChangeAspect="1" noChangeArrowheads="1"/>
          </p:cNvPicPr>
          <p:nvPr/>
        </p:nvPicPr>
        <p:blipFill>
          <a:blip r:embed="rId6" cstate="print"/>
          <a:srcRect/>
          <a:stretch>
            <a:fillRect/>
          </a:stretch>
        </p:blipFill>
        <p:spPr bwMode="auto">
          <a:xfrm>
            <a:off x="8229600" y="152400"/>
            <a:ext cx="711200" cy="712788"/>
          </a:xfrm>
          <a:prstGeom prst="rect">
            <a:avLst/>
          </a:prstGeom>
          <a:noFill/>
          <a:ln w="9525">
            <a:noFill/>
            <a:miter lim="800000"/>
            <a:headEnd/>
            <a:tailEnd/>
          </a:ln>
        </p:spPr>
      </p:pic>
      <p:pic>
        <p:nvPicPr>
          <p:cNvPr id="30730" name="Picture 9"/>
          <p:cNvPicPr>
            <a:picLocks noChangeAspect="1" noChangeArrowheads="1"/>
          </p:cNvPicPr>
          <p:nvPr/>
        </p:nvPicPr>
        <p:blipFill>
          <a:blip r:embed="rId7" cstate="print"/>
          <a:srcRect/>
          <a:stretch>
            <a:fillRect/>
          </a:stretch>
        </p:blipFill>
        <p:spPr bwMode="auto">
          <a:xfrm>
            <a:off x="8229600" y="2530475"/>
            <a:ext cx="668338" cy="669925"/>
          </a:xfrm>
          <a:prstGeom prst="rect">
            <a:avLst/>
          </a:prstGeom>
          <a:noFill/>
          <a:ln w="9525">
            <a:noFill/>
            <a:miter lim="800000"/>
            <a:headEnd/>
            <a:tailEnd/>
          </a:ln>
        </p:spPr>
      </p:pic>
      <p:pic>
        <p:nvPicPr>
          <p:cNvPr id="30731" name="Picture 10"/>
          <p:cNvPicPr>
            <a:picLocks noChangeAspect="1" noChangeArrowheads="1"/>
          </p:cNvPicPr>
          <p:nvPr/>
        </p:nvPicPr>
        <p:blipFill>
          <a:blip r:embed="rId8" cstate="print"/>
          <a:srcRect/>
          <a:stretch>
            <a:fillRect/>
          </a:stretch>
        </p:blipFill>
        <p:spPr bwMode="auto">
          <a:xfrm>
            <a:off x="8001000" y="1828800"/>
            <a:ext cx="1062038" cy="584200"/>
          </a:xfrm>
          <a:prstGeom prst="rect">
            <a:avLst/>
          </a:prstGeom>
          <a:noFill/>
          <a:ln w="9525">
            <a:noFill/>
            <a:miter lim="800000"/>
            <a:headEnd/>
            <a:tailEnd/>
          </a:ln>
        </p:spPr>
      </p:pic>
      <p:pic>
        <p:nvPicPr>
          <p:cNvPr id="30732" name="Picture 11"/>
          <p:cNvPicPr>
            <a:picLocks noChangeAspect="1" noChangeArrowheads="1"/>
          </p:cNvPicPr>
          <p:nvPr/>
        </p:nvPicPr>
        <p:blipFill>
          <a:blip r:embed="rId9" cstate="print"/>
          <a:srcRect/>
          <a:stretch>
            <a:fillRect/>
          </a:stretch>
        </p:blipFill>
        <p:spPr bwMode="auto">
          <a:xfrm>
            <a:off x="8382000" y="5181600"/>
            <a:ext cx="601663" cy="914400"/>
          </a:xfrm>
          <a:prstGeom prst="rect">
            <a:avLst/>
          </a:prstGeom>
          <a:noFill/>
          <a:ln w="9525">
            <a:noFill/>
            <a:miter lim="800000"/>
            <a:headEnd/>
            <a:tailEnd/>
          </a:ln>
        </p:spPr>
      </p:pic>
      <p:pic>
        <p:nvPicPr>
          <p:cNvPr id="30733" name="Picture 12"/>
          <p:cNvPicPr>
            <a:picLocks noChangeAspect="1" noChangeArrowheads="1"/>
          </p:cNvPicPr>
          <p:nvPr/>
        </p:nvPicPr>
        <p:blipFill>
          <a:blip r:embed="rId10" cstate="print"/>
          <a:srcRect/>
          <a:stretch>
            <a:fillRect/>
          </a:stretch>
        </p:blipFill>
        <p:spPr bwMode="auto">
          <a:xfrm>
            <a:off x="8229600" y="3276600"/>
            <a:ext cx="760413" cy="974725"/>
          </a:xfrm>
          <a:prstGeom prst="rect">
            <a:avLst/>
          </a:prstGeom>
          <a:noFill/>
          <a:ln w="9525">
            <a:noFill/>
            <a:miter lim="800000"/>
            <a:headEnd/>
            <a:tailEnd/>
          </a:ln>
        </p:spPr>
      </p:pic>
      <p:grpSp>
        <p:nvGrpSpPr>
          <p:cNvPr id="30734" name="Group 16"/>
          <p:cNvGrpSpPr>
            <a:grpSpLocks/>
          </p:cNvGrpSpPr>
          <p:nvPr/>
        </p:nvGrpSpPr>
        <p:grpSpPr bwMode="auto">
          <a:xfrm>
            <a:off x="8229600" y="914400"/>
            <a:ext cx="762000" cy="787400"/>
            <a:chOff x="5232" y="624"/>
            <a:chExt cx="336" cy="336"/>
          </a:xfrm>
        </p:grpSpPr>
        <p:sp>
          <p:nvSpPr>
            <p:cNvPr id="30736" name="Rectangle 15"/>
            <p:cNvSpPr>
              <a:spLocks noChangeArrowheads="1"/>
            </p:cNvSpPr>
            <p:nvPr/>
          </p:nvSpPr>
          <p:spPr bwMode="auto">
            <a:xfrm>
              <a:off x="5232" y="624"/>
              <a:ext cx="336" cy="336"/>
            </a:xfrm>
            <a:prstGeom prst="rect">
              <a:avLst/>
            </a:prstGeom>
            <a:solidFill>
              <a:schemeClr val="bg1"/>
            </a:solidFill>
            <a:ln w="9525">
              <a:noFill/>
              <a:miter lim="800000"/>
              <a:headEnd/>
              <a:tailEnd/>
            </a:ln>
          </p:spPr>
          <p:txBody>
            <a:bodyPr wrap="none" anchor="ctr"/>
            <a:lstStyle/>
            <a:p>
              <a:endParaRPr lang="fr-FR"/>
            </a:p>
          </p:txBody>
        </p:sp>
        <p:pic>
          <p:nvPicPr>
            <p:cNvPr id="30737" name="Picture 13"/>
            <p:cNvPicPr>
              <a:picLocks noChangeAspect="1" noChangeArrowheads="1"/>
            </p:cNvPicPr>
            <p:nvPr/>
          </p:nvPicPr>
          <p:blipFill>
            <a:blip r:embed="rId11" cstate="print"/>
            <a:srcRect/>
            <a:stretch>
              <a:fillRect/>
            </a:stretch>
          </p:blipFill>
          <p:spPr bwMode="auto">
            <a:xfrm>
              <a:off x="5232" y="664"/>
              <a:ext cx="336" cy="277"/>
            </a:xfrm>
            <a:prstGeom prst="rect">
              <a:avLst/>
            </a:prstGeom>
            <a:noFill/>
            <a:ln w="9525">
              <a:noFill/>
              <a:miter lim="800000"/>
              <a:headEnd/>
              <a:tailEnd/>
            </a:ln>
          </p:spPr>
        </p:pic>
      </p:grpSp>
      <p:pic>
        <p:nvPicPr>
          <p:cNvPr id="30735" name="Picture 14"/>
          <p:cNvPicPr>
            <a:picLocks noChangeAspect="1" noChangeArrowheads="1"/>
          </p:cNvPicPr>
          <p:nvPr/>
        </p:nvPicPr>
        <p:blipFill>
          <a:blip r:embed="rId12" cstate="print"/>
          <a:srcRect/>
          <a:stretch>
            <a:fillRect/>
          </a:stretch>
        </p:blipFill>
        <p:spPr bwMode="auto">
          <a:xfrm>
            <a:off x="8153400" y="4419600"/>
            <a:ext cx="990600" cy="6873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Challenges for Tracking Results</a:t>
            </a:r>
            <a:endParaRPr lang="en-US" sz="3600" dirty="0">
              <a:solidFill>
                <a:schemeClr val="tx1"/>
              </a:solidFill>
            </a:endParaRPr>
          </a:p>
        </p:txBody>
      </p:sp>
      <p:sp>
        <p:nvSpPr>
          <p:cNvPr id="3" name="Content Placeholder 2"/>
          <p:cNvSpPr>
            <a:spLocks noGrp="1"/>
          </p:cNvSpPr>
          <p:nvPr>
            <p:ph idx="1"/>
          </p:nvPr>
        </p:nvSpPr>
        <p:spPr>
          <a:xfrm>
            <a:off x="762000" y="1524000"/>
            <a:ext cx="8077200" cy="4724400"/>
          </a:xfrm>
        </p:spPr>
        <p:txBody>
          <a:bodyPr/>
          <a:lstStyle/>
          <a:p>
            <a:r>
              <a:rPr lang="en-US" sz="2800" b="0" dirty="0" smtClean="0">
                <a:solidFill>
                  <a:schemeClr val="tx1"/>
                </a:solidFill>
              </a:rPr>
              <a:t>Each Agency has own monitoring and evaluation policies and practices</a:t>
            </a:r>
          </a:p>
          <a:p>
            <a:r>
              <a:rPr lang="en-US" sz="2800" b="0" dirty="0" smtClean="0">
                <a:solidFill>
                  <a:schemeClr val="tx1"/>
                </a:solidFill>
              </a:rPr>
              <a:t>Measures of success different across different technical areas</a:t>
            </a:r>
          </a:p>
          <a:p>
            <a:r>
              <a:rPr lang="en-US" sz="2800" b="0" dirty="0" smtClean="0">
                <a:solidFill>
                  <a:schemeClr val="tx1"/>
                </a:solidFill>
              </a:rPr>
              <a:t>Cost to projects and countries of additional monitoring and evaluation for portfolio </a:t>
            </a:r>
          </a:p>
          <a:p>
            <a:r>
              <a:rPr lang="en-US" sz="2800" b="0" dirty="0" smtClean="0">
                <a:solidFill>
                  <a:schemeClr val="tx1"/>
                </a:solidFill>
              </a:rPr>
              <a:t>Data needs often donor driven</a:t>
            </a:r>
          </a:p>
          <a:p>
            <a:r>
              <a:rPr lang="en-US" sz="2800" b="0" dirty="0" smtClean="0">
                <a:solidFill>
                  <a:schemeClr val="tx1"/>
                </a:solidFill>
              </a:rPr>
              <a:t>Tendency to ask for more data than will be analyzed or utilized</a:t>
            </a:r>
          </a:p>
          <a:p>
            <a:endParaRPr lang="en-US" sz="2800" b="0" dirty="0" smtClean="0">
              <a:solidFill>
                <a:schemeClr val="tx1"/>
              </a:solidFill>
            </a:endParaRPr>
          </a:p>
          <a:p>
            <a:endParaRPr lang="en-US" sz="2800" b="0" dirty="0">
              <a:solidFill>
                <a:schemeClr val="tx1"/>
              </a:solidFill>
            </a:endParaRPr>
          </a:p>
        </p:txBody>
      </p:sp>
    </p:spTree>
  </p:cSld>
  <p:clrMapOvr>
    <a:masterClrMapping/>
  </p:clrMapOvr>
  <p:transition spd="med"/>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EF_awareness_v5">
  <a:themeElements>
    <a:clrScheme name="GEF_awareness_v5 16">
      <a:dk1>
        <a:srgbClr val="808080"/>
      </a:dk1>
      <a:lt1>
        <a:srgbClr val="E4DCC4"/>
      </a:lt1>
      <a:dk2>
        <a:srgbClr val="7F9580"/>
      </a:dk2>
      <a:lt2>
        <a:srgbClr val="D4C7A2"/>
      </a:lt2>
      <a:accent1>
        <a:srgbClr val="BBE0E3"/>
      </a:accent1>
      <a:accent2>
        <a:srgbClr val="333399"/>
      </a:accent2>
      <a:accent3>
        <a:srgbClr val="C0C8C0"/>
      </a:accent3>
      <a:accent4>
        <a:srgbClr val="C3BCA7"/>
      </a:accent4>
      <a:accent5>
        <a:srgbClr val="DAEDEF"/>
      </a:accent5>
      <a:accent6>
        <a:srgbClr val="2D2D8A"/>
      </a:accent6>
      <a:hlink>
        <a:srgbClr val="009999"/>
      </a:hlink>
      <a:folHlink>
        <a:srgbClr val="99CC00"/>
      </a:folHlink>
    </a:clrScheme>
    <a:fontScheme name="GEF_awareness_v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cs typeface="Times New Roman" pitchFamily="18" charset="0"/>
          </a:defRPr>
        </a:defPPr>
      </a:lstStyle>
    </a:lnDef>
  </a:objectDefaults>
  <a:extraClrSchemeLst>
    <a:extraClrScheme>
      <a:clrScheme name="GEF_awareness_v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F_awareness_v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F_awareness_v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F_awareness_v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F_awareness_v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F_awareness_v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F_awareness_v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F_awareness_v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F_awareness_v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F_awareness_v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F_awareness_v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F_awareness_v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F_awareness_v5 13">
        <a:dk1>
          <a:srgbClr val="808080"/>
        </a:dk1>
        <a:lt1>
          <a:srgbClr val="FFFFFF"/>
        </a:lt1>
        <a:dk2>
          <a:srgbClr val="7F9580"/>
        </a:dk2>
        <a:lt2>
          <a:srgbClr val="000000"/>
        </a:lt2>
        <a:accent1>
          <a:srgbClr val="BBE0E3"/>
        </a:accent1>
        <a:accent2>
          <a:srgbClr val="333399"/>
        </a:accent2>
        <a:accent3>
          <a:srgbClr val="C0C8C0"/>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GEF_awareness_v5 14">
        <a:dk1>
          <a:srgbClr val="808080"/>
        </a:dk1>
        <a:lt1>
          <a:srgbClr val="FFFFFF"/>
        </a:lt1>
        <a:dk2>
          <a:srgbClr val="7F9580"/>
        </a:dk2>
        <a:lt2>
          <a:srgbClr val="FFFFFF"/>
        </a:lt2>
        <a:accent1>
          <a:srgbClr val="BBE0E3"/>
        </a:accent1>
        <a:accent2>
          <a:srgbClr val="333399"/>
        </a:accent2>
        <a:accent3>
          <a:srgbClr val="C0C8C0"/>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GEF_awareness_v5 15">
        <a:dk1>
          <a:srgbClr val="808080"/>
        </a:dk1>
        <a:lt1>
          <a:srgbClr val="D4C7A2"/>
        </a:lt1>
        <a:dk2>
          <a:srgbClr val="7F9580"/>
        </a:dk2>
        <a:lt2>
          <a:srgbClr val="D4C7A2"/>
        </a:lt2>
        <a:accent1>
          <a:srgbClr val="BBE0E3"/>
        </a:accent1>
        <a:accent2>
          <a:srgbClr val="333399"/>
        </a:accent2>
        <a:accent3>
          <a:srgbClr val="C0C8C0"/>
        </a:accent3>
        <a:accent4>
          <a:srgbClr val="B5AA8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GEF_awareness_v5 16">
        <a:dk1>
          <a:srgbClr val="808080"/>
        </a:dk1>
        <a:lt1>
          <a:srgbClr val="E4DCC4"/>
        </a:lt1>
        <a:dk2>
          <a:srgbClr val="7F9580"/>
        </a:dk2>
        <a:lt2>
          <a:srgbClr val="D4C7A2"/>
        </a:lt2>
        <a:accent1>
          <a:srgbClr val="BBE0E3"/>
        </a:accent1>
        <a:accent2>
          <a:srgbClr val="333399"/>
        </a:accent2>
        <a:accent3>
          <a:srgbClr val="C0C8C0"/>
        </a:accent3>
        <a:accent4>
          <a:srgbClr val="C3BCA7"/>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Presentation_Blank</Template>
  <TotalTime>1239</TotalTime>
  <Words>665</Words>
  <Application>Microsoft Office PowerPoint</Application>
  <PresentationFormat>On-screen Show (4:3)</PresentationFormat>
  <Paragraphs>100</Paragraphs>
  <Slides>12</Slides>
  <Notes>3</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1_Blank Presentation</vt:lpstr>
      <vt:lpstr>GEF_awareness_v5</vt:lpstr>
      <vt:lpstr>Delicate Balances in Nature and in Monitoring:   The Coming Together of Rigorous Results Tracking Through Diverse and Flexible Mechanisms  </vt:lpstr>
      <vt:lpstr>Mission</vt:lpstr>
      <vt:lpstr>GEF Focal Areas and Cross-cutting Issues</vt:lpstr>
      <vt:lpstr>GEF links to the Global Environmental Conventions</vt:lpstr>
      <vt:lpstr>GEF Organizational Structure</vt:lpstr>
      <vt:lpstr>GEF Organizational Structure</vt:lpstr>
      <vt:lpstr>GEF Institutional Framework</vt:lpstr>
      <vt:lpstr>             GEF Agencies</vt:lpstr>
      <vt:lpstr>Challenges for Tracking Results</vt:lpstr>
      <vt:lpstr>Strategy for Monitoring Policy</vt:lpstr>
      <vt:lpstr>Lessons Learned for Implementing Results Tracking with Multiple Stakeholders </vt:lpstr>
      <vt:lpstr> </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GEF Orientation Session for New Council and Alternate Members</dc:title>
  <dc:creator>wb330903</dc:creator>
  <cp:lastModifiedBy>WB221729</cp:lastModifiedBy>
  <cp:revision>111</cp:revision>
  <dcterms:created xsi:type="dcterms:W3CDTF">2008-04-17T15:36:59Z</dcterms:created>
  <dcterms:modified xsi:type="dcterms:W3CDTF">2011-11-03T15:48:16Z</dcterms:modified>
</cp:coreProperties>
</file>