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78.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0" r:id="rId6"/>
    <p:sldMasterId id="2147483651" r:id="rId7"/>
    <p:sldMasterId id="2147483844" r:id="rId8"/>
    <p:sldMasterId id="2147483910" r:id="rId9"/>
    <p:sldMasterId id="2147483923" r:id="rId10"/>
    <p:sldMasterId id="2147483936" r:id="rId11"/>
  </p:sldMasterIdLst>
  <p:notesMasterIdLst>
    <p:notesMasterId r:id="rId98"/>
  </p:notesMasterIdLst>
  <p:sldIdLst>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58"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53" r:id="rId60"/>
    <p:sldId id="315" r:id="rId61"/>
    <p:sldId id="316" r:id="rId62"/>
    <p:sldId id="317" r:id="rId63"/>
    <p:sldId id="318" r:id="rId64"/>
    <p:sldId id="320" r:id="rId65"/>
    <p:sldId id="321" r:id="rId66"/>
    <p:sldId id="322" r:id="rId67"/>
    <p:sldId id="323" r:id="rId68"/>
    <p:sldId id="324" r:id="rId69"/>
    <p:sldId id="325" r:id="rId70"/>
    <p:sldId id="326" r:id="rId71"/>
    <p:sldId id="327" r:id="rId72"/>
    <p:sldId id="328" r:id="rId73"/>
    <p:sldId id="329" r:id="rId74"/>
    <p:sldId id="332" r:id="rId75"/>
    <p:sldId id="333" r:id="rId76"/>
    <p:sldId id="330" r:id="rId77"/>
    <p:sldId id="331" r:id="rId78"/>
    <p:sldId id="334" r:id="rId79"/>
    <p:sldId id="335" r:id="rId80"/>
    <p:sldId id="336" r:id="rId81"/>
    <p:sldId id="337" r:id="rId82"/>
    <p:sldId id="338" r:id="rId83"/>
    <p:sldId id="339" r:id="rId84"/>
    <p:sldId id="340" r:id="rId85"/>
    <p:sldId id="341" r:id="rId86"/>
    <p:sldId id="342" r:id="rId87"/>
    <p:sldId id="343" r:id="rId88"/>
    <p:sldId id="344" r:id="rId89"/>
    <p:sldId id="354" r:id="rId90"/>
    <p:sldId id="355" r:id="rId91"/>
    <p:sldId id="347" r:id="rId92"/>
    <p:sldId id="348" r:id="rId93"/>
    <p:sldId id="349" r:id="rId94"/>
    <p:sldId id="356" r:id="rId95"/>
    <p:sldId id="351" r:id="rId96"/>
    <p:sldId id="265" r:id="rId97"/>
  </p:sldIdLst>
  <p:sldSz cx="9144000" cy="6858000" type="screen4x3"/>
  <p:notesSz cx="7315200" cy="9601200"/>
  <p:defaultTextStyle>
    <a:defPPr>
      <a:defRPr lang="en-US"/>
    </a:defPPr>
    <a:lvl1pPr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56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28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00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72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BED60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64361" autoAdjust="0"/>
  </p:normalViewPr>
  <p:slideViewPr>
    <p:cSldViewPr snapToGrid="0">
      <p:cViewPr>
        <p:scale>
          <a:sx n="60" d="100"/>
          <a:sy n="60" d="100"/>
        </p:scale>
        <p:origin x="-1350" y="-258"/>
      </p:cViewPr>
      <p:guideLst>
        <p:guide orient="horz" pos="3475"/>
        <p:guide orient="horz" pos="3759"/>
        <p:guide orient="horz" pos="1410"/>
        <p:guide orient="horz" pos="1698"/>
        <p:guide orient="horz" pos="982"/>
        <p:guide orient="horz" pos="1262"/>
        <p:guide pos="554"/>
        <p:guide pos="604"/>
        <p:guide pos="89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slide" Target="slides/slide86.xml"/><Relationship Id="rId7" Type="http://schemas.openxmlformats.org/officeDocument/2006/relationships/slideMaster" Target="slideMasters/slideMaster3.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6.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defTabSz="483157">
              <a:defRPr sz="1300">
                <a:ea typeface="MS PGothic" pitchFamily="34" charset="-128"/>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defTabSz="483157">
              <a:defRPr sz="1300">
                <a:ea typeface="MS PGothic" pitchFamily="34" charset="-128"/>
              </a:defRPr>
            </a:lvl1pPr>
          </a:lstStyle>
          <a:p>
            <a:pPr>
              <a:defRPr/>
            </a:pPr>
            <a:fld id="{E5854EAB-0D53-41AA-8ABB-B2BED0A51B2A}" type="datetimeFigureOut">
              <a:rPr lang="en-US"/>
              <a:pPr>
                <a:defRPr/>
              </a:pPr>
              <a:t>11/5/2012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defTabSz="483157">
              <a:defRPr sz="1300">
                <a:ea typeface="MS PGothic" pitchFamily="34" charset="-128"/>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defTabSz="483157">
              <a:defRPr sz="1300">
                <a:ea typeface="MS PGothic" pitchFamily="34" charset="-128"/>
              </a:defRPr>
            </a:lvl1pPr>
          </a:lstStyle>
          <a:p>
            <a:pPr>
              <a:defRPr/>
            </a:pPr>
            <a:fld id="{3623FFC6-5D62-4F21-9324-D290D1F93F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298" algn="l" defTabSz="914118" rtl="0" eaLnBrk="1" latinLnBrk="0" hangingPunct="1">
      <a:defRPr sz="1200" kern="1200">
        <a:solidFill>
          <a:schemeClr val="tx1"/>
        </a:solidFill>
        <a:latin typeface="+mn-lt"/>
        <a:ea typeface="+mn-ea"/>
        <a:cs typeface="+mn-cs"/>
      </a:defRPr>
    </a:lvl6pPr>
    <a:lvl7pPr marL="2742360" algn="l" defTabSz="914118" rtl="0" eaLnBrk="1" latinLnBrk="0" hangingPunct="1">
      <a:defRPr sz="1200" kern="1200">
        <a:solidFill>
          <a:schemeClr val="tx1"/>
        </a:solidFill>
        <a:latin typeface="+mn-lt"/>
        <a:ea typeface="+mn-ea"/>
        <a:cs typeface="+mn-cs"/>
      </a:defRPr>
    </a:lvl7pPr>
    <a:lvl8pPr marL="3199416" algn="l" defTabSz="914118" rtl="0" eaLnBrk="1" latinLnBrk="0" hangingPunct="1">
      <a:defRPr sz="1200" kern="1200">
        <a:solidFill>
          <a:schemeClr val="tx1"/>
        </a:solidFill>
        <a:latin typeface="+mn-lt"/>
        <a:ea typeface="+mn-ea"/>
        <a:cs typeface="+mn-cs"/>
      </a:defRPr>
    </a:lvl8pPr>
    <a:lvl9pPr marL="3656478" algn="l" defTabSz="914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Structure of the report creates the backbone of the story. Structure is what will lead your audience through the report, it’s what helps to create meaning and understanding – it’s what will help answer their questions. The importance of structure should not be underestimated. Let’s consider a pretty standard structure for evaluation reports.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a structure that you’ll all recognize</a:t>
            </a:r>
            <a:r>
              <a:rPr lang="en-US" baseline="0" dirty="0" smtClean="0"/>
              <a:t> – and its </a:t>
            </a:r>
            <a:r>
              <a:rPr lang="en-US" dirty="0" smtClean="0"/>
              <a:t>the same structure that you use for masters theses,</a:t>
            </a:r>
            <a:r>
              <a:rPr lang="en-US" baseline="0" dirty="0" smtClean="0"/>
              <a:t> </a:t>
            </a:r>
            <a:r>
              <a:rPr lang="en-US" dirty="0" smtClean="0"/>
              <a:t>dissertations, and journal articles. Not surprising, since many of us were trained in an academic tradition, this is a structure that persists in evaluation. But let's pause for a moment and consider the value of this structure given what we're trying to do evaluation, which is generally answer a question. How well does this structure serve that purpose? The answer is – not very well. </a:t>
            </a:r>
          </a:p>
          <a:p>
            <a:pPr eaLnBrk="1" hangingPunct="1">
              <a:spcBef>
                <a:spcPct val="0"/>
              </a:spcBef>
            </a:pPr>
            <a:endParaRPr lang="en-US" dirty="0" smtClean="0"/>
          </a:p>
          <a:p>
            <a:pPr eaLnBrk="1" hangingPunct="1">
              <a:spcBef>
                <a:spcPct val="0"/>
              </a:spcBef>
            </a:pPr>
            <a:r>
              <a:rPr lang="en-US" dirty="0" smtClean="0"/>
              <a:t>Questions somewhere up in this section (intro)</a:t>
            </a:r>
          </a:p>
          <a:p>
            <a:pPr eaLnBrk="1" hangingPunct="1">
              <a:spcBef>
                <a:spcPct val="0"/>
              </a:spcBef>
            </a:pPr>
            <a:r>
              <a:rPr lang="en-US" dirty="0" smtClean="0"/>
              <a:t>Data are somewhere down here (findings)</a:t>
            </a:r>
          </a:p>
          <a:p>
            <a:pPr eaLnBrk="1" hangingPunct="1">
              <a:spcBef>
                <a:spcPct val="0"/>
              </a:spcBef>
            </a:pPr>
            <a:r>
              <a:rPr lang="en-US" dirty="0" smtClean="0"/>
              <a:t>If we're lucky, the answer is somewhere in here (conclusions)</a:t>
            </a:r>
          </a:p>
          <a:p>
            <a:pPr eaLnBrk="1" hangingPunct="1">
              <a:spcBef>
                <a:spcPct val="0"/>
              </a:spcBef>
            </a:pPr>
            <a:endParaRPr lang="en-US" dirty="0" smtClean="0"/>
          </a:p>
          <a:p>
            <a:pPr eaLnBrk="1" hangingPunct="1">
              <a:spcBef>
                <a:spcPct val="0"/>
              </a:spcBef>
            </a:pPr>
            <a:r>
              <a:rPr lang="en-US" dirty="0" smtClean="0"/>
              <a:t>The question is separate from the data which is separate from the answer. This structure forces clients to wade through a lot of detailed information before they can hope to get to what they’re interested in – the answers to their questions! In our regular conversation we don’t separate questions and answers, yet somehow</a:t>
            </a:r>
            <a:r>
              <a:rPr lang="en-US" baseline="0" dirty="0" smtClean="0"/>
              <a:t> in reports it suddenly becomes required to do this. </a:t>
            </a:r>
            <a:r>
              <a:rPr lang="en-US" dirty="0" smtClean="0"/>
              <a:t>This is, in my mind, one of the least useful structures possible for an evaluation report. </a:t>
            </a:r>
          </a:p>
          <a:p>
            <a:pPr eaLnBrk="1" hangingPunct="1">
              <a:spcBef>
                <a:spcPct val="0"/>
              </a:spcBef>
            </a:pPr>
            <a:endParaRPr lang="en-US" dirty="0" smtClean="0"/>
          </a:p>
          <a:p>
            <a:pPr eaLnBrk="1" hangingPunct="1">
              <a:spcBef>
                <a:spcPct val="0"/>
              </a:spcBef>
            </a:pPr>
            <a:r>
              <a:rPr lang="en-US" dirty="0" smtClean="0"/>
              <a:t>And let’s be honest. What happens more often than not is that the report doesn’t actually ever get to answers. We get a rehash of the data. And a call for further study. This doesn’t help our clients understand what was found.</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Reports</a:t>
            </a:r>
            <a:r>
              <a:rPr lang="en-US" baseline="0" dirty="0" smtClean="0"/>
              <a:t> which relay all the data but don’t ever get to answers are like a big </a:t>
            </a:r>
            <a:r>
              <a:rPr lang="en-US" dirty="0" smtClean="0"/>
              <a:t>data dump. The data dump entails lengthy descriptions of everything that came out of the evaluation data. I read an evaluation report just the other day that looked like this. The finding section was full of descriptive analyses, and lots of cross-tabs. There were tests of statistical significance. The word “interestingly” appeared a lot, though the authors never told me why those findings were interesting.</a:t>
            </a:r>
          </a:p>
          <a:p>
            <a:pPr eaLnBrk="1" hangingPunct="1">
              <a:spcBef>
                <a:spcPct val="0"/>
              </a:spcBef>
            </a:pPr>
            <a:endParaRPr lang="en-US" dirty="0" smtClean="0"/>
          </a:p>
          <a:p>
            <a:pPr eaLnBrk="1" hangingPunct="1">
              <a:spcBef>
                <a:spcPct val="0"/>
              </a:spcBef>
            </a:pPr>
            <a:r>
              <a:rPr lang="en-US" dirty="0" smtClean="0"/>
              <a:t>At the end of the 50 page report, I had no idea what I should conclude. Was the program helpful? What areas were working well and which areas were weak? The report failed to create any meaning. It was a massive dump of all the data, without leaving me any the wiser. </a:t>
            </a:r>
          </a:p>
          <a:p>
            <a:pPr eaLnBrk="1" hangingPunct="1">
              <a:spcBef>
                <a:spcPct val="0"/>
              </a:spcBef>
            </a:pPr>
            <a:endParaRPr lang="en-US" dirty="0" smtClean="0"/>
          </a:p>
          <a:p>
            <a:pPr eaLnBrk="1" hangingPunct="1">
              <a:spcBef>
                <a:spcPct val="0"/>
              </a:spcBef>
            </a:pPr>
            <a:r>
              <a:rPr lang="en-US" dirty="0" smtClean="0"/>
              <a:t>But here’s the kicker – if we just switch up the structure of our reports and frame them around questions with answers, we avoid this problem. By just changing the structure of our evaluation reports, we can create meaning!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88942" indent="-88942" eaLnBrk="1" fontAlgn="auto" hangingPunct="1">
              <a:spcBef>
                <a:spcPts val="0"/>
              </a:spcBef>
              <a:spcAft>
                <a:spcPts val="0"/>
              </a:spcAft>
              <a:defRPr/>
            </a:pPr>
            <a:r>
              <a:rPr lang="en-US" sz="1200" dirty="0" smtClean="0"/>
              <a:t>There are three major ways you could consider structuring</a:t>
            </a:r>
            <a:r>
              <a:rPr lang="en-US" sz="1200" baseline="0" dirty="0" smtClean="0"/>
              <a:t> your reports in order to create meaning. I want to give you examples of each of these so you can see them in action.</a:t>
            </a:r>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One way to create</a:t>
            </a:r>
            <a:r>
              <a:rPr lang="en-US" baseline="0" dirty="0" smtClean="0"/>
              <a:t> a more meaningful report structure is to pose the question, then provide the answer. This particular alternative to the traditional structure was suggested by Jane Davidson. You’ll notice that this pulls together the question, the relevant data, and the answer</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dirty="0" smtClean="0"/>
              <a:t>She suggests also using this structure as the basis of a 2-page executive summary. That way, the client has the answers to their questions whether they choose to read the entire report or not.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Here’s another possible format. I like using this one because it</a:t>
            </a:r>
            <a:r>
              <a:rPr lang="en-US" baseline="0" dirty="0" smtClean="0"/>
              <a:t> provides the answer right up front, then you can view the evidence through that lens.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a:t>
            </a:r>
            <a:r>
              <a:rPr lang="en-US" baseline="0" dirty="0" smtClean="0"/>
              <a:t> structures don’t exactly sound radical </a:t>
            </a:r>
            <a:r>
              <a:rPr lang="en-US" dirty="0" smtClean="0"/>
              <a:t>– but think about all the evaluation reports you’ve seen. How many actually made it this easy to understand what was being said? Not many. What’s wonderful about this type of structure is that it doesn’t require any extra work, as such, simply a reorganization of</a:t>
            </a:r>
            <a:r>
              <a:rPr lang="en-US" baseline="0" dirty="0" smtClean="0"/>
              <a:t> information which should already be in the report.</a:t>
            </a:r>
            <a:r>
              <a:rPr lang="en-US" dirty="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2"/>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Here’s an example of our next</a:t>
            </a:r>
            <a:r>
              <a:rPr lang="en-US" baseline="0" dirty="0" smtClean="0"/>
              <a:t> principle – conclusion and evidence – which can be really useful when you might have a really important finding that you want to highlight but it doesn’t fit exactly with a question. It’s also great for the conclusion section of a report or for the executive summary – where you want to make the conclusions really stand out. We’ll dawdle over into the visual a little bit here – you’ll </a:t>
            </a:r>
            <a:r>
              <a:rPr lang="en-US" dirty="0" smtClean="0"/>
              <a:t>notice that the finding is set apart visually by it’s formatting and color, so it would be easy to pick out as you glanced over the report. </a:t>
            </a:r>
          </a:p>
          <a:p>
            <a:pPr eaLnBrk="1" hangingPunct="1">
              <a:spcBef>
                <a:spcPct val="0"/>
              </a:spcBef>
            </a:pPr>
            <a:endParaRPr lang="en-US" dirty="0" smtClean="0"/>
          </a:p>
          <a:p>
            <a:pPr eaLnBrk="1" hangingPunct="1">
              <a:spcBef>
                <a:spcPct val="0"/>
              </a:spcBef>
            </a:pPr>
            <a:r>
              <a:rPr lang="en-US" dirty="0" smtClean="0"/>
              <a:t>One important thing to really notice – </a:t>
            </a:r>
            <a:r>
              <a:rPr lang="en-US" b="1" dirty="0" smtClean="0"/>
              <a:t>the conclusion isn’t a rehash of a statistic or number</a:t>
            </a:r>
            <a:r>
              <a:rPr lang="en-US" dirty="0" smtClean="0"/>
              <a:t>, it’s actually a holistic interpretation of the data that will follow. Make your conclusions an interpretation rather than a</a:t>
            </a:r>
            <a:r>
              <a:rPr lang="en-US" baseline="0" dirty="0" smtClean="0"/>
              <a:t> repeat of data (e.g., 75% of teachers really liked the workshop) </a:t>
            </a:r>
            <a:r>
              <a:rPr lang="en-US" dirty="0" smtClean="0"/>
              <a:t>– this will create meaning. </a:t>
            </a:r>
          </a:p>
          <a:p>
            <a:pPr eaLnBrk="1" hangingPunct="1">
              <a:spcBef>
                <a:spcPct val="0"/>
              </a:spcBef>
            </a:pPr>
            <a:endParaRPr lang="en-US" dirty="0" smtClean="0"/>
          </a:p>
          <a:p>
            <a:pPr eaLnBrk="1" hangingPunct="1">
              <a:spcBef>
                <a:spcPct val="0"/>
              </a:spcBef>
            </a:pPr>
            <a:endParaRPr lang="en-US" dirty="0" smtClean="0"/>
          </a:p>
          <a:p>
            <a:pPr defTabSz="966612" eaLnBrk="1" hangingPunct="1">
              <a:spcBef>
                <a:spcPct val="0"/>
              </a:spcBef>
              <a:defRPr/>
            </a:pPr>
            <a:r>
              <a:rPr lang="en-US" dirty="0" smtClean="0"/>
              <a:t>[This excerpt from</a:t>
            </a:r>
            <a:r>
              <a:rPr lang="en-US" sz="1300" dirty="0" smtClean="0">
                <a:solidFill>
                  <a:srgbClr val="4D4D4D"/>
                </a:solidFill>
                <a:cs typeface="Arial" pitchFamily="34" charset="0"/>
                <a:sym typeface="Arial" pitchFamily="34" charset="0"/>
              </a:rPr>
              <a:t>: Marsh, J. A., Springer, M. G., McCaffrey, D. F., Yuan, K., Epstein, S., </a:t>
            </a:r>
            <a:r>
              <a:rPr lang="en-US" sz="1300" dirty="0" err="1" smtClean="0">
                <a:solidFill>
                  <a:srgbClr val="4D4D4D"/>
                </a:solidFill>
                <a:cs typeface="Arial" pitchFamily="34" charset="0"/>
                <a:sym typeface="Arial" pitchFamily="34" charset="0"/>
              </a:rPr>
              <a:t>Koppich</a:t>
            </a:r>
            <a:r>
              <a:rPr lang="en-US" sz="1300" dirty="0" smtClean="0">
                <a:solidFill>
                  <a:srgbClr val="4D4D4D"/>
                </a:solidFill>
                <a:cs typeface="Arial" pitchFamily="34" charset="0"/>
                <a:sym typeface="Arial" pitchFamily="34" charset="0"/>
              </a:rPr>
              <a:t>, J., </a:t>
            </a:r>
            <a:r>
              <a:rPr lang="en-US" sz="1300" dirty="0" err="1" smtClean="0">
                <a:solidFill>
                  <a:srgbClr val="4D4D4D"/>
                </a:solidFill>
                <a:cs typeface="Arial" pitchFamily="34" charset="0"/>
                <a:sym typeface="Arial" pitchFamily="34" charset="0"/>
              </a:rPr>
              <a:t>Kalra</a:t>
            </a:r>
            <a:r>
              <a:rPr lang="en-US" sz="1300" dirty="0" smtClean="0">
                <a:solidFill>
                  <a:srgbClr val="4D4D4D"/>
                </a:solidFill>
                <a:cs typeface="Arial" pitchFamily="34" charset="0"/>
                <a:sym typeface="Arial" pitchFamily="34" charset="0"/>
              </a:rPr>
              <a:t>, N., et al. (2011). </a:t>
            </a:r>
            <a:r>
              <a:rPr lang="en-US" sz="1300" i="1" dirty="0" smtClean="0">
                <a:solidFill>
                  <a:srgbClr val="4D4D4D"/>
                </a:solidFill>
                <a:cs typeface="Arial" pitchFamily="34" charset="0"/>
                <a:sym typeface="Arial" pitchFamily="34" charset="0"/>
              </a:rPr>
              <a:t>A Big Apple for Educators: New York City’s Experiment with </a:t>
            </a:r>
            <a:r>
              <a:rPr lang="en-US" sz="1300" i="1" dirty="0" err="1" smtClean="0">
                <a:solidFill>
                  <a:srgbClr val="4D4D4D"/>
                </a:solidFill>
                <a:cs typeface="Arial" pitchFamily="34" charset="0"/>
                <a:sym typeface="Arial" pitchFamily="34" charset="0"/>
              </a:rPr>
              <a:t>Schoolwide</a:t>
            </a:r>
            <a:r>
              <a:rPr lang="en-US" sz="1300" i="1" dirty="0" smtClean="0">
                <a:solidFill>
                  <a:srgbClr val="4D4D4D"/>
                </a:solidFill>
                <a:cs typeface="Arial" pitchFamily="34" charset="0"/>
                <a:sym typeface="Arial" pitchFamily="34" charset="0"/>
              </a:rPr>
              <a:t> Performance Bonuses</a:t>
            </a:r>
            <a:r>
              <a:rPr lang="en-US" sz="1300" dirty="0" smtClean="0">
                <a:solidFill>
                  <a:srgbClr val="4D4D4D"/>
                </a:solidFill>
                <a:cs typeface="Arial" pitchFamily="34" charset="0"/>
                <a:sym typeface="Arial" pitchFamily="34" charset="0"/>
              </a:rPr>
              <a:t>   (No. ISBN 978-0-8330-5251-3). RAND.</a:t>
            </a:r>
            <a:endParaRPr lang="en-US" sz="1900" dirty="0" smtClean="0"/>
          </a:p>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r>
              <a:rPr lang="en-US" dirty="0" smtClean="0"/>
              <a:t>[A report that does a nice job of using this format is: Gross, B., &amp; </a:t>
            </a:r>
            <a:r>
              <a:rPr lang="en-US" dirty="0" err="1" smtClean="0"/>
              <a:t>Pochop</a:t>
            </a:r>
            <a:r>
              <a:rPr lang="en-US" dirty="0" smtClean="0"/>
              <a:t>, K. M. (2008). “How charter schools organize for instruction.” Available from http://www.crpe.org/sites/default/files/pub_hfr08_ch2_dec08_0.pdf]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don’t tend to think too much about the headings in our report – normally because they’re the traditional headings of methods, findings, and because we use them as devices to help orient people to what kind of information will be in a given section (e.g., principal survey results, coaching challenges). They’re just pointers to what people will find if they read that section.</a:t>
            </a:r>
          </a:p>
          <a:p>
            <a:pPr eaLnBrk="1" hangingPunct="1">
              <a:spcBef>
                <a:spcPct val="0"/>
              </a:spcBef>
            </a:pPr>
            <a:endParaRPr lang="en-US" baseline="0" dirty="0" smtClean="0"/>
          </a:p>
          <a:p>
            <a:pPr eaLnBrk="1" hangingPunct="1">
              <a:spcBef>
                <a:spcPct val="0"/>
              </a:spcBef>
            </a:pPr>
            <a:r>
              <a:rPr lang="en-US" baseline="0" dirty="0" smtClean="0"/>
              <a:t>But what if we used them in a different way? What if we used our headings to help communicate what we’d actually learned from the study?</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Here’s an example of what you might expect to see in a table of contents.  How could we restructure this to make it more useful?</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what the table of contents from the report actually looked like. The authors have used the conclusion or answer to the question as the heading for each section. As the reader, I can tell what the answers</a:t>
            </a:r>
            <a:r>
              <a:rPr lang="en-US" baseline="0" dirty="0" smtClean="0"/>
              <a:t> are before I even read the report. </a:t>
            </a:r>
            <a:r>
              <a:rPr lang="en-US" dirty="0" smtClean="0"/>
              <a:t>By using headings that are meaningful – that actually answer the question – you can create a table of contents that will help reinforce your message before people even start reading.</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[Example from </a:t>
            </a:r>
            <a:r>
              <a:rPr lang="en-US" dirty="0" err="1" smtClean="0"/>
              <a:t>Mathematica</a:t>
            </a:r>
            <a:r>
              <a:rPr lang="en-US" dirty="0" smtClean="0"/>
              <a:t>. (2011). </a:t>
            </a:r>
            <a:r>
              <a:rPr lang="en-US" i="1" dirty="0" smtClean="0"/>
              <a:t>The National Study of Charter Management Organization (CMO) Effectiveness</a:t>
            </a:r>
            <a:r>
              <a:rPr lang="en-US" dirty="0" smtClean="0"/>
              <a:t>. Retrieved from http://www.edweek.org/media/%28cmo_final%20_report%2011%2002%2011.pdf]</a:t>
            </a:r>
          </a:p>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Instructions for how to create this neat slide! This was an agenda inspired by Garr Reynolds.</a:t>
            </a:r>
          </a:p>
          <a:p>
            <a:pPr eaLnBrk="1" hangingPunct="1">
              <a:spcBef>
                <a:spcPct val="0"/>
              </a:spcBef>
            </a:pPr>
            <a:endParaRPr lang="en-US" dirty="0" smtClean="0"/>
          </a:p>
          <a:p>
            <a:pPr eaLnBrk="1" hangingPunct="1">
              <a:spcBef>
                <a:spcPct val="0"/>
              </a:spcBef>
            </a:pPr>
            <a:r>
              <a:rPr lang="en-US" dirty="0" smtClean="0"/>
              <a:t>http://www.ellenfinkelstein.com/pptblog/create-a-timeline-agenda-in-presentationzen-style/</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Here’s a nice example for the table of contents for the method section. As you can see, even the methods in this report have been organized around simple questions, to which the reader can actually expect and answer. This way the reader can tell at a glance what types of methodological issues the authors have considered, and can flip right to any questions they’re interested in. This is a great solution for how to create meaning in a methods section, which can be a challenging proposition!</a:t>
            </a:r>
          </a:p>
          <a:p>
            <a:pPr eaLnBrk="1" hangingPunct="1">
              <a:spcBef>
                <a:spcPct val="0"/>
              </a:spcBef>
            </a:pPr>
            <a:endParaRPr lang="en-US" dirty="0" smtClean="0"/>
          </a:p>
          <a:p>
            <a:pPr eaLnBrk="1" hangingPunct="1">
              <a:spcBef>
                <a:spcPct val="0"/>
              </a:spcBef>
            </a:pPr>
            <a:r>
              <a:rPr lang="en-US" dirty="0" smtClean="0"/>
              <a:t>[Selected pieces of the methods section from </a:t>
            </a:r>
            <a:r>
              <a:rPr lang="en-US" dirty="0" err="1" smtClean="0"/>
              <a:t>Hoxby</a:t>
            </a:r>
            <a:r>
              <a:rPr lang="en-US" dirty="0" smtClean="0"/>
              <a:t>, C. M., </a:t>
            </a:r>
            <a:r>
              <a:rPr lang="en-US" dirty="0" err="1" smtClean="0"/>
              <a:t>Murarka</a:t>
            </a:r>
            <a:r>
              <a:rPr lang="en-US" dirty="0" smtClean="0"/>
              <a:t>, S., &amp; Kang, J. (2009). How New York City’s charter schools affect achievement. </a:t>
            </a:r>
            <a:r>
              <a:rPr lang="en-US" i="1" dirty="0" smtClean="0"/>
              <a:t>The New York City Charter Schools Evaluation Project 2009</a:t>
            </a:r>
            <a:r>
              <a:rPr lang="en-US" dirty="0" smtClean="0"/>
              <a:t>.]</a:t>
            </a:r>
          </a:p>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200" dirty="0" smtClean="0"/>
              <a:t>The</a:t>
            </a:r>
            <a:r>
              <a:rPr lang="en-US" sz="1200" baseline="0" dirty="0" smtClean="0"/>
              <a:t> last piece I’d like to highlight is using the headings of charts to reinforce the message. Normally, our chart titles are descriptions of what comparison will be made in the chart. Not very meaningful. But here, the authors have used a title that actually contains the finding from the chart data. How great! Instead of leaving it up to me to decode the data, they provide the interpretation for me right in the title. This is a great way of reinforcing the message from the data.</a:t>
            </a:r>
          </a:p>
          <a:p>
            <a:pPr eaLnBrk="1" fontAlgn="auto" hangingPunct="1">
              <a:spcBef>
                <a:spcPts val="0"/>
              </a:spcBef>
              <a:spcAft>
                <a:spcPts val="0"/>
              </a:spcAft>
              <a:defRPr/>
            </a:pPr>
            <a:endParaRPr lang="en-US" sz="1200" baseline="0" dirty="0" smtClean="0"/>
          </a:p>
          <a:p>
            <a:pPr eaLnBrk="1" hangingPunct="1">
              <a:spcBef>
                <a:spcPct val="0"/>
              </a:spcBef>
            </a:pPr>
            <a:r>
              <a:rPr lang="en-US" sz="1200" dirty="0" smtClean="0"/>
              <a:t>[Example from: Gross, B., &amp; </a:t>
            </a:r>
            <a:r>
              <a:rPr lang="en-US" sz="1200" dirty="0" err="1" smtClean="0"/>
              <a:t>Pochop</a:t>
            </a:r>
            <a:r>
              <a:rPr lang="en-US" sz="1200" dirty="0" smtClean="0"/>
              <a:t>, K. M. (2008). “How charter schools organize for instruction.” Available from http://www.crpe.org/sites/default/files/pub_hfr08_ch2_dec08_0.pdf]</a:t>
            </a:r>
          </a:p>
          <a:p>
            <a:pPr eaLnBrk="1" fontAlgn="auto" hangingPunct="1">
              <a:spcBef>
                <a:spcPts val="0"/>
              </a:spcBef>
              <a:spcAft>
                <a:spcPts val="0"/>
              </a:spcAft>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big message here is that, with just some simple reorganization of how you combine</a:t>
            </a:r>
            <a:r>
              <a:rPr lang="en-US" baseline="0" dirty="0" smtClean="0"/>
              <a:t> the question, answer, and evidence, and how you use answers in headings of sections and charts – you can fundamentally change how well your message is getting across to your audience.</a:t>
            </a:r>
            <a:endParaRPr lang="en-US" dirty="0"/>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It’s tempting to think that it shouldn’t matter how studies look on the page. That the content alone should make us want to read the report and to engage with the content. But let’s be honest. As human beings we are engaged by good visual presentation. Good visualization helps to create meaning and to draw the audience’s attention to important findings and conclusions. </a:t>
            </a:r>
          </a:p>
          <a:p>
            <a:pPr eaLnBrk="1" hangingPunct="1">
              <a:spcBef>
                <a:spcPct val="0"/>
              </a:spcBef>
            </a:pPr>
            <a:endParaRPr lang="en-US" dirty="0" smtClean="0"/>
          </a:p>
          <a:p>
            <a:pPr eaLnBrk="1" hangingPunct="1">
              <a:spcBef>
                <a:spcPct val="0"/>
              </a:spcBef>
            </a:pPr>
            <a:r>
              <a:rPr lang="en-US" dirty="0" smtClean="0"/>
              <a:t>I just want to show you two examples of formatting a written deliverable to help it deliver a bigger punch.</a:t>
            </a:r>
          </a:p>
          <a:p>
            <a:pPr eaLnBrk="1" hangingPunct="1">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an example from a report of another formatting option. You can see that this is a very text heavy report, but that on the edge of some pages there is a pull out box that highlights a critical piece of information. This helps it really jump out and be reinforced – this technique is relatively common for pulling out a key message, or for adding a quote to help add the respondent’s voice. This is very easily done within Microsoft Word.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200" dirty="0" smtClean="0"/>
              <a:t>Here’s an example of a written deliverable which has been formatted to look less like a regular report, and more like a newspaper or handout format. This was designed to appeal to a non-technical audience – teachers – and the sections which</a:t>
            </a:r>
            <a:r>
              <a:rPr lang="en-US" sz="1200" baseline="0" dirty="0" smtClean="0"/>
              <a:t> were highlighted were those which we felt would be of most use to teachers. </a:t>
            </a:r>
            <a:r>
              <a:rPr lang="en-US" sz="1200" dirty="0" smtClean="0"/>
              <a:t>You’ll notice that in addition to breaking up the text across columns, we added pictures and a key quote pulled out on the side to highlight a major finding. It’s important to consider who your audience is when you’re crafting a written deliverable – certain types of visual styles will appeal to and/or be more appropriate to certain types of audiences. </a:t>
            </a:r>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We’ve all sat through bad presentations. Presentations</a:t>
            </a:r>
            <a:r>
              <a:rPr lang="en-US" baseline="0" dirty="0" smtClean="0"/>
              <a:t> that are so bad that you count the minutes until it’s over. Presentations that are just so-so, where you walk out not really feeling like you’ve learned anything. </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Clearly, something has gone horribly wrong. How do we fix this? Let’s start by examining some of the things that can go wrong, then we can talk about how to do them right!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wanted to start by telling you how I came to be so passionate about communication in evaluation. I have written lots of reports and given a lot of presentations since I started practicing evaluation. But too many times I could tell my audience in my presentation was bored and that my message wasn’t sinking in. I’d send out a report and never hear anything back. I couldn’t understand it. These are programs that people cared about! Yet I felt like too often my audience walked away from my reports and presentations none the wiser, and certainly not motivated to change their beliefs or behavior. </a:t>
            </a:r>
          </a:p>
          <a:p>
            <a:pPr eaLnBrk="1" hangingPunct="1">
              <a:spcBef>
                <a:spcPct val="0"/>
              </a:spcBef>
            </a:pPr>
            <a:endParaRPr lang="en-US" dirty="0" smtClean="0"/>
          </a:p>
          <a:p>
            <a:pPr eaLnBrk="1" hangingPunct="1">
              <a:spcBef>
                <a:spcPct val="0"/>
              </a:spcBef>
            </a:pPr>
            <a:r>
              <a:rPr lang="en-US" dirty="0" smtClean="0"/>
              <a:t>A colleague once argued that this was the stakeholders’ fault – if they couldn’t be bothered to engage with the content, then I couldn’t force them to do it. But I was so disappointed. One of the reasons I became an evaluator is because I thought I would be able to help change my piece of the world. So it broke my heart a little bit every time my evaluation findings didn’t make an impact. I was embarrassed – was I a bad evaluator? I knew other evaluators felt like they were really making a difference, that their work was inspiring action and change – I heard that every year at AEA. So what was I doing wrong? I wondered if there wasn’t more to it – what could I do that would motivate my audience, make the message interesting, resonate with them?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structure, the arc of the story, is critical in presentations the same way it is in reports. But with presentations you have a bit more opportunity for ‘storytelling’. Nancy Duarte says that “structure is greater than the sum of its parts”. This means that even if ever individual slide is fabulous and informative, your reporting will fall flat without a great structure, the thread of the story that keeps it all together.</a:t>
            </a:r>
          </a:p>
          <a:p>
            <a:pPr eaLnBrk="1" hangingPunct="1">
              <a:spcBef>
                <a:spcPct val="0"/>
              </a:spcBef>
            </a:pPr>
            <a:endParaRPr lang="en-US" dirty="0" smtClean="0"/>
          </a:p>
          <a:p>
            <a:pPr eaLnBrk="1" hangingPunct="1">
              <a:spcBef>
                <a:spcPct val="0"/>
              </a:spcBef>
            </a:pPr>
            <a:r>
              <a:rPr lang="en-US" dirty="0" smtClean="0"/>
              <a:t>There is an art to storytelling. It’s an ancient technique – this is how people remembered and pass down their stories. We don’t have the time today to really delve into the nuances of how to tell a great story – but</a:t>
            </a:r>
            <a:r>
              <a:rPr lang="en-US" baseline="0" dirty="0" smtClean="0"/>
              <a:t> </a:t>
            </a:r>
            <a:r>
              <a:rPr lang="en-US" dirty="0" smtClean="0"/>
              <a:t>I would encourage you to read Nancy Duarte’s book “Resonate” for an wonderful exploration of storytelling and great ideas about how to apply it to your presentations.</a:t>
            </a:r>
          </a:p>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defTabSz="966612" eaLnBrk="1" hangingPunct="1">
              <a:spcBef>
                <a:spcPct val="0"/>
              </a:spcBef>
              <a:defRPr/>
            </a:pPr>
            <a:r>
              <a:rPr lang="en-US" dirty="0" smtClean="0"/>
              <a:t>There’s a reason that you can remember the plot of “Back to the Future” but not what you did yesterday. That </a:t>
            </a:r>
            <a:r>
              <a:rPr lang="en-US" baseline="0" dirty="0" smtClean="0"/>
              <a:t>story engaged you, captured your interest!</a:t>
            </a:r>
          </a:p>
          <a:p>
            <a:pPr defTabSz="966612" eaLnBrk="1" hangingPunct="1">
              <a:spcBef>
                <a:spcPct val="0"/>
              </a:spcBef>
              <a:defRPr/>
            </a:pPr>
            <a:endParaRPr lang="en-US" dirty="0" smtClean="0"/>
          </a:p>
          <a:p>
            <a:pPr defTabSz="966612" eaLnBrk="1" hangingPunct="1">
              <a:spcBef>
                <a:spcPct val="0"/>
              </a:spcBef>
              <a:defRPr/>
            </a:pPr>
            <a:r>
              <a:rPr lang="en-US" dirty="0" smtClean="0"/>
              <a:t>Telling a story in the context of evaluation is not the same as making things up. It’s the idea of structuring your presentation so that the facts, the anecdotes, and the conclusions hang together in a meaningful way. Stories have ups and downs – they consider the past and they envision the future. They carry you along through contrasts</a:t>
            </a:r>
            <a:r>
              <a:rPr lang="en-US" baseline="0" dirty="0" smtClean="0"/>
              <a:t> and changes to cadence – keeping y</a:t>
            </a:r>
            <a:r>
              <a:rPr lang="en-US" dirty="0" smtClean="0"/>
              <a:t>ou engaged in what’s coming next. </a:t>
            </a:r>
          </a:p>
          <a:p>
            <a:pPr defTabSz="966612" eaLnBrk="1" hangingPunct="1">
              <a:spcBef>
                <a:spcPct val="0"/>
              </a:spcBef>
              <a:defRPr/>
            </a:pPr>
            <a:endParaRPr lang="en-US" dirty="0" smtClean="0"/>
          </a:p>
          <a:p>
            <a:pPr eaLnBrk="1" hangingPunct="1">
              <a:spcBef>
                <a:spcPct val="0"/>
              </a:spcBef>
            </a:pPr>
            <a:r>
              <a:rPr lang="en-US" dirty="0" smtClean="0"/>
              <a:t>Presentations</a:t>
            </a:r>
            <a:r>
              <a:rPr lang="en-US" baseline="0" dirty="0" smtClean="0"/>
              <a:t> offer an array of possible structures which would serve as the basis of good communication. The point is not to use a particular structure, the point is to </a:t>
            </a:r>
            <a:r>
              <a:rPr lang="en-US" dirty="0" smtClean="0"/>
              <a:t>choose a structure that helps you imbue meaning and</a:t>
            </a:r>
            <a:r>
              <a:rPr lang="en-US" baseline="0" dirty="0" smtClean="0"/>
              <a:t> engage your audience.</a:t>
            </a:r>
            <a:endParaRPr lang="en-US" dirty="0" smtClean="0"/>
          </a:p>
          <a:p>
            <a:pPr eaLnBrk="1" hangingPunct="1">
              <a:spcBef>
                <a:spcPct val="0"/>
              </a:spcBef>
            </a:pPr>
            <a:endParaRPr lang="en-US" dirty="0" smtClean="0"/>
          </a:p>
          <a:p>
            <a:pPr eaLnBrk="1" hangingPunct="1">
              <a:spcBef>
                <a:spcPct val="0"/>
              </a:spcBef>
            </a:pPr>
            <a:r>
              <a:rPr lang="en-US" dirty="0" smtClean="0"/>
              <a:t>Presentations don’t have to be boring – they can be wonderful stories that help people understand evaluation findings and inspire them to take action.  </a:t>
            </a:r>
          </a:p>
          <a:p>
            <a:pPr eaLnBrk="1" hangingPunct="1">
              <a:spcBef>
                <a:spcPct val="0"/>
              </a:spcBef>
            </a:pPr>
            <a:endParaRPr lang="en-US" dirty="0" smtClean="0"/>
          </a:p>
          <a:p>
            <a:pPr eaLnBrk="1" hangingPunct="1">
              <a:spcBef>
                <a:spcPct val="0"/>
              </a:spcBef>
            </a:pPr>
            <a:r>
              <a:rPr lang="en-US" dirty="0" smtClean="0"/>
              <a:t>And remember, the idea is not to add a few stories to your presentation – the idea is to create a presentation that </a:t>
            </a:r>
            <a:r>
              <a:rPr lang="en-US" b="1" dirty="0" smtClean="0"/>
              <a:t>is</a:t>
            </a:r>
            <a:r>
              <a:rPr lang="en-US" dirty="0" smtClean="0"/>
              <a:t> a story!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That said, I would again suggest not choosing a traditional structure.</a:t>
            </a:r>
          </a:p>
          <a:p>
            <a:pPr eaLnBrk="1" hangingPunct="1">
              <a:spcBef>
                <a:spcPct val="0"/>
              </a:spcBef>
            </a:pPr>
            <a:endParaRPr lang="en-US" dirty="0" smtClean="0"/>
          </a:p>
          <a:p>
            <a:pPr eaLnBrk="1" hangingPunct="1">
              <a:spcBef>
                <a:spcPct val="0"/>
              </a:spcBef>
            </a:pPr>
            <a:r>
              <a:rPr lang="en-US" dirty="0" smtClean="0"/>
              <a:t>The vast majority of presentations we see look like this – again, influenced our academic traditions. This tells one type of story, but it creates those disconnects between the data and what it means. As with reports, you can lead with questions and answers – and layer facts</a:t>
            </a:r>
            <a:r>
              <a:rPr lang="en-US" baseline="0" dirty="0" smtClean="0"/>
              <a:t> and stories as you present the evidence.</a:t>
            </a:r>
          </a:p>
          <a:p>
            <a:pPr eaLnBrk="1" hangingPunct="1">
              <a:spcBef>
                <a:spcPct val="0"/>
              </a:spcBef>
            </a:pPr>
            <a:endParaRPr lang="en-US" baseline="0" dirty="0" smtClean="0"/>
          </a:p>
          <a:p>
            <a:pPr eaLnBrk="1" hangingPunct="1">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Lead with the conclusion, then back it up with the evidence and</a:t>
            </a:r>
            <a:r>
              <a:rPr lang="en-US" baseline="0" dirty="0" smtClean="0"/>
              <a:t> some meaningful anecdotes or qualitative data to make it really punchy and memorable. This type of structure also </a:t>
            </a:r>
            <a:r>
              <a:rPr lang="en-US" dirty="0" smtClean="0"/>
              <a:t>creates a nice cadence</a:t>
            </a:r>
            <a:r>
              <a:rPr lang="en-US" baseline="0" dirty="0" smtClean="0"/>
              <a:t> as you move from conclusions to interpretation and back. The rhythm helps keep the audience engaged. </a:t>
            </a:r>
            <a:endParaRPr lang="en-US" dirty="0" smtClean="0"/>
          </a:p>
          <a:p>
            <a:pPr eaLnBrk="1" hangingPunct="1">
              <a:spcBef>
                <a:spcPct val="0"/>
              </a:spcBef>
            </a:pPr>
            <a:endParaRPr lang="en-US" dirty="0" smtClean="0"/>
          </a:p>
          <a:p>
            <a:pPr eaLnBrk="1" hangingPunct="1">
              <a:spcBef>
                <a:spcPct val="0"/>
              </a:spcBef>
            </a:pPr>
            <a:r>
              <a:rPr lang="en-US" dirty="0" smtClean="0"/>
              <a:t>We’ll talk about the call to action in just</a:t>
            </a:r>
            <a:r>
              <a:rPr lang="en-US" baseline="0" dirty="0" smtClean="0"/>
              <a:t> a minute.</a:t>
            </a:r>
            <a:endParaRPr lang="en-US" dirty="0" smtClean="0"/>
          </a:p>
          <a:p>
            <a:pPr eaLnBrk="1" hangingPunct="1">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88942" indent="-88942" eaLnBrk="1" fontAlgn="auto" hangingPunct="1">
              <a:spcBef>
                <a:spcPts val="0"/>
              </a:spcBef>
              <a:spcAft>
                <a:spcPts val="0"/>
              </a:spcAft>
              <a:defRPr/>
            </a:pPr>
            <a:r>
              <a:rPr lang="en-US" sz="1200" dirty="0" smtClean="0"/>
              <a:t>So</a:t>
            </a:r>
            <a:r>
              <a:rPr lang="en-US" sz="1200" baseline="0" dirty="0" smtClean="0"/>
              <a:t> I’ve said many times that structure is </a:t>
            </a:r>
            <a:r>
              <a:rPr lang="en-US" sz="1200" dirty="0" smtClean="0"/>
              <a:t>the backbone of your presentation</a:t>
            </a:r>
            <a:r>
              <a:rPr lang="en-US" sz="1200" baseline="0" dirty="0" smtClean="0"/>
              <a:t> – it’s the path that takes your audience to where you want them to go. But creating a good structure isn’t as easy as it sounds. I wanted to take a moment to highlight the four steps you should go through when you’re crafting a structure. And remember – this doesn’t happen in an hour. It does take some time.</a:t>
            </a:r>
          </a:p>
          <a:p>
            <a:pPr marL="88942" indent="-88942" eaLnBrk="1" fontAlgn="auto" hangingPunct="1">
              <a:spcBef>
                <a:spcPts val="0"/>
              </a:spcBef>
              <a:spcAft>
                <a:spcPts val="0"/>
              </a:spcAft>
              <a:defRPr/>
            </a:pPr>
            <a:endParaRPr lang="en-US" sz="1200" dirty="0" smtClean="0"/>
          </a:p>
          <a:p>
            <a:pPr marL="88942" indent="-88942" eaLnBrk="1" fontAlgn="auto" hangingPunct="1">
              <a:spcBef>
                <a:spcPts val="0"/>
              </a:spcBef>
              <a:spcAft>
                <a:spcPts val="0"/>
              </a:spcAft>
              <a:defRPr/>
            </a:pPr>
            <a:r>
              <a:rPr lang="en-US" sz="1200" dirty="0" smtClean="0"/>
              <a:t>The steps:</a:t>
            </a:r>
          </a:p>
          <a:p>
            <a:pPr marL="88942" indent="-88942" eaLnBrk="1" fontAlgn="auto" hangingPunct="1">
              <a:spcBef>
                <a:spcPts val="0"/>
              </a:spcBef>
              <a:spcAft>
                <a:spcPts val="0"/>
              </a:spcAft>
              <a:buFontTx/>
              <a:buAutoNum type="arabicParenR"/>
              <a:defRPr/>
            </a:pPr>
            <a:r>
              <a:rPr lang="en-US" sz="1200" dirty="0" smtClean="0"/>
              <a:t> Generate ideas – think</a:t>
            </a:r>
            <a:r>
              <a:rPr lang="en-US" sz="1200" baseline="0" dirty="0" smtClean="0"/>
              <a:t> </a:t>
            </a:r>
            <a:r>
              <a:rPr lang="en-US" sz="1200" dirty="0" smtClean="0"/>
              <a:t>of everything you</a:t>
            </a:r>
            <a:r>
              <a:rPr lang="en-US" sz="1200" baseline="0" dirty="0" smtClean="0"/>
              <a:t> want your audience to know</a:t>
            </a:r>
            <a:r>
              <a:rPr lang="en-US" sz="1200" dirty="0" smtClean="0"/>
              <a:t>.</a:t>
            </a:r>
          </a:p>
          <a:p>
            <a:pPr marL="88942" indent="-88942" eaLnBrk="1" fontAlgn="auto" hangingPunct="1">
              <a:spcBef>
                <a:spcPts val="0"/>
              </a:spcBef>
              <a:spcAft>
                <a:spcPts val="0"/>
              </a:spcAft>
              <a:buFontTx/>
              <a:buAutoNum type="arabicParenR"/>
              <a:defRPr/>
            </a:pPr>
            <a:endParaRPr lang="en-US" sz="1200" dirty="0" smtClean="0"/>
          </a:p>
          <a:p>
            <a:pPr marL="88942" indent="-88942" eaLnBrk="1" fontAlgn="auto" hangingPunct="1">
              <a:spcBef>
                <a:spcPts val="0"/>
              </a:spcBef>
              <a:spcAft>
                <a:spcPts val="0"/>
              </a:spcAft>
              <a:buFontTx/>
              <a:buAutoNum type="arabicParenR"/>
              <a:defRPr/>
            </a:pPr>
            <a:r>
              <a:rPr lang="en-US" sz="1200" baseline="0" dirty="0" smtClean="0"/>
              <a:t> Determine the key message – what is the one thing that you want to communicate in your presentation? For me, this was the concept of using intentional design to enhance communication. This is the message you want people to walk away with, and it’s the driver of what you’ll end up including.</a:t>
            </a:r>
          </a:p>
          <a:p>
            <a:pPr marL="88942" indent="-88942" eaLnBrk="1" fontAlgn="auto" hangingPunct="1">
              <a:spcBef>
                <a:spcPts val="0"/>
              </a:spcBef>
              <a:spcAft>
                <a:spcPts val="0"/>
              </a:spcAft>
              <a:buFontTx/>
              <a:buAutoNum type="arabicParenR"/>
              <a:defRPr/>
            </a:pPr>
            <a:endParaRPr lang="en-US" sz="1200" baseline="0" dirty="0" smtClean="0"/>
          </a:p>
          <a:p>
            <a:pPr marL="88942" indent="-88942" eaLnBrk="1" fontAlgn="auto" hangingPunct="1">
              <a:spcBef>
                <a:spcPts val="0"/>
              </a:spcBef>
              <a:spcAft>
                <a:spcPts val="0"/>
              </a:spcAft>
              <a:buFontTx/>
              <a:buAutoNum type="arabicParenR"/>
              <a:defRPr/>
            </a:pPr>
            <a:r>
              <a:rPr lang="en-US" sz="1200" dirty="0" smtClean="0"/>
              <a:t> Ruthless editing.</a:t>
            </a:r>
            <a:r>
              <a:rPr lang="en-US" sz="1200" baseline="0" dirty="0" smtClean="0"/>
              <a:t> You created all those great ideas, now you need to toss most of them out. </a:t>
            </a:r>
            <a:r>
              <a:rPr lang="en-US" sz="1200" dirty="0" smtClean="0"/>
              <a:t>Remove those pieces that don’t directly</a:t>
            </a:r>
            <a:r>
              <a:rPr lang="en-US" sz="1200" baseline="0" dirty="0" smtClean="0"/>
              <a:t> support your key message. </a:t>
            </a:r>
            <a:r>
              <a:rPr lang="en-US" sz="1200" dirty="0" smtClean="0"/>
              <a:t> Edit the heck</a:t>
            </a:r>
            <a:r>
              <a:rPr lang="en-US" sz="1200" baseline="0" dirty="0" smtClean="0"/>
              <a:t> </a:t>
            </a:r>
            <a:r>
              <a:rPr lang="en-US" sz="1200" dirty="0" smtClean="0"/>
              <a:t>out of it. I know, it’s traumatic. Have you ever heard someone say – that presentation would have been better if only it were longer? Probably not. Audiences don’t want more info, they want more clarity! Quality depends as much on what you leave out, as what you put in.     </a:t>
            </a:r>
          </a:p>
          <a:p>
            <a:pPr marL="88942" indent="-88942" eaLnBrk="1" fontAlgn="auto" hangingPunct="1">
              <a:spcBef>
                <a:spcPts val="0"/>
              </a:spcBef>
              <a:spcAft>
                <a:spcPts val="0"/>
              </a:spcAft>
              <a:buFontTx/>
              <a:buAutoNum type="arabicParenR"/>
              <a:defRPr/>
            </a:pPr>
            <a:endParaRPr lang="en-US" sz="1200" dirty="0" smtClean="0"/>
          </a:p>
          <a:p>
            <a:pPr marL="88942" indent="-88942" eaLnBrk="1" fontAlgn="auto" hangingPunct="1">
              <a:spcBef>
                <a:spcPts val="0"/>
              </a:spcBef>
              <a:spcAft>
                <a:spcPts val="0"/>
              </a:spcAft>
              <a:buFontTx/>
              <a:buAutoNum type="arabicParenR"/>
              <a:defRPr/>
            </a:pPr>
            <a:r>
              <a:rPr lang="en-US" sz="1200" dirty="0" smtClean="0"/>
              <a:t> Creating slides</a:t>
            </a:r>
            <a:r>
              <a:rPr lang="en-US" sz="1200" baseline="0" dirty="0" smtClean="0"/>
              <a:t>. You’ll notice this is the absolute last thing you do. Before you go near your slide software, you need to have the structure figured out and all the elements defined. If you use your software from the beginning, you risk creating fragmented pieces of information, rather than a coherent story. So save it for last.</a:t>
            </a:r>
          </a:p>
          <a:p>
            <a:pPr marL="88942" indent="-88942" eaLnBrk="1" fontAlgn="auto" hangingPunct="1">
              <a:spcBef>
                <a:spcPts val="0"/>
              </a:spcBef>
              <a:spcAft>
                <a:spcPts val="0"/>
              </a:spcAft>
              <a:defRPr/>
            </a:pPr>
            <a:endParaRPr lang="en-US" sz="1200" dirty="0" smtClean="0"/>
          </a:p>
          <a:p>
            <a:pPr marL="88942" indent="-88942" eaLnBrk="1" fontAlgn="auto" hangingPunct="1">
              <a:spcBef>
                <a:spcPts val="0"/>
              </a:spcBef>
              <a:spcAft>
                <a:spcPts val="0"/>
              </a:spcAft>
              <a:defRPr/>
            </a:pPr>
            <a:endParaRPr lang="en-US" sz="1200" dirty="0" smtClean="0"/>
          </a:p>
          <a:p>
            <a:pPr marL="88942" indent="-88942" eaLnBrk="1" fontAlgn="auto" hangingPunct="1">
              <a:spcBef>
                <a:spcPts val="0"/>
              </a:spcBef>
              <a:spcAft>
                <a:spcPts val="0"/>
              </a:spcAft>
              <a:defRPr/>
            </a:pPr>
            <a:endParaRPr lang="en-US" sz="12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I really like this tool I came across recently. Once you’ve generated all your ideas, figure out what your key message is. Then figure out the major questions you’re going to answer. Structure your presentation this way – which is essentially the same way we talked about structuring reports earlier – and it will be so much easier.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is based on a tool by Olivia Mitchell, http://www.speakingaboutpresenting.com/</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If</a:t>
            </a:r>
            <a:r>
              <a:rPr lang="en-US" baseline="0" dirty="0" smtClean="0"/>
              <a:t> you’re doing a presentation on a topic where it makes sense to leave out the questions, you can use assertions/conclusions as the basis.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is based on a tool by Olivia Mitchell, http://www.speakingaboutpresenting.com/</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I want to briefly mention the end of a presentation – since presenters</a:t>
            </a:r>
            <a:r>
              <a:rPr lang="en-US" baseline="0" dirty="0" smtClean="0"/>
              <a:t> have a tendency to say ‘thanks for coming’ or something equally uninspiring. End with a call to action.</a:t>
            </a:r>
          </a:p>
          <a:p>
            <a:pPr eaLnBrk="1" hangingPunct="1">
              <a:spcBef>
                <a:spcPct val="0"/>
              </a:spcBef>
            </a:pPr>
            <a:endParaRPr lang="en-US" baseline="0" dirty="0" smtClean="0"/>
          </a:p>
          <a:p>
            <a:pPr eaLnBrk="1" hangingPunct="1">
              <a:spcBef>
                <a:spcPct val="0"/>
              </a:spcBef>
            </a:pPr>
            <a:r>
              <a:rPr lang="en-US" baseline="0" dirty="0" smtClean="0"/>
              <a:t>[The concept of ‘call to action’ comes from Nancy Duarte’s book “Resonate”]</a:t>
            </a:r>
          </a:p>
          <a:p>
            <a:pPr eaLnBrk="1" hangingPunct="1">
              <a:spcBef>
                <a:spcPct val="0"/>
              </a:spcBef>
            </a:pPr>
            <a:endParaRPr lang="en-US" baseline="0" dirty="0" smtClean="0"/>
          </a:p>
          <a:p>
            <a:pPr eaLnBrk="1" hangingPunct="1">
              <a:spcBef>
                <a:spcPct val="0"/>
              </a:spcBef>
            </a:pPr>
            <a:r>
              <a:rPr lang="en-US" dirty="0" smtClean="0"/>
              <a:t>What is a call to action? It’s the chance for you to call</a:t>
            </a:r>
            <a:r>
              <a:rPr lang="en-US" baseline="0" dirty="0" smtClean="0"/>
              <a:t> on your audience to take some kind of action based on what they heard today. There are lots of things you might want them to do:</a:t>
            </a:r>
          </a:p>
          <a:p>
            <a:pPr>
              <a:buFont typeface="Arial" pitchFamily="34" charset="0"/>
              <a:buChar char="•"/>
            </a:pPr>
            <a:r>
              <a:rPr lang="en-US" baseline="0" dirty="0" smtClean="0"/>
              <a:t> Read the report and think about how this impacts their role</a:t>
            </a:r>
          </a:p>
          <a:p>
            <a:pPr>
              <a:buFont typeface="Arial" pitchFamily="34" charset="0"/>
              <a:buChar char="•"/>
            </a:pPr>
            <a:r>
              <a:rPr lang="en-US" baseline="0" dirty="0" smtClean="0"/>
              <a:t> Consider which of their beliefs have been challenged today</a:t>
            </a:r>
          </a:p>
          <a:p>
            <a:pPr>
              <a:buFont typeface="Arial" pitchFamily="34" charset="0"/>
              <a:buChar char="•"/>
            </a:pPr>
            <a:r>
              <a:rPr lang="en-US" baseline="0" dirty="0" smtClean="0"/>
              <a:t> Decide on a change they will make to the program based on what they heard – and then make that change</a:t>
            </a:r>
          </a:p>
          <a:p>
            <a:pPr>
              <a:buFont typeface="Arial" pitchFamily="34" charset="0"/>
              <a:buChar char="•"/>
            </a:pPr>
            <a:r>
              <a:rPr lang="en-US" baseline="0" dirty="0" smtClean="0"/>
              <a:t> Take what they’ve learned today and discuss the findings with their leadership team</a:t>
            </a:r>
          </a:p>
          <a:p>
            <a:pPr>
              <a:buFont typeface="Arial" pitchFamily="34" charset="0"/>
              <a:buChar char="•"/>
            </a:pPr>
            <a:r>
              <a:rPr lang="en-US" baseline="0" dirty="0" smtClean="0"/>
              <a:t> Use the results as part of their strategic planning</a:t>
            </a:r>
          </a:p>
          <a:p>
            <a:pPr>
              <a:buFont typeface="Arial" pitchFamily="34" charset="0"/>
              <a:buChar char="•"/>
            </a:pPr>
            <a:endParaRPr lang="en-US" baseline="0" dirty="0" smtClean="0"/>
          </a:p>
          <a:p>
            <a:pPr>
              <a:buFont typeface="Arial" pitchFamily="34" charset="0"/>
              <a:buNone/>
            </a:pPr>
            <a:r>
              <a:rPr lang="en-US" baseline="0" dirty="0" smtClean="0"/>
              <a:t>Presumably, you want your audience to actually do something with your findings. After all, evaluation findings aren’t much good unless they’re used. So end by telling the audience what action you want them to take - don’t make them guess, prime them for action! </a:t>
            </a:r>
            <a:endParaRPr lang="en-US" dirty="0"/>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Let’s be honest. We’re all human beings. We respond to things that we find interesting visually, where the design of the product helps clarify the information, and which inspire us. So as presenters, we have the opportunity</a:t>
            </a:r>
            <a:r>
              <a:rPr lang="en-US" baseline="0" dirty="0" smtClean="0"/>
              <a:t> to use visual design in a way that will really engage our audience and produce meaning.</a:t>
            </a:r>
            <a:endParaRPr lang="en-US" dirty="0" smtClean="0"/>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Then one year, a colleague brought a book to work that she’d heard about at AEA. I flipped through it and it looked really interesting. I decided to order the book…and it literally changed my life. It sounds cheesy, but for me that book opened up a whole new way of thinking. It made me rethink all the things about communicating information that I’d taken for granted. I started to be very intentional in how I designed my reports and presentations with an eye to helping my stakeholders really learn from them. And it worked! I’m definitely still learning and improving, but today I wanted to share with you some of the things that I’ve learned along the way that have really made a difference.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 design doesn’t mean prettification. </a:t>
            </a:r>
            <a:r>
              <a:rPr lang="en-US" b="1" dirty="0" smtClean="0"/>
              <a:t>This is not decoration, it’s communication</a:t>
            </a:r>
            <a:r>
              <a:rPr lang="en-US" dirty="0" smtClean="0"/>
              <a:t>. The purpose of visualization is to help our audience to create meaning – visualization adds insight, not pictures.</a:t>
            </a:r>
          </a:p>
          <a:p>
            <a:pPr eaLnBrk="1" hangingPunct="1">
              <a:spcBef>
                <a:spcPct val="0"/>
              </a:spcBef>
            </a:pPr>
            <a:endParaRPr lang="en-US" dirty="0" smtClean="0"/>
          </a:p>
          <a:p>
            <a:pPr eaLnBrk="1" hangingPunct="1">
              <a:spcBef>
                <a:spcPct val="0"/>
              </a:spcBef>
            </a:pPr>
            <a:r>
              <a:rPr lang="en-US" dirty="0" smtClean="0"/>
              <a:t>By paying attention to some basic principles of design, we can vastly improve the visual way that we support people in understanding our information. PPT and Keynote have led to bad habits in this area. They keep including more and more bells and whistles which let you do crazier things. But just because you can do it, doesn’t mean you should. </a:t>
            </a:r>
          </a:p>
          <a:p>
            <a:pPr eaLnBrk="1" hangingPunct="1">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Sounds good – but what does design that enhances clarity look like?</a:t>
            </a:r>
          </a:p>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88942" indent="-88942" eaLnBrk="1" fontAlgn="auto" hangingPunct="1">
              <a:spcBef>
                <a:spcPts val="0"/>
              </a:spcBef>
              <a:spcAft>
                <a:spcPts val="0"/>
              </a:spcAft>
              <a:defRPr/>
            </a:pPr>
            <a:r>
              <a:rPr lang="en-US" sz="1200" dirty="0" smtClean="0"/>
              <a:t>There are four major topics</a:t>
            </a:r>
            <a:r>
              <a:rPr lang="en-US" sz="1200" baseline="0" dirty="0" smtClean="0"/>
              <a:t> around visuals that I want to talk about today. There are of course many more, and lots of things we can’t cover in our limited time today, but keeping these four principles in mind will get you a long way towards improved communication.</a:t>
            </a:r>
            <a:endParaRPr lang="en-US" sz="12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People are afraid of using slides. I don’t know why. Maybe it’s because at some point we all heard those silly rules about “one to two minutes per slide”.  Forget that. The right number of slides for your presentation is somewhere between 0 and 1000. Your purpose should determine the number of slides. </a:t>
            </a:r>
          </a:p>
          <a:p>
            <a:pPr eaLnBrk="1" hangingPunct="1">
              <a:spcBef>
                <a:spcPct val="0"/>
              </a:spcBef>
            </a:pPr>
            <a:endParaRPr lang="en-US" dirty="0" smtClean="0"/>
          </a:p>
          <a:p>
            <a:pPr eaLnBrk="1" hangingPunct="1">
              <a:spcBef>
                <a:spcPct val="0"/>
              </a:spcBef>
            </a:pPr>
            <a:r>
              <a:rPr lang="en-US" dirty="0" smtClean="0"/>
              <a:t>But when you do make a slide, in general there should only be one idea on it. Don’t crowd a bunch of ideas on a single slide in order to minimize the number of slides in your presentation. There’s no purpose to that, and it just serves to obscure your message. I’m not saying there can’t be more than one thing on a slide – more than one</a:t>
            </a:r>
            <a:r>
              <a:rPr lang="en-US" baseline="0" dirty="0" smtClean="0"/>
              <a:t> sentence for example – but don’t crowd in multiple ideas</a:t>
            </a:r>
            <a:r>
              <a:rPr lang="en-US" dirty="0" smtClean="0"/>
              <a:t>. Remember…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use as many as you need.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Einstein knew that it was a good idea to “Make everything as simple as possible but no simpler”. But let me clarify – the goal here is not to ignore complexity, but to </a:t>
            </a:r>
            <a:r>
              <a:rPr lang="en-US" b="1" dirty="0" smtClean="0"/>
              <a:t>distill</a:t>
            </a:r>
            <a:r>
              <a:rPr lang="en-US" dirty="0" smtClean="0"/>
              <a:t> it so that the audience is able to understand the message. This takes time. It’s actually harder to write something that’s short and meaningful than long and meaningful. It is possible to be too simple. You have to think about what’s appropriate for the time, place, and audience.</a:t>
            </a:r>
          </a:p>
          <a:p>
            <a:pPr eaLnBrk="1" hangingPunct="1">
              <a:spcBef>
                <a:spcPct val="0"/>
              </a:spcBef>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Japanese concept of Zen is a great metaphor for the type of simplicity we’re striving for with our slides. </a:t>
            </a:r>
          </a:p>
          <a:p>
            <a:pPr eaLnBrk="1" hangingPunct="1">
              <a:spcBef>
                <a:spcPct val="0"/>
              </a:spcBef>
            </a:pPr>
            <a:endParaRPr lang="en-US" dirty="0" smtClean="0"/>
          </a:p>
          <a:p>
            <a:pPr eaLnBrk="1" hangingPunct="1">
              <a:spcBef>
                <a:spcPct val="0"/>
              </a:spcBef>
            </a:pPr>
            <a:r>
              <a:rPr lang="en-US" dirty="0" smtClean="0"/>
              <a:t>We seek visual elegance, and achieve this through elimination of clutter.</a:t>
            </a:r>
          </a:p>
          <a:p>
            <a:pPr eaLnBrk="1" hangingPunct="1">
              <a:spcBef>
                <a:spcPct val="0"/>
              </a:spcBef>
            </a:pPr>
            <a:r>
              <a:rPr lang="en-US" dirty="0" smtClean="0"/>
              <a:t>There is a lot of planning and attention to detail, but when it all comes together it seems natural. </a:t>
            </a:r>
          </a:p>
          <a:p>
            <a:pPr eaLnBrk="1" hangingPunct="1">
              <a:spcBef>
                <a:spcPct val="0"/>
              </a:spcBef>
            </a:pPr>
            <a:r>
              <a:rPr lang="en-US" dirty="0" smtClean="0"/>
              <a:t>There is plenty of empty space, and a lack of complication. </a:t>
            </a:r>
          </a:p>
          <a:p>
            <a:pPr eaLnBrk="1" hangingPunct="1">
              <a:spcBef>
                <a:spcPct val="0"/>
              </a:spcBef>
            </a:pPr>
            <a:r>
              <a:rPr lang="en-US" dirty="0" smtClean="0"/>
              <a:t>Effects like color and texture are used as intentional elements to enhance the message – not as decoration.</a:t>
            </a:r>
          </a:p>
          <a:p>
            <a:pPr eaLnBrk="1" hangingPunct="1">
              <a:spcBef>
                <a:spcPct val="0"/>
              </a:spcBef>
            </a:pPr>
            <a:endParaRPr lang="en-US" dirty="0" smtClean="0"/>
          </a:p>
          <a:p>
            <a:pPr eaLnBrk="1" hangingPunct="1">
              <a:spcBef>
                <a:spcPct val="0"/>
              </a:spcBef>
            </a:pPr>
            <a:r>
              <a:rPr lang="en-US" dirty="0" smtClean="0"/>
              <a:t>This is the original concept of “less is more”.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key element of slide visuals is the background. This sets the stage of all the other elements you’ll add. So keep it simple.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200" dirty="0" smtClean="0"/>
              <a:t>What’s most important to all</a:t>
            </a:r>
            <a:r>
              <a:rPr lang="en-US" sz="1200" baseline="0" dirty="0" smtClean="0"/>
              <a:t> of us as evaluators is actually hav</a:t>
            </a:r>
            <a:r>
              <a:rPr lang="en-US" sz="1200" dirty="0" smtClean="0"/>
              <a:t>ing our clients use our evaluation findings. How we communicate our results is a critical part of determining whether our evaluations</a:t>
            </a:r>
            <a:r>
              <a:rPr lang="en-US" sz="1200" baseline="0" dirty="0" smtClean="0"/>
              <a:t> will be used. </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Bad communication confuses or bores our clients, doesn’t help them understand what to do with the information, and leaves them feeling no more informed.</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Good communication helps us tell clients what we found, why it matters, and inspire them to action.</a:t>
            </a:r>
          </a:p>
          <a:p>
            <a:pPr eaLnBrk="1" fontAlgn="auto" hangingPunct="1">
              <a:spcBef>
                <a:spcPts val="0"/>
              </a:spcBef>
              <a:spcAft>
                <a:spcPts val="0"/>
              </a:spcAft>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White is nice.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is black.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type of background is simply distracting. Try to avoid branding which competes with your message. If</a:t>
            </a:r>
            <a:r>
              <a:rPr lang="en-US" baseline="0" dirty="0" smtClean="0"/>
              <a:t> your organization insists on branding, negotiate with them for branding which is unobtrusive and will not interfere with the simplicity of your slide. When you’re working with multiple partners, you can put their logos on the first and last slide – leave them off the rest. </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200" dirty="0" smtClean="0"/>
              <a:t>The use of color should be in the service of helping emphasize your message. Again, this isn’t about making things pretty. My advice is to pick three colors. Two of these provide the basis of all your text, and one provides additional emphasis. One color should really pop out from the others (like red or orange or blue).</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The reason for keeping it simple is that the goal of using color is to accomplish two things: unity and emphasis. You want your audience to have a sense that the pieces of your presentation go together</a:t>
            </a:r>
            <a:r>
              <a:rPr lang="en-US" sz="1200" baseline="0" dirty="0" smtClean="0"/>
              <a:t> – they don’t necessarily all have to look identical, but they have to coordinate with each other – the same way that you do with clothes. When </a:t>
            </a:r>
            <a:r>
              <a:rPr lang="en-US" sz="1200" dirty="0" smtClean="0"/>
              <a:t>you want to emphasize something you use your ‘pop’ color and it really jumps out and grabs their attention.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waaaaay too much color. There’s so much going on that I don’t know where to look. The color here doesn’t serve to enhance the message, it just creates a lot of visual confusion.</a:t>
            </a:r>
          </a:p>
          <a:p>
            <a:pPr eaLnBrk="1" hangingPunct="1">
              <a:spcBef>
                <a:spcPct val="0"/>
              </a:spcBef>
            </a:pPr>
            <a:endParaRPr lang="en-US" smtClean="0"/>
          </a:p>
          <a:p>
            <a:pPr eaLnBrk="1" hangingPunct="1">
              <a:spcBef>
                <a:spcPct val="0"/>
              </a:spcBef>
            </a:pPr>
            <a:r>
              <a:rPr lang="en-US" smtClean="0"/>
              <a:t>From flikr by niallkennedy</a:t>
            </a:r>
          </a:p>
          <a:p>
            <a:pPr eaLnBrk="1" hangingPunct="1">
              <a:spcBef>
                <a:spcPct val="0"/>
              </a:spcBef>
            </a:pPr>
            <a:endParaRPr lang="en-US" smtClean="0"/>
          </a:p>
          <a:p>
            <a:pPr eaLnBrk="1" hangingPunct="1">
              <a:spcBef>
                <a:spcPct val="0"/>
              </a:spcBef>
            </a:pPr>
            <a:r>
              <a:rPr lang="en-US" smtClean="0"/>
              <a:t>http://www.flickr.com/photos/niallkennedy/58614088/sizes/l/in/set-1269791/</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Steve Jobs was noted for his presentation style. He knew to keep things simple, including color.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show you a few examples</a:t>
            </a:r>
            <a:r>
              <a:rPr lang="en-US" baseline="0" dirty="0" smtClean="0"/>
              <a:t> from </a:t>
            </a:r>
            <a:r>
              <a:rPr lang="en-US" baseline="0" dirty="0" err="1" smtClean="0"/>
              <a:t>powerpoint</a:t>
            </a:r>
            <a:r>
              <a:rPr lang="en-US" baseline="0" dirty="0" smtClean="0"/>
              <a:t> presentations about how they used color to create unity and emphasis. Don’t worry about the content of the slides – focus on the visuals.</a:t>
            </a:r>
            <a:endParaRPr lang="en-US" dirty="0"/>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these slides, you can see a light background with a simple color scheme – dark grey and orange.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color scheme creates unity by carrying over onto the next slide, even though this slide has a very different look</a:t>
            </a:r>
            <a:r>
              <a:rPr lang="en-US" baseline="0" dirty="0" smtClean="0"/>
              <a:t> and format</a:t>
            </a:r>
            <a:r>
              <a:rPr lang="en-US" dirty="0" smtClean="0"/>
              <a:t>. And here, the orange is used to highlight the key message of this slide.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sz="1200" dirty="0" smtClean="0"/>
              <a:t>But the sad fact is that bad presentations and reports are ubiquitous – they are often the rule, not the exception. </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How many presentations have you been to lately that made you want to jump out of your seat, or clap your hands, or take action on what you learned? </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How many of you read a report lately that didn’t ever seem to answer the evaluation question? Where even after you read the entire 80 pages, you still had to go back and piece things together because the report didn’t make clear what the message was.   </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As a client of evaluation I have received lots of reports and presentations which were terrible – not because there was anything wrong with the study, but because the reports and presentations did a terrible job communicating what the evaluation</a:t>
            </a:r>
            <a:r>
              <a:rPr lang="en-US" sz="1200" baseline="0" dirty="0" smtClean="0"/>
              <a:t> had discovered. </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Now this might seem like a harsh judgment – so to make sure my experience wasn’t an outlier, I polled fellow evaluators. The consensus was that as a field, we do a pretty poor job of communicating the results of our studies. We spend all this time and energy doing a great evaluation, then fall flat when it comes to actually communicating those results to the clients.</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But it doesn’t have to be like that. With a few relatively simple changes we can drastically shift our communication, and make it so much easier for the client to understand and act upon our findings. We all care about utilization – so let’s talk about the role that communication plays in making that happen.</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[I wish I’d come up with this idea, but this slide is based on one that Guy Kawasaki used as part of his forward for Presentation Zen. Find it here: http://www.slideshare.net/garr/guy-kawasakis-foreword-for-presentation-zen]</a:t>
            </a:r>
            <a:endParaRPr 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presentation had a similarly simple color scheme, but it’s using three colors – grey, black, and red. Red is used to provide emphasis in the text, while the black creates a bit of emphasis to make the major message bolder.</a:t>
            </a:r>
          </a:p>
          <a:p>
            <a:pPr eaLnBrk="1" hangingPunct="1">
              <a:spcBef>
                <a:spcPct val="0"/>
              </a:spcBef>
            </a:pPr>
            <a:endParaRPr lang="en-US" dirty="0" smtClean="0"/>
          </a:p>
          <a:p>
            <a:pPr eaLnBrk="1" hangingPunct="1">
              <a:spcBef>
                <a:spcPct val="0"/>
              </a:spcBef>
            </a:pPr>
            <a:r>
              <a:rPr lang="en-US" dirty="0" smtClean="0"/>
              <a:t>From a presentation by Garr Reynolds, http://www.slideshare.net/garr/career-advice-08</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from the same presentation, and you can see that the same color scheme helps create unity across the slides, even though the black had been switched to the background while the white has been used for the text.</a:t>
            </a:r>
          </a:p>
          <a:p>
            <a:pPr eaLnBrk="1" hangingPunct="1">
              <a:spcBef>
                <a:spcPct val="0"/>
              </a:spcBef>
            </a:pPr>
            <a:endParaRPr lang="en-US" smtClean="0"/>
          </a:p>
          <a:p>
            <a:pPr eaLnBrk="1" hangingPunct="1">
              <a:spcBef>
                <a:spcPct val="0"/>
              </a:spcBef>
            </a:pPr>
            <a:r>
              <a:rPr lang="en-US" smtClean="0"/>
              <a:t>It’s also worth noting that this kind of reversal of the color scheme can help flag for the audience some kind of shift in the presentation – in this case, it was denoting the end of a section and the beginning of discussion around that section.</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From a presentation by Garr Reynolds, http://www.slideshare.net/garr/career-advice-08</a:t>
            </a:r>
          </a:p>
          <a:p>
            <a:pPr eaLnBrk="1" hangingPunct="1">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Let’s now consider</a:t>
            </a:r>
            <a:r>
              <a:rPr lang="en-US" baseline="0" dirty="0" smtClean="0"/>
              <a:t> the role of text on our slides. </a:t>
            </a:r>
            <a:r>
              <a:rPr lang="en-US" dirty="0" smtClean="0"/>
              <a:t>Text is, quite frankly, one of the greatest downfalls of presentations. For some reason, we have come to believe that slides are better if they include as much information as possible. It’s important to remember that slides are not the presentation – they are </a:t>
            </a:r>
            <a:r>
              <a:rPr lang="en-US" b="1" dirty="0" smtClean="0"/>
              <a:t>visual aides </a:t>
            </a:r>
            <a:r>
              <a:rPr lang="en-US" dirty="0" smtClean="0"/>
              <a:t>to assist you as you give the presentation. </a:t>
            </a:r>
          </a:p>
          <a:p>
            <a:pPr eaLnBrk="1" hangingPunct="1">
              <a:spcBef>
                <a:spcPct val="0"/>
              </a:spcBef>
            </a:pPr>
            <a:endParaRPr lang="en-US" dirty="0" smtClean="0"/>
          </a:p>
          <a:p>
            <a:pPr eaLnBrk="1" hangingPunct="1">
              <a:spcBef>
                <a:spcPct val="0"/>
              </a:spcBef>
            </a:pPr>
            <a:r>
              <a:rPr lang="en-US" dirty="0" smtClean="0"/>
              <a:t>So don’t put a lot of words on them. Your audience can read faster than you can talk. Eliminating</a:t>
            </a:r>
            <a:r>
              <a:rPr lang="en-US" baseline="0" dirty="0" smtClean="0"/>
              <a:t> words helps keep the focus on what you’re saying and clarifies your message. Your audience will remember your message better because they aren’t trying to process both auditory and visual information at the same time.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200" dirty="0" smtClean="0"/>
              <a:t>One of the greatest evils that </a:t>
            </a:r>
            <a:r>
              <a:rPr lang="en-US" sz="1200" dirty="0" err="1" smtClean="0"/>
              <a:t>powerpoint</a:t>
            </a:r>
            <a:r>
              <a:rPr lang="en-US" sz="1200" dirty="0" smtClean="0"/>
              <a:t> brought to us is that the basic format encourages presenters to write in a certain way, and to add a whole heck of a lot of text to their slides. I’m pretty sure you don’t need a title on every slide so that people know what you’re talking about. And I know that you don’t need 11 lines of text which decrease in size to the point that no one at the back of the room can possibly see them.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key point to remember here is that a presentation is not the same as projecting a document. If someone can read your slides and understand things without you giving the presentation, that was a report. And they don’t need you, and they don’t need a presentation. The opportunity of a presentation is to draw on that human connection.</a:t>
            </a:r>
          </a:p>
          <a:p>
            <a:pPr eaLnBrk="1" hangingPunct="1">
              <a:spcBef>
                <a:spcPct val="0"/>
              </a:spcBef>
            </a:pPr>
            <a:endParaRPr lang="en-US" smtClean="0"/>
          </a:p>
          <a:p>
            <a:pPr eaLnBrk="1" hangingPunct="1">
              <a:spcBef>
                <a:spcPct val="0"/>
              </a:spcBef>
            </a:pPr>
            <a:r>
              <a:rPr lang="en-US" smtClean="0"/>
              <a:t>Don’t project a document. Give a presentation! Slides are your visual aides to help the audience remember your points. They are there to complement, not supplant.</a:t>
            </a:r>
          </a:p>
          <a:p>
            <a:pPr eaLnBrk="1" hangingPunct="1">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200" dirty="0" smtClean="0"/>
              <a:t>This is an example of a slide that’s really a ‘</a:t>
            </a:r>
            <a:r>
              <a:rPr lang="en-US" sz="1200" dirty="0" err="1" smtClean="0"/>
              <a:t>slideument</a:t>
            </a:r>
            <a:r>
              <a:rPr lang="en-US" sz="1200" dirty="0" smtClean="0"/>
              <a:t>’ from my early days. Now, I would never subject my audience to this kind of slide. I mean seriously, as an audience member you’re going to have no idea what’s going on here.</a:t>
            </a:r>
          </a:p>
          <a:p>
            <a:pPr eaLnBrk="1" fontAlgn="auto" hangingPunct="1">
              <a:spcBef>
                <a:spcPts val="0"/>
              </a:spcBef>
              <a:spcAft>
                <a:spcPts val="0"/>
              </a:spcAft>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templates available in </a:t>
            </a:r>
            <a:r>
              <a:rPr lang="en-US" dirty="0" err="1" smtClean="0"/>
              <a:t>powerpoint</a:t>
            </a:r>
            <a:r>
              <a:rPr lang="en-US" dirty="0" smtClean="0"/>
              <a:t> try to force you to use that horrible hierarchical list. So just start with a blank slide. Use enormous fonts – nothing less than 40 points (and preferably larger). This will help you keep your number of words low.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Don’t use a lot of words. Put up the few key words that will help people grasp your message and then talk about the rest. If you want people to be able to have a copy of your presentation with everything you said then create a handout. Or write in the notes section of the slide</a:t>
            </a:r>
            <a:r>
              <a:rPr lang="en-US" baseline="0" dirty="0" smtClean="0"/>
              <a:t> and send them the presentation. Don’t put the words on your slide!</a:t>
            </a:r>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a slide which sums up my message, but in a lot less words. See how much better life is without bullet points? </a:t>
            </a:r>
          </a:p>
          <a:p>
            <a:pPr eaLnBrk="1" hangingPunct="1">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wanted to provide an example of two slides with very simple text, but a big impact. </a:t>
            </a:r>
          </a:p>
          <a:p>
            <a:endParaRPr lang="en-US" baseline="0" dirty="0" smtClean="0"/>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a slide that provides a great example. I don’t need lots of words on this slide – instead, I could just talk about it. The words that are on there are punchy, interesting. It evokes emotion. This makes clear how many people are affected, and what the issue is. It draws you in with only 13 words.</a:t>
            </a:r>
          </a:p>
          <a:p>
            <a:pPr eaLnBrk="1" hangingPunct="1">
              <a:spcBef>
                <a:spcPct val="0"/>
              </a:spcBef>
            </a:pPr>
            <a:endParaRPr lang="en-US" smtClean="0"/>
          </a:p>
          <a:p>
            <a:pPr eaLnBrk="1" hangingPunct="1">
              <a:spcBef>
                <a:spcPct val="0"/>
              </a:spcBef>
            </a:pPr>
            <a:r>
              <a:rPr lang="en-US" smtClean="0"/>
              <a:t>From: Charitywater.org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my key message for today is to “be intentional in your communication”. If you take nothing else away from today, I want you to remember this. All communication should be intentionally designed – reports, presentations. By being</a:t>
            </a:r>
            <a:r>
              <a:rPr lang="en-US" baseline="0" dirty="0" smtClean="0"/>
              <a:t> very intentional about how we present our evaluation findings, we create clarify and meaning for our stakeholders. This helps the findings resonate with them, and increases the likelihood they will use it.</a:t>
            </a:r>
          </a:p>
          <a:p>
            <a:pPr eaLnBrk="1" hangingPunct="1">
              <a:spcBef>
                <a:spcPct val="0"/>
              </a:spcBef>
            </a:pPr>
            <a:endParaRPr lang="en-US" baseline="0" dirty="0" smtClean="0"/>
          </a:p>
          <a:p>
            <a:pPr eaLnBrk="1" hangingPunct="1">
              <a:spcBef>
                <a:spcPct val="0"/>
              </a:spcBef>
            </a:pP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the message becomes so clear in only three words.</a:t>
            </a:r>
          </a:p>
          <a:p>
            <a:pPr eaLnBrk="1" hangingPunct="1">
              <a:spcBef>
                <a:spcPct val="0"/>
              </a:spcBef>
            </a:pPr>
            <a:endParaRPr lang="en-US" smtClean="0"/>
          </a:p>
          <a:p>
            <a:pPr eaLnBrk="1" hangingPunct="1">
              <a:spcBef>
                <a:spcPct val="0"/>
              </a:spcBef>
            </a:pPr>
            <a:r>
              <a:rPr lang="en-US" smtClean="0"/>
              <a:t>www.charitywater.org</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Adding visuals to your slide can help make</a:t>
            </a:r>
            <a:r>
              <a:rPr lang="en-US" baseline="0" dirty="0" smtClean="0"/>
              <a:t> your message more memorable. You don’t have to use visuals – but if you do, it’s important to identify visuals that will help your message be impactful. To this end, use photos, not clip art. Photos resonate with people – clip art is passé and uninteresting.</a:t>
            </a:r>
          </a:p>
          <a:p>
            <a:pPr eaLnBrk="1" hangingPunct="1">
              <a:spcBef>
                <a:spcPct val="0"/>
              </a:spcBef>
            </a:pPr>
            <a:endParaRPr lang="en-US" baseline="0" dirty="0" smtClean="0"/>
          </a:p>
          <a:p>
            <a:pPr eaLnBrk="1" hangingPunct="1">
              <a:spcBef>
                <a:spcPct val="0"/>
              </a:spcBef>
            </a:pPr>
            <a:r>
              <a:rPr lang="en-US" dirty="0" smtClean="0"/>
              <a:t>The idea with using images is to help visualize your ideas for your audience. Again, it’s not for decoration. Feel free to be creative,</a:t>
            </a:r>
            <a:r>
              <a:rPr lang="en-US" baseline="0" dirty="0" smtClean="0"/>
              <a:t> but choose an image that is related or representative of your idea. I</a:t>
            </a:r>
            <a:r>
              <a:rPr lang="en-US" dirty="0" smtClean="0"/>
              <a:t>mages don’t have to be exact replications of your idea – e.g., happy doesn’t have to be a picture of people smiling or jumping up and down. </a:t>
            </a:r>
          </a:p>
          <a:p>
            <a:pPr eaLnBrk="1" hangingPunct="1">
              <a:spcBef>
                <a:spcPct val="0"/>
              </a:spcBef>
            </a:pPr>
            <a:endParaRPr lang="en-US" dirty="0" smtClean="0"/>
          </a:p>
          <a:p>
            <a:pPr eaLnBrk="1" hangingPunct="1">
              <a:spcBef>
                <a:spcPct val="0"/>
              </a:spcBef>
            </a:pPr>
            <a:r>
              <a:rPr lang="en-US" dirty="0" smtClean="0"/>
              <a:t>Here are a few examples of images</a:t>
            </a:r>
            <a:r>
              <a:rPr lang="en-US" baseline="0" dirty="0" smtClean="0"/>
              <a:t> which really engage the audience.</a:t>
            </a:r>
            <a:endParaRPr lang="en-US" dirty="0" smtClean="0"/>
          </a:p>
          <a:p>
            <a:pPr eaLnBrk="1" hangingPunct="1">
              <a:spcBef>
                <a:spcPct val="0"/>
              </a:spcBef>
            </a:pPr>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image is jarring because it’s unexpected – filthy water in a baby bottle. But it certainly drives home the point.</a:t>
            </a:r>
          </a:p>
          <a:p>
            <a:pPr eaLnBrk="1" hangingPunct="1">
              <a:spcBef>
                <a:spcPct val="0"/>
              </a:spcBef>
            </a:pPr>
            <a:endParaRPr lang="en-US" smtClean="0"/>
          </a:p>
          <a:p>
            <a:pPr eaLnBrk="1" hangingPunct="1">
              <a:spcBef>
                <a:spcPct val="0"/>
              </a:spcBef>
            </a:pPr>
            <a:r>
              <a:rPr lang="en-US" smtClean="0"/>
              <a:t>From the press kit for charitywater.org</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image is happy and inspiring, and I love it because the words are so connected to the key actor here. Remember to keep people inspired and upbeat – don’t just</a:t>
            </a:r>
            <a:r>
              <a:rPr lang="en-US" baseline="0" dirty="0" smtClean="0"/>
              <a:t> use negative emotions in your presentation, people don’t like to be sad all the time. Contrasting positive/negative emotions keeps your presentation interesting.</a:t>
            </a:r>
            <a:endParaRPr lang="en-US" dirty="0" smtClean="0"/>
          </a:p>
          <a:p>
            <a:pPr eaLnBrk="1" hangingPunct="1">
              <a:spcBef>
                <a:spcPct val="0"/>
              </a:spcBef>
            </a:pPr>
            <a:endParaRPr lang="en-US" dirty="0" smtClean="0"/>
          </a:p>
          <a:p>
            <a:pPr eaLnBrk="1" hangingPunct="1">
              <a:spcBef>
                <a:spcPct val="0"/>
              </a:spcBef>
            </a:pPr>
            <a:r>
              <a:rPr lang="en-US" dirty="0" smtClean="0"/>
              <a:t>http://www.dearworld.me/galleries/message_in_category/popular/8_3/CJ-Black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nice example of an image that helps really drive home the point of the numbers. The statistics which are being presented are much more impactful with this image than they would be alone.</a:t>
            </a:r>
          </a:p>
          <a:p>
            <a:pPr eaLnBrk="1" hangingPunct="1">
              <a:spcBef>
                <a:spcPct val="0"/>
              </a:spcBef>
            </a:pPr>
            <a:endParaRPr lang="en-US" smtClean="0"/>
          </a:p>
          <a:p>
            <a:pPr eaLnBrk="1" hangingPunct="1">
              <a:spcBef>
                <a:spcPct val="0"/>
              </a:spcBef>
            </a:pPr>
            <a:r>
              <a:rPr lang="en-US" smtClean="0"/>
              <a:t>From Garr Reynolds from deck http://www.slideshare.net/garr/sample-slides-by-garr-reynolds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Your images can be fun. Use your camera to capture your own images if it’s helpful.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From Dan Roam, based on his book “Back of the Napkin”. http://www.slideshare.net/danroam/healthcare-napkins-all</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most cases, your slides should make no sense without you. If people can read your slides and know the whole story, then they don’t need you. Your job is to engage the audience. Think about the value you can bring in a face-to-face situation. Let your personality shine. Don’t be afraid to show</a:t>
            </a:r>
            <a:r>
              <a:rPr lang="en-US" baseline="0" dirty="0" smtClean="0"/>
              <a:t> people that you’re excited or passionate about what you’re sharing. This will help them value it as well.</a:t>
            </a:r>
            <a:r>
              <a:rPr lang="en-US" dirty="0" smtClean="0"/>
              <a:t>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really believe this. And if you’re not so sure, let’s take a moment to think about some great presentations. Martin Luther King </a:t>
            </a:r>
            <a:r>
              <a:rPr lang="en-US" dirty="0" err="1" smtClean="0"/>
              <a:t>Jr’s</a:t>
            </a:r>
            <a:r>
              <a:rPr lang="en-US" dirty="0" smtClean="0"/>
              <a:t> “I have a dream” speech still resonates today, Abraham Lincoln and the Gettysburg address (in case you didn’t know, that was 278 words long and took 2 minutes).</a:t>
            </a:r>
          </a:p>
          <a:p>
            <a:pPr eaLnBrk="1" hangingPunct="1">
              <a:spcBef>
                <a:spcPct val="0"/>
              </a:spcBef>
            </a:pPr>
            <a:endParaRPr lang="en-US" dirty="0" smtClean="0"/>
          </a:p>
          <a:p>
            <a:pPr eaLnBrk="1" hangingPunct="1">
              <a:spcBef>
                <a:spcPct val="0"/>
              </a:spcBef>
            </a:pPr>
            <a:r>
              <a:rPr lang="en-US" dirty="0" smtClean="0"/>
              <a:t>This is what could be. This is the power of the presentation.</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a:t>
            </a:r>
            <a:r>
              <a:rPr lang="en-US" baseline="0" dirty="0" smtClean="0"/>
              <a:t> we’ve talked in some detail about reports and presentations, about the idea that intentional design of our text and our visuals can help clarify our message and make it resonate with the audience. I wanted to finish off by touching on a few big picture ideas related to good communication.</a:t>
            </a:r>
            <a:endParaRPr lang="en-US" dirty="0" smtClean="0"/>
          </a:p>
          <a:p>
            <a:pPr eaLnBrk="1" hangingPunct="1">
              <a:spcBef>
                <a:spcPct val="0"/>
              </a:spcBef>
            </a:pPr>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88942" indent="-88942" eaLnBrk="1">
              <a:defRPr/>
            </a:pPr>
            <a:r>
              <a:rPr lang="en-US" sz="1200" dirty="0" smtClean="0"/>
              <a:t>This is probably the hardest part. Stripping away what we ‘know‘ about reporting. Questioning all those things we take for granted – like the standard academic format. That presentations need to be stuffy and boring in order to be persuasive – or appropriate. That the more we say, the more the audience will understand.</a:t>
            </a:r>
          </a:p>
          <a:p>
            <a:pPr marL="88942" indent="-88942" eaLnBrk="1">
              <a:defRPr/>
            </a:pPr>
            <a:endParaRPr lang="en-US" sz="1200" dirty="0" smtClean="0"/>
          </a:p>
          <a:p>
            <a:pPr marL="88942" indent="-88942" eaLnBrk="1">
              <a:defRPr/>
            </a:pPr>
            <a:r>
              <a:rPr lang="en-US" sz="1200" dirty="0" smtClean="0"/>
              <a:t>Forget what you’ve been taught. Instead, consider what makes sense for your audience. Consider what will make your message strong, interesting, and unforgettable. Think about how to engage your audience and inspire them to action. Simplify</a:t>
            </a:r>
            <a:r>
              <a:rPr lang="en-US" sz="1200" baseline="0" dirty="0" smtClean="0"/>
              <a:t> and clarify.</a:t>
            </a:r>
            <a:endParaRPr lang="en-US" sz="1200" dirty="0" smtClean="0"/>
          </a:p>
          <a:p>
            <a:pPr marL="88942" indent="-88942" eaLnBrk="1">
              <a:defRPr/>
            </a:pPr>
            <a:r>
              <a:rPr lang="en-US" dirty="0" smtClean="0"/>
              <a:t> </a:t>
            </a:r>
          </a:p>
          <a:p>
            <a:pPr marL="88942" indent="-88942" eaLnBrk="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Intentional design really has two bit parts: we pay attention to structure, we pay attention to visuals – because this is how it will all come together to create meaning. And it’s by creating meaning that we will help our stakeholders gain knowledge about their program, and how we help move them to action.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My goal is to discuss some of the principles you can use to improve both structure and visuals, as well as to provide some concrete examples of what this can look like. However, there isn’t one set thing that will work in every context. If you want a formula, there isn’t one. But if you keep these principles in mind when you’re crafting your deliverables, you will find that your communication is vastly improved.</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a:r>
              <a:rPr lang="en-US" dirty="0" smtClean="0"/>
              <a:t>Good visual design doesn’t require fancy software. And it doesn’t require experts in programming or graphic design. It might require you learn some new skills</a:t>
            </a:r>
            <a:r>
              <a:rPr lang="en-US" baseline="0" dirty="0" smtClean="0"/>
              <a:t> though, so b</a:t>
            </a:r>
            <a:r>
              <a:rPr lang="en-US" dirty="0" smtClean="0"/>
              <a:t>ecome friends with your software. You’ll be together for a long time.</a:t>
            </a:r>
          </a:p>
          <a:p>
            <a:pPr eaLnBrk="1"/>
            <a:endParaRPr lang="en-US" dirty="0" smtClean="0"/>
          </a:p>
          <a:p>
            <a:pPr eaLnBrk="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Once you’ve adopted the mindset of being intentional, there are simple techniques you can use to help enhance your visuals. You don’t need experts or a degree in graphic design. It’s an iterative process. Learn something, try something, tweak it for next time. Don’t try to do it all at once! Take baby steps.</a:t>
            </a:r>
          </a:p>
          <a:p>
            <a:pPr eaLnBrk="1" hangingPunct="1">
              <a:spcBef>
                <a:spcPct val="0"/>
              </a:spcBef>
            </a:pPr>
            <a:endParaRPr lang="en-US" dirty="0" smtClean="0"/>
          </a:p>
          <a:p>
            <a:pPr eaLnBrk="1" hangingPunct="1">
              <a:spcBef>
                <a:spcPct val="0"/>
              </a:spcBef>
            </a:pPr>
            <a:r>
              <a:rPr lang="en-US" dirty="0" smtClean="0"/>
              <a:t>Mimic the greats. When I was visiting Europe I went on a tour of one of Picasso’s houses. What amazed me about his early art was that it was all copies of</a:t>
            </a:r>
            <a:r>
              <a:rPr lang="en-US" baseline="0" dirty="0" smtClean="0"/>
              <a:t> other masters. As he learned to be an artist, he had copied the greats to learn the techniques prior to developing his own style. You can do this too – it’s not cheating! See how others have done it. Find a style that you like and mimic it. On the handout and in the notes for these slides you’ll find lots of links back to the original presenters.</a:t>
            </a:r>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does take more time to create good communication. But I think that’s a crucial part of our job as evaluators. If we really want to make a difference, if we want our evaluations to be used, then we have to take a bit of extra time to craft good communication. And it’s not all about you either. Your audience is, as Henry M. </a:t>
            </a:r>
            <a:r>
              <a:rPr lang="en-US" dirty="0" err="1" smtClean="0"/>
              <a:t>Boettinger</a:t>
            </a:r>
            <a:r>
              <a:rPr lang="en-US" dirty="0" smtClean="0"/>
              <a:t> put it – giving you “an irretrievable slice” of their lives to read your report, or attend your presentation. The real issue is whether you’re wasting your audience’s time – have you taken the time needed to make sure that you’ve crated</a:t>
            </a:r>
            <a:r>
              <a:rPr lang="en-US" baseline="0" dirty="0" smtClean="0"/>
              <a:t> a really </a:t>
            </a:r>
            <a:r>
              <a:rPr lang="en-US" dirty="0" smtClean="0"/>
              <a:t>meaningful message, that you’ve interpreted the findings for your audience. Does it take</a:t>
            </a:r>
            <a:r>
              <a:rPr lang="en-US" baseline="0" dirty="0" smtClean="0"/>
              <a:t> time – yes. But the return on investment is worth it – good communication is what will get our evaluations used.</a:t>
            </a:r>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Change is hard. But when it comes right down to it, communication is how we get our evaluations used. So I’d encourage you to take the time to create intentional communication – whether it’s reports or presentations. Because in the end, we do want our evaluations to live. Good communication is how we make our evaluations matter.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There is so many ways to craft good communication. So when you go back to the work of evaluation, take just one thing that resonated with you today, and change that. Don’t do it all at once. Start small, and it will seem easy.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8329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23FFC6-5D62-4F21-9324-D290D1F93F96}" type="slidenum">
              <a:rPr lang="en-US" smtClean="0"/>
              <a:pPr>
                <a:defRPr/>
              </a:pPr>
              <a:t>86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Let’s start by talking about</a:t>
            </a:r>
            <a:r>
              <a:rPr lang="en-US" baseline="0" dirty="0" smtClean="0"/>
              <a:t> reports, and how to apply the principles of design and visuals to this medium.</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Placeholder 1"/>
          <p:cNvSpPr>
            <a:spLocks noGrp="1"/>
          </p:cNvSpPr>
          <p:nvPr>
            <p:ph type="ctrTitle"/>
          </p:nvPr>
        </p:nvSpPr>
        <p:spPr>
          <a:xfrm>
            <a:off x="757238" y="4953002"/>
            <a:ext cx="7542212" cy="703263"/>
          </a:xfrm>
        </p:spPr>
        <p:txBody>
          <a:bodyPr/>
          <a:lstStyle>
            <a:lvl1pPr>
              <a:defRPr sz="3600" smtClean="0">
                <a:solidFill>
                  <a:srgbClr val="4D4D4D"/>
                </a:solidFill>
                <a:latin typeface="Arial" charset="0"/>
                <a:ea typeface="ＭＳ Ｐゴシック" pitchFamily="-109" charset="-128"/>
              </a:defRPr>
            </a:lvl1pPr>
          </a:lstStyle>
          <a:p>
            <a:r>
              <a:rPr lang="en-US" smtClean="0"/>
              <a:t>Click to edit Master title style</a:t>
            </a:r>
          </a:p>
        </p:txBody>
      </p:sp>
      <p:sp>
        <p:nvSpPr>
          <p:cNvPr id="21511" name="Rectangle 7"/>
          <p:cNvSpPr>
            <a:spLocks noGrp="1" noChangeArrowheads="1"/>
          </p:cNvSpPr>
          <p:nvPr>
            <p:ph type="subTitle" sz="quarter" idx="1"/>
          </p:nvPr>
        </p:nvSpPr>
        <p:spPr>
          <a:xfrm>
            <a:off x="765175" y="5689600"/>
            <a:ext cx="7507288" cy="449263"/>
          </a:xfrm>
        </p:spPr>
        <p:txBody>
          <a:bodyPr/>
          <a:lstStyle>
            <a:lvl1pPr marL="0" indent="0">
              <a:buFont typeface="Arial" charset="0"/>
              <a:buNone/>
              <a:defRPr sz="1800" smtClean="0">
                <a:latin typeface="Arial" charset="0"/>
                <a:ea typeface="ＭＳ Ｐゴシック" pitchFamily="-109" charset="-128"/>
              </a:defRPr>
            </a:lvl1pPr>
          </a:lstStyle>
          <a:p>
            <a:r>
              <a:rPr lang="en-US"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1"/>
            <a:ext cx="5486400" cy="338138"/>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450976"/>
            <a:ext cx="5486400" cy="3883025"/>
          </a:xfrm>
        </p:spPr>
        <p:txBody>
          <a:bodyPr rtlCol="0">
            <a:normAutofit/>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pPr lvl="0"/>
            <a:endParaRPr lang="en-US" noProof="0" smtClean="0"/>
          </a:p>
        </p:txBody>
      </p:sp>
      <p:sp>
        <p:nvSpPr>
          <p:cNvPr id="4" name="Text Placeholder 3"/>
          <p:cNvSpPr>
            <a:spLocks noGrp="1"/>
          </p:cNvSpPr>
          <p:nvPr>
            <p:ph type="body" sz="half" idx="2"/>
          </p:nvPr>
        </p:nvSpPr>
        <p:spPr>
          <a:xfrm>
            <a:off x="1792288" y="5672139"/>
            <a:ext cx="5486400" cy="3476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EB2B2C-946B-47D5-B083-7CAFDF0B389D}" type="datetime1">
              <a:rPr lang="en-US"/>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11E72F-EF18-4C29-8E15-08847CABFC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555D3B-34A0-4D0E-8711-7710EEC1DC4D}"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A7A52D-5EF8-44D1-BAA5-705DDDFE7DA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67001"/>
            <a:ext cx="2057400" cy="3459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1"/>
            <a:ext cx="6019800" cy="4373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06313E0-9DAB-421A-82A5-9E194616AA86}"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E10C37-40CA-4575-A9EB-4257128FDC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1" y="1524001"/>
            <a:ext cx="54102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95401" y="2362201"/>
            <a:ext cx="7239000" cy="3763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CCD7251-E218-4FE8-ADE6-B20374A96683}"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5DDE59-7622-4BFC-9FD5-7A7DBE0844C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lIns="91407" tIns="45704" rIns="91407" bIns="45704"/>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lIns="91407" tIns="45704" rIns="91407" bIns="45704"/>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lIns="91407" tIns="45704" rIns="91407" bIns="45704"/>
          <a:lstStyle>
            <a:lvl1pPr>
              <a:defRPr/>
            </a:lvl1pPr>
          </a:lstStyle>
          <a:p>
            <a:pPr>
              <a:defRPr/>
            </a:pPr>
            <a:fld id="{AE048A3C-A280-4C2C-BFF9-4AAFA95195A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59" indent="0" algn="ctr">
              <a:buNone/>
              <a:defRPr/>
            </a:lvl2pPr>
            <a:lvl3pPr marL="914118" indent="0" algn="ctr">
              <a:buNone/>
              <a:defRPr/>
            </a:lvl3pPr>
            <a:lvl4pPr marL="1371180" indent="0" algn="ctr">
              <a:buNone/>
              <a:defRPr/>
            </a:lvl4pPr>
            <a:lvl5pPr marL="1828239" indent="0" algn="ctr">
              <a:buNone/>
              <a:defRPr/>
            </a:lvl5pPr>
            <a:lvl6pPr marL="2285298" indent="0" algn="ctr">
              <a:buNone/>
              <a:defRPr/>
            </a:lvl6pPr>
            <a:lvl7pPr marL="2742360" indent="0" algn="ctr">
              <a:buNone/>
              <a:defRPr/>
            </a:lvl7pPr>
            <a:lvl8pPr marL="3199416" indent="0" algn="ctr">
              <a:buNone/>
              <a:defRPr/>
            </a:lvl8pPr>
            <a:lvl9pPr marL="36564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DCDADF-F39E-4B87-8D16-C9F80A132947}" type="datetime1">
              <a:rPr lang="en-US"/>
              <a:pPr>
                <a:defRPr/>
              </a:pPr>
              <a:t>11/5/2012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A8D57C-09B1-4ED6-8FBA-5C8525028E2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662FB6-9B00-4878-9FBE-C9E20C700202}" type="datetime1">
              <a:rPr lang="en-US"/>
              <a:pPr>
                <a:defRPr/>
              </a:pPr>
              <a:t>11/5/2012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1A96C-F7D0-421E-A968-3F985C86BA1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059" indent="0">
              <a:buNone/>
              <a:defRPr sz="1800"/>
            </a:lvl2pPr>
            <a:lvl3pPr marL="914118" indent="0">
              <a:buNone/>
              <a:defRPr sz="1600"/>
            </a:lvl3pPr>
            <a:lvl4pPr marL="1371180" indent="0">
              <a:buNone/>
              <a:defRPr sz="1400"/>
            </a:lvl4pPr>
            <a:lvl5pPr marL="1828239" indent="0">
              <a:buNone/>
              <a:defRPr sz="1400"/>
            </a:lvl5pPr>
            <a:lvl6pPr marL="2285298" indent="0">
              <a:buNone/>
              <a:defRPr sz="1400"/>
            </a:lvl6pPr>
            <a:lvl7pPr marL="2742360" indent="0">
              <a:buNone/>
              <a:defRPr sz="1400"/>
            </a:lvl7pPr>
            <a:lvl8pPr marL="3199416" indent="0">
              <a:buNone/>
              <a:defRPr sz="1400"/>
            </a:lvl8pPr>
            <a:lvl9pPr marL="365647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F1C49F9-6FD6-479D-BC95-7615701BF4BF}" type="datetime1">
              <a:rPr lang="en-US"/>
              <a:pPr>
                <a:defRPr/>
              </a:pPr>
              <a:t>11/5/2012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CF2E29-D05D-4D2E-BD84-86BA92A4A55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6988" y="1671638"/>
            <a:ext cx="35798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1638"/>
            <a:ext cx="35814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5BCDF5C-9754-40F2-8779-D6DDCC103BB4}" type="datetime1">
              <a:rPr lang="en-US"/>
              <a:pPr>
                <a:defRPr/>
              </a:pPr>
              <a:t>11/5/2012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F7BE2B-688B-485A-A48E-2773E9F7CFE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E8E978C-D52D-4D33-AA11-3EB212C984D2}" type="datetime1">
              <a:rPr lang="en-US"/>
              <a:pPr>
                <a:defRPr/>
              </a:pPr>
              <a:t>11/5/2012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21F006-6C12-4390-8B3A-5103485D2B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06"/>
            <a:ext cx="6934200" cy="708025"/>
          </a:xfrm>
        </p:spPr>
        <p:txBody>
          <a:bodyPr>
            <a:normAutofit/>
          </a:bodyPr>
          <a:lstStyle>
            <a:lvl1pPr>
              <a:defRPr sz="3600">
                <a:solidFill>
                  <a:srgbClr val="4D4D4D"/>
                </a:solidFill>
                <a:latin typeface="Arial Black"/>
                <a:cs typeface="Arial Black"/>
              </a:defRPr>
            </a:lvl1pPr>
          </a:lstStyle>
          <a:p>
            <a:r>
              <a:rPr lang="en-US" dirty="0" smtClean="0"/>
              <a:t>Click to edit Master title</a:t>
            </a:r>
            <a:endParaRPr lang="en-US" dirty="0"/>
          </a:p>
        </p:txBody>
      </p:sp>
      <p:sp>
        <p:nvSpPr>
          <p:cNvPr id="3" name="Subtitle 2"/>
          <p:cNvSpPr>
            <a:spLocks noGrp="1"/>
          </p:cNvSpPr>
          <p:nvPr>
            <p:ph type="subTitle" idx="1"/>
          </p:nvPr>
        </p:nvSpPr>
        <p:spPr>
          <a:xfrm>
            <a:off x="1524000" y="4114800"/>
            <a:ext cx="6248400" cy="1752600"/>
          </a:xfrm>
        </p:spPr>
        <p:txBody>
          <a:bodyPr>
            <a:normAutofit/>
          </a:bodyPr>
          <a:lstStyle>
            <a:lvl1pPr marL="0" indent="0" algn="l">
              <a:buNone/>
              <a:defRPr sz="2100">
                <a:solidFill>
                  <a:srgbClr val="4D4D4D"/>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9CD1FB4-924B-4A24-9EBE-7B8A7F9EFBAD}"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2022A5-D689-42E8-88D1-E0B3B261C55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3A54246-6187-434F-A9D0-EF0C57A260A4}" type="datetime1">
              <a:rPr lang="en-US"/>
              <a:pPr>
                <a:defRPr/>
              </a:pPr>
              <a:t>11/5/2012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F3FC62-CEAF-44CB-BC08-A45114F30A9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DAE80AA-E0D7-4305-BDC0-79579CBF439B}" type="datetime1">
              <a:rPr lang="en-US"/>
              <a:pPr>
                <a:defRPr/>
              </a:pPr>
              <a:t>11/5/2012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E9769B-C4F7-47F7-983A-8E0A15A2130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942A3E-FC71-41A0-9FD9-5CE3B80579C8}" type="datetime1">
              <a:rPr lang="en-US"/>
              <a:pPr>
                <a:defRPr/>
              </a:pPr>
              <a:t>11/5/2012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4DF261-899F-4F6D-A599-B8D31B5444E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A3EA61-DB2A-4AC1-9E70-05B3B88D3D90}" type="datetime1">
              <a:rPr lang="en-US"/>
              <a:pPr>
                <a:defRPr/>
              </a:pPr>
              <a:t>11/5/2012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C04595-54BC-4C4E-B744-C4D1A56363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10D08B-A12D-4F4C-A327-775F106043AB}" type="datetime1">
              <a:rPr lang="en-US"/>
              <a:pPr>
                <a:defRPr/>
              </a:pPr>
              <a:t>11/5/2012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660488-0E85-45BC-A3E3-9B7B55F20A0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39788"/>
            <a:ext cx="1835150" cy="4945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6988" y="839788"/>
            <a:ext cx="5357812" cy="4945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D1BDCC-FE8C-426B-B9A0-2164D25A184E}" type="datetime1">
              <a:rPr lang="en-US"/>
              <a:pPr>
                <a:defRPr/>
              </a:pPr>
              <a:t>11/5/2012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1F3D5B-F1F6-4F54-A37B-6804DD4D8C3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6988" y="839789"/>
            <a:ext cx="7345362" cy="8413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96988" y="1671638"/>
            <a:ext cx="7313612" cy="41132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961C35FA-B3EF-4FF5-8F0F-DB1D1C72AD01}" type="datetime1">
              <a:rPr lang="en-US"/>
              <a:pPr>
                <a:defRPr/>
              </a:pPr>
              <a:t>11/5/2012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2EBA8-F4C0-4252-AC1F-DFFEB14DC7C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itle Placeholder 1"/>
          <p:cNvSpPr>
            <a:spLocks noGrp="1"/>
          </p:cNvSpPr>
          <p:nvPr>
            <p:ph type="ctrTitle"/>
          </p:nvPr>
        </p:nvSpPr>
        <p:spPr>
          <a:xfrm>
            <a:off x="757238" y="4953002"/>
            <a:ext cx="7542212" cy="703263"/>
          </a:xfrm>
        </p:spPr>
        <p:txBody>
          <a:bodyPr/>
          <a:lstStyle>
            <a:lvl1pPr>
              <a:defRPr sz="3600">
                <a:solidFill>
                  <a:srgbClr val="4D4D4D"/>
                </a:solidFill>
              </a:defRPr>
            </a:lvl1pPr>
          </a:lstStyle>
          <a:p>
            <a:r>
              <a:rPr lang="en-US"/>
              <a:t>Click to edit Master title style</a:t>
            </a:r>
          </a:p>
        </p:txBody>
      </p:sp>
      <p:sp>
        <p:nvSpPr>
          <p:cNvPr id="32771" name="Rectangle 3"/>
          <p:cNvSpPr>
            <a:spLocks noGrp="1" noChangeArrowheads="1"/>
          </p:cNvSpPr>
          <p:nvPr>
            <p:ph type="subTitle" sz="quarter" idx="1"/>
          </p:nvPr>
        </p:nvSpPr>
        <p:spPr>
          <a:xfrm>
            <a:off x="765175" y="5689600"/>
            <a:ext cx="7507288" cy="449263"/>
          </a:xfrm>
        </p:spPr>
        <p:txBody>
          <a:bodyPr/>
          <a:lstStyle>
            <a:lvl1pPr marL="0" indent="0">
              <a:buFont typeface="Arial" charset="0"/>
              <a:buNone/>
              <a:defRPr sz="1800"/>
            </a:lvl1pPr>
          </a:lstStyle>
          <a:p>
            <a:r>
              <a:rPr lang="en-US"/>
              <a:t>Click to edit Master subtitle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792D93-1F75-422F-8CAF-6A86C2B8F1D2}"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A42C9-9520-4F36-A304-F119CD7CCB4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059" indent="0">
              <a:buNone/>
              <a:defRPr sz="1800"/>
            </a:lvl2pPr>
            <a:lvl3pPr marL="914118" indent="0">
              <a:buNone/>
              <a:defRPr sz="1600"/>
            </a:lvl3pPr>
            <a:lvl4pPr marL="1371180" indent="0">
              <a:buNone/>
              <a:defRPr sz="1400"/>
            </a:lvl4pPr>
            <a:lvl5pPr marL="1828239" indent="0">
              <a:buNone/>
              <a:defRPr sz="1400"/>
            </a:lvl5pPr>
            <a:lvl6pPr marL="2285298" indent="0">
              <a:buNone/>
              <a:defRPr sz="1400"/>
            </a:lvl6pPr>
            <a:lvl7pPr marL="2742360" indent="0">
              <a:buNone/>
              <a:defRPr sz="1400"/>
            </a:lvl7pPr>
            <a:lvl8pPr marL="3199416" indent="0">
              <a:buNone/>
              <a:defRPr sz="1400"/>
            </a:lvl8pPr>
            <a:lvl9pPr marL="365647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09FF8-DC21-410B-B8E8-D0E89F248623}"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FB2DCE-A31C-4B33-BB8F-5DEB2A1C8A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F1643-6954-4DC6-97CA-CE85A4C9293E}"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5724E-BA83-4A59-9D95-E2280923DC1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1"/>
            <a:ext cx="3657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1"/>
            <a:ext cx="3657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E12FE0-52B9-4EC6-A7ED-CAC9FDF14316}" type="datetime1">
              <a:rPr lang="en-US"/>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FA2D5D-8EC3-410D-8860-686BDB61773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5E27FA-A2A2-4560-9C72-58BE40941D7B}" type="datetime1">
              <a:rPr lang="en-US"/>
              <a:pPr>
                <a:defRPr/>
              </a:pPr>
              <a:t>11/5/2012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7AE98C-7982-4B37-860F-3156EF280D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28ED2A-C62F-4C42-A328-13332A22C668}" type="datetime1">
              <a:rPr lang="en-US"/>
              <a:pPr>
                <a:defRPr/>
              </a:pPr>
              <a:t>11/5/2012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B7CF2B-CDBB-4787-A795-F4066AFCE04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C0A96A-7F92-412E-BE14-63FA64F76438}" type="datetime1">
              <a:rPr lang="en-US"/>
              <a:pPr>
                <a:defRPr/>
              </a:pPr>
              <a:t>11/5/2012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5AB58A-66D9-42D1-8F00-A479910D653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1F0E3E-0AB8-4929-BE4D-47FCD7D937F8}" type="datetime1">
              <a:rPr lang="en-US"/>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21B6D9-6C33-4FB1-A62D-FEF9030444F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77C151-506A-4A21-BB57-2806BFDD7C56}" type="datetime1">
              <a:rPr lang="en-US"/>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76FD1A-5BC5-49ED-9A72-616C3BD0C4F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2E511B-663A-4832-82E8-EA6D8837C58E}"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795E00-CD95-48A0-BEB3-EA23A5B7A9EE}"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1" y="1524001"/>
            <a:ext cx="1866900" cy="4602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1"/>
            <a:ext cx="5448300"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411ADA-12C5-4B36-809F-05C0FCCD90EA}"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5A01BB-C705-4CDF-A10F-3CC0CB2D0EE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540B41-78CD-4F81-865A-6E9B30517C9B}" type="datetime1">
              <a:rPr lang="en-US"/>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628C6F-A056-4A9B-9C92-4774F4AC282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07" tIns="45704" rIns="91407" bIns="45704" numCol="1" anchor="t" anchorCtr="0" compatLnSpc="1">
            <a:prstTxWarp prst="textNoShape">
              <a:avLst/>
            </a:prstTxWarp>
          </a:bodyPr>
          <a:lstStyle>
            <a:lvl1pPr algn="ctr" defTabSz="457059" hangingPunct="0">
              <a:defRPr sz="2500">
                <a:solidFill>
                  <a:srgbClr val="000000"/>
                </a:solidFill>
                <a:latin typeface="Helvetica Light" charset="0"/>
                <a:ea typeface="MS PGothic" pitchFamily="34" charset="-128"/>
                <a:sym typeface="Helvetica Light" charset="0"/>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07" tIns="45704" rIns="91407" bIns="45704" numCol="1" anchor="t" anchorCtr="0" compatLnSpc="1">
            <a:prstTxWarp prst="textNoShape">
              <a:avLst/>
            </a:prstTxWarp>
          </a:bodyPr>
          <a:lstStyle>
            <a:lvl1pPr algn="ctr" defTabSz="457059" hangingPunct="0">
              <a:defRPr sz="2500">
                <a:solidFill>
                  <a:srgbClr val="000000"/>
                </a:solidFill>
                <a:latin typeface="Helvetica Light" charset="0"/>
                <a:ea typeface="MS PGothic" pitchFamily="34" charset="-128"/>
                <a:sym typeface="Helvetica Light"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07" tIns="45704" rIns="91407" bIns="45704" numCol="1" anchor="t" anchorCtr="0" compatLnSpc="1">
            <a:prstTxWarp prst="textNoShape">
              <a:avLst/>
            </a:prstTxWarp>
          </a:bodyPr>
          <a:lstStyle>
            <a:lvl1pPr algn="ctr" defTabSz="457059" hangingPunct="0">
              <a:defRPr sz="2500">
                <a:solidFill>
                  <a:srgbClr val="000000"/>
                </a:solidFill>
                <a:latin typeface="Helvetica Light" charset="0"/>
                <a:ea typeface="MS PGothic" pitchFamily="34" charset="-128"/>
                <a:sym typeface="Helvetica Light" charset="0"/>
              </a:defRPr>
            </a:lvl1pPr>
          </a:lstStyle>
          <a:p>
            <a:pPr>
              <a:defRPr/>
            </a:pPr>
            <a:fld id="{5033DAA2-E87C-4FF6-A680-E89F1B7448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6"/>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14606"/>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791ED20-8A72-4C60-9A95-8D5DA810F4A2}" type="datetime1">
              <a:rPr lang="en-US"/>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CEF8C4-0290-4DC0-AD06-63F5E37C98E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14600"/>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276600"/>
            <a:ext cx="4040188" cy="2849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2514600"/>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3276601"/>
            <a:ext cx="4041775" cy="2849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80DB285-8269-4ABD-9FFA-6A68D8640F1C}" type="datetime1">
              <a:rPr lang="en-US"/>
              <a:pPr>
                <a:defRPr/>
              </a:pPr>
              <a:t>11/5/2012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A7D9A6-BD37-48D1-A708-7DFFB1AC1F0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11" tIns="45706" rIns="91411" bIns="45706"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11" tIns="45706" rIns="91411" bIns="45706"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11" tIns="45706" rIns="91411" bIns="45706"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fld id="{0473BC90-B6EA-4169-99F9-781CC93468B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A461F9-B8F7-4602-B826-6DE9241F8745}" type="datetime1">
              <a:rPr lang="en-US"/>
              <a:pPr>
                <a:defRPr/>
              </a:pPr>
              <a:t>11/5/2012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9180AC-D010-4394-A5B8-EAEEC2AF598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21" tIns="45711" rIns="91421" bIns="45711"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21" tIns="45711" rIns="91421" bIns="45711"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21" tIns="45711" rIns="91421" bIns="45711"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fld id="{90F08CBA-BEC9-4E08-9E9A-5AAEB164F774}"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28795C-D5DF-47CB-A3FF-77C38924A99A}" type="datetime1">
              <a:rPr lang="en-US"/>
              <a:pPr>
                <a:defRPr/>
              </a:pPr>
              <a:t>11/5/2012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0AA68FC-C125-46B4-B6F7-C00B2EC06403}"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35" tIns="45718" rIns="91435" bIns="45718"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35" tIns="45718" rIns="91435" bIns="45718"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35" tIns="45718" rIns="91435" bIns="45718" numCol="1" anchor="t" anchorCtr="0" compatLnSpc="1">
            <a:prstTxWarp prst="textNoShape">
              <a:avLst/>
            </a:prstTxWarp>
          </a:bodyPr>
          <a:lstStyle>
            <a:lvl1pPr algn="ctr" hangingPunct="0">
              <a:defRPr sz="2500">
                <a:solidFill>
                  <a:srgbClr val="000000"/>
                </a:solidFill>
                <a:latin typeface="Helvetica Light" charset="0"/>
                <a:sym typeface="Helvetica Light" charset="0"/>
              </a:defRPr>
            </a:lvl1pPr>
          </a:lstStyle>
          <a:p>
            <a:pPr>
              <a:defRPr/>
            </a:pPr>
            <a:fld id="{0D304115-E58D-49B1-93F1-79A477FD9E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600200"/>
            <a:ext cx="3008313" cy="68580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362201"/>
            <a:ext cx="5111750" cy="3763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2362201"/>
            <a:ext cx="3008313" cy="37639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4F9820-A0E5-4B20-8283-57F8DA946A9A}" type="datetime1">
              <a:rPr lang="en-US"/>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03D171-61D1-4C77-8086-D9A60CD7B6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1524000"/>
            <a:ext cx="7467600" cy="838200"/>
          </a:xfrm>
          <a:prstGeom prst="rect">
            <a:avLst/>
          </a:prstGeom>
          <a:noFill/>
          <a:ln w="9525">
            <a:noFill/>
            <a:miter lim="800000"/>
            <a:headEnd/>
            <a:tailEnd/>
          </a:ln>
        </p:spPr>
        <p:txBody>
          <a:bodyPr vert="horz" wrap="square" lIns="91411" tIns="45706" rIns="91411" bIns="45706"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838200" y="2362200"/>
            <a:ext cx="7467600" cy="3763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11" tIns="45706" rIns="91411" bIns="45706" numCol="1" anchor="ctr" anchorCtr="0" compatLnSpc="1">
            <a:prstTxWarp prst="textNoShape">
              <a:avLst/>
            </a:prstTxWarp>
          </a:bodyPr>
          <a:lstStyle>
            <a:lvl1pPr defTabSz="457059">
              <a:defRPr sz="1200">
                <a:solidFill>
                  <a:srgbClr val="969696"/>
                </a:solidFill>
                <a:latin typeface="Calibri" pitchFamily="34" charset="0"/>
                <a:ea typeface="ＭＳ Ｐゴシック" pitchFamily="-109" charset="-128"/>
              </a:defRPr>
            </a:lvl1pPr>
          </a:lstStyle>
          <a:p>
            <a:pPr>
              <a:defRPr/>
            </a:pPr>
            <a:fld id="{DB6BF18B-7324-47B3-ADCE-25D6E7912FCB}" type="datetime1">
              <a:rPr lang="en-US"/>
              <a:pPr>
                <a:defRPr/>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11" tIns="45706" rIns="91411" bIns="45706" numCol="1" anchor="ctr" anchorCtr="0" compatLnSpc="1">
            <a:prstTxWarp prst="textNoShape">
              <a:avLst/>
            </a:prstTxWarp>
          </a:bodyPr>
          <a:lstStyle>
            <a:lvl1pPr algn="ctr" defTabSz="457059">
              <a:defRPr sz="1200">
                <a:solidFill>
                  <a:srgbClr val="969696"/>
                </a:solidFill>
                <a:latin typeface="Calibri" pitchFamily="34" charset="0"/>
                <a:ea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11" tIns="45706" rIns="91411" bIns="45706" numCol="1" anchor="ctr" anchorCtr="0" compatLnSpc="1">
            <a:prstTxWarp prst="textNoShape">
              <a:avLst/>
            </a:prstTxWarp>
          </a:bodyPr>
          <a:lstStyle>
            <a:lvl1pPr algn="r" defTabSz="457059">
              <a:defRPr sz="1200">
                <a:solidFill>
                  <a:srgbClr val="969696"/>
                </a:solidFill>
                <a:latin typeface="Calibri" pitchFamily="34" charset="0"/>
                <a:ea typeface="ＭＳ Ｐゴシック" pitchFamily="-109" charset="-128"/>
              </a:defRPr>
            </a:lvl1pPr>
          </a:lstStyle>
          <a:p>
            <a:pPr>
              <a:defRPr/>
            </a:pPr>
            <a:fld id="{33109EA6-FCCF-4E48-8598-511063958F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8"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219" r:id="rId14"/>
  </p:sldLayoutIdLst>
  <p:txStyles>
    <p:titleStyle>
      <a:lvl1pPr algn="l" defTabSz="455613" rtl="0" eaLnBrk="0" fontAlgn="base" hangingPunct="0">
        <a:spcBef>
          <a:spcPct val="0"/>
        </a:spcBef>
        <a:spcAft>
          <a:spcPct val="0"/>
        </a:spcAft>
        <a:defRPr sz="3200" kern="1200">
          <a:solidFill>
            <a:schemeClr val="accent2"/>
          </a:solidFill>
          <a:latin typeface="Arial"/>
          <a:ea typeface="ＭＳ Ｐゴシック" pitchFamily="34" charset="-128"/>
          <a:cs typeface="Arial"/>
        </a:defRPr>
      </a:lvl1pPr>
      <a:lvl2pPr algn="l" defTabSz="455613" rtl="0" eaLnBrk="0" fontAlgn="base" hangingPunct="0">
        <a:spcBef>
          <a:spcPct val="0"/>
        </a:spcBef>
        <a:spcAft>
          <a:spcPct val="0"/>
        </a:spcAft>
        <a:defRPr sz="3200">
          <a:solidFill>
            <a:schemeClr val="accent2"/>
          </a:solidFill>
          <a:latin typeface="Arial" pitchFamily="-112" charset="0"/>
          <a:ea typeface="ＭＳ Ｐゴシック" pitchFamily="34" charset="-128"/>
          <a:cs typeface="Arial" charset="0"/>
        </a:defRPr>
      </a:lvl2pPr>
      <a:lvl3pPr algn="l" defTabSz="455613" rtl="0" eaLnBrk="0" fontAlgn="base" hangingPunct="0">
        <a:spcBef>
          <a:spcPct val="0"/>
        </a:spcBef>
        <a:spcAft>
          <a:spcPct val="0"/>
        </a:spcAft>
        <a:defRPr sz="3200">
          <a:solidFill>
            <a:schemeClr val="accent2"/>
          </a:solidFill>
          <a:latin typeface="Arial" pitchFamily="-112" charset="0"/>
          <a:ea typeface="ＭＳ Ｐゴシック" pitchFamily="34" charset="-128"/>
          <a:cs typeface="Arial" charset="0"/>
        </a:defRPr>
      </a:lvl3pPr>
      <a:lvl4pPr algn="l" defTabSz="455613" rtl="0" eaLnBrk="0" fontAlgn="base" hangingPunct="0">
        <a:spcBef>
          <a:spcPct val="0"/>
        </a:spcBef>
        <a:spcAft>
          <a:spcPct val="0"/>
        </a:spcAft>
        <a:defRPr sz="3200">
          <a:solidFill>
            <a:schemeClr val="accent2"/>
          </a:solidFill>
          <a:latin typeface="Arial" pitchFamily="-112" charset="0"/>
          <a:ea typeface="ＭＳ Ｐゴシック" pitchFamily="34" charset="-128"/>
          <a:cs typeface="Arial" charset="0"/>
        </a:defRPr>
      </a:lvl4pPr>
      <a:lvl5pPr algn="l" defTabSz="455613" rtl="0" eaLnBrk="0" fontAlgn="base" hangingPunct="0">
        <a:spcBef>
          <a:spcPct val="0"/>
        </a:spcBef>
        <a:spcAft>
          <a:spcPct val="0"/>
        </a:spcAft>
        <a:defRPr sz="3200">
          <a:solidFill>
            <a:schemeClr val="accent2"/>
          </a:solidFill>
          <a:latin typeface="Arial" pitchFamily="-112" charset="0"/>
          <a:ea typeface="ＭＳ Ｐゴシック" pitchFamily="34" charset="-128"/>
          <a:cs typeface="Arial" charset="0"/>
        </a:defRPr>
      </a:lvl5pPr>
      <a:lvl6pPr marL="457059" algn="l" defTabSz="457059" rtl="0" fontAlgn="base">
        <a:spcBef>
          <a:spcPct val="0"/>
        </a:spcBef>
        <a:spcAft>
          <a:spcPct val="0"/>
        </a:spcAft>
        <a:defRPr sz="2400">
          <a:solidFill>
            <a:srgbClr val="4D4D4D"/>
          </a:solidFill>
          <a:latin typeface="Arial" pitchFamily="-112" charset="0"/>
          <a:ea typeface="ＭＳ Ｐゴシック" pitchFamily="-112" charset="-128"/>
        </a:defRPr>
      </a:lvl6pPr>
      <a:lvl7pPr marL="914118" algn="l" defTabSz="457059" rtl="0" fontAlgn="base">
        <a:spcBef>
          <a:spcPct val="0"/>
        </a:spcBef>
        <a:spcAft>
          <a:spcPct val="0"/>
        </a:spcAft>
        <a:defRPr sz="2400">
          <a:solidFill>
            <a:srgbClr val="4D4D4D"/>
          </a:solidFill>
          <a:latin typeface="Arial" pitchFamily="-112" charset="0"/>
          <a:ea typeface="ＭＳ Ｐゴシック" pitchFamily="-112" charset="-128"/>
        </a:defRPr>
      </a:lvl7pPr>
      <a:lvl8pPr marL="1371180" algn="l" defTabSz="457059" rtl="0" fontAlgn="base">
        <a:spcBef>
          <a:spcPct val="0"/>
        </a:spcBef>
        <a:spcAft>
          <a:spcPct val="0"/>
        </a:spcAft>
        <a:defRPr sz="2400">
          <a:solidFill>
            <a:srgbClr val="4D4D4D"/>
          </a:solidFill>
          <a:latin typeface="Arial" pitchFamily="-112" charset="0"/>
          <a:ea typeface="ＭＳ Ｐゴシック" pitchFamily="-112" charset="-128"/>
        </a:defRPr>
      </a:lvl8pPr>
      <a:lvl9pPr marL="1828239" algn="l" defTabSz="457059" rtl="0" fontAlgn="base">
        <a:spcBef>
          <a:spcPct val="0"/>
        </a:spcBef>
        <a:spcAft>
          <a:spcPct val="0"/>
        </a:spcAft>
        <a:defRPr sz="2400">
          <a:solidFill>
            <a:srgbClr val="4D4D4D"/>
          </a:solidFill>
          <a:latin typeface="Arial" pitchFamily="-112" charset="0"/>
          <a:ea typeface="ＭＳ Ｐゴシック" pitchFamily="-112" charset="-128"/>
        </a:defRPr>
      </a:lvl9pPr>
    </p:titleStyle>
    <p:bodyStyle>
      <a:lvl1pPr marL="341313" indent="-341313" algn="l" defTabSz="455613" rtl="0" eaLnBrk="0" fontAlgn="base" hangingPunct="0">
        <a:spcBef>
          <a:spcPct val="20000"/>
        </a:spcBef>
        <a:spcAft>
          <a:spcPct val="0"/>
        </a:spcAft>
        <a:buFont typeface="Arial" pitchFamily="34" charset="0"/>
        <a:buChar char="•"/>
        <a:defRPr sz="2200" kern="1200">
          <a:solidFill>
            <a:srgbClr val="4D4D4D"/>
          </a:solidFill>
          <a:latin typeface="Arial"/>
          <a:ea typeface="ＭＳ Ｐゴシック" pitchFamily="34" charset="-128"/>
          <a:cs typeface="Arial"/>
        </a:defRPr>
      </a:lvl1pPr>
      <a:lvl2pPr marL="741363" indent="-284163" algn="l" defTabSz="455613" rtl="0" eaLnBrk="0" fontAlgn="base" hangingPunct="0">
        <a:spcBef>
          <a:spcPct val="20000"/>
        </a:spcBef>
        <a:spcAft>
          <a:spcPct val="0"/>
        </a:spcAft>
        <a:buFont typeface="Arial" pitchFamily="34" charset="0"/>
        <a:buChar char="–"/>
        <a:defRPr sz="2200" kern="1200">
          <a:solidFill>
            <a:srgbClr val="4D4D4D"/>
          </a:solidFill>
          <a:latin typeface="Arial"/>
          <a:ea typeface="ＭＳ Ｐゴシック" pitchFamily="34" charset="-128"/>
          <a:cs typeface="Arial"/>
        </a:defRPr>
      </a:lvl2pPr>
      <a:lvl3pPr marL="1141413" indent="-227013" algn="l" defTabSz="455613" rtl="0" eaLnBrk="0" fontAlgn="base" hangingPunct="0">
        <a:spcBef>
          <a:spcPct val="20000"/>
        </a:spcBef>
        <a:spcAft>
          <a:spcPct val="0"/>
        </a:spcAft>
        <a:buFont typeface="Arial" pitchFamily="34" charset="0"/>
        <a:buChar char="•"/>
        <a:defRPr sz="2200" kern="1200">
          <a:solidFill>
            <a:srgbClr val="4D4D4D"/>
          </a:solidFill>
          <a:latin typeface="Arial"/>
          <a:ea typeface="ＭＳ Ｐゴシック" pitchFamily="34" charset="-128"/>
          <a:cs typeface="Arial"/>
        </a:defRPr>
      </a:lvl3pPr>
      <a:lvl4pPr marL="1598613" indent="-227013" algn="l" defTabSz="455613" rtl="0" eaLnBrk="0" fontAlgn="base" hangingPunct="0">
        <a:spcBef>
          <a:spcPct val="20000"/>
        </a:spcBef>
        <a:spcAft>
          <a:spcPct val="0"/>
        </a:spcAft>
        <a:buFont typeface="Arial" pitchFamily="34" charset="0"/>
        <a:buChar char="–"/>
        <a:defRPr sz="2200" kern="1200">
          <a:solidFill>
            <a:srgbClr val="4D4D4D"/>
          </a:solidFill>
          <a:latin typeface="Arial"/>
          <a:ea typeface="ＭＳ Ｐゴシック" pitchFamily="34" charset="-128"/>
          <a:cs typeface="Arial"/>
        </a:defRPr>
      </a:lvl4pPr>
      <a:lvl5pPr marL="2055813" indent="-227013" algn="l" defTabSz="455613" rtl="0" eaLnBrk="0" fontAlgn="base" hangingPunct="0">
        <a:spcBef>
          <a:spcPct val="20000"/>
        </a:spcBef>
        <a:spcAft>
          <a:spcPct val="0"/>
        </a:spcAft>
        <a:buFont typeface="Arial" pitchFamily="34" charset="0"/>
        <a:buChar char="»"/>
        <a:defRPr sz="2200" kern="1200">
          <a:solidFill>
            <a:srgbClr val="4D4D4D"/>
          </a:solidFill>
          <a:latin typeface="Arial"/>
          <a:ea typeface="ＭＳ Ｐゴシック" pitchFamily="34" charset="-128"/>
          <a:cs typeface="Arial"/>
        </a:defRPr>
      </a:lvl5pPr>
      <a:lvl6pPr marL="2513830"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88"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49"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5006"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96988" y="839788"/>
            <a:ext cx="7345362" cy="841375"/>
          </a:xfrm>
          <a:prstGeom prst="rect">
            <a:avLst/>
          </a:prstGeom>
          <a:noFill/>
          <a:ln w="9525">
            <a:noFill/>
            <a:miter lim="800000"/>
            <a:headEnd/>
            <a:tailEnd/>
          </a:ln>
        </p:spPr>
        <p:txBody>
          <a:bodyPr vert="horz" wrap="square" lIns="91411" tIns="45706" rIns="91411" bIns="45706"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296988" y="1671638"/>
            <a:ext cx="7313612" cy="4113212"/>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defTabSz="457059" eaLnBrk="0" hangingPunct="0">
              <a:defRPr sz="1400">
                <a:latin typeface="Arial" charset="0"/>
                <a:ea typeface="ＭＳ Ｐゴシック" pitchFamily="-109" charset="-128"/>
              </a:defRPr>
            </a:lvl1pPr>
          </a:lstStyle>
          <a:p>
            <a:pPr>
              <a:defRPr/>
            </a:pPr>
            <a:fld id="{E158615F-AC8C-41E4-9C3E-6023D32CE137}" type="datetime1">
              <a:rPr lang="en-US"/>
              <a:pPr>
                <a:defRPr/>
              </a:pPr>
              <a:t>11/5/2012</a:t>
            </a:fld>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ctr" defTabSz="457059" eaLnBrk="0" hangingPunct="0">
              <a:defRPr sz="1400">
                <a:latin typeface="Arial" charset="0"/>
                <a:ea typeface="ＭＳ Ｐゴシック" pitchFamily="-109" charset="-128"/>
              </a:defRPr>
            </a:lvl1pPr>
          </a:lstStyle>
          <a:p>
            <a:pPr>
              <a:defRPr/>
            </a:pPr>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defTabSz="457059" eaLnBrk="0" hangingPunct="0">
              <a:defRPr sz="1400">
                <a:latin typeface="Arial" charset="0"/>
                <a:ea typeface="ＭＳ Ｐゴシック" pitchFamily="-109" charset="-128"/>
              </a:defRPr>
            </a:lvl1pPr>
          </a:lstStyle>
          <a:p>
            <a:pPr>
              <a:defRPr/>
            </a:pPr>
            <a:fld id="{91FB953E-C48B-4A0B-B768-CEED36FB4D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Lst>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059" algn="l" rtl="0" fontAlgn="base">
        <a:spcBef>
          <a:spcPct val="0"/>
        </a:spcBef>
        <a:spcAft>
          <a:spcPct val="0"/>
        </a:spcAft>
        <a:defRPr sz="3200">
          <a:solidFill>
            <a:schemeClr val="accent2"/>
          </a:solidFill>
          <a:latin typeface="Arial" charset="0"/>
        </a:defRPr>
      </a:lvl6pPr>
      <a:lvl7pPr marL="914118" algn="l" rtl="0" fontAlgn="base">
        <a:spcBef>
          <a:spcPct val="0"/>
        </a:spcBef>
        <a:spcAft>
          <a:spcPct val="0"/>
        </a:spcAft>
        <a:defRPr sz="3200">
          <a:solidFill>
            <a:schemeClr val="accent2"/>
          </a:solidFill>
          <a:latin typeface="Arial" charset="0"/>
        </a:defRPr>
      </a:lvl7pPr>
      <a:lvl8pPr marL="1371180" algn="l" rtl="0" fontAlgn="base">
        <a:spcBef>
          <a:spcPct val="0"/>
        </a:spcBef>
        <a:spcAft>
          <a:spcPct val="0"/>
        </a:spcAft>
        <a:defRPr sz="3200">
          <a:solidFill>
            <a:schemeClr val="accent2"/>
          </a:solidFill>
          <a:latin typeface="Arial" charset="0"/>
        </a:defRPr>
      </a:lvl8pPr>
      <a:lvl9pPr marL="1828239" algn="l" rtl="0" fontAlgn="base">
        <a:spcBef>
          <a:spcPct val="0"/>
        </a:spcBef>
        <a:spcAft>
          <a:spcPct val="0"/>
        </a:spcAft>
        <a:defRPr sz="3200">
          <a:solidFill>
            <a:schemeClr val="accent2"/>
          </a:solidFill>
          <a:latin typeface="Arial" charset="0"/>
        </a:defRPr>
      </a:lvl9pPr>
    </p:titleStyle>
    <p:bodyStyle>
      <a:lvl1pPr marL="341313" indent="-341313" algn="l" rtl="0" eaLnBrk="0" fontAlgn="base" hangingPunct="0">
        <a:spcBef>
          <a:spcPct val="20000"/>
        </a:spcBef>
        <a:spcAft>
          <a:spcPct val="0"/>
        </a:spcAft>
        <a:buChar char="•"/>
        <a:defRPr sz="2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200">
          <a:solidFill>
            <a:schemeClr val="tx1"/>
          </a:solidFill>
          <a:latin typeface="+mn-lt"/>
        </a:defRPr>
      </a:lvl2pPr>
      <a:lvl3pPr marL="1141413" indent="-227013" algn="l" rtl="0" eaLnBrk="0" fontAlgn="base" hangingPunct="0">
        <a:spcBef>
          <a:spcPct val="20000"/>
        </a:spcBef>
        <a:spcAft>
          <a:spcPct val="0"/>
        </a:spcAft>
        <a:buChar char="•"/>
        <a:defRPr sz="2200">
          <a:solidFill>
            <a:schemeClr val="tx1"/>
          </a:solidFill>
          <a:latin typeface="+mn-lt"/>
        </a:defRPr>
      </a:lvl3pPr>
      <a:lvl4pPr marL="1598613" indent="-227013" algn="l" rtl="0" eaLnBrk="0" fontAlgn="base" hangingPunct="0">
        <a:spcBef>
          <a:spcPct val="20000"/>
        </a:spcBef>
        <a:spcAft>
          <a:spcPct val="0"/>
        </a:spcAft>
        <a:buChar char="–"/>
        <a:defRPr sz="2200">
          <a:solidFill>
            <a:schemeClr val="tx1"/>
          </a:solidFill>
          <a:latin typeface="+mn-lt"/>
        </a:defRPr>
      </a:lvl4pPr>
      <a:lvl5pPr marL="2055813" indent="-227013" algn="l" rtl="0" eaLnBrk="0" fontAlgn="base" hangingPunct="0">
        <a:spcBef>
          <a:spcPct val="20000"/>
        </a:spcBef>
        <a:spcAft>
          <a:spcPct val="0"/>
        </a:spcAft>
        <a:buChar char="»"/>
        <a:defRPr sz="2200">
          <a:solidFill>
            <a:schemeClr val="tx1"/>
          </a:solidFill>
          <a:latin typeface="+mn-lt"/>
        </a:defRPr>
      </a:lvl5pPr>
      <a:lvl6pPr marL="2513830" indent="-228529" algn="l" rtl="0" fontAlgn="base">
        <a:spcBef>
          <a:spcPct val="20000"/>
        </a:spcBef>
        <a:spcAft>
          <a:spcPct val="0"/>
        </a:spcAft>
        <a:buChar char="»"/>
        <a:defRPr sz="2200">
          <a:solidFill>
            <a:schemeClr val="tx1"/>
          </a:solidFill>
          <a:latin typeface="+mn-lt"/>
        </a:defRPr>
      </a:lvl6pPr>
      <a:lvl7pPr marL="2970888" indent="-228529" algn="l" rtl="0" fontAlgn="base">
        <a:spcBef>
          <a:spcPct val="20000"/>
        </a:spcBef>
        <a:spcAft>
          <a:spcPct val="0"/>
        </a:spcAft>
        <a:buChar char="»"/>
        <a:defRPr sz="2200">
          <a:solidFill>
            <a:schemeClr val="tx1"/>
          </a:solidFill>
          <a:latin typeface="+mn-lt"/>
        </a:defRPr>
      </a:lvl7pPr>
      <a:lvl8pPr marL="3427949" indent="-228529" algn="l" rtl="0" fontAlgn="base">
        <a:spcBef>
          <a:spcPct val="20000"/>
        </a:spcBef>
        <a:spcAft>
          <a:spcPct val="0"/>
        </a:spcAft>
        <a:buChar char="»"/>
        <a:defRPr sz="2200">
          <a:solidFill>
            <a:schemeClr val="tx1"/>
          </a:solidFill>
          <a:latin typeface="+mn-lt"/>
        </a:defRPr>
      </a:lvl8pPr>
      <a:lvl9pPr marL="3885006" indent="-228529"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1524000"/>
            <a:ext cx="7467600" cy="838200"/>
          </a:xfrm>
          <a:prstGeom prst="rect">
            <a:avLst/>
          </a:prstGeom>
          <a:noFill/>
          <a:ln w="9525">
            <a:noFill/>
            <a:miter lim="800000"/>
            <a:headEnd/>
            <a:tailEnd/>
          </a:ln>
        </p:spPr>
        <p:txBody>
          <a:bodyPr vert="horz" wrap="square" lIns="91411" tIns="45706" rIns="91411" bIns="45706" numCol="1" anchor="b"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838200" y="2362200"/>
            <a:ext cx="7467600" cy="3763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11" tIns="45706" rIns="91411" bIns="45706" numCol="1" anchor="ctr" anchorCtr="0" compatLnSpc="1">
            <a:prstTxWarp prst="textNoShape">
              <a:avLst/>
            </a:prstTxWarp>
          </a:bodyPr>
          <a:lstStyle>
            <a:lvl1pPr defTabSz="457059">
              <a:defRPr sz="1200">
                <a:solidFill>
                  <a:srgbClr val="969696"/>
                </a:solidFill>
                <a:latin typeface="Calibri" pitchFamily="34" charset="0"/>
                <a:ea typeface="ＭＳ Ｐゴシック" pitchFamily="-109" charset="-128"/>
              </a:defRPr>
            </a:lvl1pPr>
          </a:lstStyle>
          <a:p>
            <a:pPr>
              <a:defRPr/>
            </a:pPr>
            <a:fld id="{88525FF8-B531-41A0-B3A5-5094C2180C34}" type="datetime1">
              <a:rPr lang="en-US"/>
              <a:pPr>
                <a:defRPr/>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11" tIns="45706" rIns="91411" bIns="45706" numCol="1" anchor="ctr" anchorCtr="0" compatLnSpc="1">
            <a:prstTxWarp prst="textNoShape">
              <a:avLst/>
            </a:prstTxWarp>
          </a:bodyPr>
          <a:lstStyle>
            <a:lvl1pPr algn="ctr" defTabSz="457059">
              <a:defRPr sz="1200">
                <a:solidFill>
                  <a:srgbClr val="969696"/>
                </a:solidFill>
                <a:latin typeface="Calibri" pitchFamily="34" charset="0"/>
                <a:ea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11" tIns="45706" rIns="91411" bIns="45706" numCol="1" anchor="ctr" anchorCtr="0" compatLnSpc="1">
            <a:prstTxWarp prst="textNoShape">
              <a:avLst/>
            </a:prstTxWarp>
          </a:bodyPr>
          <a:lstStyle>
            <a:lvl1pPr algn="r" defTabSz="457059">
              <a:defRPr sz="1200">
                <a:solidFill>
                  <a:srgbClr val="969696"/>
                </a:solidFill>
                <a:latin typeface="Calibri" pitchFamily="34" charset="0"/>
                <a:ea typeface="ＭＳ Ｐゴシック" pitchFamily="-109" charset="-128"/>
              </a:defRPr>
            </a:lvl1pPr>
          </a:lstStyle>
          <a:p>
            <a:pPr>
              <a:defRPr/>
            </a:pPr>
            <a:fld id="{83E81125-8121-4E4D-B864-72331A0AFB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0"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defTabSz="455613" rtl="0" eaLnBrk="0" fontAlgn="base" hangingPunct="0">
        <a:spcBef>
          <a:spcPct val="0"/>
        </a:spcBef>
        <a:spcAft>
          <a:spcPct val="0"/>
        </a:spcAft>
        <a:defRPr sz="3200">
          <a:solidFill>
            <a:schemeClr val="accent2"/>
          </a:solidFill>
          <a:latin typeface="+mj-lt"/>
          <a:ea typeface="ＭＳ Ｐゴシック" pitchFamily="34" charset="-128"/>
          <a:cs typeface="+mj-cs"/>
        </a:defRPr>
      </a:lvl1pPr>
      <a:lvl2pPr algn="l" defTabSz="455613" rtl="0" eaLnBrk="0" fontAlgn="base" hangingPunct="0">
        <a:spcBef>
          <a:spcPct val="0"/>
        </a:spcBef>
        <a:spcAft>
          <a:spcPct val="0"/>
        </a:spcAft>
        <a:defRPr sz="3200">
          <a:solidFill>
            <a:schemeClr val="accent2"/>
          </a:solidFill>
          <a:latin typeface="Arial" charset="0"/>
          <a:ea typeface="ＭＳ Ｐゴシック" pitchFamily="34" charset="-128"/>
        </a:defRPr>
      </a:lvl2pPr>
      <a:lvl3pPr algn="l" defTabSz="455613" rtl="0" eaLnBrk="0" fontAlgn="base" hangingPunct="0">
        <a:spcBef>
          <a:spcPct val="0"/>
        </a:spcBef>
        <a:spcAft>
          <a:spcPct val="0"/>
        </a:spcAft>
        <a:defRPr sz="3200">
          <a:solidFill>
            <a:schemeClr val="accent2"/>
          </a:solidFill>
          <a:latin typeface="Arial" charset="0"/>
          <a:ea typeface="ＭＳ Ｐゴシック" pitchFamily="34" charset="-128"/>
        </a:defRPr>
      </a:lvl3pPr>
      <a:lvl4pPr algn="l" defTabSz="455613" rtl="0" eaLnBrk="0" fontAlgn="base" hangingPunct="0">
        <a:spcBef>
          <a:spcPct val="0"/>
        </a:spcBef>
        <a:spcAft>
          <a:spcPct val="0"/>
        </a:spcAft>
        <a:defRPr sz="3200">
          <a:solidFill>
            <a:schemeClr val="accent2"/>
          </a:solidFill>
          <a:latin typeface="Arial" charset="0"/>
          <a:ea typeface="ＭＳ Ｐゴシック" pitchFamily="34" charset="-128"/>
        </a:defRPr>
      </a:lvl4pPr>
      <a:lvl5pPr algn="l" defTabSz="455613" rtl="0" eaLnBrk="0" fontAlgn="base" hangingPunct="0">
        <a:spcBef>
          <a:spcPct val="0"/>
        </a:spcBef>
        <a:spcAft>
          <a:spcPct val="0"/>
        </a:spcAft>
        <a:defRPr sz="3200">
          <a:solidFill>
            <a:schemeClr val="accent2"/>
          </a:solidFill>
          <a:latin typeface="Arial" charset="0"/>
          <a:ea typeface="ＭＳ Ｐゴシック" pitchFamily="34" charset="-128"/>
        </a:defRPr>
      </a:lvl5pPr>
      <a:lvl6pPr marL="457059" algn="l" defTabSz="457059" rtl="0" fontAlgn="base">
        <a:spcBef>
          <a:spcPct val="0"/>
        </a:spcBef>
        <a:spcAft>
          <a:spcPct val="0"/>
        </a:spcAft>
        <a:defRPr sz="3200">
          <a:solidFill>
            <a:schemeClr val="accent2"/>
          </a:solidFill>
          <a:latin typeface="Arial" charset="0"/>
          <a:ea typeface="ＭＳ Ｐゴシック" pitchFamily="-109" charset="-128"/>
        </a:defRPr>
      </a:lvl6pPr>
      <a:lvl7pPr marL="914118" algn="l" defTabSz="457059" rtl="0" fontAlgn="base">
        <a:spcBef>
          <a:spcPct val="0"/>
        </a:spcBef>
        <a:spcAft>
          <a:spcPct val="0"/>
        </a:spcAft>
        <a:defRPr sz="3200">
          <a:solidFill>
            <a:schemeClr val="accent2"/>
          </a:solidFill>
          <a:latin typeface="Arial" charset="0"/>
          <a:ea typeface="ＭＳ Ｐゴシック" pitchFamily="-109" charset="-128"/>
        </a:defRPr>
      </a:lvl7pPr>
      <a:lvl8pPr marL="1371180" algn="l" defTabSz="457059" rtl="0" fontAlgn="base">
        <a:spcBef>
          <a:spcPct val="0"/>
        </a:spcBef>
        <a:spcAft>
          <a:spcPct val="0"/>
        </a:spcAft>
        <a:defRPr sz="3200">
          <a:solidFill>
            <a:schemeClr val="accent2"/>
          </a:solidFill>
          <a:latin typeface="Arial" charset="0"/>
          <a:ea typeface="ＭＳ Ｐゴシック" pitchFamily="-109" charset="-128"/>
        </a:defRPr>
      </a:lvl8pPr>
      <a:lvl9pPr marL="1828239" algn="l" defTabSz="457059" rtl="0" fontAlgn="base">
        <a:spcBef>
          <a:spcPct val="0"/>
        </a:spcBef>
        <a:spcAft>
          <a:spcPct val="0"/>
        </a:spcAft>
        <a:defRPr sz="3200">
          <a:solidFill>
            <a:schemeClr val="accent2"/>
          </a:solidFill>
          <a:latin typeface="Arial" charset="0"/>
          <a:ea typeface="ＭＳ Ｐゴシック" pitchFamily="-109" charset="-128"/>
        </a:defRPr>
      </a:lvl9pPr>
    </p:titleStyle>
    <p:bodyStyle>
      <a:lvl1pPr marL="341313" indent="-341313" algn="l" defTabSz="455613" rtl="0" eaLnBrk="0" fontAlgn="base" hangingPunct="0">
        <a:spcBef>
          <a:spcPct val="20000"/>
        </a:spcBef>
        <a:spcAft>
          <a:spcPct val="0"/>
        </a:spcAft>
        <a:buFont typeface="Arial" pitchFamily="34" charset="0"/>
        <a:buChar char="•"/>
        <a:defRPr sz="2200">
          <a:solidFill>
            <a:srgbClr val="4D4D4D"/>
          </a:solidFill>
          <a:latin typeface="+mn-lt"/>
          <a:ea typeface="ＭＳ Ｐゴシック" pitchFamily="34" charset="-128"/>
          <a:cs typeface="+mn-cs"/>
        </a:defRPr>
      </a:lvl1pPr>
      <a:lvl2pPr marL="741363" indent="-284163" algn="l" defTabSz="455613" rtl="0" eaLnBrk="0" fontAlgn="base" hangingPunct="0">
        <a:spcBef>
          <a:spcPct val="20000"/>
        </a:spcBef>
        <a:spcAft>
          <a:spcPct val="0"/>
        </a:spcAft>
        <a:buFont typeface="Arial" pitchFamily="34" charset="0"/>
        <a:buChar char="–"/>
        <a:defRPr sz="2200">
          <a:solidFill>
            <a:srgbClr val="4D4D4D"/>
          </a:solidFill>
          <a:latin typeface="+mn-lt"/>
          <a:ea typeface="ＭＳ Ｐゴシック" pitchFamily="34" charset="-128"/>
        </a:defRPr>
      </a:lvl2pPr>
      <a:lvl3pPr marL="1141413" indent="-227013" algn="l" defTabSz="455613" rtl="0" eaLnBrk="0" fontAlgn="base" hangingPunct="0">
        <a:spcBef>
          <a:spcPct val="20000"/>
        </a:spcBef>
        <a:spcAft>
          <a:spcPct val="0"/>
        </a:spcAft>
        <a:buFont typeface="Arial" pitchFamily="34" charset="0"/>
        <a:buChar char="•"/>
        <a:defRPr sz="2200">
          <a:solidFill>
            <a:srgbClr val="4D4D4D"/>
          </a:solidFill>
          <a:latin typeface="+mn-lt"/>
          <a:ea typeface="ＭＳ Ｐゴシック" pitchFamily="34" charset="-128"/>
        </a:defRPr>
      </a:lvl3pPr>
      <a:lvl4pPr marL="1598613" indent="-227013" algn="l" defTabSz="455613" rtl="0" eaLnBrk="0" fontAlgn="base" hangingPunct="0">
        <a:spcBef>
          <a:spcPct val="20000"/>
        </a:spcBef>
        <a:spcAft>
          <a:spcPct val="0"/>
        </a:spcAft>
        <a:buFont typeface="Arial" pitchFamily="34" charset="0"/>
        <a:buChar char="–"/>
        <a:defRPr sz="2200">
          <a:solidFill>
            <a:srgbClr val="4D4D4D"/>
          </a:solidFill>
          <a:latin typeface="+mn-lt"/>
          <a:ea typeface="ＭＳ Ｐゴシック" pitchFamily="34" charset="-128"/>
        </a:defRPr>
      </a:lvl4pPr>
      <a:lvl5pPr marL="2055813" indent="-227013" algn="l" defTabSz="455613" rtl="0" eaLnBrk="0" fontAlgn="base" hangingPunct="0">
        <a:spcBef>
          <a:spcPct val="20000"/>
        </a:spcBef>
        <a:spcAft>
          <a:spcPct val="0"/>
        </a:spcAft>
        <a:buFont typeface="Arial" pitchFamily="34" charset="0"/>
        <a:buChar char="»"/>
        <a:defRPr sz="2200">
          <a:solidFill>
            <a:srgbClr val="4D4D4D"/>
          </a:solidFill>
          <a:latin typeface="+mn-lt"/>
          <a:ea typeface="ＭＳ Ｐゴシック" pitchFamily="34" charset="-128"/>
        </a:defRPr>
      </a:lvl5pPr>
      <a:lvl6pPr marL="2513830" indent="-228529" algn="l" defTabSz="457059" rtl="0" fontAlgn="base">
        <a:spcBef>
          <a:spcPct val="20000"/>
        </a:spcBef>
        <a:spcAft>
          <a:spcPct val="0"/>
        </a:spcAft>
        <a:buFont typeface="Arial" charset="0"/>
        <a:buChar char="»"/>
        <a:defRPr sz="2200">
          <a:solidFill>
            <a:srgbClr val="4D4D4D"/>
          </a:solidFill>
          <a:latin typeface="+mn-lt"/>
          <a:ea typeface="+mn-ea"/>
        </a:defRPr>
      </a:lvl6pPr>
      <a:lvl7pPr marL="2970888" indent="-228529" algn="l" defTabSz="457059" rtl="0" fontAlgn="base">
        <a:spcBef>
          <a:spcPct val="20000"/>
        </a:spcBef>
        <a:spcAft>
          <a:spcPct val="0"/>
        </a:spcAft>
        <a:buFont typeface="Arial" charset="0"/>
        <a:buChar char="»"/>
        <a:defRPr sz="2200">
          <a:solidFill>
            <a:srgbClr val="4D4D4D"/>
          </a:solidFill>
          <a:latin typeface="+mn-lt"/>
          <a:ea typeface="+mn-ea"/>
        </a:defRPr>
      </a:lvl7pPr>
      <a:lvl8pPr marL="3427949" indent="-228529" algn="l" defTabSz="457059" rtl="0" fontAlgn="base">
        <a:spcBef>
          <a:spcPct val="20000"/>
        </a:spcBef>
        <a:spcAft>
          <a:spcPct val="0"/>
        </a:spcAft>
        <a:buFont typeface="Arial" charset="0"/>
        <a:buChar char="»"/>
        <a:defRPr sz="2200">
          <a:solidFill>
            <a:srgbClr val="4D4D4D"/>
          </a:solidFill>
          <a:latin typeface="+mn-lt"/>
          <a:ea typeface="+mn-ea"/>
        </a:defRPr>
      </a:lvl8pPr>
      <a:lvl9pPr marL="3885006" indent="-228529" algn="l" defTabSz="457059" rtl="0" fontAlgn="base">
        <a:spcBef>
          <a:spcPct val="20000"/>
        </a:spcBef>
        <a:spcAft>
          <a:spcPct val="0"/>
        </a:spcAft>
        <a:buFont typeface="Arial" charset="0"/>
        <a:buChar char="»"/>
        <a:defRPr sz="2200">
          <a:solidFill>
            <a:srgbClr val="4D4D4D"/>
          </a:solidFill>
          <a:latin typeface="+mn-lt"/>
          <a:ea typeface="+mn-ea"/>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p:cNvSpPr>
          <p:nvPr>
            <p:ph type="title"/>
          </p:nvPr>
        </p:nvSpPr>
        <p:spPr bwMode="auto">
          <a:xfrm>
            <a:off x="893763" y="179388"/>
            <a:ext cx="7358062" cy="1714500"/>
          </a:xfrm>
          <a:prstGeom prst="rect">
            <a:avLst/>
          </a:prstGeom>
          <a:noFill/>
          <a:ln w="12700">
            <a:noFill/>
            <a:miter lim="0"/>
            <a:headEnd/>
            <a:tailEnd/>
          </a:ln>
        </p:spPr>
        <p:txBody>
          <a:bodyPr vert="horz" wrap="square" lIns="35705" tIns="35705" rIns="35705" bIns="35705" numCol="1" anchor="ctr" anchorCtr="0" compatLnSpc="1">
            <a:prstTxWarp prst="textNoShape">
              <a:avLst/>
            </a:prstTxWarp>
          </a:bodyPr>
          <a:lstStyle/>
          <a:p>
            <a:pPr lvl="0"/>
            <a:r>
              <a:rPr lang="en-US" smtClean="0">
                <a:sym typeface="Helvetica Light" charset="0"/>
              </a:rPr>
              <a:t>Click to edit Master title style</a:t>
            </a:r>
          </a:p>
        </p:txBody>
      </p:sp>
      <p:sp>
        <p:nvSpPr>
          <p:cNvPr id="5123" name="Rectangle 2"/>
          <p:cNvSpPr>
            <a:spLocks noGrp="1"/>
          </p:cNvSpPr>
          <p:nvPr>
            <p:ph type="body" idx="1"/>
          </p:nvPr>
        </p:nvSpPr>
        <p:spPr bwMode="auto">
          <a:xfrm>
            <a:off x="893763" y="1946275"/>
            <a:ext cx="7358062" cy="4017963"/>
          </a:xfrm>
          <a:prstGeom prst="rect">
            <a:avLst/>
          </a:prstGeom>
          <a:noFill/>
          <a:ln w="12700">
            <a:noFill/>
            <a:miter lim="0"/>
            <a:headEnd/>
            <a:tailEnd/>
          </a:ln>
        </p:spPr>
        <p:txBody>
          <a:bodyPr vert="horz" wrap="square" lIns="35705" tIns="35705" rIns="35705" bIns="35705"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221" r:id="rId12"/>
  </p:sldLayoutIdLst>
  <p:txStyles>
    <p:titleStyle>
      <a:lvl1pPr algn="ctr" defTabSz="407988"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79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79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79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79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5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1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075"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434"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5113" indent="-265113" algn="l" defTabSz="407988"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1pPr>
      <a:lvl2pPr marL="533400" indent="-265113" algn="l" defTabSz="407988"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2pPr>
      <a:lvl3pPr marL="801688" indent="-265113" algn="l" defTabSz="407988"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3pPr>
      <a:lvl4pPr marL="1068388" indent="-265113" algn="l" defTabSz="407988"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4pPr>
      <a:lvl5pPr marL="1336675" indent="-265113" algn="l" defTabSz="407988"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5pPr>
      <a:lvl6pPr marL="1660353"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711"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069"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428"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p:cNvSpPr>
          <p:nvPr>
            <p:ph type="title"/>
          </p:nvPr>
        </p:nvSpPr>
        <p:spPr bwMode="auto">
          <a:xfrm>
            <a:off x="893763" y="179388"/>
            <a:ext cx="7358062" cy="1714500"/>
          </a:xfrm>
          <a:prstGeom prst="rect">
            <a:avLst/>
          </a:prstGeom>
          <a:noFill/>
          <a:ln w="12700">
            <a:noFill/>
            <a:miter lim="0"/>
            <a:headEnd/>
            <a:tailEnd/>
          </a:ln>
        </p:spPr>
        <p:txBody>
          <a:bodyPr vert="horz" wrap="square" lIns="35707" tIns="35707" rIns="35707" bIns="35707" numCol="1" anchor="ctr" anchorCtr="0" compatLnSpc="1">
            <a:prstTxWarp prst="textNoShape">
              <a:avLst/>
            </a:prstTxWarp>
          </a:bodyPr>
          <a:lstStyle/>
          <a:p>
            <a:pPr lvl="0"/>
            <a:r>
              <a:rPr lang="en-US" smtClean="0">
                <a:sym typeface="Helvetica Light" charset="0"/>
              </a:rPr>
              <a:t>Click to edit Master title style</a:t>
            </a:r>
          </a:p>
        </p:txBody>
      </p:sp>
      <p:sp>
        <p:nvSpPr>
          <p:cNvPr id="6147" name="Rectangle 2"/>
          <p:cNvSpPr>
            <a:spLocks noGrp="1"/>
          </p:cNvSpPr>
          <p:nvPr>
            <p:ph type="body" idx="1"/>
          </p:nvPr>
        </p:nvSpPr>
        <p:spPr bwMode="auto">
          <a:xfrm>
            <a:off x="893763" y="1946275"/>
            <a:ext cx="7358062" cy="4019550"/>
          </a:xfrm>
          <a:prstGeom prst="rect">
            <a:avLst/>
          </a:prstGeom>
          <a:noFill/>
          <a:ln w="12700">
            <a:noFill/>
            <a:miter lim="0"/>
            <a:headEnd/>
            <a:tailEnd/>
          </a:ln>
        </p:spPr>
        <p:txBody>
          <a:bodyPr vert="horz" wrap="square" lIns="35707" tIns="35707" rIns="35707" bIns="35707"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222" r:id="rId12"/>
  </p:sldLayoutIdLst>
  <p:txStyles>
    <p:titleStyle>
      <a:lvl1pPr algn="ctr" defTabSz="40957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6700"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1pPr>
      <a:lvl2pPr marL="534988"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2pPr>
      <a:lvl3pPr marL="8032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3pPr>
      <a:lvl4pPr marL="10699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4pPr>
      <a:lvl5pPr marL="1338263"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5pPr>
      <a:lvl6pPr marL="1660438"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813"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187"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562"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p:cNvSpPr>
          <p:nvPr>
            <p:ph type="title"/>
          </p:nvPr>
        </p:nvSpPr>
        <p:spPr bwMode="auto">
          <a:xfrm>
            <a:off x="893763" y="179388"/>
            <a:ext cx="7358062" cy="1714500"/>
          </a:xfrm>
          <a:prstGeom prst="rect">
            <a:avLst/>
          </a:prstGeom>
          <a:noFill/>
          <a:ln w="12700">
            <a:noFill/>
            <a:miter lim="0"/>
            <a:headEnd/>
            <a:tailEnd/>
          </a:ln>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title style</a:t>
            </a:r>
          </a:p>
        </p:txBody>
      </p:sp>
      <p:sp>
        <p:nvSpPr>
          <p:cNvPr id="7171" name="Rectangle 2"/>
          <p:cNvSpPr>
            <a:spLocks noGrp="1"/>
          </p:cNvSpPr>
          <p:nvPr>
            <p:ph type="body" idx="1"/>
          </p:nvPr>
        </p:nvSpPr>
        <p:spPr bwMode="auto">
          <a:xfrm>
            <a:off x="893763" y="1946275"/>
            <a:ext cx="7358062" cy="4019550"/>
          </a:xfrm>
          <a:prstGeom prst="rect">
            <a:avLst/>
          </a:prstGeom>
          <a:noFill/>
          <a:ln w="12700">
            <a:noFill/>
            <a:miter lim="0"/>
            <a:headEnd/>
            <a:tailEnd/>
          </a:ln>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23" r:id="rId12"/>
  </p:sldLayoutIdLst>
  <p:txStyles>
    <p:titleStyle>
      <a:lvl1pPr algn="ctr" defTabSz="40957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6700"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1pPr>
      <a:lvl2pPr marL="534988"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2pPr>
      <a:lvl3pPr marL="8032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3pPr>
      <a:lvl4pPr marL="10699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4pPr>
      <a:lvl5pPr marL="1338263"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5pPr>
      <a:lvl6pPr marL="1660608"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016"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423"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830"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p:cNvSpPr>
          <p:nvPr>
            <p:ph type="title"/>
          </p:nvPr>
        </p:nvSpPr>
        <p:spPr bwMode="auto">
          <a:xfrm>
            <a:off x="893763" y="179388"/>
            <a:ext cx="7358062" cy="1714500"/>
          </a:xfrm>
          <a:prstGeom prst="rect">
            <a:avLst/>
          </a:prstGeom>
          <a:noFill/>
          <a:ln w="12700">
            <a:noFill/>
            <a:miter lim="0"/>
            <a:headEnd/>
            <a:tailEnd/>
          </a:ln>
        </p:spPr>
        <p:txBody>
          <a:bodyPr vert="horz" wrap="square" lIns="35717" tIns="35717" rIns="35717" bIns="35717" numCol="1" anchor="ctr" anchorCtr="0" compatLnSpc="1">
            <a:prstTxWarp prst="textNoShape">
              <a:avLst/>
            </a:prstTxWarp>
          </a:bodyPr>
          <a:lstStyle/>
          <a:p>
            <a:pPr lvl="0"/>
            <a:r>
              <a:rPr lang="en-US" smtClean="0">
                <a:sym typeface="Helvetica Light" charset="0"/>
              </a:rPr>
              <a:t>Click to edit Master title style</a:t>
            </a:r>
          </a:p>
        </p:txBody>
      </p:sp>
      <p:sp>
        <p:nvSpPr>
          <p:cNvPr id="8195" name="Rectangle 2"/>
          <p:cNvSpPr>
            <a:spLocks noGrp="1"/>
          </p:cNvSpPr>
          <p:nvPr>
            <p:ph type="body" idx="1"/>
          </p:nvPr>
        </p:nvSpPr>
        <p:spPr bwMode="auto">
          <a:xfrm>
            <a:off x="893763" y="1946275"/>
            <a:ext cx="7358062" cy="4017963"/>
          </a:xfrm>
          <a:prstGeom prst="rect">
            <a:avLst/>
          </a:prstGeom>
          <a:noFill/>
          <a:ln w="12700">
            <a:noFill/>
            <a:miter lim="0"/>
            <a:headEnd/>
            <a:tailEnd/>
          </a:ln>
        </p:spPr>
        <p:txBody>
          <a:bodyPr vert="horz" wrap="square" lIns="35717" tIns="35717" rIns="35717" bIns="35717"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24" r:id="rId12"/>
  </p:sldLayoutIdLst>
  <p:txStyles>
    <p:titleStyle>
      <a:lvl1pPr algn="ctr" defTabSz="40957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6700"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1pPr>
      <a:lvl2pPr marL="534988"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2pPr>
      <a:lvl3pPr marL="8032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3pPr>
      <a:lvl4pPr marL="10699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4pPr>
      <a:lvl5pPr marL="1338263"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1.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9.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0.xml"/><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4.xml"/><Relationship Id="rId1" Type="http://schemas.openxmlformats.org/officeDocument/2006/relationships/slideLayout" Target="../slideLayouts/slideLayout8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6.xml"/><Relationship Id="rId1" Type="http://schemas.openxmlformats.org/officeDocument/2006/relationships/slideLayout" Target="../slideLayouts/slideLayout27.xml"/><Relationship Id="rId4" Type="http://schemas.openxmlformats.org/officeDocument/2006/relationships/hyperlink" Target="mailto:kprice@ColoradoHealth.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ctrTitle"/>
          </p:nvPr>
        </p:nvSpPr>
        <p:spPr>
          <a:xfrm>
            <a:off x="730250" y="4900613"/>
            <a:ext cx="8205788" cy="1644650"/>
          </a:xfrm>
        </p:spPr>
        <p:txBody>
          <a:bodyPr/>
          <a:lstStyle/>
          <a:p>
            <a:r>
              <a:rPr lang="en-US" sz="3200">
                <a:latin typeface="Arial" pitchFamily="34" charset="0"/>
                <a:ea typeface="ＭＳ Ｐゴシック" pitchFamily="34" charset="-128"/>
                <a:cs typeface="Arial" pitchFamily="34" charset="0"/>
              </a:rPr>
              <a:t>Crafting Powerful Reports and Presentations: Strategies for Improving Communication in Evaluation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p:cNvSpPr>
          <p:nvPr/>
        </p:nvSpPr>
        <p:spPr bwMode="auto">
          <a:xfrm>
            <a:off x="722313" y="2906713"/>
            <a:ext cx="4929187" cy="2678112"/>
          </a:xfrm>
          <a:prstGeom prst="rect">
            <a:avLst/>
          </a:prstGeom>
          <a:noFill/>
          <a:ln w="12700">
            <a:noFill/>
            <a:miter lim="0"/>
            <a:headEnd/>
            <a:tailEnd/>
          </a:ln>
        </p:spPr>
        <p:txBody>
          <a:bodyPr lIns="88868" tIns="50784" rIns="88868" bIns="50784"/>
          <a:lstStyle/>
          <a:p>
            <a:pPr defTabSz="454025"/>
            <a:r>
              <a:rPr lang="en-US" sz="7900">
                <a:solidFill>
                  <a:srgbClr val="4D4D4D"/>
                </a:solidFill>
                <a:cs typeface="Arial" pitchFamily="34" charset="0"/>
                <a:sym typeface="Arial" pitchFamily="34" charset="0"/>
              </a:rPr>
              <a:t>Structure matters.</a:t>
            </a:r>
            <a:endParaRPr lang="en-US"/>
          </a:p>
        </p:txBody>
      </p:sp>
      <p:grpSp>
        <p:nvGrpSpPr>
          <p:cNvPr id="2" name="Group 3"/>
          <p:cNvGrpSpPr>
            <a:grpSpLocks/>
          </p:cNvGrpSpPr>
          <p:nvPr/>
        </p:nvGrpSpPr>
        <p:grpSpPr bwMode="auto">
          <a:xfrm>
            <a:off x="7314109" y="1453077"/>
            <a:ext cx="696516" cy="696516"/>
            <a:chOff x="0" y="0"/>
            <a:chExt cx="117" cy="117"/>
          </a:xfrm>
          <a:solidFill>
            <a:schemeClr val="accent2"/>
          </a:solidFill>
        </p:grpSpPr>
        <p:sp>
          <p:nvSpPr>
            <p:cNvPr id="4"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ea typeface="MS PGothic" pitchFamily="34" charset="-128"/>
              </a:endParaRPr>
            </a:p>
          </p:txBody>
        </p:sp>
        <p:sp>
          <p:nvSpPr>
            <p:cNvPr id="5" name="Rectangle 5"/>
            <p:cNvSpPr>
              <a:spLocks/>
            </p:cNvSpPr>
            <p:nvPr/>
          </p:nvSpPr>
          <p:spPr bwMode="auto">
            <a:xfrm>
              <a:off x="17" y="4"/>
              <a:ext cx="83" cy="111"/>
            </a:xfrm>
            <a:prstGeom prst="ellipse">
              <a:avLst/>
            </a:prstGeom>
            <a:grpFill/>
            <a:ln w="12700" cap="flat" cmpd="sng">
              <a:noFill/>
              <a:prstDash val="solid"/>
              <a:miter lim="0"/>
              <a:headEnd/>
              <a:tailEnd/>
            </a:ln>
            <a:effectLst/>
          </p:spPr>
          <p:txBody>
            <a:bodyPr lIns="72248" tIns="72248" rIns="72248" bIns="72248" anchor="ctr"/>
            <a:lstStyle/>
            <a:p>
              <a:pPr algn="ctr" defTabSz="913863">
                <a:defRPr/>
              </a:pPr>
              <a:r>
                <a:rPr lang="en-US" sz="3800" dirty="0">
                  <a:effectLst>
                    <a:outerShdw blurRad="38100" dist="38100" dir="2700000" algn="tl">
                      <a:srgbClr val="C0C0C0"/>
                    </a:outerShdw>
                  </a:effectLst>
                  <a:latin typeface="Helvetica" charset="0"/>
                  <a:ea typeface="Helvetica" charset="0"/>
                  <a:cs typeface="Helvetica" charset="0"/>
                  <a:sym typeface="Helvetica" charset="0"/>
                </a:rPr>
                <a:t>1</a:t>
              </a:r>
              <a:endParaRPr lang="en-US" dirty="0">
                <a:ea typeface="MS PGothic" pitchFamily="34" charset="-128"/>
              </a:endParaRPr>
            </a:p>
          </p:txBody>
        </p:sp>
      </p:grpSp>
      <p:grpSp>
        <p:nvGrpSpPr>
          <p:cNvPr id="3" name="Group 3"/>
          <p:cNvGrpSpPr>
            <a:grpSpLocks/>
          </p:cNvGrpSpPr>
          <p:nvPr/>
        </p:nvGrpSpPr>
        <p:grpSpPr bwMode="auto">
          <a:xfrm>
            <a:off x="8117781" y="1453077"/>
            <a:ext cx="696516" cy="696516"/>
            <a:chOff x="0" y="0"/>
            <a:chExt cx="117" cy="117"/>
          </a:xfrm>
          <a:solidFill>
            <a:schemeClr val="bg1">
              <a:lumMod val="85000"/>
            </a:schemeClr>
          </a:solidFill>
        </p:grpSpPr>
        <p:sp>
          <p:nvSpPr>
            <p:cNvPr id="7"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8"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2</a:t>
              </a:r>
              <a:endParaRPr lang="en-US" dirty="0">
                <a:solidFill>
                  <a:schemeClr val="bg1">
                    <a:lumMod val="65000"/>
                  </a:schemeClr>
                </a:solidFill>
                <a:ea typeface="MS PGothic" pitchFamily="34" charset="-128"/>
              </a:endParaRPr>
            </a:p>
          </p:txBody>
        </p:sp>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p:cNvSpPr>
          <p:nvPr/>
        </p:nvSpPr>
        <p:spPr bwMode="auto">
          <a:xfrm>
            <a:off x="1373188" y="936625"/>
            <a:ext cx="2884487" cy="701675"/>
          </a:xfrm>
          <a:prstGeom prst="rect">
            <a:avLst/>
          </a:prstGeom>
          <a:noFill/>
          <a:ln w="12700">
            <a:noFill/>
            <a:miter lim="0"/>
            <a:headEnd/>
            <a:tailEnd/>
          </a:ln>
        </p:spPr>
        <p:txBody>
          <a:bodyPr lIns="35705" tIns="35705" rIns="35705" bIns="35705" anchor="ctr"/>
          <a:lstStyle/>
          <a:p>
            <a:r>
              <a:rPr lang="en-US" sz="3800"/>
              <a:t>Introduction</a:t>
            </a:r>
          </a:p>
        </p:txBody>
      </p:sp>
      <p:grpSp>
        <p:nvGrpSpPr>
          <p:cNvPr id="2" name="Group 22"/>
          <p:cNvGrpSpPr>
            <a:grpSpLocks/>
          </p:cNvGrpSpPr>
          <p:nvPr/>
        </p:nvGrpSpPr>
        <p:grpSpPr bwMode="auto">
          <a:xfrm>
            <a:off x="4430713" y="1009650"/>
            <a:ext cx="3465512" cy="555625"/>
            <a:chOff x="4430338" y="1009035"/>
            <a:chExt cx="3466578" cy="556649"/>
          </a:xfrm>
        </p:grpSpPr>
        <p:sp>
          <p:nvSpPr>
            <p:cNvPr id="25618" name="Rectangle 3"/>
            <p:cNvSpPr>
              <a:spLocks/>
            </p:cNvSpPr>
            <p:nvPr/>
          </p:nvSpPr>
          <p:spPr bwMode="auto">
            <a:xfrm>
              <a:off x="6025613" y="1009035"/>
              <a:ext cx="1871303" cy="556649"/>
            </a:xfrm>
            <a:prstGeom prst="rect">
              <a:avLst/>
            </a:prstGeom>
            <a:noFill/>
            <a:ln w="12700">
              <a:noFill/>
              <a:miter lim="0"/>
              <a:headEnd/>
              <a:tailEnd/>
            </a:ln>
          </p:spPr>
          <p:txBody>
            <a:bodyPr lIns="50800" tIns="50800" rIns="50800" bIns="50800" anchor="ctr"/>
            <a:lstStyle/>
            <a:p>
              <a:r>
                <a:rPr lang="en-US" sz="3200" b="1">
                  <a:solidFill>
                    <a:schemeClr val="accent2"/>
                  </a:solidFill>
                </a:rPr>
                <a:t>Question</a:t>
              </a:r>
              <a:endParaRPr lang="en-US">
                <a:solidFill>
                  <a:schemeClr val="accent2"/>
                </a:solidFill>
              </a:endParaRPr>
            </a:p>
          </p:txBody>
        </p:sp>
        <p:sp>
          <p:nvSpPr>
            <p:cNvPr id="25619" name="AutoShape 4"/>
            <p:cNvSpPr>
              <a:spLocks/>
            </p:cNvSpPr>
            <p:nvPr/>
          </p:nvSpPr>
          <p:spPr bwMode="auto">
            <a:xfrm rot="10800000">
              <a:off x="4430338" y="1128317"/>
              <a:ext cx="1448621" cy="318085"/>
            </a:xfrm>
            <a:prstGeom prst="rightArrow">
              <a:avLst>
                <a:gd name="adj1" fmla="val 39370"/>
                <a:gd name="adj2" fmla="val 100635"/>
              </a:avLst>
            </a:prstGeom>
            <a:solidFill>
              <a:schemeClr val="accent2"/>
            </a:solidFill>
            <a:ln w="12700">
              <a:noFill/>
              <a:miter lim="0"/>
              <a:headEnd/>
              <a:tailEnd/>
            </a:ln>
          </p:spPr>
          <p:txBody>
            <a:bodyPr lIns="50800" tIns="50800" rIns="50800" bIns="50800" anchor="ctr"/>
            <a:lstStyle/>
            <a:p>
              <a:endParaRPr lang="en-US">
                <a:solidFill>
                  <a:schemeClr val="accent2"/>
                </a:solidFill>
              </a:endParaRPr>
            </a:p>
          </p:txBody>
        </p:sp>
      </p:grpSp>
      <p:grpSp>
        <p:nvGrpSpPr>
          <p:cNvPr id="3" name="Group 23"/>
          <p:cNvGrpSpPr>
            <a:grpSpLocks/>
          </p:cNvGrpSpPr>
          <p:nvPr/>
        </p:nvGrpSpPr>
        <p:grpSpPr bwMode="auto">
          <a:xfrm>
            <a:off x="4430713" y="3397250"/>
            <a:ext cx="2641600" cy="563563"/>
            <a:chOff x="4430338" y="3337156"/>
            <a:chExt cx="2641950" cy="563563"/>
          </a:xfrm>
        </p:grpSpPr>
        <p:sp>
          <p:nvSpPr>
            <p:cNvPr id="25616" name="AutoShape 6"/>
            <p:cNvSpPr>
              <a:spLocks/>
            </p:cNvSpPr>
            <p:nvPr/>
          </p:nvSpPr>
          <p:spPr bwMode="auto">
            <a:xfrm rot="10800000">
              <a:off x="4430338" y="3453447"/>
              <a:ext cx="1446315" cy="322036"/>
            </a:xfrm>
            <a:prstGeom prst="rightArrow">
              <a:avLst>
                <a:gd name="adj1" fmla="val 39370"/>
                <a:gd name="adj2" fmla="val 99492"/>
              </a:avLst>
            </a:prstGeom>
            <a:solidFill>
              <a:schemeClr val="accent2"/>
            </a:solidFill>
            <a:ln w="12700">
              <a:noFill/>
              <a:miter lim="0"/>
              <a:headEnd/>
              <a:tailEnd/>
            </a:ln>
          </p:spPr>
          <p:txBody>
            <a:bodyPr lIns="50800" tIns="50800" rIns="50800" bIns="50800" anchor="ctr"/>
            <a:lstStyle/>
            <a:p>
              <a:endParaRPr lang="en-US">
                <a:solidFill>
                  <a:schemeClr val="accent2"/>
                </a:solidFill>
              </a:endParaRPr>
            </a:p>
          </p:txBody>
        </p:sp>
        <p:sp>
          <p:nvSpPr>
            <p:cNvPr id="25617" name="Rectangle 7"/>
            <p:cNvSpPr>
              <a:spLocks/>
            </p:cNvSpPr>
            <p:nvPr/>
          </p:nvSpPr>
          <p:spPr bwMode="auto">
            <a:xfrm>
              <a:off x="6025613" y="3337156"/>
              <a:ext cx="1046675" cy="563563"/>
            </a:xfrm>
            <a:prstGeom prst="rect">
              <a:avLst/>
            </a:prstGeom>
            <a:noFill/>
            <a:ln w="12700">
              <a:noFill/>
              <a:miter lim="0"/>
              <a:headEnd/>
              <a:tailEnd/>
            </a:ln>
          </p:spPr>
          <p:txBody>
            <a:bodyPr lIns="50800" tIns="50800" rIns="50800" bIns="50800" anchor="ctr"/>
            <a:lstStyle/>
            <a:p>
              <a:r>
                <a:rPr lang="en-US" sz="3200" b="1">
                  <a:solidFill>
                    <a:schemeClr val="accent2"/>
                  </a:solidFill>
                </a:rPr>
                <a:t>Data</a:t>
              </a:r>
              <a:endParaRPr lang="en-US">
                <a:solidFill>
                  <a:schemeClr val="accent2"/>
                </a:solidFill>
              </a:endParaRPr>
            </a:p>
          </p:txBody>
        </p:sp>
      </p:grpSp>
      <p:grpSp>
        <p:nvGrpSpPr>
          <p:cNvPr id="4" name="Group 24"/>
          <p:cNvGrpSpPr>
            <a:grpSpLocks/>
          </p:cNvGrpSpPr>
          <p:nvPr/>
        </p:nvGrpSpPr>
        <p:grpSpPr bwMode="auto">
          <a:xfrm>
            <a:off x="4430713" y="4589463"/>
            <a:ext cx="3822700" cy="568325"/>
            <a:chOff x="4430338" y="4594065"/>
            <a:chExt cx="3823312" cy="568477"/>
          </a:xfrm>
        </p:grpSpPr>
        <p:sp>
          <p:nvSpPr>
            <p:cNvPr id="25614" name="Rectangle 9"/>
            <p:cNvSpPr>
              <a:spLocks/>
            </p:cNvSpPr>
            <p:nvPr/>
          </p:nvSpPr>
          <p:spPr bwMode="auto">
            <a:xfrm>
              <a:off x="6025613" y="4594065"/>
              <a:ext cx="2228037" cy="568477"/>
            </a:xfrm>
            <a:prstGeom prst="rect">
              <a:avLst/>
            </a:prstGeom>
            <a:noFill/>
            <a:ln w="12700">
              <a:noFill/>
              <a:miter lim="0"/>
              <a:headEnd/>
              <a:tailEnd/>
            </a:ln>
          </p:spPr>
          <p:txBody>
            <a:bodyPr lIns="50800" tIns="50800" rIns="50800" bIns="50800" anchor="ctr"/>
            <a:lstStyle/>
            <a:p>
              <a:r>
                <a:rPr lang="en-US" sz="3200" b="1">
                  <a:solidFill>
                    <a:schemeClr val="accent2"/>
                  </a:solidFill>
                </a:rPr>
                <a:t>Answer</a:t>
              </a:r>
              <a:endParaRPr lang="en-US">
                <a:solidFill>
                  <a:schemeClr val="accent2"/>
                </a:solidFill>
              </a:endParaRPr>
            </a:p>
          </p:txBody>
        </p:sp>
        <p:sp>
          <p:nvSpPr>
            <p:cNvPr id="25615" name="AutoShape 10"/>
            <p:cNvSpPr>
              <a:spLocks/>
            </p:cNvSpPr>
            <p:nvPr/>
          </p:nvSpPr>
          <p:spPr bwMode="auto">
            <a:xfrm rot="10800000">
              <a:off x="4430338" y="4718419"/>
              <a:ext cx="1443768" cy="319768"/>
            </a:xfrm>
            <a:prstGeom prst="rightArrow">
              <a:avLst>
                <a:gd name="adj1" fmla="val 39370"/>
                <a:gd name="adj2" fmla="val 104306"/>
              </a:avLst>
            </a:prstGeom>
            <a:solidFill>
              <a:schemeClr val="accent2"/>
            </a:solidFill>
            <a:ln w="12700">
              <a:noFill/>
              <a:miter lim="0"/>
              <a:headEnd/>
              <a:tailEnd/>
            </a:ln>
          </p:spPr>
          <p:txBody>
            <a:bodyPr lIns="50800" tIns="50800" rIns="50800" bIns="50800" anchor="ctr"/>
            <a:lstStyle/>
            <a:p>
              <a:endParaRPr lang="en-US">
                <a:solidFill>
                  <a:schemeClr val="accent2"/>
                </a:solidFill>
              </a:endParaRPr>
            </a:p>
          </p:txBody>
        </p:sp>
      </p:grpSp>
      <p:sp>
        <p:nvSpPr>
          <p:cNvPr id="12" name="Freeform 14"/>
          <p:cNvSpPr>
            <a:spLocks/>
          </p:cNvSpPr>
          <p:nvPr/>
        </p:nvSpPr>
        <p:spPr bwMode="auto">
          <a:xfrm>
            <a:off x="6143625" y="4259263"/>
            <a:ext cx="1339850" cy="1179512"/>
          </a:xfrm>
          <a:custGeom>
            <a:avLst/>
            <a:gdLst>
              <a:gd name="T0" fmla="*/ 2 w 2724964"/>
              <a:gd name="T1" fmla="*/ 0 h 2250831"/>
              <a:gd name="T2" fmla="*/ 58 w 2724964"/>
              <a:gd name="T3" fmla="*/ 153 h 2250831"/>
              <a:gd name="T4" fmla="*/ 85 w 2724964"/>
              <a:gd name="T5" fmla="*/ 230 h 2250831"/>
              <a:gd name="T6" fmla="*/ 113 w 2724964"/>
              <a:gd name="T7" fmla="*/ 280 h 2250831"/>
              <a:gd name="T8" fmla="*/ 187 w 2724964"/>
              <a:gd name="T9" fmla="*/ 433 h 2250831"/>
              <a:gd name="T10" fmla="*/ 214 w 2724964"/>
              <a:gd name="T11" fmla="*/ 510 h 2250831"/>
              <a:gd name="T12" fmla="*/ 251 w 2724964"/>
              <a:gd name="T13" fmla="*/ 586 h 2250831"/>
              <a:gd name="T14" fmla="*/ 279 w 2724964"/>
              <a:gd name="T15" fmla="*/ 662 h 2250831"/>
              <a:gd name="T16" fmla="*/ 307 w 2724964"/>
              <a:gd name="T17" fmla="*/ 688 h 2250831"/>
              <a:gd name="T18" fmla="*/ 381 w 2724964"/>
              <a:gd name="T19" fmla="*/ 866 h 2250831"/>
              <a:gd name="T20" fmla="*/ 454 w 2724964"/>
              <a:gd name="T21" fmla="*/ 1044 h 2250831"/>
              <a:gd name="T22" fmla="*/ 510 w 2724964"/>
              <a:gd name="T23" fmla="*/ 1223 h 2250831"/>
              <a:gd name="T24" fmla="*/ 547 w 2724964"/>
              <a:gd name="T25" fmla="*/ 1274 h 2250831"/>
              <a:gd name="T26" fmla="*/ 593 w 2724964"/>
              <a:gd name="T27" fmla="*/ 1402 h 2250831"/>
              <a:gd name="T28" fmla="*/ 621 w 2724964"/>
              <a:gd name="T29" fmla="*/ 1478 h 2250831"/>
              <a:gd name="T30" fmla="*/ 676 w 2724964"/>
              <a:gd name="T31" fmla="*/ 1580 h 2250831"/>
              <a:gd name="T32" fmla="*/ 759 w 2724964"/>
              <a:gd name="T33" fmla="*/ 1835 h 2250831"/>
              <a:gd name="T34" fmla="*/ 787 w 2724964"/>
              <a:gd name="T35" fmla="*/ 1911 h 2250831"/>
              <a:gd name="T36" fmla="*/ 815 w 2724964"/>
              <a:gd name="T37" fmla="*/ 1962 h 2250831"/>
              <a:gd name="T38" fmla="*/ 843 w 2724964"/>
              <a:gd name="T39" fmla="*/ 2038 h 2250831"/>
              <a:gd name="T40" fmla="*/ 870 w 2724964"/>
              <a:gd name="T41" fmla="*/ 2089 h 2250831"/>
              <a:gd name="T42" fmla="*/ 888 w 2724964"/>
              <a:gd name="T43" fmla="*/ 2140 h 2250831"/>
              <a:gd name="T44" fmla="*/ 944 w 2724964"/>
              <a:gd name="T45" fmla="*/ 2217 h 2250831"/>
              <a:gd name="T46" fmla="*/ 981 w 2724964"/>
              <a:gd name="T47" fmla="*/ 2267 h 2250831"/>
              <a:gd name="T48" fmla="*/ 1036 w 2724964"/>
              <a:gd name="T49" fmla="*/ 2319 h 2250831"/>
              <a:gd name="T50" fmla="*/ 1055 w 2724964"/>
              <a:gd name="T51" fmla="*/ 2370 h 2250831"/>
              <a:gd name="T52" fmla="*/ 1073 w 2724964"/>
              <a:gd name="T53" fmla="*/ 2446 h 22508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24964"/>
              <a:gd name="T82" fmla="*/ 0 h 2250831"/>
              <a:gd name="T83" fmla="*/ 2724964 w 2724964"/>
              <a:gd name="T84" fmla="*/ 2250831 h 22508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24964" h="2250831">
                <a:moveTo>
                  <a:pt x="5210" y="0"/>
                </a:moveTo>
                <a:cubicBezTo>
                  <a:pt x="88573" y="166727"/>
                  <a:pt x="0" y="36472"/>
                  <a:pt x="145887" y="140677"/>
                </a:cubicBezTo>
                <a:cubicBezTo>
                  <a:pt x="172868" y="159950"/>
                  <a:pt x="190753" y="189788"/>
                  <a:pt x="216225" y="211015"/>
                </a:cubicBezTo>
                <a:cubicBezTo>
                  <a:pt x="237873" y="229055"/>
                  <a:pt x="263775" y="241333"/>
                  <a:pt x="286564" y="257907"/>
                </a:cubicBezTo>
                <a:cubicBezTo>
                  <a:pt x="349770" y="303875"/>
                  <a:pt x="413645" y="349094"/>
                  <a:pt x="474133" y="398584"/>
                </a:cubicBezTo>
                <a:cubicBezTo>
                  <a:pt x="499796" y="419581"/>
                  <a:pt x="519296" y="447344"/>
                  <a:pt x="544472" y="468923"/>
                </a:cubicBezTo>
                <a:cubicBezTo>
                  <a:pt x="574141" y="494354"/>
                  <a:pt x="608587" y="513830"/>
                  <a:pt x="638256" y="539261"/>
                </a:cubicBezTo>
                <a:cubicBezTo>
                  <a:pt x="663432" y="560840"/>
                  <a:pt x="681006" y="591207"/>
                  <a:pt x="708595" y="609600"/>
                </a:cubicBezTo>
                <a:cubicBezTo>
                  <a:pt x="729158" y="623309"/>
                  <a:pt x="755487" y="625231"/>
                  <a:pt x="778933" y="633046"/>
                </a:cubicBezTo>
                <a:cubicBezTo>
                  <a:pt x="1083002" y="937115"/>
                  <a:pt x="675907" y="538863"/>
                  <a:pt x="966502" y="797169"/>
                </a:cubicBezTo>
                <a:cubicBezTo>
                  <a:pt x="1172233" y="980041"/>
                  <a:pt x="1002785" y="860435"/>
                  <a:pt x="1154072" y="961292"/>
                </a:cubicBezTo>
                <a:cubicBezTo>
                  <a:pt x="1191016" y="1010552"/>
                  <a:pt x="1241994" y="1087734"/>
                  <a:pt x="1294748" y="1125415"/>
                </a:cubicBezTo>
                <a:cubicBezTo>
                  <a:pt x="1323189" y="1145730"/>
                  <a:pt x="1357271" y="1156676"/>
                  <a:pt x="1388533" y="1172307"/>
                </a:cubicBezTo>
                <a:lnTo>
                  <a:pt x="1505764" y="1289538"/>
                </a:lnTo>
                <a:cubicBezTo>
                  <a:pt x="1529210" y="1312984"/>
                  <a:pt x="1548513" y="1341484"/>
                  <a:pt x="1576102" y="1359877"/>
                </a:cubicBezTo>
                <a:lnTo>
                  <a:pt x="1716779" y="1453661"/>
                </a:lnTo>
                <a:cubicBezTo>
                  <a:pt x="1806588" y="1588374"/>
                  <a:pt x="1743746" y="1504074"/>
                  <a:pt x="1927795" y="1688123"/>
                </a:cubicBezTo>
                <a:cubicBezTo>
                  <a:pt x="1951241" y="1711569"/>
                  <a:pt x="1970544" y="1740068"/>
                  <a:pt x="1998133" y="1758461"/>
                </a:cubicBezTo>
                <a:cubicBezTo>
                  <a:pt x="2021579" y="1774092"/>
                  <a:pt x="2046824" y="1787314"/>
                  <a:pt x="2068472" y="1805354"/>
                </a:cubicBezTo>
                <a:cubicBezTo>
                  <a:pt x="2093944" y="1826581"/>
                  <a:pt x="2113338" y="1854465"/>
                  <a:pt x="2138810" y="1875692"/>
                </a:cubicBezTo>
                <a:cubicBezTo>
                  <a:pt x="2160457" y="1893731"/>
                  <a:pt x="2187144" y="1904981"/>
                  <a:pt x="2209148" y="1922584"/>
                </a:cubicBezTo>
                <a:cubicBezTo>
                  <a:pt x="2226410" y="1936393"/>
                  <a:pt x="2238779" y="1955668"/>
                  <a:pt x="2256041" y="1969477"/>
                </a:cubicBezTo>
                <a:cubicBezTo>
                  <a:pt x="2342690" y="2038797"/>
                  <a:pt x="2303376" y="1999812"/>
                  <a:pt x="2396718" y="2039815"/>
                </a:cubicBezTo>
                <a:cubicBezTo>
                  <a:pt x="2428843" y="2053583"/>
                  <a:pt x="2458051" y="2073726"/>
                  <a:pt x="2490502" y="2086707"/>
                </a:cubicBezTo>
                <a:cubicBezTo>
                  <a:pt x="2536396" y="2105065"/>
                  <a:pt x="2631179" y="2133600"/>
                  <a:pt x="2631179" y="2133600"/>
                </a:cubicBezTo>
                <a:cubicBezTo>
                  <a:pt x="2646810" y="2149231"/>
                  <a:pt x="2664263" y="2163231"/>
                  <a:pt x="2678072" y="2180492"/>
                </a:cubicBezTo>
                <a:cubicBezTo>
                  <a:pt x="2695675" y="2202496"/>
                  <a:pt x="2724964" y="2250831"/>
                  <a:pt x="2724964" y="2250831"/>
                </a:cubicBezTo>
              </a:path>
            </a:pathLst>
          </a:custGeom>
          <a:noFill/>
          <a:ln w="76200" cap="flat" cmpd="sng" algn="ctr">
            <a:solidFill>
              <a:schemeClr val="tx1"/>
            </a:solidFill>
            <a:prstDash val="solid"/>
            <a:miter lim="0"/>
            <a:headEnd type="none" w="med" len="med"/>
            <a:tailEnd type="none" w="med" len="med"/>
          </a:ln>
        </p:spPr>
        <p:txBody>
          <a:bodyPr lIns="64270" tIns="32135" rIns="64270" bIns="32135"/>
          <a:lstStyle/>
          <a:p>
            <a:endParaRPr lang="en-US"/>
          </a:p>
        </p:txBody>
      </p:sp>
      <p:sp>
        <p:nvSpPr>
          <p:cNvPr id="13" name="Freeform 15"/>
          <p:cNvSpPr>
            <a:spLocks/>
          </p:cNvSpPr>
          <p:nvPr/>
        </p:nvSpPr>
        <p:spPr bwMode="auto">
          <a:xfrm>
            <a:off x="6237288" y="4184650"/>
            <a:ext cx="1152525" cy="1257300"/>
          </a:xfrm>
          <a:custGeom>
            <a:avLst/>
            <a:gdLst>
              <a:gd name="T0" fmla="*/ 20756 w 1905641"/>
              <a:gd name="T1" fmla="*/ 0 h 2069764"/>
              <a:gd name="T2" fmla="*/ 20245 w 1905641"/>
              <a:gd name="T3" fmla="*/ 816 h 2069764"/>
              <a:gd name="T4" fmla="*/ 19734 w 1905641"/>
              <a:gd name="T5" fmla="*/ 1359 h 2069764"/>
              <a:gd name="T6" fmla="*/ 19479 w 1905641"/>
              <a:gd name="T7" fmla="*/ 2175 h 2069764"/>
              <a:gd name="T8" fmla="*/ 17692 w 1905641"/>
              <a:gd name="T9" fmla="*/ 5439 h 2069764"/>
              <a:gd name="T10" fmla="*/ 16670 w 1905641"/>
              <a:gd name="T11" fmla="*/ 7070 h 2069764"/>
              <a:gd name="T12" fmla="*/ 16159 w 1905641"/>
              <a:gd name="T13" fmla="*/ 7885 h 2069764"/>
              <a:gd name="T14" fmla="*/ 15137 w 1905641"/>
              <a:gd name="T15" fmla="*/ 9246 h 2069764"/>
              <a:gd name="T16" fmla="*/ 13606 w 1905641"/>
              <a:gd name="T17" fmla="*/ 10877 h 2069764"/>
              <a:gd name="T18" fmla="*/ 12584 w 1905641"/>
              <a:gd name="T19" fmla="*/ 11965 h 2069764"/>
              <a:gd name="T20" fmla="*/ 11307 w 1905641"/>
              <a:gd name="T21" fmla="*/ 13325 h 2069764"/>
              <a:gd name="T22" fmla="*/ 10796 w 1905641"/>
              <a:gd name="T23" fmla="*/ 13868 h 2069764"/>
              <a:gd name="T24" fmla="*/ 10030 w 1905641"/>
              <a:gd name="T25" fmla="*/ 14413 h 2069764"/>
              <a:gd name="T26" fmla="*/ 8753 w 1905641"/>
              <a:gd name="T27" fmla="*/ 15772 h 2069764"/>
              <a:gd name="T28" fmla="*/ 7987 w 1905641"/>
              <a:gd name="T29" fmla="*/ 16316 h 2069764"/>
              <a:gd name="T30" fmla="*/ 6711 w 1905641"/>
              <a:gd name="T31" fmla="*/ 17675 h 2069764"/>
              <a:gd name="T32" fmla="*/ 5178 w 1905641"/>
              <a:gd name="T33" fmla="*/ 18763 h 2069764"/>
              <a:gd name="T34" fmla="*/ 3390 w 1905641"/>
              <a:gd name="T35" fmla="*/ 20666 h 2069764"/>
              <a:gd name="T36" fmla="*/ 2880 w 1905641"/>
              <a:gd name="T37" fmla="*/ 21211 h 2069764"/>
              <a:gd name="T38" fmla="*/ 2114 w 1905641"/>
              <a:gd name="T39" fmla="*/ 21754 h 2069764"/>
              <a:gd name="T40" fmla="*/ 837 w 1905641"/>
              <a:gd name="T41" fmla="*/ 23114 h 2069764"/>
              <a:gd name="T42" fmla="*/ 71 w 1905641"/>
              <a:gd name="T43" fmla="*/ 23930 h 20697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5641"/>
              <a:gd name="T67" fmla="*/ 0 h 2069764"/>
              <a:gd name="T68" fmla="*/ 1905641 w 1905641"/>
              <a:gd name="T69" fmla="*/ 2069764 h 20697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5641" h="2069764">
                <a:moveTo>
                  <a:pt x="1905641" y="0"/>
                </a:moveTo>
                <a:cubicBezTo>
                  <a:pt x="1890010" y="23446"/>
                  <a:pt x="1876352" y="48334"/>
                  <a:pt x="1858749" y="70338"/>
                </a:cubicBezTo>
                <a:cubicBezTo>
                  <a:pt x="1844940" y="87600"/>
                  <a:pt x="1823229" y="98276"/>
                  <a:pt x="1811856" y="117231"/>
                </a:cubicBezTo>
                <a:cubicBezTo>
                  <a:pt x="1799141" y="138423"/>
                  <a:pt x="1798447" y="164985"/>
                  <a:pt x="1788410" y="187569"/>
                </a:cubicBezTo>
                <a:cubicBezTo>
                  <a:pt x="1724714" y="330885"/>
                  <a:pt x="1712920" y="335974"/>
                  <a:pt x="1624287" y="468923"/>
                </a:cubicBezTo>
                <a:lnTo>
                  <a:pt x="1530502" y="609600"/>
                </a:lnTo>
                <a:cubicBezTo>
                  <a:pt x="1514871" y="633046"/>
                  <a:pt x="1503535" y="660013"/>
                  <a:pt x="1483610" y="679938"/>
                </a:cubicBezTo>
                <a:cubicBezTo>
                  <a:pt x="1277554" y="885998"/>
                  <a:pt x="1626473" y="530941"/>
                  <a:pt x="1389826" y="797169"/>
                </a:cubicBezTo>
                <a:cubicBezTo>
                  <a:pt x="1345768" y="846734"/>
                  <a:pt x="1296041" y="890954"/>
                  <a:pt x="1249149" y="937846"/>
                </a:cubicBezTo>
                <a:lnTo>
                  <a:pt x="1155364" y="1031631"/>
                </a:lnTo>
                <a:lnTo>
                  <a:pt x="1038133" y="1148861"/>
                </a:lnTo>
                <a:cubicBezTo>
                  <a:pt x="1022502" y="1164492"/>
                  <a:pt x="1009634" y="1183492"/>
                  <a:pt x="991241" y="1195754"/>
                </a:cubicBezTo>
                <a:cubicBezTo>
                  <a:pt x="967795" y="1211385"/>
                  <a:pt x="942109" y="1224090"/>
                  <a:pt x="920902" y="1242646"/>
                </a:cubicBezTo>
                <a:cubicBezTo>
                  <a:pt x="879312" y="1279037"/>
                  <a:pt x="849654" y="1329223"/>
                  <a:pt x="803672" y="1359877"/>
                </a:cubicBezTo>
                <a:cubicBezTo>
                  <a:pt x="780226" y="1375508"/>
                  <a:pt x="754540" y="1388213"/>
                  <a:pt x="733333" y="1406769"/>
                </a:cubicBezTo>
                <a:cubicBezTo>
                  <a:pt x="691743" y="1443160"/>
                  <a:pt x="662084" y="1493345"/>
                  <a:pt x="616102" y="1524000"/>
                </a:cubicBezTo>
                <a:cubicBezTo>
                  <a:pt x="569210" y="1555261"/>
                  <a:pt x="515277" y="1577933"/>
                  <a:pt x="475426" y="1617784"/>
                </a:cubicBezTo>
                <a:lnTo>
                  <a:pt x="311302" y="1781907"/>
                </a:lnTo>
                <a:cubicBezTo>
                  <a:pt x="295671" y="1797538"/>
                  <a:pt x="282803" y="1816538"/>
                  <a:pt x="264410" y="1828800"/>
                </a:cubicBezTo>
                <a:lnTo>
                  <a:pt x="194072" y="1875692"/>
                </a:lnTo>
                <a:cubicBezTo>
                  <a:pt x="69023" y="2063264"/>
                  <a:pt x="233150" y="1836614"/>
                  <a:pt x="76841" y="1992923"/>
                </a:cubicBezTo>
                <a:cubicBezTo>
                  <a:pt x="0" y="2069764"/>
                  <a:pt x="65232" y="2063261"/>
                  <a:pt x="6502" y="2063261"/>
                </a:cubicBezTo>
              </a:path>
            </a:pathLst>
          </a:custGeom>
          <a:noFill/>
          <a:ln w="76200" cap="flat" cmpd="sng" algn="ctr">
            <a:solidFill>
              <a:schemeClr val="tx1"/>
            </a:solidFill>
            <a:prstDash val="solid"/>
            <a:miter lim="0"/>
            <a:headEnd type="none" w="med" len="med"/>
            <a:tailEnd type="none" w="med" len="med"/>
          </a:ln>
        </p:spPr>
        <p:txBody>
          <a:bodyPr lIns="64270" tIns="32135" rIns="64270" bIns="32135"/>
          <a:lstStyle/>
          <a:p>
            <a:endParaRPr lang="en-US"/>
          </a:p>
        </p:txBody>
      </p:sp>
      <p:grpSp>
        <p:nvGrpSpPr>
          <p:cNvPr id="5" name="Group 8"/>
          <p:cNvGrpSpPr>
            <a:grpSpLocks/>
          </p:cNvGrpSpPr>
          <p:nvPr/>
        </p:nvGrpSpPr>
        <p:grpSpPr bwMode="auto">
          <a:xfrm>
            <a:off x="2057400" y="5591175"/>
            <a:ext cx="5029200" cy="974725"/>
            <a:chOff x="-100" y="7"/>
            <a:chExt cx="564" cy="110"/>
          </a:xfrm>
        </p:grpSpPr>
        <p:sp>
          <p:nvSpPr>
            <p:cNvPr id="25612" name="Rectangle 9"/>
            <p:cNvSpPr>
              <a:spLocks/>
            </p:cNvSpPr>
            <p:nvPr/>
          </p:nvSpPr>
          <p:spPr bwMode="auto">
            <a:xfrm>
              <a:off x="67" y="29"/>
              <a:ext cx="397" cy="88"/>
            </a:xfrm>
            <a:prstGeom prst="rect">
              <a:avLst/>
            </a:prstGeom>
            <a:noFill/>
            <a:ln w="12700">
              <a:noFill/>
              <a:miter lim="0"/>
              <a:headEnd/>
              <a:tailEnd/>
            </a:ln>
          </p:spPr>
          <p:txBody>
            <a:bodyPr lIns="50800" tIns="50800" rIns="50800" bIns="50800" anchor="ctr"/>
            <a:lstStyle/>
            <a:p>
              <a:r>
                <a:rPr lang="en-US" sz="3200" b="1">
                  <a:solidFill>
                    <a:schemeClr val="accent2"/>
                  </a:solidFill>
                </a:rPr>
                <a:t>Rehash of data</a:t>
              </a:r>
              <a:endParaRPr lang="en-US">
                <a:solidFill>
                  <a:schemeClr val="accent2"/>
                </a:solidFill>
              </a:endParaRPr>
            </a:p>
          </p:txBody>
        </p:sp>
        <p:sp>
          <p:nvSpPr>
            <p:cNvPr id="25613" name="AutoShape 10"/>
            <p:cNvSpPr>
              <a:spLocks/>
            </p:cNvSpPr>
            <p:nvPr/>
          </p:nvSpPr>
          <p:spPr bwMode="auto">
            <a:xfrm rot="-8624950">
              <a:off x="-100" y="7"/>
              <a:ext cx="162" cy="36"/>
            </a:xfrm>
            <a:prstGeom prst="rightArrow">
              <a:avLst>
                <a:gd name="adj1" fmla="val 39370"/>
                <a:gd name="adj2" fmla="val 99625"/>
              </a:avLst>
            </a:prstGeom>
            <a:solidFill>
              <a:schemeClr val="accent2"/>
            </a:solidFill>
            <a:ln w="12700">
              <a:noFill/>
              <a:miter lim="0"/>
              <a:headEnd/>
              <a:tailEnd/>
            </a:ln>
          </p:spPr>
          <p:txBody>
            <a:bodyPr lIns="50800" tIns="50800" rIns="50800" bIns="50800" anchor="ctr"/>
            <a:lstStyle/>
            <a:p>
              <a:endParaRPr lang="en-US">
                <a:solidFill>
                  <a:schemeClr val="accent2"/>
                </a:solidFill>
              </a:endParaRPr>
            </a:p>
          </p:txBody>
        </p:sp>
      </p:grpSp>
      <p:sp>
        <p:nvSpPr>
          <p:cNvPr id="25609" name="Rectangle 1"/>
          <p:cNvSpPr>
            <a:spLocks/>
          </p:cNvSpPr>
          <p:nvPr/>
        </p:nvSpPr>
        <p:spPr bwMode="auto">
          <a:xfrm>
            <a:off x="1373188" y="2132013"/>
            <a:ext cx="2884487" cy="701675"/>
          </a:xfrm>
          <a:prstGeom prst="rect">
            <a:avLst/>
          </a:prstGeom>
          <a:noFill/>
          <a:ln w="12700">
            <a:noFill/>
            <a:miter lim="0"/>
            <a:headEnd/>
            <a:tailEnd/>
          </a:ln>
        </p:spPr>
        <p:txBody>
          <a:bodyPr lIns="35705" tIns="35705" rIns="35705" bIns="35705" anchor="ctr"/>
          <a:lstStyle/>
          <a:p>
            <a:r>
              <a:rPr lang="en-US" sz="3800"/>
              <a:t>Method</a:t>
            </a:r>
          </a:p>
        </p:txBody>
      </p:sp>
      <p:sp>
        <p:nvSpPr>
          <p:cNvPr id="25610" name="Rectangle 1"/>
          <p:cNvSpPr>
            <a:spLocks/>
          </p:cNvSpPr>
          <p:nvPr/>
        </p:nvSpPr>
        <p:spPr bwMode="auto">
          <a:xfrm>
            <a:off x="1373188" y="3327400"/>
            <a:ext cx="2884487" cy="701675"/>
          </a:xfrm>
          <a:prstGeom prst="rect">
            <a:avLst/>
          </a:prstGeom>
          <a:noFill/>
          <a:ln w="12700">
            <a:noFill/>
            <a:miter lim="0"/>
            <a:headEnd/>
            <a:tailEnd/>
          </a:ln>
        </p:spPr>
        <p:txBody>
          <a:bodyPr lIns="35705" tIns="35705" rIns="35705" bIns="35705" anchor="ctr"/>
          <a:lstStyle/>
          <a:p>
            <a:r>
              <a:rPr lang="en-US" sz="3800"/>
              <a:t>Findings</a:t>
            </a:r>
          </a:p>
        </p:txBody>
      </p:sp>
      <p:sp>
        <p:nvSpPr>
          <p:cNvPr id="25611" name="Rectangle 1"/>
          <p:cNvSpPr>
            <a:spLocks/>
          </p:cNvSpPr>
          <p:nvPr/>
        </p:nvSpPr>
        <p:spPr bwMode="auto">
          <a:xfrm>
            <a:off x="1373188" y="4522788"/>
            <a:ext cx="2884487" cy="703262"/>
          </a:xfrm>
          <a:prstGeom prst="rect">
            <a:avLst/>
          </a:prstGeom>
          <a:noFill/>
          <a:ln w="12700">
            <a:noFill/>
            <a:miter lim="0"/>
            <a:headEnd/>
            <a:tailEnd/>
          </a:ln>
        </p:spPr>
        <p:txBody>
          <a:bodyPr lIns="35705" tIns="35705" rIns="35705" bIns="35705" anchor="ctr"/>
          <a:lstStyle/>
          <a:p>
            <a:r>
              <a:rPr lang="en-US" sz="3800"/>
              <a:t>Conclusion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p:cNvSpPr>
          <p:nvPr/>
        </p:nvSpPr>
        <p:spPr bwMode="auto">
          <a:xfrm>
            <a:off x="668338" y="1030288"/>
            <a:ext cx="7807325" cy="5332412"/>
          </a:xfrm>
          <a:prstGeom prst="rect">
            <a:avLst/>
          </a:prstGeom>
          <a:noFill/>
          <a:ln w="12700">
            <a:noFill/>
            <a:miter lim="0"/>
            <a:headEnd/>
            <a:tailEnd/>
          </a:ln>
        </p:spPr>
        <p:txBody>
          <a:bodyPr lIns="88868" tIns="50784" rIns="88868" bIns="50784"/>
          <a:lstStyle/>
          <a:p>
            <a:pPr defTabSz="454025"/>
            <a:r>
              <a:rPr lang="en-US" sz="8100">
                <a:solidFill>
                  <a:srgbClr val="4D4D4D"/>
                </a:solidFill>
                <a:cs typeface="Arial" pitchFamily="34" charset="0"/>
                <a:sym typeface="Arial" pitchFamily="34" charset="0"/>
              </a:rPr>
              <a:t>Data dump.</a:t>
            </a:r>
          </a:p>
          <a:p>
            <a:pPr defTabSz="454025"/>
            <a:endParaRPr lang="en-US" sz="8100">
              <a:solidFill>
                <a:srgbClr val="4D4D4D"/>
              </a:solidFill>
              <a:cs typeface="Arial" pitchFamily="34" charset="0"/>
              <a:sym typeface="Arial" pitchFamily="34" charset="0"/>
            </a:endParaRPr>
          </a:p>
          <a:p>
            <a:pPr defTabSz="454025"/>
            <a:r>
              <a:rPr lang="en-US" sz="6200">
                <a:solidFill>
                  <a:srgbClr val="4D4D4D"/>
                </a:solidFill>
                <a:cs typeface="Arial" pitchFamily="34" charset="0"/>
                <a:sym typeface="Arial" pitchFamily="34" charset="0"/>
              </a:rPr>
              <a:t>Use structure to </a:t>
            </a:r>
            <a:r>
              <a:rPr lang="en-US" sz="8100">
                <a:solidFill>
                  <a:srgbClr val="306F88"/>
                </a:solidFill>
                <a:cs typeface="Arial" pitchFamily="34" charset="0"/>
                <a:sym typeface="Arial" pitchFamily="34" charset="0"/>
              </a:rPr>
              <a:t>create meaning.</a:t>
            </a:r>
            <a:endParaRPr lang="en-US"/>
          </a:p>
        </p:txBody>
      </p:sp>
      <p:sp>
        <p:nvSpPr>
          <p:cNvPr id="7" name="Freeform 6"/>
          <p:cNvSpPr>
            <a:spLocks/>
          </p:cNvSpPr>
          <p:nvPr/>
        </p:nvSpPr>
        <p:spPr bwMode="auto">
          <a:xfrm>
            <a:off x="496888" y="1690688"/>
            <a:ext cx="5572125" cy="160337"/>
          </a:xfrm>
          <a:custGeom>
            <a:avLst/>
            <a:gdLst>
              <a:gd name="T0" fmla="*/ 0 w 5838092"/>
              <a:gd name="T1" fmla="*/ 556117 h 184288"/>
              <a:gd name="T2" fmla="*/ 9885356 w 5838092"/>
              <a:gd name="T3" fmla="*/ 556117 h 184288"/>
              <a:gd name="T4" fmla="*/ 13007062 w 5838092"/>
              <a:gd name="T5" fmla="*/ 353165 h 184288"/>
              <a:gd name="T6" fmla="*/ 30176318 w 5838092"/>
              <a:gd name="T7" fmla="*/ 251679 h 184288"/>
              <a:gd name="T8" fmla="*/ 57231105 w 5838092"/>
              <a:gd name="T9" fmla="*/ 454645 h 184288"/>
              <a:gd name="T10" fmla="*/ 65555478 w 5838092"/>
              <a:gd name="T11" fmla="*/ 657601 h 184288"/>
              <a:gd name="T12" fmla="*/ 67116243 w 5838092"/>
              <a:gd name="T13" fmla="*/ 759091 h 184288"/>
              <a:gd name="T14" fmla="*/ 73879988 w 5838092"/>
              <a:gd name="T15" fmla="*/ 962045 h 184288"/>
              <a:gd name="T16" fmla="*/ 78562590 w 5838092"/>
              <a:gd name="T17" fmla="*/ 1063523 h 184288"/>
              <a:gd name="T18" fmla="*/ 106657834 w 5838092"/>
              <a:gd name="T19" fmla="*/ 860565 h 184288"/>
              <a:gd name="T20" fmla="*/ 112380763 w 5838092"/>
              <a:gd name="T21" fmla="*/ 759091 h 184288"/>
              <a:gd name="T22" fmla="*/ 121225711 w 5838092"/>
              <a:gd name="T23" fmla="*/ 657601 h 184288"/>
              <a:gd name="T24" fmla="*/ 123306732 w 5838092"/>
              <a:gd name="T25" fmla="*/ 556117 h 184288"/>
              <a:gd name="T26" fmla="*/ 165449506 w 5838092"/>
              <a:gd name="T27" fmla="*/ 759091 h 184288"/>
              <a:gd name="T28" fmla="*/ 172733567 w 5838092"/>
              <a:gd name="T29" fmla="*/ 657601 h 1842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38092"/>
              <a:gd name="T46" fmla="*/ 0 h 184288"/>
              <a:gd name="T47" fmla="*/ 5838092 w 5838092"/>
              <a:gd name="T48" fmla="*/ 184288 h 1842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38092" h="184288">
                <a:moveTo>
                  <a:pt x="0" y="96365"/>
                </a:moveTo>
                <a:cubicBezTo>
                  <a:pt x="132597" y="140566"/>
                  <a:pt x="81406" y="130824"/>
                  <a:pt x="334107" y="96365"/>
                </a:cubicBezTo>
                <a:cubicBezTo>
                  <a:pt x="370839" y="91356"/>
                  <a:pt x="404446" y="72919"/>
                  <a:pt x="439615" y="61196"/>
                </a:cubicBezTo>
                <a:cubicBezTo>
                  <a:pt x="623204" y="0"/>
                  <a:pt x="826476" y="49473"/>
                  <a:pt x="1019907" y="43611"/>
                </a:cubicBezTo>
                <a:cubicBezTo>
                  <a:pt x="1248234" y="49782"/>
                  <a:pt x="1661360" y="52367"/>
                  <a:pt x="1934307" y="78781"/>
                </a:cubicBezTo>
                <a:cubicBezTo>
                  <a:pt x="2028382" y="87885"/>
                  <a:pt x="2121876" y="102227"/>
                  <a:pt x="2215661" y="113950"/>
                </a:cubicBezTo>
                <a:cubicBezTo>
                  <a:pt x="2233246" y="119812"/>
                  <a:pt x="2250433" y="127039"/>
                  <a:pt x="2268415" y="131535"/>
                </a:cubicBezTo>
                <a:cubicBezTo>
                  <a:pt x="2345963" y="150922"/>
                  <a:pt x="2416355" y="157215"/>
                  <a:pt x="2497015" y="166704"/>
                </a:cubicBezTo>
                <a:lnTo>
                  <a:pt x="2655276" y="184288"/>
                </a:lnTo>
                <a:lnTo>
                  <a:pt x="3604846" y="149119"/>
                </a:lnTo>
                <a:cubicBezTo>
                  <a:pt x="3669477" y="145317"/>
                  <a:pt x="3733698" y="136148"/>
                  <a:pt x="3798276" y="131535"/>
                </a:cubicBezTo>
                <a:cubicBezTo>
                  <a:pt x="3897841" y="124423"/>
                  <a:pt x="3997569" y="119812"/>
                  <a:pt x="4097215" y="113950"/>
                </a:cubicBezTo>
                <a:cubicBezTo>
                  <a:pt x="4120661" y="108088"/>
                  <a:pt x="4143385" y="96365"/>
                  <a:pt x="4167553" y="96365"/>
                </a:cubicBezTo>
                <a:cubicBezTo>
                  <a:pt x="5413692" y="96365"/>
                  <a:pt x="5061515" y="43134"/>
                  <a:pt x="5591907" y="131535"/>
                </a:cubicBezTo>
                <a:cubicBezTo>
                  <a:pt x="5802850" y="112358"/>
                  <a:pt x="5720595" y="113950"/>
                  <a:pt x="5838092" y="113950"/>
                </a:cubicBezTo>
              </a:path>
            </a:pathLst>
          </a:custGeom>
          <a:noFill/>
          <a:ln w="88900" cap="flat" cmpd="sng" algn="ctr">
            <a:solidFill>
              <a:srgbClr val="FF0000"/>
            </a:solidFill>
            <a:prstDash val="solid"/>
            <a:miter lim="0"/>
            <a:headEnd type="none" w="med" len="med"/>
            <a:tailEnd type="none" w="med" len="med"/>
          </a:ln>
        </p:spPr>
        <p:txBody>
          <a:bodyPr lIns="64270" tIns="32135" rIns="64270" bIns="32135"/>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10" presetClass="entr" presetSubtype="0" fill="hold" nodeType="withEffect">
                                  <p:stCondLst>
                                    <p:cond delay="100"/>
                                  </p:stCondLst>
                                  <p:childTnLst>
                                    <p:set>
                                      <p:cBhvr>
                                        <p:cTn id="9" dur="1" fill="hold">
                                          <p:stCondLst>
                                            <p:cond delay="0"/>
                                          </p:stCondLst>
                                        </p:cTn>
                                        <p:tgtEl>
                                          <p:spTgt spid="18434">
                                            <p:txEl>
                                              <p:pRg st="2" end="2"/>
                                            </p:txEl>
                                          </p:spTgt>
                                        </p:tgtEl>
                                        <p:attrNameLst>
                                          <p:attrName>style.visibility</p:attrName>
                                        </p:attrNameLst>
                                      </p:cBhvr>
                                      <p:to>
                                        <p:strVal val="visible"/>
                                      </p:to>
                                    </p:set>
                                    <p:animEffect transition="in" filter="fade">
                                      <p:cBhvr>
                                        <p:cTn id="10" dur="10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565150" y="2436813"/>
            <a:ext cx="8013700" cy="3245255"/>
          </a:xfrm>
          <a:prstGeom prst="rect">
            <a:avLst/>
          </a:prstGeom>
          <a:noFill/>
          <a:ln w="9525">
            <a:noFill/>
            <a:miter lim="800000"/>
            <a:headEnd/>
            <a:tailEnd/>
          </a:ln>
        </p:spPr>
        <p:txBody>
          <a:bodyPr lIns="64270" tIns="32135" rIns="64270" bIns="32135">
            <a:spAutoFit/>
          </a:bodyPr>
          <a:lstStyle/>
          <a:p>
            <a:pPr marL="319088" indent="-319088">
              <a:spcBef>
                <a:spcPts val="1688"/>
              </a:spcBef>
              <a:spcAft>
                <a:spcPts val="1688"/>
              </a:spcAft>
              <a:buFont typeface="Helvetica Light" charset="0"/>
              <a:buAutoNum type="arabicPeriod"/>
            </a:pPr>
            <a:r>
              <a:rPr lang="en-US" sz="5000" dirty="0" smtClean="0">
                <a:cs typeface="Arial" pitchFamily="34" charset="0"/>
              </a:rPr>
              <a:t> Questions </a:t>
            </a:r>
            <a:r>
              <a:rPr lang="en-US" sz="5000" dirty="0">
                <a:cs typeface="Arial" pitchFamily="34" charset="0"/>
              </a:rPr>
              <a:t>and Answers </a:t>
            </a:r>
          </a:p>
          <a:p>
            <a:pPr marL="319088" indent="-319088">
              <a:spcBef>
                <a:spcPts val="1688"/>
              </a:spcBef>
              <a:spcAft>
                <a:spcPts val="1688"/>
              </a:spcAft>
              <a:buFont typeface="Helvetica Light" charset="0"/>
              <a:buAutoNum type="arabicPeriod"/>
            </a:pPr>
            <a:r>
              <a:rPr lang="en-US" sz="5000" dirty="0" smtClean="0">
                <a:cs typeface="Arial" pitchFamily="34" charset="0"/>
              </a:rPr>
              <a:t> Conclusion </a:t>
            </a:r>
            <a:r>
              <a:rPr lang="en-US" sz="5000" dirty="0">
                <a:cs typeface="Arial" pitchFamily="34" charset="0"/>
              </a:rPr>
              <a:t>and Evidence</a:t>
            </a:r>
          </a:p>
          <a:p>
            <a:pPr marL="319088" indent="-319088">
              <a:spcBef>
                <a:spcPts val="1688"/>
              </a:spcBef>
              <a:spcAft>
                <a:spcPts val="1688"/>
              </a:spcAft>
              <a:buFont typeface="Helvetica Light" charset="0"/>
              <a:buAutoNum type="arabicPeriod"/>
            </a:pPr>
            <a:r>
              <a:rPr lang="en-US" sz="5000" dirty="0" smtClean="0">
                <a:cs typeface="Arial" pitchFamily="34" charset="0"/>
              </a:rPr>
              <a:t> Meaningful </a:t>
            </a:r>
            <a:r>
              <a:rPr lang="en-US" sz="5000" dirty="0">
                <a:cs typeface="Arial" pitchFamily="34" charset="0"/>
              </a:rPr>
              <a:t>Headings</a:t>
            </a:r>
          </a:p>
        </p:txBody>
      </p:sp>
      <p:sp>
        <p:nvSpPr>
          <p:cNvPr id="5" name="Rounded Rectangle 4"/>
          <p:cNvSpPr/>
          <p:nvPr/>
        </p:nvSpPr>
        <p:spPr bwMode="auto">
          <a:xfrm>
            <a:off x="579438" y="1150938"/>
            <a:ext cx="7985125" cy="909637"/>
          </a:xfrm>
          <a:prstGeom prst="roundRect">
            <a:avLst/>
          </a:prstGeom>
          <a:solidFill>
            <a:schemeClr val="accent2"/>
          </a:solidFill>
          <a:ln w="12700" cap="flat" cmpd="sng" algn="ctr">
            <a:noFill/>
            <a:prstDash val="solid"/>
            <a:miter lim="0"/>
            <a:headEnd type="none" w="med" len="med"/>
            <a:tailEnd type="none" w="med" len="med"/>
          </a:ln>
          <a:effectLst>
            <a:outerShdw blurRad="50800" dist="38100" dir="2700000" algn="tl" rotWithShape="0">
              <a:prstClr val="black">
                <a:alpha val="40000"/>
              </a:prstClr>
            </a:outerShdw>
          </a:effectLst>
        </p:spPr>
        <p:txBody>
          <a:bodyPr lIns="64270" tIns="32135" rIns="64270" bIns="32135"/>
          <a:lstStyle/>
          <a:p>
            <a:pPr algn="ctr" defTabSz="457059">
              <a:defRPr/>
            </a:pPr>
            <a:r>
              <a:rPr lang="en-US" sz="4600" dirty="0">
                <a:solidFill>
                  <a:schemeClr val="bg1"/>
                </a:solidFill>
                <a:ea typeface="MS PGothic" pitchFamily="34" charset="-128"/>
              </a:rPr>
              <a:t>Structure = Meaning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446088" y="971550"/>
            <a:ext cx="8251825" cy="5050878"/>
          </a:xfrm>
          <a:prstGeom prst="rect">
            <a:avLst/>
          </a:prstGeom>
          <a:noFill/>
          <a:ln w="9525">
            <a:noFill/>
            <a:miter lim="800000"/>
            <a:headEnd/>
            <a:tailEnd/>
          </a:ln>
        </p:spPr>
        <p:txBody>
          <a:bodyPr lIns="64270" tIns="32135" rIns="64270" bIns="32135">
            <a:spAutoFit/>
          </a:bodyPr>
          <a:lstStyle/>
          <a:p>
            <a:pPr algn="ctr"/>
            <a:r>
              <a:rPr lang="en-US" sz="6000" dirty="0">
                <a:cs typeface="Arial" pitchFamily="34" charset="0"/>
              </a:rPr>
              <a:t>Findings</a:t>
            </a:r>
            <a:r>
              <a:rPr lang="en-US" sz="6000" dirty="0">
                <a:solidFill>
                  <a:schemeClr val="accent2"/>
                </a:solidFill>
                <a:cs typeface="Arial" pitchFamily="34" charset="0"/>
              </a:rPr>
              <a:t>*</a:t>
            </a:r>
          </a:p>
          <a:p>
            <a:endParaRPr lang="en-US" sz="2400" dirty="0">
              <a:cs typeface="Arial" pitchFamily="34" charset="0"/>
            </a:endParaRPr>
          </a:p>
          <a:p>
            <a:r>
              <a:rPr lang="en-US" sz="6000" b="1" dirty="0">
                <a:cs typeface="Arial" pitchFamily="34" charset="0"/>
              </a:rPr>
              <a:t>Question</a:t>
            </a:r>
          </a:p>
          <a:p>
            <a:pPr lvl="3" indent="0"/>
            <a:r>
              <a:rPr lang="en-US" sz="6000" dirty="0">
                <a:cs typeface="Arial" pitchFamily="34" charset="0"/>
              </a:rPr>
              <a:t>Data</a:t>
            </a:r>
          </a:p>
          <a:p>
            <a:pPr lvl="3" indent="0"/>
            <a:r>
              <a:rPr lang="en-US" sz="6000" dirty="0" smtClean="0">
                <a:cs typeface="Arial" pitchFamily="34" charset="0"/>
              </a:rPr>
              <a:t>Interpretation</a:t>
            </a:r>
            <a:endParaRPr lang="en-US" sz="6000" dirty="0">
              <a:cs typeface="Arial" pitchFamily="34" charset="0"/>
            </a:endParaRPr>
          </a:p>
          <a:p>
            <a:pPr lvl="3" indent="0"/>
            <a:r>
              <a:rPr lang="en-US" sz="6000" dirty="0" smtClean="0">
                <a:cs typeface="Arial" pitchFamily="34" charset="0"/>
              </a:rPr>
              <a:t>Answer</a:t>
            </a:r>
            <a:endParaRPr lang="en-US" sz="6000" dirty="0">
              <a:cs typeface="Arial" pitchFamily="34" charset="0"/>
            </a:endParaRPr>
          </a:p>
        </p:txBody>
      </p:sp>
      <p:sp>
        <p:nvSpPr>
          <p:cNvPr id="28675" name="TextBox 2"/>
          <p:cNvSpPr txBox="1">
            <a:spLocks noChangeArrowheads="1"/>
          </p:cNvSpPr>
          <p:nvPr/>
        </p:nvSpPr>
        <p:spPr bwMode="auto">
          <a:xfrm>
            <a:off x="6899275" y="6284913"/>
            <a:ext cx="2101850" cy="311150"/>
          </a:xfrm>
          <a:prstGeom prst="rect">
            <a:avLst/>
          </a:prstGeom>
          <a:noFill/>
          <a:ln w="9525">
            <a:noFill/>
            <a:miter lim="800000"/>
            <a:headEnd/>
            <a:tailEnd/>
          </a:ln>
        </p:spPr>
        <p:txBody>
          <a:bodyPr wrap="none" lIns="64270" tIns="32135" rIns="64270" bIns="32135">
            <a:spAutoFit/>
          </a:bodyPr>
          <a:lstStyle/>
          <a:p>
            <a:pPr algn="r"/>
            <a:r>
              <a:rPr lang="en-US" sz="1600">
                <a:solidFill>
                  <a:schemeClr val="accent2"/>
                </a:solidFill>
                <a:cs typeface="Arial" pitchFamily="34" charset="0"/>
              </a:rPr>
              <a:t>*</a:t>
            </a:r>
            <a:r>
              <a:rPr lang="en-US" sz="1600">
                <a:cs typeface="Arial" pitchFamily="34" charset="0"/>
              </a:rPr>
              <a:t>Jane Davidson style!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448056" y="969264"/>
            <a:ext cx="8251825" cy="4681546"/>
          </a:xfrm>
          <a:prstGeom prst="rect">
            <a:avLst/>
          </a:prstGeom>
          <a:noFill/>
          <a:ln w="9525">
            <a:noFill/>
            <a:miter lim="800000"/>
            <a:headEnd/>
            <a:tailEnd/>
          </a:ln>
        </p:spPr>
        <p:txBody>
          <a:bodyPr lIns="64270" tIns="32135" rIns="64270" bIns="32135">
            <a:spAutoFit/>
          </a:bodyPr>
          <a:lstStyle/>
          <a:p>
            <a:pPr algn="ctr"/>
            <a:r>
              <a:rPr lang="en-US" sz="6000" dirty="0">
                <a:cs typeface="Arial" pitchFamily="34" charset="0"/>
              </a:rPr>
              <a:t>Findings</a:t>
            </a:r>
          </a:p>
          <a:p>
            <a:endParaRPr lang="en-US" sz="6000" dirty="0">
              <a:cs typeface="Arial" pitchFamily="34" charset="0"/>
            </a:endParaRPr>
          </a:p>
          <a:p>
            <a:r>
              <a:rPr lang="en-US" sz="6000" b="1" dirty="0">
                <a:cs typeface="Arial" pitchFamily="34" charset="0"/>
              </a:rPr>
              <a:t>Question</a:t>
            </a:r>
          </a:p>
          <a:p>
            <a:pPr lvl="3" indent="0"/>
            <a:r>
              <a:rPr lang="en-US" sz="6000" dirty="0">
                <a:cs typeface="Arial" pitchFamily="34" charset="0"/>
              </a:rPr>
              <a:t>Answer</a:t>
            </a:r>
          </a:p>
          <a:p>
            <a:pPr lvl="3" indent="0"/>
            <a:r>
              <a:rPr lang="en-US" sz="6000" dirty="0" smtClean="0">
                <a:cs typeface="Arial" pitchFamily="34" charset="0"/>
              </a:rPr>
              <a:t>Evidence</a:t>
            </a:r>
            <a:endParaRPr lang="en-US" sz="6000" dirty="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p:cNvSpPr>
          <p:nvPr/>
        </p:nvSpPr>
        <p:spPr bwMode="auto">
          <a:xfrm>
            <a:off x="292100" y="1257300"/>
            <a:ext cx="8559800" cy="3878263"/>
          </a:xfrm>
          <a:prstGeom prst="rect">
            <a:avLst/>
          </a:prstGeom>
          <a:noFill/>
          <a:ln w="12700">
            <a:noFill/>
            <a:miter lim="0"/>
            <a:headEnd/>
            <a:tailEnd/>
          </a:ln>
        </p:spPr>
        <p:txBody>
          <a:bodyPr lIns="88868" tIns="50784" rIns="88868" bIns="50784"/>
          <a:lstStyle/>
          <a:p>
            <a:pPr defTabSz="454025"/>
            <a:r>
              <a:rPr lang="en-US" sz="3400" b="1">
                <a:solidFill>
                  <a:srgbClr val="306F88"/>
                </a:solidFill>
                <a:cs typeface="Arial" pitchFamily="34" charset="0"/>
                <a:sym typeface="Arial" pitchFamily="34" charset="0"/>
              </a:rPr>
              <a:t>Overall, SPBP Did Not Improve Student Achievement at Any Grade Level.</a:t>
            </a:r>
            <a:r>
              <a:rPr lang="en-US" sz="3400">
                <a:solidFill>
                  <a:srgbClr val="306F88"/>
                </a:solidFill>
                <a:cs typeface="Arial" pitchFamily="34" charset="0"/>
                <a:sym typeface="Arial" pitchFamily="34" charset="0"/>
              </a:rPr>
              <a:t> </a:t>
            </a:r>
            <a:r>
              <a:rPr lang="en-US" sz="3400">
                <a:solidFill>
                  <a:srgbClr val="4D4D4D"/>
                </a:solidFill>
                <a:cs typeface="Arial" pitchFamily="34" charset="0"/>
                <a:sym typeface="Arial" pitchFamily="34" charset="0"/>
              </a:rPr>
              <a:t>Analyses of student achievement…</a:t>
            </a:r>
            <a:endParaRPr lang="en-US" sz="2000">
              <a:solidFill>
                <a:srgbClr val="4D4D4D"/>
              </a:solidFill>
              <a:cs typeface="Arial" pitchFamily="34" charset="0"/>
              <a:sym typeface="Arial" pitchFamily="34" charset="0"/>
            </a:endParaRPr>
          </a:p>
          <a:p>
            <a:pPr defTabSz="454025"/>
            <a:endParaRPr lang="en-US" sz="3400" b="1">
              <a:solidFill>
                <a:srgbClr val="4D4D4D"/>
              </a:solidFill>
              <a:cs typeface="Arial" pitchFamily="34" charset="0"/>
              <a:sym typeface="Arial" pitchFamily="34" charset="0"/>
            </a:endParaRPr>
          </a:p>
          <a:p>
            <a:pPr defTabSz="454025"/>
            <a:r>
              <a:rPr lang="en-US" sz="3400" b="1">
                <a:solidFill>
                  <a:srgbClr val="306F88"/>
                </a:solidFill>
                <a:cs typeface="Arial" pitchFamily="34" charset="0"/>
                <a:sym typeface="Arial" pitchFamily="34" charset="0"/>
              </a:rPr>
              <a:t>SPBP Did Not Affect Teacher Reported Attitudes, Perceptions, and Behaviors. </a:t>
            </a:r>
            <a:r>
              <a:rPr lang="en-US" sz="3400">
                <a:solidFill>
                  <a:srgbClr val="4D4D4D"/>
                </a:solidFill>
                <a:cs typeface="Arial" pitchFamily="34" charset="0"/>
                <a:sym typeface="Arial" pitchFamily="34" charset="0"/>
              </a:rPr>
              <a:t>The survey…</a:t>
            </a:r>
            <a:endParaRPr lang="en-US" sz="280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727075" y="2908300"/>
            <a:ext cx="8293100" cy="1789113"/>
          </a:xfrm>
          <a:prstGeom prst="rect">
            <a:avLst/>
          </a:prstGeom>
          <a:noFill/>
          <a:ln w="9525">
            <a:noFill/>
            <a:miter lim="800000"/>
            <a:headEnd/>
            <a:tailEnd/>
          </a:ln>
        </p:spPr>
        <p:txBody>
          <a:bodyPr lIns="64270" tIns="32135" rIns="64270" bIns="32135">
            <a:spAutoFit/>
          </a:bodyPr>
          <a:lstStyle/>
          <a:p>
            <a:r>
              <a:rPr lang="en-US" sz="5600">
                <a:cs typeface="Arial" pitchFamily="34" charset="0"/>
              </a:rPr>
              <a:t>Changing headings, changes </a:t>
            </a:r>
            <a:r>
              <a:rPr lang="en-US" sz="5600">
                <a:solidFill>
                  <a:srgbClr val="306F88"/>
                </a:solidFill>
                <a:cs typeface="Arial" pitchFamily="34" charset="0"/>
              </a:rPr>
              <a:t>everything</a:t>
            </a:r>
            <a:r>
              <a:rPr lang="en-US" sz="5600">
                <a:cs typeface="Arial"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38" y="1862138"/>
            <a:ext cx="8035925" cy="3181350"/>
          </a:xfrm>
          <a:prstGeom prst="rect">
            <a:avLst/>
          </a:prstGeom>
          <a:noFill/>
        </p:spPr>
        <p:txBody>
          <a:bodyPr lIns="64270" tIns="32135" rIns="64270" bIns="32135">
            <a:spAutoFit/>
          </a:bodyPr>
          <a:lstStyle/>
          <a:p>
            <a:pPr defTabSz="457059">
              <a:spcBef>
                <a:spcPts val="2500"/>
              </a:spcBef>
              <a:defRPr/>
            </a:pPr>
            <a:r>
              <a:rPr lang="en-US" sz="2800" dirty="0">
                <a:ea typeface="MS PGothic" pitchFamily="34" charset="-128"/>
                <a:cs typeface="Arial" pitchFamily="34" charset="0"/>
              </a:rPr>
              <a:t>D. Instructional Coherence and Organizational Health of CMO Schools.</a:t>
            </a:r>
          </a:p>
          <a:p>
            <a:pPr marL="1164924" indent="-522209" defTabSz="457059">
              <a:spcBef>
                <a:spcPts val="2500"/>
              </a:spcBef>
              <a:buFontTx/>
              <a:buAutoNum type="arabicPeriod"/>
              <a:defRPr/>
            </a:pPr>
            <a:r>
              <a:rPr lang="en-US" sz="2800" dirty="0">
                <a:ea typeface="MS PGothic" pitchFamily="34" charset="-128"/>
                <a:cs typeface="Arial" pitchFamily="34" charset="0"/>
              </a:rPr>
              <a:t>Instructional Coherence </a:t>
            </a:r>
          </a:p>
          <a:p>
            <a:pPr marL="1164924" indent="-522209" defTabSz="457059">
              <a:spcBef>
                <a:spcPts val="2500"/>
              </a:spcBef>
              <a:buFontTx/>
              <a:buAutoNum type="arabicPeriod"/>
              <a:defRPr/>
            </a:pPr>
            <a:r>
              <a:rPr lang="en-US" sz="2800" dirty="0">
                <a:ea typeface="MS PGothic" pitchFamily="34" charset="-128"/>
                <a:cs typeface="Arial" pitchFamily="34" charset="0"/>
              </a:rPr>
              <a:t>Administrative </a:t>
            </a:r>
          </a:p>
          <a:p>
            <a:pPr marL="1164924" indent="-522209" defTabSz="457059">
              <a:spcBef>
                <a:spcPts val="2500"/>
              </a:spcBef>
              <a:buFontTx/>
              <a:buAutoNum type="arabicPeriod"/>
              <a:defRPr/>
            </a:pPr>
            <a:r>
              <a:rPr lang="en-US" sz="2800" dirty="0">
                <a:ea typeface="MS PGothic" pitchFamily="34" charset="-128"/>
                <a:cs typeface="Arial" pitchFamily="34" charset="0"/>
              </a:rPr>
              <a:t>Principal Turnover</a:t>
            </a:r>
          </a:p>
        </p:txBody>
      </p:sp>
      <p:sp>
        <p:nvSpPr>
          <p:cNvPr id="32771" name="TextBox 2"/>
          <p:cNvSpPr txBox="1">
            <a:spLocks noChangeArrowheads="1"/>
          </p:cNvSpPr>
          <p:nvPr/>
        </p:nvSpPr>
        <p:spPr bwMode="auto">
          <a:xfrm>
            <a:off x="2676525" y="684213"/>
            <a:ext cx="3917950" cy="649287"/>
          </a:xfrm>
          <a:prstGeom prst="rect">
            <a:avLst/>
          </a:prstGeom>
          <a:noFill/>
          <a:ln w="9525">
            <a:noFill/>
            <a:miter lim="800000"/>
            <a:headEnd/>
            <a:tailEnd/>
          </a:ln>
        </p:spPr>
        <p:txBody>
          <a:bodyPr wrap="none" lIns="64270" tIns="32135" rIns="64270" bIns="32135">
            <a:spAutoFit/>
          </a:bodyPr>
          <a:lstStyle/>
          <a:p>
            <a:r>
              <a:rPr lang="en-US" sz="3800" u="sng">
                <a:cs typeface="Arial" pitchFamily="34" charset="0"/>
              </a:rPr>
              <a:t>Table of Contents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812800"/>
            <a:ext cx="8572500" cy="5765800"/>
          </a:xfrm>
          <a:prstGeom prst="rect">
            <a:avLst/>
          </a:prstGeom>
          <a:noFill/>
        </p:spPr>
        <p:txBody>
          <a:bodyPr lIns="64270" tIns="32135" rIns="64270" bIns="32135">
            <a:spAutoFit/>
          </a:bodyPr>
          <a:lstStyle/>
          <a:p>
            <a:pPr defTabSz="457059">
              <a:spcBef>
                <a:spcPts val="2500"/>
              </a:spcBef>
              <a:defRPr/>
            </a:pPr>
            <a:r>
              <a:rPr lang="en-US" sz="2800" dirty="0">
                <a:ea typeface="MS PGothic" pitchFamily="34" charset="-128"/>
                <a:cs typeface="Arial" pitchFamily="34" charset="0"/>
              </a:rPr>
              <a:t>D. Instructional Coherence and Organizational Health of CMO Schools.</a:t>
            </a:r>
          </a:p>
          <a:p>
            <a:pPr marL="1164924" indent="-522209" defTabSz="457059">
              <a:spcBef>
                <a:spcPts val="2500"/>
              </a:spcBef>
              <a:buFontTx/>
              <a:buAutoNum type="arabicPeriod"/>
              <a:defRPr/>
            </a:pPr>
            <a:r>
              <a:rPr lang="en-US" sz="2800" dirty="0">
                <a:ea typeface="MS PGothic" pitchFamily="34" charset="-128"/>
                <a:cs typeface="Arial" pitchFamily="34" charset="0"/>
              </a:rPr>
              <a:t>Instructional Coherence appears to be high when teachers are observed frequently</a:t>
            </a:r>
          </a:p>
          <a:p>
            <a:pPr marL="1164924" indent="-522209" defTabSz="457059">
              <a:spcBef>
                <a:spcPts val="2500"/>
              </a:spcBef>
              <a:buFontTx/>
              <a:buAutoNum type="arabicPeriod"/>
              <a:defRPr/>
            </a:pPr>
            <a:r>
              <a:rPr lang="en-US" sz="2800" dirty="0">
                <a:ea typeface="MS PGothic" pitchFamily="34" charset="-128"/>
                <a:cs typeface="Arial" pitchFamily="34" charset="0"/>
              </a:rPr>
              <a:t>CMO Principals Appear To Spend Less Time on Administrative Duties Than Do District Principals </a:t>
            </a:r>
          </a:p>
          <a:p>
            <a:pPr marL="1164924" indent="-522209" defTabSz="457059">
              <a:spcBef>
                <a:spcPts val="2500"/>
              </a:spcBef>
              <a:buFontTx/>
              <a:buAutoNum type="arabicPeriod"/>
              <a:defRPr/>
            </a:pPr>
            <a:r>
              <a:rPr lang="en-US" sz="2800" dirty="0">
                <a:ea typeface="MS PGothic" pitchFamily="34" charset="-128"/>
                <a:cs typeface="Arial" pitchFamily="34" charset="0"/>
              </a:rPr>
              <a:t>Principal Turnover Is Lower Where CMOs Provide Professional Development and Higher Where CMOS Prescribe the Curriculum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
          <p:cNvSpPr>
            <a:spLocks noChangeShapeType="1"/>
          </p:cNvSpPr>
          <p:nvPr/>
        </p:nvSpPr>
        <p:spPr bwMode="auto">
          <a:xfrm>
            <a:off x="419100" y="3683000"/>
            <a:ext cx="8151813" cy="0"/>
          </a:xfrm>
          <a:prstGeom prst="line">
            <a:avLst/>
          </a:prstGeom>
          <a:noFill/>
          <a:ln w="38100">
            <a:solidFill>
              <a:srgbClr val="306F88"/>
            </a:solidFill>
            <a:round/>
            <a:headEnd type="diamond" w="med" len="med"/>
            <a:tailEnd type="diamond" w="med" len="med"/>
          </a:ln>
        </p:spPr>
        <p:txBody>
          <a:bodyPr lIns="64270" tIns="32135" rIns="64270" bIns="32135"/>
          <a:lstStyle/>
          <a:p>
            <a:endParaRPr lang="en-US"/>
          </a:p>
        </p:txBody>
      </p:sp>
      <p:sp>
        <p:nvSpPr>
          <p:cNvPr id="3075" name="Rectangle 2"/>
          <p:cNvSpPr>
            <a:spLocks/>
          </p:cNvSpPr>
          <p:nvPr/>
        </p:nvSpPr>
        <p:spPr bwMode="auto">
          <a:xfrm rot="-1128809">
            <a:off x="220663" y="3024188"/>
            <a:ext cx="1222375" cy="525462"/>
          </a:xfrm>
          <a:prstGeom prst="rect">
            <a:avLst/>
          </a:prstGeom>
          <a:noFill/>
          <a:ln w="12700">
            <a:noFill/>
            <a:miter lim="0"/>
            <a:headEnd/>
            <a:tailEnd/>
          </a:ln>
        </p:spPr>
        <p:txBody>
          <a:bodyPr lIns="88868" tIns="50784" rIns="88868" bIns="50784"/>
          <a:lstStyle/>
          <a:p>
            <a:pPr defTabSz="454025"/>
            <a:r>
              <a:rPr lang="en-US" sz="2700">
                <a:solidFill>
                  <a:srgbClr val="286A7E"/>
                </a:solidFill>
                <a:ea typeface="Baskerville" charset="0"/>
                <a:cs typeface="Arial" pitchFamily="34" charset="0"/>
                <a:sym typeface="Baskerville" charset="0"/>
              </a:rPr>
              <a:t>Start</a:t>
            </a:r>
            <a:endParaRPr lang="en-US">
              <a:ea typeface="Baskerville" charset="0"/>
              <a:cs typeface="Arial" pitchFamily="34" charset="0"/>
            </a:endParaRPr>
          </a:p>
        </p:txBody>
      </p:sp>
      <p:sp>
        <p:nvSpPr>
          <p:cNvPr id="3076" name="Rectangle 3"/>
          <p:cNvSpPr>
            <a:spLocks/>
          </p:cNvSpPr>
          <p:nvPr/>
        </p:nvSpPr>
        <p:spPr bwMode="auto">
          <a:xfrm rot="-933990">
            <a:off x="8066088" y="3049588"/>
            <a:ext cx="838200" cy="527050"/>
          </a:xfrm>
          <a:prstGeom prst="rect">
            <a:avLst/>
          </a:prstGeom>
          <a:noFill/>
          <a:ln w="12700">
            <a:noFill/>
            <a:miter lim="0"/>
            <a:headEnd/>
            <a:tailEnd/>
          </a:ln>
        </p:spPr>
        <p:txBody>
          <a:bodyPr lIns="88868" tIns="50784" rIns="88868" bIns="50784"/>
          <a:lstStyle/>
          <a:p>
            <a:pPr algn="r" defTabSz="454025"/>
            <a:r>
              <a:rPr lang="en-US" sz="2700">
                <a:solidFill>
                  <a:srgbClr val="286A7E"/>
                </a:solidFill>
                <a:ea typeface="Baskerville" charset="0"/>
                <a:cs typeface="Arial" pitchFamily="34" charset="0"/>
                <a:sym typeface="Baskerville" charset="0"/>
              </a:rPr>
              <a:t>End</a:t>
            </a:r>
            <a:endParaRPr lang="en-US">
              <a:ea typeface="Baskerville" charset="0"/>
              <a:cs typeface="Arial" pitchFamily="34" charset="0"/>
            </a:endParaRPr>
          </a:p>
        </p:txBody>
      </p:sp>
      <p:grpSp>
        <p:nvGrpSpPr>
          <p:cNvPr id="2" name="Group 41"/>
          <p:cNvGrpSpPr>
            <a:grpSpLocks/>
          </p:cNvGrpSpPr>
          <p:nvPr/>
        </p:nvGrpSpPr>
        <p:grpSpPr bwMode="auto">
          <a:xfrm>
            <a:off x="192088" y="1743075"/>
            <a:ext cx="2971800" cy="2635250"/>
            <a:chOff x="191722" y="1743033"/>
            <a:chExt cx="2972470" cy="2635469"/>
          </a:xfrm>
        </p:grpSpPr>
        <p:grpSp>
          <p:nvGrpSpPr>
            <p:cNvPr id="3" name="Group 4"/>
            <p:cNvGrpSpPr>
              <a:grpSpLocks/>
            </p:cNvGrpSpPr>
            <p:nvPr/>
          </p:nvGrpSpPr>
          <p:grpSpPr bwMode="auto">
            <a:xfrm>
              <a:off x="284190" y="2930776"/>
              <a:ext cx="1126701" cy="1447726"/>
              <a:chOff x="-11" y="0"/>
              <a:chExt cx="114" cy="163"/>
            </a:xfrm>
            <a:solidFill>
              <a:srgbClr val="C4BD97"/>
            </a:solidFill>
          </p:grpSpPr>
          <p:sp>
            <p:nvSpPr>
              <p:cNvPr id="3105"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106" name="Rectangle 6"/>
              <p:cNvSpPr>
                <a:spLocks/>
              </p:cNvSpPr>
              <p:nvPr/>
            </p:nvSpPr>
            <p:spPr bwMode="auto">
              <a:xfrm>
                <a:off x="6" y="29"/>
                <a:ext cx="93"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chemeClr val="bg1"/>
                    </a:solidFill>
                    <a:ea typeface="Helvetica" charset="0"/>
                    <a:cs typeface="Arial" pitchFamily="34" charset="0"/>
                    <a:sym typeface="Helvetica" charset="0"/>
                  </a:rPr>
                  <a:t>1</a:t>
                </a:r>
                <a:endParaRPr lang="en-US" dirty="0">
                  <a:solidFill>
                    <a:schemeClr val="bg1"/>
                  </a:solidFill>
                  <a:ea typeface="Helvetica" charset="0"/>
                  <a:cs typeface="Arial" pitchFamily="34" charset="0"/>
                </a:endParaRPr>
              </a:p>
            </p:txBody>
          </p:sp>
        </p:grpSp>
        <p:sp>
          <p:nvSpPr>
            <p:cNvPr id="17435" name="Line 16"/>
            <p:cNvSpPr>
              <a:spLocks noChangeShapeType="1"/>
            </p:cNvSpPr>
            <p:nvPr/>
          </p:nvSpPr>
          <p:spPr bwMode="auto">
            <a:xfrm>
              <a:off x="914177" y="2387182"/>
              <a:ext cx="0" cy="533549"/>
            </a:xfrm>
            <a:prstGeom prst="line">
              <a:avLst/>
            </a:prstGeom>
            <a:noFill/>
            <a:ln w="13546">
              <a:solidFill>
                <a:srgbClr val="306F88"/>
              </a:solidFill>
              <a:round/>
              <a:headEnd/>
              <a:tailEnd/>
            </a:ln>
          </p:spPr>
          <p:txBody>
            <a:bodyPr/>
            <a:lstStyle/>
            <a:p>
              <a:endParaRPr lang="en-US"/>
            </a:p>
          </p:txBody>
        </p:sp>
        <p:sp>
          <p:nvSpPr>
            <p:cNvPr id="17436" name="Line 17"/>
            <p:cNvSpPr>
              <a:spLocks noChangeShapeType="1"/>
            </p:cNvSpPr>
            <p:nvPr/>
          </p:nvSpPr>
          <p:spPr bwMode="auto">
            <a:xfrm>
              <a:off x="380629" y="2387182"/>
              <a:ext cx="1828353" cy="0"/>
            </a:xfrm>
            <a:prstGeom prst="line">
              <a:avLst/>
            </a:prstGeom>
            <a:noFill/>
            <a:ln w="13546">
              <a:solidFill>
                <a:srgbClr val="306F88"/>
              </a:solidFill>
              <a:round/>
              <a:headEnd/>
              <a:tailEnd/>
            </a:ln>
          </p:spPr>
          <p:txBody>
            <a:bodyPr/>
            <a:lstStyle/>
            <a:p>
              <a:endParaRPr lang="en-US"/>
            </a:p>
          </p:txBody>
        </p:sp>
        <p:sp>
          <p:nvSpPr>
            <p:cNvPr id="17437" name="Rectangle 18"/>
            <p:cNvSpPr>
              <a:spLocks/>
            </p:cNvSpPr>
            <p:nvPr/>
          </p:nvSpPr>
          <p:spPr bwMode="auto">
            <a:xfrm>
              <a:off x="191722" y="1743033"/>
              <a:ext cx="2972470" cy="646286"/>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The issue</a:t>
              </a:r>
              <a:endParaRPr lang="en-US">
                <a:solidFill>
                  <a:srgbClr val="306F88"/>
                </a:solidFill>
                <a:cs typeface="Arial" pitchFamily="34" charset="0"/>
              </a:endParaRPr>
            </a:p>
          </p:txBody>
        </p:sp>
      </p:grpSp>
      <p:grpSp>
        <p:nvGrpSpPr>
          <p:cNvPr id="4" name="Group 40"/>
          <p:cNvGrpSpPr>
            <a:grpSpLocks/>
          </p:cNvGrpSpPr>
          <p:nvPr/>
        </p:nvGrpSpPr>
        <p:grpSpPr bwMode="auto">
          <a:xfrm>
            <a:off x="1411288" y="2930525"/>
            <a:ext cx="3000375" cy="3082925"/>
            <a:chOff x="1410891" y="2930776"/>
            <a:chExt cx="3000375" cy="3082950"/>
          </a:xfrm>
        </p:grpSpPr>
        <p:grpSp>
          <p:nvGrpSpPr>
            <p:cNvPr id="5" name="Group 7"/>
            <p:cNvGrpSpPr>
              <a:grpSpLocks/>
            </p:cNvGrpSpPr>
            <p:nvPr/>
          </p:nvGrpSpPr>
          <p:grpSpPr bwMode="auto">
            <a:xfrm>
              <a:off x="1410891" y="2930776"/>
              <a:ext cx="3000375" cy="1447726"/>
              <a:chOff x="0" y="0"/>
              <a:chExt cx="222" cy="163"/>
            </a:xfrm>
            <a:solidFill>
              <a:schemeClr val="accent2"/>
            </a:solidFill>
          </p:grpSpPr>
          <p:sp>
            <p:nvSpPr>
              <p:cNvPr id="3103" name="Rectangle 8"/>
              <p:cNvSpPr>
                <a:spLocks/>
              </p:cNvSpPr>
              <p:nvPr/>
            </p:nvSpPr>
            <p:spPr bwMode="auto">
              <a:xfrm>
                <a:off x="0" y="0"/>
                <a:ext cx="222" cy="163"/>
              </a:xfrm>
              <a:prstGeom prst="rect">
                <a:avLst/>
              </a:prstGeom>
              <a:grp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4" name="Rectangle 9"/>
              <p:cNvSpPr>
                <a:spLocks/>
              </p:cNvSpPr>
              <p:nvPr/>
            </p:nvSpPr>
            <p:spPr bwMode="auto">
              <a:xfrm>
                <a:off x="39" y="24"/>
                <a:ext cx="140" cy="104"/>
              </a:xfrm>
              <a:prstGeom prst="rect">
                <a:avLst/>
              </a:prstGeom>
              <a:grp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2</a:t>
                </a:r>
                <a:endParaRPr lang="en-US" dirty="0">
                  <a:ea typeface="Helvetica" charset="0"/>
                  <a:cs typeface="Arial" pitchFamily="34" charset="0"/>
                </a:endParaRPr>
              </a:p>
            </p:txBody>
          </p:sp>
        </p:grpSp>
        <p:sp>
          <p:nvSpPr>
            <p:cNvPr id="17431" name="Rectangle 21"/>
            <p:cNvSpPr>
              <a:spLocks/>
            </p:cNvSpPr>
            <p:nvPr/>
          </p:nvSpPr>
          <p:spPr bwMode="auto">
            <a:xfrm>
              <a:off x="1578063" y="5393113"/>
              <a:ext cx="1857879" cy="62061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Reports</a:t>
              </a:r>
              <a:endParaRPr lang="en-US">
                <a:solidFill>
                  <a:srgbClr val="306F88"/>
                </a:solidFill>
                <a:cs typeface="Arial" pitchFamily="34" charset="0"/>
              </a:endParaRPr>
            </a:p>
          </p:txBody>
        </p:sp>
        <p:sp>
          <p:nvSpPr>
            <p:cNvPr id="17432" name="Line 16"/>
            <p:cNvSpPr>
              <a:spLocks noChangeShapeType="1"/>
            </p:cNvSpPr>
            <p:nvPr/>
          </p:nvSpPr>
          <p:spPr bwMode="auto">
            <a:xfrm>
              <a:off x="2669376" y="4377385"/>
              <a:ext cx="0" cy="1017984"/>
            </a:xfrm>
            <a:prstGeom prst="line">
              <a:avLst/>
            </a:prstGeom>
            <a:noFill/>
            <a:ln w="13546">
              <a:solidFill>
                <a:srgbClr val="306F88"/>
              </a:solidFill>
              <a:round/>
              <a:headEnd/>
              <a:tailEnd/>
            </a:ln>
          </p:spPr>
          <p:txBody>
            <a:bodyPr/>
            <a:lstStyle/>
            <a:p>
              <a:endParaRPr lang="en-US"/>
            </a:p>
          </p:txBody>
        </p:sp>
        <p:sp>
          <p:nvSpPr>
            <p:cNvPr id="17433" name="Line 17"/>
            <p:cNvSpPr>
              <a:spLocks noChangeShapeType="1"/>
            </p:cNvSpPr>
            <p:nvPr/>
          </p:nvSpPr>
          <p:spPr bwMode="auto">
            <a:xfrm>
              <a:off x="1701311" y="5395370"/>
              <a:ext cx="1651762" cy="0"/>
            </a:xfrm>
            <a:prstGeom prst="line">
              <a:avLst/>
            </a:prstGeom>
            <a:noFill/>
            <a:ln w="13546">
              <a:solidFill>
                <a:srgbClr val="306F88"/>
              </a:solidFill>
              <a:round/>
              <a:headEnd/>
              <a:tailEnd/>
            </a:ln>
          </p:spPr>
          <p:txBody>
            <a:bodyPr/>
            <a:lstStyle/>
            <a:p>
              <a:endParaRPr lang="en-US"/>
            </a:p>
          </p:txBody>
        </p:sp>
      </p:grpSp>
      <p:grpSp>
        <p:nvGrpSpPr>
          <p:cNvPr id="6" name="Group 36"/>
          <p:cNvGrpSpPr>
            <a:grpSpLocks/>
          </p:cNvGrpSpPr>
          <p:nvPr/>
        </p:nvGrpSpPr>
        <p:grpSpPr bwMode="auto">
          <a:xfrm>
            <a:off x="3751263" y="1241425"/>
            <a:ext cx="3457575" cy="3136900"/>
            <a:chOff x="3554472" y="644584"/>
            <a:chExt cx="5047881" cy="4462404"/>
          </a:xfrm>
        </p:grpSpPr>
        <p:sp>
          <p:nvSpPr>
            <p:cNvPr id="17426" name="Rectangle 25"/>
            <p:cNvSpPr>
              <a:spLocks/>
            </p:cNvSpPr>
            <p:nvPr/>
          </p:nvSpPr>
          <p:spPr bwMode="auto">
            <a:xfrm>
              <a:off x="3554472" y="644584"/>
              <a:ext cx="4698999" cy="881062"/>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Presentations</a:t>
              </a:r>
              <a:endParaRPr lang="en-US">
                <a:solidFill>
                  <a:srgbClr val="306F88"/>
                </a:solidFill>
                <a:cs typeface="Arial" pitchFamily="34" charset="0"/>
              </a:endParaRPr>
            </a:p>
          </p:txBody>
        </p:sp>
        <p:sp>
          <p:nvSpPr>
            <p:cNvPr id="17427" name="Line 16"/>
            <p:cNvSpPr>
              <a:spLocks noChangeShapeType="1"/>
            </p:cNvSpPr>
            <p:nvPr/>
          </p:nvSpPr>
          <p:spPr bwMode="auto">
            <a:xfrm>
              <a:off x="6654800" y="1524000"/>
              <a:ext cx="0" cy="1524000"/>
            </a:xfrm>
            <a:prstGeom prst="line">
              <a:avLst/>
            </a:prstGeom>
            <a:noFill/>
            <a:ln w="13546">
              <a:solidFill>
                <a:srgbClr val="306F88"/>
              </a:solidFill>
              <a:round/>
              <a:headEnd/>
              <a:tailEnd/>
            </a:ln>
          </p:spPr>
          <p:txBody>
            <a:bodyPr/>
            <a:lstStyle/>
            <a:p>
              <a:endParaRPr lang="en-US"/>
            </a:p>
          </p:txBody>
        </p:sp>
        <p:sp>
          <p:nvSpPr>
            <p:cNvPr id="17428" name="Line 17"/>
            <p:cNvSpPr>
              <a:spLocks noChangeShapeType="1"/>
            </p:cNvSpPr>
            <p:nvPr/>
          </p:nvSpPr>
          <p:spPr bwMode="auto">
            <a:xfrm>
              <a:off x="3813432" y="1524000"/>
              <a:ext cx="3988257" cy="0"/>
            </a:xfrm>
            <a:prstGeom prst="line">
              <a:avLst/>
            </a:prstGeom>
            <a:noFill/>
            <a:ln w="13546">
              <a:solidFill>
                <a:srgbClr val="306F88"/>
              </a:solidFill>
              <a:round/>
              <a:headEnd/>
              <a:tailEnd/>
            </a:ln>
          </p:spPr>
          <p:txBody>
            <a:bodyPr/>
            <a:lstStyle/>
            <a:p>
              <a:endParaRPr lang="en-US"/>
            </a:p>
          </p:txBody>
        </p:sp>
        <p:grpSp>
          <p:nvGrpSpPr>
            <p:cNvPr id="7" name="Group 7"/>
            <p:cNvGrpSpPr>
              <a:grpSpLocks/>
            </p:cNvGrpSpPr>
            <p:nvPr/>
          </p:nvGrpSpPr>
          <p:grpSpPr bwMode="auto">
            <a:xfrm>
              <a:off x="4517242" y="3048000"/>
              <a:ext cx="4085111" cy="2058988"/>
              <a:chOff x="-36" y="0"/>
              <a:chExt cx="192" cy="163"/>
            </a:xfrm>
            <a:solidFill>
              <a:srgbClr val="C4BD97"/>
            </a:solidFill>
          </p:grpSpPr>
          <p:sp>
            <p:nvSpPr>
              <p:cNvPr id="3101" name="Rectangle 8"/>
              <p:cNvSpPr>
                <a:spLocks/>
              </p:cNvSpPr>
              <p:nvPr/>
            </p:nvSpPr>
            <p:spPr bwMode="auto">
              <a:xfrm>
                <a:off x="-36" y="0"/>
                <a:ext cx="192"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2" name="Rectangle 9"/>
              <p:cNvSpPr>
                <a:spLocks/>
              </p:cNvSpPr>
              <p:nvPr/>
            </p:nvSpPr>
            <p:spPr bwMode="auto">
              <a:xfrm>
                <a:off x="-11" y="30"/>
                <a:ext cx="147"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3</a:t>
                </a:r>
                <a:endParaRPr lang="en-US" dirty="0">
                  <a:ea typeface="Helvetica" charset="0"/>
                  <a:cs typeface="Arial" pitchFamily="34" charset="0"/>
                </a:endParaRPr>
              </a:p>
            </p:txBody>
          </p:sp>
        </p:grpSp>
      </p:grpSp>
      <p:grpSp>
        <p:nvGrpSpPr>
          <p:cNvPr id="8" name="Group 38"/>
          <p:cNvGrpSpPr>
            <a:grpSpLocks/>
          </p:cNvGrpSpPr>
          <p:nvPr/>
        </p:nvGrpSpPr>
        <p:grpSpPr bwMode="auto">
          <a:xfrm>
            <a:off x="7561263" y="1666875"/>
            <a:ext cx="1344612" cy="2711450"/>
            <a:chOff x="9699397" y="1250813"/>
            <a:chExt cx="2778142" cy="3856175"/>
          </a:xfrm>
        </p:grpSpPr>
        <p:sp>
          <p:nvSpPr>
            <p:cNvPr id="17422" name="Rectangle 33"/>
            <p:cNvSpPr>
              <a:spLocks/>
            </p:cNvSpPr>
            <p:nvPr/>
          </p:nvSpPr>
          <p:spPr bwMode="auto">
            <a:xfrm>
              <a:off x="9699397" y="1250813"/>
              <a:ext cx="2778142" cy="881062"/>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Q&amp;A</a:t>
              </a:r>
              <a:endParaRPr lang="en-US">
                <a:solidFill>
                  <a:srgbClr val="306F88"/>
                </a:solidFill>
                <a:cs typeface="Arial" pitchFamily="34" charset="0"/>
              </a:endParaRPr>
            </a:p>
          </p:txBody>
        </p:sp>
        <p:sp>
          <p:nvSpPr>
            <p:cNvPr id="17423" name="Line 16"/>
            <p:cNvSpPr>
              <a:spLocks noChangeShapeType="1"/>
            </p:cNvSpPr>
            <p:nvPr/>
          </p:nvSpPr>
          <p:spPr bwMode="auto">
            <a:xfrm>
              <a:off x="11050558" y="2133600"/>
              <a:ext cx="3175" cy="914400"/>
            </a:xfrm>
            <a:prstGeom prst="line">
              <a:avLst/>
            </a:prstGeom>
            <a:noFill/>
            <a:ln w="13546">
              <a:solidFill>
                <a:srgbClr val="306F88"/>
              </a:solidFill>
              <a:round/>
              <a:headEnd/>
              <a:tailEnd/>
            </a:ln>
          </p:spPr>
          <p:txBody>
            <a:bodyPr/>
            <a:lstStyle/>
            <a:p>
              <a:endParaRPr lang="en-US"/>
            </a:p>
          </p:txBody>
        </p:sp>
        <p:sp>
          <p:nvSpPr>
            <p:cNvPr id="17424" name="Line 17"/>
            <p:cNvSpPr>
              <a:spLocks noChangeShapeType="1"/>
            </p:cNvSpPr>
            <p:nvPr/>
          </p:nvSpPr>
          <p:spPr bwMode="auto">
            <a:xfrm>
              <a:off x="10275237" y="2133600"/>
              <a:ext cx="1676399" cy="0"/>
            </a:xfrm>
            <a:prstGeom prst="line">
              <a:avLst/>
            </a:prstGeom>
            <a:noFill/>
            <a:ln w="13546">
              <a:solidFill>
                <a:srgbClr val="306F88"/>
              </a:solidFill>
              <a:round/>
              <a:headEnd/>
              <a:tailEnd/>
            </a:ln>
          </p:spPr>
          <p:txBody>
            <a:bodyPr/>
            <a:lstStyle/>
            <a:p>
              <a:endParaRPr lang="en-US"/>
            </a:p>
          </p:txBody>
        </p:sp>
        <p:grpSp>
          <p:nvGrpSpPr>
            <p:cNvPr id="9" name="Group 7"/>
            <p:cNvGrpSpPr>
              <a:grpSpLocks/>
            </p:cNvGrpSpPr>
            <p:nvPr/>
          </p:nvGrpSpPr>
          <p:grpSpPr bwMode="auto">
            <a:xfrm>
              <a:off x="10682514" y="3048000"/>
              <a:ext cx="1676400" cy="2058988"/>
              <a:chOff x="20" y="0"/>
              <a:chExt cx="154" cy="163"/>
            </a:xfrm>
            <a:solidFill>
              <a:srgbClr val="C4BD97"/>
            </a:solidFill>
          </p:grpSpPr>
          <p:sp>
            <p:nvSpPr>
              <p:cNvPr id="3097" name="Rectangle 8"/>
              <p:cNvSpPr>
                <a:spLocks/>
              </p:cNvSpPr>
              <p:nvPr/>
            </p:nvSpPr>
            <p:spPr bwMode="auto">
              <a:xfrm>
                <a:off x="20" y="0"/>
                <a:ext cx="154"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098" name="Rectangle 9"/>
              <p:cNvSpPr>
                <a:spLocks/>
              </p:cNvSpPr>
              <p:nvPr/>
            </p:nvSpPr>
            <p:spPr bwMode="auto">
              <a:xfrm>
                <a:off x="33" y="30"/>
                <a:ext cx="133"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5</a:t>
                </a:r>
                <a:endParaRPr lang="en-US" dirty="0">
                  <a:ea typeface="Helvetica" charset="0"/>
                  <a:cs typeface="Arial" pitchFamily="34" charset="0"/>
                </a:endParaRPr>
              </a:p>
            </p:txBody>
          </p:sp>
        </p:grpSp>
      </p:grpSp>
      <p:grpSp>
        <p:nvGrpSpPr>
          <p:cNvPr id="10" name="Group 39"/>
          <p:cNvGrpSpPr>
            <a:grpSpLocks/>
          </p:cNvGrpSpPr>
          <p:nvPr/>
        </p:nvGrpSpPr>
        <p:grpSpPr bwMode="auto">
          <a:xfrm>
            <a:off x="5375275" y="2930525"/>
            <a:ext cx="2679700" cy="2627313"/>
            <a:chOff x="5375175" y="2930525"/>
            <a:chExt cx="2679800" cy="2626828"/>
          </a:xfrm>
        </p:grpSpPr>
        <p:grpSp>
          <p:nvGrpSpPr>
            <p:cNvPr id="11" name="Group 4"/>
            <p:cNvGrpSpPr>
              <a:grpSpLocks/>
            </p:cNvGrpSpPr>
            <p:nvPr/>
          </p:nvGrpSpPr>
          <p:grpSpPr bwMode="auto">
            <a:xfrm>
              <a:off x="7155189" y="2930525"/>
              <a:ext cx="899786" cy="1448082"/>
              <a:chOff x="-11" y="0"/>
              <a:chExt cx="114" cy="163"/>
            </a:xfrm>
            <a:solidFill>
              <a:srgbClr val="C4BD97"/>
            </a:solidFill>
          </p:grpSpPr>
          <p:sp>
            <p:nvSpPr>
              <p:cNvPr id="38"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9" name="Rectangle 6"/>
              <p:cNvSpPr>
                <a:spLocks/>
              </p:cNvSpPr>
              <p:nvPr/>
            </p:nvSpPr>
            <p:spPr bwMode="auto">
              <a:xfrm>
                <a:off x="1" y="30"/>
                <a:ext cx="93"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chemeClr val="bg1"/>
                    </a:solidFill>
                    <a:ea typeface="Helvetica" charset="0"/>
                    <a:cs typeface="Arial" pitchFamily="34" charset="0"/>
                    <a:sym typeface="Helvetica" charset="0"/>
                  </a:rPr>
                  <a:t>4</a:t>
                </a:r>
                <a:endParaRPr lang="en-US" dirty="0">
                  <a:solidFill>
                    <a:schemeClr val="bg1"/>
                  </a:solidFill>
                  <a:ea typeface="Helvetica" charset="0"/>
                  <a:cs typeface="Arial" pitchFamily="34" charset="0"/>
                </a:endParaRPr>
              </a:p>
            </p:txBody>
          </p:sp>
        </p:grpSp>
        <p:sp>
          <p:nvSpPr>
            <p:cNvPr id="17419" name="Line 16"/>
            <p:cNvSpPr>
              <a:spLocks noChangeShapeType="1"/>
            </p:cNvSpPr>
            <p:nvPr/>
          </p:nvSpPr>
          <p:spPr bwMode="auto">
            <a:xfrm>
              <a:off x="7409977" y="4377490"/>
              <a:ext cx="0" cy="533680"/>
            </a:xfrm>
            <a:prstGeom prst="line">
              <a:avLst/>
            </a:prstGeom>
            <a:noFill/>
            <a:ln w="13546">
              <a:solidFill>
                <a:srgbClr val="306F88"/>
              </a:solidFill>
              <a:round/>
              <a:headEnd/>
              <a:tailEnd/>
            </a:ln>
          </p:spPr>
          <p:txBody>
            <a:bodyPr/>
            <a:lstStyle/>
            <a:p>
              <a:endParaRPr lang="en-US"/>
            </a:p>
          </p:txBody>
        </p:sp>
        <p:sp>
          <p:nvSpPr>
            <p:cNvPr id="17420" name="Line 17"/>
            <p:cNvSpPr>
              <a:spLocks noChangeShapeType="1"/>
            </p:cNvSpPr>
            <p:nvPr/>
          </p:nvSpPr>
          <p:spPr bwMode="auto">
            <a:xfrm>
              <a:off x="5474269" y="4913403"/>
              <a:ext cx="2194882" cy="0"/>
            </a:xfrm>
            <a:prstGeom prst="line">
              <a:avLst/>
            </a:prstGeom>
            <a:noFill/>
            <a:ln w="13546">
              <a:solidFill>
                <a:srgbClr val="306F88"/>
              </a:solidFill>
              <a:round/>
              <a:headEnd/>
              <a:tailEnd/>
            </a:ln>
          </p:spPr>
          <p:txBody>
            <a:bodyPr/>
            <a:lstStyle/>
            <a:p>
              <a:endParaRPr lang="en-US"/>
            </a:p>
          </p:txBody>
        </p:sp>
        <p:sp>
          <p:nvSpPr>
            <p:cNvPr id="17421" name="Rectangle 18"/>
            <p:cNvSpPr>
              <a:spLocks/>
            </p:cNvSpPr>
            <p:nvPr/>
          </p:nvSpPr>
          <p:spPr bwMode="auto">
            <a:xfrm>
              <a:off x="5375175" y="4910908"/>
              <a:ext cx="2373821" cy="646445"/>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Making it happen</a:t>
              </a:r>
              <a:endParaRPr lang="en-US">
                <a:solidFill>
                  <a:srgbClr val="306F88"/>
                </a:solidFill>
                <a:cs typeface="Arial"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20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738" y="822325"/>
            <a:ext cx="8518525" cy="5851097"/>
          </a:xfrm>
          <a:prstGeom prst="rect">
            <a:avLst/>
          </a:prstGeom>
          <a:noFill/>
        </p:spPr>
        <p:txBody>
          <a:bodyPr lIns="64270" tIns="32135" rIns="64270" bIns="32135">
            <a:spAutoFit/>
          </a:bodyPr>
          <a:lstStyle/>
          <a:p>
            <a:pPr algn="ctr" defTabSz="457059">
              <a:spcBef>
                <a:spcPts val="844"/>
              </a:spcBef>
              <a:defRPr/>
            </a:pPr>
            <a:r>
              <a:rPr lang="en-US" sz="2800" b="1" dirty="0">
                <a:ea typeface="MS PGothic" pitchFamily="34" charset="-128"/>
                <a:cs typeface="Arial" pitchFamily="34" charset="0"/>
              </a:rPr>
              <a:t>Chapter III: The Superiority of Lottery-Based Analysis</a:t>
            </a:r>
          </a:p>
          <a:p>
            <a:pPr defTabSz="457059">
              <a:spcBef>
                <a:spcPts val="844"/>
              </a:spcBef>
              <a:defRPr/>
            </a:pPr>
            <a:endParaRPr lang="en-US" sz="2800" b="1" dirty="0">
              <a:ea typeface="MS PGothic" pitchFamily="34" charset="-128"/>
              <a:cs typeface="Arial" pitchFamily="34" charset="0"/>
            </a:endParaRPr>
          </a:p>
          <a:p>
            <a:pPr marL="203081" indent="-203081" defTabSz="457059">
              <a:spcBef>
                <a:spcPts val="844"/>
              </a:spcBef>
              <a:defRPr/>
            </a:pPr>
            <a:r>
              <a:rPr lang="en-US" sz="2800" dirty="0">
                <a:ea typeface="MS PGothic" pitchFamily="34" charset="-128"/>
                <a:cs typeface="Arial" pitchFamily="34" charset="0"/>
              </a:rPr>
              <a:t>• Why is lottery-based evaluation the gold standard? </a:t>
            </a:r>
          </a:p>
          <a:p>
            <a:pPr marL="203081" indent="-203081" defTabSz="457059">
              <a:spcBef>
                <a:spcPts val="844"/>
              </a:spcBef>
              <a:defRPr/>
            </a:pPr>
            <a:r>
              <a:rPr lang="en-US" sz="2800" dirty="0" smtClean="0">
                <a:ea typeface="MS PGothic" pitchFamily="34" charset="-128"/>
                <a:cs typeface="Arial" pitchFamily="34" charset="0"/>
              </a:rPr>
              <a:t>• </a:t>
            </a:r>
            <a:r>
              <a:rPr lang="en-US" sz="2800" dirty="0">
                <a:ea typeface="MS PGothic" pitchFamily="34" charset="-128"/>
                <a:cs typeface="Arial" pitchFamily="34" charset="0"/>
              </a:rPr>
              <a:t>What about other evaluation methods, for occasions when lottery-based analysis is not available? </a:t>
            </a:r>
          </a:p>
          <a:p>
            <a:pPr marL="203081" indent="-203081" defTabSz="457059">
              <a:spcBef>
                <a:spcPts val="844"/>
              </a:spcBef>
              <a:defRPr/>
            </a:pPr>
            <a:r>
              <a:rPr lang="en-US" sz="2800" dirty="0" smtClean="0">
                <a:ea typeface="MS PGothic" pitchFamily="34" charset="-128"/>
                <a:cs typeface="Arial" pitchFamily="34" charset="0"/>
              </a:rPr>
              <a:t>• </a:t>
            </a:r>
            <a:r>
              <a:rPr lang="en-US" sz="2800" dirty="0">
                <a:ea typeface="MS PGothic" pitchFamily="34" charset="-128"/>
                <a:cs typeface="Arial" pitchFamily="34" charset="0"/>
              </a:rPr>
              <a:t>How do we know which evaluation methods work well?</a:t>
            </a:r>
          </a:p>
          <a:p>
            <a:pPr marL="203081" indent="-203081" defTabSz="457059">
              <a:spcBef>
                <a:spcPts val="844"/>
              </a:spcBef>
              <a:defRPr/>
            </a:pPr>
            <a:r>
              <a:rPr lang="en-US" sz="2800" dirty="0">
                <a:ea typeface="MS PGothic" pitchFamily="34" charset="-128"/>
                <a:cs typeface="Arial" pitchFamily="34" charset="0"/>
              </a:rPr>
              <a:t>• How exactly do we use lottery-based data to estimate charter schools’ effects?</a:t>
            </a:r>
          </a:p>
          <a:p>
            <a:pPr marL="203081" indent="-203081" defTabSz="457059">
              <a:spcBef>
                <a:spcPts val="844"/>
              </a:spcBef>
              <a:defRPr/>
            </a:pPr>
            <a:r>
              <a:rPr lang="en-US" sz="2800" dirty="0">
                <a:ea typeface="MS PGothic" pitchFamily="34" charset="-128"/>
                <a:cs typeface="Arial" pitchFamily="34" charset="0"/>
              </a:rPr>
              <a:t>• For the technically inclined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4"/>
          <p:cNvGrpSpPr>
            <a:grpSpLocks/>
          </p:cNvGrpSpPr>
          <p:nvPr/>
        </p:nvGrpSpPr>
        <p:grpSpPr bwMode="auto">
          <a:xfrm>
            <a:off x="157163" y="855663"/>
            <a:ext cx="8829675" cy="5805487"/>
            <a:chOff x="157163" y="855663"/>
            <a:chExt cx="8829675" cy="5805487"/>
          </a:xfrm>
        </p:grpSpPr>
        <p:pic>
          <p:nvPicPr>
            <p:cNvPr id="35843" name="Picture 2"/>
            <p:cNvPicPr>
              <a:picLocks noChangeAspect="1"/>
            </p:cNvPicPr>
            <p:nvPr/>
          </p:nvPicPr>
          <p:blipFill>
            <a:blip r:embed="rId3"/>
            <a:srcRect/>
            <a:stretch>
              <a:fillRect/>
            </a:stretch>
          </p:blipFill>
          <p:spPr bwMode="auto">
            <a:xfrm>
              <a:off x="157163" y="855663"/>
              <a:ext cx="8829675" cy="5653087"/>
            </a:xfrm>
            <a:prstGeom prst="rect">
              <a:avLst/>
            </a:prstGeom>
            <a:noFill/>
            <a:ln w="12700">
              <a:noFill/>
              <a:miter lim="0"/>
              <a:headEnd/>
              <a:tailEnd/>
            </a:ln>
          </p:spPr>
        </p:pic>
        <p:pic>
          <p:nvPicPr>
            <p:cNvPr id="35844" name="Picture 2"/>
            <p:cNvPicPr>
              <a:picLocks noChangeAspect="1"/>
            </p:cNvPicPr>
            <p:nvPr/>
          </p:nvPicPr>
          <p:blipFill>
            <a:blip r:embed="rId3"/>
            <a:srcRect l="13419" t="7027"/>
            <a:stretch>
              <a:fillRect/>
            </a:stretch>
          </p:blipFill>
          <p:spPr bwMode="auto">
            <a:xfrm>
              <a:off x="749555" y="1405288"/>
              <a:ext cx="7644891" cy="5255862"/>
            </a:xfrm>
            <a:prstGeom prst="rect">
              <a:avLst/>
            </a:prstGeom>
            <a:noFill/>
            <a:ln w="12700">
              <a:noFill/>
              <a:miter lim="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418826" y="1117271"/>
            <a:ext cx="8220677" cy="4065993"/>
          </a:xfrm>
          <a:prstGeom prst="rect">
            <a:avLst/>
          </a:prstGeom>
          <a:noFill/>
          <a:ln w="9525">
            <a:noFill/>
            <a:miter lim="800000"/>
            <a:headEnd/>
            <a:tailEnd/>
          </a:ln>
        </p:spPr>
        <p:txBody>
          <a:bodyPr wrap="square" lIns="64270" tIns="32135" rIns="64270" bIns="32135">
            <a:spAutoFit/>
          </a:bodyPr>
          <a:lstStyle/>
          <a:p>
            <a:pPr defTabSz="454025"/>
            <a:r>
              <a:rPr lang="en-US" sz="6000" dirty="0">
                <a:solidFill>
                  <a:srgbClr val="4D4D4D"/>
                </a:solidFill>
                <a:cs typeface="Arial" pitchFamily="34" charset="0"/>
                <a:sym typeface="Arial" pitchFamily="34" charset="0"/>
              </a:rPr>
              <a:t>Intentional structure </a:t>
            </a:r>
            <a:r>
              <a:rPr lang="en-US" sz="6000" dirty="0" smtClean="0">
                <a:solidFill>
                  <a:srgbClr val="4D4D4D"/>
                </a:solidFill>
                <a:cs typeface="Arial" pitchFamily="34" charset="0"/>
                <a:sym typeface="Arial" pitchFamily="34" charset="0"/>
              </a:rPr>
              <a:t>reinforces </a:t>
            </a:r>
            <a:r>
              <a:rPr lang="en-US" sz="8000" dirty="0">
                <a:solidFill>
                  <a:srgbClr val="306F88"/>
                </a:solidFill>
                <a:cs typeface="Arial" pitchFamily="34" charset="0"/>
                <a:sym typeface="Arial" pitchFamily="34" charset="0"/>
              </a:rPr>
              <a:t>interpretation</a:t>
            </a:r>
            <a:r>
              <a:rPr lang="en-US" sz="6000" dirty="0">
                <a:solidFill>
                  <a:srgbClr val="4D4D4D"/>
                </a:solidFill>
                <a:cs typeface="Arial" pitchFamily="34" charset="0"/>
                <a:sym typeface="Arial" pitchFamily="34" charset="0"/>
              </a:rPr>
              <a:t>, </a:t>
            </a:r>
            <a:endParaRPr lang="en-US" sz="6000" dirty="0" smtClean="0">
              <a:solidFill>
                <a:srgbClr val="4D4D4D"/>
              </a:solidFill>
              <a:cs typeface="Arial" pitchFamily="34" charset="0"/>
              <a:sym typeface="Arial" pitchFamily="34" charset="0"/>
            </a:endParaRPr>
          </a:p>
          <a:p>
            <a:pPr defTabSz="454025"/>
            <a:r>
              <a:rPr lang="en-US" sz="6000" dirty="0" smtClean="0">
                <a:solidFill>
                  <a:srgbClr val="4D4D4D"/>
                </a:solidFill>
                <a:cs typeface="Arial" pitchFamily="34" charset="0"/>
                <a:sym typeface="Arial" pitchFamily="34" charset="0"/>
              </a:rPr>
              <a:t>and produces </a:t>
            </a:r>
            <a:r>
              <a:rPr lang="en-US" sz="6000" dirty="0">
                <a:solidFill>
                  <a:srgbClr val="4D4D4D"/>
                </a:solidFill>
                <a:cs typeface="Arial" pitchFamily="34" charset="0"/>
                <a:sym typeface="Arial" pitchFamily="34" charset="0"/>
              </a:rPr>
              <a:t>meaning.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731838" y="2195513"/>
            <a:ext cx="7118350" cy="4286250"/>
          </a:xfrm>
          <a:prstGeom prst="rect">
            <a:avLst/>
          </a:prstGeom>
          <a:noFill/>
          <a:ln w="12700">
            <a:noFill/>
            <a:miter lim="0"/>
            <a:headEnd/>
            <a:tailEnd/>
          </a:ln>
        </p:spPr>
        <p:txBody>
          <a:bodyPr lIns="88868" tIns="50784" rIns="88868" bIns="50784"/>
          <a:lstStyle/>
          <a:p>
            <a:pPr defTabSz="454025"/>
            <a:r>
              <a:rPr lang="en-US" sz="6700">
                <a:solidFill>
                  <a:srgbClr val="4D4D4D"/>
                </a:solidFill>
                <a:cs typeface="Arial" pitchFamily="34" charset="0"/>
                <a:sym typeface="Arial" pitchFamily="34" charset="0"/>
              </a:rPr>
              <a:t>Visual presentation </a:t>
            </a:r>
            <a:r>
              <a:rPr lang="en-US" sz="7900">
                <a:solidFill>
                  <a:srgbClr val="306F88"/>
                </a:solidFill>
                <a:cs typeface="Arial" pitchFamily="34" charset="0"/>
                <a:sym typeface="Arial" pitchFamily="34" charset="0"/>
              </a:rPr>
              <a:t>matters</a:t>
            </a:r>
            <a:r>
              <a:rPr lang="en-US" sz="7900">
                <a:solidFill>
                  <a:srgbClr val="4D4D4D"/>
                </a:solidFill>
                <a:cs typeface="Arial" pitchFamily="34" charset="0"/>
                <a:sym typeface="Arial" pitchFamily="34" charset="0"/>
              </a:rPr>
              <a:t> </a:t>
            </a:r>
            <a:r>
              <a:rPr lang="en-US" sz="6700">
                <a:solidFill>
                  <a:srgbClr val="4D4D4D"/>
                </a:solidFill>
                <a:cs typeface="Arial" pitchFamily="34" charset="0"/>
                <a:sym typeface="Arial" pitchFamily="34" charset="0"/>
              </a:rPr>
              <a:t>for the written word.</a:t>
            </a:r>
            <a:endParaRPr lang="en-US" sz="2200"/>
          </a:p>
        </p:txBody>
      </p:sp>
      <p:grpSp>
        <p:nvGrpSpPr>
          <p:cNvPr id="2" name="Group 3"/>
          <p:cNvGrpSpPr>
            <a:grpSpLocks/>
          </p:cNvGrpSpPr>
          <p:nvPr/>
        </p:nvGrpSpPr>
        <p:grpSpPr bwMode="auto">
          <a:xfrm>
            <a:off x="8102203" y="1460897"/>
            <a:ext cx="696516" cy="696516"/>
            <a:chOff x="0" y="0"/>
            <a:chExt cx="117" cy="117"/>
          </a:xfrm>
          <a:solidFill>
            <a:schemeClr val="accent2"/>
          </a:solidFill>
        </p:grpSpPr>
        <p:sp>
          <p:nvSpPr>
            <p:cNvPr id="16"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ea typeface="MS PGothic" pitchFamily="34" charset="-128"/>
              </a:endParaRPr>
            </a:p>
          </p:txBody>
        </p:sp>
        <p:sp>
          <p:nvSpPr>
            <p:cNvPr id="17" name="Rectangle 5"/>
            <p:cNvSpPr>
              <a:spLocks/>
            </p:cNvSpPr>
            <p:nvPr/>
          </p:nvSpPr>
          <p:spPr bwMode="auto">
            <a:xfrm>
              <a:off x="17" y="4"/>
              <a:ext cx="83" cy="108"/>
            </a:xfrm>
            <a:prstGeom prst="flowChartConnector">
              <a:avLst/>
            </a:prstGeom>
            <a:grpFill/>
            <a:ln w="12700" cap="flat" cmpd="sng">
              <a:noFill/>
              <a:prstDash val="solid"/>
              <a:miter lim="0"/>
              <a:headEnd/>
              <a:tailEnd/>
            </a:ln>
            <a:effectLst/>
          </p:spPr>
          <p:txBody>
            <a:bodyPr lIns="72248" tIns="72248" rIns="72248" bIns="72248" anchor="ctr"/>
            <a:lstStyle/>
            <a:p>
              <a:pPr algn="ctr" defTabSz="913863">
                <a:defRPr/>
              </a:pPr>
              <a:r>
                <a:rPr lang="en-US" sz="3800" dirty="0">
                  <a:effectLst>
                    <a:outerShdw blurRad="38100" dist="38100" dir="2700000" algn="tl">
                      <a:srgbClr val="C0C0C0"/>
                    </a:outerShdw>
                  </a:effectLst>
                  <a:latin typeface="Helvetica" charset="0"/>
                  <a:ea typeface="Helvetica" charset="0"/>
                  <a:cs typeface="Helvetica" charset="0"/>
                  <a:sym typeface="Helvetica" charset="0"/>
                </a:rPr>
                <a:t>2</a:t>
              </a:r>
              <a:endParaRPr lang="en-US" dirty="0">
                <a:ea typeface="MS PGothic" pitchFamily="34" charset="-128"/>
              </a:endParaRPr>
            </a:p>
          </p:txBody>
        </p:sp>
      </p:grpSp>
      <p:grpSp>
        <p:nvGrpSpPr>
          <p:cNvPr id="3" name="Group 3"/>
          <p:cNvGrpSpPr>
            <a:grpSpLocks/>
          </p:cNvGrpSpPr>
          <p:nvPr/>
        </p:nvGrpSpPr>
        <p:grpSpPr bwMode="auto">
          <a:xfrm>
            <a:off x="7317581" y="1460897"/>
            <a:ext cx="696516" cy="696516"/>
            <a:chOff x="0" y="0"/>
            <a:chExt cx="117" cy="117"/>
          </a:xfrm>
          <a:solidFill>
            <a:schemeClr val="bg1">
              <a:lumMod val="85000"/>
            </a:schemeClr>
          </a:solidFill>
        </p:grpSpPr>
        <p:sp>
          <p:nvSpPr>
            <p:cNvPr id="19"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20"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1</a:t>
              </a:r>
              <a:endParaRPr lang="en-US" dirty="0">
                <a:solidFill>
                  <a:schemeClr val="bg1">
                    <a:lumMod val="65000"/>
                  </a:schemeClr>
                </a:solidFill>
                <a:ea typeface="MS PGothic" pitchFamily="34" charset="-128"/>
              </a:endParaRPr>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JASONA~1\AppData\Local\Temp\msohtmlclip1\01\clip_image001.png"/>
          <p:cNvPicPr>
            <a:picLocks noChangeAspect="1" noChangeArrowheads="1"/>
          </p:cNvPicPr>
          <p:nvPr/>
        </p:nvPicPr>
        <p:blipFill>
          <a:blip r:embed="rId3"/>
          <a:srcRect r="436"/>
          <a:stretch>
            <a:fillRect/>
          </a:stretch>
        </p:blipFill>
        <p:spPr bwMode="auto">
          <a:xfrm>
            <a:off x="101600" y="1155700"/>
            <a:ext cx="89408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JASONA~1\AppData\Local\Temp\msohtmlclip1\01\clip_image001.png"/>
          <p:cNvPicPr>
            <a:picLocks noChangeAspect="1" noChangeArrowheads="1"/>
          </p:cNvPicPr>
          <p:nvPr/>
        </p:nvPicPr>
        <p:blipFill>
          <a:blip r:embed="rId3"/>
          <a:srcRect/>
          <a:stretch>
            <a:fillRect/>
          </a:stretch>
        </p:blipFill>
        <p:spPr bwMode="auto">
          <a:xfrm>
            <a:off x="187325" y="825500"/>
            <a:ext cx="8769350" cy="56499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393700" y="857250"/>
            <a:ext cx="8358188" cy="6000750"/>
          </a:xfrm>
          <a:prstGeom prst="rect">
            <a:avLst/>
          </a:prstGeom>
          <a:noFill/>
          <a:ln w="12700">
            <a:noFill/>
            <a:miter lim="0"/>
            <a:headEnd/>
            <a:tailEnd/>
          </a:ln>
        </p:spPr>
        <p:txBody>
          <a:bodyPr lIns="88868" tIns="50784" rIns="88868" bIns="50784"/>
          <a:lstStyle/>
          <a:p>
            <a:pPr defTabSz="454025"/>
            <a:r>
              <a:rPr lang="en-US" sz="5100" i="1">
                <a:cs typeface="Arial" pitchFamily="34" charset="0"/>
                <a:sym typeface="Arial" pitchFamily="34" charset="0"/>
              </a:rPr>
              <a:t>“Words are </a:t>
            </a:r>
            <a:r>
              <a:rPr lang="en-US" sz="5100" i="1">
                <a:solidFill>
                  <a:srgbClr val="306F88"/>
                </a:solidFill>
                <a:cs typeface="Arial" pitchFamily="34" charset="0"/>
                <a:sym typeface="Arial" pitchFamily="34" charset="0"/>
              </a:rPr>
              <a:t>sacred</a:t>
            </a:r>
            <a:r>
              <a:rPr lang="en-US" sz="5100" i="1">
                <a:cs typeface="Arial" pitchFamily="34" charset="0"/>
                <a:sym typeface="Arial" pitchFamily="34" charset="0"/>
              </a:rPr>
              <a:t>. They deserve respect. </a:t>
            </a:r>
          </a:p>
          <a:p>
            <a:pPr defTabSz="454025"/>
            <a:endParaRPr lang="en-US" sz="5000" i="1">
              <a:cs typeface="Arial" pitchFamily="34" charset="0"/>
              <a:sym typeface="Arial" pitchFamily="34" charset="0"/>
            </a:endParaRPr>
          </a:p>
          <a:p>
            <a:pPr defTabSz="454025"/>
            <a:r>
              <a:rPr lang="en-US" sz="5100" i="1">
                <a:cs typeface="Arial" pitchFamily="34" charset="0"/>
                <a:sym typeface="Arial" pitchFamily="34" charset="0"/>
              </a:rPr>
              <a:t>If you get the right ones in the right order, you can </a:t>
            </a:r>
            <a:r>
              <a:rPr lang="en-US" sz="5100" i="1">
                <a:solidFill>
                  <a:srgbClr val="306F88"/>
                </a:solidFill>
                <a:cs typeface="Arial" pitchFamily="34" charset="0"/>
                <a:sym typeface="Arial" pitchFamily="34" charset="0"/>
              </a:rPr>
              <a:t>nudge the world </a:t>
            </a:r>
            <a:r>
              <a:rPr lang="en-US" sz="5100" i="1">
                <a:cs typeface="Arial" pitchFamily="34" charset="0"/>
                <a:sym typeface="Arial" pitchFamily="34" charset="0"/>
              </a:rPr>
              <a:t>a little.”</a:t>
            </a:r>
            <a:r>
              <a:rPr lang="en-US" sz="3600">
                <a:cs typeface="Arial" pitchFamily="34" charset="0"/>
                <a:sym typeface="Arial" pitchFamily="34" charset="0"/>
              </a:rPr>
              <a:t> </a:t>
            </a:r>
            <a:endParaRPr lang="en-US">
              <a:cs typeface="Arial" pitchFamily="34" charset="0"/>
              <a:sym typeface="Arial" pitchFamily="34" charset="0"/>
            </a:endParaRPr>
          </a:p>
          <a:p>
            <a:pPr defTabSz="454025"/>
            <a:endParaRPr lang="en-US" sz="2000">
              <a:cs typeface="Arial" pitchFamily="34" charset="0"/>
              <a:sym typeface="Arial" pitchFamily="34" charset="0"/>
            </a:endParaRPr>
          </a:p>
          <a:p>
            <a:pPr algn="r" defTabSz="454025"/>
            <a:r>
              <a:rPr lang="en-US" sz="3200">
                <a:cs typeface="Arial" pitchFamily="34" charset="0"/>
                <a:sym typeface="Arial" pitchFamily="34" charset="0"/>
              </a:rPr>
              <a:t>-Sir Tom Stoppard, playwright</a:t>
            </a:r>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1"/>
          <p:cNvSpPr>
            <a:spLocks noChangeShapeType="1"/>
          </p:cNvSpPr>
          <p:nvPr/>
        </p:nvSpPr>
        <p:spPr bwMode="auto">
          <a:xfrm>
            <a:off x="479425" y="3657600"/>
            <a:ext cx="8151813" cy="0"/>
          </a:xfrm>
          <a:prstGeom prst="line">
            <a:avLst/>
          </a:prstGeom>
          <a:noFill/>
          <a:ln w="38100">
            <a:solidFill>
              <a:srgbClr val="306F88"/>
            </a:solidFill>
            <a:round/>
            <a:headEnd type="diamond" w="med" len="med"/>
            <a:tailEnd type="diamond" w="med" len="med"/>
          </a:ln>
        </p:spPr>
        <p:txBody>
          <a:bodyPr lIns="64270" tIns="32135" rIns="64270" bIns="32135"/>
          <a:lstStyle/>
          <a:p>
            <a:endParaRPr lang="en-US"/>
          </a:p>
        </p:txBody>
      </p:sp>
      <p:sp>
        <p:nvSpPr>
          <p:cNvPr id="41987" name="Rectangle 2"/>
          <p:cNvSpPr>
            <a:spLocks/>
          </p:cNvSpPr>
          <p:nvPr/>
        </p:nvSpPr>
        <p:spPr bwMode="auto">
          <a:xfrm rot="-1128809">
            <a:off x="280988" y="2997200"/>
            <a:ext cx="1222375" cy="527050"/>
          </a:xfrm>
          <a:prstGeom prst="rect">
            <a:avLst/>
          </a:prstGeom>
          <a:noFill/>
          <a:ln w="12700">
            <a:noFill/>
            <a:miter lim="0"/>
            <a:headEnd/>
            <a:tailEnd/>
          </a:ln>
        </p:spPr>
        <p:txBody>
          <a:bodyPr lIns="88868" tIns="50784" rIns="88868" bIns="50784"/>
          <a:lstStyle/>
          <a:p>
            <a:pPr defTabSz="454025"/>
            <a:r>
              <a:rPr lang="en-US" sz="2700">
                <a:solidFill>
                  <a:srgbClr val="286A7E"/>
                </a:solidFill>
                <a:ea typeface="Baskerville" charset="0"/>
                <a:cs typeface="Arial" pitchFamily="34" charset="0"/>
                <a:sym typeface="Baskerville" charset="0"/>
              </a:rPr>
              <a:t>Start</a:t>
            </a:r>
            <a:endParaRPr lang="en-US">
              <a:ea typeface="Baskerville" charset="0"/>
              <a:cs typeface="Arial" pitchFamily="34" charset="0"/>
            </a:endParaRPr>
          </a:p>
        </p:txBody>
      </p:sp>
      <p:sp>
        <p:nvSpPr>
          <p:cNvPr id="41988" name="Rectangle 3"/>
          <p:cNvSpPr>
            <a:spLocks/>
          </p:cNvSpPr>
          <p:nvPr/>
        </p:nvSpPr>
        <p:spPr bwMode="auto">
          <a:xfrm rot="-933990">
            <a:off x="8126413" y="3024188"/>
            <a:ext cx="838200" cy="525462"/>
          </a:xfrm>
          <a:prstGeom prst="rect">
            <a:avLst/>
          </a:prstGeom>
          <a:noFill/>
          <a:ln w="12700">
            <a:noFill/>
            <a:miter lim="0"/>
            <a:headEnd/>
            <a:tailEnd/>
          </a:ln>
        </p:spPr>
        <p:txBody>
          <a:bodyPr lIns="88868" tIns="50784" rIns="88868" bIns="50784"/>
          <a:lstStyle/>
          <a:p>
            <a:pPr algn="r" defTabSz="454025"/>
            <a:r>
              <a:rPr lang="en-US" sz="2700">
                <a:solidFill>
                  <a:srgbClr val="286A7E"/>
                </a:solidFill>
                <a:ea typeface="Baskerville" charset="0"/>
                <a:cs typeface="Arial" pitchFamily="34" charset="0"/>
                <a:sym typeface="Baskerville" charset="0"/>
              </a:rPr>
              <a:t>End</a:t>
            </a:r>
            <a:endParaRPr lang="en-US">
              <a:ea typeface="Baskerville" charset="0"/>
              <a:cs typeface="Arial" pitchFamily="34" charset="0"/>
            </a:endParaRPr>
          </a:p>
        </p:txBody>
      </p:sp>
      <p:grpSp>
        <p:nvGrpSpPr>
          <p:cNvPr id="41989" name="Group 25"/>
          <p:cNvGrpSpPr>
            <a:grpSpLocks/>
          </p:cNvGrpSpPr>
          <p:nvPr/>
        </p:nvGrpSpPr>
        <p:grpSpPr bwMode="auto">
          <a:xfrm>
            <a:off x="239713" y="1708150"/>
            <a:ext cx="2971800" cy="2644775"/>
            <a:chOff x="159068" y="1595755"/>
            <a:chExt cx="2971800" cy="2645410"/>
          </a:xfrm>
        </p:grpSpPr>
        <p:grpSp>
          <p:nvGrpSpPr>
            <p:cNvPr id="3" name="Group 4"/>
            <p:cNvGrpSpPr>
              <a:grpSpLocks/>
            </p:cNvGrpSpPr>
            <p:nvPr/>
          </p:nvGrpSpPr>
          <p:grpSpPr bwMode="auto">
            <a:xfrm>
              <a:off x="264640" y="2793194"/>
              <a:ext cx="1126447" cy="1447971"/>
              <a:chOff x="-11" y="0"/>
              <a:chExt cx="114" cy="163"/>
            </a:xfrm>
            <a:solidFill>
              <a:srgbClr val="C4BD97"/>
            </a:solidFill>
          </p:grpSpPr>
          <p:sp>
            <p:nvSpPr>
              <p:cNvPr id="3105"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106" name="Rectangle 6"/>
              <p:cNvSpPr>
                <a:spLocks/>
              </p:cNvSpPr>
              <p:nvPr/>
            </p:nvSpPr>
            <p:spPr bwMode="auto">
              <a:xfrm>
                <a:off x="6" y="29"/>
                <a:ext cx="93" cy="104"/>
              </a:xfrm>
              <a:prstGeom prst="rect">
                <a:avLst/>
              </a:prstGeom>
              <a:solidFill>
                <a:schemeClr val="accent2"/>
              </a:solidFill>
              <a:ln w="12700">
                <a:noFill/>
                <a:miter lim="0"/>
                <a:headEnd/>
                <a:tailEnd/>
              </a:ln>
            </p:spPr>
            <p:txBody>
              <a:bodyPr lIns="126435" tIns="72248" rIns="126435" bIns="72248" anchor="ctr"/>
              <a:lstStyle/>
              <a:p>
                <a:pPr defTabSz="456372">
                  <a:defRPr/>
                </a:pPr>
                <a:r>
                  <a:rPr lang="en-US" sz="5300" dirty="0">
                    <a:solidFill>
                      <a:schemeClr val="bg1"/>
                    </a:solidFill>
                    <a:ea typeface="Helvetica" charset="0"/>
                    <a:cs typeface="Arial" pitchFamily="34" charset="0"/>
                    <a:sym typeface="Helvetica" charset="0"/>
                  </a:rPr>
                  <a:t>1</a:t>
                </a:r>
                <a:endParaRPr lang="en-US" dirty="0">
                  <a:solidFill>
                    <a:schemeClr val="bg1"/>
                  </a:solidFill>
                  <a:ea typeface="Helvetica" charset="0"/>
                  <a:cs typeface="Arial" pitchFamily="34" charset="0"/>
                </a:endParaRPr>
              </a:p>
            </p:txBody>
          </p:sp>
        </p:grpSp>
        <p:sp>
          <p:nvSpPr>
            <p:cNvPr id="42001" name="Line 16"/>
            <p:cNvSpPr>
              <a:spLocks noChangeShapeType="1"/>
            </p:cNvSpPr>
            <p:nvPr/>
          </p:nvSpPr>
          <p:spPr bwMode="auto">
            <a:xfrm>
              <a:off x="894486" y="2249508"/>
              <a:ext cx="0" cy="533639"/>
            </a:xfrm>
            <a:prstGeom prst="line">
              <a:avLst/>
            </a:prstGeom>
            <a:noFill/>
            <a:ln w="13546">
              <a:solidFill>
                <a:srgbClr val="306F88"/>
              </a:solidFill>
              <a:round/>
              <a:headEnd/>
              <a:tailEnd/>
            </a:ln>
          </p:spPr>
          <p:txBody>
            <a:bodyPr/>
            <a:lstStyle/>
            <a:p>
              <a:endParaRPr lang="en-US"/>
            </a:p>
          </p:txBody>
        </p:sp>
        <p:sp>
          <p:nvSpPr>
            <p:cNvPr id="42002" name="Line 17"/>
            <p:cNvSpPr>
              <a:spLocks noChangeShapeType="1"/>
            </p:cNvSpPr>
            <p:nvPr/>
          </p:nvSpPr>
          <p:spPr bwMode="auto">
            <a:xfrm>
              <a:off x="361057" y="2249508"/>
              <a:ext cx="1827941" cy="0"/>
            </a:xfrm>
            <a:prstGeom prst="line">
              <a:avLst/>
            </a:prstGeom>
            <a:noFill/>
            <a:ln w="13546">
              <a:solidFill>
                <a:srgbClr val="306F88"/>
              </a:solidFill>
              <a:round/>
              <a:headEnd/>
              <a:tailEnd/>
            </a:ln>
          </p:spPr>
          <p:txBody>
            <a:bodyPr/>
            <a:lstStyle/>
            <a:p>
              <a:endParaRPr lang="en-US"/>
            </a:p>
          </p:txBody>
        </p:sp>
        <p:sp>
          <p:nvSpPr>
            <p:cNvPr id="42003" name="Rectangle 18"/>
            <p:cNvSpPr>
              <a:spLocks/>
            </p:cNvSpPr>
            <p:nvPr/>
          </p:nvSpPr>
          <p:spPr bwMode="auto">
            <a:xfrm>
              <a:off x="159068" y="1595755"/>
              <a:ext cx="2971800" cy="646396"/>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The issue</a:t>
              </a:r>
              <a:endParaRPr lang="en-US">
                <a:solidFill>
                  <a:srgbClr val="306F88"/>
                </a:solidFill>
                <a:cs typeface="Arial" pitchFamily="34" charset="0"/>
              </a:endParaRPr>
            </a:p>
          </p:txBody>
        </p:sp>
      </p:grpSp>
      <p:grpSp>
        <p:nvGrpSpPr>
          <p:cNvPr id="41990" name="Group 26"/>
          <p:cNvGrpSpPr>
            <a:grpSpLocks/>
          </p:cNvGrpSpPr>
          <p:nvPr/>
        </p:nvGrpSpPr>
        <p:grpSpPr bwMode="auto">
          <a:xfrm>
            <a:off x="1471613" y="2905125"/>
            <a:ext cx="3000375" cy="3078163"/>
            <a:chOff x="1390968" y="2793365"/>
            <a:chExt cx="3000375" cy="3077528"/>
          </a:xfrm>
        </p:grpSpPr>
        <p:grpSp>
          <p:nvGrpSpPr>
            <p:cNvPr id="5" name="Group 7"/>
            <p:cNvGrpSpPr>
              <a:grpSpLocks/>
            </p:cNvGrpSpPr>
            <p:nvPr/>
          </p:nvGrpSpPr>
          <p:grpSpPr bwMode="auto">
            <a:xfrm>
              <a:off x="1390968" y="2793365"/>
              <a:ext cx="3000375" cy="1447589"/>
              <a:chOff x="0" y="0"/>
              <a:chExt cx="222" cy="163"/>
            </a:xfrm>
            <a:solidFill>
              <a:srgbClr val="C4BD97"/>
            </a:solidFill>
          </p:grpSpPr>
          <p:sp>
            <p:nvSpPr>
              <p:cNvPr id="3103" name="Rectangle 8"/>
              <p:cNvSpPr>
                <a:spLocks/>
              </p:cNvSpPr>
              <p:nvPr/>
            </p:nvSpPr>
            <p:spPr bwMode="auto">
              <a:xfrm>
                <a:off x="0" y="0"/>
                <a:ext cx="222"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4" name="Rectangle 9"/>
              <p:cNvSpPr>
                <a:spLocks/>
              </p:cNvSpPr>
              <p:nvPr/>
            </p:nvSpPr>
            <p:spPr bwMode="auto">
              <a:xfrm>
                <a:off x="39" y="24"/>
                <a:ext cx="140"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2</a:t>
                </a:r>
                <a:endParaRPr lang="en-US" dirty="0">
                  <a:ea typeface="Helvetica" charset="0"/>
                  <a:cs typeface="Arial" pitchFamily="34" charset="0"/>
                </a:endParaRPr>
              </a:p>
            </p:txBody>
          </p:sp>
        </p:grpSp>
        <p:sp>
          <p:nvSpPr>
            <p:cNvPr id="41997" name="Rectangle 21"/>
            <p:cNvSpPr>
              <a:spLocks/>
            </p:cNvSpPr>
            <p:nvPr/>
          </p:nvSpPr>
          <p:spPr bwMode="auto">
            <a:xfrm>
              <a:off x="1736069" y="5250338"/>
              <a:ext cx="1857879" cy="620555"/>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Reports</a:t>
              </a:r>
              <a:endParaRPr lang="en-US">
                <a:solidFill>
                  <a:srgbClr val="306F88"/>
                </a:solidFill>
                <a:cs typeface="Arial" pitchFamily="34" charset="0"/>
              </a:endParaRPr>
            </a:p>
          </p:txBody>
        </p:sp>
        <p:sp>
          <p:nvSpPr>
            <p:cNvPr id="41998" name="Line 16"/>
            <p:cNvSpPr>
              <a:spLocks noChangeShapeType="1"/>
            </p:cNvSpPr>
            <p:nvPr/>
          </p:nvSpPr>
          <p:spPr bwMode="auto">
            <a:xfrm>
              <a:off x="2658729" y="4239837"/>
              <a:ext cx="0" cy="1017888"/>
            </a:xfrm>
            <a:prstGeom prst="line">
              <a:avLst/>
            </a:prstGeom>
            <a:noFill/>
            <a:ln w="13546">
              <a:solidFill>
                <a:srgbClr val="306F88"/>
              </a:solidFill>
              <a:round/>
              <a:headEnd/>
              <a:tailEnd/>
            </a:ln>
          </p:spPr>
          <p:txBody>
            <a:bodyPr/>
            <a:lstStyle/>
            <a:p>
              <a:endParaRPr lang="en-US"/>
            </a:p>
          </p:txBody>
        </p:sp>
        <p:sp>
          <p:nvSpPr>
            <p:cNvPr id="41999" name="Line 17"/>
            <p:cNvSpPr>
              <a:spLocks noChangeShapeType="1"/>
            </p:cNvSpPr>
            <p:nvPr/>
          </p:nvSpPr>
          <p:spPr bwMode="auto">
            <a:xfrm>
              <a:off x="1808647" y="5257725"/>
              <a:ext cx="1651762" cy="0"/>
            </a:xfrm>
            <a:prstGeom prst="line">
              <a:avLst/>
            </a:prstGeom>
            <a:noFill/>
            <a:ln w="13546">
              <a:solidFill>
                <a:srgbClr val="306F88"/>
              </a:solidFill>
              <a:round/>
              <a:headEnd/>
              <a:tailEnd/>
            </a:ln>
          </p:spPr>
          <p:txBody>
            <a:bodyPr/>
            <a:lstStyle/>
            <a:p>
              <a:endParaRPr lang="en-US"/>
            </a:p>
          </p:txBody>
        </p:sp>
      </p:grpSp>
      <p:grpSp>
        <p:nvGrpSpPr>
          <p:cNvPr id="6" name="Group 27"/>
          <p:cNvGrpSpPr>
            <a:grpSpLocks/>
          </p:cNvGrpSpPr>
          <p:nvPr/>
        </p:nvGrpSpPr>
        <p:grpSpPr bwMode="auto">
          <a:xfrm>
            <a:off x="3840163" y="1214438"/>
            <a:ext cx="3429000" cy="3138487"/>
            <a:chOff x="3760120" y="1102896"/>
            <a:chExt cx="3428398" cy="3138269"/>
          </a:xfrm>
        </p:grpSpPr>
        <p:sp>
          <p:nvSpPr>
            <p:cNvPr id="41992" name="Rectangle 25"/>
            <p:cNvSpPr>
              <a:spLocks/>
            </p:cNvSpPr>
            <p:nvPr/>
          </p:nvSpPr>
          <p:spPr bwMode="auto">
            <a:xfrm>
              <a:off x="3760120" y="1102896"/>
              <a:ext cx="3218594" cy="61943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Presentations</a:t>
              </a:r>
              <a:endParaRPr lang="en-US">
                <a:solidFill>
                  <a:srgbClr val="306F88"/>
                </a:solidFill>
                <a:cs typeface="Arial" pitchFamily="34" charset="0"/>
              </a:endParaRPr>
            </a:p>
          </p:txBody>
        </p:sp>
        <p:sp>
          <p:nvSpPr>
            <p:cNvPr id="41993" name="Line 16"/>
            <p:cNvSpPr>
              <a:spLocks noChangeShapeType="1"/>
            </p:cNvSpPr>
            <p:nvPr/>
          </p:nvSpPr>
          <p:spPr bwMode="auto">
            <a:xfrm>
              <a:off x="5854536" y="1722138"/>
              <a:ext cx="0" cy="1071451"/>
            </a:xfrm>
            <a:prstGeom prst="line">
              <a:avLst/>
            </a:prstGeom>
            <a:noFill/>
            <a:ln w="13546">
              <a:solidFill>
                <a:srgbClr val="306F88"/>
              </a:solidFill>
              <a:round/>
              <a:headEnd/>
              <a:tailEnd/>
            </a:ln>
          </p:spPr>
          <p:txBody>
            <a:bodyPr/>
            <a:lstStyle/>
            <a:p>
              <a:endParaRPr lang="en-US"/>
            </a:p>
          </p:txBody>
        </p:sp>
        <p:sp>
          <p:nvSpPr>
            <p:cNvPr id="41994" name="Line 17"/>
            <p:cNvSpPr>
              <a:spLocks noChangeShapeType="1"/>
            </p:cNvSpPr>
            <p:nvPr/>
          </p:nvSpPr>
          <p:spPr bwMode="auto">
            <a:xfrm>
              <a:off x="3908332" y="1722138"/>
              <a:ext cx="2731769" cy="0"/>
            </a:xfrm>
            <a:prstGeom prst="line">
              <a:avLst/>
            </a:prstGeom>
            <a:noFill/>
            <a:ln w="13546">
              <a:solidFill>
                <a:srgbClr val="306F88"/>
              </a:solidFill>
              <a:round/>
              <a:headEnd/>
              <a:tailEnd/>
            </a:ln>
          </p:spPr>
          <p:txBody>
            <a:bodyPr/>
            <a:lstStyle/>
            <a:p>
              <a:endParaRPr lang="en-US"/>
            </a:p>
          </p:txBody>
        </p:sp>
        <p:grpSp>
          <p:nvGrpSpPr>
            <p:cNvPr id="7" name="Group 7"/>
            <p:cNvGrpSpPr>
              <a:grpSpLocks/>
            </p:cNvGrpSpPr>
            <p:nvPr/>
          </p:nvGrpSpPr>
          <p:grpSpPr bwMode="auto">
            <a:xfrm>
              <a:off x="4390409" y="2793589"/>
              <a:ext cx="2798109" cy="1447576"/>
              <a:chOff x="-36" y="0"/>
              <a:chExt cx="192" cy="163"/>
            </a:xfrm>
            <a:solidFill>
              <a:srgbClr val="C4BD97"/>
            </a:solidFill>
          </p:grpSpPr>
          <p:sp>
            <p:nvSpPr>
              <p:cNvPr id="3101" name="Rectangle 8"/>
              <p:cNvSpPr>
                <a:spLocks/>
              </p:cNvSpPr>
              <p:nvPr/>
            </p:nvSpPr>
            <p:spPr bwMode="auto">
              <a:xfrm>
                <a:off x="-36" y="0"/>
                <a:ext cx="192"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2" name="Rectangle 9"/>
              <p:cNvSpPr>
                <a:spLocks/>
              </p:cNvSpPr>
              <p:nvPr/>
            </p:nvSpPr>
            <p:spPr bwMode="auto">
              <a:xfrm>
                <a:off x="-11" y="30"/>
                <a:ext cx="147"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3</a:t>
                </a:r>
                <a:endParaRPr lang="en-US" dirty="0">
                  <a:ea typeface="Helvetica" charset="0"/>
                  <a:cs typeface="Arial" pitchFamily="34"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495300" y="1508125"/>
            <a:ext cx="8153400" cy="4368800"/>
          </a:xfrm>
          <a:prstGeom prst="rect">
            <a:avLst/>
          </a:prstGeom>
          <a:noFill/>
          <a:ln w="12700">
            <a:noFill/>
            <a:miter lim="0"/>
            <a:headEnd/>
            <a:tailEnd/>
          </a:ln>
        </p:spPr>
        <p:txBody>
          <a:bodyPr lIns="88868" tIns="50784" rIns="88868" bIns="50784"/>
          <a:lstStyle/>
          <a:p>
            <a:pPr algn="ctr" defTabSz="454025"/>
            <a:r>
              <a:rPr lang="en-US" sz="6500" dirty="0">
                <a:solidFill>
                  <a:srgbClr val="4D4D4D"/>
                </a:solidFill>
                <a:cs typeface="Arial" pitchFamily="34" charset="0"/>
                <a:sym typeface="Arial" pitchFamily="34" charset="0"/>
              </a:rPr>
              <a:t>“Death-by-PowerPoint” gets </a:t>
            </a:r>
            <a:r>
              <a:rPr lang="en-US" sz="7200" b="1" dirty="0">
                <a:solidFill>
                  <a:srgbClr val="286A7E"/>
                </a:solidFill>
                <a:cs typeface="Arial" pitchFamily="34" charset="0"/>
                <a:sym typeface="Arial" pitchFamily="34" charset="0"/>
              </a:rPr>
              <a:t>3,690,000</a:t>
            </a:r>
            <a:r>
              <a:rPr lang="en-US" sz="6500" dirty="0">
                <a:solidFill>
                  <a:srgbClr val="4D4D4D"/>
                </a:solidFill>
                <a:cs typeface="Arial" pitchFamily="34" charset="0"/>
                <a:sym typeface="Arial" pitchFamily="34" charset="0"/>
              </a:rPr>
              <a:t> hits on Google.</a:t>
            </a:r>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p:cNvSpPr>
          <p:nvPr/>
        </p:nvSpPr>
        <p:spPr bwMode="auto">
          <a:xfrm>
            <a:off x="725488" y="2916238"/>
            <a:ext cx="8154987" cy="1200150"/>
          </a:xfrm>
          <a:prstGeom prst="rect">
            <a:avLst/>
          </a:prstGeom>
          <a:noFill/>
          <a:ln w="12700">
            <a:noFill/>
            <a:miter lim="0"/>
            <a:headEnd/>
            <a:tailEnd/>
          </a:ln>
        </p:spPr>
        <p:txBody>
          <a:bodyPr lIns="88868" tIns="50784" rIns="88868" bIns="50784"/>
          <a:lstStyle/>
          <a:p>
            <a:pPr defTabSz="454025"/>
            <a:r>
              <a:rPr lang="en-US" sz="6500">
                <a:solidFill>
                  <a:srgbClr val="4D4D4D"/>
                </a:solidFill>
                <a:cs typeface="Arial" pitchFamily="34" charset="0"/>
                <a:sym typeface="Arial" pitchFamily="34" charset="0"/>
              </a:rPr>
              <a:t>How do we </a:t>
            </a:r>
            <a:r>
              <a:rPr lang="en-US" sz="7200" b="1">
                <a:solidFill>
                  <a:srgbClr val="286A7E"/>
                </a:solidFill>
                <a:cs typeface="Arial" pitchFamily="34" charset="0"/>
                <a:sym typeface="Arial" pitchFamily="34" charset="0"/>
              </a:rPr>
              <a:t>fix</a:t>
            </a:r>
            <a:r>
              <a:rPr lang="en-US" sz="7200">
                <a:solidFill>
                  <a:srgbClr val="4D4D4D"/>
                </a:solidFill>
                <a:cs typeface="Arial" pitchFamily="34" charset="0"/>
                <a:sym typeface="Arial" pitchFamily="34" charset="0"/>
              </a:rPr>
              <a:t> </a:t>
            </a:r>
            <a:r>
              <a:rPr lang="en-US" sz="6500">
                <a:solidFill>
                  <a:srgbClr val="4D4D4D"/>
                </a:solidFill>
                <a:cs typeface="Arial" pitchFamily="34" charset="0"/>
                <a:sym typeface="Arial" pitchFamily="34" charset="0"/>
              </a:rPr>
              <a:t>this?</a:t>
            </a:r>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p:cNvSpPr>
          <p:nvPr/>
        </p:nvSpPr>
        <p:spPr bwMode="auto">
          <a:xfrm>
            <a:off x="1023938" y="2557463"/>
            <a:ext cx="7096125" cy="2865437"/>
          </a:xfrm>
          <a:prstGeom prst="rect">
            <a:avLst/>
          </a:prstGeom>
          <a:noFill/>
          <a:ln w="12700">
            <a:noFill/>
            <a:miter lim="0"/>
            <a:headEnd/>
            <a:tailEnd/>
          </a:ln>
        </p:spPr>
        <p:txBody>
          <a:bodyPr lIns="88868" tIns="50784" rIns="88868" bIns="50784"/>
          <a:lstStyle/>
          <a:p>
            <a:pPr defTabSz="454025"/>
            <a:r>
              <a:rPr lang="en-US" sz="6000">
                <a:solidFill>
                  <a:srgbClr val="4D4D4D"/>
                </a:solidFill>
                <a:cs typeface="Arial" pitchFamily="34" charset="0"/>
                <a:sym typeface="Arial" pitchFamily="34" charset="0"/>
              </a:rPr>
              <a:t>My journey </a:t>
            </a:r>
            <a:endParaRPr lang="en-US">
              <a:solidFill>
                <a:srgbClr val="4D4D4D"/>
              </a:solidFill>
              <a:cs typeface="Arial" pitchFamily="34" charset="0"/>
              <a:sym typeface="Arial" pitchFamily="34" charset="0"/>
            </a:endParaRPr>
          </a:p>
          <a:p>
            <a:pPr defTabSz="454025"/>
            <a:r>
              <a:rPr lang="en-US" sz="6000">
                <a:solidFill>
                  <a:srgbClr val="4D4D4D"/>
                </a:solidFill>
                <a:cs typeface="Arial" pitchFamily="34" charset="0"/>
                <a:sym typeface="Arial" pitchFamily="34" charset="0"/>
              </a:rPr>
              <a:t>started with </a:t>
            </a:r>
            <a:r>
              <a:rPr lang="en-US" sz="6000" b="1">
                <a:solidFill>
                  <a:srgbClr val="2D758C"/>
                </a:solidFill>
                <a:cs typeface="Arial" pitchFamily="34" charset="0"/>
                <a:sym typeface="Arial" pitchFamily="34" charset="0"/>
              </a:rPr>
              <a:t>Disappointment.</a:t>
            </a:r>
            <a:endParaRPr lang="en-US"/>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714375" y="3332163"/>
            <a:ext cx="6553200" cy="2692400"/>
          </a:xfrm>
          <a:prstGeom prst="rect">
            <a:avLst/>
          </a:prstGeom>
          <a:noFill/>
          <a:ln w="12700">
            <a:noFill/>
            <a:miter lim="0"/>
            <a:headEnd/>
            <a:tailEnd/>
          </a:ln>
        </p:spPr>
        <p:txBody>
          <a:bodyPr lIns="88868" tIns="50784" rIns="88868" bIns="50784"/>
          <a:lstStyle/>
          <a:p>
            <a:pPr defTabSz="454025"/>
            <a:r>
              <a:rPr lang="en-US" sz="7900">
                <a:solidFill>
                  <a:srgbClr val="4D4D4D"/>
                </a:solidFill>
                <a:cs typeface="Arial" pitchFamily="34" charset="0"/>
                <a:sym typeface="Arial" pitchFamily="34" charset="0"/>
              </a:rPr>
              <a:t>Structure and Storytelling</a:t>
            </a:r>
            <a:endParaRPr lang="en-US"/>
          </a:p>
        </p:txBody>
      </p:sp>
      <p:grpSp>
        <p:nvGrpSpPr>
          <p:cNvPr id="2" name="Group 3"/>
          <p:cNvGrpSpPr>
            <a:grpSpLocks/>
          </p:cNvGrpSpPr>
          <p:nvPr/>
        </p:nvGrpSpPr>
        <p:grpSpPr bwMode="auto">
          <a:xfrm>
            <a:off x="7314109" y="1453077"/>
            <a:ext cx="696516" cy="696516"/>
            <a:chOff x="0" y="0"/>
            <a:chExt cx="117" cy="117"/>
          </a:xfrm>
          <a:solidFill>
            <a:schemeClr val="accent2"/>
          </a:solidFill>
        </p:grpSpPr>
        <p:sp>
          <p:nvSpPr>
            <p:cNvPr id="10"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ea typeface="MS PGothic" pitchFamily="34" charset="-128"/>
              </a:endParaRPr>
            </a:p>
          </p:txBody>
        </p:sp>
        <p:sp>
          <p:nvSpPr>
            <p:cNvPr id="11" name="Rectangle 5"/>
            <p:cNvSpPr>
              <a:spLocks/>
            </p:cNvSpPr>
            <p:nvPr/>
          </p:nvSpPr>
          <p:spPr bwMode="auto">
            <a:xfrm>
              <a:off x="17" y="4"/>
              <a:ext cx="83" cy="111"/>
            </a:xfrm>
            <a:prstGeom prst="ellipse">
              <a:avLst/>
            </a:prstGeom>
            <a:grpFill/>
            <a:ln w="12700" cap="flat" cmpd="sng">
              <a:noFill/>
              <a:prstDash val="solid"/>
              <a:miter lim="0"/>
              <a:headEnd/>
              <a:tailEnd/>
            </a:ln>
            <a:effectLst/>
          </p:spPr>
          <p:txBody>
            <a:bodyPr lIns="72248" tIns="72248" rIns="72248" bIns="72248" anchor="ctr"/>
            <a:lstStyle/>
            <a:p>
              <a:pPr algn="ctr" defTabSz="913863">
                <a:defRPr/>
              </a:pPr>
              <a:r>
                <a:rPr lang="en-US" sz="3800" dirty="0">
                  <a:effectLst>
                    <a:outerShdw blurRad="38100" dist="38100" dir="2700000" algn="tl">
                      <a:srgbClr val="C0C0C0"/>
                    </a:outerShdw>
                  </a:effectLst>
                  <a:latin typeface="Helvetica" charset="0"/>
                  <a:ea typeface="Helvetica" charset="0"/>
                  <a:cs typeface="Helvetica" charset="0"/>
                  <a:sym typeface="Helvetica" charset="0"/>
                </a:rPr>
                <a:t>1</a:t>
              </a:r>
              <a:endParaRPr lang="en-US" dirty="0">
                <a:ea typeface="MS PGothic" pitchFamily="34" charset="-128"/>
              </a:endParaRPr>
            </a:p>
          </p:txBody>
        </p:sp>
      </p:grpSp>
      <p:grpSp>
        <p:nvGrpSpPr>
          <p:cNvPr id="3" name="Group 3"/>
          <p:cNvGrpSpPr>
            <a:grpSpLocks/>
          </p:cNvGrpSpPr>
          <p:nvPr/>
        </p:nvGrpSpPr>
        <p:grpSpPr bwMode="auto">
          <a:xfrm>
            <a:off x="8117781" y="1453077"/>
            <a:ext cx="696516" cy="696516"/>
            <a:chOff x="0" y="0"/>
            <a:chExt cx="117" cy="117"/>
          </a:xfrm>
          <a:solidFill>
            <a:schemeClr val="bg1">
              <a:lumMod val="85000"/>
            </a:schemeClr>
          </a:solidFill>
        </p:grpSpPr>
        <p:sp>
          <p:nvSpPr>
            <p:cNvPr id="13"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14"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2</a:t>
              </a:r>
              <a:endParaRPr lang="en-US" dirty="0">
                <a:solidFill>
                  <a:schemeClr val="bg1">
                    <a:lumMod val="65000"/>
                  </a:schemeClr>
                </a:solidFill>
                <a:ea typeface="MS PGothic" pitchFamily="34" charset="-128"/>
              </a:endParaRPr>
            </a:p>
          </p:txBody>
        </p:sp>
      </p:gr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p:cNvSpPr>
          <p:nvPr/>
        </p:nvSpPr>
        <p:spPr bwMode="auto">
          <a:xfrm>
            <a:off x="936625" y="1289050"/>
            <a:ext cx="7270750" cy="3516313"/>
          </a:xfrm>
          <a:prstGeom prst="rect">
            <a:avLst/>
          </a:prstGeom>
          <a:noFill/>
          <a:ln w="12700">
            <a:noFill/>
            <a:miter lim="0"/>
            <a:headEnd/>
            <a:tailEnd/>
          </a:ln>
        </p:spPr>
        <p:txBody>
          <a:bodyPr lIns="88868" tIns="50784" rIns="88868" bIns="50784"/>
          <a:lstStyle/>
          <a:p>
            <a:pPr defTabSz="454025"/>
            <a:r>
              <a:rPr lang="en-US" sz="6700">
                <a:solidFill>
                  <a:srgbClr val="4D4D4D"/>
                </a:solidFill>
                <a:cs typeface="Arial" pitchFamily="34" charset="0"/>
                <a:sym typeface="Arial" pitchFamily="34" charset="0"/>
              </a:rPr>
              <a:t>Tell a </a:t>
            </a:r>
          </a:p>
          <a:p>
            <a:pPr defTabSz="454025"/>
            <a:r>
              <a:rPr lang="en-US" sz="6700">
                <a:solidFill>
                  <a:srgbClr val="4D4D4D"/>
                </a:solidFill>
                <a:cs typeface="Arial" pitchFamily="34" charset="0"/>
                <a:sym typeface="Arial" pitchFamily="34" charset="0"/>
              </a:rPr>
              <a:t>compelling </a:t>
            </a:r>
          </a:p>
          <a:p>
            <a:pPr defTabSz="454025"/>
            <a:r>
              <a:rPr lang="en-US" sz="6700">
                <a:solidFill>
                  <a:srgbClr val="4D4D4D"/>
                </a:solidFill>
                <a:cs typeface="Arial" pitchFamily="34" charset="0"/>
                <a:sym typeface="Arial" pitchFamily="34" charset="0"/>
              </a:rPr>
              <a:t>story.</a:t>
            </a:r>
            <a:endParaRPr lang="en-US" sz="3400"/>
          </a:p>
        </p:txBody>
      </p:sp>
      <p:pic>
        <p:nvPicPr>
          <p:cNvPr id="46083" name="Picture 2" descr="MP900305863.JPG"/>
          <p:cNvPicPr>
            <a:picLocks noChangeAspect="1"/>
          </p:cNvPicPr>
          <p:nvPr/>
        </p:nvPicPr>
        <p:blipFill>
          <a:blip r:embed="rId3"/>
          <a:srcRect/>
          <a:stretch>
            <a:fillRect/>
          </a:stretch>
        </p:blipFill>
        <p:spPr bwMode="auto">
          <a:xfrm>
            <a:off x="6153150" y="2473325"/>
            <a:ext cx="2624138" cy="3987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1373188" y="1127125"/>
            <a:ext cx="4216400" cy="5151438"/>
          </a:xfrm>
          <a:prstGeom prst="rect">
            <a:avLst/>
          </a:prstGeom>
          <a:noFill/>
          <a:ln w="12700">
            <a:noFill/>
            <a:miter lim="0"/>
            <a:headEnd/>
            <a:tailEnd/>
          </a:ln>
        </p:spPr>
        <p:txBody>
          <a:bodyPr lIns="35705" tIns="35705" rIns="35705" bIns="35705" anchor="ctr"/>
          <a:lstStyle/>
          <a:p>
            <a:r>
              <a:rPr lang="en-US" sz="4600">
                <a:cs typeface="Arial" pitchFamily="34" charset="0"/>
              </a:rPr>
              <a:t>Introduction</a:t>
            </a:r>
          </a:p>
          <a:p>
            <a:endParaRPr lang="en-US" sz="4600">
              <a:cs typeface="Arial" pitchFamily="34" charset="0"/>
            </a:endParaRPr>
          </a:p>
          <a:p>
            <a:r>
              <a:rPr lang="en-US" sz="4600">
                <a:cs typeface="Arial" pitchFamily="34" charset="0"/>
              </a:rPr>
              <a:t>Methods</a:t>
            </a:r>
          </a:p>
          <a:p>
            <a:endParaRPr lang="en-US" sz="4600">
              <a:cs typeface="Arial" pitchFamily="34" charset="0"/>
            </a:endParaRPr>
          </a:p>
          <a:p>
            <a:r>
              <a:rPr lang="en-US" sz="4600">
                <a:cs typeface="Arial" pitchFamily="34" charset="0"/>
              </a:rPr>
              <a:t>Findings</a:t>
            </a:r>
          </a:p>
          <a:p>
            <a:endParaRPr lang="en-US" sz="4600">
              <a:cs typeface="Arial" pitchFamily="34" charset="0"/>
            </a:endParaRPr>
          </a:p>
          <a:p>
            <a:r>
              <a:rPr lang="en-US" sz="4600">
                <a:cs typeface="Arial" pitchFamily="34" charset="0"/>
              </a:rPr>
              <a:t>Conclusions</a:t>
            </a:r>
            <a:endParaRPr lang="en-US" sz="3100">
              <a:cs typeface="Arial" pitchFamily="34"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p:cNvSpPr>
          <p:nvPr/>
        </p:nvSpPr>
        <p:spPr bwMode="auto">
          <a:xfrm>
            <a:off x="871538" y="722313"/>
            <a:ext cx="7315200" cy="527050"/>
          </a:xfrm>
          <a:prstGeom prst="rect">
            <a:avLst/>
          </a:prstGeom>
          <a:noFill/>
          <a:ln w="12700">
            <a:noFill/>
            <a:miter lim="0"/>
            <a:headEnd/>
            <a:tailEnd/>
          </a:ln>
        </p:spPr>
        <p:txBody>
          <a:bodyPr lIns="88868" tIns="50784" rIns="88868" bIns="50784"/>
          <a:lstStyle/>
          <a:p>
            <a:pPr defTabSz="454025"/>
            <a:r>
              <a:rPr lang="en-US" sz="3400">
                <a:solidFill>
                  <a:srgbClr val="306F88"/>
                </a:solidFill>
                <a:cs typeface="Arial" pitchFamily="34" charset="0"/>
                <a:sym typeface="Arial" pitchFamily="34" charset="0"/>
              </a:rPr>
              <a:t>Opening</a:t>
            </a:r>
            <a:endParaRPr lang="en-US" sz="3400">
              <a:solidFill>
                <a:srgbClr val="306F88"/>
              </a:solidFill>
            </a:endParaRPr>
          </a:p>
        </p:txBody>
      </p:sp>
      <p:sp>
        <p:nvSpPr>
          <p:cNvPr id="48132" name="Rectangle 3"/>
          <p:cNvSpPr>
            <a:spLocks/>
          </p:cNvSpPr>
          <p:nvPr/>
        </p:nvSpPr>
        <p:spPr bwMode="auto">
          <a:xfrm>
            <a:off x="871538" y="1533525"/>
            <a:ext cx="7607300" cy="1384300"/>
          </a:xfrm>
          <a:prstGeom prst="rect">
            <a:avLst/>
          </a:prstGeom>
          <a:noFill/>
          <a:ln w="12700">
            <a:noFill/>
            <a:miter lim="0"/>
            <a:headEnd/>
            <a:tailEnd/>
          </a:ln>
        </p:spPr>
        <p:txBody>
          <a:bodyPr lIns="88868" tIns="50784" rIns="88868" bIns="50784"/>
          <a:lstStyle/>
          <a:p>
            <a:pPr defTabSz="454025"/>
            <a:r>
              <a:rPr lang="en-US" sz="3400">
                <a:solidFill>
                  <a:srgbClr val="4D4D4D"/>
                </a:solidFill>
                <a:cs typeface="Arial" pitchFamily="34" charset="0"/>
                <a:sym typeface="Arial" pitchFamily="34" charset="0"/>
              </a:rPr>
              <a:t>Conclusion #1		Findings</a:t>
            </a:r>
            <a:endParaRPr lang="en-US">
              <a:solidFill>
                <a:srgbClr val="4D4D4D"/>
              </a:solidFill>
              <a:cs typeface="Arial" pitchFamily="34" charset="0"/>
              <a:sym typeface="Arial" pitchFamily="34" charset="0"/>
            </a:endParaRPr>
          </a:p>
          <a:p>
            <a:pPr defTabSz="454025"/>
            <a:r>
              <a:rPr lang="en-US" sz="3400">
                <a:solidFill>
                  <a:srgbClr val="4D4D4D"/>
                </a:solidFill>
                <a:cs typeface="Arial" pitchFamily="34" charset="0"/>
                <a:sym typeface="Arial" pitchFamily="34" charset="0"/>
              </a:rPr>
              <a:t>								Stories		</a:t>
            </a:r>
            <a:endParaRPr lang="en-US" sz="3400"/>
          </a:p>
        </p:txBody>
      </p:sp>
      <p:sp>
        <p:nvSpPr>
          <p:cNvPr id="48133" name="Rectangle 4"/>
          <p:cNvSpPr>
            <a:spLocks/>
          </p:cNvSpPr>
          <p:nvPr/>
        </p:nvSpPr>
        <p:spPr bwMode="auto">
          <a:xfrm>
            <a:off x="871538" y="3098800"/>
            <a:ext cx="7315200" cy="1385888"/>
          </a:xfrm>
          <a:prstGeom prst="rect">
            <a:avLst/>
          </a:prstGeom>
          <a:noFill/>
          <a:ln w="12700">
            <a:noFill/>
            <a:miter lim="0"/>
            <a:headEnd/>
            <a:tailEnd/>
          </a:ln>
        </p:spPr>
        <p:txBody>
          <a:bodyPr lIns="88868" tIns="50784" rIns="88868" bIns="50784"/>
          <a:lstStyle/>
          <a:p>
            <a:pPr defTabSz="454025"/>
            <a:r>
              <a:rPr lang="en-US" sz="3400" dirty="0">
                <a:solidFill>
                  <a:srgbClr val="4D4D4D"/>
                </a:solidFill>
                <a:cs typeface="Arial" pitchFamily="34" charset="0"/>
                <a:sym typeface="Arial" pitchFamily="34" charset="0"/>
              </a:rPr>
              <a:t>Conclusion #2 		Findings</a:t>
            </a:r>
            <a:endParaRPr lang="en-US" dirty="0">
              <a:solidFill>
                <a:srgbClr val="4D4D4D"/>
              </a:solidFill>
              <a:cs typeface="Arial" pitchFamily="34" charset="0"/>
              <a:sym typeface="Arial" pitchFamily="34" charset="0"/>
            </a:endParaRPr>
          </a:p>
          <a:p>
            <a:pPr defTabSz="454025"/>
            <a:r>
              <a:rPr lang="en-US" sz="3400" dirty="0">
                <a:solidFill>
                  <a:srgbClr val="4D4D4D"/>
                </a:solidFill>
                <a:cs typeface="Arial" pitchFamily="34" charset="0"/>
                <a:sym typeface="Arial" pitchFamily="34" charset="0"/>
              </a:rPr>
              <a:t>								Stories				</a:t>
            </a:r>
            <a:endParaRPr lang="en-US" sz="3400" dirty="0"/>
          </a:p>
        </p:txBody>
      </p:sp>
      <p:sp>
        <p:nvSpPr>
          <p:cNvPr id="48134" name="Rectangle 5"/>
          <p:cNvSpPr>
            <a:spLocks/>
          </p:cNvSpPr>
          <p:nvPr/>
        </p:nvSpPr>
        <p:spPr bwMode="auto">
          <a:xfrm>
            <a:off x="871538" y="4667250"/>
            <a:ext cx="7315200" cy="1385888"/>
          </a:xfrm>
          <a:prstGeom prst="rect">
            <a:avLst/>
          </a:prstGeom>
          <a:noFill/>
          <a:ln w="12700">
            <a:noFill/>
            <a:miter lim="0"/>
            <a:headEnd/>
            <a:tailEnd/>
          </a:ln>
        </p:spPr>
        <p:txBody>
          <a:bodyPr lIns="88868" tIns="50784" rIns="88868" bIns="50784"/>
          <a:lstStyle/>
          <a:p>
            <a:pPr defTabSz="454025"/>
            <a:r>
              <a:rPr lang="en-US" sz="3400">
                <a:solidFill>
                  <a:srgbClr val="4D4D4D"/>
                </a:solidFill>
                <a:cs typeface="Arial" pitchFamily="34" charset="0"/>
                <a:sym typeface="Arial" pitchFamily="34" charset="0"/>
              </a:rPr>
              <a:t>Conclusion #3 		Findings</a:t>
            </a:r>
            <a:endParaRPr lang="en-US">
              <a:solidFill>
                <a:srgbClr val="4D4D4D"/>
              </a:solidFill>
              <a:cs typeface="Arial" pitchFamily="34" charset="0"/>
              <a:sym typeface="Arial" pitchFamily="34" charset="0"/>
            </a:endParaRPr>
          </a:p>
          <a:p>
            <a:pPr defTabSz="454025"/>
            <a:r>
              <a:rPr lang="en-US" sz="3400">
                <a:solidFill>
                  <a:srgbClr val="4D4D4D"/>
                </a:solidFill>
                <a:cs typeface="Arial" pitchFamily="34" charset="0"/>
                <a:sym typeface="Arial" pitchFamily="34" charset="0"/>
              </a:rPr>
              <a:t>								Stories				</a:t>
            </a:r>
            <a:endParaRPr lang="en-US" sz="3400"/>
          </a:p>
        </p:txBody>
      </p:sp>
      <p:cxnSp>
        <p:nvCxnSpPr>
          <p:cNvPr id="8" name="Straight Connector 7"/>
          <p:cNvCxnSpPr/>
          <p:nvPr/>
        </p:nvCxnSpPr>
        <p:spPr bwMode="auto">
          <a:xfrm>
            <a:off x="844550" y="1411288"/>
            <a:ext cx="7404100" cy="11112"/>
          </a:xfrm>
          <a:prstGeom prst="line">
            <a:avLst/>
          </a:prstGeom>
          <a:ln w="38100">
            <a:solidFill>
              <a:srgbClr val="EEAF00"/>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bwMode="auto">
          <a:xfrm>
            <a:off x="812800" y="6053138"/>
            <a:ext cx="7467600" cy="4762"/>
          </a:xfrm>
          <a:prstGeom prst="line">
            <a:avLst/>
          </a:prstGeom>
          <a:ln w="38100">
            <a:solidFill>
              <a:srgbClr val="EEAF00"/>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0" name="Rectangle 2"/>
          <p:cNvSpPr>
            <a:spLocks/>
          </p:cNvSpPr>
          <p:nvPr/>
        </p:nvSpPr>
        <p:spPr bwMode="auto">
          <a:xfrm>
            <a:off x="871538" y="6053138"/>
            <a:ext cx="7315200" cy="804862"/>
          </a:xfrm>
          <a:prstGeom prst="rect">
            <a:avLst/>
          </a:prstGeom>
          <a:noFill/>
          <a:ln w="12700">
            <a:noFill/>
            <a:miter lim="0"/>
            <a:headEnd/>
            <a:tailEnd/>
          </a:ln>
        </p:spPr>
        <p:txBody>
          <a:bodyPr lIns="88868" tIns="50784" rIns="88868" bIns="50784"/>
          <a:lstStyle/>
          <a:p>
            <a:pPr defTabSz="454025"/>
            <a:r>
              <a:rPr lang="en-US" sz="3400" dirty="0">
                <a:solidFill>
                  <a:srgbClr val="306F88"/>
                </a:solidFill>
                <a:cs typeface="Arial" pitchFamily="34" charset="0"/>
                <a:sym typeface="Arial" pitchFamily="34" charset="0"/>
              </a:rPr>
              <a:t>Call to Action </a:t>
            </a:r>
            <a:endParaRPr lang="en-US" sz="3400" dirty="0">
              <a:solidFill>
                <a:srgbClr val="306F88"/>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460375" y="2032000"/>
            <a:ext cx="8224838" cy="4511675"/>
          </a:xfrm>
          <a:prstGeom prst="rect">
            <a:avLst/>
          </a:prstGeom>
          <a:noFill/>
          <a:ln w="9525">
            <a:noFill/>
            <a:miter lim="800000"/>
            <a:headEnd/>
            <a:tailEnd/>
          </a:ln>
        </p:spPr>
        <p:txBody>
          <a:bodyPr lIns="64270" tIns="32135" rIns="64270" bIns="32135">
            <a:spAutoFit/>
          </a:bodyPr>
          <a:lstStyle/>
          <a:p>
            <a:pPr marL="319088" indent="-319088">
              <a:spcBef>
                <a:spcPts val="1688"/>
              </a:spcBef>
              <a:spcAft>
                <a:spcPts val="1688"/>
              </a:spcAft>
              <a:buFont typeface="Helvetica Light" charset="0"/>
              <a:buAutoNum type="arabicPeriod"/>
            </a:pPr>
            <a:r>
              <a:rPr lang="en-US" sz="5100">
                <a:cs typeface="Arial" pitchFamily="34" charset="0"/>
              </a:rPr>
              <a:t>Generating ideas</a:t>
            </a:r>
          </a:p>
          <a:p>
            <a:pPr marL="319088" indent="-319088">
              <a:spcBef>
                <a:spcPts val="1688"/>
              </a:spcBef>
              <a:spcAft>
                <a:spcPts val="1688"/>
              </a:spcAft>
              <a:buFont typeface="Helvetica Light" charset="0"/>
              <a:buAutoNum type="arabicPeriod"/>
            </a:pPr>
            <a:r>
              <a:rPr lang="en-US" sz="5100">
                <a:cs typeface="Arial" pitchFamily="34" charset="0"/>
              </a:rPr>
              <a:t>Determining key message</a:t>
            </a:r>
          </a:p>
          <a:p>
            <a:pPr marL="319088" indent="-319088">
              <a:spcBef>
                <a:spcPts val="1688"/>
              </a:spcBef>
              <a:spcAft>
                <a:spcPts val="1688"/>
              </a:spcAft>
              <a:buFont typeface="Helvetica Light" charset="0"/>
              <a:buAutoNum type="arabicPeriod"/>
            </a:pPr>
            <a:r>
              <a:rPr lang="en-US" sz="5100">
                <a:cs typeface="Arial" pitchFamily="34" charset="0"/>
              </a:rPr>
              <a:t>Ruthless editing</a:t>
            </a:r>
          </a:p>
          <a:p>
            <a:pPr marL="319088" indent="-319088">
              <a:spcBef>
                <a:spcPts val="1688"/>
              </a:spcBef>
              <a:spcAft>
                <a:spcPts val="1688"/>
              </a:spcAft>
              <a:buFont typeface="Helvetica Light" charset="0"/>
              <a:buAutoNum type="arabicPeriod"/>
            </a:pPr>
            <a:r>
              <a:rPr lang="en-US" sz="5100">
                <a:cs typeface="Arial" pitchFamily="34" charset="0"/>
              </a:rPr>
              <a:t>Creating slides</a:t>
            </a:r>
          </a:p>
        </p:txBody>
      </p:sp>
      <p:sp>
        <p:nvSpPr>
          <p:cNvPr id="5" name="Rounded Rectangle 4"/>
          <p:cNvSpPr/>
          <p:nvPr/>
        </p:nvSpPr>
        <p:spPr bwMode="auto">
          <a:xfrm>
            <a:off x="754063" y="830263"/>
            <a:ext cx="7983537" cy="909637"/>
          </a:xfrm>
          <a:prstGeom prst="roundRect">
            <a:avLst/>
          </a:prstGeom>
          <a:solidFill>
            <a:schemeClr val="accent2"/>
          </a:solidFill>
          <a:ln w="12700" cap="flat" cmpd="sng" algn="ctr">
            <a:noFill/>
            <a:prstDash val="solid"/>
            <a:miter lim="0"/>
            <a:headEnd type="none" w="med" len="med"/>
            <a:tailEnd type="none" w="med" len="med"/>
          </a:ln>
          <a:effectLst>
            <a:outerShdw blurRad="50800" dist="38100" dir="2700000" algn="tl" rotWithShape="0">
              <a:prstClr val="black">
                <a:alpha val="40000"/>
              </a:prstClr>
            </a:outerShdw>
          </a:effectLst>
        </p:spPr>
        <p:txBody>
          <a:bodyPr lIns="64270" tIns="32135" rIns="64270" bIns="32135"/>
          <a:lstStyle/>
          <a:p>
            <a:pPr algn="ctr" defTabSz="457059">
              <a:defRPr/>
            </a:pPr>
            <a:r>
              <a:rPr lang="en-US" sz="4600" dirty="0">
                <a:solidFill>
                  <a:schemeClr val="bg1"/>
                </a:solidFill>
                <a:ea typeface="MS PGothic" pitchFamily="34" charset="-128"/>
              </a:rPr>
              <a:t>The Process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781" y="862395"/>
            <a:ext cx="5572125" cy="557340"/>
          </a:xfrm>
          <a:prstGeom prst="rect">
            <a:avLst/>
          </a:prstGeom>
          <a:solidFill>
            <a:srgbClr val="EEAF00"/>
          </a:solidFill>
          <a:ln>
            <a:solidFill>
              <a:srgbClr val="306F88"/>
            </a:solidFill>
          </a:ln>
        </p:spPr>
        <p:style>
          <a:lnRef idx="2">
            <a:schemeClr val="accent6"/>
          </a:lnRef>
          <a:fillRef idx="1">
            <a:schemeClr val="lt1"/>
          </a:fillRef>
          <a:effectRef idx="0">
            <a:schemeClr val="accent6"/>
          </a:effectRef>
          <a:fontRef idx="minor">
            <a:schemeClr val="dk1"/>
          </a:fontRef>
        </p:style>
        <p:txBody>
          <a:bodyPr lIns="64270" tIns="32135" rIns="64270" bIns="32135">
            <a:spAutoFit/>
          </a:bodyPr>
          <a:lstStyle/>
          <a:p>
            <a:pPr algn="ctr" defTabSz="457059">
              <a:defRPr/>
            </a:pPr>
            <a:r>
              <a:rPr lang="en-US" sz="3200" dirty="0">
                <a:cs typeface="Arial" pitchFamily="34" charset="0"/>
              </a:rPr>
              <a:t>Key Message</a:t>
            </a:r>
          </a:p>
        </p:txBody>
      </p:sp>
      <p:sp>
        <p:nvSpPr>
          <p:cNvPr id="4" name="TextBox 3"/>
          <p:cNvSpPr txBox="1"/>
          <p:nvPr/>
        </p:nvSpPr>
        <p:spPr>
          <a:xfrm>
            <a:off x="1809312" y="5871725"/>
            <a:ext cx="5572125" cy="557340"/>
          </a:xfrm>
          <a:prstGeom prst="rect">
            <a:avLst/>
          </a:prstGeom>
          <a:solidFill>
            <a:srgbClr val="EEAF00"/>
          </a:solidFill>
          <a:ln>
            <a:solidFill>
              <a:srgbClr val="306F88"/>
            </a:solidFill>
          </a:ln>
        </p:spPr>
        <p:style>
          <a:lnRef idx="2">
            <a:schemeClr val="accent6"/>
          </a:lnRef>
          <a:fillRef idx="1">
            <a:schemeClr val="lt1"/>
          </a:fillRef>
          <a:effectRef idx="0">
            <a:schemeClr val="accent6"/>
          </a:effectRef>
          <a:fontRef idx="minor">
            <a:schemeClr val="dk1"/>
          </a:fontRef>
        </p:style>
        <p:txBody>
          <a:bodyPr lIns="64270" tIns="32135" rIns="64270" bIns="32135">
            <a:spAutoFit/>
          </a:bodyPr>
          <a:lstStyle/>
          <a:p>
            <a:pPr algn="ctr" defTabSz="457059">
              <a:defRPr/>
            </a:pPr>
            <a:r>
              <a:rPr lang="en-US" sz="3200" dirty="0">
                <a:cs typeface="Arial" pitchFamily="34" charset="0"/>
              </a:rPr>
              <a:t>Call to Action</a:t>
            </a:r>
          </a:p>
        </p:txBody>
      </p:sp>
      <p:grpSp>
        <p:nvGrpSpPr>
          <p:cNvPr id="50180" name="Group 7"/>
          <p:cNvGrpSpPr>
            <a:grpSpLocks/>
          </p:cNvGrpSpPr>
          <p:nvPr/>
        </p:nvGrpSpPr>
        <p:grpSpPr bwMode="auto">
          <a:xfrm>
            <a:off x="614855" y="1692221"/>
            <a:ext cx="7945820" cy="3942882"/>
            <a:chOff x="499405" y="2027241"/>
            <a:chExt cx="7945820" cy="3943537"/>
          </a:xfrm>
        </p:grpSpPr>
        <p:sp>
          <p:nvSpPr>
            <p:cNvPr id="50181" name="TextBox 2"/>
            <p:cNvSpPr txBox="1">
              <a:spLocks noChangeArrowheads="1"/>
            </p:cNvSpPr>
            <p:nvPr/>
          </p:nvSpPr>
          <p:spPr bwMode="auto">
            <a:xfrm>
              <a:off x="499405" y="2027241"/>
              <a:ext cx="2313645" cy="3943537"/>
            </a:xfrm>
            <a:prstGeom prst="rect">
              <a:avLst/>
            </a:prstGeom>
            <a:noFill/>
            <a:ln w="9525">
              <a:solidFill>
                <a:srgbClr val="306F88"/>
              </a:solidFill>
              <a:miter lim="800000"/>
              <a:headEnd/>
              <a:tailEnd/>
            </a:ln>
          </p:spPr>
          <p:txBody>
            <a:bodyPr wrap="square" lIns="64270" tIns="32135" rIns="64270" bIns="32135">
              <a:spAutoFit/>
            </a:bodyPr>
            <a:lstStyle/>
            <a:p>
              <a:r>
                <a:rPr lang="en-US" sz="2800" dirty="0"/>
                <a:t>Question #1:</a:t>
              </a:r>
            </a:p>
            <a:p>
              <a:endParaRPr lang="en-US" sz="2800" dirty="0"/>
            </a:p>
            <a:p>
              <a:endParaRPr lang="en-US" sz="2800" dirty="0"/>
            </a:p>
            <a:p>
              <a:endParaRPr lang="en-US" sz="2800" dirty="0"/>
            </a:p>
            <a:p>
              <a:r>
                <a:rPr lang="en-US" sz="2800" dirty="0"/>
                <a:t>Conclusion:</a:t>
              </a:r>
            </a:p>
            <a:p>
              <a:endParaRPr lang="en-US" sz="2800" dirty="0"/>
            </a:p>
            <a:p>
              <a:endParaRPr lang="en-US" sz="2800" dirty="0"/>
            </a:p>
            <a:p>
              <a:endParaRPr lang="en-US" sz="2800" dirty="0"/>
            </a:p>
            <a:p>
              <a:r>
                <a:rPr lang="en-US" sz="2800" dirty="0"/>
                <a:t>Evidence:</a:t>
              </a:r>
            </a:p>
          </p:txBody>
        </p:sp>
        <p:sp>
          <p:nvSpPr>
            <p:cNvPr id="50182" name="TextBox 4"/>
            <p:cNvSpPr txBox="1">
              <a:spLocks noChangeArrowheads="1"/>
            </p:cNvSpPr>
            <p:nvPr/>
          </p:nvSpPr>
          <p:spPr bwMode="auto">
            <a:xfrm>
              <a:off x="3301617" y="2027241"/>
              <a:ext cx="2368878" cy="3943537"/>
            </a:xfrm>
            <a:prstGeom prst="rect">
              <a:avLst/>
            </a:prstGeom>
            <a:noFill/>
            <a:ln w="9525">
              <a:solidFill>
                <a:srgbClr val="306F88"/>
              </a:solidFill>
              <a:miter lim="800000"/>
              <a:headEnd/>
              <a:tailEnd/>
            </a:ln>
          </p:spPr>
          <p:txBody>
            <a:bodyPr wrap="square" lIns="64270" tIns="32135" rIns="64270" bIns="32135">
              <a:spAutoFit/>
            </a:bodyPr>
            <a:lstStyle/>
            <a:p>
              <a:r>
                <a:rPr lang="en-US" sz="2800" dirty="0"/>
                <a:t>Question #2:</a:t>
              </a:r>
            </a:p>
            <a:p>
              <a:endParaRPr lang="en-US" sz="2800" dirty="0"/>
            </a:p>
            <a:p>
              <a:endParaRPr lang="en-US" sz="2800" dirty="0"/>
            </a:p>
            <a:p>
              <a:endParaRPr lang="en-US" sz="2800" dirty="0"/>
            </a:p>
            <a:p>
              <a:r>
                <a:rPr lang="en-US" sz="2800" dirty="0"/>
                <a:t>Conclusion:</a:t>
              </a:r>
            </a:p>
            <a:p>
              <a:endParaRPr lang="en-US" sz="2800" dirty="0"/>
            </a:p>
            <a:p>
              <a:endParaRPr lang="en-US" sz="2800" dirty="0"/>
            </a:p>
            <a:p>
              <a:endParaRPr lang="en-US" sz="2800" dirty="0"/>
            </a:p>
            <a:p>
              <a:r>
                <a:rPr lang="en-US" sz="2800" dirty="0"/>
                <a:t>Evidence:</a:t>
              </a:r>
            </a:p>
          </p:txBody>
        </p:sp>
        <p:sp>
          <p:nvSpPr>
            <p:cNvPr id="50183" name="TextBox 5"/>
            <p:cNvSpPr txBox="1">
              <a:spLocks noChangeArrowheads="1"/>
            </p:cNvSpPr>
            <p:nvPr/>
          </p:nvSpPr>
          <p:spPr bwMode="auto">
            <a:xfrm>
              <a:off x="6226174" y="2027241"/>
              <a:ext cx="2219051" cy="3943537"/>
            </a:xfrm>
            <a:prstGeom prst="rect">
              <a:avLst/>
            </a:prstGeom>
            <a:noFill/>
            <a:ln w="9525">
              <a:solidFill>
                <a:srgbClr val="306F88"/>
              </a:solidFill>
              <a:miter lim="800000"/>
              <a:headEnd/>
              <a:tailEnd/>
            </a:ln>
          </p:spPr>
          <p:txBody>
            <a:bodyPr wrap="square" lIns="64270" tIns="32135" rIns="64270" bIns="32135">
              <a:spAutoFit/>
            </a:bodyPr>
            <a:lstStyle/>
            <a:p>
              <a:r>
                <a:rPr lang="en-US" sz="2800" dirty="0"/>
                <a:t>Question #2:</a:t>
              </a:r>
            </a:p>
            <a:p>
              <a:endParaRPr lang="en-US" sz="2800" dirty="0"/>
            </a:p>
            <a:p>
              <a:endParaRPr lang="en-US" sz="2800" dirty="0"/>
            </a:p>
            <a:p>
              <a:endParaRPr lang="en-US" sz="2800" dirty="0"/>
            </a:p>
            <a:p>
              <a:r>
                <a:rPr lang="en-US" sz="2800" dirty="0"/>
                <a:t>Conclusion:</a:t>
              </a:r>
            </a:p>
            <a:p>
              <a:endParaRPr lang="en-US" sz="2800" dirty="0"/>
            </a:p>
            <a:p>
              <a:endParaRPr lang="en-US" sz="2800" dirty="0"/>
            </a:p>
            <a:p>
              <a:endParaRPr lang="en-US" sz="2800" dirty="0"/>
            </a:p>
            <a:p>
              <a:r>
                <a:rPr lang="en-US" sz="2800" dirty="0"/>
                <a:t>Evidence:</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781" y="862395"/>
            <a:ext cx="5572125" cy="557340"/>
          </a:xfrm>
          <a:prstGeom prst="rect">
            <a:avLst/>
          </a:prstGeom>
          <a:solidFill>
            <a:srgbClr val="EEAF00"/>
          </a:solidFill>
          <a:ln>
            <a:solidFill>
              <a:srgbClr val="306F88"/>
            </a:solidFill>
          </a:ln>
        </p:spPr>
        <p:style>
          <a:lnRef idx="2">
            <a:schemeClr val="accent6"/>
          </a:lnRef>
          <a:fillRef idx="1">
            <a:schemeClr val="lt1"/>
          </a:fillRef>
          <a:effectRef idx="0">
            <a:schemeClr val="accent6"/>
          </a:effectRef>
          <a:fontRef idx="minor">
            <a:schemeClr val="dk1"/>
          </a:fontRef>
        </p:style>
        <p:txBody>
          <a:bodyPr lIns="64270" tIns="32135" rIns="64270" bIns="32135">
            <a:spAutoFit/>
          </a:bodyPr>
          <a:lstStyle/>
          <a:p>
            <a:pPr algn="ctr" defTabSz="457059">
              <a:defRPr/>
            </a:pPr>
            <a:r>
              <a:rPr lang="en-US" sz="3200" dirty="0">
                <a:cs typeface="Arial" pitchFamily="34" charset="0"/>
              </a:rPr>
              <a:t>Key Message</a:t>
            </a:r>
          </a:p>
        </p:txBody>
      </p:sp>
      <p:sp>
        <p:nvSpPr>
          <p:cNvPr id="4" name="TextBox 3"/>
          <p:cNvSpPr txBox="1"/>
          <p:nvPr/>
        </p:nvSpPr>
        <p:spPr>
          <a:xfrm>
            <a:off x="1809312" y="5871725"/>
            <a:ext cx="5572125" cy="557340"/>
          </a:xfrm>
          <a:prstGeom prst="rect">
            <a:avLst/>
          </a:prstGeom>
          <a:solidFill>
            <a:srgbClr val="EEAF00"/>
          </a:solidFill>
          <a:ln>
            <a:solidFill>
              <a:srgbClr val="306F88"/>
            </a:solidFill>
          </a:ln>
        </p:spPr>
        <p:style>
          <a:lnRef idx="2">
            <a:schemeClr val="accent6"/>
          </a:lnRef>
          <a:fillRef idx="1">
            <a:schemeClr val="lt1"/>
          </a:fillRef>
          <a:effectRef idx="0">
            <a:schemeClr val="accent6"/>
          </a:effectRef>
          <a:fontRef idx="minor">
            <a:schemeClr val="dk1"/>
          </a:fontRef>
        </p:style>
        <p:txBody>
          <a:bodyPr lIns="64270" tIns="32135" rIns="64270" bIns="32135">
            <a:spAutoFit/>
          </a:bodyPr>
          <a:lstStyle/>
          <a:p>
            <a:pPr algn="ctr" defTabSz="457059">
              <a:defRPr/>
            </a:pPr>
            <a:r>
              <a:rPr lang="en-US" sz="3200" dirty="0">
                <a:cs typeface="Arial" pitchFamily="34" charset="0"/>
              </a:rPr>
              <a:t>Call to Action</a:t>
            </a:r>
          </a:p>
        </p:txBody>
      </p:sp>
      <p:grpSp>
        <p:nvGrpSpPr>
          <p:cNvPr id="3" name="Group 7"/>
          <p:cNvGrpSpPr>
            <a:grpSpLocks/>
          </p:cNvGrpSpPr>
          <p:nvPr/>
        </p:nvGrpSpPr>
        <p:grpSpPr bwMode="auto">
          <a:xfrm>
            <a:off x="614855" y="1692221"/>
            <a:ext cx="7945820" cy="3942882"/>
            <a:chOff x="499405" y="2027241"/>
            <a:chExt cx="7945820" cy="3943534"/>
          </a:xfrm>
        </p:grpSpPr>
        <p:sp>
          <p:nvSpPr>
            <p:cNvPr id="50181" name="TextBox 2"/>
            <p:cNvSpPr txBox="1">
              <a:spLocks noChangeArrowheads="1"/>
            </p:cNvSpPr>
            <p:nvPr/>
          </p:nvSpPr>
          <p:spPr bwMode="auto">
            <a:xfrm>
              <a:off x="499405" y="2027241"/>
              <a:ext cx="2313645" cy="3943534"/>
            </a:xfrm>
            <a:prstGeom prst="rect">
              <a:avLst/>
            </a:prstGeom>
            <a:noFill/>
            <a:ln w="9525">
              <a:solidFill>
                <a:srgbClr val="306F88"/>
              </a:solidFill>
              <a:miter lim="800000"/>
              <a:headEnd/>
              <a:tailEnd/>
            </a:ln>
          </p:spPr>
          <p:txBody>
            <a:bodyPr wrap="square" lIns="64270" tIns="32135" rIns="64270" bIns="32135">
              <a:spAutoFit/>
            </a:bodyPr>
            <a:lstStyle/>
            <a:p>
              <a:r>
                <a:rPr lang="en-US" sz="2800" dirty="0" smtClean="0"/>
                <a:t>Assertion </a:t>
              </a:r>
              <a:r>
                <a:rPr lang="en-US" sz="2800" dirty="0"/>
                <a:t>#1:</a:t>
              </a:r>
            </a:p>
            <a:p>
              <a:endParaRPr lang="en-US" sz="2800" dirty="0"/>
            </a:p>
            <a:p>
              <a:endParaRPr lang="en-US" sz="2800" dirty="0"/>
            </a:p>
            <a:p>
              <a:endParaRPr lang="en-US" sz="2800" dirty="0"/>
            </a:p>
            <a:p>
              <a:r>
                <a:rPr lang="en-US" sz="2800" dirty="0" smtClean="0"/>
                <a:t>Evidence:</a:t>
              </a:r>
            </a:p>
            <a:p>
              <a:endParaRPr lang="en-US" sz="2800" dirty="0"/>
            </a:p>
            <a:p>
              <a:endParaRPr lang="en-US" sz="2800" dirty="0" smtClean="0"/>
            </a:p>
            <a:p>
              <a:endParaRPr lang="en-US" sz="2800" dirty="0"/>
            </a:p>
            <a:p>
              <a:endParaRPr lang="en-US" sz="2800" dirty="0"/>
            </a:p>
          </p:txBody>
        </p:sp>
        <p:sp>
          <p:nvSpPr>
            <p:cNvPr id="50182" name="TextBox 4"/>
            <p:cNvSpPr txBox="1">
              <a:spLocks noChangeArrowheads="1"/>
            </p:cNvSpPr>
            <p:nvPr/>
          </p:nvSpPr>
          <p:spPr bwMode="auto">
            <a:xfrm>
              <a:off x="3301617" y="2027241"/>
              <a:ext cx="2368878" cy="3943534"/>
            </a:xfrm>
            <a:prstGeom prst="rect">
              <a:avLst/>
            </a:prstGeom>
            <a:noFill/>
            <a:ln w="9525">
              <a:solidFill>
                <a:srgbClr val="306F88"/>
              </a:solidFill>
              <a:miter lim="800000"/>
              <a:headEnd/>
              <a:tailEnd/>
            </a:ln>
          </p:spPr>
          <p:txBody>
            <a:bodyPr wrap="square" lIns="64270" tIns="32135" rIns="64270" bIns="32135">
              <a:spAutoFit/>
            </a:bodyPr>
            <a:lstStyle/>
            <a:p>
              <a:r>
                <a:rPr lang="en-US" sz="2800" dirty="0" smtClean="0"/>
                <a:t>Assertion #2</a:t>
              </a:r>
              <a:r>
                <a:rPr lang="en-US" sz="2800" dirty="0"/>
                <a:t>:</a:t>
              </a:r>
            </a:p>
            <a:p>
              <a:endParaRPr lang="en-US" sz="2800" dirty="0"/>
            </a:p>
            <a:p>
              <a:endParaRPr lang="en-US" sz="2800" dirty="0"/>
            </a:p>
            <a:p>
              <a:endParaRPr lang="en-US" sz="2800" dirty="0"/>
            </a:p>
            <a:p>
              <a:r>
                <a:rPr lang="en-US" sz="2800" dirty="0" smtClean="0"/>
                <a:t>Evidence:</a:t>
              </a:r>
            </a:p>
            <a:p>
              <a:endParaRPr lang="en-US" sz="2800" dirty="0"/>
            </a:p>
            <a:p>
              <a:endParaRPr lang="en-US" sz="2800" dirty="0" smtClean="0"/>
            </a:p>
            <a:p>
              <a:endParaRPr lang="en-US" sz="2800" dirty="0"/>
            </a:p>
            <a:p>
              <a:endParaRPr lang="en-US" sz="2800" dirty="0"/>
            </a:p>
          </p:txBody>
        </p:sp>
        <p:sp>
          <p:nvSpPr>
            <p:cNvPr id="50183" name="TextBox 5"/>
            <p:cNvSpPr txBox="1">
              <a:spLocks noChangeArrowheads="1"/>
            </p:cNvSpPr>
            <p:nvPr/>
          </p:nvSpPr>
          <p:spPr bwMode="auto">
            <a:xfrm>
              <a:off x="6226174" y="2027241"/>
              <a:ext cx="2219051" cy="3943534"/>
            </a:xfrm>
            <a:prstGeom prst="rect">
              <a:avLst/>
            </a:prstGeom>
            <a:noFill/>
            <a:ln w="9525">
              <a:solidFill>
                <a:srgbClr val="306F88"/>
              </a:solidFill>
              <a:miter lim="800000"/>
              <a:headEnd/>
              <a:tailEnd/>
            </a:ln>
          </p:spPr>
          <p:txBody>
            <a:bodyPr wrap="square" lIns="64270" tIns="32135" rIns="64270" bIns="32135">
              <a:spAutoFit/>
            </a:bodyPr>
            <a:lstStyle/>
            <a:p>
              <a:r>
                <a:rPr lang="en-US" sz="2800" dirty="0" smtClean="0"/>
                <a:t>Assertion #2</a:t>
              </a:r>
              <a:r>
                <a:rPr lang="en-US" sz="2800" dirty="0"/>
                <a:t>:</a:t>
              </a:r>
            </a:p>
            <a:p>
              <a:endParaRPr lang="en-US" sz="2800" dirty="0"/>
            </a:p>
            <a:p>
              <a:endParaRPr lang="en-US" sz="2800" dirty="0"/>
            </a:p>
            <a:p>
              <a:endParaRPr lang="en-US" sz="2800" dirty="0"/>
            </a:p>
            <a:p>
              <a:r>
                <a:rPr lang="en-US" sz="2800" dirty="0" smtClean="0"/>
                <a:t>Evidence:</a:t>
              </a:r>
            </a:p>
            <a:p>
              <a:endParaRPr lang="en-US" sz="2800" dirty="0"/>
            </a:p>
            <a:p>
              <a:endParaRPr lang="en-US" sz="2800" dirty="0" smtClean="0"/>
            </a:p>
            <a:p>
              <a:endParaRPr lang="en-US" sz="2800" dirty="0"/>
            </a:p>
            <a:p>
              <a:endParaRPr lang="en-US" sz="28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437711" y="1118367"/>
            <a:ext cx="6108700" cy="2049463"/>
          </a:xfrm>
          <a:prstGeom prst="rect">
            <a:avLst/>
          </a:prstGeom>
          <a:noFill/>
          <a:ln w="9525">
            <a:noFill/>
            <a:miter lim="800000"/>
            <a:headEnd/>
            <a:tailEnd/>
          </a:ln>
        </p:spPr>
        <p:txBody>
          <a:bodyPr lIns="64270" tIns="32135" rIns="64270" bIns="32135">
            <a:spAutoFit/>
          </a:bodyPr>
          <a:lstStyle/>
          <a:p>
            <a:r>
              <a:rPr lang="en-US" sz="6200" dirty="0">
                <a:cs typeface="Arial" pitchFamily="34" charset="0"/>
              </a:rPr>
              <a:t>End with a </a:t>
            </a:r>
          </a:p>
          <a:p>
            <a:r>
              <a:rPr lang="en-US" sz="6700" dirty="0">
                <a:solidFill>
                  <a:srgbClr val="306F88"/>
                </a:solidFill>
                <a:cs typeface="Arial" pitchFamily="34" charset="0"/>
              </a:rPr>
              <a:t>Call to Action.</a:t>
            </a:r>
            <a:endParaRPr lang="en-US" sz="6200" dirty="0">
              <a:cs typeface="Arial" pitchFamily="34" charset="0"/>
            </a:endParaRPr>
          </a:p>
        </p:txBody>
      </p:sp>
      <p:pic>
        <p:nvPicPr>
          <p:cNvPr id="52227" name="Picture 3" descr="MP900442226.JPG"/>
          <p:cNvPicPr>
            <a:picLocks noChangeAspect="1"/>
          </p:cNvPicPr>
          <p:nvPr/>
        </p:nvPicPr>
        <p:blipFill>
          <a:blip r:embed="rId3">
            <a:clrChange>
              <a:clrFrom>
                <a:srgbClr val="F7F5F6"/>
              </a:clrFrom>
              <a:clrTo>
                <a:srgbClr val="F7F5F6">
                  <a:alpha val="0"/>
                </a:srgbClr>
              </a:clrTo>
            </a:clrChange>
          </a:blip>
          <a:srcRect b="1353"/>
          <a:stretch>
            <a:fillRect/>
          </a:stretch>
        </p:blipFill>
        <p:spPr bwMode="auto">
          <a:xfrm>
            <a:off x="3894083" y="2979408"/>
            <a:ext cx="5697592" cy="3746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p:cNvSpPr>
          <p:nvPr/>
        </p:nvSpPr>
        <p:spPr bwMode="auto">
          <a:xfrm>
            <a:off x="722313" y="2900363"/>
            <a:ext cx="6627812" cy="2124075"/>
          </a:xfrm>
          <a:prstGeom prst="rect">
            <a:avLst/>
          </a:prstGeom>
          <a:noFill/>
          <a:ln w="12700">
            <a:noFill/>
            <a:miter lim="0"/>
            <a:headEnd/>
            <a:tailEnd/>
          </a:ln>
        </p:spPr>
        <p:txBody>
          <a:bodyPr lIns="88868" tIns="50784" rIns="88868" bIns="50784"/>
          <a:lstStyle/>
          <a:p>
            <a:pPr defTabSz="454025"/>
            <a:r>
              <a:rPr lang="en-US" sz="6500">
                <a:solidFill>
                  <a:srgbClr val="4D4D4D"/>
                </a:solidFill>
                <a:cs typeface="Arial" pitchFamily="34" charset="0"/>
                <a:sym typeface="Arial" pitchFamily="34" charset="0"/>
              </a:rPr>
              <a:t>Visual design matters. </a:t>
            </a:r>
            <a:endParaRPr lang="en-US"/>
          </a:p>
        </p:txBody>
      </p:sp>
      <p:grpSp>
        <p:nvGrpSpPr>
          <p:cNvPr id="2" name="Group 3"/>
          <p:cNvGrpSpPr>
            <a:grpSpLocks/>
          </p:cNvGrpSpPr>
          <p:nvPr/>
        </p:nvGrpSpPr>
        <p:grpSpPr bwMode="auto">
          <a:xfrm>
            <a:off x="8102203" y="1460897"/>
            <a:ext cx="696516" cy="696516"/>
            <a:chOff x="0" y="0"/>
            <a:chExt cx="117" cy="117"/>
          </a:xfrm>
          <a:solidFill>
            <a:schemeClr val="accent2"/>
          </a:solidFill>
        </p:grpSpPr>
        <p:sp>
          <p:nvSpPr>
            <p:cNvPr id="12"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ea typeface="MS PGothic" pitchFamily="34" charset="-128"/>
              </a:endParaRPr>
            </a:p>
          </p:txBody>
        </p:sp>
        <p:sp>
          <p:nvSpPr>
            <p:cNvPr id="13" name="Rectangle 5"/>
            <p:cNvSpPr>
              <a:spLocks/>
            </p:cNvSpPr>
            <p:nvPr/>
          </p:nvSpPr>
          <p:spPr bwMode="auto">
            <a:xfrm>
              <a:off x="17" y="4"/>
              <a:ext cx="83" cy="108"/>
            </a:xfrm>
            <a:prstGeom prst="flowChartConnector">
              <a:avLst/>
            </a:prstGeom>
            <a:grpFill/>
            <a:ln w="12700" cap="flat" cmpd="sng">
              <a:noFill/>
              <a:prstDash val="solid"/>
              <a:miter lim="0"/>
              <a:headEnd/>
              <a:tailEnd/>
            </a:ln>
            <a:effectLst/>
          </p:spPr>
          <p:txBody>
            <a:bodyPr lIns="72248" tIns="72248" rIns="72248" bIns="72248" anchor="ctr"/>
            <a:lstStyle/>
            <a:p>
              <a:pPr algn="ctr" defTabSz="913863">
                <a:defRPr/>
              </a:pPr>
              <a:r>
                <a:rPr lang="en-US" sz="3800" dirty="0">
                  <a:effectLst>
                    <a:outerShdw blurRad="38100" dist="38100" dir="2700000" algn="tl">
                      <a:srgbClr val="C0C0C0"/>
                    </a:outerShdw>
                  </a:effectLst>
                  <a:latin typeface="Helvetica" charset="0"/>
                  <a:ea typeface="Helvetica" charset="0"/>
                  <a:cs typeface="Helvetica" charset="0"/>
                  <a:sym typeface="Helvetica" charset="0"/>
                </a:rPr>
                <a:t>2</a:t>
              </a:r>
              <a:endParaRPr lang="en-US" dirty="0">
                <a:ea typeface="MS PGothic" pitchFamily="34" charset="-128"/>
              </a:endParaRPr>
            </a:p>
          </p:txBody>
        </p:sp>
      </p:grpSp>
      <p:grpSp>
        <p:nvGrpSpPr>
          <p:cNvPr id="3" name="Group 3"/>
          <p:cNvGrpSpPr>
            <a:grpSpLocks/>
          </p:cNvGrpSpPr>
          <p:nvPr/>
        </p:nvGrpSpPr>
        <p:grpSpPr bwMode="auto">
          <a:xfrm>
            <a:off x="7317581" y="1460897"/>
            <a:ext cx="696516" cy="696516"/>
            <a:chOff x="0" y="0"/>
            <a:chExt cx="117" cy="117"/>
          </a:xfrm>
          <a:solidFill>
            <a:schemeClr val="bg1">
              <a:lumMod val="85000"/>
            </a:schemeClr>
          </a:solidFill>
        </p:grpSpPr>
        <p:sp>
          <p:nvSpPr>
            <p:cNvPr id="15"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16"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1</a:t>
              </a:r>
              <a:endParaRPr lang="en-US" dirty="0">
                <a:solidFill>
                  <a:schemeClr val="bg1">
                    <a:lumMod val="65000"/>
                  </a:schemeClr>
                </a:solidFill>
                <a:ea typeface="MS PGothic" pitchFamily="34" charset="-128"/>
              </a:endParaRPr>
            </a:p>
          </p:txBody>
        </p:sp>
      </p:gr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pic>
        <p:nvPicPr>
          <p:cNvPr id="54275" name="Picture 7" descr="C:\Users\kprice.HEALTHONE\AppData\Local\Microsoft\Windows\Temporary Internet Files\Content.IE5\2UGHAIJ9\MP900439321[1].jpg"/>
          <p:cNvPicPr>
            <a:picLocks noChangeAspect="1" noChangeArrowheads="1"/>
          </p:cNvPicPr>
          <p:nvPr/>
        </p:nvPicPr>
        <p:blipFill>
          <a:blip r:embed="rId3"/>
          <a:srcRect/>
          <a:stretch>
            <a:fillRect/>
          </a:stretch>
        </p:blipFill>
        <p:spPr bwMode="auto">
          <a:xfrm>
            <a:off x="0" y="1117600"/>
            <a:ext cx="9144000" cy="5740400"/>
          </a:xfrm>
          <a:prstGeom prst="rect">
            <a:avLst/>
          </a:prstGeom>
          <a:noFill/>
          <a:ln w="9525">
            <a:noFill/>
            <a:miter lim="800000"/>
            <a:headEnd/>
            <a:tailEnd/>
          </a:ln>
        </p:spPr>
      </p:pic>
      <p:sp>
        <p:nvSpPr>
          <p:cNvPr id="54276" name="Rectangle 1"/>
          <p:cNvSpPr>
            <a:spLocks/>
          </p:cNvSpPr>
          <p:nvPr/>
        </p:nvSpPr>
        <p:spPr bwMode="auto">
          <a:xfrm>
            <a:off x="200025" y="0"/>
            <a:ext cx="6804025" cy="2062163"/>
          </a:xfrm>
          <a:prstGeom prst="rect">
            <a:avLst/>
          </a:prstGeom>
          <a:noFill/>
          <a:ln w="12700">
            <a:noFill/>
            <a:miter lim="0"/>
            <a:headEnd/>
            <a:tailEnd/>
          </a:ln>
        </p:spPr>
        <p:txBody>
          <a:bodyPr lIns="88868" tIns="50784" rIns="88868" bIns="50784"/>
          <a:lstStyle/>
          <a:p>
            <a:pPr defTabSz="454025"/>
            <a:r>
              <a:rPr lang="en-US" sz="6500">
                <a:solidFill>
                  <a:srgbClr val="4D4D4D"/>
                </a:solidFill>
                <a:cs typeface="Arial" pitchFamily="34" charset="0"/>
                <a:sym typeface="Arial" pitchFamily="34" charset="0"/>
              </a:rPr>
              <a:t>We are visual communicators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image5.jpg"/>
          <p:cNvPicPr>
            <a:picLocks noChangeAspect="1"/>
          </p:cNvPicPr>
          <p:nvPr/>
        </p:nvPicPr>
        <p:blipFill>
          <a:blip r:embed="rId3"/>
          <a:srcRect/>
          <a:stretch>
            <a:fillRect/>
          </a:stretch>
        </p:blipFill>
        <p:spPr bwMode="auto">
          <a:xfrm>
            <a:off x="2201863" y="796925"/>
            <a:ext cx="4740275" cy="5765800"/>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p:cNvSpPr>
          <p:nvPr/>
        </p:nvSpPr>
        <p:spPr bwMode="auto">
          <a:xfrm>
            <a:off x="576263" y="1222375"/>
            <a:ext cx="7769225" cy="1123950"/>
          </a:xfrm>
          <a:prstGeom prst="rect">
            <a:avLst/>
          </a:prstGeom>
          <a:noFill/>
          <a:ln w="12700">
            <a:noFill/>
            <a:miter lim="0"/>
            <a:headEnd/>
            <a:tailEnd/>
          </a:ln>
        </p:spPr>
        <p:txBody>
          <a:bodyPr lIns="88868" tIns="50784" rIns="88868" bIns="50784"/>
          <a:lstStyle/>
          <a:p>
            <a:pPr defTabSz="454025"/>
            <a:r>
              <a:rPr lang="en-US" sz="8100" dirty="0" smtClean="0">
                <a:solidFill>
                  <a:srgbClr val="4D4D4D"/>
                </a:solidFill>
                <a:cs typeface="Arial" pitchFamily="34" charset="0"/>
                <a:sym typeface="Arial" pitchFamily="34" charset="0"/>
              </a:rPr>
              <a:t>Design =</a:t>
            </a:r>
            <a:r>
              <a:rPr lang="en-US" sz="6500" dirty="0" smtClean="0">
                <a:solidFill>
                  <a:srgbClr val="4D4D4D"/>
                </a:solidFill>
                <a:cs typeface="Arial" pitchFamily="34" charset="0"/>
                <a:sym typeface="Arial" pitchFamily="34" charset="0"/>
              </a:rPr>
              <a:t> </a:t>
            </a:r>
            <a:endParaRPr lang="en-US" dirty="0"/>
          </a:p>
        </p:txBody>
      </p:sp>
      <p:sp>
        <p:nvSpPr>
          <p:cNvPr id="47107" name="Rectangle 2"/>
          <p:cNvSpPr>
            <a:spLocks/>
          </p:cNvSpPr>
          <p:nvPr/>
        </p:nvSpPr>
        <p:spPr bwMode="auto">
          <a:xfrm>
            <a:off x="2508250" y="4614534"/>
            <a:ext cx="3160713" cy="1231900"/>
          </a:xfrm>
          <a:prstGeom prst="rect">
            <a:avLst/>
          </a:prstGeom>
          <a:noFill/>
          <a:ln w="12700">
            <a:noFill/>
            <a:miter lim="0"/>
            <a:headEnd/>
            <a:tailEnd/>
          </a:ln>
        </p:spPr>
        <p:txBody>
          <a:bodyPr lIns="88868" tIns="50784" rIns="88868" bIns="50784"/>
          <a:lstStyle/>
          <a:p>
            <a:pPr defTabSz="454025"/>
            <a:r>
              <a:rPr lang="en-US" sz="8100" dirty="0">
                <a:solidFill>
                  <a:schemeClr val="bg1"/>
                </a:solidFill>
                <a:cs typeface="Arial" pitchFamily="34" charset="0"/>
                <a:sym typeface="Arial" pitchFamily="34" charset="0"/>
              </a:rPr>
              <a:t>Clarity</a:t>
            </a:r>
            <a:endParaRPr lang="en-US" sz="3100" dirty="0">
              <a:solidFill>
                <a:schemeClr val="bg1"/>
              </a:solidFill>
            </a:endParaRPr>
          </a:p>
        </p:txBody>
      </p:sp>
      <p:sp>
        <p:nvSpPr>
          <p:cNvPr id="4" name="TextBox 3"/>
          <p:cNvSpPr txBox="1">
            <a:spLocks noChangeArrowheads="1"/>
          </p:cNvSpPr>
          <p:nvPr/>
        </p:nvSpPr>
        <p:spPr bwMode="auto">
          <a:xfrm>
            <a:off x="2319063" y="2746759"/>
            <a:ext cx="5752882" cy="1415337"/>
          </a:xfrm>
          <a:prstGeom prst="rect">
            <a:avLst/>
          </a:prstGeom>
          <a:noFill/>
          <a:ln w="9525">
            <a:noFill/>
            <a:miter lim="800000"/>
            <a:headEnd/>
            <a:tailEnd/>
          </a:ln>
        </p:spPr>
        <p:txBody>
          <a:bodyPr lIns="64270" tIns="32135" rIns="64270" bIns="32135">
            <a:prstTxWarp prst="textWave1">
              <a:avLst/>
            </a:prstTxWarp>
            <a:spAutoFit/>
          </a:bodyPr>
          <a:lstStyle/>
          <a:p>
            <a:r>
              <a:rPr lang="en-US" sz="6000" dirty="0">
                <a:solidFill>
                  <a:srgbClr val="92D050"/>
                </a:solidFill>
                <a:cs typeface="Arial" pitchFamily="34" charset="0"/>
                <a:sym typeface="Arial" pitchFamily="34" charset="0"/>
              </a:rPr>
              <a:t>D</a:t>
            </a:r>
            <a:r>
              <a:rPr lang="en-US" sz="6000" dirty="0">
                <a:solidFill>
                  <a:srgbClr val="4D4D4D"/>
                </a:solidFill>
                <a:cs typeface="Arial" pitchFamily="34" charset="0"/>
                <a:sym typeface="Arial" pitchFamily="34" charset="0"/>
              </a:rPr>
              <a:t>e</a:t>
            </a:r>
            <a:r>
              <a:rPr lang="en-US" sz="6000" dirty="0">
                <a:solidFill>
                  <a:srgbClr val="00B0F0"/>
                </a:solidFill>
                <a:cs typeface="Arial" pitchFamily="34" charset="0"/>
                <a:sym typeface="Arial" pitchFamily="34" charset="0"/>
              </a:rPr>
              <a:t>c</a:t>
            </a:r>
            <a:r>
              <a:rPr lang="en-US" sz="6000" dirty="0">
                <a:solidFill>
                  <a:srgbClr val="4D4D4D"/>
                </a:solidFill>
                <a:cs typeface="Arial" pitchFamily="34" charset="0"/>
                <a:sym typeface="Arial" pitchFamily="34" charset="0"/>
              </a:rPr>
              <a:t>o</a:t>
            </a:r>
            <a:r>
              <a:rPr lang="en-US" sz="6000" dirty="0">
                <a:solidFill>
                  <a:srgbClr val="FF3300"/>
                </a:solidFill>
                <a:cs typeface="Arial" pitchFamily="34" charset="0"/>
                <a:sym typeface="Arial" pitchFamily="34" charset="0"/>
              </a:rPr>
              <a:t>r</a:t>
            </a:r>
            <a:r>
              <a:rPr lang="en-US" sz="6000" dirty="0">
                <a:solidFill>
                  <a:srgbClr val="4D4D4D"/>
                </a:solidFill>
                <a:cs typeface="Arial" pitchFamily="34" charset="0"/>
                <a:sym typeface="Arial" pitchFamily="34" charset="0"/>
              </a:rPr>
              <a:t>a</a:t>
            </a:r>
            <a:r>
              <a:rPr lang="en-US" sz="6000" dirty="0">
                <a:solidFill>
                  <a:srgbClr val="7030A0"/>
                </a:solidFill>
                <a:cs typeface="Arial" pitchFamily="34" charset="0"/>
                <a:sym typeface="Arial" pitchFamily="34" charset="0"/>
              </a:rPr>
              <a:t>t</a:t>
            </a:r>
            <a:r>
              <a:rPr lang="en-US" sz="6000" dirty="0">
                <a:solidFill>
                  <a:srgbClr val="4D4D4D"/>
                </a:solidFill>
                <a:cs typeface="Arial" pitchFamily="34" charset="0"/>
                <a:sym typeface="Arial" pitchFamily="34" charset="0"/>
              </a:rPr>
              <a:t>i</a:t>
            </a:r>
            <a:r>
              <a:rPr lang="en-US" sz="6000" dirty="0">
                <a:solidFill>
                  <a:srgbClr val="FFC000"/>
                </a:solidFill>
                <a:cs typeface="Arial" pitchFamily="34" charset="0"/>
                <a:sym typeface="Arial" pitchFamily="34" charset="0"/>
              </a:rPr>
              <a:t>o</a:t>
            </a:r>
            <a:r>
              <a:rPr lang="en-US" sz="6000" dirty="0">
                <a:solidFill>
                  <a:srgbClr val="4D4D4D"/>
                </a:solidFill>
                <a:cs typeface="Arial" pitchFamily="34" charset="0"/>
                <a:sym typeface="Arial" pitchFamily="34" charset="0"/>
              </a:rPr>
              <a:t>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chemeClr val="bg1"/>
                                      </p:to>
                                    </p:animClr>
                                  </p:childTnLst>
                                </p:cTn>
                              </p:par>
                              <p:par>
                                <p:cTn id="7" presetID="3" presetClass="emph" presetSubtype="2" fill="hold" grpId="0" nodeType="withEffect">
                                  <p:stCondLst>
                                    <p:cond delay="300"/>
                                  </p:stCondLst>
                                  <p:childTnLst>
                                    <p:animClr clrSpc="rgb" dir="cw">
                                      <p:cBhvr override="childStyle">
                                        <p:cTn id="8" dur="1000" fill="hold"/>
                                        <p:tgtEl>
                                          <p:spTgt spid="47107"/>
                                        </p:tgtEl>
                                        <p:attrNameLst>
                                          <p:attrName>style.color</p:attrName>
                                        </p:attrNameLst>
                                      </p:cBhvr>
                                      <p:to>
                                        <a:srgbClr val="306F8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554038" y="1833563"/>
            <a:ext cx="8035925" cy="3511550"/>
          </a:xfrm>
          <a:prstGeom prst="rect">
            <a:avLst/>
          </a:prstGeom>
          <a:noFill/>
          <a:ln w="9525">
            <a:noFill/>
            <a:miter lim="800000"/>
            <a:headEnd/>
            <a:tailEnd/>
          </a:ln>
        </p:spPr>
        <p:txBody>
          <a:bodyPr lIns="64270" tIns="32135" rIns="64270" bIns="32135">
            <a:spAutoFit/>
          </a:bodyPr>
          <a:lstStyle/>
          <a:p>
            <a:r>
              <a:rPr lang="en-US" sz="8100">
                <a:solidFill>
                  <a:srgbClr val="306F88"/>
                </a:solidFill>
                <a:cs typeface="Arial" pitchFamily="34" charset="0"/>
              </a:rPr>
              <a:t>Intentional</a:t>
            </a:r>
            <a:r>
              <a:rPr lang="en-US" sz="8100">
                <a:cs typeface="Arial" pitchFamily="34" charset="0"/>
              </a:rPr>
              <a:t> </a:t>
            </a:r>
            <a:r>
              <a:rPr lang="en-US" sz="6200">
                <a:cs typeface="Arial" pitchFamily="34" charset="0"/>
              </a:rPr>
              <a:t>design of text and visuals enhances </a:t>
            </a:r>
            <a:r>
              <a:rPr lang="en-US" sz="8100">
                <a:solidFill>
                  <a:srgbClr val="306F88"/>
                </a:solidFill>
                <a:cs typeface="Arial" pitchFamily="34" charset="0"/>
              </a:rPr>
              <a:t>meaning</a:t>
            </a:r>
            <a:endParaRPr lang="en-US" sz="620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766763" y="2085975"/>
            <a:ext cx="7610475" cy="4511675"/>
          </a:xfrm>
          <a:prstGeom prst="rect">
            <a:avLst/>
          </a:prstGeom>
          <a:noFill/>
          <a:ln w="9525">
            <a:noFill/>
            <a:miter lim="800000"/>
            <a:headEnd/>
            <a:tailEnd/>
          </a:ln>
        </p:spPr>
        <p:txBody>
          <a:bodyPr lIns="64270" tIns="32135" rIns="64270" bIns="32135">
            <a:spAutoFit/>
          </a:bodyPr>
          <a:lstStyle/>
          <a:p>
            <a:pPr marL="319088" indent="-319088">
              <a:spcBef>
                <a:spcPts val="1688"/>
              </a:spcBef>
              <a:spcAft>
                <a:spcPts val="1688"/>
              </a:spcAft>
              <a:buFont typeface="Helvetica Light" charset="0"/>
              <a:buAutoNum type="arabicPeriod"/>
            </a:pPr>
            <a:r>
              <a:rPr lang="en-US" sz="5100">
                <a:cs typeface="Arial" pitchFamily="34" charset="0"/>
              </a:rPr>
              <a:t>One idea per slide</a:t>
            </a:r>
          </a:p>
          <a:p>
            <a:pPr marL="319088" indent="-319088">
              <a:spcBef>
                <a:spcPts val="1688"/>
              </a:spcBef>
              <a:spcAft>
                <a:spcPts val="1688"/>
              </a:spcAft>
              <a:buFont typeface="Helvetica Light" charset="0"/>
              <a:buAutoNum type="arabicPeriod"/>
            </a:pPr>
            <a:r>
              <a:rPr lang="en-US" sz="5100">
                <a:cs typeface="Arial" pitchFamily="34" charset="0"/>
              </a:rPr>
              <a:t>Simplicity</a:t>
            </a:r>
          </a:p>
          <a:p>
            <a:pPr marL="319088" indent="-319088">
              <a:spcBef>
                <a:spcPts val="1688"/>
              </a:spcBef>
              <a:spcAft>
                <a:spcPts val="1688"/>
              </a:spcAft>
              <a:buFont typeface="Helvetica Light" charset="0"/>
              <a:buAutoNum type="arabicPeriod"/>
            </a:pPr>
            <a:r>
              <a:rPr lang="en-US" sz="5100">
                <a:cs typeface="Arial" pitchFamily="34" charset="0"/>
              </a:rPr>
              <a:t>Minimize text</a:t>
            </a:r>
          </a:p>
          <a:p>
            <a:pPr marL="319088" indent="-319088">
              <a:spcBef>
                <a:spcPts val="1688"/>
              </a:spcBef>
              <a:spcAft>
                <a:spcPts val="1688"/>
              </a:spcAft>
              <a:buFont typeface="Helvetica Light" charset="0"/>
              <a:buAutoNum type="arabicPeriod"/>
            </a:pPr>
            <a:r>
              <a:rPr lang="en-US" sz="5100">
                <a:cs typeface="Arial" pitchFamily="34" charset="0"/>
              </a:rPr>
              <a:t>Use photos</a:t>
            </a:r>
          </a:p>
        </p:txBody>
      </p:sp>
      <p:sp>
        <p:nvSpPr>
          <p:cNvPr id="5" name="Rounded Rectangle 4"/>
          <p:cNvSpPr/>
          <p:nvPr/>
        </p:nvSpPr>
        <p:spPr bwMode="auto">
          <a:xfrm>
            <a:off x="579438" y="922338"/>
            <a:ext cx="7985125" cy="909637"/>
          </a:xfrm>
          <a:prstGeom prst="roundRect">
            <a:avLst/>
          </a:prstGeom>
          <a:solidFill>
            <a:schemeClr val="accent2"/>
          </a:solidFill>
          <a:ln w="12700" cap="flat" cmpd="sng" algn="ctr">
            <a:noFill/>
            <a:prstDash val="solid"/>
            <a:miter lim="0"/>
            <a:headEnd type="none" w="med" len="med"/>
            <a:tailEnd type="none" w="med" len="med"/>
          </a:ln>
          <a:effectLst>
            <a:outerShdw blurRad="50800" dist="38100" dir="2700000" algn="tl" rotWithShape="0">
              <a:prstClr val="black">
                <a:alpha val="40000"/>
              </a:prstClr>
            </a:outerShdw>
          </a:effectLst>
        </p:spPr>
        <p:txBody>
          <a:bodyPr lIns="64270" tIns="32135" rIns="64270" bIns="32135"/>
          <a:lstStyle/>
          <a:p>
            <a:pPr algn="ctr" defTabSz="457059">
              <a:defRPr/>
            </a:pPr>
            <a:r>
              <a:rPr lang="en-US" sz="4600" dirty="0">
                <a:solidFill>
                  <a:schemeClr val="bg1"/>
                </a:solidFill>
                <a:ea typeface="MS PGothic" pitchFamily="34" charset="-128"/>
              </a:rPr>
              <a:t>Meaningful Slides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p:cNvSpPr>
          <p:nvPr/>
        </p:nvSpPr>
        <p:spPr bwMode="auto">
          <a:xfrm>
            <a:off x="725488" y="2903538"/>
            <a:ext cx="6553200" cy="2555875"/>
          </a:xfrm>
          <a:prstGeom prst="rect">
            <a:avLst/>
          </a:prstGeom>
          <a:noFill/>
          <a:ln w="12700">
            <a:noFill/>
            <a:miter lim="0"/>
            <a:headEnd/>
            <a:tailEnd/>
          </a:ln>
        </p:spPr>
        <p:txBody>
          <a:bodyPr lIns="88868" tIns="50784" rIns="88868" bIns="50784"/>
          <a:lstStyle/>
          <a:p>
            <a:pPr defTabSz="454025"/>
            <a:r>
              <a:rPr lang="en-US" sz="7900">
                <a:solidFill>
                  <a:srgbClr val="4D4D4D"/>
                </a:solidFill>
                <a:cs typeface="Arial" pitchFamily="34" charset="0"/>
                <a:sym typeface="Arial" pitchFamily="34" charset="0"/>
              </a:rPr>
              <a:t>One idea per slide</a:t>
            </a:r>
            <a:endParaRPr lang="en-US"/>
          </a:p>
        </p:txBody>
      </p:sp>
      <p:grpSp>
        <p:nvGrpSpPr>
          <p:cNvPr id="2" name="Group 3"/>
          <p:cNvGrpSpPr>
            <a:grpSpLocks/>
          </p:cNvGrpSpPr>
          <p:nvPr/>
        </p:nvGrpSpPr>
        <p:grpSpPr bwMode="auto">
          <a:xfrm>
            <a:off x="5804297" y="1436290"/>
            <a:ext cx="696516" cy="696516"/>
            <a:chOff x="0" y="0"/>
            <a:chExt cx="117" cy="117"/>
          </a:xfrm>
          <a:solidFill>
            <a:schemeClr val="accent2"/>
          </a:solidFill>
        </p:grpSpPr>
        <p:sp>
          <p:nvSpPr>
            <p:cNvPr id="4"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ea typeface="MS PGothic" pitchFamily="34" charset="-128"/>
              </a:endParaRPr>
            </a:p>
          </p:txBody>
        </p:sp>
        <p:sp>
          <p:nvSpPr>
            <p:cNvPr id="5" name="Rectangle 5"/>
            <p:cNvSpPr>
              <a:spLocks/>
            </p:cNvSpPr>
            <p:nvPr/>
          </p:nvSpPr>
          <p:spPr bwMode="auto">
            <a:xfrm>
              <a:off x="17" y="4"/>
              <a:ext cx="83" cy="108"/>
            </a:xfrm>
            <a:prstGeom prst="ellipse">
              <a:avLst/>
            </a:prstGeom>
            <a:grpFill/>
            <a:ln w="12700" cap="flat" cmpd="sng">
              <a:noFill/>
              <a:prstDash val="solid"/>
              <a:miter lim="0"/>
              <a:headEnd/>
              <a:tailEnd/>
            </a:ln>
            <a:effectLst/>
          </p:spPr>
          <p:txBody>
            <a:bodyPr lIns="72248" tIns="72248" rIns="72248" bIns="72248" anchor="ctr"/>
            <a:lstStyle/>
            <a:p>
              <a:pPr algn="ctr" defTabSz="913863">
                <a:defRPr/>
              </a:pPr>
              <a:r>
                <a:rPr lang="en-US" sz="3800" dirty="0">
                  <a:effectLst>
                    <a:outerShdw blurRad="38100" dist="38100" dir="2700000" algn="tl">
                      <a:srgbClr val="C0C0C0"/>
                    </a:outerShdw>
                  </a:effectLst>
                  <a:latin typeface="Helvetica" charset="0"/>
                  <a:ea typeface="Helvetica" charset="0"/>
                  <a:cs typeface="Helvetica" charset="0"/>
                  <a:sym typeface="Helvetica" charset="0"/>
                </a:rPr>
                <a:t>1</a:t>
              </a:r>
              <a:endParaRPr lang="en-US" dirty="0">
                <a:ea typeface="MS PGothic" pitchFamily="34" charset="-128"/>
              </a:endParaRPr>
            </a:p>
          </p:txBody>
        </p:sp>
      </p:grpSp>
      <p:grpSp>
        <p:nvGrpSpPr>
          <p:cNvPr id="3" name="Group 3"/>
          <p:cNvGrpSpPr>
            <a:grpSpLocks/>
          </p:cNvGrpSpPr>
          <p:nvPr/>
        </p:nvGrpSpPr>
        <p:grpSpPr bwMode="auto">
          <a:xfrm>
            <a:off x="6607969" y="1436290"/>
            <a:ext cx="696516" cy="696516"/>
            <a:chOff x="0" y="0"/>
            <a:chExt cx="117" cy="117"/>
          </a:xfrm>
          <a:solidFill>
            <a:schemeClr val="bg1">
              <a:lumMod val="85000"/>
            </a:schemeClr>
          </a:solidFill>
        </p:grpSpPr>
        <p:sp>
          <p:nvSpPr>
            <p:cNvPr id="7"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8"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2</a:t>
              </a:r>
              <a:endParaRPr lang="en-US" dirty="0">
                <a:solidFill>
                  <a:schemeClr val="bg1">
                    <a:lumMod val="65000"/>
                  </a:schemeClr>
                </a:solidFill>
                <a:ea typeface="MS PGothic" pitchFamily="34" charset="-128"/>
              </a:endParaRPr>
            </a:p>
          </p:txBody>
        </p:sp>
      </p:grpSp>
      <p:grpSp>
        <p:nvGrpSpPr>
          <p:cNvPr id="6" name="Group 3"/>
          <p:cNvGrpSpPr>
            <a:grpSpLocks/>
          </p:cNvGrpSpPr>
          <p:nvPr/>
        </p:nvGrpSpPr>
        <p:grpSpPr bwMode="auto">
          <a:xfrm>
            <a:off x="7411641" y="1436290"/>
            <a:ext cx="696516" cy="696516"/>
            <a:chOff x="0" y="0"/>
            <a:chExt cx="117" cy="117"/>
          </a:xfrm>
          <a:solidFill>
            <a:schemeClr val="bg1">
              <a:lumMod val="85000"/>
            </a:schemeClr>
          </a:solidFill>
        </p:grpSpPr>
        <p:sp>
          <p:nvSpPr>
            <p:cNvPr id="10"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11"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3</a:t>
              </a:r>
              <a:endParaRPr lang="en-US" dirty="0">
                <a:solidFill>
                  <a:schemeClr val="bg1">
                    <a:lumMod val="65000"/>
                  </a:schemeClr>
                </a:solidFill>
                <a:ea typeface="MS PGothic" pitchFamily="34" charset="-128"/>
              </a:endParaRPr>
            </a:p>
          </p:txBody>
        </p:sp>
      </p:grpSp>
      <p:grpSp>
        <p:nvGrpSpPr>
          <p:cNvPr id="9" name="Group 3"/>
          <p:cNvGrpSpPr>
            <a:grpSpLocks/>
          </p:cNvGrpSpPr>
          <p:nvPr/>
        </p:nvGrpSpPr>
        <p:grpSpPr bwMode="auto">
          <a:xfrm>
            <a:off x="8215312" y="1436290"/>
            <a:ext cx="696516" cy="696516"/>
            <a:chOff x="0" y="0"/>
            <a:chExt cx="117" cy="117"/>
          </a:xfrm>
          <a:solidFill>
            <a:schemeClr val="bg1">
              <a:lumMod val="85000"/>
            </a:schemeClr>
          </a:solidFill>
        </p:grpSpPr>
        <p:sp>
          <p:nvSpPr>
            <p:cNvPr id="13"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14"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4</a:t>
              </a:r>
              <a:endParaRPr lang="en-US" dirty="0">
                <a:solidFill>
                  <a:schemeClr val="bg1">
                    <a:lumMod val="65000"/>
                  </a:schemeClr>
                </a:solidFill>
                <a:ea typeface="MS PGothic" pitchFamily="34" charset="-128"/>
              </a:endParaRPr>
            </a:p>
          </p:txBody>
        </p:sp>
      </p:gr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p:cNvSpPr txBox="1">
            <a:spLocks noChangeArrowheads="1"/>
          </p:cNvSpPr>
          <p:nvPr/>
        </p:nvSpPr>
        <p:spPr bwMode="auto">
          <a:xfrm>
            <a:off x="1677988" y="2649538"/>
            <a:ext cx="5788025" cy="1558925"/>
          </a:xfrm>
          <a:prstGeom prst="rect">
            <a:avLst/>
          </a:prstGeom>
          <a:noFill/>
          <a:ln w="9525">
            <a:noFill/>
            <a:miter lim="800000"/>
            <a:headEnd/>
            <a:tailEnd/>
          </a:ln>
        </p:spPr>
        <p:txBody>
          <a:bodyPr lIns="64270" tIns="32135" rIns="64270" bIns="32135">
            <a:spAutoFit/>
          </a:bodyPr>
          <a:lstStyle/>
          <a:p>
            <a:pPr algn="ctr"/>
            <a:r>
              <a:rPr lang="en-US" sz="9700">
                <a:cs typeface="Arial" pitchFamily="34" charset="0"/>
              </a:rPr>
              <a:t>Slides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MP900384812.JPG"/>
          <p:cNvPicPr>
            <a:picLocks noChangeAspect="1"/>
          </p:cNvPicPr>
          <p:nvPr/>
        </p:nvPicPr>
        <p:blipFill>
          <a:blip r:embed="rId3"/>
          <a:srcRect/>
          <a:stretch>
            <a:fillRect/>
          </a:stretch>
        </p:blipFill>
        <p:spPr bwMode="auto">
          <a:xfrm>
            <a:off x="6042025" y="1974850"/>
            <a:ext cx="2911475" cy="4768850"/>
          </a:xfrm>
          <a:prstGeom prst="rect">
            <a:avLst/>
          </a:prstGeom>
          <a:noFill/>
          <a:ln w="9525">
            <a:noFill/>
            <a:miter lim="800000"/>
            <a:headEnd/>
            <a:tailEnd/>
          </a:ln>
        </p:spPr>
      </p:pic>
      <p:sp>
        <p:nvSpPr>
          <p:cNvPr id="60419" name="TextBox 3"/>
          <p:cNvSpPr txBox="1">
            <a:spLocks noChangeArrowheads="1"/>
          </p:cNvSpPr>
          <p:nvPr/>
        </p:nvSpPr>
        <p:spPr bwMode="auto">
          <a:xfrm>
            <a:off x="1677988" y="2649538"/>
            <a:ext cx="5788025" cy="1558925"/>
          </a:xfrm>
          <a:prstGeom prst="rect">
            <a:avLst/>
          </a:prstGeom>
          <a:noFill/>
          <a:ln w="9525">
            <a:noFill/>
            <a:miter lim="800000"/>
            <a:headEnd/>
            <a:tailEnd/>
          </a:ln>
        </p:spPr>
        <p:txBody>
          <a:bodyPr lIns="64270" tIns="32135" rIns="64270" bIns="32135">
            <a:spAutoFit/>
          </a:bodyPr>
          <a:lstStyle/>
          <a:p>
            <a:pPr algn="ctr"/>
            <a:r>
              <a:rPr lang="en-US" sz="9700">
                <a:cs typeface="Arial" pitchFamily="34" charset="0"/>
              </a:rPr>
              <a:t>are</a:t>
            </a:r>
          </a:p>
        </p:txBody>
      </p:sp>
    </p:spTree>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8" descr="MP910221078.JPG"/>
          <p:cNvPicPr>
            <a:picLocks noChangeAspect="1"/>
          </p:cNvPicPr>
          <p:nvPr/>
        </p:nvPicPr>
        <p:blipFill>
          <a:blip r:embed="rId3"/>
          <a:srcRect/>
          <a:stretch>
            <a:fillRect/>
          </a:stretch>
        </p:blipFill>
        <p:spPr bwMode="auto">
          <a:xfrm>
            <a:off x="0" y="600075"/>
            <a:ext cx="3967163" cy="6143625"/>
          </a:xfrm>
          <a:prstGeom prst="rect">
            <a:avLst/>
          </a:prstGeom>
          <a:noFill/>
          <a:ln w="9525">
            <a:noFill/>
            <a:miter lim="800000"/>
            <a:headEnd/>
            <a:tailEnd/>
          </a:ln>
        </p:spPr>
      </p:pic>
      <p:sp>
        <p:nvSpPr>
          <p:cNvPr id="61443" name="TextBox 3"/>
          <p:cNvSpPr txBox="1">
            <a:spLocks noChangeArrowheads="1"/>
          </p:cNvSpPr>
          <p:nvPr/>
        </p:nvSpPr>
        <p:spPr bwMode="auto">
          <a:xfrm>
            <a:off x="1677988" y="2649538"/>
            <a:ext cx="5788025" cy="1558925"/>
          </a:xfrm>
          <a:prstGeom prst="rect">
            <a:avLst/>
          </a:prstGeom>
          <a:noFill/>
          <a:ln w="9525">
            <a:noFill/>
            <a:miter lim="800000"/>
            <a:headEnd/>
            <a:tailEnd/>
          </a:ln>
        </p:spPr>
        <p:txBody>
          <a:bodyPr lIns="64270" tIns="32135" rIns="64270" bIns="32135">
            <a:spAutoFit/>
          </a:bodyPr>
          <a:lstStyle/>
          <a:p>
            <a:pPr algn="ctr"/>
            <a:r>
              <a:rPr lang="en-US" sz="9700">
                <a:cs typeface="Arial" pitchFamily="34" charset="0"/>
              </a:rPr>
              <a:t>free!</a:t>
            </a:r>
          </a:p>
        </p:txBody>
      </p:sp>
      <p:pic>
        <p:nvPicPr>
          <p:cNvPr id="61444" name="Picture 8" descr="MP900384812.JPG"/>
          <p:cNvPicPr>
            <a:picLocks noChangeAspect="1"/>
          </p:cNvPicPr>
          <p:nvPr/>
        </p:nvPicPr>
        <p:blipFill>
          <a:blip r:embed="rId4"/>
          <a:srcRect/>
          <a:stretch>
            <a:fillRect/>
          </a:stretch>
        </p:blipFill>
        <p:spPr bwMode="auto">
          <a:xfrm>
            <a:off x="6042025" y="1974850"/>
            <a:ext cx="2911475" cy="476885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p:cNvSpPr>
          <p:nvPr/>
        </p:nvSpPr>
        <p:spPr bwMode="auto">
          <a:xfrm>
            <a:off x="715963" y="2549525"/>
            <a:ext cx="6553200" cy="3703638"/>
          </a:xfrm>
          <a:prstGeom prst="rect">
            <a:avLst/>
          </a:prstGeom>
          <a:noFill/>
          <a:ln w="12700">
            <a:noFill/>
            <a:miter lim="0"/>
            <a:headEnd/>
            <a:tailEnd/>
          </a:ln>
        </p:spPr>
        <p:txBody>
          <a:bodyPr lIns="88868" tIns="50784" rIns="88868" bIns="50784"/>
          <a:lstStyle/>
          <a:p>
            <a:pPr defTabSz="454025"/>
            <a:r>
              <a:rPr lang="en-US" sz="7900">
                <a:solidFill>
                  <a:srgbClr val="4D4D4D"/>
                </a:solidFill>
                <a:cs typeface="Arial" pitchFamily="34" charset="0"/>
                <a:sym typeface="Arial" pitchFamily="34" charset="0"/>
              </a:rPr>
              <a:t>Simplicity</a:t>
            </a:r>
          </a:p>
          <a:p>
            <a:pPr defTabSz="454025"/>
            <a:r>
              <a:rPr lang="en-US" sz="7900">
                <a:solidFill>
                  <a:srgbClr val="4D4D4D"/>
                </a:solidFill>
                <a:cs typeface="Arial" pitchFamily="34" charset="0"/>
                <a:sym typeface="Arial" pitchFamily="34" charset="0"/>
              </a:rPr>
              <a:t>enhances clarity</a:t>
            </a:r>
            <a:endParaRPr lang="en-US"/>
          </a:p>
        </p:txBody>
      </p:sp>
      <p:grpSp>
        <p:nvGrpSpPr>
          <p:cNvPr id="2" name="Group 3"/>
          <p:cNvGrpSpPr>
            <a:grpSpLocks/>
          </p:cNvGrpSpPr>
          <p:nvPr/>
        </p:nvGrpSpPr>
        <p:grpSpPr bwMode="auto">
          <a:xfrm>
            <a:off x="5804297" y="1436290"/>
            <a:ext cx="696516" cy="696516"/>
            <a:chOff x="0" y="0"/>
            <a:chExt cx="117" cy="117"/>
          </a:xfrm>
          <a:solidFill>
            <a:schemeClr val="accent2"/>
          </a:solidFill>
        </p:grpSpPr>
        <p:sp>
          <p:nvSpPr>
            <p:cNvPr id="16"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solidFill>
              <a:schemeClr val="tx1">
                <a:lumMod val="20000"/>
                <a:lumOff val="80000"/>
              </a:schemeClr>
            </a:solidFill>
            <a:ln w="36124" cap="flat" cmpd="sng">
              <a:solidFill>
                <a:srgbClr val="414141"/>
              </a:solidFill>
              <a:prstDash val="solid"/>
              <a:round/>
              <a:headEnd/>
              <a:tailEnd/>
            </a:ln>
          </p:spPr>
          <p:txBody>
            <a:bodyPr lIns="72248" tIns="72248" rIns="72248" bIns="72248" anchor="ctr"/>
            <a:lstStyle/>
            <a:p>
              <a:pPr defTabSz="457059">
                <a:defRPr/>
              </a:pPr>
              <a:endParaRPr lang="en-US">
                <a:ea typeface="MS PGothic" pitchFamily="34" charset="-128"/>
              </a:endParaRPr>
            </a:p>
          </p:txBody>
        </p:sp>
        <p:sp>
          <p:nvSpPr>
            <p:cNvPr id="17" name="Rectangle 5"/>
            <p:cNvSpPr>
              <a:spLocks/>
            </p:cNvSpPr>
            <p:nvPr/>
          </p:nvSpPr>
          <p:spPr bwMode="auto">
            <a:xfrm>
              <a:off x="17" y="4"/>
              <a:ext cx="83" cy="108"/>
            </a:xfrm>
            <a:prstGeom prst="ellipse">
              <a:avLst/>
            </a:prstGeom>
            <a:solidFill>
              <a:schemeClr val="tx1">
                <a:lumMod val="20000"/>
                <a:lumOff val="80000"/>
              </a:schemeClr>
            </a:solid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tx1">
                      <a:lumMod val="60000"/>
                      <a:lumOff val="40000"/>
                    </a:schemeClr>
                  </a:solidFill>
                  <a:effectLst>
                    <a:outerShdw blurRad="38100" dist="38100" dir="2700000" algn="tl">
                      <a:srgbClr val="C0C0C0"/>
                    </a:outerShdw>
                  </a:effectLst>
                  <a:latin typeface="Helvetica" charset="0"/>
                  <a:ea typeface="Helvetica" charset="0"/>
                  <a:cs typeface="Helvetica" charset="0"/>
                  <a:sym typeface="Helvetica" charset="0"/>
                </a:rPr>
                <a:t>1</a:t>
              </a:r>
              <a:endParaRPr lang="en-US" dirty="0">
                <a:solidFill>
                  <a:schemeClr val="tx1">
                    <a:lumMod val="60000"/>
                    <a:lumOff val="40000"/>
                  </a:schemeClr>
                </a:solidFill>
                <a:ea typeface="MS PGothic" pitchFamily="34" charset="-128"/>
              </a:endParaRPr>
            </a:p>
          </p:txBody>
        </p:sp>
      </p:grpSp>
      <p:grpSp>
        <p:nvGrpSpPr>
          <p:cNvPr id="3" name="Group 3"/>
          <p:cNvGrpSpPr>
            <a:grpSpLocks/>
          </p:cNvGrpSpPr>
          <p:nvPr/>
        </p:nvGrpSpPr>
        <p:grpSpPr bwMode="auto">
          <a:xfrm>
            <a:off x="6607969" y="1436290"/>
            <a:ext cx="696516" cy="696516"/>
            <a:chOff x="0" y="0"/>
            <a:chExt cx="117" cy="117"/>
          </a:xfrm>
          <a:solidFill>
            <a:schemeClr val="accent2"/>
          </a:solidFill>
        </p:grpSpPr>
        <p:sp>
          <p:nvSpPr>
            <p:cNvPr id="19"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20" name="Rectangle 5"/>
            <p:cNvSpPr>
              <a:spLocks/>
            </p:cNvSpPr>
            <p:nvPr/>
          </p:nvSpPr>
          <p:spPr bwMode="auto">
            <a:xfrm>
              <a:off x="17" y="3"/>
              <a:ext cx="83" cy="107"/>
            </a:xfrm>
            <a:prstGeom prst="ellipse">
              <a:avLst/>
            </a:prstGeom>
            <a:grpFill/>
            <a:ln w="12700" cap="flat" cmpd="sng">
              <a:noFill/>
              <a:prstDash val="solid"/>
              <a:miter lim="0"/>
              <a:headEnd/>
              <a:tailEnd/>
            </a:ln>
            <a:effectLst/>
          </p:spPr>
          <p:txBody>
            <a:bodyPr lIns="72248" tIns="72248" rIns="72248" bIns="72248" anchor="ctr"/>
            <a:lstStyle/>
            <a:p>
              <a:pPr algn="ctr" defTabSz="913863">
                <a:defRPr/>
              </a:pPr>
              <a:r>
                <a:rPr lang="en-US" sz="3800" dirty="0">
                  <a:effectLst>
                    <a:outerShdw blurRad="38100" dist="38100" dir="2700000" algn="tl">
                      <a:srgbClr val="C0C0C0"/>
                    </a:outerShdw>
                  </a:effectLst>
                  <a:latin typeface="Helvetica" charset="0"/>
                  <a:ea typeface="Helvetica" charset="0"/>
                  <a:cs typeface="Helvetica" charset="0"/>
                  <a:sym typeface="Helvetica" charset="0"/>
                </a:rPr>
                <a:t>2</a:t>
              </a:r>
              <a:endParaRPr lang="en-US" dirty="0">
                <a:ea typeface="MS PGothic" pitchFamily="34" charset="-128"/>
              </a:endParaRPr>
            </a:p>
          </p:txBody>
        </p:sp>
      </p:grpSp>
      <p:grpSp>
        <p:nvGrpSpPr>
          <p:cNvPr id="4" name="Group 3"/>
          <p:cNvGrpSpPr>
            <a:grpSpLocks/>
          </p:cNvGrpSpPr>
          <p:nvPr/>
        </p:nvGrpSpPr>
        <p:grpSpPr bwMode="auto">
          <a:xfrm>
            <a:off x="7411641" y="1436290"/>
            <a:ext cx="696516" cy="696516"/>
            <a:chOff x="0" y="0"/>
            <a:chExt cx="117" cy="117"/>
          </a:xfrm>
          <a:solidFill>
            <a:schemeClr val="bg1">
              <a:lumMod val="85000"/>
            </a:schemeClr>
          </a:solidFill>
        </p:grpSpPr>
        <p:sp>
          <p:nvSpPr>
            <p:cNvPr id="22"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23"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3</a:t>
              </a:r>
              <a:endParaRPr lang="en-US" dirty="0">
                <a:solidFill>
                  <a:schemeClr val="bg1">
                    <a:lumMod val="65000"/>
                  </a:schemeClr>
                </a:solidFill>
                <a:ea typeface="MS PGothic" pitchFamily="34" charset="-128"/>
              </a:endParaRPr>
            </a:p>
          </p:txBody>
        </p:sp>
      </p:grpSp>
      <p:grpSp>
        <p:nvGrpSpPr>
          <p:cNvPr id="5" name="Group 3"/>
          <p:cNvGrpSpPr>
            <a:grpSpLocks/>
          </p:cNvGrpSpPr>
          <p:nvPr/>
        </p:nvGrpSpPr>
        <p:grpSpPr bwMode="auto">
          <a:xfrm>
            <a:off x="8215312" y="1436290"/>
            <a:ext cx="696516" cy="696516"/>
            <a:chOff x="0" y="0"/>
            <a:chExt cx="117" cy="117"/>
          </a:xfrm>
          <a:solidFill>
            <a:schemeClr val="bg1">
              <a:lumMod val="85000"/>
            </a:schemeClr>
          </a:solidFill>
        </p:grpSpPr>
        <p:sp>
          <p:nvSpPr>
            <p:cNvPr id="25" name="AutoShape 4"/>
            <p:cNvSpPr>
              <a:spLocks/>
            </p:cNvSpPr>
            <p:nvPr/>
          </p:nvSpPr>
          <p:spPr bwMode="auto">
            <a:xfrm>
              <a:off x="0" y="0"/>
              <a:ext cx="117" cy="117"/>
            </a:xfrm>
            <a:custGeom>
              <a:avLst/>
              <a:gdLst>
                <a:gd name="T0" fmla="*/ 59 w 21600"/>
                <a:gd name="T1" fmla="*/ 59 h 21600"/>
                <a:gd name="T2" fmla="*/ 59 w 21600"/>
                <a:gd name="T3" fmla="*/ 59 h 21600"/>
                <a:gd name="T4" fmla="*/ 59 w 21600"/>
                <a:gd name="T5" fmla="*/ 59 h 21600"/>
                <a:gd name="T6" fmla="*/ 59 w 21600"/>
                <a:gd name="T7" fmla="*/ 5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799" y="21600"/>
                    <a:pt x="10799" y="21600"/>
                  </a:cubicBezTo>
                  <a:cubicBezTo>
                    <a:pt x="4835" y="21600"/>
                    <a:pt x="0" y="16764"/>
                    <a:pt x="0" y="10800"/>
                  </a:cubicBezTo>
                  <a:close/>
                </a:path>
              </a:pathLst>
            </a:custGeom>
            <a:grpFill/>
            <a:ln w="36124" cap="flat" cmpd="sng">
              <a:solidFill>
                <a:srgbClr val="414141"/>
              </a:solidFill>
              <a:prstDash val="solid"/>
              <a:round/>
              <a:headEnd/>
              <a:tailEnd/>
            </a:ln>
          </p:spPr>
          <p:txBody>
            <a:bodyPr lIns="72248" tIns="72248" rIns="72248" bIns="72248" anchor="ctr"/>
            <a:lstStyle/>
            <a:p>
              <a:pPr defTabSz="457059">
                <a:defRPr/>
              </a:pPr>
              <a:endParaRPr lang="en-US">
                <a:solidFill>
                  <a:schemeClr val="bg1">
                    <a:lumMod val="65000"/>
                  </a:schemeClr>
                </a:solidFill>
                <a:ea typeface="MS PGothic" pitchFamily="34" charset="-128"/>
              </a:endParaRPr>
            </a:p>
          </p:txBody>
        </p:sp>
        <p:sp>
          <p:nvSpPr>
            <p:cNvPr id="26" name="Rectangle 5"/>
            <p:cNvSpPr>
              <a:spLocks/>
            </p:cNvSpPr>
            <p:nvPr/>
          </p:nvSpPr>
          <p:spPr bwMode="auto">
            <a:xfrm>
              <a:off x="17" y="1"/>
              <a:ext cx="83" cy="115"/>
            </a:xfrm>
            <a:prstGeom prst="rect">
              <a:avLst/>
            </a:prstGeom>
            <a:noFill/>
            <a:ln w="12700" cap="flat" cmpd="sng">
              <a:noFill/>
              <a:prstDash val="solid"/>
              <a:miter lim="0"/>
              <a:headEnd/>
              <a:tailEnd/>
            </a:ln>
            <a:effectLst/>
          </p:spPr>
          <p:txBody>
            <a:bodyPr lIns="72248" tIns="72248" rIns="72248" bIns="72248" anchor="ctr"/>
            <a:lstStyle/>
            <a:p>
              <a:pPr algn="ctr" defTabSz="913863">
                <a:defRPr/>
              </a:pPr>
              <a:r>
                <a:rPr lang="en-US" sz="3800" dirty="0">
                  <a:solidFill>
                    <a:schemeClr val="bg1">
                      <a:lumMod val="65000"/>
                    </a:schemeClr>
                  </a:solidFill>
                  <a:effectLst>
                    <a:outerShdw blurRad="38100" dist="38100" dir="2700000" algn="tl">
                      <a:srgbClr val="C0C0C0"/>
                    </a:outerShdw>
                  </a:effectLst>
                  <a:latin typeface="Helvetica" charset="0"/>
                  <a:ea typeface="Helvetica" charset="0"/>
                  <a:cs typeface="Helvetica" charset="0"/>
                  <a:sym typeface="Helvetica" charset="0"/>
                </a:rPr>
                <a:t>4</a:t>
              </a:r>
              <a:endParaRPr lang="en-US" dirty="0">
                <a:solidFill>
                  <a:schemeClr val="bg1">
                    <a:lumMod val="65000"/>
                  </a:schemeClr>
                </a:solidFill>
                <a:ea typeface="MS PGothic" pitchFamily="34" charset="-128"/>
              </a:endParaRPr>
            </a:p>
          </p:txBody>
        </p:sp>
      </p:gr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MP900216112.JPG"/>
          <p:cNvPicPr>
            <a:picLocks noChangeAspect="1"/>
          </p:cNvPicPr>
          <p:nvPr/>
        </p:nvPicPr>
        <p:blipFill>
          <a:blip r:embed="rId3"/>
          <a:srcRect/>
          <a:stretch>
            <a:fillRect/>
          </a:stretch>
        </p:blipFill>
        <p:spPr bwMode="auto">
          <a:xfrm>
            <a:off x="-839788" y="0"/>
            <a:ext cx="10287001"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1330325" y="2857500"/>
            <a:ext cx="6483350" cy="2141538"/>
          </a:xfrm>
          <a:prstGeom prst="rect">
            <a:avLst/>
          </a:prstGeom>
          <a:noFill/>
          <a:ln w="9525">
            <a:noFill/>
            <a:miter lim="800000"/>
            <a:headEnd/>
            <a:tailEnd/>
          </a:ln>
        </p:spPr>
        <p:txBody>
          <a:bodyPr lIns="64267" tIns="32133" rIns="64267" bIns="32133">
            <a:spAutoFit/>
          </a:bodyPr>
          <a:lstStyle/>
          <a:p>
            <a:pPr algn="ctr" defTabSz="407988" hangingPunct="0"/>
            <a:r>
              <a:rPr lang="en-US" sz="6700">
                <a:solidFill>
                  <a:srgbClr val="FFFFFF"/>
                </a:solidFill>
                <a:cs typeface="Arial" pitchFamily="34" charset="0"/>
                <a:sym typeface="Helvetica Light" charset="0"/>
              </a:rPr>
              <a:t>Background sets the stage</a:t>
            </a:r>
            <a:endParaRPr lang="en-US" sz="2500">
              <a:solidFill>
                <a:srgbClr val="FFFFFF"/>
              </a:solidFill>
              <a:cs typeface="Arial" pitchFamily="34" charset="0"/>
              <a:sym typeface="Helvetica Light"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price.HEALTHONE\AppData\Local\Microsoft\Windows\Temporary Internet Files\Content.IE5\WQX24FO9\MP900423087[1].jpg"/>
          <p:cNvPicPr>
            <a:picLocks noChangeAspect="1" noChangeArrowheads="1"/>
          </p:cNvPicPr>
          <p:nvPr/>
        </p:nvPicPr>
        <p:blipFill>
          <a:blip r:embed="rId3"/>
          <a:srcRect b="20663"/>
          <a:stretch>
            <a:fillRect/>
          </a:stretch>
        </p:blipFill>
        <p:spPr bwMode="auto">
          <a:xfrm rot="-1311133">
            <a:off x="4292600" y="3970338"/>
            <a:ext cx="5011738" cy="2400300"/>
          </a:xfrm>
          <a:prstGeom prst="rect">
            <a:avLst/>
          </a:prstGeom>
          <a:noFill/>
          <a:ln w="9525">
            <a:noFill/>
            <a:miter lim="800000"/>
            <a:headEnd/>
            <a:tailEnd/>
          </a:ln>
        </p:spPr>
      </p:pic>
      <p:sp>
        <p:nvSpPr>
          <p:cNvPr id="20483" name="TextBox 3"/>
          <p:cNvSpPr txBox="1">
            <a:spLocks noChangeArrowheads="1"/>
          </p:cNvSpPr>
          <p:nvPr/>
        </p:nvSpPr>
        <p:spPr bwMode="auto">
          <a:xfrm>
            <a:off x="766763" y="1063625"/>
            <a:ext cx="7610475" cy="3181350"/>
          </a:xfrm>
          <a:prstGeom prst="rect">
            <a:avLst/>
          </a:prstGeom>
          <a:noFill/>
          <a:ln w="9525">
            <a:noFill/>
            <a:miter lim="800000"/>
            <a:headEnd/>
            <a:tailEnd/>
          </a:ln>
        </p:spPr>
        <p:txBody>
          <a:bodyPr lIns="64270" tIns="32135" rIns="64270" bIns="32135">
            <a:spAutoFit/>
          </a:bodyPr>
          <a:lstStyle/>
          <a:p>
            <a:r>
              <a:rPr lang="en-US" sz="6700">
                <a:cs typeface="Arial" pitchFamily="34" charset="0"/>
              </a:rPr>
              <a:t>Communication matters in Utilization.</a:t>
            </a:r>
          </a:p>
        </p:txBody>
      </p:sp>
      <p:sp>
        <p:nvSpPr>
          <p:cNvPr id="20484" name="Line Callout 1 (No Border) 8"/>
          <p:cNvSpPr>
            <a:spLocks/>
          </p:cNvSpPr>
          <p:nvPr/>
        </p:nvSpPr>
        <p:spPr bwMode="auto">
          <a:xfrm>
            <a:off x="6608763" y="3429000"/>
            <a:ext cx="1071562" cy="1017588"/>
          </a:xfrm>
          <a:prstGeom prst="callout1">
            <a:avLst>
              <a:gd name="adj1" fmla="val 18750"/>
              <a:gd name="adj2" fmla="val -8333"/>
              <a:gd name="adj3" fmla="val 112500"/>
              <a:gd name="adj4" fmla="val -38333"/>
            </a:avLst>
          </a:prstGeom>
          <a:noFill/>
          <a:ln w="12700">
            <a:noFill/>
            <a:miter lim="0"/>
            <a:headEnd/>
            <a:tailEnd/>
          </a:ln>
        </p:spPr>
        <p:txBody>
          <a:bodyPr lIns="88868" tIns="50784" rIns="88868" bIns="50784" anchor="ctr"/>
          <a:lstStyle/>
          <a:p>
            <a:pPr defTabSz="454025"/>
            <a:endParaRPr lang="en-US" sz="6500">
              <a:solidFill>
                <a:srgbClr val="4D4D4D"/>
              </a:solidFill>
              <a:cs typeface="Arial" pitchFamily="34" charset="0"/>
              <a:sym typeface="Arial" pitchFamily="34" charset="0"/>
            </a:endParaRPr>
          </a:p>
        </p:txBody>
      </p:sp>
      <p:pic>
        <p:nvPicPr>
          <p:cNvPr id="20485" name="Picture 2" descr="C:\Users\kprice.HEALTHONE\AppData\Local\Microsoft\Windows\Temporary Internet Files\Content.IE5\WQX24FO9\MP900423087[1].jpg"/>
          <p:cNvPicPr>
            <a:picLocks noChangeAspect="1" noChangeArrowheads="1"/>
          </p:cNvPicPr>
          <p:nvPr/>
        </p:nvPicPr>
        <p:blipFill>
          <a:blip r:embed="rId3"/>
          <a:srcRect t="49648" r="87074" b="42101"/>
          <a:stretch>
            <a:fillRect/>
          </a:stretch>
        </p:blipFill>
        <p:spPr bwMode="auto">
          <a:xfrm rot="-1311133">
            <a:off x="3994150" y="6550025"/>
            <a:ext cx="687388" cy="239713"/>
          </a:xfrm>
          <a:prstGeom prst="rect">
            <a:avLst/>
          </a:prstGeom>
          <a:noFill/>
          <a:ln w="9525">
            <a:noFill/>
            <a:miter lim="800000"/>
            <a:headEnd/>
            <a:tailEnd/>
          </a:ln>
        </p:spPr>
      </p:pic>
      <p:pic>
        <p:nvPicPr>
          <p:cNvPr id="20486" name="Picture 2" descr="C:\Users\kprice.HEALTHONE\AppData\Local\Microsoft\Windows\Temporary Internet Files\Content.IE5\WQX24FO9\MP900423087[1].jpg"/>
          <p:cNvPicPr>
            <a:picLocks noChangeAspect="1" noChangeArrowheads="1"/>
          </p:cNvPicPr>
          <p:nvPr/>
        </p:nvPicPr>
        <p:blipFill>
          <a:blip r:embed="rId3"/>
          <a:srcRect l="82883" t="35542" b="53290"/>
          <a:stretch>
            <a:fillRect/>
          </a:stretch>
        </p:blipFill>
        <p:spPr bwMode="auto">
          <a:xfrm rot="-1311133">
            <a:off x="8431213" y="4206875"/>
            <a:ext cx="857250" cy="338138"/>
          </a:xfrm>
          <a:prstGeom prst="rect">
            <a:avLst/>
          </a:prstGeom>
          <a:noFill/>
          <a:ln w="9525">
            <a:noFill/>
            <a:miter lim="800000"/>
            <a:headEnd/>
            <a:tailEnd/>
          </a:ln>
        </p:spPr>
      </p:pic>
      <p:sp>
        <p:nvSpPr>
          <p:cNvPr id="8" name="Oval Callout 7"/>
          <p:cNvSpPr/>
          <p:nvPr/>
        </p:nvSpPr>
        <p:spPr>
          <a:xfrm>
            <a:off x="6773863" y="3081338"/>
            <a:ext cx="1970087" cy="1196975"/>
          </a:xfrm>
          <a:prstGeom prst="wedgeEllipseCallout">
            <a:avLst>
              <a:gd name="adj1" fmla="val -24437"/>
              <a:gd name="adj2" fmla="val 8101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defTabSz="457059">
              <a:defRPr/>
            </a:pPr>
            <a:r>
              <a:rPr lang="en-US" sz="2000" dirty="0">
                <a:solidFill>
                  <a:schemeClr val="accent2"/>
                </a:solidFill>
              </a:rPr>
              <a:t>This is important!</a:t>
            </a:r>
          </a:p>
        </p:txBody>
      </p:sp>
      <p:sp>
        <p:nvSpPr>
          <p:cNvPr id="9" name="Rectangle 8"/>
          <p:cNvSpPr/>
          <p:nvPr/>
        </p:nvSpPr>
        <p:spPr>
          <a:xfrm>
            <a:off x="0" y="6757988"/>
            <a:ext cx="4664075" cy="1000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defTabSz="457059">
              <a:defRPr/>
            </a:pPr>
            <a:endParaRPr lang="en-US"/>
          </a:p>
        </p:txBody>
      </p:sp>
      <p:sp>
        <p:nvSpPr>
          <p:cNvPr id="11" name="Rectangle 10"/>
          <p:cNvSpPr/>
          <p:nvPr/>
        </p:nvSpPr>
        <p:spPr>
          <a:xfrm>
            <a:off x="4702175" y="6757988"/>
            <a:ext cx="1463675" cy="10001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defTabSz="457059">
              <a:defRPr/>
            </a:pP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938"/>
            <a:ext cx="9451975" cy="6992938"/>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pic>
        <p:nvPicPr>
          <p:cNvPr id="67587" name="Picture 8" descr="http://www.thegamingvault.com/uploads/2011/05/skype-banner.jpg"/>
          <p:cNvPicPr>
            <a:picLocks noChangeAspect="1" noChangeArrowheads="1"/>
          </p:cNvPicPr>
          <p:nvPr/>
        </p:nvPicPr>
        <p:blipFill>
          <a:blip r:embed="rId3"/>
          <a:srcRect/>
          <a:stretch>
            <a:fillRect/>
          </a:stretch>
        </p:blipFill>
        <p:spPr bwMode="auto">
          <a:xfrm>
            <a:off x="0" y="0"/>
            <a:ext cx="9144000" cy="20939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MP900438573.JPG"/>
          <p:cNvPicPr>
            <a:picLocks noChangeAspect="1"/>
          </p:cNvPicPr>
          <p:nvPr/>
        </p:nvPicPr>
        <p:blipFill>
          <a:blip r:embed="rId3">
            <a:clrChange>
              <a:clrFrom>
                <a:srgbClr val="EBF3F3"/>
              </a:clrFrom>
              <a:clrTo>
                <a:srgbClr val="EBF3F3">
                  <a:alpha val="0"/>
                </a:srgbClr>
              </a:clrTo>
            </a:clrChange>
          </a:blip>
          <a:srcRect l="17101" t="4417" r="17995"/>
          <a:stretch>
            <a:fillRect/>
          </a:stretch>
        </p:blipFill>
        <p:spPr bwMode="auto">
          <a:xfrm>
            <a:off x="5484813" y="3527425"/>
            <a:ext cx="2886075" cy="3228975"/>
          </a:xfrm>
          <a:prstGeom prst="rect">
            <a:avLst/>
          </a:prstGeom>
          <a:noFill/>
          <a:ln w="9525">
            <a:noFill/>
            <a:miter lim="800000"/>
            <a:headEnd/>
            <a:tailEnd/>
          </a:ln>
        </p:spPr>
      </p:pic>
      <p:sp>
        <p:nvSpPr>
          <p:cNvPr id="68611" name="TextBox 3"/>
          <p:cNvSpPr txBox="1">
            <a:spLocks noChangeArrowheads="1"/>
          </p:cNvSpPr>
          <p:nvPr/>
        </p:nvSpPr>
        <p:spPr bwMode="auto">
          <a:xfrm>
            <a:off x="434975" y="839788"/>
            <a:ext cx="8358188" cy="2435225"/>
          </a:xfrm>
          <a:prstGeom prst="rect">
            <a:avLst/>
          </a:prstGeom>
          <a:noFill/>
          <a:ln w="9525">
            <a:noFill/>
            <a:miter lim="800000"/>
            <a:headEnd/>
            <a:tailEnd/>
          </a:ln>
        </p:spPr>
        <p:txBody>
          <a:bodyPr lIns="64270" tIns="32135" rIns="64270" bIns="32135">
            <a:spAutoFit/>
          </a:bodyPr>
          <a:lstStyle/>
          <a:p>
            <a:r>
              <a:rPr lang="en-US" sz="6700">
                <a:cs typeface="Arial" pitchFamily="34" charset="0"/>
              </a:rPr>
              <a:t>Color interests us. </a:t>
            </a:r>
          </a:p>
          <a:p>
            <a:endParaRPr lang="en-US" sz="2000">
              <a:cs typeface="Arial" pitchFamily="34" charset="0"/>
            </a:endParaRPr>
          </a:p>
          <a:p>
            <a:r>
              <a:rPr lang="en-US" sz="6700">
                <a:cs typeface="Arial" pitchFamily="34" charset="0"/>
              </a:rPr>
              <a:t>It draws our eye.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image11.jpg"/>
          <p:cNvPicPr>
            <a:picLocks noChangeAspect="1"/>
          </p:cNvPicPr>
          <p:nvPr/>
        </p:nvPicPr>
        <p:blipFill>
          <a:blip r:embed="rId3"/>
          <a:srcRect l="10721" t="3223" r="6546"/>
          <a:stretch>
            <a:fillRect/>
          </a:stretch>
        </p:blipFill>
        <p:spPr bwMode="auto">
          <a:xfrm>
            <a:off x="0" y="0"/>
            <a:ext cx="9366250" cy="7308850"/>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1938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pic>
        <p:nvPicPr>
          <p:cNvPr id="71683" name="Picture 6" descr="http://media.treehugger.com/assets/images/2011/10/20081125-steve-jobs-water-bottle.jpg"/>
          <p:cNvPicPr>
            <a:picLocks noChangeAspect="1" noChangeArrowheads="1"/>
          </p:cNvPicPr>
          <p:nvPr/>
        </p:nvPicPr>
        <p:blipFill>
          <a:blip r:embed="rId3"/>
          <a:srcRect l="1611" r="1746"/>
          <a:stretch>
            <a:fillRect/>
          </a:stretch>
        </p:blipFill>
        <p:spPr bwMode="auto">
          <a:xfrm>
            <a:off x="0" y="449263"/>
            <a:ext cx="9144000" cy="640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722313" y="2906713"/>
            <a:ext cx="7232650" cy="1104900"/>
          </a:xfrm>
          <a:prstGeom prst="rect">
            <a:avLst/>
          </a:prstGeom>
          <a:noFill/>
          <a:ln w="9525">
            <a:noFill/>
            <a:miter lim="800000"/>
            <a:headEnd/>
            <a:tailEnd/>
          </a:ln>
        </p:spPr>
        <p:txBody>
          <a:bodyPr lIns="64270" tIns="32135" rIns="64270" bIns="32135">
            <a:spAutoFit/>
          </a:bodyPr>
          <a:lstStyle/>
          <a:p>
            <a:r>
              <a:rPr lang="en-US" sz="6700">
                <a:cs typeface="Arial" pitchFamily="34" charset="0"/>
              </a:rPr>
              <a:t>Example #1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p:cNvPicPr>
          <p:nvPr/>
        </p:nvPicPr>
        <p:blipFill>
          <a:blip r:embed="rId3"/>
          <a:srcRect/>
          <a:stretch>
            <a:fillRect/>
          </a:stretch>
        </p:blipFill>
        <p:spPr bwMode="auto">
          <a:xfrm>
            <a:off x="0" y="0"/>
            <a:ext cx="9144000" cy="6875463"/>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p:cNvPicPr>
          <p:nvPr/>
        </p:nvPicPr>
        <p:blipFill>
          <a:blip r:embed="rId3"/>
          <a:srcRect/>
          <a:stretch>
            <a:fillRect/>
          </a:stretch>
        </p:blipFill>
        <p:spPr bwMode="auto">
          <a:xfrm>
            <a:off x="0" y="0"/>
            <a:ext cx="9150350" cy="6858000"/>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722313" y="2901950"/>
            <a:ext cx="7232650" cy="1104900"/>
          </a:xfrm>
          <a:prstGeom prst="rect">
            <a:avLst/>
          </a:prstGeom>
          <a:noFill/>
          <a:ln w="9525">
            <a:noFill/>
            <a:miter lim="800000"/>
            <a:headEnd/>
            <a:tailEnd/>
          </a:ln>
        </p:spPr>
        <p:txBody>
          <a:bodyPr lIns="64270" tIns="32135" rIns="64270" bIns="32135">
            <a:spAutoFit/>
          </a:bodyPr>
          <a:lstStyle/>
          <a:p>
            <a:r>
              <a:rPr lang="en-US" sz="6700">
                <a:cs typeface="Arial" pitchFamily="34" charset="0"/>
              </a:rPr>
              <a:t>Example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4"/>
          <p:cNvGraphicFramePr>
            <a:graphicFrameLocks/>
          </p:cNvGraphicFramePr>
          <p:nvPr/>
        </p:nvGraphicFramePr>
        <p:xfrm>
          <a:off x="684213" y="1779588"/>
          <a:ext cx="7775575" cy="4733925"/>
        </p:xfrm>
        <a:graphic>
          <a:graphicData uri="http://schemas.openxmlformats.org/presentationml/2006/ole">
            <p:oleObj spid="_x0000_s1026" r:id="rId4" imgW="7779170" imgH="4730906" progId="Excel.Sheet.8">
              <p:embed/>
            </p:oleObj>
          </a:graphicData>
        </a:graphic>
      </p:graphicFrame>
      <p:sp>
        <p:nvSpPr>
          <p:cNvPr id="1027" name="Title 4"/>
          <p:cNvSpPr>
            <a:spLocks noGrp="1"/>
          </p:cNvSpPr>
          <p:nvPr>
            <p:ph type="title"/>
          </p:nvPr>
        </p:nvSpPr>
        <p:spPr>
          <a:xfrm>
            <a:off x="276225" y="839788"/>
            <a:ext cx="8591550" cy="841375"/>
          </a:xfrm>
        </p:spPr>
        <p:txBody>
          <a:bodyPr/>
          <a:lstStyle/>
          <a:p>
            <a:pPr algn="ctr"/>
            <a:r>
              <a:rPr lang="en-US" sz="6000" smtClean="0"/>
              <a:t>95% </a:t>
            </a:r>
            <a:r>
              <a:rPr lang="en-US" smtClean="0"/>
              <a:t>of Reports and Presentations SUCK</a:t>
            </a:r>
          </a:p>
        </p:txBody>
      </p:sp>
      <p:cxnSp>
        <p:nvCxnSpPr>
          <p:cNvPr id="13" name="Straight Connector 12"/>
          <p:cNvCxnSpPr/>
          <p:nvPr/>
        </p:nvCxnSpPr>
        <p:spPr>
          <a:xfrm flipV="1">
            <a:off x="6122988" y="2489200"/>
            <a:ext cx="904875" cy="16033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pic>
        <p:nvPicPr>
          <p:cNvPr id="76803" name="Picture 2"/>
          <p:cNvPicPr>
            <a:picLocks noChangeAspect="1"/>
          </p:cNvPicPr>
          <p:nvPr/>
        </p:nvPicPr>
        <p:blipFill>
          <a:blip r:embed="rId3"/>
          <a:srcRect r="847" b="16135"/>
          <a:stretch>
            <a:fillRect/>
          </a:stretch>
        </p:blipFill>
        <p:spPr bwMode="auto">
          <a:xfrm>
            <a:off x="0" y="534988"/>
            <a:ext cx="9144000" cy="5788025"/>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p:cNvPicPr>
          <p:nvPr/>
        </p:nvPicPr>
        <p:blipFill>
          <a:blip r:embed="rId3"/>
          <a:srcRect r="716" b="2284"/>
          <a:stretch>
            <a:fillRect/>
          </a:stretch>
        </p:blipFill>
        <p:spPr bwMode="auto">
          <a:xfrm>
            <a:off x="-66675" y="0"/>
            <a:ext cx="9277350" cy="6858000"/>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p:cNvSpPr>
          <p:nvPr/>
        </p:nvSpPr>
        <p:spPr bwMode="auto">
          <a:xfrm>
            <a:off x="554038" y="996950"/>
            <a:ext cx="6788150" cy="5095875"/>
          </a:xfrm>
          <a:prstGeom prst="rect">
            <a:avLst/>
          </a:prstGeom>
          <a:noFill/>
          <a:ln w="12700">
            <a:noFill/>
            <a:miter lim="0"/>
            <a:headEnd/>
            <a:tailEnd/>
          </a:ln>
        </p:spPr>
        <p:txBody>
          <a:bodyPr lIns="88868" tIns="50784" rIns="88868" bIns="50784"/>
          <a:lstStyle/>
          <a:p>
            <a:pPr defTabSz="454025"/>
            <a:r>
              <a:rPr lang="en-US" sz="7900">
                <a:solidFill>
                  <a:srgbClr val="4D4D4D"/>
                </a:solidFill>
                <a:cs typeface="Arial" pitchFamily="34" charset="0"/>
                <a:sym typeface="Arial" pitchFamily="34" charset="0"/>
              </a:rPr>
              <a:t>Minimize text. </a:t>
            </a:r>
          </a:p>
          <a:p>
            <a:pPr defTabSz="454025"/>
            <a:endParaRPr lang="en-US" sz="5600">
              <a:solidFill>
                <a:srgbClr val="4D4D4D"/>
              </a:solidFill>
              <a:cs typeface="Arial" pitchFamily="34" charset="0"/>
              <a:sym typeface="Arial" pitchFamily="34" charset="0"/>
            </a:endParaRPr>
          </a:p>
          <a:p>
            <a:pPr defTabSz="454025"/>
            <a:r>
              <a:rPr lang="en-US" sz="6700">
                <a:solidFill>
                  <a:srgbClr val="4D4D4D"/>
                </a:solidFill>
                <a:cs typeface="Arial" pitchFamily="34" charset="0"/>
                <a:sym typeface="Arial" pitchFamily="34" charset="0"/>
              </a:rPr>
              <a:t>You </a:t>
            </a:r>
            <a:r>
              <a:rPr lang="en-US" sz="6700" u="sng">
                <a:solidFill>
                  <a:srgbClr val="306F88"/>
                </a:solidFill>
                <a:cs typeface="Arial" pitchFamily="34" charset="0"/>
                <a:sym typeface="Arial" pitchFamily="34" charset="0"/>
              </a:rPr>
              <a:t>can</a:t>
            </a:r>
            <a:r>
              <a:rPr lang="en-US" sz="6700">
                <a:solidFill>
                  <a:srgbClr val="4D4D4D"/>
                </a:solidFill>
                <a:cs typeface="Arial" pitchFamily="34" charset="0"/>
                <a:sym typeface="Arial" pitchFamily="34" charset="0"/>
              </a:rPr>
              <a:t> say it in less words.</a:t>
            </a:r>
            <a:endParaRPr lang="en-US" sz="2200"/>
          </a:p>
        </p:txBody>
      </p:sp>
      <p:pic>
        <p:nvPicPr>
          <p:cNvPr id="78851" name="Picture 14" descr="MP900439521.JPG"/>
          <p:cNvPicPr>
            <a:picLocks noChangeAspect="1"/>
          </p:cNvPicPr>
          <p:nvPr/>
        </p:nvPicPr>
        <p:blipFill>
          <a:blip r:embed="rId3"/>
          <a:srcRect l="14667" b="11691"/>
          <a:stretch>
            <a:fillRect/>
          </a:stretch>
        </p:blipFill>
        <p:spPr bwMode="auto">
          <a:xfrm>
            <a:off x="5881688" y="4464050"/>
            <a:ext cx="3262312" cy="2254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p:cNvPicPr>
            <a:picLocks noChangeAspect="1"/>
          </p:cNvPicPr>
          <p:nvPr/>
        </p:nvPicPr>
        <p:blipFill>
          <a:blip r:embed="rId3"/>
          <a:srcRect/>
          <a:stretch>
            <a:fillRect/>
          </a:stretch>
        </p:blipFill>
        <p:spPr bwMode="auto">
          <a:xfrm>
            <a:off x="0" y="0"/>
            <a:ext cx="9144000" cy="6858000"/>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MP900422411.JPG"/>
          <p:cNvPicPr>
            <a:picLocks noChangeAspect="1"/>
          </p:cNvPicPr>
          <p:nvPr/>
        </p:nvPicPr>
        <p:blipFill>
          <a:blip r:embed="rId3">
            <a:clrChange>
              <a:clrFrom>
                <a:srgbClr val="F7F7F7"/>
              </a:clrFrom>
              <a:clrTo>
                <a:srgbClr val="F7F7F7">
                  <a:alpha val="0"/>
                </a:srgbClr>
              </a:clrTo>
            </a:clrChange>
          </a:blip>
          <a:srcRect l="9331" t="8981" r="13329" b="23263"/>
          <a:stretch>
            <a:fillRect/>
          </a:stretch>
        </p:blipFill>
        <p:spPr bwMode="auto">
          <a:xfrm>
            <a:off x="5607050" y="604837"/>
            <a:ext cx="3536950" cy="6032446"/>
          </a:xfrm>
          <a:prstGeom prst="rect">
            <a:avLst/>
          </a:prstGeom>
          <a:noFill/>
          <a:ln w="9525">
            <a:noFill/>
            <a:miter lim="800000"/>
            <a:headEnd/>
            <a:tailEnd/>
          </a:ln>
        </p:spPr>
      </p:pic>
      <p:sp>
        <p:nvSpPr>
          <p:cNvPr id="82947" name="Rectangle 1"/>
          <p:cNvSpPr>
            <a:spLocks/>
          </p:cNvSpPr>
          <p:nvPr/>
        </p:nvSpPr>
        <p:spPr bwMode="auto">
          <a:xfrm>
            <a:off x="304143" y="1508125"/>
            <a:ext cx="6704013" cy="3841750"/>
          </a:xfrm>
          <a:prstGeom prst="rect">
            <a:avLst/>
          </a:prstGeom>
          <a:noFill/>
          <a:ln w="12700">
            <a:noFill/>
            <a:miter lim="0"/>
            <a:headEnd/>
            <a:tailEnd/>
          </a:ln>
        </p:spPr>
        <p:txBody>
          <a:bodyPr lIns="88868" tIns="50784" rIns="88868" bIns="50784"/>
          <a:lstStyle/>
          <a:p>
            <a:pPr defTabSz="454025"/>
            <a:r>
              <a:rPr lang="en-US" sz="7900" dirty="0">
                <a:solidFill>
                  <a:srgbClr val="4D4D4D"/>
                </a:solidFill>
                <a:cs typeface="Arial" pitchFamily="34" charset="0"/>
                <a:sym typeface="Arial" pitchFamily="34" charset="0"/>
              </a:rPr>
              <a:t>Don’t </a:t>
            </a:r>
          </a:p>
          <a:p>
            <a:pPr defTabSz="454025"/>
            <a:r>
              <a:rPr lang="en-US" sz="7900" dirty="0">
                <a:solidFill>
                  <a:srgbClr val="4D4D4D"/>
                </a:solidFill>
                <a:cs typeface="Arial" pitchFamily="34" charset="0"/>
                <a:sym typeface="Arial" pitchFamily="34" charset="0"/>
              </a:rPr>
              <a:t>make a </a:t>
            </a:r>
            <a:r>
              <a:rPr lang="en-US" sz="7900" dirty="0" err="1">
                <a:solidFill>
                  <a:srgbClr val="4D4D4D"/>
                </a:solidFill>
                <a:cs typeface="Arial" pitchFamily="34" charset="0"/>
                <a:sym typeface="Arial" pitchFamily="34" charset="0"/>
              </a:rPr>
              <a:t>slideument</a:t>
            </a:r>
            <a:r>
              <a:rPr lang="en-US" sz="7900" dirty="0">
                <a:solidFill>
                  <a:srgbClr val="4D4D4D"/>
                </a:solidFill>
                <a:cs typeface="Arial" pitchFamily="34" charset="0"/>
                <a:sym typeface="Arial" pitchFamily="34" charset="0"/>
              </a:rPr>
              <a:t>.</a:t>
            </a:r>
            <a:endParaRPr lang="en-US" dirty="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sp>
        <p:nvSpPr>
          <p:cNvPr id="83971" name="Rectangle 2"/>
          <p:cNvSpPr>
            <a:spLocks noGrp="1" noChangeArrowheads="1"/>
          </p:cNvSpPr>
          <p:nvPr>
            <p:ph type="title"/>
          </p:nvPr>
        </p:nvSpPr>
        <p:spPr>
          <a:xfrm>
            <a:off x="446088" y="214313"/>
            <a:ext cx="8229600" cy="639762"/>
          </a:xfrm>
        </p:spPr>
        <p:txBody>
          <a:bodyPr/>
          <a:lstStyle/>
          <a:p>
            <a:r>
              <a:rPr lang="en-US" sz="4000" smtClean="0">
                <a:latin typeface="Arial" pitchFamily="34" charset="0"/>
                <a:cs typeface="Arial" pitchFamily="34" charset="0"/>
              </a:rPr>
              <a:t>Workshop Results</a:t>
            </a:r>
          </a:p>
        </p:txBody>
      </p:sp>
      <p:sp>
        <p:nvSpPr>
          <p:cNvPr id="83972" name="Rectangle 3"/>
          <p:cNvSpPr>
            <a:spLocks noGrp="1" noChangeArrowheads="1"/>
          </p:cNvSpPr>
          <p:nvPr>
            <p:ph type="body" sz="half" idx="3"/>
          </p:nvPr>
        </p:nvSpPr>
        <p:spPr>
          <a:xfrm>
            <a:off x="446088" y="2595563"/>
            <a:ext cx="8229600" cy="4111625"/>
          </a:xfrm>
        </p:spPr>
        <p:txBody>
          <a:bodyPr/>
          <a:lstStyle/>
          <a:p>
            <a:pPr>
              <a:lnSpc>
                <a:spcPct val="80000"/>
              </a:lnSpc>
              <a:spcBef>
                <a:spcPct val="0"/>
              </a:spcBef>
            </a:pPr>
            <a:endParaRPr lang="en-US" sz="1200" b="1" smtClean="0">
              <a:latin typeface="Arial" pitchFamily="34" charset="0"/>
              <a:cs typeface="Arial" pitchFamily="34" charset="0"/>
            </a:endParaRPr>
          </a:p>
          <a:p>
            <a:pPr>
              <a:lnSpc>
                <a:spcPct val="80000"/>
              </a:lnSpc>
              <a:spcBef>
                <a:spcPct val="0"/>
              </a:spcBef>
            </a:pPr>
            <a:endParaRPr lang="en-US" sz="1200" b="1" smtClean="0">
              <a:latin typeface="Arial" pitchFamily="34" charset="0"/>
              <a:cs typeface="Arial" pitchFamily="34" charset="0"/>
            </a:endParaRPr>
          </a:p>
          <a:p>
            <a:pPr>
              <a:lnSpc>
                <a:spcPct val="80000"/>
              </a:lnSpc>
              <a:spcBef>
                <a:spcPct val="0"/>
              </a:spcBef>
            </a:pPr>
            <a:r>
              <a:rPr lang="en-US" sz="1200" b="1" smtClean="0">
                <a:latin typeface="Arial" pitchFamily="34" charset="0"/>
                <a:cs typeface="Arial" pitchFamily="34" charset="0"/>
              </a:rPr>
              <a:t>Leadership</a:t>
            </a:r>
          </a:p>
          <a:p>
            <a:pPr lvl="1">
              <a:lnSpc>
                <a:spcPct val="80000"/>
              </a:lnSpc>
              <a:spcBef>
                <a:spcPct val="0"/>
              </a:spcBef>
            </a:pPr>
            <a:r>
              <a:rPr lang="en-US" sz="1200" smtClean="0">
                <a:latin typeface="Arial" pitchFamily="34" charset="0"/>
                <a:cs typeface="Arial" pitchFamily="34" charset="0"/>
              </a:rPr>
              <a:t>The leadership strand has consistently received among the highest ratings from participants, both in terms of the quality of the presentation, the engagingness of the sessions, and the usefulness of the PD.  </a:t>
            </a:r>
          </a:p>
          <a:p>
            <a:pPr lvl="1">
              <a:lnSpc>
                <a:spcPct val="80000"/>
              </a:lnSpc>
              <a:spcBef>
                <a:spcPct val="0"/>
              </a:spcBef>
            </a:pPr>
            <a:r>
              <a:rPr lang="en-US" sz="1200" smtClean="0">
                <a:latin typeface="Arial" pitchFamily="34" charset="0"/>
                <a:cs typeface="Arial" pitchFamily="34" charset="0"/>
              </a:rPr>
              <a:t>Except for the first day, participants have not really provided any comments on the leadership strand, so the data does not provide specific examples of what they find useful or interesting.   </a:t>
            </a:r>
          </a:p>
          <a:p>
            <a:pPr>
              <a:lnSpc>
                <a:spcPct val="80000"/>
              </a:lnSpc>
              <a:spcBef>
                <a:spcPct val="0"/>
              </a:spcBef>
            </a:pPr>
            <a:endParaRPr lang="en-US" sz="1200" b="1" smtClean="0">
              <a:latin typeface="Arial" pitchFamily="34" charset="0"/>
              <a:cs typeface="Arial" pitchFamily="34" charset="0"/>
            </a:endParaRPr>
          </a:p>
          <a:p>
            <a:pPr>
              <a:lnSpc>
                <a:spcPct val="80000"/>
              </a:lnSpc>
              <a:spcBef>
                <a:spcPct val="0"/>
              </a:spcBef>
            </a:pPr>
            <a:r>
              <a:rPr lang="en-US" sz="1200" b="1" smtClean="0">
                <a:latin typeface="Arial" pitchFamily="34" charset="0"/>
                <a:cs typeface="Arial" pitchFamily="34" charset="0"/>
              </a:rPr>
              <a:t>Literacy</a:t>
            </a:r>
          </a:p>
          <a:p>
            <a:pPr lvl="1">
              <a:lnSpc>
                <a:spcPct val="80000"/>
              </a:lnSpc>
              <a:spcBef>
                <a:spcPct val="0"/>
              </a:spcBef>
            </a:pPr>
            <a:r>
              <a:rPr lang="en-US" sz="1200" smtClean="0">
                <a:latin typeface="Arial" pitchFamily="34" charset="0"/>
                <a:cs typeface="Arial" pitchFamily="34" charset="0"/>
              </a:rPr>
              <a:t>The literacy strand received fairly low ratings to begin with compared to the math and leadership stands.  </a:t>
            </a:r>
          </a:p>
          <a:p>
            <a:pPr lvl="1">
              <a:lnSpc>
                <a:spcPct val="80000"/>
              </a:lnSpc>
              <a:spcBef>
                <a:spcPct val="0"/>
              </a:spcBef>
            </a:pPr>
            <a:r>
              <a:rPr lang="en-US" sz="1200" smtClean="0">
                <a:latin typeface="Arial" pitchFamily="34" charset="0"/>
                <a:cs typeface="Arial" pitchFamily="34" charset="0"/>
              </a:rPr>
              <a:t>Early ratings indicated that participants did not feel that they were increasing their content or pedagogical knowledge around literacy, and seemed unsure about how they would apply concepts from the classes to their work supporting schools.  </a:t>
            </a:r>
          </a:p>
          <a:p>
            <a:pPr lvl="1">
              <a:lnSpc>
                <a:spcPct val="80000"/>
              </a:lnSpc>
              <a:spcBef>
                <a:spcPct val="0"/>
              </a:spcBef>
            </a:pPr>
            <a:r>
              <a:rPr lang="en-US" sz="1200" smtClean="0">
                <a:latin typeface="Arial" pitchFamily="34" charset="0"/>
                <a:cs typeface="Arial" pitchFamily="34" charset="0"/>
              </a:rPr>
              <a:t>Some participants commented that the literacy sessions did not provide new information, that the content was too basic given the literacy backgrounds of the participants, or that the sessions should include a variety of learning strategies (i.e., rather than just whole group presentation).  </a:t>
            </a:r>
          </a:p>
          <a:p>
            <a:pPr lvl="1">
              <a:lnSpc>
                <a:spcPct val="80000"/>
              </a:lnSpc>
              <a:spcBef>
                <a:spcPct val="0"/>
              </a:spcBef>
            </a:pPr>
            <a:r>
              <a:rPr lang="en-US" sz="1200" smtClean="0">
                <a:latin typeface="Arial" pitchFamily="34" charset="0"/>
                <a:cs typeface="Arial" pitchFamily="34" charset="0"/>
              </a:rPr>
              <a:t>By the third session literacy ratings were beginning to improve slightly, particularly around participants feeling that they could apply what they were learning to their schools.  Two participants commented in the fourth session that the day’s session was “excellent”, engaging, and gave them ideas to implement in their schools.  </a:t>
            </a:r>
          </a:p>
          <a:p>
            <a:pPr>
              <a:lnSpc>
                <a:spcPct val="80000"/>
              </a:lnSpc>
              <a:spcBef>
                <a:spcPct val="0"/>
              </a:spcBef>
            </a:pPr>
            <a:endParaRPr lang="en-US" sz="1200" b="1" smtClean="0">
              <a:latin typeface="Arial" pitchFamily="34" charset="0"/>
              <a:cs typeface="Arial" pitchFamily="34" charset="0"/>
            </a:endParaRPr>
          </a:p>
          <a:p>
            <a:pPr>
              <a:lnSpc>
                <a:spcPct val="80000"/>
              </a:lnSpc>
              <a:spcBef>
                <a:spcPct val="0"/>
              </a:spcBef>
            </a:pPr>
            <a:r>
              <a:rPr lang="en-US" sz="1200" b="1" smtClean="0">
                <a:latin typeface="Arial" pitchFamily="34" charset="0"/>
                <a:cs typeface="Arial" pitchFamily="34" charset="0"/>
              </a:rPr>
              <a:t>Math</a:t>
            </a:r>
          </a:p>
          <a:p>
            <a:pPr lvl="1">
              <a:lnSpc>
                <a:spcPct val="80000"/>
              </a:lnSpc>
              <a:spcBef>
                <a:spcPct val="0"/>
              </a:spcBef>
            </a:pPr>
            <a:r>
              <a:rPr lang="en-US" sz="1200" smtClean="0">
                <a:latin typeface="Arial" pitchFamily="34" charset="0"/>
                <a:cs typeface="Arial" pitchFamily="34" charset="0"/>
              </a:rPr>
              <a:t>Math sessions have received fairly good ratings from participants.  </a:t>
            </a:r>
          </a:p>
          <a:p>
            <a:pPr lvl="1">
              <a:lnSpc>
                <a:spcPct val="80000"/>
              </a:lnSpc>
              <a:spcBef>
                <a:spcPct val="0"/>
              </a:spcBef>
            </a:pPr>
            <a:r>
              <a:rPr lang="en-US" sz="1200" smtClean="0">
                <a:latin typeface="Arial" pitchFamily="34" charset="0"/>
                <a:cs typeface="Arial" pitchFamily="34" charset="0"/>
              </a:rPr>
              <a:t>Ratings indicate that participants generally find the sessions to be engaging, and feel that the knowledge they gain from the workshops is directly applicable to their work with schools.  </a:t>
            </a:r>
          </a:p>
          <a:p>
            <a:pPr lvl="1">
              <a:lnSpc>
                <a:spcPct val="80000"/>
              </a:lnSpc>
              <a:spcBef>
                <a:spcPct val="0"/>
              </a:spcBef>
            </a:pPr>
            <a:r>
              <a:rPr lang="en-US" sz="1200" smtClean="0">
                <a:latin typeface="Arial" pitchFamily="34" charset="0"/>
                <a:cs typeface="Arial" pitchFamily="34" charset="0"/>
              </a:rPr>
              <a:t>Comments indicated that a few participants felt that the math sessions were mainly relevant to math coaches and facilitators, but not to other individuals.  </a:t>
            </a:r>
          </a:p>
          <a:p>
            <a:pPr lvl="1">
              <a:lnSpc>
                <a:spcPct val="80000"/>
              </a:lnSpc>
              <a:spcBef>
                <a:spcPct val="0"/>
              </a:spcBef>
            </a:pPr>
            <a:r>
              <a:rPr lang="en-US" sz="1200" smtClean="0">
                <a:latin typeface="Arial" pitchFamily="34" charset="0"/>
                <a:cs typeface="Arial" pitchFamily="34" charset="0"/>
              </a:rPr>
              <a:t>Ratings of the math sessions have remained fairly consistent across sessions. </a:t>
            </a:r>
          </a:p>
        </p:txBody>
      </p:sp>
      <p:graphicFrame>
        <p:nvGraphicFramePr>
          <p:cNvPr id="20694" name="Group 214"/>
          <p:cNvGraphicFramePr>
            <a:graphicFrameLocks noGrp="1"/>
          </p:cNvGraphicFramePr>
          <p:nvPr>
            <p:ph sz="quarter" idx="2"/>
          </p:nvPr>
        </p:nvGraphicFramePr>
        <p:xfrm>
          <a:off x="1371600" y="1017588"/>
          <a:ext cx="6400354" cy="1543721"/>
        </p:xfrm>
        <a:graphic>
          <a:graphicData uri="http://schemas.openxmlformats.org/drawingml/2006/table">
            <a:tbl>
              <a:tblPr/>
              <a:tblGrid>
                <a:gridCol w="1371504"/>
                <a:gridCol w="1352456"/>
                <a:gridCol w="1952489"/>
                <a:gridCol w="1723905"/>
              </a:tblGrid>
              <a:tr h="2438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Session date</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Number of responses</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Arial" pitchFamily="34" charset="0"/>
                        </a:rPr>
                        <a:t>Number of possible participants</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Estimated Response Rate</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7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8/9/06-8/11/06</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81</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68%</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9/28/06</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112</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10/23/06</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112</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9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11/9/06</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51</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116</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44%</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12/13/06</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115</a:t>
                      </a:r>
                      <a:endParaRPr kumimoji="0" lang="en-US" sz="1000" b="0" i="0" u="none" strike="noStrike" cap="none" normalizeH="0" baseline="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marL="91434" marR="9143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554038" y="1411288"/>
            <a:ext cx="8037512" cy="4004438"/>
          </a:xfrm>
          <a:prstGeom prst="rect">
            <a:avLst/>
          </a:prstGeom>
          <a:noFill/>
          <a:ln w="9525">
            <a:noFill/>
            <a:miter lim="800000"/>
            <a:headEnd/>
            <a:tailEnd/>
          </a:ln>
        </p:spPr>
        <p:txBody>
          <a:bodyPr lIns="64270" tIns="32135" rIns="64270" bIns="32135">
            <a:spAutoFit/>
          </a:bodyPr>
          <a:lstStyle/>
          <a:p>
            <a:r>
              <a:rPr lang="en-US" sz="6200" dirty="0" smtClean="0">
                <a:cs typeface="Arial" pitchFamily="34" charset="0"/>
              </a:rPr>
              <a:t>Use </a:t>
            </a:r>
            <a:r>
              <a:rPr lang="en-US" sz="9700" dirty="0">
                <a:solidFill>
                  <a:srgbClr val="306F88"/>
                </a:solidFill>
                <a:cs typeface="Arial" pitchFamily="34" charset="0"/>
              </a:rPr>
              <a:t>big</a:t>
            </a:r>
            <a:r>
              <a:rPr lang="en-US" sz="9700" dirty="0">
                <a:cs typeface="Arial" pitchFamily="34" charset="0"/>
              </a:rPr>
              <a:t> </a:t>
            </a:r>
            <a:r>
              <a:rPr lang="en-US" sz="6200" dirty="0">
                <a:cs typeface="Arial" pitchFamily="34" charset="0"/>
              </a:rPr>
              <a:t>fonts</a:t>
            </a:r>
            <a:r>
              <a:rPr lang="en-US" sz="6200" dirty="0" smtClean="0">
                <a:cs typeface="Arial" pitchFamily="34" charset="0"/>
              </a:rPr>
              <a:t>.</a:t>
            </a:r>
          </a:p>
          <a:p>
            <a:endParaRPr lang="en-US" sz="6200" dirty="0">
              <a:cs typeface="Arial" pitchFamily="34" charset="0"/>
            </a:endParaRPr>
          </a:p>
          <a:p>
            <a:r>
              <a:rPr lang="en-US" sz="6200" dirty="0" smtClean="0">
                <a:cs typeface="Arial" pitchFamily="34" charset="0"/>
              </a:rPr>
              <a:t>Make a </a:t>
            </a:r>
            <a:r>
              <a:rPr lang="en-US" sz="9700" dirty="0">
                <a:solidFill>
                  <a:srgbClr val="306F88"/>
                </a:solidFill>
                <a:cs typeface="Arial" pitchFamily="34" charset="0"/>
              </a:rPr>
              <a:t>handout</a:t>
            </a:r>
            <a:r>
              <a:rPr lang="en-US" sz="6200" dirty="0" smtClean="0">
                <a:cs typeface="Arial" pitchFamily="34" charset="0"/>
              </a:rPr>
              <a:t>.</a:t>
            </a:r>
            <a:endParaRPr lang="en-US" sz="6200" dirty="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C:\Users\kprice.HEALTHONE\AppData\Local\Microsoft\Windows\Temporary Internet Files\Content.IE5\WQX24FO9\MP900448589[1].jpg"/>
          <p:cNvPicPr>
            <a:picLocks noChangeAspect="1" noChangeArrowheads="1"/>
          </p:cNvPicPr>
          <p:nvPr/>
        </p:nvPicPr>
        <p:blipFill>
          <a:blip r:embed="rId3"/>
          <a:srcRect l="3560" t="15102" b="5115"/>
          <a:stretch>
            <a:fillRect/>
          </a:stretch>
        </p:blipFill>
        <p:spPr bwMode="auto">
          <a:xfrm>
            <a:off x="5476875" y="3494088"/>
            <a:ext cx="3475038" cy="3167062"/>
          </a:xfrm>
          <a:prstGeom prst="rect">
            <a:avLst/>
          </a:prstGeom>
          <a:noFill/>
          <a:ln w="9525">
            <a:noFill/>
            <a:miter lim="800000"/>
            <a:headEnd/>
            <a:tailEnd/>
          </a:ln>
        </p:spPr>
      </p:pic>
      <p:sp>
        <p:nvSpPr>
          <p:cNvPr id="81923" name="TextBox 1"/>
          <p:cNvSpPr txBox="1">
            <a:spLocks noChangeArrowheads="1"/>
          </p:cNvSpPr>
          <p:nvPr/>
        </p:nvSpPr>
        <p:spPr bwMode="auto">
          <a:xfrm>
            <a:off x="544513" y="1095375"/>
            <a:ext cx="7178675" cy="3373438"/>
          </a:xfrm>
          <a:prstGeom prst="rect">
            <a:avLst/>
          </a:prstGeom>
          <a:noFill/>
          <a:ln w="9525">
            <a:noFill/>
            <a:miter lim="800000"/>
            <a:headEnd/>
            <a:tailEnd/>
          </a:ln>
        </p:spPr>
        <p:txBody>
          <a:bodyPr lIns="64270" tIns="32135" rIns="64270" bIns="32135">
            <a:spAutoFit/>
          </a:bodyPr>
          <a:lstStyle/>
          <a:p>
            <a:r>
              <a:rPr lang="en-US" sz="6700" dirty="0">
                <a:cs typeface="Arial" pitchFamily="34" charset="0"/>
              </a:rPr>
              <a:t>Abandon </a:t>
            </a:r>
            <a:r>
              <a:rPr lang="en-US" sz="6700" dirty="0" smtClean="0">
                <a:cs typeface="Arial" pitchFamily="34" charset="0"/>
              </a:rPr>
              <a:t>bullets.</a:t>
            </a:r>
            <a:endParaRPr lang="en-US" sz="6700" dirty="0">
              <a:cs typeface="Arial" pitchFamily="34" charset="0"/>
            </a:endParaRPr>
          </a:p>
          <a:p>
            <a:endParaRPr lang="en-US" sz="6700" dirty="0">
              <a:cs typeface="Arial" pitchFamily="34" charset="0"/>
            </a:endParaRPr>
          </a:p>
          <a:p>
            <a:r>
              <a:rPr lang="en-US" sz="8100" dirty="0" smtClean="0">
                <a:solidFill>
                  <a:srgbClr val="306F88"/>
                </a:solidFill>
                <a:cs typeface="Arial" pitchFamily="34" charset="0"/>
              </a:rPr>
              <a:t>Seriously.</a:t>
            </a:r>
            <a:endParaRPr lang="en-US" sz="8100" dirty="0">
              <a:solidFill>
                <a:srgbClr val="306F88"/>
              </a:solidFill>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3"/>
          <p:cNvSpPr txBox="1">
            <a:spLocks noChangeArrowheads="1"/>
          </p:cNvSpPr>
          <p:nvPr/>
        </p:nvSpPr>
        <p:spPr bwMode="auto">
          <a:xfrm>
            <a:off x="771525" y="1527175"/>
            <a:ext cx="7600950" cy="3803650"/>
          </a:xfrm>
          <a:prstGeom prst="rect">
            <a:avLst/>
          </a:prstGeom>
          <a:noFill/>
          <a:ln w="9525">
            <a:noFill/>
            <a:miter lim="800000"/>
            <a:headEnd/>
            <a:tailEnd/>
          </a:ln>
        </p:spPr>
        <p:txBody>
          <a:bodyPr lIns="64270" tIns="32135" rIns="64270" bIns="32135">
            <a:spAutoFit/>
          </a:bodyPr>
          <a:lstStyle/>
          <a:p>
            <a:r>
              <a:rPr lang="en-US" sz="8100">
                <a:cs typeface="Arial" pitchFamily="34" charset="0"/>
              </a:rPr>
              <a:t>Simplicity of text creates </a:t>
            </a:r>
            <a:r>
              <a:rPr lang="en-US" sz="8100">
                <a:solidFill>
                  <a:srgbClr val="306F88"/>
                </a:solidFill>
                <a:cs typeface="Arial" pitchFamily="34" charset="0"/>
              </a:rPr>
              <a:t>clarity</a:t>
            </a:r>
            <a:r>
              <a:rPr lang="en-US" sz="8100">
                <a:cs typeface="Arial" pitchFamily="34" charset="0"/>
              </a:rPr>
              <a:t> of message.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pic>
        <p:nvPicPr>
          <p:cNvPr id="86019" name="Picture 2"/>
          <p:cNvPicPr>
            <a:picLocks noChangeAspect="1"/>
          </p:cNvPicPr>
          <p:nvPr/>
        </p:nvPicPr>
        <p:blipFill>
          <a:blip r:embed="rId3"/>
          <a:srcRect/>
          <a:stretch>
            <a:fillRect/>
          </a:stretch>
        </p:blipFill>
        <p:spPr bwMode="auto">
          <a:xfrm>
            <a:off x="11113" y="536575"/>
            <a:ext cx="9121775" cy="5786438"/>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681038" y="1598613"/>
            <a:ext cx="7781925" cy="4186237"/>
          </a:xfrm>
          <a:prstGeom prst="rect">
            <a:avLst/>
          </a:prstGeom>
          <a:noFill/>
          <a:ln w="12700">
            <a:noFill/>
            <a:miter lim="0"/>
            <a:headEnd/>
            <a:tailEnd/>
          </a:ln>
        </p:spPr>
        <p:txBody>
          <a:bodyPr lIns="88868" tIns="50784" rIns="88868" bIns="50784"/>
          <a:lstStyle/>
          <a:p>
            <a:pPr defTabSz="454025"/>
            <a:r>
              <a:rPr lang="en-US" sz="6500" dirty="0" smtClean="0">
                <a:cs typeface="Arial" pitchFamily="34" charset="0"/>
                <a:sym typeface="Arial" pitchFamily="34" charset="0"/>
              </a:rPr>
              <a:t>Be </a:t>
            </a:r>
            <a:r>
              <a:rPr lang="en-US" sz="9700" dirty="0" smtClean="0">
                <a:solidFill>
                  <a:srgbClr val="306F88"/>
                </a:solidFill>
                <a:cs typeface="Arial" pitchFamily="34" charset="0"/>
                <a:sym typeface="Arial" pitchFamily="34" charset="0"/>
              </a:rPr>
              <a:t>intentional </a:t>
            </a:r>
            <a:endParaRPr lang="en-US" sz="6500" dirty="0">
              <a:solidFill>
                <a:srgbClr val="306F88"/>
              </a:solidFill>
              <a:cs typeface="Arial" pitchFamily="34" charset="0"/>
              <a:sym typeface="Arial" pitchFamily="34" charset="0"/>
            </a:endParaRPr>
          </a:p>
          <a:p>
            <a:pPr defTabSz="454025"/>
            <a:r>
              <a:rPr lang="en-US" sz="6500" dirty="0" smtClean="0">
                <a:cs typeface="Arial" pitchFamily="34" charset="0"/>
                <a:sym typeface="Arial" pitchFamily="34" charset="0"/>
              </a:rPr>
              <a:t>in your communication.</a:t>
            </a:r>
            <a:endParaRPr lang="en-US" dirty="0"/>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pic>
        <p:nvPicPr>
          <p:cNvPr id="87043" name="Picture 2"/>
          <p:cNvPicPr>
            <a:picLocks noChangeAspect="1"/>
          </p:cNvPicPr>
          <p:nvPr/>
        </p:nvPicPr>
        <p:blipFill>
          <a:blip r:embed="rId3"/>
          <a:srcRect/>
          <a:stretch>
            <a:fillRect/>
          </a:stretch>
        </p:blipFill>
        <p:spPr bwMode="auto">
          <a:xfrm>
            <a:off x="-15875" y="349250"/>
            <a:ext cx="9175750" cy="6161088"/>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p:cNvSpPr>
          <p:nvPr/>
        </p:nvSpPr>
        <p:spPr bwMode="auto">
          <a:xfrm>
            <a:off x="720725" y="2894013"/>
            <a:ext cx="6553200" cy="1158875"/>
          </a:xfrm>
          <a:prstGeom prst="rect">
            <a:avLst/>
          </a:prstGeom>
          <a:noFill/>
          <a:ln w="12700">
            <a:noFill/>
            <a:miter lim="0"/>
            <a:headEnd/>
            <a:tailEnd/>
          </a:ln>
        </p:spPr>
        <p:txBody>
          <a:bodyPr lIns="88868" tIns="50784" rIns="88868" bIns="50784"/>
          <a:lstStyle/>
          <a:p>
            <a:pPr defTabSz="454025"/>
            <a:r>
              <a:rPr lang="en-US" sz="7900" dirty="0">
                <a:solidFill>
                  <a:srgbClr val="4D4D4D"/>
                </a:solidFill>
                <a:cs typeface="Arial" pitchFamily="34" charset="0"/>
                <a:sym typeface="Arial" pitchFamily="34" charset="0"/>
              </a:rPr>
              <a:t>Use photos</a:t>
            </a:r>
            <a:endParaRPr lang="en-US" dirty="0"/>
          </a:p>
        </p:txBody>
      </p:sp>
      <p:sp>
        <p:nvSpPr>
          <p:cNvPr id="88067" name="TextBox 14"/>
          <p:cNvSpPr txBox="1">
            <a:spLocks noChangeArrowheads="1"/>
          </p:cNvSpPr>
          <p:nvPr/>
        </p:nvSpPr>
        <p:spPr bwMode="auto">
          <a:xfrm>
            <a:off x="2868613" y="4403725"/>
            <a:ext cx="5626100" cy="779463"/>
          </a:xfrm>
          <a:prstGeom prst="rect">
            <a:avLst/>
          </a:prstGeom>
          <a:noFill/>
          <a:ln w="9525">
            <a:noFill/>
            <a:miter lim="800000"/>
            <a:headEnd/>
            <a:tailEnd/>
          </a:ln>
        </p:spPr>
        <p:txBody>
          <a:bodyPr lIns="64270" tIns="32135" rIns="64270" bIns="32135">
            <a:spAutoFit/>
          </a:bodyPr>
          <a:lstStyle/>
          <a:p>
            <a:r>
              <a:rPr lang="en-US" sz="4600">
                <a:cs typeface="Arial" pitchFamily="34" charset="0"/>
              </a:rPr>
              <a:t>pictures &gt; words</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p:cNvPicPr>
            <a:picLocks noChangeAspect="1"/>
          </p:cNvPicPr>
          <p:nvPr/>
        </p:nvPicPr>
        <p:blipFill>
          <a:blip r:embed="rId3"/>
          <a:srcRect/>
          <a:stretch>
            <a:fillRect/>
          </a:stretch>
        </p:blipFill>
        <p:spPr bwMode="auto">
          <a:xfrm>
            <a:off x="-11113" y="0"/>
            <a:ext cx="9166226" cy="6858000"/>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image12.jpg"/>
          <p:cNvPicPr>
            <a:picLocks noChangeAspect="1"/>
          </p:cNvPicPr>
          <p:nvPr/>
        </p:nvPicPr>
        <p:blipFill>
          <a:blip r:embed="rId3"/>
          <a:srcRect l="11198"/>
          <a:stretch>
            <a:fillRect/>
          </a:stretch>
        </p:blipFill>
        <p:spPr bwMode="auto">
          <a:xfrm>
            <a:off x="0" y="0"/>
            <a:ext cx="9144000" cy="6858000"/>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p:cNvPicPr>
            <a:picLocks noChangeAspect="1"/>
          </p:cNvPicPr>
          <p:nvPr/>
        </p:nvPicPr>
        <p:blipFill>
          <a:blip r:embed="rId3"/>
          <a:srcRect/>
          <a:stretch>
            <a:fillRect/>
          </a:stretch>
        </p:blipFill>
        <p:spPr bwMode="auto">
          <a:xfrm>
            <a:off x="0" y="0"/>
            <a:ext cx="9144000" cy="6867525"/>
          </a:xfrm>
          <a:prstGeom prst="rect">
            <a:avLst/>
          </a:prstGeom>
          <a:noFill/>
          <a:ln w="12700">
            <a:noFill/>
            <a:miter lim="0"/>
            <a:headEnd/>
            <a:tailEnd/>
          </a:ln>
        </p:spPr>
      </p:pic>
      <p:sp>
        <p:nvSpPr>
          <p:cNvPr id="91139" name="TextBox 2"/>
          <p:cNvSpPr txBox="1">
            <a:spLocks noChangeArrowheads="1"/>
          </p:cNvSpPr>
          <p:nvPr/>
        </p:nvSpPr>
        <p:spPr bwMode="auto">
          <a:xfrm>
            <a:off x="179388" y="6323013"/>
            <a:ext cx="2357437" cy="323850"/>
          </a:xfrm>
          <a:prstGeom prst="rect">
            <a:avLst/>
          </a:prstGeom>
          <a:noFill/>
          <a:ln w="9525">
            <a:noFill/>
            <a:miter lim="800000"/>
            <a:headEnd/>
            <a:tailEnd/>
          </a:ln>
        </p:spPr>
        <p:txBody>
          <a:bodyPr wrap="none" lIns="64270" tIns="32135" rIns="64270" bIns="32135">
            <a:spAutoFit/>
          </a:bodyPr>
          <a:lstStyle/>
          <a:p>
            <a:r>
              <a:rPr lang="en-US" sz="1700" i="1"/>
              <a:t>Slide by Garr Reynolds</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p:cNvPicPr>
          <p:nvPr/>
        </p:nvPicPr>
        <p:blipFill>
          <a:blip r:embed="rId3"/>
          <a:srcRect t="456" b="316"/>
          <a:stretch>
            <a:fillRect/>
          </a:stretch>
        </p:blipFill>
        <p:spPr bwMode="auto">
          <a:xfrm>
            <a:off x="-98425" y="-115888"/>
            <a:ext cx="9340850" cy="6973888"/>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4"/>
          <p:cNvSpPr txBox="1">
            <a:spLocks noChangeArrowheads="1"/>
          </p:cNvSpPr>
          <p:nvPr/>
        </p:nvSpPr>
        <p:spPr bwMode="auto">
          <a:xfrm>
            <a:off x="912758" y="1511794"/>
            <a:ext cx="4554538" cy="2554287"/>
          </a:xfrm>
          <a:prstGeom prst="rect">
            <a:avLst/>
          </a:prstGeom>
          <a:noFill/>
          <a:ln w="9525">
            <a:noFill/>
            <a:miter lim="800000"/>
            <a:headEnd/>
            <a:tailEnd/>
          </a:ln>
        </p:spPr>
        <p:txBody>
          <a:bodyPr lIns="64270" tIns="32135" rIns="64270" bIns="32135">
            <a:spAutoFit/>
          </a:bodyPr>
          <a:lstStyle/>
          <a:p>
            <a:r>
              <a:rPr lang="en-US" sz="8100" dirty="0">
                <a:solidFill>
                  <a:srgbClr val="306F88"/>
                </a:solidFill>
                <a:cs typeface="Arial" pitchFamily="34" charset="0"/>
              </a:rPr>
              <a:t>You Matter!</a:t>
            </a:r>
          </a:p>
        </p:txBody>
      </p:sp>
      <p:pic>
        <p:nvPicPr>
          <p:cNvPr id="93187" name="Picture 4" descr="sock puppet.jpg"/>
          <p:cNvPicPr>
            <a:picLocks noChangeAspect="1"/>
          </p:cNvPicPr>
          <p:nvPr/>
        </p:nvPicPr>
        <p:blipFill>
          <a:blip r:embed="rId3"/>
          <a:srcRect/>
          <a:stretch>
            <a:fillRect/>
          </a:stretch>
        </p:blipFill>
        <p:spPr bwMode="auto">
          <a:xfrm rot="495301">
            <a:off x="5505994" y="1134125"/>
            <a:ext cx="3039300" cy="5264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p:cNvSpPr>
          <p:nvPr/>
        </p:nvSpPr>
        <p:spPr bwMode="auto">
          <a:xfrm>
            <a:off x="366713" y="939800"/>
            <a:ext cx="8410575" cy="5518150"/>
          </a:xfrm>
          <a:prstGeom prst="rect">
            <a:avLst/>
          </a:prstGeom>
          <a:noFill/>
          <a:ln w="12700">
            <a:noFill/>
            <a:miter lim="0"/>
            <a:headEnd/>
            <a:tailEnd/>
          </a:ln>
        </p:spPr>
        <p:txBody>
          <a:bodyPr lIns="88868" tIns="50784" rIns="88868" bIns="50784"/>
          <a:lstStyle/>
          <a:p>
            <a:pPr algn="ctr" defTabSz="454025"/>
            <a:r>
              <a:rPr lang="en-US" sz="7200" dirty="0">
                <a:cs typeface="Arial" pitchFamily="34" charset="0"/>
                <a:sym typeface="Arial" pitchFamily="34" charset="0"/>
              </a:rPr>
              <a:t>“Presentations have the </a:t>
            </a:r>
            <a:r>
              <a:rPr lang="en-US" sz="8600" dirty="0">
                <a:cs typeface="Arial" pitchFamily="34" charset="0"/>
                <a:sym typeface="Arial" pitchFamily="34" charset="0"/>
              </a:rPr>
              <a:t>power </a:t>
            </a:r>
            <a:r>
              <a:rPr lang="en-US" sz="7200" dirty="0">
                <a:cs typeface="Arial" pitchFamily="34" charset="0"/>
                <a:sym typeface="Arial" pitchFamily="34" charset="0"/>
              </a:rPr>
              <a:t>to </a:t>
            </a:r>
            <a:r>
              <a:rPr lang="en-US" sz="7200" dirty="0">
                <a:solidFill>
                  <a:schemeClr val="accent2">
                    <a:lumMod val="50000"/>
                  </a:schemeClr>
                </a:solidFill>
                <a:cs typeface="Arial" pitchFamily="34" charset="0"/>
                <a:sym typeface="Arial" pitchFamily="34" charset="0"/>
              </a:rPr>
              <a:t>change the world</a:t>
            </a:r>
            <a:r>
              <a:rPr lang="en-US" sz="7200" dirty="0">
                <a:cs typeface="Arial" pitchFamily="34" charset="0"/>
                <a:sym typeface="Arial" pitchFamily="34" charset="0"/>
              </a:rPr>
              <a:t>.”</a:t>
            </a:r>
            <a:endParaRPr lang="en-US" dirty="0">
              <a:cs typeface="Arial" pitchFamily="34" charset="0"/>
              <a:sym typeface="Arial" pitchFamily="34" charset="0"/>
            </a:endParaRPr>
          </a:p>
          <a:p>
            <a:pPr algn="r" defTabSz="454025"/>
            <a:r>
              <a:rPr lang="en-US" sz="3900" dirty="0">
                <a:cs typeface="Arial" pitchFamily="34" charset="0"/>
                <a:sym typeface="Arial" pitchFamily="34" charset="0"/>
              </a:rPr>
              <a:t>		</a:t>
            </a:r>
          </a:p>
          <a:p>
            <a:pPr algn="r" defTabSz="454025"/>
            <a:endParaRPr lang="en-US" sz="3900" dirty="0">
              <a:cs typeface="Arial" pitchFamily="34" charset="0"/>
              <a:sym typeface="Arial" pitchFamily="34" charset="0"/>
            </a:endParaRPr>
          </a:p>
          <a:p>
            <a:pPr algn="r" defTabSz="454025"/>
            <a:r>
              <a:rPr lang="en-US" sz="3900" dirty="0">
                <a:cs typeface="Arial" pitchFamily="34" charset="0"/>
                <a:sym typeface="Arial" pitchFamily="34" charset="0"/>
              </a:rPr>
              <a:t>-Nancy Duarte, “Resonate”</a:t>
            </a:r>
            <a:endParaRPr lang="en-US" dirty="0"/>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1"/>
          <p:cNvSpPr>
            <a:spLocks noChangeShapeType="1"/>
          </p:cNvSpPr>
          <p:nvPr/>
        </p:nvSpPr>
        <p:spPr bwMode="auto">
          <a:xfrm>
            <a:off x="468313" y="3568700"/>
            <a:ext cx="8151812" cy="0"/>
          </a:xfrm>
          <a:prstGeom prst="line">
            <a:avLst/>
          </a:prstGeom>
          <a:noFill/>
          <a:ln w="38100">
            <a:solidFill>
              <a:srgbClr val="306F88"/>
            </a:solidFill>
            <a:round/>
            <a:headEnd type="diamond" w="med" len="med"/>
            <a:tailEnd type="diamond" w="med" len="med"/>
          </a:ln>
        </p:spPr>
        <p:txBody>
          <a:bodyPr lIns="64270" tIns="32135" rIns="64270" bIns="32135"/>
          <a:lstStyle/>
          <a:p>
            <a:endParaRPr lang="en-US"/>
          </a:p>
        </p:txBody>
      </p:sp>
      <p:sp>
        <p:nvSpPr>
          <p:cNvPr id="95235" name="Rectangle 2"/>
          <p:cNvSpPr>
            <a:spLocks/>
          </p:cNvSpPr>
          <p:nvPr/>
        </p:nvSpPr>
        <p:spPr bwMode="auto">
          <a:xfrm rot="-1128809">
            <a:off x="269875" y="2908300"/>
            <a:ext cx="1222375" cy="527050"/>
          </a:xfrm>
          <a:prstGeom prst="rect">
            <a:avLst/>
          </a:prstGeom>
          <a:noFill/>
          <a:ln w="12700">
            <a:noFill/>
            <a:miter lim="0"/>
            <a:headEnd/>
            <a:tailEnd/>
          </a:ln>
        </p:spPr>
        <p:txBody>
          <a:bodyPr lIns="88868" tIns="50784" rIns="88868" bIns="50784"/>
          <a:lstStyle/>
          <a:p>
            <a:pPr defTabSz="454025"/>
            <a:r>
              <a:rPr lang="en-US" sz="2700">
                <a:solidFill>
                  <a:srgbClr val="286A7E"/>
                </a:solidFill>
                <a:ea typeface="Baskerville" charset="0"/>
                <a:cs typeface="Arial" pitchFamily="34" charset="0"/>
                <a:sym typeface="Baskerville" charset="0"/>
              </a:rPr>
              <a:t>Start</a:t>
            </a:r>
            <a:endParaRPr lang="en-US">
              <a:ea typeface="Baskerville" charset="0"/>
              <a:cs typeface="Arial" pitchFamily="34" charset="0"/>
            </a:endParaRPr>
          </a:p>
        </p:txBody>
      </p:sp>
      <p:sp>
        <p:nvSpPr>
          <p:cNvPr id="95236" name="Rectangle 3"/>
          <p:cNvSpPr>
            <a:spLocks/>
          </p:cNvSpPr>
          <p:nvPr/>
        </p:nvSpPr>
        <p:spPr bwMode="auto">
          <a:xfrm rot="-933990">
            <a:off x="8115300" y="2935288"/>
            <a:ext cx="838200" cy="525462"/>
          </a:xfrm>
          <a:prstGeom prst="rect">
            <a:avLst/>
          </a:prstGeom>
          <a:noFill/>
          <a:ln w="12700">
            <a:noFill/>
            <a:miter lim="0"/>
            <a:headEnd/>
            <a:tailEnd/>
          </a:ln>
        </p:spPr>
        <p:txBody>
          <a:bodyPr lIns="88868" tIns="50784" rIns="88868" bIns="50784"/>
          <a:lstStyle/>
          <a:p>
            <a:pPr algn="r" defTabSz="454025"/>
            <a:r>
              <a:rPr lang="en-US" sz="2700">
                <a:solidFill>
                  <a:srgbClr val="286A7E"/>
                </a:solidFill>
                <a:ea typeface="Baskerville" charset="0"/>
                <a:cs typeface="Arial" pitchFamily="34" charset="0"/>
                <a:sym typeface="Baskerville" charset="0"/>
              </a:rPr>
              <a:t>End</a:t>
            </a:r>
            <a:endParaRPr lang="en-US">
              <a:ea typeface="Baskerville" charset="0"/>
              <a:cs typeface="Arial" pitchFamily="34" charset="0"/>
            </a:endParaRPr>
          </a:p>
        </p:txBody>
      </p:sp>
      <p:grpSp>
        <p:nvGrpSpPr>
          <p:cNvPr id="95237" name="Group 34"/>
          <p:cNvGrpSpPr>
            <a:grpSpLocks/>
          </p:cNvGrpSpPr>
          <p:nvPr/>
        </p:nvGrpSpPr>
        <p:grpSpPr bwMode="auto">
          <a:xfrm>
            <a:off x="219075" y="1620838"/>
            <a:ext cx="2971800" cy="2643187"/>
            <a:chOff x="240306" y="1348304"/>
            <a:chExt cx="4227513" cy="3758683"/>
          </a:xfrm>
        </p:grpSpPr>
        <p:grpSp>
          <p:nvGrpSpPr>
            <p:cNvPr id="3" name="Group 4"/>
            <p:cNvGrpSpPr>
              <a:grpSpLocks/>
            </p:cNvGrpSpPr>
            <p:nvPr/>
          </p:nvGrpSpPr>
          <p:grpSpPr bwMode="auto">
            <a:xfrm>
              <a:off x="404181" y="3047999"/>
              <a:ext cx="1602419" cy="2058988"/>
              <a:chOff x="-11" y="0"/>
              <a:chExt cx="114" cy="163"/>
            </a:xfrm>
            <a:solidFill>
              <a:srgbClr val="C4BD97"/>
            </a:solidFill>
          </p:grpSpPr>
          <p:sp>
            <p:nvSpPr>
              <p:cNvPr id="3105"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106" name="Rectangle 6"/>
              <p:cNvSpPr>
                <a:spLocks/>
              </p:cNvSpPr>
              <p:nvPr/>
            </p:nvSpPr>
            <p:spPr bwMode="auto">
              <a:xfrm>
                <a:off x="6" y="29"/>
                <a:ext cx="93" cy="104"/>
              </a:xfrm>
              <a:prstGeom prst="rect">
                <a:avLst/>
              </a:prstGeom>
              <a:solidFill>
                <a:schemeClr val="accent2"/>
              </a:solidFill>
              <a:ln w="12700">
                <a:noFill/>
                <a:miter lim="0"/>
                <a:headEnd/>
                <a:tailEnd/>
              </a:ln>
            </p:spPr>
            <p:txBody>
              <a:bodyPr lIns="126435" tIns="72248" rIns="126435" bIns="72248" anchor="ctr"/>
              <a:lstStyle/>
              <a:p>
                <a:pPr defTabSz="456372">
                  <a:defRPr/>
                </a:pPr>
                <a:r>
                  <a:rPr lang="en-US" sz="5300" dirty="0">
                    <a:solidFill>
                      <a:schemeClr val="bg1"/>
                    </a:solidFill>
                    <a:ea typeface="Helvetica" charset="0"/>
                    <a:cs typeface="Arial" pitchFamily="34" charset="0"/>
                    <a:sym typeface="Helvetica" charset="0"/>
                  </a:rPr>
                  <a:t>1</a:t>
                </a:r>
                <a:endParaRPr lang="en-US" dirty="0">
                  <a:solidFill>
                    <a:schemeClr val="bg1"/>
                  </a:solidFill>
                  <a:ea typeface="Helvetica" charset="0"/>
                  <a:cs typeface="Arial" pitchFamily="34" charset="0"/>
                </a:endParaRPr>
              </a:p>
            </p:txBody>
          </p:sp>
        </p:grpSp>
        <p:sp>
          <p:nvSpPr>
            <p:cNvPr id="95254" name="Line 16"/>
            <p:cNvSpPr>
              <a:spLocks noChangeShapeType="1"/>
            </p:cNvSpPr>
            <p:nvPr/>
          </p:nvSpPr>
          <p:spPr bwMode="auto">
            <a:xfrm>
              <a:off x="1300164" y="2274887"/>
              <a:ext cx="0" cy="758825"/>
            </a:xfrm>
            <a:prstGeom prst="line">
              <a:avLst/>
            </a:prstGeom>
            <a:noFill/>
            <a:ln w="13546">
              <a:solidFill>
                <a:srgbClr val="306F88"/>
              </a:solidFill>
              <a:round/>
              <a:headEnd/>
              <a:tailEnd/>
            </a:ln>
          </p:spPr>
          <p:txBody>
            <a:bodyPr/>
            <a:lstStyle/>
            <a:p>
              <a:endParaRPr lang="en-US"/>
            </a:p>
          </p:txBody>
        </p:sp>
        <p:sp>
          <p:nvSpPr>
            <p:cNvPr id="95255" name="Line 17"/>
            <p:cNvSpPr>
              <a:spLocks noChangeShapeType="1"/>
            </p:cNvSpPr>
            <p:nvPr/>
          </p:nvSpPr>
          <p:spPr bwMode="auto">
            <a:xfrm>
              <a:off x="541338" y="2274887"/>
              <a:ext cx="2600324" cy="0"/>
            </a:xfrm>
            <a:prstGeom prst="line">
              <a:avLst/>
            </a:prstGeom>
            <a:noFill/>
            <a:ln w="13546">
              <a:solidFill>
                <a:srgbClr val="306F88"/>
              </a:solidFill>
              <a:round/>
              <a:headEnd/>
              <a:tailEnd/>
            </a:ln>
          </p:spPr>
          <p:txBody>
            <a:bodyPr/>
            <a:lstStyle/>
            <a:p>
              <a:endParaRPr lang="en-US"/>
            </a:p>
          </p:txBody>
        </p:sp>
        <p:sp>
          <p:nvSpPr>
            <p:cNvPr id="95256" name="Rectangle 18"/>
            <p:cNvSpPr>
              <a:spLocks/>
            </p:cNvSpPr>
            <p:nvPr/>
          </p:nvSpPr>
          <p:spPr bwMode="auto">
            <a:xfrm>
              <a:off x="240306" y="1348304"/>
              <a:ext cx="4227513" cy="91916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The issue</a:t>
              </a:r>
              <a:endParaRPr lang="en-US">
                <a:solidFill>
                  <a:srgbClr val="306F88"/>
                </a:solidFill>
                <a:cs typeface="Arial" pitchFamily="34" charset="0"/>
              </a:endParaRPr>
            </a:p>
          </p:txBody>
        </p:sp>
      </p:grpSp>
      <p:grpSp>
        <p:nvGrpSpPr>
          <p:cNvPr id="95238" name="Group 35"/>
          <p:cNvGrpSpPr>
            <a:grpSpLocks/>
          </p:cNvGrpSpPr>
          <p:nvPr/>
        </p:nvGrpSpPr>
        <p:grpSpPr bwMode="auto">
          <a:xfrm>
            <a:off x="1460500" y="2816225"/>
            <a:ext cx="3000375" cy="4411663"/>
            <a:chOff x="2006599" y="2142922"/>
            <a:chExt cx="4723411" cy="4410277"/>
          </a:xfrm>
        </p:grpSpPr>
        <p:grpSp>
          <p:nvGrpSpPr>
            <p:cNvPr id="5" name="Group 7"/>
            <p:cNvGrpSpPr>
              <a:grpSpLocks/>
            </p:cNvGrpSpPr>
            <p:nvPr/>
          </p:nvGrpSpPr>
          <p:grpSpPr bwMode="auto">
            <a:xfrm>
              <a:off x="2006599" y="2142922"/>
              <a:ext cx="4723411" cy="1447589"/>
              <a:chOff x="0" y="0"/>
              <a:chExt cx="222" cy="163"/>
            </a:xfrm>
            <a:solidFill>
              <a:srgbClr val="C4BD97"/>
            </a:solidFill>
          </p:grpSpPr>
          <p:sp>
            <p:nvSpPr>
              <p:cNvPr id="3103" name="Rectangle 8"/>
              <p:cNvSpPr>
                <a:spLocks/>
              </p:cNvSpPr>
              <p:nvPr/>
            </p:nvSpPr>
            <p:spPr bwMode="auto">
              <a:xfrm>
                <a:off x="0" y="0"/>
                <a:ext cx="222"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4" name="Rectangle 9"/>
              <p:cNvSpPr>
                <a:spLocks/>
              </p:cNvSpPr>
              <p:nvPr/>
            </p:nvSpPr>
            <p:spPr bwMode="auto">
              <a:xfrm>
                <a:off x="39" y="24"/>
                <a:ext cx="140"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2</a:t>
                </a:r>
                <a:endParaRPr lang="en-US" dirty="0">
                  <a:ea typeface="Helvetica" charset="0"/>
                  <a:cs typeface="Arial" pitchFamily="34" charset="0"/>
                </a:endParaRPr>
              </a:p>
            </p:txBody>
          </p:sp>
        </p:grpSp>
        <p:sp>
          <p:nvSpPr>
            <p:cNvPr id="95250" name="Rectangle 21"/>
            <p:cNvSpPr>
              <a:spLocks/>
            </p:cNvSpPr>
            <p:nvPr/>
          </p:nvSpPr>
          <p:spPr bwMode="auto">
            <a:xfrm>
              <a:off x="2418775" y="4612728"/>
              <a:ext cx="2924810" cy="620555"/>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Reports</a:t>
              </a:r>
              <a:endParaRPr lang="en-US">
                <a:solidFill>
                  <a:srgbClr val="306F88"/>
                </a:solidFill>
                <a:cs typeface="Arial" pitchFamily="34" charset="0"/>
              </a:endParaRPr>
            </a:p>
          </p:txBody>
        </p:sp>
        <p:sp>
          <p:nvSpPr>
            <p:cNvPr id="95251" name="Line 16"/>
            <p:cNvSpPr>
              <a:spLocks noChangeShapeType="1"/>
            </p:cNvSpPr>
            <p:nvPr/>
          </p:nvSpPr>
          <p:spPr bwMode="auto">
            <a:xfrm>
              <a:off x="3987799" y="3589394"/>
              <a:ext cx="0" cy="1017888"/>
            </a:xfrm>
            <a:prstGeom prst="line">
              <a:avLst/>
            </a:prstGeom>
            <a:noFill/>
            <a:ln w="13546">
              <a:solidFill>
                <a:srgbClr val="306F88"/>
              </a:solidFill>
              <a:round/>
              <a:headEnd/>
              <a:tailEnd/>
            </a:ln>
          </p:spPr>
          <p:txBody>
            <a:bodyPr/>
            <a:lstStyle/>
            <a:p>
              <a:endParaRPr lang="en-US"/>
            </a:p>
          </p:txBody>
        </p:sp>
        <p:sp>
          <p:nvSpPr>
            <p:cNvPr id="95252" name="Line 17"/>
            <p:cNvSpPr>
              <a:spLocks noChangeShapeType="1"/>
            </p:cNvSpPr>
            <p:nvPr/>
          </p:nvSpPr>
          <p:spPr bwMode="auto">
            <a:xfrm>
              <a:off x="2463800" y="6553199"/>
              <a:ext cx="2600325" cy="0"/>
            </a:xfrm>
            <a:prstGeom prst="line">
              <a:avLst/>
            </a:prstGeom>
            <a:noFill/>
            <a:ln w="13546">
              <a:solidFill>
                <a:srgbClr val="306F88"/>
              </a:solidFill>
              <a:round/>
              <a:headEnd/>
              <a:tailEnd/>
            </a:ln>
          </p:spPr>
          <p:txBody>
            <a:bodyPr/>
            <a:lstStyle/>
            <a:p>
              <a:endParaRPr lang="en-US"/>
            </a:p>
          </p:txBody>
        </p:sp>
      </p:grpSp>
      <p:grpSp>
        <p:nvGrpSpPr>
          <p:cNvPr id="95239" name="Group 36"/>
          <p:cNvGrpSpPr>
            <a:grpSpLocks/>
          </p:cNvGrpSpPr>
          <p:nvPr/>
        </p:nvGrpSpPr>
        <p:grpSpPr bwMode="auto">
          <a:xfrm>
            <a:off x="3829050" y="1117600"/>
            <a:ext cx="3429000" cy="3146425"/>
            <a:chOff x="3594707" y="631037"/>
            <a:chExt cx="5007646" cy="4475951"/>
          </a:xfrm>
        </p:grpSpPr>
        <p:sp>
          <p:nvSpPr>
            <p:cNvPr id="95245" name="Rectangle 25"/>
            <p:cNvSpPr>
              <a:spLocks/>
            </p:cNvSpPr>
            <p:nvPr/>
          </p:nvSpPr>
          <p:spPr bwMode="auto">
            <a:xfrm>
              <a:off x="3594707" y="631037"/>
              <a:ext cx="4699000" cy="88106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Presentations</a:t>
              </a:r>
              <a:endParaRPr lang="en-US">
                <a:solidFill>
                  <a:srgbClr val="306F88"/>
                </a:solidFill>
                <a:cs typeface="Arial" pitchFamily="34" charset="0"/>
              </a:endParaRPr>
            </a:p>
          </p:txBody>
        </p:sp>
        <p:sp>
          <p:nvSpPr>
            <p:cNvPr id="95246" name="Line 16"/>
            <p:cNvSpPr>
              <a:spLocks noChangeShapeType="1"/>
            </p:cNvSpPr>
            <p:nvPr/>
          </p:nvSpPr>
          <p:spPr bwMode="auto">
            <a:xfrm>
              <a:off x="6654800" y="1524000"/>
              <a:ext cx="0" cy="1524000"/>
            </a:xfrm>
            <a:prstGeom prst="line">
              <a:avLst/>
            </a:prstGeom>
            <a:noFill/>
            <a:ln w="13546">
              <a:solidFill>
                <a:srgbClr val="306F88"/>
              </a:solidFill>
              <a:round/>
              <a:headEnd/>
              <a:tailEnd/>
            </a:ln>
          </p:spPr>
          <p:txBody>
            <a:bodyPr/>
            <a:lstStyle/>
            <a:p>
              <a:endParaRPr lang="en-US"/>
            </a:p>
          </p:txBody>
        </p:sp>
        <p:sp>
          <p:nvSpPr>
            <p:cNvPr id="95247" name="Line 17"/>
            <p:cNvSpPr>
              <a:spLocks noChangeShapeType="1"/>
            </p:cNvSpPr>
            <p:nvPr/>
          </p:nvSpPr>
          <p:spPr bwMode="auto">
            <a:xfrm>
              <a:off x="3813432" y="1524000"/>
              <a:ext cx="3988257" cy="0"/>
            </a:xfrm>
            <a:prstGeom prst="line">
              <a:avLst/>
            </a:prstGeom>
            <a:noFill/>
            <a:ln w="13546">
              <a:solidFill>
                <a:srgbClr val="306F88"/>
              </a:solidFill>
              <a:round/>
              <a:headEnd/>
              <a:tailEnd/>
            </a:ln>
          </p:spPr>
          <p:txBody>
            <a:bodyPr/>
            <a:lstStyle/>
            <a:p>
              <a:endParaRPr lang="en-US"/>
            </a:p>
          </p:txBody>
        </p:sp>
        <p:grpSp>
          <p:nvGrpSpPr>
            <p:cNvPr id="7" name="Group 7"/>
            <p:cNvGrpSpPr>
              <a:grpSpLocks/>
            </p:cNvGrpSpPr>
            <p:nvPr/>
          </p:nvGrpSpPr>
          <p:grpSpPr bwMode="auto">
            <a:xfrm>
              <a:off x="4517242" y="3048000"/>
              <a:ext cx="4085111" cy="2058988"/>
              <a:chOff x="-36" y="0"/>
              <a:chExt cx="192" cy="163"/>
            </a:xfrm>
            <a:solidFill>
              <a:srgbClr val="C4BD97"/>
            </a:solidFill>
          </p:grpSpPr>
          <p:sp>
            <p:nvSpPr>
              <p:cNvPr id="3101" name="Rectangle 8"/>
              <p:cNvSpPr>
                <a:spLocks/>
              </p:cNvSpPr>
              <p:nvPr/>
            </p:nvSpPr>
            <p:spPr bwMode="auto">
              <a:xfrm>
                <a:off x="-36" y="0"/>
                <a:ext cx="192"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2" name="Rectangle 9"/>
              <p:cNvSpPr>
                <a:spLocks/>
              </p:cNvSpPr>
              <p:nvPr/>
            </p:nvSpPr>
            <p:spPr bwMode="auto">
              <a:xfrm>
                <a:off x="-11" y="30"/>
                <a:ext cx="147"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3</a:t>
                </a:r>
                <a:endParaRPr lang="en-US" dirty="0">
                  <a:ea typeface="Helvetica" charset="0"/>
                  <a:cs typeface="Arial" pitchFamily="34" charset="0"/>
                </a:endParaRPr>
              </a:p>
            </p:txBody>
          </p:sp>
        </p:grpSp>
      </p:grpSp>
      <p:grpSp>
        <p:nvGrpSpPr>
          <p:cNvPr id="8" name="Group 34"/>
          <p:cNvGrpSpPr>
            <a:grpSpLocks/>
          </p:cNvGrpSpPr>
          <p:nvPr/>
        </p:nvGrpSpPr>
        <p:grpSpPr bwMode="auto">
          <a:xfrm>
            <a:off x="5414963" y="2816225"/>
            <a:ext cx="2689225" cy="2635250"/>
            <a:chOff x="-2782796" y="3048000"/>
            <a:chExt cx="4789396" cy="3746333"/>
          </a:xfrm>
        </p:grpSpPr>
        <p:grpSp>
          <p:nvGrpSpPr>
            <p:cNvPr id="9" name="Group 4"/>
            <p:cNvGrpSpPr>
              <a:grpSpLocks/>
            </p:cNvGrpSpPr>
            <p:nvPr/>
          </p:nvGrpSpPr>
          <p:grpSpPr bwMode="auto">
            <a:xfrm>
              <a:off x="404181" y="3048000"/>
              <a:ext cx="1602419" cy="2058988"/>
              <a:chOff x="-11" y="0"/>
              <a:chExt cx="114" cy="163"/>
            </a:xfrm>
            <a:solidFill>
              <a:srgbClr val="C4BD97"/>
            </a:solidFill>
          </p:grpSpPr>
          <p:sp>
            <p:nvSpPr>
              <p:cNvPr id="38"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9" name="Rectangle 6"/>
              <p:cNvSpPr>
                <a:spLocks/>
              </p:cNvSpPr>
              <p:nvPr/>
            </p:nvSpPr>
            <p:spPr bwMode="auto">
              <a:xfrm>
                <a:off x="1" y="30"/>
                <a:ext cx="93" cy="104"/>
              </a:xfrm>
              <a:prstGeom prst="rect">
                <a:avLst/>
              </a:prstGeom>
              <a:solidFill>
                <a:schemeClr val="accent2"/>
              </a:solidFill>
              <a:ln w="12700">
                <a:noFill/>
                <a:miter lim="0"/>
                <a:headEnd/>
                <a:tailEnd/>
              </a:ln>
            </p:spPr>
            <p:txBody>
              <a:bodyPr lIns="126435" tIns="72248" rIns="126435" bIns="72248" anchor="ctr"/>
              <a:lstStyle/>
              <a:p>
                <a:pPr defTabSz="456372">
                  <a:defRPr/>
                </a:pPr>
                <a:r>
                  <a:rPr lang="en-US" sz="5300" dirty="0">
                    <a:solidFill>
                      <a:schemeClr val="bg1"/>
                    </a:solidFill>
                    <a:ea typeface="Helvetica" charset="0"/>
                    <a:cs typeface="Arial" pitchFamily="34" charset="0"/>
                    <a:sym typeface="Helvetica" charset="0"/>
                  </a:rPr>
                  <a:t>4</a:t>
                </a:r>
                <a:endParaRPr lang="en-US" dirty="0">
                  <a:solidFill>
                    <a:schemeClr val="bg1"/>
                  </a:solidFill>
                  <a:ea typeface="Helvetica" charset="0"/>
                  <a:cs typeface="Arial" pitchFamily="34" charset="0"/>
                </a:endParaRPr>
              </a:p>
            </p:txBody>
          </p:sp>
        </p:grpSp>
        <p:sp>
          <p:nvSpPr>
            <p:cNvPr id="95242" name="Line 16"/>
            <p:cNvSpPr>
              <a:spLocks noChangeShapeType="1"/>
            </p:cNvSpPr>
            <p:nvPr/>
          </p:nvSpPr>
          <p:spPr bwMode="auto">
            <a:xfrm>
              <a:off x="857929" y="5105400"/>
              <a:ext cx="0" cy="758825"/>
            </a:xfrm>
            <a:prstGeom prst="line">
              <a:avLst/>
            </a:prstGeom>
            <a:noFill/>
            <a:ln w="13546">
              <a:solidFill>
                <a:srgbClr val="306F88"/>
              </a:solidFill>
              <a:round/>
              <a:headEnd/>
              <a:tailEnd/>
            </a:ln>
          </p:spPr>
          <p:txBody>
            <a:bodyPr/>
            <a:lstStyle/>
            <a:p>
              <a:endParaRPr lang="en-US"/>
            </a:p>
          </p:txBody>
        </p:sp>
        <p:sp>
          <p:nvSpPr>
            <p:cNvPr id="95243" name="Line 17"/>
            <p:cNvSpPr>
              <a:spLocks noChangeShapeType="1"/>
            </p:cNvSpPr>
            <p:nvPr/>
          </p:nvSpPr>
          <p:spPr bwMode="auto">
            <a:xfrm>
              <a:off x="-2564345" y="5867400"/>
              <a:ext cx="3908842" cy="0"/>
            </a:xfrm>
            <a:prstGeom prst="line">
              <a:avLst/>
            </a:prstGeom>
            <a:noFill/>
            <a:ln w="13546">
              <a:solidFill>
                <a:srgbClr val="306F88"/>
              </a:solidFill>
              <a:round/>
              <a:headEnd/>
              <a:tailEnd/>
            </a:ln>
          </p:spPr>
          <p:txBody>
            <a:bodyPr/>
            <a:lstStyle/>
            <a:p>
              <a:endParaRPr lang="en-US"/>
            </a:p>
          </p:txBody>
        </p:sp>
        <p:sp>
          <p:nvSpPr>
            <p:cNvPr id="95244" name="Rectangle 18"/>
            <p:cNvSpPr>
              <a:spLocks/>
            </p:cNvSpPr>
            <p:nvPr/>
          </p:nvSpPr>
          <p:spPr bwMode="auto">
            <a:xfrm>
              <a:off x="-2782796" y="5875170"/>
              <a:ext cx="4227512" cy="91916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Making it happen</a:t>
              </a:r>
              <a:endParaRPr lang="en-US">
                <a:solidFill>
                  <a:srgbClr val="306F88"/>
                </a:solidFill>
                <a:cs typeface="Arial"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t="-34000" b="-34000"/>
          </a:stretch>
        </a:blipFill>
        <a:effectLst/>
      </p:bgPr>
    </p:bg>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465849" y="306497"/>
            <a:ext cx="6375400" cy="6127750"/>
          </a:xfrm>
          <a:prstGeom prst="rect">
            <a:avLst/>
          </a:prstGeom>
          <a:noFill/>
          <a:ln w="9525">
            <a:noFill/>
            <a:miter lim="800000"/>
            <a:headEnd/>
            <a:tailEnd/>
          </a:ln>
        </p:spPr>
        <p:txBody>
          <a:bodyPr lIns="64270" tIns="32135" rIns="64270" bIns="32135">
            <a:spAutoFit/>
          </a:bodyPr>
          <a:lstStyle/>
          <a:p>
            <a:pPr defTabSz="410625" hangingPunct="0">
              <a:defRPr/>
            </a:pPr>
            <a:r>
              <a:rPr lang="en-US" sz="6200" dirty="0">
                <a:solidFill>
                  <a:srgbClr val="000000"/>
                </a:solidFill>
                <a:ea typeface="MS PGothic" pitchFamily="34" charset="-128"/>
                <a:cs typeface="Arial" pitchFamily="34" charset="0"/>
                <a:sym typeface="Helvetica Light" charset="0"/>
              </a:rPr>
              <a:t>You must “unlearn” </a:t>
            </a:r>
          </a:p>
          <a:p>
            <a:pPr defTabSz="410625" hangingPunct="0">
              <a:defRPr/>
            </a:pPr>
            <a:r>
              <a:rPr lang="en-US" sz="6200" dirty="0">
                <a:solidFill>
                  <a:srgbClr val="000000"/>
                </a:solidFill>
                <a:ea typeface="MS PGothic" pitchFamily="34" charset="-128"/>
                <a:cs typeface="Arial" pitchFamily="34" charset="0"/>
                <a:sym typeface="Helvetica Light" charset="0"/>
              </a:rPr>
              <a:t>what you </a:t>
            </a:r>
          </a:p>
          <a:p>
            <a:pPr defTabSz="410625" hangingPunct="0">
              <a:defRPr/>
            </a:pPr>
            <a:r>
              <a:rPr lang="en-US" sz="6200" dirty="0">
                <a:solidFill>
                  <a:srgbClr val="000000"/>
                </a:solidFill>
                <a:ea typeface="MS PGothic" pitchFamily="34" charset="-128"/>
                <a:cs typeface="Arial" pitchFamily="34" charset="0"/>
                <a:sym typeface="Helvetica Light" charset="0"/>
              </a:rPr>
              <a:t>have </a:t>
            </a:r>
          </a:p>
          <a:p>
            <a:pPr defTabSz="410625" hangingPunct="0">
              <a:defRPr/>
            </a:pPr>
            <a:r>
              <a:rPr lang="en-US" sz="6200" dirty="0">
                <a:solidFill>
                  <a:srgbClr val="000000"/>
                </a:solidFill>
                <a:ea typeface="MS PGothic" pitchFamily="34" charset="-128"/>
                <a:cs typeface="Arial" pitchFamily="34" charset="0"/>
                <a:sym typeface="Helvetica Light" charset="0"/>
              </a:rPr>
              <a:t>learned.</a:t>
            </a:r>
          </a:p>
          <a:p>
            <a:pPr defTabSz="410625" hangingPunct="0">
              <a:defRPr/>
            </a:pPr>
            <a:endParaRPr lang="en-US" sz="4600" dirty="0">
              <a:solidFill>
                <a:srgbClr val="000000"/>
              </a:solidFill>
              <a:ea typeface="MS PGothic" pitchFamily="34" charset="-128"/>
              <a:cs typeface="Arial" pitchFamily="34" charset="0"/>
              <a:sym typeface="Helvetica Light" charset="0"/>
            </a:endParaRPr>
          </a:p>
          <a:p>
            <a:pPr marL="1325603" defTabSz="410625" hangingPunct="0">
              <a:defRPr/>
            </a:pPr>
            <a:r>
              <a:rPr lang="en-US" sz="3800" dirty="0">
                <a:solidFill>
                  <a:srgbClr val="000000"/>
                </a:solidFill>
                <a:ea typeface="MS PGothic" pitchFamily="34" charset="-128"/>
                <a:cs typeface="Arial" pitchFamily="34" charset="0"/>
                <a:sym typeface="Helvetica Light" charset="0"/>
              </a:rPr>
              <a:t>-Master Yoda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1147763" y="1633538"/>
            <a:ext cx="6848475" cy="4902200"/>
          </a:xfrm>
          <a:prstGeom prst="roundRect">
            <a:avLst/>
          </a:prstGeom>
          <a:solidFill>
            <a:srgbClr val="306F88"/>
          </a:solidFill>
          <a:ln>
            <a:headEnd/>
            <a:tailEnd/>
          </a:ln>
        </p:spPr>
        <p:style>
          <a:lnRef idx="2">
            <a:schemeClr val="accent1"/>
          </a:lnRef>
          <a:fillRef idx="1">
            <a:schemeClr val="lt1"/>
          </a:fillRef>
          <a:effectRef idx="0">
            <a:schemeClr val="accent1"/>
          </a:effectRef>
          <a:fontRef idx="minor">
            <a:schemeClr val="dk1"/>
          </a:fontRef>
        </p:style>
        <p:txBody>
          <a:bodyPr lIns="88868" tIns="50784" rIns="88868" bIns="50784" anchor="ctr"/>
          <a:lstStyle/>
          <a:p>
            <a:pPr defTabSz="456372">
              <a:defRPr/>
            </a:pPr>
            <a:endParaRPr lang="en-US" sz="6500" dirty="0">
              <a:solidFill>
                <a:srgbClr val="4D4D4D"/>
              </a:solidFill>
              <a:cs typeface="Arial" pitchFamily="34" charset="0"/>
              <a:sym typeface="Arial" pitchFamily="34" charset="0"/>
            </a:endParaRPr>
          </a:p>
          <a:p>
            <a:pPr defTabSz="456372">
              <a:defRPr/>
            </a:pPr>
            <a:endParaRPr lang="en-US" sz="6500" dirty="0">
              <a:solidFill>
                <a:srgbClr val="4D4D4D"/>
              </a:solidFill>
              <a:cs typeface="Arial" pitchFamily="34" charset="0"/>
              <a:sym typeface="Arial" pitchFamily="34" charset="0"/>
            </a:endParaRPr>
          </a:p>
          <a:p>
            <a:pPr defTabSz="456372">
              <a:defRPr/>
            </a:pPr>
            <a:endParaRPr lang="en-US" sz="6500" dirty="0">
              <a:solidFill>
                <a:srgbClr val="4D4D4D"/>
              </a:solidFill>
              <a:cs typeface="Arial" pitchFamily="34" charset="0"/>
              <a:sym typeface="Arial" pitchFamily="34" charset="0"/>
            </a:endParaRPr>
          </a:p>
          <a:p>
            <a:pPr defTabSz="456372">
              <a:defRPr/>
            </a:pPr>
            <a:endParaRPr lang="en-US" dirty="0">
              <a:solidFill>
                <a:srgbClr val="4D4D4D"/>
              </a:solidFill>
              <a:cs typeface="Arial" pitchFamily="34" charset="0"/>
              <a:sym typeface="Arial" pitchFamily="34" charset="0"/>
            </a:endParaRPr>
          </a:p>
          <a:p>
            <a:pPr algn="ctr" defTabSz="456372">
              <a:defRPr/>
            </a:pPr>
            <a:r>
              <a:rPr lang="en-US" sz="4500" dirty="0">
                <a:solidFill>
                  <a:schemeClr val="bg1">
                    <a:lumMod val="95000"/>
                  </a:schemeClr>
                </a:solidFill>
                <a:cs typeface="Arial" pitchFamily="34" charset="0"/>
                <a:sym typeface="Arial" pitchFamily="34" charset="0"/>
              </a:rPr>
              <a:t>Meaning</a:t>
            </a:r>
          </a:p>
        </p:txBody>
      </p:sp>
      <p:sp>
        <p:nvSpPr>
          <p:cNvPr id="22531" name="TextBox 3"/>
          <p:cNvSpPr txBox="1">
            <a:spLocks noChangeArrowheads="1"/>
          </p:cNvSpPr>
          <p:nvPr/>
        </p:nvSpPr>
        <p:spPr bwMode="auto">
          <a:xfrm>
            <a:off x="901700" y="750888"/>
            <a:ext cx="7340600" cy="757237"/>
          </a:xfrm>
          <a:prstGeom prst="rect">
            <a:avLst/>
          </a:prstGeom>
          <a:noFill/>
          <a:ln w="9525">
            <a:noFill/>
            <a:miter lim="800000"/>
            <a:headEnd/>
            <a:tailEnd/>
          </a:ln>
        </p:spPr>
        <p:txBody>
          <a:bodyPr lIns="64270" tIns="32135" rIns="64270" bIns="32135">
            <a:spAutoFit/>
          </a:bodyPr>
          <a:lstStyle/>
          <a:p>
            <a:pPr algn="ctr"/>
            <a:r>
              <a:rPr lang="en-US" sz="4500" dirty="0">
                <a:solidFill>
                  <a:schemeClr val="accent1">
                    <a:lumMod val="75000"/>
                  </a:schemeClr>
                </a:solidFill>
                <a:cs typeface="Arial" pitchFamily="34" charset="0"/>
              </a:rPr>
              <a:t>Intentional Design</a:t>
            </a:r>
          </a:p>
        </p:txBody>
      </p:sp>
      <p:grpSp>
        <p:nvGrpSpPr>
          <p:cNvPr id="2" name="Group 9"/>
          <p:cNvGrpSpPr>
            <a:grpSpLocks/>
          </p:cNvGrpSpPr>
          <p:nvPr/>
        </p:nvGrpSpPr>
        <p:grpSpPr bwMode="auto">
          <a:xfrm>
            <a:off x="1583268" y="2065326"/>
            <a:ext cx="2806242" cy="2851433"/>
            <a:chOff x="1244600" y="2362200"/>
            <a:chExt cx="4495800" cy="4343400"/>
          </a:xfrm>
          <a:solidFill>
            <a:schemeClr val="accent2">
              <a:lumMod val="40000"/>
              <a:lumOff val="60000"/>
            </a:schemeClr>
          </a:solidFill>
        </p:grpSpPr>
        <p:sp>
          <p:nvSpPr>
            <p:cNvPr id="5" name="Rounded Rectangle 4"/>
            <p:cNvSpPr/>
            <p:nvPr/>
          </p:nvSpPr>
          <p:spPr bwMode="auto">
            <a:xfrm>
              <a:off x="1244600" y="2362200"/>
              <a:ext cx="4495800" cy="4343400"/>
            </a:xfrm>
            <a:prstGeom prst="roundRect">
              <a:avLst/>
            </a:prstGeom>
            <a:grp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defTabSz="457059">
                <a:defRPr/>
              </a:pPr>
              <a:r>
                <a:rPr lang="en-US" sz="4500" dirty="0">
                  <a:solidFill>
                    <a:schemeClr val="tx1"/>
                  </a:solidFill>
                  <a:cs typeface="Arial" pitchFamily="34" charset="0"/>
                </a:rPr>
                <a:t>Structure</a:t>
              </a:r>
            </a:p>
          </p:txBody>
        </p:sp>
        <p:pic>
          <p:nvPicPr>
            <p:cNvPr id="7" name="Picture 6" descr="MC900441288.PNG"/>
            <p:cNvPicPr>
              <a:picLocks noChangeAspect="1"/>
            </p:cNvPicPr>
            <p:nvPr/>
          </p:nvPicPr>
          <p:blipFill>
            <a:blip r:embed="rId3" cstate="print">
              <a:duotone>
                <a:schemeClr val="accent4">
                  <a:shade val="45000"/>
                  <a:satMod val="135000"/>
                </a:schemeClr>
                <a:prstClr val="white"/>
              </a:duotone>
            </a:blip>
            <a:stretch>
              <a:fillRect/>
            </a:stretch>
          </p:blipFill>
          <p:spPr>
            <a:xfrm>
              <a:off x="2120901" y="3810001"/>
              <a:ext cx="2743200" cy="2743200"/>
            </a:xfrm>
            <a:prstGeom prst="rect">
              <a:avLst/>
            </a:prstGeom>
            <a:grpFill/>
          </p:spPr>
        </p:pic>
      </p:grpSp>
      <p:grpSp>
        <p:nvGrpSpPr>
          <p:cNvPr id="3" name="Group 10"/>
          <p:cNvGrpSpPr>
            <a:grpSpLocks/>
          </p:cNvGrpSpPr>
          <p:nvPr/>
        </p:nvGrpSpPr>
        <p:grpSpPr bwMode="auto">
          <a:xfrm>
            <a:off x="4690403" y="2065326"/>
            <a:ext cx="2806242" cy="2851433"/>
            <a:chOff x="6197600" y="2362200"/>
            <a:chExt cx="4495800" cy="4343400"/>
          </a:xfrm>
          <a:solidFill>
            <a:schemeClr val="accent2">
              <a:lumMod val="40000"/>
              <a:lumOff val="60000"/>
            </a:schemeClr>
          </a:solidFill>
        </p:grpSpPr>
        <p:sp>
          <p:nvSpPr>
            <p:cNvPr id="9" name="Rounded Rectangle 8"/>
            <p:cNvSpPr/>
            <p:nvPr/>
          </p:nvSpPr>
          <p:spPr bwMode="auto">
            <a:xfrm>
              <a:off x="6197600" y="2362200"/>
              <a:ext cx="4495800" cy="4343400"/>
            </a:xfrm>
            <a:prstGeom prst="roundRect">
              <a:avLst/>
            </a:prstGeom>
            <a:grp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defTabSz="457059">
                <a:defRPr/>
              </a:pPr>
              <a:r>
                <a:rPr lang="en-US" sz="4500" dirty="0">
                  <a:solidFill>
                    <a:schemeClr val="tx1"/>
                  </a:solidFill>
                  <a:cs typeface="Arial" pitchFamily="34" charset="0"/>
                </a:rPr>
                <a:t>Visual</a:t>
              </a:r>
            </a:p>
          </p:txBody>
        </p:sp>
        <p:pic>
          <p:nvPicPr>
            <p:cNvPr id="8" name="Picture 7" descr="MC900440405.PNG"/>
            <p:cNvPicPr>
              <a:picLocks noChangeAspect="1"/>
            </p:cNvPicPr>
            <p:nvPr/>
          </p:nvPicPr>
          <p:blipFill>
            <a:blip r:embed="rId4" cstate="print">
              <a:duotone>
                <a:prstClr val="black"/>
                <a:schemeClr val="tx2">
                  <a:tint val="45000"/>
                  <a:satMod val="400000"/>
                </a:schemeClr>
              </a:duotone>
            </a:blip>
            <a:stretch>
              <a:fillRect/>
            </a:stretch>
          </p:blipFill>
          <p:spPr>
            <a:xfrm>
              <a:off x="7073901" y="3810001"/>
              <a:ext cx="2743200" cy="2743200"/>
            </a:xfrm>
            <a:prstGeom prst="rect">
              <a:avLst/>
            </a:prstGeom>
            <a:grp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97282" name="Rectangle 1"/>
          <p:cNvSpPr>
            <a:spLocks/>
          </p:cNvSpPr>
          <p:nvPr/>
        </p:nvSpPr>
        <p:spPr bwMode="auto">
          <a:xfrm>
            <a:off x="596900" y="482600"/>
            <a:ext cx="7950200" cy="3354388"/>
          </a:xfrm>
          <a:prstGeom prst="rect">
            <a:avLst/>
          </a:prstGeom>
          <a:noFill/>
          <a:ln w="12700">
            <a:noFill/>
            <a:miter lim="0"/>
            <a:headEnd/>
            <a:tailEnd/>
          </a:ln>
        </p:spPr>
        <p:txBody>
          <a:bodyPr lIns="88877" tIns="50788" rIns="88877" bIns="50788"/>
          <a:lstStyle/>
          <a:p>
            <a:pPr algn="ctr" hangingPunct="0"/>
            <a:r>
              <a:rPr lang="en-US" sz="6200">
                <a:cs typeface="Arial" pitchFamily="34" charset="0"/>
                <a:sym typeface="Arial" pitchFamily="34" charset="0"/>
              </a:rPr>
              <a:t>Use what you already have to its potential. </a:t>
            </a:r>
            <a:endParaRPr lang="en-US" sz="6200">
              <a:latin typeface="Helvetica Light" charset="0"/>
              <a:sym typeface="Helvetica Light" charset="0"/>
            </a:endParaRP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MP900443147.JPG"/>
          <p:cNvPicPr>
            <a:picLocks noChangeAspect="1"/>
          </p:cNvPicPr>
          <p:nvPr/>
        </p:nvPicPr>
        <p:blipFill>
          <a:blip r:embed="rId3"/>
          <a:srcRect r="12621"/>
          <a:stretch>
            <a:fillRect/>
          </a:stretch>
        </p:blipFill>
        <p:spPr bwMode="auto">
          <a:xfrm>
            <a:off x="0" y="0"/>
            <a:ext cx="9144000" cy="6858000"/>
          </a:xfrm>
          <a:prstGeom prst="rect">
            <a:avLst/>
          </a:prstGeom>
          <a:noFill/>
          <a:ln w="9525">
            <a:noFill/>
            <a:miter lim="800000"/>
            <a:headEnd/>
            <a:tailEnd/>
          </a:ln>
        </p:spPr>
      </p:pic>
      <p:sp>
        <p:nvSpPr>
          <p:cNvPr id="84994" name="Rectangle 1"/>
          <p:cNvSpPr>
            <a:spLocks/>
          </p:cNvSpPr>
          <p:nvPr/>
        </p:nvSpPr>
        <p:spPr bwMode="auto">
          <a:xfrm>
            <a:off x="0" y="0"/>
            <a:ext cx="4340225" cy="6858000"/>
          </a:xfrm>
          <a:prstGeom prst="rect">
            <a:avLst/>
          </a:prstGeom>
          <a:gradFill flip="none" rotWithShape="1">
            <a:gsLst>
              <a:gs pos="0">
                <a:schemeClr val="bg1">
                  <a:alpha val="0"/>
                </a:schemeClr>
              </a:gs>
              <a:gs pos="50000">
                <a:schemeClr val="bg1"/>
              </a:gs>
            </a:gsLst>
            <a:lin ang="10800000" scaled="1"/>
            <a:tileRect/>
          </a:gradFill>
          <a:ln w="12700">
            <a:noFill/>
            <a:miter lim="0"/>
            <a:headEnd/>
            <a:tailEnd/>
          </a:ln>
        </p:spPr>
        <p:txBody>
          <a:bodyPr lIns="88868" tIns="50784" rIns="88868" bIns="50784"/>
          <a:lstStyle/>
          <a:p>
            <a:pPr marL="441868" defTabSz="456372">
              <a:spcBef>
                <a:spcPts val="1687"/>
              </a:spcBef>
              <a:defRPr/>
            </a:pPr>
            <a:endParaRPr lang="en-US" sz="700" dirty="0">
              <a:solidFill>
                <a:srgbClr val="4D4D4D"/>
              </a:solidFill>
              <a:ea typeface="MS PGothic" pitchFamily="34" charset="-128"/>
              <a:cs typeface="Arial" pitchFamily="34" charset="0"/>
              <a:sym typeface="Arial" pitchFamily="34" charset="0"/>
            </a:endParaRPr>
          </a:p>
          <a:p>
            <a:pPr marL="441868" defTabSz="456372">
              <a:spcBef>
                <a:spcPts val="1687"/>
              </a:spcBef>
              <a:defRPr/>
            </a:pPr>
            <a:r>
              <a:rPr lang="en-US" sz="5500" dirty="0">
                <a:solidFill>
                  <a:srgbClr val="4D4D4D"/>
                </a:solidFill>
                <a:ea typeface="MS PGothic" pitchFamily="34" charset="-128"/>
                <a:cs typeface="Arial" pitchFamily="34" charset="0"/>
                <a:sym typeface="Arial" pitchFamily="34" charset="0"/>
              </a:rPr>
              <a:t>We can’t afford a graphic designer.</a:t>
            </a:r>
          </a:p>
          <a:p>
            <a:pPr marL="441868" defTabSz="456372">
              <a:defRPr/>
            </a:pPr>
            <a:endParaRPr lang="en-US" sz="5500" dirty="0">
              <a:solidFill>
                <a:srgbClr val="4D4D4D"/>
              </a:solidFill>
              <a:ea typeface="MS PGothic" pitchFamily="34" charset="-128"/>
              <a:cs typeface="Arial" pitchFamily="34" charset="0"/>
              <a:sym typeface="Arial" pitchFamily="34" charset="0"/>
            </a:endParaRPr>
          </a:p>
          <a:p>
            <a:pPr marL="441868" defTabSz="456372">
              <a:defRPr/>
            </a:pPr>
            <a:r>
              <a:rPr lang="en-US" sz="5500" dirty="0">
                <a:solidFill>
                  <a:srgbClr val="4D4D4D"/>
                </a:solidFill>
                <a:ea typeface="MS PGothic" pitchFamily="34" charset="-128"/>
                <a:cs typeface="Arial" pitchFamily="34" charset="0"/>
                <a:sym typeface="Arial" pitchFamily="34" charset="0"/>
              </a:rPr>
              <a:t>I’m not creative.</a:t>
            </a:r>
            <a:endParaRPr lang="en-US" sz="5500" dirty="0">
              <a:ea typeface="MS PGothic" pitchFamily="34" charset="-128"/>
            </a:endParaRPr>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MP900438515.JPG"/>
          <p:cNvPicPr>
            <a:picLocks noChangeAspect="1"/>
          </p:cNvPicPr>
          <p:nvPr/>
        </p:nvPicPr>
        <p:blipFill>
          <a:blip r:embed="rId3"/>
          <a:srcRect l="11027" t="14516" r="5709" b="9510"/>
          <a:stretch>
            <a:fillRect/>
          </a:stretch>
        </p:blipFill>
        <p:spPr bwMode="auto">
          <a:xfrm>
            <a:off x="4090736" y="3267777"/>
            <a:ext cx="5053264" cy="3460282"/>
          </a:xfrm>
          <a:prstGeom prst="rect">
            <a:avLst/>
          </a:prstGeom>
          <a:noFill/>
          <a:ln w="9525">
            <a:noFill/>
            <a:miter lim="800000"/>
            <a:headEnd/>
            <a:tailEnd/>
          </a:ln>
          <a:effectLst>
            <a:softEdge rad="127000"/>
          </a:effectLst>
        </p:spPr>
      </p:pic>
      <p:sp>
        <p:nvSpPr>
          <p:cNvPr id="99331" name="Rectangle 1"/>
          <p:cNvSpPr>
            <a:spLocks/>
          </p:cNvSpPr>
          <p:nvPr/>
        </p:nvSpPr>
        <p:spPr bwMode="auto">
          <a:xfrm>
            <a:off x="490538" y="1157288"/>
            <a:ext cx="7467600" cy="4527550"/>
          </a:xfrm>
          <a:prstGeom prst="rect">
            <a:avLst/>
          </a:prstGeom>
          <a:noFill/>
          <a:ln w="12700">
            <a:noFill/>
            <a:miter lim="0"/>
            <a:headEnd/>
            <a:tailEnd/>
          </a:ln>
        </p:spPr>
        <p:txBody>
          <a:bodyPr lIns="88868" tIns="50784" rIns="88868" bIns="50784"/>
          <a:lstStyle/>
          <a:p>
            <a:pPr defTabSz="454025"/>
            <a:r>
              <a:rPr lang="en-US" sz="6000">
                <a:solidFill>
                  <a:srgbClr val="4D4D4D"/>
                </a:solidFill>
                <a:cs typeface="Arial" pitchFamily="34" charset="0"/>
                <a:sym typeface="Arial" pitchFamily="34" charset="0"/>
              </a:rPr>
              <a:t>It takes too much time to do all this.</a:t>
            </a:r>
          </a:p>
          <a:p>
            <a:pPr defTabSz="454025"/>
            <a:endParaRPr lang="en-US" sz="6000">
              <a:solidFill>
                <a:srgbClr val="4D4D4D"/>
              </a:solidFill>
              <a:cs typeface="Arial" pitchFamily="34" charset="0"/>
              <a:sym typeface="Arial" pitchFamily="34" charset="0"/>
            </a:endParaRPr>
          </a:p>
          <a:p>
            <a:pPr defTabSz="454025"/>
            <a:r>
              <a:rPr lang="en-US" sz="6000">
                <a:solidFill>
                  <a:srgbClr val="4D4D4D"/>
                </a:solidFill>
                <a:cs typeface="Arial" pitchFamily="34" charset="0"/>
                <a:sym typeface="Arial" pitchFamily="34" charset="0"/>
              </a:rPr>
              <a:t>I’m busy.</a:t>
            </a:r>
            <a:endParaRPr lang="en-US" sz="6000"/>
          </a:p>
        </p:txBody>
      </p:sp>
      <p:sp>
        <p:nvSpPr>
          <p:cNvPr id="4" name="Isosceles Triangle 3"/>
          <p:cNvSpPr/>
          <p:nvPr/>
        </p:nvSpPr>
        <p:spPr>
          <a:xfrm rot="19117817">
            <a:off x="3339344" y="3163305"/>
            <a:ext cx="2122891" cy="816422"/>
          </a:xfrm>
          <a:prstGeom prst="triangle">
            <a:avLst>
              <a:gd name="adj" fmla="val 47933"/>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defTabSz="457059">
              <a:defRPr/>
            </a:pPr>
            <a:endParaRPr lang="en-US"/>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11" tIns="45706" rIns="91411" bIns="45706" anchor="ctr"/>
          <a:lstStyle/>
          <a:p>
            <a:pPr algn="ctr" defTabSz="457059">
              <a:defRPr/>
            </a:pPr>
            <a:endParaRPr lang="en-US"/>
          </a:p>
        </p:txBody>
      </p:sp>
      <p:pic>
        <p:nvPicPr>
          <p:cNvPr id="100355" name="Picture 2" descr="MP900433138.JPG"/>
          <p:cNvPicPr>
            <a:picLocks noChangeAspect="1"/>
          </p:cNvPicPr>
          <p:nvPr/>
        </p:nvPicPr>
        <p:blipFill>
          <a:blip r:embed="rId3"/>
          <a:srcRect/>
          <a:stretch>
            <a:fillRect/>
          </a:stretch>
        </p:blipFill>
        <p:spPr bwMode="auto">
          <a:xfrm>
            <a:off x="0" y="3336105"/>
            <a:ext cx="9144000" cy="4519612"/>
          </a:xfrm>
          <a:prstGeom prst="rect">
            <a:avLst/>
          </a:prstGeom>
          <a:noFill/>
          <a:ln w="9525">
            <a:noFill/>
            <a:miter lim="800000"/>
            <a:headEnd/>
            <a:tailEnd/>
          </a:ln>
        </p:spPr>
      </p:pic>
      <p:sp>
        <p:nvSpPr>
          <p:cNvPr id="94211" name="Rectangle 1"/>
          <p:cNvSpPr>
            <a:spLocks/>
          </p:cNvSpPr>
          <p:nvPr/>
        </p:nvSpPr>
        <p:spPr bwMode="auto">
          <a:xfrm>
            <a:off x="285750" y="227013"/>
            <a:ext cx="8572500" cy="5934075"/>
          </a:xfrm>
          <a:prstGeom prst="rect">
            <a:avLst/>
          </a:prstGeom>
          <a:noFill/>
          <a:ln w="12700">
            <a:noFill/>
            <a:miter lim="0"/>
            <a:headEnd/>
            <a:tailEnd/>
          </a:ln>
        </p:spPr>
        <p:txBody>
          <a:bodyPr lIns="88868" tIns="50784" rIns="88868" bIns="50784"/>
          <a:lstStyle/>
          <a:p>
            <a:pPr defTabSz="456372">
              <a:defRPr/>
            </a:pPr>
            <a:r>
              <a:rPr lang="en-US" sz="5100" dirty="0">
                <a:solidFill>
                  <a:srgbClr val="4D4D4D"/>
                </a:solidFill>
                <a:ea typeface="MS PGothic" pitchFamily="34" charset="-128"/>
                <a:cs typeface="Arial" pitchFamily="34" charset="0"/>
                <a:sym typeface="Arial" pitchFamily="34" charset="0"/>
              </a:rPr>
              <a:t>Just ask yourself: </a:t>
            </a:r>
            <a:r>
              <a:rPr lang="en-US" sz="5600" dirty="0">
                <a:solidFill>
                  <a:srgbClr val="4D4D4D"/>
                </a:solidFill>
                <a:ea typeface="MS PGothic" pitchFamily="34" charset="-128"/>
                <a:cs typeface="Arial" pitchFamily="34" charset="0"/>
                <a:sym typeface="Arial" pitchFamily="34" charset="0"/>
              </a:rPr>
              <a:t>How badly do I want my idea </a:t>
            </a:r>
          </a:p>
          <a:p>
            <a:pPr defTabSz="456372">
              <a:defRPr/>
            </a:pPr>
            <a:r>
              <a:rPr lang="en-US" sz="5600" dirty="0">
                <a:solidFill>
                  <a:srgbClr val="4D4D4D"/>
                </a:solidFill>
                <a:ea typeface="MS PGothic" pitchFamily="34" charset="-128"/>
                <a:cs typeface="Arial" pitchFamily="34" charset="0"/>
                <a:sym typeface="Arial" pitchFamily="34" charset="0"/>
              </a:rPr>
              <a:t>to </a:t>
            </a:r>
            <a:r>
              <a:rPr lang="en-US" sz="6700" dirty="0">
                <a:solidFill>
                  <a:srgbClr val="306F88"/>
                </a:solidFill>
                <a:ea typeface="MS PGothic" pitchFamily="34" charset="-128"/>
                <a:cs typeface="Arial" pitchFamily="34" charset="0"/>
                <a:sym typeface="Arial" pitchFamily="34" charset="0"/>
              </a:rPr>
              <a:t>live</a:t>
            </a:r>
            <a:r>
              <a:rPr lang="en-US" sz="6200" dirty="0">
                <a:solidFill>
                  <a:srgbClr val="4D4D4D"/>
                </a:solidFill>
                <a:ea typeface="MS PGothic" pitchFamily="34" charset="-128"/>
                <a:cs typeface="Arial" pitchFamily="34" charset="0"/>
                <a:sym typeface="Arial" pitchFamily="34" charset="0"/>
              </a:rPr>
              <a:t>?</a:t>
            </a:r>
          </a:p>
          <a:p>
            <a:pPr algn="r" defTabSz="456372">
              <a:defRPr/>
            </a:pPr>
            <a:endParaRPr lang="en-US" i="1" dirty="0">
              <a:solidFill>
                <a:srgbClr val="4D4D4D"/>
              </a:solidFill>
              <a:ea typeface="MS PGothic" pitchFamily="34" charset="-128"/>
              <a:cs typeface="Arial" pitchFamily="34" charset="0"/>
              <a:sym typeface="Arial" pitchFamily="34" charset="0"/>
            </a:endParaRPr>
          </a:p>
          <a:p>
            <a:pPr marL="723057" defTabSz="456372">
              <a:defRPr/>
            </a:pPr>
            <a:r>
              <a:rPr lang="en-US" i="1" dirty="0">
                <a:solidFill>
                  <a:srgbClr val="4D4D4D"/>
                </a:solidFill>
                <a:ea typeface="MS PGothic" pitchFamily="34" charset="-128"/>
                <a:cs typeface="Arial" pitchFamily="34" charset="0"/>
                <a:sym typeface="Arial" pitchFamily="34" charset="0"/>
              </a:rPr>
              <a:t>-Nancy Duarte </a:t>
            </a:r>
            <a:endParaRPr lang="en-US" sz="1400" dirty="0">
              <a:ea typeface="MS PGothic" pitchFamily="34" charset="-128"/>
            </a:endParaRPr>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4" name="TextBox 3"/>
          <p:cNvSpPr txBox="1"/>
          <p:nvPr/>
        </p:nvSpPr>
        <p:spPr>
          <a:xfrm>
            <a:off x="335730" y="264292"/>
            <a:ext cx="8466137" cy="2359025"/>
          </a:xfrm>
          <a:prstGeom prst="rect">
            <a:avLst/>
          </a:prstGeom>
          <a:noFill/>
        </p:spPr>
        <p:txBody>
          <a:bodyPr lIns="64288" tIns="32144" rIns="64288" bIns="32144">
            <a:spAutoFit/>
          </a:bodyPr>
          <a:lstStyle/>
          <a:p>
            <a:pPr defTabSz="410730" hangingPunct="0">
              <a:defRPr/>
            </a:pPr>
            <a:r>
              <a:rPr lang="en-US" sz="6700" dirty="0">
                <a:solidFill>
                  <a:srgbClr val="000000"/>
                </a:solidFill>
                <a:ea typeface="MS PGothic" pitchFamily="34" charset="-128"/>
                <a:cs typeface="Arial" pitchFamily="34" charset="0"/>
                <a:sym typeface="Helvetica Light" charset="0"/>
              </a:rPr>
              <a:t>Tomorrow,</a:t>
            </a:r>
          </a:p>
          <a:p>
            <a:pPr defTabSz="410730" hangingPunct="0">
              <a:defRPr/>
            </a:pPr>
            <a:endParaRPr lang="en-US" sz="100" dirty="0">
              <a:solidFill>
                <a:srgbClr val="000000"/>
              </a:solidFill>
              <a:ea typeface="MS PGothic" pitchFamily="34" charset="-128"/>
              <a:cs typeface="Arial" pitchFamily="34" charset="0"/>
              <a:sym typeface="Helvetica Light" charset="0"/>
            </a:endParaRPr>
          </a:p>
          <a:p>
            <a:pPr marL="642882" algn="r" defTabSz="410730" hangingPunct="0">
              <a:defRPr/>
            </a:pPr>
            <a:r>
              <a:rPr lang="en-US" sz="6700" dirty="0">
                <a:solidFill>
                  <a:srgbClr val="000000"/>
                </a:solidFill>
                <a:ea typeface="MS PGothic" pitchFamily="34" charset="-128"/>
                <a:cs typeface="Arial" pitchFamily="34" charset="0"/>
                <a:sym typeface="Helvetica Light" charset="0"/>
              </a:rPr>
              <a:t>take </a:t>
            </a:r>
            <a:r>
              <a:rPr lang="en-US" sz="8100" b="1" dirty="0">
                <a:solidFill>
                  <a:srgbClr val="000000"/>
                </a:solidFill>
                <a:ea typeface="MS PGothic" pitchFamily="34" charset="-128"/>
                <a:cs typeface="Arial" pitchFamily="34" charset="0"/>
                <a:sym typeface="Helvetica Light" charset="0"/>
              </a:rPr>
              <a:t>one</a:t>
            </a:r>
            <a:r>
              <a:rPr lang="en-US" sz="8100" dirty="0">
                <a:solidFill>
                  <a:srgbClr val="000000"/>
                </a:solidFill>
                <a:ea typeface="MS PGothic" pitchFamily="34" charset="-128"/>
                <a:cs typeface="Arial" pitchFamily="34" charset="0"/>
                <a:sym typeface="Helvetica Light" charset="0"/>
              </a:rPr>
              <a:t> </a:t>
            </a:r>
            <a:r>
              <a:rPr lang="en-US" sz="6700" dirty="0">
                <a:solidFill>
                  <a:srgbClr val="000000"/>
                </a:solidFill>
                <a:ea typeface="MS PGothic" pitchFamily="34" charset="-128"/>
                <a:cs typeface="Arial" pitchFamily="34" charset="0"/>
                <a:sym typeface="Helvetica Light" charset="0"/>
              </a:rPr>
              <a:t>step.</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1"/>
          <p:cNvSpPr>
            <a:spLocks noChangeShapeType="1"/>
          </p:cNvSpPr>
          <p:nvPr/>
        </p:nvSpPr>
        <p:spPr bwMode="auto">
          <a:xfrm>
            <a:off x="438150" y="3617913"/>
            <a:ext cx="8151813" cy="0"/>
          </a:xfrm>
          <a:prstGeom prst="line">
            <a:avLst/>
          </a:prstGeom>
          <a:noFill/>
          <a:ln w="38100">
            <a:solidFill>
              <a:srgbClr val="306F88"/>
            </a:solidFill>
            <a:round/>
            <a:headEnd type="diamond" w="med" len="med"/>
            <a:tailEnd type="diamond" w="med" len="med"/>
          </a:ln>
        </p:spPr>
        <p:txBody>
          <a:bodyPr lIns="64270" tIns="32135" rIns="64270" bIns="32135"/>
          <a:lstStyle/>
          <a:p>
            <a:endParaRPr lang="en-US"/>
          </a:p>
        </p:txBody>
      </p:sp>
      <p:sp>
        <p:nvSpPr>
          <p:cNvPr id="102403" name="Rectangle 2"/>
          <p:cNvSpPr>
            <a:spLocks/>
          </p:cNvSpPr>
          <p:nvPr/>
        </p:nvSpPr>
        <p:spPr bwMode="auto">
          <a:xfrm rot="-1128809">
            <a:off x="239713" y="2957513"/>
            <a:ext cx="1222375" cy="527050"/>
          </a:xfrm>
          <a:prstGeom prst="rect">
            <a:avLst/>
          </a:prstGeom>
          <a:noFill/>
          <a:ln w="12700">
            <a:noFill/>
            <a:miter lim="0"/>
            <a:headEnd/>
            <a:tailEnd/>
          </a:ln>
        </p:spPr>
        <p:txBody>
          <a:bodyPr lIns="88868" tIns="50784" rIns="88868" bIns="50784"/>
          <a:lstStyle/>
          <a:p>
            <a:pPr defTabSz="454025"/>
            <a:r>
              <a:rPr lang="en-US" sz="2700">
                <a:solidFill>
                  <a:srgbClr val="286A7E"/>
                </a:solidFill>
                <a:ea typeface="Baskerville" charset="0"/>
                <a:cs typeface="Arial" pitchFamily="34" charset="0"/>
                <a:sym typeface="Baskerville" charset="0"/>
              </a:rPr>
              <a:t>Start</a:t>
            </a:r>
            <a:endParaRPr lang="en-US">
              <a:ea typeface="Baskerville" charset="0"/>
              <a:cs typeface="Arial" pitchFamily="34" charset="0"/>
            </a:endParaRPr>
          </a:p>
        </p:txBody>
      </p:sp>
      <p:sp>
        <p:nvSpPr>
          <p:cNvPr id="102404" name="Rectangle 3"/>
          <p:cNvSpPr>
            <a:spLocks/>
          </p:cNvSpPr>
          <p:nvPr/>
        </p:nvSpPr>
        <p:spPr bwMode="auto">
          <a:xfrm rot="-933990">
            <a:off x="8085138" y="2984500"/>
            <a:ext cx="838200" cy="525463"/>
          </a:xfrm>
          <a:prstGeom prst="rect">
            <a:avLst/>
          </a:prstGeom>
          <a:noFill/>
          <a:ln w="12700">
            <a:noFill/>
            <a:miter lim="0"/>
            <a:headEnd/>
            <a:tailEnd/>
          </a:ln>
        </p:spPr>
        <p:txBody>
          <a:bodyPr lIns="88868" tIns="50784" rIns="88868" bIns="50784"/>
          <a:lstStyle/>
          <a:p>
            <a:pPr algn="r" defTabSz="454025"/>
            <a:r>
              <a:rPr lang="en-US" sz="2700">
                <a:solidFill>
                  <a:srgbClr val="286A7E"/>
                </a:solidFill>
                <a:ea typeface="Baskerville" charset="0"/>
                <a:cs typeface="Arial" pitchFamily="34" charset="0"/>
                <a:sym typeface="Baskerville" charset="0"/>
              </a:rPr>
              <a:t>End</a:t>
            </a:r>
            <a:endParaRPr lang="en-US">
              <a:ea typeface="Baskerville" charset="0"/>
              <a:cs typeface="Arial" pitchFamily="34" charset="0"/>
            </a:endParaRPr>
          </a:p>
        </p:txBody>
      </p:sp>
      <p:grpSp>
        <p:nvGrpSpPr>
          <p:cNvPr id="102405" name="Group 34"/>
          <p:cNvGrpSpPr>
            <a:grpSpLocks/>
          </p:cNvGrpSpPr>
          <p:nvPr/>
        </p:nvGrpSpPr>
        <p:grpSpPr bwMode="auto">
          <a:xfrm>
            <a:off x="188913" y="1670050"/>
            <a:ext cx="2971800" cy="2643188"/>
            <a:chOff x="240308" y="1348304"/>
            <a:chExt cx="4227513" cy="3758684"/>
          </a:xfrm>
        </p:grpSpPr>
        <p:grpSp>
          <p:nvGrpSpPr>
            <p:cNvPr id="3" name="Group 4"/>
            <p:cNvGrpSpPr>
              <a:grpSpLocks/>
            </p:cNvGrpSpPr>
            <p:nvPr/>
          </p:nvGrpSpPr>
          <p:grpSpPr bwMode="auto">
            <a:xfrm>
              <a:off x="404181" y="3048000"/>
              <a:ext cx="1602419" cy="2058988"/>
              <a:chOff x="-11" y="0"/>
              <a:chExt cx="114" cy="163"/>
            </a:xfrm>
            <a:solidFill>
              <a:srgbClr val="C4BD97"/>
            </a:solidFill>
          </p:grpSpPr>
          <p:sp>
            <p:nvSpPr>
              <p:cNvPr id="3105"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106" name="Rectangle 6"/>
              <p:cNvSpPr>
                <a:spLocks/>
              </p:cNvSpPr>
              <p:nvPr/>
            </p:nvSpPr>
            <p:spPr bwMode="auto">
              <a:xfrm>
                <a:off x="6" y="29"/>
                <a:ext cx="93" cy="104"/>
              </a:xfrm>
              <a:prstGeom prst="rect">
                <a:avLst/>
              </a:prstGeom>
              <a:solidFill>
                <a:schemeClr val="accent2"/>
              </a:solidFill>
              <a:ln w="12700">
                <a:noFill/>
                <a:miter lim="0"/>
                <a:headEnd/>
                <a:tailEnd/>
              </a:ln>
            </p:spPr>
            <p:txBody>
              <a:bodyPr lIns="126435" tIns="72248" rIns="126435" bIns="72248" anchor="ctr"/>
              <a:lstStyle/>
              <a:p>
                <a:pPr defTabSz="456372">
                  <a:defRPr/>
                </a:pPr>
                <a:r>
                  <a:rPr lang="en-US" sz="5300" dirty="0">
                    <a:solidFill>
                      <a:schemeClr val="bg1"/>
                    </a:solidFill>
                    <a:ea typeface="Helvetica" charset="0"/>
                    <a:cs typeface="Arial" pitchFamily="34" charset="0"/>
                    <a:sym typeface="Helvetica" charset="0"/>
                  </a:rPr>
                  <a:t>1</a:t>
                </a:r>
                <a:endParaRPr lang="en-US" dirty="0">
                  <a:solidFill>
                    <a:schemeClr val="bg1"/>
                  </a:solidFill>
                  <a:ea typeface="Helvetica" charset="0"/>
                  <a:cs typeface="Arial" pitchFamily="34" charset="0"/>
                </a:endParaRPr>
              </a:p>
            </p:txBody>
          </p:sp>
        </p:grpSp>
        <p:sp>
          <p:nvSpPr>
            <p:cNvPr id="102427" name="Line 16"/>
            <p:cNvSpPr>
              <a:spLocks noChangeShapeType="1"/>
            </p:cNvSpPr>
            <p:nvPr/>
          </p:nvSpPr>
          <p:spPr bwMode="auto">
            <a:xfrm>
              <a:off x="1300163" y="2274888"/>
              <a:ext cx="0" cy="758825"/>
            </a:xfrm>
            <a:prstGeom prst="line">
              <a:avLst/>
            </a:prstGeom>
            <a:noFill/>
            <a:ln w="13546">
              <a:solidFill>
                <a:srgbClr val="306F88"/>
              </a:solidFill>
              <a:round/>
              <a:headEnd/>
              <a:tailEnd/>
            </a:ln>
          </p:spPr>
          <p:txBody>
            <a:bodyPr/>
            <a:lstStyle/>
            <a:p>
              <a:endParaRPr lang="en-US"/>
            </a:p>
          </p:txBody>
        </p:sp>
        <p:sp>
          <p:nvSpPr>
            <p:cNvPr id="102428" name="Line 17"/>
            <p:cNvSpPr>
              <a:spLocks noChangeShapeType="1"/>
            </p:cNvSpPr>
            <p:nvPr/>
          </p:nvSpPr>
          <p:spPr bwMode="auto">
            <a:xfrm>
              <a:off x="541338" y="2274888"/>
              <a:ext cx="2600325" cy="0"/>
            </a:xfrm>
            <a:prstGeom prst="line">
              <a:avLst/>
            </a:prstGeom>
            <a:noFill/>
            <a:ln w="13546">
              <a:solidFill>
                <a:srgbClr val="306F88"/>
              </a:solidFill>
              <a:round/>
              <a:headEnd/>
              <a:tailEnd/>
            </a:ln>
          </p:spPr>
          <p:txBody>
            <a:bodyPr/>
            <a:lstStyle/>
            <a:p>
              <a:endParaRPr lang="en-US"/>
            </a:p>
          </p:txBody>
        </p:sp>
        <p:sp>
          <p:nvSpPr>
            <p:cNvPr id="102429" name="Rectangle 18"/>
            <p:cNvSpPr>
              <a:spLocks/>
            </p:cNvSpPr>
            <p:nvPr/>
          </p:nvSpPr>
          <p:spPr bwMode="auto">
            <a:xfrm>
              <a:off x="240308" y="1348304"/>
              <a:ext cx="4227513" cy="91916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The issue</a:t>
              </a:r>
              <a:endParaRPr lang="en-US">
                <a:solidFill>
                  <a:srgbClr val="306F88"/>
                </a:solidFill>
                <a:cs typeface="Arial" pitchFamily="34" charset="0"/>
              </a:endParaRPr>
            </a:p>
          </p:txBody>
        </p:sp>
      </p:grpSp>
      <p:grpSp>
        <p:nvGrpSpPr>
          <p:cNvPr id="102406" name="Group 35"/>
          <p:cNvGrpSpPr>
            <a:grpSpLocks/>
          </p:cNvGrpSpPr>
          <p:nvPr/>
        </p:nvGrpSpPr>
        <p:grpSpPr bwMode="auto">
          <a:xfrm>
            <a:off x="1430338" y="2865438"/>
            <a:ext cx="3000375" cy="3089275"/>
            <a:chOff x="2006600" y="3048000"/>
            <a:chExt cx="4723410" cy="4395598"/>
          </a:xfrm>
        </p:grpSpPr>
        <p:grpSp>
          <p:nvGrpSpPr>
            <p:cNvPr id="5" name="Group 7"/>
            <p:cNvGrpSpPr>
              <a:grpSpLocks/>
            </p:cNvGrpSpPr>
            <p:nvPr/>
          </p:nvGrpSpPr>
          <p:grpSpPr bwMode="auto">
            <a:xfrm>
              <a:off x="2006600" y="3048000"/>
              <a:ext cx="4723410" cy="2058988"/>
              <a:chOff x="0" y="0"/>
              <a:chExt cx="222" cy="163"/>
            </a:xfrm>
            <a:solidFill>
              <a:srgbClr val="C4BD97"/>
            </a:solidFill>
          </p:grpSpPr>
          <p:sp>
            <p:nvSpPr>
              <p:cNvPr id="3103" name="Rectangle 8"/>
              <p:cNvSpPr>
                <a:spLocks/>
              </p:cNvSpPr>
              <p:nvPr/>
            </p:nvSpPr>
            <p:spPr bwMode="auto">
              <a:xfrm>
                <a:off x="0" y="0"/>
                <a:ext cx="222"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4" name="Rectangle 9"/>
              <p:cNvSpPr>
                <a:spLocks/>
              </p:cNvSpPr>
              <p:nvPr/>
            </p:nvSpPr>
            <p:spPr bwMode="auto">
              <a:xfrm>
                <a:off x="39" y="24"/>
                <a:ext cx="140"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2</a:t>
                </a:r>
                <a:endParaRPr lang="en-US" dirty="0">
                  <a:ea typeface="Helvetica" charset="0"/>
                  <a:cs typeface="Arial" pitchFamily="34" charset="0"/>
                </a:endParaRPr>
              </a:p>
            </p:txBody>
          </p:sp>
        </p:grpSp>
        <p:sp>
          <p:nvSpPr>
            <p:cNvPr id="102423" name="Rectangle 21"/>
            <p:cNvSpPr>
              <a:spLocks/>
            </p:cNvSpPr>
            <p:nvPr/>
          </p:nvSpPr>
          <p:spPr bwMode="auto">
            <a:xfrm>
              <a:off x="2418776" y="6560947"/>
              <a:ext cx="2924809" cy="882651"/>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Reports</a:t>
              </a:r>
              <a:endParaRPr lang="en-US">
                <a:solidFill>
                  <a:srgbClr val="306F88"/>
                </a:solidFill>
                <a:cs typeface="Arial" pitchFamily="34" charset="0"/>
              </a:endParaRPr>
            </a:p>
          </p:txBody>
        </p:sp>
        <p:sp>
          <p:nvSpPr>
            <p:cNvPr id="102424" name="Line 16"/>
            <p:cNvSpPr>
              <a:spLocks noChangeShapeType="1"/>
            </p:cNvSpPr>
            <p:nvPr/>
          </p:nvSpPr>
          <p:spPr bwMode="auto">
            <a:xfrm>
              <a:off x="3987800" y="5105400"/>
              <a:ext cx="0" cy="1447800"/>
            </a:xfrm>
            <a:prstGeom prst="line">
              <a:avLst/>
            </a:prstGeom>
            <a:noFill/>
            <a:ln w="13546">
              <a:solidFill>
                <a:srgbClr val="306F88"/>
              </a:solidFill>
              <a:round/>
              <a:headEnd/>
              <a:tailEnd/>
            </a:ln>
          </p:spPr>
          <p:txBody>
            <a:bodyPr/>
            <a:lstStyle/>
            <a:p>
              <a:endParaRPr lang="en-US"/>
            </a:p>
          </p:txBody>
        </p:sp>
        <p:sp>
          <p:nvSpPr>
            <p:cNvPr id="102425" name="Line 17"/>
            <p:cNvSpPr>
              <a:spLocks noChangeShapeType="1"/>
            </p:cNvSpPr>
            <p:nvPr/>
          </p:nvSpPr>
          <p:spPr bwMode="auto">
            <a:xfrm>
              <a:off x="2463800" y="6553200"/>
              <a:ext cx="2600325" cy="0"/>
            </a:xfrm>
            <a:prstGeom prst="line">
              <a:avLst/>
            </a:prstGeom>
            <a:noFill/>
            <a:ln w="13546">
              <a:solidFill>
                <a:srgbClr val="306F88"/>
              </a:solidFill>
              <a:round/>
              <a:headEnd/>
              <a:tailEnd/>
            </a:ln>
          </p:spPr>
          <p:txBody>
            <a:bodyPr/>
            <a:lstStyle/>
            <a:p>
              <a:endParaRPr lang="en-US"/>
            </a:p>
          </p:txBody>
        </p:sp>
      </p:grpSp>
      <p:grpSp>
        <p:nvGrpSpPr>
          <p:cNvPr id="102407" name="Group 36"/>
          <p:cNvGrpSpPr>
            <a:grpSpLocks/>
          </p:cNvGrpSpPr>
          <p:nvPr/>
        </p:nvGrpSpPr>
        <p:grpSpPr bwMode="auto">
          <a:xfrm>
            <a:off x="3768725" y="1176338"/>
            <a:ext cx="3459163" cy="3136900"/>
            <a:chOff x="3552550" y="644728"/>
            <a:chExt cx="5049803" cy="4462260"/>
          </a:xfrm>
        </p:grpSpPr>
        <p:sp>
          <p:nvSpPr>
            <p:cNvPr id="102418" name="Rectangle 25"/>
            <p:cNvSpPr>
              <a:spLocks/>
            </p:cNvSpPr>
            <p:nvPr/>
          </p:nvSpPr>
          <p:spPr bwMode="auto">
            <a:xfrm>
              <a:off x="3552550" y="644728"/>
              <a:ext cx="4699000" cy="88106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Presentations</a:t>
              </a:r>
              <a:endParaRPr lang="en-US">
                <a:solidFill>
                  <a:srgbClr val="306F88"/>
                </a:solidFill>
                <a:cs typeface="Arial" pitchFamily="34" charset="0"/>
              </a:endParaRPr>
            </a:p>
          </p:txBody>
        </p:sp>
        <p:sp>
          <p:nvSpPr>
            <p:cNvPr id="102419" name="Line 16"/>
            <p:cNvSpPr>
              <a:spLocks noChangeShapeType="1"/>
            </p:cNvSpPr>
            <p:nvPr/>
          </p:nvSpPr>
          <p:spPr bwMode="auto">
            <a:xfrm>
              <a:off x="6654800" y="1524000"/>
              <a:ext cx="0" cy="1524000"/>
            </a:xfrm>
            <a:prstGeom prst="line">
              <a:avLst/>
            </a:prstGeom>
            <a:noFill/>
            <a:ln w="13546">
              <a:solidFill>
                <a:srgbClr val="306F88"/>
              </a:solidFill>
              <a:round/>
              <a:headEnd/>
              <a:tailEnd/>
            </a:ln>
          </p:spPr>
          <p:txBody>
            <a:bodyPr/>
            <a:lstStyle/>
            <a:p>
              <a:endParaRPr lang="en-US"/>
            </a:p>
          </p:txBody>
        </p:sp>
        <p:sp>
          <p:nvSpPr>
            <p:cNvPr id="102420" name="Line 17"/>
            <p:cNvSpPr>
              <a:spLocks noChangeShapeType="1"/>
            </p:cNvSpPr>
            <p:nvPr/>
          </p:nvSpPr>
          <p:spPr bwMode="auto">
            <a:xfrm>
              <a:off x="3813432" y="1524000"/>
              <a:ext cx="3988257" cy="0"/>
            </a:xfrm>
            <a:prstGeom prst="line">
              <a:avLst/>
            </a:prstGeom>
            <a:noFill/>
            <a:ln w="13546">
              <a:solidFill>
                <a:srgbClr val="306F88"/>
              </a:solidFill>
              <a:round/>
              <a:headEnd/>
              <a:tailEnd/>
            </a:ln>
          </p:spPr>
          <p:txBody>
            <a:bodyPr/>
            <a:lstStyle/>
            <a:p>
              <a:endParaRPr lang="en-US"/>
            </a:p>
          </p:txBody>
        </p:sp>
        <p:grpSp>
          <p:nvGrpSpPr>
            <p:cNvPr id="7" name="Group 7"/>
            <p:cNvGrpSpPr>
              <a:grpSpLocks/>
            </p:cNvGrpSpPr>
            <p:nvPr/>
          </p:nvGrpSpPr>
          <p:grpSpPr bwMode="auto">
            <a:xfrm>
              <a:off x="4517242" y="3048000"/>
              <a:ext cx="4085111" cy="2058988"/>
              <a:chOff x="-36" y="0"/>
              <a:chExt cx="192" cy="163"/>
            </a:xfrm>
            <a:solidFill>
              <a:srgbClr val="C4BD97"/>
            </a:solidFill>
          </p:grpSpPr>
          <p:sp>
            <p:nvSpPr>
              <p:cNvPr id="3101" name="Rectangle 8"/>
              <p:cNvSpPr>
                <a:spLocks/>
              </p:cNvSpPr>
              <p:nvPr/>
            </p:nvSpPr>
            <p:spPr bwMode="auto">
              <a:xfrm>
                <a:off x="-36" y="0"/>
                <a:ext cx="192"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2" name="Rectangle 9"/>
              <p:cNvSpPr>
                <a:spLocks/>
              </p:cNvSpPr>
              <p:nvPr/>
            </p:nvSpPr>
            <p:spPr bwMode="auto">
              <a:xfrm>
                <a:off x="-11" y="30"/>
                <a:ext cx="147" cy="104"/>
              </a:xfrm>
              <a:prstGeom prst="rect">
                <a:avLst/>
              </a:prstGeom>
              <a:solidFill>
                <a:schemeClr val="accent2"/>
              </a:solid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3</a:t>
                </a:r>
                <a:endParaRPr lang="en-US" dirty="0">
                  <a:ea typeface="Helvetica" charset="0"/>
                  <a:cs typeface="Arial" pitchFamily="34" charset="0"/>
                </a:endParaRPr>
              </a:p>
            </p:txBody>
          </p:sp>
        </p:grpSp>
      </p:grpSp>
      <p:grpSp>
        <p:nvGrpSpPr>
          <p:cNvPr id="8" name="Group 38"/>
          <p:cNvGrpSpPr>
            <a:grpSpLocks/>
          </p:cNvGrpSpPr>
          <p:nvPr/>
        </p:nvGrpSpPr>
        <p:grpSpPr bwMode="auto">
          <a:xfrm>
            <a:off x="7594600" y="1601788"/>
            <a:ext cx="1301750" cy="2711450"/>
            <a:chOff x="9728809" y="1252495"/>
            <a:chExt cx="2690633" cy="3854493"/>
          </a:xfrm>
        </p:grpSpPr>
        <p:sp>
          <p:nvSpPr>
            <p:cNvPr id="102414" name="Rectangle 33"/>
            <p:cNvSpPr>
              <a:spLocks/>
            </p:cNvSpPr>
            <p:nvPr/>
          </p:nvSpPr>
          <p:spPr bwMode="auto">
            <a:xfrm>
              <a:off x="9728809" y="1252495"/>
              <a:ext cx="2690633" cy="88106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Q&amp;A</a:t>
              </a:r>
              <a:endParaRPr lang="en-US">
                <a:solidFill>
                  <a:srgbClr val="306F88"/>
                </a:solidFill>
                <a:cs typeface="Arial" pitchFamily="34" charset="0"/>
              </a:endParaRPr>
            </a:p>
          </p:txBody>
        </p:sp>
        <p:sp>
          <p:nvSpPr>
            <p:cNvPr id="102415" name="Line 16"/>
            <p:cNvSpPr>
              <a:spLocks noChangeShapeType="1"/>
            </p:cNvSpPr>
            <p:nvPr/>
          </p:nvSpPr>
          <p:spPr bwMode="auto">
            <a:xfrm>
              <a:off x="11050558" y="2133600"/>
              <a:ext cx="3175" cy="914400"/>
            </a:xfrm>
            <a:prstGeom prst="line">
              <a:avLst/>
            </a:prstGeom>
            <a:noFill/>
            <a:ln w="13546">
              <a:solidFill>
                <a:srgbClr val="306F88"/>
              </a:solidFill>
              <a:round/>
              <a:headEnd/>
              <a:tailEnd/>
            </a:ln>
          </p:spPr>
          <p:txBody>
            <a:bodyPr/>
            <a:lstStyle/>
            <a:p>
              <a:endParaRPr lang="en-US"/>
            </a:p>
          </p:txBody>
        </p:sp>
        <p:sp>
          <p:nvSpPr>
            <p:cNvPr id="102416" name="Line 17"/>
            <p:cNvSpPr>
              <a:spLocks noChangeShapeType="1"/>
            </p:cNvSpPr>
            <p:nvPr/>
          </p:nvSpPr>
          <p:spPr bwMode="auto">
            <a:xfrm>
              <a:off x="10275237" y="2133600"/>
              <a:ext cx="1676399" cy="0"/>
            </a:xfrm>
            <a:prstGeom prst="line">
              <a:avLst/>
            </a:prstGeom>
            <a:noFill/>
            <a:ln w="13546">
              <a:solidFill>
                <a:srgbClr val="306F88"/>
              </a:solidFill>
              <a:round/>
              <a:headEnd/>
              <a:tailEnd/>
            </a:ln>
          </p:spPr>
          <p:txBody>
            <a:bodyPr/>
            <a:lstStyle/>
            <a:p>
              <a:endParaRPr lang="en-US"/>
            </a:p>
          </p:txBody>
        </p:sp>
        <p:grpSp>
          <p:nvGrpSpPr>
            <p:cNvPr id="9" name="Group 7"/>
            <p:cNvGrpSpPr>
              <a:grpSpLocks/>
            </p:cNvGrpSpPr>
            <p:nvPr/>
          </p:nvGrpSpPr>
          <p:grpSpPr bwMode="auto">
            <a:xfrm>
              <a:off x="10682514" y="3048000"/>
              <a:ext cx="1676400" cy="2058988"/>
              <a:chOff x="20" y="0"/>
              <a:chExt cx="154" cy="163"/>
            </a:xfrm>
            <a:solidFill>
              <a:srgbClr val="C4BD97"/>
            </a:solidFill>
          </p:grpSpPr>
          <p:sp>
            <p:nvSpPr>
              <p:cNvPr id="3097" name="Rectangle 8"/>
              <p:cNvSpPr>
                <a:spLocks/>
              </p:cNvSpPr>
              <p:nvPr/>
            </p:nvSpPr>
            <p:spPr bwMode="auto">
              <a:xfrm>
                <a:off x="20" y="0"/>
                <a:ext cx="154" cy="163"/>
              </a:xfrm>
              <a:prstGeom prst="rect">
                <a:avLst/>
              </a:prstGeom>
              <a:solidFill>
                <a:schemeClr val="accent2"/>
              </a:solid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098" name="Rectangle 9"/>
              <p:cNvSpPr>
                <a:spLocks/>
              </p:cNvSpPr>
              <p:nvPr/>
            </p:nvSpPr>
            <p:spPr bwMode="auto">
              <a:xfrm>
                <a:off x="33" y="30"/>
                <a:ext cx="133" cy="104"/>
              </a:xfrm>
              <a:prstGeom prst="rect">
                <a:avLst/>
              </a:prstGeom>
              <a:solidFill>
                <a:schemeClr val="accent2"/>
              </a:solidFill>
              <a:ln w="12700">
                <a:noFill/>
                <a:miter lim="0"/>
                <a:headEnd/>
                <a:tailEnd/>
              </a:ln>
            </p:spPr>
            <p:txBody>
              <a:bodyPr lIns="126435" tIns="72248" rIns="126435" bIns="72248" anchor="ctr"/>
              <a:lstStyle/>
              <a:p>
                <a:pPr defTabSz="456372">
                  <a:defRPr/>
                </a:pPr>
                <a:r>
                  <a:rPr lang="en-US" sz="5300" dirty="0">
                    <a:solidFill>
                      <a:srgbClr val="FFFFFF"/>
                    </a:solidFill>
                    <a:ea typeface="Helvetica" charset="0"/>
                    <a:cs typeface="Arial" pitchFamily="34" charset="0"/>
                    <a:sym typeface="Helvetica" charset="0"/>
                  </a:rPr>
                  <a:t>5</a:t>
                </a:r>
                <a:endParaRPr lang="en-US" dirty="0">
                  <a:ea typeface="Helvetica" charset="0"/>
                  <a:cs typeface="Arial" pitchFamily="34" charset="0"/>
                </a:endParaRPr>
              </a:p>
            </p:txBody>
          </p:sp>
        </p:grpSp>
      </p:grpSp>
      <p:grpSp>
        <p:nvGrpSpPr>
          <p:cNvPr id="102409" name="Group 34"/>
          <p:cNvGrpSpPr>
            <a:grpSpLocks/>
          </p:cNvGrpSpPr>
          <p:nvPr/>
        </p:nvGrpSpPr>
        <p:grpSpPr bwMode="auto">
          <a:xfrm>
            <a:off x="5394325" y="2865438"/>
            <a:ext cx="2679700" cy="2633662"/>
            <a:chOff x="-2765655" y="3048000"/>
            <a:chExt cx="4772255" cy="3746333"/>
          </a:xfrm>
        </p:grpSpPr>
        <p:grpSp>
          <p:nvGrpSpPr>
            <p:cNvPr id="11" name="Group 4"/>
            <p:cNvGrpSpPr>
              <a:grpSpLocks/>
            </p:cNvGrpSpPr>
            <p:nvPr/>
          </p:nvGrpSpPr>
          <p:grpSpPr bwMode="auto">
            <a:xfrm>
              <a:off x="404181" y="3048000"/>
              <a:ext cx="1602419" cy="2058988"/>
              <a:chOff x="-11" y="0"/>
              <a:chExt cx="114" cy="163"/>
            </a:xfrm>
            <a:solidFill>
              <a:srgbClr val="C4BD97"/>
            </a:solidFill>
          </p:grpSpPr>
          <p:sp>
            <p:nvSpPr>
              <p:cNvPr id="38"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9" name="Rectangle 6"/>
              <p:cNvSpPr>
                <a:spLocks/>
              </p:cNvSpPr>
              <p:nvPr/>
            </p:nvSpPr>
            <p:spPr bwMode="auto">
              <a:xfrm>
                <a:off x="1" y="30"/>
                <a:ext cx="93" cy="104"/>
              </a:xfrm>
              <a:prstGeom prst="rect">
                <a:avLst/>
              </a:prstGeom>
              <a:solidFill>
                <a:schemeClr val="accent2"/>
              </a:solidFill>
              <a:ln w="12700">
                <a:noFill/>
                <a:miter lim="0"/>
                <a:headEnd/>
                <a:tailEnd/>
              </a:ln>
            </p:spPr>
            <p:txBody>
              <a:bodyPr lIns="126435" tIns="72248" rIns="126435" bIns="72248" anchor="ctr"/>
              <a:lstStyle/>
              <a:p>
                <a:pPr defTabSz="456372">
                  <a:defRPr/>
                </a:pPr>
                <a:r>
                  <a:rPr lang="en-US" sz="5300" dirty="0">
                    <a:solidFill>
                      <a:schemeClr val="bg1"/>
                    </a:solidFill>
                    <a:ea typeface="Helvetica" charset="0"/>
                    <a:cs typeface="Arial" pitchFamily="34" charset="0"/>
                    <a:sym typeface="Helvetica" charset="0"/>
                  </a:rPr>
                  <a:t>4</a:t>
                </a:r>
                <a:endParaRPr lang="en-US" dirty="0">
                  <a:solidFill>
                    <a:schemeClr val="bg1"/>
                  </a:solidFill>
                  <a:ea typeface="Helvetica" charset="0"/>
                  <a:cs typeface="Arial" pitchFamily="34" charset="0"/>
                </a:endParaRPr>
              </a:p>
            </p:txBody>
          </p:sp>
        </p:grpSp>
        <p:sp>
          <p:nvSpPr>
            <p:cNvPr id="102411" name="Line 16"/>
            <p:cNvSpPr>
              <a:spLocks noChangeShapeType="1"/>
            </p:cNvSpPr>
            <p:nvPr/>
          </p:nvSpPr>
          <p:spPr bwMode="auto">
            <a:xfrm>
              <a:off x="857929" y="5105400"/>
              <a:ext cx="0" cy="758825"/>
            </a:xfrm>
            <a:prstGeom prst="line">
              <a:avLst/>
            </a:prstGeom>
            <a:noFill/>
            <a:ln w="13546">
              <a:solidFill>
                <a:srgbClr val="306F88"/>
              </a:solidFill>
              <a:round/>
              <a:headEnd/>
              <a:tailEnd/>
            </a:ln>
          </p:spPr>
          <p:txBody>
            <a:bodyPr/>
            <a:lstStyle/>
            <a:p>
              <a:endParaRPr lang="en-US"/>
            </a:p>
          </p:txBody>
        </p:sp>
        <p:sp>
          <p:nvSpPr>
            <p:cNvPr id="102412" name="Line 17"/>
            <p:cNvSpPr>
              <a:spLocks noChangeShapeType="1"/>
            </p:cNvSpPr>
            <p:nvPr/>
          </p:nvSpPr>
          <p:spPr bwMode="auto">
            <a:xfrm>
              <a:off x="-2564345" y="5867400"/>
              <a:ext cx="3908842" cy="0"/>
            </a:xfrm>
            <a:prstGeom prst="line">
              <a:avLst/>
            </a:prstGeom>
            <a:noFill/>
            <a:ln w="13546">
              <a:solidFill>
                <a:srgbClr val="306F88"/>
              </a:solidFill>
              <a:round/>
              <a:headEnd/>
              <a:tailEnd/>
            </a:ln>
          </p:spPr>
          <p:txBody>
            <a:bodyPr/>
            <a:lstStyle/>
            <a:p>
              <a:endParaRPr lang="en-US"/>
            </a:p>
          </p:txBody>
        </p:sp>
        <p:sp>
          <p:nvSpPr>
            <p:cNvPr id="102413" name="Rectangle 18"/>
            <p:cNvSpPr>
              <a:spLocks/>
            </p:cNvSpPr>
            <p:nvPr/>
          </p:nvSpPr>
          <p:spPr bwMode="auto">
            <a:xfrm>
              <a:off x="-2765655" y="5875170"/>
              <a:ext cx="4227512" cy="919163"/>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Making it happen</a:t>
              </a:r>
              <a:endParaRPr lang="en-US">
                <a:solidFill>
                  <a:srgbClr val="306F88"/>
                </a:solidFill>
                <a:cs typeface="Arial"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426" name="Subtitle 2"/>
          <p:cNvSpPr>
            <a:spLocks/>
          </p:cNvSpPr>
          <p:nvPr/>
        </p:nvSpPr>
        <p:spPr bwMode="auto">
          <a:xfrm>
            <a:off x="1524000" y="4114800"/>
            <a:ext cx="6248400" cy="1752600"/>
          </a:xfrm>
          <a:prstGeom prst="rect">
            <a:avLst/>
          </a:prstGeom>
          <a:noFill/>
          <a:ln w="9525">
            <a:noFill/>
            <a:miter lim="800000"/>
            <a:headEnd/>
            <a:tailEnd/>
          </a:ln>
        </p:spPr>
        <p:txBody>
          <a:bodyPr lIns="91411" tIns="45706" rIns="91411" bIns="45706"/>
          <a:lstStyle/>
          <a:p>
            <a:pPr eaLnBrk="0" hangingPunct="0">
              <a:spcBef>
                <a:spcPct val="20000"/>
              </a:spcBef>
              <a:buFont typeface="Arial" pitchFamily="34" charset="0"/>
              <a:buNone/>
            </a:pPr>
            <a:endParaRPr lang="en-US" sz="3800">
              <a:solidFill>
                <a:srgbClr val="4D4D4D"/>
              </a:solidFill>
            </a:endParaRPr>
          </a:p>
        </p:txBody>
      </p:sp>
      <p:sp>
        <p:nvSpPr>
          <p:cNvPr id="103427" name="Rectangle 4"/>
          <p:cNvSpPr>
            <a:spLocks noGrp="1" noChangeArrowheads="1"/>
          </p:cNvSpPr>
          <p:nvPr>
            <p:ph type="subTitle" idx="1"/>
          </p:nvPr>
        </p:nvSpPr>
        <p:spPr>
          <a:xfrm>
            <a:off x="746125" y="5129213"/>
            <a:ext cx="7507288" cy="1454150"/>
          </a:xfrm>
        </p:spPr>
        <p:txBody>
          <a:bodyPr/>
          <a:lstStyle/>
          <a:p>
            <a:pPr eaLnBrk="1" hangingPunct="1">
              <a:buFont typeface="Arial" pitchFamily="34" charset="0"/>
              <a:buNone/>
            </a:pPr>
            <a:r>
              <a:rPr lang="en-US" sz="2800" smtClean="0"/>
              <a:t>Kelci M. Price</a:t>
            </a:r>
            <a:endParaRPr lang="en-US" sz="2800" smtClean="0">
              <a:cs typeface="Arial" pitchFamily="34" charset="0"/>
              <a:sym typeface="Arial" pitchFamily="34" charset="0"/>
              <a:hlinkClick r:id="rId4"/>
            </a:endParaRPr>
          </a:p>
          <a:p>
            <a:pPr eaLnBrk="1" hangingPunct="1">
              <a:buFont typeface="Arial" pitchFamily="34" charset="0"/>
              <a:buNone/>
            </a:pPr>
            <a:r>
              <a:rPr lang="en-US" sz="2800" smtClean="0">
                <a:cs typeface="Arial" pitchFamily="34" charset="0"/>
                <a:sym typeface="Arial" pitchFamily="34" charset="0"/>
                <a:hlinkClick r:id="rId4"/>
              </a:rPr>
              <a:t>kprice@ColoradoHealth.org</a:t>
            </a:r>
            <a:endParaRPr lang="en-US" sz="2800" smtClean="0">
              <a:cs typeface="Arial" pitchFamily="34" charset="0"/>
              <a:sym typeface="Arial" pitchFamily="34" charset="0"/>
            </a:endParaRPr>
          </a:p>
          <a:p>
            <a:pPr eaLnBrk="1">
              <a:spcBef>
                <a:spcPts val="275"/>
              </a:spcBef>
              <a:buFont typeface="Arial" pitchFamily="34" charset="0"/>
              <a:buNone/>
            </a:pPr>
            <a:r>
              <a:rPr lang="en-US" sz="2800" smtClean="0">
                <a:cs typeface="Arial" pitchFamily="34" charset="0"/>
                <a:sym typeface="Arial" pitchFamily="34" charset="0"/>
              </a:rPr>
              <a:t>303.953.7920</a:t>
            </a:r>
            <a:endParaRPr lang="en-US" sz="2800" smtClean="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1"/>
          <p:cNvSpPr>
            <a:spLocks noChangeShapeType="1"/>
          </p:cNvSpPr>
          <p:nvPr/>
        </p:nvSpPr>
        <p:spPr bwMode="auto">
          <a:xfrm>
            <a:off x="439738" y="3473450"/>
            <a:ext cx="8151812" cy="0"/>
          </a:xfrm>
          <a:prstGeom prst="line">
            <a:avLst/>
          </a:prstGeom>
          <a:noFill/>
          <a:ln w="38100">
            <a:solidFill>
              <a:srgbClr val="306F88"/>
            </a:solidFill>
            <a:round/>
            <a:headEnd type="diamond" w="med" len="med"/>
            <a:tailEnd type="diamond" w="med" len="med"/>
          </a:ln>
        </p:spPr>
        <p:txBody>
          <a:bodyPr lIns="64270" tIns="32135" rIns="64270" bIns="32135"/>
          <a:lstStyle/>
          <a:p>
            <a:endParaRPr lang="en-US"/>
          </a:p>
        </p:txBody>
      </p:sp>
      <p:sp>
        <p:nvSpPr>
          <p:cNvPr id="23555" name="Rectangle 2"/>
          <p:cNvSpPr>
            <a:spLocks/>
          </p:cNvSpPr>
          <p:nvPr/>
        </p:nvSpPr>
        <p:spPr bwMode="auto">
          <a:xfrm rot="-1128809">
            <a:off x="241300" y="2813050"/>
            <a:ext cx="1222375" cy="527050"/>
          </a:xfrm>
          <a:prstGeom prst="rect">
            <a:avLst/>
          </a:prstGeom>
          <a:noFill/>
          <a:ln w="12700">
            <a:noFill/>
            <a:miter lim="0"/>
            <a:headEnd/>
            <a:tailEnd/>
          </a:ln>
        </p:spPr>
        <p:txBody>
          <a:bodyPr lIns="88868" tIns="50784" rIns="88868" bIns="50784"/>
          <a:lstStyle/>
          <a:p>
            <a:pPr defTabSz="454025"/>
            <a:r>
              <a:rPr lang="en-US" sz="2700">
                <a:solidFill>
                  <a:srgbClr val="286A7E"/>
                </a:solidFill>
                <a:ea typeface="Baskerville" charset="0"/>
                <a:cs typeface="Arial" pitchFamily="34" charset="0"/>
                <a:sym typeface="Baskerville" charset="0"/>
              </a:rPr>
              <a:t>Start</a:t>
            </a:r>
            <a:endParaRPr lang="en-US">
              <a:ea typeface="Baskerville" charset="0"/>
              <a:cs typeface="Arial" pitchFamily="34" charset="0"/>
            </a:endParaRPr>
          </a:p>
        </p:txBody>
      </p:sp>
      <p:sp>
        <p:nvSpPr>
          <p:cNvPr id="23556" name="Rectangle 3"/>
          <p:cNvSpPr>
            <a:spLocks/>
          </p:cNvSpPr>
          <p:nvPr/>
        </p:nvSpPr>
        <p:spPr bwMode="auto">
          <a:xfrm rot="-933990">
            <a:off x="8086725" y="2840038"/>
            <a:ext cx="838200" cy="525462"/>
          </a:xfrm>
          <a:prstGeom prst="rect">
            <a:avLst/>
          </a:prstGeom>
          <a:noFill/>
          <a:ln w="12700">
            <a:noFill/>
            <a:miter lim="0"/>
            <a:headEnd/>
            <a:tailEnd/>
          </a:ln>
        </p:spPr>
        <p:txBody>
          <a:bodyPr lIns="88868" tIns="50784" rIns="88868" bIns="50784"/>
          <a:lstStyle/>
          <a:p>
            <a:pPr algn="r" defTabSz="454025"/>
            <a:r>
              <a:rPr lang="en-US" sz="2700">
                <a:solidFill>
                  <a:srgbClr val="286A7E"/>
                </a:solidFill>
                <a:ea typeface="Baskerville" charset="0"/>
                <a:cs typeface="Arial" pitchFamily="34" charset="0"/>
                <a:sym typeface="Baskerville" charset="0"/>
              </a:rPr>
              <a:t>End</a:t>
            </a:r>
            <a:endParaRPr lang="en-US">
              <a:ea typeface="Baskerville" charset="0"/>
              <a:cs typeface="Arial" pitchFamily="34" charset="0"/>
            </a:endParaRPr>
          </a:p>
        </p:txBody>
      </p:sp>
      <p:grpSp>
        <p:nvGrpSpPr>
          <p:cNvPr id="23557" name="Group 18"/>
          <p:cNvGrpSpPr>
            <a:grpSpLocks/>
          </p:cNvGrpSpPr>
          <p:nvPr/>
        </p:nvGrpSpPr>
        <p:grpSpPr bwMode="auto">
          <a:xfrm>
            <a:off x="200025" y="1525588"/>
            <a:ext cx="2971800" cy="2643187"/>
            <a:chOff x="198638" y="1265288"/>
            <a:chExt cx="2971800" cy="2643271"/>
          </a:xfrm>
        </p:grpSpPr>
        <p:grpSp>
          <p:nvGrpSpPr>
            <p:cNvPr id="3" name="Group 4"/>
            <p:cNvGrpSpPr>
              <a:grpSpLocks/>
            </p:cNvGrpSpPr>
            <p:nvPr/>
          </p:nvGrpSpPr>
          <p:grpSpPr bwMode="auto">
            <a:xfrm>
              <a:off x="304210" y="2460588"/>
              <a:ext cx="1126447" cy="1447971"/>
              <a:chOff x="-11" y="0"/>
              <a:chExt cx="114" cy="163"/>
            </a:xfrm>
            <a:solidFill>
              <a:srgbClr val="C4BD97"/>
            </a:solidFill>
          </p:grpSpPr>
          <p:sp>
            <p:nvSpPr>
              <p:cNvPr id="3105" name="Rectangle 5"/>
              <p:cNvSpPr>
                <a:spLocks/>
              </p:cNvSpPr>
              <p:nvPr/>
            </p:nvSpPr>
            <p:spPr bwMode="auto">
              <a:xfrm>
                <a:off x="-11" y="0"/>
                <a:ext cx="114" cy="163"/>
              </a:xfrm>
              <a:prstGeom prst="rect">
                <a:avLst/>
              </a:prstGeom>
              <a:solidFill>
                <a:schemeClr val="accent2"/>
              </a:solidFill>
              <a:ln w="36124">
                <a:solidFill>
                  <a:srgbClr val="255264"/>
                </a:solidFill>
                <a:round/>
                <a:headEnd/>
                <a:tailEnd/>
              </a:ln>
            </p:spPr>
            <p:txBody>
              <a:bodyPr lIns="72248" tIns="72248" rIns="72248" bIns="72248" anchor="ctr"/>
              <a:lstStyle/>
              <a:p>
                <a:pPr defTabSz="457059">
                  <a:defRPr/>
                </a:pPr>
                <a:endParaRPr lang="en-US">
                  <a:solidFill>
                    <a:schemeClr val="bg1"/>
                  </a:solidFill>
                  <a:ea typeface="MS PGothic" pitchFamily="34" charset="-128"/>
                  <a:cs typeface="Arial" pitchFamily="34" charset="0"/>
                </a:endParaRPr>
              </a:p>
            </p:txBody>
          </p:sp>
          <p:sp>
            <p:nvSpPr>
              <p:cNvPr id="3106" name="Rectangle 6"/>
              <p:cNvSpPr>
                <a:spLocks/>
              </p:cNvSpPr>
              <p:nvPr/>
            </p:nvSpPr>
            <p:spPr bwMode="auto">
              <a:xfrm>
                <a:off x="6" y="29"/>
                <a:ext cx="93" cy="104"/>
              </a:xfrm>
              <a:prstGeom prst="rect">
                <a:avLst/>
              </a:prstGeom>
              <a:solidFill>
                <a:schemeClr val="accent2"/>
              </a:solidFill>
              <a:ln w="12700">
                <a:noFill/>
                <a:miter lim="0"/>
                <a:headEnd/>
                <a:tailEnd/>
              </a:ln>
            </p:spPr>
            <p:txBody>
              <a:bodyPr lIns="126435" tIns="72248" rIns="126435" bIns="72248" anchor="ctr"/>
              <a:lstStyle/>
              <a:p>
                <a:pPr defTabSz="456372">
                  <a:defRPr/>
                </a:pPr>
                <a:r>
                  <a:rPr lang="en-US" sz="5300" dirty="0">
                    <a:solidFill>
                      <a:schemeClr val="bg1"/>
                    </a:solidFill>
                    <a:ea typeface="Helvetica" charset="0"/>
                    <a:cs typeface="Arial" pitchFamily="34" charset="0"/>
                    <a:sym typeface="Helvetica" charset="0"/>
                  </a:rPr>
                  <a:t>1</a:t>
                </a:r>
                <a:endParaRPr lang="en-US" dirty="0">
                  <a:solidFill>
                    <a:schemeClr val="bg1"/>
                  </a:solidFill>
                  <a:ea typeface="Helvetica" charset="0"/>
                  <a:cs typeface="Arial" pitchFamily="34" charset="0"/>
                </a:endParaRPr>
              </a:p>
            </p:txBody>
          </p:sp>
        </p:grpSp>
        <p:sp>
          <p:nvSpPr>
            <p:cNvPr id="23564" name="Line 16"/>
            <p:cNvSpPr>
              <a:spLocks noChangeShapeType="1"/>
            </p:cNvSpPr>
            <p:nvPr/>
          </p:nvSpPr>
          <p:spPr bwMode="auto">
            <a:xfrm>
              <a:off x="934056" y="1916902"/>
              <a:ext cx="0" cy="533639"/>
            </a:xfrm>
            <a:prstGeom prst="line">
              <a:avLst/>
            </a:prstGeom>
            <a:noFill/>
            <a:ln w="13546">
              <a:solidFill>
                <a:srgbClr val="306F88"/>
              </a:solidFill>
              <a:round/>
              <a:headEnd/>
              <a:tailEnd/>
            </a:ln>
          </p:spPr>
          <p:txBody>
            <a:bodyPr/>
            <a:lstStyle/>
            <a:p>
              <a:endParaRPr lang="en-US"/>
            </a:p>
          </p:txBody>
        </p:sp>
        <p:sp>
          <p:nvSpPr>
            <p:cNvPr id="23565" name="Line 17"/>
            <p:cNvSpPr>
              <a:spLocks noChangeShapeType="1"/>
            </p:cNvSpPr>
            <p:nvPr/>
          </p:nvSpPr>
          <p:spPr bwMode="auto">
            <a:xfrm>
              <a:off x="400627" y="1916902"/>
              <a:ext cx="1827941" cy="0"/>
            </a:xfrm>
            <a:prstGeom prst="line">
              <a:avLst/>
            </a:prstGeom>
            <a:noFill/>
            <a:ln w="13546">
              <a:solidFill>
                <a:srgbClr val="306F88"/>
              </a:solidFill>
              <a:round/>
              <a:headEnd/>
              <a:tailEnd/>
            </a:ln>
          </p:spPr>
          <p:txBody>
            <a:bodyPr/>
            <a:lstStyle/>
            <a:p>
              <a:endParaRPr lang="en-US"/>
            </a:p>
          </p:txBody>
        </p:sp>
        <p:sp>
          <p:nvSpPr>
            <p:cNvPr id="23566" name="Rectangle 18"/>
            <p:cNvSpPr>
              <a:spLocks/>
            </p:cNvSpPr>
            <p:nvPr/>
          </p:nvSpPr>
          <p:spPr bwMode="auto">
            <a:xfrm>
              <a:off x="198638" y="1265288"/>
              <a:ext cx="2971800" cy="646396"/>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The issue</a:t>
              </a:r>
              <a:endParaRPr lang="en-US">
                <a:solidFill>
                  <a:srgbClr val="306F88"/>
                </a:solidFill>
                <a:cs typeface="Arial" pitchFamily="34" charset="0"/>
              </a:endParaRPr>
            </a:p>
          </p:txBody>
        </p:sp>
      </p:grpSp>
      <p:grpSp>
        <p:nvGrpSpPr>
          <p:cNvPr id="4" name="Group 19"/>
          <p:cNvGrpSpPr>
            <a:grpSpLocks/>
          </p:cNvGrpSpPr>
          <p:nvPr/>
        </p:nvGrpSpPr>
        <p:grpSpPr bwMode="auto">
          <a:xfrm>
            <a:off x="1431925" y="2720975"/>
            <a:ext cx="3000375" cy="3089275"/>
            <a:chOff x="1430538" y="2460759"/>
            <a:chExt cx="3000375" cy="3090361"/>
          </a:xfrm>
        </p:grpSpPr>
        <p:grpSp>
          <p:nvGrpSpPr>
            <p:cNvPr id="5" name="Group 7"/>
            <p:cNvGrpSpPr>
              <a:grpSpLocks/>
            </p:cNvGrpSpPr>
            <p:nvPr/>
          </p:nvGrpSpPr>
          <p:grpSpPr bwMode="auto">
            <a:xfrm>
              <a:off x="1430538" y="2460759"/>
              <a:ext cx="3000375" cy="1447589"/>
              <a:chOff x="0" y="0"/>
              <a:chExt cx="222" cy="163"/>
            </a:xfrm>
            <a:solidFill>
              <a:schemeClr val="accent2"/>
            </a:solidFill>
          </p:grpSpPr>
          <p:sp>
            <p:nvSpPr>
              <p:cNvPr id="3103" name="Rectangle 8"/>
              <p:cNvSpPr>
                <a:spLocks/>
              </p:cNvSpPr>
              <p:nvPr/>
            </p:nvSpPr>
            <p:spPr bwMode="auto">
              <a:xfrm>
                <a:off x="0" y="0"/>
                <a:ext cx="222" cy="163"/>
              </a:xfrm>
              <a:prstGeom prst="rect">
                <a:avLst/>
              </a:prstGeom>
              <a:grpFill/>
              <a:ln w="36124">
                <a:solidFill>
                  <a:srgbClr val="255264"/>
                </a:solidFill>
                <a:round/>
                <a:headEnd/>
                <a:tailEnd/>
              </a:ln>
            </p:spPr>
            <p:txBody>
              <a:bodyPr lIns="0" tIns="0" rIns="0" bIns="0" anchor="ctr"/>
              <a:lstStyle/>
              <a:p>
                <a:pPr defTabSz="457059">
                  <a:defRPr/>
                </a:pPr>
                <a:endParaRPr lang="en-US">
                  <a:ea typeface="MS PGothic" pitchFamily="34" charset="-128"/>
                  <a:cs typeface="Arial" pitchFamily="34" charset="0"/>
                </a:endParaRPr>
              </a:p>
            </p:txBody>
          </p:sp>
          <p:sp>
            <p:nvSpPr>
              <p:cNvPr id="3104" name="Rectangle 9"/>
              <p:cNvSpPr>
                <a:spLocks/>
              </p:cNvSpPr>
              <p:nvPr/>
            </p:nvSpPr>
            <p:spPr bwMode="auto">
              <a:xfrm>
                <a:off x="39" y="24"/>
                <a:ext cx="140" cy="104"/>
              </a:xfrm>
              <a:prstGeom prst="rect">
                <a:avLst/>
              </a:prstGeom>
              <a:grpFill/>
              <a:ln w="12700">
                <a:noFill/>
                <a:miter lim="0"/>
                <a:headEnd/>
                <a:tailEnd/>
              </a:ln>
            </p:spPr>
            <p:txBody>
              <a:bodyPr lIns="126435" tIns="72248" rIns="126435" bIns="72248" anchor="ctr"/>
              <a:lstStyle/>
              <a:p>
                <a:pPr algn="ctr" defTabSz="456372">
                  <a:defRPr/>
                </a:pPr>
                <a:r>
                  <a:rPr lang="en-US" sz="5300" dirty="0">
                    <a:solidFill>
                      <a:srgbClr val="FFFFFF"/>
                    </a:solidFill>
                    <a:ea typeface="Helvetica" charset="0"/>
                    <a:cs typeface="Arial" pitchFamily="34" charset="0"/>
                    <a:sym typeface="Helvetica" charset="0"/>
                  </a:rPr>
                  <a:t>2</a:t>
                </a:r>
                <a:endParaRPr lang="en-US" dirty="0">
                  <a:ea typeface="Helvetica" charset="0"/>
                  <a:cs typeface="Arial" pitchFamily="34" charset="0"/>
                </a:endParaRPr>
              </a:p>
            </p:txBody>
          </p:sp>
        </p:grpSp>
        <p:sp>
          <p:nvSpPr>
            <p:cNvPr id="23560" name="Rectangle 21"/>
            <p:cNvSpPr>
              <a:spLocks/>
            </p:cNvSpPr>
            <p:nvPr/>
          </p:nvSpPr>
          <p:spPr bwMode="auto">
            <a:xfrm>
              <a:off x="1682733" y="4930565"/>
              <a:ext cx="1857879" cy="620555"/>
            </a:xfrm>
            <a:prstGeom prst="rect">
              <a:avLst/>
            </a:prstGeom>
            <a:noFill/>
            <a:ln w="12700">
              <a:noFill/>
              <a:miter lim="0"/>
              <a:headEnd/>
              <a:tailEnd/>
            </a:ln>
          </p:spPr>
          <p:txBody>
            <a:bodyPr lIns="126435" tIns="72248" rIns="126435" bIns="72248"/>
            <a:lstStyle/>
            <a:p>
              <a:pPr defTabSz="454025"/>
              <a:r>
                <a:rPr lang="en-US" sz="3600">
                  <a:solidFill>
                    <a:srgbClr val="306F88"/>
                  </a:solidFill>
                  <a:cs typeface="Arial" pitchFamily="34" charset="0"/>
                  <a:sym typeface="Arial" pitchFamily="34" charset="0"/>
                </a:rPr>
                <a:t>Reports</a:t>
              </a:r>
              <a:endParaRPr lang="en-US">
                <a:solidFill>
                  <a:srgbClr val="306F88"/>
                </a:solidFill>
                <a:cs typeface="Arial" pitchFamily="34" charset="0"/>
              </a:endParaRPr>
            </a:p>
          </p:txBody>
        </p:sp>
        <p:sp>
          <p:nvSpPr>
            <p:cNvPr id="23561" name="Line 16"/>
            <p:cNvSpPr>
              <a:spLocks noChangeShapeType="1"/>
            </p:cNvSpPr>
            <p:nvPr/>
          </p:nvSpPr>
          <p:spPr bwMode="auto">
            <a:xfrm>
              <a:off x="2689023" y="3907231"/>
              <a:ext cx="0" cy="1017888"/>
            </a:xfrm>
            <a:prstGeom prst="line">
              <a:avLst/>
            </a:prstGeom>
            <a:noFill/>
            <a:ln w="13546">
              <a:solidFill>
                <a:srgbClr val="306F88"/>
              </a:solidFill>
              <a:round/>
              <a:headEnd/>
              <a:tailEnd/>
            </a:ln>
          </p:spPr>
          <p:txBody>
            <a:bodyPr/>
            <a:lstStyle/>
            <a:p>
              <a:endParaRPr lang="en-US"/>
            </a:p>
          </p:txBody>
        </p:sp>
        <p:sp>
          <p:nvSpPr>
            <p:cNvPr id="23562" name="Line 17"/>
            <p:cNvSpPr>
              <a:spLocks noChangeShapeType="1"/>
            </p:cNvSpPr>
            <p:nvPr/>
          </p:nvSpPr>
          <p:spPr bwMode="auto">
            <a:xfrm>
              <a:off x="1785791" y="4925119"/>
              <a:ext cx="1651762" cy="0"/>
            </a:xfrm>
            <a:prstGeom prst="line">
              <a:avLst/>
            </a:prstGeom>
            <a:noFill/>
            <a:ln w="13546">
              <a:solidFill>
                <a:srgbClr val="306F88"/>
              </a:solidFill>
              <a:round/>
              <a:headEnd/>
              <a:tailEn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4D4D4D"/>
      </a:dk1>
      <a:lt1>
        <a:srgbClr val="FFFFFF"/>
      </a:lt1>
      <a:dk2>
        <a:srgbClr val="4D4D4D"/>
      </a:dk2>
      <a:lt2>
        <a:srgbClr val="EEECE1"/>
      </a:lt2>
      <a:accent1>
        <a:srgbClr val="337189"/>
      </a:accent1>
      <a:accent2>
        <a:srgbClr val="3C9CBA"/>
      </a:accent2>
      <a:accent3>
        <a:srgbClr val="FFFFFF"/>
      </a:accent3>
      <a:accent4>
        <a:srgbClr val="404040"/>
      </a:accent4>
      <a:accent5>
        <a:srgbClr val="ADBBC4"/>
      </a:accent5>
      <a:accent6>
        <a:srgbClr val="358DA8"/>
      </a:accent6>
      <a:hlink>
        <a:srgbClr val="71C5D3"/>
      </a:hlink>
      <a:folHlink>
        <a:srgbClr val="ADE9F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4D4D4D"/>
        </a:dk1>
        <a:lt1>
          <a:srgbClr val="FFFFFF"/>
        </a:lt1>
        <a:dk2>
          <a:srgbClr val="4D4D4D"/>
        </a:dk2>
        <a:lt2>
          <a:srgbClr val="EEECE1"/>
        </a:lt2>
        <a:accent1>
          <a:srgbClr val="BED600"/>
        </a:accent1>
        <a:accent2>
          <a:srgbClr val="6773B6"/>
        </a:accent2>
        <a:accent3>
          <a:srgbClr val="FFFFFF"/>
        </a:accent3>
        <a:accent4>
          <a:srgbClr val="404040"/>
        </a:accent4>
        <a:accent5>
          <a:srgbClr val="DBE8AA"/>
        </a:accent5>
        <a:accent6>
          <a:srgbClr val="5D68A5"/>
        </a:accent6>
        <a:hlink>
          <a:srgbClr val="EEAF00"/>
        </a:hlink>
        <a:folHlink>
          <a:srgbClr val="3994B8"/>
        </a:folHlink>
      </a:clrScheme>
      <a:clrMap bg1="lt1" tx1="dk1" bg2="lt2" tx2="dk2" accent1="accent1" accent2="accent2" accent3="accent3" accent4="accent4" accent5="accent5" accent6="accent6" hlink="hlink" folHlink="folHlink"/>
    </a:extraClrScheme>
    <a:extraClrScheme>
      <a:clrScheme name="Office Theme 1">
        <a:dk1>
          <a:srgbClr val="4D4D4D"/>
        </a:dk1>
        <a:lt1>
          <a:srgbClr val="FFFFFF"/>
        </a:lt1>
        <a:dk2>
          <a:srgbClr val="4D4D4D"/>
        </a:dk2>
        <a:lt2>
          <a:srgbClr val="EEECE1"/>
        </a:lt2>
        <a:accent1>
          <a:srgbClr val="337189"/>
        </a:accent1>
        <a:accent2>
          <a:srgbClr val="3C9CBA"/>
        </a:accent2>
        <a:accent3>
          <a:srgbClr val="FFFFFF"/>
        </a:accent3>
        <a:accent4>
          <a:srgbClr val="404040"/>
        </a:accent4>
        <a:accent5>
          <a:srgbClr val="ADBBC4"/>
        </a:accent5>
        <a:accent6>
          <a:srgbClr val="358DA8"/>
        </a:accent6>
        <a:hlink>
          <a:srgbClr val="71C5D3"/>
        </a:hlink>
        <a:folHlink>
          <a:srgbClr val="ADE9F2"/>
        </a:folHlink>
      </a:clrScheme>
      <a:clrMap bg1="lt1" tx1="dk1" bg2="lt2" tx2="dk2" accent1="accent1" accent2="accent2" accent3="accent3" accent4="accent4" accent5="accent5" accent6="accent6" hlink="hlink" folHlink="folHlink"/>
    </a:extraClrScheme>
    <a:extraClrScheme>
      <a:clrScheme name="Office Theme 2">
        <a:dk1>
          <a:srgbClr val="4D4D4D"/>
        </a:dk1>
        <a:lt1>
          <a:srgbClr val="FFFFFF"/>
        </a:lt1>
        <a:dk2>
          <a:srgbClr val="4D4D4D"/>
        </a:dk2>
        <a:lt2>
          <a:srgbClr val="EEECE1"/>
        </a:lt2>
        <a:accent1>
          <a:srgbClr val="629216"/>
        </a:accent1>
        <a:accent2>
          <a:srgbClr val="96BB00"/>
        </a:accent2>
        <a:accent3>
          <a:srgbClr val="FFFFFF"/>
        </a:accent3>
        <a:accent4>
          <a:srgbClr val="404040"/>
        </a:accent4>
        <a:accent5>
          <a:srgbClr val="B7C7AB"/>
        </a:accent5>
        <a:accent6>
          <a:srgbClr val="87A900"/>
        </a:accent6>
        <a:hlink>
          <a:srgbClr val="B9D913"/>
        </a:hlink>
        <a:folHlink>
          <a:srgbClr val="D4ED60"/>
        </a:folHlink>
      </a:clrScheme>
      <a:clrMap bg1="lt1" tx1="dk1" bg2="lt2" tx2="dk2" accent1="accent1" accent2="accent2" accent3="accent3" accent4="accent4" accent5="accent5" accent6="accent6" hlink="hlink" folHlink="folHlink"/>
    </a:extraClrScheme>
    <a:extraClrScheme>
      <a:clrScheme name="Office Theme 3">
        <a:dk1>
          <a:srgbClr val="4D4D4D"/>
        </a:dk1>
        <a:lt1>
          <a:srgbClr val="FFFFFF"/>
        </a:lt1>
        <a:dk2>
          <a:srgbClr val="4D4D4D"/>
        </a:dk2>
        <a:lt2>
          <a:srgbClr val="EEECE1"/>
        </a:lt2>
        <a:accent1>
          <a:srgbClr val="243C7C"/>
        </a:accent1>
        <a:accent2>
          <a:srgbClr val="5D56A7"/>
        </a:accent2>
        <a:accent3>
          <a:srgbClr val="FFFFFF"/>
        </a:accent3>
        <a:accent4>
          <a:srgbClr val="404040"/>
        </a:accent4>
        <a:accent5>
          <a:srgbClr val="ACAFBF"/>
        </a:accent5>
        <a:accent6>
          <a:srgbClr val="534D97"/>
        </a:accent6>
        <a:hlink>
          <a:srgbClr val="8B70B4"/>
        </a:hlink>
        <a:folHlink>
          <a:srgbClr val="B9A1CD"/>
        </a:folHlink>
      </a:clrScheme>
      <a:clrMap bg1="lt1" tx1="dk1" bg2="lt2" tx2="dk2" accent1="accent1" accent2="accent2" accent3="accent3" accent4="accent4" accent5="accent5" accent6="accent6" hlink="hlink" folHlink="folHlink"/>
    </a:extraClrScheme>
    <a:extraClrScheme>
      <a:clrScheme name="Office Theme 4">
        <a:dk1>
          <a:srgbClr val="4D4D4D"/>
        </a:dk1>
        <a:lt1>
          <a:srgbClr val="FFFFFF"/>
        </a:lt1>
        <a:dk2>
          <a:srgbClr val="4D4D4D"/>
        </a:dk2>
        <a:lt2>
          <a:srgbClr val="EEECE1"/>
        </a:lt2>
        <a:accent1>
          <a:srgbClr val="BC6B00"/>
        </a:accent1>
        <a:accent2>
          <a:srgbClr val="E98B00"/>
        </a:accent2>
        <a:accent3>
          <a:srgbClr val="FFFFFF"/>
        </a:accent3>
        <a:accent4>
          <a:srgbClr val="404040"/>
        </a:accent4>
        <a:accent5>
          <a:srgbClr val="DABAAA"/>
        </a:accent5>
        <a:accent6>
          <a:srgbClr val="D37D00"/>
        </a:accent6>
        <a:hlink>
          <a:srgbClr val="EEAF00"/>
        </a:hlink>
        <a:folHlink>
          <a:srgbClr val="FFD162"/>
        </a:folHlink>
      </a:clrScheme>
      <a:clrMap bg1="lt1" tx1="dk1" bg2="lt2" tx2="dk2" accent1="accent1" accent2="accent2" accent3="accent3" accent4="accent4" accent5="accent5" accent6="accent6" hlink="hlink" folHlink="folHlink"/>
    </a:extraClrScheme>
    <a:extraClrScheme>
      <a:clrScheme name="Office Theme 5">
        <a:dk1>
          <a:srgbClr val="4D4D4D"/>
        </a:dk1>
        <a:lt1>
          <a:srgbClr val="FFFFFF"/>
        </a:lt1>
        <a:dk2>
          <a:srgbClr val="4D4D4D"/>
        </a:dk2>
        <a:lt2>
          <a:srgbClr val="EEECE1"/>
        </a:lt2>
        <a:accent1>
          <a:srgbClr val="1F5979"/>
        </a:accent1>
        <a:accent2>
          <a:srgbClr val="4F87A0"/>
        </a:accent2>
        <a:accent3>
          <a:srgbClr val="FFFFFF"/>
        </a:accent3>
        <a:accent4>
          <a:srgbClr val="404040"/>
        </a:accent4>
        <a:accent5>
          <a:srgbClr val="ABB5BE"/>
        </a:accent5>
        <a:accent6>
          <a:srgbClr val="477A91"/>
        </a:accent6>
        <a:hlink>
          <a:srgbClr val="89A9B6"/>
        </a:hlink>
        <a:folHlink>
          <a:srgbClr val="AEC2C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4D4D4D"/>
      </a:dk1>
      <a:lt1>
        <a:srgbClr val="FFFFFF"/>
      </a:lt1>
      <a:dk2>
        <a:srgbClr val="4D4D4D"/>
      </a:dk2>
      <a:lt2>
        <a:srgbClr val="EEECE1"/>
      </a:lt2>
      <a:accent1>
        <a:srgbClr val="337189"/>
      </a:accent1>
      <a:accent2>
        <a:srgbClr val="3C9CBA"/>
      </a:accent2>
      <a:accent3>
        <a:srgbClr val="FFFFFF"/>
      </a:accent3>
      <a:accent4>
        <a:srgbClr val="404040"/>
      </a:accent4>
      <a:accent5>
        <a:srgbClr val="ADBBC4"/>
      </a:accent5>
      <a:accent6>
        <a:srgbClr val="358DA8"/>
      </a:accent6>
      <a:hlink>
        <a:srgbClr val="71C5D3"/>
      </a:hlink>
      <a:folHlink>
        <a:srgbClr val="ADE9F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4D4D4D"/>
        </a:dk1>
        <a:lt1>
          <a:srgbClr val="FFFFFF"/>
        </a:lt1>
        <a:dk2>
          <a:srgbClr val="4D4D4D"/>
        </a:dk2>
        <a:lt2>
          <a:srgbClr val="EEECE1"/>
        </a:lt2>
        <a:accent1>
          <a:srgbClr val="337189"/>
        </a:accent1>
        <a:accent2>
          <a:srgbClr val="3C9CBA"/>
        </a:accent2>
        <a:accent3>
          <a:srgbClr val="FFFFFF"/>
        </a:accent3>
        <a:accent4>
          <a:srgbClr val="404040"/>
        </a:accent4>
        <a:accent5>
          <a:srgbClr val="ADBBC4"/>
        </a:accent5>
        <a:accent6>
          <a:srgbClr val="358DA8"/>
        </a:accent6>
        <a:hlink>
          <a:srgbClr val="71C5D3"/>
        </a:hlink>
        <a:folHlink>
          <a:srgbClr val="ADE9F2"/>
        </a:folHlink>
      </a:clrScheme>
      <a:clrMap bg1="lt1" tx1="dk1" bg2="lt2" tx2="dk2" accent1="accent1" accent2="accent2" accent3="accent3" accent4="accent4" accent5="accent5" accent6="accent6" hlink="hlink" folHlink="folHlink"/>
    </a:extraClrScheme>
    <a:extraClrScheme>
      <a:clrScheme name="Custom Design 2">
        <a:dk1>
          <a:srgbClr val="4D4D4D"/>
        </a:dk1>
        <a:lt1>
          <a:srgbClr val="FFFFFF"/>
        </a:lt1>
        <a:dk2>
          <a:srgbClr val="4D4D4D"/>
        </a:dk2>
        <a:lt2>
          <a:srgbClr val="EEECE1"/>
        </a:lt2>
        <a:accent1>
          <a:srgbClr val="629216"/>
        </a:accent1>
        <a:accent2>
          <a:srgbClr val="96BB00"/>
        </a:accent2>
        <a:accent3>
          <a:srgbClr val="FFFFFF"/>
        </a:accent3>
        <a:accent4>
          <a:srgbClr val="404040"/>
        </a:accent4>
        <a:accent5>
          <a:srgbClr val="B7C7AB"/>
        </a:accent5>
        <a:accent6>
          <a:srgbClr val="87A900"/>
        </a:accent6>
        <a:hlink>
          <a:srgbClr val="B9D913"/>
        </a:hlink>
        <a:folHlink>
          <a:srgbClr val="D4ED60"/>
        </a:folHlink>
      </a:clrScheme>
      <a:clrMap bg1="lt1" tx1="dk1" bg2="lt2" tx2="dk2" accent1="accent1" accent2="accent2" accent3="accent3" accent4="accent4" accent5="accent5" accent6="accent6" hlink="hlink" folHlink="folHlink"/>
    </a:extraClrScheme>
    <a:extraClrScheme>
      <a:clrScheme name="Custom Design 3">
        <a:dk1>
          <a:srgbClr val="4D4D4D"/>
        </a:dk1>
        <a:lt1>
          <a:srgbClr val="FFFFFF"/>
        </a:lt1>
        <a:dk2>
          <a:srgbClr val="4D4D4D"/>
        </a:dk2>
        <a:lt2>
          <a:srgbClr val="EEECE1"/>
        </a:lt2>
        <a:accent1>
          <a:srgbClr val="243C7C"/>
        </a:accent1>
        <a:accent2>
          <a:srgbClr val="5D56A7"/>
        </a:accent2>
        <a:accent3>
          <a:srgbClr val="FFFFFF"/>
        </a:accent3>
        <a:accent4>
          <a:srgbClr val="404040"/>
        </a:accent4>
        <a:accent5>
          <a:srgbClr val="ACAFBF"/>
        </a:accent5>
        <a:accent6>
          <a:srgbClr val="534D97"/>
        </a:accent6>
        <a:hlink>
          <a:srgbClr val="8B70B4"/>
        </a:hlink>
        <a:folHlink>
          <a:srgbClr val="B9A1CD"/>
        </a:folHlink>
      </a:clrScheme>
      <a:clrMap bg1="lt1" tx1="dk1" bg2="lt2" tx2="dk2" accent1="accent1" accent2="accent2" accent3="accent3" accent4="accent4" accent5="accent5" accent6="accent6" hlink="hlink" folHlink="folHlink"/>
    </a:extraClrScheme>
    <a:extraClrScheme>
      <a:clrScheme name="Custom Design 4">
        <a:dk1>
          <a:srgbClr val="4D4D4D"/>
        </a:dk1>
        <a:lt1>
          <a:srgbClr val="FFFFFF"/>
        </a:lt1>
        <a:dk2>
          <a:srgbClr val="4D4D4D"/>
        </a:dk2>
        <a:lt2>
          <a:srgbClr val="EEECE1"/>
        </a:lt2>
        <a:accent1>
          <a:srgbClr val="BC6B00"/>
        </a:accent1>
        <a:accent2>
          <a:srgbClr val="E98B00"/>
        </a:accent2>
        <a:accent3>
          <a:srgbClr val="FFFFFF"/>
        </a:accent3>
        <a:accent4>
          <a:srgbClr val="404040"/>
        </a:accent4>
        <a:accent5>
          <a:srgbClr val="DABAAA"/>
        </a:accent5>
        <a:accent6>
          <a:srgbClr val="D37D00"/>
        </a:accent6>
        <a:hlink>
          <a:srgbClr val="EEAF00"/>
        </a:hlink>
        <a:folHlink>
          <a:srgbClr val="FFD162"/>
        </a:folHlink>
      </a:clrScheme>
      <a:clrMap bg1="lt1" tx1="dk1" bg2="lt2" tx2="dk2" accent1="accent1" accent2="accent2" accent3="accent3" accent4="accent4" accent5="accent5" accent6="accent6" hlink="hlink" folHlink="folHlink"/>
    </a:extraClrScheme>
    <a:extraClrScheme>
      <a:clrScheme name="Custom Design 5">
        <a:dk1>
          <a:srgbClr val="4D4D4D"/>
        </a:dk1>
        <a:lt1>
          <a:srgbClr val="FFFFFF"/>
        </a:lt1>
        <a:dk2>
          <a:srgbClr val="4D4D4D"/>
        </a:dk2>
        <a:lt2>
          <a:srgbClr val="EEECE1"/>
        </a:lt2>
        <a:accent1>
          <a:srgbClr val="1F5979"/>
        </a:accent1>
        <a:accent2>
          <a:srgbClr val="4F87A0"/>
        </a:accent2>
        <a:accent3>
          <a:srgbClr val="FFFFFF"/>
        </a:accent3>
        <a:accent4>
          <a:srgbClr val="404040"/>
        </a:accent4>
        <a:accent5>
          <a:srgbClr val="ABB5BE"/>
        </a:accent5>
        <a:accent6>
          <a:srgbClr val="477A91"/>
        </a:accent6>
        <a:hlink>
          <a:srgbClr val="89A9B6"/>
        </a:hlink>
        <a:folHlink>
          <a:srgbClr val="AEC2C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4D4D4D"/>
      </a:dk1>
      <a:lt1>
        <a:srgbClr val="FFFFFF"/>
      </a:lt1>
      <a:dk2>
        <a:srgbClr val="4D4D4D"/>
      </a:dk2>
      <a:lt2>
        <a:srgbClr val="EEECE1"/>
      </a:lt2>
      <a:accent1>
        <a:srgbClr val="337189"/>
      </a:accent1>
      <a:accent2>
        <a:srgbClr val="3C9CBA"/>
      </a:accent2>
      <a:accent3>
        <a:srgbClr val="FFFFFF"/>
      </a:accent3>
      <a:accent4>
        <a:srgbClr val="404040"/>
      </a:accent4>
      <a:accent5>
        <a:srgbClr val="ADBBC4"/>
      </a:accent5>
      <a:accent6>
        <a:srgbClr val="358DA8"/>
      </a:accent6>
      <a:hlink>
        <a:srgbClr val="71C5D3"/>
      </a:hlink>
      <a:folHlink>
        <a:srgbClr val="ADE9F2"/>
      </a:folHlink>
    </a:clrScheme>
    <a:fontScheme name="1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4D4D4D"/>
        </a:dk1>
        <a:lt1>
          <a:srgbClr val="FFFFFF"/>
        </a:lt1>
        <a:dk2>
          <a:srgbClr val="4D4D4D"/>
        </a:dk2>
        <a:lt2>
          <a:srgbClr val="EEECE1"/>
        </a:lt2>
        <a:accent1>
          <a:srgbClr val="337189"/>
        </a:accent1>
        <a:accent2>
          <a:srgbClr val="3C9CBA"/>
        </a:accent2>
        <a:accent3>
          <a:srgbClr val="FFFFFF"/>
        </a:accent3>
        <a:accent4>
          <a:srgbClr val="404040"/>
        </a:accent4>
        <a:accent5>
          <a:srgbClr val="ADBBC4"/>
        </a:accent5>
        <a:accent6>
          <a:srgbClr val="358DA8"/>
        </a:accent6>
        <a:hlink>
          <a:srgbClr val="71C5D3"/>
        </a:hlink>
        <a:folHlink>
          <a:srgbClr val="ADE9F2"/>
        </a:folHlink>
      </a:clrScheme>
      <a:clrMap bg1="lt1" tx1="dk1" bg2="lt2" tx2="dk2" accent1="accent1" accent2="accent2" accent3="accent3" accent4="accent4" accent5="accent5" accent6="accent6" hlink="hlink" folHlink="folHlink"/>
    </a:extraClrScheme>
    <a:extraClrScheme>
      <a:clrScheme name="1_Office Theme 2">
        <a:dk1>
          <a:srgbClr val="4D4D4D"/>
        </a:dk1>
        <a:lt1>
          <a:srgbClr val="FFFFFF"/>
        </a:lt1>
        <a:dk2>
          <a:srgbClr val="4D4D4D"/>
        </a:dk2>
        <a:lt2>
          <a:srgbClr val="EEECE1"/>
        </a:lt2>
        <a:accent1>
          <a:srgbClr val="629216"/>
        </a:accent1>
        <a:accent2>
          <a:srgbClr val="96BB00"/>
        </a:accent2>
        <a:accent3>
          <a:srgbClr val="FFFFFF"/>
        </a:accent3>
        <a:accent4>
          <a:srgbClr val="404040"/>
        </a:accent4>
        <a:accent5>
          <a:srgbClr val="B7C7AB"/>
        </a:accent5>
        <a:accent6>
          <a:srgbClr val="87A900"/>
        </a:accent6>
        <a:hlink>
          <a:srgbClr val="B9D913"/>
        </a:hlink>
        <a:folHlink>
          <a:srgbClr val="D4ED60"/>
        </a:folHlink>
      </a:clrScheme>
      <a:clrMap bg1="lt1" tx1="dk1" bg2="lt2" tx2="dk2" accent1="accent1" accent2="accent2" accent3="accent3" accent4="accent4" accent5="accent5" accent6="accent6" hlink="hlink" folHlink="folHlink"/>
    </a:extraClrScheme>
    <a:extraClrScheme>
      <a:clrScheme name="1_Office Theme 3">
        <a:dk1>
          <a:srgbClr val="4D4D4D"/>
        </a:dk1>
        <a:lt1>
          <a:srgbClr val="FFFFFF"/>
        </a:lt1>
        <a:dk2>
          <a:srgbClr val="4D4D4D"/>
        </a:dk2>
        <a:lt2>
          <a:srgbClr val="EEECE1"/>
        </a:lt2>
        <a:accent1>
          <a:srgbClr val="243C7C"/>
        </a:accent1>
        <a:accent2>
          <a:srgbClr val="5D56A7"/>
        </a:accent2>
        <a:accent3>
          <a:srgbClr val="FFFFFF"/>
        </a:accent3>
        <a:accent4>
          <a:srgbClr val="404040"/>
        </a:accent4>
        <a:accent5>
          <a:srgbClr val="ACAFBF"/>
        </a:accent5>
        <a:accent6>
          <a:srgbClr val="534D97"/>
        </a:accent6>
        <a:hlink>
          <a:srgbClr val="8B70B4"/>
        </a:hlink>
        <a:folHlink>
          <a:srgbClr val="B9A1CD"/>
        </a:folHlink>
      </a:clrScheme>
      <a:clrMap bg1="lt1" tx1="dk1" bg2="lt2" tx2="dk2" accent1="accent1" accent2="accent2" accent3="accent3" accent4="accent4" accent5="accent5" accent6="accent6" hlink="hlink" folHlink="folHlink"/>
    </a:extraClrScheme>
    <a:extraClrScheme>
      <a:clrScheme name="1_Office Theme 4">
        <a:dk1>
          <a:srgbClr val="4D4D4D"/>
        </a:dk1>
        <a:lt1>
          <a:srgbClr val="FFFFFF"/>
        </a:lt1>
        <a:dk2>
          <a:srgbClr val="4D4D4D"/>
        </a:dk2>
        <a:lt2>
          <a:srgbClr val="EEECE1"/>
        </a:lt2>
        <a:accent1>
          <a:srgbClr val="BC6B00"/>
        </a:accent1>
        <a:accent2>
          <a:srgbClr val="E98B00"/>
        </a:accent2>
        <a:accent3>
          <a:srgbClr val="FFFFFF"/>
        </a:accent3>
        <a:accent4>
          <a:srgbClr val="404040"/>
        </a:accent4>
        <a:accent5>
          <a:srgbClr val="DABAAA"/>
        </a:accent5>
        <a:accent6>
          <a:srgbClr val="D37D00"/>
        </a:accent6>
        <a:hlink>
          <a:srgbClr val="EEAF00"/>
        </a:hlink>
        <a:folHlink>
          <a:srgbClr val="FFD162"/>
        </a:folHlink>
      </a:clrScheme>
      <a:clrMap bg1="lt1" tx1="dk1" bg2="lt2" tx2="dk2" accent1="accent1" accent2="accent2" accent3="accent3" accent4="accent4" accent5="accent5" accent6="accent6" hlink="hlink" folHlink="folHlink"/>
    </a:extraClrScheme>
    <a:extraClrScheme>
      <a:clrScheme name="1_Office Theme 5">
        <a:dk1>
          <a:srgbClr val="4D4D4D"/>
        </a:dk1>
        <a:lt1>
          <a:srgbClr val="FFFFFF"/>
        </a:lt1>
        <a:dk2>
          <a:srgbClr val="4D4D4D"/>
        </a:dk2>
        <a:lt2>
          <a:srgbClr val="EEECE1"/>
        </a:lt2>
        <a:accent1>
          <a:srgbClr val="1F5979"/>
        </a:accent1>
        <a:accent2>
          <a:srgbClr val="4F87A0"/>
        </a:accent2>
        <a:accent3>
          <a:srgbClr val="FFFFFF"/>
        </a:accent3>
        <a:accent4>
          <a:srgbClr val="404040"/>
        </a:accent4>
        <a:accent5>
          <a:srgbClr val="ABB5BE"/>
        </a:accent5>
        <a:accent6>
          <a:srgbClr val="477A91"/>
        </a:accent6>
        <a:hlink>
          <a:srgbClr val="89A9B6"/>
        </a:hlink>
        <a:folHlink>
          <a:srgbClr val="AEC2C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noFill/>
          <a:miter lim="0"/>
          <a:headEnd/>
          <a:tailEnd/>
        </a:ln>
      </a:spPr>
      <a:bodyPr lIns="126435" tIns="72248" rIns="126435" bIns="72248"/>
      <a:lstStyle>
        <a:defPPr algn="l" defTabSz="649288">
          <a:defRPr sz="9300" dirty="0">
            <a:solidFill>
              <a:srgbClr val="4D4D4D"/>
            </a:solidFill>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noFill/>
          <a:miter lim="0"/>
          <a:headEnd/>
          <a:tailEnd/>
        </a:ln>
      </a:spPr>
      <a:bodyPr lIns="126435" tIns="72248" rIns="126435" bIns="72248"/>
      <a:lstStyle>
        <a:defPPr algn="l" defTabSz="649288">
          <a:defRPr sz="9300" dirty="0">
            <a:solidFill>
              <a:srgbClr val="4D4D4D"/>
            </a:solidFill>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4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noFill/>
          <a:miter lim="0"/>
          <a:headEnd/>
          <a:tailEnd/>
        </a:ln>
      </a:spPr>
      <a:bodyPr lIns="126435" tIns="72248" rIns="126435" bIns="72248"/>
      <a:lstStyle>
        <a:defPPr algn="l" defTabSz="649288">
          <a:defRPr sz="9300" dirty="0">
            <a:solidFill>
              <a:srgbClr val="4D4D4D"/>
            </a:solidFill>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7.xml><?xml version="1.0" encoding="utf-8"?>
<a:theme xmlns:a="http://schemas.openxmlformats.org/drawingml/2006/main" name="5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noFill/>
          <a:miter lim="0"/>
          <a:headEnd/>
          <a:tailEnd/>
        </a:ln>
      </a:spPr>
      <a:bodyPr lIns="126435" tIns="72248" rIns="126435" bIns="72248"/>
      <a:lstStyle>
        <a:defPPr algn="l" defTabSz="649288">
          <a:defRPr sz="9300" dirty="0">
            <a:solidFill>
              <a:srgbClr val="4D4D4D"/>
            </a:solidFill>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94B89D1493CB42B6C831A0F16B2776" ma:contentTypeVersion="0" ma:contentTypeDescription="Create a new document." ma:contentTypeScope="" ma:versionID="ee122ac876d6a745af4c8abf98aa978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46CC7A3-1B10-410F-B615-F78839DF7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A33EDE7-4C34-4A9C-929B-98119FA61C20}">
  <ds:schemaRefs>
    <ds:schemaRef ds:uri="http://schemas.microsoft.com/sharepoint/v3/contenttype/forms"/>
  </ds:schemaRefs>
</ds:datastoreItem>
</file>

<file path=customXml/itemProps3.xml><?xml version="1.0" encoding="utf-8"?>
<ds:datastoreItem xmlns:ds="http://schemas.openxmlformats.org/officeDocument/2006/customXml" ds:itemID="{34949FEC-866B-494F-8314-600131962548}">
  <ds:schemaRefs>
    <ds:schemaRef ds:uri="http://schemas.microsoft.com/office/2006/metadata/longProperties"/>
  </ds:schemaRefs>
</ds:datastoreItem>
</file>

<file path=customXml/itemProps4.xml><?xml version="1.0" encoding="utf-8"?>
<ds:datastoreItem xmlns:ds="http://schemas.openxmlformats.org/officeDocument/2006/customXml" ds:itemID="{E1C0AA33-1D04-4F23-8E31-C45FF3AB3BF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X:Templates:Presentations:Designs:Bold Stripes</Template>
  <TotalTime>1112</TotalTime>
  <Words>8099</Words>
  <Application>Microsoft Office PowerPoint</Application>
  <PresentationFormat>On-screen Show (4:3)</PresentationFormat>
  <Paragraphs>566</Paragraphs>
  <Slides>86</Slides>
  <Notes>86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86</vt:i4>
      </vt:variant>
    </vt:vector>
  </HeadingPairs>
  <TitlesOfParts>
    <vt:vector size="94" baseType="lpstr">
      <vt:lpstr>Office Theme</vt:lpstr>
      <vt:lpstr>Custom Design</vt:lpstr>
      <vt:lpstr>1_Office Theme</vt:lpstr>
      <vt:lpstr>2_Office Theme</vt:lpstr>
      <vt:lpstr>3_Office Theme</vt:lpstr>
      <vt:lpstr>4_Office Theme</vt:lpstr>
      <vt:lpstr>5_Office Theme</vt:lpstr>
      <vt:lpstr>Microsoft Office Excel 97-2003 Worksheet</vt:lpstr>
      <vt:lpstr>Crafting Powerful Reports and Presentations: Strategies for Improving Communication in Evaluation</vt:lpstr>
      <vt:lpstr>Slide 2</vt:lpstr>
      <vt:lpstr>Slide 3</vt:lpstr>
      <vt:lpstr>Slide 4</vt:lpstr>
      <vt:lpstr>Slide 5</vt:lpstr>
      <vt:lpstr>95% of Reports and Presentations SUCK</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Workshop Results</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Company>Anabliss 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 Hass</dc:creator>
  <cp:lastModifiedBy>Kelci Price</cp:lastModifiedBy>
  <cp:revision>209</cp:revision>
  <dcterms:created xsi:type="dcterms:W3CDTF">2008-04-21T17:49:40Z</dcterms:created>
  <dcterms:modified xsi:type="dcterms:W3CDTF">2012-11-05T17:36:04Z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Lauren Varner</vt:lpwstr>
  </property>
  <property fmtid="{D5CDD505-2E9C-101B-9397-08002B2CF9AE}" pid="3" name="xd_Signature">
    <vt:lpwstr/>
  </property>
  <property fmtid="{D5CDD505-2E9C-101B-9397-08002B2CF9AE}" pid="4" name="display_urn:schemas-microsoft-com:office:office#Author">
    <vt:lpwstr>Lauren Varner</vt:lpwstr>
  </property>
  <property fmtid="{D5CDD505-2E9C-101B-9397-08002B2CF9AE}" pid="5" name="TemplateUrl">
    <vt:lpwstr/>
  </property>
  <property fmtid="{D5CDD505-2E9C-101B-9397-08002B2CF9AE}" pid="6" name="xd_ProgID">
    <vt:lpwstr/>
  </property>
  <property fmtid="{D5CDD505-2E9C-101B-9397-08002B2CF9AE}" pid="7" name="_SharedFileIndex">
    <vt:lpwstr/>
  </property>
</Properties>
</file>