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12"/>
  </p:notesMasterIdLst>
  <p:sldIdLst>
    <p:sldId id="256" r:id="rId2"/>
    <p:sldId id="257" r:id="rId3"/>
    <p:sldId id="262" r:id="rId4"/>
    <p:sldId id="258" r:id="rId5"/>
    <p:sldId id="259" r:id="rId6"/>
    <p:sldId id="260" r:id="rId7"/>
    <p:sldId id="261" r:id="rId8"/>
    <p:sldId id="263" r:id="rId9"/>
    <p:sldId id="264" r:id="rId10"/>
    <p:sldId id="26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48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866" autoAdjust="0"/>
  </p:normalViewPr>
  <p:slideViewPr>
    <p:cSldViewPr>
      <p:cViewPr varScale="1">
        <p:scale>
          <a:sx n="71" d="100"/>
          <a:sy n="71" d="100"/>
        </p:scale>
        <p:origin x="-1786" y="-82"/>
      </p:cViewPr>
      <p:guideLst>
        <p:guide orient="horz" pos="2160"/>
        <p:guide pos="2880"/>
      </p:guideLst>
    </p:cSldViewPr>
  </p:slideViewPr>
  <p:notesTextViewPr>
    <p:cViewPr>
      <p:scale>
        <a:sx n="1" d="1"/>
        <a:sy n="1" d="1"/>
      </p:scale>
      <p:origin x="0" y="113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A7F68DE-D2D6-4350-9B0E-5A72DF52AA9E}" type="datetimeFigureOut">
              <a:rPr lang="en-US" smtClean="0"/>
              <a:t>11/13/2011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2E3CB2B-93A5-4D2D-9B96-0D7FD39B3824}" type="slidenum">
              <a:rPr lang="en-US" smtClean="0"/>
              <a:t>‹#›</a:t>
            </a:fld>
            <a:endParaRPr lang="en-US"/>
          </a:p>
        </p:txBody>
      </p:sp>
    </p:spTree>
    <p:extLst>
      <p:ext uri="{BB962C8B-B14F-4D97-AF65-F5344CB8AC3E}">
        <p14:creationId xmlns:p14="http://schemas.microsoft.com/office/powerpoint/2010/main" val="178043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E3CB2B-93A5-4D2D-9B96-0D7FD39B3824}" type="slidenum">
              <a:rPr lang="en-US" smtClean="0"/>
              <a:t>1</a:t>
            </a:fld>
            <a:endParaRPr lang="en-US"/>
          </a:p>
        </p:txBody>
      </p:sp>
    </p:spTree>
    <p:extLst>
      <p:ext uri="{BB962C8B-B14F-4D97-AF65-F5344CB8AC3E}">
        <p14:creationId xmlns:p14="http://schemas.microsoft.com/office/powerpoint/2010/main" val="273066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also</a:t>
            </a:r>
            <a:r>
              <a:rPr lang="en-US" baseline="0" dirty="0" smtClean="0"/>
              <a:t> conducted site visits to both DHS and DCFS.  </a:t>
            </a:r>
          </a:p>
          <a:p>
            <a:r>
              <a:rPr lang="en-US" baseline="0" dirty="0" smtClean="0"/>
              <a:t>We first held a focus group with middle level managers to learn more about the successes and challenges they encountered with contracting processes in each of the 6 areas and gather their impressions of the Partnership Principles.  We had originally proposed using a modified Delphi method to obtain consensus about the level of adoption, but there was so much inconsistency across divisions that would not have been possible.</a:t>
            </a:r>
          </a:p>
          <a:p>
            <a:r>
              <a:rPr lang="en-US" baseline="0" dirty="0" smtClean="0"/>
              <a:t>We also conducted individual interviews with senior officials and asked them questions to learn more about successes, challenges, and contextual factors to be considered in interpreting the survey responses from both providers and government.</a:t>
            </a:r>
          </a:p>
          <a:p>
            <a:r>
              <a:rPr lang="en-US" baseline="0" dirty="0" smtClean="0"/>
              <a:t>We gathered relevant documents as we became aware of them, including relevant legislation that had been passed, power point presentations that had been made, and memoranda and implementation plans that had been issued.  We reviewed them for content to gather factual information to support or refute survey and interview data, and to inform recommendations.</a:t>
            </a:r>
          </a:p>
          <a:p>
            <a:endParaRPr lang="en-US" baseline="0" dirty="0" smtClean="0"/>
          </a:p>
          <a:p>
            <a:r>
              <a:rPr lang="en-US" sz="1200" kern="1200" dirty="0" smtClean="0">
                <a:solidFill>
                  <a:schemeClr val="tx1"/>
                </a:solidFill>
                <a:effectLst/>
                <a:latin typeface="+mn-lt"/>
                <a:ea typeface="+mn-ea"/>
                <a:cs typeface="+mn-cs"/>
              </a:rPr>
              <a:t>Among our findings were that:</a:t>
            </a:r>
          </a:p>
          <a:p>
            <a:pPr lvl="0"/>
            <a:r>
              <a:rPr lang="en-US" sz="1200" kern="1200" dirty="0" smtClean="0">
                <a:solidFill>
                  <a:schemeClr val="tx1"/>
                </a:solidFill>
                <a:effectLst/>
                <a:latin typeface="+mn-lt"/>
                <a:ea typeface="+mn-ea"/>
                <a:cs typeface="+mn-cs"/>
              </a:rPr>
              <a:t>There were differences between government and provider ratings on the perceived extent of adoption of many of the practices</a:t>
            </a:r>
          </a:p>
          <a:p>
            <a:pPr lvl="0"/>
            <a:r>
              <a:rPr lang="en-US" sz="1200" kern="1200" dirty="0" smtClean="0">
                <a:solidFill>
                  <a:schemeClr val="tx1"/>
                </a:solidFill>
                <a:effectLst/>
                <a:latin typeface="+mn-lt"/>
                <a:ea typeface="+mn-ea"/>
                <a:cs typeface="+mn-cs"/>
              </a:rPr>
              <a:t>We saw progress with a lot of room for growth.</a:t>
            </a:r>
          </a:p>
          <a:p>
            <a:pPr lvl="0"/>
            <a:r>
              <a:rPr lang="en-US" sz="1200" kern="1200" dirty="0" smtClean="0">
                <a:solidFill>
                  <a:schemeClr val="tx1"/>
                </a:solidFill>
                <a:effectLst/>
                <a:latin typeface="+mn-lt"/>
                <a:ea typeface="+mn-ea"/>
                <a:cs typeface="+mn-cs"/>
              </a:rPr>
              <a:t>True collaboration between all stakeholders will be key to reforming the system to meet everyone’s needs to the extent that this is practical and realistic.</a:t>
            </a:r>
          </a:p>
          <a:p>
            <a:pPr lvl="0"/>
            <a:r>
              <a:rPr lang="en-US" sz="1200" kern="1200" dirty="0" smtClean="0">
                <a:solidFill>
                  <a:schemeClr val="tx1"/>
                </a:solidFill>
                <a:effectLst/>
                <a:latin typeface="+mn-lt"/>
                <a:ea typeface="+mn-ea"/>
                <a:cs typeface="+mn-cs"/>
              </a:rPr>
              <a:t>A significant portion of providers could benefit from capacity building assistance, especially in the area of measurement and evaluation.</a:t>
            </a:r>
          </a:p>
          <a:p>
            <a:endParaRPr lang="en-US" dirty="0"/>
          </a:p>
        </p:txBody>
      </p:sp>
      <p:sp>
        <p:nvSpPr>
          <p:cNvPr id="4" name="Slide Number Placeholder 3"/>
          <p:cNvSpPr>
            <a:spLocks noGrp="1"/>
          </p:cNvSpPr>
          <p:nvPr>
            <p:ph type="sldNum" sz="quarter" idx="10"/>
          </p:nvPr>
        </p:nvSpPr>
        <p:spPr/>
        <p:txBody>
          <a:bodyPr/>
          <a:lstStyle/>
          <a:p>
            <a:fld id="{92E3CB2B-93A5-4D2D-9B96-0D7FD39B3824}" type="slidenum">
              <a:rPr lang="en-US" smtClean="0"/>
              <a:t>10</a:t>
            </a:fld>
            <a:endParaRPr lang="en-US"/>
          </a:p>
        </p:txBody>
      </p:sp>
    </p:spTree>
    <p:extLst>
      <p:ext uri="{BB962C8B-B14F-4D97-AF65-F5344CB8AC3E}">
        <p14:creationId xmlns:p14="http://schemas.microsoft.com/office/powerpoint/2010/main" val="103665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92E3CB2B-93A5-4D2D-9B96-0D7FD39B3824}" type="slidenum">
              <a:rPr lang="en-US" smtClean="0"/>
              <a:t>2</a:t>
            </a:fld>
            <a:endParaRPr lang="en-US"/>
          </a:p>
        </p:txBody>
      </p:sp>
    </p:spTree>
    <p:extLst>
      <p:ext uri="{BB962C8B-B14F-4D97-AF65-F5344CB8AC3E}">
        <p14:creationId xmlns:p14="http://schemas.microsoft.com/office/powerpoint/2010/main" val="704336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92E3CB2B-93A5-4D2D-9B96-0D7FD39B3824}" type="slidenum">
              <a:rPr lang="en-US" smtClean="0"/>
              <a:t>3</a:t>
            </a:fld>
            <a:endParaRPr lang="en-US"/>
          </a:p>
        </p:txBody>
      </p:sp>
    </p:spTree>
    <p:extLst>
      <p:ext uri="{BB962C8B-B14F-4D97-AF65-F5344CB8AC3E}">
        <p14:creationId xmlns:p14="http://schemas.microsoft.com/office/powerpoint/2010/main" val="704336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92E3CB2B-93A5-4D2D-9B96-0D7FD39B3824}" type="slidenum">
              <a:rPr lang="en-US" smtClean="0"/>
              <a:t>4</a:t>
            </a:fld>
            <a:endParaRPr lang="en-US"/>
          </a:p>
        </p:txBody>
      </p:sp>
    </p:spTree>
    <p:extLst>
      <p:ext uri="{BB962C8B-B14F-4D97-AF65-F5344CB8AC3E}">
        <p14:creationId xmlns:p14="http://schemas.microsoft.com/office/powerpoint/2010/main" val="1584781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92E3CB2B-93A5-4D2D-9B96-0D7FD39B3824}" type="slidenum">
              <a:rPr lang="en-US" smtClean="0"/>
              <a:t>5</a:t>
            </a:fld>
            <a:endParaRPr lang="en-US"/>
          </a:p>
        </p:txBody>
      </p:sp>
    </p:spTree>
    <p:extLst>
      <p:ext uri="{BB962C8B-B14F-4D97-AF65-F5344CB8AC3E}">
        <p14:creationId xmlns:p14="http://schemas.microsoft.com/office/powerpoint/2010/main" val="623967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a:t>
            </a:r>
            <a:r>
              <a:rPr lang="en-US" baseline="0" dirty="0" smtClean="0"/>
              <a:t> first steps before measurement development was to create a framework that defined the stages of adoption.</a:t>
            </a:r>
          </a:p>
          <a:p>
            <a:endParaRPr lang="en-US" baseline="0" dirty="0" smtClean="0"/>
          </a:p>
          <a:p>
            <a:r>
              <a:rPr lang="en-US" baseline="0" dirty="0" smtClean="0"/>
              <a:t>They ranged from no awareness such that the department did not recognize a need for change and the current practices were not consistent with the partnership principles to the change stage which was defined as changes have been made and institutionalized, or that the current practices are consistent with the partnership principles.</a:t>
            </a:r>
            <a:endParaRPr lang="en-US" dirty="0"/>
          </a:p>
        </p:txBody>
      </p:sp>
      <p:sp>
        <p:nvSpPr>
          <p:cNvPr id="4" name="Slide Number Placeholder 3"/>
          <p:cNvSpPr>
            <a:spLocks noGrp="1"/>
          </p:cNvSpPr>
          <p:nvPr>
            <p:ph type="sldNum" sz="quarter" idx="10"/>
          </p:nvPr>
        </p:nvSpPr>
        <p:spPr/>
        <p:txBody>
          <a:bodyPr/>
          <a:lstStyle/>
          <a:p>
            <a:fld id="{92E3CB2B-93A5-4D2D-9B96-0D7FD39B3824}" type="slidenum">
              <a:rPr lang="en-US" smtClean="0"/>
              <a:t>6</a:t>
            </a:fld>
            <a:endParaRPr lang="en-US"/>
          </a:p>
        </p:txBody>
      </p:sp>
    </p:spTree>
    <p:extLst>
      <p:ext uri="{BB962C8B-B14F-4D97-AF65-F5344CB8AC3E}">
        <p14:creationId xmlns:p14="http://schemas.microsoft.com/office/powerpoint/2010/main" val="806645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a:t>
            </a:r>
            <a:r>
              <a:rPr lang="en-US" baseline="0" dirty="0" smtClean="0"/>
              <a:t> this framework, the next step was to create the measures.  The first step in that process was to define the specific actions that would describe the stage for each practice.  Of special interest was differentiating between commitment, action, and change.  No awareness and awareness were fairly straightforward.</a:t>
            </a:r>
          </a:p>
          <a:p>
            <a:endParaRPr lang="en-US" baseline="0" dirty="0" smtClean="0"/>
          </a:p>
          <a:p>
            <a:r>
              <a:rPr lang="en-US" baseline="0" dirty="0" smtClean="0"/>
              <a:t>We developed this grid of indicators for each practice and then shared it with the Donors Forum, government representatives, and other policy forum volunteers who helped us to refine the statements and ensure that they were, in fact, accurate.</a:t>
            </a:r>
          </a:p>
          <a:p>
            <a:endParaRPr lang="en-US" baseline="0" dirty="0" smtClean="0"/>
          </a:p>
          <a:p>
            <a:r>
              <a:rPr lang="en-US" baseline="0" dirty="0" smtClean="0"/>
              <a:t>We used this grid to develop online surveys.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2E3CB2B-93A5-4D2D-9B96-0D7FD39B3824}" type="slidenum">
              <a:rPr lang="en-US" smtClean="0"/>
              <a:t>7</a:t>
            </a:fld>
            <a:endParaRPr lang="en-US"/>
          </a:p>
        </p:txBody>
      </p:sp>
    </p:spTree>
    <p:extLst>
      <p:ext uri="{BB962C8B-B14F-4D97-AF65-F5344CB8AC3E}">
        <p14:creationId xmlns:p14="http://schemas.microsoft.com/office/powerpoint/2010/main" val="2515702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a:t>
            </a:r>
            <a:r>
              <a:rPr lang="en-US" baseline="0" dirty="0" smtClean="0"/>
              <a:t> here is how the statements transferred from the grid, to a question on the survey.  Respondents were instructed to check all that applied.  Each statement corresponded to a level of adoption, and we were able to select the statement that each respondent checked that represented the highest level as an indicator of the respondents’ ratings for level of adoption for each practice.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2E3CB2B-93A5-4D2D-9B96-0D7FD39B3824}" type="slidenum">
              <a:rPr lang="en-US" smtClean="0"/>
              <a:t>8</a:t>
            </a:fld>
            <a:endParaRPr lang="en-US"/>
          </a:p>
        </p:txBody>
      </p:sp>
    </p:spTree>
    <p:extLst>
      <p:ext uri="{BB962C8B-B14F-4D97-AF65-F5344CB8AC3E}">
        <p14:creationId xmlns:p14="http://schemas.microsoft.com/office/powerpoint/2010/main" val="772626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took a little different approach with the provider survey.  We asked providers to rate the agency they had contracts with, and that could be either DHS, DCFS, or both.  A typical provider survey question looked like this.  The objective was to obtain a measure of which practices providers were able to see that government had implemented.</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2E3CB2B-93A5-4D2D-9B96-0D7FD39B3824}" type="slidenum">
              <a:rPr lang="en-US" smtClean="0"/>
              <a:t>9</a:t>
            </a:fld>
            <a:endParaRPr lang="en-US"/>
          </a:p>
        </p:txBody>
      </p:sp>
    </p:spTree>
    <p:extLst>
      <p:ext uri="{BB962C8B-B14F-4D97-AF65-F5344CB8AC3E}">
        <p14:creationId xmlns:p14="http://schemas.microsoft.com/office/powerpoint/2010/main" val="772626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C3A3FB-2F61-4AEF-8EC3-2B5BE495987C}" type="datetimeFigureOut">
              <a:rPr lang="en-US" smtClean="0"/>
              <a:t>11/13/2011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C6FB9-69C1-440B-96CB-502148ACFD27}"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C3A3FB-2F61-4AEF-8EC3-2B5BE495987C}" type="datetimeFigureOut">
              <a:rPr lang="en-US" smtClean="0"/>
              <a:t>11/13/2011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C6FB9-69C1-440B-96CB-502148ACFD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C3A3FB-2F61-4AEF-8EC3-2B5BE495987C}" type="datetimeFigureOut">
              <a:rPr lang="en-US" smtClean="0"/>
              <a:t>11/13/2011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C6FB9-69C1-440B-96CB-502148ACFD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C3A3FB-2F61-4AEF-8EC3-2B5BE495987C}" type="datetimeFigureOut">
              <a:rPr lang="en-US" smtClean="0"/>
              <a:t>11/13/2011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C6FB9-69C1-440B-96CB-502148ACFD2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C3A3FB-2F61-4AEF-8EC3-2B5BE495987C}" type="datetimeFigureOut">
              <a:rPr lang="en-US" smtClean="0"/>
              <a:t>11/13/2011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C6FB9-69C1-440B-96CB-502148ACFD2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C3A3FB-2F61-4AEF-8EC3-2B5BE495987C}" type="datetimeFigureOut">
              <a:rPr lang="en-US" smtClean="0"/>
              <a:t>11/13/2011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C6FB9-69C1-440B-96CB-502148ACFD2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C3A3FB-2F61-4AEF-8EC3-2B5BE495987C}" type="datetimeFigureOut">
              <a:rPr lang="en-US" smtClean="0"/>
              <a:t>11/13/2011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6C6FB9-69C1-440B-96CB-502148ACFD27}"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C3A3FB-2F61-4AEF-8EC3-2B5BE495987C}" type="datetimeFigureOut">
              <a:rPr lang="en-US" smtClean="0"/>
              <a:t>11/13/2011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6C6FB9-69C1-440B-96CB-502148ACFD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C3A3FB-2F61-4AEF-8EC3-2B5BE495987C}" type="datetimeFigureOut">
              <a:rPr lang="en-US" smtClean="0"/>
              <a:t>11/13/2011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6C6FB9-69C1-440B-96CB-502148ACFD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C3A3FB-2F61-4AEF-8EC3-2B5BE495987C}" type="datetimeFigureOut">
              <a:rPr lang="en-US" smtClean="0"/>
              <a:t>11/13/2011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C6FB9-69C1-440B-96CB-502148ACFD27}"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C3A3FB-2F61-4AEF-8EC3-2B5BE495987C}" type="datetimeFigureOut">
              <a:rPr lang="en-US" smtClean="0"/>
              <a:t>11/13/2011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C6FB9-69C1-440B-96CB-502148ACFD2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DC3A3FB-2F61-4AEF-8EC3-2B5BE495987C}" type="datetimeFigureOut">
              <a:rPr lang="en-US" smtClean="0"/>
              <a:t>11/13/2011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16C6FB9-69C1-440B-96CB-502148ACFD2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_ftnref2"/></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Autofit/>
          </a:bodyPr>
          <a:lstStyle/>
          <a:p>
            <a:r>
              <a:rPr lang="en-US" sz="3600" b="1" dirty="0" smtClean="0"/>
              <a:t>Evaluation of Government Contracting for Human Services Systems Reform</a:t>
            </a:r>
            <a:endParaRPr lang="en-US" sz="3600" b="1" dirty="0"/>
          </a:p>
        </p:txBody>
      </p:sp>
      <p:sp>
        <p:nvSpPr>
          <p:cNvPr id="3" name="Subtitle 2"/>
          <p:cNvSpPr>
            <a:spLocks noGrp="1"/>
          </p:cNvSpPr>
          <p:nvPr>
            <p:ph type="subTitle" idx="1"/>
          </p:nvPr>
        </p:nvSpPr>
        <p:spPr>
          <a:xfrm>
            <a:off x="1371600" y="2667000"/>
            <a:ext cx="6400800" cy="3581400"/>
          </a:xfrm>
        </p:spPr>
        <p:txBody>
          <a:bodyPr>
            <a:normAutofit/>
          </a:bodyPr>
          <a:lstStyle/>
          <a:p>
            <a:r>
              <a:rPr lang="en-US" sz="2000" b="1" dirty="0"/>
              <a:t>November 3, 2011</a:t>
            </a:r>
          </a:p>
          <a:p>
            <a:r>
              <a:rPr lang="en-US" sz="2000" b="1" dirty="0"/>
              <a:t>Evaluation 2011:  Values and Valuing in Evaluation</a:t>
            </a:r>
          </a:p>
          <a:p>
            <a:endParaRPr lang="en-US" sz="2000" dirty="0" smtClean="0"/>
          </a:p>
          <a:p>
            <a:r>
              <a:rPr lang="en-US" sz="2000" b="1" dirty="0" smtClean="0"/>
              <a:t>Susan M. Wolfe</a:t>
            </a:r>
          </a:p>
          <a:p>
            <a:r>
              <a:rPr lang="en-US" sz="2000" b="1" dirty="0" smtClean="0"/>
              <a:t>Susan Wolfe and Associates, LLC</a:t>
            </a:r>
          </a:p>
          <a:p>
            <a:r>
              <a:rPr lang="en-US" sz="2000" b="1" dirty="0" smtClean="0"/>
              <a:t>and</a:t>
            </a:r>
          </a:p>
          <a:p>
            <a:r>
              <a:rPr lang="en-US" sz="2000" b="1" dirty="0" smtClean="0"/>
              <a:t>Kathryn Race</a:t>
            </a:r>
          </a:p>
          <a:p>
            <a:r>
              <a:rPr lang="en-US" sz="2000" b="1" dirty="0" smtClean="0"/>
              <a:t>Race &amp; Associates, Ltd.</a:t>
            </a:r>
          </a:p>
          <a:p>
            <a:endParaRPr lang="en-US" sz="2000" dirty="0"/>
          </a:p>
        </p:txBody>
      </p:sp>
    </p:spTree>
    <p:extLst>
      <p:ext uri="{BB962C8B-B14F-4D97-AF65-F5344CB8AC3E}">
        <p14:creationId xmlns:p14="http://schemas.microsoft.com/office/powerpoint/2010/main" val="3233564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 Visits and Document Reviews</a:t>
            </a:r>
            <a:endParaRPr lang="en-US" dirty="0"/>
          </a:p>
        </p:txBody>
      </p:sp>
      <p:sp>
        <p:nvSpPr>
          <p:cNvPr id="3" name="Content Placeholder 2"/>
          <p:cNvSpPr>
            <a:spLocks noGrp="1"/>
          </p:cNvSpPr>
          <p:nvPr>
            <p:ph idx="1"/>
          </p:nvPr>
        </p:nvSpPr>
        <p:spPr/>
        <p:txBody>
          <a:bodyPr>
            <a:normAutofit lnSpcReduction="10000"/>
          </a:bodyPr>
          <a:lstStyle/>
          <a:p>
            <a:r>
              <a:rPr lang="en-US" dirty="0" smtClean="0"/>
              <a:t>Focus Group</a:t>
            </a:r>
          </a:p>
          <a:p>
            <a:pPr lvl="1"/>
            <a:r>
              <a:rPr lang="en-US" dirty="0" smtClean="0"/>
              <a:t>Middle managers</a:t>
            </a:r>
          </a:p>
          <a:p>
            <a:endParaRPr lang="en-US" dirty="0"/>
          </a:p>
          <a:p>
            <a:endParaRPr lang="en-US" dirty="0" smtClean="0"/>
          </a:p>
          <a:p>
            <a:r>
              <a:rPr lang="en-US" dirty="0" smtClean="0"/>
              <a:t>Individual Interviews</a:t>
            </a:r>
          </a:p>
          <a:p>
            <a:pPr lvl="1"/>
            <a:r>
              <a:rPr lang="en-US" dirty="0" smtClean="0"/>
              <a:t>Senior officials</a:t>
            </a:r>
          </a:p>
          <a:p>
            <a:endParaRPr lang="en-US" dirty="0"/>
          </a:p>
          <a:p>
            <a:endParaRPr lang="en-US" dirty="0" smtClean="0"/>
          </a:p>
          <a:p>
            <a:r>
              <a:rPr lang="en-US" dirty="0" smtClean="0"/>
              <a:t>Documents</a:t>
            </a:r>
          </a:p>
          <a:p>
            <a:pPr lvl="1"/>
            <a:r>
              <a:rPr lang="en-US" dirty="0" smtClean="0"/>
              <a:t>Memos</a:t>
            </a:r>
          </a:p>
          <a:p>
            <a:pPr lvl="1"/>
            <a:r>
              <a:rPr lang="en-US" dirty="0" smtClean="0"/>
              <a:t>Legislation</a:t>
            </a:r>
          </a:p>
          <a:p>
            <a:pPr lvl="1"/>
            <a:r>
              <a:rPr lang="en-US" dirty="0" smtClean="0"/>
              <a:t>Presentations</a:t>
            </a:r>
          </a:p>
          <a:p>
            <a:pPr lvl="1"/>
            <a:r>
              <a:rPr lang="en-US" dirty="0" smtClean="0"/>
              <a:t>Reports and Implementation Plans</a:t>
            </a:r>
            <a:endParaRPr lang="en-US" dirty="0"/>
          </a:p>
        </p:txBody>
      </p:sp>
    </p:spTree>
    <p:extLst>
      <p:ext uri="{BB962C8B-B14F-4D97-AF65-F5344CB8AC3E}">
        <p14:creationId xmlns:p14="http://schemas.microsoft.com/office/powerpoint/2010/main" val="3531614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Wallace Foundation Grant funding </a:t>
            </a:r>
            <a:r>
              <a:rPr lang="en-US" sz="2800" dirty="0" smtClean="0"/>
              <a:t>provided to </a:t>
            </a:r>
            <a:r>
              <a:rPr lang="en-US" sz="2800" dirty="0" smtClean="0"/>
              <a:t>the Donors Forum to reform government contracting in the State of Illinois and the City of </a:t>
            </a:r>
            <a:r>
              <a:rPr lang="en-US" sz="2800" dirty="0" smtClean="0"/>
              <a:t>Chicago</a:t>
            </a:r>
            <a:endParaRPr lang="en-US" sz="2800" dirty="0" smtClean="0"/>
          </a:p>
          <a:p>
            <a:endParaRPr lang="en-US" sz="2800" dirty="0"/>
          </a:p>
          <a:p>
            <a:r>
              <a:rPr lang="en-US" sz="2800" dirty="0" smtClean="0"/>
              <a:t>Partnership Principles were </a:t>
            </a:r>
            <a:r>
              <a:rPr lang="en-US" sz="2800" dirty="0" smtClean="0"/>
              <a:t>developed collaboratively with Policy Forum (providers, advocates, foundations, other stakeholders) and released in January 2010</a:t>
            </a:r>
            <a:endParaRPr lang="en-US" sz="2800" dirty="0" smtClean="0"/>
          </a:p>
          <a:p>
            <a:pPr lvl="1"/>
            <a:r>
              <a:rPr lang="en-US" sz="2800" dirty="0" smtClean="0"/>
              <a:t>6 Areas</a:t>
            </a:r>
          </a:p>
          <a:p>
            <a:pPr lvl="1"/>
            <a:r>
              <a:rPr lang="en-US" sz="2800" dirty="0" smtClean="0"/>
              <a:t>16 Principles</a:t>
            </a:r>
          </a:p>
          <a:p>
            <a:pPr lvl="1"/>
            <a:r>
              <a:rPr lang="en-US" sz="2800" dirty="0" smtClean="0"/>
              <a:t>40 Practices</a:t>
            </a:r>
          </a:p>
        </p:txBody>
      </p:sp>
    </p:spTree>
    <p:extLst>
      <p:ext uri="{BB962C8B-B14F-4D97-AF65-F5344CB8AC3E}">
        <p14:creationId xmlns:p14="http://schemas.microsoft.com/office/powerpoint/2010/main" val="3949049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Example of Area, Principle, Practice</a:t>
            </a:r>
            <a:endParaRPr lang="en-US" dirty="0"/>
          </a:p>
        </p:txBody>
      </p:sp>
      <p:sp>
        <p:nvSpPr>
          <p:cNvPr id="3" name="Content Placeholder 2"/>
          <p:cNvSpPr>
            <a:spLocks noGrp="1"/>
          </p:cNvSpPr>
          <p:nvPr>
            <p:ph idx="1"/>
          </p:nvPr>
        </p:nvSpPr>
        <p:spPr/>
        <p:txBody>
          <a:bodyPr>
            <a:normAutofit fontScale="92500"/>
          </a:bodyPr>
          <a:lstStyle/>
          <a:p>
            <a:r>
              <a:rPr lang="en-US" sz="3600" dirty="0" smtClean="0"/>
              <a:t>Area 1:  CONTRACTED SERVICES:  Based on a dynamic, data-driven system</a:t>
            </a:r>
          </a:p>
          <a:p>
            <a:endParaRPr lang="en-US" dirty="0" smtClean="0"/>
          </a:p>
          <a:p>
            <a:r>
              <a:rPr lang="en-US" sz="3200" dirty="0" smtClean="0"/>
              <a:t>Principle 1.1:  Contracted services are based on a comprehensive and transparent planning process that defines and prioritizes services</a:t>
            </a:r>
          </a:p>
          <a:p>
            <a:endParaRPr lang="en-US" dirty="0" smtClean="0"/>
          </a:p>
          <a:p>
            <a:r>
              <a:rPr lang="en-US" sz="3000" dirty="0" smtClean="0"/>
              <a:t>Practice 1.1.a:  Planning includes local and regional input</a:t>
            </a:r>
            <a:endParaRPr lang="en-US" sz="3000" dirty="0"/>
          </a:p>
          <a:p>
            <a:pPr lvl="1"/>
            <a:endParaRPr lang="en-US" dirty="0"/>
          </a:p>
        </p:txBody>
      </p:sp>
    </p:spTree>
    <p:extLst>
      <p:ext uri="{BB962C8B-B14F-4D97-AF65-F5344CB8AC3E}">
        <p14:creationId xmlns:p14="http://schemas.microsoft.com/office/powerpoint/2010/main" val="2906450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sz="3600" dirty="0" smtClean="0"/>
              <a:t>Assess/describe level of adoption of Partnership Principles</a:t>
            </a:r>
          </a:p>
          <a:p>
            <a:endParaRPr lang="en-US" sz="3600" dirty="0"/>
          </a:p>
          <a:p>
            <a:r>
              <a:rPr lang="en-US" sz="3600" dirty="0" smtClean="0"/>
              <a:t>Develop a measurement protocol and tools to assess adoption and implementation.</a:t>
            </a:r>
            <a:endParaRPr lang="en-US" sz="3600" dirty="0"/>
          </a:p>
        </p:txBody>
      </p:sp>
    </p:spTree>
    <p:extLst>
      <p:ext uri="{BB962C8B-B14F-4D97-AF65-F5344CB8AC3E}">
        <p14:creationId xmlns:p14="http://schemas.microsoft.com/office/powerpoint/2010/main" val="828469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lnSpcReduction="10000"/>
          </a:bodyPr>
          <a:lstStyle/>
          <a:p>
            <a:r>
              <a:rPr lang="en-US" dirty="0" smtClean="0"/>
              <a:t>Multi-method, multi-source</a:t>
            </a:r>
          </a:p>
          <a:p>
            <a:pPr lvl="1"/>
            <a:r>
              <a:rPr lang="en-US" dirty="0" smtClean="0"/>
              <a:t>Online Survey </a:t>
            </a:r>
            <a:r>
              <a:rPr lang="en-US" dirty="0" smtClean="0"/>
              <a:t>– Illinois Department of Human Services (DHS) and Illinois Department of Child and Family Services (DCFS)</a:t>
            </a:r>
          </a:p>
          <a:p>
            <a:pPr lvl="1"/>
            <a:r>
              <a:rPr lang="en-US" dirty="0" smtClean="0"/>
              <a:t>Online Survey </a:t>
            </a:r>
            <a:r>
              <a:rPr lang="en-US" dirty="0" smtClean="0"/>
              <a:t>– Human Service providers with contracts with DHS and DCFS</a:t>
            </a:r>
          </a:p>
          <a:p>
            <a:pPr lvl="1"/>
            <a:r>
              <a:rPr lang="en-US" dirty="0" smtClean="0"/>
              <a:t>Online Survey </a:t>
            </a:r>
            <a:r>
              <a:rPr lang="en-US" dirty="0" smtClean="0"/>
              <a:t>– Provider advocacy organizations</a:t>
            </a:r>
          </a:p>
          <a:p>
            <a:pPr lvl="1"/>
            <a:r>
              <a:rPr lang="en-US" dirty="0" smtClean="0"/>
              <a:t>Site Visits to DHS and DCFS</a:t>
            </a:r>
          </a:p>
          <a:p>
            <a:pPr lvl="2"/>
            <a:r>
              <a:rPr lang="en-US" dirty="0" smtClean="0"/>
              <a:t>Focus Groups</a:t>
            </a:r>
          </a:p>
          <a:p>
            <a:pPr lvl="2"/>
            <a:r>
              <a:rPr lang="en-US" dirty="0" smtClean="0"/>
              <a:t>Interviews</a:t>
            </a:r>
            <a:endParaRPr lang="en-US" dirty="0"/>
          </a:p>
          <a:p>
            <a:pPr lvl="1"/>
            <a:r>
              <a:rPr lang="en-US" dirty="0" smtClean="0"/>
              <a:t>Document Reviews</a:t>
            </a:r>
          </a:p>
          <a:p>
            <a:pPr lvl="2"/>
            <a:r>
              <a:rPr lang="en-US" dirty="0" smtClean="0"/>
              <a:t>Memorandums</a:t>
            </a:r>
          </a:p>
          <a:p>
            <a:pPr lvl="2"/>
            <a:r>
              <a:rPr lang="en-US" dirty="0" smtClean="0"/>
              <a:t>Legislation</a:t>
            </a:r>
          </a:p>
          <a:p>
            <a:pPr lvl="2"/>
            <a:r>
              <a:rPr lang="en-US" dirty="0" smtClean="0"/>
              <a:t>Planning Documents</a:t>
            </a:r>
          </a:p>
          <a:p>
            <a:pPr lvl="2"/>
            <a:r>
              <a:rPr lang="en-US" dirty="0" smtClean="0"/>
              <a:t>Presentations</a:t>
            </a:r>
            <a:endParaRPr lang="en-US" dirty="0"/>
          </a:p>
          <a:p>
            <a:pPr lvl="2"/>
            <a:r>
              <a:rPr lang="en-US" dirty="0" smtClean="0"/>
              <a:t>Obtained from Agencies and the Internet</a:t>
            </a:r>
            <a:endParaRPr lang="en-US" dirty="0"/>
          </a:p>
          <a:p>
            <a:pPr marL="548640" lvl="2" indent="0">
              <a:buNone/>
            </a:pPr>
            <a:endParaRPr lang="en-US" dirty="0" smtClean="0"/>
          </a:p>
        </p:txBody>
      </p:sp>
    </p:spTree>
    <p:extLst>
      <p:ext uri="{BB962C8B-B14F-4D97-AF65-F5344CB8AC3E}">
        <p14:creationId xmlns:p14="http://schemas.microsoft.com/office/powerpoint/2010/main" val="2034536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 Framework</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688686"/>
              </p:ext>
            </p:extLst>
          </p:nvPr>
        </p:nvGraphicFramePr>
        <p:xfrm>
          <a:off x="457200" y="1676400"/>
          <a:ext cx="8138160" cy="4715087"/>
        </p:xfrm>
        <a:graphic>
          <a:graphicData uri="http://schemas.openxmlformats.org/drawingml/2006/table">
            <a:tbl>
              <a:tblPr firstRow="1" firstCol="1" lastRow="1" lastCol="1" bandRow="1" bandCol="1">
                <a:tableStyleId>{5C22544A-7EE6-4342-B048-85BDC9FD1C3A}</a:tableStyleId>
              </a:tblPr>
              <a:tblGrid>
                <a:gridCol w="2335387"/>
                <a:gridCol w="5802773"/>
              </a:tblGrid>
              <a:tr h="705908">
                <a:tc gridSpan="2">
                  <a:txBody>
                    <a:bodyPr/>
                    <a:lstStyle/>
                    <a:p>
                      <a:pPr marL="0" marR="0">
                        <a:spcBef>
                          <a:spcPts val="0"/>
                        </a:spcBef>
                        <a:spcAft>
                          <a:spcPts val="0"/>
                        </a:spcAft>
                      </a:pPr>
                      <a:r>
                        <a:rPr lang="en-US" sz="1100" dirty="0">
                          <a:effectLst/>
                        </a:rPr>
                        <a:t/>
                      </a:r>
                      <a:br>
                        <a:rPr lang="en-US" sz="1100" dirty="0">
                          <a:effectLst/>
                        </a:rPr>
                      </a:br>
                      <a:r>
                        <a:rPr lang="en-US" sz="2800" dirty="0" smtClean="0">
                          <a:effectLst/>
                        </a:rPr>
                        <a:t>Stages </a:t>
                      </a:r>
                      <a:r>
                        <a:rPr lang="en-US" sz="2800" dirty="0">
                          <a:effectLst/>
                        </a:rPr>
                        <a:t>of Principles Adoption</a:t>
                      </a:r>
                      <a:endParaRPr lang="en-US" sz="2800" dirty="0">
                        <a:effectLst/>
                        <a:latin typeface="Times New Roman"/>
                        <a:ea typeface="Times New Roman"/>
                      </a:endParaRPr>
                    </a:p>
                  </a:txBody>
                  <a:tcPr marL="68580" marR="68580" marT="0" marB="0"/>
                </a:tc>
                <a:tc hMerge="1">
                  <a:txBody>
                    <a:bodyPr/>
                    <a:lstStyle/>
                    <a:p>
                      <a:endParaRPr lang="en-US"/>
                    </a:p>
                  </a:txBody>
                  <a:tcPr/>
                </a:tc>
              </a:tr>
              <a:tr h="337608">
                <a:tc>
                  <a:txBody>
                    <a:bodyPr/>
                    <a:lstStyle/>
                    <a:p>
                      <a:pPr marL="0" marR="0" algn="ctr">
                        <a:spcBef>
                          <a:spcPts val="0"/>
                        </a:spcBef>
                        <a:spcAft>
                          <a:spcPts val="0"/>
                        </a:spcAft>
                      </a:pPr>
                      <a:r>
                        <a:rPr lang="en-US" sz="1800" dirty="0">
                          <a:effectLst/>
                        </a:rPr>
                        <a:t>Adoption Stage</a:t>
                      </a:r>
                      <a:endParaRPr lang="en-US" sz="18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dirty="0">
                          <a:effectLst/>
                        </a:rPr>
                        <a:t>Description</a:t>
                      </a:r>
                      <a:endParaRPr lang="en-US" sz="1800" dirty="0">
                        <a:effectLst/>
                        <a:latin typeface="Times New Roman"/>
                        <a:ea typeface="Times New Roman"/>
                      </a:endParaRPr>
                    </a:p>
                  </a:txBody>
                  <a:tcPr marL="68580" marR="68580" marT="0" marB="0"/>
                </a:tc>
              </a:tr>
              <a:tr h="675217">
                <a:tc>
                  <a:txBody>
                    <a:bodyPr/>
                    <a:lstStyle/>
                    <a:p>
                      <a:pPr marL="0" marR="0">
                        <a:spcBef>
                          <a:spcPts val="0"/>
                        </a:spcBef>
                        <a:spcAft>
                          <a:spcPts val="0"/>
                        </a:spcAft>
                      </a:pPr>
                      <a:r>
                        <a:rPr lang="en-US" sz="1800" dirty="0">
                          <a:effectLst/>
                        </a:rPr>
                        <a:t>No Awareness</a:t>
                      </a:r>
                      <a:endParaRPr lang="en-US" sz="1800" dirty="0">
                        <a:effectLst/>
                        <a:latin typeface="Times New Roman"/>
                        <a:ea typeface="Times New Roman"/>
                      </a:endParaRPr>
                    </a:p>
                  </a:txBody>
                  <a:tcPr marL="68580" marR="68580" marT="0" marB="0"/>
                </a:tc>
                <a:tc>
                  <a:txBody>
                    <a:bodyPr/>
                    <a:lstStyle/>
                    <a:p>
                      <a:pPr marL="7620" marR="0" indent="-7620">
                        <a:spcBef>
                          <a:spcPts val="0"/>
                        </a:spcBef>
                        <a:spcAft>
                          <a:spcPts val="0"/>
                        </a:spcAft>
                      </a:pPr>
                      <a:r>
                        <a:rPr lang="en-US" sz="1800" dirty="0">
                          <a:effectLst/>
                        </a:rPr>
                        <a:t>The Department is unaware of a need for change and the current status of practices is not consistent with the partnership principles.</a:t>
                      </a:r>
                      <a:endParaRPr lang="en-US" sz="1800" dirty="0">
                        <a:effectLst/>
                        <a:latin typeface="Times New Roman"/>
                        <a:ea typeface="Times New Roman"/>
                      </a:endParaRPr>
                    </a:p>
                  </a:txBody>
                  <a:tcPr marL="68580" marR="68580" marT="0" marB="0"/>
                </a:tc>
              </a:tr>
              <a:tr h="675217">
                <a:tc>
                  <a:txBody>
                    <a:bodyPr/>
                    <a:lstStyle/>
                    <a:p>
                      <a:pPr marL="0" marR="0">
                        <a:spcBef>
                          <a:spcPts val="0"/>
                        </a:spcBef>
                        <a:spcAft>
                          <a:spcPts val="0"/>
                        </a:spcAft>
                      </a:pPr>
                      <a:r>
                        <a:rPr lang="en-US" sz="1800">
                          <a:effectLst/>
                        </a:rPr>
                        <a:t>Awareness</a:t>
                      </a:r>
                      <a:endParaRPr lang="en-US" sz="1800">
                        <a:effectLst/>
                        <a:latin typeface="Times New Roman"/>
                        <a:ea typeface="Times New Roman"/>
                      </a:endParaRPr>
                    </a:p>
                  </a:txBody>
                  <a:tcPr marL="68580" marR="68580" marT="0" marB="0"/>
                </a:tc>
                <a:tc>
                  <a:txBody>
                    <a:bodyPr/>
                    <a:lstStyle/>
                    <a:p>
                      <a:pPr marL="7620" marR="0" indent="-7620">
                        <a:spcBef>
                          <a:spcPts val="0"/>
                        </a:spcBef>
                        <a:spcAft>
                          <a:spcPts val="0"/>
                        </a:spcAft>
                      </a:pPr>
                      <a:r>
                        <a:rPr lang="en-US" sz="1800" dirty="0">
                          <a:effectLst/>
                        </a:rPr>
                        <a:t>Members of the Department have voiced an awareness of a need to change; meetings or discussions have been held.</a:t>
                      </a:r>
                      <a:endParaRPr lang="en-US" sz="1800" dirty="0">
                        <a:effectLst/>
                        <a:latin typeface="Times New Roman"/>
                        <a:ea typeface="Times New Roman"/>
                      </a:endParaRPr>
                    </a:p>
                  </a:txBody>
                  <a:tcPr marL="68580" marR="68580" marT="0" marB="0"/>
                </a:tc>
              </a:tr>
              <a:tr h="675217">
                <a:tc>
                  <a:txBody>
                    <a:bodyPr/>
                    <a:lstStyle/>
                    <a:p>
                      <a:pPr marL="0" marR="0">
                        <a:spcBef>
                          <a:spcPts val="0"/>
                        </a:spcBef>
                        <a:spcAft>
                          <a:spcPts val="0"/>
                        </a:spcAft>
                      </a:pPr>
                      <a:r>
                        <a:rPr lang="en-US" sz="1800">
                          <a:effectLst/>
                        </a:rPr>
                        <a:t>Commitment</a:t>
                      </a:r>
                    </a:p>
                    <a:p>
                      <a:pPr marL="0" marR="0">
                        <a:spcBef>
                          <a:spcPts val="0"/>
                        </a:spcBef>
                        <a:spcAft>
                          <a:spcPts val="0"/>
                        </a:spcAft>
                      </a:pPr>
                      <a:r>
                        <a:rPr lang="en-US" sz="1800">
                          <a:effectLst/>
                        </a:rPr>
                        <a:t> </a:t>
                      </a:r>
                      <a:endParaRPr lang="en-US" sz="1800">
                        <a:effectLst/>
                        <a:latin typeface="Times New Roman"/>
                        <a:ea typeface="Times New Roman"/>
                      </a:endParaRPr>
                    </a:p>
                  </a:txBody>
                  <a:tcPr marL="68580" marR="68580" marT="0" marB="0"/>
                </a:tc>
                <a:tc>
                  <a:txBody>
                    <a:bodyPr/>
                    <a:lstStyle/>
                    <a:p>
                      <a:pPr marL="0" marR="0">
                        <a:spcBef>
                          <a:spcPts val="0"/>
                        </a:spcBef>
                        <a:spcAft>
                          <a:spcPts val="0"/>
                        </a:spcAft>
                      </a:pPr>
                      <a:r>
                        <a:rPr lang="en-US" sz="1800" dirty="0">
                          <a:effectLst/>
                        </a:rPr>
                        <a:t>The Department has developed and committed to a plan of action for change.</a:t>
                      </a:r>
                      <a:endParaRPr lang="en-US" sz="1800" dirty="0">
                        <a:effectLst/>
                        <a:latin typeface="Times New Roman"/>
                        <a:ea typeface="Times New Roman"/>
                      </a:endParaRPr>
                    </a:p>
                  </a:txBody>
                  <a:tcPr marL="68580" marR="68580" marT="0" marB="0"/>
                </a:tc>
              </a:tr>
              <a:tr h="675217">
                <a:tc>
                  <a:txBody>
                    <a:bodyPr/>
                    <a:lstStyle/>
                    <a:p>
                      <a:pPr marL="0" marR="0">
                        <a:spcBef>
                          <a:spcPts val="0"/>
                        </a:spcBef>
                        <a:spcAft>
                          <a:spcPts val="0"/>
                        </a:spcAft>
                      </a:pPr>
                      <a:r>
                        <a:rPr lang="en-US" sz="1800">
                          <a:effectLst/>
                        </a:rPr>
                        <a:t>Action</a:t>
                      </a:r>
                      <a:endParaRPr lang="en-US" sz="1800">
                        <a:effectLst/>
                        <a:latin typeface="Times New Roman"/>
                        <a:ea typeface="Times New Roman"/>
                      </a:endParaRPr>
                    </a:p>
                  </a:txBody>
                  <a:tcPr marL="68580" marR="68580" marT="0" marB="0"/>
                </a:tc>
                <a:tc>
                  <a:txBody>
                    <a:bodyPr/>
                    <a:lstStyle/>
                    <a:p>
                      <a:pPr marL="0" marR="0">
                        <a:spcBef>
                          <a:spcPts val="0"/>
                        </a:spcBef>
                        <a:spcAft>
                          <a:spcPts val="0"/>
                        </a:spcAft>
                      </a:pPr>
                      <a:r>
                        <a:rPr lang="en-US" sz="1800" dirty="0">
                          <a:effectLst/>
                        </a:rPr>
                        <a:t>The Department has begun implementing or has implemented the plan of action for change.</a:t>
                      </a:r>
                      <a:endParaRPr lang="en-US" sz="1800" dirty="0">
                        <a:effectLst/>
                        <a:latin typeface="Times New Roman"/>
                        <a:ea typeface="Times New Roman"/>
                      </a:endParaRPr>
                    </a:p>
                  </a:txBody>
                  <a:tcPr marL="68580" marR="68580" marT="0" marB="0"/>
                </a:tc>
              </a:tr>
              <a:tr h="675217">
                <a:tc>
                  <a:txBody>
                    <a:bodyPr/>
                    <a:lstStyle/>
                    <a:p>
                      <a:pPr marL="0" marR="0">
                        <a:spcBef>
                          <a:spcPts val="0"/>
                        </a:spcBef>
                        <a:spcAft>
                          <a:spcPts val="0"/>
                        </a:spcAft>
                      </a:pPr>
                      <a:r>
                        <a:rPr lang="en-US" sz="1800">
                          <a:effectLst/>
                        </a:rPr>
                        <a:t>Change</a:t>
                      </a:r>
                      <a:endParaRPr lang="en-US" sz="1800">
                        <a:effectLst/>
                        <a:latin typeface="Times New Roman"/>
                        <a:ea typeface="Times New Roman"/>
                      </a:endParaRPr>
                    </a:p>
                  </a:txBody>
                  <a:tcPr marL="68580" marR="68580" marT="0" marB="0"/>
                </a:tc>
                <a:tc>
                  <a:txBody>
                    <a:bodyPr/>
                    <a:lstStyle/>
                    <a:p>
                      <a:pPr marL="0" marR="0">
                        <a:spcBef>
                          <a:spcPts val="0"/>
                        </a:spcBef>
                        <a:spcAft>
                          <a:spcPts val="0"/>
                        </a:spcAft>
                      </a:pPr>
                      <a:r>
                        <a:rPr lang="en-US" sz="1800" dirty="0">
                          <a:effectLst/>
                        </a:rPr>
                        <a:t>The changes that were made have been institutionalized and are now standard practice.</a:t>
                      </a:r>
                      <a:endParaRPr lang="en-US" sz="18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853862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r>
              <a:rPr lang="en-US" dirty="0" smtClean="0">
                <a:solidFill>
                  <a:srgbClr val="002060"/>
                </a:solidFill>
              </a:rPr>
              <a:t>From Framework to Measurement</a:t>
            </a:r>
            <a:endParaRPr lang="en-US" dirty="0">
              <a:solidFill>
                <a:srgbClr val="002060"/>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920596077"/>
              </p:ext>
            </p:extLst>
          </p:nvPr>
        </p:nvGraphicFramePr>
        <p:xfrm>
          <a:off x="457200" y="1447797"/>
          <a:ext cx="8229600" cy="4612546"/>
        </p:xfrm>
        <a:graphic>
          <a:graphicData uri="http://schemas.openxmlformats.org/drawingml/2006/table">
            <a:tbl>
              <a:tblPr firstRow="1" firstCol="1" lastRow="1" lastCol="1" bandRow="1" bandCol="1">
                <a:tableStyleId>{5C22544A-7EE6-4342-B048-85BDC9FD1C3A}</a:tableStyleId>
              </a:tblPr>
              <a:tblGrid>
                <a:gridCol w="2057400"/>
                <a:gridCol w="2057400"/>
                <a:gridCol w="2057400"/>
                <a:gridCol w="2057400"/>
              </a:tblGrid>
              <a:tr h="439948">
                <a:tc>
                  <a:txBody>
                    <a:bodyPr/>
                    <a:lstStyle/>
                    <a:p>
                      <a:pPr marL="0" marR="0" algn="ctr">
                        <a:spcBef>
                          <a:spcPts val="0"/>
                        </a:spcBef>
                        <a:spcAft>
                          <a:spcPts val="0"/>
                        </a:spcAft>
                      </a:pPr>
                      <a:r>
                        <a:rPr lang="en-US" sz="2000" dirty="0">
                          <a:effectLst/>
                        </a:rPr>
                        <a:t>Practice</a:t>
                      </a:r>
                      <a:endParaRPr lang="en-US" sz="2000" dirty="0">
                        <a:effectLst/>
                        <a:latin typeface="Times New Roman"/>
                        <a:ea typeface="Times New Roman"/>
                      </a:endParaRPr>
                    </a:p>
                  </a:txBody>
                  <a:tcPr marL="67456" marR="67456" marT="0" marB="0" anchor="b"/>
                </a:tc>
                <a:tc>
                  <a:txBody>
                    <a:bodyPr/>
                    <a:lstStyle/>
                    <a:p>
                      <a:pPr marL="0" marR="0" algn="ctr">
                        <a:spcBef>
                          <a:spcPts val="0"/>
                        </a:spcBef>
                        <a:spcAft>
                          <a:spcPts val="0"/>
                        </a:spcAft>
                      </a:pPr>
                      <a:r>
                        <a:rPr lang="en-US" sz="2000" dirty="0">
                          <a:effectLst/>
                        </a:rPr>
                        <a:t>Commitment</a:t>
                      </a:r>
                      <a:endParaRPr lang="en-US" sz="2000" dirty="0">
                        <a:effectLst/>
                        <a:latin typeface="Times New Roman"/>
                        <a:ea typeface="Times New Roman"/>
                      </a:endParaRPr>
                    </a:p>
                  </a:txBody>
                  <a:tcPr marL="67456" marR="67456" marT="0" marB="0" anchor="b"/>
                </a:tc>
                <a:tc>
                  <a:txBody>
                    <a:bodyPr/>
                    <a:lstStyle/>
                    <a:p>
                      <a:pPr marL="0" marR="0" algn="ctr">
                        <a:spcBef>
                          <a:spcPts val="0"/>
                        </a:spcBef>
                        <a:spcAft>
                          <a:spcPts val="0"/>
                        </a:spcAft>
                      </a:pPr>
                      <a:r>
                        <a:rPr lang="en-US" sz="2000" dirty="0">
                          <a:effectLst/>
                        </a:rPr>
                        <a:t>Action</a:t>
                      </a:r>
                      <a:endParaRPr lang="en-US" sz="2000" dirty="0">
                        <a:effectLst/>
                        <a:latin typeface="Times New Roman"/>
                        <a:ea typeface="Times New Roman"/>
                      </a:endParaRPr>
                    </a:p>
                  </a:txBody>
                  <a:tcPr marL="67456" marR="67456" marT="0" marB="0" anchor="b"/>
                </a:tc>
                <a:tc>
                  <a:txBody>
                    <a:bodyPr/>
                    <a:lstStyle/>
                    <a:p>
                      <a:pPr marL="0" marR="0" algn="ctr">
                        <a:spcBef>
                          <a:spcPts val="0"/>
                        </a:spcBef>
                        <a:spcAft>
                          <a:spcPts val="0"/>
                        </a:spcAft>
                      </a:pPr>
                      <a:r>
                        <a:rPr lang="en-US" sz="2000" dirty="0">
                          <a:effectLst/>
                        </a:rPr>
                        <a:t>Change</a:t>
                      </a:r>
                      <a:endParaRPr lang="en-US" sz="2000" dirty="0">
                        <a:effectLst/>
                        <a:latin typeface="Times New Roman"/>
                        <a:ea typeface="Times New Roman"/>
                      </a:endParaRPr>
                    </a:p>
                  </a:txBody>
                  <a:tcPr marL="67456" marR="67456" marT="0" marB="0" anchor="b"/>
                </a:tc>
              </a:tr>
              <a:tr h="439948">
                <a:tc gridSpan="4">
                  <a:txBody>
                    <a:bodyPr/>
                    <a:lstStyle/>
                    <a:p>
                      <a:pPr marL="0" marR="0" algn="ctr">
                        <a:spcBef>
                          <a:spcPts val="0"/>
                        </a:spcBef>
                        <a:spcAft>
                          <a:spcPts val="0"/>
                        </a:spcAft>
                      </a:pPr>
                      <a:r>
                        <a:rPr lang="en-US" sz="1600" dirty="0">
                          <a:effectLst/>
                        </a:rPr>
                        <a:t>Area 1 – CONTRACTED SERVICES:  Based on a dynamic, data-driven system</a:t>
                      </a:r>
                      <a:endParaRPr lang="en-US" sz="1600" dirty="0">
                        <a:effectLst/>
                        <a:latin typeface="Times New Roman"/>
                        <a:ea typeface="Times New Roman"/>
                      </a:endParaRPr>
                    </a:p>
                  </a:txBody>
                  <a:tcPr marL="67456" marR="67456" marT="0" marB="0"/>
                </a:tc>
                <a:tc hMerge="1">
                  <a:txBody>
                    <a:bodyPr/>
                    <a:lstStyle/>
                    <a:p>
                      <a:endParaRPr lang="en-US"/>
                    </a:p>
                  </a:txBody>
                  <a:tcPr/>
                </a:tc>
                <a:tc hMerge="1">
                  <a:txBody>
                    <a:bodyPr/>
                    <a:lstStyle/>
                    <a:p>
                      <a:endParaRPr lang="en-US"/>
                    </a:p>
                  </a:txBody>
                  <a:tcPr/>
                </a:tc>
                <a:tc hMerge="1">
                  <a:txBody>
                    <a:bodyPr/>
                    <a:lstStyle/>
                    <a:p>
                      <a:endParaRPr lang="en-US"/>
                    </a:p>
                  </a:txBody>
                  <a:tcPr/>
                </a:tc>
              </a:tr>
              <a:tr h="806570">
                <a:tc gridSpan="4">
                  <a:txBody>
                    <a:bodyPr/>
                    <a:lstStyle/>
                    <a:p>
                      <a:pPr marL="0" marR="0">
                        <a:spcBef>
                          <a:spcPts val="0"/>
                        </a:spcBef>
                        <a:spcAft>
                          <a:spcPts val="0"/>
                        </a:spcAft>
                      </a:pPr>
                      <a:r>
                        <a:rPr lang="en-US" sz="1600" dirty="0">
                          <a:effectLst/>
                        </a:rPr>
                        <a:t>Principle 1.1 – Contracted services are based on a comprehensive and transparent planning process that defines and prioritizes services</a:t>
                      </a:r>
                      <a:endParaRPr lang="en-US" sz="1600" dirty="0">
                        <a:effectLst/>
                        <a:latin typeface="Times New Roman"/>
                        <a:ea typeface="Times New Roman"/>
                      </a:endParaRPr>
                    </a:p>
                  </a:txBody>
                  <a:tcPr marL="67456" marR="67456" marT="0" marB="0"/>
                </a:tc>
                <a:tc hMerge="1">
                  <a:txBody>
                    <a:bodyPr/>
                    <a:lstStyle/>
                    <a:p>
                      <a:endParaRPr lang="en-US"/>
                    </a:p>
                  </a:txBody>
                  <a:tcPr/>
                </a:tc>
                <a:tc hMerge="1">
                  <a:txBody>
                    <a:bodyPr/>
                    <a:lstStyle/>
                    <a:p>
                      <a:endParaRPr lang="en-US"/>
                    </a:p>
                  </a:txBody>
                  <a:tcPr/>
                </a:tc>
                <a:tc hMerge="1">
                  <a:txBody>
                    <a:bodyPr/>
                    <a:lstStyle/>
                    <a:p>
                      <a:endParaRPr lang="en-US"/>
                    </a:p>
                  </a:txBody>
                  <a:tcPr/>
                </a:tc>
              </a:tr>
              <a:tr h="2199736">
                <a:tc>
                  <a:txBody>
                    <a:bodyPr/>
                    <a:lstStyle/>
                    <a:p>
                      <a:pPr marL="0" marR="0">
                        <a:spcBef>
                          <a:spcPts val="0"/>
                        </a:spcBef>
                        <a:spcAft>
                          <a:spcPts val="0"/>
                        </a:spcAft>
                      </a:pPr>
                      <a:r>
                        <a:rPr lang="en-US" sz="1600" dirty="0">
                          <a:effectLst/>
                        </a:rPr>
                        <a:t>1.1.a  Planning includes local and regional input </a:t>
                      </a:r>
                      <a:endParaRPr lang="en-US" sz="1600" dirty="0">
                        <a:effectLst/>
                        <a:latin typeface="Times New Roman"/>
                        <a:ea typeface="Times New Roman"/>
                      </a:endParaRPr>
                    </a:p>
                  </a:txBody>
                  <a:tcPr marL="67456" marR="67456" marT="0" marB="0"/>
                </a:tc>
                <a:tc>
                  <a:txBody>
                    <a:bodyPr/>
                    <a:lstStyle/>
                    <a:p>
                      <a:pPr marL="0" marR="0">
                        <a:spcBef>
                          <a:spcPts val="0"/>
                        </a:spcBef>
                        <a:spcAft>
                          <a:spcPts val="0"/>
                        </a:spcAft>
                      </a:pPr>
                      <a:r>
                        <a:rPr lang="en-US" sz="1600" b="1" dirty="0">
                          <a:solidFill>
                            <a:schemeClr val="bg1"/>
                          </a:solidFill>
                          <a:effectLst/>
                        </a:rPr>
                        <a:t>Formal discussions are underway to plan for obtaining input from local and statewide groups – committees formed, ideas solicited; data sources for planning identified</a:t>
                      </a:r>
                      <a:endParaRPr lang="en-US" sz="1600" b="1" dirty="0">
                        <a:solidFill>
                          <a:schemeClr val="bg1"/>
                        </a:solidFill>
                        <a:effectLst/>
                        <a:latin typeface="Times New Roman"/>
                        <a:ea typeface="Times New Roman"/>
                      </a:endParaRPr>
                    </a:p>
                  </a:txBody>
                  <a:tcPr marL="67456" marR="67456" marT="0" marB="0">
                    <a:solidFill>
                      <a:srgbClr val="D34817"/>
                    </a:solidFill>
                  </a:tcPr>
                </a:tc>
                <a:tc>
                  <a:txBody>
                    <a:bodyPr/>
                    <a:lstStyle/>
                    <a:p>
                      <a:pPr marL="0" marR="0">
                        <a:spcBef>
                          <a:spcPts val="0"/>
                        </a:spcBef>
                        <a:spcAft>
                          <a:spcPts val="0"/>
                        </a:spcAft>
                      </a:pPr>
                      <a:r>
                        <a:rPr lang="en-US" sz="1600" b="1" dirty="0">
                          <a:solidFill>
                            <a:schemeClr val="bg1"/>
                          </a:solidFill>
                          <a:effectLst/>
                        </a:rPr>
                        <a:t>Methods for obtaining stakeholder input at the local and statewide levels are being piloted – town hall meetings, surveys, focus groups, data sources, requests for comments issued  </a:t>
                      </a:r>
                      <a:endParaRPr lang="en-US" sz="1600" b="1" dirty="0">
                        <a:solidFill>
                          <a:schemeClr val="bg1"/>
                        </a:solidFill>
                        <a:effectLst/>
                        <a:latin typeface="Times New Roman"/>
                        <a:ea typeface="Times New Roman"/>
                      </a:endParaRPr>
                    </a:p>
                  </a:txBody>
                  <a:tcPr marL="67456" marR="67456" marT="0" marB="0">
                    <a:solidFill>
                      <a:srgbClr val="D34817"/>
                    </a:solidFill>
                  </a:tcPr>
                </a:tc>
                <a:tc>
                  <a:txBody>
                    <a:bodyPr/>
                    <a:lstStyle/>
                    <a:p>
                      <a:pPr marL="0" marR="0">
                        <a:spcBef>
                          <a:spcPts val="0"/>
                        </a:spcBef>
                        <a:spcAft>
                          <a:spcPts val="0"/>
                        </a:spcAft>
                      </a:pPr>
                      <a:r>
                        <a:rPr lang="en-US" sz="1600" dirty="0">
                          <a:effectLst/>
                        </a:rPr>
                        <a:t>There is a routinized system in place for obtaining local and statewide stakeholder input and gathering relevant data during the planning process</a:t>
                      </a:r>
                      <a:endParaRPr lang="en-US" sz="1600" dirty="0">
                        <a:effectLst/>
                        <a:latin typeface="Times New Roman"/>
                        <a:ea typeface="Times New Roman"/>
                      </a:endParaRPr>
                    </a:p>
                  </a:txBody>
                  <a:tcPr marL="67456" marR="67456" marT="0" marB="0"/>
                </a:tc>
              </a:tr>
            </a:tbl>
          </a:graphicData>
        </a:graphic>
      </p:graphicFrame>
      <p:sp>
        <p:nvSpPr>
          <p:cNvPr id="9" name="Rectangle 4"/>
          <p:cNvSpPr>
            <a:spLocks noChangeArrowheads="1"/>
          </p:cNvSpPr>
          <p:nvPr/>
        </p:nvSpPr>
        <p:spPr bwMode="auto">
          <a:xfrm>
            <a:off x="457200" y="2247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6"/>
          <p:cNvSpPr>
            <a:spLocks noChangeArrowheads="1"/>
          </p:cNvSpPr>
          <p:nvPr/>
        </p:nvSpPr>
        <p:spPr bwMode="auto">
          <a:xfrm rot="10800000" flipV="1">
            <a:off x="152400" y="6324600"/>
            <a:ext cx="8839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hlinkClick r:id="rId3"/>
              </a:rPr>
              <a:t>[</a:t>
            </a:r>
            <a:r>
              <a:rPr kumimoji="0" lang="en-US" sz="900" b="0" i="0" u="none" strike="noStrike" cap="none" normalizeH="0" baseline="30000" dirty="0" smtClean="0" bmk="">
                <a:ln>
                  <a:noFill/>
                </a:ln>
                <a:solidFill>
                  <a:schemeClr val="tx1"/>
                </a:solidFill>
                <a:effectLst/>
                <a:latin typeface="Calibri" pitchFamily="34" charset="0"/>
                <a:ea typeface="Times New Roman" pitchFamily="18" charset="0"/>
                <a:cs typeface="Times New Roman" pitchFamily="18" charset="0"/>
                <a:hlinkClick r:id="rId3"/>
              </a:rPr>
              <a:t>1]</a:t>
            </a:r>
            <a:r>
              <a:rPr kumimoji="0" lang="en-US" sz="900" b="0" i="0" u="none" strike="noStrike" cap="none" normalizeH="0" baseline="0" dirty="0" smtClean="0" bmk="">
                <a:ln>
                  <a:noFill/>
                </a:ln>
                <a:solidFill>
                  <a:schemeClr val="tx1"/>
                </a:solidFill>
                <a:effectLst/>
                <a:latin typeface="Calibri" pitchFamily="34" charset="0"/>
                <a:ea typeface="Times New Roman" pitchFamily="18" charset="0"/>
                <a:cs typeface="Calibri" pitchFamily="34" charset="0"/>
              </a:rPr>
              <a:t> Stakeholders include providers, citizens, partners, and all others with an interest in the results of the planning process</a:t>
            </a:r>
            <a:endParaRPr kumimoji="0" lang="en-US" sz="6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30000" dirty="0" smtClean="0" bmk="">
                <a:ln>
                  <a:noFill/>
                </a:ln>
                <a:solidFill>
                  <a:schemeClr val="tx1"/>
                </a:solidFill>
                <a:effectLst/>
                <a:latin typeface="Calibri" pitchFamily="34" charset="0"/>
                <a:ea typeface="Times New Roman" pitchFamily="18" charset="0"/>
                <a:cs typeface="Times New Roman" pitchFamily="18" charset="0"/>
                <a:hlinkClick r:id="rId4"/>
              </a:rPr>
              <a:t>[2]</a:t>
            </a:r>
            <a:r>
              <a:rPr kumimoji="0" lang="en-US"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"Department" refers to the department and its divisions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59803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Government Survey</a:t>
            </a:r>
            <a:endParaRPr lang="en-US" dirty="0"/>
          </a:p>
        </p:txBody>
      </p:sp>
      <p:sp>
        <p:nvSpPr>
          <p:cNvPr id="5" name="Content Placeholder 4"/>
          <p:cNvSpPr>
            <a:spLocks noGrp="1"/>
          </p:cNvSpPr>
          <p:nvPr>
            <p:ph idx="1"/>
          </p:nvPr>
        </p:nvSpPr>
        <p:spPr/>
        <p:txBody>
          <a:bodyPr>
            <a:normAutofit fontScale="55000" lnSpcReduction="20000"/>
          </a:bodyPr>
          <a:lstStyle/>
          <a:p>
            <a:pPr marL="0" indent="0">
              <a:buNone/>
            </a:pPr>
            <a:r>
              <a:rPr lang="en-US" sz="3200" dirty="0" smtClean="0"/>
              <a:t>Practice 1.1.A Planning includes local and regional input</a:t>
            </a:r>
          </a:p>
          <a:p>
            <a:pPr marL="0" indent="0">
              <a:buNone/>
            </a:pPr>
            <a:r>
              <a:rPr lang="en-US" sz="3200" dirty="0" smtClean="0"/>
              <a:t>     </a:t>
            </a:r>
          </a:p>
          <a:p>
            <a:pPr marL="0" indent="0">
              <a:buNone/>
            </a:pPr>
            <a:r>
              <a:rPr lang="en-US" dirty="0"/>
              <a:t> </a:t>
            </a:r>
            <a:r>
              <a:rPr lang="en-US" dirty="0" smtClean="0"/>
              <a:t>    My department does not routinely obtain local and regional input </a:t>
            </a:r>
          </a:p>
          <a:p>
            <a:pPr marL="0" indent="0">
              <a:buNone/>
            </a:pPr>
            <a:endParaRPr lang="en-US" dirty="0"/>
          </a:p>
          <a:p>
            <a:pPr marL="0" indent="0">
              <a:buNone/>
            </a:pPr>
            <a:r>
              <a:rPr lang="en-US" dirty="0"/>
              <a:t> </a:t>
            </a:r>
            <a:r>
              <a:rPr lang="en-US" dirty="0" smtClean="0"/>
              <a:t>    Individuals in my department are aware of and/or have discussed the need to</a:t>
            </a:r>
          </a:p>
          <a:p>
            <a:pPr marL="0" indent="0">
              <a:buNone/>
            </a:pPr>
            <a:r>
              <a:rPr lang="en-US" dirty="0" smtClean="0"/>
              <a:t>     include local and regional input</a:t>
            </a:r>
          </a:p>
          <a:p>
            <a:pPr marL="0" indent="0">
              <a:buNone/>
            </a:pPr>
            <a:endParaRPr lang="en-US" dirty="0"/>
          </a:p>
          <a:p>
            <a:pPr marL="0" indent="0">
              <a:buNone/>
            </a:pPr>
            <a:r>
              <a:rPr lang="en-US" dirty="0"/>
              <a:t> </a:t>
            </a:r>
            <a:r>
              <a:rPr lang="en-US" dirty="0" smtClean="0"/>
              <a:t>    Formal discussions are underway to plan for obtaining local and regional input – for</a:t>
            </a:r>
          </a:p>
          <a:p>
            <a:pPr marL="0" indent="0">
              <a:buNone/>
            </a:pPr>
            <a:r>
              <a:rPr lang="en-US" dirty="0"/>
              <a:t> </a:t>
            </a:r>
            <a:r>
              <a:rPr lang="en-US" dirty="0" smtClean="0"/>
              <a:t>    example, committees have been formed or ideas have been solicited.</a:t>
            </a:r>
          </a:p>
          <a:p>
            <a:pPr marL="0" indent="0">
              <a:buNone/>
            </a:pPr>
            <a:endParaRPr lang="en-US" dirty="0"/>
          </a:p>
          <a:p>
            <a:pPr marL="0" indent="0">
              <a:buNone/>
            </a:pPr>
            <a:r>
              <a:rPr lang="en-US" dirty="0"/>
              <a:t> </a:t>
            </a:r>
            <a:r>
              <a:rPr lang="en-US" dirty="0" smtClean="0"/>
              <a:t>    Data sources for planning have been identified.</a:t>
            </a:r>
          </a:p>
          <a:p>
            <a:pPr marL="0" indent="0">
              <a:buNone/>
            </a:pPr>
            <a:endParaRPr lang="en-US" dirty="0"/>
          </a:p>
          <a:p>
            <a:pPr marL="0" indent="0">
              <a:buNone/>
            </a:pPr>
            <a:r>
              <a:rPr lang="en-US" dirty="0"/>
              <a:t> </a:t>
            </a:r>
            <a:r>
              <a:rPr lang="en-US" dirty="0" smtClean="0"/>
              <a:t>    Methods for obtaining local and regional input are being piloted such as town hall meetings,</a:t>
            </a:r>
          </a:p>
          <a:p>
            <a:pPr marL="0" indent="0">
              <a:buNone/>
            </a:pPr>
            <a:r>
              <a:rPr lang="en-US" dirty="0"/>
              <a:t> </a:t>
            </a:r>
            <a:r>
              <a:rPr lang="en-US" dirty="0" smtClean="0"/>
              <a:t>    surveys, focus groups, data sources, or requests for comments.</a:t>
            </a:r>
          </a:p>
          <a:p>
            <a:pPr marL="0" indent="0">
              <a:buNone/>
            </a:pPr>
            <a:endParaRPr lang="en-US" dirty="0"/>
          </a:p>
          <a:p>
            <a:pPr marL="0" indent="0">
              <a:buNone/>
            </a:pPr>
            <a:r>
              <a:rPr lang="en-US" dirty="0"/>
              <a:t> </a:t>
            </a:r>
            <a:r>
              <a:rPr lang="en-US" dirty="0" smtClean="0"/>
              <a:t>    My department has a routine system in place for obtaining local, regional, and statewide </a:t>
            </a:r>
          </a:p>
          <a:p>
            <a:pPr marL="0" indent="0">
              <a:buNone/>
            </a:pPr>
            <a:r>
              <a:rPr lang="en-US" dirty="0"/>
              <a:t> </a:t>
            </a:r>
            <a:r>
              <a:rPr lang="en-US" dirty="0" smtClean="0"/>
              <a:t>    stakeholder input and gathering relevant data during the planning process.</a:t>
            </a:r>
          </a:p>
          <a:p>
            <a:pPr marL="0" indent="0">
              <a:buNone/>
            </a:pPr>
            <a:endParaRPr lang="en-US" dirty="0"/>
          </a:p>
          <a:p>
            <a:pPr marL="0" indent="0">
              <a:buNone/>
            </a:pPr>
            <a:r>
              <a:rPr lang="en-US" dirty="0"/>
              <a:t> </a:t>
            </a:r>
            <a:r>
              <a:rPr lang="en-US" dirty="0" smtClean="0"/>
              <a:t>    This does not apply to my job</a:t>
            </a:r>
          </a:p>
          <a:p>
            <a:pPr marL="0" indent="0">
              <a:buNone/>
            </a:pPr>
            <a:endParaRPr lang="en-US" dirty="0"/>
          </a:p>
          <a:p>
            <a:pPr marL="0" indent="0">
              <a:buNone/>
            </a:pPr>
            <a:r>
              <a:rPr lang="en-US" dirty="0"/>
              <a:t> </a:t>
            </a:r>
            <a:r>
              <a:rPr lang="en-US" dirty="0" smtClean="0"/>
              <a:t>    I prefer not to answer this question</a:t>
            </a:r>
            <a:endParaRPr lang="en-US" dirty="0"/>
          </a:p>
        </p:txBody>
      </p:sp>
      <p:sp>
        <p:nvSpPr>
          <p:cNvPr id="6" name="Oval 5"/>
          <p:cNvSpPr/>
          <p:nvPr/>
        </p:nvSpPr>
        <p:spPr>
          <a:xfrm>
            <a:off x="486333" y="2133600"/>
            <a:ext cx="228600" cy="2241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86333" y="2659828"/>
            <a:ext cx="228600" cy="2241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86333" y="3196816"/>
            <a:ext cx="228600" cy="2241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86333" y="3763386"/>
            <a:ext cx="228600" cy="2241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85884" y="4226861"/>
            <a:ext cx="228600" cy="2241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86333" y="4800600"/>
            <a:ext cx="228600" cy="2241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86333" y="5257800"/>
            <a:ext cx="228600" cy="2241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81849" y="5715000"/>
            <a:ext cx="228600" cy="2241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9051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Provider Survey</a:t>
            </a:r>
            <a:endParaRPr lang="en-US" dirty="0"/>
          </a:p>
        </p:txBody>
      </p:sp>
      <p:sp>
        <p:nvSpPr>
          <p:cNvPr id="5" name="Content Placeholder 4"/>
          <p:cNvSpPr>
            <a:spLocks noGrp="1"/>
          </p:cNvSpPr>
          <p:nvPr>
            <p:ph idx="1"/>
          </p:nvPr>
        </p:nvSpPr>
        <p:spPr/>
        <p:txBody>
          <a:bodyPr>
            <a:normAutofit/>
          </a:bodyPr>
          <a:lstStyle/>
          <a:p>
            <a:pPr marL="0" indent="0">
              <a:buNone/>
            </a:pPr>
            <a:r>
              <a:rPr lang="en-US" sz="1700" b="1" dirty="0" smtClean="0"/>
              <a:t>Principle 1.1 Contracted services are based on a comprehensive and transparent planning process that defines and prioritizes services.</a:t>
            </a:r>
          </a:p>
          <a:p>
            <a:pPr marL="0" indent="0">
              <a:buNone/>
            </a:pPr>
            <a:endParaRPr lang="en-US" sz="1700" b="1" dirty="0"/>
          </a:p>
          <a:p>
            <a:pPr marL="0" indent="0">
              <a:buNone/>
            </a:pPr>
            <a:r>
              <a:rPr lang="en-US" sz="1700" b="1" dirty="0" smtClean="0"/>
              <a:t>Based on your experience, please check each practice DHS and/or DCFS has demonstrated during the last 12 months.</a:t>
            </a:r>
          </a:p>
          <a:p>
            <a:pPr marL="0" indent="0">
              <a:buNone/>
            </a:pPr>
            <a:endParaRPr lang="en-US" sz="3200" dirty="0"/>
          </a:p>
          <a:p>
            <a:pPr marL="0" indent="0">
              <a:buNone/>
            </a:pPr>
            <a:endParaRPr lang="en-US" sz="3200" dirty="0" smtClean="0"/>
          </a:p>
          <a:p>
            <a:pPr marL="0" indent="0">
              <a:buNone/>
            </a:pPr>
            <a:endParaRPr lang="en-US" sz="3200" dirty="0" smtClean="0"/>
          </a:p>
          <a:p>
            <a:pPr marL="0" indent="0">
              <a:buNone/>
            </a:pPr>
            <a:r>
              <a:rPr lang="en-US" sz="3200" dirty="0" smtClean="0"/>
              <a:t>     </a:t>
            </a:r>
          </a:p>
        </p:txBody>
      </p:sp>
      <p:graphicFrame>
        <p:nvGraphicFramePr>
          <p:cNvPr id="2" name="Table 1"/>
          <p:cNvGraphicFramePr>
            <a:graphicFrameLocks noGrp="1"/>
          </p:cNvGraphicFramePr>
          <p:nvPr>
            <p:extLst>
              <p:ext uri="{D42A27DB-BD31-4B8C-83A1-F6EECF244321}">
                <p14:modId xmlns:p14="http://schemas.microsoft.com/office/powerpoint/2010/main" val="3818592701"/>
              </p:ext>
            </p:extLst>
          </p:nvPr>
        </p:nvGraphicFramePr>
        <p:xfrm>
          <a:off x="457200" y="3200400"/>
          <a:ext cx="8153400" cy="3032760"/>
        </p:xfrm>
        <a:graphic>
          <a:graphicData uri="http://schemas.openxmlformats.org/drawingml/2006/table">
            <a:tbl>
              <a:tblPr firstRow="1" bandRow="1">
                <a:tableStyleId>{5C22544A-7EE6-4342-B048-85BDC9FD1C3A}</a:tableStyleId>
              </a:tblPr>
              <a:tblGrid>
                <a:gridCol w="6324600"/>
                <a:gridCol w="914400"/>
                <a:gridCol w="914400"/>
              </a:tblGrid>
              <a:tr h="370840">
                <a:tc>
                  <a:txBody>
                    <a:bodyPr/>
                    <a:lstStyle/>
                    <a:p>
                      <a:endParaRPr lang="en-US" dirty="0"/>
                    </a:p>
                  </a:txBody>
                  <a:tcPr/>
                </a:tc>
                <a:tc>
                  <a:txBody>
                    <a:bodyPr/>
                    <a:lstStyle/>
                    <a:p>
                      <a:pPr algn="ctr"/>
                      <a:r>
                        <a:rPr lang="en-US" dirty="0" smtClean="0"/>
                        <a:t>DHS</a:t>
                      </a:r>
                      <a:endParaRPr lang="en-US" dirty="0"/>
                    </a:p>
                  </a:txBody>
                  <a:tcPr/>
                </a:tc>
                <a:tc>
                  <a:txBody>
                    <a:bodyPr/>
                    <a:lstStyle/>
                    <a:p>
                      <a:pPr algn="ctr"/>
                      <a:r>
                        <a:rPr lang="en-US" dirty="0" smtClean="0"/>
                        <a:t>DCFS</a:t>
                      </a:r>
                      <a:endParaRPr lang="en-US" dirty="0"/>
                    </a:p>
                  </a:txBody>
                  <a:tcPr/>
                </a:tc>
              </a:tr>
              <a:tr h="370840">
                <a:tc>
                  <a:txBody>
                    <a:bodyPr/>
                    <a:lstStyle/>
                    <a:p>
                      <a:r>
                        <a:rPr lang="en-US" dirty="0" smtClean="0"/>
                        <a:t>Planning includes local and regional</a:t>
                      </a:r>
                      <a:r>
                        <a:rPr lang="en-US" baseline="0" dirty="0" smtClean="0"/>
                        <a:t> input.</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Planning is coordinated across service and funding areas.</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Planning is</a:t>
                      </a:r>
                      <a:r>
                        <a:rPr lang="en-US" baseline="0" dirty="0" smtClean="0"/>
                        <a:t> conducted every 5 to 10 years based on the most recent census data.</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Public funding is allocated across services, geography, and populations based on needs, service gaps, and disparities.</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None of these practices are relevant to our contractual relationship.</a:t>
                      </a:r>
                      <a:endParaRPr lang="en-US" dirty="0"/>
                    </a:p>
                  </a:txBody>
                  <a:tcPr/>
                </a:tc>
                <a:tc>
                  <a:txBody>
                    <a:bodyPr/>
                    <a:lstStyle/>
                    <a:p>
                      <a:endParaRPr lang="en-US"/>
                    </a:p>
                  </a:txBody>
                  <a:tcPr/>
                </a:tc>
                <a:tc>
                  <a:txBody>
                    <a:bodyPr/>
                    <a:lstStyle/>
                    <a:p>
                      <a:endParaRPr lang="en-US" dirty="0"/>
                    </a:p>
                  </a:txBody>
                  <a:tcPr/>
                </a:tc>
              </a:tr>
            </a:tbl>
          </a:graphicData>
        </a:graphic>
      </p:graphicFrame>
      <p:sp>
        <p:nvSpPr>
          <p:cNvPr id="3" name="Rectangle 2"/>
          <p:cNvSpPr/>
          <p:nvPr/>
        </p:nvSpPr>
        <p:spPr>
          <a:xfrm>
            <a:off x="7010400" y="4038600"/>
            <a:ext cx="457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949852" y="4038600"/>
            <a:ext cx="457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010400" y="4572000"/>
            <a:ext cx="457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949852" y="4572000"/>
            <a:ext cx="457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022926" y="5181600"/>
            <a:ext cx="457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949852" y="5181600"/>
            <a:ext cx="457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022926" y="5791200"/>
            <a:ext cx="457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949852" y="5791200"/>
            <a:ext cx="457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010400" y="3657600"/>
            <a:ext cx="457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949852" y="3657600"/>
            <a:ext cx="457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61433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330</TotalTime>
  <Words>1361</Words>
  <Application>Microsoft Office PowerPoint</Application>
  <PresentationFormat>On-screen Show (4:3)</PresentationFormat>
  <Paragraphs>151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Evaluation of Government Contracting for Human Services Systems Reform</vt:lpstr>
      <vt:lpstr>Background</vt:lpstr>
      <vt:lpstr>Background:  Example of Area, Principle, Practice</vt:lpstr>
      <vt:lpstr>Objectives</vt:lpstr>
      <vt:lpstr>Methods</vt:lpstr>
      <vt:lpstr>Adoption Framework</vt:lpstr>
      <vt:lpstr>From Framework to Measurement</vt:lpstr>
      <vt:lpstr>Government Survey</vt:lpstr>
      <vt:lpstr>Provider Survey</vt:lpstr>
      <vt:lpstr>Site Visits and Document Reviews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Government Contracting for Human Services Systems Reform</dc:title>
  <dc:creator>susan</dc:creator>
  <cp:lastModifiedBy>susan</cp:lastModifiedBy>
  <cp:revision>24</cp:revision>
  <dcterms:created xsi:type="dcterms:W3CDTF">2011-10-14T13:39:14Z</dcterms:created>
  <dcterms:modified xsi:type="dcterms:W3CDTF">2011-11-13T19:51:26Z</dcterms:modified>
</cp:coreProperties>
</file>