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3" r:id="rId3"/>
    <p:sldMasterId id="2147483675" r:id="rId4"/>
    <p:sldMasterId id="2147483699" r:id="rId5"/>
    <p:sldMasterId id="2147483701" r:id="rId6"/>
    <p:sldMasterId id="2147483713" r:id="rId7"/>
  </p:sldMasterIdLst>
  <p:notesMasterIdLst>
    <p:notesMasterId r:id="rId40"/>
  </p:notesMasterIdLst>
  <p:sldIdLst>
    <p:sldId id="256" r:id="rId8"/>
    <p:sldId id="257" r:id="rId9"/>
    <p:sldId id="258" r:id="rId10"/>
    <p:sldId id="259" r:id="rId11"/>
    <p:sldId id="260" r:id="rId12"/>
    <p:sldId id="298" r:id="rId13"/>
    <p:sldId id="300" r:id="rId14"/>
    <p:sldId id="261" r:id="rId15"/>
    <p:sldId id="264" r:id="rId16"/>
    <p:sldId id="270" r:id="rId17"/>
    <p:sldId id="266" r:id="rId18"/>
    <p:sldId id="301" r:id="rId19"/>
    <p:sldId id="303" r:id="rId20"/>
    <p:sldId id="267" r:id="rId21"/>
    <p:sldId id="346" r:id="rId22"/>
    <p:sldId id="348" r:id="rId23"/>
    <p:sldId id="268" r:id="rId24"/>
    <p:sldId id="349" r:id="rId25"/>
    <p:sldId id="351" r:id="rId26"/>
    <p:sldId id="269" r:id="rId27"/>
    <p:sldId id="334" r:id="rId28"/>
    <p:sldId id="335" r:id="rId29"/>
    <p:sldId id="336" r:id="rId30"/>
    <p:sldId id="337" r:id="rId31"/>
    <p:sldId id="338" r:id="rId32"/>
    <p:sldId id="339" r:id="rId33"/>
    <p:sldId id="340" r:id="rId34"/>
    <p:sldId id="341" r:id="rId35"/>
    <p:sldId id="342" r:id="rId36"/>
    <p:sldId id="344" r:id="rId37"/>
    <p:sldId id="345" r:id="rId38"/>
    <p:sldId id="34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23" autoAdjust="0"/>
    <p:restoredTop sz="71577" autoAdjust="0"/>
  </p:normalViewPr>
  <p:slideViewPr>
    <p:cSldViewPr>
      <p:cViewPr varScale="1">
        <p:scale>
          <a:sx n="50" d="100"/>
          <a:sy n="50" d="100"/>
        </p:scale>
        <p:origin x="211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A63EA7-A78D-4959-B235-6EAD037AB82A}" type="datetimeFigureOut">
              <a:rPr lang="en-US" smtClean="0"/>
              <a:pPr/>
              <a:t>11/13/2015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F4C6FF-1F1D-4E4F-B0FD-683081A57E16}" type="slidenum">
              <a:rPr lang="en-US" smtClean="0"/>
              <a:pPr/>
              <a:t>‹#›</a:t>
            </a:fld>
            <a:endParaRPr lang="en-US"/>
          </a:p>
        </p:txBody>
      </p:sp>
    </p:spTree>
    <p:extLst>
      <p:ext uri="{BB962C8B-B14F-4D97-AF65-F5344CB8AC3E}">
        <p14:creationId xmlns:p14="http://schemas.microsoft.com/office/powerpoint/2010/main" val="429417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1</a:t>
            </a:fld>
            <a:endParaRPr lang="en-US"/>
          </a:p>
        </p:txBody>
      </p:sp>
    </p:spTree>
    <p:extLst>
      <p:ext uri="{BB962C8B-B14F-4D97-AF65-F5344CB8AC3E}">
        <p14:creationId xmlns:p14="http://schemas.microsoft.com/office/powerpoint/2010/main" val="138985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engage various stakeholder groups in evaluation, rather than just satisfy the funder’s evaluation requirements. Because we place our AmeriCorps members into organizations that pay membership fees to our umbrella organization, engaging stakeholders is the only way we will be able to effectively implement any evaluation.</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10</a:t>
            </a:fld>
            <a:endParaRPr lang="en-US"/>
          </a:p>
        </p:txBody>
      </p:sp>
    </p:spTree>
    <p:extLst>
      <p:ext uri="{BB962C8B-B14F-4D97-AF65-F5344CB8AC3E}">
        <p14:creationId xmlns:p14="http://schemas.microsoft.com/office/powerpoint/2010/main" val="211803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11</a:t>
            </a:fld>
            <a:endParaRPr lang="en-US"/>
          </a:p>
        </p:txBody>
      </p:sp>
    </p:spTree>
    <p:extLst>
      <p:ext uri="{BB962C8B-B14F-4D97-AF65-F5344CB8AC3E}">
        <p14:creationId xmlns:p14="http://schemas.microsoft.com/office/powerpoint/2010/main" val="7744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Very complex (and sometimes convoluted) because our</a:t>
            </a:r>
            <a:r>
              <a:rPr lang="en-US" baseline="0" dirty="0" smtClean="0"/>
              <a:t> members could be membership organizations themselves</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12</a:t>
            </a:fld>
            <a:endParaRPr lang="en-US"/>
          </a:p>
        </p:txBody>
      </p:sp>
    </p:spTree>
    <p:extLst>
      <p:ext uri="{BB962C8B-B14F-4D97-AF65-F5344CB8AC3E}">
        <p14:creationId xmlns:p14="http://schemas.microsoft.com/office/powerpoint/2010/main" val="184697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age of program - 20 years and some CEO’s are newer to program and some actually ‘started the program’ (ownership of the way it used to be) (never had to do this before)</a:t>
            </a:r>
          </a:p>
          <a:p>
            <a:r>
              <a:rPr lang="en-US" dirty="0"/>
              <a:t>2. many of them have an official connection to the program by serving on steering committee, task forces, etc.  they approach their responsibilities to the program the same way they operate their health centers (most are very directive, not collaborative - it is the leadership style they employ (used to having the last say, etc.)</a:t>
            </a:r>
          </a:p>
          <a:p>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13</a:t>
            </a:fld>
            <a:endParaRPr lang="en-US"/>
          </a:p>
        </p:txBody>
      </p:sp>
    </p:spTree>
    <p:extLst>
      <p:ext uri="{BB962C8B-B14F-4D97-AF65-F5344CB8AC3E}">
        <p14:creationId xmlns:p14="http://schemas.microsoft.com/office/powerpoint/2010/main" val="45515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14</a:t>
            </a:fld>
            <a:endParaRPr lang="en-US"/>
          </a:p>
        </p:txBody>
      </p:sp>
    </p:spTree>
    <p:extLst>
      <p:ext uri="{BB962C8B-B14F-4D97-AF65-F5344CB8AC3E}">
        <p14:creationId xmlns:p14="http://schemas.microsoft.com/office/powerpoint/2010/main" val="366761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15</a:t>
            </a:fld>
            <a:endParaRPr lang="en-US"/>
          </a:p>
        </p:txBody>
      </p:sp>
    </p:spTree>
    <p:extLst>
      <p:ext uri="{BB962C8B-B14F-4D97-AF65-F5344CB8AC3E}">
        <p14:creationId xmlns:p14="http://schemas.microsoft.com/office/powerpoint/2010/main" val="170347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For many, this program is a very small part of their overall responsibilities - they prioritize what they need to do for this program and evaluation isn’t usually high on the list.</a:t>
            </a:r>
          </a:p>
          <a:p>
            <a:r>
              <a:rPr lang="en-US" dirty="0"/>
              <a:t> </a:t>
            </a:r>
          </a:p>
          <a:p>
            <a:r>
              <a:rPr lang="en-US" dirty="0"/>
              <a:t>2.  They don’t see the benefit to themselves or to their program to participate in evaluation activity </a:t>
            </a:r>
          </a:p>
          <a:p>
            <a:r>
              <a:rPr lang="en-US" dirty="0"/>
              <a:t> </a:t>
            </a:r>
          </a:p>
          <a:p>
            <a:r>
              <a:rPr lang="en-US" dirty="0"/>
              <a:t>3.  Evaluation has not been tied to their funding, either as individual programs or the program as a whole</a:t>
            </a:r>
          </a:p>
          <a:p>
            <a:r>
              <a:rPr lang="en-US" dirty="0"/>
              <a:t> </a:t>
            </a:r>
          </a:p>
          <a:p>
            <a:r>
              <a:rPr lang="en-US" dirty="0"/>
              <a:t>4.  They don’t understand what evaluation is, how to do it, or how results can be used.</a:t>
            </a:r>
          </a:p>
          <a:p>
            <a:r>
              <a:rPr lang="en-US" dirty="0"/>
              <a:t> </a:t>
            </a:r>
          </a:p>
          <a:p>
            <a:r>
              <a:rPr lang="en-US" dirty="0"/>
              <a:t>5.  </a:t>
            </a:r>
            <a:r>
              <a:rPr lang="en-US"/>
              <a:t>They don’t connect evaluation with program development - they view it as a separate, unrelated activity</a:t>
            </a:r>
          </a:p>
        </p:txBody>
      </p:sp>
      <p:sp>
        <p:nvSpPr>
          <p:cNvPr id="4" name="Slide Number Placeholder 3"/>
          <p:cNvSpPr>
            <a:spLocks noGrp="1"/>
          </p:cNvSpPr>
          <p:nvPr>
            <p:ph type="sldNum" sz="quarter" idx="10"/>
          </p:nvPr>
        </p:nvSpPr>
        <p:spPr/>
        <p:txBody>
          <a:bodyPr/>
          <a:lstStyle/>
          <a:p>
            <a:fld id="{BCF4C6FF-1F1D-4E4F-B0FD-683081A57E16}" type="slidenum">
              <a:rPr lang="en-US" smtClean="0"/>
              <a:pPr/>
              <a:t>16</a:t>
            </a:fld>
            <a:endParaRPr lang="en-US"/>
          </a:p>
        </p:txBody>
      </p:sp>
    </p:spTree>
    <p:extLst>
      <p:ext uri="{BB962C8B-B14F-4D97-AF65-F5344CB8AC3E}">
        <p14:creationId xmlns:p14="http://schemas.microsoft.com/office/powerpoint/2010/main" val="2158836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17</a:t>
            </a:fld>
            <a:endParaRPr lang="en-US"/>
          </a:p>
        </p:txBody>
      </p:sp>
    </p:spTree>
    <p:extLst>
      <p:ext uri="{BB962C8B-B14F-4D97-AF65-F5344CB8AC3E}">
        <p14:creationId xmlns:p14="http://schemas.microsoft.com/office/powerpoint/2010/main" val="343988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18</a:t>
            </a:fld>
            <a:endParaRPr lang="en-US"/>
          </a:p>
        </p:txBody>
      </p:sp>
    </p:spTree>
    <p:extLst>
      <p:ext uri="{BB962C8B-B14F-4D97-AF65-F5344CB8AC3E}">
        <p14:creationId xmlns:p14="http://schemas.microsoft.com/office/powerpoint/2010/main" val="247752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19</a:t>
            </a:fld>
            <a:endParaRPr lang="en-US"/>
          </a:p>
        </p:txBody>
      </p:sp>
    </p:spTree>
    <p:extLst>
      <p:ext uri="{BB962C8B-B14F-4D97-AF65-F5344CB8AC3E}">
        <p14:creationId xmlns:p14="http://schemas.microsoft.com/office/powerpoint/2010/main" val="272279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2</a:t>
            </a:fld>
            <a:endParaRPr lang="en-US"/>
          </a:p>
        </p:txBody>
      </p:sp>
    </p:spTree>
    <p:extLst>
      <p:ext uri="{BB962C8B-B14F-4D97-AF65-F5344CB8AC3E}">
        <p14:creationId xmlns:p14="http://schemas.microsoft.com/office/powerpoint/2010/main" val="355421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20</a:t>
            </a:fld>
            <a:endParaRPr lang="en-US"/>
          </a:p>
        </p:txBody>
      </p:sp>
    </p:spTree>
    <p:extLst>
      <p:ext uri="{BB962C8B-B14F-4D97-AF65-F5344CB8AC3E}">
        <p14:creationId xmlns:p14="http://schemas.microsoft.com/office/powerpoint/2010/main" val="426151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a:latin typeface="Tahoma" panose="020B0604030504040204" pitchFamily="34" charset="0"/>
              </a:rPr>
              <a:t>It’s a process that starts with the people you’re designing for and ends with new solutions that are tailor made to suit their needs. Human-centered design is all about building a deep empathy with the people you’re designing for; generating tons of ideas; building a bunch of prototypes; sharing what you’ve made with the people you’re designing for; and eventually putting your innovative new solution out in the world.</a:t>
            </a:r>
          </a:p>
          <a:p>
            <a:pPr defTabSz="465887">
              <a:defRPr/>
            </a:pPr>
            <a:endParaRPr lang="en-US" dirty="0" smtClean="0"/>
          </a:p>
          <a:p>
            <a:pPr defTabSz="465887">
              <a:defRPr/>
            </a:pPr>
            <a:r>
              <a:rPr lang="en-US" dirty="0">
                <a:latin typeface="Tahoma" panose="020B0604030504040204" pitchFamily="34" charset="0"/>
              </a:rPr>
              <a:t>Human-centered design consists of three phases. In the Inspiration Phase you’ll learn directly from the people you’re designing for as you immerse yourself in their lives and come to deeply understand their needs. In the Ideation Phase you’ll make sense of what you learned, identify opportunities for design, and prototype possible solutions. And in the Implementation Phase you’ll bring your solution to life. </a:t>
            </a:r>
          </a:p>
          <a:p>
            <a:pPr defTabSz="465887">
              <a:defRPr/>
            </a:pPr>
            <a:endParaRPr lang="en-US" dirty="0">
              <a:latin typeface="Tahoma" panose="020B0604030504040204" pitchFamily="34" charset="0"/>
            </a:endParaRPr>
          </a:p>
          <a:p>
            <a:pPr defTabSz="465887">
              <a:defRPr/>
            </a:pPr>
            <a:r>
              <a:rPr lang="en-US" dirty="0">
                <a:latin typeface="Tahoma" panose="020B0604030504040204" pitchFamily="34" charset="0"/>
              </a:rPr>
              <a:t>Mention briefly about how we’re JUST going to attack the initial brainstorming phase for this. The process will be incredibly fast, go with it. The purpose is not to save the world today, but simply to propose some possible solutions to consider in the future.</a:t>
            </a:r>
          </a:p>
          <a:p>
            <a:pPr defTabSz="465887">
              <a:defRPr/>
            </a:pPr>
            <a:endParaRPr lang="en-US" baseline="0" dirty="0" smtClean="0"/>
          </a:p>
          <a:p>
            <a:pPr marL="174708" indent="-174708">
              <a:buFont typeface="Arial"/>
              <a:buChar char="•"/>
            </a:pPr>
            <a:r>
              <a:rPr lang="en-US" baseline="0" dirty="0" smtClean="0"/>
              <a:t>Lose the problem/solution binary</a:t>
            </a:r>
          </a:p>
          <a:p>
            <a:pPr marL="174708" indent="-174708">
              <a:buFont typeface="Arial"/>
              <a:buChar char="•"/>
            </a:pPr>
            <a:r>
              <a:rPr lang="en-US" baseline="0" dirty="0" smtClean="0"/>
              <a:t>Bring a way of thinking that is more collaborative, fun, open ended, creative and encouraging of new ideas</a:t>
            </a:r>
            <a:endParaRPr lang="en-US" dirty="0" smtClean="0"/>
          </a:p>
        </p:txBody>
      </p:sp>
      <p:sp>
        <p:nvSpPr>
          <p:cNvPr id="4" name="Slide Number Placeholder 3"/>
          <p:cNvSpPr>
            <a:spLocks noGrp="1"/>
          </p:cNvSpPr>
          <p:nvPr>
            <p:ph type="sldNum" sz="quarter" idx="10"/>
          </p:nvPr>
        </p:nvSpPr>
        <p:spPr/>
        <p:txBody>
          <a:bodyPr/>
          <a:lstStyle/>
          <a:p>
            <a:fld id="{BCF4C6FF-1F1D-4E4F-B0FD-683081A57E16}" type="slidenum">
              <a:rPr lang="en-US" smtClean="0"/>
              <a:pPr/>
              <a:t>21</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a:buChar char="•"/>
            </a:pPr>
            <a:r>
              <a:rPr lang="en-US" dirty="0" smtClean="0"/>
              <a:t>Will take you through a series of exercises that help you understand</a:t>
            </a:r>
            <a:r>
              <a:rPr lang="en-US" baseline="0" dirty="0" smtClean="0"/>
              <a:t> the components of the HCD thinking process</a:t>
            </a:r>
          </a:p>
          <a:p>
            <a:pPr marL="174708" indent="-174708">
              <a:buFont typeface="Arial"/>
              <a:buChar char="•"/>
            </a:pPr>
            <a:r>
              <a:rPr lang="en-US" baseline="0" dirty="0" smtClean="0"/>
              <a:t>Each of these is meant to be iterative and build on each other</a:t>
            </a:r>
          </a:p>
          <a:p>
            <a:pPr marL="174708" indent="-174708">
              <a:buFont typeface="Arial"/>
              <a:buChar char="•"/>
            </a:pPr>
            <a:r>
              <a:rPr lang="en-US" baseline="0" dirty="0" smtClean="0"/>
              <a:t>Not necessarily linear thinking</a:t>
            </a:r>
          </a:p>
          <a:p>
            <a:pPr marL="174708" indent="-174708">
              <a:buFont typeface="Arial"/>
              <a:buChar char="•"/>
            </a:pPr>
            <a:r>
              <a:rPr lang="en-US" dirty="0" smtClean="0"/>
              <a:t>Should be fun, but may also be a bit uncomfortable at times</a:t>
            </a:r>
          </a:p>
          <a:p>
            <a:pPr marL="174708" indent="-174708">
              <a:buFont typeface="Arial"/>
              <a:buChar char="•"/>
            </a:pPr>
            <a:r>
              <a:rPr lang="en-US" dirty="0" smtClean="0"/>
              <a:t>Feel</a:t>
            </a:r>
            <a:r>
              <a:rPr lang="en-US" baseline="0" dirty="0" smtClean="0"/>
              <a:t> free to test the boundaries – be creative with your materials, space and each other</a:t>
            </a:r>
          </a:p>
          <a:p>
            <a:pPr marL="174708" indent="-174708">
              <a:buFont typeface="Arial"/>
              <a:buChar char="•"/>
            </a:pPr>
            <a:endParaRPr lang="en-US" baseline="0" dirty="0" smtClean="0"/>
          </a:p>
          <a:p>
            <a:pPr marL="174708" indent="-174708">
              <a:buFont typeface="Arial"/>
              <a:buChar char="•"/>
            </a:pPr>
            <a:r>
              <a:rPr lang="en-US" dirty="0" smtClean="0"/>
              <a:t>The</a:t>
            </a:r>
            <a:r>
              <a:rPr lang="en-US" baseline="0" dirty="0" smtClean="0"/>
              <a:t> role of empathy; importance of taking time to think through this.</a:t>
            </a:r>
          </a:p>
          <a:p>
            <a:pPr marL="174708" indent="-174708">
              <a:buFont typeface="Arial"/>
              <a:buChar char="•"/>
            </a:pPr>
            <a:r>
              <a:rPr lang="en-US" dirty="0" smtClean="0"/>
              <a:t>Engaging with people directly reveals a tremendous amount about the way they think and the values they hold.  Sometimes these thoughts and values are not obvious to the people who hold them.  A deep engagement can surprise both the designer and the designee by the unanticipated insights that are revealed.  The stories that people tell and the things that people say they do—even if they are diﬀerent from what they actually do—are strong indicators of their deeply held beliefs about the way the world is.  Good designs are built on a solid understanding of these kinds of beliefs and values.  Engage to: </a:t>
            </a:r>
          </a:p>
          <a:p>
            <a:pPr marL="640594" lvl="1" indent="-174708">
              <a:buFont typeface="Arial"/>
              <a:buChar char="•"/>
            </a:pPr>
            <a:r>
              <a:rPr lang="en-US" dirty="0" smtClean="0"/>
              <a:t>Uncover needs that people have which they may or may not be aware of </a:t>
            </a:r>
          </a:p>
          <a:p>
            <a:pPr marL="640594" lvl="1" indent="-174708">
              <a:buFont typeface="Arial"/>
              <a:buChar char="•"/>
            </a:pPr>
            <a:r>
              <a:rPr lang="en-US" dirty="0" smtClean="0"/>
              <a:t>Guide innovation eﬀorts </a:t>
            </a:r>
          </a:p>
          <a:p>
            <a:pPr marL="640594" lvl="1" indent="-174708">
              <a:buFont typeface="Arial"/>
              <a:buChar char="•"/>
            </a:pPr>
            <a:r>
              <a:rPr lang="en-US" dirty="0" smtClean="0"/>
              <a:t>Identify the right users to design for </a:t>
            </a:r>
          </a:p>
          <a:p>
            <a:pPr marL="640594" lvl="1" indent="-174708">
              <a:buFont typeface="Arial"/>
              <a:buChar char="•"/>
            </a:pPr>
            <a:r>
              <a:rPr lang="en-US" dirty="0" smtClean="0"/>
              <a:t>Discover the emotions that guide behaviors</a:t>
            </a:r>
          </a:p>
        </p:txBody>
      </p:sp>
      <p:sp>
        <p:nvSpPr>
          <p:cNvPr id="4" name="Slide Number Placeholder 3"/>
          <p:cNvSpPr>
            <a:spLocks noGrp="1"/>
          </p:cNvSpPr>
          <p:nvPr>
            <p:ph type="sldNum" sz="quarter" idx="10"/>
          </p:nvPr>
        </p:nvSpPr>
        <p:spPr/>
        <p:txBody>
          <a:bodyPr/>
          <a:lstStyle/>
          <a:p>
            <a:fld id="{BCF4C6FF-1F1D-4E4F-B0FD-683081A57E16}" type="slidenum">
              <a:rPr lang="en-US" smtClean="0"/>
              <a:pPr/>
              <a:t>22</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a:buChar char="•"/>
            </a:pPr>
            <a:r>
              <a:rPr lang="en-US" dirty="0" smtClean="0"/>
              <a:t>Refer</a:t>
            </a:r>
            <a:r>
              <a:rPr lang="en-US" baseline="0" dirty="0" smtClean="0"/>
              <a:t> people to Empathy Map handout</a:t>
            </a:r>
          </a:p>
          <a:p>
            <a:pPr marL="174708" indent="-174708">
              <a:buFont typeface="Arial"/>
              <a:buChar char="•"/>
            </a:pPr>
            <a:r>
              <a:rPr lang="en-US" baseline="0" dirty="0" smtClean="0"/>
              <a:t>Make an Empathy Map for your group</a:t>
            </a:r>
          </a:p>
          <a:p>
            <a:pPr marL="174708" indent="-174708">
              <a:buFont typeface="Arial"/>
              <a:buChar char="•"/>
            </a:pPr>
            <a:r>
              <a:rPr lang="en-US" baseline="0" dirty="0" smtClean="0"/>
              <a:t>Encourage to read along as your review instructions</a:t>
            </a:r>
          </a:p>
          <a:p>
            <a:pPr marL="640594" lvl="1" indent="-174708">
              <a:buFont typeface="Arial"/>
              <a:buChar char="•"/>
            </a:pPr>
            <a:r>
              <a:rPr lang="en-US" dirty="0" smtClean="0"/>
              <a:t>Create a four quadrant layout on a piece of paper</a:t>
            </a:r>
          </a:p>
          <a:p>
            <a:pPr marL="640594" lvl="1" indent="-174708">
              <a:buFont typeface="Arial"/>
              <a:buChar char="•"/>
            </a:pPr>
            <a:r>
              <a:rPr lang="en-US" dirty="0" smtClean="0"/>
              <a:t>Populate the map by taking note of the following four traits of your user</a:t>
            </a:r>
            <a:r>
              <a:rPr lang="en-US" baseline="0" dirty="0" smtClean="0"/>
              <a:t> </a:t>
            </a:r>
          </a:p>
          <a:p>
            <a:pPr marL="640594" lvl="1" indent="-174708">
              <a:buFont typeface="Arial"/>
              <a:buChar char="•"/>
            </a:pPr>
            <a:r>
              <a:rPr lang="en-US" dirty="0" smtClean="0"/>
              <a:t>GROUP </a:t>
            </a:r>
            <a:r>
              <a:rPr lang="en-US" baseline="0" dirty="0" smtClean="0"/>
              <a:t>IS DESCRIBED ON A PIECE OF PAPER ON THE TABLE</a:t>
            </a:r>
          </a:p>
          <a:p>
            <a:pPr marL="640594" lvl="1" indent="-174708">
              <a:buFont typeface="Arial"/>
              <a:buChar char="•"/>
            </a:pPr>
            <a:r>
              <a:rPr lang="en-US" baseline="0" dirty="0" smtClean="0"/>
              <a:t>SAY:     What are some quotes and deﬁning words your user says? </a:t>
            </a:r>
          </a:p>
          <a:p>
            <a:pPr marL="640594" lvl="1" indent="-174708">
              <a:buFont typeface="Arial"/>
              <a:buChar char="•"/>
            </a:pPr>
            <a:r>
              <a:rPr lang="en-US" baseline="0" dirty="0" smtClean="0"/>
              <a:t>DO:     What actions and behaviors did you notice? </a:t>
            </a:r>
          </a:p>
          <a:p>
            <a:pPr marL="640594" lvl="1" indent="-174708">
              <a:buFont typeface="Arial"/>
              <a:buChar char="•"/>
            </a:pPr>
            <a:r>
              <a:rPr lang="en-US" baseline="0" dirty="0" smtClean="0"/>
              <a:t>THINK:    What might your user be thinking?  What does this tell you about his or her beliefs?  </a:t>
            </a:r>
          </a:p>
          <a:p>
            <a:pPr marL="640594" lvl="1" indent="-174708">
              <a:buFont typeface="Arial"/>
              <a:buChar char="•"/>
            </a:pPr>
            <a:r>
              <a:rPr lang="en-US" baseline="0" dirty="0" smtClean="0"/>
              <a:t>FEEL:     What emotions might your subject be feeling? </a:t>
            </a:r>
          </a:p>
          <a:p>
            <a:pPr marL="640594" lvl="1" indent="-174708">
              <a:buFont typeface="Arial"/>
              <a:buChar char="•"/>
            </a:pPr>
            <a:r>
              <a:rPr lang="en-US" baseline="0" dirty="0" smtClean="0"/>
              <a:t>On the side of your map</a:t>
            </a:r>
          </a:p>
          <a:p>
            <a:pPr marL="1106481" lvl="2" indent="-174708">
              <a:buFont typeface="Arial"/>
              <a:buChar char="•"/>
            </a:pPr>
            <a:r>
              <a:rPr lang="en-US" baseline="0" dirty="0" smtClean="0"/>
              <a:t>IDENTIFY NEEDS</a:t>
            </a:r>
          </a:p>
          <a:p>
            <a:pPr marL="1106481" lvl="2" indent="-174708">
              <a:buFont typeface="Arial"/>
              <a:buChar char="•"/>
            </a:pPr>
            <a:r>
              <a:rPr lang="en-US" baseline="0" dirty="0" smtClean="0"/>
              <a:t>IDENTIFY INSIGHTS</a:t>
            </a:r>
          </a:p>
          <a:p>
            <a:pPr marL="174708" indent="-174708">
              <a:buFont typeface="Arial"/>
              <a:buChar char="•"/>
            </a:pPr>
            <a:r>
              <a:rPr lang="en-US" baseline="0" dirty="0" smtClean="0"/>
              <a:t>Take 3-4 minutes to create your empathy map</a:t>
            </a:r>
          </a:p>
          <a:p>
            <a:pPr marL="174708" indent="-174708">
              <a:buFont typeface="Arial"/>
              <a:buChar char="•"/>
            </a:pPr>
            <a:r>
              <a:rPr lang="en-US" baseline="0" dirty="0" smtClean="0"/>
              <a:t>Discuss the map at your table, quickly sharing out</a:t>
            </a:r>
          </a:p>
          <a:p>
            <a:pPr marL="174708" indent="-174708" defTabSz="465887">
              <a:buFont typeface="Arial"/>
              <a:buChar char="•"/>
              <a:defRPr/>
            </a:pPr>
            <a:r>
              <a:rPr lang="en-US" dirty="0" smtClean="0"/>
              <a:t>As</a:t>
            </a:r>
            <a:r>
              <a:rPr lang="en-US" baseline="0" dirty="0" smtClean="0"/>
              <a:t> you move through the next steps, keep your empathy maps handy to think about the user – how might he or she fit into your new ideas?</a:t>
            </a:r>
            <a:endParaRPr lang="en-US" dirty="0" smtClean="0"/>
          </a:p>
        </p:txBody>
      </p:sp>
      <p:sp>
        <p:nvSpPr>
          <p:cNvPr id="4" name="Slide Number Placeholder 3"/>
          <p:cNvSpPr>
            <a:spLocks noGrp="1"/>
          </p:cNvSpPr>
          <p:nvPr>
            <p:ph type="sldNum" sz="quarter" idx="10"/>
          </p:nvPr>
        </p:nvSpPr>
        <p:spPr/>
        <p:txBody>
          <a:bodyPr/>
          <a:lstStyle/>
          <a:p>
            <a:fld id="{BCF4C6FF-1F1D-4E4F-B0FD-683081A57E16}" type="slidenum">
              <a:rPr lang="en-US" smtClean="0"/>
              <a:pPr/>
              <a:t>23</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define mode is when you unpack and synthesize your empathy findings into compelling</a:t>
            </a:r>
            <a:r>
              <a:rPr lang="en-US" baseline="0" dirty="0" smtClean="0"/>
              <a:t> needs and insights, and scope a specific and meaningful challenge. It is a mode of “focus” rather than “flaring.” Two goals of the define mode are to develop a deep understanding of your users and the design space and, based on that understanding, to come up with an actionable problem statement: your point of view. Your point of view should be a guiding statement that focuses on specific users, and insights and needs that you uncovered during the empathize mode. More than simply defining the problem to work on, your point of view is your unique design vision that you crafted based on your discoveries during your empathy work. Understanding the meaningful challenge to address and the insights that you can leverage in your design work is fundamental to creating a successful solution.</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24</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point-of-view (POV) in this case, is your reframing of this challenge into an actionable problem statement that will launch you into generative ideation. A good POV will allow you to ideate in a directed manner.</a:t>
            </a:r>
            <a:r>
              <a:rPr lang="en-US" baseline="0" dirty="0" smtClean="0"/>
              <a:t> </a:t>
            </a:r>
            <a:r>
              <a:rPr lang="en-US" dirty="0" smtClean="0"/>
              <a:t>Most of all, your POV captures your design vision – your responsibility and opportunity as a designer is to discover and articulate the meaningful challenge. </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25</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Ideate is the mode during your design process in which you focus on idea generation. Mentally,</a:t>
            </a:r>
            <a:r>
              <a:rPr lang="en-US" baseline="0" dirty="0" smtClean="0"/>
              <a:t> it represents a process of “going wide” in terms of concepts and outcomes—it is a mode of “flaring” rather than “focus.” The goal of ideation is to explore a wide solution space – both a large quantity of ideas and a diversity among those ideas. From this vast depository of ideas, you can build prototypes to test with users.</a:t>
            </a:r>
            <a:endParaRPr lang="en-US" dirty="0" smtClean="0"/>
          </a:p>
          <a:p>
            <a:pPr marL="174708" indent="-174708">
              <a:buFont typeface="Arial"/>
              <a:buChar char="•"/>
            </a:pPr>
            <a:endParaRPr lang="en-US" dirty="0" smtClean="0"/>
          </a:p>
          <a:p>
            <a:pPr marL="174708" indent="-174708">
              <a:buFont typeface="Arial"/>
              <a:buChar char="•"/>
            </a:pPr>
            <a:r>
              <a:rPr lang="en-US" dirty="0" smtClean="0"/>
              <a:t>No need to say a huge amount here …8min for brainstorm and</a:t>
            </a:r>
            <a:r>
              <a:rPr lang="en-US" baseline="0" dirty="0" smtClean="0"/>
              <a:t> 2 min for voting</a:t>
            </a:r>
            <a:endParaRPr lang="en-US" dirty="0" smtClean="0"/>
          </a:p>
          <a:p>
            <a:pPr marL="174708" indent="-174708">
              <a:buFont typeface="Arial"/>
              <a:buChar char="•"/>
            </a:pPr>
            <a:r>
              <a:rPr lang="en-US" dirty="0" smtClean="0"/>
              <a:t>Emphasize</a:t>
            </a:r>
            <a:r>
              <a:rPr lang="en-US" baseline="0" dirty="0" smtClean="0"/>
              <a:t> that we are looking for large volume of ideas.</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26</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a:buChar char="•"/>
            </a:pPr>
            <a:r>
              <a:rPr lang="en-US" dirty="0" smtClean="0"/>
              <a:t>Give examples of less</a:t>
            </a:r>
            <a:r>
              <a:rPr lang="en-US" baseline="0" dirty="0" smtClean="0"/>
              <a:t> clear rules, esp.</a:t>
            </a:r>
          </a:p>
          <a:p>
            <a:pPr marL="640594" lvl="1" indent="-174708">
              <a:buFont typeface="Arial"/>
              <a:buChar char="•"/>
            </a:pPr>
            <a:r>
              <a:rPr lang="en-US" baseline="0" dirty="0" smtClean="0"/>
              <a:t>Headline!</a:t>
            </a:r>
          </a:p>
          <a:p>
            <a:pPr marL="640594" lvl="1" indent="-174708">
              <a:buFont typeface="Arial"/>
              <a:buChar char="•"/>
            </a:pPr>
            <a:r>
              <a:rPr lang="en-US" baseline="0" dirty="0" smtClean="0"/>
              <a:t>NO Blocking</a:t>
            </a:r>
          </a:p>
          <a:p>
            <a:pPr marL="174708" indent="-174708">
              <a:buFont typeface="Arial"/>
              <a:buChar char="•"/>
            </a:pPr>
            <a:r>
              <a:rPr lang="en-US" baseline="0" dirty="0" smtClean="0"/>
              <a:t>Encourage groups to put their HMW as the Brainstorming title</a:t>
            </a:r>
          </a:p>
          <a:p>
            <a:pPr marL="174708" indent="-174708">
              <a:buFont typeface="Arial"/>
              <a:buChar char="•"/>
            </a:pPr>
            <a:r>
              <a:rPr lang="en-US" dirty="0" smtClean="0"/>
              <a:t>Identify facilitators in groups – they can also participate!</a:t>
            </a:r>
          </a:p>
        </p:txBody>
      </p:sp>
      <p:sp>
        <p:nvSpPr>
          <p:cNvPr id="4" name="Slide Number Placeholder 3"/>
          <p:cNvSpPr>
            <a:spLocks noGrp="1"/>
          </p:cNvSpPr>
          <p:nvPr>
            <p:ph type="sldNum" sz="quarter" idx="10"/>
          </p:nvPr>
        </p:nvSpPr>
        <p:spPr/>
        <p:txBody>
          <a:bodyPr/>
          <a:lstStyle/>
          <a:p>
            <a:fld id="{BCF4C6FF-1F1D-4E4F-B0FD-683081A57E16}" type="slidenum">
              <a:rPr lang="en-US" smtClean="0"/>
              <a:pPr/>
              <a:t>27</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a:buChar char="•"/>
            </a:pPr>
            <a:endParaRPr lang="en-US" dirty="0" smtClean="0"/>
          </a:p>
        </p:txBody>
      </p:sp>
      <p:sp>
        <p:nvSpPr>
          <p:cNvPr id="4" name="Slide Number Placeholder 3"/>
          <p:cNvSpPr>
            <a:spLocks noGrp="1"/>
          </p:cNvSpPr>
          <p:nvPr>
            <p:ph type="sldNum" sz="quarter" idx="10"/>
          </p:nvPr>
        </p:nvSpPr>
        <p:spPr/>
        <p:txBody>
          <a:bodyPr/>
          <a:lstStyle/>
          <a:p>
            <a:fld id="{BCF4C6FF-1F1D-4E4F-B0FD-683081A57E16}" type="slidenum">
              <a:rPr lang="en-US" smtClean="0"/>
              <a:pPr/>
              <a:t>28</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Prototyping is getting ideas and explorations out of your had and into the physical world. A prototype can be anything that takes a physical form</a:t>
            </a:r>
            <a:r>
              <a:rPr lang="en-US" baseline="0" dirty="0" smtClean="0"/>
              <a:t> – be it a wall of post-it notes, a role-playing activity, a space, an object, an interface, or even a storyboard. The resolution of your prototype should be commensurate with your progress in your project, In early explorations, keep your prototypes rough and rapid to allow yourself to learn quickly and investigate a lot of different possibilities.</a:t>
            </a:r>
          </a:p>
          <a:p>
            <a:endParaRPr lang="en-US" baseline="0" dirty="0" smtClean="0"/>
          </a:p>
          <a:p>
            <a:r>
              <a:rPr lang="en-US" baseline="0" dirty="0" smtClean="0"/>
              <a:t>Prototypes are most successful when people (the design team, the user, and others) can experience and interact with them. What you learn from those interactions can help drive deeper empathy, as well as shape successful solutions.</a:t>
            </a:r>
            <a:endParaRPr lang="en-US" dirty="0" smtClean="0"/>
          </a:p>
          <a:p>
            <a:endParaRPr lang="en-US" baseline="0" dirty="0" smtClean="0"/>
          </a:p>
          <a:p>
            <a:pPr marL="174708" indent="-174708">
              <a:buFont typeface="Arial"/>
              <a:buChar char="•"/>
            </a:pPr>
            <a:endParaRPr lang="en-US" baseline="0" dirty="0" smtClean="0"/>
          </a:p>
          <a:p>
            <a:pPr marL="174708" indent="-174708">
              <a:buFont typeface="Arial"/>
              <a:buChar char="•"/>
            </a:pPr>
            <a:r>
              <a:rPr lang="en-US" baseline="0" dirty="0" smtClean="0"/>
              <a:t>Prototype is a multi-dimensional draft</a:t>
            </a:r>
          </a:p>
          <a:p>
            <a:pPr marL="174708" indent="-174708">
              <a:buFont typeface="Arial"/>
              <a:buChar char="•"/>
            </a:pPr>
            <a:r>
              <a:rPr lang="en-US" baseline="0" dirty="0" smtClean="0"/>
              <a:t>Is meant to test the idea, NOT propose a solution</a:t>
            </a:r>
          </a:p>
          <a:p>
            <a:pPr marL="174708" indent="-174708">
              <a:buFont typeface="Arial"/>
              <a:buChar char="•"/>
            </a:pPr>
            <a:r>
              <a:rPr lang="en-US" baseline="0" dirty="0" smtClean="0"/>
              <a:t>Idea is that it is low-resolution</a:t>
            </a:r>
          </a:p>
          <a:p>
            <a:pPr marL="174708" indent="-174708">
              <a:buFont typeface="Arial"/>
              <a:buChar char="•"/>
            </a:pPr>
            <a:r>
              <a:rPr lang="en-US" baseline="0" dirty="0" smtClean="0"/>
              <a:t>10min</a:t>
            </a:r>
          </a:p>
          <a:p>
            <a:pPr marL="174708" indent="-174708">
              <a:buFont typeface="Arial"/>
              <a:buChar char="•"/>
            </a:pPr>
            <a:r>
              <a:rPr lang="en-US" baseline="0" dirty="0" smtClean="0"/>
              <a:t>You’ll have FOUR minutes to present/pitch</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29</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3</a:t>
            </a:fld>
            <a:endParaRPr lang="en-US"/>
          </a:p>
        </p:txBody>
      </p:sp>
    </p:spTree>
    <p:extLst>
      <p:ext uri="{BB962C8B-B14F-4D97-AF65-F5344CB8AC3E}">
        <p14:creationId xmlns:p14="http://schemas.microsoft.com/office/powerpoint/2010/main" val="8020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defTabSz="931774">
              <a:buFont typeface="Arial"/>
              <a:buChar char="•"/>
              <a:defRPr/>
            </a:pPr>
            <a:r>
              <a:rPr lang="en-US" dirty="0" smtClean="0"/>
              <a:t>Link to video: </a:t>
            </a:r>
            <a:r>
              <a:rPr lang="pt-BR" dirty="0" smtClean="0"/>
              <a:t> </a:t>
            </a:r>
            <a:r>
              <a:rPr lang="pt-BR" dirty="0" err="1" smtClean="0"/>
              <a:t>https</a:t>
            </a:r>
            <a:r>
              <a:rPr lang="pt-BR" dirty="0" smtClean="0"/>
              <a:t>://</a:t>
            </a:r>
            <a:r>
              <a:rPr lang="pt-BR" dirty="0" err="1" smtClean="0"/>
              <a:t>vimeo.com</a:t>
            </a:r>
            <a:r>
              <a:rPr lang="pt-BR" dirty="0" smtClean="0"/>
              <a:t>/13377903</a:t>
            </a:r>
            <a:endParaRPr lang="en-US" dirty="0" smtClean="0"/>
          </a:p>
          <a:p>
            <a:pPr marL="174708" indent="-174708">
              <a:buFont typeface="Arial"/>
              <a:buChar char="•"/>
            </a:pPr>
            <a:r>
              <a:rPr lang="en-US" dirty="0" smtClean="0"/>
              <a:t>Orient</a:t>
            </a:r>
            <a:r>
              <a:rPr lang="en-US" baseline="0" dirty="0" smtClean="0"/>
              <a:t> teams to the materials</a:t>
            </a:r>
          </a:p>
          <a:p>
            <a:pPr marL="174708" indent="-174708">
              <a:buFont typeface="Arial"/>
              <a:buChar char="•"/>
            </a:pPr>
            <a:r>
              <a:rPr lang="en-US" baseline="0" dirty="0" smtClean="0"/>
              <a:t>Note that we will give them 10 minutes to build their prototypes and ask them to prep for the “pitch”, or presentations</a:t>
            </a:r>
            <a:endParaRPr lang="en-US" dirty="0" smtClean="0"/>
          </a:p>
        </p:txBody>
      </p:sp>
      <p:sp>
        <p:nvSpPr>
          <p:cNvPr id="4" name="Slide Number Placeholder 3"/>
          <p:cNvSpPr>
            <a:spLocks noGrp="1"/>
          </p:cNvSpPr>
          <p:nvPr>
            <p:ph type="sldNum" sz="quarter" idx="10"/>
          </p:nvPr>
        </p:nvSpPr>
        <p:spPr/>
        <p:txBody>
          <a:bodyPr/>
          <a:lstStyle/>
          <a:p>
            <a:fld id="{BCF4C6FF-1F1D-4E4F-B0FD-683081A57E16}" type="slidenum">
              <a:rPr lang="en-US" smtClean="0"/>
              <a:pPr/>
              <a:t>30</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Testing is</a:t>
            </a:r>
            <a:r>
              <a:rPr lang="en-US" baseline="0" dirty="0" smtClean="0"/>
              <a:t> the chance to refine our solutions and make them better. The test mode is another iterative mode in which we place our low-resolution artifacts in the appropriate context of the user’s life. Prototype as if you know you’re right, but test as if you know you’re wrong.</a:t>
            </a:r>
            <a:endParaRPr lang="en-US" dirty="0" smtClean="0"/>
          </a:p>
          <a:p>
            <a:endParaRPr lang="en-US" baseline="0" dirty="0" smtClean="0"/>
          </a:p>
          <a:p>
            <a:r>
              <a:rPr lang="en-US" baseline="0" dirty="0" smtClean="0"/>
              <a:t> - this is the presentation part…they are testing their prototype and pitching it to the audience</a:t>
            </a:r>
            <a:endParaRPr lang="en-US" dirty="0" smtClean="0"/>
          </a:p>
        </p:txBody>
      </p:sp>
      <p:sp>
        <p:nvSpPr>
          <p:cNvPr id="4" name="Slide Number Placeholder 3"/>
          <p:cNvSpPr>
            <a:spLocks noGrp="1"/>
          </p:cNvSpPr>
          <p:nvPr>
            <p:ph type="sldNum" sz="quarter" idx="10"/>
          </p:nvPr>
        </p:nvSpPr>
        <p:spPr/>
        <p:txBody>
          <a:bodyPr/>
          <a:lstStyle/>
          <a:p>
            <a:fld id="{BCF4C6FF-1F1D-4E4F-B0FD-683081A57E16}" type="slidenum">
              <a:rPr lang="en-US" smtClean="0"/>
              <a:pPr/>
              <a:t>31</a:t>
            </a:fld>
            <a:endParaRPr lang="en-US"/>
          </a:p>
        </p:txBody>
      </p:sp>
    </p:spTree>
    <p:extLst>
      <p:ext uri="{BB962C8B-B14F-4D97-AF65-F5344CB8AC3E}">
        <p14:creationId xmlns:p14="http://schemas.microsoft.com/office/powerpoint/2010/main" val="1595237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32</a:t>
            </a:fld>
            <a:endParaRPr lang="en-US"/>
          </a:p>
        </p:txBody>
      </p:sp>
    </p:spTree>
    <p:extLst>
      <p:ext uri="{BB962C8B-B14F-4D97-AF65-F5344CB8AC3E}">
        <p14:creationId xmlns:p14="http://schemas.microsoft.com/office/powerpoint/2010/main" val="199277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4</a:t>
            </a:fld>
            <a:endParaRPr lang="en-US"/>
          </a:p>
        </p:txBody>
      </p:sp>
    </p:spTree>
    <p:extLst>
      <p:ext uri="{BB962C8B-B14F-4D97-AF65-F5344CB8AC3E}">
        <p14:creationId xmlns:p14="http://schemas.microsoft.com/office/powerpoint/2010/main" val="195145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is here because they engage stakeholders? Have grant-mandated evaluations? Work with community-based programs?</a:t>
            </a:r>
            <a:endParaRPr lang="en-US" dirty="0"/>
          </a:p>
        </p:txBody>
      </p:sp>
      <p:sp>
        <p:nvSpPr>
          <p:cNvPr id="4" name="Slide Number Placeholder 3"/>
          <p:cNvSpPr>
            <a:spLocks noGrp="1"/>
          </p:cNvSpPr>
          <p:nvPr>
            <p:ph type="sldNum" sz="quarter" idx="10"/>
          </p:nvPr>
        </p:nvSpPr>
        <p:spPr/>
        <p:txBody>
          <a:bodyPr/>
          <a:lstStyle/>
          <a:p>
            <a:fld id="{BCF4C6FF-1F1D-4E4F-B0FD-683081A57E16}" type="slidenum">
              <a:rPr lang="en-US" smtClean="0"/>
              <a:pPr/>
              <a:t>5</a:t>
            </a:fld>
            <a:endParaRPr lang="en-US"/>
          </a:p>
        </p:txBody>
      </p:sp>
    </p:spTree>
    <p:extLst>
      <p:ext uri="{BB962C8B-B14F-4D97-AF65-F5344CB8AC3E}">
        <p14:creationId xmlns:p14="http://schemas.microsoft.com/office/powerpoint/2010/main" val="43886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6</a:t>
            </a:fld>
            <a:endParaRPr lang="en-US"/>
          </a:p>
        </p:txBody>
      </p:sp>
    </p:spTree>
    <p:extLst>
      <p:ext uri="{BB962C8B-B14F-4D97-AF65-F5344CB8AC3E}">
        <p14:creationId xmlns:p14="http://schemas.microsoft.com/office/powerpoint/2010/main" val="63560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7</a:t>
            </a:fld>
            <a:endParaRPr lang="en-US"/>
          </a:p>
        </p:txBody>
      </p:sp>
    </p:spTree>
    <p:extLst>
      <p:ext uri="{BB962C8B-B14F-4D97-AF65-F5344CB8AC3E}">
        <p14:creationId xmlns:p14="http://schemas.microsoft.com/office/powerpoint/2010/main" val="133518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8</a:t>
            </a:fld>
            <a:endParaRPr lang="en-US"/>
          </a:p>
        </p:txBody>
      </p:sp>
    </p:spTree>
    <p:extLst>
      <p:ext uri="{BB962C8B-B14F-4D97-AF65-F5344CB8AC3E}">
        <p14:creationId xmlns:p14="http://schemas.microsoft.com/office/powerpoint/2010/main" val="11661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4C6FF-1F1D-4E4F-B0FD-683081A57E16}" type="slidenum">
              <a:rPr lang="en-US" smtClean="0"/>
              <a:pPr/>
              <a:t>9</a:t>
            </a:fld>
            <a:endParaRPr lang="en-US"/>
          </a:p>
        </p:txBody>
      </p:sp>
    </p:spTree>
    <p:extLst>
      <p:ext uri="{BB962C8B-B14F-4D97-AF65-F5344CB8AC3E}">
        <p14:creationId xmlns:p14="http://schemas.microsoft.com/office/powerpoint/2010/main" val="85762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76400"/>
            <a:ext cx="8229600" cy="4648200"/>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1447800" y="685800"/>
            <a:ext cx="5638800" cy="685800"/>
          </a:xfrm>
          <a:prstGeom prst="rect">
            <a:avLst/>
          </a:prstGeom>
        </p:spPr>
        <p:txBody>
          <a:bodyPr/>
          <a:lstStyle>
            <a:lvl1pPr>
              <a:buNone/>
              <a:defRPr baseline="0">
                <a:solidFill>
                  <a:schemeClr val="tx2"/>
                </a:solidFill>
              </a:defRPr>
            </a:lvl1pPr>
          </a:lstStyle>
          <a:p>
            <a:pPr lvl="0"/>
            <a:r>
              <a:rPr lang="en-US" dirty="0" smtClean="0"/>
              <a:t>Click to edit slide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52400" y="152400"/>
            <a:ext cx="8763000" cy="228600"/>
          </a:xfrm>
          <a:prstGeom prst="rect">
            <a:avLst/>
          </a:prstGeom>
          <a:gradFill flip="none" rotWithShape="1">
            <a:gsLst>
              <a:gs pos="3000">
                <a:schemeClr val="tx2">
                  <a:lumMod val="75000"/>
                </a:schemeClr>
              </a:gs>
              <a:gs pos="56000">
                <a:srgbClr val="0B8333"/>
              </a:gs>
              <a:gs pos="28000">
                <a:srgbClr val="0B8333"/>
              </a:gs>
              <a:gs pos="56000">
                <a:srgbClr val="1F4A7F"/>
              </a:gs>
              <a:gs pos="70000">
                <a:srgbClr val="1F4A7F"/>
              </a:gs>
              <a:gs pos="100000">
                <a:srgbClr val="1AAA06"/>
              </a:gs>
              <a:gs pos="38000">
                <a:srgbClr val="1AAA06">
                  <a:alpha val="70000"/>
                </a:srgbClr>
              </a:gs>
            </a:gsLst>
            <a:path path="circle">
              <a:fillToRect l="100000" t="100000"/>
            </a:path>
            <a:tileRect r="-100000" b="-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a:blip r:embed="rId3" cstate="print"/>
          <a:srcRect/>
          <a:stretch>
            <a:fillRect/>
          </a:stretch>
        </p:blipFill>
        <p:spPr bwMode="auto">
          <a:xfrm>
            <a:off x="457200" y="914400"/>
            <a:ext cx="8267700" cy="2491833"/>
          </a:xfrm>
          <a:prstGeom prst="rect">
            <a:avLst/>
          </a:prstGeom>
          <a:noFill/>
          <a:ln w="9525">
            <a:noFill/>
            <a:miter lim="800000"/>
            <a:headEnd/>
            <a:tailEnd/>
          </a:ln>
        </p:spPr>
      </p:pic>
      <p:pic>
        <p:nvPicPr>
          <p:cNvPr id="9" name="Picture 6" descr="G:\13-External Communications and Marketing\Logos\AmeriCorps Logos\AmeriCorps.jpg"/>
          <p:cNvPicPr>
            <a:picLocks noChangeAspect="1" noChangeArrowheads="1"/>
          </p:cNvPicPr>
          <p:nvPr/>
        </p:nvPicPr>
        <p:blipFill>
          <a:blip r:embed="rId4" cstate="print"/>
          <a:srcRect/>
          <a:stretch>
            <a:fillRect/>
          </a:stretch>
        </p:blipFill>
        <p:spPr bwMode="auto">
          <a:xfrm>
            <a:off x="82026" y="5715000"/>
            <a:ext cx="1205700" cy="1095375"/>
          </a:xfrm>
          <a:prstGeom prst="rect">
            <a:avLst/>
          </a:prstGeom>
          <a:noFill/>
        </p:spPr>
      </p:pic>
      <p:pic>
        <p:nvPicPr>
          <p:cNvPr id="10" name="Picture 8" descr="C:\Users\lrohrbaugh\Desktop\NACHC_LOGO_LARGE.jpg"/>
          <p:cNvPicPr>
            <a:picLocks noChangeAspect="1" noChangeArrowheads="1"/>
          </p:cNvPicPr>
          <p:nvPr/>
        </p:nvPicPr>
        <p:blipFill>
          <a:blip r:embed="rId5" cstate="print"/>
          <a:srcRect/>
          <a:stretch>
            <a:fillRect/>
          </a:stretch>
        </p:blipFill>
        <p:spPr bwMode="auto">
          <a:xfrm>
            <a:off x="3136900" y="6069471"/>
            <a:ext cx="2882900" cy="788529"/>
          </a:xfrm>
          <a:prstGeom prst="rect">
            <a:avLst/>
          </a:prstGeom>
          <a:noFill/>
        </p:spPr>
      </p:pic>
      <p:pic>
        <p:nvPicPr>
          <p:cNvPr id="11" name="Picture 10" descr="C:\Users\lrohrbaugh\Desktop\March photos\mass league 2.jpg"/>
          <p:cNvPicPr>
            <a:picLocks noChangeAspect="1" noChangeArrowheads="1"/>
          </p:cNvPicPr>
          <p:nvPr/>
        </p:nvPicPr>
        <p:blipFill>
          <a:blip r:embed="rId6" cstate="print"/>
          <a:srcRect/>
          <a:stretch>
            <a:fillRect/>
          </a:stretch>
        </p:blipFill>
        <p:spPr bwMode="auto">
          <a:xfrm>
            <a:off x="3364006" y="3975847"/>
            <a:ext cx="2400300" cy="1600200"/>
          </a:xfrm>
          <a:prstGeom prst="rect">
            <a:avLst/>
          </a:prstGeom>
          <a:noFill/>
        </p:spPr>
      </p:pic>
      <p:pic>
        <p:nvPicPr>
          <p:cNvPr id="12" name="Picture 12"/>
          <p:cNvPicPr>
            <a:picLocks noChangeAspect="1" noChangeArrowheads="1"/>
          </p:cNvPicPr>
          <p:nvPr/>
        </p:nvPicPr>
        <p:blipFill>
          <a:blip r:embed="rId7" cstate="print"/>
          <a:srcRect/>
          <a:stretch>
            <a:fillRect/>
          </a:stretch>
        </p:blipFill>
        <p:spPr bwMode="auto">
          <a:xfrm>
            <a:off x="156882" y="3962400"/>
            <a:ext cx="2133600" cy="1616027"/>
          </a:xfrm>
          <a:prstGeom prst="rect">
            <a:avLst/>
          </a:prstGeom>
          <a:noFill/>
          <a:ln w="9525">
            <a:noFill/>
            <a:miter lim="800000"/>
            <a:headEnd/>
            <a:tailEnd/>
          </a:ln>
        </p:spPr>
      </p:pic>
      <p:pic>
        <p:nvPicPr>
          <p:cNvPr id="13" name="Picture 14"/>
          <p:cNvPicPr>
            <a:picLocks noChangeAspect="1" noChangeArrowheads="1"/>
          </p:cNvPicPr>
          <p:nvPr/>
        </p:nvPicPr>
        <p:blipFill>
          <a:blip r:embed="rId8" cstate="print"/>
          <a:srcRect/>
          <a:stretch>
            <a:fillRect/>
          </a:stretch>
        </p:blipFill>
        <p:spPr bwMode="auto">
          <a:xfrm>
            <a:off x="6956612" y="3962400"/>
            <a:ext cx="2057400" cy="1612692"/>
          </a:xfrm>
          <a:prstGeom prst="rect">
            <a:avLst/>
          </a:prstGeom>
          <a:noFill/>
          <a:ln w="9525" algn="in">
            <a:noFill/>
            <a:miter lim="800000"/>
            <a:headEnd/>
            <a:tailEnd/>
          </a:ln>
          <a:effectLst/>
        </p:spPr>
      </p:pic>
      <p:pic>
        <p:nvPicPr>
          <p:cNvPr id="14" name="Picture 15" descr="IMG_8196"/>
          <p:cNvPicPr>
            <a:picLocks noChangeAspect="1" noChangeArrowheads="1"/>
          </p:cNvPicPr>
          <p:nvPr/>
        </p:nvPicPr>
        <p:blipFill>
          <a:blip r:embed="rId9" cstate="print"/>
          <a:srcRect/>
          <a:stretch>
            <a:fillRect/>
          </a:stretch>
        </p:blipFill>
        <p:spPr bwMode="auto">
          <a:xfrm rot="-5400000">
            <a:off x="5558890" y="4257465"/>
            <a:ext cx="1600199" cy="1010072"/>
          </a:xfrm>
          <a:prstGeom prst="rect">
            <a:avLst/>
          </a:prstGeom>
          <a:noFill/>
          <a:ln w="9525" algn="in">
            <a:noFill/>
            <a:miter lim="800000"/>
            <a:headEnd/>
            <a:tailEnd/>
          </a:ln>
          <a:effectLst/>
        </p:spPr>
      </p:pic>
      <p:pic>
        <p:nvPicPr>
          <p:cNvPr id="15" name="Picture 16"/>
          <p:cNvPicPr>
            <a:picLocks noChangeAspect="1" noChangeArrowheads="1"/>
          </p:cNvPicPr>
          <p:nvPr/>
        </p:nvPicPr>
        <p:blipFill>
          <a:blip r:embed="rId10" cstate="print"/>
          <a:srcRect/>
          <a:stretch>
            <a:fillRect/>
          </a:stretch>
        </p:blipFill>
        <p:spPr bwMode="auto">
          <a:xfrm>
            <a:off x="2389094" y="3962400"/>
            <a:ext cx="888566" cy="1600200"/>
          </a:xfrm>
          <a:prstGeom prst="rect">
            <a:avLst/>
          </a:prstGeom>
          <a:noFill/>
          <a:ln w="9525" algn="in">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10000"/>
            <a:lum/>
          </a:blip>
          <a:srcRect/>
          <a:stretch>
            <a:fillRect l="-10000" t="25000" r="41000" b="-16000"/>
          </a:stretch>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cstate="print"/>
          <a:srcRect/>
          <a:stretch>
            <a:fillRect/>
          </a:stretch>
        </p:blipFill>
        <p:spPr bwMode="auto">
          <a:xfrm>
            <a:off x="457200" y="345622"/>
            <a:ext cx="3581400" cy="1079411"/>
          </a:xfrm>
          <a:prstGeom prst="rect">
            <a:avLst/>
          </a:prstGeom>
          <a:noFill/>
          <a:ln w="9525">
            <a:noFill/>
            <a:miter lim="800000"/>
            <a:headEnd/>
            <a:tailEnd/>
          </a:ln>
        </p:spPr>
      </p:pic>
      <p:sp>
        <p:nvSpPr>
          <p:cNvPr id="8" name="TextBox 7"/>
          <p:cNvSpPr txBox="1"/>
          <p:nvPr/>
        </p:nvSpPr>
        <p:spPr>
          <a:xfrm>
            <a:off x="838200" y="1981200"/>
            <a:ext cx="8229600" cy="2677656"/>
          </a:xfrm>
          <a:prstGeom prst="rect">
            <a:avLst/>
          </a:prstGeom>
          <a:noFill/>
        </p:spPr>
        <p:txBody>
          <a:bodyPr wrap="square" rtlCol="0">
            <a:spAutoFit/>
          </a:bodyPr>
          <a:lstStyle/>
          <a:p>
            <a:r>
              <a:rPr lang="en-US" sz="2800" b="1" dirty="0" smtClean="0">
                <a:solidFill>
                  <a:srgbClr val="0B8333"/>
                </a:solidFill>
              </a:rPr>
              <a:t>Founded</a:t>
            </a:r>
            <a:r>
              <a:rPr lang="en-US" sz="2800" b="1" baseline="0" dirty="0" smtClean="0">
                <a:solidFill>
                  <a:srgbClr val="0B8333"/>
                </a:solidFill>
              </a:rPr>
              <a:t> in 1995 by the National Association of Community Health Centers, Community HealthCorps is the largest health-focused, national AmeriCorps program that promotes healthcare for America’s underserved, while developing tomorrow’s healthcare workforce.</a:t>
            </a:r>
            <a:endParaRPr lang="en-US" sz="2800" b="1" dirty="0">
              <a:solidFill>
                <a:srgbClr val="0B8333"/>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10000"/>
            <a:lum/>
          </a:blip>
          <a:srcRect/>
          <a:stretch>
            <a:fillRect l="-10000" t="25000" r="41000" b="-16000"/>
          </a:stretch>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cstate="print"/>
          <a:srcRect/>
          <a:stretch>
            <a:fillRect/>
          </a:stretch>
        </p:blipFill>
        <p:spPr bwMode="auto">
          <a:xfrm>
            <a:off x="457200" y="345622"/>
            <a:ext cx="3581400" cy="1079411"/>
          </a:xfrm>
          <a:prstGeom prst="rect">
            <a:avLst/>
          </a:prstGeom>
          <a:noFill/>
          <a:ln w="9525">
            <a:noFill/>
            <a:miter lim="800000"/>
            <a:headEnd/>
            <a:tailEnd/>
          </a:ln>
        </p:spPr>
      </p:pic>
      <p:sp>
        <p:nvSpPr>
          <p:cNvPr id="8" name="TextBox 7"/>
          <p:cNvSpPr txBox="1"/>
          <p:nvPr/>
        </p:nvSpPr>
        <p:spPr>
          <a:xfrm>
            <a:off x="838200" y="1981200"/>
            <a:ext cx="8229600" cy="4524315"/>
          </a:xfrm>
          <a:prstGeom prst="rect">
            <a:avLst/>
          </a:prstGeom>
          <a:noFill/>
        </p:spPr>
        <p:txBody>
          <a:bodyPr wrap="square" rtlCol="0">
            <a:spAutoFit/>
          </a:bodyPr>
          <a:lstStyle/>
          <a:p>
            <a:r>
              <a:rPr lang="en-US" sz="2800" b="1" dirty="0" smtClean="0">
                <a:solidFill>
                  <a:srgbClr val="0B8333"/>
                </a:solidFill>
              </a:rPr>
              <a:t>The </a:t>
            </a:r>
            <a:r>
              <a:rPr lang="en-US" sz="2800" b="1" i="1" dirty="0" smtClean="0">
                <a:solidFill>
                  <a:srgbClr val="1F4A7F"/>
                </a:solidFill>
              </a:rPr>
              <a:t>mission</a:t>
            </a:r>
            <a:r>
              <a:rPr lang="en-US" sz="2800" b="1" baseline="0" dirty="0" smtClean="0">
                <a:solidFill>
                  <a:srgbClr val="0B8333"/>
                </a:solidFill>
              </a:rPr>
              <a:t> of Community HealthCorps is to improve healthcare access and enhance workforce development for community health centers through national service programs.</a:t>
            </a:r>
          </a:p>
          <a:p>
            <a:endParaRPr lang="en-US" sz="2800" b="1" baseline="0" dirty="0" smtClean="0">
              <a:solidFill>
                <a:srgbClr val="0B8333"/>
              </a:solidFill>
            </a:endParaRPr>
          </a:p>
          <a:p>
            <a:r>
              <a:rPr lang="en-US" sz="2800" b="1" baseline="0" dirty="0" smtClean="0">
                <a:solidFill>
                  <a:srgbClr val="0B8333"/>
                </a:solidFill>
              </a:rPr>
              <a:t>The </a:t>
            </a:r>
            <a:r>
              <a:rPr lang="en-US" sz="2800" b="1" i="1" baseline="0" dirty="0" smtClean="0">
                <a:solidFill>
                  <a:srgbClr val="1F4A7F"/>
                </a:solidFill>
              </a:rPr>
              <a:t>vision</a:t>
            </a:r>
            <a:r>
              <a:rPr lang="en-US" sz="2800" b="1" baseline="0" dirty="0" smtClean="0">
                <a:solidFill>
                  <a:srgbClr val="0B8333"/>
                </a:solidFill>
              </a:rPr>
              <a:t> of Community HealthCorps is to become a national service pipeline for careers in community health centers that is improving access to necessary primary and preventative care services for the medically underserved.</a:t>
            </a:r>
            <a:endParaRPr lang="en-US" sz="2800" b="1" dirty="0">
              <a:solidFill>
                <a:srgbClr val="0B8333"/>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10000"/>
            <a:lum/>
          </a:blip>
          <a:srcRect/>
          <a:stretch>
            <a:fillRect l="-10000" t="25000" r="41000" b="-16000"/>
          </a:stretch>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cstate="print"/>
          <a:srcRect/>
          <a:stretch>
            <a:fillRect/>
          </a:stretch>
        </p:blipFill>
        <p:spPr bwMode="auto">
          <a:xfrm>
            <a:off x="457200" y="345622"/>
            <a:ext cx="3581400" cy="1079411"/>
          </a:xfrm>
          <a:prstGeom prst="rect">
            <a:avLst/>
          </a:prstGeom>
          <a:noFill/>
          <a:ln w="9525">
            <a:noFill/>
            <a:miter lim="800000"/>
            <a:headEnd/>
            <a:tailEnd/>
          </a:ln>
        </p:spPr>
      </p:pic>
      <p:sp>
        <p:nvSpPr>
          <p:cNvPr id="8" name="TextBox 7"/>
          <p:cNvSpPr txBox="1"/>
          <p:nvPr/>
        </p:nvSpPr>
        <p:spPr>
          <a:xfrm>
            <a:off x="685800" y="1981200"/>
            <a:ext cx="8382000" cy="954107"/>
          </a:xfrm>
          <a:prstGeom prst="rect">
            <a:avLst/>
          </a:prstGeom>
          <a:noFill/>
        </p:spPr>
        <p:txBody>
          <a:bodyPr wrap="square" rtlCol="0">
            <a:spAutoFit/>
          </a:bodyPr>
          <a:lstStyle/>
          <a:p>
            <a:r>
              <a:rPr lang="en-US" sz="2800" b="1" dirty="0" smtClean="0">
                <a:solidFill>
                  <a:srgbClr val="0B8333"/>
                </a:solidFill>
              </a:rPr>
              <a:t>For further information about Community HealthCorps,</a:t>
            </a:r>
            <a:r>
              <a:rPr lang="en-US" sz="2800" b="1" baseline="0" dirty="0" smtClean="0">
                <a:solidFill>
                  <a:srgbClr val="0B8333"/>
                </a:solidFill>
              </a:rPr>
              <a:t> visit </a:t>
            </a:r>
            <a:r>
              <a:rPr lang="en-US" sz="2800" b="1" baseline="0" dirty="0" smtClean="0">
                <a:solidFill>
                  <a:srgbClr val="1F4A7F"/>
                </a:solidFill>
              </a:rPr>
              <a:t>www.communityhealthcorps.org</a:t>
            </a:r>
            <a:endParaRPr lang="en-US" sz="2800" b="1" dirty="0">
              <a:solidFill>
                <a:srgbClr val="1F4A7F"/>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10000"/>
            <a:lum/>
          </a:blip>
          <a:srcRect/>
          <a:stretch>
            <a:fillRect l="-10000" t="25000" r="41000" b="-16000"/>
          </a:stretch>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cstate="print"/>
          <a:srcRect/>
          <a:stretch>
            <a:fillRect/>
          </a:stretch>
        </p:blipFill>
        <p:spPr bwMode="auto">
          <a:xfrm>
            <a:off x="457200" y="345622"/>
            <a:ext cx="3581400" cy="107941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txBox="1">
            <a:spLocks/>
          </p:cNvSpPr>
          <p:nvPr/>
        </p:nvSpPr>
        <p:spPr>
          <a:xfrm>
            <a:off x="457200" y="304800"/>
            <a:ext cx="8229600" cy="1143000"/>
          </a:xfrm>
          <a:prstGeom prst="rect">
            <a:avLst/>
          </a:prstGeom>
          <a:blipFill dpi="0" rotWithShape="1">
            <a:blip r:embed="rId3" cstate="print">
              <a:alphaModFix amt="25000"/>
            </a:blip>
            <a:srcRect/>
            <a:stretch>
              <a:fillRect l="-3000" t="18000" r="89000" b="-17000"/>
            </a:stretch>
          </a:blipFill>
          <a:ln w="28575" cap="rnd">
            <a:solidFill>
              <a:srgbClr val="1F4A7F"/>
            </a:solidFill>
            <a:bevel/>
          </a:ln>
        </p:spPr>
        <p:txBody>
          <a:bodyPr vert="horz" lIns="914400" tIns="45720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 Placeholder 2"/>
          <p:cNvSpPr txBox="1">
            <a:spLocks/>
          </p:cNvSpPr>
          <p:nvPr/>
        </p:nvSpPr>
        <p:spPr>
          <a:xfrm>
            <a:off x="457200" y="1421166"/>
            <a:ext cx="8229600" cy="5105400"/>
          </a:xfrm>
          <a:prstGeom prst="rect">
            <a:avLst/>
          </a:prstGeom>
          <a:solidFill>
            <a:srgbClr val="1F4A7F"/>
          </a:solidFill>
          <a:ln w="28575">
            <a:solidFill>
              <a:srgbClr val="1F4A7F"/>
            </a:solidFill>
          </a:ln>
        </p:spPr>
        <p:txBody>
          <a:bodyPr vert="horz" lIns="91440" tIns="45720" rIns="1371600" bIns="1828800" rtlCol="0" anchor="ctr" anchorCtr="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p:nvSpPr>
        <p:spPr>
          <a:xfrm>
            <a:off x="457200" y="304800"/>
            <a:ext cx="8229600" cy="1143000"/>
          </a:xfrm>
          <a:prstGeom prst="rect">
            <a:avLst/>
          </a:prstGeom>
          <a:blipFill dpi="0" rotWithShape="1">
            <a:blip r:embed="rId3" cstate="print">
              <a:alphaModFix amt="25000"/>
            </a:blip>
            <a:srcRect/>
            <a:stretch>
              <a:fillRect l="-3000" t="18000" r="89000" b="-17000"/>
            </a:stretch>
          </a:blipFill>
          <a:ln w="28575" cap="rnd">
            <a:solidFill>
              <a:srgbClr val="1F4A7F"/>
            </a:solidFill>
            <a:bevel/>
          </a:ln>
        </p:spPr>
        <p:txBody>
          <a:bodyPr vert="horz" lIns="914400" tIns="45720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5029200"/>
          </a:xfrm>
        </p:spPr>
        <p:txBody>
          <a:bodyPr>
            <a:normAutofit fontScale="92500" lnSpcReduction="20000"/>
          </a:bodyPr>
          <a:lstStyle/>
          <a:p>
            <a:r>
              <a:rPr lang="en-US" b="1" dirty="0"/>
              <a:t>Funder:</a:t>
            </a:r>
            <a:r>
              <a:rPr lang="en-US" dirty="0"/>
              <a:t> Corporation for National &amp; Community Service</a:t>
            </a:r>
          </a:p>
          <a:p>
            <a:pPr lvl="1"/>
            <a:r>
              <a:rPr lang="en-US" dirty="0"/>
              <a:t>Government </a:t>
            </a:r>
            <a:r>
              <a:rPr lang="en-US" dirty="0" smtClean="0"/>
              <a:t>agency</a:t>
            </a:r>
          </a:p>
          <a:p>
            <a:pPr lvl="1"/>
            <a:r>
              <a:rPr lang="en-US" dirty="0" smtClean="0"/>
              <a:t>Mandates </a:t>
            </a:r>
            <a:r>
              <a:rPr lang="en-US" b="1" dirty="0" smtClean="0"/>
              <a:t>impact</a:t>
            </a:r>
            <a:r>
              <a:rPr lang="en-US" dirty="0" smtClean="0"/>
              <a:t> evaluation of service </a:t>
            </a:r>
            <a:r>
              <a:rPr lang="en-US" b="1" dirty="0" smtClean="0"/>
              <a:t>beneficiaries</a:t>
            </a:r>
            <a:r>
              <a:rPr lang="en-US" dirty="0" smtClean="0"/>
              <a:t> covering at least </a:t>
            </a:r>
            <a:r>
              <a:rPr lang="en-US" b="1" dirty="0" smtClean="0"/>
              <a:t>one Program Year</a:t>
            </a:r>
            <a:r>
              <a:rPr lang="en-US" dirty="0" smtClean="0"/>
              <a:t> using either a </a:t>
            </a:r>
            <a:r>
              <a:rPr lang="en-US" b="1" dirty="0" smtClean="0"/>
              <a:t>comparison or experimental group</a:t>
            </a:r>
            <a:r>
              <a:rPr lang="en-US" dirty="0" smtClean="0"/>
              <a:t> design</a:t>
            </a:r>
            <a:endParaRPr lang="en-US" dirty="0"/>
          </a:p>
          <a:p>
            <a:r>
              <a:rPr lang="en-US" b="1" dirty="0"/>
              <a:t>Umbrella organization:</a:t>
            </a:r>
            <a:r>
              <a:rPr lang="en-US" dirty="0"/>
              <a:t> National Association of Community Health Centers</a:t>
            </a:r>
          </a:p>
          <a:p>
            <a:pPr lvl="1"/>
            <a:r>
              <a:rPr lang="en-US" dirty="0"/>
              <a:t>Community Health Center </a:t>
            </a:r>
            <a:r>
              <a:rPr lang="en-US" dirty="0" smtClean="0"/>
              <a:t>membership</a:t>
            </a:r>
          </a:p>
          <a:p>
            <a:r>
              <a:rPr lang="en-US" b="1" dirty="0" smtClean="0"/>
              <a:t>Stakeholders:</a:t>
            </a:r>
            <a:r>
              <a:rPr lang="en-US" dirty="0" smtClean="0"/>
              <a:t> National Program Staff, Program Site Leadership, Program Coordinators, and AmeriCorps Members</a:t>
            </a:r>
          </a:p>
          <a:p>
            <a:endParaRPr lang="en-US" dirty="0"/>
          </a:p>
          <a:p>
            <a:endParaRPr lang="en-US" dirty="0"/>
          </a:p>
        </p:txBody>
      </p:sp>
      <p:sp>
        <p:nvSpPr>
          <p:cNvPr id="3" name="Text Placeholder 2"/>
          <p:cNvSpPr>
            <a:spLocks noGrp="1"/>
          </p:cNvSpPr>
          <p:nvPr>
            <p:ph type="body" sz="quarter" idx="11"/>
          </p:nvPr>
        </p:nvSpPr>
        <p:spPr>
          <a:xfrm>
            <a:off x="1447800" y="685800"/>
            <a:ext cx="7543800" cy="685800"/>
          </a:xfrm>
        </p:spPr>
        <p:txBody>
          <a:bodyPr/>
          <a:lstStyle/>
          <a:p>
            <a:r>
              <a:rPr lang="en-US" sz="3100" dirty="0" smtClean="0"/>
              <a:t>Community HealthCorps Evaluation Context</a:t>
            </a:r>
            <a:endParaRPr lang="en-US" sz="3100" dirty="0"/>
          </a:p>
        </p:txBody>
      </p:sp>
    </p:spTree>
    <p:extLst>
      <p:ext uri="{BB962C8B-B14F-4D97-AF65-F5344CB8AC3E}">
        <p14:creationId xmlns:p14="http://schemas.microsoft.com/office/powerpoint/2010/main" val="1700252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562600" cy="646331"/>
          </a:xfrm>
          <a:prstGeom prst="rect">
            <a:avLst/>
          </a:prstGeom>
          <a:noFill/>
        </p:spPr>
        <p:txBody>
          <a:bodyPr wrap="square" rtlCol="0">
            <a:spAutoFit/>
          </a:bodyPr>
          <a:lstStyle/>
          <a:p>
            <a:r>
              <a:rPr lang="en-US" sz="3600" dirty="0" smtClean="0">
                <a:solidFill>
                  <a:schemeClr val="tx2"/>
                </a:solidFill>
              </a:rPr>
              <a:t>Evaluation 2015</a:t>
            </a:r>
            <a:endParaRPr lang="en-US" sz="3600" dirty="0">
              <a:solidFill>
                <a:schemeClr val="tx2"/>
              </a:solidFill>
            </a:endParaRPr>
          </a:p>
        </p:txBody>
      </p:sp>
      <p:sp>
        <p:nvSpPr>
          <p:cNvPr id="3" name="TextBox 2"/>
          <p:cNvSpPr txBox="1"/>
          <p:nvPr/>
        </p:nvSpPr>
        <p:spPr>
          <a:xfrm>
            <a:off x="1371600" y="3352800"/>
            <a:ext cx="5410200" cy="584775"/>
          </a:xfrm>
          <a:prstGeom prst="rect">
            <a:avLst/>
          </a:prstGeom>
          <a:noFill/>
        </p:spPr>
        <p:txBody>
          <a:bodyPr wrap="square" rtlCol="0">
            <a:spAutoFit/>
          </a:bodyPr>
          <a:lstStyle/>
          <a:p>
            <a:r>
              <a:rPr lang="en-US" sz="3200" dirty="0" smtClean="0">
                <a:solidFill>
                  <a:schemeClr val="bg1"/>
                </a:solidFill>
              </a:rPr>
              <a:t>Program Site Leadership</a:t>
            </a:r>
            <a:endParaRPr lang="en-US" sz="3200" dirty="0">
              <a:solidFill>
                <a:schemeClr val="bg1"/>
              </a:solidFill>
            </a:endParaRPr>
          </a:p>
        </p:txBody>
      </p:sp>
    </p:spTree>
    <p:extLst>
      <p:ext uri="{BB962C8B-B14F-4D97-AF65-F5344CB8AC3E}">
        <p14:creationId xmlns:p14="http://schemas.microsoft.com/office/powerpoint/2010/main" val="1386296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4953000"/>
          </a:xfrm>
        </p:spPr>
        <p:txBody>
          <a:bodyPr>
            <a:normAutofit lnSpcReduction="10000"/>
          </a:bodyPr>
          <a:lstStyle/>
          <a:p>
            <a:r>
              <a:rPr lang="en-US" b="1" dirty="0" smtClean="0"/>
              <a:t>Program Sites:</a:t>
            </a:r>
            <a:r>
              <a:rPr lang="en-US" dirty="0" smtClean="0"/>
              <a:t> Community Health Centers, Primary Care Associations, Health Centered Controlled Networks, and a University</a:t>
            </a:r>
          </a:p>
          <a:p>
            <a:r>
              <a:rPr lang="en-US" b="1" dirty="0" smtClean="0"/>
              <a:t>Leadership:</a:t>
            </a:r>
            <a:r>
              <a:rPr lang="en-US" dirty="0" smtClean="0"/>
              <a:t> CEOs, COOs, CFOs, AVPs, Directors</a:t>
            </a:r>
          </a:p>
          <a:p>
            <a:r>
              <a:rPr lang="en-US" dirty="0" smtClean="0"/>
              <a:t>Broad perspective of the effect requirements and changes can have on their:</a:t>
            </a:r>
          </a:p>
          <a:p>
            <a:pPr lvl="1"/>
            <a:r>
              <a:rPr lang="en-US" dirty="0" smtClean="0"/>
              <a:t>Health center / Membership</a:t>
            </a:r>
          </a:p>
          <a:p>
            <a:pPr lvl="1"/>
            <a:r>
              <a:rPr lang="en-US" dirty="0" smtClean="0"/>
              <a:t>Patients</a:t>
            </a:r>
          </a:p>
          <a:p>
            <a:pPr lvl="1"/>
            <a:r>
              <a:rPr lang="en-US" dirty="0" smtClean="0"/>
              <a:t>Staff</a:t>
            </a:r>
          </a:p>
          <a:p>
            <a:pPr lvl="1"/>
            <a:r>
              <a:rPr lang="en-US" dirty="0" smtClean="0"/>
              <a:t>Strategic plan</a:t>
            </a:r>
            <a:endParaRPr lang="en-US" dirty="0"/>
          </a:p>
        </p:txBody>
      </p:sp>
      <p:sp>
        <p:nvSpPr>
          <p:cNvPr id="3" name="Text Placeholder 2"/>
          <p:cNvSpPr>
            <a:spLocks noGrp="1"/>
          </p:cNvSpPr>
          <p:nvPr>
            <p:ph type="body" sz="quarter" idx="11"/>
          </p:nvPr>
        </p:nvSpPr>
        <p:spPr/>
        <p:txBody>
          <a:bodyPr/>
          <a:lstStyle/>
          <a:p>
            <a:r>
              <a:rPr lang="en-US" sz="3100" dirty="0" smtClean="0"/>
              <a:t>Who are They?</a:t>
            </a:r>
            <a:endParaRPr lang="en-US" sz="3100" dirty="0"/>
          </a:p>
        </p:txBody>
      </p:sp>
    </p:spTree>
    <p:extLst>
      <p:ext uri="{BB962C8B-B14F-4D97-AF65-F5344CB8AC3E}">
        <p14:creationId xmlns:p14="http://schemas.microsoft.com/office/powerpoint/2010/main" val="570971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5181600"/>
          </a:xfrm>
        </p:spPr>
        <p:txBody>
          <a:bodyPr>
            <a:normAutofit fontScale="92500" lnSpcReduction="10000"/>
          </a:bodyPr>
          <a:lstStyle/>
          <a:p>
            <a:r>
              <a:rPr lang="en-US" dirty="0" smtClean="0"/>
              <a:t>Autonomous organization from Community HealthCorps</a:t>
            </a:r>
          </a:p>
          <a:p>
            <a:r>
              <a:rPr lang="en-US" dirty="0" smtClean="0"/>
              <a:t>Pays membership dues to NACHC</a:t>
            </a:r>
          </a:p>
          <a:p>
            <a:pPr lvl="1"/>
            <a:r>
              <a:rPr lang="en-US" dirty="0"/>
              <a:t>Although </a:t>
            </a:r>
            <a:r>
              <a:rPr lang="en-US" dirty="0" smtClean="0"/>
              <a:t>receives </a:t>
            </a:r>
            <a:r>
              <a:rPr lang="en-US" dirty="0"/>
              <a:t>grant funds from </a:t>
            </a:r>
            <a:r>
              <a:rPr lang="en-US" dirty="0" smtClean="0"/>
              <a:t>NACHC</a:t>
            </a:r>
          </a:p>
          <a:p>
            <a:r>
              <a:rPr lang="en-US" dirty="0" smtClean="0"/>
              <a:t>Often not intimately involved in day-to-day Community HealthCorps operations at site</a:t>
            </a:r>
          </a:p>
          <a:p>
            <a:r>
              <a:rPr lang="en-US" dirty="0" smtClean="0"/>
              <a:t>Broad range of experience with Community HealthCorps</a:t>
            </a:r>
          </a:p>
          <a:p>
            <a:pPr lvl="1"/>
            <a:r>
              <a:rPr lang="en-US" dirty="0" smtClean="0"/>
              <a:t>Some helped to start the program</a:t>
            </a:r>
          </a:p>
          <a:p>
            <a:r>
              <a:rPr lang="en-US" dirty="0" smtClean="0"/>
              <a:t>Many serve in program leadership capacities with a directive approach</a:t>
            </a:r>
          </a:p>
          <a:p>
            <a:endParaRPr lang="en-US" dirty="0"/>
          </a:p>
        </p:txBody>
      </p:sp>
      <p:sp>
        <p:nvSpPr>
          <p:cNvPr id="3" name="Text Placeholder 2"/>
          <p:cNvSpPr>
            <a:spLocks noGrp="1"/>
          </p:cNvSpPr>
          <p:nvPr>
            <p:ph type="body" sz="quarter" idx="11"/>
          </p:nvPr>
        </p:nvSpPr>
        <p:spPr>
          <a:xfrm>
            <a:off x="1447800" y="685800"/>
            <a:ext cx="7239000" cy="685800"/>
          </a:xfrm>
        </p:spPr>
        <p:txBody>
          <a:bodyPr/>
          <a:lstStyle/>
          <a:p>
            <a:r>
              <a:rPr lang="en-US" sz="3100" dirty="0" smtClean="0"/>
              <a:t>What are the Engagement Challenges?</a:t>
            </a:r>
            <a:endParaRPr lang="en-US" sz="3100" dirty="0"/>
          </a:p>
        </p:txBody>
      </p:sp>
    </p:spTree>
    <p:extLst>
      <p:ext uri="{BB962C8B-B14F-4D97-AF65-F5344CB8AC3E}">
        <p14:creationId xmlns:p14="http://schemas.microsoft.com/office/powerpoint/2010/main" val="280496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562600" cy="646331"/>
          </a:xfrm>
          <a:prstGeom prst="rect">
            <a:avLst/>
          </a:prstGeom>
          <a:noFill/>
        </p:spPr>
        <p:txBody>
          <a:bodyPr wrap="square" rtlCol="0">
            <a:spAutoFit/>
          </a:bodyPr>
          <a:lstStyle/>
          <a:p>
            <a:r>
              <a:rPr lang="en-US" sz="3600" dirty="0" smtClean="0">
                <a:solidFill>
                  <a:schemeClr val="tx2"/>
                </a:solidFill>
              </a:rPr>
              <a:t>Evaluation 2015</a:t>
            </a:r>
            <a:endParaRPr lang="en-US" sz="3600" dirty="0">
              <a:solidFill>
                <a:schemeClr val="tx2"/>
              </a:solidFill>
            </a:endParaRPr>
          </a:p>
        </p:txBody>
      </p:sp>
      <p:sp>
        <p:nvSpPr>
          <p:cNvPr id="3" name="TextBox 2"/>
          <p:cNvSpPr txBox="1"/>
          <p:nvPr/>
        </p:nvSpPr>
        <p:spPr>
          <a:xfrm>
            <a:off x="1371600" y="3352800"/>
            <a:ext cx="5410200" cy="584775"/>
          </a:xfrm>
          <a:prstGeom prst="rect">
            <a:avLst/>
          </a:prstGeom>
          <a:noFill/>
        </p:spPr>
        <p:txBody>
          <a:bodyPr wrap="square" rtlCol="0">
            <a:spAutoFit/>
          </a:bodyPr>
          <a:lstStyle/>
          <a:p>
            <a:r>
              <a:rPr lang="en-US" sz="3200" dirty="0" smtClean="0">
                <a:solidFill>
                  <a:schemeClr val="bg1"/>
                </a:solidFill>
              </a:rPr>
              <a:t>Program Coordinators</a:t>
            </a:r>
            <a:endParaRPr lang="en-US" sz="3200" dirty="0">
              <a:solidFill>
                <a:schemeClr val="bg1"/>
              </a:solidFill>
            </a:endParaRPr>
          </a:p>
        </p:txBody>
      </p:sp>
    </p:spTree>
    <p:extLst>
      <p:ext uri="{BB962C8B-B14F-4D97-AF65-F5344CB8AC3E}">
        <p14:creationId xmlns:p14="http://schemas.microsoft.com/office/powerpoint/2010/main" val="247385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4953000"/>
          </a:xfrm>
        </p:spPr>
        <p:txBody>
          <a:bodyPr>
            <a:normAutofit fontScale="92500" lnSpcReduction="20000"/>
          </a:bodyPr>
          <a:lstStyle/>
          <a:p>
            <a:r>
              <a:rPr lang="en-US" dirty="0" smtClean="0"/>
              <a:t>Program Site staff</a:t>
            </a:r>
          </a:p>
          <a:p>
            <a:pPr lvl="1"/>
            <a:r>
              <a:rPr lang="en-US" dirty="0" smtClean="0"/>
              <a:t>Not employed by Community HealthCorps</a:t>
            </a:r>
          </a:p>
          <a:p>
            <a:pPr lvl="1"/>
            <a:r>
              <a:rPr lang="en-US" dirty="0" smtClean="0"/>
              <a:t>No requirements about education, experience, or staff level</a:t>
            </a:r>
          </a:p>
          <a:p>
            <a:r>
              <a:rPr lang="en-US" b="1" dirty="0" smtClean="0"/>
              <a:t>Duties:</a:t>
            </a:r>
            <a:r>
              <a:rPr lang="en-US" dirty="0" smtClean="0"/>
              <a:t> Hire and train AmeriCorps members, collect &amp; manage service data, track financial reimbursements, ensure grant compliance, etc.</a:t>
            </a:r>
          </a:p>
          <a:p>
            <a:r>
              <a:rPr lang="en-US" dirty="0" smtClean="0"/>
              <a:t>Often manage and coordinate other initiatives at their Program Site</a:t>
            </a:r>
          </a:p>
          <a:p>
            <a:r>
              <a:rPr lang="en-US" dirty="0" smtClean="0"/>
              <a:t>May not work at the same location as AmeriCorps members</a:t>
            </a:r>
          </a:p>
          <a:p>
            <a:r>
              <a:rPr lang="en-US" dirty="0" smtClean="0"/>
              <a:t>Limited perspective of health center operations</a:t>
            </a:r>
            <a:endParaRPr lang="en-US" dirty="0"/>
          </a:p>
        </p:txBody>
      </p:sp>
      <p:sp>
        <p:nvSpPr>
          <p:cNvPr id="3" name="Text Placeholder 2"/>
          <p:cNvSpPr>
            <a:spLocks noGrp="1"/>
          </p:cNvSpPr>
          <p:nvPr>
            <p:ph type="body" sz="quarter" idx="11"/>
          </p:nvPr>
        </p:nvSpPr>
        <p:spPr/>
        <p:txBody>
          <a:bodyPr/>
          <a:lstStyle/>
          <a:p>
            <a:r>
              <a:rPr lang="en-US" sz="3100" dirty="0" smtClean="0"/>
              <a:t>Who are They?</a:t>
            </a:r>
            <a:endParaRPr lang="en-US" sz="3100" dirty="0"/>
          </a:p>
        </p:txBody>
      </p:sp>
    </p:spTree>
    <p:extLst>
      <p:ext uri="{BB962C8B-B14F-4D97-AF65-F5344CB8AC3E}">
        <p14:creationId xmlns:p14="http://schemas.microsoft.com/office/powerpoint/2010/main" val="1254088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4953000"/>
          </a:xfrm>
        </p:spPr>
        <p:txBody>
          <a:bodyPr>
            <a:normAutofit lnSpcReduction="10000"/>
          </a:bodyPr>
          <a:lstStyle/>
          <a:p>
            <a:r>
              <a:rPr lang="en-US" dirty="0"/>
              <a:t>Community HealthCorps can be a small part of their overall responsibilities</a:t>
            </a:r>
          </a:p>
          <a:p>
            <a:pPr lvl="1"/>
            <a:r>
              <a:rPr lang="en-US" dirty="0"/>
              <a:t>Evaluation not tied to funding so not a priority</a:t>
            </a:r>
          </a:p>
          <a:p>
            <a:r>
              <a:rPr lang="en-US" dirty="0" smtClean="0"/>
              <a:t>High turnover overall each year but some Program Coordinators have been around for many years</a:t>
            </a:r>
          </a:p>
          <a:p>
            <a:pPr lvl="1"/>
            <a:r>
              <a:rPr lang="en-US" dirty="0" smtClean="0"/>
              <a:t>Difficult to educate on the why, what, how, and benefits </a:t>
            </a:r>
            <a:r>
              <a:rPr lang="en-US" smtClean="0"/>
              <a:t>of evaluation</a:t>
            </a:r>
            <a:endParaRPr lang="en-US" dirty="0"/>
          </a:p>
          <a:p>
            <a:r>
              <a:rPr lang="en-US" dirty="0" smtClean="0"/>
              <a:t>Evaluation viewed as separate and unrelated from program development</a:t>
            </a:r>
            <a:endParaRPr lang="en-US" dirty="0"/>
          </a:p>
        </p:txBody>
      </p:sp>
      <p:sp>
        <p:nvSpPr>
          <p:cNvPr id="3" name="Text Placeholder 2"/>
          <p:cNvSpPr>
            <a:spLocks noGrp="1"/>
          </p:cNvSpPr>
          <p:nvPr>
            <p:ph type="body" sz="quarter" idx="11"/>
          </p:nvPr>
        </p:nvSpPr>
        <p:spPr>
          <a:xfrm>
            <a:off x="1447800" y="685800"/>
            <a:ext cx="6934200" cy="685800"/>
          </a:xfrm>
        </p:spPr>
        <p:txBody>
          <a:bodyPr/>
          <a:lstStyle/>
          <a:p>
            <a:r>
              <a:rPr lang="en-US" sz="3100" dirty="0"/>
              <a:t>What </a:t>
            </a:r>
            <a:r>
              <a:rPr lang="en-US" sz="3100" dirty="0" smtClean="0"/>
              <a:t>are the </a:t>
            </a:r>
            <a:r>
              <a:rPr lang="en-US" sz="3100" dirty="0"/>
              <a:t>Engagement Challenges?</a:t>
            </a:r>
          </a:p>
        </p:txBody>
      </p:sp>
    </p:spTree>
    <p:extLst>
      <p:ext uri="{BB962C8B-B14F-4D97-AF65-F5344CB8AC3E}">
        <p14:creationId xmlns:p14="http://schemas.microsoft.com/office/powerpoint/2010/main" val="41592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562600" cy="646331"/>
          </a:xfrm>
          <a:prstGeom prst="rect">
            <a:avLst/>
          </a:prstGeom>
          <a:noFill/>
        </p:spPr>
        <p:txBody>
          <a:bodyPr wrap="square" rtlCol="0">
            <a:spAutoFit/>
          </a:bodyPr>
          <a:lstStyle/>
          <a:p>
            <a:r>
              <a:rPr lang="en-US" sz="3600" dirty="0" smtClean="0">
                <a:solidFill>
                  <a:schemeClr val="tx2"/>
                </a:solidFill>
              </a:rPr>
              <a:t>Evaluation 2015</a:t>
            </a:r>
            <a:endParaRPr lang="en-US" sz="3600" dirty="0">
              <a:solidFill>
                <a:schemeClr val="tx2"/>
              </a:solidFill>
            </a:endParaRPr>
          </a:p>
        </p:txBody>
      </p:sp>
      <p:sp>
        <p:nvSpPr>
          <p:cNvPr id="3" name="TextBox 2"/>
          <p:cNvSpPr txBox="1"/>
          <p:nvPr/>
        </p:nvSpPr>
        <p:spPr>
          <a:xfrm>
            <a:off x="1371600" y="3352800"/>
            <a:ext cx="5410200" cy="584775"/>
          </a:xfrm>
          <a:prstGeom prst="rect">
            <a:avLst/>
          </a:prstGeom>
          <a:noFill/>
        </p:spPr>
        <p:txBody>
          <a:bodyPr wrap="square" rtlCol="0">
            <a:spAutoFit/>
          </a:bodyPr>
          <a:lstStyle/>
          <a:p>
            <a:r>
              <a:rPr lang="en-US" sz="3200" dirty="0" smtClean="0">
                <a:solidFill>
                  <a:schemeClr val="bg1"/>
                </a:solidFill>
              </a:rPr>
              <a:t>Direct Service Volunteers</a:t>
            </a:r>
            <a:endParaRPr lang="en-US" sz="3200" dirty="0">
              <a:solidFill>
                <a:schemeClr val="bg1"/>
              </a:solidFill>
            </a:endParaRPr>
          </a:p>
        </p:txBody>
      </p:sp>
    </p:spTree>
    <p:extLst>
      <p:ext uri="{BB962C8B-B14F-4D97-AF65-F5344CB8AC3E}">
        <p14:creationId xmlns:p14="http://schemas.microsoft.com/office/powerpoint/2010/main" val="353758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4953000"/>
          </a:xfrm>
        </p:spPr>
        <p:txBody>
          <a:bodyPr>
            <a:normAutofit/>
          </a:bodyPr>
          <a:lstStyle/>
          <a:p>
            <a:r>
              <a:rPr lang="en-US" b="1" dirty="0" smtClean="0"/>
              <a:t>Volunteers:</a:t>
            </a:r>
            <a:r>
              <a:rPr lang="en-US" dirty="0" smtClean="0"/>
              <a:t> AmeriCorps members</a:t>
            </a:r>
          </a:p>
          <a:p>
            <a:pPr lvl="1"/>
            <a:r>
              <a:rPr lang="en-US" dirty="0" smtClean="0"/>
              <a:t>Receive federal funds as stipend</a:t>
            </a:r>
          </a:p>
          <a:p>
            <a:r>
              <a:rPr lang="en-US" dirty="0" smtClean="0"/>
              <a:t>Serve for 9-12 months at a health center</a:t>
            </a:r>
          </a:p>
          <a:p>
            <a:r>
              <a:rPr lang="en-US" dirty="0" smtClean="0"/>
              <a:t>Roles vary by (and within) site</a:t>
            </a:r>
          </a:p>
          <a:p>
            <a:pPr lvl="1"/>
            <a:r>
              <a:rPr lang="en-US" dirty="0" smtClean="0"/>
              <a:t>Community-based</a:t>
            </a:r>
          </a:p>
          <a:p>
            <a:pPr lvl="1"/>
            <a:r>
              <a:rPr lang="en-US" dirty="0" smtClean="0"/>
              <a:t>Same type of service role may be implemented very differently</a:t>
            </a:r>
          </a:p>
          <a:p>
            <a:r>
              <a:rPr lang="en-US" dirty="0" smtClean="0"/>
              <a:t>Build close relationships with patients</a:t>
            </a:r>
          </a:p>
          <a:p>
            <a:endParaRPr lang="en-US" dirty="0" smtClean="0"/>
          </a:p>
        </p:txBody>
      </p:sp>
      <p:sp>
        <p:nvSpPr>
          <p:cNvPr id="3" name="Text Placeholder 2"/>
          <p:cNvSpPr>
            <a:spLocks noGrp="1"/>
          </p:cNvSpPr>
          <p:nvPr>
            <p:ph type="body" sz="quarter" idx="11"/>
          </p:nvPr>
        </p:nvSpPr>
        <p:spPr/>
        <p:txBody>
          <a:bodyPr/>
          <a:lstStyle/>
          <a:p>
            <a:r>
              <a:rPr lang="en-US" sz="3100" dirty="0" smtClean="0"/>
              <a:t>Who are They?</a:t>
            </a:r>
            <a:endParaRPr lang="en-US" sz="3100" dirty="0"/>
          </a:p>
        </p:txBody>
      </p:sp>
    </p:spTree>
    <p:extLst>
      <p:ext uri="{BB962C8B-B14F-4D97-AF65-F5344CB8AC3E}">
        <p14:creationId xmlns:p14="http://schemas.microsoft.com/office/powerpoint/2010/main" val="2857659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4876800"/>
          </a:xfrm>
        </p:spPr>
        <p:txBody>
          <a:bodyPr>
            <a:normAutofit lnSpcReduction="10000"/>
          </a:bodyPr>
          <a:lstStyle/>
          <a:p>
            <a:r>
              <a:rPr lang="en-US" dirty="0" smtClean="0"/>
              <a:t>Turnover each year</a:t>
            </a:r>
          </a:p>
          <a:p>
            <a:pPr lvl="1"/>
            <a:r>
              <a:rPr lang="en-US" dirty="0" smtClean="0"/>
              <a:t>Hard to track and engage alumni</a:t>
            </a:r>
          </a:p>
          <a:p>
            <a:pPr lvl="1"/>
            <a:r>
              <a:rPr lang="en-US" dirty="0" smtClean="0"/>
              <a:t>May not see, use, or benefit from the evaluation results</a:t>
            </a:r>
            <a:endParaRPr lang="en-US" dirty="0"/>
          </a:p>
          <a:p>
            <a:r>
              <a:rPr lang="en-US" dirty="0" smtClean="0"/>
              <a:t>Often do not have perspective outside of own service role / site</a:t>
            </a:r>
          </a:p>
          <a:p>
            <a:r>
              <a:rPr lang="en-US" dirty="0" smtClean="0"/>
              <a:t>Not fully aware of funding and staff capacity restrictions</a:t>
            </a:r>
          </a:p>
          <a:p>
            <a:r>
              <a:rPr lang="en-US" dirty="0" smtClean="0"/>
              <a:t>Evaluation viewed as separate and unrelated from serving patients’ needs</a:t>
            </a:r>
          </a:p>
        </p:txBody>
      </p:sp>
      <p:sp>
        <p:nvSpPr>
          <p:cNvPr id="3" name="Text Placeholder 2"/>
          <p:cNvSpPr>
            <a:spLocks noGrp="1"/>
          </p:cNvSpPr>
          <p:nvPr>
            <p:ph type="body" sz="quarter" idx="11"/>
          </p:nvPr>
        </p:nvSpPr>
        <p:spPr>
          <a:xfrm>
            <a:off x="1447800" y="685800"/>
            <a:ext cx="6934200" cy="685800"/>
          </a:xfrm>
        </p:spPr>
        <p:txBody>
          <a:bodyPr/>
          <a:lstStyle/>
          <a:p>
            <a:r>
              <a:rPr lang="en-US" sz="3100" dirty="0"/>
              <a:t>What </a:t>
            </a:r>
            <a:r>
              <a:rPr lang="en-US" sz="3100" dirty="0" smtClean="0"/>
              <a:t>are the </a:t>
            </a:r>
            <a:r>
              <a:rPr lang="en-US" sz="3100" dirty="0"/>
              <a:t>Engagement Challenges?</a:t>
            </a:r>
          </a:p>
        </p:txBody>
      </p:sp>
    </p:spTree>
    <p:extLst>
      <p:ext uri="{BB962C8B-B14F-4D97-AF65-F5344CB8AC3E}">
        <p14:creationId xmlns:p14="http://schemas.microsoft.com/office/powerpoint/2010/main" val="1579118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562600" cy="646331"/>
          </a:xfrm>
          <a:prstGeom prst="rect">
            <a:avLst/>
          </a:prstGeom>
          <a:noFill/>
        </p:spPr>
        <p:txBody>
          <a:bodyPr wrap="square" rtlCol="0">
            <a:spAutoFit/>
          </a:bodyPr>
          <a:lstStyle/>
          <a:p>
            <a:r>
              <a:rPr lang="en-US" sz="3600" dirty="0" smtClean="0">
                <a:solidFill>
                  <a:schemeClr val="tx2"/>
                </a:solidFill>
              </a:rPr>
              <a:t>Evaluation 2015</a:t>
            </a:r>
            <a:endParaRPr lang="en-US" sz="3600" dirty="0">
              <a:solidFill>
                <a:schemeClr val="tx2"/>
              </a:solidFill>
            </a:endParaRPr>
          </a:p>
        </p:txBody>
      </p:sp>
      <p:sp>
        <p:nvSpPr>
          <p:cNvPr id="3" name="TextBox 2"/>
          <p:cNvSpPr txBox="1"/>
          <p:nvPr/>
        </p:nvSpPr>
        <p:spPr>
          <a:xfrm>
            <a:off x="1371600" y="3352800"/>
            <a:ext cx="5410200" cy="584775"/>
          </a:xfrm>
          <a:prstGeom prst="rect">
            <a:avLst/>
          </a:prstGeom>
          <a:noFill/>
        </p:spPr>
        <p:txBody>
          <a:bodyPr wrap="square" rtlCol="0">
            <a:spAutoFit/>
          </a:bodyPr>
          <a:lstStyle/>
          <a:p>
            <a:r>
              <a:rPr lang="en-US" sz="3200" dirty="0" smtClean="0">
                <a:solidFill>
                  <a:schemeClr val="bg1"/>
                </a:solidFill>
              </a:rPr>
              <a:t>Hack-A-Thon</a:t>
            </a:r>
            <a:endParaRPr lang="en-US" sz="3200" dirty="0">
              <a:solidFill>
                <a:schemeClr val="bg1"/>
              </a:solidFill>
            </a:endParaRPr>
          </a:p>
        </p:txBody>
      </p:sp>
    </p:spTree>
    <p:extLst>
      <p:ext uri="{BB962C8B-B14F-4D97-AF65-F5344CB8AC3E}">
        <p14:creationId xmlns:p14="http://schemas.microsoft.com/office/powerpoint/2010/main" val="3996685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7467600" cy="685800"/>
          </a:xfrm>
        </p:spPr>
        <p:txBody>
          <a:bodyPr/>
          <a:lstStyle/>
          <a:p>
            <a:r>
              <a:rPr lang="en-US" sz="3100" dirty="0" smtClean="0"/>
              <a:t>Human-Centered Design Thinking (HCDT)</a:t>
            </a:r>
            <a:endParaRPr lang="en-US" sz="3100" dirty="0"/>
          </a:p>
        </p:txBody>
      </p:sp>
      <p:pic>
        <p:nvPicPr>
          <p:cNvPr id="4" name="Content Placeholder 3" descr="mindsets.png"/>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68022" t="3513" r="-68022" b="8926"/>
          <a:stretch/>
        </p:blipFill>
        <p:spPr>
          <a:xfrm>
            <a:off x="-381000" y="1839654"/>
            <a:ext cx="9982200" cy="4936796"/>
          </a:xfrm>
          <a:prstGeom prst="rect">
            <a:avLst/>
          </a:prstGeom>
        </p:spPr>
      </p:pic>
    </p:spTree>
    <p:extLst>
      <p:ext uri="{BB962C8B-B14F-4D97-AF65-F5344CB8AC3E}">
        <p14:creationId xmlns:p14="http://schemas.microsoft.com/office/powerpoint/2010/main" val="2572577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HCDT Components: Empathize</a:t>
            </a:r>
            <a:endParaRPr lang="en-US" sz="3100" dirty="0"/>
          </a:p>
        </p:txBody>
      </p:sp>
      <p:pic>
        <p:nvPicPr>
          <p:cNvPr id="5" name="Content Placeholder 4"/>
          <p:cNvPicPr>
            <a:picLocks noGrp="1" noChangeAspect="1"/>
          </p:cNvPicPr>
          <p:nvPr>
            <p:ph sz="quarter" idx="10"/>
          </p:nvPr>
        </p:nvPicPr>
        <p:blipFill rotWithShape="1">
          <a:blip r:embed="rId3"/>
          <a:srcRect l="16218" r="16386" b="34193"/>
          <a:stretch/>
        </p:blipFill>
        <p:spPr>
          <a:xfrm>
            <a:off x="533400" y="1828800"/>
            <a:ext cx="8044424" cy="3810000"/>
          </a:xfrm>
          <a:prstGeom prst="rect">
            <a:avLst/>
          </a:prstGeom>
        </p:spPr>
      </p:pic>
      <p:sp>
        <p:nvSpPr>
          <p:cNvPr id="6" name="Rectangle 5"/>
          <p:cNvSpPr/>
          <p:nvPr/>
        </p:nvSpPr>
        <p:spPr>
          <a:xfrm>
            <a:off x="228600" y="5410200"/>
            <a:ext cx="3429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12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Empathy Mapping</a:t>
            </a:r>
            <a:endParaRPr lang="en-US" sz="3100" dirty="0"/>
          </a:p>
        </p:txBody>
      </p:sp>
      <p:pic>
        <p:nvPicPr>
          <p:cNvPr id="7" name="Content Placeholder 6"/>
          <p:cNvPicPr>
            <a:picLocks noGrp="1" noChangeAspect="1"/>
          </p:cNvPicPr>
          <p:nvPr>
            <p:ph sz="quarter" idx="10"/>
          </p:nvPr>
        </p:nvPicPr>
        <p:blipFill>
          <a:blip r:embed="rId3"/>
          <a:srcRect l="-3747" r="-3747"/>
          <a:stretch>
            <a:fillRect/>
          </a:stretch>
        </p:blipFill>
        <p:spPr>
          <a:prstGeom prst="rect">
            <a:avLst/>
          </a:prstGeom>
        </p:spPr>
      </p:pic>
    </p:spTree>
    <p:extLst>
      <p:ext uri="{BB962C8B-B14F-4D97-AF65-F5344CB8AC3E}">
        <p14:creationId xmlns:p14="http://schemas.microsoft.com/office/powerpoint/2010/main" val="1903875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HCDT Components: Define</a:t>
            </a:r>
            <a:endParaRPr lang="en-US" sz="3100" dirty="0"/>
          </a:p>
        </p:txBody>
      </p:sp>
      <p:pic>
        <p:nvPicPr>
          <p:cNvPr id="8" name="Content Placeholder 7"/>
          <p:cNvPicPr>
            <a:picLocks noGrp="1" noChangeAspect="1"/>
          </p:cNvPicPr>
          <p:nvPr>
            <p:ph sz="quarter" idx="10"/>
          </p:nvPr>
        </p:nvPicPr>
        <p:blipFill rotWithShape="1">
          <a:blip r:embed="rId3"/>
          <a:srcRect l="17465" t="164" r="16615" b="53875"/>
          <a:stretch/>
        </p:blipFill>
        <p:spPr>
          <a:xfrm>
            <a:off x="685800" y="1981200"/>
            <a:ext cx="7848600" cy="3643278"/>
          </a:xfrm>
          <a:prstGeom prst="rect">
            <a:avLst/>
          </a:prstGeom>
        </p:spPr>
      </p:pic>
    </p:spTree>
    <p:extLst>
      <p:ext uri="{BB962C8B-B14F-4D97-AF65-F5344CB8AC3E}">
        <p14:creationId xmlns:p14="http://schemas.microsoft.com/office/powerpoint/2010/main" val="340048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Point of View</a:t>
            </a:r>
            <a:endParaRPr lang="en-US" sz="3100" dirty="0"/>
          </a:p>
        </p:txBody>
      </p:sp>
      <p:sp>
        <p:nvSpPr>
          <p:cNvPr id="2" name="Content Placeholder 1"/>
          <p:cNvSpPr>
            <a:spLocks noGrp="1"/>
          </p:cNvSpPr>
          <p:nvPr>
            <p:ph sz="quarter" idx="10"/>
          </p:nvPr>
        </p:nvSpPr>
        <p:spPr>
          <a:xfrm>
            <a:off x="457200" y="1676400"/>
            <a:ext cx="8229600" cy="4953000"/>
          </a:xfrm>
        </p:spPr>
        <p:txBody>
          <a:bodyPr/>
          <a:lstStyle/>
          <a:p>
            <a:pPr marL="0" indent="0" algn="ctr">
              <a:buNone/>
            </a:pPr>
            <a:r>
              <a:rPr lang="en-US" sz="3100" b="1" dirty="0" smtClean="0">
                <a:solidFill>
                  <a:schemeClr val="accent3">
                    <a:lumMod val="75000"/>
                  </a:schemeClr>
                </a:solidFill>
              </a:rPr>
              <a:t>[</a:t>
            </a:r>
            <a:r>
              <a:rPr lang="en-US" sz="3100" b="1" dirty="0">
                <a:solidFill>
                  <a:schemeClr val="accent3">
                    <a:lumMod val="75000"/>
                  </a:schemeClr>
                </a:solidFill>
              </a:rPr>
              <a:t>GROUP] needs to [GROUP’S NEED] </a:t>
            </a:r>
          </a:p>
          <a:p>
            <a:pPr marL="0" indent="0" algn="ctr">
              <a:buNone/>
            </a:pPr>
            <a:r>
              <a:rPr lang="en-US" sz="3100" b="1" dirty="0">
                <a:solidFill>
                  <a:schemeClr val="accent3">
                    <a:lumMod val="75000"/>
                  </a:schemeClr>
                </a:solidFill>
              </a:rPr>
              <a:t>because [SURPRISING INSIGHT] </a:t>
            </a:r>
          </a:p>
          <a:p>
            <a:pPr marL="0" indent="0">
              <a:buNone/>
            </a:pPr>
            <a:endParaRPr lang="en-US" sz="1000" dirty="0"/>
          </a:p>
          <a:p>
            <a:pPr marL="0" indent="0">
              <a:buNone/>
            </a:pPr>
            <a:r>
              <a:rPr lang="en-US" sz="2700" dirty="0"/>
              <a:t>The design challenge is to </a:t>
            </a:r>
            <a:r>
              <a:rPr lang="en-US" sz="2700" dirty="0" smtClean="0"/>
              <a:t>engage stakeholders in the evaluation process:</a:t>
            </a:r>
            <a:endParaRPr lang="en-US" sz="2700" dirty="0"/>
          </a:p>
          <a:p>
            <a:pPr lvl="1"/>
            <a:r>
              <a:rPr lang="en-US" sz="2400" dirty="0"/>
              <a:t>Who is your group?</a:t>
            </a:r>
          </a:p>
          <a:p>
            <a:pPr lvl="1"/>
            <a:r>
              <a:rPr lang="en-US" sz="2400" dirty="0"/>
              <a:t>What are their needs?</a:t>
            </a:r>
          </a:p>
          <a:p>
            <a:pPr lvl="1"/>
            <a:r>
              <a:rPr lang="en-US" sz="2400" dirty="0"/>
              <a:t>What are some surprising insights?</a:t>
            </a:r>
          </a:p>
          <a:p>
            <a:pPr marL="57150" indent="0">
              <a:buNone/>
            </a:pPr>
            <a:endParaRPr lang="en-US" sz="2700" dirty="0"/>
          </a:p>
          <a:p>
            <a:pPr marL="57150" indent="0">
              <a:buNone/>
            </a:pPr>
            <a:r>
              <a:rPr lang="en-US" sz="2700" dirty="0"/>
              <a:t>Use flip chart to try out a number of options, playing with each variable and the combinations of them</a:t>
            </a:r>
            <a:r>
              <a:rPr lang="en-US" sz="2700" dirty="0" smtClean="0"/>
              <a:t>.</a:t>
            </a:r>
            <a:endParaRPr lang="en-US" sz="2700" dirty="0"/>
          </a:p>
        </p:txBody>
      </p:sp>
    </p:spTree>
    <p:extLst>
      <p:ext uri="{BB962C8B-B14F-4D97-AF65-F5344CB8AC3E}">
        <p14:creationId xmlns:p14="http://schemas.microsoft.com/office/powerpoint/2010/main" val="3426419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HCDT Components: Ideate</a:t>
            </a:r>
            <a:endParaRPr lang="en-US" sz="3100" dirty="0"/>
          </a:p>
        </p:txBody>
      </p:sp>
      <p:pic>
        <p:nvPicPr>
          <p:cNvPr id="7" name="Content Placeholder 6"/>
          <p:cNvPicPr>
            <a:picLocks noGrp="1" noChangeAspect="1"/>
          </p:cNvPicPr>
          <p:nvPr>
            <p:ph sz="quarter" idx="10"/>
          </p:nvPr>
        </p:nvPicPr>
        <p:blipFill rotWithShape="1">
          <a:blip r:embed="rId3"/>
          <a:srcRect l="13998" r="18008" b="36509"/>
          <a:stretch/>
        </p:blipFill>
        <p:spPr>
          <a:xfrm>
            <a:off x="641308" y="1905000"/>
            <a:ext cx="7893092" cy="3810000"/>
          </a:xfrm>
          <a:prstGeom prst="rect">
            <a:avLst/>
          </a:prstGeom>
        </p:spPr>
      </p:pic>
    </p:spTree>
    <p:extLst>
      <p:ext uri="{BB962C8B-B14F-4D97-AF65-F5344CB8AC3E}">
        <p14:creationId xmlns:p14="http://schemas.microsoft.com/office/powerpoint/2010/main" val="3505608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Brainstorm Rules</a:t>
            </a:r>
            <a:endParaRPr lang="en-US" sz="3100" dirty="0"/>
          </a:p>
        </p:txBody>
      </p:sp>
      <p:sp>
        <p:nvSpPr>
          <p:cNvPr id="2" name="Content Placeholder 1"/>
          <p:cNvSpPr>
            <a:spLocks noGrp="1"/>
          </p:cNvSpPr>
          <p:nvPr>
            <p:ph sz="quarter" idx="10"/>
          </p:nvPr>
        </p:nvSpPr>
        <p:spPr>
          <a:xfrm>
            <a:off x="457200" y="1676400"/>
            <a:ext cx="8229600" cy="4953000"/>
          </a:xfrm>
        </p:spPr>
        <p:txBody>
          <a:bodyPr/>
          <a:lstStyle/>
          <a:p>
            <a:r>
              <a:rPr lang="en-US" dirty="0" smtClean="0"/>
              <a:t>One conversation at a time</a:t>
            </a:r>
          </a:p>
          <a:p>
            <a:r>
              <a:rPr lang="en-US" dirty="0" smtClean="0"/>
              <a:t>Go for quantity</a:t>
            </a:r>
          </a:p>
          <a:p>
            <a:r>
              <a:rPr lang="en-US" dirty="0" smtClean="0"/>
              <a:t>Headline!</a:t>
            </a:r>
          </a:p>
          <a:p>
            <a:r>
              <a:rPr lang="en-US" dirty="0" smtClean="0"/>
              <a:t>Build on the ideas of others</a:t>
            </a:r>
          </a:p>
          <a:p>
            <a:r>
              <a:rPr lang="en-US" dirty="0" smtClean="0"/>
              <a:t>Encourage wild ideas</a:t>
            </a:r>
          </a:p>
          <a:p>
            <a:r>
              <a:rPr lang="en-US" dirty="0" smtClean="0"/>
              <a:t>Be visual</a:t>
            </a:r>
          </a:p>
          <a:p>
            <a:r>
              <a:rPr lang="en-US" dirty="0" smtClean="0"/>
              <a:t>Stay on topic</a:t>
            </a:r>
          </a:p>
          <a:p>
            <a:r>
              <a:rPr lang="en-US" dirty="0" smtClean="0"/>
              <a:t>Defer judgment – No Blocking</a:t>
            </a:r>
          </a:p>
        </p:txBody>
      </p:sp>
    </p:spTree>
    <p:extLst>
      <p:ext uri="{BB962C8B-B14F-4D97-AF65-F5344CB8AC3E}">
        <p14:creationId xmlns:p14="http://schemas.microsoft.com/office/powerpoint/2010/main" val="2278659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Idea Selection</a:t>
            </a:r>
            <a:endParaRPr lang="en-US" sz="3100" dirty="0"/>
          </a:p>
        </p:txBody>
      </p:sp>
      <p:sp>
        <p:nvSpPr>
          <p:cNvPr id="2" name="Content Placeholder 1"/>
          <p:cNvSpPr>
            <a:spLocks noGrp="1"/>
          </p:cNvSpPr>
          <p:nvPr>
            <p:ph sz="quarter" idx="10"/>
          </p:nvPr>
        </p:nvSpPr>
        <p:spPr>
          <a:xfrm>
            <a:off x="457200" y="1676400"/>
            <a:ext cx="8229600" cy="4953000"/>
          </a:xfrm>
        </p:spPr>
        <p:txBody>
          <a:bodyPr/>
          <a:lstStyle/>
          <a:p>
            <a:pPr marL="0" indent="0">
              <a:buNone/>
            </a:pPr>
            <a:r>
              <a:rPr lang="en-US" dirty="0" smtClean="0"/>
              <a:t>Each group member will select their favorite in the following categories:</a:t>
            </a:r>
          </a:p>
          <a:p>
            <a:pPr marL="914400" lvl="1" indent="-514350">
              <a:buFont typeface="+mj-lt"/>
              <a:buAutoNum type="arabicPeriod"/>
            </a:pPr>
            <a:r>
              <a:rPr lang="en-US" dirty="0" smtClean="0"/>
              <a:t>The rational choice</a:t>
            </a:r>
          </a:p>
          <a:p>
            <a:pPr marL="914400" lvl="1" indent="-514350">
              <a:buFont typeface="+mj-lt"/>
              <a:buAutoNum type="arabicPeriod"/>
            </a:pPr>
            <a:r>
              <a:rPr lang="en-US" dirty="0" smtClean="0"/>
              <a:t>The most likely to delight</a:t>
            </a:r>
          </a:p>
          <a:p>
            <a:pPr marL="914400" lvl="1" indent="-514350">
              <a:buFont typeface="+mj-lt"/>
              <a:buAutoNum type="arabicPeriod"/>
            </a:pPr>
            <a:r>
              <a:rPr lang="en-US" dirty="0" smtClean="0"/>
              <a:t>The darling</a:t>
            </a:r>
          </a:p>
          <a:p>
            <a:pPr marL="914400" lvl="1" indent="-514350">
              <a:buFont typeface="+mj-lt"/>
              <a:buAutoNum type="arabicPeriod"/>
            </a:pPr>
            <a:r>
              <a:rPr lang="en-US" dirty="0" smtClean="0"/>
              <a:t>The long shot</a:t>
            </a:r>
          </a:p>
          <a:p>
            <a:pPr marL="514350" indent="-514350">
              <a:buFont typeface="+mj-lt"/>
              <a:buAutoNum type="arabicPeriod"/>
            </a:pPr>
            <a:endParaRPr lang="en-US" dirty="0"/>
          </a:p>
          <a:p>
            <a:pPr marL="0" indent="0">
              <a:buNone/>
            </a:pPr>
            <a:r>
              <a:rPr lang="en-US" dirty="0" smtClean="0"/>
              <a:t>The idea with the most votes (regardless of category) is what we will prototype!</a:t>
            </a:r>
          </a:p>
        </p:txBody>
      </p:sp>
    </p:spTree>
    <p:extLst>
      <p:ext uri="{BB962C8B-B14F-4D97-AF65-F5344CB8AC3E}">
        <p14:creationId xmlns:p14="http://schemas.microsoft.com/office/powerpoint/2010/main" val="3378688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HCDT Components: Prototype</a:t>
            </a:r>
            <a:endParaRPr lang="en-US" sz="3100" dirty="0"/>
          </a:p>
        </p:txBody>
      </p:sp>
      <p:pic>
        <p:nvPicPr>
          <p:cNvPr id="8" name="Content Placeholder 7"/>
          <p:cNvPicPr>
            <a:picLocks noGrp="1" noChangeAspect="1"/>
          </p:cNvPicPr>
          <p:nvPr>
            <p:ph sz="quarter" idx="10"/>
          </p:nvPr>
        </p:nvPicPr>
        <p:blipFill rotWithShape="1">
          <a:blip r:embed="rId3"/>
          <a:srcRect l="15633" t="5777" r="14783" b="48716"/>
          <a:stretch/>
        </p:blipFill>
        <p:spPr>
          <a:xfrm>
            <a:off x="476369" y="1981200"/>
            <a:ext cx="8210431" cy="3429000"/>
          </a:xfrm>
          <a:prstGeom prst="rect">
            <a:avLst/>
          </a:prstGeom>
        </p:spPr>
      </p:pic>
    </p:spTree>
    <p:extLst>
      <p:ext uri="{BB962C8B-B14F-4D97-AF65-F5344CB8AC3E}">
        <p14:creationId xmlns:p14="http://schemas.microsoft.com/office/powerpoint/2010/main" val="2563823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Prototype</a:t>
            </a:r>
            <a:endParaRPr lang="en-US" sz="3100" dirty="0"/>
          </a:p>
        </p:txBody>
      </p:sp>
      <p:sp>
        <p:nvSpPr>
          <p:cNvPr id="2" name="Content Placeholder 1"/>
          <p:cNvSpPr>
            <a:spLocks noGrp="1"/>
          </p:cNvSpPr>
          <p:nvPr>
            <p:ph sz="quarter" idx="10"/>
          </p:nvPr>
        </p:nvSpPr>
        <p:spPr>
          <a:xfrm>
            <a:off x="457200" y="1676400"/>
            <a:ext cx="8229600" cy="5181600"/>
          </a:xfrm>
        </p:spPr>
        <p:txBody>
          <a:bodyPr>
            <a:normAutofit fontScale="62500" lnSpcReduction="20000"/>
          </a:bodyPr>
          <a:lstStyle/>
          <a:p>
            <a:pPr>
              <a:lnSpc>
                <a:spcPct val="120000"/>
              </a:lnSpc>
              <a:spcBef>
                <a:spcPts val="0"/>
              </a:spcBef>
              <a:spcAft>
                <a:spcPts val="600"/>
              </a:spcAft>
            </a:pPr>
            <a:r>
              <a:rPr lang="en-US" sz="3800" b="1" dirty="0" smtClean="0"/>
              <a:t>Start </a:t>
            </a:r>
            <a:r>
              <a:rPr lang="en-US" sz="3800" b="1" dirty="0"/>
              <a:t>building. </a:t>
            </a:r>
            <a:r>
              <a:rPr lang="en-US" sz="3800" dirty="0"/>
              <a:t>Even if you aren’t sure what you’re doing, the act of picking up some materials (paper, markers, other objects are a good way to start!) will be enough to get you going</a:t>
            </a:r>
            <a:r>
              <a:rPr lang="en-US" sz="3800" dirty="0" smtClean="0"/>
              <a:t>.</a:t>
            </a:r>
            <a:endParaRPr lang="en-US" sz="3800" dirty="0"/>
          </a:p>
          <a:p>
            <a:pPr>
              <a:lnSpc>
                <a:spcPct val="120000"/>
              </a:lnSpc>
              <a:spcBef>
                <a:spcPts val="0"/>
              </a:spcBef>
              <a:spcAft>
                <a:spcPts val="600"/>
              </a:spcAft>
            </a:pPr>
            <a:r>
              <a:rPr lang="en-US" sz="3800" b="1" dirty="0"/>
              <a:t>Build with </a:t>
            </a:r>
            <a:r>
              <a:rPr lang="en-US" sz="3800" b="1" dirty="0" smtClean="0"/>
              <a:t>your </a:t>
            </a:r>
            <a:r>
              <a:rPr lang="en-US" sz="3800" b="1" dirty="0"/>
              <a:t>group in mind. </a:t>
            </a:r>
            <a:r>
              <a:rPr lang="en-US" sz="3800" dirty="0"/>
              <a:t>What do you hope to solve for the group? What sorts of questions do you expect? Answering these questions will help focus your idea/solution and help you receive meaningful feedback in the feedback phase. </a:t>
            </a:r>
          </a:p>
          <a:p>
            <a:pPr>
              <a:lnSpc>
                <a:spcPct val="120000"/>
              </a:lnSpc>
              <a:spcBef>
                <a:spcPts val="0"/>
              </a:spcBef>
              <a:spcAft>
                <a:spcPts val="600"/>
              </a:spcAft>
            </a:pPr>
            <a:r>
              <a:rPr lang="en-US" sz="3800" b="1" dirty="0"/>
              <a:t>Label Your POV. </a:t>
            </a:r>
            <a:r>
              <a:rPr lang="en-US" sz="3800" dirty="0"/>
              <a:t>Identify what’s being solved for with your idea. It would be helpful to your audience if you wrote down and presented what need your are addressing (your POV statement).</a:t>
            </a:r>
          </a:p>
          <a:p>
            <a:pPr marL="0" indent="0">
              <a:buNone/>
            </a:pPr>
            <a:endParaRPr lang="en-US" dirty="0" smtClean="0"/>
          </a:p>
        </p:txBody>
      </p:sp>
    </p:spTree>
    <p:extLst>
      <p:ext uri="{BB962C8B-B14F-4D97-AF65-F5344CB8AC3E}">
        <p14:creationId xmlns:p14="http://schemas.microsoft.com/office/powerpoint/2010/main" val="2156420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685800"/>
            <a:ext cx="6248400" cy="685800"/>
          </a:xfrm>
        </p:spPr>
        <p:txBody>
          <a:bodyPr/>
          <a:lstStyle/>
          <a:p>
            <a:r>
              <a:rPr lang="en-US" sz="3100" dirty="0" smtClean="0"/>
              <a:t>HCDT Components</a:t>
            </a:r>
            <a:r>
              <a:rPr lang="en-US" sz="3100" smtClean="0"/>
              <a:t>: Test</a:t>
            </a:r>
            <a:endParaRPr lang="en-US" sz="3100" dirty="0"/>
          </a:p>
        </p:txBody>
      </p:sp>
      <p:pic>
        <p:nvPicPr>
          <p:cNvPr id="7" name="Content Placeholder 6"/>
          <p:cNvPicPr>
            <a:picLocks noGrp="1" noChangeAspect="1"/>
          </p:cNvPicPr>
          <p:nvPr>
            <p:ph sz="quarter" idx="10"/>
          </p:nvPr>
        </p:nvPicPr>
        <p:blipFill rotWithShape="1">
          <a:blip r:embed="rId3"/>
          <a:srcRect l="13822" r="15299" b="31415"/>
          <a:stretch/>
        </p:blipFill>
        <p:spPr>
          <a:xfrm>
            <a:off x="517488" y="1981200"/>
            <a:ext cx="8169311" cy="3733800"/>
          </a:xfrm>
          <a:prstGeom prst="rect">
            <a:avLst/>
          </a:prstGeom>
        </p:spPr>
      </p:pic>
    </p:spTree>
    <p:extLst>
      <p:ext uri="{BB962C8B-B14F-4D97-AF65-F5344CB8AC3E}">
        <p14:creationId xmlns:p14="http://schemas.microsoft.com/office/powerpoint/2010/main" val="2594363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562600" cy="646331"/>
          </a:xfrm>
          <a:prstGeom prst="rect">
            <a:avLst/>
          </a:prstGeom>
          <a:noFill/>
        </p:spPr>
        <p:txBody>
          <a:bodyPr wrap="square" rtlCol="0">
            <a:spAutoFit/>
          </a:bodyPr>
          <a:lstStyle/>
          <a:p>
            <a:r>
              <a:rPr lang="en-US" sz="3600" dirty="0" smtClean="0">
                <a:solidFill>
                  <a:schemeClr val="tx2"/>
                </a:solidFill>
              </a:rPr>
              <a:t>Evaluation 2015</a:t>
            </a:r>
            <a:endParaRPr lang="en-US" sz="3600" dirty="0">
              <a:solidFill>
                <a:schemeClr val="tx2"/>
              </a:solidFill>
            </a:endParaRPr>
          </a:p>
        </p:txBody>
      </p:sp>
      <p:sp>
        <p:nvSpPr>
          <p:cNvPr id="3" name="TextBox 2"/>
          <p:cNvSpPr txBox="1"/>
          <p:nvPr/>
        </p:nvSpPr>
        <p:spPr>
          <a:xfrm>
            <a:off x="1143000" y="2438400"/>
            <a:ext cx="6858000" cy="2970044"/>
          </a:xfrm>
          <a:prstGeom prst="rect">
            <a:avLst/>
          </a:prstGeom>
          <a:noFill/>
        </p:spPr>
        <p:txBody>
          <a:bodyPr wrap="square" rtlCol="0">
            <a:spAutoFit/>
          </a:bodyPr>
          <a:lstStyle/>
          <a:p>
            <a:pPr algn="ctr"/>
            <a:r>
              <a:rPr lang="en-US" sz="7200" dirty="0" smtClean="0">
                <a:solidFill>
                  <a:schemeClr val="bg1"/>
                </a:solidFill>
              </a:rPr>
              <a:t>Thank You</a:t>
            </a:r>
            <a:r>
              <a:rPr lang="en-US" sz="7200" dirty="0" smtClean="0">
                <a:solidFill>
                  <a:schemeClr val="bg1"/>
                </a:solidFill>
              </a:rPr>
              <a:t>!!</a:t>
            </a:r>
          </a:p>
          <a:p>
            <a:pPr algn="ctr"/>
            <a:endParaRPr lang="en-US" sz="4000" dirty="0">
              <a:solidFill>
                <a:schemeClr val="bg1"/>
              </a:solidFill>
            </a:endParaRPr>
          </a:p>
          <a:p>
            <a:r>
              <a:rPr lang="en-US" sz="2500" dirty="0" smtClean="0">
                <a:solidFill>
                  <a:schemeClr val="bg1"/>
                </a:solidFill>
              </a:rPr>
              <a:t>Gerrard Jolly: </a:t>
            </a:r>
            <a:r>
              <a:rPr lang="en-US" sz="2500" u="sng" dirty="0" smtClean="0">
                <a:solidFill>
                  <a:schemeClr val="bg1">
                    <a:lumMod val="95000"/>
                  </a:schemeClr>
                </a:solidFill>
              </a:rPr>
              <a:t>gjolly@nachc.com</a:t>
            </a:r>
          </a:p>
          <a:p>
            <a:r>
              <a:rPr lang="en-US" sz="2500" dirty="0" smtClean="0">
                <a:solidFill>
                  <a:schemeClr val="bg1">
                    <a:lumMod val="95000"/>
                  </a:schemeClr>
                </a:solidFill>
              </a:rPr>
              <a:t>Emmalou Norland: </a:t>
            </a:r>
            <a:r>
              <a:rPr lang="en-US" sz="2500" u="sng" dirty="0" smtClean="0">
                <a:solidFill>
                  <a:schemeClr val="bg1">
                    <a:lumMod val="95000"/>
                  </a:schemeClr>
                </a:solidFill>
              </a:rPr>
              <a:t>emma@cedarlochresearch.com</a:t>
            </a:r>
          </a:p>
          <a:p>
            <a:r>
              <a:rPr lang="en-US" sz="2500" dirty="0" smtClean="0">
                <a:solidFill>
                  <a:schemeClr val="bg1">
                    <a:lumMod val="95000"/>
                  </a:schemeClr>
                </a:solidFill>
              </a:rPr>
              <a:t>Kellie Perkins: </a:t>
            </a:r>
            <a:r>
              <a:rPr lang="en-US" sz="2500" u="sng" dirty="0" smtClean="0">
                <a:solidFill>
                  <a:schemeClr val="bg1">
                    <a:lumMod val="95000"/>
                  </a:schemeClr>
                </a:solidFill>
              </a:rPr>
              <a:t>kperkins@nachc.com</a:t>
            </a:r>
          </a:p>
        </p:txBody>
      </p:sp>
    </p:spTree>
    <p:extLst>
      <p:ext uri="{BB962C8B-B14F-4D97-AF65-F5344CB8AC3E}">
        <p14:creationId xmlns:p14="http://schemas.microsoft.com/office/powerpoint/2010/main" val="151980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2348805"/>
            <a:ext cx="6705600" cy="1477328"/>
          </a:xfrm>
          <a:prstGeom prst="rect">
            <a:avLst/>
          </a:prstGeom>
          <a:noFill/>
        </p:spPr>
        <p:txBody>
          <a:bodyPr wrap="square" rtlCol="0">
            <a:spAutoFit/>
          </a:bodyPr>
          <a:lstStyle/>
          <a:p>
            <a:r>
              <a:rPr lang="en-US" sz="3000" b="1" dirty="0" smtClean="0">
                <a:solidFill>
                  <a:srgbClr val="1F4A7F"/>
                </a:solidFill>
              </a:rPr>
              <a:t>Engaging Various Levels of Stakeholders in Grant-Mandated Evaluation of Community-Based Programs</a:t>
            </a:r>
            <a:endParaRPr lang="en-US" sz="3000" b="1" dirty="0">
              <a:solidFill>
                <a:srgbClr val="1F4A7F"/>
              </a:solidFill>
            </a:endParaRPr>
          </a:p>
        </p:txBody>
      </p:sp>
      <p:sp>
        <p:nvSpPr>
          <p:cNvPr id="5" name="TextBox 4"/>
          <p:cNvSpPr txBox="1"/>
          <p:nvPr/>
        </p:nvSpPr>
        <p:spPr>
          <a:xfrm>
            <a:off x="1524000" y="4191000"/>
            <a:ext cx="6477000" cy="1631216"/>
          </a:xfrm>
          <a:prstGeom prst="rect">
            <a:avLst/>
          </a:prstGeom>
          <a:noFill/>
        </p:spPr>
        <p:txBody>
          <a:bodyPr wrap="square" rtlCol="0">
            <a:spAutoFit/>
          </a:bodyPr>
          <a:lstStyle/>
          <a:p>
            <a:r>
              <a:rPr lang="en-US" sz="2000" dirty="0" smtClean="0">
                <a:solidFill>
                  <a:srgbClr val="0B8333"/>
                </a:solidFill>
              </a:rPr>
              <a:t>Gerrard </a:t>
            </a:r>
            <a:r>
              <a:rPr lang="en-US" sz="2000" dirty="0" smtClean="0">
                <a:solidFill>
                  <a:srgbClr val="0B8333"/>
                </a:solidFill>
              </a:rPr>
              <a:t>Jolly, </a:t>
            </a:r>
            <a:r>
              <a:rPr lang="en-US" sz="2000" i="1" dirty="0" smtClean="0">
                <a:solidFill>
                  <a:srgbClr val="0B8333"/>
                </a:solidFill>
              </a:rPr>
              <a:t>Community HealthCorps National Director</a:t>
            </a:r>
          </a:p>
          <a:p>
            <a:r>
              <a:rPr lang="en-US" sz="2000" dirty="0" smtClean="0">
                <a:solidFill>
                  <a:srgbClr val="0B8333"/>
                </a:solidFill>
              </a:rPr>
              <a:t>Emmalou </a:t>
            </a:r>
            <a:r>
              <a:rPr lang="en-US" sz="2000" dirty="0" smtClean="0">
                <a:solidFill>
                  <a:srgbClr val="0B8333"/>
                </a:solidFill>
              </a:rPr>
              <a:t>Norland, </a:t>
            </a:r>
            <a:r>
              <a:rPr lang="en-US" sz="2000" i="1" dirty="0" err="1" smtClean="0">
                <a:solidFill>
                  <a:srgbClr val="0B8333"/>
                </a:solidFill>
              </a:rPr>
              <a:t>Cedarloch</a:t>
            </a:r>
            <a:r>
              <a:rPr lang="en-US" sz="2000" i="1" dirty="0" smtClean="0">
                <a:solidFill>
                  <a:srgbClr val="0B8333"/>
                </a:solidFill>
              </a:rPr>
              <a:t> Research CEO &amp; Senior Science Advisor</a:t>
            </a:r>
          </a:p>
          <a:p>
            <a:r>
              <a:rPr lang="en-US" sz="2000" dirty="0" smtClean="0">
                <a:solidFill>
                  <a:srgbClr val="0B8333"/>
                </a:solidFill>
              </a:rPr>
              <a:t>Kellie Perkins, </a:t>
            </a:r>
            <a:r>
              <a:rPr lang="en-US" sz="2000" i="1" dirty="0" smtClean="0">
                <a:solidFill>
                  <a:srgbClr val="0B8333"/>
                </a:solidFill>
              </a:rPr>
              <a:t>Community HealthCorps Research &amp; Evaluation Specialist</a:t>
            </a:r>
            <a:endParaRPr lang="en-US" sz="2400" b="0" i="1" dirty="0">
              <a:solidFill>
                <a:srgbClr val="0B8333"/>
              </a:solidFill>
            </a:endParaRPr>
          </a:p>
        </p:txBody>
      </p:sp>
      <p:sp>
        <p:nvSpPr>
          <p:cNvPr id="6" name="TextBox 5"/>
          <p:cNvSpPr txBox="1"/>
          <p:nvPr/>
        </p:nvSpPr>
        <p:spPr>
          <a:xfrm>
            <a:off x="1524000" y="5924490"/>
            <a:ext cx="6477000" cy="400110"/>
          </a:xfrm>
          <a:prstGeom prst="rect">
            <a:avLst/>
          </a:prstGeom>
          <a:noFill/>
        </p:spPr>
        <p:txBody>
          <a:bodyPr wrap="square" rtlCol="0">
            <a:spAutoFit/>
          </a:bodyPr>
          <a:lstStyle/>
          <a:p>
            <a:r>
              <a:rPr lang="en-US" sz="2000" dirty="0" smtClean="0">
                <a:solidFill>
                  <a:srgbClr val="0B8333"/>
                </a:solidFill>
              </a:rPr>
              <a:t>November 12, 2015</a:t>
            </a:r>
            <a:endParaRPr lang="en-US" sz="2400" b="0" dirty="0">
              <a:solidFill>
                <a:srgbClr val="0B833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514350" indent="-514350">
              <a:buFont typeface="+mj-lt"/>
              <a:buAutoNum type="arabicPeriod"/>
            </a:pPr>
            <a:r>
              <a:rPr lang="en-US" dirty="0" smtClean="0"/>
              <a:t>Program and Evaluation Background</a:t>
            </a:r>
            <a:endParaRPr lang="en-US" dirty="0"/>
          </a:p>
          <a:p>
            <a:pPr marL="514350" indent="-514350">
              <a:buFont typeface="+mj-lt"/>
              <a:buAutoNum type="arabicPeriod"/>
            </a:pPr>
            <a:r>
              <a:rPr lang="en-US" dirty="0" smtClean="0"/>
              <a:t>Overview of Stakeholder Groups</a:t>
            </a:r>
          </a:p>
          <a:p>
            <a:pPr marL="914400" lvl="1" indent="-514350"/>
            <a:r>
              <a:rPr lang="en-US" dirty="0" smtClean="0"/>
              <a:t>Program Site Leadership</a:t>
            </a:r>
          </a:p>
          <a:p>
            <a:pPr marL="914400" lvl="1" indent="-514350"/>
            <a:r>
              <a:rPr lang="en-US" dirty="0" smtClean="0"/>
              <a:t>Program Coordinators</a:t>
            </a:r>
          </a:p>
          <a:p>
            <a:pPr marL="914400" lvl="1" indent="-514350"/>
            <a:r>
              <a:rPr lang="en-US" dirty="0" smtClean="0"/>
              <a:t>Direct Service Volunteers</a:t>
            </a:r>
          </a:p>
          <a:p>
            <a:pPr marL="514350" indent="-514350">
              <a:buFont typeface="+mj-lt"/>
              <a:buAutoNum type="arabicPeriod"/>
            </a:pPr>
            <a:r>
              <a:rPr lang="en-US" dirty="0" smtClean="0"/>
              <a:t>Hack-A-Thon</a:t>
            </a:r>
          </a:p>
        </p:txBody>
      </p:sp>
      <p:sp>
        <p:nvSpPr>
          <p:cNvPr id="3" name="Text Placeholder 2"/>
          <p:cNvSpPr>
            <a:spLocks noGrp="1"/>
          </p:cNvSpPr>
          <p:nvPr>
            <p:ph type="body" sz="quarter" idx="11"/>
          </p:nvPr>
        </p:nvSpPr>
        <p:spPr/>
        <p:txBody>
          <a:bodyPr/>
          <a:lstStyle/>
          <a:p>
            <a:r>
              <a:rPr lang="en-US" dirty="0" smtClean="0"/>
              <a:t>Agenda</a:t>
            </a:r>
            <a:endParaRPr lang="en-US" dirty="0"/>
          </a:p>
        </p:txBody>
      </p:sp>
    </p:spTree>
    <p:extLst>
      <p:ext uri="{BB962C8B-B14F-4D97-AF65-F5344CB8AC3E}">
        <p14:creationId xmlns:p14="http://schemas.microsoft.com/office/powerpoint/2010/main" val="3578292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To identify the evaluation needs of various types of stakeholders</a:t>
            </a:r>
          </a:p>
          <a:p>
            <a:r>
              <a:rPr lang="en-US" dirty="0" smtClean="0"/>
              <a:t>To collaboratively problem solve how to engage various types of stakeholders in evaluation</a:t>
            </a:r>
          </a:p>
        </p:txBody>
      </p:sp>
      <p:sp>
        <p:nvSpPr>
          <p:cNvPr id="3" name="Text Placeholder 2"/>
          <p:cNvSpPr>
            <a:spLocks noGrp="1"/>
          </p:cNvSpPr>
          <p:nvPr>
            <p:ph type="body" sz="quarter" idx="11"/>
          </p:nvPr>
        </p:nvSpPr>
        <p:spPr/>
        <p:txBody>
          <a:bodyPr/>
          <a:lstStyle/>
          <a:p>
            <a:r>
              <a:rPr lang="en-US" dirty="0" smtClean="0"/>
              <a:t>Session Objectives</a:t>
            </a:r>
            <a:endParaRPr lang="en-US" dirty="0"/>
          </a:p>
        </p:txBody>
      </p:sp>
    </p:spTree>
    <p:extLst>
      <p:ext uri="{BB962C8B-B14F-4D97-AF65-F5344CB8AC3E}">
        <p14:creationId xmlns:p14="http://schemas.microsoft.com/office/powerpoint/2010/main" val="27498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562600" cy="646331"/>
          </a:xfrm>
          <a:prstGeom prst="rect">
            <a:avLst/>
          </a:prstGeom>
          <a:noFill/>
        </p:spPr>
        <p:txBody>
          <a:bodyPr wrap="square" rtlCol="0">
            <a:spAutoFit/>
          </a:bodyPr>
          <a:lstStyle/>
          <a:p>
            <a:r>
              <a:rPr lang="en-US" sz="3600" dirty="0" smtClean="0">
                <a:solidFill>
                  <a:schemeClr val="tx2"/>
                </a:solidFill>
              </a:rPr>
              <a:t>Evaluation 2015</a:t>
            </a:r>
            <a:endParaRPr lang="en-US" sz="3600" dirty="0">
              <a:solidFill>
                <a:schemeClr val="tx2"/>
              </a:solidFill>
            </a:endParaRPr>
          </a:p>
        </p:txBody>
      </p:sp>
      <p:sp>
        <p:nvSpPr>
          <p:cNvPr id="3" name="TextBox 2"/>
          <p:cNvSpPr txBox="1"/>
          <p:nvPr/>
        </p:nvSpPr>
        <p:spPr>
          <a:xfrm>
            <a:off x="1371600" y="3352800"/>
            <a:ext cx="5410200" cy="584775"/>
          </a:xfrm>
          <a:prstGeom prst="rect">
            <a:avLst/>
          </a:prstGeom>
          <a:noFill/>
        </p:spPr>
        <p:txBody>
          <a:bodyPr wrap="square" rtlCol="0">
            <a:spAutoFit/>
          </a:bodyPr>
          <a:lstStyle/>
          <a:p>
            <a:r>
              <a:rPr lang="en-US" sz="3200" dirty="0" smtClean="0">
                <a:solidFill>
                  <a:schemeClr val="bg1"/>
                </a:solidFill>
              </a:rPr>
              <a:t>Program Background &amp; Context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76400"/>
            <a:ext cx="8229600" cy="5029200"/>
          </a:xfrm>
        </p:spPr>
        <p:txBody>
          <a:bodyPr>
            <a:normAutofit fontScale="77500" lnSpcReduction="20000"/>
          </a:bodyPr>
          <a:lstStyle/>
          <a:p>
            <a:r>
              <a:rPr lang="en-US" dirty="0" smtClean="0"/>
              <a:t>National AmeriCorps Program</a:t>
            </a:r>
          </a:p>
          <a:p>
            <a:pPr lvl="1"/>
            <a:r>
              <a:rPr lang="en-US" dirty="0" smtClean="0"/>
              <a:t>535 national service participants</a:t>
            </a:r>
          </a:p>
          <a:p>
            <a:r>
              <a:rPr lang="en-US" b="1" dirty="0" smtClean="0"/>
              <a:t>Mission:</a:t>
            </a:r>
            <a:r>
              <a:rPr lang="en-US" dirty="0" smtClean="0"/>
              <a:t> To improve health care access and enhance workforce development for Community Health Centers through national service programs</a:t>
            </a:r>
          </a:p>
          <a:p>
            <a:r>
              <a:rPr lang="en-US" dirty="0" smtClean="0"/>
              <a:t>21</a:t>
            </a:r>
            <a:r>
              <a:rPr lang="en-US" baseline="30000" dirty="0" smtClean="0"/>
              <a:t>st</a:t>
            </a:r>
            <a:r>
              <a:rPr lang="en-US" dirty="0" smtClean="0"/>
              <a:t> class of AmeriCorps members began in August</a:t>
            </a:r>
          </a:p>
          <a:p>
            <a:r>
              <a:rPr lang="en-US" dirty="0" smtClean="0"/>
              <a:t>Engage 125,000 individuals in more than 200 communities each year</a:t>
            </a:r>
          </a:p>
          <a:p>
            <a:r>
              <a:rPr lang="en-US" dirty="0" smtClean="0"/>
              <a:t>Three focus areas:</a:t>
            </a:r>
          </a:p>
          <a:p>
            <a:pPr marL="971550" lvl="1" indent="-514350">
              <a:buFont typeface="+mj-lt"/>
              <a:buAutoNum type="arabicPeriod"/>
            </a:pPr>
            <a:r>
              <a:rPr lang="en-US" dirty="0" smtClean="0"/>
              <a:t>Enrolling individuals and families in health insurance, services, and benefits programs</a:t>
            </a:r>
          </a:p>
          <a:p>
            <a:pPr marL="971550" lvl="1" indent="-514350">
              <a:buFont typeface="+mj-lt"/>
              <a:buAutoNum type="arabicPeriod"/>
            </a:pPr>
            <a:r>
              <a:rPr lang="en-US" dirty="0" smtClean="0"/>
              <a:t>Educating individuals and families about the impact of their health-related decisions on personal financial resources</a:t>
            </a:r>
          </a:p>
          <a:p>
            <a:pPr marL="971550" lvl="1" indent="-514350">
              <a:buFont typeface="+mj-lt"/>
              <a:buAutoNum type="arabicPeriod"/>
            </a:pPr>
            <a:r>
              <a:rPr lang="en-US" dirty="0" smtClean="0"/>
              <a:t>Connecting seniors and people with disabilities to supportive services and resources throughout the community</a:t>
            </a:r>
          </a:p>
        </p:txBody>
      </p:sp>
      <p:sp>
        <p:nvSpPr>
          <p:cNvPr id="3" name="Text Placeholder 2"/>
          <p:cNvSpPr>
            <a:spLocks noGrp="1"/>
          </p:cNvSpPr>
          <p:nvPr>
            <p:ph type="body" sz="quarter" idx="11"/>
          </p:nvPr>
        </p:nvSpPr>
        <p:spPr>
          <a:xfrm>
            <a:off x="1447800" y="685800"/>
            <a:ext cx="6781800" cy="685800"/>
          </a:xfrm>
        </p:spPr>
        <p:txBody>
          <a:bodyPr/>
          <a:lstStyle/>
          <a:p>
            <a:r>
              <a:rPr lang="en-US" sz="3100" dirty="0" smtClean="0"/>
              <a:t>Community HealthCorps Background</a:t>
            </a:r>
            <a:endParaRPr lang="en-US" sz="3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munity HealthCorp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Community HealthCorps PowerPoint Template</Template>
  <TotalTime>693</TotalTime>
  <Words>2354</Words>
  <Application>Microsoft Office PowerPoint</Application>
  <PresentationFormat>On-screen Show (4:3)</PresentationFormat>
  <Paragraphs>240</Paragraphs>
  <Slides>32</Slides>
  <Notes>32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32</vt:i4>
      </vt:variant>
    </vt:vector>
  </HeadingPairs>
  <TitlesOfParts>
    <vt:vector size="42" baseType="lpstr">
      <vt:lpstr>Arial</vt:lpstr>
      <vt:lpstr>Calibri</vt:lpstr>
      <vt:lpstr>Tahoma</vt:lpstr>
      <vt:lpstr>Community HealthCorps PowerPoint Template</vt:lpstr>
      <vt:lpstr>1_Custom Design</vt:lpstr>
      <vt:lpstr>Custom Design</vt:lpstr>
      <vt:lpstr>2_Custom Design</vt:lpstr>
      <vt:lpstr>4_Custom Design</vt:lpstr>
      <vt:lpstr>3_Custom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Perkins</dc:creator>
  <cp:lastModifiedBy>Kellie Perkins</cp:lastModifiedBy>
  <cp:revision>56</cp:revision>
  <cp:lastPrinted>2015-11-05T23:03:09Z</cp:lastPrinted>
  <dcterms:created xsi:type="dcterms:W3CDTF">2015-10-28T18:39:16Z</dcterms:created>
  <dcterms:modified xsi:type="dcterms:W3CDTF">2015-11-13T14:45:41Z</dcterms:modified>
</cp:coreProperties>
</file>