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6" r:id="rId2"/>
  </p:sldMasterIdLst>
  <p:notesMasterIdLst>
    <p:notesMasterId r:id="rId38"/>
  </p:notesMasterIdLst>
  <p:handoutMasterIdLst>
    <p:handoutMasterId r:id="rId39"/>
  </p:handoutMasterIdLst>
  <p:sldIdLst>
    <p:sldId id="371" r:id="rId3"/>
    <p:sldId id="372" r:id="rId4"/>
    <p:sldId id="377" r:id="rId5"/>
    <p:sldId id="378" r:id="rId6"/>
    <p:sldId id="379" r:id="rId7"/>
    <p:sldId id="392" r:id="rId8"/>
    <p:sldId id="393" r:id="rId9"/>
    <p:sldId id="380" r:id="rId10"/>
    <p:sldId id="386" r:id="rId11"/>
    <p:sldId id="385" r:id="rId12"/>
    <p:sldId id="400" r:id="rId13"/>
    <p:sldId id="411" r:id="rId14"/>
    <p:sldId id="412" r:id="rId15"/>
    <p:sldId id="413" r:id="rId16"/>
    <p:sldId id="401" r:id="rId17"/>
    <p:sldId id="419" r:id="rId18"/>
    <p:sldId id="382" r:id="rId19"/>
    <p:sldId id="389" r:id="rId20"/>
    <p:sldId id="402" r:id="rId21"/>
    <p:sldId id="423" r:id="rId22"/>
    <p:sldId id="420" r:id="rId23"/>
    <p:sldId id="424" r:id="rId24"/>
    <p:sldId id="425" r:id="rId25"/>
    <p:sldId id="395" r:id="rId26"/>
    <p:sldId id="404" r:id="rId27"/>
    <p:sldId id="405" r:id="rId28"/>
    <p:sldId id="406" r:id="rId29"/>
    <p:sldId id="414" r:id="rId30"/>
    <p:sldId id="422" r:id="rId31"/>
    <p:sldId id="426" r:id="rId32"/>
    <p:sldId id="408" r:id="rId33"/>
    <p:sldId id="396" r:id="rId34"/>
    <p:sldId id="415" r:id="rId35"/>
    <p:sldId id="410" r:id="rId36"/>
    <p:sldId id="409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742" autoAdjust="0"/>
  </p:normalViewPr>
  <p:slideViewPr>
    <p:cSldViewPr>
      <p:cViewPr varScale="1">
        <p:scale>
          <a:sx n="58" d="100"/>
          <a:sy n="58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EB8AB8F-9047-4F0C-AC55-E21FC2230FA0}" type="datetimeFigureOut">
              <a:rPr lang="en-US"/>
              <a:pPr>
                <a:defRPr/>
              </a:pPr>
              <a:t>10/29/2011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97F8BA07-B79F-47B7-938B-AFCF08846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72C383C-00CA-48BC-A408-C752FEDE0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4" rIns="92967" bIns="46484" anchor="b"/>
          <a:lstStyle/>
          <a:p>
            <a:pPr algn="r" defTabSz="930275" eaLnBrk="1" hangingPunct="1"/>
            <a:fld id="{6188717E-B87F-46E0-9FCB-DDE31FE2EBCC}" type="slidenum">
              <a:rPr lang="en-US" sz="1200">
                <a:latin typeface="Arial" charset="0"/>
              </a:rPr>
              <a:pPr algn="r" defTabSz="930275"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4" rIns="92967" bIns="46484" anchor="b"/>
          <a:lstStyle/>
          <a:p>
            <a:pPr algn="r" defTabSz="930275" eaLnBrk="1" hangingPunct="1"/>
            <a:fld id="{F8CCEB51-25D8-43E5-BF55-92EBBF7FC4D5}" type="slidenum">
              <a:rPr lang="en-US" sz="1200">
                <a:latin typeface="Arial" charset="0"/>
              </a:rPr>
              <a:pPr algn="r" defTabSz="930275" eaLnBrk="1" hangingPunct="1"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82625"/>
            <a:ext cx="4664075" cy="3497263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408488"/>
            <a:ext cx="5164137" cy="41767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B3FE9-CBD2-438A-8908-8A3FA0AA7AA4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2C383C-00CA-48BC-A408-C752FEDE0DC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48C5-C473-40A8-A6A8-EFEF559A6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1D8CE-BEB6-4368-8158-6BFDD39FB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228600"/>
            <a:ext cx="19240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6197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5D2D6-D1F0-41BF-B235-71E968AFD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864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29600" y="647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FA071B60-96F7-481E-B742-59A127551052}" type="slidenum">
              <a:rPr lang="en-US" sz="100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7" descr="HCI_english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572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28700" y="1905000"/>
            <a:ext cx="7086600" cy="1143000"/>
          </a:xfrm>
        </p:spPr>
        <p:txBody>
          <a:bodyPr/>
          <a:lstStyle>
            <a:lvl1pPr algn="ctr"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STYLE (54pt bold all caps)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038600"/>
            <a:ext cx="7162800" cy="1981200"/>
          </a:xfrm>
        </p:spPr>
        <p:txBody>
          <a:bodyPr/>
          <a:lstStyle>
            <a:lvl1pPr marL="0" indent="0" algn="ctr">
              <a:buFontTx/>
              <a:buNone/>
              <a:defRPr sz="2000" b="0">
                <a:solidFill>
                  <a:srgbClr val="003366"/>
                </a:solidFill>
              </a:defRPr>
            </a:lvl1pPr>
          </a:lstStyle>
          <a:p>
            <a:r>
              <a:rPr lang="en-US"/>
              <a:t>Click to edit Master subtitle style</a:t>
            </a:r>
            <a:br>
              <a:rPr lang="en-US"/>
            </a:br>
            <a:r>
              <a:rPr lang="en-US"/>
              <a:t>16pt Arial Regular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F3305-51C4-45C4-8FF8-26B6BAEB8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16AA-13F8-4699-AC0B-8866D5DBA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695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752600"/>
            <a:ext cx="3695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E05C1-78E5-4EF3-8872-CADBBAA61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16E2F-906F-4D86-80E8-5377185B5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AC679-B3C9-4C91-8288-B2F597B29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1BD40-7258-449D-B061-C6510752F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531EE-5DB9-4014-8EFD-612400A66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06C58-F768-4558-92A2-0037A9508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 (28 pt. Arial all CAPS bold placed in upper left of slide)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54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 (First level bullet 24 pt Arial)</a:t>
            </a:r>
          </a:p>
          <a:p>
            <a:pPr lvl="1"/>
            <a:r>
              <a:rPr lang="en-US" smtClean="0"/>
              <a:t>Second level (Second level bullet 20 pt. Arial)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6600" y="64770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34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fld id="{B2DED9DF-E352-4DA2-84B8-C6F0C91A0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14800" y="6400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b="1">
                <a:solidFill>
                  <a:srgbClr val="003366"/>
                </a:solidFill>
                <a:latin typeface="Gill Sans MT" pitchFamily="34" charset="0"/>
              </a:rPr>
              <a:t>USAID HEALTH CARE IMPROVEMENT PROJECT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 (28 pt. Arial all CAPS bold placed in upper left of slide)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54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 (First level bullet 24 pt Arial)</a:t>
            </a:r>
          </a:p>
          <a:p>
            <a:pPr lvl="1"/>
            <a:r>
              <a:rPr lang="en-US" smtClean="0"/>
              <a:t>Second level (Second level bullet 20 pt. Arial)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a.ca/cpasite/userfiles/Documents/publications/Cost-Effectivenes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924800" cy="14478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1800" dirty="0" smtClean="0"/>
              <a:t>Edward Broughton, PhD., MPH </a:t>
            </a:r>
            <a:br>
              <a:rPr lang="en-US" sz="1800" dirty="0" smtClean="0"/>
            </a:br>
            <a:r>
              <a:rPr lang="en-US" sz="1800" dirty="0" smtClean="0"/>
              <a:t>Director of Research and Evaluation</a:t>
            </a:r>
            <a:r>
              <a:rPr lang="en-US" sz="1800" dirty="0" smtClean="0"/>
              <a:t>, </a:t>
            </a:r>
            <a:r>
              <a:rPr lang="en-US" sz="1800" dirty="0" smtClean="0"/>
              <a:t>USAID Health Care Improvement Project, </a:t>
            </a:r>
            <a:r>
              <a:rPr lang="en-US" sz="1800" dirty="0" smtClean="0"/>
              <a:t>University Research Co., </a:t>
            </a:r>
            <a:r>
              <a:rPr lang="en-US" sz="1800" dirty="0" smtClean="0"/>
              <a:t>LLC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ebroughton@urc-chs.com</a:t>
            </a:r>
            <a:endParaRPr lang="en-US" sz="4000" dirty="0" smtClean="0"/>
          </a:p>
        </p:txBody>
      </p:sp>
      <p:pic>
        <p:nvPicPr>
          <p:cNvPr id="4099" name="Picture 8" descr="HCI activities FY2010-Nov09 (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048000"/>
            <a:ext cx="52451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543800" cy="4572000"/>
          </a:xfrm>
        </p:spPr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Cost of the intervention plus the cost of the consequences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Process measures</a:t>
            </a:r>
          </a:p>
          <a:p>
            <a:pPr lvl="2"/>
            <a:r>
              <a:rPr lang="en-US" dirty="0" smtClean="0"/>
              <a:t>Compliance with treatment standards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Recipient outcomes</a:t>
            </a:r>
          </a:p>
          <a:p>
            <a:pPr lvl="2"/>
            <a:r>
              <a:rPr lang="en-US" dirty="0" smtClean="0"/>
              <a:t>Cases averted, deaths averted, performance increase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Composite measures</a:t>
            </a:r>
          </a:p>
          <a:p>
            <a:pPr lvl="2"/>
            <a:r>
              <a:rPr lang="en-US" dirty="0" smtClean="0"/>
              <a:t>DALYs, QALYs</a:t>
            </a:r>
          </a:p>
          <a:p>
            <a:pPr lvl="2"/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CEA framework: Decision tree</a:t>
            </a:r>
            <a:endParaRPr lang="en-US" dirty="0"/>
          </a:p>
        </p:txBody>
      </p:sp>
      <p:pic>
        <p:nvPicPr>
          <p:cNvPr id="4" name="Content Placeholder 3" descr="GenericT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371600"/>
            <a:ext cx="7585197" cy="384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990600"/>
          </a:xfrm>
        </p:spPr>
        <p:txBody>
          <a:bodyPr/>
          <a:lstStyle/>
          <a:p>
            <a:r>
              <a:rPr lang="en-US" dirty="0" smtClean="0"/>
              <a:t>CEA framework: </a:t>
            </a:r>
            <a:r>
              <a:rPr lang="en-US" dirty="0" err="1" smtClean="0"/>
              <a:t>Vax</a:t>
            </a:r>
            <a:r>
              <a:rPr lang="en-US" dirty="0" smtClean="0"/>
              <a:t> versus No </a:t>
            </a:r>
            <a:r>
              <a:rPr lang="en-US" dirty="0" err="1" smtClean="0"/>
              <a:t>Vax</a:t>
            </a:r>
            <a:r>
              <a:rPr lang="en-US" dirty="0" smtClean="0"/>
              <a:t> strategy</a:t>
            </a:r>
            <a:endParaRPr lang="en-US" dirty="0"/>
          </a:p>
        </p:txBody>
      </p:sp>
      <p:pic>
        <p:nvPicPr>
          <p:cNvPr id="4" name="Content Placeholder 3" descr="VaxT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22" y="1524000"/>
            <a:ext cx="8901662" cy="3695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Calculations: Costs</a:t>
            </a:r>
            <a:endParaRPr lang="en-US" dirty="0"/>
          </a:p>
        </p:txBody>
      </p:sp>
      <p:pic>
        <p:nvPicPr>
          <p:cNvPr id="5" name="Content Placeholder 4" descr="VaxNumb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295400"/>
            <a:ext cx="4840715" cy="2628900"/>
          </a:xfrm>
        </p:spPr>
      </p:pic>
      <p:sp>
        <p:nvSpPr>
          <p:cNvPr id="6" name="TextBox 5"/>
          <p:cNvSpPr txBox="1"/>
          <p:nvPr/>
        </p:nvSpPr>
        <p:spPr>
          <a:xfrm>
            <a:off x="1295400" y="42672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Vax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cost = (0 x 25) + (1 x 15) = 15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vax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cost = (1 x 10) + (0 x 0) = 10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Calculations: Effects</a:t>
            </a:r>
            <a:endParaRPr lang="en-US" dirty="0"/>
          </a:p>
        </p:txBody>
      </p:sp>
      <p:pic>
        <p:nvPicPr>
          <p:cNvPr id="5" name="Content Placeholder 4" descr="VaxNumb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295400"/>
            <a:ext cx="4840715" cy="2628900"/>
          </a:xfrm>
        </p:spPr>
      </p:pic>
      <p:sp>
        <p:nvSpPr>
          <p:cNvPr id="6" name="TextBox 5"/>
          <p:cNvSpPr txBox="1"/>
          <p:nvPr/>
        </p:nvSpPr>
        <p:spPr>
          <a:xfrm>
            <a:off x="1295400" y="42672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Vax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effects = (0 x 0) + (1 x 1) = 1 case averted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vax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cost = (1 x 0) + (0 x 1) = 0 cases averted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83058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  <a:gridCol w="1333500"/>
                <a:gridCol w="1638300"/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Strategy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Incremental cost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Effect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Incremental effect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Inc.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cost-effectiveness ratio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Vax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case averted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case averted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$5 / flu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case averted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Vax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953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All data are per recipient of strategy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83058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  <a:gridCol w="1333500"/>
                <a:gridCol w="1638300"/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Strategy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Incremental cost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Effect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Incremental effect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Inc.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cost-effectiveness ratio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Vax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$5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case averted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case averted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-$5 / flu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case averted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Vax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953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The incremental cost-effectiveness of the </a:t>
            </a:r>
            <a:r>
              <a:rPr lang="en-US" b="1" dirty="0" err="1" smtClean="0">
                <a:latin typeface="Calibri" pitchFamily="34" charset="0"/>
              </a:rPr>
              <a:t>vax</a:t>
            </a:r>
            <a:r>
              <a:rPr lang="en-US" b="1" dirty="0" smtClean="0">
                <a:latin typeface="Calibri" pitchFamily="34" charset="0"/>
              </a:rPr>
              <a:t> strategy is -$5 / flu case averted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effectiveness 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84FF7-590F-4E06-8F6F-5D08A22E046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19460" name="Straight Arrow Connector 5"/>
          <p:cNvCxnSpPr>
            <a:cxnSpLocks noChangeShapeType="1"/>
          </p:cNvCxnSpPr>
          <p:nvPr/>
        </p:nvCxnSpPr>
        <p:spPr bwMode="auto">
          <a:xfrm rot="16200000" flipH="1">
            <a:off x="2381250" y="3790950"/>
            <a:ext cx="3962400" cy="381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9461" name="Straight Arrow Connector 7"/>
          <p:cNvCxnSpPr>
            <a:cxnSpLocks noChangeShapeType="1"/>
          </p:cNvCxnSpPr>
          <p:nvPr/>
        </p:nvCxnSpPr>
        <p:spPr bwMode="auto">
          <a:xfrm>
            <a:off x="1828800" y="3733800"/>
            <a:ext cx="4953000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3886200" y="12954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Higher cost</a:t>
            </a:r>
          </a:p>
        </p:txBody>
      </p:sp>
      <p:sp>
        <p:nvSpPr>
          <p:cNvPr id="19463" name="TextBox 14"/>
          <p:cNvSpPr txBox="1">
            <a:spLocks noChangeArrowheads="1"/>
          </p:cNvSpPr>
          <p:nvPr/>
        </p:nvSpPr>
        <p:spPr bwMode="auto">
          <a:xfrm>
            <a:off x="4038600" y="5791200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Lower cost</a:t>
            </a: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6705600" y="3429000"/>
            <a:ext cx="121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More effective</a:t>
            </a:r>
          </a:p>
        </p:txBody>
      </p:sp>
      <p:sp>
        <p:nvSpPr>
          <p:cNvPr id="19465" name="TextBox 16"/>
          <p:cNvSpPr txBox="1">
            <a:spLocks noChangeArrowheads="1"/>
          </p:cNvSpPr>
          <p:nvPr/>
        </p:nvSpPr>
        <p:spPr bwMode="auto">
          <a:xfrm>
            <a:off x="762000" y="34290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Less effective</a:t>
            </a:r>
          </a:p>
        </p:txBody>
      </p:sp>
      <p:cxnSp>
        <p:nvCxnSpPr>
          <p:cNvPr id="19466" name="Straight Arrow Connector 18"/>
          <p:cNvCxnSpPr>
            <a:cxnSpLocks noChangeShapeType="1"/>
          </p:cNvCxnSpPr>
          <p:nvPr/>
        </p:nvCxnSpPr>
        <p:spPr bwMode="auto">
          <a:xfrm flipV="1">
            <a:off x="2438400" y="1752600"/>
            <a:ext cx="4114800" cy="37338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6553200" y="1371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Willingness-to-pay threshold</a:t>
            </a:r>
          </a:p>
        </p:txBody>
      </p:sp>
      <p:sp>
        <p:nvSpPr>
          <p:cNvPr id="19468" name="TextBox 21"/>
          <p:cNvSpPr txBox="1">
            <a:spLocks noChangeArrowheads="1"/>
          </p:cNvSpPr>
          <p:nvPr/>
        </p:nvSpPr>
        <p:spPr bwMode="auto">
          <a:xfrm>
            <a:off x="5638800" y="2895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Calibri" pitchFamily="34" charset="0"/>
                <a:ea typeface="Calibri" pitchFamily="34" charset="0"/>
                <a:cs typeface="Calibri" pitchFamily="34" charset="0"/>
              </a:rPr>
              <a:t>Accept</a:t>
            </a:r>
          </a:p>
        </p:txBody>
      </p:sp>
      <p:sp>
        <p:nvSpPr>
          <p:cNvPr id="19469" name="TextBox 22"/>
          <p:cNvSpPr txBox="1">
            <a:spLocks noChangeArrowheads="1"/>
          </p:cNvSpPr>
          <p:nvPr/>
        </p:nvSpPr>
        <p:spPr bwMode="auto">
          <a:xfrm>
            <a:off x="2895600" y="25146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Calibri" pitchFamily="34" charset="0"/>
                <a:ea typeface="Calibri" pitchFamily="34" charset="0"/>
                <a:cs typeface="Calibri" pitchFamily="34" charset="0"/>
              </a:rPr>
              <a:t>Reject</a:t>
            </a:r>
          </a:p>
        </p:txBody>
      </p:sp>
      <p:sp>
        <p:nvSpPr>
          <p:cNvPr id="19470" name="TextBox 20"/>
          <p:cNvSpPr txBox="1">
            <a:spLocks noChangeArrowheads="1"/>
          </p:cNvSpPr>
          <p:nvPr/>
        </p:nvSpPr>
        <p:spPr bwMode="auto">
          <a:xfrm>
            <a:off x="5029200" y="4419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Calibri" pitchFamily="34" charset="0"/>
                <a:ea typeface="Calibri" pitchFamily="34" charset="0"/>
                <a:cs typeface="Calibri" pitchFamily="34" charset="0"/>
              </a:rPr>
              <a:t>Accept</a:t>
            </a:r>
          </a:p>
        </p:txBody>
      </p:sp>
      <p:sp>
        <p:nvSpPr>
          <p:cNvPr id="19471" name="TextBox 23"/>
          <p:cNvSpPr txBox="1">
            <a:spLocks noChangeArrowheads="1"/>
          </p:cNvSpPr>
          <p:nvPr/>
        </p:nvSpPr>
        <p:spPr bwMode="auto">
          <a:xfrm>
            <a:off x="48006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Calibri" pitchFamily="34" charset="0"/>
                <a:ea typeface="Calibri" pitchFamily="34" charset="0"/>
                <a:cs typeface="Calibri" pitchFamily="34" charset="0"/>
              </a:rPr>
              <a:t>Reject</a:t>
            </a:r>
          </a:p>
        </p:txBody>
      </p:sp>
      <p:sp>
        <p:nvSpPr>
          <p:cNvPr id="19472" name="TextBox 24"/>
          <p:cNvSpPr txBox="1">
            <a:spLocks noChangeArrowheads="1"/>
          </p:cNvSpPr>
          <p:nvPr/>
        </p:nvSpPr>
        <p:spPr bwMode="auto">
          <a:xfrm>
            <a:off x="2362200" y="41148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Reject</a:t>
            </a:r>
          </a:p>
        </p:txBody>
      </p:sp>
      <p:sp>
        <p:nvSpPr>
          <p:cNvPr id="19473" name="TextBox 25"/>
          <p:cNvSpPr txBox="1">
            <a:spLocks noChangeArrowheads="1"/>
          </p:cNvSpPr>
          <p:nvPr/>
        </p:nvSpPr>
        <p:spPr bwMode="auto">
          <a:xfrm>
            <a:off x="3200400" y="4800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Calibri" pitchFamily="34" charset="0"/>
                <a:ea typeface="Calibri" pitchFamily="34" charset="0"/>
                <a:cs typeface="Calibri" pitchFamily="34" charset="0"/>
              </a:rPr>
              <a:t>Accept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effectiveness 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6C1299-1B53-4B73-BF96-6C99CE39599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17412" name="Straight Arrow Connector 5"/>
          <p:cNvCxnSpPr>
            <a:cxnSpLocks noChangeShapeType="1"/>
          </p:cNvCxnSpPr>
          <p:nvPr/>
        </p:nvCxnSpPr>
        <p:spPr bwMode="auto">
          <a:xfrm rot="16200000" flipH="1">
            <a:off x="2381250" y="3790950"/>
            <a:ext cx="3962400" cy="381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13" name="Straight Arrow Connector 7"/>
          <p:cNvCxnSpPr>
            <a:cxnSpLocks noChangeShapeType="1"/>
          </p:cNvCxnSpPr>
          <p:nvPr/>
        </p:nvCxnSpPr>
        <p:spPr bwMode="auto">
          <a:xfrm>
            <a:off x="1828800" y="3733800"/>
            <a:ext cx="4953000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7414" name="TextBox 13"/>
          <p:cNvSpPr txBox="1">
            <a:spLocks noChangeArrowheads="1"/>
          </p:cNvSpPr>
          <p:nvPr/>
        </p:nvSpPr>
        <p:spPr bwMode="auto">
          <a:xfrm>
            <a:off x="3886200" y="12954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Higher cost</a:t>
            </a:r>
          </a:p>
        </p:txBody>
      </p:sp>
      <p:sp>
        <p:nvSpPr>
          <p:cNvPr id="17415" name="TextBox 14"/>
          <p:cNvSpPr txBox="1">
            <a:spLocks noChangeArrowheads="1"/>
          </p:cNvSpPr>
          <p:nvPr/>
        </p:nvSpPr>
        <p:spPr bwMode="auto">
          <a:xfrm>
            <a:off x="4038600" y="5791200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Lower cost</a:t>
            </a: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6705600" y="3429000"/>
            <a:ext cx="121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More effective</a:t>
            </a:r>
          </a:p>
        </p:txBody>
      </p:sp>
      <p:sp>
        <p:nvSpPr>
          <p:cNvPr id="17417" name="TextBox 16"/>
          <p:cNvSpPr txBox="1">
            <a:spLocks noChangeArrowheads="1"/>
          </p:cNvSpPr>
          <p:nvPr/>
        </p:nvSpPr>
        <p:spPr bwMode="auto">
          <a:xfrm>
            <a:off x="762000" y="34290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Calibri" pitchFamily="34" charset="0"/>
                <a:ea typeface="Calibri" pitchFamily="34" charset="0"/>
                <a:cs typeface="Calibri" pitchFamily="34" charset="0"/>
              </a:rPr>
              <a:t>Less effective</a:t>
            </a:r>
          </a:p>
        </p:txBody>
      </p:sp>
      <p:cxnSp>
        <p:nvCxnSpPr>
          <p:cNvPr id="17418" name="Straight Arrow Connector 18"/>
          <p:cNvCxnSpPr>
            <a:cxnSpLocks noChangeShapeType="1"/>
          </p:cNvCxnSpPr>
          <p:nvPr/>
        </p:nvCxnSpPr>
        <p:spPr bwMode="auto">
          <a:xfrm rot="5400000" flipH="1" flipV="1">
            <a:off x="2324100" y="1790700"/>
            <a:ext cx="4191000" cy="36576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7419" name="TextBox 19"/>
          <p:cNvSpPr txBox="1">
            <a:spLocks noChangeArrowheads="1"/>
          </p:cNvSpPr>
          <p:nvPr/>
        </p:nvSpPr>
        <p:spPr bwMode="auto">
          <a:xfrm>
            <a:off x="6248400" y="12954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Willingness-to-pay threshold</a:t>
            </a:r>
          </a:p>
        </p:txBody>
      </p:sp>
      <p:sp>
        <p:nvSpPr>
          <p:cNvPr id="18" name="Oval 17"/>
          <p:cNvSpPr/>
          <p:nvPr/>
        </p:nvSpPr>
        <p:spPr>
          <a:xfrm flipV="1">
            <a:off x="6019800" y="27432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8" idx="5"/>
          </p:cNvCxnSpPr>
          <p:nvPr/>
        </p:nvCxnSpPr>
        <p:spPr>
          <a:xfrm rot="16200000" flipH="1">
            <a:off x="5334000" y="3581400"/>
            <a:ext cx="1654082" cy="2231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5246687" y="1839912"/>
            <a:ext cx="11113" cy="181768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TextBox 22"/>
          <p:cNvSpPr txBox="1">
            <a:spLocks noChangeArrowheads="1"/>
          </p:cNvSpPr>
          <p:nvPr/>
        </p:nvSpPr>
        <p:spPr bwMode="auto">
          <a:xfrm>
            <a:off x="3886200" y="2514600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$5</a:t>
            </a:r>
            <a:endParaRPr lang="en-US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28" name="Straight Connector 27"/>
          <p:cNvCxnSpPr>
            <a:endCxn id="31" idx="4"/>
          </p:cNvCxnSpPr>
          <p:nvPr/>
        </p:nvCxnSpPr>
        <p:spPr>
          <a:xfrm rot="5400000">
            <a:off x="5524500" y="4305300"/>
            <a:ext cx="129540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V="1">
            <a:off x="5322887" y="3897312"/>
            <a:ext cx="11113" cy="181768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 flipH="1">
            <a:off x="6096000" y="48006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 flipV="1">
            <a:off x="6096000" y="2895600"/>
            <a:ext cx="76200" cy="76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8" name="TextBox 34"/>
          <p:cNvSpPr txBox="1">
            <a:spLocks noChangeArrowheads="1"/>
          </p:cNvSpPr>
          <p:nvPr/>
        </p:nvSpPr>
        <p:spPr bwMode="auto">
          <a:xfrm>
            <a:off x="3886200" y="4572000"/>
            <a:ext cx="68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-$5</a:t>
            </a:r>
            <a:endParaRPr lang="en-US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cost of the problem /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543800" cy="4419600"/>
          </a:xfrm>
        </p:spPr>
        <p:txBody>
          <a:bodyPr/>
          <a:lstStyle/>
          <a:p>
            <a:r>
              <a:rPr lang="en-US" dirty="0" smtClean="0"/>
              <a:t>Cost of the flu:</a:t>
            </a:r>
          </a:p>
          <a:p>
            <a:pPr lvl="1"/>
            <a:r>
              <a:rPr lang="en-US" dirty="0" smtClean="0"/>
              <a:t>Lost productivity / leisure time</a:t>
            </a:r>
          </a:p>
          <a:p>
            <a:pPr lvl="1"/>
            <a:r>
              <a:rPr lang="en-US" dirty="0" smtClean="0"/>
              <a:t>Time of caregivers</a:t>
            </a:r>
          </a:p>
          <a:p>
            <a:pPr lvl="1"/>
            <a:r>
              <a:rPr lang="en-US" dirty="0" smtClean="0"/>
              <a:t>Cost of treatment (including cost of seeking treatment)</a:t>
            </a:r>
          </a:p>
          <a:p>
            <a:pPr lvl="1"/>
            <a:r>
              <a:rPr lang="en-US" dirty="0" smtClean="0"/>
              <a:t>Risk of spreading to uninfected others</a:t>
            </a:r>
          </a:p>
          <a:p>
            <a:pPr lvl="1"/>
            <a:r>
              <a:rPr lang="en-US" dirty="0" smtClean="0"/>
              <a:t>Risk of complications (can be included in model)</a:t>
            </a:r>
          </a:p>
          <a:p>
            <a:pPr lvl="1"/>
            <a:r>
              <a:rPr lang="en-US" dirty="0" smtClean="0"/>
              <a:t>Long-term </a:t>
            </a:r>
            <a:r>
              <a:rPr lang="en-US" dirty="0" err="1" smtClean="0"/>
              <a:t>sequellae</a:t>
            </a:r>
            <a:r>
              <a:rPr lang="en-US" dirty="0" smtClean="0"/>
              <a:t> (can be included in model)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Cost of the flu </a:t>
            </a:r>
            <a:r>
              <a:rPr lang="en-US" dirty="0" err="1" smtClean="0"/>
              <a:t>vax</a:t>
            </a:r>
            <a:r>
              <a:rPr lang="en-US" dirty="0" smtClean="0"/>
              <a:t> strategy:</a:t>
            </a:r>
          </a:p>
          <a:p>
            <a:pPr lvl="1"/>
            <a:r>
              <a:rPr lang="en-US" dirty="0" smtClean="0"/>
              <a:t>Cost of the vaccine</a:t>
            </a:r>
          </a:p>
          <a:p>
            <a:pPr lvl="1"/>
            <a:r>
              <a:rPr lang="en-US" dirty="0" smtClean="0"/>
              <a:t>Time and other resources taken to go and get it</a:t>
            </a:r>
          </a:p>
          <a:p>
            <a:pPr lvl="1"/>
            <a:r>
              <a:rPr lang="en-US" dirty="0" smtClean="0"/>
              <a:t>Side effects of vaccine</a:t>
            </a:r>
          </a:p>
          <a:p>
            <a:pPr lvl="1"/>
            <a:r>
              <a:rPr lang="en-US" dirty="0" smtClean="0"/>
              <a:t>Other resources consumed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458200" cy="609600"/>
          </a:xfrm>
        </p:spPr>
        <p:txBody>
          <a:bodyPr/>
          <a:lstStyle/>
          <a:p>
            <a:pPr eaLnBrk="1" hangingPunct="1"/>
            <a:r>
              <a:rPr lang="en-US" smtClean="0"/>
              <a:t>Objectives 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5123" name="Rectangle 5"/>
          <p:cNvSpPr txBox="1">
            <a:spLocks noChangeArrowheads="1"/>
          </p:cNvSpPr>
          <p:nvPr/>
        </p:nvSpPr>
        <p:spPr bwMode="auto">
          <a:xfrm>
            <a:off x="228600" y="1447800"/>
            <a:ext cx="8915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latin typeface="Calibri" pitchFamily="34" charset="0"/>
              </a:rPr>
              <a:t>You </a:t>
            </a:r>
            <a:r>
              <a:rPr lang="en-US" sz="2400" b="1" dirty="0" smtClean="0">
                <a:latin typeface="Calibri" pitchFamily="34" charset="0"/>
              </a:rPr>
              <a:t>will l</a:t>
            </a:r>
            <a:r>
              <a:rPr lang="en-US" sz="2400" b="1" dirty="0" smtClean="0">
                <a:latin typeface="Calibri" pitchFamily="34" charset="0"/>
              </a:rPr>
              <a:t>earn</a:t>
            </a:r>
            <a:r>
              <a:rPr lang="en-US" sz="2400" b="1" dirty="0" smtClean="0">
                <a:latin typeface="Calibri" pitchFamily="34" charset="0"/>
              </a:rPr>
              <a:t>: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what </a:t>
            </a:r>
            <a:r>
              <a:rPr lang="en-US" sz="2400" b="1" dirty="0">
                <a:latin typeface="Calibri" pitchFamily="34" charset="0"/>
              </a:rPr>
              <a:t>types of economic evaluation are available to the evaluator of health and human service programs.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what </a:t>
            </a:r>
            <a:r>
              <a:rPr lang="en-US" sz="2400" b="1" dirty="0">
                <a:latin typeface="Calibri" pitchFamily="34" charset="0"/>
              </a:rPr>
              <a:t>cost-effectiveness is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what </a:t>
            </a:r>
            <a:r>
              <a:rPr lang="en-US" sz="2400" b="1" dirty="0">
                <a:latin typeface="Calibri" pitchFamily="34" charset="0"/>
              </a:rPr>
              <a:t>are the four essential questions that need to be addressed before a CEA can begin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how </a:t>
            </a:r>
            <a:r>
              <a:rPr lang="en-US" sz="2400" b="1" dirty="0">
                <a:latin typeface="Calibri" pitchFamily="34" charset="0"/>
              </a:rPr>
              <a:t>to do a simple CEA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how </a:t>
            </a:r>
            <a:r>
              <a:rPr lang="en-US" sz="2400" b="1" dirty="0">
                <a:latin typeface="Calibri" pitchFamily="34" charset="0"/>
              </a:rPr>
              <a:t>to interpret and communicate the results of a CEA </a:t>
            </a:r>
            <a:r>
              <a:rPr lang="en-US" sz="2400" b="1" dirty="0" smtClean="0">
                <a:latin typeface="Calibri" pitchFamily="34" charset="0"/>
              </a:rPr>
              <a:t>effectively</a:t>
            </a:r>
            <a:endParaRPr lang="en-US" sz="2400" b="1" dirty="0">
              <a:latin typeface="Calibri" pitchFamily="34" charset="0"/>
            </a:endParaRPr>
          </a:p>
          <a:p>
            <a:pPr marL="339725" indent="-339725">
              <a:spcAft>
                <a:spcPct val="50000"/>
              </a:spcAft>
            </a:pP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Excel Spreadsheets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examples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a 100% effective flu </a:t>
            </a:r>
            <a:r>
              <a:rPr lang="en-US" sz="2000" dirty="0" err="1" smtClean="0"/>
              <a:t>vax</a:t>
            </a:r>
            <a:r>
              <a:rPr lang="en-US" sz="2000" dirty="0" smtClean="0"/>
              <a:t> costs $10, getting the flu costs $100 and 1 in 5 are expected to get the flu, do you recommend  the flu </a:t>
            </a:r>
            <a:r>
              <a:rPr lang="en-US" sz="2000" dirty="0" err="1" smtClean="0"/>
              <a:t>vax</a:t>
            </a:r>
            <a:r>
              <a:rPr lang="en-US" sz="2000" dirty="0" smtClean="0"/>
              <a:t> strategy?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the chance of getting the flu decreased to 1 in 20, do you still recommend the flu </a:t>
            </a:r>
            <a:r>
              <a:rPr lang="en-US" sz="2000" dirty="0" err="1" smtClean="0"/>
              <a:t>vax</a:t>
            </a:r>
            <a:r>
              <a:rPr lang="en-US" sz="2000" dirty="0" smtClean="0"/>
              <a:t> strategy?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What if the flu </a:t>
            </a:r>
            <a:r>
              <a:rPr lang="en-US" sz="2000" dirty="0" err="1" smtClean="0"/>
              <a:t>vax</a:t>
            </a:r>
            <a:r>
              <a:rPr lang="en-US" sz="2000" dirty="0" smtClean="0"/>
              <a:t> costs $15, getting the flu cost $200, the change of getting the flu without the </a:t>
            </a:r>
            <a:r>
              <a:rPr lang="en-US" sz="2000" dirty="0" err="1" smtClean="0"/>
              <a:t>vax</a:t>
            </a:r>
            <a:r>
              <a:rPr lang="en-US" sz="2000" dirty="0" smtClean="0"/>
              <a:t> is </a:t>
            </a:r>
            <a:r>
              <a:rPr lang="en-US" sz="2000" dirty="0" smtClean="0"/>
              <a:t>0.50 </a:t>
            </a:r>
            <a:r>
              <a:rPr lang="en-US" sz="2000" dirty="0" smtClean="0"/>
              <a:t>and the chance of getting the flu with the </a:t>
            </a:r>
            <a:r>
              <a:rPr lang="en-US" sz="2000" dirty="0" err="1" smtClean="0"/>
              <a:t>vax</a:t>
            </a:r>
            <a:r>
              <a:rPr lang="en-US" sz="2000" dirty="0" smtClean="0"/>
              <a:t> is 0.50 and the willingness to pay is $150, would you recommend the </a:t>
            </a:r>
            <a:r>
              <a:rPr lang="en-US" sz="2000" dirty="0" err="1" smtClean="0"/>
              <a:t>vax</a:t>
            </a:r>
            <a:r>
              <a:rPr lang="en-US" sz="2000" dirty="0" smtClean="0"/>
              <a:t> strategy</a:t>
            </a:r>
            <a:r>
              <a:rPr lang="en-US" sz="2000" dirty="0" smtClean="0"/>
              <a:t>?</a:t>
            </a:r>
          </a:p>
          <a:p>
            <a:pPr marL="457200" indent="-457200">
              <a:buFontTx/>
              <a:buAutoNum type="arabicPeriod"/>
            </a:pPr>
            <a:endParaRPr lang="en-US" sz="2000" dirty="0" smtClean="0"/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What if the flu </a:t>
            </a:r>
            <a:r>
              <a:rPr lang="en-US" sz="2000" dirty="0" err="1" smtClean="0"/>
              <a:t>vax</a:t>
            </a:r>
            <a:r>
              <a:rPr lang="en-US" sz="2000" dirty="0" smtClean="0"/>
              <a:t> </a:t>
            </a:r>
            <a:r>
              <a:rPr lang="en-US" sz="2000" dirty="0" smtClean="0"/>
              <a:t>is free, </a:t>
            </a:r>
            <a:r>
              <a:rPr lang="en-US" sz="2000" dirty="0" smtClean="0"/>
              <a:t>getting the flu cost $200, the change of getting the flu without the </a:t>
            </a:r>
            <a:r>
              <a:rPr lang="en-US" sz="2000" dirty="0" err="1" smtClean="0"/>
              <a:t>vax</a:t>
            </a:r>
            <a:r>
              <a:rPr lang="en-US" sz="2000" dirty="0" smtClean="0"/>
              <a:t> is 0.45 and the chance of getting the flu with the </a:t>
            </a:r>
            <a:r>
              <a:rPr lang="en-US" sz="2000" dirty="0" err="1" smtClean="0"/>
              <a:t>vax</a:t>
            </a:r>
            <a:r>
              <a:rPr lang="en-US" sz="2000" dirty="0" smtClean="0"/>
              <a:t> is 0.50 and the willingness to pay is $150, would you recommend the </a:t>
            </a:r>
            <a:r>
              <a:rPr lang="en-US" sz="2000" dirty="0" err="1" smtClean="0"/>
              <a:t>vax</a:t>
            </a:r>
            <a:r>
              <a:rPr lang="en-US" sz="2000" dirty="0" smtClean="0"/>
              <a:t> strategy?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examples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/>
          <a:lstStyle/>
          <a:p>
            <a:pPr marL="457200" indent="-457200"/>
            <a:r>
              <a:rPr lang="en-US" sz="2000" dirty="0" smtClean="0"/>
              <a:t>A school district is planning to implement a new strategy to improve graduation among special needs students, which is presently 70%. Repeating a grade costs the district $1500/student. Data are available from similar programs in similar schools in adjacent districts. 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The Summer School Program is projected to be attended by 75% of targeted students and is expected to increase the proportion of students graduating to 95%.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The after school program only costs $500/student and is expected to be attended by 95% of targeted students. However, experience suggests it will only decrease the proportion of students repeating the year by 10% of the current level.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	What do you recommend?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examples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/>
          <a:lstStyle/>
          <a:p>
            <a:pPr marL="457200" indent="-457200"/>
            <a:r>
              <a:rPr lang="en-US" sz="2000" dirty="0" smtClean="0"/>
              <a:t>About 50% of substance abuse parolees from a corrections facility re-offend and end up returning to the corrections facility, costing the state, on average, $40,000 per </a:t>
            </a:r>
            <a:r>
              <a:rPr lang="en-US" sz="2000" dirty="0" err="1" smtClean="0"/>
              <a:t>reoffender</a:t>
            </a:r>
            <a:r>
              <a:rPr lang="en-US" sz="2000" dirty="0" smtClean="0"/>
              <a:t>.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You are asked to advise the DOC on a post-release program for substance abusers. 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A residential program has been 100% successful previously in keeping parolees from reoffending, but only has capacity for 30% of those released.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A CCTP covers 90% of those released decreases recidivism by 25% and costs on average $7000/ parolee.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	What do you recommend?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Willingness to pay and uncertainty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038600"/>
          </a:xfrm>
        </p:spPr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Prezi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own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Strategies must represent the reality of the program as it will be implemented as much as possible</a:t>
            </a:r>
          </a:p>
          <a:p>
            <a:endParaRPr lang="en-US" dirty="0" smtClean="0"/>
          </a:p>
          <a:p>
            <a:r>
              <a:rPr lang="en-US" dirty="0" smtClean="0"/>
              <a:t>Consequences are mutually exclusive</a:t>
            </a:r>
          </a:p>
          <a:p>
            <a:endParaRPr lang="en-US" dirty="0" smtClean="0"/>
          </a:p>
          <a:p>
            <a:r>
              <a:rPr lang="en-US" dirty="0" smtClean="0"/>
              <a:t>Consequences are collectively exhaustive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needs: Costs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534400" cy="4038600"/>
          </a:xfrm>
        </p:spPr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Consider the perspective taken and all of the resources consumed by the strategy from that perspective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necessary, assume the most realistic scenario conceivable with your given information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Consider the proxy to the counterfactual if using “no intervention” as your comparator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Discounting, distributions and confidence intervals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needs: Effects / consequences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038600"/>
          </a:xfrm>
        </p:spPr>
        <p:txBody>
          <a:bodyPr/>
          <a:lstStyle/>
          <a:p>
            <a:r>
              <a:rPr lang="en-US" dirty="0" smtClean="0"/>
              <a:t>Effectiveness measures:</a:t>
            </a:r>
          </a:p>
          <a:p>
            <a:pPr lvl="1"/>
            <a:r>
              <a:rPr lang="en-US" dirty="0" smtClean="0"/>
              <a:t>Use an outcome measure that makes the most sense for your audience (or can be compared to other relevant programs)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Consider the proxy to the counterfactual if using “no intervention” as your comparator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Discounting, distributions and confidence intervals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Needs: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038600"/>
          </a:xfrm>
        </p:spPr>
        <p:txBody>
          <a:bodyPr/>
          <a:lstStyle/>
          <a:p>
            <a:r>
              <a:rPr lang="en-US" dirty="0" smtClean="0"/>
              <a:t>Can use data from observation</a:t>
            </a:r>
          </a:p>
          <a:p>
            <a:endParaRPr lang="en-US" dirty="0" smtClean="0"/>
          </a:p>
          <a:p>
            <a:r>
              <a:rPr lang="en-US" dirty="0" smtClean="0"/>
              <a:t>Can use incidence / prevalence data from epidemiological studies or trials or other evaluations</a:t>
            </a:r>
          </a:p>
          <a:p>
            <a:endParaRPr lang="en-US" dirty="0" smtClean="0"/>
          </a:p>
          <a:p>
            <a:r>
              <a:rPr lang="en-US" dirty="0" smtClean="0"/>
              <a:t>May need to make assumptions but these must be defensible</a:t>
            </a:r>
          </a:p>
          <a:p>
            <a:endParaRPr lang="en-US" dirty="0" smtClean="0"/>
          </a:p>
          <a:p>
            <a:r>
              <a:rPr lang="en-US" dirty="0" smtClean="0"/>
              <a:t>Probabilities need to sum to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reading a good CEA, you must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4419600"/>
          </a:xfrm>
        </p:spPr>
        <p:txBody>
          <a:bodyPr/>
          <a:lstStyle/>
          <a:p>
            <a:r>
              <a:rPr lang="en-US" dirty="0" smtClean="0"/>
              <a:t>Perspective taken</a:t>
            </a:r>
          </a:p>
          <a:p>
            <a:r>
              <a:rPr lang="en-US" dirty="0" smtClean="0"/>
              <a:t>Timeframe</a:t>
            </a:r>
          </a:p>
          <a:p>
            <a:r>
              <a:rPr lang="en-US" dirty="0" smtClean="0"/>
              <a:t>Clearly identified strategies that are being compared</a:t>
            </a:r>
          </a:p>
          <a:p>
            <a:r>
              <a:rPr lang="en-US" dirty="0" smtClean="0"/>
              <a:t>What model was used</a:t>
            </a:r>
          </a:p>
          <a:p>
            <a:r>
              <a:rPr lang="en-US" dirty="0" smtClean="0"/>
              <a:t>Any assumptions made and the data on which they were based</a:t>
            </a:r>
          </a:p>
          <a:p>
            <a:r>
              <a:rPr lang="en-US" dirty="0" smtClean="0"/>
              <a:t>All of the costs that were included in calculations</a:t>
            </a:r>
          </a:p>
          <a:p>
            <a:r>
              <a:rPr lang="en-US" dirty="0" smtClean="0"/>
              <a:t>What the measurements of effectiveness were and how they were obtained</a:t>
            </a:r>
          </a:p>
          <a:p>
            <a:r>
              <a:rPr lang="en-US" dirty="0" smtClean="0"/>
              <a:t>How the probabilities were calculated / obtained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economic analysis?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Comparative analysis of two or more courses of action in terms of of the costs and consequences of a program</a:t>
            </a:r>
          </a:p>
          <a:p>
            <a:endParaRPr lang="en-US" dirty="0" smtClean="0"/>
          </a:p>
          <a:p>
            <a:r>
              <a:rPr lang="en-US" dirty="0" smtClean="0"/>
              <a:t>Different types of analyses:</a:t>
            </a:r>
          </a:p>
          <a:p>
            <a:pPr lvl="1"/>
            <a:r>
              <a:rPr lang="en-US" dirty="0" smtClean="0"/>
              <a:t>Cost-minimization</a:t>
            </a:r>
          </a:p>
          <a:p>
            <a:pPr lvl="1"/>
            <a:r>
              <a:rPr lang="en-US" dirty="0" smtClean="0"/>
              <a:t>Cost-effectiveness</a:t>
            </a:r>
          </a:p>
          <a:p>
            <a:pPr lvl="1"/>
            <a:r>
              <a:rPr lang="en-US" dirty="0" smtClean="0"/>
              <a:t>Cost-utility</a:t>
            </a:r>
          </a:p>
          <a:p>
            <a:pPr lvl="1"/>
            <a:r>
              <a:rPr lang="en-US" dirty="0" smtClean="0"/>
              <a:t>Cost-benefit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your groups, choose one program to do a CEA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the perspective, timeframe, effectiveness measures, costs to be included and data sources.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Draw up a decision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prepared to discuss your choices with the whole group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Discounting</a:t>
            </a:r>
          </a:p>
          <a:p>
            <a:endParaRPr lang="en-US" dirty="0" smtClean="0"/>
          </a:p>
          <a:p>
            <a:r>
              <a:rPr lang="en-US" dirty="0" smtClean="0"/>
              <a:t>Markov Modeling</a:t>
            </a:r>
          </a:p>
          <a:p>
            <a:endParaRPr lang="en-US" dirty="0" smtClean="0"/>
          </a:p>
          <a:p>
            <a:r>
              <a:rPr lang="en-US" dirty="0" smtClean="0"/>
              <a:t>Sensitivity analysis</a:t>
            </a:r>
          </a:p>
          <a:p>
            <a:endParaRPr lang="en-US" dirty="0" smtClean="0"/>
          </a:p>
          <a:p>
            <a:r>
              <a:rPr lang="en-US" dirty="0" smtClean="0"/>
              <a:t>Credibility intervals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But…..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7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Efficiency is </a:t>
            </a:r>
            <a:r>
              <a:rPr lang="en-US" i="1" dirty="0" smtClean="0"/>
              <a:t>only one criteria </a:t>
            </a:r>
            <a:r>
              <a:rPr lang="en-US" dirty="0" smtClean="0"/>
              <a:t>for resource allocation decisions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 should consider equity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 should consider affordability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Have we considered sustainability?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Have we considered feasibility?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Have we captured all of the cost and consequences?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Does the comparison of outcomes make sense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534400" cy="4038600"/>
          </a:xfrm>
        </p:spPr>
        <p:txBody>
          <a:bodyPr/>
          <a:lstStyle/>
          <a:p>
            <a:r>
              <a:rPr lang="en-US" dirty="0" smtClean="0"/>
              <a:t>Even if your audience thinks they know what cost-effectiveness is, don’t believe them</a:t>
            </a:r>
          </a:p>
          <a:p>
            <a:endParaRPr lang="en-US" dirty="0" smtClean="0"/>
          </a:p>
          <a:p>
            <a:r>
              <a:rPr lang="en-US" dirty="0" smtClean="0"/>
              <a:t>Keep it as simple as possible</a:t>
            </a:r>
          </a:p>
          <a:p>
            <a:endParaRPr lang="en-US" dirty="0" smtClean="0"/>
          </a:p>
          <a:p>
            <a:r>
              <a:rPr lang="en-US" dirty="0" smtClean="0"/>
              <a:t>Avoid economic jargon</a:t>
            </a:r>
          </a:p>
          <a:p>
            <a:endParaRPr lang="en-US" dirty="0" smtClean="0"/>
          </a:p>
          <a:p>
            <a:r>
              <a:rPr lang="en-US" dirty="0" smtClean="0"/>
              <a:t>Be honest about the assumptions you made and why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5438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For all CEAs, you need to know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strategies you are comparing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perspective and time frame you are considering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Who is the audience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When CEAs, you need to consider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framework makes sense to answer the question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are all of the costs to be included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is/are your measure/s of effectiveness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When you have the results of a CEA, you 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Communicate the results clearly for the lay audience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Consider feasibility and sustainability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Report how robust the results are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4343400"/>
          </a:xfrm>
        </p:spPr>
        <p:txBody>
          <a:bodyPr/>
          <a:lstStyle/>
          <a:p>
            <a:r>
              <a:rPr lang="en-US" dirty="0" smtClean="0"/>
              <a:t>Cost-effectiveness analysis in Health: A practical approach. </a:t>
            </a:r>
            <a:r>
              <a:rPr lang="en-US" i="1" dirty="0" smtClean="0"/>
              <a:t>Peter </a:t>
            </a:r>
            <a:r>
              <a:rPr lang="en-US" i="1" dirty="0" err="1" smtClean="0"/>
              <a:t>Muennig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Waiting for </a:t>
            </a:r>
            <a:r>
              <a:rPr lang="en-US" dirty="0" err="1" smtClean="0"/>
              <a:t>Godot</a:t>
            </a:r>
            <a:r>
              <a:rPr lang="en-US" dirty="0" smtClean="0"/>
              <a:t>: Cost-effectiveness analysis in education. </a:t>
            </a:r>
            <a:r>
              <a:rPr lang="en-US" i="1" dirty="0" smtClean="0"/>
              <a:t>Henry M. Levin</a:t>
            </a:r>
          </a:p>
          <a:p>
            <a:pPr>
              <a:buNone/>
            </a:pPr>
            <a:r>
              <a:rPr lang="en-US" sz="1600" dirty="0" smtClean="0"/>
              <a:t>http://www.cbcse.org/media/download_gallery/Waiting%20for%20Godot.pdf</a:t>
            </a:r>
          </a:p>
          <a:p>
            <a:endParaRPr lang="en-US" dirty="0" smtClean="0"/>
          </a:p>
          <a:p>
            <a:r>
              <a:rPr lang="en-US" dirty="0" smtClean="0"/>
              <a:t>The cost-effectiveness of psychological interventions. 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http://www.cpa.ca/cpasite/userfiles/Documents/publications/Cost-Effectiveness.pdf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Methods for the economic evaluation of health care </a:t>
            </a:r>
            <a:r>
              <a:rPr lang="en-US" dirty="0" err="1" smtClean="0"/>
              <a:t>programmes</a:t>
            </a:r>
            <a:r>
              <a:rPr lang="en-US" dirty="0" smtClean="0"/>
              <a:t>. </a:t>
            </a:r>
            <a:r>
              <a:rPr lang="en-US" i="1" dirty="0" smtClean="0"/>
              <a:t>Michael Drummond, et 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cost-effectiveness analysis?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763000" cy="4038600"/>
          </a:xfrm>
        </p:spPr>
        <p:txBody>
          <a:bodyPr/>
          <a:lstStyle/>
          <a:p>
            <a:r>
              <a:rPr lang="en-US" dirty="0" smtClean="0"/>
              <a:t>A way to measure efficiency of an intervention in which costs are related to a single common effect</a:t>
            </a:r>
          </a:p>
          <a:p>
            <a:endParaRPr lang="en-US" dirty="0" smtClean="0"/>
          </a:p>
          <a:p>
            <a:r>
              <a:rPr lang="en-US" dirty="0" smtClean="0"/>
              <a:t>Cost-effectiveness = costs ÷ effects</a:t>
            </a:r>
          </a:p>
          <a:p>
            <a:endParaRPr lang="en-US" dirty="0" smtClean="0"/>
          </a:p>
          <a:p>
            <a:r>
              <a:rPr lang="en-US" dirty="0" smtClean="0"/>
              <a:t>Cost-effectiveness ANALYSIS is the cost-effectiveness of one intervention relative to a baseline / comparison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cost-effectiveness analysis of health and human services programs?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534400" cy="4572000"/>
          </a:xfrm>
        </p:spPr>
        <p:txBody>
          <a:bodyPr/>
          <a:lstStyle/>
          <a:p>
            <a:r>
              <a:rPr lang="en-US" dirty="0" smtClean="0"/>
              <a:t>Compare the intervention to doing nothing</a:t>
            </a:r>
          </a:p>
          <a:p>
            <a:endParaRPr lang="en-US" dirty="0" smtClean="0"/>
          </a:p>
          <a:p>
            <a:r>
              <a:rPr lang="en-US" dirty="0" smtClean="0"/>
              <a:t>Compare one intervention to another</a:t>
            </a:r>
          </a:p>
          <a:p>
            <a:endParaRPr lang="en-US" dirty="0" smtClean="0"/>
          </a:p>
          <a:p>
            <a:r>
              <a:rPr lang="en-US" dirty="0" smtClean="0"/>
              <a:t>Compare a intervention to another intervention</a:t>
            </a:r>
          </a:p>
          <a:p>
            <a:endParaRPr lang="en-US" dirty="0" smtClean="0"/>
          </a:p>
          <a:p>
            <a:r>
              <a:rPr lang="en-US" dirty="0" smtClean="0"/>
              <a:t>Determine what the biggest contribution to the cost-effectiveness of a program is</a:t>
            </a:r>
          </a:p>
          <a:p>
            <a:endParaRPr lang="en-US" dirty="0" smtClean="0"/>
          </a:p>
          <a:p>
            <a:r>
              <a:rPr lang="en-US" dirty="0" smtClean="0"/>
              <a:t>Determine whether a program is affordable / sustainable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do a CEA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mtClean="0"/>
              <a:t>There is a flu epidemic at and there is a 100% certainty that you will contract the disease</a:t>
            </a:r>
          </a:p>
          <a:p>
            <a:endParaRPr lang="en-US" smtClean="0"/>
          </a:p>
          <a:p>
            <a:r>
              <a:rPr lang="en-US" smtClean="0"/>
              <a:t>Cost of the flu vaccine (100% effective) is $15</a:t>
            </a:r>
          </a:p>
          <a:p>
            <a:endParaRPr lang="en-US" smtClean="0"/>
          </a:p>
          <a:p>
            <a:r>
              <a:rPr lang="en-US" smtClean="0"/>
              <a:t>Treatment of a case of flu costs $10</a:t>
            </a:r>
          </a:p>
          <a:p>
            <a:endParaRPr lang="en-US" smtClean="0"/>
          </a:p>
          <a:p>
            <a:r>
              <a:rPr lang="en-US" smtClean="0"/>
              <a:t>Cost of flu vaccine strategy is:</a:t>
            </a:r>
          </a:p>
          <a:p>
            <a:pPr lvl="1">
              <a:buFontTx/>
              <a:buNone/>
            </a:pPr>
            <a:r>
              <a:rPr lang="en-US" smtClean="0"/>
              <a:t>		 </a:t>
            </a:r>
            <a:r>
              <a:rPr lang="en-US" sz="2400" b="1" i="1" smtClean="0"/>
              <a:t>$15 - $10  =  $ 5</a:t>
            </a:r>
            <a:endParaRPr lang="en-US" b="1" i="1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it cost-effective?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038600"/>
          </a:xfrm>
        </p:spPr>
        <p:txBody>
          <a:bodyPr/>
          <a:lstStyle/>
          <a:p>
            <a:r>
              <a:rPr lang="en-US" smtClean="0"/>
              <a:t>Incremental cost-effectiveness ratio (ICER) = difference in costs / difference in effects</a:t>
            </a:r>
          </a:p>
          <a:p>
            <a:endParaRPr lang="en-US" smtClean="0"/>
          </a:p>
          <a:p>
            <a:r>
              <a:rPr lang="en-US" smtClean="0"/>
              <a:t>ICER = ($ 15 – 10) / (1 – 0)</a:t>
            </a:r>
          </a:p>
          <a:p>
            <a:pPr lvl="1">
              <a:buFontTx/>
              <a:buNone/>
            </a:pPr>
            <a:r>
              <a:rPr lang="en-US" sz="3000" smtClean="0"/>
              <a:t>		</a:t>
            </a:r>
            <a:r>
              <a:rPr lang="en-US" sz="2400" b="1" smtClean="0"/>
              <a:t>   = $5 / flu case averted</a:t>
            </a:r>
            <a:endParaRPr lang="en-US" b="1" smtClean="0"/>
          </a:p>
          <a:p>
            <a:endParaRPr lang="en-US" smtClean="0"/>
          </a:p>
          <a:p>
            <a:r>
              <a:rPr lang="en-US" smtClean="0"/>
              <a:t>What if the flu vaccine cost $ 5 ?</a:t>
            </a:r>
          </a:p>
          <a:p>
            <a:pPr lvl="1"/>
            <a:endParaRPr lang="en-US" smtClean="0"/>
          </a:p>
          <a:p>
            <a:r>
              <a:rPr lang="en-US" smtClean="0"/>
              <a:t>ICER = ($ 5 – 10) / (1 – 0) =  – $ 5 /per flu case averted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96200" cy="762000"/>
          </a:xfrm>
        </p:spPr>
        <p:txBody>
          <a:bodyPr/>
          <a:lstStyle/>
          <a:p>
            <a:r>
              <a:rPr lang="en-US" dirty="0" smtClean="0"/>
              <a:t>Clarifying the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153400" cy="54864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2000" dirty="0" smtClean="0"/>
              <a:t>What are you comparing your intervention to?</a:t>
            </a:r>
          </a:p>
          <a:p>
            <a:pPr lvl="1"/>
            <a:r>
              <a:rPr lang="en-US" sz="1600" dirty="0" smtClean="0"/>
              <a:t>Doing nothing</a:t>
            </a:r>
          </a:p>
          <a:p>
            <a:pPr lvl="1"/>
            <a:r>
              <a:rPr lang="en-US" sz="1600" dirty="0" smtClean="0"/>
              <a:t>Another intervention</a:t>
            </a:r>
          </a:p>
          <a:p>
            <a:pPr lvl="1"/>
            <a:r>
              <a:rPr lang="en-US" sz="1600" dirty="0" smtClean="0"/>
              <a:t>Several other interventions</a:t>
            </a:r>
          </a:p>
          <a:p>
            <a:endParaRPr lang="en-US" sz="2000" dirty="0" smtClean="0"/>
          </a:p>
          <a:p>
            <a:r>
              <a:rPr lang="en-US" sz="2000" dirty="0" smtClean="0"/>
              <a:t>What point of view / perspective are you taking?</a:t>
            </a:r>
          </a:p>
          <a:p>
            <a:pPr lvl="1"/>
            <a:r>
              <a:rPr lang="en-US" sz="1600" dirty="0" smtClean="0"/>
              <a:t>Recipient of the intervention</a:t>
            </a:r>
          </a:p>
          <a:p>
            <a:pPr lvl="1"/>
            <a:r>
              <a:rPr lang="en-US" sz="1600" dirty="0" smtClean="0"/>
              <a:t>One or several of the funders</a:t>
            </a:r>
          </a:p>
          <a:p>
            <a:pPr lvl="1"/>
            <a:r>
              <a:rPr lang="en-US" sz="1600" dirty="0" smtClean="0"/>
              <a:t>Everyone (societal)</a:t>
            </a:r>
          </a:p>
          <a:p>
            <a:endParaRPr lang="en-US" sz="2000" dirty="0" smtClean="0"/>
          </a:p>
          <a:p>
            <a:r>
              <a:rPr lang="en-US" sz="2000" dirty="0" smtClean="0"/>
              <a:t>Why are you doing the CEA?</a:t>
            </a:r>
          </a:p>
          <a:p>
            <a:pPr lvl="1"/>
            <a:r>
              <a:rPr lang="en-US" sz="1600" dirty="0" smtClean="0"/>
              <a:t>Who is your audience?</a:t>
            </a:r>
          </a:p>
          <a:p>
            <a:pPr lvl="1"/>
            <a:r>
              <a:rPr lang="en-US" sz="1600" dirty="0" smtClean="0"/>
              <a:t>What is the information going to be used for?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the flu vaccine example again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we comparing the intervention to?</a:t>
            </a:r>
          </a:p>
          <a:p>
            <a:pPr lvl="1"/>
            <a:r>
              <a:rPr lang="en-US" dirty="0" smtClean="0"/>
              <a:t>Doing nothing (or business as usual)</a:t>
            </a:r>
          </a:p>
          <a:p>
            <a:endParaRPr lang="en-US" dirty="0" smtClean="0"/>
          </a:p>
          <a:p>
            <a:r>
              <a:rPr lang="en-US" dirty="0" smtClean="0"/>
              <a:t>Whose perspective were we taking?</a:t>
            </a:r>
          </a:p>
          <a:p>
            <a:pPr lvl="1"/>
            <a:r>
              <a:rPr lang="en-US" dirty="0" smtClean="0"/>
              <a:t>Probably not the patient</a:t>
            </a:r>
          </a:p>
          <a:p>
            <a:pPr lvl="1"/>
            <a:r>
              <a:rPr lang="en-US" dirty="0" smtClean="0"/>
              <a:t>Maybe the funder of the drugs</a:t>
            </a:r>
          </a:p>
          <a:p>
            <a:endParaRPr lang="en-US" dirty="0" smtClean="0"/>
          </a:p>
          <a:p>
            <a:r>
              <a:rPr lang="en-US" dirty="0" smtClean="0"/>
              <a:t>Why did we do it?</a:t>
            </a:r>
          </a:p>
          <a:p>
            <a:pPr lvl="1"/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i">
  <a:themeElements>
    <a:clrScheme name="hc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c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hci">
  <a:themeElements>
    <a:clrScheme name="hc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hci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c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14334</TotalTime>
  <Words>1631</Words>
  <Application>Microsoft Office PowerPoint</Application>
  <PresentationFormat>On-screen Show (4:3)</PresentationFormat>
  <Paragraphs>315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hci</vt:lpstr>
      <vt:lpstr>2_hci</vt:lpstr>
      <vt:lpstr> Edward Broughton, PhD., MPH  Director of Research and Evaluation, USAID Health Care Improvement Project, University Research Co., LLC  ebroughton@urc-chs.com</vt:lpstr>
      <vt:lpstr>Objectives </vt:lpstr>
      <vt:lpstr>What is economic analysis?</vt:lpstr>
      <vt:lpstr>What is cost-effectiveness analysis?</vt:lpstr>
      <vt:lpstr>Why do cost-effectiveness analysis of health and human services programs?</vt:lpstr>
      <vt:lpstr>How to do a CEA</vt:lpstr>
      <vt:lpstr>Is it cost-effective?</vt:lpstr>
      <vt:lpstr>Clarifying the question</vt:lpstr>
      <vt:lpstr>Considering the flu vaccine example again</vt:lpstr>
      <vt:lpstr>Data </vt:lpstr>
      <vt:lpstr>CEA framework: Decision tree</vt:lpstr>
      <vt:lpstr>CEA framework: Vax versus No Vax strategy</vt:lpstr>
      <vt:lpstr>Calculations: Costs</vt:lpstr>
      <vt:lpstr>Calculations: Effects</vt:lpstr>
      <vt:lpstr>Table of results</vt:lpstr>
      <vt:lpstr>Table of results</vt:lpstr>
      <vt:lpstr>Cost effectiveness plane</vt:lpstr>
      <vt:lpstr>Cost effectiveness plane</vt:lpstr>
      <vt:lpstr>Economic cost of the problem / intervention</vt:lpstr>
      <vt:lpstr>Slide 20</vt:lpstr>
      <vt:lpstr>Excel examples 1</vt:lpstr>
      <vt:lpstr>Excel examples 2 </vt:lpstr>
      <vt:lpstr>Excel examples 3 </vt:lpstr>
      <vt:lpstr>Willingness to pay and uncertainty</vt:lpstr>
      <vt:lpstr>Developing your own models</vt:lpstr>
      <vt:lpstr>Data needs: Costs </vt:lpstr>
      <vt:lpstr>Data needs: Effects / consequences </vt:lpstr>
      <vt:lpstr>Data Needs: Probabilities</vt:lpstr>
      <vt:lpstr>When reading a good CEA, you must know:</vt:lpstr>
      <vt:lpstr>Your examples</vt:lpstr>
      <vt:lpstr>Other considerations</vt:lpstr>
      <vt:lpstr>But…..</vt:lpstr>
      <vt:lpstr>Communicating results</vt:lpstr>
      <vt:lpstr>Summary</vt:lpstr>
      <vt:lpstr>Further reading</vt:lpstr>
    </vt:vector>
  </TitlesOfParts>
  <Company>URC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</dc:title>
  <dc:creator>lmarquez</dc:creator>
  <cp:lastModifiedBy>ebroughton</cp:lastModifiedBy>
  <cp:revision>484</cp:revision>
  <dcterms:created xsi:type="dcterms:W3CDTF">2008-10-05T11:43:36Z</dcterms:created>
  <dcterms:modified xsi:type="dcterms:W3CDTF">2011-10-30T18:43:18Z</dcterms:modified>
</cp:coreProperties>
</file>