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6" r:id="rId2"/>
    <p:sldId id="257" r:id="rId3"/>
    <p:sldId id="263" r:id="rId4"/>
    <p:sldId id="260" r:id="rId5"/>
    <p:sldId id="271" r:id="rId6"/>
    <p:sldId id="262" r:id="rId7"/>
    <p:sldId id="258" r:id="rId8"/>
    <p:sldId id="272" r:id="rId9"/>
    <p:sldId id="277" r:id="rId10"/>
    <p:sldId id="264" r:id="rId11"/>
    <p:sldId id="274" r:id="rId12"/>
    <p:sldId id="259" r:id="rId13"/>
    <p:sldId id="276" r:id="rId14"/>
    <p:sldId id="265" r:id="rId15"/>
    <p:sldId id="273" r:id="rId16"/>
    <p:sldId id="275" r:id="rId17"/>
    <p:sldId id="266" r:id="rId18"/>
    <p:sldId id="279" r:id="rId19"/>
    <p:sldId id="278" r:id="rId20"/>
    <p:sldId id="261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56BA1-A420-40A3-BD7B-98E2BD943684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511AF-A627-4D51-ABEA-EB39EB60A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4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511AF-A627-4D51-ABEA-EB39EB60A36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CA40-9703-4D48-AA4B-F2435F91DDB2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BFEA-B8DB-4F36-AC5D-42AE659DD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458200" cy="3429000"/>
          </a:xfrm>
        </p:spPr>
        <p:txBody>
          <a:bodyPr/>
          <a:lstStyle/>
          <a:p>
            <a:pPr algn="ctr"/>
            <a:r>
              <a:rPr lang="en-US" sz="3200" b="1" dirty="0" smtClean="0"/>
              <a:t>Methodological </a:t>
            </a:r>
            <a:r>
              <a:rPr lang="en-US" sz="3200" b="1" dirty="0"/>
              <a:t>Issues in Needs Assessment for </a:t>
            </a:r>
            <a:r>
              <a:rPr lang="en-US" sz="3200" b="1" dirty="0" smtClean="0"/>
              <a:t>Quality Assurance </a:t>
            </a:r>
            <a:r>
              <a:rPr lang="en-US" sz="3200" b="1" dirty="0"/>
              <a:t>in a </a:t>
            </a:r>
            <a:r>
              <a:rPr lang="en-US" sz="3200" b="1" dirty="0" smtClean="0"/>
              <a:t>National Context</a:t>
            </a:r>
            <a:r>
              <a:rPr lang="en-US" sz="3200" b="1" dirty="0"/>
              <a:t>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The </a:t>
            </a:r>
            <a:r>
              <a:rPr lang="en-US" sz="3200" b="1" dirty="0"/>
              <a:t>Case of Head Start Needs </a:t>
            </a:r>
            <a:r>
              <a:rPr lang="en-US" sz="3200" b="1" dirty="0" smtClean="0"/>
              <a:t>Assessment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8839200" cy="2819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Hsin</a:t>
            </a:r>
            <a:r>
              <a:rPr lang="en-US" dirty="0" smtClean="0">
                <a:solidFill>
                  <a:srgbClr val="002060"/>
                </a:solidFill>
              </a:rPr>
              <a:t>-Ling (Sonya) Hung, University of North Dakota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James. W. </a:t>
            </a:r>
            <a:r>
              <a:rPr lang="en-US" dirty="0" err="1" smtClean="0">
                <a:solidFill>
                  <a:srgbClr val="002060"/>
                </a:solidFill>
              </a:rPr>
              <a:t>Altschuld</a:t>
            </a:r>
            <a:r>
              <a:rPr lang="en-US" dirty="0" smtClean="0">
                <a:solidFill>
                  <a:srgbClr val="002060"/>
                </a:solidFill>
              </a:rPr>
              <a:t>, The Ohio State University</a:t>
            </a:r>
          </a:p>
          <a:p>
            <a:pPr algn="ctr"/>
            <a:r>
              <a:rPr lang="en-US">
                <a:solidFill>
                  <a:srgbClr val="002060"/>
                </a:solidFill>
              </a:rPr>
              <a:t>Contact: sonya.hung@email.und.edu</a:t>
            </a:r>
          </a:p>
          <a:p>
            <a:pPr algn="ctr"/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Paper presentation at the </a:t>
            </a:r>
            <a:r>
              <a:rPr lang="en-US" dirty="0">
                <a:solidFill>
                  <a:srgbClr val="002060"/>
                </a:solidFill>
              </a:rPr>
              <a:t>Annual meeting of the</a:t>
            </a:r>
            <a:endParaRPr lang="en-US" dirty="0" smtClean="0">
              <a:solidFill>
                <a:srgbClr val="002060"/>
              </a:solidFill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American Evaluation association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November, 2011	 Anaheim, </a:t>
            </a:r>
            <a:r>
              <a:rPr lang="en-US" dirty="0" smtClean="0">
                <a:solidFill>
                  <a:srgbClr val="002060"/>
                </a:solidFill>
              </a:rPr>
              <a:t>CA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0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Sampling issues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standard sampling procedure were established to guide each state’s NA activities.</a:t>
            </a:r>
          </a:p>
          <a:p>
            <a:r>
              <a:rPr lang="en-US" dirty="0" smtClean="0"/>
              <a:t>But, the OHS emphasized the head start grant recipients as each state’s NA participants.</a:t>
            </a:r>
          </a:p>
          <a:p>
            <a:r>
              <a:rPr lang="en-US" dirty="0" smtClean="0"/>
              <a:t>Each state decided their own sampling approach. Variations were in participant selection include Grantee-based, Grantee </a:t>
            </a:r>
            <a:r>
              <a:rPr lang="en-US" dirty="0"/>
              <a:t>and </a:t>
            </a:r>
            <a:r>
              <a:rPr lang="en-US" dirty="0" smtClean="0"/>
              <a:t>delegate, and Program-based.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5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>
                <a:solidFill>
                  <a:srgbClr val="7030A0"/>
                </a:solidFill>
              </a:rPr>
              <a:t>Participant Selection Approach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644776"/>
              </p:ext>
            </p:extLst>
          </p:nvPr>
        </p:nvGraphicFramePr>
        <p:xfrm>
          <a:off x="364066" y="1676400"/>
          <a:ext cx="75438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8600"/>
                <a:gridCol w="1600200"/>
                <a:gridCol w="1905000"/>
              </a:tblGrid>
              <a:tr h="1045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Participant Selection Approach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Frequency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Percentage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Grantee-based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32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66.7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Grantee and </a:t>
                      </a:r>
                      <a:r>
                        <a:rPr lang="en-US" sz="2400" dirty="0" smtClean="0">
                          <a:effectLst/>
                        </a:rPr>
                        <a:t>delegate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 6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12.5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Program-based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16.7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1045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No Information Available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  4.2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0999" y="5517346"/>
            <a:ext cx="6086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N=48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64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7030A0"/>
                </a:solidFill>
              </a:rPr>
              <a:t>Instrumentation </a:t>
            </a:r>
            <a:r>
              <a:rPr lang="en-US" b="1" dirty="0">
                <a:solidFill>
                  <a:srgbClr val="7030A0"/>
                </a:solidFill>
              </a:rPr>
              <a:t>issues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Omnibus instrument developed in </a:t>
            </a:r>
            <a:r>
              <a:rPr lang="en-US" dirty="0" smtClean="0"/>
              <a:t>D.C. </a:t>
            </a:r>
            <a:r>
              <a:rPr lang="en-US" dirty="0"/>
              <a:t>may not exactly fit State and local conditions and </a:t>
            </a:r>
            <a:r>
              <a:rPr lang="en-US" dirty="0" smtClean="0"/>
              <a:t>agencies.</a:t>
            </a:r>
          </a:p>
          <a:p>
            <a:r>
              <a:rPr lang="en-US" dirty="0" smtClean="0"/>
              <a:t>Not designed as typical NA instrument containing two conditions—what is and what should be—for rating on the same item.</a:t>
            </a:r>
          </a:p>
          <a:p>
            <a:r>
              <a:rPr lang="en-US" dirty="0" smtClean="0"/>
              <a:t>Modification of language/wording of the instrument to fit local state’s need and language use caused consistency issue in instrument and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Modifications </a:t>
            </a:r>
            <a:r>
              <a:rPr lang="en-US" sz="3600" b="1" dirty="0">
                <a:solidFill>
                  <a:srgbClr val="7030A0"/>
                </a:solidFill>
              </a:rPr>
              <a:t>of </a:t>
            </a:r>
            <a:r>
              <a:rPr lang="en-US" sz="3600" b="1" dirty="0" smtClean="0">
                <a:solidFill>
                  <a:srgbClr val="7030A0"/>
                </a:solidFill>
              </a:rPr>
              <a:t>Head Start Needs Assessment National Template </a:t>
            </a:r>
            <a:r>
              <a:rPr lang="en-US" sz="3600" b="1" dirty="0">
                <a:solidFill>
                  <a:srgbClr val="7030A0"/>
                </a:solidFill>
              </a:rPr>
              <a:t>Items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851784"/>
              </p:ext>
            </p:extLst>
          </p:nvPr>
        </p:nvGraphicFramePr>
        <p:xfrm>
          <a:off x="389467" y="1600200"/>
          <a:ext cx="7306733" cy="4304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/>
                <a:gridCol w="2048933"/>
                <a:gridCol w="1676400"/>
              </a:tblGrid>
              <a:tr h="4047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Item  Modification Categories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Numbers of </a:t>
                      </a:r>
                      <a:r>
                        <a:rPr lang="en-US" sz="1400" dirty="0" smtClean="0">
                          <a:effectLst/>
                        </a:rPr>
                        <a:t>items </a:t>
                      </a:r>
                      <a:r>
                        <a:rPr lang="en-US" sz="1400" dirty="0">
                          <a:effectLst/>
                        </a:rPr>
                        <a:t>modified in this way by one or more states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Percentage 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 anchor="b"/>
                </a:tc>
              </a:tr>
              <a:tr h="4415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 Wording change, same meaning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151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88.8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4057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 Item not included in the state instrument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79.4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Title or term change, same meaning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27.4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4054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One item separated into multiple items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38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22.4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4631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 Multiple items combined into one item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11.2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5887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 One element retained but another excluded 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257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 Concept change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2.9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  <a:tr h="6255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Items with no modification or exclusion by a state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1.2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10666" marR="10666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1000" y="6010393"/>
            <a:ext cx="5638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Number of items = 170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8955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Data </a:t>
            </a:r>
            <a:r>
              <a:rPr lang="en-US" b="1" dirty="0" smtClean="0">
                <a:solidFill>
                  <a:srgbClr val="7030A0"/>
                </a:solidFill>
              </a:rPr>
              <a:t>Issues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of existing data</a:t>
            </a:r>
          </a:p>
          <a:p>
            <a:r>
              <a:rPr lang="en-US" dirty="0" smtClean="0"/>
              <a:t>Different data formats</a:t>
            </a:r>
          </a:p>
          <a:p>
            <a:r>
              <a:rPr lang="en-US" dirty="0" smtClean="0"/>
              <a:t>Different scales employed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data collection form worked and the respondents were providing information in accord with most of the questions and categories</a:t>
            </a:r>
          </a:p>
          <a:p>
            <a:pPr lvl="0"/>
            <a:r>
              <a:rPr lang="en-US" dirty="0"/>
              <a:t>There is a unit of analysis </a:t>
            </a:r>
            <a:r>
              <a:rPr lang="en-US" dirty="0" smtClean="0"/>
              <a:t>concern that </a:t>
            </a:r>
            <a:r>
              <a:rPr lang="en-US" dirty="0"/>
              <a:t>may or not make a difference in analysis and subsequent interpretation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66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Type of Data Received</a:t>
            </a:r>
            <a:endParaRPr lang="en-US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96928"/>
              </p:ext>
            </p:extLst>
          </p:nvPr>
        </p:nvGraphicFramePr>
        <p:xfrm>
          <a:off x="423333" y="1676400"/>
          <a:ext cx="6587067" cy="4114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5667"/>
                <a:gridCol w="1447800"/>
                <a:gridCol w="2133600"/>
              </a:tblGrid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Data file Type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indent="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Frequency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Percentage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Excel file, raw data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29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61.7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Word file, aggregated data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12.8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Excel file, aggregated data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10.6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SPSS File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8.5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Copies of original surveys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878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Data embedded in report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2.1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3333" y="5919773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N=47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18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Data Collection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759355"/>
              </p:ext>
            </p:extLst>
          </p:nvPr>
        </p:nvGraphicFramePr>
        <p:xfrm>
          <a:off x="372533" y="1459568"/>
          <a:ext cx="6858000" cy="440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600"/>
                <a:gridCol w="1856385"/>
                <a:gridCol w="1725015"/>
              </a:tblGrid>
              <a:tr h="50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Data Collection Methods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Frequency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Percentage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 anchor="b"/>
                </a:tc>
              </a:tr>
              <a:tr h="961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Online survey/electronic mode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27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56.3 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9613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Multiple data collection approaches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14.6 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0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Mail survey 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4.2</a:t>
                      </a:r>
                      <a:endParaRPr lang="en-US" sz="2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  <a:tr h="5020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No information available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12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25.0</a:t>
                      </a:r>
                      <a:endParaRPr lang="en-US" sz="2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45720" marR="4572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7133" y="5970432"/>
            <a:ext cx="5781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N=48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55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Lessons Learned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Preparation earlier in the process</a:t>
            </a:r>
          </a:p>
          <a:p>
            <a:r>
              <a:rPr lang="en-US" dirty="0" smtClean="0"/>
              <a:t>NA trained personnel</a:t>
            </a:r>
          </a:p>
          <a:p>
            <a:r>
              <a:rPr lang="en-US" dirty="0" smtClean="0"/>
              <a:t>Develop a standard sampling procedure for </a:t>
            </a:r>
            <a:r>
              <a:rPr lang="en-US" dirty="0"/>
              <a:t>all States to implement state </a:t>
            </a:r>
            <a:r>
              <a:rPr lang="en-US" dirty="0" smtClean="0"/>
              <a:t>NA activities</a:t>
            </a:r>
            <a:r>
              <a:rPr lang="en-US" dirty="0"/>
              <a:t>.</a:t>
            </a:r>
            <a:endParaRPr lang="en-US" dirty="0" smtClean="0"/>
          </a:p>
          <a:p>
            <a:pPr lvl="0"/>
            <a:r>
              <a:rPr lang="en-US" dirty="0" smtClean="0"/>
              <a:t>Develop </a:t>
            </a:r>
            <a:r>
              <a:rPr lang="en-US" dirty="0"/>
              <a:t>a standard </a:t>
            </a:r>
            <a:r>
              <a:rPr lang="en-US" dirty="0" smtClean="0"/>
              <a:t>data </a:t>
            </a:r>
            <a:r>
              <a:rPr lang="en-US" dirty="0"/>
              <a:t>collection protocol for all states to implement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7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Lessons Learned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</a:t>
            </a:r>
            <a:r>
              <a:rPr lang="en-US" dirty="0"/>
              <a:t>a consistent instrument across the nation. Revise the national template or select items for a core set of items </a:t>
            </a:r>
            <a:r>
              <a:rPr lang="en-US" dirty="0" smtClean="0"/>
              <a:t>fitting all </a:t>
            </a:r>
            <a:r>
              <a:rPr lang="en-US" dirty="0"/>
              <a:t>states. </a:t>
            </a:r>
          </a:p>
          <a:p>
            <a:r>
              <a:rPr lang="en-US" dirty="0" smtClean="0"/>
              <a:t>Allow state to develop additional sections </a:t>
            </a:r>
            <a:r>
              <a:rPr lang="en-US" dirty="0"/>
              <a:t>to meet individual </a:t>
            </a:r>
            <a:r>
              <a:rPr lang="en-US" dirty="0" smtClean="0"/>
              <a:t>state’s concerns.</a:t>
            </a:r>
          </a:p>
          <a:p>
            <a:pPr lvl="0"/>
            <a:r>
              <a:rPr lang="en-US" dirty="0" smtClean="0"/>
              <a:t>Consider using the NA </a:t>
            </a:r>
            <a:r>
              <a:rPr lang="en-US" dirty="0"/>
              <a:t>concept of assessing the current and desired states </a:t>
            </a:r>
            <a:r>
              <a:rPr lang="en-US" dirty="0" smtClean="0"/>
              <a:t>in </a:t>
            </a:r>
            <a:r>
              <a:rPr lang="en-US" dirty="0"/>
              <a:t>any future </a:t>
            </a:r>
            <a:r>
              <a:rPr lang="en-US" dirty="0" smtClean="0"/>
              <a:t>NA </a:t>
            </a:r>
            <a:r>
              <a:rPr lang="en-US" dirty="0"/>
              <a:t>survey </a:t>
            </a:r>
            <a:r>
              <a:rPr lang="en-US" dirty="0" smtClean="0"/>
              <a:t>instrument. </a:t>
            </a:r>
            <a:endParaRPr lang="en-US" dirty="0"/>
          </a:p>
          <a:p>
            <a:pPr lvl="0"/>
            <a:r>
              <a:rPr lang="en-US" dirty="0"/>
              <a:t>Implement technical assistance based on </a:t>
            </a:r>
            <a:r>
              <a:rPr lang="en-US" dirty="0" smtClean="0"/>
              <a:t>priorities identified relative to the </a:t>
            </a:r>
            <a:r>
              <a:rPr lang="en-US" dirty="0"/>
              <a:t>key </a:t>
            </a:r>
            <a:r>
              <a:rPr lang="en-US" dirty="0" smtClean="0"/>
              <a:t>issues recognized by the Office of Head Start .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46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related to the project</a:t>
            </a:r>
          </a:p>
          <a:p>
            <a:r>
              <a:rPr lang="en-US" dirty="0" smtClean="0"/>
              <a:t>Questions or Suggestions </a:t>
            </a:r>
            <a:r>
              <a:rPr lang="en-US" smtClean="0"/>
              <a:t>for NA </a:t>
            </a:r>
            <a:r>
              <a:rPr lang="en-US" dirty="0" smtClean="0"/>
              <a:t>methodological concerns.</a:t>
            </a:r>
          </a:p>
          <a:p>
            <a:r>
              <a:rPr lang="en-US" dirty="0" smtClean="0"/>
              <a:t>Other concerns or suggestions related to </a:t>
            </a:r>
            <a:r>
              <a:rPr lang="en-US" dirty="0"/>
              <a:t>Need Assessment.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27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Needs Assessment (NA</a:t>
            </a:r>
            <a:r>
              <a:rPr lang="en-US" sz="3600" b="1" dirty="0">
                <a:solidFill>
                  <a:srgbClr val="7030A0"/>
                </a:solidFill>
              </a:rPr>
              <a:t>) Basic Concepts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Needs are measured discrepancies between what is and what should be.</a:t>
            </a:r>
          </a:p>
          <a:p>
            <a:r>
              <a:rPr lang="en-US" dirty="0" smtClean="0"/>
              <a:t>NA is “ the process of identify needs, prioritizing them, making needs-based decisions, allocating resources, and implementing actions in organizations to resolve problems underlying important needs” (</a:t>
            </a:r>
            <a:r>
              <a:rPr lang="en-US" dirty="0" err="1" smtClean="0"/>
              <a:t>Altschuld</a:t>
            </a:r>
            <a:r>
              <a:rPr lang="en-US" dirty="0" smtClean="0"/>
              <a:t> &amp; Kumar, 2010, p. 20).</a:t>
            </a:r>
          </a:p>
        </p:txBody>
      </p:sp>
    </p:spTree>
    <p:extLst>
      <p:ext uri="{BB962C8B-B14F-4D97-AF65-F5344CB8AC3E}">
        <p14:creationId xmlns:p14="http://schemas.microsoft.com/office/powerpoint/2010/main" val="2650461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Altschuld, J. W. &amp; Kumar, D. D. (2010). </a:t>
            </a:r>
            <a:r>
              <a:rPr lang="en-US" i="1" dirty="0"/>
              <a:t>Needs Assessment: An </a:t>
            </a:r>
            <a:r>
              <a:rPr lang="en-US" i="1" dirty="0" smtClean="0"/>
              <a:t>Overview</a:t>
            </a:r>
            <a:r>
              <a:rPr lang="en-US" dirty="0" smtClean="0"/>
              <a:t>. Thousand </a:t>
            </a:r>
            <a:r>
              <a:rPr lang="en-US" dirty="0"/>
              <a:t>Oaks, CA:  Sage Publications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9657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8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NA </a:t>
            </a:r>
            <a:r>
              <a:rPr lang="en-US" b="1" dirty="0">
                <a:solidFill>
                  <a:srgbClr val="7030A0"/>
                </a:solidFill>
              </a:rPr>
              <a:t>Basic Concepts 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Scope of assessment (large, small) and general nature of needs area should be determined early in the process.</a:t>
            </a:r>
          </a:p>
          <a:p>
            <a:r>
              <a:rPr lang="en-US" dirty="0" smtClean="0"/>
              <a:t>NA is usually conducted by organizations as related to organizational change, development, and use of resources. They can be political in nature.</a:t>
            </a:r>
          </a:p>
          <a:p>
            <a:r>
              <a:rPr lang="en-US" dirty="0" smtClean="0"/>
              <a:t>NA should  lead to implementation of an action plan to resolve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3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Quality Assurance (QA)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QA </a:t>
            </a:r>
            <a:r>
              <a:rPr lang="en-US" dirty="0" smtClean="0"/>
              <a:t>refers to:</a:t>
            </a:r>
          </a:p>
          <a:p>
            <a:r>
              <a:rPr lang="en-US" dirty="0" smtClean="0"/>
              <a:t> Actions </a:t>
            </a:r>
            <a:r>
              <a:rPr lang="en-US" dirty="0"/>
              <a:t>taken to ensure that standards and procedures are adhered to and that delivered products or services meet performance requirements. </a:t>
            </a:r>
            <a:endParaRPr lang="en-US" dirty="0" smtClean="0"/>
          </a:p>
          <a:p>
            <a:r>
              <a:rPr lang="en-US" dirty="0" smtClean="0"/>
              <a:t>Monitoring, evaluation or review in </a:t>
            </a:r>
            <a:r>
              <a:rPr lang="en-US" dirty="0"/>
              <a:t>order to establish stakeholder confidence that </a:t>
            </a:r>
            <a:r>
              <a:rPr lang="en-US" dirty="0" smtClean="0"/>
              <a:t> products or services meets </a:t>
            </a:r>
            <a:r>
              <a:rPr lang="en-US" dirty="0"/>
              <a:t>expectations or </a:t>
            </a:r>
            <a:r>
              <a:rPr lang="en-US" dirty="0" smtClean="0"/>
              <a:t>minimum requirements.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3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Needs Assessment &amp; </a:t>
            </a:r>
            <a:r>
              <a:rPr lang="en-US" sz="3600" b="1" dirty="0">
                <a:solidFill>
                  <a:srgbClr val="7030A0"/>
                </a:solidFill>
              </a:rPr>
              <a:t>Quality Assurance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can be used for quality assurance</a:t>
            </a:r>
          </a:p>
          <a:p>
            <a:r>
              <a:rPr lang="en-US" dirty="0" smtClean="0"/>
              <a:t>The purposes here are to identify gaps for improvement in performance or quality service and prioritizing for resource allocation </a:t>
            </a:r>
          </a:p>
          <a:p>
            <a:r>
              <a:rPr lang="en-US" dirty="0" smtClean="0"/>
              <a:t>Head Start Needs Assessment is one case.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9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Head Start Needs Assessment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Head Start Reauthorization Act (amended December 2007) requires each state’s Head Start Collaboration Office and </a:t>
            </a:r>
            <a:r>
              <a:rPr lang="en-US" dirty="0" smtClean="0"/>
              <a:t> </a:t>
            </a:r>
            <a:r>
              <a:rPr lang="en-US" dirty="0"/>
              <a:t>offices for the American </a:t>
            </a:r>
            <a:r>
              <a:rPr lang="en-US" dirty="0" smtClean="0"/>
              <a:t>Indian, </a:t>
            </a:r>
            <a:r>
              <a:rPr lang="en-US" dirty="0"/>
              <a:t>Alaska </a:t>
            </a:r>
            <a:r>
              <a:rPr lang="en-US" dirty="0" smtClean="0"/>
              <a:t>Native, </a:t>
            </a:r>
            <a:r>
              <a:rPr lang="en-US" dirty="0"/>
              <a:t>Migrant and Seasonal Head Start Programs [collectively referred to </a:t>
            </a:r>
            <a:r>
              <a:rPr lang="en-US" dirty="0" smtClean="0"/>
              <a:t>here </a:t>
            </a:r>
            <a:r>
              <a:rPr lang="en-US" dirty="0"/>
              <a:t>as Head Start Collaboration </a:t>
            </a:r>
            <a:r>
              <a:rPr lang="en-US" dirty="0" smtClean="0"/>
              <a:t>Offices, HSCO] </a:t>
            </a:r>
            <a:r>
              <a:rPr lang="en-US" dirty="0"/>
              <a:t>to implement annually a statewide Head Start Needs Assessment (HSNA).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4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Head Start Needs Assessment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Initial one </a:t>
            </a:r>
            <a:r>
              <a:rPr lang="en-US" dirty="0"/>
              <a:t>was </a:t>
            </a:r>
            <a:r>
              <a:rPr lang="en-US" dirty="0" smtClean="0"/>
              <a:t>in </a:t>
            </a:r>
            <a:r>
              <a:rPr lang="en-US" dirty="0"/>
              <a:t>2008-2009 with the intent of identifying needs in Head Start practices in </a:t>
            </a:r>
            <a:r>
              <a:rPr lang="en-US" dirty="0" smtClean="0"/>
              <a:t>10 areas </a:t>
            </a:r>
            <a:r>
              <a:rPr lang="en-US" dirty="0"/>
              <a:t>(Health Care, Services for Children Experiencing Homelessness, Welfare/Child Welfare, Child Care, Family Literacy Services, Services for Children with Disabilities, Community Services, Partnerships with Local Education Agencies, Transition and Alignment with K‐12, and Professional Development) </a:t>
            </a:r>
            <a:r>
              <a:rPr lang="en-US" dirty="0" smtClean="0"/>
              <a:t>regarding </a:t>
            </a:r>
            <a:r>
              <a:rPr lang="en-US" dirty="0"/>
              <a:t>coordination, collaboration, and alignment of services.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Results </a:t>
            </a:r>
            <a:r>
              <a:rPr lang="en-US" dirty="0"/>
              <a:t>inform the activities of the HSCO for strategic planning </a:t>
            </a:r>
            <a:r>
              <a:rPr lang="en-US" dirty="0" smtClean="0"/>
              <a:t>for improved </a:t>
            </a:r>
            <a:r>
              <a:rPr lang="en-US" dirty="0"/>
              <a:t>services for children and families served by Head Start grantees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3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The Head </a:t>
            </a:r>
            <a:r>
              <a:rPr lang="en-US" b="1" dirty="0">
                <a:solidFill>
                  <a:srgbClr val="7030A0"/>
                </a:solidFill>
              </a:rPr>
              <a:t>Start Needs </a:t>
            </a:r>
            <a:r>
              <a:rPr lang="en-US" b="1" dirty="0" smtClean="0">
                <a:solidFill>
                  <a:srgbClr val="7030A0"/>
                </a:solidFill>
              </a:rPr>
              <a:t>Assessment National Analysis Project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initially planed to conduct a national analysis.</a:t>
            </a:r>
          </a:p>
          <a:p>
            <a:r>
              <a:rPr lang="en-US" dirty="0" smtClean="0"/>
              <a:t>After compiling each state’s NA report, the Federal Office of Head Start  found a need to understand a comprehensive picture of the national NA results and to identify the needs for technical assistance provision.</a:t>
            </a:r>
          </a:p>
          <a:p>
            <a:r>
              <a:rPr lang="en-US" dirty="0" smtClean="0"/>
              <a:t>The University of Cincinnati Evaluation Service Center was selected to conduct the national analysis project.</a:t>
            </a:r>
          </a:p>
        </p:txBody>
      </p:sp>
    </p:spTree>
    <p:extLst>
      <p:ext uri="{BB962C8B-B14F-4D97-AF65-F5344CB8AC3E}">
        <p14:creationId xmlns:p14="http://schemas.microsoft.com/office/powerpoint/2010/main" val="3204757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Methodological </a:t>
            </a:r>
            <a:r>
              <a:rPr lang="en-US" b="1" dirty="0" smtClean="0">
                <a:solidFill>
                  <a:srgbClr val="7030A0"/>
                </a:solidFill>
              </a:rPr>
              <a:t>Issues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Analysis was based on individual State’s  NA </a:t>
            </a:r>
            <a:r>
              <a:rPr lang="en-US" dirty="0"/>
              <a:t>reports and </a:t>
            </a:r>
            <a:r>
              <a:rPr lang="en-US" dirty="0" smtClean="0"/>
              <a:t>needs data </a:t>
            </a:r>
            <a:r>
              <a:rPr lang="en-US" dirty="0"/>
              <a:t>obtained from each collaboration office through the Office of Head Start at the federal </a:t>
            </a:r>
            <a:r>
              <a:rPr lang="en-US" dirty="0" smtClean="0"/>
              <a:t>level. </a:t>
            </a:r>
          </a:p>
          <a:p>
            <a:r>
              <a:rPr lang="en-US" dirty="0" smtClean="0"/>
              <a:t>Variations </a:t>
            </a:r>
            <a:r>
              <a:rPr lang="en-US" dirty="0"/>
              <a:t>existed in sampling approaches, survey instruments, data collection procedures and coding </a:t>
            </a:r>
            <a:r>
              <a:rPr lang="en-US" dirty="0" smtClean="0"/>
              <a:t>schemes.</a:t>
            </a:r>
          </a:p>
        </p:txBody>
      </p:sp>
    </p:spTree>
    <p:extLst>
      <p:ext uri="{BB962C8B-B14F-4D97-AF65-F5344CB8AC3E}">
        <p14:creationId xmlns:p14="http://schemas.microsoft.com/office/powerpoint/2010/main" val="2969073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623</TotalTime>
  <Words>1102</Words>
  <Application>Microsoft Office PowerPoint</Application>
  <PresentationFormat>On-screen Show (4:3)</PresentationFormat>
  <Paragraphs>176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龍騰四海</vt:lpstr>
      <vt:lpstr>Methodological Issues in Needs Assessment for Quality Assurance in a National Context:  The Case of Head Start Needs Assessment  </vt:lpstr>
      <vt:lpstr>Needs Assessment (NA) Basic Concepts </vt:lpstr>
      <vt:lpstr>NA Basic Concepts </vt:lpstr>
      <vt:lpstr>Quality Assurance (QA)</vt:lpstr>
      <vt:lpstr>Needs Assessment &amp; Quality Assurance </vt:lpstr>
      <vt:lpstr>Head Start Needs Assessment</vt:lpstr>
      <vt:lpstr>Head Start Needs Assessment</vt:lpstr>
      <vt:lpstr>The Head Start Needs Assessment National Analysis Project</vt:lpstr>
      <vt:lpstr>Methodological Issues</vt:lpstr>
      <vt:lpstr>Sampling issues</vt:lpstr>
      <vt:lpstr> Participant Selection Approach </vt:lpstr>
      <vt:lpstr> Instrumentation issues  </vt:lpstr>
      <vt:lpstr>Modifications of Head Start Needs Assessment National Template Items</vt:lpstr>
      <vt:lpstr>Data Issues</vt:lpstr>
      <vt:lpstr>Type of Data Received</vt:lpstr>
      <vt:lpstr>Data Collection Methods</vt:lpstr>
      <vt:lpstr>Lessons Learned</vt:lpstr>
      <vt:lpstr>Lessons Learned</vt:lpstr>
      <vt:lpstr>Q &amp; A</vt:lpstr>
      <vt:lpstr>References</vt:lpstr>
      <vt:lpstr>Contact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Methodological Issues in Needs Assessment for Quality Assurance in a  National Context:  The Case of Head Start Needs Assessment</dc:title>
  <dc:creator>Sonya</dc:creator>
  <cp:lastModifiedBy>Sonya Hung</cp:lastModifiedBy>
  <cp:revision>47</cp:revision>
  <dcterms:created xsi:type="dcterms:W3CDTF">2011-08-11T01:34:17Z</dcterms:created>
  <dcterms:modified xsi:type="dcterms:W3CDTF">2011-10-31T16:39:33Z</dcterms:modified>
</cp:coreProperties>
</file>