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70" r:id="rId3"/>
    <p:sldId id="257" r:id="rId4"/>
    <p:sldId id="264" r:id="rId5"/>
    <p:sldId id="283" r:id="rId6"/>
    <p:sldId id="259" r:id="rId7"/>
    <p:sldId id="284" r:id="rId8"/>
    <p:sldId id="268" r:id="rId9"/>
    <p:sldId id="261" r:id="rId10"/>
    <p:sldId id="262" r:id="rId11"/>
    <p:sldId id="269" r:id="rId12"/>
    <p:sldId id="280" r:id="rId13"/>
    <p:sldId id="293" r:id="rId14"/>
    <p:sldId id="296" r:id="rId15"/>
    <p:sldId id="271" r:id="rId16"/>
    <p:sldId id="289" r:id="rId17"/>
    <p:sldId id="290" r:id="rId18"/>
    <p:sldId id="291" r:id="rId19"/>
    <p:sldId id="292" r:id="rId20"/>
    <p:sldId id="295" r:id="rId21"/>
    <p:sldId id="276" r:id="rId22"/>
    <p:sldId id="294"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 Iriti" initials="" lastIdx="10" clrIdx="0"/>
  <p:cmAuthor id="1" name="Kari Nelsestuen" initials="KN"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559" autoAdjust="0"/>
  </p:normalViewPr>
  <p:slideViewPr>
    <p:cSldViewPr snapToGrid="0" snapToObjects="1">
      <p:cViewPr>
        <p:scale>
          <a:sx n="100" d="100"/>
          <a:sy n="100" d="100"/>
        </p:scale>
        <p:origin x="-1544" y="9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58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D29EEB-2F6D-1F43-920D-C98CC4741FDC}" type="doc">
      <dgm:prSet loTypeId="urn:microsoft.com/office/officeart/2005/8/layout/cycle6" loCatId="" qsTypeId="urn:microsoft.com/office/officeart/2005/8/quickstyle/simple4" qsCatId="simple" csTypeId="urn:microsoft.com/office/officeart/2005/8/colors/accent1_2" csCatId="accent1" phldr="1"/>
      <dgm:spPr/>
      <dgm:t>
        <a:bodyPr/>
        <a:lstStyle/>
        <a:p>
          <a:endParaRPr lang="en-US"/>
        </a:p>
      </dgm:t>
    </dgm:pt>
    <dgm:pt modelId="{184C4B44-E1EA-704B-99AC-2ECFE6F14E07}">
      <dgm:prSet phldrT="[Text]" custT="1"/>
      <dgm:spPr/>
      <dgm:t>
        <a:bodyPr/>
        <a:lstStyle/>
        <a:p>
          <a:r>
            <a:rPr lang="en-US" sz="1800" dirty="0" smtClean="0"/>
            <a:t>Evaluation questions</a:t>
          </a:r>
          <a:endParaRPr lang="en-US" sz="1800" dirty="0"/>
        </a:p>
      </dgm:t>
    </dgm:pt>
    <dgm:pt modelId="{A2C893DD-7AE7-4B40-B615-27CB59C08896}" type="parTrans" cxnId="{9C22A850-F6CB-9F48-848B-4B12981284E1}">
      <dgm:prSet/>
      <dgm:spPr/>
      <dgm:t>
        <a:bodyPr/>
        <a:lstStyle/>
        <a:p>
          <a:endParaRPr lang="en-US"/>
        </a:p>
      </dgm:t>
    </dgm:pt>
    <dgm:pt modelId="{A350C7A5-C2C6-A043-89AD-1FD26CB09C02}" type="sibTrans" cxnId="{9C22A850-F6CB-9F48-848B-4B12981284E1}">
      <dgm:prSet/>
      <dgm:spPr/>
      <dgm:t>
        <a:bodyPr/>
        <a:lstStyle/>
        <a:p>
          <a:endParaRPr lang="en-US"/>
        </a:p>
      </dgm:t>
    </dgm:pt>
    <dgm:pt modelId="{3EDDEDE2-DAAC-4444-8731-0F0478D8377D}">
      <dgm:prSet phldrT="[Text]" custT="1"/>
      <dgm:spPr/>
      <dgm:t>
        <a:bodyPr/>
        <a:lstStyle/>
        <a:p>
          <a:r>
            <a:rPr lang="en-US" sz="1800" dirty="0" smtClean="0"/>
            <a:t>Program theory/logic</a:t>
          </a:r>
          <a:endParaRPr lang="en-US" sz="1800" dirty="0"/>
        </a:p>
      </dgm:t>
    </dgm:pt>
    <dgm:pt modelId="{DC93132D-2527-7D44-80FF-3FB1AFB1AF38}" type="parTrans" cxnId="{9D9406A7-C154-B749-87E6-16CE61C76CAD}">
      <dgm:prSet/>
      <dgm:spPr/>
      <dgm:t>
        <a:bodyPr/>
        <a:lstStyle/>
        <a:p>
          <a:endParaRPr lang="en-US"/>
        </a:p>
      </dgm:t>
    </dgm:pt>
    <dgm:pt modelId="{99F724D0-BABB-0D44-BB30-3DE85C861CF2}" type="sibTrans" cxnId="{9D9406A7-C154-B749-87E6-16CE61C76CAD}">
      <dgm:prSet/>
      <dgm:spPr/>
      <dgm:t>
        <a:bodyPr/>
        <a:lstStyle/>
        <a:p>
          <a:endParaRPr lang="en-US"/>
        </a:p>
      </dgm:t>
    </dgm:pt>
    <dgm:pt modelId="{7297083C-C6F1-D24C-A141-8BC206192037}">
      <dgm:prSet phldrT="[Text]" custT="1"/>
      <dgm:spPr/>
      <dgm:t>
        <a:bodyPr/>
        <a:lstStyle/>
        <a:p>
          <a:r>
            <a:rPr lang="en-US" sz="1800" dirty="0" smtClean="0"/>
            <a:t>Instrumentation</a:t>
          </a:r>
          <a:endParaRPr lang="en-US" sz="1800" dirty="0"/>
        </a:p>
      </dgm:t>
    </dgm:pt>
    <dgm:pt modelId="{7E7FB608-10B7-F14E-B9B7-3CABD0EECB2E}" type="parTrans" cxnId="{D3ACDFFA-AAD7-9042-9669-024E27C98901}">
      <dgm:prSet/>
      <dgm:spPr/>
      <dgm:t>
        <a:bodyPr/>
        <a:lstStyle/>
        <a:p>
          <a:endParaRPr lang="en-US"/>
        </a:p>
      </dgm:t>
    </dgm:pt>
    <dgm:pt modelId="{5308B7C6-0E47-EF46-AF9C-8A27F777492A}" type="sibTrans" cxnId="{D3ACDFFA-AAD7-9042-9669-024E27C98901}">
      <dgm:prSet/>
      <dgm:spPr/>
      <dgm:t>
        <a:bodyPr/>
        <a:lstStyle/>
        <a:p>
          <a:endParaRPr lang="en-US"/>
        </a:p>
      </dgm:t>
    </dgm:pt>
    <dgm:pt modelId="{483B6DB7-3F19-8742-80FB-00E5187ABFF5}">
      <dgm:prSet phldrT="[Text]" custT="1"/>
      <dgm:spPr/>
      <dgm:t>
        <a:bodyPr/>
        <a:lstStyle/>
        <a:p>
          <a:r>
            <a:rPr lang="en-US" sz="1800" dirty="0" smtClean="0"/>
            <a:t>Methodological design</a:t>
          </a:r>
          <a:endParaRPr lang="en-US" sz="1800" dirty="0"/>
        </a:p>
      </dgm:t>
    </dgm:pt>
    <dgm:pt modelId="{92C2EB0C-0105-EA4C-B0D9-E5708AC2DF55}" type="parTrans" cxnId="{7403CB9B-CD97-AF43-8DA5-8F61E6C3CA3A}">
      <dgm:prSet/>
      <dgm:spPr/>
      <dgm:t>
        <a:bodyPr/>
        <a:lstStyle/>
        <a:p>
          <a:endParaRPr lang="en-US"/>
        </a:p>
      </dgm:t>
    </dgm:pt>
    <dgm:pt modelId="{AE907710-6A80-5242-8238-833572FA77FE}" type="sibTrans" cxnId="{7403CB9B-CD97-AF43-8DA5-8F61E6C3CA3A}">
      <dgm:prSet/>
      <dgm:spPr/>
      <dgm:t>
        <a:bodyPr/>
        <a:lstStyle/>
        <a:p>
          <a:endParaRPr lang="en-US"/>
        </a:p>
      </dgm:t>
    </dgm:pt>
    <dgm:pt modelId="{23C07E97-6C4E-EA42-901A-29225F162B2C}">
      <dgm:prSet phldrT="[Text]" custT="1"/>
      <dgm:spPr/>
      <dgm:t>
        <a:bodyPr/>
        <a:lstStyle/>
        <a:p>
          <a:r>
            <a:rPr lang="en-US" sz="1800" dirty="0" smtClean="0"/>
            <a:t>Client relationship</a:t>
          </a:r>
          <a:endParaRPr lang="en-US" sz="1800" dirty="0"/>
        </a:p>
      </dgm:t>
    </dgm:pt>
    <dgm:pt modelId="{4A6D8369-2B57-DA48-802B-836384B33C47}" type="parTrans" cxnId="{8E966915-BDA4-9D41-98F9-841BB36E5D05}">
      <dgm:prSet/>
      <dgm:spPr/>
      <dgm:t>
        <a:bodyPr/>
        <a:lstStyle/>
        <a:p>
          <a:endParaRPr lang="en-US"/>
        </a:p>
      </dgm:t>
    </dgm:pt>
    <dgm:pt modelId="{8AA7EC24-70E5-6247-8A7E-8AAB7E6A5AB2}" type="sibTrans" cxnId="{8E966915-BDA4-9D41-98F9-841BB36E5D05}">
      <dgm:prSet/>
      <dgm:spPr/>
      <dgm:t>
        <a:bodyPr/>
        <a:lstStyle/>
        <a:p>
          <a:endParaRPr lang="en-US"/>
        </a:p>
      </dgm:t>
    </dgm:pt>
    <dgm:pt modelId="{51FFE078-D078-D64B-BFF2-087485B6127C}">
      <dgm:prSet custT="1"/>
      <dgm:spPr/>
      <dgm:t>
        <a:bodyPr/>
        <a:lstStyle/>
        <a:p>
          <a:r>
            <a:rPr lang="en-US" sz="1400" dirty="0" smtClean="0"/>
            <a:t>Analytical </a:t>
          </a:r>
          <a:r>
            <a:rPr lang="en-US" sz="1800" dirty="0" smtClean="0"/>
            <a:t>methods</a:t>
          </a:r>
          <a:endParaRPr lang="en-US" sz="1800" dirty="0"/>
        </a:p>
      </dgm:t>
    </dgm:pt>
    <dgm:pt modelId="{24C68014-F584-0F4A-AEEA-25D24A017726}" type="parTrans" cxnId="{9F7AB632-20D8-1241-B73D-D9B91574DD5D}">
      <dgm:prSet/>
      <dgm:spPr/>
      <dgm:t>
        <a:bodyPr/>
        <a:lstStyle/>
        <a:p>
          <a:endParaRPr lang="en-US"/>
        </a:p>
      </dgm:t>
    </dgm:pt>
    <dgm:pt modelId="{DEF9AFB9-7418-5F40-BA7F-AC00BF3FD340}" type="sibTrans" cxnId="{9F7AB632-20D8-1241-B73D-D9B91574DD5D}">
      <dgm:prSet/>
      <dgm:spPr/>
      <dgm:t>
        <a:bodyPr/>
        <a:lstStyle/>
        <a:p>
          <a:endParaRPr lang="en-US"/>
        </a:p>
      </dgm:t>
    </dgm:pt>
    <dgm:pt modelId="{ECBE4279-D27C-1142-BB19-A25A72E16DDA}">
      <dgm:prSet/>
      <dgm:spPr/>
      <dgm:t>
        <a:bodyPr/>
        <a:lstStyle/>
        <a:p>
          <a:r>
            <a:rPr lang="en-US" dirty="0" smtClean="0"/>
            <a:t>Reporting, interpretation and use</a:t>
          </a:r>
          <a:endParaRPr lang="en-US" dirty="0"/>
        </a:p>
      </dgm:t>
    </dgm:pt>
    <dgm:pt modelId="{E7751943-650F-124C-ADA7-ECB9D003751E}" type="parTrans" cxnId="{BA0F5F6E-DD3A-9144-946E-563876A28725}">
      <dgm:prSet/>
      <dgm:spPr/>
      <dgm:t>
        <a:bodyPr/>
        <a:lstStyle/>
        <a:p>
          <a:endParaRPr lang="en-US"/>
        </a:p>
      </dgm:t>
    </dgm:pt>
    <dgm:pt modelId="{FD713F50-11A2-D448-8709-93356B520C5F}" type="sibTrans" cxnId="{BA0F5F6E-DD3A-9144-946E-563876A28725}">
      <dgm:prSet/>
      <dgm:spPr/>
      <dgm:t>
        <a:bodyPr/>
        <a:lstStyle/>
        <a:p>
          <a:endParaRPr lang="en-US"/>
        </a:p>
      </dgm:t>
    </dgm:pt>
    <dgm:pt modelId="{E268B21F-568F-A442-9229-6BCD67990A01}" type="pres">
      <dgm:prSet presAssocID="{30D29EEB-2F6D-1F43-920D-C98CC4741FDC}" presName="cycle" presStyleCnt="0">
        <dgm:presLayoutVars>
          <dgm:dir/>
          <dgm:resizeHandles val="exact"/>
        </dgm:presLayoutVars>
      </dgm:prSet>
      <dgm:spPr/>
      <dgm:t>
        <a:bodyPr/>
        <a:lstStyle/>
        <a:p>
          <a:endParaRPr lang="en-US"/>
        </a:p>
      </dgm:t>
    </dgm:pt>
    <dgm:pt modelId="{86FC07D0-A0FB-A540-8304-0E0F5BB13990}" type="pres">
      <dgm:prSet presAssocID="{184C4B44-E1EA-704B-99AC-2ECFE6F14E07}" presName="node" presStyleLbl="node1" presStyleIdx="0" presStyleCnt="7" custScaleX="135662">
        <dgm:presLayoutVars>
          <dgm:bulletEnabled val="1"/>
        </dgm:presLayoutVars>
      </dgm:prSet>
      <dgm:spPr/>
      <dgm:t>
        <a:bodyPr/>
        <a:lstStyle/>
        <a:p>
          <a:endParaRPr lang="en-US"/>
        </a:p>
      </dgm:t>
    </dgm:pt>
    <dgm:pt modelId="{130251B8-1BF5-754E-9ADF-55D048949805}" type="pres">
      <dgm:prSet presAssocID="{184C4B44-E1EA-704B-99AC-2ECFE6F14E07}" presName="spNode" presStyleCnt="0"/>
      <dgm:spPr/>
    </dgm:pt>
    <dgm:pt modelId="{B2BBEAA3-0192-1A48-A30C-BE5D560DAC1E}" type="pres">
      <dgm:prSet presAssocID="{A350C7A5-C2C6-A043-89AD-1FD26CB09C02}" presName="sibTrans" presStyleLbl="sibTrans1D1" presStyleIdx="0" presStyleCnt="7"/>
      <dgm:spPr/>
      <dgm:t>
        <a:bodyPr/>
        <a:lstStyle/>
        <a:p>
          <a:endParaRPr lang="en-US"/>
        </a:p>
      </dgm:t>
    </dgm:pt>
    <dgm:pt modelId="{16BFD6C2-03B0-4E47-B044-66EA5DB17A93}" type="pres">
      <dgm:prSet presAssocID="{23C07E97-6C4E-EA42-901A-29225F162B2C}" presName="node" presStyleLbl="node1" presStyleIdx="1" presStyleCnt="7" custScaleX="169868">
        <dgm:presLayoutVars>
          <dgm:bulletEnabled val="1"/>
        </dgm:presLayoutVars>
      </dgm:prSet>
      <dgm:spPr/>
      <dgm:t>
        <a:bodyPr/>
        <a:lstStyle/>
        <a:p>
          <a:endParaRPr lang="en-US"/>
        </a:p>
      </dgm:t>
    </dgm:pt>
    <dgm:pt modelId="{50FDEDB2-051B-484A-A238-F1E17525D239}" type="pres">
      <dgm:prSet presAssocID="{23C07E97-6C4E-EA42-901A-29225F162B2C}" presName="spNode" presStyleCnt="0"/>
      <dgm:spPr/>
    </dgm:pt>
    <dgm:pt modelId="{4B679C75-C03C-4644-B645-716037AD69B6}" type="pres">
      <dgm:prSet presAssocID="{8AA7EC24-70E5-6247-8A7E-8AAB7E6A5AB2}" presName="sibTrans" presStyleLbl="sibTrans1D1" presStyleIdx="1" presStyleCnt="7"/>
      <dgm:spPr/>
      <dgm:t>
        <a:bodyPr/>
        <a:lstStyle/>
        <a:p>
          <a:endParaRPr lang="en-US"/>
        </a:p>
      </dgm:t>
    </dgm:pt>
    <dgm:pt modelId="{60A418DA-6C00-E848-98CC-F715F0F5F251}" type="pres">
      <dgm:prSet presAssocID="{3EDDEDE2-DAAC-4444-8731-0F0478D8377D}" presName="node" presStyleLbl="node1" presStyleIdx="2" presStyleCnt="7" custScaleX="150077">
        <dgm:presLayoutVars>
          <dgm:bulletEnabled val="1"/>
        </dgm:presLayoutVars>
      </dgm:prSet>
      <dgm:spPr/>
      <dgm:t>
        <a:bodyPr/>
        <a:lstStyle/>
        <a:p>
          <a:endParaRPr lang="en-US"/>
        </a:p>
      </dgm:t>
    </dgm:pt>
    <dgm:pt modelId="{6F8A0F48-3DE4-F64C-A960-F98F099F5472}" type="pres">
      <dgm:prSet presAssocID="{3EDDEDE2-DAAC-4444-8731-0F0478D8377D}" presName="spNode" presStyleCnt="0"/>
      <dgm:spPr/>
    </dgm:pt>
    <dgm:pt modelId="{463C1EB0-A002-F949-ABC6-EE6B085555C2}" type="pres">
      <dgm:prSet presAssocID="{99F724D0-BABB-0D44-BB30-3DE85C861CF2}" presName="sibTrans" presStyleLbl="sibTrans1D1" presStyleIdx="2" presStyleCnt="7"/>
      <dgm:spPr/>
      <dgm:t>
        <a:bodyPr/>
        <a:lstStyle/>
        <a:p>
          <a:endParaRPr lang="en-US"/>
        </a:p>
      </dgm:t>
    </dgm:pt>
    <dgm:pt modelId="{95E9C5B3-BC1F-D44C-9B40-546E93D61202}" type="pres">
      <dgm:prSet presAssocID="{483B6DB7-3F19-8742-80FB-00E5187ABFF5}" presName="node" presStyleLbl="node1" presStyleIdx="3" presStyleCnt="7" custScaleX="167332">
        <dgm:presLayoutVars>
          <dgm:bulletEnabled val="1"/>
        </dgm:presLayoutVars>
      </dgm:prSet>
      <dgm:spPr/>
      <dgm:t>
        <a:bodyPr/>
        <a:lstStyle/>
        <a:p>
          <a:endParaRPr lang="en-US"/>
        </a:p>
      </dgm:t>
    </dgm:pt>
    <dgm:pt modelId="{74718123-0200-5A4C-898F-A36D7B8A7E92}" type="pres">
      <dgm:prSet presAssocID="{483B6DB7-3F19-8742-80FB-00E5187ABFF5}" presName="spNode" presStyleCnt="0"/>
      <dgm:spPr/>
    </dgm:pt>
    <dgm:pt modelId="{3FF10629-55D3-4F41-A11C-B53D86BE8CBE}" type="pres">
      <dgm:prSet presAssocID="{AE907710-6A80-5242-8238-833572FA77FE}" presName="sibTrans" presStyleLbl="sibTrans1D1" presStyleIdx="3" presStyleCnt="7"/>
      <dgm:spPr/>
      <dgm:t>
        <a:bodyPr/>
        <a:lstStyle/>
        <a:p>
          <a:endParaRPr lang="en-US"/>
        </a:p>
      </dgm:t>
    </dgm:pt>
    <dgm:pt modelId="{26E1276D-CB16-C944-96E1-6BF835E94BC6}" type="pres">
      <dgm:prSet presAssocID="{7297083C-C6F1-D24C-A141-8BC206192037}" presName="node" presStyleLbl="node1" presStyleIdx="4" presStyleCnt="7" custScaleX="149725">
        <dgm:presLayoutVars>
          <dgm:bulletEnabled val="1"/>
        </dgm:presLayoutVars>
      </dgm:prSet>
      <dgm:spPr/>
      <dgm:t>
        <a:bodyPr/>
        <a:lstStyle/>
        <a:p>
          <a:endParaRPr lang="en-US"/>
        </a:p>
      </dgm:t>
    </dgm:pt>
    <dgm:pt modelId="{05084E48-B344-9C48-BD9C-BA1E4DF54FE9}" type="pres">
      <dgm:prSet presAssocID="{7297083C-C6F1-D24C-A141-8BC206192037}" presName="spNode" presStyleCnt="0"/>
      <dgm:spPr/>
    </dgm:pt>
    <dgm:pt modelId="{D99B5374-A658-FA40-A2A6-F2FEDD072B44}" type="pres">
      <dgm:prSet presAssocID="{5308B7C6-0E47-EF46-AF9C-8A27F777492A}" presName="sibTrans" presStyleLbl="sibTrans1D1" presStyleIdx="4" presStyleCnt="7"/>
      <dgm:spPr/>
      <dgm:t>
        <a:bodyPr/>
        <a:lstStyle/>
        <a:p>
          <a:endParaRPr lang="en-US"/>
        </a:p>
      </dgm:t>
    </dgm:pt>
    <dgm:pt modelId="{46FAEA35-2555-6B4D-A79A-8A0967BEA938}" type="pres">
      <dgm:prSet presAssocID="{51FFE078-D078-D64B-BFF2-087485B6127C}" presName="node" presStyleLbl="node1" presStyleIdx="5" presStyleCnt="7" custScaleX="176461">
        <dgm:presLayoutVars>
          <dgm:bulletEnabled val="1"/>
        </dgm:presLayoutVars>
      </dgm:prSet>
      <dgm:spPr/>
      <dgm:t>
        <a:bodyPr/>
        <a:lstStyle/>
        <a:p>
          <a:endParaRPr lang="en-US"/>
        </a:p>
      </dgm:t>
    </dgm:pt>
    <dgm:pt modelId="{064FC0BF-7DE5-3842-8502-655974D94EA3}" type="pres">
      <dgm:prSet presAssocID="{51FFE078-D078-D64B-BFF2-087485B6127C}" presName="spNode" presStyleCnt="0"/>
      <dgm:spPr/>
    </dgm:pt>
    <dgm:pt modelId="{F49D8836-E2DB-2C4E-8F99-EEA078DA2F40}" type="pres">
      <dgm:prSet presAssocID="{DEF9AFB9-7418-5F40-BA7F-AC00BF3FD340}" presName="sibTrans" presStyleLbl="sibTrans1D1" presStyleIdx="5" presStyleCnt="7"/>
      <dgm:spPr/>
      <dgm:t>
        <a:bodyPr/>
        <a:lstStyle/>
        <a:p>
          <a:endParaRPr lang="en-US"/>
        </a:p>
      </dgm:t>
    </dgm:pt>
    <dgm:pt modelId="{9A99E4C3-37F8-844E-986E-9C70C2A72657}" type="pres">
      <dgm:prSet presAssocID="{ECBE4279-D27C-1142-BB19-A25A72E16DDA}" presName="node" presStyleLbl="node1" presStyleIdx="6" presStyleCnt="7" custScaleX="207012">
        <dgm:presLayoutVars>
          <dgm:bulletEnabled val="1"/>
        </dgm:presLayoutVars>
      </dgm:prSet>
      <dgm:spPr/>
      <dgm:t>
        <a:bodyPr/>
        <a:lstStyle/>
        <a:p>
          <a:endParaRPr lang="en-US"/>
        </a:p>
      </dgm:t>
    </dgm:pt>
    <dgm:pt modelId="{3686B47E-3087-C244-A666-D8B467722460}" type="pres">
      <dgm:prSet presAssocID="{ECBE4279-D27C-1142-BB19-A25A72E16DDA}" presName="spNode" presStyleCnt="0"/>
      <dgm:spPr/>
    </dgm:pt>
    <dgm:pt modelId="{CC9B5D57-7FE2-E447-B1F7-3FBFC576AE68}" type="pres">
      <dgm:prSet presAssocID="{FD713F50-11A2-D448-8709-93356B520C5F}" presName="sibTrans" presStyleLbl="sibTrans1D1" presStyleIdx="6" presStyleCnt="7"/>
      <dgm:spPr/>
      <dgm:t>
        <a:bodyPr/>
        <a:lstStyle/>
        <a:p>
          <a:endParaRPr lang="en-US"/>
        </a:p>
      </dgm:t>
    </dgm:pt>
  </dgm:ptLst>
  <dgm:cxnLst>
    <dgm:cxn modelId="{E43B7EA7-0DCB-A643-86A2-F6D0D8754B70}" type="presOf" srcId="{8AA7EC24-70E5-6247-8A7E-8AAB7E6A5AB2}" destId="{4B679C75-C03C-4644-B645-716037AD69B6}" srcOrd="0" destOrd="0" presId="urn:microsoft.com/office/officeart/2005/8/layout/cycle6"/>
    <dgm:cxn modelId="{EAFA3047-4E6D-D449-803C-43BE992CA7C9}" type="presOf" srcId="{51FFE078-D078-D64B-BFF2-087485B6127C}" destId="{46FAEA35-2555-6B4D-A79A-8A0967BEA938}" srcOrd="0" destOrd="0" presId="urn:microsoft.com/office/officeart/2005/8/layout/cycle6"/>
    <dgm:cxn modelId="{8E966915-BDA4-9D41-98F9-841BB36E5D05}" srcId="{30D29EEB-2F6D-1F43-920D-C98CC4741FDC}" destId="{23C07E97-6C4E-EA42-901A-29225F162B2C}" srcOrd="1" destOrd="0" parTransId="{4A6D8369-2B57-DA48-802B-836384B33C47}" sibTransId="{8AA7EC24-70E5-6247-8A7E-8AAB7E6A5AB2}"/>
    <dgm:cxn modelId="{9D9406A7-C154-B749-87E6-16CE61C76CAD}" srcId="{30D29EEB-2F6D-1F43-920D-C98CC4741FDC}" destId="{3EDDEDE2-DAAC-4444-8731-0F0478D8377D}" srcOrd="2" destOrd="0" parTransId="{DC93132D-2527-7D44-80FF-3FB1AFB1AF38}" sibTransId="{99F724D0-BABB-0D44-BB30-3DE85C861CF2}"/>
    <dgm:cxn modelId="{9C22A850-F6CB-9F48-848B-4B12981284E1}" srcId="{30D29EEB-2F6D-1F43-920D-C98CC4741FDC}" destId="{184C4B44-E1EA-704B-99AC-2ECFE6F14E07}" srcOrd="0" destOrd="0" parTransId="{A2C893DD-7AE7-4B40-B615-27CB59C08896}" sibTransId="{A350C7A5-C2C6-A043-89AD-1FD26CB09C02}"/>
    <dgm:cxn modelId="{D3ACDFFA-AAD7-9042-9669-024E27C98901}" srcId="{30D29EEB-2F6D-1F43-920D-C98CC4741FDC}" destId="{7297083C-C6F1-D24C-A141-8BC206192037}" srcOrd="4" destOrd="0" parTransId="{7E7FB608-10B7-F14E-B9B7-3CABD0EECB2E}" sibTransId="{5308B7C6-0E47-EF46-AF9C-8A27F777492A}"/>
    <dgm:cxn modelId="{E101ACD9-EC6E-1748-B825-FDFA69F9C33B}" type="presOf" srcId="{184C4B44-E1EA-704B-99AC-2ECFE6F14E07}" destId="{86FC07D0-A0FB-A540-8304-0E0F5BB13990}" srcOrd="0" destOrd="0" presId="urn:microsoft.com/office/officeart/2005/8/layout/cycle6"/>
    <dgm:cxn modelId="{08D499E1-F290-F74E-AC41-19AFD5AA79CF}" type="presOf" srcId="{A350C7A5-C2C6-A043-89AD-1FD26CB09C02}" destId="{B2BBEAA3-0192-1A48-A30C-BE5D560DAC1E}" srcOrd="0" destOrd="0" presId="urn:microsoft.com/office/officeart/2005/8/layout/cycle6"/>
    <dgm:cxn modelId="{9F7AB632-20D8-1241-B73D-D9B91574DD5D}" srcId="{30D29EEB-2F6D-1F43-920D-C98CC4741FDC}" destId="{51FFE078-D078-D64B-BFF2-087485B6127C}" srcOrd="5" destOrd="0" parTransId="{24C68014-F584-0F4A-AEEA-25D24A017726}" sibTransId="{DEF9AFB9-7418-5F40-BA7F-AC00BF3FD340}"/>
    <dgm:cxn modelId="{91CB3968-D675-CF4A-B5E1-D8D70F5F3CBA}" type="presOf" srcId="{30D29EEB-2F6D-1F43-920D-C98CC4741FDC}" destId="{E268B21F-568F-A442-9229-6BCD67990A01}" srcOrd="0" destOrd="0" presId="urn:microsoft.com/office/officeart/2005/8/layout/cycle6"/>
    <dgm:cxn modelId="{34327389-943D-E84A-AF73-4554B3881D09}" type="presOf" srcId="{99F724D0-BABB-0D44-BB30-3DE85C861CF2}" destId="{463C1EB0-A002-F949-ABC6-EE6B085555C2}" srcOrd="0" destOrd="0" presId="urn:microsoft.com/office/officeart/2005/8/layout/cycle6"/>
    <dgm:cxn modelId="{40781976-B8BF-A643-BBED-868073636C00}" type="presOf" srcId="{DEF9AFB9-7418-5F40-BA7F-AC00BF3FD340}" destId="{F49D8836-E2DB-2C4E-8F99-EEA078DA2F40}" srcOrd="0" destOrd="0" presId="urn:microsoft.com/office/officeart/2005/8/layout/cycle6"/>
    <dgm:cxn modelId="{02A3EAFF-16D3-174D-ABF1-988B478172F1}" type="presOf" srcId="{483B6DB7-3F19-8742-80FB-00E5187ABFF5}" destId="{95E9C5B3-BC1F-D44C-9B40-546E93D61202}" srcOrd="0" destOrd="0" presId="urn:microsoft.com/office/officeart/2005/8/layout/cycle6"/>
    <dgm:cxn modelId="{3C112CEC-3ECA-3941-BB00-F5BDA7B0C91E}" type="presOf" srcId="{ECBE4279-D27C-1142-BB19-A25A72E16DDA}" destId="{9A99E4C3-37F8-844E-986E-9C70C2A72657}" srcOrd="0" destOrd="0" presId="urn:microsoft.com/office/officeart/2005/8/layout/cycle6"/>
    <dgm:cxn modelId="{7403CB9B-CD97-AF43-8DA5-8F61E6C3CA3A}" srcId="{30D29EEB-2F6D-1F43-920D-C98CC4741FDC}" destId="{483B6DB7-3F19-8742-80FB-00E5187ABFF5}" srcOrd="3" destOrd="0" parTransId="{92C2EB0C-0105-EA4C-B0D9-E5708AC2DF55}" sibTransId="{AE907710-6A80-5242-8238-833572FA77FE}"/>
    <dgm:cxn modelId="{60C655E3-D070-9547-B622-B6AE10DC7F3C}" type="presOf" srcId="{AE907710-6A80-5242-8238-833572FA77FE}" destId="{3FF10629-55D3-4F41-A11C-B53D86BE8CBE}" srcOrd="0" destOrd="0" presId="urn:microsoft.com/office/officeart/2005/8/layout/cycle6"/>
    <dgm:cxn modelId="{4A843525-6D03-FB41-B86A-F33D7B3051E4}" type="presOf" srcId="{FD713F50-11A2-D448-8709-93356B520C5F}" destId="{CC9B5D57-7FE2-E447-B1F7-3FBFC576AE68}" srcOrd="0" destOrd="0" presId="urn:microsoft.com/office/officeart/2005/8/layout/cycle6"/>
    <dgm:cxn modelId="{BA0F5F6E-DD3A-9144-946E-563876A28725}" srcId="{30D29EEB-2F6D-1F43-920D-C98CC4741FDC}" destId="{ECBE4279-D27C-1142-BB19-A25A72E16DDA}" srcOrd="6" destOrd="0" parTransId="{E7751943-650F-124C-ADA7-ECB9D003751E}" sibTransId="{FD713F50-11A2-D448-8709-93356B520C5F}"/>
    <dgm:cxn modelId="{2693E759-0A27-7345-9A51-FA9C4A7FE0AA}" type="presOf" srcId="{23C07E97-6C4E-EA42-901A-29225F162B2C}" destId="{16BFD6C2-03B0-4E47-B044-66EA5DB17A93}" srcOrd="0" destOrd="0" presId="urn:microsoft.com/office/officeart/2005/8/layout/cycle6"/>
    <dgm:cxn modelId="{24E4DFCF-71A0-6D43-A071-F28CA152A35F}" type="presOf" srcId="{5308B7C6-0E47-EF46-AF9C-8A27F777492A}" destId="{D99B5374-A658-FA40-A2A6-F2FEDD072B44}" srcOrd="0" destOrd="0" presId="urn:microsoft.com/office/officeart/2005/8/layout/cycle6"/>
    <dgm:cxn modelId="{F00B50BA-DC38-DD47-B1A3-4C9E8DCC9621}" type="presOf" srcId="{7297083C-C6F1-D24C-A141-8BC206192037}" destId="{26E1276D-CB16-C944-96E1-6BF835E94BC6}" srcOrd="0" destOrd="0" presId="urn:microsoft.com/office/officeart/2005/8/layout/cycle6"/>
    <dgm:cxn modelId="{50E59C79-7B8C-7244-92E9-3EB33C11F6F1}" type="presOf" srcId="{3EDDEDE2-DAAC-4444-8731-0F0478D8377D}" destId="{60A418DA-6C00-E848-98CC-F715F0F5F251}" srcOrd="0" destOrd="0" presId="urn:microsoft.com/office/officeart/2005/8/layout/cycle6"/>
    <dgm:cxn modelId="{FA48BAAB-A741-874E-BD5F-9C03C2F3EDB2}" type="presParOf" srcId="{E268B21F-568F-A442-9229-6BCD67990A01}" destId="{86FC07D0-A0FB-A540-8304-0E0F5BB13990}" srcOrd="0" destOrd="0" presId="urn:microsoft.com/office/officeart/2005/8/layout/cycle6"/>
    <dgm:cxn modelId="{7ABC164D-DD45-B947-9A70-D13E99BE7BC8}" type="presParOf" srcId="{E268B21F-568F-A442-9229-6BCD67990A01}" destId="{130251B8-1BF5-754E-9ADF-55D048949805}" srcOrd="1" destOrd="0" presId="urn:microsoft.com/office/officeart/2005/8/layout/cycle6"/>
    <dgm:cxn modelId="{C376D69F-1A9C-1A4E-B5AD-C2A7D4C796DC}" type="presParOf" srcId="{E268B21F-568F-A442-9229-6BCD67990A01}" destId="{B2BBEAA3-0192-1A48-A30C-BE5D560DAC1E}" srcOrd="2" destOrd="0" presId="urn:microsoft.com/office/officeart/2005/8/layout/cycle6"/>
    <dgm:cxn modelId="{12B8A8DE-2C37-694E-8462-D0591924860C}" type="presParOf" srcId="{E268B21F-568F-A442-9229-6BCD67990A01}" destId="{16BFD6C2-03B0-4E47-B044-66EA5DB17A93}" srcOrd="3" destOrd="0" presId="urn:microsoft.com/office/officeart/2005/8/layout/cycle6"/>
    <dgm:cxn modelId="{25DF0EF9-37EF-FE4F-BFB5-E8E18237C545}" type="presParOf" srcId="{E268B21F-568F-A442-9229-6BCD67990A01}" destId="{50FDEDB2-051B-484A-A238-F1E17525D239}" srcOrd="4" destOrd="0" presId="urn:microsoft.com/office/officeart/2005/8/layout/cycle6"/>
    <dgm:cxn modelId="{807B35B5-1CA7-4C41-8973-D72193489D50}" type="presParOf" srcId="{E268B21F-568F-A442-9229-6BCD67990A01}" destId="{4B679C75-C03C-4644-B645-716037AD69B6}" srcOrd="5" destOrd="0" presId="urn:microsoft.com/office/officeart/2005/8/layout/cycle6"/>
    <dgm:cxn modelId="{4993CFF6-8CB8-684C-BF68-DEB10590615E}" type="presParOf" srcId="{E268B21F-568F-A442-9229-6BCD67990A01}" destId="{60A418DA-6C00-E848-98CC-F715F0F5F251}" srcOrd="6" destOrd="0" presId="urn:microsoft.com/office/officeart/2005/8/layout/cycle6"/>
    <dgm:cxn modelId="{27D42CE8-BDF1-C84D-B9A1-6F50E5741392}" type="presParOf" srcId="{E268B21F-568F-A442-9229-6BCD67990A01}" destId="{6F8A0F48-3DE4-F64C-A960-F98F099F5472}" srcOrd="7" destOrd="0" presId="urn:microsoft.com/office/officeart/2005/8/layout/cycle6"/>
    <dgm:cxn modelId="{22E16801-03D9-A947-8093-6A7C80725F1E}" type="presParOf" srcId="{E268B21F-568F-A442-9229-6BCD67990A01}" destId="{463C1EB0-A002-F949-ABC6-EE6B085555C2}" srcOrd="8" destOrd="0" presId="urn:microsoft.com/office/officeart/2005/8/layout/cycle6"/>
    <dgm:cxn modelId="{CA7629D0-5EBC-2A4C-AC57-79046C89751A}" type="presParOf" srcId="{E268B21F-568F-A442-9229-6BCD67990A01}" destId="{95E9C5B3-BC1F-D44C-9B40-546E93D61202}" srcOrd="9" destOrd="0" presId="urn:microsoft.com/office/officeart/2005/8/layout/cycle6"/>
    <dgm:cxn modelId="{581D21F0-36CB-D546-83A4-C35EC748A2B1}" type="presParOf" srcId="{E268B21F-568F-A442-9229-6BCD67990A01}" destId="{74718123-0200-5A4C-898F-A36D7B8A7E92}" srcOrd="10" destOrd="0" presId="urn:microsoft.com/office/officeart/2005/8/layout/cycle6"/>
    <dgm:cxn modelId="{A2C28698-7C33-CA43-A5CE-C6F164885B95}" type="presParOf" srcId="{E268B21F-568F-A442-9229-6BCD67990A01}" destId="{3FF10629-55D3-4F41-A11C-B53D86BE8CBE}" srcOrd="11" destOrd="0" presId="urn:microsoft.com/office/officeart/2005/8/layout/cycle6"/>
    <dgm:cxn modelId="{4E113923-132C-FF4F-A2F4-79B23ED22E17}" type="presParOf" srcId="{E268B21F-568F-A442-9229-6BCD67990A01}" destId="{26E1276D-CB16-C944-96E1-6BF835E94BC6}" srcOrd="12" destOrd="0" presId="urn:microsoft.com/office/officeart/2005/8/layout/cycle6"/>
    <dgm:cxn modelId="{14FFD9A4-BBD7-1247-9862-672F8D6DA5E0}" type="presParOf" srcId="{E268B21F-568F-A442-9229-6BCD67990A01}" destId="{05084E48-B344-9C48-BD9C-BA1E4DF54FE9}" srcOrd="13" destOrd="0" presId="urn:microsoft.com/office/officeart/2005/8/layout/cycle6"/>
    <dgm:cxn modelId="{5DE63BD1-C9EA-E848-95B7-2F081B1A9DF8}" type="presParOf" srcId="{E268B21F-568F-A442-9229-6BCD67990A01}" destId="{D99B5374-A658-FA40-A2A6-F2FEDD072B44}" srcOrd="14" destOrd="0" presId="urn:microsoft.com/office/officeart/2005/8/layout/cycle6"/>
    <dgm:cxn modelId="{EEE1B39A-3B72-424C-AB58-DFEEC84AFF6A}" type="presParOf" srcId="{E268B21F-568F-A442-9229-6BCD67990A01}" destId="{46FAEA35-2555-6B4D-A79A-8A0967BEA938}" srcOrd="15" destOrd="0" presId="urn:microsoft.com/office/officeart/2005/8/layout/cycle6"/>
    <dgm:cxn modelId="{CDF9D1E5-F99A-0F4C-89CE-E136F832701D}" type="presParOf" srcId="{E268B21F-568F-A442-9229-6BCD67990A01}" destId="{064FC0BF-7DE5-3842-8502-655974D94EA3}" srcOrd="16" destOrd="0" presId="urn:microsoft.com/office/officeart/2005/8/layout/cycle6"/>
    <dgm:cxn modelId="{B61792F8-75C8-5242-A71D-9434316460AA}" type="presParOf" srcId="{E268B21F-568F-A442-9229-6BCD67990A01}" destId="{F49D8836-E2DB-2C4E-8F99-EEA078DA2F40}" srcOrd="17" destOrd="0" presId="urn:microsoft.com/office/officeart/2005/8/layout/cycle6"/>
    <dgm:cxn modelId="{EF98D6DE-D13A-9A41-B49A-F4AA87A5EB36}" type="presParOf" srcId="{E268B21F-568F-A442-9229-6BCD67990A01}" destId="{9A99E4C3-37F8-844E-986E-9C70C2A72657}" srcOrd="18" destOrd="0" presId="urn:microsoft.com/office/officeart/2005/8/layout/cycle6"/>
    <dgm:cxn modelId="{E2DA5D9B-7E1C-0A44-B88C-CACFC62902FC}" type="presParOf" srcId="{E268B21F-568F-A442-9229-6BCD67990A01}" destId="{3686B47E-3087-C244-A666-D8B467722460}" srcOrd="19" destOrd="0" presId="urn:microsoft.com/office/officeart/2005/8/layout/cycle6"/>
    <dgm:cxn modelId="{98D3E560-C019-8D45-B592-B33ACF08F3D0}" type="presParOf" srcId="{E268B21F-568F-A442-9229-6BCD67990A01}" destId="{CC9B5D57-7FE2-E447-B1F7-3FBFC576AE68}" srcOrd="2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D29EEB-2F6D-1F43-920D-C98CC4741FDC}" type="doc">
      <dgm:prSet loTypeId="urn:microsoft.com/office/officeart/2005/8/layout/cycle6" loCatId="" qsTypeId="urn:microsoft.com/office/officeart/2005/8/quickstyle/simple4" qsCatId="simple" csTypeId="urn:microsoft.com/office/officeart/2005/8/colors/accent1_2" csCatId="accent1" phldr="1"/>
      <dgm:spPr/>
      <dgm:t>
        <a:bodyPr/>
        <a:lstStyle/>
        <a:p>
          <a:endParaRPr lang="en-US"/>
        </a:p>
      </dgm:t>
    </dgm:pt>
    <dgm:pt modelId="{7297083C-C6F1-D24C-A141-8BC206192037}">
      <dgm:prSet phldrT="[Text]"/>
      <dgm:spPr/>
      <dgm:t>
        <a:bodyPr/>
        <a:lstStyle/>
        <a:p>
          <a:r>
            <a:rPr lang="en-US" dirty="0" smtClean="0"/>
            <a:t>Reporting, interpretation and use </a:t>
          </a:r>
          <a:endParaRPr lang="en-US" dirty="0"/>
        </a:p>
      </dgm:t>
    </dgm:pt>
    <dgm:pt modelId="{7E7FB608-10B7-F14E-B9B7-3CABD0EECB2E}" type="parTrans" cxnId="{D3ACDFFA-AAD7-9042-9669-024E27C98901}">
      <dgm:prSet/>
      <dgm:spPr/>
      <dgm:t>
        <a:bodyPr/>
        <a:lstStyle/>
        <a:p>
          <a:endParaRPr lang="en-US"/>
        </a:p>
      </dgm:t>
    </dgm:pt>
    <dgm:pt modelId="{5308B7C6-0E47-EF46-AF9C-8A27F777492A}" type="sibTrans" cxnId="{D3ACDFFA-AAD7-9042-9669-024E27C98901}">
      <dgm:prSet/>
      <dgm:spPr/>
      <dgm:t>
        <a:bodyPr/>
        <a:lstStyle/>
        <a:p>
          <a:endParaRPr lang="en-US"/>
        </a:p>
      </dgm:t>
    </dgm:pt>
    <dgm:pt modelId="{E268B21F-568F-A442-9229-6BCD67990A01}" type="pres">
      <dgm:prSet presAssocID="{30D29EEB-2F6D-1F43-920D-C98CC4741FDC}" presName="cycle" presStyleCnt="0">
        <dgm:presLayoutVars>
          <dgm:dir/>
          <dgm:resizeHandles val="exact"/>
        </dgm:presLayoutVars>
      </dgm:prSet>
      <dgm:spPr/>
      <dgm:t>
        <a:bodyPr/>
        <a:lstStyle/>
        <a:p>
          <a:endParaRPr lang="en-US"/>
        </a:p>
      </dgm:t>
    </dgm:pt>
    <dgm:pt modelId="{26E1276D-CB16-C944-96E1-6BF835E94BC6}" type="pres">
      <dgm:prSet presAssocID="{7297083C-C6F1-D24C-A141-8BC206192037}" presName="node" presStyleLbl="node1" presStyleIdx="0" presStyleCnt="1" custRadScaleRad="91858" custRadScaleInc="-831">
        <dgm:presLayoutVars>
          <dgm:bulletEnabled val="1"/>
        </dgm:presLayoutVars>
      </dgm:prSet>
      <dgm:spPr/>
      <dgm:t>
        <a:bodyPr/>
        <a:lstStyle/>
        <a:p>
          <a:endParaRPr lang="en-US"/>
        </a:p>
      </dgm:t>
    </dgm:pt>
  </dgm:ptLst>
  <dgm:cxnLst>
    <dgm:cxn modelId="{D3ACDFFA-AAD7-9042-9669-024E27C98901}" srcId="{30D29EEB-2F6D-1F43-920D-C98CC4741FDC}" destId="{7297083C-C6F1-D24C-A141-8BC206192037}" srcOrd="0" destOrd="0" parTransId="{7E7FB608-10B7-F14E-B9B7-3CABD0EECB2E}" sibTransId="{5308B7C6-0E47-EF46-AF9C-8A27F777492A}"/>
    <dgm:cxn modelId="{3E036984-0279-471B-B289-C1233410B0FC}" type="presOf" srcId="{7297083C-C6F1-D24C-A141-8BC206192037}" destId="{26E1276D-CB16-C944-96E1-6BF835E94BC6}" srcOrd="0" destOrd="0" presId="urn:microsoft.com/office/officeart/2005/8/layout/cycle6"/>
    <dgm:cxn modelId="{6A1E84AD-AEFE-48A2-A8CA-16DB71FB091D}" type="presOf" srcId="{30D29EEB-2F6D-1F43-920D-C98CC4741FDC}" destId="{E268B21F-568F-A442-9229-6BCD67990A01}" srcOrd="0" destOrd="0" presId="urn:microsoft.com/office/officeart/2005/8/layout/cycle6"/>
    <dgm:cxn modelId="{67627C37-6B43-4124-9953-39C762D0C614}" type="presParOf" srcId="{E268B21F-568F-A442-9229-6BCD67990A01}" destId="{26E1276D-CB16-C944-96E1-6BF835E94BC6}" srcOrd="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B41215-0CA8-4042-BFAE-2032E15C0F81}"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35842F52-3DF7-0646-962D-FA76F56696DD}">
      <dgm:prSet phldrT="[Text]" custT="1"/>
      <dgm:spPr/>
      <dgm:t>
        <a:bodyPr/>
        <a:lstStyle/>
        <a:p>
          <a:r>
            <a:rPr lang="en-US" sz="1800" dirty="0" smtClean="0"/>
            <a:t>Data collection</a:t>
          </a:r>
          <a:endParaRPr lang="en-US" sz="1800" dirty="0"/>
        </a:p>
      </dgm:t>
    </dgm:pt>
    <dgm:pt modelId="{8D21041B-743F-CF46-B820-B819895B7790}" type="parTrans" cxnId="{FD4FE185-5A7E-C442-BE6C-249AFCDC79C7}">
      <dgm:prSet/>
      <dgm:spPr/>
      <dgm:t>
        <a:bodyPr/>
        <a:lstStyle/>
        <a:p>
          <a:endParaRPr lang="en-US"/>
        </a:p>
      </dgm:t>
    </dgm:pt>
    <dgm:pt modelId="{77E80BDE-DD01-4044-B39F-EE5892018E5D}" type="sibTrans" cxnId="{FD4FE185-5A7E-C442-BE6C-249AFCDC79C7}">
      <dgm:prSet/>
      <dgm:spPr/>
      <dgm:t>
        <a:bodyPr/>
        <a:lstStyle/>
        <a:p>
          <a:endParaRPr lang="en-US"/>
        </a:p>
      </dgm:t>
    </dgm:pt>
    <dgm:pt modelId="{FB84AEF6-DD1E-5345-9AEB-23CA320CC98F}">
      <dgm:prSet phldrT="[Text]"/>
      <dgm:spPr/>
      <dgm:t>
        <a:bodyPr/>
        <a:lstStyle/>
        <a:p>
          <a:r>
            <a:rPr lang="en-US" dirty="0" smtClean="0"/>
            <a:t>Master gardener observing, collecting samples, asking questions</a:t>
          </a:r>
          <a:endParaRPr lang="en-US" dirty="0"/>
        </a:p>
      </dgm:t>
    </dgm:pt>
    <dgm:pt modelId="{BD645EFC-8F3B-6E44-8F4A-8B62826BA33B}" type="parTrans" cxnId="{3ECE1270-D5CD-8341-ABD8-A2F82F971F2F}">
      <dgm:prSet/>
      <dgm:spPr/>
      <dgm:t>
        <a:bodyPr/>
        <a:lstStyle/>
        <a:p>
          <a:endParaRPr lang="en-US"/>
        </a:p>
      </dgm:t>
    </dgm:pt>
    <dgm:pt modelId="{55561FC7-B6F4-2F4C-8559-8AA05D717F47}" type="sibTrans" cxnId="{3ECE1270-D5CD-8341-ABD8-A2F82F971F2F}">
      <dgm:prSet/>
      <dgm:spPr/>
      <dgm:t>
        <a:bodyPr/>
        <a:lstStyle/>
        <a:p>
          <a:endParaRPr lang="en-US"/>
        </a:p>
      </dgm:t>
    </dgm:pt>
    <dgm:pt modelId="{D3BE746C-BDC3-304E-A563-E17308DD1D39}">
      <dgm:prSet phldrT="[Text]" custT="1"/>
      <dgm:spPr/>
      <dgm:t>
        <a:bodyPr/>
        <a:lstStyle/>
        <a:p>
          <a:r>
            <a:rPr lang="en-US" sz="2000" dirty="0" smtClean="0"/>
            <a:t>Evaluation findings</a:t>
          </a:r>
          <a:endParaRPr lang="en-US" sz="2000" dirty="0"/>
        </a:p>
      </dgm:t>
    </dgm:pt>
    <dgm:pt modelId="{ADDAB212-A448-6D44-8991-3EEDED14885E}" type="parTrans" cxnId="{66810CC6-D39F-4A44-9DFD-ACD4FDECCB79}">
      <dgm:prSet/>
      <dgm:spPr/>
      <dgm:t>
        <a:bodyPr/>
        <a:lstStyle/>
        <a:p>
          <a:endParaRPr lang="en-US"/>
        </a:p>
      </dgm:t>
    </dgm:pt>
    <dgm:pt modelId="{8AC636F3-9003-554D-AAA5-299A475F80E1}" type="sibTrans" cxnId="{66810CC6-D39F-4A44-9DFD-ACD4FDECCB79}">
      <dgm:prSet/>
      <dgm:spPr/>
      <dgm:t>
        <a:bodyPr/>
        <a:lstStyle/>
        <a:p>
          <a:endParaRPr lang="en-US"/>
        </a:p>
      </dgm:t>
    </dgm:pt>
    <dgm:pt modelId="{3BEDF6B3-F7C8-654F-A6F8-510725C7F6C9}">
      <dgm:prSet phldrT="[Text]"/>
      <dgm:spPr/>
      <dgm:t>
        <a:bodyPr/>
        <a:lstStyle/>
        <a:p>
          <a:r>
            <a:rPr lang="en-US" dirty="0" smtClean="0"/>
            <a:t>Blossom end rot</a:t>
          </a:r>
          <a:endParaRPr lang="en-US" dirty="0"/>
        </a:p>
      </dgm:t>
    </dgm:pt>
    <dgm:pt modelId="{68E4D91E-2D42-7249-8BD8-2D65C26F0179}" type="parTrans" cxnId="{CAF2615D-F285-B64B-AD65-9DE7ABD19126}">
      <dgm:prSet/>
      <dgm:spPr/>
      <dgm:t>
        <a:bodyPr/>
        <a:lstStyle/>
        <a:p>
          <a:endParaRPr lang="en-US"/>
        </a:p>
      </dgm:t>
    </dgm:pt>
    <dgm:pt modelId="{BB807EC8-B352-9348-96F0-7113A35C7E5B}" type="sibTrans" cxnId="{CAF2615D-F285-B64B-AD65-9DE7ABD19126}">
      <dgm:prSet/>
      <dgm:spPr/>
      <dgm:t>
        <a:bodyPr/>
        <a:lstStyle/>
        <a:p>
          <a:endParaRPr lang="en-US"/>
        </a:p>
      </dgm:t>
    </dgm:pt>
    <dgm:pt modelId="{7D3CF273-EF97-6C4B-B7CA-55549929DDE2}">
      <dgm:prSet phldrT="[Text]"/>
      <dgm:spPr/>
      <dgm:t>
        <a:bodyPr/>
        <a:lstStyle/>
        <a:p>
          <a:r>
            <a:rPr lang="en-US" dirty="0" smtClean="0"/>
            <a:t>Two insects destroying plants</a:t>
          </a:r>
          <a:endParaRPr lang="en-US" dirty="0"/>
        </a:p>
      </dgm:t>
    </dgm:pt>
    <dgm:pt modelId="{378369F4-9AEB-4647-A0C3-3F5804695363}" type="parTrans" cxnId="{FC37B79B-8424-C94D-B7D7-DE6E29CBD08D}">
      <dgm:prSet/>
      <dgm:spPr/>
      <dgm:t>
        <a:bodyPr/>
        <a:lstStyle/>
        <a:p>
          <a:endParaRPr lang="en-US"/>
        </a:p>
      </dgm:t>
    </dgm:pt>
    <dgm:pt modelId="{3B4C7232-47DC-8C4F-8E91-3CD4FE8C8B36}" type="sibTrans" cxnId="{FC37B79B-8424-C94D-B7D7-DE6E29CBD08D}">
      <dgm:prSet/>
      <dgm:spPr/>
      <dgm:t>
        <a:bodyPr/>
        <a:lstStyle/>
        <a:p>
          <a:endParaRPr lang="en-US"/>
        </a:p>
      </dgm:t>
    </dgm:pt>
    <dgm:pt modelId="{ACC04517-D365-EC40-ADCC-FBE5B3F0B024}">
      <dgm:prSet phldrT="[Text]" custT="1"/>
      <dgm:spPr/>
      <dgm:t>
        <a:bodyPr/>
        <a:lstStyle/>
        <a:p>
          <a:r>
            <a:rPr lang="en-US" sz="2000" dirty="0" smtClean="0"/>
            <a:t>Recommendations</a:t>
          </a:r>
          <a:endParaRPr lang="en-US" sz="2000" dirty="0"/>
        </a:p>
      </dgm:t>
    </dgm:pt>
    <dgm:pt modelId="{186DAA42-33D1-D14C-BA29-6760A00C1B70}" type="parTrans" cxnId="{20C1863B-7EFF-F74B-8D48-F90AD1B81929}">
      <dgm:prSet/>
      <dgm:spPr/>
      <dgm:t>
        <a:bodyPr/>
        <a:lstStyle/>
        <a:p>
          <a:endParaRPr lang="en-US"/>
        </a:p>
      </dgm:t>
    </dgm:pt>
    <dgm:pt modelId="{18D54A8A-6070-D84F-90CD-806F4CD0EE18}" type="sibTrans" cxnId="{20C1863B-7EFF-F74B-8D48-F90AD1B81929}">
      <dgm:prSet/>
      <dgm:spPr/>
      <dgm:t>
        <a:bodyPr/>
        <a:lstStyle/>
        <a:p>
          <a:endParaRPr lang="en-US"/>
        </a:p>
      </dgm:t>
    </dgm:pt>
    <dgm:pt modelId="{A2CC0CDA-099C-944C-867D-540992330438}">
      <dgm:prSet phldrT="[Text]"/>
      <dgm:spPr/>
      <dgm:t>
        <a:bodyPr/>
        <a:lstStyle/>
        <a:p>
          <a:r>
            <a:rPr lang="en-US" dirty="0" smtClean="0"/>
            <a:t>Add proper nitrogen to soil and mulch</a:t>
          </a:r>
          <a:endParaRPr lang="en-US" dirty="0"/>
        </a:p>
      </dgm:t>
    </dgm:pt>
    <dgm:pt modelId="{9F40D9D6-B37E-964C-86F5-035C11F10D7C}" type="parTrans" cxnId="{B0AF93CB-FE90-7F43-8517-484DB711E390}">
      <dgm:prSet/>
      <dgm:spPr/>
      <dgm:t>
        <a:bodyPr/>
        <a:lstStyle/>
        <a:p>
          <a:endParaRPr lang="en-US"/>
        </a:p>
      </dgm:t>
    </dgm:pt>
    <dgm:pt modelId="{5E2BB5C6-AA90-4A42-81E1-1C6FB52795D1}" type="sibTrans" cxnId="{B0AF93CB-FE90-7F43-8517-484DB711E390}">
      <dgm:prSet/>
      <dgm:spPr/>
      <dgm:t>
        <a:bodyPr/>
        <a:lstStyle/>
        <a:p>
          <a:endParaRPr lang="en-US"/>
        </a:p>
      </dgm:t>
    </dgm:pt>
    <dgm:pt modelId="{FD0AF011-1CC2-8349-A1BC-B0FB11EEE2B2}">
      <dgm:prSet phldrT="[Text]"/>
      <dgm:spPr/>
      <dgm:t>
        <a:bodyPr/>
        <a:lstStyle/>
        <a:p>
          <a:r>
            <a:rPr lang="en-US" dirty="0" smtClean="0"/>
            <a:t>Use insecticide and pick off larger bugs</a:t>
          </a:r>
          <a:endParaRPr lang="en-US" dirty="0"/>
        </a:p>
      </dgm:t>
    </dgm:pt>
    <dgm:pt modelId="{0117698B-4445-2048-B806-D5CE8ABB151D}" type="parTrans" cxnId="{42E6DEAC-794D-4A44-BEC4-57EEF9298130}">
      <dgm:prSet/>
      <dgm:spPr/>
      <dgm:t>
        <a:bodyPr/>
        <a:lstStyle/>
        <a:p>
          <a:endParaRPr lang="en-US"/>
        </a:p>
      </dgm:t>
    </dgm:pt>
    <dgm:pt modelId="{0F410E64-9F89-A240-834B-17CC9F435AF8}" type="sibTrans" cxnId="{42E6DEAC-794D-4A44-BEC4-57EEF9298130}">
      <dgm:prSet/>
      <dgm:spPr/>
      <dgm:t>
        <a:bodyPr/>
        <a:lstStyle/>
        <a:p>
          <a:endParaRPr lang="en-US"/>
        </a:p>
      </dgm:t>
    </dgm:pt>
    <dgm:pt modelId="{992B8558-02E9-0C4B-9635-F8CC4981ACC2}" type="pres">
      <dgm:prSet presAssocID="{E9B41215-0CA8-4042-BFAE-2032E15C0F81}" presName="linearFlow" presStyleCnt="0">
        <dgm:presLayoutVars>
          <dgm:dir/>
          <dgm:animLvl val="lvl"/>
          <dgm:resizeHandles val="exact"/>
        </dgm:presLayoutVars>
      </dgm:prSet>
      <dgm:spPr/>
      <dgm:t>
        <a:bodyPr/>
        <a:lstStyle/>
        <a:p>
          <a:endParaRPr lang="en-US"/>
        </a:p>
      </dgm:t>
    </dgm:pt>
    <dgm:pt modelId="{C47CE2B2-072F-0047-95AC-D5A715E82530}" type="pres">
      <dgm:prSet presAssocID="{35842F52-3DF7-0646-962D-FA76F56696DD}" presName="composite" presStyleCnt="0"/>
      <dgm:spPr/>
    </dgm:pt>
    <dgm:pt modelId="{FBF32D70-0407-2B49-ABF8-672763084E7B}" type="pres">
      <dgm:prSet presAssocID="{35842F52-3DF7-0646-962D-FA76F56696DD}" presName="parentText" presStyleLbl="alignNode1" presStyleIdx="0" presStyleCnt="3">
        <dgm:presLayoutVars>
          <dgm:chMax val="1"/>
          <dgm:bulletEnabled val="1"/>
        </dgm:presLayoutVars>
      </dgm:prSet>
      <dgm:spPr/>
      <dgm:t>
        <a:bodyPr/>
        <a:lstStyle/>
        <a:p>
          <a:endParaRPr lang="en-US"/>
        </a:p>
      </dgm:t>
    </dgm:pt>
    <dgm:pt modelId="{E167166F-95D6-AF4D-9F63-6524B0A76ADB}" type="pres">
      <dgm:prSet presAssocID="{35842F52-3DF7-0646-962D-FA76F56696DD}" presName="descendantText" presStyleLbl="alignAcc1" presStyleIdx="0" presStyleCnt="3">
        <dgm:presLayoutVars>
          <dgm:bulletEnabled val="1"/>
        </dgm:presLayoutVars>
      </dgm:prSet>
      <dgm:spPr/>
      <dgm:t>
        <a:bodyPr/>
        <a:lstStyle/>
        <a:p>
          <a:endParaRPr lang="en-US"/>
        </a:p>
      </dgm:t>
    </dgm:pt>
    <dgm:pt modelId="{09037196-97C3-E040-9D39-0E3E99CCBD80}" type="pres">
      <dgm:prSet presAssocID="{77E80BDE-DD01-4044-B39F-EE5892018E5D}" presName="sp" presStyleCnt="0"/>
      <dgm:spPr/>
    </dgm:pt>
    <dgm:pt modelId="{DAFD0773-88A3-6943-99F3-2DE582C7930F}" type="pres">
      <dgm:prSet presAssocID="{D3BE746C-BDC3-304E-A563-E17308DD1D39}" presName="composite" presStyleCnt="0"/>
      <dgm:spPr/>
    </dgm:pt>
    <dgm:pt modelId="{91992B54-0D05-804C-9727-418E7F33DEE6}" type="pres">
      <dgm:prSet presAssocID="{D3BE746C-BDC3-304E-A563-E17308DD1D39}" presName="parentText" presStyleLbl="alignNode1" presStyleIdx="1" presStyleCnt="3">
        <dgm:presLayoutVars>
          <dgm:chMax val="1"/>
          <dgm:bulletEnabled val="1"/>
        </dgm:presLayoutVars>
      </dgm:prSet>
      <dgm:spPr/>
      <dgm:t>
        <a:bodyPr/>
        <a:lstStyle/>
        <a:p>
          <a:endParaRPr lang="en-US"/>
        </a:p>
      </dgm:t>
    </dgm:pt>
    <dgm:pt modelId="{98A2EB44-073D-4B41-A1AA-9A115CDA23C9}" type="pres">
      <dgm:prSet presAssocID="{D3BE746C-BDC3-304E-A563-E17308DD1D39}" presName="descendantText" presStyleLbl="alignAcc1" presStyleIdx="1" presStyleCnt="3">
        <dgm:presLayoutVars>
          <dgm:bulletEnabled val="1"/>
        </dgm:presLayoutVars>
      </dgm:prSet>
      <dgm:spPr/>
      <dgm:t>
        <a:bodyPr/>
        <a:lstStyle/>
        <a:p>
          <a:endParaRPr lang="en-US"/>
        </a:p>
      </dgm:t>
    </dgm:pt>
    <dgm:pt modelId="{77DF78E9-DED5-8A40-AD1D-36B195EFD153}" type="pres">
      <dgm:prSet presAssocID="{8AC636F3-9003-554D-AAA5-299A475F80E1}" presName="sp" presStyleCnt="0"/>
      <dgm:spPr/>
    </dgm:pt>
    <dgm:pt modelId="{7DF757CC-27C8-A14A-A2EA-56E736C7B23F}" type="pres">
      <dgm:prSet presAssocID="{ACC04517-D365-EC40-ADCC-FBE5B3F0B024}" presName="composite" presStyleCnt="0"/>
      <dgm:spPr/>
    </dgm:pt>
    <dgm:pt modelId="{FACA47B1-0736-5F47-9D1F-058EA317244F}" type="pres">
      <dgm:prSet presAssocID="{ACC04517-D365-EC40-ADCC-FBE5B3F0B024}" presName="parentText" presStyleLbl="alignNode1" presStyleIdx="2" presStyleCnt="3">
        <dgm:presLayoutVars>
          <dgm:chMax val="1"/>
          <dgm:bulletEnabled val="1"/>
        </dgm:presLayoutVars>
      </dgm:prSet>
      <dgm:spPr/>
      <dgm:t>
        <a:bodyPr/>
        <a:lstStyle/>
        <a:p>
          <a:endParaRPr lang="en-US"/>
        </a:p>
      </dgm:t>
    </dgm:pt>
    <dgm:pt modelId="{B8D5DDEB-CB71-B149-8CB0-8C0611178BA1}" type="pres">
      <dgm:prSet presAssocID="{ACC04517-D365-EC40-ADCC-FBE5B3F0B024}" presName="descendantText" presStyleLbl="alignAcc1" presStyleIdx="2" presStyleCnt="3">
        <dgm:presLayoutVars>
          <dgm:bulletEnabled val="1"/>
        </dgm:presLayoutVars>
      </dgm:prSet>
      <dgm:spPr/>
      <dgm:t>
        <a:bodyPr/>
        <a:lstStyle/>
        <a:p>
          <a:endParaRPr lang="en-US"/>
        </a:p>
      </dgm:t>
    </dgm:pt>
  </dgm:ptLst>
  <dgm:cxnLst>
    <dgm:cxn modelId="{66810CC6-D39F-4A44-9DFD-ACD4FDECCB79}" srcId="{E9B41215-0CA8-4042-BFAE-2032E15C0F81}" destId="{D3BE746C-BDC3-304E-A563-E17308DD1D39}" srcOrd="1" destOrd="0" parTransId="{ADDAB212-A448-6D44-8991-3EEDED14885E}" sibTransId="{8AC636F3-9003-554D-AAA5-299A475F80E1}"/>
    <dgm:cxn modelId="{B7D125EA-0C59-8F41-95C6-A9187460EBCA}" type="presOf" srcId="{3BEDF6B3-F7C8-654F-A6F8-510725C7F6C9}" destId="{98A2EB44-073D-4B41-A1AA-9A115CDA23C9}" srcOrd="0" destOrd="0" presId="urn:microsoft.com/office/officeart/2005/8/layout/chevron2"/>
    <dgm:cxn modelId="{20C1863B-7EFF-F74B-8D48-F90AD1B81929}" srcId="{E9B41215-0CA8-4042-BFAE-2032E15C0F81}" destId="{ACC04517-D365-EC40-ADCC-FBE5B3F0B024}" srcOrd="2" destOrd="0" parTransId="{186DAA42-33D1-D14C-BA29-6760A00C1B70}" sibTransId="{18D54A8A-6070-D84F-90CD-806F4CD0EE18}"/>
    <dgm:cxn modelId="{51EC0062-34C8-664A-AA42-3629C522356E}" type="presOf" srcId="{35842F52-3DF7-0646-962D-FA76F56696DD}" destId="{FBF32D70-0407-2B49-ABF8-672763084E7B}" srcOrd="0" destOrd="0" presId="urn:microsoft.com/office/officeart/2005/8/layout/chevron2"/>
    <dgm:cxn modelId="{5F15C964-7B31-4F4E-A39A-EA36F4E31B0A}" type="presOf" srcId="{FB84AEF6-DD1E-5345-9AEB-23CA320CC98F}" destId="{E167166F-95D6-AF4D-9F63-6524B0A76ADB}" srcOrd="0" destOrd="0" presId="urn:microsoft.com/office/officeart/2005/8/layout/chevron2"/>
    <dgm:cxn modelId="{A8B44E3E-D2AE-9E4A-85B2-6C14BCBC5396}" type="presOf" srcId="{A2CC0CDA-099C-944C-867D-540992330438}" destId="{B8D5DDEB-CB71-B149-8CB0-8C0611178BA1}" srcOrd="0" destOrd="0" presId="urn:microsoft.com/office/officeart/2005/8/layout/chevron2"/>
    <dgm:cxn modelId="{FC37B79B-8424-C94D-B7D7-DE6E29CBD08D}" srcId="{D3BE746C-BDC3-304E-A563-E17308DD1D39}" destId="{7D3CF273-EF97-6C4B-B7CA-55549929DDE2}" srcOrd="1" destOrd="0" parTransId="{378369F4-9AEB-4647-A0C3-3F5804695363}" sibTransId="{3B4C7232-47DC-8C4F-8E91-3CD4FE8C8B36}"/>
    <dgm:cxn modelId="{3ECE1270-D5CD-8341-ABD8-A2F82F971F2F}" srcId="{35842F52-3DF7-0646-962D-FA76F56696DD}" destId="{FB84AEF6-DD1E-5345-9AEB-23CA320CC98F}" srcOrd="0" destOrd="0" parTransId="{BD645EFC-8F3B-6E44-8F4A-8B62826BA33B}" sibTransId="{55561FC7-B6F4-2F4C-8559-8AA05D717F47}"/>
    <dgm:cxn modelId="{B0AF93CB-FE90-7F43-8517-484DB711E390}" srcId="{ACC04517-D365-EC40-ADCC-FBE5B3F0B024}" destId="{A2CC0CDA-099C-944C-867D-540992330438}" srcOrd="0" destOrd="0" parTransId="{9F40D9D6-B37E-964C-86F5-035C11F10D7C}" sibTransId="{5E2BB5C6-AA90-4A42-81E1-1C6FB52795D1}"/>
    <dgm:cxn modelId="{A2A0809F-9AFF-174A-8964-35DC4B399EE6}" type="presOf" srcId="{D3BE746C-BDC3-304E-A563-E17308DD1D39}" destId="{91992B54-0D05-804C-9727-418E7F33DEE6}" srcOrd="0" destOrd="0" presId="urn:microsoft.com/office/officeart/2005/8/layout/chevron2"/>
    <dgm:cxn modelId="{849E288C-A8E2-FA49-AD2C-BD1FBE668826}" type="presOf" srcId="{7D3CF273-EF97-6C4B-B7CA-55549929DDE2}" destId="{98A2EB44-073D-4B41-A1AA-9A115CDA23C9}" srcOrd="0" destOrd="1" presId="urn:microsoft.com/office/officeart/2005/8/layout/chevron2"/>
    <dgm:cxn modelId="{CAF2615D-F285-B64B-AD65-9DE7ABD19126}" srcId="{D3BE746C-BDC3-304E-A563-E17308DD1D39}" destId="{3BEDF6B3-F7C8-654F-A6F8-510725C7F6C9}" srcOrd="0" destOrd="0" parTransId="{68E4D91E-2D42-7249-8BD8-2D65C26F0179}" sibTransId="{BB807EC8-B352-9348-96F0-7113A35C7E5B}"/>
    <dgm:cxn modelId="{5C265762-5470-6A4D-AF0F-A7383C50F7A3}" type="presOf" srcId="{FD0AF011-1CC2-8349-A1BC-B0FB11EEE2B2}" destId="{B8D5DDEB-CB71-B149-8CB0-8C0611178BA1}" srcOrd="0" destOrd="1" presId="urn:microsoft.com/office/officeart/2005/8/layout/chevron2"/>
    <dgm:cxn modelId="{42E6DEAC-794D-4A44-BEC4-57EEF9298130}" srcId="{ACC04517-D365-EC40-ADCC-FBE5B3F0B024}" destId="{FD0AF011-1CC2-8349-A1BC-B0FB11EEE2B2}" srcOrd="1" destOrd="0" parTransId="{0117698B-4445-2048-B806-D5CE8ABB151D}" sibTransId="{0F410E64-9F89-A240-834B-17CC9F435AF8}"/>
    <dgm:cxn modelId="{FD4FE185-5A7E-C442-BE6C-249AFCDC79C7}" srcId="{E9B41215-0CA8-4042-BFAE-2032E15C0F81}" destId="{35842F52-3DF7-0646-962D-FA76F56696DD}" srcOrd="0" destOrd="0" parTransId="{8D21041B-743F-CF46-B820-B819895B7790}" sibTransId="{77E80BDE-DD01-4044-B39F-EE5892018E5D}"/>
    <dgm:cxn modelId="{2B993DC4-01D6-B74E-B7F5-6C878F2EAA46}" type="presOf" srcId="{ACC04517-D365-EC40-ADCC-FBE5B3F0B024}" destId="{FACA47B1-0736-5F47-9D1F-058EA317244F}" srcOrd="0" destOrd="0" presId="urn:microsoft.com/office/officeart/2005/8/layout/chevron2"/>
    <dgm:cxn modelId="{59545C56-C17D-9D4D-9A3F-368C19A9AC3F}" type="presOf" srcId="{E9B41215-0CA8-4042-BFAE-2032E15C0F81}" destId="{992B8558-02E9-0C4B-9635-F8CC4981ACC2}" srcOrd="0" destOrd="0" presId="urn:microsoft.com/office/officeart/2005/8/layout/chevron2"/>
    <dgm:cxn modelId="{0CE90B4E-937E-154D-BF88-96B06F66AE9D}" type="presParOf" srcId="{992B8558-02E9-0C4B-9635-F8CC4981ACC2}" destId="{C47CE2B2-072F-0047-95AC-D5A715E82530}" srcOrd="0" destOrd="0" presId="urn:microsoft.com/office/officeart/2005/8/layout/chevron2"/>
    <dgm:cxn modelId="{7F4F7AFD-0003-7E4C-AE17-132B1C1A5D10}" type="presParOf" srcId="{C47CE2B2-072F-0047-95AC-D5A715E82530}" destId="{FBF32D70-0407-2B49-ABF8-672763084E7B}" srcOrd="0" destOrd="0" presId="urn:microsoft.com/office/officeart/2005/8/layout/chevron2"/>
    <dgm:cxn modelId="{8CCCD7CB-AF6D-1345-B308-CD984840E554}" type="presParOf" srcId="{C47CE2B2-072F-0047-95AC-D5A715E82530}" destId="{E167166F-95D6-AF4D-9F63-6524B0A76ADB}" srcOrd="1" destOrd="0" presId="urn:microsoft.com/office/officeart/2005/8/layout/chevron2"/>
    <dgm:cxn modelId="{211CF231-60DA-4847-9F04-CEC864E442A3}" type="presParOf" srcId="{992B8558-02E9-0C4B-9635-F8CC4981ACC2}" destId="{09037196-97C3-E040-9D39-0E3E99CCBD80}" srcOrd="1" destOrd="0" presId="urn:microsoft.com/office/officeart/2005/8/layout/chevron2"/>
    <dgm:cxn modelId="{F560CC28-C6AC-5C41-A4FC-CFA8D69BBF0D}" type="presParOf" srcId="{992B8558-02E9-0C4B-9635-F8CC4981ACC2}" destId="{DAFD0773-88A3-6943-99F3-2DE582C7930F}" srcOrd="2" destOrd="0" presId="urn:microsoft.com/office/officeart/2005/8/layout/chevron2"/>
    <dgm:cxn modelId="{20EC300B-D7BD-8542-B3FE-F2C7FB9FBDC1}" type="presParOf" srcId="{DAFD0773-88A3-6943-99F3-2DE582C7930F}" destId="{91992B54-0D05-804C-9727-418E7F33DEE6}" srcOrd="0" destOrd="0" presId="urn:microsoft.com/office/officeart/2005/8/layout/chevron2"/>
    <dgm:cxn modelId="{809121DC-6EB3-F54B-95C5-E19710935910}" type="presParOf" srcId="{DAFD0773-88A3-6943-99F3-2DE582C7930F}" destId="{98A2EB44-073D-4B41-A1AA-9A115CDA23C9}" srcOrd="1" destOrd="0" presId="urn:microsoft.com/office/officeart/2005/8/layout/chevron2"/>
    <dgm:cxn modelId="{578BBCBF-3D7D-EF48-9CEB-264D92933257}" type="presParOf" srcId="{992B8558-02E9-0C4B-9635-F8CC4981ACC2}" destId="{77DF78E9-DED5-8A40-AD1D-36B195EFD153}" srcOrd="3" destOrd="0" presId="urn:microsoft.com/office/officeart/2005/8/layout/chevron2"/>
    <dgm:cxn modelId="{44F1A942-1309-154C-80E1-7859CE68D2B2}" type="presParOf" srcId="{992B8558-02E9-0C4B-9635-F8CC4981ACC2}" destId="{7DF757CC-27C8-A14A-A2EA-56E736C7B23F}" srcOrd="4" destOrd="0" presId="urn:microsoft.com/office/officeart/2005/8/layout/chevron2"/>
    <dgm:cxn modelId="{D267A22E-D3F0-4F41-8873-DB71DD8C6F11}" type="presParOf" srcId="{7DF757CC-27C8-A14A-A2EA-56E736C7B23F}" destId="{FACA47B1-0736-5F47-9D1F-058EA317244F}" srcOrd="0" destOrd="0" presId="urn:microsoft.com/office/officeart/2005/8/layout/chevron2"/>
    <dgm:cxn modelId="{0B51C9E9-1E59-CC43-9B7E-6399ADECE7C8}" type="presParOf" srcId="{7DF757CC-27C8-A14A-A2EA-56E736C7B23F}" destId="{B8D5DDEB-CB71-B149-8CB0-8C0611178BA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FC07D0-A0FB-A540-8304-0E0F5BB13990}">
      <dsp:nvSpPr>
        <dsp:cNvPr id="0" name=""/>
        <dsp:cNvSpPr/>
      </dsp:nvSpPr>
      <dsp:spPr>
        <a:xfrm>
          <a:off x="2951241" y="464"/>
          <a:ext cx="1831973" cy="877757"/>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Evaluation questions</a:t>
          </a:r>
          <a:endParaRPr lang="en-US" sz="1800" kern="1200" dirty="0"/>
        </a:p>
      </dsp:txBody>
      <dsp:txXfrm>
        <a:off x="2994090" y="43313"/>
        <a:ext cx="1746275" cy="792059"/>
      </dsp:txXfrm>
    </dsp:sp>
    <dsp:sp modelId="{B2BBEAA3-0192-1A48-A30C-BE5D560DAC1E}">
      <dsp:nvSpPr>
        <dsp:cNvPr id="0" name=""/>
        <dsp:cNvSpPr/>
      </dsp:nvSpPr>
      <dsp:spPr>
        <a:xfrm>
          <a:off x="1361463" y="439343"/>
          <a:ext cx="5011530" cy="5011530"/>
        </a:xfrm>
        <a:custGeom>
          <a:avLst/>
          <a:gdLst/>
          <a:ahLst/>
          <a:cxnLst/>
          <a:rect l="0" t="0" r="0" b="0"/>
          <a:pathLst>
            <a:path>
              <a:moveTo>
                <a:pt x="3428062" y="175909"/>
              </a:moveTo>
              <a:arcTo wR="2505765" hR="2505765" stAng="17495799" swAng="91488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BFD6C2-03B0-4E47-B044-66EA5DB17A93}">
      <dsp:nvSpPr>
        <dsp:cNvPr id="0" name=""/>
        <dsp:cNvSpPr/>
      </dsp:nvSpPr>
      <dsp:spPr>
        <a:xfrm>
          <a:off x="4679369" y="943911"/>
          <a:ext cx="2293890" cy="877757"/>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Client relationship</a:t>
          </a:r>
          <a:endParaRPr lang="en-US" sz="1800" kern="1200" dirty="0"/>
        </a:p>
      </dsp:txBody>
      <dsp:txXfrm>
        <a:off x="4722218" y="986760"/>
        <a:ext cx="2208192" cy="792059"/>
      </dsp:txXfrm>
    </dsp:sp>
    <dsp:sp modelId="{4B679C75-C03C-4644-B645-716037AD69B6}">
      <dsp:nvSpPr>
        <dsp:cNvPr id="0" name=""/>
        <dsp:cNvSpPr/>
      </dsp:nvSpPr>
      <dsp:spPr>
        <a:xfrm>
          <a:off x="1361463" y="439343"/>
          <a:ext cx="5011530" cy="5011530"/>
        </a:xfrm>
        <a:custGeom>
          <a:avLst/>
          <a:gdLst/>
          <a:ahLst/>
          <a:cxnLst/>
          <a:rect l="0" t="0" r="0" b="0"/>
          <a:pathLst>
            <a:path>
              <a:moveTo>
                <a:pt x="4751237" y="1393688"/>
              </a:moveTo>
              <a:arcTo wR="2505765" hR="2505765" stAng="20019177" swAng="1726322"/>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0A418DA-6C00-E848-98CC-F715F0F5F251}">
      <dsp:nvSpPr>
        <dsp:cNvPr id="0" name=""/>
        <dsp:cNvSpPr/>
      </dsp:nvSpPr>
      <dsp:spPr>
        <a:xfrm>
          <a:off x="5296852" y="3063815"/>
          <a:ext cx="2026633" cy="877757"/>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Program theory/logic</a:t>
          </a:r>
          <a:endParaRPr lang="en-US" sz="1800" kern="1200" dirty="0"/>
        </a:p>
      </dsp:txBody>
      <dsp:txXfrm>
        <a:off x="5339701" y="3106664"/>
        <a:ext cx="1940935" cy="792059"/>
      </dsp:txXfrm>
    </dsp:sp>
    <dsp:sp modelId="{463C1EB0-A002-F949-ABC6-EE6B085555C2}">
      <dsp:nvSpPr>
        <dsp:cNvPr id="0" name=""/>
        <dsp:cNvSpPr/>
      </dsp:nvSpPr>
      <dsp:spPr>
        <a:xfrm>
          <a:off x="1361463" y="439343"/>
          <a:ext cx="5011530" cy="5011530"/>
        </a:xfrm>
        <a:custGeom>
          <a:avLst/>
          <a:gdLst/>
          <a:ahLst/>
          <a:cxnLst/>
          <a:rect l="0" t="0" r="0" b="0"/>
          <a:pathLst>
            <a:path>
              <a:moveTo>
                <a:pt x="4800868" y="3511429"/>
              </a:moveTo>
              <a:arcTo wR="2505765" hR="2505765" stAng="1419719" swAng="135874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5E9C5B3-BC1F-D44C-9B40-546E93D61202}">
      <dsp:nvSpPr>
        <dsp:cNvPr id="0" name=""/>
        <dsp:cNvSpPr/>
      </dsp:nvSpPr>
      <dsp:spPr>
        <a:xfrm>
          <a:off x="3824617" y="4763846"/>
          <a:ext cx="2259644" cy="877757"/>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Methodological design</a:t>
          </a:r>
          <a:endParaRPr lang="en-US" sz="1800" kern="1200" dirty="0"/>
        </a:p>
      </dsp:txBody>
      <dsp:txXfrm>
        <a:off x="3867466" y="4806695"/>
        <a:ext cx="2173946" cy="792059"/>
      </dsp:txXfrm>
    </dsp:sp>
    <dsp:sp modelId="{3FF10629-55D3-4F41-A11C-B53D86BE8CBE}">
      <dsp:nvSpPr>
        <dsp:cNvPr id="0" name=""/>
        <dsp:cNvSpPr/>
      </dsp:nvSpPr>
      <dsp:spPr>
        <a:xfrm>
          <a:off x="1361463" y="439343"/>
          <a:ext cx="5011530" cy="5011530"/>
        </a:xfrm>
        <a:custGeom>
          <a:avLst/>
          <a:gdLst/>
          <a:ahLst/>
          <a:cxnLst/>
          <a:rect l="0" t="0" r="0" b="0"/>
          <a:pathLst>
            <a:path>
              <a:moveTo>
                <a:pt x="2462817" y="5011162"/>
              </a:moveTo>
              <a:arcTo wR="2505765" hR="2505765" stAng="5458925" swAng="45268"/>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6E1276D-CB16-C944-96E1-6BF835E94BC6}">
      <dsp:nvSpPr>
        <dsp:cNvPr id="0" name=""/>
        <dsp:cNvSpPr/>
      </dsp:nvSpPr>
      <dsp:spPr>
        <a:xfrm>
          <a:off x="1769077" y="4763846"/>
          <a:ext cx="2021880" cy="877757"/>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Instrumentation</a:t>
          </a:r>
          <a:endParaRPr lang="en-US" sz="1800" kern="1200" dirty="0"/>
        </a:p>
      </dsp:txBody>
      <dsp:txXfrm>
        <a:off x="1811926" y="4806695"/>
        <a:ext cx="1936182" cy="792059"/>
      </dsp:txXfrm>
    </dsp:sp>
    <dsp:sp modelId="{D99B5374-A658-FA40-A2A6-F2FEDD072B44}">
      <dsp:nvSpPr>
        <dsp:cNvPr id="0" name=""/>
        <dsp:cNvSpPr/>
      </dsp:nvSpPr>
      <dsp:spPr>
        <a:xfrm>
          <a:off x="1361463" y="439343"/>
          <a:ext cx="5011530" cy="5011530"/>
        </a:xfrm>
        <a:custGeom>
          <a:avLst/>
          <a:gdLst/>
          <a:ahLst/>
          <a:cxnLst/>
          <a:rect l="0" t="0" r="0" b="0"/>
          <a:pathLst>
            <a:path>
              <a:moveTo>
                <a:pt x="774820" y="4317585"/>
              </a:moveTo>
              <a:arcTo wR="2505765" hR="2505765" stAng="8021536" swAng="1358745"/>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6FAEA35-2555-6B4D-A79A-8A0967BEA938}">
      <dsp:nvSpPr>
        <dsp:cNvPr id="0" name=""/>
        <dsp:cNvSpPr/>
      </dsp:nvSpPr>
      <dsp:spPr>
        <a:xfrm>
          <a:off x="232826" y="3063815"/>
          <a:ext cx="2382921" cy="877757"/>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Analytical </a:t>
          </a:r>
          <a:r>
            <a:rPr lang="en-US" sz="1800" kern="1200" dirty="0" smtClean="0"/>
            <a:t>methods</a:t>
          </a:r>
          <a:endParaRPr lang="en-US" sz="1800" kern="1200" dirty="0"/>
        </a:p>
      </dsp:txBody>
      <dsp:txXfrm>
        <a:off x="275675" y="3106664"/>
        <a:ext cx="2297223" cy="792059"/>
      </dsp:txXfrm>
    </dsp:sp>
    <dsp:sp modelId="{F49D8836-E2DB-2C4E-8F99-EEA078DA2F40}">
      <dsp:nvSpPr>
        <dsp:cNvPr id="0" name=""/>
        <dsp:cNvSpPr/>
      </dsp:nvSpPr>
      <dsp:spPr>
        <a:xfrm>
          <a:off x="1361463" y="439343"/>
          <a:ext cx="5011530" cy="5011530"/>
        </a:xfrm>
        <a:custGeom>
          <a:avLst/>
          <a:gdLst/>
          <a:ahLst/>
          <a:cxnLst/>
          <a:rect l="0" t="0" r="0" b="0"/>
          <a:pathLst>
            <a:path>
              <a:moveTo>
                <a:pt x="2243" y="2611787"/>
              </a:moveTo>
              <a:arcTo wR="2505765" hR="2505765" stAng="10654501" swAng="1726322"/>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A99E4C3-37F8-844E-986E-9C70C2A72657}">
      <dsp:nvSpPr>
        <dsp:cNvPr id="0" name=""/>
        <dsp:cNvSpPr/>
      </dsp:nvSpPr>
      <dsp:spPr>
        <a:xfrm>
          <a:off x="510401" y="943911"/>
          <a:ext cx="2795481" cy="877757"/>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Reporting, interpretation and use</a:t>
          </a:r>
          <a:endParaRPr lang="en-US" sz="1900" kern="1200" dirty="0"/>
        </a:p>
      </dsp:txBody>
      <dsp:txXfrm>
        <a:off x="553250" y="986760"/>
        <a:ext cx="2709783" cy="792059"/>
      </dsp:txXfrm>
    </dsp:sp>
    <dsp:sp modelId="{CC9B5D57-7FE2-E447-B1F7-3FBFC576AE68}">
      <dsp:nvSpPr>
        <dsp:cNvPr id="0" name=""/>
        <dsp:cNvSpPr/>
      </dsp:nvSpPr>
      <dsp:spPr>
        <a:xfrm>
          <a:off x="1361463" y="439343"/>
          <a:ext cx="5011530" cy="5011530"/>
        </a:xfrm>
        <a:custGeom>
          <a:avLst/>
          <a:gdLst/>
          <a:ahLst/>
          <a:cxnLst/>
          <a:rect l="0" t="0" r="0" b="0"/>
          <a:pathLst>
            <a:path>
              <a:moveTo>
                <a:pt x="1003187" y="500492"/>
              </a:moveTo>
              <a:arcTo wR="2505765" hR="2505765" stAng="13989317" swAng="914884"/>
            </a:path>
          </a:pathLst>
        </a:custGeom>
        <a:noFill/>
        <a:ln w="127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1276D-CB16-C944-96E1-6BF835E94BC6}">
      <dsp:nvSpPr>
        <dsp:cNvPr id="0" name=""/>
        <dsp:cNvSpPr/>
      </dsp:nvSpPr>
      <dsp:spPr>
        <a:xfrm>
          <a:off x="0" y="33142"/>
          <a:ext cx="2157672" cy="1402486"/>
        </a:xfrm>
        <a:prstGeom prst="roundRect">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Reporting, interpretation and use </a:t>
          </a:r>
          <a:endParaRPr lang="en-US" sz="2300" kern="1200" dirty="0"/>
        </a:p>
      </dsp:txBody>
      <dsp:txXfrm>
        <a:off x="68464" y="101606"/>
        <a:ext cx="2020744" cy="12655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32D70-0407-2B49-ABF8-672763084E7B}">
      <dsp:nvSpPr>
        <dsp:cNvPr id="0" name=""/>
        <dsp:cNvSpPr/>
      </dsp:nvSpPr>
      <dsp:spPr>
        <a:xfrm rot="5400000">
          <a:off x="-286635" y="290745"/>
          <a:ext cx="1910902" cy="1337631"/>
        </a:xfrm>
        <a:prstGeom prst="chevron">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w="12700" cap="flat" cmpd="sng" algn="ctr">
          <a:solidFill>
            <a:schemeClr val="accent1">
              <a:hueOff val="0"/>
              <a:satOff val="0"/>
              <a:lumOff val="0"/>
              <a:alphaOff val="0"/>
            </a:schemeClr>
          </a:solidFill>
          <a:prstDash val="solid"/>
        </a:ln>
        <a:effectLst>
          <a:innerShdw blurRad="50800" dist="25400" dir="13500000">
            <a:srgbClr val="FFFFFF">
              <a:alpha val="75000"/>
            </a:srgbClr>
          </a:innerShdw>
          <a:outerShdw blurRad="63500" dist="25400" dir="5400000" rotWithShape="0">
            <a:srgbClr val="808080">
              <a:alpha val="7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Data collection</a:t>
          </a:r>
          <a:endParaRPr lang="en-US" sz="1800" kern="1200" dirty="0"/>
        </a:p>
      </dsp:txBody>
      <dsp:txXfrm rot="-5400000">
        <a:off x="1" y="672926"/>
        <a:ext cx="1337631" cy="573271"/>
      </dsp:txXfrm>
    </dsp:sp>
    <dsp:sp modelId="{E167166F-95D6-AF4D-9F63-6524B0A76ADB}">
      <dsp:nvSpPr>
        <dsp:cNvPr id="0" name=""/>
        <dsp:cNvSpPr/>
      </dsp:nvSpPr>
      <dsp:spPr>
        <a:xfrm rot="5400000">
          <a:off x="4034353" y="-2692611"/>
          <a:ext cx="1242086" cy="663553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Master gardener observing, collecting samples, asking questions</a:t>
          </a:r>
          <a:endParaRPr lang="en-US" sz="2600" kern="1200" dirty="0"/>
        </a:p>
      </dsp:txBody>
      <dsp:txXfrm rot="-5400000">
        <a:off x="1337631" y="64745"/>
        <a:ext cx="6574896" cy="1120818"/>
      </dsp:txXfrm>
    </dsp:sp>
    <dsp:sp modelId="{91992B54-0D05-804C-9727-418E7F33DEE6}">
      <dsp:nvSpPr>
        <dsp:cNvPr id="0" name=""/>
        <dsp:cNvSpPr/>
      </dsp:nvSpPr>
      <dsp:spPr>
        <a:xfrm rot="5400000">
          <a:off x="-286635" y="2010632"/>
          <a:ext cx="1910902" cy="1337631"/>
        </a:xfrm>
        <a:prstGeom prst="chevron">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w="12700" cap="flat" cmpd="sng" algn="ctr">
          <a:solidFill>
            <a:schemeClr val="accent1">
              <a:hueOff val="0"/>
              <a:satOff val="0"/>
              <a:lumOff val="0"/>
              <a:alphaOff val="0"/>
            </a:schemeClr>
          </a:solidFill>
          <a:prstDash val="solid"/>
        </a:ln>
        <a:effectLst>
          <a:innerShdw blurRad="50800" dist="25400" dir="13500000">
            <a:srgbClr val="FFFFFF">
              <a:alpha val="75000"/>
            </a:srgbClr>
          </a:innerShdw>
          <a:outerShdw blurRad="63500" dist="25400" dir="5400000" rotWithShape="0">
            <a:srgbClr val="808080">
              <a:alpha val="7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Evaluation findings</a:t>
          </a:r>
          <a:endParaRPr lang="en-US" sz="2000" kern="1200" dirty="0"/>
        </a:p>
      </dsp:txBody>
      <dsp:txXfrm rot="-5400000">
        <a:off x="1" y="2392813"/>
        <a:ext cx="1337631" cy="573271"/>
      </dsp:txXfrm>
    </dsp:sp>
    <dsp:sp modelId="{98A2EB44-073D-4B41-A1AA-9A115CDA23C9}">
      <dsp:nvSpPr>
        <dsp:cNvPr id="0" name=""/>
        <dsp:cNvSpPr/>
      </dsp:nvSpPr>
      <dsp:spPr>
        <a:xfrm rot="5400000">
          <a:off x="4034026" y="-972398"/>
          <a:ext cx="1242739" cy="663553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Blossom end rot</a:t>
          </a:r>
          <a:endParaRPr lang="en-US" sz="2600" kern="1200" dirty="0"/>
        </a:p>
        <a:p>
          <a:pPr marL="228600" lvl="1" indent="-228600" algn="l" defTabSz="1155700">
            <a:lnSpc>
              <a:spcPct val="90000"/>
            </a:lnSpc>
            <a:spcBef>
              <a:spcPct val="0"/>
            </a:spcBef>
            <a:spcAft>
              <a:spcPct val="15000"/>
            </a:spcAft>
            <a:buChar char="••"/>
          </a:pPr>
          <a:r>
            <a:rPr lang="en-US" sz="2600" kern="1200" dirty="0" smtClean="0"/>
            <a:t>Two insects destroying plants</a:t>
          </a:r>
          <a:endParaRPr lang="en-US" sz="2600" kern="1200" dirty="0"/>
        </a:p>
      </dsp:txBody>
      <dsp:txXfrm rot="-5400000">
        <a:off x="1337631" y="1784663"/>
        <a:ext cx="6574864" cy="1121407"/>
      </dsp:txXfrm>
    </dsp:sp>
    <dsp:sp modelId="{FACA47B1-0736-5F47-9D1F-058EA317244F}">
      <dsp:nvSpPr>
        <dsp:cNvPr id="0" name=""/>
        <dsp:cNvSpPr/>
      </dsp:nvSpPr>
      <dsp:spPr>
        <a:xfrm rot="5400000">
          <a:off x="-286635" y="3730518"/>
          <a:ext cx="1910902" cy="1337631"/>
        </a:xfrm>
        <a:prstGeom prst="chevron">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w="12700" cap="flat" cmpd="sng" algn="ctr">
          <a:solidFill>
            <a:schemeClr val="accent1">
              <a:hueOff val="0"/>
              <a:satOff val="0"/>
              <a:lumOff val="0"/>
              <a:alphaOff val="0"/>
            </a:schemeClr>
          </a:solidFill>
          <a:prstDash val="solid"/>
        </a:ln>
        <a:effectLst>
          <a:innerShdw blurRad="50800" dist="25400" dir="13500000">
            <a:srgbClr val="FFFFFF">
              <a:alpha val="75000"/>
            </a:srgbClr>
          </a:innerShdw>
          <a:outerShdw blurRad="63500" dist="25400" dir="5400000" rotWithShape="0">
            <a:srgbClr val="808080">
              <a:alpha val="7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Recommendations</a:t>
          </a:r>
          <a:endParaRPr lang="en-US" sz="2000" kern="1200" dirty="0"/>
        </a:p>
      </dsp:txBody>
      <dsp:txXfrm rot="-5400000">
        <a:off x="1" y="4112699"/>
        <a:ext cx="1337631" cy="573271"/>
      </dsp:txXfrm>
    </dsp:sp>
    <dsp:sp modelId="{B8D5DDEB-CB71-B149-8CB0-8C0611178BA1}">
      <dsp:nvSpPr>
        <dsp:cNvPr id="0" name=""/>
        <dsp:cNvSpPr/>
      </dsp:nvSpPr>
      <dsp:spPr>
        <a:xfrm rot="5400000">
          <a:off x="4034353" y="747161"/>
          <a:ext cx="1242086" cy="663553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Add proper nitrogen to soil and mulch</a:t>
          </a:r>
          <a:endParaRPr lang="en-US" sz="2600" kern="1200" dirty="0"/>
        </a:p>
        <a:p>
          <a:pPr marL="228600" lvl="1" indent="-228600" algn="l" defTabSz="1155700">
            <a:lnSpc>
              <a:spcPct val="90000"/>
            </a:lnSpc>
            <a:spcBef>
              <a:spcPct val="0"/>
            </a:spcBef>
            <a:spcAft>
              <a:spcPct val="15000"/>
            </a:spcAft>
            <a:buChar char="••"/>
          </a:pPr>
          <a:r>
            <a:rPr lang="en-US" sz="2600" kern="1200" dirty="0" smtClean="0"/>
            <a:t>Use insecticide and pick off larger bugs</a:t>
          </a:r>
          <a:endParaRPr lang="en-US" sz="2600" kern="1200" dirty="0"/>
        </a:p>
      </dsp:txBody>
      <dsp:txXfrm rot="-5400000">
        <a:off x="1337631" y="3504517"/>
        <a:ext cx="6574896" cy="1120818"/>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D95AC9-E535-B546-869D-B109BD3A509A}" type="datetimeFigureOut">
              <a:rPr lang="en-US" smtClean="0"/>
              <a:pPr/>
              <a:t>11/3/11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D43FCD-FFF9-654A-BC85-2573B8146054}" type="slidenum">
              <a:rPr lang="en-US" smtClean="0"/>
              <a:pPr/>
              <a:t>‹#›</a:t>
            </a:fld>
            <a:endParaRPr lang="en-US"/>
          </a:p>
        </p:txBody>
      </p:sp>
    </p:spTree>
    <p:extLst>
      <p:ext uri="{BB962C8B-B14F-4D97-AF65-F5344CB8AC3E}">
        <p14:creationId xmlns:p14="http://schemas.microsoft.com/office/powerpoint/2010/main" val="2738116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774C8-985F-134A-851B-B3350BEDB9EF}" type="datetimeFigureOut">
              <a:rPr lang="en-US" smtClean="0"/>
              <a:pPr/>
              <a:t>11/3/11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DC39C3-D3B9-9F45-839C-E48E3503C258}" type="slidenum">
              <a:rPr lang="en-US" smtClean="0"/>
              <a:pPr/>
              <a:t>‹#›</a:t>
            </a:fld>
            <a:endParaRPr lang="en-US"/>
          </a:p>
        </p:txBody>
      </p:sp>
    </p:spTree>
    <p:extLst>
      <p:ext uri="{BB962C8B-B14F-4D97-AF65-F5344CB8AC3E}">
        <p14:creationId xmlns:p14="http://schemas.microsoft.com/office/powerpoint/2010/main" val="67776676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a:t>
            </a:r>
            <a:r>
              <a:rPr lang="en-US" baseline="0" dirty="0" smtClean="0"/>
              <a:t> self and Kari</a:t>
            </a:r>
          </a:p>
          <a:p>
            <a:endParaRPr lang="en-US" baseline="0" dirty="0" smtClean="0"/>
          </a:p>
          <a:p>
            <a:r>
              <a:rPr lang="en-US" baseline="0" dirty="0" smtClean="0"/>
              <a:t>Mutual </a:t>
            </a:r>
            <a:r>
              <a:rPr lang="en-US" baseline="0" dirty="0" smtClean="0"/>
              <a:t>interest in improving the practice of evaluator recommendations. </a:t>
            </a:r>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1</a:t>
            </a:fld>
            <a:endParaRPr lang="en-US"/>
          </a:p>
        </p:txBody>
      </p:sp>
    </p:spTree>
    <p:extLst>
      <p:ext uri="{BB962C8B-B14F-4D97-AF65-F5344CB8AC3E}">
        <p14:creationId xmlns:p14="http://schemas.microsoft.com/office/powerpoint/2010/main" val="2805855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look at </a:t>
            </a:r>
            <a:r>
              <a:rPr lang="en-US" baseline="0" dirty="0" smtClean="0"/>
              <a:t>p</a:t>
            </a:r>
            <a:r>
              <a:rPr lang="en-US" dirty="0" smtClean="0"/>
              <a:t>arallels with evaluation phases</a:t>
            </a:r>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10</a:t>
            </a:fld>
            <a:endParaRPr lang="en-US"/>
          </a:p>
        </p:txBody>
      </p:sp>
    </p:spTree>
    <p:extLst>
      <p:ext uri="{BB962C8B-B14F-4D97-AF65-F5344CB8AC3E}">
        <p14:creationId xmlns:p14="http://schemas.microsoft.com/office/powerpoint/2010/main" val="2680244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think about the master gardener scenario in terms of a logic model – something that we, as evaluators, are very used to asking clients to use and in our own work. So this is the logic model for the use/impact of the “recommendations</a:t>
            </a:r>
            <a:r>
              <a:rPr lang="en-US" baseline="0" dirty="0" smtClean="0"/>
              <a:t>”</a:t>
            </a:r>
          </a:p>
          <a:p>
            <a:r>
              <a:rPr lang="en-US" baseline="0" dirty="0" smtClean="0"/>
              <a:t>Resources- Activities-Short term outcomes- Impact</a:t>
            </a:r>
            <a:endParaRPr lang="en-US" baseline="0" dirty="0" smtClean="0"/>
          </a:p>
          <a:p>
            <a:endParaRPr lang="en-US" baseline="0" dirty="0" smtClean="0"/>
          </a:p>
          <a:p>
            <a:r>
              <a:rPr lang="en-US" baseline="0" dirty="0" smtClean="0"/>
              <a:t>This logic model can be very useful in playing out what happened because it lets us understand if it was theory failure (recommendation content wrong) or implementation failure (not implemented properly) IF recommendation doesn’t bring about desired changes in targeted program outcomes.</a:t>
            </a:r>
          </a:p>
          <a:p>
            <a:endParaRPr lang="en-US" dirty="0" smtClean="0"/>
          </a:p>
          <a:p>
            <a:r>
              <a:rPr lang="en-US" dirty="0" smtClean="0"/>
              <a:t>In the first column,</a:t>
            </a:r>
            <a:r>
              <a:rPr lang="en-US" baseline="0" dirty="0" smtClean="0"/>
              <a:t> resources, we have the recommendation itself and the context in which it is made. </a:t>
            </a:r>
          </a:p>
          <a:p>
            <a:r>
              <a:rPr lang="en-US" baseline="0" dirty="0" smtClean="0"/>
              <a:t>In the second column…(and so forth) </a:t>
            </a:r>
          </a:p>
          <a:p>
            <a:endParaRPr lang="en-US" baseline="0" dirty="0" smtClean="0"/>
          </a:p>
          <a:p>
            <a:r>
              <a:rPr lang="en-US" baseline="0" dirty="0" smtClean="0"/>
              <a:t>The garden owner might know whether the desired impacts were achieved…but don’t you think the master gardener would want to sneak in the backyard and find out as well??</a:t>
            </a:r>
          </a:p>
          <a:p>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11</a:t>
            </a:fld>
            <a:endParaRPr lang="en-US"/>
          </a:p>
        </p:txBody>
      </p:sp>
    </p:spTree>
    <p:extLst>
      <p:ext uri="{BB962C8B-B14F-4D97-AF65-F5344CB8AC3E}">
        <p14:creationId xmlns:p14="http://schemas.microsoft.com/office/powerpoint/2010/main" val="3123972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Master gardener did sneak</a:t>
            </a:r>
            <a:r>
              <a:rPr lang="en-US" baseline="0" dirty="0" smtClean="0"/>
              <a:t> back in and YAY! </a:t>
            </a:r>
            <a:endParaRPr lang="en-US" dirty="0" smtClean="0"/>
          </a:p>
          <a:p>
            <a:endParaRPr lang="en-US" dirty="0" smtClean="0"/>
          </a:p>
          <a:p>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BDC39C3-D3B9-9F45-839C-E48E3503C258}" type="slidenum">
              <a:rPr lang="en-US" smtClean="0"/>
              <a:pPr/>
              <a:t>12</a:t>
            </a:fld>
            <a:endParaRPr lang="en-US"/>
          </a:p>
        </p:txBody>
      </p:sp>
    </p:spTree>
    <p:extLst>
      <p:ext uri="{BB962C8B-B14F-4D97-AF65-F5344CB8AC3E}">
        <p14:creationId xmlns:p14="http://schemas.microsoft.com/office/powerpoint/2010/main" val="2864167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what if</a:t>
            </a:r>
            <a:r>
              <a:rPr lang="en-US" baseline="0" dirty="0" smtClean="0"/>
              <a:t> the master gardener found this?</a:t>
            </a:r>
          </a:p>
          <a:p>
            <a:r>
              <a:rPr lang="en-US" dirty="0" smtClean="0"/>
              <a:t>Is </a:t>
            </a:r>
            <a:r>
              <a:rPr lang="en-US" dirty="0" smtClean="0"/>
              <a:t>it because recommendation</a:t>
            </a:r>
            <a:r>
              <a:rPr lang="en-US" baseline="0" dirty="0" smtClean="0"/>
              <a:t> was wrong, because person implemented incorrectly, or other unforeseen circumstance?</a:t>
            </a:r>
            <a:endParaRPr lang="en-US" dirty="0" smtClean="0"/>
          </a:p>
          <a:p>
            <a:endParaRPr lang="en-US" dirty="0" smtClean="0"/>
          </a:p>
          <a:p>
            <a:r>
              <a:rPr lang="en-US" baseline="0" dirty="0" smtClean="0"/>
              <a:t>This garden scenario </a:t>
            </a:r>
            <a:r>
              <a:rPr lang="en-US" baseline="0" dirty="0" smtClean="0"/>
              <a:t>is a clear cut example, but our work, of course, is more complicated. Still, as evaluators, don’t we want to know…</a:t>
            </a:r>
          </a:p>
          <a:p>
            <a:r>
              <a:rPr lang="en-US" baseline="0" dirty="0" smtClean="0"/>
              <a:t>Did our recommendations produce yummy tomatoes or another year of garden blight? I want to know in my personal practice. I want to know as a field.  Don’t we all want to know? </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BDC39C3-D3B9-9F45-839C-E48E3503C258}" type="slidenum">
              <a:rPr lang="en-US" smtClean="0"/>
              <a:pPr/>
              <a:t>13</a:t>
            </a:fld>
            <a:endParaRPr lang="en-US"/>
          </a:p>
        </p:txBody>
      </p:sp>
    </p:spTree>
    <p:extLst>
      <p:ext uri="{BB962C8B-B14F-4D97-AF65-F5344CB8AC3E}">
        <p14:creationId xmlns:p14="http://schemas.microsoft.com/office/powerpoint/2010/main" val="2864167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“Consequences of evaluation was the 2006 AEA theme chosen by Mel Mark.  Focusing on consequences explicitly treats evaluation as an intervention and inquires into its outcomes and impacts, especially whether it contributes, from a values perspective, to social betterment” Patton 2008</a:t>
            </a:r>
          </a:p>
          <a:p>
            <a:pPr lvl="0"/>
            <a:r>
              <a:rPr lang="en-US" dirty="0" smtClean="0"/>
              <a:t>Did the garden grow better? </a:t>
            </a:r>
          </a:p>
          <a:p>
            <a:pPr lvl="0"/>
            <a:r>
              <a:rPr lang="en-US" dirty="0" smtClean="0"/>
              <a:t>Did it result in more/better produce?</a:t>
            </a:r>
          </a:p>
          <a:p>
            <a:pPr lvl="0"/>
            <a:r>
              <a:rPr lang="en-US" dirty="0" smtClean="0"/>
              <a:t>Was the produce tastier or more nutritious?</a:t>
            </a:r>
          </a:p>
          <a:p>
            <a:pPr lvl="0"/>
            <a:endParaRPr lang="en-US" baseline="0" dirty="0" smtClean="0"/>
          </a:p>
          <a:p>
            <a:pPr lvl="0"/>
            <a:r>
              <a:rPr lang="en-US" baseline="0" dirty="0" smtClean="0"/>
              <a:t>WHY KNOW ABOUT IMPACT OF RECOMMENDATIONS</a:t>
            </a:r>
          </a:p>
          <a:p>
            <a:pPr lvl="0"/>
            <a:r>
              <a:rPr lang="en-US" baseline="0" dirty="0" smtClean="0"/>
              <a:t>Add knowledge to content literature– this recommendation/program was fully implemented and did/did not work</a:t>
            </a:r>
          </a:p>
          <a:p>
            <a:pPr lvl="0"/>
            <a:r>
              <a:rPr lang="en-US" baseline="0" dirty="0" smtClean="0"/>
              <a:t>Add knowledge to field of evaluation to improve methods to enhance use/utilization</a:t>
            </a:r>
          </a:p>
          <a:p>
            <a:pPr lvl="0"/>
            <a:r>
              <a:rPr lang="en-US" baseline="0" dirty="0" smtClean="0"/>
              <a:t>Adds knowledge to evaluation practice re the limits to making recommendations</a:t>
            </a:r>
          </a:p>
          <a:p>
            <a:pPr lvl="0"/>
            <a:r>
              <a:rPr lang="en-US" baseline="0" dirty="0" smtClean="0"/>
              <a:t>Improve quality of recommendations</a:t>
            </a:r>
            <a:endParaRPr lang="en-US" dirty="0" smtClean="0"/>
          </a:p>
          <a:p>
            <a:pPr lvl="0"/>
            <a:endParaRPr lang="en-US" dirty="0" smtClean="0"/>
          </a:p>
          <a:p>
            <a:pPr lvl="0"/>
            <a:r>
              <a:rPr lang="en-US" dirty="0" smtClean="0"/>
              <a:t>There is currently </a:t>
            </a:r>
            <a:r>
              <a:rPr lang="en-US" u="sng" dirty="0" smtClean="0"/>
              <a:t>little to no systematic </a:t>
            </a:r>
            <a:r>
              <a:rPr lang="en-US" dirty="0" smtClean="0"/>
              <a:t>evidence about how often and under what circumstances evaluators</a:t>
            </a:r>
            <a:r>
              <a:rPr lang="en-US" baseline="0" dirty="0" smtClean="0"/>
              <a:t> make r</a:t>
            </a:r>
            <a:r>
              <a:rPr lang="en-US" dirty="0" smtClean="0"/>
              <a:t>ecommendations . We don’t know: </a:t>
            </a:r>
          </a:p>
          <a:p>
            <a:pPr lvl="1"/>
            <a:r>
              <a:rPr lang="en-US" dirty="0" smtClean="0"/>
              <a:t>If recommendations are implemented, and if implemented d</a:t>
            </a:r>
            <a:r>
              <a:rPr lang="en-US" baseline="0" dirty="0" smtClean="0"/>
              <a:t>o they</a:t>
            </a:r>
            <a:r>
              <a:rPr lang="en-US" dirty="0" smtClean="0"/>
              <a:t> help or hinder</a:t>
            </a:r>
          </a:p>
          <a:p>
            <a:pPr lvl="1"/>
            <a:r>
              <a:rPr lang="en-US" dirty="0" smtClean="0"/>
              <a:t>If recommendations support social betterment </a:t>
            </a:r>
          </a:p>
          <a:p>
            <a:pPr lvl="1"/>
            <a:r>
              <a:rPr lang="en-US" dirty="0" smtClean="0"/>
              <a:t>Best practices for recommendations that lead to positive impact</a:t>
            </a:r>
          </a:p>
          <a:p>
            <a:pPr lvl="0"/>
            <a:endParaRPr lang="en-US" dirty="0" smtClean="0"/>
          </a:p>
          <a:p>
            <a:pPr lvl="0"/>
            <a:endParaRPr lang="en-US" dirty="0" smtClean="0"/>
          </a:p>
          <a:p>
            <a:pPr lvl="0"/>
            <a:endParaRPr lang="en-US" dirty="0" smtClean="0"/>
          </a:p>
          <a:p>
            <a:pPr lvl="0"/>
            <a:r>
              <a:rPr lang="en-US" dirty="0" smtClean="0"/>
              <a:t>We see inconsistent evidence when reviewing recommendations in publicly available reports that much thought is given to how such recommendations are intended to play out in the program and link to targeted program outcomes</a:t>
            </a:r>
          </a:p>
          <a:p>
            <a:pPr lvl="0"/>
            <a:r>
              <a:rPr lang="en-US" dirty="0" smtClean="0"/>
              <a:t>We wonder if evaluator recommendations, while made from good intentions, could have detrimental effects to the program or organization…those dreaded unintended consequences. Give</a:t>
            </a:r>
            <a:r>
              <a:rPr lang="en-US" baseline="0" dirty="0" smtClean="0"/>
              <a:t> example (not understanding political context?)</a:t>
            </a:r>
            <a:endParaRPr lang="en-US" dirty="0" smtClean="0"/>
          </a:p>
          <a:p>
            <a:pPr lvl="0"/>
            <a:r>
              <a:rPr lang="en-US" dirty="0" smtClean="0"/>
              <a:t>If one of the core purposes of evaluation writ large is social betterment and in some cases evaluator recommendations are one of the most visible aspects of the work, shouldn’t we understand whether recommendations do in fact support betterment?</a:t>
            </a:r>
          </a:p>
          <a:p>
            <a:r>
              <a:rPr lang="en-US" dirty="0" smtClean="0"/>
              <a:t>Are we comfortable as a field with “responsibility-free recommendations?”</a:t>
            </a:r>
            <a:endParaRPr lang="en-US" sz="1200" b="0" kern="1200" dirty="0" smtClean="0">
              <a:solidFill>
                <a:schemeClr val="tx1"/>
              </a:solidFill>
              <a:effectLst/>
              <a:latin typeface="+mn-lt"/>
              <a:ea typeface="+mn-ea"/>
              <a:cs typeface="+mn-cs"/>
            </a:endParaRPr>
          </a:p>
          <a:p>
            <a:pPr lvl="1"/>
            <a:endParaRPr lang="en-US" sz="1200" b="0" kern="1200" dirty="0" smtClean="0">
              <a:solidFill>
                <a:schemeClr val="tx1"/>
              </a:solidFill>
              <a:effectLst/>
              <a:latin typeface="+mn-lt"/>
              <a:ea typeface="+mn-ea"/>
              <a:cs typeface="+mn-cs"/>
            </a:endParaRPr>
          </a:p>
          <a:p>
            <a:pPr lvl="1"/>
            <a:r>
              <a:rPr lang="en-US" sz="1200" b="0" kern="1200" dirty="0" smtClean="0">
                <a:solidFill>
                  <a:schemeClr val="tx1"/>
                </a:solidFill>
                <a:effectLst/>
                <a:latin typeface="+mn-lt"/>
                <a:ea typeface="+mn-ea"/>
                <a:cs typeface="+mn-cs"/>
              </a:rPr>
              <a:t>Use of evaluation has been empirically studied but influence/impact/value added of evaluation less studied, generally. </a:t>
            </a:r>
            <a:endParaRPr lang="en-US" sz="1200" b="1" kern="1200" dirty="0" smtClean="0">
              <a:solidFill>
                <a:schemeClr val="tx1"/>
              </a:solidFill>
              <a:effectLst/>
              <a:latin typeface="+mn-lt"/>
              <a:ea typeface="+mn-ea"/>
              <a:cs typeface="+mn-cs"/>
            </a:endParaRPr>
          </a:p>
          <a:p>
            <a:pPr lvl="1"/>
            <a:r>
              <a:rPr lang="en-US" sz="1200" b="0" kern="1200" dirty="0" smtClean="0">
                <a:solidFill>
                  <a:schemeClr val="tx1"/>
                </a:solidFill>
                <a:effectLst/>
                <a:latin typeface="+mn-lt"/>
                <a:ea typeface="+mn-ea"/>
                <a:cs typeface="+mn-cs"/>
              </a:rPr>
              <a:t>Making recommendations is a specific aspect of evaluation practice that is highly visible to clients but has almost no empirical study of its influence or ultimate impact/value-added (especially how the substance of recommendations impact the </a:t>
            </a:r>
            <a:r>
              <a:rPr lang="en-US" sz="1200" b="0" kern="1200" dirty="0" err="1" smtClean="0">
                <a:solidFill>
                  <a:schemeClr val="tx1"/>
                </a:solidFill>
                <a:effectLst/>
                <a:latin typeface="+mn-lt"/>
                <a:ea typeface="+mn-ea"/>
                <a:cs typeface="+mn-cs"/>
              </a:rPr>
              <a:t>evaluand</a:t>
            </a:r>
            <a:r>
              <a:rPr lang="en-US" sz="1200" b="0"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pPr lvl="1"/>
            <a:r>
              <a:rPr lang="en-US" sz="1200" b="0" kern="1200" dirty="0" smtClean="0">
                <a:solidFill>
                  <a:schemeClr val="tx1"/>
                </a:solidFill>
                <a:effectLst/>
                <a:latin typeface="+mn-lt"/>
                <a:ea typeface="+mn-ea"/>
                <a:cs typeface="+mn-cs"/>
              </a:rPr>
              <a:t>We push clients to not just look at use or outputs of their work, but to examine outcomes and impact. As evaluators, we have done little to understand the value-added/impact of evaluation recommendations—not just recommendations’ USE, but </a:t>
            </a:r>
            <a:r>
              <a:rPr lang="en-US" sz="1200" b="0" i="1" kern="1200" dirty="0" smtClean="0">
                <a:solidFill>
                  <a:schemeClr val="tx1"/>
                </a:solidFill>
                <a:effectLst/>
                <a:latin typeface="+mn-lt"/>
                <a:ea typeface="+mn-ea"/>
                <a:cs typeface="+mn-cs"/>
              </a:rPr>
              <a:t>recommendations’ UTILITY</a:t>
            </a:r>
            <a:r>
              <a:rPr lang="en-US" sz="1200" b="0" kern="1200" dirty="0" smtClean="0">
                <a:solidFill>
                  <a:schemeClr val="tx1"/>
                </a:solidFill>
                <a:effectLst/>
                <a:latin typeface="+mn-lt"/>
                <a:ea typeface="+mn-ea"/>
                <a:cs typeface="+mn-cs"/>
              </a:rPr>
              <a:t> as defined by the impact or value-added to the organization/program.</a:t>
            </a:r>
            <a:endParaRPr lang="en-US" sz="1200" b="1" kern="1200" dirty="0" smtClean="0">
              <a:solidFill>
                <a:schemeClr val="tx1"/>
              </a:solidFill>
              <a:effectLst/>
              <a:latin typeface="+mn-lt"/>
              <a:ea typeface="+mn-ea"/>
              <a:cs typeface="+mn-cs"/>
            </a:endParaRPr>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BDC39C3-D3B9-9F45-839C-E48E3503C25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arrayed these questions against a logic model to show the continuum of questions we think need more empirical</a:t>
            </a:r>
            <a:r>
              <a:rPr lang="en-US" baseline="0" dirty="0" smtClean="0"/>
              <a:t> grounding to shore up and inform the practice of making recommendations.</a:t>
            </a:r>
            <a:endParaRPr lang="en-US" dirty="0" smtClean="0"/>
          </a:p>
          <a:p>
            <a:endParaRPr lang="en-US" baseline="0" dirty="0" smtClean="0"/>
          </a:p>
          <a:p>
            <a:r>
              <a:rPr lang="en-US" baseline="0" dirty="0" smtClean="0"/>
              <a:t>Have to pursue it all to build a solid knowledge base…need to push toward </a:t>
            </a:r>
            <a:r>
              <a:rPr lang="en-US" baseline="0" dirty="0" smtClean="0"/>
              <a:t>impact</a:t>
            </a:r>
            <a:endParaRPr lang="en-US" baseline="0" dirty="0" smtClean="0"/>
          </a:p>
        </p:txBody>
      </p:sp>
      <p:sp>
        <p:nvSpPr>
          <p:cNvPr id="4" name="Slide Number Placeholder 3"/>
          <p:cNvSpPr>
            <a:spLocks noGrp="1"/>
          </p:cNvSpPr>
          <p:nvPr>
            <p:ph type="sldNum" sz="quarter" idx="10"/>
          </p:nvPr>
        </p:nvSpPr>
        <p:spPr/>
        <p:txBody>
          <a:bodyPr/>
          <a:lstStyle/>
          <a:p>
            <a:fld id="{5BDC39C3-D3B9-9F45-839C-E48E3503C258}" type="slidenum">
              <a:rPr lang="en-US" smtClean="0"/>
              <a:pPr/>
              <a:t>15</a:t>
            </a:fld>
            <a:endParaRPr lang="en-US"/>
          </a:p>
        </p:txBody>
      </p:sp>
    </p:spTree>
    <p:extLst>
      <p:ext uri="{BB962C8B-B14F-4D97-AF65-F5344CB8AC3E}">
        <p14:creationId xmlns:p14="http://schemas.microsoft.com/office/powerpoint/2010/main" val="651759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recognize that we are posing questions that have some literature underneath. </a:t>
            </a:r>
          </a:p>
          <a:p>
            <a:r>
              <a:rPr lang="en-US" baseline="0" dirty="0" smtClean="0"/>
              <a:t>How recommendations developed? Processes, drawing on evaluation findings/disciplinary literature, what warrants?? (Patton- 7 or 8 levels of warrants for ??)</a:t>
            </a:r>
          </a:p>
          <a:p>
            <a:r>
              <a:rPr lang="en-US" baseline="0" dirty="0" smtClean="0"/>
              <a:t>What characteristics do recommendations have?</a:t>
            </a:r>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16</a:t>
            </a:fld>
            <a:endParaRPr lang="en-US"/>
          </a:p>
        </p:txBody>
      </p:sp>
    </p:spTree>
    <p:extLst>
      <p:ext uri="{BB962C8B-B14F-4D97-AF65-F5344CB8AC3E}">
        <p14:creationId xmlns:p14="http://schemas.microsoft.com/office/powerpoint/2010/main" val="2270841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Whose intentions?</a:t>
            </a:r>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18</a:t>
            </a:fld>
            <a:endParaRPr lang="en-US"/>
          </a:p>
        </p:txBody>
      </p:sp>
    </p:spTree>
    <p:extLst>
      <p:ext uri="{BB962C8B-B14F-4D97-AF65-F5344CB8AC3E}">
        <p14:creationId xmlns:p14="http://schemas.microsoft.com/office/powerpoint/2010/main" val="1440498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gets at how the research would yield</a:t>
            </a:r>
            <a:r>
              <a:rPr lang="en-US" baseline="0" dirty="0" smtClean="0"/>
              <a:t> actionable intelligence to improve the practice of making recommendations.</a:t>
            </a:r>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19</a:t>
            </a:fld>
            <a:endParaRPr lang="en-US"/>
          </a:p>
        </p:txBody>
      </p:sp>
    </p:spTree>
    <p:extLst>
      <p:ext uri="{BB962C8B-B14F-4D97-AF65-F5344CB8AC3E}">
        <p14:creationId xmlns:p14="http://schemas.microsoft.com/office/powerpoint/2010/main" val="1346265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Cumulatively</a:t>
            </a:r>
            <a:r>
              <a:rPr lang="en-US" baseline="0" dirty="0" smtClean="0"/>
              <a:t> connect to understand what factors yield impactful recommendations</a:t>
            </a:r>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20</a:t>
            </a:fld>
            <a:endParaRPr lang="en-US"/>
          </a:p>
        </p:txBody>
      </p:sp>
    </p:spTree>
    <p:extLst>
      <p:ext uri="{BB962C8B-B14F-4D97-AF65-F5344CB8AC3E}">
        <p14:creationId xmlns:p14="http://schemas.microsoft.com/office/powerpoint/2010/main" val="2270841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baseline="0" dirty="0" smtClean="0"/>
              <a:t>Interested in whether </a:t>
            </a:r>
            <a:r>
              <a:rPr lang="en-US" baseline="0" dirty="0" smtClean="0"/>
              <a:t>and in what ways evaluator recommendations impact program outcomes</a:t>
            </a:r>
            <a:r>
              <a:rPr lang="en-US" baseline="0" dirty="0" smtClean="0"/>
              <a:t>.</a:t>
            </a:r>
          </a:p>
          <a:p>
            <a:r>
              <a:rPr lang="en-US" baseline="0" dirty="0" smtClean="0"/>
              <a:t> </a:t>
            </a:r>
            <a:r>
              <a:rPr lang="en-US" baseline="0" dirty="0" smtClean="0"/>
              <a:t>Presentation will share what we mean by this and why we think this matters and how we think the question could be empirically explored.</a:t>
            </a:r>
          </a:p>
          <a:p>
            <a:r>
              <a:rPr lang="en-US" sz="1200" dirty="0" smtClean="0">
                <a:solidFill>
                  <a:schemeClr val="tx1"/>
                </a:solidFill>
              </a:rPr>
              <a:t>As</a:t>
            </a:r>
            <a:r>
              <a:rPr lang="en-US" sz="1200" baseline="0" dirty="0" smtClean="0">
                <a:solidFill>
                  <a:schemeClr val="tx1"/>
                </a:solidFill>
              </a:rPr>
              <a:t> you will learn, we think </a:t>
            </a:r>
            <a:r>
              <a:rPr lang="en-US" sz="1200" dirty="0" smtClean="0">
                <a:solidFill>
                  <a:schemeClr val="tx1"/>
                </a:solidFill>
              </a:rPr>
              <a:t>research agenda around</a:t>
            </a:r>
            <a:r>
              <a:rPr lang="en-US" sz="1200" baseline="0" dirty="0" smtClean="0">
                <a:solidFill>
                  <a:schemeClr val="tx1"/>
                </a:solidFill>
              </a:rPr>
              <a:t> this issue could </a:t>
            </a:r>
            <a:r>
              <a:rPr lang="en-US" sz="1200" dirty="0" smtClean="0">
                <a:solidFill>
                  <a:schemeClr val="tx1"/>
                </a:solidFill>
              </a:rPr>
              <a:t>improve the quality of practices for making recommendations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Critical</a:t>
            </a:r>
            <a:r>
              <a:rPr lang="en-US" baseline="0" dirty="0" smtClean="0"/>
              <a:t> Design Issues:</a:t>
            </a:r>
            <a:endParaRPr lang="en-US" dirty="0" smtClean="0"/>
          </a:p>
          <a:p>
            <a:endParaRPr lang="en-US" dirty="0" smtClean="0"/>
          </a:p>
          <a:p>
            <a:r>
              <a:rPr lang="en-US" dirty="0" smtClean="0"/>
              <a:t>Measure and control for:</a:t>
            </a:r>
          </a:p>
          <a:p>
            <a:pPr lvl="1"/>
            <a:r>
              <a:rPr lang="en-US" dirty="0" smtClean="0"/>
              <a:t>evaluation approach</a:t>
            </a:r>
          </a:p>
          <a:p>
            <a:pPr lvl="1"/>
            <a:r>
              <a:rPr lang="en-US" dirty="0" smtClean="0"/>
              <a:t>nature/qualities of recommendations (warrant)</a:t>
            </a:r>
          </a:p>
          <a:p>
            <a:pPr lvl="1"/>
            <a:r>
              <a:rPr lang="en-US" dirty="0" smtClean="0"/>
              <a:t>how recommendations were developed and shared (</a:t>
            </a:r>
            <a:r>
              <a:rPr lang="en-US" i="1" dirty="0" smtClean="0"/>
              <a:t>who in organization, processes, viability assessments conducted </a:t>
            </a:r>
            <a:r>
              <a:rPr lang="en-US" dirty="0" smtClean="0"/>
              <a:t>)</a:t>
            </a:r>
          </a:p>
          <a:p>
            <a:pPr lvl="1"/>
            <a:r>
              <a:rPr lang="en-US" dirty="0" smtClean="0"/>
              <a:t>how implemented and to what degree</a:t>
            </a:r>
          </a:p>
          <a:p>
            <a:r>
              <a:rPr lang="en-US" dirty="0" smtClean="0"/>
              <a:t>Multi-year evaluations in which recommendations are standard practice</a:t>
            </a:r>
          </a:p>
          <a:p>
            <a:r>
              <a:rPr lang="en-US" dirty="0" smtClean="0"/>
              <a:t>Sample that keeps targeted program outcomes constant</a:t>
            </a:r>
          </a:p>
          <a:p>
            <a:endParaRPr lang="en-US" dirty="0" smtClean="0"/>
          </a:p>
          <a:p>
            <a:endParaRPr lang="en-US" dirty="0" smtClean="0"/>
          </a:p>
          <a:p>
            <a:r>
              <a:rPr lang="en-US" dirty="0" smtClean="0"/>
              <a:t>Proceed:</a:t>
            </a:r>
          </a:p>
          <a:p>
            <a:r>
              <a:rPr lang="en-US" dirty="0" err="1" smtClean="0"/>
              <a:t>Dev’t</a:t>
            </a:r>
            <a:r>
              <a:rPr lang="en-US" dirty="0" smtClean="0"/>
              <a:t> tools and frameworks</a:t>
            </a:r>
          </a:p>
          <a:p>
            <a:r>
              <a:rPr lang="en-US" dirty="0" smtClean="0"/>
              <a:t>Looking</a:t>
            </a:r>
            <a:r>
              <a:rPr lang="en-US" baseline="0" dirty="0" smtClean="0"/>
              <a:t> for partners and collaborators– parallel research/collaborative action research</a:t>
            </a:r>
          </a:p>
          <a:p>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21</a:t>
            </a:fld>
            <a:endParaRPr lang="en-US"/>
          </a:p>
        </p:txBody>
      </p:sp>
    </p:spTree>
    <p:extLst>
      <p:ext uri="{BB962C8B-B14F-4D97-AF65-F5344CB8AC3E}">
        <p14:creationId xmlns:p14="http://schemas.microsoft.com/office/powerpoint/2010/main" val="740122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22</a:t>
            </a:fld>
            <a:endParaRPr lang="en-US"/>
          </a:p>
        </p:txBody>
      </p:sp>
    </p:spTree>
    <p:extLst>
      <p:ext uri="{BB962C8B-B14F-4D97-AF65-F5344CB8AC3E}">
        <p14:creationId xmlns:p14="http://schemas.microsoft.com/office/powerpoint/2010/main" val="985917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through more of these</a:t>
            </a:r>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23</a:t>
            </a:fld>
            <a:endParaRPr lang="en-US"/>
          </a:p>
        </p:txBody>
      </p:sp>
    </p:spTree>
    <p:extLst>
      <p:ext uri="{BB962C8B-B14F-4D97-AF65-F5344CB8AC3E}">
        <p14:creationId xmlns:p14="http://schemas.microsoft.com/office/powerpoint/2010/main" val="3925045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Should question</a:t>
            </a:r>
          </a:p>
          <a:p>
            <a:r>
              <a:rPr lang="en-US" baseline="0" dirty="0" smtClean="0"/>
              <a:t>Practical consideration of how the presence of recommendations can result in narrowing of </a:t>
            </a:r>
            <a:r>
              <a:rPr lang="en-US" baseline="0" dirty="0" err="1" smtClean="0"/>
              <a:t>consderation</a:t>
            </a:r>
            <a:endParaRPr lang="en-US" baseline="0" dirty="0" smtClean="0"/>
          </a:p>
          <a:p>
            <a:r>
              <a:rPr lang="en-US" baseline="0" dirty="0" smtClean="0"/>
              <a:t>And whether you are giving the RIGHT advice</a:t>
            </a:r>
          </a:p>
          <a:p>
            <a:endParaRPr lang="en-US" baseline="0" dirty="0" smtClean="0"/>
          </a:p>
          <a:p>
            <a:endParaRPr lang="en-US" baseline="0" dirty="0" smtClean="0"/>
          </a:p>
          <a:p>
            <a:endParaRPr lang="en-US" baseline="0" dirty="0" smtClean="0"/>
          </a:p>
          <a:p>
            <a:r>
              <a:rPr lang="en-US" baseline="0" dirty="0" smtClean="0"/>
              <a:t>Not </a:t>
            </a:r>
            <a:r>
              <a:rPr lang="en-US" baseline="0" dirty="0" smtClean="0"/>
              <a:t>all evaluators make recommendations and some wise folks actually caution evaluators to think carefully about providing them. </a:t>
            </a:r>
            <a:endParaRPr lang="en-US" baseline="0" dirty="0" smtClean="0"/>
          </a:p>
          <a:p>
            <a:r>
              <a:rPr lang="en-US" baseline="0" dirty="0" smtClean="0"/>
              <a:t>Why</a:t>
            </a:r>
            <a:r>
              <a:rPr lang="en-US" baseline="0" dirty="0" smtClean="0"/>
              <a:t>? Because once you make a recommendation, </a:t>
            </a:r>
            <a:r>
              <a:rPr lang="en-US" baseline="0" dirty="0" smtClean="0"/>
              <a:t>it becomes </a:t>
            </a:r>
            <a:r>
              <a:rPr lang="en-US" baseline="0" dirty="0" smtClean="0"/>
              <a:t>a programmatic component or an organizational strategy/</a:t>
            </a:r>
            <a:r>
              <a:rPr lang="en-US" baseline="0" dirty="0" smtClean="0"/>
              <a:t>approach; program design includes far more than the evaluation and evaluator skill set</a:t>
            </a:r>
            <a:endParaRPr lang="en-US" baseline="0" dirty="0" smtClean="0"/>
          </a:p>
          <a:p>
            <a:endParaRPr lang="en-US" baseline="0" dirty="0" smtClean="0"/>
          </a:p>
          <a:p>
            <a:r>
              <a:rPr lang="en-US" baseline="0" dirty="0" smtClean="0"/>
              <a:t>As Patton notes, recommendations are highly visible and can become the ONLY part of the report that receive focus/attention.</a:t>
            </a:r>
          </a:p>
          <a:p>
            <a:endParaRPr lang="en-US" baseline="0" dirty="0" smtClean="0"/>
          </a:p>
          <a:p>
            <a:r>
              <a:rPr lang="en-US" baseline="0" dirty="0" smtClean="0"/>
              <a:t>We </a:t>
            </a:r>
            <a:r>
              <a:rPr lang="en-US" baseline="0" dirty="0" smtClean="0"/>
              <a:t>are not debating the should question…but to argue for additional evidence in which this debate can be grounded</a:t>
            </a:r>
            <a:r>
              <a:rPr lang="en-US" baseline="0" dirty="0" smtClean="0"/>
              <a:t>.</a:t>
            </a:r>
          </a:p>
          <a:p>
            <a:r>
              <a:rPr lang="en-US" baseline="0" dirty="0" smtClean="0"/>
              <a:t>How do we know our advice is the RIGHT advice??</a:t>
            </a:r>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BDC39C3-D3B9-9F45-839C-E48E3503C25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4</a:t>
            </a:fld>
            <a:endParaRPr lang="en-US"/>
          </a:p>
        </p:txBody>
      </p:sp>
    </p:spTree>
    <p:extLst>
      <p:ext uri="{BB962C8B-B14F-4D97-AF65-F5344CB8AC3E}">
        <p14:creationId xmlns:p14="http://schemas.microsoft.com/office/powerpoint/2010/main" val="1843032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Evaluation is</a:t>
            </a:r>
            <a:r>
              <a:rPr lang="en-US" baseline="0" dirty="0" smtClean="0"/>
              <a:t> </a:t>
            </a:r>
            <a:r>
              <a:rPr lang="en-US" dirty="0" smtClean="0"/>
              <a:t>multi-faceted</a:t>
            </a:r>
            <a:r>
              <a:rPr lang="en-US" baseline="0" dirty="0" smtClean="0"/>
              <a:t> and</a:t>
            </a:r>
            <a:r>
              <a:rPr lang="en-US" dirty="0" smtClean="0"/>
              <a:t> temporal in its construct</a:t>
            </a:r>
            <a:r>
              <a:rPr lang="en-US" baseline="0" dirty="0" smtClean="0"/>
              <a:t> and</a:t>
            </a:r>
            <a:r>
              <a:rPr lang="en-US" dirty="0" smtClean="0"/>
              <a:t> involves a wide range of actors</a:t>
            </a:r>
            <a:r>
              <a:rPr lang="en-US" baseline="0" dirty="0" smtClean="0"/>
              <a:t> and activities</a:t>
            </a:r>
            <a:r>
              <a:rPr lang="en-US" baseline="0" dirty="0" smtClean="0"/>
              <a:t>.</a:t>
            </a:r>
          </a:p>
          <a:p>
            <a:r>
              <a:rPr lang="en-US" baseline="0" dirty="0" smtClean="0"/>
              <a:t>We </a:t>
            </a:r>
            <a:r>
              <a:rPr lang="en-US" baseline="0" dirty="0" smtClean="0"/>
              <a:t>are focused on one aspect of the reporting/interpretation/use phase– recommendations.</a:t>
            </a:r>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Although </a:t>
            </a:r>
            <a:r>
              <a:rPr lang="en-US" sz="1200" kern="1200" baseline="0" dirty="0" smtClean="0">
                <a:solidFill>
                  <a:schemeClr val="tx1"/>
                </a:solidFill>
                <a:effectLst/>
                <a:latin typeface="+mn-lt"/>
                <a:ea typeface="+mn-ea"/>
                <a:cs typeface="+mn-cs"/>
              </a:rPr>
              <a:t>they are connected to the larger picture of interpretation and use, they can also be somewhat isolated for study because they are discrete and tangible aspects of practice that are present in some but not all </a:t>
            </a:r>
            <a:r>
              <a:rPr lang="en-US" sz="1200" kern="1200" baseline="0" dirty="0" smtClean="0">
                <a:solidFill>
                  <a:schemeClr val="tx1"/>
                </a:solidFill>
                <a:effectLst/>
                <a:latin typeface="+mn-lt"/>
                <a:ea typeface="+mn-ea"/>
                <a:cs typeface="+mn-cs"/>
              </a:rPr>
              <a:t>evaluations AND they can become programmatic components implemented in subsequent program iterations.</a:t>
            </a:r>
            <a:endParaRPr lang="en-US" sz="1200" kern="120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Regardless of where you fall on the “should” question, they are a reality in our practice…86% say so. </a:t>
            </a:r>
          </a:p>
          <a:p>
            <a:endParaRPr lang="en-US"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Scriven</a:t>
            </a:r>
            <a:r>
              <a:rPr lang="en-US" sz="1200" kern="1200" dirty="0" smtClean="0">
                <a:solidFill>
                  <a:schemeClr val="tx1"/>
                </a:solidFill>
                <a:effectLst/>
                <a:latin typeface="+mn-lt"/>
                <a:ea typeface="+mn-ea"/>
                <a:cs typeface="+mn-cs"/>
              </a:rPr>
              <a:t> offers</a:t>
            </a:r>
            <a:r>
              <a:rPr lang="en-US" sz="1200" kern="1200" baseline="0" dirty="0" smtClean="0">
                <a:solidFill>
                  <a:schemeClr val="tx1"/>
                </a:solidFill>
                <a:effectLst/>
                <a:latin typeface="+mn-lt"/>
                <a:ea typeface="+mn-ea"/>
                <a:cs typeface="+mn-cs"/>
              </a:rPr>
              <a:t> a definition here of what recs </a:t>
            </a:r>
            <a:r>
              <a:rPr lang="en-US" sz="1200" kern="1200" baseline="0" dirty="0" smtClean="0">
                <a:solidFill>
                  <a:schemeClr val="tx1"/>
                </a:solidFill>
                <a:effectLst/>
                <a:latin typeface="+mn-lt"/>
                <a:ea typeface="+mn-ea"/>
                <a:cs typeface="+mn-cs"/>
              </a:rPr>
              <a:t>are</a:t>
            </a:r>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pPr marL="0" indent="0">
              <a:buNone/>
            </a:pPr>
            <a:r>
              <a:rPr lang="en-US" i="1" dirty="0" smtClean="0"/>
              <a:t>The </a:t>
            </a:r>
            <a:r>
              <a:rPr lang="en-US" i="1" dirty="0" smtClean="0"/>
              <a:t>program’s drop out rate is 50%. This rate is too high and compromises the program’s efficiency.” then</a:t>
            </a:r>
            <a:r>
              <a:rPr lang="en-US" i="1" baseline="0" dirty="0" smtClean="0"/>
              <a:t> their corresponding rec might be: </a:t>
            </a:r>
            <a:endParaRPr lang="en-US" i="1" dirty="0" smtClean="0"/>
          </a:p>
          <a:p>
            <a:endParaRPr lang="en-US" u="sng" dirty="0" smtClean="0"/>
          </a:p>
          <a:p>
            <a:pPr marL="0" indent="0">
              <a:buNone/>
            </a:pPr>
            <a:r>
              <a:rPr lang="en-US" i="1" dirty="0" smtClean="0"/>
              <a:t>“To reduce the drop out rate consider recruiting youth with parental involvement as students</a:t>
            </a:r>
            <a:r>
              <a:rPr lang="en-US" i="1" baseline="0" dirty="0" smtClean="0"/>
              <a:t> who complete the program tend to have higher levels of parental engagement </a:t>
            </a:r>
            <a:r>
              <a:rPr lang="en-US" i="1" dirty="0" smtClean="0"/>
              <a:t>.”</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5BDC39C3-D3B9-9F45-839C-E48E3503C258}" type="slidenum">
              <a:rPr lang="en-US" smtClean="0"/>
              <a:pPr/>
              <a:t>6</a:t>
            </a:fld>
            <a:endParaRPr lang="en-US"/>
          </a:p>
        </p:txBody>
      </p:sp>
    </p:spTree>
    <p:extLst>
      <p:ext uri="{BB962C8B-B14F-4D97-AF65-F5344CB8AC3E}">
        <p14:creationId xmlns:p14="http://schemas.microsoft.com/office/powerpoint/2010/main" val="1472647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literature about recommendations specifically is </a:t>
            </a:r>
            <a:r>
              <a:rPr lang="en-US" dirty="0" smtClean="0"/>
              <a:t>often </a:t>
            </a:r>
            <a:r>
              <a:rPr lang="en-US" dirty="0" smtClean="0"/>
              <a:t>theoretical or grounded in authors’ professional experiences. These are useful but</a:t>
            </a:r>
            <a:r>
              <a:rPr lang="en-US" baseline="0" dirty="0" smtClean="0"/>
              <a:t> are not systematic, empirical bodies of knowledge. </a:t>
            </a:r>
          </a:p>
          <a:p>
            <a:endParaRPr lang="en-US" baseline="0" dirty="0" smtClean="0"/>
          </a:p>
          <a:p>
            <a:r>
              <a:rPr lang="en-US" baseline="0" dirty="0" smtClean="0"/>
              <a:t>Should– </a:t>
            </a:r>
            <a:r>
              <a:rPr lang="en-US" baseline="0" dirty="0" err="1" smtClean="0"/>
              <a:t>Cronbach</a:t>
            </a:r>
            <a:r>
              <a:rPr lang="en-US" baseline="0" dirty="0" smtClean="0"/>
              <a:t>, </a:t>
            </a:r>
            <a:r>
              <a:rPr lang="en-US" baseline="0" dirty="0" err="1" smtClean="0"/>
              <a:t>Scriven</a:t>
            </a:r>
            <a:r>
              <a:rPr lang="en-US" baseline="0" dirty="0" smtClean="0"/>
              <a:t>, Patton have weighed in</a:t>
            </a:r>
          </a:p>
          <a:p>
            <a:r>
              <a:rPr lang="en-US" baseline="0" dirty="0" smtClean="0"/>
              <a:t>How to- Mike Hendricks out in front on this with practical tips and advice; now Patton with a pretty extensive process focus in his latest edition of Utilization-focused</a:t>
            </a:r>
          </a:p>
          <a:p>
            <a:r>
              <a:rPr lang="en-US" baseline="0" dirty="0" smtClean="0"/>
              <a:t>Defining/Typology- </a:t>
            </a:r>
            <a:r>
              <a:rPr lang="en-US" baseline="0" dirty="0" err="1" smtClean="0"/>
              <a:t>Scriven</a:t>
            </a:r>
            <a:r>
              <a:rPr lang="en-US" baseline="0" dirty="0" smtClean="0"/>
              <a:t>, my work</a:t>
            </a:r>
          </a:p>
          <a:p>
            <a:r>
              <a:rPr lang="en-US" baseline="0" dirty="0" smtClean="0"/>
              <a:t>Studies of rate and reasons for use- empirical work</a:t>
            </a:r>
          </a:p>
          <a:p>
            <a:endParaRPr lang="en-US" baseline="0" dirty="0" smtClean="0"/>
          </a:p>
          <a:p>
            <a:r>
              <a:rPr lang="en-US" baseline="0" dirty="0" smtClean="0"/>
              <a:t>As </a:t>
            </a:r>
            <a:r>
              <a:rPr lang="en-US" baseline="0" dirty="0" smtClean="0"/>
              <a:t>a collection of information, it never actually gets to a grounded, systematic body of work around recommendations impact</a:t>
            </a:r>
            <a:r>
              <a:rPr lang="en-US" baseline="0" dirty="0" smtClean="0"/>
              <a:t>.</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BDC39C3-D3B9-9F45-839C-E48E3503C258}" type="slidenum">
              <a:rPr lang="en-US" smtClean="0"/>
              <a:pPr/>
              <a:t>7</a:t>
            </a:fld>
            <a:endParaRPr lang="en-US"/>
          </a:p>
        </p:txBody>
      </p:sp>
    </p:spTree>
    <p:extLst>
      <p:ext uri="{BB962C8B-B14F-4D97-AF65-F5344CB8AC3E}">
        <p14:creationId xmlns:p14="http://schemas.microsoft.com/office/powerpoint/2010/main" val="171573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There</a:t>
            </a:r>
            <a:r>
              <a:rPr lang="en-US" baseline="0" dirty="0" smtClean="0"/>
              <a:t> </a:t>
            </a:r>
            <a:r>
              <a:rPr lang="en-US" baseline="0" dirty="0" smtClean="0"/>
              <a:t>are other bodies of evaluation literature that are not</a:t>
            </a:r>
            <a:r>
              <a:rPr lang="en-US" dirty="0" smtClean="0"/>
              <a:t> recommendations-specific but that provide some intelligence and/or framing for this issue.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chemeClr val="accent1"/>
                </a:solidFill>
              </a:rPr>
              <a:t>Broader </a:t>
            </a:r>
            <a:r>
              <a:rPr lang="en-US" baseline="0" dirty="0" smtClean="0">
                <a:solidFill>
                  <a:schemeClr val="accent1"/>
                </a:solidFill>
              </a:rPr>
              <a:t>literatures do an important service in grounding practice writ large in approaches that are likely to increase use. </a:t>
            </a:r>
            <a:endParaRPr lang="en-US" baseline="0" dirty="0" smtClean="0">
              <a:solidFill>
                <a:schemeClr val="accent1"/>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chemeClr val="accent1"/>
                </a:solidFill>
              </a:rPr>
              <a:t>Our </a:t>
            </a:r>
            <a:r>
              <a:rPr lang="en-US" baseline="0" dirty="0" smtClean="0">
                <a:solidFill>
                  <a:schemeClr val="accent1"/>
                </a:solidFill>
              </a:rPr>
              <a:t>interest would build on/extend aspects of these frames in order to understand recommendation practice specifically. </a:t>
            </a:r>
            <a:endParaRPr lang="en-US" baseline="0" dirty="0" smtClean="0">
              <a:solidFill>
                <a:schemeClr val="accent1"/>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chemeClr val="accent1"/>
                </a:solidFill>
              </a:rPr>
              <a:t>We’ve separate but all are highly </a:t>
            </a:r>
            <a:r>
              <a:rPr lang="en-US" baseline="0" dirty="0" smtClean="0">
                <a:solidFill>
                  <a:schemeClr val="accent1"/>
                </a:solidFill>
              </a:rPr>
              <a:t>related and </a:t>
            </a:r>
            <a:r>
              <a:rPr lang="en-US" baseline="0" dirty="0" smtClean="0">
                <a:solidFill>
                  <a:schemeClr val="accent1"/>
                </a:solidFill>
              </a:rPr>
              <a:t>overlap</a:t>
            </a:r>
            <a:endParaRPr lang="en-US" baseline="0" dirty="0" smtClean="0">
              <a:solidFill>
                <a:schemeClr val="accent1"/>
              </a:solidFill>
            </a:endParaRPr>
          </a:p>
          <a:p>
            <a:endParaRPr lang="en-US" baseline="0" dirty="0" smtClean="0">
              <a:solidFill>
                <a:schemeClr val="accent1"/>
              </a:solidFill>
            </a:endParaRPr>
          </a:p>
          <a:p>
            <a:r>
              <a:rPr lang="en-US" baseline="0" dirty="0" smtClean="0">
                <a:solidFill>
                  <a:schemeClr val="accent1"/>
                </a:solidFill>
              </a:rPr>
              <a:t>PURPOSE- </a:t>
            </a:r>
            <a:r>
              <a:rPr lang="en-US" baseline="0" dirty="0" err="1" smtClean="0">
                <a:solidFill>
                  <a:schemeClr val="accent1"/>
                </a:solidFill>
              </a:rPr>
              <a:t>Cronbach</a:t>
            </a:r>
            <a:r>
              <a:rPr lang="en-US" baseline="0" dirty="0" smtClean="0">
                <a:solidFill>
                  <a:schemeClr val="accent1"/>
                </a:solidFill>
              </a:rPr>
              <a:t>, Ernie House</a:t>
            </a:r>
          </a:p>
          <a:p>
            <a:pPr marL="171450" indent="-171450">
              <a:buFont typeface="Arial"/>
              <a:buChar char="•"/>
            </a:pPr>
            <a:r>
              <a:rPr lang="en-US" baseline="0" dirty="0" smtClean="0">
                <a:solidFill>
                  <a:schemeClr val="accent1"/>
                </a:solidFill>
              </a:rPr>
              <a:t>This work explores evaluation purpose and appropriate roles for evaluators</a:t>
            </a:r>
          </a:p>
          <a:p>
            <a:pPr marL="171450" indent="-171450">
              <a:buFont typeface="Arial"/>
              <a:buChar char="•"/>
            </a:pPr>
            <a:r>
              <a:rPr lang="en-US" baseline="0" dirty="0" smtClean="0">
                <a:solidFill>
                  <a:schemeClr val="accent1"/>
                </a:solidFill>
              </a:rPr>
              <a:t>Connects to recommendations because the provision of recommendation can be seen as a direct attempt to improve the condition of the </a:t>
            </a:r>
            <a:r>
              <a:rPr lang="en-US" baseline="0" dirty="0" err="1" smtClean="0">
                <a:solidFill>
                  <a:schemeClr val="accent1"/>
                </a:solidFill>
              </a:rPr>
              <a:t>evaluand</a:t>
            </a:r>
            <a:r>
              <a:rPr lang="en-US" baseline="0" dirty="0" smtClean="0">
                <a:solidFill>
                  <a:schemeClr val="accent1"/>
                </a:solidFill>
              </a:rPr>
              <a:t> and has significant implications for the role of the evaluator</a:t>
            </a:r>
          </a:p>
          <a:p>
            <a:endParaRPr lang="en-US" baseline="0" dirty="0" smtClean="0">
              <a:solidFill>
                <a:schemeClr val="accent1"/>
              </a:solidFill>
            </a:endParaRPr>
          </a:p>
          <a:p>
            <a:r>
              <a:rPr lang="en-US" baseline="0" dirty="0" smtClean="0">
                <a:solidFill>
                  <a:schemeClr val="accent1"/>
                </a:solidFill>
              </a:rPr>
              <a:t>USE- Weiss, Cousins</a:t>
            </a:r>
          </a:p>
          <a:p>
            <a:pPr marL="171450" indent="-171450">
              <a:buFont typeface="Arial"/>
              <a:buChar char="•"/>
            </a:pPr>
            <a:r>
              <a:rPr lang="en-US" baseline="0" dirty="0" smtClean="0">
                <a:solidFill>
                  <a:schemeClr val="accent1"/>
                </a:solidFill>
              </a:rPr>
              <a:t>This work has articulated the various ways that evaluation writ large can be used (instrumental, process…etc.) as well as variables that seem to correlate with higher use rates</a:t>
            </a:r>
          </a:p>
          <a:p>
            <a:pPr marL="171450" indent="-171450">
              <a:buFont typeface="Arial"/>
              <a:buChar char="•"/>
            </a:pPr>
            <a:r>
              <a:rPr lang="en-US" baseline="0" dirty="0" smtClean="0">
                <a:solidFill>
                  <a:schemeClr val="accent1"/>
                </a:solidFill>
              </a:rPr>
              <a:t>Recommendations are but one aspect of practice that often have implications for instrumental use.</a:t>
            </a:r>
          </a:p>
          <a:p>
            <a:endParaRPr lang="en-US" baseline="0" dirty="0" smtClean="0">
              <a:solidFill>
                <a:schemeClr val="accent1"/>
              </a:solidFill>
            </a:endParaRPr>
          </a:p>
          <a:p>
            <a:r>
              <a:rPr lang="en-US" baseline="0" dirty="0" smtClean="0">
                <a:solidFill>
                  <a:schemeClr val="accent1"/>
                </a:solidFill>
              </a:rPr>
              <a:t>UTILIZATION- Patton– emphasizes ways evaluators can enhance use and utility of evaluations but doesn’t track evaluation’s specific contribution to program outcomes</a:t>
            </a:r>
          </a:p>
          <a:p>
            <a:pPr marL="171450" indent="-171450">
              <a:buFont typeface="Arial"/>
              <a:buChar char="•"/>
            </a:pPr>
            <a:r>
              <a:rPr lang="en-US" baseline="0" dirty="0" smtClean="0">
                <a:solidFill>
                  <a:schemeClr val="accent1"/>
                </a:solidFill>
              </a:rPr>
              <a:t>The utilization literature advanced the use work in that it acknowledge that we aren’t after just USE, but that evaluation is utilized within the work of the program/organization in meaningful way</a:t>
            </a:r>
          </a:p>
          <a:p>
            <a:pPr marL="171450" indent="-171450">
              <a:buFont typeface="Arial"/>
              <a:buChar char="•"/>
            </a:pPr>
            <a:r>
              <a:rPr lang="en-US" baseline="0" dirty="0" smtClean="0">
                <a:solidFill>
                  <a:schemeClr val="accent1"/>
                </a:solidFill>
              </a:rPr>
              <a:t>Recommendation are one aspect of practice that may support/fail to support utilization (some argue that evaluator recommendations might thwart the sense-making of evaluation findings) but the utilization literature generally does not link the substantive qualities/content of recommendations to program impacts.</a:t>
            </a:r>
          </a:p>
          <a:p>
            <a:endParaRPr lang="en-US" baseline="0" dirty="0" smtClean="0">
              <a:solidFill>
                <a:schemeClr val="accent1"/>
              </a:solidFill>
            </a:endParaRPr>
          </a:p>
          <a:p>
            <a:r>
              <a:rPr lang="en-US" baseline="0" dirty="0" smtClean="0">
                <a:solidFill>
                  <a:schemeClr val="accent1"/>
                </a:solidFill>
              </a:rPr>
              <a:t>INFLUENCE- </a:t>
            </a:r>
            <a:r>
              <a:rPr lang="en-US" baseline="0" dirty="0" err="1" smtClean="0">
                <a:solidFill>
                  <a:schemeClr val="accent1"/>
                </a:solidFill>
              </a:rPr>
              <a:t>Kirkhart</a:t>
            </a:r>
            <a:r>
              <a:rPr lang="en-US" baseline="0" dirty="0" smtClean="0">
                <a:solidFill>
                  <a:schemeClr val="accent1"/>
                </a:solidFill>
              </a:rPr>
              <a:t>, Mark, Henry</a:t>
            </a:r>
          </a:p>
          <a:p>
            <a:pPr marL="171450" indent="-171450">
              <a:buFont typeface="Arial"/>
              <a:buChar char="•"/>
            </a:pPr>
            <a:r>
              <a:rPr lang="en-US" baseline="0" dirty="0" smtClean="0">
                <a:solidFill>
                  <a:schemeClr val="accent1"/>
                </a:solidFill>
              </a:rPr>
              <a:t>Examines the mechanisms by which organizations/programs are influenced by evaluations and encourages the evaluator to think about pathways to influence (knowledge, attitudes, individual, interpersonal, collective, etc.)</a:t>
            </a:r>
          </a:p>
          <a:p>
            <a:pPr marL="171450" indent="-171450">
              <a:buFont typeface="Arial"/>
              <a:buChar char="•"/>
            </a:pPr>
            <a:r>
              <a:rPr lang="en-US" baseline="0" dirty="0" smtClean="0">
                <a:solidFill>
                  <a:schemeClr val="accent1"/>
                </a:solidFill>
              </a:rPr>
              <a:t>This is an important framework to look at how recommendations might have ultimate impact, but it does not include program outcomes.</a:t>
            </a:r>
          </a:p>
          <a:p>
            <a:endParaRPr lang="en-US" b="1" baseline="0" dirty="0" smtClean="0">
              <a:solidFill>
                <a:schemeClr val="accent1"/>
              </a:solidFill>
            </a:endParaRPr>
          </a:p>
          <a:p>
            <a:endParaRPr lang="en-US" b="1" baseline="0" dirty="0" smtClean="0">
              <a:solidFill>
                <a:schemeClr val="accent1"/>
              </a:solidFill>
            </a:endParaRPr>
          </a:p>
          <a:p>
            <a:r>
              <a:rPr lang="en-US" b="1" baseline="0" dirty="0" smtClean="0">
                <a:solidFill>
                  <a:schemeClr val="accent1"/>
                </a:solidFill>
              </a:rPr>
              <a:t>But what about whether what we recommend actually does improve an organization’s achievement of outcomes when they ARE used? Are the substantive points housed within the recommendations issues that lead to improved organization/program outcomes?</a:t>
            </a:r>
          </a:p>
          <a:p>
            <a:endParaRPr lang="en-US" dirty="0" smtClean="0"/>
          </a:p>
        </p:txBody>
      </p:sp>
      <p:sp>
        <p:nvSpPr>
          <p:cNvPr id="4" name="Slide Number Placeholder 3"/>
          <p:cNvSpPr>
            <a:spLocks noGrp="1"/>
          </p:cNvSpPr>
          <p:nvPr>
            <p:ph type="sldNum" sz="quarter" idx="10"/>
          </p:nvPr>
        </p:nvSpPr>
        <p:spPr/>
        <p:txBody>
          <a:bodyPr/>
          <a:lstStyle/>
          <a:p>
            <a:fld id="{5BDC39C3-D3B9-9F45-839C-E48E3503C258}" type="slidenum">
              <a:rPr lang="en-US" smtClean="0"/>
              <a:pPr/>
              <a:t>8</a:t>
            </a:fld>
            <a:endParaRPr lang="en-US"/>
          </a:p>
        </p:txBody>
      </p:sp>
    </p:spTree>
    <p:extLst>
      <p:ext uri="{BB962C8B-B14F-4D97-AF65-F5344CB8AC3E}">
        <p14:creationId xmlns:p14="http://schemas.microsoft.com/office/powerpoint/2010/main" val="3755219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novice gardener and a tomato lover, I have</a:t>
            </a:r>
            <a:r>
              <a:rPr lang="en-US" baseline="0" dirty="0" smtClean="0"/>
              <a:t> tried for several years to grow tomatoes as part of my ever-expanding backyard endeavor. Last year, I had a modest yield but the tomatoes were a little “mealy” and some of them I had to throw out because they had black spots all over them. This year was even worse – almost all of my tomatoes were covered with spots and I noticed bugs on the plants now and then. </a:t>
            </a:r>
          </a:p>
          <a:p>
            <a:endParaRPr lang="en-US" baseline="0" dirty="0" smtClean="0"/>
          </a:p>
          <a:p>
            <a:r>
              <a:rPr lang="en-US" baseline="0" dirty="0" smtClean="0"/>
              <a:t>Desperately wanting tomatoes, I paid a trusted neighbor, who is also a master gardener, to come and evaluate my tomato plot. </a:t>
            </a:r>
          </a:p>
          <a:p>
            <a:endParaRPr lang="en-US" baseline="0" dirty="0" smtClean="0"/>
          </a:p>
          <a:p>
            <a:r>
              <a:rPr lang="en-US" baseline="0" dirty="0" smtClean="0"/>
              <a:t>She arrived and walked through the tomato area. She looked under the leaves and trapped some insects in a jar. She took some tomatoes off the vine to look at also tested the soil and asked me a lot of questions about what I’d added to the soil and handled the plans. </a:t>
            </a:r>
          </a:p>
          <a:p>
            <a:endParaRPr lang="en-US" baseline="0" dirty="0" smtClean="0"/>
          </a:p>
          <a:p>
            <a:r>
              <a:rPr lang="en-US" baseline="0" dirty="0" smtClean="0"/>
              <a:t>She then told me I had a few things going on. </a:t>
            </a:r>
            <a:br>
              <a:rPr lang="en-US" baseline="0" dirty="0" smtClean="0"/>
            </a:br>
            <a:r>
              <a:rPr lang="en-US" baseline="0" dirty="0" smtClean="0"/>
              <a:t>First, the dark spots were blossom end rot, which probably occurred from lack of calcium, too much nitrogen, or improper irrigation. </a:t>
            </a:r>
          </a:p>
          <a:p>
            <a:r>
              <a:rPr lang="en-US" baseline="0" dirty="0" smtClean="0"/>
              <a:t>She advised me to apply a fertilizer with less nitrogen (specific to tomatoes) and to make sure my tomatoes were mulched to maintain moisture. </a:t>
            </a:r>
          </a:p>
          <a:p>
            <a:endParaRPr lang="en-US" baseline="0" dirty="0" smtClean="0"/>
          </a:p>
          <a:p>
            <a:r>
              <a:rPr lang="en-US" baseline="0" dirty="0" smtClean="0"/>
              <a:t>Second, she said she found both aphids and </a:t>
            </a:r>
            <a:r>
              <a:rPr lang="en-US" baseline="0" dirty="0" err="1" smtClean="0"/>
              <a:t>hornworns</a:t>
            </a:r>
            <a:r>
              <a:rPr lang="en-US" baseline="0" dirty="0" smtClean="0"/>
              <a:t>. </a:t>
            </a:r>
          </a:p>
          <a:p>
            <a:r>
              <a:rPr lang="en-US" baseline="0" dirty="0" smtClean="0"/>
              <a:t>She advised me to use a natural insecticidal soap for the aphids and just look for and pick off the hornworms regularly. </a:t>
            </a:r>
          </a:p>
          <a:p>
            <a:endParaRPr lang="en-US" baseline="0" dirty="0" smtClean="0"/>
          </a:p>
          <a:p>
            <a:r>
              <a:rPr lang="en-US" baseline="0" dirty="0" smtClean="0"/>
              <a:t>So the master gardener is the “evaluator”…let’s think about how this plays out.</a:t>
            </a:r>
          </a:p>
          <a:p>
            <a:endParaRPr lang="en-US" dirty="0"/>
          </a:p>
        </p:txBody>
      </p:sp>
      <p:sp>
        <p:nvSpPr>
          <p:cNvPr id="4" name="Slide Number Placeholder 3"/>
          <p:cNvSpPr>
            <a:spLocks noGrp="1"/>
          </p:cNvSpPr>
          <p:nvPr>
            <p:ph type="sldNum" sz="quarter" idx="10"/>
          </p:nvPr>
        </p:nvSpPr>
        <p:spPr/>
        <p:txBody>
          <a:bodyPr/>
          <a:lstStyle/>
          <a:p>
            <a:fld id="{5BDC39C3-D3B9-9F45-839C-E48E3503C258}" type="slidenum">
              <a:rPr lang="en-US" smtClean="0"/>
              <a:pPr/>
              <a:t>9</a:t>
            </a:fld>
            <a:endParaRPr lang="en-US"/>
          </a:p>
        </p:txBody>
      </p:sp>
    </p:spTree>
    <p:extLst>
      <p:ext uri="{BB962C8B-B14F-4D97-AF65-F5344CB8AC3E}">
        <p14:creationId xmlns:p14="http://schemas.microsoft.com/office/powerpoint/2010/main" val="212210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US" smtClean="0"/>
              <a:t>10/25/11</a:t>
            </a:r>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smtClean="0"/>
              <a:t>American Evaluation Association Conference 2011</a:t>
            </a: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r>
              <a:rPr lang="en-US" smtClean="0"/>
              <a:t>10/25/11</a:t>
            </a:r>
            <a:endParaRPr lang="en-US"/>
          </a:p>
        </p:txBody>
      </p:sp>
      <p:sp>
        <p:nvSpPr>
          <p:cNvPr id="6" name="Footer Placeholder 5"/>
          <p:cNvSpPr>
            <a:spLocks noGrp="1"/>
          </p:cNvSpPr>
          <p:nvPr>
            <p:ph type="ftr" sz="quarter" idx="11"/>
          </p:nvPr>
        </p:nvSpPr>
        <p:spPr/>
        <p:txBody>
          <a:bodyPr/>
          <a:lstStyle/>
          <a:p>
            <a:r>
              <a:rPr lang="en-US" smtClean="0"/>
              <a:t>American Evaluation Association Conference 2011</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r>
              <a:rPr lang="en-US" smtClean="0"/>
              <a:t>10/25/11</a:t>
            </a:r>
            <a:endParaRPr lang="en-US"/>
          </a:p>
        </p:txBody>
      </p:sp>
      <p:sp>
        <p:nvSpPr>
          <p:cNvPr id="4" name="Footer Placeholder 3"/>
          <p:cNvSpPr>
            <a:spLocks noGrp="1"/>
          </p:cNvSpPr>
          <p:nvPr>
            <p:ph type="ftr" sz="quarter" idx="11"/>
          </p:nvPr>
        </p:nvSpPr>
        <p:spPr/>
        <p:txBody>
          <a:bodyPr/>
          <a:lstStyle/>
          <a:p>
            <a:r>
              <a:rPr lang="en-US" smtClean="0"/>
              <a:t>American Evaluation Association Conference 2011</a:t>
            </a:r>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US" smtClean="0"/>
              <a:t>10/25/11</a:t>
            </a:r>
            <a:endParaRPr lang="en-US"/>
          </a:p>
        </p:txBody>
      </p:sp>
      <p:sp>
        <p:nvSpPr>
          <p:cNvPr id="3" name="Footer Placeholder 2"/>
          <p:cNvSpPr>
            <a:spLocks noGrp="1"/>
          </p:cNvSpPr>
          <p:nvPr>
            <p:ph type="ftr" sz="quarter" idx="11"/>
          </p:nvPr>
        </p:nvSpPr>
        <p:spPr/>
        <p:txBody>
          <a:bodyPr/>
          <a:lstStyle/>
          <a:p>
            <a:r>
              <a:rPr lang="en-US" smtClean="0"/>
              <a:t>American Evaluation Association Conference 2011</a:t>
            </a:r>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US" smtClean="0"/>
              <a:t>10/25/11</a:t>
            </a:r>
            <a:endParaRPr lang="en-US"/>
          </a:p>
        </p:txBody>
      </p:sp>
      <p:sp>
        <p:nvSpPr>
          <p:cNvPr id="6" name="Footer Placeholder 5"/>
          <p:cNvSpPr>
            <a:spLocks noGrp="1"/>
          </p:cNvSpPr>
          <p:nvPr>
            <p:ph type="ftr" sz="quarter" idx="11"/>
          </p:nvPr>
        </p:nvSpPr>
        <p:spPr>
          <a:xfrm>
            <a:off x="3859305" y="6423585"/>
            <a:ext cx="3316941" cy="365125"/>
          </a:xfrm>
        </p:spPr>
        <p:txBody>
          <a:bodyPr/>
          <a:lstStyle/>
          <a:p>
            <a:r>
              <a:rPr lang="en-US" smtClean="0"/>
              <a:t>American Evaluation Association Conference 2011</a:t>
            </a:r>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US" smtClean="0"/>
              <a:t>10/25/11</a:t>
            </a:r>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smtClean="0"/>
              <a:t>American Evaluation Association Conference 2011</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10/25/11</a:t>
            </a:r>
            <a:endParaRPr lang="en-US"/>
          </a:p>
        </p:txBody>
      </p:sp>
      <p:sp>
        <p:nvSpPr>
          <p:cNvPr id="6" name="Footer Placeholder 5"/>
          <p:cNvSpPr>
            <a:spLocks noGrp="1"/>
          </p:cNvSpPr>
          <p:nvPr>
            <p:ph type="ftr" sz="quarter" idx="11"/>
          </p:nvPr>
        </p:nvSpPr>
        <p:spPr/>
        <p:txBody>
          <a:bodyPr/>
          <a:lstStyle/>
          <a:p>
            <a:r>
              <a:rPr lang="en-US" smtClean="0"/>
              <a:t>American Evaluation Association Conference 2011</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US" smtClean="0"/>
              <a:t>10/25/11</a:t>
            </a:r>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r>
              <a:rPr lang="en-US" smtClean="0"/>
              <a:t>American Evaluation Association Conference 2011</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US" smtClean="0"/>
              <a:t>10/25/11</a:t>
            </a:r>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r>
              <a:rPr lang="en-US" smtClean="0"/>
              <a:t>American Evaluation Association Conference 2011</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US" smtClean="0"/>
              <a:t>10/25/11</a:t>
            </a:r>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smtClean="0"/>
              <a:t>American Evaluation Association Conference 2011</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r>
              <a:rPr lang="en-US" smtClean="0"/>
              <a:t>10/25/11</a:t>
            </a:r>
            <a:endParaRPr lang="en-US"/>
          </a:p>
        </p:txBody>
      </p:sp>
      <p:sp>
        <p:nvSpPr>
          <p:cNvPr id="5" name="Footer Placeholder 4"/>
          <p:cNvSpPr>
            <a:spLocks noGrp="1"/>
          </p:cNvSpPr>
          <p:nvPr>
            <p:ph type="ftr" sz="quarter" idx="11"/>
          </p:nvPr>
        </p:nvSpPr>
        <p:spPr/>
        <p:txBody>
          <a:bodyPr/>
          <a:lstStyle/>
          <a:p>
            <a:r>
              <a:rPr lang="en-US" smtClean="0"/>
              <a:t>American Evaluation Association Conference 2011</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r>
              <a:rPr lang="en-US" smtClean="0"/>
              <a:t>10/25/11</a:t>
            </a:r>
            <a:endParaRPr lang="en-US"/>
          </a:p>
        </p:txBody>
      </p:sp>
      <p:sp>
        <p:nvSpPr>
          <p:cNvPr id="5" name="Footer Placeholder 4"/>
          <p:cNvSpPr>
            <a:spLocks noGrp="1"/>
          </p:cNvSpPr>
          <p:nvPr>
            <p:ph type="ftr" sz="quarter" idx="11"/>
          </p:nvPr>
        </p:nvSpPr>
        <p:spPr/>
        <p:txBody>
          <a:bodyPr/>
          <a:lstStyle/>
          <a:p>
            <a:r>
              <a:rPr lang="en-US" smtClean="0"/>
              <a:t>American Evaluation Association Conference 2011</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r>
              <a:rPr lang="en-US" smtClean="0"/>
              <a:t>10/25/11</a:t>
            </a:r>
            <a:endParaRPr lang="en-US"/>
          </a:p>
        </p:txBody>
      </p:sp>
      <p:sp>
        <p:nvSpPr>
          <p:cNvPr id="5" name="Footer Placeholder 4"/>
          <p:cNvSpPr>
            <a:spLocks noGrp="1"/>
          </p:cNvSpPr>
          <p:nvPr>
            <p:ph type="ftr" sz="quarter" idx="11"/>
          </p:nvPr>
        </p:nvSpPr>
        <p:spPr/>
        <p:txBody>
          <a:bodyPr/>
          <a:lstStyle/>
          <a:p>
            <a:r>
              <a:rPr lang="en-US" smtClean="0"/>
              <a:t>American Evaluation Association Conference 2011</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r>
              <a:rPr lang="en-US" smtClean="0"/>
              <a:t>10/25/11</a:t>
            </a:r>
            <a:endParaRPr lang="en-US"/>
          </a:p>
        </p:txBody>
      </p:sp>
      <p:sp>
        <p:nvSpPr>
          <p:cNvPr id="5" name="Footer Placeholder 4"/>
          <p:cNvSpPr>
            <a:spLocks noGrp="1"/>
          </p:cNvSpPr>
          <p:nvPr>
            <p:ph type="ftr" sz="quarter" idx="11"/>
          </p:nvPr>
        </p:nvSpPr>
        <p:spPr/>
        <p:txBody>
          <a:bodyPr/>
          <a:lstStyle/>
          <a:p>
            <a:r>
              <a:rPr lang="en-US" smtClean="0"/>
              <a:t>American Evaluation Association Conference 2011</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US" smtClean="0"/>
              <a:t>10/25/11</a:t>
            </a:r>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smtClean="0"/>
              <a:t>American Evaluation Association Conference 2011</a:t>
            </a: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US" smtClean="0"/>
              <a:t>10/25/11</a:t>
            </a:r>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r>
              <a:rPr lang="en-US" smtClean="0"/>
              <a:t>American Evaluation Association Conference 2011</a:t>
            </a:r>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r>
              <a:rPr lang="en-US" smtClean="0"/>
              <a:t>10/25/11</a:t>
            </a:r>
            <a:endParaRPr lang="en-US"/>
          </a:p>
        </p:txBody>
      </p:sp>
      <p:sp>
        <p:nvSpPr>
          <p:cNvPr id="6" name="Footer Placeholder 5"/>
          <p:cNvSpPr>
            <a:spLocks noGrp="1"/>
          </p:cNvSpPr>
          <p:nvPr>
            <p:ph type="ftr" sz="quarter" idx="11"/>
          </p:nvPr>
        </p:nvSpPr>
        <p:spPr/>
        <p:txBody>
          <a:bodyPr/>
          <a:lstStyle/>
          <a:p>
            <a:r>
              <a:rPr lang="en-US" smtClean="0"/>
              <a:t>American Evaluation Association Conference 2011</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r>
              <a:rPr lang="en-US" smtClean="0"/>
              <a:t>10/25/11</a:t>
            </a:r>
            <a:endParaRPr lang="en-US"/>
          </a:p>
        </p:txBody>
      </p:sp>
      <p:sp>
        <p:nvSpPr>
          <p:cNvPr id="8" name="Footer Placeholder 7"/>
          <p:cNvSpPr>
            <a:spLocks noGrp="1"/>
          </p:cNvSpPr>
          <p:nvPr>
            <p:ph type="ftr" sz="quarter" idx="11"/>
          </p:nvPr>
        </p:nvSpPr>
        <p:spPr/>
        <p:txBody>
          <a:bodyPr/>
          <a:lstStyle/>
          <a:p>
            <a:r>
              <a:rPr lang="en-US" smtClean="0"/>
              <a:t>American Evaluation Association Conference 2011</a:t>
            </a:r>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r>
              <a:rPr lang="en-US" smtClean="0"/>
              <a:t>10/25/11</a:t>
            </a:r>
            <a:endParaRPr lang="en-US"/>
          </a:p>
        </p:txBody>
      </p:sp>
      <p:sp>
        <p:nvSpPr>
          <p:cNvPr id="6" name="Footer Placeholder 5"/>
          <p:cNvSpPr>
            <a:spLocks noGrp="1"/>
          </p:cNvSpPr>
          <p:nvPr>
            <p:ph type="ftr" sz="quarter" idx="11"/>
          </p:nvPr>
        </p:nvSpPr>
        <p:spPr/>
        <p:txBody>
          <a:bodyPr/>
          <a:lstStyle/>
          <a:p>
            <a:r>
              <a:rPr lang="en-US" smtClean="0"/>
              <a:t>American Evaluation Association Conference 2011</a:t>
            </a:r>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r>
              <a:rPr lang="en-US" smtClean="0"/>
              <a:t>10/25/11</a:t>
            </a:r>
            <a:endParaRPr lang="en-US"/>
          </a:p>
        </p:txBody>
      </p:sp>
      <p:sp>
        <p:nvSpPr>
          <p:cNvPr id="6" name="Footer Placeholder 5"/>
          <p:cNvSpPr>
            <a:spLocks noGrp="1"/>
          </p:cNvSpPr>
          <p:nvPr>
            <p:ph type="ftr" sz="quarter" idx="11"/>
          </p:nvPr>
        </p:nvSpPr>
        <p:spPr/>
        <p:txBody>
          <a:bodyPr/>
          <a:lstStyle/>
          <a:p>
            <a:r>
              <a:rPr lang="en-US" smtClean="0"/>
              <a:t>American Evaluation Association Conference 2011</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US" smtClean="0"/>
              <a:t>10/25/11</a:t>
            </a:r>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smtClean="0"/>
              <a:t>American Evaluation Association Conference 2011</a:t>
            </a:r>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sldNum="0"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3" Type="http://schemas.openxmlformats.org/officeDocument/2006/relationships/hyperlink" Target="mailto:iriti@pitt.edu" TargetMode="External"/><Relationship Id="rId4" Type="http://schemas.openxmlformats.org/officeDocument/2006/relationships/image" Target="../media/image4.jpeg"/><Relationship Id="rId5" Type="http://schemas.openxmlformats.org/officeDocument/2006/relationships/hyperlink" Target="mailto:Kari.nelsestuen@educationnorthwest.org" TargetMode="External"/><Relationship Id="rId1" Type="http://schemas.openxmlformats.org/officeDocument/2006/relationships/slideLayout" Target="../slideLayouts/slideLayout9.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Call to Action: Evaluating Evaluators’ Recommendations</a:t>
            </a:r>
            <a:endParaRPr lang="en-US" dirty="0"/>
          </a:p>
        </p:txBody>
      </p:sp>
      <p:sp>
        <p:nvSpPr>
          <p:cNvPr id="3" name="Subtitle 2"/>
          <p:cNvSpPr>
            <a:spLocks noGrp="1"/>
          </p:cNvSpPr>
          <p:nvPr>
            <p:ph type="subTitle" idx="1"/>
          </p:nvPr>
        </p:nvSpPr>
        <p:spPr>
          <a:xfrm>
            <a:off x="4800600" y="5778970"/>
            <a:ext cx="4155252" cy="748553"/>
          </a:xfrm>
        </p:spPr>
        <p:txBody>
          <a:bodyPr>
            <a:normAutofit/>
          </a:bodyPr>
          <a:lstStyle/>
          <a:p>
            <a:r>
              <a:rPr lang="en-US" dirty="0" smtClean="0"/>
              <a:t>Jennifer Iriti, PhD- University of Pittsburgh, LRDC</a:t>
            </a:r>
          </a:p>
          <a:p>
            <a:r>
              <a:rPr lang="en-US" dirty="0" smtClean="0"/>
              <a:t>Kari </a:t>
            </a:r>
            <a:r>
              <a:rPr lang="en-US" dirty="0" err="1" smtClean="0"/>
              <a:t>Nelsestuen</a:t>
            </a:r>
            <a:r>
              <a:rPr lang="en-US" dirty="0" smtClean="0"/>
              <a:t>- Education Northwest</a:t>
            </a:r>
            <a:endParaRPr lang="en-US" dirty="0"/>
          </a:p>
        </p:txBody>
      </p:sp>
      <p:sp>
        <p:nvSpPr>
          <p:cNvPr id="5" name="Footer Placeholder 4"/>
          <p:cNvSpPr>
            <a:spLocks noGrp="1"/>
          </p:cNvSpPr>
          <p:nvPr>
            <p:ph type="ftr" sz="quarter" idx="11"/>
          </p:nvPr>
        </p:nvSpPr>
        <p:spPr/>
        <p:txBody>
          <a:bodyPr/>
          <a:lstStyle/>
          <a:p>
            <a:r>
              <a:rPr lang="en-US" dirty="0" smtClean="0"/>
              <a:t>American Evaluation Association Conference 2011</a:t>
            </a:r>
            <a:endParaRPr lang="en-US" dirty="0"/>
          </a:p>
        </p:txBody>
      </p:sp>
    </p:spTree>
    <p:extLst>
      <p:ext uri="{BB962C8B-B14F-4D97-AF65-F5344CB8AC3E}">
        <p14:creationId xmlns:p14="http://schemas.microsoft.com/office/powerpoint/2010/main" val="4563262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American Evaluation Association Conference 2011</a:t>
            </a:r>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257257788"/>
              </p:ext>
            </p:extLst>
          </p:nvPr>
        </p:nvGraphicFramePr>
        <p:xfrm>
          <a:off x="705590" y="767268"/>
          <a:ext cx="7973162" cy="53588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34013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01706" y="6467680"/>
            <a:ext cx="6122894" cy="365125"/>
          </a:xfrm>
        </p:spPr>
        <p:txBody>
          <a:bodyPr/>
          <a:lstStyle/>
          <a:p>
            <a:r>
              <a:rPr lang="en-US" smtClean="0"/>
              <a:t>American Evaluation Association Conference 2011</a:t>
            </a:r>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201733190"/>
              </p:ext>
            </p:extLst>
          </p:nvPr>
        </p:nvGraphicFramePr>
        <p:xfrm>
          <a:off x="201706" y="607359"/>
          <a:ext cx="8727140" cy="5857512"/>
        </p:xfrm>
        <a:graphic>
          <a:graphicData uri="http://schemas.openxmlformats.org/drawingml/2006/table">
            <a:tbl>
              <a:tblPr firstRow="1" bandRow="1">
                <a:tableStyleId>{5C22544A-7EE6-4342-B048-85BDC9FD1C3A}</a:tableStyleId>
              </a:tblPr>
              <a:tblGrid>
                <a:gridCol w="2181785"/>
                <a:gridCol w="2181785"/>
                <a:gridCol w="2181785"/>
                <a:gridCol w="2181785"/>
              </a:tblGrid>
              <a:tr h="2078472">
                <a:tc>
                  <a:txBody>
                    <a:bodyPr/>
                    <a:lstStyle/>
                    <a:p>
                      <a:r>
                        <a:rPr lang="en-US" dirty="0" smtClean="0"/>
                        <a:t>Resources</a:t>
                      </a:r>
                    </a:p>
                    <a:p>
                      <a:pPr marL="0" marR="0" indent="0" algn="l" defTabSz="914400" rtl="0" eaLnBrk="1" fontAlgn="auto" latinLnBrk="0" hangingPunct="1">
                        <a:lnSpc>
                          <a:spcPct val="100000"/>
                        </a:lnSpc>
                        <a:spcBef>
                          <a:spcPts val="0"/>
                        </a:spcBef>
                        <a:spcAft>
                          <a:spcPts val="0"/>
                        </a:spcAft>
                        <a:buClrTx/>
                        <a:buSzTx/>
                        <a:buFontTx/>
                        <a:buNone/>
                        <a:tabLst/>
                        <a:defRPr/>
                      </a:pPr>
                      <a:r>
                        <a:rPr lang="en-US" b="0" i="1" dirty="0" smtClean="0"/>
                        <a:t>The recommendation</a:t>
                      </a:r>
                      <a:r>
                        <a:rPr lang="en-US" b="0" i="1" baseline="0" dirty="0" smtClean="0"/>
                        <a:t> itself and the context in which it is made</a:t>
                      </a:r>
                      <a:endParaRPr lang="en-US" b="0" i="1" dirty="0" smtClean="0"/>
                    </a:p>
                  </a:txBody>
                  <a:tcPr/>
                </a:tc>
                <a:tc>
                  <a:txBody>
                    <a:bodyPr/>
                    <a:lstStyle/>
                    <a:p>
                      <a:r>
                        <a:rPr lang="en-US" dirty="0" smtClean="0"/>
                        <a:t>Activities</a:t>
                      </a:r>
                    </a:p>
                    <a:p>
                      <a:r>
                        <a:rPr lang="en-US" b="0" i="1" dirty="0" smtClean="0"/>
                        <a:t>Clients’ </a:t>
                      </a:r>
                    </a:p>
                    <a:p>
                      <a:r>
                        <a:rPr lang="en-US" b="0" i="1" dirty="0" smtClean="0"/>
                        <a:t>responses to the recommendation(s)</a:t>
                      </a:r>
                    </a:p>
                    <a:p>
                      <a:endParaRPr lang="en-US" dirty="0"/>
                    </a:p>
                  </a:txBody>
                  <a:tcPr/>
                </a:tc>
                <a:tc>
                  <a:txBody>
                    <a:bodyPr/>
                    <a:lstStyle/>
                    <a:p>
                      <a:r>
                        <a:rPr lang="en-US" dirty="0" smtClean="0"/>
                        <a:t>Short-term</a:t>
                      </a:r>
                      <a:r>
                        <a:rPr lang="en-US" baseline="0" dirty="0" smtClean="0"/>
                        <a:t> outcomes</a:t>
                      </a:r>
                    </a:p>
                    <a:p>
                      <a:pPr marL="0" marR="0" indent="0" algn="l" defTabSz="914400" rtl="0" eaLnBrk="1" fontAlgn="auto" latinLnBrk="0" hangingPunct="1">
                        <a:lnSpc>
                          <a:spcPct val="100000"/>
                        </a:lnSpc>
                        <a:spcBef>
                          <a:spcPts val="0"/>
                        </a:spcBef>
                        <a:spcAft>
                          <a:spcPts val="0"/>
                        </a:spcAft>
                        <a:buClrTx/>
                        <a:buSzTx/>
                        <a:buFontTx/>
                        <a:buNone/>
                        <a:tabLst/>
                        <a:defRPr/>
                      </a:pPr>
                      <a:r>
                        <a:rPr lang="en-US" b="0" i="1" baseline="0" dirty="0" smtClean="0"/>
                        <a:t>How client responses affect some aspect of programming/operations</a:t>
                      </a:r>
                      <a:endParaRPr lang="en-US" b="0" i="1" dirty="0" smtClean="0"/>
                    </a:p>
                  </a:txBody>
                  <a:tcPr/>
                </a:tc>
                <a:tc>
                  <a:txBody>
                    <a:bodyPr/>
                    <a:lstStyle/>
                    <a:p>
                      <a:r>
                        <a:rPr lang="en-US" dirty="0" smtClean="0"/>
                        <a:t>Impact</a:t>
                      </a:r>
                    </a:p>
                    <a:p>
                      <a:pPr marL="0" marR="0" indent="0" algn="l" defTabSz="914400" rtl="0" eaLnBrk="1" fontAlgn="auto" latinLnBrk="0" hangingPunct="1">
                        <a:lnSpc>
                          <a:spcPct val="100000"/>
                        </a:lnSpc>
                        <a:spcBef>
                          <a:spcPts val="0"/>
                        </a:spcBef>
                        <a:spcAft>
                          <a:spcPts val="0"/>
                        </a:spcAft>
                        <a:buClrTx/>
                        <a:buSzTx/>
                        <a:buFontTx/>
                        <a:buNone/>
                        <a:tabLst/>
                        <a:defRPr/>
                      </a:pPr>
                      <a:r>
                        <a:rPr lang="en-US" b="0" i="1" dirty="0" smtClean="0"/>
                        <a:t>How short-term</a:t>
                      </a:r>
                      <a:r>
                        <a:rPr lang="en-US" b="0" i="1" baseline="0" dirty="0" smtClean="0"/>
                        <a:t> outcomes affect progress toward targeted program outcomes</a:t>
                      </a:r>
                      <a:endParaRPr lang="en-US" b="0" i="1" dirty="0" smtClean="0"/>
                    </a:p>
                    <a:p>
                      <a:endParaRPr lang="en-US" dirty="0"/>
                    </a:p>
                  </a:txBody>
                  <a:tcPr/>
                </a:tc>
              </a:tr>
              <a:tr h="3779040">
                <a:tc>
                  <a:txBody>
                    <a:bodyPr/>
                    <a:lstStyle/>
                    <a:p>
                      <a:pPr marL="0" indent="0">
                        <a:buFont typeface="Arial"/>
                        <a:buNone/>
                      </a:pPr>
                      <a:r>
                        <a:rPr lang="en-US" dirty="0" smtClean="0"/>
                        <a:t>Master gardener</a:t>
                      </a:r>
                      <a:r>
                        <a:rPr lang="en-US" baseline="0" dirty="0" smtClean="0"/>
                        <a:t> explanation of calcium, nitrogen, insects</a:t>
                      </a:r>
                    </a:p>
                    <a:p>
                      <a:pPr marL="0" indent="0">
                        <a:buFont typeface="Arial"/>
                        <a:buNone/>
                      </a:pPr>
                      <a:endParaRPr lang="en-US" baseline="0" dirty="0" smtClean="0"/>
                    </a:p>
                    <a:p>
                      <a:pPr marL="0" indent="0">
                        <a:buFont typeface="Arial"/>
                        <a:buNone/>
                      </a:pPr>
                      <a:r>
                        <a:rPr lang="en-US" baseline="0" dirty="0" smtClean="0"/>
                        <a:t>3 year relationship with gardener- trust</a:t>
                      </a:r>
                    </a:p>
                    <a:p>
                      <a:pPr marL="0" indent="0">
                        <a:buFont typeface="Arial"/>
                        <a:buNone/>
                      </a:pPr>
                      <a:endParaRPr lang="en-US" baseline="0" dirty="0" smtClean="0"/>
                    </a:p>
                    <a:p>
                      <a:pPr marL="0" indent="0">
                        <a:buFont typeface="Arial"/>
                        <a:buNone/>
                      </a:pPr>
                      <a:r>
                        <a:rPr lang="en-US" baseline="0" dirty="0" smtClean="0"/>
                        <a:t>Recommendation for nitrogen, mulch, insecticide</a:t>
                      </a:r>
                    </a:p>
                    <a:p>
                      <a:endParaRPr lang="en-US" baseline="0" dirty="0" smtClean="0"/>
                    </a:p>
                  </a:txBody>
                  <a:tcPr/>
                </a:tc>
                <a:tc>
                  <a:txBody>
                    <a:bodyPr/>
                    <a:lstStyle/>
                    <a:p>
                      <a:pPr algn="l"/>
                      <a:r>
                        <a:rPr lang="en-US" dirty="0" smtClean="0"/>
                        <a:t>Mulched</a:t>
                      </a:r>
                      <a:endParaRPr lang="en-US" baseline="0" dirty="0" smtClean="0"/>
                    </a:p>
                    <a:p>
                      <a:pPr algn="l"/>
                      <a:endParaRPr lang="en-US" baseline="0" dirty="0" smtClean="0"/>
                    </a:p>
                    <a:p>
                      <a:pPr algn="l"/>
                      <a:r>
                        <a:rPr lang="en-US" baseline="0" dirty="0" smtClean="0"/>
                        <a:t>Used insecticide twice and then as needed</a:t>
                      </a:r>
                    </a:p>
                    <a:p>
                      <a:pPr algn="l"/>
                      <a:endParaRPr lang="en-US" baseline="0" dirty="0" smtClean="0"/>
                    </a:p>
                    <a:p>
                      <a:pPr algn="l"/>
                      <a:r>
                        <a:rPr lang="en-US" baseline="0" dirty="0" smtClean="0"/>
                        <a:t>Picked off hornworms 1/wk</a:t>
                      </a:r>
                    </a:p>
                    <a:p>
                      <a:pPr algn="l"/>
                      <a:endParaRPr lang="en-US" baseline="0" dirty="0" smtClean="0"/>
                    </a:p>
                    <a:p>
                      <a:pPr algn="l"/>
                      <a:r>
                        <a:rPr lang="en-US" baseline="0" dirty="0" smtClean="0"/>
                        <a:t>Bought and applied fertilizer with less nitrogen</a:t>
                      </a:r>
                      <a:endParaRPr lang="en-US" dirty="0" smtClean="0"/>
                    </a:p>
                    <a:p>
                      <a:pPr algn="l"/>
                      <a:endParaRPr lang="en-US" dirty="0" smtClean="0"/>
                    </a:p>
                  </a:txBody>
                  <a:tcPr/>
                </a:tc>
                <a:tc>
                  <a:txBody>
                    <a:bodyPr/>
                    <a:lstStyle/>
                    <a:p>
                      <a:r>
                        <a:rPr lang="en-US" dirty="0" smtClean="0"/>
                        <a:t>Insects disappear</a:t>
                      </a:r>
                      <a:r>
                        <a:rPr lang="en-US" baseline="0" dirty="0" smtClean="0"/>
                        <a:t> </a:t>
                      </a:r>
                    </a:p>
                    <a:p>
                      <a:endParaRPr lang="en-US" baseline="0" dirty="0" smtClean="0"/>
                    </a:p>
                    <a:p>
                      <a:r>
                        <a:rPr lang="en-US" baseline="0" dirty="0" smtClean="0"/>
                        <a:t>Water retained properly </a:t>
                      </a:r>
                      <a:endParaRPr lang="en-US" dirty="0" smtClean="0"/>
                    </a:p>
                    <a:p>
                      <a:endParaRPr lang="en-US" dirty="0" smtClean="0"/>
                    </a:p>
                    <a:p>
                      <a:r>
                        <a:rPr lang="en-US" dirty="0" smtClean="0"/>
                        <a:t>Soil has</a:t>
                      </a:r>
                      <a:r>
                        <a:rPr lang="en-US" baseline="0" dirty="0" smtClean="0"/>
                        <a:t> proper level of nitrogen and calcium </a:t>
                      </a:r>
                      <a:endParaRPr lang="en-US" dirty="0" smtClean="0"/>
                    </a:p>
                    <a:p>
                      <a:endParaRPr lang="en-US" dirty="0" smtClean="0"/>
                    </a:p>
                  </a:txBody>
                  <a:tcPr/>
                </a:tc>
                <a:tc>
                  <a:txBody>
                    <a:bodyPr/>
                    <a:lstStyle/>
                    <a:p>
                      <a:r>
                        <a:rPr lang="en-US" dirty="0" smtClean="0"/>
                        <a:t>Amount</a:t>
                      </a:r>
                      <a:r>
                        <a:rPr lang="en-US" baseline="0" dirty="0" smtClean="0"/>
                        <a:t> of tomatoes per plant increased</a:t>
                      </a:r>
                    </a:p>
                    <a:p>
                      <a:endParaRPr lang="en-US" baseline="0" dirty="0" smtClean="0"/>
                    </a:p>
                    <a:p>
                      <a:r>
                        <a:rPr lang="en-US" baseline="0" dirty="0" smtClean="0"/>
                        <a:t>Tomatoes are bigger,  juicier, tastier </a:t>
                      </a:r>
                      <a:endParaRPr lang="en-US" dirty="0"/>
                    </a:p>
                  </a:txBody>
                  <a:tcPr/>
                </a:tc>
              </a:tr>
            </a:tbl>
          </a:graphicData>
        </a:graphic>
      </p:graphicFrame>
    </p:spTree>
    <p:extLst>
      <p:ext uri="{BB962C8B-B14F-4D97-AF65-F5344CB8AC3E}">
        <p14:creationId xmlns:p14="http://schemas.microsoft.com/office/powerpoint/2010/main" val="4992672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American Evaluation Association Conference 2011</a:t>
            </a:r>
            <a:endParaRPr lang="en-US" dirty="0"/>
          </a:p>
        </p:txBody>
      </p:sp>
      <p:pic>
        <p:nvPicPr>
          <p:cNvPr id="11" name="Content Placeholder 10"/>
          <p:cNvPicPr>
            <a:picLocks noGrp="1" noChangeAspect="1"/>
          </p:cNvPicPr>
          <p:nvPr>
            <p:ph idx="4294967295"/>
          </p:nvPr>
        </p:nvPicPr>
        <p:blipFill rotWithShape="1">
          <a:blip r:embed="rId3" cstate="print">
            <a:extLst>
              <a:ext uri="{28A0092B-C50C-407E-A947-70E740481C1C}">
                <a14:useLocalDpi xmlns:a14="http://schemas.microsoft.com/office/drawing/2010/main" val="0"/>
              </a:ext>
            </a:extLst>
          </a:blip>
          <a:srcRect t="8860" b="8860"/>
          <a:stretch/>
        </p:blipFill>
        <p:spPr>
          <a:xfrm>
            <a:off x="1120123" y="1743083"/>
            <a:ext cx="7556500" cy="4144963"/>
          </a:xfrm>
        </p:spPr>
      </p:pic>
    </p:spTree>
    <p:extLst>
      <p:ext uri="{BB962C8B-B14F-4D97-AF65-F5344CB8AC3E}">
        <p14:creationId xmlns:p14="http://schemas.microsoft.com/office/powerpoint/2010/main" val="27975104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American Evaluation Association Conference 2011</a:t>
            </a:r>
            <a:endParaRPr lang="en-US" dirty="0"/>
          </a:p>
        </p:txBody>
      </p:sp>
      <p:pic>
        <p:nvPicPr>
          <p:cNvPr id="10" name="Content Placeholder 9"/>
          <p:cNvPicPr>
            <a:picLocks noGrp="1" noChangeAspect="1"/>
          </p:cNvPicPr>
          <p:nvPr>
            <p:ph idx="4294967295"/>
          </p:nvPr>
        </p:nvPicPr>
        <p:blipFill>
          <a:blip r:embed="rId3" cstate="print">
            <a:extLst>
              <a:ext uri="{28A0092B-C50C-407E-A947-70E740481C1C}">
                <a14:useLocalDpi xmlns:a14="http://schemas.microsoft.com/office/drawing/2010/main" val="0"/>
              </a:ext>
            </a:extLst>
          </a:blip>
          <a:srcRect t="13384" b="13384"/>
          <a:stretch>
            <a:fillRect/>
          </a:stretch>
        </p:blipFill>
        <p:spPr>
          <a:xfrm>
            <a:off x="1771014" y="2107779"/>
            <a:ext cx="5476789" cy="3004180"/>
          </a:xfrm>
        </p:spPr>
      </p:pic>
    </p:spTree>
    <p:extLst>
      <p:ext uri="{BB962C8B-B14F-4D97-AF65-F5344CB8AC3E}">
        <p14:creationId xmlns:p14="http://schemas.microsoft.com/office/powerpoint/2010/main" val="24732247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to Action</a:t>
            </a:r>
            <a:endParaRPr lang="en-US" dirty="0"/>
          </a:p>
        </p:txBody>
      </p:sp>
      <p:sp>
        <p:nvSpPr>
          <p:cNvPr id="3" name="Content Placeholder 2"/>
          <p:cNvSpPr>
            <a:spLocks noGrp="1"/>
          </p:cNvSpPr>
          <p:nvPr>
            <p:ph idx="1"/>
          </p:nvPr>
        </p:nvSpPr>
        <p:spPr>
          <a:xfrm>
            <a:off x="384174" y="1320800"/>
            <a:ext cx="7556313" cy="4144963"/>
          </a:xfrm>
        </p:spPr>
        <p:txBody>
          <a:bodyPr/>
          <a:lstStyle/>
          <a:p>
            <a:endParaRPr lang="en-US" dirty="0" smtClean="0"/>
          </a:p>
          <a:p>
            <a:r>
              <a:rPr lang="en-US" dirty="0" smtClean="0"/>
              <a:t>Recommendations are very visible</a:t>
            </a:r>
          </a:p>
          <a:p>
            <a:r>
              <a:rPr lang="en-US" dirty="0"/>
              <a:t>G</a:t>
            </a:r>
            <a:r>
              <a:rPr lang="en-US" dirty="0" smtClean="0"/>
              <a:t>uidelines </a:t>
            </a:r>
            <a:r>
              <a:rPr lang="en-US" dirty="0" smtClean="0"/>
              <a:t>for the development of </a:t>
            </a:r>
            <a:r>
              <a:rPr lang="en-US" dirty="0" smtClean="0"/>
              <a:t>recommendations not drawn from evidence of impact</a:t>
            </a:r>
            <a:endParaRPr lang="en-US" dirty="0" smtClean="0"/>
          </a:p>
          <a:p>
            <a:r>
              <a:rPr lang="en-US" dirty="0" smtClean="0"/>
              <a:t>No consensus in field on standards for recommendations development</a:t>
            </a:r>
          </a:p>
          <a:p>
            <a:r>
              <a:rPr lang="en-US" dirty="0" smtClean="0"/>
              <a:t>We don’t know whether and in what ways recommendations impact program outcomes</a:t>
            </a:r>
            <a:endParaRPr lang="en-US" dirty="0"/>
          </a:p>
        </p:txBody>
      </p:sp>
      <p:sp>
        <p:nvSpPr>
          <p:cNvPr id="5" name="Footer Placeholder 4"/>
          <p:cNvSpPr>
            <a:spLocks noGrp="1"/>
          </p:cNvSpPr>
          <p:nvPr>
            <p:ph type="ftr" sz="quarter" idx="11"/>
          </p:nvPr>
        </p:nvSpPr>
        <p:spPr/>
        <p:txBody>
          <a:bodyPr/>
          <a:lstStyle/>
          <a:p>
            <a:r>
              <a:rPr lang="en-US" smtClean="0"/>
              <a:t>American Evaluation Association Conference 2011</a:t>
            </a:r>
            <a:endParaRPr lang="en-US"/>
          </a:p>
        </p:txBody>
      </p:sp>
      <p:sp>
        <p:nvSpPr>
          <p:cNvPr id="6" name="TextBox 5"/>
          <p:cNvSpPr txBox="1"/>
          <p:nvPr/>
        </p:nvSpPr>
        <p:spPr>
          <a:xfrm>
            <a:off x="712697" y="4878830"/>
            <a:ext cx="7126975" cy="1384995"/>
          </a:xfrm>
          <a:prstGeom prst="rect">
            <a:avLst/>
          </a:prstGeom>
          <a:noFill/>
        </p:spPr>
        <p:txBody>
          <a:bodyPr wrap="square" rtlCol="0">
            <a:spAutoFit/>
          </a:bodyPr>
          <a:lstStyle/>
          <a:p>
            <a:pPr algn="ctr"/>
            <a:r>
              <a:rPr lang="en-US" sz="2800" b="1" dirty="0" smtClean="0">
                <a:solidFill>
                  <a:schemeClr val="tx2"/>
                </a:solidFill>
                <a:latin typeface="Euphemia UCAS"/>
                <a:cs typeface="Euphemia UCAS"/>
              </a:rPr>
              <a:t>Are we comfortable with “responsibility</a:t>
            </a:r>
            <a:r>
              <a:rPr lang="en-US" sz="2800" b="1" dirty="0">
                <a:solidFill>
                  <a:schemeClr val="tx2"/>
                </a:solidFill>
                <a:latin typeface="Euphemia UCAS"/>
                <a:cs typeface="Euphemia UCAS"/>
              </a:rPr>
              <a:t>-free” recommendations?</a:t>
            </a:r>
          </a:p>
        </p:txBody>
      </p:sp>
    </p:spTree>
    <p:extLst>
      <p:ext uri="{BB962C8B-B14F-4D97-AF65-F5344CB8AC3E}">
        <p14:creationId xmlns:p14="http://schemas.microsoft.com/office/powerpoint/2010/main" val="10808282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Guiding questions for recommendations research agenda</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9135535"/>
              </p:ext>
            </p:extLst>
          </p:nvPr>
        </p:nvGraphicFramePr>
        <p:xfrm>
          <a:off x="498475" y="2980267"/>
          <a:ext cx="7556500" cy="1682044"/>
        </p:xfrm>
        <a:graphic>
          <a:graphicData uri="http://schemas.openxmlformats.org/drawingml/2006/table">
            <a:tbl>
              <a:tblPr firstRow="1" bandRow="1">
                <a:tableStyleId>{5C22544A-7EE6-4342-B048-85BDC9FD1C3A}</a:tableStyleId>
              </a:tblPr>
              <a:tblGrid>
                <a:gridCol w="1784543"/>
                <a:gridCol w="1993707"/>
                <a:gridCol w="1691421"/>
                <a:gridCol w="2086829"/>
              </a:tblGrid>
              <a:tr h="1682044">
                <a:tc>
                  <a:txBody>
                    <a:bodyPr/>
                    <a:lstStyle/>
                    <a:p>
                      <a:r>
                        <a:rPr lang="en-US" dirty="0" smtClean="0"/>
                        <a:t>Resources</a:t>
                      </a:r>
                      <a:endParaRPr lang="en-US" dirty="0"/>
                    </a:p>
                  </a:txBody>
                  <a:tcPr/>
                </a:tc>
                <a:tc>
                  <a:txBody>
                    <a:bodyPr/>
                    <a:lstStyle/>
                    <a:p>
                      <a:r>
                        <a:rPr lang="en-US" dirty="0" smtClean="0"/>
                        <a:t>Activities</a:t>
                      </a:r>
                      <a:endParaRPr lang="en-US" dirty="0"/>
                    </a:p>
                  </a:txBody>
                  <a:tcPr/>
                </a:tc>
                <a:tc>
                  <a:txBody>
                    <a:bodyPr/>
                    <a:lstStyle/>
                    <a:p>
                      <a:r>
                        <a:rPr lang="en-US" dirty="0" smtClean="0"/>
                        <a:t>Short-term</a:t>
                      </a:r>
                      <a:r>
                        <a:rPr lang="en-US" baseline="0" dirty="0" smtClean="0"/>
                        <a:t> outcomes</a:t>
                      </a:r>
                      <a:endParaRPr lang="en-US" dirty="0"/>
                    </a:p>
                  </a:txBody>
                  <a:tcPr/>
                </a:tc>
                <a:tc>
                  <a:txBody>
                    <a:bodyPr/>
                    <a:lstStyle/>
                    <a:p>
                      <a:r>
                        <a:rPr lang="en-US" dirty="0" smtClean="0"/>
                        <a:t>Impact</a:t>
                      </a:r>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American Evaluation Association Conference 2011</a:t>
            </a:r>
            <a:endParaRPr lang="en-US"/>
          </a:p>
        </p:txBody>
      </p:sp>
    </p:spTree>
    <p:extLst>
      <p:ext uri="{BB962C8B-B14F-4D97-AF65-F5344CB8AC3E}">
        <p14:creationId xmlns:p14="http://schemas.microsoft.com/office/powerpoint/2010/main" val="23010519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American Evaluation Association Conference 2011</a:t>
            </a:r>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721147172"/>
              </p:ext>
            </p:extLst>
          </p:nvPr>
        </p:nvGraphicFramePr>
        <p:xfrm>
          <a:off x="498475" y="1621447"/>
          <a:ext cx="8150722" cy="3870960"/>
        </p:xfrm>
        <a:graphic>
          <a:graphicData uri="http://schemas.openxmlformats.org/drawingml/2006/table">
            <a:tbl>
              <a:tblPr firstRow="1" bandRow="1">
                <a:tableStyleId>{5C22544A-7EE6-4342-B048-85BDC9FD1C3A}</a:tableStyleId>
              </a:tblPr>
              <a:tblGrid>
                <a:gridCol w="4210841"/>
                <a:gridCol w="1270033"/>
                <a:gridCol w="1473979"/>
                <a:gridCol w="1195869"/>
              </a:tblGrid>
              <a:tr h="370840">
                <a:tc>
                  <a:txBody>
                    <a:bodyPr/>
                    <a:lstStyle/>
                    <a:p>
                      <a:r>
                        <a:rPr lang="en-US" dirty="0" smtClean="0"/>
                        <a:t>Resources</a:t>
                      </a:r>
                      <a:endParaRPr lang="en-US" dirty="0"/>
                    </a:p>
                  </a:txBody>
                  <a:tcPr/>
                </a:tc>
                <a:tc>
                  <a:txBody>
                    <a:bodyPr/>
                    <a:lstStyle/>
                    <a:p>
                      <a:r>
                        <a:rPr lang="en-US" dirty="0" smtClean="0">
                          <a:solidFill>
                            <a:schemeClr val="accent1">
                              <a:lumMod val="60000"/>
                              <a:lumOff val="40000"/>
                            </a:schemeClr>
                          </a:solidFill>
                        </a:rPr>
                        <a:t>Activities</a:t>
                      </a:r>
                      <a:endParaRPr lang="en-US" dirty="0">
                        <a:solidFill>
                          <a:schemeClr val="accent1">
                            <a:lumMod val="60000"/>
                            <a:lumOff val="40000"/>
                          </a:schemeClr>
                        </a:solidFill>
                      </a:endParaRPr>
                    </a:p>
                  </a:txBody>
                  <a:tcPr/>
                </a:tc>
                <a:tc>
                  <a:txBody>
                    <a:bodyPr/>
                    <a:lstStyle/>
                    <a:p>
                      <a:r>
                        <a:rPr lang="en-US" dirty="0" smtClean="0">
                          <a:solidFill>
                            <a:schemeClr val="accent1">
                              <a:lumMod val="60000"/>
                              <a:lumOff val="40000"/>
                            </a:schemeClr>
                          </a:solidFill>
                        </a:rPr>
                        <a:t>Short-term</a:t>
                      </a:r>
                      <a:r>
                        <a:rPr lang="en-US" baseline="0" dirty="0" smtClean="0">
                          <a:solidFill>
                            <a:schemeClr val="accent1">
                              <a:lumMod val="60000"/>
                              <a:lumOff val="40000"/>
                            </a:schemeClr>
                          </a:solidFill>
                        </a:rPr>
                        <a:t> outcomes</a:t>
                      </a:r>
                      <a:endParaRPr lang="en-US" dirty="0">
                        <a:solidFill>
                          <a:schemeClr val="accent1">
                            <a:lumMod val="60000"/>
                            <a:lumOff val="40000"/>
                          </a:schemeClr>
                        </a:solidFill>
                      </a:endParaRPr>
                    </a:p>
                  </a:txBody>
                  <a:tcPr/>
                </a:tc>
                <a:tc>
                  <a:txBody>
                    <a:bodyPr/>
                    <a:lstStyle/>
                    <a:p>
                      <a:r>
                        <a:rPr lang="en-US" dirty="0" smtClean="0">
                          <a:solidFill>
                            <a:schemeClr val="accent1">
                              <a:lumMod val="60000"/>
                              <a:lumOff val="40000"/>
                            </a:schemeClr>
                          </a:solidFill>
                        </a:rPr>
                        <a:t>Impact</a:t>
                      </a:r>
                      <a:endParaRPr lang="en-US" dirty="0">
                        <a:solidFill>
                          <a:schemeClr val="accent1">
                            <a:lumMod val="60000"/>
                            <a:lumOff val="40000"/>
                          </a:schemeClr>
                        </a:solidFill>
                      </a:endParaRPr>
                    </a:p>
                  </a:txBody>
                  <a:tcPr/>
                </a:tc>
              </a:tr>
              <a:tr h="370840">
                <a:tc>
                  <a:txBody>
                    <a:bodyPr/>
                    <a:lstStyle/>
                    <a:p>
                      <a:pPr marL="285750" indent="-285750">
                        <a:buFont typeface="Arial"/>
                        <a:buChar char="•"/>
                      </a:pPr>
                      <a:r>
                        <a:rPr lang="en-US" sz="2400" i="1" kern="1200" dirty="0" smtClean="0">
                          <a:solidFill>
                            <a:schemeClr val="dk1"/>
                          </a:solidFill>
                          <a:effectLst/>
                          <a:latin typeface="+mn-lt"/>
                          <a:ea typeface="+mn-ea"/>
                          <a:cs typeface="+mn-cs"/>
                        </a:rPr>
                        <a:t>How are recommendations developed? </a:t>
                      </a:r>
                    </a:p>
                    <a:p>
                      <a:pPr marL="0" indent="0">
                        <a:buFont typeface="Arial"/>
                        <a:buNone/>
                      </a:pPr>
                      <a:endParaRPr lang="en-US" sz="2400" kern="1200" dirty="0" smtClean="0">
                        <a:solidFill>
                          <a:schemeClr val="dk1"/>
                        </a:solidFill>
                        <a:effectLst/>
                        <a:latin typeface="+mn-lt"/>
                        <a:ea typeface="+mn-ea"/>
                        <a:cs typeface="+mn-cs"/>
                      </a:endParaRPr>
                    </a:p>
                    <a:p>
                      <a:pPr marL="285750" indent="-285750">
                        <a:buFont typeface="Arial"/>
                        <a:buChar char="•"/>
                      </a:pPr>
                      <a:r>
                        <a:rPr lang="en-US" sz="2400" i="1" kern="1200" dirty="0" smtClean="0">
                          <a:solidFill>
                            <a:schemeClr val="dk1"/>
                          </a:solidFill>
                          <a:effectLst/>
                          <a:latin typeface="+mn-lt"/>
                          <a:ea typeface="+mn-ea"/>
                          <a:cs typeface="+mn-cs"/>
                        </a:rPr>
                        <a:t>What characteristics do recommendations have? </a:t>
                      </a:r>
                    </a:p>
                    <a:p>
                      <a:pPr marL="0" indent="0">
                        <a:buFont typeface="Arial"/>
                        <a:buNone/>
                      </a:pPr>
                      <a:endParaRPr lang="en-US" sz="2400" kern="1200" dirty="0" smtClean="0">
                        <a:solidFill>
                          <a:schemeClr val="dk1"/>
                        </a:solidFill>
                        <a:effectLst/>
                        <a:latin typeface="+mn-lt"/>
                        <a:ea typeface="+mn-ea"/>
                        <a:cs typeface="+mn-cs"/>
                      </a:endParaRPr>
                    </a:p>
                    <a:p>
                      <a:pPr marL="285750" indent="-285750">
                        <a:buFont typeface="Arial"/>
                        <a:buChar char="•"/>
                      </a:pPr>
                      <a:r>
                        <a:rPr lang="en-US" sz="2400" i="1" kern="1200" dirty="0" smtClean="0">
                          <a:solidFill>
                            <a:schemeClr val="dk1"/>
                          </a:solidFill>
                          <a:effectLst/>
                          <a:latin typeface="+mn-lt"/>
                          <a:ea typeface="+mn-ea"/>
                          <a:cs typeface="+mn-cs"/>
                        </a:rPr>
                        <a:t>In what context(s) are recommendations made? </a:t>
                      </a:r>
                      <a:endParaRPr lang="en-US" sz="2400" kern="1200" dirty="0" smtClean="0">
                        <a:solidFill>
                          <a:schemeClr val="dk1"/>
                        </a:solidFill>
                        <a:effectLst/>
                        <a:latin typeface="+mn-lt"/>
                        <a:ea typeface="+mn-ea"/>
                        <a:cs typeface="+mn-cs"/>
                      </a:endParaRPr>
                    </a:p>
                    <a:p>
                      <a:endParaRPr lang="en-US" sz="1400" i="1" baseline="0" dirty="0" smtClean="0"/>
                    </a:p>
                  </a:txBody>
                  <a:tcPr/>
                </a:tc>
                <a:tc>
                  <a:txBody>
                    <a:bodyPr/>
                    <a:lstStyle/>
                    <a:p>
                      <a:pPr marL="0" indent="0">
                        <a:buFont typeface="Arial"/>
                        <a:buNone/>
                      </a:pPr>
                      <a:endParaRPr lang="en-US" sz="1400" i="1" dirty="0"/>
                    </a:p>
                  </a:txBody>
                  <a:tcPr/>
                </a:tc>
                <a:tc>
                  <a:txBody>
                    <a:bodyPr/>
                    <a:lstStyle/>
                    <a:p>
                      <a:pPr marL="0" indent="0">
                        <a:buFont typeface="Arial"/>
                        <a:buNone/>
                      </a:pPr>
                      <a:endParaRPr lang="en-US" sz="1400" i="1" dirty="0"/>
                    </a:p>
                  </a:txBody>
                  <a:tcPr/>
                </a:tc>
                <a:tc>
                  <a:txBody>
                    <a:bodyPr/>
                    <a:lstStyle/>
                    <a:p>
                      <a:pPr marL="0" indent="0">
                        <a:buFont typeface="Wingdings" charset="2"/>
                        <a:buNone/>
                      </a:pPr>
                      <a:endParaRPr lang="en-US" sz="1400" i="1" dirty="0"/>
                    </a:p>
                  </a:txBody>
                  <a:tcPr/>
                </a:tc>
              </a:tr>
            </a:tbl>
          </a:graphicData>
        </a:graphic>
      </p:graphicFrame>
    </p:spTree>
    <p:extLst>
      <p:ext uri="{BB962C8B-B14F-4D97-AF65-F5344CB8AC3E}">
        <p14:creationId xmlns:p14="http://schemas.microsoft.com/office/powerpoint/2010/main" val="384184330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American Evaluation Association Conference 2011</a:t>
            </a:r>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687379220"/>
              </p:ext>
            </p:extLst>
          </p:nvPr>
        </p:nvGraphicFramePr>
        <p:xfrm>
          <a:off x="498474" y="851979"/>
          <a:ext cx="8159993" cy="5577839"/>
        </p:xfrm>
        <a:graphic>
          <a:graphicData uri="http://schemas.openxmlformats.org/drawingml/2006/table">
            <a:tbl>
              <a:tblPr firstRow="1" bandRow="1">
                <a:tableStyleId>{5C22544A-7EE6-4342-B048-85BDC9FD1C3A}</a:tableStyleId>
              </a:tblPr>
              <a:tblGrid>
                <a:gridCol w="1473860"/>
                <a:gridCol w="3932852"/>
                <a:gridCol w="1334925"/>
                <a:gridCol w="1418356"/>
              </a:tblGrid>
              <a:tr h="370840">
                <a:tc>
                  <a:txBody>
                    <a:bodyPr/>
                    <a:lstStyle/>
                    <a:p>
                      <a:r>
                        <a:rPr lang="en-US" dirty="0" smtClean="0">
                          <a:solidFill>
                            <a:srgbClr val="B870B8"/>
                          </a:solidFill>
                        </a:rPr>
                        <a:t>Resources</a:t>
                      </a:r>
                      <a:endParaRPr lang="en-US" dirty="0">
                        <a:solidFill>
                          <a:srgbClr val="B870B8"/>
                        </a:solidFill>
                      </a:endParaRPr>
                    </a:p>
                  </a:txBody>
                  <a:tcPr/>
                </a:tc>
                <a:tc>
                  <a:txBody>
                    <a:bodyPr/>
                    <a:lstStyle/>
                    <a:p>
                      <a:r>
                        <a:rPr lang="en-US" dirty="0" smtClean="0"/>
                        <a:t>Activities</a:t>
                      </a:r>
                      <a:endParaRPr lang="en-US" dirty="0"/>
                    </a:p>
                  </a:txBody>
                  <a:tcPr/>
                </a:tc>
                <a:tc>
                  <a:txBody>
                    <a:bodyPr/>
                    <a:lstStyle/>
                    <a:p>
                      <a:r>
                        <a:rPr lang="en-US" dirty="0" smtClean="0">
                          <a:solidFill>
                            <a:srgbClr val="B870B8"/>
                          </a:solidFill>
                        </a:rPr>
                        <a:t>Short-term</a:t>
                      </a:r>
                      <a:r>
                        <a:rPr lang="en-US" baseline="0" dirty="0" smtClean="0">
                          <a:solidFill>
                            <a:srgbClr val="B870B8"/>
                          </a:solidFill>
                        </a:rPr>
                        <a:t> outcomes</a:t>
                      </a:r>
                      <a:endParaRPr lang="en-US" dirty="0">
                        <a:solidFill>
                          <a:srgbClr val="B870B8"/>
                        </a:solidFill>
                      </a:endParaRPr>
                    </a:p>
                  </a:txBody>
                  <a:tcPr/>
                </a:tc>
                <a:tc>
                  <a:txBody>
                    <a:bodyPr/>
                    <a:lstStyle/>
                    <a:p>
                      <a:r>
                        <a:rPr lang="en-US" dirty="0" smtClean="0">
                          <a:solidFill>
                            <a:srgbClr val="B870B8"/>
                          </a:solidFill>
                        </a:rPr>
                        <a:t>Impact</a:t>
                      </a:r>
                      <a:endParaRPr lang="en-US" dirty="0">
                        <a:solidFill>
                          <a:srgbClr val="B870B8"/>
                        </a:solidFill>
                      </a:endParaRPr>
                    </a:p>
                  </a:txBody>
                  <a:tcPr/>
                </a:tc>
              </a:tr>
              <a:tr h="370840">
                <a:tc>
                  <a:txBody>
                    <a:bodyPr/>
                    <a:lstStyle/>
                    <a:p>
                      <a:endParaRPr lang="en-US" sz="1400" i="1" baseline="0" dirty="0" smtClean="0"/>
                    </a:p>
                  </a:txBody>
                  <a:tcPr/>
                </a:tc>
                <a:tc>
                  <a:txBody>
                    <a:bodyPr/>
                    <a:lstStyle/>
                    <a:p>
                      <a:pPr marL="285750" indent="-285750">
                        <a:buFont typeface="Arial"/>
                        <a:buChar char="•"/>
                      </a:pPr>
                      <a:r>
                        <a:rPr lang="en-US" sz="2000" i="1" kern="1200" dirty="0" smtClean="0">
                          <a:solidFill>
                            <a:schemeClr val="dk1"/>
                          </a:solidFill>
                          <a:effectLst/>
                          <a:latin typeface="+mn-lt"/>
                          <a:ea typeface="+mn-ea"/>
                          <a:cs typeface="+mn-cs"/>
                        </a:rPr>
                        <a:t>How do clients interpret and respond to recommendations?</a:t>
                      </a:r>
                    </a:p>
                    <a:p>
                      <a:pPr marL="0" indent="0">
                        <a:buFont typeface="Arial"/>
                        <a:buNone/>
                      </a:pPr>
                      <a:r>
                        <a:rPr lang="en-US" sz="2000" i="1" kern="1200" dirty="0" smtClean="0">
                          <a:solidFill>
                            <a:schemeClr val="dk1"/>
                          </a:solidFill>
                          <a:effectLst/>
                          <a:latin typeface="+mn-lt"/>
                          <a:ea typeface="+mn-ea"/>
                          <a:cs typeface="+mn-cs"/>
                        </a:rPr>
                        <a:t> </a:t>
                      </a:r>
                      <a:endParaRPr lang="en-US" sz="2000" kern="1200" dirty="0" smtClean="0">
                        <a:solidFill>
                          <a:schemeClr val="dk1"/>
                        </a:solidFill>
                        <a:effectLst/>
                        <a:latin typeface="+mn-lt"/>
                        <a:ea typeface="+mn-ea"/>
                        <a:cs typeface="+mn-cs"/>
                      </a:endParaRPr>
                    </a:p>
                    <a:p>
                      <a:pPr marL="285750" indent="-285750">
                        <a:buFont typeface="Arial"/>
                        <a:buChar char="•"/>
                      </a:pPr>
                      <a:r>
                        <a:rPr lang="en-US" sz="2000" i="1" kern="1200" dirty="0" smtClean="0">
                          <a:solidFill>
                            <a:schemeClr val="dk1"/>
                          </a:solidFill>
                          <a:effectLst/>
                          <a:latin typeface="+mn-lt"/>
                          <a:ea typeface="+mn-ea"/>
                          <a:cs typeface="+mn-cs"/>
                        </a:rPr>
                        <a:t>What aspect(s) of a recommendation are implemented? How? Over what time period?  </a:t>
                      </a:r>
                    </a:p>
                    <a:p>
                      <a:pPr marL="0" indent="0">
                        <a:buFont typeface="Arial"/>
                        <a:buNone/>
                      </a:pPr>
                      <a:endParaRPr lang="en-US" sz="2000" kern="1200" dirty="0" smtClean="0">
                        <a:solidFill>
                          <a:schemeClr val="dk1"/>
                        </a:solidFill>
                        <a:effectLst/>
                        <a:latin typeface="+mn-lt"/>
                        <a:ea typeface="+mn-ea"/>
                        <a:cs typeface="+mn-cs"/>
                      </a:endParaRPr>
                    </a:p>
                    <a:p>
                      <a:pPr marL="285750" indent="-285750">
                        <a:buFont typeface="Arial"/>
                        <a:buChar char="•"/>
                      </a:pPr>
                      <a:r>
                        <a:rPr lang="en-US" sz="2000" i="1" kern="1200" dirty="0" smtClean="0">
                          <a:solidFill>
                            <a:schemeClr val="dk1"/>
                          </a:solidFill>
                          <a:effectLst/>
                          <a:latin typeface="+mn-lt"/>
                          <a:ea typeface="+mn-ea"/>
                          <a:cs typeface="+mn-cs"/>
                        </a:rPr>
                        <a:t>What factors from the “resources” column (context, characteristics, or development processes) are related to a higher likelihood of implementation? </a:t>
                      </a:r>
                    </a:p>
                    <a:p>
                      <a:pPr marL="0" indent="0">
                        <a:buFont typeface="Arial"/>
                        <a:buNone/>
                      </a:pPr>
                      <a:endParaRPr lang="en-US" sz="2000" i="1" dirty="0"/>
                    </a:p>
                  </a:txBody>
                  <a:tcPr/>
                </a:tc>
                <a:tc>
                  <a:txBody>
                    <a:bodyPr/>
                    <a:lstStyle/>
                    <a:p>
                      <a:pPr marL="0" indent="0">
                        <a:buFont typeface="Arial"/>
                        <a:buNone/>
                      </a:pPr>
                      <a:endParaRPr lang="en-US" sz="1400" i="1" dirty="0"/>
                    </a:p>
                  </a:txBody>
                  <a:tcPr/>
                </a:tc>
                <a:tc>
                  <a:txBody>
                    <a:bodyPr/>
                    <a:lstStyle/>
                    <a:p>
                      <a:pPr marL="0" indent="0">
                        <a:buFont typeface="Wingdings" charset="2"/>
                        <a:buNone/>
                      </a:pPr>
                      <a:endParaRPr lang="en-US" sz="1400" i="1" dirty="0"/>
                    </a:p>
                  </a:txBody>
                  <a:tcPr/>
                </a:tc>
              </a:tr>
            </a:tbl>
          </a:graphicData>
        </a:graphic>
      </p:graphicFrame>
    </p:spTree>
    <p:extLst>
      <p:ext uri="{BB962C8B-B14F-4D97-AF65-F5344CB8AC3E}">
        <p14:creationId xmlns:p14="http://schemas.microsoft.com/office/powerpoint/2010/main" val="62515565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American Evaluation Association Conference 2011</a:t>
            </a:r>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725962210"/>
              </p:ext>
            </p:extLst>
          </p:nvPr>
        </p:nvGraphicFramePr>
        <p:xfrm>
          <a:off x="498473" y="759272"/>
          <a:ext cx="8159994" cy="4485640"/>
        </p:xfrm>
        <a:graphic>
          <a:graphicData uri="http://schemas.openxmlformats.org/drawingml/2006/table">
            <a:tbl>
              <a:tblPr firstRow="1" bandRow="1">
                <a:tableStyleId>{5C22544A-7EE6-4342-B048-85BDC9FD1C3A}</a:tableStyleId>
              </a:tblPr>
              <a:tblGrid>
                <a:gridCol w="1383400"/>
                <a:gridCol w="1260761"/>
                <a:gridCol w="4292153"/>
                <a:gridCol w="1223680"/>
              </a:tblGrid>
              <a:tr h="370840">
                <a:tc>
                  <a:txBody>
                    <a:bodyPr/>
                    <a:lstStyle/>
                    <a:p>
                      <a:r>
                        <a:rPr lang="en-US" dirty="0" smtClean="0">
                          <a:solidFill>
                            <a:srgbClr val="B870B8"/>
                          </a:solidFill>
                        </a:rPr>
                        <a:t>Resources</a:t>
                      </a:r>
                      <a:endParaRPr lang="en-US" dirty="0">
                        <a:solidFill>
                          <a:srgbClr val="B870B8"/>
                        </a:solidFill>
                      </a:endParaRPr>
                    </a:p>
                  </a:txBody>
                  <a:tcPr/>
                </a:tc>
                <a:tc>
                  <a:txBody>
                    <a:bodyPr/>
                    <a:lstStyle/>
                    <a:p>
                      <a:r>
                        <a:rPr lang="en-US" dirty="0" smtClean="0">
                          <a:solidFill>
                            <a:srgbClr val="B870B8"/>
                          </a:solidFill>
                        </a:rPr>
                        <a:t>Activities</a:t>
                      </a:r>
                      <a:endParaRPr lang="en-US" dirty="0">
                        <a:solidFill>
                          <a:srgbClr val="B870B8"/>
                        </a:solidFill>
                      </a:endParaRPr>
                    </a:p>
                  </a:txBody>
                  <a:tcPr/>
                </a:tc>
                <a:tc>
                  <a:txBody>
                    <a:bodyPr/>
                    <a:lstStyle/>
                    <a:p>
                      <a:r>
                        <a:rPr lang="en-US" dirty="0" smtClean="0"/>
                        <a:t>Short-term</a:t>
                      </a:r>
                      <a:r>
                        <a:rPr lang="en-US" baseline="0" dirty="0" smtClean="0"/>
                        <a:t> outcomes</a:t>
                      </a:r>
                      <a:endParaRPr lang="en-US" dirty="0"/>
                    </a:p>
                  </a:txBody>
                  <a:tcPr/>
                </a:tc>
                <a:tc>
                  <a:txBody>
                    <a:bodyPr/>
                    <a:lstStyle/>
                    <a:p>
                      <a:r>
                        <a:rPr lang="en-US" dirty="0" smtClean="0">
                          <a:solidFill>
                            <a:srgbClr val="B870B8"/>
                          </a:solidFill>
                        </a:rPr>
                        <a:t>Impact</a:t>
                      </a:r>
                      <a:endParaRPr lang="en-US" dirty="0">
                        <a:solidFill>
                          <a:srgbClr val="B870B8"/>
                        </a:solidFill>
                      </a:endParaRPr>
                    </a:p>
                  </a:txBody>
                  <a:tcPr/>
                </a:tc>
              </a:tr>
              <a:tr h="370840">
                <a:tc>
                  <a:txBody>
                    <a:bodyPr/>
                    <a:lstStyle/>
                    <a:p>
                      <a:endParaRPr lang="en-US" sz="1400" i="1" baseline="0" dirty="0" smtClean="0"/>
                    </a:p>
                  </a:txBody>
                  <a:tcPr/>
                </a:tc>
                <a:tc>
                  <a:txBody>
                    <a:bodyPr/>
                    <a:lstStyle/>
                    <a:p>
                      <a:pPr marL="0" indent="0">
                        <a:buFont typeface="Arial"/>
                        <a:buNone/>
                      </a:pPr>
                      <a:endParaRPr lang="en-US" sz="1400" i="1" dirty="0"/>
                    </a:p>
                  </a:txBody>
                  <a:tcPr/>
                </a:tc>
                <a:tc>
                  <a:txBody>
                    <a:bodyPr/>
                    <a:lstStyle/>
                    <a:p>
                      <a:pPr marL="285750" indent="-285750">
                        <a:buFont typeface="Arial"/>
                        <a:buChar char="•"/>
                      </a:pPr>
                      <a:r>
                        <a:rPr lang="en-US" sz="2400" i="1" kern="1200" dirty="0" smtClean="0">
                          <a:solidFill>
                            <a:schemeClr val="dk1"/>
                          </a:solidFill>
                          <a:effectLst/>
                          <a:latin typeface="+mn-lt"/>
                          <a:ea typeface="+mn-ea"/>
                          <a:cs typeface="+mn-cs"/>
                        </a:rPr>
                        <a:t>When recommendations are implemented, what are the intended and unintended short-term outcomes? </a:t>
                      </a:r>
                    </a:p>
                    <a:p>
                      <a:pPr marL="0" indent="0">
                        <a:buFont typeface="Arial"/>
                        <a:buNone/>
                      </a:pPr>
                      <a:endParaRPr lang="en-US" sz="2400" kern="1200" dirty="0" smtClean="0">
                        <a:solidFill>
                          <a:schemeClr val="dk1"/>
                        </a:solidFill>
                        <a:effectLst/>
                        <a:latin typeface="+mn-lt"/>
                        <a:ea typeface="+mn-ea"/>
                        <a:cs typeface="+mn-cs"/>
                      </a:endParaRPr>
                    </a:p>
                    <a:p>
                      <a:pPr marL="285750" indent="-285750">
                        <a:buFont typeface="Arial"/>
                        <a:buChar char="•"/>
                      </a:pPr>
                      <a:r>
                        <a:rPr lang="en-US" sz="2400" i="1" kern="1200" dirty="0" smtClean="0">
                          <a:solidFill>
                            <a:schemeClr val="dk1"/>
                          </a:solidFill>
                          <a:effectLst/>
                          <a:latin typeface="+mn-lt"/>
                          <a:ea typeface="+mn-ea"/>
                          <a:cs typeface="+mn-cs"/>
                        </a:rPr>
                        <a:t>What factors (resources and activities) are present in recommendations that lead to short-term outcomes? </a:t>
                      </a:r>
                    </a:p>
                    <a:p>
                      <a:pPr marL="0" indent="0">
                        <a:buFont typeface="Arial"/>
                        <a:buNone/>
                      </a:pPr>
                      <a:endParaRPr lang="en-US" sz="2400" i="1" dirty="0"/>
                    </a:p>
                  </a:txBody>
                  <a:tcPr/>
                </a:tc>
                <a:tc>
                  <a:txBody>
                    <a:bodyPr/>
                    <a:lstStyle/>
                    <a:p>
                      <a:pPr marL="0" indent="0">
                        <a:buFont typeface="Wingdings" charset="2"/>
                        <a:buNone/>
                      </a:pPr>
                      <a:endParaRPr lang="en-US" sz="1400" i="1" dirty="0"/>
                    </a:p>
                  </a:txBody>
                  <a:tcPr/>
                </a:tc>
              </a:tr>
            </a:tbl>
          </a:graphicData>
        </a:graphic>
      </p:graphicFrame>
    </p:spTree>
    <p:extLst>
      <p:ext uri="{BB962C8B-B14F-4D97-AF65-F5344CB8AC3E}">
        <p14:creationId xmlns:p14="http://schemas.microsoft.com/office/powerpoint/2010/main" val="32890122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American Evaluation Association Conference 2011</a:t>
            </a:r>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2818440630"/>
              </p:ext>
            </p:extLst>
          </p:nvPr>
        </p:nvGraphicFramePr>
        <p:xfrm>
          <a:off x="563366" y="712918"/>
          <a:ext cx="8178533" cy="4998720"/>
        </p:xfrm>
        <a:graphic>
          <a:graphicData uri="http://schemas.openxmlformats.org/drawingml/2006/table">
            <a:tbl>
              <a:tblPr firstRow="1" bandRow="1">
                <a:tableStyleId>{5C22544A-7EE6-4342-B048-85BDC9FD1C3A}</a:tableStyleId>
              </a:tblPr>
              <a:tblGrid>
                <a:gridCol w="1374128"/>
                <a:gridCol w="1251492"/>
                <a:gridCol w="1446168"/>
                <a:gridCol w="4106745"/>
              </a:tblGrid>
              <a:tr h="370840">
                <a:tc>
                  <a:txBody>
                    <a:bodyPr/>
                    <a:lstStyle/>
                    <a:p>
                      <a:r>
                        <a:rPr lang="en-US" dirty="0" smtClean="0">
                          <a:solidFill>
                            <a:srgbClr val="B870B8"/>
                          </a:solidFill>
                        </a:rPr>
                        <a:t>Resources</a:t>
                      </a:r>
                      <a:endParaRPr lang="en-US" dirty="0">
                        <a:solidFill>
                          <a:srgbClr val="B870B8"/>
                        </a:solidFill>
                      </a:endParaRPr>
                    </a:p>
                  </a:txBody>
                  <a:tcPr/>
                </a:tc>
                <a:tc>
                  <a:txBody>
                    <a:bodyPr/>
                    <a:lstStyle/>
                    <a:p>
                      <a:r>
                        <a:rPr lang="en-US" dirty="0" smtClean="0">
                          <a:solidFill>
                            <a:srgbClr val="B870B8"/>
                          </a:solidFill>
                        </a:rPr>
                        <a:t>Activities</a:t>
                      </a:r>
                      <a:endParaRPr lang="en-US" dirty="0">
                        <a:solidFill>
                          <a:srgbClr val="B870B8"/>
                        </a:solidFill>
                      </a:endParaRPr>
                    </a:p>
                  </a:txBody>
                  <a:tcPr/>
                </a:tc>
                <a:tc>
                  <a:txBody>
                    <a:bodyPr/>
                    <a:lstStyle/>
                    <a:p>
                      <a:r>
                        <a:rPr lang="en-US" dirty="0" smtClean="0">
                          <a:solidFill>
                            <a:srgbClr val="B870B8"/>
                          </a:solidFill>
                        </a:rPr>
                        <a:t>Short-term</a:t>
                      </a:r>
                      <a:r>
                        <a:rPr lang="en-US" baseline="0" dirty="0" smtClean="0">
                          <a:solidFill>
                            <a:srgbClr val="B870B8"/>
                          </a:solidFill>
                        </a:rPr>
                        <a:t> outcomes</a:t>
                      </a:r>
                      <a:endParaRPr lang="en-US" dirty="0">
                        <a:solidFill>
                          <a:srgbClr val="B870B8"/>
                        </a:solidFill>
                      </a:endParaRPr>
                    </a:p>
                  </a:txBody>
                  <a:tcPr/>
                </a:tc>
                <a:tc>
                  <a:txBody>
                    <a:bodyPr/>
                    <a:lstStyle/>
                    <a:p>
                      <a:r>
                        <a:rPr lang="en-US" dirty="0" smtClean="0"/>
                        <a:t>Impact</a:t>
                      </a:r>
                      <a:endParaRPr lang="en-US" dirty="0"/>
                    </a:p>
                  </a:txBody>
                  <a:tcPr/>
                </a:tc>
              </a:tr>
              <a:tr h="370840">
                <a:tc>
                  <a:txBody>
                    <a:bodyPr/>
                    <a:lstStyle/>
                    <a:p>
                      <a:endParaRPr lang="en-US" sz="1400" i="1" baseline="0" dirty="0" smtClean="0"/>
                    </a:p>
                  </a:txBody>
                  <a:tcPr/>
                </a:tc>
                <a:tc>
                  <a:txBody>
                    <a:bodyPr/>
                    <a:lstStyle/>
                    <a:p>
                      <a:pPr marL="0" indent="0">
                        <a:buFont typeface="Arial"/>
                        <a:buNone/>
                      </a:pPr>
                      <a:endParaRPr lang="en-US" sz="1400" i="1" dirty="0"/>
                    </a:p>
                  </a:txBody>
                  <a:tcPr/>
                </a:tc>
                <a:tc>
                  <a:txBody>
                    <a:bodyPr/>
                    <a:lstStyle/>
                    <a:p>
                      <a:pPr marL="0" indent="0">
                        <a:buFont typeface="Arial"/>
                        <a:buNone/>
                      </a:pPr>
                      <a:endParaRPr lang="en-US" sz="1400" i="1" dirty="0"/>
                    </a:p>
                  </a:txBody>
                  <a:tcPr/>
                </a:tc>
                <a:tc>
                  <a:txBody>
                    <a:bodyPr/>
                    <a:lstStyle/>
                    <a:p>
                      <a:pPr marL="457200" indent="-457200">
                        <a:buFont typeface="+mj-ea"/>
                        <a:buAutoNum type="circleNumDbPlain"/>
                      </a:pPr>
                      <a:r>
                        <a:rPr lang="en-US" sz="2000" i="1" kern="1200" dirty="0" smtClean="0">
                          <a:solidFill>
                            <a:schemeClr val="dk1"/>
                          </a:solidFill>
                          <a:effectLst/>
                          <a:latin typeface="+mn-lt"/>
                          <a:ea typeface="+mn-ea"/>
                          <a:cs typeface="+mn-cs"/>
                        </a:rPr>
                        <a:t>When implemented, do recommendations impact targeted program outcomes? </a:t>
                      </a:r>
                    </a:p>
                    <a:p>
                      <a:pPr marL="0" indent="0">
                        <a:buFont typeface="+mj-ea"/>
                        <a:buNone/>
                      </a:pPr>
                      <a:endParaRPr lang="en-US" sz="2000" kern="1200" dirty="0" smtClean="0">
                        <a:solidFill>
                          <a:schemeClr val="dk1"/>
                        </a:solidFill>
                        <a:effectLst/>
                        <a:latin typeface="+mn-lt"/>
                        <a:ea typeface="+mn-ea"/>
                        <a:cs typeface="+mn-cs"/>
                      </a:endParaRPr>
                    </a:p>
                    <a:p>
                      <a:pPr marL="457200" marR="0" indent="-457200" algn="l" defTabSz="914400" rtl="0" eaLnBrk="1" fontAlgn="auto" latinLnBrk="0" hangingPunct="1">
                        <a:lnSpc>
                          <a:spcPct val="100000"/>
                        </a:lnSpc>
                        <a:spcBef>
                          <a:spcPts val="0"/>
                        </a:spcBef>
                        <a:spcAft>
                          <a:spcPts val="0"/>
                        </a:spcAft>
                        <a:buClrTx/>
                        <a:buSzTx/>
                        <a:buFont typeface="+mj-ea"/>
                        <a:buAutoNum type="circleNumDbPlain"/>
                        <a:tabLst/>
                        <a:defRPr/>
                      </a:pPr>
                      <a:r>
                        <a:rPr lang="en-US" sz="2000" i="1" baseline="0" dirty="0" smtClean="0"/>
                        <a:t>When implemented, do recommendations increase capacity to achieve targeted outcomes?</a:t>
                      </a:r>
                    </a:p>
                    <a:p>
                      <a:pPr marL="0" marR="0" indent="0" algn="l" defTabSz="914400" rtl="0" eaLnBrk="1" fontAlgn="auto" latinLnBrk="0" hangingPunct="1">
                        <a:lnSpc>
                          <a:spcPct val="100000"/>
                        </a:lnSpc>
                        <a:spcBef>
                          <a:spcPts val="0"/>
                        </a:spcBef>
                        <a:spcAft>
                          <a:spcPts val="0"/>
                        </a:spcAft>
                        <a:buClrTx/>
                        <a:buSzTx/>
                        <a:buFont typeface="+mj-ea"/>
                        <a:buNone/>
                        <a:tabLst/>
                        <a:defRPr/>
                      </a:pPr>
                      <a:endParaRPr lang="en-US" sz="2000" i="1" baseline="0" dirty="0" smtClean="0"/>
                    </a:p>
                    <a:p>
                      <a:pPr marL="457200" indent="-457200">
                        <a:buFont typeface="+mj-ea"/>
                        <a:buAutoNum type="circleNumDbPlain"/>
                      </a:pPr>
                      <a:r>
                        <a:rPr lang="en-US" sz="2000" i="1" kern="1200" dirty="0" smtClean="0">
                          <a:solidFill>
                            <a:schemeClr val="dk1"/>
                          </a:solidFill>
                          <a:effectLst/>
                          <a:latin typeface="+mn-lt"/>
                          <a:ea typeface="+mn-ea"/>
                          <a:cs typeface="+mn-cs"/>
                        </a:rPr>
                        <a:t>What factors (resources and activities) are present in recommendations that impact targeted program outcomes?</a:t>
                      </a:r>
                    </a:p>
                    <a:p>
                      <a:pPr marL="0" indent="0">
                        <a:buFont typeface="Wingdings" charset="2"/>
                        <a:buNone/>
                      </a:pPr>
                      <a:r>
                        <a:rPr lang="en-US" sz="2000" i="1" kern="1200" dirty="0" smtClean="0">
                          <a:solidFill>
                            <a:schemeClr val="dk1"/>
                          </a:solidFill>
                          <a:effectLst/>
                          <a:latin typeface="+mn-lt"/>
                          <a:ea typeface="+mn-ea"/>
                          <a:cs typeface="+mn-cs"/>
                        </a:rPr>
                        <a:t> </a:t>
                      </a:r>
                      <a:endParaRPr lang="en-US" sz="2000" i="1" baseline="0" dirty="0" smtClean="0"/>
                    </a:p>
                  </a:txBody>
                  <a:tcPr/>
                </a:tc>
              </a:tr>
            </a:tbl>
          </a:graphicData>
        </a:graphic>
      </p:graphicFrame>
    </p:spTree>
    <p:extLst>
      <p:ext uri="{BB962C8B-B14F-4D97-AF65-F5344CB8AC3E}">
        <p14:creationId xmlns:p14="http://schemas.microsoft.com/office/powerpoint/2010/main" val="12323649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286000" y="6261474"/>
            <a:ext cx="5638800" cy="365125"/>
          </a:xfrm>
        </p:spPr>
        <p:txBody>
          <a:bodyPr/>
          <a:lstStyle/>
          <a:p>
            <a:r>
              <a:rPr lang="en-US" dirty="0" smtClean="0"/>
              <a:t>American Evaluation Association Conference 2011</a:t>
            </a:r>
            <a:endParaRPr lang="en-US" dirty="0"/>
          </a:p>
        </p:txBody>
      </p:sp>
      <p:sp>
        <p:nvSpPr>
          <p:cNvPr id="7" name="Title 6"/>
          <p:cNvSpPr>
            <a:spLocks noGrp="1"/>
          </p:cNvSpPr>
          <p:nvPr>
            <p:ph type="title"/>
          </p:nvPr>
        </p:nvSpPr>
        <p:spPr/>
        <p:txBody>
          <a:bodyPr>
            <a:normAutofit fontScale="90000"/>
          </a:bodyPr>
          <a:lstStyle/>
          <a:p>
            <a:r>
              <a:rPr lang="en-US" dirty="0" smtClean="0"/>
              <a:t>In what ways do evaluator recommendations impact program outcomes?</a:t>
            </a:r>
            <a:endParaRPr lang="en-US" dirty="0"/>
          </a:p>
        </p:txBody>
      </p:sp>
      <p:sp>
        <p:nvSpPr>
          <p:cNvPr id="8" name="Title 1"/>
          <p:cNvSpPr txBox="1">
            <a:spLocks/>
          </p:cNvSpPr>
          <p:nvPr/>
        </p:nvSpPr>
        <p:spPr>
          <a:xfrm>
            <a:off x="2438400" y="1349332"/>
            <a:ext cx="5638800" cy="3289343"/>
          </a:xfrm>
          <a:prstGeom prst="rect">
            <a:avLst/>
          </a:prstGeom>
        </p:spPr>
        <p:txBody>
          <a:bodyPr vert="horz" lIns="91440" tIns="45720" rIns="91440" bIns="45720" rtlCol="0" anchor="b" anchorCtr="0">
            <a:normAutofit fontScale="97500"/>
          </a:bodyPr>
          <a:lstStyle>
            <a:lvl1pPr algn="l" defTabSz="914400" rtl="0" eaLnBrk="1" latinLnBrk="0" hangingPunct="1">
              <a:spcBef>
                <a:spcPct val="0"/>
              </a:spcBef>
              <a:buNone/>
              <a:defRPr sz="3200" b="0" kern="1200" cap="none" baseline="0">
                <a:solidFill>
                  <a:schemeClr val="bg1"/>
                </a:solidFill>
                <a:latin typeface="+mj-lt"/>
                <a:ea typeface="+mj-ea"/>
                <a:cs typeface="+mj-cs"/>
              </a:defRPr>
            </a:lvl1pPr>
          </a:lstStyle>
          <a:p>
            <a:endParaRPr lang="en-US" dirty="0"/>
          </a:p>
        </p:txBody>
      </p:sp>
    </p:spTree>
    <p:extLst>
      <p:ext uri="{BB962C8B-B14F-4D97-AF65-F5344CB8AC3E}">
        <p14:creationId xmlns:p14="http://schemas.microsoft.com/office/powerpoint/2010/main" val="41747080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Build empirically grounded advice for recommendations</a:t>
            </a:r>
            <a:endParaRPr lang="en-US" dirty="0"/>
          </a:p>
        </p:txBody>
      </p:sp>
      <p:sp>
        <p:nvSpPr>
          <p:cNvPr id="3" name="Footer Placeholder 2"/>
          <p:cNvSpPr>
            <a:spLocks noGrp="1"/>
          </p:cNvSpPr>
          <p:nvPr>
            <p:ph type="ftr" sz="quarter" idx="11"/>
          </p:nvPr>
        </p:nvSpPr>
        <p:spPr/>
        <p:txBody>
          <a:bodyPr/>
          <a:lstStyle/>
          <a:p>
            <a:r>
              <a:rPr lang="en-US" smtClean="0"/>
              <a:t>American Evaluation Association Conference 2011</a:t>
            </a:r>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1094524913"/>
              </p:ext>
            </p:extLst>
          </p:nvPr>
        </p:nvGraphicFramePr>
        <p:xfrm>
          <a:off x="498474" y="1904675"/>
          <a:ext cx="8150722" cy="4358640"/>
        </p:xfrm>
        <a:graphic>
          <a:graphicData uri="http://schemas.openxmlformats.org/drawingml/2006/table">
            <a:tbl>
              <a:tblPr firstRow="1" bandRow="1">
                <a:tableStyleId>{5C22544A-7EE6-4342-B048-85BDC9FD1C3A}</a:tableStyleId>
              </a:tblPr>
              <a:tblGrid>
                <a:gridCol w="1703577"/>
                <a:gridCol w="2247739"/>
                <a:gridCol w="2046721"/>
                <a:gridCol w="2152685"/>
              </a:tblGrid>
              <a:tr h="370840">
                <a:tc>
                  <a:txBody>
                    <a:bodyPr/>
                    <a:lstStyle/>
                    <a:p>
                      <a:r>
                        <a:rPr lang="en-US" dirty="0" smtClean="0"/>
                        <a:t>Resources</a:t>
                      </a:r>
                      <a:endParaRPr lang="en-US" dirty="0"/>
                    </a:p>
                  </a:txBody>
                  <a:tcPr/>
                </a:tc>
                <a:tc>
                  <a:txBody>
                    <a:bodyPr/>
                    <a:lstStyle/>
                    <a:p>
                      <a:r>
                        <a:rPr lang="en-US" dirty="0" smtClean="0">
                          <a:solidFill>
                            <a:schemeClr val="bg1"/>
                          </a:solidFill>
                        </a:rPr>
                        <a:t>Activities</a:t>
                      </a:r>
                      <a:endParaRPr lang="en-US" dirty="0">
                        <a:solidFill>
                          <a:schemeClr val="bg1"/>
                        </a:solidFill>
                      </a:endParaRPr>
                    </a:p>
                  </a:txBody>
                  <a:tcPr/>
                </a:tc>
                <a:tc>
                  <a:txBody>
                    <a:bodyPr/>
                    <a:lstStyle/>
                    <a:p>
                      <a:r>
                        <a:rPr lang="en-US" dirty="0" smtClean="0">
                          <a:solidFill>
                            <a:schemeClr val="bg1"/>
                          </a:solidFill>
                        </a:rPr>
                        <a:t>Short-term</a:t>
                      </a:r>
                      <a:r>
                        <a:rPr lang="en-US" baseline="0" dirty="0" smtClean="0">
                          <a:solidFill>
                            <a:schemeClr val="bg1"/>
                          </a:solidFill>
                        </a:rPr>
                        <a:t> outcomes</a:t>
                      </a:r>
                      <a:endParaRPr lang="en-US" dirty="0">
                        <a:solidFill>
                          <a:schemeClr val="bg1"/>
                        </a:solidFill>
                      </a:endParaRPr>
                    </a:p>
                  </a:txBody>
                  <a:tcPr/>
                </a:tc>
                <a:tc>
                  <a:txBody>
                    <a:bodyPr/>
                    <a:lstStyle/>
                    <a:p>
                      <a:r>
                        <a:rPr lang="en-US" dirty="0" smtClean="0">
                          <a:solidFill>
                            <a:schemeClr val="bg1"/>
                          </a:solidFill>
                        </a:rPr>
                        <a:t>Impact</a:t>
                      </a:r>
                      <a:endParaRPr lang="en-US" dirty="0">
                        <a:solidFill>
                          <a:schemeClr val="bg1"/>
                        </a:solidFill>
                      </a:endParaRPr>
                    </a:p>
                  </a:txBody>
                  <a:tcPr/>
                </a:tc>
              </a:tr>
              <a:tr h="370840">
                <a:tc>
                  <a:txBody>
                    <a:bodyPr/>
                    <a:lstStyle/>
                    <a:p>
                      <a:pPr marL="285750" indent="-285750">
                        <a:buFont typeface="Arial"/>
                        <a:buChar char="•"/>
                      </a:pPr>
                      <a:r>
                        <a:rPr lang="en-US" sz="1400" i="1" kern="1200" dirty="0" smtClean="0">
                          <a:solidFill>
                            <a:schemeClr val="dk1"/>
                          </a:solidFill>
                          <a:effectLst/>
                          <a:latin typeface="+mn-lt"/>
                          <a:ea typeface="+mn-ea"/>
                          <a:cs typeface="+mn-cs"/>
                        </a:rPr>
                        <a:t>How are recommendations developed? </a:t>
                      </a:r>
                      <a:endParaRPr lang="en-US" sz="1400" kern="1200" dirty="0" smtClean="0">
                        <a:solidFill>
                          <a:schemeClr val="dk1"/>
                        </a:solidFill>
                        <a:effectLst/>
                        <a:latin typeface="+mn-lt"/>
                        <a:ea typeface="+mn-ea"/>
                        <a:cs typeface="+mn-cs"/>
                      </a:endParaRPr>
                    </a:p>
                    <a:p>
                      <a:pPr marL="285750" indent="-285750">
                        <a:buFont typeface="Arial"/>
                        <a:buChar char="•"/>
                      </a:pPr>
                      <a:r>
                        <a:rPr lang="en-US" sz="1400" i="1" kern="1200" dirty="0" smtClean="0">
                          <a:solidFill>
                            <a:schemeClr val="dk1"/>
                          </a:solidFill>
                          <a:effectLst/>
                          <a:latin typeface="+mn-lt"/>
                          <a:ea typeface="+mn-ea"/>
                          <a:cs typeface="+mn-cs"/>
                        </a:rPr>
                        <a:t>What characteristics do recommendations have? </a:t>
                      </a:r>
                      <a:endParaRPr lang="en-US" sz="1400" kern="1200" dirty="0" smtClean="0">
                        <a:solidFill>
                          <a:schemeClr val="dk1"/>
                        </a:solidFill>
                        <a:effectLst/>
                        <a:latin typeface="+mn-lt"/>
                        <a:ea typeface="+mn-ea"/>
                        <a:cs typeface="+mn-cs"/>
                      </a:endParaRPr>
                    </a:p>
                    <a:p>
                      <a:pPr marL="285750" indent="-285750">
                        <a:buFont typeface="Arial"/>
                        <a:buChar char="•"/>
                      </a:pPr>
                      <a:r>
                        <a:rPr lang="en-US" sz="1400" i="1" kern="1200" dirty="0" smtClean="0">
                          <a:solidFill>
                            <a:schemeClr val="dk1"/>
                          </a:solidFill>
                          <a:effectLst/>
                          <a:latin typeface="+mn-lt"/>
                          <a:ea typeface="+mn-ea"/>
                          <a:cs typeface="+mn-cs"/>
                        </a:rPr>
                        <a:t>In what context(s) are recommendations made? </a:t>
                      </a:r>
                      <a:endParaRPr lang="en-US" sz="1400" kern="1200" dirty="0" smtClean="0">
                        <a:solidFill>
                          <a:schemeClr val="dk1"/>
                        </a:solidFill>
                        <a:effectLst/>
                        <a:latin typeface="+mn-lt"/>
                        <a:ea typeface="+mn-ea"/>
                        <a:cs typeface="+mn-cs"/>
                      </a:endParaRPr>
                    </a:p>
                    <a:p>
                      <a:endParaRPr lang="en-US" sz="1600" i="1" baseline="0" dirty="0" smtClean="0"/>
                    </a:p>
                  </a:txBody>
                  <a:tcPr/>
                </a:tc>
                <a:tc>
                  <a:txBody>
                    <a:bodyPr/>
                    <a:lstStyle/>
                    <a:p>
                      <a:pPr marL="285750" indent="-285750">
                        <a:buFont typeface="Arial"/>
                        <a:buChar char="•"/>
                      </a:pPr>
                      <a:r>
                        <a:rPr lang="en-US" sz="1400" i="1" kern="1200" dirty="0" smtClean="0">
                          <a:solidFill>
                            <a:schemeClr val="dk1"/>
                          </a:solidFill>
                          <a:effectLst/>
                          <a:latin typeface="+mn-lt"/>
                          <a:ea typeface="+mn-ea"/>
                          <a:cs typeface="+mn-cs"/>
                        </a:rPr>
                        <a:t>How do clients interpret and respond to recommendations?</a:t>
                      </a:r>
                      <a:endParaRPr lang="en-US" sz="1400" kern="1200" dirty="0" smtClean="0">
                        <a:solidFill>
                          <a:schemeClr val="dk1"/>
                        </a:solidFill>
                        <a:effectLst/>
                        <a:latin typeface="+mn-lt"/>
                        <a:ea typeface="+mn-ea"/>
                        <a:cs typeface="+mn-cs"/>
                      </a:endParaRPr>
                    </a:p>
                    <a:p>
                      <a:pPr marL="285750" indent="-285750">
                        <a:buFont typeface="Arial"/>
                        <a:buChar char="•"/>
                      </a:pPr>
                      <a:r>
                        <a:rPr lang="en-US" sz="1400" i="1" kern="1200" dirty="0" smtClean="0">
                          <a:solidFill>
                            <a:schemeClr val="dk1"/>
                          </a:solidFill>
                          <a:effectLst/>
                          <a:latin typeface="+mn-lt"/>
                          <a:ea typeface="+mn-ea"/>
                          <a:cs typeface="+mn-cs"/>
                        </a:rPr>
                        <a:t>What aspect(s) of a recommendation are implemented? How? Over what time period?  </a:t>
                      </a:r>
                      <a:endParaRPr lang="en-US" sz="1400" kern="1200" dirty="0" smtClean="0">
                        <a:solidFill>
                          <a:schemeClr val="dk1"/>
                        </a:solidFill>
                        <a:effectLst/>
                        <a:latin typeface="+mn-lt"/>
                        <a:ea typeface="+mn-ea"/>
                        <a:cs typeface="+mn-cs"/>
                      </a:endParaRPr>
                    </a:p>
                    <a:p>
                      <a:pPr marL="285750" indent="-285750">
                        <a:buFont typeface="Arial"/>
                        <a:buChar char="•"/>
                      </a:pPr>
                      <a:r>
                        <a:rPr lang="en-US" sz="1400" i="1" kern="1200" dirty="0" smtClean="0">
                          <a:solidFill>
                            <a:schemeClr val="dk1"/>
                          </a:solidFill>
                          <a:effectLst/>
                          <a:latin typeface="+mn-lt"/>
                          <a:ea typeface="+mn-ea"/>
                          <a:cs typeface="+mn-cs"/>
                        </a:rPr>
                        <a:t>What factors from the “resources” column (context, characteristics, or development processes) are related to a higher likelihood of implementation? </a:t>
                      </a:r>
                    </a:p>
                    <a:p>
                      <a:pPr marL="0" indent="0">
                        <a:buFont typeface="Arial"/>
                        <a:buNone/>
                      </a:pPr>
                      <a:endParaRPr lang="en-US" sz="1400" i="1" dirty="0"/>
                    </a:p>
                  </a:txBody>
                  <a:tcPr/>
                </a:tc>
                <a:tc>
                  <a:txBody>
                    <a:bodyPr/>
                    <a:lstStyle/>
                    <a:p>
                      <a:pPr marL="285750" indent="-285750">
                        <a:buFont typeface="Arial"/>
                        <a:buChar char="•"/>
                      </a:pPr>
                      <a:r>
                        <a:rPr lang="en-US" sz="1400" i="1" kern="1200" dirty="0" smtClean="0">
                          <a:solidFill>
                            <a:schemeClr val="dk1"/>
                          </a:solidFill>
                          <a:effectLst/>
                          <a:latin typeface="+mn-lt"/>
                          <a:ea typeface="+mn-ea"/>
                          <a:cs typeface="+mn-cs"/>
                        </a:rPr>
                        <a:t>When recommendations are implemented, what are the intended and unintended short-term outcomes? </a:t>
                      </a:r>
                      <a:endParaRPr lang="en-US" sz="1400" kern="1200" dirty="0" smtClean="0">
                        <a:solidFill>
                          <a:schemeClr val="dk1"/>
                        </a:solidFill>
                        <a:effectLst/>
                        <a:latin typeface="+mn-lt"/>
                        <a:ea typeface="+mn-ea"/>
                        <a:cs typeface="+mn-cs"/>
                      </a:endParaRPr>
                    </a:p>
                    <a:p>
                      <a:pPr marL="285750" indent="-285750">
                        <a:buFont typeface="Arial"/>
                        <a:buChar char="•"/>
                      </a:pPr>
                      <a:r>
                        <a:rPr lang="en-US" sz="1400" i="1" kern="1200" dirty="0" smtClean="0">
                          <a:solidFill>
                            <a:schemeClr val="dk1"/>
                          </a:solidFill>
                          <a:effectLst/>
                          <a:latin typeface="+mn-lt"/>
                          <a:ea typeface="+mn-ea"/>
                          <a:cs typeface="+mn-cs"/>
                        </a:rPr>
                        <a:t>What factors (resources and activities) are present in recommendations that lead to short-term outcomes? </a:t>
                      </a:r>
                    </a:p>
                    <a:p>
                      <a:pPr marL="0" indent="0">
                        <a:buFont typeface="Arial"/>
                        <a:buNone/>
                      </a:pPr>
                      <a:endParaRPr lang="en-US" sz="1400" i="1" dirty="0"/>
                    </a:p>
                  </a:txBody>
                  <a:tcPr/>
                </a:tc>
                <a:tc>
                  <a:txBody>
                    <a:bodyPr/>
                    <a:lstStyle/>
                    <a:p>
                      <a:pPr marL="282575" indent="-282575">
                        <a:buFont typeface="+mj-ea"/>
                        <a:buAutoNum type="circleNumDbPlain"/>
                      </a:pPr>
                      <a:r>
                        <a:rPr lang="en-US" sz="1400" i="1" kern="1200" dirty="0" smtClean="0">
                          <a:solidFill>
                            <a:schemeClr val="dk1"/>
                          </a:solidFill>
                          <a:effectLst/>
                          <a:latin typeface="+mn-lt"/>
                          <a:ea typeface="+mn-ea"/>
                          <a:cs typeface="+mn-cs"/>
                        </a:rPr>
                        <a:t>When implemented, do recommendations impact targeted program outcomes? </a:t>
                      </a:r>
                      <a:endParaRPr lang="en-US" sz="1400" kern="1200" dirty="0" smtClean="0">
                        <a:solidFill>
                          <a:schemeClr val="dk1"/>
                        </a:solidFill>
                        <a:effectLst/>
                        <a:latin typeface="+mn-lt"/>
                        <a:ea typeface="+mn-ea"/>
                        <a:cs typeface="+mn-cs"/>
                      </a:endParaRPr>
                    </a:p>
                    <a:p>
                      <a:pPr marL="282575" marR="0" indent="-282575" algn="l" defTabSz="914400" rtl="0" eaLnBrk="1" fontAlgn="auto" latinLnBrk="0" hangingPunct="1">
                        <a:lnSpc>
                          <a:spcPct val="100000"/>
                        </a:lnSpc>
                        <a:spcBef>
                          <a:spcPts val="0"/>
                        </a:spcBef>
                        <a:spcAft>
                          <a:spcPts val="0"/>
                        </a:spcAft>
                        <a:buClrTx/>
                        <a:buSzTx/>
                        <a:buFont typeface="+mj-ea"/>
                        <a:buAutoNum type="circleNumDbPlain"/>
                        <a:tabLst/>
                        <a:defRPr/>
                      </a:pPr>
                      <a:r>
                        <a:rPr lang="en-US" sz="1400" i="1" baseline="0" dirty="0" smtClean="0"/>
                        <a:t>When implemented, do recommendations increase capacity to achieve targeted outcomes?</a:t>
                      </a:r>
                    </a:p>
                    <a:p>
                      <a:pPr marL="282575" indent="-282575">
                        <a:buFont typeface="+mj-ea"/>
                        <a:buAutoNum type="circleNumDbPlain"/>
                      </a:pPr>
                      <a:r>
                        <a:rPr lang="en-US" sz="1400" i="1" kern="1200" dirty="0" smtClean="0">
                          <a:solidFill>
                            <a:schemeClr val="accent2">
                              <a:lumMod val="50000"/>
                              <a:lumOff val="50000"/>
                            </a:schemeClr>
                          </a:solidFill>
                          <a:effectLst/>
                          <a:latin typeface="+mn-lt"/>
                          <a:ea typeface="+mn-ea"/>
                          <a:cs typeface="+mn-cs"/>
                        </a:rPr>
                        <a:t>What factors (resources and activities) are present in recommendations that impact targeted program outcomes?</a:t>
                      </a:r>
                    </a:p>
                    <a:p>
                      <a:pPr marL="282575" indent="-282575">
                        <a:buFont typeface="Wingdings" charset="2"/>
                        <a:buNone/>
                      </a:pPr>
                      <a:endParaRPr lang="en-US" sz="1400" i="1" dirty="0"/>
                    </a:p>
                  </a:txBody>
                  <a:tcPr/>
                </a:tc>
              </a:tr>
            </a:tbl>
          </a:graphicData>
        </a:graphic>
      </p:graphicFrame>
      <p:sp>
        <p:nvSpPr>
          <p:cNvPr id="10" name="Striped Right Arrow 9"/>
          <p:cNvSpPr/>
          <p:nvPr/>
        </p:nvSpPr>
        <p:spPr>
          <a:xfrm>
            <a:off x="1717784" y="4668694"/>
            <a:ext cx="941126" cy="740047"/>
          </a:xfrm>
          <a:prstGeom prst="stripedRightArrow">
            <a:avLst/>
          </a:prstGeom>
          <a:solidFill>
            <a:schemeClr val="accent1">
              <a:alpha val="52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Striped Right Arrow 10"/>
          <p:cNvSpPr/>
          <p:nvPr/>
        </p:nvSpPr>
        <p:spPr>
          <a:xfrm>
            <a:off x="3907768" y="4668694"/>
            <a:ext cx="953194" cy="740047"/>
          </a:xfrm>
          <a:prstGeom prst="stripedRightArrow">
            <a:avLst/>
          </a:prstGeom>
          <a:solidFill>
            <a:schemeClr val="accent1">
              <a:alpha val="52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triped Right Arrow 11"/>
          <p:cNvSpPr/>
          <p:nvPr/>
        </p:nvSpPr>
        <p:spPr>
          <a:xfrm>
            <a:off x="5775161" y="4668694"/>
            <a:ext cx="910440" cy="740047"/>
          </a:xfrm>
          <a:prstGeom prst="stripedRightArrow">
            <a:avLst/>
          </a:prstGeom>
          <a:solidFill>
            <a:schemeClr val="accent1">
              <a:alpha val="52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57987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98474" y="293511"/>
            <a:ext cx="7556312" cy="6130074"/>
            <a:chOff x="498474" y="1981200"/>
            <a:chExt cx="7556312" cy="4144962"/>
          </a:xfrm>
        </p:grpSpPr>
        <p:sp>
          <p:nvSpPr>
            <p:cNvPr id="8" name="Freeform 7"/>
            <p:cNvSpPr/>
            <p:nvPr/>
          </p:nvSpPr>
          <p:spPr>
            <a:xfrm>
              <a:off x="498474" y="1981200"/>
              <a:ext cx="6045050" cy="911891"/>
            </a:xfrm>
            <a:custGeom>
              <a:avLst/>
              <a:gdLst>
                <a:gd name="connsiteX0" fmla="*/ 0 w 6045050"/>
                <a:gd name="connsiteY0" fmla="*/ 91189 h 911891"/>
                <a:gd name="connsiteX1" fmla="*/ 91189 w 6045050"/>
                <a:gd name="connsiteY1" fmla="*/ 0 h 911891"/>
                <a:gd name="connsiteX2" fmla="*/ 5953861 w 6045050"/>
                <a:gd name="connsiteY2" fmla="*/ 0 h 911891"/>
                <a:gd name="connsiteX3" fmla="*/ 6045050 w 6045050"/>
                <a:gd name="connsiteY3" fmla="*/ 91189 h 911891"/>
                <a:gd name="connsiteX4" fmla="*/ 6045050 w 6045050"/>
                <a:gd name="connsiteY4" fmla="*/ 820702 h 911891"/>
                <a:gd name="connsiteX5" fmla="*/ 5953861 w 6045050"/>
                <a:gd name="connsiteY5" fmla="*/ 911891 h 911891"/>
                <a:gd name="connsiteX6" fmla="*/ 91189 w 6045050"/>
                <a:gd name="connsiteY6" fmla="*/ 911891 h 911891"/>
                <a:gd name="connsiteX7" fmla="*/ 0 w 6045050"/>
                <a:gd name="connsiteY7" fmla="*/ 820702 h 911891"/>
                <a:gd name="connsiteX8" fmla="*/ 0 w 6045050"/>
                <a:gd name="connsiteY8" fmla="*/ 91189 h 911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45050" h="911891">
                  <a:moveTo>
                    <a:pt x="0" y="91189"/>
                  </a:moveTo>
                  <a:cubicBezTo>
                    <a:pt x="0" y="40827"/>
                    <a:pt x="40827" y="0"/>
                    <a:pt x="91189" y="0"/>
                  </a:cubicBezTo>
                  <a:lnTo>
                    <a:pt x="5953861" y="0"/>
                  </a:lnTo>
                  <a:cubicBezTo>
                    <a:pt x="6004223" y="0"/>
                    <a:pt x="6045050" y="40827"/>
                    <a:pt x="6045050" y="91189"/>
                  </a:cubicBezTo>
                  <a:lnTo>
                    <a:pt x="6045050" y="820702"/>
                  </a:lnTo>
                  <a:cubicBezTo>
                    <a:pt x="6045050" y="871064"/>
                    <a:pt x="6004223" y="911891"/>
                    <a:pt x="5953861" y="911891"/>
                  </a:cubicBezTo>
                  <a:lnTo>
                    <a:pt x="91189" y="911891"/>
                  </a:lnTo>
                  <a:cubicBezTo>
                    <a:pt x="40827" y="911891"/>
                    <a:pt x="0" y="871064"/>
                    <a:pt x="0" y="820702"/>
                  </a:cubicBezTo>
                  <a:lnTo>
                    <a:pt x="0" y="91189"/>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80048" tIns="80048" rIns="1087689" bIns="80048" numCol="1" spcCol="1270" anchor="ctr" anchorCtr="0">
              <a:noAutofit/>
            </a:bodyPr>
            <a:lstStyle/>
            <a:p>
              <a:pPr lvl="0" algn="l" defTabSz="622300">
                <a:lnSpc>
                  <a:spcPct val="90000"/>
                </a:lnSpc>
                <a:spcBef>
                  <a:spcPct val="0"/>
                </a:spcBef>
                <a:spcAft>
                  <a:spcPct val="35000"/>
                </a:spcAft>
              </a:pPr>
              <a:r>
                <a:rPr lang="en-US" sz="2800" b="1" kern="1200" dirty="0" smtClean="0"/>
                <a:t>Tools &amp; Frameworks</a:t>
              </a:r>
              <a:endParaRPr lang="en-US" sz="2800" b="1" kern="1200" dirty="0"/>
            </a:p>
            <a:p>
              <a:pPr marL="57150" lvl="1" indent="-57150" algn="l" defTabSz="488950">
                <a:lnSpc>
                  <a:spcPct val="90000"/>
                </a:lnSpc>
                <a:spcBef>
                  <a:spcPct val="0"/>
                </a:spcBef>
                <a:spcAft>
                  <a:spcPct val="15000"/>
                </a:spcAft>
              </a:pPr>
              <a:r>
                <a:rPr lang="en-US" sz="1400" dirty="0" smtClean="0"/>
                <a:t>T</a:t>
              </a:r>
              <a:r>
                <a:rPr lang="en-US" sz="1400" kern="1200" dirty="0" smtClean="0"/>
                <a:t>ools for coding characteristics, development,  approach, use, and </a:t>
              </a:r>
              <a:r>
                <a:rPr lang="en-US" sz="1400" dirty="0" smtClean="0"/>
                <a:t>outcomes</a:t>
              </a:r>
              <a:endParaRPr lang="en-US" sz="1400" kern="1200" dirty="0"/>
            </a:p>
          </p:txBody>
        </p:sp>
        <p:sp>
          <p:nvSpPr>
            <p:cNvPr id="9" name="Freeform 8"/>
            <p:cNvSpPr/>
            <p:nvPr/>
          </p:nvSpPr>
          <p:spPr>
            <a:xfrm>
              <a:off x="1004746" y="3058890"/>
              <a:ext cx="6045050" cy="911891"/>
            </a:xfrm>
            <a:custGeom>
              <a:avLst/>
              <a:gdLst>
                <a:gd name="connsiteX0" fmla="*/ 0 w 6045050"/>
                <a:gd name="connsiteY0" fmla="*/ 91189 h 911891"/>
                <a:gd name="connsiteX1" fmla="*/ 91189 w 6045050"/>
                <a:gd name="connsiteY1" fmla="*/ 0 h 911891"/>
                <a:gd name="connsiteX2" fmla="*/ 5953861 w 6045050"/>
                <a:gd name="connsiteY2" fmla="*/ 0 h 911891"/>
                <a:gd name="connsiteX3" fmla="*/ 6045050 w 6045050"/>
                <a:gd name="connsiteY3" fmla="*/ 91189 h 911891"/>
                <a:gd name="connsiteX4" fmla="*/ 6045050 w 6045050"/>
                <a:gd name="connsiteY4" fmla="*/ 820702 h 911891"/>
                <a:gd name="connsiteX5" fmla="*/ 5953861 w 6045050"/>
                <a:gd name="connsiteY5" fmla="*/ 911891 h 911891"/>
                <a:gd name="connsiteX6" fmla="*/ 91189 w 6045050"/>
                <a:gd name="connsiteY6" fmla="*/ 911891 h 911891"/>
                <a:gd name="connsiteX7" fmla="*/ 0 w 6045050"/>
                <a:gd name="connsiteY7" fmla="*/ 820702 h 911891"/>
                <a:gd name="connsiteX8" fmla="*/ 0 w 6045050"/>
                <a:gd name="connsiteY8" fmla="*/ 91189 h 911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45050" h="911891">
                  <a:moveTo>
                    <a:pt x="0" y="91189"/>
                  </a:moveTo>
                  <a:cubicBezTo>
                    <a:pt x="0" y="40827"/>
                    <a:pt x="40827" y="0"/>
                    <a:pt x="91189" y="0"/>
                  </a:cubicBezTo>
                  <a:lnTo>
                    <a:pt x="5953861" y="0"/>
                  </a:lnTo>
                  <a:cubicBezTo>
                    <a:pt x="6004223" y="0"/>
                    <a:pt x="6045050" y="40827"/>
                    <a:pt x="6045050" y="91189"/>
                  </a:cubicBezTo>
                  <a:lnTo>
                    <a:pt x="6045050" y="820702"/>
                  </a:lnTo>
                  <a:cubicBezTo>
                    <a:pt x="6045050" y="871064"/>
                    <a:pt x="6004223" y="911891"/>
                    <a:pt x="5953861" y="911891"/>
                  </a:cubicBezTo>
                  <a:lnTo>
                    <a:pt x="91189" y="911891"/>
                  </a:lnTo>
                  <a:cubicBezTo>
                    <a:pt x="40827" y="911891"/>
                    <a:pt x="0" y="871064"/>
                    <a:pt x="0" y="820702"/>
                  </a:cubicBezTo>
                  <a:lnTo>
                    <a:pt x="0" y="91189"/>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80048" tIns="80048" rIns="1179051" bIns="80048" numCol="1" spcCol="1270" anchor="ctr" anchorCtr="0">
              <a:noAutofit/>
            </a:bodyPr>
            <a:lstStyle/>
            <a:p>
              <a:pPr lvl="0" algn="l" defTabSz="622300">
                <a:lnSpc>
                  <a:spcPct val="90000"/>
                </a:lnSpc>
                <a:spcBef>
                  <a:spcPct val="0"/>
                </a:spcBef>
                <a:spcAft>
                  <a:spcPct val="35000"/>
                </a:spcAft>
              </a:pPr>
              <a:r>
                <a:rPr lang="en-US" sz="2800" b="1" kern="1200" dirty="0" smtClean="0"/>
                <a:t>Descriptive study designs</a:t>
              </a:r>
              <a:endParaRPr lang="en-US" sz="2800" b="1" kern="1200" dirty="0"/>
            </a:p>
            <a:p>
              <a:pPr marL="57150" lvl="1" indent="-57150" algn="l" defTabSz="488950">
                <a:lnSpc>
                  <a:spcPct val="90000"/>
                </a:lnSpc>
                <a:spcBef>
                  <a:spcPct val="0"/>
                </a:spcBef>
                <a:spcAft>
                  <a:spcPct val="15000"/>
                </a:spcAft>
              </a:pPr>
              <a:r>
                <a:rPr lang="en-US" sz="1400" kern="1200" dirty="0" smtClean="0"/>
                <a:t>Prevalence and nature of recommendations generation and use</a:t>
              </a:r>
              <a:endParaRPr lang="en-US" sz="1400" kern="1200" dirty="0"/>
            </a:p>
          </p:txBody>
        </p:sp>
        <p:sp>
          <p:nvSpPr>
            <p:cNvPr id="10" name="Freeform 9"/>
            <p:cNvSpPr/>
            <p:nvPr/>
          </p:nvSpPr>
          <p:spPr>
            <a:xfrm>
              <a:off x="1503463" y="4136580"/>
              <a:ext cx="6045050" cy="911891"/>
            </a:xfrm>
            <a:custGeom>
              <a:avLst/>
              <a:gdLst>
                <a:gd name="connsiteX0" fmla="*/ 0 w 6045050"/>
                <a:gd name="connsiteY0" fmla="*/ 91189 h 911891"/>
                <a:gd name="connsiteX1" fmla="*/ 91189 w 6045050"/>
                <a:gd name="connsiteY1" fmla="*/ 0 h 911891"/>
                <a:gd name="connsiteX2" fmla="*/ 5953861 w 6045050"/>
                <a:gd name="connsiteY2" fmla="*/ 0 h 911891"/>
                <a:gd name="connsiteX3" fmla="*/ 6045050 w 6045050"/>
                <a:gd name="connsiteY3" fmla="*/ 91189 h 911891"/>
                <a:gd name="connsiteX4" fmla="*/ 6045050 w 6045050"/>
                <a:gd name="connsiteY4" fmla="*/ 820702 h 911891"/>
                <a:gd name="connsiteX5" fmla="*/ 5953861 w 6045050"/>
                <a:gd name="connsiteY5" fmla="*/ 911891 h 911891"/>
                <a:gd name="connsiteX6" fmla="*/ 91189 w 6045050"/>
                <a:gd name="connsiteY6" fmla="*/ 911891 h 911891"/>
                <a:gd name="connsiteX7" fmla="*/ 0 w 6045050"/>
                <a:gd name="connsiteY7" fmla="*/ 820702 h 911891"/>
                <a:gd name="connsiteX8" fmla="*/ 0 w 6045050"/>
                <a:gd name="connsiteY8" fmla="*/ 91189 h 911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45050" h="911891">
                  <a:moveTo>
                    <a:pt x="0" y="91189"/>
                  </a:moveTo>
                  <a:cubicBezTo>
                    <a:pt x="0" y="40827"/>
                    <a:pt x="40827" y="0"/>
                    <a:pt x="91189" y="0"/>
                  </a:cubicBezTo>
                  <a:lnTo>
                    <a:pt x="5953861" y="0"/>
                  </a:lnTo>
                  <a:cubicBezTo>
                    <a:pt x="6004223" y="0"/>
                    <a:pt x="6045050" y="40827"/>
                    <a:pt x="6045050" y="91189"/>
                  </a:cubicBezTo>
                  <a:lnTo>
                    <a:pt x="6045050" y="820702"/>
                  </a:lnTo>
                  <a:cubicBezTo>
                    <a:pt x="6045050" y="871064"/>
                    <a:pt x="6004223" y="911891"/>
                    <a:pt x="5953861" y="911891"/>
                  </a:cubicBezTo>
                  <a:lnTo>
                    <a:pt x="91189" y="911891"/>
                  </a:lnTo>
                  <a:cubicBezTo>
                    <a:pt x="40827" y="911891"/>
                    <a:pt x="0" y="871064"/>
                    <a:pt x="0" y="820702"/>
                  </a:cubicBezTo>
                  <a:lnTo>
                    <a:pt x="0" y="91189"/>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83858" tIns="83858" rIns="1175304" bIns="83858" numCol="1" spcCol="1270" anchor="ctr" anchorCtr="0">
              <a:noAutofit/>
            </a:bodyPr>
            <a:lstStyle/>
            <a:p>
              <a:pPr lvl="0" algn="l" defTabSz="666750">
                <a:lnSpc>
                  <a:spcPct val="90000"/>
                </a:lnSpc>
                <a:spcBef>
                  <a:spcPct val="0"/>
                </a:spcBef>
                <a:spcAft>
                  <a:spcPct val="35000"/>
                </a:spcAft>
              </a:pPr>
              <a:r>
                <a:rPr lang="en-US" sz="2800" b="1" kern="1200" dirty="0" smtClean="0"/>
                <a:t>Outcome</a:t>
              </a:r>
              <a:r>
                <a:rPr lang="en-US" sz="2800" b="1" kern="1200" baseline="0" dirty="0" smtClean="0"/>
                <a:t> study designs</a:t>
              </a:r>
            </a:p>
            <a:p>
              <a:pPr marL="114300" lvl="1" indent="-114300" algn="l" defTabSz="622300">
                <a:lnSpc>
                  <a:spcPct val="90000"/>
                </a:lnSpc>
                <a:spcBef>
                  <a:spcPct val="0"/>
                </a:spcBef>
                <a:spcAft>
                  <a:spcPct val="15000"/>
                </a:spcAft>
              </a:pPr>
              <a:r>
                <a:rPr lang="en-US" sz="1400" kern="1200" baseline="0" dirty="0" smtClean="0"/>
                <a:t>Link client responses to short term outcomes and targeted program outcomes</a:t>
              </a:r>
            </a:p>
            <a:p>
              <a:pPr marL="114300" lvl="1" indent="-114300" algn="l" defTabSz="622300">
                <a:lnSpc>
                  <a:spcPct val="90000"/>
                </a:lnSpc>
                <a:spcBef>
                  <a:spcPct val="0"/>
                </a:spcBef>
                <a:spcAft>
                  <a:spcPct val="15000"/>
                </a:spcAft>
                <a:buChar char="••"/>
              </a:pPr>
              <a:endParaRPr lang="en-US" sz="1500" kern="1200" baseline="0" dirty="0" smtClean="0"/>
            </a:p>
          </p:txBody>
        </p:sp>
        <p:sp>
          <p:nvSpPr>
            <p:cNvPr id="11" name="Freeform 10"/>
            <p:cNvSpPr/>
            <p:nvPr/>
          </p:nvSpPr>
          <p:spPr>
            <a:xfrm>
              <a:off x="2009736" y="5214271"/>
              <a:ext cx="6045050" cy="911891"/>
            </a:xfrm>
            <a:custGeom>
              <a:avLst/>
              <a:gdLst>
                <a:gd name="connsiteX0" fmla="*/ 0 w 6045050"/>
                <a:gd name="connsiteY0" fmla="*/ 91189 h 911891"/>
                <a:gd name="connsiteX1" fmla="*/ 91189 w 6045050"/>
                <a:gd name="connsiteY1" fmla="*/ 0 h 911891"/>
                <a:gd name="connsiteX2" fmla="*/ 5953861 w 6045050"/>
                <a:gd name="connsiteY2" fmla="*/ 0 h 911891"/>
                <a:gd name="connsiteX3" fmla="*/ 6045050 w 6045050"/>
                <a:gd name="connsiteY3" fmla="*/ 91189 h 911891"/>
                <a:gd name="connsiteX4" fmla="*/ 6045050 w 6045050"/>
                <a:gd name="connsiteY4" fmla="*/ 820702 h 911891"/>
                <a:gd name="connsiteX5" fmla="*/ 5953861 w 6045050"/>
                <a:gd name="connsiteY5" fmla="*/ 911891 h 911891"/>
                <a:gd name="connsiteX6" fmla="*/ 91189 w 6045050"/>
                <a:gd name="connsiteY6" fmla="*/ 911891 h 911891"/>
                <a:gd name="connsiteX7" fmla="*/ 0 w 6045050"/>
                <a:gd name="connsiteY7" fmla="*/ 820702 h 911891"/>
                <a:gd name="connsiteX8" fmla="*/ 0 w 6045050"/>
                <a:gd name="connsiteY8" fmla="*/ 91189 h 911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45050" h="911891">
                  <a:moveTo>
                    <a:pt x="0" y="91189"/>
                  </a:moveTo>
                  <a:cubicBezTo>
                    <a:pt x="0" y="40827"/>
                    <a:pt x="40827" y="0"/>
                    <a:pt x="91189" y="0"/>
                  </a:cubicBezTo>
                  <a:lnTo>
                    <a:pt x="5953861" y="0"/>
                  </a:lnTo>
                  <a:cubicBezTo>
                    <a:pt x="6004223" y="0"/>
                    <a:pt x="6045050" y="40827"/>
                    <a:pt x="6045050" y="91189"/>
                  </a:cubicBezTo>
                  <a:lnTo>
                    <a:pt x="6045050" y="820702"/>
                  </a:lnTo>
                  <a:cubicBezTo>
                    <a:pt x="6045050" y="871064"/>
                    <a:pt x="6004223" y="911891"/>
                    <a:pt x="5953861" y="911891"/>
                  </a:cubicBezTo>
                  <a:lnTo>
                    <a:pt x="91189" y="911891"/>
                  </a:lnTo>
                  <a:cubicBezTo>
                    <a:pt x="40827" y="911891"/>
                    <a:pt x="0" y="871064"/>
                    <a:pt x="0" y="820702"/>
                  </a:cubicBezTo>
                  <a:lnTo>
                    <a:pt x="0" y="91189"/>
                  </a:lnTo>
                  <a:close/>
                </a:path>
              </a:pathLst>
            </a:cu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80048" tIns="80048" rIns="1179051" bIns="80048" numCol="1" spcCol="1270" anchor="ctr" anchorCtr="0">
              <a:noAutofit/>
            </a:bodyPr>
            <a:lstStyle/>
            <a:p>
              <a:pPr lvl="0" algn="ctr" defTabSz="622300">
                <a:lnSpc>
                  <a:spcPct val="90000"/>
                </a:lnSpc>
                <a:spcBef>
                  <a:spcPct val="0"/>
                </a:spcBef>
                <a:spcAft>
                  <a:spcPct val="35000"/>
                </a:spcAft>
              </a:pPr>
              <a:r>
                <a:rPr lang="en-US" sz="2800" b="1" kern="1200" dirty="0" smtClean="0"/>
                <a:t>Improve practice of making recommendations</a:t>
              </a:r>
              <a:endParaRPr lang="en-US" sz="2800" b="1" kern="1200" dirty="0"/>
            </a:p>
          </p:txBody>
        </p:sp>
        <p:sp>
          <p:nvSpPr>
            <p:cNvPr id="12" name="Freeform 11"/>
            <p:cNvSpPr/>
            <p:nvPr/>
          </p:nvSpPr>
          <p:spPr>
            <a:xfrm>
              <a:off x="5950794" y="2679626"/>
              <a:ext cx="592729" cy="592729"/>
            </a:xfrm>
            <a:custGeom>
              <a:avLst/>
              <a:gdLst>
                <a:gd name="connsiteX0" fmla="*/ 0 w 592729"/>
                <a:gd name="connsiteY0" fmla="*/ 326001 h 592729"/>
                <a:gd name="connsiteX1" fmla="*/ 133364 w 592729"/>
                <a:gd name="connsiteY1" fmla="*/ 326001 h 592729"/>
                <a:gd name="connsiteX2" fmla="*/ 133364 w 592729"/>
                <a:gd name="connsiteY2" fmla="*/ 0 h 592729"/>
                <a:gd name="connsiteX3" fmla="*/ 459365 w 592729"/>
                <a:gd name="connsiteY3" fmla="*/ 0 h 592729"/>
                <a:gd name="connsiteX4" fmla="*/ 459365 w 592729"/>
                <a:gd name="connsiteY4" fmla="*/ 326001 h 592729"/>
                <a:gd name="connsiteX5" fmla="*/ 592729 w 592729"/>
                <a:gd name="connsiteY5" fmla="*/ 326001 h 592729"/>
                <a:gd name="connsiteX6" fmla="*/ 296365 w 592729"/>
                <a:gd name="connsiteY6" fmla="*/ 592729 h 592729"/>
                <a:gd name="connsiteX7" fmla="*/ 0 w 592729"/>
                <a:gd name="connsiteY7" fmla="*/ 326001 h 592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729" h="592729">
                  <a:moveTo>
                    <a:pt x="0" y="326001"/>
                  </a:moveTo>
                  <a:lnTo>
                    <a:pt x="133364" y="326001"/>
                  </a:lnTo>
                  <a:lnTo>
                    <a:pt x="133364" y="0"/>
                  </a:lnTo>
                  <a:lnTo>
                    <a:pt x="459365" y="0"/>
                  </a:lnTo>
                  <a:lnTo>
                    <a:pt x="459365" y="326001"/>
                  </a:lnTo>
                  <a:lnTo>
                    <a:pt x="592729" y="326001"/>
                  </a:lnTo>
                  <a:lnTo>
                    <a:pt x="296365" y="592729"/>
                  </a:lnTo>
                  <a:lnTo>
                    <a:pt x="0" y="326001"/>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67654" tIns="34290" rIns="167654" bIns="180990" numCol="1" spcCol="1270" anchor="ctr" anchorCtr="0">
              <a:noAutofit/>
            </a:bodyPr>
            <a:lstStyle/>
            <a:p>
              <a:pPr lvl="0" algn="ctr" defTabSz="1200150">
                <a:lnSpc>
                  <a:spcPct val="90000"/>
                </a:lnSpc>
                <a:spcBef>
                  <a:spcPct val="0"/>
                </a:spcBef>
                <a:spcAft>
                  <a:spcPct val="35000"/>
                </a:spcAft>
              </a:pPr>
              <a:endParaRPr lang="en-US" sz="2700" kern="1200"/>
            </a:p>
          </p:txBody>
        </p:sp>
        <p:sp>
          <p:nvSpPr>
            <p:cNvPr id="13" name="Freeform 12"/>
            <p:cNvSpPr/>
            <p:nvPr/>
          </p:nvSpPr>
          <p:spPr>
            <a:xfrm>
              <a:off x="6457067" y="3757316"/>
              <a:ext cx="592729" cy="592729"/>
            </a:xfrm>
            <a:custGeom>
              <a:avLst/>
              <a:gdLst>
                <a:gd name="connsiteX0" fmla="*/ 0 w 592729"/>
                <a:gd name="connsiteY0" fmla="*/ 326001 h 592729"/>
                <a:gd name="connsiteX1" fmla="*/ 133364 w 592729"/>
                <a:gd name="connsiteY1" fmla="*/ 326001 h 592729"/>
                <a:gd name="connsiteX2" fmla="*/ 133364 w 592729"/>
                <a:gd name="connsiteY2" fmla="*/ 0 h 592729"/>
                <a:gd name="connsiteX3" fmla="*/ 459365 w 592729"/>
                <a:gd name="connsiteY3" fmla="*/ 0 h 592729"/>
                <a:gd name="connsiteX4" fmla="*/ 459365 w 592729"/>
                <a:gd name="connsiteY4" fmla="*/ 326001 h 592729"/>
                <a:gd name="connsiteX5" fmla="*/ 592729 w 592729"/>
                <a:gd name="connsiteY5" fmla="*/ 326001 h 592729"/>
                <a:gd name="connsiteX6" fmla="*/ 296365 w 592729"/>
                <a:gd name="connsiteY6" fmla="*/ 592729 h 592729"/>
                <a:gd name="connsiteX7" fmla="*/ 0 w 592729"/>
                <a:gd name="connsiteY7" fmla="*/ 326001 h 592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729" h="592729">
                  <a:moveTo>
                    <a:pt x="0" y="326001"/>
                  </a:moveTo>
                  <a:lnTo>
                    <a:pt x="133364" y="326001"/>
                  </a:lnTo>
                  <a:lnTo>
                    <a:pt x="133364" y="0"/>
                  </a:lnTo>
                  <a:lnTo>
                    <a:pt x="459365" y="0"/>
                  </a:lnTo>
                  <a:lnTo>
                    <a:pt x="459365" y="326001"/>
                  </a:lnTo>
                  <a:lnTo>
                    <a:pt x="592729" y="326001"/>
                  </a:lnTo>
                  <a:lnTo>
                    <a:pt x="296365" y="592729"/>
                  </a:lnTo>
                  <a:lnTo>
                    <a:pt x="0" y="326001"/>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67654" tIns="34290" rIns="167654" bIns="180990" numCol="1" spcCol="1270" anchor="ctr" anchorCtr="0">
              <a:noAutofit/>
            </a:bodyPr>
            <a:lstStyle/>
            <a:p>
              <a:pPr lvl="0" algn="ctr" defTabSz="1200150">
                <a:lnSpc>
                  <a:spcPct val="90000"/>
                </a:lnSpc>
                <a:spcBef>
                  <a:spcPct val="0"/>
                </a:spcBef>
                <a:spcAft>
                  <a:spcPct val="35000"/>
                </a:spcAft>
              </a:pPr>
              <a:endParaRPr lang="en-US" sz="2700" kern="1200"/>
            </a:p>
          </p:txBody>
        </p:sp>
        <p:sp>
          <p:nvSpPr>
            <p:cNvPr id="14" name="Freeform 13"/>
            <p:cNvSpPr/>
            <p:nvPr/>
          </p:nvSpPr>
          <p:spPr>
            <a:xfrm>
              <a:off x="6955784" y="4835007"/>
              <a:ext cx="592729" cy="592729"/>
            </a:xfrm>
            <a:custGeom>
              <a:avLst/>
              <a:gdLst>
                <a:gd name="connsiteX0" fmla="*/ 0 w 592729"/>
                <a:gd name="connsiteY0" fmla="*/ 326001 h 592729"/>
                <a:gd name="connsiteX1" fmla="*/ 133364 w 592729"/>
                <a:gd name="connsiteY1" fmla="*/ 326001 h 592729"/>
                <a:gd name="connsiteX2" fmla="*/ 133364 w 592729"/>
                <a:gd name="connsiteY2" fmla="*/ 0 h 592729"/>
                <a:gd name="connsiteX3" fmla="*/ 459365 w 592729"/>
                <a:gd name="connsiteY3" fmla="*/ 0 h 592729"/>
                <a:gd name="connsiteX4" fmla="*/ 459365 w 592729"/>
                <a:gd name="connsiteY4" fmla="*/ 326001 h 592729"/>
                <a:gd name="connsiteX5" fmla="*/ 592729 w 592729"/>
                <a:gd name="connsiteY5" fmla="*/ 326001 h 592729"/>
                <a:gd name="connsiteX6" fmla="*/ 296365 w 592729"/>
                <a:gd name="connsiteY6" fmla="*/ 592729 h 592729"/>
                <a:gd name="connsiteX7" fmla="*/ 0 w 592729"/>
                <a:gd name="connsiteY7" fmla="*/ 326001 h 592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729" h="592729">
                  <a:moveTo>
                    <a:pt x="0" y="326001"/>
                  </a:moveTo>
                  <a:lnTo>
                    <a:pt x="133364" y="326001"/>
                  </a:lnTo>
                  <a:lnTo>
                    <a:pt x="133364" y="0"/>
                  </a:lnTo>
                  <a:lnTo>
                    <a:pt x="459365" y="0"/>
                  </a:lnTo>
                  <a:lnTo>
                    <a:pt x="459365" y="326001"/>
                  </a:lnTo>
                  <a:lnTo>
                    <a:pt x="592729" y="326001"/>
                  </a:lnTo>
                  <a:lnTo>
                    <a:pt x="296365" y="592729"/>
                  </a:lnTo>
                  <a:lnTo>
                    <a:pt x="0" y="326001"/>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67654" tIns="34290" rIns="167654" bIns="180990" numCol="1" spcCol="1270" anchor="ctr" anchorCtr="0">
              <a:noAutofit/>
            </a:bodyPr>
            <a:lstStyle/>
            <a:p>
              <a:pPr lvl="0" algn="ctr" defTabSz="1200150">
                <a:lnSpc>
                  <a:spcPct val="90000"/>
                </a:lnSpc>
                <a:spcBef>
                  <a:spcPct val="0"/>
                </a:spcBef>
                <a:spcAft>
                  <a:spcPct val="35000"/>
                </a:spcAft>
              </a:pPr>
              <a:endParaRPr lang="en-US" sz="2700" kern="1200"/>
            </a:p>
          </p:txBody>
        </p:sp>
      </p:grpSp>
      <p:sp>
        <p:nvSpPr>
          <p:cNvPr id="5" name="Footer Placeholder 4"/>
          <p:cNvSpPr>
            <a:spLocks noGrp="1"/>
          </p:cNvSpPr>
          <p:nvPr>
            <p:ph type="ftr" sz="quarter" idx="11"/>
          </p:nvPr>
        </p:nvSpPr>
        <p:spPr/>
        <p:txBody>
          <a:bodyPr/>
          <a:lstStyle/>
          <a:p>
            <a:r>
              <a:rPr lang="en-US" smtClean="0"/>
              <a:t>American Evaluation Association Conference 2011</a:t>
            </a:r>
            <a:endParaRPr lang="en-US"/>
          </a:p>
        </p:txBody>
      </p:sp>
    </p:spTree>
    <p:extLst>
      <p:ext uri="{BB962C8B-B14F-4D97-AF65-F5344CB8AC3E}">
        <p14:creationId xmlns:p14="http://schemas.microsoft.com/office/powerpoint/2010/main" val="19011448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will it take? </a:t>
            </a:r>
            <a:endParaRPr lang="en-US" dirty="0"/>
          </a:p>
        </p:txBody>
      </p:sp>
      <p:sp>
        <p:nvSpPr>
          <p:cNvPr id="5" name="Content Placeholder 4"/>
          <p:cNvSpPr>
            <a:spLocks noGrp="1"/>
          </p:cNvSpPr>
          <p:nvPr>
            <p:ph idx="1"/>
          </p:nvPr>
        </p:nvSpPr>
        <p:spPr/>
        <p:txBody>
          <a:bodyPr/>
          <a:lstStyle/>
          <a:p>
            <a:r>
              <a:rPr lang="en-US" dirty="0" smtClean="0"/>
              <a:t>Funding and initiative for research on recommendations </a:t>
            </a:r>
          </a:p>
          <a:p>
            <a:r>
              <a:rPr lang="en-US" dirty="0" smtClean="0"/>
              <a:t>Tools and processes to support individual evaluators using logic model for recommendations </a:t>
            </a:r>
          </a:p>
          <a:p>
            <a:r>
              <a:rPr lang="en-US" dirty="0" smtClean="0"/>
              <a:t>Tools and processes to support individual evaluator evaluation of recommendations impact</a:t>
            </a:r>
          </a:p>
          <a:p>
            <a:r>
              <a:rPr lang="en-US" dirty="0"/>
              <a:t>Collaborative action research </a:t>
            </a:r>
          </a:p>
          <a:p>
            <a:r>
              <a:rPr lang="en-US" dirty="0" smtClean="0"/>
              <a:t>AEA commitment to establishing standards for </a:t>
            </a:r>
            <a:r>
              <a:rPr lang="en-US" dirty="0" smtClean="0"/>
              <a:t>recommendation practice </a:t>
            </a:r>
            <a:r>
              <a:rPr lang="en-US" dirty="0" smtClean="0"/>
              <a:t>derived from empirical base</a:t>
            </a:r>
          </a:p>
          <a:p>
            <a:r>
              <a:rPr lang="en-US" dirty="0" smtClean="0"/>
              <a:t>Professional development for evaluators </a:t>
            </a:r>
          </a:p>
          <a:p>
            <a:endParaRPr lang="en-US" dirty="0"/>
          </a:p>
        </p:txBody>
      </p:sp>
      <p:sp>
        <p:nvSpPr>
          <p:cNvPr id="3" name="Footer Placeholder 2"/>
          <p:cNvSpPr>
            <a:spLocks noGrp="1"/>
          </p:cNvSpPr>
          <p:nvPr>
            <p:ph type="ftr" sz="quarter" idx="11"/>
          </p:nvPr>
        </p:nvSpPr>
        <p:spPr/>
        <p:txBody>
          <a:bodyPr/>
          <a:lstStyle/>
          <a:p>
            <a:r>
              <a:rPr lang="en-US" dirty="0" smtClean="0"/>
              <a:t>American Evaluation Association Conference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r>
              <a:rPr lang="en-US" dirty="0" smtClean="0"/>
              <a:t>Jennifer Iriti, PhD</a:t>
            </a:r>
          </a:p>
          <a:p>
            <a:pPr marL="0" indent="0">
              <a:buNone/>
            </a:pPr>
            <a:r>
              <a:rPr lang="en-US" dirty="0" smtClean="0">
                <a:hlinkClick r:id="rId3"/>
              </a:rPr>
              <a:t>iriti@pitt.edu</a:t>
            </a:r>
            <a:endParaRPr lang="en-US" dirty="0" smtClean="0"/>
          </a:p>
        </p:txBody>
      </p:sp>
      <p:sp>
        <p:nvSpPr>
          <p:cNvPr id="5" name="Footer Placeholder 4"/>
          <p:cNvSpPr>
            <a:spLocks noGrp="1"/>
          </p:cNvSpPr>
          <p:nvPr>
            <p:ph type="ftr" sz="quarter" idx="11"/>
          </p:nvPr>
        </p:nvSpPr>
        <p:spPr/>
        <p:txBody>
          <a:bodyPr/>
          <a:lstStyle/>
          <a:p>
            <a:r>
              <a:rPr lang="en-US" dirty="0" smtClean="0"/>
              <a:t>American Evaluation Association Conference 2011</a:t>
            </a:r>
            <a:endParaRPr lang="en-US" dirty="0"/>
          </a:p>
        </p:txBody>
      </p:sp>
      <p:pic>
        <p:nvPicPr>
          <p:cNvPr id="9" name="Content Placeholder 8" descr="tomato02.jpg"/>
          <p:cNvPicPr>
            <a:picLocks noGrp="1" noChangeAspect="1"/>
          </p:cNvPicPr>
          <p:nvPr>
            <p:ph sz="half" idx="15"/>
          </p:nvPr>
        </p:nvPicPr>
        <p:blipFill>
          <a:blip r:embed="rId4" cstate="print">
            <a:extLst>
              <a:ext uri="{28A0092B-C50C-407E-A947-70E740481C1C}">
                <a14:useLocalDpi xmlns:a14="http://schemas.microsoft.com/office/drawing/2010/main" val="0"/>
              </a:ext>
            </a:extLst>
          </a:blip>
          <a:srcRect l="13190" r="13190"/>
          <a:stretch>
            <a:fillRect/>
          </a:stretch>
        </p:blipFill>
        <p:spPr/>
      </p:pic>
      <p:sp>
        <p:nvSpPr>
          <p:cNvPr id="8" name="Content Placeholder 7"/>
          <p:cNvSpPr>
            <a:spLocks noGrp="1"/>
          </p:cNvSpPr>
          <p:nvPr>
            <p:ph sz="half" idx="16"/>
          </p:nvPr>
        </p:nvSpPr>
        <p:spPr>
          <a:xfrm>
            <a:off x="4410074" y="4169664"/>
            <a:ext cx="4617427" cy="1965960"/>
          </a:xfrm>
        </p:spPr>
        <p:txBody>
          <a:bodyPr/>
          <a:lstStyle/>
          <a:p>
            <a:pPr marL="0" indent="0">
              <a:buNone/>
            </a:pPr>
            <a:r>
              <a:rPr lang="en-US" dirty="0" smtClean="0"/>
              <a:t>Kari </a:t>
            </a:r>
            <a:r>
              <a:rPr lang="en-US" dirty="0" err="1" smtClean="0"/>
              <a:t>Nelsestuen</a:t>
            </a:r>
            <a:endParaRPr lang="en-US" dirty="0" smtClean="0"/>
          </a:p>
          <a:p>
            <a:pPr marL="0" indent="0">
              <a:buNone/>
            </a:pPr>
            <a:r>
              <a:rPr lang="en-US" dirty="0" smtClean="0">
                <a:hlinkClick r:id="rId5"/>
              </a:rPr>
              <a:t>Kari.nelsestuen@educationnorthwest.org</a:t>
            </a:r>
            <a:endParaRPr lang="en-US" dirty="0" smtClean="0"/>
          </a:p>
          <a:p>
            <a:pPr marL="0" indent="0">
              <a:buNone/>
            </a:pPr>
            <a:endParaRPr lang="en-US" dirty="0"/>
          </a:p>
        </p:txBody>
      </p:sp>
    </p:spTree>
    <p:extLst>
      <p:ext uri="{BB962C8B-B14F-4D97-AF65-F5344CB8AC3E}">
        <p14:creationId xmlns:p14="http://schemas.microsoft.com/office/powerpoint/2010/main" val="6843913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562477" y="4457625"/>
            <a:ext cx="7569157" cy="1490163"/>
          </a:xfrm>
        </p:spPr>
        <p:txBody>
          <a:bodyPr/>
          <a:lstStyle/>
          <a:p>
            <a:pPr marL="0" indent="0" algn="ctr">
              <a:buNone/>
            </a:pPr>
            <a:r>
              <a:rPr lang="en-US" i="1" dirty="0" smtClean="0">
                <a:solidFill>
                  <a:srgbClr val="262626"/>
                </a:solidFill>
              </a:rPr>
              <a:t>“Be careful when you give advice…somebody might take it” </a:t>
            </a:r>
          </a:p>
          <a:p>
            <a:pPr marL="0" indent="0" algn="ctr">
              <a:buNone/>
            </a:pPr>
            <a:r>
              <a:rPr lang="en-US" dirty="0" smtClean="0">
                <a:solidFill>
                  <a:srgbClr val="262626"/>
                </a:solidFill>
              </a:rPr>
              <a:t>Unknown</a:t>
            </a:r>
          </a:p>
          <a:p>
            <a:pPr marL="0" indent="0" algn="ctr">
              <a:buNone/>
            </a:pPr>
            <a:endParaRPr lang="en-US" dirty="0">
              <a:solidFill>
                <a:srgbClr val="262626"/>
              </a:solidFill>
            </a:endParaRPr>
          </a:p>
          <a:p>
            <a:pPr marL="0" indent="0" algn="ctr">
              <a:buNone/>
            </a:pPr>
            <a:endParaRPr lang="en-US" dirty="0">
              <a:solidFill>
                <a:srgbClr val="262626"/>
              </a:solidFill>
            </a:endParaRPr>
          </a:p>
        </p:txBody>
      </p:sp>
      <p:sp>
        <p:nvSpPr>
          <p:cNvPr id="5" name="Content Placeholder 4"/>
          <p:cNvSpPr>
            <a:spLocks noGrp="1"/>
          </p:cNvSpPr>
          <p:nvPr>
            <p:ph sz="half" idx="14"/>
          </p:nvPr>
        </p:nvSpPr>
        <p:spPr>
          <a:xfrm>
            <a:off x="498517" y="1653303"/>
            <a:ext cx="7569157" cy="1142431"/>
          </a:xfrm>
        </p:spPr>
        <p:txBody>
          <a:bodyPr/>
          <a:lstStyle/>
          <a:p>
            <a:pPr marL="0" indent="0" algn="ctr">
              <a:buNone/>
            </a:pPr>
            <a:r>
              <a:rPr lang="en-US" i="1" dirty="0" smtClean="0">
                <a:solidFill>
                  <a:schemeClr val="tx1">
                    <a:lumMod val="85000"/>
                    <a:lumOff val="15000"/>
                  </a:schemeClr>
                </a:solidFill>
              </a:rPr>
              <a:t>“Evaluations need recommendations like a fish needs a bicycle” </a:t>
            </a:r>
          </a:p>
          <a:p>
            <a:pPr marL="0" indent="0" algn="ctr">
              <a:buNone/>
            </a:pPr>
            <a:r>
              <a:rPr lang="en-US" dirty="0" smtClean="0">
                <a:solidFill>
                  <a:schemeClr val="tx1">
                    <a:lumMod val="85000"/>
                    <a:lumOff val="15000"/>
                  </a:schemeClr>
                </a:solidFill>
              </a:rPr>
              <a:t>Michael </a:t>
            </a:r>
            <a:r>
              <a:rPr lang="en-US" dirty="0" err="1" smtClean="0">
                <a:solidFill>
                  <a:schemeClr val="tx1">
                    <a:lumMod val="85000"/>
                    <a:lumOff val="15000"/>
                  </a:schemeClr>
                </a:solidFill>
              </a:rPr>
              <a:t>Scriven</a:t>
            </a:r>
            <a:endParaRPr lang="en-US" dirty="0" smtClean="0">
              <a:solidFill>
                <a:schemeClr val="tx1">
                  <a:lumMod val="85000"/>
                  <a:lumOff val="15000"/>
                </a:schemeClr>
              </a:solidFill>
            </a:endParaRPr>
          </a:p>
        </p:txBody>
      </p:sp>
      <p:sp>
        <p:nvSpPr>
          <p:cNvPr id="15" name="Footer Placeholder 14"/>
          <p:cNvSpPr>
            <a:spLocks noGrp="1"/>
          </p:cNvSpPr>
          <p:nvPr>
            <p:ph type="ftr" sz="quarter" idx="11"/>
          </p:nvPr>
        </p:nvSpPr>
        <p:spPr/>
        <p:txBody>
          <a:bodyPr/>
          <a:lstStyle/>
          <a:p>
            <a:r>
              <a:rPr lang="en-US" dirty="0" smtClean="0"/>
              <a:t>American Evaluation Association Conference 2011</a:t>
            </a:r>
            <a:endParaRPr lang="en-US" dirty="0"/>
          </a:p>
        </p:txBody>
      </p:sp>
      <p:sp>
        <p:nvSpPr>
          <p:cNvPr id="2" name="TextBox 1"/>
          <p:cNvSpPr txBox="1"/>
          <p:nvPr/>
        </p:nvSpPr>
        <p:spPr>
          <a:xfrm>
            <a:off x="913715" y="2914507"/>
            <a:ext cx="6880272" cy="1200329"/>
          </a:xfrm>
          <a:prstGeom prst="rect">
            <a:avLst/>
          </a:prstGeom>
          <a:noFill/>
        </p:spPr>
        <p:txBody>
          <a:bodyPr wrap="square" rtlCol="0">
            <a:spAutoFit/>
          </a:bodyPr>
          <a:lstStyle/>
          <a:p>
            <a:pPr algn="ctr"/>
            <a:r>
              <a:rPr lang="en-US" i="1" dirty="0" smtClean="0">
                <a:solidFill>
                  <a:srgbClr val="262626"/>
                </a:solidFill>
              </a:rPr>
              <a:t>“Recommendations, when they are included in a report, draw readers’ attention like bees to a flower’s nectar.”</a:t>
            </a:r>
          </a:p>
          <a:p>
            <a:pPr algn="ctr"/>
            <a:endParaRPr lang="en-US" i="1" dirty="0" smtClean="0">
              <a:solidFill>
                <a:srgbClr val="262626"/>
              </a:solidFill>
            </a:endParaRPr>
          </a:p>
          <a:p>
            <a:pPr algn="ctr"/>
            <a:r>
              <a:rPr lang="en-US" dirty="0" smtClean="0">
                <a:solidFill>
                  <a:srgbClr val="262626"/>
                </a:solidFill>
              </a:rPr>
              <a:t>Michael Patton</a:t>
            </a:r>
            <a:endParaRPr lang="en-US" dirty="0">
              <a:solidFill>
                <a:srgbClr val="262626"/>
              </a:solidFill>
            </a:endParaRPr>
          </a:p>
        </p:txBody>
      </p:sp>
    </p:spTree>
    <p:extLst>
      <p:ext uri="{BB962C8B-B14F-4D97-AF65-F5344CB8AC3E}">
        <p14:creationId xmlns:p14="http://schemas.microsoft.com/office/powerpoint/2010/main" val="9633735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Presentation</a:t>
            </a:r>
            <a:endParaRPr lang="en-US" dirty="0"/>
          </a:p>
        </p:txBody>
      </p:sp>
      <p:sp>
        <p:nvSpPr>
          <p:cNvPr id="3" name="Content Placeholder 2"/>
          <p:cNvSpPr>
            <a:spLocks noGrp="1"/>
          </p:cNvSpPr>
          <p:nvPr>
            <p:ph idx="1"/>
          </p:nvPr>
        </p:nvSpPr>
        <p:spPr/>
        <p:txBody>
          <a:bodyPr/>
          <a:lstStyle/>
          <a:p>
            <a:pPr marL="457200" indent="-457200">
              <a:buFont typeface="+mj-ea"/>
              <a:buAutoNum type="circleNumDbPlain"/>
            </a:pPr>
            <a:r>
              <a:rPr lang="en-US" dirty="0" smtClean="0"/>
              <a:t>What are “recommendations” and how do they fit with evaluation practice?</a:t>
            </a:r>
            <a:endParaRPr lang="en-US" dirty="0"/>
          </a:p>
          <a:p>
            <a:pPr marL="457200" indent="-457200">
              <a:buFont typeface="+mj-ea"/>
              <a:buAutoNum type="circleNumDbPlain"/>
            </a:pPr>
            <a:r>
              <a:rPr lang="en-US" dirty="0" smtClean="0"/>
              <a:t>What do we know about recommendations and what gaps remain?</a:t>
            </a:r>
          </a:p>
          <a:p>
            <a:pPr marL="457200" indent="-457200">
              <a:buFont typeface="+mj-ea"/>
              <a:buAutoNum type="circleNumDbPlain"/>
            </a:pPr>
            <a:r>
              <a:rPr lang="en-US" dirty="0" smtClean="0"/>
              <a:t> What research agenda might fill some of the gaps?</a:t>
            </a:r>
            <a:endParaRPr lang="en-US" dirty="0"/>
          </a:p>
        </p:txBody>
      </p:sp>
      <p:sp>
        <p:nvSpPr>
          <p:cNvPr id="5" name="Footer Placeholder 4"/>
          <p:cNvSpPr>
            <a:spLocks noGrp="1"/>
          </p:cNvSpPr>
          <p:nvPr>
            <p:ph type="ftr" sz="quarter" idx="11"/>
          </p:nvPr>
        </p:nvSpPr>
        <p:spPr/>
        <p:txBody>
          <a:bodyPr/>
          <a:lstStyle/>
          <a:p>
            <a:r>
              <a:rPr lang="en-US" smtClean="0"/>
              <a:t>American Evaluation Association Conference 2011</a:t>
            </a:r>
            <a:endParaRPr lang="en-US"/>
          </a:p>
        </p:txBody>
      </p:sp>
    </p:spTree>
    <p:extLst>
      <p:ext uri="{BB962C8B-B14F-4D97-AF65-F5344CB8AC3E}">
        <p14:creationId xmlns:p14="http://schemas.microsoft.com/office/powerpoint/2010/main" val="37836457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3800067"/>
              </p:ext>
            </p:extLst>
          </p:nvPr>
        </p:nvGraphicFramePr>
        <p:xfrm>
          <a:off x="498474" y="484094"/>
          <a:ext cx="7556313" cy="5642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US" smtClean="0"/>
              <a:t>American Evaluation Association Conference 2011</a:t>
            </a:r>
            <a:endParaRPr lang="en-US"/>
          </a:p>
        </p:txBody>
      </p:sp>
      <p:sp>
        <p:nvSpPr>
          <p:cNvPr id="11" name="Oval 10"/>
          <p:cNvSpPr/>
          <p:nvPr/>
        </p:nvSpPr>
        <p:spPr>
          <a:xfrm>
            <a:off x="677333" y="1151467"/>
            <a:ext cx="3465689" cy="1523999"/>
          </a:xfrm>
          <a:prstGeom prst="ellipse">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7519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8518" y="3296355"/>
            <a:ext cx="7807282" cy="3127229"/>
          </a:xfrm>
        </p:spPr>
        <p:txBody>
          <a:bodyPr>
            <a:normAutofit/>
          </a:bodyPr>
          <a:lstStyle/>
          <a:p>
            <a:pPr>
              <a:buNone/>
            </a:pPr>
            <a:endParaRPr lang="en-US" dirty="0" smtClean="0"/>
          </a:p>
          <a:p>
            <a:pPr marL="0" indent="0">
              <a:buNone/>
            </a:pPr>
            <a:r>
              <a:rPr lang="en-US" dirty="0" smtClean="0"/>
              <a:t>86% of 1047 evaluators agreed that making recommendations was a role evaluators do play (Fleischer &amp; Christie, 2009)</a:t>
            </a:r>
          </a:p>
          <a:p>
            <a:endParaRPr lang="en-US" dirty="0" smtClean="0"/>
          </a:p>
          <a:p>
            <a:pPr marL="0" indent="0">
              <a:buNone/>
            </a:pPr>
            <a:r>
              <a:rPr lang="en-US" dirty="0" smtClean="0"/>
              <a:t>“Recommendations go beyond plain evaluative conclusions….recommendations are taken to mean </a:t>
            </a:r>
            <a:r>
              <a:rPr lang="en-US" i="1" dirty="0" smtClean="0"/>
              <a:t>suggestions for appropriate actions</a:t>
            </a:r>
            <a:r>
              <a:rPr lang="en-US" dirty="0" smtClean="0"/>
              <a:t>.”  (</a:t>
            </a:r>
            <a:r>
              <a:rPr lang="en-US" dirty="0" err="1" smtClean="0"/>
              <a:t>Scriven</a:t>
            </a:r>
            <a:r>
              <a:rPr lang="en-US" dirty="0" smtClean="0"/>
              <a:t>, 1991) </a:t>
            </a:r>
          </a:p>
          <a:p>
            <a:endParaRPr lang="en-US" dirty="0" smtClean="0"/>
          </a:p>
          <a:p>
            <a:pPr marL="0" indent="0">
              <a:buNone/>
            </a:pPr>
            <a:endParaRPr lang="en-US" dirty="0"/>
          </a:p>
        </p:txBody>
      </p:sp>
      <p:sp>
        <p:nvSpPr>
          <p:cNvPr id="7" name="Content Placeholder 6"/>
          <p:cNvSpPr>
            <a:spLocks noGrp="1"/>
          </p:cNvSpPr>
          <p:nvPr>
            <p:ph sz="half" idx="2"/>
          </p:nvPr>
        </p:nvSpPr>
        <p:spPr>
          <a:xfrm>
            <a:off x="3951111" y="2318014"/>
            <a:ext cx="3905922" cy="673542"/>
          </a:xfrm>
        </p:spPr>
        <p:txBody>
          <a:bodyPr>
            <a:normAutofit/>
          </a:bodyPr>
          <a:lstStyle/>
          <a:p>
            <a:pPr>
              <a:buNone/>
            </a:pPr>
            <a:r>
              <a:rPr lang="en-US" dirty="0" smtClean="0"/>
              <a:t>Recommendations are a subset of this phase of evaluation </a:t>
            </a:r>
          </a:p>
          <a:p>
            <a:endParaRPr lang="en-US" i="1" dirty="0"/>
          </a:p>
        </p:txBody>
      </p:sp>
      <p:sp>
        <p:nvSpPr>
          <p:cNvPr id="5" name="Footer Placeholder 4"/>
          <p:cNvSpPr>
            <a:spLocks noGrp="1"/>
          </p:cNvSpPr>
          <p:nvPr>
            <p:ph type="ftr" sz="quarter" idx="11"/>
          </p:nvPr>
        </p:nvSpPr>
        <p:spPr/>
        <p:txBody>
          <a:bodyPr/>
          <a:lstStyle/>
          <a:p>
            <a:r>
              <a:rPr lang="en-US" dirty="0" smtClean="0"/>
              <a:t>American Evaluation Association Conference 2011</a:t>
            </a:r>
            <a:endParaRPr lang="en-US" dirty="0"/>
          </a:p>
        </p:txBody>
      </p:sp>
      <p:graphicFrame>
        <p:nvGraphicFramePr>
          <p:cNvPr id="8" name="Content Placeholder 6"/>
          <p:cNvGraphicFramePr>
            <a:graphicFrameLocks noGrp="1"/>
          </p:cNvGraphicFramePr>
          <p:nvPr>
            <p:ph idx="1"/>
            <p:extLst>
              <p:ext uri="{D42A27DB-BD31-4B8C-83A1-F6EECF244321}">
                <p14:modId xmlns:p14="http://schemas.microsoft.com/office/powerpoint/2010/main" val="452730535"/>
              </p:ext>
            </p:extLst>
          </p:nvPr>
        </p:nvGraphicFramePr>
        <p:xfrm>
          <a:off x="498474" y="882385"/>
          <a:ext cx="2157672" cy="14356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5" name="Elbow Connector 14"/>
          <p:cNvCxnSpPr/>
          <p:nvPr/>
        </p:nvCxnSpPr>
        <p:spPr>
          <a:xfrm>
            <a:off x="2656146" y="1600200"/>
            <a:ext cx="1294965" cy="98495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89389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What do we already know about recommendations?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0909154"/>
              </p:ext>
            </p:extLst>
          </p:nvPr>
        </p:nvGraphicFramePr>
        <p:xfrm>
          <a:off x="498475" y="1981200"/>
          <a:ext cx="7715018" cy="4717063"/>
        </p:xfrm>
        <a:graphic>
          <a:graphicData uri="http://schemas.openxmlformats.org/drawingml/2006/table">
            <a:tbl>
              <a:tblPr firstRow="1" bandRow="1">
                <a:tableStyleId>{5C22544A-7EE6-4342-B048-85BDC9FD1C3A}</a:tableStyleId>
              </a:tblPr>
              <a:tblGrid>
                <a:gridCol w="5221379"/>
                <a:gridCol w="2493639"/>
              </a:tblGrid>
              <a:tr h="447001">
                <a:tc>
                  <a:txBody>
                    <a:bodyPr/>
                    <a:lstStyle/>
                    <a:p>
                      <a:r>
                        <a:rPr lang="en-US" dirty="0" smtClean="0"/>
                        <a:t>Recommendations Topic</a:t>
                      </a:r>
                      <a:endParaRPr lang="en-US" dirty="0"/>
                    </a:p>
                  </a:txBody>
                  <a:tcPr/>
                </a:tc>
                <a:tc>
                  <a:txBody>
                    <a:bodyPr/>
                    <a:lstStyle/>
                    <a:p>
                      <a:r>
                        <a:rPr lang="en-US" dirty="0" smtClean="0"/>
                        <a:t>Who?</a:t>
                      </a:r>
                      <a:endParaRPr lang="en-US" dirty="0"/>
                    </a:p>
                  </a:txBody>
                  <a:tcPr/>
                </a:tc>
              </a:tr>
              <a:tr h="778671">
                <a:tc>
                  <a:txBody>
                    <a:bodyPr/>
                    <a:lstStyle/>
                    <a:p>
                      <a:r>
                        <a:rPr lang="en-US" dirty="0" smtClean="0"/>
                        <a:t>Should evaluators make recommendations</a:t>
                      </a:r>
                      <a:endParaRPr lang="en-US" dirty="0"/>
                    </a:p>
                  </a:txBody>
                  <a:tcPr/>
                </a:tc>
                <a:tc>
                  <a:txBody>
                    <a:bodyPr/>
                    <a:lstStyle/>
                    <a:p>
                      <a:r>
                        <a:rPr lang="en-US" sz="1400" dirty="0" err="1" smtClean="0"/>
                        <a:t>Cronbach</a:t>
                      </a:r>
                      <a:r>
                        <a:rPr lang="en-US" sz="1400" dirty="0" smtClean="0"/>
                        <a:t> (1980)</a:t>
                      </a:r>
                    </a:p>
                    <a:p>
                      <a:r>
                        <a:rPr lang="en-US" sz="1400" dirty="0" err="1" smtClean="0"/>
                        <a:t>Scriven</a:t>
                      </a:r>
                      <a:r>
                        <a:rPr lang="en-US" sz="1400" baseline="0" dirty="0" smtClean="0"/>
                        <a:t> (1991)</a:t>
                      </a:r>
                    </a:p>
                    <a:p>
                      <a:r>
                        <a:rPr lang="en-US" sz="1400" baseline="0" dirty="0" smtClean="0"/>
                        <a:t>Patton (2008)</a:t>
                      </a:r>
                      <a:endParaRPr lang="en-US" sz="1400" dirty="0"/>
                    </a:p>
                  </a:txBody>
                  <a:tcPr/>
                </a:tc>
              </a:tr>
              <a:tr h="778671">
                <a:tc>
                  <a:txBody>
                    <a:bodyPr/>
                    <a:lstStyle/>
                    <a:p>
                      <a:r>
                        <a:rPr lang="en-US" dirty="0" smtClean="0"/>
                        <a:t>How</a:t>
                      </a:r>
                      <a:r>
                        <a:rPr lang="en-US" baseline="0" dirty="0" smtClean="0"/>
                        <a:t> to craft good recommendations </a:t>
                      </a:r>
                      <a:endParaRPr lang="en-US" dirty="0"/>
                    </a:p>
                  </a:txBody>
                  <a:tcPr/>
                </a:tc>
                <a:tc>
                  <a:txBody>
                    <a:bodyPr/>
                    <a:lstStyle/>
                    <a:p>
                      <a:r>
                        <a:rPr lang="en-US" sz="1400" dirty="0" smtClean="0"/>
                        <a:t>Hendricks (1994)</a:t>
                      </a:r>
                    </a:p>
                    <a:p>
                      <a:r>
                        <a:rPr lang="en-US" sz="1400" baseline="0" dirty="0" err="1" smtClean="0"/>
                        <a:t>Grob</a:t>
                      </a:r>
                      <a:r>
                        <a:rPr lang="en-US" sz="1400" baseline="0" dirty="0" smtClean="0"/>
                        <a:t> (2003)</a:t>
                      </a:r>
                    </a:p>
                    <a:p>
                      <a:r>
                        <a:rPr lang="en-US" sz="1400" baseline="0" dirty="0" smtClean="0"/>
                        <a:t>Patton (2008)</a:t>
                      </a:r>
                      <a:endParaRPr lang="en-US" sz="1400" dirty="0"/>
                    </a:p>
                  </a:txBody>
                  <a:tcPr/>
                </a:tc>
              </a:tr>
              <a:tr h="904502">
                <a:tc>
                  <a:txBody>
                    <a:bodyPr/>
                    <a:lstStyle/>
                    <a:p>
                      <a:r>
                        <a:rPr lang="en-US" dirty="0" smtClean="0"/>
                        <a:t>Definition</a:t>
                      </a:r>
                      <a:r>
                        <a:rPr lang="en-US" baseline="0" dirty="0" smtClean="0"/>
                        <a:t> and t</a:t>
                      </a:r>
                      <a:r>
                        <a:rPr lang="en-US" dirty="0" smtClean="0"/>
                        <a:t>ypology</a:t>
                      </a:r>
                      <a:r>
                        <a:rPr lang="en-US" baseline="0" dirty="0" smtClean="0"/>
                        <a:t> of recommendations and variables that might influence decisions to provide</a:t>
                      </a:r>
                      <a:endParaRPr lang="en-US" dirty="0"/>
                    </a:p>
                  </a:txBody>
                  <a:tcPr/>
                </a:tc>
                <a:tc>
                  <a:txBody>
                    <a:bodyPr/>
                    <a:lstStyle/>
                    <a:p>
                      <a:r>
                        <a:rPr lang="en-US" sz="1400" dirty="0" err="1" smtClean="0"/>
                        <a:t>Scriven</a:t>
                      </a:r>
                      <a:r>
                        <a:rPr lang="en-US" sz="1400" dirty="0" smtClean="0"/>
                        <a:t> (1991)</a:t>
                      </a:r>
                    </a:p>
                    <a:p>
                      <a:r>
                        <a:rPr lang="en-US" sz="1400" dirty="0" smtClean="0"/>
                        <a:t>Iriti, Bickel, &amp; Nelson (2005)</a:t>
                      </a:r>
                      <a:endParaRPr lang="en-US" sz="1400" dirty="0"/>
                    </a:p>
                  </a:txBody>
                  <a:tcPr/>
                </a:tc>
              </a:tr>
              <a:tr h="1653290">
                <a:tc>
                  <a:txBody>
                    <a:bodyPr/>
                    <a:lstStyle/>
                    <a:p>
                      <a:r>
                        <a:rPr lang="en-US" dirty="0" smtClean="0"/>
                        <a:t>Studies of recommendations: The</a:t>
                      </a:r>
                      <a:r>
                        <a:rPr lang="en-US" baseline="0" dirty="0" smtClean="0"/>
                        <a:t> rate and reasons for use</a:t>
                      </a:r>
                      <a:endParaRPr lang="en-US" dirty="0"/>
                    </a:p>
                  </a:txBody>
                  <a:tcPr/>
                </a:tc>
                <a:tc>
                  <a:txBody>
                    <a:bodyPr/>
                    <a:lstStyle/>
                    <a:p>
                      <a:r>
                        <a:rPr lang="en-US" sz="1400" dirty="0" smtClean="0"/>
                        <a:t>Ayers (1987)</a:t>
                      </a:r>
                    </a:p>
                    <a:p>
                      <a:r>
                        <a:rPr lang="en-US" sz="1400" dirty="0" smtClean="0"/>
                        <a:t>Barrios (1986)</a:t>
                      </a:r>
                    </a:p>
                    <a:p>
                      <a:r>
                        <a:rPr lang="en-US" sz="1400" dirty="0" smtClean="0"/>
                        <a:t>Cousins (1996)</a:t>
                      </a:r>
                    </a:p>
                    <a:p>
                      <a:r>
                        <a:rPr lang="en-US" sz="1400" dirty="0" err="1" smtClean="0"/>
                        <a:t>Eisendrath</a:t>
                      </a:r>
                      <a:r>
                        <a:rPr lang="en-US" sz="1400" dirty="0" smtClean="0"/>
                        <a:t> (1988)</a:t>
                      </a:r>
                    </a:p>
                    <a:p>
                      <a:r>
                        <a:rPr lang="en-US" sz="1400" dirty="0" smtClean="0"/>
                        <a:t>Johnston</a:t>
                      </a:r>
                      <a:r>
                        <a:rPr lang="en-US" sz="1400" baseline="0" dirty="0" smtClean="0"/>
                        <a:t> (1986)</a:t>
                      </a:r>
                    </a:p>
                    <a:p>
                      <a:r>
                        <a:rPr lang="en-US" sz="1400" baseline="0" dirty="0" smtClean="0"/>
                        <a:t>Marsh &amp; </a:t>
                      </a:r>
                      <a:r>
                        <a:rPr lang="en-US" sz="1400" baseline="0" dirty="0" err="1" smtClean="0"/>
                        <a:t>Glassick</a:t>
                      </a:r>
                      <a:r>
                        <a:rPr lang="en-US" sz="1400" baseline="0" dirty="0" smtClean="0"/>
                        <a:t> (1988)</a:t>
                      </a:r>
                    </a:p>
                    <a:p>
                      <a:r>
                        <a:rPr lang="en-US" sz="1400" baseline="0" dirty="0" err="1" smtClean="0"/>
                        <a:t>Nelsestuen</a:t>
                      </a:r>
                      <a:r>
                        <a:rPr lang="en-US" sz="1400" baseline="0" dirty="0" smtClean="0"/>
                        <a:t> et al (2009)</a:t>
                      </a:r>
                    </a:p>
                    <a:p>
                      <a:r>
                        <a:rPr lang="en-US" sz="1400" baseline="0" dirty="0" smtClean="0"/>
                        <a:t>Patton (2008)</a:t>
                      </a:r>
                      <a:endParaRPr lang="en-US" sz="1400" dirty="0"/>
                    </a:p>
                  </a:txBody>
                  <a:tcPr/>
                </a:tc>
              </a:tr>
            </a:tbl>
          </a:graphicData>
        </a:graphic>
      </p:graphicFrame>
      <p:sp>
        <p:nvSpPr>
          <p:cNvPr id="6" name="Footer Placeholder 5"/>
          <p:cNvSpPr>
            <a:spLocks noGrp="1"/>
          </p:cNvSpPr>
          <p:nvPr>
            <p:ph type="ftr" sz="quarter" idx="11"/>
          </p:nvPr>
        </p:nvSpPr>
        <p:spPr/>
        <p:txBody>
          <a:bodyPr/>
          <a:lstStyle/>
          <a:p>
            <a:r>
              <a:rPr lang="en-US" smtClean="0"/>
              <a:t>American Evaluation Association Conference 2011</a:t>
            </a:r>
            <a:endParaRPr lang="en-US"/>
          </a:p>
        </p:txBody>
      </p:sp>
    </p:spTree>
    <p:extLst>
      <p:ext uri="{BB962C8B-B14F-4D97-AF65-F5344CB8AC3E}">
        <p14:creationId xmlns:p14="http://schemas.microsoft.com/office/powerpoint/2010/main" val="4709083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Situating this work</a:t>
            </a:r>
            <a:endParaRPr lang="en-US" dirty="0"/>
          </a:p>
        </p:txBody>
      </p:sp>
      <p:sp>
        <p:nvSpPr>
          <p:cNvPr id="3" name="Content Placeholder 2"/>
          <p:cNvSpPr>
            <a:spLocks noGrp="1"/>
          </p:cNvSpPr>
          <p:nvPr>
            <p:ph idx="1"/>
          </p:nvPr>
        </p:nvSpPr>
        <p:spPr>
          <a:xfrm>
            <a:off x="943556" y="1411112"/>
            <a:ext cx="7556313" cy="4715052"/>
          </a:xfrm>
        </p:spPr>
        <p:txBody>
          <a:bodyPr>
            <a:normAutofit/>
          </a:bodyPr>
          <a:lstStyle/>
          <a:p>
            <a:pPr marL="457200" indent="-457200">
              <a:buNone/>
            </a:pPr>
            <a:r>
              <a:rPr lang="en-US" sz="2200" dirty="0" smtClean="0"/>
              <a:t>EVALUATION </a:t>
            </a:r>
            <a:r>
              <a:rPr lang="en-US" sz="2200" dirty="0" smtClean="0">
                <a:solidFill>
                  <a:schemeClr val="accent1"/>
                </a:solidFill>
              </a:rPr>
              <a:t>PURPOSE</a:t>
            </a:r>
          </a:p>
          <a:p>
            <a:pPr lvl="2">
              <a:buFont typeface="Wingdings" charset="2"/>
              <a:buChar char="§"/>
            </a:pPr>
            <a:r>
              <a:rPr lang="en-US" dirty="0" smtClean="0"/>
              <a:t>Social betterment</a:t>
            </a:r>
          </a:p>
          <a:p>
            <a:pPr lvl="2">
              <a:buFont typeface="Wingdings" charset="2"/>
              <a:buChar char="§"/>
            </a:pPr>
            <a:r>
              <a:rPr lang="en-US" dirty="0" smtClean="0"/>
              <a:t>Roles of evaluator</a:t>
            </a:r>
          </a:p>
          <a:p>
            <a:pPr marL="457200" indent="-457200">
              <a:buNone/>
            </a:pPr>
            <a:r>
              <a:rPr lang="en-US" dirty="0" smtClean="0"/>
              <a:t>EVALUATION </a:t>
            </a:r>
            <a:r>
              <a:rPr lang="en-US" dirty="0" smtClean="0">
                <a:solidFill>
                  <a:schemeClr val="accent1"/>
                </a:solidFill>
              </a:rPr>
              <a:t>USE</a:t>
            </a:r>
            <a:endParaRPr lang="en-US" dirty="0">
              <a:solidFill>
                <a:schemeClr val="accent1"/>
              </a:solidFill>
            </a:endParaRPr>
          </a:p>
          <a:p>
            <a:pPr lvl="2">
              <a:buFont typeface="Wingdings" charset="2"/>
              <a:buChar char="§"/>
            </a:pPr>
            <a:r>
              <a:rPr lang="en-US" dirty="0" smtClean="0"/>
              <a:t>Types of use: </a:t>
            </a:r>
            <a:r>
              <a:rPr lang="en-US" dirty="0" smtClean="0">
                <a:solidFill>
                  <a:schemeClr val="tx1"/>
                </a:solidFill>
              </a:rPr>
              <a:t>Instrumental</a:t>
            </a:r>
            <a:r>
              <a:rPr lang="en-US" dirty="0"/>
              <a:t>, process, conceptual, </a:t>
            </a:r>
            <a:r>
              <a:rPr lang="en-US" dirty="0" smtClean="0"/>
              <a:t>symbolic</a:t>
            </a:r>
          </a:p>
          <a:p>
            <a:pPr lvl="2">
              <a:buFont typeface="Wingdings" charset="2"/>
              <a:buChar char="§"/>
            </a:pPr>
            <a:r>
              <a:rPr lang="en-US" dirty="0" smtClean="0"/>
              <a:t>Variables that correlate with higher use rates</a:t>
            </a:r>
          </a:p>
          <a:p>
            <a:pPr marL="457200" indent="-457200">
              <a:buNone/>
            </a:pPr>
            <a:r>
              <a:rPr lang="en-US" dirty="0" smtClean="0"/>
              <a:t>EVALUATION </a:t>
            </a:r>
            <a:r>
              <a:rPr lang="en-US" dirty="0" smtClean="0">
                <a:solidFill>
                  <a:schemeClr val="accent1"/>
                </a:solidFill>
              </a:rPr>
              <a:t>UTILIZATION</a:t>
            </a:r>
          </a:p>
          <a:p>
            <a:pPr lvl="2">
              <a:buFont typeface="Wingdings" charset="2"/>
              <a:buChar char="§"/>
            </a:pPr>
            <a:r>
              <a:rPr lang="en-US" dirty="0" smtClean="0"/>
              <a:t>Integrated evaluation practices that </a:t>
            </a:r>
            <a:r>
              <a:rPr lang="en-US" dirty="0"/>
              <a:t>foster </a:t>
            </a:r>
            <a:r>
              <a:rPr lang="en-US" dirty="0" smtClean="0"/>
              <a:t>client learning</a:t>
            </a:r>
          </a:p>
          <a:p>
            <a:pPr marL="457200" indent="-457200">
              <a:buNone/>
            </a:pPr>
            <a:r>
              <a:rPr lang="en-US" dirty="0" smtClean="0"/>
              <a:t>EVALUATION </a:t>
            </a:r>
            <a:r>
              <a:rPr lang="en-US" dirty="0" smtClean="0">
                <a:solidFill>
                  <a:schemeClr val="accent1"/>
                </a:solidFill>
              </a:rPr>
              <a:t>INFLUENCE </a:t>
            </a:r>
          </a:p>
          <a:p>
            <a:pPr lvl="2">
              <a:buFont typeface="Wingdings" charset="2"/>
              <a:buChar char="§"/>
            </a:pPr>
            <a:r>
              <a:rPr lang="en-US" dirty="0" smtClean="0"/>
              <a:t>Mechanisms by which organizations are influenced by evaluations</a:t>
            </a:r>
          </a:p>
          <a:p>
            <a:pPr>
              <a:buNone/>
            </a:pPr>
            <a:endParaRPr lang="en-US" dirty="0"/>
          </a:p>
        </p:txBody>
      </p:sp>
      <p:sp>
        <p:nvSpPr>
          <p:cNvPr id="5" name="Footer Placeholder 4"/>
          <p:cNvSpPr>
            <a:spLocks noGrp="1"/>
          </p:cNvSpPr>
          <p:nvPr>
            <p:ph type="ftr" sz="quarter" idx="11"/>
          </p:nvPr>
        </p:nvSpPr>
        <p:spPr/>
        <p:txBody>
          <a:bodyPr/>
          <a:lstStyle/>
          <a:p>
            <a:r>
              <a:rPr lang="en-US" dirty="0" smtClean="0"/>
              <a:t>American Evaluation Association Conference 2011</a:t>
            </a:r>
            <a:endParaRPr lang="en-US" dirty="0"/>
          </a:p>
        </p:txBody>
      </p:sp>
    </p:spTree>
    <p:extLst>
      <p:ext uri="{BB962C8B-B14F-4D97-AF65-F5344CB8AC3E}">
        <p14:creationId xmlns:p14="http://schemas.microsoft.com/office/powerpoint/2010/main" val="32274696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Garden</a:t>
            </a:r>
            <a:endParaRPr lang="en-US" dirty="0"/>
          </a:p>
        </p:txBody>
      </p:sp>
      <p:pic>
        <p:nvPicPr>
          <p:cNvPr id="4" name="Content Placeholder 3" descr="Vegetable Garden.jpg"/>
          <p:cNvPicPr>
            <a:picLocks noGrp="1" noChangeAspect="1"/>
          </p:cNvPicPr>
          <p:nvPr>
            <p:ph idx="1"/>
          </p:nvPr>
        </p:nvPicPr>
        <p:blipFill>
          <a:blip r:embed="rId3" cstate="print">
            <a:extLst>
              <a:ext uri="{28A0092B-C50C-407E-A947-70E740481C1C}">
                <a14:useLocalDpi xmlns:a14="http://schemas.microsoft.com/office/drawing/2010/main" val="0"/>
              </a:ext>
            </a:extLst>
          </a:blip>
          <a:srcRect t="13431" b="13431"/>
          <a:stretch>
            <a:fillRect/>
          </a:stretch>
        </p:blipFill>
        <p:spPr/>
      </p:pic>
      <p:sp>
        <p:nvSpPr>
          <p:cNvPr id="5" name="Footer Placeholder 4"/>
          <p:cNvSpPr>
            <a:spLocks noGrp="1"/>
          </p:cNvSpPr>
          <p:nvPr>
            <p:ph type="ftr" sz="quarter" idx="11"/>
          </p:nvPr>
        </p:nvSpPr>
        <p:spPr/>
        <p:txBody>
          <a:bodyPr/>
          <a:lstStyle/>
          <a:p>
            <a:r>
              <a:rPr lang="en-US" smtClean="0"/>
              <a:t>American Evaluation Association Conference 2011</a:t>
            </a:r>
            <a:endParaRPr lang="en-US"/>
          </a:p>
        </p:txBody>
      </p:sp>
    </p:spTree>
    <p:extLst>
      <p:ext uri="{BB962C8B-B14F-4D97-AF65-F5344CB8AC3E}">
        <p14:creationId xmlns:p14="http://schemas.microsoft.com/office/powerpoint/2010/main" val="39934757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1535</TotalTime>
  <Words>3162</Words>
  <Application>Microsoft Macintosh PowerPoint</Application>
  <PresentationFormat>On-screen Show (4:3)</PresentationFormat>
  <Paragraphs>373</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Advantage</vt:lpstr>
      <vt:lpstr>A Call to Action: Evaluating Evaluators’ Recommendations</vt:lpstr>
      <vt:lpstr>In what ways do evaluator recommendations impact program outcomes?</vt:lpstr>
      <vt:lpstr>PowerPoint Presentation</vt:lpstr>
      <vt:lpstr>Flow of Presentation</vt:lpstr>
      <vt:lpstr>PowerPoint Presentation</vt:lpstr>
      <vt:lpstr>PowerPoint Presentation</vt:lpstr>
      <vt:lpstr>What do we already know about recommendations?</vt:lpstr>
      <vt:lpstr>Situating this work</vt:lpstr>
      <vt:lpstr>My Garden</vt:lpstr>
      <vt:lpstr>PowerPoint Presentation</vt:lpstr>
      <vt:lpstr>PowerPoint Presentation</vt:lpstr>
      <vt:lpstr>PowerPoint Presentation</vt:lpstr>
      <vt:lpstr>PowerPoint Presentation</vt:lpstr>
      <vt:lpstr>A Call to Action</vt:lpstr>
      <vt:lpstr>Guiding questions for recommendations research agenda</vt:lpstr>
      <vt:lpstr>PowerPoint Presentation</vt:lpstr>
      <vt:lpstr>PowerPoint Presentation</vt:lpstr>
      <vt:lpstr>PowerPoint Presentation</vt:lpstr>
      <vt:lpstr>PowerPoint Presentation</vt:lpstr>
      <vt:lpstr>Build empirically grounded advice for recommendations</vt:lpstr>
      <vt:lpstr>PowerPoint Presentation</vt:lpstr>
      <vt:lpstr>What will it take?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 Evaluating Evaluators’ Recommendations</dc:title>
  <dc:creator>Jen Iriti</dc:creator>
  <cp:lastModifiedBy>Jen Iriti</cp:lastModifiedBy>
  <cp:revision>72</cp:revision>
  <dcterms:created xsi:type="dcterms:W3CDTF">2011-09-12T17:44:00Z</dcterms:created>
  <dcterms:modified xsi:type="dcterms:W3CDTF">2011-11-03T14:21:59Z</dcterms:modified>
</cp:coreProperties>
</file>