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92" r:id="rId2"/>
    <p:sldId id="295" r:id="rId3"/>
    <p:sldId id="305" r:id="rId4"/>
    <p:sldId id="304" r:id="rId5"/>
    <p:sldId id="290" r:id="rId6"/>
    <p:sldId id="294" r:id="rId7"/>
    <p:sldId id="296" r:id="rId8"/>
    <p:sldId id="300" r:id="rId9"/>
    <p:sldId id="293" r:id="rId10"/>
    <p:sldId id="297" r:id="rId11"/>
    <p:sldId id="299" r:id="rId12"/>
    <p:sldId id="298" r:id="rId13"/>
    <p:sldId id="266" r:id="rId14"/>
  </p:sldIdLst>
  <p:sldSz cx="9144000" cy="6858000" type="screen4x3"/>
  <p:notesSz cx="698500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George" initials="CG" lastIdx="15" clrIdx="0"/>
  <p:cmAuthor id="1" name="Daryl Hall" initials="DH" lastIdx="13" clrIdx="1"/>
  <p:cmAuthor id="2" name="AGerolamo" initials="AG" lastIdx="4" clrIdx="2"/>
  <p:cmAuthor id="3" name="Jung Kim" initials="JK" lastIdx="20" clrIdx="3"/>
  <p:cmAuthor id="4" name="JKennedy" initials="JK" lastIdx="2" clrIdx="4"/>
</p:cmAuthorLst>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0407"/>
    <a:srgbClr val="E2DECC"/>
    <a:srgbClr val="E7E9ED"/>
    <a:srgbClr val="FFFFFF"/>
    <a:srgbClr val="A15B0F"/>
    <a:srgbClr val="4C8A3E"/>
    <a:srgbClr val="B2DE82"/>
    <a:srgbClr val="8DC765"/>
    <a:srgbClr val="82C157"/>
    <a:srgbClr val="79BD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63165" autoAdjust="0"/>
  </p:normalViewPr>
  <p:slideViewPr>
    <p:cSldViewPr snapToGrid="0" snapToObjects="1">
      <p:cViewPr>
        <p:scale>
          <a:sx n="66" d="100"/>
          <a:sy n="66" d="100"/>
        </p:scale>
        <p:origin x="-418" y="326"/>
      </p:cViewPr>
      <p:guideLst>
        <p:guide orient="horz"/>
        <p:guide pos="1887"/>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1440" tIns="45720" rIns="91440" bIns="45720" rtlCol="0"/>
          <a:lstStyle>
            <a:lvl1pPr algn="r">
              <a:defRPr sz="1200"/>
            </a:lvl1pPr>
          </a:lstStyle>
          <a:p>
            <a:fld id="{056E8AB9-16C0-3645-A6DD-63975CC3464D}" type="datetimeFigureOut">
              <a:rPr lang="en-US" smtClean="0"/>
              <a:pPr/>
              <a:t>10/20/2014</a:t>
            </a:fld>
            <a:endParaRPr lang="en-US"/>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1440" tIns="45720" rIns="91440" bIns="45720" rtlCol="0" anchor="b"/>
          <a:lstStyle>
            <a:lvl1pPr algn="r">
              <a:defRPr sz="1200"/>
            </a:lvl1pPr>
          </a:lstStyle>
          <a:p>
            <a:fld id="{3A3D313F-63BD-DA45-B361-F8C94543D256}" type="slidenum">
              <a:rPr lang="en-US" smtClean="0"/>
              <a:pPr/>
              <a:t>‹#›</a:t>
            </a:fld>
            <a:endParaRPr lang="en-US"/>
          </a:p>
        </p:txBody>
      </p:sp>
    </p:spTree>
    <p:extLst>
      <p:ext uri="{BB962C8B-B14F-4D97-AF65-F5344CB8AC3E}">
        <p14:creationId xmlns:p14="http://schemas.microsoft.com/office/powerpoint/2010/main" val="29483279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a:t>
            </a:r>
            <a:r>
              <a:rPr lang="en-US" baseline="0" dirty="0" smtClean="0"/>
              <a:t> afternoon. I’m Angela Gerolamo from Mathematica Policy Research and I will be discussing the importance of collecting information from consumers and frontline staff during the development and implementation of physical and behavioral health integration programs. </a:t>
            </a:r>
          </a:p>
          <a:p>
            <a:endParaRPr lang="en-US" baseline="0" dirty="0" smtClean="0"/>
          </a:p>
        </p:txBody>
      </p:sp>
      <p:sp>
        <p:nvSpPr>
          <p:cNvPr id="4" name="Slide Number Placeholder 3"/>
          <p:cNvSpPr>
            <a:spLocks noGrp="1"/>
          </p:cNvSpPr>
          <p:nvPr>
            <p:ph type="sldNum" sz="quarter" idx="10"/>
          </p:nvPr>
        </p:nvSpPr>
        <p:spPr/>
        <p:txBody>
          <a:bodyPr/>
          <a:lstStyle/>
          <a:p>
            <a:fld id="{3A3D313F-63BD-DA45-B361-F8C94543D256}"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Why is integrated</a:t>
            </a:r>
            <a:r>
              <a:rPr lang="en-US" sz="1200" kern="1200" baseline="0" dirty="0" smtClean="0">
                <a:solidFill>
                  <a:schemeClr val="tx1"/>
                </a:solidFill>
                <a:latin typeface="+mn-lt"/>
                <a:ea typeface="+mn-ea"/>
                <a:cs typeface="+mn-cs"/>
              </a:rPr>
              <a:t> care</a:t>
            </a:r>
            <a:r>
              <a:rPr lang="en-US" sz="1200" kern="1200" dirty="0" smtClean="0">
                <a:solidFill>
                  <a:schemeClr val="tx1"/>
                </a:solidFill>
                <a:latin typeface="+mn-lt"/>
                <a:ea typeface="+mn-ea"/>
                <a:cs typeface="+mn-cs"/>
              </a:rPr>
              <a:t> significant</a:t>
            </a:r>
            <a:r>
              <a:rPr lang="en-US" sz="1200" kern="1200" baseline="0" dirty="0" smtClean="0">
                <a:solidFill>
                  <a:schemeClr val="tx1"/>
                </a:solidFill>
                <a:latin typeface="+mn-lt"/>
                <a:ea typeface="+mn-ea"/>
                <a:cs typeface="+mn-cs"/>
              </a:rPr>
              <a:t> and why is it important to understand implementation?</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We</a:t>
            </a:r>
            <a:r>
              <a:rPr lang="en-US" sz="1200" kern="1200" baseline="0" dirty="0" smtClean="0">
                <a:solidFill>
                  <a:schemeClr val="tx1"/>
                </a:solidFill>
                <a:latin typeface="+mn-lt"/>
                <a:ea typeface="+mn-ea"/>
                <a:cs typeface="+mn-cs"/>
              </a:rPr>
              <a:t> know that i</a:t>
            </a:r>
            <a:r>
              <a:rPr lang="en-US" sz="1200" kern="1200" dirty="0" smtClean="0">
                <a:solidFill>
                  <a:schemeClr val="tx1"/>
                </a:solidFill>
                <a:latin typeface="+mn-lt"/>
                <a:ea typeface="+mn-ea"/>
                <a:cs typeface="+mn-cs"/>
              </a:rPr>
              <a:t>ndividuals with serious mental illnesses (</a:t>
            </a:r>
            <a:r>
              <a:rPr lang="en-US" sz="1200" kern="1200" dirty="0" err="1" smtClean="0">
                <a:solidFill>
                  <a:schemeClr val="tx1"/>
                </a:solidFill>
                <a:latin typeface="+mn-lt"/>
                <a:ea typeface="+mn-ea"/>
                <a:cs typeface="+mn-cs"/>
              </a:rPr>
              <a:t>SMI</a:t>
            </a:r>
            <a:r>
              <a:rPr lang="en-US" sz="1200" kern="1200" dirty="0" smtClean="0">
                <a:solidFill>
                  <a:schemeClr val="tx1"/>
                </a:solidFill>
                <a:latin typeface="+mn-lt"/>
                <a:ea typeface="+mn-ea"/>
                <a:cs typeface="+mn-cs"/>
              </a:rPr>
              <a:t>) have</a:t>
            </a:r>
            <a:r>
              <a:rPr lang="en-US" sz="1200" kern="1200" baseline="0" dirty="0" smtClean="0">
                <a:solidFill>
                  <a:schemeClr val="tx1"/>
                </a:solidFill>
                <a:latin typeface="+mn-lt"/>
                <a:ea typeface="+mn-ea"/>
                <a:cs typeface="+mn-cs"/>
              </a:rPr>
              <a:t> a shorter lifespan that they general population. They </a:t>
            </a:r>
            <a:r>
              <a:rPr lang="en-US" sz="1200" kern="1200" dirty="0" smtClean="0">
                <a:solidFill>
                  <a:schemeClr val="tx1"/>
                </a:solidFill>
                <a:latin typeface="+mn-lt"/>
                <a:ea typeface="+mn-ea"/>
                <a:cs typeface="+mn-cs"/>
              </a:rPr>
              <a:t>have high rates of chronic physical health conditions, including metabolic disorders and cardiovascular disease (De </a:t>
            </a:r>
            <a:r>
              <a:rPr lang="en-US" sz="1200" kern="1200" dirty="0" err="1" smtClean="0">
                <a:solidFill>
                  <a:schemeClr val="tx1"/>
                </a:solidFill>
                <a:latin typeface="+mn-lt"/>
                <a:ea typeface="+mn-ea"/>
                <a:cs typeface="+mn-cs"/>
              </a:rPr>
              <a:t>Hert</a:t>
            </a:r>
            <a:r>
              <a:rPr lang="en-US" sz="1200" kern="1200" dirty="0" smtClean="0">
                <a:solidFill>
                  <a:schemeClr val="tx1"/>
                </a:solidFill>
                <a:latin typeface="+mn-lt"/>
                <a:ea typeface="+mn-ea"/>
                <a:cs typeface="+mn-cs"/>
              </a:rPr>
              <a:t> et al. 2011; Newcomer 2007; Newcomer and </a:t>
            </a:r>
            <a:r>
              <a:rPr lang="en-US" sz="1200" kern="1200" dirty="0" err="1" smtClean="0">
                <a:solidFill>
                  <a:schemeClr val="tx1"/>
                </a:solidFill>
                <a:latin typeface="+mn-lt"/>
                <a:ea typeface="+mn-ea"/>
                <a:cs typeface="+mn-cs"/>
              </a:rPr>
              <a:t>Hennekens</a:t>
            </a:r>
            <a:r>
              <a:rPr lang="en-US" sz="1200" kern="1200" dirty="0" smtClean="0">
                <a:solidFill>
                  <a:schemeClr val="tx1"/>
                </a:solidFill>
                <a:latin typeface="+mn-lt"/>
                <a:ea typeface="+mn-ea"/>
                <a:cs typeface="+mn-cs"/>
              </a:rPr>
              <a:t> 2007; </a:t>
            </a:r>
            <a:r>
              <a:rPr lang="en-US" sz="1200" kern="1200" dirty="0" err="1" smtClean="0">
                <a:solidFill>
                  <a:schemeClr val="tx1"/>
                </a:solidFill>
                <a:latin typeface="+mn-lt"/>
                <a:ea typeface="+mn-ea"/>
                <a:cs typeface="+mn-cs"/>
              </a:rPr>
              <a:t>McEvoy</a:t>
            </a:r>
            <a:r>
              <a:rPr lang="en-US" sz="1200" kern="1200" dirty="0" smtClean="0">
                <a:solidFill>
                  <a:schemeClr val="tx1"/>
                </a:solidFill>
                <a:latin typeface="+mn-lt"/>
                <a:ea typeface="+mn-ea"/>
                <a:cs typeface="+mn-cs"/>
              </a:rPr>
              <a:t> et al. 2005).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Also,</a:t>
            </a:r>
            <a:r>
              <a:rPr lang="en-US" sz="1200" kern="1200" baseline="0" dirty="0" smtClean="0">
                <a:solidFill>
                  <a:schemeClr val="tx1"/>
                </a:solidFill>
                <a:latin typeface="+mn-lt"/>
                <a:ea typeface="+mn-ea"/>
                <a:cs typeface="+mn-cs"/>
              </a:rPr>
              <a:t> i</a:t>
            </a:r>
            <a:r>
              <a:rPr lang="en-US" sz="1200" kern="1200" dirty="0" smtClean="0">
                <a:solidFill>
                  <a:schemeClr val="tx1"/>
                </a:solidFill>
                <a:latin typeface="+mn-lt"/>
                <a:ea typeface="+mn-ea"/>
                <a:cs typeface="+mn-cs"/>
              </a:rPr>
              <a:t>ndividuals with </a:t>
            </a:r>
            <a:r>
              <a:rPr lang="en-US" sz="1200" kern="1200" dirty="0" err="1" smtClean="0">
                <a:solidFill>
                  <a:schemeClr val="tx1"/>
                </a:solidFill>
                <a:latin typeface="+mn-lt"/>
                <a:ea typeface="+mn-ea"/>
                <a:cs typeface="+mn-cs"/>
              </a:rPr>
              <a:t>SMI</a:t>
            </a:r>
            <a:r>
              <a:rPr lang="en-US" sz="1200" kern="1200" dirty="0" smtClean="0">
                <a:solidFill>
                  <a:schemeClr val="tx1"/>
                </a:solidFill>
                <a:latin typeface="+mn-lt"/>
                <a:ea typeface="+mn-ea"/>
                <a:cs typeface="+mn-cs"/>
              </a:rPr>
              <a:t> and </a:t>
            </a:r>
            <a:r>
              <a:rPr lang="en-US" sz="1200" kern="1200" dirty="0" err="1" smtClean="0">
                <a:solidFill>
                  <a:schemeClr val="tx1"/>
                </a:solidFill>
                <a:latin typeface="+mn-lt"/>
                <a:ea typeface="+mn-ea"/>
                <a:cs typeface="+mn-cs"/>
              </a:rPr>
              <a:t>comorbid</a:t>
            </a:r>
            <a:r>
              <a:rPr lang="en-US" sz="1200" kern="1200" dirty="0" smtClean="0">
                <a:solidFill>
                  <a:schemeClr val="tx1"/>
                </a:solidFill>
                <a:latin typeface="+mn-lt"/>
                <a:ea typeface="+mn-ea"/>
                <a:cs typeface="+mn-cs"/>
              </a:rPr>
              <a:t> diabetes or cardiovascular disease receive suboptimal care (Mitchell et al. 2012; Clark et al. 2009; </a:t>
            </a:r>
            <a:r>
              <a:rPr lang="en-US" sz="1200" kern="1200" dirty="0" err="1" smtClean="0">
                <a:solidFill>
                  <a:schemeClr val="tx1"/>
                </a:solidFill>
                <a:latin typeface="+mn-lt"/>
                <a:ea typeface="+mn-ea"/>
                <a:cs typeface="+mn-cs"/>
              </a:rPr>
              <a:t>Nasrallah</a:t>
            </a:r>
            <a:r>
              <a:rPr lang="en-US" sz="1200" kern="1200" dirty="0" smtClean="0">
                <a:solidFill>
                  <a:schemeClr val="tx1"/>
                </a:solidFill>
                <a:latin typeface="+mn-lt"/>
                <a:ea typeface="+mn-ea"/>
                <a:cs typeface="+mn-cs"/>
              </a:rPr>
              <a:t> et al. 2006; Frayne et al. 2005; Desai et al. 2003).</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There is a critical need to treat the mind and the body together.  It is the right way to provide care.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A3D313F-63BD-DA45-B361-F8C94543D25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Physical and behavioral health care services have historically been financed and delivered separately. The Affordable Care Act and several other federal initiatives promote and financially support the integration of physical health care services within behavioral health care settings. As Medicaid expansions and other health care reforms are expected to increase coverage for people with mental health problems, many of whom will require care for </a:t>
            </a:r>
            <a:r>
              <a:rPr lang="en-US" sz="1200" kern="1200" dirty="0" err="1" smtClean="0">
                <a:solidFill>
                  <a:schemeClr val="tx1"/>
                </a:solidFill>
                <a:latin typeface="+mn-lt"/>
                <a:ea typeface="+mn-ea"/>
                <a:cs typeface="+mn-cs"/>
              </a:rPr>
              <a:t>comorbid</a:t>
            </a:r>
            <a:r>
              <a:rPr lang="en-US" sz="1200" kern="1200" dirty="0" smtClean="0">
                <a:solidFill>
                  <a:schemeClr val="tx1"/>
                </a:solidFill>
                <a:latin typeface="+mn-lt"/>
                <a:ea typeface="+mn-ea"/>
                <a:cs typeface="+mn-cs"/>
              </a:rPr>
              <a:t> physical and mental health conditions—there is a need to understand how integration</a:t>
            </a:r>
            <a:r>
              <a:rPr lang="en-US" sz="1200" kern="1200" baseline="0" dirty="0" smtClean="0">
                <a:solidFill>
                  <a:schemeClr val="tx1"/>
                </a:solidFill>
                <a:latin typeface="+mn-lt"/>
                <a:ea typeface="+mn-ea"/>
                <a:cs typeface="+mn-cs"/>
              </a:rPr>
              <a:t> programs </a:t>
            </a:r>
            <a:r>
              <a:rPr lang="en-US" sz="1200" kern="1200" dirty="0" smtClean="0">
                <a:solidFill>
                  <a:schemeClr val="tx1"/>
                </a:solidFill>
                <a:latin typeface="+mn-lt"/>
                <a:ea typeface="+mn-ea"/>
                <a:cs typeface="+mn-cs"/>
              </a:rPr>
              <a:t>are implemented, particularly in rural and underserved communities where behavioral health providers will likely face increased pressure to address both physical and mental health needs. While some of these efforts have demonstrated promising outcomes, few evaluations have thoroughly examined the implementation of these efforts to inform their replication. There is a critical need to understand these efforts from multiple levels of the system – including health plan administrators, agency leadership, front-line staff, and consumers.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There is particular value in gathering information directly from nurses, care managers, and other providers implementing these efforts as well as consumers who receive care.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A3D313F-63BD-DA45-B361-F8C94543D25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dirty="0" smtClean="0">
                <a:latin typeface="+mn-lt"/>
              </a:rPr>
              <a:t>A comprehensive evaluation of an</a:t>
            </a:r>
            <a:r>
              <a:rPr lang="en-US" sz="1200" b="0" baseline="0" dirty="0" smtClean="0">
                <a:latin typeface="+mn-lt"/>
              </a:rPr>
              <a:t> integrated </a:t>
            </a:r>
            <a:r>
              <a:rPr lang="en-US" sz="1200" b="0" dirty="0" smtClean="0">
                <a:latin typeface="+mn-lt"/>
              </a:rPr>
              <a:t>care program should gather the perspective of consumers and frontline staff. That is, those who are</a:t>
            </a:r>
            <a:r>
              <a:rPr lang="en-US" sz="1200" b="0" baseline="0" dirty="0" smtClean="0">
                <a:latin typeface="+mn-lt"/>
              </a:rPr>
              <a:t> receiving the services and those who are delivering them. </a:t>
            </a:r>
            <a:r>
              <a:rPr lang="en-US" sz="1200" b="0" dirty="0" smtClean="0">
                <a:latin typeface="+mn-lt"/>
              </a:rPr>
              <a:t>This information can be used to refine</a:t>
            </a:r>
            <a:r>
              <a:rPr lang="en-US" sz="1200" b="0" baseline="0" dirty="0" smtClean="0">
                <a:latin typeface="+mn-lt"/>
              </a:rPr>
              <a:t> the program and ensure that it is implemented as it was intended.  Perspectives of consumers and frontline staff are a critical piece of the puzzle when it comes to understanding implementation of an integrated care program.   </a:t>
            </a:r>
            <a:endParaRPr lang="en-US" sz="1200" b="0" dirty="0" smtClean="0">
              <a:latin typeface="+mn-lt"/>
            </a:endParaRPr>
          </a:p>
          <a:p>
            <a:r>
              <a:rPr lang="en-US" dirty="0" smtClean="0"/>
              <a:t> </a:t>
            </a:r>
            <a:endParaRPr lang="en-US" dirty="0"/>
          </a:p>
        </p:txBody>
      </p:sp>
      <p:sp>
        <p:nvSpPr>
          <p:cNvPr id="4" name="Slide Number Placeholder 3"/>
          <p:cNvSpPr>
            <a:spLocks noGrp="1"/>
          </p:cNvSpPr>
          <p:nvPr>
            <p:ph type="sldNum" sz="quarter" idx="10"/>
          </p:nvPr>
        </p:nvSpPr>
        <p:spPr/>
        <p:txBody>
          <a:bodyPr/>
          <a:lstStyle/>
          <a:p>
            <a:fld id="{3A3D313F-63BD-DA45-B361-F8C94543D256}"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Over</a:t>
            </a:r>
            <a:r>
              <a:rPr lang="en-US" baseline="0" dirty="0" smtClean="0"/>
              <a:t> the next 15 minutes, I will….[read bullets]</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3A3D313F-63BD-DA45-B361-F8C94543D25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t>
            </a:r>
            <a:r>
              <a:rPr lang="en-US" baseline="0" dirty="0" smtClean="0"/>
              <a:t>subject of this evaluation is a program that sought to integrate physical health services in two behavioral health agencies in rural PA. Specifically, a BH managed care organization funded and hired a registered nurse to work in each agency and provided all frontline staff (nurses, case managers and peer specialists) with training in Wellness Coaching. Wellness coaching is a recovery-based approach to empowering consumers to take responsibility for their health. Define case managers and peer specialists.</a:t>
            </a:r>
          </a:p>
          <a:p>
            <a:r>
              <a:rPr lang="en-US" baseline="0" dirty="0" smtClean="0"/>
              <a:t>The BH managed care organization i</a:t>
            </a:r>
            <a:r>
              <a:rPr lang="en-US" dirty="0" smtClean="0"/>
              <a:t>mplemented a web-based portal that allowed</a:t>
            </a:r>
            <a:r>
              <a:rPr lang="en-US" baseline="0" dirty="0" smtClean="0"/>
              <a:t> </a:t>
            </a:r>
            <a:r>
              <a:rPr lang="en-US" dirty="0" smtClean="0"/>
              <a:t>consumers with</a:t>
            </a:r>
            <a:r>
              <a:rPr lang="en-US" baseline="0" dirty="0" smtClean="0"/>
              <a:t> mental illness </a:t>
            </a:r>
            <a:r>
              <a:rPr lang="en-US" dirty="0" smtClean="0"/>
              <a:t>to complete health screening tools and track their sleep, weight/body mass index, and tobacco use.</a:t>
            </a:r>
            <a:r>
              <a:rPr lang="en-US" baseline="0" dirty="0" smtClean="0"/>
              <a:t> </a:t>
            </a:r>
          </a:p>
          <a:p>
            <a:r>
              <a:rPr lang="en-US" b="0" i="0" baseline="0" dirty="0" smtClean="0"/>
              <a:t>Agencies had not historically hired registered nurses so this was a new endeavor for them.</a:t>
            </a:r>
          </a:p>
          <a:p>
            <a:r>
              <a:rPr lang="en-US" b="0" i="0" baseline="0" dirty="0" smtClean="0"/>
              <a:t>T</a:t>
            </a:r>
            <a:r>
              <a:rPr lang="en-US" b="0" i="0" baseline="0" dirty="0" smtClean="0">
                <a:solidFill>
                  <a:srgbClr val="FF0000"/>
                </a:solidFill>
              </a:rPr>
              <a:t>his pilot program represents a first step towards integration and was not intended to be a fully integrated program.</a:t>
            </a:r>
            <a:endParaRPr lang="en-US" baseline="0" dirty="0" smtClean="0"/>
          </a:p>
        </p:txBody>
      </p:sp>
      <p:sp>
        <p:nvSpPr>
          <p:cNvPr id="4" name="Slide Number Placeholder 3"/>
          <p:cNvSpPr>
            <a:spLocks noGrp="1"/>
          </p:cNvSpPr>
          <p:nvPr>
            <p:ph type="sldNum" sz="quarter" idx="10"/>
          </p:nvPr>
        </p:nvSpPr>
        <p:spPr/>
        <p:txBody>
          <a:bodyPr/>
          <a:lstStyle/>
          <a:p>
            <a:fld id="{3A3D313F-63BD-DA45-B361-F8C94543D25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Mathematica was contracted by the Assistant Secretary for Planning and Evaluation to conduct an evaluation of the program. The purpose of the evaluation was to provide formative feedback and identify successes and challenges to implementation that could guide others interested in similar initiatives.  </a:t>
            </a:r>
            <a:r>
              <a:rPr lang="en-US" sz="1200" kern="1200" dirty="0" smtClean="0">
                <a:solidFill>
                  <a:schemeClr val="tx1"/>
                </a:solidFill>
                <a:latin typeface="+mn-lt"/>
                <a:ea typeface="+mn-ea"/>
                <a:cs typeface="+mn-cs"/>
              </a:rPr>
              <a:t>We conducted two rounds of semi-structured interviews with program developers, agency leaders, frontline staff (nurses, case managers, psychiatrists). </a:t>
            </a:r>
            <a:r>
              <a:rPr lang="en-US" sz="1200" baseline="0" dirty="0" smtClean="0"/>
              <a:t>Our first round of data collection occurred a few months after the launch of the program, namely, after the staff received training in wellness coaching. </a:t>
            </a:r>
          </a:p>
        </p:txBody>
      </p:sp>
      <p:sp>
        <p:nvSpPr>
          <p:cNvPr id="4" name="Slide Number Placeholder 3"/>
          <p:cNvSpPr>
            <a:spLocks noGrp="1"/>
          </p:cNvSpPr>
          <p:nvPr>
            <p:ph type="sldNum" sz="quarter" idx="10"/>
          </p:nvPr>
        </p:nvSpPr>
        <p:spPr/>
        <p:txBody>
          <a:bodyPr/>
          <a:lstStyle/>
          <a:p>
            <a:fld id="{3A3D313F-63BD-DA45-B361-F8C94543D25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t>We found that interviews with frontline staff and focus groups with consumers provided valuable information that ultimately shaped program implementation. </a:t>
            </a:r>
          </a:p>
          <a:p>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Specifically,</a:t>
            </a:r>
            <a:r>
              <a:rPr lang="en-US" sz="1200" kern="1200" baseline="0" dirty="0" smtClean="0">
                <a:solidFill>
                  <a:schemeClr val="tx1"/>
                </a:solidFill>
                <a:latin typeface="+mn-lt"/>
                <a:ea typeface="+mn-ea"/>
                <a:cs typeface="+mn-cs"/>
              </a:rPr>
              <a:t> f</a:t>
            </a:r>
            <a:r>
              <a:rPr lang="en-US" sz="1200" kern="1200" dirty="0" smtClean="0">
                <a:solidFill>
                  <a:schemeClr val="tx1"/>
                </a:solidFill>
                <a:latin typeface="+mn-lt"/>
                <a:ea typeface="+mn-ea"/>
                <a:cs typeface="+mn-cs"/>
              </a:rPr>
              <a:t>ocus</a:t>
            </a:r>
            <a:r>
              <a:rPr lang="en-US" sz="1200" kern="1200" baseline="0" dirty="0" smtClean="0">
                <a:solidFill>
                  <a:schemeClr val="tx1"/>
                </a:solidFill>
                <a:latin typeface="+mn-lt"/>
                <a:ea typeface="+mn-ea"/>
                <a:cs typeface="+mn-cs"/>
              </a:rPr>
              <a:t> groups with consumers identified that there was </a:t>
            </a:r>
            <a:r>
              <a:rPr lang="en-US" sz="1200" kern="1200" dirty="0" smtClean="0">
                <a:solidFill>
                  <a:schemeClr val="tx1"/>
                </a:solidFill>
                <a:latin typeface="+mn-lt"/>
                <a:ea typeface="+mn-ea"/>
                <a:cs typeface="+mn-cs"/>
              </a:rPr>
              <a:t>discomfort among some consumers in discussing physical health concerns with behavioral health providers</a:t>
            </a:r>
            <a:r>
              <a:rPr lang="en-US" sz="1200" kern="1200" baseline="0" dirty="0" smtClean="0">
                <a:solidFill>
                  <a:schemeClr val="tx1"/>
                </a:solidFill>
                <a:latin typeface="+mn-lt"/>
                <a:ea typeface="+mn-ea"/>
                <a:cs typeface="+mn-cs"/>
              </a:rPr>
              <a:t> and disinterest in using </a:t>
            </a:r>
            <a:r>
              <a:rPr lang="en-US" sz="1200" kern="1200" dirty="0" smtClean="0">
                <a:solidFill>
                  <a:schemeClr val="tx1"/>
                </a:solidFill>
                <a:latin typeface="+mn-lt"/>
                <a:ea typeface="+mn-ea"/>
                <a:cs typeface="+mn-cs"/>
              </a:rPr>
              <a:t>the web-based tool</a:t>
            </a:r>
            <a:r>
              <a:rPr lang="en-US" sz="1200" kern="1200" baseline="0" dirty="0" smtClean="0">
                <a:solidFill>
                  <a:schemeClr val="tx1"/>
                </a:solidFill>
                <a:latin typeface="+mn-lt"/>
                <a:ea typeface="+mn-ea"/>
                <a:cs typeface="+mn-cs"/>
              </a:rPr>
              <a:t> to track health outcomes (for example, sleeping patterns and smoking). These findings signaled to program leadership that consumers needed support and assistance with using the web-portal.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Staff interviews revealed</a:t>
            </a:r>
            <a:r>
              <a:rPr lang="en-US" sz="1200" kern="1200" dirty="0" smtClean="0">
                <a:solidFill>
                  <a:schemeClr val="tx1"/>
                </a:solidFill>
                <a:latin typeface="+mn-lt"/>
                <a:ea typeface="+mn-ea"/>
                <a:cs typeface="+mn-cs"/>
              </a:rPr>
              <a:t> role confusion</a:t>
            </a:r>
            <a:r>
              <a:rPr lang="en-US" sz="1200" kern="1200" baseline="0" dirty="0" smtClean="0">
                <a:solidFill>
                  <a:schemeClr val="tx1"/>
                </a:solidFill>
                <a:latin typeface="+mn-lt"/>
                <a:ea typeface="+mn-ea"/>
                <a:cs typeface="+mn-cs"/>
              </a:rPr>
              <a:t> among staff and </a:t>
            </a:r>
            <a:r>
              <a:rPr lang="en-US" sz="1200" kern="1200" dirty="0" smtClean="0">
                <a:solidFill>
                  <a:schemeClr val="tx1"/>
                </a:solidFill>
                <a:latin typeface="+mn-lt"/>
                <a:ea typeface="+mn-ea"/>
                <a:cs typeface="+mn-cs"/>
              </a:rPr>
              <a:t>discomfort among case managers and peer specialists in identifying and addressing physical health concerns due to their lack of formal training. As a result, in collaboration</a:t>
            </a:r>
            <a:r>
              <a:rPr lang="en-US" sz="1200" kern="1200" baseline="0" dirty="0" smtClean="0">
                <a:solidFill>
                  <a:schemeClr val="tx1"/>
                </a:solidFill>
                <a:latin typeface="+mn-lt"/>
                <a:ea typeface="+mn-ea"/>
                <a:cs typeface="+mn-cs"/>
              </a:rPr>
              <a:t> with the managed care organization, </a:t>
            </a:r>
            <a:r>
              <a:rPr lang="en-US" sz="1200" kern="1200" dirty="0" smtClean="0">
                <a:solidFill>
                  <a:schemeClr val="tx1"/>
                </a:solidFill>
                <a:latin typeface="+mn-lt"/>
                <a:ea typeface="+mn-ea"/>
                <a:cs typeface="+mn-cs"/>
              </a:rPr>
              <a:t>agency leadership</a:t>
            </a:r>
            <a:r>
              <a:rPr lang="en-US" sz="1200" kern="1200" baseline="0" dirty="0" smtClean="0">
                <a:solidFill>
                  <a:schemeClr val="tx1"/>
                </a:solidFill>
                <a:latin typeface="+mn-lt"/>
                <a:ea typeface="+mn-ea"/>
                <a:cs typeface="+mn-cs"/>
              </a:rPr>
              <a:t> clarified staff roles and responsibilities and offered additional training for case managers and peer specialists. </a:t>
            </a:r>
          </a:p>
          <a:p>
            <a:endParaRPr lang="en-US" sz="1200" baseline="0" dirty="0" smtClean="0"/>
          </a:p>
        </p:txBody>
      </p:sp>
      <p:sp>
        <p:nvSpPr>
          <p:cNvPr id="4" name="Slide Number Placeholder 3"/>
          <p:cNvSpPr>
            <a:spLocks noGrp="1"/>
          </p:cNvSpPr>
          <p:nvPr>
            <p:ph type="sldNum" sz="quarter" idx="10"/>
          </p:nvPr>
        </p:nvSpPr>
        <p:spPr/>
        <p:txBody>
          <a:bodyPr/>
          <a:lstStyle/>
          <a:p>
            <a:fld id="{3A3D313F-63BD-DA45-B361-F8C94543D25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About one year after the portal was implemented, fewer than 50 consumers had completed one of the assessment tools and even fewer completed one of the trackers. Some consumers participating in the focus groups verbalized disinterest in using a computer, whereas others reported using the portal but having difficulty remembering their password. Our</a:t>
            </a:r>
            <a:r>
              <a:rPr lang="en-US" sz="1200" kern="1200" baseline="0" dirty="0" smtClean="0">
                <a:solidFill>
                  <a:schemeClr val="tx1"/>
                </a:solidFill>
                <a:latin typeface="+mn-lt"/>
                <a:ea typeface="+mn-ea"/>
                <a:cs typeface="+mn-cs"/>
              </a:rPr>
              <a:t> discussions with staff </a:t>
            </a:r>
            <a:r>
              <a:rPr lang="en-US" sz="1200" kern="1200" dirty="0" smtClean="0">
                <a:solidFill>
                  <a:schemeClr val="tx1"/>
                </a:solidFill>
                <a:latin typeface="+mn-lt"/>
                <a:ea typeface="+mn-ea"/>
                <a:cs typeface="+mn-cs"/>
              </a:rPr>
              <a:t>and consumers showed that many of</a:t>
            </a:r>
            <a:r>
              <a:rPr lang="en-US" sz="1200" kern="1200" baseline="0" dirty="0" smtClean="0">
                <a:solidFill>
                  <a:schemeClr val="tx1"/>
                </a:solidFill>
                <a:latin typeface="+mn-lt"/>
                <a:ea typeface="+mn-ea"/>
                <a:cs typeface="+mn-cs"/>
              </a:rPr>
              <a:t> them </a:t>
            </a:r>
            <a:r>
              <a:rPr lang="en-US" sz="1200" kern="1200" dirty="0" smtClean="0">
                <a:solidFill>
                  <a:schemeClr val="tx1"/>
                </a:solidFill>
                <a:latin typeface="+mn-lt"/>
                <a:ea typeface="+mn-ea"/>
                <a:cs typeface="+mn-cs"/>
              </a:rPr>
              <a:t>were more accustomed to and comfortable with using paper for tracking health information.  Further, staff noted that computer</a:t>
            </a:r>
            <a:r>
              <a:rPr lang="en-US" sz="1200" kern="1200" baseline="0" dirty="0" smtClean="0">
                <a:solidFill>
                  <a:schemeClr val="tx1"/>
                </a:solidFill>
                <a:latin typeface="+mn-lt"/>
                <a:ea typeface="+mn-ea"/>
                <a:cs typeface="+mn-cs"/>
              </a:rPr>
              <a:t> and Internet accessibility was a challenge</a:t>
            </a:r>
            <a:r>
              <a:rPr lang="en-US" sz="1200" b="0" i="0" kern="1200" baseline="0" dirty="0" smtClean="0">
                <a:solidFill>
                  <a:schemeClr val="tx1"/>
                </a:solidFill>
                <a:latin typeface="+mn-lt"/>
                <a:ea typeface="+mn-ea"/>
                <a:cs typeface="+mn-cs"/>
              </a:rPr>
              <a:t> for some consumers, particularly in rural areas.</a:t>
            </a:r>
            <a:endParaRPr lang="en-US" sz="1200" b="0" i="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Program</a:t>
            </a:r>
            <a:r>
              <a:rPr lang="en-US" sz="1200" kern="1200" baseline="0" dirty="0" smtClean="0">
                <a:solidFill>
                  <a:schemeClr val="tx1"/>
                </a:solidFill>
                <a:latin typeface="+mn-lt"/>
                <a:ea typeface="+mn-ea"/>
                <a:cs typeface="+mn-cs"/>
              </a:rPr>
              <a:t> leadership decided to allow consumers to track outcomes using paper and pencil and p</a:t>
            </a:r>
            <a:r>
              <a:rPr lang="en-US" sz="1200" b="0" i="0" kern="1200" baseline="0" dirty="0" smtClean="0">
                <a:solidFill>
                  <a:schemeClr val="tx1"/>
                </a:solidFill>
                <a:latin typeface="+mn-lt"/>
                <a:ea typeface="+mn-ea"/>
                <a:cs typeface="+mn-cs"/>
              </a:rPr>
              <a:t>lanned</a:t>
            </a:r>
            <a:r>
              <a:rPr lang="en-US" sz="1200" kern="1200" baseline="0" dirty="0" smtClean="0">
                <a:solidFill>
                  <a:schemeClr val="tx1"/>
                </a:solidFill>
                <a:latin typeface="+mn-lt"/>
                <a:ea typeface="+mn-ea"/>
                <a:cs typeface="+mn-cs"/>
              </a:rPr>
              <a:t> to implement this method in 11 additional behavioral health agencies funded through a </a:t>
            </a:r>
            <a:r>
              <a:rPr lang="en-US" sz="1200" kern="1200" baseline="0" dirty="0" err="1" smtClean="0">
                <a:solidFill>
                  <a:schemeClr val="tx1"/>
                </a:solidFill>
                <a:latin typeface="+mn-lt"/>
                <a:ea typeface="+mn-ea"/>
                <a:cs typeface="+mn-cs"/>
              </a:rPr>
              <a:t>PCORI</a:t>
            </a:r>
            <a:r>
              <a:rPr lang="en-US" sz="1200" kern="1200" baseline="0" dirty="0" smtClean="0">
                <a:solidFill>
                  <a:schemeClr val="tx1"/>
                </a:solidFill>
                <a:latin typeface="+mn-lt"/>
                <a:ea typeface="+mn-ea"/>
                <a:cs typeface="+mn-cs"/>
              </a:rPr>
              <a:t> grant. Program leadership also developed a training module on the web </a:t>
            </a:r>
            <a:r>
              <a:rPr lang="en-US" sz="1200" b="0" i="0" kern="1200" baseline="0" dirty="0" smtClean="0">
                <a:solidFill>
                  <a:schemeClr val="tx1"/>
                </a:solidFill>
                <a:latin typeface="+mn-lt"/>
                <a:ea typeface="+mn-ea"/>
                <a:cs typeface="+mn-cs"/>
              </a:rPr>
              <a:t>portal </a:t>
            </a:r>
            <a:r>
              <a:rPr lang="en-US" sz="1200" kern="1200" baseline="0" dirty="0" smtClean="0">
                <a:solidFill>
                  <a:schemeClr val="tx1"/>
                </a:solidFill>
                <a:latin typeface="+mn-lt"/>
                <a:ea typeface="+mn-ea"/>
                <a:cs typeface="+mn-cs"/>
              </a:rPr>
              <a:t>for staff.  </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A3D313F-63BD-DA45-B361-F8C94543D25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 key goal of this program was to have case managers function as wellness coaches for consumers with mental illness. In this role, case</a:t>
            </a:r>
            <a:r>
              <a:rPr lang="en-US" sz="1200" kern="1200" baseline="0" dirty="0" smtClean="0">
                <a:solidFill>
                  <a:schemeClr val="tx1"/>
                </a:solidFill>
                <a:latin typeface="+mn-lt"/>
                <a:ea typeface="+mn-ea"/>
                <a:cs typeface="+mn-cs"/>
              </a:rPr>
              <a:t> managers</a:t>
            </a:r>
            <a:r>
              <a:rPr lang="en-US" sz="1200" kern="1200" dirty="0" smtClean="0">
                <a:solidFill>
                  <a:schemeClr val="tx1"/>
                </a:solidFill>
                <a:latin typeface="+mn-lt"/>
                <a:ea typeface="+mn-ea"/>
                <a:cs typeface="+mn-cs"/>
              </a:rPr>
              <a:t> would identify physical health goals in</a:t>
            </a:r>
            <a:r>
              <a:rPr lang="en-US" sz="1200" kern="1200" baseline="0" dirty="0" smtClean="0">
                <a:solidFill>
                  <a:schemeClr val="tx1"/>
                </a:solidFill>
                <a:latin typeface="+mn-lt"/>
                <a:ea typeface="+mn-ea"/>
                <a:cs typeface="+mn-cs"/>
              </a:rPr>
              <a:t> collaboration with consumers.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 few consumers noted that they were not comfortable sharing physical health information with their case managers. They cited not wanting to share physical health information because it is personal or because they did not want to burden their case managers with such information. Case managers confirmed this impression, noting that some consumers questioned why they would work on a physical health goal with their case manager</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because they didn’t view this responsibility as their case manager’s role.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These findings suggested that even consumers need</a:t>
            </a:r>
            <a:r>
              <a:rPr lang="en-US" sz="1200" kern="1200" baseline="0" dirty="0" smtClean="0">
                <a:solidFill>
                  <a:schemeClr val="tx1"/>
                </a:solidFill>
                <a:latin typeface="+mn-lt"/>
                <a:ea typeface="+mn-ea"/>
                <a:cs typeface="+mn-cs"/>
              </a:rPr>
              <a:t> education about the new role of the case manager as discussing physical health problems was not something they were accustomed to or felt comfortable doing. This also points to the fact that consumers’ perspectives should be obtained not only during program development, but also during implementation.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Integrated care is a major paradigm shift for both staff and consumers and this shift will likely take time to be fully embraced.</a:t>
            </a:r>
            <a:endParaRPr lang="en-US" dirty="0"/>
          </a:p>
        </p:txBody>
      </p:sp>
      <p:sp>
        <p:nvSpPr>
          <p:cNvPr id="4" name="Slide Number Placeholder 3"/>
          <p:cNvSpPr>
            <a:spLocks noGrp="1"/>
          </p:cNvSpPr>
          <p:nvPr>
            <p:ph type="sldNum" sz="quarter" idx="10"/>
          </p:nvPr>
        </p:nvSpPr>
        <p:spPr/>
        <p:txBody>
          <a:bodyPr/>
          <a:lstStyle/>
          <a:p>
            <a:fld id="{3A3D313F-63BD-DA45-B361-F8C94543D25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A3D313F-63BD-DA45-B361-F8C94543D25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10335A"/>
                </a:solidFill>
              </a:rPr>
              <a:t>Timely formative feedback enabled program leaders to refine the program and identify solutions to early implementation challenges.</a:t>
            </a:r>
            <a:endParaRPr lang="en-US" sz="1200" dirty="0" smtClean="0"/>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Our</a:t>
            </a:r>
            <a:r>
              <a:rPr lang="en-US" sz="1200" kern="1200" baseline="0" dirty="0" smtClean="0">
                <a:solidFill>
                  <a:schemeClr val="tx1"/>
                </a:solidFill>
                <a:latin typeface="+mn-lt"/>
                <a:ea typeface="+mn-ea"/>
                <a:cs typeface="+mn-cs"/>
              </a:rPr>
              <a:t> interviews with case managers found that they were uncomfortable identifying consumers</a:t>
            </a:r>
            <a:r>
              <a:rPr lang="en-US" sz="1200" kern="1200" dirty="0" smtClean="0">
                <a:solidFill>
                  <a:schemeClr val="tx1"/>
                </a:solidFill>
                <a:latin typeface="+mn-lt"/>
                <a:ea typeface="+mn-ea"/>
                <a:cs typeface="+mn-cs"/>
              </a:rPr>
              <a:t> with physical health needs because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they had very little formal training about physical health conditions. These staff members desired more formal procedures and tools to help them function as wellness coaches. In response to this information, the</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BH</a:t>
            </a:r>
            <a:r>
              <a:rPr lang="en-US" sz="1200" kern="1200" baseline="0" dirty="0" smtClean="0">
                <a:solidFill>
                  <a:schemeClr val="tx1"/>
                </a:solidFill>
                <a:latin typeface="+mn-lt"/>
                <a:ea typeface="+mn-ea"/>
                <a:cs typeface="+mn-cs"/>
              </a:rPr>
              <a:t> managed care organization and agency leaders developed specific criteria that could be used by case managers and peer specialists to distinguish between consumers who would benefit from working on physical health problems with them and those consumers who should be referred to the nurse.</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Again,</a:t>
            </a:r>
            <a:r>
              <a:rPr lang="en-US" sz="1200" kern="1200" baseline="0" dirty="0" smtClean="0">
                <a:solidFill>
                  <a:schemeClr val="tx1"/>
                </a:solidFill>
                <a:latin typeface="+mn-lt"/>
                <a:ea typeface="+mn-ea"/>
                <a:cs typeface="+mn-cs"/>
              </a:rPr>
              <a:t> these </a:t>
            </a:r>
            <a:r>
              <a:rPr lang="en-US" sz="1200" kern="1200" baseline="0" dirty="0" err="1" smtClean="0">
                <a:solidFill>
                  <a:schemeClr val="tx1"/>
                </a:solidFill>
                <a:latin typeface="+mn-lt"/>
                <a:ea typeface="+mn-ea"/>
                <a:cs typeface="+mn-cs"/>
              </a:rPr>
              <a:t>BH</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agencies had</a:t>
            </a:r>
            <a:r>
              <a:rPr lang="en-US" sz="1200" kern="1200" baseline="0" dirty="0" smtClean="0">
                <a:solidFill>
                  <a:schemeClr val="tx1"/>
                </a:solidFill>
                <a:latin typeface="+mn-lt"/>
                <a:ea typeface="+mn-ea"/>
                <a:cs typeface="+mn-cs"/>
              </a:rPr>
              <a:t> not previously</a:t>
            </a:r>
            <a:r>
              <a:rPr lang="en-US" sz="1200" kern="1200" dirty="0" smtClean="0">
                <a:solidFill>
                  <a:schemeClr val="tx1"/>
                </a:solidFill>
                <a:latin typeface="+mn-lt"/>
                <a:ea typeface="+mn-ea"/>
                <a:cs typeface="+mn-cs"/>
              </a:rPr>
              <a:t> had nurses</a:t>
            </a:r>
            <a:r>
              <a:rPr lang="en-US" sz="1200" kern="1200" baseline="0" dirty="0" smtClean="0">
                <a:solidFill>
                  <a:schemeClr val="tx1"/>
                </a:solidFill>
                <a:latin typeface="+mn-lt"/>
                <a:ea typeface="+mn-ea"/>
                <a:cs typeface="+mn-cs"/>
              </a:rPr>
              <a:t> working in the agency</a:t>
            </a:r>
            <a:r>
              <a:rPr lang="en-US" sz="1200" kern="1200" dirty="0" smtClean="0">
                <a:solidFill>
                  <a:schemeClr val="tx1"/>
                </a:solidFill>
                <a:latin typeface="+mn-lt"/>
                <a:ea typeface="+mn-ea"/>
                <a:cs typeface="+mn-cs"/>
              </a:rPr>
              <a:t>. At the outset of the program, case managers did not realize that the goal of the program was for them to function as wellness coaches. The nurses also struggled</a:t>
            </a:r>
            <a:r>
              <a:rPr lang="en-US" sz="1200" kern="1200" baseline="0" dirty="0" smtClean="0">
                <a:solidFill>
                  <a:schemeClr val="tx1"/>
                </a:solidFill>
                <a:latin typeface="+mn-lt"/>
                <a:ea typeface="+mn-ea"/>
                <a:cs typeface="+mn-cs"/>
              </a:rPr>
              <a:t> with defining their roles since they were new to the agency. As a result, there was a lot of</a:t>
            </a:r>
            <a:r>
              <a:rPr lang="en-US" sz="1200" kern="1200" dirty="0" smtClean="0">
                <a:solidFill>
                  <a:schemeClr val="tx1"/>
                </a:solidFill>
                <a:latin typeface="+mn-lt"/>
                <a:ea typeface="+mn-ea"/>
                <a:cs typeface="+mn-cs"/>
              </a:rPr>
              <a:t> role confusion among staff. To address this, the </a:t>
            </a:r>
            <a:r>
              <a:rPr lang="en-US" sz="1200" kern="1200" dirty="0" err="1" smtClean="0">
                <a:solidFill>
                  <a:schemeClr val="tx1"/>
                </a:solidFill>
                <a:latin typeface="+mn-lt"/>
                <a:ea typeface="+mn-ea"/>
                <a:cs typeface="+mn-cs"/>
              </a:rPr>
              <a:t>BH</a:t>
            </a:r>
            <a:r>
              <a:rPr lang="en-US" sz="1200" kern="1200" dirty="0" smtClean="0">
                <a:solidFill>
                  <a:schemeClr val="tx1"/>
                </a:solidFill>
                <a:latin typeface="+mn-lt"/>
                <a:ea typeface="+mn-ea"/>
                <a:cs typeface="+mn-cs"/>
              </a:rPr>
              <a:t> organization and agency staff developed written job descriptions for</a:t>
            </a:r>
            <a:r>
              <a:rPr lang="en-US" sz="1200" kern="1200" baseline="0" dirty="0" smtClean="0">
                <a:solidFill>
                  <a:schemeClr val="tx1"/>
                </a:solidFill>
                <a:latin typeface="+mn-lt"/>
                <a:ea typeface="+mn-ea"/>
                <a:cs typeface="+mn-cs"/>
              </a:rPr>
              <a:t> both the nurses and case managers to provide clarity on responsibilities and expectations. </a:t>
            </a:r>
            <a:r>
              <a:rPr lang="en-US" sz="1200" kern="1200" dirty="0" smtClean="0">
                <a:solidFill>
                  <a:schemeClr val="tx1"/>
                </a:solidFill>
                <a:latin typeface="+mn-lt"/>
                <a:ea typeface="+mn-ea"/>
                <a:cs typeface="+mn-cs"/>
              </a:rPr>
              <a:t>Also, a high-risk care manager from the</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BH</a:t>
            </a:r>
            <a:r>
              <a:rPr lang="en-US" sz="1200" kern="1200" baseline="0" dirty="0" smtClean="0">
                <a:solidFill>
                  <a:schemeClr val="tx1"/>
                </a:solidFill>
                <a:latin typeface="+mn-lt"/>
                <a:ea typeface="+mn-ea"/>
                <a:cs typeface="+mn-cs"/>
              </a:rPr>
              <a:t> managed care organization</a:t>
            </a:r>
            <a:r>
              <a:rPr lang="en-US" sz="1200" kern="1200" dirty="0" smtClean="0">
                <a:solidFill>
                  <a:schemeClr val="tx1"/>
                </a:solidFill>
                <a:latin typeface="+mn-lt"/>
                <a:ea typeface="+mn-ea"/>
                <a:cs typeface="+mn-cs"/>
              </a:rPr>
              <a:t> initiated meetings with nurses on a weekly basis to assist with role clarification</a:t>
            </a:r>
            <a:r>
              <a:rPr lang="en-US" sz="1200" kern="1200" baseline="0" dirty="0" smtClean="0">
                <a:solidFill>
                  <a:schemeClr val="tx1"/>
                </a:solidFill>
                <a:latin typeface="+mn-lt"/>
                <a:ea typeface="+mn-ea"/>
                <a:cs typeface="+mn-cs"/>
              </a:rPr>
              <a:t> and serve as</a:t>
            </a:r>
            <a:r>
              <a:rPr lang="en-US" sz="1200" kern="1200" dirty="0" smtClean="0">
                <a:solidFill>
                  <a:schemeClr val="tx1"/>
                </a:solidFill>
                <a:latin typeface="+mn-lt"/>
                <a:ea typeface="+mn-ea"/>
                <a:cs typeface="+mn-cs"/>
              </a:rPr>
              <a:t> a resource for information. </a:t>
            </a:r>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r>
              <a:rPr lang="en-US" sz="1200" b="0" dirty="0" smtClean="0">
                <a:latin typeface="+mn-lt"/>
              </a:rPr>
              <a:t>These important perspectives</a:t>
            </a:r>
            <a:r>
              <a:rPr lang="en-US" sz="1200" b="0" baseline="0" dirty="0" smtClean="0">
                <a:latin typeface="+mn-lt"/>
              </a:rPr>
              <a:t> of staff and consumers allowed for mid-course corrections that moved the program closer to its goals.</a:t>
            </a:r>
            <a:endParaRPr lang="en-US" dirty="0"/>
          </a:p>
        </p:txBody>
      </p:sp>
      <p:sp>
        <p:nvSpPr>
          <p:cNvPr id="4" name="Slide Number Placeholder 3"/>
          <p:cNvSpPr>
            <a:spLocks noGrp="1"/>
          </p:cNvSpPr>
          <p:nvPr>
            <p:ph type="sldNum" sz="quarter" idx="10"/>
          </p:nvPr>
        </p:nvSpPr>
        <p:spPr/>
        <p:txBody>
          <a:bodyPr/>
          <a:lstStyle/>
          <a:p>
            <a:fld id="{3A3D313F-63BD-DA45-B361-F8C94543D25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995612" y="2130425"/>
            <a:ext cx="5809721" cy="1470025"/>
          </a:xfrm>
        </p:spPr>
        <p:txBody>
          <a:bodyPr>
            <a:normAutofit/>
          </a:bodyPr>
          <a:lstStyle>
            <a:lvl1pPr>
              <a:defRPr sz="2600" b="1" baseline="0">
                <a:solidFill>
                  <a:schemeClr val="tx1"/>
                </a:solidFill>
                <a:latin typeface="Arial Black" pitchFamily="34" charset="0"/>
                <a:cs typeface="Arial" pitchFamily="34" charset="0"/>
              </a:defRPr>
            </a:lvl1pPr>
          </a:lstStyle>
          <a:p>
            <a:r>
              <a:rPr lang="en-US" dirty="0" smtClean="0"/>
              <a:t>Presentation Title:</a:t>
            </a:r>
            <a:endParaRPr lang="en-US" dirty="0"/>
          </a:p>
        </p:txBody>
      </p:sp>
      <p:sp>
        <p:nvSpPr>
          <p:cNvPr id="3" name="Subtitle 2"/>
          <p:cNvSpPr>
            <a:spLocks noGrp="1"/>
          </p:cNvSpPr>
          <p:nvPr>
            <p:ph type="subTitle" idx="1" hasCustomPrompt="1"/>
          </p:nvPr>
        </p:nvSpPr>
        <p:spPr>
          <a:xfrm>
            <a:off x="2995612" y="3851910"/>
            <a:ext cx="5737862" cy="594788"/>
          </a:xfrm>
        </p:spPr>
        <p:txBody>
          <a:bodyPr lIns="0" tIns="0" rIns="0" bIns="0">
            <a:normAutofit/>
          </a:bodyPr>
          <a:lstStyle>
            <a:lvl1pPr marL="0" indent="0" algn="l">
              <a:buNone/>
              <a:defRPr sz="1500" baseline="0">
                <a:solidFill>
                  <a:schemeClr val="tx1"/>
                </a:solidFill>
                <a:latin typeface="Arial Blac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Presentation at the xxx Conference, city, state (location)</a:t>
            </a:r>
          </a:p>
        </p:txBody>
      </p:sp>
      <p:cxnSp>
        <p:nvCxnSpPr>
          <p:cNvPr id="5" name="Straight Connector 4"/>
          <p:cNvCxnSpPr/>
          <p:nvPr userDrawn="1"/>
        </p:nvCxnSpPr>
        <p:spPr>
          <a:xfrm>
            <a:off x="2988733" y="3717400"/>
            <a:ext cx="5334000" cy="1588"/>
          </a:xfrm>
          <a:prstGeom prst="line">
            <a:avLst/>
          </a:prstGeom>
          <a:ln w="317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userDrawn="1"/>
        </p:nvCxnSpPr>
        <p:spPr>
          <a:xfrm>
            <a:off x="2988733" y="4909075"/>
            <a:ext cx="5334000" cy="1588"/>
          </a:xfrm>
          <a:prstGeom prst="line">
            <a:avLst/>
          </a:prstGeom>
          <a:ln w="317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2" name="Rectangle 11"/>
          <p:cNvSpPr/>
          <p:nvPr userDrawn="1"/>
        </p:nvSpPr>
        <p:spPr>
          <a:xfrm>
            <a:off x="228600" y="5791200"/>
            <a:ext cx="8686800" cy="74506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Connector 12"/>
          <p:cNvCxnSpPr/>
          <p:nvPr userDrawn="1"/>
        </p:nvCxnSpPr>
        <p:spPr>
          <a:xfrm>
            <a:off x="232120" y="6153679"/>
            <a:ext cx="8674812" cy="1588"/>
          </a:xfrm>
          <a:prstGeom prst="line">
            <a:avLst/>
          </a:prstGeom>
          <a:ln w="12700" cap="flat" cmpd="sng" algn="ctr">
            <a:solidFill>
              <a:srgbClr val="D2243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0" hasCustomPrompt="1"/>
          </p:nvPr>
        </p:nvSpPr>
        <p:spPr>
          <a:xfrm>
            <a:off x="2915603" y="2411095"/>
            <a:ext cx="5806440" cy="914400"/>
          </a:xfrm>
        </p:spPr>
        <p:txBody>
          <a:bodyPr>
            <a:noAutofit/>
          </a:bodyPr>
          <a:lstStyle>
            <a:lvl1pPr>
              <a:buNone/>
              <a:defRPr sz="2600" b="0">
                <a:solidFill>
                  <a:schemeClr val="tx1"/>
                </a:solidFill>
                <a:latin typeface="Arial" pitchFamily="34" charset="0"/>
                <a:cs typeface="Arial" pitchFamily="34" charset="0"/>
              </a:defRPr>
            </a:lvl1pPr>
            <a:lvl2pPr>
              <a:defRPr sz="2600">
                <a:latin typeface="Arial" pitchFamily="34" charset="0"/>
                <a:cs typeface="Arial" pitchFamily="34" charset="0"/>
              </a:defRPr>
            </a:lvl2pPr>
            <a:lvl3pPr>
              <a:defRPr sz="2600">
                <a:latin typeface="Arial" pitchFamily="34" charset="0"/>
                <a:cs typeface="Arial" pitchFamily="34" charset="0"/>
              </a:defRPr>
            </a:lvl3pPr>
            <a:lvl4pPr>
              <a:defRPr sz="2600">
                <a:latin typeface="Arial" pitchFamily="34" charset="0"/>
                <a:cs typeface="Arial" pitchFamily="34" charset="0"/>
              </a:defRPr>
            </a:lvl4pPr>
            <a:lvl5pPr>
              <a:defRPr sz="2600">
                <a:latin typeface="Arial" pitchFamily="34" charset="0"/>
                <a:cs typeface="Arial" pitchFamily="34" charset="0"/>
              </a:defRPr>
            </a:lvl5pPr>
          </a:lstStyle>
          <a:p>
            <a:pPr lvl="0"/>
            <a:r>
              <a:rPr lang="en-US" dirty="0" smtClean="0"/>
              <a:t>Subtitle (after colon) in this font</a:t>
            </a:r>
            <a:endParaRPr lang="en-US" dirty="0"/>
          </a:p>
        </p:txBody>
      </p:sp>
      <p:sp>
        <p:nvSpPr>
          <p:cNvPr id="22" name="Text Placeholder 21"/>
          <p:cNvSpPr>
            <a:spLocks noGrp="1"/>
          </p:cNvSpPr>
          <p:nvPr>
            <p:ph type="body" sz="quarter" idx="11" hasCustomPrompt="1"/>
          </p:nvPr>
        </p:nvSpPr>
        <p:spPr>
          <a:xfrm>
            <a:off x="2898648" y="5132388"/>
            <a:ext cx="5806440" cy="914400"/>
          </a:xfrm>
        </p:spPr>
        <p:txBody>
          <a:bodyPr>
            <a:normAutofit/>
          </a:bodyPr>
          <a:lstStyle>
            <a:lvl1pPr>
              <a:spcBef>
                <a:spcPct val="20000"/>
              </a:spcBef>
              <a:buNone/>
              <a:defRPr sz="1600">
                <a:latin typeface="Arial" pitchFamily="34" charset="0"/>
                <a:cs typeface="Arial" pitchFamily="34" charset="0"/>
              </a:defRPr>
            </a:lvl1pPr>
          </a:lstStyle>
          <a:p>
            <a:pPr lvl="0">
              <a:spcBef>
                <a:spcPct val="20000"/>
              </a:spcBef>
            </a:pPr>
            <a:r>
              <a:rPr kumimoji="0" lang="en-US" sz="1600" u="none" strike="noStrike" kern="1200" cap="none" spc="0" normalizeH="0" baseline="0" noProof="0" dirty="0" smtClean="0">
                <a:ln>
                  <a:noFill/>
                </a:ln>
                <a:solidFill>
                  <a:schemeClr val="tx1"/>
                </a:solidFill>
                <a:effectLst/>
                <a:uLnTx/>
                <a:uFillTx/>
                <a:latin typeface="Arial"/>
                <a:ea typeface="+mn-ea"/>
                <a:cs typeface="Arial"/>
              </a:rPr>
              <a:t>Author • Author</a:t>
            </a:r>
            <a:r>
              <a:rPr lang="en-US" sz="1600" dirty="0" smtClean="0">
                <a:latin typeface="Arial"/>
                <a:cs typeface="Arial"/>
              </a:rPr>
              <a:t> • Author</a:t>
            </a:r>
            <a:endParaRPr kumimoji="0" lang="en-US" sz="1600" u="none" strike="noStrike" kern="1200" cap="none" spc="0" normalizeH="0" baseline="0" noProof="0" dirty="0" smtClean="0">
              <a:ln>
                <a:noFill/>
              </a:ln>
              <a:solidFill>
                <a:schemeClr val="tx1"/>
              </a:solidFill>
              <a:effectLst/>
              <a:uLnTx/>
              <a:uFillTx/>
              <a:latin typeface="Arial"/>
              <a:ea typeface="+mn-ea"/>
              <a:cs typeface="Arial"/>
            </a:endParaRPr>
          </a:p>
          <a:p>
            <a:pPr lvl="0">
              <a:spcBef>
                <a:spcPct val="20000"/>
              </a:spcBef>
            </a:pPr>
            <a:r>
              <a:rPr lang="en-US" sz="1600" dirty="0" smtClean="0">
                <a:latin typeface="Arial"/>
                <a:cs typeface="Arial"/>
              </a:rPr>
              <a:t>Author • Author • Author</a:t>
            </a:r>
            <a:endParaRPr kumimoji="0" lang="en-US" sz="1600" u="none" strike="noStrike" kern="1200" cap="none" spc="0" normalizeH="0" baseline="0" noProof="0" dirty="0" smtClean="0">
              <a:ln>
                <a:noFill/>
              </a:ln>
              <a:solidFill>
                <a:schemeClr val="tx1"/>
              </a:solidFill>
              <a:effectLst/>
              <a:uLnTx/>
              <a:uFillTx/>
              <a:latin typeface="Arial"/>
              <a:ea typeface="+mn-ea"/>
              <a:cs typeface="Arial"/>
            </a:endParaRPr>
          </a:p>
        </p:txBody>
      </p:sp>
      <p:sp>
        <p:nvSpPr>
          <p:cNvPr id="16" name="Text Placeholder 15"/>
          <p:cNvSpPr>
            <a:spLocks noGrp="1"/>
          </p:cNvSpPr>
          <p:nvPr>
            <p:ph type="body" sz="quarter" idx="12" hasCustomPrompt="1"/>
          </p:nvPr>
        </p:nvSpPr>
        <p:spPr>
          <a:xfrm>
            <a:off x="2896235" y="4610100"/>
            <a:ext cx="5859146" cy="335598"/>
          </a:xfrm>
        </p:spPr>
        <p:txBody>
          <a:bodyPr>
            <a:normAutofit/>
          </a:bodyPr>
          <a:lstStyle>
            <a:lvl1pPr>
              <a:buNone/>
              <a:defRPr sz="1500" baseline="0">
                <a:latin typeface="Arial Black" pitchFamily="34" charset="0"/>
              </a:defRPr>
            </a:lvl1pPr>
          </a:lstStyle>
          <a:p>
            <a:pPr lvl="0"/>
            <a:r>
              <a:rPr lang="en-US" dirty="0" smtClean="0"/>
              <a:t>Enter conference date</a:t>
            </a:r>
          </a:p>
        </p:txBody>
      </p:sp>
      <p:pic>
        <p:nvPicPr>
          <p:cNvPr id="14" name="Picture 2" descr="N:\Corporate\Communications\Images\logos\_Mathematica Policy Research Logo\Mathematica-logo-RGB.png"/>
          <p:cNvPicPr>
            <a:picLocks noChangeAspect="1" noChangeArrowheads="1"/>
          </p:cNvPicPr>
          <p:nvPr userDrawn="1"/>
        </p:nvPicPr>
        <p:blipFill>
          <a:blip r:embed="rId2"/>
          <a:srcRect/>
          <a:stretch>
            <a:fillRect/>
          </a:stretch>
        </p:blipFill>
        <p:spPr bwMode="auto">
          <a:xfrm>
            <a:off x="243840" y="207437"/>
            <a:ext cx="1764430" cy="584242"/>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ert Text--One-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5" name="TextBox 4"/>
          <p:cNvSpPr txBox="1"/>
          <p:nvPr userDrawn="1"/>
        </p:nvSpPr>
        <p:spPr>
          <a:xfrm>
            <a:off x="4137660" y="6377940"/>
            <a:ext cx="9144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chemeClr val="tx1"/>
                </a:solidFill>
                <a:latin typeface="+mn-lt"/>
                <a:cs typeface="Arial Black"/>
              </a:rPr>
              <a:pPr algn="ctr">
                <a:spcBef>
                  <a:spcPct val="20000"/>
                </a:spcBef>
              </a:pPr>
              <a:t>‹#›</a:t>
            </a:fld>
            <a:endParaRPr lang="en-US" sz="1200" b="0" dirty="0" smtClean="0">
              <a:solidFill>
                <a:schemeClr val="tx1"/>
              </a:solidFill>
              <a:latin typeface="+mn-lt"/>
              <a:cs typeface="Arial Black"/>
            </a:endParaRPr>
          </a:p>
        </p:txBody>
      </p:sp>
      <p:sp>
        <p:nvSpPr>
          <p:cNvPr id="12" name="Text Placeholder 11"/>
          <p:cNvSpPr>
            <a:spLocks noGrp="1"/>
          </p:cNvSpPr>
          <p:nvPr>
            <p:ph type="body" sz="quarter" idx="11"/>
          </p:nvPr>
        </p:nvSpPr>
        <p:spPr>
          <a:xfrm>
            <a:off x="457200" y="1173480"/>
            <a:ext cx="8229599" cy="4846320"/>
          </a:xfrm>
        </p:spPr>
        <p:txBody>
          <a:bodyPr/>
          <a:lstStyle>
            <a:lvl1pPr marL="228600" indent="-228600">
              <a:spcBef>
                <a:spcPts val="1000"/>
              </a:spcBef>
              <a:spcAft>
                <a:spcPts val="600"/>
              </a:spcAft>
              <a:buClr>
                <a:schemeClr val="tx1"/>
              </a:buClr>
              <a:buSzPct val="115000"/>
              <a:defRPr sz="1600" b="1">
                <a:latin typeface="Arial Bold" pitchFamily="34" charset="0"/>
                <a:cs typeface="Arial Bold" pitchFamily="34" charset="0"/>
              </a:defRPr>
            </a:lvl1pPr>
            <a:lvl2pPr marL="457200" indent="-228600">
              <a:spcBef>
                <a:spcPts val="300"/>
              </a:spcBef>
              <a:spcAft>
                <a:spcPts val="300"/>
              </a:spcAft>
              <a:buClr>
                <a:schemeClr val="tx1"/>
              </a:buClr>
              <a:defRPr sz="1600" b="1">
                <a:latin typeface="Arial Bold" pitchFamily="34" charset="0"/>
                <a:cs typeface="Arial Bold" pitchFamily="34" charset="0"/>
              </a:defRPr>
            </a:lvl2pPr>
            <a:lvl3pPr marL="685800" indent="-228600">
              <a:spcBef>
                <a:spcPts val="300"/>
              </a:spcBef>
              <a:buClr>
                <a:schemeClr val="tx1"/>
              </a:buClr>
              <a:defRPr sz="1400"/>
            </a:lvl3pPr>
            <a:lvl4pPr marL="1316038" indent="-346075">
              <a:spcBef>
                <a:spcPts val="300"/>
              </a:spcBef>
              <a:defRPr sz="1400"/>
            </a:lvl4pPr>
            <a:lvl5pPr marL="1660525" indent="-344488">
              <a:spcBef>
                <a:spcPts val="300"/>
              </a:spcBef>
              <a:defRPr sz="1400"/>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sert Text--Two-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4" name="TextBox 3"/>
          <p:cNvSpPr txBox="1"/>
          <p:nvPr userDrawn="1"/>
        </p:nvSpPr>
        <p:spPr>
          <a:xfrm>
            <a:off x="4137660" y="6377940"/>
            <a:ext cx="9144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chemeClr val="tx1"/>
                </a:solidFill>
                <a:latin typeface="+mn-lt"/>
                <a:cs typeface="Arial Black"/>
              </a:rPr>
              <a:pPr algn="ctr">
                <a:spcBef>
                  <a:spcPct val="20000"/>
                </a:spcBef>
              </a:pPr>
              <a:t>‹#›</a:t>
            </a:fld>
            <a:endParaRPr lang="en-US" sz="1200" b="0" dirty="0" smtClean="0">
              <a:solidFill>
                <a:schemeClr val="tx1"/>
              </a:solidFill>
              <a:latin typeface="+mn-lt"/>
              <a:cs typeface="Arial Black"/>
            </a:endParaRPr>
          </a:p>
        </p:txBody>
      </p:sp>
      <p:sp>
        <p:nvSpPr>
          <p:cNvPr id="6" name="Text Placeholder 11"/>
          <p:cNvSpPr>
            <a:spLocks noGrp="1"/>
          </p:cNvSpPr>
          <p:nvPr>
            <p:ph type="body" sz="quarter" idx="11"/>
          </p:nvPr>
        </p:nvSpPr>
        <p:spPr>
          <a:xfrm>
            <a:off x="457200" y="1642188"/>
            <a:ext cx="4021493" cy="4273420"/>
          </a:xfrm>
        </p:spPr>
        <p:txBody>
          <a:bodyPr/>
          <a:lstStyle>
            <a:lvl1pPr marL="228600" indent="-228600">
              <a:spcBef>
                <a:spcPts val="1000"/>
              </a:spcBef>
              <a:spcAft>
                <a:spcPts val="600"/>
              </a:spcAft>
              <a:buClr>
                <a:schemeClr val="tx1"/>
              </a:buClr>
              <a:buSzPct val="115000"/>
              <a:defRPr sz="1600" b="1">
                <a:latin typeface="Arial Bold" pitchFamily="34" charset="0"/>
                <a:cs typeface="Arial Bold" pitchFamily="34" charset="0"/>
              </a:defRPr>
            </a:lvl1pPr>
            <a:lvl2pPr marL="457200" indent="-228600">
              <a:spcBef>
                <a:spcPts val="300"/>
              </a:spcBef>
              <a:spcAft>
                <a:spcPts val="300"/>
              </a:spcAft>
              <a:buClr>
                <a:schemeClr val="tx1"/>
              </a:buClr>
              <a:defRPr sz="1600">
                <a:latin typeface="Arial Bold" pitchFamily="34" charset="0"/>
                <a:cs typeface="Arial Bold" pitchFamily="34" charset="0"/>
              </a:defRPr>
            </a:lvl2pPr>
            <a:lvl3pPr marL="685800" indent="-228600">
              <a:spcBef>
                <a:spcPts val="300"/>
              </a:spcBef>
              <a:buClr>
                <a:schemeClr val="tx1"/>
              </a:buClr>
              <a:defRPr sz="1400"/>
            </a:lvl3pPr>
            <a:lvl4pPr marL="1316038" indent="-346075">
              <a:spcBef>
                <a:spcPts val="300"/>
              </a:spcBef>
              <a:defRPr sz="1400"/>
            </a:lvl4pPr>
            <a:lvl5pPr marL="1660525" indent="-344488">
              <a:spcBef>
                <a:spcPts val="300"/>
              </a:spcBef>
              <a:defRPr sz="1400"/>
            </a:lvl5pPr>
          </a:lstStyle>
          <a:p>
            <a:pPr lvl="0"/>
            <a:r>
              <a:rPr lang="en-US" smtClean="0"/>
              <a:t>Click to edit Master text styles</a:t>
            </a:r>
          </a:p>
          <a:p>
            <a:pPr lvl="1"/>
            <a:r>
              <a:rPr lang="en-US" smtClean="0"/>
              <a:t>Second level</a:t>
            </a:r>
          </a:p>
          <a:p>
            <a:pPr lvl="2"/>
            <a:r>
              <a:rPr lang="en-US" smtClean="0"/>
              <a:t>Third level</a:t>
            </a:r>
          </a:p>
        </p:txBody>
      </p:sp>
      <p:sp>
        <p:nvSpPr>
          <p:cNvPr id="8" name="Text Placeholder 11"/>
          <p:cNvSpPr>
            <a:spLocks noGrp="1"/>
          </p:cNvSpPr>
          <p:nvPr>
            <p:ph type="body" sz="quarter" idx="13"/>
          </p:nvPr>
        </p:nvSpPr>
        <p:spPr>
          <a:xfrm>
            <a:off x="4702624" y="1642188"/>
            <a:ext cx="3984175" cy="4273420"/>
          </a:xfrm>
        </p:spPr>
        <p:txBody>
          <a:bodyPr/>
          <a:lstStyle>
            <a:lvl1pPr marL="228600" indent="-228600">
              <a:spcBef>
                <a:spcPts val="1000"/>
              </a:spcBef>
              <a:spcAft>
                <a:spcPts val="600"/>
              </a:spcAft>
              <a:buClr>
                <a:schemeClr val="tx1"/>
              </a:buClr>
              <a:buSzPct val="115000"/>
              <a:defRPr sz="1600" b="1">
                <a:latin typeface="Arial Bold" pitchFamily="34" charset="0"/>
                <a:cs typeface="Arial Bold" pitchFamily="34" charset="0"/>
              </a:defRPr>
            </a:lvl1pPr>
            <a:lvl2pPr marL="457200" indent="-228600">
              <a:spcBef>
                <a:spcPts val="300"/>
              </a:spcBef>
              <a:spcAft>
                <a:spcPts val="300"/>
              </a:spcAft>
              <a:buClr>
                <a:schemeClr val="tx1"/>
              </a:buClr>
              <a:defRPr sz="1600">
                <a:latin typeface="Arial Bold" pitchFamily="34" charset="0"/>
                <a:cs typeface="Arial Bold" pitchFamily="34" charset="0"/>
              </a:defRPr>
            </a:lvl2pPr>
            <a:lvl3pPr marL="685800" indent="-228600">
              <a:spcBef>
                <a:spcPts val="300"/>
              </a:spcBef>
              <a:buClr>
                <a:schemeClr val="tx1"/>
              </a:buClr>
              <a:defRPr sz="1400"/>
            </a:lvl3pPr>
            <a:lvl4pPr marL="1316038" indent="-346075">
              <a:spcBef>
                <a:spcPts val="300"/>
              </a:spcBef>
              <a:defRPr sz="1400"/>
            </a:lvl4pPr>
            <a:lvl5pPr marL="1660525" indent="-344488">
              <a:spcBef>
                <a:spcPts val="300"/>
              </a:spcBef>
              <a:defRPr sz="1400"/>
            </a:lvl5pPr>
          </a:lstStyle>
          <a:p>
            <a:pPr lvl="0"/>
            <a:r>
              <a:rPr lang="en-US" smtClean="0"/>
              <a:t>Click to edit Master text styles</a:t>
            </a:r>
          </a:p>
          <a:p>
            <a:pPr lvl="1"/>
            <a:r>
              <a:rPr lang="en-US" smtClean="0"/>
              <a:t>Second level</a:t>
            </a:r>
          </a:p>
          <a:p>
            <a:pPr lvl="2"/>
            <a:r>
              <a:rPr lang="en-US" smtClean="0"/>
              <a:t>Third level</a:t>
            </a:r>
          </a:p>
        </p:txBody>
      </p:sp>
      <p:sp>
        <p:nvSpPr>
          <p:cNvPr id="7" name="Text Placeholder 2"/>
          <p:cNvSpPr>
            <a:spLocks noGrp="1"/>
          </p:cNvSpPr>
          <p:nvPr userDrawn="1">
            <p:ph type="body" sz="quarter" idx="10"/>
          </p:nvPr>
        </p:nvSpPr>
        <p:spPr>
          <a:xfrm>
            <a:off x="457199" y="1166813"/>
            <a:ext cx="4021495" cy="475375"/>
          </a:xfrm>
        </p:spPr>
        <p:txBody>
          <a:bodyPr>
            <a:normAutofit/>
          </a:bodyPr>
          <a:lstStyle>
            <a:lvl1pPr marL="0" indent="0">
              <a:spcBef>
                <a:spcPts val="0"/>
              </a:spcBef>
              <a:buNone/>
              <a:defRPr sz="1800">
                <a:solidFill>
                  <a:schemeClr val="tx1"/>
                </a:solidFill>
                <a:latin typeface="Arial Black" pitchFamily="34" charset="0"/>
              </a:defRPr>
            </a:lvl1pPr>
          </a:lstStyle>
          <a:p>
            <a:pPr lvl="0"/>
            <a:r>
              <a:rPr lang="en-US" smtClean="0"/>
              <a:t>Click to edit Master text styles</a:t>
            </a:r>
          </a:p>
        </p:txBody>
      </p:sp>
      <p:sp>
        <p:nvSpPr>
          <p:cNvPr id="9" name="Text Placeholder 4"/>
          <p:cNvSpPr>
            <a:spLocks noGrp="1"/>
          </p:cNvSpPr>
          <p:nvPr userDrawn="1">
            <p:ph type="body" sz="quarter" idx="12"/>
          </p:nvPr>
        </p:nvSpPr>
        <p:spPr>
          <a:xfrm>
            <a:off x="4702624" y="1166813"/>
            <a:ext cx="3984175" cy="475375"/>
          </a:xfrm>
        </p:spPr>
        <p:txBody>
          <a:bodyPr>
            <a:normAutofit/>
          </a:bodyPr>
          <a:lstStyle>
            <a:lvl1pPr marL="0" indent="0">
              <a:spcBef>
                <a:spcPts val="0"/>
              </a:spcBef>
              <a:buNone/>
              <a:defRPr sz="1800">
                <a:solidFill>
                  <a:schemeClr val="tx1"/>
                </a:solidFill>
                <a:latin typeface="Arial Black" pitchFamily="34" charset="0"/>
              </a:defRPr>
            </a:lvl1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722313" y="2206888"/>
            <a:ext cx="7772400" cy="1500187"/>
          </a:xfrm>
        </p:spPr>
        <p:txBody>
          <a:bodyPr anchor="ctr">
            <a:normAutofit/>
          </a:bodyPr>
          <a:lstStyle>
            <a:lvl1pPr marL="0" indent="0" algn="ctr">
              <a:buNone/>
              <a:defRPr sz="2800" baseline="0">
                <a:solidFill>
                  <a:schemeClr val="tx1"/>
                </a:solidFill>
                <a:latin typeface="Arial Black"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Slide</a:t>
            </a:r>
          </a:p>
        </p:txBody>
      </p:sp>
      <p:sp>
        <p:nvSpPr>
          <p:cNvPr id="5" name="TextBox 4"/>
          <p:cNvSpPr txBox="1"/>
          <p:nvPr userDrawn="1"/>
        </p:nvSpPr>
        <p:spPr>
          <a:xfrm>
            <a:off x="4137660" y="6377940"/>
            <a:ext cx="9144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chemeClr val="tx1"/>
                </a:solidFill>
                <a:latin typeface="+mn-lt"/>
                <a:cs typeface="Arial Black"/>
              </a:rPr>
              <a:pPr algn="ctr">
                <a:spcBef>
                  <a:spcPct val="20000"/>
                </a:spcBef>
              </a:pPr>
              <a:t>‹#›</a:t>
            </a:fld>
            <a:endParaRPr lang="en-US" sz="1200" b="0" dirty="0" smtClean="0">
              <a:solidFill>
                <a:schemeClr val="tx1"/>
              </a:solidFill>
              <a:latin typeface="+mn-lt"/>
              <a:cs typeface="Arial Black"/>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a:solidFill>
                  <a:schemeClr val="tx1"/>
                </a:solidFill>
              </a:defRPr>
            </a:lvl1pPr>
          </a:lstStyle>
          <a:p>
            <a:r>
              <a:rPr lang="en-US" dirty="0" smtClean="0"/>
              <a:t>Table Title</a:t>
            </a:r>
            <a:endParaRPr lang="en-US" dirty="0"/>
          </a:p>
        </p:txBody>
      </p:sp>
      <p:sp>
        <p:nvSpPr>
          <p:cNvPr id="4" name="TextBox 3"/>
          <p:cNvSpPr txBox="1"/>
          <p:nvPr userDrawn="1"/>
        </p:nvSpPr>
        <p:spPr>
          <a:xfrm>
            <a:off x="4137660" y="6377940"/>
            <a:ext cx="9144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chemeClr val="tx1"/>
                </a:solidFill>
                <a:latin typeface="+mn-lt"/>
                <a:cs typeface="Arial Black"/>
              </a:rPr>
              <a:pPr algn="ctr">
                <a:spcBef>
                  <a:spcPct val="20000"/>
                </a:spcBef>
              </a:pPr>
              <a:t>‹#›</a:t>
            </a:fld>
            <a:endParaRPr lang="en-US" sz="1200" b="0" dirty="0" smtClean="0">
              <a:solidFill>
                <a:schemeClr val="tx1"/>
              </a:solidFill>
              <a:latin typeface="+mn-lt"/>
              <a:cs typeface="Arial Black"/>
            </a:endParaRPr>
          </a:p>
        </p:txBody>
      </p:sp>
      <p:sp>
        <p:nvSpPr>
          <p:cNvPr id="8" name="Text Placeholder 7"/>
          <p:cNvSpPr>
            <a:spLocks noGrp="1"/>
          </p:cNvSpPr>
          <p:nvPr>
            <p:ph type="body" sz="quarter" idx="10" hasCustomPrompt="1"/>
          </p:nvPr>
        </p:nvSpPr>
        <p:spPr>
          <a:xfrm>
            <a:off x="354983" y="5272161"/>
            <a:ext cx="8443782" cy="914400"/>
          </a:xfrm>
        </p:spPr>
        <p:txBody>
          <a:bodyPr>
            <a:noAutofit/>
          </a:bodyPr>
          <a:lstStyle>
            <a:lvl1pPr marL="709613" indent="-1074738">
              <a:buNone/>
              <a:defRPr sz="1200" baseline="0"/>
            </a:lvl1pPr>
            <a:lvl2pPr>
              <a:defRPr sz="1200"/>
            </a:lvl2pPr>
            <a:lvl3pPr>
              <a:defRPr sz="1200"/>
            </a:lvl3pPr>
            <a:lvl4pPr>
              <a:defRPr sz="1200"/>
            </a:lvl4pPr>
            <a:lvl5pPr>
              <a:defRPr sz="1200"/>
            </a:lvl5pPr>
          </a:lstStyle>
          <a:p>
            <a:pPr lvl="0"/>
            <a:r>
              <a:rPr lang="en-US" dirty="0" smtClean="0"/>
              <a:t>Add Source and Notes here.</a:t>
            </a:r>
          </a:p>
        </p:txBody>
      </p:sp>
      <p:sp>
        <p:nvSpPr>
          <p:cNvPr id="10" name="Table Placeholder 9"/>
          <p:cNvSpPr>
            <a:spLocks noGrp="1"/>
          </p:cNvSpPr>
          <p:nvPr>
            <p:ph type="tbl" sz="quarter" idx="11"/>
          </p:nvPr>
        </p:nvSpPr>
        <p:spPr>
          <a:xfrm>
            <a:off x="354983" y="1045029"/>
            <a:ext cx="8443782" cy="4105469"/>
          </a:xfrm>
        </p:spPr>
        <p:txBody>
          <a:bodyPr/>
          <a:lstStyle>
            <a:lvl1pPr>
              <a:buNone/>
              <a:defRPr/>
            </a:lvl1pPr>
          </a:lstStyle>
          <a:p>
            <a:r>
              <a:rPr lang="en-US" smtClean="0"/>
              <a:t>Click icon to add table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igure or Char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a:solidFill>
                  <a:schemeClr val="tx1"/>
                </a:solidFill>
              </a:defRPr>
            </a:lvl1pPr>
          </a:lstStyle>
          <a:p>
            <a:r>
              <a:rPr lang="en-US" dirty="0" smtClean="0"/>
              <a:t>Figure or Chart Title</a:t>
            </a:r>
            <a:endParaRPr lang="en-US" dirty="0"/>
          </a:p>
        </p:txBody>
      </p:sp>
      <p:sp>
        <p:nvSpPr>
          <p:cNvPr id="4" name="TextBox 3"/>
          <p:cNvSpPr txBox="1"/>
          <p:nvPr userDrawn="1"/>
        </p:nvSpPr>
        <p:spPr>
          <a:xfrm>
            <a:off x="4137660" y="6377940"/>
            <a:ext cx="9144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chemeClr val="tx1"/>
                </a:solidFill>
                <a:latin typeface="+mn-lt"/>
                <a:cs typeface="Arial Black"/>
              </a:rPr>
              <a:pPr algn="ctr">
                <a:spcBef>
                  <a:spcPct val="20000"/>
                </a:spcBef>
              </a:pPr>
              <a:t>‹#›</a:t>
            </a:fld>
            <a:endParaRPr lang="en-US" sz="1200" b="0" dirty="0" smtClean="0">
              <a:solidFill>
                <a:schemeClr val="tx1"/>
              </a:solidFill>
              <a:latin typeface="+mn-lt"/>
              <a:cs typeface="Arial Black"/>
            </a:endParaRPr>
          </a:p>
        </p:txBody>
      </p:sp>
      <p:sp>
        <p:nvSpPr>
          <p:cNvPr id="5" name="Text Placeholder 7"/>
          <p:cNvSpPr>
            <a:spLocks noGrp="1"/>
          </p:cNvSpPr>
          <p:nvPr>
            <p:ph type="body" sz="quarter" idx="10" hasCustomPrompt="1"/>
          </p:nvPr>
        </p:nvSpPr>
        <p:spPr>
          <a:xfrm>
            <a:off x="354983" y="5272161"/>
            <a:ext cx="8443782" cy="914400"/>
          </a:xfrm>
        </p:spPr>
        <p:txBody>
          <a:bodyPr>
            <a:noAutofit/>
          </a:bodyPr>
          <a:lstStyle>
            <a:lvl1pPr marL="709613" indent="-1074738">
              <a:buNone/>
              <a:defRPr sz="1200" baseline="0"/>
            </a:lvl1pPr>
            <a:lvl2pPr>
              <a:defRPr sz="1200"/>
            </a:lvl2pPr>
            <a:lvl3pPr>
              <a:defRPr sz="1200"/>
            </a:lvl3pPr>
            <a:lvl4pPr>
              <a:defRPr sz="1200"/>
            </a:lvl4pPr>
            <a:lvl5pPr>
              <a:defRPr sz="1200"/>
            </a:lvl5pPr>
          </a:lstStyle>
          <a:p>
            <a:pPr lvl="0"/>
            <a:r>
              <a:rPr lang="en-US" dirty="0" smtClean="0"/>
              <a:t>Add Source and Notes here.</a:t>
            </a:r>
          </a:p>
        </p:txBody>
      </p:sp>
      <p:sp>
        <p:nvSpPr>
          <p:cNvPr id="7" name="Chart Placeholder 6"/>
          <p:cNvSpPr>
            <a:spLocks noGrp="1"/>
          </p:cNvSpPr>
          <p:nvPr>
            <p:ph type="chart" sz="quarter" idx="11"/>
          </p:nvPr>
        </p:nvSpPr>
        <p:spPr>
          <a:xfrm>
            <a:off x="354983" y="1035698"/>
            <a:ext cx="8443782" cy="4124131"/>
          </a:xfrm>
        </p:spPr>
        <p:txBody>
          <a:bodyPr/>
          <a:lstStyle>
            <a:lvl1pPr>
              <a:buNone/>
              <a:defRPr/>
            </a:lvl1pPr>
          </a:lstStyle>
          <a:p>
            <a:r>
              <a:rPr lang="en-US" smtClean="0"/>
              <a:t>Click icon to add chart</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solidFill>
                  <a:schemeClr val="tx1"/>
                </a:solidFill>
              </a:defRPr>
            </a:lvl1pPr>
          </a:lstStyle>
          <a:p>
            <a:r>
              <a:rPr lang="en-US" smtClean="0"/>
              <a:t>Click to edit Master title style</a:t>
            </a:r>
            <a:endParaRPr lang="en-US" dirty="0"/>
          </a:p>
        </p:txBody>
      </p:sp>
      <p:sp>
        <p:nvSpPr>
          <p:cNvPr id="4" name="TextBox 3"/>
          <p:cNvSpPr txBox="1"/>
          <p:nvPr userDrawn="1"/>
        </p:nvSpPr>
        <p:spPr>
          <a:xfrm>
            <a:off x="4137660" y="6377940"/>
            <a:ext cx="9144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chemeClr val="tx1"/>
                </a:solidFill>
                <a:latin typeface="+mn-lt"/>
                <a:cs typeface="Arial Black"/>
              </a:rPr>
              <a:pPr algn="ctr">
                <a:spcBef>
                  <a:spcPct val="20000"/>
                </a:spcBef>
              </a:pPr>
              <a:t>‹#›</a:t>
            </a:fld>
            <a:endParaRPr lang="en-US" sz="1200" b="0" dirty="0" smtClean="0">
              <a:solidFill>
                <a:schemeClr val="tx1"/>
              </a:solidFill>
              <a:latin typeface="+mn-lt"/>
              <a:cs typeface="Arial Black"/>
            </a:endParaRPr>
          </a:p>
        </p:txBody>
      </p:sp>
      <p:pic>
        <p:nvPicPr>
          <p:cNvPr id="6" name="Picture 2" descr="N:\Corporate\Communications\Images\logos\_Mathematica Policy Research Logo\Mathematica-logo-RGB.png"/>
          <p:cNvPicPr>
            <a:picLocks noChangeAspect="1" noChangeArrowheads="1"/>
          </p:cNvPicPr>
          <p:nvPr userDrawn="1"/>
        </p:nvPicPr>
        <p:blipFill>
          <a:blip r:embed="rId2"/>
          <a:srcRect/>
          <a:stretch>
            <a:fillRect/>
          </a:stretch>
        </p:blipFill>
        <p:spPr bwMode="auto">
          <a:xfrm>
            <a:off x="236452" y="6270042"/>
            <a:ext cx="1378461" cy="456439"/>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120" y="274638"/>
            <a:ext cx="8454680" cy="648223"/>
          </a:xfrm>
          <a:prstGeom prst="rect">
            <a:avLst/>
          </a:prstGeom>
        </p:spPr>
        <p:txBody>
          <a:bodyPr vert="horz" lIns="0" tIns="0" rIns="0" bIns="0" rtlCol="0" anchor="t"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17686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7"/>
          <p:cNvSpPr/>
          <p:nvPr/>
        </p:nvSpPr>
        <p:spPr>
          <a:xfrm>
            <a:off x="228600" y="922861"/>
            <a:ext cx="8686800" cy="5022325"/>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232120" y="922861"/>
            <a:ext cx="8674812" cy="1588"/>
          </a:xfrm>
          <a:prstGeom prst="line">
            <a:avLst/>
          </a:prstGeom>
          <a:ln w="50800" cap="flat" cmpd="sng" algn="ctr">
            <a:solidFill>
              <a:srgbClr val="E70033"/>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32120" y="6149338"/>
            <a:ext cx="8674812" cy="1588"/>
          </a:xfrm>
          <a:prstGeom prst="line">
            <a:avLst/>
          </a:prstGeom>
          <a:ln w="12700" cap="flat" cmpd="sng" algn="ctr">
            <a:solidFill>
              <a:srgbClr val="E70033"/>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1" r:id="rId4"/>
    <p:sldLayoutId id="2147483660" r:id="rId5"/>
    <p:sldLayoutId id="2147483661" r:id="rId6"/>
    <p:sldLayoutId id="2147483654" r:id="rId7"/>
  </p:sldLayoutIdLst>
  <p:hf hdr="0" ftr="0" dt="0"/>
  <p:txStyles>
    <p:titleStyle>
      <a:lvl1pPr algn="l" defTabSz="457200" rtl="0" eaLnBrk="1" latinLnBrk="0" hangingPunct="1">
        <a:spcBef>
          <a:spcPct val="0"/>
        </a:spcBef>
        <a:buNone/>
        <a:defRPr sz="2800" kern="1200">
          <a:solidFill>
            <a:schemeClr val="tx1"/>
          </a:solidFill>
          <a:latin typeface="Arial Black"/>
          <a:ea typeface="+mj-ea"/>
          <a:cs typeface="Arial Black"/>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mailto:JBrown@mathematica-mpr.com" TargetMode="External"/><Relationship Id="rId2" Type="http://schemas.openxmlformats.org/officeDocument/2006/relationships/hyperlink" Target="mailto:AGerolamo@mathematica-mpr.com"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docid=IqTDthrrpfFfCM&amp;tbnid=EB8MKH-r4vaAaM:&amp;ved=0CAcQjRw&amp;url=http://pixabay.com/en/panda-confused-questions-shrug-303949/&amp;ei=2H04VPz1NYuryASL_IGYAg&amp;psig=AFQjCNH1mVReSanQn3yUVPVQPtpVxgLwXA&amp;ust=1413074773964551"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www.google.com/url?sa=i&amp;rct=j&amp;q=&amp;esrc=s&amp;frm=1&amp;source=images&amp;cd=&amp;cad=rja&amp;uact=8&amp;docid=TA1ga7ggsI4lyM&amp;tbnid=KfNR-bX-3-ATFM:&amp;ved=0CAcQjRw&amp;url=http://en.wikipedia.org/wiki/Macintosh_Classic&amp;ei=KX44VMuxDpCYyATeqYKYDw&amp;psig=AFQjCNH1mVReSanQn3yUVPVQPtpVxgLwXA&amp;ust=1413074773964551" TargetMode="Externa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20387" y="1628147"/>
            <a:ext cx="6734994" cy="1470025"/>
          </a:xfrm>
        </p:spPr>
        <p:txBody>
          <a:bodyPr/>
          <a:lstStyle/>
          <a:p>
            <a:r>
              <a:rPr lang="en-US" dirty="0" smtClean="0"/>
              <a:t>Incorporating Perspectives of </a:t>
            </a:r>
            <a:br>
              <a:rPr lang="en-US" dirty="0" smtClean="0"/>
            </a:br>
            <a:r>
              <a:rPr lang="en-US" dirty="0" smtClean="0"/>
              <a:t>Consumers and Frontline Staff:</a:t>
            </a:r>
            <a:endParaRPr lang="en-US" dirty="0"/>
          </a:p>
        </p:txBody>
      </p:sp>
      <p:sp>
        <p:nvSpPr>
          <p:cNvPr id="3" name="Subtitle 2"/>
          <p:cNvSpPr>
            <a:spLocks noGrp="1"/>
          </p:cNvSpPr>
          <p:nvPr>
            <p:ph type="subTitle" idx="1"/>
          </p:nvPr>
        </p:nvSpPr>
        <p:spPr>
          <a:xfrm>
            <a:off x="2967226" y="3848986"/>
            <a:ext cx="5737862" cy="594788"/>
          </a:xfrm>
        </p:spPr>
        <p:txBody>
          <a:bodyPr>
            <a:normAutofit fontScale="92500" lnSpcReduction="20000"/>
          </a:bodyPr>
          <a:lstStyle/>
          <a:p>
            <a:r>
              <a:rPr lang="en-US" b="1" dirty="0" smtClean="0">
                <a:solidFill>
                  <a:srgbClr val="10335A"/>
                </a:solidFill>
              </a:rPr>
              <a:t>Presentation at the American Evaluation Association Conference</a:t>
            </a:r>
          </a:p>
          <a:p>
            <a:r>
              <a:rPr lang="en-US" b="1" dirty="0" smtClean="0">
                <a:solidFill>
                  <a:srgbClr val="10335A"/>
                </a:solidFill>
              </a:rPr>
              <a:t>Denver, Colorado</a:t>
            </a:r>
          </a:p>
        </p:txBody>
      </p:sp>
      <p:sp>
        <p:nvSpPr>
          <p:cNvPr id="4" name="Text Placeholder 3"/>
          <p:cNvSpPr>
            <a:spLocks noGrp="1"/>
          </p:cNvSpPr>
          <p:nvPr>
            <p:ph type="body" sz="quarter" idx="10"/>
          </p:nvPr>
        </p:nvSpPr>
        <p:spPr>
          <a:xfrm>
            <a:off x="2898648" y="2363160"/>
            <a:ext cx="5806440" cy="914400"/>
          </a:xfrm>
        </p:spPr>
        <p:txBody>
          <a:bodyPr/>
          <a:lstStyle/>
          <a:p>
            <a:pPr marL="0" indent="0"/>
            <a:r>
              <a:rPr lang="en-US" dirty="0" smtClean="0"/>
              <a:t>Understanding the Integration of Physical Health Care Services in Behavioral Health Agencies</a:t>
            </a:r>
            <a:endParaRPr lang="en-US" dirty="0"/>
          </a:p>
        </p:txBody>
      </p:sp>
      <p:sp>
        <p:nvSpPr>
          <p:cNvPr id="5" name="Text Placeholder 4"/>
          <p:cNvSpPr>
            <a:spLocks noGrp="1"/>
          </p:cNvSpPr>
          <p:nvPr>
            <p:ph type="body" sz="quarter" idx="11"/>
          </p:nvPr>
        </p:nvSpPr>
        <p:spPr/>
        <p:txBody>
          <a:bodyPr/>
          <a:lstStyle/>
          <a:p>
            <a:pPr lvl="0"/>
            <a:r>
              <a:rPr lang="en-US" dirty="0" smtClean="0">
                <a:solidFill>
                  <a:srgbClr val="10335A"/>
                </a:solidFill>
                <a:latin typeface="Arial"/>
                <a:cs typeface="Arial"/>
              </a:rPr>
              <a:t>Angela Gerolamo • Jonathan Brown • Jung Kim</a:t>
            </a:r>
          </a:p>
          <a:p>
            <a:endParaRPr lang="en-US" dirty="0"/>
          </a:p>
        </p:txBody>
      </p:sp>
      <p:sp>
        <p:nvSpPr>
          <p:cNvPr id="6" name="Text Placeholder 5"/>
          <p:cNvSpPr>
            <a:spLocks noGrp="1"/>
          </p:cNvSpPr>
          <p:nvPr>
            <p:ph type="body" sz="quarter" idx="12"/>
          </p:nvPr>
        </p:nvSpPr>
        <p:spPr/>
        <p:txBody>
          <a:bodyPr/>
          <a:lstStyle/>
          <a:p>
            <a:r>
              <a:rPr lang="en-US" dirty="0" smtClean="0"/>
              <a:t>October 16, 2014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120" y="127591"/>
            <a:ext cx="8454680" cy="648223"/>
          </a:xfrm>
        </p:spPr>
        <p:txBody>
          <a:bodyPr>
            <a:normAutofit fontScale="90000"/>
          </a:bodyPr>
          <a:lstStyle/>
          <a:p>
            <a:r>
              <a:rPr lang="en-US" dirty="0" smtClean="0"/>
              <a:t>Why Integrate Physical Health and Behavioral Health Care?</a:t>
            </a:r>
            <a:endParaRPr lang="en-US" dirty="0"/>
          </a:p>
        </p:txBody>
      </p:sp>
      <p:sp>
        <p:nvSpPr>
          <p:cNvPr id="3" name="Text Placeholder 2"/>
          <p:cNvSpPr>
            <a:spLocks noGrp="1"/>
          </p:cNvSpPr>
          <p:nvPr>
            <p:ph type="body" sz="quarter" idx="11"/>
          </p:nvPr>
        </p:nvSpPr>
        <p:spPr/>
        <p:txBody>
          <a:bodyPr>
            <a:normAutofit/>
          </a:bodyPr>
          <a:lstStyle/>
          <a:p>
            <a:pPr algn="ctr">
              <a:buNone/>
            </a:pPr>
            <a:r>
              <a:rPr lang="en-US" sz="2400" dirty="0" smtClean="0"/>
              <a:t>The mind and body are inextricably connected.</a:t>
            </a:r>
          </a:p>
        </p:txBody>
      </p:sp>
      <p:pic>
        <p:nvPicPr>
          <p:cNvPr id="1030" name="Picture 6" descr="C:\Users\AGerolamo\Downloads\P_human_body_violet (5).png"/>
          <p:cNvPicPr>
            <a:picLocks noChangeAspect="1" noChangeArrowheads="1"/>
          </p:cNvPicPr>
          <p:nvPr/>
        </p:nvPicPr>
        <p:blipFill>
          <a:blip r:embed="rId3"/>
          <a:srcRect/>
          <a:stretch>
            <a:fillRect/>
          </a:stretch>
        </p:blipFill>
        <p:spPr bwMode="auto">
          <a:xfrm>
            <a:off x="2743200" y="2232837"/>
            <a:ext cx="3636335" cy="330158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119" y="138223"/>
            <a:ext cx="8454680" cy="648223"/>
          </a:xfrm>
        </p:spPr>
        <p:txBody>
          <a:bodyPr>
            <a:normAutofit fontScale="90000"/>
          </a:bodyPr>
          <a:lstStyle/>
          <a:p>
            <a:r>
              <a:rPr lang="en-US" dirty="0" smtClean="0"/>
              <a:t>Opportunities for Physical Health and Behavioral Health Care Integration</a:t>
            </a:r>
            <a:endParaRPr lang="en-US" dirty="0"/>
          </a:p>
        </p:txBody>
      </p:sp>
      <p:sp>
        <p:nvSpPr>
          <p:cNvPr id="3" name="Text Placeholder 2"/>
          <p:cNvSpPr>
            <a:spLocks noGrp="1"/>
          </p:cNvSpPr>
          <p:nvPr>
            <p:ph type="body" sz="quarter" idx="11"/>
          </p:nvPr>
        </p:nvSpPr>
        <p:spPr/>
        <p:txBody>
          <a:bodyPr>
            <a:normAutofit/>
          </a:bodyPr>
          <a:lstStyle/>
          <a:p>
            <a:pPr>
              <a:buNone/>
            </a:pPr>
            <a:r>
              <a:rPr lang="en-US" sz="2400" dirty="0" smtClean="0"/>
              <a:t>	The Affordable Care Act and several other federal initiatives promote and financially support the integration of physical health care services within behavioral health care settings.</a:t>
            </a:r>
          </a:p>
        </p:txBody>
      </p:sp>
      <p:pic>
        <p:nvPicPr>
          <p:cNvPr id="7" name="Picture 6" descr="reformsign.jpg"/>
          <p:cNvPicPr>
            <a:picLocks noChangeAspect="1"/>
          </p:cNvPicPr>
          <p:nvPr/>
        </p:nvPicPr>
        <p:blipFill>
          <a:blip r:embed="rId3"/>
          <a:stretch>
            <a:fillRect/>
          </a:stretch>
        </p:blipFill>
        <p:spPr>
          <a:xfrm>
            <a:off x="0" y="3040912"/>
            <a:ext cx="9144000" cy="3115339"/>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682625" y="1253646"/>
            <a:ext cx="7772400" cy="1500187"/>
          </a:xfrm>
        </p:spPr>
        <p:txBody>
          <a:bodyPr>
            <a:noAutofit/>
          </a:bodyPr>
          <a:lstStyle/>
          <a:p>
            <a:pPr algn="l"/>
            <a:r>
              <a:rPr lang="en-US" sz="2400" b="1" dirty="0" smtClean="0">
                <a:latin typeface="+mn-lt"/>
              </a:rPr>
              <a:t>A comprehensive evaluation of an integrated physical and behavioral health care program should gather the perspectives of consumers and frontline staff. </a:t>
            </a:r>
            <a:endParaRPr lang="en-US" sz="2400" b="1" dirty="0">
              <a:latin typeface="+mn-lt"/>
            </a:endParaRPr>
          </a:p>
        </p:txBody>
      </p:sp>
      <p:sp>
        <p:nvSpPr>
          <p:cNvPr id="2" name="Title 1"/>
          <p:cNvSpPr>
            <a:spLocks noGrp="1"/>
          </p:cNvSpPr>
          <p:nvPr>
            <p:ph type="title" idx="4294967295"/>
          </p:nvPr>
        </p:nvSpPr>
        <p:spPr>
          <a:xfrm>
            <a:off x="253040" y="139109"/>
            <a:ext cx="8455025" cy="647700"/>
          </a:xfrm>
        </p:spPr>
        <p:txBody>
          <a:bodyPr>
            <a:normAutofit fontScale="90000"/>
          </a:bodyPr>
          <a:lstStyle/>
          <a:p>
            <a:pPr algn="ctr"/>
            <a:r>
              <a:rPr lang="en-US" dirty="0" smtClean="0"/>
              <a:t>Input from End Users Should Guide </a:t>
            </a:r>
            <a:br>
              <a:rPr lang="en-US" dirty="0" smtClean="0"/>
            </a:br>
            <a:r>
              <a:rPr lang="en-US" dirty="0" smtClean="0"/>
              <a:t>Integration Efforts </a:t>
            </a:r>
            <a:endParaRPr lang="en-US" dirty="0"/>
          </a:p>
        </p:txBody>
      </p:sp>
      <p:pic>
        <p:nvPicPr>
          <p:cNvPr id="2052" name="Picture 4" descr="C:\Users\AGerolamo\Desktop\Puzzle-pieces.jpg"/>
          <p:cNvPicPr>
            <a:picLocks noChangeAspect="1" noChangeArrowheads="1"/>
          </p:cNvPicPr>
          <p:nvPr/>
        </p:nvPicPr>
        <p:blipFill>
          <a:blip r:embed="rId3"/>
          <a:srcRect/>
          <a:stretch>
            <a:fillRect/>
          </a:stretch>
        </p:blipFill>
        <p:spPr bwMode="auto">
          <a:xfrm>
            <a:off x="1935126" y="2753833"/>
            <a:ext cx="5167423" cy="337052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10335A"/>
                </a:solidFill>
              </a:rPr>
              <a:t>For More Information</a:t>
            </a:r>
            <a:endParaRPr lang="en-US" dirty="0">
              <a:solidFill>
                <a:srgbClr val="10335A"/>
              </a:solidFill>
            </a:endParaRPr>
          </a:p>
        </p:txBody>
      </p:sp>
      <p:sp>
        <p:nvSpPr>
          <p:cNvPr id="3" name="Content Placeholder 2"/>
          <p:cNvSpPr>
            <a:spLocks noGrp="1"/>
          </p:cNvSpPr>
          <p:nvPr>
            <p:ph idx="4294967295"/>
          </p:nvPr>
        </p:nvSpPr>
        <p:spPr>
          <a:xfrm>
            <a:off x="457200" y="1642188"/>
            <a:ext cx="8229600" cy="4060642"/>
          </a:xfrm>
        </p:spPr>
        <p:txBody>
          <a:bodyPr>
            <a:normAutofit/>
          </a:bodyPr>
          <a:lstStyle/>
          <a:p>
            <a:pPr marL="225425" indent="-225425">
              <a:buFont typeface="Arial" pitchFamily="34" charset="0"/>
              <a:buChar char="•"/>
            </a:pPr>
            <a:r>
              <a:rPr lang="en-US" sz="1800" dirty="0" smtClean="0">
                <a:solidFill>
                  <a:srgbClr val="10335A"/>
                </a:solidFill>
                <a:latin typeface="Arial Black" pitchFamily="34" charset="0"/>
                <a:cs typeface="Arial" pitchFamily="34" charset="0"/>
              </a:rPr>
              <a:t>Angela Gerolamo</a:t>
            </a:r>
          </a:p>
          <a:p>
            <a:pPr marL="625475" lvl="1" indent="-225425">
              <a:buClr>
                <a:srgbClr val="00A0AF"/>
              </a:buClr>
              <a:buNone/>
            </a:pPr>
            <a:r>
              <a:rPr lang="en-US" sz="1600" dirty="0" smtClean="0">
                <a:solidFill>
                  <a:srgbClr val="10335A"/>
                </a:solidFill>
                <a:cs typeface="Arial" pitchFamily="34" charset="0"/>
                <a:hlinkClick r:id="rId2"/>
              </a:rPr>
              <a:t>AGerolamo@mathematica-mpr.com</a:t>
            </a:r>
            <a:endParaRPr lang="en-US" sz="1600" dirty="0" smtClean="0">
              <a:solidFill>
                <a:srgbClr val="10335A"/>
              </a:solidFill>
              <a:cs typeface="Arial" pitchFamily="34" charset="0"/>
            </a:endParaRPr>
          </a:p>
          <a:p>
            <a:pPr marL="625475" lvl="1" indent="-225425">
              <a:buClr>
                <a:srgbClr val="00A0AF"/>
              </a:buClr>
              <a:buNone/>
            </a:pPr>
            <a:r>
              <a:rPr lang="en-US" sz="1600" dirty="0" smtClean="0">
                <a:solidFill>
                  <a:srgbClr val="10335A"/>
                </a:solidFill>
                <a:cs typeface="Arial" pitchFamily="34" charset="0"/>
              </a:rPr>
              <a:t>(609) 945-3345</a:t>
            </a:r>
          </a:p>
          <a:p>
            <a:pPr marL="625475" lvl="1" indent="-225425">
              <a:buClr>
                <a:srgbClr val="00A0AF"/>
              </a:buClr>
              <a:buNone/>
            </a:pPr>
            <a:endParaRPr lang="en-US" sz="1600" dirty="0" smtClean="0">
              <a:solidFill>
                <a:srgbClr val="10335A"/>
              </a:solidFill>
              <a:cs typeface="Arial" pitchFamily="34" charset="0"/>
            </a:endParaRPr>
          </a:p>
          <a:p>
            <a:pPr marL="225425" indent="-225425">
              <a:buFont typeface="Arial" pitchFamily="34" charset="0"/>
              <a:buChar char="•"/>
            </a:pPr>
            <a:r>
              <a:rPr lang="en-US" sz="1800" dirty="0" smtClean="0">
                <a:solidFill>
                  <a:srgbClr val="10335A"/>
                </a:solidFill>
                <a:latin typeface="Arial Black" pitchFamily="34" charset="0"/>
                <a:cs typeface="Arial" pitchFamily="34" charset="0"/>
              </a:rPr>
              <a:t>Jonathan Brown</a:t>
            </a:r>
          </a:p>
          <a:p>
            <a:pPr marL="625475" lvl="1" indent="-225425">
              <a:buClr>
                <a:srgbClr val="00A0AF"/>
              </a:buClr>
              <a:buNone/>
            </a:pPr>
            <a:r>
              <a:rPr lang="en-US" sz="1600" dirty="0" smtClean="0">
                <a:solidFill>
                  <a:srgbClr val="00A0AF"/>
                </a:solidFill>
                <a:cs typeface="Arial" pitchFamily="34" charset="0"/>
                <a:hlinkClick r:id="rId3"/>
              </a:rPr>
              <a:t>JBrown@mathematica-mpr.com</a:t>
            </a:r>
            <a:endParaRPr lang="en-US" sz="1600" dirty="0" smtClean="0">
              <a:solidFill>
                <a:srgbClr val="00A0AF"/>
              </a:solidFill>
              <a:cs typeface="Arial" pitchFamily="34" charset="0"/>
            </a:endParaRPr>
          </a:p>
          <a:p>
            <a:pPr marL="625475" lvl="1" indent="-225425">
              <a:buClr>
                <a:srgbClr val="00A0AF"/>
              </a:buClr>
              <a:buNone/>
            </a:pPr>
            <a:r>
              <a:rPr lang="en-US" sz="1600" dirty="0" smtClean="0">
                <a:cs typeface="Arial" pitchFamily="34" charset="0"/>
              </a:rPr>
              <a:t>(609) 264-3446</a:t>
            </a:r>
          </a:p>
          <a:p>
            <a:pPr marL="225425" indent="-225425">
              <a:buClr>
                <a:srgbClr val="00A0AF"/>
              </a:buClr>
              <a:buFont typeface="Arial" pitchFamily="34" charset="0"/>
              <a:buChar char="•"/>
            </a:pPr>
            <a:endParaRPr lang="en-US" sz="1800" dirty="0" smtClean="0">
              <a:solidFill>
                <a:srgbClr val="00A0AF"/>
              </a:solidFill>
              <a:latin typeface="Arial Black" pitchFamily="34" charset="0"/>
              <a:cs typeface="Arial" pitchFamily="34" charset="0"/>
            </a:endParaRPr>
          </a:p>
          <a:p>
            <a:pPr marL="285750" lvl="1" indent="0">
              <a:spcBef>
                <a:spcPts val="0"/>
              </a:spcBef>
              <a:buNone/>
            </a:pPr>
            <a:endParaRPr lang="en-US" sz="1600" dirty="0" smtClean="0">
              <a:latin typeface="Arial" pitchFamily="34" charset="0"/>
              <a:cs typeface="Arial" pitchFamily="34" charset="0"/>
            </a:endParaRPr>
          </a:p>
          <a:p>
            <a:pPr marL="285750" lvl="1" indent="0">
              <a:spcBef>
                <a:spcPts val="0"/>
              </a:spcBef>
              <a:buNone/>
            </a:pPr>
            <a:endParaRPr lang="en-US" sz="1600" dirty="0" smtClean="0">
              <a:latin typeface="Arial" pitchFamily="34" charset="0"/>
              <a:cs typeface="Arial" pitchFamily="34" charset="0"/>
            </a:endParaRPr>
          </a:p>
        </p:txBody>
      </p:sp>
      <p:pic>
        <p:nvPicPr>
          <p:cNvPr id="4" name="Picture 2" descr="N:\Corporate\Communications\Images\logos\_Mathematica Policy Research Logo\Mathematica-logo-RGB.png"/>
          <p:cNvPicPr>
            <a:picLocks noChangeAspect="1" noChangeArrowheads="1"/>
          </p:cNvPicPr>
          <p:nvPr/>
        </p:nvPicPr>
        <p:blipFill>
          <a:blip r:embed="rId4"/>
          <a:srcRect/>
          <a:stretch>
            <a:fillRect/>
          </a:stretch>
        </p:blipFill>
        <p:spPr bwMode="auto">
          <a:xfrm>
            <a:off x="236452" y="6270042"/>
            <a:ext cx="1378461" cy="456439"/>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Road Map</a:t>
            </a:r>
            <a:endParaRPr lang="en-US" dirty="0"/>
          </a:p>
        </p:txBody>
      </p:sp>
      <p:sp>
        <p:nvSpPr>
          <p:cNvPr id="3" name="Text Placeholder 2"/>
          <p:cNvSpPr>
            <a:spLocks noGrp="1"/>
          </p:cNvSpPr>
          <p:nvPr>
            <p:ph type="body" sz="quarter" idx="11"/>
          </p:nvPr>
        </p:nvSpPr>
        <p:spPr/>
        <p:txBody>
          <a:bodyPr>
            <a:normAutofit/>
          </a:bodyPr>
          <a:lstStyle/>
          <a:p>
            <a:r>
              <a:rPr lang="en-US" sz="2400" dirty="0" smtClean="0"/>
              <a:t>Discuss the use of qualitative methods to obtain feedback from consumers and frontline staff</a:t>
            </a:r>
          </a:p>
          <a:p>
            <a:r>
              <a:rPr lang="en-US" sz="2400" dirty="0" smtClean="0"/>
              <a:t>Demonstrate the value of having multiple perspectives during program implementation</a:t>
            </a:r>
          </a:p>
          <a:p>
            <a:r>
              <a:rPr lang="en-US" sz="2400" dirty="0" smtClean="0"/>
              <a:t>Describe the advantages of providing formative feedback to program leadership during program implementation</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3"/>
          <a:srcRect b="3792"/>
          <a:stretch>
            <a:fillRect/>
          </a:stretch>
        </p:blipFill>
        <p:spPr bwMode="auto">
          <a:xfrm>
            <a:off x="2743200" y="3739285"/>
            <a:ext cx="4011433" cy="2377122"/>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Program Description</a:t>
            </a:r>
            <a:endParaRPr lang="en-US" dirty="0"/>
          </a:p>
        </p:txBody>
      </p:sp>
      <p:sp>
        <p:nvSpPr>
          <p:cNvPr id="3" name="Text Placeholder 2"/>
          <p:cNvSpPr>
            <a:spLocks noGrp="1"/>
          </p:cNvSpPr>
          <p:nvPr>
            <p:ph type="body" sz="quarter" idx="11"/>
          </p:nvPr>
        </p:nvSpPr>
        <p:spPr/>
        <p:txBody>
          <a:bodyPr/>
          <a:lstStyle/>
          <a:p>
            <a:pPr indent="0">
              <a:buNone/>
            </a:pPr>
            <a:r>
              <a:rPr lang="en-US" sz="2400" dirty="0" smtClean="0"/>
              <a:t>Partnership between behavioral health managed care organization and two behavioral health agencies in rural Pennsylvania</a:t>
            </a:r>
          </a:p>
          <a:p>
            <a:pPr lvl="1"/>
            <a:r>
              <a:rPr lang="en-US" sz="2000" dirty="0" smtClean="0"/>
              <a:t>Funded a nursing position in each agency</a:t>
            </a:r>
          </a:p>
          <a:p>
            <a:pPr lvl="1"/>
            <a:r>
              <a:rPr lang="en-US" sz="2000" dirty="0" smtClean="0"/>
              <a:t>Provided wellness coaching training for nurses and agency staff (case managers and peer specialists)</a:t>
            </a:r>
          </a:p>
          <a:p>
            <a:pPr lvl="1"/>
            <a:r>
              <a:rPr lang="en-US" sz="2000" dirty="0" smtClean="0"/>
              <a:t>Implemented a web portal for tracking consumer outcomes</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Black" pitchFamily="34" charset="0"/>
                <a:cs typeface="Arial" charset="0"/>
              </a:rPr>
              <a:t>Methods and Data Sources</a:t>
            </a:r>
            <a:endParaRPr lang="en-US" b="1" dirty="0">
              <a:latin typeface="Arial Black" pitchFamily="34" charset="0"/>
            </a:endParaRPr>
          </a:p>
        </p:txBody>
      </p:sp>
      <p:sp>
        <p:nvSpPr>
          <p:cNvPr id="3" name="Text Placeholder 2"/>
          <p:cNvSpPr>
            <a:spLocks noGrp="1"/>
          </p:cNvSpPr>
          <p:nvPr>
            <p:ph type="body" sz="quarter" idx="11"/>
          </p:nvPr>
        </p:nvSpPr>
        <p:spPr/>
        <p:txBody>
          <a:bodyPr>
            <a:normAutofit/>
          </a:bodyPr>
          <a:lstStyle/>
          <a:p>
            <a:pPr>
              <a:buFont typeface="Arial" pitchFamily="34" charset="0"/>
              <a:buChar char="•"/>
              <a:defRPr/>
            </a:pPr>
            <a:r>
              <a:rPr lang="en-US" sz="2400" dirty="0" smtClean="0"/>
              <a:t>Formative program evaluation using qualitative data collection methods</a:t>
            </a:r>
          </a:p>
          <a:p>
            <a:pPr>
              <a:buFont typeface="Arial" pitchFamily="34" charset="0"/>
              <a:buChar char="•"/>
              <a:defRPr/>
            </a:pPr>
            <a:r>
              <a:rPr lang="en-US" sz="2400" dirty="0" smtClean="0"/>
              <a:t>Two rounds of in-person and telephone semi-structured interviews </a:t>
            </a:r>
          </a:p>
          <a:p>
            <a:pPr lvl="1">
              <a:buFont typeface="Arial" pitchFamily="34" charset="0"/>
              <a:buChar char="−"/>
              <a:defRPr/>
            </a:pPr>
            <a:r>
              <a:rPr lang="en-US" sz="2000" dirty="0" smtClean="0"/>
              <a:t>June 2012 - July 2012: 32 respondents </a:t>
            </a:r>
          </a:p>
          <a:p>
            <a:pPr lvl="1">
              <a:buFont typeface="Arial" pitchFamily="34" charset="0"/>
              <a:buChar char="−"/>
              <a:defRPr/>
            </a:pPr>
            <a:r>
              <a:rPr lang="en-US" sz="2000" dirty="0" smtClean="0"/>
              <a:t>January 2013 - March 2013: 38 respondents</a:t>
            </a:r>
          </a:p>
          <a:p>
            <a:pPr>
              <a:buFont typeface="Arial" pitchFamily="34" charset="0"/>
              <a:buChar char="•"/>
              <a:defRPr/>
            </a:pPr>
            <a:r>
              <a:rPr lang="en-US" sz="2400" dirty="0" smtClean="0">
                <a:sym typeface="Wingdings"/>
              </a:rPr>
              <a:t>Focus groups with consumers during each round of data collection</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10335A"/>
                </a:solidFill>
              </a:rPr>
              <a:t>Gather Multiple Perspectives</a:t>
            </a:r>
            <a:endParaRPr lang="en-US" dirty="0">
              <a:solidFill>
                <a:srgbClr val="10335A"/>
              </a:solidFill>
            </a:endParaRPr>
          </a:p>
        </p:txBody>
      </p:sp>
      <p:sp>
        <p:nvSpPr>
          <p:cNvPr id="3" name="Text Placeholder 2"/>
          <p:cNvSpPr>
            <a:spLocks noGrp="1"/>
          </p:cNvSpPr>
          <p:nvPr>
            <p:ph type="body" sz="quarter" idx="11"/>
          </p:nvPr>
        </p:nvSpPr>
        <p:spPr/>
        <p:txBody>
          <a:bodyPr>
            <a:normAutofit/>
          </a:bodyPr>
          <a:lstStyle/>
          <a:p>
            <a:pPr>
              <a:buNone/>
            </a:pPr>
            <a:r>
              <a:rPr lang="en-US" sz="2400" dirty="0" smtClean="0"/>
              <a:t>	The implementation picture is not complete without the perspectives of consumers and frontline staff.</a:t>
            </a:r>
          </a:p>
          <a:p>
            <a:pPr>
              <a:buNone/>
            </a:pPr>
            <a:endParaRPr lang="en-US" sz="2400" dirty="0" smtClean="0"/>
          </a:p>
          <a:p>
            <a:pPr>
              <a:buNone/>
            </a:pPr>
            <a:endParaRPr lang="en-US" sz="2400" dirty="0" smtClean="0"/>
          </a:p>
        </p:txBody>
      </p:sp>
      <p:pic>
        <p:nvPicPr>
          <p:cNvPr id="15362" name="Picture 2" descr="https://encrypted-tbn2.gstatic.com/images?q=tbn:ANd9GcQioC0iSqCgrlVppstTM8r1WmmZxZ7XlMc0mZZeOJJgjRbZuzQe"/>
          <p:cNvPicPr>
            <a:picLocks noChangeAspect="1" noChangeArrowheads="1"/>
          </p:cNvPicPr>
          <p:nvPr/>
        </p:nvPicPr>
        <p:blipFill>
          <a:blip r:embed="rId3"/>
          <a:srcRect l="3686" t="9159" b="8132"/>
          <a:stretch>
            <a:fillRect/>
          </a:stretch>
        </p:blipFill>
        <p:spPr bwMode="auto">
          <a:xfrm>
            <a:off x="2307256" y="2668772"/>
            <a:ext cx="4593265" cy="3379735"/>
          </a:xfrm>
          <a:prstGeom prst="rect">
            <a:avLst/>
          </a:prstGeom>
          <a:noFill/>
        </p:spPr>
      </p:pic>
      <p:sp>
        <p:nvSpPr>
          <p:cNvPr id="6" name="TextBox 5"/>
          <p:cNvSpPr txBox="1"/>
          <p:nvPr/>
        </p:nvSpPr>
        <p:spPr>
          <a:xfrm>
            <a:off x="4508204" y="4763388"/>
            <a:ext cx="1212113" cy="595423"/>
          </a:xfrm>
          <a:prstGeom prst="rect">
            <a:avLst/>
          </a:prstGeom>
        </p:spPr>
        <p:txBody>
          <a:bodyPr vert="horz" wrap="square" lIns="91440" tIns="45720" rIns="91440" bIns="45720" rtlCol="0" anchor="t">
            <a:noAutofit/>
          </a:bodyPr>
          <a:lstStyle/>
          <a:p>
            <a:pPr algn="ctr">
              <a:spcBef>
                <a:spcPct val="20000"/>
              </a:spcBef>
            </a:pPr>
            <a:r>
              <a:rPr lang="en-US" sz="1300" b="1" dirty="0" smtClean="0">
                <a:solidFill>
                  <a:srgbClr val="010407"/>
                </a:solidFill>
                <a:latin typeface="Arial Black"/>
                <a:cs typeface="Arial Black"/>
              </a:rPr>
              <a:t>Consumers and</a:t>
            </a:r>
            <a:br>
              <a:rPr lang="en-US" sz="1300" b="1" dirty="0" smtClean="0">
                <a:solidFill>
                  <a:srgbClr val="010407"/>
                </a:solidFill>
                <a:latin typeface="Arial Black"/>
                <a:cs typeface="Arial Black"/>
              </a:rPr>
            </a:br>
            <a:r>
              <a:rPr lang="en-US" sz="1300" b="1" dirty="0" smtClean="0">
                <a:solidFill>
                  <a:srgbClr val="010407"/>
                </a:solidFill>
                <a:latin typeface="Arial Black"/>
                <a:cs typeface="Arial Black"/>
              </a:rPr>
              <a:t>staff</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Many Consumers Prefer Paper and Pencil</a:t>
            </a:r>
            <a:endParaRPr lang="en-US" dirty="0"/>
          </a:p>
        </p:txBody>
      </p:sp>
      <p:sp>
        <p:nvSpPr>
          <p:cNvPr id="3" name="Text Placeholder 2"/>
          <p:cNvSpPr>
            <a:spLocks noGrp="1"/>
          </p:cNvSpPr>
          <p:nvPr>
            <p:ph type="body" sz="quarter" idx="11"/>
          </p:nvPr>
        </p:nvSpPr>
        <p:spPr>
          <a:xfrm>
            <a:off x="457201" y="1180214"/>
            <a:ext cx="8229599" cy="4846320"/>
          </a:xfrm>
        </p:spPr>
        <p:txBody>
          <a:bodyPr/>
          <a:lstStyle/>
          <a:p>
            <a:pPr>
              <a:buNone/>
            </a:pPr>
            <a:r>
              <a:rPr lang="en-US" dirty="0" smtClean="0"/>
              <a:t>	</a:t>
            </a:r>
            <a:r>
              <a:rPr lang="en-US" sz="2400" dirty="0" smtClean="0"/>
              <a:t>Consumers with serious mental illness were disinterested in using a computer to monitor health outcomes and faced barriers when using the web portal.</a:t>
            </a:r>
          </a:p>
          <a:p>
            <a:pPr>
              <a:buNone/>
            </a:pPr>
            <a:endParaRPr lang="en-US" sz="2400" dirty="0" smtClean="0"/>
          </a:p>
          <a:p>
            <a:pPr>
              <a:buNone/>
            </a:pPr>
            <a:endParaRPr lang="en-US" sz="2400" dirty="0" smtClean="0"/>
          </a:p>
        </p:txBody>
      </p:sp>
      <p:sp>
        <p:nvSpPr>
          <p:cNvPr id="13314" name="AutoShape 2" descr="data:image/jpeg;base64,/9j/4AAQSkZJRgABAQAAAQABAAD/2wCEAAkGBxQSEhMUEhQWFBUWFRobGBgTGCAWGRceFhgbHR8WHx0YHiggGRwmHBgVIT0hKCkrLi4uFyAzOTMsNygtLysBCgoKDg0OGhAQGywlHyQvLy0vLCwsLCwsLCw0LCwwLywsLCwtLCw1LCwsLSwvLCwvLCwsLywsLCwsLSwsLCwsLP/AABEIAQ4AuwMBEQACEQEDEQH/xAAcAAEAAgMBAQEAAAAAAAAAAAAABQYDBAcCAQj/xABIEAACAQMCAwQGBwUFBgYDAAABAgMABBESIQUGMRMiQVEHMmFxgZEUI0JScoKhM2KSorFDY3OywRVTdIOTsySjwtHh8Bc0VP/EABsBAQACAwEBAAAAAAAAAAAAAAABAgMEBQYH/8QANBEAAgECBQEGBQQCAgMAAAAAAAECAxEEEiExQVEFE2FxkfAigaGx4RRCwdEyUgbxFSOi/9oADAMBAAIRAxEAPwDuNAKAUAoBQCgFAKA0OIcbt4DiaeKI+Tuqk/AnJo3bcGtb81WTuI1uoC56J2ihj7gTk/CoTT2BMVIFAKAUAoBQCgFAKAUAoBQCgFAKAUAoBQCgFAKAqKyycSJZZGisckJ2RKS3WDgya1w0cOxwFwzjfIU4POxWMyPJDfqXjEmOHcLhtxpgiSIHroULk+ZI3Y+071ypVJSd5MuZL6yjmQpNGkiHqrqGB+BqIycXdMEDb8v3UWqKG+eK2BzEgjWSWMEDMfaza8oDqIyuQGxnAFb67RkopW16lchsry/Jtm/vSfPXGP0EQH6VT/yFXwGVHpLG9i/ZXnbb7reRIcjyDQCMqfaQ3urLDtJ/uj6EZDbs+P8AfWK5jNvKxwmW1xSnHSOTAyevdYK5wSFwM10KVeFVfC/kVasTVZiBQCgFAKAUAoBQCgFAKAUAoBQCgIjiPMCRydjGrTz4BMUWO4D0eRj3Yl95ycHSGxisdSrCmryZKVyI41ZcRuYXjE9tbiVCjKkbyOofZtMxde9gnB7MVoPtJX0iWyFghiCKqqMKoAAHQADAHyrlN3dy5C8e5st7VuzJaWbGexhGt/YW6LGD5sRnwzWanQlPXZdTJTpzqPLBXZXRz7dE7WCBf37kB8e0LEy5/N8az/pYf7fT8m4uy8Q1svU3Yef1B+vtZ4x4smmZR8EbtD/BVHhH+1r7GOpgMRD9t/LX8/QsfB+N290uq3lSUDrpPeU+TKe8h9hANa86coO0kaZv1QGK7tUlRo5FV0YYZWGQfgatGTi7oETZXz2ciQXDl4JGCwTOcsrHpbysfWJ6LId29Vu9gv28LilVVpb/AHMco2LNW4VFAKAUAoBQCgFAKAUAoBQCgK9xbiMs0jW1o2grjt58ZEOQCI0B2acgg4OyAhmzlVbWxOJjRXj0JSubfC+GR26aIl0jJJJJZnY9Xdju7k9WJJNcKpUlUlmkzKlY26oCq+kDj720UUcJ0zXMnZo2x7NQNTyAHqQo28MkZ8js4akptuWyMtGl3tSMFyU7lzlx7t5UikNvbwuFlkUB5ppGUO2GfODh0JdgSSa26tZU0m1dv0R0sXinQfcUPhS3fJcYPR5YAd+Jpj4m4leXPtwzaR8AK1Hiqr2dvI5cqk5f5Sb+bMd/6P7Yr/4UtaOB3TESY/zRMdDD3Yb2ipjip3+LX31L0sRVpO8JNeHHoUKaGSOSSTaC+tSVZ4/VbChwDn14nUqcNuM+YrdTUklvF+/U67jTx1B1GrTXv0Ou8C4iLm2gnA09tEkmnOdOtQdOfHGcfCuXUhkk49DhI3qoDV4pZCeGSJujqRnxU+DDyIOCD4EA1eEnCSkuAe+WuINcWsErrpd4wXUdA42YD2aga9KndXRhJKpAoBQCgFAKAUAoBQCgFARPMd+8UapDjt5nEcWoZCsQWMhHiERXfHjpxkZrHVqKnByZKVz7wywSCNY0zgZJLHLMzHLOx+0zMSxPiSa87Um5ycpGVG1VAKArnO3LjXkUZiYJPA/aRMwypOkqY28QjA4JG4wDvjBz0K3dvXZmSlUdOanHdFT5auOIWc8hfh07QzYZ1jeJykijTrQ6wGDKEBB0+oD5itqqqVSKtJXXmZMXXjWqZ4q19/Mv11xuKGFZblhbBsd2YqHyfsYRmDN7FJrSVOUpWjqa5V+Ic/6j2dnCzuRsZVbOD9oQJmVhnHrdmPbWzHC21m/fnt9zaWFkleq1FeO/yW/2Irh/ItzdySS37siTMrSrqHazBRgRns+5BFgAYUsxHUg1kliYQSVPj0/LEq6hB06V7Pdvd/0vqdLghVFVEUKqgBVUYCgDAAA6ACue227s1T3UA1OL8RS2glnkOEiRnb3KM4HtPT41eEXKSigeOTbB4LG2il/aLEuv2M27D4EkfCvSpWVjCTNSBQCgFAKAUAoBQCgFAKArsrF+JEHpBaIy++6lkBJ9oFsAD++3nXN7SlaMY9S8CXrkFxQCgFAKA4vzhJnjnZ8Rla2tWUdjLuAVCrmNZOkWpy2p/W2AyAQa6tHTD3pq759/YtCtKndR0b55+XTxOtcH4bBbxhbaNEjO47P7WftE9XJ+8SSa5s5yk/iZU3qoBQGO5uFjRnkZURQSzMQqqB1JJ2AqUm3ZAhIbZ7+VJHUpZxkOiONLXLqcrIyndYlO4U4LMASAANXZwmE7v45b/YxylctVb5UUAoBQCgFAKAUAoBQCgFAV7i+La5F0wxFJEIp3ztH2bM0Tt5J9ZMC3hlCdsldLHUXUgnHdFouxLA5rhmQUAoBQCgK5z1xGKKBUkgS5aZ9EcUoGhmwWLMWBwqqrHIBOwA3NbGHhKUrp2tyZKdKVWahHdmLkbjiyobcxLBJAq/Vxbx6GLBGQ9QO6RpOCCPLBM4ik4vNe6ZavQlQnkkbvNHHmsxCwt3nWSVYj2bKpVpNkzrIXDNhckgDI86rQo968qdmYG7GSKW+lxiCK3BG5nk7Vl/5cQ0t/1B8a3odm/wC0vQrnNqDgClhJcO1w4OVEmBHGRjGiMd0EEZDNqcZ9at6lQp0v8V8+SrbZMVmIFAKAUAoBQCgFAKAUAoBQCgPhGdjQEK3LiLn6PLLa5+zCVMYx4COVXRB+FVrDUw9OprJEptHk8Lux0vFP47cE/wArqP0rB+go+JOZnk8EuW2e+dR/cQxo3uy4fA9wz7alYGinsMzK5zRydbvJawt28rzS5d5riV9McI1vhS+gaiI49lGBKfKpr5KNJuKQWrLpDEqKqoAqqAFVRgADYAAdBXCbbd2ZCP5g4FFeRhJdSlW1I8Z0vG2CNSnBHQkYIIOdxV6dV03dFoTlCSlF2aPHLvLsNkriLUzOQZJJW1yOQMDJ8ABnCgADJwNzU1asqj1Epym80ndmtzm4e3Nsv7a5+riAGSDtmbHgsfrlvDAHUgHLg4SlVTXGpST0LVXfMQoBQCgFAKAUAoBQCgFAKAUAoBQCgFAKAUBAczROkkF0kbS9j2iSImS/ZzadTIo9dlaOM6epXVjJwDr4qi6tPKtyYuzPlvzLaOpZbmHAOG1OEKkdVZWIKMPIgEVw5UakXZpmW6NObm2J+7Zo9659UW4zFn96c/VIPzZ9hrNSwVWb1Vl4kOSIy1v+I3UUsge1sVjeVCSDcnMLsjEsSiooZW3IbOM9OtqlOlSnld5P0/sJtk1yNYr9HjuX1PcTRjtJZTqZseC7DTET3lUKow2cZJrs04RjG0VYxsstXIFAKAUAoBQCgFAKAUAoBQCgFAKAUAoBQCgFARnGuI2tuFe6eKPfCmUjJPkoO7H2Cl7BakJ/+RbP7PbsPMW8gHyZQT8qwvEUk7OSNiOFrNXUWeGhsuIRXMtksDXWhtLvGFkjlMZCSMrrqRuneK5wPHFZE09UYZRcXaSsTXKthLBbhJmLNqYgGRpiik5CdpIA0mB4kewbAUimlq7sqS9WAoBQCgFAKAUAoBQCgFAKAUAoBQCgFAKA5bz5xh5buW3DsIoAgZFJXW8iayXx6yhGQBemdROTjGhjK0o2jHQ6nZ+HhNOUlfggrG9ntjrtJNDYPccloG9jR5wPxLhvaRkHWpYucH8Tujcr4GnNfCrPwNSKJixlmYy3Dj6yV92J8VXYaUB6KAAPKsdatKo9XoZcPh4UY6LXlmesJsG3y/dCG/tJNSpqdonLbBkeN2KEnoAyI3vX21u4KTU7cHO7ShF01LlM7Hb3CSLqjZXU+KEMPmK6pwzLQCgFAKAUAoBQCgFAKAUAoBQCgFAKA1eI8QigTXM6xrnGWOMk9FHiSfIbmobSV2Sk27IovF/SRqcx2KBtIBaW5jkRcnOEVCEZtgSTkAZHXO2tVxUIJNa3NyhgqlRtPS3VFKhR2eSaZtU8xDSkE6SwGMKD0UDCj2KK5tes6kr8cHYw1BUYW558zNWE2BQCgMNzapIAJEVwDkBwGGfPB95q0ZSjs7FJwjPSSuWn0VIsd1cRxKEUwozqgwurWQhwNgSO036kAeQrp4KU5ReZnG7RhCM45VZ8nUK3TnCgFAKAUAoBQCgFAKAUAoBQCgFAKA5Nz1ctJxCRXJ0wIixr4DtF1NJjzY9zP90R51zcfJ3UeNzr9mQVpT52IWuedYUAoDVlv0XV1IT12UZVPxHoPd1Gc4q6g3bx28TG6kVfw38PM9zTEPGigHOS2fBVHX3lig92fKoSVm2TKTzJL2v+7CK8Rm0gnO+MggNg4OkkYbB8iaOLSuFOLdl78h9DTX2igpL/ALyMlJBjphlwR4VeFacP8WUqYenUvmidY9H/ABWS5sYpJjqkDSIzYxr7GVo9eBsCdOT4ZzXbhLNFPqebqRyzcejLFVigoBQCgFAKAUAoBQCgFAKAUAoBQHHOd+IfTbslfqltZHiDKPrJCpw4cnbs9QIC48NWe9gc7GVlfJb34HW7Pw7t3ma3l/JH1zjrigMLpK8tvFEUBlkZSZM47sbv9nceoay0oRle/C/k18RVlTyuPL/gzjlkQuIri51ai8iwWtuZXGqQt2hJDAAEkBmUdNt81sxp59Yp30V7+Bz5YmUNJNW1drX3dzfteVUmLy2d0y5wkguYmkdWTO2lmjaI4bOkjG4IAzvWcUrRnHbp7ZanWnrKMr36+0V7iHCVsbuKP6SJtYYGNVVOykbvByinChlDDz28c5qZxz03JLbnw8yaFVxrKMnvwuvWxKWVo89xDbx4UylsyNuIwi6icfabGcDYbbmsWHoqrKzextYvEOjG6W/0OzcLsEt4Y4YhhI1Crk5OB4k+JPUnxJrtbHnW7m1QCgFAKAUAoBQCgFAKAUAoBQCgIvmbi30S2lmwCVACA7BndgiKcdAXZRnyNRKSim3wWjFykork46Ey8krEtJK2qRz9o9M46KMbADoAK4dSrKo7yPS0aEKMbRPefDxrGZjVurpleONInkaQkKF8Sozp9hwGPlhTWSnTz312MFat3drrcneBcHv0lWdoLcYRgsck7BlLEZcmOF1zpBGAftNvWZRpxTV36fk0atadRrSyXj+CY5bBZrqSQKJ2nKyBW1hRGqiNAxVSV0EMNhvIxxvXSoJKCscuq25u5rzXEy3t0bZUcpZxl1YkZkDTGNBj7TLkZPQaOtYcUo/Dcy4dy1sRTmKXhpgjlRrluy1g92QXMsqYdkPeVjM3iOm3StlRTjbgwZmpX5LnylyS1tN29xMJpFUrGI0McaBsZbBZizkDGc4AyAN81jo0I0tjNXxM61s3BcqzGuKAUB8zQH2gFAKAUAoBQCgFAKAUAoCB544S91ZyRxYMgKSICcBmidXCZPTVp058NWarOOaLj1L05uE1JcHI/pihijns5B60cvckX3q2/wARkHwJriTozg7NHpKeIp1FeLPM0CSSW4YkKZQC6NoIBVsKGHQPII08u9VqO7T6be/UxYt2gpR67++uiLVyhwyOOacSajcQlR33LBVkiQ6kB20lu0XVjPcIz4Vlmkksq0ZpRnKT+N3aLbWIuRXEeARyyGVXlhkKhWeB9BdR0DAgq2N8HGRnY1lp15wVkYp0Yzd2bHCOEx2yFYge82pmdi7ux6szMSWOwqk5ym7stCCgrIiZIWvbyCB7Uxdm4uO2lMbNpt5UIEfZsxUsxQble6W8a28LDXMma2Inpax0it40xQCgKd9BXiU9w85kNtBJ2MMaSPGrvH+1lbsypfvnswCSB2TfeNQ2SbEnIPDW9azhJ8yuT8yc1FxYgL/kKzW7torVZbViJJZXtppIzojAQKO9pUtJIhzjJETUuCxngt3HvBxCRv3LuNJk+cYjk/nPXoaXFjFNzRNa/wD79q6IOtxa5uIfeyhRLH8UI/eqbkE5wjjMF0mu2mjmXxMbBsHyON1PsNSDeoBQCgFAKAUAoBQENzfw4z2dyscaPMYJBFrVW75U6cahgHOKA4tb9kq/R1XSVQ/UyKVYDodSuARud89cmuHUhUjLNO++56SlUoyjkptPTb+yN5K5p4hZvJ9KSaeDYN2rnMZ6B1Zycr542xv4b71RUZ2ytXOTCNeF3KLsjtdszFQZAqtjcK2oD2BiBn34FabtfQ2Ve2pBc481R2MR6POw+riGWY521kLvoG5J8cYG9WhDNq9iYxlOShFNt9E27dbLXQoFh6UJotKzNHKO0XU0i6JQpI1AIoUbA5DY+fWssaWfj029TbxuGpUE5Qq7W+GWk786WWltU/8As69y1F2l1cTg5RESBD5spZ5CD4jvRL7GjYdRW1hY2hfqcTESvO3Qs9bJrigNDj/EhbW08537KJ3x56VJA+JAHxoDU5U4abazt4m3dYwZD96R+9I3xdnPxqjJJWhJW+BTCS44hdN6quIEPXuWikuRj++knH5BQgsFtcLIiSRsGR1DKy7hlYZDD2EEGhJloCjcyW6cPvLW+hQRxyyi3uwgCqwm/ZzMBgZSQDvdcORVkQX2pIFAKAUAoBQCgFAKArvM/KMV68cjO8UsasoePByrYJRgwIIyAfA7detY6tKNSOWRlo1pUpZolI45ybcWxkbtIZLYLkvO4hZPAq/d0lT4MMHfGD1OnPArTI/U36XaT1VRX8iW5Fve1sYDnUUBiLAltXYsY9WSATkKDkgdegrFXg4VGmKTvEx80coxXn1gzHOAAsgJIIH2GXoV3PtGcj2482mV7G1hcRPDVVVpvXlcNdH70KVytybPcXhXMeICyvJGe0SJiMHDMoDTBScJghC2psEKrbeHoJK/D+Q7X7XljHFZVG3jfXzstuEdy4Xw6O2hjhhUJHGoVVHgB7TuT45O5JzW8cE2qAUBXOdDrW1t/wD+i7iU/hhzO4PsKwFfzUYJ+qFjXv7tYYpJX2WNGdvcilj+goQR/KVgYbKCOQDWY9UvkZJcvJ83dqAh/R0TClxYOe9ZTFUyckwS5eFt/wB0lfZoxUsFvqCSG5y4N9Nsbm32zJGQmemte8h/jC0RB95H4wbyxtp29dowJAdiJE7rgg9O+rVcgnaAUAoBQCgFAKAUB4mlVFZmIVVBLFjgAAZJJPQAUB+fPSFze185dSRbxnECNkAknHbuv3jnYH1V8iWr0mEwf6TCyxk1eVrxT46Pz/g6tCh3NJ1pLXjw8Tp/D+GfRbZYbcBjGvd7Q6Q7ZyxYqDgsSxzg4J6HpXhKlR1ajnN6vclJpaEQOJTX1w3D0RrOTs9c0jSIzrEWCnsuzZsu2cBjjSDnGcA7FCgm817o1q1dpZbanQ+FcNitokhgRY40GFVeg/8Ack5JJ3JJJrfNI26AUAoCvXP1nE4hna3tXcj965kCIfgsMw/NUME5VSxDc3DVbGLGe3kihI81lkVZPlGZD8KIgmqElP52s5IG/wBp2zIsltC4mjkyEuIR3jGSASrqQSpwdzg7VKINyz5rLIHlsr2EEZ3h7XqPKFmb5qKWB5h5+4ez9m1wIn+7cI9uf/OVaiwNeRjw2WSdcNYXD9pLjc20j4BnGPWhc4LfdJLdCcWTILiDUg+0AoBQCgFAKAUBzf04OfokSLMyM8mOyGNEwGGJfbVpXA6EDLgEHIxudn0J1sRGMUnzrtp18DPhqbqVEl9dvmcalbtEeNhpcqduoPkwPiM49or2lSf6ilPDzWWdnpw/FPlX+a5O7J95GVOStK3trwO5rxIPY/SB0a27QeHWPV8DXydxtPK+pz814XOH2PHDaPHOkpE6EMXwXLMQNQk+8GGxBPywK+iYilgY4NUZaNJapXtK3NtNejf8GWrGh3KhJ6q2qXNuT9L8s8QluLWGaeE28jrloyc6fL3ZGDg7jODuK8mcYk6AUAoCu8AOu64hKR/bJCp81giU/pJLNVWSidqCSD4137uwjz0eacjzEUJj/wA1wh+FCCcoSa3E4i8TKI0m1YUxynCMrEBge62e6WOMb4xtnIEG1Qk8ugOxAI9oz/WhBiu7RZY3iYAo6MhHgQwII+RoCM5CcnhtgWJJNrDkncn6tauQT1AKAUAoBQCgIPnPmJbC1ecrrbIWNM41u5wFz4AbsfYprJSpyqzUI7vQtCDnJRW7Pztxzj93cTme6CyFu6OzbCxr4Iqt0GfE9SdzXqMFh6/ZzvKmpZtMylt0WvV+Wu7OvQpVMNvFO/Kf0Pk0IkUdVPUHxU//AHwru1aSrwW6e6fKfvfhnQnBVF0fHVE3y/zmq8LvLWc6JVjlEOf7QS5XSvmyux28Bj7pr5rjsLU/VZ3G2Z/K99bfP02OLKckpKS1d7fj5lbtLdfrY8d0FR8dCnPvzvnzr32Fw8P/AG0f2ppf/Kd/O+t+p1KVOKz0+NPsjpnot9IAjAtr2VVj0t2UkhxoaM4MGT1B3K+IwV37oHlu0sLGnarDaV01wpJ2dvDp/VjkYqio2nHZ/Rrf8HQbXnWzdmVpGgwuoG6RrZXUEAspmC5AJHt3HnXKUk9maji1uS/DuJw3CloJo5lBwWidZAD5ZUkZqSDboCs8hDNmsn+/lnnyPETzyOv8rLVWSiw1BJTuL3hHFogPsQRpn/irglh/DaH51JBarG5EsUcgBAkRXAPUBlBx+tQCM5jvWV7OFCQ09yoODghIVaZ/gRGFP46AmqEigPMsgVSx6KCT8BmhBF8joV4dYA7EWkAPvES1cgm6AUAoBQCgFAcq9OF0dVjF4EzSH3oERf0leu12BBSxd+ib/j+Tf7OjetfomczZQQQdwa9tKKknF7M7rSasz7ViTRuY0XeQDRq1ZP2W/wBAf65865uIp0abvWSyXzX/ANZf0/vdPdI1qkYR/wA/8b38n+fv5mSwYFS/TWxb4dB/KorJgpKVN1v9m38tl9Ei1Bpxc+rv8tl9EWzkeVI4DdrZ3F1cNqKFYiIoxkgKrN1JG7OoY9QM4wfnfamOqYys80rR4Xvk5Uq7qPPby8Pz1ZareW0eSKR//H3ckQdBFGXKoehRG2gTJPecgnO7Hw5qhUl8MVZFXOC+KWrLHyzwKZbtruSKO1UwmMRIQ0khZlbXMU7mVC4UAtjW3e3xW5RpuCs3c1atRTeiLTxCTTFIw6qjH5KTWYxEdypbdlY2cf3LaFffpjUZqhJKUJOb8YkP+0L2QZIgMGw/urG8lx/FKlSQdDs4OzjRPuIq/wAIA/0qAV+5HacXgHhBZSv+aeWNB/LFJU8AstQSKAgufLzseHXrg4It5Av4nUqv8zCiIJrh9v2cUaD7CKv8IA/0q5BsUAoBQCgFAKA4d6XOJdrxIRrjFtCFP45iHI+CrH869L/xyk3UnU6K3rr/AAdTsuHxSn8vfoUma8RNmbHwJ/oK9HVxlGk7Tf0b+x1J1oQ3Z4tr5XYqGB2yMHqP9CP9R8MeHx1KtNwjJPlW6f2vtZ9bVp14TllTT9/wbaOVZGAVijqwEg1KdJzgjyqna2A/X4SeGzOOblcFq1PvI5TJw2BZbm3SYApLdDtFGyntHZtAH3dRVceVcbtLDzwHY8aEJN5bJvmxq14OnQUL86/O7+51a9eWW5ezR1hhFujs0Y+tIdnTQhyBFgJ62knfbBGR4FWUcz1dzUd3LKtjHyyy8Lmug9rIYpXRknt07XTHHEqLC6JmUaNLYIDA6yfOt2jXg42b1NSrRkpaLQv/AA3iMVwgkhkWRCSMqc4I6qfIjxB3FbJrma4i1oynoykfMYoCpcocwKscVneMILyJFjZJSF7bQNIliJwJVYLnu9DkEbVVoktuKgFM5Vv7eS94qO0iZjcx4XUpJC20SEgZ6ZDr7wRUgnONzXvq2cMJOP2lzIVQe5I1LP8AEr8agFVv5rqwu0vLnsp1a07GfsXS30MkryI6rcSAFcOVPeznfA6GQbPBPSOl2rNb2F/KqkgsiRFcjqAxmAb4Z6ilhckl5qlPq8Mvyf3lhQfNp6WFzU4hbX3EOziltktbXtY3l7WUSTOsThxGqxAouWVQSWO2alIgutSBQCgFAKAUAoD8z8enJveIPIcH6ZMCTtgI2lf5VFez7BcYYNybtq7v0O72faNBt9WSHC+WLu4wUhKKejzHswfge/8AHTisWJ/5PgqTyxvLy29XYzPFx/am/ov7+hHc28uzWbQtKiHU20kTFgoXGoNqVT6pO2/Q+Va9Htqhjqse7ptSi07u2kb/ABfK19DDKspTj8Oqe/hz9DSS6Q9GB9o3A95Gwr0kcVSk/hlfy1S83sjcVWD2d/fXYsfKnLM13JFKAY4EkSTtGG8mhgwEYPUEgd87Y6ZryPb/AG5RqU3hqPxX3fHyNLEVlUWWG3X+v7LfzFznDZzvFHCZZSoaQoVQBiMKrsd86QPAkDFecwHZOJxqvTWi5exhjGUm1BX6lW5d43xKYyXLXCJDHKVnRkEgjVtxIqDSeyRSpJ1hiA53I3zYzCUcPOOHlFqa3d9H0t8vaMFTvIea3/HhY6xydwGS2NzLLLHK1y6OexQpGNKBQQGdslgASc71EIKCsjSlLM7llqxU1OJcMhuE0TxRzJ92VA49+GGx9tAV2/sOF2gEUiRAN6tvvIXx4LAMl9vAKaAr3LEfC5lltrmC3SVLmcpDdxLFKscsrOulZACFwwxp8AOnSqsksQ9H3DSNrVMeSswXf2BsUuDNbclcNgIdbO3QruGZAcY8cvnHvqLghOWOc7aCO5EpkWNLy6KypBJJCyNO76xJEjJgaiOu2mrEF6sbtJo0libVHIoZGH2lYZB39hqQZ6AUAoBQCgFAKAUBzjnr0VJfSyTwzdi8gy6snaIzhdIcd5dDYAGdxsDjOc7FPEzhTdPRxfD62tfzMsasoxceH7uSnA+IfSLeKXGCy95fFXGzofarhl+FeenHLJo6EJZopkVz7YPPahIozJKZU7PwCnOGZj9ldBcZ9o863ezcX+kxMa3S+nXSxbO4NSSuzR5f5Aii0vckXEg3CkYhQ+xD659rZ6ZAFbPaHbeJxnwt2j0X89SZylU/zfy49+Y5w50EBaC2w8/RmO6Q7eP3n8k+eNgXZXY9XHTvtBbv+vEQhKo8sPXp+TmDSgHvPl3bJLHLOzHcnxJJr6PSWFwNJUk1FLq0vmby7ujHLdLze5N8oXVxDcvLBBLNGo0XKKuO7uVI1kAyKTkL1IYjbOa8r/yKWFxWWVKd5rTTa3maGLr0nJSi7vZ+RZLDjV3bSvFZSwpCELi3uWF2YmPSJEtSZUHmveVfs56VwaeZK0jlzyt/CSxteIXAwZeISqVyrLo4eI3OcsclZWTphGRgMnOrbF7lTE3IF7IuJLoQDTjJuLm7dWzkyhneJFkOB0XHzNRcGHkfkmJbq+xdzvcwyRgXUUv1jLLErFXUl0Ya1YYYH1R7KNgtnEeX7iUBZzZ3yL0F3b6Xz560JUHr0jHWgMFv6N+HsoaSzSKT7Qtp5lQe4qUz8VFLg27f0fcNQg/RI3x/vi03/dZs1FwaljzSrXd/YTRrCkCfVEDSrxiFGkB8Mr2itgY7rjbYkyD36L+PW0thZwxzxvLHbxq8YYa1KoAQVO+x2zjFWILnQCgFAKAUAoBQCgFAUHi0Y4ddtIzAWl2+o52EE5G+fJJcZz0D/jrUxNLMsy3NnD1crysj+F8ZvOIRxy2ECxwl3DvcOpfu5GkRo+VOob6iNumciqQwi/c/QtPFP9qMfELDjQiJYIxLYZbPQG7PG5QznKy9fvDyGayrDU0Y3iJsr/Kfo8a7hhnVEhiZjIn0mR7lpFbOFeOLsk05IbdixI32JFb7xVbIqeZ5VwtF9Cvezy5b6Frflaxsh9fepbKWyUj7C0UsM7g6TLkeGH28K1zGabX/AAWMkpbSXjZzqkjefJ8xJeEKTsNwahyRZQk+Dbbn5lGmC1SJcba36fkjGPk9Uc0ZFRfJEXnNd7L/AG/ZeYgjVQfZmQOw+BFRnZdUUVLjnC2uSO0llk8+2ndx8A2ofLTiimw6S4I+xS44a7S2ckkbMAGWCIyq4BJAZHyvnvqGPIZqyncpKnYuXBvSTxX+2trdxjqdULfHBbf8o+NS5RKqlJk2vpMuADq4epPhouh/64xiozRHdSNef0hXz+pBbQfjZ7g/JezH6mjmiyovkqnMt3JcB2unEjExMNKiIARvodMKckNDNNnJO0fsopXEqai0J+GQvjVEhx0OkAjHkRuPhWPMzO4p8G7b3l1F+wvblPIO/bqPhOG29masqjMboxJKP0gcRgAMr2ky+JlU27H8ysVH8NXVS/BjdG3JK8A9MEc1xDbzWzRNM4RHjkE0RLEAd7C+JXoD1FXTuYmrHTqkg1bziUMQzLLHGPORwg29rGgIK45/4evS5WX/AIdWn/7SsKi6JUW9iMufSXHnEVtO/kz6Il/Vi4/gqrnEuqUmQ136QL1/2cdvB79dwfgfqxn4GquqXVB8sg73i15N+1vJ8fdiKwL84lDfNjVe8ZdUYkSeEQElmjV2PVpcyMfi5JquZl1CK4MsNhGhyiKh84xoPzXBpmYyR6HpYGU5S4uoznOUuJf9WIqc7KulEwpw/GrMs7B3Z2BlZVZmOSxSMqu5J8KZ2FSiZbawij3jjRD5qoBPx6mqttl0ktjYoSKAUAoBQDFAa9xexx+vIifiYD+pok2Q2luYI+Lxv+z1y/4UbuPmFx+tWysrniY7/h8l0BG0EkSHVh2dQ2ezcDCqSTnOMHGxNWgrMx1JXWxtWfDbmWONzPHGGRW7kRY94A9XfGd/Kosi2aTNxeXlxmWaeT3ydmvyiC/qaDXlmtPNaqdNsY2mORiCM3Ep7rAD6sMw7xXc+XtqyTKNpEtwXlC8nvbaWS3eKCOdJmed1VyYtWAI1ZmwcQ9cer08rxVjHKVzs9WKH5j4nwF7O5YXEfZXDSSFZJF1xzBnJ1KTsdiuwKuPZWGeZeRsUsrXiSVvxXwlXR+8p1J8+q/EY9tY9ODNqtySVgQCDkHoRuDQk+0AoBQCgFAfGYDqQPftQGpJxWBTgzRg+WsZ+Wc1OVlc0eoHEUPqrK/4IZGHzC4/WmVjOjJ2sp9W2mPv0J/ncH9KnKRn8DJ2FyekKD/Elx/kRqZUM76Hr/Zt0ftwJ7leT+pT+lLIjNIyrwFz69zJ7ezREH6qxHzqdCLvqY5+B2i7zMW8+3nbHyLBf0qb9CGlyebW74dEcQ9hq8oUEjH/AKYLGptJkXiiZgmlk/ZWl3J7exMY+c+gUyMjvEYeKQXkIWS4t1t4cybvMryErbyuO7HlR6hPrGrKNikp30Jrgvo1laCLt+ITY7NO7BGkJUaRtqIYk+2pyornZPWXo14ehDPE1ww8bqRp/wCVzp/SrWIvctVtbJGoWNFRR0VFCgfAbUIMtAKA1uI8PiuIzHPGksZ6rIoZTjxwfH20Bzjmf0ZFAZOHknG5t5Gzn2RyNup/dckdN1rHKmnsZoVnHfU5omVd1QtBKp78bDBU+Txtt8RufA1hd47mwsstYmzY8YlkkaHslMi4y2vRGdQ2xkEgnywenWrKKauUc2naxsx3cjY79umoqBvJIcvoAyNCY/ax+P2vfU5UR3jNqxtJJhkXS4KK4McBXuyZ0kGRj5HbG3jSyCk3ybicv/euJ2+KIP5EB/WmnQa9TXnsrKM4ll38pblyT+Uvv8qnUh25f1MsHDrZj9VYvMfNLR3Hv1umn45qbSK5oE1bcLvDjsuHSqPN2hiA+HaE/pU5GR3iN6PlniTf2VrH/iXDsfkkOP1pkI73wNlOSL5vWubaP8MDyfqZV/pU5ER3jNiP0eyn9pxB/wDkwRp/n1mpyIjvJGwno4h/tLq8f/mrH/2UU/rU5URnl1NhPRvw/wC3FJL/AIs80gPwaTH6UsiLs3rTknh8eCllbAjoTErEfFgTUkE3DCqDCKFHkoAH6UBkoDn3phGuCKPOCROw+MDwj9bgUB0BVwAB4UB9oBQCgFAKAUBW+buSrbiABkBjmUdyeLuyL7Cejr+6cjc9OtQ1fclNp3RyS+9HXFYLrVHCl0mEw8ciQhtEgYFlkbKtgEbZG+xPSqqFlYu6jbuyS4P6N+J5UuLOLZMly8rgosIyFXC9YEbrsanKRnLZYejVwoE1/MQOi20cduoH3R3XbHxplRGdkta+jqwX14nnPncyyTA/ldin6VNkRdk/YcKggGmCGKIeUSKg/lAqSDcoBQCgFAKAUAoBQCgFAc19Kp1XNimfWGMfivrAf0zQHSqAUAoBQCgFAKAUAoBQCgFAKAUAoBQCgFAKAUAoBQCgObektQL/AIcT01R/pf2Wf8woDpNAKAUAoBQCgFAKAUAoBQCgFAKAUAoBQCgFAKAUAoBQHPvS2g02zLvMe0ESjcs0ei5HtxqtUX84oC28tcfhvrdJ7dgysNx9pGxujDwYf/PQ0BKUAoBQCgFAKAUAoBQCgFAKAUAoBQCgFAKAUAoBQCgKRfXgfidwHwBb20IQttjt2kaRgT59nEPyVDJRBJxG3+nxtw1hLdsy9ulsQY5IgwDtMR3AUDZDZ1ZwPtUQZ1SpIFAKAUAoBQCgFAKAUAoBQCgFAKAUAoBQCgFAKAUBVfSJwCC5s7h5IYnljhZo3dQWXs+/pDY1BSRggeZoCtch8sz6rS8jkijjEelk0lndE7SNVJ2GTF9Hyd+9ADvU3IOn1BIoBQCgP//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16" name="AutoShape 4" descr="data:image/jpeg;base64,/9j/4AAQSkZJRgABAQAAAQABAAD/2wCEAAkGBxQSEhMUEhQWFBUWFRobGBgTGCAWGRceFhgbHR8WHx0YHiggGRwmHBgVIT0hKCkrLi4uFyAzOTMsNygtLysBCgoKDg0OGhAQGywlHyQvLy0vLCwsLCwsLCw0LCwwLywsLCwtLCw1LCwsLSwvLCwvLCwsLywsLCwsLSwsLCwsLP/AABEIAQ4AuwMBEQACEQEDEQH/xAAcAAEAAgMBAQEAAAAAAAAAAAAABQYDBAcCAQj/xABIEAACAQMCAwQGBwUFBgYDAAABAgMABBESIQUGMRMiQVEHMmFxgZEUI0JScoKhM2KSorFDY3OywRVTdIOTsySjwtHh8Bc0VP/EABsBAQACAwEBAAAAAAAAAAAAAAABAgMEBQYH/8QANBEAAgECBQEGBQQCAgMAAAAAAAECAxEEEiExQVEFE2FxkfAigaGx4RRCwdEyUgbxFSOi/9oADAMBAAIRAxEAPwDuNAKAUAoBQCgFAKA0OIcbt4DiaeKI+Tuqk/AnJo3bcGtb81WTuI1uoC56J2ihj7gTk/CoTT2BMVIFAKAUAoBQCgFAKAUAoBQCgFAKAUAoBQCgFAKAqKyycSJZZGisckJ2RKS3WDgya1w0cOxwFwzjfIU4POxWMyPJDfqXjEmOHcLhtxpgiSIHroULk+ZI3Y+071ypVJSd5MuZL6yjmQpNGkiHqrqGB+BqIycXdMEDb8v3UWqKG+eK2BzEgjWSWMEDMfaza8oDqIyuQGxnAFb67RkopW16lchsry/Jtm/vSfPXGP0EQH6VT/yFXwGVHpLG9i/ZXnbb7reRIcjyDQCMqfaQ3urLDtJ/uj6EZDbs+P8AfWK5jNvKxwmW1xSnHSOTAyevdYK5wSFwM10KVeFVfC/kVasTVZiBQCgFAKAUAoBQCgFAKAUAoBQCgIjiPMCRydjGrTz4BMUWO4D0eRj3Yl95ycHSGxisdSrCmryZKVyI41ZcRuYXjE9tbiVCjKkbyOofZtMxde9gnB7MVoPtJX0iWyFghiCKqqMKoAAHQADAHyrlN3dy5C8e5st7VuzJaWbGexhGt/YW6LGD5sRnwzWanQlPXZdTJTpzqPLBXZXRz7dE7WCBf37kB8e0LEy5/N8az/pYf7fT8m4uy8Q1svU3Yef1B+vtZ4x4smmZR8EbtD/BVHhH+1r7GOpgMRD9t/LX8/QsfB+N290uq3lSUDrpPeU+TKe8h9hANa86coO0kaZv1QGK7tUlRo5FV0YYZWGQfgatGTi7oETZXz2ciQXDl4JGCwTOcsrHpbysfWJ6LId29Vu9gv28LilVVpb/AHMco2LNW4VFAKAUAoBQCgFAKAUAoBQCgK9xbiMs0jW1o2grjt58ZEOQCI0B2acgg4OyAhmzlVbWxOJjRXj0JSubfC+GR26aIl0jJJJJZnY9Xdju7k9WJJNcKpUlUlmkzKlY26oCq+kDj720UUcJ0zXMnZo2x7NQNTyAHqQo28MkZ8js4akptuWyMtGl3tSMFyU7lzlx7t5UikNvbwuFlkUB5ppGUO2GfODh0JdgSSa26tZU0m1dv0R0sXinQfcUPhS3fJcYPR5YAd+Jpj4m4leXPtwzaR8AK1Hiqr2dvI5cqk5f5Sb+bMd/6P7Yr/4UtaOB3TESY/zRMdDD3Yb2ipjip3+LX31L0sRVpO8JNeHHoUKaGSOSSTaC+tSVZ4/VbChwDn14nUqcNuM+YrdTUklvF+/U67jTx1B1GrTXv0Ou8C4iLm2gnA09tEkmnOdOtQdOfHGcfCuXUhkk49DhI3qoDV4pZCeGSJujqRnxU+DDyIOCD4EA1eEnCSkuAe+WuINcWsErrpd4wXUdA42YD2aga9KndXRhJKpAoBQCgFAKAUAoBQCgFARPMd+8UapDjt5nEcWoZCsQWMhHiERXfHjpxkZrHVqKnByZKVz7wywSCNY0zgZJLHLMzHLOx+0zMSxPiSa87Um5ycpGVG1VAKArnO3LjXkUZiYJPA/aRMwypOkqY28QjA4JG4wDvjBz0K3dvXZmSlUdOanHdFT5auOIWc8hfh07QzYZ1jeJykijTrQ6wGDKEBB0+oD5itqqqVSKtJXXmZMXXjWqZ4q19/Mv11xuKGFZblhbBsd2YqHyfsYRmDN7FJrSVOUpWjqa5V+Ic/6j2dnCzuRsZVbOD9oQJmVhnHrdmPbWzHC21m/fnt9zaWFkleq1FeO/yW/2Irh/ItzdySS37siTMrSrqHazBRgRns+5BFgAYUsxHUg1kliYQSVPj0/LEq6hB06V7Pdvd/0vqdLghVFVEUKqgBVUYCgDAAA6ACue227s1T3UA1OL8RS2glnkOEiRnb3KM4HtPT41eEXKSigeOTbB4LG2il/aLEuv2M27D4EkfCvSpWVjCTNSBQCgFAKAUAoBQCgFAKArsrF+JEHpBaIy++6lkBJ9oFsAD++3nXN7SlaMY9S8CXrkFxQCgFAKA4vzhJnjnZ8Rla2tWUdjLuAVCrmNZOkWpy2p/W2AyAQa6tHTD3pq759/YtCtKndR0b55+XTxOtcH4bBbxhbaNEjO47P7WftE9XJ+8SSa5s5yk/iZU3qoBQGO5uFjRnkZURQSzMQqqB1JJ2AqUm3ZAhIbZ7+VJHUpZxkOiONLXLqcrIyndYlO4U4LMASAANXZwmE7v45b/YxylctVb5UUAoBQCgFAKAUAoBQCgFAV7i+La5F0wxFJEIp3ztH2bM0Tt5J9ZMC3hlCdsldLHUXUgnHdFouxLA5rhmQUAoBQCgK5z1xGKKBUkgS5aZ9EcUoGhmwWLMWBwqqrHIBOwA3NbGHhKUrp2tyZKdKVWahHdmLkbjiyobcxLBJAq/Vxbx6GLBGQ9QO6RpOCCPLBM4ik4vNe6ZavQlQnkkbvNHHmsxCwt3nWSVYj2bKpVpNkzrIXDNhckgDI86rQo968qdmYG7GSKW+lxiCK3BG5nk7Vl/5cQ0t/1B8a3odm/wC0vQrnNqDgClhJcO1w4OVEmBHGRjGiMd0EEZDNqcZ9at6lQp0v8V8+SrbZMVmIFAKAUAoBQCgFAKAUAoBQCgPhGdjQEK3LiLn6PLLa5+zCVMYx4COVXRB+FVrDUw9OprJEptHk8Lux0vFP47cE/wArqP0rB+go+JOZnk8EuW2e+dR/cQxo3uy4fA9wz7alYGinsMzK5zRydbvJawt28rzS5d5riV9McI1vhS+gaiI49lGBKfKpr5KNJuKQWrLpDEqKqoAqqAFVRgADYAAdBXCbbd2ZCP5g4FFeRhJdSlW1I8Z0vG2CNSnBHQkYIIOdxV6dV03dFoTlCSlF2aPHLvLsNkriLUzOQZJJW1yOQMDJ8ABnCgADJwNzU1asqj1Epym80ndmtzm4e3Nsv7a5+riAGSDtmbHgsfrlvDAHUgHLg4SlVTXGpST0LVXfMQoBQCgFAKAUAoBQCgFAKAUAoBQCgFAKAUBAczROkkF0kbS9j2iSImS/ZzadTIo9dlaOM6epXVjJwDr4qi6tPKtyYuzPlvzLaOpZbmHAOG1OEKkdVZWIKMPIgEVw5UakXZpmW6NObm2J+7Zo9659UW4zFn96c/VIPzZ9hrNSwVWb1Vl4kOSIy1v+I3UUsge1sVjeVCSDcnMLsjEsSiooZW3IbOM9OtqlOlSnld5P0/sJtk1yNYr9HjuX1PcTRjtJZTqZseC7DTET3lUKow2cZJrs04RjG0VYxsstXIFAKAUAoBQCgFAKAUAoBQCgFAKAUAoBQCgFARnGuI2tuFe6eKPfCmUjJPkoO7H2Cl7BakJ/+RbP7PbsPMW8gHyZQT8qwvEUk7OSNiOFrNXUWeGhsuIRXMtksDXWhtLvGFkjlMZCSMrrqRuneK5wPHFZE09UYZRcXaSsTXKthLBbhJmLNqYgGRpiik5CdpIA0mB4kewbAUimlq7sqS9WAoBQCgFAKAUAoBQCgFAKAUAoBQCgFAKA5bz5xh5buW3DsIoAgZFJXW8iayXx6yhGQBemdROTjGhjK0o2jHQ6nZ+HhNOUlfggrG9ntjrtJNDYPccloG9jR5wPxLhvaRkHWpYucH8Tujcr4GnNfCrPwNSKJixlmYy3Dj6yV92J8VXYaUB6KAAPKsdatKo9XoZcPh4UY6LXlmesJsG3y/dCG/tJNSpqdonLbBkeN2KEnoAyI3vX21u4KTU7cHO7ShF01LlM7Hb3CSLqjZXU+KEMPmK6pwzLQCgFAKAUAoBQCgFAKAUAoBQCgFAKA1eI8QigTXM6xrnGWOMk9FHiSfIbmobSV2Sk27IovF/SRqcx2KBtIBaW5jkRcnOEVCEZtgSTkAZHXO2tVxUIJNa3NyhgqlRtPS3VFKhR2eSaZtU8xDSkE6SwGMKD0UDCj2KK5tes6kr8cHYw1BUYW558zNWE2BQCgMNzapIAJEVwDkBwGGfPB95q0ZSjs7FJwjPSSuWn0VIsd1cRxKEUwozqgwurWQhwNgSO036kAeQrp4KU5ReZnG7RhCM45VZ8nUK3TnCgFAKAUAoBQCgFAKAUAoBQCgFAKA5Nz1ctJxCRXJ0wIixr4DtF1NJjzY9zP90R51zcfJ3UeNzr9mQVpT52IWuedYUAoDVlv0XV1IT12UZVPxHoPd1Gc4q6g3bx28TG6kVfw38PM9zTEPGigHOS2fBVHX3lig92fKoSVm2TKTzJL2v+7CK8Rm0gnO+MggNg4OkkYbB8iaOLSuFOLdl78h9DTX2igpL/ALyMlJBjphlwR4VeFacP8WUqYenUvmidY9H/ABWS5sYpJjqkDSIzYxr7GVo9eBsCdOT4ZzXbhLNFPqebqRyzcejLFVigoBQCgFAKAUAoBQCgFAKAUAoBQHHOd+IfTbslfqltZHiDKPrJCpw4cnbs9QIC48NWe9gc7GVlfJb34HW7Pw7t3ma3l/JH1zjrigMLpK8tvFEUBlkZSZM47sbv9nceoay0oRle/C/k18RVlTyuPL/gzjlkQuIri51ai8iwWtuZXGqQt2hJDAAEkBmUdNt81sxp59Yp30V7+Bz5YmUNJNW1drX3dzfteVUmLy2d0y5wkguYmkdWTO2lmjaI4bOkjG4IAzvWcUrRnHbp7ZanWnrKMr36+0V7iHCVsbuKP6SJtYYGNVVOykbvByinChlDDz28c5qZxz03JLbnw8yaFVxrKMnvwuvWxKWVo89xDbx4UylsyNuIwi6icfabGcDYbbmsWHoqrKzextYvEOjG6W/0OzcLsEt4Y4YhhI1Crk5OB4k+JPUnxJrtbHnW7m1QCgFAKAUAoBQCgFAKAUAoBQCgIvmbi30S2lmwCVACA7BndgiKcdAXZRnyNRKSim3wWjFykork46Ey8krEtJK2qRz9o9M46KMbADoAK4dSrKo7yPS0aEKMbRPefDxrGZjVurpleONInkaQkKF8Sozp9hwGPlhTWSnTz312MFat3drrcneBcHv0lWdoLcYRgsck7BlLEZcmOF1zpBGAftNvWZRpxTV36fk0atadRrSyXj+CY5bBZrqSQKJ2nKyBW1hRGqiNAxVSV0EMNhvIxxvXSoJKCscuq25u5rzXEy3t0bZUcpZxl1YkZkDTGNBj7TLkZPQaOtYcUo/Dcy4dy1sRTmKXhpgjlRrluy1g92QXMsqYdkPeVjM3iOm3StlRTjbgwZmpX5LnylyS1tN29xMJpFUrGI0McaBsZbBZizkDGc4AyAN81jo0I0tjNXxM61s3BcqzGuKAUB8zQH2gFAKAUAoBQCgFAKAUAoCB544S91ZyRxYMgKSICcBmidXCZPTVp058NWarOOaLj1L05uE1JcHI/pihijns5B60cvckX3q2/wARkHwJriTozg7NHpKeIp1FeLPM0CSSW4YkKZQC6NoIBVsKGHQPII08u9VqO7T6be/UxYt2gpR67++uiLVyhwyOOacSajcQlR33LBVkiQ6kB20lu0XVjPcIz4Vlmkksq0ZpRnKT+N3aLbWIuRXEeARyyGVXlhkKhWeB9BdR0DAgq2N8HGRnY1lp15wVkYp0Yzd2bHCOEx2yFYge82pmdi7ux6szMSWOwqk5ym7stCCgrIiZIWvbyCB7Uxdm4uO2lMbNpt5UIEfZsxUsxQble6W8a28LDXMma2Inpax0it40xQCgKd9BXiU9w85kNtBJ2MMaSPGrvH+1lbsypfvnswCSB2TfeNQ2SbEnIPDW9azhJ8yuT8yc1FxYgL/kKzW7torVZbViJJZXtppIzojAQKO9pUtJIhzjJETUuCxngt3HvBxCRv3LuNJk+cYjk/nPXoaXFjFNzRNa/wD79q6IOtxa5uIfeyhRLH8UI/eqbkE5wjjMF0mu2mjmXxMbBsHyON1PsNSDeoBQCgFAKAUAoBQENzfw4z2dyscaPMYJBFrVW75U6cahgHOKA4tb9kq/R1XSVQ/UyKVYDodSuARud89cmuHUhUjLNO++56SlUoyjkptPTb+yN5K5p4hZvJ9KSaeDYN2rnMZ6B1Zycr542xv4b71RUZ2ytXOTCNeF3KLsjtdszFQZAqtjcK2oD2BiBn34FabtfQ2Ve2pBc481R2MR6POw+riGWY521kLvoG5J8cYG9WhDNq9iYxlOShFNt9E27dbLXQoFh6UJotKzNHKO0XU0i6JQpI1AIoUbA5DY+fWssaWfj029TbxuGpUE5Qq7W+GWk786WWltU/8As69y1F2l1cTg5RESBD5spZ5CD4jvRL7GjYdRW1hY2hfqcTESvO3Qs9bJrigNDj/EhbW08537KJ3x56VJA+JAHxoDU5U4abazt4m3dYwZD96R+9I3xdnPxqjJJWhJW+BTCS44hdN6quIEPXuWikuRj++knH5BQgsFtcLIiSRsGR1DKy7hlYZDD2EEGhJloCjcyW6cPvLW+hQRxyyi3uwgCqwm/ZzMBgZSQDvdcORVkQX2pIFAKAUAoBQCgFAKArvM/KMV68cjO8UsasoePByrYJRgwIIyAfA7detY6tKNSOWRlo1pUpZolI45ybcWxkbtIZLYLkvO4hZPAq/d0lT4MMHfGD1OnPArTI/U36XaT1VRX8iW5Fve1sYDnUUBiLAltXYsY9WSATkKDkgdegrFXg4VGmKTvEx80coxXn1gzHOAAsgJIIH2GXoV3PtGcj2482mV7G1hcRPDVVVpvXlcNdH70KVytybPcXhXMeICyvJGe0SJiMHDMoDTBScJghC2psEKrbeHoJK/D+Q7X7XljHFZVG3jfXzstuEdy4Xw6O2hjhhUJHGoVVHgB7TuT45O5JzW8cE2qAUBXOdDrW1t/wD+i7iU/hhzO4PsKwFfzUYJ+qFjXv7tYYpJX2WNGdvcilj+goQR/KVgYbKCOQDWY9UvkZJcvJ83dqAh/R0TClxYOe9ZTFUyckwS5eFt/wB0lfZoxUsFvqCSG5y4N9Nsbm32zJGQmemte8h/jC0RB95H4wbyxtp29dowJAdiJE7rgg9O+rVcgnaAUAoBQCgFAKAUB4mlVFZmIVVBLFjgAAZJJPQAUB+fPSFze185dSRbxnECNkAknHbuv3jnYH1V8iWr0mEwf6TCyxk1eVrxT46Pz/g6tCh3NJ1pLXjw8Tp/D+GfRbZYbcBjGvd7Q6Q7ZyxYqDgsSxzg4J6HpXhKlR1ajnN6vclJpaEQOJTX1w3D0RrOTs9c0jSIzrEWCnsuzZsu2cBjjSDnGcA7FCgm817o1q1dpZbanQ+FcNitokhgRY40GFVeg/8Ack5JJ3JJJrfNI26AUAoCvXP1nE4hna3tXcj965kCIfgsMw/NUME5VSxDc3DVbGLGe3kihI81lkVZPlGZD8KIgmqElP52s5IG/wBp2zIsltC4mjkyEuIR3jGSASrqQSpwdzg7VKINyz5rLIHlsr2EEZ3h7XqPKFmb5qKWB5h5+4ez9m1wIn+7cI9uf/OVaiwNeRjw2WSdcNYXD9pLjc20j4BnGPWhc4LfdJLdCcWTILiDUg+0AoBQCgFAKAUBzf04OfokSLMyM8mOyGNEwGGJfbVpXA6EDLgEHIxudn0J1sRGMUnzrtp18DPhqbqVEl9dvmcalbtEeNhpcqduoPkwPiM49or2lSf6ilPDzWWdnpw/FPlX+a5O7J95GVOStK3trwO5rxIPY/SB0a27QeHWPV8DXydxtPK+pz814XOH2PHDaPHOkpE6EMXwXLMQNQk+8GGxBPywK+iYilgY4NUZaNJapXtK3NtNejf8GWrGh3KhJ6q2qXNuT9L8s8QluLWGaeE28jrloyc6fL3ZGDg7jODuK8mcYk6AUAoCu8AOu64hKR/bJCp81giU/pJLNVWSidqCSD4137uwjz0eacjzEUJj/wA1wh+FCCcoSa3E4i8TKI0m1YUxynCMrEBge62e6WOMb4xtnIEG1Qk8ugOxAI9oz/WhBiu7RZY3iYAo6MhHgQwII+RoCM5CcnhtgWJJNrDkncn6tauQT1AKAUAoBQCgIPnPmJbC1ecrrbIWNM41u5wFz4AbsfYprJSpyqzUI7vQtCDnJRW7Pztxzj93cTme6CyFu6OzbCxr4Iqt0GfE9SdzXqMFh6/ZzvKmpZtMylt0WvV+Wu7OvQpVMNvFO/Kf0Pk0IkUdVPUHxU//AHwru1aSrwW6e6fKfvfhnQnBVF0fHVE3y/zmq8LvLWc6JVjlEOf7QS5XSvmyux28Bj7pr5rjsLU/VZ3G2Z/K99bfP02OLKckpKS1d7fj5lbtLdfrY8d0FR8dCnPvzvnzr32Fw8P/AG0f2ppf/Kd/O+t+p1KVOKz0+NPsjpnot9IAjAtr2VVj0t2UkhxoaM4MGT1B3K+IwV37oHlu0sLGnarDaV01wpJ2dvDp/VjkYqio2nHZ/Rrf8HQbXnWzdmVpGgwuoG6RrZXUEAspmC5AJHt3HnXKUk9maji1uS/DuJw3CloJo5lBwWidZAD5ZUkZqSDboCs8hDNmsn+/lnnyPETzyOv8rLVWSiw1BJTuL3hHFogPsQRpn/irglh/DaH51JBarG5EsUcgBAkRXAPUBlBx+tQCM5jvWV7OFCQ09yoODghIVaZ/gRGFP46AmqEigPMsgVSx6KCT8BmhBF8joV4dYA7EWkAPvES1cgm6AUAoBQCgFAcq9OF0dVjF4EzSH3oERf0leu12BBSxd+ib/j+Tf7OjetfomczZQQQdwa9tKKknF7M7rSasz7ViTRuY0XeQDRq1ZP2W/wBAf65865uIp0abvWSyXzX/ANZf0/vdPdI1qkYR/wA/8b38n+fv5mSwYFS/TWxb4dB/KorJgpKVN1v9m38tl9Ei1Bpxc+rv8tl9EWzkeVI4DdrZ3F1cNqKFYiIoxkgKrN1JG7OoY9QM4wfnfamOqYys80rR4Xvk5Uq7qPPby8Pz1ZareW0eSKR//H3ckQdBFGXKoehRG2gTJPecgnO7Hw5qhUl8MVZFXOC+KWrLHyzwKZbtruSKO1UwmMRIQ0khZlbXMU7mVC4UAtjW3e3xW5RpuCs3c1atRTeiLTxCTTFIw6qjH5KTWYxEdypbdlY2cf3LaFffpjUZqhJKUJOb8YkP+0L2QZIgMGw/urG8lx/FKlSQdDs4OzjRPuIq/wAIA/0qAV+5HacXgHhBZSv+aeWNB/LFJU8AstQSKAgufLzseHXrg4It5Av4nUqv8zCiIJrh9v2cUaD7CKv8IA/0q5BsUAoBQCgFAKA4d6XOJdrxIRrjFtCFP45iHI+CrH869L/xyk3UnU6K3rr/AAdTsuHxSn8vfoUma8RNmbHwJ/oK9HVxlGk7Tf0b+x1J1oQ3Z4tr5XYqGB2yMHqP9CP9R8MeHx1KtNwjJPlW6f2vtZ9bVp14TllTT9/wbaOVZGAVijqwEg1KdJzgjyqna2A/X4SeGzOOblcFq1PvI5TJw2BZbm3SYApLdDtFGyntHZtAH3dRVceVcbtLDzwHY8aEJN5bJvmxq14OnQUL86/O7+51a9eWW5ezR1hhFujs0Y+tIdnTQhyBFgJ62knfbBGR4FWUcz1dzUd3LKtjHyyy8Lmug9rIYpXRknt07XTHHEqLC6JmUaNLYIDA6yfOt2jXg42b1NSrRkpaLQv/AA3iMVwgkhkWRCSMqc4I6qfIjxB3FbJrma4i1oynoykfMYoCpcocwKscVneMILyJFjZJSF7bQNIliJwJVYLnu9DkEbVVoktuKgFM5Vv7eS94qO0iZjcx4XUpJC20SEgZ6ZDr7wRUgnONzXvq2cMJOP2lzIVQe5I1LP8AEr8agFVv5rqwu0vLnsp1a07GfsXS30MkryI6rcSAFcOVPeznfA6GQbPBPSOl2rNb2F/KqkgsiRFcjqAxmAb4Z6ilhckl5qlPq8Mvyf3lhQfNp6WFzU4hbX3EOziltktbXtY3l7WUSTOsThxGqxAouWVQSWO2alIgutSBQCgFAKAUAoD8z8enJveIPIcH6ZMCTtgI2lf5VFez7BcYYNybtq7v0O72faNBt9WSHC+WLu4wUhKKejzHswfge/8AHTisWJ/5PgqTyxvLy29XYzPFx/am/ov7+hHc28uzWbQtKiHU20kTFgoXGoNqVT6pO2/Q+Va9Htqhjqse7ptSi07u2kb/ABfK19DDKspTj8Oqe/hz9DSS6Q9GB9o3A95Gwr0kcVSk/hlfy1S83sjcVWD2d/fXYsfKnLM13JFKAY4EkSTtGG8mhgwEYPUEgd87Y6ZryPb/AG5RqU3hqPxX3fHyNLEVlUWWG3X+v7LfzFznDZzvFHCZZSoaQoVQBiMKrsd86QPAkDFecwHZOJxqvTWi5exhjGUm1BX6lW5d43xKYyXLXCJDHKVnRkEgjVtxIqDSeyRSpJ1hiA53I3zYzCUcPOOHlFqa3d9H0t8vaMFTvIea3/HhY6xydwGS2NzLLLHK1y6OexQpGNKBQQGdslgASc71EIKCsjSlLM7llqxU1OJcMhuE0TxRzJ92VA49+GGx9tAV2/sOF2gEUiRAN6tvvIXx4LAMl9vAKaAr3LEfC5lltrmC3SVLmcpDdxLFKscsrOulZACFwwxp8AOnSqsksQ9H3DSNrVMeSswXf2BsUuDNbclcNgIdbO3QruGZAcY8cvnHvqLghOWOc7aCO5EpkWNLy6KypBJJCyNO76xJEjJgaiOu2mrEF6sbtJo0libVHIoZGH2lYZB39hqQZ6AUAoBQCgFAKAUBzjnr0VJfSyTwzdi8gy6snaIzhdIcd5dDYAGdxsDjOc7FPEzhTdPRxfD62tfzMsasoxceH7uSnA+IfSLeKXGCy95fFXGzofarhl+FeenHLJo6EJZopkVz7YPPahIozJKZU7PwCnOGZj9ldBcZ9o863ezcX+kxMa3S+nXSxbO4NSSuzR5f5Aii0vckXEg3CkYhQ+xD659rZ6ZAFbPaHbeJxnwt2j0X89SZylU/zfy49+Y5w50EBaC2w8/RmO6Q7eP3n8k+eNgXZXY9XHTvtBbv+vEQhKo8sPXp+TmDSgHvPl3bJLHLOzHcnxJJr6PSWFwNJUk1FLq0vmby7ujHLdLze5N8oXVxDcvLBBLNGo0XKKuO7uVI1kAyKTkL1IYjbOa8r/yKWFxWWVKd5rTTa3maGLr0nJSi7vZ+RZLDjV3bSvFZSwpCELi3uWF2YmPSJEtSZUHmveVfs56VwaeZK0jlzyt/CSxteIXAwZeISqVyrLo4eI3OcsclZWTphGRgMnOrbF7lTE3IF7IuJLoQDTjJuLm7dWzkyhneJFkOB0XHzNRcGHkfkmJbq+xdzvcwyRgXUUv1jLLErFXUl0Ya1YYYH1R7KNgtnEeX7iUBZzZ3yL0F3b6Xz560JUHr0jHWgMFv6N+HsoaSzSKT7Qtp5lQe4qUz8VFLg27f0fcNQg/RI3x/vi03/dZs1FwaljzSrXd/YTRrCkCfVEDSrxiFGkB8Mr2itgY7rjbYkyD36L+PW0thZwxzxvLHbxq8YYa1KoAQVO+x2zjFWILnQCgFAKAUAoBQCgFAUHi0Y4ddtIzAWl2+o52EE5G+fJJcZz0D/jrUxNLMsy3NnD1crysj+F8ZvOIRxy2ECxwl3DvcOpfu5GkRo+VOob6iNumciqQwi/c/QtPFP9qMfELDjQiJYIxLYZbPQG7PG5QznKy9fvDyGayrDU0Y3iJsr/Kfo8a7hhnVEhiZjIn0mR7lpFbOFeOLsk05IbdixI32JFb7xVbIqeZ5VwtF9Cvezy5b6Frflaxsh9fepbKWyUj7C0UsM7g6TLkeGH28K1zGabX/AAWMkpbSXjZzqkjefJ8xJeEKTsNwahyRZQk+Dbbn5lGmC1SJcba36fkjGPk9Uc0ZFRfJEXnNd7L/AG/ZeYgjVQfZmQOw+BFRnZdUUVLjnC2uSO0llk8+2ndx8A2ofLTiimw6S4I+xS44a7S2ckkbMAGWCIyq4BJAZHyvnvqGPIZqyncpKnYuXBvSTxX+2trdxjqdULfHBbf8o+NS5RKqlJk2vpMuADq4epPhouh/64xiozRHdSNef0hXz+pBbQfjZ7g/JezH6mjmiyovkqnMt3JcB2unEjExMNKiIARvodMKckNDNNnJO0fsopXEqai0J+GQvjVEhx0OkAjHkRuPhWPMzO4p8G7b3l1F+wvblPIO/bqPhOG29masqjMboxJKP0gcRgAMr2ky+JlU27H8ysVH8NXVS/BjdG3JK8A9MEc1xDbzWzRNM4RHjkE0RLEAd7C+JXoD1FXTuYmrHTqkg1bziUMQzLLHGPORwg29rGgIK45/4evS5WX/AIdWn/7SsKi6JUW9iMufSXHnEVtO/kz6Il/Vi4/gqrnEuqUmQ136QL1/2cdvB79dwfgfqxn4GquqXVB8sg73i15N+1vJ8fdiKwL84lDfNjVe8ZdUYkSeEQElmjV2PVpcyMfi5JquZl1CK4MsNhGhyiKh84xoPzXBpmYyR6HpYGU5S4uoznOUuJf9WIqc7KulEwpw/GrMs7B3Z2BlZVZmOSxSMqu5J8KZ2FSiZbawij3jjRD5qoBPx6mqttl0ktjYoSKAUAoBQDFAa9xexx+vIifiYD+pok2Q2luYI+Lxv+z1y/4UbuPmFx+tWysrniY7/h8l0BG0EkSHVh2dQ2ezcDCqSTnOMHGxNWgrMx1JXWxtWfDbmWONzPHGGRW7kRY94A9XfGd/Kosi2aTNxeXlxmWaeT3ydmvyiC/qaDXlmtPNaqdNsY2mORiCM3Ep7rAD6sMw7xXc+XtqyTKNpEtwXlC8nvbaWS3eKCOdJmed1VyYtWAI1ZmwcQ9cer08rxVjHKVzs9WKH5j4nwF7O5YXEfZXDSSFZJF1xzBnJ1KTsdiuwKuPZWGeZeRsUsrXiSVvxXwlXR+8p1J8+q/EY9tY9ODNqtySVgQCDkHoRuDQk+0AoBQCgFAfGYDqQPftQGpJxWBTgzRg+WsZ+Wc1OVlc0eoHEUPqrK/4IZGHzC4/WmVjOjJ2sp9W2mPv0J/ncH9KnKRn8DJ2FyekKD/Elx/kRqZUM76Hr/Zt0ftwJ7leT+pT+lLIjNIyrwFz69zJ7ezREH6qxHzqdCLvqY5+B2i7zMW8+3nbHyLBf0qb9CGlyebW74dEcQ9hq8oUEjH/AKYLGptJkXiiZgmlk/ZWl3J7exMY+c+gUyMjvEYeKQXkIWS4t1t4cybvMryErbyuO7HlR6hPrGrKNikp30Jrgvo1laCLt+ITY7NO7BGkJUaRtqIYk+2pyornZPWXo14ehDPE1ww8bqRp/wCVzp/SrWIvctVtbJGoWNFRR0VFCgfAbUIMtAKA1uI8PiuIzHPGksZ6rIoZTjxwfH20Bzjmf0ZFAZOHknG5t5Gzn2RyNup/dckdN1rHKmnsZoVnHfU5omVd1QtBKp78bDBU+Txtt8RufA1hd47mwsstYmzY8YlkkaHslMi4y2vRGdQ2xkEgnywenWrKKauUc2naxsx3cjY79umoqBvJIcvoAyNCY/ax+P2vfU5UR3jNqxtJJhkXS4KK4McBXuyZ0kGRj5HbG3jSyCk3ybicv/euJ2+KIP5EB/WmnQa9TXnsrKM4ll38pblyT+Uvv8qnUh25f1MsHDrZj9VYvMfNLR3Hv1umn45qbSK5oE1bcLvDjsuHSqPN2hiA+HaE/pU5GR3iN6PlniTf2VrH/iXDsfkkOP1pkI73wNlOSL5vWubaP8MDyfqZV/pU5ER3jNiP0eyn9pxB/wDkwRp/n1mpyIjvJGwno4h/tLq8f/mrH/2UU/rU5URnl1NhPRvw/wC3FJL/AIs80gPwaTH6UsiLs3rTknh8eCllbAjoTErEfFgTUkE3DCqDCKFHkoAH6UBkoDn3phGuCKPOCROw+MDwj9bgUB0BVwAB4UB9oBQCgFAKAUBW+buSrbiABkBjmUdyeLuyL7Cejr+6cjc9OtQ1fclNp3RyS+9HXFYLrVHCl0mEw8ciQhtEgYFlkbKtgEbZG+xPSqqFlYu6jbuyS4P6N+J5UuLOLZMly8rgosIyFXC9YEbrsanKRnLZYejVwoE1/MQOi20cduoH3R3XbHxplRGdkta+jqwX14nnPncyyTA/ldin6VNkRdk/YcKggGmCGKIeUSKg/lAqSDcoBQCgFAKAUAoBQCgFAc19Kp1XNimfWGMfivrAf0zQHSqAUAoBQCgFAKAUAoBQCgFAKAUAoBQCgFAKAUAoBQCgObektQL/AIcT01R/pf2Wf8woDpNAKAUAoBQCgFAKAUAoBQCgFAKAUAoBQCgFAKAUAoBQHPvS2g02zLvMe0ESjcs0ei5HtxqtUX84oC28tcfhvrdJ7dgysNx9pGxujDwYf/PQ0BKUAoBQCgFAKAUAoBQCgFAKAUAoBQCgFAKAUAoBQCgKRfXgfidwHwBb20IQttjt2kaRgT59nEPyVDJRBJxG3+nxtw1hLdsy9ulsQY5IgwDtMR3AUDZDZ1ZwPtUQZ1SpIFAKAUAoBQCgFAKAUAoBQCgFAKAUAoBQCgFAKAUBVfSJwCC5s7h5IYnljhZo3dQWXs+/pDY1BSRggeZoCtch8sz6rS8jkijjEelk0lndE7SNVJ2GTF9Hyd+9ADvU3IOn1BIoBQCgP//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18" name="AutoShape 6" descr="data:image/jpeg;base64,/9j/4AAQSkZJRgABAQAAAQABAAD/2wCEAAkGBxQSEhMUEhQWFBUWFRobGBgTGCAWGRceFhgbHR8WHx0YHiggGRwmHBgVIT0hKCkrLi4uFyAzOTMsNygtLysBCgoKDg0OGhAQGywlHyQvLy0vLCwsLCwsLCw0LCwwLywsLCwtLCw1LCwsLSwvLCwvLCwsLywsLCwsLSwsLCwsLP/AABEIAQ4AuwMBEQACEQEDEQH/xAAcAAEAAgMBAQEAAAAAAAAAAAAABQYDBAcCAQj/xABIEAACAQMCAwQGBwUFBgYDAAABAgMABBESIQUGMRMiQVEHMmFxgZEUI0JScoKhM2KSorFDY3OywRVTdIOTsySjwtHh8Bc0VP/EABsBAQACAwEBAAAAAAAAAAAAAAABAgMEBQYH/8QANBEAAgECBQEGBQQCAgMAAAAAAAECAxEEEiExQVEFE2FxkfAigaGx4RRCwdEyUgbxFSOi/9oADAMBAAIRAxEAPwDuNAKAUAoBQCgFAKA0OIcbt4DiaeKI+Tuqk/AnJo3bcGtb81WTuI1uoC56J2ihj7gTk/CoTT2BMVIFAKAUAoBQCgFAKAUAoBQCgFAKAUAoBQCgFAKAqKyycSJZZGisckJ2RKS3WDgya1w0cOxwFwzjfIU4POxWMyPJDfqXjEmOHcLhtxpgiSIHroULk+ZI3Y+071ypVJSd5MuZL6yjmQpNGkiHqrqGB+BqIycXdMEDb8v3UWqKG+eK2BzEgjWSWMEDMfaza8oDqIyuQGxnAFb67RkopW16lchsry/Jtm/vSfPXGP0EQH6VT/yFXwGVHpLG9i/ZXnbb7reRIcjyDQCMqfaQ3urLDtJ/uj6EZDbs+P8AfWK5jNvKxwmW1xSnHSOTAyevdYK5wSFwM10KVeFVfC/kVasTVZiBQCgFAKAUAoBQCgFAKAUAoBQCgIjiPMCRydjGrTz4BMUWO4D0eRj3Yl95ycHSGxisdSrCmryZKVyI41ZcRuYXjE9tbiVCjKkbyOofZtMxde9gnB7MVoPtJX0iWyFghiCKqqMKoAAHQADAHyrlN3dy5C8e5st7VuzJaWbGexhGt/YW6LGD5sRnwzWanQlPXZdTJTpzqPLBXZXRz7dE7WCBf37kB8e0LEy5/N8az/pYf7fT8m4uy8Q1svU3Yef1B+vtZ4x4smmZR8EbtD/BVHhH+1r7GOpgMRD9t/LX8/QsfB+N290uq3lSUDrpPeU+TKe8h9hANa86coO0kaZv1QGK7tUlRo5FV0YYZWGQfgatGTi7oETZXz2ciQXDl4JGCwTOcsrHpbysfWJ6LId29Vu9gv28LilVVpb/AHMco2LNW4VFAKAUAoBQCgFAKAUAoBQCgK9xbiMs0jW1o2grjt58ZEOQCI0B2acgg4OyAhmzlVbWxOJjRXj0JSubfC+GR26aIl0jJJJJZnY9Xdju7k9WJJNcKpUlUlmkzKlY26oCq+kDj720UUcJ0zXMnZo2x7NQNTyAHqQo28MkZ8js4akptuWyMtGl3tSMFyU7lzlx7t5UikNvbwuFlkUB5ppGUO2GfODh0JdgSSa26tZU0m1dv0R0sXinQfcUPhS3fJcYPR5YAd+Jpj4m4leXPtwzaR8AK1Hiqr2dvI5cqk5f5Sb+bMd/6P7Yr/4UtaOB3TESY/zRMdDD3Yb2ipjip3+LX31L0sRVpO8JNeHHoUKaGSOSSTaC+tSVZ4/VbChwDn14nUqcNuM+YrdTUklvF+/U67jTx1B1GrTXv0Ou8C4iLm2gnA09tEkmnOdOtQdOfHGcfCuXUhkk49DhI3qoDV4pZCeGSJujqRnxU+DDyIOCD4EA1eEnCSkuAe+WuINcWsErrpd4wXUdA42YD2aga9KndXRhJKpAoBQCgFAKAUAoBQCgFARPMd+8UapDjt5nEcWoZCsQWMhHiERXfHjpxkZrHVqKnByZKVz7wywSCNY0zgZJLHLMzHLOx+0zMSxPiSa87Um5ycpGVG1VAKArnO3LjXkUZiYJPA/aRMwypOkqY28QjA4JG4wDvjBz0K3dvXZmSlUdOanHdFT5auOIWc8hfh07QzYZ1jeJykijTrQ6wGDKEBB0+oD5itqqqVSKtJXXmZMXXjWqZ4q19/Mv11xuKGFZblhbBsd2YqHyfsYRmDN7FJrSVOUpWjqa5V+Ic/6j2dnCzuRsZVbOD9oQJmVhnHrdmPbWzHC21m/fnt9zaWFkleq1FeO/yW/2Irh/ItzdySS37siTMrSrqHazBRgRns+5BFgAYUsxHUg1kliYQSVPj0/LEq6hB06V7Pdvd/0vqdLghVFVEUKqgBVUYCgDAAA6ACue227s1T3UA1OL8RS2glnkOEiRnb3KM4HtPT41eEXKSigeOTbB4LG2il/aLEuv2M27D4EkfCvSpWVjCTNSBQCgFAKAUAoBQCgFAKArsrF+JEHpBaIy++6lkBJ9oFsAD++3nXN7SlaMY9S8CXrkFxQCgFAKA4vzhJnjnZ8Rla2tWUdjLuAVCrmNZOkWpy2p/W2AyAQa6tHTD3pq759/YtCtKndR0b55+XTxOtcH4bBbxhbaNEjO47P7WftE9XJ+8SSa5s5yk/iZU3qoBQGO5uFjRnkZURQSzMQqqB1JJ2AqUm3ZAhIbZ7+VJHUpZxkOiONLXLqcrIyndYlO4U4LMASAANXZwmE7v45b/YxylctVb5UUAoBQCgFAKAUAoBQCgFAV7i+La5F0wxFJEIp3ztH2bM0Tt5J9ZMC3hlCdsldLHUXUgnHdFouxLA5rhmQUAoBQCgK5z1xGKKBUkgS5aZ9EcUoGhmwWLMWBwqqrHIBOwA3NbGHhKUrp2tyZKdKVWahHdmLkbjiyobcxLBJAq/Vxbx6GLBGQ9QO6RpOCCPLBM4ik4vNe6ZavQlQnkkbvNHHmsxCwt3nWSVYj2bKpVpNkzrIXDNhckgDI86rQo968qdmYG7GSKW+lxiCK3BG5nk7Vl/5cQ0t/1B8a3odm/wC0vQrnNqDgClhJcO1w4OVEmBHGRjGiMd0EEZDNqcZ9at6lQp0v8V8+SrbZMVmIFAKAUAoBQCgFAKAUAoBQCgPhGdjQEK3LiLn6PLLa5+zCVMYx4COVXRB+FVrDUw9OprJEptHk8Lux0vFP47cE/wArqP0rB+go+JOZnk8EuW2e+dR/cQxo3uy4fA9wz7alYGinsMzK5zRydbvJawt28rzS5d5riV9McI1vhS+gaiI49lGBKfKpr5KNJuKQWrLpDEqKqoAqqAFVRgADYAAdBXCbbd2ZCP5g4FFeRhJdSlW1I8Z0vG2CNSnBHQkYIIOdxV6dV03dFoTlCSlF2aPHLvLsNkriLUzOQZJJW1yOQMDJ8ABnCgADJwNzU1asqj1Epym80ndmtzm4e3Nsv7a5+riAGSDtmbHgsfrlvDAHUgHLg4SlVTXGpST0LVXfMQoBQCgFAKAUAoBQCgFAKAUAoBQCgFAKAUBAczROkkF0kbS9j2iSImS/ZzadTIo9dlaOM6epXVjJwDr4qi6tPKtyYuzPlvzLaOpZbmHAOG1OEKkdVZWIKMPIgEVw5UakXZpmW6NObm2J+7Zo9659UW4zFn96c/VIPzZ9hrNSwVWb1Vl4kOSIy1v+I3UUsge1sVjeVCSDcnMLsjEsSiooZW3IbOM9OtqlOlSnld5P0/sJtk1yNYr9HjuX1PcTRjtJZTqZseC7DTET3lUKow2cZJrs04RjG0VYxsstXIFAKAUAoBQCgFAKAUAoBQCgFAKAUAoBQCgFARnGuI2tuFe6eKPfCmUjJPkoO7H2Cl7BakJ/+RbP7PbsPMW8gHyZQT8qwvEUk7OSNiOFrNXUWeGhsuIRXMtksDXWhtLvGFkjlMZCSMrrqRuneK5wPHFZE09UYZRcXaSsTXKthLBbhJmLNqYgGRpiik5CdpIA0mB4kewbAUimlq7sqS9WAoBQCgFAKAUAoBQCgFAKAUAoBQCgFAKA5bz5xh5buW3DsIoAgZFJXW8iayXx6yhGQBemdROTjGhjK0o2jHQ6nZ+HhNOUlfggrG9ntjrtJNDYPccloG9jR5wPxLhvaRkHWpYucH8Tujcr4GnNfCrPwNSKJixlmYy3Dj6yV92J8VXYaUB6KAAPKsdatKo9XoZcPh4UY6LXlmesJsG3y/dCG/tJNSpqdonLbBkeN2KEnoAyI3vX21u4KTU7cHO7ShF01LlM7Hb3CSLqjZXU+KEMPmK6pwzLQCgFAKAUAoBQCgFAKAUAoBQCgFAKA1eI8QigTXM6xrnGWOMk9FHiSfIbmobSV2Sk27IovF/SRqcx2KBtIBaW5jkRcnOEVCEZtgSTkAZHXO2tVxUIJNa3NyhgqlRtPS3VFKhR2eSaZtU8xDSkE6SwGMKD0UDCj2KK5tes6kr8cHYw1BUYW558zNWE2BQCgMNzapIAJEVwDkBwGGfPB95q0ZSjs7FJwjPSSuWn0VIsd1cRxKEUwozqgwurWQhwNgSO036kAeQrp4KU5ReZnG7RhCM45VZ8nUK3TnCgFAKAUAoBQCgFAKAUAoBQCgFAKA5Nz1ctJxCRXJ0wIixr4DtF1NJjzY9zP90R51zcfJ3UeNzr9mQVpT52IWuedYUAoDVlv0XV1IT12UZVPxHoPd1Gc4q6g3bx28TG6kVfw38PM9zTEPGigHOS2fBVHX3lig92fKoSVm2TKTzJL2v+7CK8Rm0gnO+MggNg4OkkYbB8iaOLSuFOLdl78h9DTX2igpL/ALyMlJBjphlwR4VeFacP8WUqYenUvmidY9H/ABWS5sYpJjqkDSIzYxr7GVo9eBsCdOT4ZzXbhLNFPqebqRyzcejLFVigoBQCgFAKAUAoBQCgFAKAUAoBQHHOd+IfTbslfqltZHiDKPrJCpw4cnbs9QIC48NWe9gc7GVlfJb34HW7Pw7t3ma3l/JH1zjrigMLpK8tvFEUBlkZSZM47sbv9nceoay0oRle/C/k18RVlTyuPL/gzjlkQuIri51ai8iwWtuZXGqQt2hJDAAEkBmUdNt81sxp59Yp30V7+Bz5YmUNJNW1drX3dzfteVUmLy2d0y5wkguYmkdWTO2lmjaI4bOkjG4IAzvWcUrRnHbp7ZanWnrKMr36+0V7iHCVsbuKP6SJtYYGNVVOykbvByinChlDDz28c5qZxz03JLbnw8yaFVxrKMnvwuvWxKWVo89xDbx4UylsyNuIwi6icfabGcDYbbmsWHoqrKzextYvEOjG6W/0OzcLsEt4Y4YhhI1Crk5OB4k+JPUnxJrtbHnW7m1QCgFAKAUAoBQCgFAKAUAoBQCgIvmbi30S2lmwCVACA7BndgiKcdAXZRnyNRKSim3wWjFykork46Ey8krEtJK2qRz9o9M46KMbADoAK4dSrKo7yPS0aEKMbRPefDxrGZjVurpleONInkaQkKF8Sozp9hwGPlhTWSnTz312MFat3drrcneBcHv0lWdoLcYRgsck7BlLEZcmOF1zpBGAftNvWZRpxTV36fk0atadRrSyXj+CY5bBZrqSQKJ2nKyBW1hRGqiNAxVSV0EMNhvIxxvXSoJKCscuq25u5rzXEy3t0bZUcpZxl1YkZkDTGNBj7TLkZPQaOtYcUo/Dcy4dy1sRTmKXhpgjlRrluy1g92QXMsqYdkPeVjM3iOm3StlRTjbgwZmpX5LnylyS1tN29xMJpFUrGI0McaBsZbBZizkDGc4AyAN81jo0I0tjNXxM61s3BcqzGuKAUB8zQH2gFAKAUAoBQCgFAKAUAoCB544S91ZyRxYMgKSICcBmidXCZPTVp058NWarOOaLj1L05uE1JcHI/pihijns5B60cvckX3q2/wARkHwJriTozg7NHpKeIp1FeLPM0CSSW4YkKZQC6NoIBVsKGHQPII08u9VqO7T6be/UxYt2gpR67++uiLVyhwyOOacSajcQlR33LBVkiQ6kB20lu0XVjPcIz4Vlmkksq0ZpRnKT+N3aLbWIuRXEeARyyGVXlhkKhWeB9BdR0DAgq2N8HGRnY1lp15wVkYp0Yzd2bHCOEx2yFYge82pmdi7ux6szMSWOwqk5ym7stCCgrIiZIWvbyCB7Uxdm4uO2lMbNpt5UIEfZsxUsxQble6W8a28LDXMma2Inpax0it40xQCgKd9BXiU9w85kNtBJ2MMaSPGrvH+1lbsypfvnswCSB2TfeNQ2SbEnIPDW9azhJ8yuT8yc1FxYgL/kKzW7torVZbViJJZXtppIzojAQKO9pUtJIhzjJETUuCxngt3HvBxCRv3LuNJk+cYjk/nPXoaXFjFNzRNa/wD79q6IOtxa5uIfeyhRLH8UI/eqbkE5wjjMF0mu2mjmXxMbBsHyON1PsNSDeoBQCgFAKAUAoBQENzfw4z2dyscaPMYJBFrVW75U6cahgHOKA4tb9kq/R1XSVQ/UyKVYDodSuARud89cmuHUhUjLNO++56SlUoyjkptPTb+yN5K5p4hZvJ9KSaeDYN2rnMZ6B1Zycr542xv4b71RUZ2ytXOTCNeF3KLsjtdszFQZAqtjcK2oD2BiBn34FabtfQ2Ve2pBc481R2MR6POw+riGWY521kLvoG5J8cYG9WhDNq9iYxlOShFNt9E27dbLXQoFh6UJotKzNHKO0XU0i6JQpI1AIoUbA5DY+fWssaWfj029TbxuGpUE5Qq7W+GWk786WWltU/8As69y1F2l1cTg5RESBD5spZ5CD4jvRL7GjYdRW1hY2hfqcTESvO3Qs9bJrigNDj/EhbW08537KJ3x56VJA+JAHxoDU5U4abazt4m3dYwZD96R+9I3xdnPxqjJJWhJW+BTCS44hdN6quIEPXuWikuRj++knH5BQgsFtcLIiSRsGR1DKy7hlYZDD2EEGhJloCjcyW6cPvLW+hQRxyyi3uwgCqwm/ZzMBgZSQDvdcORVkQX2pIFAKAUAoBQCgFAKArvM/KMV68cjO8UsasoePByrYJRgwIIyAfA7detY6tKNSOWRlo1pUpZolI45ybcWxkbtIZLYLkvO4hZPAq/d0lT4MMHfGD1OnPArTI/U36XaT1VRX8iW5Fve1sYDnUUBiLAltXYsY9WSATkKDkgdegrFXg4VGmKTvEx80coxXn1gzHOAAsgJIIH2GXoV3PtGcj2482mV7G1hcRPDVVVpvXlcNdH70KVytybPcXhXMeICyvJGe0SJiMHDMoDTBScJghC2psEKrbeHoJK/D+Q7X7XljHFZVG3jfXzstuEdy4Xw6O2hjhhUJHGoVVHgB7TuT45O5JzW8cE2qAUBXOdDrW1t/wD+i7iU/hhzO4PsKwFfzUYJ+qFjXv7tYYpJX2WNGdvcilj+goQR/KVgYbKCOQDWY9UvkZJcvJ83dqAh/R0TClxYOe9ZTFUyckwS5eFt/wB0lfZoxUsFvqCSG5y4N9Nsbm32zJGQmemte8h/jC0RB95H4wbyxtp29dowJAdiJE7rgg9O+rVcgnaAUAoBQCgFAKAUB4mlVFZmIVVBLFjgAAZJJPQAUB+fPSFze185dSRbxnECNkAknHbuv3jnYH1V8iWr0mEwf6TCyxk1eVrxT46Pz/g6tCh3NJ1pLXjw8Tp/D+GfRbZYbcBjGvd7Q6Q7ZyxYqDgsSxzg4J6HpXhKlR1ajnN6vclJpaEQOJTX1w3D0RrOTs9c0jSIzrEWCnsuzZsu2cBjjSDnGcA7FCgm817o1q1dpZbanQ+FcNitokhgRY40GFVeg/8Ack5JJ3JJJrfNI26AUAoCvXP1nE4hna3tXcj965kCIfgsMw/NUME5VSxDc3DVbGLGe3kihI81lkVZPlGZD8KIgmqElP52s5IG/wBp2zIsltC4mjkyEuIR3jGSASrqQSpwdzg7VKINyz5rLIHlsr2EEZ3h7XqPKFmb5qKWB5h5+4ez9m1wIn+7cI9uf/OVaiwNeRjw2WSdcNYXD9pLjc20j4BnGPWhc4LfdJLdCcWTILiDUg+0AoBQCgFAKAUBzf04OfokSLMyM8mOyGNEwGGJfbVpXA6EDLgEHIxudn0J1sRGMUnzrtp18DPhqbqVEl9dvmcalbtEeNhpcqduoPkwPiM49or2lSf6ilPDzWWdnpw/FPlX+a5O7J95GVOStK3trwO5rxIPY/SB0a27QeHWPV8DXydxtPK+pz814XOH2PHDaPHOkpE6EMXwXLMQNQk+8GGxBPywK+iYilgY4NUZaNJapXtK3NtNejf8GWrGh3KhJ6q2qXNuT9L8s8QluLWGaeE28jrloyc6fL3ZGDg7jODuK8mcYk6AUAoCu8AOu64hKR/bJCp81giU/pJLNVWSidqCSD4137uwjz0eacjzEUJj/wA1wh+FCCcoSa3E4i8TKI0m1YUxynCMrEBge62e6WOMb4xtnIEG1Qk8ugOxAI9oz/WhBiu7RZY3iYAo6MhHgQwII+RoCM5CcnhtgWJJNrDkncn6tauQT1AKAUAoBQCgIPnPmJbC1ecrrbIWNM41u5wFz4AbsfYprJSpyqzUI7vQtCDnJRW7Pztxzj93cTme6CyFu6OzbCxr4Iqt0GfE9SdzXqMFh6/ZzvKmpZtMylt0WvV+Wu7OvQpVMNvFO/Kf0Pk0IkUdVPUHxU//AHwru1aSrwW6e6fKfvfhnQnBVF0fHVE3y/zmq8LvLWc6JVjlEOf7QS5XSvmyux28Bj7pr5rjsLU/VZ3G2Z/K99bfP02OLKckpKS1d7fj5lbtLdfrY8d0FR8dCnPvzvnzr32Fw8P/AG0f2ppf/Kd/O+t+p1KVOKz0+NPsjpnot9IAjAtr2VVj0t2UkhxoaM4MGT1B3K+IwV37oHlu0sLGnarDaV01wpJ2dvDp/VjkYqio2nHZ/Rrf8HQbXnWzdmVpGgwuoG6RrZXUEAspmC5AJHt3HnXKUk9maji1uS/DuJw3CloJo5lBwWidZAD5ZUkZqSDboCs8hDNmsn+/lnnyPETzyOv8rLVWSiw1BJTuL3hHFogPsQRpn/irglh/DaH51JBarG5EsUcgBAkRXAPUBlBx+tQCM5jvWV7OFCQ09yoODghIVaZ/gRGFP46AmqEigPMsgVSx6KCT8BmhBF8joV4dYA7EWkAPvES1cgm6AUAoBQCgFAcq9OF0dVjF4EzSH3oERf0leu12BBSxd+ib/j+Tf7OjetfomczZQQQdwa9tKKknF7M7rSasz7ViTRuY0XeQDRq1ZP2W/wBAf65865uIp0abvWSyXzX/ANZf0/vdPdI1qkYR/wA/8b38n+fv5mSwYFS/TWxb4dB/KorJgpKVN1v9m38tl9Ei1Bpxc+rv8tl9EWzkeVI4DdrZ3F1cNqKFYiIoxkgKrN1JG7OoY9QM4wfnfamOqYys80rR4Xvk5Uq7qPPby8Pz1ZareW0eSKR//H3ckQdBFGXKoehRG2gTJPecgnO7Hw5qhUl8MVZFXOC+KWrLHyzwKZbtruSKO1UwmMRIQ0khZlbXMU7mVC4UAtjW3e3xW5RpuCs3c1atRTeiLTxCTTFIw6qjH5KTWYxEdypbdlY2cf3LaFffpjUZqhJKUJOb8YkP+0L2QZIgMGw/urG8lx/FKlSQdDs4OzjRPuIq/wAIA/0qAV+5HacXgHhBZSv+aeWNB/LFJU8AstQSKAgufLzseHXrg4It5Av4nUqv8zCiIJrh9v2cUaD7CKv8IA/0q5BsUAoBQCgFAKA4d6XOJdrxIRrjFtCFP45iHI+CrH869L/xyk3UnU6K3rr/AAdTsuHxSn8vfoUma8RNmbHwJ/oK9HVxlGk7Tf0b+x1J1oQ3Z4tr5XYqGB2yMHqP9CP9R8MeHx1KtNwjJPlW6f2vtZ9bVp14TllTT9/wbaOVZGAVijqwEg1KdJzgjyqna2A/X4SeGzOOblcFq1PvI5TJw2BZbm3SYApLdDtFGyntHZtAH3dRVceVcbtLDzwHY8aEJN5bJvmxq14OnQUL86/O7+51a9eWW5ezR1hhFujs0Y+tIdnTQhyBFgJ62knfbBGR4FWUcz1dzUd3LKtjHyyy8Lmug9rIYpXRknt07XTHHEqLC6JmUaNLYIDA6yfOt2jXg42b1NSrRkpaLQv/AA3iMVwgkhkWRCSMqc4I6qfIjxB3FbJrma4i1oynoykfMYoCpcocwKscVneMILyJFjZJSF7bQNIliJwJVYLnu9DkEbVVoktuKgFM5Vv7eS94qO0iZjcx4XUpJC20SEgZ6ZDr7wRUgnONzXvq2cMJOP2lzIVQe5I1LP8AEr8agFVv5rqwu0vLnsp1a07GfsXS30MkryI6rcSAFcOVPeznfA6GQbPBPSOl2rNb2F/KqkgsiRFcjqAxmAb4Z6ilhckl5qlPq8Mvyf3lhQfNp6WFzU4hbX3EOziltktbXtY3l7WUSTOsThxGqxAouWVQSWO2alIgutSBQCgFAKAUAoD8z8enJveIPIcH6ZMCTtgI2lf5VFez7BcYYNybtq7v0O72faNBt9WSHC+WLu4wUhKKejzHswfge/8AHTisWJ/5PgqTyxvLy29XYzPFx/am/ov7+hHc28uzWbQtKiHU20kTFgoXGoNqVT6pO2/Q+Va9Htqhjqse7ptSi07u2kb/ABfK19DDKspTj8Oqe/hz9DSS6Q9GB9o3A95Gwr0kcVSk/hlfy1S83sjcVWD2d/fXYsfKnLM13JFKAY4EkSTtGG8mhgwEYPUEgd87Y6ZryPb/AG5RqU3hqPxX3fHyNLEVlUWWG3X+v7LfzFznDZzvFHCZZSoaQoVQBiMKrsd86QPAkDFecwHZOJxqvTWi5exhjGUm1BX6lW5d43xKYyXLXCJDHKVnRkEgjVtxIqDSeyRSpJ1hiA53I3zYzCUcPOOHlFqa3d9H0t8vaMFTvIea3/HhY6xydwGS2NzLLLHK1y6OexQpGNKBQQGdslgASc71EIKCsjSlLM7llqxU1OJcMhuE0TxRzJ92VA49+GGx9tAV2/sOF2gEUiRAN6tvvIXx4LAMl9vAKaAr3LEfC5lltrmC3SVLmcpDdxLFKscsrOulZACFwwxp8AOnSqsksQ9H3DSNrVMeSswXf2BsUuDNbclcNgIdbO3QruGZAcY8cvnHvqLghOWOc7aCO5EpkWNLy6KypBJJCyNO76xJEjJgaiOu2mrEF6sbtJo0libVHIoZGH2lYZB39hqQZ6AUAoBQCgFAKAUBzjnr0VJfSyTwzdi8gy6snaIzhdIcd5dDYAGdxsDjOc7FPEzhTdPRxfD62tfzMsasoxceH7uSnA+IfSLeKXGCy95fFXGzofarhl+FeenHLJo6EJZopkVz7YPPahIozJKZU7PwCnOGZj9ldBcZ9o863ezcX+kxMa3S+nXSxbO4NSSuzR5f5Aii0vckXEg3CkYhQ+xD659rZ6ZAFbPaHbeJxnwt2j0X89SZylU/zfy49+Y5w50EBaC2w8/RmO6Q7eP3n8k+eNgXZXY9XHTvtBbv+vEQhKo8sPXp+TmDSgHvPl3bJLHLOzHcnxJJr6PSWFwNJUk1FLq0vmby7ujHLdLze5N8oXVxDcvLBBLNGo0XKKuO7uVI1kAyKTkL1IYjbOa8r/yKWFxWWVKd5rTTa3maGLr0nJSi7vZ+RZLDjV3bSvFZSwpCELi3uWF2YmPSJEtSZUHmveVfs56VwaeZK0jlzyt/CSxteIXAwZeISqVyrLo4eI3OcsclZWTphGRgMnOrbF7lTE3IF7IuJLoQDTjJuLm7dWzkyhneJFkOB0XHzNRcGHkfkmJbq+xdzvcwyRgXUUv1jLLErFXUl0Ya1YYYH1R7KNgtnEeX7iUBZzZ3yL0F3b6Xz560JUHr0jHWgMFv6N+HsoaSzSKT7Qtp5lQe4qUz8VFLg27f0fcNQg/RI3x/vi03/dZs1FwaljzSrXd/YTRrCkCfVEDSrxiFGkB8Mr2itgY7rjbYkyD36L+PW0thZwxzxvLHbxq8YYa1KoAQVO+x2zjFWILnQCgFAKAUAoBQCgFAUHi0Y4ddtIzAWl2+o52EE5G+fJJcZz0D/jrUxNLMsy3NnD1crysj+F8ZvOIRxy2ECxwl3DvcOpfu5GkRo+VOob6iNumciqQwi/c/QtPFP9qMfELDjQiJYIxLYZbPQG7PG5QznKy9fvDyGayrDU0Y3iJsr/Kfo8a7hhnVEhiZjIn0mR7lpFbOFeOLsk05IbdixI32JFb7xVbIqeZ5VwtF9Cvezy5b6Frflaxsh9fepbKWyUj7C0UsM7g6TLkeGH28K1zGabX/AAWMkpbSXjZzqkjefJ8xJeEKTsNwahyRZQk+Dbbn5lGmC1SJcba36fkjGPk9Uc0ZFRfJEXnNd7L/AG/ZeYgjVQfZmQOw+BFRnZdUUVLjnC2uSO0llk8+2ndx8A2ofLTiimw6S4I+xS44a7S2ckkbMAGWCIyq4BJAZHyvnvqGPIZqyncpKnYuXBvSTxX+2trdxjqdULfHBbf8o+NS5RKqlJk2vpMuADq4epPhouh/64xiozRHdSNef0hXz+pBbQfjZ7g/JezH6mjmiyovkqnMt3JcB2unEjExMNKiIARvodMKckNDNNnJO0fsopXEqai0J+GQvjVEhx0OkAjHkRuPhWPMzO4p8G7b3l1F+wvblPIO/bqPhOG29masqjMboxJKP0gcRgAMr2ky+JlU27H8ysVH8NXVS/BjdG3JK8A9MEc1xDbzWzRNM4RHjkE0RLEAd7C+JXoD1FXTuYmrHTqkg1bziUMQzLLHGPORwg29rGgIK45/4evS5WX/AIdWn/7SsKi6JUW9iMufSXHnEVtO/kz6Il/Vi4/gqrnEuqUmQ136QL1/2cdvB79dwfgfqxn4GquqXVB8sg73i15N+1vJ8fdiKwL84lDfNjVe8ZdUYkSeEQElmjV2PVpcyMfi5JquZl1CK4MsNhGhyiKh84xoPzXBpmYyR6HpYGU5S4uoznOUuJf9WIqc7KulEwpw/GrMs7B3Z2BlZVZmOSxSMqu5J8KZ2FSiZbawij3jjRD5qoBPx6mqttl0ktjYoSKAUAoBQDFAa9xexx+vIifiYD+pok2Q2luYI+Lxv+z1y/4UbuPmFx+tWysrniY7/h8l0BG0EkSHVh2dQ2ezcDCqSTnOMHGxNWgrMx1JXWxtWfDbmWONzPHGGRW7kRY94A9XfGd/Kosi2aTNxeXlxmWaeT3ydmvyiC/qaDXlmtPNaqdNsY2mORiCM3Ep7rAD6sMw7xXc+XtqyTKNpEtwXlC8nvbaWS3eKCOdJmed1VyYtWAI1ZmwcQ9cer08rxVjHKVzs9WKH5j4nwF7O5YXEfZXDSSFZJF1xzBnJ1KTsdiuwKuPZWGeZeRsUsrXiSVvxXwlXR+8p1J8+q/EY9tY9ODNqtySVgQCDkHoRuDQk+0AoBQCgFAfGYDqQPftQGpJxWBTgzRg+WsZ+Wc1OVlc0eoHEUPqrK/4IZGHzC4/WmVjOjJ2sp9W2mPv0J/ncH9KnKRn8DJ2FyekKD/Elx/kRqZUM76Hr/Zt0ftwJ7leT+pT+lLIjNIyrwFz69zJ7ezREH6qxHzqdCLvqY5+B2i7zMW8+3nbHyLBf0qb9CGlyebW74dEcQ9hq8oUEjH/AKYLGptJkXiiZgmlk/ZWl3J7exMY+c+gUyMjvEYeKQXkIWS4t1t4cybvMryErbyuO7HlR6hPrGrKNikp30Jrgvo1laCLt+ITY7NO7BGkJUaRtqIYk+2pyornZPWXo14ehDPE1ww8bqRp/wCVzp/SrWIvctVtbJGoWNFRR0VFCgfAbUIMtAKA1uI8PiuIzHPGksZ6rIoZTjxwfH20Bzjmf0ZFAZOHknG5t5Gzn2RyNup/dckdN1rHKmnsZoVnHfU5omVd1QtBKp78bDBU+Txtt8RufA1hd47mwsstYmzY8YlkkaHslMi4y2vRGdQ2xkEgnywenWrKKauUc2naxsx3cjY79umoqBvJIcvoAyNCY/ax+P2vfU5UR3jNqxtJJhkXS4KK4McBXuyZ0kGRj5HbG3jSyCk3ybicv/euJ2+KIP5EB/WmnQa9TXnsrKM4ll38pblyT+Uvv8qnUh25f1MsHDrZj9VYvMfNLR3Hv1umn45qbSK5oE1bcLvDjsuHSqPN2hiA+HaE/pU5GR3iN6PlniTf2VrH/iXDsfkkOP1pkI73wNlOSL5vWubaP8MDyfqZV/pU5ER3jNiP0eyn9pxB/wDkwRp/n1mpyIjvJGwno4h/tLq8f/mrH/2UU/rU5URnl1NhPRvw/wC3FJL/AIs80gPwaTH6UsiLs3rTknh8eCllbAjoTErEfFgTUkE3DCqDCKFHkoAH6UBkoDn3phGuCKPOCROw+MDwj9bgUB0BVwAB4UB9oBQCgFAKAUBW+buSrbiABkBjmUdyeLuyL7Cejr+6cjc9OtQ1fclNp3RyS+9HXFYLrVHCl0mEw8ciQhtEgYFlkbKtgEbZG+xPSqqFlYu6jbuyS4P6N+J5UuLOLZMly8rgosIyFXC9YEbrsanKRnLZYejVwoE1/MQOi20cduoH3R3XbHxplRGdkta+jqwX14nnPncyyTA/ldin6VNkRdk/YcKggGmCGKIeUSKg/lAqSDcoBQCgFAKAUAoBQCgFAc19Kp1XNimfWGMfivrAf0zQHSqAUAoBQCgFAKAUAoBQCgFAKAUAoBQCgFAKAUAoBQCgObektQL/AIcT01R/pf2Wf8woDpNAKAUAoBQCgFAKAUAoBQCgFAKAUAoBQCgFAKAUAoBQHPvS2g02zLvMe0ESjcs0ei5HtxqtUX84oC28tcfhvrdJ7dgysNx9pGxujDwYf/PQ0BKUAoBQCgFAKAUAoBQCgFAKAUAoBQCgFAKAUAoBQCgKRfXgfidwHwBb20IQttjt2kaRgT59nEPyVDJRBJxG3+nxtw1hLdsy9ulsQY5IgwDtMR3AUDZDZ1ZwPtUQZ1SpIFAKAUAoBQCgFAKAUAoBQCgFAKAUAoBQCgFAKAUBVfSJwCC5s7h5IYnljhZo3dQWXs+/pDY1BSRggeZoCtch8sz6rS8jkijjEelk0lndE7SNVJ2GTF9Hyd+9ADvU3IOn1BIoBQCgP//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20" name="AutoShape 8" descr="data:image/jpeg;base64,/9j/4AAQSkZJRgABAQAAAQABAAD/2wCEAAkGBxQSEhMUEhQWFBUWFRobGBgTGCAWGRceFhgbHR8WHx0YHiggGRwmHBgVIT0hKCkrLi4uFyAzOTMsNygtLysBCgoKDg0OGhAQGywlHyQvLy0vLCwsLCwsLCw0LCwwLywsLCwtLCw1LCwsLSwvLCwvLCwsLywsLCwsLSwsLCwsLP/AABEIAQ4AuwMBEQACEQEDEQH/xAAcAAEAAgMBAQEAAAAAAAAAAAAABQYDBAcCAQj/xABIEAACAQMCAwQGBwUFBgYDAAABAgMABBESIQUGMRMiQVEHMmFxgZEUI0JScoKhM2KSorFDY3OywRVTdIOTsySjwtHh8Bc0VP/EABsBAQACAwEBAAAAAAAAAAAAAAABAgMEBQYH/8QANBEAAgECBQEGBQQCAgMAAAAAAAECAxEEEiExQVEFE2FxkfAigaGx4RRCwdEyUgbxFSOi/9oADAMBAAIRAxEAPwDuNAKAUAoBQCgFAKA0OIcbt4DiaeKI+Tuqk/AnJo3bcGtb81WTuI1uoC56J2ihj7gTk/CoTT2BMVIFAKAUAoBQCgFAKAUAoBQCgFAKAUAoBQCgFAKAqKyycSJZZGisckJ2RKS3WDgya1w0cOxwFwzjfIU4POxWMyPJDfqXjEmOHcLhtxpgiSIHroULk+ZI3Y+071ypVJSd5MuZL6yjmQpNGkiHqrqGB+BqIycXdMEDb8v3UWqKG+eK2BzEgjWSWMEDMfaza8oDqIyuQGxnAFb67RkopW16lchsry/Jtm/vSfPXGP0EQH6VT/yFXwGVHpLG9i/ZXnbb7reRIcjyDQCMqfaQ3urLDtJ/uj6EZDbs+P8AfWK5jNvKxwmW1xSnHSOTAyevdYK5wSFwM10KVeFVfC/kVasTVZiBQCgFAKAUAoBQCgFAKAUAoBQCgIjiPMCRydjGrTz4BMUWO4D0eRj3Yl95ycHSGxisdSrCmryZKVyI41ZcRuYXjE9tbiVCjKkbyOofZtMxde9gnB7MVoPtJX0iWyFghiCKqqMKoAAHQADAHyrlN3dy5C8e5st7VuzJaWbGexhGt/YW6LGD5sRnwzWanQlPXZdTJTpzqPLBXZXRz7dE7WCBf37kB8e0LEy5/N8az/pYf7fT8m4uy8Q1svU3Yef1B+vtZ4x4smmZR8EbtD/BVHhH+1r7GOpgMRD9t/LX8/QsfB+N290uq3lSUDrpPeU+TKe8h9hANa86coO0kaZv1QGK7tUlRo5FV0YYZWGQfgatGTi7oETZXz2ciQXDl4JGCwTOcsrHpbysfWJ6LId29Vu9gv28LilVVpb/AHMco2LNW4VFAKAUAoBQCgFAKAUAoBQCgK9xbiMs0jW1o2grjt58ZEOQCI0B2acgg4OyAhmzlVbWxOJjRXj0JSubfC+GR26aIl0jJJJJZnY9Xdju7k9WJJNcKpUlUlmkzKlY26oCq+kDj720UUcJ0zXMnZo2x7NQNTyAHqQo28MkZ8js4akptuWyMtGl3tSMFyU7lzlx7t5UikNvbwuFlkUB5ppGUO2GfODh0JdgSSa26tZU0m1dv0R0sXinQfcUPhS3fJcYPR5YAd+Jpj4m4leXPtwzaR8AK1Hiqr2dvI5cqk5f5Sb+bMd/6P7Yr/4UtaOB3TESY/zRMdDD3Yb2ipjip3+LX31L0sRVpO8JNeHHoUKaGSOSSTaC+tSVZ4/VbChwDn14nUqcNuM+YrdTUklvF+/U67jTx1B1GrTXv0Ou8C4iLm2gnA09tEkmnOdOtQdOfHGcfCuXUhkk49DhI3qoDV4pZCeGSJujqRnxU+DDyIOCD4EA1eEnCSkuAe+WuINcWsErrpd4wXUdA42YD2aga9KndXRhJKpAoBQCgFAKAUAoBQCgFARPMd+8UapDjt5nEcWoZCsQWMhHiERXfHjpxkZrHVqKnByZKVz7wywSCNY0zgZJLHLMzHLOx+0zMSxPiSa87Um5ycpGVG1VAKArnO3LjXkUZiYJPA/aRMwypOkqY28QjA4JG4wDvjBz0K3dvXZmSlUdOanHdFT5auOIWc8hfh07QzYZ1jeJykijTrQ6wGDKEBB0+oD5itqqqVSKtJXXmZMXXjWqZ4q19/Mv11xuKGFZblhbBsd2YqHyfsYRmDN7FJrSVOUpWjqa5V+Ic/6j2dnCzuRsZVbOD9oQJmVhnHrdmPbWzHC21m/fnt9zaWFkleq1FeO/yW/2Irh/ItzdySS37siTMrSrqHazBRgRns+5BFgAYUsxHUg1kliYQSVPj0/LEq6hB06V7Pdvd/0vqdLghVFVEUKqgBVUYCgDAAA6ACue227s1T3UA1OL8RS2glnkOEiRnb3KM4HtPT41eEXKSigeOTbB4LG2il/aLEuv2M27D4EkfCvSpWVjCTNSBQCgFAKAUAoBQCgFAKArsrF+JEHpBaIy++6lkBJ9oFsAD++3nXN7SlaMY9S8CXrkFxQCgFAKA4vzhJnjnZ8Rla2tWUdjLuAVCrmNZOkWpy2p/W2AyAQa6tHTD3pq759/YtCtKndR0b55+XTxOtcH4bBbxhbaNEjO47P7WftE9XJ+8SSa5s5yk/iZU3qoBQGO5uFjRnkZURQSzMQqqB1JJ2AqUm3ZAhIbZ7+VJHUpZxkOiONLXLqcrIyndYlO4U4LMASAANXZwmE7v45b/YxylctVb5UUAoBQCgFAKAUAoBQCgFAV7i+La5F0wxFJEIp3ztH2bM0Tt5J9ZMC3hlCdsldLHUXUgnHdFouxLA5rhmQUAoBQCgK5z1xGKKBUkgS5aZ9EcUoGhmwWLMWBwqqrHIBOwA3NbGHhKUrp2tyZKdKVWahHdmLkbjiyobcxLBJAq/Vxbx6GLBGQ9QO6RpOCCPLBM4ik4vNe6ZavQlQnkkbvNHHmsxCwt3nWSVYj2bKpVpNkzrIXDNhckgDI86rQo968qdmYG7GSKW+lxiCK3BG5nk7Vl/5cQ0t/1B8a3odm/wC0vQrnNqDgClhJcO1w4OVEmBHGRjGiMd0EEZDNqcZ9at6lQp0v8V8+SrbZMVmIFAKAUAoBQCgFAKAUAoBQCgPhGdjQEK3LiLn6PLLa5+zCVMYx4COVXRB+FVrDUw9OprJEptHk8Lux0vFP47cE/wArqP0rB+go+JOZnk8EuW2e+dR/cQxo3uy4fA9wz7alYGinsMzK5zRydbvJawt28rzS5d5riV9McI1vhS+gaiI49lGBKfKpr5KNJuKQWrLpDEqKqoAqqAFVRgADYAAdBXCbbd2ZCP5g4FFeRhJdSlW1I8Z0vG2CNSnBHQkYIIOdxV6dV03dFoTlCSlF2aPHLvLsNkriLUzOQZJJW1yOQMDJ8ABnCgADJwNzU1asqj1Epym80ndmtzm4e3Nsv7a5+riAGSDtmbHgsfrlvDAHUgHLg4SlVTXGpST0LVXfMQoBQCgFAKAUAoBQCgFAKAUAoBQCgFAKAUBAczROkkF0kbS9j2iSImS/ZzadTIo9dlaOM6epXVjJwDr4qi6tPKtyYuzPlvzLaOpZbmHAOG1OEKkdVZWIKMPIgEVw5UakXZpmW6NObm2J+7Zo9659UW4zFn96c/VIPzZ9hrNSwVWb1Vl4kOSIy1v+I3UUsge1sVjeVCSDcnMLsjEsSiooZW3IbOM9OtqlOlSnld5P0/sJtk1yNYr9HjuX1PcTRjtJZTqZseC7DTET3lUKow2cZJrs04RjG0VYxsstXIFAKAUAoBQCgFAKAUAoBQCgFAKAUAoBQCgFARnGuI2tuFe6eKPfCmUjJPkoO7H2Cl7BakJ/+RbP7PbsPMW8gHyZQT8qwvEUk7OSNiOFrNXUWeGhsuIRXMtksDXWhtLvGFkjlMZCSMrrqRuneK5wPHFZE09UYZRcXaSsTXKthLBbhJmLNqYgGRpiik5CdpIA0mB4kewbAUimlq7sqS9WAoBQCgFAKAUAoBQCgFAKAUAoBQCgFAKA5bz5xh5buW3DsIoAgZFJXW8iayXx6yhGQBemdROTjGhjK0o2jHQ6nZ+HhNOUlfggrG9ntjrtJNDYPccloG9jR5wPxLhvaRkHWpYucH8Tujcr4GnNfCrPwNSKJixlmYy3Dj6yV92J8VXYaUB6KAAPKsdatKo9XoZcPh4UY6LXlmesJsG3y/dCG/tJNSpqdonLbBkeN2KEnoAyI3vX21u4KTU7cHO7ShF01LlM7Hb3CSLqjZXU+KEMPmK6pwzLQCgFAKAUAoBQCgFAKAUAoBQCgFAKA1eI8QigTXM6xrnGWOMk9FHiSfIbmobSV2Sk27IovF/SRqcx2KBtIBaW5jkRcnOEVCEZtgSTkAZHXO2tVxUIJNa3NyhgqlRtPS3VFKhR2eSaZtU8xDSkE6SwGMKD0UDCj2KK5tes6kr8cHYw1BUYW558zNWE2BQCgMNzapIAJEVwDkBwGGfPB95q0ZSjs7FJwjPSSuWn0VIsd1cRxKEUwozqgwurWQhwNgSO036kAeQrp4KU5ReZnG7RhCM45VZ8nUK3TnCgFAKAUAoBQCgFAKAUAoBQCgFAKA5Nz1ctJxCRXJ0wIixr4DtF1NJjzY9zP90R51zcfJ3UeNzr9mQVpT52IWuedYUAoDVlv0XV1IT12UZVPxHoPd1Gc4q6g3bx28TG6kVfw38PM9zTEPGigHOS2fBVHX3lig92fKoSVm2TKTzJL2v+7CK8Rm0gnO+MggNg4OkkYbB8iaOLSuFOLdl78h9DTX2igpL/ALyMlJBjphlwR4VeFacP8WUqYenUvmidY9H/ABWS5sYpJjqkDSIzYxr7GVo9eBsCdOT4ZzXbhLNFPqebqRyzcejLFVigoBQCgFAKAUAoBQCgFAKAUAoBQHHOd+IfTbslfqltZHiDKPrJCpw4cnbs9QIC48NWe9gc7GVlfJb34HW7Pw7t3ma3l/JH1zjrigMLpK8tvFEUBlkZSZM47sbv9nceoay0oRle/C/k18RVlTyuPL/gzjlkQuIri51ai8iwWtuZXGqQt2hJDAAEkBmUdNt81sxp59Yp30V7+Bz5YmUNJNW1drX3dzfteVUmLy2d0y5wkguYmkdWTO2lmjaI4bOkjG4IAzvWcUrRnHbp7ZanWnrKMr36+0V7iHCVsbuKP6SJtYYGNVVOykbvByinChlDDz28c5qZxz03JLbnw8yaFVxrKMnvwuvWxKWVo89xDbx4UylsyNuIwi6icfabGcDYbbmsWHoqrKzextYvEOjG6W/0OzcLsEt4Y4YhhI1Crk5OB4k+JPUnxJrtbHnW7m1QCgFAKAUAoBQCgFAKAUAoBQCgIvmbi30S2lmwCVACA7BndgiKcdAXZRnyNRKSim3wWjFykork46Ey8krEtJK2qRz9o9M46KMbADoAK4dSrKo7yPS0aEKMbRPefDxrGZjVurpleONInkaQkKF8Sozp9hwGPlhTWSnTz312MFat3drrcneBcHv0lWdoLcYRgsck7BlLEZcmOF1zpBGAftNvWZRpxTV36fk0atadRrSyXj+CY5bBZrqSQKJ2nKyBW1hRGqiNAxVSV0EMNhvIxxvXSoJKCscuq25u5rzXEy3t0bZUcpZxl1YkZkDTGNBj7TLkZPQaOtYcUo/Dcy4dy1sRTmKXhpgjlRrluy1g92QXMsqYdkPeVjM3iOm3StlRTjbgwZmpX5LnylyS1tN29xMJpFUrGI0McaBsZbBZizkDGc4AyAN81jo0I0tjNXxM61s3BcqzGuKAUB8zQH2gFAKAUAoBQCgFAKAUAoCB544S91ZyRxYMgKSICcBmidXCZPTVp058NWarOOaLj1L05uE1JcHI/pihijns5B60cvckX3q2/wARkHwJriTozg7NHpKeIp1FeLPM0CSSW4YkKZQC6NoIBVsKGHQPII08u9VqO7T6be/UxYt2gpR67++uiLVyhwyOOacSajcQlR33LBVkiQ6kB20lu0XVjPcIz4Vlmkksq0ZpRnKT+N3aLbWIuRXEeARyyGVXlhkKhWeB9BdR0DAgq2N8HGRnY1lp15wVkYp0Yzd2bHCOEx2yFYge82pmdi7ux6szMSWOwqk5ym7stCCgrIiZIWvbyCB7Uxdm4uO2lMbNpt5UIEfZsxUsxQble6W8a28LDXMma2Inpax0it40xQCgKd9BXiU9w85kNtBJ2MMaSPGrvH+1lbsypfvnswCSB2TfeNQ2SbEnIPDW9azhJ8yuT8yc1FxYgL/kKzW7torVZbViJJZXtppIzojAQKO9pUtJIhzjJETUuCxngt3HvBxCRv3LuNJk+cYjk/nPXoaXFjFNzRNa/wD79q6IOtxa5uIfeyhRLH8UI/eqbkE5wjjMF0mu2mjmXxMbBsHyON1PsNSDeoBQCgFAKAUAoBQENzfw4z2dyscaPMYJBFrVW75U6cahgHOKA4tb9kq/R1XSVQ/UyKVYDodSuARud89cmuHUhUjLNO++56SlUoyjkptPTb+yN5K5p4hZvJ9KSaeDYN2rnMZ6B1Zycr542xv4b71RUZ2ytXOTCNeF3KLsjtdszFQZAqtjcK2oD2BiBn34FabtfQ2Ve2pBc481R2MR6POw+riGWY521kLvoG5J8cYG9WhDNq9iYxlOShFNt9E27dbLXQoFh6UJotKzNHKO0XU0i6JQpI1AIoUbA5DY+fWssaWfj029TbxuGpUE5Qq7W+GWk786WWltU/8As69y1F2l1cTg5RESBD5spZ5CD4jvRL7GjYdRW1hY2hfqcTESvO3Qs9bJrigNDj/EhbW08537KJ3x56VJA+JAHxoDU5U4abazt4m3dYwZD96R+9I3xdnPxqjJJWhJW+BTCS44hdN6quIEPXuWikuRj++knH5BQgsFtcLIiSRsGR1DKy7hlYZDD2EEGhJloCjcyW6cPvLW+hQRxyyi3uwgCqwm/ZzMBgZSQDvdcORVkQX2pIFAKAUAoBQCgFAKArvM/KMV68cjO8UsasoePByrYJRgwIIyAfA7detY6tKNSOWRlo1pUpZolI45ybcWxkbtIZLYLkvO4hZPAq/d0lT4MMHfGD1OnPArTI/U36XaT1VRX8iW5Fve1sYDnUUBiLAltXYsY9WSATkKDkgdegrFXg4VGmKTvEx80coxXn1gzHOAAsgJIIH2GXoV3PtGcj2482mV7G1hcRPDVVVpvXlcNdH70KVytybPcXhXMeICyvJGe0SJiMHDMoDTBScJghC2psEKrbeHoJK/D+Q7X7XljHFZVG3jfXzstuEdy4Xw6O2hjhhUJHGoVVHgB7TuT45O5JzW8cE2qAUBXOdDrW1t/wD+i7iU/hhzO4PsKwFfzUYJ+qFjXv7tYYpJX2WNGdvcilj+goQR/KVgYbKCOQDWY9UvkZJcvJ83dqAh/R0TClxYOe9ZTFUyckwS5eFt/wB0lfZoxUsFvqCSG5y4N9Nsbm32zJGQmemte8h/jC0RB95H4wbyxtp29dowJAdiJE7rgg9O+rVcgnaAUAoBQCgFAKAUB4mlVFZmIVVBLFjgAAZJJPQAUB+fPSFze185dSRbxnECNkAknHbuv3jnYH1V8iWr0mEwf6TCyxk1eVrxT46Pz/g6tCh3NJ1pLXjw8Tp/D+GfRbZYbcBjGvd7Q6Q7ZyxYqDgsSxzg4J6HpXhKlR1ajnN6vclJpaEQOJTX1w3D0RrOTs9c0jSIzrEWCnsuzZsu2cBjjSDnGcA7FCgm817o1q1dpZbanQ+FcNitokhgRY40GFVeg/8Ack5JJ3JJJrfNI26AUAoCvXP1nE4hna3tXcj965kCIfgsMw/NUME5VSxDc3DVbGLGe3kihI81lkVZPlGZD8KIgmqElP52s5IG/wBp2zIsltC4mjkyEuIR3jGSASrqQSpwdzg7VKINyz5rLIHlsr2EEZ3h7XqPKFmb5qKWB5h5+4ez9m1wIn+7cI9uf/OVaiwNeRjw2WSdcNYXD9pLjc20j4BnGPWhc4LfdJLdCcWTILiDUg+0AoBQCgFAKAUBzf04OfokSLMyM8mOyGNEwGGJfbVpXA6EDLgEHIxudn0J1sRGMUnzrtp18DPhqbqVEl9dvmcalbtEeNhpcqduoPkwPiM49or2lSf6ilPDzWWdnpw/FPlX+a5O7J95GVOStK3trwO5rxIPY/SB0a27QeHWPV8DXydxtPK+pz814XOH2PHDaPHOkpE6EMXwXLMQNQk+8GGxBPywK+iYilgY4NUZaNJapXtK3NtNejf8GWrGh3KhJ6q2qXNuT9L8s8QluLWGaeE28jrloyc6fL3ZGDg7jODuK8mcYk6AUAoCu8AOu64hKR/bJCp81giU/pJLNVWSidqCSD4137uwjz0eacjzEUJj/wA1wh+FCCcoSa3E4i8TKI0m1YUxynCMrEBge62e6WOMb4xtnIEG1Qk8ugOxAI9oz/WhBiu7RZY3iYAo6MhHgQwII+RoCM5CcnhtgWJJNrDkncn6tauQT1AKAUAoBQCgIPnPmJbC1ecrrbIWNM41u5wFz4AbsfYprJSpyqzUI7vQtCDnJRW7Pztxzj93cTme6CyFu6OzbCxr4Iqt0GfE9SdzXqMFh6/ZzvKmpZtMylt0WvV+Wu7OvQpVMNvFO/Kf0Pk0IkUdVPUHxU//AHwru1aSrwW6e6fKfvfhnQnBVF0fHVE3y/zmq8LvLWc6JVjlEOf7QS5XSvmyux28Bj7pr5rjsLU/VZ3G2Z/K99bfP02OLKckpKS1d7fj5lbtLdfrY8d0FR8dCnPvzvnzr32Fw8P/AG0f2ppf/Kd/O+t+p1KVOKz0+NPsjpnot9IAjAtr2VVj0t2UkhxoaM4MGT1B3K+IwV37oHlu0sLGnarDaV01wpJ2dvDp/VjkYqio2nHZ/Rrf8HQbXnWzdmVpGgwuoG6RrZXUEAspmC5AJHt3HnXKUk9maji1uS/DuJw3CloJo5lBwWidZAD5ZUkZqSDboCs8hDNmsn+/lnnyPETzyOv8rLVWSiw1BJTuL3hHFogPsQRpn/irglh/DaH51JBarG5EsUcgBAkRXAPUBlBx+tQCM5jvWV7OFCQ09yoODghIVaZ/gRGFP46AmqEigPMsgVSx6KCT8BmhBF8joV4dYA7EWkAPvES1cgm6AUAoBQCgFAcq9OF0dVjF4EzSH3oERf0leu12BBSxd+ib/j+Tf7OjetfomczZQQQdwa9tKKknF7M7rSasz7ViTRuY0XeQDRq1ZP2W/wBAf65865uIp0abvWSyXzX/ANZf0/vdPdI1qkYR/wA/8b38n+fv5mSwYFS/TWxb4dB/KorJgpKVN1v9m38tl9Ei1Bpxc+rv8tl9EWzkeVI4DdrZ3F1cNqKFYiIoxkgKrN1JG7OoY9QM4wfnfamOqYys80rR4Xvk5Uq7qPPby8Pz1ZareW0eSKR//H3ckQdBFGXKoehRG2gTJPecgnO7Hw5qhUl8MVZFXOC+KWrLHyzwKZbtruSKO1UwmMRIQ0khZlbXMU7mVC4UAtjW3e3xW5RpuCs3c1atRTeiLTxCTTFIw6qjH5KTWYxEdypbdlY2cf3LaFffpjUZqhJKUJOb8YkP+0L2QZIgMGw/urG8lx/FKlSQdDs4OzjRPuIq/wAIA/0qAV+5HacXgHhBZSv+aeWNB/LFJU8AstQSKAgufLzseHXrg4It5Av4nUqv8zCiIJrh9v2cUaD7CKv8IA/0q5BsUAoBQCgFAKA4d6XOJdrxIRrjFtCFP45iHI+CrH869L/xyk3UnU6K3rr/AAdTsuHxSn8vfoUma8RNmbHwJ/oK9HVxlGk7Tf0b+x1J1oQ3Z4tr5XYqGB2yMHqP9CP9R8MeHx1KtNwjJPlW6f2vtZ9bVp14TllTT9/wbaOVZGAVijqwEg1KdJzgjyqna2A/X4SeGzOOblcFq1PvI5TJw2BZbm3SYApLdDtFGyntHZtAH3dRVceVcbtLDzwHY8aEJN5bJvmxq14OnQUL86/O7+51a9eWW5ezR1hhFujs0Y+tIdnTQhyBFgJ62knfbBGR4FWUcz1dzUd3LKtjHyyy8Lmug9rIYpXRknt07XTHHEqLC6JmUaNLYIDA6yfOt2jXg42b1NSrRkpaLQv/AA3iMVwgkhkWRCSMqc4I6qfIjxB3FbJrma4i1oynoykfMYoCpcocwKscVneMILyJFjZJSF7bQNIliJwJVYLnu9DkEbVVoktuKgFM5Vv7eS94qO0iZjcx4XUpJC20SEgZ6ZDr7wRUgnONzXvq2cMJOP2lzIVQe5I1LP8AEr8agFVv5rqwu0vLnsp1a07GfsXS30MkryI6rcSAFcOVPeznfA6GQbPBPSOl2rNb2F/KqkgsiRFcjqAxmAb4Z6ilhckl5qlPq8Mvyf3lhQfNp6WFzU4hbX3EOziltktbXtY3l7WUSTOsThxGqxAouWVQSWO2alIgutSBQCgFAKAUAoD8z8enJveIPIcH6ZMCTtgI2lf5VFez7BcYYNybtq7v0O72faNBt9WSHC+WLu4wUhKKejzHswfge/8AHTisWJ/5PgqTyxvLy29XYzPFx/am/ov7+hHc28uzWbQtKiHU20kTFgoXGoNqVT6pO2/Q+Va9Htqhjqse7ptSi07u2kb/ABfK19DDKspTj8Oqe/hz9DSS6Q9GB9o3A95Gwr0kcVSk/hlfy1S83sjcVWD2d/fXYsfKnLM13JFKAY4EkSTtGG8mhgwEYPUEgd87Y6ZryPb/AG5RqU3hqPxX3fHyNLEVlUWWG3X+v7LfzFznDZzvFHCZZSoaQoVQBiMKrsd86QPAkDFecwHZOJxqvTWi5exhjGUm1BX6lW5d43xKYyXLXCJDHKVnRkEgjVtxIqDSeyRSpJ1hiA53I3zYzCUcPOOHlFqa3d9H0t8vaMFTvIea3/HhY6xydwGS2NzLLLHK1y6OexQpGNKBQQGdslgASc71EIKCsjSlLM7llqxU1OJcMhuE0TxRzJ92VA49+GGx9tAV2/sOF2gEUiRAN6tvvIXx4LAMl9vAKaAr3LEfC5lltrmC3SVLmcpDdxLFKscsrOulZACFwwxp8AOnSqsksQ9H3DSNrVMeSswXf2BsUuDNbclcNgIdbO3QruGZAcY8cvnHvqLghOWOc7aCO5EpkWNLy6KypBJJCyNO76xJEjJgaiOu2mrEF6sbtJo0libVHIoZGH2lYZB39hqQZ6AUAoBQCgFAKAUBzjnr0VJfSyTwzdi8gy6snaIzhdIcd5dDYAGdxsDjOc7FPEzhTdPRxfD62tfzMsasoxceH7uSnA+IfSLeKXGCy95fFXGzofarhl+FeenHLJo6EJZopkVz7YPPahIozJKZU7PwCnOGZj9ldBcZ9o863ezcX+kxMa3S+nXSxbO4NSSuzR5f5Aii0vckXEg3CkYhQ+xD659rZ6ZAFbPaHbeJxnwt2j0X89SZylU/zfy49+Y5w50EBaC2w8/RmO6Q7eP3n8k+eNgXZXY9XHTvtBbv+vEQhKo8sPXp+TmDSgHvPl3bJLHLOzHcnxJJr6PSWFwNJUk1FLq0vmby7ujHLdLze5N8oXVxDcvLBBLNGo0XKKuO7uVI1kAyKTkL1IYjbOa8r/yKWFxWWVKd5rTTa3maGLr0nJSi7vZ+RZLDjV3bSvFZSwpCELi3uWF2YmPSJEtSZUHmveVfs56VwaeZK0jlzyt/CSxteIXAwZeISqVyrLo4eI3OcsclZWTphGRgMnOrbF7lTE3IF7IuJLoQDTjJuLm7dWzkyhneJFkOB0XHzNRcGHkfkmJbq+xdzvcwyRgXUUv1jLLErFXUl0Ya1YYYH1R7KNgtnEeX7iUBZzZ3yL0F3b6Xz560JUHr0jHWgMFv6N+HsoaSzSKT7Qtp5lQe4qUz8VFLg27f0fcNQg/RI3x/vi03/dZs1FwaljzSrXd/YTRrCkCfVEDSrxiFGkB8Mr2itgY7rjbYkyD36L+PW0thZwxzxvLHbxq8YYa1KoAQVO+x2zjFWILnQCgFAKAUAoBQCgFAUHi0Y4ddtIzAWl2+o52EE5G+fJJcZz0D/jrUxNLMsy3NnD1crysj+F8ZvOIRxy2ECxwl3DvcOpfu5GkRo+VOob6iNumciqQwi/c/QtPFP9qMfELDjQiJYIxLYZbPQG7PG5QznKy9fvDyGayrDU0Y3iJsr/Kfo8a7hhnVEhiZjIn0mR7lpFbOFeOLsk05IbdixI32JFb7xVbIqeZ5VwtF9Cvezy5b6Frflaxsh9fepbKWyUj7C0UsM7g6TLkeGH28K1zGabX/AAWMkpbSXjZzqkjefJ8xJeEKTsNwahyRZQk+Dbbn5lGmC1SJcba36fkjGPk9Uc0ZFRfJEXnNd7L/AG/ZeYgjVQfZmQOw+BFRnZdUUVLjnC2uSO0llk8+2ndx8A2ofLTiimw6S4I+xS44a7S2ckkbMAGWCIyq4BJAZHyvnvqGPIZqyncpKnYuXBvSTxX+2trdxjqdULfHBbf8o+NS5RKqlJk2vpMuADq4epPhouh/64xiozRHdSNef0hXz+pBbQfjZ7g/JezH6mjmiyovkqnMt3JcB2unEjExMNKiIARvodMKckNDNNnJO0fsopXEqai0J+GQvjVEhx0OkAjHkRuPhWPMzO4p8G7b3l1F+wvblPIO/bqPhOG29masqjMboxJKP0gcRgAMr2ky+JlU27H8ysVH8NXVS/BjdG3JK8A9MEc1xDbzWzRNM4RHjkE0RLEAd7C+JXoD1FXTuYmrHTqkg1bziUMQzLLHGPORwg29rGgIK45/4evS5WX/AIdWn/7SsKi6JUW9iMufSXHnEVtO/kz6Il/Vi4/gqrnEuqUmQ136QL1/2cdvB79dwfgfqxn4GquqXVB8sg73i15N+1vJ8fdiKwL84lDfNjVe8ZdUYkSeEQElmjV2PVpcyMfi5JquZl1CK4MsNhGhyiKh84xoPzXBpmYyR6HpYGU5S4uoznOUuJf9WIqc7KulEwpw/GrMs7B3Z2BlZVZmOSxSMqu5J8KZ2FSiZbawij3jjRD5qoBPx6mqttl0ktjYoSKAUAoBQDFAa9xexx+vIifiYD+pok2Q2luYI+Lxv+z1y/4UbuPmFx+tWysrniY7/h8l0BG0EkSHVh2dQ2ezcDCqSTnOMHGxNWgrMx1JXWxtWfDbmWONzPHGGRW7kRY94A9XfGd/Kosi2aTNxeXlxmWaeT3ydmvyiC/qaDXlmtPNaqdNsY2mORiCM3Ep7rAD6sMw7xXc+XtqyTKNpEtwXlC8nvbaWS3eKCOdJmed1VyYtWAI1ZmwcQ9cer08rxVjHKVzs9WKH5j4nwF7O5YXEfZXDSSFZJF1xzBnJ1KTsdiuwKuPZWGeZeRsUsrXiSVvxXwlXR+8p1J8+q/EY9tY9ODNqtySVgQCDkHoRuDQk+0AoBQCgFAfGYDqQPftQGpJxWBTgzRg+WsZ+Wc1OVlc0eoHEUPqrK/4IZGHzC4/WmVjOjJ2sp9W2mPv0J/ncH9KnKRn8DJ2FyekKD/Elx/kRqZUM76Hr/Zt0ftwJ7leT+pT+lLIjNIyrwFz69zJ7ezREH6qxHzqdCLvqY5+B2i7zMW8+3nbHyLBf0qb9CGlyebW74dEcQ9hq8oUEjH/AKYLGptJkXiiZgmlk/ZWl3J7exMY+c+gUyMjvEYeKQXkIWS4t1t4cybvMryErbyuO7HlR6hPrGrKNikp30Jrgvo1laCLt+ITY7NO7BGkJUaRtqIYk+2pyornZPWXo14ehDPE1ww8bqRp/wCVzp/SrWIvctVtbJGoWNFRR0VFCgfAbUIMtAKA1uI8PiuIzHPGksZ6rIoZTjxwfH20Bzjmf0ZFAZOHknG5t5Gzn2RyNup/dckdN1rHKmnsZoVnHfU5omVd1QtBKp78bDBU+Txtt8RufA1hd47mwsstYmzY8YlkkaHslMi4y2vRGdQ2xkEgnywenWrKKauUc2naxsx3cjY79umoqBvJIcvoAyNCY/ax+P2vfU5UR3jNqxtJJhkXS4KK4McBXuyZ0kGRj5HbG3jSyCk3ybicv/euJ2+KIP5EB/WmnQa9TXnsrKM4ll38pblyT+Uvv8qnUh25f1MsHDrZj9VYvMfNLR3Hv1umn45qbSK5oE1bcLvDjsuHSqPN2hiA+HaE/pU5GR3iN6PlniTf2VrH/iXDsfkkOP1pkI73wNlOSL5vWubaP8MDyfqZV/pU5ER3jNiP0eyn9pxB/wDkwRp/n1mpyIjvJGwno4h/tLq8f/mrH/2UU/rU5URnl1NhPRvw/wC3FJL/AIs80gPwaTH6UsiLs3rTknh8eCllbAjoTErEfFgTUkE3DCqDCKFHkoAH6UBkoDn3phGuCKPOCROw+MDwj9bgUB0BVwAB4UB9oBQCgFAKAUBW+buSrbiABkBjmUdyeLuyL7Cejr+6cjc9OtQ1fclNp3RyS+9HXFYLrVHCl0mEw8ciQhtEgYFlkbKtgEbZG+xPSqqFlYu6jbuyS4P6N+J5UuLOLZMly8rgosIyFXC9YEbrsanKRnLZYejVwoE1/MQOi20cduoH3R3XbHxplRGdkta+jqwX14nnPncyyTA/ldin6VNkRdk/YcKggGmCGKIeUSKg/lAqSDcoBQCgFAKAUAoBQCgFAc19Kp1XNimfWGMfivrAf0zQHSqAUAoBQCgFAKAUAoBQCgFAKAUAoBQCgFAKAUAoBQCgObektQL/AIcT01R/pf2Wf8woDpNAKAUAoBQCgFAKAUAoBQCgFAKAUAoBQCgFAKAUAoBQHPvS2g02zLvMe0ESjcs0ei5HtxqtUX84oC28tcfhvrdJ7dgysNx9pGxujDwYf/PQ0BKUAoBQCgFAKAUAoBQCgFAKAUAoBQCgFAKAUAoBQCgKRfXgfidwHwBb20IQttjt2kaRgT59nEPyVDJRBJxG3+nxtw1hLdsy9ulsQY5IgwDtMR3AUDZDZ1ZwPtUQZ1SpIFAKAUAoBQCgFAKAUAoBQCgFAKAUAoBQCgFAKAUBVfSJwCC5s7h5IYnljhZo3dQWXs+/pDY1BSRggeZoCtch8sz6rS8jkijjEelk0lndE7SNVJ2GTF9Hyd+9ADvU3IOn1BIoBQCgP//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9458" name="Picture 2" descr="https://encrypted-tbn0.gstatic.com/images?q=tbn:ANd9GcRslMZNK4Wepilp5hXe0qUIJAW2yUWh9wlZjkbuTlmuXJ3kwcBjFg">
            <a:hlinkClick r:id="rId3"/>
          </p:cNvPr>
          <p:cNvPicPr>
            <a:picLocks noChangeAspect="1" noChangeArrowheads="1"/>
          </p:cNvPicPr>
          <p:nvPr/>
        </p:nvPicPr>
        <p:blipFill>
          <a:blip r:embed="rId4"/>
          <a:srcRect/>
          <a:stretch>
            <a:fillRect/>
          </a:stretch>
        </p:blipFill>
        <p:spPr bwMode="auto">
          <a:xfrm>
            <a:off x="314008" y="2685203"/>
            <a:ext cx="3283851" cy="3423219"/>
          </a:xfrm>
          <a:prstGeom prst="rect">
            <a:avLst/>
          </a:prstGeom>
          <a:noFill/>
        </p:spPr>
      </p:pic>
      <p:pic>
        <p:nvPicPr>
          <p:cNvPr id="19460" name="Picture 4" descr="https://encrypted-tbn1.gstatic.com/images?q=tbn:ANd9GcSGuM8HwgO-fuTCz5QypHfx70IIhcp9DkYAkNNJ9nJWzYxtOsZ5">
            <a:hlinkClick r:id="rId5"/>
          </p:cNvPr>
          <p:cNvPicPr>
            <a:picLocks noChangeAspect="1" noChangeArrowheads="1"/>
          </p:cNvPicPr>
          <p:nvPr/>
        </p:nvPicPr>
        <p:blipFill>
          <a:blip r:embed="rId6"/>
          <a:srcRect/>
          <a:stretch>
            <a:fillRect/>
          </a:stretch>
        </p:blipFill>
        <p:spPr bwMode="auto">
          <a:xfrm>
            <a:off x="4305300" y="2918675"/>
            <a:ext cx="3637697" cy="3107859"/>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Health      Case Managers </a:t>
            </a:r>
            <a:endParaRPr lang="en-US" dirty="0"/>
          </a:p>
        </p:txBody>
      </p:sp>
      <p:sp>
        <p:nvSpPr>
          <p:cNvPr id="3" name="Text Placeholder 2"/>
          <p:cNvSpPr>
            <a:spLocks noGrp="1"/>
          </p:cNvSpPr>
          <p:nvPr>
            <p:ph type="body" sz="quarter" idx="11"/>
          </p:nvPr>
        </p:nvSpPr>
        <p:spPr/>
        <p:txBody>
          <a:bodyPr>
            <a:normAutofit/>
          </a:bodyPr>
          <a:lstStyle/>
          <a:p>
            <a:pPr>
              <a:buNone/>
            </a:pPr>
            <a:r>
              <a:rPr lang="en-US" sz="2400" dirty="0" smtClean="0"/>
              <a:t>	Some consumers and case managers were not comfortable with the new role of behavioral case managers in addressing consumers’ physical health concerns.</a:t>
            </a:r>
          </a:p>
        </p:txBody>
      </p:sp>
      <p:sp>
        <p:nvSpPr>
          <p:cNvPr id="6" name="Not Equal 5"/>
          <p:cNvSpPr/>
          <p:nvPr/>
        </p:nvSpPr>
        <p:spPr>
          <a:xfrm>
            <a:off x="4178594" y="327803"/>
            <a:ext cx="552894" cy="320785"/>
          </a:xfrm>
          <a:prstGeom prst="mathNotEqual">
            <a:avLst/>
          </a:prstGeom>
          <a:noFill/>
          <a:ln>
            <a:solidFill>
              <a:srgbClr val="01040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pic>
        <p:nvPicPr>
          <p:cNvPr id="5" name="Picture 4" descr="zebra.png"/>
          <p:cNvPicPr>
            <a:picLocks noChangeAspect="1"/>
          </p:cNvPicPr>
          <p:nvPr/>
        </p:nvPicPr>
        <p:blipFill>
          <a:blip r:embed="rId3"/>
          <a:srcRect b="2238"/>
          <a:stretch>
            <a:fillRect/>
          </a:stretch>
        </p:blipFill>
        <p:spPr>
          <a:xfrm>
            <a:off x="2500977" y="2853559"/>
            <a:ext cx="3926405" cy="2962079"/>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Agency Steps Towards Culture Change</a:t>
            </a:r>
            <a:endParaRPr lang="en-US" dirty="0"/>
          </a:p>
        </p:txBody>
      </p:sp>
      <p:sp>
        <p:nvSpPr>
          <p:cNvPr id="3" name="Text Placeholder 2"/>
          <p:cNvSpPr>
            <a:spLocks noGrp="1"/>
          </p:cNvSpPr>
          <p:nvPr>
            <p:ph type="body" sz="quarter" idx="11"/>
          </p:nvPr>
        </p:nvSpPr>
        <p:spPr/>
        <p:txBody>
          <a:bodyPr/>
          <a:lstStyle/>
          <a:p>
            <a:r>
              <a:rPr lang="en-US" sz="2400" dirty="0" smtClean="0"/>
              <a:t>Trained staffs in wellness coaching</a:t>
            </a:r>
          </a:p>
          <a:p>
            <a:r>
              <a:rPr lang="en-US" sz="2400" dirty="0" smtClean="0"/>
              <a:t>Increased awareness and knowledge of physical health and wellness among staff and consumers</a:t>
            </a:r>
          </a:p>
          <a:p>
            <a:r>
              <a:rPr lang="en-US" sz="2400" dirty="0" smtClean="0"/>
              <a:t>Developed care planning processes that incorporated physical and behavioral health goals</a:t>
            </a:r>
          </a:p>
          <a:p>
            <a:endParaRPr lang="en-US" dirty="0"/>
          </a:p>
        </p:txBody>
      </p:sp>
      <p:pic>
        <p:nvPicPr>
          <p:cNvPr id="4" name="Picture 3" descr="huddle.jpg"/>
          <p:cNvPicPr>
            <a:picLocks noChangeAspect="1"/>
          </p:cNvPicPr>
          <p:nvPr/>
        </p:nvPicPr>
        <p:blipFill>
          <a:blip r:embed="rId3"/>
          <a:stretch>
            <a:fillRect/>
          </a:stretch>
        </p:blipFill>
        <p:spPr>
          <a:xfrm>
            <a:off x="3192533" y="3918857"/>
            <a:ext cx="2803701" cy="210094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10335A"/>
                </a:solidFill>
              </a:rPr>
              <a:t>The Value of Timely Formative Feedback</a:t>
            </a:r>
            <a:endParaRPr lang="en-US" dirty="0">
              <a:solidFill>
                <a:srgbClr val="10335A"/>
              </a:solidFill>
            </a:endParaRPr>
          </a:p>
        </p:txBody>
      </p:sp>
      <p:sp>
        <p:nvSpPr>
          <p:cNvPr id="3" name="Text Placeholder 2"/>
          <p:cNvSpPr>
            <a:spLocks noGrp="1"/>
          </p:cNvSpPr>
          <p:nvPr>
            <p:ph type="body" sz="quarter" idx="11"/>
          </p:nvPr>
        </p:nvSpPr>
        <p:spPr/>
        <p:txBody>
          <a:bodyPr>
            <a:normAutofit/>
          </a:bodyPr>
          <a:lstStyle/>
          <a:p>
            <a:pPr>
              <a:buClr>
                <a:srgbClr val="004148"/>
              </a:buClr>
              <a:buNone/>
            </a:pPr>
            <a:r>
              <a:rPr lang="en-US" sz="2400" dirty="0" smtClean="0">
                <a:solidFill>
                  <a:srgbClr val="10335A"/>
                </a:solidFill>
              </a:rPr>
              <a:t>	Program leaders developed more specific referral criteria and job descriptions in response to staff members’ desire for more formal procedures and clarity on roles.</a:t>
            </a:r>
          </a:p>
        </p:txBody>
      </p:sp>
      <p:pic>
        <p:nvPicPr>
          <p:cNvPr id="4" name="Picture 2" descr="C:\Users\AGerolamo\Desktop\goalsetting.jpg"/>
          <p:cNvPicPr>
            <a:picLocks noChangeAspect="1" noChangeArrowheads="1"/>
          </p:cNvPicPr>
          <p:nvPr/>
        </p:nvPicPr>
        <p:blipFill>
          <a:blip r:embed="rId3"/>
          <a:srcRect/>
          <a:stretch>
            <a:fillRect/>
          </a:stretch>
        </p:blipFill>
        <p:spPr bwMode="auto">
          <a:xfrm>
            <a:off x="893135" y="3057358"/>
            <a:ext cx="6858000" cy="2934586"/>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 Light Background Slide Template">
  <a:themeElements>
    <a:clrScheme name="Custom Blue">
      <a:dk1>
        <a:srgbClr val="10335A"/>
      </a:dk1>
      <a:lt1>
        <a:sysClr val="window" lastClr="FFFFFF"/>
      </a:lt1>
      <a:dk2>
        <a:srgbClr val="10335A"/>
      </a:dk2>
      <a:lt2>
        <a:srgbClr val="EEECE1"/>
      </a:lt2>
      <a:accent1>
        <a:srgbClr val="184E8A"/>
      </a:accent1>
      <a:accent2>
        <a:srgbClr val="79B4E1"/>
      </a:accent2>
      <a:accent3>
        <a:srgbClr val="2067B6"/>
      </a:accent3>
      <a:accent4>
        <a:srgbClr val="A2CAE8"/>
      </a:accent4>
      <a:accent5>
        <a:srgbClr val="4D9CD7"/>
      </a:accent5>
      <a:accent6>
        <a:srgbClr val="E2DECC"/>
      </a:accent6>
      <a:hlink>
        <a:srgbClr val="0000FF"/>
      </a:hlink>
      <a:folHlink>
        <a:srgbClr val="800080"/>
      </a:folHlink>
    </a:clrScheme>
    <a:fontScheme name="Mathematica-1">
      <a:majorFont>
        <a:latin typeface="Arial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chor="t">
        <a:normAutofit/>
      </a:bodyPr>
      <a:lstStyle>
        <a:defPPr>
          <a:spcBef>
            <a:spcPct val="20000"/>
          </a:spcBef>
          <a:defRPr sz="1600" b="1" dirty="0" smtClean="0">
            <a:solidFill>
              <a:srgbClr val="00A0AF"/>
            </a:solidFill>
            <a:latin typeface="Arial Black"/>
            <a:cs typeface="Arial Black"/>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1 Light Background Slide Template</Template>
  <TotalTime>2506</TotalTime>
  <Words>1779</Words>
  <Application>Microsoft Office PowerPoint</Application>
  <PresentationFormat>On-screen Show (4:3)</PresentationFormat>
  <Paragraphs>100</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1 Light Background Slide Template</vt:lpstr>
      <vt:lpstr>Incorporating Perspectives of  Consumers and Frontline Staff:</vt:lpstr>
      <vt:lpstr>Presentation Road Map</vt:lpstr>
      <vt:lpstr>Program Description</vt:lpstr>
      <vt:lpstr>Methods and Data Sources</vt:lpstr>
      <vt:lpstr>Gather Multiple Perspectives</vt:lpstr>
      <vt:lpstr>Many Consumers Prefer Paper and Pencil</vt:lpstr>
      <vt:lpstr>Physical Health      Case Managers </vt:lpstr>
      <vt:lpstr>Agency Steps Towards Culture Change</vt:lpstr>
      <vt:lpstr>The Value of Timely Formative Feedback</vt:lpstr>
      <vt:lpstr>Why Integrate Physical Health and Behavioral Health Care?</vt:lpstr>
      <vt:lpstr>Opportunities for Physical Health and Behavioral Health Care Integration</vt:lpstr>
      <vt:lpstr>Input from End Users Should Guide  Integration Efforts </vt:lpstr>
      <vt:lpstr>For More Information</vt:lpstr>
    </vt:vector>
  </TitlesOfParts>
  <Company>Mathematica,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AGerolamo</dc:creator>
  <cp:lastModifiedBy>Melissa Rivera</cp:lastModifiedBy>
  <cp:revision>306</cp:revision>
  <cp:lastPrinted>2013-05-31T17:28:00Z</cp:lastPrinted>
  <dcterms:created xsi:type="dcterms:W3CDTF">2014-08-01T17:45:59Z</dcterms:created>
  <dcterms:modified xsi:type="dcterms:W3CDTF">2014-10-20T14:03:10Z</dcterms:modified>
</cp:coreProperties>
</file>