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85" r:id="rId1"/>
  </p:sldMasterIdLst>
  <p:notesMasterIdLst>
    <p:notesMasterId r:id="rId18"/>
  </p:notesMasterIdLst>
  <p:handoutMasterIdLst>
    <p:handoutMasterId r:id="rId19"/>
  </p:handoutMasterIdLst>
  <p:sldIdLst>
    <p:sldId id="256" r:id="rId2"/>
    <p:sldId id="502" r:id="rId3"/>
    <p:sldId id="664" r:id="rId4"/>
    <p:sldId id="743" r:id="rId5"/>
    <p:sldId id="754" r:id="rId6"/>
    <p:sldId id="614" r:id="rId7"/>
    <p:sldId id="615" r:id="rId8"/>
    <p:sldId id="722" r:id="rId9"/>
    <p:sldId id="723" r:id="rId10"/>
    <p:sldId id="633" r:id="rId11"/>
    <p:sldId id="755" r:id="rId12"/>
    <p:sldId id="756" r:id="rId13"/>
    <p:sldId id="636" r:id="rId14"/>
    <p:sldId id="525" r:id="rId15"/>
    <p:sldId id="657" r:id="rId16"/>
    <p:sldId id="572" r:id="rId17"/>
  </p:sldIdLst>
  <p:sldSz cx="9144000" cy="6858000" type="overhead"/>
  <p:notesSz cx="7315200" cy="96012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76" autoAdjust="0"/>
    <p:restoredTop sz="85919" autoAdjust="0"/>
  </p:normalViewPr>
  <p:slideViewPr>
    <p:cSldViewPr>
      <p:cViewPr>
        <p:scale>
          <a:sx n="67" d="100"/>
          <a:sy n="67" d="100"/>
        </p:scale>
        <p:origin x="-157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1494" y="570"/>
      </p:cViewPr>
      <p:guideLst>
        <p:guide orient="horz" pos="2949"/>
        <p:guide pos="22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583" cy="478748"/>
          </a:xfrm>
          <a:prstGeom prst="rect">
            <a:avLst/>
          </a:prstGeom>
          <a:noFill/>
          <a:ln w="9525">
            <a:noFill/>
            <a:miter lim="800000"/>
            <a:headEnd/>
            <a:tailEnd/>
          </a:ln>
          <a:effectLst/>
        </p:spPr>
        <p:txBody>
          <a:bodyPr vert="horz" wrap="square" lIns="20079" tIns="0" rIns="20079" bIns="0" numCol="1" anchor="t" anchorCtr="0" compatLnSpc="1">
            <a:prstTxWarp prst="textNoShape">
              <a:avLst/>
            </a:prstTxWarp>
          </a:bodyPr>
          <a:lstStyle>
            <a:lvl1pPr defTabSz="963328">
              <a:defRPr sz="1000" i="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4144618" y="0"/>
            <a:ext cx="3170583" cy="478748"/>
          </a:xfrm>
          <a:prstGeom prst="rect">
            <a:avLst/>
          </a:prstGeom>
          <a:noFill/>
          <a:ln w="9525">
            <a:noFill/>
            <a:miter lim="800000"/>
            <a:headEnd/>
            <a:tailEnd/>
          </a:ln>
          <a:effectLst/>
        </p:spPr>
        <p:txBody>
          <a:bodyPr vert="horz" wrap="square" lIns="20079" tIns="0" rIns="20079" bIns="0" numCol="1" anchor="t" anchorCtr="0" compatLnSpc="1">
            <a:prstTxWarp prst="textNoShape">
              <a:avLst/>
            </a:prstTxWarp>
          </a:bodyPr>
          <a:lstStyle>
            <a:lvl1pPr algn="r" defTabSz="963328">
              <a:defRPr sz="1000" i="1">
                <a:latin typeface="Times New Roman" pitchFamily="18" charset="0"/>
              </a:defRPr>
            </a:lvl1pPr>
          </a:lstStyle>
          <a:p>
            <a:pPr>
              <a:defRPr/>
            </a:pPr>
            <a:endParaRPr lang="en-US"/>
          </a:p>
        </p:txBody>
      </p:sp>
      <p:sp>
        <p:nvSpPr>
          <p:cNvPr id="3076" name="Rectangle 4"/>
          <p:cNvSpPr>
            <a:spLocks noGrp="1" noChangeArrowheads="1"/>
          </p:cNvSpPr>
          <p:nvPr>
            <p:ph type="ftr" sz="quarter" idx="2"/>
          </p:nvPr>
        </p:nvSpPr>
        <p:spPr bwMode="auto">
          <a:xfrm>
            <a:off x="405849" y="9122452"/>
            <a:ext cx="2764734" cy="478748"/>
          </a:xfrm>
          <a:prstGeom prst="rect">
            <a:avLst/>
          </a:prstGeom>
          <a:noFill/>
          <a:ln w="9525">
            <a:noFill/>
            <a:miter lim="800000"/>
            <a:headEnd/>
            <a:tailEnd/>
          </a:ln>
          <a:effectLst/>
        </p:spPr>
        <p:txBody>
          <a:bodyPr vert="horz" wrap="square" lIns="20079" tIns="0" rIns="20079" bIns="0" numCol="1" anchor="b" anchorCtr="0" compatLnSpc="1">
            <a:prstTxWarp prst="textNoShape">
              <a:avLst/>
            </a:prstTxWarp>
          </a:bodyPr>
          <a:lstStyle>
            <a:lvl1pPr defTabSz="963328">
              <a:defRPr sz="1000" i="1">
                <a:latin typeface="Times New Roman" pitchFamily="18" charset="0"/>
              </a:defRPr>
            </a:lvl1pPr>
          </a:lstStyle>
          <a:p>
            <a:pPr>
              <a:defRPr/>
            </a:pPr>
            <a:endParaRPr lang="en-US"/>
          </a:p>
        </p:txBody>
      </p:sp>
      <p:sp>
        <p:nvSpPr>
          <p:cNvPr id="3077" name="Rectangle 5"/>
          <p:cNvSpPr>
            <a:spLocks noGrp="1" noChangeArrowheads="1"/>
          </p:cNvSpPr>
          <p:nvPr>
            <p:ph type="sldNum" sz="quarter" idx="3"/>
          </p:nvPr>
        </p:nvSpPr>
        <p:spPr bwMode="auto">
          <a:xfrm>
            <a:off x="3819939" y="9122452"/>
            <a:ext cx="3008243" cy="478748"/>
          </a:xfrm>
          <a:prstGeom prst="rect">
            <a:avLst/>
          </a:prstGeom>
          <a:noFill/>
          <a:ln w="9525">
            <a:noFill/>
            <a:miter lim="800000"/>
            <a:headEnd/>
            <a:tailEnd/>
          </a:ln>
          <a:effectLst/>
        </p:spPr>
        <p:txBody>
          <a:bodyPr vert="horz" wrap="square" lIns="20079" tIns="0" rIns="20079" bIns="0" numCol="1" anchor="b" anchorCtr="0" compatLnSpc="1">
            <a:prstTxWarp prst="textNoShape">
              <a:avLst/>
            </a:prstTxWarp>
          </a:bodyPr>
          <a:lstStyle>
            <a:lvl1pPr algn="r" defTabSz="963328">
              <a:defRPr sz="1000" i="1">
                <a:latin typeface="Times New Roman" pitchFamily="18" charset="0"/>
              </a:defRPr>
            </a:lvl1pPr>
          </a:lstStyle>
          <a:p>
            <a:pPr>
              <a:defRPr/>
            </a:pPr>
            <a:fld id="{8A9E3053-5E2B-4F19-9671-119717303187}" type="slidenum">
              <a:rPr lang="en-US"/>
              <a:pPr>
                <a:defRPr/>
              </a:pPr>
              <a:t>‹#›</a:t>
            </a:fld>
            <a:endParaRPr lang="en-US"/>
          </a:p>
        </p:txBody>
      </p:sp>
    </p:spTree>
    <p:extLst>
      <p:ext uri="{BB962C8B-B14F-4D97-AF65-F5344CB8AC3E}">
        <p14:creationId xmlns:p14="http://schemas.microsoft.com/office/powerpoint/2010/main" val="31044176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170583" cy="478748"/>
          </a:xfrm>
          <a:prstGeom prst="rect">
            <a:avLst/>
          </a:prstGeom>
          <a:noFill/>
          <a:ln w="9525">
            <a:noFill/>
            <a:miter lim="800000"/>
            <a:headEnd/>
            <a:tailEnd/>
          </a:ln>
          <a:effectLst/>
        </p:spPr>
        <p:txBody>
          <a:bodyPr vert="horz" wrap="square" lIns="20079" tIns="0" rIns="20079" bIns="0" numCol="1" anchor="t" anchorCtr="0" compatLnSpc="1">
            <a:prstTxWarp prst="textNoShape">
              <a:avLst/>
            </a:prstTxWarp>
          </a:bodyPr>
          <a:lstStyle>
            <a:lvl1pPr defTabSz="963328">
              <a:defRPr sz="100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4144618" y="0"/>
            <a:ext cx="3170583" cy="478748"/>
          </a:xfrm>
          <a:prstGeom prst="rect">
            <a:avLst/>
          </a:prstGeom>
          <a:noFill/>
          <a:ln w="9525">
            <a:noFill/>
            <a:miter lim="800000"/>
            <a:headEnd/>
            <a:tailEnd/>
          </a:ln>
          <a:effectLst/>
        </p:spPr>
        <p:txBody>
          <a:bodyPr vert="horz" wrap="square" lIns="20079" tIns="0" rIns="20079" bIns="0" numCol="1" anchor="t" anchorCtr="0" compatLnSpc="1">
            <a:prstTxWarp prst="textNoShape">
              <a:avLst/>
            </a:prstTxWarp>
          </a:bodyPr>
          <a:lstStyle>
            <a:lvl1pPr algn="r" defTabSz="963328">
              <a:defRPr sz="100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122452"/>
            <a:ext cx="3170583" cy="478748"/>
          </a:xfrm>
          <a:prstGeom prst="rect">
            <a:avLst/>
          </a:prstGeom>
          <a:noFill/>
          <a:ln w="9525">
            <a:noFill/>
            <a:miter lim="800000"/>
            <a:headEnd/>
            <a:tailEnd/>
          </a:ln>
          <a:effectLst/>
        </p:spPr>
        <p:txBody>
          <a:bodyPr vert="horz" wrap="square" lIns="20079" tIns="0" rIns="20079" bIns="0" numCol="1" anchor="b" anchorCtr="0" compatLnSpc="1">
            <a:prstTxWarp prst="textNoShape">
              <a:avLst/>
            </a:prstTxWarp>
          </a:bodyPr>
          <a:lstStyle>
            <a:lvl1pPr defTabSz="963328">
              <a:defRPr sz="100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4144618" y="9122452"/>
            <a:ext cx="3170583" cy="478748"/>
          </a:xfrm>
          <a:prstGeom prst="rect">
            <a:avLst/>
          </a:prstGeom>
          <a:noFill/>
          <a:ln w="9525">
            <a:noFill/>
            <a:miter lim="800000"/>
            <a:headEnd/>
            <a:tailEnd/>
          </a:ln>
          <a:effectLst/>
        </p:spPr>
        <p:txBody>
          <a:bodyPr vert="horz" wrap="square" lIns="20079" tIns="0" rIns="20079" bIns="0" numCol="1" anchor="b" anchorCtr="0" compatLnSpc="1">
            <a:prstTxWarp prst="textNoShape">
              <a:avLst/>
            </a:prstTxWarp>
          </a:bodyPr>
          <a:lstStyle>
            <a:lvl1pPr algn="r" defTabSz="963328">
              <a:defRPr sz="1000" i="1">
                <a:latin typeface="Times New Roman" pitchFamily="18" charset="0"/>
              </a:defRPr>
            </a:lvl1pPr>
          </a:lstStyle>
          <a:p>
            <a:pPr>
              <a:defRPr/>
            </a:pPr>
            <a:fld id="{DCCAC649-6661-4551-BBE2-BA164D84E770}" type="slidenum">
              <a:rPr lang="en-US"/>
              <a:pPr>
                <a:defRPr/>
              </a:pPr>
              <a:t>‹#›</a:t>
            </a:fld>
            <a:endParaRPr lang="en-US"/>
          </a:p>
        </p:txBody>
      </p:sp>
      <p:sp>
        <p:nvSpPr>
          <p:cNvPr id="39942" name="Rectangle 6"/>
          <p:cNvSpPr>
            <a:spLocks noGrp="1" noRot="1" noChangeAspect="1" noChangeArrowheads="1" noTextEdit="1"/>
          </p:cNvSpPr>
          <p:nvPr>
            <p:ph type="sldImg" idx="2"/>
          </p:nvPr>
        </p:nvSpPr>
        <p:spPr bwMode="auto">
          <a:xfrm>
            <a:off x="1273175" y="730250"/>
            <a:ext cx="4775200" cy="3581400"/>
          </a:xfrm>
          <a:prstGeom prst="rect">
            <a:avLst/>
          </a:prstGeom>
          <a:noFill/>
          <a:ln w="12700">
            <a:solidFill>
              <a:srgbClr val="000000"/>
            </a:solidFill>
            <a:miter lim="800000"/>
            <a:headEnd/>
            <a:tailEnd/>
          </a:ln>
        </p:spPr>
      </p:sp>
      <p:sp>
        <p:nvSpPr>
          <p:cNvPr id="2055" name="Rectangle 7"/>
          <p:cNvSpPr>
            <a:spLocks noGrp="1" noChangeArrowheads="1"/>
          </p:cNvSpPr>
          <p:nvPr>
            <p:ph type="body" sz="quarter" idx="3"/>
          </p:nvPr>
        </p:nvSpPr>
        <p:spPr bwMode="auto">
          <a:xfrm>
            <a:off x="974035" y="4561226"/>
            <a:ext cx="5367130" cy="4320213"/>
          </a:xfrm>
          <a:prstGeom prst="rect">
            <a:avLst/>
          </a:prstGeom>
          <a:noFill/>
          <a:ln w="9525">
            <a:noFill/>
            <a:miter lim="800000"/>
            <a:headEnd/>
            <a:tailEnd/>
          </a:ln>
          <a:effectLst/>
        </p:spPr>
        <p:txBody>
          <a:bodyPr vert="horz" wrap="square" lIns="97047" tIns="48524" rIns="97047" bIns="485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27995519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Grp="1" noChangeArrowheads="1"/>
          </p:cNvSpPr>
          <p:nvPr>
            <p:ph type="sldNum" sz="quarter" idx="5"/>
          </p:nvPr>
        </p:nvSpPr>
        <p:spPr>
          <a:noFill/>
        </p:spPr>
        <p:txBody>
          <a:bodyPr/>
          <a:lstStyle/>
          <a:p>
            <a:fld id="{62C6BE29-6F00-4354-85D3-345D2242D563}" type="slidenum">
              <a:rPr lang="en-US" smtClean="0"/>
              <a:pPr/>
              <a:t>1</a:t>
            </a:fld>
            <a:endParaRPr lang="en-US" smtClean="0"/>
          </a:p>
        </p:txBody>
      </p:sp>
      <p:sp>
        <p:nvSpPr>
          <p:cNvPr id="40963" name="Rectangle 2"/>
          <p:cNvSpPr>
            <a:spLocks noChangeArrowheads="1"/>
          </p:cNvSpPr>
          <p:nvPr/>
        </p:nvSpPr>
        <p:spPr bwMode="auto">
          <a:xfrm>
            <a:off x="4144618" y="0"/>
            <a:ext cx="3170583" cy="478748"/>
          </a:xfrm>
          <a:prstGeom prst="rect">
            <a:avLst/>
          </a:prstGeom>
          <a:noFill/>
          <a:ln w="9525">
            <a:noFill/>
            <a:miter lim="800000"/>
            <a:headEnd/>
            <a:tailEnd/>
          </a:ln>
        </p:spPr>
        <p:txBody>
          <a:bodyPr wrap="none" lIns="94851" tIns="47425" rIns="94851" bIns="47425" anchor="ctr"/>
          <a:lstStyle/>
          <a:p>
            <a:endParaRPr lang="en-US"/>
          </a:p>
        </p:txBody>
      </p:sp>
      <p:sp>
        <p:nvSpPr>
          <p:cNvPr id="40964" name="Rectangle 3"/>
          <p:cNvSpPr>
            <a:spLocks noChangeArrowheads="1"/>
          </p:cNvSpPr>
          <p:nvPr/>
        </p:nvSpPr>
        <p:spPr bwMode="auto">
          <a:xfrm>
            <a:off x="4144618" y="9122452"/>
            <a:ext cx="3170583" cy="478748"/>
          </a:xfrm>
          <a:prstGeom prst="rect">
            <a:avLst/>
          </a:prstGeom>
          <a:noFill/>
          <a:ln w="9525">
            <a:noFill/>
            <a:miter lim="800000"/>
            <a:headEnd/>
            <a:tailEnd/>
          </a:ln>
        </p:spPr>
        <p:txBody>
          <a:bodyPr lIns="97047" tIns="48524" rIns="97047" bIns="48524" anchor="b"/>
          <a:lstStyle/>
          <a:p>
            <a:pPr algn="r" defTabSz="963328"/>
            <a:r>
              <a:rPr lang="en-US" sz="1200" dirty="0">
                <a:latin typeface="Times New Roman" pitchFamily="18" charset="0"/>
              </a:rPr>
              <a:t>1</a:t>
            </a:r>
          </a:p>
        </p:txBody>
      </p:sp>
      <p:sp>
        <p:nvSpPr>
          <p:cNvPr id="40965" name="Rectangle 4"/>
          <p:cNvSpPr>
            <a:spLocks noChangeArrowheads="1"/>
          </p:cNvSpPr>
          <p:nvPr/>
        </p:nvSpPr>
        <p:spPr bwMode="auto">
          <a:xfrm>
            <a:off x="0" y="9122452"/>
            <a:ext cx="3170583" cy="478748"/>
          </a:xfrm>
          <a:prstGeom prst="rect">
            <a:avLst/>
          </a:prstGeom>
          <a:noFill/>
          <a:ln w="9525">
            <a:noFill/>
            <a:miter lim="800000"/>
            <a:headEnd/>
            <a:tailEnd/>
          </a:ln>
        </p:spPr>
        <p:txBody>
          <a:bodyPr wrap="none" lIns="94851" tIns="47425" rIns="94851" bIns="47425" anchor="ctr"/>
          <a:lstStyle/>
          <a:p>
            <a:endParaRPr lang="en-US"/>
          </a:p>
        </p:txBody>
      </p:sp>
      <p:sp>
        <p:nvSpPr>
          <p:cNvPr id="40966" name="Rectangle 5"/>
          <p:cNvSpPr>
            <a:spLocks noChangeArrowheads="1"/>
          </p:cNvSpPr>
          <p:nvPr/>
        </p:nvSpPr>
        <p:spPr bwMode="auto">
          <a:xfrm>
            <a:off x="0" y="0"/>
            <a:ext cx="3170583" cy="478748"/>
          </a:xfrm>
          <a:prstGeom prst="rect">
            <a:avLst/>
          </a:prstGeom>
          <a:noFill/>
          <a:ln w="9525">
            <a:noFill/>
            <a:miter lim="800000"/>
            <a:headEnd/>
            <a:tailEnd/>
          </a:ln>
        </p:spPr>
        <p:txBody>
          <a:bodyPr wrap="none" lIns="94851" tIns="47425" rIns="94851" bIns="47425" anchor="ctr"/>
          <a:lstStyle/>
          <a:p>
            <a:endParaRPr lang="en-US"/>
          </a:p>
        </p:txBody>
      </p:sp>
      <p:sp>
        <p:nvSpPr>
          <p:cNvPr id="40967" name="Rectangle 6"/>
          <p:cNvSpPr>
            <a:spLocks noGrp="1" noRot="1" noChangeAspect="1" noChangeArrowheads="1" noTextEdit="1"/>
          </p:cNvSpPr>
          <p:nvPr>
            <p:ph type="sldImg"/>
          </p:nvPr>
        </p:nvSpPr>
        <p:spPr>
          <a:ln cap="flat"/>
        </p:spPr>
      </p:sp>
      <p:sp>
        <p:nvSpPr>
          <p:cNvPr id="40968" name="Rectangle 7"/>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A8E18FFF-6FE4-45B1-B373-D587DC1EBEA3}" type="slidenum">
              <a:rPr lang="en-US" smtClean="0"/>
              <a:pPr/>
              <a:t>14</a:t>
            </a:fld>
            <a:endParaRPr lang="en-US" smtClean="0"/>
          </a:p>
        </p:txBody>
      </p:sp>
      <p:sp>
        <p:nvSpPr>
          <p:cNvPr id="82947" name="Rectangle 2"/>
          <p:cNvSpPr>
            <a:spLocks noGrp="1" noRot="1" noChangeAspect="1" noChangeArrowheads="1" noTextEdit="1"/>
          </p:cNvSpPr>
          <p:nvPr>
            <p:ph type="sldImg"/>
          </p:nvPr>
        </p:nvSpPr>
        <p:spPr>
          <a:xfrm>
            <a:off x="1207347" y="720712"/>
            <a:ext cx="4903893" cy="3598586"/>
          </a:xfrm>
          <a:ln/>
        </p:spPr>
      </p:sp>
      <p:sp>
        <p:nvSpPr>
          <p:cNvPr id="82948" name="Rectangle 3"/>
          <p:cNvSpPr>
            <a:spLocks noGrp="1" noChangeArrowheads="1"/>
          </p:cNvSpPr>
          <p:nvPr>
            <p:ph type="body" idx="1"/>
          </p:nvPr>
        </p:nvSpPr>
        <p:spPr>
          <a:noFill/>
          <a:ln/>
        </p:spPr>
        <p:txBody>
          <a:bodyPr/>
          <a:lstStyle/>
          <a:p>
            <a:pPr eaLnBrk="1" hangingPunct="1"/>
            <a:r>
              <a:rPr lang="en-US" smtClean="0"/>
              <a:t>Bullet 1: Here at CDC and beyond.</a:t>
            </a:r>
          </a:p>
          <a:p>
            <a:pPr eaLnBrk="1" hangingPunct="1"/>
            <a:r>
              <a:rPr lang="en-US" smtClean="0"/>
              <a:t>Bullet 2: Systematic reviews of economic evaluation are currently being conducted for firearms</a:t>
            </a:r>
          </a:p>
          <a:p>
            <a:pPr eaLnBrk="1" hangingPunct="1"/>
            <a:r>
              <a:rPr lang="en-US" smtClean="0"/>
              <a:t>Bullet 3: It is likely that many economic gaps will be identified.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BEF986-9EFF-4CCF-A6C7-36A5BB1F9F85}" type="slidenum">
              <a:rPr lang="en-US"/>
              <a:pPr/>
              <a:t>2</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00E4A4-1543-4C43-B2FA-9AA35B748351}" type="slidenum">
              <a:rPr lang="en-US"/>
              <a:pPr/>
              <a:t>3</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sz="800" dirty="0">
                <a:effectLst>
                  <a:outerShdw blurRad="38100" dist="38100" dir="2700000" algn="tl">
                    <a:srgbClr val="C0C0C0"/>
                  </a:outerShdw>
                </a:effectLst>
              </a:rPr>
              <a:t>Costs are the value of the resources (people, building, equipment and supplies) used to produce a good or a service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FD53DC56-B6AA-4120-8678-DB2BCE76E489}" type="slidenum">
              <a:rPr lang="en-US" smtClean="0"/>
              <a:pPr/>
              <a:t>5</a:t>
            </a:fld>
            <a:endParaRPr lang="en-US"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marL="240807" indent="-240807" eaLnBrk="1" hangingPunct="1"/>
            <a:r>
              <a:rPr lang="en-US" dirty="0" smtClean="0"/>
              <a:t>President:  </a:t>
            </a:r>
          </a:p>
          <a:p>
            <a:pPr marL="240807" indent="-240807" eaLnBrk="1" hangingPunct="1">
              <a:buFontTx/>
              <a:buChar char="•"/>
            </a:pPr>
            <a:r>
              <a:rPr lang="en-US" dirty="0" smtClean="0"/>
              <a:t>Decisions between defense and health</a:t>
            </a:r>
          </a:p>
          <a:p>
            <a:pPr marL="240807" indent="-240807" eaLnBrk="1" hangingPunct="1">
              <a:buFontTx/>
              <a:buChar char="•"/>
            </a:pPr>
            <a:r>
              <a:rPr lang="en-US" dirty="0" smtClean="0"/>
              <a:t>Outcomes different</a:t>
            </a:r>
          </a:p>
          <a:p>
            <a:pPr marL="240807" indent="-240807" eaLnBrk="1" hangingPunct="1">
              <a:buFontTx/>
              <a:buChar char="•"/>
            </a:pPr>
            <a:r>
              <a:rPr lang="en-US" dirty="0" smtClean="0"/>
              <a:t>CBA</a:t>
            </a:r>
          </a:p>
          <a:p>
            <a:pPr marL="240807" indent="-240807" eaLnBrk="1" hangingPunct="1">
              <a:buFontTx/>
              <a:buChar char="•"/>
            </a:pPr>
            <a:endParaRPr lang="en-US" dirty="0" smtClean="0"/>
          </a:p>
          <a:p>
            <a:pPr marL="240807" indent="-240807" eaLnBrk="1" hangingPunct="1"/>
            <a:r>
              <a:rPr lang="en-US" dirty="0" smtClean="0"/>
              <a:t>CDC Director</a:t>
            </a:r>
          </a:p>
          <a:p>
            <a:pPr marL="240807" indent="-240807" eaLnBrk="1" hangingPunct="1">
              <a:buFontTx/>
              <a:buChar char="•"/>
            </a:pPr>
            <a:r>
              <a:rPr lang="en-US" dirty="0" smtClean="0"/>
              <a:t>Decisions between health programs: cancer screening versus injury prevention</a:t>
            </a:r>
          </a:p>
          <a:p>
            <a:pPr marL="240807" indent="-240807" eaLnBrk="1" hangingPunct="1">
              <a:buFontTx/>
              <a:buChar char="•"/>
            </a:pPr>
            <a:r>
              <a:rPr lang="en-US" dirty="0" smtClean="0"/>
              <a:t>Outcomes are now health related, but different health outcomes: cancer </a:t>
            </a:r>
            <a:r>
              <a:rPr lang="en-US" dirty="0" err="1" smtClean="0"/>
              <a:t>vs</a:t>
            </a:r>
            <a:r>
              <a:rPr lang="en-US" dirty="0" smtClean="0"/>
              <a:t> disabilities</a:t>
            </a:r>
          </a:p>
          <a:p>
            <a:pPr marL="240807" indent="-240807" eaLnBrk="1" hangingPunct="1">
              <a:buFontTx/>
              <a:buChar char="•"/>
            </a:pPr>
            <a:r>
              <a:rPr lang="en-US" dirty="0" smtClean="0"/>
              <a:t>CUA</a:t>
            </a:r>
          </a:p>
          <a:p>
            <a:pPr marL="240807" indent="-240807" eaLnBrk="1" hangingPunct="1"/>
            <a:endParaRPr lang="en-US" dirty="0" smtClean="0"/>
          </a:p>
          <a:p>
            <a:pPr marL="240807" indent="-240807" eaLnBrk="1" hangingPunct="1"/>
            <a:r>
              <a:rPr lang="en-US" dirty="0" smtClean="0"/>
              <a:t>NCIPC</a:t>
            </a:r>
          </a:p>
          <a:p>
            <a:pPr marL="240807" indent="-240807" eaLnBrk="1" hangingPunct="1">
              <a:buFontTx/>
              <a:buChar char="•"/>
            </a:pPr>
            <a:r>
              <a:rPr lang="en-US" dirty="0" smtClean="0"/>
              <a:t>Decisions with same health outcome: 2 interventions to decrease incidence of cervical cancer</a:t>
            </a:r>
          </a:p>
          <a:p>
            <a:pPr marL="240807" indent="-240807" eaLnBrk="1" hangingPunct="1">
              <a:buFontTx/>
              <a:buChar char="•"/>
            </a:pPr>
            <a:r>
              <a:rPr lang="en-US" dirty="0" smtClean="0"/>
              <a:t>CEA</a:t>
            </a:r>
          </a:p>
          <a:p>
            <a:pPr marL="240807" indent="-240807"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4CCE8FCC-B4E0-44C2-B3CE-C60EB2F34A33}" type="slidenum">
              <a:rPr lang="en-US" smtClean="0"/>
              <a:pPr/>
              <a:t>6</a:t>
            </a:fld>
            <a:endParaRPr lang="en-US" smtClean="0"/>
          </a:p>
        </p:txBody>
      </p:sp>
      <p:sp>
        <p:nvSpPr>
          <p:cNvPr id="110595" name="Rectangle 7"/>
          <p:cNvSpPr txBox="1">
            <a:spLocks noGrp="1" noChangeArrowheads="1"/>
          </p:cNvSpPr>
          <p:nvPr/>
        </p:nvSpPr>
        <p:spPr bwMode="auto">
          <a:xfrm>
            <a:off x="4143588" y="9120726"/>
            <a:ext cx="3171613" cy="480474"/>
          </a:xfrm>
          <a:prstGeom prst="rect">
            <a:avLst/>
          </a:prstGeom>
          <a:noFill/>
          <a:ln w="9525">
            <a:noFill/>
            <a:miter lim="800000"/>
            <a:headEnd/>
            <a:tailEnd/>
          </a:ln>
        </p:spPr>
        <p:txBody>
          <a:bodyPr lIns="96278" tIns="48138" rIns="96278" bIns="48138" anchor="b"/>
          <a:lstStyle/>
          <a:p>
            <a:pPr algn="r" defTabSz="961557"/>
            <a:fld id="{21883E7C-853E-4615-8444-FEEB1E93FE7C}" type="slidenum">
              <a:rPr lang="en-US" sz="1300"/>
              <a:pPr algn="r" defTabSz="961557"/>
              <a:t>6</a:t>
            </a:fld>
            <a:endParaRPr lang="en-US" sz="1300" dirty="0"/>
          </a:p>
        </p:txBody>
      </p:sp>
      <p:sp>
        <p:nvSpPr>
          <p:cNvPr id="110596" name="Rectangle 2"/>
          <p:cNvSpPr>
            <a:spLocks noGrp="1" noRot="1" noChangeAspect="1" noChangeArrowheads="1" noTextEdit="1"/>
          </p:cNvSpPr>
          <p:nvPr>
            <p:ph type="sldImg"/>
          </p:nvPr>
        </p:nvSpPr>
        <p:spPr>
          <a:xfrm>
            <a:off x="1260475" y="720725"/>
            <a:ext cx="4800600" cy="3600450"/>
          </a:xfrm>
          <a:ln/>
        </p:spPr>
      </p:sp>
      <p:sp>
        <p:nvSpPr>
          <p:cNvPr id="110597" name="Rectangle 3"/>
          <p:cNvSpPr>
            <a:spLocks noGrp="1" noChangeArrowheads="1"/>
          </p:cNvSpPr>
          <p:nvPr>
            <p:ph type="body" idx="1"/>
          </p:nvPr>
        </p:nvSpPr>
        <p:spPr>
          <a:xfrm>
            <a:off x="975360" y="4559534"/>
            <a:ext cx="5364480" cy="4320954"/>
          </a:xfrm>
          <a:noFill/>
          <a:ln/>
        </p:spPr>
        <p:txBody>
          <a:bodyPr lIns="96278" tIns="48138" rIns="96278" bIns="48138"/>
          <a:lstStyle/>
          <a:p>
            <a:pPr eaLnBrk="1" hangingPunct="1"/>
            <a:r>
              <a:rPr lang="en-US" smtClean="0"/>
              <a:t>BCA is a type of economic evaluation method where the costs of the program or intervention are compared to the benefits of the intervention, and both are standardized into the same units – that is, monetary costs.</a:t>
            </a:r>
          </a:p>
          <a:p>
            <a:pPr eaLnBrk="1" hangingPunct="1"/>
            <a:r>
              <a:rPr lang="en-US" smtClean="0"/>
              <a:t> </a:t>
            </a:r>
          </a:p>
          <a:p>
            <a:pPr eaLnBrk="1" hangingPunct="1"/>
            <a:r>
              <a:rPr lang="en-US" smtClean="0"/>
              <a:t>BCA allows for the analyst to consider all costs and benefits over time, even those beyond the length of the intervention. As is often the case with prevention interventions, the costs of the intervention occur in the immediate future, and benefits occur in the distant future. With BCA, costs and benefits, regardless of when they occur, are included in the analysis.</a:t>
            </a:r>
          </a:p>
          <a:p>
            <a:pPr eaLnBrk="1" hangingPunct="1"/>
            <a:r>
              <a:rPr lang="en-US" smtClean="0"/>
              <a:t> </a:t>
            </a:r>
          </a:p>
          <a:p>
            <a:pPr eaLnBrk="1" hangingPunct="1"/>
            <a:r>
              <a:rPr lang="en-US" smtClean="0"/>
              <a:t>In addition, because all program costs and outcomes are converted into dollars, one can also consider including the non-health outcomes associated with an intervention. Any outcomes for which a dollar value can be assigned are included in BCAs.</a:t>
            </a:r>
          </a:p>
          <a:p>
            <a:pPr eaLnBrk="1" hangingPunct="1"/>
            <a:r>
              <a:rPr lang="en-US" smtClean="0"/>
              <a:t> </a:t>
            </a:r>
          </a:p>
          <a:p>
            <a:pPr eaLnBrk="1" hangingPunct="1"/>
            <a:r>
              <a:rPr lang="en-US" smtClean="0"/>
              <a:t>For example, a program designed to increase physical activity among seniors living in an adult residential facility may have the added benefit of improving social or psychological relationships.</a:t>
            </a:r>
          </a:p>
          <a:p>
            <a:pPr eaLnBrk="1" hangingPunct="1"/>
            <a:r>
              <a:rPr lang="en-US" smtClean="0"/>
              <a:t> </a:t>
            </a:r>
          </a:p>
          <a:p>
            <a:pPr eaLnBrk="1" hangingPunct="1"/>
            <a:r>
              <a:rPr lang="en-US" smtClean="0"/>
              <a:t>BCAs are typically used at the executive level of government when considering extensive regulatory proposals that would be very costly to implement but that would potentially have large economic benefits to society. Examples of these regulatory actions are the Clean Air Act and the Clean Water Act. Application of BCAs to public health interventions is a more recent phenomenon.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DCCA1E70-1840-48F1-87D9-1E8718F474BD}" type="slidenum">
              <a:rPr lang="en-US" smtClean="0"/>
              <a:pPr/>
              <a:t>7</a:t>
            </a:fld>
            <a:endParaRPr lang="en-US" smtClean="0"/>
          </a:p>
        </p:txBody>
      </p:sp>
      <p:sp>
        <p:nvSpPr>
          <p:cNvPr id="111619" name="Rectangle 7"/>
          <p:cNvSpPr txBox="1">
            <a:spLocks noGrp="1" noChangeArrowheads="1"/>
          </p:cNvSpPr>
          <p:nvPr/>
        </p:nvSpPr>
        <p:spPr bwMode="auto">
          <a:xfrm>
            <a:off x="4143588" y="9120726"/>
            <a:ext cx="3171613" cy="480474"/>
          </a:xfrm>
          <a:prstGeom prst="rect">
            <a:avLst/>
          </a:prstGeom>
          <a:noFill/>
          <a:ln w="9525">
            <a:noFill/>
            <a:miter lim="800000"/>
            <a:headEnd/>
            <a:tailEnd/>
          </a:ln>
        </p:spPr>
        <p:txBody>
          <a:bodyPr lIns="96278" tIns="48138" rIns="96278" bIns="48138" anchor="b"/>
          <a:lstStyle/>
          <a:p>
            <a:pPr algn="r" defTabSz="961557"/>
            <a:fld id="{A65D84A0-D0A9-40BB-8F2F-0E875B179991}" type="slidenum">
              <a:rPr lang="en-US" sz="1300"/>
              <a:pPr algn="r" defTabSz="961557"/>
              <a:t>7</a:t>
            </a:fld>
            <a:endParaRPr lang="en-US" sz="1300" dirty="0"/>
          </a:p>
        </p:txBody>
      </p:sp>
      <p:sp>
        <p:nvSpPr>
          <p:cNvPr id="111620" name="Rectangle 2"/>
          <p:cNvSpPr>
            <a:spLocks noGrp="1" noRot="1" noChangeAspect="1" noChangeArrowheads="1" noTextEdit="1"/>
          </p:cNvSpPr>
          <p:nvPr>
            <p:ph type="sldImg"/>
          </p:nvPr>
        </p:nvSpPr>
        <p:spPr>
          <a:xfrm>
            <a:off x="1260475" y="720725"/>
            <a:ext cx="4800600" cy="3600450"/>
          </a:xfrm>
          <a:ln/>
        </p:spPr>
      </p:sp>
      <p:sp>
        <p:nvSpPr>
          <p:cNvPr id="111621" name="Rectangle 3"/>
          <p:cNvSpPr>
            <a:spLocks noGrp="1" noChangeArrowheads="1"/>
          </p:cNvSpPr>
          <p:nvPr>
            <p:ph type="body" idx="1"/>
          </p:nvPr>
        </p:nvSpPr>
        <p:spPr>
          <a:noFill/>
          <a:ln/>
        </p:spPr>
        <p:txBody>
          <a:bodyPr lIns="96278" tIns="48138" rIns="96278" bIns="48138"/>
          <a:lstStyle/>
          <a:p>
            <a:pPr eaLnBrk="1" hangingPunct="1"/>
            <a:r>
              <a:rPr lang="en-US" smtClean="0"/>
              <a:t>There are two common summary measures used in a BCA. </a:t>
            </a:r>
          </a:p>
          <a:p>
            <a:pPr eaLnBrk="1" hangingPunct="1"/>
            <a:r>
              <a:rPr lang="en-US" smtClean="0"/>
              <a:t> </a:t>
            </a:r>
          </a:p>
          <a:p>
            <a:pPr eaLnBrk="1" hangingPunct="1"/>
            <a:r>
              <a:rPr lang="en-US" smtClean="0"/>
              <a:t>The first is a benefit cost ratio that is derived by dividing a program’s net benefits by its net costs. The result is a summary measure that allows one to state “for every $1 dollar spent on program X, $Y dollars are saved.” This type of summary measure is very popular with policy-makers because it is easy to understand. If the benefit-cost ratio is greater than $1, it implies that the program or intervention produces more benefit than it costs. </a:t>
            </a:r>
          </a:p>
          <a:p>
            <a:pPr eaLnBrk="1" hangingPunct="1"/>
            <a:r>
              <a:rPr lang="en-US" smtClean="0"/>
              <a:t> </a:t>
            </a:r>
          </a:p>
          <a:p>
            <a:pPr eaLnBrk="1" hangingPunct="1"/>
            <a:r>
              <a:rPr lang="en-US" smtClean="0"/>
              <a:t>However, the benefit-cost ratio is somewhat misleading because if you have a negative ratio, in which the program does not save more than it costs, it is not readily apparent whether the negative ratio is because of a negative numerator, in which benefits are listed as negative costs, or a negative denominator, in which costs are listed as negative benefits. In other words, it is easy to manipulate how costs and benefits are described to get the ratio you want. In this same way, the ratio can be manipulated to show more of a return on investment than exists in reality, again by labeling costs as “negative benefits” or labeling benefits as “negative costs.”</a:t>
            </a:r>
          </a:p>
          <a:p>
            <a:pPr eaLnBrk="1" hangingPunct="1"/>
            <a:r>
              <a:rPr lang="en-US" smtClean="0"/>
              <a:t> </a:t>
            </a:r>
          </a:p>
          <a:p>
            <a:pPr eaLnBrk="1" hangingPunct="1"/>
            <a:r>
              <a:rPr lang="en-US" smtClean="0"/>
              <a:t>Perhaps a better summary measure for BCA is net benefits, where net costs are subtracted from net benefits. In this way, programs are shown to have a positive return on investment if net benefits are greater than zero. This summary measure is less easily manipulated in terms of how costs and benefits are labeled, and thus is the preferred summary measures in these types of analyses.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6FCB293F-E68D-4F82-AEBB-293DF76AABF7}" type="slidenum">
              <a:rPr lang="en-US" smtClean="0"/>
              <a:pPr/>
              <a:t>8</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a:buSzPct val="45000"/>
              <a:buFont typeface="Wingdings" pitchFamily="2" charset="2"/>
              <a:buNone/>
            </a:pPr>
            <a:r>
              <a:rPr lang="en-US" b="1" smtClean="0"/>
              <a:t>HC/COI approach:</a:t>
            </a:r>
            <a:r>
              <a:rPr lang="en-US" smtClean="0"/>
              <a:t>  </a:t>
            </a:r>
          </a:p>
          <a:p>
            <a:pPr>
              <a:buSzPct val="45000"/>
              <a:buFont typeface="Wingdings" pitchFamily="2" charset="2"/>
              <a:buChar char="l"/>
            </a:pPr>
            <a:r>
              <a:rPr lang="en-US" smtClean="0"/>
              <a:t>PH approach made famous by Dorothy Rice in her Cost of Injury book.</a:t>
            </a:r>
          </a:p>
          <a:p>
            <a:pPr>
              <a:buSzPct val="45000"/>
              <a:buFont typeface="Wingdings" pitchFamily="2" charset="2"/>
              <a:buChar char="l"/>
            </a:pPr>
            <a:r>
              <a:rPr lang="en-US" smtClean="0"/>
              <a:t>Potentially underestimates true cot of injury because focuses on medical treatment for injuries, other direct costs, plus a measure of lost productivity.</a:t>
            </a:r>
          </a:p>
          <a:p>
            <a:pPr>
              <a:buSzPct val="45000"/>
              <a:buFont typeface="Wingdings" pitchFamily="2" charset="2"/>
              <a:buChar char="l"/>
            </a:pPr>
            <a:r>
              <a:rPr lang="en-US" smtClean="0"/>
              <a:t>Uses lifetime earnings as a proxy for productivity losses due to premature mortality—with typically some adjustments made for household productivity as well.  Conservative estimate because undervalues the elderly (because they no longer work and their future is short) and undervalues children because future dollars are discounted to reflect present value.</a:t>
            </a:r>
          </a:p>
          <a:p>
            <a:pPr>
              <a:buSzPct val="45000"/>
              <a:buFont typeface="Wingdings" pitchFamily="2" charset="2"/>
              <a:buNone/>
            </a:pPr>
            <a:endParaRPr lang="en-US" smtClean="0"/>
          </a:p>
          <a:p>
            <a:pPr>
              <a:buSzPct val="45000"/>
              <a:buFont typeface="Wingdings" pitchFamily="2" charset="2"/>
              <a:buNone/>
            </a:pPr>
            <a:r>
              <a:rPr lang="en-US" b="1" smtClean="0"/>
              <a:t>WTP/CV:</a:t>
            </a:r>
            <a:r>
              <a:rPr lang="en-US" smtClean="0"/>
              <a:t>  </a:t>
            </a:r>
          </a:p>
          <a:p>
            <a:pPr>
              <a:buSzPct val="45000"/>
              <a:buFont typeface="Wingdings" pitchFamily="2" charset="2"/>
              <a:buChar char="l"/>
            </a:pPr>
            <a:r>
              <a:rPr lang="en-US" smtClean="0"/>
              <a:t>With WTP, respondents are presented with a series of questions in order to ellicit their marginal WTP to rid themselves of a health condition or event.  </a:t>
            </a:r>
          </a:p>
          <a:p>
            <a:pPr>
              <a:buSzPct val="45000"/>
              <a:buFont typeface="Wingdings" pitchFamily="2" charset="2"/>
              <a:buChar char="l"/>
            </a:pPr>
            <a:r>
              <a:rPr lang="en-US" smtClean="0"/>
              <a:t>These values are then used in a CBA AS THE BENEFITS MEASURE.</a:t>
            </a:r>
          </a:p>
          <a:p>
            <a:pPr>
              <a:buSzPct val="45000"/>
              <a:buFont typeface="Wingdings" pitchFamily="2" charset="2"/>
              <a:buChar char="l"/>
            </a:pPr>
            <a:r>
              <a:rPr lang="en-US" smtClean="0"/>
              <a:t>The benefits of a program consist of the sum of values that citizens are WTP to fund some program or policy.</a:t>
            </a:r>
          </a:p>
          <a:p>
            <a:pPr>
              <a:buSzPct val="45000"/>
              <a:buFont typeface="Wingdings" pitchFamily="2" charset="2"/>
              <a:buChar char="l"/>
            </a:pPr>
            <a:r>
              <a:rPr lang="en-US" smtClean="0"/>
              <a:t>For example:….</a:t>
            </a:r>
          </a:p>
          <a:p>
            <a:pPr>
              <a:buSzPct val="45000"/>
              <a:buFont typeface="Wingdings" pitchFamily="2" charset="2"/>
              <a:buChar char="l"/>
            </a:pPr>
            <a:endParaRPr lang="en-US" smtClean="0"/>
          </a:p>
          <a:p>
            <a:pPr>
              <a:buSzPct val="45000"/>
              <a:buFont typeface="Wingdings" pitchFamily="2" charset="2"/>
              <a:buNone/>
            </a:pPr>
            <a:r>
              <a:rPr lang="en-US" smtClean="0"/>
              <a:t>GO BACK TO PREVIOUS PAGE!!!!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001AB276-848F-424C-B584-C1213AEF4919}" type="slidenum">
              <a:rPr lang="en-US" smtClean="0"/>
              <a:pPr/>
              <a:t>10</a:t>
            </a:fld>
            <a:endParaRPr lang="en-US" smtClean="0"/>
          </a:p>
        </p:txBody>
      </p:sp>
      <p:sp>
        <p:nvSpPr>
          <p:cNvPr id="120835" name="Rectangle 7"/>
          <p:cNvSpPr txBox="1">
            <a:spLocks noGrp="1" noChangeArrowheads="1"/>
          </p:cNvSpPr>
          <p:nvPr/>
        </p:nvSpPr>
        <p:spPr bwMode="auto">
          <a:xfrm>
            <a:off x="4143588" y="9120726"/>
            <a:ext cx="3171613" cy="480474"/>
          </a:xfrm>
          <a:prstGeom prst="rect">
            <a:avLst/>
          </a:prstGeom>
          <a:noFill/>
          <a:ln w="9525">
            <a:noFill/>
            <a:miter lim="800000"/>
            <a:headEnd/>
            <a:tailEnd/>
          </a:ln>
        </p:spPr>
        <p:txBody>
          <a:bodyPr lIns="96278" tIns="48138" rIns="96278" bIns="48138" anchor="b"/>
          <a:lstStyle/>
          <a:p>
            <a:pPr algn="r" defTabSz="961557"/>
            <a:fld id="{9994B479-0226-4E5A-A4B0-FD72A5AA57DC}" type="slidenum">
              <a:rPr lang="en-US" sz="1300"/>
              <a:pPr algn="r" defTabSz="961557"/>
              <a:t>10</a:t>
            </a:fld>
            <a:endParaRPr lang="en-US" sz="1300" dirty="0"/>
          </a:p>
        </p:txBody>
      </p:sp>
      <p:sp>
        <p:nvSpPr>
          <p:cNvPr id="120836" name="Rectangle 2"/>
          <p:cNvSpPr>
            <a:spLocks noGrp="1" noRot="1" noChangeAspect="1" noChangeArrowheads="1" noTextEdit="1"/>
          </p:cNvSpPr>
          <p:nvPr>
            <p:ph type="sldImg"/>
          </p:nvPr>
        </p:nvSpPr>
        <p:spPr>
          <a:xfrm>
            <a:off x="1260475" y="720725"/>
            <a:ext cx="4800600" cy="3600450"/>
          </a:xfrm>
          <a:ln/>
        </p:spPr>
      </p:sp>
      <p:sp>
        <p:nvSpPr>
          <p:cNvPr id="120837" name="Rectangle 3"/>
          <p:cNvSpPr>
            <a:spLocks noGrp="1" noChangeArrowheads="1"/>
          </p:cNvSpPr>
          <p:nvPr>
            <p:ph type="body" idx="1"/>
          </p:nvPr>
        </p:nvSpPr>
        <p:spPr>
          <a:noFill/>
          <a:ln/>
        </p:spPr>
        <p:txBody>
          <a:bodyPr lIns="96278" tIns="48138" rIns="96278" bIns="48138"/>
          <a:lstStyle/>
          <a:p>
            <a:pPr eaLnBrk="1" hangingPunct="1"/>
            <a:r>
              <a:rPr lang="en-US" smtClean="0"/>
              <a:t>As with cost-benefit analysis and cost-utility analysis, a CEA compares an intervention’s costs to an intervention’s outcomes.</a:t>
            </a:r>
          </a:p>
          <a:p>
            <a:pPr eaLnBrk="1" hangingPunct="1"/>
            <a:r>
              <a:rPr lang="en-US" smtClean="0"/>
              <a:t> </a:t>
            </a:r>
          </a:p>
          <a:p>
            <a:pPr eaLnBrk="1" hangingPunct="1"/>
            <a:r>
              <a:rPr lang="en-US" smtClean="0"/>
              <a:t>Unlike a BCA, however, a CEA expresses outcomes in natural health units, such as the number of cardiovascular disease cases prevented or the number of lives saved, instead of converting outcomes to dollars.</a:t>
            </a:r>
          </a:p>
          <a:p>
            <a:pPr eaLnBrk="1" hangingPunct="1"/>
            <a:r>
              <a:rPr lang="en-US" smtClean="0"/>
              <a:t> </a:t>
            </a:r>
          </a:p>
          <a:p>
            <a:pPr eaLnBrk="1" hangingPunct="1"/>
            <a:r>
              <a:rPr lang="en-US" smtClean="0"/>
              <a:t>Because of this major difference, CEA must be conducted with interventions or programs that impact the same health outcome. For example, you could compare two programs designed to prevent overweight/obesity, one program that focuses on physical activity and another that focuses exclusively on nutrition. </a:t>
            </a:r>
          </a:p>
          <a:p>
            <a:pPr eaLnBrk="1" hangingPunct="1"/>
            <a:r>
              <a:rPr lang="en-US" smtClean="0"/>
              <a:t> </a:t>
            </a:r>
          </a:p>
          <a:p>
            <a:pPr eaLnBrk="1" hangingPunct="1"/>
            <a:r>
              <a:rPr lang="en-US" smtClean="0"/>
              <a:t>But because the outcomes are expressed in terms of cases of overweight or obesity prevented, CEA does not allow one to make further comparison to an intervention that prevents cases of violence or cases of breast cancer prevented, or whatever other health outcomes one might consider. In order to be comparable, interventions that impact the same outcomes must be considered.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7CC28BE4-3DCC-4584-8CE0-0DEDF9183C25}" type="slidenum">
              <a:rPr lang="en-US" smtClean="0"/>
              <a:pPr/>
              <a:t>13</a:t>
            </a:fld>
            <a:endParaRPr lang="en-US" smtClean="0"/>
          </a:p>
        </p:txBody>
      </p:sp>
      <p:sp>
        <p:nvSpPr>
          <p:cNvPr id="123907" name="Rectangle 7"/>
          <p:cNvSpPr txBox="1">
            <a:spLocks noGrp="1" noChangeArrowheads="1"/>
          </p:cNvSpPr>
          <p:nvPr/>
        </p:nvSpPr>
        <p:spPr bwMode="auto">
          <a:xfrm>
            <a:off x="4143588" y="9120726"/>
            <a:ext cx="3171613" cy="480474"/>
          </a:xfrm>
          <a:prstGeom prst="rect">
            <a:avLst/>
          </a:prstGeom>
          <a:noFill/>
          <a:ln w="9525">
            <a:noFill/>
            <a:miter lim="800000"/>
            <a:headEnd/>
            <a:tailEnd/>
          </a:ln>
        </p:spPr>
        <p:txBody>
          <a:bodyPr lIns="96278" tIns="48138" rIns="96278" bIns="48138" anchor="b"/>
          <a:lstStyle/>
          <a:p>
            <a:pPr algn="r" defTabSz="961557"/>
            <a:fld id="{0D2DDF9E-93EC-4BD5-BAC3-655AA33684C7}" type="slidenum">
              <a:rPr lang="en-US" sz="1300"/>
              <a:pPr algn="r" defTabSz="961557"/>
              <a:t>13</a:t>
            </a:fld>
            <a:endParaRPr lang="en-US" sz="1300" dirty="0"/>
          </a:p>
        </p:txBody>
      </p:sp>
      <p:sp>
        <p:nvSpPr>
          <p:cNvPr id="123908" name="Rectangle 2"/>
          <p:cNvSpPr>
            <a:spLocks noGrp="1" noRot="1" noChangeAspect="1" noChangeArrowheads="1" noTextEdit="1"/>
          </p:cNvSpPr>
          <p:nvPr>
            <p:ph type="sldImg"/>
          </p:nvPr>
        </p:nvSpPr>
        <p:spPr>
          <a:xfrm>
            <a:off x="1260475" y="720725"/>
            <a:ext cx="4800600" cy="3600450"/>
          </a:xfrm>
          <a:ln/>
        </p:spPr>
      </p:sp>
      <p:sp>
        <p:nvSpPr>
          <p:cNvPr id="123909" name="Rectangle 3"/>
          <p:cNvSpPr>
            <a:spLocks noGrp="1" noChangeArrowheads="1"/>
          </p:cNvSpPr>
          <p:nvPr>
            <p:ph type="body" idx="1"/>
          </p:nvPr>
        </p:nvSpPr>
        <p:spPr>
          <a:xfrm>
            <a:off x="731520" y="4561191"/>
            <a:ext cx="5853854" cy="4319297"/>
          </a:xfrm>
          <a:noFill/>
          <a:ln/>
        </p:spPr>
        <p:txBody>
          <a:bodyPr lIns="96278" tIns="48138" rIns="96278" bIns="48138"/>
          <a:lstStyle/>
          <a:p>
            <a:pPr eaLnBrk="1" hangingPunct="1"/>
            <a:r>
              <a:rPr lang="en-US" smtClean="0"/>
              <a:t>A major caveat in conducting CEA is that outcomes in terms of natural units cannot be combined and will need to be considered separately.</a:t>
            </a:r>
          </a:p>
          <a:p>
            <a:pPr eaLnBrk="1" hangingPunct="1"/>
            <a:r>
              <a:rPr lang="en-US" smtClean="0"/>
              <a:t> </a:t>
            </a:r>
          </a:p>
          <a:p>
            <a:pPr eaLnBrk="1" hangingPunct="1"/>
            <a:r>
              <a:rPr lang="en-US" smtClean="0"/>
              <a:t>For example a physical activity program may have two intended effects, of lowering blood pressure and decreasing BMI. Since these two effects cannot be combined in a CEA, the summary measure for the CEA would then be cost per 1 percent reduction in blood pressure and the cost per 1 percent decrease in BMI. However, the cost in these two summary measures is the same, and so the ratios themselves are somewhat misleading, thus making the cost-effectiveness ratios using natural units difficult for policymakers to translate.</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uga_cph_template_title.jpg"/>
          <p:cNvPicPr>
            <a:picLocks noChangeAspect="1"/>
          </p:cNvPicPr>
          <p:nvPr/>
        </p:nvPicPr>
        <p:blipFill>
          <a:blip r:embed="rId2" cstate="print"/>
          <a:stretch>
            <a:fillRect/>
          </a:stretch>
        </p:blipFill>
        <p:spPr>
          <a:xfrm>
            <a:off x="0" y="0"/>
            <a:ext cx="9144000" cy="6848515"/>
          </a:xfrm>
          <a:prstGeom prst="rect">
            <a:avLst/>
          </a:prstGeom>
        </p:spPr>
      </p:pic>
      <p:sp>
        <p:nvSpPr>
          <p:cNvPr id="2" name="Title 1"/>
          <p:cNvSpPr>
            <a:spLocks noGrp="1"/>
          </p:cNvSpPr>
          <p:nvPr>
            <p:ph type="ctrTitle"/>
          </p:nvPr>
        </p:nvSpPr>
        <p:spPr>
          <a:xfrm>
            <a:off x="1371600" y="279717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2057400" y="4419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Footer Placeholder 6"/>
          <p:cNvSpPr>
            <a:spLocks noGrp="1"/>
          </p:cNvSpPr>
          <p:nvPr>
            <p:ph type="ftr" sz="quarter" idx="10"/>
          </p:nvPr>
        </p:nvSpPr>
        <p:spPr/>
        <p:txBody>
          <a:bodyPr/>
          <a:lstStyle/>
          <a:p>
            <a:pPr>
              <a:defRPr/>
            </a:pPr>
            <a:r>
              <a:rPr lang="en-US" smtClean="0"/>
              <a:t>Intro to DA 3/21/07</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7" name="Picture 6" descr="middle_part.jpg"/>
          <p:cNvPicPr>
            <a:picLocks noChangeAspect="1"/>
          </p:cNvPicPr>
          <p:nvPr/>
        </p:nvPicPr>
        <p:blipFill>
          <a:blip r:embed="rId2" cstate="print"/>
          <a:stretch>
            <a:fillRect/>
          </a:stretch>
        </p:blipFill>
        <p:spPr>
          <a:xfrm>
            <a:off x="0" y="0"/>
            <a:ext cx="9144000" cy="6172200"/>
          </a:xfrm>
          <a:prstGeom prst="rect">
            <a:avLst/>
          </a:prstGeom>
        </p:spPr>
      </p:pic>
      <p:pic>
        <p:nvPicPr>
          <p:cNvPr id="9" name="Picture 8" descr="left_border_banner.jpg"/>
          <p:cNvPicPr>
            <a:picLocks noChangeAspect="1"/>
          </p:cNvPicPr>
          <p:nvPr/>
        </p:nvPicPr>
        <p:blipFill>
          <a:blip r:embed="rId3" cstate="print"/>
          <a:stretch>
            <a:fillRect/>
          </a:stretch>
        </p:blipFill>
        <p:spPr>
          <a:xfrm>
            <a:off x="0" y="0"/>
            <a:ext cx="3200400" cy="6858000"/>
          </a:xfrm>
          <a:prstGeom prst="rect">
            <a:avLst/>
          </a:prstGeom>
        </p:spPr>
      </p:pic>
      <p:sp>
        <p:nvSpPr>
          <p:cNvPr id="2" name="Title 1"/>
          <p:cNvSpPr>
            <a:spLocks noGrp="1"/>
          </p:cNvSpPr>
          <p:nvPr>
            <p:ph type="title"/>
          </p:nvPr>
        </p:nvSpPr>
        <p:spPr>
          <a:xfrm>
            <a:off x="152400" y="228600"/>
            <a:ext cx="2971800" cy="1295400"/>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3352800" y="1066799"/>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3352800" y="4800600"/>
            <a:ext cx="5486400" cy="1371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7"/>
          <p:cNvSpPr>
            <a:spLocks noGrp="1"/>
          </p:cNvSpPr>
          <p:nvPr>
            <p:ph type="ftr" sz="quarter" idx="10"/>
          </p:nvPr>
        </p:nvSpPr>
        <p:spPr/>
        <p:txBody>
          <a:bodyPr/>
          <a:lstStyle/>
          <a:p>
            <a:pPr algn="l"/>
            <a:r>
              <a:rPr lang="en-US" smtClean="0"/>
              <a:t>© 2008, The University of Georgia, All rights reserved. </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pPr algn="l"/>
            <a:r>
              <a:rPr lang="en-US" smtClean="0"/>
              <a:t>© 2008, The University of Georgia, All rights reserved. </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66800"/>
            <a:ext cx="2057400" cy="5059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066800"/>
            <a:ext cx="6019800" cy="5059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pPr algn="l"/>
            <a:r>
              <a:rPr lang="en-US" smtClean="0"/>
              <a:t>© 2008, The University of Georgia, All rights reserved. </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C5230"/>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pPr algn="l"/>
            <a:r>
              <a:rPr lang="en-US" smtClean="0"/>
              <a:t>© 2008, The University of Georgia, All rights reserved. </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6"/>
          <p:cNvSpPr>
            <a:spLocks noGrp="1"/>
          </p:cNvSpPr>
          <p:nvPr>
            <p:ph type="ftr" sz="quarter" idx="10"/>
          </p:nvPr>
        </p:nvSpPr>
        <p:spPr/>
        <p:txBody>
          <a:bodyPr/>
          <a:lstStyle/>
          <a:p>
            <a:pPr algn="l"/>
            <a:r>
              <a:rPr lang="en-US" smtClean="0"/>
              <a:t>© 2008, The University of Georgia, All rights reserved. </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7" name="Footer Placeholder 6"/>
          <p:cNvSpPr>
            <a:spLocks noGrp="1"/>
          </p:cNvSpPr>
          <p:nvPr>
            <p:ph type="ftr" sz="quarter" idx="10"/>
          </p:nvPr>
        </p:nvSpPr>
        <p:spPr/>
        <p:txBody>
          <a:bodyPr/>
          <a:lstStyle/>
          <a:p>
            <a:pPr algn="l"/>
            <a:r>
              <a:rPr lang="en-US" smtClean="0"/>
              <a:t>© 2008, The University of Georgia, All rights reserved. </a:t>
            </a:r>
            <a:endParaRPr lang="en-US" dirty="0"/>
          </a:p>
        </p:txBody>
      </p:sp>
      <p:sp>
        <p:nvSpPr>
          <p:cNvPr id="5" name="TextBox 4"/>
          <p:cNvSpPr txBox="1"/>
          <p:nvPr/>
        </p:nvSpPr>
        <p:spPr>
          <a:xfrm>
            <a:off x="1447801" y="2667000"/>
            <a:ext cx="6019799" cy="1477328"/>
          </a:xfrm>
          <a:prstGeom prst="rect">
            <a:avLst/>
          </a:prstGeom>
          <a:noFill/>
        </p:spPr>
        <p:txBody>
          <a:bodyPr wrap="square" rtlCol="0">
            <a:spAutoFit/>
          </a:bodyPr>
          <a:lstStyle/>
          <a:p>
            <a:r>
              <a:rPr lang="en-US" b="1" dirty="0" smtClean="0"/>
              <a:t>The College of Public Health at the University of Georgia</a:t>
            </a:r>
          </a:p>
          <a:p>
            <a:pPr lvl="1"/>
            <a:r>
              <a:rPr lang="en-US" dirty="0" smtClean="0"/>
              <a:t>promotes health in human populations through innovative and</a:t>
            </a:r>
            <a:r>
              <a:rPr lang="en-US" baseline="0" dirty="0" smtClean="0"/>
              <a:t> </a:t>
            </a:r>
            <a:r>
              <a:rPr lang="en-US" dirty="0" smtClean="0"/>
              <a:t>exemplary</a:t>
            </a:r>
            <a:r>
              <a:rPr lang="en-US" baseline="0" dirty="0" smtClean="0"/>
              <a:t> research, exceptional education, and engaged service dedicated to preventing disease and injury within the state and around the world.</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0"/>
          </p:nvPr>
        </p:nvSpPr>
        <p:spPr/>
        <p:txBody>
          <a:bodyPr/>
          <a:lstStyle/>
          <a:p>
            <a:pPr algn="l"/>
            <a:r>
              <a:rPr lang="en-US" smtClean="0"/>
              <a:t>© 2008, The University of Georgia, All rights reserved. </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7620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62200"/>
            <a:ext cx="4040188" cy="381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600200"/>
            <a:ext cx="4041775" cy="7620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62200"/>
            <a:ext cx="4041775" cy="3809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9"/>
          <p:cNvSpPr>
            <a:spLocks noGrp="1"/>
          </p:cNvSpPr>
          <p:nvPr>
            <p:ph type="ftr" sz="quarter" idx="10"/>
          </p:nvPr>
        </p:nvSpPr>
        <p:spPr/>
        <p:txBody>
          <a:bodyPr/>
          <a:lstStyle/>
          <a:p>
            <a:pPr algn="l"/>
            <a:r>
              <a:rPr lang="en-US" smtClean="0"/>
              <a:t>© 2008, The University of Georgia, All rights reserved. </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5"/>
          <p:cNvSpPr>
            <a:spLocks noGrp="1"/>
          </p:cNvSpPr>
          <p:nvPr>
            <p:ph type="ftr" sz="quarter" idx="10"/>
          </p:nvPr>
        </p:nvSpPr>
        <p:spPr/>
        <p:txBody>
          <a:bodyPr/>
          <a:lstStyle/>
          <a:p>
            <a:pPr algn="l"/>
            <a:r>
              <a:rPr lang="en-US" smtClean="0"/>
              <a:t>© 2008, The University of Georgia, All rights reserved. </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lgn="l"/>
            <a:r>
              <a:rPr lang="en-US" smtClean="0"/>
              <a:t>© 2008, The University of Georgia, All rights reserved. </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11" name="Picture 10" descr="middle_part.jpg"/>
          <p:cNvPicPr>
            <a:picLocks noChangeAspect="1"/>
          </p:cNvPicPr>
          <p:nvPr/>
        </p:nvPicPr>
        <p:blipFill>
          <a:blip r:embed="rId2" cstate="print"/>
          <a:stretch>
            <a:fillRect/>
          </a:stretch>
        </p:blipFill>
        <p:spPr>
          <a:xfrm>
            <a:off x="0" y="0"/>
            <a:ext cx="9144000" cy="6172200"/>
          </a:xfrm>
          <a:prstGeom prst="rect">
            <a:avLst/>
          </a:prstGeom>
        </p:spPr>
      </p:pic>
      <p:pic>
        <p:nvPicPr>
          <p:cNvPr id="10" name="Picture 9" descr="bottom_border_banner.jpg"/>
          <p:cNvPicPr>
            <a:picLocks noChangeAspect="1"/>
          </p:cNvPicPr>
          <p:nvPr/>
        </p:nvPicPr>
        <p:blipFill>
          <a:blip r:embed="rId3" cstate="print"/>
          <a:stretch>
            <a:fillRect/>
          </a:stretch>
        </p:blipFill>
        <p:spPr>
          <a:xfrm>
            <a:off x="0" y="6206909"/>
            <a:ext cx="9144000" cy="651091"/>
          </a:xfrm>
          <a:prstGeom prst="rect">
            <a:avLst/>
          </a:prstGeom>
        </p:spPr>
      </p:pic>
      <p:pic>
        <p:nvPicPr>
          <p:cNvPr id="9" name="Picture 8" descr="left_border_banner.jpg"/>
          <p:cNvPicPr>
            <a:picLocks noChangeAspect="1"/>
          </p:cNvPicPr>
          <p:nvPr/>
        </p:nvPicPr>
        <p:blipFill>
          <a:blip r:embed="rId4" cstate="print"/>
          <a:stretch>
            <a:fillRect/>
          </a:stretch>
        </p:blipFill>
        <p:spPr>
          <a:xfrm>
            <a:off x="0" y="0"/>
            <a:ext cx="3200400" cy="6858000"/>
          </a:xfrm>
          <a:prstGeom prst="rect">
            <a:avLst/>
          </a:prstGeom>
        </p:spPr>
      </p:pic>
      <p:sp>
        <p:nvSpPr>
          <p:cNvPr id="2" name="Title 1"/>
          <p:cNvSpPr>
            <a:spLocks noGrp="1"/>
          </p:cNvSpPr>
          <p:nvPr>
            <p:ph type="title"/>
          </p:nvPr>
        </p:nvSpPr>
        <p:spPr>
          <a:xfrm>
            <a:off x="76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276600" y="273050"/>
            <a:ext cx="57150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6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7"/>
          <p:cNvSpPr>
            <a:spLocks noGrp="1"/>
          </p:cNvSpPr>
          <p:nvPr>
            <p:ph type="ftr" sz="quarter" idx="10"/>
          </p:nvPr>
        </p:nvSpPr>
        <p:spPr/>
        <p:txBody>
          <a:bodyPr/>
          <a:lstStyle/>
          <a:p>
            <a:pPr algn="l"/>
            <a:r>
              <a:rPr lang="en-US" smtClean="0"/>
              <a:t>© 2008, The University of Georgia, All rights reserved. </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middle_part.jpg"/>
          <p:cNvPicPr>
            <a:picLocks noChangeAspect="1"/>
          </p:cNvPicPr>
          <p:nvPr/>
        </p:nvPicPr>
        <p:blipFill>
          <a:blip r:embed="rId14" cstate="print"/>
          <a:stretch>
            <a:fillRect/>
          </a:stretch>
        </p:blipFill>
        <p:spPr>
          <a:xfrm>
            <a:off x="0" y="685800"/>
            <a:ext cx="9144000" cy="5513130"/>
          </a:xfrm>
          <a:prstGeom prst="rect">
            <a:avLst/>
          </a:prstGeom>
        </p:spPr>
      </p:pic>
      <p:pic>
        <p:nvPicPr>
          <p:cNvPr id="8" name="Picture 7" descr="bottom_border_banner.jpg"/>
          <p:cNvPicPr>
            <a:picLocks noChangeAspect="1"/>
          </p:cNvPicPr>
          <p:nvPr/>
        </p:nvPicPr>
        <p:blipFill>
          <a:blip r:embed="rId15" cstate="print"/>
          <a:stretch>
            <a:fillRect/>
          </a:stretch>
        </p:blipFill>
        <p:spPr>
          <a:xfrm>
            <a:off x="0" y="6206909"/>
            <a:ext cx="9144000" cy="651091"/>
          </a:xfrm>
          <a:prstGeom prst="rect">
            <a:avLst/>
          </a:prstGeom>
        </p:spPr>
      </p:pic>
      <p:sp>
        <p:nvSpPr>
          <p:cNvPr id="2" name="Title Placeholder 1"/>
          <p:cNvSpPr>
            <a:spLocks noGrp="1"/>
          </p:cNvSpPr>
          <p:nvPr>
            <p:ph type="title"/>
          </p:nvPr>
        </p:nvSpPr>
        <p:spPr>
          <a:xfrm>
            <a:off x="457200" y="762000"/>
            <a:ext cx="8229600" cy="8382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72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0" y="6492875"/>
            <a:ext cx="3886200" cy="365125"/>
          </a:xfrm>
          <a:prstGeom prst="rect">
            <a:avLst/>
          </a:prstGeom>
        </p:spPr>
        <p:txBody>
          <a:bodyPr vert="horz" lIns="91440" tIns="45720" rIns="91440" bIns="45720" rtlCol="0" anchor="ctr"/>
          <a:lstStyle>
            <a:lvl1pPr algn="ctr">
              <a:defRPr sz="1000">
                <a:solidFill>
                  <a:schemeClr val="tx1"/>
                </a:solidFill>
                <a:latin typeface="Arial" pitchFamily="34" charset="0"/>
                <a:cs typeface="Arial" pitchFamily="34" charset="0"/>
              </a:defRPr>
            </a:lvl1pPr>
          </a:lstStyle>
          <a:p>
            <a:pPr algn="l"/>
            <a:r>
              <a:rPr lang="en-US" dirty="0" smtClean="0"/>
              <a:t>© 2008, The University of Georgia, All rights reserved. </a:t>
            </a:r>
            <a:endParaRPr lang="en-US" dirty="0"/>
          </a:p>
        </p:txBody>
      </p:sp>
      <p:pic>
        <p:nvPicPr>
          <p:cNvPr id="9" name="Picture 8" descr="top_border_banner.jpg"/>
          <p:cNvPicPr>
            <a:picLocks noChangeAspect="1"/>
          </p:cNvPicPr>
          <p:nvPr/>
        </p:nvPicPr>
        <p:blipFill>
          <a:blip r:embed="rId16" cstate="print"/>
          <a:stretch>
            <a:fillRect/>
          </a:stretch>
        </p:blipFill>
        <p:spPr>
          <a:xfrm>
            <a:off x="1" y="1"/>
            <a:ext cx="6304371" cy="731520"/>
          </a:xfrm>
          <a:prstGeom prst="rect">
            <a:avLst/>
          </a:prstGeom>
        </p:spPr>
      </p:pic>
      <p:pic>
        <p:nvPicPr>
          <p:cNvPr id="11" name="Picture 10" descr="top_border_banner.jpg"/>
          <p:cNvPicPr>
            <a:picLocks noChangeAspect="1"/>
          </p:cNvPicPr>
          <p:nvPr/>
        </p:nvPicPr>
        <p:blipFill>
          <a:blip r:embed="rId16" cstate="print"/>
          <a:srcRect l="50000"/>
          <a:stretch>
            <a:fillRect/>
          </a:stretch>
        </p:blipFill>
        <p:spPr>
          <a:xfrm>
            <a:off x="5991814" y="0"/>
            <a:ext cx="3152186" cy="731520"/>
          </a:xfrm>
          <a:prstGeom prst="rect">
            <a:avLst/>
          </a:prstGeom>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defTabSz="914400" rtl="0" eaLnBrk="1" latinLnBrk="0" hangingPunct="1">
        <a:spcBef>
          <a:spcPct val="0"/>
        </a:spcBef>
        <a:buNone/>
        <a:defRPr sz="4400" kern="1200">
          <a:solidFill>
            <a:srgbClr val="1C523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j-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j-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4100" name="Rectangle 4"/>
          <p:cNvSpPr>
            <a:spLocks noGrp="1" noChangeArrowheads="1"/>
          </p:cNvSpPr>
          <p:nvPr>
            <p:ph type="ctrTitle"/>
          </p:nvPr>
        </p:nvSpPr>
        <p:spPr/>
        <p:txBody>
          <a:bodyPr lIns="92075" tIns="46038" rIns="92075" bIns="46038">
            <a:normAutofit fontScale="90000"/>
          </a:bodyPr>
          <a:lstStyle/>
          <a:p>
            <a:pPr eaLnBrk="1" hangingPunct="1">
              <a:defRPr/>
            </a:pPr>
            <a:r>
              <a:rPr lang="en-US" sz="3200" dirty="0" smtClean="0"/>
              <a:t>Understanding the Differences Between Benefit-Cost Analysis and Cost-Effectiveness Analysis</a:t>
            </a:r>
          </a:p>
        </p:txBody>
      </p:sp>
      <p:sp>
        <p:nvSpPr>
          <p:cNvPr id="4" name="Subtitle 3"/>
          <p:cNvSpPr>
            <a:spLocks noGrp="1"/>
          </p:cNvSpPr>
          <p:nvPr>
            <p:ph type="subTitle" idx="1"/>
          </p:nvPr>
        </p:nvSpPr>
        <p:spPr/>
        <p:txBody>
          <a:bodyPr/>
          <a:lstStyle/>
          <a:p>
            <a:r>
              <a:rPr lang="en-US" dirty="0" smtClean="0"/>
              <a:t>AEA Coffee Break Demonstration</a:t>
            </a:r>
          </a:p>
          <a:p>
            <a:r>
              <a:rPr lang="en-US" dirty="0" smtClean="0"/>
              <a:t>October 27, 2011</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a:xfrm>
            <a:off x="0" y="685800"/>
            <a:ext cx="9144000" cy="863600"/>
          </a:xfrm>
        </p:spPr>
        <p:txBody>
          <a:bodyPr/>
          <a:lstStyle/>
          <a:p>
            <a:pPr eaLnBrk="1" hangingPunct="1"/>
            <a:r>
              <a:rPr lang="en-US" dirty="0" smtClean="0"/>
              <a:t>Cost-Effectiveness Analysis (CEA)</a:t>
            </a:r>
          </a:p>
        </p:txBody>
      </p:sp>
      <p:sp>
        <p:nvSpPr>
          <p:cNvPr id="60419" name="Rectangle 3"/>
          <p:cNvSpPr>
            <a:spLocks noGrp="1" noChangeArrowheads="1"/>
          </p:cNvSpPr>
          <p:nvPr>
            <p:ph type="body" idx="4294967295"/>
          </p:nvPr>
        </p:nvSpPr>
        <p:spPr>
          <a:xfrm>
            <a:off x="1122363" y="1644650"/>
            <a:ext cx="8021637" cy="3427413"/>
          </a:xfrm>
        </p:spPr>
        <p:txBody>
          <a:bodyPr/>
          <a:lstStyle/>
          <a:p>
            <a:pPr eaLnBrk="1" hangingPunct="1">
              <a:spcBef>
                <a:spcPts val="600"/>
              </a:spcBef>
              <a:spcAft>
                <a:spcPts val="600"/>
              </a:spcAft>
            </a:pPr>
            <a:r>
              <a:rPr lang="en-US" dirty="0" smtClean="0"/>
              <a:t>Estimates costs and outcomes of interventions.</a:t>
            </a:r>
          </a:p>
          <a:p>
            <a:pPr eaLnBrk="1" hangingPunct="1">
              <a:spcBef>
                <a:spcPts val="600"/>
              </a:spcBef>
              <a:spcAft>
                <a:spcPts val="600"/>
              </a:spcAft>
            </a:pPr>
            <a:r>
              <a:rPr lang="en-US" dirty="0" smtClean="0"/>
              <a:t>Expresses outcomes in natural units</a:t>
            </a:r>
          </a:p>
          <a:p>
            <a:pPr lvl="1">
              <a:spcBef>
                <a:spcPts val="600"/>
              </a:spcBef>
              <a:spcAft>
                <a:spcPts val="600"/>
              </a:spcAft>
            </a:pPr>
            <a:r>
              <a:rPr lang="en-US" dirty="0" smtClean="0"/>
              <a:t>Those identified by the Evaluator</a:t>
            </a:r>
          </a:p>
          <a:p>
            <a:pPr eaLnBrk="1" hangingPunct="1">
              <a:spcBef>
                <a:spcPts val="600"/>
              </a:spcBef>
              <a:spcAft>
                <a:spcPts val="600"/>
              </a:spcAft>
            </a:pPr>
            <a:r>
              <a:rPr lang="en-US" dirty="0" smtClean="0"/>
              <a:t>Compares results with other interventions affecting the same outcome.</a:t>
            </a:r>
            <a:endParaRPr lang="en-US" sz="2400" dirty="0" smtClean="0"/>
          </a:p>
          <a:p>
            <a:pPr eaLnBrk="1" hangingPunct="1">
              <a:lnSpc>
                <a:spcPct val="90000"/>
              </a:lnSpc>
              <a:spcAft>
                <a:spcPct val="20000"/>
              </a:spcAft>
              <a:buSzPct val="45000"/>
              <a:buFont typeface="Wingdings" pitchFamily="2" charset="2"/>
              <a:buNone/>
            </a:pPr>
            <a:r>
              <a:rPr lang="en-US" sz="2400" dirty="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457200" y="838200"/>
            <a:ext cx="8229600" cy="838200"/>
          </a:xfrm>
        </p:spPr>
        <p:txBody>
          <a:bodyPr>
            <a:normAutofit fontScale="90000"/>
          </a:bodyPr>
          <a:lstStyle/>
          <a:p>
            <a:r>
              <a:rPr lang="en-US" dirty="0" smtClean="0"/>
              <a:t>Summary Measure - The </a:t>
            </a:r>
            <a:r>
              <a:rPr lang="en-US" dirty="0"/>
              <a:t>C/E </a:t>
            </a:r>
            <a:r>
              <a:rPr lang="en-US" dirty="0" smtClean="0"/>
              <a:t>Ratio</a:t>
            </a:r>
            <a:endParaRPr lang="en-US" dirty="0"/>
          </a:p>
        </p:txBody>
      </p:sp>
      <p:sp>
        <p:nvSpPr>
          <p:cNvPr id="168963" name="Rectangle 3"/>
          <p:cNvSpPr>
            <a:spLocks noGrp="1" noChangeArrowheads="1"/>
          </p:cNvSpPr>
          <p:nvPr>
            <p:ph idx="1"/>
          </p:nvPr>
        </p:nvSpPr>
        <p:spPr>
          <a:xfrm>
            <a:off x="457200" y="1828800"/>
            <a:ext cx="8229600" cy="4343400"/>
          </a:xfrm>
        </p:spPr>
        <p:txBody>
          <a:bodyPr>
            <a:normAutofit fontScale="77500" lnSpcReduction="20000"/>
          </a:bodyPr>
          <a:lstStyle/>
          <a:p>
            <a:r>
              <a:rPr lang="en-US" dirty="0" smtClean="0"/>
              <a:t>There </a:t>
            </a:r>
            <a:r>
              <a:rPr lang="en-US" dirty="0"/>
              <a:t>MUST be a comparator that the program or intervention of interest is compared to</a:t>
            </a:r>
          </a:p>
          <a:p>
            <a:pPr lvl="1"/>
            <a:r>
              <a:rPr lang="en-US" dirty="0" smtClean="0"/>
              <a:t>Choice </a:t>
            </a:r>
            <a:r>
              <a:rPr lang="en-US" dirty="0"/>
              <a:t>of comparator</a:t>
            </a:r>
          </a:p>
          <a:p>
            <a:pPr lvl="2"/>
            <a:r>
              <a:rPr lang="en-US" dirty="0"/>
              <a:t>always use best available </a:t>
            </a:r>
            <a:r>
              <a:rPr lang="en-US" dirty="0" smtClean="0"/>
              <a:t>intervention</a:t>
            </a:r>
            <a:endParaRPr lang="en-US" dirty="0"/>
          </a:p>
          <a:p>
            <a:pPr lvl="2"/>
            <a:r>
              <a:rPr lang="en-US" dirty="0"/>
              <a:t>always include most widely used </a:t>
            </a:r>
            <a:r>
              <a:rPr lang="en-US" dirty="0" smtClean="0"/>
              <a:t>intervention</a:t>
            </a:r>
          </a:p>
          <a:p>
            <a:r>
              <a:rPr lang="en-US" dirty="0" smtClean="0"/>
              <a:t>Changes in resource use, relative to a comparator, are in the numerator and valued in monetary terms</a:t>
            </a:r>
          </a:p>
          <a:p>
            <a:r>
              <a:rPr lang="en-US" dirty="0" smtClean="0"/>
              <a:t>Main effects of the intervention, relative to a comparator, are in the denominator</a:t>
            </a:r>
          </a:p>
          <a:p>
            <a:r>
              <a:rPr lang="en-US" dirty="0" smtClean="0"/>
              <a:t>(Net) cost /outcome achieved</a:t>
            </a:r>
          </a:p>
          <a:p>
            <a:pPr lvl="1"/>
            <a:r>
              <a:rPr lang="en-US" dirty="0" smtClean="0"/>
              <a:t>cost per case (of disease/injury/illness) prevented</a:t>
            </a:r>
          </a:p>
          <a:p>
            <a:pPr lvl="1"/>
            <a:r>
              <a:rPr lang="en-US" dirty="0" smtClean="0"/>
              <a:t>Cost per 1% reduction in crime</a:t>
            </a:r>
          </a:p>
          <a:p>
            <a:pPr lvl="1"/>
            <a:r>
              <a:rPr lang="en-US" dirty="0" smtClean="0"/>
              <a:t>Cost per 1% increase in HS graduation rate</a:t>
            </a:r>
            <a:endParaRPr lang="en-US" sz="2800" dirty="0" smtClean="0"/>
          </a:p>
          <a:p>
            <a:pPr lvl="1"/>
            <a:r>
              <a:rPr lang="en-US" dirty="0" smtClean="0"/>
              <a:t>cost per life saved; cost per life year saved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 y="1512659"/>
            <a:ext cx="9144000" cy="2449741"/>
          </a:xfrm>
          <a:prstGeom prst="rect">
            <a:avLst/>
          </a:prstGeom>
          <a:noFill/>
          <a:ln w="9525">
            <a:noFill/>
            <a:miter lim="800000"/>
            <a:headEnd/>
            <a:tailEnd/>
          </a:ln>
        </p:spPr>
      </p:pic>
      <p:sp>
        <p:nvSpPr>
          <p:cNvPr id="5" name="Title 4"/>
          <p:cNvSpPr>
            <a:spLocks noGrp="1"/>
          </p:cNvSpPr>
          <p:nvPr>
            <p:ph type="title"/>
          </p:nvPr>
        </p:nvSpPr>
        <p:spPr/>
        <p:txBody>
          <a:bodyPr/>
          <a:lstStyle/>
          <a:p>
            <a:r>
              <a:rPr lang="en-US" dirty="0" smtClean="0"/>
              <a:t>Example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a:xfrm>
            <a:off x="0" y="762000"/>
            <a:ext cx="9144000" cy="863600"/>
          </a:xfrm>
        </p:spPr>
        <p:txBody>
          <a:bodyPr/>
          <a:lstStyle/>
          <a:p>
            <a:pPr eaLnBrk="1" hangingPunct="1"/>
            <a:r>
              <a:rPr lang="en-US" dirty="0" smtClean="0"/>
              <a:t>CEA Caveat</a:t>
            </a:r>
          </a:p>
        </p:txBody>
      </p:sp>
      <p:sp>
        <p:nvSpPr>
          <p:cNvPr id="63491" name="Rectangle 3"/>
          <p:cNvSpPr>
            <a:spLocks noGrp="1" noChangeArrowheads="1"/>
          </p:cNvSpPr>
          <p:nvPr>
            <p:ph type="body" idx="4294967295"/>
          </p:nvPr>
        </p:nvSpPr>
        <p:spPr>
          <a:xfrm>
            <a:off x="381000" y="1752600"/>
            <a:ext cx="8394700" cy="4545012"/>
          </a:xfrm>
        </p:spPr>
        <p:txBody>
          <a:bodyPr/>
          <a:lstStyle/>
          <a:p>
            <a:pPr eaLnBrk="1" hangingPunct="1">
              <a:spcBef>
                <a:spcPts val="600"/>
              </a:spcBef>
              <a:spcAft>
                <a:spcPts val="600"/>
              </a:spcAft>
            </a:pPr>
            <a:r>
              <a:rPr lang="en-US" sz="2400" dirty="0" smtClean="0"/>
              <a:t>Outcomes cannot be combined; they must be considered separately. Consider one or two of the most important measures.</a:t>
            </a:r>
          </a:p>
          <a:p>
            <a:pPr eaLnBrk="1" hangingPunct="1">
              <a:spcBef>
                <a:spcPts val="600"/>
              </a:spcBef>
              <a:spcAft>
                <a:spcPts val="600"/>
              </a:spcAft>
            </a:pPr>
            <a:r>
              <a:rPr lang="en-US" sz="2400" dirty="0" smtClean="0"/>
              <a:t>Number of summary measures depends on number of outcomes chosen. </a:t>
            </a:r>
          </a:p>
          <a:p>
            <a:pPr lvl="1" eaLnBrk="1" hangingPunct="1">
              <a:spcBef>
                <a:spcPts val="300"/>
              </a:spcBef>
              <a:spcAft>
                <a:spcPts val="300"/>
              </a:spcAft>
            </a:pPr>
            <a:r>
              <a:rPr lang="en-US" sz="2200" dirty="0" smtClean="0"/>
              <a:t>If A and B are the most important, then:</a:t>
            </a:r>
          </a:p>
          <a:p>
            <a:pPr lvl="2" eaLnBrk="1" hangingPunct="1">
              <a:spcBef>
                <a:spcPts val="300"/>
              </a:spcBef>
              <a:spcAft>
                <a:spcPts val="300"/>
              </a:spcAft>
            </a:pPr>
            <a:r>
              <a:rPr lang="en-US" dirty="0" smtClean="0"/>
              <a:t>Cost/outcome A.</a:t>
            </a:r>
          </a:p>
          <a:p>
            <a:pPr lvl="2" eaLnBrk="1" hangingPunct="1">
              <a:spcBef>
                <a:spcPts val="300"/>
              </a:spcBef>
              <a:spcAft>
                <a:spcPts val="300"/>
              </a:spcAft>
            </a:pPr>
            <a:r>
              <a:rPr lang="en-US" dirty="0" smtClean="0"/>
              <a:t>Cost/outcome B.</a:t>
            </a:r>
          </a:p>
          <a:p>
            <a:pPr lvl="2" eaLnBrk="1" hangingPunct="1">
              <a:spcBef>
                <a:spcPts val="600"/>
              </a:spcBef>
              <a:spcAft>
                <a:spcPts val="600"/>
              </a:spcAft>
            </a:pPr>
            <a:r>
              <a:rPr lang="en-US" sz="2800" b="1" dirty="0" smtClean="0"/>
              <a:t>Translation for policy-makers can be difficult</a:t>
            </a:r>
            <a:r>
              <a:rPr lang="en-US" sz="2800" dirty="0" smtClean="0">
                <a:solidFill>
                  <a:srgbClr val="FFFF66"/>
                </a:solidFill>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130" name="Rectangle 2"/>
          <p:cNvSpPr>
            <a:spLocks noGrp="1" noChangeArrowheads="1"/>
          </p:cNvSpPr>
          <p:nvPr>
            <p:ph type="title"/>
          </p:nvPr>
        </p:nvSpPr>
        <p:spPr>
          <a:xfrm>
            <a:off x="0" y="609600"/>
            <a:ext cx="7010400" cy="990600"/>
          </a:xfrm>
        </p:spPr>
        <p:txBody>
          <a:bodyPr/>
          <a:lstStyle/>
          <a:p>
            <a:pPr eaLnBrk="1" hangingPunct="1">
              <a:defRPr/>
            </a:pPr>
            <a:r>
              <a:rPr lang="en-US" smtClean="0"/>
              <a:t>Final Comments</a:t>
            </a:r>
          </a:p>
        </p:txBody>
      </p:sp>
      <p:sp>
        <p:nvSpPr>
          <p:cNvPr id="49155" name="Rectangle 3"/>
          <p:cNvSpPr>
            <a:spLocks noGrp="1" noChangeArrowheads="1"/>
          </p:cNvSpPr>
          <p:nvPr>
            <p:ph type="body" idx="1"/>
          </p:nvPr>
        </p:nvSpPr>
        <p:spPr>
          <a:xfrm>
            <a:off x="1631950" y="1735138"/>
            <a:ext cx="6624638" cy="3359150"/>
          </a:xfrm>
        </p:spPr>
        <p:txBody>
          <a:bodyPr>
            <a:normAutofit fontScale="92500" lnSpcReduction="20000"/>
          </a:bodyPr>
          <a:lstStyle/>
          <a:p>
            <a:pPr eaLnBrk="1" hangingPunct="1">
              <a:lnSpc>
                <a:spcPct val="125000"/>
              </a:lnSpc>
            </a:pPr>
            <a:r>
              <a:rPr lang="en-US" smtClean="0"/>
              <a:t>Economic evaluation (EE) methods are valuable to decision making and for setting policy.</a:t>
            </a:r>
          </a:p>
          <a:p>
            <a:pPr eaLnBrk="1" hangingPunct="1">
              <a:lnSpc>
                <a:spcPct val="125000"/>
              </a:lnSpc>
            </a:pPr>
            <a:endParaRPr lang="en-US" smtClean="0"/>
          </a:p>
          <a:p>
            <a:pPr eaLnBrk="1" hangingPunct="1">
              <a:lnSpc>
                <a:spcPct val="125000"/>
              </a:lnSpc>
            </a:pPr>
            <a:r>
              <a:rPr lang="en-US" smtClean="0"/>
              <a:t>For practitioners and evaluators, these skills are necessary because the DEMAND for these analyses is growing.</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smtClean="0"/>
              <a:t>Resources</a:t>
            </a:r>
          </a:p>
        </p:txBody>
      </p:sp>
      <p:sp>
        <p:nvSpPr>
          <p:cNvPr id="84995" name="Rectangle 3"/>
          <p:cNvSpPr>
            <a:spLocks noGrp="1" noChangeArrowheads="1"/>
          </p:cNvSpPr>
          <p:nvPr>
            <p:ph idx="1"/>
          </p:nvPr>
        </p:nvSpPr>
        <p:spPr/>
        <p:txBody>
          <a:bodyPr>
            <a:normAutofit fontScale="77500" lnSpcReduction="20000"/>
          </a:bodyPr>
          <a:lstStyle/>
          <a:p>
            <a:pPr eaLnBrk="1" hangingPunct="1"/>
            <a:r>
              <a:rPr lang="en-US" dirty="0" smtClean="0"/>
              <a:t>Health:</a:t>
            </a:r>
          </a:p>
          <a:p>
            <a:pPr lvl="1"/>
            <a:r>
              <a:rPr lang="en-US" dirty="0" smtClean="0"/>
              <a:t>Applying cost analysis to PH interventions (for sale at www.phf.org)</a:t>
            </a:r>
          </a:p>
          <a:p>
            <a:pPr lvl="1"/>
            <a:r>
              <a:rPr lang="en-US" dirty="0" smtClean="0"/>
              <a:t>Drummond ME, </a:t>
            </a:r>
            <a:r>
              <a:rPr lang="en-US" dirty="0" err="1" smtClean="0"/>
              <a:t>Sculpher</a:t>
            </a:r>
            <a:r>
              <a:rPr lang="en-US" dirty="0" smtClean="0"/>
              <a:t> MJ, Torrance GW, O’Brien BJ, </a:t>
            </a:r>
            <a:r>
              <a:rPr lang="en-US" dirty="0" err="1" smtClean="0"/>
              <a:t>Stoddart</a:t>
            </a:r>
            <a:r>
              <a:rPr lang="en-US" dirty="0" smtClean="0"/>
              <a:t> GL. </a:t>
            </a:r>
            <a:r>
              <a:rPr lang="en-US" i="1" dirty="0" smtClean="0"/>
              <a:t>Methods for the Evaluation of Health Care </a:t>
            </a:r>
            <a:r>
              <a:rPr lang="en-US" i="1" dirty="0" err="1" smtClean="0"/>
              <a:t>Programmes</a:t>
            </a:r>
            <a:r>
              <a:rPr lang="en-US" i="1" dirty="0" smtClean="0"/>
              <a:t>, third edition</a:t>
            </a:r>
            <a:r>
              <a:rPr lang="en-US" dirty="0" smtClean="0"/>
              <a:t>. Oxford: Oxford Medical Publications, 2005.</a:t>
            </a:r>
          </a:p>
          <a:p>
            <a:pPr lvl="1"/>
            <a:r>
              <a:rPr lang="en-US" dirty="0" err="1" smtClean="0"/>
              <a:t>Haddix</a:t>
            </a:r>
            <a:r>
              <a:rPr lang="en-US" dirty="0" smtClean="0"/>
              <a:t> AC, </a:t>
            </a:r>
            <a:r>
              <a:rPr lang="en-US" dirty="0" err="1" smtClean="0"/>
              <a:t>Teutsch</a:t>
            </a:r>
            <a:r>
              <a:rPr lang="en-US" dirty="0" smtClean="0"/>
              <a:t> SM, Corso PS., eds. </a:t>
            </a:r>
            <a:r>
              <a:rPr lang="en-US" i="1" dirty="0" smtClean="0"/>
              <a:t>Prevention Effectiveness: An Introduction to Decision Analysis and Economic Evaluation, second edition.</a:t>
            </a:r>
            <a:r>
              <a:rPr lang="en-US" dirty="0" smtClean="0"/>
              <a:t> New York, NY: Oxford University Press, 2003. </a:t>
            </a:r>
          </a:p>
          <a:p>
            <a:pPr lvl="1"/>
            <a:r>
              <a:rPr lang="en-US" dirty="0" smtClean="0"/>
              <a:t>Gold MR, Siegel JE, </a:t>
            </a:r>
            <a:r>
              <a:rPr lang="en-US" dirty="0" err="1" smtClean="0"/>
              <a:t>Russel</a:t>
            </a:r>
            <a:r>
              <a:rPr lang="en-US" dirty="0" smtClean="0"/>
              <a:t> LB, Weinstein MC, eds. </a:t>
            </a:r>
            <a:r>
              <a:rPr lang="en-US" i="1" dirty="0" smtClean="0"/>
              <a:t>Cost-effectiveness in Health and Medicine</a:t>
            </a:r>
            <a:r>
              <a:rPr lang="en-US" dirty="0" smtClean="0"/>
              <a:t>. New York, NY: Oxford University Press, 1996.</a:t>
            </a:r>
          </a:p>
          <a:p>
            <a:pPr eaLnBrk="1" hangingPunct="1"/>
            <a:endParaRPr lang="en-US" dirty="0" smtClean="0"/>
          </a:p>
          <a:p>
            <a:pPr eaLnBrk="1" hangingPunct="1"/>
            <a:r>
              <a:rPr lang="en-US" dirty="0" smtClean="0"/>
              <a:t>Education: </a:t>
            </a:r>
          </a:p>
          <a:p>
            <a:pPr lvl="1"/>
            <a:r>
              <a:rPr lang="en-US" dirty="0" smtClean="0"/>
              <a:t>Levin &amp; </a:t>
            </a:r>
            <a:r>
              <a:rPr lang="en-US" dirty="0" err="1" smtClean="0"/>
              <a:t>McEwan</a:t>
            </a:r>
            <a:r>
              <a:rPr lang="en-US" dirty="0" smtClean="0"/>
              <a:t>. </a:t>
            </a:r>
            <a:r>
              <a:rPr lang="en-US" i="1" dirty="0" smtClean="0"/>
              <a:t>Cost-Effectiveness Analysis. </a:t>
            </a:r>
            <a:r>
              <a:rPr lang="en-US" dirty="0" smtClean="0"/>
              <a:t>Sage Publications, 2001.</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r>
              <a:rPr lang="en-US" dirty="0" smtClean="0"/>
              <a:t>pcorso@uga.edu</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Introduction</a:t>
            </a:r>
            <a:endParaRPr lang="en-US" dirty="0"/>
          </a:p>
        </p:txBody>
      </p:sp>
      <p:sp>
        <p:nvSpPr>
          <p:cNvPr id="13315" name="Rectangle 3"/>
          <p:cNvSpPr>
            <a:spLocks noGrp="1" noChangeArrowheads="1"/>
          </p:cNvSpPr>
          <p:nvPr>
            <p:ph type="body" idx="1"/>
          </p:nvPr>
        </p:nvSpPr>
        <p:spPr/>
        <p:txBody>
          <a:bodyPr>
            <a:normAutofit/>
          </a:bodyPr>
          <a:lstStyle/>
          <a:p>
            <a:pPr>
              <a:lnSpc>
                <a:spcPct val="80000"/>
              </a:lnSpc>
            </a:pPr>
            <a:endParaRPr lang="en-US" dirty="0" smtClean="0"/>
          </a:p>
          <a:p>
            <a:pPr>
              <a:lnSpc>
                <a:spcPct val="80000"/>
              </a:lnSpc>
            </a:pPr>
            <a:r>
              <a:rPr lang="en-US" dirty="0" smtClean="0"/>
              <a:t>BCA and CEA are methods used in Economic Evaluation</a:t>
            </a:r>
          </a:p>
          <a:p>
            <a:pPr>
              <a:lnSpc>
                <a:spcPct val="80000"/>
              </a:lnSpc>
            </a:pPr>
            <a:endParaRPr lang="en-US" sz="2800" dirty="0" smtClean="0"/>
          </a:p>
          <a:p>
            <a:pPr>
              <a:lnSpc>
                <a:spcPct val="80000"/>
              </a:lnSpc>
            </a:pPr>
            <a:r>
              <a:rPr lang="en-US" dirty="0" smtClean="0"/>
              <a:t>What is Economic Evaluation?</a:t>
            </a:r>
            <a:endParaRPr lang="en-US" sz="2800" dirty="0"/>
          </a:p>
          <a:p>
            <a:pPr algn="ctr">
              <a:lnSpc>
                <a:spcPct val="80000"/>
              </a:lnSpc>
              <a:buFont typeface="Wingdings" pitchFamily="2" charset="2"/>
              <a:buNone/>
            </a:pPr>
            <a:endParaRPr lang="en-US" sz="2800" dirty="0"/>
          </a:p>
        </p:txBody>
      </p:sp>
      <p:sp>
        <p:nvSpPr>
          <p:cNvPr id="4" name="Rectangle 3"/>
          <p:cNvSpPr txBox="1">
            <a:spLocks noChangeArrowheads="1"/>
          </p:cNvSpPr>
          <p:nvPr/>
        </p:nvSpPr>
        <p:spPr>
          <a:xfrm>
            <a:off x="2514600" y="3657600"/>
            <a:ext cx="3657600" cy="2392363"/>
          </a:xfrm>
          <a:prstGeom prst="rect">
            <a:avLst/>
          </a:prstGeom>
          <a:solidFill>
            <a:schemeClr val="bg1">
              <a:lumMod val="85000"/>
            </a:schemeClr>
          </a:solidFill>
          <a:ln w="3175">
            <a:solidFill>
              <a:schemeClr val="tx1"/>
            </a:solidFill>
          </a:ln>
        </p:spPr>
        <p:txBody>
          <a:bodyPr vert="horz" lIns="91440" tIns="45720" rIns="91440" bIns="45720" rtlCol="0">
            <a:normAutofit fontScale="62500" lnSpcReduction="20000"/>
          </a:bodyPr>
          <a:lstStyle/>
          <a:p>
            <a:pPr marL="0" marR="0" lvl="0" indent="0"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mj-lt"/>
                <a:ea typeface="+mn-ea"/>
                <a:cs typeface="+mn-cs"/>
              </a:rPr>
              <a:t>Applied analytic methods to:</a:t>
            </a:r>
          </a:p>
          <a:p>
            <a:pPr marL="0" marR="0" lvl="0" indent="0"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mj-lt"/>
              <a:ea typeface="+mn-ea"/>
              <a:cs typeface="+mn-cs"/>
            </a:endParaRPr>
          </a:p>
          <a:p>
            <a:pPr marL="0" marR="0" lvl="0" indent="0"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2800" b="0" i="1" u="none" strike="noStrike" kern="1200" cap="none" spc="0" normalizeH="0" baseline="0" noProof="0" dirty="0" smtClean="0">
                <a:ln>
                  <a:noFill/>
                </a:ln>
                <a:solidFill>
                  <a:schemeClr val="tx1"/>
                </a:solidFill>
                <a:effectLst/>
                <a:uLnTx/>
                <a:uFillTx/>
                <a:latin typeface="+mj-lt"/>
                <a:ea typeface="+mn-ea"/>
                <a:cs typeface="+mn-cs"/>
              </a:rPr>
              <a:t>	Identify</a:t>
            </a:r>
            <a:r>
              <a:rPr kumimoji="0" lang="en-US" sz="2800" b="0" i="0" u="none" strike="noStrike" kern="1200" cap="none" spc="0" normalizeH="0" baseline="0" noProof="0" dirty="0" smtClean="0">
                <a:ln>
                  <a:noFill/>
                </a:ln>
                <a:solidFill>
                  <a:schemeClr val="tx1"/>
                </a:solidFill>
                <a:effectLst/>
                <a:uLnTx/>
                <a:uFillTx/>
                <a:latin typeface="+mj-lt"/>
                <a:ea typeface="+mn-ea"/>
                <a:cs typeface="+mn-cs"/>
              </a:rPr>
              <a:t>,</a:t>
            </a:r>
          </a:p>
          <a:p>
            <a:pPr marL="0" marR="0" lvl="0" indent="0"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mj-lt"/>
                <a:ea typeface="+mn-ea"/>
                <a:cs typeface="+mn-cs"/>
              </a:rPr>
              <a:t>	</a:t>
            </a:r>
            <a:r>
              <a:rPr kumimoji="0" lang="en-US" sz="2800" b="0" i="1" u="none" strike="noStrike" kern="1200" cap="none" spc="0" normalizeH="0" baseline="0" noProof="0" dirty="0" smtClean="0">
                <a:ln>
                  <a:noFill/>
                </a:ln>
                <a:solidFill>
                  <a:schemeClr val="tx1"/>
                </a:solidFill>
                <a:effectLst/>
                <a:uLnTx/>
                <a:uFillTx/>
                <a:latin typeface="+mj-lt"/>
                <a:ea typeface="+mn-ea"/>
                <a:cs typeface="+mn-cs"/>
              </a:rPr>
              <a:t>Measure</a:t>
            </a:r>
            <a:r>
              <a:rPr kumimoji="0" lang="en-US" sz="2800" b="0" i="0" u="none" strike="noStrike" kern="1200" cap="none" spc="0" normalizeH="0" baseline="0" noProof="0" dirty="0" smtClean="0">
                <a:ln>
                  <a:noFill/>
                </a:ln>
                <a:solidFill>
                  <a:schemeClr val="tx1"/>
                </a:solidFill>
                <a:effectLst/>
                <a:uLnTx/>
                <a:uFillTx/>
                <a:latin typeface="+mj-lt"/>
                <a:ea typeface="+mn-ea"/>
                <a:cs typeface="+mn-cs"/>
              </a:rPr>
              <a:t>,</a:t>
            </a:r>
          </a:p>
          <a:p>
            <a:pPr marL="0" marR="0" lvl="0" indent="0"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mj-lt"/>
                <a:ea typeface="+mn-ea"/>
                <a:cs typeface="+mn-cs"/>
              </a:rPr>
              <a:t>	</a:t>
            </a:r>
            <a:r>
              <a:rPr kumimoji="0" lang="en-US" sz="2800" b="0" i="1" u="none" strike="noStrike" kern="1200" cap="none" spc="0" normalizeH="0" baseline="0" noProof="0" dirty="0" smtClean="0">
                <a:ln>
                  <a:noFill/>
                </a:ln>
                <a:solidFill>
                  <a:schemeClr val="tx1"/>
                </a:solidFill>
                <a:effectLst/>
                <a:uLnTx/>
                <a:uFillTx/>
                <a:latin typeface="+mj-lt"/>
                <a:ea typeface="+mn-ea"/>
                <a:cs typeface="+mn-cs"/>
              </a:rPr>
              <a:t>Value</a:t>
            </a:r>
            <a:r>
              <a:rPr kumimoji="0" lang="en-US" sz="2800" b="0" i="0" u="none" strike="noStrike" kern="1200" cap="none" spc="0" normalizeH="0" baseline="0" noProof="0" dirty="0" smtClean="0">
                <a:ln>
                  <a:noFill/>
                </a:ln>
                <a:solidFill>
                  <a:schemeClr val="tx1"/>
                </a:solidFill>
                <a:effectLst/>
                <a:uLnTx/>
                <a:uFillTx/>
                <a:latin typeface="+mj-lt"/>
                <a:ea typeface="+mn-ea"/>
                <a:cs typeface="+mn-cs"/>
              </a:rPr>
              <a:t>, and</a:t>
            </a:r>
          </a:p>
          <a:p>
            <a:pPr marL="0" marR="0" lvl="0" indent="0"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mj-lt"/>
                <a:ea typeface="+mn-ea"/>
                <a:cs typeface="+mn-cs"/>
              </a:rPr>
              <a:t>	</a:t>
            </a:r>
            <a:r>
              <a:rPr kumimoji="0" lang="en-US" sz="2800" b="0" i="1" u="none" strike="noStrike" kern="1200" cap="none" spc="0" normalizeH="0" baseline="0" noProof="0" dirty="0" smtClean="0">
                <a:ln>
                  <a:noFill/>
                </a:ln>
                <a:solidFill>
                  <a:schemeClr val="tx1"/>
                </a:solidFill>
                <a:effectLst/>
                <a:uLnTx/>
                <a:uFillTx/>
                <a:latin typeface="+mj-lt"/>
                <a:ea typeface="+mn-ea"/>
                <a:cs typeface="+mn-cs"/>
              </a:rPr>
              <a:t>Compare</a:t>
            </a:r>
          </a:p>
          <a:p>
            <a:pPr marL="0" marR="0" lvl="0" indent="0"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en-US" sz="2800" b="0" i="1" u="none" strike="noStrike" kern="1200" cap="none" spc="0" normalizeH="0" baseline="0" noProof="0" dirty="0" smtClean="0">
              <a:ln>
                <a:noFill/>
              </a:ln>
              <a:solidFill>
                <a:schemeClr val="tx1"/>
              </a:solidFill>
              <a:effectLst/>
              <a:uLnTx/>
              <a:uFillTx/>
              <a:latin typeface="+mj-lt"/>
              <a:ea typeface="+mn-ea"/>
              <a:cs typeface="+mn-cs"/>
            </a:endParaRPr>
          </a:p>
          <a:p>
            <a:pPr marL="0" marR="0" lvl="0" indent="0"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mj-lt"/>
                <a:ea typeface="+mn-ea"/>
                <a:cs typeface="+mn-cs"/>
              </a:rPr>
              <a:t>the costs and consequences of </a:t>
            </a:r>
          </a:p>
          <a:p>
            <a:pPr marL="0" marR="0" lvl="0" indent="0"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mj-lt"/>
                <a:ea typeface="+mn-ea"/>
                <a:cs typeface="+mn-cs"/>
              </a:rPr>
              <a:t>interventions, policies, strategies.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533400"/>
            <a:ext cx="8763000" cy="1143000"/>
          </a:xfrm>
        </p:spPr>
        <p:txBody>
          <a:bodyPr>
            <a:normAutofit/>
          </a:bodyPr>
          <a:lstStyle/>
          <a:p>
            <a:r>
              <a:rPr lang="en-US" sz="3600" dirty="0" smtClean="0"/>
              <a:t>Step 1: Estimating Costs</a:t>
            </a:r>
            <a:endParaRPr lang="en-US" sz="2200" dirty="0"/>
          </a:p>
        </p:txBody>
      </p:sp>
      <p:sp>
        <p:nvSpPr>
          <p:cNvPr id="3075" name="Rectangle 3"/>
          <p:cNvSpPr>
            <a:spLocks noGrp="1" noChangeArrowheads="1"/>
          </p:cNvSpPr>
          <p:nvPr>
            <p:ph type="body" idx="1"/>
          </p:nvPr>
        </p:nvSpPr>
        <p:spPr>
          <a:xfrm>
            <a:off x="609600" y="1600200"/>
            <a:ext cx="7772400" cy="5257800"/>
          </a:xfrm>
          <a:noFill/>
        </p:spPr>
        <p:txBody>
          <a:bodyPr>
            <a:normAutofit/>
          </a:bodyPr>
          <a:lstStyle/>
          <a:p>
            <a:pPr>
              <a:lnSpc>
                <a:spcPct val="80000"/>
              </a:lnSpc>
            </a:pPr>
            <a:r>
              <a:rPr lang="en-US" sz="2400" dirty="0" smtClean="0"/>
              <a:t>Programmatic Cost Analysis (CA) estimates </a:t>
            </a:r>
            <a:r>
              <a:rPr lang="en-US" sz="2400" dirty="0"/>
              <a:t>total costs of running a </a:t>
            </a:r>
            <a:r>
              <a:rPr lang="en-US" sz="2400" dirty="0" smtClean="0"/>
              <a:t>program, intervention, policy</a:t>
            </a:r>
          </a:p>
          <a:p>
            <a:pPr lvl="1">
              <a:lnSpc>
                <a:spcPct val="80000"/>
              </a:lnSpc>
            </a:pPr>
            <a:r>
              <a:rPr lang="en-US" sz="2000" dirty="0" smtClean="0"/>
              <a:t>Micro-costing approach (not macro-view re: from budget)</a:t>
            </a:r>
          </a:p>
          <a:p>
            <a:pPr lvl="2">
              <a:lnSpc>
                <a:spcPct val="80000"/>
              </a:lnSpc>
            </a:pPr>
            <a:r>
              <a:rPr lang="en-US" sz="1600" dirty="0" smtClean="0"/>
              <a:t>(Q</a:t>
            </a:r>
            <a:r>
              <a:rPr lang="en-US" sz="1600" baseline="-25000" dirty="0" smtClean="0"/>
              <a:t>1</a:t>
            </a:r>
            <a:r>
              <a:rPr lang="en-US" sz="1600" dirty="0" smtClean="0"/>
              <a:t> x P</a:t>
            </a:r>
            <a:r>
              <a:rPr lang="en-US" sz="1600" baseline="-25000" dirty="0" smtClean="0"/>
              <a:t>1</a:t>
            </a:r>
            <a:r>
              <a:rPr lang="en-US" sz="1600" dirty="0" smtClean="0"/>
              <a:t>) + (Q</a:t>
            </a:r>
            <a:r>
              <a:rPr lang="en-US" sz="1600" baseline="-25000" dirty="0" smtClean="0"/>
              <a:t>2</a:t>
            </a:r>
            <a:r>
              <a:rPr lang="en-US" sz="1600" dirty="0" smtClean="0"/>
              <a:t> x P</a:t>
            </a:r>
            <a:r>
              <a:rPr lang="en-US" sz="1600" baseline="-25000" dirty="0" smtClean="0"/>
              <a:t>2</a:t>
            </a:r>
            <a:r>
              <a:rPr lang="en-US" sz="1600" dirty="0" smtClean="0"/>
              <a:t>) +…. = TC</a:t>
            </a:r>
          </a:p>
          <a:p>
            <a:pPr lvl="2">
              <a:lnSpc>
                <a:spcPct val="80000"/>
              </a:lnSpc>
            </a:pPr>
            <a:r>
              <a:rPr lang="en-US" sz="1600" dirty="0" smtClean="0"/>
              <a:t>Q = </a:t>
            </a:r>
          </a:p>
          <a:p>
            <a:pPr lvl="3"/>
            <a:r>
              <a:rPr lang="en-US" dirty="0" smtClean="0"/>
              <a:t>Personnel</a:t>
            </a:r>
          </a:p>
          <a:p>
            <a:pPr lvl="3"/>
            <a:r>
              <a:rPr lang="en-US" dirty="0" smtClean="0"/>
              <a:t>Facilities</a:t>
            </a:r>
          </a:p>
          <a:p>
            <a:pPr lvl="3"/>
            <a:r>
              <a:rPr lang="en-US" dirty="0" smtClean="0">
                <a:solidFill>
                  <a:srgbClr val="000000"/>
                </a:solidFill>
              </a:rPr>
              <a:t>Equipment</a:t>
            </a:r>
          </a:p>
          <a:p>
            <a:pPr lvl="3"/>
            <a:r>
              <a:rPr lang="en-US" dirty="0" smtClean="0">
                <a:solidFill>
                  <a:srgbClr val="000000"/>
                </a:solidFill>
              </a:rPr>
              <a:t>Supplies</a:t>
            </a:r>
          </a:p>
          <a:p>
            <a:pPr lvl="2"/>
            <a:r>
              <a:rPr lang="en-US" sz="1600" dirty="0" smtClean="0">
                <a:solidFill>
                  <a:srgbClr val="000000"/>
                </a:solidFill>
              </a:rPr>
              <a:t>P = “value,” not price</a:t>
            </a:r>
            <a:endParaRPr lang="en-US" sz="1600" dirty="0"/>
          </a:p>
          <a:p>
            <a:pPr lvl="3">
              <a:lnSpc>
                <a:spcPct val="80000"/>
              </a:lnSpc>
            </a:pPr>
            <a:r>
              <a:rPr lang="en-US" sz="1400" dirty="0" smtClean="0"/>
              <a:t>Includes economic, not financial, costs</a:t>
            </a:r>
          </a:p>
          <a:p>
            <a:pPr>
              <a:lnSpc>
                <a:spcPct val="80000"/>
              </a:lnSpc>
            </a:pPr>
            <a:endParaRPr lang="en-US" sz="2400" dirty="0" smtClean="0"/>
          </a:p>
          <a:p>
            <a:pPr>
              <a:lnSpc>
                <a:spcPct val="80000"/>
              </a:lnSpc>
            </a:pPr>
            <a:r>
              <a:rPr lang="en-US" sz="2400" dirty="0" smtClean="0"/>
              <a:t>Important for realizing costs from varying perspectives: </a:t>
            </a:r>
            <a:r>
              <a:rPr lang="en-US" sz="1800" dirty="0" smtClean="0"/>
              <a:t>provider, participant, societal</a:t>
            </a:r>
          </a:p>
          <a:p>
            <a:pPr>
              <a:lnSpc>
                <a:spcPct val="80000"/>
              </a:lnSpc>
            </a:pPr>
            <a:endParaRPr lang="en-US" sz="2400" dirty="0" smtClean="0"/>
          </a:p>
          <a:p>
            <a:pPr>
              <a:lnSpc>
                <a:spcPct val="80000"/>
              </a:lnSpc>
            </a:pPr>
            <a:endParaRPr lang="en-US" dirty="0"/>
          </a:p>
          <a:p>
            <a:pPr>
              <a:lnSpc>
                <a:spcPct val="80000"/>
              </a:lnSpc>
            </a:pP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685800" y="1371600"/>
            <a:ext cx="7772400" cy="4899434"/>
          </a:xfrm>
          <a:prstGeom prst="rect">
            <a:avLst/>
          </a:prstGeom>
          <a:noFill/>
          <a:ln w="9525">
            <a:noFill/>
            <a:miter lim="800000"/>
            <a:headEnd/>
            <a:tailEnd/>
          </a:ln>
        </p:spPr>
      </p:pic>
      <p:sp>
        <p:nvSpPr>
          <p:cNvPr id="4" name="TextBox 3"/>
          <p:cNvSpPr txBox="1"/>
          <p:nvPr/>
        </p:nvSpPr>
        <p:spPr>
          <a:xfrm>
            <a:off x="0" y="6324600"/>
            <a:ext cx="9144001" cy="523220"/>
          </a:xfrm>
          <a:prstGeom prst="rect">
            <a:avLst/>
          </a:prstGeom>
          <a:noFill/>
        </p:spPr>
        <p:txBody>
          <a:bodyPr wrap="square" rtlCol="0">
            <a:spAutoFit/>
          </a:bodyPr>
          <a:lstStyle/>
          <a:p>
            <a:r>
              <a:rPr lang="en-US" sz="1400" dirty="0" err="1" smtClean="0"/>
              <a:t>Ritzwoller</a:t>
            </a:r>
            <a:r>
              <a:rPr lang="en-US" sz="1400" dirty="0" smtClean="0"/>
              <a:t>, </a:t>
            </a:r>
            <a:r>
              <a:rPr lang="en-US" sz="1400" dirty="0" err="1" smtClean="0"/>
              <a:t>Sukhanova</a:t>
            </a:r>
            <a:r>
              <a:rPr lang="en-US" sz="1400" dirty="0" smtClean="0"/>
              <a:t>, </a:t>
            </a:r>
            <a:r>
              <a:rPr lang="en-US" sz="1400" dirty="0" err="1" smtClean="0"/>
              <a:t>Gaglio</a:t>
            </a:r>
            <a:r>
              <a:rPr lang="en-US" sz="1400" dirty="0" smtClean="0"/>
              <a:t>, &amp; Glasgow. (2009). Costing behavioral interventions: A practical guide to enhance translation. </a:t>
            </a:r>
            <a:r>
              <a:rPr lang="en-US" sz="1400" i="1" dirty="0" smtClean="0"/>
              <a:t>Annals of Behavioral Medicine</a:t>
            </a:r>
            <a:r>
              <a:rPr lang="en-US" sz="1400" dirty="0" smtClean="0"/>
              <a:t>, 37: 218-227.</a:t>
            </a:r>
            <a:endParaRPr 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AutoShape 3"/>
          <p:cNvSpPr>
            <a:spLocks noChangeArrowheads="1"/>
          </p:cNvSpPr>
          <p:nvPr/>
        </p:nvSpPr>
        <p:spPr bwMode="auto">
          <a:xfrm rot="10800000">
            <a:off x="4267200" y="2057400"/>
            <a:ext cx="4800600" cy="4267200"/>
          </a:xfrm>
          <a:prstGeom prst="triangle">
            <a:avLst>
              <a:gd name="adj" fmla="val 50000"/>
            </a:avLst>
          </a:prstGeom>
          <a:solidFill>
            <a:schemeClr val="accent1"/>
          </a:solidFill>
          <a:ln w="9525">
            <a:solidFill>
              <a:schemeClr val="tx1"/>
            </a:solidFill>
            <a:miter lim="800000"/>
            <a:headEnd/>
            <a:tailEnd/>
          </a:ln>
        </p:spPr>
        <p:txBody>
          <a:bodyPr rot="10800000" wrap="none" anchor="ctr"/>
          <a:lstStyle/>
          <a:p>
            <a:endParaRPr lang="en-US" sz="2800">
              <a:latin typeface="Arial" pitchFamily="34" charset="0"/>
            </a:endParaRPr>
          </a:p>
        </p:txBody>
      </p:sp>
      <p:sp>
        <p:nvSpPr>
          <p:cNvPr id="82948" name="Line 4"/>
          <p:cNvSpPr>
            <a:spLocks noChangeShapeType="1"/>
          </p:cNvSpPr>
          <p:nvPr/>
        </p:nvSpPr>
        <p:spPr bwMode="auto">
          <a:xfrm>
            <a:off x="5791200" y="3810000"/>
            <a:ext cx="1981200" cy="0"/>
          </a:xfrm>
          <a:prstGeom prst="line">
            <a:avLst/>
          </a:prstGeom>
          <a:noFill/>
          <a:ln w="9525">
            <a:solidFill>
              <a:schemeClr val="tx1"/>
            </a:solidFill>
            <a:round/>
            <a:headEnd/>
            <a:tailEnd/>
          </a:ln>
        </p:spPr>
        <p:txBody>
          <a:bodyPr/>
          <a:lstStyle/>
          <a:p>
            <a:endParaRPr lang="en-US"/>
          </a:p>
        </p:txBody>
      </p:sp>
      <p:sp>
        <p:nvSpPr>
          <p:cNvPr id="82950" name="Text Box 6"/>
          <p:cNvSpPr txBox="1">
            <a:spLocks noChangeArrowheads="1"/>
          </p:cNvSpPr>
          <p:nvPr/>
        </p:nvSpPr>
        <p:spPr bwMode="auto">
          <a:xfrm>
            <a:off x="5029200" y="2590800"/>
            <a:ext cx="3580852" cy="523220"/>
          </a:xfrm>
          <a:prstGeom prst="rect">
            <a:avLst/>
          </a:prstGeom>
          <a:noFill/>
          <a:ln w="9525">
            <a:noFill/>
            <a:miter lim="800000"/>
            <a:headEnd/>
            <a:tailEnd/>
          </a:ln>
        </p:spPr>
        <p:txBody>
          <a:bodyPr wrap="none">
            <a:spAutoFit/>
          </a:bodyPr>
          <a:lstStyle/>
          <a:p>
            <a:pPr algn="l"/>
            <a:r>
              <a:rPr lang="en-US" sz="2800" dirty="0" smtClean="0">
                <a:latin typeface="Arial" pitchFamily="34" charset="0"/>
              </a:rPr>
              <a:t>Benefit-Cost Analysis</a:t>
            </a:r>
            <a:endParaRPr lang="en-US" sz="2800" dirty="0">
              <a:latin typeface="Arial" pitchFamily="34" charset="0"/>
            </a:endParaRPr>
          </a:p>
        </p:txBody>
      </p:sp>
      <p:sp>
        <p:nvSpPr>
          <p:cNvPr id="82952" name="Text Box 8"/>
          <p:cNvSpPr txBox="1">
            <a:spLocks noChangeArrowheads="1"/>
          </p:cNvSpPr>
          <p:nvPr/>
        </p:nvSpPr>
        <p:spPr bwMode="auto">
          <a:xfrm>
            <a:off x="6172200" y="4267200"/>
            <a:ext cx="914400" cy="519113"/>
          </a:xfrm>
          <a:prstGeom prst="rect">
            <a:avLst/>
          </a:prstGeom>
          <a:noFill/>
          <a:ln w="9525">
            <a:noFill/>
            <a:miter lim="800000"/>
            <a:headEnd/>
            <a:tailEnd/>
          </a:ln>
        </p:spPr>
        <p:txBody>
          <a:bodyPr wrap="none">
            <a:spAutoFit/>
          </a:bodyPr>
          <a:lstStyle/>
          <a:p>
            <a:pPr algn="l"/>
            <a:r>
              <a:rPr lang="en-US" sz="2800" dirty="0">
                <a:latin typeface="Arial" pitchFamily="34" charset="0"/>
              </a:rPr>
              <a:t>CEA</a:t>
            </a:r>
          </a:p>
        </p:txBody>
      </p:sp>
      <p:sp>
        <p:nvSpPr>
          <p:cNvPr id="82953" name="Rectangle 9"/>
          <p:cNvSpPr>
            <a:spLocks noChangeArrowheads="1"/>
          </p:cNvSpPr>
          <p:nvPr/>
        </p:nvSpPr>
        <p:spPr bwMode="auto">
          <a:xfrm>
            <a:off x="152400" y="2514600"/>
            <a:ext cx="4765728" cy="2954655"/>
          </a:xfrm>
          <a:prstGeom prst="rect">
            <a:avLst/>
          </a:prstGeom>
          <a:noFill/>
          <a:ln w="9525">
            <a:noFill/>
            <a:miter lim="800000"/>
            <a:headEnd/>
            <a:tailEnd/>
          </a:ln>
        </p:spPr>
        <p:txBody>
          <a:bodyPr wrap="none" lIns="0" tIns="0" rIns="0" bIns="0" anchor="ctr">
            <a:spAutoFit/>
          </a:bodyPr>
          <a:lstStyle/>
          <a:p>
            <a:pPr algn="l"/>
            <a:r>
              <a:rPr lang="en-US" sz="1600" b="1" u="sng" dirty="0">
                <a:latin typeface="Arial" pitchFamily="34" charset="0"/>
              </a:rPr>
              <a:t>US Congress</a:t>
            </a:r>
          </a:p>
          <a:p>
            <a:pPr algn="l"/>
            <a:r>
              <a:rPr lang="en-US" sz="1600" dirty="0">
                <a:latin typeface="Arial" pitchFamily="34" charset="0"/>
              </a:rPr>
              <a:t>Allocation decision between </a:t>
            </a:r>
            <a:r>
              <a:rPr lang="en-US" sz="1600" dirty="0" smtClean="0">
                <a:latin typeface="Arial" pitchFamily="34" charset="0"/>
              </a:rPr>
              <a:t>2 or more inter-</a:t>
            </a:r>
          </a:p>
          <a:p>
            <a:pPr algn="l"/>
            <a:r>
              <a:rPr lang="en-US" sz="1600" dirty="0" err="1" smtClean="0">
                <a:latin typeface="Arial" pitchFamily="34" charset="0"/>
              </a:rPr>
              <a:t>ventions</a:t>
            </a:r>
            <a:r>
              <a:rPr lang="en-US" sz="1600" dirty="0" smtClean="0">
                <a:latin typeface="Arial" pitchFamily="34" charset="0"/>
              </a:rPr>
              <a:t> impacting </a:t>
            </a:r>
            <a:r>
              <a:rPr lang="en-US" sz="1600" dirty="0" err="1" smtClean="0">
                <a:latin typeface="Arial" pitchFamily="34" charset="0"/>
              </a:rPr>
              <a:t>impacting</a:t>
            </a:r>
            <a:r>
              <a:rPr lang="en-US" sz="1600" dirty="0" smtClean="0">
                <a:latin typeface="Arial" pitchFamily="34" charset="0"/>
              </a:rPr>
              <a:t> disparate outcomes</a:t>
            </a:r>
            <a:endParaRPr lang="en-US" sz="1600" dirty="0">
              <a:latin typeface="Arial" pitchFamily="34" charset="0"/>
            </a:endParaRPr>
          </a:p>
          <a:p>
            <a:pPr algn="l"/>
            <a:r>
              <a:rPr lang="en-US" sz="1600" dirty="0">
                <a:latin typeface="Arial" pitchFamily="34" charset="0"/>
              </a:rPr>
              <a:t>Outcome comparator: $</a:t>
            </a:r>
          </a:p>
          <a:p>
            <a:pPr algn="l"/>
            <a:endParaRPr lang="en-US" sz="1600" u="sng" dirty="0">
              <a:latin typeface="Arial" pitchFamily="34" charset="0"/>
            </a:endParaRPr>
          </a:p>
          <a:p>
            <a:pPr algn="l"/>
            <a:endParaRPr lang="en-US" sz="1600" u="sng" dirty="0" smtClean="0">
              <a:latin typeface="Arial" pitchFamily="34" charset="0"/>
            </a:endParaRPr>
          </a:p>
          <a:p>
            <a:pPr algn="l"/>
            <a:endParaRPr lang="en-US" sz="1600" u="sng" dirty="0" smtClean="0">
              <a:latin typeface="Arial" pitchFamily="34" charset="0"/>
            </a:endParaRPr>
          </a:p>
          <a:p>
            <a:pPr algn="l"/>
            <a:endParaRPr lang="en-US" sz="1600" u="sng" dirty="0">
              <a:latin typeface="Arial" pitchFamily="34" charset="0"/>
            </a:endParaRPr>
          </a:p>
          <a:p>
            <a:pPr algn="l"/>
            <a:r>
              <a:rPr lang="en-US" sz="1600" b="1" u="sng" dirty="0">
                <a:latin typeface="Arial" pitchFamily="34" charset="0"/>
              </a:rPr>
              <a:t>Local </a:t>
            </a:r>
            <a:r>
              <a:rPr lang="en-US" sz="1600" b="1" u="sng" dirty="0" smtClean="0">
                <a:latin typeface="Arial" pitchFamily="34" charset="0"/>
              </a:rPr>
              <a:t>Agency</a:t>
            </a:r>
            <a:endParaRPr lang="en-US" sz="1600" b="1" u="sng" dirty="0">
              <a:latin typeface="Arial" pitchFamily="34" charset="0"/>
            </a:endParaRPr>
          </a:p>
          <a:p>
            <a:pPr algn="l"/>
            <a:r>
              <a:rPr lang="en-US" sz="1600" dirty="0">
                <a:latin typeface="Arial" pitchFamily="34" charset="0"/>
              </a:rPr>
              <a:t>Allocation decision between </a:t>
            </a:r>
            <a:r>
              <a:rPr lang="en-US" sz="1600" dirty="0" smtClean="0">
                <a:latin typeface="Arial" pitchFamily="34" charset="0"/>
              </a:rPr>
              <a:t>2 or more </a:t>
            </a:r>
            <a:r>
              <a:rPr lang="en-US" sz="1600" dirty="0">
                <a:latin typeface="Arial" pitchFamily="34" charset="0"/>
              </a:rPr>
              <a:t>interventions </a:t>
            </a:r>
            <a:br>
              <a:rPr lang="en-US" sz="1600" dirty="0">
                <a:latin typeface="Arial" pitchFamily="34" charset="0"/>
              </a:rPr>
            </a:br>
            <a:r>
              <a:rPr lang="en-US" sz="1600" dirty="0">
                <a:latin typeface="Arial" pitchFamily="34" charset="0"/>
              </a:rPr>
              <a:t>designed to </a:t>
            </a:r>
            <a:r>
              <a:rPr lang="en-US" sz="1600" dirty="0" smtClean="0">
                <a:latin typeface="Arial" pitchFamily="34" charset="0"/>
              </a:rPr>
              <a:t>impact the same outcome</a:t>
            </a:r>
            <a:endParaRPr lang="en-US" sz="1600" dirty="0">
              <a:latin typeface="Arial" pitchFamily="34" charset="0"/>
            </a:endParaRPr>
          </a:p>
          <a:p>
            <a:pPr algn="l"/>
            <a:r>
              <a:rPr lang="en-US" sz="1600" dirty="0">
                <a:latin typeface="Arial" pitchFamily="34" charset="0"/>
              </a:rPr>
              <a:t>Outcome comparator: Cases of </a:t>
            </a:r>
            <a:r>
              <a:rPr lang="en-US" sz="1600" dirty="0" smtClean="0">
                <a:latin typeface="Arial" pitchFamily="34" charset="0"/>
              </a:rPr>
              <a:t>X</a:t>
            </a:r>
            <a:endParaRPr lang="en-US" sz="1600" dirty="0">
              <a:latin typeface="Arial" pitchFamily="34" charset="0"/>
            </a:endParaRPr>
          </a:p>
        </p:txBody>
      </p:sp>
      <p:sp>
        <p:nvSpPr>
          <p:cNvPr id="82954" name="Text Box 10"/>
          <p:cNvSpPr txBox="1">
            <a:spLocks noChangeArrowheads="1"/>
          </p:cNvSpPr>
          <p:nvPr/>
        </p:nvSpPr>
        <p:spPr bwMode="auto">
          <a:xfrm>
            <a:off x="5486400" y="1676400"/>
            <a:ext cx="3371850" cy="457200"/>
          </a:xfrm>
          <a:prstGeom prst="rect">
            <a:avLst/>
          </a:prstGeom>
          <a:noFill/>
          <a:ln w="9525">
            <a:noFill/>
            <a:miter lim="800000"/>
            <a:headEnd/>
            <a:tailEnd/>
          </a:ln>
        </p:spPr>
        <p:txBody>
          <a:bodyPr wrap="none">
            <a:spAutoFit/>
          </a:bodyPr>
          <a:lstStyle/>
          <a:p>
            <a:pPr algn="l"/>
            <a:r>
              <a:rPr lang="en-US" dirty="0">
                <a:latin typeface="Arial" pitchFamily="34" charset="0"/>
              </a:rPr>
              <a:t>Tier of Decision Making</a:t>
            </a:r>
          </a:p>
        </p:txBody>
      </p:sp>
      <p:sp>
        <p:nvSpPr>
          <p:cNvPr id="12" name="Title 11"/>
          <p:cNvSpPr>
            <a:spLocks noGrp="1"/>
          </p:cNvSpPr>
          <p:nvPr>
            <p:ph type="title"/>
          </p:nvPr>
        </p:nvSpPr>
        <p:spPr/>
        <p:txBody>
          <a:bodyPr>
            <a:normAutofit/>
          </a:bodyPr>
          <a:lstStyle/>
          <a:p>
            <a:r>
              <a:rPr lang="en-US" sz="3600" dirty="0" smtClean="0"/>
              <a:t>Step 2: Comparing Costs to Outcomes</a:t>
            </a:r>
            <a:endParaRPr lang="en-US" sz="3600" dirty="0"/>
          </a:p>
        </p:txBody>
      </p:sp>
      <p:sp>
        <p:nvSpPr>
          <p:cNvPr id="11" name="Right Arrow 10"/>
          <p:cNvSpPr/>
          <p:nvPr/>
        </p:nvSpPr>
        <p:spPr>
          <a:xfrm>
            <a:off x="3429000" y="3276600"/>
            <a:ext cx="22860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3581400" y="5257800"/>
            <a:ext cx="2819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0" y="838200"/>
            <a:ext cx="9144000" cy="852487"/>
          </a:xfrm>
        </p:spPr>
        <p:txBody>
          <a:bodyPr/>
          <a:lstStyle/>
          <a:p>
            <a:pPr eaLnBrk="1" hangingPunct="1"/>
            <a:r>
              <a:rPr lang="en-US" dirty="0" smtClean="0"/>
              <a:t>Benefit-Cost Analysis (BCA)</a:t>
            </a:r>
          </a:p>
        </p:txBody>
      </p:sp>
      <p:sp>
        <p:nvSpPr>
          <p:cNvPr id="40963" name="Rectangle 3" descr="Trellis"/>
          <p:cNvSpPr>
            <a:spLocks noGrp="1" noChangeArrowheads="1"/>
          </p:cNvSpPr>
          <p:nvPr>
            <p:ph type="body" idx="4294967295"/>
          </p:nvPr>
        </p:nvSpPr>
        <p:spPr>
          <a:xfrm>
            <a:off x="460375" y="2133600"/>
            <a:ext cx="8683625" cy="4287837"/>
          </a:xfrm>
        </p:spPr>
        <p:txBody>
          <a:bodyPr>
            <a:normAutofit/>
          </a:bodyPr>
          <a:lstStyle/>
          <a:p>
            <a:pPr eaLnBrk="1" hangingPunct="1">
              <a:lnSpc>
                <a:spcPct val="80000"/>
              </a:lnSpc>
              <a:spcBef>
                <a:spcPts val="600"/>
              </a:spcBef>
              <a:spcAft>
                <a:spcPts val="600"/>
              </a:spcAft>
            </a:pPr>
            <a:r>
              <a:rPr lang="en-US" sz="2400" dirty="0" smtClean="0"/>
              <a:t>Compares costs and benefits of an intervention.</a:t>
            </a:r>
          </a:p>
          <a:p>
            <a:pPr lvl="1" eaLnBrk="1" hangingPunct="1">
              <a:lnSpc>
                <a:spcPct val="80000"/>
              </a:lnSpc>
              <a:spcBef>
                <a:spcPts val="300"/>
              </a:spcBef>
              <a:spcAft>
                <a:spcPts val="300"/>
              </a:spcAft>
            </a:pPr>
            <a:r>
              <a:rPr lang="en-US" sz="2400" dirty="0" smtClean="0"/>
              <a:t>Standardizes all costs and benefits in monetary terms.</a:t>
            </a:r>
          </a:p>
          <a:p>
            <a:pPr eaLnBrk="1" hangingPunct="1">
              <a:lnSpc>
                <a:spcPct val="80000"/>
              </a:lnSpc>
              <a:spcBef>
                <a:spcPts val="600"/>
              </a:spcBef>
              <a:spcAft>
                <a:spcPts val="600"/>
              </a:spcAft>
            </a:pPr>
            <a:endParaRPr lang="en-US" sz="2400" dirty="0" smtClean="0"/>
          </a:p>
          <a:p>
            <a:pPr eaLnBrk="1" hangingPunct="1">
              <a:lnSpc>
                <a:spcPct val="80000"/>
              </a:lnSpc>
              <a:spcBef>
                <a:spcPts val="600"/>
              </a:spcBef>
              <a:spcAft>
                <a:spcPts val="600"/>
              </a:spcAft>
            </a:pPr>
            <a:r>
              <a:rPr lang="en-US" sz="2400" dirty="0" smtClean="0"/>
              <a:t>Lists </a:t>
            </a:r>
            <a:r>
              <a:rPr lang="en-US" sz="2400" b="1" dirty="0" smtClean="0"/>
              <a:t>all</a:t>
            </a:r>
            <a:r>
              <a:rPr lang="en-US" sz="2400" dirty="0" smtClean="0"/>
              <a:t> costs and benefits over time:</a:t>
            </a:r>
          </a:p>
          <a:p>
            <a:pPr lvl="1" eaLnBrk="1" hangingPunct="1">
              <a:lnSpc>
                <a:spcPct val="80000"/>
              </a:lnSpc>
              <a:spcBef>
                <a:spcPts val="300"/>
              </a:spcBef>
              <a:spcAft>
                <a:spcPts val="300"/>
              </a:spcAft>
            </a:pPr>
            <a:r>
              <a:rPr lang="en-US" sz="2400" dirty="0" smtClean="0"/>
              <a:t>Can have different time lines for costs and benefits.</a:t>
            </a:r>
          </a:p>
          <a:p>
            <a:pPr lvl="1" eaLnBrk="1" hangingPunct="1">
              <a:lnSpc>
                <a:spcPct val="80000"/>
              </a:lnSpc>
              <a:spcBef>
                <a:spcPts val="300"/>
              </a:spcBef>
              <a:spcAft>
                <a:spcPts val="300"/>
              </a:spcAft>
            </a:pPr>
            <a:r>
              <a:rPr lang="en-US" sz="2400" dirty="0" smtClean="0"/>
              <a:t>Can include health and non-health benefits.</a:t>
            </a:r>
          </a:p>
          <a:p>
            <a:pPr eaLnBrk="1" hangingPunct="1">
              <a:lnSpc>
                <a:spcPct val="80000"/>
              </a:lnSpc>
              <a:spcBef>
                <a:spcPts val="600"/>
              </a:spcBef>
              <a:spcAft>
                <a:spcPts val="600"/>
              </a:spcAft>
            </a:pPr>
            <a:endParaRPr lang="en-US" sz="2400" dirty="0" smtClean="0"/>
          </a:p>
          <a:p>
            <a:pPr eaLnBrk="1" hangingPunct="1">
              <a:lnSpc>
                <a:spcPct val="80000"/>
              </a:lnSpc>
              <a:spcBef>
                <a:spcPts val="600"/>
              </a:spcBef>
              <a:spcAft>
                <a:spcPts val="600"/>
              </a:spcAft>
            </a:pPr>
            <a:r>
              <a:rPr lang="en-US" sz="2400" dirty="0" smtClean="0"/>
              <a:t>Used primarily in regulatory policy analyses.</a:t>
            </a:r>
          </a:p>
          <a:p>
            <a:pPr lvl="1" eaLnBrk="1" hangingPunct="1">
              <a:lnSpc>
                <a:spcPct val="80000"/>
              </a:lnSpc>
              <a:spcBef>
                <a:spcPts val="300"/>
              </a:spcBef>
              <a:spcAft>
                <a:spcPts val="300"/>
              </a:spcAft>
            </a:pPr>
            <a:r>
              <a:rPr lang="en-US" sz="2400" dirty="0" smtClean="0"/>
              <a:t>Clean Water Act, Clean Air Act</a:t>
            </a:r>
          </a:p>
          <a:p>
            <a:pPr eaLnBrk="1" hangingPunct="1">
              <a:lnSpc>
                <a:spcPct val="80000"/>
              </a:lnSpc>
              <a:spcBef>
                <a:spcPts val="600"/>
              </a:spcBef>
              <a:spcAft>
                <a:spcPts val="600"/>
              </a:spcAft>
            </a:pPr>
            <a:endParaRPr lang="en-US" sz="2400" dirty="0" smtClean="0"/>
          </a:p>
          <a:p>
            <a:pPr eaLnBrk="1" hangingPunct="1">
              <a:lnSpc>
                <a:spcPct val="90000"/>
              </a:lnSpc>
            </a:pPr>
            <a:endParaRPr lang="en-US" sz="2400"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0" y="685800"/>
            <a:ext cx="9144000" cy="838200"/>
          </a:xfrm>
        </p:spPr>
        <p:txBody>
          <a:bodyPr/>
          <a:lstStyle/>
          <a:p>
            <a:pPr eaLnBrk="1" hangingPunct="1"/>
            <a:r>
              <a:rPr lang="en-US" dirty="0" smtClean="0"/>
              <a:t>BCA — Summary Measures</a:t>
            </a:r>
          </a:p>
        </p:txBody>
      </p:sp>
      <p:sp>
        <p:nvSpPr>
          <p:cNvPr id="41987" name="Rectangle 3"/>
          <p:cNvSpPr>
            <a:spLocks noGrp="1" noChangeArrowheads="1"/>
          </p:cNvSpPr>
          <p:nvPr>
            <p:ph type="body" idx="4294967295"/>
          </p:nvPr>
        </p:nvSpPr>
        <p:spPr>
          <a:xfrm>
            <a:off x="838200" y="1600200"/>
            <a:ext cx="7872413" cy="4400550"/>
          </a:xfrm>
        </p:spPr>
        <p:txBody>
          <a:bodyPr/>
          <a:lstStyle/>
          <a:p>
            <a:pPr eaLnBrk="1" hangingPunct="1">
              <a:spcBef>
                <a:spcPts val="600"/>
              </a:spcBef>
              <a:spcAft>
                <a:spcPts val="600"/>
              </a:spcAft>
            </a:pPr>
            <a:r>
              <a:rPr lang="en-US" sz="2200" dirty="0" smtClean="0"/>
              <a:t>Benefit-cost ratio (B/C).</a:t>
            </a:r>
          </a:p>
          <a:p>
            <a:pPr lvl="1" eaLnBrk="1" hangingPunct="1">
              <a:spcBef>
                <a:spcPts val="300"/>
              </a:spcBef>
              <a:spcAft>
                <a:spcPts val="300"/>
              </a:spcAft>
            </a:pPr>
            <a:r>
              <a:rPr lang="en-US" sz="2100" dirty="0" smtClean="0"/>
              <a:t>Very popular with stakeholders.</a:t>
            </a:r>
          </a:p>
          <a:p>
            <a:pPr lvl="1" eaLnBrk="1" hangingPunct="1">
              <a:spcBef>
                <a:spcPts val="300"/>
              </a:spcBef>
              <a:spcAft>
                <a:spcPts val="300"/>
              </a:spcAft>
            </a:pPr>
            <a:r>
              <a:rPr lang="en-US" sz="2100" dirty="0" smtClean="0"/>
              <a:t>“For every dollar spent on X, you will save Y dollars.”</a:t>
            </a:r>
          </a:p>
          <a:p>
            <a:pPr lvl="1" eaLnBrk="1" hangingPunct="1">
              <a:spcBef>
                <a:spcPts val="300"/>
              </a:spcBef>
              <a:spcAft>
                <a:spcPts val="300"/>
              </a:spcAft>
            </a:pPr>
            <a:r>
              <a:rPr lang="en-US" sz="2100" dirty="0" smtClean="0"/>
              <a:t>Implement if B/C ratio &gt; 1.</a:t>
            </a:r>
          </a:p>
          <a:p>
            <a:pPr lvl="1" eaLnBrk="1" hangingPunct="1">
              <a:spcBef>
                <a:spcPts val="300"/>
              </a:spcBef>
              <a:spcAft>
                <a:spcPts val="300"/>
              </a:spcAft>
            </a:pPr>
            <a:r>
              <a:rPr lang="en-US" sz="2100" dirty="0" smtClean="0"/>
              <a:t>Often misleading.</a:t>
            </a:r>
          </a:p>
          <a:p>
            <a:pPr lvl="2" eaLnBrk="1" hangingPunct="1">
              <a:spcBef>
                <a:spcPts val="300"/>
              </a:spcBef>
              <a:spcAft>
                <a:spcPts val="300"/>
              </a:spcAft>
            </a:pPr>
            <a:r>
              <a:rPr lang="en-US" sz="2000" dirty="0" smtClean="0"/>
              <a:t>Easy to manipulate costs to get higher ratios.</a:t>
            </a:r>
          </a:p>
          <a:p>
            <a:pPr eaLnBrk="1" hangingPunct="1">
              <a:spcBef>
                <a:spcPts val="600"/>
              </a:spcBef>
              <a:spcAft>
                <a:spcPts val="600"/>
              </a:spcAft>
            </a:pPr>
            <a:r>
              <a:rPr lang="en-US" sz="2200" b="1" dirty="0" smtClean="0"/>
              <a:t>Net benefit (B – C).</a:t>
            </a:r>
          </a:p>
          <a:p>
            <a:pPr lvl="1" eaLnBrk="1" hangingPunct="1">
              <a:spcBef>
                <a:spcPts val="300"/>
              </a:spcBef>
              <a:spcAft>
                <a:spcPts val="300"/>
              </a:spcAft>
            </a:pPr>
            <a:r>
              <a:rPr lang="en-US" sz="2100" b="1" dirty="0" smtClean="0"/>
              <a:t>Subtract costs from benefits.</a:t>
            </a:r>
          </a:p>
          <a:p>
            <a:pPr lvl="1" eaLnBrk="1" hangingPunct="1">
              <a:spcBef>
                <a:spcPts val="300"/>
              </a:spcBef>
              <a:spcAft>
                <a:spcPts val="300"/>
              </a:spcAft>
            </a:pPr>
            <a:r>
              <a:rPr lang="en-US" sz="2100" b="1" dirty="0" smtClean="0"/>
              <a:t>Implement if net benefit &gt; 0.</a:t>
            </a:r>
          </a:p>
          <a:p>
            <a:pPr lvl="1" eaLnBrk="1" hangingPunct="1">
              <a:spcBef>
                <a:spcPts val="300"/>
              </a:spcBef>
              <a:spcAft>
                <a:spcPts val="300"/>
              </a:spcAft>
            </a:pPr>
            <a:r>
              <a:rPr lang="en-US" sz="2100" b="1" dirty="0" smtClean="0"/>
              <a:t>Less easily manipulated.</a:t>
            </a:r>
          </a:p>
          <a:p>
            <a:pPr eaLnBrk="1" hangingPunct="1">
              <a:lnSpc>
                <a:spcPct val="90000"/>
              </a:lnSpc>
            </a:pPr>
            <a:endParaRPr lang="en-US" sz="24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Rot="1" noChangeArrowheads="1"/>
          </p:cNvSpPr>
          <p:nvPr>
            <p:ph type="title"/>
          </p:nvPr>
        </p:nvSpPr>
        <p:spPr>
          <a:xfrm>
            <a:off x="457200" y="609600"/>
            <a:ext cx="7924800" cy="990600"/>
          </a:xfrm>
        </p:spPr>
        <p:txBody>
          <a:bodyPr>
            <a:normAutofit fontScale="90000"/>
          </a:bodyPr>
          <a:lstStyle/>
          <a:p>
            <a:pPr>
              <a:defRPr/>
            </a:pPr>
            <a:r>
              <a:rPr lang="en-US" dirty="0"/>
              <a:t>Quantify Benefits </a:t>
            </a:r>
            <a:r>
              <a:rPr lang="en-US" dirty="0" smtClean="0"/>
              <a:t>– One Approach</a:t>
            </a:r>
            <a:endParaRPr lang="en-US" dirty="0"/>
          </a:p>
        </p:txBody>
      </p:sp>
      <p:sp>
        <p:nvSpPr>
          <p:cNvPr id="28675" name="Rectangle 3"/>
          <p:cNvSpPr>
            <a:spLocks noGrp="1" noChangeArrowheads="1"/>
          </p:cNvSpPr>
          <p:nvPr>
            <p:ph type="body" idx="1"/>
          </p:nvPr>
        </p:nvSpPr>
        <p:spPr>
          <a:xfrm>
            <a:off x="914400" y="1600200"/>
            <a:ext cx="6172200" cy="4876800"/>
          </a:xfrm>
        </p:spPr>
        <p:txBody>
          <a:bodyPr>
            <a:normAutofit/>
          </a:bodyPr>
          <a:lstStyle/>
          <a:p>
            <a:r>
              <a:rPr lang="en-US" dirty="0" smtClean="0"/>
              <a:t>Includes all </a:t>
            </a:r>
            <a:r>
              <a:rPr lang="en-US" b="1" u="sng" dirty="0" smtClean="0"/>
              <a:t>direct costs </a:t>
            </a:r>
            <a:r>
              <a:rPr lang="en-US" dirty="0" smtClean="0"/>
              <a:t>saved</a:t>
            </a:r>
          </a:p>
          <a:p>
            <a:pPr lvl="1"/>
            <a:r>
              <a:rPr lang="en-US" dirty="0" smtClean="0"/>
              <a:t>Example: medical treatment</a:t>
            </a:r>
          </a:p>
          <a:p>
            <a:pPr lvl="1"/>
            <a:r>
              <a:rPr lang="en-US" dirty="0" smtClean="0"/>
              <a:t>Example: special education</a:t>
            </a:r>
          </a:p>
          <a:p>
            <a:r>
              <a:rPr lang="en-US" dirty="0" smtClean="0"/>
              <a:t>Includes a measure of </a:t>
            </a:r>
            <a:r>
              <a:rPr lang="en-US" b="1" u="sng" dirty="0" smtClean="0"/>
              <a:t>indirect costs </a:t>
            </a:r>
            <a:r>
              <a:rPr lang="en-US" dirty="0" smtClean="0"/>
              <a:t>saved on productivity</a:t>
            </a:r>
          </a:p>
          <a:p>
            <a:pPr lvl="1"/>
            <a:r>
              <a:rPr lang="en-US" dirty="0" smtClean="0"/>
              <a:t>Example: time lost from work due to illness</a:t>
            </a:r>
          </a:p>
          <a:p>
            <a:pPr lvl="1"/>
            <a:r>
              <a:rPr lang="en-US" dirty="0" smtClean="0"/>
              <a:t>Example: wages lost because lower level of education</a:t>
            </a:r>
          </a:p>
          <a:p>
            <a:endParaRPr lang="en-US" dirty="0" smtClean="0"/>
          </a:p>
          <a:p>
            <a:pPr lvl="1"/>
            <a:endParaRPr lang="en-US" dirty="0" smtClean="0"/>
          </a:p>
          <a:p>
            <a:endParaRPr lang="en-US" dirty="0" smtClean="0"/>
          </a:p>
          <a:p>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533400"/>
          </a:xfrm>
        </p:spPr>
        <p:txBody>
          <a:bodyPr>
            <a:normAutofit fontScale="90000"/>
          </a:bodyPr>
          <a:lstStyle/>
          <a:p>
            <a:r>
              <a:rPr lang="en-US" sz="4000" dirty="0" smtClean="0"/>
              <a:t>Example (</a:t>
            </a:r>
            <a:r>
              <a:rPr lang="en-US" sz="4000" dirty="0" err="1" smtClean="0"/>
              <a:t>Mudharri</a:t>
            </a:r>
            <a:r>
              <a:rPr lang="en-US" sz="4000" dirty="0" smtClean="0"/>
              <a:t>, US EPA, 1994)</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BCA of a national smoke-free law for all public buildings with 10+ persons entering per week</a:t>
            </a:r>
          </a:p>
          <a:p>
            <a:pPr lvl="1"/>
            <a:r>
              <a:rPr lang="en-US" dirty="0" smtClean="0"/>
              <a:t>Costs</a:t>
            </a:r>
          </a:p>
          <a:p>
            <a:pPr lvl="2"/>
            <a:r>
              <a:rPr lang="en-US" dirty="0" smtClean="0"/>
              <a:t>Implementation of the restriction, construction and maintenance of smoking lounges, and enforcement.</a:t>
            </a:r>
          </a:p>
          <a:p>
            <a:pPr lvl="1"/>
            <a:r>
              <a:rPr lang="en-US" dirty="0" smtClean="0"/>
              <a:t>Benefits</a:t>
            </a:r>
          </a:p>
          <a:p>
            <a:pPr lvl="2"/>
            <a:r>
              <a:rPr lang="en-US" dirty="0" smtClean="0"/>
              <a:t>Direct:</a:t>
            </a:r>
          </a:p>
          <a:p>
            <a:pPr lvl="3"/>
            <a:r>
              <a:rPr lang="en-US" dirty="0" smtClean="0"/>
              <a:t>Savings on medical expenditures by averting heart disease</a:t>
            </a:r>
          </a:p>
          <a:p>
            <a:pPr lvl="3"/>
            <a:r>
              <a:rPr lang="en-US" dirty="0" smtClean="0"/>
              <a:t>Costs averted by reduced smoking-related fires</a:t>
            </a:r>
          </a:p>
          <a:p>
            <a:pPr lvl="2"/>
            <a:r>
              <a:rPr lang="en-US" dirty="0" smtClean="0"/>
              <a:t>Indirect:</a:t>
            </a:r>
          </a:p>
          <a:p>
            <a:pPr lvl="3"/>
            <a:r>
              <a:rPr lang="en-US" dirty="0" smtClean="0"/>
              <a:t>Productivity gains</a:t>
            </a:r>
          </a:p>
          <a:p>
            <a:pPr lvl="3"/>
            <a:r>
              <a:rPr lang="en-US" dirty="0" smtClean="0"/>
              <a:t>The value of lives saved </a:t>
            </a:r>
          </a:p>
          <a:p>
            <a:pPr lvl="1"/>
            <a:r>
              <a:rPr lang="en-US" dirty="0" smtClean="0"/>
              <a:t>The net present benefit to society was between $42 and $78 billion, and this range was based on high and low estimates of costs and benefits.</a:t>
            </a:r>
          </a:p>
          <a:p>
            <a:endParaRPr lang="en-US" dirty="0" smtClean="0"/>
          </a:p>
          <a:p>
            <a:pPr lvl="1"/>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GA-CP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UGA CPH Template</Template>
  <TotalTime>972</TotalTime>
  <Words>1230</Words>
  <Application>Microsoft Office PowerPoint</Application>
  <PresentationFormat>Overhead</PresentationFormat>
  <Paragraphs>200</Paragraphs>
  <Slides>16</Slides>
  <Notes>10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UGA-CPH</vt:lpstr>
      <vt:lpstr>Understanding the Differences Between Benefit-Cost Analysis and Cost-Effectiveness Analysis</vt:lpstr>
      <vt:lpstr>Introduction</vt:lpstr>
      <vt:lpstr>Step 1: Estimating Costs</vt:lpstr>
      <vt:lpstr>PowerPoint Presentation</vt:lpstr>
      <vt:lpstr>Step 2: Comparing Costs to Outcomes</vt:lpstr>
      <vt:lpstr>Benefit-Cost Analysis (BCA)</vt:lpstr>
      <vt:lpstr>BCA — Summary Measures</vt:lpstr>
      <vt:lpstr>Quantify Benefits – One Approach</vt:lpstr>
      <vt:lpstr>Example (Mudharri, US EPA, 1994) </vt:lpstr>
      <vt:lpstr>Cost-Effectiveness Analysis (CEA)</vt:lpstr>
      <vt:lpstr>Summary Measure - The C/E Ratio</vt:lpstr>
      <vt:lpstr>Example</vt:lpstr>
      <vt:lpstr>CEA Caveat</vt:lpstr>
      <vt:lpstr>Final Comments</vt:lpstr>
      <vt:lpstr>Resources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HPB 280b Session I</dc:title>
  <dc:creator>Sue J. Goldie</dc:creator>
  <cp:lastModifiedBy>Stephanie</cp:lastModifiedBy>
  <cp:revision>7702627</cp:revision>
  <cp:lastPrinted>2000-08-08T13:55:33Z</cp:lastPrinted>
  <dcterms:created xsi:type="dcterms:W3CDTF">2011-01-28T16:12:56Z</dcterms:created>
  <dcterms:modified xsi:type="dcterms:W3CDTF">2011-10-24T23:16:19Z</dcterms:modified>
</cp:coreProperties>
</file>