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35" r:id="rId5"/>
    <p:sldId id="358" r:id="rId6"/>
    <p:sldId id="360" r:id="rId7"/>
    <p:sldId id="336" r:id="rId8"/>
    <p:sldId id="359" r:id="rId9"/>
    <p:sldId id="338" r:id="rId10"/>
    <p:sldId id="339" r:id="rId11"/>
    <p:sldId id="354" r:id="rId12"/>
    <p:sldId id="362" r:id="rId13"/>
    <p:sldId id="340" r:id="rId14"/>
    <p:sldId id="353" r:id="rId15"/>
    <p:sldId id="341" r:id="rId16"/>
    <p:sldId id="355" r:id="rId17"/>
    <p:sldId id="342" r:id="rId18"/>
    <p:sldId id="356" r:id="rId19"/>
    <p:sldId id="343" r:id="rId20"/>
    <p:sldId id="348" r:id="rId21"/>
    <p:sldId id="347" r:id="rId22"/>
    <p:sldId id="352" r:id="rId23"/>
    <p:sldId id="349" r:id="rId24"/>
    <p:sldId id="350" r:id="rId25"/>
    <p:sldId id="361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s" id="{6BD27C0A-5760-9446-A4E7-7C8ACB101806}">
          <p14:sldIdLst>
            <p14:sldId id="335"/>
            <p14:sldId id="358"/>
            <p14:sldId id="360"/>
            <p14:sldId id="336"/>
            <p14:sldId id="359"/>
            <p14:sldId id="338"/>
            <p14:sldId id="339"/>
            <p14:sldId id="354"/>
            <p14:sldId id="362"/>
            <p14:sldId id="340"/>
            <p14:sldId id="353"/>
            <p14:sldId id="341"/>
            <p14:sldId id="355"/>
            <p14:sldId id="342"/>
            <p14:sldId id="356"/>
            <p14:sldId id="343"/>
            <p14:sldId id="348"/>
            <p14:sldId id="347"/>
            <p14:sldId id="352"/>
            <p14:sldId id="349"/>
            <p14:sldId id="350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A"/>
    <a:srgbClr val="00A7CF"/>
    <a:srgbClr val="003B71"/>
    <a:srgbClr val="0194D3"/>
    <a:srgbClr val="F6A81C"/>
    <a:srgbClr val="1B3E6F"/>
    <a:srgbClr val="F05323"/>
    <a:srgbClr val="839097"/>
    <a:srgbClr val="F4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0061" autoAdjust="0"/>
  </p:normalViewPr>
  <p:slideViewPr>
    <p:cSldViewPr snapToGrid="0" snapToObjects="1">
      <p:cViewPr varScale="1">
        <p:scale>
          <a:sx n="69" d="100"/>
          <a:sy n="69" d="100"/>
        </p:scale>
        <p:origin x="12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%20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haestfpc1\public\AIM\0_ACTIVE_PROJECTS\Dean%20Blevins\Telework%20Evaluation\Data\Phase%20II%20Data%20Collection\All-EES%20Survey\TW%20Output%20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%20v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%20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%20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haeeshsm200.vha.med.va.gov\ees_services\Support\MEU\AIM\0_ACTIVE_PROJECTS\Geoffrey%20Borthwick\telework%20research\TW%20Output%20graphs_revis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Unit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Sheet1!$C$6:$D$6</c:f>
              <c:strCache>
                <c:ptCount val="2"/>
                <c:pt idx="0">
                  <c:v>Rate of Telework</c:v>
                </c:pt>
                <c:pt idx="1">
                  <c:v>Job Satisfaction</c:v>
                </c:pt>
              </c:strCache>
            </c:strRef>
          </c:cat>
          <c:val>
            <c:numRef>
              <c:f>Sheet1!$C$7:$D$7</c:f>
              <c:numCache>
                <c:formatCode>0%</c:formatCode>
                <c:ptCount val="2"/>
                <c:pt idx="0">
                  <c:v>0.95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2-4D8D-A7B5-178DAFD9AF4A}"/>
            </c:ext>
          </c:extLst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VA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Sheet1!$C$6:$D$6</c:f>
              <c:strCache>
                <c:ptCount val="2"/>
                <c:pt idx="0">
                  <c:v>Rate of Telework</c:v>
                </c:pt>
                <c:pt idx="1">
                  <c:v>Job Satisfaction</c:v>
                </c:pt>
              </c:strCache>
            </c:strRef>
          </c:cat>
          <c:val>
            <c:numRef>
              <c:f>Sheet1!$C$8:$D$8</c:f>
              <c:numCache>
                <c:formatCode>0%</c:formatCode>
                <c:ptCount val="2"/>
                <c:pt idx="0">
                  <c:v>0.4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2-4D8D-A7B5-178DAFD9A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359512"/>
        <c:axId val="504370008"/>
      </c:barChart>
      <c:catAx>
        <c:axId val="50435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70008"/>
        <c:crosses val="autoZero"/>
        <c:auto val="1"/>
        <c:lblAlgn val="ctr"/>
        <c:lblOffset val="100"/>
        <c:noMultiLvlLbl val="0"/>
      </c:catAx>
      <c:valAx>
        <c:axId val="50437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5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Sheet1!$H$115</c:f>
              <c:strCache>
                <c:ptCount val="1"/>
                <c:pt idx="0">
                  <c:v>Team Effectiveness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Sheet1!$G$116:$G$122</c:f>
              <c:strCache>
                <c:ptCount val="7"/>
                <c:pt idx="0">
                  <c:v>Division 1</c:v>
                </c:pt>
                <c:pt idx="1">
                  <c:v>Division 2</c:v>
                </c:pt>
                <c:pt idx="2">
                  <c:v>Division 3</c:v>
                </c:pt>
                <c:pt idx="3">
                  <c:v>Division 4</c:v>
                </c:pt>
                <c:pt idx="4">
                  <c:v>Division 5</c:v>
                </c:pt>
                <c:pt idx="5">
                  <c:v>Division 6</c:v>
                </c:pt>
                <c:pt idx="6">
                  <c:v>Division 7</c:v>
                </c:pt>
              </c:strCache>
            </c:strRef>
          </c:cat>
          <c:val>
            <c:numRef>
              <c:f>Sheet1!$H$116:$H$122</c:f>
              <c:numCache>
                <c:formatCode>General</c:formatCode>
                <c:ptCount val="7"/>
                <c:pt idx="0">
                  <c:v>2.77</c:v>
                </c:pt>
                <c:pt idx="1">
                  <c:v>3.31</c:v>
                </c:pt>
                <c:pt idx="2">
                  <c:v>3.48</c:v>
                </c:pt>
                <c:pt idx="3">
                  <c:v>3.2</c:v>
                </c:pt>
                <c:pt idx="4">
                  <c:v>3.77</c:v>
                </c:pt>
                <c:pt idx="5">
                  <c:v>3.52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C-4E44-9EEF-4DE2223195BB}"/>
            </c:ext>
          </c:extLst>
        </c:ser>
        <c:ser>
          <c:idx val="1"/>
          <c:order val="1"/>
          <c:tx>
            <c:strRef>
              <c:f>Sheet1!$I$115</c:f>
              <c:strCache>
                <c:ptCount val="1"/>
                <c:pt idx="0">
                  <c:v>Team Engagement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Sheet1!$G$116:$G$122</c:f>
              <c:strCache>
                <c:ptCount val="7"/>
                <c:pt idx="0">
                  <c:v>Division 1</c:v>
                </c:pt>
                <c:pt idx="1">
                  <c:v>Division 2</c:v>
                </c:pt>
                <c:pt idx="2">
                  <c:v>Division 3</c:v>
                </c:pt>
                <c:pt idx="3">
                  <c:v>Division 4</c:v>
                </c:pt>
                <c:pt idx="4">
                  <c:v>Division 5</c:v>
                </c:pt>
                <c:pt idx="5">
                  <c:v>Division 6</c:v>
                </c:pt>
                <c:pt idx="6">
                  <c:v>Division 7</c:v>
                </c:pt>
              </c:strCache>
            </c:strRef>
          </c:cat>
          <c:val>
            <c:numRef>
              <c:f>Sheet1!$I$116:$I$122</c:f>
              <c:numCache>
                <c:formatCode>General</c:formatCode>
                <c:ptCount val="7"/>
                <c:pt idx="0">
                  <c:v>2.56</c:v>
                </c:pt>
                <c:pt idx="1">
                  <c:v>3.2</c:v>
                </c:pt>
                <c:pt idx="2">
                  <c:v>3.44</c:v>
                </c:pt>
                <c:pt idx="3">
                  <c:v>3.1</c:v>
                </c:pt>
                <c:pt idx="4">
                  <c:v>3.47</c:v>
                </c:pt>
                <c:pt idx="5">
                  <c:v>3.3</c:v>
                </c:pt>
                <c:pt idx="6">
                  <c:v>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FC-4E44-9EEF-4DE2223195BB}"/>
            </c:ext>
          </c:extLst>
        </c:ser>
        <c:ser>
          <c:idx val="2"/>
          <c:order val="2"/>
          <c:tx>
            <c:strRef>
              <c:f>Sheet1!$J$115</c:f>
              <c:strCache>
                <c:ptCount val="1"/>
                <c:pt idx="0">
                  <c:v>Job Satisfaction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Sheet1!$G$116:$G$122</c:f>
              <c:strCache>
                <c:ptCount val="7"/>
                <c:pt idx="0">
                  <c:v>Division 1</c:v>
                </c:pt>
                <c:pt idx="1">
                  <c:v>Division 2</c:v>
                </c:pt>
                <c:pt idx="2">
                  <c:v>Division 3</c:v>
                </c:pt>
                <c:pt idx="3">
                  <c:v>Division 4</c:v>
                </c:pt>
                <c:pt idx="4">
                  <c:v>Division 5</c:v>
                </c:pt>
                <c:pt idx="5">
                  <c:v>Division 6</c:v>
                </c:pt>
                <c:pt idx="6">
                  <c:v>Division 7</c:v>
                </c:pt>
              </c:strCache>
            </c:strRef>
          </c:cat>
          <c:val>
            <c:numRef>
              <c:f>Sheet1!$J$116:$J$122</c:f>
              <c:numCache>
                <c:formatCode>General</c:formatCode>
                <c:ptCount val="7"/>
                <c:pt idx="0">
                  <c:v>3.95</c:v>
                </c:pt>
                <c:pt idx="1">
                  <c:v>4.09</c:v>
                </c:pt>
                <c:pt idx="2">
                  <c:v>4.1100000000000003</c:v>
                </c:pt>
                <c:pt idx="3">
                  <c:v>4.13</c:v>
                </c:pt>
                <c:pt idx="4">
                  <c:v>4.1500000000000004</c:v>
                </c:pt>
                <c:pt idx="5">
                  <c:v>4.29</c:v>
                </c:pt>
                <c:pt idx="6">
                  <c:v>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FC-4E44-9EEF-4DE222319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4026440"/>
        <c:axId val="509875784"/>
      </c:barChart>
      <c:catAx>
        <c:axId val="56402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875784"/>
        <c:crosses val="autoZero"/>
        <c:auto val="1"/>
        <c:lblAlgn val="ctr"/>
        <c:lblOffset val="100"/>
        <c:noMultiLvlLbl val="0"/>
      </c:catAx>
      <c:valAx>
        <c:axId val="50987578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0264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Descriptives!$B$11:$B$20</c:f>
              <c:strCache>
                <c:ptCount val="10"/>
                <c:pt idx="0">
                  <c:v>None</c:v>
                </c:pt>
                <c:pt idx="1">
                  <c:v>Leadership Support</c:v>
                </c:pt>
                <c:pt idx="2">
                  <c:v>Tech and Equip</c:v>
                </c:pt>
                <c:pt idx="3">
                  <c:v>Policies &amp; Procedures</c:v>
                </c:pt>
                <c:pt idx="4">
                  <c:v>Other</c:v>
                </c:pt>
                <c:pt idx="5">
                  <c:v>Peer Support/Peer Relations</c:v>
                </c:pt>
                <c:pt idx="6">
                  <c:v>Work Performance</c:v>
                </c:pt>
                <c:pt idx="7">
                  <c:v>Employee Interest</c:v>
                </c:pt>
                <c:pt idx="8">
                  <c:v>Work-personal Life Balance</c:v>
                </c:pt>
                <c:pt idx="9">
                  <c:v>TOTAL</c:v>
                </c:pt>
              </c:strCache>
            </c:strRef>
          </c:cat>
          <c:val>
            <c:numRef>
              <c:f>Descriptives!$D$11:$D$19</c:f>
              <c:numCache>
                <c:formatCode>0%</c:formatCode>
                <c:ptCount val="9"/>
                <c:pt idx="0">
                  <c:v>0.50764525993883791</c:v>
                </c:pt>
                <c:pt idx="1">
                  <c:v>0.25688073394495414</c:v>
                </c:pt>
                <c:pt idx="2">
                  <c:v>0.1529051987767584</c:v>
                </c:pt>
                <c:pt idx="3">
                  <c:v>0.12844036697247707</c:v>
                </c:pt>
                <c:pt idx="4">
                  <c:v>0.11926605504587157</c:v>
                </c:pt>
                <c:pt idx="5">
                  <c:v>5.8103975535168197E-2</c:v>
                </c:pt>
                <c:pt idx="6">
                  <c:v>5.5045871559633031E-2</c:v>
                </c:pt>
                <c:pt idx="7">
                  <c:v>1.834862385321101E-2</c:v>
                </c:pt>
                <c:pt idx="8">
                  <c:v>1.834862385321101E-2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94-4840-B135-8B8353EED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7708800"/>
        <c:axId val="67710336"/>
      </c:barChart>
      <c:catAx>
        <c:axId val="677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tx1"/>
                </a:solidFill>
              </a:defRPr>
            </a:pPr>
            <a:endParaRPr lang="en-US"/>
          </a:p>
        </c:txPr>
        <c:crossAx val="67710336"/>
        <c:crosses val="autoZero"/>
        <c:auto val="1"/>
        <c:lblAlgn val="ctr"/>
        <c:lblOffset val="100"/>
        <c:noMultiLvlLbl val="0"/>
      </c:catAx>
      <c:valAx>
        <c:axId val="67710336"/>
        <c:scaling>
          <c:orientation val="minMax"/>
          <c:max val="0.55000000000000004"/>
          <c:min val="0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6770880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Sheet1!$J$142</c:f>
              <c:strCache>
                <c:ptCount val="1"/>
                <c:pt idx="0">
                  <c:v>Majority Telework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Sheet1!$I$143:$I$149</c:f>
              <c:strCache>
                <c:ptCount val="7"/>
                <c:pt idx="0">
                  <c:v>Division 1</c:v>
                </c:pt>
                <c:pt idx="1">
                  <c:v>Division 2</c:v>
                </c:pt>
                <c:pt idx="2">
                  <c:v>Division 3</c:v>
                </c:pt>
                <c:pt idx="3">
                  <c:v>Division 4</c:v>
                </c:pt>
                <c:pt idx="4">
                  <c:v>Division 5</c:v>
                </c:pt>
                <c:pt idx="5">
                  <c:v>Division 6</c:v>
                </c:pt>
                <c:pt idx="6">
                  <c:v>Division 7</c:v>
                </c:pt>
              </c:strCache>
            </c:strRef>
          </c:cat>
          <c:val>
            <c:numRef>
              <c:f>Sheet1!$J$143:$J$149</c:f>
              <c:numCache>
                <c:formatCode>0%</c:formatCode>
                <c:ptCount val="7"/>
                <c:pt idx="0">
                  <c:v>0.37</c:v>
                </c:pt>
                <c:pt idx="1">
                  <c:v>0.8</c:v>
                </c:pt>
                <c:pt idx="2">
                  <c:v>0.35</c:v>
                </c:pt>
                <c:pt idx="3">
                  <c:v>0.25</c:v>
                </c:pt>
                <c:pt idx="4">
                  <c:v>0.92</c:v>
                </c:pt>
                <c:pt idx="5">
                  <c:v>0.83</c:v>
                </c:pt>
                <c:pt idx="6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01-4274-BC5A-6B139E89B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397416"/>
        <c:axId val="419405616"/>
      </c:barChart>
      <c:lineChart>
        <c:grouping val="stacked"/>
        <c:varyColors val="0"/>
        <c:ser>
          <c:idx val="1"/>
          <c:order val="1"/>
          <c:tx>
            <c:strRef>
              <c:f>Sheet1!$K$142</c:f>
              <c:strCache>
                <c:ptCount val="1"/>
                <c:pt idx="0">
                  <c:v>Job Satisfaction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041666666666668E-2"/>
                  <c:y val="-8.9821427253561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D2-4677-AFF5-7D91F1ED4BC7}"/>
                </c:ext>
              </c:extLst>
            </c:dLbl>
            <c:dLbl>
              <c:idx val="1"/>
              <c:layout>
                <c:manualLayout>
                  <c:x val="1.7361111111111112E-2"/>
                  <c:y val="5.857919168710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D2-4677-AFF5-7D91F1ED4BC7}"/>
                </c:ext>
              </c:extLst>
            </c:dLbl>
            <c:dLbl>
              <c:idx val="2"/>
              <c:layout>
                <c:manualLayout>
                  <c:x val="-2.7488425925925979E-2"/>
                  <c:y val="-7.810558891614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D2-4677-AFF5-7D91F1ED4BC7}"/>
                </c:ext>
              </c:extLst>
            </c:dLbl>
            <c:dLbl>
              <c:idx val="3"/>
              <c:layout>
                <c:manualLayout>
                  <c:x val="-2.8935185185185185E-2"/>
                  <c:y val="-7.029503002452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D2-4677-AFF5-7D91F1ED4BC7}"/>
                </c:ext>
              </c:extLst>
            </c:dLbl>
            <c:dLbl>
              <c:idx val="4"/>
              <c:layout>
                <c:manualLayout>
                  <c:x val="1.7361111111111112E-2"/>
                  <c:y val="-7.029503002452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D2-4677-AFF5-7D91F1ED4BC7}"/>
                </c:ext>
              </c:extLst>
            </c:dLbl>
            <c:dLbl>
              <c:idx val="5"/>
              <c:layout>
                <c:manualLayout>
                  <c:x val="1.7361111111111004E-2"/>
                  <c:y val="6.248447113291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D2-4677-AFF5-7D91F1ED4BC7}"/>
                </c:ext>
              </c:extLst>
            </c:dLbl>
            <c:dLbl>
              <c:idx val="6"/>
              <c:layout>
                <c:manualLayout>
                  <c:x val="1.5914351851851746E-2"/>
                  <c:y val="-1.5621117783228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D2-4677-AFF5-7D91F1ED4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Sheet1!$I$143:$I$149</c:f>
              <c:strCache>
                <c:ptCount val="7"/>
                <c:pt idx="0">
                  <c:v>Division 1</c:v>
                </c:pt>
                <c:pt idx="1">
                  <c:v>Division 2</c:v>
                </c:pt>
                <c:pt idx="2">
                  <c:v>Division 3</c:v>
                </c:pt>
                <c:pt idx="3">
                  <c:v>Division 4</c:v>
                </c:pt>
                <c:pt idx="4">
                  <c:v>Division 5</c:v>
                </c:pt>
                <c:pt idx="5">
                  <c:v>Division 6</c:v>
                </c:pt>
                <c:pt idx="6">
                  <c:v>Division 7</c:v>
                </c:pt>
              </c:strCache>
            </c:strRef>
          </c:cat>
          <c:val>
            <c:numRef>
              <c:f>Sheet1!$K$143:$K$149</c:f>
              <c:numCache>
                <c:formatCode>General</c:formatCode>
                <c:ptCount val="7"/>
                <c:pt idx="0">
                  <c:v>3.95</c:v>
                </c:pt>
                <c:pt idx="1">
                  <c:v>4.09</c:v>
                </c:pt>
                <c:pt idx="2">
                  <c:v>4.1100000000000003</c:v>
                </c:pt>
                <c:pt idx="3">
                  <c:v>4.13</c:v>
                </c:pt>
                <c:pt idx="4">
                  <c:v>4.1500000000000004</c:v>
                </c:pt>
                <c:pt idx="5">
                  <c:v>4.29</c:v>
                </c:pt>
                <c:pt idx="6">
                  <c:v>4.41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01-4274-BC5A-6B139E89B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026440"/>
        <c:axId val="509875784"/>
      </c:lineChart>
      <c:catAx>
        <c:axId val="56402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875784"/>
        <c:crosses val="autoZero"/>
        <c:auto val="1"/>
        <c:lblAlgn val="ctr"/>
        <c:lblOffset val="100"/>
        <c:noMultiLvlLbl val="0"/>
      </c:catAx>
      <c:valAx>
        <c:axId val="50987578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026440"/>
        <c:crosses val="autoZero"/>
        <c:crossBetween val="between"/>
        <c:majorUnit val="1"/>
      </c:valAx>
      <c:valAx>
        <c:axId val="419405616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97416"/>
        <c:crosses val="max"/>
        <c:crossBetween val="between"/>
      </c:valAx>
      <c:catAx>
        <c:axId val="419397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9405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'AEA2'!$B$2</c:f>
              <c:strCache>
                <c:ptCount val="1"/>
                <c:pt idx="0">
                  <c:v>Rare / None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49-475D-9F59-2BD3A2B62B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1.03</c:v>
                </c:pt>
              </c:numLit>
            </c:plus>
            <c:minus>
              <c:numLit>
                <c:formatCode>General</c:formatCode>
                <c:ptCount val="1"/>
                <c:pt idx="0">
                  <c:v>1.03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'AEA2'!$B$3</c:f>
              <c:numCache>
                <c:formatCode>0.00</c:formatCode>
                <c:ptCount val="1"/>
                <c:pt idx="0">
                  <c:v>3.67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49-475D-9F59-2BD3A2B62B30}"/>
            </c:ext>
          </c:extLst>
        </c:ser>
        <c:ser>
          <c:idx val="1"/>
          <c:order val="1"/>
          <c:tx>
            <c:strRef>
              <c:f>'AEA2'!$C$2</c:f>
              <c:strCache>
                <c:ptCount val="1"/>
                <c:pt idx="0">
                  <c:v>2- / week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'AEA2'!$C$4</c:f>
                <c:numCache>
                  <c:formatCode>General</c:formatCode>
                  <c:ptCount val="1"/>
                  <c:pt idx="0">
                    <c:v>0.8</c:v>
                  </c:pt>
                </c:numCache>
              </c:numRef>
            </c:plus>
            <c:minus>
              <c:numRef>
                <c:f>'AEA2'!$C$4</c:f>
                <c:numCache>
                  <c:formatCode>General</c:formatCode>
                  <c:ptCount val="1"/>
                  <c:pt idx="0">
                    <c:v>0.8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'AEA2'!$C$3</c:f>
              <c:numCache>
                <c:formatCode>0.00</c:formatCode>
                <c:ptCount val="1"/>
                <c:pt idx="0">
                  <c:v>4.1100000000000003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49-475D-9F59-2BD3A2B62B30}"/>
            </c:ext>
          </c:extLst>
        </c:ser>
        <c:ser>
          <c:idx val="2"/>
          <c:order val="2"/>
          <c:tx>
            <c:strRef>
              <c:f>'AEA2'!$D$2</c:f>
              <c:strCache>
                <c:ptCount val="1"/>
                <c:pt idx="0">
                  <c:v>3+ / week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'AEA2'!$D$4</c:f>
                <c:numCache>
                  <c:formatCode>General</c:formatCode>
                  <c:ptCount val="1"/>
                  <c:pt idx="0">
                    <c:v>0.9</c:v>
                  </c:pt>
                </c:numCache>
              </c:numRef>
            </c:plus>
            <c:minus>
              <c:numRef>
                <c:f>'AEA2'!$D$4</c:f>
                <c:numCache>
                  <c:formatCode>General</c:formatCode>
                  <c:ptCount val="1"/>
                  <c:pt idx="0">
                    <c:v>0.9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'AEA2'!$D$3</c:f>
              <c:numCache>
                <c:formatCode>General</c:formatCode>
                <c:ptCount val="1"/>
                <c:pt idx="0">
                  <c:v>4.26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49-475D-9F59-2BD3A2B62B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00"/>
        <c:axId val="516999760"/>
        <c:axId val="516991888"/>
      </c:barChart>
      <c:catAx>
        <c:axId val="516999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6991888"/>
        <c:crosses val="autoZero"/>
        <c:auto val="1"/>
        <c:lblAlgn val="ctr"/>
        <c:lblOffset val="100"/>
        <c:noMultiLvlLbl val="0"/>
      </c:catAx>
      <c:valAx>
        <c:axId val="51699188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99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Sheet1!$B$29:$B$31</c:f>
              <c:strCache>
                <c:ptCount val="3"/>
                <c:pt idx="0">
                  <c:v>Telework can be effective</c:v>
                </c:pt>
                <c:pt idx="1">
                  <c:v>Telework is a privilege</c:v>
                </c:pt>
                <c:pt idx="2">
                  <c:v>Telework in Unit is not working</c:v>
                </c:pt>
              </c:strCache>
            </c:strRef>
          </c:cat>
          <c:val>
            <c:numRef>
              <c:f>Sheet1!$C$29:$C$31</c:f>
              <c:numCache>
                <c:formatCode>0%</c:formatCode>
                <c:ptCount val="3"/>
                <c:pt idx="0">
                  <c:v>0.96</c:v>
                </c:pt>
                <c:pt idx="1">
                  <c:v>0.88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C9-49A6-BA43-4FA3181FD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364104"/>
        <c:axId val="504362136"/>
      </c:barChart>
      <c:catAx>
        <c:axId val="50436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62136"/>
        <c:crosses val="autoZero"/>
        <c:auto val="1"/>
        <c:lblAlgn val="ctr"/>
        <c:lblOffset val="100"/>
        <c:noMultiLvlLbl val="0"/>
      </c:catAx>
      <c:valAx>
        <c:axId val="504362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6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Sheet1!$B$43:$B$46</c:f>
              <c:strCache>
                <c:ptCount val="4"/>
                <c:pt idx="0">
                  <c:v>Unfair People TW different amounts</c:v>
                </c:pt>
                <c:pt idx="1">
                  <c:v>Concerned others not TW enough</c:v>
                </c:pt>
                <c:pt idx="2">
                  <c:v>Concerned others TW too much</c:v>
                </c:pt>
                <c:pt idx="3">
                  <c:v>I wish I could telework as much as others</c:v>
                </c:pt>
              </c:strCache>
            </c:strRef>
          </c:cat>
          <c:val>
            <c:numRef>
              <c:f>Sheet1!$C$43:$C$46</c:f>
              <c:numCache>
                <c:formatCode>0%</c:formatCode>
                <c:ptCount val="4"/>
                <c:pt idx="0">
                  <c:v>0.26</c:v>
                </c:pt>
                <c:pt idx="1">
                  <c:v>0.39</c:v>
                </c:pt>
                <c:pt idx="2">
                  <c:v>0.14000000000000001</c:v>
                </c:pt>
                <c:pt idx="3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5-41C4-BB3E-05EF91BAC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364104"/>
        <c:axId val="504362136"/>
      </c:barChart>
      <c:catAx>
        <c:axId val="50436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62136"/>
        <c:crosses val="autoZero"/>
        <c:auto val="1"/>
        <c:lblAlgn val="ctr"/>
        <c:lblOffset val="100"/>
        <c:noMultiLvlLbl val="0"/>
      </c:catAx>
      <c:valAx>
        <c:axId val="50436213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6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Sheet1!$B$62:$B$63</c:f>
              <c:strCache>
                <c:ptCount val="2"/>
                <c:pt idx="0">
                  <c:v>Improves my work performance</c:v>
                </c:pt>
                <c:pt idx="1">
                  <c:v>Improves productivity of unit</c:v>
                </c:pt>
              </c:strCache>
            </c:strRef>
          </c:cat>
          <c:val>
            <c:numRef>
              <c:f>Sheet1!$C$62:$C$63</c:f>
              <c:numCache>
                <c:formatCode>0%</c:formatCode>
                <c:ptCount val="2"/>
                <c:pt idx="0">
                  <c:v>0.79</c:v>
                </c:pt>
                <c:pt idx="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7-40EB-9B1E-37D80A659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287400"/>
        <c:axId val="510285760"/>
      </c:barChart>
      <c:catAx>
        <c:axId val="51028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285760"/>
        <c:crosses val="autoZero"/>
        <c:auto val="1"/>
        <c:lblAlgn val="ctr"/>
        <c:lblOffset val="100"/>
        <c:noMultiLvlLbl val="0"/>
      </c:catAx>
      <c:valAx>
        <c:axId val="5102857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28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Sheet1!$B$71:$B$72</c:f>
              <c:strCache>
                <c:ptCount val="2"/>
                <c:pt idx="0">
                  <c:v>Helps retain employees</c:v>
                </c:pt>
                <c:pt idx="1">
                  <c:v>Improves work performance</c:v>
                </c:pt>
              </c:strCache>
            </c:strRef>
          </c:cat>
          <c:val>
            <c:numRef>
              <c:f>Sheet1!$C$71:$C$72</c:f>
              <c:numCache>
                <c:formatCode>0%</c:formatCode>
                <c:ptCount val="2"/>
                <c:pt idx="0">
                  <c:v>0.72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9-4C69-BA0F-E9850455B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287400"/>
        <c:axId val="510285760"/>
      </c:barChart>
      <c:catAx>
        <c:axId val="51028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285760"/>
        <c:crosses val="autoZero"/>
        <c:auto val="1"/>
        <c:lblAlgn val="ctr"/>
        <c:lblOffset val="100"/>
        <c:noMultiLvlLbl val="0"/>
      </c:catAx>
      <c:valAx>
        <c:axId val="5102857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28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Sheet1!$C$84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Sheet1!$B$85:$B$86</c:f>
              <c:strCache>
                <c:ptCount val="2"/>
                <c:pt idx="0">
                  <c:v>Decision to seek employment</c:v>
                </c:pt>
                <c:pt idx="1">
                  <c:v>Continued interest in organization</c:v>
                </c:pt>
              </c:strCache>
            </c:strRef>
          </c:cat>
          <c:val>
            <c:numRef>
              <c:f>Sheet1!$C$85:$C$86</c:f>
              <c:numCache>
                <c:formatCode>0%</c:formatCode>
                <c:ptCount val="2"/>
                <c:pt idx="0">
                  <c:v>0.4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5-4DEC-A19D-CC57C5B97BAC}"/>
            </c:ext>
          </c:extLst>
        </c:ser>
        <c:ser>
          <c:idx val="1"/>
          <c:order val="1"/>
          <c:tx>
            <c:strRef>
              <c:f>Sheet1!$D$84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Sheet1!$B$85:$B$86</c:f>
              <c:strCache>
                <c:ptCount val="2"/>
                <c:pt idx="0">
                  <c:v>Decision to seek employment</c:v>
                </c:pt>
                <c:pt idx="1">
                  <c:v>Continued interest in organization</c:v>
                </c:pt>
              </c:strCache>
            </c:strRef>
          </c:cat>
          <c:val>
            <c:numRef>
              <c:f>Sheet1!$D$85:$D$86</c:f>
              <c:numCache>
                <c:formatCode>0%</c:formatCode>
                <c:ptCount val="2"/>
                <c:pt idx="0">
                  <c:v>0.01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5-4DEC-A19D-CC57C5B97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4026440"/>
        <c:axId val="509875784"/>
      </c:barChart>
      <c:catAx>
        <c:axId val="56402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875784"/>
        <c:crosses val="autoZero"/>
        <c:auto val="1"/>
        <c:lblAlgn val="ctr"/>
        <c:lblOffset val="100"/>
        <c:noMultiLvlLbl val="0"/>
      </c:catAx>
      <c:valAx>
        <c:axId val="509875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02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6CD2-4C01-8F96-B4273845F01E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6CD2-4C01-8F96-B4273845F01E}"/>
              </c:ext>
            </c:extLst>
          </c:dPt>
          <c:dLbls>
            <c:dLbl>
              <c:idx val="0"/>
              <c:layout>
                <c:manualLayout>
                  <c:x val="8.3296893615057335E-2"/>
                  <c:y val="-2.8049852603363571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baseline="0"/>
                    </a:pPr>
                    <a:r>
                      <a:rPr lang="en-US" sz="1600" b="1" i="0" baseline="0" dirty="0"/>
                      <a:t>No (n=208)
64%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D2-4C01-8F96-B4273845F0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D2-4C01-8F96-B4273845F01E}"/>
                </c:ext>
              </c:extLst>
            </c:dLbl>
            <c:dLbl>
              <c:idx val="2"/>
              <c:layout>
                <c:manualLayout>
                  <c:x val="0.1886070275593785"/>
                  <c:y val="-6.0734668570893317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baseline="0"/>
                    </a:pPr>
                    <a:r>
                      <a:rPr lang="en-US" sz="1600" b="1" i="0" baseline="0" dirty="0"/>
                      <a:t>Yes (n=60)
66%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2-4C01-8F96-B4273845F01E}"/>
                </c:ext>
              </c:extLst>
            </c:dLbl>
            <c:dLbl>
              <c:idx val="3"/>
              <c:layout>
                <c:manualLayout>
                  <c:x val="-0.10100218046714257"/>
                  <c:y val="3.7710286214223225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baseline="0"/>
                    </a:pPr>
                    <a:r>
                      <a:rPr lang="en-US" b="1" i="0" baseline="0" dirty="0"/>
                      <a:t>No (n=31)
34%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D2-4C01-8F96-B4273845F0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600" b="1" i="0" baseline="0"/>
                    </a:pPr>
                    <a:r>
                      <a:rPr lang="en-US" sz="1600" b="1" i="0" baseline="0"/>
                      <a:t>Yes (n=91)
36%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D2-4C01-8F96-B4273845F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Descriptives!$R$207:$R$210</c:f>
              <c:strCache>
                <c:ptCount val="4"/>
                <c:pt idx="0">
                  <c:v>Eligible No (n=208)</c:v>
                </c:pt>
                <c:pt idx="2">
                  <c:v>Yes (n=60)</c:v>
                </c:pt>
                <c:pt idx="3">
                  <c:v>No (n=31)</c:v>
                </c:pt>
              </c:strCache>
            </c:strRef>
          </c:cat>
          <c:val>
            <c:numRef>
              <c:f>Descriptives!$S$207:$S$210</c:f>
              <c:numCache>
                <c:formatCode>General</c:formatCode>
                <c:ptCount val="4"/>
                <c:pt idx="0">
                  <c:v>208</c:v>
                </c:pt>
                <c:pt idx="1">
                  <c:v>0</c:v>
                </c:pt>
                <c:pt idx="2">
                  <c:v>60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D2-4C01-8F96-B4273845F01E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125"/>
        <c:serLines/>
      </c:of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0.1121</cdr:x>
      <cdr:y>0.11723</cdr:y>
    </cdr:from>
    <cdr:to>
      <cdr:x>0.26156</cdr:x>
      <cdr:y>0.2027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AB7976-D25C-4246-A4BD-2E1E8B2ECECC}"/>
            </a:ext>
          </a:extLst>
        </cdr:cNvPr>
        <cdr:cNvSpPr txBox="1"/>
      </cdr:nvSpPr>
      <cdr:spPr>
        <a:xfrm xmlns:a="http://schemas.openxmlformats.org/drawingml/2006/main">
          <a:off x="716507" y="449240"/>
          <a:ext cx="955344" cy="327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Eligible to Retire</a:t>
          </a:r>
        </a:p>
      </cdr:txBody>
    </cdr:sp>
  </cdr:relSizeAnchor>
  <cdr:relSizeAnchor xmlns:cdr="http://schemas.openxmlformats.org/drawingml/2006/chartDrawing">
    <cdr:from>
      <cdr:x>0.53486</cdr:x>
      <cdr:y>0.08775</cdr:y>
    </cdr:from>
    <cdr:to>
      <cdr:x>0.68433</cdr:x>
      <cdr:y>0.17322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3202B60-FE9B-4EE5-B7ED-72CCD9064D1D}"/>
            </a:ext>
          </a:extLst>
        </cdr:cNvPr>
        <cdr:cNvSpPr txBox="1"/>
      </cdr:nvSpPr>
      <cdr:spPr>
        <a:xfrm xmlns:a="http://schemas.openxmlformats.org/drawingml/2006/main">
          <a:off x="3418763" y="336267"/>
          <a:ext cx="955344" cy="327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/>
            <a:t>Keeping me from Retiring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BCDA1-AA07-1949-9C03-FB65D5F47768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CF1F-806C-1040-85B6-702212066E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1D69-039A-E040-AD3A-A2E8E9DEE428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DAD11-EA5A-8844-AD2D-546F429C7A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DAD11-EA5A-8844-AD2D-546F429C7A0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76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 Agree or Strongly Agree with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32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% Agree or Strongly Agree with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79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% Agree or Strongly Agree with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21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% Agree or Strongly Agree with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91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Asked of those eligible to retire: n=91 (36%)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5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 (Strongly Disagree) to 5 (Strongly Agree) Scale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Division Level correlations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Team effectiveness to: Telework Rate .675, </a:t>
            </a:r>
            <a:r>
              <a:rPr lang="en-US" i="1" dirty="0"/>
              <a:t>p</a:t>
            </a:r>
            <a:r>
              <a:rPr lang="en-US" dirty="0"/>
              <a:t>=.096, Job Satisfaction .698, </a:t>
            </a:r>
            <a:r>
              <a:rPr lang="en-US" i="1" dirty="0"/>
              <a:t>p</a:t>
            </a:r>
            <a:r>
              <a:rPr lang="en-US" dirty="0"/>
              <a:t>=.081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Team Engagement to: Telework Rate .589, </a:t>
            </a:r>
            <a:r>
              <a:rPr lang="en-US" i="1" dirty="0"/>
              <a:t>p</a:t>
            </a:r>
            <a:r>
              <a:rPr lang="en-US" dirty="0"/>
              <a:t>=</a:t>
            </a:r>
            <a:r>
              <a:rPr lang="en-US" i="1" dirty="0"/>
              <a:t>ns</a:t>
            </a:r>
            <a:r>
              <a:rPr lang="en-US" dirty="0"/>
              <a:t>, Job Satisfaction .781, </a:t>
            </a:r>
            <a:r>
              <a:rPr lang="en-US" i="1" dirty="0"/>
              <a:t>p</a:t>
            </a:r>
            <a:r>
              <a:rPr lang="en-US" dirty="0"/>
              <a:t>=.038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4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12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2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Develop a comprehensive evaluation of the processes and impacts of telework (TW) in EES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Establish methods that can be used for an on-going evaluation of TW in EES by locating efficient and accurate sources for on-going monitoring and by piloting a survey to 2 Divisions for employee and supervisor perspectives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Disseminate the evaluation outcomes &amp;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7167-CBE3-4774-921E-2FA93A4F2D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8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97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4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Department of Transportation and Related Agencies Appropriations Act of 1993 mandated that federal agencies develop a policy to allow personnel to telework to the maximum extent possible without diminished employee performance” (U.S. General Accounting Office [GAO], 2003, p. 9;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Callier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2013). Later in 2010, the Telework Enhancement Act established standards that agencies were required to meet as they implemented telework programs (Cook, et al, 2013).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3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OBJECTIVES OVERALL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Develop a comprehensive evaluation of the processes and impacts of telework (TW) in EES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Establish methods that can be used for an on-going evaluation of TW in EES by locating efficient and accurate sources for on-going monitoring and by piloting a survey to 2 Divisions for employee and supervisor perspectives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Disseminate the evaluation outcomes &amp;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82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7167-CBE3-4774-921E-2FA93A4F2D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9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2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 (Strongly Disagree) to 5 (Strongly Agree) Scale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Division level correlation .644, </a:t>
            </a:r>
            <a:r>
              <a:rPr lang="en-US" i="1" dirty="0"/>
              <a:t>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Individual level correlation .125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dirty="0"/>
              <a:t>=.035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8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(Strongly Disagree) to 5 (Strongly Agree)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D34FF-1C52-4E49-B0CC-057C0B5CDF3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1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bg>
      <p:bgPr>
        <a:solidFill>
          <a:srgbClr val="007C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39">
            <a:extLst>
              <a:ext uri="{FF2B5EF4-FFF2-40B4-BE49-F238E27FC236}">
                <a16:creationId xmlns:a16="http://schemas.microsoft.com/office/drawing/2014/main" id="{7C2E9B8D-3036-4119-AD43-772C09CFD72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335074" y="1838326"/>
            <a:ext cx="1749839" cy="1607572"/>
          </a:xfrm>
          <a:custGeom>
            <a:avLst/>
            <a:gdLst>
              <a:gd name="T0" fmla="*/ 0 w 1440"/>
              <a:gd name="T1" fmla="*/ 0 h 1440"/>
              <a:gd name="T2" fmla="*/ 0 w 1440"/>
              <a:gd name="T3" fmla="*/ 1440 h 1440"/>
              <a:gd name="T4" fmla="*/ 1440 w 1440"/>
              <a:gd name="T5" fmla="*/ 1440 h 1440"/>
              <a:gd name="T6" fmla="*/ 1440 w 1440"/>
              <a:gd name="T7" fmla="*/ 0 h 1440"/>
              <a:gd name="T8" fmla="*/ 0 w 1440"/>
              <a:gd name="T9" fmla="*/ 0 h 1440"/>
              <a:gd name="T10" fmla="*/ 1287 w 1440"/>
              <a:gd name="T11" fmla="*/ 1287 h 1440"/>
              <a:gd name="T12" fmla="*/ 153 w 1440"/>
              <a:gd name="T13" fmla="*/ 1287 h 1440"/>
              <a:gd name="T14" fmla="*/ 153 w 1440"/>
              <a:gd name="T15" fmla="*/ 153 h 1440"/>
              <a:gd name="T16" fmla="*/ 1287 w 1440"/>
              <a:gd name="T17" fmla="*/ 153 h 1440"/>
              <a:gd name="T18" fmla="*/ 1287 w 1440"/>
              <a:gd name="T19" fmla="*/ 1287 h 1440"/>
              <a:gd name="T20" fmla="*/ 394 w 1440"/>
              <a:gd name="T21" fmla="*/ 1044 h 1440"/>
              <a:gd name="T22" fmla="*/ 191 w 1440"/>
              <a:gd name="T23" fmla="*/ 397 h 1440"/>
              <a:gd name="T24" fmla="*/ 348 w 1440"/>
              <a:gd name="T25" fmla="*/ 397 h 1440"/>
              <a:gd name="T26" fmla="*/ 425 w 1440"/>
              <a:gd name="T27" fmla="*/ 671 h 1440"/>
              <a:gd name="T28" fmla="*/ 481 w 1440"/>
              <a:gd name="T29" fmla="*/ 902 h 1440"/>
              <a:gd name="T30" fmla="*/ 484 w 1440"/>
              <a:gd name="T31" fmla="*/ 902 h 1440"/>
              <a:gd name="T32" fmla="*/ 541 w 1440"/>
              <a:gd name="T33" fmla="*/ 674 h 1440"/>
              <a:gd name="T34" fmla="*/ 622 w 1440"/>
              <a:gd name="T35" fmla="*/ 397 h 1440"/>
              <a:gd name="T36" fmla="*/ 774 w 1440"/>
              <a:gd name="T37" fmla="*/ 397 h 1440"/>
              <a:gd name="T38" fmla="*/ 561 w 1440"/>
              <a:gd name="T39" fmla="*/ 1044 h 1440"/>
              <a:gd name="T40" fmla="*/ 394 w 1440"/>
              <a:gd name="T41" fmla="*/ 1044 h 1440"/>
              <a:gd name="T42" fmla="*/ 818 w 1440"/>
              <a:gd name="T43" fmla="*/ 1044 h 1440"/>
              <a:gd name="T44" fmla="*/ 863 w 1440"/>
              <a:gd name="T45" fmla="*/ 878 h 1440"/>
              <a:gd name="T46" fmla="*/ 1045 w 1440"/>
              <a:gd name="T47" fmla="*/ 878 h 1440"/>
              <a:gd name="T48" fmla="*/ 1094 w 1440"/>
              <a:gd name="T49" fmla="*/ 1044 h 1440"/>
              <a:gd name="T50" fmla="*/ 1249 w 1440"/>
              <a:gd name="T51" fmla="*/ 1044 h 1440"/>
              <a:gd name="T52" fmla="*/ 1051 w 1440"/>
              <a:gd name="T53" fmla="*/ 397 h 1440"/>
              <a:gd name="T54" fmla="*/ 863 w 1440"/>
              <a:gd name="T55" fmla="*/ 397 h 1440"/>
              <a:gd name="T56" fmla="*/ 671 w 1440"/>
              <a:gd name="T57" fmla="*/ 1044 h 1440"/>
              <a:gd name="T58" fmla="*/ 818 w 1440"/>
              <a:gd name="T59" fmla="*/ 1044 h 1440"/>
              <a:gd name="T60" fmla="*/ 922 w 1440"/>
              <a:gd name="T61" fmla="*/ 631 h 1440"/>
              <a:gd name="T62" fmla="*/ 951 w 1440"/>
              <a:gd name="T63" fmla="*/ 507 h 1440"/>
              <a:gd name="T64" fmla="*/ 953 w 1440"/>
              <a:gd name="T65" fmla="*/ 507 h 1440"/>
              <a:gd name="T66" fmla="*/ 985 w 1440"/>
              <a:gd name="T67" fmla="*/ 631 h 1440"/>
              <a:gd name="T68" fmla="*/ 1024 w 1440"/>
              <a:gd name="T69" fmla="*/ 769 h 1440"/>
              <a:gd name="T70" fmla="*/ 884 w 1440"/>
              <a:gd name="T71" fmla="*/ 769 h 1440"/>
              <a:gd name="T72" fmla="*/ 922 w 1440"/>
              <a:gd name="T73" fmla="*/ 631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40" h="1440">
                <a:moveTo>
                  <a:pt x="0" y="0"/>
                </a:moveTo>
                <a:cubicBezTo>
                  <a:pt x="0" y="1440"/>
                  <a:pt x="0" y="1440"/>
                  <a:pt x="0" y="1440"/>
                </a:cubicBezTo>
                <a:cubicBezTo>
                  <a:pt x="1440" y="1440"/>
                  <a:pt x="1440" y="1440"/>
                  <a:pt x="1440" y="1440"/>
                </a:cubicBezTo>
                <a:cubicBezTo>
                  <a:pt x="1440" y="0"/>
                  <a:pt x="1440" y="0"/>
                  <a:pt x="1440" y="0"/>
                </a:cubicBezTo>
                <a:lnTo>
                  <a:pt x="0" y="0"/>
                </a:lnTo>
                <a:close/>
                <a:moveTo>
                  <a:pt x="1287" y="1287"/>
                </a:moveTo>
                <a:cubicBezTo>
                  <a:pt x="153" y="1287"/>
                  <a:pt x="153" y="1287"/>
                  <a:pt x="153" y="1287"/>
                </a:cubicBezTo>
                <a:cubicBezTo>
                  <a:pt x="153" y="153"/>
                  <a:pt x="153" y="153"/>
                  <a:pt x="153" y="153"/>
                </a:cubicBezTo>
                <a:cubicBezTo>
                  <a:pt x="1287" y="153"/>
                  <a:pt x="1287" y="153"/>
                  <a:pt x="1287" y="153"/>
                </a:cubicBezTo>
                <a:lnTo>
                  <a:pt x="1287" y="1287"/>
                </a:lnTo>
                <a:close/>
                <a:moveTo>
                  <a:pt x="394" y="1044"/>
                </a:moveTo>
                <a:cubicBezTo>
                  <a:pt x="191" y="397"/>
                  <a:pt x="191" y="397"/>
                  <a:pt x="191" y="397"/>
                </a:cubicBezTo>
                <a:cubicBezTo>
                  <a:pt x="348" y="397"/>
                  <a:pt x="348" y="397"/>
                  <a:pt x="348" y="397"/>
                </a:cubicBezTo>
                <a:cubicBezTo>
                  <a:pt x="425" y="671"/>
                  <a:pt x="425" y="671"/>
                  <a:pt x="425" y="671"/>
                </a:cubicBezTo>
                <a:cubicBezTo>
                  <a:pt x="446" y="749"/>
                  <a:pt x="466" y="822"/>
                  <a:pt x="481" y="902"/>
                </a:cubicBezTo>
                <a:cubicBezTo>
                  <a:pt x="484" y="902"/>
                  <a:pt x="484" y="902"/>
                  <a:pt x="484" y="902"/>
                </a:cubicBezTo>
                <a:cubicBezTo>
                  <a:pt x="500" y="824"/>
                  <a:pt x="520" y="748"/>
                  <a:pt x="541" y="674"/>
                </a:cubicBezTo>
                <a:cubicBezTo>
                  <a:pt x="622" y="397"/>
                  <a:pt x="622" y="397"/>
                  <a:pt x="622" y="397"/>
                </a:cubicBezTo>
                <a:cubicBezTo>
                  <a:pt x="774" y="397"/>
                  <a:pt x="774" y="397"/>
                  <a:pt x="774" y="397"/>
                </a:cubicBezTo>
                <a:cubicBezTo>
                  <a:pt x="561" y="1044"/>
                  <a:pt x="561" y="1044"/>
                  <a:pt x="561" y="1044"/>
                </a:cubicBezTo>
                <a:lnTo>
                  <a:pt x="394" y="1044"/>
                </a:lnTo>
                <a:close/>
                <a:moveTo>
                  <a:pt x="818" y="1044"/>
                </a:moveTo>
                <a:cubicBezTo>
                  <a:pt x="863" y="878"/>
                  <a:pt x="863" y="878"/>
                  <a:pt x="863" y="878"/>
                </a:cubicBezTo>
                <a:cubicBezTo>
                  <a:pt x="1045" y="878"/>
                  <a:pt x="1045" y="878"/>
                  <a:pt x="1045" y="878"/>
                </a:cubicBezTo>
                <a:cubicBezTo>
                  <a:pt x="1094" y="1044"/>
                  <a:pt x="1094" y="1044"/>
                  <a:pt x="1094" y="1044"/>
                </a:cubicBezTo>
                <a:cubicBezTo>
                  <a:pt x="1249" y="1044"/>
                  <a:pt x="1249" y="1044"/>
                  <a:pt x="1249" y="1044"/>
                </a:cubicBezTo>
                <a:cubicBezTo>
                  <a:pt x="1051" y="397"/>
                  <a:pt x="1051" y="397"/>
                  <a:pt x="1051" y="397"/>
                </a:cubicBezTo>
                <a:cubicBezTo>
                  <a:pt x="863" y="397"/>
                  <a:pt x="863" y="397"/>
                  <a:pt x="863" y="397"/>
                </a:cubicBezTo>
                <a:cubicBezTo>
                  <a:pt x="671" y="1044"/>
                  <a:pt x="671" y="1044"/>
                  <a:pt x="671" y="1044"/>
                </a:cubicBezTo>
                <a:lnTo>
                  <a:pt x="818" y="1044"/>
                </a:lnTo>
                <a:close/>
                <a:moveTo>
                  <a:pt x="922" y="631"/>
                </a:moveTo>
                <a:cubicBezTo>
                  <a:pt x="932" y="594"/>
                  <a:pt x="941" y="545"/>
                  <a:pt x="951" y="507"/>
                </a:cubicBezTo>
                <a:cubicBezTo>
                  <a:pt x="953" y="507"/>
                  <a:pt x="953" y="507"/>
                  <a:pt x="953" y="507"/>
                </a:cubicBezTo>
                <a:cubicBezTo>
                  <a:pt x="962" y="545"/>
                  <a:pt x="973" y="593"/>
                  <a:pt x="985" y="631"/>
                </a:cubicBezTo>
                <a:cubicBezTo>
                  <a:pt x="1024" y="769"/>
                  <a:pt x="1024" y="769"/>
                  <a:pt x="1024" y="769"/>
                </a:cubicBezTo>
                <a:cubicBezTo>
                  <a:pt x="884" y="769"/>
                  <a:pt x="884" y="769"/>
                  <a:pt x="884" y="769"/>
                </a:cubicBezTo>
                <a:lnTo>
                  <a:pt x="922" y="631"/>
                </a:lnTo>
                <a:close/>
              </a:path>
            </a:pathLst>
          </a:custGeom>
          <a:pattFill prst="dkUpDiag">
            <a:fgClr>
              <a:schemeClr val="bg1">
                <a:lumMod val="9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DCF67F0-1BE5-4FB2-8F32-1D61BB267B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546024" y="3445898"/>
            <a:ext cx="14236048" cy="254120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8412480" y="233172"/>
            <a:ext cx="100584" cy="3049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48056" y="548640"/>
            <a:ext cx="8430768" cy="10058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12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343025" y="514351"/>
            <a:ext cx="6457950" cy="371615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D571-71DD-4498-843F-FD770BAD09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3025" y="1379937"/>
            <a:ext cx="6457950" cy="29122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1197864"/>
            <a:ext cx="9144000" cy="10058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pos="7248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orient="horz" pos="38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pos="1128" userDrawn="1">
          <p15:clr>
            <a:srgbClr val="FBAE40"/>
          </p15:clr>
        </p15:guide>
        <p15:guide id="8" pos="6552" userDrawn="1">
          <p15:clr>
            <a:srgbClr val="FBAE40"/>
          </p15:clr>
        </p15:guide>
        <p15:guide id="9" orient="horz" pos="2016" userDrawn="1">
          <p15:clr>
            <a:srgbClr val="FBAE40"/>
          </p15:clr>
        </p15:guide>
        <p15:guide id="10" orient="horz" pos="768" userDrawn="1">
          <p15:clr>
            <a:srgbClr val="FBAE40"/>
          </p15:clr>
        </p15:guide>
        <p15:guide id="11" orient="horz" pos="10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873" y="4567238"/>
            <a:ext cx="1907828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437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9029"/>
            <a:ext cx="7848600" cy="2765822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1pPr>
            <a:lvl2pPr>
              <a:defRPr sz="24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2pPr>
            <a:lvl3pPr>
              <a:defRPr sz="24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3pPr>
            <a:lvl4pPr>
              <a:defRPr sz="24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4pPr>
            <a:lvl5pPr>
              <a:defRPr sz="24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382000" y="4812507"/>
            <a:ext cx="685800" cy="27384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0D934B-3808-470B-89D2-9603805CFB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F5E1569-630C-49D9-A7B0-857B47BF17A9}"/>
              </a:ext>
            </a:extLst>
          </p:cNvPr>
          <p:cNvSpPr/>
          <p:nvPr userDrawn="1"/>
        </p:nvSpPr>
        <p:spPr>
          <a:xfrm rot="10800000">
            <a:off x="8484010" y="517537"/>
            <a:ext cx="145640" cy="342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99438-CAD4-4F51-9FB5-8FD5CBCA905D}"/>
              </a:ext>
            </a:extLst>
          </p:cNvPr>
          <p:cNvSpPr/>
          <p:nvPr userDrawn="1"/>
        </p:nvSpPr>
        <p:spPr>
          <a:xfrm rot="10800000">
            <a:off x="0" y="0"/>
            <a:ext cx="9144000" cy="1200150"/>
          </a:xfrm>
          <a:prstGeom prst="rect">
            <a:avLst/>
          </a:prstGeom>
          <a:solidFill>
            <a:srgbClr val="007C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A7262E-BA19-40CD-A245-1CDE42814857}"/>
              </a:ext>
            </a:extLst>
          </p:cNvPr>
          <p:cNvSpPr/>
          <p:nvPr userDrawn="1"/>
        </p:nvSpPr>
        <p:spPr>
          <a:xfrm rot="10800000">
            <a:off x="721067" y="1092202"/>
            <a:ext cx="1158533" cy="1037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088EF1D-574F-45E7-8741-95B55065386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2546024" y="-67732"/>
            <a:ext cx="14236048" cy="25412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873" y="4552950"/>
            <a:ext cx="1907828" cy="4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6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49" r:id="rId2"/>
    <p:sldLayoutId id="2147483651" r:id="rId3"/>
    <p:sldLayoutId id="2147483685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Geoffrey.Borthwick@va.gov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66B5925E-6D3D-4EEA-9AD4-740EC67CE188}"/>
              </a:ext>
            </a:extLst>
          </p:cNvPr>
          <p:cNvSpPr/>
          <p:nvPr/>
        </p:nvSpPr>
        <p:spPr>
          <a:xfrm rot="5400000">
            <a:off x="7757808" y="978500"/>
            <a:ext cx="275303" cy="252361"/>
          </a:xfrm>
          <a:prstGeom prst="halfFrame">
            <a:avLst>
              <a:gd name="adj1" fmla="val 15203"/>
              <a:gd name="adj2" fmla="val 152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 bwMode="auto">
          <a:xfrm>
            <a:off x="3194613" y="967029"/>
            <a:ext cx="4730187" cy="230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R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The Truth about Teleworking in the Federal Government: </a:t>
            </a:r>
          </a:p>
          <a:p>
            <a:pPr marR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An Evaluation of Perceptions and Impact</a:t>
            </a:r>
            <a:endParaRPr lang="en-US" sz="3600" dirty="0">
              <a:solidFill>
                <a:srgbClr val="000067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5080" y="3273778"/>
            <a:ext cx="4466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Geoffrey Borthwick, Ph.D.</a:t>
            </a:r>
          </a:p>
          <a:p>
            <a:pPr algn="r"/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Dean Blevins, Ph.D.</a:t>
            </a:r>
          </a:p>
          <a:p>
            <a:pPr algn="r"/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Mary Sue Farmer, Ph.D.</a:t>
            </a:r>
          </a:p>
          <a:p>
            <a:pPr algn="r"/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Stephanie Kolar, Ph.D.</a:t>
            </a:r>
          </a:p>
          <a:p>
            <a:pPr algn="r"/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tillium" charset="0"/>
                <a:cs typeface="Calibri" panose="020F0502020204030204" pitchFamily="34" charset="0"/>
              </a:rPr>
              <a:t>Cris White, Ph.D. </a:t>
            </a:r>
          </a:p>
        </p:txBody>
      </p:sp>
    </p:spTree>
    <p:extLst>
      <p:ext uri="{BB962C8B-B14F-4D97-AF65-F5344CB8AC3E}">
        <p14:creationId xmlns:p14="http://schemas.microsoft.com/office/powerpoint/2010/main" val="60687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Perceptions of Telework: 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Overall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DAE2864-82D9-47DA-AC3D-68C4FAEA29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915555"/>
              </p:ext>
            </p:extLst>
          </p:nvPr>
        </p:nvGraphicFramePr>
        <p:xfrm>
          <a:off x="152399" y="1200150"/>
          <a:ext cx="8897815" cy="3395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761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Perceptions of Telework: 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Comparison to Coworkers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AC35E52-79EA-4A41-B358-A32F006E4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408841"/>
              </p:ext>
            </p:extLst>
          </p:nvPr>
        </p:nvGraphicFramePr>
        <p:xfrm>
          <a:off x="0" y="1200149"/>
          <a:ext cx="9038492" cy="333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399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Perception of Telework on Performance: 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Workers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6CEB5-131D-40E8-B766-FD764AC80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690283"/>
              </p:ext>
            </p:extLst>
          </p:nvPr>
        </p:nvGraphicFramePr>
        <p:xfrm>
          <a:off x="101599" y="1291771"/>
          <a:ext cx="8897257" cy="313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47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Perception of Telework on Performance: Supervisors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4599007-8447-41DD-AF2A-26F829357A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664063"/>
              </p:ext>
            </p:extLst>
          </p:nvPr>
        </p:nvGraphicFramePr>
        <p:xfrm>
          <a:off x="130629" y="1262743"/>
          <a:ext cx="8897257" cy="328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5907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Effect of Telework on 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Recruitment  and Retention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C02116-A484-424A-B7E8-46FEDD39C6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023284"/>
              </p:ext>
            </p:extLst>
          </p:nvPr>
        </p:nvGraphicFramePr>
        <p:xfrm>
          <a:off x="914400" y="1200150"/>
          <a:ext cx="59436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279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Effect of Telework on Retirement: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Among Retirement Eligible Employees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4B2E6F-F427-4401-853C-137D40367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812056"/>
              </p:ext>
            </p:extLst>
          </p:nvPr>
        </p:nvGraphicFramePr>
        <p:xfrm>
          <a:off x="457200" y="1311322"/>
          <a:ext cx="6391835" cy="3832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352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Sub-Unit use of Team Techniques: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Effectiveness, Engagement, Job Satisfaction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D8CDFD-13D0-4D75-9D00-357A8DE268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01034"/>
              </p:ext>
            </p:extLst>
          </p:nvPr>
        </p:nvGraphicFramePr>
        <p:xfrm>
          <a:off x="182880" y="1253489"/>
          <a:ext cx="8844742" cy="328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478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Telework Barriers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FB1C5F-9BFE-4051-87A9-98B79863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040429"/>
              </p:ext>
            </p:extLst>
          </p:nvPr>
        </p:nvGraphicFramePr>
        <p:xfrm>
          <a:off x="170543" y="1285875"/>
          <a:ext cx="7944757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905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Qualitative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58AA7-94E4-4B05-B150-F9743004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2" y="1240077"/>
            <a:ext cx="8805798" cy="3274774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91% of comments were positive toward telework</a:t>
            </a:r>
          </a:p>
          <a:p>
            <a:r>
              <a:rPr lang="en-US" sz="3200" dirty="0"/>
              <a:t>Themes among comments included:</a:t>
            </a:r>
          </a:p>
          <a:p>
            <a:pPr marL="742968" lvl="1" indent="-285768">
              <a:buFont typeface="Arial" panose="020B0604020202020204" pitchFamily="34" charset="0"/>
              <a:buChar char="•"/>
            </a:pPr>
            <a:r>
              <a:rPr lang="en-US" sz="2800" dirty="0"/>
              <a:t>Individual level: quality of life, better work-life balance, improved health, and stress reduction</a:t>
            </a:r>
          </a:p>
          <a:p>
            <a:pPr marL="742968" lvl="1" indent="-285768">
              <a:buFont typeface="Arial" panose="020B0604020202020204" pitchFamily="34" charset="0"/>
              <a:buChar char="•"/>
            </a:pPr>
            <a:r>
              <a:rPr lang="en-US" sz="2800" dirty="0"/>
              <a:t>organization level: recruitment &amp; retention incentives and higher productivity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“Telework is a major reason why I stay at the VA”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48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Conclusion &amp; Implications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925A1E-140B-4BC0-BB27-9CFC8198E7CC}"/>
              </a:ext>
            </a:extLst>
          </p:cNvPr>
          <p:cNvSpPr/>
          <p:nvPr/>
        </p:nvSpPr>
        <p:spPr>
          <a:xfrm>
            <a:off x="125260" y="1277655"/>
            <a:ext cx="90187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Telework can be a valuable operational policy for organizations, offering benefits to both the organization and employees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Equitable implementation of telework policies ensures that all eligible employees can realize potential benefits</a:t>
            </a:r>
          </a:p>
          <a:p>
            <a:pPr marL="748187" indent="-748187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999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5978"/>
            <a:ext cx="6172200" cy="65127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1311965"/>
            <a:ext cx="4094921" cy="328265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Leadership Input and Support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Keith Welsh, LCSW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Andrea Massey, MS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Dave Xander, MA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Outside Survey Reviewers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Rebecca Thompson, PhD, Univ. of Baltimore</a:t>
            </a:r>
          </a:p>
          <a:p>
            <a:pPr lvl="1"/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29149" y="1709530"/>
            <a:ext cx="3998015" cy="2332384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C3C31"/>
              </a:buClr>
              <a:buSzPct val="117000"/>
              <a:buFont typeface="Arial" charset="0"/>
              <a:buChar char="•"/>
              <a:defRPr sz="2800" kern="1200" baseline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ea typeface="ＭＳ Ｐゴシック" pitchFamily="-65" charset="-128"/>
                <a:cs typeface="ＭＳ Ｐゴシック" pitchFamily="-65" charset="-128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C3C31"/>
              </a:buClr>
              <a:buSzPct val="117000"/>
              <a:buFont typeface="Arial" charset="0"/>
              <a:buChar char="•"/>
              <a:defRPr sz="2400" kern="1200" baseline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508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  <a:latin typeface="Calibri" pitchFamily="34" charset="0"/>
                <a:ea typeface="ＭＳ Ｐゴシック" pitchFamily="-65" charset="-128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C3C31"/>
              </a:buClr>
              <a:buSzPct val="117000"/>
              <a:buFont typeface="Arial" charset="0"/>
              <a:buChar char="•"/>
              <a:defRPr sz="2400" kern="1200" baseline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508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  <a:latin typeface="Calibri" pitchFamily="34" charset="0"/>
                <a:ea typeface="ＭＳ Ｐゴシック" pitchFamily="-65" charset="-128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C3C31"/>
              </a:buClr>
              <a:buSzPct val="117000"/>
              <a:buFont typeface="Arial" charset="0"/>
              <a:buChar char="•"/>
              <a:defRPr sz="2400" kern="1200" baseline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508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  <a:latin typeface="Calibri" pitchFamily="34" charset="0"/>
                <a:ea typeface="ＭＳ Ｐゴシック" pitchFamily="-65" charset="-128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C3C31"/>
              </a:buClr>
              <a:buSzPct val="117000"/>
              <a:buFont typeface="Arial" charset="0"/>
              <a:buChar char="•"/>
              <a:defRPr sz="2400" kern="1200" baseline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508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  <a:latin typeface="Calibri" pitchFamily="34" charset="0"/>
                <a:ea typeface="ＭＳ Ｐゴシック" pitchFamily="-65" charset="-128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/>
                </a:solidFill>
              </a:rPr>
              <a:t>Additional Data Sources &amp; Support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Scott </a:t>
            </a:r>
            <a:r>
              <a:rPr lang="en-US" sz="2000" dirty="0" err="1">
                <a:solidFill>
                  <a:schemeClr val="tx1"/>
                </a:solidFill>
                <a:effectLst/>
              </a:rPr>
              <a:t>McClernon</a:t>
            </a:r>
            <a:r>
              <a:rPr lang="en-US" sz="2000" dirty="0">
                <a:solidFill>
                  <a:schemeClr val="tx1"/>
                </a:solidFill>
                <a:effectLst/>
              </a:rPr>
              <a:t>, EES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Kathy Harris, EES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Keisha Contreras, VACO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ffectLst/>
              </a:rPr>
              <a:t>Freddie McWilliams, EES</a:t>
            </a:r>
          </a:p>
        </p:txBody>
      </p:sp>
    </p:spTree>
    <p:extLst>
      <p:ext uri="{BB962C8B-B14F-4D97-AF65-F5344CB8AC3E}">
        <p14:creationId xmlns:p14="http://schemas.microsoft.com/office/powerpoint/2010/main" val="3898041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EDC7-4C80-4B4F-A916-27BE17528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0077"/>
            <a:ext cx="7848600" cy="3169086"/>
          </a:xfrm>
        </p:spPr>
        <p:txBody>
          <a:bodyPr/>
          <a:lstStyle/>
          <a:p>
            <a:r>
              <a:rPr lang="en-US" sz="3200" dirty="0"/>
              <a:t>VA Telework Codes: 6% had no code</a:t>
            </a:r>
          </a:p>
          <a:p>
            <a:r>
              <a:rPr lang="en-US" sz="3200" dirty="0"/>
              <a:t>Self-report survey: potential for bias</a:t>
            </a:r>
          </a:p>
          <a:p>
            <a:r>
              <a:rPr lang="en-US" sz="3200" dirty="0"/>
              <a:t>No consistent real estate valuation method</a:t>
            </a:r>
          </a:p>
          <a:p>
            <a:r>
              <a:rPr lang="en-US" sz="3200" dirty="0"/>
              <a:t>No consistent telework eligibility in organization</a:t>
            </a:r>
          </a:p>
          <a:p>
            <a:r>
              <a:rPr lang="en-US" sz="3200" dirty="0"/>
              <a:t>Dispersed geographical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3334973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4196-4E8E-42E1-9991-B7C68C7B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2811"/>
            <a:ext cx="7848600" cy="3162040"/>
          </a:xfrm>
        </p:spPr>
        <p:txBody>
          <a:bodyPr/>
          <a:lstStyle/>
          <a:p>
            <a:r>
              <a:rPr lang="en-US" sz="3200" dirty="0"/>
              <a:t>Monitor performance – at all organizational levels</a:t>
            </a:r>
          </a:p>
          <a:p>
            <a:r>
              <a:rPr lang="en-US" sz="3200" dirty="0"/>
              <a:t>Improve telework coding</a:t>
            </a:r>
          </a:p>
          <a:p>
            <a:r>
              <a:rPr lang="en-US" sz="3200" dirty="0"/>
              <a:t>Move towards consistent telework eligibility</a:t>
            </a:r>
          </a:p>
          <a:p>
            <a:r>
              <a:rPr lang="en-US" sz="3200" dirty="0"/>
              <a:t>Investigate and implement telework best practices </a:t>
            </a:r>
          </a:p>
        </p:txBody>
      </p:sp>
    </p:spTree>
    <p:extLst>
      <p:ext uri="{BB962C8B-B14F-4D97-AF65-F5344CB8AC3E}">
        <p14:creationId xmlns:p14="http://schemas.microsoft.com/office/powerpoint/2010/main" val="1790639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A4DA-CE14-411F-BAB2-A7EA41EE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6451-B812-4B91-AA44-D0FD01AC8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76103"/>
            <a:ext cx="7848600" cy="303874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Geoffrey Borthwick, PhD</a:t>
            </a:r>
          </a:p>
          <a:p>
            <a:pPr marL="0" indent="0" algn="ctr">
              <a:buNone/>
            </a:pPr>
            <a:r>
              <a:rPr lang="en-US" sz="2400" dirty="0"/>
              <a:t>Department of Veterans Affairs │ Veterans Health Administration</a:t>
            </a:r>
          </a:p>
          <a:p>
            <a:pPr marL="0" indent="0" algn="ctr">
              <a:buNone/>
            </a:pPr>
            <a:r>
              <a:rPr lang="en-US" sz="2400" dirty="0"/>
              <a:t>Employee Education System │ Support Division</a:t>
            </a:r>
          </a:p>
          <a:p>
            <a:pPr marL="0" indent="0" algn="ctr">
              <a:buNone/>
            </a:pPr>
            <a:r>
              <a:rPr lang="en-US" sz="2400" dirty="0"/>
              <a:t>Cleveland</a:t>
            </a:r>
            <a:r>
              <a:rPr lang="en-US" sz="2400"/>
              <a:t>, Ohio</a:t>
            </a:r>
            <a:endParaRPr lang="en-US" sz="2400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Geoffrey.Borthwick@va.gov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05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EFEF-52D1-47E5-B389-BA9A8FC81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280160"/>
            <a:ext cx="8696960" cy="3234691"/>
          </a:xfrm>
        </p:spPr>
        <p:txBody>
          <a:bodyPr/>
          <a:lstStyle/>
          <a:p>
            <a:r>
              <a:rPr lang="en-US" sz="2400" dirty="0"/>
              <a:t>Telework has been increasing in both private and public sectors for decades</a:t>
            </a:r>
          </a:p>
          <a:p>
            <a:r>
              <a:rPr lang="en-US" sz="2400" dirty="0"/>
              <a:t>Transportation and Related Agencies Appropriations Act of 1993 developed a policy to telework to the maximum extent possible</a:t>
            </a:r>
          </a:p>
          <a:p>
            <a:r>
              <a:rPr lang="en-US" sz="2400" dirty="0"/>
              <a:t>Telework Enhancement Act of 2010 became the first policy across all agencies to encourage telework</a:t>
            </a:r>
            <a:endParaRPr lang="en-US" sz="2400" baseline="30000" dirty="0"/>
          </a:p>
          <a:p>
            <a:pPr lvl="1"/>
            <a:r>
              <a:rPr lang="en-US" sz="2200" dirty="0"/>
              <a:t>Organizational units and sub-units had different telework policies</a:t>
            </a:r>
          </a:p>
          <a:p>
            <a:pPr lvl="1"/>
            <a:r>
              <a:rPr lang="en-US" sz="2200" dirty="0"/>
              <a:t>Mandatory annual reporting to Congress</a:t>
            </a:r>
          </a:p>
          <a:p>
            <a:pPr lvl="1"/>
            <a:r>
              <a:rPr lang="en-US" sz="2200" dirty="0"/>
              <a:t>11 VA telework codes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EFEF-52D1-47E5-B389-BA9A8FC81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280160"/>
            <a:ext cx="8696960" cy="3234691"/>
          </a:xfrm>
        </p:spPr>
        <p:txBody>
          <a:bodyPr/>
          <a:lstStyle/>
          <a:p>
            <a:r>
              <a:rPr lang="en-US" sz="2400" dirty="0"/>
              <a:t>Government Accounting Office (e.g., GAO, 2016) has pointed out that while descriptive data are being collected and reported, process and outcome evaluations are rare and methodologically inconsistent</a:t>
            </a:r>
          </a:p>
          <a:p>
            <a:r>
              <a:rPr lang="en-US" sz="2400" dirty="0"/>
              <a:t>VA Employee Education System (EES) in 2016 began the process of developing and conducting a comprehensive evaluation that took place in 2017</a:t>
            </a:r>
          </a:p>
          <a:p>
            <a:r>
              <a:rPr lang="en-US" sz="2400" dirty="0"/>
              <a:t>The current presentation is an overview of the outcomes of that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0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5978"/>
            <a:ext cx="6172200" cy="6512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Presentation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97" y="1431235"/>
            <a:ext cx="8216346" cy="31633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Discuss the development of the evaluation protocol for this subunit of VA</a:t>
            </a:r>
          </a:p>
          <a:p>
            <a:r>
              <a:rPr lang="en-US" dirty="0">
                <a:solidFill>
                  <a:schemeClr val="tx1"/>
                </a:solidFill>
              </a:rPr>
              <a:t>Present the relationships of teleworking with job satisfaction and other work-related attitudes</a:t>
            </a:r>
          </a:p>
          <a:p>
            <a:r>
              <a:rPr lang="en-US" dirty="0">
                <a:solidFill>
                  <a:schemeClr val="tx1"/>
                </a:solidFill>
              </a:rPr>
              <a:t>Illustrate implementation issues and perceptions of supervisors and non-supervisors</a:t>
            </a:r>
          </a:p>
          <a:p>
            <a:r>
              <a:rPr lang="en-US" dirty="0">
                <a:solidFill>
                  <a:schemeClr val="tx1"/>
                </a:solidFill>
              </a:rPr>
              <a:t>Discuss evaluation challenges on this topic overall and in VA in particular</a:t>
            </a:r>
          </a:p>
        </p:txBody>
      </p:sp>
    </p:spTree>
    <p:extLst>
      <p:ext uri="{BB962C8B-B14F-4D97-AF65-F5344CB8AC3E}">
        <p14:creationId xmlns:p14="http://schemas.microsoft.com/office/powerpoint/2010/main" val="63812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62897-63CC-4E86-A6C7-32A401D65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6"/>
            <a:ext cx="7848600" cy="3462056"/>
          </a:xfrm>
        </p:spPr>
        <p:txBody>
          <a:bodyPr/>
          <a:lstStyle/>
          <a:p>
            <a:r>
              <a:rPr lang="en-US" dirty="0"/>
              <a:t>Telework Survey (self-report)</a:t>
            </a:r>
          </a:p>
          <a:p>
            <a:pPr lvl="1"/>
            <a:r>
              <a:rPr lang="en-US" dirty="0"/>
              <a:t>n = 327/390 (84% response rate)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n = 279 Non-supervisors, n = 48 Supervisors</a:t>
            </a:r>
            <a:endParaRPr lang="en-US" dirty="0"/>
          </a:p>
          <a:p>
            <a:r>
              <a:rPr lang="en-US" dirty="0"/>
              <a:t>VA All Employee Survey (self-report)</a:t>
            </a:r>
          </a:p>
          <a:p>
            <a:pPr lvl="1"/>
            <a:r>
              <a:rPr lang="en-US" dirty="0"/>
              <a:t>n = 388 (89% Response Rate)</a:t>
            </a:r>
          </a:p>
          <a:p>
            <a:r>
              <a:rPr lang="en-US" dirty="0"/>
              <a:t>Archival Data</a:t>
            </a:r>
          </a:p>
          <a:p>
            <a:pPr lvl="1"/>
            <a:r>
              <a:rPr lang="en-US" dirty="0"/>
              <a:t>Telework Central Office Telework Codes</a:t>
            </a:r>
          </a:p>
          <a:p>
            <a:pPr lvl="1"/>
            <a:r>
              <a:rPr lang="en-US" dirty="0"/>
              <a:t>Real Estate Lease Records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1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Telework Rate and Job Satisfaction: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 VA - Organization Level Comparison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DA87D28-9196-442F-965F-43F6458C5C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992625"/>
              </p:ext>
            </p:extLst>
          </p:nvPr>
        </p:nvGraphicFramePr>
        <p:xfrm>
          <a:off x="457199" y="1335640"/>
          <a:ext cx="7947061" cy="324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406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Telework Rate and Job Satisfaction: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Sub-Unit Level Comparison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03D1E13-734D-4FF3-8573-52EC181BD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576300"/>
              </p:ext>
            </p:extLst>
          </p:nvPr>
        </p:nvGraphicFramePr>
        <p:xfrm>
          <a:off x="182880" y="1253490"/>
          <a:ext cx="8778240" cy="325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09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Telework Rate and Job Satisfaction:</a:t>
            </a:r>
            <a:br>
              <a:rPr lang="en-US" sz="3200" b="1" dirty="0">
                <a:solidFill>
                  <a:schemeClr val="bg2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 Individual Level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3392071-360F-4E73-9786-8C6F37B9A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43276"/>
              </p:ext>
            </p:extLst>
          </p:nvPr>
        </p:nvGraphicFramePr>
        <p:xfrm>
          <a:off x="1161535" y="1200150"/>
          <a:ext cx="5906529" cy="347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B42C75E-075E-4632-942D-9BFD89265B31}"/>
              </a:ext>
            </a:extLst>
          </p:cNvPr>
          <p:cNvSpPr txBox="1"/>
          <p:nvPr/>
        </p:nvSpPr>
        <p:spPr>
          <a:xfrm>
            <a:off x="0" y="2545491"/>
            <a:ext cx="1264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</a:t>
            </a:r>
          </a:p>
          <a:p>
            <a:r>
              <a:rPr lang="en-US" dirty="0"/>
              <a:t>Satisfaction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B26A8-E054-4E19-ADF2-28CAAF4FD20A}"/>
              </a:ext>
            </a:extLst>
          </p:cNvPr>
          <p:cNvSpPr txBox="1"/>
          <p:nvPr/>
        </p:nvSpPr>
        <p:spPr>
          <a:xfrm>
            <a:off x="3819807" y="4670854"/>
            <a:ext cx="150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Telework Rate</a:t>
            </a:r>
          </a:p>
        </p:txBody>
      </p:sp>
    </p:spTree>
    <p:extLst>
      <p:ext uri="{BB962C8B-B14F-4D97-AF65-F5344CB8AC3E}">
        <p14:creationId xmlns:p14="http://schemas.microsoft.com/office/powerpoint/2010/main" val="79302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one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D4CB9"/>
      </a:accent1>
      <a:accent2>
        <a:srgbClr val="2256CE"/>
      </a:accent2>
      <a:accent3>
        <a:srgbClr val="235BDD"/>
      </a:accent3>
      <a:accent4>
        <a:srgbClr val="1F5CE9"/>
      </a:accent4>
      <a:accent5>
        <a:srgbClr val="1557F1"/>
      </a:accent5>
      <a:accent6>
        <a:srgbClr val="044FF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98C9FD47017940828A36AA8F83E202" ma:contentTypeVersion="0" ma:contentTypeDescription="Create a new document." ma:contentTypeScope="" ma:versionID="5bf667bb45ae1877db31b0af2dd85c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cd8e47304fe08980ef36dec7c359be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Name of Even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207028-A3C7-4293-B329-80FE484CF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B124A-46B3-4076-8FC9-199183EE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287E63-8947-4BC3-BC5C-967EC5DAC667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16286</TotalTime>
  <Words>960</Words>
  <Application>Microsoft Office PowerPoint</Application>
  <PresentationFormat>On-screen Show (16:9)</PresentationFormat>
  <Paragraphs>132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Lato</vt:lpstr>
      <vt:lpstr>Titillium</vt:lpstr>
      <vt:lpstr>Office Theme</vt:lpstr>
      <vt:lpstr>PowerPoint Presentation</vt:lpstr>
      <vt:lpstr>Acknowledgments</vt:lpstr>
      <vt:lpstr>Background</vt:lpstr>
      <vt:lpstr>Background</vt:lpstr>
      <vt:lpstr>Presentation Objectives</vt:lpstr>
      <vt:lpstr>Methods</vt:lpstr>
      <vt:lpstr>Telework Rate and Job Satisfaction:  VA - Organization Level Comparison</vt:lpstr>
      <vt:lpstr>Telework Rate and Job Satisfaction: Sub-Unit Level Comparison</vt:lpstr>
      <vt:lpstr>Telework Rate and Job Satisfaction:  Individual Level</vt:lpstr>
      <vt:lpstr>Perceptions of Telework:  Overall</vt:lpstr>
      <vt:lpstr>Perceptions of Telework:  Comparison to Coworkers</vt:lpstr>
      <vt:lpstr>Perception of Telework on Performance:  Workers</vt:lpstr>
      <vt:lpstr>Perception of Telework on Performance: Supervisors</vt:lpstr>
      <vt:lpstr>Effect of Telework on  Recruitment  and Retention</vt:lpstr>
      <vt:lpstr>Effect of Telework on Retirement: Among Retirement Eligible Employees</vt:lpstr>
      <vt:lpstr>Sub-Unit use of Team Techniques: Effectiveness, Engagement, Job Satisfaction</vt:lpstr>
      <vt:lpstr>Telework Barriers</vt:lpstr>
      <vt:lpstr>Qualitative Data</vt:lpstr>
      <vt:lpstr>Conclusion &amp; Implications</vt:lpstr>
      <vt:lpstr>Limitations</vt:lpstr>
      <vt:lpstr>Future Plans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VHA EES</dc:title>
  <dc:creator>Microsoft Office User</dc:creator>
  <cp:lastModifiedBy>Geoff~</cp:lastModifiedBy>
  <cp:revision>252</cp:revision>
  <dcterms:created xsi:type="dcterms:W3CDTF">2016-09-12T05:36:59Z</dcterms:created>
  <dcterms:modified xsi:type="dcterms:W3CDTF">2018-11-19T22:08:08Z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0x010100E498C9FD47017940828A36AA8F83E202</vt:lpwstr>
  </property>
</Properties>
</file>