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256" r:id="rId2"/>
    <p:sldId id="257" r:id="rId3"/>
    <p:sldId id="258" r:id="rId4"/>
    <p:sldId id="264" r:id="rId5"/>
    <p:sldId id="259" r:id="rId6"/>
    <p:sldId id="286" r:id="rId7"/>
    <p:sldId id="301" r:id="rId8"/>
    <p:sldId id="287" r:id="rId9"/>
    <p:sldId id="288" r:id="rId10"/>
    <p:sldId id="289" r:id="rId11"/>
    <p:sldId id="290" r:id="rId12"/>
    <p:sldId id="291" r:id="rId13"/>
    <p:sldId id="303" r:id="rId14"/>
    <p:sldId id="304" r:id="rId15"/>
    <p:sldId id="305" r:id="rId16"/>
    <p:sldId id="306" r:id="rId17"/>
    <p:sldId id="307" r:id="rId18"/>
    <p:sldId id="265" r:id="rId19"/>
    <p:sldId id="267" r:id="rId20"/>
    <p:sldId id="268" r:id="rId21"/>
    <p:sldId id="269" r:id="rId22"/>
    <p:sldId id="270" r:id="rId23"/>
    <p:sldId id="266" r:id="rId24"/>
    <p:sldId id="30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78330" autoAdjust="0"/>
  </p:normalViewPr>
  <p:slideViewPr>
    <p:cSldViewPr>
      <p:cViewPr>
        <p:scale>
          <a:sx n="100" d="100"/>
          <a:sy n="100" d="100"/>
        </p:scale>
        <p:origin x="-276" y="1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2" d="100"/>
          <a:sy n="42" d="100"/>
        </p:scale>
        <p:origin x="-2379" y="-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BCBEC941-FE77-4BFA-A609-BF017BCF92BF}" type="datetimeFigureOut">
              <a:rPr lang="en-US"/>
              <a:pPr/>
              <a:t>11/28/2011</a:t>
            </a:fld>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826D83B-4EDF-46EA-93FD-67BADE55BBE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Calibri" pitchFamily="34" charset="0"/>
                <a:ea typeface="+mn-ea"/>
                <a:cs typeface="+mn-cs"/>
              </a:rPr>
              <a:t>Welcome</a:t>
            </a:r>
            <a:r>
              <a:rPr lang="en-US" sz="1200" kern="1200" baseline="0" dirty="0" smtClean="0">
                <a:solidFill>
                  <a:schemeClr val="tx1"/>
                </a:solidFill>
                <a:latin typeface="Calibri" pitchFamily="34" charset="0"/>
                <a:ea typeface="+mn-ea"/>
                <a:cs typeface="+mn-cs"/>
              </a:rPr>
              <a:t> to this session on ways to evaluate use of social media.  I’m Robin </a:t>
            </a:r>
            <a:r>
              <a:rPr lang="en-US" sz="1200" kern="1200" baseline="0" dirty="0" err="1" smtClean="0">
                <a:solidFill>
                  <a:schemeClr val="tx1"/>
                </a:solidFill>
                <a:latin typeface="Calibri" pitchFamily="34" charset="0"/>
                <a:ea typeface="+mn-ea"/>
                <a:cs typeface="+mn-cs"/>
              </a:rPr>
              <a:t>Kipke</a:t>
            </a:r>
            <a:r>
              <a:rPr lang="en-US" sz="1200" kern="1200" baseline="0" dirty="0" smtClean="0">
                <a:solidFill>
                  <a:schemeClr val="tx1"/>
                </a:solidFill>
                <a:latin typeface="Calibri" pitchFamily="34" charset="0"/>
                <a:ea typeface="+mn-ea"/>
                <a:cs typeface="+mn-cs"/>
              </a:rPr>
              <a:t> </a:t>
            </a:r>
          </a:p>
          <a:p>
            <a:pPr lvl="0">
              <a:buFont typeface="Arial" pitchFamily="34" charset="0"/>
              <a:buChar char="•"/>
            </a:pPr>
            <a:endParaRPr lang="en-US" sz="1200" kern="1200" baseline="0" dirty="0" smtClean="0">
              <a:solidFill>
                <a:schemeClr val="tx1"/>
              </a:solidFill>
              <a:latin typeface="Calibri" pitchFamily="34" charset="0"/>
              <a:ea typeface="+mn-ea"/>
              <a:cs typeface="+mn-cs"/>
            </a:endParaRPr>
          </a:p>
          <a:p>
            <a:pPr lvl="0">
              <a:buFont typeface="Arial" pitchFamily="34" charset="0"/>
              <a:buChar char="•"/>
            </a:pPr>
            <a:r>
              <a:rPr lang="en-US" sz="1200" kern="1200" dirty="0" smtClean="0">
                <a:solidFill>
                  <a:schemeClr val="tx1"/>
                </a:solidFill>
                <a:latin typeface="Calibri" pitchFamily="34" charset="0"/>
                <a:ea typeface="+mn-ea"/>
                <a:cs typeface="+mn-cs"/>
              </a:rPr>
              <a:t> Intro self &amp; what here to talk about here today</a:t>
            </a:r>
          </a:p>
          <a:p>
            <a:pPr lvl="0">
              <a:buFont typeface="Arial" pitchFamily="34" charset="0"/>
              <a:buChar char="•"/>
            </a:pPr>
            <a:endParaRPr lang="en-US" sz="12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826D83B-4EDF-46EA-93FD-67BADE55BBE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page shows how many people</a:t>
            </a:r>
            <a:r>
              <a:rPr lang="en-US" baseline="0" dirty="0" smtClean="0"/>
              <a:t> are liking your page each day.  So you could go back to your posts and see what content people were moved to like – this can give you some indication that you might want to include more posts of a similar topic.  Look too at The Like Sources – where are they coming from?  A good strategy is to learn what you have in common with people who may share your interests.  Here we see that 2 people were liking something on your page or your news feed and 1 liked your page as a recommended pages\ source.</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page is useful</a:t>
            </a:r>
            <a:r>
              <a:rPr lang="en-US" baseline="0" dirty="0" smtClean="0"/>
              <a:t> because it shows you how many unique people were reached by Shasta’s posts.  Here there is no difference between those who saw content about the page in their newsfeed, ticker or on your page and those who saw it as a post from a friend.  So that means that no one reposted.  What is </a:t>
            </a:r>
            <a:r>
              <a:rPr lang="en-US" baseline="0" dirty="0" smtClean="0"/>
              <a:t>interesting </a:t>
            </a:r>
            <a:r>
              <a:rPr lang="en-US" baseline="0" dirty="0" smtClean="0"/>
              <a:t>is the frequency data.  It shows that in the last 7 days, about 16 people saw content about the page 1-2 times a day.  Your goal is to reach unique people as often as possible.</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looking at this page you want</a:t>
            </a:r>
            <a:r>
              <a:rPr lang="en-US" baseline="0" dirty="0" smtClean="0"/>
              <a:t> to try to account for the peaks and valleys – what might be driving people to your different tabs on your site on particular days.  Looking at what content people are looking at can help you ID the kind of content that gets people to open (and perhaps like).  Direction= do more of that type</a:t>
            </a:r>
          </a:p>
          <a:p>
            <a:endParaRPr lang="en-US" baseline="0" dirty="0" smtClean="0"/>
          </a:p>
          <a:p>
            <a:r>
              <a:rPr lang="en-US" baseline="0" dirty="0" smtClean="0"/>
              <a:t>From external referrers, you can get a sense of how people are finding your page outside of FB.  Google analytics can give you a better idea of that.</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source</a:t>
            </a:r>
            <a:r>
              <a:rPr lang="en-US" baseline="0" dirty="0" smtClean="0"/>
              <a:t> of data that you can access for free is Google analytics.  To set it up, you add a line of code onto ea pg you want included in the analysis and then you’ll be able to see all sorts of things about who is visiting your website, what pages they go to, for how long, what content they download, etc.  What’s interesting here is the source of the web traffic. </a:t>
            </a:r>
            <a:r>
              <a:rPr lang="en-US" baseline="0" dirty="0" err="1" smtClean="0"/>
              <a:t>Facebook</a:t>
            </a:r>
            <a:r>
              <a:rPr lang="en-US" baseline="0" dirty="0" smtClean="0"/>
              <a:t> is the #1 source.  Important to pay attn to who is driving traffic to your site.  Depending on type of content, it may be problematic that they are only spending 10 sec on the pg</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helpful open source analytical software = </a:t>
            </a:r>
            <a:r>
              <a:rPr lang="en-US" baseline="0" dirty="0" err="1" smtClean="0"/>
              <a:t>ThinkUp</a:t>
            </a:r>
            <a:r>
              <a:rPr lang="en-US" baseline="0" dirty="0" smtClean="0"/>
              <a:t>.  Pulls together data from multiple SM platforms and presents it in a variety of formats</a:t>
            </a:r>
          </a:p>
          <a:p>
            <a:r>
              <a:rPr lang="en-US" dirty="0" smtClean="0"/>
              <a:t>CAVEAT: </a:t>
            </a:r>
            <a:r>
              <a:rPr lang="en-US" dirty="0" err="1" smtClean="0"/>
              <a:t>ThinkUp</a:t>
            </a:r>
            <a:r>
              <a:rPr lang="en-US" dirty="0" smtClean="0"/>
              <a:t> is for organizations and personalities who have more than 1,000 friends or followers, and need deeper analysis tools to derive meaning from those interactions.</a:t>
            </a:r>
          </a:p>
          <a:p>
            <a:r>
              <a:rPr lang="en-US" dirty="0" smtClean="0"/>
              <a:t>http://thinkupapp.com</a:t>
            </a:r>
            <a:r>
              <a:rPr lang="en-US" dirty="0" smtClean="0"/>
              <a:t>/</a:t>
            </a:r>
          </a:p>
          <a:p>
            <a:endParaRPr lang="en-US" dirty="0" smtClean="0"/>
          </a:p>
          <a:p>
            <a:r>
              <a:rPr lang="en-US" dirty="0" smtClean="0"/>
              <a:t>You can use</a:t>
            </a:r>
            <a:r>
              <a:rPr lang="en-US" baseline="0" dirty="0" smtClean="0"/>
              <a:t> it to do content analysis.  You can search by person or by topic or key word.  This slide shows a compilation of all posts and tweets containing the word “design”.</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also look</a:t>
            </a:r>
            <a:r>
              <a:rPr lang="en-US" baseline="0" dirty="0" smtClean="0"/>
              <a:t> at trends across conversations by pulling up the 20 most commonly mentioned words.  It compiles the list but then also shows each mention so you can examine the context within a conversation.</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also map</a:t>
            </a:r>
            <a:r>
              <a:rPr lang="en-US" baseline="0" dirty="0" smtClean="0"/>
              <a:t> posts and responses geographically to see if there is a trend by area – do people in one community feel differently about the topic than those in another?</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Metrics are determined </a:t>
            </a:r>
            <a:r>
              <a:rPr lang="en-US" dirty="0" smtClean="0"/>
              <a:t>by </a:t>
            </a:r>
            <a:r>
              <a:rPr lang="en-US" dirty="0" smtClean="0"/>
              <a:t>objectives </a:t>
            </a:r>
            <a:endParaRPr lang="en-US" dirty="0" smtClean="0"/>
          </a:p>
          <a:p>
            <a:r>
              <a:rPr lang="en-US" dirty="0" smtClean="0"/>
              <a:t>  -- Reach</a:t>
            </a:r>
            <a:endParaRPr lang="en-US" dirty="0" smtClean="0"/>
          </a:p>
          <a:p>
            <a:r>
              <a:rPr lang="en-US" dirty="0" smtClean="0"/>
              <a:t>  -- Engagement </a:t>
            </a:r>
            <a:endParaRPr lang="en-US" dirty="0" smtClean="0"/>
          </a:p>
          <a:p>
            <a:r>
              <a:rPr lang="en-US" dirty="0" smtClean="0"/>
              <a:t>  -- Content</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So </a:t>
            </a:r>
            <a:r>
              <a:rPr lang="en-US" sz="1200" kern="1200" dirty="0" smtClean="0">
                <a:solidFill>
                  <a:schemeClr val="tx1"/>
                </a:solidFill>
                <a:latin typeface="Calibri" pitchFamily="34" charset="0"/>
                <a:ea typeface="+mn-ea"/>
                <a:cs typeface="+mn-cs"/>
              </a:rPr>
              <a:t>as we began</a:t>
            </a:r>
            <a:r>
              <a:rPr lang="en-US" sz="1200" kern="1200" baseline="0" dirty="0" smtClean="0">
                <a:solidFill>
                  <a:schemeClr val="tx1"/>
                </a:solidFill>
                <a:latin typeface="Calibri" pitchFamily="34" charset="0"/>
                <a:ea typeface="+mn-ea"/>
                <a:cs typeface="+mn-cs"/>
              </a:rPr>
              <a:t> to think about what evaluation measures to look at, we had to keep in mind the realities of our client organizations.  Many are facing sh</a:t>
            </a:r>
            <a:r>
              <a:rPr lang="en-US" sz="1200" kern="1200" dirty="0" smtClean="0">
                <a:solidFill>
                  <a:schemeClr val="tx1"/>
                </a:solidFill>
                <a:latin typeface="Calibri" pitchFamily="34" charset="0"/>
                <a:ea typeface="+mn-ea"/>
                <a:cs typeface="+mn-cs"/>
              </a:rPr>
              <a:t>rinking budgets and</a:t>
            </a:r>
            <a:r>
              <a:rPr lang="en-US" sz="1200" kern="1200" baseline="0" dirty="0" smtClean="0">
                <a:solidFill>
                  <a:schemeClr val="tx1"/>
                </a:solidFill>
                <a:latin typeface="Calibri" pitchFamily="34" charset="0"/>
                <a:ea typeface="+mn-ea"/>
                <a:cs typeface="+mn-cs"/>
              </a:rPr>
              <a:t> staff; they are </a:t>
            </a:r>
            <a:r>
              <a:rPr lang="en-US" sz="1200" kern="1200" dirty="0" smtClean="0">
                <a:solidFill>
                  <a:schemeClr val="tx1"/>
                </a:solidFill>
                <a:latin typeface="Calibri" pitchFamily="34" charset="0"/>
                <a:ea typeface="+mn-ea"/>
                <a:cs typeface="+mn-cs"/>
              </a:rPr>
              <a:t>looking for ways to do more with less.  Expensive software or conduct time-intensive research is out of the question.  They are looking for quick, easy snapshots of what their use</a:t>
            </a:r>
            <a:r>
              <a:rPr lang="en-US" sz="1200" kern="1200" baseline="0" dirty="0" smtClean="0">
                <a:solidFill>
                  <a:schemeClr val="tx1"/>
                </a:solidFill>
                <a:latin typeface="Calibri" pitchFamily="34" charset="0"/>
                <a:ea typeface="+mn-ea"/>
                <a:cs typeface="+mn-cs"/>
              </a:rPr>
              <a:t> of SM</a:t>
            </a:r>
            <a:r>
              <a:rPr lang="en-US" sz="1200" kern="1200" dirty="0" smtClean="0">
                <a:solidFill>
                  <a:schemeClr val="tx1"/>
                </a:solidFill>
                <a:latin typeface="Calibri" pitchFamily="34" charset="0"/>
                <a:ea typeface="+mn-ea"/>
                <a:cs typeface="+mn-cs"/>
              </a:rPr>
              <a:t> is doing for their program.  They want</a:t>
            </a:r>
            <a:r>
              <a:rPr lang="en-US" sz="1200" kern="1200" baseline="0" dirty="0" smtClean="0">
                <a:solidFill>
                  <a:schemeClr val="tx1"/>
                </a:solidFill>
                <a:latin typeface="Calibri" pitchFamily="34" charset="0"/>
                <a:ea typeface="+mn-ea"/>
                <a:cs typeface="+mn-cs"/>
              </a:rPr>
              <a:t> to know whether </a:t>
            </a:r>
            <a:r>
              <a:rPr lang="en-US" sz="1200" kern="1200" dirty="0" smtClean="0">
                <a:solidFill>
                  <a:schemeClr val="tx1"/>
                </a:solidFill>
                <a:latin typeface="Calibri" pitchFamily="34" charset="0"/>
                <a:ea typeface="+mn-ea"/>
                <a:cs typeface="+mn-cs"/>
              </a:rPr>
              <a:t>SM can increase their</a:t>
            </a:r>
            <a:r>
              <a:rPr lang="en-US" sz="1200" kern="1200" baseline="0" dirty="0" smtClean="0">
                <a:solidFill>
                  <a:schemeClr val="tx1"/>
                </a:solidFill>
                <a:latin typeface="Calibri" pitchFamily="34" charset="0"/>
                <a:ea typeface="+mn-ea"/>
                <a:cs typeface="+mn-cs"/>
              </a:rPr>
              <a:t> reach, </a:t>
            </a:r>
            <a:r>
              <a:rPr lang="en-US" sz="1200" kern="1200" dirty="0" smtClean="0">
                <a:solidFill>
                  <a:schemeClr val="tx1"/>
                </a:solidFill>
                <a:latin typeface="Calibri" pitchFamily="34" charset="0"/>
                <a:ea typeface="+mn-ea"/>
                <a:cs typeface="+mn-cs"/>
              </a:rPr>
              <a:t>relevance and engagement so that they can understand</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community needs and priorities, improve their messaging, build wider support and mobilize people to take action.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r>
              <a:rPr lang="en-US" sz="1200" kern="1200" dirty="0" smtClean="0">
                <a:solidFill>
                  <a:schemeClr val="tx1"/>
                </a:solidFill>
                <a:latin typeface="Calibri" pitchFamily="34" charset="0"/>
                <a:ea typeface="+mn-ea"/>
                <a:cs typeface="+mn-cs"/>
              </a:rPr>
              <a:t>The for-profit sector took the lead early on to </a:t>
            </a:r>
            <a:r>
              <a:rPr lang="en-US" sz="1200" kern="1200" dirty="0" err="1" smtClean="0">
                <a:solidFill>
                  <a:schemeClr val="tx1"/>
                </a:solidFill>
                <a:latin typeface="Calibri" pitchFamily="34" charset="0"/>
                <a:ea typeface="+mn-ea"/>
                <a:cs typeface="+mn-cs"/>
              </a:rPr>
              <a:t>devel</a:t>
            </a:r>
            <a:r>
              <a:rPr lang="en-US" sz="1200" kern="1200" dirty="0" smtClean="0">
                <a:solidFill>
                  <a:schemeClr val="tx1"/>
                </a:solidFill>
                <a:latin typeface="Calibri" pitchFamily="34" charset="0"/>
                <a:ea typeface="+mn-ea"/>
                <a:cs typeface="+mn-cs"/>
              </a:rPr>
              <a:t> metrics that measure # views, friends, </a:t>
            </a:r>
            <a:r>
              <a:rPr lang="en-US" sz="1200" kern="1200" dirty="0" err="1" smtClean="0">
                <a:solidFill>
                  <a:schemeClr val="tx1"/>
                </a:solidFill>
                <a:latin typeface="Calibri" pitchFamily="34" charset="0"/>
                <a:ea typeface="+mn-ea"/>
                <a:cs typeface="+mn-cs"/>
              </a:rPr>
              <a:t>retweets</a:t>
            </a:r>
            <a:r>
              <a:rPr lang="en-US" sz="1200" kern="1200" dirty="0" smtClean="0">
                <a:solidFill>
                  <a:schemeClr val="tx1"/>
                </a:solidFill>
                <a:latin typeface="Calibri" pitchFamily="34" charset="0"/>
                <a:ea typeface="+mn-ea"/>
                <a:cs typeface="+mn-cs"/>
              </a:rPr>
              <a:t>, etc. but less able to measure </a:t>
            </a:r>
            <a:r>
              <a:rPr lang="en-US" sz="1200" b="1" u="sng" kern="1200" dirty="0" smtClean="0">
                <a:solidFill>
                  <a:schemeClr val="tx1"/>
                </a:solidFill>
                <a:latin typeface="Calibri" pitchFamily="34" charset="0"/>
                <a:ea typeface="+mn-ea"/>
                <a:cs typeface="+mn-cs"/>
              </a:rPr>
              <a:t>engagement</a:t>
            </a:r>
            <a:r>
              <a:rPr lang="en-US" sz="1200" kern="1200" dirty="0" smtClean="0">
                <a:solidFill>
                  <a:schemeClr val="tx1"/>
                </a:solidFill>
                <a:latin typeface="Calibri" pitchFamily="34" charset="0"/>
                <a:ea typeface="+mn-ea"/>
                <a:cs typeface="+mn-cs"/>
              </a:rPr>
              <a:t> – community-building, that outreach is actually making a difference with advocacy orgs like ours.  We are not trying to sell a product but trying to change community norms and promote policies. </a:t>
            </a:r>
            <a:r>
              <a:rPr lang="en-US" dirty="0" smtClean="0"/>
              <a:t>Social</a:t>
            </a:r>
            <a:r>
              <a:rPr lang="en-US" baseline="0" dirty="0" smtClean="0"/>
              <a:t> media is</a:t>
            </a:r>
            <a:r>
              <a:rPr lang="en-US" dirty="0" smtClean="0"/>
              <a:t> about building connections.  Using social media for advocacy efforts</a:t>
            </a:r>
            <a:r>
              <a:rPr lang="en-US" baseline="0" dirty="0" smtClean="0"/>
              <a:t> seems </a:t>
            </a:r>
            <a:r>
              <a:rPr lang="en-US" dirty="0" smtClean="0"/>
              <a:t>more about process than outcomes.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826D83B-4EDF-46EA-93FD-67BADE55BBEC}"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Engagement –</a:t>
            </a:r>
            <a:r>
              <a:rPr lang="en-US" baseline="0" dirty="0" smtClean="0"/>
              <a:t> where, when, how best to engage your audience</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Content – what is being said,</a:t>
            </a:r>
            <a:r>
              <a:rPr lang="en-US" baseline="0" dirty="0" smtClean="0"/>
              <a:t> perceived about you/your issue?</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am an evaluation associate at the TCEC at UC Davis.  We provide evaluation assistance to all of the projects working on tobacco control in CA.  We conduct trainings, produce resource materials and publications, as well as carry out evaluation research.</a:t>
            </a:r>
          </a:p>
        </p:txBody>
      </p:sp>
      <p:sp>
        <p:nvSpPr>
          <p:cNvPr id="4" name="Slide Number Placeholder 3"/>
          <p:cNvSpPr>
            <a:spLocks noGrp="1"/>
          </p:cNvSpPr>
          <p:nvPr>
            <p:ph type="sldNum" sz="quarter" idx="10"/>
          </p:nvPr>
        </p:nvSpPr>
        <p:spPr/>
        <p:txBody>
          <a:bodyPr/>
          <a:lstStyle/>
          <a:p>
            <a:fld id="{3826D83B-4EDF-46EA-93FD-67BADE55BBE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data to shape your messaging,</a:t>
            </a:r>
            <a:r>
              <a:rPr lang="en-US" baseline="0" dirty="0" smtClean="0"/>
              <a:t> methods of outreach (your use of Social Media)</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is social</a:t>
            </a:r>
            <a:r>
              <a:rPr lang="en-US" baseline="0" dirty="0" smtClean="0"/>
              <a:t> media benefitting your program/organization?  Is it worth the investment of time/resources?</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Engagement is not so much a metric but a method. There</a:t>
            </a:r>
            <a:r>
              <a:rPr lang="en-US" baseline="0" dirty="0" smtClean="0"/>
              <a:t> are m</a:t>
            </a:r>
            <a:r>
              <a:rPr lang="en-US" dirty="0" smtClean="0"/>
              <a:t>ultiple levels of engagement</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Focus on conversation-based rather than comment-based sentiment analysis = a better read on the aggregate sentiment (mashable.com? Making Data Relevant 1/1/11)</a:t>
            </a:r>
          </a:p>
          <a:p>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t>
            </a:r>
            <a:r>
              <a:rPr lang="en-US" dirty="0" smtClean="0"/>
              <a:t>currently in development </a:t>
            </a:r>
            <a:r>
              <a:rPr lang="en-US" smtClean="0"/>
              <a:t>for release</a:t>
            </a:r>
            <a:r>
              <a:rPr lang="en-US" baseline="0" smtClean="0"/>
              <a:t> in </a:t>
            </a:r>
            <a:r>
              <a:rPr lang="en-US" baseline="0" dirty="0" smtClean="0"/>
              <a:t>2012, a comprehensive guide on using and evaluating social media from the California Youth Advocacy Network and the Center for Evaluation and Research (Tobacco Control Evaluation Center).  So stay tuned!</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We’re partnering with the CA Youth Advocacy</a:t>
            </a:r>
            <a:r>
              <a:rPr lang="en-US" sz="1200" kern="1200" baseline="0" dirty="0" smtClean="0">
                <a:solidFill>
                  <a:schemeClr val="tx1"/>
                </a:solidFill>
                <a:latin typeface="Calibri" pitchFamily="34" charset="0"/>
                <a:ea typeface="+mn-ea"/>
                <a:cs typeface="+mn-cs"/>
              </a:rPr>
              <a:t> Network to develop a </a:t>
            </a:r>
            <a:r>
              <a:rPr lang="en-US" sz="1200" kern="1200" dirty="0" smtClean="0">
                <a:solidFill>
                  <a:schemeClr val="tx1"/>
                </a:solidFill>
                <a:latin typeface="Calibri" pitchFamily="34" charset="0"/>
                <a:ea typeface="+mn-ea"/>
                <a:cs typeface="+mn-cs"/>
              </a:rPr>
              <a:t>how-to guide on Social Media –what it can do for orgs engaged in advocacy, how to use it, ways to evaluate its use.  And</a:t>
            </a:r>
            <a:r>
              <a:rPr lang="en-US" sz="1200" kern="1200" baseline="0" dirty="0" smtClean="0">
                <a:solidFill>
                  <a:schemeClr val="tx1"/>
                </a:solidFill>
                <a:latin typeface="Calibri" pitchFamily="34" charset="0"/>
                <a:ea typeface="+mn-ea"/>
                <a:cs typeface="+mn-cs"/>
              </a:rPr>
              <a:t> in this session we hope to share some of what we learned and perhaps talk over some the struggles we are still grappling with.</a:t>
            </a:r>
            <a:endParaRPr lang="en-US" sz="1200" kern="1200" dirty="0" smtClean="0">
              <a:solidFill>
                <a:schemeClr val="tx1"/>
              </a:solidFill>
              <a:latin typeface="Calibri"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Calibri" pitchFamily="34" charset="0"/>
                <a:ea typeface="+mn-ea"/>
                <a:cs typeface="+mn-cs"/>
              </a:rPr>
              <a:t>Before we begin talking about how to evaluate SM, want to give a little background context about our audience for this manual, as that impacts how we think about the evaluation.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Talk about how Amelia and I are from two diff orgs w diff focuses, and 2 diff generations—one that embraces SM and one that needs to be convinced of its utility.  She brings SM expertise, I bring evaluation.</a:t>
            </a:r>
          </a:p>
          <a:p>
            <a:endParaRPr lang="en-US" dirty="0" smtClean="0"/>
          </a:p>
          <a:p>
            <a:r>
              <a:rPr lang="en-US" dirty="0" smtClean="0"/>
              <a:t>We’re sorry that she could not be here today.</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We serve approximately</a:t>
            </a:r>
            <a:r>
              <a:rPr lang="en-US" baseline="0" dirty="0" smtClean="0"/>
              <a:t> 100 </a:t>
            </a:r>
            <a:r>
              <a:rPr lang="en-US" dirty="0" smtClean="0"/>
              <a:t>county health departments and community-based organizations working</a:t>
            </a:r>
            <a:r>
              <a:rPr lang="en-US" baseline="0" dirty="0" smtClean="0"/>
              <a:t> on tobacco control issues throughout CA.  Funded by the state’s Dept. of Public Health, the projects attempt to change community norms in order to get policies passed which </a:t>
            </a:r>
            <a:r>
              <a:rPr lang="en-US" dirty="0" smtClean="0"/>
              <a:t>reduce the reach and health impacts of the tobacco industry – policies for example that restrict</a:t>
            </a:r>
            <a:r>
              <a:rPr lang="en-US" baseline="0" dirty="0" smtClean="0"/>
              <a:t> smoking in apartment complexes, or shared public spaces, or require a license to sell tobacco products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smtClean="0"/>
              <a:t>This norm change </a:t>
            </a:r>
            <a:r>
              <a:rPr lang="en-US" baseline="0" dirty="0" smtClean="0"/>
              <a:t>process </a:t>
            </a:r>
            <a:r>
              <a:rPr lang="en-US" dirty="0" smtClean="0"/>
              <a:t>requires each</a:t>
            </a:r>
            <a:r>
              <a:rPr lang="en-US" baseline="0" dirty="0" smtClean="0"/>
              <a:t> </a:t>
            </a:r>
            <a:r>
              <a:rPr lang="en-US" dirty="0" smtClean="0"/>
              <a:t>project to build allies within the community, educate stakeholders and the public, build a groundswell of support, collect compelling data to</a:t>
            </a:r>
            <a:r>
              <a:rPr lang="en-US" baseline="0" dirty="0" smtClean="0"/>
              <a:t> convince </a:t>
            </a:r>
            <a:r>
              <a:rPr lang="en-US" dirty="0" err="1" smtClean="0"/>
              <a:t>decisionmakers</a:t>
            </a:r>
            <a:r>
              <a:rPr lang="en-US" dirty="0" smtClean="0"/>
              <a:t>, and then work with them to draft policy language for adoption. </a:t>
            </a:r>
          </a:p>
          <a:p>
            <a:endParaRPr lang="en-US" dirty="0" smtClean="0"/>
          </a:p>
          <a:p>
            <a:r>
              <a:rPr lang="en-US" dirty="0" smtClean="0"/>
              <a:t>So projects need to be good communicators and have effective avenues</a:t>
            </a:r>
            <a:r>
              <a:rPr lang="en-US" baseline="0" dirty="0" smtClean="0"/>
              <a:t> for</a:t>
            </a:r>
            <a:r>
              <a:rPr lang="en-US" dirty="0" smtClean="0"/>
              <a:t> reaching and listening to the public.  Sounds like a job for social media, doesn’t it?  That’s what we’ve been thinking.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talk about how advocacy orgs can assess</a:t>
            </a:r>
            <a:r>
              <a:rPr lang="en-US" baseline="0" dirty="0" smtClean="0"/>
              <a:t> their social media campaigns, w</a:t>
            </a:r>
            <a:r>
              <a:rPr lang="en-US" dirty="0" smtClean="0"/>
              <a:t>e’re going to take a look at one of the projects we serve -- </a:t>
            </a:r>
            <a:r>
              <a:rPr lang="en-US" baseline="0" dirty="0" smtClean="0"/>
              <a:t>the tobacco project of the Shasta County Health Dept. Like many of our client orgs, they are sort of new to the world of SM. (in fact about half of our projects are not using SM yet) and most of those that are don’t feel like they know enough to get the full benefit of it yet</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Initially the project launched both a Twitter and FB account as a way to more efficiently communicate with the members of its tobacco education coalition, get them more actively engaged. Quickly found 2 things. 1 Twitter was too confusing so dropped it. 2. Although members wouldn’t engage in conversation on FB, they really liked all the info the project was posting on the issues so they could stay informed.  SO the project decided to make their FB pg open to the community = info hub.  Problem was, did not have a clearly defined media plan, or measurable obj.  As a result they aren’t sure how they could improve its utility or how they should be evaluating their campaign.  Which makes it a lot harder to know what measures to look at.</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do use</a:t>
            </a:r>
            <a:r>
              <a:rPr lang="en-US" baseline="0" dirty="0" smtClean="0"/>
              <a:t> the built-in metrics of FB Insights to get a sense of what is happening as a result of their online presence.  But aren’t really sure what to do with the info.  So here’s a screenshot of the overview page.  What we see is that the page has 75 people who are fans and with all of there friends, potentially 19,148 people could see Shasta’s posts.  However, when we look at the trends, the weekly total reach declined over time and the weekly number of people talking about the page or its posts is consistently low.  One reason is probably because there was only 1 post in the last 30 days and no one actually looked at it.  Even so, the # of likes increased in this timeframe, so that tells us that people are liking this page not for its content, but because of who the project is.  So this data should prompt some different strategies right off the bat to make Shasta’s SM presence worthwhile.  First try posting with more frequency so that followers start paying attention to when you post.  May also need to look at why no one read last post.  Go back to it and see what it was about and try to understand why no one opened it.  See what day and time it was posted, the topic, if a link or a photo, etc.  </a:t>
            </a:r>
          </a:p>
          <a:p>
            <a:endParaRPr lang="en-US" baseline="0" dirty="0" smtClean="0"/>
          </a:p>
          <a:p>
            <a:r>
              <a:rPr lang="en-US" baseline="0" dirty="0" smtClean="0"/>
              <a:t>[reach=# people who saw post; engaged users=unique people who clicked on post; Talking about=# </a:t>
            </a:r>
            <a:r>
              <a:rPr lang="en-US" baseline="0" dirty="0" smtClean="0"/>
              <a:t>unique </a:t>
            </a:r>
            <a:r>
              <a:rPr lang="en-US" baseline="0" dirty="0" smtClean="0"/>
              <a:t>people who liked, commented or shared post, answered ? Or responded to event; </a:t>
            </a:r>
            <a:r>
              <a:rPr lang="en-US" baseline="0" dirty="0" err="1" smtClean="0"/>
              <a:t>virality</a:t>
            </a:r>
            <a:r>
              <a:rPr lang="en-US" baseline="0" dirty="0" smtClean="0"/>
              <a:t>=# people who created a story from your post as % of # who’ve seen it</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know how they might want to tailor their messaging, they need to know who a little about their fans.  This page can tell them the age groups, gender and language of who follow their page.  And for this coalition what may also be useful is to know where people live (actually=where their internet access is).  So for example if you want to recruit college age volunteers from Redding, you could word your posts that would be most meaningful to those followers.</a:t>
            </a:r>
            <a:endParaRPr lang="en-US" dirty="0"/>
          </a:p>
        </p:txBody>
      </p:sp>
      <p:sp>
        <p:nvSpPr>
          <p:cNvPr id="4" name="Slide Number Placeholder 3"/>
          <p:cNvSpPr>
            <a:spLocks noGrp="1"/>
          </p:cNvSpPr>
          <p:nvPr>
            <p:ph type="sldNum" sz="quarter" idx="10"/>
          </p:nvPr>
        </p:nvSpPr>
        <p:spPr/>
        <p:txBody>
          <a:bodyPr/>
          <a:lstStyle/>
          <a:p>
            <a:fld id="{3826D83B-4EDF-46EA-93FD-67BADE55BBE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5142CCAF-EF91-40C9-BD69-AF731533D99D}" type="datetimeFigureOut">
              <a:rPr lang="en-US"/>
              <a:pPr>
                <a:defRPr/>
              </a:pPr>
              <a:t>11/28/2011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D4B246D-02F2-4D4E-9737-ADD7E9787D9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98704D-B054-4D48-ACE4-78ED8C70435E}" type="datetimeFigureOut">
              <a:rPr lang="en-US"/>
              <a:pPr>
                <a:defRPr/>
              </a:pPr>
              <a:t>11/28/2011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9BDED3-E18B-4DB0-B96D-2FF8E2B65F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935DFBD5-89F9-4D06-A708-7E0FBD37AA81}" type="datetimeFigureOut">
              <a:rPr lang="en-US"/>
              <a:pPr>
                <a:defRPr/>
              </a:pPr>
              <a:t>11/28/2011</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EE9E8B4-3E52-485E-8383-7FAAFDFA54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7241B5-07CD-418B-B48D-92FF96F0BFB8}" type="datetimeFigureOut">
              <a:rPr lang="en-US"/>
              <a:pPr>
                <a:defRPr/>
              </a:pPr>
              <a:t>11/28/2011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073C69-1C44-4957-B441-247F22566F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2ACF0C0-E44A-4387-B76D-1C4429DD4412}" type="datetimeFigureOut">
              <a:rPr lang="en-US"/>
              <a:pPr>
                <a:defRPr/>
              </a:pPr>
              <a:t>11/28/2011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47D1306-486D-4D21-B322-C753C4F920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A3E11E-109B-461E-A748-0674E1565BC8}" type="datetimeFigureOut">
              <a:rPr lang="en-US"/>
              <a:pPr>
                <a:defRPr/>
              </a:pPr>
              <a:t>11/28/2011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45CA0C-E4B4-4275-B460-88A1709E5A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195206-939D-4A8A-93E9-CD93A28D46FB}" type="datetimeFigureOut">
              <a:rPr lang="en-US"/>
              <a:pPr>
                <a:defRPr/>
              </a:pPr>
              <a:t>11/28/2011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7B8C7B-18F1-4360-BAF2-E985BECA40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634EC2-B7EA-42FF-91F5-8E93C899F9D3}" type="datetimeFigureOut">
              <a:rPr lang="en-US"/>
              <a:pPr>
                <a:defRPr/>
              </a:pPr>
              <a:t>11/28/2011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C0B519-9DAD-445C-8556-C938862F3D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C269001-42DB-480A-B1CA-EAEAEBC4AC80}" type="datetimeFigureOut">
              <a:rPr lang="en-US"/>
              <a:pPr>
                <a:defRPr/>
              </a:pPr>
              <a:t>11/28/2011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69FC91E-BD32-49DD-8C1F-C233A92306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51AE6314-47F9-4492-ACF7-1DFEE47A6ED4}" type="datetimeFigureOut">
              <a:rPr lang="en-US"/>
              <a:pPr>
                <a:defRPr/>
              </a:pPr>
              <a:t>11/28/2011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3271CE7-4116-465D-8EE8-99343CF1EA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2CC7FF40-91E5-4D2B-BF76-7AA0B50E9D62}" type="datetimeFigureOut">
              <a:rPr lang="en-US"/>
              <a:pPr>
                <a:defRPr/>
              </a:pPr>
              <a:t>11/28/2011</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CB924FE4-A72B-4467-9C76-8D498AE7D5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D448E57E-A81C-469E-9D84-F3615E26C445}" type="datetimeFigureOut">
              <a:rPr lang="en-US"/>
              <a:pPr>
                <a:defRPr/>
              </a:pPr>
              <a:t>11/28/2011</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8C90A7CC-8BF3-4F49-8C74-98F05BEA28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7" r:id="rId2"/>
    <p:sldLayoutId id="2147483769" r:id="rId3"/>
    <p:sldLayoutId id="2147483766" r:id="rId4"/>
    <p:sldLayoutId id="2147483765" r:id="rId5"/>
    <p:sldLayoutId id="2147483764" r:id="rId6"/>
    <p:sldLayoutId id="2147483770" r:id="rId7"/>
    <p:sldLayoutId id="2147483771" r:id="rId8"/>
    <p:sldLayoutId id="2147483772" r:id="rId9"/>
    <p:sldLayoutId id="2147483763" r:id="rId10"/>
    <p:sldLayoutId id="2147483773"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programeval.ucdavis.edu/"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rakipke@ucdavis.edu" TargetMode="External"/><Relationship Id="rId4" Type="http://schemas.openxmlformats.org/officeDocument/2006/relationships/hyperlink" Target="http://www.facebook.com/TCEC.p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yanonline.org/"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amelia@cyanonline.org" TargetMode="External"/><Relationship Id="rId4" Type="http://schemas.openxmlformats.org/officeDocument/2006/relationships/hyperlink" Target="http://www.facebook.com/CYANfa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0206"/>
            <a:ext cx="7924800" cy="1151594"/>
          </a:xfrm>
        </p:spPr>
        <p:txBody>
          <a:bodyPr/>
          <a:lstStyle/>
          <a:p>
            <a:pPr eaLnBrk="1" fontAlgn="auto" hangingPunct="1">
              <a:spcAft>
                <a:spcPts val="0"/>
              </a:spcAft>
              <a:defRPr/>
            </a:pPr>
            <a:r>
              <a:rPr lang="en-US" sz="4000" dirty="0" smtClean="0">
                <a:solidFill>
                  <a:schemeClr val="accent1">
                    <a:satMod val="150000"/>
                  </a:schemeClr>
                </a:solidFill>
              </a:rPr>
              <a:t>Follow Me, Friend Me, Tweet Me:</a:t>
            </a:r>
            <a:r>
              <a:rPr lang="en-US" sz="3400" dirty="0" smtClean="0">
                <a:solidFill>
                  <a:schemeClr val="accent1">
                    <a:satMod val="150000"/>
                  </a:schemeClr>
                </a:solidFill>
              </a:rPr>
              <a:t/>
            </a:r>
            <a:br>
              <a:rPr lang="en-US" sz="3400" dirty="0" smtClean="0">
                <a:solidFill>
                  <a:schemeClr val="accent1">
                    <a:satMod val="150000"/>
                  </a:schemeClr>
                </a:solidFill>
              </a:rPr>
            </a:br>
            <a:endParaRPr lang="en-US" sz="3400" dirty="0">
              <a:solidFill>
                <a:schemeClr val="accent1">
                  <a:satMod val="150000"/>
                </a:schemeClr>
              </a:solidFill>
            </a:endParaRPr>
          </a:p>
        </p:txBody>
      </p:sp>
      <p:sp>
        <p:nvSpPr>
          <p:cNvPr id="13314" name="Subtitle 2"/>
          <p:cNvSpPr>
            <a:spLocks noGrp="1"/>
          </p:cNvSpPr>
          <p:nvPr>
            <p:ph type="subTitle" idx="1"/>
          </p:nvPr>
        </p:nvSpPr>
        <p:spPr>
          <a:xfrm>
            <a:off x="457200" y="2438400"/>
            <a:ext cx="8153400" cy="914400"/>
          </a:xfrm>
        </p:spPr>
        <p:txBody>
          <a:bodyPr/>
          <a:lstStyle/>
          <a:p>
            <a:pPr eaLnBrk="1" hangingPunct="1"/>
            <a:r>
              <a:rPr lang="en-US" sz="2800" dirty="0" smtClean="0"/>
              <a:t>A Demonstration of  Social Media’s Evaluation Power</a:t>
            </a:r>
          </a:p>
        </p:txBody>
      </p:sp>
      <p:sp>
        <p:nvSpPr>
          <p:cNvPr id="4" name="Subtitle 2"/>
          <p:cNvSpPr txBox="1">
            <a:spLocks/>
          </p:cNvSpPr>
          <p:nvPr/>
        </p:nvSpPr>
        <p:spPr>
          <a:xfrm>
            <a:off x="874713" y="4419600"/>
            <a:ext cx="7772400" cy="1066800"/>
          </a:xfrm>
          <a:prstGeom prst="rect">
            <a:avLst/>
          </a:prstGeom>
        </p:spPr>
        <p:txBody>
          <a:bodyPr lIns="182880" tIns="0">
            <a:normAutofit/>
          </a:bodyPr>
          <a:lstStyle/>
          <a:p>
            <a:pPr marL="36576" algn="r" fontAlgn="auto">
              <a:spcBef>
                <a:spcPts val="0"/>
              </a:spcBef>
              <a:spcAft>
                <a:spcPts val="0"/>
              </a:spcAft>
              <a:buClr>
                <a:schemeClr val="accent1"/>
              </a:buClr>
              <a:buSzPct val="80000"/>
              <a:buFont typeface="Wingdings 2"/>
              <a:buNone/>
              <a:defRPr/>
            </a:pPr>
            <a:r>
              <a:rPr lang="en-US" sz="2000" dirty="0">
                <a:solidFill>
                  <a:schemeClr val="bg2">
                    <a:shade val="25000"/>
                  </a:schemeClr>
                </a:solidFill>
                <a:latin typeface="+mn-lt"/>
              </a:rPr>
              <a:t>Robin Kipke, Tobacco Control Evaluation Center</a:t>
            </a:r>
          </a:p>
          <a:p>
            <a:pPr marL="36576" algn="r" fontAlgn="auto">
              <a:spcBef>
                <a:spcPts val="0"/>
              </a:spcBef>
              <a:spcAft>
                <a:spcPts val="0"/>
              </a:spcAft>
              <a:buClr>
                <a:schemeClr val="accent1"/>
              </a:buClr>
              <a:buSzPct val="80000"/>
              <a:buFont typeface="Wingdings 2"/>
              <a:buNone/>
              <a:defRPr/>
            </a:pPr>
            <a:r>
              <a:rPr lang="en-US" sz="2000" dirty="0">
                <a:solidFill>
                  <a:schemeClr val="bg2">
                    <a:shade val="25000"/>
                  </a:schemeClr>
                </a:solidFill>
                <a:latin typeface="+mn-lt"/>
              </a:rPr>
              <a:t>Amelia Silbert-Geiger, California Youth Advocacy Network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Shasta County </a:t>
            </a:r>
            <a:r>
              <a:rPr lang="en-US" dirty="0" err="1" smtClean="0"/>
              <a:t>Facebook</a:t>
            </a:r>
            <a:r>
              <a:rPr lang="en-US" dirty="0" smtClean="0"/>
              <a:t> Campaign</a:t>
            </a:r>
            <a:endParaRPr lang="en-US" dirty="0"/>
          </a:p>
        </p:txBody>
      </p:sp>
      <p:pic>
        <p:nvPicPr>
          <p:cNvPr id="4" name="Content Placeholder 3"/>
          <p:cNvPicPr>
            <a:picLocks noGrp="1"/>
          </p:cNvPicPr>
          <p:nvPr>
            <p:ph idx="1"/>
          </p:nvPr>
        </p:nvPicPr>
        <p:blipFill>
          <a:blip r:embed="rId3" cstate="print"/>
          <a:srcRect l="25304" t="33957" r="20406" b="25134"/>
          <a:stretch>
            <a:fillRect/>
          </a:stretch>
        </p:blipFill>
        <p:spPr bwMode="auto">
          <a:xfrm>
            <a:off x="228600" y="1676400"/>
            <a:ext cx="8686800" cy="4876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Shasta County </a:t>
            </a:r>
            <a:r>
              <a:rPr lang="en-US" dirty="0" err="1" smtClean="0"/>
              <a:t>Facebook</a:t>
            </a:r>
            <a:r>
              <a:rPr lang="en-US" dirty="0" smtClean="0"/>
              <a:t> Campaign</a:t>
            </a:r>
            <a:endParaRPr lang="en-US" dirty="0"/>
          </a:p>
        </p:txBody>
      </p:sp>
      <p:pic>
        <p:nvPicPr>
          <p:cNvPr id="4" name="Content Placeholder 3"/>
          <p:cNvPicPr>
            <a:picLocks noGrp="1"/>
          </p:cNvPicPr>
          <p:nvPr>
            <p:ph idx="1"/>
          </p:nvPr>
        </p:nvPicPr>
        <p:blipFill>
          <a:blip r:embed="rId3" cstate="print"/>
          <a:srcRect l="15834" t="28334" r="2499" b="25009"/>
          <a:stretch>
            <a:fillRect/>
          </a:stretch>
        </p:blipFill>
        <p:spPr bwMode="auto">
          <a:xfrm>
            <a:off x="304800" y="1524000"/>
            <a:ext cx="8610600" cy="5029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Shasta County </a:t>
            </a:r>
            <a:r>
              <a:rPr lang="en-US" dirty="0" err="1" smtClean="0"/>
              <a:t>Facebook</a:t>
            </a:r>
            <a:r>
              <a:rPr lang="en-US" dirty="0" smtClean="0"/>
              <a:t> Campaign</a:t>
            </a:r>
            <a:endParaRPr lang="en-US" dirty="0"/>
          </a:p>
        </p:txBody>
      </p:sp>
      <p:pic>
        <p:nvPicPr>
          <p:cNvPr id="4" name="Content Placeholder 3"/>
          <p:cNvPicPr>
            <a:picLocks noGrp="1"/>
          </p:cNvPicPr>
          <p:nvPr>
            <p:ph idx="1"/>
          </p:nvPr>
        </p:nvPicPr>
        <p:blipFill>
          <a:blip r:embed="rId3" cstate="print"/>
          <a:srcRect l="15834" t="12741" r="2499" b="6615"/>
          <a:stretch>
            <a:fillRect/>
          </a:stretch>
        </p:blipFill>
        <p:spPr bwMode="auto">
          <a:xfrm>
            <a:off x="228600" y="1600201"/>
            <a:ext cx="8686799" cy="5029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Correlate Data Sources</a:t>
            </a:r>
            <a:endParaRPr lang="en-US" dirty="0"/>
          </a:p>
        </p:txBody>
      </p:sp>
      <p:sp>
        <p:nvSpPr>
          <p:cNvPr id="3" name="Content Placeholder 2"/>
          <p:cNvSpPr>
            <a:spLocks noGrp="1"/>
          </p:cNvSpPr>
          <p:nvPr>
            <p:ph idx="1"/>
          </p:nvPr>
        </p:nvSpPr>
        <p:spPr/>
        <p:txBody>
          <a:bodyPr/>
          <a:lstStyle/>
          <a:p>
            <a:r>
              <a:rPr lang="en-US" dirty="0" smtClean="0"/>
              <a:t>Google analytics</a:t>
            </a:r>
          </a:p>
          <a:p>
            <a:r>
              <a:rPr lang="en-US" dirty="0" smtClean="0"/>
              <a:t>Influence scores (e.g., </a:t>
            </a:r>
            <a:r>
              <a:rPr lang="en-US" dirty="0" err="1" smtClean="0"/>
              <a:t>Klout</a:t>
            </a:r>
            <a:r>
              <a:rPr lang="en-US" dirty="0" smtClean="0"/>
              <a:t>)</a:t>
            </a:r>
          </a:p>
          <a:p>
            <a:r>
              <a:rPr lang="en-US" smtClean="0"/>
              <a:t>Surveys</a:t>
            </a:r>
            <a:endParaRPr lang="en-US" dirty="0" smtClean="0"/>
          </a:p>
          <a:p>
            <a:r>
              <a:rPr lang="en-US" dirty="0" smtClean="0"/>
              <a:t>Organizational records</a:t>
            </a:r>
          </a:p>
          <a:p>
            <a:pPr lvl="1"/>
            <a:r>
              <a:rPr lang="en-US" dirty="0" smtClean="0"/>
              <a:t>Call-ins</a:t>
            </a:r>
          </a:p>
          <a:p>
            <a:pPr lvl="1"/>
            <a:r>
              <a:rPr lang="en-US" dirty="0" smtClean="0"/>
              <a:t>Requests for information</a:t>
            </a:r>
          </a:p>
          <a:p>
            <a:pPr lvl="1"/>
            <a:r>
              <a:rPr lang="en-US" dirty="0" smtClean="0"/>
              <a:t>Membership/volunteerism sign-ups</a:t>
            </a:r>
          </a:p>
          <a:p>
            <a:pPr lvl="1"/>
            <a:r>
              <a:rPr lang="en-US" dirty="0" smtClean="0"/>
              <a:t>Subscription rates (e.g., newsletter)</a:t>
            </a:r>
          </a:p>
          <a:p>
            <a:pPr lvl="1"/>
            <a:r>
              <a:rPr lang="en-US" dirty="0" smtClean="0"/>
              <a:t>Participation in program activities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Shasta County Google Analytics</a:t>
            </a:r>
            <a:endParaRPr lang="en-US" dirty="0"/>
          </a:p>
        </p:txBody>
      </p:sp>
      <p:pic>
        <p:nvPicPr>
          <p:cNvPr id="4" name="Content Placeholder 3" descr="Shastagoogle1month.jpg"/>
          <p:cNvPicPr>
            <a:picLocks noGrp="1"/>
          </p:cNvPicPr>
          <p:nvPr>
            <p:ph idx="1"/>
          </p:nvPr>
        </p:nvPicPr>
        <p:blipFill>
          <a:blip r:embed="rId3" cstate="print"/>
          <a:srcRect l="3804" t="5372" r="4497" b="39697"/>
          <a:stretch>
            <a:fillRect/>
          </a:stretch>
        </p:blipFill>
        <p:spPr>
          <a:xfrm>
            <a:off x="609600" y="1524000"/>
            <a:ext cx="7848600" cy="5105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ThinkUp</a:t>
            </a:r>
            <a:r>
              <a:rPr lang="en-US" dirty="0" smtClean="0"/>
              <a:t>: Content Analysis</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457200" y="1524000"/>
            <a:ext cx="8198379" cy="5334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ThinkUp</a:t>
            </a:r>
            <a:r>
              <a:rPr lang="en-US" dirty="0" smtClean="0"/>
              <a:t>: Word Trends</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457200" y="1524001"/>
            <a:ext cx="8153400" cy="5334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ThinkUp</a:t>
            </a:r>
            <a:r>
              <a:rPr lang="en-US" dirty="0" smtClean="0"/>
              <a:t>: Geo-locators</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609600" y="1523999"/>
            <a:ext cx="7848600" cy="533400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Measuring Outreach</a:t>
            </a:r>
            <a:endParaRPr lang="en-US" dirty="0"/>
          </a:p>
        </p:txBody>
      </p:sp>
      <p:sp>
        <p:nvSpPr>
          <p:cNvPr id="5" name="Text Placeholder 4"/>
          <p:cNvSpPr>
            <a:spLocks noGrp="1"/>
          </p:cNvSpPr>
          <p:nvPr>
            <p:ph type="body" idx="1"/>
          </p:nvPr>
        </p:nvSpPr>
        <p:spPr/>
        <p:txBody>
          <a:bodyPr/>
          <a:lstStyle/>
          <a:p>
            <a:pPr algn="ctr"/>
            <a:r>
              <a:rPr lang="en-US" dirty="0" smtClean="0"/>
              <a:t>Who is talking?</a:t>
            </a:r>
            <a:endParaRPr lang="en-US" dirty="0"/>
          </a:p>
        </p:txBody>
      </p:sp>
      <p:sp>
        <p:nvSpPr>
          <p:cNvPr id="6" name="Content Placeholder 5"/>
          <p:cNvSpPr>
            <a:spLocks noGrp="1"/>
          </p:cNvSpPr>
          <p:nvPr>
            <p:ph sz="half" idx="2"/>
          </p:nvPr>
        </p:nvSpPr>
        <p:spPr>
          <a:xfrm>
            <a:off x="228600" y="2449512"/>
            <a:ext cx="4343400" cy="3951288"/>
          </a:xfrm>
        </p:spPr>
        <p:txBody>
          <a:bodyPr/>
          <a:lstStyle/>
          <a:p>
            <a:r>
              <a:rPr lang="en-US" dirty="0" smtClean="0"/>
              <a:t>Demographics </a:t>
            </a:r>
          </a:p>
          <a:p>
            <a:r>
              <a:rPr lang="en-US" dirty="0" smtClean="0"/>
              <a:t>Who is listening vs. talking?</a:t>
            </a:r>
          </a:p>
          <a:p>
            <a:r>
              <a:rPr lang="en-US" dirty="0" smtClean="0"/>
              <a:t>Who takes action? </a:t>
            </a:r>
          </a:p>
          <a:p>
            <a:r>
              <a:rPr lang="en-US" dirty="0" smtClean="0"/>
              <a:t>Who are potential allies?</a:t>
            </a:r>
          </a:p>
          <a:p>
            <a:r>
              <a:rPr lang="en-US" dirty="0" smtClean="0"/>
              <a:t>Who are likely opponents? </a:t>
            </a:r>
          </a:p>
          <a:p>
            <a:r>
              <a:rPr lang="en-US" dirty="0" smtClean="0"/>
              <a:t>Who drives traffic to you?</a:t>
            </a:r>
          </a:p>
          <a:p>
            <a:r>
              <a:rPr lang="en-US" dirty="0" smtClean="0"/>
              <a:t>Who are the influencers on this issue?</a:t>
            </a:r>
          </a:p>
        </p:txBody>
      </p:sp>
      <p:sp>
        <p:nvSpPr>
          <p:cNvPr id="7" name="Text Placeholder 6"/>
          <p:cNvSpPr>
            <a:spLocks noGrp="1"/>
          </p:cNvSpPr>
          <p:nvPr>
            <p:ph type="body" sz="quarter" idx="3"/>
          </p:nvPr>
        </p:nvSpPr>
        <p:spPr/>
        <p:txBody>
          <a:bodyPr/>
          <a:lstStyle/>
          <a:p>
            <a:pPr algn="ctr"/>
            <a:r>
              <a:rPr lang="en-US" dirty="0" smtClean="0"/>
              <a:t>Metrics</a:t>
            </a:r>
            <a:endParaRPr lang="en-US" dirty="0"/>
          </a:p>
        </p:txBody>
      </p:sp>
      <p:sp>
        <p:nvSpPr>
          <p:cNvPr id="8" name="Content Placeholder 7"/>
          <p:cNvSpPr>
            <a:spLocks noGrp="1"/>
          </p:cNvSpPr>
          <p:nvPr>
            <p:ph sz="quarter" idx="4"/>
          </p:nvPr>
        </p:nvSpPr>
        <p:spPr>
          <a:xfrm>
            <a:off x="4267200" y="2449512"/>
            <a:ext cx="4648201" cy="3951288"/>
          </a:xfrm>
        </p:spPr>
        <p:txBody>
          <a:bodyPr/>
          <a:lstStyle/>
          <a:p>
            <a:r>
              <a:rPr lang="en-US" dirty="0" smtClean="0"/>
              <a:t>#, %  increase unique visitors</a:t>
            </a:r>
          </a:p>
          <a:p>
            <a:r>
              <a:rPr lang="en-US" dirty="0" smtClean="0"/>
              <a:t>Engaged users, talking about</a:t>
            </a:r>
          </a:p>
          <a:p>
            <a:r>
              <a:rPr lang="en-US" dirty="0" smtClean="0"/>
              <a:t>Posts, sign-ups, volunteers</a:t>
            </a:r>
          </a:p>
          <a:p>
            <a:r>
              <a:rPr lang="en-US" dirty="0" smtClean="0"/>
              <a:t>Like sources, referrals, mentions</a:t>
            </a:r>
          </a:p>
          <a:p>
            <a:r>
              <a:rPr lang="en-US" dirty="0" smtClean="0"/>
              <a:t>Mentions, posts</a:t>
            </a:r>
          </a:p>
          <a:p>
            <a:r>
              <a:rPr lang="en-US" dirty="0" smtClean="0"/>
              <a:t>Google analytics</a:t>
            </a:r>
          </a:p>
          <a:p>
            <a:r>
              <a:rPr lang="en-US" dirty="0" smtClean="0"/>
              <a:t>Content analysis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Opportunity</a:t>
            </a:r>
            <a:endParaRPr lang="en-US" dirty="0"/>
          </a:p>
        </p:txBody>
      </p:sp>
      <p:sp>
        <p:nvSpPr>
          <p:cNvPr id="3" name="Text Placeholder 2"/>
          <p:cNvSpPr>
            <a:spLocks noGrp="1"/>
          </p:cNvSpPr>
          <p:nvPr>
            <p:ph type="body" idx="1"/>
          </p:nvPr>
        </p:nvSpPr>
        <p:spPr/>
        <p:txBody>
          <a:bodyPr/>
          <a:lstStyle/>
          <a:p>
            <a:pPr algn="ctr"/>
            <a:r>
              <a:rPr lang="en-US" dirty="0" smtClean="0"/>
              <a:t>Where are they talking?</a:t>
            </a:r>
            <a:endParaRPr lang="en-US" dirty="0"/>
          </a:p>
        </p:txBody>
      </p:sp>
      <p:sp>
        <p:nvSpPr>
          <p:cNvPr id="4" name="Content Placeholder 3"/>
          <p:cNvSpPr>
            <a:spLocks noGrp="1"/>
          </p:cNvSpPr>
          <p:nvPr>
            <p:ph sz="half" idx="2"/>
          </p:nvPr>
        </p:nvSpPr>
        <p:spPr/>
        <p:txBody>
          <a:bodyPr/>
          <a:lstStyle/>
          <a:p>
            <a:r>
              <a:rPr lang="en-US" dirty="0" smtClean="0"/>
              <a:t>What platforms are they using?</a:t>
            </a:r>
          </a:p>
          <a:p>
            <a:r>
              <a:rPr lang="en-US" dirty="0" smtClean="0"/>
              <a:t>How are they finding you?</a:t>
            </a:r>
          </a:p>
          <a:p>
            <a:r>
              <a:rPr lang="en-US" dirty="0" smtClean="0"/>
              <a:t>When do they access your posts/site?</a:t>
            </a:r>
          </a:p>
          <a:p>
            <a:r>
              <a:rPr lang="en-US" dirty="0" smtClean="0"/>
              <a:t>What news/events lead people to your posts/site?</a:t>
            </a:r>
          </a:p>
          <a:p>
            <a:r>
              <a:rPr lang="en-US" dirty="0" smtClean="0"/>
              <a:t>What other news/events draw people away from your posts/site</a:t>
            </a:r>
            <a:endParaRPr lang="en-US" dirty="0"/>
          </a:p>
        </p:txBody>
      </p:sp>
      <p:sp>
        <p:nvSpPr>
          <p:cNvPr id="5" name="Text Placeholder 4"/>
          <p:cNvSpPr>
            <a:spLocks noGrp="1"/>
          </p:cNvSpPr>
          <p:nvPr>
            <p:ph type="body" sz="quarter" idx="3"/>
          </p:nvPr>
        </p:nvSpPr>
        <p:spPr/>
        <p:txBody>
          <a:bodyPr/>
          <a:lstStyle/>
          <a:p>
            <a:pPr algn="ctr"/>
            <a:r>
              <a:rPr lang="en-US" dirty="0" smtClean="0"/>
              <a:t>metrics</a:t>
            </a:r>
            <a:endParaRPr lang="en-US" dirty="0"/>
          </a:p>
        </p:txBody>
      </p:sp>
      <p:sp>
        <p:nvSpPr>
          <p:cNvPr id="6" name="Content Placeholder 5"/>
          <p:cNvSpPr>
            <a:spLocks noGrp="1"/>
          </p:cNvSpPr>
          <p:nvPr>
            <p:ph sz="quarter" idx="4"/>
          </p:nvPr>
        </p:nvSpPr>
        <p:spPr/>
        <p:txBody>
          <a:bodyPr/>
          <a:lstStyle/>
          <a:p>
            <a:r>
              <a:rPr lang="en-US" dirty="0" smtClean="0"/>
              <a:t>Built-in analytics, Hoot Suite</a:t>
            </a:r>
          </a:p>
          <a:p>
            <a:r>
              <a:rPr lang="en-US" dirty="0" smtClean="0"/>
              <a:t>External referrers, source</a:t>
            </a:r>
          </a:p>
          <a:p>
            <a:r>
              <a:rPr lang="en-US" dirty="0" smtClean="0"/>
              <a:t>Time of day, day of week, frequency</a:t>
            </a:r>
          </a:p>
          <a:p>
            <a:r>
              <a:rPr lang="en-US" dirty="0" smtClean="0"/>
              <a:t>Correlate page views with posts, RSS feeds, content mentions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57200" y="155575"/>
            <a:ext cx="8229600" cy="1252538"/>
          </a:xfrm>
        </p:spPr>
        <p:txBody>
          <a:bodyPr wrap="square" tIns="45720" bIns="45720" numCol="1" anchorCtr="0" compatLnSpc="1">
            <a:prstTxWarp prst="textNoShape">
              <a:avLst/>
            </a:prstTxWarp>
          </a:bodyPr>
          <a:lstStyle/>
          <a:p>
            <a:pPr eaLnBrk="1" hangingPunct="1">
              <a:defRPr/>
            </a:pPr>
            <a:r>
              <a:rPr lang="en-US" sz="4100" dirty="0" smtClean="0"/>
              <a:t>Tobacco Control Evaluation Center</a:t>
            </a:r>
          </a:p>
        </p:txBody>
      </p:sp>
      <p:sp>
        <p:nvSpPr>
          <p:cNvPr id="14338" name="Content Placeholder 2"/>
          <p:cNvSpPr>
            <a:spLocks noGrp="1"/>
          </p:cNvSpPr>
          <p:nvPr>
            <p:ph idx="1"/>
          </p:nvPr>
        </p:nvSpPr>
        <p:spPr/>
        <p:txBody>
          <a:bodyPr/>
          <a:lstStyle/>
          <a:p>
            <a:pPr eaLnBrk="1" hangingPunct="1"/>
            <a:r>
              <a:rPr lang="en-US" dirty="0" smtClean="0"/>
              <a:t>We are the statewide technical assistance center for evaluation </a:t>
            </a:r>
          </a:p>
          <a:p>
            <a:pPr eaLnBrk="1" hangingPunct="1"/>
            <a:r>
              <a:rPr lang="en-US" dirty="0" smtClean="0"/>
              <a:t>We provide consultation, training, resource materials, and research on evaluation</a:t>
            </a:r>
          </a:p>
          <a:p>
            <a:pPr eaLnBrk="1" hangingPunct="1">
              <a:buFont typeface="Wingdings 2" pitchFamily="18" charset="2"/>
              <a:buNone/>
            </a:pPr>
            <a:endParaRPr lang="en-US" sz="1400" dirty="0" smtClean="0"/>
          </a:p>
          <a:p>
            <a:pPr algn="ctr" eaLnBrk="1" hangingPunct="1">
              <a:buFont typeface="Wingdings 2" pitchFamily="18" charset="2"/>
              <a:buNone/>
            </a:pPr>
            <a:r>
              <a:rPr lang="en-US" dirty="0" smtClean="0">
                <a:hlinkClick r:id="rId3"/>
              </a:rPr>
              <a:t> </a:t>
            </a:r>
            <a:r>
              <a:rPr lang="en-US" sz="2800" dirty="0" smtClean="0">
                <a:hlinkClick r:id="rId3"/>
              </a:rPr>
              <a:t>http://programeval.ucdavis.edu</a:t>
            </a:r>
            <a:endParaRPr lang="en-US" sz="2800" dirty="0" smtClean="0"/>
          </a:p>
          <a:p>
            <a:pPr algn="ctr" eaLnBrk="1" hangingPunct="1">
              <a:buFont typeface="Wingdings 2" pitchFamily="18" charset="2"/>
              <a:buNone/>
            </a:pPr>
            <a:r>
              <a:rPr lang="en-US" sz="2800" dirty="0" smtClean="0">
                <a:hlinkClick r:id="rId4"/>
              </a:rPr>
              <a:t>www.facebook.com/TCEC.pg</a:t>
            </a:r>
            <a:endParaRPr lang="en-US" sz="2800" dirty="0" smtClean="0"/>
          </a:p>
          <a:p>
            <a:pPr algn="ctr" eaLnBrk="1" hangingPunct="1">
              <a:buFont typeface="Wingdings 2" pitchFamily="18" charset="2"/>
              <a:buNone/>
            </a:pPr>
            <a:r>
              <a:rPr lang="en-US" sz="2800" dirty="0" smtClean="0">
                <a:hlinkClick r:id="rId5"/>
              </a:rPr>
              <a:t>rakipke@ucdavis.edu</a:t>
            </a:r>
            <a:endParaRPr lang="en-US" sz="2800" dirty="0" smtClean="0"/>
          </a:p>
          <a:p>
            <a:pPr algn="ctr" eaLnBrk="1" hangingPunct="1">
              <a:buFont typeface="Wingdings 2" pitchFamily="18" charset="2"/>
              <a:buNone/>
            </a:pPr>
            <a:r>
              <a:rPr lang="en-US" sz="2800" dirty="0" smtClean="0"/>
              <a:t>530.752.9951  </a:t>
            </a:r>
          </a:p>
        </p:txBody>
      </p:sp>
      <p:pic>
        <p:nvPicPr>
          <p:cNvPr id="5" name="Picture 2"/>
          <p:cNvPicPr>
            <a:picLocks noChangeAspect="1" noChangeArrowheads="1"/>
          </p:cNvPicPr>
          <p:nvPr/>
        </p:nvPicPr>
        <p:blipFill>
          <a:blip r:embed="rId6" cstate="print"/>
          <a:srcRect/>
          <a:stretch>
            <a:fillRect/>
          </a:stretch>
        </p:blipFill>
        <p:spPr bwMode="auto">
          <a:xfrm>
            <a:off x="1981200" y="4572000"/>
            <a:ext cx="342900" cy="342900"/>
          </a:xfrm>
          <a:prstGeom prst="rect">
            <a:avLst/>
          </a:prstGeom>
          <a:noFill/>
          <a:ln w="9525">
            <a:noFill/>
            <a:miter lim="800000"/>
            <a:headEnd/>
            <a:tailEnd/>
          </a:ln>
        </p:spPr>
      </p:pic>
      <p:pic>
        <p:nvPicPr>
          <p:cNvPr id="6" name="Picture 5" descr="TCEC.JPG"/>
          <p:cNvPicPr/>
          <p:nvPr/>
        </p:nvPicPr>
        <p:blipFill>
          <a:blip r:embed="rId7" cstate="print"/>
          <a:stretch>
            <a:fillRect/>
          </a:stretch>
        </p:blipFill>
        <p:spPr>
          <a:xfrm>
            <a:off x="304800" y="5257800"/>
            <a:ext cx="2286000"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to Content</a:t>
            </a:r>
            <a:endParaRPr lang="en-US" dirty="0"/>
          </a:p>
        </p:txBody>
      </p:sp>
      <p:sp>
        <p:nvSpPr>
          <p:cNvPr id="3" name="Text Placeholder 2"/>
          <p:cNvSpPr>
            <a:spLocks noGrp="1"/>
          </p:cNvSpPr>
          <p:nvPr>
            <p:ph type="body" idx="1"/>
          </p:nvPr>
        </p:nvSpPr>
        <p:spPr/>
        <p:txBody>
          <a:bodyPr/>
          <a:lstStyle/>
          <a:p>
            <a:pPr algn="ctr"/>
            <a:r>
              <a:rPr lang="en-US" dirty="0" smtClean="0"/>
              <a:t>What are they saying?</a:t>
            </a:r>
            <a:endParaRPr lang="en-US" dirty="0"/>
          </a:p>
        </p:txBody>
      </p:sp>
      <p:sp>
        <p:nvSpPr>
          <p:cNvPr id="4" name="Content Placeholder 3"/>
          <p:cNvSpPr>
            <a:spLocks noGrp="1"/>
          </p:cNvSpPr>
          <p:nvPr>
            <p:ph sz="half" idx="2"/>
          </p:nvPr>
        </p:nvSpPr>
        <p:spPr>
          <a:xfrm>
            <a:off x="228600" y="2449512"/>
            <a:ext cx="4343400" cy="3951288"/>
          </a:xfrm>
        </p:spPr>
        <p:txBody>
          <a:bodyPr/>
          <a:lstStyle/>
          <a:p>
            <a:r>
              <a:rPr lang="en-US" dirty="0" smtClean="0"/>
              <a:t>What do they say about you?</a:t>
            </a:r>
          </a:p>
          <a:p>
            <a:r>
              <a:rPr lang="en-US" dirty="0" smtClean="0"/>
              <a:t>How do they frame the issue?</a:t>
            </a:r>
          </a:p>
          <a:p>
            <a:r>
              <a:rPr lang="en-US" dirty="0" smtClean="0"/>
              <a:t>What wording do they use ?</a:t>
            </a:r>
          </a:p>
          <a:p>
            <a:r>
              <a:rPr lang="en-US" dirty="0" smtClean="0"/>
              <a:t>What misperceptions exist?</a:t>
            </a:r>
          </a:p>
          <a:p>
            <a:r>
              <a:rPr lang="en-US" dirty="0" smtClean="0"/>
              <a:t>What do they care about?</a:t>
            </a:r>
          </a:p>
          <a:p>
            <a:r>
              <a:rPr lang="en-US" dirty="0" smtClean="0"/>
              <a:t>What are their priorities ?</a:t>
            </a:r>
          </a:p>
          <a:p>
            <a:r>
              <a:rPr lang="en-US" dirty="0" smtClean="0"/>
              <a:t>What are their concerns around the issue?</a:t>
            </a:r>
          </a:p>
          <a:p>
            <a:r>
              <a:rPr lang="en-US" dirty="0" smtClean="0"/>
              <a:t>How much do they know about the issue?</a:t>
            </a:r>
          </a:p>
          <a:p>
            <a:pPr>
              <a:buNone/>
            </a:pPr>
            <a:endParaRPr lang="en-US" dirty="0"/>
          </a:p>
        </p:txBody>
      </p:sp>
      <p:sp>
        <p:nvSpPr>
          <p:cNvPr id="5" name="Text Placeholder 4"/>
          <p:cNvSpPr>
            <a:spLocks noGrp="1"/>
          </p:cNvSpPr>
          <p:nvPr>
            <p:ph type="body" sz="quarter" idx="3"/>
          </p:nvPr>
        </p:nvSpPr>
        <p:spPr/>
        <p:txBody>
          <a:bodyPr/>
          <a:lstStyle/>
          <a:p>
            <a:pPr algn="ctr"/>
            <a:r>
              <a:rPr lang="en-US" dirty="0" smtClean="0"/>
              <a:t>Using Content analysis</a:t>
            </a:r>
            <a:endParaRPr lang="en-US" dirty="0"/>
          </a:p>
        </p:txBody>
      </p:sp>
      <p:sp>
        <p:nvSpPr>
          <p:cNvPr id="6" name="Content Placeholder 5"/>
          <p:cNvSpPr>
            <a:spLocks noGrp="1"/>
          </p:cNvSpPr>
          <p:nvPr>
            <p:ph sz="quarter" idx="4"/>
          </p:nvPr>
        </p:nvSpPr>
        <p:spPr>
          <a:xfrm>
            <a:off x="4572001" y="2449512"/>
            <a:ext cx="4343400" cy="3951288"/>
          </a:xfrm>
        </p:spPr>
        <p:txBody>
          <a:bodyPr/>
          <a:lstStyle/>
          <a:p>
            <a:r>
              <a:rPr lang="en-US" dirty="0" smtClean="0"/>
              <a:t>Vanity search, content % +/-</a:t>
            </a:r>
          </a:p>
          <a:p>
            <a:r>
              <a:rPr lang="en-US" dirty="0" smtClean="0"/>
              <a:t>+/-, ID need for reframing </a:t>
            </a:r>
          </a:p>
          <a:p>
            <a:r>
              <a:rPr lang="en-US" dirty="0" smtClean="0"/>
              <a:t>Key words</a:t>
            </a:r>
          </a:p>
          <a:p>
            <a:r>
              <a:rPr lang="en-US" dirty="0" smtClean="0"/>
              <a:t>Identify and correct</a:t>
            </a:r>
          </a:p>
          <a:p>
            <a:r>
              <a:rPr lang="en-US" dirty="0" smtClean="0"/>
              <a:t>Use as tie-in’s</a:t>
            </a:r>
          </a:p>
          <a:p>
            <a:r>
              <a:rPr lang="en-US" dirty="0" smtClean="0"/>
              <a:t>ID potential partners</a:t>
            </a:r>
          </a:p>
          <a:p>
            <a:r>
              <a:rPr lang="en-US" dirty="0" smtClean="0"/>
              <a:t>Address concerns , reframe messaging </a:t>
            </a:r>
          </a:p>
          <a:p>
            <a:r>
              <a:rPr lang="en-US" dirty="0" smtClean="0"/>
              <a:t>Use to target educational outreach, messaging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Fine-tuning the Message</a:t>
            </a:r>
            <a:endParaRPr lang="en-US" dirty="0"/>
          </a:p>
        </p:txBody>
      </p:sp>
      <p:sp>
        <p:nvSpPr>
          <p:cNvPr id="3" name="Text Placeholder 2"/>
          <p:cNvSpPr>
            <a:spLocks noGrp="1"/>
          </p:cNvSpPr>
          <p:nvPr>
            <p:ph type="body" idx="1"/>
          </p:nvPr>
        </p:nvSpPr>
        <p:spPr>
          <a:xfrm>
            <a:off x="228600" y="1698987"/>
            <a:ext cx="4495800" cy="715355"/>
          </a:xfrm>
        </p:spPr>
        <p:txBody>
          <a:bodyPr/>
          <a:lstStyle/>
          <a:p>
            <a:pPr algn="ctr"/>
            <a:r>
              <a:rPr lang="en-US" dirty="0" smtClean="0"/>
              <a:t>Reading between the lines</a:t>
            </a:r>
            <a:endParaRPr lang="en-US" dirty="0"/>
          </a:p>
        </p:txBody>
      </p:sp>
      <p:sp>
        <p:nvSpPr>
          <p:cNvPr id="4" name="Content Placeholder 3"/>
          <p:cNvSpPr>
            <a:spLocks noGrp="1"/>
          </p:cNvSpPr>
          <p:nvPr>
            <p:ph sz="half" idx="2"/>
          </p:nvPr>
        </p:nvSpPr>
        <p:spPr>
          <a:xfrm>
            <a:off x="228600" y="2449512"/>
            <a:ext cx="4343400" cy="3951288"/>
          </a:xfrm>
        </p:spPr>
        <p:txBody>
          <a:bodyPr/>
          <a:lstStyle/>
          <a:p>
            <a:r>
              <a:rPr lang="en-US" dirty="0" smtClean="0"/>
              <a:t>Where do they get their  info on this issue? </a:t>
            </a:r>
          </a:p>
          <a:p>
            <a:r>
              <a:rPr lang="en-US" dirty="0" smtClean="0"/>
              <a:t>What content do they download most ?</a:t>
            </a:r>
          </a:p>
          <a:p>
            <a:r>
              <a:rPr lang="en-US" dirty="0" smtClean="0"/>
              <a:t>How useful do they find your posts/site?</a:t>
            </a:r>
          </a:p>
          <a:p>
            <a:r>
              <a:rPr lang="en-US" dirty="0" smtClean="0"/>
              <a:t>What information works best with this audience? </a:t>
            </a:r>
          </a:p>
          <a:p>
            <a:r>
              <a:rPr lang="en-US" dirty="0" smtClean="0"/>
              <a:t>How are they using info on this issue?</a:t>
            </a:r>
          </a:p>
        </p:txBody>
      </p:sp>
      <p:sp>
        <p:nvSpPr>
          <p:cNvPr id="5" name="Text Placeholder 4"/>
          <p:cNvSpPr>
            <a:spLocks noGrp="1"/>
          </p:cNvSpPr>
          <p:nvPr>
            <p:ph type="body" sz="quarter" idx="3"/>
          </p:nvPr>
        </p:nvSpPr>
        <p:spPr/>
        <p:txBody>
          <a:bodyPr/>
          <a:lstStyle/>
          <a:p>
            <a:pPr algn="ctr"/>
            <a:r>
              <a:rPr lang="en-US" dirty="0" smtClean="0"/>
              <a:t>Measures</a:t>
            </a:r>
            <a:endParaRPr lang="en-US" dirty="0"/>
          </a:p>
        </p:txBody>
      </p:sp>
      <p:sp>
        <p:nvSpPr>
          <p:cNvPr id="6" name="Content Placeholder 5"/>
          <p:cNvSpPr>
            <a:spLocks noGrp="1"/>
          </p:cNvSpPr>
          <p:nvPr>
            <p:ph sz="quarter" idx="4"/>
          </p:nvPr>
        </p:nvSpPr>
        <p:spPr>
          <a:xfrm>
            <a:off x="4645025" y="2449512"/>
            <a:ext cx="4194175" cy="3951288"/>
          </a:xfrm>
        </p:spPr>
        <p:txBody>
          <a:bodyPr/>
          <a:lstStyle/>
          <a:p>
            <a:r>
              <a:rPr lang="en-US" dirty="0" smtClean="0"/>
              <a:t>Mentions, influencers</a:t>
            </a:r>
          </a:p>
          <a:p>
            <a:pPr>
              <a:buNone/>
            </a:pPr>
            <a:endParaRPr lang="en-US" dirty="0" smtClean="0"/>
          </a:p>
          <a:p>
            <a:r>
              <a:rPr lang="en-US" dirty="0" smtClean="0"/>
              <a:t># of downloads by type</a:t>
            </a:r>
          </a:p>
          <a:p>
            <a:endParaRPr lang="en-US" dirty="0" smtClean="0"/>
          </a:p>
          <a:p>
            <a:r>
              <a:rPr lang="en-US" dirty="0" smtClean="0"/>
              <a:t># likes, shares, feedback</a:t>
            </a:r>
          </a:p>
          <a:p>
            <a:endParaRPr lang="en-US" dirty="0" smtClean="0"/>
          </a:p>
          <a:p>
            <a:r>
              <a:rPr lang="en-US" dirty="0" smtClean="0"/>
              <a:t>Correlate posts w responses, # likes, reposts</a:t>
            </a:r>
          </a:p>
          <a:p>
            <a:r>
              <a:rPr lang="en-US" dirty="0" smtClean="0"/>
              <a:t>Mentions </a:t>
            </a:r>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Difference Is SM Making?</a:t>
            </a:r>
            <a:endParaRPr lang="en-US" dirty="0"/>
          </a:p>
        </p:txBody>
      </p:sp>
      <p:sp>
        <p:nvSpPr>
          <p:cNvPr id="3" name="Text Placeholder 2"/>
          <p:cNvSpPr>
            <a:spLocks noGrp="1"/>
          </p:cNvSpPr>
          <p:nvPr>
            <p:ph type="body" idx="1"/>
          </p:nvPr>
        </p:nvSpPr>
        <p:spPr>
          <a:xfrm>
            <a:off x="228600" y="1698987"/>
            <a:ext cx="4343400" cy="715355"/>
          </a:xfrm>
        </p:spPr>
        <p:txBody>
          <a:bodyPr/>
          <a:lstStyle/>
          <a:p>
            <a:r>
              <a:rPr lang="en-US" dirty="0" smtClean="0"/>
              <a:t>On social media presence</a:t>
            </a:r>
            <a:endParaRPr lang="en-US" dirty="0"/>
          </a:p>
        </p:txBody>
      </p:sp>
      <p:sp>
        <p:nvSpPr>
          <p:cNvPr id="4" name="Content Placeholder 3"/>
          <p:cNvSpPr>
            <a:spLocks noGrp="1"/>
          </p:cNvSpPr>
          <p:nvPr>
            <p:ph sz="half" idx="2"/>
          </p:nvPr>
        </p:nvSpPr>
        <p:spPr>
          <a:xfrm>
            <a:off x="228600" y="2449512"/>
            <a:ext cx="4268788" cy="3951288"/>
          </a:xfrm>
        </p:spPr>
        <p:txBody>
          <a:bodyPr/>
          <a:lstStyle/>
          <a:p>
            <a:pPr>
              <a:spcAft>
                <a:spcPts val="600"/>
              </a:spcAft>
            </a:pPr>
            <a:r>
              <a:rPr lang="en-US" dirty="0" smtClean="0"/>
              <a:t>Increased # unique visitors to page/site</a:t>
            </a:r>
          </a:p>
          <a:p>
            <a:pPr>
              <a:spcAft>
                <a:spcPts val="600"/>
              </a:spcAft>
            </a:pPr>
            <a:r>
              <a:rPr lang="en-US" dirty="0" smtClean="0"/>
              <a:t>Increased # different tabs/pages viewed</a:t>
            </a:r>
          </a:p>
          <a:p>
            <a:pPr>
              <a:spcAft>
                <a:spcPts val="600"/>
              </a:spcAft>
            </a:pPr>
            <a:r>
              <a:rPr lang="en-US" dirty="0" smtClean="0"/>
              <a:t>% sessions &gt; 2+ minutes long </a:t>
            </a:r>
          </a:p>
          <a:p>
            <a:pPr>
              <a:spcAft>
                <a:spcPts val="600"/>
              </a:spcAft>
            </a:pPr>
            <a:r>
              <a:rPr lang="en-US" dirty="0" smtClean="0"/>
              <a:t>% recommending brand to others</a:t>
            </a:r>
          </a:p>
          <a:p>
            <a:endParaRPr lang="en-US" dirty="0" smtClean="0"/>
          </a:p>
          <a:p>
            <a:endParaRPr lang="en-US" dirty="0" smtClean="0"/>
          </a:p>
          <a:p>
            <a:endParaRPr lang="en-US" dirty="0"/>
          </a:p>
        </p:txBody>
      </p:sp>
      <p:sp>
        <p:nvSpPr>
          <p:cNvPr id="5" name="Text Placeholder 4"/>
          <p:cNvSpPr>
            <a:spLocks noGrp="1"/>
          </p:cNvSpPr>
          <p:nvPr>
            <p:ph type="body" sz="quarter" idx="3"/>
          </p:nvPr>
        </p:nvSpPr>
        <p:spPr/>
        <p:txBody>
          <a:bodyPr/>
          <a:lstStyle/>
          <a:p>
            <a:pPr algn="ctr"/>
            <a:r>
              <a:rPr lang="en-US" dirty="0" smtClean="0"/>
              <a:t>On the </a:t>
            </a:r>
            <a:r>
              <a:rPr lang="en-US" dirty="0" err="1" smtClean="0"/>
              <a:t>PRogram</a:t>
            </a:r>
            <a:endParaRPr lang="en-US" dirty="0"/>
          </a:p>
        </p:txBody>
      </p:sp>
      <p:sp>
        <p:nvSpPr>
          <p:cNvPr id="6" name="Content Placeholder 5"/>
          <p:cNvSpPr>
            <a:spLocks noGrp="1"/>
          </p:cNvSpPr>
          <p:nvPr>
            <p:ph sz="quarter" idx="4"/>
          </p:nvPr>
        </p:nvSpPr>
        <p:spPr>
          <a:xfrm>
            <a:off x="4645025" y="2449512"/>
            <a:ext cx="4270375" cy="3951288"/>
          </a:xfrm>
        </p:spPr>
        <p:txBody>
          <a:bodyPr/>
          <a:lstStyle/>
          <a:p>
            <a:pPr>
              <a:spcAft>
                <a:spcPts val="600"/>
              </a:spcAft>
            </a:pPr>
            <a:r>
              <a:rPr lang="en-US" dirty="0" smtClean="0"/>
              <a:t>Increased # info requests</a:t>
            </a:r>
          </a:p>
          <a:p>
            <a:pPr>
              <a:spcAft>
                <a:spcPts val="600"/>
              </a:spcAft>
            </a:pPr>
            <a:r>
              <a:rPr lang="en-US" dirty="0" smtClean="0"/>
              <a:t>Increased # TA calls</a:t>
            </a:r>
          </a:p>
          <a:p>
            <a:pPr>
              <a:spcAft>
                <a:spcPts val="600"/>
              </a:spcAft>
            </a:pPr>
            <a:r>
              <a:rPr lang="en-US" dirty="0" smtClean="0"/>
              <a:t>Increased # subscribers</a:t>
            </a:r>
          </a:p>
          <a:p>
            <a:pPr>
              <a:spcAft>
                <a:spcPts val="600"/>
              </a:spcAft>
            </a:pPr>
            <a:r>
              <a:rPr lang="en-US" dirty="0" smtClean="0"/>
              <a:t>Increased participation in program activities</a:t>
            </a:r>
          </a:p>
          <a:p>
            <a:pPr>
              <a:spcAft>
                <a:spcPts val="600"/>
              </a:spcAft>
            </a:pPr>
            <a:r>
              <a:rPr lang="en-US" dirty="0" smtClean="0"/>
              <a:t>% who express satisfaction with materials, interactions</a:t>
            </a:r>
          </a:p>
          <a:p>
            <a:pPr>
              <a:buNone/>
            </a:pPr>
            <a:endParaRPr lang="en-US" dirty="0" smtClean="0"/>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a:bodyPr>
          <a:lstStyle/>
          <a:p>
            <a:r>
              <a:rPr lang="en-US" dirty="0" smtClean="0"/>
              <a:t>Social Media </a:t>
            </a:r>
            <a:r>
              <a:rPr lang="en-US" smtClean="0"/>
              <a:t>Is SOCIAL</a:t>
            </a:r>
            <a:endParaRPr lang="en-US" dirty="0"/>
          </a:p>
        </p:txBody>
      </p:sp>
      <p:sp>
        <p:nvSpPr>
          <p:cNvPr id="3" name="Content Placeholder 2"/>
          <p:cNvSpPr>
            <a:spLocks noGrp="1"/>
          </p:cNvSpPr>
          <p:nvPr>
            <p:ph idx="1"/>
          </p:nvPr>
        </p:nvSpPr>
        <p:spPr/>
        <p:txBody>
          <a:bodyPr/>
          <a:lstStyle/>
          <a:p>
            <a:r>
              <a:rPr lang="en-US" dirty="0" smtClean="0"/>
              <a:t>Use is different than engagement</a:t>
            </a:r>
          </a:p>
          <a:p>
            <a:r>
              <a:rPr lang="en-US" dirty="0" smtClean="0"/>
              <a:t>Engagement happens with individuals</a:t>
            </a:r>
          </a:p>
          <a:p>
            <a:r>
              <a:rPr lang="en-US" dirty="0" smtClean="0"/>
              <a:t>Drill down to the conversation level to build relationships with people</a:t>
            </a:r>
          </a:p>
          <a:p>
            <a:r>
              <a:rPr lang="en-US" dirty="0" smtClean="0"/>
              <a:t>Base sentiment analysis on conversation-level data rather than individual comments</a:t>
            </a:r>
          </a:p>
          <a:p>
            <a:endParaRPr lang="en-US" dirty="0" smtClean="0"/>
          </a:p>
          <a:p>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Resources </a:t>
            </a:r>
            <a:endParaRPr lang="en-US" dirty="0"/>
          </a:p>
        </p:txBody>
      </p:sp>
      <p:sp>
        <p:nvSpPr>
          <p:cNvPr id="3" name="Content Placeholder 2"/>
          <p:cNvSpPr>
            <a:spLocks noGrp="1"/>
          </p:cNvSpPr>
          <p:nvPr>
            <p:ph idx="1"/>
          </p:nvPr>
        </p:nvSpPr>
        <p:spPr/>
        <p:txBody>
          <a:bodyPr/>
          <a:lstStyle/>
          <a:p>
            <a:pPr>
              <a:spcAft>
                <a:spcPts val="600"/>
              </a:spcAft>
              <a:buNone/>
            </a:pPr>
            <a:r>
              <a:rPr lang="en-US" sz="2400" dirty="0" smtClean="0"/>
              <a:t>Guides:</a:t>
            </a:r>
          </a:p>
          <a:p>
            <a:pPr>
              <a:spcAft>
                <a:spcPts val="600"/>
              </a:spcAft>
            </a:pPr>
            <a:r>
              <a:rPr lang="en-US" sz="2800" dirty="0" smtClean="0"/>
              <a:t>CDC Health Communicator’s Social Media Toolkit</a:t>
            </a:r>
          </a:p>
          <a:p>
            <a:pPr>
              <a:spcAft>
                <a:spcPts val="600"/>
              </a:spcAft>
            </a:pPr>
            <a:r>
              <a:rPr lang="en-US" sz="2800" dirty="0" smtClean="0"/>
              <a:t>Community Anti-Drug Coalitions of America (CADCA) Wiki: Social Media Digital Primer</a:t>
            </a:r>
          </a:p>
          <a:p>
            <a:pPr>
              <a:spcAft>
                <a:spcPts val="600"/>
              </a:spcAft>
            </a:pPr>
            <a:r>
              <a:rPr lang="en-US" sz="2800" dirty="0" smtClean="0"/>
              <a:t>Public Media Social Media Handbook</a:t>
            </a:r>
          </a:p>
          <a:p>
            <a:pPr>
              <a:spcBef>
                <a:spcPts val="600"/>
              </a:spcBef>
              <a:spcAft>
                <a:spcPts val="600"/>
              </a:spcAft>
              <a:buNone/>
            </a:pPr>
            <a:r>
              <a:rPr lang="en-US" sz="2400" dirty="0" smtClean="0"/>
              <a:t>Blogs:</a:t>
            </a:r>
          </a:p>
          <a:p>
            <a:pPr>
              <a:spcAft>
                <a:spcPts val="600"/>
              </a:spcAft>
            </a:pPr>
            <a:r>
              <a:rPr lang="en-US" sz="2800" dirty="0" smtClean="0"/>
              <a:t>Social Media news source  (www.mashable.com)</a:t>
            </a:r>
          </a:p>
          <a:p>
            <a:pPr>
              <a:spcAft>
                <a:spcPts val="600"/>
              </a:spcAft>
            </a:pPr>
            <a:r>
              <a:rPr lang="en-US" sz="2800" dirty="0" smtClean="0"/>
              <a:t>Nonprofit Technology Network (www.nten.org)</a:t>
            </a:r>
          </a:p>
          <a:p>
            <a:pPr>
              <a:spcAft>
                <a:spcPts val="600"/>
              </a:spcAft>
            </a:pPr>
            <a:r>
              <a:rPr lang="en-US" sz="2800" dirty="0" err="1" smtClean="0"/>
              <a:t>Avinash</a:t>
            </a:r>
            <a:r>
              <a:rPr lang="en-US" sz="2800" dirty="0" smtClean="0"/>
              <a:t> </a:t>
            </a:r>
            <a:r>
              <a:rPr lang="en-US" sz="2800" dirty="0" err="1" smtClean="0"/>
              <a:t>Kaushik’s</a:t>
            </a:r>
            <a:r>
              <a:rPr lang="en-US" sz="2800" dirty="0" smtClean="0"/>
              <a:t> blog  (www.kaushik.net)</a:t>
            </a:r>
          </a:p>
          <a:p>
            <a:pPr>
              <a:spcAft>
                <a:spcPts val="600"/>
              </a:spcAft>
            </a:pPr>
            <a:endParaRPr lang="en-US" sz="2800" dirty="0" smtClean="0"/>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en-US" sz="4100" smtClean="0"/>
              <a:t>California Youth Advocacy Network</a:t>
            </a:r>
          </a:p>
        </p:txBody>
      </p:sp>
      <p:sp>
        <p:nvSpPr>
          <p:cNvPr id="15362" name="Rectangle 3"/>
          <p:cNvSpPr>
            <a:spLocks noGrp="1"/>
          </p:cNvSpPr>
          <p:nvPr>
            <p:ph type="body" idx="1"/>
          </p:nvPr>
        </p:nvSpPr>
        <p:spPr/>
        <p:txBody>
          <a:bodyPr/>
          <a:lstStyle/>
          <a:p>
            <a:pPr eaLnBrk="1" hangingPunct="1">
              <a:lnSpc>
                <a:spcPct val="90000"/>
              </a:lnSpc>
            </a:pPr>
            <a:r>
              <a:rPr lang="en-US" dirty="0" smtClean="0"/>
              <a:t>Statewide technical assistance center for social media and mobilizing youth, young adult, and military service members </a:t>
            </a:r>
          </a:p>
          <a:p>
            <a:pPr eaLnBrk="1" hangingPunct="1">
              <a:lnSpc>
                <a:spcPct val="90000"/>
              </a:lnSpc>
            </a:pPr>
            <a:r>
              <a:rPr lang="en-US" dirty="0" smtClean="0"/>
              <a:t>Provides training, technical assistance and resource materials</a:t>
            </a:r>
          </a:p>
          <a:p>
            <a:pPr eaLnBrk="1" hangingPunct="1">
              <a:lnSpc>
                <a:spcPct val="90000"/>
              </a:lnSpc>
            </a:pPr>
            <a:endParaRPr lang="en-US" sz="2800" dirty="0" smtClean="0"/>
          </a:p>
          <a:p>
            <a:pPr algn="ctr" eaLnBrk="1" hangingPunct="1">
              <a:lnSpc>
                <a:spcPct val="90000"/>
              </a:lnSpc>
              <a:buFont typeface="Wingdings 2" pitchFamily="18" charset="2"/>
              <a:buNone/>
            </a:pPr>
            <a:r>
              <a:rPr lang="en-US" sz="2800" dirty="0" smtClean="0">
                <a:hlinkClick r:id="rId3"/>
              </a:rPr>
              <a:t>www.cyanonline.org</a:t>
            </a:r>
            <a:r>
              <a:rPr lang="en-US" sz="2800" dirty="0" smtClean="0"/>
              <a:t> </a:t>
            </a:r>
          </a:p>
          <a:p>
            <a:pPr algn="ctr" eaLnBrk="1" hangingPunct="1">
              <a:lnSpc>
                <a:spcPct val="90000"/>
              </a:lnSpc>
              <a:buFont typeface="Wingdings 2" pitchFamily="18" charset="2"/>
              <a:buNone/>
            </a:pPr>
            <a:r>
              <a:rPr lang="en-US" sz="2800" dirty="0" smtClean="0">
                <a:hlinkClick r:id="rId4"/>
              </a:rPr>
              <a:t>www.facebook.com/CYANfan</a:t>
            </a:r>
            <a:endParaRPr lang="en-US" sz="2800" dirty="0" smtClean="0"/>
          </a:p>
          <a:p>
            <a:pPr algn="ctr" eaLnBrk="1" hangingPunct="1">
              <a:lnSpc>
                <a:spcPct val="90000"/>
              </a:lnSpc>
              <a:buFont typeface="Wingdings 2" pitchFamily="18" charset="2"/>
              <a:buNone/>
            </a:pPr>
            <a:r>
              <a:rPr lang="en-US" sz="2800" dirty="0" smtClean="0">
                <a:hlinkClick r:id="rId5"/>
              </a:rPr>
              <a:t>amelia@cyanonline.org</a:t>
            </a:r>
            <a:endParaRPr lang="en-US" sz="2800" dirty="0" smtClean="0"/>
          </a:p>
          <a:p>
            <a:pPr algn="ctr" eaLnBrk="1" hangingPunct="1">
              <a:lnSpc>
                <a:spcPct val="90000"/>
              </a:lnSpc>
              <a:buFont typeface="Wingdings 2" pitchFamily="18" charset="2"/>
              <a:buNone/>
            </a:pPr>
            <a:r>
              <a:rPr lang="en-US" sz="2800" dirty="0" smtClean="0"/>
              <a:t>916-339-3424 x23   </a:t>
            </a:r>
          </a:p>
          <a:p>
            <a:pPr algn="ctr" eaLnBrk="1" hangingPunct="1">
              <a:lnSpc>
                <a:spcPct val="90000"/>
              </a:lnSpc>
              <a:buFont typeface="Wingdings 2" pitchFamily="18" charset="2"/>
              <a:buNone/>
            </a:pPr>
            <a:endParaRPr lang="en-US" dirty="0" smtClean="0"/>
          </a:p>
          <a:p>
            <a:pPr algn="ctr" eaLnBrk="1" hangingPunct="1">
              <a:lnSpc>
                <a:spcPct val="90000"/>
              </a:lnSpc>
              <a:buFont typeface="Wingdings 2" pitchFamily="18" charset="2"/>
              <a:buNone/>
            </a:pPr>
            <a:endParaRPr lang="en-US" dirty="0" smtClean="0"/>
          </a:p>
          <a:p>
            <a:pPr algn="ctr" eaLnBrk="1" hangingPunct="1">
              <a:lnSpc>
                <a:spcPct val="90000"/>
              </a:lnSpc>
              <a:buFont typeface="Wingdings 2" pitchFamily="18" charset="2"/>
              <a:buNone/>
            </a:pPr>
            <a:endParaRPr lang="en-US" dirty="0" smtClean="0"/>
          </a:p>
        </p:txBody>
      </p:sp>
      <p:pic>
        <p:nvPicPr>
          <p:cNvPr id="4" name="Picture 2"/>
          <p:cNvPicPr>
            <a:picLocks noChangeAspect="1" noChangeArrowheads="1"/>
          </p:cNvPicPr>
          <p:nvPr/>
        </p:nvPicPr>
        <p:blipFill>
          <a:blip r:embed="rId6" cstate="print"/>
          <a:srcRect/>
          <a:stretch>
            <a:fillRect/>
          </a:stretch>
        </p:blipFill>
        <p:spPr bwMode="auto">
          <a:xfrm>
            <a:off x="1981200" y="4800600"/>
            <a:ext cx="342900" cy="342900"/>
          </a:xfrm>
          <a:prstGeom prst="rect">
            <a:avLst/>
          </a:prstGeom>
          <a:noFill/>
          <a:ln w="9525">
            <a:noFill/>
            <a:miter lim="800000"/>
            <a:headEnd/>
            <a:tailEnd/>
          </a:ln>
        </p:spPr>
      </p:pic>
      <p:pic>
        <p:nvPicPr>
          <p:cNvPr id="2050" name="Picture 2"/>
          <p:cNvPicPr>
            <a:picLocks noChangeAspect="1" noChangeArrowheads="1"/>
          </p:cNvPicPr>
          <p:nvPr/>
        </p:nvPicPr>
        <p:blipFill>
          <a:blip r:embed="rId7" cstate="print"/>
          <a:srcRect/>
          <a:stretch>
            <a:fillRect/>
          </a:stretch>
        </p:blipFill>
        <p:spPr bwMode="auto">
          <a:xfrm>
            <a:off x="457200" y="4495800"/>
            <a:ext cx="1143000" cy="1934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 Control in California</a:t>
            </a:r>
            <a:endParaRPr lang="en-US" dirty="0"/>
          </a:p>
        </p:txBody>
      </p:sp>
      <p:pic>
        <p:nvPicPr>
          <p:cNvPr id="4" name="Content Placeholder 3" descr="nosmoking sign.jpg"/>
          <p:cNvPicPr>
            <a:picLocks noGrp="1"/>
          </p:cNvPicPr>
          <p:nvPr>
            <p:ph idx="1"/>
          </p:nvPr>
        </p:nvPicPr>
        <p:blipFill>
          <a:blip r:embed="rId3" cstate="print"/>
          <a:srcRect l="2830" t="13295" r="49764"/>
          <a:stretch>
            <a:fillRect/>
          </a:stretch>
        </p:blipFill>
        <p:spPr>
          <a:xfrm>
            <a:off x="3048000" y="2362200"/>
            <a:ext cx="2971800" cy="3276600"/>
          </a:xfrm>
          <a:prstGeom prst="rect">
            <a:avLst/>
          </a:prstGeom>
        </p:spPr>
      </p:pic>
      <p:pic>
        <p:nvPicPr>
          <p:cNvPr id="5" name="Picture 4" descr="iStock_smokeronstairs.jpg"/>
          <p:cNvPicPr/>
          <p:nvPr/>
        </p:nvPicPr>
        <p:blipFill>
          <a:blip r:embed="rId4" cstate="print"/>
          <a:srcRect r="25882"/>
          <a:stretch>
            <a:fillRect/>
          </a:stretch>
        </p:blipFill>
        <p:spPr>
          <a:xfrm>
            <a:off x="228600" y="1981200"/>
            <a:ext cx="2758197" cy="2469243"/>
          </a:xfrm>
          <a:prstGeom prst="rect">
            <a:avLst/>
          </a:prstGeom>
        </p:spPr>
      </p:pic>
      <p:pic>
        <p:nvPicPr>
          <p:cNvPr id="6" name="Picture 5" descr="iStock_butts.jpg"/>
          <p:cNvPicPr/>
          <p:nvPr/>
        </p:nvPicPr>
        <p:blipFill>
          <a:blip r:embed="rId5" cstate="print"/>
          <a:srcRect l="17729"/>
          <a:stretch>
            <a:fillRect/>
          </a:stretch>
        </p:blipFill>
        <p:spPr>
          <a:xfrm>
            <a:off x="6096000" y="3886200"/>
            <a:ext cx="2809875" cy="223834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r>
              <a:rPr lang="en-US" dirty="0" smtClean="0"/>
              <a:t>The Path to Policy</a:t>
            </a:r>
          </a:p>
        </p:txBody>
      </p:sp>
      <p:sp>
        <p:nvSpPr>
          <p:cNvPr id="16386" name="Rectangle 3"/>
          <p:cNvSpPr>
            <a:spLocks noGrp="1"/>
          </p:cNvSpPr>
          <p:nvPr>
            <p:ph type="body" idx="1"/>
          </p:nvPr>
        </p:nvSpPr>
        <p:spPr/>
        <p:txBody>
          <a:bodyPr/>
          <a:lstStyle/>
          <a:p>
            <a:pPr eaLnBrk="1" hangingPunct="1">
              <a:buFont typeface="Wingdings 2" pitchFamily="18" charset="2"/>
              <a:buNone/>
            </a:pPr>
            <a:endParaRPr lang="en-US" dirty="0" smtClean="0"/>
          </a:p>
        </p:txBody>
      </p:sp>
      <p:pic>
        <p:nvPicPr>
          <p:cNvPr id="5" name="Picture 4" descr="path to policy.jpg"/>
          <p:cNvPicPr/>
          <p:nvPr/>
        </p:nvPicPr>
        <p:blipFill>
          <a:blip r:embed="rId3" cstate="print"/>
          <a:srcRect r="2914" b="13942"/>
          <a:stretch>
            <a:fillRect/>
          </a:stretch>
        </p:blipFill>
        <p:spPr>
          <a:xfrm>
            <a:off x="0" y="1447800"/>
            <a:ext cx="9144000" cy="5410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3" cstate="print"/>
          <a:srcRect l="13055" t="15548" r="16160" b="5957"/>
          <a:stretch>
            <a:fillRect/>
          </a:stretch>
        </p:blipFill>
        <p:spPr bwMode="auto">
          <a:xfrm>
            <a:off x="0" y="228600"/>
            <a:ext cx="9144000" cy="6477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Shasta’s Social Media Goals</a:t>
            </a:r>
            <a:endParaRPr lang="en-US" dirty="0"/>
          </a:p>
        </p:txBody>
      </p:sp>
      <p:sp>
        <p:nvSpPr>
          <p:cNvPr id="3" name="Content Placeholder 2"/>
          <p:cNvSpPr>
            <a:spLocks noGrp="1"/>
          </p:cNvSpPr>
          <p:nvPr>
            <p:ph idx="1"/>
          </p:nvPr>
        </p:nvSpPr>
        <p:spPr/>
        <p:txBody>
          <a:bodyPr/>
          <a:lstStyle/>
          <a:p>
            <a:r>
              <a:rPr lang="en-US" dirty="0" smtClean="0"/>
              <a:t>More efficient communication with coalition</a:t>
            </a:r>
          </a:p>
          <a:p>
            <a:r>
              <a:rPr lang="en-US" dirty="0" smtClean="0"/>
              <a:t>Maintain continual dialogue</a:t>
            </a:r>
          </a:p>
          <a:p>
            <a:r>
              <a:rPr lang="en-US" dirty="0" smtClean="0"/>
              <a:t>Increase coalition engagement</a:t>
            </a:r>
          </a:p>
          <a:p>
            <a:r>
              <a:rPr lang="en-US" dirty="0" smtClean="0"/>
              <a:t>Recruit more diverse partners &amp; members</a:t>
            </a:r>
          </a:p>
          <a:p>
            <a:r>
              <a:rPr lang="en-US" dirty="0" smtClean="0"/>
              <a:t>Educate the public about tobacco control issues </a:t>
            </a:r>
          </a:p>
          <a:p>
            <a:r>
              <a:rPr lang="en-US" dirty="0" smtClean="0"/>
              <a:t>Build support for policy efforts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Shasta County </a:t>
            </a:r>
            <a:r>
              <a:rPr lang="en-US" dirty="0" err="1" smtClean="0"/>
              <a:t>Facebook</a:t>
            </a:r>
            <a:r>
              <a:rPr lang="en-US" dirty="0" smtClean="0"/>
              <a:t> Campaign</a:t>
            </a:r>
            <a:endParaRPr lang="en-US" dirty="0"/>
          </a:p>
        </p:txBody>
      </p:sp>
      <p:pic>
        <p:nvPicPr>
          <p:cNvPr id="4" name="Content Placeholder 3"/>
          <p:cNvPicPr>
            <a:picLocks noGrp="1"/>
          </p:cNvPicPr>
          <p:nvPr>
            <p:ph idx="1"/>
          </p:nvPr>
        </p:nvPicPr>
        <p:blipFill>
          <a:blip r:embed="rId3" cstate="print"/>
          <a:srcRect l="15500" t="13820" r="3166" b="12904"/>
          <a:stretch>
            <a:fillRect/>
          </a:stretch>
        </p:blipFill>
        <p:spPr bwMode="auto">
          <a:xfrm>
            <a:off x="304800" y="1524001"/>
            <a:ext cx="8610600" cy="510539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Shasta County </a:t>
            </a:r>
            <a:r>
              <a:rPr lang="en-US" dirty="0" err="1" smtClean="0"/>
              <a:t>Facebook</a:t>
            </a:r>
            <a:r>
              <a:rPr lang="en-US" dirty="0" smtClean="0"/>
              <a:t> Campaign</a:t>
            </a:r>
            <a:endParaRPr lang="en-US" dirty="0"/>
          </a:p>
        </p:txBody>
      </p:sp>
      <p:pic>
        <p:nvPicPr>
          <p:cNvPr id="9" name="Content Placeholder 8"/>
          <p:cNvPicPr>
            <a:picLocks noGrp="1"/>
          </p:cNvPicPr>
          <p:nvPr>
            <p:ph idx="1"/>
          </p:nvPr>
        </p:nvPicPr>
        <p:blipFill>
          <a:blip r:embed="rId3" cstate="print"/>
          <a:srcRect l="25641" t="19359" r="11859" b="7210"/>
          <a:stretch>
            <a:fillRect/>
          </a:stretch>
        </p:blipFill>
        <p:spPr bwMode="auto">
          <a:xfrm>
            <a:off x="228600" y="1600201"/>
            <a:ext cx="8686800" cy="5105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2002</TotalTime>
  <Words>2649</Words>
  <Application>Microsoft Office PowerPoint</Application>
  <PresentationFormat>On-screen Show (4:3)</PresentationFormat>
  <Paragraphs>218</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Follow Me, Friend Me, Tweet Me: </vt:lpstr>
      <vt:lpstr>Tobacco Control Evaluation Center</vt:lpstr>
      <vt:lpstr>California Youth Advocacy Network</vt:lpstr>
      <vt:lpstr>Tobacco Control in California</vt:lpstr>
      <vt:lpstr>The Path to Policy</vt:lpstr>
      <vt:lpstr>Slide 6</vt:lpstr>
      <vt:lpstr>Shasta’s Social Media Goals</vt:lpstr>
      <vt:lpstr>Shasta County Facebook Campaign</vt:lpstr>
      <vt:lpstr>Shasta County Facebook Campaign</vt:lpstr>
      <vt:lpstr>Shasta County Facebook Campaign</vt:lpstr>
      <vt:lpstr>Shasta County Facebook Campaign</vt:lpstr>
      <vt:lpstr>Shasta County Facebook Campaign</vt:lpstr>
      <vt:lpstr>Correlate Data Sources</vt:lpstr>
      <vt:lpstr>Shasta County Google Analytics</vt:lpstr>
      <vt:lpstr>ThinkUp: Content Analysis</vt:lpstr>
      <vt:lpstr>ThinkUp: Word Trends</vt:lpstr>
      <vt:lpstr>ThinkUp: Geo-locators</vt:lpstr>
      <vt:lpstr>Measuring Outreach</vt:lpstr>
      <vt:lpstr>Investigating Opportunity</vt:lpstr>
      <vt:lpstr>Listening to Content</vt:lpstr>
      <vt:lpstr>Fine-tuning the Message</vt:lpstr>
      <vt:lpstr>What Difference Is SM Making?</vt:lpstr>
      <vt:lpstr>Social Media Is SOCIAL</vt:lpstr>
      <vt:lpstr>Some Useful Resources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 Me, Friend Me, Tweet Me</dc:title>
  <dc:creator>rkipke</dc:creator>
  <cp:lastModifiedBy>rkipke</cp:lastModifiedBy>
  <cp:revision>118</cp:revision>
  <dcterms:created xsi:type="dcterms:W3CDTF">2011-10-27T23:04:47Z</dcterms:created>
  <dcterms:modified xsi:type="dcterms:W3CDTF">2011-11-28T20:40:10Z</dcterms:modified>
</cp:coreProperties>
</file>