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3" r:id="rId3"/>
    <p:sldId id="258" r:id="rId4"/>
    <p:sldId id="274" r:id="rId5"/>
    <p:sldId id="260" r:id="rId6"/>
    <p:sldId id="276" r:id="rId7"/>
    <p:sldId id="261" r:id="rId8"/>
    <p:sldId id="262" r:id="rId9"/>
    <p:sldId id="263" r:id="rId10"/>
    <p:sldId id="264" r:id="rId11"/>
    <p:sldId id="267" r:id="rId12"/>
    <p:sldId id="280" r:id="rId13"/>
    <p:sldId id="268" r:id="rId14"/>
    <p:sldId id="277" r:id="rId15"/>
    <p:sldId id="286" r:id="rId16"/>
    <p:sldId id="270" r:id="rId17"/>
    <p:sldId id="284" r:id="rId18"/>
    <p:sldId id="285" r:id="rId19"/>
    <p:sldId id="271" r:id="rId20"/>
    <p:sldId id="273" r:id="rId21"/>
    <p:sldId id="275" r:id="rId22"/>
    <p:sldId id="28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B728FF-DD2F-45F1-828F-9B3CF30B20F3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F219D7-8A1B-421A-85FD-57A16C33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39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33300-F8FF-40D0-B1D1-39A061DCE99A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91578-ECC0-4FB4-89FF-2FAD72A1A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0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91578-ECC0-4FB4-89FF-2FAD72A1A3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4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D71295-717B-4C7E-8555-3BEA508C4E89}" type="datetime1">
              <a:rPr lang="en-US" smtClean="0"/>
              <a:t>10/20/2014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572A0-7154-494C-9453-00DD0E3F1D82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E7A753-970D-476F-9B00-53D92CB74CFF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A45118-B583-4D41-BF59-E022C797DCFE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2FC41-46B8-4EB6-B889-F408CE44B1BB}" type="datetime1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2B9F99-7E7A-4182-9A7E-74F18448E5C3}" type="datetime1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1A2A7F-6794-461F-A9EB-519DBAD973D6}" type="datetime1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27AD7F-C591-4D15-9F09-D2A3C5E1315D}" type="datetime1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97CB79-9CA0-4B40-861F-31CB1739B5B7}" type="datetime1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A7556D-F91B-42A0-813B-B8E311EB4D2A}" type="datetime1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93EA25-8499-4F5E-AFA5-4ED78D79B681}" type="datetime1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C84D7E-F75A-4A2A-B9DC-5312FF099AA4}" type="datetime1">
              <a:rPr lang="en-US" smtClean="0"/>
              <a:t>10/20/2014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7BB1D9-09DA-49A5-8569-1A4625CB68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219200"/>
            <a:ext cx="7117180" cy="1470025"/>
          </a:xfrm>
        </p:spPr>
        <p:txBody>
          <a:bodyPr>
            <a:noAutofit/>
          </a:bodyPr>
          <a:lstStyle/>
          <a:p>
            <a:r>
              <a:rPr lang="en-US" sz="3800" dirty="0" smtClean="0"/>
              <a:t>Developing Data Utilization Training Materials for Mental Health Service Providers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7117180" cy="21336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Diana </a:t>
            </a:r>
            <a:r>
              <a:rPr lang="en-US" sz="2000" dirty="0" err="1" smtClean="0">
                <a:solidFill>
                  <a:schemeClr val="tx1"/>
                </a:solidFill>
              </a:rPr>
              <a:t>Seybolt</a:t>
            </a:r>
            <a:r>
              <a:rPr lang="en-US" sz="2000" dirty="0" smtClean="0">
                <a:solidFill>
                  <a:schemeClr val="tx1"/>
                </a:solidFill>
              </a:rPr>
              <a:t>, Ph.D.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Stacy </a:t>
            </a:r>
            <a:r>
              <a:rPr lang="en-US" sz="2000" dirty="0" err="1" smtClean="0">
                <a:solidFill>
                  <a:schemeClr val="tx1"/>
                </a:solidFill>
              </a:rPr>
              <a:t>Rudin</a:t>
            </a:r>
            <a:r>
              <a:rPr lang="en-US" sz="2000" dirty="0" smtClean="0">
                <a:solidFill>
                  <a:schemeClr val="tx1"/>
                </a:solidFill>
              </a:rPr>
              <a:t>, L.C.S.W.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Firoozeh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Taherpoor</a:t>
            </a:r>
            <a:r>
              <a:rPr lang="en-US" sz="2000" dirty="0" smtClean="0">
                <a:solidFill>
                  <a:schemeClr val="tx1"/>
                </a:solidFill>
              </a:rPr>
              <a:t>, Ph.D.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Sarah </a:t>
            </a:r>
            <a:r>
              <a:rPr lang="en-US" sz="2000" dirty="0" err="1" smtClean="0">
                <a:solidFill>
                  <a:schemeClr val="tx1"/>
                </a:solidFill>
              </a:rPr>
              <a:t>Krassenbaum</a:t>
            </a:r>
            <a:r>
              <a:rPr lang="en-US" sz="2000" dirty="0" smtClean="0">
                <a:solidFill>
                  <a:schemeClr val="tx1"/>
                </a:solidFill>
              </a:rPr>
              <a:t>, M.S.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University of Maryland School of Medicine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1800" i="1" dirty="0" smtClean="0"/>
          </a:p>
          <a:p>
            <a:r>
              <a:rPr lang="en-US" sz="2200" b="1" dirty="0" smtClean="0"/>
              <a:t>What does the data mean?</a:t>
            </a:r>
          </a:p>
          <a:p>
            <a:pPr lvl="1"/>
            <a:r>
              <a:rPr lang="en-US" sz="1900" dirty="0" smtClean="0"/>
              <a:t>Introduction to Data and Data Analysis</a:t>
            </a:r>
          </a:p>
          <a:p>
            <a:pPr lvl="1"/>
            <a:r>
              <a:rPr lang="en-US" sz="1900" dirty="0" smtClean="0"/>
              <a:t>How OMS Items are Analyzed</a:t>
            </a:r>
          </a:p>
          <a:p>
            <a:pPr lvl="1"/>
            <a:endParaRPr lang="en-US" sz="1900" dirty="0"/>
          </a:p>
          <a:p>
            <a:r>
              <a:rPr lang="en-US" sz="2200" b="1" dirty="0"/>
              <a:t>How do I know if my results are statistically different from another group</a:t>
            </a:r>
            <a:r>
              <a:rPr lang="en-US" sz="2200" b="1" dirty="0" smtClean="0"/>
              <a:t>?</a:t>
            </a:r>
          </a:p>
          <a:p>
            <a:pPr lvl="1"/>
            <a:r>
              <a:rPr lang="en-US" sz="1900" dirty="0" smtClean="0"/>
              <a:t>Excel spreadsheets (4) that can be used to compare two groups and determine statistically significant differences</a:t>
            </a:r>
          </a:p>
          <a:p>
            <a:pPr lvl="1"/>
            <a:r>
              <a:rPr lang="en-US" sz="1900" dirty="0" smtClean="0"/>
              <a:t>Determining Statistical Significance for OMS Data Step-by-Step Guide</a:t>
            </a:r>
          </a:p>
          <a:p>
            <a:pPr lvl="1"/>
            <a:endParaRPr lang="en-US" sz="1900" dirty="0"/>
          </a:p>
          <a:p>
            <a:r>
              <a:rPr lang="en-US" sz="2200" b="1" dirty="0"/>
              <a:t>How do I interpret the data and use it?</a:t>
            </a:r>
          </a:p>
          <a:p>
            <a:pPr lvl="1"/>
            <a:r>
              <a:rPr lang="en-US" sz="1900" dirty="0" smtClean="0"/>
              <a:t>Using </a:t>
            </a:r>
            <a:r>
              <a:rPr lang="en-US" sz="1900" dirty="0"/>
              <a:t>Your OMS </a:t>
            </a:r>
            <a:r>
              <a:rPr lang="en-US" sz="1900" dirty="0" smtClean="0"/>
              <a:t>Data</a:t>
            </a:r>
            <a:endParaRPr lang="en-US" sz="19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Training Materials to Address</a:t>
            </a:r>
            <a:br>
              <a:rPr lang="en-US" sz="3600" dirty="0" smtClean="0"/>
            </a:br>
            <a:r>
              <a:rPr lang="en-US" sz="3600" dirty="0" smtClean="0"/>
              <a:t> the Basic Questions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6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Basic primer with simple language and examples</a:t>
            </a:r>
          </a:p>
          <a:p>
            <a:endParaRPr lang="en-US" sz="2200" dirty="0" smtClean="0"/>
          </a:p>
          <a:p>
            <a:r>
              <a:rPr lang="en-US" sz="2200" dirty="0" smtClean="0"/>
              <a:t>Concepts limited to those that would be encountered when viewing and or using OMS data</a:t>
            </a:r>
          </a:p>
          <a:p>
            <a:endParaRPr lang="en-US" sz="2200" dirty="0" smtClean="0"/>
          </a:p>
          <a:p>
            <a:r>
              <a:rPr lang="en-US" sz="2200" dirty="0" smtClean="0"/>
              <a:t>Information included:</a:t>
            </a:r>
          </a:p>
          <a:p>
            <a:pPr lvl="1"/>
            <a:r>
              <a:rPr lang="en-US" sz="1800" u="sng" dirty="0" smtClean="0"/>
              <a:t>Data types</a:t>
            </a:r>
            <a:r>
              <a:rPr lang="en-US" sz="1800" dirty="0" smtClean="0"/>
              <a:t>: quantitative, qualitative, categorical, continuous</a:t>
            </a:r>
          </a:p>
          <a:p>
            <a:pPr lvl="1"/>
            <a:r>
              <a:rPr lang="en-US" sz="1800" u="sng" dirty="0" smtClean="0"/>
              <a:t>Basic data analysis</a:t>
            </a:r>
            <a:r>
              <a:rPr lang="en-US" sz="1800" dirty="0" smtClean="0"/>
              <a:t>: frequency tables, measures of central tendency, standard deviations</a:t>
            </a:r>
          </a:p>
          <a:p>
            <a:pPr lvl="1"/>
            <a:r>
              <a:rPr lang="en-US" sz="1800" u="sng" dirty="0" smtClean="0"/>
              <a:t>Statistics for comparison</a:t>
            </a:r>
            <a:r>
              <a:rPr lang="en-US" sz="1800" dirty="0" smtClean="0"/>
              <a:t>: statistical significance, probability levels, Chi squares , effect sizes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Does the Data Mean?</a:t>
            </a:r>
            <a:br>
              <a:rPr lang="en-US" sz="4000" dirty="0" smtClean="0"/>
            </a:br>
            <a:r>
              <a:rPr lang="en-US" dirty="0" smtClean="0"/>
              <a:t>		</a:t>
            </a:r>
            <a:r>
              <a:rPr lang="en-US" sz="2700" dirty="0" smtClean="0"/>
              <a:t>Introduction to Data and Data Analysis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24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200" dirty="0" smtClean="0"/>
              <a:t>Considered </a:t>
            </a:r>
            <a:r>
              <a:rPr lang="en-US" sz="2200" u="sng" dirty="0" smtClean="0"/>
              <a:t>not</a:t>
            </a:r>
            <a:r>
              <a:rPr lang="en-US" sz="2200" dirty="0" smtClean="0"/>
              <a:t> essential </a:t>
            </a:r>
            <a:r>
              <a:rPr lang="en-US" sz="2200" dirty="0"/>
              <a:t>for most </a:t>
            </a:r>
            <a:r>
              <a:rPr lang="en-US" sz="2200" dirty="0" smtClean="0"/>
              <a:t>Datamart users </a:t>
            </a:r>
          </a:p>
          <a:p>
            <a:pPr marL="109728" indent="0">
              <a:buNone/>
            </a:pPr>
            <a:endParaRPr lang="en-US" sz="2200" dirty="0" smtClean="0"/>
          </a:p>
          <a:p>
            <a:r>
              <a:rPr lang="en-US" sz="2200" dirty="0" smtClean="0"/>
              <a:t>Provided in response to request from most sophisticated users</a:t>
            </a:r>
          </a:p>
          <a:p>
            <a:endParaRPr lang="en-US" sz="2200" dirty="0" smtClean="0"/>
          </a:p>
          <a:p>
            <a:r>
              <a:rPr lang="en-US" sz="2200" dirty="0"/>
              <a:t>In-depth, detailed information on how each OMS item i</a:t>
            </a:r>
            <a:r>
              <a:rPr lang="en-US" sz="2200" dirty="0" smtClean="0"/>
              <a:t>s </a:t>
            </a:r>
            <a:r>
              <a:rPr lang="en-US" sz="2200" dirty="0"/>
              <a:t>analyzed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Does the Data Mean?</a:t>
            </a:r>
            <a:br>
              <a:rPr lang="en-US" sz="4000" dirty="0" smtClean="0"/>
            </a:br>
            <a:r>
              <a:rPr lang="en-US" dirty="0" smtClean="0"/>
              <a:t>		</a:t>
            </a:r>
            <a:r>
              <a:rPr lang="en-US" sz="2700" dirty="0" smtClean="0"/>
              <a:t>How OMS Items are Analyzed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125112" cy="39624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2600" dirty="0" smtClean="0"/>
              <a:t>Requested by more sophisticated users</a:t>
            </a:r>
          </a:p>
          <a:p>
            <a:endParaRPr lang="en-US" sz="2600" dirty="0" smtClean="0"/>
          </a:p>
          <a:p>
            <a:r>
              <a:rPr lang="en-US" sz="2600" dirty="0" smtClean="0"/>
              <a:t>Excel workbooks (4) using Chi-Square</a:t>
            </a:r>
          </a:p>
          <a:p>
            <a:pPr marL="109728" indent="0">
              <a:buNone/>
            </a:pPr>
            <a:endParaRPr lang="en-US" sz="2600" dirty="0" smtClean="0"/>
          </a:p>
          <a:p>
            <a:r>
              <a:rPr lang="en-US" sz="2600" dirty="0" smtClean="0"/>
              <a:t>Users enter data for a specific item (one tab per item)</a:t>
            </a:r>
          </a:p>
          <a:p>
            <a:pPr marL="109728" indent="0">
              <a:buNone/>
            </a:pPr>
            <a:endParaRPr lang="en-US" sz="2600" dirty="0" smtClean="0"/>
          </a:p>
          <a:p>
            <a:r>
              <a:rPr lang="en-US" sz="2600" dirty="0" smtClean="0"/>
              <a:t>Workbook indicates significance (or not)</a:t>
            </a:r>
          </a:p>
          <a:p>
            <a:pPr marL="109728" indent="0">
              <a:buNone/>
            </a:pPr>
            <a:endParaRPr lang="en-US" sz="2600" dirty="0" smtClean="0"/>
          </a:p>
          <a:p>
            <a:r>
              <a:rPr lang="en-US" sz="2600" dirty="0" smtClean="0"/>
              <a:t>Step-by-Step guide for using workbooks provided, includes caveats about sample sizes, interpretation, etc. 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How Do I Know if My Results are Statistically Different from Another Group? </a:t>
            </a:r>
            <a:br>
              <a:rPr lang="en-US" sz="2800" b="1" dirty="0" smtClean="0"/>
            </a:br>
            <a:r>
              <a:rPr lang="en-US" sz="2400" b="1" dirty="0" smtClean="0"/>
              <a:t>	</a:t>
            </a:r>
            <a:r>
              <a:rPr lang="en-US" sz="1800" dirty="0" smtClean="0"/>
              <a:t>Workbooks for Determining Statistical Significance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7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52400"/>
            <a:ext cx="7125113" cy="1447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OMS Statistical Significance Workbook</a:t>
            </a:r>
            <a:endParaRPr 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8392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OMS Statistical Significance Workbook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9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458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200" dirty="0" smtClean="0"/>
          </a:p>
          <a:p>
            <a:pPr lvl="0"/>
            <a:r>
              <a:rPr lang="en-US" sz="2200" b="1" dirty="0" smtClean="0"/>
              <a:t>Outline </a:t>
            </a:r>
            <a:r>
              <a:rPr lang="en-US" sz="2200" b="1" dirty="0"/>
              <a:t>potential uses of OMS </a:t>
            </a:r>
            <a:r>
              <a:rPr lang="en-US" sz="2200" b="1" dirty="0" smtClean="0"/>
              <a:t>Data</a:t>
            </a:r>
            <a:endParaRPr lang="en-US" sz="2200" b="1" dirty="0"/>
          </a:p>
          <a:p>
            <a:pPr lvl="0"/>
            <a:r>
              <a:rPr lang="en-US" sz="2200" dirty="0"/>
              <a:t>Describe guidelines for choosing Datamart elements </a:t>
            </a:r>
            <a:r>
              <a:rPr lang="en-US" sz="2200" dirty="0" smtClean="0"/>
              <a:t>based on user’s needs</a:t>
            </a:r>
            <a:endParaRPr lang="en-US" sz="2200" dirty="0"/>
          </a:p>
          <a:p>
            <a:pPr lvl="0"/>
            <a:r>
              <a:rPr lang="en-US" sz="2200" b="1" dirty="0"/>
              <a:t>Suggest questions </a:t>
            </a:r>
            <a:r>
              <a:rPr lang="en-US" sz="2200" b="1" dirty="0" smtClean="0"/>
              <a:t>for use with </a:t>
            </a:r>
            <a:r>
              <a:rPr lang="en-US" sz="2200" b="1" dirty="0"/>
              <a:t>interpreting </a:t>
            </a:r>
            <a:r>
              <a:rPr lang="en-US" sz="2200" b="1" dirty="0" smtClean="0"/>
              <a:t>data</a:t>
            </a:r>
            <a:endParaRPr lang="en-US" sz="2200" b="1" dirty="0"/>
          </a:p>
          <a:p>
            <a:pPr lvl="0"/>
            <a:r>
              <a:rPr lang="en-US" sz="2200" dirty="0"/>
              <a:t>Identify other data sources </a:t>
            </a:r>
            <a:r>
              <a:rPr lang="en-US" sz="2200" dirty="0" smtClean="0"/>
              <a:t>for context</a:t>
            </a:r>
            <a:endParaRPr lang="en-US" sz="2200" dirty="0"/>
          </a:p>
          <a:p>
            <a:pPr lvl="0"/>
            <a:r>
              <a:rPr lang="en-US" sz="2200" dirty="0"/>
              <a:t>Summarize possible next </a:t>
            </a:r>
            <a:r>
              <a:rPr lang="en-US" sz="2200" dirty="0" smtClean="0"/>
              <a:t>steps</a:t>
            </a:r>
            <a:endParaRPr lang="en-US" sz="2200" dirty="0"/>
          </a:p>
          <a:p>
            <a:pPr lvl="0"/>
            <a:r>
              <a:rPr lang="en-US" sz="2200" dirty="0"/>
              <a:t>Propose different considerations and formats when presenting and distributing OMS </a:t>
            </a:r>
            <a:r>
              <a:rPr lang="en-US" sz="2200" dirty="0" smtClean="0"/>
              <a:t>data</a:t>
            </a:r>
            <a:endParaRPr lang="en-US" sz="2200" dirty="0"/>
          </a:p>
          <a:p>
            <a:pPr lvl="0"/>
            <a:r>
              <a:rPr lang="en-US" sz="2200" dirty="0" smtClean="0"/>
              <a:t>Case </a:t>
            </a:r>
            <a:r>
              <a:rPr lang="en-US" sz="2200" dirty="0"/>
              <a:t>example </a:t>
            </a:r>
            <a:r>
              <a:rPr lang="en-US" sz="2200" dirty="0" smtClean="0"/>
              <a:t>provided in an appendix</a:t>
            </a:r>
            <a:endParaRPr lang="en-US" sz="2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Do I Interpret Data and Use It?</a:t>
            </a:r>
            <a:br>
              <a:rPr lang="en-US" sz="4000" dirty="0" smtClean="0"/>
            </a:br>
            <a:r>
              <a:rPr lang="en-US" dirty="0" smtClean="0"/>
              <a:t>			</a:t>
            </a:r>
            <a:r>
              <a:rPr lang="en-US" sz="2700" dirty="0" smtClean="0"/>
              <a:t>Using Your OMS Data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01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sz="2200" dirty="0" smtClean="0"/>
              <a:t>Comparing </a:t>
            </a:r>
            <a:r>
              <a:rPr lang="en-US" sz="2200" dirty="0"/>
              <a:t>a program/jurisdiction to </a:t>
            </a:r>
            <a:r>
              <a:rPr lang="en-US" sz="2200" dirty="0" smtClean="0"/>
              <a:t>others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Providing data for required accreditation </a:t>
            </a:r>
            <a:r>
              <a:rPr lang="en-US" sz="2200" dirty="0" smtClean="0"/>
              <a:t>activities</a:t>
            </a:r>
          </a:p>
          <a:p>
            <a:pPr marL="109728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Planning and implementing Quality Improvement (QI) and program evaluation </a:t>
            </a:r>
            <a:r>
              <a:rPr lang="en-US" sz="2200" dirty="0" smtClean="0"/>
              <a:t>projects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Responding to requests for information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How Do I Interpret Data and Use It?</a:t>
            </a:r>
            <a:br>
              <a:rPr lang="en-US" sz="4000" dirty="0"/>
            </a:br>
            <a:r>
              <a:rPr lang="en-US" dirty="0"/>
              <a:t>			</a:t>
            </a:r>
            <a:r>
              <a:rPr lang="en-US" sz="2700" dirty="0"/>
              <a:t>Using Your OMS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8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en-US" b="1" u="sng" dirty="0"/>
              <a:t>Suggested Questions to Aid in Stimulating Discussion and Interpreting Data</a:t>
            </a:r>
            <a:endParaRPr lang="en-US" u="sng" dirty="0"/>
          </a:p>
          <a:p>
            <a:endParaRPr lang="en-US" dirty="0"/>
          </a:p>
          <a:p>
            <a:pPr marL="624078" lvl="0" indent="-514350">
              <a:buFont typeface="+mj-lt"/>
              <a:buAutoNum type="arabicPeriod"/>
            </a:pPr>
            <a:r>
              <a:rPr lang="en-US" sz="3400" b="1" dirty="0"/>
              <a:t>Are these the expected results? Why or why not?</a:t>
            </a:r>
          </a:p>
          <a:p>
            <a:pPr marL="624078" indent="-514350">
              <a:buFont typeface="+mj-lt"/>
              <a:buAutoNum type="arabicPeriod"/>
            </a:pPr>
            <a:endParaRPr lang="en-US" sz="3400" b="1" dirty="0"/>
          </a:p>
          <a:p>
            <a:pPr marL="624078" lvl="0" indent="-514350">
              <a:buFont typeface="+mj-lt"/>
              <a:buAutoNum type="arabicPeriod"/>
            </a:pPr>
            <a:r>
              <a:rPr lang="en-US" sz="3400" b="1" dirty="0"/>
              <a:t>Were the data affected by policies, procedures, or characteristics at the community, county or state level?</a:t>
            </a:r>
          </a:p>
          <a:p>
            <a:pPr marL="624078" indent="-514350">
              <a:buFont typeface="+mj-lt"/>
              <a:buAutoNum type="arabicPeriod"/>
            </a:pPr>
            <a:endParaRPr lang="en-US" sz="3400" b="1" dirty="0"/>
          </a:p>
          <a:p>
            <a:pPr marL="624078" lvl="0" indent="-514350">
              <a:buFont typeface="+mj-lt"/>
              <a:buAutoNum type="arabicPeriod"/>
            </a:pPr>
            <a:r>
              <a:rPr lang="en-US" sz="3400" b="1" dirty="0"/>
              <a:t>Were the data affected by contextual or programmatic factors?</a:t>
            </a:r>
          </a:p>
          <a:p>
            <a:pPr marL="624078" indent="-514350">
              <a:buFont typeface="+mj-lt"/>
              <a:buAutoNum type="arabicPeriod"/>
            </a:pPr>
            <a:endParaRPr lang="en-US" sz="3400" b="1" dirty="0"/>
          </a:p>
          <a:p>
            <a:pPr marL="624078" lvl="0" indent="-514350">
              <a:buFont typeface="+mj-lt"/>
              <a:buAutoNum type="arabicPeriod"/>
            </a:pPr>
            <a:r>
              <a:rPr lang="en-US" sz="3400" b="1" dirty="0"/>
              <a:t>Were the data affected by characteristics of individual staff members or the consumers being served</a:t>
            </a:r>
            <a:r>
              <a:rPr lang="en-US" sz="3400" b="1" dirty="0" smtClean="0"/>
              <a:t>?</a:t>
            </a:r>
          </a:p>
          <a:p>
            <a:pPr marL="109728" lvl="0" indent="0">
              <a:buNone/>
            </a:pPr>
            <a:endParaRPr lang="en-US" sz="3400" dirty="0"/>
          </a:p>
          <a:p>
            <a:pPr marL="109728" indent="0">
              <a:buNone/>
            </a:pPr>
            <a:r>
              <a:rPr lang="en-US" sz="3400" dirty="0" smtClean="0"/>
              <a:t> </a:t>
            </a:r>
            <a:r>
              <a:rPr lang="en-US" sz="3400" i="1" dirty="0" smtClean="0"/>
              <a:t>If </a:t>
            </a:r>
            <a:r>
              <a:rPr lang="en-US" sz="3400" i="1" dirty="0"/>
              <a:t>you are comparing two sets of data for program evaluation, you may also want to ask: </a:t>
            </a:r>
          </a:p>
          <a:p>
            <a:pPr marL="624078" indent="-514350">
              <a:buFont typeface="+mj-lt"/>
              <a:buAutoNum type="arabicPeriod"/>
            </a:pPr>
            <a:endParaRPr lang="en-US" sz="3400" dirty="0"/>
          </a:p>
          <a:p>
            <a:pPr marL="624078" lvl="0" indent="-514350">
              <a:buFont typeface="+mj-lt"/>
              <a:buAutoNum type="arabicPeriod" startAt="5"/>
            </a:pPr>
            <a:r>
              <a:rPr lang="en-US" sz="3400" b="1" dirty="0"/>
              <a:t>Did the data change after the intervention? If so, how?</a:t>
            </a:r>
          </a:p>
          <a:p>
            <a:pPr marL="624078" indent="-514350">
              <a:buFont typeface="+mj-lt"/>
              <a:buAutoNum type="arabicPeriod" startAt="5"/>
            </a:pPr>
            <a:endParaRPr lang="en-US" sz="3400" b="1" dirty="0"/>
          </a:p>
          <a:p>
            <a:pPr marL="624078" lvl="0" indent="-514350">
              <a:buFont typeface="+mj-lt"/>
              <a:buAutoNum type="arabicPeriod" startAt="5"/>
            </a:pPr>
            <a:r>
              <a:rPr lang="en-US" sz="3400" b="1" dirty="0"/>
              <a:t>If there is a change, is it meaningful?</a:t>
            </a:r>
          </a:p>
          <a:p>
            <a:pPr marL="624078" indent="-514350">
              <a:buFont typeface="+mj-lt"/>
              <a:buAutoNum type="arabicPeriod" startAt="5"/>
            </a:pPr>
            <a:endParaRPr lang="en-US" sz="3400" b="1" dirty="0"/>
          </a:p>
          <a:p>
            <a:pPr marL="624078" lvl="0" indent="-514350">
              <a:buFont typeface="+mj-lt"/>
              <a:buAutoNum type="arabicPeriod" startAt="5"/>
            </a:pPr>
            <a:r>
              <a:rPr lang="en-US" sz="3400" b="1" dirty="0"/>
              <a:t>Was implementation of the intervention a factor? What were some of the challenges encountered and how might they have affected the results?</a:t>
            </a:r>
          </a:p>
          <a:p>
            <a:pPr marL="624078" indent="-514350">
              <a:buFont typeface="+mj-lt"/>
              <a:buAutoNum type="arabicPeriod" startAt="5"/>
            </a:pP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How Do I Interpret Data and Use It?</a:t>
            </a:r>
            <a:br>
              <a:rPr lang="en-US" sz="4000" dirty="0"/>
            </a:br>
            <a:r>
              <a:rPr lang="en-US" dirty="0"/>
              <a:t>			</a:t>
            </a:r>
            <a:r>
              <a:rPr lang="en-US" sz="2700" dirty="0"/>
              <a:t>Using Your OMS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2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500" b="1" dirty="0" smtClean="0"/>
              <a:t>Diverse Target Audience</a:t>
            </a:r>
          </a:p>
          <a:p>
            <a:pPr lvl="1"/>
            <a:r>
              <a:rPr lang="en-US" dirty="0" smtClean="0"/>
              <a:t>Writing for data novices while not “talking down” to more sophisticated users</a:t>
            </a:r>
          </a:p>
          <a:p>
            <a:pPr lvl="1"/>
            <a:r>
              <a:rPr lang="en-US" dirty="0" smtClean="0"/>
              <a:t>Helping users with little data experience recognize that their own expertise forms the foundation for data interpretation</a:t>
            </a:r>
          </a:p>
          <a:p>
            <a:pPr lvl="1"/>
            <a:r>
              <a:rPr lang="en-US" dirty="0" smtClean="0"/>
              <a:t>Did not anticipate volume of training need (one document led to another…)</a:t>
            </a:r>
          </a:p>
          <a:p>
            <a:pPr lvl="1"/>
            <a:r>
              <a:rPr lang="en-US" dirty="0" smtClean="0"/>
              <a:t>Time and effort needed to use easy </a:t>
            </a:r>
            <a:r>
              <a:rPr lang="en-US" dirty="0"/>
              <a:t>to understand language</a:t>
            </a:r>
          </a:p>
          <a:p>
            <a:pPr lvl="1"/>
            <a:r>
              <a:rPr lang="en-US" dirty="0"/>
              <a:t>Workbook creation took on life of its own as we </a:t>
            </a:r>
            <a:r>
              <a:rPr lang="en-US" dirty="0" smtClean="0"/>
              <a:t>worked to make </a:t>
            </a:r>
            <a:r>
              <a:rPr lang="en-US" dirty="0"/>
              <a:t>it </a:t>
            </a:r>
            <a:r>
              <a:rPr lang="en-US" dirty="0" smtClean="0"/>
              <a:t>fool-proof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3500" b="1" dirty="0" smtClean="0"/>
              <a:t>Lost Time</a:t>
            </a:r>
            <a:endParaRPr lang="en-US" sz="3500" b="1" dirty="0"/>
          </a:p>
          <a:p>
            <a:pPr lvl="1"/>
            <a:r>
              <a:rPr lang="en-US" dirty="0" smtClean="0"/>
              <a:t>Tendency to “</a:t>
            </a:r>
            <a:r>
              <a:rPr lang="en-US" dirty="0" err="1" smtClean="0"/>
              <a:t>overinclude</a:t>
            </a:r>
            <a:r>
              <a:rPr lang="en-US" dirty="0" smtClean="0"/>
              <a:t>”, then eventually cut non-OMS relevant information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ature of the documents created an iterative review process, delaying distribution until almost all were finalized</a:t>
            </a:r>
            <a:endParaRPr lang="en-US" dirty="0"/>
          </a:p>
          <a:p>
            <a:pPr lvl="1"/>
            <a:r>
              <a:rPr lang="en-US" dirty="0" smtClean="0"/>
              <a:t>Staff turnover and competing priorities</a:t>
            </a:r>
          </a:p>
          <a:p>
            <a:pPr lvl="1"/>
            <a:r>
              <a:rPr lang="en-US" dirty="0" smtClean="0"/>
              <a:t>Getting distracted by “decision by exception”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8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Maryland </a:t>
            </a:r>
            <a:r>
              <a:rPr lang="en-US" dirty="0" smtClean="0"/>
              <a:t>Behavioral Health Administration</a:t>
            </a:r>
            <a:endParaRPr lang="en-US" dirty="0"/>
          </a:p>
          <a:p>
            <a:r>
              <a:rPr lang="en-US" dirty="0" err="1" smtClean="0"/>
              <a:t>ValueOptions</a:t>
            </a:r>
            <a:r>
              <a:rPr lang="en-US" dirty="0" smtClean="0"/>
              <a:t>®</a:t>
            </a:r>
            <a:endParaRPr lang="en-US" dirty="0"/>
          </a:p>
          <a:p>
            <a:r>
              <a:rPr lang="en-US" dirty="0"/>
              <a:t>OMS Participants:</a:t>
            </a:r>
          </a:p>
          <a:p>
            <a:pPr lvl="1"/>
            <a:r>
              <a:rPr lang="en-US" dirty="0" smtClean="0"/>
              <a:t>Adults, Children/Adolescents/Caregivers</a:t>
            </a:r>
            <a:endParaRPr lang="en-US" dirty="0"/>
          </a:p>
          <a:p>
            <a:pPr lvl="1"/>
            <a:r>
              <a:rPr lang="en-US" dirty="0" smtClean="0"/>
              <a:t>Providers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4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Staff turnover – fresh eyes</a:t>
            </a:r>
          </a:p>
          <a:p>
            <a:endParaRPr lang="en-US" sz="2200" dirty="0" smtClean="0"/>
          </a:p>
          <a:p>
            <a:r>
              <a:rPr lang="en-US" sz="2200" dirty="0" smtClean="0"/>
              <a:t>Diversity of team working on all phases of OMS development</a:t>
            </a:r>
          </a:p>
          <a:p>
            <a:pPr lvl="1"/>
            <a:r>
              <a:rPr lang="en-US" sz="1800" dirty="0" smtClean="0"/>
              <a:t>Differing levels of understanding of data and evaluation allowed for successful interpretation of often complex material for the masses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Continuing stakeholder input/feedback in development of materials</a:t>
            </a:r>
          </a:p>
          <a:p>
            <a:endParaRPr lang="en-US" sz="2200" dirty="0" smtClean="0"/>
          </a:p>
          <a:p>
            <a:r>
              <a:rPr lang="en-US" sz="2200" dirty="0" smtClean="0"/>
              <a:t>“Perfect is the enemy of the good”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Facilitators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79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2600" b="1" dirty="0" smtClean="0"/>
              <a:t>How to Administer the Questionnaire</a:t>
            </a:r>
          </a:p>
          <a:p>
            <a:r>
              <a:rPr lang="en-US" sz="1600" dirty="0"/>
              <a:t>Interview Guide</a:t>
            </a:r>
          </a:p>
          <a:p>
            <a:pPr lvl="0"/>
            <a:r>
              <a:rPr lang="en-US" sz="1600" dirty="0" smtClean="0"/>
              <a:t>Reference Sheet (2 pages)</a:t>
            </a:r>
            <a:endParaRPr lang="en-US" sz="1600" dirty="0"/>
          </a:p>
          <a:p>
            <a:pPr lvl="0"/>
            <a:r>
              <a:rPr lang="en-US" sz="1600" dirty="0" smtClean="0"/>
              <a:t>Power Point Presentation</a:t>
            </a:r>
            <a:endParaRPr lang="en-US" sz="1600" dirty="0"/>
          </a:p>
          <a:p>
            <a:pPr lvl="0"/>
            <a:endParaRPr lang="en-US" sz="1600" dirty="0" smtClean="0"/>
          </a:p>
          <a:p>
            <a:pPr lvl="0"/>
            <a:r>
              <a:rPr lang="en-US" sz="2600" b="1" dirty="0" smtClean="0"/>
              <a:t>How to Access the Data</a:t>
            </a:r>
          </a:p>
          <a:p>
            <a:pPr lvl="0"/>
            <a:r>
              <a:rPr lang="en-US" sz="1600" dirty="0"/>
              <a:t>OMS Datamart Demonstration – Webinar and Slides</a:t>
            </a:r>
          </a:p>
          <a:p>
            <a:pPr lvl="0"/>
            <a:r>
              <a:rPr lang="en-US" sz="1600" dirty="0"/>
              <a:t>OMS Dashboards – User Guide for Providers</a:t>
            </a:r>
          </a:p>
          <a:p>
            <a:pPr lvl="0"/>
            <a:r>
              <a:rPr lang="en-US" sz="1600" dirty="0"/>
              <a:t>OMS Dashboards – User Guide for CSAs 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2400" b="1" dirty="0" smtClean="0"/>
              <a:t>How to Understand and Interpret the Data – The Basic Questions</a:t>
            </a:r>
          </a:p>
          <a:p>
            <a:pPr lvl="0"/>
            <a:r>
              <a:rPr lang="en-US" sz="1600" dirty="0"/>
              <a:t>Introduction to Data and Data Analysis</a:t>
            </a:r>
          </a:p>
          <a:p>
            <a:pPr lvl="0"/>
            <a:r>
              <a:rPr lang="en-US" sz="1600" dirty="0"/>
              <a:t>How OMS Items are Analyzed</a:t>
            </a:r>
          </a:p>
          <a:p>
            <a:pPr lvl="0"/>
            <a:r>
              <a:rPr lang="en-US" sz="1600" dirty="0" smtClean="0"/>
              <a:t>Determining </a:t>
            </a:r>
            <a:r>
              <a:rPr lang="en-US" sz="1600" dirty="0"/>
              <a:t>Statistical Significance for OMS Data – Step-by-Step </a:t>
            </a:r>
            <a:r>
              <a:rPr lang="en-US" sz="1600" dirty="0" smtClean="0"/>
              <a:t>Guide &amp; Workbooks</a:t>
            </a:r>
            <a:endParaRPr lang="en-US" sz="1600" dirty="0"/>
          </a:p>
          <a:p>
            <a:pPr lvl="1"/>
            <a:r>
              <a:rPr lang="en-US" sz="1200" dirty="0"/>
              <a:t>Adult PIT - OMS Statistical Significance Workbook </a:t>
            </a:r>
          </a:p>
          <a:p>
            <a:pPr lvl="1"/>
            <a:r>
              <a:rPr lang="en-US" sz="1200" dirty="0"/>
              <a:t>Adult COT - OMS Statistical Significance Workbook</a:t>
            </a:r>
          </a:p>
          <a:p>
            <a:pPr lvl="1"/>
            <a:r>
              <a:rPr lang="en-US" sz="1200" dirty="0"/>
              <a:t>Child-Adolescent PIT - OMS Statistical Significance Workbook</a:t>
            </a:r>
          </a:p>
          <a:p>
            <a:pPr lvl="1"/>
            <a:r>
              <a:rPr lang="en-US" sz="1200" dirty="0"/>
              <a:t>Child-Adolescent COT - OMS Statistical Significance Workbook </a:t>
            </a:r>
            <a:endParaRPr lang="en-US" sz="1200" dirty="0" smtClean="0"/>
          </a:p>
          <a:p>
            <a:r>
              <a:rPr lang="en-US" sz="1600" dirty="0"/>
              <a:t>Using Your OMS Data </a:t>
            </a:r>
          </a:p>
          <a:p>
            <a:pPr lvl="0"/>
            <a:endParaRPr lang="en-US" sz="1600" dirty="0"/>
          </a:p>
          <a:p>
            <a:pPr lvl="0"/>
            <a:endParaRPr lang="en-US" sz="16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 Training Materials (14)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49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2362200"/>
          </a:xfrm>
        </p:spPr>
        <p:txBody>
          <a:bodyPr/>
          <a:lstStyle/>
          <a:p>
            <a:pPr marL="0" indent="0" algn="ctr">
              <a:buNone/>
            </a:pPr>
            <a:endParaRPr lang="en-US" sz="2200" dirty="0" smtClean="0"/>
          </a:p>
          <a:p>
            <a:pPr marL="0" indent="0" algn="ctr">
              <a:buNone/>
            </a:pPr>
            <a:r>
              <a:rPr lang="en-US" sz="2200" dirty="0" smtClean="0"/>
              <a:t>Diana C. </a:t>
            </a:r>
            <a:r>
              <a:rPr lang="en-US" sz="2200" dirty="0" err="1" smtClean="0"/>
              <a:t>Seybolt</a:t>
            </a:r>
            <a:r>
              <a:rPr lang="en-US" sz="2200" dirty="0" smtClean="0"/>
              <a:t>, Ph.D.</a:t>
            </a:r>
          </a:p>
          <a:p>
            <a:pPr marL="0" indent="0" algn="ctr">
              <a:buNone/>
            </a:pPr>
            <a:r>
              <a:rPr lang="en-US" sz="2200" dirty="0" smtClean="0"/>
              <a:t>dseybolt@psych.umaryland.edu</a:t>
            </a:r>
          </a:p>
          <a:p>
            <a:pPr marL="0" indent="0" algn="ctr">
              <a:buNone/>
            </a:pPr>
            <a:r>
              <a:rPr lang="en-US" sz="2200" dirty="0" smtClean="0"/>
              <a:t>410-646-1756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Contact Information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9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OMS tracks how well people served in outpatient services in Maryland’s public mental health system (PMHS) are doing over time</a:t>
            </a:r>
          </a:p>
          <a:p>
            <a:r>
              <a:rPr lang="en-US" sz="2000" dirty="0" smtClean="0"/>
              <a:t>Information is collected by clinicians through a collaborative interview with the consumer and/or caregiver (youth)</a:t>
            </a:r>
          </a:p>
          <a:p>
            <a:r>
              <a:rPr lang="en-US" sz="2000" dirty="0" smtClean="0"/>
              <a:t>Interviews  are done at intake and every six months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here are adult and a child/adolescent questionnaire versions</a:t>
            </a:r>
          </a:p>
          <a:p>
            <a:r>
              <a:rPr lang="en-US" sz="2000" dirty="0" smtClean="0"/>
              <a:t>Questionnaires and interview methods designed with input from providers and consumers</a:t>
            </a:r>
          </a:p>
          <a:p>
            <a:r>
              <a:rPr lang="en-US" sz="2000" dirty="0" smtClean="0"/>
              <a:t>The OMS began in September 2006, questionnaires revised in 2009, currently undergoing another revision.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Outcomes Measurement System (OMS)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0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200" dirty="0" smtClean="0"/>
              <a:t>Living Situation</a:t>
            </a:r>
          </a:p>
          <a:p>
            <a:r>
              <a:rPr lang="en-US" sz="2200" dirty="0" smtClean="0"/>
              <a:t>Psychiatric Symptoms</a:t>
            </a:r>
          </a:p>
          <a:p>
            <a:r>
              <a:rPr lang="en-US" sz="2200" dirty="0" smtClean="0"/>
              <a:t>Functioning</a:t>
            </a:r>
          </a:p>
          <a:p>
            <a:r>
              <a:rPr lang="en-US" sz="2200" dirty="0" smtClean="0"/>
              <a:t>Employment/School Performance</a:t>
            </a:r>
          </a:p>
          <a:p>
            <a:r>
              <a:rPr lang="en-US" sz="2200" dirty="0" smtClean="0"/>
              <a:t>Recovery/Resilience</a:t>
            </a:r>
          </a:p>
          <a:p>
            <a:r>
              <a:rPr lang="en-US" sz="2200" dirty="0" smtClean="0"/>
              <a:t>Alcohol and Substance Use</a:t>
            </a:r>
          </a:p>
          <a:p>
            <a:r>
              <a:rPr lang="en-US" sz="2200" dirty="0" smtClean="0"/>
              <a:t>Legal Involvement</a:t>
            </a:r>
          </a:p>
          <a:p>
            <a:r>
              <a:rPr lang="en-US" sz="2200" dirty="0" smtClean="0"/>
              <a:t>General Health (including smoking)</a:t>
            </a:r>
          </a:p>
          <a:p>
            <a:r>
              <a:rPr lang="en-US" sz="2200" dirty="0" smtClean="0"/>
              <a:t>Social Connectedness of Caregiver (youth only)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OMS Life Domains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8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</a:t>
            </a:r>
            <a:r>
              <a:rPr lang="en-US" sz="2200" dirty="0" smtClean="0"/>
              <a:t>echnology to address provider requests for  results</a:t>
            </a:r>
          </a:p>
          <a:p>
            <a:r>
              <a:rPr lang="en-US" sz="2200" dirty="0" smtClean="0"/>
              <a:t>Available to the general public through the Maryland Mental Hygiene Administration website </a:t>
            </a:r>
            <a:r>
              <a:rPr lang="en-US" sz="1800" dirty="0" smtClean="0"/>
              <a:t>(http://maryland.valueoptions.com/services/OMS_Welcome.html)</a:t>
            </a:r>
          </a:p>
          <a:p>
            <a:r>
              <a:rPr lang="en-US" sz="2200" dirty="0" smtClean="0"/>
              <a:t>Data available at state and county levels; providers able to access their own agency data</a:t>
            </a:r>
          </a:p>
          <a:p>
            <a:r>
              <a:rPr lang="en-US" sz="2200" dirty="0" smtClean="0"/>
              <a:t>Design approach: simple graphic and tabular presentations – </a:t>
            </a:r>
            <a:r>
              <a:rPr lang="en-US" sz="2200" i="1" dirty="0" smtClean="0"/>
              <a:t>“some people like pictures and some people like numbers”</a:t>
            </a:r>
          </a:p>
          <a:p>
            <a:r>
              <a:rPr lang="en-US" sz="2200" dirty="0" smtClean="0"/>
              <a:t>Analytic approaches:</a:t>
            </a:r>
          </a:p>
          <a:p>
            <a:pPr lvl="1"/>
            <a:r>
              <a:rPr lang="en-US" sz="1700" dirty="0" smtClean="0"/>
              <a:t>Most recent interview (cross sectional)</a:t>
            </a:r>
          </a:p>
          <a:p>
            <a:pPr lvl="1"/>
            <a:r>
              <a:rPr lang="en-US" sz="1700" dirty="0" smtClean="0"/>
              <a:t>Change from initial interview to most recent interview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OMS Datamart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3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788"/>
            <a:ext cx="9144000" cy="665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0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How to Administer the Questionnaire</a:t>
            </a:r>
          </a:p>
          <a:p>
            <a:pPr lvl="1"/>
            <a:r>
              <a:rPr lang="en-US" sz="1800" dirty="0" smtClean="0"/>
              <a:t>Interview Guide</a:t>
            </a:r>
          </a:p>
          <a:p>
            <a:pPr lvl="1"/>
            <a:r>
              <a:rPr lang="en-US" sz="1800" dirty="0" smtClean="0"/>
              <a:t>Reference Sheet (2 pages)</a:t>
            </a:r>
          </a:p>
          <a:p>
            <a:pPr lvl="1"/>
            <a:r>
              <a:rPr lang="en-US" sz="1800" dirty="0" smtClean="0"/>
              <a:t>Power Point Presentation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sz="2200" b="1" dirty="0" smtClean="0"/>
              <a:t>Datamart Navigation</a:t>
            </a:r>
          </a:p>
          <a:p>
            <a:pPr lvl="1"/>
            <a:r>
              <a:rPr lang="en-US" sz="1800" dirty="0" smtClean="0"/>
              <a:t>In-person demonstrations for state administrators and Core Service Agencies</a:t>
            </a:r>
          </a:p>
          <a:p>
            <a:pPr lvl="1"/>
            <a:r>
              <a:rPr lang="en-US" sz="1800" dirty="0" smtClean="0"/>
              <a:t>Webinars for the provider community.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Initial OMS Training Materials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4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200" dirty="0" smtClean="0"/>
          </a:p>
          <a:p>
            <a:r>
              <a:rPr lang="en-US" sz="2200" dirty="0" smtClean="0"/>
              <a:t>Once the Datamart was available, there was far less use than anticipated</a:t>
            </a:r>
          </a:p>
          <a:p>
            <a:endParaRPr lang="en-US" sz="2200" dirty="0" smtClean="0"/>
          </a:p>
          <a:p>
            <a:r>
              <a:rPr lang="en-US" sz="2200" dirty="0" smtClean="0"/>
              <a:t>State government leadership questions how data is being used</a:t>
            </a:r>
          </a:p>
          <a:p>
            <a:endParaRPr lang="en-US" sz="2200" dirty="0" smtClean="0"/>
          </a:p>
          <a:p>
            <a:r>
              <a:rPr lang="en-US" sz="2200" dirty="0" smtClean="0"/>
              <a:t>Diversity of knowledge/understanding re: data and evaluation become apparent in meetings with provider and system administrator communities</a:t>
            </a:r>
          </a:p>
          <a:p>
            <a:endParaRPr lang="en-US" dirty="0"/>
          </a:p>
          <a:p>
            <a:pPr marL="109728" indent="0" algn="ctr">
              <a:buNone/>
            </a:pPr>
            <a:r>
              <a:rPr lang="en-US" i="1" dirty="0" smtClean="0"/>
              <a:t>The “aha” moment…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“</a:t>
            </a:r>
            <a:r>
              <a:rPr lang="en-US" sz="4000" i="1" dirty="0" smtClean="0"/>
              <a:t>If </a:t>
            </a:r>
            <a:r>
              <a:rPr lang="en-US" sz="4000" i="1" dirty="0"/>
              <a:t>you build it, they will come”</a:t>
            </a:r>
            <a:br>
              <a:rPr lang="en-US" sz="4000" i="1" dirty="0"/>
            </a:br>
            <a:r>
              <a:rPr lang="en-US" sz="4000" i="1" dirty="0" smtClean="0"/>
              <a:t> (or maybe not)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0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200" dirty="0" smtClean="0"/>
              <a:t>What does the data mean?</a:t>
            </a:r>
          </a:p>
          <a:p>
            <a:endParaRPr lang="en-US" sz="2200" dirty="0" smtClean="0"/>
          </a:p>
          <a:p>
            <a:r>
              <a:rPr lang="en-US" sz="2200" dirty="0" smtClean="0"/>
              <a:t>How do I know if my results are statistically different from another group?</a:t>
            </a:r>
          </a:p>
          <a:p>
            <a:endParaRPr lang="en-US" sz="2200" dirty="0" smtClean="0"/>
          </a:p>
          <a:p>
            <a:r>
              <a:rPr lang="en-US" sz="2200" dirty="0" smtClean="0"/>
              <a:t>How do I interpret the data and use it?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Basic Questions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B1D9-09DA-49A5-8569-1A4625CB68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82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14736</TotalTime>
  <Words>1178</Words>
  <Application>Microsoft Office PowerPoint</Application>
  <PresentationFormat>On-screen Show (4:3)</PresentationFormat>
  <Paragraphs>214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Developing Data Utilization Training Materials for Mental Health Service Providers</vt:lpstr>
      <vt:lpstr>Acknowledgements</vt:lpstr>
      <vt:lpstr>Outcomes Measurement System (OMS)</vt:lpstr>
      <vt:lpstr>OMS Life Domains </vt:lpstr>
      <vt:lpstr>OMS Datamart</vt:lpstr>
      <vt:lpstr>PowerPoint Presentation</vt:lpstr>
      <vt:lpstr>Initial OMS Training Materials</vt:lpstr>
      <vt:lpstr>“If you build it, they will come”  (or maybe not)</vt:lpstr>
      <vt:lpstr>The Basic Questions</vt:lpstr>
      <vt:lpstr>Training Materials to Address  the Basic Questions</vt:lpstr>
      <vt:lpstr>What Does the Data Mean?   Introduction to Data and Data Analysis</vt:lpstr>
      <vt:lpstr>What Does the Data Mean?   How OMS Items are Analyzed</vt:lpstr>
      <vt:lpstr>How Do I Know if My Results are Statistically Different from Another Group?   Workbooks for Determining Statistical Significance</vt:lpstr>
      <vt:lpstr>OMS Statistical Significance Workbook</vt:lpstr>
      <vt:lpstr>OMS Statistical Significance Workbook</vt:lpstr>
      <vt:lpstr>How Do I Interpret Data and Use It?    Using Your OMS Data</vt:lpstr>
      <vt:lpstr>How Do I Interpret Data and Use It?    Using Your OMS Data</vt:lpstr>
      <vt:lpstr>How Do I Interpret Data and Use It?    Using Your OMS Data</vt:lpstr>
      <vt:lpstr>Challenges</vt:lpstr>
      <vt:lpstr>Facilitators</vt:lpstr>
      <vt:lpstr>Data Training Materials (14) </vt:lpstr>
      <vt:lpstr>Contact Information</vt:lpstr>
    </vt:vector>
  </TitlesOfParts>
  <Company>Psychiatry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AEA Presentation</dc:title>
  <dc:creator>Stacy Rudin</dc:creator>
  <cp:lastModifiedBy>dseybolt</cp:lastModifiedBy>
  <cp:revision>93</cp:revision>
  <cp:lastPrinted>2014-10-02T19:47:01Z</cp:lastPrinted>
  <dcterms:created xsi:type="dcterms:W3CDTF">2014-08-25T15:14:25Z</dcterms:created>
  <dcterms:modified xsi:type="dcterms:W3CDTF">2014-10-20T14:32:48Z</dcterms:modified>
</cp:coreProperties>
</file>