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73" r:id="rId4"/>
    <p:sldId id="258" r:id="rId5"/>
    <p:sldId id="274" r:id="rId6"/>
    <p:sldId id="259" r:id="rId7"/>
    <p:sldId id="318" r:id="rId8"/>
    <p:sldId id="275" r:id="rId9"/>
    <p:sldId id="272" r:id="rId10"/>
    <p:sldId id="276" r:id="rId11"/>
    <p:sldId id="279" r:id="rId12"/>
    <p:sldId id="285" r:id="rId13"/>
    <p:sldId id="286" r:id="rId14"/>
    <p:sldId id="287" r:id="rId15"/>
    <p:sldId id="288" r:id="rId16"/>
    <p:sldId id="289" r:id="rId17"/>
    <p:sldId id="304" r:id="rId18"/>
    <p:sldId id="270" r:id="rId19"/>
    <p:sldId id="297" r:id="rId20"/>
    <p:sldId id="299" r:id="rId21"/>
    <p:sldId id="300" r:id="rId22"/>
    <p:sldId id="283" r:id="rId23"/>
    <p:sldId id="280" r:id="rId24"/>
    <p:sldId id="296" r:id="rId25"/>
    <p:sldId id="290" r:id="rId26"/>
    <p:sldId id="295" r:id="rId27"/>
    <p:sldId id="291" r:id="rId28"/>
    <p:sldId id="306" r:id="rId29"/>
    <p:sldId id="309" r:id="rId30"/>
    <p:sldId id="277" r:id="rId31"/>
    <p:sldId id="266" r:id="rId32"/>
    <p:sldId id="316" r:id="rId33"/>
    <p:sldId id="317" r:id="rId34"/>
    <p:sldId id="320" r:id="rId35"/>
    <p:sldId id="310" r:id="rId36"/>
    <p:sldId id="319" r:id="rId37"/>
    <p:sldId id="302" r:id="rId38"/>
    <p:sldId id="32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8F92"/>
    <a:srgbClr val="CC99FF"/>
    <a:srgbClr val="00CC66"/>
    <a:srgbClr val="74C4BF"/>
    <a:srgbClr val="F7E179"/>
    <a:srgbClr val="FFB6BE"/>
    <a:srgbClr val="339966"/>
    <a:srgbClr val="00CC99"/>
    <a:srgbClr val="FF9933"/>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50"/>
    <p:restoredTop sz="76161" autoAdjust="0"/>
  </p:normalViewPr>
  <p:slideViewPr>
    <p:cSldViewPr snapToGrid="0">
      <p:cViewPr varScale="1">
        <p:scale>
          <a:sx n="53" d="100"/>
          <a:sy n="53" d="100"/>
        </p:scale>
        <p:origin x="13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174227454663"/>
          <c:y val="0.118302701796999"/>
          <c:w val="0.759651259171916"/>
          <c:h val="0.77827536570662303"/>
        </c:manualLayout>
      </c:layout>
      <c:doughnutChart>
        <c:varyColors val="1"/>
        <c:ser>
          <c:idx val="0"/>
          <c:order val="0"/>
          <c:spPr>
            <a:solidFill>
              <a:srgbClr val="5A5ACC"/>
            </a:solidFill>
            <a:ln>
              <a:noFill/>
            </a:ln>
          </c:spPr>
          <c:explosion val="6"/>
          <c:dPt>
            <c:idx val="0"/>
            <c:bubble3D val="0"/>
            <c:spPr>
              <a:solidFill>
                <a:srgbClr val="74C4BF"/>
              </a:solidFill>
              <a:ln w="19050">
                <a:noFill/>
              </a:ln>
              <a:effectLst/>
            </c:spPr>
            <c:extLst>
              <c:ext xmlns:c16="http://schemas.microsoft.com/office/drawing/2014/chart" uri="{C3380CC4-5D6E-409C-BE32-E72D297353CC}">
                <c16:uniqueId val="{00000001-BFBE-4BA5-B0CA-6D1CBD062383}"/>
              </c:ext>
            </c:extLst>
          </c:dPt>
          <c:dPt>
            <c:idx val="1"/>
            <c:bubble3D val="0"/>
            <c:spPr>
              <a:solidFill>
                <a:srgbClr val="F7E179"/>
              </a:solidFill>
              <a:ln w="19050">
                <a:noFill/>
              </a:ln>
              <a:effectLst/>
            </c:spPr>
            <c:extLst>
              <c:ext xmlns:c16="http://schemas.microsoft.com/office/drawing/2014/chart" uri="{C3380CC4-5D6E-409C-BE32-E72D297353CC}">
                <c16:uniqueId val="{00000003-BFBE-4BA5-B0CA-6D1CBD062383}"/>
              </c:ext>
            </c:extLst>
          </c:dPt>
          <c:dPt>
            <c:idx val="2"/>
            <c:bubble3D val="0"/>
            <c:spPr>
              <a:solidFill>
                <a:srgbClr val="FFB6BE"/>
              </a:solidFill>
              <a:ln w="19050">
                <a:noFill/>
              </a:ln>
              <a:effectLst/>
            </c:spPr>
            <c:extLst>
              <c:ext xmlns:c16="http://schemas.microsoft.com/office/drawing/2014/chart" uri="{C3380CC4-5D6E-409C-BE32-E72D297353CC}">
                <c16:uniqueId val="{00000005-BFBE-4BA5-B0CA-6D1CBD062383}"/>
              </c:ext>
            </c:extLst>
          </c:dPt>
          <c:dLbls>
            <c:dLbl>
              <c:idx val="0"/>
              <c:layout>
                <c:manualLayout>
                  <c:x val="7.8817733990147798E-2"/>
                  <c:y val="-1.79640718562874E-2"/>
                </c:manualLayout>
              </c:layout>
              <c:tx>
                <c:rich>
                  <a:bodyPr/>
                  <a:lstStyle/>
                  <a:p>
                    <a:fld id="{950CDAA8-377D-43B5-B840-93E4AE2E1046}" type="CATEGORYNAME">
                      <a:rPr lang="mr-IN" smtClean="0"/>
                      <a:pPr/>
                      <a:t>[CATEGORY NAME]</a:t>
                    </a:fld>
                    <a:r>
                      <a:rPr lang="mr-IN" baseline="0" dirty="0"/>
                      <a:t> 28%</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FBE-4BA5-B0CA-6D1CBD062383}"/>
                </c:ext>
              </c:extLst>
            </c:dLbl>
            <c:dLbl>
              <c:idx val="1"/>
              <c:layout>
                <c:manualLayout>
                  <c:x val="9.2180862668472304E-3"/>
                  <c:y val="7.65319608688039E-2"/>
                </c:manualLayout>
              </c:layout>
              <c:tx>
                <c:rich>
                  <a:bodyPr rot="0" spcFirstLastPara="1" vertOverflow="ellipsis" vert="horz" wrap="square" lIns="38100" tIns="19050" rIns="38100" bIns="19050" anchor="ctr" anchorCtr="1">
                    <a:noAutofit/>
                  </a:bodyPr>
                  <a:lstStyle/>
                  <a:p>
                    <a:pPr>
                      <a:defRPr sz="2600" b="0" i="0" u="none" strike="noStrike" kern="1200" baseline="0">
                        <a:solidFill>
                          <a:schemeClr val="bg1"/>
                        </a:solidFill>
                        <a:latin typeface="Trebuchet MS" charset="0"/>
                        <a:ea typeface="Trebuchet MS" charset="0"/>
                        <a:cs typeface="Trebuchet MS" charset="0"/>
                      </a:defRPr>
                    </a:pPr>
                    <a:r>
                      <a:rPr lang="en-US" dirty="0"/>
                      <a:t>Female</a:t>
                    </a:r>
                    <a:r>
                      <a:rPr lang="en-US" baseline="0" dirty="0"/>
                      <a:t> 71%</a:t>
                    </a:r>
                    <a:endParaRPr lang="en-US" dirty="0"/>
                  </a:p>
                </c:rich>
              </c:tx>
              <c:spPr>
                <a:solidFill>
                  <a:schemeClr val="tx1">
                    <a:alpha val="55000"/>
                  </a:schemeClr>
                </a:solidFill>
                <a:ln>
                  <a:noFill/>
                </a:ln>
                <a:effectLst/>
              </c:spPr>
              <c:txPr>
                <a:bodyPr rot="0" spcFirstLastPara="1" vertOverflow="ellipsis" vert="horz" wrap="square" lIns="38100" tIns="19050" rIns="38100" bIns="19050" anchor="ctr" anchorCtr="1">
                  <a:noAutofit/>
                </a:bodyPr>
                <a:lstStyle/>
                <a:p>
                  <a:pPr>
                    <a:defRPr sz="2600" b="0" i="0" u="none" strike="noStrike" kern="1200" baseline="0">
                      <a:solidFill>
                        <a:schemeClr val="bg1"/>
                      </a:solidFill>
                      <a:latin typeface="Trebuchet MS" charset="0"/>
                      <a:ea typeface="Trebuchet MS" charset="0"/>
                      <a:cs typeface="Trebuchet MS"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52475127212404"/>
                      <c:h val="0.21264619330588"/>
                    </c:manualLayout>
                  </c15:layout>
                </c:ext>
                <c:ext xmlns:c16="http://schemas.microsoft.com/office/drawing/2014/chart" uri="{C3380CC4-5D6E-409C-BE32-E72D297353CC}">
                  <c16:uniqueId val="{00000003-BFBE-4BA5-B0CA-6D1CBD062383}"/>
                </c:ext>
              </c:extLst>
            </c:dLbl>
            <c:dLbl>
              <c:idx val="2"/>
              <c:layout>
                <c:manualLayout>
                  <c:x val="5.1904261819237997E-2"/>
                  <c:y val="-0.12539127928333299"/>
                </c:manualLayout>
              </c:layout>
              <c:tx>
                <c:rich>
                  <a:bodyPr/>
                  <a:lstStyle/>
                  <a:p>
                    <a:fld id="{E71225C9-7CBB-404A-8BE3-7BFFC1C38803}" type="CATEGORYNAME">
                      <a:rPr lang="en-US" smtClean="0"/>
                      <a:pPr/>
                      <a:t>[CATEGORY NAME]</a:t>
                    </a:fld>
                    <a:r>
                      <a:rPr lang="en-US" baseline="0" dirty="0"/>
                      <a:t> </a:t>
                    </a:r>
                    <a:fld id="{165A963D-677B-41BF-BBED-E5CB469AF4E4}" type="VALUE">
                      <a:rPr lang="en-US" baseline="0" smtClean="0"/>
                      <a:pPr/>
                      <a:t>[VALUE]</a:t>
                    </a:fld>
                    <a:r>
                      <a:rPr lang="en-US" baseline="0" dirty="0"/>
                      <a:t>%</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FBE-4BA5-B0CA-6D1CBD062383}"/>
                </c:ext>
              </c:extLst>
            </c:dLbl>
            <c:spPr>
              <a:solidFill>
                <a:schemeClr val="tx1">
                  <a:alpha val="55000"/>
                </a:schemeClr>
              </a:solidFill>
              <a:ln>
                <a:noFill/>
              </a:ln>
              <a:effectLst/>
            </c:spPr>
            <c:txPr>
              <a:bodyPr rot="0" spcFirstLastPara="1" vertOverflow="ellipsis" vert="horz" wrap="square" lIns="38100" tIns="19050" rIns="38100" bIns="19050" anchor="ctr" anchorCtr="1">
                <a:spAutoFit/>
              </a:bodyPr>
              <a:lstStyle/>
              <a:p>
                <a:pPr>
                  <a:defRPr sz="2600" b="0" i="0" u="none" strike="noStrike" kern="1200" baseline="0">
                    <a:solidFill>
                      <a:schemeClr val="bg1"/>
                    </a:solidFill>
                    <a:latin typeface="Trebuchet MS" charset="0"/>
                    <a:ea typeface="Trebuchet MS" charset="0"/>
                    <a:cs typeface="Trebuchet MS"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Gender!$A$2:$A$4</c:f>
              <c:strCache>
                <c:ptCount val="3"/>
                <c:pt idx="0">
                  <c:v>Male</c:v>
                </c:pt>
                <c:pt idx="1">
                  <c:v>Female</c:v>
                </c:pt>
                <c:pt idx="2">
                  <c:v>Other</c:v>
                </c:pt>
              </c:strCache>
            </c:strRef>
          </c:cat>
          <c:val>
            <c:numRef>
              <c:f>Gender!$B$2:$B$4</c:f>
              <c:numCache>
                <c:formatCode>General</c:formatCode>
                <c:ptCount val="3"/>
                <c:pt idx="0">
                  <c:v>24</c:v>
                </c:pt>
                <c:pt idx="1">
                  <c:v>61</c:v>
                </c:pt>
                <c:pt idx="2">
                  <c:v>1</c:v>
                </c:pt>
              </c:numCache>
            </c:numRef>
          </c:val>
          <c:extLst>
            <c:ext xmlns:c16="http://schemas.microsoft.com/office/drawing/2014/chart" uri="{C3380CC4-5D6E-409C-BE32-E72D297353CC}">
              <c16:uniqueId val="{00000006-BFBE-4BA5-B0CA-6D1CBD062383}"/>
            </c:ext>
          </c:extLst>
        </c:ser>
        <c:dLbls>
          <c:showLegendKey val="0"/>
          <c:showVal val="0"/>
          <c:showCatName val="0"/>
          <c:showSerName val="0"/>
          <c:showPercent val="0"/>
          <c:showBubbleSize val="0"/>
          <c:showLeaderLines val="1"/>
        </c:dLbls>
        <c:firstSliceAng val="51"/>
        <c:holeSize val="75"/>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61568247821899"/>
          <c:y val="4.6153846153846101E-2"/>
          <c:w val="0.57889641819941895"/>
          <c:h val="0.92"/>
        </c:manualLayout>
      </c:layout>
      <c:doughnutChart>
        <c:varyColors val="1"/>
        <c:ser>
          <c:idx val="0"/>
          <c:order val="0"/>
          <c:spPr>
            <a:ln>
              <a:noFill/>
            </a:ln>
          </c:spPr>
          <c:explosion val="5"/>
          <c:dPt>
            <c:idx val="0"/>
            <c:bubble3D val="0"/>
            <c:spPr>
              <a:solidFill>
                <a:srgbClr val="F7E179"/>
              </a:solidFill>
              <a:ln w="19050">
                <a:noFill/>
              </a:ln>
              <a:effectLst/>
            </c:spPr>
            <c:extLst>
              <c:ext xmlns:c16="http://schemas.microsoft.com/office/drawing/2014/chart" uri="{C3380CC4-5D6E-409C-BE32-E72D297353CC}">
                <c16:uniqueId val="{00000001-01EB-42A4-A9CD-2AFAAD5F1F42}"/>
              </c:ext>
            </c:extLst>
          </c:dPt>
          <c:dPt>
            <c:idx val="1"/>
            <c:bubble3D val="0"/>
            <c:spPr>
              <a:solidFill>
                <a:srgbClr val="FFB6BE"/>
              </a:solidFill>
              <a:ln w="19050">
                <a:noFill/>
              </a:ln>
              <a:effectLst/>
            </c:spPr>
            <c:extLst>
              <c:ext xmlns:c16="http://schemas.microsoft.com/office/drawing/2014/chart" uri="{C3380CC4-5D6E-409C-BE32-E72D297353CC}">
                <c16:uniqueId val="{00000003-01EB-42A4-A9CD-2AFAAD5F1F42}"/>
              </c:ext>
            </c:extLst>
          </c:dPt>
          <c:dPt>
            <c:idx val="2"/>
            <c:bubble3D val="0"/>
            <c:spPr>
              <a:solidFill>
                <a:srgbClr val="CC99FF"/>
              </a:solidFill>
              <a:ln w="19050">
                <a:noFill/>
              </a:ln>
              <a:effectLst/>
            </c:spPr>
            <c:extLst>
              <c:ext xmlns:c16="http://schemas.microsoft.com/office/drawing/2014/chart" uri="{C3380CC4-5D6E-409C-BE32-E72D297353CC}">
                <c16:uniqueId val="{00000005-01EB-42A4-A9CD-2AFAAD5F1F42}"/>
              </c:ext>
            </c:extLst>
          </c:dPt>
          <c:dPt>
            <c:idx val="3"/>
            <c:bubble3D val="0"/>
            <c:spPr>
              <a:solidFill>
                <a:srgbClr val="00CC66"/>
              </a:solidFill>
              <a:ln w="19050">
                <a:noFill/>
              </a:ln>
              <a:effectLst/>
            </c:spPr>
            <c:extLst>
              <c:ext xmlns:c16="http://schemas.microsoft.com/office/drawing/2014/chart" uri="{C3380CC4-5D6E-409C-BE32-E72D297353CC}">
                <c16:uniqueId val="{00000007-01EB-42A4-A9CD-2AFAAD5F1F42}"/>
              </c:ext>
            </c:extLst>
          </c:dPt>
          <c:dPt>
            <c:idx val="4"/>
            <c:bubble3D val="0"/>
            <c:spPr>
              <a:solidFill>
                <a:srgbClr val="FF9933"/>
              </a:solidFill>
              <a:ln w="19050">
                <a:noFill/>
              </a:ln>
              <a:effectLst/>
            </c:spPr>
            <c:extLst>
              <c:ext xmlns:c16="http://schemas.microsoft.com/office/drawing/2014/chart" uri="{C3380CC4-5D6E-409C-BE32-E72D297353CC}">
                <c16:uniqueId val="{00000009-01EB-42A4-A9CD-2AFAAD5F1F42}"/>
              </c:ext>
            </c:extLst>
          </c:dPt>
          <c:dPt>
            <c:idx val="5"/>
            <c:bubble3D val="0"/>
            <c:spPr>
              <a:solidFill>
                <a:srgbClr val="74C4BF"/>
              </a:solidFill>
              <a:ln w="19050">
                <a:noFill/>
              </a:ln>
              <a:effectLst/>
            </c:spPr>
            <c:extLst>
              <c:ext xmlns:c16="http://schemas.microsoft.com/office/drawing/2014/chart" uri="{C3380CC4-5D6E-409C-BE32-E72D297353CC}">
                <c16:uniqueId val="{0000000B-01EB-42A4-A9CD-2AFAAD5F1F42}"/>
              </c:ext>
            </c:extLst>
          </c:dPt>
          <c:cat>
            <c:strRef>
              <c:f>Race!$A$2:$A$7</c:f>
              <c:strCache>
                <c:ptCount val="6"/>
                <c:pt idx="0">
                  <c:v>White</c:v>
                </c:pt>
                <c:pt idx="1">
                  <c:v>Black or African American</c:v>
                </c:pt>
                <c:pt idx="2">
                  <c:v>American Indian or Alaksan Native</c:v>
                </c:pt>
                <c:pt idx="3">
                  <c:v>Asian</c:v>
                </c:pt>
                <c:pt idx="4">
                  <c:v>Native Hawaiian or Pacific Islander</c:v>
                </c:pt>
                <c:pt idx="5">
                  <c:v>Other</c:v>
                </c:pt>
              </c:strCache>
            </c:strRef>
          </c:cat>
          <c:val>
            <c:numRef>
              <c:f>Race!$B$2:$B$7</c:f>
              <c:numCache>
                <c:formatCode>General</c:formatCode>
                <c:ptCount val="6"/>
                <c:pt idx="0">
                  <c:v>70</c:v>
                </c:pt>
                <c:pt idx="1">
                  <c:v>9</c:v>
                </c:pt>
                <c:pt idx="2">
                  <c:v>1</c:v>
                </c:pt>
                <c:pt idx="3">
                  <c:v>5</c:v>
                </c:pt>
                <c:pt idx="4">
                  <c:v>2</c:v>
                </c:pt>
                <c:pt idx="5">
                  <c:v>11</c:v>
                </c:pt>
              </c:numCache>
            </c:numRef>
          </c:val>
          <c:extLst>
            <c:ext xmlns:c16="http://schemas.microsoft.com/office/drawing/2014/chart" uri="{C3380CC4-5D6E-409C-BE32-E72D297353CC}">
              <c16:uniqueId val="{0000000C-01EB-42A4-A9CD-2AFAAD5F1F4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0.47725</cdr:x>
      <cdr:y>0.44615</cdr:y>
    </cdr:from>
    <cdr:to>
      <cdr:x>0.61665</cdr:x>
      <cdr:y>0.66769</cdr:y>
    </cdr:to>
    <cdr:sp macro="" textlink="">
      <cdr:nvSpPr>
        <cdr:cNvPr id="2" name="TextBox 1"/>
        <cdr:cNvSpPr txBox="1"/>
      </cdr:nvSpPr>
      <cdr:spPr>
        <a:xfrm xmlns:a="http://schemas.openxmlformats.org/drawingml/2006/main">
          <a:off x="3130550" y="18415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0.31462</cdr:x>
      <cdr:y>0.15077</cdr:y>
    </cdr:from>
    <cdr:to>
      <cdr:x>0.6999</cdr:x>
      <cdr:y>0.86769</cdr:y>
    </cdr:to>
    <cdr:sp macro="" textlink="">
      <cdr:nvSpPr>
        <cdr:cNvPr id="3" name="TextBox 2"/>
        <cdr:cNvSpPr txBox="1"/>
      </cdr:nvSpPr>
      <cdr:spPr>
        <a:xfrm xmlns:a="http://schemas.openxmlformats.org/drawingml/2006/main">
          <a:off x="2063750" y="622300"/>
          <a:ext cx="2527300" cy="29591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6600" dirty="0">
              <a:solidFill>
                <a:schemeClr val="bg1"/>
              </a:solidFill>
              <a:latin typeface="Trebuchet MS" charset="0"/>
              <a:ea typeface="Trebuchet MS" charset="0"/>
              <a:cs typeface="Trebuchet MS" charset="0"/>
            </a:rPr>
            <a:t>74%</a:t>
          </a:r>
          <a:endParaRPr lang="en-US" sz="6600" baseline="0" dirty="0">
            <a:solidFill>
              <a:schemeClr val="bg1"/>
            </a:solidFill>
            <a:latin typeface="Trebuchet MS" charset="0"/>
            <a:ea typeface="Trebuchet MS" charset="0"/>
            <a:cs typeface="Trebuchet MS" charset="0"/>
          </a:endParaRPr>
        </a:p>
        <a:p xmlns:a="http://schemas.openxmlformats.org/drawingml/2006/main">
          <a:pPr algn="ctr"/>
          <a:r>
            <a:rPr lang="en-US" sz="6600" baseline="0" dirty="0">
              <a:solidFill>
                <a:schemeClr val="bg1"/>
              </a:solidFill>
              <a:latin typeface="Trebuchet MS" charset="0"/>
              <a:ea typeface="Trebuchet MS" charset="0"/>
              <a:cs typeface="Trebuchet MS" charset="0"/>
            </a:rPr>
            <a:t>White</a:t>
          </a:r>
          <a:endParaRPr lang="en-US" sz="6600" dirty="0">
            <a:solidFill>
              <a:schemeClr val="bg1"/>
            </a:solidFill>
            <a:latin typeface="Trebuchet MS" charset="0"/>
            <a:ea typeface="Trebuchet MS" charset="0"/>
            <a:cs typeface="Trebuchet MS"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423D1B-AE30-9C41-868D-4A9AADD22C0E}"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77914-CC36-0E4D-A284-C0051E82B500}" type="slidenum">
              <a:rPr lang="en-US" smtClean="0"/>
              <a:t>‹#›</a:t>
            </a:fld>
            <a:endParaRPr lang="en-US"/>
          </a:p>
        </p:txBody>
      </p:sp>
    </p:spTree>
    <p:extLst>
      <p:ext uri="{BB962C8B-B14F-4D97-AF65-F5344CB8AC3E}">
        <p14:creationId xmlns:p14="http://schemas.microsoft.com/office/powerpoint/2010/main" val="18751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presentation</a:t>
            </a:r>
            <a:r>
              <a:rPr lang="en-US" baseline="0" dirty="0"/>
              <a:t> on our research on reflective practice entitled: group reflection for learning in evaluation: building blocks are not just for kids. I’m Denton, this is Nena, and our professor Dr. Tiffany Smith is out in the audience! Hi Tiffany! </a:t>
            </a:r>
            <a:r>
              <a:rPr lang="en-US" b="1" baseline="0" dirty="0"/>
              <a:t>NEXT</a:t>
            </a:r>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1</a:t>
            </a:fld>
            <a:endParaRPr lang="en-US"/>
          </a:p>
        </p:txBody>
      </p:sp>
    </p:spTree>
    <p:extLst>
      <p:ext uri="{BB962C8B-B14F-4D97-AF65-F5344CB8AC3E}">
        <p14:creationId xmlns:p14="http://schemas.microsoft.com/office/powerpoint/2010/main" val="1696610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Nena will take you through the</a:t>
            </a:r>
            <a:r>
              <a:rPr lang="en-US" baseline="0" dirty="0"/>
              <a:t> demographics of our participants</a:t>
            </a:r>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10</a:t>
            </a:fld>
            <a:endParaRPr lang="en-US"/>
          </a:p>
        </p:txBody>
      </p:sp>
    </p:spTree>
    <p:extLst>
      <p:ext uri="{BB962C8B-B14F-4D97-AF65-F5344CB8AC3E}">
        <p14:creationId xmlns:p14="http://schemas.microsoft.com/office/powerpoint/2010/main" val="996066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sym typeface="Wingdings" panose="05000000000000000000" pitchFamily="2" charset="2"/>
              </a:rPr>
              <a:t>NM</a:t>
            </a:r>
          </a:p>
          <a:p>
            <a:endParaRPr lang="en-US" sz="1200" kern="1200" dirty="0">
              <a:solidFill>
                <a:schemeClr val="tx1"/>
              </a:solidFill>
              <a:effectLst/>
              <a:latin typeface="+mn-lt"/>
              <a:ea typeface="+mn-ea"/>
              <a:cs typeface="+mn-cs"/>
              <a:sym typeface="Wingdings" panose="05000000000000000000" pitchFamily="2" charset="2"/>
            </a:endParaRPr>
          </a:p>
          <a:p>
            <a:endParaRPr lang="en-US" sz="1200" kern="1200" dirty="0">
              <a:solidFill>
                <a:schemeClr val="tx1"/>
              </a:solidFill>
              <a:effectLst/>
              <a:latin typeface="+mn-lt"/>
              <a:ea typeface="+mn-ea"/>
              <a:cs typeface="+mn-cs"/>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11</a:t>
            </a:fld>
            <a:endParaRPr lang="en-US"/>
          </a:p>
        </p:txBody>
      </p:sp>
    </p:spTree>
    <p:extLst>
      <p:ext uri="{BB962C8B-B14F-4D97-AF65-F5344CB8AC3E}">
        <p14:creationId xmlns:p14="http://schemas.microsoft.com/office/powerpoint/2010/main" val="1002728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NM</a:t>
            </a:r>
          </a:p>
          <a:p>
            <a:endParaRPr lang="en-US" b="0" dirty="0"/>
          </a:p>
          <a:p>
            <a:r>
              <a:rPr lang="en-US" b="0" dirty="0"/>
              <a:t>Years in range: Min:</a:t>
            </a:r>
            <a:r>
              <a:rPr lang="en-US" b="1" dirty="0"/>
              <a:t> 1 </a:t>
            </a:r>
            <a:r>
              <a:rPr lang="en-US" b="0" dirty="0"/>
              <a:t>-</a:t>
            </a:r>
            <a:r>
              <a:rPr lang="en-US" b="1" dirty="0"/>
              <a:t> </a:t>
            </a:r>
            <a:r>
              <a:rPr lang="en-US" b="0" dirty="0"/>
              <a:t>Max</a:t>
            </a:r>
            <a:r>
              <a:rPr lang="en-US" b="1" dirty="0"/>
              <a:t> 35</a:t>
            </a:r>
          </a:p>
          <a:p>
            <a:r>
              <a:rPr lang="en-US" b="1" dirty="0"/>
              <a:t> </a:t>
            </a:r>
          </a:p>
          <a:p>
            <a:r>
              <a:rPr lang="en-US" b="1" dirty="0"/>
              <a:t>Race</a:t>
            </a:r>
            <a:r>
              <a:rPr lang="en-US" dirty="0"/>
              <a:t>:</a:t>
            </a:r>
          </a:p>
          <a:p>
            <a:r>
              <a:rPr lang="en-US" dirty="0"/>
              <a:t>74% white</a:t>
            </a:r>
          </a:p>
          <a:p>
            <a:r>
              <a:rPr lang="en-US" dirty="0"/>
              <a:t>10% Black or African American </a:t>
            </a:r>
          </a:p>
          <a:p>
            <a:r>
              <a:rPr lang="en-US" dirty="0"/>
              <a:t>7%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6%Asian </a:t>
            </a:r>
          </a:p>
          <a:p>
            <a:r>
              <a:rPr lang="en-US" dirty="0"/>
              <a:t>2% Native Hawaiian or Pacific Islander </a:t>
            </a:r>
          </a:p>
          <a:p>
            <a:r>
              <a:rPr lang="en-US" dirty="0"/>
              <a:t>1% American Indian or Alaskan Native </a:t>
            </a:r>
          </a:p>
        </p:txBody>
      </p:sp>
      <p:sp>
        <p:nvSpPr>
          <p:cNvPr id="4" name="Slide Number Placeholder 3"/>
          <p:cNvSpPr>
            <a:spLocks noGrp="1"/>
          </p:cNvSpPr>
          <p:nvPr>
            <p:ph type="sldNum" sz="quarter" idx="10"/>
          </p:nvPr>
        </p:nvSpPr>
        <p:spPr/>
        <p:txBody>
          <a:bodyPr/>
          <a:lstStyle/>
          <a:p>
            <a:fld id="{16B77914-CC36-0E4D-A284-C0051E82B500}" type="slidenum">
              <a:rPr lang="en-US" smtClean="0"/>
              <a:t>12</a:t>
            </a:fld>
            <a:endParaRPr lang="en-US"/>
          </a:p>
        </p:txBody>
      </p:sp>
    </p:spTree>
    <p:extLst>
      <p:ext uri="{BB962C8B-B14F-4D97-AF65-F5344CB8AC3E}">
        <p14:creationId xmlns:p14="http://schemas.microsoft.com/office/powerpoint/2010/main" val="126187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a:t>
            </a:r>
          </a:p>
          <a:p>
            <a:endParaRPr lang="en-US" dirty="0"/>
          </a:p>
          <a:p>
            <a:r>
              <a:rPr lang="en-US" dirty="0"/>
              <a:t>Fill in other examples </a:t>
            </a:r>
            <a:r>
              <a:rPr lang="mr-IN" dirty="0"/>
              <a:t>–</a:t>
            </a:r>
            <a:r>
              <a:rPr lang="en-US" dirty="0"/>
              <a:t> Peacebuilding (2)/Community Development (4)</a:t>
            </a:r>
          </a:p>
        </p:txBody>
      </p:sp>
      <p:sp>
        <p:nvSpPr>
          <p:cNvPr id="4" name="Slide Number Placeholder 3"/>
          <p:cNvSpPr>
            <a:spLocks noGrp="1"/>
          </p:cNvSpPr>
          <p:nvPr>
            <p:ph type="sldNum" sz="quarter" idx="10"/>
          </p:nvPr>
        </p:nvSpPr>
        <p:spPr/>
        <p:txBody>
          <a:bodyPr/>
          <a:lstStyle/>
          <a:p>
            <a:fld id="{16B77914-CC36-0E4D-A284-C0051E82B500}" type="slidenum">
              <a:rPr lang="en-US" smtClean="0"/>
              <a:t>13</a:t>
            </a:fld>
            <a:endParaRPr lang="en-US"/>
          </a:p>
        </p:txBody>
      </p:sp>
    </p:spTree>
    <p:extLst>
      <p:ext uri="{BB962C8B-B14F-4D97-AF65-F5344CB8AC3E}">
        <p14:creationId xmlns:p14="http://schemas.microsoft.com/office/powerpoint/2010/main" val="734082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a:t>
            </a:r>
          </a:p>
          <a:p>
            <a:endParaRPr lang="en-US" dirty="0"/>
          </a:p>
          <a:p>
            <a:r>
              <a:rPr lang="en-US" dirty="0"/>
              <a:t>Other: Example </a:t>
            </a:r>
            <a:r>
              <a:rPr lang="mr-IN" dirty="0"/>
              <a:t>–</a:t>
            </a:r>
            <a:r>
              <a:rPr lang="en-US" dirty="0"/>
              <a:t> Self</a:t>
            </a:r>
            <a:r>
              <a:rPr lang="en-US" baseline="0" dirty="0"/>
              <a:t> Taught through books</a:t>
            </a:r>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14</a:t>
            </a:fld>
            <a:endParaRPr lang="en-US"/>
          </a:p>
        </p:txBody>
      </p:sp>
    </p:spTree>
    <p:extLst>
      <p:ext uri="{BB962C8B-B14F-4D97-AF65-F5344CB8AC3E}">
        <p14:creationId xmlns:p14="http://schemas.microsoft.com/office/powerpoint/2010/main" val="1218823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a:t>
            </a:r>
          </a:p>
        </p:txBody>
      </p:sp>
      <p:sp>
        <p:nvSpPr>
          <p:cNvPr id="4" name="Slide Number Placeholder 3"/>
          <p:cNvSpPr>
            <a:spLocks noGrp="1"/>
          </p:cNvSpPr>
          <p:nvPr>
            <p:ph type="sldNum" sz="quarter" idx="10"/>
          </p:nvPr>
        </p:nvSpPr>
        <p:spPr/>
        <p:txBody>
          <a:bodyPr/>
          <a:lstStyle/>
          <a:p>
            <a:fld id="{16B77914-CC36-0E4D-A284-C0051E82B500}" type="slidenum">
              <a:rPr lang="en-US" smtClean="0"/>
              <a:t>15</a:t>
            </a:fld>
            <a:endParaRPr lang="en-US"/>
          </a:p>
        </p:txBody>
      </p:sp>
    </p:spTree>
    <p:extLst>
      <p:ext uri="{BB962C8B-B14F-4D97-AF65-F5344CB8AC3E}">
        <p14:creationId xmlns:p14="http://schemas.microsoft.com/office/powerpoint/2010/main" val="1845375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16</a:t>
            </a:fld>
            <a:endParaRPr lang="en-US"/>
          </a:p>
        </p:txBody>
      </p:sp>
    </p:spTree>
    <p:extLst>
      <p:ext uri="{BB962C8B-B14F-4D97-AF65-F5344CB8AC3E}">
        <p14:creationId xmlns:p14="http://schemas.microsoft.com/office/powerpoint/2010/main" val="1801958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a:t>
            </a:r>
          </a:p>
        </p:txBody>
      </p:sp>
      <p:sp>
        <p:nvSpPr>
          <p:cNvPr id="4" name="Slide Number Placeholder 3"/>
          <p:cNvSpPr>
            <a:spLocks noGrp="1"/>
          </p:cNvSpPr>
          <p:nvPr>
            <p:ph type="sldNum" sz="quarter" idx="10"/>
          </p:nvPr>
        </p:nvSpPr>
        <p:spPr/>
        <p:txBody>
          <a:bodyPr/>
          <a:lstStyle/>
          <a:p>
            <a:fld id="{16B77914-CC36-0E4D-A284-C0051E82B500}" type="slidenum">
              <a:rPr lang="en-US" smtClean="0"/>
              <a:t>17</a:t>
            </a:fld>
            <a:endParaRPr lang="en-US"/>
          </a:p>
        </p:txBody>
      </p:sp>
    </p:spTree>
    <p:extLst>
      <p:ext uri="{BB962C8B-B14F-4D97-AF65-F5344CB8AC3E}">
        <p14:creationId xmlns:p14="http://schemas.microsoft.com/office/powerpoint/2010/main" val="916805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a:t>
            </a:r>
          </a:p>
        </p:txBody>
      </p:sp>
      <p:sp>
        <p:nvSpPr>
          <p:cNvPr id="4" name="Slide Number Placeholder 3"/>
          <p:cNvSpPr>
            <a:spLocks noGrp="1"/>
          </p:cNvSpPr>
          <p:nvPr>
            <p:ph type="sldNum" sz="quarter" idx="10"/>
          </p:nvPr>
        </p:nvSpPr>
        <p:spPr/>
        <p:txBody>
          <a:bodyPr/>
          <a:lstStyle/>
          <a:p>
            <a:fld id="{16B77914-CC36-0E4D-A284-C0051E82B500}" type="slidenum">
              <a:rPr lang="en-US" smtClean="0"/>
              <a:t>18</a:t>
            </a:fld>
            <a:endParaRPr lang="en-US"/>
          </a:p>
        </p:txBody>
      </p:sp>
    </p:spTree>
    <p:extLst>
      <p:ext uri="{BB962C8B-B14F-4D97-AF65-F5344CB8AC3E}">
        <p14:creationId xmlns:p14="http://schemas.microsoft.com/office/powerpoint/2010/main" val="3437476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a:t>
            </a:r>
          </a:p>
        </p:txBody>
      </p:sp>
      <p:sp>
        <p:nvSpPr>
          <p:cNvPr id="4" name="Slide Number Placeholder 3"/>
          <p:cNvSpPr>
            <a:spLocks noGrp="1"/>
          </p:cNvSpPr>
          <p:nvPr>
            <p:ph type="sldNum" sz="quarter" idx="10"/>
          </p:nvPr>
        </p:nvSpPr>
        <p:spPr/>
        <p:txBody>
          <a:bodyPr/>
          <a:lstStyle/>
          <a:p>
            <a:fld id="{16B77914-CC36-0E4D-A284-C0051E82B500}" type="slidenum">
              <a:rPr lang="en-US" smtClean="0"/>
              <a:t>19</a:t>
            </a:fld>
            <a:endParaRPr lang="en-US"/>
          </a:p>
        </p:txBody>
      </p:sp>
    </p:spTree>
    <p:extLst>
      <p:ext uri="{BB962C8B-B14F-4D97-AF65-F5344CB8AC3E}">
        <p14:creationId xmlns:p14="http://schemas.microsoft.com/office/powerpoint/2010/main" val="185309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a:t>
            </a:r>
            <a:r>
              <a:rPr lang="en-US" baseline="0" dirty="0"/>
              <a:t> will be going over our research goals, a brief background on reflective practice, the methodology and design of our research, our finally our results and closing comments. </a:t>
            </a:r>
            <a:r>
              <a:rPr lang="en-US" b="1" baseline="0" dirty="0"/>
              <a:t>NEXT</a:t>
            </a:r>
            <a:endParaRPr lang="en-US" b="1" dirty="0"/>
          </a:p>
        </p:txBody>
      </p:sp>
      <p:sp>
        <p:nvSpPr>
          <p:cNvPr id="4" name="Slide Number Placeholder 3"/>
          <p:cNvSpPr>
            <a:spLocks noGrp="1"/>
          </p:cNvSpPr>
          <p:nvPr>
            <p:ph type="sldNum" sz="quarter" idx="10"/>
          </p:nvPr>
        </p:nvSpPr>
        <p:spPr/>
        <p:txBody>
          <a:bodyPr/>
          <a:lstStyle/>
          <a:p>
            <a:fld id="{16B77914-CC36-0E4D-A284-C0051E82B500}" type="slidenum">
              <a:rPr lang="en-US" smtClean="0"/>
              <a:t>2</a:t>
            </a:fld>
            <a:endParaRPr lang="en-US"/>
          </a:p>
        </p:txBody>
      </p:sp>
    </p:spTree>
    <p:extLst>
      <p:ext uri="{BB962C8B-B14F-4D97-AF65-F5344CB8AC3E}">
        <p14:creationId xmlns:p14="http://schemas.microsoft.com/office/powerpoint/2010/main" val="1100806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a:t>
            </a:r>
          </a:p>
          <a:p>
            <a:endParaRPr lang="en-US" dirty="0"/>
          </a:p>
          <a:p>
            <a:r>
              <a:rPr lang="en-US" b="1" dirty="0"/>
              <a:t>END: </a:t>
            </a:r>
            <a:r>
              <a:rPr lang="en-US" b="0" dirty="0"/>
              <a:t>And</a:t>
            </a:r>
            <a:r>
              <a:rPr lang="en-US" b="0" baseline="0" dirty="0"/>
              <a:t> now Denton will run through the analysis of our </a:t>
            </a:r>
            <a:r>
              <a:rPr lang="en-US" b="0" baseline="0" dirty="0" err="1"/>
              <a:t>quantiative</a:t>
            </a:r>
            <a:r>
              <a:rPr lang="en-US" b="0" baseline="0" dirty="0"/>
              <a:t> questions </a:t>
            </a:r>
            <a:r>
              <a:rPr lang="mr-IN" b="0" baseline="0" dirty="0"/>
              <a:t>…</a:t>
            </a:r>
            <a:r>
              <a:rPr lang="en-US" b="0" baseline="0" dirty="0"/>
              <a:t> </a:t>
            </a:r>
            <a:r>
              <a:rPr lang="en-US" b="1" baseline="0" dirty="0"/>
              <a:t>NEXT</a:t>
            </a:r>
            <a:endParaRPr lang="en-US" b="1" dirty="0"/>
          </a:p>
        </p:txBody>
      </p:sp>
      <p:sp>
        <p:nvSpPr>
          <p:cNvPr id="4" name="Slide Number Placeholder 3"/>
          <p:cNvSpPr>
            <a:spLocks noGrp="1"/>
          </p:cNvSpPr>
          <p:nvPr>
            <p:ph type="sldNum" sz="quarter" idx="10"/>
          </p:nvPr>
        </p:nvSpPr>
        <p:spPr/>
        <p:txBody>
          <a:bodyPr/>
          <a:lstStyle/>
          <a:p>
            <a:fld id="{16B77914-CC36-0E4D-A284-C0051E82B500}" type="slidenum">
              <a:rPr lang="en-US" smtClean="0"/>
              <a:t>20</a:t>
            </a:fld>
            <a:endParaRPr lang="en-US"/>
          </a:p>
        </p:txBody>
      </p:sp>
    </p:spTree>
    <p:extLst>
      <p:ext uri="{BB962C8B-B14F-4D97-AF65-F5344CB8AC3E}">
        <p14:creationId xmlns:p14="http://schemas.microsoft.com/office/powerpoint/2010/main" val="1091361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p>
        </p:txBody>
      </p:sp>
      <p:sp>
        <p:nvSpPr>
          <p:cNvPr id="4" name="Slide Number Placeholder 3"/>
          <p:cNvSpPr>
            <a:spLocks noGrp="1"/>
          </p:cNvSpPr>
          <p:nvPr>
            <p:ph type="sldNum" sz="quarter" idx="10"/>
          </p:nvPr>
        </p:nvSpPr>
        <p:spPr/>
        <p:txBody>
          <a:bodyPr/>
          <a:lstStyle/>
          <a:p>
            <a:fld id="{16B77914-CC36-0E4D-A284-C0051E82B500}" type="slidenum">
              <a:rPr lang="en-US" smtClean="0"/>
              <a:t>21</a:t>
            </a:fld>
            <a:endParaRPr lang="en-US"/>
          </a:p>
        </p:txBody>
      </p:sp>
    </p:spTree>
    <p:extLst>
      <p:ext uri="{BB962C8B-B14F-4D97-AF65-F5344CB8AC3E}">
        <p14:creationId xmlns:p14="http://schemas.microsoft.com/office/powerpoint/2010/main" val="1860740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22</a:t>
            </a:fld>
            <a:endParaRPr lang="en-US"/>
          </a:p>
        </p:txBody>
      </p:sp>
    </p:spTree>
    <p:extLst>
      <p:ext uri="{BB962C8B-B14F-4D97-AF65-F5344CB8AC3E}">
        <p14:creationId xmlns:p14="http://schemas.microsoft.com/office/powerpoint/2010/main" val="401354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p>
        </p:txBody>
      </p:sp>
      <p:sp>
        <p:nvSpPr>
          <p:cNvPr id="4" name="Slide Number Placeholder 3"/>
          <p:cNvSpPr>
            <a:spLocks noGrp="1"/>
          </p:cNvSpPr>
          <p:nvPr>
            <p:ph type="sldNum" sz="quarter" idx="10"/>
          </p:nvPr>
        </p:nvSpPr>
        <p:spPr/>
        <p:txBody>
          <a:bodyPr/>
          <a:lstStyle/>
          <a:p>
            <a:fld id="{16B77914-CC36-0E4D-A284-C0051E82B500}" type="slidenum">
              <a:rPr lang="en-US" smtClean="0"/>
              <a:t>23</a:t>
            </a:fld>
            <a:endParaRPr lang="en-US"/>
          </a:p>
        </p:txBody>
      </p:sp>
    </p:spTree>
    <p:extLst>
      <p:ext uri="{BB962C8B-B14F-4D97-AF65-F5344CB8AC3E}">
        <p14:creationId xmlns:p14="http://schemas.microsoft.com/office/powerpoint/2010/main" val="141043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24</a:t>
            </a:fld>
            <a:endParaRPr lang="en-US"/>
          </a:p>
        </p:txBody>
      </p:sp>
    </p:spTree>
    <p:extLst>
      <p:ext uri="{BB962C8B-B14F-4D97-AF65-F5344CB8AC3E}">
        <p14:creationId xmlns:p14="http://schemas.microsoft.com/office/powerpoint/2010/main" val="1869941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en-US" sz="1200" b="0" i="0" u="none" strike="noStrike" kern="1200" dirty="0">
              <a:solidFill>
                <a:schemeClr val="tx1"/>
              </a:solidFill>
              <a:effectLst/>
              <a:latin typeface="+mn-lt"/>
              <a:ea typeface="+mn-ea"/>
              <a:cs typeface="+mn-cs"/>
            </a:endParaRPr>
          </a:p>
          <a:p>
            <a:r>
              <a:rPr lang="en-US" dirty="0"/>
              <a:t>DS</a:t>
            </a:r>
          </a:p>
        </p:txBody>
      </p:sp>
      <p:sp>
        <p:nvSpPr>
          <p:cNvPr id="4" name="Slide Number Placeholder 3"/>
          <p:cNvSpPr>
            <a:spLocks noGrp="1"/>
          </p:cNvSpPr>
          <p:nvPr>
            <p:ph type="sldNum" sz="quarter" idx="10"/>
          </p:nvPr>
        </p:nvSpPr>
        <p:spPr/>
        <p:txBody>
          <a:bodyPr/>
          <a:lstStyle/>
          <a:p>
            <a:fld id="{16B77914-CC36-0E4D-A284-C0051E82B500}" type="slidenum">
              <a:rPr lang="en-US" smtClean="0"/>
              <a:t>25</a:t>
            </a:fld>
            <a:endParaRPr lang="en-US"/>
          </a:p>
        </p:txBody>
      </p:sp>
    </p:spTree>
    <p:extLst>
      <p:ext uri="{BB962C8B-B14F-4D97-AF65-F5344CB8AC3E}">
        <p14:creationId xmlns:p14="http://schemas.microsoft.com/office/powerpoint/2010/main" val="20033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26</a:t>
            </a:fld>
            <a:endParaRPr lang="en-US"/>
          </a:p>
        </p:txBody>
      </p:sp>
    </p:spTree>
    <p:extLst>
      <p:ext uri="{BB962C8B-B14F-4D97-AF65-F5344CB8AC3E}">
        <p14:creationId xmlns:p14="http://schemas.microsoft.com/office/powerpoint/2010/main" val="2854631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p>
        </p:txBody>
      </p:sp>
      <p:sp>
        <p:nvSpPr>
          <p:cNvPr id="4" name="Slide Number Placeholder 3"/>
          <p:cNvSpPr>
            <a:spLocks noGrp="1"/>
          </p:cNvSpPr>
          <p:nvPr>
            <p:ph type="sldNum" sz="quarter" idx="10"/>
          </p:nvPr>
        </p:nvSpPr>
        <p:spPr/>
        <p:txBody>
          <a:bodyPr/>
          <a:lstStyle/>
          <a:p>
            <a:fld id="{16B77914-CC36-0E4D-A284-C0051E82B500}" type="slidenum">
              <a:rPr lang="en-US" smtClean="0"/>
              <a:t>27</a:t>
            </a:fld>
            <a:endParaRPr lang="en-US"/>
          </a:p>
        </p:txBody>
      </p:sp>
    </p:spTree>
    <p:extLst>
      <p:ext uri="{BB962C8B-B14F-4D97-AF65-F5344CB8AC3E}">
        <p14:creationId xmlns:p14="http://schemas.microsoft.com/office/powerpoint/2010/main" val="2068860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p>
          <a:p>
            <a:endParaRPr lang="en-US" dirty="0"/>
          </a:p>
          <a:p>
            <a:r>
              <a:rPr lang="en-US" dirty="0"/>
              <a:t>Nena - Check meeting notes to see if the </a:t>
            </a:r>
            <a:r>
              <a:rPr lang="en-US" b="1" dirty="0"/>
              <a:t>no’s</a:t>
            </a:r>
            <a:r>
              <a:rPr lang="en-US" dirty="0"/>
              <a:t> were the right ones. </a:t>
            </a:r>
          </a:p>
        </p:txBody>
      </p:sp>
      <p:sp>
        <p:nvSpPr>
          <p:cNvPr id="4" name="Slide Number Placeholder 3"/>
          <p:cNvSpPr>
            <a:spLocks noGrp="1"/>
          </p:cNvSpPr>
          <p:nvPr>
            <p:ph type="sldNum" sz="quarter" idx="10"/>
          </p:nvPr>
        </p:nvSpPr>
        <p:spPr/>
        <p:txBody>
          <a:bodyPr/>
          <a:lstStyle/>
          <a:p>
            <a:fld id="{16B77914-CC36-0E4D-A284-C0051E82B500}" type="slidenum">
              <a:rPr lang="en-US" smtClean="0"/>
              <a:t>28</a:t>
            </a:fld>
            <a:endParaRPr lang="en-US"/>
          </a:p>
        </p:txBody>
      </p:sp>
    </p:spTree>
    <p:extLst>
      <p:ext uri="{BB962C8B-B14F-4D97-AF65-F5344CB8AC3E}">
        <p14:creationId xmlns:p14="http://schemas.microsoft.com/office/powerpoint/2010/main" val="151207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p>
        </p:txBody>
      </p:sp>
      <p:sp>
        <p:nvSpPr>
          <p:cNvPr id="4" name="Slide Number Placeholder 3"/>
          <p:cNvSpPr>
            <a:spLocks noGrp="1"/>
          </p:cNvSpPr>
          <p:nvPr>
            <p:ph type="sldNum" sz="quarter" idx="10"/>
          </p:nvPr>
        </p:nvSpPr>
        <p:spPr/>
        <p:txBody>
          <a:bodyPr/>
          <a:lstStyle/>
          <a:p>
            <a:fld id="{16B77914-CC36-0E4D-A284-C0051E82B500}" type="slidenum">
              <a:rPr lang="en-US" smtClean="0"/>
              <a:t>29</a:t>
            </a:fld>
            <a:endParaRPr lang="en-US"/>
          </a:p>
        </p:txBody>
      </p:sp>
    </p:spTree>
    <p:extLst>
      <p:ext uri="{BB962C8B-B14F-4D97-AF65-F5344CB8AC3E}">
        <p14:creationId xmlns:p14="http://schemas.microsoft.com/office/powerpoint/2010/main" val="206284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we get to the those takeaways</a:t>
            </a:r>
            <a:r>
              <a:rPr lang="en-US" baseline="0" dirty="0"/>
              <a:t> I’ll set the stage with our research goals. </a:t>
            </a:r>
            <a:r>
              <a:rPr lang="en-US" b="1" baseline="0" dirty="0"/>
              <a:t>NEXT</a:t>
            </a:r>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3</a:t>
            </a:fld>
            <a:endParaRPr lang="en-US"/>
          </a:p>
        </p:txBody>
      </p:sp>
    </p:spTree>
    <p:extLst>
      <p:ext uri="{BB962C8B-B14F-4D97-AF65-F5344CB8AC3E}">
        <p14:creationId xmlns:p14="http://schemas.microsoft.com/office/powerpoint/2010/main" val="225053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30</a:t>
            </a:fld>
            <a:endParaRPr lang="en-US"/>
          </a:p>
        </p:txBody>
      </p:sp>
    </p:spTree>
    <p:extLst>
      <p:ext uri="{BB962C8B-B14F-4D97-AF65-F5344CB8AC3E}">
        <p14:creationId xmlns:p14="http://schemas.microsoft.com/office/powerpoint/2010/main" val="767075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a:t>
            </a:r>
          </a:p>
          <a:p>
            <a:endParaRPr lang="en-US" dirty="0"/>
          </a:p>
          <a:p>
            <a:r>
              <a:rPr lang="en-US" baseline="0" dirty="0"/>
              <a:t>- Out of our 1,000 participants we were given to from the AEA sample we had a less than 10% response rate.</a:t>
            </a:r>
          </a:p>
          <a:p>
            <a:pPr marL="171450" indent="-171450">
              <a:buFontTx/>
              <a:buChar char="-"/>
            </a:pPr>
            <a:r>
              <a:rPr lang="en-US" baseline="0" dirty="0"/>
              <a:t>Some what more systematic </a:t>
            </a:r>
            <a:r>
              <a:rPr lang="en-US" baseline="0" dirty="0" err="1"/>
              <a:t>def</a:t>
            </a:r>
            <a:r>
              <a:rPr lang="en-US" baseline="0" dirty="0"/>
              <a:t> where others had loose </a:t>
            </a:r>
            <a:r>
              <a:rPr lang="en-US" baseline="0" dirty="0" err="1"/>
              <a:t>defs</a:t>
            </a:r>
            <a:endParaRPr lang="en-US" baseline="0" dirty="0"/>
          </a:p>
        </p:txBody>
      </p:sp>
      <p:sp>
        <p:nvSpPr>
          <p:cNvPr id="4" name="Slide Number Placeholder 3"/>
          <p:cNvSpPr>
            <a:spLocks noGrp="1"/>
          </p:cNvSpPr>
          <p:nvPr>
            <p:ph type="sldNum" sz="quarter" idx="10"/>
          </p:nvPr>
        </p:nvSpPr>
        <p:spPr/>
        <p:txBody>
          <a:bodyPr/>
          <a:lstStyle/>
          <a:p>
            <a:fld id="{16B77914-CC36-0E4D-A284-C0051E82B500}" type="slidenum">
              <a:rPr lang="en-US" smtClean="0"/>
              <a:t>31</a:t>
            </a:fld>
            <a:endParaRPr lang="en-US"/>
          </a:p>
        </p:txBody>
      </p:sp>
    </p:spTree>
    <p:extLst>
      <p:ext uri="{BB962C8B-B14F-4D97-AF65-F5344CB8AC3E}">
        <p14:creationId xmlns:p14="http://schemas.microsoft.com/office/powerpoint/2010/main" val="727898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32</a:t>
            </a:fld>
            <a:endParaRPr lang="en-US"/>
          </a:p>
        </p:txBody>
      </p:sp>
    </p:spTree>
    <p:extLst>
      <p:ext uri="{BB962C8B-B14F-4D97-AF65-F5344CB8AC3E}">
        <p14:creationId xmlns:p14="http://schemas.microsoft.com/office/powerpoint/2010/main" val="586222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Which strengthens the ideas that the 22 elements we selected were appropriate</a:t>
            </a:r>
          </a:p>
          <a:p>
            <a:pPr marL="171450" indent="-171450">
              <a:buFontTx/>
              <a:buChar char="-"/>
            </a:pPr>
            <a:endParaRPr lang="en-US" baseline="0" dirty="0"/>
          </a:p>
          <a:p>
            <a:pPr marL="171450" indent="-171450">
              <a:buFontTx/>
              <a:buChar char="-"/>
            </a:pPr>
            <a:r>
              <a:rPr lang="en-US" baseline="0" dirty="0" err="1"/>
              <a:t>Bcuz</a:t>
            </a:r>
            <a:r>
              <a:rPr lang="en-US" baseline="0" dirty="0"/>
              <a:t> there were very little variations between our </a:t>
            </a:r>
            <a:r>
              <a:rPr lang="en-US" baseline="0" dirty="0" err="1"/>
              <a:t>Ms</a:t>
            </a:r>
            <a:endParaRPr lang="en-US" baseline="0" dirty="0"/>
          </a:p>
        </p:txBody>
      </p:sp>
      <p:sp>
        <p:nvSpPr>
          <p:cNvPr id="4" name="Slide Number Placeholder 3"/>
          <p:cNvSpPr>
            <a:spLocks noGrp="1"/>
          </p:cNvSpPr>
          <p:nvPr>
            <p:ph type="sldNum" sz="quarter" idx="10"/>
          </p:nvPr>
        </p:nvSpPr>
        <p:spPr/>
        <p:txBody>
          <a:bodyPr/>
          <a:lstStyle/>
          <a:p>
            <a:fld id="{16B77914-CC36-0E4D-A284-C0051E82B500}" type="slidenum">
              <a:rPr lang="en-US" smtClean="0"/>
              <a:t>33</a:t>
            </a:fld>
            <a:endParaRPr lang="en-US"/>
          </a:p>
        </p:txBody>
      </p:sp>
    </p:spTree>
    <p:extLst>
      <p:ext uri="{BB962C8B-B14F-4D97-AF65-F5344CB8AC3E}">
        <p14:creationId xmlns:p14="http://schemas.microsoft.com/office/powerpoint/2010/main" val="1460200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00"/>
                </a:solidFill>
              </a:rPr>
              <a:t>Source: 2005</a:t>
            </a:r>
            <a:r>
              <a:rPr lang="en-US" baseline="0" dirty="0">
                <a:solidFill>
                  <a:srgbClr val="FFFF00"/>
                </a:solidFill>
              </a:rPr>
              <a:t> article </a:t>
            </a:r>
            <a:r>
              <a:rPr lang="mr-IN" baseline="0" dirty="0">
                <a:solidFill>
                  <a:srgbClr val="FFFF00"/>
                </a:solidFill>
              </a:rPr>
              <a:t>–</a:t>
            </a:r>
            <a:r>
              <a:rPr lang="en-US" baseline="0" dirty="0">
                <a:solidFill>
                  <a:srgbClr val="FFFF00"/>
                </a:solidFill>
              </a:rPr>
              <a:t> Establishing Essential competencies for program evaluators.</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16B77914-CC36-0E4D-A284-C0051E82B500}" type="slidenum">
              <a:rPr lang="en-US" smtClean="0"/>
              <a:t>34</a:t>
            </a:fld>
            <a:endParaRPr lang="en-US"/>
          </a:p>
        </p:txBody>
      </p:sp>
    </p:spTree>
    <p:extLst>
      <p:ext uri="{BB962C8B-B14F-4D97-AF65-F5344CB8AC3E}">
        <p14:creationId xmlns:p14="http://schemas.microsoft.com/office/powerpoint/2010/main" val="1036505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p>
        </p:txBody>
      </p:sp>
      <p:sp>
        <p:nvSpPr>
          <p:cNvPr id="4" name="Slide Number Placeholder 3"/>
          <p:cNvSpPr>
            <a:spLocks noGrp="1"/>
          </p:cNvSpPr>
          <p:nvPr>
            <p:ph type="sldNum" sz="quarter" idx="10"/>
          </p:nvPr>
        </p:nvSpPr>
        <p:spPr/>
        <p:txBody>
          <a:bodyPr/>
          <a:lstStyle/>
          <a:p>
            <a:fld id="{16B77914-CC36-0E4D-A284-C0051E82B500}" type="slidenum">
              <a:rPr lang="en-US" smtClean="0"/>
              <a:t>35</a:t>
            </a:fld>
            <a:endParaRPr lang="en-US"/>
          </a:p>
        </p:txBody>
      </p:sp>
    </p:spTree>
    <p:extLst>
      <p:ext uri="{BB962C8B-B14F-4D97-AF65-F5344CB8AC3E}">
        <p14:creationId xmlns:p14="http://schemas.microsoft.com/office/powerpoint/2010/main" val="1457659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p>
        </p:txBody>
      </p:sp>
      <p:sp>
        <p:nvSpPr>
          <p:cNvPr id="4" name="Slide Number Placeholder 3"/>
          <p:cNvSpPr>
            <a:spLocks noGrp="1"/>
          </p:cNvSpPr>
          <p:nvPr>
            <p:ph type="sldNum" sz="quarter" idx="10"/>
          </p:nvPr>
        </p:nvSpPr>
        <p:spPr/>
        <p:txBody>
          <a:bodyPr/>
          <a:lstStyle/>
          <a:p>
            <a:fld id="{16B77914-CC36-0E4D-A284-C0051E82B500}" type="slidenum">
              <a:rPr lang="en-US" smtClean="0"/>
              <a:t>36</a:t>
            </a:fld>
            <a:endParaRPr lang="en-US"/>
          </a:p>
        </p:txBody>
      </p:sp>
    </p:spTree>
    <p:extLst>
      <p:ext uri="{BB962C8B-B14F-4D97-AF65-F5344CB8AC3E}">
        <p14:creationId xmlns:p14="http://schemas.microsoft.com/office/powerpoint/2010/main" val="1755606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p>
        </p:txBody>
      </p:sp>
      <p:sp>
        <p:nvSpPr>
          <p:cNvPr id="4" name="Slide Number Placeholder 3"/>
          <p:cNvSpPr>
            <a:spLocks noGrp="1"/>
          </p:cNvSpPr>
          <p:nvPr>
            <p:ph type="sldNum" sz="quarter" idx="10"/>
          </p:nvPr>
        </p:nvSpPr>
        <p:spPr/>
        <p:txBody>
          <a:bodyPr/>
          <a:lstStyle/>
          <a:p>
            <a:fld id="{16B77914-CC36-0E4D-A284-C0051E82B500}" type="slidenum">
              <a:rPr lang="en-US" smtClean="0"/>
              <a:t>37</a:t>
            </a:fld>
            <a:endParaRPr lang="en-US"/>
          </a:p>
        </p:txBody>
      </p:sp>
    </p:spTree>
    <p:extLst>
      <p:ext uri="{BB962C8B-B14F-4D97-AF65-F5344CB8AC3E}">
        <p14:creationId xmlns:p14="http://schemas.microsoft.com/office/powerpoint/2010/main" val="482438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p>
        </p:txBody>
      </p:sp>
      <p:sp>
        <p:nvSpPr>
          <p:cNvPr id="4" name="Slide Number Placeholder 3"/>
          <p:cNvSpPr>
            <a:spLocks noGrp="1"/>
          </p:cNvSpPr>
          <p:nvPr>
            <p:ph type="sldNum" sz="quarter" idx="10"/>
          </p:nvPr>
        </p:nvSpPr>
        <p:spPr/>
        <p:txBody>
          <a:bodyPr/>
          <a:lstStyle/>
          <a:p>
            <a:fld id="{16B77914-CC36-0E4D-A284-C0051E82B500}" type="slidenum">
              <a:rPr lang="en-US" smtClean="0"/>
              <a:t>38</a:t>
            </a:fld>
            <a:endParaRPr lang="en-US"/>
          </a:p>
        </p:txBody>
      </p:sp>
    </p:spTree>
    <p:extLst>
      <p:ext uri="{BB962C8B-B14F-4D97-AF65-F5344CB8AC3E}">
        <p14:creationId xmlns:p14="http://schemas.microsoft.com/office/powerpoint/2010/main" val="616104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first goal was to provide a wide array of evaluators perceptions on reflective practice and our second goal is to provide insight into the fundamental elements of reflective practice as it relates to evaluation. This second goal is where we hoped we would find our building blocks </a:t>
            </a:r>
            <a:r>
              <a:rPr lang="mr-IN" baseline="0" dirty="0"/>
              <a:t>–</a:t>
            </a:r>
            <a:r>
              <a:rPr lang="en-US" baseline="0" dirty="0"/>
              <a:t> or the essential components of reflective practice. </a:t>
            </a:r>
            <a:r>
              <a:rPr lang="en-US" b="1" baseline="0" dirty="0"/>
              <a:t>NEXT</a:t>
            </a:r>
            <a:endParaRPr lang="en-US" b="1" dirty="0"/>
          </a:p>
        </p:txBody>
      </p:sp>
      <p:sp>
        <p:nvSpPr>
          <p:cNvPr id="4" name="Slide Number Placeholder 3"/>
          <p:cNvSpPr>
            <a:spLocks noGrp="1"/>
          </p:cNvSpPr>
          <p:nvPr>
            <p:ph type="sldNum" sz="quarter" idx="10"/>
          </p:nvPr>
        </p:nvSpPr>
        <p:spPr/>
        <p:txBody>
          <a:bodyPr/>
          <a:lstStyle/>
          <a:p>
            <a:fld id="{16B77914-CC36-0E4D-A284-C0051E82B500}" type="slidenum">
              <a:rPr lang="en-US" smtClean="0"/>
              <a:t>4</a:t>
            </a:fld>
            <a:endParaRPr lang="en-US"/>
          </a:p>
        </p:txBody>
      </p:sp>
    </p:spTree>
    <p:extLst>
      <p:ext uri="{BB962C8B-B14F-4D97-AF65-F5344CB8AC3E}">
        <p14:creationId xmlns:p14="http://schemas.microsoft.com/office/powerpoint/2010/main" val="2065582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is reflective practice you say? Well it is defined</a:t>
            </a:r>
            <a:r>
              <a:rPr lang="mr-IN" baseline="0" dirty="0"/>
              <a:t>…</a:t>
            </a:r>
            <a:r>
              <a:rPr lang="en-US" baseline="0" dirty="0"/>
              <a:t> </a:t>
            </a:r>
            <a:r>
              <a:rPr lang="en-US" b="1" baseline="0" dirty="0"/>
              <a:t>NEXT.</a:t>
            </a:r>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5</a:t>
            </a:fld>
            <a:endParaRPr lang="en-US"/>
          </a:p>
        </p:txBody>
      </p:sp>
    </p:spTree>
    <p:extLst>
      <p:ext uri="{BB962C8B-B14F-4D97-AF65-F5344CB8AC3E}">
        <p14:creationId xmlns:p14="http://schemas.microsoft.com/office/powerpoint/2010/main" val="13636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00"/>
                </a:solidFill>
              </a:rPr>
              <a:t>By </a:t>
            </a:r>
            <a:r>
              <a:rPr lang="en-US" dirty="0" err="1">
                <a:solidFill>
                  <a:srgbClr val="FFFF00"/>
                </a:solidFill>
              </a:rPr>
              <a:t>Stevahn</a:t>
            </a:r>
            <a:r>
              <a:rPr lang="en-US" dirty="0">
                <a:solidFill>
                  <a:srgbClr val="FFFF00"/>
                </a:solidFill>
              </a:rPr>
              <a:t>, King, </a:t>
            </a:r>
            <a:r>
              <a:rPr lang="en-US" dirty="0" err="1">
                <a:solidFill>
                  <a:srgbClr val="FFFF00"/>
                </a:solidFill>
              </a:rPr>
              <a:t>Ghere</a:t>
            </a:r>
            <a:r>
              <a:rPr lang="en-US" dirty="0">
                <a:solidFill>
                  <a:srgbClr val="FFFF00"/>
                </a:solidFill>
              </a:rPr>
              <a:t>, and </a:t>
            </a:r>
            <a:r>
              <a:rPr lang="en-US" dirty="0" err="1">
                <a:solidFill>
                  <a:srgbClr val="FFFF00"/>
                </a:solidFill>
              </a:rPr>
              <a:t>Minnema</a:t>
            </a:r>
            <a:r>
              <a:rPr lang="en-US" dirty="0">
                <a:solidFill>
                  <a:srgbClr val="FFFF00"/>
                </a:solidFill>
              </a:rPr>
              <a:t> in</a:t>
            </a:r>
            <a:r>
              <a:rPr lang="en-US" baseline="0" dirty="0">
                <a:solidFill>
                  <a:srgbClr val="FFFF00"/>
                </a:solidFill>
              </a:rPr>
              <a:t> 2005 as a “focus on one’s awareness of evaluation</a:t>
            </a:r>
            <a:r>
              <a:rPr lang="mr-IN" baseline="0" dirty="0">
                <a:solidFill>
                  <a:srgbClr val="FFFF00"/>
                </a:solidFill>
              </a:rPr>
              <a:t>…</a:t>
            </a:r>
            <a:r>
              <a:rPr lang="en-US" baseline="0" dirty="0">
                <a:solidFill>
                  <a:srgbClr val="FFFF00"/>
                </a:solidFill>
              </a:rPr>
              <a:t>.”</a:t>
            </a:r>
            <a:endParaRPr lang="en-US" dirty="0">
              <a:solidFill>
                <a:srgbClr val="FFFF00"/>
              </a:solidFill>
            </a:endParaRPr>
          </a:p>
          <a:p>
            <a:endParaRPr lang="en-US" dirty="0">
              <a:solidFill>
                <a:srgbClr val="FFFF00"/>
              </a:solidFill>
            </a:endParaRPr>
          </a:p>
          <a:p>
            <a:endParaRPr lang="en-US" dirty="0">
              <a:solidFill>
                <a:srgbClr val="FFFF00"/>
              </a:solidFill>
            </a:endParaRPr>
          </a:p>
          <a:p>
            <a:r>
              <a:rPr lang="en-US" dirty="0">
                <a:solidFill>
                  <a:srgbClr val="FFFF00"/>
                </a:solidFill>
              </a:rPr>
              <a:t>Source: 2005</a:t>
            </a:r>
            <a:r>
              <a:rPr lang="en-US" baseline="0" dirty="0">
                <a:solidFill>
                  <a:srgbClr val="FFFF00"/>
                </a:solidFill>
              </a:rPr>
              <a:t> article </a:t>
            </a:r>
            <a:r>
              <a:rPr lang="mr-IN" baseline="0" dirty="0">
                <a:solidFill>
                  <a:srgbClr val="FFFF00"/>
                </a:solidFill>
              </a:rPr>
              <a:t>–</a:t>
            </a:r>
            <a:r>
              <a:rPr lang="en-US" baseline="0" dirty="0">
                <a:solidFill>
                  <a:srgbClr val="FFFF00"/>
                </a:solidFill>
              </a:rPr>
              <a:t> Establishing Essential competencies for program evaluators.</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16B77914-CC36-0E4D-A284-C0051E82B500}" type="slidenum">
              <a:rPr lang="en-US" smtClean="0"/>
              <a:t>6</a:t>
            </a:fld>
            <a:endParaRPr lang="en-US"/>
          </a:p>
        </p:txBody>
      </p:sp>
    </p:spTree>
    <p:extLst>
      <p:ext uri="{BB962C8B-B14F-4D97-AF65-F5344CB8AC3E}">
        <p14:creationId xmlns:p14="http://schemas.microsoft.com/office/powerpoint/2010/main" val="1327765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dove into the literature for reflective practice, looking first at what has been done</a:t>
            </a:r>
            <a:r>
              <a:rPr lang="en-US" baseline="0" dirty="0"/>
              <a:t> in the evaluation field specifically. We found that this area is lacking exploration </a:t>
            </a:r>
            <a:r>
              <a:rPr lang="mr-IN" baseline="0" dirty="0"/>
              <a:t>–</a:t>
            </a:r>
            <a:r>
              <a:rPr lang="en-US" baseline="0" dirty="0"/>
              <a:t> especially of a quantitative </a:t>
            </a:r>
            <a:r>
              <a:rPr lang="mr-IN" baseline="0" dirty="0"/>
              <a:t>–</a:t>
            </a:r>
            <a:r>
              <a:rPr lang="en-US" baseline="0" dirty="0"/>
              <a:t> experimental nature. All is not lost though, as reflective practice has received more study in areas such as education, healthcare, and organizational behavior. While reviewing the literature we established 22 elements found throughout our review. These 22 elements are the centerpiece of our research</a:t>
            </a:r>
            <a:r>
              <a:rPr lang="mr-IN" baseline="0" dirty="0"/>
              <a:t>…</a:t>
            </a:r>
            <a:r>
              <a:rPr lang="en-US" baseline="0" dirty="0"/>
              <a:t> </a:t>
            </a:r>
            <a:r>
              <a:rPr lang="en-US" b="1" baseline="0" dirty="0"/>
              <a:t>NEXT</a:t>
            </a:r>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7</a:t>
            </a:fld>
            <a:endParaRPr lang="en-US"/>
          </a:p>
        </p:txBody>
      </p:sp>
    </p:spTree>
    <p:extLst>
      <p:ext uri="{BB962C8B-B14F-4D97-AF65-F5344CB8AC3E}">
        <p14:creationId xmlns:p14="http://schemas.microsoft.com/office/powerpoint/2010/main" val="829308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I’ll share with you the main points concerning our methodology and design.</a:t>
            </a:r>
            <a:endParaRPr lang="en-US" dirty="0"/>
          </a:p>
        </p:txBody>
      </p:sp>
      <p:sp>
        <p:nvSpPr>
          <p:cNvPr id="4" name="Slide Number Placeholder 3"/>
          <p:cNvSpPr>
            <a:spLocks noGrp="1"/>
          </p:cNvSpPr>
          <p:nvPr>
            <p:ph type="sldNum" sz="quarter" idx="10"/>
          </p:nvPr>
        </p:nvSpPr>
        <p:spPr/>
        <p:txBody>
          <a:bodyPr/>
          <a:lstStyle/>
          <a:p>
            <a:fld id="{16B77914-CC36-0E4D-A284-C0051E82B500}" type="slidenum">
              <a:rPr lang="en-US" smtClean="0"/>
              <a:t>8</a:t>
            </a:fld>
            <a:endParaRPr lang="en-US"/>
          </a:p>
        </p:txBody>
      </p:sp>
    </p:spTree>
    <p:extLst>
      <p:ext uri="{BB962C8B-B14F-4D97-AF65-F5344CB8AC3E}">
        <p14:creationId xmlns:p14="http://schemas.microsoft.com/office/powerpoint/2010/main" val="2110660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p>
          <a:p>
            <a:endParaRPr lang="en-US" dirty="0"/>
          </a:p>
          <a:p>
            <a:r>
              <a:rPr lang="en-US" dirty="0"/>
              <a:t>Snowball sampling for those who do not know is a technique </a:t>
            </a:r>
            <a:r>
              <a:rPr lang="en-US" sz="1200" kern="1200" dirty="0">
                <a:solidFill>
                  <a:schemeClr val="tx1"/>
                </a:solidFill>
                <a:effectLst/>
                <a:latin typeface="+mn-lt"/>
                <a:ea typeface="+mn-ea"/>
                <a:cs typeface="+mn-cs"/>
              </a:rPr>
              <a:t>where existing participants of the study recruit future participant from among their colleagues/acquaintances, etc. Thus, the sample group is said to grow like a rolling snowball.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Mention</a:t>
            </a:r>
            <a:r>
              <a:rPr lang="en-US" sz="1200" kern="1200" baseline="0" dirty="0">
                <a:solidFill>
                  <a:schemeClr val="tx1"/>
                </a:solidFill>
                <a:effectLst/>
                <a:latin typeface="+mn-lt"/>
                <a:ea typeface="+mn-ea"/>
                <a:cs typeface="+mn-cs"/>
              </a:rPr>
              <a:t> that the 22 quantitative questions are our elements!</a:t>
            </a:r>
          </a:p>
          <a:p>
            <a:endParaRPr lang="en-US" sz="120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NEXT</a:t>
            </a:r>
          </a:p>
        </p:txBody>
      </p:sp>
      <p:sp>
        <p:nvSpPr>
          <p:cNvPr id="4" name="Slide Number Placeholder 3"/>
          <p:cNvSpPr>
            <a:spLocks noGrp="1"/>
          </p:cNvSpPr>
          <p:nvPr>
            <p:ph type="sldNum" sz="quarter" idx="10"/>
          </p:nvPr>
        </p:nvSpPr>
        <p:spPr/>
        <p:txBody>
          <a:bodyPr/>
          <a:lstStyle/>
          <a:p>
            <a:fld id="{16B77914-CC36-0E4D-A284-C0051E82B500}" type="slidenum">
              <a:rPr lang="en-US" smtClean="0"/>
              <a:t>9</a:t>
            </a:fld>
            <a:endParaRPr lang="en-US"/>
          </a:p>
        </p:txBody>
      </p:sp>
    </p:spTree>
    <p:extLst>
      <p:ext uri="{BB962C8B-B14F-4D97-AF65-F5344CB8AC3E}">
        <p14:creationId xmlns:p14="http://schemas.microsoft.com/office/powerpoint/2010/main" val="271956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2CBC-B718-4610-9BC0-BD9E245469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EC466B-2687-44C8-B82C-01D6608091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CD7B0F-98BE-47D9-B71A-1592E6E468B9}"/>
              </a:ext>
            </a:extLst>
          </p:cNvPr>
          <p:cNvSpPr>
            <a:spLocks noGrp="1"/>
          </p:cNvSpPr>
          <p:nvPr>
            <p:ph type="dt" sz="half" idx="10"/>
          </p:nvPr>
        </p:nvSpPr>
        <p:spPr/>
        <p:txBody>
          <a:bodyPr/>
          <a:lstStyle/>
          <a:p>
            <a:fld id="{1DA6D67A-A49E-4DCE-9A5B-91569F5F41B8}" type="datetimeFigureOut">
              <a:rPr lang="en-US" smtClean="0"/>
              <a:t>12/6/2017</a:t>
            </a:fld>
            <a:endParaRPr lang="en-US" dirty="0"/>
          </a:p>
        </p:txBody>
      </p:sp>
      <p:sp>
        <p:nvSpPr>
          <p:cNvPr id="5" name="Footer Placeholder 4">
            <a:extLst>
              <a:ext uri="{FF2B5EF4-FFF2-40B4-BE49-F238E27FC236}">
                <a16:creationId xmlns:a16="http://schemas.microsoft.com/office/drawing/2014/main" id="{19C7DB01-0D05-4DE1-AD2F-58BA69367A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3F4E90-073F-4D1D-A5DA-BCB8F0594305}"/>
              </a:ext>
            </a:extLst>
          </p:cNvPr>
          <p:cNvSpPr>
            <a:spLocks noGrp="1"/>
          </p:cNvSpPr>
          <p:nvPr>
            <p:ph type="sldNum" sz="quarter" idx="12"/>
          </p:nvPr>
        </p:nvSpPr>
        <p:spPr/>
        <p:txBody>
          <a:bodyPr/>
          <a:lstStyle/>
          <a:p>
            <a:fld id="{E9A33159-661A-4224-850D-11A5A2B062A3}" type="slidenum">
              <a:rPr lang="en-US" smtClean="0"/>
              <a:t>‹#›</a:t>
            </a:fld>
            <a:endParaRPr lang="en-US" dirty="0"/>
          </a:p>
        </p:txBody>
      </p:sp>
    </p:spTree>
    <p:extLst>
      <p:ext uri="{BB962C8B-B14F-4D97-AF65-F5344CB8AC3E}">
        <p14:creationId xmlns:p14="http://schemas.microsoft.com/office/powerpoint/2010/main" val="11304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4541-4E2D-45AD-9521-DEBF907A3D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57A689-EF7B-4BB1-A097-536BD3F6CB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1CFEC-CFE1-463E-927E-24ADACD6F249}"/>
              </a:ext>
            </a:extLst>
          </p:cNvPr>
          <p:cNvSpPr>
            <a:spLocks noGrp="1"/>
          </p:cNvSpPr>
          <p:nvPr>
            <p:ph type="dt" sz="half" idx="10"/>
          </p:nvPr>
        </p:nvSpPr>
        <p:spPr/>
        <p:txBody>
          <a:bodyPr/>
          <a:lstStyle/>
          <a:p>
            <a:fld id="{1DA6D67A-A49E-4DCE-9A5B-91569F5F41B8}" type="datetimeFigureOut">
              <a:rPr lang="en-US" smtClean="0"/>
              <a:t>12/6/2017</a:t>
            </a:fld>
            <a:endParaRPr lang="en-US" dirty="0"/>
          </a:p>
        </p:txBody>
      </p:sp>
      <p:sp>
        <p:nvSpPr>
          <p:cNvPr id="5" name="Footer Placeholder 4">
            <a:extLst>
              <a:ext uri="{FF2B5EF4-FFF2-40B4-BE49-F238E27FC236}">
                <a16:creationId xmlns:a16="http://schemas.microsoft.com/office/drawing/2014/main" id="{A1A6BC4C-3592-4D9F-A440-F28511F6B0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160E7D-740B-461B-8BC5-DA1C9C33ECB2}"/>
              </a:ext>
            </a:extLst>
          </p:cNvPr>
          <p:cNvSpPr>
            <a:spLocks noGrp="1"/>
          </p:cNvSpPr>
          <p:nvPr>
            <p:ph type="sldNum" sz="quarter" idx="12"/>
          </p:nvPr>
        </p:nvSpPr>
        <p:spPr/>
        <p:txBody>
          <a:bodyPr/>
          <a:lstStyle/>
          <a:p>
            <a:fld id="{E9A33159-661A-4224-850D-11A5A2B062A3}" type="slidenum">
              <a:rPr lang="en-US" smtClean="0"/>
              <a:t>‹#›</a:t>
            </a:fld>
            <a:endParaRPr lang="en-US" dirty="0"/>
          </a:p>
        </p:txBody>
      </p:sp>
    </p:spTree>
    <p:extLst>
      <p:ext uri="{BB962C8B-B14F-4D97-AF65-F5344CB8AC3E}">
        <p14:creationId xmlns:p14="http://schemas.microsoft.com/office/powerpoint/2010/main" val="319807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20956-C8E3-4F8D-A6DE-5FAD9FE573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FF1571-848E-4866-AC16-7072BCCCD8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C670B0-3A2A-48E6-BF69-8668B8119677}"/>
              </a:ext>
            </a:extLst>
          </p:cNvPr>
          <p:cNvSpPr>
            <a:spLocks noGrp="1"/>
          </p:cNvSpPr>
          <p:nvPr>
            <p:ph type="dt" sz="half" idx="10"/>
          </p:nvPr>
        </p:nvSpPr>
        <p:spPr/>
        <p:txBody>
          <a:bodyPr/>
          <a:lstStyle/>
          <a:p>
            <a:fld id="{1DA6D67A-A49E-4DCE-9A5B-91569F5F41B8}" type="datetimeFigureOut">
              <a:rPr lang="en-US" smtClean="0"/>
              <a:t>12/6/2017</a:t>
            </a:fld>
            <a:endParaRPr lang="en-US" dirty="0"/>
          </a:p>
        </p:txBody>
      </p:sp>
      <p:sp>
        <p:nvSpPr>
          <p:cNvPr id="5" name="Footer Placeholder 4">
            <a:extLst>
              <a:ext uri="{FF2B5EF4-FFF2-40B4-BE49-F238E27FC236}">
                <a16:creationId xmlns:a16="http://schemas.microsoft.com/office/drawing/2014/main" id="{26FA2CBE-519F-42AA-9CFF-6BC18A4352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75FEF6-1205-4947-87DF-362D02FE4DC6}"/>
              </a:ext>
            </a:extLst>
          </p:cNvPr>
          <p:cNvSpPr>
            <a:spLocks noGrp="1"/>
          </p:cNvSpPr>
          <p:nvPr>
            <p:ph type="sldNum" sz="quarter" idx="12"/>
          </p:nvPr>
        </p:nvSpPr>
        <p:spPr/>
        <p:txBody>
          <a:bodyPr/>
          <a:lstStyle/>
          <a:p>
            <a:fld id="{E9A33159-661A-4224-850D-11A5A2B062A3}" type="slidenum">
              <a:rPr lang="en-US" smtClean="0"/>
              <a:t>‹#›</a:t>
            </a:fld>
            <a:endParaRPr lang="en-US" dirty="0"/>
          </a:p>
        </p:txBody>
      </p:sp>
    </p:spTree>
    <p:extLst>
      <p:ext uri="{BB962C8B-B14F-4D97-AF65-F5344CB8AC3E}">
        <p14:creationId xmlns:p14="http://schemas.microsoft.com/office/powerpoint/2010/main" val="5091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E9D6B-3769-44C8-B154-E38BFFA420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ECCB9-CA03-493F-AFF1-8C25389F23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54DCD-C6C8-41CD-8012-40B93721D43F}"/>
              </a:ext>
            </a:extLst>
          </p:cNvPr>
          <p:cNvSpPr>
            <a:spLocks noGrp="1"/>
          </p:cNvSpPr>
          <p:nvPr>
            <p:ph type="dt" sz="half" idx="10"/>
          </p:nvPr>
        </p:nvSpPr>
        <p:spPr/>
        <p:txBody>
          <a:bodyPr/>
          <a:lstStyle/>
          <a:p>
            <a:fld id="{1DA6D67A-A49E-4DCE-9A5B-91569F5F41B8}" type="datetimeFigureOut">
              <a:rPr lang="en-US" smtClean="0"/>
              <a:t>12/6/2017</a:t>
            </a:fld>
            <a:endParaRPr lang="en-US" dirty="0"/>
          </a:p>
        </p:txBody>
      </p:sp>
      <p:sp>
        <p:nvSpPr>
          <p:cNvPr id="5" name="Footer Placeholder 4">
            <a:extLst>
              <a:ext uri="{FF2B5EF4-FFF2-40B4-BE49-F238E27FC236}">
                <a16:creationId xmlns:a16="http://schemas.microsoft.com/office/drawing/2014/main" id="{5A08D813-A42D-4DBC-ABF5-134AF85958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5A8FAD-4D5C-4626-8C85-F98ECBD31499}"/>
              </a:ext>
            </a:extLst>
          </p:cNvPr>
          <p:cNvSpPr>
            <a:spLocks noGrp="1"/>
          </p:cNvSpPr>
          <p:nvPr>
            <p:ph type="sldNum" sz="quarter" idx="12"/>
          </p:nvPr>
        </p:nvSpPr>
        <p:spPr/>
        <p:txBody>
          <a:bodyPr/>
          <a:lstStyle/>
          <a:p>
            <a:fld id="{E9A33159-661A-4224-850D-11A5A2B062A3}" type="slidenum">
              <a:rPr lang="en-US" smtClean="0"/>
              <a:t>‹#›</a:t>
            </a:fld>
            <a:endParaRPr lang="en-US" dirty="0"/>
          </a:p>
        </p:txBody>
      </p:sp>
    </p:spTree>
    <p:extLst>
      <p:ext uri="{BB962C8B-B14F-4D97-AF65-F5344CB8AC3E}">
        <p14:creationId xmlns:p14="http://schemas.microsoft.com/office/powerpoint/2010/main" val="392749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4E07-EE03-4AF5-B014-6FDD0F9991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B36C83-E043-4E44-A135-E8F4C6EDD5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A8AD84-0CC5-4F81-B3FD-25653629FC5A}"/>
              </a:ext>
            </a:extLst>
          </p:cNvPr>
          <p:cNvSpPr>
            <a:spLocks noGrp="1"/>
          </p:cNvSpPr>
          <p:nvPr>
            <p:ph type="dt" sz="half" idx="10"/>
          </p:nvPr>
        </p:nvSpPr>
        <p:spPr/>
        <p:txBody>
          <a:bodyPr/>
          <a:lstStyle/>
          <a:p>
            <a:fld id="{1DA6D67A-A49E-4DCE-9A5B-91569F5F41B8}" type="datetimeFigureOut">
              <a:rPr lang="en-US" smtClean="0"/>
              <a:t>12/6/2017</a:t>
            </a:fld>
            <a:endParaRPr lang="en-US" dirty="0"/>
          </a:p>
        </p:txBody>
      </p:sp>
      <p:sp>
        <p:nvSpPr>
          <p:cNvPr id="5" name="Footer Placeholder 4">
            <a:extLst>
              <a:ext uri="{FF2B5EF4-FFF2-40B4-BE49-F238E27FC236}">
                <a16:creationId xmlns:a16="http://schemas.microsoft.com/office/drawing/2014/main" id="{4B2031BD-95DC-4ECB-BF14-3EC1F88A98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861FA4-9FFF-4B12-B0E7-C7F4C56E55AD}"/>
              </a:ext>
            </a:extLst>
          </p:cNvPr>
          <p:cNvSpPr>
            <a:spLocks noGrp="1"/>
          </p:cNvSpPr>
          <p:nvPr>
            <p:ph type="sldNum" sz="quarter" idx="12"/>
          </p:nvPr>
        </p:nvSpPr>
        <p:spPr/>
        <p:txBody>
          <a:bodyPr/>
          <a:lstStyle/>
          <a:p>
            <a:fld id="{E9A33159-661A-4224-850D-11A5A2B062A3}" type="slidenum">
              <a:rPr lang="en-US" smtClean="0"/>
              <a:t>‹#›</a:t>
            </a:fld>
            <a:endParaRPr lang="en-US" dirty="0"/>
          </a:p>
        </p:txBody>
      </p:sp>
    </p:spTree>
    <p:extLst>
      <p:ext uri="{BB962C8B-B14F-4D97-AF65-F5344CB8AC3E}">
        <p14:creationId xmlns:p14="http://schemas.microsoft.com/office/powerpoint/2010/main" val="167649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1C30-CC5B-41A5-98B0-F75C6602E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4BF29E-4C54-4AD0-ACDE-E6F62434F5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313985-6F70-4649-8E5F-F1C05C3BEB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9DCD37-B230-4E7A-8936-0744ABBC59E1}"/>
              </a:ext>
            </a:extLst>
          </p:cNvPr>
          <p:cNvSpPr>
            <a:spLocks noGrp="1"/>
          </p:cNvSpPr>
          <p:nvPr>
            <p:ph type="dt" sz="half" idx="10"/>
          </p:nvPr>
        </p:nvSpPr>
        <p:spPr/>
        <p:txBody>
          <a:bodyPr/>
          <a:lstStyle/>
          <a:p>
            <a:fld id="{1DA6D67A-A49E-4DCE-9A5B-91569F5F41B8}" type="datetimeFigureOut">
              <a:rPr lang="en-US" smtClean="0"/>
              <a:t>12/6/2017</a:t>
            </a:fld>
            <a:endParaRPr lang="en-US" dirty="0"/>
          </a:p>
        </p:txBody>
      </p:sp>
      <p:sp>
        <p:nvSpPr>
          <p:cNvPr id="6" name="Footer Placeholder 5">
            <a:extLst>
              <a:ext uri="{FF2B5EF4-FFF2-40B4-BE49-F238E27FC236}">
                <a16:creationId xmlns:a16="http://schemas.microsoft.com/office/drawing/2014/main" id="{0956F400-8500-417B-81CD-7C55B352AC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41ADC6-91EF-44F5-A013-101BFA44C55E}"/>
              </a:ext>
            </a:extLst>
          </p:cNvPr>
          <p:cNvSpPr>
            <a:spLocks noGrp="1"/>
          </p:cNvSpPr>
          <p:nvPr>
            <p:ph type="sldNum" sz="quarter" idx="12"/>
          </p:nvPr>
        </p:nvSpPr>
        <p:spPr/>
        <p:txBody>
          <a:bodyPr/>
          <a:lstStyle/>
          <a:p>
            <a:fld id="{E9A33159-661A-4224-850D-11A5A2B062A3}" type="slidenum">
              <a:rPr lang="en-US" smtClean="0"/>
              <a:t>‹#›</a:t>
            </a:fld>
            <a:endParaRPr lang="en-US" dirty="0"/>
          </a:p>
        </p:txBody>
      </p:sp>
    </p:spTree>
    <p:extLst>
      <p:ext uri="{BB962C8B-B14F-4D97-AF65-F5344CB8AC3E}">
        <p14:creationId xmlns:p14="http://schemas.microsoft.com/office/powerpoint/2010/main" val="25957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D1B8-DBF4-46B7-9638-6E313470B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3621BD-BDED-4F10-80A6-FFA54DDDE5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155FFF-E5E5-4D49-A282-F128B4C9D8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27730C-57F4-4DA2-AA8C-F77DA15EDD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2674416-2E8F-423A-AD1C-0C2C781B301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313E76-B4C6-44BB-8087-3A1B6A82273E}"/>
              </a:ext>
            </a:extLst>
          </p:cNvPr>
          <p:cNvSpPr>
            <a:spLocks noGrp="1"/>
          </p:cNvSpPr>
          <p:nvPr>
            <p:ph type="dt" sz="half" idx="10"/>
          </p:nvPr>
        </p:nvSpPr>
        <p:spPr/>
        <p:txBody>
          <a:bodyPr/>
          <a:lstStyle/>
          <a:p>
            <a:fld id="{1DA6D67A-A49E-4DCE-9A5B-91569F5F41B8}" type="datetimeFigureOut">
              <a:rPr lang="en-US" smtClean="0"/>
              <a:t>12/6/2017</a:t>
            </a:fld>
            <a:endParaRPr lang="en-US" dirty="0"/>
          </a:p>
        </p:txBody>
      </p:sp>
      <p:sp>
        <p:nvSpPr>
          <p:cNvPr id="8" name="Footer Placeholder 7">
            <a:extLst>
              <a:ext uri="{FF2B5EF4-FFF2-40B4-BE49-F238E27FC236}">
                <a16:creationId xmlns:a16="http://schemas.microsoft.com/office/drawing/2014/main" id="{35F7DA4F-59DA-4B53-9E9B-72C2E86656D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760796E-255F-4B8F-84BF-CE3D3393B0AB}"/>
              </a:ext>
            </a:extLst>
          </p:cNvPr>
          <p:cNvSpPr>
            <a:spLocks noGrp="1"/>
          </p:cNvSpPr>
          <p:nvPr>
            <p:ph type="sldNum" sz="quarter" idx="12"/>
          </p:nvPr>
        </p:nvSpPr>
        <p:spPr/>
        <p:txBody>
          <a:bodyPr/>
          <a:lstStyle/>
          <a:p>
            <a:fld id="{E9A33159-661A-4224-850D-11A5A2B062A3}" type="slidenum">
              <a:rPr lang="en-US" smtClean="0"/>
              <a:t>‹#›</a:t>
            </a:fld>
            <a:endParaRPr lang="en-US" dirty="0"/>
          </a:p>
        </p:txBody>
      </p:sp>
    </p:spTree>
    <p:extLst>
      <p:ext uri="{BB962C8B-B14F-4D97-AF65-F5344CB8AC3E}">
        <p14:creationId xmlns:p14="http://schemas.microsoft.com/office/powerpoint/2010/main" val="175871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4525-3A5E-4F7D-B705-5096C2DAA5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BE31C9-6B8B-4EB0-97B0-AF6FAE6017B0}"/>
              </a:ext>
            </a:extLst>
          </p:cNvPr>
          <p:cNvSpPr>
            <a:spLocks noGrp="1"/>
          </p:cNvSpPr>
          <p:nvPr>
            <p:ph type="dt" sz="half" idx="10"/>
          </p:nvPr>
        </p:nvSpPr>
        <p:spPr/>
        <p:txBody>
          <a:bodyPr/>
          <a:lstStyle/>
          <a:p>
            <a:fld id="{1DA6D67A-A49E-4DCE-9A5B-91569F5F41B8}" type="datetimeFigureOut">
              <a:rPr lang="en-US" smtClean="0"/>
              <a:t>12/6/2017</a:t>
            </a:fld>
            <a:endParaRPr lang="en-US" dirty="0"/>
          </a:p>
        </p:txBody>
      </p:sp>
      <p:sp>
        <p:nvSpPr>
          <p:cNvPr id="4" name="Footer Placeholder 3">
            <a:extLst>
              <a:ext uri="{FF2B5EF4-FFF2-40B4-BE49-F238E27FC236}">
                <a16:creationId xmlns:a16="http://schemas.microsoft.com/office/drawing/2014/main" id="{9AA23B07-40B1-4147-8366-F101A726266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428908-2AAA-4E38-93F2-D10D9A396D8A}"/>
              </a:ext>
            </a:extLst>
          </p:cNvPr>
          <p:cNvSpPr>
            <a:spLocks noGrp="1"/>
          </p:cNvSpPr>
          <p:nvPr>
            <p:ph type="sldNum" sz="quarter" idx="12"/>
          </p:nvPr>
        </p:nvSpPr>
        <p:spPr/>
        <p:txBody>
          <a:bodyPr/>
          <a:lstStyle/>
          <a:p>
            <a:fld id="{E9A33159-661A-4224-850D-11A5A2B062A3}" type="slidenum">
              <a:rPr lang="en-US" smtClean="0"/>
              <a:t>‹#›</a:t>
            </a:fld>
            <a:endParaRPr lang="en-US" dirty="0"/>
          </a:p>
        </p:txBody>
      </p:sp>
    </p:spTree>
    <p:extLst>
      <p:ext uri="{BB962C8B-B14F-4D97-AF65-F5344CB8AC3E}">
        <p14:creationId xmlns:p14="http://schemas.microsoft.com/office/powerpoint/2010/main" val="287694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FDD53-80FE-4388-A5C7-8E39D2767575}"/>
              </a:ext>
            </a:extLst>
          </p:cNvPr>
          <p:cNvSpPr>
            <a:spLocks noGrp="1"/>
          </p:cNvSpPr>
          <p:nvPr>
            <p:ph type="dt" sz="half" idx="10"/>
          </p:nvPr>
        </p:nvSpPr>
        <p:spPr/>
        <p:txBody>
          <a:bodyPr/>
          <a:lstStyle/>
          <a:p>
            <a:fld id="{1DA6D67A-A49E-4DCE-9A5B-91569F5F41B8}" type="datetimeFigureOut">
              <a:rPr lang="en-US" smtClean="0"/>
              <a:t>12/6/2017</a:t>
            </a:fld>
            <a:endParaRPr lang="en-US" dirty="0"/>
          </a:p>
        </p:txBody>
      </p:sp>
      <p:sp>
        <p:nvSpPr>
          <p:cNvPr id="3" name="Footer Placeholder 2">
            <a:extLst>
              <a:ext uri="{FF2B5EF4-FFF2-40B4-BE49-F238E27FC236}">
                <a16:creationId xmlns:a16="http://schemas.microsoft.com/office/drawing/2014/main" id="{FBBD0AEB-FEA6-4068-99BF-3AECBA77A33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8B01A9-F928-437F-9B50-A87574DAE2B6}"/>
              </a:ext>
            </a:extLst>
          </p:cNvPr>
          <p:cNvSpPr>
            <a:spLocks noGrp="1"/>
          </p:cNvSpPr>
          <p:nvPr>
            <p:ph type="sldNum" sz="quarter" idx="12"/>
          </p:nvPr>
        </p:nvSpPr>
        <p:spPr/>
        <p:txBody>
          <a:bodyPr/>
          <a:lstStyle/>
          <a:p>
            <a:fld id="{E9A33159-661A-4224-850D-11A5A2B062A3}" type="slidenum">
              <a:rPr lang="en-US" smtClean="0"/>
              <a:t>‹#›</a:t>
            </a:fld>
            <a:endParaRPr lang="en-US" dirty="0"/>
          </a:p>
        </p:txBody>
      </p:sp>
    </p:spTree>
    <p:extLst>
      <p:ext uri="{BB962C8B-B14F-4D97-AF65-F5344CB8AC3E}">
        <p14:creationId xmlns:p14="http://schemas.microsoft.com/office/powerpoint/2010/main" val="153822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4C82-6229-411B-B825-CC02E236D9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BE611-010B-4F87-AE86-F4B86A5B1C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60AA06-F31C-4ECC-A26F-F9B94410F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FCCBC8-F397-4ED9-9DF4-D10728DDCD0D}"/>
              </a:ext>
            </a:extLst>
          </p:cNvPr>
          <p:cNvSpPr>
            <a:spLocks noGrp="1"/>
          </p:cNvSpPr>
          <p:nvPr>
            <p:ph type="dt" sz="half" idx="10"/>
          </p:nvPr>
        </p:nvSpPr>
        <p:spPr/>
        <p:txBody>
          <a:bodyPr/>
          <a:lstStyle/>
          <a:p>
            <a:fld id="{1DA6D67A-A49E-4DCE-9A5B-91569F5F41B8}" type="datetimeFigureOut">
              <a:rPr lang="en-US" smtClean="0"/>
              <a:t>12/6/2017</a:t>
            </a:fld>
            <a:endParaRPr lang="en-US" dirty="0"/>
          </a:p>
        </p:txBody>
      </p:sp>
      <p:sp>
        <p:nvSpPr>
          <p:cNvPr id="6" name="Footer Placeholder 5">
            <a:extLst>
              <a:ext uri="{FF2B5EF4-FFF2-40B4-BE49-F238E27FC236}">
                <a16:creationId xmlns:a16="http://schemas.microsoft.com/office/drawing/2014/main" id="{254169A0-5C0F-42E9-9A86-607D72990B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178F23-F39E-47FD-BDEA-D6FEBC55D8D4}"/>
              </a:ext>
            </a:extLst>
          </p:cNvPr>
          <p:cNvSpPr>
            <a:spLocks noGrp="1"/>
          </p:cNvSpPr>
          <p:nvPr>
            <p:ph type="sldNum" sz="quarter" idx="12"/>
          </p:nvPr>
        </p:nvSpPr>
        <p:spPr/>
        <p:txBody>
          <a:bodyPr/>
          <a:lstStyle/>
          <a:p>
            <a:fld id="{E9A33159-661A-4224-850D-11A5A2B062A3}" type="slidenum">
              <a:rPr lang="en-US" smtClean="0"/>
              <a:t>‹#›</a:t>
            </a:fld>
            <a:endParaRPr lang="en-US" dirty="0"/>
          </a:p>
        </p:txBody>
      </p:sp>
    </p:spTree>
    <p:extLst>
      <p:ext uri="{BB962C8B-B14F-4D97-AF65-F5344CB8AC3E}">
        <p14:creationId xmlns:p14="http://schemas.microsoft.com/office/powerpoint/2010/main" val="263799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5FB3-7E14-404F-98FA-A156E49BEF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21D4B1-4E96-4658-8945-0FF0BA220D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EB5E396-0B53-4A76-BA86-9BEF3E6AE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E97F86-44AE-4A19-A52C-475CB90BCA3D}"/>
              </a:ext>
            </a:extLst>
          </p:cNvPr>
          <p:cNvSpPr>
            <a:spLocks noGrp="1"/>
          </p:cNvSpPr>
          <p:nvPr>
            <p:ph type="dt" sz="half" idx="10"/>
          </p:nvPr>
        </p:nvSpPr>
        <p:spPr/>
        <p:txBody>
          <a:bodyPr/>
          <a:lstStyle/>
          <a:p>
            <a:fld id="{1DA6D67A-A49E-4DCE-9A5B-91569F5F41B8}" type="datetimeFigureOut">
              <a:rPr lang="en-US" smtClean="0"/>
              <a:t>12/6/2017</a:t>
            </a:fld>
            <a:endParaRPr lang="en-US" dirty="0"/>
          </a:p>
        </p:txBody>
      </p:sp>
      <p:sp>
        <p:nvSpPr>
          <p:cNvPr id="6" name="Footer Placeholder 5">
            <a:extLst>
              <a:ext uri="{FF2B5EF4-FFF2-40B4-BE49-F238E27FC236}">
                <a16:creationId xmlns:a16="http://schemas.microsoft.com/office/drawing/2014/main" id="{022062AF-D80A-44B0-9AB8-73548BC416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4F5366-08C8-43BA-8C55-2BDB210966D8}"/>
              </a:ext>
            </a:extLst>
          </p:cNvPr>
          <p:cNvSpPr>
            <a:spLocks noGrp="1"/>
          </p:cNvSpPr>
          <p:nvPr>
            <p:ph type="sldNum" sz="quarter" idx="12"/>
          </p:nvPr>
        </p:nvSpPr>
        <p:spPr/>
        <p:txBody>
          <a:bodyPr/>
          <a:lstStyle/>
          <a:p>
            <a:fld id="{E9A33159-661A-4224-850D-11A5A2B062A3}" type="slidenum">
              <a:rPr lang="en-US" smtClean="0"/>
              <a:t>‹#›</a:t>
            </a:fld>
            <a:endParaRPr lang="en-US" dirty="0"/>
          </a:p>
        </p:txBody>
      </p:sp>
    </p:spTree>
    <p:extLst>
      <p:ext uri="{BB962C8B-B14F-4D97-AF65-F5344CB8AC3E}">
        <p14:creationId xmlns:p14="http://schemas.microsoft.com/office/powerpoint/2010/main" val="67185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D48F94-4951-4A5B-8C04-52A2520963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39BA1B-07E7-4769-9A89-DE7E72581C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63625-B2F8-4AB3-BF59-FA0AAFC285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6D67A-A49E-4DCE-9A5B-91569F5F41B8}" type="datetimeFigureOut">
              <a:rPr lang="en-US" smtClean="0"/>
              <a:t>12/6/2017</a:t>
            </a:fld>
            <a:endParaRPr lang="en-US" dirty="0"/>
          </a:p>
        </p:txBody>
      </p:sp>
      <p:sp>
        <p:nvSpPr>
          <p:cNvPr id="5" name="Footer Placeholder 4">
            <a:extLst>
              <a:ext uri="{FF2B5EF4-FFF2-40B4-BE49-F238E27FC236}">
                <a16:creationId xmlns:a16="http://schemas.microsoft.com/office/drawing/2014/main" id="{F08F1CF3-946D-457B-9695-127D003148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A0562C-B01E-4FF5-BE6C-B4C8294864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33159-661A-4224-850D-11A5A2B062A3}" type="slidenum">
              <a:rPr lang="en-US" smtClean="0"/>
              <a:t>‹#›</a:t>
            </a:fld>
            <a:endParaRPr lang="en-US" dirty="0"/>
          </a:p>
        </p:txBody>
      </p:sp>
    </p:spTree>
    <p:extLst>
      <p:ext uri="{BB962C8B-B14F-4D97-AF65-F5344CB8AC3E}">
        <p14:creationId xmlns:p14="http://schemas.microsoft.com/office/powerpoint/2010/main" val="1694220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l="-5000" r="-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3B42-1C47-4A4C-A39F-CDAA74D863B4}"/>
              </a:ext>
            </a:extLst>
          </p:cNvPr>
          <p:cNvSpPr>
            <a:spLocks noGrp="1"/>
          </p:cNvSpPr>
          <p:nvPr>
            <p:ph type="ctrTitle"/>
          </p:nvPr>
        </p:nvSpPr>
        <p:spPr>
          <a:xfrm>
            <a:off x="495300" y="312964"/>
            <a:ext cx="11293929" cy="2976109"/>
          </a:xfrm>
          <a:prstGeom prst="roundRect">
            <a:avLst/>
          </a:prstGeom>
          <a:solidFill>
            <a:schemeClr val="bg1">
              <a:alpha val="67000"/>
            </a:schemeClr>
          </a:solidFill>
          <a:effectLst>
            <a:softEdge rad="127000"/>
          </a:effectLst>
        </p:spPr>
        <p:txBody>
          <a:bodyPr anchor="ctr">
            <a:normAutofit/>
          </a:bodyPr>
          <a:lstStyle/>
          <a:p>
            <a:r>
              <a:rPr lang="en-US" dirty="0">
                <a:latin typeface="Trebuchet MS" charset="0"/>
                <a:ea typeface="Trebuchet MS" charset="0"/>
                <a:cs typeface="Trebuchet MS" charset="0"/>
              </a:rPr>
              <a:t>Group Reflection for Learning in Evaluation: Building Blocks Are Not Just for Kids</a:t>
            </a:r>
          </a:p>
        </p:txBody>
      </p:sp>
      <p:sp>
        <p:nvSpPr>
          <p:cNvPr id="3" name="Subtitle 2">
            <a:extLst>
              <a:ext uri="{FF2B5EF4-FFF2-40B4-BE49-F238E27FC236}">
                <a16:creationId xmlns:a16="http://schemas.microsoft.com/office/drawing/2014/main" id="{952B3562-62FC-42E0-8213-5E1C5CC38C42}"/>
              </a:ext>
            </a:extLst>
          </p:cNvPr>
          <p:cNvSpPr>
            <a:spLocks noGrp="1"/>
          </p:cNvSpPr>
          <p:nvPr>
            <p:ph type="subTitle" idx="1"/>
          </p:nvPr>
        </p:nvSpPr>
        <p:spPr>
          <a:xfrm>
            <a:off x="1570264" y="5757409"/>
            <a:ext cx="9144000" cy="904648"/>
          </a:xfrm>
          <a:prstGeom prst="roundRect">
            <a:avLst/>
          </a:prstGeom>
          <a:solidFill>
            <a:schemeClr val="bg1">
              <a:alpha val="67000"/>
            </a:schemeClr>
          </a:solidFill>
          <a:effectLst>
            <a:softEdge rad="63500"/>
          </a:effectLst>
        </p:spPr>
        <p:txBody>
          <a:bodyPr anchor="ctr">
            <a:normAutofit lnSpcReduction="10000"/>
          </a:bodyPr>
          <a:lstStyle/>
          <a:p>
            <a:r>
              <a:rPr lang="en-US" dirty="0">
                <a:latin typeface="Trebuchet MS" charset="0"/>
                <a:ea typeface="Trebuchet MS" charset="0"/>
                <a:cs typeface="Trebuchet MS" charset="0"/>
              </a:rPr>
              <a:t>Denton Stutte, Nena McCalla, &amp; Tiffany Smith, Ph.D.</a:t>
            </a:r>
          </a:p>
          <a:p>
            <a:r>
              <a:rPr lang="en-US" dirty="0">
                <a:latin typeface="Trebuchet MS" charset="0"/>
                <a:ea typeface="Trebuchet MS" charset="0"/>
                <a:cs typeface="Trebuchet MS" charset="0"/>
              </a:rPr>
              <a:t>University Wisconsin, Stout</a:t>
            </a:r>
          </a:p>
        </p:txBody>
      </p:sp>
    </p:spTree>
    <p:extLst>
      <p:ext uri="{BB962C8B-B14F-4D97-AF65-F5344CB8AC3E}">
        <p14:creationId xmlns:p14="http://schemas.microsoft.com/office/powerpoint/2010/main" val="370702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D20E-839B-431F-8EAE-6980088FBD9F}"/>
              </a:ext>
            </a:extLst>
          </p:cNvPr>
          <p:cNvSpPr>
            <a:spLocks noGrp="1"/>
          </p:cNvSpPr>
          <p:nvPr>
            <p:ph type="title"/>
          </p:nvPr>
        </p:nvSpPr>
        <p:spPr>
          <a:xfrm>
            <a:off x="3555668" y="1317356"/>
            <a:ext cx="5080664" cy="2394031"/>
          </a:xfrm>
          <a:prstGeom prst="round2DiagRect">
            <a:avLst/>
          </a:prstGeom>
          <a:solidFill>
            <a:schemeClr val="tx1">
              <a:alpha val="55000"/>
            </a:schemeClr>
          </a:solidFill>
        </p:spPr>
        <p:txBody>
          <a:bodyPr anchor="ctr">
            <a:noAutofit/>
          </a:bodyPr>
          <a:lstStyle/>
          <a:p>
            <a:pPr algn="ctr"/>
            <a:r>
              <a:rPr lang="en-US" sz="8800" dirty="0">
                <a:solidFill>
                  <a:schemeClr val="bg1"/>
                </a:solidFill>
                <a:latin typeface="Trebuchet MS" charset="0"/>
                <a:ea typeface="Trebuchet MS" charset="0"/>
                <a:cs typeface="Trebuchet MS" charset="0"/>
              </a:rPr>
              <a:t>Analysis</a:t>
            </a:r>
          </a:p>
        </p:txBody>
      </p:sp>
      <p:sp>
        <p:nvSpPr>
          <p:cNvPr id="3" name="Content Placeholder 2">
            <a:extLst>
              <a:ext uri="{FF2B5EF4-FFF2-40B4-BE49-F238E27FC236}">
                <a16:creationId xmlns:a16="http://schemas.microsoft.com/office/drawing/2014/main" id="{0BAD49BC-BAC8-42C7-86E1-24C7136E239D}"/>
              </a:ext>
            </a:extLst>
          </p:cNvPr>
          <p:cNvSpPr>
            <a:spLocks noGrp="1"/>
          </p:cNvSpPr>
          <p:nvPr>
            <p:ph idx="1"/>
          </p:nvPr>
        </p:nvSpPr>
        <p:spPr>
          <a:xfrm>
            <a:off x="469881" y="4468259"/>
            <a:ext cx="11252238" cy="677178"/>
          </a:xfrm>
          <a:prstGeom prst="round2DiagRect">
            <a:avLst/>
          </a:prstGeom>
          <a:noFill/>
          <a:ln w="57150">
            <a:solidFill>
              <a:schemeClr val="tx1"/>
            </a:solidFill>
          </a:ln>
        </p:spPr>
        <p:txBody>
          <a:bodyPr anchor="ctr">
            <a:normAutofit fontScale="92500"/>
          </a:bodyPr>
          <a:lstStyle/>
          <a:p>
            <a:pPr marL="0" indent="0" algn="ctr">
              <a:buNone/>
            </a:pPr>
            <a:r>
              <a:rPr lang="en-US" dirty="0">
                <a:solidFill>
                  <a:schemeClr val="tx1">
                    <a:alpha val="25000"/>
                  </a:schemeClr>
                </a:solidFill>
                <a:latin typeface="Trebuchet MS" charset="0"/>
                <a:ea typeface="Trebuchet MS" charset="0"/>
                <a:cs typeface="Trebuchet MS" charset="0"/>
              </a:rPr>
              <a:t>Research Goals     Background     Methodology     </a:t>
            </a:r>
            <a:r>
              <a:rPr lang="en-US" dirty="0">
                <a:latin typeface="Trebuchet MS" charset="0"/>
                <a:ea typeface="Trebuchet MS" charset="0"/>
                <a:cs typeface="Trebuchet MS" charset="0"/>
              </a:rPr>
              <a:t>Analysis</a:t>
            </a:r>
            <a:r>
              <a:rPr lang="en-US" dirty="0">
                <a:solidFill>
                  <a:schemeClr val="bg2">
                    <a:lumMod val="50000"/>
                  </a:schemeClr>
                </a:solidFill>
                <a:latin typeface="Trebuchet MS" charset="0"/>
                <a:ea typeface="Trebuchet MS" charset="0"/>
                <a:cs typeface="Trebuchet MS" charset="0"/>
              </a:rPr>
              <a:t>     </a:t>
            </a:r>
            <a:r>
              <a:rPr lang="en-US" dirty="0">
                <a:solidFill>
                  <a:schemeClr val="tx1">
                    <a:alpha val="25000"/>
                  </a:schemeClr>
                </a:solidFill>
                <a:latin typeface="Trebuchet MS" charset="0"/>
                <a:ea typeface="Trebuchet MS" charset="0"/>
                <a:cs typeface="Trebuchet MS" charset="0"/>
              </a:rPr>
              <a:t>Takeaways</a:t>
            </a:r>
          </a:p>
        </p:txBody>
      </p:sp>
      <p:sp>
        <p:nvSpPr>
          <p:cNvPr id="4" name="Content Placeholder 2">
            <a:extLst>
              <a:ext uri="{FF2B5EF4-FFF2-40B4-BE49-F238E27FC236}">
                <a16:creationId xmlns:a16="http://schemas.microsoft.com/office/drawing/2014/main" id="{0BAD49BC-BAC8-42C7-86E1-24C7136E239D}"/>
              </a:ext>
            </a:extLst>
          </p:cNvPr>
          <p:cNvSpPr txBox="1">
            <a:spLocks/>
          </p:cNvSpPr>
          <p:nvPr/>
        </p:nvSpPr>
        <p:spPr>
          <a:xfrm>
            <a:off x="5727404" y="5748513"/>
            <a:ext cx="2446740" cy="677178"/>
          </a:xfrm>
          <a:prstGeom prst="round2DiagRect">
            <a:avLst/>
          </a:prstGeom>
          <a:noFill/>
          <a:ln w="57150">
            <a:solidFill>
              <a:schemeClr val="tx1"/>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Trebuchet MS" charset="0"/>
                <a:ea typeface="Trebuchet MS" charset="0"/>
                <a:cs typeface="Trebuchet MS" charset="0"/>
              </a:rPr>
              <a:t>Demographics</a:t>
            </a:r>
          </a:p>
        </p:txBody>
      </p:sp>
      <p:sp>
        <p:nvSpPr>
          <p:cNvPr id="5" name="Content Placeholder 2">
            <a:extLst>
              <a:ext uri="{FF2B5EF4-FFF2-40B4-BE49-F238E27FC236}">
                <a16:creationId xmlns:a16="http://schemas.microsoft.com/office/drawing/2014/main" id="{0BAD49BC-BAC8-42C7-86E1-24C7136E239D}"/>
              </a:ext>
            </a:extLst>
          </p:cNvPr>
          <p:cNvSpPr txBox="1">
            <a:spLocks/>
          </p:cNvSpPr>
          <p:nvPr/>
        </p:nvSpPr>
        <p:spPr>
          <a:xfrm>
            <a:off x="9081979" y="5748513"/>
            <a:ext cx="2446740" cy="677178"/>
          </a:xfrm>
          <a:prstGeom prst="round2DiagRect">
            <a:avLst/>
          </a:prstGeom>
          <a:noFill/>
          <a:ln w="57150">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tx1">
                    <a:alpha val="25000"/>
                  </a:schemeClr>
                </a:solidFill>
                <a:latin typeface="Trebuchet MS" charset="0"/>
                <a:ea typeface="Trebuchet MS" charset="0"/>
                <a:cs typeface="Trebuchet MS" charset="0"/>
              </a:rPr>
              <a:t>Results</a:t>
            </a:r>
            <a:endParaRPr lang="en-US" dirty="0">
              <a:solidFill>
                <a:schemeClr val="tx1">
                  <a:alpha val="25000"/>
                </a:schemeClr>
              </a:solidFill>
              <a:latin typeface="Trebuchet MS" charset="0"/>
              <a:ea typeface="Trebuchet MS" charset="0"/>
              <a:cs typeface="Trebuchet MS" charset="0"/>
            </a:endParaRPr>
          </a:p>
        </p:txBody>
      </p:sp>
      <p:cxnSp>
        <p:nvCxnSpPr>
          <p:cNvPr id="7" name="Straight Connector 6"/>
          <p:cNvCxnSpPr/>
          <p:nvPr/>
        </p:nvCxnSpPr>
        <p:spPr>
          <a:xfrm flipH="1">
            <a:off x="8636331" y="5145437"/>
            <a:ext cx="1" cy="8997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8190683" y="6061341"/>
            <a:ext cx="891296" cy="257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50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par>
                          <p:cTn id="14" fill="hold">
                            <p:stCondLst>
                              <p:cond delay="15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iterate type="lt">
                                    <p:tmPct val="10000"/>
                                  </p:iterate>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09A2BAA-D858-4E1A-89A7-A38C1128FC8E}"/>
              </a:ext>
            </a:extLst>
          </p:cNvPr>
          <p:cNvSpPr>
            <a:spLocks noGrp="1"/>
          </p:cNvSpPr>
          <p:nvPr>
            <p:ph idx="1"/>
          </p:nvPr>
        </p:nvSpPr>
        <p:spPr>
          <a:xfrm>
            <a:off x="952500" y="1325878"/>
            <a:ext cx="10515600" cy="1992087"/>
          </a:xfrm>
          <a:solidFill>
            <a:schemeClr val="bg1">
              <a:alpha val="55000"/>
            </a:schemeClr>
          </a:solidFill>
          <a:effectLst>
            <a:softEdge rad="63500"/>
          </a:effectLst>
        </p:spPr>
        <p:txBody>
          <a:bodyPr anchor="ctr">
            <a:normAutofit/>
          </a:bodyPr>
          <a:lstStyle/>
          <a:p>
            <a:pPr marL="0" indent="0" algn="ctr">
              <a:buNone/>
            </a:pPr>
            <a:r>
              <a:rPr lang="en-US" sz="6500" dirty="0">
                <a:latin typeface="Trebuchet MS" charset="0"/>
                <a:ea typeface="Trebuchet MS" charset="0"/>
                <a:cs typeface="Trebuchet MS" charset="0"/>
              </a:rPr>
              <a:t>95 Respondents</a:t>
            </a:r>
          </a:p>
        </p:txBody>
      </p:sp>
    </p:spTree>
    <p:extLst>
      <p:ext uri="{BB962C8B-B14F-4D97-AF65-F5344CB8AC3E}">
        <p14:creationId xmlns:p14="http://schemas.microsoft.com/office/powerpoint/2010/main" val="48214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380786643"/>
              </p:ext>
            </p:extLst>
          </p:nvPr>
        </p:nvGraphicFramePr>
        <p:xfrm>
          <a:off x="417374" y="328740"/>
          <a:ext cx="5506179" cy="49877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178102184"/>
              </p:ext>
            </p:extLst>
          </p:nvPr>
        </p:nvGraphicFramePr>
        <p:xfrm>
          <a:off x="5672814" y="758875"/>
          <a:ext cx="6559550" cy="4127500"/>
        </p:xfrm>
        <a:graphic>
          <a:graphicData uri="http://schemas.openxmlformats.org/drawingml/2006/chart">
            <c:chart xmlns:c="http://schemas.openxmlformats.org/drawingml/2006/chart" xmlns:r="http://schemas.openxmlformats.org/officeDocument/2006/relationships" r:id="rId4"/>
          </a:graphicData>
        </a:graphic>
      </p:graphicFrame>
      <p:sp>
        <p:nvSpPr>
          <p:cNvPr id="4" name="Content Placeholder 2">
            <a:extLst>
              <a:ext uri="{FF2B5EF4-FFF2-40B4-BE49-F238E27FC236}">
                <a16:creationId xmlns:a16="http://schemas.microsoft.com/office/drawing/2014/main" id="{7E9E080D-9FF7-4DA3-B24D-49D1225314EF}"/>
              </a:ext>
            </a:extLst>
          </p:cNvPr>
          <p:cNvSpPr>
            <a:spLocks noGrp="1"/>
          </p:cNvSpPr>
          <p:nvPr>
            <p:ph idx="1"/>
          </p:nvPr>
        </p:nvSpPr>
        <p:spPr>
          <a:xfrm>
            <a:off x="821871" y="5387497"/>
            <a:ext cx="4697186" cy="718293"/>
          </a:xfrm>
          <a:prstGeom prst="round2DiagRect">
            <a:avLst/>
          </a:prstGeom>
          <a:solidFill>
            <a:schemeClr val="tx1">
              <a:alpha val="15000"/>
            </a:schemeClr>
          </a:solidFill>
          <a:ln>
            <a:solidFill>
              <a:schemeClr val="bg1"/>
            </a:solidFill>
          </a:ln>
        </p:spPr>
        <p:txBody>
          <a:bodyPr anchor="ctr">
            <a:normAutofit/>
          </a:bodyPr>
          <a:lstStyle/>
          <a:p>
            <a:pPr marL="0" indent="0" algn="ctr">
              <a:buNone/>
            </a:pPr>
            <a:r>
              <a:rPr lang="en-US" sz="3300" dirty="0">
                <a:solidFill>
                  <a:schemeClr val="bg1"/>
                </a:solidFill>
                <a:latin typeface="Trebuchet MS" charset="0"/>
                <a:ea typeface="Trebuchet MS" charset="0"/>
                <a:cs typeface="Trebuchet MS" charset="0"/>
              </a:rPr>
              <a:t>Average Age: 41</a:t>
            </a:r>
          </a:p>
        </p:txBody>
      </p:sp>
      <p:sp>
        <p:nvSpPr>
          <p:cNvPr id="7" name="Content Placeholder 2">
            <a:extLst>
              <a:ext uri="{FF2B5EF4-FFF2-40B4-BE49-F238E27FC236}">
                <a16:creationId xmlns:a16="http://schemas.microsoft.com/office/drawing/2014/main" id="{7E9E080D-9FF7-4DA3-B24D-49D1225314EF}"/>
              </a:ext>
            </a:extLst>
          </p:cNvPr>
          <p:cNvSpPr txBox="1">
            <a:spLocks/>
          </p:cNvSpPr>
          <p:nvPr/>
        </p:nvSpPr>
        <p:spPr>
          <a:xfrm>
            <a:off x="5923553" y="5387497"/>
            <a:ext cx="5814018" cy="718293"/>
          </a:xfrm>
          <a:prstGeom prst="round2DiagRect">
            <a:avLst/>
          </a:prstGeom>
          <a:solidFill>
            <a:schemeClr val="tx1">
              <a:alpha val="15000"/>
            </a:schemeClr>
          </a:solidFill>
          <a:ln>
            <a:solidFill>
              <a:schemeClr val="bg1"/>
            </a:solidFill>
          </a:ln>
        </p:spPr>
        <p:txBody>
          <a:bodyPr vert="horz" lIns="91440" tIns="45720" rIns="91440" bIns="45720" rtlCol="0" anchor="ctr">
            <a:normAutofit fontScale="92500"/>
          </a:bodyPr>
          <a:lstStyle>
            <a:lvl1pPr indent="0" algn="ctr">
              <a:lnSpc>
                <a:spcPct val="90000"/>
              </a:lnSpc>
              <a:spcBef>
                <a:spcPts val="1000"/>
              </a:spcBef>
              <a:buFont typeface="Arial" panose="020B0604020202020204" pitchFamily="34" charset="0"/>
              <a:buNone/>
              <a:defRPr sz="3600">
                <a:solidFill>
                  <a:schemeClr val="bg1"/>
                </a:solidFill>
                <a:latin typeface="Trebuchet MS" charset="0"/>
                <a:ea typeface="Trebuchet MS" charset="0"/>
                <a:cs typeface="Trebuchet MS"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Average Years </a:t>
            </a:r>
            <a:r>
              <a:rPr lang="en-US" dirty="0"/>
              <a:t>Evaluating: 11 </a:t>
            </a:r>
          </a:p>
        </p:txBody>
      </p:sp>
    </p:spTree>
    <p:extLst>
      <p:ext uri="{BB962C8B-B14F-4D97-AF65-F5344CB8AC3E}">
        <p14:creationId xmlns:p14="http://schemas.microsoft.com/office/powerpoint/2010/main" val="164388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fade">
                                      <p:cBhvr>
                                        <p:cTn id="17" dur="1000"/>
                                        <p:tgtEl>
                                          <p:spTgt spid="4">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4" grpId="0" uiExpand="1" build="p"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E9E080D-9FF7-4DA3-B24D-49D1225314EF}"/>
              </a:ext>
            </a:extLst>
          </p:cNvPr>
          <p:cNvSpPr txBox="1">
            <a:spLocks/>
          </p:cNvSpPr>
          <p:nvPr/>
        </p:nvSpPr>
        <p:spPr>
          <a:xfrm>
            <a:off x="1783257" y="498764"/>
            <a:ext cx="8694868" cy="5752408"/>
          </a:xfrm>
          <a:prstGeom prst="round2DiagRect">
            <a:avLst>
              <a:gd name="adj1" fmla="val 16667"/>
              <a:gd name="adj2" fmla="val 0"/>
            </a:avLst>
          </a:prstGeom>
          <a:solidFill>
            <a:schemeClr val="bg1">
              <a:alpha val="15000"/>
            </a:schemeClr>
          </a:solidFill>
          <a:ln>
            <a:solidFill>
              <a:schemeClr val="bg1"/>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dirty="0">
              <a:solidFill>
                <a:schemeClr val="bg1"/>
              </a:solidFill>
              <a:latin typeface="Trebuchet MS" charset="0"/>
              <a:ea typeface="Trebuchet MS" charset="0"/>
              <a:cs typeface="Trebuchet MS"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60760808"/>
              </p:ext>
            </p:extLst>
          </p:nvPr>
        </p:nvGraphicFramePr>
        <p:xfrm>
          <a:off x="2090056" y="731521"/>
          <a:ext cx="8591580" cy="5394958"/>
        </p:xfrm>
        <a:graphic>
          <a:graphicData uri="http://schemas.openxmlformats.org/drawingml/2006/table">
            <a:tbl>
              <a:tblPr firstRow="1" bandRow="1">
                <a:tableStyleId>{5940675A-B579-460E-94D1-54222C63F5DA}</a:tableStyleId>
              </a:tblPr>
              <a:tblGrid>
                <a:gridCol w="4767722">
                  <a:extLst>
                    <a:ext uri="{9D8B030D-6E8A-4147-A177-3AD203B41FA5}">
                      <a16:colId xmlns:a16="http://schemas.microsoft.com/office/drawing/2014/main" val="20000"/>
                    </a:ext>
                  </a:extLst>
                </a:gridCol>
                <a:gridCol w="1947126">
                  <a:extLst>
                    <a:ext uri="{9D8B030D-6E8A-4147-A177-3AD203B41FA5}">
                      <a16:colId xmlns:a16="http://schemas.microsoft.com/office/drawing/2014/main" val="20001"/>
                    </a:ext>
                  </a:extLst>
                </a:gridCol>
                <a:gridCol w="1876732">
                  <a:extLst>
                    <a:ext uri="{9D8B030D-6E8A-4147-A177-3AD203B41FA5}">
                      <a16:colId xmlns:a16="http://schemas.microsoft.com/office/drawing/2014/main" val="20002"/>
                    </a:ext>
                  </a:extLst>
                </a:gridCol>
              </a:tblGrid>
              <a:tr h="495107">
                <a:tc>
                  <a:txBody>
                    <a:bodyPr/>
                    <a:lstStyle/>
                    <a:p>
                      <a:pPr algn="ctr" fontAlgn="t"/>
                      <a:r>
                        <a:rPr lang="en-US" sz="2600" b="1" i="0" u="none" strike="noStrike" dirty="0">
                          <a:solidFill>
                            <a:schemeClr val="bg1"/>
                          </a:solidFill>
                          <a:effectLst/>
                          <a:latin typeface="Trebuchet MS" charset="0"/>
                          <a:ea typeface="Trebuchet MS" charset="0"/>
                          <a:cs typeface="Trebuchet MS" charset="0"/>
                        </a:rPr>
                        <a:t>Evaluation Sector/Field</a:t>
                      </a: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b="1" i="0" u="none" strike="noStrike" dirty="0">
                          <a:solidFill>
                            <a:schemeClr val="bg1"/>
                          </a:solidFill>
                          <a:effectLst/>
                          <a:latin typeface="Trebuchet MS" charset="0"/>
                          <a:ea typeface="Trebuchet MS" charset="0"/>
                          <a:cs typeface="Trebuchet MS" charset="0"/>
                        </a:rPr>
                        <a:t>N</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b="1" i="0" u="none" strike="noStrike" dirty="0">
                          <a:solidFill>
                            <a:schemeClr val="bg1"/>
                          </a:solidFill>
                          <a:effectLst/>
                          <a:latin typeface="Trebuchet MS" charset="0"/>
                          <a:ea typeface="Trebuchet MS" charset="0"/>
                          <a:cs typeface="Trebuchet MS" charset="0"/>
                        </a:rPr>
                        <a:t>%</a:t>
                      </a:r>
                      <a:endParaRPr lang="mr-IN" sz="2600" b="1" i="0" u="none" strike="noStrike" dirty="0">
                        <a:solidFill>
                          <a:schemeClr val="bg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5107">
                <a:tc>
                  <a:txBody>
                    <a:bodyPr/>
                    <a:lstStyle/>
                    <a:p>
                      <a:pPr algn="l" fontAlgn="t"/>
                      <a:r>
                        <a:rPr lang="en-US" sz="2600" u="none" strike="noStrike" dirty="0">
                          <a:effectLst/>
                          <a:latin typeface="Trebuchet MS" charset="0"/>
                          <a:ea typeface="Trebuchet MS" charset="0"/>
                          <a:cs typeface="Trebuchet MS" charset="0"/>
                        </a:rPr>
                        <a:t>Non-Profit</a:t>
                      </a:r>
                      <a:endParaRPr lang="en-US" sz="2600" b="0" i="0" u="none" strike="noStrike" dirty="0">
                        <a:solidFill>
                          <a:schemeClr val="tx1"/>
                        </a:solidFill>
                        <a:effectLst/>
                        <a:latin typeface="Trebuchet MS" charset="0"/>
                        <a:ea typeface="Trebuchet MS" charset="0"/>
                        <a:cs typeface="Trebuchet MS" charset="0"/>
                      </a:endParaRP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u="none" strike="noStrike" dirty="0">
                          <a:effectLst/>
                          <a:latin typeface="Trebuchet MS" charset="0"/>
                          <a:ea typeface="Trebuchet MS" charset="0"/>
                          <a:cs typeface="Trebuchet MS" charset="0"/>
                        </a:rPr>
                        <a:t>54</a:t>
                      </a:r>
                      <a:endParaRPr lang="en-US" sz="2600" b="0" i="0" u="none" strike="noStrike" dirty="0">
                        <a:solidFill>
                          <a:schemeClr val="tx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mr-IN" sz="2600" u="none" strike="noStrike" dirty="0">
                          <a:effectLst/>
                          <a:latin typeface="Trebuchet MS" charset="0"/>
                          <a:ea typeface="Trebuchet MS" charset="0"/>
                          <a:cs typeface="Trebuchet MS" charset="0"/>
                        </a:rPr>
                        <a:t>26%</a:t>
                      </a:r>
                      <a:endParaRPr lang="mr-IN" sz="2600" b="0" i="0" u="none" strike="noStrike" dirty="0">
                        <a:solidFill>
                          <a:schemeClr val="tx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5107">
                <a:tc>
                  <a:txBody>
                    <a:bodyPr/>
                    <a:lstStyle/>
                    <a:p>
                      <a:pPr algn="l" fontAlgn="t"/>
                      <a:r>
                        <a:rPr lang="en-US" sz="2600" u="none" strike="noStrike" dirty="0">
                          <a:effectLst/>
                          <a:latin typeface="Trebuchet MS" charset="0"/>
                          <a:ea typeface="Trebuchet MS" charset="0"/>
                          <a:cs typeface="Trebuchet MS" charset="0"/>
                        </a:rPr>
                        <a:t>Government</a:t>
                      </a:r>
                      <a:endParaRPr lang="en-US" sz="2600" b="0" i="0" u="none" strike="noStrike" dirty="0">
                        <a:solidFill>
                          <a:schemeClr val="tx1"/>
                        </a:solidFill>
                        <a:effectLst/>
                        <a:latin typeface="Trebuchet MS" charset="0"/>
                        <a:ea typeface="Trebuchet MS" charset="0"/>
                        <a:cs typeface="Trebuchet MS" charset="0"/>
                      </a:endParaRP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u="none" strike="noStrike" dirty="0">
                          <a:effectLst/>
                          <a:latin typeface="Trebuchet MS"/>
                          <a:ea typeface="Trebuchet MS" charset="0"/>
                          <a:cs typeface="Trebuchet MS" charset="0"/>
                        </a:rPr>
                        <a:t>35</a:t>
                      </a:r>
                      <a:endParaRPr lang="en-US" sz="2600" b="0" i="0" u="none" strike="noStrike" dirty="0">
                        <a:solidFill>
                          <a:schemeClr val="tx1"/>
                        </a:solidFill>
                        <a:effectLst/>
                        <a:latin typeface="Trebuchet MS"/>
                        <a:ea typeface="Trebuchet MS" charset="0"/>
                        <a:cs typeface="Trebuchet MS"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mr-IN" sz="2600" u="none" strike="noStrike" dirty="0">
                          <a:effectLst/>
                          <a:latin typeface="Trebuchet MS" charset="0"/>
                          <a:ea typeface="Trebuchet MS" charset="0"/>
                          <a:cs typeface="Trebuchet MS" charset="0"/>
                        </a:rPr>
                        <a:t>1</a:t>
                      </a:r>
                      <a:r>
                        <a:rPr lang="en-US" sz="2600" u="none" strike="noStrike" dirty="0">
                          <a:effectLst/>
                          <a:latin typeface="Trebuchet MS" charset="0"/>
                          <a:ea typeface="Trebuchet MS" charset="0"/>
                          <a:cs typeface="Trebuchet MS" charset="0"/>
                        </a:rPr>
                        <a:t>7</a:t>
                      </a:r>
                      <a:r>
                        <a:rPr lang="mr-IN" sz="2600" u="none" strike="noStrike" dirty="0">
                          <a:effectLst/>
                          <a:latin typeface="Trebuchet MS" charset="0"/>
                          <a:ea typeface="Trebuchet MS" charset="0"/>
                          <a:cs typeface="Trebuchet MS" charset="0"/>
                        </a:rPr>
                        <a:t>%</a:t>
                      </a:r>
                      <a:endParaRPr lang="mr-IN" sz="2600" b="0" i="0" u="none" strike="noStrike" dirty="0">
                        <a:solidFill>
                          <a:schemeClr val="tx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5107">
                <a:tc>
                  <a:txBody>
                    <a:bodyPr/>
                    <a:lstStyle/>
                    <a:p>
                      <a:pPr algn="l" fontAlgn="t"/>
                      <a:r>
                        <a:rPr lang="en-US" sz="2600" u="none" strike="noStrike" dirty="0">
                          <a:effectLst/>
                          <a:latin typeface="Trebuchet MS" charset="0"/>
                          <a:ea typeface="Trebuchet MS" charset="0"/>
                          <a:cs typeface="Trebuchet MS" charset="0"/>
                        </a:rPr>
                        <a:t>Higher Education</a:t>
                      </a:r>
                      <a:endParaRPr lang="en-US" sz="2600" b="0" i="0" u="none" strike="noStrike" dirty="0">
                        <a:solidFill>
                          <a:schemeClr val="tx1"/>
                        </a:solidFill>
                        <a:effectLst/>
                        <a:latin typeface="Trebuchet MS" charset="0"/>
                        <a:ea typeface="Trebuchet MS" charset="0"/>
                        <a:cs typeface="Trebuchet MS" charset="0"/>
                      </a:endParaRP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is-IS" sz="2600" u="none" strike="noStrike" dirty="0">
                          <a:effectLst/>
                          <a:latin typeface="Trebuchet MS"/>
                          <a:ea typeface="Trebuchet MS" charset="0"/>
                          <a:cs typeface="Trebuchet MS" charset="0"/>
                        </a:rPr>
                        <a:t>29</a:t>
                      </a:r>
                      <a:endParaRPr lang="is-IS" sz="2600" b="0" i="0" u="none" strike="noStrike" dirty="0">
                        <a:solidFill>
                          <a:schemeClr val="tx1"/>
                        </a:solidFill>
                        <a:effectLst/>
                        <a:latin typeface="Trebuchet MS"/>
                        <a:ea typeface="Trebuchet MS" charset="0"/>
                        <a:cs typeface="Trebuchet MS"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mr-IN" sz="2600" u="none" strike="noStrike" dirty="0">
                          <a:effectLst/>
                          <a:latin typeface="Trebuchet MS" charset="0"/>
                          <a:ea typeface="Trebuchet MS" charset="0"/>
                          <a:cs typeface="Trebuchet MS" charset="0"/>
                        </a:rPr>
                        <a:t>1</a:t>
                      </a:r>
                      <a:r>
                        <a:rPr lang="en-US" sz="2600" u="none" strike="noStrike" dirty="0">
                          <a:effectLst/>
                          <a:latin typeface="Trebuchet MS" charset="0"/>
                          <a:ea typeface="Trebuchet MS" charset="0"/>
                          <a:cs typeface="Trebuchet MS" charset="0"/>
                        </a:rPr>
                        <a:t>4</a:t>
                      </a:r>
                      <a:r>
                        <a:rPr lang="mr-IN" sz="2600" u="none" strike="noStrike" dirty="0">
                          <a:effectLst/>
                          <a:latin typeface="Trebuchet MS" charset="0"/>
                          <a:ea typeface="Trebuchet MS" charset="0"/>
                          <a:cs typeface="Trebuchet MS" charset="0"/>
                        </a:rPr>
                        <a:t>%</a:t>
                      </a:r>
                      <a:endParaRPr lang="mr-IN" sz="2600" b="0" i="0" u="none" strike="noStrike" dirty="0">
                        <a:solidFill>
                          <a:schemeClr val="tx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5107">
                <a:tc>
                  <a:txBody>
                    <a:bodyPr/>
                    <a:lstStyle/>
                    <a:p>
                      <a:pPr algn="l" fontAlgn="t"/>
                      <a:r>
                        <a:rPr lang="en-US" sz="2600" u="none" strike="noStrike" dirty="0">
                          <a:effectLst/>
                          <a:latin typeface="Trebuchet MS"/>
                          <a:ea typeface="Trebuchet MS" charset="0"/>
                          <a:cs typeface="Trebuchet MS" charset="0"/>
                        </a:rPr>
                        <a:t>K-12 Education</a:t>
                      </a:r>
                      <a:endParaRPr lang="en-US" sz="2600" b="0" i="0" u="none" strike="noStrike" dirty="0">
                        <a:solidFill>
                          <a:schemeClr val="tx1"/>
                        </a:solidFill>
                        <a:effectLst/>
                        <a:latin typeface="Trebuchet MS"/>
                        <a:ea typeface="Trebuchet MS" charset="0"/>
                        <a:cs typeface="Trebuchet MS" charset="0"/>
                      </a:endParaRP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is-IS" sz="2600" u="none" strike="noStrike" dirty="0">
                          <a:effectLst/>
                          <a:latin typeface="Trebuchet MS"/>
                          <a:ea typeface="Trebuchet MS" charset="0"/>
                          <a:cs typeface="Trebuchet MS" charset="0"/>
                        </a:rPr>
                        <a:t>24</a:t>
                      </a:r>
                      <a:endParaRPr lang="is-IS" sz="2600" b="0" i="0" u="none" strike="noStrike" dirty="0">
                        <a:solidFill>
                          <a:schemeClr val="tx1"/>
                        </a:solidFill>
                        <a:effectLst/>
                        <a:latin typeface="Trebuchet MS"/>
                        <a:ea typeface="Trebuchet MS" charset="0"/>
                        <a:cs typeface="Trebuchet MS"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mr-IN" sz="2600" u="none" strike="noStrike" dirty="0">
                          <a:effectLst/>
                          <a:latin typeface="Trebuchet MS" charset="0"/>
                          <a:ea typeface="Trebuchet MS" charset="0"/>
                          <a:cs typeface="Trebuchet MS" charset="0"/>
                        </a:rPr>
                        <a:t>1</a:t>
                      </a:r>
                      <a:r>
                        <a:rPr lang="en-US" sz="2600" u="none" strike="noStrike" dirty="0">
                          <a:effectLst/>
                          <a:latin typeface="Trebuchet MS" charset="0"/>
                          <a:ea typeface="Trebuchet MS" charset="0"/>
                          <a:cs typeface="Trebuchet MS" charset="0"/>
                        </a:rPr>
                        <a:t>2</a:t>
                      </a:r>
                      <a:r>
                        <a:rPr lang="mr-IN" sz="2600" u="none" strike="noStrike" dirty="0">
                          <a:effectLst/>
                          <a:latin typeface="Trebuchet MS" charset="0"/>
                          <a:ea typeface="Trebuchet MS" charset="0"/>
                          <a:cs typeface="Trebuchet MS" charset="0"/>
                        </a:rPr>
                        <a:t>%</a:t>
                      </a:r>
                      <a:endParaRPr lang="mr-IN" sz="2600" b="0" i="0" u="none" strike="noStrike" dirty="0">
                        <a:solidFill>
                          <a:schemeClr val="tx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107">
                <a:tc>
                  <a:txBody>
                    <a:bodyPr/>
                    <a:lstStyle/>
                    <a:p>
                      <a:pPr algn="l" fontAlgn="t"/>
                      <a:r>
                        <a:rPr lang="en-US" sz="2600" u="none" strike="noStrike" dirty="0">
                          <a:effectLst/>
                          <a:latin typeface="Trebuchet MS"/>
                          <a:ea typeface="Trebuchet MS" charset="0"/>
                          <a:cs typeface="Trebuchet MS" charset="0"/>
                        </a:rPr>
                        <a:t>Healthcare</a:t>
                      </a:r>
                      <a:endParaRPr lang="en-US" sz="2600" b="0" i="0" u="none" strike="noStrike" dirty="0">
                        <a:solidFill>
                          <a:schemeClr val="tx1"/>
                        </a:solidFill>
                        <a:effectLst/>
                        <a:latin typeface="Trebuchet MS"/>
                        <a:ea typeface="Trebuchet MS" charset="0"/>
                        <a:cs typeface="Trebuchet MS" charset="0"/>
                      </a:endParaRP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is-IS" sz="2600" u="none" strike="noStrike" dirty="0">
                          <a:effectLst/>
                          <a:latin typeface="Trebuchet MS"/>
                          <a:ea typeface="Trebuchet MS" charset="0"/>
                          <a:cs typeface="Trebuchet MS" charset="0"/>
                        </a:rPr>
                        <a:t>20</a:t>
                      </a:r>
                      <a:endParaRPr lang="is-IS" sz="2600" b="0" i="0" u="none" strike="noStrike" dirty="0">
                        <a:solidFill>
                          <a:schemeClr val="tx1"/>
                        </a:solidFill>
                        <a:effectLst/>
                        <a:latin typeface="Trebuchet MS"/>
                        <a:ea typeface="Trebuchet MS" charset="0"/>
                        <a:cs typeface="Trebuchet MS"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u="none" strike="noStrike" dirty="0">
                          <a:effectLst/>
                          <a:latin typeface="Trebuchet MS" charset="0"/>
                          <a:ea typeface="Trebuchet MS" charset="0"/>
                          <a:cs typeface="Trebuchet MS" charset="0"/>
                        </a:rPr>
                        <a:t>10</a:t>
                      </a:r>
                      <a:r>
                        <a:rPr lang="mr-IN" sz="2600" u="none" strike="noStrike" dirty="0">
                          <a:effectLst/>
                          <a:latin typeface="Trebuchet MS" charset="0"/>
                          <a:ea typeface="Trebuchet MS" charset="0"/>
                          <a:cs typeface="Trebuchet MS" charset="0"/>
                        </a:rPr>
                        <a:t>%</a:t>
                      </a:r>
                      <a:endParaRPr lang="mr-IN" sz="2600" b="0" i="0" u="none" strike="noStrike" dirty="0">
                        <a:solidFill>
                          <a:schemeClr val="tx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17051">
                <a:tc>
                  <a:txBody>
                    <a:bodyPr/>
                    <a:lstStyle/>
                    <a:p>
                      <a:pPr algn="l" fontAlgn="t"/>
                      <a:r>
                        <a:rPr lang="en-US" sz="2600" u="none" strike="noStrike" dirty="0">
                          <a:effectLst/>
                          <a:latin typeface="Trebuchet MS" charset="0"/>
                          <a:ea typeface="Trebuchet MS" charset="0"/>
                          <a:cs typeface="Trebuchet MS" charset="0"/>
                        </a:rPr>
                        <a:t>Other</a:t>
                      </a:r>
                      <a:endParaRPr lang="en-US" sz="2600" b="0" i="0" u="none" strike="noStrike" dirty="0">
                        <a:solidFill>
                          <a:schemeClr val="tx1"/>
                        </a:solidFill>
                        <a:effectLst/>
                        <a:latin typeface="Trebuchet MS" charset="0"/>
                        <a:ea typeface="Trebuchet MS" charset="0"/>
                        <a:cs typeface="Trebuchet MS" charset="0"/>
                      </a:endParaRP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is-IS" sz="2600" u="none" strike="noStrike" dirty="0">
                          <a:effectLst/>
                          <a:latin typeface="Trebuchet MS"/>
                          <a:ea typeface="Trebuchet MS" charset="0"/>
                          <a:cs typeface="Trebuchet MS" charset="0"/>
                        </a:rPr>
                        <a:t>20</a:t>
                      </a:r>
                      <a:endParaRPr lang="is-IS" sz="2600" b="0" i="0" u="none" strike="noStrike" dirty="0">
                        <a:solidFill>
                          <a:schemeClr val="tx1"/>
                        </a:solidFill>
                        <a:effectLst/>
                        <a:latin typeface="Trebuchet MS"/>
                        <a:ea typeface="Trebuchet MS" charset="0"/>
                        <a:cs typeface="Trebuchet MS"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u="none" strike="noStrike" dirty="0">
                          <a:effectLst/>
                          <a:latin typeface="Trebuchet MS" charset="0"/>
                          <a:ea typeface="Trebuchet MS" charset="0"/>
                          <a:cs typeface="Trebuchet MS" charset="0"/>
                        </a:rPr>
                        <a:t>10</a:t>
                      </a:r>
                      <a:r>
                        <a:rPr lang="mr-IN" sz="2600" u="none" strike="noStrike" dirty="0">
                          <a:effectLst/>
                          <a:latin typeface="Trebuchet MS" charset="0"/>
                          <a:ea typeface="Trebuchet MS" charset="0"/>
                          <a:cs typeface="Trebuchet MS" charset="0"/>
                        </a:rPr>
                        <a:t>%</a:t>
                      </a:r>
                      <a:endParaRPr lang="mr-IN" sz="2600" b="0" i="0" u="none" strike="noStrike" dirty="0">
                        <a:solidFill>
                          <a:schemeClr val="tx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95107">
                <a:tc>
                  <a:txBody>
                    <a:bodyPr/>
                    <a:lstStyle/>
                    <a:p>
                      <a:pPr algn="l" fontAlgn="t"/>
                      <a:r>
                        <a:rPr lang="en-US" sz="2600" u="none" strike="noStrike" dirty="0">
                          <a:effectLst/>
                          <a:latin typeface="Trebuchet MS"/>
                          <a:ea typeface="Trebuchet MS" charset="0"/>
                          <a:cs typeface="Trebuchet MS" charset="0"/>
                        </a:rPr>
                        <a:t>Business</a:t>
                      </a:r>
                      <a:endParaRPr lang="en-US" sz="2600" b="0" i="0" u="none" strike="noStrike" dirty="0">
                        <a:solidFill>
                          <a:schemeClr val="tx1"/>
                        </a:solidFill>
                        <a:effectLst/>
                        <a:latin typeface="Trebuchet MS"/>
                        <a:ea typeface="Trebuchet MS" charset="0"/>
                        <a:cs typeface="Trebuchet MS" charset="0"/>
                      </a:endParaRP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u="none" strike="noStrike" dirty="0">
                          <a:effectLst/>
                          <a:latin typeface="Trebuchet MS"/>
                          <a:ea typeface="Trebuchet MS" charset="0"/>
                          <a:cs typeface="Trebuchet MS" charset="0"/>
                        </a:rPr>
                        <a:t>14</a:t>
                      </a:r>
                      <a:endParaRPr lang="en-US" sz="2600" b="0" i="0" u="none" strike="noStrike" dirty="0">
                        <a:solidFill>
                          <a:schemeClr val="tx1"/>
                        </a:solidFill>
                        <a:effectLst/>
                        <a:latin typeface="Trebuchet MS"/>
                        <a:ea typeface="Trebuchet MS" charset="0"/>
                        <a:cs typeface="Trebuchet MS"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u="none" strike="noStrike" dirty="0">
                          <a:effectLst/>
                          <a:latin typeface="Trebuchet MS" charset="0"/>
                          <a:ea typeface="Trebuchet MS" charset="0"/>
                          <a:cs typeface="Trebuchet MS" charset="0"/>
                        </a:rPr>
                        <a:t>7</a:t>
                      </a:r>
                      <a:r>
                        <a:rPr lang="mr-IN" sz="2600" u="none" strike="noStrike" dirty="0">
                          <a:effectLst/>
                          <a:latin typeface="Trebuchet MS" charset="0"/>
                          <a:ea typeface="Trebuchet MS" charset="0"/>
                          <a:cs typeface="Trebuchet MS" charset="0"/>
                        </a:rPr>
                        <a:t>%</a:t>
                      </a:r>
                      <a:endParaRPr lang="mr-IN" sz="2600" b="0" i="0" u="none" strike="noStrike" dirty="0">
                        <a:solidFill>
                          <a:schemeClr val="tx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95107">
                <a:tc>
                  <a:txBody>
                    <a:bodyPr/>
                    <a:lstStyle/>
                    <a:p>
                      <a:pPr algn="l" fontAlgn="t"/>
                      <a:r>
                        <a:rPr lang="en-US" sz="2600" u="none" strike="noStrike" dirty="0">
                          <a:effectLst/>
                          <a:latin typeface="Trebuchet MS"/>
                          <a:ea typeface="Trebuchet MS" charset="0"/>
                          <a:cs typeface="Trebuchet MS" charset="0"/>
                        </a:rPr>
                        <a:t>Graduate Student</a:t>
                      </a:r>
                      <a:endParaRPr lang="en-US" sz="2600" b="0" i="0" u="none" strike="noStrike" dirty="0">
                        <a:solidFill>
                          <a:schemeClr val="tx1"/>
                        </a:solidFill>
                        <a:effectLst/>
                        <a:latin typeface="Trebuchet MS"/>
                        <a:ea typeface="Trebuchet MS" charset="0"/>
                        <a:cs typeface="Trebuchet MS" charset="0"/>
                      </a:endParaRP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cs-CZ" sz="2600" u="none" strike="noStrike" dirty="0">
                          <a:effectLst/>
                          <a:latin typeface="Trebuchet MS"/>
                          <a:ea typeface="Trebuchet MS" charset="0"/>
                          <a:cs typeface="Trebuchet MS" charset="0"/>
                        </a:rPr>
                        <a:t>11</a:t>
                      </a:r>
                      <a:endParaRPr lang="cs-CZ" sz="2600" b="0" i="0" u="none" strike="noStrike" dirty="0">
                        <a:solidFill>
                          <a:schemeClr val="tx1"/>
                        </a:solidFill>
                        <a:effectLst/>
                        <a:latin typeface="Trebuchet MS"/>
                        <a:ea typeface="Trebuchet MS" charset="0"/>
                        <a:cs typeface="Trebuchet MS"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u="none" strike="noStrike" dirty="0">
                          <a:effectLst/>
                          <a:latin typeface="Trebuchet MS" charset="0"/>
                          <a:ea typeface="Trebuchet MS" charset="0"/>
                          <a:cs typeface="Trebuchet MS" charset="0"/>
                        </a:rPr>
                        <a:t>5</a:t>
                      </a:r>
                      <a:r>
                        <a:rPr lang="mr-IN" sz="2600" u="none" strike="noStrike" dirty="0">
                          <a:effectLst/>
                          <a:latin typeface="Trebuchet MS" charset="0"/>
                          <a:ea typeface="Trebuchet MS" charset="0"/>
                          <a:cs typeface="Trebuchet MS" charset="0"/>
                        </a:rPr>
                        <a:t>%</a:t>
                      </a:r>
                      <a:endParaRPr lang="mr-IN" sz="2600" b="0" i="0" u="none" strike="noStrike" dirty="0">
                        <a:solidFill>
                          <a:schemeClr val="tx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7051">
                <a:tc>
                  <a:txBody>
                    <a:bodyPr/>
                    <a:lstStyle/>
                    <a:p>
                      <a:pPr algn="l" fontAlgn="t"/>
                      <a:r>
                        <a:rPr lang="en-US" sz="2600" u="none" strike="noStrike" dirty="0">
                          <a:effectLst/>
                          <a:latin typeface="Trebuchet MS" charset="0"/>
                          <a:ea typeface="Trebuchet MS" charset="0"/>
                          <a:cs typeface="Trebuchet MS" charset="0"/>
                        </a:rPr>
                        <a:t>Undergraduate Student</a:t>
                      </a:r>
                      <a:endParaRPr lang="en-US" sz="2600" b="0" i="0" u="none" strike="noStrike" dirty="0">
                        <a:solidFill>
                          <a:schemeClr val="tx1"/>
                        </a:solidFill>
                        <a:effectLst/>
                        <a:latin typeface="Trebuchet MS" charset="0"/>
                        <a:ea typeface="Trebuchet MS" charset="0"/>
                        <a:cs typeface="Trebuchet MS" charset="0"/>
                      </a:endParaRP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u="none" strike="noStrike" dirty="0">
                          <a:effectLst/>
                          <a:latin typeface="Trebuchet MS" charset="0"/>
                          <a:ea typeface="Trebuchet MS" charset="0"/>
                          <a:cs typeface="Trebuchet MS" charset="0"/>
                        </a:rPr>
                        <a:t>1</a:t>
                      </a:r>
                      <a:endParaRPr lang="en-US" sz="2600" b="0" i="0" u="none" strike="noStrike" dirty="0">
                        <a:solidFill>
                          <a:schemeClr val="tx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u="none" strike="noStrike" dirty="0">
                          <a:effectLst/>
                          <a:latin typeface="Trebuchet MS" charset="0"/>
                          <a:ea typeface="Trebuchet MS" charset="0"/>
                          <a:cs typeface="Trebuchet MS" charset="0"/>
                        </a:rPr>
                        <a:t>1</a:t>
                      </a:r>
                      <a:r>
                        <a:rPr lang="mr-IN" sz="2600" u="none" strike="noStrike" dirty="0">
                          <a:effectLst/>
                          <a:latin typeface="Trebuchet MS" charset="0"/>
                          <a:ea typeface="Trebuchet MS" charset="0"/>
                          <a:cs typeface="Trebuchet MS" charset="0"/>
                        </a:rPr>
                        <a:t>%</a:t>
                      </a:r>
                      <a:endParaRPr lang="mr-IN" sz="2600" b="0" i="0" u="none" strike="noStrike" dirty="0">
                        <a:solidFill>
                          <a:schemeClr val="tx1"/>
                        </a:solidFill>
                        <a:effectLst/>
                        <a:latin typeface="Trebuchet MS" charset="0"/>
                        <a:ea typeface="Trebuchet MS" charset="0"/>
                        <a:cs typeface="Trebuchet MS" charset="0"/>
                      </a:endParaRP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39545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E080D-9FF7-4DA3-B24D-49D1225314EF}"/>
              </a:ext>
            </a:extLst>
          </p:cNvPr>
          <p:cNvSpPr txBox="1">
            <a:spLocks/>
          </p:cNvSpPr>
          <p:nvPr/>
        </p:nvSpPr>
        <p:spPr>
          <a:xfrm>
            <a:off x="1468750" y="1180476"/>
            <a:ext cx="9254500" cy="4768389"/>
          </a:xfrm>
          <a:prstGeom prst="round2DiagRect">
            <a:avLst>
              <a:gd name="adj1" fmla="val 16667"/>
              <a:gd name="adj2" fmla="val 0"/>
            </a:avLst>
          </a:prstGeom>
          <a:solidFill>
            <a:schemeClr val="bg1">
              <a:alpha val="15000"/>
            </a:schemeClr>
          </a:solidFill>
          <a:ln>
            <a:solidFill>
              <a:schemeClr val="bg1"/>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dirty="0">
              <a:solidFill>
                <a:schemeClr val="bg1"/>
              </a:solidFill>
              <a:latin typeface="Trebuchet MS" charset="0"/>
              <a:ea typeface="Trebuchet MS" charset="0"/>
              <a:cs typeface="Trebuchet MS"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94664305"/>
              </p:ext>
            </p:extLst>
          </p:nvPr>
        </p:nvGraphicFramePr>
        <p:xfrm>
          <a:off x="1861457" y="1478515"/>
          <a:ext cx="8820180" cy="4470350"/>
        </p:xfrm>
        <a:graphic>
          <a:graphicData uri="http://schemas.openxmlformats.org/drawingml/2006/table">
            <a:tbl>
              <a:tblPr firstRow="1" bandRow="1">
                <a:tableStyleId>{5940675A-B579-460E-94D1-54222C63F5DA}</a:tableStyleId>
              </a:tblPr>
              <a:tblGrid>
                <a:gridCol w="4894579">
                  <a:extLst>
                    <a:ext uri="{9D8B030D-6E8A-4147-A177-3AD203B41FA5}">
                      <a16:colId xmlns:a16="http://schemas.microsoft.com/office/drawing/2014/main" val="20000"/>
                    </a:ext>
                  </a:extLst>
                </a:gridCol>
                <a:gridCol w="1998934">
                  <a:extLst>
                    <a:ext uri="{9D8B030D-6E8A-4147-A177-3AD203B41FA5}">
                      <a16:colId xmlns:a16="http://schemas.microsoft.com/office/drawing/2014/main" val="20001"/>
                    </a:ext>
                  </a:extLst>
                </a:gridCol>
                <a:gridCol w="1926667">
                  <a:extLst>
                    <a:ext uri="{9D8B030D-6E8A-4147-A177-3AD203B41FA5}">
                      <a16:colId xmlns:a16="http://schemas.microsoft.com/office/drawing/2014/main" val="20002"/>
                    </a:ext>
                  </a:extLst>
                </a:gridCol>
              </a:tblGrid>
              <a:tr h="569380">
                <a:tc>
                  <a:txBody>
                    <a:bodyPr/>
                    <a:lstStyle/>
                    <a:p>
                      <a:pPr algn="ctr" fontAlgn="t"/>
                      <a:r>
                        <a:rPr lang="en-US" sz="2600" b="1" i="0" u="none" strike="noStrike" dirty="0">
                          <a:solidFill>
                            <a:schemeClr val="bg1"/>
                          </a:solidFill>
                          <a:effectLst/>
                          <a:latin typeface="Trebuchet MS" charset="0"/>
                          <a:ea typeface="Trebuchet MS" charset="0"/>
                          <a:cs typeface="Trebuchet MS" charset="0"/>
                        </a:rPr>
                        <a:t>Place of Evaluation Training</a:t>
                      </a: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b="1" i="0" u="none" strike="noStrike" dirty="0">
                          <a:solidFill>
                            <a:schemeClr val="bg1"/>
                          </a:solidFill>
                          <a:effectLst/>
                          <a:latin typeface="Trebuchet MS" charset="0"/>
                          <a:ea typeface="Trebuchet MS" charset="0"/>
                          <a:cs typeface="Trebuchet MS" charset="0"/>
                        </a:rPr>
                        <a:t>N</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b="1" i="0" u="none" strike="noStrike" dirty="0">
                          <a:solidFill>
                            <a:schemeClr val="bg1"/>
                          </a:solidFill>
                          <a:effectLst/>
                          <a:latin typeface="Trebuchet MS" charset="0"/>
                          <a:ea typeface="Trebuchet MS" charset="0"/>
                          <a:cs typeface="Trebuchet MS" charset="0"/>
                        </a:rPr>
                        <a:t>%</a:t>
                      </a:r>
                      <a:endParaRPr lang="mr-IN" sz="2600" b="1" i="0" u="none" strike="noStrike" dirty="0">
                        <a:solidFill>
                          <a:schemeClr val="bg1"/>
                        </a:solidFill>
                        <a:effectLst/>
                        <a:latin typeface="Trebuchet MS" charset="0"/>
                        <a:ea typeface="Trebuchet MS" charset="0"/>
                        <a:cs typeface="Trebuchet MS" charset="0"/>
                      </a:endParaRP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69380">
                <a:tc>
                  <a:txBody>
                    <a:bodyPr/>
                    <a:lstStyle/>
                    <a:p>
                      <a:pPr algn="l" fontAlgn="t"/>
                      <a:r>
                        <a:rPr lang="en-US" sz="2600" b="0" i="0" u="none" strike="noStrike" dirty="0">
                          <a:solidFill>
                            <a:schemeClr val="tx1"/>
                          </a:solidFill>
                          <a:effectLst/>
                          <a:latin typeface="Trebuchet MS" charset="0"/>
                          <a:ea typeface="Trebuchet MS" charset="0"/>
                          <a:cs typeface="Trebuchet MS" charset="0"/>
                        </a:rPr>
                        <a:t>Component of Graduate Degree</a:t>
                      </a: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tx1"/>
                          </a:solidFill>
                          <a:effectLst/>
                          <a:latin typeface="Trebuchet MS" charset="0"/>
                          <a:ea typeface="Trebuchet MS" charset="0"/>
                          <a:cs typeface="Trebuchet MS" charset="0"/>
                        </a:rPr>
                        <a:t>53</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mr-IN" sz="2600" b="0" i="0" u="none" strike="noStrike" dirty="0">
                          <a:solidFill>
                            <a:schemeClr val="tx1"/>
                          </a:solidFill>
                          <a:effectLst/>
                          <a:latin typeface="Trebuchet MS" charset="0"/>
                          <a:ea typeface="Trebuchet MS" charset="0"/>
                          <a:cs typeface="Trebuchet MS" charset="0"/>
                        </a:rPr>
                        <a:t>3</a:t>
                      </a:r>
                      <a:r>
                        <a:rPr lang="en-US" sz="2600" b="0" i="0" u="none" strike="noStrike" dirty="0">
                          <a:solidFill>
                            <a:schemeClr val="tx1"/>
                          </a:solidFill>
                          <a:effectLst/>
                          <a:latin typeface="Trebuchet MS" charset="0"/>
                          <a:ea typeface="Trebuchet MS" charset="0"/>
                          <a:cs typeface="Trebuchet MS" charset="0"/>
                        </a:rPr>
                        <a:t>3</a:t>
                      </a:r>
                      <a:r>
                        <a:rPr lang="mr-IN" sz="2600" b="0" i="0" u="none" strike="noStrike" dirty="0">
                          <a:solidFill>
                            <a:schemeClr val="tx1"/>
                          </a:solidFill>
                          <a:effectLst/>
                          <a:latin typeface="Trebuchet MS" charset="0"/>
                          <a:ea typeface="Trebuchet MS" charset="0"/>
                          <a:cs typeface="Trebuchet MS" charset="0"/>
                        </a:rPr>
                        <a:t>%</a:t>
                      </a: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9380">
                <a:tc>
                  <a:txBody>
                    <a:bodyPr/>
                    <a:lstStyle/>
                    <a:p>
                      <a:pPr algn="l" fontAlgn="t"/>
                      <a:r>
                        <a:rPr lang="en-US" sz="2600" b="0" i="0" u="none" strike="noStrike" dirty="0">
                          <a:solidFill>
                            <a:schemeClr val="tx1"/>
                          </a:solidFill>
                          <a:effectLst/>
                          <a:latin typeface="Trebuchet MS" charset="0"/>
                          <a:ea typeface="Trebuchet MS" charset="0"/>
                          <a:cs typeface="Trebuchet MS" charset="0"/>
                        </a:rPr>
                        <a:t>Professional Development Workshop</a:t>
                      </a: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tx1"/>
                          </a:solidFill>
                          <a:effectLst/>
                          <a:latin typeface="Trebuchet MS" charset="0"/>
                          <a:ea typeface="Trebuchet MS" charset="0"/>
                          <a:cs typeface="Trebuchet MS" charset="0"/>
                        </a:rPr>
                        <a:t>41</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mr-IN" sz="2600" b="0" i="0" u="none" strike="noStrike" dirty="0">
                          <a:solidFill>
                            <a:schemeClr val="tx1"/>
                          </a:solidFill>
                          <a:effectLst/>
                          <a:latin typeface="Trebuchet MS" charset="0"/>
                          <a:ea typeface="Trebuchet MS" charset="0"/>
                          <a:cs typeface="Trebuchet MS" charset="0"/>
                        </a:rPr>
                        <a:t>2</a:t>
                      </a:r>
                      <a:r>
                        <a:rPr lang="en-US" sz="2600" b="0" i="0" u="none" strike="noStrike" dirty="0">
                          <a:solidFill>
                            <a:schemeClr val="tx1"/>
                          </a:solidFill>
                          <a:effectLst/>
                          <a:latin typeface="Trebuchet MS" charset="0"/>
                          <a:ea typeface="Trebuchet MS" charset="0"/>
                          <a:cs typeface="Trebuchet MS" charset="0"/>
                        </a:rPr>
                        <a:t>5</a:t>
                      </a:r>
                      <a:r>
                        <a:rPr lang="mr-IN" sz="2600" b="0" i="0" u="none" strike="noStrike" dirty="0">
                          <a:solidFill>
                            <a:schemeClr val="tx1"/>
                          </a:solidFill>
                          <a:effectLst/>
                          <a:latin typeface="Trebuchet MS" charset="0"/>
                          <a:ea typeface="Trebuchet MS" charset="0"/>
                          <a:cs typeface="Trebuchet MS" charset="0"/>
                        </a:rPr>
                        <a:t>%</a:t>
                      </a: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9380">
                <a:tc>
                  <a:txBody>
                    <a:bodyPr/>
                    <a:lstStyle/>
                    <a:p>
                      <a:pPr algn="l" fontAlgn="t"/>
                      <a:r>
                        <a:rPr lang="en-US" sz="2600" b="0" i="0" u="none" strike="noStrike" dirty="0">
                          <a:solidFill>
                            <a:schemeClr val="tx1"/>
                          </a:solidFill>
                          <a:effectLst/>
                          <a:latin typeface="Trebuchet MS" charset="0"/>
                          <a:ea typeface="Trebuchet MS" charset="0"/>
                          <a:cs typeface="Trebuchet MS" charset="0"/>
                        </a:rPr>
                        <a:t>Conference Workshop</a:t>
                      </a: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tx1"/>
                          </a:solidFill>
                          <a:effectLst/>
                          <a:latin typeface="Trebuchet MS" charset="0"/>
                          <a:ea typeface="Trebuchet MS" charset="0"/>
                          <a:cs typeface="Trebuchet MS" charset="0"/>
                        </a:rPr>
                        <a:t>38</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mr-IN" sz="2600" b="0" i="0" u="none" strike="noStrike" dirty="0">
                          <a:solidFill>
                            <a:schemeClr val="tx1"/>
                          </a:solidFill>
                          <a:effectLst/>
                          <a:latin typeface="Trebuchet MS" charset="0"/>
                          <a:ea typeface="Trebuchet MS" charset="0"/>
                          <a:cs typeface="Trebuchet MS" charset="0"/>
                        </a:rPr>
                        <a:t>23%</a:t>
                      </a: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9380">
                <a:tc>
                  <a:txBody>
                    <a:bodyPr/>
                    <a:lstStyle/>
                    <a:p>
                      <a:pPr algn="l" fontAlgn="t"/>
                      <a:r>
                        <a:rPr lang="en-US" sz="2600" b="0" i="0" u="none" strike="noStrike">
                          <a:solidFill>
                            <a:schemeClr val="tx1"/>
                          </a:solidFill>
                          <a:effectLst/>
                          <a:latin typeface="Trebuchet MS" charset="0"/>
                          <a:ea typeface="Trebuchet MS" charset="0"/>
                          <a:cs typeface="Trebuchet MS" charset="0"/>
                        </a:rPr>
                        <a:t>Certificate Program</a:t>
                      </a: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is-IS" sz="2600" b="0" i="0" u="none" strike="noStrike">
                          <a:solidFill>
                            <a:schemeClr val="tx1"/>
                          </a:solidFill>
                          <a:effectLst/>
                          <a:latin typeface="Trebuchet MS" charset="0"/>
                          <a:ea typeface="Trebuchet MS" charset="0"/>
                          <a:cs typeface="Trebuchet MS" charset="0"/>
                        </a:rPr>
                        <a:t>13</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mr-IN" sz="2600" b="0" i="0" u="none" strike="noStrike" dirty="0">
                          <a:solidFill>
                            <a:schemeClr val="tx1"/>
                          </a:solidFill>
                          <a:effectLst/>
                          <a:latin typeface="Trebuchet MS" charset="0"/>
                          <a:ea typeface="Trebuchet MS" charset="0"/>
                          <a:cs typeface="Trebuchet MS" charset="0"/>
                        </a:rPr>
                        <a:t>8%</a:t>
                      </a: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69380">
                <a:tc>
                  <a:txBody>
                    <a:bodyPr/>
                    <a:lstStyle/>
                    <a:p>
                      <a:pPr algn="l" fontAlgn="t"/>
                      <a:r>
                        <a:rPr lang="en-US" sz="2600" b="0" i="0" u="none" strike="noStrike" dirty="0">
                          <a:solidFill>
                            <a:schemeClr val="tx1"/>
                          </a:solidFill>
                          <a:effectLst/>
                          <a:latin typeface="Trebuchet MS" charset="0"/>
                          <a:ea typeface="Trebuchet MS" charset="0"/>
                          <a:cs typeface="Trebuchet MS" charset="0"/>
                        </a:rPr>
                        <a:t>Other</a:t>
                      </a: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is-IS" sz="2600" b="0" i="0" u="none" strike="noStrike">
                          <a:solidFill>
                            <a:schemeClr val="tx1"/>
                          </a:solidFill>
                          <a:effectLst/>
                          <a:latin typeface="Trebuchet MS" charset="0"/>
                          <a:ea typeface="Trebuchet MS" charset="0"/>
                          <a:cs typeface="Trebuchet MS" charset="0"/>
                        </a:rPr>
                        <a:t>13</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mr-IN" sz="2600" b="0" i="0" u="none" strike="noStrike" dirty="0">
                          <a:solidFill>
                            <a:schemeClr val="tx1"/>
                          </a:solidFill>
                          <a:effectLst/>
                          <a:latin typeface="Trebuchet MS" charset="0"/>
                          <a:ea typeface="Trebuchet MS" charset="0"/>
                          <a:cs typeface="Trebuchet MS" charset="0"/>
                        </a:rPr>
                        <a:t>8%</a:t>
                      </a: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4620">
                <a:tc>
                  <a:txBody>
                    <a:bodyPr/>
                    <a:lstStyle/>
                    <a:p>
                      <a:pPr algn="l" fontAlgn="t"/>
                      <a:r>
                        <a:rPr lang="en-US" sz="2600" b="0" i="0" u="none" strike="noStrike" dirty="0">
                          <a:solidFill>
                            <a:schemeClr val="tx1"/>
                          </a:solidFill>
                          <a:effectLst/>
                          <a:latin typeface="Trebuchet MS" charset="0"/>
                          <a:ea typeface="Trebuchet MS" charset="0"/>
                          <a:cs typeface="Trebuchet MS" charset="0"/>
                        </a:rPr>
                        <a:t>Undergraduate</a:t>
                      </a: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tx1"/>
                          </a:solidFill>
                          <a:effectLst/>
                          <a:latin typeface="Trebuchet MS" charset="0"/>
                          <a:ea typeface="Trebuchet MS" charset="0"/>
                          <a:cs typeface="Trebuchet MS" charset="0"/>
                        </a:rPr>
                        <a:t>5</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mr-IN" sz="2600" b="0" i="0" u="none" strike="noStrike" dirty="0">
                          <a:solidFill>
                            <a:schemeClr val="tx1"/>
                          </a:solidFill>
                          <a:effectLst/>
                          <a:latin typeface="Trebuchet MS" charset="0"/>
                          <a:ea typeface="Trebuchet MS" charset="0"/>
                          <a:cs typeface="Trebuchet MS" charset="0"/>
                        </a:rPr>
                        <a:t>3%</a:t>
                      </a: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341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E080D-9FF7-4DA3-B24D-49D1225314EF}"/>
              </a:ext>
            </a:extLst>
          </p:cNvPr>
          <p:cNvSpPr txBox="1">
            <a:spLocks/>
          </p:cNvSpPr>
          <p:nvPr/>
        </p:nvSpPr>
        <p:spPr>
          <a:xfrm>
            <a:off x="1186722" y="1900003"/>
            <a:ext cx="9818557" cy="3057994"/>
          </a:xfrm>
          <a:prstGeom prst="round2DiagRect">
            <a:avLst>
              <a:gd name="adj1" fmla="val 9804"/>
              <a:gd name="adj2" fmla="val 0"/>
            </a:avLst>
          </a:prstGeom>
          <a:solidFill>
            <a:schemeClr val="bg1">
              <a:alpha val="15000"/>
            </a:schemeClr>
          </a:solidFill>
          <a:ln>
            <a:solidFill>
              <a:schemeClr val="bg1"/>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dirty="0">
              <a:solidFill>
                <a:schemeClr val="bg1"/>
              </a:solidFill>
              <a:latin typeface="Trebuchet MS" charset="0"/>
              <a:ea typeface="Trebuchet MS" charset="0"/>
              <a:cs typeface="Trebuchet MS"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43998877"/>
              </p:ext>
            </p:extLst>
          </p:nvPr>
        </p:nvGraphicFramePr>
        <p:xfrm>
          <a:off x="1510364" y="2005550"/>
          <a:ext cx="9171273" cy="2846900"/>
        </p:xfrm>
        <a:graphic>
          <a:graphicData uri="http://schemas.openxmlformats.org/drawingml/2006/table">
            <a:tbl>
              <a:tblPr firstRow="1" bandRow="1">
                <a:tableStyleId>{5940675A-B579-460E-94D1-54222C63F5DA}</a:tableStyleId>
              </a:tblPr>
              <a:tblGrid>
                <a:gridCol w="6629295">
                  <a:extLst>
                    <a:ext uri="{9D8B030D-6E8A-4147-A177-3AD203B41FA5}">
                      <a16:colId xmlns:a16="http://schemas.microsoft.com/office/drawing/2014/main" val="20000"/>
                    </a:ext>
                  </a:extLst>
                </a:gridCol>
                <a:gridCol w="1334125">
                  <a:extLst>
                    <a:ext uri="{9D8B030D-6E8A-4147-A177-3AD203B41FA5}">
                      <a16:colId xmlns:a16="http://schemas.microsoft.com/office/drawing/2014/main" val="20001"/>
                    </a:ext>
                  </a:extLst>
                </a:gridCol>
                <a:gridCol w="1207853">
                  <a:extLst>
                    <a:ext uri="{9D8B030D-6E8A-4147-A177-3AD203B41FA5}">
                      <a16:colId xmlns:a16="http://schemas.microsoft.com/office/drawing/2014/main" val="20002"/>
                    </a:ext>
                  </a:extLst>
                </a:gridCol>
              </a:tblGrid>
              <a:tr h="569380">
                <a:tc>
                  <a:txBody>
                    <a:bodyPr/>
                    <a:lstStyle/>
                    <a:p>
                      <a:pPr algn="ctr" fontAlgn="t"/>
                      <a:r>
                        <a:rPr lang="en-US" sz="2600" b="1" i="0" u="none" strike="noStrike" dirty="0">
                          <a:solidFill>
                            <a:schemeClr val="bg1"/>
                          </a:solidFill>
                          <a:effectLst/>
                          <a:latin typeface="Trebuchet MS" charset="0"/>
                          <a:ea typeface="Trebuchet MS" charset="0"/>
                          <a:cs typeface="Trebuchet MS" charset="0"/>
                        </a:rPr>
                        <a:t>Highest</a:t>
                      </a:r>
                      <a:r>
                        <a:rPr lang="en-US" sz="2600" b="1" i="0" u="none" strike="noStrike" baseline="0" dirty="0">
                          <a:solidFill>
                            <a:schemeClr val="bg1"/>
                          </a:solidFill>
                          <a:effectLst/>
                          <a:latin typeface="Trebuchet MS" charset="0"/>
                          <a:ea typeface="Trebuchet MS" charset="0"/>
                          <a:cs typeface="Trebuchet MS" charset="0"/>
                        </a:rPr>
                        <a:t> Level of Education</a:t>
                      </a:r>
                      <a:endParaRPr lang="en-US" sz="2600" b="1" i="0" u="none" strike="noStrike" dirty="0">
                        <a:solidFill>
                          <a:schemeClr val="bg1"/>
                        </a:solidFill>
                        <a:effectLst/>
                        <a:latin typeface="Trebuchet MS" charset="0"/>
                        <a:ea typeface="Trebuchet MS" charset="0"/>
                        <a:cs typeface="Trebuchet MS" charset="0"/>
                      </a:endParaRP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b="1" i="0" u="none" strike="noStrike" dirty="0">
                          <a:solidFill>
                            <a:schemeClr val="bg1"/>
                          </a:solidFill>
                          <a:effectLst/>
                          <a:latin typeface="Trebuchet MS" charset="0"/>
                          <a:ea typeface="Trebuchet MS" charset="0"/>
                          <a:cs typeface="Trebuchet MS" charset="0"/>
                        </a:rPr>
                        <a:t>N</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hr-HR" sz="2600" b="1" i="0" u="none" strike="noStrike" dirty="0">
                          <a:solidFill>
                            <a:schemeClr val="bg1"/>
                          </a:solidFill>
                          <a:effectLst/>
                          <a:latin typeface="Trebuchet MS" charset="0"/>
                          <a:ea typeface="Trebuchet MS" charset="0"/>
                          <a:cs typeface="Trebuchet MS" charset="0"/>
                        </a:rPr>
                        <a:t>%</a:t>
                      </a: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69380">
                <a:tc>
                  <a:txBody>
                    <a:bodyPr/>
                    <a:lstStyle/>
                    <a:p>
                      <a:pPr algn="l" fontAlgn="t"/>
                      <a:r>
                        <a:rPr lang="en-US" sz="2600" b="0" i="0" u="none" strike="noStrike" dirty="0">
                          <a:solidFill>
                            <a:schemeClr val="tx1"/>
                          </a:solidFill>
                          <a:effectLst/>
                          <a:latin typeface="Trebuchet MS" charset="0"/>
                          <a:ea typeface="Trebuchet MS" charset="0"/>
                          <a:cs typeface="Trebuchet MS" charset="0"/>
                        </a:rPr>
                        <a:t>Master's degree (e.g. MA, MS, MEd)</a:t>
                      </a: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b="0" i="0" u="none" strike="noStrike">
                          <a:solidFill>
                            <a:schemeClr val="tx1"/>
                          </a:solidFill>
                          <a:effectLst/>
                          <a:latin typeface="Trebuchet MS" charset="0"/>
                          <a:ea typeface="Trebuchet MS" charset="0"/>
                          <a:cs typeface="Trebuchet MS" charset="0"/>
                        </a:rPr>
                        <a:t>50</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hr-HR" sz="2600" b="0" i="0" u="none" strike="noStrike" dirty="0">
                          <a:solidFill>
                            <a:schemeClr val="tx1"/>
                          </a:solidFill>
                          <a:effectLst/>
                          <a:latin typeface="Trebuchet MS" charset="0"/>
                          <a:ea typeface="Trebuchet MS" charset="0"/>
                          <a:cs typeface="Trebuchet MS" charset="0"/>
                        </a:rPr>
                        <a:t>53</a:t>
                      </a:r>
                      <a:r>
                        <a:rPr lang="en-US" sz="2600" b="0" i="0" u="none" strike="noStrike" dirty="0">
                          <a:solidFill>
                            <a:schemeClr val="tx1"/>
                          </a:solidFill>
                          <a:effectLst/>
                          <a:latin typeface="Trebuchet MS" charset="0"/>
                          <a:ea typeface="Trebuchet MS" charset="0"/>
                          <a:cs typeface="Trebuchet MS" charset="0"/>
                        </a:rPr>
                        <a:t>%</a:t>
                      </a:r>
                      <a:endParaRPr lang="hr-HR" sz="2600" b="0" i="0" u="none" strike="noStrike" dirty="0">
                        <a:solidFill>
                          <a:schemeClr val="tx1"/>
                        </a:solidFill>
                        <a:effectLst/>
                        <a:latin typeface="Trebuchet MS" charset="0"/>
                        <a:ea typeface="Trebuchet MS" charset="0"/>
                        <a:cs typeface="Trebuchet MS" charset="0"/>
                      </a:endParaRP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9380">
                <a:tc>
                  <a:txBody>
                    <a:bodyPr/>
                    <a:lstStyle/>
                    <a:p>
                      <a:pPr algn="l" fontAlgn="t"/>
                      <a:r>
                        <a:rPr lang="en-US" sz="2600" b="0" i="0" u="none" strike="noStrike" dirty="0">
                          <a:solidFill>
                            <a:schemeClr val="tx1"/>
                          </a:solidFill>
                          <a:effectLst/>
                          <a:latin typeface="Trebuchet MS" charset="0"/>
                          <a:ea typeface="Trebuchet MS" charset="0"/>
                          <a:cs typeface="Trebuchet MS" charset="0"/>
                        </a:rPr>
                        <a:t>Doctorate (e.g. PhD, </a:t>
                      </a:r>
                      <a:r>
                        <a:rPr lang="en-US" sz="2600" b="0" i="0" u="none" strike="noStrike" dirty="0" err="1">
                          <a:solidFill>
                            <a:schemeClr val="tx1"/>
                          </a:solidFill>
                          <a:effectLst/>
                          <a:latin typeface="Trebuchet MS" charset="0"/>
                          <a:ea typeface="Trebuchet MS" charset="0"/>
                          <a:cs typeface="Trebuchet MS" charset="0"/>
                        </a:rPr>
                        <a:t>EdD</a:t>
                      </a:r>
                      <a:r>
                        <a:rPr lang="en-US" sz="2600" b="0" i="0" u="none" strike="noStrike" dirty="0">
                          <a:solidFill>
                            <a:schemeClr val="tx1"/>
                          </a:solidFill>
                          <a:effectLst/>
                          <a:latin typeface="Trebuchet MS" charset="0"/>
                          <a:ea typeface="Trebuchet MS" charset="0"/>
                          <a:cs typeface="Trebuchet MS" charset="0"/>
                        </a:rPr>
                        <a:t>)</a:t>
                      </a: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is-IS" sz="2600" b="0" i="0" u="none" strike="noStrike">
                          <a:solidFill>
                            <a:schemeClr val="tx1"/>
                          </a:solidFill>
                          <a:effectLst/>
                          <a:latin typeface="Trebuchet MS" charset="0"/>
                          <a:ea typeface="Trebuchet MS" charset="0"/>
                          <a:cs typeface="Trebuchet MS" charset="0"/>
                        </a:rPr>
                        <a:t>37</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hr-HR" sz="2600" b="0" i="0" u="none" strike="noStrike" dirty="0">
                          <a:solidFill>
                            <a:schemeClr val="tx1"/>
                          </a:solidFill>
                          <a:effectLst/>
                          <a:latin typeface="Trebuchet MS" charset="0"/>
                          <a:ea typeface="Trebuchet MS" charset="0"/>
                          <a:cs typeface="Trebuchet MS" charset="0"/>
                        </a:rPr>
                        <a:t>39</a:t>
                      </a:r>
                      <a:r>
                        <a:rPr lang="en-US" sz="2600" b="0" i="0" u="none" strike="noStrike" dirty="0">
                          <a:solidFill>
                            <a:schemeClr val="tx1"/>
                          </a:solidFill>
                          <a:effectLst/>
                          <a:latin typeface="Trebuchet MS" charset="0"/>
                          <a:ea typeface="Trebuchet MS" charset="0"/>
                          <a:cs typeface="Trebuchet MS" charset="0"/>
                        </a:rPr>
                        <a:t>%</a:t>
                      </a:r>
                      <a:endParaRPr lang="hr-HR" sz="2600" b="0" i="0" u="none" strike="noStrike" dirty="0">
                        <a:solidFill>
                          <a:schemeClr val="tx1"/>
                        </a:solidFill>
                        <a:effectLst/>
                        <a:latin typeface="Trebuchet MS" charset="0"/>
                        <a:ea typeface="Trebuchet MS" charset="0"/>
                        <a:cs typeface="Trebuchet MS" charset="0"/>
                      </a:endParaRP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9380">
                <a:tc>
                  <a:txBody>
                    <a:bodyPr/>
                    <a:lstStyle/>
                    <a:p>
                      <a:pPr algn="l" fontAlgn="t"/>
                      <a:r>
                        <a:rPr lang="en-US" sz="2600" b="0" i="0" u="none" strike="noStrike">
                          <a:solidFill>
                            <a:schemeClr val="tx1"/>
                          </a:solidFill>
                          <a:effectLst/>
                          <a:latin typeface="Trebuchet MS" charset="0"/>
                          <a:ea typeface="Trebuchet MS" charset="0"/>
                          <a:cs typeface="Trebuchet MS" charset="0"/>
                        </a:rPr>
                        <a:t>Bachelor's degree (e.g. BA, BS)</a:t>
                      </a: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2600" b="0" i="0" u="none" strike="noStrike">
                          <a:solidFill>
                            <a:schemeClr val="tx1"/>
                          </a:solidFill>
                          <a:effectLst/>
                          <a:latin typeface="Trebuchet MS" charset="0"/>
                          <a:ea typeface="Trebuchet MS" charset="0"/>
                          <a:cs typeface="Trebuchet MS" charset="0"/>
                        </a:rPr>
                        <a:t>6</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hr-HR" sz="2600" b="0" i="0" u="none" strike="noStrike" dirty="0">
                          <a:solidFill>
                            <a:schemeClr val="tx1"/>
                          </a:solidFill>
                          <a:effectLst/>
                          <a:latin typeface="Trebuchet MS" charset="0"/>
                          <a:ea typeface="Trebuchet MS" charset="0"/>
                          <a:cs typeface="Trebuchet MS" charset="0"/>
                        </a:rPr>
                        <a:t>6</a:t>
                      </a:r>
                      <a:r>
                        <a:rPr lang="en-US" sz="2600" b="0" i="0" u="none" strike="noStrike" dirty="0">
                          <a:solidFill>
                            <a:schemeClr val="tx1"/>
                          </a:solidFill>
                          <a:effectLst/>
                          <a:latin typeface="Trebuchet MS" charset="0"/>
                          <a:ea typeface="Trebuchet MS" charset="0"/>
                          <a:cs typeface="Trebuchet MS" charset="0"/>
                        </a:rPr>
                        <a:t>%</a:t>
                      </a:r>
                      <a:endParaRPr lang="hr-HR" sz="2600" b="0" i="0" u="none" strike="noStrike" dirty="0">
                        <a:solidFill>
                          <a:schemeClr val="tx1"/>
                        </a:solidFill>
                        <a:effectLst/>
                        <a:latin typeface="Trebuchet MS" charset="0"/>
                        <a:ea typeface="Trebuchet MS" charset="0"/>
                        <a:cs typeface="Trebuchet MS" charset="0"/>
                      </a:endParaRP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9380">
                <a:tc>
                  <a:txBody>
                    <a:bodyPr/>
                    <a:lstStyle/>
                    <a:p>
                      <a:pPr algn="l" fontAlgn="t"/>
                      <a:r>
                        <a:rPr lang="en-US" sz="2600" b="0" i="0" u="none" strike="noStrike" dirty="0">
                          <a:solidFill>
                            <a:schemeClr val="tx1"/>
                          </a:solidFill>
                          <a:effectLst/>
                          <a:latin typeface="Trebuchet MS" charset="0"/>
                          <a:ea typeface="Trebuchet MS" charset="0"/>
                          <a:cs typeface="Trebuchet MS" charset="0"/>
                        </a:rPr>
                        <a:t>High school degree or equivalent (e.g. GED)</a:t>
                      </a:r>
                    </a:p>
                  </a:txBody>
                  <a:tcPr marL="6350" marR="6350" marT="6350" marB="0" anchor="ctr">
                    <a:lnL w="762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is-IS" sz="2600" b="0" i="0" u="none" strike="noStrike" dirty="0">
                          <a:solidFill>
                            <a:schemeClr val="tx1"/>
                          </a:solidFill>
                          <a:effectLst/>
                          <a:latin typeface="Trebuchet MS" charset="0"/>
                          <a:ea typeface="Trebuchet MS" charset="0"/>
                          <a:cs typeface="Trebuchet MS" charset="0"/>
                        </a:rPr>
                        <a:t>2</a:t>
                      </a: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hr-HR" sz="2600" b="0" i="0" u="none" strike="noStrike" dirty="0">
                          <a:solidFill>
                            <a:schemeClr val="tx1"/>
                          </a:solidFill>
                          <a:effectLst/>
                          <a:latin typeface="Trebuchet MS" charset="0"/>
                          <a:ea typeface="Trebuchet MS" charset="0"/>
                          <a:cs typeface="Trebuchet MS" charset="0"/>
                        </a:rPr>
                        <a:t>2</a:t>
                      </a:r>
                      <a:r>
                        <a:rPr lang="en-US" sz="2600" b="0" i="0" u="none" strike="noStrike" dirty="0">
                          <a:solidFill>
                            <a:schemeClr val="tx1"/>
                          </a:solidFill>
                          <a:effectLst/>
                          <a:latin typeface="Trebuchet MS" charset="0"/>
                          <a:ea typeface="Trebuchet MS" charset="0"/>
                          <a:cs typeface="Trebuchet MS" charset="0"/>
                        </a:rPr>
                        <a:t>%</a:t>
                      </a:r>
                      <a:endParaRPr lang="hr-HR" sz="2600" b="0" i="0" u="none" strike="noStrike" dirty="0">
                        <a:solidFill>
                          <a:schemeClr val="tx1"/>
                        </a:solidFill>
                        <a:effectLst/>
                        <a:latin typeface="Trebuchet MS" charset="0"/>
                        <a:ea typeface="Trebuchet MS" charset="0"/>
                        <a:cs typeface="Trebuchet MS" charset="0"/>
                      </a:endParaRPr>
                    </a:p>
                  </a:txBody>
                  <a:tcPr marL="6350" marR="6350" marT="6350" marB="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650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D20E-839B-431F-8EAE-6980088FBD9F}"/>
              </a:ext>
            </a:extLst>
          </p:cNvPr>
          <p:cNvSpPr>
            <a:spLocks noGrp="1"/>
          </p:cNvSpPr>
          <p:nvPr>
            <p:ph type="title"/>
          </p:nvPr>
        </p:nvSpPr>
        <p:spPr>
          <a:xfrm>
            <a:off x="3555668" y="1317356"/>
            <a:ext cx="5080664" cy="2394031"/>
          </a:xfrm>
          <a:prstGeom prst="round2DiagRect">
            <a:avLst/>
          </a:prstGeom>
          <a:solidFill>
            <a:schemeClr val="tx1">
              <a:alpha val="55000"/>
            </a:schemeClr>
          </a:solidFill>
        </p:spPr>
        <p:txBody>
          <a:bodyPr anchor="ctr">
            <a:noAutofit/>
          </a:bodyPr>
          <a:lstStyle/>
          <a:p>
            <a:pPr algn="ctr"/>
            <a:r>
              <a:rPr lang="en-US" sz="8800" dirty="0">
                <a:solidFill>
                  <a:schemeClr val="bg1"/>
                </a:solidFill>
                <a:latin typeface="Trebuchet MS" charset="0"/>
                <a:ea typeface="Trebuchet MS" charset="0"/>
                <a:cs typeface="Trebuchet MS" charset="0"/>
              </a:rPr>
              <a:t>Analysis</a:t>
            </a:r>
          </a:p>
        </p:txBody>
      </p:sp>
      <p:sp>
        <p:nvSpPr>
          <p:cNvPr id="3" name="Content Placeholder 2">
            <a:extLst>
              <a:ext uri="{FF2B5EF4-FFF2-40B4-BE49-F238E27FC236}">
                <a16:creationId xmlns:a16="http://schemas.microsoft.com/office/drawing/2014/main" id="{0BAD49BC-BAC8-42C7-86E1-24C7136E239D}"/>
              </a:ext>
            </a:extLst>
          </p:cNvPr>
          <p:cNvSpPr>
            <a:spLocks noGrp="1"/>
          </p:cNvSpPr>
          <p:nvPr>
            <p:ph idx="1"/>
          </p:nvPr>
        </p:nvSpPr>
        <p:spPr>
          <a:xfrm>
            <a:off x="469881" y="4468259"/>
            <a:ext cx="11252238" cy="677178"/>
          </a:xfrm>
          <a:prstGeom prst="round2DiagRect">
            <a:avLst/>
          </a:prstGeom>
          <a:noFill/>
          <a:ln w="57150">
            <a:solidFill>
              <a:schemeClr val="tx1"/>
            </a:solidFill>
          </a:ln>
        </p:spPr>
        <p:txBody>
          <a:bodyPr anchor="ctr">
            <a:normAutofit fontScale="92500"/>
          </a:bodyPr>
          <a:lstStyle/>
          <a:p>
            <a:pPr marL="0" indent="0" algn="ctr">
              <a:buNone/>
            </a:pPr>
            <a:r>
              <a:rPr lang="en-US" dirty="0">
                <a:solidFill>
                  <a:schemeClr val="tx1">
                    <a:alpha val="25000"/>
                  </a:schemeClr>
                </a:solidFill>
                <a:latin typeface="Trebuchet MS" charset="0"/>
                <a:ea typeface="Trebuchet MS" charset="0"/>
                <a:cs typeface="Trebuchet MS" charset="0"/>
              </a:rPr>
              <a:t>Research Goals     Background     Methodology     </a:t>
            </a:r>
            <a:r>
              <a:rPr lang="en-US" dirty="0">
                <a:latin typeface="Trebuchet MS" charset="0"/>
                <a:ea typeface="Trebuchet MS" charset="0"/>
                <a:cs typeface="Trebuchet MS" charset="0"/>
              </a:rPr>
              <a:t>Analysis</a:t>
            </a:r>
            <a:r>
              <a:rPr lang="en-US" dirty="0">
                <a:solidFill>
                  <a:schemeClr val="bg2">
                    <a:lumMod val="50000"/>
                  </a:schemeClr>
                </a:solidFill>
                <a:latin typeface="Trebuchet MS" charset="0"/>
                <a:ea typeface="Trebuchet MS" charset="0"/>
                <a:cs typeface="Trebuchet MS" charset="0"/>
              </a:rPr>
              <a:t>     </a:t>
            </a:r>
            <a:r>
              <a:rPr lang="en-US" dirty="0">
                <a:solidFill>
                  <a:schemeClr val="tx1">
                    <a:alpha val="25000"/>
                  </a:schemeClr>
                </a:solidFill>
                <a:latin typeface="Trebuchet MS" charset="0"/>
                <a:ea typeface="Trebuchet MS" charset="0"/>
                <a:cs typeface="Trebuchet MS" charset="0"/>
              </a:rPr>
              <a:t>Takeaways</a:t>
            </a:r>
          </a:p>
        </p:txBody>
      </p:sp>
      <p:sp>
        <p:nvSpPr>
          <p:cNvPr id="4" name="Content Placeholder 2">
            <a:extLst>
              <a:ext uri="{FF2B5EF4-FFF2-40B4-BE49-F238E27FC236}">
                <a16:creationId xmlns:a16="http://schemas.microsoft.com/office/drawing/2014/main" id="{0BAD49BC-BAC8-42C7-86E1-24C7136E239D}"/>
              </a:ext>
            </a:extLst>
          </p:cNvPr>
          <p:cNvSpPr txBox="1">
            <a:spLocks/>
          </p:cNvSpPr>
          <p:nvPr/>
        </p:nvSpPr>
        <p:spPr>
          <a:xfrm>
            <a:off x="5727404" y="5748513"/>
            <a:ext cx="2446740" cy="677178"/>
          </a:xfrm>
          <a:prstGeom prst="round2DiagRect">
            <a:avLst/>
          </a:prstGeom>
          <a:noFill/>
          <a:ln w="57150">
            <a:solidFill>
              <a:schemeClr val="tx1"/>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1">
                    <a:alpha val="25000"/>
                  </a:schemeClr>
                </a:solidFill>
                <a:latin typeface="Trebuchet MS" charset="0"/>
                <a:ea typeface="Trebuchet MS" charset="0"/>
                <a:cs typeface="Trebuchet MS" charset="0"/>
              </a:rPr>
              <a:t>Demographics</a:t>
            </a:r>
          </a:p>
        </p:txBody>
      </p:sp>
      <p:sp>
        <p:nvSpPr>
          <p:cNvPr id="5" name="Content Placeholder 2">
            <a:extLst>
              <a:ext uri="{FF2B5EF4-FFF2-40B4-BE49-F238E27FC236}">
                <a16:creationId xmlns:a16="http://schemas.microsoft.com/office/drawing/2014/main" id="{0BAD49BC-BAC8-42C7-86E1-24C7136E239D}"/>
              </a:ext>
            </a:extLst>
          </p:cNvPr>
          <p:cNvSpPr txBox="1">
            <a:spLocks/>
          </p:cNvSpPr>
          <p:nvPr/>
        </p:nvSpPr>
        <p:spPr>
          <a:xfrm>
            <a:off x="9081979" y="5748513"/>
            <a:ext cx="2446740" cy="677178"/>
          </a:xfrm>
          <a:prstGeom prst="round2DiagRect">
            <a:avLst/>
          </a:prstGeom>
          <a:noFill/>
          <a:ln w="57150">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Trebuchet MS" charset="0"/>
                <a:ea typeface="Trebuchet MS" charset="0"/>
                <a:cs typeface="Trebuchet MS" charset="0"/>
              </a:rPr>
              <a:t>Results</a:t>
            </a:r>
          </a:p>
        </p:txBody>
      </p:sp>
      <p:cxnSp>
        <p:nvCxnSpPr>
          <p:cNvPr id="7" name="Straight Connector 6"/>
          <p:cNvCxnSpPr/>
          <p:nvPr/>
        </p:nvCxnSpPr>
        <p:spPr>
          <a:xfrm flipH="1">
            <a:off x="8636331" y="5145437"/>
            <a:ext cx="1" cy="8997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8190683" y="6061341"/>
            <a:ext cx="891296" cy="257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29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4" name="TextBox 3"/>
          <p:cNvSpPr txBox="1"/>
          <p:nvPr/>
        </p:nvSpPr>
        <p:spPr>
          <a:xfrm>
            <a:off x="294669" y="1952368"/>
            <a:ext cx="11707051" cy="707886"/>
          </a:xfrm>
          <a:prstGeom prst="rect">
            <a:avLst/>
          </a:prstGeom>
          <a:noFill/>
        </p:spPr>
        <p:txBody>
          <a:bodyPr wrap="none" rtlCol="0">
            <a:spAutoFit/>
          </a:bodyPr>
          <a:lstStyle/>
          <a:p>
            <a:r>
              <a:rPr lang="en-US" sz="4000" dirty="0">
                <a:latin typeface="Trebuchet MS" panose="020B0603020202020204" pitchFamily="34" charset="0"/>
              </a:rPr>
              <a:t>Do you consider yourself a reflective practitioner?</a:t>
            </a:r>
          </a:p>
        </p:txBody>
      </p:sp>
      <p:sp>
        <p:nvSpPr>
          <p:cNvPr id="6" name="Title 1">
            <a:extLst>
              <a:ext uri="{FF2B5EF4-FFF2-40B4-BE49-F238E27FC236}">
                <a16:creationId xmlns:a16="http://schemas.microsoft.com/office/drawing/2014/main" id="{DD38D20E-839B-431F-8EAE-6980088FBD9F}"/>
              </a:ext>
            </a:extLst>
          </p:cNvPr>
          <p:cNvSpPr txBox="1">
            <a:spLocks/>
          </p:cNvSpPr>
          <p:nvPr/>
        </p:nvSpPr>
        <p:spPr>
          <a:xfrm>
            <a:off x="2590940" y="4047130"/>
            <a:ext cx="2413406"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Trebuchet MS" charset="0"/>
                <a:ea typeface="Trebuchet MS" charset="0"/>
                <a:cs typeface="Trebuchet MS" charset="0"/>
              </a:rPr>
              <a:t>83% Yes</a:t>
            </a:r>
          </a:p>
        </p:txBody>
      </p:sp>
      <p:sp>
        <p:nvSpPr>
          <p:cNvPr id="7" name="Title 1">
            <a:extLst>
              <a:ext uri="{FF2B5EF4-FFF2-40B4-BE49-F238E27FC236}">
                <a16:creationId xmlns:a16="http://schemas.microsoft.com/office/drawing/2014/main" id="{DD38D20E-839B-431F-8EAE-6980088FBD9F}"/>
              </a:ext>
            </a:extLst>
          </p:cNvPr>
          <p:cNvSpPr txBox="1">
            <a:spLocks/>
          </p:cNvSpPr>
          <p:nvPr/>
        </p:nvSpPr>
        <p:spPr>
          <a:xfrm>
            <a:off x="7434789" y="4047130"/>
            <a:ext cx="2413406"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Trebuchet MS" charset="0"/>
                <a:ea typeface="Trebuchet MS" charset="0"/>
                <a:cs typeface="Trebuchet MS" charset="0"/>
              </a:rPr>
              <a:t>86% Yes</a:t>
            </a:r>
          </a:p>
        </p:txBody>
      </p:sp>
      <p:sp>
        <p:nvSpPr>
          <p:cNvPr id="8" name="TextBox 7"/>
          <p:cNvSpPr txBox="1"/>
          <p:nvPr/>
        </p:nvSpPr>
        <p:spPr>
          <a:xfrm>
            <a:off x="3262184" y="3286897"/>
            <a:ext cx="999761" cy="769441"/>
          </a:xfrm>
          <a:prstGeom prst="rect">
            <a:avLst/>
          </a:prstGeom>
          <a:noFill/>
        </p:spPr>
        <p:txBody>
          <a:bodyPr wrap="none" rtlCol="0">
            <a:spAutoFit/>
          </a:bodyPr>
          <a:lstStyle/>
          <a:p>
            <a:r>
              <a:rPr lang="en-US" sz="4400" dirty="0">
                <a:latin typeface="Trebuchet MS" panose="020B0603020202020204" pitchFamily="34" charset="0"/>
              </a:rPr>
              <a:t>Pre</a:t>
            </a:r>
          </a:p>
        </p:txBody>
      </p:sp>
      <p:sp>
        <p:nvSpPr>
          <p:cNvPr id="10" name="TextBox 9"/>
          <p:cNvSpPr txBox="1"/>
          <p:nvPr/>
        </p:nvSpPr>
        <p:spPr>
          <a:xfrm>
            <a:off x="8168093" y="3277689"/>
            <a:ext cx="1227387" cy="769441"/>
          </a:xfrm>
          <a:prstGeom prst="rect">
            <a:avLst/>
          </a:prstGeom>
          <a:noFill/>
        </p:spPr>
        <p:txBody>
          <a:bodyPr wrap="none" rtlCol="0">
            <a:spAutoFit/>
          </a:bodyPr>
          <a:lstStyle/>
          <a:p>
            <a:r>
              <a:rPr lang="en-US" sz="4400" dirty="0">
                <a:latin typeface="Trebuchet MS" panose="020B0603020202020204" pitchFamily="34" charset="0"/>
              </a:rPr>
              <a:t>Post</a:t>
            </a:r>
          </a:p>
        </p:txBody>
      </p:sp>
    </p:spTree>
    <p:extLst>
      <p:ext uri="{BB962C8B-B14F-4D97-AF65-F5344CB8AC3E}">
        <p14:creationId xmlns:p14="http://schemas.microsoft.com/office/powerpoint/2010/main" val="8072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DB6282-ACC3-4771-9864-C8AF07E82B33}"/>
              </a:ext>
            </a:extLst>
          </p:cNvPr>
          <p:cNvSpPr>
            <a:spLocks noGrp="1"/>
          </p:cNvSpPr>
          <p:nvPr>
            <p:ph idx="1"/>
          </p:nvPr>
        </p:nvSpPr>
        <p:spPr>
          <a:xfrm>
            <a:off x="838199" y="1253331"/>
            <a:ext cx="8349343" cy="4351338"/>
          </a:xfrm>
        </p:spPr>
        <p:txBody>
          <a:bodyPr>
            <a:noAutofit/>
          </a:bodyPr>
          <a:lstStyle/>
          <a:p>
            <a:pPr marL="0" indent="0">
              <a:buNone/>
            </a:pPr>
            <a:r>
              <a:rPr lang="en-US" sz="3200" dirty="0">
                <a:latin typeface="Trebuchet MS" panose="020B0603020202020204" pitchFamily="34" charset="0"/>
              </a:rPr>
              <a:t>Provide a definition for the evaluation core competency of reflective practice.</a:t>
            </a:r>
          </a:p>
          <a:p>
            <a:pPr marL="0" indent="0">
              <a:buNone/>
            </a:pPr>
            <a:endParaRPr lang="en-US" sz="3200" dirty="0">
              <a:latin typeface="Trebuchet MS" panose="020B0603020202020204" pitchFamily="34" charset="0"/>
            </a:endParaRPr>
          </a:p>
          <a:p>
            <a:pPr marL="0" indent="0">
              <a:buNone/>
            </a:pPr>
            <a:r>
              <a:rPr lang="en-US" sz="3200" dirty="0">
                <a:latin typeface="Trebuchet MS" panose="020B0603020202020204" pitchFamily="34" charset="0"/>
              </a:rPr>
              <a:t>What components or skillsets seem to make up the competency, "reflective practice"? </a:t>
            </a:r>
          </a:p>
          <a:p>
            <a:pPr marL="0" indent="0">
              <a:buNone/>
            </a:pPr>
            <a:endParaRPr lang="en-US" sz="3200" dirty="0">
              <a:latin typeface="Trebuchet MS" panose="020B0603020202020204" pitchFamily="34" charset="0"/>
            </a:endParaRPr>
          </a:p>
          <a:p>
            <a:pPr marL="0" indent="0">
              <a:buNone/>
            </a:pPr>
            <a:r>
              <a:rPr lang="en-US" sz="3200" dirty="0">
                <a:latin typeface="Trebuchet MS" panose="020B0603020202020204" pitchFamily="34" charset="0"/>
              </a:rPr>
              <a:t>Do you believe that the 22 elements listed previously are comprehensive/holistic to achieving reflective practice? </a:t>
            </a:r>
          </a:p>
          <a:p>
            <a:pPr marL="0" indent="0">
              <a:buNone/>
            </a:pPr>
            <a:endParaRPr lang="en-US" dirty="0">
              <a:latin typeface="Trebuchet MS" panose="020B0603020202020204" pitchFamily="34" charset="0"/>
              <a:ea typeface="Trebuchet MS" charset="0"/>
              <a:cs typeface="Trebuchet MS" charset="0"/>
            </a:endParaRPr>
          </a:p>
        </p:txBody>
      </p:sp>
    </p:spTree>
    <p:extLst>
      <p:ext uri="{BB962C8B-B14F-4D97-AF65-F5344CB8AC3E}">
        <p14:creationId xmlns:p14="http://schemas.microsoft.com/office/powerpoint/2010/main" val="168462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2000"/>
                                        <p:tgtEl>
                                          <p:spTgt spid="3">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43959961"/>
              </p:ext>
            </p:extLst>
          </p:nvPr>
        </p:nvGraphicFramePr>
        <p:xfrm>
          <a:off x="502789" y="1574309"/>
          <a:ext cx="11153172" cy="5120640"/>
        </p:xfrm>
        <a:graphic>
          <a:graphicData uri="http://schemas.openxmlformats.org/drawingml/2006/table">
            <a:tbl>
              <a:tblPr firstRow="1" bandRow="1">
                <a:tableStyleId>{2D5ABB26-0587-4C30-8999-92F81FD0307C}</a:tableStyleId>
              </a:tblPr>
              <a:tblGrid>
                <a:gridCol w="2673548">
                  <a:extLst>
                    <a:ext uri="{9D8B030D-6E8A-4147-A177-3AD203B41FA5}">
                      <a16:colId xmlns:a16="http://schemas.microsoft.com/office/drawing/2014/main" val="20000"/>
                    </a:ext>
                  </a:extLst>
                </a:gridCol>
                <a:gridCol w="1588168">
                  <a:extLst>
                    <a:ext uri="{9D8B030D-6E8A-4147-A177-3AD203B41FA5}">
                      <a16:colId xmlns:a16="http://schemas.microsoft.com/office/drawing/2014/main" val="20001"/>
                    </a:ext>
                  </a:extLst>
                </a:gridCol>
                <a:gridCol w="6891456">
                  <a:extLst>
                    <a:ext uri="{9D8B030D-6E8A-4147-A177-3AD203B41FA5}">
                      <a16:colId xmlns:a16="http://schemas.microsoft.com/office/drawing/2014/main" val="20002"/>
                    </a:ext>
                  </a:extLst>
                </a:gridCol>
              </a:tblGrid>
              <a:tr h="1158497">
                <a:tc>
                  <a:txBody>
                    <a:bodyPr/>
                    <a:lstStyle/>
                    <a:p>
                      <a:pPr algn="l"/>
                      <a:r>
                        <a:rPr lang="en-US" sz="2600" dirty="0">
                          <a:latin typeface="Trebuchet MS" charset="0"/>
                          <a:ea typeface="Trebuchet MS" charset="0"/>
                          <a:cs typeface="Trebuchet MS" charset="0"/>
                        </a:rPr>
                        <a:t>Individual Reflection</a:t>
                      </a:r>
                    </a:p>
                  </a:txBody>
                  <a:tcPr anchor="ctr">
                    <a:lnB w="28575" cap="flat" cmpd="sng" algn="ctr">
                      <a:solidFill>
                        <a:schemeClr val="bg1"/>
                      </a:solidFill>
                      <a:prstDash val="solid"/>
                      <a:round/>
                      <a:headEnd type="none" w="med" len="med"/>
                      <a:tailEnd type="none" w="med" len="med"/>
                    </a:lnB>
                  </a:tcPr>
                </a:tc>
                <a:tc>
                  <a:txBody>
                    <a:bodyPr/>
                    <a:lstStyle/>
                    <a:p>
                      <a:pPr algn="l"/>
                      <a:r>
                        <a:rPr lang="en-US" sz="2600" dirty="0">
                          <a:latin typeface="Trebuchet MS" charset="0"/>
                          <a:ea typeface="Trebuchet MS" charset="0"/>
                          <a:cs typeface="Trebuchet MS" charset="0"/>
                        </a:rPr>
                        <a:t>36 (16%)</a:t>
                      </a:r>
                    </a:p>
                  </a:txBody>
                  <a:tcPr anchor="ctr">
                    <a:lnB w="28575" cap="flat" cmpd="sng" algn="ctr">
                      <a:solidFill>
                        <a:schemeClr val="bg1"/>
                      </a:solidFill>
                      <a:prstDash val="solid"/>
                      <a:round/>
                      <a:headEnd type="none" w="med" len="med"/>
                      <a:tailEnd type="none" w="med" len="med"/>
                    </a:lnB>
                  </a:tcPr>
                </a:tc>
                <a:tc>
                  <a:txBody>
                    <a:bodyPr/>
                    <a:lstStyle/>
                    <a:p>
                      <a:pPr>
                        <a:buNone/>
                      </a:pPr>
                      <a:r>
                        <a:rPr lang="en-US" sz="2600" dirty="0">
                          <a:latin typeface="Trebuchet MS"/>
                          <a:ea typeface="Trebuchet MS" charset="0"/>
                          <a:cs typeface="Trebuchet MS" charset="0"/>
                        </a:rPr>
                        <a:t>“It is taking time to </a:t>
                      </a:r>
                      <a:r>
                        <a:rPr lang="en-US" sz="2600" b="1" i="0" u="none" dirty="0">
                          <a:latin typeface="Trebuchet MS"/>
                          <a:ea typeface="Trebuchet MS" charset="0"/>
                          <a:cs typeface="Trebuchet MS" charset="0"/>
                        </a:rPr>
                        <a:t>reflect on one's experiences/actions </a:t>
                      </a:r>
                      <a:r>
                        <a:rPr lang="en-US" sz="2600" dirty="0">
                          <a:latin typeface="Trebuchet MS"/>
                          <a:ea typeface="Trebuchet MS" charset="0"/>
                          <a:cs typeface="Trebuchet MS" charset="0"/>
                        </a:rPr>
                        <a:t>in order to learn and grow from those experiences.” </a:t>
                      </a:r>
                      <a:endParaRPr lang="en-US" sz="2600" dirty="0"/>
                    </a:p>
                  </a:txBody>
                  <a:tcPr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158497">
                <a:tc>
                  <a:txBody>
                    <a:bodyPr/>
                    <a:lstStyle/>
                    <a:p>
                      <a:pPr algn="l"/>
                      <a:r>
                        <a:rPr lang="en-US" sz="2600" baseline="0" dirty="0">
                          <a:latin typeface="Trebuchet MS" charset="0"/>
                          <a:ea typeface="Trebuchet MS" charset="0"/>
                          <a:cs typeface="Trebuchet MS" charset="0"/>
                        </a:rPr>
                        <a:t>Critical Thinking</a:t>
                      </a:r>
                      <a:endParaRPr lang="en-US" sz="2600" dirty="0">
                        <a:latin typeface="Trebuchet MS" charset="0"/>
                        <a:ea typeface="Trebuchet MS" charset="0"/>
                        <a:cs typeface="Trebuchet MS" charset="0"/>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en-US" sz="2600" dirty="0">
                          <a:latin typeface="Trebuchet MS" charset="0"/>
                          <a:ea typeface="Trebuchet MS" charset="0"/>
                          <a:cs typeface="Trebuchet MS" charset="0"/>
                        </a:rPr>
                        <a:t>35 (16%)</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r>
                        <a:rPr lang="en-US" sz="2600" dirty="0">
                          <a:latin typeface="Trebuchet MS" charset="0"/>
                          <a:ea typeface="Trebuchet MS" charset="0"/>
                          <a:cs typeface="Trebuchet MS" charset="0"/>
                        </a:rPr>
                        <a:t>“…taking that time to </a:t>
                      </a:r>
                      <a:r>
                        <a:rPr lang="en-US" sz="2600" b="1" i="0" u="none" dirty="0">
                          <a:latin typeface="Trebuchet MS" charset="0"/>
                          <a:ea typeface="Trebuchet MS" charset="0"/>
                          <a:cs typeface="Trebuchet MS" charset="0"/>
                        </a:rPr>
                        <a:t>think critically about the applicability of the applied epistemology</a:t>
                      </a:r>
                      <a:r>
                        <a:rPr lang="en-US" sz="2600" dirty="0">
                          <a:latin typeface="Trebuchet MS" charset="0"/>
                          <a:ea typeface="Trebuchet MS" charset="0"/>
                          <a:cs typeface="Trebuchet MS" charset="0"/>
                        </a:rPr>
                        <a:t>…”</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158497">
                <a:tc>
                  <a:txBody>
                    <a:bodyPr/>
                    <a:lstStyle/>
                    <a:p>
                      <a:pPr algn="l"/>
                      <a:r>
                        <a:rPr lang="en-US" sz="2600" dirty="0">
                          <a:latin typeface="Trebuchet MS" charset="0"/>
                          <a:ea typeface="Trebuchet MS" charset="0"/>
                          <a:cs typeface="Trebuchet MS" charset="0"/>
                        </a:rPr>
                        <a:t>Improvement</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en-US" sz="2600" dirty="0">
                          <a:latin typeface="Trebuchet MS" charset="0"/>
                          <a:ea typeface="Trebuchet MS" charset="0"/>
                          <a:cs typeface="Trebuchet MS" charset="0"/>
                        </a:rPr>
                        <a:t>30 (14%) </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r>
                        <a:rPr lang="en-US" sz="2600" dirty="0">
                          <a:latin typeface="Trebuchet MS" charset="0"/>
                          <a:ea typeface="Trebuchet MS" charset="0"/>
                          <a:cs typeface="Trebuchet MS" charset="0"/>
                        </a:rPr>
                        <a:t>“Evaluators engage in active reflection on their own competency in an </a:t>
                      </a:r>
                      <a:r>
                        <a:rPr lang="en-US" sz="2600" b="1" i="0" u="none" dirty="0">
                          <a:latin typeface="Trebuchet MS" charset="0"/>
                          <a:ea typeface="Trebuchet MS" charset="0"/>
                          <a:cs typeface="Trebuchet MS" charset="0"/>
                        </a:rPr>
                        <a:t>effort to improve their practice</a:t>
                      </a:r>
                      <a:r>
                        <a:rPr lang="en-US" sz="2600" dirty="0">
                          <a:latin typeface="Trebuchet MS" charset="0"/>
                          <a:ea typeface="Trebuchet MS" charset="0"/>
                          <a:cs typeface="Trebuchet MS" charset="0"/>
                        </a:rPr>
                        <a:t>.”</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1158497">
                <a:tc>
                  <a:txBody>
                    <a:bodyPr/>
                    <a:lstStyle/>
                    <a:p>
                      <a:pPr algn="l"/>
                      <a:r>
                        <a:rPr lang="en-US" sz="2600" dirty="0">
                          <a:latin typeface="Trebuchet MS" charset="0"/>
                          <a:ea typeface="Trebuchet MS" charset="0"/>
                          <a:cs typeface="Trebuchet MS" charset="0"/>
                        </a:rPr>
                        <a:t>…Group Reflection*</a:t>
                      </a:r>
                    </a:p>
                  </a:txBody>
                  <a:tcPr anchor="ctr">
                    <a:lnT w="28575" cap="flat" cmpd="sng" algn="ctr">
                      <a:solidFill>
                        <a:schemeClr val="bg1"/>
                      </a:solidFill>
                      <a:prstDash val="solid"/>
                      <a:round/>
                      <a:headEnd type="none" w="med" len="med"/>
                      <a:tailEnd type="none" w="med" len="med"/>
                    </a:lnT>
                  </a:tcPr>
                </a:tc>
                <a:tc>
                  <a:txBody>
                    <a:bodyPr/>
                    <a:lstStyle/>
                    <a:p>
                      <a:pPr algn="l"/>
                      <a:r>
                        <a:rPr lang="en-US" sz="2600" dirty="0">
                          <a:latin typeface="Trebuchet MS" charset="0"/>
                          <a:ea typeface="Trebuchet MS" charset="0"/>
                          <a:cs typeface="Trebuchet MS" charset="0"/>
                        </a:rPr>
                        <a:t>8 (4%)</a:t>
                      </a:r>
                    </a:p>
                  </a:txBody>
                  <a:tcPr anchor="ctr">
                    <a:lnT w="28575" cap="flat" cmpd="sng" algn="ctr">
                      <a:solidFill>
                        <a:schemeClr val="bg1"/>
                      </a:solidFill>
                      <a:prstDash val="solid"/>
                      <a:round/>
                      <a:headEnd type="none" w="med" len="med"/>
                      <a:tailEnd type="none" w="med" len="med"/>
                    </a:lnT>
                  </a:tcPr>
                </a:tc>
                <a:tc>
                  <a:txBody>
                    <a:bodyPr/>
                    <a:lstStyle/>
                    <a:p>
                      <a:r>
                        <a:rPr lang="en-US" sz="2600" u="none" strike="noStrike" kern="1200" baseline="0" dirty="0">
                          <a:latin typeface="Trebuchet MS" charset="0"/>
                          <a:ea typeface="Trebuchet MS" charset="0"/>
                          <a:cs typeface="Trebuchet MS" charset="0"/>
                        </a:rPr>
                        <a:t>“</a:t>
                      </a:r>
                      <a:r>
                        <a:rPr lang="mr-IN" sz="2600" u="none" strike="noStrike" kern="1200" baseline="0" dirty="0">
                          <a:latin typeface="Trebuchet MS" charset="0"/>
                          <a:ea typeface="Trebuchet MS" charset="0"/>
                          <a:cs typeface="Trebuchet MS" charset="0"/>
                        </a:rPr>
                        <a:t>…</a:t>
                      </a:r>
                      <a:r>
                        <a:rPr lang="en-US" sz="2600" u="none" strike="noStrike" kern="1200" baseline="0" dirty="0">
                          <a:latin typeface="Trebuchet MS" charset="0"/>
                          <a:ea typeface="Trebuchet MS" charset="0"/>
                          <a:cs typeface="Trebuchet MS" charset="0"/>
                        </a:rPr>
                        <a:t>and </a:t>
                      </a:r>
                      <a:r>
                        <a:rPr lang="en-US" sz="2600" b="1" i="0" u="none" strike="noStrike" kern="1200" baseline="0" dirty="0">
                          <a:latin typeface="Trebuchet MS" charset="0"/>
                          <a:ea typeface="Trebuchet MS" charset="0"/>
                          <a:cs typeface="Trebuchet MS" charset="0"/>
                        </a:rPr>
                        <a:t>groups reflect on their experiences </a:t>
                      </a:r>
                      <a:r>
                        <a:rPr lang="en-US" sz="2600" u="none" strike="noStrike" kern="1200" baseline="0" dirty="0">
                          <a:latin typeface="Trebuchet MS" charset="0"/>
                          <a:ea typeface="Trebuchet MS" charset="0"/>
                          <a:cs typeface="Trebuchet MS" charset="0"/>
                        </a:rPr>
                        <a:t>and actions in order to engage in a process of continuous learning…”</a:t>
                      </a:r>
                      <a:endParaRPr lang="en-US" sz="2600" b="0" i="0" u="none" strike="noStrike" kern="1200" baseline="0" dirty="0">
                        <a:solidFill>
                          <a:schemeClr val="dk1"/>
                        </a:solidFill>
                        <a:latin typeface="Trebuchet MS" charset="0"/>
                        <a:ea typeface="Trebuchet MS" charset="0"/>
                        <a:cs typeface="Trebuchet MS" charset="0"/>
                      </a:endParaRPr>
                    </a:p>
                  </a:txBody>
                  <a:tcPr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234129081"/>
                  </a:ext>
                </a:extLst>
              </a:tr>
            </a:tbl>
          </a:graphicData>
        </a:graphic>
      </p:graphicFrame>
      <p:sp>
        <p:nvSpPr>
          <p:cNvPr id="5" name="Title 1">
            <a:extLst>
              <a:ext uri="{FF2B5EF4-FFF2-40B4-BE49-F238E27FC236}">
                <a16:creationId xmlns:a16="http://schemas.microsoft.com/office/drawing/2014/main" id="{DD38D20E-839B-431F-8EAE-6980088FBD9F}"/>
              </a:ext>
            </a:extLst>
          </p:cNvPr>
          <p:cNvSpPr txBox="1">
            <a:spLocks/>
          </p:cNvSpPr>
          <p:nvPr/>
        </p:nvSpPr>
        <p:spPr>
          <a:xfrm>
            <a:off x="502789" y="199511"/>
            <a:ext cx="1115317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dirty="0">
                <a:solidFill>
                  <a:schemeClr val="bg1"/>
                </a:solidFill>
                <a:latin typeface="Trebuchet MS" charset="0"/>
                <a:ea typeface="Trebuchet MS" charset="0"/>
                <a:cs typeface="Trebuchet MS" charset="0"/>
              </a:rPr>
              <a:t>Provide a definition for the evaluation core competency of reflective practice.</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121696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D20E-839B-431F-8EAE-6980088FBD9F}"/>
              </a:ext>
            </a:extLst>
          </p:cNvPr>
          <p:cNvSpPr>
            <a:spLocks noGrp="1"/>
          </p:cNvSpPr>
          <p:nvPr>
            <p:ph type="title"/>
          </p:nvPr>
        </p:nvSpPr>
        <p:spPr>
          <a:xfrm>
            <a:off x="3094887" y="1317356"/>
            <a:ext cx="6002226" cy="2394031"/>
          </a:xfrm>
          <a:prstGeom prst="round2DiagRect">
            <a:avLst/>
          </a:prstGeom>
          <a:solidFill>
            <a:schemeClr val="tx1">
              <a:alpha val="55000"/>
            </a:schemeClr>
          </a:solidFill>
        </p:spPr>
        <p:txBody>
          <a:bodyPr anchor="ctr">
            <a:noAutofit/>
          </a:bodyPr>
          <a:lstStyle/>
          <a:p>
            <a:pPr algn="ctr"/>
            <a:r>
              <a:rPr lang="en-US" sz="8800" dirty="0">
                <a:solidFill>
                  <a:schemeClr val="bg1"/>
                </a:solidFill>
                <a:latin typeface="Trebuchet MS" charset="0"/>
                <a:ea typeface="Trebuchet MS" charset="0"/>
                <a:cs typeface="Trebuchet MS" charset="0"/>
              </a:rPr>
              <a:t>Overview</a:t>
            </a:r>
          </a:p>
        </p:txBody>
      </p:sp>
      <p:sp>
        <p:nvSpPr>
          <p:cNvPr id="3" name="Content Placeholder 2">
            <a:extLst>
              <a:ext uri="{FF2B5EF4-FFF2-40B4-BE49-F238E27FC236}">
                <a16:creationId xmlns:a16="http://schemas.microsoft.com/office/drawing/2014/main" id="{0BAD49BC-BAC8-42C7-86E1-24C7136E239D}"/>
              </a:ext>
            </a:extLst>
          </p:cNvPr>
          <p:cNvSpPr>
            <a:spLocks noGrp="1"/>
          </p:cNvSpPr>
          <p:nvPr>
            <p:ph idx="1"/>
          </p:nvPr>
        </p:nvSpPr>
        <p:spPr>
          <a:xfrm>
            <a:off x="469881" y="4468259"/>
            <a:ext cx="11252238" cy="677178"/>
          </a:xfrm>
          <a:prstGeom prst="round2DiagRect">
            <a:avLst/>
          </a:prstGeom>
          <a:noFill/>
          <a:ln w="57150">
            <a:solidFill>
              <a:schemeClr val="tx1"/>
            </a:solidFill>
          </a:ln>
        </p:spPr>
        <p:txBody>
          <a:bodyPr anchor="ctr">
            <a:normAutofit fontScale="92500"/>
          </a:bodyPr>
          <a:lstStyle/>
          <a:p>
            <a:pPr marL="0" indent="0" algn="ctr">
              <a:buNone/>
            </a:pPr>
            <a:r>
              <a:rPr lang="en-US" dirty="0">
                <a:latin typeface="Trebuchet MS" charset="0"/>
                <a:ea typeface="Trebuchet MS" charset="0"/>
                <a:cs typeface="Trebuchet MS" charset="0"/>
              </a:rPr>
              <a:t>Research Goals     Background     Methodology     Analysis     Takeaways</a:t>
            </a:r>
          </a:p>
        </p:txBody>
      </p:sp>
    </p:spTree>
    <p:extLst>
      <p:ext uri="{BB962C8B-B14F-4D97-AF65-F5344CB8AC3E}">
        <p14:creationId xmlns:p14="http://schemas.microsoft.com/office/powerpoint/2010/main" val="16813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20221652"/>
              </p:ext>
            </p:extLst>
          </p:nvPr>
        </p:nvGraphicFramePr>
        <p:xfrm>
          <a:off x="583903" y="1796456"/>
          <a:ext cx="10990944" cy="4363712"/>
        </p:xfrm>
        <a:graphic>
          <a:graphicData uri="http://schemas.openxmlformats.org/drawingml/2006/table">
            <a:tbl>
              <a:tblPr firstRow="1" bandRow="1">
                <a:tableStyleId>{2D5ABB26-0587-4C30-8999-92F81FD0307C}</a:tableStyleId>
              </a:tblPr>
              <a:tblGrid>
                <a:gridCol w="2541682">
                  <a:extLst>
                    <a:ext uri="{9D8B030D-6E8A-4147-A177-3AD203B41FA5}">
                      <a16:colId xmlns:a16="http://schemas.microsoft.com/office/drawing/2014/main" val="20000"/>
                    </a:ext>
                  </a:extLst>
                </a:gridCol>
                <a:gridCol w="1999868">
                  <a:extLst>
                    <a:ext uri="{9D8B030D-6E8A-4147-A177-3AD203B41FA5}">
                      <a16:colId xmlns:a16="http://schemas.microsoft.com/office/drawing/2014/main" val="20001"/>
                    </a:ext>
                  </a:extLst>
                </a:gridCol>
                <a:gridCol w="6449394">
                  <a:extLst>
                    <a:ext uri="{9D8B030D-6E8A-4147-A177-3AD203B41FA5}">
                      <a16:colId xmlns:a16="http://schemas.microsoft.com/office/drawing/2014/main" val="20002"/>
                    </a:ext>
                  </a:extLst>
                </a:gridCol>
              </a:tblGrid>
              <a:tr h="1745300">
                <a:tc>
                  <a:txBody>
                    <a:bodyPr/>
                    <a:lstStyle/>
                    <a:p>
                      <a:r>
                        <a:rPr lang="en-US" sz="2600" dirty="0">
                          <a:latin typeface="Trebuchet MS" charset="0"/>
                          <a:ea typeface="Trebuchet MS" charset="0"/>
                          <a:cs typeface="Trebuchet MS" charset="0"/>
                        </a:rPr>
                        <a:t>Self-Awareness</a:t>
                      </a:r>
                    </a:p>
                  </a:txBody>
                  <a:tcPr anchor="ctr">
                    <a:lnB w="28575" cap="flat" cmpd="sng" algn="ctr">
                      <a:solidFill>
                        <a:schemeClr val="bg1"/>
                      </a:solidFill>
                      <a:prstDash val="solid"/>
                      <a:round/>
                      <a:headEnd type="none" w="med" len="med"/>
                      <a:tailEnd type="none" w="med" len="med"/>
                    </a:lnB>
                  </a:tcPr>
                </a:tc>
                <a:tc>
                  <a:txBody>
                    <a:bodyPr/>
                    <a:lstStyle/>
                    <a:p>
                      <a:r>
                        <a:rPr lang="en-US" sz="2600" dirty="0">
                          <a:latin typeface="Trebuchet MS" charset="0"/>
                          <a:ea typeface="Trebuchet MS" charset="0"/>
                          <a:cs typeface="Trebuchet MS" charset="0"/>
                        </a:rPr>
                        <a:t>34 </a:t>
                      </a:r>
                      <a:r>
                        <a:rPr lang="en-US" sz="2600" baseline="0" dirty="0">
                          <a:latin typeface="Trebuchet MS" charset="0"/>
                          <a:ea typeface="Trebuchet MS" charset="0"/>
                          <a:cs typeface="Trebuchet MS" charset="0"/>
                        </a:rPr>
                        <a:t>(19%)</a:t>
                      </a:r>
                      <a:endParaRPr lang="en-US" sz="2600" dirty="0">
                        <a:latin typeface="Trebuchet MS" charset="0"/>
                        <a:ea typeface="Trebuchet MS" charset="0"/>
                        <a:cs typeface="Trebuchet MS" charset="0"/>
                      </a:endParaRPr>
                    </a:p>
                  </a:txBody>
                  <a:tcPr anchor="ctr">
                    <a:lnB w="28575"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u="none" strike="noStrike" kern="1200" baseline="0" dirty="0">
                          <a:latin typeface="Trebuchet MS" charset="0"/>
                          <a:ea typeface="Trebuchet MS" charset="0"/>
                          <a:cs typeface="Trebuchet MS" charset="0"/>
                        </a:rPr>
                        <a:t>“</a:t>
                      </a:r>
                      <a:r>
                        <a:rPr lang="mr-IN" sz="2600" u="none" strike="noStrike" kern="1200" baseline="0" dirty="0">
                          <a:latin typeface="Trebuchet MS" charset="0"/>
                          <a:ea typeface="Trebuchet MS" charset="0"/>
                          <a:cs typeface="Trebuchet MS" charset="0"/>
                        </a:rPr>
                        <a:t>…</a:t>
                      </a:r>
                      <a:r>
                        <a:rPr lang="en-US" sz="2600" b="1" i="0" u="none" strike="noStrike" kern="1200" baseline="0" dirty="0">
                          <a:latin typeface="Trebuchet MS" charset="0"/>
                          <a:ea typeface="Trebuchet MS" charset="0"/>
                          <a:cs typeface="Trebuchet MS" charset="0"/>
                        </a:rPr>
                        <a:t>internal awareness of biases </a:t>
                      </a:r>
                      <a:r>
                        <a:rPr lang="en-US" sz="2600" b="0" i="0" u="none" strike="noStrike" kern="1200" baseline="0" dirty="0">
                          <a:latin typeface="Trebuchet MS" charset="0"/>
                          <a:ea typeface="Trebuchet MS" charset="0"/>
                          <a:cs typeface="Trebuchet MS" charset="0"/>
                        </a:rPr>
                        <a:t>such as gender, culture, race/ethnicity, social class or status, political views, education</a:t>
                      </a:r>
                      <a:r>
                        <a:rPr lang="mr-IN" sz="2600" b="1" i="0" u="none" strike="noStrike" kern="1200" baseline="0" dirty="0">
                          <a:latin typeface="Trebuchet MS" charset="0"/>
                          <a:ea typeface="Trebuchet MS" charset="0"/>
                          <a:cs typeface="Trebuchet MS" charset="0"/>
                        </a:rPr>
                        <a:t>…</a:t>
                      </a:r>
                      <a:r>
                        <a:rPr lang="en-US" sz="2600" b="1" i="0" u="none" strike="noStrike" kern="1200" baseline="0" dirty="0">
                          <a:latin typeface="Trebuchet MS" charset="0"/>
                          <a:ea typeface="Trebuchet MS" charset="0"/>
                          <a:cs typeface="Trebuchet MS" charset="0"/>
                        </a:rPr>
                        <a:t>”</a:t>
                      </a:r>
                      <a:endParaRPr lang="en-US" sz="2600" b="0" i="0" u="none" strike="noStrike" kern="1200" baseline="0" dirty="0">
                        <a:solidFill>
                          <a:schemeClr val="dk1"/>
                        </a:solidFill>
                        <a:latin typeface="Trebuchet MS" charset="0"/>
                        <a:ea typeface="Trebuchet MS" charset="0"/>
                        <a:cs typeface="Trebuchet MS" charset="0"/>
                      </a:endParaRPr>
                    </a:p>
                  </a:txBody>
                  <a:tcPr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309206">
                <a:tc>
                  <a:txBody>
                    <a:bodyPr/>
                    <a:lstStyle/>
                    <a:p>
                      <a:r>
                        <a:rPr lang="en-US" sz="2600" baseline="0" dirty="0">
                          <a:latin typeface="Trebuchet MS" charset="0"/>
                          <a:ea typeface="Trebuchet MS" charset="0"/>
                          <a:cs typeface="Trebuchet MS" charset="0"/>
                        </a:rPr>
                        <a:t>Critical thinking</a:t>
                      </a:r>
                      <a:endParaRPr lang="en-US" sz="2600" dirty="0">
                        <a:latin typeface="Trebuchet MS" charset="0"/>
                        <a:ea typeface="Trebuchet MS" charset="0"/>
                        <a:cs typeface="Trebuchet MS" charset="0"/>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r>
                        <a:rPr lang="en-US" sz="2600" dirty="0">
                          <a:latin typeface="Trebuchet MS" charset="0"/>
                          <a:ea typeface="Trebuchet MS" charset="0"/>
                          <a:cs typeface="Trebuchet MS" charset="0"/>
                        </a:rPr>
                        <a:t>29 (16%)</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r>
                        <a:rPr lang="en-US" sz="2600" u="none" strike="noStrike" kern="1200" baseline="0" dirty="0">
                          <a:latin typeface="Trebuchet MS" charset="0"/>
                          <a:ea typeface="Trebuchet MS" charset="0"/>
                          <a:cs typeface="Trebuchet MS" charset="0"/>
                        </a:rPr>
                        <a:t>“…</a:t>
                      </a:r>
                      <a:r>
                        <a:rPr lang="en-US" sz="2600" b="1" u="none" strike="noStrike" kern="1200" baseline="0" dirty="0">
                          <a:latin typeface="Trebuchet MS" charset="0"/>
                          <a:ea typeface="Trebuchet MS" charset="0"/>
                          <a:cs typeface="Trebuchet MS" charset="0"/>
                        </a:rPr>
                        <a:t>brainstorm solutions to challenges</a:t>
                      </a:r>
                      <a:r>
                        <a:rPr lang="en-US" sz="2600" u="none" strike="noStrike" kern="1200" baseline="0" dirty="0">
                          <a:latin typeface="Trebuchet MS" charset="0"/>
                          <a:ea typeface="Trebuchet MS" charset="0"/>
                          <a:cs typeface="Trebuchet MS" charset="0"/>
                        </a:rPr>
                        <a:t>, receive feedback from others.”</a:t>
                      </a:r>
                      <a:endParaRPr lang="en-US" sz="2600" b="0" i="0" u="none" strike="noStrike" kern="1200" baseline="0" dirty="0">
                        <a:solidFill>
                          <a:schemeClr val="dk1"/>
                        </a:solidFill>
                        <a:latin typeface="Trebuchet MS" charset="0"/>
                        <a:ea typeface="Trebuchet MS" charset="0"/>
                        <a:cs typeface="Trebuchet MS" charset="0"/>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309206">
                <a:tc>
                  <a:txBody>
                    <a:bodyPr/>
                    <a:lstStyle/>
                    <a:p>
                      <a:r>
                        <a:rPr lang="en-US" sz="2600" dirty="0">
                          <a:latin typeface="Trebuchet MS" charset="0"/>
                          <a:ea typeface="Trebuchet MS" charset="0"/>
                          <a:cs typeface="Trebuchet MS" charset="0"/>
                        </a:rPr>
                        <a:t>Openness</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r>
                        <a:rPr lang="en-US" sz="2600" dirty="0">
                          <a:latin typeface="Trebuchet MS" charset="0"/>
                          <a:ea typeface="Trebuchet MS" charset="0"/>
                          <a:cs typeface="Trebuchet MS" charset="0"/>
                        </a:rPr>
                        <a:t>23 (1</a:t>
                      </a:r>
                      <a:r>
                        <a:rPr lang="en-US" sz="2600" baseline="0" dirty="0">
                          <a:latin typeface="Trebuchet MS" charset="0"/>
                          <a:ea typeface="Trebuchet MS" charset="0"/>
                          <a:cs typeface="Trebuchet MS" charset="0"/>
                        </a:rPr>
                        <a:t>3%)</a:t>
                      </a:r>
                      <a:endParaRPr lang="en-US" sz="2600" dirty="0">
                        <a:latin typeface="Trebuchet MS" charset="0"/>
                        <a:ea typeface="Trebuchet MS" charset="0"/>
                        <a:cs typeface="Trebuchet MS" charset="0"/>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r>
                        <a:rPr lang="en-US" sz="2600" u="none" strike="noStrike" kern="1200" baseline="0" dirty="0">
                          <a:latin typeface="Trebuchet MS" charset="0"/>
                          <a:ea typeface="Trebuchet MS" charset="0"/>
                          <a:cs typeface="Trebuchet MS" charset="0"/>
                        </a:rPr>
                        <a:t>“</a:t>
                      </a:r>
                      <a:r>
                        <a:rPr lang="en-US" sz="2600" b="1" u="none" strike="noStrike" kern="1200" baseline="0" dirty="0">
                          <a:latin typeface="Trebuchet MS" charset="0"/>
                          <a:ea typeface="Trebuchet MS" charset="0"/>
                          <a:cs typeface="Trebuchet MS" charset="0"/>
                        </a:rPr>
                        <a:t>An openness </a:t>
                      </a:r>
                      <a:r>
                        <a:rPr lang="en-US" sz="2600" u="none" strike="noStrike" kern="1200" baseline="0" dirty="0">
                          <a:latin typeface="Trebuchet MS" charset="0"/>
                          <a:ea typeface="Trebuchet MS" charset="0"/>
                          <a:cs typeface="Trebuchet MS" charset="0"/>
                        </a:rPr>
                        <a:t>to improvement and change. </a:t>
                      </a:r>
                      <a:r>
                        <a:rPr lang="en-US" sz="2600" dirty="0">
                          <a:latin typeface="Trebuchet MS" charset="0"/>
                          <a:ea typeface="Trebuchet MS" charset="0"/>
                          <a:cs typeface="Trebuchet MS" charset="0"/>
                        </a:rPr>
                        <a:t>”</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itle 1">
            <a:extLst>
              <a:ext uri="{FF2B5EF4-FFF2-40B4-BE49-F238E27FC236}">
                <a16:creationId xmlns:a16="http://schemas.microsoft.com/office/drawing/2014/main" id="{DD38D20E-839B-431F-8EAE-6980088FBD9F}"/>
              </a:ext>
            </a:extLst>
          </p:cNvPr>
          <p:cNvSpPr txBox="1">
            <a:spLocks/>
          </p:cNvSpPr>
          <p:nvPr/>
        </p:nvSpPr>
        <p:spPr>
          <a:xfrm>
            <a:off x="502789" y="199511"/>
            <a:ext cx="1115317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i="1" dirty="0">
                <a:solidFill>
                  <a:schemeClr val="bg1"/>
                </a:solidFill>
                <a:latin typeface="Trebuchet MS" charset="0"/>
                <a:ea typeface="Trebuchet MS" charset="0"/>
                <a:cs typeface="Trebuchet MS" charset="0"/>
              </a:rPr>
              <a:t>What components or skillsets seem to make up the competency, "reflective practice"? </a:t>
            </a:r>
          </a:p>
        </p:txBody>
      </p:sp>
    </p:spTree>
    <p:extLst>
      <p:ext uri="{BB962C8B-B14F-4D97-AF65-F5344CB8AC3E}">
        <p14:creationId xmlns:p14="http://schemas.microsoft.com/office/powerpoint/2010/main" val="129757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38D20E-839B-431F-8EAE-6980088FBD9F}"/>
              </a:ext>
            </a:extLst>
          </p:cNvPr>
          <p:cNvSpPr txBox="1">
            <a:spLocks/>
          </p:cNvSpPr>
          <p:nvPr/>
        </p:nvSpPr>
        <p:spPr>
          <a:xfrm>
            <a:off x="502788" y="2981620"/>
            <a:ext cx="1115317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i="1" dirty="0">
              <a:solidFill>
                <a:schemeClr val="bg1"/>
              </a:solidFill>
              <a:latin typeface="Trebuchet MS" charset="0"/>
              <a:ea typeface="Trebuchet MS" charset="0"/>
              <a:cs typeface="Trebuchet MS"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381910158"/>
              </p:ext>
            </p:extLst>
          </p:nvPr>
        </p:nvGraphicFramePr>
        <p:xfrm>
          <a:off x="719432" y="2996506"/>
          <a:ext cx="10719885" cy="1280160"/>
        </p:xfrm>
        <a:graphic>
          <a:graphicData uri="http://schemas.openxmlformats.org/drawingml/2006/table">
            <a:tbl>
              <a:tblPr firstRow="1" bandRow="1">
                <a:tableStyleId>{2D5ABB26-0587-4C30-8999-92F81FD0307C}</a:tableStyleId>
              </a:tblPr>
              <a:tblGrid>
                <a:gridCol w="2143977">
                  <a:extLst>
                    <a:ext uri="{9D8B030D-6E8A-4147-A177-3AD203B41FA5}">
                      <a16:colId xmlns:a16="http://schemas.microsoft.com/office/drawing/2014/main" val="20000"/>
                    </a:ext>
                  </a:extLst>
                </a:gridCol>
                <a:gridCol w="2143977">
                  <a:extLst>
                    <a:ext uri="{9D8B030D-6E8A-4147-A177-3AD203B41FA5}">
                      <a16:colId xmlns:a16="http://schemas.microsoft.com/office/drawing/2014/main" val="20001"/>
                    </a:ext>
                  </a:extLst>
                </a:gridCol>
                <a:gridCol w="2143977">
                  <a:extLst>
                    <a:ext uri="{9D8B030D-6E8A-4147-A177-3AD203B41FA5}">
                      <a16:colId xmlns:a16="http://schemas.microsoft.com/office/drawing/2014/main" val="20002"/>
                    </a:ext>
                  </a:extLst>
                </a:gridCol>
                <a:gridCol w="2143977">
                  <a:extLst>
                    <a:ext uri="{9D8B030D-6E8A-4147-A177-3AD203B41FA5}">
                      <a16:colId xmlns:a16="http://schemas.microsoft.com/office/drawing/2014/main" val="20003"/>
                    </a:ext>
                  </a:extLst>
                </a:gridCol>
                <a:gridCol w="2143977">
                  <a:extLst>
                    <a:ext uri="{9D8B030D-6E8A-4147-A177-3AD203B41FA5}">
                      <a16:colId xmlns:a16="http://schemas.microsoft.com/office/drawing/2014/main" val="20004"/>
                    </a:ext>
                  </a:extLst>
                </a:gridCol>
              </a:tblGrid>
              <a:tr h="914400">
                <a:tc>
                  <a:txBody>
                    <a:bodyPr/>
                    <a:lstStyle/>
                    <a:p>
                      <a:pPr algn="ctr"/>
                      <a:r>
                        <a:rPr lang="en-US" sz="2600" dirty="0">
                          <a:solidFill>
                            <a:schemeClr val="bg1"/>
                          </a:solidFill>
                          <a:latin typeface="Trebuchet MS" panose="020B0603020202020204" pitchFamily="34" charset="0"/>
                        </a:rPr>
                        <a:t>Very</a:t>
                      </a:r>
                      <a:r>
                        <a:rPr lang="en-US" sz="2600" baseline="0" dirty="0">
                          <a:solidFill>
                            <a:schemeClr val="bg1"/>
                          </a:solidFill>
                          <a:latin typeface="Trebuchet MS" panose="020B0603020202020204" pitchFamily="34" charset="0"/>
                        </a:rPr>
                        <a:t> Easy to Master</a:t>
                      </a:r>
                      <a:endParaRPr lang="en-US" sz="2600" dirty="0">
                        <a:solidFill>
                          <a:schemeClr val="bg1"/>
                        </a:solidFill>
                        <a:latin typeface="Trebuchet MS" panose="020B0603020202020204" pitchFamily="34" charset="0"/>
                      </a:endParaRPr>
                    </a:p>
                  </a:txBody>
                  <a:tcPr anchor="ctr"/>
                </a:tc>
                <a:tc>
                  <a:txBody>
                    <a:bodyPr/>
                    <a:lstStyle/>
                    <a:p>
                      <a:pPr algn="ctr"/>
                      <a:r>
                        <a:rPr lang="en-US" sz="2600" dirty="0">
                          <a:solidFill>
                            <a:schemeClr val="bg1"/>
                          </a:solidFill>
                          <a:latin typeface="Trebuchet MS" panose="020B0603020202020204" pitchFamily="34" charset="0"/>
                        </a:rPr>
                        <a:t>Easy to Master</a:t>
                      </a:r>
                    </a:p>
                  </a:txBody>
                  <a:tcPr anchor="ctr"/>
                </a:tc>
                <a:tc>
                  <a:txBody>
                    <a:bodyPr/>
                    <a:lstStyle/>
                    <a:p>
                      <a:pPr algn="ctr"/>
                      <a:r>
                        <a:rPr lang="en-US" sz="2600" dirty="0">
                          <a:solidFill>
                            <a:schemeClr val="bg1"/>
                          </a:solidFill>
                          <a:latin typeface="Trebuchet MS" panose="020B0603020202020204" pitchFamily="34" charset="0"/>
                        </a:rPr>
                        <a:t>Difficult to Master</a:t>
                      </a:r>
                    </a:p>
                  </a:txBody>
                  <a:tcPr anchor="ctr"/>
                </a:tc>
                <a:tc>
                  <a:txBody>
                    <a:bodyPr/>
                    <a:lstStyle/>
                    <a:p>
                      <a:pPr algn="ctr"/>
                      <a:r>
                        <a:rPr lang="en-US" sz="2600" dirty="0">
                          <a:solidFill>
                            <a:schemeClr val="bg1"/>
                          </a:solidFill>
                          <a:latin typeface="Trebuchet MS" panose="020B0603020202020204" pitchFamily="34" charset="0"/>
                        </a:rPr>
                        <a:t>Very Difficult to Master</a:t>
                      </a:r>
                    </a:p>
                  </a:txBody>
                  <a:tcPr anchor="ctr"/>
                </a:tc>
                <a:tc>
                  <a:txBody>
                    <a:bodyPr/>
                    <a:lstStyle/>
                    <a:p>
                      <a:pPr algn="ctr"/>
                      <a:r>
                        <a:rPr lang="en-US" sz="2600" dirty="0">
                          <a:solidFill>
                            <a:schemeClr val="bg1"/>
                          </a:solidFill>
                          <a:latin typeface="Trebuchet MS" panose="020B0603020202020204" pitchFamily="34" charset="0"/>
                        </a:rPr>
                        <a:t>Not Related to Reflective Practice</a:t>
                      </a:r>
                    </a:p>
                  </a:txBody>
                  <a:tcPr anchor="ctr"/>
                </a:tc>
                <a:extLst>
                  <a:ext uri="{0D108BD9-81ED-4DB2-BD59-A6C34878D82A}">
                    <a16:rowId xmlns:a16="http://schemas.microsoft.com/office/drawing/2014/main" val="10000"/>
                  </a:ext>
                </a:extLst>
              </a:tr>
            </a:tbl>
          </a:graphicData>
        </a:graphic>
      </p:graphicFrame>
      <p:sp>
        <p:nvSpPr>
          <p:cNvPr id="8" name="TextBox 7"/>
          <p:cNvSpPr txBox="1"/>
          <p:nvPr/>
        </p:nvSpPr>
        <p:spPr>
          <a:xfrm>
            <a:off x="2562312" y="992221"/>
            <a:ext cx="7067384" cy="1323439"/>
          </a:xfrm>
          <a:prstGeom prst="rect">
            <a:avLst/>
          </a:prstGeom>
          <a:noFill/>
        </p:spPr>
        <p:txBody>
          <a:bodyPr wrap="none" rtlCol="0">
            <a:spAutoFit/>
          </a:bodyPr>
          <a:lstStyle/>
          <a:p>
            <a:pPr algn="ctr"/>
            <a:r>
              <a:rPr lang="en-US" sz="8000" dirty="0">
                <a:latin typeface="Trebuchet MS" panose="020B0603020202020204" pitchFamily="34" charset="0"/>
              </a:rPr>
              <a:t>Self-Awareness</a:t>
            </a:r>
          </a:p>
        </p:txBody>
      </p:sp>
    </p:spTree>
    <p:extLst>
      <p:ext uri="{BB962C8B-B14F-4D97-AF65-F5344CB8AC3E}">
        <p14:creationId xmlns:p14="http://schemas.microsoft.com/office/powerpoint/2010/main" val="128751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2" name="Cube 1"/>
          <p:cNvSpPr/>
          <p:nvPr/>
        </p:nvSpPr>
        <p:spPr>
          <a:xfrm>
            <a:off x="1636295" y="3801979"/>
            <a:ext cx="8919410" cy="1824789"/>
          </a:xfrm>
          <a:prstGeom prst="cube">
            <a:avLst/>
          </a:prstGeom>
          <a:solidFill>
            <a:srgbClr val="F7E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rebuchet MS" panose="020B0603020202020204" pitchFamily="34" charset="0"/>
              </a:rPr>
              <a:t>The Easy Eight</a:t>
            </a:r>
          </a:p>
        </p:txBody>
      </p:sp>
      <p:sp>
        <p:nvSpPr>
          <p:cNvPr id="4" name="Cube 3"/>
          <p:cNvSpPr/>
          <p:nvPr/>
        </p:nvSpPr>
        <p:spPr>
          <a:xfrm>
            <a:off x="2975811" y="2470484"/>
            <a:ext cx="6240379" cy="1784685"/>
          </a:xfrm>
          <a:prstGeom prst="cube">
            <a:avLst/>
          </a:prstGeom>
          <a:solidFill>
            <a:srgbClr val="74C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rebuchet MS" panose="020B0603020202020204" pitchFamily="34" charset="0"/>
              </a:rPr>
              <a:t>The Middle Seven</a:t>
            </a:r>
          </a:p>
        </p:txBody>
      </p:sp>
      <p:sp>
        <p:nvSpPr>
          <p:cNvPr id="5" name="Cube 4"/>
          <p:cNvSpPr/>
          <p:nvPr/>
        </p:nvSpPr>
        <p:spPr>
          <a:xfrm>
            <a:off x="4267200" y="1134980"/>
            <a:ext cx="3657601" cy="1716505"/>
          </a:xfrm>
          <a:prstGeom prst="cube">
            <a:avLst/>
          </a:prstGeom>
          <a:solidFill>
            <a:srgbClr val="FF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rebuchet MS" panose="020B0603020202020204" pitchFamily="34" charset="0"/>
              </a:rPr>
              <a:t>The Difficult Seven</a:t>
            </a:r>
          </a:p>
        </p:txBody>
      </p:sp>
      <p:sp>
        <p:nvSpPr>
          <p:cNvPr id="6" name="Right Arrow 5"/>
          <p:cNvSpPr/>
          <p:nvPr/>
        </p:nvSpPr>
        <p:spPr>
          <a:xfrm>
            <a:off x="352925" y="1134980"/>
            <a:ext cx="3914275" cy="133550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45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E080D-9FF7-4DA3-B24D-49D1225314EF}"/>
              </a:ext>
            </a:extLst>
          </p:cNvPr>
          <p:cNvSpPr txBox="1">
            <a:spLocks/>
          </p:cNvSpPr>
          <p:nvPr/>
        </p:nvSpPr>
        <p:spPr>
          <a:xfrm>
            <a:off x="6917266" y="1210733"/>
            <a:ext cx="3446377" cy="4436534"/>
          </a:xfrm>
          <a:prstGeom prst="round2DiagRect">
            <a:avLst/>
          </a:prstGeom>
          <a:gradFill flip="none" rotWithShape="1">
            <a:gsLst>
              <a:gs pos="0">
                <a:schemeClr val="tx1">
                  <a:alpha val="55000"/>
                </a:schemeClr>
              </a:gs>
              <a:gs pos="50000">
                <a:schemeClr val="tx1">
                  <a:alpha val="35000"/>
                </a:schemeClr>
              </a:gs>
              <a:gs pos="100000">
                <a:schemeClr val="tx1">
                  <a:alpha val="15000"/>
                </a:schemeClr>
              </a:gs>
            </a:gsLst>
            <a:lin ang="5400000" scaled="1"/>
            <a:tileRect/>
          </a:gra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a:solidFill>
                  <a:schemeClr val="bg1"/>
                </a:solidFill>
                <a:latin typeface="Trebuchet MS" charset="0"/>
                <a:ea typeface="Trebuchet MS" charset="0"/>
                <a:cs typeface="Trebuchet MS" charset="0"/>
              </a:rPr>
              <a:t> </a:t>
            </a:r>
            <a:endParaRPr lang="en-US" sz="3600" dirty="0">
              <a:solidFill>
                <a:schemeClr val="bg1"/>
              </a:solidFill>
              <a:latin typeface="Trebuchet MS" charset="0"/>
              <a:ea typeface="Trebuchet MS" charset="0"/>
              <a:cs typeface="Trebuchet MS" charset="0"/>
            </a:endParaRPr>
          </a:p>
        </p:txBody>
      </p:sp>
      <p:graphicFrame>
        <p:nvGraphicFramePr>
          <p:cNvPr id="4" name="Content Placeholder 3">
            <a:extLst>
              <a:ext uri="{FF2B5EF4-FFF2-40B4-BE49-F238E27FC236}">
                <a16:creationId xmlns:a16="http://schemas.microsoft.com/office/drawing/2014/main" id="{55FA5A92-5BF7-488C-9AA5-AC76F49F5E1E}"/>
              </a:ext>
            </a:extLst>
          </p:cNvPr>
          <p:cNvGraphicFramePr>
            <a:graphicFrameLocks noGrp="1"/>
          </p:cNvGraphicFramePr>
          <p:nvPr>
            <p:ph idx="1"/>
            <p:extLst>
              <p:ext uri="{D42A27DB-BD31-4B8C-83A1-F6EECF244321}">
                <p14:modId xmlns:p14="http://schemas.microsoft.com/office/powerpoint/2010/main" val="536797841"/>
              </p:ext>
            </p:extLst>
          </p:nvPr>
        </p:nvGraphicFramePr>
        <p:xfrm>
          <a:off x="1732546" y="1383639"/>
          <a:ext cx="8951497" cy="4090722"/>
        </p:xfrm>
        <a:graphic>
          <a:graphicData uri="http://schemas.openxmlformats.org/drawingml/2006/table">
            <a:tbl>
              <a:tblPr firstRow="1" bandRow="1">
                <a:tableStyleId>{073A0DAA-6AF3-43AB-8588-CEC1D06C72B9}</a:tableStyleId>
              </a:tblPr>
              <a:tblGrid>
                <a:gridCol w="5269833">
                  <a:extLst>
                    <a:ext uri="{9D8B030D-6E8A-4147-A177-3AD203B41FA5}">
                      <a16:colId xmlns:a16="http://schemas.microsoft.com/office/drawing/2014/main" val="1892960415"/>
                    </a:ext>
                  </a:extLst>
                </a:gridCol>
                <a:gridCol w="2174872">
                  <a:extLst>
                    <a:ext uri="{9D8B030D-6E8A-4147-A177-3AD203B41FA5}">
                      <a16:colId xmlns:a16="http://schemas.microsoft.com/office/drawing/2014/main" val="1899168379"/>
                    </a:ext>
                  </a:extLst>
                </a:gridCol>
                <a:gridCol w="1506792">
                  <a:extLst>
                    <a:ext uri="{9D8B030D-6E8A-4147-A177-3AD203B41FA5}">
                      <a16:colId xmlns:a16="http://schemas.microsoft.com/office/drawing/2014/main" val="3790198162"/>
                    </a:ext>
                  </a:extLst>
                </a:gridCol>
              </a:tblGrid>
              <a:tr h="556758">
                <a:tc>
                  <a:txBody>
                    <a:bodyPr/>
                    <a:lstStyle/>
                    <a:p>
                      <a:pPr algn="ctr"/>
                      <a:r>
                        <a:rPr lang="en-US" sz="2600" b="1" dirty="0">
                          <a:solidFill>
                            <a:schemeClr val="tx1"/>
                          </a:solidFill>
                          <a:latin typeface="Trebuchet MS" panose="020B0603020202020204" pitchFamily="34" charset="0"/>
                        </a:rPr>
                        <a:t>Element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600" b="1" dirty="0">
                          <a:solidFill>
                            <a:schemeClr val="bg1"/>
                          </a:solidFill>
                          <a:latin typeface="Trebuchet MS" panose="020B0603020202020204" pitchFamily="34" charset="0"/>
                        </a:rPr>
                        <a:t>       Mean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600" b="1" dirty="0">
                          <a:solidFill>
                            <a:srgbClr val="FFFFFF"/>
                          </a:solidFill>
                          <a:latin typeface="Trebuchet MS"/>
                        </a:rPr>
                        <a:t>SD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0510852"/>
                  </a:ext>
                </a:extLst>
              </a:tr>
              <a:tr h="504852">
                <a:tc>
                  <a:txBody>
                    <a:bodyPr/>
                    <a:lstStyle/>
                    <a:p>
                      <a:pPr algn="l" fontAlgn="t"/>
                      <a:r>
                        <a:rPr lang="en-US" sz="2600" b="0" u="none" strike="noStrike" dirty="0">
                          <a:solidFill>
                            <a:schemeClr val="tx1"/>
                          </a:solidFill>
                          <a:effectLst/>
                          <a:latin typeface="Trebuchet MS" panose="020B0603020202020204" pitchFamily="34" charset="0"/>
                        </a:rPr>
                        <a:t>Self-Awareness - - - - - - - - - - - - - </a:t>
                      </a:r>
                      <a:endParaRPr lang="en-US" sz="2600" b="0" i="0" u="none" strike="noStrike" dirty="0">
                        <a:solidFill>
                          <a:schemeClr val="tx1"/>
                        </a:solidFill>
                        <a:effectLst/>
                        <a:latin typeface="Trebuchet MS" panose="020B0603020202020204" pitchFamily="34" charset="0"/>
                      </a:endParaRP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baseline="0" dirty="0">
                          <a:solidFill>
                            <a:schemeClr val="bg1"/>
                          </a:solidFill>
                          <a:effectLst/>
                          <a:latin typeface="Trebuchet MS" panose="020B0603020202020204" pitchFamily="34" charset="0"/>
                        </a:rPr>
                        <a:t> - - - - - - </a:t>
                      </a:r>
                      <a:r>
                        <a:rPr lang="en-US" sz="2600" b="0" i="0" u="none" strike="noStrike" dirty="0">
                          <a:solidFill>
                            <a:schemeClr val="bg1"/>
                          </a:solidFill>
                          <a:effectLst/>
                          <a:latin typeface="Trebuchet MS" panose="020B0603020202020204" pitchFamily="34" charset="0"/>
                        </a:rPr>
                        <a:t>3.03</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.79</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11379405"/>
                  </a:ext>
                </a:extLst>
              </a:tr>
              <a:tr h="504852">
                <a:tc>
                  <a:txBody>
                    <a:bodyPr/>
                    <a:lstStyle/>
                    <a:p>
                      <a:pPr algn="l" fontAlgn="t"/>
                      <a:r>
                        <a:rPr lang="en-US" sz="2600" b="0" i="0" u="none" strike="noStrike" dirty="0">
                          <a:solidFill>
                            <a:schemeClr val="tx1"/>
                          </a:solidFill>
                          <a:effectLst/>
                          <a:latin typeface="Trebuchet MS" panose="020B0603020202020204" pitchFamily="34" charset="0"/>
                        </a:rPr>
                        <a:t>Understanding Power Dynamics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baseline="0" dirty="0">
                          <a:solidFill>
                            <a:schemeClr val="bg1"/>
                          </a:solidFill>
                          <a:effectLst/>
                          <a:latin typeface="Trebuchet MS" panose="020B0603020202020204" pitchFamily="34" charset="0"/>
                        </a:rPr>
                        <a:t> - - - - - - </a:t>
                      </a:r>
                      <a:r>
                        <a:rPr lang="en-US" sz="2600" b="0" i="0" u="none" strike="noStrike" dirty="0">
                          <a:solidFill>
                            <a:schemeClr val="bg1"/>
                          </a:solidFill>
                          <a:effectLst/>
                          <a:latin typeface="Trebuchet MS" panose="020B0603020202020204" pitchFamily="34" charset="0"/>
                        </a:rPr>
                        <a:t>2.91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6023470"/>
                  </a:ext>
                </a:extLst>
              </a:tr>
              <a:tr h="504852">
                <a:tc>
                  <a:txBody>
                    <a:bodyPr/>
                    <a:lstStyle/>
                    <a:p>
                      <a:pPr algn="l" fontAlgn="t"/>
                      <a:r>
                        <a:rPr lang="en-US" sz="2600" b="0" i="0" u="none" strike="noStrike" dirty="0">
                          <a:solidFill>
                            <a:schemeClr val="tx1"/>
                          </a:solidFill>
                          <a:effectLst/>
                          <a:latin typeface="Trebuchet MS" panose="020B0603020202020204" pitchFamily="34" charset="0"/>
                        </a:rPr>
                        <a:t>Ability to Receive Feedback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a:t>
                      </a:r>
                      <a:r>
                        <a:rPr lang="en-US" sz="2600" b="0" i="0" u="none" strike="noStrike" baseline="0" dirty="0">
                          <a:solidFill>
                            <a:schemeClr val="bg1"/>
                          </a:solidFill>
                          <a:effectLst/>
                          <a:latin typeface="Trebuchet MS" panose="020B0603020202020204" pitchFamily="34" charset="0"/>
                        </a:rPr>
                        <a:t>- - - - - - </a:t>
                      </a:r>
                      <a:r>
                        <a:rPr lang="en-US" sz="2600" b="0" i="0" u="none" strike="noStrike" dirty="0">
                          <a:solidFill>
                            <a:schemeClr val="bg1"/>
                          </a:solidFill>
                          <a:effectLst/>
                          <a:latin typeface="Trebuchet MS" panose="020B0603020202020204" pitchFamily="34" charset="0"/>
                        </a:rPr>
                        <a:t>2.84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3595671"/>
                  </a:ext>
                </a:extLst>
              </a:tr>
              <a:tr h="504852">
                <a:tc>
                  <a:txBody>
                    <a:bodyPr/>
                    <a:lstStyle/>
                    <a:p>
                      <a:pPr algn="l" fontAlgn="t"/>
                      <a:r>
                        <a:rPr lang="en-US" sz="2600" b="0" i="0" u="none" strike="noStrike" dirty="0">
                          <a:solidFill>
                            <a:schemeClr val="tx1"/>
                          </a:solidFill>
                          <a:effectLst/>
                          <a:latin typeface="Trebuchet MS" panose="020B0603020202020204" pitchFamily="34" charset="0"/>
                        </a:rPr>
                        <a:t>Critical Thinking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a:t>
                      </a:r>
                      <a:r>
                        <a:rPr lang="en-US" sz="2600" b="0" i="0" u="none" strike="noStrike" baseline="0" dirty="0">
                          <a:solidFill>
                            <a:schemeClr val="bg1"/>
                          </a:solidFill>
                          <a:effectLst/>
                          <a:latin typeface="Trebuchet MS" panose="020B0603020202020204" pitchFamily="34" charset="0"/>
                        </a:rPr>
                        <a:t>- - - - - - </a:t>
                      </a:r>
                      <a:r>
                        <a:rPr lang="en-US" sz="2600" b="0" i="0" u="none" strike="noStrike" dirty="0">
                          <a:solidFill>
                            <a:schemeClr val="bg1"/>
                          </a:solidFill>
                          <a:effectLst/>
                          <a:latin typeface="Trebuchet MS" panose="020B0603020202020204" pitchFamily="34" charset="0"/>
                        </a:rPr>
                        <a:t>2.84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378228"/>
                  </a:ext>
                </a:extLst>
              </a:tr>
              <a:tr h="504852">
                <a:tc>
                  <a:txBody>
                    <a:bodyPr/>
                    <a:lstStyle/>
                    <a:p>
                      <a:pPr algn="l" fontAlgn="t"/>
                      <a:r>
                        <a:rPr lang="en-US" sz="2600" b="0" i="0" u="none" strike="noStrike" dirty="0">
                          <a:solidFill>
                            <a:schemeClr val="tx1"/>
                          </a:solidFill>
                          <a:effectLst/>
                          <a:latin typeface="Trebuchet MS" panose="020B0603020202020204" pitchFamily="34" charset="0"/>
                        </a:rPr>
                        <a:t>Ability to Give Feedback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a:t>
                      </a:r>
                      <a:r>
                        <a:rPr lang="en-US" sz="2600" b="0" i="0" u="none" strike="noStrike" baseline="0" dirty="0">
                          <a:solidFill>
                            <a:schemeClr val="bg1"/>
                          </a:solidFill>
                          <a:effectLst/>
                          <a:latin typeface="Trebuchet MS" panose="020B0603020202020204" pitchFamily="34" charset="0"/>
                        </a:rPr>
                        <a:t>- - - - - - </a:t>
                      </a:r>
                      <a:r>
                        <a:rPr lang="en-US" sz="2600" b="0" i="0" u="none" strike="noStrike" dirty="0">
                          <a:solidFill>
                            <a:schemeClr val="bg1"/>
                          </a:solidFill>
                          <a:effectLst/>
                          <a:latin typeface="Trebuchet MS" panose="020B0603020202020204" pitchFamily="34" charset="0"/>
                        </a:rPr>
                        <a:t>2.81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.80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7788353"/>
                  </a:ext>
                </a:extLst>
              </a:tr>
              <a:tr h="504852">
                <a:tc>
                  <a:txBody>
                    <a:bodyPr/>
                    <a:lstStyle/>
                    <a:p>
                      <a:pPr algn="l" fontAlgn="t"/>
                      <a:r>
                        <a:rPr lang="en-US" sz="2600" b="0" i="0" u="none" strike="noStrike" dirty="0">
                          <a:solidFill>
                            <a:schemeClr val="tx1"/>
                          </a:solidFill>
                          <a:effectLst/>
                          <a:latin typeface="Trebuchet MS" panose="020B0603020202020204" pitchFamily="34" charset="0"/>
                        </a:rPr>
                        <a:t>Listening Skills -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baseline="0" dirty="0">
                          <a:solidFill>
                            <a:schemeClr val="bg1"/>
                          </a:solidFill>
                          <a:effectLst/>
                          <a:latin typeface="Trebuchet MS" panose="020B0603020202020204" pitchFamily="34" charset="0"/>
                        </a:rPr>
                        <a:t> - - - - - - </a:t>
                      </a:r>
                      <a:r>
                        <a:rPr lang="en-US" sz="2600" b="0" i="0" u="none" strike="noStrike" dirty="0">
                          <a:solidFill>
                            <a:schemeClr val="bg1"/>
                          </a:solidFill>
                          <a:effectLst/>
                          <a:latin typeface="Trebuchet MS" panose="020B0603020202020204" pitchFamily="34" charset="0"/>
                        </a:rPr>
                        <a:t>2.80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.84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4241237"/>
                  </a:ext>
                </a:extLst>
              </a:tr>
              <a:tr h="504852">
                <a:tc>
                  <a:txBody>
                    <a:bodyPr/>
                    <a:lstStyle/>
                    <a:p>
                      <a:pPr algn="l" fontAlgn="t"/>
                      <a:r>
                        <a:rPr lang="en-US" sz="2600" b="0" i="0" u="none" strike="noStrike" dirty="0">
                          <a:solidFill>
                            <a:schemeClr val="tx1"/>
                          </a:solidFill>
                          <a:effectLst/>
                          <a:latin typeface="Trebuchet MS" panose="020B0603020202020204" pitchFamily="34" charset="0"/>
                        </a:rPr>
                        <a:t>Mindfulness - - -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- 2.75</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.81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9252836"/>
                  </a:ext>
                </a:extLst>
              </a:tr>
            </a:tbl>
          </a:graphicData>
        </a:graphic>
      </p:graphicFrame>
      <p:sp>
        <p:nvSpPr>
          <p:cNvPr id="5" name="TextBox 4"/>
          <p:cNvSpPr txBox="1"/>
          <p:nvPr/>
        </p:nvSpPr>
        <p:spPr>
          <a:xfrm>
            <a:off x="3625516" y="0"/>
            <a:ext cx="4940968" cy="707886"/>
          </a:xfrm>
          <a:prstGeom prst="rect">
            <a:avLst/>
          </a:prstGeom>
          <a:noFill/>
        </p:spPr>
        <p:txBody>
          <a:bodyPr wrap="square" rtlCol="0">
            <a:spAutoFit/>
          </a:bodyPr>
          <a:lstStyle/>
          <a:p>
            <a:pPr algn="ctr"/>
            <a:r>
              <a:rPr lang="en-US" sz="4000" dirty="0">
                <a:latin typeface="Trebuchet MS" charset="0"/>
                <a:ea typeface="Trebuchet MS" charset="0"/>
                <a:cs typeface="Trebuchet MS" charset="0"/>
              </a:rPr>
              <a:t>Most Difficult Seven</a:t>
            </a:r>
          </a:p>
        </p:txBody>
      </p:sp>
    </p:spTree>
    <p:extLst>
      <p:ext uri="{BB962C8B-B14F-4D97-AF65-F5344CB8AC3E}">
        <p14:creationId xmlns:p14="http://schemas.microsoft.com/office/powerpoint/2010/main" val="373520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2" name="Cube 1"/>
          <p:cNvSpPr/>
          <p:nvPr/>
        </p:nvSpPr>
        <p:spPr>
          <a:xfrm>
            <a:off x="1636295" y="3801979"/>
            <a:ext cx="8919410" cy="1824789"/>
          </a:xfrm>
          <a:prstGeom prst="cube">
            <a:avLst/>
          </a:prstGeom>
          <a:solidFill>
            <a:srgbClr val="F7E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rebuchet MS" panose="020B0603020202020204" pitchFamily="34" charset="0"/>
              </a:rPr>
              <a:t>The Easy Eight</a:t>
            </a:r>
          </a:p>
        </p:txBody>
      </p:sp>
      <p:sp>
        <p:nvSpPr>
          <p:cNvPr id="4" name="Cube 3"/>
          <p:cNvSpPr/>
          <p:nvPr/>
        </p:nvSpPr>
        <p:spPr>
          <a:xfrm>
            <a:off x="2975811" y="2470484"/>
            <a:ext cx="6240379" cy="1784685"/>
          </a:xfrm>
          <a:prstGeom prst="cube">
            <a:avLst/>
          </a:prstGeom>
          <a:solidFill>
            <a:srgbClr val="74C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rebuchet MS" panose="020B0603020202020204" pitchFamily="34" charset="0"/>
              </a:rPr>
              <a:t>The Middle Seven</a:t>
            </a:r>
          </a:p>
        </p:txBody>
      </p:sp>
      <p:sp>
        <p:nvSpPr>
          <p:cNvPr id="5" name="Cube 4"/>
          <p:cNvSpPr/>
          <p:nvPr/>
        </p:nvSpPr>
        <p:spPr>
          <a:xfrm>
            <a:off x="4267200" y="1134980"/>
            <a:ext cx="3657601" cy="1716505"/>
          </a:xfrm>
          <a:prstGeom prst="cube">
            <a:avLst/>
          </a:prstGeom>
          <a:solidFill>
            <a:srgbClr val="FF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rebuchet MS" panose="020B0603020202020204" pitchFamily="34" charset="0"/>
              </a:rPr>
              <a:t>The Difficult Seven</a:t>
            </a:r>
          </a:p>
        </p:txBody>
      </p:sp>
      <p:sp>
        <p:nvSpPr>
          <p:cNvPr id="3" name="Right Arrow 2"/>
          <p:cNvSpPr/>
          <p:nvPr/>
        </p:nvSpPr>
        <p:spPr>
          <a:xfrm>
            <a:off x="352925" y="1134980"/>
            <a:ext cx="3914275" cy="133550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52925" y="2695074"/>
            <a:ext cx="2622885" cy="133550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1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10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E080D-9FF7-4DA3-B24D-49D1225314EF}"/>
              </a:ext>
            </a:extLst>
          </p:cNvPr>
          <p:cNvSpPr txBox="1">
            <a:spLocks/>
          </p:cNvSpPr>
          <p:nvPr/>
        </p:nvSpPr>
        <p:spPr>
          <a:xfrm>
            <a:off x="6917266" y="1210733"/>
            <a:ext cx="3446377" cy="4436534"/>
          </a:xfrm>
          <a:prstGeom prst="round2DiagRect">
            <a:avLst/>
          </a:prstGeom>
          <a:gradFill flip="none" rotWithShape="1">
            <a:gsLst>
              <a:gs pos="0">
                <a:schemeClr val="tx1">
                  <a:alpha val="55000"/>
                </a:schemeClr>
              </a:gs>
              <a:gs pos="50000">
                <a:schemeClr val="tx1">
                  <a:alpha val="35000"/>
                </a:schemeClr>
              </a:gs>
              <a:gs pos="100000">
                <a:schemeClr val="tx1">
                  <a:alpha val="15000"/>
                </a:schemeClr>
              </a:gs>
            </a:gsLst>
            <a:lin ang="5400000" scaled="1"/>
            <a:tileRect/>
          </a:gra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a:solidFill>
                  <a:schemeClr val="bg1"/>
                </a:solidFill>
                <a:latin typeface="Trebuchet MS" charset="0"/>
                <a:ea typeface="Trebuchet MS" charset="0"/>
                <a:cs typeface="Trebuchet MS" charset="0"/>
              </a:rPr>
              <a:t> </a:t>
            </a:r>
            <a:endParaRPr lang="en-US" sz="3600" dirty="0">
              <a:solidFill>
                <a:schemeClr val="bg1"/>
              </a:solidFill>
              <a:latin typeface="Trebuchet MS" charset="0"/>
              <a:ea typeface="Trebuchet MS" charset="0"/>
              <a:cs typeface="Trebuchet MS" charset="0"/>
            </a:endParaRPr>
          </a:p>
        </p:txBody>
      </p:sp>
      <p:graphicFrame>
        <p:nvGraphicFramePr>
          <p:cNvPr id="4" name="Content Placeholder 3">
            <a:extLst>
              <a:ext uri="{FF2B5EF4-FFF2-40B4-BE49-F238E27FC236}">
                <a16:creationId xmlns:a16="http://schemas.microsoft.com/office/drawing/2014/main" id="{55FA5A92-5BF7-488C-9AA5-AC76F49F5E1E}"/>
              </a:ext>
            </a:extLst>
          </p:cNvPr>
          <p:cNvGraphicFramePr>
            <a:graphicFrameLocks noGrp="1"/>
          </p:cNvGraphicFramePr>
          <p:nvPr>
            <p:ph idx="1"/>
            <p:extLst>
              <p:ext uri="{D42A27DB-BD31-4B8C-83A1-F6EECF244321}">
                <p14:modId xmlns:p14="http://schemas.microsoft.com/office/powerpoint/2010/main" val="1064312660"/>
              </p:ext>
            </p:extLst>
          </p:nvPr>
        </p:nvGraphicFramePr>
        <p:xfrm>
          <a:off x="1620252" y="1383639"/>
          <a:ext cx="8951497" cy="4090722"/>
        </p:xfrm>
        <a:graphic>
          <a:graphicData uri="http://schemas.openxmlformats.org/drawingml/2006/table">
            <a:tbl>
              <a:tblPr firstRow="1" bandRow="1">
                <a:tableStyleId>{073A0DAA-6AF3-43AB-8588-CEC1D06C72B9}</a:tableStyleId>
              </a:tblPr>
              <a:tblGrid>
                <a:gridCol w="5269833">
                  <a:extLst>
                    <a:ext uri="{9D8B030D-6E8A-4147-A177-3AD203B41FA5}">
                      <a16:colId xmlns:a16="http://schemas.microsoft.com/office/drawing/2014/main" val="1892960415"/>
                    </a:ext>
                  </a:extLst>
                </a:gridCol>
                <a:gridCol w="2309787">
                  <a:extLst>
                    <a:ext uri="{9D8B030D-6E8A-4147-A177-3AD203B41FA5}">
                      <a16:colId xmlns:a16="http://schemas.microsoft.com/office/drawing/2014/main" val="1899168379"/>
                    </a:ext>
                  </a:extLst>
                </a:gridCol>
                <a:gridCol w="1371877">
                  <a:extLst>
                    <a:ext uri="{9D8B030D-6E8A-4147-A177-3AD203B41FA5}">
                      <a16:colId xmlns:a16="http://schemas.microsoft.com/office/drawing/2014/main" val="3642498950"/>
                    </a:ext>
                  </a:extLst>
                </a:gridCol>
              </a:tblGrid>
              <a:tr h="556758">
                <a:tc>
                  <a:txBody>
                    <a:bodyPr/>
                    <a:lstStyle/>
                    <a:p>
                      <a:pPr algn="ctr"/>
                      <a:r>
                        <a:rPr lang="en-US" sz="2600" dirty="0">
                          <a:solidFill>
                            <a:schemeClr val="tx1"/>
                          </a:solidFill>
                          <a:latin typeface="Trebuchet MS" panose="020B0603020202020204" pitchFamily="34" charset="0"/>
                        </a:rPr>
                        <a:t>Element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600" dirty="0">
                          <a:latin typeface="Trebuchet MS" panose="020B0603020202020204" pitchFamily="34" charset="0"/>
                        </a:rPr>
                        <a:t>         Mean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600" dirty="0">
                          <a:latin typeface="Trebuchet MS"/>
                        </a:rPr>
                        <a:t>SD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0510852"/>
                  </a:ext>
                </a:extLst>
              </a:tr>
              <a:tr h="504852">
                <a:tc>
                  <a:txBody>
                    <a:bodyPr/>
                    <a:lstStyle/>
                    <a:p>
                      <a:pPr algn="l" fontAlgn="t"/>
                      <a:r>
                        <a:rPr lang="en-US" sz="2600" b="0" i="0" u="none" strike="noStrike" dirty="0">
                          <a:solidFill>
                            <a:schemeClr val="tx1"/>
                          </a:solidFill>
                          <a:effectLst/>
                          <a:latin typeface="Trebuchet MS" panose="020B0603020202020204" pitchFamily="34" charset="0"/>
                        </a:rPr>
                        <a:t>Confidence - - - - - - - - - - - - - - - </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a:t>
                      </a:r>
                      <a:r>
                        <a:rPr lang="en-US" sz="2600" b="0" i="0" u="none" strike="noStrike" baseline="0" dirty="0">
                          <a:solidFill>
                            <a:schemeClr val="bg1"/>
                          </a:solidFill>
                          <a:effectLst/>
                          <a:latin typeface="Trebuchet MS" panose="020B0603020202020204" pitchFamily="34" charset="0"/>
                        </a:rPr>
                        <a:t>- - - - - - </a:t>
                      </a:r>
                      <a:r>
                        <a:rPr lang="en-US" sz="2600" b="0" i="0" u="none" strike="noStrike" dirty="0">
                          <a:solidFill>
                            <a:schemeClr val="bg1"/>
                          </a:solidFill>
                          <a:effectLst/>
                          <a:latin typeface="Trebuchet MS" panose="020B0603020202020204" pitchFamily="34" charset="0"/>
                        </a:rPr>
                        <a:t>2.74</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.73</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11379405"/>
                  </a:ext>
                </a:extLst>
              </a:tr>
              <a:tr h="504852">
                <a:tc>
                  <a:txBody>
                    <a:bodyPr/>
                    <a:lstStyle/>
                    <a:p>
                      <a:pPr algn="l" fontAlgn="t"/>
                      <a:r>
                        <a:rPr lang="en-US" sz="2600" b="0" i="0" u="none" strike="noStrike" dirty="0">
                          <a:solidFill>
                            <a:schemeClr val="tx1"/>
                          </a:solidFill>
                          <a:effectLst/>
                          <a:latin typeface="Trebuchet MS" panose="020B0603020202020204" pitchFamily="34" charset="0"/>
                        </a:rPr>
                        <a:t>Empathy - - - - - -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- 2.67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6023470"/>
                  </a:ext>
                </a:extLst>
              </a:tr>
              <a:tr h="504852">
                <a:tc>
                  <a:txBody>
                    <a:bodyPr/>
                    <a:lstStyle/>
                    <a:p>
                      <a:pPr algn="l" fontAlgn="t"/>
                      <a:r>
                        <a:rPr lang="en-US" sz="2600" b="0" i="0" u="none" strike="noStrike" dirty="0">
                          <a:solidFill>
                            <a:schemeClr val="tx1"/>
                          </a:solidFill>
                          <a:effectLst/>
                          <a:latin typeface="Trebuchet MS" panose="020B0603020202020204" pitchFamily="34" charset="0"/>
                        </a:rPr>
                        <a:t>Facilitation Skills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- 2.65</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.64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3595671"/>
                  </a:ext>
                </a:extLst>
              </a:tr>
              <a:tr h="504852">
                <a:tc>
                  <a:txBody>
                    <a:bodyPr/>
                    <a:lstStyle/>
                    <a:p>
                      <a:pPr algn="l" fontAlgn="t"/>
                      <a:r>
                        <a:rPr lang="en-US" sz="2600" b="0" i="0" u="none" strike="noStrike" dirty="0">
                          <a:solidFill>
                            <a:schemeClr val="tx1"/>
                          </a:solidFill>
                          <a:effectLst/>
                          <a:latin typeface="Trebuchet MS" panose="020B0603020202020204" pitchFamily="34" charset="0"/>
                        </a:rPr>
                        <a:t>Self-Esteem - - - -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- 2.63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378228"/>
                  </a:ext>
                </a:extLst>
              </a:tr>
              <a:tr h="504852">
                <a:tc>
                  <a:txBody>
                    <a:bodyPr/>
                    <a:lstStyle/>
                    <a:p>
                      <a:pPr algn="l" fontAlgn="t"/>
                      <a:r>
                        <a:rPr lang="en-US" sz="2600" b="0" i="0" u="none" strike="noStrike" dirty="0">
                          <a:solidFill>
                            <a:schemeClr val="tx1"/>
                          </a:solidFill>
                          <a:effectLst/>
                          <a:latin typeface="Trebuchet MS" panose="020B0603020202020204" pitchFamily="34" charset="0"/>
                        </a:rPr>
                        <a:t>Physical Awareness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- 2.60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7788353"/>
                  </a:ext>
                </a:extLst>
              </a:tr>
              <a:tr h="504852">
                <a:tc>
                  <a:txBody>
                    <a:bodyPr/>
                    <a:lstStyle/>
                    <a:p>
                      <a:pPr algn="l" fontAlgn="t"/>
                      <a:r>
                        <a:rPr lang="en-US" sz="2600" b="0" i="0" u="none" strike="noStrike" dirty="0">
                          <a:solidFill>
                            <a:schemeClr val="tx1"/>
                          </a:solidFill>
                          <a:effectLst/>
                          <a:latin typeface="Trebuchet MS" panose="020B0603020202020204" pitchFamily="34" charset="0"/>
                        </a:rPr>
                        <a:t>Collaboration - -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- 2.60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4241237"/>
                  </a:ext>
                </a:extLst>
              </a:tr>
              <a:tr h="504852">
                <a:tc>
                  <a:txBody>
                    <a:bodyPr/>
                    <a:lstStyle/>
                    <a:p>
                      <a:pPr algn="l" fontAlgn="t"/>
                      <a:r>
                        <a:rPr lang="en-US" sz="2600" b="0" i="0" u="none" strike="noStrike" dirty="0">
                          <a:solidFill>
                            <a:schemeClr val="tx1"/>
                          </a:solidFill>
                          <a:effectLst/>
                          <a:latin typeface="Trebuchet MS" panose="020B0603020202020204" pitchFamily="34" charset="0"/>
                        </a:rPr>
                        <a:t>Problem Solving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- 2.59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9252836"/>
                  </a:ext>
                </a:extLst>
              </a:tr>
            </a:tbl>
          </a:graphicData>
        </a:graphic>
      </p:graphicFrame>
      <p:sp>
        <p:nvSpPr>
          <p:cNvPr id="5" name="TextBox 4"/>
          <p:cNvSpPr txBox="1"/>
          <p:nvPr/>
        </p:nvSpPr>
        <p:spPr>
          <a:xfrm>
            <a:off x="3625516" y="0"/>
            <a:ext cx="4940968" cy="707886"/>
          </a:xfrm>
          <a:prstGeom prst="rect">
            <a:avLst/>
          </a:prstGeom>
          <a:noFill/>
        </p:spPr>
        <p:txBody>
          <a:bodyPr wrap="square" rtlCol="0">
            <a:spAutoFit/>
          </a:bodyPr>
          <a:lstStyle/>
          <a:p>
            <a:pPr algn="ctr"/>
            <a:r>
              <a:rPr lang="en-US" sz="4000" dirty="0">
                <a:latin typeface="Trebuchet MS" charset="0"/>
                <a:ea typeface="Trebuchet MS" charset="0"/>
                <a:cs typeface="Trebuchet MS" charset="0"/>
              </a:rPr>
              <a:t>Middle Seven</a:t>
            </a:r>
          </a:p>
        </p:txBody>
      </p:sp>
    </p:spTree>
    <p:extLst>
      <p:ext uri="{BB962C8B-B14F-4D97-AF65-F5344CB8AC3E}">
        <p14:creationId xmlns:p14="http://schemas.microsoft.com/office/powerpoint/2010/main" val="86476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2" name="Cube 1"/>
          <p:cNvSpPr/>
          <p:nvPr/>
        </p:nvSpPr>
        <p:spPr>
          <a:xfrm>
            <a:off x="1636295" y="3801979"/>
            <a:ext cx="8919410" cy="1824789"/>
          </a:xfrm>
          <a:prstGeom prst="cube">
            <a:avLst/>
          </a:prstGeom>
          <a:solidFill>
            <a:srgbClr val="F7E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rebuchet MS" panose="020B0603020202020204" pitchFamily="34" charset="0"/>
              </a:rPr>
              <a:t>The Easy Eight</a:t>
            </a:r>
          </a:p>
        </p:txBody>
      </p:sp>
      <p:sp>
        <p:nvSpPr>
          <p:cNvPr id="4" name="Cube 3"/>
          <p:cNvSpPr/>
          <p:nvPr/>
        </p:nvSpPr>
        <p:spPr>
          <a:xfrm>
            <a:off x="2975811" y="2470484"/>
            <a:ext cx="6240379" cy="1784685"/>
          </a:xfrm>
          <a:prstGeom prst="cube">
            <a:avLst/>
          </a:prstGeom>
          <a:solidFill>
            <a:srgbClr val="74C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rebuchet MS" panose="020B0603020202020204" pitchFamily="34" charset="0"/>
              </a:rPr>
              <a:t>The Middle Seven</a:t>
            </a:r>
          </a:p>
        </p:txBody>
      </p:sp>
      <p:sp>
        <p:nvSpPr>
          <p:cNvPr id="5" name="Cube 4"/>
          <p:cNvSpPr/>
          <p:nvPr/>
        </p:nvSpPr>
        <p:spPr>
          <a:xfrm>
            <a:off x="4267200" y="1134980"/>
            <a:ext cx="3657601" cy="1716505"/>
          </a:xfrm>
          <a:prstGeom prst="cube">
            <a:avLst/>
          </a:prstGeom>
          <a:solidFill>
            <a:srgbClr val="FF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rebuchet MS" panose="020B0603020202020204" pitchFamily="34" charset="0"/>
              </a:rPr>
              <a:t>The Difficult Seven</a:t>
            </a:r>
          </a:p>
        </p:txBody>
      </p:sp>
      <p:sp>
        <p:nvSpPr>
          <p:cNvPr id="3" name="Right Arrow 2"/>
          <p:cNvSpPr/>
          <p:nvPr/>
        </p:nvSpPr>
        <p:spPr>
          <a:xfrm>
            <a:off x="352926" y="4160921"/>
            <a:ext cx="1283369" cy="133550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52925" y="2695074"/>
            <a:ext cx="2622885" cy="133550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89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10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E080D-9FF7-4DA3-B24D-49D1225314EF}"/>
              </a:ext>
            </a:extLst>
          </p:cNvPr>
          <p:cNvSpPr txBox="1">
            <a:spLocks/>
          </p:cNvSpPr>
          <p:nvPr/>
        </p:nvSpPr>
        <p:spPr>
          <a:xfrm>
            <a:off x="6917266" y="1210732"/>
            <a:ext cx="3446377" cy="4901309"/>
          </a:xfrm>
          <a:prstGeom prst="round2DiagRect">
            <a:avLst/>
          </a:prstGeom>
          <a:gradFill flip="none" rotWithShape="1">
            <a:gsLst>
              <a:gs pos="0">
                <a:schemeClr val="tx1">
                  <a:alpha val="55000"/>
                </a:schemeClr>
              </a:gs>
              <a:gs pos="50000">
                <a:schemeClr val="tx1">
                  <a:alpha val="35000"/>
                </a:schemeClr>
              </a:gs>
              <a:gs pos="100000">
                <a:schemeClr val="tx1">
                  <a:alpha val="15000"/>
                </a:schemeClr>
              </a:gs>
            </a:gsLst>
            <a:lin ang="5400000" scaled="1"/>
            <a:tileRect/>
          </a:gra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a:solidFill>
                  <a:schemeClr val="bg1"/>
                </a:solidFill>
                <a:latin typeface="Trebuchet MS" charset="0"/>
                <a:ea typeface="Trebuchet MS" charset="0"/>
                <a:cs typeface="Trebuchet MS" charset="0"/>
              </a:rPr>
              <a:t> </a:t>
            </a:r>
            <a:endParaRPr lang="en-US" sz="3600" dirty="0">
              <a:solidFill>
                <a:schemeClr val="bg1"/>
              </a:solidFill>
              <a:latin typeface="Trebuchet MS" charset="0"/>
              <a:ea typeface="Trebuchet MS" charset="0"/>
              <a:cs typeface="Trebuchet MS" charset="0"/>
            </a:endParaRPr>
          </a:p>
        </p:txBody>
      </p:sp>
      <p:graphicFrame>
        <p:nvGraphicFramePr>
          <p:cNvPr id="4" name="Content Placeholder 3">
            <a:extLst>
              <a:ext uri="{FF2B5EF4-FFF2-40B4-BE49-F238E27FC236}">
                <a16:creationId xmlns:a16="http://schemas.microsoft.com/office/drawing/2014/main" id="{55FA5A92-5BF7-488C-9AA5-AC76F49F5E1E}"/>
              </a:ext>
            </a:extLst>
          </p:cNvPr>
          <p:cNvGraphicFramePr>
            <a:graphicFrameLocks noGrp="1"/>
          </p:cNvGraphicFramePr>
          <p:nvPr>
            <p:ph idx="1"/>
            <p:extLst>
              <p:ext uri="{D42A27DB-BD31-4B8C-83A1-F6EECF244321}">
                <p14:modId xmlns:p14="http://schemas.microsoft.com/office/powerpoint/2010/main" val="900765832"/>
              </p:ext>
            </p:extLst>
          </p:nvPr>
        </p:nvGraphicFramePr>
        <p:xfrm>
          <a:off x="1620252" y="1383639"/>
          <a:ext cx="8951497" cy="4595574"/>
        </p:xfrm>
        <a:graphic>
          <a:graphicData uri="http://schemas.openxmlformats.org/drawingml/2006/table">
            <a:tbl>
              <a:tblPr firstRow="1" bandRow="1">
                <a:tableStyleId>{073A0DAA-6AF3-43AB-8588-CEC1D06C72B9}</a:tableStyleId>
              </a:tblPr>
              <a:tblGrid>
                <a:gridCol w="5269833">
                  <a:extLst>
                    <a:ext uri="{9D8B030D-6E8A-4147-A177-3AD203B41FA5}">
                      <a16:colId xmlns:a16="http://schemas.microsoft.com/office/drawing/2014/main" val="1892960415"/>
                    </a:ext>
                  </a:extLst>
                </a:gridCol>
                <a:gridCol w="2337042">
                  <a:extLst>
                    <a:ext uri="{9D8B030D-6E8A-4147-A177-3AD203B41FA5}">
                      <a16:colId xmlns:a16="http://schemas.microsoft.com/office/drawing/2014/main" val="1899168379"/>
                    </a:ext>
                  </a:extLst>
                </a:gridCol>
                <a:gridCol w="1344622">
                  <a:extLst>
                    <a:ext uri="{9D8B030D-6E8A-4147-A177-3AD203B41FA5}">
                      <a16:colId xmlns:a16="http://schemas.microsoft.com/office/drawing/2014/main" val="2958847206"/>
                    </a:ext>
                  </a:extLst>
                </a:gridCol>
              </a:tblGrid>
              <a:tr h="556758">
                <a:tc>
                  <a:txBody>
                    <a:bodyPr/>
                    <a:lstStyle/>
                    <a:p>
                      <a:pPr algn="ctr"/>
                      <a:r>
                        <a:rPr lang="en-US" sz="2600" dirty="0">
                          <a:solidFill>
                            <a:schemeClr val="tx1"/>
                          </a:solidFill>
                          <a:latin typeface="Trebuchet MS" panose="020B0603020202020204" pitchFamily="34" charset="0"/>
                        </a:rPr>
                        <a:t>Element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600" dirty="0">
                          <a:solidFill>
                            <a:schemeClr val="bg1"/>
                          </a:solidFill>
                          <a:latin typeface="Trebuchet MS" panose="020B0603020202020204" pitchFamily="34" charset="0"/>
                        </a:rPr>
                        <a:t>     Mean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600" dirty="0">
                          <a:solidFill>
                            <a:srgbClr val="FFFFFF"/>
                          </a:solidFill>
                          <a:latin typeface="Trebuchet MS"/>
                        </a:rPr>
                        <a:t>SD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0510852"/>
                  </a:ext>
                </a:extLst>
              </a:tr>
              <a:tr h="504852">
                <a:tc>
                  <a:txBody>
                    <a:bodyPr/>
                    <a:lstStyle/>
                    <a:p>
                      <a:pPr algn="l" fontAlgn="t"/>
                      <a:r>
                        <a:rPr lang="en-US" sz="2600" b="0" i="0" u="none" strike="noStrike" dirty="0">
                          <a:solidFill>
                            <a:schemeClr val="tx1"/>
                          </a:solidFill>
                          <a:effectLst/>
                          <a:latin typeface="Trebuchet MS" panose="020B0603020202020204" pitchFamily="34" charset="0"/>
                        </a:rPr>
                        <a:t>Purpose/Intentionality -</a:t>
                      </a:r>
                      <a:r>
                        <a:rPr lang="en-US" sz="2600" b="0" i="0" u="none" strike="noStrike" baseline="0" dirty="0">
                          <a:solidFill>
                            <a:schemeClr val="tx1"/>
                          </a:solidFill>
                          <a:effectLst/>
                          <a:latin typeface="Trebuchet MS" panose="020B0603020202020204" pitchFamily="34" charset="0"/>
                        </a:rPr>
                        <a:t> - - - - - - </a:t>
                      </a:r>
                      <a:endParaRPr lang="en-US" sz="2600" b="0" i="0" u="none" strike="noStrike" dirty="0">
                        <a:solidFill>
                          <a:schemeClr val="tx1"/>
                        </a:solidFill>
                        <a:effectLst/>
                        <a:latin typeface="Trebuchet MS" panose="020B0603020202020204" pitchFamily="34" charset="0"/>
                      </a:endParaRP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- 2.58</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.71</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11379405"/>
                  </a:ext>
                </a:extLst>
              </a:tr>
              <a:tr h="504852">
                <a:tc>
                  <a:txBody>
                    <a:bodyPr/>
                    <a:lstStyle/>
                    <a:p>
                      <a:pPr algn="l" fontAlgn="t"/>
                      <a:r>
                        <a:rPr lang="en-US" sz="2600" b="0" i="0" u="none" strike="noStrike" dirty="0">
                          <a:solidFill>
                            <a:schemeClr val="tx1"/>
                          </a:solidFill>
                          <a:effectLst/>
                          <a:latin typeface="Trebuchet MS" panose="020B0603020202020204" pitchFamily="34" charset="0"/>
                        </a:rPr>
                        <a:t>Need for Cognition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- 2.55</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6023470"/>
                  </a:ext>
                </a:extLst>
              </a:tr>
              <a:tr h="504852">
                <a:tc>
                  <a:txBody>
                    <a:bodyPr/>
                    <a:lstStyle/>
                    <a:p>
                      <a:pPr algn="l" fontAlgn="t"/>
                      <a:r>
                        <a:rPr lang="en-US" sz="2600" b="0" i="0" u="none" strike="noStrike" dirty="0">
                          <a:solidFill>
                            <a:schemeClr val="tx1"/>
                          </a:solidFill>
                          <a:effectLst/>
                          <a:latin typeface="Trebuchet MS" panose="020B0603020202020204" pitchFamily="34" charset="0"/>
                        </a:rPr>
                        <a:t>Genuineness - -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- 2.54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.92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3595671"/>
                  </a:ext>
                </a:extLst>
              </a:tr>
              <a:tr h="504852">
                <a:tc>
                  <a:txBody>
                    <a:bodyPr/>
                    <a:lstStyle/>
                    <a:p>
                      <a:pPr algn="l" fontAlgn="t"/>
                      <a:r>
                        <a:rPr lang="en-US" sz="2600" b="0" i="0" u="none" strike="noStrike" dirty="0">
                          <a:solidFill>
                            <a:schemeClr val="tx1"/>
                          </a:solidFill>
                          <a:effectLst/>
                          <a:latin typeface="Trebuchet MS" panose="020B0603020202020204" pitchFamily="34" charset="0"/>
                        </a:rPr>
                        <a:t>Rapport - - - - -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- 2.49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378228"/>
                  </a:ext>
                </a:extLst>
              </a:tr>
              <a:tr h="504852">
                <a:tc>
                  <a:txBody>
                    <a:bodyPr/>
                    <a:lstStyle/>
                    <a:p>
                      <a:pPr algn="l" fontAlgn="t"/>
                      <a:r>
                        <a:rPr lang="en-US" sz="2600" b="0" i="0" u="none" strike="noStrike" dirty="0">
                          <a:solidFill>
                            <a:schemeClr val="tx1"/>
                          </a:solidFill>
                          <a:effectLst/>
                          <a:latin typeface="Trebuchet MS" panose="020B0603020202020204" pitchFamily="34" charset="0"/>
                        </a:rPr>
                        <a:t>Openness to New Experiences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- 2.38</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.86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7788353"/>
                  </a:ext>
                </a:extLst>
              </a:tr>
              <a:tr h="504852">
                <a:tc>
                  <a:txBody>
                    <a:bodyPr/>
                    <a:lstStyle/>
                    <a:p>
                      <a:pPr algn="l" fontAlgn="t"/>
                      <a:r>
                        <a:rPr lang="en-US" sz="2600" b="0" i="0" u="none" strike="noStrike" dirty="0">
                          <a:solidFill>
                            <a:schemeClr val="tx1"/>
                          </a:solidFill>
                          <a:effectLst/>
                          <a:latin typeface="Trebuchet MS" panose="020B0603020202020204" pitchFamily="34" charset="0"/>
                        </a:rPr>
                        <a:t>Questioning - - -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- 2.37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4241237"/>
                  </a:ext>
                </a:extLst>
              </a:tr>
              <a:tr h="504852">
                <a:tc>
                  <a:txBody>
                    <a:bodyPr/>
                    <a:lstStyle/>
                    <a:p>
                      <a:pPr algn="l" fontAlgn="t"/>
                      <a:r>
                        <a:rPr lang="en-US" sz="2600" b="0" i="0" u="none" strike="noStrike" dirty="0">
                          <a:solidFill>
                            <a:schemeClr val="tx1"/>
                          </a:solidFill>
                          <a:effectLst/>
                          <a:latin typeface="Trebuchet MS" panose="020B0603020202020204" pitchFamily="34" charset="0"/>
                        </a:rPr>
                        <a:t>Respect - - - - -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- 2.27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9252836"/>
                  </a:ext>
                </a:extLst>
              </a:tr>
              <a:tr h="504852">
                <a:tc>
                  <a:txBody>
                    <a:bodyPr/>
                    <a:lstStyle/>
                    <a:p>
                      <a:pPr algn="l" fontAlgn="t"/>
                      <a:r>
                        <a:rPr lang="en-US" sz="2600" b="0" i="0" u="none" strike="noStrike" dirty="0">
                          <a:solidFill>
                            <a:schemeClr val="tx1"/>
                          </a:solidFill>
                          <a:effectLst/>
                          <a:latin typeface="Trebuchet MS" panose="020B0603020202020204" pitchFamily="34" charset="0"/>
                        </a:rPr>
                        <a:t>Honesty - - - - - - - - - - - - - - - -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2600" b="0" i="0" u="none" strike="noStrike" dirty="0">
                          <a:solidFill>
                            <a:schemeClr val="bg1"/>
                          </a:solidFill>
                          <a:effectLst/>
                          <a:latin typeface="Trebuchet MS" panose="020B0603020202020204" pitchFamily="34" charset="0"/>
                        </a:rPr>
                        <a:t> - - - - - - 2.27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2600" b="0" i="0" u="none" strike="noStrike" dirty="0">
                          <a:solidFill>
                            <a:schemeClr val="bg1"/>
                          </a:solidFill>
                          <a:effectLst/>
                          <a:latin typeface="Trebuchet MS" panose="020B0603020202020204" pitchFamily="34" charset="0"/>
                        </a:rPr>
                        <a:t>.74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TextBox 4"/>
          <p:cNvSpPr txBox="1"/>
          <p:nvPr/>
        </p:nvSpPr>
        <p:spPr>
          <a:xfrm>
            <a:off x="3625516" y="0"/>
            <a:ext cx="4940968" cy="707886"/>
          </a:xfrm>
          <a:prstGeom prst="rect">
            <a:avLst/>
          </a:prstGeom>
          <a:noFill/>
        </p:spPr>
        <p:txBody>
          <a:bodyPr wrap="square" rtlCol="0">
            <a:spAutoFit/>
          </a:bodyPr>
          <a:lstStyle/>
          <a:p>
            <a:pPr algn="ctr"/>
            <a:r>
              <a:rPr lang="en-US" sz="4000" dirty="0">
                <a:latin typeface="Trebuchet MS" charset="0"/>
                <a:ea typeface="Trebuchet MS" charset="0"/>
                <a:cs typeface="Trebuchet MS" charset="0"/>
              </a:rPr>
              <a:t>The Easy Eight</a:t>
            </a:r>
          </a:p>
        </p:txBody>
      </p:sp>
    </p:spTree>
    <p:extLst>
      <p:ext uri="{BB962C8B-B14F-4D97-AF65-F5344CB8AC3E}">
        <p14:creationId xmlns:p14="http://schemas.microsoft.com/office/powerpoint/2010/main" val="169541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2355475"/>
              </p:ext>
            </p:extLst>
          </p:nvPr>
        </p:nvGraphicFramePr>
        <p:xfrm>
          <a:off x="507928" y="1649673"/>
          <a:ext cx="11263524" cy="6066342"/>
        </p:xfrm>
        <a:graphic>
          <a:graphicData uri="http://schemas.openxmlformats.org/drawingml/2006/table">
            <a:tbl>
              <a:tblPr firstRow="1" bandRow="1">
                <a:tableStyleId>{2D5ABB26-0587-4C30-8999-92F81FD0307C}</a:tableStyleId>
              </a:tblPr>
              <a:tblGrid>
                <a:gridCol w="2604717">
                  <a:extLst>
                    <a:ext uri="{9D8B030D-6E8A-4147-A177-3AD203B41FA5}">
                      <a16:colId xmlns:a16="http://schemas.microsoft.com/office/drawing/2014/main" val="20000"/>
                    </a:ext>
                  </a:extLst>
                </a:gridCol>
                <a:gridCol w="1334770">
                  <a:extLst>
                    <a:ext uri="{9D8B030D-6E8A-4147-A177-3AD203B41FA5}">
                      <a16:colId xmlns:a16="http://schemas.microsoft.com/office/drawing/2014/main" val="20001"/>
                    </a:ext>
                  </a:extLst>
                </a:gridCol>
                <a:gridCol w="7324037">
                  <a:extLst>
                    <a:ext uri="{9D8B030D-6E8A-4147-A177-3AD203B41FA5}">
                      <a16:colId xmlns:a16="http://schemas.microsoft.com/office/drawing/2014/main" val="20002"/>
                    </a:ext>
                  </a:extLst>
                </a:gridCol>
              </a:tblGrid>
              <a:tr h="1006662">
                <a:tc>
                  <a:txBody>
                    <a:bodyPr/>
                    <a:lstStyle/>
                    <a:p>
                      <a:r>
                        <a:rPr lang="en-US" sz="2000" dirty="0">
                          <a:latin typeface="Trebuchet MS" charset="0"/>
                          <a:ea typeface="Trebuchet MS" charset="0"/>
                          <a:cs typeface="Trebuchet MS" charset="0"/>
                        </a:rPr>
                        <a:t>Yes</a:t>
                      </a:r>
                    </a:p>
                  </a:txBody>
                  <a:tcPr anchor="ctr">
                    <a:lnB w="28575" cap="flat" cmpd="sng" algn="ctr">
                      <a:solidFill>
                        <a:schemeClr val="bg1"/>
                      </a:solidFill>
                      <a:prstDash val="solid"/>
                      <a:round/>
                      <a:headEnd type="none" w="med" len="med"/>
                      <a:tailEnd type="none" w="med" len="med"/>
                    </a:lnB>
                  </a:tcPr>
                </a:tc>
                <a:tc>
                  <a:txBody>
                    <a:bodyPr/>
                    <a:lstStyle/>
                    <a:p>
                      <a:r>
                        <a:rPr lang="en-US" sz="2000" dirty="0">
                          <a:latin typeface="Trebuchet MS" charset="0"/>
                          <a:ea typeface="Trebuchet MS" charset="0"/>
                          <a:cs typeface="Trebuchet MS" charset="0"/>
                        </a:rPr>
                        <a:t>45 </a:t>
                      </a:r>
                      <a:r>
                        <a:rPr lang="en-US" sz="2000" baseline="0" dirty="0">
                          <a:latin typeface="Trebuchet MS" charset="0"/>
                          <a:ea typeface="Trebuchet MS" charset="0"/>
                          <a:cs typeface="Trebuchet MS" charset="0"/>
                        </a:rPr>
                        <a:t>(75%)</a:t>
                      </a:r>
                      <a:endParaRPr lang="en-US" sz="2000" dirty="0">
                        <a:latin typeface="Trebuchet MS" charset="0"/>
                        <a:ea typeface="Trebuchet MS" charset="0"/>
                        <a:cs typeface="Trebuchet MS" charset="0"/>
                      </a:endParaRPr>
                    </a:p>
                  </a:txBody>
                  <a:tcPr anchor="ctr">
                    <a:lnB w="28575" cap="flat" cmpd="sng" algn="ctr">
                      <a:solidFill>
                        <a:schemeClr val="bg1"/>
                      </a:solidFill>
                      <a:prstDash val="solid"/>
                      <a:round/>
                      <a:headEnd type="none" w="med" len="med"/>
                      <a:tailEnd type="none" w="med" len="med"/>
                    </a:lnB>
                  </a:tcPr>
                </a:tc>
                <a:tc>
                  <a:txBody>
                    <a:bodyPr/>
                    <a:lstStyle/>
                    <a:p>
                      <a:r>
                        <a:rPr lang="en-US" sz="2000" b="0" i="0" u="none" strike="noStrike" kern="1200" baseline="0" dirty="0">
                          <a:solidFill>
                            <a:schemeClr val="dk1"/>
                          </a:solidFill>
                          <a:latin typeface="Trebuchet MS" charset="0"/>
                          <a:ea typeface="Trebuchet MS" charset="0"/>
                          <a:cs typeface="Trebuchet MS" charset="0"/>
                        </a:rPr>
                        <a:t>“I think the list </a:t>
                      </a:r>
                      <a:r>
                        <a:rPr lang="en-US" sz="2000" b="1" i="0" u="none" strike="noStrike" kern="1200" baseline="0" dirty="0">
                          <a:solidFill>
                            <a:schemeClr val="dk1"/>
                          </a:solidFill>
                          <a:latin typeface="Trebuchet MS" charset="0"/>
                          <a:ea typeface="Trebuchet MS" charset="0"/>
                          <a:cs typeface="Trebuchet MS" charset="0"/>
                        </a:rPr>
                        <a:t>contains the over-arching themes of reflective practice quite well</a:t>
                      </a:r>
                      <a:r>
                        <a:rPr lang="en-US" sz="2000" b="0" i="0" u="none" strike="noStrike" kern="1200" baseline="0" dirty="0">
                          <a:solidFill>
                            <a:schemeClr val="dk1"/>
                          </a:solidFill>
                          <a:latin typeface="Trebuchet MS" charset="0"/>
                          <a:ea typeface="Trebuchet MS" charset="0"/>
                          <a:cs typeface="Trebuchet MS" charset="0"/>
                        </a:rPr>
                        <a:t>. The skills listed also are </a:t>
                      </a:r>
                      <a:r>
                        <a:rPr lang="en-US" sz="2000" b="1" i="0" u="none" strike="noStrike" kern="1200" baseline="0" dirty="0">
                          <a:solidFill>
                            <a:schemeClr val="dk1"/>
                          </a:solidFill>
                          <a:latin typeface="Trebuchet MS" charset="0"/>
                          <a:ea typeface="Trebuchet MS" charset="0"/>
                          <a:cs typeface="Trebuchet MS" charset="0"/>
                        </a:rPr>
                        <a:t>relevant to being a reflective practitioner</a:t>
                      </a:r>
                      <a:r>
                        <a:rPr lang="en-US" sz="2000" b="0" i="0" u="none" strike="noStrike" kern="1200" baseline="0" dirty="0">
                          <a:solidFill>
                            <a:schemeClr val="dk1"/>
                          </a:solidFill>
                          <a:latin typeface="Trebuchet MS" charset="0"/>
                          <a:ea typeface="Trebuchet MS" charset="0"/>
                          <a:cs typeface="Trebuchet MS" charset="0"/>
                        </a:rPr>
                        <a:t>.”</a:t>
                      </a:r>
                    </a:p>
                  </a:txBody>
                  <a:tcPr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755130">
                <a:tc>
                  <a:txBody>
                    <a:bodyPr/>
                    <a:lstStyle/>
                    <a:p>
                      <a:r>
                        <a:rPr lang="en-US" sz="2000" baseline="0" dirty="0">
                          <a:latin typeface="Trebuchet MS" charset="0"/>
                          <a:ea typeface="Trebuchet MS" charset="0"/>
                          <a:cs typeface="Trebuchet MS" charset="0"/>
                        </a:rPr>
                        <a:t>Somewhat</a:t>
                      </a:r>
                      <a:endParaRPr lang="en-US" sz="2000" dirty="0">
                        <a:latin typeface="Trebuchet MS" charset="0"/>
                        <a:ea typeface="Trebuchet MS" charset="0"/>
                        <a:cs typeface="Trebuchet MS" charset="0"/>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r>
                        <a:rPr lang="en-US" sz="2000" dirty="0">
                          <a:latin typeface="Trebuchet MS" charset="0"/>
                          <a:ea typeface="Trebuchet MS" charset="0"/>
                          <a:cs typeface="Trebuchet MS" charset="0"/>
                        </a:rPr>
                        <a:t>12 (20%)</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r>
                        <a:rPr lang="en-US" sz="2000" b="0" i="0" u="none" strike="noStrike" kern="1200" baseline="0" dirty="0">
                          <a:solidFill>
                            <a:schemeClr val="dk1"/>
                          </a:solidFill>
                          <a:latin typeface="Trebuchet MS" charset="0"/>
                          <a:ea typeface="Trebuchet MS" charset="0"/>
                          <a:cs typeface="Trebuchet MS" charset="0"/>
                        </a:rPr>
                        <a:t>“</a:t>
                      </a:r>
                      <a:r>
                        <a:rPr lang="en-US" sz="2000" b="1" i="0" u="none" strike="noStrike" kern="1200" baseline="0" dirty="0">
                          <a:solidFill>
                            <a:schemeClr val="dk1"/>
                          </a:solidFill>
                          <a:latin typeface="Trebuchet MS" charset="0"/>
                          <a:ea typeface="Trebuchet MS" charset="0"/>
                          <a:cs typeface="Trebuchet MS" charset="0"/>
                        </a:rPr>
                        <a:t>Not exhaustive</a:t>
                      </a:r>
                      <a:r>
                        <a:rPr lang="en-US" sz="2000" b="0" i="0" u="none" strike="noStrike" kern="1200" baseline="0" dirty="0">
                          <a:solidFill>
                            <a:schemeClr val="dk1"/>
                          </a:solidFill>
                          <a:latin typeface="Trebuchet MS" charset="0"/>
                          <a:ea typeface="Trebuchet MS" charset="0"/>
                          <a:cs typeface="Trebuchet MS" charset="0"/>
                        </a:rPr>
                        <a:t>. Room to add more reflective elements in evaluation. Some are general and others are situation specific.”</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755130">
                <a:tc>
                  <a:txBody>
                    <a:bodyPr/>
                    <a:lstStyle/>
                    <a:p>
                      <a:r>
                        <a:rPr lang="en-US" sz="2000" dirty="0">
                          <a:latin typeface="Trebuchet MS" charset="0"/>
                          <a:ea typeface="Trebuchet MS" charset="0"/>
                          <a:cs typeface="Trebuchet MS" charset="0"/>
                        </a:rPr>
                        <a:t>No</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r>
                        <a:rPr lang="en-US" sz="2000" dirty="0">
                          <a:latin typeface="Trebuchet MS" charset="0"/>
                          <a:ea typeface="Trebuchet MS" charset="0"/>
                          <a:cs typeface="Trebuchet MS" charset="0"/>
                        </a:rPr>
                        <a:t>3 (5%</a:t>
                      </a:r>
                      <a:r>
                        <a:rPr lang="en-US" sz="2000" baseline="0" dirty="0">
                          <a:latin typeface="Trebuchet MS" charset="0"/>
                          <a:ea typeface="Trebuchet MS" charset="0"/>
                          <a:cs typeface="Trebuchet MS" charset="0"/>
                        </a:rPr>
                        <a:t>)</a:t>
                      </a:r>
                      <a:endParaRPr lang="en-US" sz="2000" dirty="0">
                        <a:latin typeface="Trebuchet MS" charset="0"/>
                        <a:ea typeface="Trebuchet MS" charset="0"/>
                        <a:cs typeface="Trebuchet MS" charset="0"/>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r>
                        <a:rPr lang="en-US" sz="2000" dirty="0">
                          <a:latin typeface="Trebuchet MS" charset="0"/>
                          <a:ea typeface="Trebuchet MS" charset="0"/>
                          <a:cs typeface="Trebuchet MS" charset="0"/>
                        </a:rPr>
                        <a:t>“Many of the elements previously listed are </a:t>
                      </a:r>
                      <a:r>
                        <a:rPr lang="en-US" sz="2000" b="1" dirty="0">
                          <a:latin typeface="Trebuchet MS" charset="0"/>
                          <a:ea typeface="Trebuchet MS" charset="0"/>
                          <a:cs typeface="Trebuchet MS" charset="0"/>
                        </a:rPr>
                        <a:t>not at all comprehensive </a:t>
                      </a:r>
                      <a:r>
                        <a:rPr lang="en-US" sz="2000" dirty="0">
                          <a:latin typeface="Trebuchet MS" charset="0"/>
                          <a:ea typeface="Trebuchet MS" charset="0"/>
                          <a:cs typeface="Trebuchet MS" charset="0"/>
                        </a:rPr>
                        <a:t>enough to achieve reflective practice.”</a:t>
                      </a:r>
                    </a:p>
                    <a:p>
                      <a:endParaRPr lang="en-US" sz="2000" dirty="0">
                        <a:latin typeface="Trebuchet MS" charset="0"/>
                        <a:ea typeface="Trebuchet MS" charset="0"/>
                        <a:cs typeface="Trebuchet MS" charset="0"/>
                      </a:endParaRPr>
                    </a:p>
                    <a:p>
                      <a:r>
                        <a:rPr lang="en-US" sz="2000" dirty="0">
                          <a:latin typeface="Trebuchet MS" charset="0"/>
                          <a:ea typeface="Trebuchet MS" charset="0"/>
                          <a:cs typeface="Trebuchet MS" charset="0"/>
                        </a:rPr>
                        <a:t>“I think they over specify what is involved - </a:t>
                      </a:r>
                      <a:r>
                        <a:rPr lang="en-US" sz="2000" b="1" dirty="0">
                          <a:latin typeface="Trebuchet MS" charset="0"/>
                          <a:ea typeface="Trebuchet MS" charset="0"/>
                          <a:cs typeface="Trebuchet MS" charset="0"/>
                        </a:rPr>
                        <a:t>reflection is an art - not a science</a:t>
                      </a:r>
                      <a:r>
                        <a:rPr lang="en-US" sz="2000" dirty="0">
                          <a:latin typeface="Trebuchet MS" charset="0"/>
                          <a:ea typeface="Trebuchet MS" charset="0"/>
                          <a:cs typeface="Trebuchet MS" charset="0"/>
                        </a:rPr>
                        <a:t>. Its like </a:t>
                      </a:r>
                      <a:r>
                        <a:rPr lang="en-US" sz="2000" b="1" dirty="0">
                          <a:latin typeface="Trebuchet MS" charset="0"/>
                          <a:ea typeface="Trebuchet MS" charset="0"/>
                          <a:cs typeface="Trebuchet MS" charset="0"/>
                        </a:rPr>
                        <a:t>trying to define Tai Chi versus just doing it</a:t>
                      </a:r>
                      <a:r>
                        <a:rPr lang="en-US" sz="2000" dirty="0">
                          <a:latin typeface="Trebuchet MS" charset="0"/>
                          <a:ea typeface="Trebuchet MS" charset="0"/>
                          <a:cs typeface="Trebuchet MS" charset="0"/>
                        </a:rPr>
                        <a:t>. One must engage the practice”</a:t>
                      </a:r>
                    </a:p>
                    <a:p>
                      <a:endParaRPr lang="en-US" sz="2000" dirty="0">
                        <a:latin typeface="Trebuchet MS" charset="0"/>
                        <a:ea typeface="Trebuchet MS" charset="0"/>
                        <a:cs typeface="Trebuchet MS" charset="0"/>
                      </a:endParaRPr>
                    </a:p>
                    <a:p>
                      <a:r>
                        <a:rPr lang="en-US" sz="2000" dirty="0">
                          <a:latin typeface="Trebuchet MS" charset="0"/>
                          <a:ea typeface="Trebuchet MS" charset="0"/>
                          <a:cs typeface="Trebuchet MS" charset="0"/>
                        </a:rPr>
                        <a:t>“</a:t>
                      </a:r>
                      <a:r>
                        <a:rPr lang="en-US" sz="2000" b="1" dirty="0">
                          <a:latin typeface="Trebuchet MS" charset="0"/>
                          <a:ea typeface="Trebuchet MS" charset="0"/>
                          <a:cs typeface="Trebuchet MS" charset="0"/>
                        </a:rPr>
                        <a:t>To me these are collaboration skills</a:t>
                      </a:r>
                      <a:r>
                        <a:rPr lang="en-US" sz="2000" dirty="0">
                          <a:latin typeface="Trebuchet MS" charset="0"/>
                          <a:ea typeface="Trebuchet MS" charset="0"/>
                          <a:cs typeface="Trebuchet MS" charset="0"/>
                        </a:rPr>
                        <a:t>. Reflection is much more internal, awareness, memory, pattern-building, meaning-making, and then feeding into double loop learning.”</a:t>
                      </a:r>
                    </a:p>
                    <a:p>
                      <a:endParaRPr lang="en-US" sz="2000" dirty="0">
                        <a:latin typeface="Trebuchet MS" charset="0"/>
                        <a:ea typeface="Trebuchet MS" charset="0"/>
                        <a:cs typeface="Trebuchet MS" charset="0"/>
                      </a:endParaRPr>
                    </a:p>
                    <a:p>
                      <a:endParaRPr lang="en-US" sz="2000" dirty="0">
                        <a:latin typeface="Trebuchet MS" charset="0"/>
                        <a:ea typeface="Trebuchet MS" charset="0"/>
                        <a:cs typeface="Trebuchet MS" charset="0"/>
                      </a:endParaRPr>
                    </a:p>
                    <a:p>
                      <a:endParaRPr lang="en-US" sz="2000" dirty="0">
                        <a:latin typeface="Trebuchet MS" charset="0"/>
                        <a:ea typeface="Trebuchet MS" charset="0"/>
                        <a:cs typeface="Trebuchet MS" charset="0"/>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itle 1">
            <a:extLst>
              <a:ext uri="{FF2B5EF4-FFF2-40B4-BE49-F238E27FC236}">
                <a16:creationId xmlns:a16="http://schemas.microsoft.com/office/drawing/2014/main" id="{DD38D20E-839B-431F-8EAE-6980088FBD9F}"/>
              </a:ext>
            </a:extLst>
          </p:cNvPr>
          <p:cNvSpPr txBox="1">
            <a:spLocks/>
          </p:cNvSpPr>
          <p:nvPr/>
        </p:nvSpPr>
        <p:spPr>
          <a:xfrm>
            <a:off x="502789" y="199511"/>
            <a:ext cx="1115317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i="1" dirty="0">
                <a:solidFill>
                  <a:schemeClr val="bg1"/>
                </a:solidFill>
                <a:latin typeface="Trebuchet MS" charset="0"/>
                <a:ea typeface="Trebuchet MS" charset="0"/>
                <a:cs typeface="Trebuchet MS" charset="0"/>
              </a:rPr>
              <a:t>Are these elements comprehensive?</a:t>
            </a:r>
          </a:p>
        </p:txBody>
      </p:sp>
    </p:spTree>
    <p:extLst>
      <p:ext uri="{BB962C8B-B14F-4D97-AF65-F5344CB8AC3E}">
        <p14:creationId xmlns:p14="http://schemas.microsoft.com/office/powerpoint/2010/main" val="127314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rebuchet MS" charset="0"/>
                <a:ea typeface="Trebuchet MS" charset="0"/>
                <a:cs typeface="Trebuchet MS" charset="0"/>
              </a:rPr>
              <a:t>Not Related to Reflective Practice</a:t>
            </a:r>
          </a:p>
        </p:txBody>
      </p:sp>
      <p:sp>
        <p:nvSpPr>
          <p:cNvPr id="4" name="Content Placeholder 2">
            <a:extLst>
              <a:ext uri="{FF2B5EF4-FFF2-40B4-BE49-F238E27FC236}">
                <a16:creationId xmlns:a16="http://schemas.microsoft.com/office/drawing/2014/main" id="{7E9E080D-9FF7-4DA3-B24D-49D1225314EF}"/>
              </a:ext>
            </a:extLst>
          </p:cNvPr>
          <p:cNvSpPr txBox="1">
            <a:spLocks/>
          </p:cNvSpPr>
          <p:nvPr/>
        </p:nvSpPr>
        <p:spPr>
          <a:xfrm>
            <a:off x="8200403" y="1690688"/>
            <a:ext cx="3446377" cy="2686759"/>
          </a:xfrm>
          <a:prstGeom prst="round2DiagRect">
            <a:avLst/>
          </a:prstGeom>
          <a:gradFill flip="none" rotWithShape="1">
            <a:gsLst>
              <a:gs pos="0">
                <a:schemeClr val="tx1">
                  <a:alpha val="55000"/>
                </a:schemeClr>
              </a:gs>
              <a:gs pos="50000">
                <a:schemeClr val="tx1">
                  <a:alpha val="35000"/>
                </a:schemeClr>
              </a:gs>
              <a:gs pos="100000">
                <a:schemeClr val="tx1">
                  <a:alpha val="15000"/>
                </a:schemeClr>
              </a:gs>
            </a:gsLst>
            <a:lin ang="5400000" scaled="1"/>
            <a:tileRect/>
          </a:gra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Trebuchet MS" charset="0"/>
                <a:ea typeface="Trebuchet MS" charset="0"/>
                <a:cs typeface="Trebuchet MS" charset="0"/>
              </a:rPr>
              <a:t> Need for Cognition</a:t>
            </a:r>
          </a:p>
          <a:p>
            <a:pPr marL="0" indent="0" algn="ctr">
              <a:buFont typeface="Arial" panose="020B0604020202020204" pitchFamily="34" charset="0"/>
              <a:buNone/>
            </a:pPr>
            <a:r>
              <a:rPr lang="en-US" sz="3600" dirty="0">
                <a:solidFill>
                  <a:schemeClr val="bg1"/>
                </a:solidFill>
                <a:latin typeface="Trebuchet MS" charset="0"/>
                <a:ea typeface="Trebuchet MS" charset="0"/>
                <a:cs typeface="Trebuchet MS" charset="0"/>
              </a:rPr>
              <a:t>14%</a:t>
            </a:r>
          </a:p>
        </p:txBody>
      </p:sp>
      <p:sp>
        <p:nvSpPr>
          <p:cNvPr id="5" name="Content Placeholder 2">
            <a:extLst>
              <a:ext uri="{FF2B5EF4-FFF2-40B4-BE49-F238E27FC236}">
                <a16:creationId xmlns:a16="http://schemas.microsoft.com/office/drawing/2014/main" id="{7E9E080D-9FF7-4DA3-B24D-49D1225314EF}"/>
              </a:ext>
            </a:extLst>
          </p:cNvPr>
          <p:cNvSpPr txBox="1">
            <a:spLocks/>
          </p:cNvSpPr>
          <p:nvPr/>
        </p:nvSpPr>
        <p:spPr>
          <a:xfrm>
            <a:off x="4284577" y="1690688"/>
            <a:ext cx="3446377" cy="2686759"/>
          </a:xfrm>
          <a:prstGeom prst="round2DiagRect">
            <a:avLst/>
          </a:prstGeom>
          <a:gradFill flip="none" rotWithShape="1">
            <a:gsLst>
              <a:gs pos="0">
                <a:schemeClr val="tx1">
                  <a:alpha val="55000"/>
                </a:schemeClr>
              </a:gs>
              <a:gs pos="50000">
                <a:schemeClr val="tx1">
                  <a:alpha val="35000"/>
                </a:schemeClr>
              </a:gs>
              <a:gs pos="100000">
                <a:schemeClr val="tx1">
                  <a:alpha val="15000"/>
                </a:schemeClr>
              </a:gs>
            </a:gsLst>
            <a:lin ang="5400000" scaled="1"/>
            <a:tileRect/>
          </a:gra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Trebuchet MS" charset="0"/>
                <a:ea typeface="Trebuchet MS" charset="0"/>
                <a:cs typeface="Trebuchet MS" charset="0"/>
              </a:rPr>
              <a:t> Self-Esteem</a:t>
            </a:r>
          </a:p>
          <a:p>
            <a:pPr marL="0" indent="0" algn="ctr">
              <a:buFont typeface="Arial" panose="020B0604020202020204" pitchFamily="34" charset="0"/>
              <a:buNone/>
            </a:pPr>
            <a:r>
              <a:rPr lang="en-US" sz="3600" dirty="0">
                <a:solidFill>
                  <a:schemeClr val="bg1"/>
                </a:solidFill>
                <a:latin typeface="Trebuchet MS" charset="0"/>
                <a:ea typeface="Trebuchet MS" charset="0"/>
                <a:cs typeface="Trebuchet MS" charset="0"/>
              </a:rPr>
              <a:t>12%</a:t>
            </a:r>
          </a:p>
        </p:txBody>
      </p:sp>
      <p:sp>
        <p:nvSpPr>
          <p:cNvPr id="6" name="Content Placeholder 2">
            <a:extLst>
              <a:ext uri="{FF2B5EF4-FFF2-40B4-BE49-F238E27FC236}">
                <a16:creationId xmlns:a16="http://schemas.microsoft.com/office/drawing/2014/main" id="{7E9E080D-9FF7-4DA3-B24D-49D1225314EF}"/>
              </a:ext>
            </a:extLst>
          </p:cNvPr>
          <p:cNvSpPr txBox="1">
            <a:spLocks/>
          </p:cNvSpPr>
          <p:nvPr/>
        </p:nvSpPr>
        <p:spPr>
          <a:xfrm>
            <a:off x="431356" y="1690688"/>
            <a:ext cx="3446377" cy="2686759"/>
          </a:xfrm>
          <a:prstGeom prst="round2DiagRect">
            <a:avLst/>
          </a:prstGeom>
          <a:gradFill flip="none" rotWithShape="1">
            <a:gsLst>
              <a:gs pos="0">
                <a:schemeClr val="tx1">
                  <a:alpha val="55000"/>
                </a:schemeClr>
              </a:gs>
              <a:gs pos="50000">
                <a:schemeClr val="tx1">
                  <a:alpha val="35000"/>
                </a:schemeClr>
              </a:gs>
              <a:gs pos="100000">
                <a:schemeClr val="tx1">
                  <a:alpha val="15000"/>
                </a:schemeClr>
              </a:gs>
            </a:gsLst>
            <a:lin ang="5400000" scaled="1"/>
            <a:tileRect/>
          </a:gra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Trebuchet MS" charset="0"/>
                <a:ea typeface="Trebuchet MS" charset="0"/>
                <a:cs typeface="Trebuchet MS" charset="0"/>
              </a:rPr>
              <a:t> Physical Awareness</a:t>
            </a:r>
          </a:p>
          <a:p>
            <a:pPr marL="0" indent="0" algn="ctr">
              <a:buFont typeface="Arial" panose="020B0604020202020204" pitchFamily="34" charset="0"/>
              <a:buNone/>
            </a:pPr>
            <a:r>
              <a:rPr lang="en-US" sz="3600" dirty="0">
                <a:solidFill>
                  <a:schemeClr val="bg1"/>
                </a:solidFill>
                <a:latin typeface="Trebuchet MS" charset="0"/>
                <a:ea typeface="Trebuchet MS" charset="0"/>
                <a:cs typeface="Trebuchet MS" charset="0"/>
              </a:rPr>
              <a:t>12%</a:t>
            </a:r>
          </a:p>
        </p:txBody>
      </p:sp>
      <p:sp>
        <p:nvSpPr>
          <p:cNvPr id="9" name="TextBox 8"/>
          <p:cNvSpPr txBox="1"/>
          <p:nvPr/>
        </p:nvSpPr>
        <p:spPr>
          <a:xfrm>
            <a:off x="217351" y="4980561"/>
            <a:ext cx="7746551" cy="769441"/>
          </a:xfrm>
          <a:prstGeom prst="rect">
            <a:avLst/>
          </a:prstGeom>
          <a:noFill/>
        </p:spPr>
        <p:txBody>
          <a:bodyPr wrap="square" rtlCol="0">
            <a:spAutoFit/>
          </a:bodyPr>
          <a:lstStyle/>
          <a:p>
            <a:pPr algn="ctr"/>
            <a:r>
              <a:rPr lang="en-US" sz="4400" dirty="0">
                <a:latin typeface="Trebuchet MS" panose="020B0603020202020204" pitchFamily="34" charset="0"/>
              </a:rPr>
              <a:t>Focused on Group Reflection</a:t>
            </a:r>
          </a:p>
        </p:txBody>
      </p:sp>
      <p:cxnSp>
        <p:nvCxnSpPr>
          <p:cNvPr id="12" name="Straight Connector 11"/>
          <p:cNvCxnSpPr/>
          <p:nvPr/>
        </p:nvCxnSpPr>
        <p:spPr>
          <a:xfrm>
            <a:off x="217351" y="1690688"/>
            <a:ext cx="0" cy="401232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963902" y="1651776"/>
            <a:ext cx="0" cy="401232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200403" y="4980560"/>
            <a:ext cx="3446377" cy="769441"/>
          </a:xfrm>
          <a:prstGeom prst="rect">
            <a:avLst/>
          </a:prstGeom>
          <a:noFill/>
        </p:spPr>
        <p:txBody>
          <a:bodyPr wrap="square" rtlCol="0">
            <a:spAutoFit/>
          </a:bodyPr>
          <a:lstStyle/>
          <a:p>
            <a:pPr algn="ctr"/>
            <a:r>
              <a:rPr lang="en-US" sz="4400" dirty="0">
                <a:latin typeface="Trebuchet MS" panose="020B0603020202020204" pitchFamily="34" charset="0"/>
              </a:rPr>
              <a:t>Unfamiliar</a:t>
            </a:r>
          </a:p>
        </p:txBody>
      </p:sp>
    </p:spTree>
    <p:extLst>
      <p:ext uri="{BB962C8B-B14F-4D97-AF65-F5344CB8AC3E}">
        <p14:creationId xmlns:p14="http://schemas.microsoft.com/office/powerpoint/2010/main" val="99594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D20E-839B-431F-8EAE-6980088FBD9F}"/>
              </a:ext>
            </a:extLst>
          </p:cNvPr>
          <p:cNvSpPr>
            <a:spLocks noGrp="1"/>
          </p:cNvSpPr>
          <p:nvPr>
            <p:ph type="title"/>
          </p:nvPr>
        </p:nvSpPr>
        <p:spPr>
          <a:xfrm>
            <a:off x="1865214" y="1317356"/>
            <a:ext cx="8461573" cy="2394031"/>
          </a:xfrm>
          <a:prstGeom prst="round2DiagRect">
            <a:avLst/>
          </a:prstGeom>
          <a:solidFill>
            <a:schemeClr val="tx1">
              <a:alpha val="55000"/>
            </a:schemeClr>
          </a:solidFill>
        </p:spPr>
        <p:txBody>
          <a:bodyPr anchor="ctr">
            <a:noAutofit/>
          </a:bodyPr>
          <a:lstStyle/>
          <a:p>
            <a:pPr algn="ctr"/>
            <a:r>
              <a:rPr lang="en-US" sz="8800" dirty="0">
                <a:solidFill>
                  <a:schemeClr val="bg1"/>
                </a:solidFill>
                <a:latin typeface="Trebuchet MS" charset="0"/>
                <a:ea typeface="Trebuchet MS" charset="0"/>
                <a:cs typeface="Trebuchet MS" charset="0"/>
              </a:rPr>
              <a:t>Research Goals</a:t>
            </a:r>
          </a:p>
        </p:txBody>
      </p:sp>
      <p:sp>
        <p:nvSpPr>
          <p:cNvPr id="3" name="Content Placeholder 2">
            <a:extLst>
              <a:ext uri="{FF2B5EF4-FFF2-40B4-BE49-F238E27FC236}">
                <a16:creationId xmlns:a16="http://schemas.microsoft.com/office/drawing/2014/main" id="{0BAD49BC-BAC8-42C7-86E1-24C7136E239D}"/>
              </a:ext>
            </a:extLst>
          </p:cNvPr>
          <p:cNvSpPr>
            <a:spLocks noGrp="1"/>
          </p:cNvSpPr>
          <p:nvPr>
            <p:ph idx="1"/>
          </p:nvPr>
        </p:nvSpPr>
        <p:spPr>
          <a:xfrm>
            <a:off x="469881" y="4468259"/>
            <a:ext cx="11252238" cy="677178"/>
          </a:xfrm>
          <a:prstGeom prst="round2DiagRect">
            <a:avLst/>
          </a:prstGeom>
          <a:noFill/>
          <a:ln w="57150">
            <a:solidFill>
              <a:schemeClr val="tx1"/>
            </a:solidFill>
          </a:ln>
        </p:spPr>
        <p:txBody>
          <a:bodyPr anchor="ctr">
            <a:normAutofit fontScale="92500"/>
          </a:bodyPr>
          <a:lstStyle/>
          <a:p>
            <a:pPr marL="0" indent="0" algn="ctr">
              <a:buNone/>
            </a:pPr>
            <a:r>
              <a:rPr lang="en-US" dirty="0">
                <a:latin typeface="Trebuchet MS" charset="0"/>
                <a:ea typeface="Trebuchet MS" charset="0"/>
                <a:cs typeface="Trebuchet MS" charset="0"/>
              </a:rPr>
              <a:t>Research Goals     </a:t>
            </a:r>
            <a:r>
              <a:rPr lang="en-US" dirty="0">
                <a:solidFill>
                  <a:schemeClr val="tx1">
                    <a:alpha val="25000"/>
                  </a:schemeClr>
                </a:solidFill>
                <a:latin typeface="Trebuchet MS" charset="0"/>
                <a:ea typeface="Trebuchet MS" charset="0"/>
                <a:cs typeface="Trebuchet MS" charset="0"/>
              </a:rPr>
              <a:t>Background     Methodology     Analysis     Takeaways</a:t>
            </a:r>
          </a:p>
        </p:txBody>
      </p:sp>
    </p:spTree>
    <p:extLst>
      <p:ext uri="{BB962C8B-B14F-4D97-AF65-F5344CB8AC3E}">
        <p14:creationId xmlns:p14="http://schemas.microsoft.com/office/powerpoint/2010/main" val="27076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D20E-839B-431F-8EAE-6980088FBD9F}"/>
              </a:ext>
            </a:extLst>
          </p:cNvPr>
          <p:cNvSpPr>
            <a:spLocks noGrp="1"/>
          </p:cNvSpPr>
          <p:nvPr>
            <p:ph type="title"/>
          </p:nvPr>
        </p:nvSpPr>
        <p:spPr>
          <a:xfrm>
            <a:off x="2560000" y="1317356"/>
            <a:ext cx="7072001" cy="2394031"/>
          </a:xfrm>
          <a:prstGeom prst="round2DiagRect">
            <a:avLst/>
          </a:prstGeom>
          <a:solidFill>
            <a:schemeClr val="tx1">
              <a:alpha val="55000"/>
            </a:schemeClr>
          </a:solidFill>
        </p:spPr>
        <p:txBody>
          <a:bodyPr anchor="ctr">
            <a:noAutofit/>
          </a:bodyPr>
          <a:lstStyle/>
          <a:p>
            <a:pPr algn="ctr"/>
            <a:r>
              <a:rPr lang="en-US" sz="8800" dirty="0">
                <a:solidFill>
                  <a:schemeClr val="bg1"/>
                </a:solidFill>
                <a:latin typeface="Trebuchet MS" charset="0"/>
                <a:ea typeface="Trebuchet MS" charset="0"/>
                <a:cs typeface="Trebuchet MS" charset="0"/>
              </a:rPr>
              <a:t>Takeaways</a:t>
            </a:r>
          </a:p>
        </p:txBody>
      </p:sp>
      <p:sp>
        <p:nvSpPr>
          <p:cNvPr id="3" name="Content Placeholder 2">
            <a:extLst>
              <a:ext uri="{FF2B5EF4-FFF2-40B4-BE49-F238E27FC236}">
                <a16:creationId xmlns:a16="http://schemas.microsoft.com/office/drawing/2014/main" id="{0BAD49BC-BAC8-42C7-86E1-24C7136E239D}"/>
              </a:ext>
            </a:extLst>
          </p:cNvPr>
          <p:cNvSpPr>
            <a:spLocks noGrp="1"/>
          </p:cNvSpPr>
          <p:nvPr>
            <p:ph idx="1"/>
          </p:nvPr>
        </p:nvSpPr>
        <p:spPr>
          <a:xfrm>
            <a:off x="469881" y="4468259"/>
            <a:ext cx="11252238" cy="677178"/>
          </a:xfrm>
          <a:prstGeom prst="round2DiagRect">
            <a:avLst/>
          </a:prstGeom>
          <a:noFill/>
          <a:ln w="57150">
            <a:solidFill>
              <a:schemeClr val="tx1"/>
            </a:solidFill>
          </a:ln>
        </p:spPr>
        <p:txBody>
          <a:bodyPr anchor="ctr">
            <a:normAutofit fontScale="92500"/>
          </a:bodyPr>
          <a:lstStyle/>
          <a:p>
            <a:pPr marL="0" indent="0" algn="ctr">
              <a:buNone/>
            </a:pPr>
            <a:r>
              <a:rPr lang="en-US" dirty="0">
                <a:solidFill>
                  <a:schemeClr val="tx1">
                    <a:alpha val="25000"/>
                  </a:schemeClr>
                </a:solidFill>
                <a:latin typeface="Trebuchet MS" charset="0"/>
                <a:ea typeface="Trebuchet MS" charset="0"/>
                <a:cs typeface="Trebuchet MS" charset="0"/>
              </a:rPr>
              <a:t>Research Goals     Background     Methodology     Analysis     </a:t>
            </a:r>
            <a:r>
              <a:rPr lang="en-US" dirty="0">
                <a:latin typeface="Trebuchet MS" charset="0"/>
                <a:ea typeface="Trebuchet MS" charset="0"/>
                <a:cs typeface="Trebuchet MS" charset="0"/>
              </a:rPr>
              <a:t>Takeaways</a:t>
            </a:r>
          </a:p>
        </p:txBody>
      </p:sp>
    </p:spTree>
    <p:extLst>
      <p:ext uri="{BB962C8B-B14F-4D97-AF65-F5344CB8AC3E}">
        <p14:creationId xmlns:p14="http://schemas.microsoft.com/office/powerpoint/2010/main" val="89944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F2E255-355A-4189-BC01-8C52D9EDF161}"/>
              </a:ext>
            </a:extLst>
          </p:cNvPr>
          <p:cNvSpPr>
            <a:spLocks noGrp="1"/>
          </p:cNvSpPr>
          <p:nvPr>
            <p:ph idx="1"/>
          </p:nvPr>
        </p:nvSpPr>
        <p:spPr>
          <a:xfrm>
            <a:off x="838200" y="1858283"/>
            <a:ext cx="10515600" cy="4351338"/>
          </a:xfrm>
        </p:spPr>
        <p:txBody>
          <a:bodyPr/>
          <a:lstStyle/>
          <a:p>
            <a:pPr marL="0" indent="0">
              <a:buNone/>
            </a:pPr>
            <a:endParaRPr lang="en-US" dirty="0">
              <a:latin typeface="Trebuchet MS" charset="0"/>
              <a:ea typeface="Trebuchet MS" charset="0"/>
              <a:cs typeface="Trebuchet MS" charset="0"/>
            </a:endParaRPr>
          </a:p>
          <a:p>
            <a:endParaRPr lang="en-US" dirty="0">
              <a:latin typeface="Trebuchet MS" charset="0"/>
              <a:ea typeface="Trebuchet MS" charset="0"/>
              <a:cs typeface="Trebuchet MS" charset="0"/>
            </a:endParaRPr>
          </a:p>
        </p:txBody>
      </p:sp>
      <p:sp>
        <p:nvSpPr>
          <p:cNvPr id="4" name="Content Placeholder 2">
            <a:extLst>
              <a:ext uri="{FF2B5EF4-FFF2-40B4-BE49-F238E27FC236}">
                <a16:creationId xmlns:a16="http://schemas.microsoft.com/office/drawing/2014/main" id="{19C9C482-BA3D-478F-A3A9-B16D30A4D68B}"/>
              </a:ext>
            </a:extLst>
          </p:cNvPr>
          <p:cNvSpPr txBox="1">
            <a:spLocks/>
          </p:cNvSpPr>
          <p:nvPr/>
        </p:nvSpPr>
        <p:spPr>
          <a:xfrm>
            <a:off x="972273" y="2983811"/>
            <a:ext cx="10381527" cy="1234051"/>
          </a:xfrm>
          <a:prstGeom prst="round2DiagRect">
            <a:avLst/>
          </a:prstGeom>
          <a:solidFill>
            <a:schemeClr val="tx1">
              <a:alpha val="1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Trebuchet MS" charset="0"/>
                <a:ea typeface="Trebuchet MS" charset="0"/>
                <a:cs typeface="Trebuchet MS" charset="0"/>
              </a:rPr>
              <a:t>Not all participants held consistent definitions of reflective practice</a:t>
            </a:r>
          </a:p>
        </p:txBody>
      </p:sp>
      <p:sp>
        <p:nvSpPr>
          <p:cNvPr id="6" name="Title 1">
            <a:extLst>
              <a:ext uri="{FF2B5EF4-FFF2-40B4-BE49-F238E27FC236}">
                <a16:creationId xmlns:a16="http://schemas.microsoft.com/office/drawing/2014/main" id="{E60E2C13-290B-47DD-9AC0-CADF3AE5E40D}"/>
              </a:ext>
            </a:extLst>
          </p:cNvPr>
          <p:cNvSpPr txBox="1">
            <a:spLocks/>
          </p:cNvSpPr>
          <p:nvPr/>
        </p:nvSpPr>
        <p:spPr>
          <a:xfrm>
            <a:off x="838200" y="199511"/>
            <a:ext cx="343454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Trebuchet MS" charset="0"/>
                <a:ea typeface="Trebuchet MS" charset="0"/>
                <a:cs typeface="Trebuchet MS" charset="0"/>
              </a:rPr>
              <a:t>Limitations</a:t>
            </a:r>
          </a:p>
        </p:txBody>
      </p:sp>
      <p:sp>
        <p:nvSpPr>
          <p:cNvPr id="5" name="Title 1">
            <a:extLst>
              <a:ext uri="{FF2B5EF4-FFF2-40B4-BE49-F238E27FC236}">
                <a16:creationId xmlns:a16="http://schemas.microsoft.com/office/drawing/2014/main" id="{E60E2C13-290B-47DD-9AC0-CADF3AE5E40D}"/>
              </a:ext>
            </a:extLst>
          </p:cNvPr>
          <p:cNvSpPr txBox="1">
            <a:spLocks/>
          </p:cNvSpPr>
          <p:nvPr/>
        </p:nvSpPr>
        <p:spPr>
          <a:xfrm>
            <a:off x="4445764" y="199511"/>
            <a:ext cx="343454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alpha val="50000"/>
                  </a:schemeClr>
                </a:solidFill>
                <a:latin typeface="Trebuchet MS" charset="0"/>
                <a:ea typeface="Trebuchet MS" charset="0"/>
                <a:cs typeface="Trebuchet MS" charset="0"/>
              </a:rPr>
              <a:t>Future Research</a:t>
            </a:r>
          </a:p>
        </p:txBody>
      </p:sp>
      <p:sp>
        <p:nvSpPr>
          <p:cNvPr id="7" name="Title 1">
            <a:extLst>
              <a:ext uri="{FF2B5EF4-FFF2-40B4-BE49-F238E27FC236}">
                <a16:creationId xmlns:a16="http://schemas.microsoft.com/office/drawing/2014/main" id="{E60E2C13-290B-47DD-9AC0-CADF3AE5E40D}"/>
              </a:ext>
            </a:extLst>
          </p:cNvPr>
          <p:cNvSpPr txBox="1">
            <a:spLocks/>
          </p:cNvSpPr>
          <p:nvPr/>
        </p:nvSpPr>
        <p:spPr>
          <a:xfrm>
            <a:off x="8053328" y="199511"/>
            <a:ext cx="343454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alpha val="50000"/>
                  </a:schemeClr>
                </a:solidFill>
                <a:latin typeface="Trebuchet MS" charset="0"/>
                <a:ea typeface="Trebuchet MS" charset="0"/>
                <a:cs typeface="Trebuchet MS" charset="0"/>
              </a:rPr>
              <a:t>Reflections</a:t>
            </a:r>
          </a:p>
        </p:txBody>
      </p:sp>
      <p:sp>
        <p:nvSpPr>
          <p:cNvPr id="2" name="TextBox 1"/>
          <p:cNvSpPr txBox="1"/>
          <p:nvPr/>
        </p:nvSpPr>
        <p:spPr>
          <a:xfrm>
            <a:off x="615142" y="1712422"/>
            <a:ext cx="11172305" cy="1014153"/>
          </a:xfrm>
          <a:prstGeom prst="rect">
            <a:avLst/>
          </a:prstGeom>
          <a:noFill/>
        </p:spPr>
        <p:txBody>
          <a:bodyPr wrap="square" rtlCol="0">
            <a:spAutoFit/>
          </a:bodyPr>
          <a:lstStyle/>
          <a:p>
            <a:endParaRPr lang="en-US" dirty="0"/>
          </a:p>
        </p:txBody>
      </p:sp>
      <p:sp>
        <p:nvSpPr>
          <p:cNvPr id="10" name="TextBox 9"/>
          <p:cNvSpPr txBox="1"/>
          <p:nvPr/>
        </p:nvSpPr>
        <p:spPr>
          <a:xfrm>
            <a:off x="972273" y="4613577"/>
            <a:ext cx="10515597" cy="1200329"/>
          </a:xfrm>
          <a:prstGeom prst="rect">
            <a:avLst/>
          </a:prstGeom>
          <a:noFill/>
        </p:spPr>
        <p:txBody>
          <a:bodyPr wrap="square" rtlCol="0">
            <a:spAutoFit/>
          </a:bodyPr>
          <a:lstStyle/>
          <a:p>
            <a:pPr algn="ctr"/>
            <a:r>
              <a:rPr lang="en-US" sz="3600" dirty="0">
                <a:latin typeface="Trebuchet MS" charset="0"/>
                <a:ea typeface="Trebuchet MS" charset="0"/>
                <a:cs typeface="Trebuchet MS" charset="0"/>
              </a:rPr>
              <a:t>Reflective practice is a complex process and thus we could have missed essential elements</a:t>
            </a:r>
          </a:p>
        </p:txBody>
      </p:sp>
      <p:sp>
        <p:nvSpPr>
          <p:cNvPr id="11" name="TextBox 10"/>
          <p:cNvSpPr txBox="1"/>
          <p:nvPr/>
        </p:nvSpPr>
        <p:spPr>
          <a:xfrm>
            <a:off x="1130531" y="1858283"/>
            <a:ext cx="10223269" cy="646331"/>
          </a:xfrm>
          <a:prstGeom prst="rect">
            <a:avLst/>
          </a:prstGeom>
          <a:noFill/>
        </p:spPr>
        <p:txBody>
          <a:bodyPr wrap="square" rtlCol="0">
            <a:spAutoFit/>
          </a:bodyPr>
          <a:lstStyle>
            <a:defPPr>
              <a:defRPr lang="en-US"/>
            </a:defPPr>
            <a:lvl1pPr>
              <a:defRPr sz="3600">
                <a:latin typeface="Trebuchet MS" charset="0"/>
                <a:ea typeface="Trebuchet MS" charset="0"/>
                <a:cs typeface="Trebuchet MS" charset="0"/>
              </a:defRPr>
            </a:lvl1pPr>
          </a:lstStyle>
          <a:p>
            <a:pPr algn="ctr"/>
            <a:r>
              <a:rPr lang="en-US" dirty="0"/>
              <a:t>Less than 10% response rate of AEA sample</a:t>
            </a:r>
          </a:p>
        </p:txBody>
      </p:sp>
    </p:spTree>
    <p:extLst>
      <p:ext uri="{BB962C8B-B14F-4D97-AF65-F5344CB8AC3E}">
        <p14:creationId xmlns:p14="http://schemas.microsoft.com/office/powerpoint/2010/main" val="116216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7" grpId="0" animBg="1"/>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F2E255-355A-4189-BC01-8C52D9EDF161}"/>
              </a:ext>
            </a:extLst>
          </p:cNvPr>
          <p:cNvSpPr>
            <a:spLocks noGrp="1"/>
          </p:cNvSpPr>
          <p:nvPr>
            <p:ph idx="1"/>
          </p:nvPr>
        </p:nvSpPr>
        <p:spPr>
          <a:xfrm>
            <a:off x="838200" y="1858283"/>
            <a:ext cx="10515600" cy="4351338"/>
          </a:xfrm>
        </p:spPr>
        <p:txBody>
          <a:bodyPr/>
          <a:lstStyle/>
          <a:p>
            <a:pPr marL="0" indent="0">
              <a:buNone/>
            </a:pPr>
            <a:endParaRPr lang="en-US" dirty="0">
              <a:latin typeface="Trebuchet MS" charset="0"/>
              <a:ea typeface="Trebuchet MS" charset="0"/>
              <a:cs typeface="Trebuchet MS" charset="0"/>
            </a:endParaRPr>
          </a:p>
          <a:p>
            <a:endParaRPr lang="en-US" dirty="0">
              <a:latin typeface="Trebuchet MS" charset="0"/>
              <a:ea typeface="Trebuchet MS" charset="0"/>
              <a:cs typeface="Trebuchet MS" charset="0"/>
            </a:endParaRPr>
          </a:p>
        </p:txBody>
      </p:sp>
      <p:sp>
        <p:nvSpPr>
          <p:cNvPr id="4" name="Content Placeholder 2">
            <a:extLst>
              <a:ext uri="{FF2B5EF4-FFF2-40B4-BE49-F238E27FC236}">
                <a16:creationId xmlns:a16="http://schemas.microsoft.com/office/drawing/2014/main" id="{19C9C482-BA3D-478F-A3A9-B16D30A4D68B}"/>
              </a:ext>
            </a:extLst>
          </p:cNvPr>
          <p:cNvSpPr txBox="1">
            <a:spLocks/>
          </p:cNvSpPr>
          <p:nvPr/>
        </p:nvSpPr>
        <p:spPr>
          <a:xfrm>
            <a:off x="955647" y="3485691"/>
            <a:ext cx="10381527" cy="1234051"/>
          </a:xfrm>
          <a:prstGeom prst="round2DiagRect">
            <a:avLst/>
          </a:prstGeom>
          <a:solidFill>
            <a:schemeClr val="tx1">
              <a:alpha val="1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Trebuchet MS" charset="0"/>
                <a:ea typeface="Trebuchet MS" charset="0"/>
                <a:cs typeface="Trebuchet MS" charset="0"/>
              </a:rPr>
              <a:t>Define the elements established by this research</a:t>
            </a:r>
          </a:p>
        </p:txBody>
      </p:sp>
      <p:sp>
        <p:nvSpPr>
          <p:cNvPr id="6" name="Title 1">
            <a:extLst>
              <a:ext uri="{FF2B5EF4-FFF2-40B4-BE49-F238E27FC236}">
                <a16:creationId xmlns:a16="http://schemas.microsoft.com/office/drawing/2014/main" id="{E60E2C13-290B-47DD-9AC0-CADF3AE5E40D}"/>
              </a:ext>
            </a:extLst>
          </p:cNvPr>
          <p:cNvSpPr txBox="1">
            <a:spLocks/>
          </p:cNvSpPr>
          <p:nvPr/>
        </p:nvSpPr>
        <p:spPr>
          <a:xfrm>
            <a:off x="838200" y="199511"/>
            <a:ext cx="343454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alpha val="50000"/>
                  </a:schemeClr>
                </a:solidFill>
                <a:latin typeface="Trebuchet MS" charset="0"/>
                <a:ea typeface="Trebuchet MS" charset="0"/>
                <a:cs typeface="Trebuchet MS" charset="0"/>
              </a:rPr>
              <a:t>Limitations</a:t>
            </a:r>
          </a:p>
        </p:txBody>
      </p:sp>
      <p:sp>
        <p:nvSpPr>
          <p:cNvPr id="5" name="Title 1">
            <a:extLst>
              <a:ext uri="{FF2B5EF4-FFF2-40B4-BE49-F238E27FC236}">
                <a16:creationId xmlns:a16="http://schemas.microsoft.com/office/drawing/2014/main" id="{E60E2C13-290B-47DD-9AC0-CADF3AE5E40D}"/>
              </a:ext>
            </a:extLst>
          </p:cNvPr>
          <p:cNvSpPr txBox="1">
            <a:spLocks/>
          </p:cNvSpPr>
          <p:nvPr/>
        </p:nvSpPr>
        <p:spPr>
          <a:xfrm>
            <a:off x="4445764" y="199511"/>
            <a:ext cx="343454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Trebuchet MS" charset="0"/>
                <a:ea typeface="Trebuchet MS" charset="0"/>
                <a:cs typeface="Trebuchet MS" charset="0"/>
              </a:rPr>
              <a:t>Future Research</a:t>
            </a:r>
          </a:p>
        </p:txBody>
      </p:sp>
      <p:sp>
        <p:nvSpPr>
          <p:cNvPr id="7" name="Title 1">
            <a:extLst>
              <a:ext uri="{FF2B5EF4-FFF2-40B4-BE49-F238E27FC236}">
                <a16:creationId xmlns:a16="http://schemas.microsoft.com/office/drawing/2014/main" id="{E60E2C13-290B-47DD-9AC0-CADF3AE5E40D}"/>
              </a:ext>
            </a:extLst>
          </p:cNvPr>
          <p:cNvSpPr txBox="1">
            <a:spLocks/>
          </p:cNvSpPr>
          <p:nvPr/>
        </p:nvSpPr>
        <p:spPr>
          <a:xfrm>
            <a:off x="8053328" y="199511"/>
            <a:ext cx="343454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alpha val="50000"/>
                  </a:schemeClr>
                </a:solidFill>
                <a:latin typeface="Trebuchet MS" charset="0"/>
                <a:ea typeface="Trebuchet MS" charset="0"/>
                <a:cs typeface="Trebuchet MS" charset="0"/>
              </a:rPr>
              <a:t>Reflections</a:t>
            </a:r>
          </a:p>
        </p:txBody>
      </p:sp>
      <p:sp>
        <p:nvSpPr>
          <p:cNvPr id="2" name="TextBox 1"/>
          <p:cNvSpPr txBox="1"/>
          <p:nvPr/>
        </p:nvSpPr>
        <p:spPr>
          <a:xfrm>
            <a:off x="615142" y="1712422"/>
            <a:ext cx="11172305" cy="1014153"/>
          </a:xfrm>
          <a:prstGeom prst="rect">
            <a:avLst/>
          </a:prstGeom>
          <a:noFill/>
        </p:spPr>
        <p:txBody>
          <a:bodyPr wrap="square" rtlCol="0">
            <a:spAutoFit/>
          </a:bodyPr>
          <a:lstStyle/>
          <a:p>
            <a:endParaRPr lang="en-US" dirty="0"/>
          </a:p>
        </p:txBody>
      </p:sp>
      <p:sp>
        <p:nvSpPr>
          <p:cNvPr id="10" name="TextBox 9"/>
          <p:cNvSpPr txBox="1"/>
          <p:nvPr/>
        </p:nvSpPr>
        <p:spPr>
          <a:xfrm>
            <a:off x="955647" y="5069737"/>
            <a:ext cx="10515597" cy="1754326"/>
          </a:xfrm>
          <a:prstGeom prst="rect">
            <a:avLst/>
          </a:prstGeom>
          <a:noFill/>
        </p:spPr>
        <p:txBody>
          <a:bodyPr wrap="square" rtlCol="0">
            <a:spAutoFit/>
          </a:bodyPr>
          <a:lstStyle/>
          <a:p>
            <a:pPr algn="ctr"/>
            <a:r>
              <a:rPr lang="en-US" sz="3600" dirty="0">
                <a:latin typeface="Trebuchet MS" charset="0"/>
                <a:ea typeface="Trebuchet MS" charset="0"/>
                <a:cs typeface="Trebuchet MS" charset="0"/>
              </a:rPr>
              <a:t>Develop and test a training program based around the 22 elements we investigated</a:t>
            </a:r>
          </a:p>
          <a:p>
            <a:pPr algn="ctr"/>
            <a:endParaRPr lang="en-US" sz="3600" dirty="0">
              <a:latin typeface="Trebuchet MS" charset="0"/>
              <a:ea typeface="Trebuchet MS" charset="0"/>
              <a:cs typeface="Trebuchet MS" charset="0"/>
            </a:endParaRPr>
          </a:p>
        </p:txBody>
      </p:sp>
      <p:sp>
        <p:nvSpPr>
          <p:cNvPr id="11" name="TextBox 10"/>
          <p:cNvSpPr txBox="1"/>
          <p:nvPr/>
        </p:nvSpPr>
        <p:spPr>
          <a:xfrm>
            <a:off x="1130531" y="1881143"/>
            <a:ext cx="10223269" cy="1200329"/>
          </a:xfrm>
          <a:prstGeom prst="rect">
            <a:avLst/>
          </a:prstGeom>
          <a:noFill/>
        </p:spPr>
        <p:txBody>
          <a:bodyPr wrap="square" rtlCol="0">
            <a:spAutoFit/>
          </a:bodyPr>
          <a:lstStyle>
            <a:defPPr>
              <a:defRPr lang="en-US"/>
            </a:defPPr>
            <a:lvl1pPr>
              <a:defRPr sz="3600">
                <a:latin typeface="Trebuchet MS" charset="0"/>
                <a:ea typeface="Trebuchet MS" charset="0"/>
                <a:cs typeface="Trebuchet MS" charset="0"/>
              </a:defRPr>
            </a:lvl1pPr>
          </a:lstStyle>
          <a:p>
            <a:pPr algn="ctr"/>
            <a:r>
              <a:rPr lang="en-US" dirty="0">
                <a:latin typeface="Trebuchet MS" panose="020B0603020202020204" pitchFamily="34" charset="0"/>
              </a:rPr>
              <a:t>Instead, look to assess the </a:t>
            </a:r>
            <a:r>
              <a:rPr lang="en-US" b="1" dirty="0">
                <a:latin typeface="Trebuchet MS" panose="020B0603020202020204" pitchFamily="34" charset="0"/>
              </a:rPr>
              <a:t>importance or the difficulty to acquire </a:t>
            </a:r>
            <a:r>
              <a:rPr lang="en-US" dirty="0">
                <a:latin typeface="Trebuchet MS" panose="020B0603020202020204" pitchFamily="34" charset="0"/>
              </a:rPr>
              <a:t>the 22 elements</a:t>
            </a:r>
          </a:p>
        </p:txBody>
      </p:sp>
    </p:spTree>
    <p:extLst>
      <p:ext uri="{BB962C8B-B14F-4D97-AF65-F5344CB8AC3E}">
        <p14:creationId xmlns:p14="http://schemas.microsoft.com/office/powerpoint/2010/main" val="187140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F8F9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F2E255-355A-4189-BC01-8C52D9EDF161}"/>
              </a:ext>
            </a:extLst>
          </p:cNvPr>
          <p:cNvSpPr>
            <a:spLocks noGrp="1"/>
          </p:cNvSpPr>
          <p:nvPr>
            <p:ph idx="1"/>
          </p:nvPr>
        </p:nvSpPr>
        <p:spPr>
          <a:xfrm>
            <a:off x="838200" y="1858283"/>
            <a:ext cx="10515600" cy="4351338"/>
          </a:xfrm>
        </p:spPr>
        <p:txBody>
          <a:bodyPr/>
          <a:lstStyle/>
          <a:p>
            <a:pPr marL="0" indent="0">
              <a:buNone/>
            </a:pPr>
            <a:endParaRPr lang="en-US" dirty="0">
              <a:latin typeface="Trebuchet MS" charset="0"/>
              <a:ea typeface="Trebuchet MS" charset="0"/>
              <a:cs typeface="Trebuchet MS" charset="0"/>
            </a:endParaRPr>
          </a:p>
          <a:p>
            <a:endParaRPr lang="en-US" dirty="0">
              <a:latin typeface="Trebuchet MS" charset="0"/>
              <a:ea typeface="Trebuchet MS" charset="0"/>
              <a:cs typeface="Trebuchet MS" charset="0"/>
            </a:endParaRPr>
          </a:p>
        </p:txBody>
      </p:sp>
      <p:sp>
        <p:nvSpPr>
          <p:cNvPr id="4" name="Content Placeholder 2">
            <a:extLst>
              <a:ext uri="{FF2B5EF4-FFF2-40B4-BE49-F238E27FC236}">
                <a16:creationId xmlns:a16="http://schemas.microsoft.com/office/drawing/2014/main" id="{19C9C482-BA3D-478F-A3A9-B16D30A4D68B}"/>
              </a:ext>
            </a:extLst>
          </p:cNvPr>
          <p:cNvSpPr txBox="1">
            <a:spLocks/>
          </p:cNvSpPr>
          <p:nvPr/>
        </p:nvSpPr>
        <p:spPr>
          <a:xfrm>
            <a:off x="972273" y="3297611"/>
            <a:ext cx="10381527" cy="1234051"/>
          </a:xfrm>
          <a:prstGeom prst="round2DiagRect">
            <a:avLst/>
          </a:prstGeom>
          <a:solidFill>
            <a:schemeClr val="tx1">
              <a:alpha val="1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Trebuchet MS" charset="0"/>
                <a:ea typeface="Trebuchet MS" charset="0"/>
                <a:cs typeface="Trebuchet MS" charset="0"/>
              </a:rPr>
              <a:t>The elements we investigated did not clearly lend themselves to steps</a:t>
            </a:r>
          </a:p>
        </p:txBody>
      </p:sp>
      <p:sp>
        <p:nvSpPr>
          <p:cNvPr id="6" name="Title 1">
            <a:extLst>
              <a:ext uri="{FF2B5EF4-FFF2-40B4-BE49-F238E27FC236}">
                <a16:creationId xmlns:a16="http://schemas.microsoft.com/office/drawing/2014/main" id="{E60E2C13-290B-47DD-9AC0-CADF3AE5E40D}"/>
              </a:ext>
            </a:extLst>
          </p:cNvPr>
          <p:cNvSpPr txBox="1">
            <a:spLocks/>
          </p:cNvSpPr>
          <p:nvPr/>
        </p:nvSpPr>
        <p:spPr>
          <a:xfrm>
            <a:off x="838200" y="199511"/>
            <a:ext cx="343454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alpha val="50000"/>
                  </a:schemeClr>
                </a:solidFill>
                <a:latin typeface="Trebuchet MS" charset="0"/>
                <a:ea typeface="Trebuchet MS" charset="0"/>
                <a:cs typeface="Trebuchet MS" charset="0"/>
              </a:rPr>
              <a:t>Limitations</a:t>
            </a:r>
          </a:p>
        </p:txBody>
      </p:sp>
      <p:sp>
        <p:nvSpPr>
          <p:cNvPr id="5" name="Title 1">
            <a:extLst>
              <a:ext uri="{FF2B5EF4-FFF2-40B4-BE49-F238E27FC236}">
                <a16:creationId xmlns:a16="http://schemas.microsoft.com/office/drawing/2014/main" id="{E60E2C13-290B-47DD-9AC0-CADF3AE5E40D}"/>
              </a:ext>
            </a:extLst>
          </p:cNvPr>
          <p:cNvSpPr txBox="1">
            <a:spLocks/>
          </p:cNvSpPr>
          <p:nvPr/>
        </p:nvSpPr>
        <p:spPr>
          <a:xfrm>
            <a:off x="4445764" y="199511"/>
            <a:ext cx="343454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alpha val="50000"/>
                  </a:schemeClr>
                </a:solidFill>
                <a:latin typeface="Trebuchet MS" charset="0"/>
                <a:ea typeface="Trebuchet MS" charset="0"/>
                <a:cs typeface="Trebuchet MS" charset="0"/>
              </a:rPr>
              <a:t>Future Research</a:t>
            </a:r>
          </a:p>
        </p:txBody>
      </p:sp>
      <p:sp>
        <p:nvSpPr>
          <p:cNvPr id="7" name="Title 1">
            <a:extLst>
              <a:ext uri="{FF2B5EF4-FFF2-40B4-BE49-F238E27FC236}">
                <a16:creationId xmlns:a16="http://schemas.microsoft.com/office/drawing/2014/main" id="{E60E2C13-290B-47DD-9AC0-CADF3AE5E40D}"/>
              </a:ext>
            </a:extLst>
          </p:cNvPr>
          <p:cNvSpPr txBox="1">
            <a:spLocks/>
          </p:cNvSpPr>
          <p:nvPr/>
        </p:nvSpPr>
        <p:spPr>
          <a:xfrm>
            <a:off x="8053328" y="199511"/>
            <a:ext cx="3434542" cy="1333956"/>
          </a:xfrm>
          <a:prstGeom prst="round2DiagRect">
            <a:avLst/>
          </a:prstGeom>
          <a:solidFill>
            <a:schemeClr val="tx1">
              <a:alpha val="5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Trebuchet MS" charset="0"/>
                <a:ea typeface="Trebuchet MS" charset="0"/>
                <a:cs typeface="Trebuchet MS" charset="0"/>
              </a:rPr>
              <a:t>Reflections</a:t>
            </a:r>
          </a:p>
        </p:txBody>
      </p:sp>
      <p:sp>
        <p:nvSpPr>
          <p:cNvPr id="2" name="TextBox 1"/>
          <p:cNvSpPr txBox="1"/>
          <p:nvPr/>
        </p:nvSpPr>
        <p:spPr>
          <a:xfrm>
            <a:off x="615142" y="1712422"/>
            <a:ext cx="11172305" cy="1014153"/>
          </a:xfrm>
          <a:prstGeom prst="rect">
            <a:avLst/>
          </a:prstGeom>
          <a:noFill/>
        </p:spPr>
        <p:txBody>
          <a:bodyPr wrap="square" rtlCol="0">
            <a:spAutoFit/>
          </a:bodyPr>
          <a:lstStyle/>
          <a:p>
            <a:endParaRPr lang="en-US" dirty="0"/>
          </a:p>
        </p:txBody>
      </p:sp>
      <p:sp>
        <p:nvSpPr>
          <p:cNvPr id="10" name="TextBox 9"/>
          <p:cNvSpPr txBox="1"/>
          <p:nvPr/>
        </p:nvSpPr>
        <p:spPr>
          <a:xfrm>
            <a:off x="972273" y="4778787"/>
            <a:ext cx="10515597" cy="1200329"/>
          </a:xfrm>
          <a:prstGeom prst="rect">
            <a:avLst/>
          </a:prstGeom>
          <a:noFill/>
        </p:spPr>
        <p:txBody>
          <a:bodyPr wrap="square" rtlCol="0">
            <a:spAutoFit/>
          </a:bodyPr>
          <a:lstStyle/>
          <a:p>
            <a:pPr algn="ctr"/>
            <a:r>
              <a:rPr lang="en-US" sz="3600" dirty="0">
                <a:latin typeface="Trebuchet MS" charset="0"/>
                <a:ea typeface="Trebuchet MS" charset="0"/>
                <a:cs typeface="Trebuchet MS" charset="0"/>
              </a:rPr>
              <a:t>Reflective practice is a nebulous topic and deserves to be explored more often</a:t>
            </a:r>
          </a:p>
        </p:txBody>
      </p:sp>
      <p:sp>
        <p:nvSpPr>
          <p:cNvPr id="11" name="TextBox 10"/>
          <p:cNvSpPr txBox="1"/>
          <p:nvPr/>
        </p:nvSpPr>
        <p:spPr>
          <a:xfrm>
            <a:off x="1130531" y="1858283"/>
            <a:ext cx="10223269" cy="1754326"/>
          </a:xfrm>
          <a:prstGeom prst="rect">
            <a:avLst/>
          </a:prstGeom>
          <a:noFill/>
        </p:spPr>
        <p:txBody>
          <a:bodyPr wrap="square" rtlCol="0">
            <a:spAutoFit/>
          </a:bodyPr>
          <a:lstStyle>
            <a:defPPr>
              <a:defRPr lang="en-US"/>
            </a:defPPr>
            <a:lvl1pPr>
              <a:defRPr sz="3600">
                <a:latin typeface="Trebuchet MS" charset="0"/>
                <a:ea typeface="Trebuchet MS" charset="0"/>
                <a:cs typeface="Trebuchet MS" charset="0"/>
              </a:defRPr>
            </a:lvl1pPr>
          </a:lstStyle>
          <a:p>
            <a:pPr algn="ctr"/>
            <a:r>
              <a:rPr lang="en-US" dirty="0"/>
              <a:t>A number of our elements were listed in the qualitative question beforehand</a:t>
            </a:r>
          </a:p>
          <a:p>
            <a:pPr algn="ctr"/>
            <a:endParaRPr lang="en-US" dirty="0"/>
          </a:p>
        </p:txBody>
      </p:sp>
    </p:spTree>
    <p:extLst>
      <p:ext uri="{BB962C8B-B14F-4D97-AF65-F5344CB8AC3E}">
        <p14:creationId xmlns:p14="http://schemas.microsoft.com/office/powerpoint/2010/main" val="212904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A2BAA-D858-4E1A-89A7-A38C1128FC8E}"/>
              </a:ext>
            </a:extLst>
          </p:cNvPr>
          <p:cNvSpPr>
            <a:spLocks noGrp="1"/>
          </p:cNvSpPr>
          <p:nvPr>
            <p:ph idx="1"/>
          </p:nvPr>
        </p:nvSpPr>
        <p:spPr>
          <a:xfrm>
            <a:off x="828933" y="4127158"/>
            <a:ext cx="10515600" cy="2514238"/>
          </a:xfrm>
          <a:solidFill>
            <a:schemeClr val="bg1">
              <a:alpha val="75000"/>
            </a:schemeClr>
          </a:solidFill>
          <a:effectLst>
            <a:softEdge rad="38100"/>
          </a:effectLst>
        </p:spPr>
        <p:txBody>
          <a:bodyPr anchor="ctr">
            <a:noAutofit/>
          </a:bodyPr>
          <a:lstStyle/>
          <a:p>
            <a:pPr marL="0" indent="0">
              <a:buNone/>
            </a:pPr>
            <a:endParaRPr lang="en-US" sz="2600" dirty="0">
              <a:latin typeface="Trebuchet MS" charset="0"/>
              <a:ea typeface="Trebuchet MS" charset="0"/>
              <a:cs typeface="Trebuchet MS" charset="0"/>
            </a:endParaRPr>
          </a:p>
          <a:p>
            <a:pPr marL="0" indent="0">
              <a:buNone/>
            </a:pPr>
            <a:endParaRPr lang="en-US" sz="2600" dirty="0">
              <a:latin typeface="Trebuchet MS" charset="0"/>
              <a:ea typeface="Trebuchet MS" charset="0"/>
              <a:cs typeface="Trebuchet MS" charset="0"/>
            </a:endParaRPr>
          </a:p>
          <a:p>
            <a:pPr marL="0" indent="0">
              <a:buNone/>
            </a:pPr>
            <a:r>
              <a:rPr lang="en-US" sz="2600" i="1" dirty="0">
                <a:latin typeface="Trebuchet MS" charset="0"/>
                <a:ea typeface="Trebuchet MS" charset="0"/>
                <a:cs typeface="Trebuchet MS" charset="0"/>
              </a:rPr>
              <a:t>“Reflective practice competencies focus on one’s awareness of evaluation expertise and needs for growth, including knowing oneself as an evaluator, assessing personal needs for enhanced practice, and engaging in professional development toward that goal.” </a:t>
            </a:r>
          </a:p>
          <a:p>
            <a:pPr marL="0" indent="0" algn="r">
              <a:buNone/>
            </a:pPr>
            <a:r>
              <a:rPr lang="mr-IN" sz="2600" dirty="0">
                <a:latin typeface="Trebuchet MS" charset="0"/>
                <a:ea typeface="Trebuchet MS" charset="0"/>
                <a:cs typeface="Trebuchet MS" charset="0"/>
              </a:rPr>
              <a:t>–</a:t>
            </a:r>
            <a:r>
              <a:rPr lang="en-US" sz="2600" dirty="0">
                <a:latin typeface="Trebuchet MS" charset="0"/>
                <a:ea typeface="Trebuchet MS" charset="0"/>
                <a:cs typeface="Trebuchet MS" charset="0"/>
              </a:rPr>
              <a:t> </a:t>
            </a:r>
            <a:r>
              <a:rPr lang="en-US" sz="2600" dirty="0" err="1">
                <a:latin typeface="Trebuchet MS" charset="0"/>
                <a:ea typeface="Trebuchet MS" charset="0"/>
                <a:cs typeface="Trebuchet MS" charset="0"/>
              </a:rPr>
              <a:t>Stevahn</a:t>
            </a:r>
            <a:r>
              <a:rPr lang="en-US" sz="2600" dirty="0">
                <a:latin typeface="Trebuchet MS" charset="0"/>
                <a:ea typeface="Trebuchet MS" charset="0"/>
                <a:cs typeface="Trebuchet MS" charset="0"/>
              </a:rPr>
              <a:t>, King, </a:t>
            </a:r>
            <a:r>
              <a:rPr lang="en-US" sz="2600" dirty="0" err="1">
                <a:latin typeface="Trebuchet MS" charset="0"/>
                <a:ea typeface="Trebuchet MS" charset="0"/>
                <a:cs typeface="Trebuchet MS" charset="0"/>
              </a:rPr>
              <a:t>Ghere</a:t>
            </a:r>
            <a:r>
              <a:rPr lang="en-US" sz="2600" dirty="0">
                <a:latin typeface="Trebuchet MS" charset="0"/>
                <a:ea typeface="Trebuchet MS" charset="0"/>
                <a:cs typeface="Trebuchet MS" charset="0"/>
              </a:rPr>
              <a:t>, and </a:t>
            </a:r>
            <a:r>
              <a:rPr lang="en-US" sz="2600" dirty="0" err="1">
                <a:latin typeface="Trebuchet MS" charset="0"/>
                <a:ea typeface="Trebuchet MS" charset="0"/>
                <a:cs typeface="Trebuchet MS" charset="0"/>
              </a:rPr>
              <a:t>Minnema</a:t>
            </a:r>
            <a:endParaRPr lang="en-US" sz="2600" dirty="0">
              <a:latin typeface="Trebuchet MS" charset="0"/>
              <a:ea typeface="Trebuchet MS" charset="0"/>
              <a:cs typeface="Trebuchet MS" charset="0"/>
            </a:endParaRPr>
          </a:p>
          <a:p>
            <a:pPr marL="0" indent="0">
              <a:buNone/>
            </a:pPr>
            <a:endParaRPr lang="en-US" sz="2600" dirty="0">
              <a:latin typeface="Trebuchet MS" charset="0"/>
              <a:ea typeface="Trebuchet MS" charset="0"/>
              <a:cs typeface="Trebuchet MS" charset="0"/>
            </a:endParaRPr>
          </a:p>
          <a:p>
            <a:pPr marL="0" indent="0">
              <a:buNone/>
            </a:pPr>
            <a:endParaRPr lang="en-US" sz="2600" dirty="0">
              <a:latin typeface="Trebuchet MS" charset="0"/>
              <a:ea typeface="Trebuchet MS" charset="0"/>
              <a:cs typeface="Trebuchet MS" charset="0"/>
            </a:endParaRPr>
          </a:p>
        </p:txBody>
      </p:sp>
    </p:spTree>
    <p:extLst>
      <p:ext uri="{BB962C8B-B14F-4D97-AF65-F5344CB8AC3E}">
        <p14:creationId xmlns:p14="http://schemas.microsoft.com/office/powerpoint/2010/main" val="131229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4" name="Rectangle 13"/>
          <p:cNvSpPr/>
          <p:nvPr/>
        </p:nvSpPr>
        <p:spPr>
          <a:xfrm>
            <a:off x="1328057" y="292905"/>
            <a:ext cx="9535886" cy="6272190"/>
          </a:xfrm>
          <a:prstGeom prst="rect">
            <a:avLst/>
          </a:prstGeom>
          <a:solidFill>
            <a:schemeClr val="bg1">
              <a:alpha val="5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D38D20E-839B-431F-8EAE-6980088FBD9F}"/>
              </a:ext>
            </a:extLst>
          </p:cNvPr>
          <p:cNvSpPr txBox="1">
            <a:spLocks/>
          </p:cNvSpPr>
          <p:nvPr/>
        </p:nvSpPr>
        <p:spPr>
          <a:xfrm>
            <a:off x="6384079" y="5409590"/>
            <a:ext cx="3304318" cy="1018802"/>
          </a:xfrm>
          <a:prstGeom prst="round2DiagRect">
            <a:avLst/>
          </a:prstGeom>
          <a:solidFill>
            <a:srgbClr val="CC99FF">
              <a:alpha val="55000"/>
            </a:srgbClr>
          </a:solid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600" i="1" dirty="0">
              <a:latin typeface="Trebuchet MS" charset="0"/>
              <a:ea typeface="Trebuchet MS" charset="0"/>
              <a:cs typeface="Trebuchet MS" charset="0"/>
            </a:endParaRPr>
          </a:p>
        </p:txBody>
      </p:sp>
      <p:sp>
        <p:nvSpPr>
          <p:cNvPr id="6" name="Title 1">
            <a:extLst>
              <a:ext uri="{FF2B5EF4-FFF2-40B4-BE49-F238E27FC236}">
                <a16:creationId xmlns:a16="http://schemas.microsoft.com/office/drawing/2014/main" id="{DD38D20E-839B-431F-8EAE-6980088FBD9F}"/>
              </a:ext>
            </a:extLst>
          </p:cNvPr>
          <p:cNvSpPr txBox="1">
            <a:spLocks/>
          </p:cNvSpPr>
          <p:nvPr/>
        </p:nvSpPr>
        <p:spPr>
          <a:xfrm>
            <a:off x="2166552" y="1362345"/>
            <a:ext cx="7603393" cy="1987885"/>
          </a:xfrm>
          <a:prstGeom prst="round2DiagRect">
            <a:avLst/>
          </a:prstGeom>
          <a:solidFill>
            <a:srgbClr val="F7E179">
              <a:alpha val="55000"/>
            </a:srgbClr>
          </a:solid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600" i="1" dirty="0">
              <a:latin typeface="Trebuchet MS" charset="0"/>
              <a:ea typeface="Trebuchet MS" charset="0"/>
              <a:cs typeface="Trebuchet MS" charset="0"/>
            </a:endParaRPr>
          </a:p>
        </p:txBody>
      </p:sp>
      <p:sp>
        <p:nvSpPr>
          <p:cNvPr id="7" name="Title 1">
            <a:extLst>
              <a:ext uri="{FF2B5EF4-FFF2-40B4-BE49-F238E27FC236}">
                <a16:creationId xmlns:a16="http://schemas.microsoft.com/office/drawing/2014/main" id="{DD38D20E-839B-431F-8EAE-6980088FBD9F}"/>
              </a:ext>
            </a:extLst>
          </p:cNvPr>
          <p:cNvSpPr txBox="1">
            <a:spLocks/>
          </p:cNvSpPr>
          <p:nvPr/>
        </p:nvSpPr>
        <p:spPr>
          <a:xfrm>
            <a:off x="3937649" y="5372083"/>
            <a:ext cx="2120033" cy="1056309"/>
          </a:xfrm>
          <a:prstGeom prst="round2DiagRect">
            <a:avLst/>
          </a:prstGeom>
          <a:solidFill>
            <a:srgbClr val="74C4BF">
              <a:alpha val="55000"/>
            </a:srgbClr>
          </a:solid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600" i="1" dirty="0">
              <a:latin typeface="Trebuchet MS" charset="0"/>
              <a:ea typeface="Trebuchet MS" charset="0"/>
              <a:cs typeface="Trebuchet MS" charset="0"/>
            </a:endParaRPr>
          </a:p>
        </p:txBody>
      </p:sp>
      <p:sp>
        <p:nvSpPr>
          <p:cNvPr id="8" name="Title 1">
            <a:extLst>
              <a:ext uri="{FF2B5EF4-FFF2-40B4-BE49-F238E27FC236}">
                <a16:creationId xmlns:a16="http://schemas.microsoft.com/office/drawing/2014/main" id="{DD38D20E-839B-431F-8EAE-6980088FBD9F}"/>
              </a:ext>
            </a:extLst>
          </p:cNvPr>
          <p:cNvSpPr txBox="1">
            <a:spLocks/>
          </p:cNvSpPr>
          <p:nvPr/>
        </p:nvSpPr>
        <p:spPr>
          <a:xfrm>
            <a:off x="6501495" y="3432831"/>
            <a:ext cx="3171798" cy="1173280"/>
          </a:xfrm>
          <a:prstGeom prst="round2DiagRect">
            <a:avLst/>
          </a:prstGeom>
          <a:solidFill>
            <a:srgbClr val="00CC66">
              <a:alpha val="55000"/>
            </a:srgbClr>
          </a:solid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600" i="1" dirty="0">
              <a:latin typeface="Trebuchet MS" charset="0"/>
              <a:ea typeface="Trebuchet MS" charset="0"/>
              <a:cs typeface="Trebuchet MS" charset="0"/>
            </a:endParaRPr>
          </a:p>
        </p:txBody>
      </p:sp>
      <p:sp>
        <p:nvSpPr>
          <p:cNvPr id="9" name="TextBox 8"/>
          <p:cNvSpPr txBox="1"/>
          <p:nvPr/>
        </p:nvSpPr>
        <p:spPr>
          <a:xfrm>
            <a:off x="6499326" y="5409590"/>
            <a:ext cx="3237114" cy="461665"/>
          </a:xfrm>
          <a:prstGeom prst="rect">
            <a:avLst/>
          </a:prstGeom>
          <a:noFill/>
        </p:spPr>
        <p:txBody>
          <a:bodyPr wrap="square" rtlCol="0">
            <a:spAutoFit/>
          </a:bodyPr>
          <a:lstStyle/>
          <a:p>
            <a:pPr algn="ctr"/>
            <a:r>
              <a:rPr lang="en-US" sz="2400" b="1" i="1" dirty="0">
                <a:latin typeface="Trebuchet MS" charset="0"/>
                <a:ea typeface="Trebuchet MS" charset="0"/>
                <a:cs typeface="Trebuchet MS" charset="0"/>
              </a:rPr>
              <a:t>Continuously</a:t>
            </a:r>
          </a:p>
        </p:txBody>
      </p:sp>
      <p:sp>
        <p:nvSpPr>
          <p:cNvPr id="11" name="TextBox 10"/>
          <p:cNvSpPr txBox="1"/>
          <p:nvPr/>
        </p:nvSpPr>
        <p:spPr>
          <a:xfrm>
            <a:off x="3492214" y="1389426"/>
            <a:ext cx="5845495" cy="461665"/>
          </a:xfrm>
          <a:prstGeom prst="rect">
            <a:avLst/>
          </a:prstGeom>
          <a:noFill/>
        </p:spPr>
        <p:txBody>
          <a:bodyPr wrap="square" rtlCol="0">
            <a:spAutoFit/>
          </a:bodyPr>
          <a:lstStyle/>
          <a:p>
            <a:pPr algn="ctr"/>
            <a:r>
              <a:rPr lang="en-US" sz="2400" b="1" i="1" dirty="0">
                <a:latin typeface="Trebuchet MS" charset="0"/>
                <a:ea typeface="Trebuchet MS" charset="0"/>
                <a:cs typeface="Trebuchet MS" charset="0"/>
              </a:rPr>
              <a:t>Self-Awareness</a:t>
            </a:r>
          </a:p>
        </p:txBody>
      </p:sp>
      <p:sp>
        <p:nvSpPr>
          <p:cNvPr id="12" name="TextBox 11"/>
          <p:cNvSpPr txBox="1"/>
          <p:nvPr/>
        </p:nvSpPr>
        <p:spPr>
          <a:xfrm>
            <a:off x="3262212" y="5428039"/>
            <a:ext cx="3237114" cy="461665"/>
          </a:xfrm>
          <a:prstGeom prst="rect">
            <a:avLst/>
          </a:prstGeom>
          <a:noFill/>
        </p:spPr>
        <p:txBody>
          <a:bodyPr wrap="square" rtlCol="0">
            <a:spAutoFit/>
          </a:bodyPr>
          <a:lstStyle/>
          <a:p>
            <a:pPr algn="ctr"/>
            <a:r>
              <a:rPr lang="en-US" sz="2400" b="1" i="1" dirty="0">
                <a:latin typeface="Trebuchet MS" charset="0"/>
                <a:ea typeface="Trebuchet MS" charset="0"/>
                <a:cs typeface="Trebuchet MS" charset="0"/>
              </a:rPr>
              <a:t>Learning</a:t>
            </a:r>
          </a:p>
        </p:txBody>
      </p:sp>
      <p:sp>
        <p:nvSpPr>
          <p:cNvPr id="13" name="TextBox 12"/>
          <p:cNvSpPr txBox="1"/>
          <p:nvPr/>
        </p:nvSpPr>
        <p:spPr>
          <a:xfrm>
            <a:off x="6241092" y="3415320"/>
            <a:ext cx="3759607" cy="461665"/>
          </a:xfrm>
          <a:prstGeom prst="rect">
            <a:avLst/>
          </a:prstGeom>
          <a:noFill/>
        </p:spPr>
        <p:txBody>
          <a:bodyPr wrap="square" rtlCol="0">
            <a:spAutoFit/>
          </a:bodyPr>
          <a:lstStyle/>
          <a:p>
            <a:pPr algn="ctr"/>
            <a:r>
              <a:rPr lang="en-US" sz="2400" b="1" i="1" dirty="0">
                <a:latin typeface="Trebuchet MS" charset="0"/>
                <a:ea typeface="Trebuchet MS" charset="0"/>
                <a:cs typeface="Trebuchet MS" charset="0"/>
              </a:rPr>
              <a:t>Improvement</a:t>
            </a:r>
          </a:p>
        </p:txBody>
      </p:sp>
      <p:sp>
        <p:nvSpPr>
          <p:cNvPr id="5" name="Title 1">
            <a:extLst>
              <a:ext uri="{FF2B5EF4-FFF2-40B4-BE49-F238E27FC236}">
                <a16:creationId xmlns:a16="http://schemas.microsoft.com/office/drawing/2014/main" id="{DD38D20E-839B-431F-8EAE-6980088FBD9F}"/>
              </a:ext>
            </a:extLst>
          </p:cNvPr>
          <p:cNvSpPr txBox="1">
            <a:spLocks/>
          </p:cNvSpPr>
          <p:nvPr/>
        </p:nvSpPr>
        <p:spPr>
          <a:xfrm>
            <a:off x="2135216" y="3458954"/>
            <a:ext cx="3774680" cy="1147157"/>
          </a:xfrm>
          <a:prstGeom prst="round2DiagRect">
            <a:avLst/>
          </a:prstGeom>
          <a:solidFill>
            <a:srgbClr val="FFB6BE">
              <a:alpha val="55000"/>
            </a:srgbClr>
          </a:solid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600" i="1" dirty="0">
              <a:latin typeface="Trebuchet MS" charset="0"/>
              <a:ea typeface="Trebuchet MS" charset="0"/>
              <a:cs typeface="Trebuchet MS" charset="0"/>
            </a:endParaRPr>
          </a:p>
        </p:txBody>
      </p:sp>
      <p:sp>
        <p:nvSpPr>
          <p:cNvPr id="10" name="TextBox 9"/>
          <p:cNvSpPr txBox="1"/>
          <p:nvPr/>
        </p:nvSpPr>
        <p:spPr>
          <a:xfrm>
            <a:off x="1593949" y="3423906"/>
            <a:ext cx="4982110" cy="461665"/>
          </a:xfrm>
          <a:prstGeom prst="rect">
            <a:avLst/>
          </a:prstGeom>
          <a:noFill/>
        </p:spPr>
        <p:txBody>
          <a:bodyPr wrap="square" rtlCol="0">
            <a:spAutoFit/>
          </a:bodyPr>
          <a:lstStyle/>
          <a:p>
            <a:pPr algn="ctr"/>
            <a:r>
              <a:rPr lang="en-US" sz="2400" b="1" i="1" dirty="0">
                <a:latin typeface="Trebuchet MS" charset="0"/>
                <a:ea typeface="Trebuchet MS" charset="0"/>
                <a:cs typeface="Trebuchet MS" charset="0"/>
              </a:rPr>
              <a:t>Critical Thinking</a:t>
            </a:r>
          </a:p>
        </p:txBody>
      </p:sp>
      <p:sp>
        <p:nvSpPr>
          <p:cNvPr id="2" name="Rectangle 1"/>
          <p:cNvSpPr/>
          <p:nvPr/>
        </p:nvSpPr>
        <p:spPr>
          <a:xfrm>
            <a:off x="2166552" y="382012"/>
            <a:ext cx="7858897" cy="6093976"/>
          </a:xfrm>
          <a:prstGeom prst="rect">
            <a:avLst/>
          </a:prstGeom>
          <a:noFill/>
        </p:spPr>
        <p:txBody>
          <a:bodyPr wrap="square">
            <a:spAutoFit/>
          </a:bodyPr>
          <a:lstStyle/>
          <a:p>
            <a:pPr>
              <a:lnSpc>
                <a:spcPct val="250000"/>
              </a:lnSpc>
            </a:pPr>
            <a:r>
              <a:rPr lang="en-US" sz="2600" dirty="0">
                <a:latin typeface="Trebuchet MS" charset="0"/>
                <a:ea typeface="Trebuchet MS" charset="0"/>
                <a:cs typeface="Trebuchet MS" charset="0"/>
              </a:rPr>
              <a:t>Reflective practice competencies focus on one’s awareness of evaluation expertise and needs for growth, including knowing oneself as an evaluator, assessing personal needs for enhanced practice, and engaging in professional development toward that goal. </a:t>
            </a:r>
          </a:p>
        </p:txBody>
      </p:sp>
    </p:spTree>
    <p:extLst>
      <p:ext uri="{BB962C8B-B14F-4D97-AF65-F5344CB8AC3E}">
        <p14:creationId xmlns:p14="http://schemas.microsoft.com/office/powerpoint/2010/main" val="54503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p:bldP spid="11" grpId="0"/>
      <p:bldP spid="12" grpId="0"/>
      <p:bldP spid="13" grpId="0"/>
      <p:bldP spid="5" grpId="0" animBg="1"/>
      <p:bldP spid="10"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A2BAA-D858-4E1A-89A7-A38C1128FC8E}"/>
              </a:ext>
            </a:extLst>
          </p:cNvPr>
          <p:cNvSpPr>
            <a:spLocks noGrp="1"/>
          </p:cNvSpPr>
          <p:nvPr>
            <p:ph idx="1"/>
          </p:nvPr>
        </p:nvSpPr>
        <p:spPr>
          <a:xfrm>
            <a:off x="856527" y="352927"/>
            <a:ext cx="10532962" cy="1688144"/>
          </a:xfrm>
          <a:solidFill>
            <a:schemeClr val="bg1">
              <a:alpha val="55000"/>
            </a:schemeClr>
          </a:solidFill>
          <a:effectLst>
            <a:softEdge rad="63500"/>
          </a:effectLst>
        </p:spPr>
        <p:txBody>
          <a:bodyPr anchor="ctr">
            <a:noAutofit/>
          </a:bodyPr>
          <a:lstStyle/>
          <a:p>
            <a:pPr marL="0" indent="0" algn="ctr">
              <a:buNone/>
            </a:pPr>
            <a:r>
              <a:rPr lang="en-US" sz="3600">
                <a:latin typeface="Trebuchet MS" charset="0"/>
                <a:ea typeface="Trebuchet MS" charset="0"/>
                <a:cs typeface="Trebuchet MS" charset="0"/>
              </a:rPr>
              <a:t>We encourage those teaching reflective practice to emphasize that reflection is not just a solitary activity - </a:t>
            </a:r>
            <a:r>
              <a:rPr lang="en-US" sz="3600" b="1" dirty="0">
                <a:latin typeface="Trebuchet MS" charset="0"/>
                <a:ea typeface="Trebuchet MS" charset="0"/>
                <a:cs typeface="Trebuchet MS" charset="0"/>
              </a:rPr>
              <a:t>you can reflect with others as well</a:t>
            </a:r>
            <a:r>
              <a:rPr lang="en-US" sz="3600" dirty="0">
                <a:latin typeface="Trebuchet MS" charset="0"/>
                <a:ea typeface="Trebuchet MS" charset="0"/>
                <a:cs typeface="Trebuchet MS" charset="0"/>
              </a:rPr>
              <a:t>.</a:t>
            </a:r>
          </a:p>
        </p:txBody>
      </p:sp>
    </p:spTree>
    <p:extLst>
      <p:ext uri="{BB962C8B-B14F-4D97-AF65-F5344CB8AC3E}">
        <p14:creationId xmlns:p14="http://schemas.microsoft.com/office/powerpoint/2010/main" val="151996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A2BAA-D858-4E1A-89A7-A38C1128FC8E}"/>
              </a:ext>
            </a:extLst>
          </p:cNvPr>
          <p:cNvSpPr>
            <a:spLocks noGrp="1"/>
          </p:cNvSpPr>
          <p:nvPr>
            <p:ph idx="1"/>
          </p:nvPr>
        </p:nvSpPr>
        <p:spPr>
          <a:xfrm>
            <a:off x="856527" y="467227"/>
            <a:ext cx="10532962" cy="3594040"/>
          </a:xfrm>
          <a:solidFill>
            <a:schemeClr val="bg1">
              <a:alpha val="55000"/>
            </a:schemeClr>
          </a:solidFill>
          <a:effectLst>
            <a:softEdge rad="63500"/>
          </a:effectLst>
        </p:spPr>
        <p:txBody>
          <a:bodyPr anchor="ctr">
            <a:noAutofit/>
          </a:bodyPr>
          <a:lstStyle/>
          <a:p>
            <a:pPr marL="0" indent="0" algn="ctr">
              <a:buNone/>
            </a:pPr>
            <a:r>
              <a:rPr lang="en-US" sz="3600" dirty="0">
                <a:latin typeface="Trebuchet MS" panose="020B0603020202020204" pitchFamily="34" charset="0"/>
              </a:rPr>
              <a:t>For beginning evaluators or those looking to improve their reflective practice abilities, we encourage you to start from the base and focus on </a:t>
            </a:r>
            <a:r>
              <a:rPr lang="en-US" sz="3600" b="1" dirty="0">
                <a:latin typeface="Trebuchet MS" panose="020B0603020202020204" pitchFamily="34" charset="0"/>
              </a:rPr>
              <a:t>being honest with yourself and others</a:t>
            </a:r>
            <a:r>
              <a:rPr lang="en-US" sz="3600" dirty="0">
                <a:latin typeface="Trebuchet MS" panose="020B0603020202020204" pitchFamily="34" charset="0"/>
              </a:rPr>
              <a:t>, </a:t>
            </a:r>
            <a:r>
              <a:rPr lang="en-US" sz="3600" b="1" dirty="0">
                <a:latin typeface="Trebuchet MS" panose="020B0603020202020204" pitchFamily="34" charset="0"/>
              </a:rPr>
              <a:t>treating your clients and peers with respect</a:t>
            </a:r>
            <a:r>
              <a:rPr lang="en-US" sz="3600" dirty="0">
                <a:latin typeface="Trebuchet MS" panose="020B0603020202020204" pitchFamily="34" charset="0"/>
              </a:rPr>
              <a:t>, and </a:t>
            </a:r>
            <a:r>
              <a:rPr lang="en-US" sz="3600" b="1" dirty="0">
                <a:latin typeface="Trebuchet MS" panose="020B0603020202020204" pitchFamily="34" charset="0"/>
              </a:rPr>
              <a:t>to question not only yourself but your peers as you move through your evaluations.</a:t>
            </a:r>
          </a:p>
        </p:txBody>
      </p:sp>
    </p:spTree>
    <p:extLst>
      <p:ext uri="{BB962C8B-B14F-4D97-AF65-F5344CB8AC3E}">
        <p14:creationId xmlns:p14="http://schemas.microsoft.com/office/powerpoint/2010/main" val="37210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l="-5000" r="-5000"/>
          </a:stretch>
        </a:blipFill>
        <a:effectLst/>
      </p:bgPr>
    </p:bg>
    <p:spTree>
      <p:nvGrpSpPr>
        <p:cNvPr id="1" name=""/>
        <p:cNvGrpSpPr/>
        <p:nvPr/>
      </p:nvGrpSpPr>
      <p:grpSpPr>
        <a:xfrm>
          <a:off x="0" y="0"/>
          <a:ext cx="0" cy="0"/>
          <a:chOff x="0" y="0"/>
          <a:chExt cx="0" cy="0"/>
        </a:xfrm>
      </p:grpSpPr>
      <p:sp>
        <p:nvSpPr>
          <p:cNvPr id="4" name="TextBox 3"/>
          <p:cNvSpPr txBox="1"/>
          <p:nvPr/>
        </p:nvSpPr>
        <p:spPr>
          <a:xfrm>
            <a:off x="2715986" y="734776"/>
            <a:ext cx="6760029" cy="1323439"/>
          </a:xfrm>
          <a:prstGeom prst="rect">
            <a:avLst/>
          </a:prstGeom>
          <a:noFill/>
        </p:spPr>
        <p:txBody>
          <a:bodyPr wrap="square" rtlCol="0">
            <a:spAutoFit/>
          </a:bodyPr>
          <a:lstStyle/>
          <a:p>
            <a:pPr algn="ctr"/>
            <a:r>
              <a:rPr lang="en-US" sz="8000" dirty="0">
                <a:latin typeface="Trebuchet MS" charset="0"/>
                <a:ea typeface="Trebuchet MS" charset="0"/>
                <a:cs typeface="Trebuchet MS" charset="0"/>
              </a:rPr>
              <a:t>Thank You!</a:t>
            </a:r>
          </a:p>
        </p:txBody>
      </p:sp>
      <p:pic>
        <p:nvPicPr>
          <p:cNvPr id="5" name="Picture 4" descr="C:\Users\smithtif\AppData\Local\Microsoft\Windows\INetCache\Content.Word\IMG_1080.jpg"/>
          <p:cNvPicPr/>
          <p:nvPr/>
        </p:nvPicPr>
        <p:blipFill>
          <a:blip r:embed="rId4">
            <a:extLst>
              <a:ext uri="{28A0092B-C50C-407E-A947-70E740481C1C}">
                <a14:useLocalDpi xmlns:a14="http://schemas.microsoft.com/office/drawing/2010/main" val="0"/>
              </a:ext>
            </a:extLst>
          </a:blip>
          <a:srcRect/>
          <a:stretch>
            <a:fillRect/>
          </a:stretch>
        </p:blipFill>
        <p:spPr bwMode="auto">
          <a:xfrm>
            <a:off x="5151437" y="3173186"/>
            <a:ext cx="1889125" cy="2514600"/>
          </a:xfrm>
          <a:prstGeom prst="rect">
            <a:avLst/>
          </a:prstGeom>
          <a:noFill/>
          <a:ln w="38100">
            <a:solidFill>
              <a:schemeClr val="tx1"/>
            </a:solidFill>
          </a:ln>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1108347" y="3173186"/>
            <a:ext cx="1887220" cy="2514600"/>
          </a:xfrm>
          <a:prstGeom prst="rect">
            <a:avLst/>
          </a:prstGeom>
          <a:noFill/>
          <a:ln w="38100">
            <a:solidFill>
              <a:schemeClr val="tx1"/>
            </a:solidFill>
          </a:ln>
        </p:spPr>
      </p:pic>
      <p:sp>
        <p:nvSpPr>
          <p:cNvPr id="7" name="TextBox 6"/>
          <p:cNvSpPr txBox="1"/>
          <p:nvPr/>
        </p:nvSpPr>
        <p:spPr>
          <a:xfrm>
            <a:off x="100692" y="5992585"/>
            <a:ext cx="3902529" cy="492443"/>
          </a:xfrm>
          <a:prstGeom prst="rect">
            <a:avLst/>
          </a:prstGeom>
          <a:noFill/>
        </p:spPr>
        <p:txBody>
          <a:bodyPr wrap="square" rtlCol="0">
            <a:spAutoFit/>
          </a:bodyPr>
          <a:lstStyle/>
          <a:p>
            <a:pPr algn="ctr"/>
            <a:r>
              <a:rPr lang="en-US" sz="2600" dirty="0"/>
              <a:t>Denton Stutte</a:t>
            </a:r>
          </a:p>
        </p:txBody>
      </p:sp>
      <p:sp>
        <p:nvSpPr>
          <p:cNvPr id="8" name="TextBox 7"/>
          <p:cNvSpPr txBox="1"/>
          <p:nvPr/>
        </p:nvSpPr>
        <p:spPr>
          <a:xfrm>
            <a:off x="4003221" y="5992585"/>
            <a:ext cx="3902529" cy="492443"/>
          </a:xfrm>
          <a:prstGeom prst="rect">
            <a:avLst/>
          </a:prstGeom>
          <a:noFill/>
        </p:spPr>
        <p:txBody>
          <a:bodyPr wrap="square" rtlCol="0">
            <a:spAutoFit/>
          </a:bodyPr>
          <a:lstStyle/>
          <a:p>
            <a:pPr algn="ctr"/>
            <a:r>
              <a:rPr lang="en-US" sz="2600" dirty="0"/>
              <a:t>Tiffany Smith, Ph.D.</a:t>
            </a:r>
          </a:p>
        </p:txBody>
      </p:sp>
      <p:pic>
        <p:nvPicPr>
          <p:cNvPr id="9" name="Picture 8"/>
          <p:cNvPicPr preferRelativeResize="0">
            <a:picLocks/>
          </p:cNvPicPr>
          <p:nvPr/>
        </p:nvPicPr>
        <p:blipFill rotWithShape="1">
          <a:blip r:embed="rId6">
            <a:extLst>
              <a:ext uri="{28A0092B-C50C-407E-A947-70E740481C1C}">
                <a14:useLocalDpi xmlns:a14="http://schemas.microsoft.com/office/drawing/2010/main" val="0"/>
              </a:ext>
            </a:extLst>
          </a:blip>
          <a:srcRect l="12437" r="12437"/>
          <a:stretch/>
        </p:blipFill>
        <p:spPr bwMode="auto">
          <a:xfrm>
            <a:off x="9070295" y="3173186"/>
            <a:ext cx="1889125" cy="2514599"/>
          </a:xfrm>
          <a:prstGeom prst="rect">
            <a:avLst/>
          </a:prstGeom>
          <a:noFill/>
          <a:ln w="38100">
            <a:solidFill>
              <a:schemeClr val="tx1"/>
            </a:solidFill>
          </a:ln>
        </p:spPr>
      </p:pic>
      <p:sp>
        <p:nvSpPr>
          <p:cNvPr id="10" name="TextBox 9"/>
          <p:cNvSpPr txBox="1"/>
          <p:nvPr/>
        </p:nvSpPr>
        <p:spPr>
          <a:xfrm>
            <a:off x="7922079" y="5981695"/>
            <a:ext cx="3902529" cy="492443"/>
          </a:xfrm>
          <a:prstGeom prst="rect">
            <a:avLst/>
          </a:prstGeom>
          <a:noFill/>
        </p:spPr>
        <p:txBody>
          <a:bodyPr wrap="square" rtlCol="0">
            <a:spAutoFit/>
          </a:bodyPr>
          <a:lstStyle/>
          <a:p>
            <a:pPr algn="ctr"/>
            <a:r>
              <a:rPr lang="en-US" sz="2600" dirty="0"/>
              <a:t>Nena McCalla</a:t>
            </a:r>
          </a:p>
        </p:txBody>
      </p:sp>
    </p:spTree>
    <p:extLst>
      <p:ext uri="{BB962C8B-B14F-4D97-AF65-F5344CB8AC3E}">
        <p14:creationId xmlns:p14="http://schemas.microsoft.com/office/powerpoint/2010/main" val="32292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alpha val="5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E080D-9FF7-4DA3-B24D-49D1225314EF}"/>
              </a:ext>
            </a:extLst>
          </p:cNvPr>
          <p:cNvSpPr>
            <a:spLocks noGrp="1"/>
          </p:cNvSpPr>
          <p:nvPr>
            <p:ph idx="1"/>
          </p:nvPr>
        </p:nvSpPr>
        <p:spPr>
          <a:xfrm>
            <a:off x="821871" y="1565559"/>
            <a:ext cx="4697186" cy="3726883"/>
          </a:xfrm>
          <a:prstGeom prst="round2DiagRect">
            <a:avLst/>
          </a:prstGeom>
          <a:solidFill>
            <a:schemeClr val="tx1">
              <a:alpha val="15000"/>
            </a:schemeClr>
          </a:solidFill>
          <a:ln>
            <a:solidFill>
              <a:schemeClr val="bg1"/>
            </a:solidFill>
          </a:ln>
        </p:spPr>
        <p:txBody>
          <a:bodyPr anchor="ctr">
            <a:normAutofit/>
          </a:bodyPr>
          <a:lstStyle/>
          <a:p>
            <a:pPr marL="0" indent="0" algn="ctr">
              <a:buNone/>
            </a:pPr>
            <a:r>
              <a:rPr lang="en-US" sz="3600" dirty="0">
                <a:solidFill>
                  <a:schemeClr val="bg1"/>
                </a:solidFill>
                <a:latin typeface="Trebuchet MS" charset="0"/>
                <a:ea typeface="Trebuchet MS" charset="0"/>
                <a:cs typeface="Trebuchet MS" charset="0"/>
              </a:rPr>
              <a:t>To profile a wide array of evaluators perceptions on reflective practice </a:t>
            </a:r>
          </a:p>
        </p:txBody>
      </p:sp>
      <p:sp>
        <p:nvSpPr>
          <p:cNvPr id="5" name="Content Placeholder 2">
            <a:extLst>
              <a:ext uri="{FF2B5EF4-FFF2-40B4-BE49-F238E27FC236}">
                <a16:creationId xmlns:a16="http://schemas.microsoft.com/office/drawing/2014/main" id="{7E9E080D-9FF7-4DA3-B24D-49D1225314EF}"/>
              </a:ext>
            </a:extLst>
          </p:cNvPr>
          <p:cNvSpPr txBox="1">
            <a:spLocks/>
          </p:cNvSpPr>
          <p:nvPr/>
        </p:nvSpPr>
        <p:spPr>
          <a:xfrm>
            <a:off x="6814457" y="1565559"/>
            <a:ext cx="4697186" cy="3726883"/>
          </a:xfrm>
          <a:prstGeom prst="round2DiagRect">
            <a:avLst/>
          </a:prstGeom>
          <a:solidFill>
            <a:schemeClr val="tx1">
              <a:alpha val="15000"/>
            </a:schemeClr>
          </a:solidFill>
          <a:ln>
            <a:solidFill>
              <a:schemeClr val="bg1"/>
            </a:solidFill>
          </a:ln>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Trebuchet MS" charset="0"/>
                <a:ea typeface="Trebuchet MS" charset="0"/>
                <a:cs typeface="Trebuchet MS" charset="0"/>
              </a:rPr>
              <a:t>To provide insight into the fundamental elements of reflective practice as it relates to evaluation</a:t>
            </a:r>
          </a:p>
        </p:txBody>
      </p:sp>
    </p:spTree>
    <p:extLst>
      <p:ext uri="{BB962C8B-B14F-4D97-AF65-F5344CB8AC3E}">
        <p14:creationId xmlns:p14="http://schemas.microsoft.com/office/powerpoint/2010/main" val="295908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D20E-839B-431F-8EAE-6980088FBD9F}"/>
              </a:ext>
            </a:extLst>
          </p:cNvPr>
          <p:cNvSpPr>
            <a:spLocks noGrp="1"/>
          </p:cNvSpPr>
          <p:nvPr>
            <p:ph type="title"/>
          </p:nvPr>
        </p:nvSpPr>
        <p:spPr>
          <a:xfrm>
            <a:off x="2978454" y="1317356"/>
            <a:ext cx="6235093" cy="2394031"/>
          </a:xfrm>
          <a:prstGeom prst="round2DiagRect">
            <a:avLst/>
          </a:prstGeom>
          <a:solidFill>
            <a:schemeClr val="tx1">
              <a:alpha val="55000"/>
            </a:schemeClr>
          </a:solidFill>
        </p:spPr>
        <p:txBody>
          <a:bodyPr anchor="ctr">
            <a:noAutofit/>
          </a:bodyPr>
          <a:lstStyle/>
          <a:p>
            <a:pPr algn="ctr"/>
            <a:r>
              <a:rPr lang="en-US" sz="8800" dirty="0">
                <a:solidFill>
                  <a:schemeClr val="bg1"/>
                </a:solidFill>
                <a:latin typeface="Trebuchet MS" charset="0"/>
                <a:ea typeface="Trebuchet MS" charset="0"/>
                <a:cs typeface="Trebuchet MS" charset="0"/>
              </a:rPr>
              <a:t>Background</a:t>
            </a:r>
          </a:p>
        </p:txBody>
      </p:sp>
      <p:sp>
        <p:nvSpPr>
          <p:cNvPr id="3" name="Content Placeholder 2">
            <a:extLst>
              <a:ext uri="{FF2B5EF4-FFF2-40B4-BE49-F238E27FC236}">
                <a16:creationId xmlns:a16="http://schemas.microsoft.com/office/drawing/2014/main" id="{0BAD49BC-BAC8-42C7-86E1-24C7136E239D}"/>
              </a:ext>
            </a:extLst>
          </p:cNvPr>
          <p:cNvSpPr>
            <a:spLocks noGrp="1"/>
          </p:cNvSpPr>
          <p:nvPr>
            <p:ph idx="1"/>
          </p:nvPr>
        </p:nvSpPr>
        <p:spPr>
          <a:xfrm>
            <a:off x="469881" y="4468259"/>
            <a:ext cx="11252238" cy="677178"/>
          </a:xfrm>
          <a:prstGeom prst="round2DiagRect">
            <a:avLst/>
          </a:prstGeom>
          <a:noFill/>
          <a:ln w="57150">
            <a:solidFill>
              <a:schemeClr val="tx1"/>
            </a:solidFill>
          </a:ln>
        </p:spPr>
        <p:txBody>
          <a:bodyPr anchor="ctr">
            <a:normAutofit fontScale="92500"/>
          </a:bodyPr>
          <a:lstStyle/>
          <a:p>
            <a:pPr marL="0" indent="0" algn="ctr">
              <a:buNone/>
            </a:pPr>
            <a:r>
              <a:rPr lang="en-US" dirty="0">
                <a:solidFill>
                  <a:schemeClr val="bg2">
                    <a:lumMod val="50000"/>
                  </a:schemeClr>
                </a:solidFill>
                <a:latin typeface="Trebuchet MS" charset="0"/>
                <a:ea typeface="Trebuchet MS" charset="0"/>
                <a:cs typeface="Trebuchet MS" charset="0"/>
              </a:rPr>
              <a:t>Research Goals     </a:t>
            </a:r>
            <a:r>
              <a:rPr lang="en-US" dirty="0">
                <a:latin typeface="Trebuchet MS" charset="0"/>
                <a:ea typeface="Trebuchet MS" charset="0"/>
                <a:cs typeface="Trebuchet MS" charset="0"/>
              </a:rPr>
              <a:t>Background</a:t>
            </a:r>
            <a:r>
              <a:rPr lang="en-US" dirty="0">
                <a:solidFill>
                  <a:schemeClr val="bg2">
                    <a:lumMod val="50000"/>
                  </a:schemeClr>
                </a:solidFill>
                <a:latin typeface="Trebuchet MS" charset="0"/>
                <a:ea typeface="Trebuchet MS" charset="0"/>
                <a:cs typeface="Trebuchet MS" charset="0"/>
              </a:rPr>
              <a:t>     Methodology     Analysis     Takeaways</a:t>
            </a:r>
          </a:p>
        </p:txBody>
      </p:sp>
    </p:spTree>
    <p:extLst>
      <p:ext uri="{BB962C8B-B14F-4D97-AF65-F5344CB8AC3E}">
        <p14:creationId xmlns:p14="http://schemas.microsoft.com/office/powerpoint/2010/main" val="179279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A2BAA-D858-4E1A-89A7-A38C1128FC8E}"/>
              </a:ext>
            </a:extLst>
          </p:cNvPr>
          <p:cNvSpPr>
            <a:spLocks noGrp="1"/>
          </p:cNvSpPr>
          <p:nvPr>
            <p:ph idx="1"/>
          </p:nvPr>
        </p:nvSpPr>
        <p:spPr>
          <a:xfrm>
            <a:off x="828933" y="4127158"/>
            <a:ext cx="10515600" cy="2514238"/>
          </a:xfrm>
          <a:solidFill>
            <a:schemeClr val="bg1">
              <a:alpha val="75000"/>
            </a:schemeClr>
          </a:solidFill>
          <a:effectLst>
            <a:softEdge rad="38100"/>
          </a:effectLst>
        </p:spPr>
        <p:txBody>
          <a:bodyPr anchor="ctr">
            <a:noAutofit/>
          </a:bodyPr>
          <a:lstStyle/>
          <a:p>
            <a:pPr marL="0" indent="0">
              <a:buNone/>
            </a:pPr>
            <a:endParaRPr lang="en-US" sz="2600" dirty="0">
              <a:latin typeface="Trebuchet MS" charset="0"/>
              <a:ea typeface="Trebuchet MS" charset="0"/>
              <a:cs typeface="Trebuchet MS" charset="0"/>
            </a:endParaRPr>
          </a:p>
          <a:p>
            <a:pPr marL="0" indent="0">
              <a:buNone/>
            </a:pPr>
            <a:endParaRPr lang="en-US" sz="2600" dirty="0">
              <a:latin typeface="Trebuchet MS" charset="0"/>
              <a:ea typeface="Trebuchet MS" charset="0"/>
              <a:cs typeface="Trebuchet MS" charset="0"/>
            </a:endParaRPr>
          </a:p>
          <a:p>
            <a:pPr marL="0" indent="0">
              <a:buNone/>
            </a:pPr>
            <a:r>
              <a:rPr lang="en-US" sz="2600" i="1" dirty="0">
                <a:latin typeface="Trebuchet MS" charset="0"/>
                <a:ea typeface="Trebuchet MS" charset="0"/>
                <a:cs typeface="Trebuchet MS" charset="0"/>
              </a:rPr>
              <a:t>“Reflective practice competencies focus on one’s awareness of evaluation expertise and needs for growth, including knowing oneself as an evaluator, assessing personal needs for enhanced practice, and engaging in professional development toward that goal.” </a:t>
            </a:r>
          </a:p>
          <a:p>
            <a:pPr marL="0" indent="0" algn="r">
              <a:buNone/>
            </a:pPr>
            <a:r>
              <a:rPr lang="mr-IN" sz="2600" dirty="0">
                <a:latin typeface="Trebuchet MS" charset="0"/>
                <a:ea typeface="Trebuchet MS" charset="0"/>
                <a:cs typeface="Trebuchet MS" charset="0"/>
              </a:rPr>
              <a:t>–</a:t>
            </a:r>
            <a:r>
              <a:rPr lang="en-US" sz="2600" dirty="0">
                <a:latin typeface="Trebuchet MS" charset="0"/>
                <a:ea typeface="Trebuchet MS" charset="0"/>
                <a:cs typeface="Trebuchet MS" charset="0"/>
              </a:rPr>
              <a:t> </a:t>
            </a:r>
            <a:r>
              <a:rPr lang="en-US" sz="2600" dirty="0" err="1">
                <a:latin typeface="Trebuchet MS" charset="0"/>
                <a:ea typeface="Trebuchet MS" charset="0"/>
                <a:cs typeface="Trebuchet MS" charset="0"/>
              </a:rPr>
              <a:t>Stevahn</a:t>
            </a:r>
            <a:r>
              <a:rPr lang="en-US" sz="2600" dirty="0">
                <a:latin typeface="Trebuchet MS" charset="0"/>
                <a:ea typeface="Trebuchet MS" charset="0"/>
                <a:cs typeface="Trebuchet MS" charset="0"/>
              </a:rPr>
              <a:t>, King, </a:t>
            </a:r>
            <a:r>
              <a:rPr lang="en-US" sz="2600" dirty="0" err="1">
                <a:latin typeface="Trebuchet MS" charset="0"/>
                <a:ea typeface="Trebuchet MS" charset="0"/>
                <a:cs typeface="Trebuchet MS" charset="0"/>
              </a:rPr>
              <a:t>Ghere</a:t>
            </a:r>
            <a:r>
              <a:rPr lang="en-US" sz="2600" dirty="0">
                <a:latin typeface="Trebuchet MS" charset="0"/>
                <a:ea typeface="Trebuchet MS" charset="0"/>
                <a:cs typeface="Trebuchet MS" charset="0"/>
              </a:rPr>
              <a:t>, and </a:t>
            </a:r>
            <a:r>
              <a:rPr lang="en-US" sz="2600" dirty="0" err="1">
                <a:latin typeface="Trebuchet MS" charset="0"/>
                <a:ea typeface="Trebuchet MS" charset="0"/>
                <a:cs typeface="Trebuchet MS" charset="0"/>
              </a:rPr>
              <a:t>Minnema</a:t>
            </a:r>
            <a:endParaRPr lang="en-US" sz="2600" dirty="0">
              <a:latin typeface="Trebuchet MS" charset="0"/>
              <a:ea typeface="Trebuchet MS" charset="0"/>
              <a:cs typeface="Trebuchet MS" charset="0"/>
            </a:endParaRPr>
          </a:p>
          <a:p>
            <a:pPr marL="0" indent="0">
              <a:buNone/>
            </a:pPr>
            <a:endParaRPr lang="en-US" sz="2600" dirty="0">
              <a:latin typeface="Trebuchet MS" charset="0"/>
              <a:ea typeface="Trebuchet MS" charset="0"/>
              <a:cs typeface="Trebuchet MS" charset="0"/>
            </a:endParaRPr>
          </a:p>
          <a:p>
            <a:pPr marL="0" indent="0">
              <a:buNone/>
            </a:pPr>
            <a:endParaRPr lang="en-US" sz="2600" dirty="0">
              <a:latin typeface="Trebuchet MS" charset="0"/>
              <a:ea typeface="Trebuchet MS" charset="0"/>
              <a:cs typeface="Trebuchet MS" charset="0"/>
            </a:endParaRPr>
          </a:p>
        </p:txBody>
      </p:sp>
    </p:spTree>
    <p:extLst>
      <p:ext uri="{BB962C8B-B14F-4D97-AF65-F5344CB8AC3E}">
        <p14:creationId xmlns:p14="http://schemas.microsoft.com/office/powerpoint/2010/main" val="124558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5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E080D-9FF7-4DA3-B24D-49D1225314EF}"/>
              </a:ext>
            </a:extLst>
          </p:cNvPr>
          <p:cNvSpPr>
            <a:spLocks noGrp="1"/>
          </p:cNvSpPr>
          <p:nvPr>
            <p:ph idx="1"/>
          </p:nvPr>
        </p:nvSpPr>
        <p:spPr>
          <a:xfrm>
            <a:off x="821871" y="923912"/>
            <a:ext cx="4697186" cy="3726883"/>
          </a:xfrm>
          <a:prstGeom prst="round2DiagRect">
            <a:avLst/>
          </a:prstGeom>
          <a:solidFill>
            <a:schemeClr val="tx1">
              <a:alpha val="15000"/>
            </a:schemeClr>
          </a:solidFill>
          <a:ln>
            <a:solidFill>
              <a:schemeClr val="bg1"/>
            </a:solidFill>
          </a:ln>
        </p:spPr>
        <p:txBody>
          <a:bodyPr anchor="ctr">
            <a:normAutofit/>
          </a:bodyPr>
          <a:lstStyle/>
          <a:p>
            <a:pPr marL="0" indent="0" algn="ctr">
              <a:buNone/>
            </a:pPr>
            <a:r>
              <a:rPr lang="en-US" sz="3600" dirty="0">
                <a:solidFill>
                  <a:schemeClr val="bg1"/>
                </a:solidFill>
                <a:latin typeface="Trebuchet MS" charset="0"/>
                <a:ea typeface="Trebuchet MS" charset="0"/>
                <a:cs typeface="Trebuchet MS" charset="0"/>
              </a:rPr>
              <a:t>Relative lack of research on reflective practice in evaluation</a:t>
            </a:r>
          </a:p>
        </p:txBody>
      </p:sp>
      <p:sp>
        <p:nvSpPr>
          <p:cNvPr id="5" name="Content Placeholder 2">
            <a:extLst>
              <a:ext uri="{FF2B5EF4-FFF2-40B4-BE49-F238E27FC236}">
                <a16:creationId xmlns:a16="http://schemas.microsoft.com/office/drawing/2014/main" id="{7E9E080D-9FF7-4DA3-B24D-49D1225314EF}"/>
              </a:ext>
            </a:extLst>
          </p:cNvPr>
          <p:cNvSpPr txBox="1">
            <a:spLocks/>
          </p:cNvSpPr>
          <p:nvPr/>
        </p:nvSpPr>
        <p:spPr>
          <a:xfrm>
            <a:off x="6814457" y="923912"/>
            <a:ext cx="4697186" cy="3726883"/>
          </a:xfrm>
          <a:prstGeom prst="round2DiagRect">
            <a:avLst/>
          </a:prstGeom>
          <a:solidFill>
            <a:schemeClr val="tx1">
              <a:alpha val="1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Trebuchet MS" charset="0"/>
                <a:ea typeface="Trebuchet MS" charset="0"/>
                <a:cs typeface="Trebuchet MS" charset="0"/>
              </a:rPr>
              <a:t>Reflective practice is also found in education, healthcare, and organizational behavior</a:t>
            </a:r>
          </a:p>
        </p:txBody>
      </p:sp>
      <p:sp>
        <p:nvSpPr>
          <p:cNvPr id="2" name="TextBox 1"/>
          <p:cNvSpPr txBox="1"/>
          <p:nvPr/>
        </p:nvSpPr>
        <p:spPr>
          <a:xfrm>
            <a:off x="498762" y="5303520"/>
            <a:ext cx="3591098" cy="646331"/>
          </a:xfrm>
          <a:prstGeom prst="rect">
            <a:avLst/>
          </a:prstGeom>
          <a:noFill/>
        </p:spPr>
        <p:txBody>
          <a:bodyPr wrap="square" rtlCol="0">
            <a:spAutoFit/>
          </a:bodyPr>
          <a:lstStyle/>
          <a:p>
            <a:pPr algn="ctr"/>
            <a:r>
              <a:rPr lang="en-US" sz="3600" dirty="0">
                <a:latin typeface="Trebuchet MS" charset="0"/>
                <a:ea typeface="Trebuchet MS" charset="0"/>
                <a:cs typeface="Trebuchet MS" charset="0"/>
              </a:rPr>
              <a:t>Self-Awareness</a:t>
            </a:r>
          </a:p>
        </p:txBody>
      </p:sp>
      <p:sp>
        <p:nvSpPr>
          <p:cNvPr id="6" name="TextBox 5"/>
          <p:cNvSpPr txBox="1"/>
          <p:nvPr/>
        </p:nvSpPr>
        <p:spPr>
          <a:xfrm>
            <a:off x="6664825" y="5303520"/>
            <a:ext cx="5028414" cy="646331"/>
          </a:xfrm>
          <a:prstGeom prst="rect">
            <a:avLst/>
          </a:prstGeom>
          <a:noFill/>
        </p:spPr>
        <p:txBody>
          <a:bodyPr wrap="square" rtlCol="0">
            <a:spAutoFit/>
          </a:bodyPr>
          <a:lstStyle/>
          <a:p>
            <a:pPr algn="ctr"/>
            <a:r>
              <a:rPr lang="en-US" sz="3600" dirty="0">
                <a:latin typeface="Trebuchet MS" charset="0"/>
                <a:ea typeface="Trebuchet MS" charset="0"/>
                <a:cs typeface="Trebuchet MS" charset="0"/>
              </a:rPr>
              <a:t>Purpose/Intentionality</a:t>
            </a:r>
          </a:p>
        </p:txBody>
      </p:sp>
      <p:sp>
        <p:nvSpPr>
          <p:cNvPr id="7" name="TextBox 6"/>
          <p:cNvSpPr txBox="1"/>
          <p:nvPr/>
        </p:nvSpPr>
        <p:spPr>
          <a:xfrm>
            <a:off x="3455884" y="5303520"/>
            <a:ext cx="3950208" cy="646331"/>
          </a:xfrm>
          <a:prstGeom prst="rect">
            <a:avLst/>
          </a:prstGeom>
          <a:noFill/>
        </p:spPr>
        <p:txBody>
          <a:bodyPr wrap="square" rtlCol="0">
            <a:spAutoFit/>
          </a:bodyPr>
          <a:lstStyle/>
          <a:p>
            <a:pPr algn="ctr"/>
            <a:r>
              <a:rPr lang="en-US" sz="3600" dirty="0">
                <a:latin typeface="Trebuchet MS" charset="0"/>
                <a:ea typeface="Trebuchet MS" charset="0"/>
                <a:cs typeface="Trebuchet MS" charset="0"/>
              </a:rPr>
              <a:t>Honesty</a:t>
            </a:r>
          </a:p>
        </p:txBody>
      </p:sp>
    </p:spTree>
    <p:extLst>
      <p:ext uri="{BB962C8B-B14F-4D97-AF65-F5344CB8AC3E}">
        <p14:creationId xmlns:p14="http://schemas.microsoft.com/office/powerpoint/2010/main" val="20218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D20E-839B-431F-8EAE-6980088FBD9F}"/>
              </a:ext>
            </a:extLst>
          </p:cNvPr>
          <p:cNvSpPr>
            <a:spLocks noGrp="1"/>
          </p:cNvSpPr>
          <p:nvPr>
            <p:ph type="title"/>
          </p:nvPr>
        </p:nvSpPr>
        <p:spPr>
          <a:xfrm>
            <a:off x="2560000" y="1317356"/>
            <a:ext cx="7072001" cy="2394031"/>
          </a:xfrm>
          <a:prstGeom prst="round2DiagRect">
            <a:avLst/>
          </a:prstGeom>
          <a:solidFill>
            <a:schemeClr val="tx1">
              <a:alpha val="55000"/>
            </a:schemeClr>
          </a:solidFill>
        </p:spPr>
        <p:txBody>
          <a:bodyPr anchor="ctr">
            <a:noAutofit/>
          </a:bodyPr>
          <a:lstStyle/>
          <a:p>
            <a:pPr algn="ctr"/>
            <a:r>
              <a:rPr lang="en-US" sz="8800" dirty="0">
                <a:solidFill>
                  <a:schemeClr val="bg1"/>
                </a:solidFill>
                <a:latin typeface="Trebuchet MS" charset="0"/>
                <a:ea typeface="Trebuchet MS" charset="0"/>
                <a:cs typeface="Trebuchet MS" charset="0"/>
              </a:rPr>
              <a:t>Methodology</a:t>
            </a:r>
          </a:p>
        </p:txBody>
      </p:sp>
      <p:sp>
        <p:nvSpPr>
          <p:cNvPr id="3" name="Content Placeholder 2">
            <a:extLst>
              <a:ext uri="{FF2B5EF4-FFF2-40B4-BE49-F238E27FC236}">
                <a16:creationId xmlns:a16="http://schemas.microsoft.com/office/drawing/2014/main" id="{0BAD49BC-BAC8-42C7-86E1-24C7136E239D}"/>
              </a:ext>
            </a:extLst>
          </p:cNvPr>
          <p:cNvSpPr>
            <a:spLocks noGrp="1"/>
          </p:cNvSpPr>
          <p:nvPr>
            <p:ph idx="1"/>
          </p:nvPr>
        </p:nvSpPr>
        <p:spPr>
          <a:xfrm>
            <a:off x="469881" y="4468259"/>
            <a:ext cx="11252238" cy="677178"/>
          </a:xfrm>
          <a:prstGeom prst="round2DiagRect">
            <a:avLst/>
          </a:prstGeom>
          <a:noFill/>
          <a:ln w="57150">
            <a:solidFill>
              <a:schemeClr val="tx1"/>
            </a:solidFill>
          </a:ln>
        </p:spPr>
        <p:txBody>
          <a:bodyPr anchor="ctr">
            <a:normAutofit fontScale="92500"/>
          </a:bodyPr>
          <a:lstStyle/>
          <a:p>
            <a:pPr marL="0" indent="0" algn="ctr">
              <a:buNone/>
            </a:pPr>
            <a:r>
              <a:rPr lang="en-US" dirty="0">
                <a:solidFill>
                  <a:schemeClr val="tx1">
                    <a:alpha val="25000"/>
                  </a:schemeClr>
                </a:solidFill>
                <a:latin typeface="Trebuchet MS" charset="0"/>
                <a:ea typeface="Trebuchet MS" charset="0"/>
                <a:cs typeface="Trebuchet MS" charset="0"/>
              </a:rPr>
              <a:t>Research Goals     Background     </a:t>
            </a:r>
            <a:r>
              <a:rPr lang="en-US" dirty="0">
                <a:latin typeface="Trebuchet MS" charset="0"/>
                <a:ea typeface="Trebuchet MS" charset="0"/>
                <a:cs typeface="Trebuchet MS" charset="0"/>
              </a:rPr>
              <a:t>Methodology</a:t>
            </a:r>
            <a:r>
              <a:rPr lang="en-US" dirty="0">
                <a:solidFill>
                  <a:schemeClr val="bg2">
                    <a:lumMod val="50000"/>
                  </a:schemeClr>
                </a:solidFill>
                <a:latin typeface="Trebuchet MS" charset="0"/>
                <a:ea typeface="Trebuchet MS" charset="0"/>
                <a:cs typeface="Trebuchet MS" charset="0"/>
              </a:rPr>
              <a:t>     </a:t>
            </a:r>
            <a:r>
              <a:rPr lang="en-US" dirty="0">
                <a:solidFill>
                  <a:schemeClr val="tx1">
                    <a:alpha val="25000"/>
                  </a:schemeClr>
                </a:solidFill>
                <a:latin typeface="Trebuchet MS" charset="0"/>
                <a:ea typeface="Trebuchet MS" charset="0"/>
                <a:cs typeface="Trebuchet MS" charset="0"/>
              </a:rPr>
              <a:t>Analysis     Takeaways</a:t>
            </a:r>
          </a:p>
        </p:txBody>
      </p:sp>
    </p:spTree>
    <p:extLst>
      <p:ext uri="{BB962C8B-B14F-4D97-AF65-F5344CB8AC3E}">
        <p14:creationId xmlns:p14="http://schemas.microsoft.com/office/powerpoint/2010/main" val="51109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55000"/>
          </a:schemeClr>
        </a:solidFill>
        <a:effectLst/>
      </p:bgPr>
    </p:bg>
    <p:spTree>
      <p:nvGrpSpPr>
        <p:cNvPr id="1" name=""/>
        <p:cNvGrpSpPr/>
        <p:nvPr/>
      </p:nvGrpSpPr>
      <p:grpSpPr>
        <a:xfrm>
          <a:off x="0" y="0"/>
          <a:ext cx="0" cy="0"/>
          <a:chOff x="0" y="0"/>
          <a:chExt cx="0" cy="0"/>
        </a:xfrm>
      </p:grpSpPr>
      <p:sp>
        <p:nvSpPr>
          <p:cNvPr id="24" name="Round Diagonal Corner Rectangle 23"/>
          <p:cNvSpPr/>
          <p:nvPr/>
        </p:nvSpPr>
        <p:spPr>
          <a:xfrm>
            <a:off x="6261121" y="294468"/>
            <a:ext cx="5362414" cy="6183824"/>
          </a:xfrm>
          <a:prstGeom prst="round2DiagRect">
            <a:avLst/>
          </a:prstGeom>
          <a:solidFill>
            <a:schemeClr val="tx1">
              <a:alpha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Diagonal Corner Rectangle 22"/>
          <p:cNvSpPr/>
          <p:nvPr/>
        </p:nvSpPr>
        <p:spPr>
          <a:xfrm>
            <a:off x="401531" y="294468"/>
            <a:ext cx="5362414" cy="6183824"/>
          </a:xfrm>
          <a:prstGeom prst="round2DiagRect">
            <a:avLst/>
          </a:prstGeom>
          <a:solidFill>
            <a:schemeClr val="tx1">
              <a:alpha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633483" y="620605"/>
            <a:ext cx="4773478" cy="5529640"/>
            <a:chOff x="6580322" y="1155052"/>
            <a:chExt cx="4773478" cy="5529640"/>
          </a:xfrm>
          <a:noFill/>
        </p:grpSpPr>
        <p:sp>
          <p:nvSpPr>
            <p:cNvPr id="7" name="TextBox 6"/>
            <p:cNvSpPr txBox="1"/>
            <p:nvPr/>
          </p:nvSpPr>
          <p:spPr>
            <a:xfrm>
              <a:off x="6580322" y="1155052"/>
              <a:ext cx="4773478" cy="1055608"/>
            </a:xfrm>
            <a:prstGeom prst="round2DiagRect">
              <a:avLst/>
            </a:prstGeom>
            <a:grpFill/>
          </p:spPr>
          <p:txBody>
            <a:bodyPr wrap="square" rtlCol="0" anchor="ctr">
              <a:spAutoFit/>
            </a:bodyPr>
            <a:lstStyle/>
            <a:p>
              <a:pPr lvl="0" algn="ctr">
                <a:defRPr/>
              </a:pPr>
              <a:r>
                <a:rPr lang="en-US" sz="2800" dirty="0">
                  <a:solidFill>
                    <a:schemeClr val="bg1"/>
                  </a:solidFill>
                  <a:latin typeface="Trebuchet MS" charset="0"/>
                  <a:ea typeface="Trebuchet MS" charset="0"/>
                  <a:cs typeface="Trebuchet MS" charset="0"/>
                </a:rPr>
                <a:t>Asked to self-identify as a professional evaluator</a:t>
              </a:r>
            </a:p>
          </p:txBody>
        </p:sp>
        <p:sp>
          <p:nvSpPr>
            <p:cNvPr id="8" name="TextBox 7"/>
            <p:cNvSpPr txBox="1"/>
            <p:nvPr/>
          </p:nvSpPr>
          <p:spPr>
            <a:xfrm>
              <a:off x="6580322" y="2761662"/>
              <a:ext cx="4773478" cy="578882"/>
            </a:xfrm>
            <a:prstGeom prst="round2DiagRect">
              <a:avLst/>
            </a:prstGeom>
            <a:grpFill/>
          </p:spPr>
          <p:txBody>
            <a:bodyPr wrap="square" rtlCol="0" anchor="ctr">
              <a:spAutoFit/>
            </a:bodyPr>
            <a:lstStyle/>
            <a:p>
              <a:pPr lvl="0" algn="ctr">
                <a:defRPr/>
              </a:pPr>
              <a:r>
                <a:rPr lang="en-US" sz="2800" dirty="0">
                  <a:solidFill>
                    <a:schemeClr val="bg1"/>
                  </a:solidFill>
                  <a:latin typeface="Trebuchet MS" charset="0"/>
                  <a:ea typeface="Trebuchet MS" charset="0"/>
                  <a:cs typeface="Trebuchet MS" charset="0"/>
                </a:rPr>
                <a:t>Survey was open for 18 Days</a:t>
              </a:r>
            </a:p>
          </p:txBody>
        </p:sp>
        <p:sp>
          <p:nvSpPr>
            <p:cNvPr id="9" name="TextBox 8"/>
            <p:cNvSpPr txBox="1"/>
            <p:nvPr/>
          </p:nvSpPr>
          <p:spPr>
            <a:xfrm>
              <a:off x="6580322" y="3958533"/>
              <a:ext cx="4773478" cy="578882"/>
            </a:xfrm>
            <a:prstGeom prst="round2DiagRect">
              <a:avLst/>
            </a:prstGeom>
            <a:grpFill/>
          </p:spPr>
          <p:txBody>
            <a:bodyPr wrap="square" rtlCol="0" anchor="ctr">
              <a:spAutoFit/>
            </a:bodyPr>
            <a:lstStyle/>
            <a:p>
              <a:pPr lvl="0" algn="ctr">
                <a:defRPr/>
              </a:pPr>
              <a:r>
                <a:rPr lang="en-US" sz="2800" dirty="0">
                  <a:solidFill>
                    <a:schemeClr val="bg1"/>
                  </a:solidFill>
                  <a:latin typeface="Trebuchet MS" charset="0"/>
                  <a:ea typeface="Trebuchet MS" charset="0"/>
                  <a:cs typeface="Trebuchet MS" charset="0"/>
                </a:rPr>
                <a:t>Snowball sampling through</a:t>
              </a:r>
            </a:p>
          </p:txBody>
        </p:sp>
        <p:grpSp>
          <p:nvGrpSpPr>
            <p:cNvPr id="19" name="Group 18"/>
            <p:cNvGrpSpPr/>
            <p:nvPr/>
          </p:nvGrpSpPr>
          <p:grpSpPr>
            <a:xfrm>
              <a:off x="8098698" y="4698756"/>
              <a:ext cx="1985936" cy="1985936"/>
              <a:chOff x="8606268" y="4698756"/>
              <a:chExt cx="1985936" cy="1985936"/>
            </a:xfrm>
            <a:grpFill/>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3582" y="6144383"/>
                <a:ext cx="1751308" cy="351137"/>
              </a:xfrm>
              <a:prstGeom prst="round2DiagRect">
                <a:avLst/>
              </a:prstGeom>
              <a:grpFill/>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268" y="4698756"/>
                <a:ext cx="1985936" cy="1985936"/>
              </a:xfrm>
              <a:prstGeom prst="round2DiagRect">
                <a:avLst/>
              </a:prstGeom>
              <a:grpFill/>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7974" y="4708877"/>
                <a:ext cx="1842524" cy="500245"/>
              </a:xfrm>
              <a:prstGeom prst="round2DiagRect">
                <a:avLst/>
              </a:prstGeom>
              <a:grpFill/>
            </p:spPr>
          </p:pic>
        </p:grpSp>
      </p:grpSp>
      <p:grpSp>
        <p:nvGrpSpPr>
          <p:cNvPr id="20" name="Group 19"/>
          <p:cNvGrpSpPr/>
          <p:nvPr/>
        </p:nvGrpSpPr>
        <p:grpSpPr>
          <a:xfrm>
            <a:off x="775937" y="577875"/>
            <a:ext cx="4773479" cy="5592181"/>
            <a:chOff x="838199" y="916690"/>
            <a:chExt cx="4773479" cy="5592181"/>
          </a:xfrm>
          <a:noFill/>
        </p:grpSpPr>
        <p:sp>
          <p:nvSpPr>
            <p:cNvPr id="5" name="TextBox 4"/>
            <p:cNvSpPr txBox="1"/>
            <p:nvPr/>
          </p:nvSpPr>
          <p:spPr>
            <a:xfrm>
              <a:off x="838200" y="916690"/>
              <a:ext cx="4773478" cy="1532334"/>
            </a:xfrm>
            <a:prstGeom prst="round2DiagRect">
              <a:avLst/>
            </a:prstGeom>
            <a:grpFill/>
          </p:spPr>
          <p:txBody>
            <a:bodyPr wrap="square" rtlCol="0" anchor="ctr">
              <a:spAutoFit/>
            </a:bodyPr>
            <a:lstStyle/>
            <a:p>
              <a:pPr lvl="0" algn="ctr">
                <a:defRPr/>
              </a:pPr>
              <a:r>
                <a:rPr lang="en-US" sz="2800" dirty="0">
                  <a:solidFill>
                    <a:schemeClr val="bg1"/>
                  </a:solidFill>
                  <a:latin typeface="Trebuchet MS" charset="0"/>
                  <a:ea typeface="Trebuchet MS" charset="0"/>
                  <a:cs typeface="Trebuchet MS" charset="0"/>
                </a:rPr>
                <a:t>Mixed-Methods Approach</a:t>
              </a:r>
            </a:p>
            <a:p>
              <a:pPr lvl="0" algn="ctr">
                <a:defRPr/>
              </a:pPr>
              <a:r>
                <a:rPr lang="en-US" sz="2800" dirty="0">
                  <a:solidFill>
                    <a:schemeClr val="bg1"/>
                  </a:solidFill>
                  <a:latin typeface="Trebuchet MS" charset="0"/>
                  <a:ea typeface="Trebuchet MS" charset="0"/>
                  <a:cs typeface="Trebuchet MS" charset="0"/>
                </a:rPr>
                <a:t>3 Qualitative Questions</a:t>
              </a:r>
            </a:p>
            <a:p>
              <a:pPr lvl="0" algn="ctr">
                <a:defRPr/>
              </a:pPr>
              <a:r>
                <a:rPr lang="en-US" sz="2800" dirty="0">
                  <a:solidFill>
                    <a:schemeClr val="bg1"/>
                  </a:solidFill>
                  <a:latin typeface="Trebuchet MS" charset="0"/>
                  <a:ea typeface="Trebuchet MS" charset="0"/>
                  <a:cs typeface="Trebuchet MS" charset="0"/>
                </a:rPr>
                <a:t>22 Quantitative Questions</a:t>
              </a:r>
            </a:p>
          </p:txBody>
        </p:sp>
        <p:sp>
          <p:nvSpPr>
            <p:cNvPr id="6" name="TextBox 5"/>
            <p:cNvSpPr txBox="1"/>
            <p:nvPr/>
          </p:nvSpPr>
          <p:spPr>
            <a:xfrm>
              <a:off x="838199" y="2789310"/>
              <a:ext cx="4773478" cy="1532334"/>
            </a:xfrm>
            <a:prstGeom prst="round2DiagRect">
              <a:avLst/>
            </a:prstGeom>
            <a:grpFill/>
          </p:spPr>
          <p:txBody>
            <a:bodyPr wrap="square" rtlCol="0" anchor="ctr">
              <a:spAutoFit/>
            </a:bodyPr>
            <a:lstStyle/>
            <a:p>
              <a:pPr lvl="0" algn="ctr">
                <a:defRPr/>
              </a:pPr>
              <a:r>
                <a:rPr lang="en-US" sz="2800" dirty="0">
                  <a:solidFill>
                    <a:schemeClr val="bg1"/>
                  </a:solidFill>
                  <a:latin typeface="Trebuchet MS" charset="0"/>
                  <a:ea typeface="Trebuchet MS" charset="0"/>
                  <a:cs typeface="Trebuchet MS" charset="0"/>
                </a:rPr>
                <a:t>Snowball Sampling &amp;</a:t>
              </a:r>
            </a:p>
            <a:p>
              <a:pPr lvl="0" algn="ctr">
                <a:defRPr/>
              </a:pPr>
              <a:r>
                <a:rPr lang="en-US" sz="2800" dirty="0">
                  <a:solidFill>
                    <a:schemeClr val="bg1"/>
                  </a:solidFill>
                  <a:latin typeface="Trebuchet MS" charset="0"/>
                  <a:ea typeface="Trebuchet MS" charset="0"/>
                  <a:cs typeface="Trebuchet MS" charset="0"/>
                </a:rPr>
                <a:t>Random Sampling of AEA Members</a:t>
              </a:r>
            </a:p>
          </p:txBody>
        </p:sp>
        <p:grpSp>
          <p:nvGrpSpPr>
            <p:cNvPr id="17" name="Group 16"/>
            <p:cNvGrpSpPr/>
            <p:nvPr/>
          </p:nvGrpSpPr>
          <p:grpSpPr>
            <a:xfrm>
              <a:off x="1333331" y="4874576"/>
              <a:ext cx="4012600" cy="1634295"/>
              <a:chOff x="370479" y="4861225"/>
              <a:chExt cx="4012600" cy="1634295"/>
            </a:xfrm>
            <a:grpFill/>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5498335"/>
                <a:ext cx="2847775" cy="997185"/>
              </a:xfrm>
              <a:prstGeom prst="round2DiagRect">
                <a:avLst/>
              </a:prstGeom>
              <a:grpFill/>
            </p:spPr>
          </p:pic>
          <p:sp>
            <p:nvSpPr>
              <p:cNvPr id="16" name="TextBox 15"/>
              <p:cNvSpPr txBox="1"/>
              <p:nvPr/>
            </p:nvSpPr>
            <p:spPr>
              <a:xfrm>
                <a:off x="370479" y="4861225"/>
                <a:ext cx="4012600" cy="578882"/>
              </a:xfrm>
              <a:prstGeom prst="round2DiagRect">
                <a:avLst/>
              </a:prstGeom>
              <a:grpFill/>
            </p:spPr>
            <p:txBody>
              <a:bodyPr wrap="none" rtlCol="0">
                <a:spAutoFit/>
              </a:bodyPr>
              <a:lstStyle/>
              <a:p>
                <a:r>
                  <a:rPr lang="en-US" sz="2800" dirty="0">
                    <a:solidFill>
                      <a:schemeClr val="bg1"/>
                    </a:solidFill>
                    <a:latin typeface="Trebuchet MS" charset="0"/>
                    <a:ea typeface="Trebuchet MS" charset="0"/>
                    <a:cs typeface="Trebuchet MS" charset="0"/>
                  </a:rPr>
                  <a:t>Survey Created through</a:t>
                </a:r>
              </a:p>
            </p:txBody>
          </p:sp>
        </p:grpSp>
      </p:grpSp>
    </p:spTree>
    <p:extLst>
      <p:ext uri="{BB962C8B-B14F-4D97-AF65-F5344CB8AC3E}">
        <p14:creationId xmlns:p14="http://schemas.microsoft.com/office/powerpoint/2010/main" val="209434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2295</TotalTime>
  <Words>2294</Words>
  <Application>Microsoft Office PowerPoint</Application>
  <PresentationFormat>Widescreen</PresentationFormat>
  <Paragraphs>406</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Mangal</vt:lpstr>
      <vt:lpstr>Trebuchet MS</vt:lpstr>
      <vt:lpstr>Wingdings</vt:lpstr>
      <vt:lpstr>Office Theme</vt:lpstr>
      <vt:lpstr>Group Reflection for Learning in Evaluation: Building Blocks Are Not Just for Kids</vt:lpstr>
      <vt:lpstr>Overview</vt:lpstr>
      <vt:lpstr>Research Goals</vt:lpstr>
      <vt:lpstr>PowerPoint Presentation</vt:lpstr>
      <vt:lpstr>Background</vt:lpstr>
      <vt:lpstr>PowerPoint Presentation</vt:lpstr>
      <vt:lpstr>PowerPoint Presentation</vt:lpstr>
      <vt:lpstr>Methodology</vt:lpstr>
      <vt:lpstr>PowerPoint Presentation</vt:lpstr>
      <vt:lpstr>Analysis</vt:lpstr>
      <vt:lpstr>PowerPoint Presentation</vt:lpstr>
      <vt:lpstr>PowerPoint Presentation</vt:lpstr>
      <vt:lpstr>PowerPoint Presentation</vt:lpstr>
      <vt:lpstr>PowerPoint Presentation</vt:lpstr>
      <vt:lpstr>PowerPoint Presentation</vt:lpstr>
      <vt:lpstr>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Related to Reflective Practice</vt:lpstr>
      <vt:lpstr>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Nena McCalla</dc:creator>
  <cp:lastModifiedBy>McCalla, Nena</cp:lastModifiedBy>
  <cp:revision>145</cp:revision>
  <dcterms:created xsi:type="dcterms:W3CDTF">2017-10-18T00:46:02Z</dcterms:created>
  <dcterms:modified xsi:type="dcterms:W3CDTF">2017-12-06T17:38:03Z</dcterms:modified>
</cp:coreProperties>
</file>