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7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6" r:id="rId15"/>
    <p:sldId id="269" r:id="rId16"/>
    <p:sldId id="275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66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10/18/13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10/18/13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10/18/13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10/18/13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10/18/13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10/18/13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10/18/13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10/18/13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10/18/13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10/18/13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10/18/13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10/18/13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010400" y="1663700"/>
            <a:ext cx="2133600" cy="2585414"/>
          </a:xfrm>
        </p:spPr>
        <p:txBody>
          <a:bodyPr>
            <a:noAutofit/>
          </a:bodyPr>
          <a:lstStyle/>
          <a:p>
            <a:r>
              <a:rPr lang="en-US" sz="1800" dirty="0" err="1" smtClean="0"/>
              <a:t>Bruna</a:t>
            </a:r>
            <a:r>
              <a:rPr lang="en-US" sz="1800" dirty="0" smtClean="0"/>
              <a:t> Irene Grimberg, Ph.D.</a:t>
            </a:r>
          </a:p>
          <a:p>
            <a:endParaRPr lang="en-US" sz="1800" dirty="0" smtClean="0"/>
          </a:p>
          <a:p>
            <a:r>
              <a:rPr lang="en-US" sz="1800" dirty="0" smtClean="0"/>
              <a:t>AEA 2013 Annual Conference</a:t>
            </a:r>
          </a:p>
          <a:p>
            <a:endParaRPr lang="en-US" sz="1800" dirty="0"/>
          </a:p>
          <a:p>
            <a:r>
              <a:rPr lang="en-US" sz="1800" dirty="0" smtClean="0"/>
              <a:t>Washington, D.C.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Peer-teacher instructional coaching in K-6 rural schools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158480"/>
              </p:ext>
            </p:extLst>
          </p:nvPr>
        </p:nvGraphicFramePr>
        <p:xfrm>
          <a:off x="491086" y="5681374"/>
          <a:ext cx="2325583" cy="747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cument" r:id="rId3" imgW="6400800" imgH="2057400" progId="Word.Document.12">
                  <p:embed/>
                </p:oleObj>
              </mc:Choice>
              <mc:Fallback>
                <p:oleObj name="Document" r:id="rId3" imgW="6400800" imgH="2057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1086" y="5681374"/>
                        <a:ext cx="2325583" cy="747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532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509001" cy="452932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600" dirty="0" smtClean="0"/>
              <a:t>Professional </a:t>
            </a:r>
            <a:r>
              <a:rPr lang="en-US" sz="2600" dirty="0"/>
              <a:t>development on </a:t>
            </a:r>
            <a:r>
              <a:rPr lang="en-US" sz="2600" dirty="0" smtClean="0"/>
              <a:t>science instructional </a:t>
            </a:r>
            <a:r>
              <a:rPr lang="en-US" sz="2600" dirty="0" smtClean="0"/>
              <a:t>coaching. 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Three </a:t>
            </a:r>
            <a:r>
              <a:rPr lang="en-US" sz="2600" dirty="0"/>
              <a:t>components: </a:t>
            </a:r>
            <a:r>
              <a:rPr lang="en-US" sz="2600" dirty="0" smtClean="0"/>
              <a:t>workshops, </a:t>
            </a:r>
            <a:r>
              <a:rPr lang="en-US" sz="2600" dirty="0"/>
              <a:t>real-life coaching </a:t>
            </a:r>
            <a:r>
              <a:rPr lang="en-US" sz="2600" dirty="0" smtClean="0"/>
              <a:t>experience, and mentoring for coaches. </a:t>
            </a:r>
          </a:p>
          <a:p>
            <a:pPr>
              <a:lnSpc>
                <a:spcPct val="120000"/>
              </a:lnSpc>
            </a:pPr>
            <a:r>
              <a:rPr lang="en-US" sz="2600" u="sng" dirty="0"/>
              <a:t>W</a:t>
            </a:r>
            <a:r>
              <a:rPr lang="en-US" sz="2600" u="sng" dirty="0" smtClean="0"/>
              <a:t>orkshops</a:t>
            </a:r>
            <a:r>
              <a:rPr lang="en-US" sz="2600" dirty="0" smtClean="0"/>
              <a:t> on</a:t>
            </a:r>
            <a:r>
              <a:rPr lang="en-US" sz="2600" dirty="0"/>
              <a:t>: </a:t>
            </a:r>
            <a:r>
              <a:rPr lang="en-US" sz="2600" dirty="0" smtClean="0"/>
              <a:t>steps </a:t>
            </a:r>
            <a:r>
              <a:rPr lang="en-US" sz="2600" dirty="0"/>
              <a:t>of coaching, coaching by modeling, </a:t>
            </a:r>
            <a:r>
              <a:rPr lang="en-US" sz="2600" dirty="0" smtClean="0"/>
              <a:t>classroom observations, communication </a:t>
            </a:r>
            <a:r>
              <a:rPr lang="en-US" sz="2600" dirty="0"/>
              <a:t>with coached teachers, </a:t>
            </a:r>
            <a:r>
              <a:rPr lang="en-US" sz="2600" dirty="0" smtClean="0"/>
              <a:t>sustainability of </a:t>
            </a:r>
            <a:r>
              <a:rPr lang="en-US" sz="2600" dirty="0"/>
              <a:t>a coach-coached relationship. </a:t>
            </a:r>
            <a:endParaRPr lang="en-US" sz="2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88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600" u="sng" dirty="0" smtClean="0"/>
              <a:t>Real-life experience</a:t>
            </a:r>
            <a:r>
              <a:rPr lang="en-US" sz="2600" dirty="0" smtClean="0"/>
              <a:t>: Teacher </a:t>
            </a:r>
            <a:r>
              <a:rPr lang="en-US" sz="2600" dirty="0"/>
              <a:t>leaders coached a colleague of their school during two months. </a:t>
            </a:r>
          </a:p>
          <a:p>
            <a:pPr>
              <a:lnSpc>
                <a:spcPct val="120000"/>
              </a:lnSpc>
            </a:pPr>
            <a:r>
              <a:rPr lang="en-US" sz="2600" u="sng" dirty="0" smtClean="0"/>
              <a:t>Mentoring</a:t>
            </a:r>
            <a:r>
              <a:rPr lang="en-US" sz="2600" dirty="0" smtClean="0"/>
              <a:t>: Monthly </a:t>
            </a:r>
            <a:r>
              <a:rPr lang="en-US" sz="2600" dirty="0"/>
              <a:t>consultations </a:t>
            </a:r>
            <a:r>
              <a:rPr lang="en-US" sz="2600" dirty="0" smtClean="0"/>
              <a:t>with a mentor during </a:t>
            </a:r>
            <a:r>
              <a:rPr lang="en-US" sz="2600" dirty="0"/>
              <a:t>the coaching experience period</a:t>
            </a:r>
            <a:r>
              <a:rPr lang="en-US" sz="26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Assignment </a:t>
            </a:r>
            <a:r>
              <a:rPr lang="en-US" sz="2600" dirty="0"/>
              <a:t>of the coached teacher </a:t>
            </a:r>
            <a:r>
              <a:rPr lang="en-US" sz="2600" dirty="0" smtClean="0"/>
              <a:t>varied.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 School </a:t>
            </a:r>
            <a:r>
              <a:rPr lang="en-US" sz="2600" dirty="0"/>
              <a:t>principals </a:t>
            </a:r>
            <a:r>
              <a:rPr lang="en-US" sz="2600" dirty="0" smtClean="0"/>
              <a:t>supported teacher leader’s instructional coaching. </a:t>
            </a:r>
            <a:endParaRPr lang="en-US" sz="2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 Overview </a:t>
            </a:r>
            <a:r>
              <a:rPr lang="en-US" dirty="0" smtClean="0"/>
              <a:t>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238" y="4940300"/>
            <a:ext cx="1546243" cy="140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1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 Logic Model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47792" r="47792"/>
          <a:stretch>
            <a:fillRect/>
          </a:stretch>
        </p:blipFill>
        <p:spPr>
          <a:xfrm>
            <a:off x="380999" y="1769871"/>
            <a:ext cx="8407893" cy="404672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769871"/>
            <a:ext cx="84582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22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909571"/>
            <a:ext cx="8407893" cy="408482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600" dirty="0" smtClean="0"/>
              <a:t>Design: </a:t>
            </a:r>
            <a:r>
              <a:rPr lang="en-US" sz="2600" b="1" dirty="0" smtClean="0">
                <a:solidFill>
                  <a:srgbClr val="0000FF"/>
                </a:solidFill>
              </a:rPr>
              <a:t>naturalistic </a:t>
            </a:r>
            <a:r>
              <a:rPr lang="en-US" sz="2600" b="1" dirty="0">
                <a:solidFill>
                  <a:srgbClr val="0000FF"/>
                </a:solidFill>
              </a:rPr>
              <a:t>inquiry design </a:t>
            </a:r>
            <a:r>
              <a:rPr lang="en-US" sz="2600" i="1" dirty="0"/>
              <a:t>“</a:t>
            </a:r>
            <a:r>
              <a:rPr lang="en-US" sz="2600" i="1" dirty="0" err="1"/>
              <a:t>observ</a:t>
            </a:r>
            <a:r>
              <a:rPr lang="en-US" sz="2600" i="1" dirty="0"/>
              <a:t>[</a:t>
            </a:r>
            <a:r>
              <a:rPr lang="en-US" sz="2600" i="1" dirty="0" err="1"/>
              <a:t>ing</a:t>
            </a:r>
            <a:r>
              <a:rPr lang="en-US" sz="2600" i="1" dirty="0"/>
              <a:t>] the program as its unfolds naturally including the emergent and diverse effects on participants” </a:t>
            </a:r>
            <a:r>
              <a:rPr lang="en-US" sz="2600" dirty="0"/>
              <a:t>(Patton, </a:t>
            </a:r>
            <a:r>
              <a:rPr lang="en-US" sz="2600" dirty="0" smtClean="0"/>
              <a:t>2012) 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Theory </a:t>
            </a:r>
            <a:r>
              <a:rPr lang="en-US" sz="2600" dirty="0" smtClean="0"/>
              <a:t>of change: </a:t>
            </a:r>
            <a:r>
              <a:rPr lang="en-US" sz="2600" dirty="0" smtClean="0">
                <a:solidFill>
                  <a:srgbClr val="0000FF"/>
                </a:solidFill>
              </a:rPr>
              <a:t>Teacher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00FF"/>
                </a:solidFill>
              </a:rPr>
              <a:t>Instructional </a:t>
            </a:r>
            <a:r>
              <a:rPr lang="en-US" sz="2600" dirty="0">
                <a:solidFill>
                  <a:srgbClr val="0000FF"/>
                </a:solidFill>
              </a:rPr>
              <a:t>C</a:t>
            </a:r>
            <a:r>
              <a:rPr lang="en-US" sz="2600" dirty="0" smtClean="0">
                <a:solidFill>
                  <a:srgbClr val="0000FF"/>
                </a:solidFill>
              </a:rPr>
              <a:t>oaching </a:t>
            </a:r>
            <a:r>
              <a:rPr lang="en-US" sz="2600" dirty="0" smtClean="0"/>
              <a:t>is </a:t>
            </a:r>
            <a:r>
              <a:rPr lang="en-US" sz="2600" dirty="0" smtClean="0"/>
              <a:t>transformative.</a:t>
            </a:r>
            <a:endParaRPr lang="en-US" sz="2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5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642872"/>
            <a:ext cx="8407893" cy="3233928"/>
          </a:xfrm>
        </p:spPr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en-US" sz="2400" dirty="0">
                <a:solidFill>
                  <a:srgbClr val="0000FF"/>
                </a:solidFill>
              </a:rPr>
              <a:t>Evaluation </a:t>
            </a:r>
            <a:r>
              <a:rPr lang="en-US" sz="2400" dirty="0" smtClean="0">
                <a:solidFill>
                  <a:srgbClr val="0000FF"/>
                </a:solidFill>
              </a:rPr>
              <a:t>themes</a:t>
            </a:r>
            <a:endParaRPr lang="en-US" sz="2400" dirty="0"/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ractice</a:t>
            </a:r>
            <a:r>
              <a:rPr lang="en-US" sz="2400" dirty="0"/>
              <a:t>-embedded PD model 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nstructional </a:t>
            </a:r>
            <a:r>
              <a:rPr lang="en-US" sz="2400" dirty="0"/>
              <a:t>coaching </a:t>
            </a:r>
            <a:r>
              <a:rPr lang="en-US" sz="2400" dirty="0" smtClean="0"/>
              <a:t>and </a:t>
            </a:r>
            <a:r>
              <a:rPr lang="en-US" sz="2400" dirty="0"/>
              <a:t>coaches</a:t>
            </a:r>
          </a:p>
          <a:p>
            <a:pPr lvl="1"/>
            <a:r>
              <a:rPr lang="en-US" sz="2400" dirty="0" smtClean="0"/>
              <a:t>Instructional </a:t>
            </a:r>
            <a:r>
              <a:rPr lang="en-US" sz="2400" dirty="0"/>
              <a:t>coaching </a:t>
            </a:r>
            <a:r>
              <a:rPr lang="en-US" sz="2400" dirty="0" smtClean="0"/>
              <a:t>and </a:t>
            </a:r>
            <a:r>
              <a:rPr lang="en-US" sz="2400" dirty="0"/>
              <a:t>teacher peers and school culture </a:t>
            </a:r>
          </a:p>
          <a:p>
            <a:pPr marL="0" lvl="1" indent="0">
              <a:buClr>
                <a:schemeClr val="accent1"/>
              </a:buClr>
              <a:buSzPct val="112000"/>
              <a:buNone/>
            </a:pPr>
            <a:r>
              <a:rPr lang="en-US" sz="2400" dirty="0">
                <a:solidFill>
                  <a:srgbClr val="0000FF"/>
                </a:solidFill>
              </a:rPr>
              <a:t>Evaluation questions </a:t>
            </a:r>
            <a:r>
              <a:rPr lang="en-US" sz="2400" dirty="0"/>
              <a:t>focused on effectiveness, implementation, and impact  for each theme 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 rot="16200000">
            <a:off x="196400" y="5433009"/>
            <a:ext cx="1316924" cy="407705"/>
          </a:xfrm>
          <a:prstGeom prst="rect">
            <a:avLst/>
          </a:prstGeom>
          <a:solidFill>
            <a:srgbClr val="FF656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rPr>
              <a:t>Outcomes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52221" y="4890523"/>
            <a:ext cx="2278379" cy="8673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ea typeface="ÇlÇr ñæí©" charset="0"/>
              </a:rPr>
              <a:t>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rPr>
              <a:t>eaders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rPr>
              <a:t>increase their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rPr>
              <a:t>skills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rPr>
              <a:t> for science instructional coaching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530600" y="4890523"/>
            <a:ext cx="2232982" cy="8572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ea typeface="ÇlÇr ñæí©" charset="0"/>
              </a:rPr>
              <a:t>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rPr>
              <a:t>eaders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rPr>
              <a:t>increase their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rPr>
              <a:t> knowledge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rPr>
              <a:t>about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rPr>
              <a:t>instructional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rPr>
              <a:t>coaching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52221" y="5849848"/>
            <a:ext cx="2278379" cy="6779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ea typeface="ÇlÇr ñæí©" charset="0"/>
              </a:rPr>
              <a:t>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rPr>
              <a:t>eachers get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rPr>
              <a:t>support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rPr>
              <a:t>for science teaching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598482" y="5849848"/>
            <a:ext cx="2504118" cy="6517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rPr>
              <a:t>Principals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rPr>
              <a:t>understand the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rPr>
              <a:t>benefits of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rPr>
              <a:t>coaching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539646" y="5849848"/>
            <a:ext cx="1794354" cy="5421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rPr>
              <a:t>PD focused on teacher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rPr>
              <a:t>’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rPr>
              <a:t>s needs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772150" y="4890523"/>
            <a:ext cx="1739900" cy="7484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ea typeface="ÇlÇr ñæí©" charset="0"/>
              </a:rPr>
              <a:t>Le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rPr>
              <a:t>aders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rPr>
              <a:t>are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rPr>
              <a:t>empowered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9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891858"/>
              </p:ext>
            </p:extLst>
          </p:nvPr>
        </p:nvGraphicFramePr>
        <p:xfrm>
          <a:off x="381000" y="2455863"/>
          <a:ext cx="8407400" cy="339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700"/>
                <a:gridCol w="4203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Evaluation </a:t>
                      </a:r>
                      <a:r>
                        <a:rPr lang="en-US" sz="2300" baseline="0" dirty="0" smtClean="0"/>
                        <a:t>Theme</a:t>
                      </a:r>
                      <a:endParaRPr lang="en-US" sz="23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Data Collection Source</a:t>
                      </a:r>
                      <a:endParaRPr lang="en-US" sz="23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Effectiveness of a practice-embedded PD model 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200" dirty="0" smtClean="0"/>
                        <a:t>Coaches</a:t>
                      </a:r>
                      <a:r>
                        <a:rPr lang="en-US" sz="2200" baseline="0" dirty="0" smtClean="0"/>
                        <a:t> follow up interviews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200" dirty="0" smtClean="0"/>
                        <a:t>Monthly conference calls </a:t>
                      </a:r>
                      <a:endParaRPr lang="en-US" sz="22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Impact of instructional coaching PD on coaches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200" dirty="0" smtClean="0"/>
                        <a:t>Workshop’s field notes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200" dirty="0" smtClean="0"/>
                        <a:t>Coach’s </a:t>
                      </a:r>
                      <a:r>
                        <a:rPr lang="en-US" sz="2200" dirty="0" smtClean="0"/>
                        <a:t>log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200" dirty="0" smtClean="0"/>
                        <a:t>Coaches</a:t>
                      </a:r>
                      <a:r>
                        <a:rPr lang="en-US" sz="2200" baseline="0" dirty="0" smtClean="0"/>
                        <a:t> follow up interviews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Impact of instructional coaching on coached teachers and school</a:t>
                      </a:r>
                      <a:endParaRPr lang="en-US" sz="22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200" dirty="0" smtClean="0"/>
                        <a:t>Coach and principal follow up interviews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200" dirty="0" smtClean="0"/>
                        <a:t>Coached-teacher questions 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161" y="393383"/>
            <a:ext cx="1501487" cy="10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84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 Log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2565" r="25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5204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656329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</a:pPr>
            <a:r>
              <a:rPr lang="en-US" sz="2600" dirty="0" smtClean="0"/>
              <a:t>Conditions </a:t>
            </a:r>
            <a:r>
              <a:rPr lang="en-US" sz="2600" dirty="0"/>
              <a:t>for coach-coached </a:t>
            </a:r>
            <a:r>
              <a:rPr lang="en-US" sz="2600" dirty="0" smtClean="0"/>
              <a:t>partnerships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a) Existing relation </a:t>
            </a:r>
            <a:r>
              <a:rPr lang="en-US" sz="2400" dirty="0"/>
              <a:t>between </a:t>
            </a:r>
            <a:r>
              <a:rPr lang="en-US" sz="2400" dirty="0" smtClean="0"/>
              <a:t>teachers (trust)</a:t>
            </a:r>
            <a:endParaRPr lang="en-US" sz="2400" dirty="0"/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b</a:t>
            </a:r>
            <a:r>
              <a:rPr lang="en-US" sz="2400" dirty="0"/>
              <a:t>) C</a:t>
            </a:r>
            <a:r>
              <a:rPr lang="en-US" sz="2400" dirty="0" smtClean="0"/>
              <a:t>oached </a:t>
            </a:r>
            <a:r>
              <a:rPr lang="en-US" sz="2400" dirty="0"/>
              <a:t>teacher identifies a problem </a:t>
            </a:r>
            <a:endParaRPr lang="en-US" sz="2400" dirty="0" smtClean="0"/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c</a:t>
            </a:r>
            <a:r>
              <a:rPr lang="en-US" sz="2400" dirty="0"/>
              <a:t>) </a:t>
            </a:r>
            <a:r>
              <a:rPr lang="en-US" sz="2400" dirty="0" smtClean="0"/>
              <a:t>Coaching </a:t>
            </a:r>
            <a:r>
              <a:rPr lang="en-US" sz="2400" dirty="0"/>
              <a:t>presents mutual benefits to the </a:t>
            </a:r>
            <a:r>
              <a:rPr lang="en-US" sz="2400" dirty="0" smtClean="0"/>
              <a:t>teachers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d</a:t>
            </a:r>
            <a:r>
              <a:rPr lang="en-US" sz="2400" dirty="0"/>
              <a:t>) M</a:t>
            </a:r>
            <a:r>
              <a:rPr lang="en-US" sz="2400" dirty="0" smtClean="0"/>
              <a:t>andate from school </a:t>
            </a:r>
            <a:r>
              <a:rPr lang="en-US" sz="2400" dirty="0" smtClean="0"/>
              <a:t>administration</a:t>
            </a:r>
            <a:endParaRPr lang="en-US" sz="2400" dirty="0"/>
          </a:p>
          <a:p>
            <a:pPr lvl="0">
              <a:lnSpc>
                <a:spcPct val="120000"/>
              </a:lnSpc>
            </a:pPr>
            <a:r>
              <a:rPr lang="en-US" sz="2600" dirty="0" smtClean="0"/>
              <a:t>Identifiers of coach role</a:t>
            </a:r>
          </a:p>
          <a:p>
            <a:pPr marL="605790" lvl="1" indent="-285750"/>
            <a:r>
              <a:rPr lang="en-US" sz="2400" dirty="0"/>
              <a:t>a) </a:t>
            </a:r>
            <a:r>
              <a:rPr lang="en-US" sz="2400" dirty="0" smtClean="0"/>
              <a:t>Idea for </a:t>
            </a:r>
            <a:r>
              <a:rPr lang="en-US" sz="2400" dirty="0" smtClean="0"/>
              <a:t>the cause of a problem</a:t>
            </a:r>
            <a:endParaRPr lang="en-US" sz="2400" dirty="0"/>
          </a:p>
          <a:p>
            <a:pPr marL="605790" lvl="1" indent="-285750"/>
            <a:r>
              <a:rPr lang="en-US" sz="2400" dirty="0" smtClean="0"/>
              <a:t>b</a:t>
            </a:r>
            <a:r>
              <a:rPr lang="en-US" sz="2400" dirty="0"/>
              <a:t>) Coach self-confidence of having a solution</a:t>
            </a:r>
          </a:p>
          <a:p>
            <a:pPr marL="605790" lvl="1" indent="-285750"/>
            <a:r>
              <a:rPr lang="en-US" sz="2400" dirty="0" smtClean="0"/>
              <a:t>c</a:t>
            </a:r>
            <a:r>
              <a:rPr lang="en-US" sz="2400" dirty="0"/>
              <a:t>) Facilitation of </a:t>
            </a:r>
            <a:r>
              <a:rPr lang="en-US" sz="2400" dirty="0" smtClean="0"/>
              <a:t>coached-teacher’s self-reflection</a:t>
            </a:r>
            <a:endParaRPr lang="en-US" sz="2400" dirty="0"/>
          </a:p>
          <a:p>
            <a:pPr marL="32004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(preliminary)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32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20000"/>
              </a:lnSpc>
            </a:pPr>
            <a:r>
              <a:rPr lang="en-US" sz="2600" dirty="0"/>
              <a:t>Coaching </a:t>
            </a:r>
            <a:r>
              <a:rPr lang="en-US" sz="2600" dirty="0" smtClean="0"/>
              <a:t>styles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Collaborative/co-teach</a:t>
            </a:r>
            <a:endParaRPr lang="en-US" sz="2400" dirty="0" smtClean="0"/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Didactic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 Modeling </a:t>
            </a:r>
            <a:endParaRPr lang="en-US" sz="2400" dirty="0"/>
          </a:p>
          <a:p>
            <a:pPr lvl="0">
              <a:lnSpc>
                <a:spcPct val="120000"/>
              </a:lnSpc>
            </a:pPr>
            <a:r>
              <a:rPr lang="en-US" sz="2600" dirty="0"/>
              <a:t>Reaffirmation of coach </a:t>
            </a:r>
            <a:r>
              <a:rPr lang="en-US" sz="2600" dirty="0" smtClean="0"/>
              <a:t>role happens when:</a:t>
            </a:r>
            <a:endParaRPr lang="en-US" sz="2600" dirty="0"/>
          </a:p>
          <a:p>
            <a:pPr lvl="1"/>
            <a:r>
              <a:rPr lang="en-US" sz="2400" dirty="0"/>
              <a:t>a) </a:t>
            </a:r>
            <a:r>
              <a:rPr lang="en-US" sz="2400" dirty="0" smtClean="0"/>
              <a:t>Coach's </a:t>
            </a:r>
            <a:r>
              <a:rPr lang="en-US" sz="2400" dirty="0"/>
              <a:t>perception is re</a:t>
            </a:r>
            <a:r>
              <a:rPr lang="en-US" sz="2400" dirty="0" smtClean="0"/>
              <a:t>-assured </a:t>
            </a:r>
          </a:p>
          <a:p>
            <a:pPr lvl="1"/>
            <a:r>
              <a:rPr lang="en-US" sz="2400" dirty="0" smtClean="0"/>
              <a:t>b</a:t>
            </a:r>
            <a:r>
              <a:rPr lang="en-US" sz="2400" dirty="0"/>
              <a:t>) </a:t>
            </a:r>
            <a:r>
              <a:rPr lang="en-US" sz="2400" dirty="0" smtClean="0"/>
              <a:t>Noticeable change </a:t>
            </a:r>
            <a:r>
              <a:rPr lang="en-US" sz="2400" dirty="0"/>
              <a:t>in </a:t>
            </a:r>
            <a:r>
              <a:rPr lang="en-US" sz="2400" dirty="0" smtClean="0"/>
              <a:t>coached-teacher practice</a:t>
            </a:r>
          </a:p>
          <a:p>
            <a:pPr lvl="1"/>
            <a:r>
              <a:rPr lang="en-US" sz="2400" dirty="0" smtClean="0"/>
              <a:t>c</a:t>
            </a:r>
            <a:r>
              <a:rPr lang="en-US" sz="2400" dirty="0"/>
              <a:t>) </a:t>
            </a:r>
            <a:r>
              <a:rPr lang="en-US" sz="2400" dirty="0" smtClean="0"/>
              <a:t>Coach </a:t>
            </a:r>
            <a:r>
              <a:rPr lang="en-US" sz="2400" dirty="0"/>
              <a:t>is recognized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8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1049529"/>
          </a:xfrm>
          <a:ln w="38100" cmpd="sng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5720" indent="0">
              <a:lnSpc>
                <a:spcPct val="11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Use grounded </a:t>
            </a:r>
            <a:r>
              <a:rPr lang="en-US" sz="2400" dirty="0">
                <a:solidFill>
                  <a:schemeClr val="tx2"/>
                </a:solidFill>
              </a:rPr>
              <a:t>theory to identify </a:t>
            </a:r>
            <a:r>
              <a:rPr lang="en-US" sz="2400" dirty="0" smtClean="0">
                <a:solidFill>
                  <a:schemeClr val="tx2"/>
                </a:solidFill>
              </a:rPr>
              <a:t>emerging </a:t>
            </a:r>
            <a:r>
              <a:rPr lang="en-US" sz="2400" dirty="0">
                <a:solidFill>
                  <a:schemeClr val="tx2"/>
                </a:solidFill>
              </a:rPr>
              <a:t>themes in </a:t>
            </a:r>
            <a:r>
              <a:rPr lang="en-US" sz="2400" dirty="0" smtClean="0">
                <a:solidFill>
                  <a:schemeClr val="tx2"/>
                </a:solidFill>
              </a:rPr>
              <a:t>social </a:t>
            </a:r>
            <a:r>
              <a:rPr lang="en-US" sz="2400" dirty="0">
                <a:solidFill>
                  <a:schemeClr val="tx2"/>
                </a:solidFill>
              </a:rPr>
              <a:t>interactions of </a:t>
            </a:r>
            <a:r>
              <a:rPr lang="en-US" sz="2400" dirty="0" smtClean="0">
                <a:solidFill>
                  <a:schemeClr val="tx2"/>
                </a:solidFill>
              </a:rPr>
              <a:t>teacher </a:t>
            </a:r>
            <a:r>
              <a:rPr lang="en-US" sz="2400" dirty="0">
                <a:solidFill>
                  <a:schemeClr val="tx2"/>
                </a:solidFill>
              </a:rPr>
              <a:t>instructional </a:t>
            </a:r>
            <a:r>
              <a:rPr lang="en-US" sz="2400" dirty="0" smtClean="0">
                <a:solidFill>
                  <a:schemeClr val="tx2"/>
                </a:solidFill>
              </a:rPr>
              <a:t>coaching</a:t>
            </a:r>
            <a:endParaRPr lang="en-US" sz="2400" dirty="0">
              <a:solidFill>
                <a:schemeClr val="tx2"/>
              </a:solidFill>
            </a:endParaRP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0999" y="4800600"/>
            <a:ext cx="8381260" cy="1304973"/>
          </a:xfrm>
          <a:prstGeom prst="rect">
            <a:avLst/>
          </a:prstGeom>
          <a:ln w="38100" cmpd="sng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tx2"/>
                </a:solidFill>
              </a:rPr>
              <a:t>Evaluation as knowledge construction </a:t>
            </a:r>
            <a:r>
              <a:rPr lang="en-US" sz="2400" dirty="0" smtClean="0">
                <a:solidFill>
                  <a:schemeClr val="tx2"/>
                </a:solidFill>
              </a:rPr>
              <a:t>or theory-building provides </a:t>
            </a:r>
            <a:r>
              <a:rPr lang="en-US" sz="2400" dirty="0">
                <a:solidFill>
                  <a:schemeClr val="tx2"/>
                </a:solidFill>
              </a:rPr>
              <a:t>descriptive and explanatory </a:t>
            </a:r>
            <a:r>
              <a:rPr lang="en-US" sz="2400" dirty="0" smtClean="0">
                <a:solidFill>
                  <a:schemeClr val="tx2"/>
                </a:solidFill>
              </a:rPr>
              <a:t>narratives </a:t>
            </a:r>
            <a:r>
              <a:rPr lang="en-US" sz="2400" dirty="0">
                <a:solidFill>
                  <a:schemeClr val="tx2"/>
                </a:solidFill>
              </a:rPr>
              <a:t>for decision-making.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0998" y="3377404"/>
            <a:ext cx="8381261" cy="898707"/>
          </a:xfrm>
          <a:prstGeom prst="rect">
            <a:avLst/>
          </a:prstGeom>
          <a:ln w="3810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" indent="0">
              <a:lnSpc>
                <a:spcPct val="110000"/>
              </a:lnSpc>
              <a:buNone/>
            </a:pPr>
            <a:r>
              <a:rPr lang="en-US" sz="2400" dirty="0">
                <a:solidFill>
                  <a:schemeClr val="tx2"/>
                </a:solidFill>
              </a:rPr>
              <a:t>Use of emerging themes as "measurable" dimensions of the intervention </a:t>
            </a:r>
          </a:p>
        </p:txBody>
      </p:sp>
      <p:sp>
        <p:nvSpPr>
          <p:cNvPr id="8" name="Down Arrow 7"/>
          <p:cNvSpPr/>
          <p:nvPr/>
        </p:nvSpPr>
        <p:spPr>
          <a:xfrm>
            <a:off x="4425442" y="2768600"/>
            <a:ext cx="484632" cy="6088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425442" y="4276111"/>
            <a:ext cx="484632" cy="54909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099.jpg"/>
          <p:cNvPicPr>
            <a:picLocks noChangeAspect="1"/>
          </p:cNvPicPr>
          <p:nvPr/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4174"/>
            <a:ext cx="9144000" cy="530382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306883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Need </a:t>
            </a:r>
            <a:r>
              <a:rPr lang="en-US" sz="2600" dirty="0"/>
              <a:t>of improvement of </a:t>
            </a:r>
            <a:r>
              <a:rPr lang="en-US" sz="2600" dirty="0" smtClean="0"/>
              <a:t>teacher’s </a:t>
            </a:r>
            <a:r>
              <a:rPr lang="en-US" sz="2600" dirty="0"/>
              <a:t>skills and </a:t>
            </a:r>
            <a:r>
              <a:rPr lang="en-US" sz="2600" dirty="0" smtClean="0"/>
              <a:t>competences</a:t>
            </a:r>
          </a:p>
          <a:p>
            <a:pPr lvl="1"/>
            <a:r>
              <a:rPr lang="en-US" sz="2400" dirty="0"/>
              <a:t>Preparation in their teaching subject </a:t>
            </a:r>
          </a:p>
          <a:p>
            <a:pPr lvl="1"/>
            <a:r>
              <a:rPr lang="en-US" sz="2400" dirty="0" smtClean="0"/>
              <a:t>Classroom </a:t>
            </a:r>
            <a:r>
              <a:rPr lang="en-US" sz="2400" dirty="0"/>
              <a:t>management </a:t>
            </a:r>
          </a:p>
          <a:p>
            <a:pPr lvl="1"/>
            <a:r>
              <a:rPr lang="en-US" sz="2400" dirty="0" smtClean="0"/>
              <a:t>Pedagogical </a:t>
            </a:r>
            <a:r>
              <a:rPr lang="en-US" sz="2400" dirty="0"/>
              <a:t>content knowledge in their area</a:t>
            </a:r>
          </a:p>
          <a:p>
            <a:pPr lvl="1"/>
            <a:r>
              <a:rPr lang="en-US" sz="2400" dirty="0" smtClean="0"/>
              <a:t>Understanding </a:t>
            </a:r>
            <a:r>
              <a:rPr lang="en-US" sz="2400" dirty="0"/>
              <a:t>of the school culture </a:t>
            </a:r>
          </a:p>
          <a:p>
            <a:pPr lvl="1"/>
            <a:endParaRPr lang="en-US" sz="2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remote rural areas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787901"/>
            <a:ext cx="8166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600" dirty="0">
                <a:solidFill>
                  <a:schemeClr val="tx2"/>
                </a:solidFill>
              </a:rPr>
              <a:t>Cultural differences between teachers and community</a:t>
            </a:r>
          </a:p>
        </p:txBody>
      </p:sp>
    </p:spTree>
    <p:extLst>
      <p:ext uri="{BB962C8B-B14F-4D97-AF65-F5344CB8AC3E}">
        <p14:creationId xmlns:p14="http://schemas.microsoft.com/office/powerpoint/2010/main" val="1091082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01800"/>
            <a:ext cx="8407893" cy="2349500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endParaRPr lang="en-US" dirty="0" smtClean="0"/>
          </a:p>
          <a:p>
            <a:pPr marL="45720" indent="0" algn="ctr">
              <a:buNone/>
            </a:pPr>
            <a:endParaRPr lang="en-US" dirty="0"/>
          </a:p>
          <a:p>
            <a:pPr marL="45720" indent="0" algn="ctr">
              <a:buNone/>
            </a:pPr>
            <a:endParaRPr lang="en-US" dirty="0" smtClean="0"/>
          </a:p>
          <a:p>
            <a:pPr marL="45720" indent="0" algn="ctr">
              <a:buNone/>
            </a:pPr>
            <a:endParaRPr lang="en-US" dirty="0"/>
          </a:p>
          <a:p>
            <a:pPr marL="45720" indent="0" algn="ctr">
              <a:buNone/>
            </a:pPr>
            <a:r>
              <a:rPr lang="en-US" sz="4000" dirty="0" smtClean="0"/>
              <a:t>Thank you!</a:t>
            </a:r>
          </a:p>
          <a:p>
            <a:pPr marL="45720" indent="0" algn="ctr">
              <a:buNone/>
            </a:pPr>
            <a:r>
              <a:rPr lang="en-US" sz="2800" dirty="0" err="1" smtClean="0"/>
              <a:t>grimberg@montana.edu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j01784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0" y="4346214"/>
            <a:ext cx="2959100" cy="179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6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0102.jpg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4506"/>
            <a:ext cx="9144000" cy="523349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rural remote Areas…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81000" y="1973959"/>
            <a:ext cx="8407893" cy="1351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600" dirty="0"/>
              <a:t>Very general teacher professional development programs </a:t>
            </a:r>
            <a:r>
              <a:rPr lang="en-US" sz="2600" dirty="0" smtClean="0"/>
              <a:t>geared toward </a:t>
            </a:r>
            <a:r>
              <a:rPr lang="en-US" sz="2600" dirty="0"/>
              <a:t>educational reforms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54367" y="3256518"/>
            <a:ext cx="8407893" cy="1239282"/>
          </a:xfrm>
        </p:spPr>
        <p:txBody>
          <a:bodyPr/>
          <a:lstStyle/>
          <a:p>
            <a:r>
              <a:rPr lang="en-US" sz="2600" dirty="0" smtClean="0"/>
              <a:t>Few opportunities for teacher </a:t>
            </a:r>
            <a:r>
              <a:rPr lang="en-US" sz="2600" dirty="0"/>
              <a:t>professional learning </a:t>
            </a:r>
            <a:r>
              <a:rPr lang="en-US" sz="2600" dirty="0" smtClean="0"/>
              <a:t>communities. 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74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600" dirty="0" smtClean="0"/>
              <a:t>This intervention is a component </a:t>
            </a:r>
            <a:r>
              <a:rPr lang="en-US" sz="2600" dirty="0"/>
              <a:t>of a long-</a:t>
            </a:r>
            <a:r>
              <a:rPr lang="en-US" sz="2600" dirty="0" smtClean="0"/>
              <a:t>term MSP-NSF </a:t>
            </a:r>
            <a:r>
              <a:rPr lang="en-US" sz="2600" dirty="0"/>
              <a:t>project </a:t>
            </a:r>
            <a:r>
              <a:rPr lang="en-US" sz="2600" dirty="0" smtClean="0"/>
              <a:t>for G2</a:t>
            </a:r>
            <a:r>
              <a:rPr lang="en-US" sz="2600" dirty="0"/>
              <a:t>-8 science </a:t>
            </a:r>
            <a:r>
              <a:rPr lang="en-US" sz="2600" dirty="0" smtClean="0"/>
              <a:t>teachers, BSSP.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BSSP was structured </a:t>
            </a:r>
            <a:r>
              <a:rPr lang="en-US" sz="2600" dirty="0"/>
              <a:t>in two periods of three </a:t>
            </a:r>
            <a:r>
              <a:rPr lang="en-US" sz="2600" dirty="0" smtClean="0"/>
              <a:t>years, </a:t>
            </a:r>
            <a:r>
              <a:rPr lang="en-US" sz="2600" dirty="0"/>
              <a:t>delivered to two cohorts of </a:t>
            </a:r>
            <a:r>
              <a:rPr lang="en-US" sz="2600" dirty="0" smtClean="0"/>
              <a:t>teachers.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 Teachers </a:t>
            </a:r>
            <a:r>
              <a:rPr lang="en-US" sz="2600" dirty="0"/>
              <a:t>received professional </a:t>
            </a:r>
            <a:r>
              <a:rPr lang="en-US" sz="2600" dirty="0" smtClean="0"/>
              <a:t>development (PD) </a:t>
            </a:r>
            <a:r>
              <a:rPr lang="en-US" sz="2600" dirty="0"/>
              <a:t>on three </a:t>
            </a:r>
            <a:r>
              <a:rPr lang="en-US" sz="2600" dirty="0" smtClean="0"/>
              <a:t>areas</a:t>
            </a:r>
            <a:r>
              <a:rPr lang="en-US" sz="2600" dirty="0"/>
              <a:t>: Earth </a:t>
            </a:r>
            <a:r>
              <a:rPr lang="en-US" sz="2600" dirty="0" smtClean="0"/>
              <a:t>Science; </a:t>
            </a:r>
            <a:r>
              <a:rPr lang="en-US" sz="2600" dirty="0"/>
              <a:t>Astronomy, Wheatear and </a:t>
            </a:r>
            <a:r>
              <a:rPr lang="en-US" sz="2600" dirty="0" smtClean="0"/>
              <a:t>Climate; </a:t>
            </a:r>
            <a:r>
              <a:rPr lang="en-US" sz="2600" dirty="0"/>
              <a:t>and Physics. </a:t>
            </a:r>
            <a:endParaRPr lang="en-US" sz="2600" dirty="0" smtClean="0"/>
          </a:p>
          <a:p>
            <a:pPr>
              <a:lnSpc>
                <a:spcPct val="120000"/>
              </a:lnSpc>
            </a:pPr>
            <a:r>
              <a:rPr lang="en-US" sz="2600" dirty="0" smtClean="0"/>
              <a:t>The </a:t>
            </a:r>
            <a:r>
              <a:rPr lang="en-US" sz="2600" dirty="0"/>
              <a:t>foci of the PD </a:t>
            </a:r>
            <a:r>
              <a:rPr lang="en-US" sz="2600" dirty="0" smtClean="0"/>
              <a:t>were: content </a:t>
            </a:r>
            <a:r>
              <a:rPr lang="en-US" sz="2600" dirty="0"/>
              <a:t>knowledge, inquiry-based instruction, and integration of science and American Indian </a:t>
            </a:r>
            <a:r>
              <a:rPr lang="en-US" sz="2600" dirty="0" smtClean="0"/>
              <a:t>culture. </a:t>
            </a:r>
            <a:endParaRPr lang="en-US" sz="2600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200" y="486181"/>
            <a:ext cx="1524000" cy="94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2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13892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600" dirty="0" smtClean="0"/>
              <a:t>The intervention was a component of the project</a:t>
            </a:r>
          </a:p>
          <a:p>
            <a:pPr>
              <a:lnSpc>
                <a:spcPct val="120000"/>
              </a:lnSpc>
            </a:pPr>
            <a:r>
              <a:rPr lang="en-US" sz="2600" dirty="0" smtClean="0">
                <a:solidFill>
                  <a:srgbClr val="0000FF"/>
                </a:solidFill>
              </a:rPr>
              <a:t>Teacher professional development focused on science instructional coaching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Period: 8 months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Participants: sub-group of teachers that completed the project (BSSP)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Goal: facilitate teacher leadership and support K-6 science teaching.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919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600" dirty="0" smtClean="0"/>
              <a:t>Mean </a:t>
            </a:r>
            <a:r>
              <a:rPr lang="en-US" sz="2600" dirty="0"/>
              <a:t>household income </a:t>
            </a:r>
            <a:r>
              <a:rPr lang="en-US" sz="2600" dirty="0" smtClean="0"/>
              <a:t>of the school communities for 2006-2010 ranges </a:t>
            </a:r>
            <a:r>
              <a:rPr lang="en-US" sz="2600" dirty="0"/>
              <a:t>between 35% - 23% </a:t>
            </a:r>
            <a:r>
              <a:rPr lang="en-US" sz="2600" u="sng" dirty="0"/>
              <a:t>less</a:t>
            </a:r>
            <a:r>
              <a:rPr lang="en-US" sz="2600" dirty="0"/>
              <a:t> than the mean household income in Montana (World Media </a:t>
            </a:r>
            <a:r>
              <a:rPr lang="en-US" sz="2600" dirty="0" smtClean="0"/>
              <a:t>Group)</a:t>
            </a:r>
            <a:r>
              <a:rPr lang="en-US" sz="2600" dirty="0"/>
              <a:t>. </a:t>
            </a:r>
            <a:endParaRPr lang="en-US" sz="2600" dirty="0" smtClean="0"/>
          </a:p>
          <a:p>
            <a:pPr>
              <a:lnSpc>
                <a:spcPct val="120000"/>
              </a:lnSpc>
            </a:pPr>
            <a:r>
              <a:rPr lang="en-US" sz="2600" dirty="0"/>
              <a:t>The location of the schools is about 100 miles away from an urban area. </a:t>
            </a:r>
            <a:endParaRPr lang="en-US" sz="2600" dirty="0" smtClean="0"/>
          </a:p>
          <a:p>
            <a:pPr>
              <a:lnSpc>
                <a:spcPct val="120000"/>
              </a:lnSpc>
            </a:pPr>
            <a:r>
              <a:rPr lang="en-US" sz="2600" dirty="0" smtClean="0"/>
              <a:t>Schools </a:t>
            </a:r>
            <a:r>
              <a:rPr lang="en-US" sz="2600" dirty="0"/>
              <a:t>are </a:t>
            </a:r>
            <a:r>
              <a:rPr lang="en-US" sz="2600" dirty="0" smtClean="0"/>
              <a:t>located </a:t>
            </a:r>
            <a:r>
              <a:rPr lang="en-US" sz="2600" dirty="0"/>
              <a:t>in </a:t>
            </a:r>
            <a:r>
              <a:rPr lang="en-US" sz="2600" dirty="0" smtClean="0"/>
              <a:t>desert-food </a:t>
            </a:r>
            <a:r>
              <a:rPr lang="en-US" sz="2600" dirty="0"/>
              <a:t>areas with increasing public health problems related to water quality and scarcity.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 Context: 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384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600" dirty="0" smtClean="0"/>
              <a:t>Six schools located in two </a:t>
            </a:r>
            <a:r>
              <a:rPr lang="en-US" sz="2600" dirty="0"/>
              <a:t>American </a:t>
            </a:r>
            <a:r>
              <a:rPr lang="en-US" sz="2600" dirty="0" smtClean="0"/>
              <a:t>Indian reservations in Montana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 In </a:t>
            </a:r>
            <a:r>
              <a:rPr lang="en-US" sz="2600" dirty="0"/>
              <a:t>2012 </a:t>
            </a:r>
            <a:r>
              <a:rPr lang="en-US" sz="2600" dirty="0" smtClean="0"/>
              <a:t>none </a:t>
            </a:r>
            <a:r>
              <a:rPr lang="en-US" sz="2600" dirty="0"/>
              <a:t>of these schools </a:t>
            </a:r>
            <a:r>
              <a:rPr lang="en-US" sz="2600" dirty="0" smtClean="0"/>
              <a:t>made AYP</a:t>
            </a:r>
            <a:r>
              <a:rPr lang="en-US" sz="2600" dirty="0"/>
              <a:t> </a:t>
            </a:r>
            <a:r>
              <a:rPr lang="en-US" sz="2600" dirty="0" smtClean="0"/>
              <a:t>for the last 5-11 years (OPI)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 </a:t>
            </a:r>
            <a:r>
              <a:rPr lang="en-US" sz="2600" dirty="0"/>
              <a:t>F</a:t>
            </a:r>
            <a:r>
              <a:rPr lang="en-US" sz="2600" dirty="0" smtClean="0"/>
              <a:t>ree </a:t>
            </a:r>
            <a:r>
              <a:rPr lang="en-US" sz="2600" dirty="0"/>
              <a:t>and </a:t>
            </a:r>
            <a:r>
              <a:rPr lang="en-US" sz="2600" dirty="0" smtClean="0"/>
              <a:t>Reduced </a:t>
            </a:r>
            <a:r>
              <a:rPr lang="en-US" sz="2600" dirty="0"/>
              <a:t>L</a:t>
            </a:r>
            <a:r>
              <a:rPr lang="en-US" sz="2600" dirty="0" smtClean="0"/>
              <a:t>unch enrollment </a:t>
            </a:r>
            <a:r>
              <a:rPr lang="en-US" sz="2600" dirty="0"/>
              <a:t>in 2012 ranges from 80.2%-98.1</a:t>
            </a:r>
            <a:r>
              <a:rPr lang="en-US" sz="2600" dirty="0" smtClean="0"/>
              <a:t>% (OPI)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 </a:t>
            </a:r>
            <a:r>
              <a:rPr lang="en-US" sz="2600" dirty="0"/>
              <a:t>88.6% </a:t>
            </a:r>
            <a:r>
              <a:rPr lang="en-US" sz="2600" dirty="0" smtClean="0"/>
              <a:t>of students </a:t>
            </a:r>
            <a:r>
              <a:rPr lang="en-US" sz="2600" dirty="0"/>
              <a:t>are </a:t>
            </a:r>
            <a:r>
              <a:rPr lang="en-US" sz="2600" dirty="0" smtClean="0"/>
              <a:t>American </a:t>
            </a:r>
            <a:r>
              <a:rPr lang="en-US" sz="2600" dirty="0"/>
              <a:t>Indians </a:t>
            </a:r>
            <a:r>
              <a:rPr lang="en-US" sz="2600" dirty="0" smtClean="0"/>
              <a:t>(OPI)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About 20% of teachers are American Indians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 Context</a:t>
            </a:r>
            <a:r>
              <a:rPr lang="en-US" dirty="0" smtClean="0"/>
              <a:t>: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4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Seven </a:t>
            </a:r>
            <a:r>
              <a:rPr lang="en-US" sz="2400" dirty="0"/>
              <a:t>teacher leaders were </a:t>
            </a:r>
            <a:r>
              <a:rPr lang="en-US" sz="2400" dirty="0" smtClean="0"/>
              <a:t>identified </a:t>
            </a:r>
          </a:p>
          <a:p>
            <a:r>
              <a:rPr lang="en-US" sz="2400" dirty="0" smtClean="0"/>
              <a:t>Criteria: resourceful, experienced, </a:t>
            </a:r>
            <a:r>
              <a:rPr lang="en-US" sz="2400" dirty="0"/>
              <a:t>knowledgeable of the tribal </a:t>
            </a:r>
            <a:r>
              <a:rPr lang="en-US" sz="2400" dirty="0" smtClean="0"/>
              <a:t>culture, eager </a:t>
            </a:r>
            <a:r>
              <a:rPr lang="en-US" sz="2400" dirty="0"/>
              <a:t>learners, and </a:t>
            </a:r>
            <a:r>
              <a:rPr lang="en-US" sz="2400" dirty="0" smtClean="0"/>
              <a:t>dedicated</a:t>
            </a:r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 Participants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0" y="3329093"/>
            <a:ext cx="2552700" cy="310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1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600" dirty="0" smtClean="0"/>
              <a:t>Teacher leaders: </a:t>
            </a:r>
            <a:r>
              <a:rPr lang="en-US" sz="2600" dirty="0"/>
              <a:t>three American Indian and four Caucasians, </a:t>
            </a:r>
            <a:r>
              <a:rPr lang="en-US" sz="2600" dirty="0" smtClean="0"/>
              <a:t>with </a:t>
            </a:r>
            <a:r>
              <a:rPr lang="en-US" sz="2600" dirty="0"/>
              <a:t>one </a:t>
            </a:r>
            <a:r>
              <a:rPr lang="en-US" sz="2600" dirty="0" smtClean="0"/>
              <a:t>male teacher. 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One science </a:t>
            </a:r>
            <a:r>
              <a:rPr lang="en-US" sz="2600" dirty="0"/>
              <a:t>curriculum </a:t>
            </a:r>
            <a:r>
              <a:rPr lang="en-US" sz="2600" dirty="0" smtClean="0"/>
              <a:t>director, all others G3-6 teachers. One </a:t>
            </a:r>
            <a:r>
              <a:rPr lang="en-US" sz="2600" dirty="0"/>
              <a:t>teacher run and after-school </a:t>
            </a:r>
            <a:r>
              <a:rPr lang="en-US" sz="2600" dirty="0" smtClean="0"/>
              <a:t>science program. 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All </a:t>
            </a:r>
            <a:r>
              <a:rPr lang="en-US" sz="2600" dirty="0"/>
              <a:t>teachers live either on the </a:t>
            </a:r>
            <a:r>
              <a:rPr lang="en-US" sz="2600" dirty="0" smtClean="0"/>
              <a:t>reservations </a:t>
            </a:r>
            <a:r>
              <a:rPr lang="en-US" sz="2600" dirty="0"/>
              <a:t>or in towns adjacent to the </a:t>
            </a:r>
            <a:r>
              <a:rPr lang="en-US" sz="2600" dirty="0" smtClean="0"/>
              <a:t>them.</a:t>
            </a:r>
            <a:endParaRPr lang="en-US" sz="2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Participant’s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63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636</TotalTime>
  <Words>886</Words>
  <Application>Microsoft Macintosh PowerPoint</Application>
  <PresentationFormat>On-screen Show (4:3)</PresentationFormat>
  <Paragraphs>113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Grid</vt:lpstr>
      <vt:lpstr>Document</vt:lpstr>
      <vt:lpstr>Peer-teacher instructional coaching in K-6 rural schools </vt:lpstr>
      <vt:lpstr>In remote rural areas …</vt:lpstr>
      <vt:lpstr>In rural remote Areas…</vt:lpstr>
      <vt:lpstr>Project</vt:lpstr>
      <vt:lpstr>The Intervention</vt:lpstr>
      <vt:lpstr>Intervention Context: Place</vt:lpstr>
      <vt:lpstr>Intervention Context: Schools</vt:lpstr>
      <vt:lpstr>Intervention Participants</vt:lpstr>
      <vt:lpstr>Participant’s Characteristics</vt:lpstr>
      <vt:lpstr>Intervention Overview</vt:lpstr>
      <vt:lpstr>Intervention Overview (Con’t)</vt:lpstr>
      <vt:lpstr>Intervention Logic Model</vt:lpstr>
      <vt:lpstr>Evaluation</vt:lpstr>
      <vt:lpstr>Evaluation</vt:lpstr>
      <vt:lpstr>Data Collection</vt:lpstr>
      <vt:lpstr>Coach Log</vt:lpstr>
      <vt:lpstr>Findings (preliminary)</vt:lpstr>
      <vt:lpstr>Findings (con’t)</vt:lpstr>
      <vt:lpstr>Conclusion</vt:lpstr>
      <vt:lpstr>PowerPoint Presentation</vt:lpstr>
    </vt:vector>
  </TitlesOfParts>
  <Company>Science and Math Resource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Peer-teacher instructional coaching in K-6 rural schools </dc:title>
  <dc:creator>Irene Grimberg</dc:creator>
  <cp:lastModifiedBy>Irene Grimberg</cp:lastModifiedBy>
  <cp:revision>40</cp:revision>
  <dcterms:created xsi:type="dcterms:W3CDTF">2013-10-12T21:29:27Z</dcterms:created>
  <dcterms:modified xsi:type="dcterms:W3CDTF">2013-10-18T18:00:52Z</dcterms:modified>
</cp:coreProperties>
</file>