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gif" ContentType="image/gif"/>
  <Default Extension="vml" ContentType="application/vnd.openxmlformats-officedocument.vmlDrawing"/>
  <Default Extension="sldx" ContentType="application/vnd.openxmlformats-officedocument.presentationml.slide"/>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 id="2147483853" r:id="rId2"/>
    <p:sldMasterId id="2147483865" r:id="rId3"/>
    <p:sldMasterId id="2147483877" r:id="rId4"/>
  </p:sldMasterIdLst>
  <p:notesMasterIdLst>
    <p:notesMasterId r:id="rId41"/>
  </p:notesMasterIdLst>
  <p:sldIdLst>
    <p:sldId id="256" r:id="rId5"/>
    <p:sldId id="257" r:id="rId6"/>
    <p:sldId id="258" r:id="rId7"/>
    <p:sldId id="259" r:id="rId8"/>
    <p:sldId id="289" r:id="rId9"/>
    <p:sldId id="291" r:id="rId10"/>
    <p:sldId id="294" r:id="rId11"/>
    <p:sldId id="293" r:id="rId12"/>
    <p:sldId id="295" r:id="rId13"/>
    <p:sldId id="296" r:id="rId14"/>
    <p:sldId id="297" r:id="rId15"/>
    <p:sldId id="298" r:id="rId16"/>
    <p:sldId id="299" r:id="rId17"/>
    <p:sldId id="300" r:id="rId18"/>
    <p:sldId id="301" r:id="rId19"/>
    <p:sldId id="302" r:id="rId20"/>
    <p:sldId id="303" r:id="rId21"/>
    <p:sldId id="304" r:id="rId22"/>
    <p:sldId id="306" r:id="rId23"/>
    <p:sldId id="305" r:id="rId24"/>
    <p:sldId id="274" r:id="rId25"/>
    <p:sldId id="275" r:id="rId26"/>
    <p:sldId id="276" r:id="rId27"/>
    <p:sldId id="277" r:id="rId28"/>
    <p:sldId id="278" r:id="rId29"/>
    <p:sldId id="287" r:id="rId30"/>
    <p:sldId id="280" r:id="rId31"/>
    <p:sldId id="285" r:id="rId32"/>
    <p:sldId id="283" r:id="rId33"/>
    <p:sldId id="273" r:id="rId34"/>
    <p:sldId id="261" r:id="rId35"/>
    <p:sldId id="265" r:id="rId36"/>
    <p:sldId id="267" r:id="rId37"/>
    <p:sldId id="272" r:id="rId38"/>
    <p:sldId id="268" r:id="rId39"/>
    <p:sldId id="271" r:id="rId40"/>
  </p:sldIdLst>
  <p:sldSz cx="12192000" cy="6858000"/>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6149DF1-43CF-48F3-A8D3-1F6369666DBB}">
          <p14:sldIdLst>
            <p14:sldId id="256"/>
            <p14:sldId id="257"/>
            <p14:sldId id="258"/>
          </p14:sldIdLst>
        </p14:section>
        <p14:section name="Untitled Section" id="{E9851519-C81C-4984-AD6E-487316AEE882}">
          <p14:sldIdLst>
            <p14:sldId id="259"/>
            <p14:sldId id="289"/>
            <p14:sldId id="291"/>
            <p14:sldId id="294"/>
            <p14:sldId id="293"/>
            <p14:sldId id="295"/>
            <p14:sldId id="296"/>
            <p14:sldId id="297"/>
            <p14:sldId id="298"/>
            <p14:sldId id="299"/>
            <p14:sldId id="300"/>
            <p14:sldId id="301"/>
            <p14:sldId id="302"/>
            <p14:sldId id="303"/>
            <p14:sldId id="304"/>
            <p14:sldId id="306"/>
            <p14:sldId id="305"/>
            <p14:sldId id="274"/>
            <p14:sldId id="275"/>
            <p14:sldId id="276"/>
            <p14:sldId id="277"/>
            <p14:sldId id="278"/>
            <p14:sldId id="287"/>
            <p14:sldId id="280"/>
            <p14:sldId id="285"/>
            <p14:sldId id="283"/>
            <p14:sldId id="273"/>
            <p14:sldId id="261"/>
            <p14:sldId id="265"/>
            <p14:sldId id="267"/>
            <p14:sldId id="272"/>
            <p14:sldId id="268"/>
            <p14:sldId id="27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49" autoAdjust="0"/>
    <p:restoredTop sz="94660"/>
  </p:normalViewPr>
  <p:slideViewPr>
    <p:cSldViewPr snapToGrid="0">
      <p:cViewPr varScale="1">
        <p:scale>
          <a:sx n="96" d="100"/>
          <a:sy n="96" d="100"/>
        </p:scale>
        <p:origin x="102" y="702"/>
      </p:cViewPr>
      <p:guideLst/>
    </p:cSldViewPr>
  </p:slideViewPr>
  <p:notesTextViewPr>
    <p:cViewPr>
      <p:scale>
        <a:sx n="1" d="1"/>
        <a:sy n="1" d="1"/>
      </p:scale>
      <p:origin x="0" y="0"/>
    </p:cViewPr>
  </p:notesTextViewPr>
  <p:notesViewPr>
    <p:cSldViewPr snapToGrid="0">
      <p:cViewPr varScale="1">
        <p:scale>
          <a:sx n="93" d="100"/>
          <a:sy n="93" d="100"/>
        </p:scale>
        <p:origin x="363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6B064C18-02D7-42CE-B2F9-1F752EF940DF}" type="datetimeFigureOut">
              <a:rPr lang="en-US" smtClean="0"/>
              <a:t>10/28/2016</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E3F1A7F3-10FD-4477-89AC-B381149286B6}" type="slidenum">
              <a:rPr lang="en-US" smtClean="0"/>
              <a:t>‹#›</a:t>
            </a:fld>
            <a:endParaRPr lang="en-US"/>
          </a:p>
        </p:txBody>
      </p:sp>
    </p:spTree>
    <p:extLst>
      <p:ext uri="{BB962C8B-B14F-4D97-AF65-F5344CB8AC3E}">
        <p14:creationId xmlns:p14="http://schemas.microsoft.com/office/powerpoint/2010/main" val="1231248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F1A7F3-10FD-4477-89AC-B381149286B6}" type="slidenum">
              <a:rPr lang="en-US" smtClean="0"/>
              <a:t>1</a:t>
            </a:fld>
            <a:endParaRPr lang="en-US"/>
          </a:p>
        </p:txBody>
      </p:sp>
    </p:spTree>
    <p:extLst>
      <p:ext uri="{BB962C8B-B14F-4D97-AF65-F5344CB8AC3E}">
        <p14:creationId xmlns:p14="http://schemas.microsoft.com/office/powerpoint/2010/main" val="1089937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a:t>Used these simple rules in many ways – from reporting out about what was happening in projects, to navigating tension to move the City towards preferred patterns of engagement.</a:t>
            </a:r>
          </a:p>
          <a:p>
            <a:pPr marL="228600" indent="-228600">
              <a:buAutoNum type="arabicPeriod"/>
            </a:pPr>
            <a:endParaRPr lang="en-US" dirty="0"/>
          </a:p>
          <a:p>
            <a:pPr marL="0" indent="0">
              <a:buNone/>
            </a:pPr>
            <a:endParaRPr lang="en-US" dirty="0"/>
          </a:p>
        </p:txBody>
      </p:sp>
      <p:sp>
        <p:nvSpPr>
          <p:cNvPr id="4" name="Slide Number Placeholder 3"/>
          <p:cNvSpPr>
            <a:spLocks noGrp="1"/>
          </p:cNvSpPr>
          <p:nvPr>
            <p:ph type="sldNum" sz="quarter" idx="10"/>
          </p:nvPr>
        </p:nvSpPr>
        <p:spPr/>
        <p:txBody>
          <a:bodyPr/>
          <a:lstStyle/>
          <a:p>
            <a:fld id="{C91E6C0C-D8F3-486D-A21B-82474E0FD49A}" type="slidenum">
              <a:rPr lang="en-US" smtClean="0"/>
              <a:pPr/>
              <a:t>12</a:t>
            </a:fld>
            <a:endParaRPr lang="en-US"/>
          </a:p>
        </p:txBody>
      </p:sp>
    </p:spTree>
    <p:extLst>
      <p:ext uri="{BB962C8B-B14F-4D97-AF65-F5344CB8AC3E}">
        <p14:creationId xmlns:p14="http://schemas.microsoft.com/office/powerpoint/2010/main" val="279998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latin typeface="+mn-lt"/>
                <a:ea typeface="+mn-ea"/>
                <a:cs typeface="+mn-cs"/>
              </a:rPr>
              <a:t>What’s a similarity you see?  A difference?  And a connection?  The blue circle looks like it’s laid on top of the striped</a:t>
            </a:r>
            <a:r>
              <a:rPr lang="en-US" sz="1200" kern="1200" baseline="0" dirty="0">
                <a:solidFill>
                  <a:schemeClr val="tx1"/>
                </a:solidFill>
                <a:latin typeface="+mn-lt"/>
                <a:ea typeface="+mn-ea"/>
                <a:cs typeface="+mn-cs"/>
              </a:rPr>
              <a:t> form. </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This pattern is a fractal</a:t>
            </a:r>
            <a:r>
              <a:rPr lang="en-US" sz="1200" kern="1200" baseline="0" dirty="0">
                <a:solidFill>
                  <a:schemeClr val="tx1"/>
                </a:solidFill>
                <a:latin typeface="+mn-lt"/>
                <a:ea typeface="+mn-ea"/>
                <a:cs typeface="+mn-cs"/>
              </a:rPr>
              <a:t> -- </a:t>
            </a:r>
            <a:r>
              <a:rPr lang="en-US" sz="1200" kern="1200" dirty="0">
                <a:solidFill>
                  <a:schemeClr val="tx1"/>
                </a:solidFill>
                <a:latin typeface="+mn-lt"/>
                <a:ea typeface="+mn-ea"/>
                <a:cs typeface="+mn-cs"/>
              </a:rPr>
              <a:t>A fractal is a structure that repeats a similar pattern at many levels of scale - from the smallest to largest imaginable.</a:t>
            </a:r>
          </a:p>
          <a:p>
            <a:r>
              <a:rPr lang="en-US" sz="1200" kern="1200" dirty="0">
                <a:solidFill>
                  <a:schemeClr val="tx1"/>
                </a:solidFill>
                <a:latin typeface="+mn-lt"/>
                <a:ea typeface="+mn-ea"/>
                <a:cs typeface="+mn-cs"/>
              </a:rPr>
              <a:t>Fractals occur...</a:t>
            </a:r>
          </a:p>
          <a:p>
            <a:r>
              <a:rPr lang="en-US" sz="1200" kern="1200" dirty="0">
                <a:solidFill>
                  <a:schemeClr val="tx1"/>
                </a:solidFill>
                <a:latin typeface="+mn-lt"/>
                <a:ea typeface="+mn-ea"/>
                <a:cs typeface="+mn-cs"/>
              </a:rPr>
              <a:t>in mathematically-generated art —  when a formula produces a geometric image that repeats the same patterns at small and large scales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in nature —  when the branching pattern in a leaf echoes the branching pattern of a tree trunk </a:t>
            </a:r>
          </a:p>
          <a:p>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sz="1200" kern="1200" dirty="0">
                <a:solidFill>
                  <a:schemeClr val="tx1"/>
                </a:solidFill>
                <a:latin typeface="+mn-lt"/>
                <a:ea typeface="+mn-ea"/>
                <a:cs typeface="+mn-cs"/>
              </a:rPr>
              <a:t>in human culture —  when a social pattern, like competition or empathy, shows up in individuals, in teams, in an organization and/or a community</a:t>
            </a:r>
          </a:p>
          <a:p>
            <a:pPr marL="0" marR="0" indent="0" algn="l" defTabSz="914400" rtl="0" eaLnBrk="1" fontAlgn="auto" latinLnBrk="0" hangingPunct="1">
              <a:lnSpc>
                <a:spcPct val="100000"/>
              </a:lnSpc>
              <a:spcBef>
                <a:spcPct val="0"/>
              </a:spcBef>
              <a:spcAft>
                <a:spcPts val="0"/>
              </a:spcAft>
              <a:buClrTx/>
              <a:buSzTx/>
              <a:buFontTx/>
              <a:buNone/>
              <a:tabLst/>
              <a:defRPr/>
            </a:pPr>
            <a:r>
              <a:rPr lang="en-US" sz="1200" kern="1200" dirty="0">
                <a:solidFill>
                  <a:schemeClr val="tx1"/>
                </a:solidFill>
                <a:latin typeface="+mn-lt"/>
                <a:ea typeface="+mn-ea"/>
                <a:cs typeface="+mn-cs"/>
              </a:rPr>
              <a:t>Our</a:t>
            </a:r>
            <a:r>
              <a:rPr lang="en-US" sz="1200" kern="1200" baseline="0" dirty="0">
                <a:solidFill>
                  <a:schemeClr val="tx1"/>
                </a:solidFill>
                <a:latin typeface="+mn-lt"/>
                <a:ea typeface="+mn-ea"/>
                <a:cs typeface="+mn-cs"/>
              </a:rPr>
              <a:t> work has been about shifting patterns in how our City government engages communities, and how communities engage with City government. </a:t>
            </a:r>
            <a:endParaRPr lang="en-US" sz="1200" kern="1200" dirty="0">
              <a:solidFill>
                <a:schemeClr val="tx1"/>
              </a:solidFill>
              <a:latin typeface="+mn-lt"/>
              <a:ea typeface="+mn-ea"/>
              <a:cs typeface="+mn-cs"/>
            </a:endParaRPr>
          </a:p>
          <a:p>
            <a:pPr eaLnBrk="1" hangingPunct="1">
              <a:spcBef>
                <a:spcPct val="0"/>
              </a:spcBef>
            </a:pPr>
            <a:endParaRPr lang="en-US" dirty="0"/>
          </a:p>
        </p:txBody>
      </p:sp>
      <p:sp>
        <p:nvSpPr>
          <p:cNvPr id="522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3A1228F-F0B0-41AC-8133-20035749B42B}" type="slidenum">
              <a:rPr lang="en-US" smtClean="0"/>
              <a:pPr fontAlgn="base">
                <a:spcBef>
                  <a:spcPct val="0"/>
                </a:spcBef>
                <a:spcAft>
                  <a:spcPct val="0"/>
                </a:spcAft>
                <a:defRPr/>
              </a:pPr>
              <a:t>13</a:t>
            </a:fld>
            <a:endParaRPr lang="en-US"/>
          </a:p>
        </p:txBody>
      </p:sp>
    </p:spTree>
    <p:extLst>
      <p:ext uri="{BB962C8B-B14F-4D97-AF65-F5344CB8AC3E}">
        <p14:creationId xmlns:p14="http://schemas.microsoft.com/office/powerpoint/2010/main" val="1265689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Patterns in organizations (and other human systems) are made up of </a:t>
            </a:r>
          </a:p>
          <a:p>
            <a:r>
              <a:rPr lang="en-US" sz="1200" kern="1200" dirty="0">
                <a:solidFill>
                  <a:schemeClr val="tx1"/>
                </a:solidFill>
                <a:effectLst/>
                <a:latin typeface="+mn-lt"/>
                <a:ea typeface="+mn-ea"/>
                <a:cs typeface="+mn-cs"/>
              </a:rPr>
              <a:t>similarities, differences, &amp; connections that have meaning across space and/or time. </a:t>
            </a:r>
          </a:p>
          <a:p>
            <a:r>
              <a:rPr lang="en-US" sz="1200" kern="1200" dirty="0">
                <a:solidFill>
                  <a:schemeClr val="tx1"/>
                </a:solidFill>
                <a:effectLst/>
                <a:latin typeface="+mn-lt"/>
                <a:ea typeface="+mn-ea"/>
                <a:cs typeface="+mn-cs"/>
              </a:rPr>
              <a:t>What are the similarities that are key?  What are the differences? What are relationships?</a:t>
            </a:r>
          </a:p>
          <a:p>
            <a:r>
              <a:rPr lang="en-US" sz="1200" kern="1200" dirty="0">
                <a:solidFill>
                  <a:schemeClr val="tx1"/>
                </a:solidFill>
                <a:effectLst/>
                <a:latin typeface="+mn-lt"/>
                <a:ea typeface="+mn-ea"/>
                <a:cs typeface="+mn-cs"/>
              </a:rPr>
              <a:t>These</a:t>
            </a:r>
            <a:r>
              <a:rPr lang="en-US" sz="1200" kern="1200" baseline="0" dirty="0">
                <a:solidFill>
                  <a:schemeClr val="tx1"/>
                </a:solidFill>
                <a:effectLst/>
                <a:latin typeface="+mn-lt"/>
                <a:ea typeface="+mn-ea"/>
                <a:cs typeface="+mn-cs"/>
              </a:rPr>
              <a:t> are the Minneapolis City Council Chambers…</a:t>
            </a:r>
            <a:endParaRPr lang="en-US" sz="1200" kern="1200" dirty="0">
              <a:solidFill>
                <a:schemeClr val="tx1"/>
              </a:solidFill>
              <a:effectLst/>
              <a:latin typeface="+mn-lt"/>
              <a:ea typeface="+mn-ea"/>
              <a:cs typeface="+mn-cs"/>
            </a:endParaRPr>
          </a:p>
          <a:p>
            <a:pPr eaLnBrk="1" hangingPunct="1">
              <a:spcBef>
                <a:spcPct val="0"/>
              </a:spcBef>
            </a:pPr>
            <a:endParaRPr lang="en-US" dirty="0"/>
          </a:p>
        </p:txBody>
      </p:sp>
      <p:sp>
        <p:nvSpPr>
          <p:cNvPr id="522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D5AEAB5-8E2F-4A26-A116-99CCD6F6DFB6}" type="slidenum">
              <a:rPr lang="en-US" smtClean="0"/>
              <a:pPr fontAlgn="base">
                <a:spcBef>
                  <a:spcPct val="0"/>
                </a:spcBef>
                <a:spcAft>
                  <a:spcPct val="0"/>
                </a:spcAft>
                <a:defRPr/>
              </a:pPr>
              <a:t>14</a:t>
            </a:fld>
            <a:endParaRPr lang="en-US"/>
          </a:p>
        </p:txBody>
      </p:sp>
    </p:spTree>
    <p:extLst>
      <p:ext uri="{BB962C8B-B14F-4D97-AF65-F5344CB8AC3E}">
        <p14:creationId xmlns:p14="http://schemas.microsoft.com/office/powerpoint/2010/main" val="2206074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Two</a:t>
            </a:r>
            <a:r>
              <a:rPr lang="en-US" baseline="0" dirty="0"/>
              <a:t> different patterns --- </a:t>
            </a:r>
          </a:p>
          <a:p>
            <a:pPr eaLnBrk="1" hangingPunct="1">
              <a:spcBef>
                <a:spcPct val="0"/>
              </a:spcBef>
            </a:pPr>
            <a:r>
              <a:rPr lang="en-US" baseline="0" dirty="0" err="1"/>
              <a:t>Similiarities</a:t>
            </a:r>
            <a:r>
              <a:rPr lang="en-US" baseline="0" dirty="0"/>
              <a:t> – both have a pulpit. </a:t>
            </a:r>
          </a:p>
          <a:p>
            <a:pPr eaLnBrk="1" hangingPunct="1">
              <a:spcBef>
                <a:spcPct val="0"/>
              </a:spcBef>
            </a:pPr>
            <a:r>
              <a:rPr lang="en-US" baseline="0" dirty="0"/>
              <a:t>Differences - </a:t>
            </a:r>
          </a:p>
          <a:p>
            <a:pPr eaLnBrk="1" hangingPunct="1">
              <a:spcBef>
                <a:spcPct val="0"/>
              </a:spcBef>
            </a:pPr>
            <a:r>
              <a:rPr lang="en-US" baseline="0" dirty="0"/>
              <a:t>Connections – not obvious, but they are both means for collecting community input about City policy </a:t>
            </a:r>
            <a:r>
              <a:rPr lang="en-US" baseline="0"/>
              <a:t>and plans. </a:t>
            </a:r>
            <a:endParaRPr lang="en-US" dirty="0"/>
          </a:p>
        </p:txBody>
      </p:sp>
      <p:sp>
        <p:nvSpPr>
          <p:cNvPr id="522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D5AEAB5-8E2F-4A26-A116-99CCD6F6DFB6}" type="slidenum">
              <a:rPr lang="en-US" smtClean="0"/>
              <a:pPr fontAlgn="base">
                <a:spcBef>
                  <a:spcPct val="0"/>
                </a:spcBef>
                <a:spcAft>
                  <a:spcPct val="0"/>
                </a:spcAft>
                <a:defRPr/>
              </a:pPr>
              <a:t>15</a:t>
            </a:fld>
            <a:endParaRPr lang="en-US"/>
          </a:p>
        </p:txBody>
      </p:sp>
    </p:spTree>
    <p:extLst>
      <p:ext uri="{BB962C8B-B14F-4D97-AF65-F5344CB8AC3E}">
        <p14:creationId xmlns:p14="http://schemas.microsoft.com/office/powerpoint/2010/main" val="3622511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and</a:t>
            </a:r>
            <a:r>
              <a:rPr lang="en-US" baseline="0" dirty="0"/>
              <a:t> perhaps the most fundamental concept from HSD that informs our work is the understanding of three conditions that are always present in complex adaptive systems. </a:t>
            </a:r>
          </a:p>
          <a:p>
            <a:r>
              <a:rPr lang="en-US" baseline="0" dirty="0"/>
              <a:t>These are the containers – that bound, define and hold the system together,</a:t>
            </a:r>
          </a:p>
          <a:p>
            <a:r>
              <a:rPr lang="en-US" baseline="0" dirty="0"/>
              <a:t>The differences that distinguish one part of the system from another,</a:t>
            </a:r>
          </a:p>
          <a:p>
            <a:r>
              <a:rPr lang="en-US" baseline="0" dirty="0"/>
              <a:t>And the exchanges – the flow between different the different parts of the system. </a:t>
            </a:r>
          </a:p>
          <a:p>
            <a:endParaRPr lang="en-US" baseline="0" dirty="0"/>
          </a:p>
          <a:p>
            <a:r>
              <a:rPr lang="en-US" sz="1200" kern="1200" dirty="0">
                <a:solidFill>
                  <a:schemeClr val="tx1"/>
                </a:solidFill>
                <a:effectLst/>
                <a:latin typeface="+mn-lt"/>
                <a:ea typeface="+mn-ea"/>
                <a:cs typeface="+mn-cs"/>
              </a:rPr>
              <a:t>These</a:t>
            </a:r>
            <a:r>
              <a:rPr lang="en-US" sz="1200" kern="1200" baseline="0" dirty="0">
                <a:solidFill>
                  <a:schemeClr val="tx1"/>
                </a:solidFill>
                <a:effectLst/>
                <a:latin typeface="+mn-lt"/>
                <a:ea typeface="+mn-ea"/>
                <a:cs typeface="+mn-cs"/>
              </a:rPr>
              <a:t> t</a:t>
            </a:r>
            <a:r>
              <a:rPr lang="en-US" sz="1200" kern="1200" dirty="0">
                <a:solidFill>
                  <a:schemeClr val="tx1"/>
                </a:solidFill>
                <a:effectLst/>
                <a:latin typeface="+mn-lt"/>
                <a:ea typeface="+mn-ea"/>
                <a:cs typeface="+mn-cs"/>
              </a:rPr>
              <a:t>hree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conditions are present in every CAS at all times.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interactions with each other influence how quickly the</a:t>
            </a:r>
            <a:r>
              <a:rPr lang="en-US" sz="1200" kern="1200" baseline="0" dirty="0">
                <a:solidFill>
                  <a:schemeClr val="tx1"/>
                </a:solidFill>
                <a:effectLst/>
                <a:latin typeface="+mn-lt"/>
                <a:ea typeface="+mn-ea"/>
                <a:cs typeface="+mn-cs"/>
              </a:rPr>
              <a:t> system self-organizes, what direction that self-organization will take or even the path by which the system will move.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can influence the systems by shifting one or more of these conditions. The conditions are massively entangled, meaning that, even </a:t>
            </a:r>
          </a:p>
          <a:p>
            <a:r>
              <a:rPr lang="en-US" sz="1200" kern="1200" dirty="0">
                <a:solidFill>
                  <a:schemeClr val="tx1"/>
                </a:solidFill>
                <a:effectLst/>
                <a:latin typeface="+mn-lt"/>
                <a:ea typeface="+mn-ea"/>
                <a:cs typeface="+mn-cs"/>
              </a:rPr>
              <a:t>though they can be separately seen and described, their influences on each other cannot be separated.  A shift in one condition can </a:t>
            </a:r>
            <a:r>
              <a:rPr lang="en-US" sz="1200" kern="1200" dirty="0" err="1">
                <a:solidFill>
                  <a:schemeClr val="tx1"/>
                </a:solidFill>
                <a:effectLst/>
                <a:latin typeface="+mn-lt"/>
                <a:ea typeface="+mn-ea"/>
                <a:cs typeface="+mn-cs"/>
              </a:rPr>
              <a:t>signifi</a:t>
            </a:r>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cantly</a:t>
            </a:r>
            <a:r>
              <a:rPr lang="en-US" sz="1200" kern="1200" dirty="0">
                <a:solidFill>
                  <a:schemeClr val="tx1"/>
                </a:solidFill>
                <a:effectLst/>
                <a:latin typeface="+mn-lt"/>
                <a:ea typeface="+mn-ea"/>
                <a:cs typeface="+mn-cs"/>
              </a:rPr>
              <a:t> influence either one or both of the other conditions.   </a:t>
            </a:r>
          </a:p>
          <a:p>
            <a:r>
              <a:rPr lang="en-US" sz="1200" kern="1200" dirty="0">
                <a:solidFill>
                  <a:schemeClr val="tx1"/>
                </a:solidFill>
                <a:effectLst/>
                <a:latin typeface="+mn-lt"/>
                <a:ea typeface="+mn-ea"/>
                <a:cs typeface="+mn-cs"/>
              </a:rPr>
              <a:t>MILLING:</a:t>
            </a:r>
            <a:r>
              <a:rPr lang="en-US" sz="1200" kern="1200" baseline="0" dirty="0">
                <a:solidFill>
                  <a:schemeClr val="tx1"/>
                </a:solidFill>
                <a:effectLst/>
                <a:latin typeface="+mn-lt"/>
                <a:ea typeface="+mn-ea"/>
                <a:cs typeface="+mn-cs"/>
              </a:rPr>
              <a:t>  when we made the container smaller, how did that influence the exchanges?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we understand and pay attention to these conditions,</a:t>
            </a:r>
            <a:r>
              <a:rPr lang="en-US" sz="1200" kern="1200" baseline="0" dirty="0">
                <a:solidFill>
                  <a:schemeClr val="tx1"/>
                </a:solidFill>
                <a:effectLst/>
                <a:latin typeface="+mn-lt"/>
                <a:ea typeface="+mn-ea"/>
                <a:cs typeface="+mn-cs"/>
              </a:rPr>
              <a:t> we </a:t>
            </a:r>
            <a:r>
              <a:rPr lang="en-US" sz="1200" kern="1200" dirty="0">
                <a:solidFill>
                  <a:schemeClr val="tx1"/>
                </a:solidFill>
                <a:effectLst/>
                <a:latin typeface="+mn-lt"/>
                <a:ea typeface="+mn-ea"/>
                <a:cs typeface="+mn-cs"/>
              </a:rPr>
              <a:t>are better able to use what we perceive</a:t>
            </a:r>
            <a:r>
              <a:rPr lang="en-US" sz="1200" kern="1200" baseline="0" dirty="0">
                <a:solidFill>
                  <a:schemeClr val="tx1"/>
                </a:solidFill>
                <a:effectLst/>
                <a:latin typeface="+mn-lt"/>
                <a:ea typeface="+mn-ea"/>
                <a:cs typeface="+mn-cs"/>
              </a:rPr>
              <a:t> to </a:t>
            </a:r>
            <a:r>
              <a:rPr lang="en-US" sz="1200" kern="1200" dirty="0">
                <a:solidFill>
                  <a:schemeClr val="tx1"/>
                </a:solidFill>
                <a:effectLst/>
                <a:latin typeface="+mn-lt"/>
                <a:ea typeface="+mn-ea"/>
                <a:cs typeface="+mn-cs"/>
              </a:rPr>
              <a:t>influence outcomes within the </a:t>
            </a:r>
          </a:p>
          <a:p>
            <a:r>
              <a:rPr lang="en-US" sz="1200" kern="1200" dirty="0">
                <a:solidFill>
                  <a:schemeClr val="tx1"/>
                </a:solidFill>
                <a:effectLst/>
                <a:latin typeface="+mn-lt"/>
                <a:ea typeface="+mn-ea"/>
                <a:cs typeface="+mn-cs"/>
              </a:rPr>
              <a:t>system.</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C91E6C0C-D8F3-486D-A21B-82474E0FD49A}" type="slidenum">
              <a:rPr lang="en-US" smtClean="0"/>
              <a:pPr/>
              <a:t>16</a:t>
            </a:fld>
            <a:endParaRPr lang="en-US"/>
          </a:p>
        </p:txBody>
      </p:sp>
    </p:spTree>
    <p:extLst>
      <p:ext uri="{BB962C8B-B14F-4D97-AF65-F5344CB8AC3E}">
        <p14:creationId xmlns:p14="http://schemas.microsoft.com/office/powerpoint/2010/main" val="123134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Artists</a:t>
            </a:r>
            <a:r>
              <a:rPr lang="en-US" sz="1200" kern="1200" baseline="0" dirty="0">
                <a:solidFill>
                  <a:schemeClr val="tx1"/>
                </a:solidFill>
                <a:effectLst/>
                <a:latin typeface="+mn-lt"/>
                <a:ea typeface="+mn-ea"/>
                <a:cs typeface="+mn-cs"/>
              </a:rPr>
              <a:t> may not have the language for any of this, but the activity and practices of making art are a brilliant training ground, for seeing and playing with these conditions.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91E6C0C-D8F3-486D-A21B-82474E0FD49A}" type="slidenum">
              <a:rPr lang="en-US" smtClean="0"/>
              <a:pPr/>
              <a:t>17</a:t>
            </a:fld>
            <a:endParaRPr lang="en-US"/>
          </a:p>
        </p:txBody>
      </p:sp>
    </p:spTree>
    <p:extLst>
      <p:ext uri="{BB962C8B-B14F-4D97-AF65-F5344CB8AC3E}">
        <p14:creationId xmlns:p14="http://schemas.microsoft.com/office/powerpoint/2010/main" val="892219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the RFP -- </a:t>
            </a:r>
          </a:p>
        </p:txBody>
      </p:sp>
      <p:sp>
        <p:nvSpPr>
          <p:cNvPr id="4" name="Slide Number Placeholder 3"/>
          <p:cNvSpPr>
            <a:spLocks noGrp="1"/>
          </p:cNvSpPr>
          <p:nvPr>
            <p:ph type="sldNum" sz="quarter" idx="10"/>
          </p:nvPr>
        </p:nvSpPr>
        <p:spPr/>
        <p:txBody>
          <a:bodyPr/>
          <a:lstStyle/>
          <a:p>
            <a:fld id="{C91E6C0C-D8F3-486D-A21B-82474E0FD49A}" type="slidenum">
              <a:rPr lang="en-US" smtClean="0"/>
              <a:pPr/>
              <a:t>18</a:t>
            </a:fld>
            <a:endParaRPr lang="en-US"/>
          </a:p>
        </p:txBody>
      </p:sp>
    </p:spTree>
    <p:extLst>
      <p:ext uri="{BB962C8B-B14F-4D97-AF65-F5344CB8AC3E}">
        <p14:creationId xmlns:p14="http://schemas.microsoft.com/office/powerpoint/2010/main" val="2511051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F1A7F3-10FD-4477-89AC-B381149286B6}" type="slidenum">
              <a:rPr lang="en-US" smtClean="0"/>
              <a:t>‹#›</a:t>
            </a:fld>
            <a:endParaRPr lang="en-US"/>
          </a:p>
        </p:txBody>
      </p:sp>
    </p:spTree>
    <p:extLst>
      <p:ext uri="{BB962C8B-B14F-4D97-AF65-F5344CB8AC3E}">
        <p14:creationId xmlns:p14="http://schemas.microsoft.com/office/powerpoint/2010/main" val="517588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Cities</a:t>
            </a:r>
            <a:r>
              <a:rPr lang="en-US" sz="1200" kern="1200" baseline="0" dirty="0">
                <a:solidFill>
                  <a:schemeClr val="tx1"/>
                </a:solidFill>
                <a:effectLst/>
                <a:latin typeface="+mn-lt"/>
                <a:ea typeface="+mn-ea"/>
                <a:cs typeface="+mn-cs"/>
              </a:rPr>
              <a:t> are </a:t>
            </a:r>
            <a:r>
              <a:rPr lang="en-US" sz="1200" kern="1200" dirty="0">
                <a:solidFill>
                  <a:schemeClr val="tx1"/>
                </a:solidFill>
                <a:effectLst/>
                <a:latin typeface="+mn-lt"/>
                <a:ea typeface="+mn-ea"/>
                <a:cs typeface="+mn-cs"/>
              </a:rPr>
              <a:t>used to thinking about the role art plays in creating urban environments through its contribution in capital investment and infrastructure, civic buildings</a:t>
            </a:r>
            <a:r>
              <a:rPr lang="en-US" sz="1200" kern="1200" baseline="0" dirty="0">
                <a:solidFill>
                  <a:schemeClr val="tx1"/>
                </a:solidFill>
                <a:effectLst/>
                <a:latin typeface="+mn-lt"/>
                <a:ea typeface="+mn-ea"/>
                <a:cs typeface="+mn-cs"/>
              </a:rPr>
              <a:t>, districts, economics </a:t>
            </a:r>
            <a:r>
              <a:rPr lang="en-US" sz="1200" kern="1200" dirty="0">
                <a:solidFill>
                  <a:schemeClr val="tx1"/>
                </a:solidFill>
                <a:effectLst/>
                <a:latin typeface="+mn-lt"/>
                <a:ea typeface="+mn-ea"/>
                <a:cs typeface="+mn-cs"/>
              </a:rPr>
              <a:t>through art objects and products, sculptures that populate our public spaces. These monuments &amp; spaces play the role of telling stories about ourselves, about our civic aspirations, our conquests &amp; national identities.  But what about art processes? What have these got to contribute to the story of the City? </a:t>
            </a:r>
          </a:p>
          <a:p>
            <a:endParaRPr lang="en-US" dirty="0"/>
          </a:p>
        </p:txBody>
      </p:sp>
      <p:sp>
        <p:nvSpPr>
          <p:cNvPr id="4" name="Slide Number Placeholder 3"/>
          <p:cNvSpPr>
            <a:spLocks noGrp="1"/>
          </p:cNvSpPr>
          <p:nvPr>
            <p:ph type="sldNum" sz="quarter" idx="10"/>
          </p:nvPr>
        </p:nvSpPr>
        <p:spPr/>
        <p:txBody>
          <a:bodyPr/>
          <a:lstStyle/>
          <a:p>
            <a:fld id="{707766F4-A66F-AA4A-8775-0DFC824EA2D5}" type="slidenum">
              <a:rPr lang="en-US" smtClean="0"/>
              <a:pPr/>
              <a:t>20</a:t>
            </a:fld>
            <a:endParaRPr lang="en-US"/>
          </a:p>
        </p:txBody>
      </p:sp>
    </p:spTree>
    <p:extLst>
      <p:ext uri="{BB962C8B-B14F-4D97-AF65-F5344CB8AC3E}">
        <p14:creationId xmlns:p14="http://schemas.microsoft.com/office/powerpoint/2010/main" val="2709664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CCM</a:t>
            </a:r>
            <a:r>
              <a:rPr lang="en-US" baseline="0" dirty="0"/>
              <a:t> began with looking at the value of a</a:t>
            </a:r>
            <a:r>
              <a:rPr lang="en-US" dirty="0"/>
              <a:t>rtistic processes as they relate to the work of the City. Our</a:t>
            </a:r>
            <a:r>
              <a:rPr lang="en-US" baseline="0" dirty="0"/>
              <a:t> idea of</a:t>
            </a:r>
            <a:r>
              <a:rPr lang="en-US" dirty="0"/>
              <a:t> artist residences</a:t>
            </a:r>
            <a:r>
              <a:rPr lang="en-US" baseline="0" dirty="0"/>
              <a:t> is to place artists in close relationship to the work of City departments and city staff </a:t>
            </a:r>
            <a:endParaRPr lang="en-US" dirty="0"/>
          </a:p>
        </p:txBody>
      </p:sp>
      <p:sp>
        <p:nvSpPr>
          <p:cNvPr id="4" name="Slide Number Placeholder 3"/>
          <p:cNvSpPr>
            <a:spLocks noGrp="1"/>
          </p:cNvSpPr>
          <p:nvPr>
            <p:ph type="sldNum" sz="quarter" idx="10"/>
          </p:nvPr>
        </p:nvSpPr>
        <p:spPr/>
        <p:txBody>
          <a:bodyPr/>
          <a:lstStyle/>
          <a:p>
            <a:fld id="{707766F4-A66F-AA4A-8775-0DFC824EA2D5}" type="slidenum">
              <a:rPr lang="en-US" smtClean="0"/>
              <a:pPr/>
              <a:t>21</a:t>
            </a:fld>
            <a:endParaRPr lang="en-US"/>
          </a:p>
        </p:txBody>
      </p:sp>
    </p:spTree>
    <p:extLst>
      <p:ext uri="{BB962C8B-B14F-4D97-AF65-F5344CB8AC3E}">
        <p14:creationId xmlns:p14="http://schemas.microsoft.com/office/powerpoint/2010/main" val="128212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7213" y="641350"/>
            <a:ext cx="5575300" cy="3136900"/>
          </a:xfrm>
        </p:spPr>
      </p:sp>
      <p:sp>
        <p:nvSpPr>
          <p:cNvPr id="3" name="Notes Placeholder 2"/>
          <p:cNvSpPr>
            <a:spLocks noGrp="1"/>
          </p:cNvSpPr>
          <p:nvPr>
            <p:ph type="body" idx="1"/>
          </p:nvPr>
        </p:nvSpPr>
        <p:spPr/>
        <p:txBody>
          <a:bodyPr/>
          <a:lstStyle/>
          <a:p>
            <a:r>
              <a:rPr lang="en-US" dirty="0"/>
              <a:t>Walk away with an understanding of how Developmental Evaluation (DE) and Human Systems Dynamics (HSD) approaches were utilized in the evaluation of Creative CityMaking, an arts-based community development initiative in Minneapolis</a:t>
            </a:r>
          </a:p>
          <a:p>
            <a:endParaRPr lang="en-US" dirty="0"/>
          </a:p>
        </p:txBody>
      </p:sp>
      <p:sp>
        <p:nvSpPr>
          <p:cNvPr id="4" name="Slide Number Placeholder 3"/>
          <p:cNvSpPr>
            <a:spLocks noGrp="1"/>
          </p:cNvSpPr>
          <p:nvPr>
            <p:ph type="sldNum" sz="quarter" idx="10"/>
          </p:nvPr>
        </p:nvSpPr>
        <p:spPr/>
        <p:txBody>
          <a:bodyPr/>
          <a:lstStyle/>
          <a:p>
            <a:fld id="{E3F1A7F3-10FD-4477-89AC-B381149286B6}" type="slidenum">
              <a:rPr lang="en-US" smtClean="0"/>
              <a:t>2</a:t>
            </a:fld>
            <a:endParaRPr lang="en-US"/>
          </a:p>
        </p:txBody>
      </p:sp>
    </p:spTree>
    <p:extLst>
      <p:ext uri="{BB962C8B-B14F-4D97-AF65-F5344CB8AC3E}">
        <p14:creationId xmlns:p14="http://schemas.microsoft.com/office/powerpoint/2010/main" val="28779260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As you have seen</a:t>
            </a:r>
            <a:r>
              <a:rPr lang="en-US" sz="1200" kern="1200" baseline="0" dirty="0">
                <a:solidFill>
                  <a:schemeClr val="tx1"/>
                </a:solidFill>
                <a:effectLst/>
                <a:latin typeface="+mn-lt"/>
                <a:ea typeface="+mn-ea"/>
                <a:cs typeface="+mn-cs"/>
              </a:rPr>
              <a:t> in the video t</a:t>
            </a:r>
            <a:r>
              <a:rPr lang="en-US" sz="1200" kern="1200" dirty="0">
                <a:solidFill>
                  <a:schemeClr val="tx1"/>
                </a:solidFill>
                <a:effectLst/>
                <a:latin typeface="+mn-lt"/>
                <a:ea typeface="+mn-ea"/>
                <a:cs typeface="+mn-cs"/>
              </a:rPr>
              <a:t>he Creative </a:t>
            </a:r>
            <a:r>
              <a:rPr lang="en-US" sz="1200" kern="1200" dirty="0" err="1">
                <a:solidFill>
                  <a:schemeClr val="tx1"/>
                </a:solidFill>
                <a:effectLst/>
                <a:latin typeface="+mn-lt"/>
                <a:ea typeface="+mn-ea"/>
                <a:cs typeface="+mn-cs"/>
              </a:rPr>
              <a:t>CityMaking</a:t>
            </a:r>
            <a:r>
              <a:rPr lang="en-US" sz="1200" kern="1200" dirty="0">
                <a:solidFill>
                  <a:schemeClr val="tx1"/>
                </a:solidFill>
                <a:effectLst/>
                <a:latin typeface="+mn-lt"/>
                <a:ea typeface="+mn-ea"/>
                <a:cs typeface="+mn-cs"/>
              </a:rPr>
              <a:t> model is based on intersections – at many levels.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Inter-section-</a:t>
            </a:r>
            <a:r>
              <a:rPr lang="en-US" sz="1200" kern="1200" dirty="0" err="1">
                <a:solidFill>
                  <a:schemeClr val="tx1"/>
                </a:solidFill>
                <a:effectLst/>
                <a:latin typeface="+mn-lt"/>
                <a:ea typeface="+mn-ea"/>
                <a:cs typeface="+mn-cs"/>
              </a:rPr>
              <a:t>ality</a:t>
            </a:r>
            <a:r>
              <a:rPr lang="en-US" sz="1200" kern="1200" dirty="0">
                <a:solidFill>
                  <a:schemeClr val="tx1"/>
                </a:solidFill>
                <a:effectLst/>
                <a:latin typeface="+mn-lt"/>
                <a:ea typeface="+mn-ea"/>
                <a:cs typeface="+mn-cs"/>
              </a:rPr>
              <a:t> is at the heart of our work </a:t>
            </a:r>
          </a:p>
          <a:p>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CCM intentionally cultivates intersections where City staff and artists can address issues of disparity among people who live and work in Minneapolis. These intersections / are </a:t>
            </a:r>
            <a:r>
              <a:rPr lang="en-US" baseline="0" dirty="0"/>
              <a:t> between diverse fields, sectors , cultures perspectives  </a:t>
            </a:r>
            <a:r>
              <a:rPr lang="en-US" dirty="0"/>
              <a:t>= the birthplace</a:t>
            </a:r>
            <a:r>
              <a:rPr lang="en-US" baseline="0" dirty="0"/>
              <a:t> of </a:t>
            </a:r>
            <a:r>
              <a:rPr lang="en-US" dirty="0"/>
              <a:t>new thinking, which is the</a:t>
            </a:r>
            <a:r>
              <a:rPr lang="en-US" baseline="0" dirty="0"/>
              <a:t>  source of new behavior.  The new behavior we are seeking is to</a:t>
            </a:r>
            <a:r>
              <a:rPr lang="en-US" dirty="0"/>
              <a:t> allow diverse voices to be heard, residents to influence decision-making, and government to be more responsive in creating a city that works for all,</a:t>
            </a:r>
            <a:r>
              <a:rPr lang="en-US" baseline="0" dirty="0"/>
              <a:t> without exception…</a:t>
            </a:r>
            <a:endParaRPr lang="en-US" dirty="0"/>
          </a:p>
          <a:p>
            <a:pPr lvl="0"/>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07766F4-A66F-AA4A-8775-0DFC824EA2D5}" type="slidenum">
              <a:rPr lang="en-US" smtClean="0"/>
              <a:pPr/>
              <a:t>22</a:t>
            </a:fld>
            <a:endParaRPr lang="en-US"/>
          </a:p>
        </p:txBody>
      </p:sp>
    </p:spTree>
    <p:extLst>
      <p:ext uri="{BB962C8B-B14F-4D97-AF65-F5344CB8AC3E}">
        <p14:creationId xmlns:p14="http://schemas.microsoft.com/office/powerpoint/2010/main" val="142125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sz="1200" kern="1200" dirty="0">
                <a:solidFill>
                  <a:schemeClr val="tx1"/>
                </a:solidFill>
                <a:effectLst/>
                <a:latin typeface="+mn-lt"/>
                <a:ea typeface="+mn-ea"/>
                <a:cs typeface="+mn-cs"/>
              </a:rPr>
              <a:t>CCM is an intersection/ collaboration </a:t>
            </a:r>
            <a:r>
              <a:rPr lang="en-US" sz="1200" kern="1200" dirty="0" err="1">
                <a:solidFill>
                  <a:schemeClr val="tx1"/>
                </a:solidFill>
                <a:effectLst/>
                <a:latin typeface="+mn-lt"/>
                <a:ea typeface="+mn-ea"/>
                <a:cs typeface="+mn-cs"/>
              </a:rPr>
              <a:t>btwn</a:t>
            </a:r>
            <a:r>
              <a:rPr lang="en-US" sz="1200" kern="1200" dirty="0">
                <a:solidFill>
                  <a:schemeClr val="tx1"/>
                </a:solidFill>
                <a:effectLst/>
                <a:latin typeface="+mn-lt"/>
                <a:ea typeface="+mn-ea"/>
                <a:cs typeface="+mn-cs"/>
              </a:rPr>
              <a:t> City </a:t>
            </a:r>
            <a:r>
              <a:rPr lang="en-US" sz="1200" kern="1200" dirty="0" err="1">
                <a:solidFill>
                  <a:schemeClr val="tx1"/>
                </a:solidFill>
                <a:effectLst/>
                <a:latin typeface="+mn-lt"/>
                <a:ea typeface="+mn-ea"/>
                <a:cs typeface="+mn-cs"/>
              </a:rPr>
              <a:t>Depts</a:t>
            </a:r>
            <a:r>
              <a:rPr lang="en-US" sz="1200" kern="1200" dirty="0">
                <a:solidFill>
                  <a:schemeClr val="tx1"/>
                </a:solidFill>
                <a:effectLst/>
                <a:latin typeface="+mn-lt"/>
                <a:ea typeface="+mn-ea"/>
                <a:cs typeface="+mn-cs"/>
              </a:rPr>
              <a:t>, the City’s Arts, Culture &amp; the Creative Economy Program, and </a:t>
            </a:r>
            <a:r>
              <a:rPr lang="en-US" sz="1200" kern="1200" dirty="0" err="1">
                <a:solidFill>
                  <a:schemeClr val="tx1"/>
                </a:solidFill>
                <a:effectLst/>
                <a:latin typeface="+mn-lt"/>
                <a:ea typeface="+mn-ea"/>
                <a:cs typeface="+mn-cs"/>
              </a:rPr>
              <a:t>Intermedia</a:t>
            </a:r>
            <a:r>
              <a:rPr lang="en-US" sz="1200" kern="1200" dirty="0">
                <a:solidFill>
                  <a:schemeClr val="tx1"/>
                </a:solidFill>
                <a:effectLst/>
                <a:latin typeface="+mn-lt"/>
                <a:ea typeface="+mn-ea"/>
                <a:cs typeface="+mn-cs"/>
              </a:rPr>
              <a:t> Arts. </a:t>
            </a:r>
            <a:r>
              <a:rPr lang="en-US" sz="1200" kern="1200" dirty="0" err="1">
                <a:solidFill>
                  <a:schemeClr val="tx1"/>
                </a:solidFill>
                <a:effectLst/>
                <a:latin typeface="+mn-lt"/>
                <a:ea typeface="+mn-ea"/>
                <a:cs typeface="+mn-cs"/>
              </a:rPr>
              <a:t>Btwn</a:t>
            </a:r>
            <a:r>
              <a:rPr lang="en-US" sz="1200" kern="1200" dirty="0">
                <a:solidFill>
                  <a:schemeClr val="tx1"/>
                </a:solidFill>
                <a:effectLst/>
                <a:latin typeface="+mn-lt"/>
                <a:ea typeface="+mn-ea"/>
                <a:cs typeface="+mn-cs"/>
              </a:rPr>
              <a:t> community based artists and City staff, City departments and the communities</a:t>
            </a:r>
            <a:r>
              <a:rPr lang="en-US" sz="1200" kern="1200" baseline="0" dirty="0">
                <a:solidFill>
                  <a:schemeClr val="tx1"/>
                </a:solidFill>
                <a:effectLst/>
                <a:latin typeface="+mn-lt"/>
                <a:ea typeface="+mn-ea"/>
                <a:cs typeface="+mn-cs"/>
              </a:rPr>
              <a:t> they serve.</a:t>
            </a:r>
            <a:endParaRPr lang="en-US" baseline="0" dirty="0"/>
          </a:p>
        </p:txBody>
      </p:sp>
      <p:sp>
        <p:nvSpPr>
          <p:cNvPr id="4" name="Slide Number Placeholder 3"/>
          <p:cNvSpPr>
            <a:spLocks noGrp="1"/>
          </p:cNvSpPr>
          <p:nvPr>
            <p:ph type="sldNum" sz="quarter" idx="10"/>
          </p:nvPr>
        </p:nvSpPr>
        <p:spPr/>
        <p:txBody>
          <a:bodyPr/>
          <a:lstStyle/>
          <a:p>
            <a:fld id="{707766F4-A66F-AA4A-8775-0DFC824EA2D5}" type="slidenum">
              <a:rPr lang="en-US" smtClean="0"/>
              <a:pPr/>
              <a:t>23</a:t>
            </a:fld>
            <a:endParaRPr lang="en-US"/>
          </a:p>
        </p:txBody>
      </p:sp>
    </p:spTree>
    <p:extLst>
      <p:ext uri="{BB962C8B-B14F-4D97-AF65-F5344CB8AC3E}">
        <p14:creationId xmlns:p14="http://schemas.microsoft.com/office/powerpoint/2010/main" val="38250624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err="1">
                <a:solidFill>
                  <a:schemeClr val="tx1"/>
                </a:solidFill>
                <a:effectLst/>
                <a:latin typeface="+mn-lt"/>
                <a:ea typeface="+mn-ea"/>
                <a:cs typeface="+mn-cs"/>
              </a:rPr>
              <a:t>Intermedia</a:t>
            </a:r>
            <a:r>
              <a:rPr lang="en-US" sz="1200" kern="1200" baseline="0" dirty="0">
                <a:solidFill>
                  <a:schemeClr val="tx1"/>
                </a:solidFill>
                <a:effectLst/>
                <a:latin typeface="+mn-lt"/>
                <a:ea typeface="+mn-ea"/>
                <a:cs typeface="+mn-cs"/>
              </a:rPr>
              <a:t> Arts,  is a small multi-cultural, multi- disciplinary arts center that for decades years had been leveraging the power of arts and culture to transform communities. For the last 10 years, it has offered Creative Leadership and cross sector training to artists and non-artists.</a:t>
            </a:r>
            <a:endParaRPr lang="en-US" dirty="0"/>
          </a:p>
          <a:p>
            <a:endParaRPr lang="en-US" dirty="0"/>
          </a:p>
        </p:txBody>
      </p:sp>
      <p:sp>
        <p:nvSpPr>
          <p:cNvPr id="4" name="Slide Number Placeholder 3"/>
          <p:cNvSpPr>
            <a:spLocks noGrp="1"/>
          </p:cNvSpPr>
          <p:nvPr>
            <p:ph type="sldNum" sz="quarter" idx="10"/>
          </p:nvPr>
        </p:nvSpPr>
        <p:spPr/>
        <p:txBody>
          <a:bodyPr/>
          <a:lstStyle/>
          <a:p>
            <a:fld id="{707766F4-A66F-AA4A-8775-0DFC824EA2D5}" type="slidenum">
              <a:rPr lang="en-US" smtClean="0"/>
              <a:pPr/>
              <a:t>24</a:t>
            </a:fld>
            <a:endParaRPr lang="en-US"/>
          </a:p>
        </p:txBody>
      </p:sp>
    </p:spTree>
    <p:extLst>
      <p:ext uri="{BB962C8B-B14F-4D97-AF65-F5344CB8AC3E}">
        <p14:creationId xmlns:p14="http://schemas.microsoft.com/office/powerpoint/2010/main" val="39498059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CCM</a:t>
            </a:r>
            <a:r>
              <a:rPr lang="en-US" sz="1200" kern="1200" dirty="0">
                <a:solidFill>
                  <a:schemeClr val="tx1"/>
                </a:solidFill>
                <a:effectLst/>
                <a:latin typeface="+mn-lt"/>
                <a:ea typeface="+mn-ea"/>
                <a:cs typeface="+mn-cs"/>
              </a:rPr>
              <a:t> collaborations are aimed at eliminating the racial disparities of our City. In support of a goal within government which we call ‘One Minneapolis’ and this goal area is…</a:t>
            </a:r>
            <a:endParaRPr lang="en-US" baseline="0" dirty="0"/>
          </a:p>
          <a:p>
            <a:pPr marL="171450" indent="-171450">
              <a:buFont typeface="Arial"/>
              <a:buChar char="•"/>
            </a:pPr>
            <a:endParaRPr lang="en-US" dirty="0"/>
          </a:p>
        </p:txBody>
      </p:sp>
    </p:spTree>
    <p:extLst>
      <p:ext uri="{BB962C8B-B14F-4D97-AF65-F5344CB8AC3E}">
        <p14:creationId xmlns:p14="http://schemas.microsoft.com/office/powerpoint/2010/main" val="9573583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457200" rtl="0" eaLnBrk="1" fontAlgn="auto" latinLnBrk="0" hangingPunct="1">
              <a:lnSpc>
                <a:spcPct val="100000"/>
              </a:lnSpc>
              <a:spcBef>
                <a:spcPts val="0"/>
              </a:spcBef>
              <a:spcAft>
                <a:spcPts val="0"/>
              </a:spcAft>
              <a:buClrTx/>
              <a:buSzTx/>
              <a:buFont typeface="Arial"/>
              <a:buNone/>
              <a:tabLst/>
              <a:defRPr/>
            </a:pPr>
            <a:r>
              <a:rPr lang="en-US" sz="1200" kern="1200" dirty="0">
                <a:solidFill>
                  <a:schemeClr val="tx1"/>
                </a:solidFill>
                <a:effectLst/>
                <a:latin typeface="+mn-lt"/>
                <a:ea typeface="+mn-ea"/>
                <a:cs typeface="+mn-cs"/>
              </a:rPr>
              <a:t>Is</a:t>
            </a:r>
            <a:r>
              <a:rPr lang="en-US" sz="1200" kern="1200" baseline="0" dirty="0">
                <a:solidFill>
                  <a:schemeClr val="tx1"/>
                </a:solidFill>
                <a:effectLst/>
                <a:latin typeface="+mn-lt"/>
                <a:ea typeface="+mn-ea"/>
                <a:cs typeface="+mn-cs"/>
              </a:rPr>
              <a:t> in turn s</a:t>
            </a:r>
            <a:r>
              <a:rPr lang="en-US" sz="1200" kern="1200" dirty="0">
                <a:solidFill>
                  <a:schemeClr val="tx1"/>
                </a:solidFill>
                <a:effectLst/>
                <a:latin typeface="+mn-lt"/>
                <a:ea typeface="+mn-ea"/>
                <a:cs typeface="+mn-cs"/>
              </a:rPr>
              <a:t>upported by the City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council’s definition of Racial Equity. </a:t>
            </a:r>
            <a:r>
              <a:rPr lang="en-US" baseline="0" dirty="0"/>
              <a:t>We crafted this  program to address these issues not only because of new leadership within the City but also because even though MPLS is a prosperous community in many ways – it also struggles with some of the worst racial disparities in the nation in every significant marker of well-being – housing, health, jobs, education, and identity. </a:t>
            </a:r>
          </a:p>
          <a:p>
            <a:pPr marL="457200" marR="0" lvl="1" indent="0" algn="l" defTabSz="457200" rtl="0" eaLnBrk="1" fontAlgn="auto" latinLnBrk="0" hangingPunct="1">
              <a:lnSpc>
                <a:spcPct val="100000"/>
              </a:lnSpc>
              <a:spcBef>
                <a:spcPts val="0"/>
              </a:spcBef>
              <a:spcAft>
                <a:spcPts val="0"/>
              </a:spcAft>
              <a:buClrTx/>
              <a:buSzTx/>
              <a:buFont typeface="Arial"/>
              <a:buNone/>
              <a:tabLst/>
              <a:defRPr/>
            </a:pPr>
            <a:endParaRPr lang="en-US" sz="1200" kern="1200" dirty="0">
              <a:solidFill>
                <a:schemeClr val="tx1"/>
              </a:solidFill>
              <a:effectLst/>
              <a:latin typeface="+mn-lt"/>
              <a:ea typeface="+mn-ea"/>
              <a:cs typeface="+mn-cs"/>
            </a:endParaRPr>
          </a:p>
          <a:p>
            <a:pPr marL="457200" marR="0" lvl="1" indent="0" algn="l" defTabSz="457200" rtl="0" eaLnBrk="1" fontAlgn="auto" latinLnBrk="0" hangingPunct="1">
              <a:lnSpc>
                <a:spcPct val="100000"/>
              </a:lnSpc>
              <a:spcBef>
                <a:spcPts val="0"/>
              </a:spcBef>
              <a:spcAft>
                <a:spcPts val="0"/>
              </a:spcAft>
              <a:buClrTx/>
              <a:buSzTx/>
              <a:buFont typeface="Arial"/>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07766F4-A66F-AA4A-8775-0DFC824EA2D5}" type="slidenum">
              <a:rPr lang="en-US" smtClean="0"/>
              <a:pPr/>
              <a:t>26</a:t>
            </a:fld>
            <a:endParaRPr lang="en-US"/>
          </a:p>
        </p:txBody>
      </p:sp>
    </p:spTree>
    <p:extLst>
      <p:ext uri="{BB962C8B-B14F-4D97-AF65-F5344CB8AC3E}">
        <p14:creationId xmlns:p14="http://schemas.microsoft.com/office/powerpoint/2010/main" val="28053248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effectLst/>
                <a:latin typeface="+mn-lt"/>
                <a:ea typeface="+mn-ea"/>
                <a:cs typeface="+mn-cs"/>
              </a:rPr>
              <a:t>Since 2013 we have worked with 5 city departments, placed 9 teams of artists  within 10 projects. Here are some example engagements from just 2 projects… </a:t>
            </a:r>
            <a:endParaRPr lang="en-US" dirty="0"/>
          </a:p>
          <a:p>
            <a:endParaRPr lang="en-US" dirty="0"/>
          </a:p>
        </p:txBody>
      </p:sp>
    </p:spTree>
    <p:extLst>
      <p:ext uri="{BB962C8B-B14F-4D97-AF65-F5344CB8AC3E}">
        <p14:creationId xmlns:p14="http://schemas.microsoft.com/office/powerpoint/2010/main" val="20247643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F1A7F3-10FD-4477-89AC-B381149286B6}" type="slidenum">
              <a:rPr lang="en-US" smtClean="0"/>
              <a:t>28</a:t>
            </a:fld>
            <a:endParaRPr lang="en-US"/>
          </a:p>
        </p:txBody>
      </p:sp>
    </p:spTree>
    <p:extLst>
      <p:ext uri="{BB962C8B-B14F-4D97-AF65-F5344CB8AC3E}">
        <p14:creationId xmlns:p14="http://schemas.microsoft.com/office/powerpoint/2010/main" val="244525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baseline="0" dirty="0">
                <a:solidFill>
                  <a:schemeClr val="tx1"/>
                </a:solidFill>
                <a:effectLst/>
                <a:latin typeface="+mn-lt"/>
                <a:ea typeface="+mn-ea"/>
                <a:cs typeface="+mn-cs"/>
              </a:rPr>
              <a:t>Another example is a 2013 project with the Long Range Planning </a:t>
            </a:r>
            <a:r>
              <a:rPr lang="en-US" sz="1200" i="0" kern="1200" baseline="0" dirty="0" err="1">
                <a:solidFill>
                  <a:schemeClr val="tx1"/>
                </a:solidFill>
                <a:effectLst/>
                <a:latin typeface="+mn-lt"/>
                <a:ea typeface="+mn-ea"/>
                <a:cs typeface="+mn-cs"/>
              </a:rPr>
              <a:t>Dept</a:t>
            </a:r>
            <a:r>
              <a:rPr lang="en-US" sz="1200" i="0" kern="1200" baseline="0" dirty="0">
                <a:solidFill>
                  <a:schemeClr val="tx1"/>
                </a:solidFill>
                <a:effectLst/>
                <a:latin typeface="+mn-lt"/>
                <a:ea typeface="+mn-ea"/>
                <a:cs typeface="+mn-cs"/>
              </a:rPr>
              <a:t> in the Dinky Town Small area planning process </a:t>
            </a:r>
            <a:r>
              <a:rPr lang="en-US" sz="1200" i="0" kern="12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o increase input on a</a:t>
            </a:r>
            <a:r>
              <a:rPr lang="en-US" sz="1200"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plan</a:t>
            </a:r>
            <a:r>
              <a:rPr lang="en-US" sz="1200" b="1" kern="1200" baseline="0" dirty="0">
                <a:solidFill>
                  <a:schemeClr val="tx1"/>
                </a:solidFill>
                <a:effectLst/>
                <a:latin typeface="+mn-lt"/>
                <a:ea typeface="+mn-ea"/>
                <a:cs typeface="+mn-cs"/>
              </a:rPr>
              <a:t> </a:t>
            </a:r>
            <a:r>
              <a:rPr lang="en-US" sz="1200" kern="1200" baseline="0" dirty="0">
                <a:solidFill>
                  <a:schemeClr val="tx1"/>
                </a:solidFill>
                <a:effectLst/>
                <a:latin typeface="+mn-lt"/>
                <a:ea typeface="+mn-ea"/>
                <a:cs typeface="+mn-cs"/>
              </a:rPr>
              <a:t>in </a:t>
            </a:r>
            <a:r>
              <a:rPr lang="en-US" sz="1200" kern="1200" dirty="0">
                <a:solidFill>
                  <a:schemeClr val="tx1"/>
                </a:solidFill>
                <a:effectLst/>
                <a:latin typeface="+mn-lt"/>
                <a:ea typeface="+mn-ea"/>
                <a:cs typeface="+mn-cs"/>
              </a:rPr>
              <a:t>a </a:t>
            </a:r>
            <a:r>
              <a:rPr lang="en-US" sz="1200" b="1" kern="1200" dirty="0">
                <a:solidFill>
                  <a:schemeClr val="tx1"/>
                </a:solidFill>
                <a:effectLst/>
                <a:latin typeface="+mn-lt"/>
                <a:ea typeface="+mn-ea"/>
                <a:cs typeface="+mn-cs"/>
              </a:rPr>
              <a:t>neighborhood experiencing tremendous growth </a:t>
            </a:r>
            <a:r>
              <a:rPr lang="en-US" sz="1200" kern="1200" dirty="0">
                <a:solidFill>
                  <a:schemeClr val="tx1"/>
                </a:solidFill>
                <a:effectLst/>
                <a:latin typeface="+mn-lt"/>
                <a:ea typeface="+mn-ea"/>
                <a:cs typeface="+mn-cs"/>
              </a:rPr>
              <a:t>as developers buy up properties to capitalize on </a:t>
            </a:r>
            <a:r>
              <a:rPr lang="en-US" sz="1200" b="1" kern="1200" dirty="0">
                <a:solidFill>
                  <a:schemeClr val="tx1"/>
                </a:solidFill>
                <a:effectLst/>
                <a:latin typeface="+mn-lt"/>
                <a:ea typeface="+mn-ea"/>
                <a:cs typeface="+mn-cs"/>
              </a:rPr>
              <a:t>a student housing gap</a:t>
            </a:r>
            <a:r>
              <a:rPr lang="en-US" sz="1200" kern="1200" dirty="0">
                <a:solidFill>
                  <a:schemeClr val="tx1"/>
                </a:solidFill>
                <a:effectLst/>
                <a:latin typeface="+mn-lt"/>
                <a:ea typeface="+mn-ea"/>
                <a:cs typeface="+mn-cs"/>
              </a:rPr>
              <a:t>, a team of </a:t>
            </a:r>
            <a:r>
              <a:rPr lang="en-US" sz="1200" b="1" kern="1200" dirty="0">
                <a:solidFill>
                  <a:schemeClr val="tx1"/>
                </a:solidFill>
                <a:effectLst/>
                <a:latin typeface="+mn-lt"/>
                <a:ea typeface="+mn-ea"/>
                <a:cs typeface="+mn-cs"/>
              </a:rPr>
              <a:t>artists biked through the area with a “mobile engagement theater” and a hand drawn-zine that</a:t>
            </a:r>
            <a:r>
              <a:rPr lang="en-US" sz="1200" b="1" kern="1200" baseline="0" dirty="0">
                <a:solidFill>
                  <a:schemeClr val="tx1"/>
                </a:solidFill>
                <a:effectLst/>
                <a:latin typeface="+mn-lt"/>
                <a:ea typeface="+mn-ea"/>
                <a:cs typeface="+mn-cs"/>
              </a:rPr>
              <a:t> converted a standard survey into a whimsical invitation to provide input- this method gathered 840 responses.</a:t>
            </a:r>
            <a:r>
              <a:rPr lang="en-US" sz="1200" b="1" kern="1200" dirty="0">
                <a:solidFill>
                  <a:schemeClr val="tx1"/>
                </a:solidFill>
                <a:effectLst/>
                <a:latin typeface="+mn-lt"/>
                <a:ea typeface="+mn-ea"/>
                <a:cs typeface="+mn-cs"/>
              </a:rPr>
              <a:t> The</a:t>
            </a:r>
            <a:r>
              <a:rPr lang="en-US" sz="1200" b="1" kern="1200" baseline="0" dirty="0">
                <a:solidFill>
                  <a:schemeClr val="tx1"/>
                </a:solidFill>
                <a:effectLst/>
                <a:latin typeface="+mn-lt"/>
                <a:ea typeface="+mn-ea"/>
                <a:cs typeface="+mn-cs"/>
              </a:rPr>
              <a:t> artists</a:t>
            </a:r>
            <a:r>
              <a:rPr lang="en-US" sz="1200" b="1" kern="1200" dirty="0">
                <a:solidFill>
                  <a:schemeClr val="tx1"/>
                </a:solidFill>
                <a:effectLst/>
                <a:latin typeface="+mn-lt"/>
                <a:ea typeface="+mn-ea"/>
                <a:cs typeface="+mn-cs"/>
              </a:rPr>
              <a:t> captured the attention and voices of a young and diverse population, individuals who typically are not part of the conversation. The input represented 40% of the community  survey and brought hundreds of new, younger voices to the planning process</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707766F4-A66F-AA4A-8775-0DFC824EA2D5}" type="slidenum">
              <a:rPr lang="en-US" smtClean="0"/>
              <a:t>29</a:t>
            </a:fld>
            <a:endParaRPr lang="en-US"/>
          </a:p>
        </p:txBody>
      </p:sp>
    </p:spTree>
    <p:extLst>
      <p:ext uri="{BB962C8B-B14F-4D97-AF65-F5344CB8AC3E}">
        <p14:creationId xmlns:p14="http://schemas.microsoft.com/office/powerpoint/2010/main" val="119343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F1A7F3-10FD-4477-89AC-B381149286B6}" type="slidenum">
              <a:rPr lang="en-US" smtClean="0"/>
              <a:t>30</a:t>
            </a:fld>
            <a:endParaRPr lang="en-US"/>
          </a:p>
        </p:txBody>
      </p:sp>
    </p:spTree>
    <p:extLst>
      <p:ext uri="{BB962C8B-B14F-4D97-AF65-F5344CB8AC3E}">
        <p14:creationId xmlns:p14="http://schemas.microsoft.com/office/powerpoint/2010/main" val="24570136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F1A7F3-10FD-4477-89AC-B381149286B6}" type="slidenum">
              <a:rPr lang="en-US" smtClean="0"/>
              <a:t>31</a:t>
            </a:fld>
            <a:endParaRPr lang="en-US"/>
          </a:p>
        </p:txBody>
      </p:sp>
    </p:spTree>
    <p:extLst>
      <p:ext uri="{BB962C8B-B14F-4D97-AF65-F5344CB8AC3E}">
        <p14:creationId xmlns:p14="http://schemas.microsoft.com/office/powerpoint/2010/main" val="4038059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is here and What do you want to learn from this session</a:t>
            </a:r>
          </a:p>
          <a:p>
            <a:pPr lvl="1"/>
            <a:r>
              <a:rPr lang="en-US" dirty="0"/>
              <a:t>Name, Org, Learn</a:t>
            </a:r>
          </a:p>
          <a:p>
            <a:pPr lvl="1"/>
            <a:endParaRPr lang="en-US" dirty="0"/>
          </a:p>
          <a:p>
            <a:r>
              <a:rPr lang="en-US" dirty="0"/>
              <a:t>Who we are and Why we’re here</a:t>
            </a:r>
          </a:p>
          <a:p>
            <a:endParaRPr lang="en-US" dirty="0"/>
          </a:p>
        </p:txBody>
      </p:sp>
      <p:sp>
        <p:nvSpPr>
          <p:cNvPr id="4" name="Slide Number Placeholder 3"/>
          <p:cNvSpPr>
            <a:spLocks noGrp="1"/>
          </p:cNvSpPr>
          <p:nvPr>
            <p:ph type="sldNum" sz="quarter" idx="10"/>
          </p:nvPr>
        </p:nvSpPr>
        <p:spPr/>
        <p:txBody>
          <a:bodyPr/>
          <a:lstStyle/>
          <a:p>
            <a:fld id="{E3F1A7F3-10FD-4477-89AC-B381149286B6}" type="slidenum">
              <a:rPr lang="en-US" smtClean="0"/>
              <a:t>3</a:t>
            </a:fld>
            <a:endParaRPr lang="en-US"/>
          </a:p>
        </p:txBody>
      </p:sp>
    </p:spTree>
    <p:extLst>
      <p:ext uri="{BB962C8B-B14F-4D97-AF65-F5344CB8AC3E}">
        <p14:creationId xmlns:p14="http://schemas.microsoft.com/office/powerpoint/2010/main" val="33433830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F1A7F3-10FD-4477-89AC-B381149286B6}" type="slidenum">
              <a:rPr lang="en-US" smtClean="0"/>
              <a:t>32</a:t>
            </a:fld>
            <a:endParaRPr lang="en-US"/>
          </a:p>
        </p:txBody>
      </p:sp>
    </p:spTree>
    <p:extLst>
      <p:ext uri="{BB962C8B-B14F-4D97-AF65-F5344CB8AC3E}">
        <p14:creationId xmlns:p14="http://schemas.microsoft.com/office/powerpoint/2010/main" val="22619061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F1A7F3-10FD-4477-89AC-B381149286B6}" type="slidenum">
              <a:rPr lang="en-US" smtClean="0"/>
              <a:t>33</a:t>
            </a:fld>
            <a:endParaRPr lang="en-US"/>
          </a:p>
        </p:txBody>
      </p:sp>
    </p:spTree>
    <p:extLst>
      <p:ext uri="{BB962C8B-B14F-4D97-AF65-F5344CB8AC3E}">
        <p14:creationId xmlns:p14="http://schemas.microsoft.com/office/powerpoint/2010/main" val="23890615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Partnering, trust-building</a:t>
            </a:r>
          </a:p>
          <a:p>
            <a:r>
              <a:rPr lang="en-US" dirty="0"/>
              <a:t>Examples of adaptive action</a:t>
            </a:r>
          </a:p>
          <a:p>
            <a:r>
              <a:rPr lang="en-US" dirty="0"/>
              <a:t>Could not make structural changes in one year timeline</a:t>
            </a:r>
          </a:p>
          <a:p>
            <a:r>
              <a:rPr lang="en-US" dirty="0"/>
              <a:t>Role of evaluator in HSD and DE:  DRAMATURG</a:t>
            </a:r>
          </a:p>
          <a:p>
            <a:r>
              <a:rPr lang="en-US" dirty="0"/>
              <a:t>Power to effect change when they are your client/customer</a:t>
            </a:r>
          </a:p>
          <a:p>
            <a:r>
              <a:rPr lang="en-US" dirty="0"/>
              <a:t>Evaluator in from the start; co-creating</a:t>
            </a:r>
          </a:p>
          <a:p>
            <a:endParaRPr lang="en-US" dirty="0"/>
          </a:p>
          <a:p>
            <a:endParaRPr lang="en-US" dirty="0"/>
          </a:p>
        </p:txBody>
      </p:sp>
      <p:sp>
        <p:nvSpPr>
          <p:cNvPr id="4" name="Slide Number Placeholder 3"/>
          <p:cNvSpPr>
            <a:spLocks noGrp="1"/>
          </p:cNvSpPr>
          <p:nvPr>
            <p:ph type="sldNum" sz="quarter" idx="10"/>
          </p:nvPr>
        </p:nvSpPr>
        <p:spPr/>
        <p:txBody>
          <a:bodyPr/>
          <a:lstStyle/>
          <a:p>
            <a:fld id="{E3F1A7F3-10FD-4477-89AC-B381149286B6}" type="slidenum">
              <a:rPr lang="en-US" smtClean="0"/>
              <a:t>34</a:t>
            </a:fld>
            <a:endParaRPr lang="en-US"/>
          </a:p>
        </p:txBody>
      </p:sp>
    </p:spTree>
    <p:extLst>
      <p:ext uri="{BB962C8B-B14F-4D97-AF65-F5344CB8AC3E}">
        <p14:creationId xmlns:p14="http://schemas.microsoft.com/office/powerpoint/2010/main" val="237270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F1A7F3-10FD-4477-89AC-B381149286B6}" type="slidenum">
              <a:rPr lang="en-US" smtClean="0"/>
              <a:t>35</a:t>
            </a:fld>
            <a:endParaRPr lang="en-US"/>
          </a:p>
        </p:txBody>
      </p:sp>
    </p:spTree>
    <p:extLst>
      <p:ext uri="{BB962C8B-B14F-4D97-AF65-F5344CB8AC3E}">
        <p14:creationId xmlns:p14="http://schemas.microsoft.com/office/powerpoint/2010/main" val="193786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1950" y="466725"/>
            <a:ext cx="3594100" cy="2022475"/>
          </a:xfrm>
        </p:spPr>
      </p:sp>
      <p:sp>
        <p:nvSpPr>
          <p:cNvPr id="3" name="Notes Placeholder 2"/>
          <p:cNvSpPr>
            <a:spLocks noGrp="1"/>
          </p:cNvSpPr>
          <p:nvPr>
            <p:ph type="body" idx="1"/>
          </p:nvPr>
        </p:nvSpPr>
        <p:spPr>
          <a:xfrm>
            <a:off x="685800" y="2585895"/>
            <a:ext cx="5486400" cy="6368569"/>
          </a:xfrm>
        </p:spPr>
        <p:txBody>
          <a:bodyPr/>
          <a:lstStyle/>
          <a:p>
            <a:r>
              <a:rPr lang="en-US" dirty="0"/>
              <a:t>When something is innovative it implies that we do not already know how to do something, that it is pioneering, breaking new ground.</a:t>
            </a:r>
          </a:p>
          <a:p>
            <a:endParaRPr lang="en-US" dirty="0"/>
          </a:p>
          <a:p>
            <a:r>
              <a:rPr lang="en-US" dirty="0"/>
              <a:t>Initiatives that are said to be innovative are often in a state of continuous development and adaption—they are not “tried and true” rather they are learning and growing and changing—thus, this type of evaluation approach is best used when the process or product or program in question is not fully known from the start, and, like the spiral on the slide, in fact the end point or destination may be a notion, rather than a fixed, crisp image, and thus the evaluation, in order to be useful, must be able to be an integral part of the ongoing learning, and growing and changing—the DEVELOPMENTAL PROCESS—in which innovation drives the change.</a:t>
            </a:r>
          </a:p>
          <a:p>
            <a:endParaRPr lang="en-US" dirty="0"/>
          </a:p>
          <a:p>
            <a:r>
              <a:rPr lang="en-US" dirty="0"/>
              <a:t>“Developmental evaluation applies to an ongoing process of innovation in which both the PATH and the DESTINATION are evolving.  Adaptions to the program or initiative are driven by new learning, new insights, new perspectives that are CAPTURED BY THE EVALUATION AND REFLECTED BACK</a:t>
            </a:r>
          </a:p>
          <a:p>
            <a:endParaRPr lang="en-US" dirty="0"/>
          </a:p>
          <a:p>
            <a:r>
              <a:rPr lang="en-US" dirty="0"/>
              <a:t>DE introduces reality testing into the process of innovation.  Thus, when we began our evaluation, we started with, “what will success look like to you” and “how will we get there?”  Unlike traditional evaluations we did not do this in order to measure how closely they follow their path or closely their final result matched their anticipated picture of success.  Rather, we did this to discover the multiple starting points, pathways and end points that key actors in this initiative had in mind.  </a:t>
            </a:r>
          </a:p>
          <a:p>
            <a:endParaRPr lang="en-US" dirty="0"/>
          </a:p>
          <a:p>
            <a:r>
              <a:rPr lang="en-US" dirty="0"/>
              <a:t>And, like the inspectors inspecting different parts of the elephant, different plays saw the elephant—the initiative—in many different ways.</a:t>
            </a:r>
          </a:p>
          <a:p>
            <a:endParaRPr lang="en-US" dirty="0"/>
          </a:p>
          <a:p>
            <a:r>
              <a:rPr lang="en-US" dirty="0"/>
              <a:t>And finally, a key feature of DE is the notion of rapid or ongoing feedback.  The evaluators constantly reflect back what they are seeing so that staff can make adjustment as necessary.  Unlike, more traditional evaluations where you wait til the end to share findings, DE is part and parcel of the innovation cycle or process.</a:t>
            </a:r>
          </a:p>
          <a:p>
            <a:endParaRPr lang="en-US" dirty="0"/>
          </a:p>
          <a:p>
            <a:r>
              <a:rPr lang="en-US" dirty="0"/>
              <a:t>Wendy Morris, Director of Creative Leadership, at Intermedia Arts will explain and demonstrate some of the constructs of Human Systems Dynamics or HSD.</a:t>
            </a:r>
          </a:p>
        </p:txBody>
      </p:sp>
      <p:sp>
        <p:nvSpPr>
          <p:cNvPr id="4" name="Slide Number Placeholder 3"/>
          <p:cNvSpPr>
            <a:spLocks noGrp="1"/>
          </p:cNvSpPr>
          <p:nvPr>
            <p:ph type="sldNum" sz="quarter" idx="10"/>
          </p:nvPr>
        </p:nvSpPr>
        <p:spPr/>
        <p:txBody>
          <a:bodyPr/>
          <a:lstStyle/>
          <a:p>
            <a:fld id="{E3F1A7F3-10FD-4477-89AC-B381149286B6}" type="slidenum">
              <a:rPr lang="en-US" smtClean="0"/>
              <a:t>4</a:t>
            </a:fld>
            <a:endParaRPr lang="en-US"/>
          </a:p>
        </p:txBody>
      </p:sp>
    </p:spTree>
    <p:extLst>
      <p:ext uri="{BB962C8B-B14F-4D97-AF65-F5344CB8AC3E}">
        <p14:creationId xmlns:p14="http://schemas.microsoft.com/office/powerpoint/2010/main" val="709011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91E6C0C-D8F3-486D-A21B-82474E0FD49A}"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123540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91E6C0C-D8F3-486D-A21B-82474E0FD49A}"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530195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1E6C0C-D8F3-486D-A21B-82474E0FD49A}" type="slidenum">
              <a:rPr lang="en-US" smtClean="0"/>
              <a:pPr/>
              <a:t>8</a:t>
            </a:fld>
            <a:endParaRPr lang="en-US"/>
          </a:p>
        </p:txBody>
      </p:sp>
    </p:spTree>
    <p:extLst>
      <p:ext uri="{BB962C8B-B14F-4D97-AF65-F5344CB8AC3E}">
        <p14:creationId xmlns:p14="http://schemas.microsoft.com/office/powerpoint/2010/main" val="1692208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Milling – you</a:t>
            </a:r>
            <a:r>
              <a:rPr lang="en-US" baseline="0" dirty="0"/>
              <a:t> were making choices -  quickly picking up.. </a:t>
            </a:r>
          </a:p>
          <a:p>
            <a:r>
              <a:rPr lang="en-US" baseline="0" dirty="0"/>
              <a:t>What’s going on?  So what does it mean?  Now what will I do? </a:t>
            </a:r>
          </a:p>
          <a:p>
            <a:r>
              <a:rPr lang="en-US" baseline="0" dirty="0"/>
              <a:t>When you stayed fixed on your destination, what happened? </a:t>
            </a:r>
          </a:p>
          <a:p>
            <a:endParaRPr lang="en-US" baseline="0" dirty="0"/>
          </a:p>
          <a:p>
            <a:r>
              <a:rPr lang="en-US" baseline="0" dirty="0"/>
              <a:t>Adaptive action is iterative cycles of noticing, making meaning form what we observe, and choosing action, which brings us to a new situation or a new “what?” </a:t>
            </a:r>
            <a:endParaRPr lang="en-US" dirty="0"/>
          </a:p>
        </p:txBody>
      </p:sp>
      <p:sp>
        <p:nvSpPr>
          <p:cNvPr id="4" name="Slide Number Placeholder 3"/>
          <p:cNvSpPr>
            <a:spLocks noGrp="1"/>
          </p:cNvSpPr>
          <p:nvPr>
            <p:ph type="sldNum" sz="quarter" idx="10"/>
          </p:nvPr>
        </p:nvSpPr>
        <p:spPr/>
        <p:txBody>
          <a:bodyPr/>
          <a:lstStyle/>
          <a:p>
            <a:fld id="{C91E6C0C-D8F3-486D-A21B-82474E0FD49A}" type="slidenum">
              <a:rPr lang="en-US" smtClean="0"/>
              <a:pPr/>
              <a:t>10</a:t>
            </a:fld>
            <a:endParaRPr lang="en-US" dirty="0"/>
          </a:p>
        </p:txBody>
      </p:sp>
      <p:sp>
        <p:nvSpPr>
          <p:cNvPr id="5" name="Footer Placeholder 4"/>
          <p:cNvSpPr>
            <a:spLocks noGrp="1"/>
          </p:cNvSpPr>
          <p:nvPr>
            <p:ph type="ftr" sz="quarter" idx="11"/>
          </p:nvPr>
        </p:nvSpPr>
        <p:spPr/>
        <p:txBody>
          <a:bodyPr/>
          <a:lstStyle/>
          <a:p>
            <a:r>
              <a:rPr lang="en-US"/>
              <a:t>HSDP Day 4</a:t>
            </a:r>
          </a:p>
        </p:txBody>
      </p:sp>
    </p:spTree>
    <p:extLst>
      <p:ext uri="{BB962C8B-B14F-4D97-AF65-F5344CB8AC3E}">
        <p14:creationId xmlns:p14="http://schemas.microsoft.com/office/powerpoint/2010/main" val="2157983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Milling – a few simple</a:t>
            </a:r>
            <a:r>
              <a:rPr lang="en-US" baseline="0" dirty="0"/>
              <a:t> rules established a coherent action in the group as a whole… </a:t>
            </a:r>
          </a:p>
          <a:p>
            <a:endParaRPr lang="en-US" baseline="0" dirty="0"/>
          </a:p>
          <a:p>
            <a:r>
              <a:rPr lang="en-US" sz="1200" kern="1200" dirty="0">
                <a:solidFill>
                  <a:schemeClr val="tx1"/>
                </a:solidFill>
                <a:effectLst/>
                <a:latin typeface="+mn-lt"/>
                <a:ea typeface="+mn-ea"/>
                <a:cs typeface="+mn-cs"/>
              </a:rPr>
              <a:t>Creative </a:t>
            </a:r>
            <a:r>
              <a:rPr lang="en-US" sz="1200" kern="1200" dirty="0" err="1">
                <a:solidFill>
                  <a:schemeClr val="tx1"/>
                </a:solidFill>
                <a:effectLst/>
                <a:latin typeface="+mn-lt"/>
                <a:ea typeface="+mn-ea"/>
                <a:cs typeface="+mn-cs"/>
              </a:rPr>
              <a:t>CityMaking</a:t>
            </a:r>
            <a:r>
              <a:rPr lang="en-US" sz="1200" kern="1200" dirty="0">
                <a:solidFill>
                  <a:schemeClr val="tx1"/>
                </a:solidFill>
                <a:effectLst/>
                <a:latin typeface="+mn-lt"/>
                <a:ea typeface="+mn-ea"/>
                <a:cs typeface="+mn-cs"/>
              </a:rPr>
              <a:t> is a collaboration between </a:t>
            </a:r>
            <a:r>
              <a:rPr lang="en-US" sz="1200" kern="1200" dirty="0" err="1">
                <a:solidFill>
                  <a:schemeClr val="tx1"/>
                </a:solidFill>
                <a:effectLst/>
                <a:latin typeface="+mn-lt"/>
                <a:ea typeface="+mn-ea"/>
                <a:cs typeface="+mn-cs"/>
              </a:rPr>
              <a:t>Intermedia</a:t>
            </a:r>
            <a:r>
              <a:rPr lang="en-US" sz="1200" kern="1200" dirty="0">
                <a:solidFill>
                  <a:schemeClr val="tx1"/>
                </a:solidFill>
                <a:effectLst/>
                <a:latin typeface="+mn-lt"/>
                <a:ea typeface="+mn-ea"/>
                <a:cs typeface="+mn-cs"/>
              </a:rPr>
              <a:t> Arts and the City of Minneapolis that places highly skilled community-engaged artists in City departments to work on City issues around equity related to transportation, housing, community engagement, and beyond. As the program expanded from one department in 2013 to five departments in 2015, we wanted to create a unified whole across an increasingly broad and complex system.  With the perspective of 2013’s demonstration year, we defined a few seed behaviors to guide decisions and actions for everyone working on Creative </a:t>
            </a:r>
            <a:r>
              <a:rPr lang="en-US" sz="1200" kern="1200" dirty="0" err="1">
                <a:solidFill>
                  <a:schemeClr val="tx1"/>
                </a:solidFill>
                <a:effectLst/>
                <a:latin typeface="+mn-lt"/>
                <a:ea typeface="+mn-ea"/>
                <a:cs typeface="+mn-cs"/>
              </a:rPr>
              <a:t>CityMaking</a:t>
            </a:r>
            <a:r>
              <a:rPr lang="en-US" sz="1200" kern="1200" dirty="0">
                <a:solidFill>
                  <a:schemeClr val="tx1"/>
                </a:solidFill>
                <a:effectLst/>
                <a:latin typeface="+mn-lt"/>
                <a:ea typeface="+mn-ea"/>
                <a:cs typeface="+mn-cs"/>
              </a:rPr>
              <a:t>. These six guidelines frame a shared understanding of how we function together to best serve our shared work. Individuals across the programs, including artists, administrators, City staff and apprentices, are free to interpret and apply the seed behaviors in any interaction. As they do so, a coherent and purposeful culture emerges.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C91E6C0C-D8F3-486D-A21B-82474E0FD49A}" type="slidenum">
              <a:rPr lang="en-US" smtClean="0"/>
              <a:pPr/>
              <a:t>11</a:t>
            </a:fld>
            <a:endParaRPr lang="en-US" dirty="0"/>
          </a:p>
        </p:txBody>
      </p:sp>
      <p:sp>
        <p:nvSpPr>
          <p:cNvPr id="5" name="Footer Placeholder 4"/>
          <p:cNvSpPr>
            <a:spLocks noGrp="1"/>
          </p:cNvSpPr>
          <p:nvPr>
            <p:ph type="ftr" sz="quarter" idx="11"/>
          </p:nvPr>
        </p:nvSpPr>
        <p:spPr/>
        <p:txBody>
          <a:bodyPr/>
          <a:lstStyle/>
          <a:p>
            <a:r>
              <a:rPr lang="en-US"/>
              <a:t>HSDP Day 3</a:t>
            </a:r>
          </a:p>
        </p:txBody>
      </p:sp>
    </p:spTree>
    <p:extLst>
      <p:ext uri="{BB962C8B-B14F-4D97-AF65-F5344CB8AC3E}">
        <p14:creationId xmlns:p14="http://schemas.microsoft.com/office/powerpoint/2010/main" val="238172233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cstate="email">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cstate="email">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cstate="email">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cstate="email">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6"/>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10/28/2016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10/28/2016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10/28/2016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10" name="Rectangle 9"/>
          <p:cNvSpPr/>
          <p:nvPr userDrawn="1"/>
        </p:nvSpPr>
        <p:spPr>
          <a:xfrm>
            <a:off x="1" y="274638"/>
            <a:ext cx="6401311" cy="1733176"/>
          </a:xfrm>
          <a:prstGeom prst="rect">
            <a:avLst/>
          </a:prstGeom>
          <a:solidFill>
            <a:srgbClr val="33C7B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609601" y="575444"/>
            <a:ext cx="4715001" cy="1143000"/>
          </a:xfrm>
        </p:spPr>
        <p:txBody>
          <a:bodyPr>
            <a:normAutofit/>
          </a:bodyPr>
          <a:lstStyle>
            <a:lvl1pPr algn="l">
              <a:defRPr sz="2400">
                <a:solidFill>
                  <a:schemeClr val="bg1"/>
                </a:solidFill>
              </a:defRPr>
            </a:lvl1pPr>
          </a:lstStyle>
          <a:p>
            <a:r>
              <a:rPr lang="en-US" dirty="0"/>
              <a:t>CLICK TO EDIT </a:t>
            </a:r>
            <a:br>
              <a:rPr lang="en-US" dirty="0"/>
            </a:br>
            <a:r>
              <a:rPr lang="en-US" dirty="0"/>
              <a:t>MASTER TITLE STYLE</a:t>
            </a:r>
          </a:p>
        </p:txBody>
      </p:sp>
      <p:sp>
        <p:nvSpPr>
          <p:cNvPr id="4" name="Content Placeholder 3"/>
          <p:cNvSpPr>
            <a:spLocks noGrp="1"/>
          </p:cNvSpPr>
          <p:nvPr>
            <p:ph sz="half" idx="2"/>
          </p:nvPr>
        </p:nvSpPr>
        <p:spPr>
          <a:xfrm>
            <a:off x="609600" y="2174875"/>
            <a:ext cx="5386917"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193368" y="2174875"/>
            <a:ext cx="5389033"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BFECD78-3C8E-49F2-8FAB-59489D168ABB}" type="datetimeFigureOut">
              <a:rPr lang="en-US" smtClean="0"/>
              <a:pPr/>
              <a:t>10/28/2016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val="2286848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black">
                    <a:tint val="75000"/>
                  </a:prstClr>
                </a:solidFill>
              </a:rPr>
              <a:pPr/>
              <a:t>10/28/2016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ctrTitle" hasCustomPrompt="1"/>
          </p:nvPr>
        </p:nvSpPr>
        <p:spPr>
          <a:xfrm>
            <a:off x="0" y="2416176"/>
            <a:ext cx="12192000" cy="1470025"/>
          </a:xfrm>
        </p:spPr>
        <p:txBody>
          <a:bodyPr/>
          <a:lstStyle/>
          <a:p>
            <a:r>
              <a:rPr lang="en-US" dirty="0"/>
              <a:t>CLICK TO EDIT MASTER TITLE STYLE</a:t>
            </a:r>
          </a:p>
        </p:txBody>
      </p:sp>
    </p:spTree>
    <p:extLst>
      <p:ext uri="{BB962C8B-B14F-4D97-AF65-F5344CB8AC3E}">
        <p14:creationId xmlns:p14="http://schemas.microsoft.com/office/powerpoint/2010/main" val="1344435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33C7BA"/>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800">
              <a:solidFill>
                <a:prstClr val="white"/>
              </a:solidFill>
            </a:endParaRPr>
          </a:p>
        </p:txBody>
      </p:sp>
      <p:sp>
        <p:nvSpPr>
          <p:cNvPr id="3" name="Content Placeholder 2"/>
          <p:cNvSpPr>
            <a:spLocks noGrp="1"/>
          </p:cNvSpPr>
          <p:nvPr>
            <p:ph idx="1"/>
          </p:nvPr>
        </p:nvSpPr>
        <p:spPr/>
        <p:txBody>
          <a:bodyPr>
            <a:normAutofit/>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black">
                    <a:tint val="75000"/>
                  </a:prstClr>
                </a:solidFill>
              </a:rPr>
              <a:pPr/>
              <a:t>10/28/2016</a:t>
            </a:fld>
            <a:endParaRPr lang="en-US">
              <a:solidFill>
                <a:prstClr val="black">
                  <a:tint val="75000"/>
                </a:prstClr>
              </a:solidFill>
            </a:endParaRPr>
          </a:p>
        </p:txBody>
      </p:sp>
      <p:sp>
        <p:nvSpPr>
          <p:cNvPr id="8" name="Rectangle 7"/>
          <p:cNvSpPr/>
          <p:nvPr userDrawn="1"/>
        </p:nvSpPr>
        <p:spPr>
          <a:xfrm>
            <a:off x="0" y="274639"/>
            <a:ext cx="12192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800">
              <a:solidFill>
                <a:srgbClr val="FFFFFF"/>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hasCustomPrompt="1"/>
          </p:nvPr>
        </p:nvSpPr>
        <p:spPr>
          <a:xfrm>
            <a:off x="609600" y="274638"/>
            <a:ext cx="8877563" cy="1143000"/>
          </a:xfrm>
        </p:spPr>
        <p:txBody>
          <a:bodyPr>
            <a:noAutofit/>
          </a:bodyPr>
          <a:lstStyle>
            <a:lvl1pPr algn="l">
              <a:defRPr sz="3600">
                <a:solidFill>
                  <a:srgbClr val="33C7BA"/>
                </a:solidFill>
              </a:defRPr>
            </a:lvl1pPr>
          </a:lstStyle>
          <a:p>
            <a:r>
              <a:rPr lang="en-US" dirty="0"/>
              <a:t>CLICK TO EDIT MASTER TITLE STYLE</a:t>
            </a:r>
          </a:p>
        </p:txBody>
      </p:sp>
    </p:spTree>
    <p:extLst>
      <p:ext uri="{BB962C8B-B14F-4D97-AF65-F5344CB8AC3E}">
        <p14:creationId xmlns:p14="http://schemas.microsoft.com/office/powerpoint/2010/main" val="3479823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Untitled-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188892" cy="6858000"/>
          </a:xfrm>
          <a:prstGeom prst="rect">
            <a:avLst/>
          </a:prstGeom>
        </p:spPr>
      </p:pic>
      <p:sp>
        <p:nvSpPr>
          <p:cNvPr id="4" name="Date Placeholder 3"/>
          <p:cNvSpPr>
            <a:spLocks noGrp="1"/>
          </p:cNvSpPr>
          <p:nvPr>
            <p:ph type="dt" sz="half" idx="10"/>
          </p:nvPr>
        </p:nvSpPr>
        <p:spPr/>
        <p:txBody>
          <a:bodyPr/>
          <a:lstStyle/>
          <a:p>
            <a:fld id="{6BFECD78-3C8E-49F2-8FAB-59489D168ABB}" type="datetimeFigureOut">
              <a:rPr lang="en-US" smtClean="0">
                <a:solidFill>
                  <a:prstClr val="black">
                    <a:tint val="75000"/>
                  </a:prstClr>
                </a:solidFill>
              </a:rPr>
              <a:pPr/>
              <a:t>10/28/2016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userDrawn="1"/>
        </p:nvSpPr>
        <p:spPr>
          <a:xfrm>
            <a:off x="2445716" y="2510523"/>
            <a:ext cx="7232629" cy="1733176"/>
          </a:xfrm>
          <a:prstGeom prst="rect">
            <a:avLst/>
          </a:prstGeom>
          <a:solidFill>
            <a:srgbClr val="33C7B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800">
              <a:solidFill>
                <a:srgbClr val="FFFFFF"/>
              </a:solidFill>
            </a:endParaRPr>
          </a:p>
        </p:txBody>
      </p:sp>
      <p:sp>
        <p:nvSpPr>
          <p:cNvPr id="2" name="Title 1"/>
          <p:cNvSpPr>
            <a:spLocks noGrp="1"/>
          </p:cNvSpPr>
          <p:nvPr>
            <p:ph type="title"/>
          </p:nvPr>
        </p:nvSpPr>
        <p:spPr>
          <a:xfrm>
            <a:off x="2445716" y="2527237"/>
            <a:ext cx="7232629" cy="1333131"/>
          </a:xfrm>
        </p:spPr>
        <p:txBody>
          <a:bodyPr anchor="t"/>
          <a:lstStyle>
            <a:lvl1pPr algn="ctr">
              <a:defRPr sz="4000" b="1" cap="all">
                <a:solidFill>
                  <a:schemeClr val="tx1"/>
                </a:solidFill>
              </a:defRPr>
            </a:lvl1pPr>
          </a:lstStyle>
          <a:p>
            <a:r>
              <a:rPr lang="en-US" dirty="0"/>
              <a:t>Click to edit Master title style</a:t>
            </a:r>
          </a:p>
        </p:txBody>
      </p:sp>
      <p:sp>
        <p:nvSpPr>
          <p:cNvPr id="9" name="Rectangle 8"/>
          <p:cNvSpPr/>
          <p:nvPr userDrawn="1"/>
        </p:nvSpPr>
        <p:spPr>
          <a:xfrm>
            <a:off x="2445716" y="2055807"/>
            <a:ext cx="7232629" cy="39373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800">
              <a:solidFill>
                <a:srgbClr val="FFFFFF"/>
              </a:solidFill>
            </a:endParaRPr>
          </a:p>
        </p:txBody>
      </p:sp>
      <p:sp>
        <p:nvSpPr>
          <p:cNvPr id="3" name="Text Placeholder 2"/>
          <p:cNvSpPr>
            <a:spLocks noGrp="1"/>
          </p:cNvSpPr>
          <p:nvPr>
            <p:ph type="body" idx="1"/>
          </p:nvPr>
        </p:nvSpPr>
        <p:spPr>
          <a:xfrm>
            <a:off x="2445716" y="2055807"/>
            <a:ext cx="7232629" cy="393732"/>
          </a:xfrm>
        </p:spPr>
        <p:txBody>
          <a:bodyPr anchor="b"/>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2001284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black">
                    <a:tint val="75000"/>
                  </a:prstClr>
                </a:solidFill>
              </a:rPr>
              <a:pPr/>
              <a:t>10/28/2016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92616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p:cNvSpPr/>
          <p:nvPr userDrawn="1"/>
        </p:nvSpPr>
        <p:spPr>
          <a:xfrm>
            <a:off x="1" y="274638"/>
            <a:ext cx="6401311" cy="1733176"/>
          </a:xfrm>
          <a:prstGeom prst="rect">
            <a:avLst/>
          </a:prstGeom>
          <a:solidFill>
            <a:srgbClr val="33C7B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800">
              <a:solidFill>
                <a:prstClr val="white"/>
              </a:solidFill>
            </a:endParaRPr>
          </a:p>
        </p:txBody>
      </p:sp>
      <p:sp>
        <p:nvSpPr>
          <p:cNvPr id="2" name="Title 1"/>
          <p:cNvSpPr>
            <a:spLocks noGrp="1"/>
          </p:cNvSpPr>
          <p:nvPr>
            <p:ph type="title" hasCustomPrompt="1"/>
          </p:nvPr>
        </p:nvSpPr>
        <p:spPr>
          <a:xfrm>
            <a:off x="609601" y="575444"/>
            <a:ext cx="4715001" cy="1143000"/>
          </a:xfrm>
        </p:spPr>
        <p:txBody>
          <a:bodyPr>
            <a:normAutofit/>
          </a:bodyPr>
          <a:lstStyle>
            <a:lvl1pPr algn="l">
              <a:defRPr sz="2400">
                <a:solidFill>
                  <a:schemeClr val="bg1"/>
                </a:solidFill>
              </a:defRPr>
            </a:lvl1pPr>
          </a:lstStyle>
          <a:p>
            <a:r>
              <a:rPr lang="en-US" dirty="0"/>
              <a:t>CLICK TO EDIT </a:t>
            </a:r>
            <a:br>
              <a:rPr lang="en-US" dirty="0"/>
            </a:br>
            <a:r>
              <a:rPr lang="en-US" dirty="0"/>
              <a:t>MASTER TITLE STYLE</a:t>
            </a:r>
          </a:p>
        </p:txBody>
      </p:sp>
      <p:sp>
        <p:nvSpPr>
          <p:cNvPr id="4" name="Content Placeholder 3"/>
          <p:cNvSpPr>
            <a:spLocks noGrp="1"/>
          </p:cNvSpPr>
          <p:nvPr>
            <p:ph sz="half" idx="2"/>
          </p:nvPr>
        </p:nvSpPr>
        <p:spPr>
          <a:xfrm>
            <a:off x="609600" y="2174875"/>
            <a:ext cx="5386917"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193368" y="2174875"/>
            <a:ext cx="5389033"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BFECD78-3C8E-49F2-8FAB-59489D168ABB}" type="datetimeFigureOut">
              <a:rPr lang="en-US" smtClean="0">
                <a:solidFill>
                  <a:prstClr val="black">
                    <a:tint val="75000"/>
                  </a:prstClr>
                </a:solidFill>
              </a:rPr>
              <a:pPr/>
              <a:t>10/28/2016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FB56013-B943-42BA-886F-6F9D4EB85E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7780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FECD78-3C8E-49F2-8FAB-59489D168ABB}" type="datetimeFigureOut">
              <a:rPr lang="en-US" smtClean="0">
                <a:solidFill>
                  <a:prstClr val="black">
                    <a:tint val="75000"/>
                  </a:prstClr>
                </a:solidFill>
              </a:rPr>
              <a:pPr/>
              <a:t>10/28/2016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FB56013-B943-42BA-886F-6F9D4EB85E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0941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solidFill>
                  <a:prstClr val="black">
                    <a:tint val="75000"/>
                  </a:prstClr>
                </a:solidFill>
              </a:rPr>
              <a:pPr/>
              <a:t>10/28/2016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FB56013-B943-42BA-886F-6F9D4EB85E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8903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10/28/2016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Rectangle 11"/>
          <p:cNvSpPr/>
          <p:nvPr userDrawn="1"/>
        </p:nvSpPr>
        <p:spPr>
          <a:xfrm>
            <a:off x="1355717" y="1"/>
            <a:ext cx="3344571" cy="1897269"/>
          </a:xfrm>
          <a:prstGeom prst="rect">
            <a:avLst/>
          </a:prstGeom>
          <a:solidFill>
            <a:srgbClr val="33C7B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800">
              <a:solidFill>
                <a:prstClr val="white"/>
              </a:solidFill>
            </a:endParaRPr>
          </a:p>
        </p:txBody>
      </p:sp>
      <p:sp>
        <p:nvSpPr>
          <p:cNvPr id="2" name="Title 1"/>
          <p:cNvSpPr>
            <a:spLocks noGrp="1"/>
          </p:cNvSpPr>
          <p:nvPr>
            <p:ph type="title" hasCustomPrompt="1"/>
          </p:nvPr>
        </p:nvSpPr>
        <p:spPr>
          <a:xfrm>
            <a:off x="1355719" y="385094"/>
            <a:ext cx="3344571" cy="1162050"/>
          </a:xfrm>
        </p:spPr>
        <p:txBody>
          <a:bodyPr anchor="b">
            <a:noAutofit/>
          </a:bodyPr>
          <a:lstStyle>
            <a:lvl1pPr algn="ctr">
              <a:defRPr sz="2400" b="1" baseline="0">
                <a:solidFill>
                  <a:schemeClr val="bg1"/>
                </a:solidFill>
              </a:defRPr>
            </a:lvl1pPr>
          </a:lstStyle>
          <a:p>
            <a:r>
              <a:rPr lang="en-US" dirty="0"/>
              <a:t>CLICK TO EDIT MASTER TEXT</a:t>
            </a:r>
          </a:p>
        </p:txBody>
      </p:sp>
      <p:sp>
        <p:nvSpPr>
          <p:cNvPr id="3" name="Content Placeholder 2"/>
          <p:cNvSpPr>
            <a:spLocks noGrp="1"/>
          </p:cNvSpPr>
          <p:nvPr>
            <p:ph idx="1"/>
          </p:nvPr>
        </p:nvSpPr>
        <p:spPr>
          <a:xfrm>
            <a:off x="6091933" y="273051"/>
            <a:ext cx="61000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933100" y="2128829"/>
            <a:ext cx="4222273" cy="3997335"/>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black">
                    <a:tint val="75000"/>
                  </a:prstClr>
                </a:solidFill>
              </a:rPr>
              <a:pPr/>
              <a:t>10/28/2016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60910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black">
                    <a:tint val="75000"/>
                  </a:prstClr>
                </a:solidFill>
              </a:rPr>
              <a:pPr/>
              <a:t>10/28/2016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6341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black">
                    <a:tint val="75000"/>
                  </a:prstClr>
                </a:solidFill>
              </a:rPr>
              <a:pPr/>
              <a:t>10/28/2016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11300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black">
                    <a:tint val="75000"/>
                  </a:prstClr>
                </a:solidFill>
              </a:rPr>
              <a:pPr/>
              <a:t>10/28/2016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6580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black">
                    <a:tint val="75000"/>
                  </a:prstClr>
                </a:solidFill>
              </a:rPr>
              <a:pPr/>
              <a:t>10/28/2016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ctrTitle" hasCustomPrompt="1"/>
          </p:nvPr>
        </p:nvSpPr>
        <p:spPr>
          <a:xfrm>
            <a:off x="0" y="2416176"/>
            <a:ext cx="12192000" cy="1470025"/>
          </a:xfrm>
        </p:spPr>
        <p:txBody>
          <a:bodyPr/>
          <a:lstStyle/>
          <a:p>
            <a:r>
              <a:rPr lang="en-US" dirty="0"/>
              <a:t>CLICK TO EDIT MASTER TITLE STYLE</a:t>
            </a:r>
          </a:p>
        </p:txBody>
      </p:sp>
    </p:spTree>
    <p:extLst>
      <p:ext uri="{BB962C8B-B14F-4D97-AF65-F5344CB8AC3E}">
        <p14:creationId xmlns:p14="http://schemas.microsoft.com/office/powerpoint/2010/main" val="36388513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33C7BA"/>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800">
              <a:solidFill>
                <a:prstClr val="white"/>
              </a:solidFill>
            </a:endParaRPr>
          </a:p>
        </p:txBody>
      </p:sp>
      <p:sp>
        <p:nvSpPr>
          <p:cNvPr id="3" name="Content Placeholder 2"/>
          <p:cNvSpPr>
            <a:spLocks noGrp="1"/>
          </p:cNvSpPr>
          <p:nvPr>
            <p:ph idx="1"/>
          </p:nvPr>
        </p:nvSpPr>
        <p:spPr/>
        <p:txBody>
          <a:bodyPr>
            <a:normAutofit/>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black">
                    <a:tint val="75000"/>
                  </a:prstClr>
                </a:solidFill>
              </a:rPr>
              <a:pPr/>
              <a:t>10/28/2016</a:t>
            </a:fld>
            <a:endParaRPr lang="en-US">
              <a:solidFill>
                <a:prstClr val="black">
                  <a:tint val="75000"/>
                </a:prstClr>
              </a:solidFill>
            </a:endParaRPr>
          </a:p>
        </p:txBody>
      </p:sp>
      <p:sp>
        <p:nvSpPr>
          <p:cNvPr id="8" name="Rectangle 7"/>
          <p:cNvSpPr/>
          <p:nvPr userDrawn="1"/>
        </p:nvSpPr>
        <p:spPr>
          <a:xfrm>
            <a:off x="0" y="274639"/>
            <a:ext cx="12192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800">
              <a:solidFill>
                <a:srgbClr val="FFFFFF"/>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hasCustomPrompt="1"/>
          </p:nvPr>
        </p:nvSpPr>
        <p:spPr>
          <a:xfrm>
            <a:off x="609600" y="274638"/>
            <a:ext cx="8877563" cy="1143000"/>
          </a:xfrm>
        </p:spPr>
        <p:txBody>
          <a:bodyPr>
            <a:noAutofit/>
          </a:bodyPr>
          <a:lstStyle>
            <a:lvl1pPr algn="l">
              <a:defRPr sz="3600">
                <a:solidFill>
                  <a:srgbClr val="33C7BA"/>
                </a:solidFill>
              </a:defRPr>
            </a:lvl1pPr>
          </a:lstStyle>
          <a:p>
            <a:r>
              <a:rPr lang="en-US" dirty="0"/>
              <a:t>CLICK TO EDIT MASTER TITLE STYLE</a:t>
            </a:r>
          </a:p>
        </p:txBody>
      </p:sp>
    </p:spTree>
    <p:extLst>
      <p:ext uri="{BB962C8B-B14F-4D97-AF65-F5344CB8AC3E}">
        <p14:creationId xmlns:p14="http://schemas.microsoft.com/office/powerpoint/2010/main" val="15039125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Untitled-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188892" cy="6858000"/>
          </a:xfrm>
          <a:prstGeom prst="rect">
            <a:avLst/>
          </a:prstGeom>
        </p:spPr>
      </p:pic>
      <p:sp>
        <p:nvSpPr>
          <p:cNvPr id="4" name="Date Placeholder 3"/>
          <p:cNvSpPr>
            <a:spLocks noGrp="1"/>
          </p:cNvSpPr>
          <p:nvPr>
            <p:ph type="dt" sz="half" idx="10"/>
          </p:nvPr>
        </p:nvSpPr>
        <p:spPr/>
        <p:txBody>
          <a:bodyPr/>
          <a:lstStyle/>
          <a:p>
            <a:fld id="{6BFECD78-3C8E-49F2-8FAB-59489D168ABB}" type="datetimeFigureOut">
              <a:rPr lang="en-US" smtClean="0">
                <a:solidFill>
                  <a:prstClr val="black">
                    <a:tint val="75000"/>
                  </a:prstClr>
                </a:solidFill>
              </a:rPr>
              <a:pPr/>
              <a:t>10/28/2016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userDrawn="1"/>
        </p:nvSpPr>
        <p:spPr>
          <a:xfrm>
            <a:off x="2445716" y="2510523"/>
            <a:ext cx="7232629" cy="1733176"/>
          </a:xfrm>
          <a:prstGeom prst="rect">
            <a:avLst/>
          </a:prstGeom>
          <a:solidFill>
            <a:srgbClr val="33C7B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800">
              <a:solidFill>
                <a:srgbClr val="FFFFFF"/>
              </a:solidFill>
            </a:endParaRPr>
          </a:p>
        </p:txBody>
      </p:sp>
      <p:sp>
        <p:nvSpPr>
          <p:cNvPr id="2" name="Title 1"/>
          <p:cNvSpPr>
            <a:spLocks noGrp="1"/>
          </p:cNvSpPr>
          <p:nvPr>
            <p:ph type="title"/>
          </p:nvPr>
        </p:nvSpPr>
        <p:spPr>
          <a:xfrm>
            <a:off x="2445716" y="2527237"/>
            <a:ext cx="7232629" cy="1333131"/>
          </a:xfrm>
        </p:spPr>
        <p:txBody>
          <a:bodyPr anchor="t"/>
          <a:lstStyle>
            <a:lvl1pPr algn="ctr">
              <a:defRPr sz="4000" b="1" cap="all">
                <a:solidFill>
                  <a:schemeClr val="tx1"/>
                </a:solidFill>
              </a:defRPr>
            </a:lvl1pPr>
          </a:lstStyle>
          <a:p>
            <a:r>
              <a:rPr lang="en-US" dirty="0"/>
              <a:t>Click to edit Master title style</a:t>
            </a:r>
          </a:p>
        </p:txBody>
      </p:sp>
      <p:sp>
        <p:nvSpPr>
          <p:cNvPr id="9" name="Rectangle 8"/>
          <p:cNvSpPr/>
          <p:nvPr userDrawn="1"/>
        </p:nvSpPr>
        <p:spPr>
          <a:xfrm>
            <a:off x="2445716" y="2055807"/>
            <a:ext cx="7232629" cy="39373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800">
              <a:solidFill>
                <a:srgbClr val="FFFFFF"/>
              </a:solidFill>
            </a:endParaRPr>
          </a:p>
        </p:txBody>
      </p:sp>
      <p:sp>
        <p:nvSpPr>
          <p:cNvPr id="3" name="Text Placeholder 2"/>
          <p:cNvSpPr>
            <a:spLocks noGrp="1"/>
          </p:cNvSpPr>
          <p:nvPr>
            <p:ph type="body" idx="1"/>
          </p:nvPr>
        </p:nvSpPr>
        <p:spPr>
          <a:xfrm>
            <a:off x="2445716" y="2055807"/>
            <a:ext cx="7232629" cy="393732"/>
          </a:xfrm>
        </p:spPr>
        <p:txBody>
          <a:bodyPr anchor="b"/>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9176092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black">
                    <a:tint val="75000"/>
                  </a:prstClr>
                </a:solidFill>
              </a:rPr>
              <a:pPr/>
              <a:t>10/28/2016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1394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p:cNvSpPr/>
          <p:nvPr userDrawn="1"/>
        </p:nvSpPr>
        <p:spPr>
          <a:xfrm>
            <a:off x="1" y="274638"/>
            <a:ext cx="6401311" cy="1733176"/>
          </a:xfrm>
          <a:prstGeom prst="rect">
            <a:avLst/>
          </a:prstGeom>
          <a:solidFill>
            <a:srgbClr val="33C7B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800">
              <a:solidFill>
                <a:prstClr val="white"/>
              </a:solidFill>
            </a:endParaRPr>
          </a:p>
        </p:txBody>
      </p:sp>
      <p:sp>
        <p:nvSpPr>
          <p:cNvPr id="2" name="Title 1"/>
          <p:cNvSpPr>
            <a:spLocks noGrp="1"/>
          </p:cNvSpPr>
          <p:nvPr>
            <p:ph type="title" hasCustomPrompt="1"/>
          </p:nvPr>
        </p:nvSpPr>
        <p:spPr>
          <a:xfrm>
            <a:off x="609601" y="575444"/>
            <a:ext cx="4715001" cy="1143000"/>
          </a:xfrm>
        </p:spPr>
        <p:txBody>
          <a:bodyPr>
            <a:normAutofit/>
          </a:bodyPr>
          <a:lstStyle>
            <a:lvl1pPr algn="l">
              <a:defRPr sz="2400">
                <a:solidFill>
                  <a:schemeClr val="bg1"/>
                </a:solidFill>
              </a:defRPr>
            </a:lvl1pPr>
          </a:lstStyle>
          <a:p>
            <a:r>
              <a:rPr lang="en-US" dirty="0"/>
              <a:t>CLICK TO EDIT </a:t>
            </a:r>
            <a:br>
              <a:rPr lang="en-US" dirty="0"/>
            </a:br>
            <a:r>
              <a:rPr lang="en-US" dirty="0"/>
              <a:t>MASTER TITLE STYLE</a:t>
            </a:r>
          </a:p>
        </p:txBody>
      </p:sp>
      <p:sp>
        <p:nvSpPr>
          <p:cNvPr id="4" name="Content Placeholder 3"/>
          <p:cNvSpPr>
            <a:spLocks noGrp="1"/>
          </p:cNvSpPr>
          <p:nvPr>
            <p:ph sz="half" idx="2"/>
          </p:nvPr>
        </p:nvSpPr>
        <p:spPr>
          <a:xfrm>
            <a:off x="609600" y="2174875"/>
            <a:ext cx="5386917"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193368" y="2174875"/>
            <a:ext cx="5389033"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BFECD78-3C8E-49F2-8FAB-59489D168ABB}" type="datetimeFigureOut">
              <a:rPr lang="en-US" smtClean="0">
                <a:solidFill>
                  <a:prstClr val="black">
                    <a:tint val="75000"/>
                  </a:prstClr>
                </a:solidFill>
              </a:rPr>
              <a:pPr/>
              <a:t>10/28/2016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FB56013-B943-42BA-886F-6F9D4EB85E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64537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FECD78-3C8E-49F2-8FAB-59489D168ABB}" type="datetimeFigureOut">
              <a:rPr lang="en-US" smtClean="0">
                <a:solidFill>
                  <a:prstClr val="black">
                    <a:tint val="75000"/>
                  </a:prstClr>
                </a:solidFill>
              </a:rPr>
              <a:pPr/>
              <a:t>10/28/2016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FB56013-B943-42BA-886F-6F9D4EB85E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7803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cstate="email">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10/28/2016</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cstate="email">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solidFill>
                  <a:prstClr val="black">
                    <a:tint val="75000"/>
                  </a:prstClr>
                </a:solidFill>
              </a:rPr>
              <a:pPr/>
              <a:t>10/28/2016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FB56013-B943-42BA-886F-6F9D4EB85E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3063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Rectangle 11"/>
          <p:cNvSpPr/>
          <p:nvPr userDrawn="1"/>
        </p:nvSpPr>
        <p:spPr>
          <a:xfrm>
            <a:off x="1355717" y="1"/>
            <a:ext cx="3344571" cy="1897269"/>
          </a:xfrm>
          <a:prstGeom prst="rect">
            <a:avLst/>
          </a:prstGeom>
          <a:solidFill>
            <a:srgbClr val="33C7B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800">
              <a:solidFill>
                <a:prstClr val="white"/>
              </a:solidFill>
            </a:endParaRPr>
          </a:p>
        </p:txBody>
      </p:sp>
      <p:sp>
        <p:nvSpPr>
          <p:cNvPr id="2" name="Title 1"/>
          <p:cNvSpPr>
            <a:spLocks noGrp="1"/>
          </p:cNvSpPr>
          <p:nvPr>
            <p:ph type="title" hasCustomPrompt="1"/>
          </p:nvPr>
        </p:nvSpPr>
        <p:spPr>
          <a:xfrm>
            <a:off x="1355719" y="385094"/>
            <a:ext cx="3344571" cy="1162050"/>
          </a:xfrm>
        </p:spPr>
        <p:txBody>
          <a:bodyPr anchor="b">
            <a:noAutofit/>
          </a:bodyPr>
          <a:lstStyle>
            <a:lvl1pPr algn="ctr">
              <a:defRPr sz="2400" b="1" baseline="0">
                <a:solidFill>
                  <a:schemeClr val="bg1"/>
                </a:solidFill>
              </a:defRPr>
            </a:lvl1pPr>
          </a:lstStyle>
          <a:p>
            <a:r>
              <a:rPr lang="en-US" dirty="0"/>
              <a:t>CLICK TO EDIT MASTER TEXT</a:t>
            </a:r>
          </a:p>
        </p:txBody>
      </p:sp>
      <p:sp>
        <p:nvSpPr>
          <p:cNvPr id="3" name="Content Placeholder 2"/>
          <p:cNvSpPr>
            <a:spLocks noGrp="1"/>
          </p:cNvSpPr>
          <p:nvPr>
            <p:ph idx="1"/>
          </p:nvPr>
        </p:nvSpPr>
        <p:spPr>
          <a:xfrm>
            <a:off x="6091933" y="273051"/>
            <a:ext cx="61000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933100" y="2128829"/>
            <a:ext cx="4222273" cy="3997335"/>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black">
                    <a:tint val="75000"/>
                  </a:prstClr>
                </a:solidFill>
              </a:rPr>
              <a:pPr/>
              <a:t>10/28/2016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31211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black">
                    <a:tint val="75000"/>
                  </a:prstClr>
                </a:solidFill>
              </a:rPr>
              <a:pPr/>
              <a:t>10/28/2016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80754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black">
                    <a:tint val="75000"/>
                  </a:prstClr>
                </a:solidFill>
              </a:rPr>
              <a:pPr/>
              <a:t>10/28/2016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57382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black">
                    <a:tint val="75000"/>
                  </a:prstClr>
                </a:solidFill>
              </a:rPr>
              <a:pPr/>
              <a:t>10/28/2016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4206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770888" y="1295401"/>
            <a:ext cx="8650224"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defTabSz="914400">
              <a:spcBef>
                <a:spcPts val="2000"/>
              </a:spcBef>
              <a:buClr>
                <a:srgbClr val="2C7C9F">
                  <a:lumMod val="60000"/>
                  <a:lumOff val="40000"/>
                </a:srgbClr>
              </a:buClr>
              <a:buSzPct val="110000"/>
              <a:buFont typeface="Wingdings 2" pitchFamily="18" charset="2"/>
              <a:buNone/>
            </a:pPr>
            <a:endParaRPr sz="3200">
              <a:solidFill>
                <a:prstClr val="black">
                  <a:lumMod val="65000"/>
                  <a:lumOff val="35000"/>
                </a:prstClr>
              </a:solidFill>
            </a:endParaRPr>
          </a:p>
        </p:txBody>
      </p:sp>
      <p:sp>
        <p:nvSpPr>
          <p:cNvPr id="2" name="Title 1"/>
          <p:cNvSpPr>
            <a:spLocks noGrp="1"/>
          </p:cNvSpPr>
          <p:nvPr>
            <p:ph type="ctrTitle"/>
          </p:nvPr>
        </p:nvSpPr>
        <p:spPr>
          <a:xfrm>
            <a:off x="1763895" y="1524000"/>
            <a:ext cx="8664211"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1763895" y="3299013"/>
            <a:ext cx="8664212"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solidFill>
                  <a:prstClr val="white"/>
                </a:solidFill>
              </a:rPr>
              <a:pPr/>
              <a:t>10/28/2016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7F5CE407-6216-4202-80E4-A30DC2F709B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2233108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BB52DF8E-773D-4B7F-9ED3-4C96DEAEC568}" type="datetimeFigureOut">
              <a:rPr lang="en-US" smtClean="0">
                <a:solidFill>
                  <a:prstClr val="white"/>
                </a:solidFill>
              </a:rPr>
              <a:pPr/>
              <a:t>10/28/2016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F19131E0-B724-4C9A-9474-C2B162F9C69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9827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484718" y="3352802"/>
            <a:ext cx="11222567" cy="1470025"/>
          </a:xfrm>
        </p:spPr>
        <p:txBody>
          <a:bodyPr/>
          <a:lstStyle/>
          <a:p>
            <a:r>
              <a:rPr lang="en-US"/>
              <a:t>Click to edit Master title style</a:t>
            </a:r>
            <a:endParaRPr dirty="0"/>
          </a:p>
        </p:txBody>
      </p:sp>
      <p:sp>
        <p:nvSpPr>
          <p:cNvPr id="3" name="Subtitle 2"/>
          <p:cNvSpPr>
            <a:spLocks noGrp="1"/>
          </p:cNvSpPr>
          <p:nvPr>
            <p:ph type="subTitle" idx="1"/>
          </p:nvPr>
        </p:nvSpPr>
        <p:spPr>
          <a:xfrm>
            <a:off x="484718" y="4771030"/>
            <a:ext cx="11222567"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solidFill>
                  <a:prstClr val="white"/>
                </a:solidFill>
              </a:rPr>
              <a:pPr/>
              <a:t>10/28/2016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7F5CE407-6216-4202-80E4-A30DC2F709B2}" type="slidenum">
              <a:rPr lang="en-US" smtClean="0">
                <a:solidFill>
                  <a:prstClr val="white"/>
                </a:solidFill>
              </a:rPr>
              <a:pPr/>
              <a:t>‹#›</a:t>
            </a:fld>
            <a:endParaRPr lang="en-US">
              <a:solidFill>
                <a:prstClr val="white"/>
              </a:solidFill>
            </a:endParaRPr>
          </a:p>
        </p:txBody>
      </p:sp>
      <p:sp>
        <p:nvSpPr>
          <p:cNvPr id="9" name="Picture Placeholder 2"/>
          <p:cNvSpPr>
            <a:spLocks noGrp="1"/>
          </p:cNvSpPr>
          <p:nvPr>
            <p:ph type="pic" idx="13"/>
          </p:nvPr>
        </p:nvSpPr>
        <p:spPr>
          <a:xfrm>
            <a:off x="494640" y="363538"/>
            <a:ext cx="1120272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extLst>
      <p:ext uri="{BB962C8B-B14F-4D97-AF65-F5344CB8AC3E}">
        <p14:creationId xmlns:p14="http://schemas.microsoft.com/office/powerpoint/2010/main" val="24498573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2367" y="2403145"/>
            <a:ext cx="10742084" cy="1362075"/>
          </a:xfrm>
        </p:spPr>
        <p:txBody>
          <a:bodyPr anchor="b" anchorCtr="0"/>
          <a:lstStyle>
            <a:lvl1pPr algn="ctr">
              <a:defRPr sz="4600" b="0" cap="none" baseline="0"/>
            </a:lvl1pPr>
          </a:lstStyle>
          <a:p>
            <a:r>
              <a:rPr lang="en-US"/>
              <a:t>Click to edit Master title style</a:t>
            </a:r>
            <a:endParaRPr/>
          </a:p>
        </p:txBody>
      </p:sp>
      <p:sp>
        <p:nvSpPr>
          <p:cNvPr id="3" name="Text Placeholder 2"/>
          <p:cNvSpPr>
            <a:spLocks noGrp="1"/>
          </p:cNvSpPr>
          <p:nvPr>
            <p:ph type="body" idx="1"/>
          </p:nvPr>
        </p:nvSpPr>
        <p:spPr>
          <a:xfrm>
            <a:off x="732367" y="3736006"/>
            <a:ext cx="10742084"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52DF8E-773D-4B7F-9ED3-4C96DEAEC568}" type="datetimeFigureOut">
              <a:rPr lang="en-US" smtClean="0">
                <a:solidFill>
                  <a:prstClr val="white"/>
                </a:solidFill>
              </a:rPr>
              <a:pPr/>
              <a:t>10/28/2016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F19131E0-B724-4C9A-9474-C2B162F9C69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5184283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32367" y="107576"/>
            <a:ext cx="10723035" cy="1336956"/>
          </a:xfrm>
        </p:spPr>
        <p:txBody>
          <a:bodyPr/>
          <a:lstStyle/>
          <a:p>
            <a:r>
              <a:rPr lang="en-US"/>
              <a:t>Click to edit Master title style</a:t>
            </a:r>
            <a:endParaRPr/>
          </a:p>
        </p:txBody>
      </p:sp>
      <p:sp>
        <p:nvSpPr>
          <p:cNvPr id="3" name="Content Placeholder 2"/>
          <p:cNvSpPr>
            <a:spLocks noGrp="1"/>
          </p:cNvSpPr>
          <p:nvPr>
            <p:ph sz="half" idx="1"/>
          </p:nvPr>
        </p:nvSpPr>
        <p:spPr>
          <a:xfrm>
            <a:off x="732367" y="1600201"/>
            <a:ext cx="512064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334761" y="1600201"/>
            <a:ext cx="512064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BB52DF8E-773D-4B7F-9ED3-4C96DEAEC568}" type="datetimeFigureOut">
              <a:rPr lang="en-US" smtClean="0">
                <a:solidFill>
                  <a:prstClr val="white"/>
                </a:solidFill>
              </a:rPr>
              <a:pPr/>
              <a:t>10/28/2016</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F19131E0-B724-4C9A-9474-C2B162F9C69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204866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10/28/2016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2365" y="107576"/>
            <a:ext cx="10723035" cy="1336956"/>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732365" y="1453225"/>
            <a:ext cx="512064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32365" y="2347416"/>
            <a:ext cx="512064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6334760" y="1453225"/>
            <a:ext cx="512064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4760" y="2347416"/>
            <a:ext cx="512064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BB52DF8E-773D-4B7F-9ED3-4C96DEAEC568}" type="datetimeFigureOut">
              <a:rPr lang="en-US" smtClean="0">
                <a:solidFill>
                  <a:prstClr val="white"/>
                </a:solidFill>
              </a:rPr>
              <a:pPr/>
              <a:t>10/28/2016</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F19131E0-B724-4C9A-9474-C2B162F9C69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0843939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BB52DF8E-773D-4B7F-9ED3-4C96DEAEC568}" type="datetimeFigureOut">
              <a:rPr lang="en-US" smtClean="0">
                <a:solidFill>
                  <a:prstClr val="white"/>
                </a:solidFill>
              </a:rPr>
              <a:pPr/>
              <a:t>10/28/2016</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F19131E0-B724-4C9A-9474-C2B162F9C69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992754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52DF8E-773D-4B7F-9ED3-4C96DEAEC568}" type="datetimeFigureOut">
              <a:rPr lang="en-US" smtClean="0">
                <a:solidFill>
                  <a:prstClr val="white"/>
                </a:solidFill>
              </a:rPr>
              <a:pPr/>
              <a:t>10/28/2016</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F19131E0-B724-4C9A-9474-C2B162F9C69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0339851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199" y="611872"/>
            <a:ext cx="5120640" cy="1162050"/>
          </a:xfrm>
        </p:spPr>
        <p:txBody>
          <a:bodyPr anchor="b"/>
          <a:lstStyle>
            <a:lvl1pPr algn="ctr">
              <a:defRPr sz="3600" b="0"/>
            </a:lvl1pPr>
          </a:lstStyle>
          <a:p>
            <a:r>
              <a:rPr lang="en-US"/>
              <a:t>Click to edit Master title style</a:t>
            </a:r>
            <a:endParaRPr/>
          </a:p>
        </p:txBody>
      </p:sp>
      <p:sp>
        <p:nvSpPr>
          <p:cNvPr id="3" name="Content Placeholder 2"/>
          <p:cNvSpPr>
            <a:spLocks noGrp="1"/>
          </p:cNvSpPr>
          <p:nvPr>
            <p:ph idx="1"/>
          </p:nvPr>
        </p:nvSpPr>
        <p:spPr>
          <a:xfrm>
            <a:off x="6323765" y="368300"/>
            <a:ext cx="512064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711199" y="1787856"/>
            <a:ext cx="512064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52DF8E-773D-4B7F-9ED3-4C96DEAEC568}" type="datetimeFigureOut">
              <a:rPr lang="en-US" smtClean="0">
                <a:solidFill>
                  <a:prstClr val="white"/>
                </a:solidFill>
              </a:rPr>
              <a:pPr/>
              <a:t>10/28/2016</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F19131E0-B724-4C9A-9474-C2B162F9C69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1267352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198" y="611872"/>
            <a:ext cx="5439393" cy="1162050"/>
          </a:xfrm>
        </p:spPr>
        <p:txBody>
          <a:bodyPr anchor="b"/>
          <a:lstStyle>
            <a:lvl1pPr algn="ctr">
              <a:defRPr sz="3600" b="0"/>
            </a:lvl1pPr>
          </a:lstStyle>
          <a:p>
            <a:r>
              <a:rPr lang="en-US"/>
              <a:t>Click to edit Master title style</a:t>
            </a:r>
            <a:endParaRPr/>
          </a:p>
        </p:txBody>
      </p:sp>
      <p:sp>
        <p:nvSpPr>
          <p:cNvPr id="4" name="Text Placeholder 3"/>
          <p:cNvSpPr>
            <a:spLocks noGrp="1"/>
          </p:cNvSpPr>
          <p:nvPr>
            <p:ph type="body" sz="half" idx="2"/>
          </p:nvPr>
        </p:nvSpPr>
        <p:spPr>
          <a:xfrm>
            <a:off x="711198" y="1787856"/>
            <a:ext cx="5439393"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52DF8E-773D-4B7F-9ED3-4C96DEAEC568}" type="datetimeFigureOut">
              <a:rPr lang="en-US" smtClean="0">
                <a:solidFill>
                  <a:prstClr val="white"/>
                </a:solidFill>
              </a:rPr>
              <a:pPr/>
              <a:t>10/28/2016</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F19131E0-B724-4C9A-9474-C2B162F9C697}" type="slidenum">
              <a:rPr lang="en-US" smtClean="0">
                <a:solidFill>
                  <a:prstClr val="white"/>
                </a:solidFill>
              </a:rPr>
              <a:pPr/>
              <a:t>‹#›</a:t>
            </a:fld>
            <a:endParaRPr lang="en-US">
              <a:solidFill>
                <a:prstClr val="white"/>
              </a:solidFill>
            </a:endParaRPr>
          </a:p>
        </p:txBody>
      </p:sp>
      <p:sp>
        <p:nvSpPr>
          <p:cNvPr id="8" name="Picture Placeholder 2"/>
          <p:cNvSpPr>
            <a:spLocks noGrp="1"/>
          </p:cNvSpPr>
          <p:nvPr>
            <p:ph type="pic" idx="1"/>
          </p:nvPr>
        </p:nvSpPr>
        <p:spPr>
          <a:xfrm>
            <a:off x="6787489" y="359393"/>
            <a:ext cx="48768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extLst>
      <p:ext uri="{BB962C8B-B14F-4D97-AF65-F5344CB8AC3E}">
        <p14:creationId xmlns:p14="http://schemas.microsoft.com/office/powerpoint/2010/main" val="8520228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BB52DF8E-773D-4B7F-9ED3-4C96DEAEC568}" type="datetimeFigureOut">
              <a:rPr lang="en-US" smtClean="0">
                <a:solidFill>
                  <a:prstClr val="white"/>
                </a:solidFill>
              </a:rPr>
              <a:pPr/>
              <a:t>10/28/2016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F19131E0-B724-4C9A-9474-C2B162F9C69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467640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26389" y="368301"/>
            <a:ext cx="2032000" cy="55753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732365" y="368301"/>
            <a:ext cx="8919635" cy="5575300"/>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BB52DF8E-773D-4B7F-9ED3-4C96DEAEC568}" type="datetimeFigureOut">
              <a:rPr lang="en-US" smtClean="0">
                <a:solidFill>
                  <a:prstClr val="white"/>
                </a:solidFill>
              </a:rPr>
              <a:pPr/>
              <a:t>10/28/2016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F19131E0-B724-4C9A-9474-C2B162F9C69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300698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10/28/2016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10/28/2016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10/28/2016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cstate="email">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10/28/2016</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cstate="email">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 uri="{28A0092B-C50C-407E-A947-70E740481C1C}">
                    <a14:useLocalDpi xmlns:a14="http://schemas.microsoft.com/office/drawing/2010/main"/>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cstate="email">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10/28/2016</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cstate="email">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 uri="{28A0092B-C50C-407E-A947-70E740481C1C}">
                    <a14:useLocalDpi xmlns:a14="http://schemas.microsoft.com/office/drawing/2010/main"/>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6" Type="http://schemas.openxmlformats.org/officeDocument/2006/relationships/image" Target="../media/image10.jpe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9.jpe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8.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10/28/2016</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4" cstate="email">
                <a:duotone>
                  <a:schemeClr val="accent1">
                    <a:shade val="45000"/>
                    <a:satMod val="135000"/>
                  </a:schemeClr>
                  <a:prstClr val="white"/>
                </a:duotone>
                <a:extLst>
                  <a:ext uri="{BEBA8EAE-BF5A-486C-A8C5-ECC9F3942E4B}">
                    <a14:imgProps xmlns:a14="http://schemas.microsoft.com/office/drawing/2010/main">
                      <a14:imgLayer r:embed="rId15">
                        <a14:imgEffect>
                          <a14:saturation sat="95000"/>
                        </a14:imgEffect>
                        <a14:imgEffect>
                          <a14:brightnessContrast bright="-40000" contrast="20000"/>
                        </a14:imgEffect>
                      </a14:imgLayer>
                    </a14:imgProps>
                  </a:ext>
                  <a:ext uri="{28A0092B-C50C-407E-A947-70E740481C1C}">
                    <a14:useLocalDpi xmlns:a14="http://schemas.microsoft.com/office/drawing/2010/main"/>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Lst>
  <p:hf sldNum="0" hdr="0" ftr="0" dt="0"/>
  <p:txStyles>
    <p:titleStyle>
      <a:lvl1pPr algn="l" defTabSz="914400" rtl="0" eaLnBrk="1" latinLnBrk="0" hangingPunct="1">
        <a:lnSpc>
          <a:spcPct val="90000"/>
        </a:lnSpc>
        <a:spcBef>
          <a:spcPct val="0"/>
        </a:spcBef>
        <a:buNone/>
        <a:defRPr sz="5400" kern="1200" cap="all" baseline="0">
          <a:blipFill>
            <a:blip r:embed="rId16">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BFECD78-3C8E-49F2-8FAB-59489D168ABB}" type="datetimeFigureOut">
              <a:rPr lang="en-US" smtClean="0">
                <a:solidFill>
                  <a:prstClr val="black">
                    <a:tint val="75000"/>
                  </a:prstClr>
                </a:solidFill>
              </a:rPr>
              <a:pPr defTabSz="914400"/>
              <a:t>10/28/2016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FB56013-B943-42BA-886F-6F9D4EB85E9D}"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748298723"/>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ctr" defTabSz="457200" rtl="0" eaLnBrk="1" latinLnBrk="0" hangingPunct="1">
        <a:spcBef>
          <a:spcPct val="0"/>
        </a:spcBef>
        <a:buNone/>
        <a:defRPr sz="4400" kern="1200">
          <a:solidFill>
            <a:schemeClr val="tx1"/>
          </a:solidFill>
          <a:latin typeface="Avenir Black"/>
          <a:ea typeface="+mj-ea"/>
          <a:cs typeface="Avenir Black"/>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venir Book"/>
          <a:ea typeface="+mn-ea"/>
          <a:cs typeface="Avenir Book"/>
        </a:defRPr>
      </a:lvl1pPr>
      <a:lvl2pPr marL="742950" indent="-285750" algn="l" defTabSz="457200" rtl="0" eaLnBrk="1" latinLnBrk="0" hangingPunct="1">
        <a:spcBef>
          <a:spcPct val="20000"/>
        </a:spcBef>
        <a:buFont typeface="Arial"/>
        <a:buChar char="–"/>
        <a:defRPr sz="2800" kern="1200">
          <a:solidFill>
            <a:schemeClr val="tx1"/>
          </a:solidFill>
          <a:latin typeface="Avenir Book"/>
          <a:ea typeface="+mn-ea"/>
          <a:cs typeface="Avenir Book"/>
        </a:defRPr>
      </a:lvl2pPr>
      <a:lvl3pPr marL="1143000" indent="-228600" algn="l" defTabSz="457200" rtl="0" eaLnBrk="1" latinLnBrk="0" hangingPunct="1">
        <a:spcBef>
          <a:spcPct val="20000"/>
        </a:spcBef>
        <a:buFont typeface="Arial"/>
        <a:buChar char="•"/>
        <a:defRPr sz="2400" kern="1200">
          <a:solidFill>
            <a:schemeClr val="tx1"/>
          </a:solidFill>
          <a:latin typeface="Avenir Book"/>
          <a:ea typeface="+mn-ea"/>
          <a:cs typeface="Avenir Book"/>
        </a:defRPr>
      </a:lvl3pPr>
      <a:lvl4pPr marL="1600200" indent="-228600" algn="l" defTabSz="457200" rtl="0" eaLnBrk="1" latinLnBrk="0" hangingPunct="1">
        <a:spcBef>
          <a:spcPct val="20000"/>
        </a:spcBef>
        <a:buFont typeface="Arial"/>
        <a:buChar char="–"/>
        <a:defRPr sz="2000" kern="1200">
          <a:solidFill>
            <a:schemeClr val="tx1"/>
          </a:solidFill>
          <a:latin typeface="Avenir Book"/>
          <a:ea typeface="+mn-ea"/>
          <a:cs typeface="Avenir Book"/>
        </a:defRPr>
      </a:lvl4pPr>
      <a:lvl5pPr marL="2057400" indent="-228600" algn="l" defTabSz="457200" rtl="0" eaLnBrk="1" latinLnBrk="0" hangingPunct="1">
        <a:spcBef>
          <a:spcPct val="20000"/>
        </a:spcBef>
        <a:buFont typeface="Arial"/>
        <a:buChar char="»"/>
        <a:defRPr sz="2000" kern="1200">
          <a:solidFill>
            <a:schemeClr val="tx1"/>
          </a:solidFill>
          <a:latin typeface="Avenir Book"/>
          <a:ea typeface="+mn-ea"/>
          <a:cs typeface="Avenir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BFECD78-3C8E-49F2-8FAB-59489D168ABB}" type="datetimeFigureOut">
              <a:rPr lang="en-US" smtClean="0">
                <a:solidFill>
                  <a:prstClr val="black">
                    <a:tint val="75000"/>
                  </a:prstClr>
                </a:solidFill>
              </a:rPr>
              <a:pPr defTabSz="914400"/>
              <a:t>10/28/2016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FB56013-B943-42BA-886F-6F9D4EB85E9D}"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862636284"/>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ctr" defTabSz="457200" rtl="0" eaLnBrk="1" latinLnBrk="0" hangingPunct="1">
        <a:spcBef>
          <a:spcPct val="0"/>
        </a:spcBef>
        <a:buNone/>
        <a:defRPr sz="4400" kern="1200">
          <a:solidFill>
            <a:schemeClr val="tx1"/>
          </a:solidFill>
          <a:latin typeface="Avenir Black"/>
          <a:ea typeface="+mj-ea"/>
          <a:cs typeface="Avenir Black"/>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venir Book"/>
          <a:ea typeface="+mn-ea"/>
          <a:cs typeface="Avenir Book"/>
        </a:defRPr>
      </a:lvl1pPr>
      <a:lvl2pPr marL="742950" indent="-285750" algn="l" defTabSz="457200" rtl="0" eaLnBrk="1" latinLnBrk="0" hangingPunct="1">
        <a:spcBef>
          <a:spcPct val="20000"/>
        </a:spcBef>
        <a:buFont typeface="Arial"/>
        <a:buChar char="–"/>
        <a:defRPr sz="2800" kern="1200">
          <a:solidFill>
            <a:schemeClr val="tx1"/>
          </a:solidFill>
          <a:latin typeface="Avenir Book"/>
          <a:ea typeface="+mn-ea"/>
          <a:cs typeface="Avenir Book"/>
        </a:defRPr>
      </a:lvl2pPr>
      <a:lvl3pPr marL="1143000" indent="-228600" algn="l" defTabSz="457200" rtl="0" eaLnBrk="1" latinLnBrk="0" hangingPunct="1">
        <a:spcBef>
          <a:spcPct val="20000"/>
        </a:spcBef>
        <a:buFont typeface="Arial"/>
        <a:buChar char="•"/>
        <a:defRPr sz="2400" kern="1200">
          <a:solidFill>
            <a:schemeClr val="tx1"/>
          </a:solidFill>
          <a:latin typeface="Avenir Book"/>
          <a:ea typeface="+mn-ea"/>
          <a:cs typeface="Avenir Book"/>
        </a:defRPr>
      </a:lvl3pPr>
      <a:lvl4pPr marL="1600200" indent="-228600" algn="l" defTabSz="457200" rtl="0" eaLnBrk="1" latinLnBrk="0" hangingPunct="1">
        <a:spcBef>
          <a:spcPct val="20000"/>
        </a:spcBef>
        <a:buFont typeface="Arial"/>
        <a:buChar char="–"/>
        <a:defRPr sz="2000" kern="1200">
          <a:solidFill>
            <a:schemeClr val="tx1"/>
          </a:solidFill>
          <a:latin typeface="Avenir Book"/>
          <a:ea typeface="+mn-ea"/>
          <a:cs typeface="Avenir Book"/>
        </a:defRPr>
      </a:lvl4pPr>
      <a:lvl5pPr marL="2057400" indent="-228600" algn="l" defTabSz="457200" rtl="0" eaLnBrk="1" latinLnBrk="0" hangingPunct="1">
        <a:spcBef>
          <a:spcPct val="20000"/>
        </a:spcBef>
        <a:buFont typeface="Arial"/>
        <a:buChar char="»"/>
        <a:defRPr sz="2000" kern="1200">
          <a:solidFill>
            <a:schemeClr val="tx1"/>
          </a:solidFill>
          <a:latin typeface="Avenir Book"/>
          <a:ea typeface="+mn-ea"/>
          <a:cs typeface="Avenir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2367" y="107576"/>
            <a:ext cx="10723035" cy="1336956"/>
          </a:xfrm>
          <a:prstGeom prst="rect">
            <a:avLst/>
          </a:prstGeom>
        </p:spPr>
        <p:txBody>
          <a:bodyPr vert="horz" lIns="91440" tIns="45720" rIns="91440" bIns="45720" rtlCol="0" anchor="b" anchorCtr="0">
            <a:noAutofit/>
          </a:bodyPr>
          <a:lstStyle/>
          <a:p>
            <a:r>
              <a:rPr lang="en-US"/>
              <a:t>Click to edit Master title style</a:t>
            </a:r>
            <a:endParaRPr/>
          </a:p>
        </p:txBody>
      </p:sp>
      <p:sp>
        <p:nvSpPr>
          <p:cNvPr id="3" name="Text Placeholder 2"/>
          <p:cNvSpPr>
            <a:spLocks noGrp="1"/>
          </p:cNvSpPr>
          <p:nvPr>
            <p:ph type="body" idx="1"/>
          </p:nvPr>
        </p:nvSpPr>
        <p:spPr>
          <a:xfrm>
            <a:off x="732367" y="1600201"/>
            <a:ext cx="10723035"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7506447" y="6275669"/>
            <a:ext cx="2844800" cy="365125"/>
          </a:xfrm>
          <a:prstGeom prst="rect">
            <a:avLst/>
          </a:prstGeom>
        </p:spPr>
        <p:txBody>
          <a:bodyPr vert="horz" lIns="91440" tIns="45720" rIns="91440" bIns="45720" rtlCol="0" anchor="ctr"/>
          <a:lstStyle>
            <a:lvl1pPr algn="r">
              <a:defRPr sz="1200">
                <a:solidFill>
                  <a:schemeClr val="bg1"/>
                </a:solidFill>
              </a:defRPr>
            </a:lvl1pPr>
          </a:lstStyle>
          <a:p>
            <a:pPr defTabSz="914400"/>
            <a:fld id="{B01F9CA3-105E-4857-9057-6DB6197DA786}" type="datetimeFigureOut">
              <a:rPr lang="en-US" smtClean="0">
                <a:solidFill>
                  <a:prstClr val="white"/>
                </a:solidFill>
              </a:rPr>
              <a:pPr defTabSz="914400"/>
              <a:t>10/28/2016</a:t>
            </a:fld>
            <a:endParaRPr lang="en-US">
              <a:solidFill>
                <a:prstClr val="white"/>
              </a:solidFill>
            </a:endParaRPr>
          </a:p>
        </p:txBody>
      </p:sp>
      <p:sp>
        <p:nvSpPr>
          <p:cNvPr id="5" name="Footer Placeholder 4"/>
          <p:cNvSpPr>
            <a:spLocks noGrp="1"/>
          </p:cNvSpPr>
          <p:nvPr>
            <p:ph type="ftr" sz="quarter" idx="3"/>
          </p:nvPr>
        </p:nvSpPr>
        <p:spPr>
          <a:xfrm>
            <a:off x="352611" y="6275669"/>
            <a:ext cx="6454588" cy="365125"/>
          </a:xfrm>
          <a:prstGeom prst="rect">
            <a:avLst/>
          </a:prstGeom>
        </p:spPr>
        <p:txBody>
          <a:bodyPr vert="horz" lIns="91440" tIns="45720" rIns="91440" bIns="45720" rtlCol="0" anchor="ctr"/>
          <a:lstStyle>
            <a:lvl1pPr algn="l">
              <a:defRPr sz="1200">
                <a:solidFill>
                  <a:schemeClr val="bg1"/>
                </a:solidFill>
              </a:defRPr>
            </a:lvl1pPr>
          </a:lstStyle>
          <a:p>
            <a:pPr defTabSz="914400"/>
            <a:endParaRPr lang="en-US">
              <a:solidFill>
                <a:prstClr val="white"/>
              </a:solidFill>
            </a:endParaRPr>
          </a:p>
        </p:txBody>
      </p:sp>
      <p:sp>
        <p:nvSpPr>
          <p:cNvPr id="6" name="Slide Number Placeholder 5"/>
          <p:cNvSpPr>
            <a:spLocks noGrp="1"/>
          </p:cNvSpPr>
          <p:nvPr>
            <p:ph type="sldNum" sz="quarter" idx="4"/>
          </p:nvPr>
        </p:nvSpPr>
        <p:spPr>
          <a:xfrm>
            <a:off x="10530541" y="6275669"/>
            <a:ext cx="1320800" cy="365125"/>
          </a:xfrm>
          <a:prstGeom prst="rect">
            <a:avLst/>
          </a:prstGeom>
        </p:spPr>
        <p:txBody>
          <a:bodyPr vert="horz" lIns="91440" tIns="45720" rIns="91440" bIns="45720" rtlCol="0" anchor="ctr"/>
          <a:lstStyle>
            <a:lvl1pPr algn="r">
              <a:defRPr sz="3600">
                <a:solidFill>
                  <a:schemeClr val="bg1"/>
                </a:solidFill>
              </a:defRPr>
            </a:lvl1pPr>
          </a:lstStyle>
          <a:p>
            <a:pPr defTabSz="914400"/>
            <a:fld id="{7F5CE407-6216-4202-80E4-A30DC2F709B2}" type="slidenum">
              <a:rPr lang="en-US" smtClean="0">
                <a:solidFill>
                  <a:prstClr val="white"/>
                </a:solidFill>
              </a:rPr>
              <a:pPr defTabSz="914400"/>
              <a:t>‹#›</a:t>
            </a:fld>
            <a:endParaRPr lang="en-US">
              <a:solidFill>
                <a:prstClr val="white"/>
              </a:solidFill>
            </a:endParaRPr>
          </a:p>
        </p:txBody>
      </p:sp>
      <p:pic>
        <p:nvPicPr>
          <p:cNvPr id="7" name="Picture 6" descr="Background from PPT 2 copy.jpg"/>
          <p:cNvPicPr>
            <a:picLocks noChangeAspect="1"/>
          </p:cNvPicPr>
          <p:nvPr userDrawn="1"/>
        </p:nvPicPr>
        <p:blipFill>
          <a:blip r:embed="rId14" cstate="print"/>
          <a:stretch>
            <a:fillRect/>
          </a:stretch>
        </p:blipFill>
        <p:spPr>
          <a:xfrm>
            <a:off x="-812800" y="304800"/>
            <a:ext cx="13919199" cy="6447578"/>
          </a:xfrm>
          <a:prstGeom prst="rect">
            <a:avLst/>
          </a:prstGeom>
        </p:spPr>
      </p:pic>
      <p:pic>
        <p:nvPicPr>
          <p:cNvPr id="8" name="Picture 7" descr="1019.jpg"/>
          <p:cNvPicPr>
            <a:picLocks noChangeAspect="1"/>
          </p:cNvPicPr>
          <p:nvPr userDrawn="1"/>
        </p:nvPicPr>
        <p:blipFill>
          <a:blip r:embed="rId15" cstate="print"/>
          <a:srcRect t="86216" r="67693"/>
          <a:stretch>
            <a:fillRect/>
          </a:stretch>
        </p:blipFill>
        <p:spPr>
          <a:xfrm>
            <a:off x="-203200" y="6324600"/>
            <a:ext cx="2235200" cy="685800"/>
          </a:xfrm>
          <a:prstGeom prst="rect">
            <a:avLst/>
          </a:prstGeom>
          <a:effectLst>
            <a:softEdge rad="127000"/>
          </a:effectLst>
        </p:spPr>
      </p:pic>
      <p:sp>
        <p:nvSpPr>
          <p:cNvPr id="9" name="Rectangle 8"/>
          <p:cNvSpPr/>
          <p:nvPr userDrawn="1"/>
        </p:nvSpPr>
        <p:spPr>
          <a:xfrm>
            <a:off x="0" y="0"/>
            <a:ext cx="12192000" cy="6858000"/>
          </a:xfrm>
          <a:prstGeom prst="rect">
            <a:avLst/>
          </a:prstGeom>
          <a:solidFill>
            <a:schemeClr val="bg2">
              <a:lumMod val="9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cxnSp>
        <p:nvCxnSpPr>
          <p:cNvPr id="10" name="Straight Connector 9"/>
          <p:cNvCxnSpPr/>
          <p:nvPr userDrawn="1"/>
        </p:nvCxnSpPr>
        <p:spPr>
          <a:xfrm>
            <a:off x="0" y="5816282"/>
            <a:ext cx="1930400" cy="1588"/>
          </a:xfrm>
          <a:prstGeom prst="line">
            <a:avLst/>
          </a:prstGeom>
          <a:ln w="38100">
            <a:solidFill>
              <a:srgbClr val="083A8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1" name="Picture 10" descr="Logocolor.jpg"/>
          <p:cNvPicPr>
            <a:picLocks noChangeAspect="1"/>
          </p:cNvPicPr>
          <p:nvPr userDrawn="1"/>
        </p:nvPicPr>
        <p:blipFill>
          <a:blip r:embed="rId1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5772150"/>
            <a:ext cx="1930400" cy="1085850"/>
          </a:xfrm>
          <a:prstGeom prst="rect">
            <a:avLst/>
          </a:prstGeom>
        </p:spPr>
      </p:pic>
      <p:cxnSp>
        <p:nvCxnSpPr>
          <p:cNvPr id="12" name="Straight Connector 11"/>
          <p:cNvCxnSpPr/>
          <p:nvPr userDrawn="1"/>
        </p:nvCxnSpPr>
        <p:spPr>
          <a:xfrm>
            <a:off x="1930400" y="6588391"/>
            <a:ext cx="10261600" cy="1588"/>
          </a:xfrm>
          <a:prstGeom prst="line">
            <a:avLst/>
          </a:prstGeom>
          <a:ln w="38100">
            <a:solidFill>
              <a:srgbClr val="083A8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Slide Number Placeholder 10"/>
          <p:cNvSpPr txBox="1">
            <a:spLocks/>
          </p:cNvSpPr>
          <p:nvPr userDrawn="1"/>
        </p:nvSpPr>
        <p:spPr>
          <a:xfrm>
            <a:off x="8737600" y="6598233"/>
            <a:ext cx="2844800" cy="246888"/>
          </a:xfrm>
          <a:prstGeom prst="rect">
            <a:avLst/>
          </a:prstGeom>
        </p:spPr>
        <p:txBody>
          <a:bodyPr/>
          <a:lstStyle/>
          <a:p>
            <a:pPr algn="r" defTabSz="914400">
              <a:defRPr/>
            </a:pPr>
            <a:fld id="{F19131E0-B724-4C9A-9474-C2B162F9C697}" type="slidenum">
              <a:rPr lang="en-US" sz="1000" smtClean="0">
                <a:solidFill>
                  <a:srgbClr val="083A81"/>
                </a:solidFill>
                <a:latin typeface="Verdana" pitchFamily="34" charset="0"/>
              </a:rPr>
              <a:pPr algn="r" defTabSz="914400">
                <a:defRPr/>
              </a:pPr>
              <a:t>‹#›</a:t>
            </a:fld>
            <a:endParaRPr lang="en-US" sz="1000" dirty="0">
              <a:solidFill>
                <a:srgbClr val="083A81"/>
              </a:solidFill>
              <a:latin typeface="Verdana" pitchFamily="34" charset="0"/>
            </a:endParaRPr>
          </a:p>
        </p:txBody>
      </p:sp>
      <p:sp>
        <p:nvSpPr>
          <p:cNvPr id="14" name="TextBox 13"/>
          <p:cNvSpPr txBox="1"/>
          <p:nvPr userDrawn="1"/>
        </p:nvSpPr>
        <p:spPr>
          <a:xfrm>
            <a:off x="1930400" y="6620006"/>
            <a:ext cx="9144000" cy="215444"/>
          </a:xfrm>
          <a:prstGeom prst="rect">
            <a:avLst/>
          </a:prstGeom>
          <a:noFill/>
        </p:spPr>
        <p:txBody>
          <a:bodyPr wrap="square" rtlCol="0">
            <a:spAutoFit/>
          </a:bodyPr>
          <a:lstStyle/>
          <a:p>
            <a:pPr algn="ctr" defTabSz="914400"/>
            <a:r>
              <a:rPr lang="en-US" sz="800" dirty="0">
                <a:solidFill>
                  <a:srgbClr val="083A81"/>
                </a:solidFill>
                <a:latin typeface="Verdana" pitchFamily="34" charset="0"/>
              </a:rPr>
              <a:t>© 2008.  HSD Institute.  Use with permission.</a:t>
            </a:r>
          </a:p>
        </p:txBody>
      </p:sp>
    </p:spTree>
    <p:extLst>
      <p:ext uri="{BB962C8B-B14F-4D97-AF65-F5344CB8AC3E}">
        <p14:creationId xmlns:p14="http://schemas.microsoft.com/office/powerpoint/2010/main" val="2083482703"/>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36.xml"/><Relationship Id="rId5" Type="http://schemas.openxmlformats.org/officeDocument/2006/relationships/image" Target="../media/image22.pn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6.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vimeo.com/176471192" TargetMode="Externa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image" Target="../media/image36.jpeg"/><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37.emf"/><Relationship Id="rId4" Type="http://schemas.openxmlformats.org/officeDocument/2006/relationships/package" Target="../embeddings/Microsoft_PowerPoint_Slide2.sldx"/></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41.emf"/><Relationship Id="rId4" Type="http://schemas.openxmlformats.org/officeDocument/2006/relationships/package" Target="../embeddings/Microsoft_PowerPoint_Slide3.sldx"/></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42.emf"/><Relationship Id="rId4" Type="http://schemas.openxmlformats.org/officeDocument/2006/relationships/package" Target="../embeddings/Microsoft_Word_Document4.docx"/></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mailto:gulgun.Kayim@minneapolismn.gov"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hyperlink" Target="mailto:wendy@intermediaarts.org" TargetMode="External"/><Relationship Id="rId4" Type="http://schemas.openxmlformats.org/officeDocument/2006/relationships/hyperlink" Target="http://www.minneapolismn.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gif"/><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package" Target="../embeddings/Microsoft_PowerPoint_Slide1.sld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7.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dirty="0"/>
              <a:t>Human systems dynamics &amp; developmental evaluation:  </a:t>
            </a:r>
            <a:r>
              <a:rPr lang="en-US" sz="2400" dirty="0"/>
              <a:t>Exploring the Intersection of Two Approaches to Evaluating the Creative CityMaking Project</a:t>
            </a:r>
          </a:p>
        </p:txBody>
      </p:sp>
      <p:sp>
        <p:nvSpPr>
          <p:cNvPr id="3" name="Subtitle 2"/>
          <p:cNvSpPr>
            <a:spLocks noGrp="1"/>
          </p:cNvSpPr>
          <p:nvPr>
            <p:ph type="subTitle" idx="1"/>
          </p:nvPr>
        </p:nvSpPr>
        <p:spPr/>
        <p:txBody>
          <a:bodyPr>
            <a:normAutofit fontScale="77500" lnSpcReduction="20000"/>
          </a:bodyPr>
          <a:lstStyle/>
          <a:p>
            <a:r>
              <a:rPr lang="en-US" dirty="0"/>
              <a:t>Katie Fritz Fogel &amp; Beki Saito, RAINBOW RESEARCH</a:t>
            </a:r>
          </a:p>
          <a:p>
            <a:r>
              <a:rPr lang="en-US" dirty="0"/>
              <a:t>Gulgun </a:t>
            </a:r>
            <a:r>
              <a:rPr lang="en-US" dirty="0" err="1"/>
              <a:t>Kayim</a:t>
            </a:r>
            <a:r>
              <a:rPr lang="en-US" dirty="0"/>
              <a:t>, Arts, Culture, &amp; the Creative Economy, CITY OF MINNEAPOLIS</a:t>
            </a:r>
          </a:p>
          <a:p>
            <a:r>
              <a:rPr lang="en-US" dirty="0"/>
              <a:t>Wendy Morris, INTERMEDIA ARTS</a:t>
            </a:r>
          </a:p>
        </p:txBody>
      </p:sp>
    </p:spTree>
    <p:extLst>
      <p:ext uri="{BB962C8B-B14F-4D97-AF65-F5344CB8AC3E}">
        <p14:creationId xmlns:p14="http://schemas.microsoft.com/office/powerpoint/2010/main" val="1887662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Adaptive Action</a:t>
            </a:r>
            <a:br>
              <a:rPr lang="en-US" dirty="0"/>
            </a:br>
            <a:r>
              <a:rPr lang="en-US" dirty="0"/>
              <a:t>Model</a:t>
            </a:r>
          </a:p>
        </p:txBody>
      </p:sp>
      <p:sp>
        <p:nvSpPr>
          <p:cNvPr id="19" name="Rectangle 18"/>
          <p:cNvSpPr/>
          <p:nvPr/>
        </p:nvSpPr>
        <p:spPr>
          <a:xfrm>
            <a:off x="6749829" y="6858001"/>
            <a:ext cx="2162773" cy="830997"/>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800" b="1" spc="150" dirty="0">
                <a:ln w="11430"/>
                <a:solidFill>
                  <a:srgbClr val="663300"/>
                </a:solidFill>
                <a:effectLst>
                  <a:outerShdw blurRad="25400" algn="tl" rotWithShape="0">
                    <a:srgbClr val="000000">
                      <a:alpha val="43000"/>
                    </a:srgbClr>
                  </a:outerShdw>
                </a:effectLst>
              </a:rPr>
              <a:t>What?</a:t>
            </a:r>
          </a:p>
        </p:txBody>
      </p:sp>
      <p:sp>
        <p:nvSpPr>
          <p:cNvPr id="20" name="Rectangle 19"/>
          <p:cNvSpPr/>
          <p:nvPr/>
        </p:nvSpPr>
        <p:spPr>
          <a:xfrm>
            <a:off x="3767241" y="2246243"/>
            <a:ext cx="1568058" cy="605294"/>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lnSpc>
                <a:spcPts val="4000"/>
              </a:lnSpc>
            </a:pPr>
            <a:r>
              <a:rPr lang="en-US" sz="2800" b="1" spc="150" dirty="0">
                <a:ln w="11430"/>
                <a:solidFill>
                  <a:srgbClr val="003A80"/>
                </a:solidFill>
                <a:effectLst>
                  <a:outerShdw blurRad="25400" algn="tl" rotWithShape="0">
                    <a:srgbClr val="000000">
                      <a:alpha val="43000"/>
                    </a:srgbClr>
                  </a:outerShdw>
                </a:effectLst>
                <a:latin typeface="Verdana" pitchFamily="34" charset="0"/>
              </a:rPr>
              <a:t>What?</a:t>
            </a:r>
          </a:p>
        </p:txBody>
      </p:sp>
      <p:sp>
        <p:nvSpPr>
          <p:cNvPr id="10" name="Sun 9"/>
          <p:cNvSpPr>
            <a:spLocks noChangeAspect="1"/>
          </p:cNvSpPr>
          <p:nvPr/>
        </p:nvSpPr>
        <p:spPr>
          <a:xfrm>
            <a:off x="10423302" y="6695082"/>
            <a:ext cx="101600" cy="91440"/>
          </a:xfrm>
          <a:prstGeom prst="sun">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C:\Documents and Settings\Polly\Local Settings\Temporary Internet Files\Content.IE5\0LPXFQYB\MCj04398070000[1].png"/>
          <p:cNvPicPr>
            <a:picLocks noChangeAspect="1" noChangeArrowheads="1"/>
          </p:cNvPicPr>
          <p:nvPr/>
        </p:nvPicPr>
        <p:blipFill>
          <a:blip r:embed="rId3" cstate="email">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bwMode="auto">
          <a:xfrm rot="10261617">
            <a:off x="-2921237" y="1227707"/>
            <a:ext cx="2514908" cy="2202924"/>
          </a:xfrm>
          <a:prstGeom prst="rect">
            <a:avLst/>
          </a:prstGeom>
          <a:noFill/>
        </p:spPr>
      </p:pic>
      <p:pic>
        <p:nvPicPr>
          <p:cNvPr id="17" name="Picture 2" descr="C:\Documents and Settings\Polly\Local Settings\Temporary Internet Files\Content.IE5\0LPXFQYB\MCj04398070000[1].png"/>
          <p:cNvPicPr>
            <a:picLocks noChangeArrowheads="1"/>
          </p:cNvPicPr>
          <p:nvPr/>
        </p:nvPicPr>
        <p:blipFill>
          <a:blip r:embed="rId3" cstate="print">
            <a:duotone>
              <a:prstClr val="black"/>
              <a:srgbClr val="D9C3A5">
                <a:tint val="50000"/>
                <a:satMod val="180000"/>
              </a:srgbClr>
            </a:duotone>
          </a:blip>
          <a:srcRect/>
          <a:stretch>
            <a:fillRect/>
          </a:stretch>
        </p:blipFill>
        <p:spPr bwMode="auto">
          <a:xfrm rot="17203586">
            <a:off x="-3774495" y="5000918"/>
            <a:ext cx="2763254" cy="2506541"/>
          </a:xfrm>
          <a:prstGeom prst="rect">
            <a:avLst/>
          </a:prstGeom>
          <a:noFill/>
        </p:spPr>
      </p:pic>
      <p:pic>
        <p:nvPicPr>
          <p:cNvPr id="18" name="Picture 2" descr="C:\Documents and Settings\Polly\Local Settings\Temporary Internet Files\Content.IE5\0LPXFQYB\MCj04398070000[1].png"/>
          <p:cNvPicPr preferRelativeResize="0">
            <a:picLocks noChangeArrowheads="1"/>
          </p:cNvPicPr>
          <p:nvPr/>
        </p:nvPicPr>
        <p:blipFill>
          <a:blip r:embed="rId3" cstate="print">
            <a:duotone>
              <a:prstClr val="black"/>
              <a:schemeClr val="accent1">
                <a:tint val="45000"/>
                <a:satMod val="400000"/>
              </a:schemeClr>
            </a:duotone>
          </a:blip>
          <a:srcRect/>
          <a:stretch>
            <a:fillRect/>
          </a:stretch>
        </p:blipFill>
        <p:spPr bwMode="auto">
          <a:xfrm rot="3140709">
            <a:off x="-3854727" y="2718597"/>
            <a:ext cx="2861911" cy="3115710"/>
          </a:xfrm>
          <a:prstGeom prst="rect">
            <a:avLst/>
          </a:prstGeom>
          <a:noFill/>
        </p:spPr>
      </p:pic>
      <p:sp>
        <p:nvSpPr>
          <p:cNvPr id="12" name="Isosceles Triangle 11"/>
          <p:cNvSpPr>
            <a:spLocks noChangeAspect="1"/>
          </p:cNvSpPr>
          <p:nvPr/>
        </p:nvSpPr>
        <p:spPr>
          <a:xfrm>
            <a:off x="4100251" y="1656222"/>
            <a:ext cx="4354637" cy="3035048"/>
          </a:xfrm>
          <a:prstGeom prst="triangle">
            <a:avLst/>
          </a:prstGeom>
          <a:gradFill flip="none" rotWithShape="1">
            <a:gsLst>
              <a:gs pos="0">
                <a:srgbClr val="6C5C44"/>
              </a:gs>
              <a:gs pos="94000">
                <a:srgbClr val="CCC099"/>
              </a:gs>
              <a:gs pos="100000">
                <a:schemeClr val="accent1">
                  <a:tint val="23500"/>
                  <a:satMod val="160000"/>
                </a:schemeClr>
              </a:gs>
            </a:gsLst>
            <a:lin ang="16200000" scaled="1"/>
            <a:tileRect/>
          </a:gradFill>
          <a:ln>
            <a:solidFill>
              <a:srgbClr val="CCC099"/>
            </a:solidFill>
          </a:ln>
          <a:effectLst>
            <a:outerShdw blurRad="50800" dist="88900" dir="1920000" algn="tl" rotWithShape="0">
              <a:srgbClr val="003A80">
                <a:alpha val="40000"/>
              </a:srgb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tIns="18288" bIns="18288" rtlCol="0" anchor="t" anchorCtr="0"/>
          <a:lstStyle/>
          <a:p>
            <a:pPr marL="457200" indent="-457200"/>
            <a:endParaRPr lang="en-US" sz="1400" dirty="0">
              <a:solidFill>
                <a:srgbClr val="663300"/>
              </a:solidFill>
              <a:latin typeface="Verdana" pitchFamily="34" charset="0"/>
            </a:endParaRPr>
          </a:p>
        </p:txBody>
      </p:sp>
      <p:sp>
        <p:nvSpPr>
          <p:cNvPr id="13" name="Rectangle 12"/>
          <p:cNvSpPr/>
          <p:nvPr/>
        </p:nvSpPr>
        <p:spPr>
          <a:xfrm>
            <a:off x="4641952" y="3233990"/>
            <a:ext cx="3214135" cy="725773"/>
          </a:xfrm>
          <a:prstGeom prst="rect">
            <a:avLst/>
          </a:prstGeom>
          <a:noFill/>
          <a:ln>
            <a:noFill/>
          </a:ln>
          <a:effectLst/>
          <a:scene3d>
            <a:camera prst="orthographicFront"/>
            <a:lightRig rig="threePt" dir="t"/>
          </a:scene3d>
          <a:sp3d>
            <a:bevelT w="0" h="0" prst="angle"/>
          </a:sp3d>
        </p:spPr>
        <p:style>
          <a:lnRef idx="2">
            <a:schemeClr val="accent1">
              <a:shade val="50000"/>
            </a:schemeClr>
          </a:lnRef>
          <a:fillRef idx="1">
            <a:schemeClr val="accent1"/>
          </a:fillRef>
          <a:effectRef idx="0">
            <a:schemeClr val="accent1"/>
          </a:effectRef>
          <a:fontRef idx="minor">
            <a:schemeClr val="lt1"/>
          </a:fontRef>
        </p:style>
        <p:txBody>
          <a:bodyPr tIns="18288" bIns="18288" rtlCol="0" anchor="t" anchorCtr="0"/>
          <a:lstStyle/>
          <a:p>
            <a:pPr algn="ctr"/>
            <a:r>
              <a:rPr lang="en-US" sz="3200" b="1" dirty="0">
                <a:solidFill>
                  <a:srgbClr val="E8E1C2"/>
                </a:solidFill>
                <a:latin typeface="Verdana" pitchFamily="34" charset="0"/>
              </a:rPr>
              <a:t>Adaptive</a:t>
            </a:r>
            <a:br>
              <a:rPr lang="en-US" sz="3200" b="1" dirty="0">
                <a:solidFill>
                  <a:srgbClr val="E8E1C2"/>
                </a:solidFill>
                <a:latin typeface="Verdana" pitchFamily="34" charset="0"/>
              </a:rPr>
            </a:br>
            <a:r>
              <a:rPr lang="en-US" sz="3200" b="1" dirty="0">
                <a:solidFill>
                  <a:srgbClr val="E8E1C2"/>
                </a:solidFill>
                <a:latin typeface="Verdana" pitchFamily="34" charset="0"/>
              </a:rPr>
              <a:t>Action</a:t>
            </a:r>
          </a:p>
        </p:txBody>
      </p:sp>
      <p:sp>
        <p:nvSpPr>
          <p:cNvPr id="25" name="Rectangle 24"/>
          <p:cNvSpPr/>
          <p:nvPr/>
        </p:nvSpPr>
        <p:spPr>
          <a:xfrm>
            <a:off x="5205101" y="4863547"/>
            <a:ext cx="1805299" cy="1323439"/>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lnSpc>
                <a:spcPts val="2400"/>
              </a:lnSpc>
            </a:pPr>
            <a:r>
              <a:rPr lang="en-US" sz="2800" b="1" spc="150" dirty="0">
                <a:ln w="11430"/>
                <a:solidFill>
                  <a:srgbClr val="003A80"/>
                </a:solidFill>
                <a:effectLst>
                  <a:outerShdw blurRad="25400" algn="tl" rotWithShape="0">
                    <a:srgbClr val="000000">
                      <a:alpha val="43000"/>
                    </a:srgbClr>
                  </a:outerShdw>
                </a:effectLst>
                <a:latin typeface="Verdana" pitchFamily="34" charset="0"/>
              </a:rPr>
              <a:t>So what does it mean?</a:t>
            </a:r>
          </a:p>
        </p:txBody>
      </p:sp>
      <p:sp>
        <p:nvSpPr>
          <p:cNvPr id="27" name="Curved Up Arrow 26"/>
          <p:cNvSpPr/>
          <p:nvPr/>
        </p:nvSpPr>
        <p:spPr>
          <a:xfrm>
            <a:off x="4426225" y="4744280"/>
            <a:ext cx="3596619" cy="1662485"/>
          </a:xfrm>
          <a:prstGeom prst="curvedUpArrow">
            <a:avLst>
              <a:gd name="adj1" fmla="val 16839"/>
              <a:gd name="adj2" fmla="val 48033"/>
              <a:gd name="adj3" fmla="val 35363"/>
            </a:avLst>
          </a:prstGeom>
          <a:gradFill>
            <a:gsLst>
              <a:gs pos="0">
                <a:srgbClr val="663300">
                  <a:alpha val="80000"/>
                </a:srgbClr>
              </a:gs>
              <a:gs pos="40000">
                <a:srgbClr val="6C5C44">
                  <a:alpha val="80000"/>
                </a:srgbClr>
              </a:gs>
            </a:gsLst>
            <a:lin ang="5400000" scaled="0"/>
          </a:gradFill>
          <a:ln w="12700">
            <a:solidFill>
              <a:srgbClr val="6C5C44"/>
            </a:solidFill>
          </a:ln>
          <a:effectLst>
            <a:outerShdw blurRad="50800" dist="101600" dir="6060000" algn="tl" rotWithShape="0">
              <a:srgbClr val="003A80">
                <a:alpha val="40000"/>
              </a:srgbClr>
            </a:outerShdw>
          </a:effectLst>
          <a:scene3d>
            <a:camera prst="orthographicFront"/>
            <a:lightRig rig="sof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Curved Up Arrow 42"/>
          <p:cNvSpPr/>
          <p:nvPr/>
        </p:nvSpPr>
        <p:spPr>
          <a:xfrm rot="13922476">
            <a:off x="6557199" y="1460651"/>
            <a:ext cx="3375207" cy="1998989"/>
          </a:xfrm>
          <a:prstGeom prst="curvedUpArrow">
            <a:avLst>
              <a:gd name="adj1" fmla="val 16839"/>
              <a:gd name="adj2" fmla="val 48033"/>
              <a:gd name="adj3" fmla="val 35363"/>
            </a:avLst>
          </a:prstGeom>
          <a:gradFill>
            <a:gsLst>
              <a:gs pos="0">
                <a:srgbClr val="6C5C44">
                  <a:alpha val="80000"/>
                </a:srgbClr>
              </a:gs>
              <a:gs pos="40000">
                <a:srgbClr val="CCC099">
                  <a:alpha val="80000"/>
                </a:srgbClr>
              </a:gs>
            </a:gsLst>
            <a:lin ang="5400000" scaled="0"/>
          </a:gradFill>
          <a:ln w="12700">
            <a:solidFill>
              <a:srgbClr val="CCC099"/>
            </a:solidFill>
          </a:ln>
          <a:effectLst>
            <a:outerShdw blurRad="50800" dist="101600" dir="6060000" algn="tl" rotWithShape="0">
              <a:srgbClr val="003A80">
                <a:alpha val="40000"/>
              </a:srgbClr>
            </a:outerShdw>
          </a:effectLst>
          <a:scene3d>
            <a:camera prst="orthographicFront"/>
            <a:lightRig rig="sof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Curved Up Arrow 44"/>
          <p:cNvSpPr/>
          <p:nvPr/>
        </p:nvSpPr>
        <p:spPr>
          <a:xfrm rot="7551289">
            <a:off x="2483851" y="1599912"/>
            <a:ext cx="3337278" cy="2054215"/>
          </a:xfrm>
          <a:prstGeom prst="curvedUpArrow">
            <a:avLst>
              <a:gd name="adj1" fmla="val 16839"/>
              <a:gd name="adj2" fmla="val 48033"/>
              <a:gd name="adj3" fmla="val 35363"/>
            </a:avLst>
          </a:prstGeom>
          <a:gradFill>
            <a:gsLst>
              <a:gs pos="0">
                <a:srgbClr val="CCC099">
                  <a:alpha val="80000"/>
                </a:srgbClr>
              </a:gs>
              <a:gs pos="40000">
                <a:srgbClr val="F0F0DD"/>
              </a:gs>
            </a:gsLst>
            <a:lin ang="5400000" scaled="0"/>
          </a:gradFill>
          <a:ln w="12700">
            <a:solidFill>
              <a:srgbClr val="E8E1C2"/>
            </a:solidFill>
          </a:ln>
          <a:effectLst>
            <a:outerShdw blurRad="50800" dist="101600" dir="6060000" algn="tl" rotWithShape="0">
              <a:srgbClr val="003A80">
                <a:alpha val="40000"/>
              </a:srgbClr>
            </a:outerShdw>
          </a:effectLst>
          <a:scene3d>
            <a:camera prst="orthographicFront"/>
            <a:lightRig rig="sof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Rectangle 25"/>
          <p:cNvSpPr/>
          <p:nvPr/>
        </p:nvSpPr>
        <p:spPr>
          <a:xfrm>
            <a:off x="7226058" y="2226546"/>
            <a:ext cx="1878186" cy="1323439"/>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lnSpc>
                <a:spcPts val="2400"/>
              </a:lnSpc>
            </a:pPr>
            <a:r>
              <a:rPr lang="en-US" sz="2800" b="1" spc="150" dirty="0">
                <a:ln w="11430"/>
                <a:solidFill>
                  <a:srgbClr val="003A80"/>
                </a:solidFill>
                <a:effectLst>
                  <a:outerShdw blurRad="25400" algn="tl" rotWithShape="0">
                    <a:srgbClr val="000000">
                      <a:alpha val="43000"/>
                    </a:srgbClr>
                  </a:outerShdw>
                </a:effectLst>
                <a:latin typeface="Verdana" pitchFamily="34" charset="0"/>
              </a:rPr>
              <a:t>Now  what will we do?</a:t>
            </a:r>
          </a:p>
        </p:txBody>
      </p:sp>
    </p:spTree>
    <p:extLst>
      <p:ext uri="{BB962C8B-B14F-4D97-AF65-F5344CB8AC3E}">
        <p14:creationId xmlns:p14="http://schemas.microsoft.com/office/powerpoint/2010/main" val="33849697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45"/>
                                        </p:tgtEl>
                                        <p:attrNameLst>
                                          <p:attrName>style.visibility</p:attrName>
                                        </p:attrNameLst>
                                      </p:cBhvr>
                                      <p:to>
                                        <p:strVal val="visible"/>
                                      </p:to>
                                    </p:set>
                                    <p:anim calcmode="lin" valueType="num">
                                      <p:cBhvr>
                                        <p:cTn id="13" dur="1000" fill="hold"/>
                                        <p:tgtEl>
                                          <p:spTgt spid="45"/>
                                        </p:tgtEl>
                                        <p:attrNameLst>
                                          <p:attrName>ppt_w</p:attrName>
                                        </p:attrNameLst>
                                      </p:cBhvr>
                                      <p:tavLst>
                                        <p:tav tm="0">
                                          <p:val>
                                            <p:fltVal val="0"/>
                                          </p:val>
                                        </p:tav>
                                        <p:tav tm="100000">
                                          <p:val>
                                            <p:strVal val="#ppt_w"/>
                                          </p:val>
                                        </p:tav>
                                      </p:tavLst>
                                    </p:anim>
                                    <p:anim calcmode="lin" valueType="num">
                                      <p:cBhvr>
                                        <p:cTn id="14" dur="1000" fill="hold"/>
                                        <p:tgtEl>
                                          <p:spTgt spid="45"/>
                                        </p:tgtEl>
                                        <p:attrNameLst>
                                          <p:attrName>ppt_h</p:attrName>
                                        </p:attrNameLst>
                                      </p:cBhvr>
                                      <p:tavLst>
                                        <p:tav tm="0">
                                          <p:val>
                                            <p:fltVal val="0"/>
                                          </p:val>
                                        </p:tav>
                                        <p:tav tm="100000">
                                          <p:val>
                                            <p:strVal val="#ppt_h"/>
                                          </p:val>
                                        </p:tav>
                                      </p:tavLst>
                                    </p:anim>
                                    <p:anim calcmode="lin" valueType="num">
                                      <p:cBhvr>
                                        <p:cTn id="15" dur="1000" fill="hold"/>
                                        <p:tgtEl>
                                          <p:spTgt spid="45"/>
                                        </p:tgtEl>
                                        <p:attrNameLst>
                                          <p:attrName>style.rotation</p:attrName>
                                        </p:attrNameLst>
                                      </p:cBhvr>
                                      <p:tavLst>
                                        <p:tav tm="0">
                                          <p:val>
                                            <p:fltVal val="90"/>
                                          </p:val>
                                        </p:tav>
                                        <p:tav tm="100000">
                                          <p:val>
                                            <p:fltVal val="0"/>
                                          </p:val>
                                        </p:tav>
                                      </p:tavLst>
                                    </p:anim>
                                    <p:animEffect transition="in" filter="fade">
                                      <p:cBhvr>
                                        <p:cTn id="16" dur="1000"/>
                                        <p:tgtEl>
                                          <p:spTgt spid="45"/>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1000" fill="hold"/>
                                        <p:tgtEl>
                                          <p:spTgt spid="25"/>
                                        </p:tgtEl>
                                        <p:attrNameLst>
                                          <p:attrName>ppt_w</p:attrName>
                                        </p:attrNameLst>
                                      </p:cBhvr>
                                      <p:tavLst>
                                        <p:tav tm="0">
                                          <p:val>
                                            <p:fltVal val="0"/>
                                          </p:val>
                                        </p:tav>
                                        <p:tav tm="100000">
                                          <p:val>
                                            <p:strVal val="#ppt_w"/>
                                          </p:val>
                                        </p:tav>
                                      </p:tavLst>
                                    </p:anim>
                                    <p:anim calcmode="lin" valueType="num">
                                      <p:cBhvr>
                                        <p:cTn id="22" dur="1000" fill="hold"/>
                                        <p:tgtEl>
                                          <p:spTgt spid="25"/>
                                        </p:tgtEl>
                                        <p:attrNameLst>
                                          <p:attrName>ppt_h</p:attrName>
                                        </p:attrNameLst>
                                      </p:cBhvr>
                                      <p:tavLst>
                                        <p:tav tm="0">
                                          <p:val>
                                            <p:fltVal val="0"/>
                                          </p:val>
                                        </p:tav>
                                        <p:tav tm="100000">
                                          <p:val>
                                            <p:strVal val="#ppt_h"/>
                                          </p:val>
                                        </p:tav>
                                      </p:tavLst>
                                    </p:anim>
                                    <p:anim calcmode="lin" valueType="num">
                                      <p:cBhvr>
                                        <p:cTn id="23" dur="1000" fill="hold"/>
                                        <p:tgtEl>
                                          <p:spTgt spid="25"/>
                                        </p:tgtEl>
                                        <p:attrNameLst>
                                          <p:attrName>style.rotation</p:attrName>
                                        </p:attrNameLst>
                                      </p:cBhvr>
                                      <p:tavLst>
                                        <p:tav tm="0">
                                          <p:val>
                                            <p:fltVal val="90"/>
                                          </p:val>
                                        </p:tav>
                                        <p:tav tm="100000">
                                          <p:val>
                                            <p:fltVal val="0"/>
                                          </p:val>
                                        </p:tav>
                                      </p:tavLst>
                                    </p:anim>
                                    <p:animEffect transition="in" filter="fade">
                                      <p:cBhvr>
                                        <p:cTn id="24" dur="1000"/>
                                        <p:tgtEl>
                                          <p:spTgt spid="25"/>
                                        </p:tgtEl>
                                      </p:cBhvr>
                                    </p:animEffect>
                                  </p:childTnLst>
                                </p:cTn>
                              </p:par>
                              <p:par>
                                <p:cTn id="25" presetID="31" presetClass="entr" presetSubtype="0" fill="hold" grpId="0" nodeType="withEffect">
                                  <p:stCondLst>
                                    <p:cond delay="0"/>
                                  </p:stCondLst>
                                  <p:iterate type="lt">
                                    <p:tmPct val="5000"/>
                                  </p:iterate>
                                  <p:childTnLst>
                                    <p:set>
                                      <p:cBhvr>
                                        <p:cTn id="26" dur="1" fill="hold">
                                          <p:stCondLst>
                                            <p:cond delay="0"/>
                                          </p:stCondLst>
                                        </p:cTn>
                                        <p:tgtEl>
                                          <p:spTgt spid="27"/>
                                        </p:tgtEl>
                                        <p:attrNameLst>
                                          <p:attrName>style.visibility</p:attrName>
                                        </p:attrNameLst>
                                      </p:cBhvr>
                                      <p:to>
                                        <p:strVal val="visible"/>
                                      </p:to>
                                    </p:set>
                                    <p:anim calcmode="lin" valueType="num">
                                      <p:cBhvr>
                                        <p:cTn id="27" dur="1000" fill="hold"/>
                                        <p:tgtEl>
                                          <p:spTgt spid="27"/>
                                        </p:tgtEl>
                                        <p:attrNameLst>
                                          <p:attrName>ppt_w</p:attrName>
                                        </p:attrNameLst>
                                      </p:cBhvr>
                                      <p:tavLst>
                                        <p:tav tm="0">
                                          <p:val>
                                            <p:fltVal val="0"/>
                                          </p:val>
                                        </p:tav>
                                        <p:tav tm="100000">
                                          <p:val>
                                            <p:strVal val="#ppt_w"/>
                                          </p:val>
                                        </p:tav>
                                      </p:tavLst>
                                    </p:anim>
                                    <p:anim calcmode="lin" valueType="num">
                                      <p:cBhvr>
                                        <p:cTn id="28" dur="1000" fill="hold"/>
                                        <p:tgtEl>
                                          <p:spTgt spid="27"/>
                                        </p:tgtEl>
                                        <p:attrNameLst>
                                          <p:attrName>ppt_h</p:attrName>
                                        </p:attrNameLst>
                                      </p:cBhvr>
                                      <p:tavLst>
                                        <p:tav tm="0">
                                          <p:val>
                                            <p:fltVal val="0"/>
                                          </p:val>
                                        </p:tav>
                                        <p:tav tm="100000">
                                          <p:val>
                                            <p:strVal val="#ppt_h"/>
                                          </p:val>
                                        </p:tav>
                                      </p:tavLst>
                                    </p:anim>
                                    <p:anim calcmode="lin" valueType="num">
                                      <p:cBhvr>
                                        <p:cTn id="29" dur="1000" fill="hold"/>
                                        <p:tgtEl>
                                          <p:spTgt spid="27"/>
                                        </p:tgtEl>
                                        <p:attrNameLst>
                                          <p:attrName>style.rotation</p:attrName>
                                        </p:attrNameLst>
                                      </p:cBhvr>
                                      <p:tavLst>
                                        <p:tav tm="0">
                                          <p:val>
                                            <p:fltVal val="90"/>
                                          </p:val>
                                        </p:tav>
                                        <p:tav tm="100000">
                                          <p:val>
                                            <p:fltVal val="0"/>
                                          </p:val>
                                        </p:tav>
                                      </p:tavLst>
                                    </p:anim>
                                    <p:animEffect transition="in" filter="fade">
                                      <p:cBhvr>
                                        <p:cTn id="30" dur="10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p:cTn id="35" dur="1000" fill="hold"/>
                                        <p:tgtEl>
                                          <p:spTgt spid="26"/>
                                        </p:tgtEl>
                                        <p:attrNameLst>
                                          <p:attrName>ppt_w</p:attrName>
                                        </p:attrNameLst>
                                      </p:cBhvr>
                                      <p:tavLst>
                                        <p:tav tm="0">
                                          <p:val>
                                            <p:fltVal val="0"/>
                                          </p:val>
                                        </p:tav>
                                        <p:tav tm="100000">
                                          <p:val>
                                            <p:strVal val="#ppt_w"/>
                                          </p:val>
                                        </p:tav>
                                      </p:tavLst>
                                    </p:anim>
                                    <p:anim calcmode="lin" valueType="num">
                                      <p:cBhvr>
                                        <p:cTn id="36" dur="1000" fill="hold"/>
                                        <p:tgtEl>
                                          <p:spTgt spid="26"/>
                                        </p:tgtEl>
                                        <p:attrNameLst>
                                          <p:attrName>ppt_h</p:attrName>
                                        </p:attrNameLst>
                                      </p:cBhvr>
                                      <p:tavLst>
                                        <p:tav tm="0">
                                          <p:val>
                                            <p:fltVal val="0"/>
                                          </p:val>
                                        </p:tav>
                                        <p:tav tm="100000">
                                          <p:val>
                                            <p:strVal val="#ppt_h"/>
                                          </p:val>
                                        </p:tav>
                                      </p:tavLst>
                                    </p:anim>
                                    <p:anim calcmode="lin" valueType="num">
                                      <p:cBhvr>
                                        <p:cTn id="37" dur="1000" fill="hold"/>
                                        <p:tgtEl>
                                          <p:spTgt spid="26"/>
                                        </p:tgtEl>
                                        <p:attrNameLst>
                                          <p:attrName>style.rotation</p:attrName>
                                        </p:attrNameLst>
                                      </p:cBhvr>
                                      <p:tavLst>
                                        <p:tav tm="0">
                                          <p:val>
                                            <p:fltVal val="90"/>
                                          </p:val>
                                        </p:tav>
                                        <p:tav tm="100000">
                                          <p:val>
                                            <p:fltVal val="0"/>
                                          </p:val>
                                        </p:tav>
                                      </p:tavLst>
                                    </p:anim>
                                    <p:animEffect transition="in" filter="fade">
                                      <p:cBhvr>
                                        <p:cTn id="38" dur="1000"/>
                                        <p:tgtEl>
                                          <p:spTgt spid="26"/>
                                        </p:tgtEl>
                                      </p:cBhvr>
                                    </p:animEffect>
                                  </p:childTnLst>
                                </p:cTn>
                              </p:par>
                              <p:par>
                                <p:cTn id="39" presetID="31" presetClass="entr" presetSubtype="0" fill="hold" grpId="0" nodeType="withEffect">
                                  <p:stCondLst>
                                    <p:cond delay="0"/>
                                  </p:stCondLst>
                                  <p:iterate type="lt">
                                    <p:tmPct val="5000"/>
                                  </p:iterate>
                                  <p:childTnLst>
                                    <p:set>
                                      <p:cBhvr>
                                        <p:cTn id="40" dur="1" fill="hold">
                                          <p:stCondLst>
                                            <p:cond delay="0"/>
                                          </p:stCondLst>
                                        </p:cTn>
                                        <p:tgtEl>
                                          <p:spTgt spid="43"/>
                                        </p:tgtEl>
                                        <p:attrNameLst>
                                          <p:attrName>style.visibility</p:attrName>
                                        </p:attrNameLst>
                                      </p:cBhvr>
                                      <p:to>
                                        <p:strVal val="visible"/>
                                      </p:to>
                                    </p:set>
                                    <p:anim calcmode="lin" valueType="num">
                                      <p:cBhvr>
                                        <p:cTn id="41" dur="1000" fill="hold"/>
                                        <p:tgtEl>
                                          <p:spTgt spid="43"/>
                                        </p:tgtEl>
                                        <p:attrNameLst>
                                          <p:attrName>ppt_w</p:attrName>
                                        </p:attrNameLst>
                                      </p:cBhvr>
                                      <p:tavLst>
                                        <p:tav tm="0">
                                          <p:val>
                                            <p:fltVal val="0"/>
                                          </p:val>
                                        </p:tav>
                                        <p:tav tm="100000">
                                          <p:val>
                                            <p:strVal val="#ppt_w"/>
                                          </p:val>
                                        </p:tav>
                                      </p:tavLst>
                                    </p:anim>
                                    <p:anim calcmode="lin" valueType="num">
                                      <p:cBhvr>
                                        <p:cTn id="42" dur="1000" fill="hold"/>
                                        <p:tgtEl>
                                          <p:spTgt spid="43"/>
                                        </p:tgtEl>
                                        <p:attrNameLst>
                                          <p:attrName>ppt_h</p:attrName>
                                        </p:attrNameLst>
                                      </p:cBhvr>
                                      <p:tavLst>
                                        <p:tav tm="0">
                                          <p:val>
                                            <p:fltVal val="0"/>
                                          </p:val>
                                        </p:tav>
                                        <p:tav tm="100000">
                                          <p:val>
                                            <p:strVal val="#ppt_h"/>
                                          </p:val>
                                        </p:tav>
                                      </p:tavLst>
                                    </p:anim>
                                    <p:anim calcmode="lin" valueType="num">
                                      <p:cBhvr>
                                        <p:cTn id="43" dur="1000" fill="hold"/>
                                        <p:tgtEl>
                                          <p:spTgt spid="43"/>
                                        </p:tgtEl>
                                        <p:attrNameLst>
                                          <p:attrName>style.rotation</p:attrName>
                                        </p:attrNameLst>
                                      </p:cBhvr>
                                      <p:tavLst>
                                        <p:tav tm="0">
                                          <p:val>
                                            <p:fltVal val="90"/>
                                          </p:val>
                                        </p:tav>
                                        <p:tav tm="100000">
                                          <p:val>
                                            <p:fltVal val="0"/>
                                          </p:val>
                                        </p:tav>
                                      </p:tavLst>
                                    </p:anim>
                                    <p:animEffect transition="in" filter="fade">
                                      <p:cBhvr>
                                        <p:cTn id="44" dur="1000"/>
                                        <p:tgtEl>
                                          <p:spTgt spid="43"/>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iterate type="wd">
                                    <p:tmPct val="5000"/>
                                  </p:iterate>
                                  <p:childTnLst>
                                    <p:set>
                                      <p:cBhvr>
                                        <p:cTn id="48" dur="1" fill="hold">
                                          <p:stCondLst>
                                            <p:cond delay="0"/>
                                          </p:stCondLst>
                                        </p:cTn>
                                        <p:tgtEl>
                                          <p:spTgt spid="13"/>
                                        </p:tgtEl>
                                        <p:attrNameLst>
                                          <p:attrName>style.visibility</p:attrName>
                                        </p:attrNameLst>
                                      </p:cBhvr>
                                      <p:to>
                                        <p:strVal val="visible"/>
                                      </p:to>
                                    </p:set>
                                    <p:anim calcmode="lin" valueType="num">
                                      <p:cBhvr>
                                        <p:cTn id="49" dur="1000" fill="hold"/>
                                        <p:tgtEl>
                                          <p:spTgt spid="13"/>
                                        </p:tgtEl>
                                        <p:attrNameLst>
                                          <p:attrName>ppt_w</p:attrName>
                                        </p:attrNameLst>
                                      </p:cBhvr>
                                      <p:tavLst>
                                        <p:tav tm="0">
                                          <p:val>
                                            <p:fltVal val="0"/>
                                          </p:val>
                                        </p:tav>
                                        <p:tav tm="100000">
                                          <p:val>
                                            <p:strVal val="#ppt_w"/>
                                          </p:val>
                                        </p:tav>
                                      </p:tavLst>
                                    </p:anim>
                                    <p:anim calcmode="lin" valueType="num">
                                      <p:cBhvr>
                                        <p:cTn id="50" dur="1000" fill="hold"/>
                                        <p:tgtEl>
                                          <p:spTgt spid="13"/>
                                        </p:tgtEl>
                                        <p:attrNameLst>
                                          <p:attrName>ppt_h</p:attrName>
                                        </p:attrNameLst>
                                      </p:cBhvr>
                                      <p:tavLst>
                                        <p:tav tm="0">
                                          <p:val>
                                            <p:fltVal val="0"/>
                                          </p:val>
                                        </p:tav>
                                        <p:tav tm="100000">
                                          <p:val>
                                            <p:strVal val="#ppt_h"/>
                                          </p:val>
                                        </p:tav>
                                      </p:tavLst>
                                    </p:anim>
                                    <p:anim calcmode="lin" valueType="num">
                                      <p:cBhvr>
                                        <p:cTn id="51" dur="1000" fill="hold"/>
                                        <p:tgtEl>
                                          <p:spTgt spid="13"/>
                                        </p:tgtEl>
                                        <p:attrNameLst>
                                          <p:attrName>style.rotation</p:attrName>
                                        </p:attrNameLst>
                                      </p:cBhvr>
                                      <p:tavLst>
                                        <p:tav tm="0">
                                          <p:val>
                                            <p:fltVal val="90"/>
                                          </p:val>
                                        </p:tav>
                                        <p:tav tm="100000">
                                          <p:val>
                                            <p:fltVal val="0"/>
                                          </p:val>
                                        </p:tav>
                                      </p:tavLst>
                                    </p:anim>
                                    <p:animEffect transition="in" filter="fade">
                                      <p:cBhvr>
                                        <p:cTn id="5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3" grpId="0"/>
      <p:bldP spid="25" grpId="0"/>
      <p:bldP spid="27" grpId="0" animBg="1"/>
      <p:bldP spid="43" grpId="0" animBg="1"/>
      <p:bldP spid="45" grpId="0" animBg="1"/>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a:t>
            </a:r>
            <a:br>
              <a:rPr lang="en-US" dirty="0"/>
            </a:br>
            <a:r>
              <a:rPr lang="en-US" dirty="0"/>
              <a:t>Background</a:t>
            </a:r>
          </a:p>
        </p:txBody>
      </p:sp>
      <p:sp>
        <p:nvSpPr>
          <p:cNvPr id="11" name="Rounded Rectangle 10"/>
          <p:cNvSpPr/>
          <p:nvPr/>
        </p:nvSpPr>
        <p:spPr>
          <a:xfrm>
            <a:off x="3104004" y="3320142"/>
            <a:ext cx="7259196" cy="2852058"/>
          </a:xfrm>
          <a:prstGeom prst="roundRect">
            <a:avLst/>
          </a:prstGeom>
          <a:solidFill>
            <a:srgbClr val="D5EDF4"/>
          </a:solidFill>
          <a:ln>
            <a:solidFill>
              <a:srgbClr val="CCC099"/>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tIns="274320" rtlCol="0" anchor="ctr" anchorCtr="0"/>
          <a:lstStyle/>
          <a:p>
            <a:r>
              <a:rPr lang="en-US" sz="2400" b="1" dirty="0">
                <a:solidFill>
                  <a:srgbClr val="663300"/>
                </a:solidFill>
                <a:latin typeface="Verdana" pitchFamily="34" charset="0"/>
              </a:rPr>
              <a:t>Use?</a:t>
            </a:r>
            <a:endParaRPr lang="en-US" sz="2400" dirty="0">
              <a:solidFill>
                <a:srgbClr val="663300"/>
              </a:solidFill>
              <a:latin typeface="Verdana" pitchFamily="34" charset="0"/>
            </a:endParaRPr>
          </a:p>
          <a:p>
            <a:pPr algn="ctr"/>
            <a:endParaRPr lang="en-US" sz="2400" dirty="0"/>
          </a:p>
        </p:txBody>
      </p:sp>
      <p:sp>
        <p:nvSpPr>
          <p:cNvPr id="14" name="Rounded Rectangle 13"/>
          <p:cNvSpPr/>
          <p:nvPr/>
        </p:nvSpPr>
        <p:spPr>
          <a:xfrm>
            <a:off x="1981200" y="1752600"/>
            <a:ext cx="5486400" cy="1097280"/>
          </a:xfrm>
          <a:prstGeom prst="roundRect">
            <a:avLst/>
          </a:prstGeom>
          <a:solidFill>
            <a:schemeClr val="bg2"/>
          </a:solidFill>
          <a:ln>
            <a:solidFill>
              <a:srgbClr val="CCC099"/>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tIns="274320" rtlCol="0" anchor="ctr" anchorCtr="0"/>
          <a:lstStyle/>
          <a:p>
            <a:r>
              <a:rPr lang="en-US" sz="2400" b="1" dirty="0">
                <a:solidFill>
                  <a:srgbClr val="663300"/>
                </a:solidFill>
                <a:latin typeface="Verdana" pitchFamily="34" charset="0"/>
              </a:rPr>
              <a:t>Why?</a:t>
            </a:r>
            <a:endParaRPr lang="en-US" sz="2400" dirty="0">
              <a:solidFill>
                <a:srgbClr val="663300"/>
              </a:solidFill>
              <a:latin typeface="Verdana" pitchFamily="34" charset="0"/>
            </a:endParaRPr>
          </a:p>
          <a:p>
            <a:endParaRPr lang="en-US" sz="2400" dirty="0"/>
          </a:p>
        </p:txBody>
      </p:sp>
      <p:sp>
        <p:nvSpPr>
          <p:cNvPr id="21" name="Rounded Rectangle 20"/>
          <p:cNvSpPr/>
          <p:nvPr/>
        </p:nvSpPr>
        <p:spPr>
          <a:xfrm rot="10800000" flipV="1">
            <a:off x="3505200" y="1861851"/>
            <a:ext cx="3657600" cy="838200"/>
          </a:xfrm>
          <a:prstGeom prst="roundRect">
            <a:avLst/>
          </a:prstGeom>
          <a:solidFill>
            <a:srgbClr val="663300">
              <a:alpha val="65000"/>
            </a:srgbClr>
          </a:solidFill>
          <a:ln w="12700">
            <a:solidFill>
              <a:srgbClr val="6C5C44"/>
            </a:solidFill>
          </a:ln>
          <a:scene3d>
            <a:camera prst="orthographicFront"/>
            <a:lightRig rig="threePt" dir="t"/>
          </a:scene3d>
          <a:sp3d>
            <a:bevelT w="127000" h="127000"/>
            <a:bevelB w="0" h="0"/>
          </a:sp3d>
        </p:spPr>
        <p:style>
          <a:lnRef idx="2">
            <a:schemeClr val="accent1">
              <a:shade val="50000"/>
            </a:schemeClr>
          </a:lnRef>
          <a:fillRef idx="1">
            <a:schemeClr val="accent1"/>
          </a:fillRef>
          <a:effectRef idx="0">
            <a:schemeClr val="accent1"/>
          </a:effectRef>
          <a:fontRef idx="minor">
            <a:schemeClr val="lt1"/>
          </a:fontRef>
        </p:style>
        <p:txBody>
          <a:bodyPr lIns="274320" tIns="0" bIns="9144" rtlCol="0" anchor="ctr"/>
          <a:lstStyle/>
          <a:p>
            <a:r>
              <a:rPr lang="en-US" sz="2000" dirty="0">
                <a:solidFill>
                  <a:srgbClr val="E8E1C2"/>
                </a:solidFill>
                <a:latin typeface="Verdana" pitchFamily="34" charset="0"/>
              </a:rPr>
              <a:t>Support coherent action among diverse agents</a:t>
            </a:r>
          </a:p>
        </p:txBody>
      </p:sp>
      <p:sp>
        <p:nvSpPr>
          <p:cNvPr id="15" name="Rounded Rectangle 14"/>
          <p:cNvSpPr/>
          <p:nvPr/>
        </p:nvSpPr>
        <p:spPr>
          <a:xfrm rot="10800000" flipV="1">
            <a:off x="4725319" y="3505200"/>
            <a:ext cx="5410200" cy="838200"/>
          </a:xfrm>
          <a:prstGeom prst="roundRect">
            <a:avLst/>
          </a:prstGeom>
          <a:solidFill>
            <a:srgbClr val="663300">
              <a:alpha val="65000"/>
            </a:srgbClr>
          </a:solidFill>
          <a:ln w="12700">
            <a:solidFill>
              <a:srgbClr val="6C5C44"/>
            </a:solidFill>
          </a:ln>
          <a:scene3d>
            <a:camera prst="orthographicFront"/>
            <a:lightRig rig="threePt" dir="t"/>
          </a:scene3d>
          <a:sp3d>
            <a:bevelT w="127000" h="127000"/>
            <a:bevelB w="0" h="0"/>
          </a:sp3d>
        </p:spPr>
        <p:style>
          <a:lnRef idx="2">
            <a:schemeClr val="accent1">
              <a:shade val="50000"/>
            </a:schemeClr>
          </a:lnRef>
          <a:fillRef idx="1">
            <a:schemeClr val="accent1"/>
          </a:fillRef>
          <a:effectRef idx="0">
            <a:schemeClr val="accent1"/>
          </a:effectRef>
          <a:fontRef idx="minor">
            <a:schemeClr val="lt1"/>
          </a:fontRef>
        </p:style>
        <p:txBody>
          <a:bodyPr lIns="274320" tIns="0" bIns="9144" rtlCol="0" anchor="ctr"/>
          <a:lstStyle/>
          <a:p>
            <a:r>
              <a:rPr lang="en-US" sz="2000" dirty="0">
                <a:solidFill>
                  <a:srgbClr val="E8E1C2"/>
                </a:solidFill>
                <a:latin typeface="Verdana" pitchFamily="34" charset="0"/>
              </a:rPr>
              <a:t>Scaling up from 1 to 5 departments</a:t>
            </a:r>
          </a:p>
        </p:txBody>
      </p:sp>
      <p:sp>
        <p:nvSpPr>
          <p:cNvPr id="16" name="Rounded Rectangle 15"/>
          <p:cNvSpPr/>
          <p:nvPr/>
        </p:nvSpPr>
        <p:spPr>
          <a:xfrm rot="10800000" flipV="1">
            <a:off x="4725319" y="4419600"/>
            <a:ext cx="5410200" cy="1524000"/>
          </a:xfrm>
          <a:prstGeom prst="roundRect">
            <a:avLst/>
          </a:prstGeom>
          <a:solidFill>
            <a:srgbClr val="663300">
              <a:alpha val="65000"/>
            </a:srgbClr>
          </a:solidFill>
          <a:ln w="12700">
            <a:solidFill>
              <a:srgbClr val="6C5C44"/>
            </a:solidFill>
          </a:ln>
          <a:scene3d>
            <a:camera prst="orthographicFront"/>
            <a:lightRig rig="threePt" dir="t"/>
          </a:scene3d>
          <a:sp3d>
            <a:bevelT w="127000" h="127000"/>
            <a:bevelB w="0" h="0"/>
          </a:sp3d>
        </p:spPr>
        <p:style>
          <a:lnRef idx="2">
            <a:schemeClr val="accent1">
              <a:shade val="50000"/>
            </a:schemeClr>
          </a:lnRef>
          <a:fillRef idx="1">
            <a:schemeClr val="accent1"/>
          </a:fillRef>
          <a:effectRef idx="0">
            <a:schemeClr val="accent1"/>
          </a:effectRef>
          <a:fontRef idx="minor">
            <a:schemeClr val="lt1"/>
          </a:fontRef>
        </p:style>
        <p:txBody>
          <a:bodyPr lIns="274320" tIns="0" bIns="9144" rtlCol="0" anchor="ctr"/>
          <a:lstStyle/>
          <a:p>
            <a:r>
              <a:rPr lang="en-US" sz="2000" dirty="0">
                <a:solidFill>
                  <a:srgbClr val="E8E1C2"/>
                </a:solidFill>
                <a:latin typeface="Verdana" pitchFamily="34" charset="0"/>
              </a:rPr>
              <a:t>If everyone follows the same short list of simple rules, then the group behaves in a coherent way as a whole</a:t>
            </a:r>
          </a:p>
        </p:txBody>
      </p:sp>
      <p:pic>
        <p:nvPicPr>
          <p:cNvPr id="10" name="Picture 7" descr="flock"/>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7696200" y="1389888"/>
            <a:ext cx="2628900" cy="1752600"/>
          </a:xfrm>
          <a:prstGeom prst="rect">
            <a:avLst/>
          </a:prstGeom>
          <a:noFill/>
          <a:ln w="12700">
            <a:solidFill>
              <a:srgbClr val="003A80"/>
            </a:solidFill>
          </a:ln>
          <a:effectLst>
            <a:outerShdw blurRad="50800" dist="38100" dir="2700000" algn="tl" rotWithShape="0">
              <a:prstClr val="black">
                <a:alpha val="40000"/>
              </a:prstClr>
            </a:outerShdw>
          </a:effectLst>
        </p:spPr>
      </p:pic>
      <p:sp>
        <p:nvSpPr>
          <p:cNvPr id="9" name="Sun 8"/>
          <p:cNvSpPr>
            <a:spLocks noChangeAspect="1"/>
          </p:cNvSpPr>
          <p:nvPr/>
        </p:nvSpPr>
        <p:spPr>
          <a:xfrm>
            <a:off x="10423302" y="6695082"/>
            <a:ext cx="101600" cy="91440"/>
          </a:xfrm>
          <a:prstGeom prst="sun">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216730" y="263750"/>
            <a:ext cx="5758540" cy="553998"/>
          </a:xfrm>
          <a:prstGeom prst="rect">
            <a:avLst/>
          </a:prstGeom>
          <a:noFill/>
        </p:spPr>
        <p:txBody>
          <a:bodyPr wrap="square" rtlCol="0">
            <a:spAutoFit/>
          </a:bodyPr>
          <a:lstStyle/>
          <a:p>
            <a:pPr algn="ctr"/>
            <a:r>
              <a:rPr lang="en-US" sz="3000" b="1" dirty="0">
                <a:solidFill>
                  <a:schemeClr val="bg2">
                    <a:lumMod val="10000"/>
                  </a:schemeClr>
                </a:solidFill>
                <a:latin typeface="Verdana" pitchFamily="34" charset="0"/>
              </a:rPr>
              <a:t>Short List of Simple Rules</a:t>
            </a:r>
          </a:p>
        </p:txBody>
      </p:sp>
    </p:spTree>
    <p:extLst>
      <p:ext uri="{BB962C8B-B14F-4D97-AF65-F5344CB8AC3E}">
        <p14:creationId xmlns:p14="http://schemas.microsoft.com/office/powerpoint/2010/main" val="33564140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3275" y="316752"/>
            <a:ext cx="8042276" cy="1336956"/>
          </a:xfrm>
        </p:spPr>
        <p:txBody>
          <a:bodyPr/>
          <a:lstStyle/>
          <a:p>
            <a:r>
              <a:rPr lang="en-US" dirty="0"/>
              <a:t>Creative </a:t>
            </a:r>
            <a:r>
              <a:rPr lang="en-US" dirty="0" err="1"/>
              <a:t>CityMaking</a:t>
            </a:r>
            <a:r>
              <a:rPr lang="en-US" dirty="0"/>
              <a:t> </a:t>
            </a:r>
            <a:br>
              <a:rPr lang="en-US" dirty="0"/>
            </a:br>
            <a:r>
              <a:rPr lang="en-US" dirty="0"/>
              <a:t>Simple Rules</a:t>
            </a:r>
          </a:p>
        </p:txBody>
      </p:sp>
      <p:sp>
        <p:nvSpPr>
          <p:cNvPr id="3" name="Content Placeholder 2"/>
          <p:cNvSpPr>
            <a:spLocks noGrp="1"/>
          </p:cNvSpPr>
          <p:nvPr>
            <p:ph idx="1"/>
          </p:nvPr>
        </p:nvSpPr>
        <p:spPr/>
        <p:txBody>
          <a:bodyPr/>
          <a:lstStyle/>
          <a:p>
            <a:pPr lvl="0"/>
            <a:endParaRPr lang="en-US" dirty="0"/>
          </a:p>
          <a:p>
            <a:pPr lvl="0"/>
            <a:r>
              <a:rPr lang="en-US" dirty="0"/>
              <a:t>Artfully engage underrepresented communities</a:t>
            </a:r>
          </a:p>
          <a:p>
            <a:pPr lvl="0"/>
            <a:r>
              <a:rPr lang="en-US" dirty="0"/>
              <a:t>Test big ideas</a:t>
            </a:r>
          </a:p>
          <a:p>
            <a:pPr lvl="0"/>
            <a:r>
              <a:rPr lang="en-US" dirty="0"/>
              <a:t>Act with tact</a:t>
            </a:r>
          </a:p>
          <a:p>
            <a:pPr lvl="0"/>
            <a:r>
              <a:rPr lang="en-US" dirty="0"/>
              <a:t>Leverage conflict as a resource</a:t>
            </a:r>
          </a:p>
          <a:p>
            <a:pPr lvl="0"/>
            <a:r>
              <a:rPr lang="en-US" dirty="0"/>
              <a:t>Run with what works</a:t>
            </a:r>
          </a:p>
          <a:p>
            <a:pPr lvl="0"/>
            <a:r>
              <a:rPr lang="en-US" dirty="0"/>
              <a:t>Demonstrate value</a:t>
            </a:r>
          </a:p>
          <a:p>
            <a:endParaRPr lang="en-US" dirty="0"/>
          </a:p>
        </p:txBody>
      </p:sp>
    </p:spTree>
    <p:extLst>
      <p:ext uri="{BB962C8B-B14F-4D97-AF65-F5344CB8AC3E}">
        <p14:creationId xmlns:p14="http://schemas.microsoft.com/office/powerpoint/2010/main" val="3942503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a:t>What Do We Mean by “Pattern?”</a:t>
            </a:r>
          </a:p>
        </p:txBody>
      </p:sp>
      <p:sp>
        <p:nvSpPr>
          <p:cNvPr id="19458" name="Content Placeholder 2"/>
          <p:cNvSpPr>
            <a:spLocks noGrp="1"/>
          </p:cNvSpPr>
          <p:nvPr>
            <p:ph idx="1"/>
          </p:nvPr>
        </p:nvSpPr>
        <p:spPr>
          <a:xfrm>
            <a:off x="1905000" y="1752600"/>
            <a:ext cx="8382000" cy="1371600"/>
          </a:xfrm>
        </p:spPr>
        <p:txBody>
          <a:bodyPr/>
          <a:lstStyle/>
          <a:p>
            <a:pPr marL="0" indent="0" algn="ctr">
              <a:buNone/>
            </a:pPr>
            <a:r>
              <a:rPr lang="en-US" dirty="0"/>
              <a:t>Similarities, differences, and connections that have meaning across space and/or time.</a:t>
            </a:r>
          </a:p>
        </p:txBody>
      </p:sp>
      <p:sp>
        <p:nvSpPr>
          <p:cNvPr id="21" name="Sun 20"/>
          <p:cNvSpPr>
            <a:spLocks noChangeAspect="1"/>
          </p:cNvSpPr>
          <p:nvPr/>
        </p:nvSpPr>
        <p:spPr>
          <a:xfrm>
            <a:off x="10423525" y="6692901"/>
            <a:ext cx="101600" cy="92075"/>
          </a:xfrm>
          <a:prstGeom prst="sun">
            <a:avLst/>
          </a:prstGeom>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6" descr="mandelbrot.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33600" y="3048001"/>
            <a:ext cx="3886200" cy="2409825"/>
          </a:xfrm>
          <a:prstGeom prst="rect">
            <a:avLst/>
          </a:prstGeom>
          <a:ln>
            <a:noFill/>
          </a:ln>
          <a:effectLst>
            <a:outerShdw blurRad="292100" dist="139700" dir="2700000" algn="tl" rotWithShape="0">
              <a:srgbClr val="333333">
                <a:alpha val="65000"/>
              </a:srgbClr>
            </a:outerShdw>
          </a:effectLst>
        </p:spPr>
      </p:pic>
      <p:pic>
        <p:nvPicPr>
          <p:cNvPr id="8" name="Picture 7" descr="39041914_fbc3df747a_m.jpg"/>
          <p:cNvPicPr>
            <a:picLocks noChangeAspect="1"/>
          </p:cNvPicPr>
          <p:nvPr/>
        </p:nvPicPr>
        <p:blipFill>
          <a:blip r:embed="rId4" cstate="print"/>
          <a:srcRect/>
          <a:stretch>
            <a:fillRect/>
          </a:stretch>
        </p:blipFill>
        <p:spPr bwMode="auto">
          <a:xfrm>
            <a:off x="6172200" y="3048000"/>
            <a:ext cx="3657600" cy="243840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46800" y="2997200"/>
            <a:ext cx="3746501" cy="2514600"/>
          </a:xfrm>
          <a:prstGeom prst="rect">
            <a:avLst/>
          </a:prstGeom>
        </p:spPr>
      </p:pic>
    </p:spTree>
    <p:extLst>
      <p:ext uri="{BB962C8B-B14F-4D97-AF65-F5344CB8AC3E}">
        <p14:creationId xmlns:p14="http://schemas.microsoft.com/office/powerpoint/2010/main" val="32369838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7"/>
                                        </p:tgtEl>
                                      </p:cBhvr>
                                    </p:animEffect>
                                    <p:set>
                                      <p:cBhvr>
                                        <p:cTn id="12" dur="1" fill="hold">
                                          <p:stCondLst>
                                            <p:cond delay="1999"/>
                                          </p:stCondLst>
                                        </p:cTn>
                                        <p:tgtEl>
                                          <p:spTgt spid="7"/>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p:cNvSpPr>
            <a:spLocks noGrp="1"/>
          </p:cNvSpPr>
          <p:nvPr>
            <p:ph type="title"/>
          </p:nvPr>
        </p:nvSpPr>
        <p:spPr>
          <a:xfrm>
            <a:off x="2073275" y="107576"/>
            <a:ext cx="8042276" cy="624542"/>
          </a:xfrm>
        </p:spPr>
        <p:txBody>
          <a:bodyPr/>
          <a:lstStyle/>
          <a:p>
            <a:pPr>
              <a:defRPr/>
            </a:pPr>
            <a:r>
              <a:rPr lang="en-US" sz="3200" dirty="0"/>
              <a:t>What do we mean by “patterns”? </a:t>
            </a:r>
          </a:p>
        </p:txBody>
      </p:sp>
      <p:sp>
        <p:nvSpPr>
          <p:cNvPr id="22530" name="Content Placeholder 2"/>
          <p:cNvSpPr>
            <a:spLocks noGrp="1"/>
          </p:cNvSpPr>
          <p:nvPr>
            <p:ph idx="1"/>
          </p:nvPr>
        </p:nvSpPr>
        <p:spPr>
          <a:xfrm>
            <a:off x="1815353" y="826246"/>
            <a:ext cx="8382000" cy="1371600"/>
          </a:xfrm>
        </p:spPr>
        <p:txBody>
          <a:bodyPr/>
          <a:lstStyle/>
          <a:p>
            <a:pPr marL="0" indent="0" algn="ctr">
              <a:buNone/>
            </a:pPr>
            <a:r>
              <a:rPr lang="en-US" dirty="0"/>
              <a:t>similarities, differences, and connections</a:t>
            </a:r>
          </a:p>
        </p:txBody>
      </p:sp>
      <p:sp>
        <p:nvSpPr>
          <p:cNvPr id="21" name="Sun 20"/>
          <p:cNvSpPr>
            <a:spLocks noChangeAspect="1"/>
          </p:cNvSpPr>
          <p:nvPr/>
        </p:nvSpPr>
        <p:spPr>
          <a:xfrm>
            <a:off x="10423525" y="6692901"/>
            <a:ext cx="101600" cy="92075"/>
          </a:xfrm>
          <a:prstGeom prst="sun">
            <a:avLst/>
          </a:prstGeom>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1" y="1314825"/>
            <a:ext cx="9144000" cy="5543176"/>
          </a:xfrm>
          <a:prstGeom prst="rect">
            <a:avLst/>
          </a:prstGeom>
        </p:spPr>
      </p:pic>
    </p:spTree>
    <p:extLst>
      <p:ext uri="{BB962C8B-B14F-4D97-AF65-F5344CB8AC3E}">
        <p14:creationId xmlns:p14="http://schemas.microsoft.com/office/powerpoint/2010/main" val="24972976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animEffect transition="in" filter="fade">
                                      <p:cBhvr>
                                        <p:cTn id="7" dur="2000"/>
                                        <p:tgtEl>
                                          <p:spTgt spid="225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p:cNvSpPr>
            <a:spLocks noGrp="1"/>
          </p:cNvSpPr>
          <p:nvPr>
            <p:ph type="title"/>
          </p:nvPr>
        </p:nvSpPr>
        <p:spPr>
          <a:xfrm>
            <a:off x="2073275" y="107576"/>
            <a:ext cx="8042276" cy="833718"/>
          </a:xfrm>
        </p:spPr>
        <p:txBody>
          <a:bodyPr/>
          <a:lstStyle/>
          <a:p>
            <a:pPr>
              <a:defRPr/>
            </a:pPr>
            <a:r>
              <a:rPr lang="en-US" sz="4000" dirty="0"/>
              <a:t>Patterns</a:t>
            </a:r>
          </a:p>
        </p:txBody>
      </p:sp>
      <p:sp>
        <p:nvSpPr>
          <p:cNvPr id="22530" name="Content Placeholder 2"/>
          <p:cNvSpPr>
            <a:spLocks noGrp="1"/>
          </p:cNvSpPr>
          <p:nvPr>
            <p:ph idx="1"/>
          </p:nvPr>
        </p:nvSpPr>
        <p:spPr>
          <a:xfrm>
            <a:off x="1785471" y="1065306"/>
            <a:ext cx="8382000" cy="1371600"/>
          </a:xfrm>
        </p:spPr>
        <p:txBody>
          <a:bodyPr/>
          <a:lstStyle/>
          <a:p>
            <a:pPr marL="0" indent="0" algn="ctr">
              <a:buNone/>
            </a:pPr>
            <a:endParaRPr lang="en-US" dirty="0"/>
          </a:p>
        </p:txBody>
      </p:sp>
      <p:sp>
        <p:nvSpPr>
          <p:cNvPr id="21" name="Sun 20"/>
          <p:cNvSpPr>
            <a:spLocks noChangeAspect="1"/>
          </p:cNvSpPr>
          <p:nvPr/>
        </p:nvSpPr>
        <p:spPr>
          <a:xfrm>
            <a:off x="10423525" y="6692901"/>
            <a:ext cx="101600" cy="92075"/>
          </a:xfrm>
          <a:prstGeom prst="sun">
            <a:avLst/>
          </a:prstGeom>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49796" y="1733177"/>
            <a:ext cx="4218204" cy="4422588"/>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001" y="1696118"/>
            <a:ext cx="4646707" cy="4489529"/>
          </a:xfrm>
          <a:prstGeom prst="rect">
            <a:avLst/>
          </a:prstGeom>
        </p:spPr>
      </p:pic>
    </p:spTree>
    <p:extLst>
      <p:ext uri="{BB962C8B-B14F-4D97-AF65-F5344CB8AC3E}">
        <p14:creationId xmlns:p14="http://schemas.microsoft.com/office/powerpoint/2010/main" val="9621941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22530">
                                            <p:txEl>
                                              <p:pRg st="0" end="0"/>
                                            </p:txEl>
                                          </p:spTgt>
                                        </p:tgtEl>
                                        <p:attrNameLst>
                                          <p:attrName>style.visibility</p:attrName>
                                        </p:attrNameLst>
                                      </p:cBhvr>
                                      <p:to>
                                        <p:strVal val="visible"/>
                                      </p:to>
                                    </p:set>
                                    <p:animEffect transition="in" filter="fade">
                                      <p:cBhvr>
                                        <p:cTn id="7" dur="2000"/>
                                        <p:tgtEl>
                                          <p:spTgt spid="225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Keep your options open</a:t>
            </a:r>
            <a:br>
              <a:rPr lang="en-US" dirty="0"/>
            </a:br>
            <a:r>
              <a:rPr lang="en-US" dirty="0"/>
              <a:t>Containers, Differences, Exchanges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rcRect t="13995" b="13995"/>
          <a:stretch>
            <a:fillRect/>
          </a:stretch>
        </p:blipFill>
        <p:spPr>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36397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Keep your options open</a:t>
            </a:r>
            <a:br>
              <a:rPr lang="en-US" dirty="0"/>
            </a:br>
            <a:r>
              <a:rPr lang="en-US" dirty="0"/>
              <a:t>Containers, Differences, Exchanges</a:t>
            </a:r>
          </a:p>
        </p:txBody>
      </p:sp>
      <p:pic>
        <p:nvPicPr>
          <p:cNvPr id="4" name="Content Placeholder 3"/>
          <p:cNvPicPr>
            <a:picLocks noGrp="1" noChangeAspect="1"/>
          </p:cNvPicPr>
          <p:nvPr>
            <p:ph idx="1"/>
          </p:nvPr>
        </p:nvPicPr>
        <p:blipFill>
          <a:blip r:embed="rId3"/>
          <a:srcRect t="9545" b="9545"/>
          <a:stretch>
            <a:fillRect/>
          </a:stretch>
        </p:blipFill>
        <p:spPr/>
      </p:pic>
    </p:spTree>
    <p:extLst>
      <p:ext uri="{BB962C8B-B14F-4D97-AF65-F5344CB8AC3E}">
        <p14:creationId xmlns:p14="http://schemas.microsoft.com/office/powerpoint/2010/main" val="3422049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HSD &amp; Development Evaluation?</a:t>
            </a:r>
          </a:p>
        </p:txBody>
      </p:sp>
      <p:pic>
        <p:nvPicPr>
          <p:cNvPr id="14" name="Content Placeholder 13"/>
          <p:cNvPicPr>
            <a:picLocks noGrp="1" noChangeAspect="1"/>
          </p:cNvPicPr>
          <p:nvPr>
            <p:ph idx="1"/>
          </p:nvPr>
        </p:nvPicPr>
        <p:blipFill rotWithShape="1">
          <a:blip r:embed="rId3"/>
          <a:srcRect l="-35238" t="-15934" r="-48046" b="36598"/>
          <a:stretch/>
        </p:blipFill>
        <p:spPr>
          <a:xfrm rot="713282">
            <a:off x="1519696" y="497134"/>
            <a:ext cx="9402604" cy="6609035"/>
          </a:xfrm>
        </p:spPr>
      </p:pic>
    </p:spTree>
    <p:extLst>
      <p:ext uri="{BB962C8B-B14F-4D97-AF65-F5344CB8AC3E}">
        <p14:creationId xmlns:p14="http://schemas.microsoft.com/office/powerpoint/2010/main" val="1170069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95245" y="841075"/>
            <a:ext cx="9201509" cy="5175849"/>
          </a:xfrm>
          <a:prstGeom prst="rect">
            <a:avLst/>
          </a:prstGeom>
        </p:spPr>
      </p:pic>
    </p:spTree>
    <p:extLst>
      <p:ext uri="{BB962C8B-B14F-4D97-AF65-F5344CB8AC3E}">
        <p14:creationId xmlns:p14="http://schemas.microsoft.com/office/powerpoint/2010/main" val="4173529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a:t>
            </a:r>
          </a:p>
        </p:txBody>
      </p:sp>
      <p:sp>
        <p:nvSpPr>
          <p:cNvPr id="3" name="Content Placeholder 2"/>
          <p:cNvSpPr>
            <a:spLocks noGrp="1"/>
          </p:cNvSpPr>
          <p:nvPr>
            <p:ph idx="1"/>
          </p:nvPr>
        </p:nvSpPr>
        <p:spPr/>
        <p:txBody>
          <a:bodyPr>
            <a:normAutofit/>
          </a:bodyPr>
          <a:lstStyle/>
          <a:p>
            <a:r>
              <a:rPr lang="en-US" sz="2800" dirty="0"/>
              <a:t>What is DE and HSD</a:t>
            </a:r>
          </a:p>
          <a:p>
            <a:r>
              <a:rPr lang="en-US" sz="2800" dirty="0"/>
              <a:t>Why did we choose these approaches</a:t>
            </a:r>
          </a:p>
          <a:p>
            <a:r>
              <a:rPr lang="en-US" sz="2800" dirty="0"/>
              <a:t>What is Creative CityMaking (CCM)</a:t>
            </a:r>
          </a:p>
          <a:p>
            <a:r>
              <a:rPr lang="en-US" sz="2800" dirty="0"/>
              <a:t>How did we utilize DE and HSD</a:t>
            </a:r>
          </a:p>
          <a:p>
            <a:r>
              <a:rPr lang="en-US" sz="2800" dirty="0"/>
              <a:t>Challenges and Opportunities</a:t>
            </a:r>
          </a:p>
        </p:txBody>
      </p:sp>
    </p:spTree>
    <p:extLst>
      <p:ext uri="{BB962C8B-B14F-4D97-AF65-F5344CB8AC3E}">
        <p14:creationId xmlns:p14="http://schemas.microsoft.com/office/powerpoint/2010/main" val="11767926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CCM 2015-16</a:t>
            </a:r>
          </a:p>
        </p:txBody>
      </p:sp>
      <p:sp>
        <p:nvSpPr>
          <p:cNvPr id="3" name="Content Placeholder 2"/>
          <p:cNvSpPr>
            <a:spLocks noGrp="1"/>
          </p:cNvSpPr>
          <p:nvPr>
            <p:ph idx="1"/>
          </p:nvPr>
        </p:nvSpPr>
        <p:spPr/>
        <p:txBody>
          <a:bodyPr/>
          <a:lstStyle/>
          <a:p>
            <a:pPr marL="0" indent="0">
              <a:buNone/>
            </a:pPr>
            <a:r>
              <a:rPr lang="en-US" dirty="0"/>
              <a:t>An arts-based community development initiative in which experienced community artists build the capacity of City of Minneapolis departments to more respectfully, effectively and authentically engage traditionally under-represented communities </a:t>
            </a:r>
          </a:p>
          <a:p>
            <a:pPr marL="0" indent="0">
              <a:buNone/>
            </a:pPr>
            <a:r>
              <a:rPr lang="en-US" u="sng" dirty="0">
                <a:hlinkClick r:id="rId2"/>
              </a:rPr>
              <a:t>https://vimeo.com/176471192</a:t>
            </a:r>
            <a:r>
              <a:rPr lang="en-US" dirty="0"/>
              <a:t> </a:t>
            </a:r>
          </a:p>
          <a:p>
            <a:pPr marL="0" indent="0">
              <a:buNone/>
            </a:pPr>
            <a:endParaRPr lang="en-US" dirty="0"/>
          </a:p>
        </p:txBody>
      </p:sp>
    </p:spTree>
    <p:extLst>
      <p:ext uri="{BB962C8B-B14F-4D97-AF65-F5344CB8AC3E}">
        <p14:creationId xmlns:p14="http://schemas.microsoft.com/office/powerpoint/2010/main" val="33474180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580844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png"/>
          <p:cNvPicPr>
            <a:picLocks noChangeAspect="1"/>
          </p:cNvPicPr>
          <p:nvPr/>
        </p:nvPicPr>
        <p:blipFill rotWithShape="1">
          <a:blip r:embed="rId3">
            <a:extLst>
              <a:ext uri="{28A0092B-C50C-407E-A947-70E740481C1C}">
                <a14:useLocalDpi xmlns:a14="http://schemas.microsoft.com/office/drawing/2010/main"/>
              </a:ext>
            </a:extLst>
          </a:blip>
          <a:srcRect l="5084" r="6028"/>
          <a:stretch/>
        </p:blipFill>
        <p:spPr>
          <a:xfrm>
            <a:off x="0" y="0"/>
            <a:ext cx="12192000" cy="6858000"/>
          </a:xfrm>
          <a:prstGeom prst="rect">
            <a:avLst/>
          </a:prstGeom>
        </p:spPr>
      </p:pic>
      <p:sp>
        <p:nvSpPr>
          <p:cNvPr id="2" name="Rectangle 1"/>
          <p:cNvSpPr/>
          <p:nvPr/>
        </p:nvSpPr>
        <p:spPr>
          <a:xfrm>
            <a:off x="1524001" y="4698607"/>
            <a:ext cx="6115971" cy="1754327"/>
          </a:xfrm>
          <a:prstGeom prst="rect">
            <a:avLst/>
          </a:prstGeom>
          <a:solidFill>
            <a:srgbClr val="33C7BA">
              <a:alpha val="79000"/>
            </a:srgbClr>
          </a:solidFill>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dirty="0"/>
          </a:p>
        </p:txBody>
      </p:sp>
      <p:sp>
        <p:nvSpPr>
          <p:cNvPr id="6" name="Rectangle 5"/>
          <p:cNvSpPr/>
          <p:nvPr/>
        </p:nvSpPr>
        <p:spPr>
          <a:xfrm>
            <a:off x="1658713" y="4819466"/>
            <a:ext cx="5981258" cy="1477328"/>
          </a:xfrm>
          <a:prstGeom prst="rect">
            <a:avLst/>
          </a:prstGeom>
        </p:spPr>
        <p:txBody>
          <a:bodyPr wrap="square" numCol="1" anchor="ctr">
            <a:spAutoFit/>
          </a:bodyPr>
          <a:lstStyle/>
          <a:p>
            <a:r>
              <a:rPr lang="en-US" b="1" dirty="0">
                <a:solidFill>
                  <a:srgbClr val="FFFFFF"/>
                </a:solidFill>
                <a:latin typeface="Avenir Book"/>
                <a:cs typeface="Avenir Book"/>
              </a:rPr>
              <a:t>The City's 2005 Plan for Arts and Culture, established by the Minneapolis Arts Commission and the Minneapolis City Council recommended the establishment of an artist-in-residence program within City Departments.</a:t>
            </a:r>
            <a:endParaRPr lang="en-US" dirty="0">
              <a:solidFill>
                <a:srgbClr val="FFFFFF"/>
              </a:solidFill>
              <a:latin typeface="Avenir Book"/>
              <a:cs typeface="Avenir Book"/>
            </a:endParaRPr>
          </a:p>
        </p:txBody>
      </p:sp>
    </p:spTree>
    <p:extLst>
      <p:ext uri="{BB962C8B-B14F-4D97-AF65-F5344CB8AC3E}">
        <p14:creationId xmlns:p14="http://schemas.microsoft.com/office/powerpoint/2010/main" val="1912212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9000" y="1582342"/>
            <a:ext cx="7645400" cy="3354765"/>
          </a:xfrm>
          <a:prstGeom prst="rect">
            <a:avLst/>
          </a:prstGeom>
        </p:spPr>
        <p:txBody>
          <a:bodyPr wrap="square">
            <a:spAutoFit/>
          </a:bodyPr>
          <a:lstStyle/>
          <a:p>
            <a:endParaRPr lang="en-US" dirty="0">
              <a:latin typeface="Avenir Book"/>
              <a:cs typeface="Avenir Book"/>
            </a:endParaRPr>
          </a:p>
          <a:p>
            <a:r>
              <a:rPr lang="en-US" sz="3200" dirty="0">
                <a:latin typeface="Avenir Book"/>
                <a:cs typeface="Avenir Book"/>
              </a:rPr>
              <a:t>In-</a:t>
            </a:r>
            <a:r>
              <a:rPr lang="en-US" sz="3200" dirty="0" err="1">
                <a:latin typeface="Avenir Book"/>
                <a:cs typeface="Avenir Book"/>
              </a:rPr>
              <a:t>ter</a:t>
            </a:r>
            <a:r>
              <a:rPr lang="en-US" sz="3200" dirty="0">
                <a:latin typeface="Avenir Book"/>
                <a:cs typeface="Avenir Book"/>
              </a:rPr>
              <a:t>-sec-</a:t>
            </a:r>
            <a:r>
              <a:rPr lang="en-US" sz="3200" dirty="0" err="1">
                <a:latin typeface="Avenir Book"/>
                <a:cs typeface="Avenir Book"/>
              </a:rPr>
              <a:t>tion</a:t>
            </a:r>
            <a:r>
              <a:rPr lang="en-US" sz="3200" dirty="0">
                <a:latin typeface="Avenir Book"/>
                <a:cs typeface="Avenir Book"/>
              </a:rPr>
              <a:t>-al-</a:t>
            </a:r>
            <a:r>
              <a:rPr lang="en-US" sz="3200" dirty="0" err="1">
                <a:latin typeface="Avenir Book"/>
                <a:cs typeface="Avenir Book"/>
              </a:rPr>
              <a:t>i</a:t>
            </a:r>
            <a:r>
              <a:rPr lang="en-US" sz="3200" dirty="0">
                <a:latin typeface="Avenir Book"/>
                <a:cs typeface="Avenir Book"/>
              </a:rPr>
              <a:t>-</a:t>
            </a:r>
            <a:r>
              <a:rPr lang="en-US" sz="3200" dirty="0" err="1">
                <a:latin typeface="Avenir Book"/>
                <a:cs typeface="Avenir Book"/>
              </a:rPr>
              <a:t>ty</a:t>
            </a:r>
            <a:endParaRPr lang="en-US" sz="3200" dirty="0">
              <a:latin typeface="Avenir Book"/>
              <a:cs typeface="Avenir Book"/>
            </a:endParaRPr>
          </a:p>
          <a:p>
            <a:endParaRPr lang="en-US" dirty="0">
              <a:latin typeface="Avenir Book"/>
              <a:cs typeface="Avenir Book"/>
            </a:endParaRPr>
          </a:p>
          <a:p>
            <a:endParaRPr lang="en-US" dirty="0">
              <a:latin typeface="Avenir Book"/>
              <a:cs typeface="Avenir Book"/>
            </a:endParaRPr>
          </a:p>
          <a:p>
            <a:r>
              <a:rPr lang="en-US" dirty="0">
                <a:latin typeface="Avenir Book"/>
                <a:cs typeface="Avenir Book"/>
              </a:rPr>
              <a:t>noun: </a:t>
            </a:r>
            <a:r>
              <a:rPr lang="en-US" b="1" dirty="0" err="1">
                <a:latin typeface="Avenir Book"/>
                <a:cs typeface="Avenir Book"/>
              </a:rPr>
              <a:t>intersectionality</a:t>
            </a:r>
            <a:r>
              <a:rPr lang="en-US" dirty="0">
                <a:latin typeface="Avenir Book"/>
                <a:cs typeface="Avenir Book"/>
              </a:rPr>
              <a:t>; the interconnected nature of social categorizations such as race, class, and gender as they apply to a given individual or group, regarded as creating overlapping and interdependent systems of discrimination or disadvantage. “Though an awareness of </a:t>
            </a:r>
            <a:r>
              <a:rPr lang="en-US" dirty="0" err="1">
                <a:latin typeface="Avenir Book"/>
                <a:cs typeface="Avenir Book"/>
              </a:rPr>
              <a:t>intersectionality</a:t>
            </a:r>
            <a:r>
              <a:rPr lang="en-US" dirty="0">
                <a:latin typeface="Avenir Book"/>
                <a:cs typeface="Avenir Book"/>
              </a:rPr>
              <a:t>, we can better acknowledge and ground the differences among us.”</a:t>
            </a:r>
          </a:p>
          <a:p>
            <a:endParaRPr lang="en-US" dirty="0"/>
          </a:p>
        </p:txBody>
      </p:sp>
    </p:spTree>
    <p:extLst>
      <p:ext uri="{BB962C8B-B14F-4D97-AF65-F5344CB8AC3E}">
        <p14:creationId xmlns:p14="http://schemas.microsoft.com/office/powerpoint/2010/main" val="37668869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CM_diagram.pdf"/>
          <p:cNvPicPr>
            <a:picLocks noChangeAspect="1"/>
          </p:cNvPicPr>
          <p:nvPr/>
        </p:nvPicPr>
        <p:blipFill rotWithShape="1">
          <a:blip r:embed="rId3"/>
          <a:srcRect l="22125" t="16262" r="19726" b="5174"/>
          <a:stretch/>
        </p:blipFill>
        <p:spPr>
          <a:xfrm>
            <a:off x="5483414" y="1359138"/>
            <a:ext cx="5184587" cy="5095453"/>
          </a:xfrm>
          <a:prstGeom prst="rect">
            <a:avLst/>
          </a:prstGeom>
        </p:spPr>
      </p:pic>
      <p:sp>
        <p:nvSpPr>
          <p:cNvPr id="5" name="Title 4"/>
          <p:cNvSpPr>
            <a:spLocks noGrp="1"/>
          </p:cNvSpPr>
          <p:nvPr>
            <p:ph type="title"/>
          </p:nvPr>
        </p:nvSpPr>
        <p:spPr>
          <a:xfrm>
            <a:off x="1981200" y="304800"/>
            <a:ext cx="4087648" cy="1413644"/>
          </a:xfrm>
        </p:spPr>
        <p:txBody>
          <a:bodyPr>
            <a:noAutofit/>
          </a:bodyPr>
          <a:lstStyle/>
          <a:p>
            <a:r>
              <a:rPr lang="en-US" dirty="0"/>
              <a:t>FOUR INTERSECTIONS</a:t>
            </a:r>
            <a:endParaRPr lang="en-US" dirty="0">
              <a:latin typeface="Avenir Roman"/>
              <a:cs typeface="Avenir Roman"/>
            </a:endParaRPr>
          </a:p>
        </p:txBody>
      </p:sp>
      <p:sp>
        <p:nvSpPr>
          <p:cNvPr id="7" name="Text Placeholder 6"/>
          <p:cNvSpPr>
            <a:spLocks noGrp="1"/>
          </p:cNvSpPr>
          <p:nvPr>
            <p:ph sz="half" idx="2"/>
          </p:nvPr>
        </p:nvSpPr>
        <p:spPr>
          <a:xfrm>
            <a:off x="1981201" y="2174875"/>
            <a:ext cx="3703341" cy="3951288"/>
          </a:xfrm>
        </p:spPr>
        <p:txBody>
          <a:bodyPr>
            <a:noAutofit/>
          </a:bodyPr>
          <a:lstStyle/>
          <a:p>
            <a:endParaRPr lang="en-US" sz="1600" dirty="0"/>
          </a:p>
        </p:txBody>
      </p:sp>
      <p:sp>
        <p:nvSpPr>
          <p:cNvPr id="10" name="Rectangle 9"/>
          <p:cNvSpPr/>
          <p:nvPr/>
        </p:nvSpPr>
        <p:spPr>
          <a:xfrm>
            <a:off x="5242113" y="1215856"/>
            <a:ext cx="1086706" cy="502589"/>
          </a:xfrm>
          <a:prstGeom prst="rect">
            <a:avLst/>
          </a:prstGeom>
          <a:solidFill>
            <a:srgbClr val="33C7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82311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termediaArts_02.jpg"/>
          <p:cNvPicPr>
            <a:picLocks noChangeAspect="1"/>
          </p:cNvPicPr>
          <p:nvPr/>
        </p:nvPicPr>
        <p:blipFill rotWithShape="1">
          <a:blip r:embed="rId3">
            <a:extLst>
              <a:ext uri="{28A0092B-C50C-407E-A947-70E740481C1C}">
                <a14:useLocalDpi xmlns:a14="http://schemas.microsoft.com/office/drawing/2010/main"/>
              </a:ext>
            </a:extLst>
          </a:blip>
          <a:srcRect l="3201" r="4188"/>
          <a:stretch/>
        </p:blipFill>
        <p:spPr>
          <a:xfrm>
            <a:off x="2226174" y="2"/>
            <a:ext cx="7696932" cy="6857999"/>
          </a:xfrm>
          <a:prstGeom prst="rect">
            <a:avLst/>
          </a:prstGeom>
        </p:spPr>
      </p:pic>
      <p:sp>
        <p:nvSpPr>
          <p:cNvPr id="3" name="Rectangle 2"/>
          <p:cNvSpPr/>
          <p:nvPr/>
        </p:nvSpPr>
        <p:spPr>
          <a:xfrm flipH="1">
            <a:off x="12298523" y="2"/>
            <a:ext cx="45719" cy="6857999"/>
          </a:xfrm>
          <a:prstGeom prst="rect">
            <a:avLst/>
          </a:prstGeom>
          <a:solidFill>
            <a:srgbClr val="33C7B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i="1" dirty="0"/>
          </a:p>
        </p:txBody>
      </p:sp>
      <p:sp>
        <p:nvSpPr>
          <p:cNvPr id="4" name="Title 4"/>
          <p:cNvSpPr txBox="1">
            <a:spLocks/>
          </p:cNvSpPr>
          <p:nvPr/>
        </p:nvSpPr>
        <p:spPr>
          <a:xfrm>
            <a:off x="5471554" y="2218096"/>
            <a:ext cx="5149413" cy="1880012"/>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Avenir Black"/>
                <a:ea typeface="+mj-ea"/>
                <a:cs typeface="Avenir Black"/>
              </a:defRPr>
            </a:lvl1pPr>
          </a:lstStyle>
          <a:p>
            <a:pPr algn="l"/>
            <a:endParaRPr lang="en-US" sz="3600" dirty="0">
              <a:solidFill>
                <a:schemeClr val="bg1"/>
              </a:solidFill>
              <a:latin typeface="Avenir Oblique"/>
              <a:cs typeface="Avenir Oblique"/>
            </a:endParaRPr>
          </a:p>
        </p:txBody>
      </p:sp>
      <p:cxnSp>
        <p:nvCxnSpPr>
          <p:cNvPr id="9" name="Straight Connector 8"/>
          <p:cNvCxnSpPr/>
          <p:nvPr/>
        </p:nvCxnSpPr>
        <p:spPr>
          <a:xfrm>
            <a:off x="6568086" y="4651397"/>
            <a:ext cx="3355021"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6240168" y="1764465"/>
            <a:ext cx="3355021"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418279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36547" name="Title 1"/>
          <p:cNvSpPr>
            <a:spLocks noGrp="1"/>
          </p:cNvSpPr>
          <p:nvPr>
            <p:ph type="title"/>
          </p:nvPr>
        </p:nvSpPr>
        <p:spPr>
          <a:xfrm>
            <a:off x="1768312" y="-47082"/>
            <a:ext cx="8043352" cy="2232422"/>
          </a:xfrm>
        </p:spPr>
        <p:txBody>
          <a:bodyPr>
            <a:normAutofit/>
          </a:bodyPr>
          <a:lstStyle/>
          <a:p>
            <a:pPr algn="l"/>
            <a:r>
              <a:rPr lang="en-US" cap="all" dirty="0"/>
              <a:t>City Goal: One Minneapolis</a:t>
            </a:r>
            <a:br>
              <a:rPr lang="en-US" sz="4000" i="1" dirty="0"/>
            </a:br>
            <a:endParaRPr lang="en-US" sz="3200" dirty="0"/>
          </a:p>
        </p:txBody>
      </p:sp>
      <p:sp>
        <p:nvSpPr>
          <p:cNvPr id="4" name="TextBox 3"/>
          <p:cNvSpPr txBox="1"/>
          <p:nvPr/>
        </p:nvSpPr>
        <p:spPr>
          <a:xfrm>
            <a:off x="1524000" y="1579274"/>
            <a:ext cx="9144000" cy="1200328"/>
          </a:xfrm>
          <a:prstGeom prst="rect">
            <a:avLst/>
          </a:prstGeom>
          <a:noFill/>
        </p:spPr>
        <p:txBody>
          <a:bodyPr wrap="square" rtlCol="0">
            <a:spAutoFit/>
          </a:bodyPr>
          <a:lstStyle/>
          <a:p>
            <a:pPr lvl="1" algn="ctr" defTabSz="914400"/>
            <a:r>
              <a:rPr lang="en-US" sz="2400" i="1" dirty="0">
                <a:solidFill>
                  <a:prstClr val="white"/>
                </a:solidFill>
                <a:latin typeface="Avenir Book"/>
                <a:cs typeface="Avenir Book"/>
              </a:rPr>
              <a:t>Disparities are eliminated so that all Minneapolis residents </a:t>
            </a:r>
          </a:p>
          <a:p>
            <a:pPr lvl="1" algn="ctr" defTabSz="914400"/>
            <a:r>
              <a:rPr lang="en-US" sz="2400" i="1" dirty="0">
                <a:solidFill>
                  <a:prstClr val="white"/>
                </a:solidFill>
                <a:latin typeface="Avenir Book"/>
                <a:cs typeface="Avenir Book"/>
              </a:rPr>
              <a:t>can participate and prosper.</a:t>
            </a:r>
          </a:p>
          <a:p>
            <a:pPr algn="ctr" defTabSz="914400"/>
            <a:endParaRPr lang="en-US" sz="2400" dirty="0">
              <a:solidFill>
                <a:prstClr val="white"/>
              </a:solidFill>
              <a:latin typeface="Avenir Book"/>
              <a:cs typeface="Avenir Book"/>
            </a:endParaRPr>
          </a:p>
        </p:txBody>
      </p:sp>
      <p:sp>
        <p:nvSpPr>
          <p:cNvPr id="3" name="TextBox 2"/>
          <p:cNvSpPr txBox="1"/>
          <p:nvPr/>
        </p:nvSpPr>
        <p:spPr>
          <a:xfrm>
            <a:off x="1768317" y="2456101"/>
            <a:ext cx="8645229" cy="4093428"/>
          </a:xfrm>
          <a:prstGeom prst="rect">
            <a:avLst/>
          </a:prstGeom>
          <a:noFill/>
        </p:spPr>
        <p:txBody>
          <a:bodyPr wrap="square" rtlCol="0">
            <a:spAutoFit/>
          </a:bodyPr>
          <a:lstStyle/>
          <a:p>
            <a:pPr marL="285750" indent="-285750" defTabSz="914400">
              <a:buFont typeface="Arial"/>
              <a:buChar char="•"/>
            </a:pPr>
            <a:r>
              <a:rPr lang="en-US" sz="2000" dirty="0">
                <a:solidFill>
                  <a:prstClr val="black"/>
                </a:solidFill>
                <a:latin typeface="Avenir Book"/>
                <a:cs typeface="Avenir Book"/>
              </a:rPr>
              <a:t>Racial inequities (including housing, education, income and health) are addressed and eliminated.</a:t>
            </a:r>
          </a:p>
          <a:p>
            <a:pPr marL="285750" indent="-285750" defTabSz="914400">
              <a:buFont typeface="Arial"/>
              <a:buChar char="•"/>
            </a:pPr>
            <a:endParaRPr lang="en-US" sz="2000" dirty="0">
              <a:solidFill>
                <a:prstClr val="black"/>
              </a:solidFill>
              <a:latin typeface="Avenir Book"/>
              <a:cs typeface="Avenir Book"/>
            </a:endParaRPr>
          </a:p>
          <a:p>
            <a:pPr marL="285750" indent="-285750" defTabSz="914400">
              <a:buFont typeface="Arial"/>
              <a:buChar char="•"/>
            </a:pPr>
            <a:r>
              <a:rPr lang="en-US" sz="2000" dirty="0">
                <a:solidFill>
                  <a:prstClr val="black"/>
                </a:solidFill>
                <a:latin typeface="Avenir Book"/>
                <a:cs typeface="Avenir Book"/>
              </a:rPr>
              <a:t>All people, regardless of circumstance, have opportunities for success at every stage of life. </a:t>
            </a:r>
          </a:p>
          <a:p>
            <a:pPr defTabSz="914400"/>
            <a:endParaRPr lang="en-US" sz="2000" dirty="0">
              <a:solidFill>
                <a:prstClr val="black"/>
              </a:solidFill>
              <a:latin typeface="Avenir Book"/>
              <a:cs typeface="Avenir Book"/>
            </a:endParaRPr>
          </a:p>
          <a:p>
            <a:pPr marL="285750" indent="-285750" defTabSz="914400">
              <a:buFont typeface="Arial"/>
              <a:buChar char="•"/>
            </a:pPr>
            <a:r>
              <a:rPr lang="en-US" sz="2000" dirty="0">
                <a:solidFill>
                  <a:prstClr val="black"/>
                </a:solidFill>
                <a:latin typeface="Avenir Book"/>
                <a:cs typeface="Avenir Book"/>
              </a:rPr>
              <a:t>Equitable systems and policies lead to a high quality of life for all. </a:t>
            </a:r>
          </a:p>
          <a:p>
            <a:pPr marL="285750" indent="-285750" defTabSz="914400">
              <a:buFont typeface="Arial"/>
              <a:buChar char="•"/>
            </a:pPr>
            <a:endParaRPr lang="en-US" sz="2000" dirty="0">
              <a:solidFill>
                <a:prstClr val="black"/>
              </a:solidFill>
              <a:latin typeface="Avenir Book"/>
              <a:cs typeface="Avenir Book"/>
            </a:endParaRPr>
          </a:p>
          <a:p>
            <a:pPr marL="285750" indent="-285750" defTabSz="914400">
              <a:buFont typeface="Arial"/>
              <a:buChar char="•"/>
            </a:pPr>
            <a:r>
              <a:rPr lang="en-US" sz="2000" dirty="0">
                <a:solidFill>
                  <a:prstClr val="black"/>
                </a:solidFill>
                <a:latin typeface="Avenir Book"/>
                <a:cs typeface="Avenir Book"/>
              </a:rPr>
              <a:t>All people have access to quality essentials, such as housing, education, food, child care and transportation</a:t>
            </a:r>
          </a:p>
          <a:p>
            <a:pPr defTabSz="914400"/>
            <a:endParaRPr lang="en-US" sz="2000" dirty="0">
              <a:solidFill>
                <a:prstClr val="black"/>
              </a:solidFill>
              <a:latin typeface="Avenir Book"/>
              <a:cs typeface="Avenir Book"/>
            </a:endParaRPr>
          </a:p>
          <a:p>
            <a:pPr marL="285750" indent="-285750" defTabSz="914400">
              <a:buFont typeface="Arial"/>
              <a:buChar char="•"/>
            </a:pPr>
            <a:r>
              <a:rPr lang="en-US" sz="2000" dirty="0">
                <a:solidFill>
                  <a:prstClr val="black"/>
                </a:solidFill>
                <a:latin typeface="Avenir Book"/>
                <a:cs typeface="Avenir Book"/>
              </a:rPr>
              <a:t>Residents are informed, see themselves represented in City government and have the opportunity to influence decision-making.</a:t>
            </a:r>
          </a:p>
        </p:txBody>
      </p:sp>
    </p:spTree>
    <p:extLst>
      <p:ext uri="{BB962C8B-B14F-4D97-AF65-F5344CB8AC3E}">
        <p14:creationId xmlns:p14="http://schemas.microsoft.com/office/powerpoint/2010/main" val="30593521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17381" y="575444"/>
            <a:ext cx="3536251" cy="1143000"/>
          </a:xfrm>
        </p:spPr>
        <p:txBody>
          <a:bodyPr>
            <a:noAutofit/>
          </a:bodyPr>
          <a:lstStyle/>
          <a:p>
            <a:r>
              <a:rPr lang="en-US" sz="4800" dirty="0"/>
              <a:t>Racial Equity</a:t>
            </a:r>
            <a:endParaRPr lang="en-US" sz="4800" dirty="0">
              <a:latin typeface="Avenir Roman"/>
              <a:cs typeface="Avenir Roman"/>
            </a:endParaRPr>
          </a:p>
        </p:txBody>
      </p:sp>
      <p:sp>
        <p:nvSpPr>
          <p:cNvPr id="2" name="Rectangle 1"/>
          <p:cNvSpPr/>
          <p:nvPr/>
        </p:nvSpPr>
        <p:spPr>
          <a:xfrm>
            <a:off x="2282248" y="2151322"/>
            <a:ext cx="7449789" cy="4401205"/>
          </a:xfrm>
          <a:prstGeom prst="rect">
            <a:avLst/>
          </a:prstGeom>
        </p:spPr>
        <p:txBody>
          <a:bodyPr wrap="square">
            <a:spAutoFit/>
          </a:bodyPr>
          <a:lstStyle/>
          <a:p>
            <a:r>
              <a:rPr lang="en-US" sz="3200" dirty="0"/>
              <a:t>“The development of policies, practices and strategic investments to reverse disparity trends, eliminate institutional racism and ensure that opportunities for all </a:t>
            </a:r>
            <a:r>
              <a:rPr lang="en-US" sz="3200" dirty="0" err="1"/>
              <a:t>peple</a:t>
            </a:r>
            <a:r>
              <a:rPr lang="en-US" sz="3200" dirty="0"/>
              <a:t> are no longer predictable by race”</a:t>
            </a:r>
          </a:p>
          <a:p>
            <a:endParaRPr lang="en-US" sz="3200" dirty="0"/>
          </a:p>
          <a:p>
            <a:endParaRPr lang="en-US" sz="3200" dirty="0"/>
          </a:p>
          <a:p>
            <a:r>
              <a:rPr lang="en-US" sz="2400" dirty="0"/>
              <a:t>Minneapolis City Ordinance, 2014</a:t>
            </a:r>
          </a:p>
        </p:txBody>
      </p:sp>
    </p:spTree>
    <p:extLst>
      <p:ext uri="{BB962C8B-B14F-4D97-AF65-F5344CB8AC3E}">
        <p14:creationId xmlns:p14="http://schemas.microsoft.com/office/powerpoint/2010/main" val="23195058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3800" y="394076"/>
            <a:ext cx="7619544" cy="656792"/>
          </a:xfrm>
        </p:spPr>
        <p:txBody>
          <a:bodyPr>
            <a:normAutofit/>
          </a:bodyPr>
          <a:lstStyle/>
          <a:p>
            <a:pPr algn="l"/>
            <a:r>
              <a:rPr lang="en-US" sz="2800" dirty="0"/>
              <a:t>MOBILE, FRIENDLY &amp; APPROACHABLE</a:t>
            </a:r>
          </a:p>
        </p:txBody>
      </p:sp>
      <p:pic>
        <p:nvPicPr>
          <p:cNvPr id="6"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74420" y="1860452"/>
            <a:ext cx="2033164" cy="26296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8"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4002" y="1860451"/>
            <a:ext cx="3289299" cy="24669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Content Placeholder 3" descr="DT 13.jpg"/>
          <p:cNvPicPr>
            <a:picLocks noGrp="1" noChangeAspect="1"/>
          </p:cNvPicPr>
          <p:nvPr/>
        </p:nvPicPr>
        <p:blipFill>
          <a:blip r:embed="rId5" cstate="email">
            <a:extLst>
              <a:ext uri="{28A0092B-C50C-407E-A947-70E740481C1C}">
                <a14:useLocalDpi xmlns:a14="http://schemas.microsoft.com/office/drawing/2010/main"/>
              </a:ext>
            </a:extLst>
          </a:blip>
          <a:stretch>
            <a:fillRect/>
          </a:stretch>
        </p:blipFill>
        <p:spPr>
          <a:xfrm>
            <a:off x="6897686" y="1815453"/>
            <a:ext cx="3770315" cy="2511972"/>
          </a:xfrm>
          <a:prstGeom prst="rect">
            <a:avLst/>
          </a:prstGeom>
        </p:spPr>
      </p:pic>
    </p:spTree>
    <p:extLst>
      <p:ext uri="{BB962C8B-B14F-4D97-AF65-F5344CB8AC3E}">
        <p14:creationId xmlns:p14="http://schemas.microsoft.com/office/powerpoint/2010/main" val="20279800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067610808"/>
              </p:ext>
            </p:extLst>
          </p:nvPr>
        </p:nvGraphicFramePr>
        <p:xfrm>
          <a:off x="644894" y="0"/>
          <a:ext cx="10308656" cy="6535554"/>
        </p:xfrm>
        <a:graphic>
          <a:graphicData uri="http://schemas.openxmlformats.org/presentationml/2006/ole">
            <mc:AlternateContent xmlns:mc="http://schemas.openxmlformats.org/markup-compatibility/2006">
              <mc:Choice xmlns:v="urn:schemas-microsoft-com:vml" Requires="v">
                <p:oleObj spid="_x0000_s3089" name="Slide" r:id="rId4" imgW="4570378" imgH="3427437" progId="PowerPoint.Slide.12">
                  <p:embed/>
                </p:oleObj>
              </mc:Choice>
              <mc:Fallback>
                <p:oleObj name="Slide" r:id="rId4" imgW="4570378" imgH="3427437" progId="PowerPoint.Slide.12">
                  <p:embed/>
                  <p:pic>
                    <p:nvPicPr>
                      <p:cNvPr id="0" name=""/>
                      <p:cNvPicPr/>
                      <p:nvPr/>
                    </p:nvPicPr>
                    <p:blipFill>
                      <a:blip r:embed="rId5"/>
                      <a:stretch>
                        <a:fillRect/>
                      </a:stretch>
                    </p:blipFill>
                    <p:spPr>
                      <a:xfrm>
                        <a:off x="644894" y="0"/>
                        <a:ext cx="10308656" cy="6535554"/>
                      </a:xfrm>
                      <a:prstGeom prst="rect">
                        <a:avLst/>
                      </a:prstGeom>
                    </p:spPr>
                  </p:pic>
                </p:oleObj>
              </mc:Fallback>
            </mc:AlternateContent>
          </a:graphicData>
        </a:graphic>
      </p:graphicFrame>
    </p:spTree>
    <p:extLst>
      <p:ext uri="{BB962C8B-B14F-4D97-AF65-F5344CB8AC3E}">
        <p14:creationId xmlns:p14="http://schemas.microsoft.com/office/powerpoint/2010/main" val="2587402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Introductions		</a:t>
            </a:r>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073525" y="2120900"/>
            <a:ext cx="4051300" cy="4051300"/>
          </a:xfrm>
          <a:prstGeom prst="rect">
            <a:avLst/>
          </a:prstGeom>
        </p:spPr>
      </p:pic>
    </p:spTree>
    <p:extLst>
      <p:ext uri="{BB962C8B-B14F-4D97-AF65-F5344CB8AC3E}">
        <p14:creationId xmlns:p14="http://schemas.microsoft.com/office/powerpoint/2010/main" val="41055965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_008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09700" y="-1408406"/>
            <a:ext cx="9652000" cy="8977606"/>
          </a:xfrm>
          <a:prstGeom prst="rect">
            <a:avLst/>
          </a:prstGeom>
        </p:spPr>
      </p:pic>
      <p:pic>
        <p:nvPicPr>
          <p:cNvPr id="4" name="Picture 3" descr="DSC_0067 zine.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09701" y="4406900"/>
            <a:ext cx="4154585" cy="3162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676674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022" y="484632"/>
            <a:ext cx="2011680" cy="3355848"/>
          </a:xfrm>
        </p:spPr>
        <p:txBody>
          <a:bodyPr>
            <a:normAutofit/>
          </a:bodyPr>
          <a:lstStyle/>
          <a:p>
            <a:r>
              <a:rPr lang="en-US" dirty="0"/>
              <a:t>DE </a:t>
            </a:r>
            <a:br>
              <a:rPr lang="en-US" dirty="0"/>
            </a:br>
            <a:r>
              <a:rPr lang="en-US" dirty="0"/>
              <a:t>&amp; </a:t>
            </a:r>
            <a:br>
              <a:rPr lang="en-US" dirty="0"/>
            </a:br>
            <a:r>
              <a:rPr lang="en-US" dirty="0"/>
              <a:t>HSD</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53167" y="596766"/>
            <a:ext cx="7999796" cy="5333197"/>
          </a:xfrm>
          <a:prstGeom prst="rect">
            <a:avLst/>
          </a:prstGeom>
        </p:spPr>
      </p:pic>
    </p:spTree>
    <p:extLst>
      <p:ext uri="{BB962C8B-B14F-4D97-AF65-F5344CB8AC3E}">
        <p14:creationId xmlns:p14="http://schemas.microsoft.com/office/powerpoint/2010/main" val="26785565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3072913519"/>
              </p:ext>
            </p:extLst>
          </p:nvPr>
        </p:nvGraphicFramePr>
        <p:xfrm>
          <a:off x="67378" y="144380"/>
          <a:ext cx="11964202" cy="6578866"/>
        </p:xfrm>
        <a:graphic>
          <a:graphicData uri="http://schemas.openxmlformats.org/presentationml/2006/ole">
            <mc:AlternateContent xmlns:mc="http://schemas.openxmlformats.org/markup-compatibility/2006">
              <mc:Choice xmlns:v="urn:schemas-microsoft-com:vml" Requires="v">
                <p:oleObj spid="_x0000_s1043" name="Slide" r:id="rId4" imgW="6094318" imgH="3427437" progId="PowerPoint.Slide.12">
                  <p:embed/>
                </p:oleObj>
              </mc:Choice>
              <mc:Fallback>
                <p:oleObj name="Slide" r:id="rId4" imgW="6094318" imgH="3427437" progId="PowerPoint.Slide.12">
                  <p:embed/>
                  <p:pic>
                    <p:nvPicPr>
                      <p:cNvPr id="0" name=""/>
                      <p:cNvPicPr/>
                      <p:nvPr/>
                    </p:nvPicPr>
                    <p:blipFill>
                      <a:blip r:embed="rId5"/>
                      <a:stretch>
                        <a:fillRect/>
                      </a:stretch>
                    </p:blipFill>
                    <p:spPr>
                      <a:xfrm>
                        <a:off x="67378" y="144380"/>
                        <a:ext cx="11964202" cy="6578866"/>
                      </a:xfrm>
                      <a:prstGeom prst="rect">
                        <a:avLst/>
                      </a:prstGeom>
                    </p:spPr>
                  </p:pic>
                </p:oleObj>
              </mc:Fallback>
            </mc:AlternateContent>
          </a:graphicData>
        </a:graphic>
      </p:graphicFrame>
    </p:spTree>
    <p:extLst>
      <p:ext uri="{BB962C8B-B14F-4D97-AF65-F5344CB8AC3E}">
        <p14:creationId xmlns:p14="http://schemas.microsoft.com/office/powerpoint/2010/main" val="40808263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298" y="170913"/>
            <a:ext cx="10058400" cy="1609344"/>
          </a:xfrm>
        </p:spPr>
        <p:txBody>
          <a:bodyPr/>
          <a:lstStyle/>
          <a:p>
            <a:r>
              <a:rPr lang="en-US" dirty="0"/>
              <a:t>Evaluative questions</a:t>
            </a:r>
          </a:p>
        </p:txBody>
      </p:sp>
      <p:graphicFrame>
        <p:nvGraphicFramePr>
          <p:cNvPr id="4" name="Content Placeholder 3"/>
          <p:cNvGraphicFramePr>
            <a:graphicFrameLocks/>
          </p:cNvGraphicFramePr>
          <p:nvPr>
            <p:extLst/>
          </p:nvPr>
        </p:nvGraphicFramePr>
        <p:xfrm>
          <a:off x="828298" y="3746785"/>
          <a:ext cx="10553700" cy="1713230"/>
        </p:xfrm>
        <a:graphic>
          <a:graphicData uri="http://schemas.openxmlformats.org/drawingml/2006/table">
            <a:tbl>
              <a:tblPr firstRow="1" bandRow="1">
                <a:tableStyleId>{5C22544A-7EE6-4342-B048-85BDC9FD1C3A}</a:tableStyleId>
              </a:tblPr>
              <a:tblGrid>
                <a:gridCol w="10553700">
                  <a:extLst>
                    <a:ext uri="{9D8B030D-6E8A-4147-A177-3AD203B41FA5}">
                      <a16:colId xmlns:a16="http://schemas.microsoft.com/office/drawing/2014/main" val="20000"/>
                    </a:ext>
                  </a:extLst>
                </a:gridCol>
              </a:tblGrid>
              <a:tr h="370840">
                <a:tc>
                  <a:txBody>
                    <a:bodyPr/>
                    <a:lstStyle/>
                    <a:p>
                      <a:r>
                        <a:rPr lang="en-US" baseline="0" dirty="0"/>
                        <a:t>What are we learning? </a:t>
                      </a:r>
                      <a:r>
                        <a:rPr lang="en-US" i="1" baseline="0" dirty="0"/>
                        <a:t>Sense-making</a:t>
                      </a:r>
                      <a:endParaRPr lang="en-US" i="1" dirty="0"/>
                    </a:p>
                  </a:txBody>
                  <a:tcPr/>
                </a:tc>
                <a:extLst>
                  <a:ext uri="{0D108BD9-81ED-4DB2-BD59-A6C34878D82A}">
                    <a16:rowId xmlns:a16="http://schemas.microsoft.com/office/drawing/2014/main" val="10000"/>
                  </a:ext>
                </a:extLst>
              </a:tr>
              <a:tr h="370840">
                <a:tc>
                  <a:txBody>
                    <a:bodyPr/>
                    <a:lstStyle/>
                    <a:p>
                      <a:pPr marL="342900" marR="0" lvl="0" indent="-342900">
                        <a:lnSpc>
                          <a:spcPct val="114000"/>
                        </a:lnSpc>
                        <a:spcBef>
                          <a:spcPts val="0"/>
                        </a:spcBef>
                        <a:spcAft>
                          <a:spcPts val="0"/>
                        </a:spcAft>
                        <a:buFont typeface="+mj-lt"/>
                        <a:buAutoNum type="arabicPeriod"/>
                      </a:pPr>
                      <a:r>
                        <a:rPr lang="en-US" sz="1800" dirty="0">
                          <a:effectLst/>
                          <a:latin typeface="Calibri" panose="020F0502020204030204" pitchFamily="34" charset="0"/>
                          <a:ea typeface="MS Mincho" panose="02020609040205080304" pitchFamily="49" charset="-128"/>
                          <a:cs typeface="Times New Roman" panose="02020603050405020304" pitchFamily="18" charset="0"/>
                        </a:rPr>
                        <a:t>What does the project mean to the Artist Engagement Team? The City Staff? The Community?</a:t>
                      </a:r>
                    </a:p>
                    <a:p>
                      <a:pPr marL="342900" marR="0" lvl="0" indent="-342900">
                        <a:lnSpc>
                          <a:spcPct val="114000"/>
                        </a:lnSpc>
                        <a:spcBef>
                          <a:spcPts val="0"/>
                        </a:spcBef>
                        <a:spcAft>
                          <a:spcPts val="0"/>
                        </a:spcAft>
                        <a:buFont typeface="+mj-lt"/>
                        <a:buAutoNum type="arabicPeriod"/>
                      </a:pPr>
                      <a:r>
                        <a:rPr lang="en-US" sz="1800" dirty="0">
                          <a:effectLst/>
                          <a:latin typeface="Calibri" panose="020F0502020204030204" pitchFamily="34" charset="0"/>
                          <a:ea typeface="MS Mincho" panose="02020609040205080304" pitchFamily="49" charset="-128"/>
                          <a:cs typeface="Times New Roman" panose="02020603050405020304" pitchFamily="18" charset="0"/>
                        </a:rPr>
                        <a:t>What changes in the patterns identified in the Discovery Phase are you seeing?</a:t>
                      </a:r>
                    </a:p>
                    <a:p>
                      <a:pPr marL="342900" marR="0" lvl="0" indent="-342900">
                        <a:lnSpc>
                          <a:spcPct val="114000"/>
                        </a:lnSpc>
                        <a:spcBef>
                          <a:spcPts val="0"/>
                        </a:spcBef>
                        <a:spcAft>
                          <a:spcPts val="0"/>
                        </a:spcAft>
                        <a:buFont typeface="+mj-lt"/>
                        <a:buAutoNum type="arabicPeriod"/>
                      </a:pPr>
                      <a:r>
                        <a:rPr lang="en-US" sz="1800" dirty="0">
                          <a:effectLst/>
                          <a:latin typeface="Calibri" panose="020F0502020204030204" pitchFamily="34" charset="0"/>
                          <a:ea typeface="MS Mincho" panose="02020609040205080304" pitchFamily="49" charset="-128"/>
                          <a:cs typeface="Times New Roman" panose="02020603050405020304" pitchFamily="18" charset="0"/>
                        </a:rPr>
                        <a:t>What opportunities are there for deepening or strengthening those changes?</a:t>
                      </a:r>
                    </a:p>
                    <a:p>
                      <a:pPr marL="342900" marR="0" lvl="0" indent="-342900">
                        <a:lnSpc>
                          <a:spcPct val="114000"/>
                        </a:lnSpc>
                        <a:spcBef>
                          <a:spcPts val="0"/>
                        </a:spcBef>
                        <a:spcAft>
                          <a:spcPts val="0"/>
                        </a:spcAft>
                        <a:buFont typeface="+mj-lt"/>
                        <a:buAutoNum type="arabicPeriod"/>
                      </a:pPr>
                      <a:r>
                        <a:rPr lang="en-US" sz="1800" dirty="0">
                          <a:effectLst/>
                          <a:latin typeface="Calibri" panose="020F0502020204030204" pitchFamily="34" charset="0"/>
                          <a:ea typeface="MS Mincho" panose="02020609040205080304" pitchFamily="49" charset="-128"/>
                          <a:cs typeface="Times New Roman" panose="02020603050405020304" pitchFamily="18" charset="0"/>
                        </a:rPr>
                        <a:t>What has surprised the teams (regarding assumptions or expectations)?</a:t>
                      </a:r>
                    </a:p>
                  </a:txBody>
                  <a:tcPr/>
                </a:tc>
                <a:extLst>
                  <a:ext uri="{0D108BD9-81ED-4DB2-BD59-A6C34878D82A}">
                    <a16:rowId xmlns:a16="http://schemas.microsoft.com/office/drawing/2014/main" val="10001"/>
                  </a:ext>
                </a:extLst>
              </a:tr>
            </a:tbl>
          </a:graphicData>
        </a:graphic>
      </p:graphicFrame>
      <p:graphicFrame>
        <p:nvGraphicFramePr>
          <p:cNvPr id="6" name="Content Placeholder 3"/>
          <p:cNvGraphicFramePr>
            <a:graphicFrameLocks/>
          </p:cNvGraphicFramePr>
          <p:nvPr>
            <p:extLst/>
          </p:nvPr>
        </p:nvGraphicFramePr>
        <p:xfrm>
          <a:off x="828298" y="5449316"/>
          <a:ext cx="10553700" cy="1408684"/>
        </p:xfrm>
        <a:graphic>
          <a:graphicData uri="http://schemas.openxmlformats.org/drawingml/2006/table">
            <a:tbl>
              <a:tblPr firstRow="1" bandRow="1">
                <a:tableStyleId>{5C22544A-7EE6-4342-B048-85BDC9FD1C3A}</a:tableStyleId>
              </a:tblPr>
              <a:tblGrid>
                <a:gridCol w="10553700">
                  <a:extLst>
                    <a:ext uri="{9D8B030D-6E8A-4147-A177-3AD203B41FA5}">
                      <a16:colId xmlns:a16="http://schemas.microsoft.com/office/drawing/2014/main" val="20000"/>
                    </a:ext>
                  </a:extLst>
                </a:gridCol>
              </a:tblGrid>
              <a:tr h="370840">
                <a:tc>
                  <a:txBody>
                    <a:bodyPr/>
                    <a:lstStyle/>
                    <a:p>
                      <a:r>
                        <a:rPr lang="en-US" baseline="0" dirty="0"/>
                        <a:t>What can we do? </a:t>
                      </a:r>
                      <a:r>
                        <a:rPr lang="en-US" i="1" baseline="0" dirty="0"/>
                        <a:t>Action Cycles</a:t>
                      </a:r>
                      <a:endParaRPr lang="en-US" i="1" dirty="0"/>
                    </a:p>
                  </a:txBody>
                  <a:tcPr/>
                </a:tc>
                <a:extLst>
                  <a:ext uri="{0D108BD9-81ED-4DB2-BD59-A6C34878D82A}">
                    <a16:rowId xmlns:a16="http://schemas.microsoft.com/office/drawing/2014/main" val="10000"/>
                  </a:ext>
                </a:extLst>
              </a:tr>
              <a:tr h="370840">
                <a:tc>
                  <a:txBody>
                    <a:bodyPr/>
                    <a:lstStyle/>
                    <a:p>
                      <a:pPr marL="342900" marR="0" lvl="0" indent="-342900">
                        <a:lnSpc>
                          <a:spcPct val="115000"/>
                        </a:lnSpc>
                        <a:spcBef>
                          <a:spcPts val="0"/>
                        </a:spcBef>
                        <a:spcAft>
                          <a:spcPts val="0"/>
                        </a:spcAft>
                        <a:buFont typeface="+mj-lt"/>
                        <a:buAutoNum type="arabicPeriod"/>
                      </a:pPr>
                      <a:r>
                        <a:rPr lang="en-US" sz="1800" dirty="0">
                          <a:effectLst/>
                          <a:latin typeface="Calibri" panose="020F0502020204030204" pitchFamily="34" charset="0"/>
                          <a:ea typeface="MS Mincho" panose="02020609040205080304" pitchFamily="49" charset="-128"/>
                          <a:cs typeface="Times New Roman" panose="02020603050405020304" pitchFamily="18" charset="0"/>
                        </a:rPr>
                        <a:t>What can the Team act on next? Has this changed from the original plan? Why? </a:t>
                      </a:r>
                    </a:p>
                    <a:p>
                      <a:pPr marL="342900" marR="0" lvl="0" indent="-342900">
                        <a:lnSpc>
                          <a:spcPct val="115000"/>
                        </a:lnSpc>
                        <a:spcBef>
                          <a:spcPts val="0"/>
                        </a:spcBef>
                        <a:spcAft>
                          <a:spcPts val="0"/>
                        </a:spcAft>
                        <a:buFont typeface="+mj-lt"/>
                        <a:buAutoNum type="arabicPeriod"/>
                      </a:pPr>
                      <a:r>
                        <a:rPr lang="en-US" sz="1800" dirty="0">
                          <a:effectLst/>
                          <a:latin typeface="Calibri" panose="020F0502020204030204" pitchFamily="34" charset="0"/>
                          <a:ea typeface="MS Mincho" panose="02020609040205080304" pitchFamily="49" charset="-128"/>
                          <a:cs typeface="Times New Roman" panose="02020603050405020304" pitchFamily="18" charset="0"/>
                        </a:rPr>
                        <a:t>What additional information should be collected? What don’t we know?</a:t>
                      </a:r>
                    </a:p>
                    <a:p>
                      <a:pPr marL="342900" marR="0" lvl="0" indent="-342900">
                        <a:lnSpc>
                          <a:spcPct val="115000"/>
                        </a:lnSpc>
                        <a:spcBef>
                          <a:spcPts val="0"/>
                        </a:spcBef>
                        <a:spcAft>
                          <a:spcPts val="0"/>
                        </a:spcAft>
                        <a:buFont typeface="+mj-lt"/>
                        <a:buAutoNum type="arabicPeriod"/>
                      </a:pPr>
                      <a:r>
                        <a:rPr lang="en-US" sz="1800" dirty="0">
                          <a:effectLst/>
                          <a:latin typeface="Calibri" panose="020F0502020204030204" pitchFamily="34" charset="0"/>
                          <a:ea typeface="MS Mincho" panose="02020609040205080304" pitchFamily="49" charset="-128"/>
                          <a:cs typeface="Times New Roman" panose="02020603050405020304" pitchFamily="18" charset="0"/>
                        </a:rPr>
                        <a:t>How will the Team know if the action selected was useful or successful? How will we know if it “worked?”</a:t>
                      </a:r>
                    </a:p>
                  </a:txBody>
                  <a:tcPr/>
                </a:tc>
                <a:extLst>
                  <a:ext uri="{0D108BD9-81ED-4DB2-BD59-A6C34878D82A}">
                    <a16:rowId xmlns:a16="http://schemas.microsoft.com/office/drawing/2014/main" val="10001"/>
                  </a:ext>
                </a:extLst>
              </a:tr>
            </a:tbl>
          </a:graphicData>
        </a:graphic>
      </p:graphicFrame>
      <p:graphicFrame>
        <p:nvGraphicFramePr>
          <p:cNvPr id="7" name="Content Placeholder 3"/>
          <p:cNvGraphicFramePr>
            <a:graphicFrameLocks/>
          </p:cNvGraphicFramePr>
          <p:nvPr>
            <p:extLst/>
          </p:nvPr>
        </p:nvGraphicFramePr>
        <p:xfrm>
          <a:off x="810000" y="1579597"/>
          <a:ext cx="10553700" cy="2093498"/>
        </p:xfrm>
        <a:graphic>
          <a:graphicData uri="http://schemas.openxmlformats.org/drawingml/2006/table">
            <a:tbl>
              <a:tblPr firstRow="1" bandRow="1">
                <a:tableStyleId>{5C22544A-7EE6-4342-B048-85BDC9FD1C3A}</a:tableStyleId>
              </a:tblPr>
              <a:tblGrid>
                <a:gridCol w="10553700">
                  <a:extLst>
                    <a:ext uri="{9D8B030D-6E8A-4147-A177-3AD203B41FA5}">
                      <a16:colId xmlns:a16="http://schemas.microsoft.com/office/drawing/2014/main" val="20000"/>
                    </a:ext>
                  </a:extLst>
                </a:gridCol>
              </a:tblGrid>
              <a:tr h="0">
                <a:tc>
                  <a:txBody>
                    <a:bodyPr/>
                    <a:lstStyle/>
                    <a:p>
                      <a:r>
                        <a:rPr lang="en-US" b="1" baseline="0" dirty="0"/>
                        <a:t>Articulating the Model: </a:t>
                      </a:r>
                      <a:r>
                        <a:rPr lang="en-US" b="1" i="1" baseline="0" dirty="0"/>
                        <a:t>Discovery</a:t>
                      </a:r>
                      <a:endParaRPr lang="en-US" b="1" i="1" dirty="0"/>
                    </a:p>
                  </a:txBody>
                  <a:tcPr/>
                </a:tc>
                <a:extLst>
                  <a:ext uri="{0D108BD9-81ED-4DB2-BD59-A6C34878D82A}">
                    <a16:rowId xmlns:a16="http://schemas.microsoft.com/office/drawing/2014/main" val="10000"/>
                  </a:ext>
                </a:extLst>
              </a:tr>
              <a:tr h="1727738">
                <a:tc>
                  <a:txBody>
                    <a:bodyPr/>
                    <a:lstStyle/>
                    <a:p>
                      <a:pPr marL="342900" marR="0" lvl="0" indent="-342900">
                        <a:lnSpc>
                          <a:spcPct val="115000"/>
                        </a:lnSpc>
                        <a:spcBef>
                          <a:spcPts val="0"/>
                        </a:spcBef>
                        <a:spcAft>
                          <a:spcPts val="0"/>
                        </a:spcAft>
                        <a:buFont typeface="+mj-lt"/>
                        <a:buAutoNum type="arabicPeriod"/>
                      </a:pPr>
                      <a:r>
                        <a:rPr lang="en-US" sz="1800" b="0" dirty="0">
                          <a:effectLst/>
                          <a:latin typeface="Calibri" panose="020F0502020204030204" pitchFamily="34" charset="0"/>
                          <a:ea typeface="MS Mincho" panose="02020609040205080304" pitchFamily="49" charset="-128"/>
                          <a:cs typeface="Times New Roman" panose="02020603050405020304" pitchFamily="18" charset="0"/>
                        </a:rPr>
                        <a:t>What is the context of the department and the priority issue?</a:t>
                      </a:r>
                    </a:p>
                    <a:p>
                      <a:pPr marL="342900" marR="0" lvl="0" indent="-342900">
                        <a:lnSpc>
                          <a:spcPct val="115000"/>
                        </a:lnSpc>
                        <a:spcBef>
                          <a:spcPts val="0"/>
                        </a:spcBef>
                        <a:spcAft>
                          <a:spcPts val="0"/>
                        </a:spcAft>
                        <a:buFont typeface="+mj-lt"/>
                        <a:buAutoNum type="arabicPeriod"/>
                      </a:pPr>
                      <a:r>
                        <a:rPr lang="en-US" sz="1800" b="0" dirty="0">
                          <a:effectLst/>
                          <a:latin typeface="Calibri" panose="020F0502020204030204" pitchFamily="34" charset="0"/>
                          <a:ea typeface="MS Mincho" panose="02020609040205080304" pitchFamily="49" charset="-128"/>
                          <a:cs typeface="Times New Roman" panose="02020603050405020304" pitchFamily="18" charset="0"/>
                        </a:rPr>
                        <a:t>What is the pattern of collaboration between the artist(s) and the City staff?</a:t>
                      </a:r>
                    </a:p>
                    <a:p>
                      <a:pPr marL="342900" marR="0" lvl="0" indent="-342900">
                        <a:lnSpc>
                          <a:spcPct val="115000"/>
                        </a:lnSpc>
                        <a:spcBef>
                          <a:spcPts val="0"/>
                        </a:spcBef>
                        <a:spcAft>
                          <a:spcPts val="0"/>
                        </a:spcAft>
                        <a:buFont typeface="+mj-lt"/>
                        <a:buAutoNum type="arabicPeriod"/>
                      </a:pPr>
                      <a:r>
                        <a:rPr lang="en-US" sz="1800" b="0" dirty="0">
                          <a:effectLst/>
                          <a:latin typeface="Calibri" panose="020F0502020204030204" pitchFamily="34" charset="0"/>
                          <a:ea typeface="MS Mincho" panose="02020609040205080304" pitchFamily="49" charset="-128"/>
                          <a:cs typeface="Times New Roman" panose="02020603050405020304" pitchFamily="18" charset="0"/>
                        </a:rPr>
                        <a:t>What is the pattern of community engagement around the priority issue?</a:t>
                      </a:r>
                    </a:p>
                    <a:p>
                      <a:pPr marL="342900" marR="0" lvl="0" indent="-342900">
                        <a:lnSpc>
                          <a:spcPct val="115000"/>
                        </a:lnSpc>
                        <a:spcBef>
                          <a:spcPts val="0"/>
                        </a:spcBef>
                        <a:spcAft>
                          <a:spcPts val="0"/>
                        </a:spcAft>
                        <a:buFont typeface="+mj-lt"/>
                        <a:buAutoNum type="arabicPeriod"/>
                      </a:pPr>
                      <a:r>
                        <a:rPr lang="en-US" sz="1800" b="0" dirty="0">
                          <a:effectLst/>
                          <a:latin typeface="Calibri" panose="020F0502020204030204" pitchFamily="34" charset="0"/>
                          <a:ea typeface="MS Mincho" panose="02020609040205080304" pitchFamily="49" charset="-128"/>
                          <a:cs typeface="Times New Roman" panose="02020603050405020304" pitchFamily="18" charset="0"/>
                        </a:rPr>
                        <a:t>What patterns of community engagement would the team like to see?</a:t>
                      </a:r>
                    </a:p>
                    <a:p>
                      <a:pPr marL="342900" marR="0" lvl="0" indent="-342900">
                        <a:lnSpc>
                          <a:spcPct val="115000"/>
                        </a:lnSpc>
                        <a:spcBef>
                          <a:spcPts val="0"/>
                        </a:spcBef>
                        <a:spcAft>
                          <a:spcPts val="0"/>
                        </a:spcAft>
                        <a:buFont typeface="+mj-lt"/>
                        <a:buAutoNum type="arabicPeriod"/>
                      </a:pPr>
                      <a:r>
                        <a:rPr lang="en-US" sz="1800" b="0" dirty="0">
                          <a:effectLst/>
                          <a:latin typeface="Calibri" panose="020F0502020204030204" pitchFamily="34" charset="0"/>
                          <a:ea typeface="MS Mincho" panose="02020609040205080304" pitchFamily="49" charset="-128"/>
                          <a:cs typeface="Times New Roman" panose="02020603050405020304" pitchFamily="18" charset="0"/>
                        </a:rPr>
                        <a:t>What does success look like from each stakeholders’ perspective?</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7309559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p:cNvGraphicFramePr>
            <a:graphicFrameLocks noChangeAspect="1"/>
          </p:cNvGraphicFramePr>
          <p:nvPr>
            <p:extLst>
              <p:ext uri="{D42A27DB-BD31-4B8C-83A1-F6EECF244321}">
                <p14:modId xmlns:p14="http://schemas.microsoft.com/office/powerpoint/2010/main" val="2977142016"/>
              </p:ext>
            </p:extLst>
          </p:nvPr>
        </p:nvGraphicFramePr>
        <p:xfrm>
          <a:off x="596900" y="722313"/>
          <a:ext cx="11174413" cy="5332412"/>
        </p:xfrm>
        <a:graphic>
          <a:graphicData uri="http://schemas.openxmlformats.org/presentationml/2006/ole">
            <mc:AlternateContent xmlns:mc="http://schemas.openxmlformats.org/markup-compatibility/2006">
              <mc:Choice xmlns:v="urn:schemas-microsoft-com:vml" Requires="v">
                <p:oleObj spid="_x0000_s2066" name="Document" r:id="rId4" imgW="9140646" imgH="4384239" progId="Word.Document.12">
                  <p:embed/>
                </p:oleObj>
              </mc:Choice>
              <mc:Fallback>
                <p:oleObj name="Document" r:id="rId4" imgW="9140646" imgH="4384239" progId="Word.Document.12">
                  <p:embed/>
                  <p:pic>
                    <p:nvPicPr>
                      <p:cNvPr id="0" name=""/>
                      <p:cNvPicPr/>
                      <p:nvPr/>
                    </p:nvPicPr>
                    <p:blipFill>
                      <a:blip r:embed="rId5"/>
                      <a:stretch>
                        <a:fillRect/>
                      </a:stretch>
                    </p:blipFill>
                    <p:spPr>
                      <a:xfrm>
                        <a:off x="596900" y="722313"/>
                        <a:ext cx="11174413" cy="5332412"/>
                      </a:xfrm>
                      <a:prstGeom prst="rect">
                        <a:avLst/>
                      </a:prstGeom>
                    </p:spPr>
                  </p:pic>
                </p:oleObj>
              </mc:Fallback>
            </mc:AlternateContent>
          </a:graphicData>
        </a:graphic>
      </p:graphicFrame>
    </p:spTree>
    <p:extLst>
      <p:ext uri="{BB962C8B-B14F-4D97-AF65-F5344CB8AC3E}">
        <p14:creationId xmlns:p14="http://schemas.microsoft.com/office/powerpoint/2010/main" val="22137155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reflections</a:t>
            </a:r>
          </a:p>
        </p:txBody>
      </p:sp>
      <p:sp>
        <p:nvSpPr>
          <p:cNvPr id="3" name="Content Placeholder 2"/>
          <p:cNvSpPr>
            <a:spLocks noGrp="1"/>
          </p:cNvSpPr>
          <p:nvPr>
            <p:ph idx="1"/>
          </p:nvPr>
        </p:nvSpPr>
        <p:spPr/>
        <p:txBody>
          <a:bodyPr/>
          <a:lstStyle/>
          <a:p>
            <a:pPr marL="0" indent="0">
              <a:buNone/>
            </a:pPr>
            <a:endParaRPr lang="en-US" dirty="0"/>
          </a:p>
          <a:p>
            <a:endParaRPr lang="en-US" dirty="0"/>
          </a:p>
        </p:txBody>
      </p:sp>
      <p:pic>
        <p:nvPicPr>
          <p:cNvPr id="8" name="Picture 7" descr="http://www.smoothrnbbeats.com/wp-content/uploads/edd/2015/01/people-jumping-silhouettes-beach-water-reflections-sunset.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85925" y="1613181"/>
            <a:ext cx="8272462" cy="5067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9627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idx="1"/>
          </p:nvPr>
        </p:nvSpPr>
        <p:spPr>
          <a:xfrm>
            <a:off x="1069848" y="2121407"/>
            <a:ext cx="5224074" cy="4374395"/>
          </a:xfrm>
        </p:spPr>
        <p:txBody>
          <a:bodyPr>
            <a:normAutofit fontScale="62500" lnSpcReduction="20000"/>
          </a:bodyPr>
          <a:lstStyle/>
          <a:p>
            <a:pPr marL="0" indent="0">
              <a:lnSpc>
                <a:spcPct val="100000"/>
              </a:lnSpc>
              <a:spcBef>
                <a:spcPts val="0"/>
              </a:spcBef>
              <a:buNone/>
            </a:pPr>
            <a:r>
              <a:rPr lang="en-US" sz="2600" i="1" dirty="0" err="1"/>
              <a:t>Gülgün</a:t>
            </a:r>
            <a:r>
              <a:rPr lang="en-US" sz="2600" i="1" dirty="0"/>
              <a:t> </a:t>
            </a:r>
            <a:r>
              <a:rPr lang="en-US" sz="2600" i="1" dirty="0" err="1"/>
              <a:t>Kayim</a:t>
            </a:r>
            <a:endParaRPr lang="en-US" sz="2600" dirty="0"/>
          </a:p>
          <a:p>
            <a:pPr marL="0" indent="0">
              <a:lnSpc>
                <a:spcPct val="100000"/>
              </a:lnSpc>
              <a:spcBef>
                <a:spcPts val="0"/>
              </a:spcBef>
              <a:buNone/>
            </a:pPr>
            <a:r>
              <a:rPr lang="en-US" sz="2600" i="1" dirty="0"/>
              <a:t>Director, Arts, Culture and the Creative Economy </a:t>
            </a:r>
            <a:endParaRPr lang="en-US" sz="2600" dirty="0"/>
          </a:p>
          <a:p>
            <a:pPr marL="0" indent="0">
              <a:lnSpc>
                <a:spcPct val="100000"/>
              </a:lnSpc>
              <a:spcBef>
                <a:spcPts val="0"/>
              </a:spcBef>
              <a:buNone/>
            </a:pPr>
            <a:r>
              <a:rPr lang="en-US" sz="2600" dirty="0"/>
              <a:t>City of Minneapolis</a:t>
            </a:r>
          </a:p>
          <a:p>
            <a:pPr marL="0" indent="0">
              <a:lnSpc>
                <a:spcPct val="100000"/>
              </a:lnSpc>
              <a:spcBef>
                <a:spcPts val="0"/>
              </a:spcBef>
              <a:buNone/>
            </a:pPr>
            <a:r>
              <a:rPr lang="en-US" sz="2600" dirty="0"/>
              <a:t>Office of the City Coordinator</a:t>
            </a:r>
          </a:p>
          <a:p>
            <a:pPr marL="0" indent="0">
              <a:lnSpc>
                <a:spcPct val="100000"/>
              </a:lnSpc>
              <a:spcBef>
                <a:spcPts val="0"/>
              </a:spcBef>
              <a:buNone/>
            </a:pPr>
            <a:r>
              <a:rPr lang="en-US" sz="2600" dirty="0"/>
              <a:t>350 South Fifth Street –M301│ Minneapolis, MN 55415</a:t>
            </a:r>
          </a:p>
          <a:p>
            <a:pPr marL="0" indent="0">
              <a:lnSpc>
                <a:spcPct val="100000"/>
              </a:lnSpc>
              <a:spcBef>
                <a:spcPts val="0"/>
              </a:spcBef>
              <a:buNone/>
            </a:pPr>
            <a:r>
              <a:rPr lang="en-US" sz="2600" b="1" dirty="0"/>
              <a:t>p:</a:t>
            </a:r>
            <a:r>
              <a:rPr lang="en-US" sz="2600" dirty="0"/>
              <a:t> (612) 673-2488 </a:t>
            </a:r>
            <a:r>
              <a:rPr lang="en-US" sz="2600" b="1" dirty="0"/>
              <a:t>│c</a:t>
            </a:r>
            <a:r>
              <a:rPr lang="en-US" sz="2600" dirty="0"/>
              <a:t>: 612-710-2232</a:t>
            </a:r>
          </a:p>
          <a:p>
            <a:pPr marL="0" indent="0">
              <a:lnSpc>
                <a:spcPct val="100000"/>
              </a:lnSpc>
              <a:spcBef>
                <a:spcPts val="0"/>
              </a:spcBef>
              <a:buNone/>
            </a:pPr>
            <a:r>
              <a:rPr lang="en-US" sz="2600" u="sng" dirty="0">
                <a:hlinkClick r:id="rId3"/>
              </a:rPr>
              <a:t>gulgun.Kayim@minneapolismn.gov</a:t>
            </a:r>
            <a:endParaRPr lang="en-US" sz="2600" dirty="0"/>
          </a:p>
          <a:p>
            <a:pPr marL="0" indent="0">
              <a:lnSpc>
                <a:spcPct val="100000"/>
              </a:lnSpc>
              <a:spcBef>
                <a:spcPts val="0"/>
              </a:spcBef>
              <a:buNone/>
            </a:pPr>
            <a:r>
              <a:rPr lang="en-US" sz="2600" u="sng" dirty="0">
                <a:hlinkClick r:id="rId4"/>
              </a:rPr>
              <a:t>www.minneapolismn.gov</a:t>
            </a:r>
            <a:endParaRPr lang="en-US" sz="2600" dirty="0"/>
          </a:p>
          <a:p>
            <a:pPr marL="0" indent="0">
              <a:lnSpc>
                <a:spcPct val="120000"/>
              </a:lnSpc>
              <a:spcBef>
                <a:spcPts val="0"/>
              </a:spcBef>
              <a:buNone/>
            </a:pPr>
            <a:endParaRPr lang="en-US" sz="2600" dirty="0"/>
          </a:p>
          <a:p>
            <a:pPr marL="0" indent="0">
              <a:lnSpc>
                <a:spcPct val="120000"/>
              </a:lnSpc>
              <a:spcBef>
                <a:spcPts val="0"/>
              </a:spcBef>
              <a:buNone/>
            </a:pPr>
            <a:r>
              <a:rPr lang="en-US" sz="2600" i="1" dirty="0"/>
              <a:t>Wendy Morris</a:t>
            </a:r>
          </a:p>
          <a:p>
            <a:pPr marL="0" indent="0">
              <a:lnSpc>
                <a:spcPct val="120000"/>
              </a:lnSpc>
              <a:spcBef>
                <a:spcPts val="0"/>
              </a:spcBef>
              <a:buNone/>
            </a:pPr>
            <a:r>
              <a:rPr lang="en-US" sz="2600" i="1" dirty="0"/>
              <a:t>Director of Creative Leadership</a:t>
            </a:r>
          </a:p>
          <a:p>
            <a:pPr marL="0" indent="0">
              <a:lnSpc>
                <a:spcPct val="120000"/>
              </a:lnSpc>
              <a:spcBef>
                <a:spcPts val="0"/>
              </a:spcBef>
              <a:buNone/>
            </a:pPr>
            <a:r>
              <a:rPr lang="en-US" sz="2600" dirty="0"/>
              <a:t>Intermedia Arts</a:t>
            </a:r>
            <a:br>
              <a:rPr lang="en-US" sz="2600" dirty="0"/>
            </a:br>
            <a:r>
              <a:rPr lang="en-US" sz="2600" dirty="0"/>
              <a:t>2822 Lyndale Avenue South</a:t>
            </a:r>
          </a:p>
          <a:p>
            <a:pPr marL="0" indent="0">
              <a:lnSpc>
                <a:spcPct val="120000"/>
              </a:lnSpc>
              <a:spcBef>
                <a:spcPts val="0"/>
              </a:spcBef>
              <a:buNone/>
            </a:pPr>
            <a:r>
              <a:rPr lang="en-US" sz="2600" dirty="0"/>
              <a:t>Minneapolis, MN 55408</a:t>
            </a:r>
            <a:br>
              <a:rPr lang="en-US" sz="2600" dirty="0"/>
            </a:br>
            <a:r>
              <a:rPr lang="en-US" sz="2600" dirty="0"/>
              <a:t>p: 612.874.2810</a:t>
            </a:r>
          </a:p>
          <a:p>
            <a:pPr marL="0" indent="0">
              <a:lnSpc>
                <a:spcPct val="120000"/>
              </a:lnSpc>
              <a:spcBef>
                <a:spcPts val="0"/>
              </a:spcBef>
              <a:buNone/>
            </a:pPr>
            <a:r>
              <a:rPr lang="en-US" sz="2600" dirty="0"/>
              <a:t>C: 612.280.1949</a:t>
            </a:r>
          </a:p>
          <a:p>
            <a:pPr marL="0" indent="0">
              <a:lnSpc>
                <a:spcPct val="120000"/>
              </a:lnSpc>
              <a:spcBef>
                <a:spcPts val="0"/>
              </a:spcBef>
              <a:buNone/>
            </a:pPr>
            <a:r>
              <a:rPr lang="en-US" sz="2600" dirty="0">
                <a:hlinkClick r:id="rId5"/>
              </a:rPr>
              <a:t>wendy@intermediaarts.org</a:t>
            </a:r>
            <a:endParaRPr lang="en-US" sz="2600" dirty="0"/>
          </a:p>
          <a:p>
            <a:pPr marL="0" indent="0">
              <a:lnSpc>
                <a:spcPct val="120000"/>
              </a:lnSpc>
              <a:spcBef>
                <a:spcPts val="0"/>
              </a:spcBef>
              <a:buNone/>
            </a:pPr>
            <a:r>
              <a:rPr lang="en-US" sz="2600" dirty="0"/>
              <a:t>www.intermediaarts.org</a:t>
            </a:r>
          </a:p>
          <a:p>
            <a:pPr marL="0" indent="0">
              <a:buNone/>
            </a:pPr>
            <a:endParaRPr lang="en-US" dirty="0"/>
          </a:p>
        </p:txBody>
      </p:sp>
      <p:sp>
        <p:nvSpPr>
          <p:cNvPr id="4" name="Content Placeholder 2"/>
          <p:cNvSpPr txBox="1">
            <a:spLocks/>
          </p:cNvSpPr>
          <p:nvPr/>
        </p:nvSpPr>
        <p:spPr>
          <a:xfrm>
            <a:off x="6550311" y="2121408"/>
            <a:ext cx="5224074" cy="4050792"/>
          </a:xfrm>
          <a:prstGeom prst="rect">
            <a:avLst/>
          </a:prstGeom>
        </p:spPr>
        <p:txBody>
          <a:bodyPr vert="horz" lIns="91440" tIns="45720" rIns="91440" bIns="45720" rtlCol="0">
            <a:normAutofit fontScale="92500" lnSpcReduction="2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lnSpc>
                <a:spcPct val="100000"/>
              </a:lnSpc>
              <a:spcBef>
                <a:spcPts val="0"/>
              </a:spcBef>
              <a:buFont typeface="Wingdings" pitchFamily="2" charset="2"/>
              <a:buNone/>
            </a:pPr>
            <a:r>
              <a:rPr lang="en-US" sz="1900" i="1" dirty="0"/>
              <a:t>Katie Fritz Fogel</a:t>
            </a:r>
            <a:endParaRPr lang="en-US" sz="1900" dirty="0"/>
          </a:p>
          <a:p>
            <a:pPr marL="0" indent="0">
              <a:lnSpc>
                <a:spcPct val="100000"/>
              </a:lnSpc>
              <a:spcBef>
                <a:spcPts val="0"/>
              </a:spcBef>
              <a:buFont typeface="Wingdings" pitchFamily="2" charset="2"/>
              <a:buNone/>
            </a:pPr>
            <a:r>
              <a:rPr lang="en-US" sz="1900" i="1" dirty="0"/>
              <a:t>Research Associate</a:t>
            </a:r>
            <a:endParaRPr lang="en-US" sz="1900" dirty="0"/>
          </a:p>
          <a:p>
            <a:pPr marL="0" indent="0">
              <a:lnSpc>
                <a:spcPct val="100000"/>
              </a:lnSpc>
              <a:spcBef>
                <a:spcPts val="0"/>
              </a:spcBef>
              <a:buFont typeface="Wingdings" pitchFamily="2" charset="2"/>
              <a:buNone/>
            </a:pPr>
            <a:r>
              <a:rPr lang="en-US" sz="1900" dirty="0"/>
              <a:t>Rainbow Research</a:t>
            </a:r>
          </a:p>
          <a:p>
            <a:pPr marL="0" indent="0">
              <a:lnSpc>
                <a:spcPct val="100000"/>
              </a:lnSpc>
              <a:spcBef>
                <a:spcPts val="0"/>
              </a:spcBef>
              <a:buFont typeface="Wingdings" pitchFamily="2" charset="2"/>
              <a:buNone/>
            </a:pPr>
            <a:r>
              <a:rPr lang="en-US" sz="1900" dirty="0"/>
              <a:t>621 West Lake Street, Suite 300</a:t>
            </a:r>
          </a:p>
          <a:p>
            <a:pPr marL="0" indent="0">
              <a:lnSpc>
                <a:spcPct val="100000"/>
              </a:lnSpc>
              <a:spcBef>
                <a:spcPts val="0"/>
              </a:spcBef>
              <a:buFont typeface="Wingdings" pitchFamily="2" charset="2"/>
              <a:buNone/>
            </a:pPr>
            <a:r>
              <a:rPr lang="en-US" sz="1900" dirty="0"/>
              <a:t>Minneapolis, MN 55408</a:t>
            </a:r>
          </a:p>
          <a:p>
            <a:pPr marL="0" indent="0">
              <a:lnSpc>
                <a:spcPct val="100000"/>
              </a:lnSpc>
              <a:spcBef>
                <a:spcPts val="0"/>
              </a:spcBef>
              <a:buFont typeface="Wingdings" pitchFamily="2" charset="2"/>
              <a:buNone/>
            </a:pPr>
            <a:r>
              <a:rPr lang="en-US" sz="1900" dirty="0"/>
              <a:t>(612) 824-0724</a:t>
            </a:r>
          </a:p>
          <a:p>
            <a:pPr marL="0" indent="0">
              <a:lnSpc>
                <a:spcPct val="100000"/>
              </a:lnSpc>
              <a:spcBef>
                <a:spcPts val="0"/>
              </a:spcBef>
              <a:buFont typeface="Wingdings" pitchFamily="2" charset="2"/>
              <a:buNone/>
            </a:pPr>
            <a:r>
              <a:rPr lang="en-US" sz="1900" u="sng" dirty="0"/>
              <a:t>kfogel@rainbowresearch.org</a:t>
            </a:r>
            <a:endParaRPr lang="en-US" sz="1900" dirty="0"/>
          </a:p>
          <a:p>
            <a:pPr marL="0" indent="0">
              <a:lnSpc>
                <a:spcPct val="100000"/>
              </a:lnSpc>
              <a:spcBef>
                <a:spcPts val="0"/>
              </a:spcBef>
              <a:buFont typeface="Wingdings" pitchFamily="2" charset="2"/>
              <a:buNone/>
            </a:pPr>
            <a:r>
              <a:rPr lang="en-US" sz="1900" u="sng" dirty="0"/>
              <a:t>www.rainbowresearch.org</a:t>
            </a:r>
            <a:endParaRPr lang="en-US" sz="1900" dirty="0"/>
          </a:p>
          <a:p>
            <a:pPr marL="0" indent="0">
              <a:lnSpc>
                <a:spcPct val="120000"/>
              </a:lnSpc>
              <a:spcBef>
                <a:spcPts val="0"/>
              </a:spcBef>
              <a:buFont typeface="Wingdings" pitchFamily="2" charset="2"/>
              <a:buNone/>
            </a:pPr>
            <a:endParaRPr lang="en-US" sz="1900" dirty="0"/>
          </a:p>
          <a:p>
            <a:pPr marL="0" indent="0">
              <a:lnSpc>
                <a:spcPct val="120000"/>
              </a:lnSpc>
              <a:spcBef>
                <a:spcPts val="0"/>
              </a:spcBef>
              <a:buFont typeface="Wingdings" pitchFamily="2" charset="2"/>
              <a:buNone/>
            </a:pPr>
            <a:r>
              <a:rPr lang="en-US" sz="1900" i="1" dirty="0"/>
              <a:t>Rebecca (Beki) Saito</a:t>
            </a:r>
          </a:p>
          <a:p>
            <a:pPr marL="0" indent="0">
              <a:lnSpc>
                <a:spcPct val="120000"/>
              </a:lnSpc>
              <a:spcBef>
                <a:spcPts val="0"/>
              </a:spcBef>
              <a:buFont typeface="Wingdings" pitchFamily="2" charset="2"/>
              <a:buNone/>
            </a:pPr>
            <a:r>
              <a:rPr lang="en-US" sz="1900" i="1" dirty="0"/>
              <a:t>Senior Research Associate</a:t>
            </a:r>
          </a:p>
          <a:p>
            <a:pPr marL="0" indent="0">
              <a:lnSpc>
                <a:spcPct val="100000"/>
              </a:lnSpc>
              <a:spcBef>
                <a:spcPts val="0"/>
              </a:spcBef>
              <a:buNone/>
            </a:pPr>
            <a:r>
              <a:rPr lang="en-US" sz="1900" dirty="0"/>
              <a:t>Rainbow Research</a:t>
            </a:r>
          </a:p>
          <a:p>
            <a:pPr marL="0" indent="0">
              <a:lnSpc>
                <a:spcPct val="100000"/>
              </a:lnSpc>
              <a:spcBef>
                <a:spcPts val="0"/>
              </a:spcBef>
              <a:buNone/>
            </a:pPr>
            <a:r>
              <a:rPr lang="en-US" sz="1900" dirty="0"/>
              <a:t>621 West Lake Street, Suite 300</a:t>
            </a:r>
          </a:p>
          <a:p>
            <a:pPr marL="0" indent="0">
              <a:lnSpc>
                <a:spcPct val="100000"/>
              </a:lnSpc>
              <a:spcBef>
                <a:spcPts val="0"/>
              </a:spcBef>
              <a:buNone/>
            </a:pPr>
            <a:r>
              <a:rPr lang="en-US" sz="1900" dirty="0"/>
              <a:t>Minneapolis, MN 55408</a:t>
            </a:r>
          </a:p>
          <a:p>
            <a:pPr marL="0" indent="0">
              <a:lnSpc>
                <a:spcPct val="100000"/>
              </a:lnSpc>
              <a:spcBef>
                <a:spcPts val="0"/>
              </a:spcBef>
              <a:buNone/>
            </a:pPr>
            <a:r>
              <a:rPr lang="en-US" sz="1900" dirty="0"/>
              <a:t>(612) 824-0724</a:t>
            </a:r>
          </a:p>
          <a:p>
            <a:pPr marL="0" indent="0">
              <a:lnSpc>
                <a:spcPct val="100000"/>
              </a:lnSpc>
              <a:spcBef>
                <a:spcPts val="0"/>
              </a:spcBef>
              <a:buNone/>
            </a:pPr>
            <a:r>
              <a:rPr lang="en-US" sz="1900" u="sng" dirty="0"/>
              <a:t>bsaito@rainbowresearch.org</a:t>
            </a:r>
            <a:endParaRPr lang="en-US" sz="1900" dirty="0"/>
          </a:p>
          <a:p>
            <a:pPr marL="0" indent="0">
              <a:lnSpc>
                <a:spcPct val="100000"/>
              </a:lnSpc>
              <a:spcBef>
                <a:spcPts val="0"/>
              </a:spcBef>
              <a:buNone/>
            </a:pPr>
            <a:r>
              <a:rPr lang="en-US" sz="1900" u="sng" dirty="0"/>
              <a:t>www.rainbowresearch.org</a:t>
            </a:r>
            <a:endParaRPr lang="en-US" sz="1900" dirty="0"/>
          </a:p>
          <a:p>
            <a:pPr marL="0" indent="0">
              <a:buFont typeface="Wingdings" pitchFamily="2" charset="2"/>
              <a:buNone/>
            </a:pPr>
            <a:endParaRPr lang="en-US" dirty="0"/>
          </a:p>
        </p:txBody>
      </p:sp>
    </p:spTree>
    <p:extLst>
      <p:ext uri="{BB962C8B-B14F-4D97-AF65-F5344CB8AC3E}">
        <p14:creationId xmlns:p14="http://schemas.microsoft.com/office/powerpoint/2010/main" val="364166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developmental evaluation?*</a:t>
            </a:r>
          </a:p>
        </p:txBody>
      </p:sp>
      <p:sp>
        <p:nvSpPr>
          <p:cNvPr id="8" name="Content Placeholder 7"/>
          <p:cNvSpPr>
            <a:spLocks noGrp="1"/>
          </p:cNvSpPr>
          <p:nvPr>
            <p:ph idx="1"/>
          </p:nvPr>
        </p:nvSpPr>
        <p:spPr>
          <a:xfrm>
            <a:off x="885836" y="1728588"/>
            <a:ext cx="4609056" cy="4050792"/>
          </a:xfrm>
        </p:spPr>
        <p:txBody>
          <a:bodyPr/>
          <a:lstStyle/>
          <a:p>
            <a:r>
              <a:rPr lang="en-US" dirty="0"/>
              <a:t>Supports the PROCESS of INNOVATION in which the PATH and the DESTINATION are EVOLVING</a:t>
            </a:r>
          </a:p>
          <a:p>
            <a:r>
              <a:rPr lang="en-US" dirty="0"/>
              <a:t>Introduces REALITY TESTING into the process of innovation</a:t>
            </a:r>
          </a:p>
          <a:p>
            <a:r>
              <a:rPr lang="en-US" dirty="0"/>
              <a:t>“Rapid” or ongoing feedback is supported by data to help innovators fine-tune the process</a:t>
            </a:r>
          </a:p>
          <a:p>
            <a:endParaRPr lang="en-US" dirty="0"/>
          </a:p>
          <a:p>
            <a:endParaRPr lang="en-US" dirty="0"/>
          </a:p>
          <a:p>
            <a:pPr marL="0" indent="0">
              <a:buNone/>
            </a:pPr>
            <a:endParaRPr lang="en-US" dirty="0"/>
          </a:p>
        </p:txBody>
      </p:sp>
      <p:sp>
        <p:nvSpPr>
          <p:cNvPr id="9" name="TextBox 8"/>
          <p:cNvSpPr txBox="1"/>
          <p:nvPr/>
        </p:nvSpPr>
        <p:spPr>
          <a:xfrm>
            <a:off x="885836" y="6350169"/>
            <a:ext cx="7262373" cy="276999"/>
          </a:xfrm>
          <a:prstGeom prst="rect">
            <a:avLst/>
          </a:prstGeom>
          <a:noFill/>
        </p:spPr>
        <p:txBody>
          <a:bodyPr wrap="none" rtlCol="0">
            <a:spAutoFit/>
          </a:bodyPr>
          <a:lstStyle/>
          <a:p>
            <a:r>
              <a:rPr lang="en-US" sz="1200" dirty="0"/>
              <a:t>* </a:t>
            </a:r>
            <a:r>
              <a:rPr lang="en-US" sz="1200" i="1" dirty="0"/>
              <a:t>A Developmental Evaluation Primer, </a:t>
            </a:r>
            <a:r>
              <a:rPr lang="en-US" sz="1200" dirty="0"/>
              <a:t>Jamie A.A. Gamble, The J.W. McConnell Family Foundation, 2008</a:t>
            </a:r>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2447" y="4711264"/>
            <a:ext cx="2595512" cy="1320946"/>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58603" y="4939493"/>
            <a:ext cx="2358189" cy="1320946"/>
          </a:xfrm>
          <a:prstGeom prst="rect">
            <a:avLst/>
          </a:prstGeom>
        </p:spPr>
      </p:pic>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64327" y="2254561"/>
            <a:ext cx="4438375" cy="3664292"/>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86776" y="4335299"/>
            <a:ext cx="2358189" cy="1320946"/>
          </a:xfrm>
          <a:prstGeom prst="rect">
            <a:avLst/>
          </a:prstGeom>
        </p:spPr>
      </p:pic>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56212" y="4086707"/>
            <a:ext cx="2197536" cy="2263462"/>
          </a:xfrm>
          <a:prstGeom prst="rect">
            <a:avLst/>
          </a:prstGeom>
        </p:spPr>
      </p:pic>
      <p:pic>
        <p:nvPicPr>
          <p:cNvPr id="3" name="Picture 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169794" y="1624069"/>
            <a:ext cx="1802445" cy="1802445"/>
          </a:xfrm>
          <a:prstGeom prst="rect">
            <a:avLst/>
          </a:prstGeom>
        </p:spPr>
      </p:pic>
    </p:spTree>
    <p:extLst>
      <p:ext uri="{BB962C8B-B14F-4D97-AF65-F5344CB8AC3E}">
        <p14:creationId xmlns:p14="http://schemas.microsoft.com/office/powerpoint/2010/main" val="1466976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848511579"/>
              </p:ext>
            </p:extLst>
          </p:nvPr>
        </p:nvGraphicFramePr>
        <p:xfrm>
          <a:off x="66674" y="61083"/>
          <a:ext cx="12125325" cy="6796917"/>
        </p:xfrm>
        <a:graphic>
          <a:graphicData uri="http://schemas.openxmlformats.org/presentationml/2006/ole">
            <mc:AlternateContent xmlns:mc="http://schemas.openxmlformats.org/markup-compatibility/2006">
              <mc:Choice xmlns:v="urn:schemas-microsoft-com:vml" Requires="v">
                <p:oleObj spid="_x0000_s4107" name="Slide" r:id="rId3" imgW="4569445" imgH="3426290" progId="PowerPoint.Slide.12">
                  <p:embed/>
                </p:oleObj>
              </mc:Choice>
              <mc:Fallback>
                <p:oleObj name="Slide" r:id="rId3" imgW="4569445" imgH="3426290" progId="PowerPoint.Slide.12">
                  <p:embed/>
                  <p:pic>
                    <p:nvPicPr>
                      <p:cNvPr id="0" name=""/>
                      <p:cNvPicPr/>
                      <p:nvPr/>
                    </p:nvPicPr>
                    <p:blipFill>
                      <a:blip r:embed="rId4"/>
                      <a:stretch>
                        <a:fillRect/>
                      </a:stretch>
                    </p:blipFill>
                    <p:spPr>
                      <a:xfrm>
                        <a:off x="66674" y="61083"/>
                        <a:ext cx="12125325" cy="6796917"/>
                      </a:xfrm>
                      <a:prstGeom prst="rect">
                        <a:avLst/>
                      </a:prstGeom>
                    </p:spPr>
                  </p:pic>
                </p:oleObj>
              </mc:Fallback>
            </mc:AlternateContent>
          </a:graphicData>
        </a:graphic>
      </p:graphicFrame>
    </p:spTree>
    <p:extLst>
      <p:ext uri="{BB962C8B-B14F-4D97-AF65-F5344CB8AC3E}">
        <p14:creationId xmlns:p14="http://schemas.microsoft.com/office/powerpoint/2010/main" val="1111036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 name="Title 3"/>
          <p:cNvSpPr>
            <a:spLocks noGrp="1"/>
          </p:cNvSpPr>
          <p:nvPr>
            <p:ph type="title"/>
          </p:nvPr>
        </p:nvSpPr>
        <p:spPr>
          <a:xfrm>
            <a:off x="2022475" y="526676"/>
            <a:ext cx="8042276" cy="1336956"/>
          </a:xfrm>
        </p:spPr>
        <p:txBody>
          <a:bodyPr/>
          <a:lstStyle/>
          <a:p>
            <a:br>
              <a:rPr lang="en-US" dirty="0"/>
            </a:br>
            <a:r>
              <a:rPr lang="en-US" dirty="0"/>
              <a:t>Complex Adaptive System Self-organizing system</a:t>
            </a:r>
          </a:p>
        </p:txBody>
      </p:sp>
      <p:sp>
        <p:nvSpPr>
          <p:cNvPr id="3" name="Content Placeholder 2"/>
          <p:cNvSpPr>
            <a:spLocks noGrp="1"/>
          </p:cNvSpPr>
          <p:nvPr>
            <p:ph idx="1"/>
          </p:nvPr>
        </p:nvSpPr>
        <p:spPr>
          <a:xfrm>
            <a:off x="1981200" y="2136588"/>
            <a:ext cx="8153400" cy="1822824"/>
          </a:xfrm>
        </p:spPr>
        <p:txBody>
          <a:bodyPr>
            <a:normAutofit/>
          </a:bodyPr>
          <a:lstStyle/>
          <a:p>
            <a:pPr marL="0" indent="0">
              <a:buNone/>
            </a:pPr>
            <a:r>
              <a:rPr lang="en-US" dirty="0"/>
              <a:t>A collection of individual agents who have the freedom to act in unpredictable ways, and whose actions are interconnected so that they produce system-wide patterns.</a:t>
            </a:r>
          </a:p>
        </p:txBody>
      </p:sp>
      <p:cxnSp>
        <p:nvCxnSpPr>
          <p:cNvPr id="30" name="Straight Arrow Connector 29"/>
          <p:cNvCxnSpPr/>
          <p:nvPr/>
        </p:nvCxnSpPr>
        <p:spPr>
          <a:xfrm rot="16200000" flipV="1">
            <a:off x="4610100" y="5295900"/>
            <a:ext cx="381000" cy="304800"/>
          </a:xfrm>
          <a:prstGeom prst="straightConnector1">
            <a:avLst/>
          </a:prstGeom>
          <a:ln w="15240">
            <a:solidFill>
              <a:srgbClr val="663300"/>
            </a:solidFill>
            <a:headEnd type="none" w="lg" len="lg"/>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4114800" y="5257800"/>
            <a:ext cx="228600" cy="76200"/>
          </a:xfrm>
          <a:prstGeom prst="straightConnector1">
            <a:avLst/>
          </a:prstGeom>
          <a:ln w="15240">
            <a:solidFill>
              <a:srgbClr val="663300"/>
            </a:solidFill>
            <a:headEnd type="none" w="lg" len="lg"/>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5181600" y="5943600"/>
            <a:ext cx="1295400" cy="228600"/>
          </a:xfrm>
          <a:prstGeom prst="straightConnector1">
            <a:avLst/>
          </a:prstGeom>
          <a:ln w="15240">
            <a:solidFill>
              <a:srgbClr val="663300"/>
            </a:solidFill>
            <a:prstDash val="lgDash"/>
            <a:headEnd type="triangle" w="lg" len="lg"/>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7086600" y="5181600"/>
            <a:ext cx="304800" cy="228600"/>
          </a:xfrm>
          <a:prstGeom prst="straightConnector1">
            <a:avLst/>
          </a:prstGeom>
          <a:ln w="15240">
            <a:solidFill>
              <a:srgbClr val="663300"/>
            </a:solidFill>
            <a:prstDash val="sysDot"/>
            <a:headEnd type="triangle" w="lg" len="lg"/>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4791075" y="5086350"/>
            <a:ext cx="609600" cy="228600"/>
          </a:xfrm>
          <a:prstGeom prst="straightConnector1">
            <a:avLst/>
          </a:prstGeom>
          <a:ln w="15240" cmpd="sng">
            <a:solidFill>
              <a:srgbClr val="663300"/>
            </a:solidFill>
            <a:prstDash val="sysDash"/>
            <a:headEnd type="triangle" w="lg" len="lg"/>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019800" y="5486400"/>
            <a:ext cx="914400" cy="76200"/>
          </a:xfrm>
          <a:prstGeom prst="straightConnector1">
            <a:avLst/>
          </a:prstGeom>
          <a:ln w="15240">
            <a:solidFill>
              <a:srgbClr val="663300"/>
            </a:solidFill>
            <a:prstDash val="lgDashDot"/>
            <a:headEnd type="none" w="lg" len="lg"/>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5400000" flipH="1" flipV="1">
            <a:off x="6324600" y="5591175"/>
            <a:ext cx="762000" cy="1588"/>
          </a:xfrm>
          <a:prstGeom prst="straightConnector1">
            <a:avLst/>
          </a:prstGeom>
          <a:ln w="15240">
            <a:solidFill>
              <a:srgbClr val="663300"/>
            </a:solidFill>
            <a:headEnd type="triangle" w="lg" len="lg"/>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6858000" y="5638800"/>
            <a:ext cx="609600" cy="457200"/>
          </a:xfrm>
          <a:prstGeom prst="straightConnector1">
            <a:avLst/>
          </a:prstGeom>
          <a:ln w="15240">
            <a:solidFill>
              <a:srgbClr val="663300"/>
            </a:solidFill>
            <a:prstDash val="dash"/>
            <a:headEnd type="none" w="lg" len="lg"/>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6019800" y="5105400"/>
            <a:ext cx="304800" cy="266700"/>
          </a:xfrm>
          <a:prstGeom prst="straightConnector1">
            <a:avLst/>
          </a:prstGeom>
          <a:ln w="15240">
            <a:solidFill>
              <a:srgbClr val="663300"/>
            </a:solidFill>
            <a:headEnd type="triangle" w="lg" len="lg"/>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40" idx="4"/>
            <a:endCxn id="36" idx="0"/>
          </p:cNvCxnSpPr>
          <p:nvPr/>
        </p:nvCxnSpPr>
        <p:spPr>
          <a:xfrm rot="5400000">
            <a:off x="7467600" y="5295900"/>
            <a:ext cx="228600" cy="1588"/>
          </a:xfrm>
          <a:prstGeom prst="straightConnector1">
            <a:avLst/>
          </a:prstGeom>
          <a:ln w="15240">
            <a:solidFill>
              <a:srgbClr val="663300"/>
            </a:solidFill>
            <a:headEnd type="none" w="lg" len="lg"/>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10800000">
            <a:off x="5943600" y="5638800"/>
            <a:ext cx="609600" cy="457200"/>
          </a:xfrm>
          <a:prstGeom prst="straightConnector1">
            <a:avLst/>
          </a:prstGeom>
          <a:ln w="15240">
            <a:solidFill>
              <a:srgbClr val="663300"/>
            </a:solidFill>
            <a:prstDash val="lgDashDotDot"/>
            <a:headEnd type="triangle" w="lg" len="lg"/>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4267200" y="5486400"/>
            <a:ext cx="1066800" cy="1588"/>
          </a:xfrm>
          <a:prstGeom prst="straightConnector1">
            <a:avLst/>
          </a:prstGeom>
          <a:ln w="15240" cap="flat">
            <a:solidFill>
              <a:srgbClr val="663300"/>
            </a:solidFill>
            <a:prstDash val="sysDot"/>
            <a:round/>
            <a:headEnd type="triangle" w="lg" len="lg"/>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 name="Content Placeholder 2"/>
          <p:cNvSpPr txBox="1">
            <a:spLocks/>
          </p:cNvSpPr>
          <p:nvPr/>
        </p:nvSpPr>
        <p:spPr>
          <a:xfrm>
            <a:off x="7162800" y="5791200"/>
            <a:ext cx="2819400" cy="685800"/>
          </a:xfrm>
          <a:prstGeom prst="rect">
            <a:avLst/>
          </a:prstGeom>
        </p:spPr>
        <p:txBody>
          <a:bodyPr vert="horz" lIns="91440" tIns="45720" rIns="91440" bIns="45720" rtlCol="0">
            <a:normAutofit/>
          </a:bodyPr>
          <a:lstStyle/>
          <a:p>
            <a:pPr defTabSz="914400">
              <a:spcBef>
                <a:spcPct val="20000"/>
              </a:spcBef>
              <a:defRPr/>
            </a:pPr>
            <a:r>
              <a:rPr lang="en-US" sz="2400" i="1" dirty="0">
                <a:solidFill>
                  <a:srgbClr val="663300"/>
                </a:solidFill>
                <a:latin typeface="Verdana" pitchFamily="34" charset="0"/>
              </a:rPr>
              <a:t>Agents interact</a:t>
            </a:r>
          </a:p>
        </p:txBody>
      </p:sp>
      <p:sp>
        <p:nvSpPr>
          <p:cNvPr id="29" name="Oval 28"/>
          <p:cNvSpPr/>
          <p:nvPr/>
        </p:nvSpPr>
        <p:spPr>
          <a:xfrm>
            <a:off x="4038600" y="5410200"/>
            <a:ext cx="228600" cy="228600"/>
          </a:xfrm>
          <a:prstGeom prst="ellipse">
            <a:avLst/>
          </a:prstGeom>
          <a:solidFill>
            <a:srgbClr val="E8E1C2"/>
          </a:solidFill>
        </p:spPr>
        <p:style>
          <a:lnRef idx="0">
            <a:schemeClr val="accent2"/>
          </a:lnRef>
          <a:fillRef idx="3">
            <a:schemeClr val="accent2"/>
          </a:fillRef>
          <a:effectRef idx="3">
            <a:schemeClr val="accent2"/>
          </a:effectRef>
          <a:fontRef idx="minor">
            <a:schemeClr val="lt1"/>
          </a:fontRef>
        </p:style>
        <p:txBody>
          <a:bodyPr rtlCol="0" anchor="ctr"/>
          <a:lstStyle/>
          <a:p>
            <a:pPr algn="ctr" defTabSz="914400"/>
            <a:endParaRPr lang="en-US">
              <a:solidFill>
                <a:prstClr val="white"/>
              </a:solidFill>
            </a:endParaRPr>
          </a:p>
        </p:txBody>
      </p:sp>
      <p:sp>
        <p:nvSpPr>
          <p:cNvPr id="31" name="Oval 30"/>
          <p:cNvSpPr/>
          <p:nvPr/>
        </p:nvSpPr>
        <p:spPr>
          <a:xfrm>
            <a:off x="4267200" y="4953000"/>
            <a:ext cx="533400" cy="304800"/>
          </a:xfrm>
          <a:prstGeom prst="ellipse">
            <a:avLst/>
          </a:prstGeom>
          <a:solidFill>
            <a:srgbClr val="663300">
              <a:alpha val="65000"/>
            </a:srgbClr>
          </a:solidFill>
          <a:ln w="12700">
            <a:solidFill>
              <a:srgbClr val="6C5C44"/>
            </a:solidFill>
          </a:ln>
          <a:scene3d>
            <a:camera prst="orthographicFront">
              <a:rot lat="0" lon="0" rev="0"/>
            </a:camera>
            <a:lightRig rig="threePt" dir="t">
              <a:rot lat="0" lon="0" rev="1200000"/>
            </a:lightRig>
          </a:scene3d>
          <a:sp3d>
            <a:bevelT w="127000" h="127000"/>
          </a:sp3d>
        </p:spPr>
        <p:style>
          <a:lnRef idx="0">
            <a:schemeClr val="accent2"/>
          </a:lnRef>
          <a:fillRef idx="3">
            <a:schemeClr val="accent2"/>
          </a:fillRef>
          <a:effectRef idx="3">
            <a:schemeClr val="accent2"/>
          </a:effectRef>
          <a:fontRef idx="minor">
            <a:schemeClr val="lt1"/>
          </a:fontRef>
        </p:style>
        <p:txBody>
          <a:bodyPr rtlCol="0" anchor="ctr"/>
          <a:lstStyle/>
          <a:p>
            <a:pPr algn="ctr" defTabSz="914400"/>
            <a:endParaRPr lang="en-US">
              <a:solidFill>
                <a:prstClr val="white"/>
              </a:solidFill>
            </a:endParaRPr>
          </a:p>
        </p:txBody>
      </p:sp>
      <p:sp>
        <p:nvSpPr>
          <p:cNvPr id="32" name="Oval 31"/>
          <p:cNvSpPr/>
          <p:nvPr/>
        </p:nvSpPr>
        <p:spPr>
          <a:xfrm>
            <a:off x="4876800" y="5638800"/>
            <a:ext cx="304800" cy="457200"/>
          </a:xfrm>
          <a:prstGeom prst="ellipse">
            <a:avLst/>
          </a:prstGeom>
          <a:gradFill>
            <a:gsLst>
              <a:gs pos="0">
                <a:srgbClr val="6C5C44"/>
              </a:gs>
              <a:gs pos="94000">
                <a:srgbClr val="CCC099"/>
              </a:gs>
            </a:gsLst>
            <a:lin ang="16200000" scaled="0"/>
          </a:gradFill>
          <a:ln w="25400">
            <a:solidFill>
              <a:srgbClr val="CCC099"/>
            </a:solidFill>
          </a:ln>
          <a:scene3d>
            <a:camera prst="orthographicFront">
              <a:rot lat="0" lon="0" rev="0"/>
            </a:camera>
            <a:lightRig rig="threePt" dir="t">
              <a:rot lat="0" lon="0" rev="1200000"/>
            </a:lightRig>
          </a:scene3d>
          <a:sp3d>
            <a:bevelT w="38100" h="38100"/>
          </a:sp3d>
        </p:spPr>
        <p:style>
          <a:lnRef idx="0">
            <a:schemeClr val="accent2"/>
          </a:lnRef>
          <a:fillRef idx="3">
            <a:schemeClr val="accent2"/>
          </a:fillRef>
          <a:effectRef idx="3">
            <a:schemeClr val="accent2"/>
          </a:effectRef>
          <a:fontRef idx="minor">
            <a:schemeClr val="lt1"/>
          </a:fontRef>
        </p:style>
        <p:txBody>
          <a:bodyPr rtlCol="0" anchor="ctr"/>
          <a:lstStyle/>
          <a:p>
            <a:pPr algn="ctr" defTabSz="914400"/>
            <a:endParaRPr lang="en-US">
              <a:solidFill>
                <a:prstClr val="white"/>
              </a:solidFill>
            </a:endParaRPr>
          </a:p>
        </p:txBody>
      </p:sp>
      <p:sp>
        <p:nvSpPr>
          <p:cNvPr id="34" name="Oval 33"/>
          <p:cNvSpPr/>
          <p:nvPr/>
        </p:nvSpPr>
        <p:spPr>
          <a:xfrm>
            <a:off x="5334000" y="5257800"/>
            <a:ext cx="685800" cy="457200"/>
          </a:xfrm>
          <a:prstGeom prst="ellipse">
            <a:avLst/>
          </a:prstGeom>
          <a:gradFill>
            <a:gsLst>
              <a:gs pos="0">
                <a:srgbClr val="663300"/>
              </a:gs>
              <a:gs pos="84000">
                <a:srgbClr val="6C5C44"/>
              </a:gs>
            </a:gsLst>
            <a:lin ang="16200000" scaled="1"/>
          </a:gradFill>
        </p:spPr>
        <p:style>
          <a:lnRef idx="0">
            <a:schemeClr val="accent2"/>
          </a:lnRef>
          <a:fillRef idx="3">
            <a:schemeClr val="accent2"/>
          </a:fillRef>
          <a:effectRef idx="3">
            <a:schemeClr val="accent2"/>
          </a:effectRef>
          <a:fontRef idx="minor">
            <a:schemeClr val="lt1"/>
          </a:fontRef>
        </p:style>
        <p:txBody>
          <a:bodyPr rtlCol="0" anchor="ctr"/>
          <a:lstStyle/>
          <a:p>
            <a:pPr algn="ctr" defTabSz="914400"/>
            <a:endParaRPr lang="en-US">
              <a:solidFill>
                <a:prstClr val="white"/>
              </a:solidFill>
            </a:endParaRPr>
          </a:p>
        </p:txBody>
      </p:sp>
      <p:sp>
        <p:nvSpPr>
          <p:cNvPr id="35" name="Oval 34"/>
          <p:cNvSpPr/>
          <p:nvPr/>
        </p:nvSpPr>
        <p:spPr>
          <a:xfrm>
            <a:off x="6324600" y="4953000"/>
            <a:ext cx="914400" cy="228600"/>
          </a:xfrm>
          <a:prstGeom prst="ellipse">
            <a:avLst/>
          </a:prstGeom>
          <a:solidFill>
            <a:srgbClr val="E8E1C2">
              <a:alpha val="80000"/>
            </a:srgbClr>
          </a:solidFill>
        </p:spPr>
        <p:style>
          <a:lnRef idx="0">
            <a:schemeClr val="accent2"/>
          </a:lnRef>
          <a:fillRef idx="3">
            <a:schemeClr val="accent2"/>
          </a:fillRef>
          <a:effectRef idx="3">
            <a:schemeClr val="accent2"/>
          </a:effectRef>
          <a:fontRef idx="minor">
            <a:schemeClr val="lt1"/>
          </a:fontRef>
        </p:style>
        <p:txBody>
          <a:bodyPr rtlCol="0" anchor="ctr"/>
          <a:lstStyle/>
          <a:p>
            <a:pPr algn="ctr" defTabSz="914400"/>
            <a:endParaRPr lang="en-US">
              <a:solidFill>
                <a:prstClr val="white"/>
              </a:solidFill>
            </a:endParaRPr>
          </a:p>
        </p:txBody>
      </p:sp>
      <p:sp>
        <p:nvSpPr>
          <p:cNvPr id="36" name="Oval 35"/>
          <p:cNvSpPr/>
          <p:nvPr/>
        </p:nvSpPr>
        <p:spPr>
          <a:xfrm>
            <a:off x="6934200" y="5410200"/>
            <a:ext cx="1295400" cy="228600"/>
          </a:xfrm>
          <a:prstGeom prst="ellipse">
            <a:avLst/>
          </a:prstGeom>
          <a:solidFill>
            <a:srgbClr val="663300">
              <a:alpha val="50000"/>
            </a:srgbClr>
          </a:solidFill>
          <a:ln>
            <a:solidFill>
              <a:srgbClr val="6C5C44"/>
            </a:solidFill>
          </a:ln>
          <a:scene3d>
            <a:camera prst="orthographicFront">
              <a:rot lat="0" lon="0" rev="0"/>
            </a:camera>
            <a:lightRig rig="threePt" dir="t">
              <a:rot lat="0" lon="0" rev="1200000"/>
            </a:lightRig>
          </a:scene3d>
          <a:sp3d>
            <a:bevelT w="127000" h="127000"/>
          </a:sp3d>
        </p:spPr>
        <p:style>
          <a:lnRef idx="0">
            <a:schemeClr val="accent2"/>
          </a:lnRef>
          <a:fillRef idx="3">
            <a:schemeClr val="accent2"/>
          </a:fillRef>
          <a:effectRef idx="3">
            <a:schemeClr val="accent2"/>
          </a:effectRef>
          <a:fontRef idx="minor">
            <a:schemeClr val="lt1"/>
          </a:fontRef>
        </p:style>
        <p:txBody>
          <a:bodyPr rtlCol="0" anchor="ctr"/>
          <a:lstStyle/>
          <a:p>
            <a:pPr algn="ctr" defTabSz="914400"/>
            <a:endParaRPr lang="en-US">
              <a:solidFill>
                <a:prstClr val="white"/>
              </a:solidFill>
            </a:endParaRPr>
          </a:p>
        </p:txBody>
      </p:sp>
      <p:sp>
        <p:nvSpPr>
          <p:cNvPr id="38" name="Oval 37"/>
          <p:cNvSpPr/>
          <p:nvPr/>
        </p:nvSpPr>
        <p:spPr>
          <a:xfrm>
            <a:off x="6553200" y="6019800"/>
            <a:ext cx="304800" cy="304800"/>
          </a:xfrm>
          <a:prstGeom prst="ellipse">
            <a:avLst/>
          </a:prstGeom>
          <a:gradFill>
            <a:gsLst>
              <a:gs pos="0">
                <a:srgbClr val="6C5C44">
                  <a:alpha val="50000"/>
                </a:srgbClr>
              </a:gs>
              <a:gs pos="94000">
                <a:srgbClr val="CCC099">
                  <a:alpha val="50000"/>
                </a:srgbClr>
              </a:gs>
              <a:gs pos="100000">
                <a:schemeClr val="accent1">
                  <a:tint val="23500"/>
                  <a:satMod val="160000"/>
                </a:schemeClr>
              </a:gs>
            </a:gsLst>
            <a:lin ang="16200000" scaled="0"/>
          </a:gradFill>
          <a:ln>
            <a:solidFill>
              <a:srgbClr val="6C5C44"/>
            </a:solidFill>
          </a:ln>
          <a:scene3d>
            <a:camera prst="orthographicFront">
              <a:rot lat="0" lon="0" rev="0"/>
            </a:camera>
            <a:lightRig rig="threePt" dir="t">
              <a:rot lat="0" lon="0" rev="1200000"/>
            </a:lightRig>
          </a:scene3d>
          <a:sp3d>
            <a:bevelT w="127000" h="127000"/>
          </a:sp3d>
        </p:spPr>
        <p:style>
          <a:lnRef idx="0">
            <a:schemeClr val="accent2"/>
          </a:lnRef>
          <a:fillRef idx="3">
            <a:schemeClr val="accent2"/>
          </a:fillRef>
          <a:effectRef idx="3">
            <a:schemeClr val="accent2"/>
          </a:effectRef>
          <a:fontRef idx="minor">
            <a:schemeClr val="lt1"/>
          </a:fontRef>
        </p:style>
        <p:txBody>
          <a:bodyPr rtlCol="0" anchor="ctr"/>
          <a:lstStyle/>
          <a:p>
            <a:pPr algn="ctr" defTabSz="914400"/>
            <a:endParaRPr lang="en-US">
              <a:solidFill>
                <a:prstClr val="white"/>
              </a:solidFill>
            </a:endParaRPr>
          </a:p>
        </p:txBody>
      </p:sp>
      <p:sp>
        <p:nvSpPr>
          <p:cNvPr id="40" name="Oval 39"/>
          <p:cNvSpPr/>
          <p:nvPr/>
        </p:nvSpPr>
        <p:spPr>
          <a:xfrm>
            <a:off x="7391400" y="4800600"/>
            <a:ext cx="381000" cy="381000"/>
          </a:xfrm>
          <a:prstGeom prst="ellipse">
            <a:avLst/>
          </a:prstGeom>
          <a:gradFill>
            <a:gsLst>
              <a:gs pos="0">
                <a:srgbClr val="6C5C44"/>
              </a:gs>
              <a:gs pos="94000">
                <a:srgbClr val="CCC099"/>
              </a:gs>
            </a:gsLst>
            <a:lin ang="16200000" scaled="0"/>
          </a:gradFill>
          <a:ln w="19050">
            <a:solidFill>
              <a:srgbClr val="CCC099"/>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914400"/>
            <a:endParaRPr lang="en-US">
              <a:solidFill>
                <a:prstClr val="white"/>
              </a:solidFill>
            </a:endParaRPr>
          </a:p>
        </p:txBody>
      </p:sp>
      <p:cxnSp>
        <p:nvCxnSpPr>
          <p:cNvPr id="76" name="Straight Arrow Connector 75"/>
          <p:cNvCxnSpPr/>
          <p:nvPr/>
        </p:nvCxnSpPr>
        <p:spPr>
          <a:xfrm flipV="1">
            <a:off x="4724400" y="4895850"/>
            <a:ext cx="2667000" cy="76200"/>
          </a:xfrm>
          <a:prstGeom prst="straightConnector1">
            <a:avLst/>
          </a:prstGeom>
          <a:ln w="15240">
            <a:solidFill>
              <a:srgbClr val="663300"/>
            </a:solidFill>
            <a:prstDash val="lgDashDotDot"/>
            <a:headEnd type="triangle" w="lg" len="lg"/>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1" name="Sun 40"/>
          <p:cNvSpPr>
            <a:spLocks noChangeAspect="1"/>
          </p:cNvSpPr>
          <p:nvPr/>
        </p:nvSpPr>
        <p:spPr>
          <a:xfrm>
            <a:off x="10423303" y="6695082"/>
            <a:ext cx="101600" cy="91440"/>
          </a:xfrm>
          <a:prstGeom prst="sun">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 name="TextBox 1"/>
          <p:cNvSpPr txBox="1"/>
          <p:nvPr/>
        </p:nvSpPr>
        <p:spPr>
          <a:xfrm>
            <a:off x="2238323" y="6295869"/>
            <a:ext cx="184666" cy="369332"/>
          </a:xfrm>
          <a:prstGeom prst="rect">
            <a:avLst/>
          </a:prstGeom>
          <a:noFill/>
        </p:spPr>
        <p:txBody>
          <a:bodyPr wrap="none" rtlCol="0">
            <a:spAutoFit/>
          </a:bodyPr>
          <a:lstStyle/>
          <a:p>
            <a:pPr defTabSz="914400"/>
            <a:endParaRPr lang="en-US" dirty="0">
              <a:solidFill>
                <a:prstClr val="black"/>
              </a:solidFill>
            </a:endParaRPr>
          </a:p>
        </p:txBody>
      </p:sp>
    </p:spTree>
    <p:extLst>
      <p:ext uri="{BB962C8B-B14F-4D97-AF65-F5344CB8AC3E}">
        <p14:creationId xmlns:p14="http://schemas.microsoft.com/office/powerpoint/2010/main" val="196207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145">
                                          <p:stCondLst>
                                            <p:cond delay="0"/>
                                          </p:stCondLst>
                                        </p:cTn>
                                        <p:tgtEl>
                                          <p:spTgt spid="31"/>
                                        </p:tgtEl>
                                      </p:cBhvr>
                                    </p:animEffect>
                                    <p:anim calcmode="lin" valueType="num">
                                      <p:cBhvr>
                                        <p:cTn id="8" dur="456"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31"/>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31"/>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31"/>
                                        </p:tgtEl>
                                        <p:attrNameLst>
                                          <p:attrName>ppt_y</p:attrName>
                                        </p:attrNameLst>
                                      </p:cBhvr>
                                      <p:tavLst>
                                        <p:tav tm="0" fmla="#ppt_y-sin(pi*$)/81">
                                          <p:val>
                                            <p:fltVal val="0"/>
                                          </p:val>
                                        </p:tav>
                                        <p:tav tm="100000">
                                          <p:val>
                                            <p:fltVal val="1"/>
                                          </p:val>
                                        </p:tav>
                                      </p:tavLst>
                                    </p:anim>
                                    <p:animScale>
                                      <p:cBhvr>
                                        <p:cTn id="13" dur="7">
                                          <p:stCondLst>
                                            <p:cond delay="163"/>
                                          </p:stCondLst>
                                        </p:cTn>
                                        <p:tgtEl>
                                          <p:spTgt spid="31"/>
                                        </p:tgtEl>
                                      </p:cBhvr>
                                      <p:to x="100000" y="60000"/>
                                    </p:animScale>
                                    <p:animScale>
                                      <p:cBhvr>
                                        <p:cTn id="14" dur="42" decel="50000">
                                          <p:stCondLst>
                                            <p:cond delay="169"/>
                                          </p:stCondLst>
                                        </p:cTn>
                                        <p:tgtEl>
                                          <p:spTgt spid="31"/>
                                        </p:tgtEl>
                                      </p:cBhvr>
                                      <p:to x="100000" y="100000"/>
                                    </p:animScale>
                                    <p:animScale>
                                      <p:cBhvr>
                                        <p:cTn id="15" dur="7">
                                          <p:stCondLst>
                                            <p:cond delay="328"/>
                                          </p:stCondLst>
                                        </p:cTn>
                                        <p:tgtEl>
                                          <p:spTgt spid="31"/>
                                        </p:tgtEl>
                                      </p:cBhvr>
                                      <p:to x="100000" y="80000"/>
                                    </p:animScale>
                                    <p:animScale>
                                      <p:cBhvr>
                                        <p:cTn id="16" dur="42" decel="50000">
                                          <p:stCondLst>
                                            <p:cond delay="335"/>
                                          </p:stCondLst>
                                        </p:cTn>
                                        <p:tgtEl>
                                          <p:spTgt spid="31"/>
                                        </p:tgtEl>
                                      </p:cBhvr>
                                      <p:to x="100000" y="100000"/>
                                    </p:animScale>
                                    <p:animScale>
                                      <p:cBhvr>
                                        <p:cTn id="17" dur="7">
                                          <p:stCondLst>
                                            <p:cond delay="411"/>
                                          </p:stCondLst>
                                        </p:cTn>
                                        <p:tgtEl>
                                          <p:spTgt spid="31"/>
                                        </p:tgtEl>
                                      </p:cBhvr>
                                      <p:to x="100000" y="90000"/>
                                    </p:animScale>
                                    <p:animScale>
                                      <p:cBhvr>
                                        <p:cTn id="18" dur="42" decel="50000">
                                          <p:stCondLst>
                                            <p:cond delay="417"/>
                                          </p:stCondLst>
                                        </p:cTn>
                                        <p:tgtEl>
                                          <p:spTgt spid="31"/>
                                        </p:tgtEl>
                                      </p:cBhvr>
                                      <p:to x="100000" y="100000"/>
                                    </p:animScale>
                                    <p:animScale>
                                      <p:cBhvr>
                                        <p:cTn id="19" dur="7">
                                          <p:stCondLst>
                                            <p:cond delay="452"/>
                                          </p:stCondLst>
                                        </p:cTn>
                                        <p:tgtEl>
                                          <p:spTgt spid="31"/>
                                        </p:tgtEl>
                                      </p:cBhvr>
                                      <p:to x="100000" y="95000"/>
                                    </p:animScale>
                                    <p:animScale>
                                      <p:cBhvr>
                                        <p:cTn id="20" dur="42" decel="50000">
                                          <p:stCondLst>
                                            <p:cond delay="459"/>
                                          </p:stCondLst>
                                        </p:cTn>
                                        <p:tgtEl>
                                          <p:spTgt spid="3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wipe(down)">
                                      <p:cBhvr>
                                        <p:cTn id="23" dur="290">
                                          <p:stCondLst>
                                            <p:cond delay="0"/>
                                          </p:stCondLst>
                                        </p:cTn>
                                        <p:tgtEl>
                                          <p:spTgt spid="38"/>
                                        </p:tgtEl>
                                      </p:cBhvr>
                                    </p:animEffect>
                                    <p:anim calcmode="lin" valueType="num">
                                      <p:cBhvr>
                                        <p:cTn id="24" dur="911"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38"/>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38"/>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38"/>
                                        </p:tgtEl>
                                        <p:attrNameLst>
                                          <p:attrName>ppt_y</p:attrName>
                                        </p:attrNameLst>
                                      </p:cBhvr>
                                      <p:tavLst>
                                        <p:tav tm="0" fmla="#ppt_y-sin(pi*$)/81">
                                          <p:val>
                                            <p:fltVal val="0"/>
                                          </p:val>
                                        </p:tav>
                                        <p:tav tm="100000">
                                          <p:val>
                                            <p:fltVal val="1"/>
                                          </p:val>
                                        </p:tav>
                                      </p:tavLst>
                                    </p:anim>
                                    <p:animScale>
                                      <p:cBhvr>
                                        <p:cTn id="29" dur="13">
                                          <p:stCondLst>
                                            <p:cond delay="325"/>
                                          </p:stCondLst>
                                        </p:cTn>
                                        <p:tgtEl>
                                          <p:spTgt spid="38"/>
                                        </p:tgtEl>
                                      </p:cBhvr>
                                      <p:to x="100000" y="60000"/>
                                    </p:animScale>
                                    <p:animScale>
                                      <p:cBhvr>
                                        <p:cTn id="30" dur="83" decel="50000">
                                          <p:stCondLst>
                                            <p:cond delay="338"/>
                                          </p:stCondLst>
                                        </p:cTn>
                                        <p:tgtEl>
                                          <p:spTgt spid="38"/>
                                        </p:tgtEl>
                                      </p:cBhvr>
                                      <p:to x="100000" y="100000"/>
                                    </p:animScale>
                                    <p:animScale>
                                      <p:cBhvr>
                                        <p:cTn id="31" dur="13">
                                          <p:stCondLst>
                                            <p:cond delay="656"/>
                                          </p:stCondLst>
                                        </p:cTn>
                                        <p:tgtEl>
                                          <p:spTgt spid="38"/>
                                        </p:tgtEl>
                                      </p:cBhvr>
                                      <p:to x="100000" y="80000"/>
                                    </p:animScale>
                                    <p:animScale>
                                      <p:cBhvr>
                                        <p:cTn id="32" dur="83" decel="50000">
                                          <p:stCondLst>
                                            <p:cond delay="669"/>
                                          </p:stCondLst>
                                        </p:cTn>
                                        <p:tgtEl>
                                          <p:spTgt spid="38"/>
                                        </p:tgtEl>
                                      </p:cBhvr>
                                      <p:to x="100000" y="100000"/>
                                    </p:animScale>
                                    <p:animScale>
                                      <p:cBhvr>
                                        <p:cTn id="33" dur="13">
                                          <p:stCondLst>
                                            <p:cond delay="821"/>
                                          </p:stCondLst>
                                        </p:cTn>
                                        <p:tgtEl>
                                          <p:spTgt spid="38"/>
                                        </p:tgtEl>
                                      </p:cBhvr>
                                      <p:to x="100000" y="90000"/>
                                    </p:animScale>
                                    <p:animScale>
                                      <p:cBhvr>
                                        <p:cTn id="34" dur="83" decel="50000">
                                          <p:stCondLst>
                                            <p:cond delay="834"/>
                                          </p:stCondLst>
                                        </p:cTn>
                                        <p:tgtEl>
                                          <p:spTgt spid="38"/>
                                        </p:tgtEl>
                                      </p:cBhvr>
                                      <p:to x="100000" y="100000"/>
                                    </p:animScale>
                                    <p:animScale>
                                      <p:cBhvr>
                                        <p:cTn id="35" dur="13">
                                          <p:stCondLst>
                                            <p:cond delay="904"/>
                                          </p:stCondLst>
                                        </p:cTn>
                                        <p:tgtEl>
                                          <p:spTgt spid="38"/>
                                        </p:tgtEl>
                                      </p:cBhvr>
                                      <p:to x="100000" y="95000"/>
                                    </p:animScale>
                                    <p:animScale>
                                      <p:cBhvr>
                                        <p:cTn id="36" dur="83" decel="50000">
                                          <p:stCondLst>
                                            <p:cond delay="917"/>
                                          </p:stCondLst>
                                        </p:cTn>
                                        <p:tgtEl>
                                          <p:spTgt spid="38"/>
                                        </p:tgtEl>
                                      </p:cBhvr>
                                      <p:to x="100000" y="100000"/>
                                    </p:animScale>
                                  </p:childTnLst>
                                </p:cTn>
                              </p:par>
                            </p:childTnLst>
                          </p:cTn>
                        </p:par>
                        <p:par>
                          <p:cTn id="37" fill="hold">
                            <p:stCondLst>
                              <p:cond delay="1000"/>
                            </p:stCondLst>
                            <p:childTnLst>
                              <p:par>
                                <p:cTn id="38" presetID="30" presetClass="entr" presetSubtype="0" fill="hold" grpId="0" nodeType="after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800" decel="100000"/>
                                        <p:tgtEl>
                                          <p:spTgt spid="32"/>
                                        </p:tgtEl>
                                      </p:cBhvr>
                                    </p:animEffect>
                                    <p:anim calcmode="lin" valueType="num">
                                      <p:cBhvr>
                                        <p:cTn id="41" dur="800" decel="100000" fill="hold"/>
                                        <p:tgtEl>
                                          <p:spTgt spid="32"/>
                                        </p:tgtEl>
                                        <p:attrNameLst>
                                          <p:attrName>style.rotation</p:attrName>
                                        </p:attrNameLst>
                                      </p:cBhvr>
                                      <p:tavLst>
                                        <p:tav tm="0">
                                          <p:val>
                                            <p:fltVal val="-90"/>
                                          </p:val>
                                        </p:tav>
                                        <p:tav tm="100000">
                                          <p:val>
                                            <p:fltVal val="0"/>
                                          </p:val>
                                        </p:tav>
                                      </p:tavLst>
                                    </p:anim>
                                    <p:anim calcmode="lin" valueType="num">
                                      <p:cBhvr>
                                        <p:cTn id="42" dur="800" decel="100000" fill="hold"/>
                                        <p:tgtEl>
                                          <p:spTgt spid="32"/>
                                        </p:tgtEl>
                                        <p:attrNameLst>
                                          <p:attrName>ppt_x</p:attrName>
                                        </p:attrNameLst>
                                      </p:cBhvr>
                                      <p:tavLst>
                                        <p:tav tm="0">
                                          <p:val>
                                            <p:strVal val="#ppt_x+0.4"/>
                                          </p:val>
                                        </p:tav>
                                        <p:tav tm="100000">
                                          <p:val>
                                            <p:strVal val="#ppt_x-0.05"/>
                                          </p:val>
                                        </p:tav>
                                      </p:tavLst>
                                    </p:anim>
                                    <p:anim calcmode="lin" valueType="num">
                                      <p:cBhvr>
                                        <p:cTn id="43" dur="800" decel="100000" fill="hold"/>
                                        <p:tgtEl>
                                          <p:spTgt spid="32"/>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32"/>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32"/>
                                        </p:tgtEl>
                                        <p:attrNameLst>
                                          <p:attrName>ppt_y</p:attrName>
                                        </p:attrNameLst>
                                      </p:cBhvr>
                                      <p:tavLst>
                                        <p:tav tm="0">
                                          <p:val>
                                            <p:strVal val="#ppt_y+0.1"/>
                                          </p:val>
                                        </p:tav>
                                        <p:tav tm="100000">
                                          <p:val>
                                            <p:strVal val="#ppt_y"/>
                                          </p:val>
                                        </p:tav>
                                      </p:tavLst>
                                    </p:anim>
                                  </p:childTnLst>
                                </p:cTn>
                              </p:par>
                              <p:par>
                                <p:cTn id="46" presetID="30" presetClass="entr" presetSubtype="0"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800" decel="100000"/>
                                        <p:tgtEl>
                                          <p:spTgt spid="35"/>
                                        </p:tgtEl>
                                      </p:cBhvr>
                                    </p:animEffect>
                                    <p:anim calcmode="lin" valueType="num">
                                      <p:cBhvr>
                                        <p:cTn id="49" dur="800" decel="100000" fill="hold"/>
                                        <p:tgtEl>
                                          <p:spTgt spid="35"/>
                                        </p:tgtEl>
                                        <p:attrNameLst>
                                          <p:attrName>style.rotation</p:attrName>
                                        </p:attrNameLst>
                                      </p:cBhvr>
                                      <p:tavLst>
                                        <p:tav tm="0">
                                          <p:val>
                                            <p:fltVal val="-90"/>
                                          </p:val>
                                        </p:tav>
                                        <p:tav tm="100000">
                                          <p:val>
                                            <p:fltVal val="0"/>
                                          </p:val>
                                        </p:tav>
                                      </p:tavLst>
                                    </p:anim>
                                    <p:anim calcmode="lin" valueType="num">
                                      <p:cBhvr>
                                        <p:cTn id="50" dur="800" decel="100000" fill="hold"/>
                                        <p:tgtEl>
                                          <p:spTgt spid="35"/>
                                        </p:tgtEl>
                                        <p:attrNameLst>
                                          <p:attrName>ppt_x</p:attrName>
                                        </p:attrNameLst>
                                      </p:cBhvr>
                                      <p:tavLst>
                                        <p:tav tm="0">
                                          <p:val>
                                            <p:strVal val="#ppt_x+0.4"/>
                                          </p:val>
                                        </p:tav>
                                        <p:tav tm="100000">
                                          <p:val>
                                            <p:strVal val="#ppt_x-0.05"/>
                                          </p:val>
                                        </p:tav>
                                      </p:tavLst>
                                    </p:anim>
                                    <p:anim calcmode="lin" valueType="num">
                                      <p:cBhvr>
                                        <p:cTn id="51" dur="800" decel="100000" fill="hold"/>
                                        <p:tgtEl>
                                          <p:spTgt spid="35"/>
                                        </p:tgtEl>
                                        <p:attrNameLst>
                                          <p:attrName>ppt_y</p:attrName>
                                        </p:attrNameLst>
                                      </p:cBhvr>
                                      <p:tavLst>
                                        <p:tav tm="0">
                                          <p:val>
                                            <p:strVal val="#ppt_y-0.4"/>
                                          </p:val>
                                        </p:tav>
                                        <p:tav tm="100000">
                                          <p:val>
                                            <p:strVal val="#ppt_y+0.1"/>
                                          </p:val>
                                        </p:tav>
                                      </p:tavLst>
                                    </p:anim>
                                    <p:anim calcmode="lin" valueType="num">
                                      <p:cBhvr>
                                        <p:cTn id="52" dur="200" accel="100000" fill="hold">
                                          <p:stCondLst>
                                            <p:cond delay="800"/>
                                          </p:stCondLst>
                                        </p:cTn>
                                        <p:tgtEl>
                                          <p:spTgt spid="35"/>
                                        </p:tgtEl>
                                        <p:attrNameLst>
                                          <p:attrName>ppt_x</p:attrName>
                                        </p:attrNameLst>
                                      </p:cBhvr>
                                      <p:tavLst>
                                        <p:tav tm="0">
                                          <p:val>
                                            <p:strVal val="#ppt_x-0.05"/>
                                          </p:val>
                                        </p:tav>
                                        <p:tav tm="100000">
                                          <p:val>
                                            <p:strVal val="#ppt_x"/>
                                          </p:val>
                                        </p:tav>
                                      </p:tavLst>
                                    </p:anim>
                                    <p:anim calcmode="lin" valueType="num">
                                      <p:cBhvr>
                                        <p:cTn id="53" dur="200" accel="100000" fill="hold">
                                          <p:stCondLst>
                                            <p:cond delay="800"/>
                                          </p:stCondLst>
                                        </p:cTn>
                                        <p:tgtEl>
                                          <p:spTgt spid="35"/>
                                        </p:tgtEl>
                                        <p:attrNameLst>
                                          <p:attrName>ppt_y</p:attrName>
                                        </p:attrNameLst>
                                      </p:cBhvr>
                                      <p:tavLst>
                                        <p:tav tm="0">
                                          <p:val>
                                            <p:strVal val="#ppt_y+0.1"/>
                                          </p:val>
                                        </p:tav>
                                        <p:tav tm="100000">
                                          <p:val>
                                            <p:strVal val="#ppt_y"/>
                                          </p:val>
                                        </p:tav>
                                      </p:tavLst>
                                    </p:anim>
                                  </p:childTnLst>
                                </p:cTn>
                              </p:par>
                              <p:par>
                                <p:cTn id="54" presetID="30" presetClass="entr" presetSubtype="0"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800" decel="100000"/>
                                        <p:tgtEl>
                                          <p:spTgt spid="36"/>
                                        </p:tgtEl>
                                      </p:cBhvr>
                                    </p:animEffect>
                                    <p:anim calcmode="lin" valueType="num">
                                      <p:cBhvr>
                                        <p:cTn id="57" dur="800" decel="100000" fill="hold"/>
                                        <p:tgtEl>
                                          <p:spTgt spid="36"/>
                                        </p:tgtEl>
                                        <p:attrNameLst>
                                          <p:attrName>style.rotation</p:attrName>
                                        </p:attrNameLst>
                                      </p:cBhvr>
                                      <p:tavLst>
                                        <p:tav tm="0">
                                          <p:val>
                                            <p:fltVal val="-90"/>
                                          </p:val>
                                        </p:tav>
                                        <p:tav tm="100000">
                                          <p:val>
                                            <p:fltVal val="0"/>
                                          </p:val>
                                        </p:tav>
                                      </p:tavLst>
                                    </p:anim>
                                    <p:anim calcmode="lin" valueType="num">
                                      <p:cBhvr>
                                        <p:cTn id="58" dur="800" decel="100000" fill="hold"/>
                                        <p:tgtEl>
                                          <p:spTgt spid="36"/>
                                        </p:tgtEl>
                                        <p:attrNameLst>
                                          <p:attrName>ppt_x</p:attrName>
                                        </p:attrNameLst>
                                      </p:cBhvr>
                                      <p:tavLst>
                                        <p:tav tm="0">
                                          <p:val>
                                            <p:strVal val="#ppt_x+0.4"/>
                                          </p:val>
                                        </p:tav>
                                        <p:tav tm="100000">
                                          <p:val>
                                            <p:strVal val="#ppt_x-0.05"/>
                                          </p:val>
                                        </p:tav>
                                      </p:tavLst>
                                    </p:anim>
                                    <p:anim calcmode="lin" valueType="num">
                                      <p:cBhvr>
                                        <p:cTn id="59" dur="800" decel="100000" fill="hold"/>
                                        <p:tgtEl>
                                          <p:spTgt spid="36"/>
                                        </p:tgtEl>
                                        <p:attrNameLst>
                                          <p:attrName>ppt_y</p:attrName>
                                        </p:attrNameLst>
                                      </p:cBhvr>
                                      <p:tavLst>
                                        <p:tav tm="0">
                                          <p:val>
                                            <p:strVal val="#ppt_y-0.4"/>
                                          </p:val>
                                        </p:tav>
                                        <p:tav tm="100000">
                                          <p:val>
                                            <p:strVal val="#ppt_y+0.1"/>
                                          </p:val>
                                        </p:tav>
                                      </p:tavLst>
                                    </p:anim>
                                    <p:anim calcmode="lin" valueType="num">
                                      <p:cBhvr>
                                        <p:cTn id="60" dur="200" accel="100000" fill="hold">
                                          <p:stCondLst>
                                            <p:cond delay="800"/>
                                          </p:stCondLst>
                                        </p:cTn>
                                        <p:tgtEl>
                                          <p:spTgt spid="36"/>
                                        </p:tgtEl>
                                        <p:attrNameLst>
                                          <p:attrName>ppt_x</p:attrName>
                                        </p:attrNameLst>
                                      </p:cBhvr>
                                      <p:tavLst>
                                        <p:tav tm="0">
                                          <p:val>
                                            <p:strVal val="#ppt_x-0.05"/>
                                          </p:val>
                                        </p:tav>
                                        <p:tav tm="100000">
                                          <p:val>
                                            <p:strVal val="#ppt_x"/>
                                          </p:val>
                                        </p:tav>
                                      </p:tavLst>
                                    </p:anim>
                                    <p:anim calcmode="lin" valueType="num">
                                      <p:cBhvr>
                                        <p:cTn id="61" dur="200" accel="100000" fill="hold">
                                          <p:stCondLst>
                                            <p:cond delay="800"/>
                                          </p:stCondLst>
                                        </p:cTn>
                                        <p:tgtEl>
                                          <p:spTgt spid="36"/>
                                        </p:tgtEl>
                                        <p:attrNameLst>
                                          <p:attrName>ppt_y</p:attrName>
                                        </p:attrNameLst>
                                      </p:cBhvr>
                                      <p:tavLst>
                                        <p:tav tm="0">
                                          <p:val>
                                            <p:strVal val="#ppt_y+0.1"/>
                                          </p:val>
                                        </p:tav>
                                        <p:tav tm="100000">
                                          <p:val>
                                            <p:strVal val="#ppt_y"/>
                                          </p:val>
                                        </p:tav>
                                      </p:tavLst>
                                    </p:anim>
                                  </p:childTnLst>
                                </p:cTn>
                              </p:par>
                              <p:par>
                                <p:cTn id="62" presetID="9" presetClass="entr" presetSubtype="0" fill="hold" grpId="0" nodeType="with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dissolve">
                                      <p:cBhvr>
                                        <p:cTn id="64" dur="2000"/>
                                        <p:tgtEl>
                                          <p:spTgt spid="29"/>
                                        </p:tgtEl>
                                      </p:cBhvr>
                                    </p:animEffect>
                                  </p:childTnLst>
                                </p:cTn>
                              </p:par>
                              <p:par>
                                <p:cTn id="65" presetID="35"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2000"/>
                                        <p:tgtEl>
                                          <p:spTgt spid="34"/>
                                        </p:tgtEl>
                                      </p:cBhvr>
                                    </p:animEffect>
                                    <p:anim calcmode="lin" valueType="num">
                                      <p:cBhvr>
                                        <p:cTn id="68" dur="2000" fill="hold"/>
                                        <p:tgtEl>
                                          <p:spTgt spid="34"/>
                                        </p:tgtEl>
                                        <p:attrNameLst>
                                          <p:attrName>style.rotation</p:attrName>
                                        </p:attrNameLst>
                                      </p:cBhvr>
                                      <p:tavLst>
                                        <p:tav tm="0">
                                          <p:val>
                                            <p:fltVal val="720"/>
                                          </p:val>
                                        </p:tav>
                                        <p:tav tm="100000">
                                          <p:val>
                                            <p:fltVal val="0"/>
                                          </p:val>
                                        </p:tav>
                                      </p:tavLst>
                                    </p:anim>
                                    <p:anim calcmode="lin" valueType="num">
                                      <p:cBhvr>
                                        <p:cTn id="69" dur="2000" fill="hold"/>
                                        <p:tgtEl>
                                          <p:spTgt spid="34"/>
                                        </p:tgtEl>
                                        <p:attrNameLst>
                                          <p:attrName>ppt_h</p:attrName>
                                        </p:attrNameLst>
                                      </p:cBhvr>
                                      <p:tavLst>
                                        <p:tav tm="0">
                                          <p:val>
                                            <p:fltVal val="0"/>
                                          </p:val>
                                        </p:tav>
                                        <p:tav tm="100000">
                                          <p:val>
                                            <p:strVal val="#ppt_h"/>
                                          </p:val>
                                        </p:tav>
                                      </p:tavLst>
                                    </p:anim>
                                    <p:anim calcmode="lin" valueType="num">
                                      <p:cBhvr>
                                        <p:cTn id="70" dur="2000" fill="hold"/>
                                        <p:tgtEl>
                                          <p:spTgt spid="34"/>
                                        </p:tgtEl>
                                        <p:attrNameLst>
                                          <p:attrName>ppt_w</p:attrName>
                                        </p:attrNameLst>
                                      </p:cBhvr>
                                      <p:tavLst>
                                        <p:tav tm="0">
                                          <p:val>
                                            <p:fltVal val="0"/>
                                          </p:val>
                                        </p:tav>
                                        <p:tav tm="100000">
                                          <p:val>
                                            <p:strVal val="#ppt_w"/>
                                          </p:val>
                                        </p:tav>
                                      </p:tavLst>
                                    </p:anim>
                                  </p:childTnLst>
                                </p:cTn>
                              </p:par>
                              <p:par>
                                <p:cTn id="71" presetID="9" presetClass="entr" presetSubtype="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dissolve">
                                      <p:cBhvr>
                                        <p:cTn id="73" dur="500"/>
                                        <p:tgtEl>
                                          <p:spTgt spid="40"/>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fade">
                                      <p:cBhvr>
                                        <p:cTn id="78" dur="2000"/>
                                        <p:tgtEl>
                                          <p:spTgt spid="27"/>
                                        </p:tgtEl>
                                      </p:cBhvr>
                                    </p:animEffect>
                                  </p:childTnLst>
                                </p:cTn>
                              </p:par>
                            </p:childTnLst>
                          </p:cTn>
                        </p:par>
                        <p:par>
                          <p:cTn id="79" fill="hold">
                            <p:stCondLst>
                              <p:cond delay="2000"/>
                            </p:stCondLst>
                            <p:childTnLst>
                              <p:par>
                                <p:cTn id="80" presetID="22" presetClass="entr" presetSubtype="4" fill="hold" nodeType="afterEffect">
                                  <p:stCondLst>
                                    <p:cond delay="0"/>
                                  </p:stCondLst>
                                  <p:childTnLst>
                                    <p:set>
                                      <p:cBhvr>
                                        <p:cTn id="81" dur="1" fill="hold">
                                          <p:stCondLst>
                                            <p:cond delay="0"/>
                                          </p:stCondLst>
                                        </p:cTn>
                                        <p:tgtEl>
                                          <p:spTgt spid="76"/>
                                        </p:tgtEl>
                                        <p:attrNameLst>
                                          <p:attrName>style.visibility</p:attrName>
                                        </p:attrNameLst>
                                      </p:cBhvr>
                                      <p:to>
                                        <p:strVal val="visible"/>
                                      </p:to>
                                    </p:set>
                                    <p:animEffect transition="in" filter="wipe(down)">
                                      <p:cBhvr>
                                        <p:cTn id="82" dur="1000"/>
                                        <p:tgtEl>
                                          <p:spTgt spid="76"/>
                                        </p:tgtEl>
                                      </p:cBhvr>
                                    </p:animEffect>
                                  </p:childTnLst>
                                </p:cTn>
                              </p:par>
                              <p:par>
                                <p:cTn id="83" presetID="22" presetClass="entr" presetSubtype="8" fill="hold" nodeType="withEffect">
                                  <p:stCondLst>
                                    <p:cond delay="0"/>
                                  </p:stCondLst>
                                  <p:childTnLst>
                                    <p:set>
                                      <p:cBhvr>
                                        <p:cTn id="84" dur="1" fill="hold">
                                          <p:stCondLst>
                                            <p:cond delay="0"/>
                                          </p:stCondLst>
                                        </p:cTn>
                                        <p:tgtEl>
                                          <p:spTgt spid="49"/>
                                        </p:tgtEl>
                                        <p:attrNameLst>
                                          <p:attrName>style.visibility</p:attrName>
                                        </p:attrNameLst>
                                      </p:cBhvr>
                                      <p:to>
                                        <p:strVal val="visible"/>
                                      </p:to>
                                    </p:set>
                                    <p:animEffect transition="in" filter="wipe(left)">
                                      <p:cBhvr>
                                        <p:cTn id="85" dur="1000"/>
                                        <p:tgtEl>
                                          <p:spTgt spid="49"/>
                                        </p:tgtEl>
                                      </p:cBhvr>
                                    </p:animEffect>
                                  </p:childTnLst>
                                </p:cTn>
                              </p:par>
                              <p:par>
                                <p:cTn id="86" presetID="22" presetClass="entr" presetSubtype="2" fill="hold" nodeType="withEffect">
                                  <p:stCondLst>
                                    <p:cond delay="0"/>
                                  </p:stCondLst>
                                  <p:childTnLst>
                                    <p:set>
                                      <p:cBhvr>
                                        <p:cTn id="87" dur="1" fill="hold">
                                          <p:stCondLst>
                                            <p:cond delay="0"/>
                                          </p:stCondLst>
                                        </p:cTn>
                                        <p:tgtEl>
                                          <p:spTgt spid="47"/>
                                        </p:tgtEl>
                                        <p:attrNameLst>
                                          <p:attrName>style.visibility</p:attrName>
                                        </p:attrNameLst>
                                      </p:cBhvr>
                                      <p:to>
                                        <p:strVal val="visible"/>
                                      </p:to>
                                    </p:set>
                                    <p:animEffect transition="in" filter="wipe(right)">
                                      <p:cBhvr>
                                        <p:cTn id="88" dur="1000"/>
                                        <p:tgtEl>
                                          <p:spTgt spid="47"/>
                                        </p:tgtEl>
                                      </p:cBhvr>
                                    </p:animEffect>
                                  </p:childTnLst>
                                </p:cTn>
                              </p:par>
                              <p:par>
                                <p:cTn id="89" presetID="22" presetClass="entr" presetSubtype="1" fill="hold" nodeType="withEffect">
                                  <p:stCondLst>
                                    <p:cond delay="0"/>
                                  </p:stCondLst>
                                  <p:childTnLst>
                                    <p:set>
                                      <p:cBhvr>
                                        <p:cTn id="90" dur="1" fill="hold">
                                          <p:stCondLst>
                                            <p:cond delay="0"/>
                                          </p:stCondLst>
                                        </p:cTn>
                                        <p:tgtEl>
                                          <p:spTgt spid="45"/>
                                        </p:tgtEl>
                                        <p:attrNameLst>
                                          <p:attrName>style.visibility</p:attrName>
                                        </p:attrNameLst>
                                      </p:cBhvr>
                                      <p:to>
                                        <p:strVal val="visible"/>
                                      </p:to>
                                    </p:set>
                                    <p:animEffect transition="in" filter="wipe(up)">
                                      <p:cBhvr>
                                        <p:cTn id="91" dur="1000"/>
                                        <p:tgtEl>
                                          <p:spTgt spid="45"/>
                                        </p:tgtEl>
                                      </p:cBhvr>
                                    </p:animEffect>
                                  </p:childTnLst>
                                </p:cTn>
                              </p:par>
                            </p:childTnLst>
                          </p:cTn>
                        </p:par>
                        <p:par>
                          <p:cTn id="92" fill="hold">
                            <p:stCondLst>
                              <p:cond delay="3000"/>
                            </p:stCondLst>
                            <p:childTnLst>
                              <p:par>
                                <p:cTn id="93" presetID="22" presetClass="entr" presetSubtype="8" fill="hold" nodeType="after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wipe(left)">
                                      <p:cBhvr>
                                        <p:cTn id="95" dur="500"/>
                                        <p:tgtEl>
                                          <p:spTgt spid="33"/>
                                        </p:tgtEl>
                                      </p:cBhvr>
                                    </p:animEffect>
                                  </p:childTnLst>
                                </p:cTn>
                              </p:par>
                              <p:par>
                                <p:cTn id="96" presetID="22" presetClass="entr" presetSubtype="2" fill="hold" nodeType="withEffect">
                                  <p:stCondLst>
                                    <p:cond delay="0"/>
                                  </p:stCondLst>
                                  <p:childTnLst>
                                    <p:set>
                                      <p:cBhvr>
                                        <p:cTn id="97" dur="1" fill="hold">
                                          <p:stCondLst>
                                            <p:cond delay="0"/>
                                          </p:stCondLst>
                                        </p:cTn>
                                        <p:tgtEl>
                                          <p:spTgt spid="21"/>
                                        </p:tgtEl>
                                        <p:attrNameLst>
                                          <p:attrName>style.visibility</p:attrName>
                                        </p:attrNameLst>
                                      </p:cBhvr>
                                      <p:to>
                                        <p:strVal val="visible"/>
                                      </p:to>
                                    </p:set>
                                    <p:animEffect transition="in" filter="wipe(right)">
                                      <p:cBhvr>
                                        <p:cTn id="98" dur="500"/>
                                        <p:tgtEl>
                                          <p:spTgt spid="21"/>
                                        </p:tgtEl>
                                      </p:cBhvr>
                                    </p:animEffect>
                                  </p:childTnLst>
                                </p:cTn>
                              </p:par>
                              <p:par>
                                <p:cTn id="99" presetID="22" presetClass="entr" presetSubtype="4" fill="hold" nodeType="withEffect">
                                  <p:stCondLst>
                                    <p:cond delay="0"/>
                                  </p:stCondLst>
                                  <p:childTnLst>
                                    <p:set>
                                      <p:cBhvr>
                                        <p:cTn id="100" dur="1" fill="hold">
                                          <p:stCondLst>
                                            <p:cond delay="0"/>
                                          </p:stCondLst>
                                        </p:cTn>
                                        <p:tgtEl>
                                          <p:spTgt spid="43"/>
                                        </p:tgtEl>
                                        <p:attrNameLst>
                                          <p:attrName>style.visibility</p:attrName>
                                        </p:attrNameLst>
                                      </p:cBhvr>
                                      <p:to>
                                        <p:strVal val="visible"/>
                                      </p:to>
                                    </p:set>
                                    <p:animEffect transition="in" filter="wipe(down)">
                                      <p:cBhvr>
                                        <p:cTn id="101" dur="500"/>
                                        <p:tgtEl>
                                          <p:spTgt spid="43"/>
                                        </p:tgtEl>
                                      </p:cBhvr>
                                    </p:animEffect>
                                  </p:childTnLst>
                                </p:cTn>
                              </p:par>
                              <p:par>
                                <p:cTn id="102" presetID="22" presetClass="entr" presetSubtype="8" fill="hold" nodeType="withEffect">
                                  <p:stCondLst>
                                    <p:cond delay="0"/>
                                  </p:stCondLst>
                                  <p:childTnLst>
                                    <p:set>
                                      <p:cBhvr>
                                        <p:cTn id="103" dur="1" fill="hold">
                                          <p:stCondLst>
                                            <p:cond delay="0"/>
                                          </p:stCondLst>
                                        </p:cTn>
                                        <p:tgtEl>
                                          <p:spTgt spid="28"/>
                                        </p:tgtEl>
                                        <p:attrNameLst>
                                          <p:attrName>style.visibility</p:attrName>
                                        </p:attrNameLst>
                                      </p:cBhvr>
                                      <p:to>
                                        <p:strVal val="visible"/>
                                      </p:to>
                                    </p:set>
                                    <p:animEffect transition="in" filter="wipe(left)">
                                      <p:cBhvr>
                                        <p:cTn id="104" dur="500"/>
                                        <p:tgtEl>
                                          <p:spTgt spid="28"/>
                                        </p:tgtEl>
                                      </p:cBhvr>
                                    </p:animEffect>
                                  </p:childTnLst>
                                </p:cTn>
                              </p:par>
                            </p:childTnLst>
                          </p:cTn>
                        </p:par>
                        <p:par>
                          <p:cTn id="105" fill="hold">
                            <p:stCondLst>
                              <p:cond delay="3500"/>
                            </p:stCondLst>
                            <p:childTnLst>
                              <p:par>
                                <p:cTn id="106" presetID="22" presetClass="entr" presetSubtype="1" fill="hold" nodeType="afterEffect">
                                  <p:stCondLst>
                                    <p:cond delay="0"/>
                                  </p:stCondLst>
                                  <p:childTnLst>
                                    <p:set>
                                      <p:cBhvr>
                                        <p:cTn id="107" dur="1" fill="hold">
                                          <p:stCondLst>
                                            <p:cond delay="0"/>
                                          </p:stCondLst>
                                        </p:cTn>
                                        <p:tgtEl>
                                          <p:spTgt spid="30"/>
                                        </p:tgtEl>
                                        <p:attrNameLst>
                                          <p:attrName>style.visibility</p:attrName>
                                        </p:attrNameLst>
                                      </p:cBhvr>
                                      <p:to>
                                        <p:strVal val="visible"/>
                                      </p:to>
                                    </p:set>
                                    <p:animEffect transition="in" filter="wipe(up)">
                                      <p:cBhvr>
                                        <p:cTn id="108" dur="2000"/>
                                        <p:tgtEl>
                                          <p:spTgt spid="30"/>
                                        </p:tgtEl>
                                      </p:cBhvr>
                                    </p:animEffect>
                                  </p:childTnLst>
                                </p:cTn>
                              </p:par>
                              <p:par>
                                <p:cTn id="109" presetID="22" presetClass="entr" presetSubtype="8" fill="hold" nodeType="withEffect">
                                  <p:stCondLst>
                                    <p:cond delay="0"/>
                                  </p:stCondLst>
                                  <p:childTnLst>
                                    <p:set>
                                      <p:cBhvr>
                                        <p:cTn id="110" dur="1" fill="hold">
                                          <p:stCondLst>
                                            <p:cond delay="0"/>
                                          </p:stCondLst>
                                        </p:cTn>
                                        <p:tgtEl>
                                          <p:spTgt spid="23"/>
                                        </p:tgtEl>
                                        <p:attrNameLst>
                                          <p:attrName>style.visibility</p:attrName>
                                        </p:attrNameLst>
                                      </p:cBhvr>
                                      <p:to>
                                        <p:strVal val="visible"/>
                                      </p:to>
                                    </p:set>
                                    <p:animEffect transition="in" filter="wipe(left)">
                                      <p:cBhvr>
                                        <p:cTn id="111" dur="2000"/>
                                        <p:tgtEl>
                                          <p:spTgt spid="23"/>
                                        </p:tgtEl>
                                      </p:cBhvr>
                                    </p:animEffect>
                                  </p:childTnLst>
                                </p:cTn>
                              </p:par>
                              <p:par>
                                <p:cTn id="112" presetID="22" presetClass="entr" presetSubtype="2" fill="hold" nodeType="withEffect">
                                  <p:stCondLst>
                                    <p:cond delay="0"/>
                                  </p:stCondLst>
                                  <p:childTnLst>
                                    <p:set>
                                      <p:cBhvr>
                                        <p:cTn id="113" dur="1" fill="hold">
                                          <p:stCondLst>
                                            <p:cond delay="0"/>
                                          </p:stCondLst>
                                        </p:cTn>
                                        <p:tgtEl>
                                          <p:spTgt spid="37"/>
                                        </p:tgtEl>
                                        <p:attrNameLst>
                                          <p:attrName>style.visibility</p:attrName>
                                        </p:attrNameLst>
                                      </p:cBhvr>
                                      <p:to>
                                        <p:strVal val="visible"/>
                                      </p:to>
                                    </p:set>
                                    <p:animEffect transition="in" filter="wipe(right)">
                                      <p:cBhvr>
                                        <p:cTn id="114" dur="2000"/>
                                        <p:tgtEl>
                                          <p:spTgt spid="37"/>
                                        </p:tgtEl>
                                      </p:cBhvr>
                                    </p:animEffect>
                                  </p:childTnLst>
                                </p:cTn>
                              </p:par>
                              <p:par>
                                <p:cTn id="115" presetID="22" presetClass="entr" presetSubtype="4" fill="hold" nodeType="withEffect">
                                  <p:stCondLst>
                                    <p:cond delay="0"/>
                                  </p:stCondLst>
                                  <p:childTnLst>
                                    <p:set>
                                      <p:cBhvr>
                                        <p:cTn id="116" dur="1" fill="hold">
                                          <p:stCondLst>
                                            <p:cond delay="0"/>
                                          </p:stCondLst>
                                        </p:cTn>
                                        <p:tgtEl>
                                          <p:spTgt spid="39"/>
                                        </p:tgtEl>
                                        <p:attrNameLst>
                                          <p:attrName>style.visibility</p:attrName>
                                        </p:attrNameLst>
                                      </p:cBhvr>
                                      <p:to>
                                        <p:strVal val="visible"/>
                                      </p:to>
                                    </p:set>
                                    <p:animEffect transition="in" filter="wipe(down)">
                                      <p:cBhvr>
                                        <p:cTn id="117" dur="2000"/>
                                        <p:tgtEl>
                                          <p:spTgt spid="39"/>
                                        </p:tgtEl>
                                      </p:cBhvr>
                                    </p:animEffect>
                                  </p:childTnLst>
                                </p:cTn>
                              </p:par>
                            </p:childTnLst>
                          </p:cTn>
                        </p:par>
                        <p:par>
                          <p:cTn id="118" fill="hold">
                            <p:stCondLst>
                              <p:cond delay="5500"/>
                            </p:stCondLst>
                            <p:childTnLst>
                              <p:par>
                                <p:cTn id="119" presetID="22" presetClass="entr" presetSubtype="8" fill="hold" nodeType="afterEffect">
                                  <p:stCondLst>
                                    <p:cond delay="0"/>
                                  </p:stCondLst>
                                  <p:childTnLst>
                                    <p:set>
                                      <p:cBhvr>
                                        <p:cTn id="120" dur="1" fill="hold">
                                          <p:stCondLst>
                                            <p:cond delay="0"/>
                                          </p:stCondLst>
                                        </p:cTn>
                                        <p:tgtEl>
                                          <p:spTgt spid="26"/>
                                        </p:tgtEl>
                                        <p:attrNameLst>
                                          <p:attrName>style.visibility</p:attrName>
                                        </p:attrNameLst>
                                      </p:cBhvr>
                                      <p:to>
                                        <p:strVal val="visible"/>
                                      </p:to>
                                    </p:set>
                                    <p:animEffect transition="in" filter="wipe(left)">
                                      <p:cBhvr>
                                        <p:cTn id="121" dur="500"/>
                                        <p:tgtEl>
                                          <p:spTgt spid="26"/>
                                        </p:tgtEl>
                                      </p:cBhvr>
                                    </p:animEffect>
                                  </p:childTnLst>
                                </p:cTn>
                              </p:par>
                            </p:childTnLst>
                          </p:cTn>
                        </p:par>
                        <p:par>
                          <p:cTn id="122" fill="hold">
                            <p:stCondLst>
                              <p:cond delay="6000"/>
                            </p:stCondLst>
                            <p:childTnLst>
                              <p:par>
                                <p:cTn id="123" presetID="1" presetClass="entr" presetSubtype="0" fill="hold" grpId="0" nodeType="afterEffect">
                                  <p:stCondLst>
                                    <p:cond delay="0"/>
                                  </p:stCondLst>
                                  <p:childTnLst>
                                    <p:set>
                                      <p:cBhvr>
                                        <p:cTn id="12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animBg="1"/>
      <p:bldP spid="31" grpId="0" animBg="1"/>
      <p:bldP spid="32" grpId="0" animBg="1"/>
      <p:bldP spid="34" grpId="0" animBg="1"/>
      <p:bldP spid="35" grpId="0" animBg="1"/>
      <p:bldP spid="36" grpId="0" animBg="1"/>
      <p:bldP spid="38" grpId="0" animBg="1"/>
      <p:bldP spid="40" grpId="0" animBg="1"/>
      <p:bldP spid="4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73275" y="-146424"/>
            <a:ext cx="8042276" cy="1336956"/>
          </a:xfrm>
        </p:spPr>
        <p:txBody>
          <a:bodyPr/>
          <a:lstStyle/>
          <a:p>
            <a:r>
              <a:rPr lang="en-US" sz="3200" dirty="0"/>
              <a:t>Complex Adaptive System</a:t>
            </a:r>
            <a:br>
              <a:rPr lang="en-US" sz="3200" dirty="0"/>
            </a:br>
            <a:r>
              <a:rPr lang="en-US" sz="3200" dirty="0"/>
              <a:t>Self-organizing system</a:t>
            </a:r>
          </a:p>
        </p:txBody>
      </p:sp>
      <p:sp>
        <p:nvSpPr>
          <p:cNvPr id="41" name="Curved Right Arrow 40"/>
          <p:cNvSpPr/>
          <p:nvPr/>
        </p:nvSpPr>
        <p:spPr>
          <a:xfrm>
            <a:off x="2514600" y="3048000"/>
            <a:ext cx="1219200" cy="2667000"/>
          </a:xfrm>
          <a:prstGeom prst="curvedRightArrow">
            <a:avLst/>
          </a:prstGeom>
          <a:solidFill>
            <a:srgbClr val="E8E1C2"/>
          </a:solidFill>
          <a:ln>
            <a:solidFill>
              <a:srgbClr val="CCC099"/>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914400"/>
            <a:endParaRPr lang="en-US">
              <a:solidFill>
                <a:prstClr val="black"/>
              </a:solidFill>
            </a:endParaRPr>
          </a:p>
        </p:txBody>
      </p:sp>
      <p:sp>
        <p:nvSpPr>
          <p:cNvPr id="42" name="Oval 41"/>
          <p:cNvSpPr/>
          <p:nvPr/>
        </p:nvSpPr>
        <p:spPr>
          <a:xfrm>
            <a:off x="3962400" y="2362200"/>
            <a:ext cx="4419600" cy="1828800"/>
          </a:xfrm>
          <a:prstGeom prst="ellipse">
            <a:avLst/>
          </a:prstGeom>
          <a:solidFill>
            <a:srgbClr val="E8E1C2"/>
          </a:solidFill>
        </p:spPr>
        <p:style>
          <a:lnRef idx="0">
            <a:schemeClr val="accent2"/>
          </a:lnRef>
          <a:fillRef idx="3">
            <a:schemeClr val="accent2"/>
          </a:fillRef>
          <a:effectRef idx="3">
            <a:schemeClr val="accent2"/>
          </a:effectRef>
          <a:fontRef idx="minor">
            <a:schemeClr val="lt1"/>
          </a:fontRef>
        </p:style>
        <p:txBody>
          <a:bodyPr rtlCol="0" anchor="ctr"/>
          <a:lstStyle/>
          <a:p>
            <a:pPr algn="ctr" defTabSz="914400"/>
            <a:endParaRPr lang="en-US">
              <a:solidFill>
                <a:prstClr val="white"/>
              </a:solidFill>
            </a:endParaRPr>
          </a:p>
        </p:txBody>
      </p:sp>
      <p:sp>
        <p:nvSpPr>
          <p:cNvPr id="44" name="Oval 43"/>
          <p:cNvSpPr>
            <a:spLocks noChangeAspect="1"/>
          </p:cNvSpPr>
          <p:nvPr/>
        </p:nvSpPr>
        <p:spPr>
          <a:xfrm>
            <a:off x="4504766" y="2484717"/>
            <a:ext cx="3756660" cy="1554480"/>
          </a:xfrm>
          <a:prstGeom prst="ellipse">
            <a:avLst/>
          </a:prstGeom>
          <a:gradFill>
            <a:gsLst>
              <a:gs pos="0">
                <a:srgbClr val="6C5C44">
                  <a:alpha val="49804"/>
                </a:srgbClr>
              </a:gs>
              <a:gs pos="94000">
                <a:srgbClr val="CCC099">
                  <a:alpha val="50000"/>
                </a:srgbClr>
              </a:gs>
            </a:gsLst>
            <a:lin ang="16200000" scaled="0"/>
          </a:gradFill>
          <a:ln>
            <a:solidFill>
              <a:srgbClr val="6C5C44"/>
            </a:solidFill>
          </a:ln>
          <a:scene3d>
            <a:camera prst="orthographicFront">
              <a:rot lat="0" lon="0" rev="0"/>
            </a:camera>
            <a:lightRig rig="threePt" dir="t">
              <a:rot lat="0" lon="0" rev="1200000"/>
            </a:lightRig>
          </a:scene3d>
          <a:sp3d>
            <a:bevelT w="127000" h="127000"/>
          </a:sp3d>
        </p:spPr>
        <p:style>
          <a:lnRef idx="0">
            <a:schemeClr val="accent2"/>
          </a:lnRef>
          <a:fillRef idx="3">
            <a:schemeClr val="accent2"/>
          </a:fillRef>
          <a:effectRef idx="3">
            <a:schemeClr val="accent2"/>
          </a:effectRef>
          <a:fontRef idx="minor">
            <a:schemeClr val="lt1"/>
          </a:fontRef>
        </p:style>
        <p:txBody>
          <a:bodyPr rtlCol="0" anchor="ctr"/>
          <a:lstStyle/>
          <a:p>
            <a:pPr algn="ctr" defTabSz="914400"/>
            <a:endParaRPr lang="en-US">
              <a:solidFill>
                <a:prstClr val="white"/>
              </a:solidFill>
            </a:endParaRPr>
          </a:p>
        </p:txBody>
      </p:sp>
      <p:sp>
        <p:nvSpPr>
          <p:cNvPr id="46" name="Oval 45"/>
          <p:cNvSpPr>
            <a:spLocks noChangeAspect="1"/>
          </p:cNvSpPr>
          <p:nvPr/>
        </p:nvSpPr>
        <p:spPr>
          <a:xfrm>
            <a:off x="5257801" y="2743200"/>
            <a:ext cx="2441829" cy="1010412"/>
          </a:xfrm>
          <a:prstGeom prst="ellipse">
            <a:avLst/>
          </a:prstGeom>
          <a:solidFill>
            <a:srgbClr val="663300">
              <a:alpha val="40000"/>
            </a:srgbClr>
          </a:solidFill>
          <a:ln w="25400">
            <a:solidFill>
              <a:srgbClr val="6C5C44"/>
            </a:solidFill>
          </a:ln>
          <a:scene3d>
            <a:camera prst="orthographicFront">
              <a:rot lat="0" lon="0" rev="0"/>
            </a:camera>
            <a:lightRig rig="threePt" dir="t">
              <a:rot lat="0" lon="0" rev="1200000"/>
            </a:lightRig>
          </a:scene3d>
          <a:sp3d>
            <a:bevelT w="127000" h="127000"/>
          </a:sp3d>
        </p:spPr>
        <p:style>
          <a:lnRef idx="0">
            <a:schemeClr val="accent2"/>
          </a:lnRef>
          <a:fillRef idx="3">
            <a:schemeClr val="accent2"/>
          </a:fillRef>
          <a:effectRef idx="3">
            <a:schemeClr val="accent2"/>
          </a:effectRef>
          <a:fontRef idx="minor">
            <a:schemeClr val="lt1"/>
          </a:fontRef>
        </p:style>
        <p:txBody>
          <a:bodyPr rtlCol="0" anchor="ctr"/>
          <a:lstStyle/>
          <a:p>
            <a:pPr algn="ctr" defTabSz="914400"/>
            <a:endParaRPr lang="en-US">
              <a:solidFill>
                <a:prstClr val="white"/>
              </a:solidFill>
            </a:endParaRPr>
          </a:p>
        </p:txBody>
      </p:sp>
      <p:sp>
        <p:nvSpPr>
          <p:cNvPr id="48" name="Oval 47"/>
          <p:cNvSpPr>
            <a:spLocks noChangeAspect="1"/>
          </p:cNvSpPr>
          <p:nvPr/>
        </p:nvSpPr>
        <p:spPr>
          <a:xfrm>
            <a:off x="6733989" y="3064436"/>
            <a:ext cx="762000" cy="315310"/>
          </a:xfrm>
          <a:prstGeom prst="ellipse">
            <a:avLst/>
          </a:prstGeom>
          <a:gradFill>
            <a:gsLst>
              <a:gs pos="0">
                <a:srgbClr val="663300"/>
              </a:gs>
              <a:gs pos="84000">
                <a:srgbClr val="6C5C44"/>
              </a:gs>
            </a:gsLst>
            <a:lin ang="16200000" scaled="1"/>
          </a:gradFill>
          <a:ln>
            <a:solidFill>
              <a:srgbClr val="663300"/>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914400"/>
            <a:endParaRPr lang="en-US">
              <a:solidFill>
                <a:prstClr val="white"/>
              </a:solidFill>
            </a:endParaRPr>
          </a:p>
        </p:txBody>
      </p:sp>
      <p:sp>
        <p:nvSpPr>
          <p:cNvPr id="50" name="Curved Right Arrow 49"/>
          <p:cNvSpPr/>
          <p:nvPr/>
        </p:nvSpPr>
        <p:spPr>
          <a:xfrm flipH="1" flipV="1">
            <a:off x="8534400" y="2971800"/>
            <a:ext cx="1219200" cy="2667000"/>
          </a:xfrm>
          <a:prstGeom prst="curvedRightArrow">
            <a:avLst/>
          </a:prstGeom>
          <a:solidFill>
            <a:srgbClr val="E8E1C2"/>
          </a:solidFill>
          <a:ln>
            <a:solidFill>
              <a:srgbClr val="CCC099"/>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914400"/>
            <a:endParaRPr lang="en-US">
              <a:solidFill>
                <a:prstClr val="black"/>
              </a:solidFill>
            </a:endParaRPr>
          </a:p>
        </p:txBody>
      </p:sp>
      <p:sp>
        <p:nvSpPr>
          <p:cNvPr id="39" name="Content Placeholder 2"/>
          <p:cNvSpPr txBox="1">
            <a:spLocks/>
          </p:cNvSpPr>
          <p:nvPr/>
        </p:nvSpPr>
        <p:spPr>
          <a:xfrm>
            <a:off x="7162800" y="5791200"/>
            <a:ext cx="3048000" cy="685800"/>
          </a:xfrm>
          <a:prstGeom prst="rect">
            <a:avLst/>
          </a:prstGeom>
        </p:spPr>
        <p:txBody>
          <a:bodyPr vert="horz" lIns="91440" tIns="45720" rIns="91440" bIns="45720" rtlCol="0">
            <a:normAutofit/>
          </a:bodyPr>
          <a:lstStyle/>
          <a:p>
            <a:pPr defTabSz="914400">
              <a:spcBef>
                <a:spcPct val="20000"/>
              </a:spcBef>
              <a:defRPr/>
            </a:pPr>
            <a:r>
              <a:rPr lang="en-US" sz="2400" i="1" dirty="0">
                <a:solidFill>
                  <a:srgbClr val="663300"/>
                </a:solidFill>
                <a:latin typeface="Verdana" pitchFamily="34" charset="0"/>
              </a:rPr>
              <a:t>Agents interact</a:t>
            </a:r>
          </a:p>
        </p:txBody>
      </p:sp>
      <p:sp>
        <p:nvSpPr>
          <p:cNvPr id="34" name="Content Placeholder 2"/>
          <p:cNvSpPr txBox="1">
            <a:spLocks/>
          </p:cNvSpPr>
          <p:nvPr/>
        </p:nvSpPr>
        <p:spPr>
          <a:xfrm>
            <a:off x="1677475" y="1320084"/>
            <a:ext cx="4038600" cy="1752600"/>
          </a:xfrm>
          <a:prstGeom prst="rect">
            <a:avLst/>
          </a:prstGeom>
        </p:spPr>
        <p:txBody>
          <a:bodyPr vert="horz" lIns="91440" tIns="45720" rIns="91440" bIns="45720" rtlCol="0">
            <a:normAutofit/>
          </a:bodyPr>
          <a:lstStyle/>
          <a:p>
            <a:pPr defTabSz="914400">
              <a:spcBef>
                <a:spcPct val="20000"/>
              </a:spcBef>
              <a:defRPr/>
            </a:pPr>
            <a:r>
              <a:rPr lang="en-US" sz="2400" i="1" dirty="0">
                <a:solidFill>
                  <a:srgbClr val="663300"/>
                </a:solidFill>
                <a:latin typeface="Verdana" pitchFamily="34" charset="0"/>
              </a:rPr>
              <a:t>Those system-wide patterns, in turn, influence the behaviors of the agents</a:t>
            </a:r>
          </a:p>
        </p:txBody>
      </p:sp>
      <p:cxnSp>
        <p:nvCxnSpPr>
          <p:cNvPr id="35" name="Straight Arrow Connector 34"/>
          <p:cNvCxnSpPr/>
          <p:nvPr/>
        </p:nvCxnSpPr>
        <p:spPr>
          <a:xfrm rot="16200000" flipV="1">
            <a:off x="4610100" y="5295900"/>
            <a:ext cx="381000" cy="304800"/>
          </a:xfrm>
          <a:prstGeom prst="straightConnector1">
            <a:avLst/>
          </a:prstGeom>
          <a:ln w="15240">
            <a:solidFill>
              <a:srgbClr val="663300"/>
            </a:solidFill>
            <a:headEnd type="none" w="lg" len="lg"/>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5400000">
            <a:off x="4114800" y="5257800"/>
            <a:ext cx="228600" cy="76200"/>
          </a:xfrm>
          <a:prstGeom prst="straightConnector1">
            <a:avLst/>
          </a:prstGeom>
          <a:ln w="15240">
            <a:solidFill>
              <a:srgbClr val="663300"/>
            </a:solidFill>
            <a:headEnd type="none" w="lg" len="lg"/>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5181600" y="5943600"/>
            <a:ext cx="1295400" cy="228600"/>
          </a:xfrm>
          <a:prstGeom prst="straightConnector1">
            <a:avLst/>
          </a:prstGeom>
          <a:ln w="15240">
            <a:solidFill>
              <a:srgbClr val="663300"/>
            </a:solidFill>
            <a:prstDash val="lgDash"/>
            <a:headEnd type="triangle" w="lg" len="lg"/>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7086600" y="5181600"/>
            <a:ext cx="304800" cy="228600"/>
          </a:xfrm>
          <a:prstGeom prst="straightConnector1">
            <a:avLst/>
          </a:prstGeom>
          <a:ln w="15240">
            <a:solidFill>
              <a:srgbClr val="663300"/>
            </a:solidFill>
            <a:prstDash val="sysDot"/>
            <a:headEnd type="triangle" w="lg" len="lg"/>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4791075" y="5086350"/>
            <a:ext cx="609600" cy="228600"/>
          </a:xfrm>
          <a:prstGeom prst="straightConnector1">
            <a:avLst/>
          </a:prstGeom>
          <a:ln w="15240" cmpd="sng">
            <a:solidFill>
              <a:srgbClr val="663300"/>
            </a:solidFill>
            <a:prstDash val="sysDash"/>
            <a:headEnd type="triangle" w="lg" len="lg"/>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6019800" y="5486400"/>
            <a:ext cx="914400" cy="76200"/>
          </a:xfrm>
          <a:prstGeom prst="straightConnector1">
            <a:avLst/>
          </a:prstGeom>
          <a:ln w="15240">
            <a:solidFill>
              <a:srgbClr val="663300"/>
            </a:solidFill>
            <a:prstDash val="lgDashDot"/>
            <a:headEnd type="none" w="lg" len="lg"/>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rot="5400000" flipH="1" flipV="1">
            <a:off x="6324600" y="5591175"/>
            <a:ext cx="762000" cy="1588"/>
          </a:xfrm>
          <a:prstGeom prst="straightConnector1">
            <a:avLst/>
          </a:prstGeom>
          <a:ln w="15240">
            <a:solidFill>
              <a:srgbClr val="663300"/>
            </a:solidFill>
            <a:headEnd type="triangle" w="lg" len="lg"/>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6858000" y="5638800"/>
            <a:ext cx="609600" cy="457200"/>
          </a:xfrm>
          <a:prstGeom prst="straightConnector1">
            <a:avLst/>
          </a:prstGeom>
          <a:ln w="15240">
            <a:solidFill>
              <a:srgbClr val="663300"/>
            </a:solidFill>
            <a:prstDash val="dash"/>
            <a:headEnd type="none" w="lg" len="lg"/>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6019800" y="5105400"/>
            <a:ext cx="304800" cy="266700"/>
          </a:xfrm>
          <a:prstGeom prst="straightConnector1">
            <a:avLst/>
          </a:prstGeom>
          <a:ln w="15240">
            <a:solidFill>
              <a:srgbClr val="663300"/>
            </a:solidFill>
            <a:headEnd type="triangle" w="lg" len="lg"/>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71" idx="4"/>
            <a:endCxn id="69" idx="0"/>
          </p:cNvCxnSpPr>
          <p:nvPr/>
        </p:nvCxnSpPr>
        <p:spPr>
          <a:xfrm rot="5400000">
            <a:off x="7467600" y="5295900"/>
            <a:ext cx="228600" cy="1588"/>
          </a:xfrm>
          <a:prstGeom prst="straightConnector1">
            <a:avLst/>
          </a:prstGeom>
          <a:ln w="15240">
            <a:solidFill>
              <a:srgbClr val="663300"/>
            </a:solidFill>
            <a:headEnd type="none" w="lg" len="lg"/>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rot="10800000">
            <a:off x="5943600" y="5638800"/>
            <a:ext cx="609600" cy="457200"/>
          </a:xfrm>
          <a:prstGeom prst="straightConnector1">
            <a:avLst/>
          </a:prstGeom>
          <a:ln w="15240">
            <a:solidFill>
              <a:srgbClr val="663300"/>
            </a:solidFill>
            <a:prstDash val="lgDashDotDot"/>
            <a:headEnd type="triangle" w="lg" len="lg"/>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4267200" y="5486400"/>
            <a:ext cx="1066800" cy="1588"/>
          </a:xfrm>
          <a:prstGeom prst="straightConnector1">
            <a:avLst/>
          </a:prstGeom>
          <a:ln w="15240" cap="flat">
            <a:solidFill>
              <a:srgbClr val="663300"/>
            </a:solidFill>
            <a:prstDash val="sysDot"/>
            <a:round/>
            <a:headEnd type="triangle" w="lg" len="lg"/>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4" name="Oval 63"/>
          <p:cNvSpPr/>
          <p:nvPr/>
        </p:nvSpPr>
        <p:spPr>
          <a:xfrm>
            <a:off x="4038600" y="5410200"/>
            <a:ext cx="228600" cy="228600"/>
          </a:xfrm>
          <a:prstGeom prst="ellipse">
            <a:avLst/>
          </a:prstGeom>
          <a:solidFill>
            <a:srgbClr val="E8E1C2"/>
          </a:solidFill>
        </p:spPr>
        <p:style>
          <a:lnRef idx="0">
            <a:schemeClr val="accent2"/>
          </a:lnRef>
          <a:fillRef idx="3">
            <a:schemeClr val="accent2"/>
          </a:fillRef>
          <a:effectRef idx="3">
            <a:schemeClr val="accent2"/>
          </a:effectRef>
          <a:fontRef idx="minor">
            <a:schemeClr val="lt1"/>
          </a:fontRef>
        </p:style>
        <p:txBody>
          <a:bodyPr rtlCol="0" anchor="ctr"/>
          <a:lstStyle/>
          <a:p>
            <a:pPr algn="ctr" defTabSz="914400"/>
            <a:endParaRPr lang="en-US">
              <a:solidFill>
                <a:prstClr val="white"/>
              </a:solidFill>
            </a:endParaRPr>
          </a:p>
        </p:txBody>
      </p:sp>
      <p:sp>
        <p:nvSpPr>
          <p:cNvPr id="65" name="Oval 64"/>
          <p:cNvSpPr/>
          <p:nvPr/>
        </p:nvSpPr>
        <p:spPr>
          <a:xfrm>
            <a:off x="4267200" y="4953000"/>
            <a:ext cx="533400" cy="304800"/>
          </a:xfrm>
          <a:prstGeom prst="ellipse">
            <a:avLst/>
          </a:prstGeom>
          <a:solidFill>
            <a:srgbClr val="663300">
              <a:alpha val="65000"/>
            </a:srgbClr>
          </a:solidFill>
          <a:ln w="12700">
            <a:solidFill>
              <a:srgbClr val="6C5C44"/>
            </a:solidFill>
          </a:ln>
          <a:scene3d>
            <a:camera prst="orthographicFront">
              <a:rot lat="0" lon="0" rev="0"/>
            </a:camera>
            <a:lightRig rig="threePt" dir="t">
              <a:rot lat="0" lon="0" rev="1200000"/>
            </a:lightRig>
          </a:scene3d>
          <a:sp3d>
            <a:bevelT w="127000" h="127000"/>
          </a:sp3d>
        </p:spPr>
        <p:style>
          <a:lnRef idx="0">
            <a:schemeClr val="accent2"/>
          </a:lnRef>
          <a:fillRef idx="3">
            <a:schemeClr val="accent2"/>
          </a:fillRef>
          <a:effectRef idx="3">
            <a:schemeClr val="accent2"/>
          </a:effectRef>
          <a:fontRef idx="minor">
            <a:schemeClr val="lt1"/>
          </a:fontRef>
        </p:style>
        <p:txBody>
          <a:bodyPr rtlCol="0" anchor="ctr"/>
          <a:lstStyle/>
          <a:p>
            <a:pPr algn="ctr" defTabSz="914400"/>
            <a:endParaRPr lang="en-US">
              <a:solidFill>
                <a:prstClr val="white"/>
              </a:solidFill>
            </a:endParaRPr>
          </a:p>
        </p:txBody>
      </p:sp>
      <p:sp>
        <p:nvSpPr>
          <p:cNvPr id="66" name="Oval 65"/>
          <p:cNvSpPr/>
          <p:nvPr/>
        </p:nvSpPr>
        <p:spPr>
          <a:xfrm>
            <a:off x="4876800" y="5638800"/>
            <a:ext cx="304800" cy="457200"/>
          </a:xfrm>
          <a:prstGeom prst="ellipse">
            <a:avLst/>
          </a:prstGeom>
          <a:gradFill>
            <a:gsLst>
              <a:gs pos="0">
                <a:srgbClr val="6C5C44"/>
              </a:gs>
              <a:gs pos="94000">
                <a:srgbClr val="CCC099"/>
              </a:gs>
            </a:gsLst>
            <a:lin ang="16200000" scaled="0"/>
          </a:gradFill>
          <a:ln w="25400">
            <a:solidFill>
              <a:srgbClr val="CCC099"/>
            </a:solidFill>
          </a:ln>
          <a:scene3d>
            <a:camera prst="orthographicFront">
              <a:rot lat="0" lon="0" rev="0"/>
            </a:camera>
            <a:lightRig rig="threePt" dir="t">
              <a:rot lat="0" lon="0" rev="1200000"/>
            </a:lightRig>
          </a:scene3d>
          <a:sp3d>
            <a:bevelT w="38100" h="38100"/>
          </a:sp3d>
        </p:spPr>
        <p:style>
          <a:lnRef idx="0">
            <a:schemeClr val="accent2"/>
          </a:lnRef>
          <a:fillRef idx="3">
            <a:schemeClr val="accent2"/>
          </a:fillRef>
          <a:effectRef idx="3">
            <a:schemeClr val="accent2"/>
          </a:effectRef>
          <a:fontRef idx="minor">
            <a:schemeClr val="lt1"/>
          </a:fontRef>
        </p:style>
        <p:txBody>
          <a:bodyPr rtlCol="0" anchor="ctr"/>
          <a:lstStyle/>
          <a:p>
            <a:pPr algn="ctr" defTabSz="914400"/>
            <a:endParaRPr lang="en-US">
              <a:solidFill>
                <a:prstClr val="white"/>
              </a:solidFill>
            </a:endParaRPr>
          </a:p>
        </p:txBody>
      </p:sp>
      <p:sp>
        <p:nvSpPr>
          <p:cNvPr id="67" name="Oval 66"/>
          <p:cNvSpPr/>
          <p:nvPr/>
        </p:nvSpPr>
        <p:spPr>
          <a:xfrm>
            <a:off x="5334000" y="5257800"/>
            <a:ext cx="685800" cy="457200"/>
          </a:xfrm>
          <a:prstGeom prst="ellipse">
            <a:avLst/>
          </a:prstGeom>
          <a:gradFill>
            <a:gsLst>
              <a:gs pos="0">
                <a:srgbClr val="663300"/>
              </a:gs>
              <a:gs pos="84000">
                <a:srgbClr val="6C5C44"/>
              </a:gs>
            </a:gsLst>
            <a:lin ang="16200000" scaled="1"/>
          </a:gradFill>
        </p:spPr>
        <p:style>
          <a:lnRef idx="0">
            <a:schemeClr val="accent2"/>
          </a:lnRef>
          <a:fillRef idx="3">
            <a:schemeClr val="accent2"/>
          </a:fillRef>
          <a:effectRef idx="3">
            <a:schemeClr val="accent2"/>
          </a:effectRef>
          <a:fontRef idx="minor">
            <a:schemeClr val="lt1"/>
          </a:fontRef>
        </p:style>
        <p:txBody>
          <a:bodyPr rtlCol="0" anchor="ctr"/>
          <a:lstStyle/>
          <a:p>
            <a:pPr algn="ctr" defTabSz="914400"/>
            <a:endParaRPr lang="en-US">
              <a:solidFill>
                <a:prstClr val="white"/>
              </a:solidFill>
            </a:endParaRPr>
          </a:p>
        </p:txBody>
      </p:sp>
      <p:sp>
        <p:nvSpPr>
          <p:cNvPr id="68" name="Oval 67"/>
          <p:cNvSpPr/>
          <p:nvPr/>
        </p:nvSpPr>
        <p:spPr>
          <a:xfrm>
            <a:off x="6324600" y="4953000"/>
            <a:ext cx="914400" cy="228600"/>
          </a:xfrm>
          <a:prstGeom prst="ellipse">
            <a:avLst/>
          </a:prstGeom>
          <a:solidFill>
            <a:srgbClr val="E8E1C2">
              <a:alpha val="80000"/>
            </a:srgbClr>
          </a:solidFill>
        </p:spPr>
        <p:style>
          <a:lnRef idx="0">
            <a:schemeClr val="accent2"/>
          </a:lnRef>
          <a:fillRef idx="3">
            <a:schemeClr val="accent2"/>
          </a:fillRef>
          <a:effectRef idx="3">
            <a:schemeClr val="accent2"/>
          </a:effectRef>
          <a:fontRef idx="minor">
            <a:schemeClr val="lt1"/>
          </a:fontRef>
        </p:style>
        <p:txBody>
          <a:bodyPr rtlCol="0" anchor="ctr"/>
          <a:lstStyle/>
          <a:p>
            <a:pPr algn="ctr" defTabSz="914400"/>
            <a:endParaRPr lang="en-US">
              <a:solidFill>
                <a:prstClr val="white"/>
              </a:solidFill>
            </a:endParaRPr>
          </a:p>
        </p:txBody>
      </p:sp>
      <p:sp>
        <p:nvSpPr>
          <p:cNvPr id="69" name="Oval 68"/>
          <p:cNvSpPr/>
          <p:nvPr/>
        </p:nvSpPr>
        <p:spPr>
          <a:xfrm>
            <a:off x="6934200" y="5410200"/>
            <a:ext cx="1295400" cy="228600"/>
          </a:xfrm>
          <a:prstGeom prst="ellipse">
            <a:avLst/>
          </a:prstGeom>
          <a:solidFill>
            <a:srgbClr val="663300">
              <a:alpha val="50000"/>
            </a:srgbClr>
          </a:solidFill>
          <a:ln>
            <a:solidFill>
              <a:srgbClr val="6C5C44"/>
            </a:solidFill>
          </a:ln>
          <a:scene3d>
            <a:camera prst="orthographicFront">
              <a:rot lat="0" lon="0" rev="0"/>
            </a:camera>
            <a:lightRig rig="threePt" dir="t">
              <a:rot lat="0" lon="0" rev="1200000"/>
            </a:lightRig>
          </a:scene3d>
          <a:sp3d>
            <a:bevelT w="127000" h="127000"/>
          </a:sp3d>
        </p:spPr>
        <p:style>
          <a:lnRef idx="0">
            <a:schemeClr val="accent2"/>
          </a:lnRef>
          <a:fillRef idx="3">
            <a:schemeClr val="accent2"/>
          </a:fillRef>
          <a:effectRef idx="3">
            <a:schemeClr val="accent2"/>
          </a:effectRef>
          <a:fontRef idx="minor">
            <a:schemeClr val="lt1"/>
          </a:fontRef>
        </p:style>
        <p:txBody>
          <a:bodyPr rtlCol="0" anchor="ctr"/>
          <a:lstStyle/>
          <a:p>
            <a:pPr algn="ctr" defTabSz="914400"/>
            <a:endParaRPr lang="en-US">
              <a:solidFill>
                <a:prstClr val="white"/>
              </a:solidFill>
            </a:endParaRPr>
          </a:p>
        </p:txBody>
      </p:sp>
      <p:sp>
        <p:nvSpPr>
          <p:cNvPr id="70" name="Oval 69"/>
          <p:cNvSpPr/>
          <p:nvPr/>
        </p:nvSpPr>
        <p:spPr>
          <a:xfrm>
            <a:off x="6553200" y="6019800"/>
            <a:ext cx="304800" cy="304800"/>
          </a:xfrm>
          <a:prstGeom prst="ellipse">
            <a:avLst/>
          </a:prstGeom>
          <a:gradFill>
            <a:gsLst>
              <a:gs pos="0">
                <a:srgbClr val="6C5C44">
                  <a:alpha val="50000"/>
                </a:srgbClr>
              </a:gs>
              <a:gs pos="94000">
                <a:srgbClr val="CCC099">
                  <a:alpha val="50000"/>
                </a:srgbClr>
              </a:gs>
              <a:gs pos="100000">
                <a:schemeClr val="accent1">
                  <a:tint val="23500"/>
                  <a:satMod val="160000"/>
                </a:schemeClr>
              </a:gs>
            </a:gsLst>
            <a:lin ang="16200000" scaled="0"/>
          </a:gradFill>
          <a:ln>
            <a:solidFill>
              <a:srgbClr val="6C5C44"/>
            </a:solidFill>
          </a:ln>
          <a:scene3d>
            <a:camera prst="orthographicFront">
              <a:rot lat="0" lon="0" rev="0"/>
            </a:camera>
            <a:lightRig rig="threePt" dir="t">
              <a:rot lat="0" lon="0" rev="1200000"/>
            </a:lightRig>
          </a:scene3d>
          <a:sp3d>
            <a:bevelT w="127000" h="127000"/>
          </a:sp3d>
        </p:spPr>
        <p:style>
          <a:lnRef idx="0">
            <a:schemeClr val="accent2"/>
          </a:lnRef>
          <a:fillRef idx="3">
            <a:schemeClr val="accent2"/>
          </a:fillRef>
          <a:effectRef idx="3">
            <a:schemeClr val="accent2"/>
          </a:effectRef>
          <a:fontRef idx="minor">
            <a:schemeClr val="lt1"/>
          </a:fontRef>
        </p:style>
        <p:txBody>
          <a:bodyPr rtlCol="0" anchor="ctr"/>
          <a:lstStyle/>
          <a:p>
            <a:pPr algn="ctr" defTabSz="914400"/>
            <a:endParaRPr lang="en-US">
              <a:solidFill>
                <a:prstClr val="white"/>
              </a:solidFill>
            </a:endParaRPr>
          </a:p>
        </p:txBody>
      </p:sp>
      <p:sp>
        <p:nvSpPr>
          <p:cNvPr id="71" name="Oval 70"/>
          <p:cNvSpPr/>
          <p:nvPr/>
        </p:nvSpPr>
        <p:spPr>
          <a:xfrm>
            <a:off x="7391400" y="4800600"/>
            <a:ext cx="381000" cy="381000"/>
          </a:xfrm>
          <a:prstGeom prst="ellipse">
            <a:avLst/>
          </a:prstGeom>
          <a:gradFill>
            <a:gsLst>
              <a:gs pos="0">
                <a:srgbClr val="6C5C44"/>
              </a:gs>
              <a:gs pos="94000">
                <a:srgbClr val="CCC099"/>
              </a:gs>
            </a:gsLst>
            <a:lin ang="16200000" scaled="0"/>
          </a:gradFill>
          <a:ln w="19050">
            <a:solidFill>
              <a:srgbClr val="CCC099"/>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914400"/>
            <a:endParaRPr lang="en-US">
              <a:solidFill>
                <a:prstClr val="white"/>
              </a:solidFill>
            </a:endParaRPr>
          </a:p>
        </p:txBody>
      </p:sp>
      <p:cxnSp>
        <p:nvCxnSpPr>
          <p:cNvPr id="72" name="Straight Arrow Connector 71"/>
          <p:cNvCxnSpPr/>
          <p:nvPr/>
        </p:nvCxnSpPr>
        <p:spPr>
          <a:xfrm flipV="1">
            <a:off x="4724400" y="4895850"/>
            <a:ext cx="2667000" cy="76200"/>
          </a:xfrm>
          <a:prstGeom prst="straightConnector1">
            <a:avLst/>
          </a:prstGeom>
          <a:ln w="15240">
            <a:solidFill>
              <a:srgbClr val="663300"/>
            </a:solidFill>
            <a:prstDash val="lgDashDotDot"/>
            <a:headEnd type="triangle" w="lg" len="lg"/>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3" name="Sun 72"/>
          <p:cNvSpPr>
            <a:spLocks noChangeAspect="1"/>
          </p:cNvSpPr>
          <p:nvPr/>
        </p:nvSpPr>
        <p:spPr>
          <a:xfrm>
            <a:off x="10423303" y="6695082"/>
            <a:ext cx="101600" cy="91440"/>
          </a:xfrm>
          <a:prstGeom prst="sun">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3" name="Content Placeholder 2"/>
          <p:cNvSpPr txBox="1">
            <a:spLocks/>
          </p:cNvSpPr>
          <p:nvPr/>
        </p:nvSpPr>
        <p:spPr>
          <a:xfrm>
            <a:off x="7229818" y="1453526"/>
            <a:ext cx="3131278" cy="935162"/>
          </a:xfrm>
          <a:prstGeom prst="rect">
            <a:avLst/>
          </a:prstGeom>
        </p:spPr>
        <p:txBody>
          <a:bodyPr vert="horz" lIns="91440" tIns="45720" rIns="91440" bIns="45720" rtlCol="0">
            <a:normAutofit/>
          </a:bodyPr>
          <a:lstStyle/>
          <a:p>
            <a:pPr defTabSz="914400">
              <a:spcBef>
                <a:spcPct val="20000"/>
              </a:spcBef>
              <a:defRPr/>
            </a:pPr>
            <a:r>
              <a:rPr lang="en-US" sz="2400" i="1" dirty="0">
                <a:solidFill>
                  <a:srgbClr val="663300"/>
                </a:solidFill>
                <a:latin typeface="Verdana" pitchFamily="34" charset="0"/>
              </a:rPr>
              <a:t>S</a:t>
            </a:r>
            <a:r>
              <a:rPr lang="en-US" sz="2400" i="1" dirty="0" err="1">
                <a:solidFill>
                  <a:srgbClr val="663300"/>
                </a:solidFill>
                <a:latin typeface="Verdana" pitchFamily="34" charset="0"/>
              </a:rPr>
              <a:t>ystem</a:t>
            </a:r>
            <a:r>
              <a:rPr lang="en-US" sz="2400" i="1" dirty="0">
                <a:solidFill>
                  <a:srgbClr val="663300"/>
                </a:solidFill>
                <a:latin typeface="Verdana" pitchFamily="34" charset="0"/>
              </a:rPr>
              <a:t>-wide patterns emerge</a:t>
            </a:r>
          </a:p>
        </p:txBody>
      </p:sp>
    </p:spTree>
    <p:extLst>
      <p:ext uri="{BB962C8B-B14F-4D97-AF65-F5344CB8AC3E}">
        <p14:creationId xmlns:p14="http://schemas.microsoft.com/office/powerpoint/2010/main" val="36046811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down)">
                                      <p:cBhvr>
                                        <p:cTn id="7" dur="1000"/>
                                        <p:tgtEl>
                                          <p:spTgt spid="5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1000"/>
                                        <p:tgtEl>
                                          <p:spTgt spid="43"/>
                                        </p:tgtEl>
                                      </p:cBhvr>
                                    </p:animEffect>
                                  </p:childTnLst>
                                </p:cTn>
                              </p:par>
                            </p:childTnLst>
                          </p:cTn>
                        </p:par>
                        <p:par>
                          <p:cTn id="12" fill="hold">
                            <p:stCondLst>
                              <p:cond delay="2000"/>
                            </p:stCondLst>
                            <p:childTnLst>
                              <p:par>
                                <p:cTn id="13" presetID="55" presetClass="entr" presetSubtype="0" fill="hold" grpId="0" nodeType="after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p:cTn id="15" dur="1000" fill="hold"/>
                                        <p:tgtEl>
                                          <p:spTgt spid="42"/>
                                        </p:tgtEl>
                                        <p:attrNameLst>
                                          <p:attrName>ppt_w</p:attrName>
                                        </p:attrNameLst>
                                      </p:cBhvr>
                                      <p:tavLst>
                                        <p:tav tm="0">
                                          <p:val>
                                            <p:strVal val="#ppt_w*0.70"/>
                                          </p:val>
                                        </p:tav>
                                        <p:tav tm="100000">
                                          <p:val>
                                            <p:strVal val="#ppt_w"/>
                                          </p:val>
                                        </p:tav>
                                      </p:tavLst>
                                    </p:anim>
                                    <p:anim calcmode="lin" valueType="num">
                                      <p:cBhvr>
                                        <p:cTn id="16" dur="1000" fill="hold"/>
                                        <p:tgtEl>
                                          <p:spTgt spid="42"/>
                                        </p:tgtEl>
                                        <p:attrNameLst>
                                          <p:attrName>ppt_h</p:attrName>
                                        </p:attrNameLst>
                                      </p:cBhvr>
                                      <p:tavLst>
                                        <p:tav tm="0">
                                          <p:val>
                                            <p:strVal val="#ppt_h"/>
                                          </p:val>
                                        </p:tav>
                                        <p:tav tm="100000">
                                          <p:val>
                                            <p:strVal val="#ppt_h"/>
                                          </p:val>
                                        </p:tav>
                                      </p:tavLst>
                                    </p:anim>
                                    <p:animEffect transition="in" filter="fade">
                                      <p:cBhvr>
                                        <p:cTn id="17" dur="1000"/>
                                        <p:tgtEl>
                                          <p:spTgt spid="42"/>
                                        </p:tgtEl>
                                      </p:cBhvr>
                                    </p:animEffect>
                                  </p:childTnLst>
                                </p:cTn>
                              </p:par>
                            </p:childTnLst>
                          </p:cTn>
                        </p:par>
                        <p:par>
                          <p:cTn id="18" fill="hold">
                            <p:stCondLst>
                              <p:cond delay="3000"/>
                            </p:stCondLst>
                            <p:childTnLst>
                              <p:par>
                                <p:cTn id="19" presetID="55" presetClass="entr" presetSubtype="0" fill="hold" grpId="0" nodeType="after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1000" fill="hold"/>
                                        <p:tgtEl>
                                          <p:spTgt spid="44"/>
                                        </p:tgtEl>
                                        <p:attrNameLst>
                                          <p:attrName>ppt_w</p:attrName>
                                        </p:attrNameLst>
                                      </p:cBhvr>
                                      <p:tavLst>
                                        <p:tav tm="0">
                                          <p:val>
                                            <p:strVal val="#ppt_w*0.70"/>
                                          </p:val>
                                        </p:tav>
                                        <p:tav tm="100000">
                                          <p:val>
                                            <p:strVal val="#ppt_w"/>
                                          </p:val>
                                        </p:tav>
                                      </p:tavLst>
                                    </p:anim>
                                    <p:anim calcmode="lin" valueType="num">
                                      <p:cBhvr>
                                        <p:cTn id="22" dur="1000" fill="hold"/>
                                        <p:tgtEl>
                                          <p:spTgt spid="44"/>
                                        </p:tgtEl>
                                        <p:attrNameLst>
                                          <p:attrName>ppt_h</p:attrName>
                                        </p:attrNameLst>
                                      </p:cBhvr>
                                      <p:tavLst>
                                        <p:tav tm="0">
                                          <p:val>
                                            <p:strVal val="#ppt_h"/>
                                          </p:val>
                                        </p:tav>
                                        <p:tav tm="100000">
                                          <p:val>
                                            <p:strVal val="#ppt_h"/>
                                          </p:val>
                                        </p:tav>
                                      </p:tavLst>
                                    </p:anim>
                                    <p:animEffect transition="in" filter="fade">
                                      <p:cBhvr>
                                        <p:cTn id="23" dur="1000"/>
                                        <p:tgtEl>
                                          <p:spTgt spid="44"/>
                                        </p:tgtEl>
                                      </p:cBhvr>
                                    </p:animEffect>
                                  </p:childTnLst>
                                </p:cTn>
                              </p:par>
                            </p:childTnLst>
                          </p:cTn>
                        </p:par>
                        <p:par>
                          <p:cTn id="24" fill="hold">
                            <p:stCondLst>
                              <p:cond delay="4000"/>
                            </p:stCondLst>
                            <p:childTnLst>
                              <p:par>
                                <p:cTn id="25" presetID="55" presetClass="entr" presetSubtype="0" fill="hold" grpId="0" nodeType="after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p:cTn id="27" dur="1000" fill="hold"/>
                                        <p:tgtEl>
                                          <p:spTgt spid="46"/>
                                        </p:tgtEl>
                                        <p:attrNameLst>
                                          <p:attrName>ppt_w</p:attrName>
                                        </p:attrNameLst>
                                      </p:cBhvr>
                                      <p:tavLst>
                                        <p:tav tm="0">
                                          <p:val>
                                            <p:strVal val="#ppt_w*0.70"/>
                                          </p:val>
                                        </p:tav>
                                        <p:tav tm="100000">
                                          <p:val>
                                            <p:strVal val="#ppt_w"/>
                                          </p:val>
                                        </p:tav>
                                      </p:tavLst>
                                    </p:anim>
                                    <p:anim calcmode="lin" valueType="num">
                                      <p:cBhvr>
                                        <p:cTn id="28" dur="1000" fill="hold"/>
                                        <p:tgtEl>
                                          <p:spTgt spid="46"/>
                                        </p:tgtEl>
                                        <p:attrNameLst>
                                          <p:attrName>ppt_h</p:attrName>
                                        </p:attrNameLst>
                                      </p:cBhvr>
                                      <p:tavLst>
                                        <p:tav tm="0">
                                          <p:val>
                                            <p:strVal val="#ppt_h"/>
                                          </p:val>
                                        </p:tav>
                                        <p:tav tm="100000">
                                          <p:val>
                                            <p:strVal val="#ppt_h"/>
                                          </p:val>
                                        </p:tav>
                                      </p:tavLst>
                                    </p:anim>
                                    <p:animEffect transition="in" filter="fade">
                                      <p:cBhvr>
                                        <p:cTn id="29" dur="1000"/>
                                        <p:tgtEl>
                                          <p:spTgt spid="46"/>
                                        </p:tgtEl>
                                      </p:cBhvr>
                                    </p:animEffect>
                                  </p:childTnLst>
                                </p:cTn>
                              </p:par>
                            </p:childTnLst>
                          </p:cTn>
                        </p:par>
                        <p:par>
                          <p:cTn id="30" fill="hold">
                            <p:stCondLst>
                              <p:cond delay="5000"/>
                            </p:stCondLst>
                            <p:childTnLst>
                              <p:par>
                                <p:cTn id="31" presetID="55" presetClass="entr" presetSubtype="0" fill="hold" grpId="0" nodeType="afterEffect">
                                  <p:stCondLst>
                                    <p:cond delay="0"/>
                                  </p:stCondLst>
                                  <p:childTnLst>
                                    <p:set>
                                      <p:cBhvr>
                                        <p:cTn id="32" dur="1" fill="hold">
                                          <p:stCondLst>
                                            <p:cond delay="0"/>
                                          </p:stCondLst>
                                        </p:cTn>
                                        <p:tgtEl>
                                          <p:spTgt spid="48"/>
                                        </p:tgtEl>
                                        <p:attrNameLst>
                                          <p:attrName>style.visibility</p:attrName>
                                        </p:attrNameLst>
                                      </p:cBhvr>
                                      <p:to>
                                        <p:strVal val="visible"/>
                                      </p:to>
                                    </p:set>
                                    <p:anim calcmode="lin" valueType="num">
                                      <p:cBhvr>
                                        <p:cTn id="33" dur="1000" fill="hold"/>
                                        <p:tgtEl>
                                          <p:spTgt spid="48"/>
                                        </p:tgtEl>
                                        <p:attrNameLst>
                                          <p:attrName>ppt_w</p:attrName>
                                        </p:attrNameLst>
                                      </p:cBhvr>
                                      <p:tavLst>
                                        <p:tav tm="0">
                                          <p:val>
                                            <p:strVal val="#ppt_w*0.70"/>
                                          </p:val>
                                        </p:tav>
                                        <p:tav tm="100000">
                                          <p:val>
                                            <p:strVal val="#ppt_w"/>
                                          </p:val>
                                        </p:tav>
                                      </p:tavLst>
                                    </p:anim>
                                    <p:anim calcmode="lin" valueType="num">
                                      <p:cBhvr>
                                        <p:cTn id="34" dur="1000" fill="hold"/>
                                        <p:tgtEl>
                                          <p:spTgt spid="48"/>
                                        </p:tgtEl>
                                        <p:attrNameLst>
                                          <p:attrName>ppt_h</p:attrName>
                                        </p:attrNameLst>
                                      </p:cBhvr>
                                      <p:tavLst>
                                        <p:tav tm="0">
                                          <p:val>
                                            <p:strVal val="#ppt_h"/>
                                          </p:val>
                                        </p:tav>
                                        <p:tav tm="100000">
                                          <p:val>
                                            <p:strVal val="#ppt_h"/>
                                          </p:val>
                                        </p:tav>
                                      </p:tavLst>
                                    </p:anim>
                                    <p:animEffect transition="in" filter="fade">
                                      <p:cBhvr>
                                        <p:cTn id="35" dur="1000"/>
                                        <p:tgtEl>
                                          <p:spTgt spid="4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ipe(up)">
                                      <p:cBhvr>
                                        <p:cTn id="40" dur="1000"/>
                                        <p:tgtEl>
                                          <p:spTgt spid="4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4" grpId="0" animBg="1"/>
      <p:bldP spid="46" grpId="0" animBg="1"/>
      <p:bldP spid="48" grpId="0" animBg="1"/>
      <p:bldP spid="50" grpId="0" animBg="1"/>
      <p:bldP spid="34" grpId="0"/>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illustration….</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618079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r>
              <a:rPr lang="en-US" dirty="0"/>
              <a:t>Milling </a:t>
            </a:r>
          </a:p>
        </p:txBody>
      </p:sp>
      <p:sp>
        <p:nvSpPr>
          <p:cNvPr id="4" name="Content Placeholder 2"/>
          <p:cNvSpPr>
            <a:spLocks noGrp="1"/>
          </p:cNvSpPr>
          <p:nvPr>
            <p:ph idx="1"/>
          </p:nvPr>
        </p:nvSpPr>
        <p:spPr/>
        <p:txBody>
          <a:bodyPr/>
          <a:lstStyle/>
          <a:p>
            <a:r>
              <a:rPr lang="en-US" dirty="0"/>
              <a:t>What did you notice about agents in the system?</a:t>
            </a:r>
          </a:p>
          <a:p>
            <a:r>
              <a:rPr lang="en-US" dirty="0"/>
              <a:t>What did you notice about the whole system?</a:t>
            </a:r>
          </a:p>
          <a:p>
            <a:r>
              <a:rPr lang="en-US" dirty="0"/>
              <a:t>What were the connections?</a:t>
            </a:r>
          </a:p>
          <a:p>
            <a:r>
              <a:rPr lang="en-US" dirty="0"/>
              <a:t>What differences made a difference?</a:t>
            </a:r>
          </a:p>
          <a:p>
            <a:r>
              <a:rPr lang="en-US" dirty="0"/>
              <a:t>What patterns emerged?</a:t>
            </a:r>
          </a:p>
          <a:p>
            <a:endParaRPr lang="en-US" b="1" dirty="0"/>
          </a:p>
          <a:p>
            <a:endParaRPr lang="en-US" dirty="0"/>
          </a:p>
        </p:txBody>
      </p:sp>
    </p:spTree>
    <p:extLst>
      <p:ext uri="{BB962C8B-B14F-4D97-AF65-F5344CB8AC3E}">
        <p14:creationId xmlns:p14="http://schemas.microsoft.com/office/powerpoint/2010/main" val="370426159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TM03090434[[fn=Wood Type]]</Template>
  <TotalTime>513</TotalTime>
  <Words>2742</Words>
  <Application>Microsoft Office PowerPoint</Application>
  <PresentationFormat>Widescreen</PresentationFormat>
  <Paragraphs>247</Paragraphs>
  <Slides>36</Slides>
  <Notes>33</Notes>
  <HiddenSlides>0</HiddenSlides>
  <MMClips>0</MMClips>
  <ScaleCrop>false</ScaleCrop>
  <HeadingPairs>
    <vt:vector size="4" baseType="variant">
      <vt:variant>
        <vt:lpstr>Theme</vt:lpstr>
      </vt:variant>
      <vt:variant>
        <vt:i4>4</vt:i4>
      </vt:variant>
      <vt:variant>
        <vt:lpstr>Slide Titles</vt:lpstr>
      </vt:variant>
      <vt:variant>
        <vt:i4>36</vt:i4>
      </vt:variant>
    </vt:vector>
  </HeadingPairs>
  <TitlesOfParts>
    <vt:vector size="40" baseType="lpstr">
      <vt:lpstr>Wood Type</vt:lpstr>
      <vt:lpstr>Office Theme</vt:lpstr>
      <vt:lpstr>1_Office Theme</vt:lpstr>
      <vt:lpstr>Breeze</vt:lpstr>
      <vt:lpstr>Human systems dynamics &amp; developmental evaluation:  Exploring the Intersection of Two Approaches to Evaluating the Creative CityMaking Project</vt:lpstr>
      <vt:lpstr>GOAL:</vt:lpstr>
      <vt:lpstr>Introductions  </vt:lpstr>
      <vt:lpstr>developmental evaluation?*</vt:lpstr>
      <vt:lpstr>PowerPoint Presentation</vt:lpstr>
      <vt:lpstr> Complex Adaptive System Self-organizing system</vt:lpstr>
      <vt:lpstr>Complex Adaptive System Self-organizing system</vt:lpstr>
      <vt:lpstr>An illustration….</vt:lpstr>
      <vt:lpstr> Milling </vt:lpstr>
      <vt:lpstr>Adaptive Action Model</vt:lpstr>
      <vt:lpstr>  Background</vt:lpstr>
      <vt:lpstr>Creative CityMaking  Simple Rules</vt:lpstr>
      <vt:lpstr>What Do We Mean by “Pattern?”</vt:lpstr>
      <vt:lpstr>What do we mean by “patterns”? </vt:lpstr>
      <vt:lpstr>Patterns</vt:lpstr>
      <vt:lpstr>Keep your options open Containers, Differences, Exchanges</vt:lpstr>
      <vt:lpstr>Keep your options open Containers, Differences, Exchanges</vt:lpstr>
      <vt:lpstr>Why HSD &amp; Development Evaluation?</vt:lpstr>
      <vt:lpstr>PowerPoint Presentation</vt:lpstr>
      <vt:lpstr>CCM 2015-16</vt:lpstr>
      <vt:lpstr>PowerPoint Presentation</vt:lpstr>
      <vt:lpstr>PowerPoint Presentation</vt:lpstr>
      <vt:lpstr>PowerPoint Presentation</vt:lpstr>
      <vt:lpstr>FOUR INTERSECTIONS</vt:lpstr>
      <vt:lpstr>PowerPoint Presentation</vt:lpstr>
      <vt:lpstr>City Goal: One Minneapolis </vt:lpstr>
      <vt:lpstr>Racial Equity</vt:lpstr>
      <vt:lpstr>MOBILE, FRIENDLY &amp; APPROACHABLE</vt:lpstr>
      <vt:lpstr>PowerPoint Presentation</vt:lpstr>
      <vt:lpstr>PowerPoint Presentation</vt:lpstr>
      <vt:lpstr>DE  &amp;  HSD</vt:lpstr>
      <vt:lpstr>PowerPoint Presentation</vt:lpstr>
      <vt:lpstr>Evaluative questions</vt:lpstr>
      <vt:lpstr>PowerPoint Presentation</vt:lpstr>
      <vt:lpstr>reflections</vt:lpstr>
      <vt:lpstr>Thank you!</vt:lpstr>
    </vt:vector>
  </TitlesOfParts>
  <Company>Rainbow Research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systems dynamics &amp; developmental evaluation:  Exploring the Intersection of Two Approaches to Evaluating the Creative CityMaking Project</dc:title>
  <dc:creator>Beki Saito</dc:creator>
  <cp:lastModifiedBy>Beki Saito</cp:lastModifiedBy>
  <cp:revision>31</cp:revision>
  <cp:lastPrinted>2016-10-25T22:49:07Z</cp:lastPrinted>
  <dcterms:created xsi:type="dcterms:W3CDTF">2016-10-23T19:28:29Z</dcterms:created>
  <dcterms:modified xsi:type="dcterms:W3CDTF">2016-10-28T00:57:41Z</dcterms:modified>
</cp:coreProperties>
</file>