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2" r:id="rId3"/>
    <p:sldMasterId id="2147483653" r:id="rId4"/>
    <p:sldMasterId id="2147483697" r:id="rId5"/>
  </p:sldMasterIdLst>
  <p:notesMasterIdLst>
    <p:notesMasterId r:id="rId15"/>
  </p:notesMasterIdLst>
  <p:handoutMasterIdLst>
    <p:handoutMasterId r:id="rId16"/>
  </p:handoutMasterIdLst>
  <p:sldIdLst>
    <p:sldId id="262" r:id="rId6"/>
    <p:sldId id="360" r:id="rId7"/>
    <p:sldId id="361" r:id="rId8"/>
    <p:sldId id="364" r:id="rId9"/>
    <p:sldId id="362" r:id="rId10"/>
    <p:sldId id="363" r:id="rId11"/>
    <p:sldId id="365" r:id="rId12"/>
    <p:sldId id="366" r:id="rId13"/>
    <p:sldId id="319" r:id="rId14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CFD9"/>
    <a:srgbClr val="0093BE"/>
    <a:srgbClr val="446690"/>
    <a:srgbClr val="5078AC"/>
    <a:srgbClr val="F7F1DF"/>
    <a:srgbClr val="8DA1C5"/>
    <a:srgbClr val="00346C"/>
    <a:srgbClr val="529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6" autoAdjust="0"/>
    <p:restoredTop sz="94269" autoAdjust="0"/>
  </p:normalViewPr>
  <p:slideViewPr>
    <p:cSldViewPr snapToGrid="0">
      <p:cViewPr>
        <p:scale>
          <a:sx n="104" d="100"/>
          <a:sy n="10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85012523-AA28-410B-9D2A-7CB035BA776E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D7302792-783C-486E-8BAA-616A445DB3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68" y="1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09758"/>
            <a:ext cx="5122333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516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168" y="8819516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47F7C5-3F7D-45A5-A090-F9BC1F58A4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6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0"/>
            <a:ext cx="9144000" cy="1352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03275" y="1452563"/>
            <a:ext cx="7643813" cy="2420937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7563" y="4124325"/>
            <a:ext cx="7634287" cy="1727200"/>
          </a:xfrm>
        </p:spPr>
        <p:txBody>
          <a:bodyPr/>
          <a:lstStyle>
            <a:lvl1pPr marL="0" indent="0" algn="r">
              <a:buFont typeface="Times" pitchFamily="1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7102475" y="6489700"/>
            <a:ext cx="1397000" cy="31115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" y="6488113"/>
            <a:ext cx="6092825" cy="3063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/>
          </a:p>
        </p:txBody>
      </p:sp>
      <p:pic>
        <p:nvPicPr>
          <p:cNvPr id="5159" name="Picture 39" descr="Westat_Standard_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417513"/>
            <a:ext cx="3419475" cy="561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486F17-324C-406E-B3D1-68164AF2F5FC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152400"/>
            <a:ext cx="202723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3275" y="152400"/>
            <a:ext cx="59340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6D5D4-EE29-4C51-9ED2-E608B18AC8A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2305A6-BB3B-4F79-B5F3-B89DF30773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90627-F9E8-4593-B863-595BB560EB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4D58FE-3AEA-4810-8F84-A2D675FBAE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0F75C0-52B0-46A4-93E3-321361C2F9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7B3CF-9682-4D67-B9B8-F626BB6042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D89B6-849B-4F34-AF6E-811078F8F8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B8192-F84C-482C-BDFF-5F8DD23E96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9FA3C1-60EF-44B9-A8FF-D44413E631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E0AEC-F7E8-417E-8C4F-B4C17916D4DA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D6E32-9435-425A-85E8-1434E3E159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125002-89C5-4B4E-AF90-BFFC2320F1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DD404-E7D8-4D2F-BD6F-4D9908E009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3ED9A7-72F1-4A00-936C-158415E149C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B6D74-CC6B-44DE-BE09-6B6807D78EB4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8B9130-8BD8-493E-A88C-D9604846C3C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E9259-5E22-47D5-A467-47B465699B4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CACA94-2C78-4E1D-B920-217939D256B1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20178-600C-42E3-917F-C81450A09F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91EDC3-B5CD-4F4D-A659-446FA4CE852B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14664F-6AD6-4BFA-A25C-043BA170C5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0AA468-AE6D-4EE0-8494-0D8DC1F5CC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63086-36FA-4D82-BA1A-555FDEC5619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C8D1FE-4768-4D04-9735-2559DFB8F090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039835-4497-4A85-9B73-6D4154CDC63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3E384B-8D50-4C5D-95E0-27DDBDCB07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103378-CED1-451B-B483-FFBDC93D93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945AE-C927-43E0-AC8B-1CCF3D1DE7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9F8DC2-3B49-43EA-B340-AC44F60F18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F2E96-966F-41C2-B40D-5A1A8A7BD4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B6F4F-C20A-4829-8AB1-ECB9309B66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798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676400"/>
            <a:ext cx="39814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786F8-FD84-4E91-B93A-14BD41CE9D9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2E5AF-E2E3-4304-BB3F-D9CEE951D4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CB87B-7A07-4258-BCDC-4F036D8F58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D49BC-C297-42C9-A93A-321EFE36A1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DED839-98EA-47E2-8582-517208438E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ED07C-CD66-45DA-A0D9-2A850FA3CE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A1E1-7102-4FDA-9B72-870F4DFE29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B5D8-1869-4059-93B4-37507FCC4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268C-0FB0-4545-BA13-3C4D8FE76B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CCDB-C0AC-4FA3-AAFE-F973DB10F1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3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F73E-1128-446F-B34E-0FF26B8035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4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40613-55AF-4627-8C75-58BC4960226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2D2E8-8D85-4639-8935-D41F67BC76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3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EA94-CD8F-4EB7-92BB-7E146BB41B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1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D96E-7286-4FB6-8C51-F898DE1BCC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8E25-E259-4EE2-B49E-D7E1514F42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2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BD9C-7127-4CAC-9C54-8A0AF0446C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5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857E-FE01-43E9-9018-3294904A1C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7317C3-96E5-4B03-B941-A5B553C17A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3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99892-EB4C-4DA7-B8C4-872CD4A6B03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EE9CC3-CAA3-451A-859D-8559201C4BB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979DB-7F97-4781-ABFD-BCBB40415EF8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4D4B4-D59B-444F-BAC7-98A07B72CB2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354138"/>
            <a:ext cx="9144000" cy="49831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3275" y="152400"/>
            <a:ext cx="8108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972079AE-C9FA-4B43-A11B-7A667DCC8B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8113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58039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59725C0F-FA10-4EB9-86D9-23A81BEBBB7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0F4BA9-EED2-4B89-B236-8ED41ACD9F33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8697" tIns="44348" rIns="88697" bIns="44348" anchor="ctr"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19050" y="0"/>
            <a:ext cx="9128125" cy="5429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8DA1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0FD56989-7E6D-445B-AA82-8CA8A14E1DE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288B3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bg1"/>
                </a:solidFill>
                <a:latin typeface="Trebuchet M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42203F-9808-43CF-93AF-A228BAC385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  <p:sp>
        <p:nvSpPr>
          <p:cNvPr id="30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97" tIns="44348" rIns="88697" bIns="44348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081" name="Picture 32" descr="Westat_Wordmark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6523038"/>
            <a:ext cx="676275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02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8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2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2960" y="1470851"/>
            <a:ext cx="7214616" cy="2607373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en-US" altLang="en-US" sz="4200" b="1" dirty="0" smtClean="0">
                <a:latin typeface="Calibri" panose="020F0502020204030204" pitchFamily="34" charset="0"/>
              </a:rPr>
              <a:t>Aye-Aye Captain: Navigating Evaluation Data Collection as an External Evaluation Consultant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5152" y="4270248"/>
            <a:ext cx="7211568" cy="1773936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David J. Bernstein,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Ph.D.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Senior Study Director,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Westat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  <a:spcAft>
                <a:spcPts val="0"/>
              </a:spcAft>
            </a:pPr>
            <a:endParaRPr lang="en-US" altLang="en-US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dirty="0" smtClean="0"/>
              <a:t>Thu</a:t>
            </a:r>
            <a:r>
              <a:rPr lang="en-US" dirty="0"/>
              <a:t>, </a:t>
            </a:r>
            <a:r>
              <a:rPr lang="en-US" dirty="0" smtClean="0"/>
              <a:t>October 27,  2016, 1:00 PM </a:t>
            </a:r>
            <a:r>
              <a:rPr lang="en-US" dirty="0"/>
              <a:t>- </a:t>
            </a:r>
            <a:r>
              <a:rPr lang="en-US" dirty="0" smtClean="0"/>
              <a:t>1:45 PM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dirty="0" smtClean="0"/>
              <a:t>International South 7</a:t>
            </a:r>
          </a:p>
        </p:txBody>
      </p:sp>
    </p:spTree>
    <p:extLst>
      <p:ext uri="{BB962C8B-B14F-4D97-AF65-F5344CB8AC3E}">
        <p14:creationId xmlns:p14="http://schemas.microsoft.com/office/powerpoint/2010/main" val="22017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Introduction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840" y="1481961"/>
            <a:ext cx="7943088" cy="451650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This </a:t>
            </a:r>
            <a:r>
              <a:rPr lang="en-US" sz="4400" dirty="0"/>
              <a:t>presentation will explore data collection issues faced by external evaluators (contractors) to meet </a:t>
            </a:r>
            <a:r>
              <a:rPr lang="en-US" sz="4400" dirty="0" smtClean="0"/>
              <a:t>Federal agency evaluation </a:t>
            </a:r>
            <a:r>
              <a:rPr lang="en-US" sz="4400" dirty="0"/>
              <a:t>design and data collection </a:t>
            </a:r>
            <a:r>
              <a:rPr lang="en-US" sz="4400" dirty="0" smtClean="0"/>
              <a:t>needs</a:t>
            </a:r>
            <a:r>
              <a:rPr lang="en-US" sz="4400" dirty="0" smtClean="0"/>
              <a:t>.</a:t>
            </a:r>
            <a:endParaRPr lang="en-US" sz="4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59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The Client is Always Right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1961"/>
            <a:ext cx="7696200" cy="4516503"/>
          </a:xfrm>
        </p:spPr>
        <p:txBody>
          <a:bodyPr/>
          <a:lstStyle/>
          <a:p>
            <a:pPr marL="457200" indent="-457200"/>
            <a:r>
              <a:rPr lang="en-US" sz="2800" dirty="0" smtClean="0"/>
              <a:t>Feds work in a complex procurement environments.</a:t>
            </a:r>
          </a:p>
          <a:p>
            <a:pPr marL="457200" indent="-457200"/>
            <a:r>
              <a:rPr lang="en-US" sz="2800" dirty="0" smtClean="0"/>
              <a:t>Program and/or evaluation offices don’t </a:t>
            </a:r>
            <a:r>
              <a:rPr lang="en-US" sz="2800" dirty="0" smtClean="0"/>
              <a:t>have complete control of contracts, timelines, and budgets.</a:t>
            </a:r>
          </a:p>
          <a:p>
            <a:pPr marL="457200" indent="-457200"/>
            <a:r>
              <a:rPr lang="en-US" sz="2800" dirty="0" smtClean="0"/>
              <a:t>Contractor proposals become part of contract if they win. If data collection issues are not fully spelled out or vetted, it can be expensive and timely for Feds/contractors.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396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RFP Issues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54529"/>
            <a:ext cx="8229600" cy="4562223"/>
          </a:xfrm>
        </p:spPr>
        <p:txBody>
          <a:bodyPr/>
          <a:lstStyle/>
          <a:p>
            <a:pPr marL="457200" indent="-457200"/>
            <a:r>
              <a:rPr lang="en-US" sz="2800" dirty="0" smtClean="0"/>
              <a:t>Hard to anticipate client </a:t>
            </a:r>
            <a:r>
              <a:rPr lang="en-US" sz="2800" dirty="0"/>
              <a:t>needs that are not always </a:t>
            </a:r>
            <a:r>
              <a:rPr lang="en-US" sz="2800" dirty="0" smtClean="0"/>
              <a:t>fully specified</a:t>
            </a:r>
            <a:r>
              <a:rPr lang="en-US" sz="2800" dirty="0" smtClean="0"/>
              <a:t>.</a:t>
            </a:r>
          </a:p>
          <a:p>
            <a:pPr marL="457200" indent="-457200"/>
            <a:r>
              <a:rPr lang="en-US" sz="2800" dirty="0" smtClean="0"/>
              <a:t>Client requirements for data collection must be spelled out in the RFP:</a:t>
            </a:r>
          </a:p>
          <a:p>
            <a:pPr marL="914400" lvl="1" indent="-457200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300" dirty="0" smtClean="0"/>
              <a:t>Identify potential data sources.</a:t>
            </a:r>
          </a:p>
          <a:p>
            <a:pPr marL="914400" lvl="1" indent="-457200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300" dirty="0" smtClean="0"/>
              <a:t>Identify population-level data that can be used for statistical modeling. </a:t>
            </a:r>
          </a:p>
          <a:p>
            <a:pPr marL="914400" lvl="1" indent="-457200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300" dirty="0" smtClean="0"/>
              <a:t>Specify sampling requirements.</a:t>
            </a:r>
          </a:p>
          <a:p>
            <a:pPr marL="914400" lvl="1" indent="-457200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2300" dirty="0" smtClean="0"/>
              <a:t>Include sub-populations that will be required for analysis.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ü"/>
            </a:pPr>
            <a:endParaRPr lang="en-US" sz="2300" dirty="0" smtClean="0"/>
          </a:p>
          <a:p>
            <a:endParaRPr lang="en-US" sz="2800" dirty="0" smtClean="0"/>
          </a:p>
          <a:p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50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5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Addressing IRB Issues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696" y="1363089"/>
            <a:ext cx="7769352" cy="4516503"/>
          </a:xfrm>
        </p:spPr>
        <p:txBody>
          <a:bodyPr/>
          <a:lstStyle/>
          <a:p>
            <a:pPr marL="457200" indent="-457200"/>
            <a:r>
              <a:rPr lang="en-US" sz="2600" dirty="0"/>
              <a:t>45 CFR 46 </a:t>
            </a:r>
            <a:r>
              <a:rPr lang="en-US" sz="2600" dirty="0"/>
              <a:t>sets the Federal </a:t>
            </a:r>
            <a:r>
              <a:rPr lang="en-US" sz="2600" dirty="0"/>
              <a:t>Policy for </a:t>
            </a:r>
            <a:r>
              <a:rPr lang="en-US" sz="2600" dirty="0" smtClean="0"/>
              <a:t>the </a:t>
            </a:r>
            <a:r>
              <a:rPr lang="en-US" sz="2600" dirty="0"/>
              <a:t>Protection of Human Subjects ('Common Rule</a:t>
            </a:r>
            <a:r>
              <a:rPr lang="en-US" sz="2600" dirty="0" smtClean="0"/>
              <a:t>'). Applies to most Federal agencies.</a:t>
            </a:r>
          </a:p>
          <a:p>
            <a:pPr marL="457200" indent="-457200"/>
            <a:r>
              <a:rPr lang="en-US" sz="2600" dirty="0" smtClean="0"/>
              <a:t>Preliminary IRB review is required even if a study is exempt from review. </a:t>
            </a:r>
          </a:p>
          <a:p>
            <a:pPr marL="457200" indent="-457200"/>
            <a:r>
              <a:rPr lang="en-US" sz="2600" dirty="0"/>
              <a:t>Evaluations are exempt from IRB review, but some contractor IRBs may want to be kept informed about data collection activities</a:t>
            </a:r>
            <a:r>
              <a:rPr lang="en-US" sz="2600" dirty="0" smtClean="0"/>
              <a:t>.</a:t>
            </a:r>
          </a:p>
          <a:p>
            <a:pPr marL="457200" indent="-457200"/>
            <a:r>
              <a:rPr lang="en-US" sz="2600" dirty="0" smtClean="0"/>
              <a:t>IRB review enhances evaluation design quality by protecting human subjects.</a:t>
            </a:r>
          </a:p>
        </p:txBody>
      </p:sp>
    </p:spTree>
    <p:extLst>
      <p:ext uri="{BB962C8B-B14F-4D97-AF65-F5344CB8AC3E}">
        <p14:creationId xmlns:p14="http://schemas.microsoft.com/office/powerpoint/2010/main" val="13150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6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Instrument Pre-testing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264" y="1472817"/>
            <a:ext cx="7659624" cy="4516503"/>
          </a:xfrm>
        </p:spPr>
        <p:txBody>
          <a:bodyPr/>
          <a:lstStyle/>
          <a:p>
            <a:pPr marL="457200" indent="-457200"/>
            <a:r>
              <a:rPr lang="en-US" sz="3000" dirty="0" smtClean="0"/>
              <a:t>Pre-testing data collection instruments is more than a best practice.</a:t>
            </a:r>
          </a:p>
          <a:p>
            <a:pPr marL="457200" indent="-457200"/>
            <a:r>
              <a:rPr lang="en-US" sz="3000" dirty="0" smtClean="0"/>
              <a:t>In large well-funded studies, pre-testing is likely built into timing and funding.</a:t>
            </a:r>
          </a:p>
          <a:p>
            <a:pPr marL="457200" indent="-457200"/>
            <a:r>
              <a:rPr lang="en-US" sz="3000" dirty="0" smtClean="0"/>
              <a:t>In smaller studies pre-testing may not be included. If included may need to pre-test with 9 or fewer respondents. </a:t>
            </a:r>
          </a:p>
          <a:p>
            <a:pPr marL="457200" indent="-457200"/>
            <a:r>
              <a:rPr lang="en-US" sz="3000" dirty="0" smtClean="0"/>
              <a:t>Why you ask?</a:t>
            </a:r>
            <a:endParaRPr lang="en-US" sz="3000" dirty="0" smtClean="0"/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50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7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PRA and OIRA Issues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384" y="1427097"/>
            <a:ext cx="8336280" cy="4735959"/>
          </a:xfrm>
        </p:spPr>
        <p:txBody>
          <a:bodyPr/>
          <a:lstStyle/>
          <a:p>
            <a:pPr marL="457200" indent="-457200"/>
            <a:r>
              <a:rPr lang="en-US" sz="2800" u="sng" dirty="0" smtClean="0"/>
              <a:t>Paperwork Reduction Act</a:t>
            </a:r>
            <a:r>
              <a:rPr lang="en-US" sz="2800" dirty="0" smtClean="0"/>
              <a:t>: OMB review process for data collections with 10+ individuals.</a:t>
            </a:r>
          </a:p>
          <a:p>
            <a:pPr marL="457200" indent="-457200"/>
            <a:r>
              <a:rPr lang="en-US" sz="2800" dirty="0" smtClean="0"/>
              <a:t>RFPs and don’t always incorporate time/funding.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Evaluation </a:t>
            </a:r>
            <a:r>
              <a:rPr lang="en-US" sz="2800" dirty="0"/>
              <a:t>study </a:t>
            </a:r>
            <a:r>
              <a:rPr lang="en-US" sz="2800" dirty="0"/>
              <a:t>timelines need to be staged:</a:t>
            </a:r>
            <a:endParaRPr lang="en-US" sz="28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None/>
            </a:pPr>
            <a:endParaRPr lang="en-US" sz="12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1900" u="sng" dirty="0" smtClean="0"/>
              <a:t>Year 1-Evaluation </a:t>
            </a:r>
            <a:r>
              <a:rPr lang="en-US" sz="1900" u="sng" dirty="0"/>
              <a:t>Planning</a:t>
            </a:r>
            <a:r>
              <a:rPr lang="en-US" sz="1900" dirty="0"/>
              <a:t>: Evaluability assessment, data collection form development, and OMB review in Year 1.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1900" u="sng" dirty="0" smtClean="0"/>
              <a:t>Year 2 and Later-Data </a:t>
            </a:r>
            <a:r>
              <a:rPr lang="en-US" sz="1900" u="sng" dirty="0"/>
              <a:t>Collection</a:t>
            </a:r>
            <a:r>
              <a:rPr lang="en-US" sz="1900" dirty="0"/>
              <a:t>: Data collection, analysis in the outyears</a:t>
            </a:r>
            <a:r>
              <a:rPr lang="en-US" sz="1900" dirty="0" smtClean="0"/>
              <a:t>. Build </a:t>
            </a:r>
            <a:r>
              <a:rPr lang="en-US" sz="1900" dirty="0"/>
              <a:t>in time for process, implementation reviews.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1900" u="sng" dirty="0" smtClean="0"/>
              <a:t>Outcomes-Quite a Bit Later</a:t>
            </a:r>
            <a:r>
              <a:rPr lang="en-US" sz="1900" dirty="0" smtClean="0"/>
              <a:t>: </a:t>
            </a:r>
            <a:r>
              <a:rPr lang="en-US" sz="1900" dirty="0"/>
              <a:t>Allow interventions time needed to produce </a:t>
            </a:r>
            <a:r>
              <a:rPr lang="en-US" sz="1900" u="sng" dirty="0"/>
              <a:t>and</a:t>
            </a:r>
            <a:r>
              <a:rPr lang="en-US" sz="1900" dirty="0"/>
              <a:t> demonstrate intended </a:t>
            </a:r>
            <a:r>
              <a:rPr lang="en-US" sz="1900" dirty="0" smtClean="0"/>
              <a:t>outcomes or…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1900" u="sng" dirty="0" smtClean="0"/>
              <a:t>Outcome Proxies</a:t>
            </a:r>
            <a:r>
              <a:rPr lang="en-US" sz="1900" dirty="0" smtClean="0"/>
              <a:t>: Be prepared to identify proxies to gauge progress towards outcomes.</a:t>
            </a:r>
            <a:endParaRPr lang="en-US" sz="1900" dirty="0"/>
          </a:p>
          <a:p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055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8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PRA and OIRA Solutions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816" y="1427097"/>
            <a:ext cx="8235696" cy="4735959"/>
          </a:xfrm>
        </p:spPr>
        <p:txBody>
          <a:bodyPr/>
          <a:lstStyle/>
          <a:p>
            <a:pPr marL="457200" lvl="1" indent="-401638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Realistic discussions during kick-off meetings re: what is doable. </a:t>
            </a:r>
          </a:p>
          <a:p>
            <a:pPr marL="457200" lvl="1" indent="-401638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Don’t reinvent the wheel. </a:t>
            </a:r>
            <a:r>
              <a:rPr lang="en-US" sz="3000" dirty="0" smtClean="0"/>
              <a:t>Use previously successful PRA Part A and Part B paperwork as a model for similar data collections.</a:t>
            </a:r>
            <a:endParaRPr lang="en-US" sz="3000" dirty="0"/>
          </a:p>
          <a:p>
            <a:pPr marL="457200" lvl="1" indent="-401638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Use blanket clearances </a:t>
            </a:r>
            <a:r>
              <a:rPr lang="en-US" sz="3000" dirty="0" smtClean="0"/>
              <a:t>when </a:t>
            </a:r>
            <a:r>
              <a:rPr lang="en-US" sz="3000" dirty="0"/>
              <a:t>appropriate.</a:t>
            </a:r>
          </a:p>
          <a:p>
            <a:pPr marL="457200" lvl="1" indent="-401638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Use administrative data (no PRA) if relevant.</a:t>
            </a:r>
          </a:p>
        </p:txBody>
      </p:sp>
    </p:spTree>
    <p:extLst>
      <p:ext uri="{BB962C8B-B14F-4D97-AF65-F5344CB8AC3E}">
        <p14:creationId xmlns:p14="http://schemas.microsoft.com/office/powerpoint/2010/main" val="396665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5774F8-A6D9-4BDD-9509-B80AC0E798B4}" type="slidenum">
              <a:rPr lang="en-US" sz="180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6864" y="1560870"/>
            <a:ext cx="8229600" cy="4602186"/>
          </a:xfrm>
        </p:spPr>
        <p:txBody>
          <a:bodyPr/>
          <a:lstStyle/>
          <a:p>
            <a:pPr lvl="0">
              <a:buClr>
                <a:srgbClr val="86D1EC"/>
              </a:buClr>
              <a:buNone/>
              <a:defRPr/>
            </a:pPr>
            <a:r>
              <a:rPr lang="en-US" sz="4400" b="1" dirty="0"/>
              <a:t>David J. Bernstein, Ph.D.	</a:t>
            </a:r>
            <a:endParaRPr lang="en-US" sz="4400" b="1" dirty="0" smtClean="0"/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4400" dirty="0" smtClean="0"/>
              <a:t>Senior </a:t>
            </a:r>
            <a:r>
              <a:rPr lang="en-US" sz="4400" dirty="0"/>
              <a:t>Study Director, </a:t>
            </a:r>
            <a:r>
              <a:rPr lang="en-US" sz="4400" dirty="0" smtClean="0"/>
              <a:t>Westat</a:t>
            </a:r>
            <a:endParaRPr lang="en-US" sz="4400" dirty="0"/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4400" dirty="0" smtClean="0"/>
              <a:t>davidbernstein@westat.com</a:t>
            </a:r>
            <a:r>
              <a:rPr lang="en-US" sz="4400" dirty="0"/>
              <a:t>	</a:t>
            </a:r>
            <a:endParaRPr lang="en-US" sz="4400" dirty="0" smtClean="0"/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4400" dirty="0" smtClean="0"/>
              <a:t>(301) 738-3520</a:t>
            </a:r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4400" dirty="0" smtClean="0"/>
              <a:t>@DJBernstein on Twitter</a:t>
            </a:r>
          </a:p>
          <a:p>
            <a:pPr>
              <a:buNone/>
              <a:defRPr/>
            </a:pPr>
            <a:endParaRPr lang="en-US" sz="1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7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at_basic">
  <a:themeElements>
    <a:clrScheme name="Westat_basic_12_4_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asic_12_4_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Westat_basic_12_4_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Westat_basic</Template>
  <TotalTime>3288</TotalTime>
  <Words>492</Words>
  <Application>Microsoft Office PowerPoint</Application>
  <PresentationFormat>On-screen Show (4:3)</PresentationFormat>
  <Paragraphs>67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Westat_basic</vt:lpstr>
      <vt:lpstr>Blank Presentation</vt:lpstr>
      <vt:lpstr>Blank Presentation</vt:lpstr>
      <vt:lpstr>Blank Presentation</vt:lpstr>
      <vt:lpstr>1_Blank Presentation</vt:lpstr>
      <vt:lpstr>Aye-Aye Captain: Navigating Evaluation Data Collection as an External Evaluation Consultant</vt:lpstr>
      <vt:lpstr>Introduction</vt:lpstr>
      <vt:lpstr>The Client is Always Right</vt:lpstr>
      <vt:lpstr>RFP Issues</vt:lpstr>
      <vt:lpstr>Addressing IRB Issues</vt:lpstr>
      <vt:lpstr>Instrument Pre-testing</vt:lpstr>
      <vt:lpstr>PRA and OIRA Issues</vt:lpstr>
      <vt:lpstr>PRA and OIRA Solutions</vt:lpstr>
      <vt:lpstr>Contact Information</vt:lpstr>
    </vt:vector>
  </TitlesOfParts>
  <Company>Westat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U.S. Federal Government Evaluation Initiatives</dc:title>
  <dc:creator>David Bernstein</dc:creator>
  <cp:lastModifiedBy>David J Bernstein</cp:lastModifiedBy>
  <cp:revision>226</cp:revision>
  <cp:lastPrinted>2014-10-06T19:52:37Z</cp:lastPrinted>
  <dcterms:created xsi:type="dcterms:W3CDTF">2013-10-02T15:58:04Z</dcterms:created>
  <dcterms:modified xsi:type="dcterms:W3CDTF">2016-10-24T19:52:04Z</dcterms:modified>
</cp:coreProperties>
</file>