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6858000" cy="9144000" type="letter"/>
  <p:notesSz cx="7010400" cy="9296400"/>
  <p:defaultTextStyle>
    <a:defPPr>
      <a:defRPr lang="en-US"/>
    </a:defPPr>
    <a:lvl1pPr marL="0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1pPr>
    <a:lvl2pPr marL="383817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2pPr>
    <a:lvl3pPr marL="767632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3pPr>
    <a:lvl4pPr marL="1151448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4pPr>
    <a:lvl5pPr marL="1535265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5pPr>
    <a:lvl6pPr marL="1919081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6pPr>
    <a:lvl7pPr marL="2302897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7pPr>
    <a:lvl8pPr marL="2686713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8pPr>
    <a:lvl9pPr marL="3070529" algn="l" defTabSz="767632" rtl="0" eaLnBrk="1" latinLnBrk="0" hangingPunct="1">
      <a:defRPr sz="15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7"/>
    <p:restoredTop sz="93462"/>
  </p:normalViewPr>
  <p:slideViewPr>
    <p:cSldViewPr snapToGrid="0" snapToObjects="1">
      <p:cViewPr varScale="1">
        <p:scale>
          <a:sx n="87" d="100"/>
          <a:sy n="87" d="100"/>
        </p:scale>
        <p:origin x="30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dinstitute.org/resources/Balance_of_power.html" TargetMode="External"/><Relationship Id="rId2" Type="http://schemas.openxmlformats.org/officeDocument/2006/relationships/hyperlink" Target="https://www.hsdinstitute.org/resources/blog-cultural-patterns-of-generative-engageme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mary.nations@gmail.com" TargetMode="External"/><Relationship Id="rId4" Type="http://schemas.openxmlformats.org/officeDocument/2006/relationships/hyperlink" Target="https://www.hsdinstitute.org/resources/Creating_Patterns_of_Generative_Engagement.html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1592889" y="2233520"/>
            <a:ext cx="3493109" cy="2526631"/>
            <a:chOff x="12237025" y="10227048"/>
            <a:chExt cx="10058770" cy="758656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7028" y="10227048"/>
              <a:ext cx="9817912" cy="758656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 flipH="1">
              <a:off x="12237025" y="10424872"/>
              <a:ext cx="10058770" cy="1209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8"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237025" y="16996777"/>
              <a:ext cx="10058770" cy="604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8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68467" y="2666453"/>
            <a:ext cx="1690955" cy="1928157"/>
            <a:chOff x="1866899" y="7718822"/>
            <a:chExt cx="8567506" cy="9769330"/>
          </a:xfrm>
        </p:grpSpPr>
        <p:sp>
          <p:nvSpPr>
            <p:cNvPr id="24" name="Rectangle 23"/>
            <p:cNvSpPr/>
            <p:nvPr/>
          </p:nvSpPr>
          <p:spPr>
            <a:xfrm>
              <a:off x="1866899" y="7728550"/>
              <a:ext cx="8316191" cy="9620259"/>
            </a:xfrm>
            <a:prstGeom prst="rect">
              <a:avLst/>
            </a:prstGeom>
            <a:solidFill>
              <a:srgbClr val="0070C0">
                <a:alpha val="34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8"/>
            </a:p>
          </p:txBody>
        </p:sp>
        <p:sp>
          <p:nvSpPr>
            <p:cNvPr id="5" name="TextBox 4"/>
            <p:cNvSpPr txBox="1">
              <a:spLocks/>
            </p:cNvSpPr>
            <p:nvPr/>
          </p:nvSpPr>
          <p:spPr>
            <a:xfrm>
              <a:off x="2135807" y="7718822"/>
              <a:ext cx="8298598" cy="97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87" b="1" u="sng" dirty="0">
                  <a:latin typeface="Times New Roman" charset="0"/>
                  <a:ea typeface="Times New Roman" charset="0"/>
                  <a:cs typeface="Times New Roman" charset="0"/>
                </a:rPr>
                <a:t>Inclusion</a:t>
              </a:r>
              <a:r>
                <a:rPr lang="en-US" sz="987" b="1" dirty="0">
                  <a:latin typeface="Times New Roman" charset="0"/>
                  <a:ea typeface="Times New Roman" charset="0"/>
                  <a:cs typeface="Times New Roman" charset="0"/>
                </a:rPr>
                <a:t> is possible through </a:t>
              </a:r>
              <a:r>
                <a:rPr lang="en-US" sz="987" b="1" i="1" dirty="0">
                  <a:latin typeface="Times New Roman" charset="0"/>
                  <a:ea typeface="Times New Roman" charset="0"/>
                  <a:cs typeface="Times New Roman" charset="0"/>
                </a:rPr>
                <a:t>Sharing Identity</a:t>
              </a:r>
            </a:p>
            <a:p>
              <a:r>
                <a:rPr lang="en-US" sz="474" b="1" i="1" dirty="0"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endParaRPr lang="en-US" sz="632" b="1" i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4872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This is how you see and explore: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How boundaries are formed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Who is inside, who is out, and why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How shifts in similarities or differences may shift boundaries</a:t>
              </a:r>
            </a:p>
            <a:p>
              <a:pPr marL="77954" lvl="1"/>
              <a:endParaRPr lang="en-US" sz="632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4872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People may be included based on shared identity through combinations of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Goals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Interests/affinities 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Location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Ideas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Principles 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Demographics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What else?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891834" y="4607657"/>
            <a:ext cx="3204017" cy="1165926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  <p:sp>
        <p:nvSpPr>
          <p:cNvPr id="6" name="TextBox 5"/>
          <p:cNvSpPr txBox="1"/>
          <p:nvPr/>
        </p:nvSpPr>
        <p:spPr>
          <a:xfrm>
            <a:off x="1852078" y="4556171"/>
            <a:ext cx="3204017" cy="130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87" b="1" u="sng" dirty="0">
                <a:latin typeface="Times New Roman" charset="0"/>
                <a:ea typeface="Times New Roman" charset="0"/>
                <a:cs typeface="Times New Roman" charset="0"/>
              </a:rPr>
              <a:t>Diversity</a:t>
            </a:r>
            <a:r>
              <a:rPr lang="en-US" sz="987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87" b="1" dirty="0" smtClean="0">
                <a:latin typeface="Times New Roman" charset="0"/>
                <a:ea typeface="Times New Roman" charset="0"/>
                <a:cs typeface="Times New Roman" charset="0"/>
              </a:rPr>
              <a:t>is engaged by </a:t>
            </a:r>
            <a:r>
              <a:rPr lang="en-US" sz="987" b="1" i="1" dirty="0">
                <a:latin typeface="Times New Roman" charset="0"/>
                <a:ea typeface="Times New Roman" charset="0"/>
                <a:cs typeface="Times New Roman" charset="0"/>
              </a:rPr>
              <a:t>Sharing Power </a:t>
            </a:r>
            <a:r>
              <a:rPr lang="en-US" sz="987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48721" indent="-48721">
              <a:buFont typeface="Arial" charset="0"/>
              <a:buChar char="•"/>
            </a:pPr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Sharing power - the ability to influence and the willingness to be influenced. </a:t>
            </a:r>
          </a:p>
          <a:p>
            <a:endParaRPr lang="en-US" sz="63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872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This is how you see and explore</a:t>
            </a:r>
          </a:p>
          <a:p>
            <a:pPr marL="126675" lvl="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How decisions are made</a:t>
            </a:r>
          </a:p>
          <a:p>
            <a:pPr marL="126675" lvl="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How bias, prejudice, and/or privilege show up in patterns of influencing</a:t>
            </a:r>
          </a:p>
          <a:p>
            <a:pPr marL="77954" lvl="1"/>
            <a:endParaRPr lang="en-US" sz="63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872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Diversity is evident in </a:t>
            </a:r>
          </a:p>
          <a:p>
            <a:pPr marL="126675" lvl="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The ways data, agreements, and stories show up in patterns of decision making over time</a:t>
            </a:r>
          </a:p>
          <a:p>
            <a:pPr marL="126675" lvl="1" indent="-48721">
              <a:buFont typeface="Arial" charset="0"/>
              <a:buChar char="•"/>
            </a:pP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The ways people of different backgrounds or group memberships or identities are involved in open inquiry</a:t>
            </a:r>
          </a:p>
          <a:p>
            <a:pPr marL="77954" lvl="1"/>
            <a:endParaRPr lang="en-US" sz="632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39166" y="2602268"/>
            <a:ext cx="1795440" cy="2062231"/>
            <a:chOff x="23505109" y="7393619"/>
            <a:chExt cx="9096896" cy="10448640"/>
          </a:xfrm>
        </p:grpSpPr>
        <p:sp>
          <p:nvSpPr>
            <p:cNvPr id="23" name="Rectangle 22"/>
            <p:cNvSpPr/>
            <p:nvPr/>
          </p:nvSpPr>
          <p:spPr>
            <a:xfrm>
              <a:off x="23505109" y="7462485"/>
              <a:ext cx="8956090" cy="9931642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8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3645871" y="7393619"/>
              <a:ext cx="8956134" cy="10448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87" b="1" u="sng" dirty="0">
                  <a:latin typeface="Times New Roman" charset="0"/>
                  <a:ea typeface="Times New Roman" charset="0"/>
                  <a:cs typeface="Times New Roman" charset="0"/>
                </a:rPr>
                <a:t>Equity</a:t>
              </a:r>
              <a:r>
                <a:rPr lang="en-US" sz="987" b="1" dirty="0">
                  <a:latin typeface="Times New Roman" charset="0"/>
                  <a:ea typeface="Times New Roman" charset="0"/>
                  <a:cs typeface="Times New Roman" charset="0"/>
                </a:rPr>
                <a:t> is possible via </a:t>
              </a:r>
              <a:endParaRPr lang="en-US" sz="987" b="1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r>
                <a:rPr lang="en-US" sz="987" b="1" i="1" dirty="0" smtClean="0">
                  <a:latin typeface="Times New Roman" charset="0"/>
                  <a:ea typeface="Times New Roman" charset="0"/>
                  <a:cs typeface="Times New Roman" charset="0"/>
                </a:rPr>
                <a:t>Sharing </a:t>
              </a:r>
              <a:r>
                <a:rPr lang="en-US" sz="987" b="1" i="1" dirty="0">
                  <a:latin typeface="Times New Roman" charset="0"/>
                  <a:ea typeface="Times New Roman" charset="0"/>
                  <a:cs typeface="Times New Roman" charset="0"/>
                </a:rPr>
                <a:t>Voice </a:t>
              </a:r>
              <a:endParaRPr lang="en-US" sz="987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sz="474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4872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This is how you see and explore: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Information flows - who speaks and who listens, who acts and who observes, who gives and who receives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How inquiry and truth inform choices of engagement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How individuals and groups participate, prosper, and reach their full potential</a:t>
              </a:r>
            </a:p>
            <a:p>
              <a:pPr indent="-251324"/>
              <a:endParaRPr lang="en-US" sz="632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4872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Equity may be evident through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Information flows that are effective regardless of hierarchy or group membership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Engagement that involves open inquiry and complex truth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Feedback from individuals </a:t>
              </a:r>
            </a:p>
            <a:p>
              <a:pPr marL="126675" lvl="1" indent="-48721">
                <a:buFont typeface="Arial" charset="0"/>
                <a:buChar char="•"/>
              </a:pPr>
              <a:r>
                <a:rPr lang="en-US" sz="632" dirty="0">
                  <a:latin typeface="Times New Roman" charset="0"/>
                  <a:ea typeface="Times New Roman" charset="0"/>
                  <a:cs typeface="Times New Roman" charset="0"/>
                </a:rPr>
                <a:t>What else?</a:t>
              </a:r>
            </a:p>
            <a:p>
              <a:pPr marL="48721" indent="-48721">
                <a:buFont typeface="Arial" charset="0"/>
                <a:buChar char="•"/>
              </a:pPr>
              <a:endParaRPr lang="en-US" sz="239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3484" y="755150"/>
            <a:ext cx="6311032" cy="67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Seeing Patterns and Setting Conditions for </a:t>
            </a:r>
            <a:endParaRPr lang="en-US" sz="1263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1263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Speaking </a:t>
            </a:r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Truth to Power: </a:t>
            </a:r>
          </a:p>
          <a:p>
            <a:pPr algn="ctr"/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A Human Systems Dynamics Model of Generative Engagement</a:t>
            </a:r>
            <a:endParaRPr lang="en-US" sz="1263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2064" y="1580579"/>
            <a:ext cx="2789822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6" dirty="0">
                <a:latin typeface="Verdana" panose="020B0604030504040204" pitchFamily="34" charset="0"/>
                <a:ea typeface="Verdana" panose="020B0604030504040204" pitchFamily="34" charset="0"/>
              </a:rPr>
              <a:t>Allison Titcomb &amp; Mary Nations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212" y="2026944"/>
            <a:ext cx="5585053" cy="584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6" b="1" i="1" u="sng" dirty="0">
                <a:latin typeface="Times New Roman" charset="0"/>
                <a:ea typeface="Times New Roman" charset="0"/>
                <a:cs typeface="Times New Roman" charset="0"/>
              </a:rPr>
              <a:t>Generative </a:t>
            </a:r>
            <a:r>
              <a:rPr lang="en-US" sz="987" b="1" i="1" u="sng" dirty="0">
                <a:latin typeface="Times New Roman" charset="0"/>
                <a:ea typeface="Times New Roman" charset="0"/>
                <a:cs typeface="Times New Roman" charset="0"/>
              </a:rPr>
              <a:t>Engagement</a:t>
            </a:r>
            <a:r>
              <a:rPr lang="en-US" sz="1066" b="1" i="1" u="sng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135400" indent="-135400">
              <a:buFont typeface="Arial" charset="0"/>
              <a:buChar char="•"/>
            </a:pPr>
            <a:r>
              <a:rPr lang="en-US" sz="1066" dirty="0">
                <a:latin typeface="Times New Roman" charset="0"/>
                <a:ea typeface="Times New Roman" charset="0"/>
                <a:cs typeface="Times New Roman" charset="0"/>
              </a:rPr>
              <a:t>Is created when </a:t>
            </a:r>
            <a:r>
              <a:rPr lang="en-US" sz="1066" b="1" u="sng" dirty="0">
                <a:latin typeface="Times New Roman" charset="0"/>
                <a:ea typeface="Times New Roman" charset="0"/>
                <a:cs typeface="Times New Roman" charset="0"/>
              </a:rPr>
              <a:t>Inclusion, Diversity, and Equity</a:t>
            </a:r>
            <a:r>
              <a:rPr lang="en-US" sz="1066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66" dirty="0">
                <a:latin typeface="Times New Roman" charset="0"/>
                <a:ea typeface="Times New Roman" charset="0"/>
                <a:cs typeface="Times New Roman" charset="0"/>
              </a:rPr>
              <a:t>are integral parts of human systems.</a:t>
            </a:r>
          </a:p>
          <a:p>
            <a:pPr marL="135400" indent="-135400">
              <a:buFont typeface="Arial" charset="0"/>
              <a:buChar char="•"/>
            </a:pPr>
            <a:r>
              <a:rPr lang="en-US" sz="1066" dirty="0">
                <a:latin typeface="Times New Roman" charset="0"/>
                <a:ea typeface="Times New Roman" charset="0"/>
                <a:cs typeface="Times New Roman" charset="0"/>
              </a:rPr>
              <a:t>Is a pattern that can be actively created by </a:t>
            </a:r>
            <a:r>
              <a:rPr lang="en-US" sz="1066" b="1" i="1" dirty="0">
                <a:latin typeface="Times New Roman" charset="0"/>
                <a:ea typeface="Times New Roman" charset="0"/>
                <a:cs typeface="Times New Roman" charset="0"/>
              </a:rPr>
              <a:t>Sharing Identity, Power, and Voice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3341" y="6074375"/>
            <a:ext cx="1826971" cy="590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In  our </a:t>
            </a:r>
            <a:r>
              <a:rPr lang="en-US" sz="790" dirty="0">
                <a:latin typeface="Times New Roman" charset="0"/>
                <a:ea typeface="Times New Roman" charset="0"/>
                <a:cs typeface="Times New Roman" charset="0"/>
              </a:rPr>
              <a:t>FEEDBACK</a:t>
            </a:r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  to Clients</a:t>
            </a:r>
          </a:p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e.g., </a:t>
            </a: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Share as a framework for exploring and explaining observed patterns of diversity, equity &amp; inclusion</a:t>
            </a:r>
          </a:p>
          <a:p>
            <a:pPr lvl="1"/>
            <a:endParaRPr lang="en-US" sz="553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204" y="5917178"/>
            <a:ext cx="3775600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87" b="1" dirty="0">
                <a:latin typeface="Times New Roman" charset="0"/>
                <a:ea typeface="Times New Roman" charset="0"/>
                <a:cs typeface="Times New Roman" charset="0"/>
              </a:rPr>
              <a:t>So what </a:t>
            </a:r>
            <a:r>
              <a:rPr lang="en-US" sz="1066" b="1" dirty="0">
                <a:latin typeface="Times New Roman" charset="0"/>
                <a:ea typeface="Times New Roman" charset="0"/>
                <a:cs typeface="Times New Roman" charset="0"/>
              </a:rPr>
              <a:t>could</a:t>
            </a:r>
            <a:r>
              <a:rPr lang="en-US" sz="987" b="1" dirty="0">
                <a:latin typeface="Times New Roman" charset="0"/>
                <a:ea typeface="Times New Roman" charset="0"/>
                <a:cs typeface="Times New Roman" charset="0"/>
              </a:rPr>
              <a:t> this mean for Evaluators?</a:t>
            </a:r>
            <a:endParaRPr lang="en-US" sz="987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9182" y="6094301"/>
            <a:ext cx="1665622" cy="40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Understanding Our Own </a:t>
            </a:r>
            <a:r>
              <a:rPr lang="en-US" sz="790" dirty="0">
                <a:latin typeface="Times New Roman" charset="0"/>
                <a:ea typeface="Times New Roman" charset="0"/>
                <a:cs typeface="Times New Roman" charset="0"/>
              </a:rPr>
              <a:t>ROLE</a:t>
            </a:r>
          </a:p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e.g. </a:t>
            </a: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How do we share identity, voice and power with our clients and </a:t>
            </a:r>
            <a:r>
              <a:rPr lang="en-US" sz="632" dirty="0" err="1">
                <a:latin typeface="Times New Roman" charset="0"/>
                <a:ea typeface="Times New Roman" charset="0"/>
                <a:cs typeface="Times New Roman" charset="0"/>
              </a:rPr>
              <a:t>evaluands</a:t>
            </a: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254" y="6100208"/>
            <a:ext cx="1665622" cy="40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In our</a:t>
            </a:r>
            <a:r>
              <a:rPr lang="en-US" sz="790" dirty="0">
                <a:latin typeface="Times New Roman" charset="0"/>
                <a:ea typeface="Times New Roman" charset="0"/>
                <a:cs typeface="Times New Roman" charset="0"/>
              </a:rPr>
              <a:t> DESIGN</a:t>
            </a:r>
          </a:p>
          <a:p>
            <a:r>
              <a:rPr lang="en-US" sz="553" dirty="0">
                <a:latin typeface="Times New Roman" charset="0"/>
                <a:ea typeface="Times New Roman" charset="0"/>
                <a:cs typeface="Times New Roman" charset="0"/>
              </a:rPr>
              <a:t>e.g</a:t>
            </a:r>
            <a:r>
              <a:rPr lang="en-US" sz="632" dirty="0">
                <a:latin typeface="Times New Roman" charset="0"/>
                <a:ea typeface="Times New Roman" charset="0"/>
                <a:cs typeface="Times New Roman" charset="0"/>
              </a:rPr>
              <a:t>., Introduce at the beginning as a way to frame questions.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204" y="6659409"/>
            <a:ext cx="3775600" cy="3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87" b="1" dirty="0">
                <a:latin typeface="Times New Roman" charset="0"/>
                <a:ea typeface="Times New Roman" charset="0"/>
                <a:cs typeface="Times New Roman" charset="0"/>
              </a:rPr>
              <a:t>Now how might you use this in your work? What are your questions? (Post your ideas below)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0948" y="2045440"/>
            <a:ext cx="6045868" cy="3750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  <p:sp>
        <p:nvSpPr>
          <p:cNvPr id="31" name="Rectangle 30"/>
          <p:cNvSpPr/>
          <p:nvPr/>
        </p:nvSpPr>
        <p:spPr>
          <a:xfrm>
            <a:off x="360948" y="5942323"/>
            <a:ext cx="6045868" cy="575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  <p:sp>
        <p:nvSpPr>
          <p:cNvPr id="33" name="Rectangle 32"/>
          <p:cNvSpPr/>
          <p:nvPr/>
        </p:nvSpPr>
        <p:spPr>
          <a:xfrm>
            <a:off x="368467" y="6651706"/>
            <a:ext cx="6045868" cy="1341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</p:spTree>
    <p:extLst>
      <p:ext uri="{BB962C8B-B14F-4D97-AF65-F5344CB8AC3E}">
        <p14:creationId xmlns:p14="http://schemas.microsoft.com/office/powerpoint/2010/main" val="12388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flipH="1">
            <a:off x="1592891" y="2299402"/>
            <a:ext cx="3493109" cy="402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  <p:sp>
        <p:nvSpPr>
          <p:cNvPr id="7" name="Rectangle 6"/>
          <p:cNvSpPr/>
          <p:nvPr/>
        </p:nvSpPr>
        <p:spPr>
          <a:xfrm flipH="1">
            <a:off x="1592891" y="4488111"/>
            <a:ext cx="3493109" cy="201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8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635508" y="5944229"/>
            <a:ext cx="5586984" cy="26314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For more information, check out the Human Systems Dynamics website</a:t>
            </a:r>
            <a:r>
              <a:rPr lang="en-US" sz="110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110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Sample 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references include: </a:t>
            </a:r>
          </a:p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Holladay &amp; Nations (2017). Cultural Patterns of Generative Engagement </a:t>
            </a: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https://www.hsdinstitute.org/resources/blog-cultural-patterns-of-generative-engagement.html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Holladay &amp; Nations (2017). Generative Engagement: Balance of Power</a:t>
            </a: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https://www.hsdinstitute.org/resources/Balance_of_power.html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Nations (2017). Creating Patterns of Generative Engagement (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https://www.hsdinstitute.org/resources/Creating_Patterns_of_Generative_Engagement.html)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Contact:</a:t>
            </a:r>
          </a:p>
          <a:p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mary.nations@gmail.com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 &amp; 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altaconsultingllc@gmail.com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21" y="3417598"/>
            <a:ext cx="3269758" cy="25266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8212" y="2026945"/>
            <a:ext cx="558505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u="sng" dirty="0">
                <a:latin typeface="Times New Roman" charset="0"/>
                <a:ea typeface="Times New Roman" charset="0"/>
                <a:cs typeface="Times New Roman" charset="0"/>
              </a:rPr>
              <a:t>Generative Engagement </a:t>
            </a:r>
          </a:p>
          <a:p>
            <a:pPr marL="135400" indent="-135400">
              <a:buFont typeface="Arial" charset="0"/>
              <a:buChar char="•"/>
            </a:pP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Is created when </a:t>
            </a:r>
            <a:r>
              <a:rPr lang="en-US" sz="1100" b="1" u="sng" dirty="0">
                <a:latin typeface="Times New Roman" charset="0"/>
                <a:ea typeface="Times New Roman" charset="0"/>
                <a:cs typeface="Times New Roman" charset="0"/>
              </a:rPr>
              <a:t>Inclusion, Diversity, and Equity</a:t>
            </a:r>
            <a:r>
              <a:rPr lang="en-US" sz="11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are integral parts of human systems.</a:t>
            </a:r>
          </a:p>
          <a:p>
            <a:pPr marL="135400" indent="-135400">
              <a:buFont typeface="Arial" charset="0"/>
              <a:buChar char="•"/>
            </a:pP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Is a pattern that can be actively created by </a:t>
            </a:r>
            <a:r>
              <a:rPr lang="en-US" sz="1100" b="1" i="1" dirty="0">
                <a:latin typeface="Times New Roman" charset="0"/>
                <a:ea typeface="Times New Roman" charset="0"/>
                <a:cs typeface="Times New Roman" charset="0"/>
              </a:rPr>
              <a:t>Sharing Identity, Power, and Voice</a:t>
            </a:r>
          </a:p>
          <a:p>
            <a:pPr marL="135400" indent="-135400">
              <a:buFont typeface="Arial" charset="0"/>
              <a:buChar char="•"/>
            </a:pP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Includes elements of authenticity, reciprocity, and justice:</a:t>
            </a:r>
          </a:p>
          <a:p>
            <a:pPr marL="464677" lvl="1" indent="-135400">
              <a:buFont typeface="Arial" charset="0"/>
              <a:buChar char="•"/>
            </a:pPr>
            <a:r>
              <a:rPr lang="en-US" sz="1100" b="1" i="1" dirty="0">
                <a:latin typeface="Times New Roman" charset="0"/>
                <a:ea typeface="Times New Roman" charset="0"/>
                <a:cs typeface="Times New Roman" charset="0"/>
              </a:rPr>
              <a:t>Authenticity 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is created through the exploration of commonality and connections</a:t>
            </a:r>
          </a:p>
          <a:p>
            <a:pPr marL="464677" lvl="1" indent="-135400">
              <a:buFont typeface="Arial" charset="0"/>
              <a:buChar char="•"/>
            </a:pPr>
            <a:r>
              <a:rPr lang="en-US" sz="1100" b="1" i="1" dirty="0">
                <a:latin typeface="Times New Roman" charset="0"/>
                <a:ea typeface="Times New Roman" charset="0"/>
                <a:cs typeface="Times New Roman" charset="0"/>
              </a:rPr>
              <a:t>Reciprocity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 is created through negotiating perspectives, ideas, and contributions with others for mutual benefit</a:t>
            </a:r>
          </a:p>
          <a:p>
            <a:pPr marL="464677" lvl="1" indent="-135400">
              <a:buFont typeface="Arial" charset="0"/>
              <a:buChar char="•"/>
            </a:pPr>
            <a:r>
              <a:rPr lang="en-US" sz="1100" b="1" i="1" dirty="0">
                <a:latin typeface="Times New Roman" charset="0"/>
                <a:ea typeface="Times New Roman" charset="0"/>
                <a:cs typeface="Times New Roman" charset="0"/>
              </a:rPr>
              <a:t>Justice</a:t>
            </a:r>
            <a:r>
              <a:rPr lang="en-US" sz="1100" dirty="0">
                <a:latin typeface="Times New Roman" charset="0"/>
                <a:ea typeface="Times New Roman" charset="0"/>
                <a:cs typeface="Times New Roman" charset="0"/>
              </a:rPr>
              <a:t> is created through having fair access to resources and engagement. </a:t>
            </a:r>
          </a:p>
          <a:p>
            <a:pPr marL="464677" lvl="1" indent="-135400">
              <a:buFont typeface="Arial" charset="0"/>
              <a:buChar char="•"/>
            </a:pPr>
            <a:endParaRPr lang="en-US" sz="11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484" y="755150"/>
            <a:ext cx="6311032" cy="67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Seeing Patterns and Setting Conditions for </a:t>
            </a:r>
            <a:endParaRPr lang="en-US" sz="1263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1263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Speaking </a:t>
            </a:r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Truth to Power: </a:t>
            </a:r>
          </a:p>
          <a:p>
            <a:pPr algn="ctr"/>
            <a:r>
              <a:rPr lang="en-US" sz="1263" b="1" dirty="0">
                <a:latin typeface="Verdana" panose="020B0604030504040204" pitchFamily="34" charset="0"/>
                <a:ea typeface="Verdana" panose="020B0604030504040204" pitchFamily="34" charset="0"/>
              </a:rPr>
              <a:t>A Human Systems Dynamics Model of Generative Engagement</a:t>
            </a:r>
            <a:endParaRPr lang="en-US" sz="1263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42064" y="1580579"/>
            <a:ext cx="2789822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6" dirty="0">
                <a:latin typeface="Verdana" panose="020B0604030504040204" pitchFamily="34" charset="0"/>
                <a:ea typeface="Verdana" panose="020B0604030504040204" pitchFamily="34" charset="0"/>
              </a:rPr>
              <a:t>Allison Titcomb &amp; Mary Nations</a:t>
            </a:r>
          </a:p>
        </p:txBody>
      </p:sp>
    </p:spTree>
    <p:extLst>
      <p:ext uri="{BB962C8B-B14F-4D97-AF65-F5344CB8AC3E}">
        <p14:creationId xmlns:p14="http://schemas.microsoft.com/office/powerpoint/2010/main" val="80144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545</Words>
  <Application>Microsoft Office PowerPoint</Application>
  <PresentationFormat>Letter Paper (8.5x11 in)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Nations</dc:creator>
  <cp:lastModifiedBy>Allie</cp:lastModifiedBy>
  <cp:revision>57</cp:revision>
  <cp:lastPrinted>2018-10-16T14:36:40Z</cp:lastPrinted>
  <dcterms:created xsi:type="dcterms:W3CDTF">2018-09-28T14:31:49Z</dcterms:created>
  <dcterms:modified xsi:type="dcterms:W3CDTF">2018-10-22T14:58:50Z</dcterms:modified>
</cp:coreProperties>
</file>