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8" r:id="rId2"/>
    <p:sldId id="292" r:id="rId3"/>
    <p:sldId id="291" r:id="rId4"/>
    <p:sldId id="257" r:id="rId5"/>
    <p:sldId id="293" r:id="rId6"/>
    <p:sldId id="295" r:id="rId7"/>
    <p:sldId id="294" r:id="rId8"/>
    <p:sldId id="296" r:id="rId9"/>
    <p:sldId id="297" r:id="rId10"/>
    <p:sldId id="272" r:id="rId11"/>
    <p:sldId id="271" r:id="rId12"/>
    <p:sldId id="273" r:id="rId13"/>
    <p:sldId id="274" r:id="rId14"/>
    <p:sldId id="298" r:id="rId15"/>
    <p:sldId id="282" r:id="rId16"/>
    <p:sldId id="283" r:id="rId17"/>
    <p:sldId id="284" r:id="rId18"/>
    <p:sldId id="285" r:id="rId19"/>
    <p:sldId id="286" r:id="rId20"/>
    <p:sldId id="288" r:id="rId21"/>
    <p:sldId id="299" r:id="rId22"/>
    <p:sldId id="289" r:id="rId23"/>
  </p:sldIdLst>
  <p:sldSz cx="9144000" cy="6858000" type="screen4x3"/>
  <p:notesSz cx="7315200" cy="9601200"/>
  <p:defaultTextStyle>
    <a:defPPr>
      <a:defRPr lang="en-US"/>
    </a:defPPr>
    <a:lvl1pPr algn="l" defTabSz="457200" rtl="0" eaLnBrk="0" fontAlgn="base" hangingPunct="0">
      <a:lnSpc>
        <a:spcPct val="120000"/>
      </a:lnSpc>
      <a:spcBef>
        <a:spcPts val="600"/>
      </a:spcBef>
      <a:spcAft>
        <a:spcPct val="0"/>
      </a:spcAft>
      <a:buFont typeface="Arial" pitchFamily="34" charset="0"/>
      <a:defRPr kern="1200">
        <a:solidFill>
          <a:srgbClr val="FFFFFF"/>
        </a:solidFill>
        <a:latin typeface="Marydale" charset="0"/>
        <a:ea typeface="ＭＳ Ｐゴシック" charset="-128"/>
        <a:cs typeface="+mn-cs"/>
      </a:defRPr>
    </a:lvl1pPr>
    <a:lvl2pPr marL="457200" algn="l" defTabSz="457200" rtl="0" eaLnBrk="0" fontAlgn="base" hangingPunct="0">
      <a:lnSpc>
        <a:spcPct val="120000"/>
      </a:lnSpc>
      <a:spcBef>
        <a:spcPts val="600"/>
      </a:spcBef>
      <a:spcAft>
        <a:spcPct val="0"/>
      </a:spcAft>
      <a:buFont typeface="Arial" pitchFamily="34" charset="0"/>
      <a:defRPr kern="1200">
        <a:solidFill>
          <a:srgbClr val="FFFFFF"/>
        </a:solidFill>
        <a:latin typeface="Marydale" charset="0"/>
        <a:ea typeface="ＭＳ Ｐゴシック" charset="-128"/>
        <a:cs typeface="+mn-cs"/>
      </a:defRPr>
    </a:lvl2pPr>
    <a:lvl3pPr marL="914400" algn="l" defTabSz="457200" rtl="0" eaLnBrk="0" fontAlgn="base" hangingPunct="0">
      <a:lnSpc>
        <a:spcPct val="120000"/>
      </a:lnSpc>
      <a:spcBef>
        <a:spcPts val="600"/>
      </a:spcBef>
      <a:spcAft>
        <a:spcPct val="0"/>
      </a:spcAft>
      <a:buFont typeface="Arial" pitchFamily="34" charset="0"/>
      <a:defRPr kern="1200">
        <a:solidFill>
          <a:srgbClr val="FFFFFF"/>
        </a:solidFill>
        <a:latin typeface="Marydale" charset="0"/>
        <a:ea typeface="ＭＳ Ｐゴシック" charset="-128"/>
        <a:cs typeface="+mn-cs"/>
      </a:defRPr>
    </a:lvl3pPr>
    <a:lvl4pPr marL="1371600" algn="l" defTabSz="457200" rtl="0" eaLnBrk="0" fontAlgn="base" hangingPunct="0">
      <a:lnSpc>
        <a:spcPct val="120000"/>
      </a:lnSpc>
      <a:spcBef>
        <a:spcPts val="600"/>
      </a:spcBef>
      <a:spcAft>
        <a:spcPct val="0"/>
      </a:spcAft>
      <a:buFont typeface="Arial" pitchFamily="34" charset="0"/>
      <a:defRPr kern="1200">
        <a:solidFill>
          <a:srgbClr val="FFFFFF"/>
        </a:solidFill>
        <a:latin typeface="Marydale" charset="0"/>
        <a:ea typeface="ＭＳ Ｐゴシック" charset="-128"/>
        <a:cs typeface="+mn-cs"/>
      </a:defRPr>
    </a:lvl4pPr>
    <a:lvl5pPr marL="1828800" algn="l" defTabSz="457200" rtl="0" eaLnBrk="0" fontAlgn="base" hangingPunct="0">
      <a:lnSpc>
        <a:spcPct val="120000"/>
      </a:lnSpc>
      <a:spcBef>
        <a:spcPts val="600"/>
      </a:spcBef>
      <a:spcAft>
        <a:spcPct val="0"/>
      </a:spcAft>
      <a:buFont typeface="Arial" pitchFamily="34" charset="0"/>
      <a:defRPr kern="1200">
        <a:solidFill>
          <a:srgbClr val="FFFFFF"/>
        </a:solidFill>
        <a:latin typeface="Marydale" charset="0"/>
        <a:ea typeface="ＭＳ Ｐゴシック" charset="-128"/>
        <a:cs typeface="+mn-cs"/>
      </a:defRPr>
    </a:lvl5pPr>
    <a:lvl6pPr marL="2286000" algn="l" defTabSz="914400" rtl="0" eaLnBrk="1" latinLnBrk="0" hangingPunct="1">
      <a:defRPr kern="1200">
        <a:solidFill>
          <a:srgbClr val="FFFFFF"/>
        </a:solidFill>
        <a:latin typeface="Marydale" charset="0"/>
        <a:ea typeface="ＭＳ Ｐゴシック" charset="-128"/>
        <a:cs typeface="+mn-cs"/>
      </a:defRPr>
    </a:lvl6pPr>
    <a:lvl7pPr marL="2743200" algn="l" defTabSz="914400" rtl="0" eaLnBrk="1" latinLnBrk="0" hangingPunct="1">
      <a:defRPr kern="1200">
        <a:solidFill>
          <a:srgbClr val="FFFFFF"/>
        </a:solidFill>
        <a:latin typeface="Marydale" charset="0"/>
        <a:ea typeface="ＭＳ Ｐゴシック" charset="-128"/>
        <a:cs typeface="+mn-cs"/>
      </a:defRPr>
    </a:lvl7pPr>
    <a:lvl8pPr marL="3200400" algn="l" defTabSz="914400" rtl="0" eaLnBrk="1" latinLnBrk="0" hangingPunct="1">
      <a:defRPr kern="1200">
        <a:solidFill>
          <a:srgbClr val="FFFFFF"/>
        </a:solidFill>
        <a:latin typeface="Marydale" charset="0"/>
        <a:ea typeface="ＭＳ Ｐゴシック" charset="-128"/>
        <a:cs typeface="+mn-cs"/>
      </a:defRPr>
    </a:lvl8pPr>
    <a:lvl9pPr marL="3657600" algn="l" defTabSz="914400" rtl="0" eaLnBrk="1" latinLnBrk="0" hangingPunct="1">
      <a:defRPr kern="1200">
        <a:solidFill>
          <a:srgbClr val="FFFFFF"/>
        </a:solidFill>
        <a:latin typeface="Marydale"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jie Rosga" initials="Anjie"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BD2"/>
    <a:srgbClr val="C7C7C7"/>
    <a:srgbClr val="C2D5E8"/>
    <a:srgbClr val="898989"/>
    <a:srgbClr val="809928"/>
    <a:srgbClr val="C0CC93"/>
    <a:srgbClr val="DFE5C9"/>
    <a:srgbClr val="E3E3E3"/>
    <a:srgbClr val="0A57A4"/>
    <a:srgbClr val="9B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60" autoAdjust="0"/>
  </p:normalViewPr>
  <p:slideViewPr>
    <p:cSldViewPr snapToObjects="1">
      <p:cViewPr>
        <p:scale>
          <a:sx n="75" d="100"/>
          <a:sy n="75" d="100"/>
        </p:scale>
        <p:origin x="-906" y="462"/>
      </p:cViewPr>
      <p:guideLst>
        <p:guide orient="horz" pos="2160"/>
        <p:guide pos="2880"/>
      </p:guideLst>
    </p:cSldViewPr>
  </p:slideViewPr>
  <p:notesTextViewPr>
    <p:cViewPr>
      <p:scale>
        <a:sx n="100" d="100"/>
        <a:sy n="100" d="100"/>
      </p:scale>
      <p:origin x="0" y="0"/>
    </p:cViewPr>
  </p:notesTextViewPr>
  <p:notesViewPr>
    <p:cSldViewPr snapToObjects="1">
      <p:cViewPr varScale="1">
        <p:scale>
          <a:sx n="76" d="100"/>
          <a:sy n="76" d="100"/>
        </p:scale>
        <p:origin x="-200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lnSpc>
                <a:spcPct val="100000"/>
              </a:lnSpc>
              <a:spcBef>
                <a:spcPct val="0"/>
              </a:spcBef>
              <a:buFontTx/>
              <a:buNone/>
              <a:defRPr sz="1300" smtClean="0">
                <a:solidFill>
                  <a:schemeClr val="tx1"/>
                </a:solidFill>
                <a:latin typeface="Calibri" pitchFamily="34" charset="0"/>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lnSpc>
                <a:spcPct val="100000"/>
              </a:lnSpc>
              <a:spcBef>
                <a:spcPct val="0"/>
              </a:spcBef>
              <a:buFontTx/>
              <a:buNone/>
              <a:defRPr sz="1300" smtClean="0">
                <a:solidFill>
                  <a:schemeClr val="tx1"/>
                </a:solidFill>
                <a:latin typeface="Calibri" pitchFamily="34" charset="0"/>
              </a:defRPr>
            </a:lvl1pPr>
          </a:lstStyle>
          <a:p>
            <a:pPr>
              <a:defRPr/>
            </a:pPr>
            <a:fld id="{23533B21-7602-4095-BCC7-3FFB7EC387E9}" type="datetime1">
              <a:rPr lang="en-US"/>
              <a:pPr>
                <a:defRPr/>
              </a:pPr>
              <a:t>10/27/2016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lnSpc>
                <a:spcPct val="100000"/>
              </a:lnSpc>
              <a:spcBef>
                <a:spcPct val="0"/>
              </a:spcBef>
              <a:buFontTx/>
              <a:buNone/>
              <a:defRPr sz="1300" smtClean="0">
                <a:solidFill>
                  <a:schemeClr val="tx1"/>
                </a:solidFill>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lnSpc>
                <a:spcPct val="100000"/>
              </a:lnSpc>
              <a:spcBef>
                <a:spcPct val="0"/>
              </a:spcBef>
              <a:buFontTx/>
              <a:buNone/>
              <a:defRPr sz="1300" smtClean="0">
                <a:solidFill>
                  <a:schemeClr val="tx1"/>
                </a:solidFill>
                <a:latin typeface="Calibri" pitchFamily="34" charset="0"/>
              </a:defRPr>
            </a:lvl1pPr>
          </a:lstStyle>
          <a:p>
            <a:pPr>
              <a:defRPr/>
            </a:pPr>
            <a:fld id="{6A90B991-4744-417E-8F32-0710B9FC765E}" type="slidenum">
              <a:rPr lang="en-US"/>
              <a:pPr>
                <a:defRPr/>
              </a:pPr>
              <a:t>‹#›</a:t>
            </a:fld>
            <a:endParaRPr lang="en-US"/>
          </a:p>
        </p:txBody>
      </p:sp>
    </p:spTree>
    <p:extLst>
      <p:ext uri="{BB962C8B-B14F-4D97-AF65-F5344CB8AC3E}">
        <p14:creationId xmlns:p14="http://schemas.microsoft.com/office/powerpoint/2010/main" val="2190643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lnSpc>
                <a:spcPct val="100000"/>
              </a:lnSpc>
              <a:spcBef>
                <a:spcPct val="0"/>
              </a:spcBef>
              <a:buFontTx/>
              <a:buNone/>
              <a:defRPr sz="1300" smtClean="0">
                <a:solidFill>
                  <a:schemeClr val="tx1"/>
                </a:solidFill>
                <a:latin typeface="Calibri"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lnSpc>
                <a:spcPct val="100000"/>
              </a:lnSpc>
              <a:spcBef>
                <a:spcPct val="0"/>
              </a:spcBef>
              <a:buFontTx/>
              <a:buNone/>
              <a:defRPr sz="1300" smtClean="0">
                <a:solidFill>
                  <a:schemeClr val="tx1"/>
                </a:solidFill>
                <a:latin typeface="Calibri" pitchFamily="34" charset="0"/>
              </a:defRPr>
            </a:lvl1pPr>
          </a:lstStyle>
          <a:p>
            <a:pPr>
              <a:defRPr/>
            </a:pPr>
            <a:fld id="{6510E36E-B419-450D-82DF-B22B6C4A6056}" type="datetime1">
              <a:rPr lang="en-US"/>
              <a:pPr>
                <a:defRPr/>
              </a:pPr>
              <a:t>10/27/2016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lnSpc>
                <a:spcPct val="100000"/>
              </a:lnSpc>
              <a:spcBef>
                <a:spcPct val="0"/>
              </a:spcBef>
              <a:buFontTx/>
              <a:buNone/>
              <a:defRPr sz="1300" smtClean="0">
                <a:solidFill>
                  <a:schemeClr val="tx1"/>
                </a:solidFill>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lnSpc>
                <a:spcPct val="100000"/>
              </a:lnSpc>
              <a:spcBef>
                <a:spcPct val="0"/>
              </a:spcBef>
              <a:buFontTx/>
              <a:buNone/>
              <a:defRPr sz="1300" smtClean="0">
                <a:solidFill>
                  <a:schemeClr val="tx1"/>
                </a:solidFill>
                <a:latin typeface="Calibri" pitchFamily="34" charset="0"/>
              </a:defRPr>
            </a:lvl1pPr>
          </a:lstStyle>
          <a:p>
            <a:pPr>
              <a:defRPr/>
            </a:pPr>
            <a:fld id="{AEF3C08E-5B8A-4253-BDD3-3F09CAF1AEC2}" type="slidenum">
              <a:rPr lang="en-US"/>
              <a:pPr>
                <a:defRPr/>
              </a:pPr>
              <a:t>‹#›</a:t>
            </a:fld>
            <a:endParaRPr lang="en-US"/>
          </a:p>
        </p:txBody>
      </p:sp>
    </p:spTree>
    <p:extLst>
      <p:ext uri="{BB962C8B-B14F-4D97-AF65-F5344CB8AC3E}">
        <p14:creationId xmlns:p14="http://schemas.microsoft.com/office/powerpoint/2010/main" val="42334802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ＭＳ Ｐゴシック" charset="-128"/>
                <a:cs typeface="ＭＳ Ｐゴシック" charset="-128"/>
              </a:rPr>
              <a:t>3:00-3:10	Introduction</a:t>
            </a:r>
            <a:endParaRPr lang="en-US" sz="1200" kern="1200" dirty="0" smtClean="0">
              <a:solidFill>
                <a:schemeClr val="tx1"/>
              </a:solidFill>
              <a:effectLst/>
              <a:latin typeface="+mn-lt"/>
              <a:ea typeface="ＭＳ Ｐゴシック" charset="-128"/>
              <a:cs typeface="ＭＳ Ｐゴシック" charset="-128"/>
            </a:endParaRP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My name is Anjie Rosga and I am a director at Informing Change -- a strategic learning, research and evaluation firm based in Berkeley, CA. </a:t>
            </a:r>
          </a:p>
          <a:p>
            <a:pPr lvl="0"/>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We work primarily with nonprofits and foundations</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While we have deep expertise in several content areas (health, education, leadership, youth and philanthropy), </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we have particular strengths in developmental evaluation and facilitating complex systems change. </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For this reason, our projects span a wide range of topics from climate change to documentary film to nuclear security.</a:t>
            </a:r>
          </a:p>
          <a:p>
            <a:pPr eaLnBrk="1" hangingPunct="1">
              <a:spcBef>
                <a:spcPct val="0"/>
              </a:spcBef>
            </a:pPr>
            <a:endParaRPr lang="en-US" dirty="0" smtClean="0"/>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We developed this evaluation capacity diagnostic tool a few years ago, and have continued evolving its use in partnership with our clients </a:t>
            </a:r>
          </a:p>
          <a:p>
            <a:pPr eaLnBrk="1" hangingPunct="1">
              <a:spcBef>
                <a:spcPct val="0"/>
              </a:spcBef>
            </a:pPr>
            <a:endParaRPr lang="en-US" dirty="0" smtClean="0"/>
          </a:p>
        </p:txBody>
      </p:sp>
      <p:sp>
        <p:nvSpPr>
          <p:cNvPr id="2253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pPr algn="r" eaLnBrk="1" hangingPunct="1">
              <a:lnSpc>
                <a:spcPct val="100000"/>
              </a:lnSpc>
              <a:spcBef>
                <a:spcPct val="0"/>
              </a:spcBef>
              <a:buFontTx/>
              <a:buNone/>
            </a:pPr>
            <a:fld id="{DF8012BA-F67E-4548-8EB8-2089C206EF0E}" type="slidenum">
              <a:rPr lang="en-US" sz="1300">
                <a:solidFill>
                  <a:schemeClr val="tx1"/>
                </a:solidFill>
                <a:latin typeface="Calibri" pitchFamily="34" charset="0"/>
              </a:rPr>
              <a:pPr algn="r" eaLnBrk="1" hangingPunct="1">
                <a:lnSpc>
                  <a:spcPct val="100000"/>
                </a:lnSpc>
                <a:spcBef>
                  <a:spcPct val="0"/>
                </a:spcBef>
                <a:buFontTx/>
                <a:buNone/>
              </a:pPr>
              <a:t>1</a:t>
            </a:fld>
            <a:endParaRPr lang="en-US" sz="1300">
              <a:solidFill>
                <a:schemeClr val="tx1"/>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3:15-3:20	The different stages of readiness</a:t>
            </a:r>
          </a:p>
          <a:p>
            <a:endParaRPr lang="en-US" sz="1200" b="1" kern="1200" dirty="0" smtClean="0">
              <a:solidFill>
                <a:schemeClr val="tx1"/>
              </a:solidFill>
              <a:effectLst/>
              <a:latin typeface="+mn-lt"/>
              <a:ea typeface="ＭＳ Ｐゴシック" charset="-128"/>
            </a:endParaRPr>
          </a:p>
          <a:p>
            <a:r>
              <a:rPr lang="en-US" dirty="0" smtClean="0"/>
              <a:t>The process is</a:t>
            </a:r>
            <a:r>
              <a:rPr lang="en-US" baseline="0" dirty="0" smtClean="0"/>
              <a:t>, of course, not </a:t>
            </a:r>
            <a:r>
              <a:rPr lang="en-US" baseline="0" dirty="0" smtClean="0"/>
              <a:t>as linear as </a:t>
            </a:r>
            <a:r>
              <a:rPr lang="en-US" baseline="0" dirty="0" smtClean="0"/>
              <a:t>this visual suggests. It’s really more cyclical. </a:t>
            </a:r>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10</a:t>
            </a:fld>
            <a:endParaRPr lang="en-US"/>
          </a:p>
        </p:txBody>
      </p:sp>
    </p:spTree>
    <p:extLst>
      <p:ext uri="{BB962C8B-B14F-4D97-AF65-F5344CB8AC3E}">
        <p14:creationId xmlns:p14="http://schemas.microsoft.com/office/powerpoint/2010/main" val="371254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128"/>
                <a:cs typeface="ＭＳ Ｐゴシック" charset="-128"/>
              </a:rPr>
              <a:t>Learning how to learn strategically can happen at any stage of readiness for evaluation, and is crucial to bridging the gaps between these different stages. </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All stages of strategic learning require some level of evaluation capacity:</a:t>
            </a:r>
          </a:p>
          <a:p>
            <a:pPr lvl="0"/>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Inquire – space and permission to ask questions</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Test – tools and capability to gather data</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Reflect – time, skills to analyze and make sense of data</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Act – ability to make changes, pivot, and use data when doing so.</a:t>
            </a:r>
          </a:p>
          <a:p>
            <a:pPr lvl="1"/>
            <a:endParaRPr lang="en-US" sz="1200" kern="1200" dirty="0" smtClean="0">
              <a:solidFill>
                <a:schemeClr val="tx1"/>
              </a:solidFill>
              <a:effectLst/>
              <a:latin typeface="+mn-lt"/>
              <a:ea typeface="ＭＳ Ｐゴシック" charset="-128"/>
              <a:cs typeface="+mn-cs"/>
            </a:endParaRPr>
          </a:p>
          <a:p>
            <a:pPr lvl="0"/>
            <a:r>
              <a:rPr lang="en-US" sz="1200" kern="1200" dirty="0" smtClean="0">
                <a:solidFill>
                  <a:schemeClr val="tx1"/>
                </a:solidFill>
                <a:effectLst/>
                <a:latin typeface="+mn-lt"/>
                <a:ea typeface="ＭＳ Ｐゴシック" charset="-128"/>
                <a:cs typeface="ＭＳ Ｐゴシック" charset="-128"/>
              </a:rPr>
              <a:t>There are many ways to facilitate strategic learning, big and small. The tool helps right-size not just an</a:t>
            </a:r>
            <a:r>
              <a:rPr lang="en-US" sz="1200" kern="1200" baseline="0" dirty="0" smtClean="0">
                <a:solidFill>
                  <a:schemeClr val="tx1"/>
                </a:solidFill>
                <a:effectLst/>
                <a:latin typeface="+mn-lt"/>
                <a:ea typeface="ＭＳ Ｐゴシック" charset="-128"/>
                <a:cs typeface="ＭＳ Ｐゴシック" charset="-128"/>
              </a:rPr>
              <a:t> organization’s learning and evaluation activities, but also</a:t>
            </a:r>
            <a:r>
              <a:rPr lang="en-US" sz="1200" kern="1200" dirty="0" smtClean="0">
                <a:solidFill>
                  <a:schemeClr val="tx1"/>
                </a:solidFill>
                <a:effectLst/>
                <a:latin typeface="+mn-lt"/>
                <a:ea typeface="ＭＳ Ｐゴシック" charset="-128"/>
                <a:cs typeface="ＭＳ Ｐゴシック" charset="-128"/>
              </a:rPr>
              <a:t> our facilitation</a:t>
            </a:r>
            <a:r>
              <a:rPr lang="en-US" sz="1200" kern="1200" baseline="0" dirty="0" smtClean="0">
                <a:solidFill>
                  <a:schemeClr val="tx1"/>
                </a:solidFill>
                <a:effectLst/>
                <a:latin typeface="+mn-lt"/>
                <a:ea typeface="ＭＳ Ｐゴシック" charset="-128"/>
                <a:cs typeface="ＭＳ Ｐゴシック" charset="-128"/>
              </a:rPr>
              <a:t> activities.</a:t>
            </a:r>
            <a:endParaRPr lang="en-US"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11</a:t>
            </a:fld>
            <a:endParaRPr lang="en-US"/>
          </a:p>
        </p:txBody>
      </p:sp>
    </p:spTree>
    <p:extLst>
      <p:ext uri="{BB962C8B-B14F-4D97-AF65-F5344CB8AC3E}">
        <p14:creationId xmlns:p14="http://schemas.microsoft.com/office/powerpoint/2010/main" val="310807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3:20-3:30	Using the Tool:</a:t>
            </a:r>
          </a:p>
          <a:p>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When people have no background in evaluation, they’re likely to inflate (or deflate) scores, so the tool is much more useful if there’s a facilitator to help someone interpret the questions. One straightforward way to use the tool is to sit</a:t>
            </a:r>
            <a:r>
              <a:rPr lang="en-US" sz="1200" kern="1200" baseline="0" dirty="0" smtClean="0">
                <a:solidFill>
                  <a:schemeClr val="tx1"/>
                </a:solidFill>
                <a:effectLst/>
                <a:latin typeface="+mn-lt"/>
                <a:ea typeface="ＭＳ Ｐゴシック" charset="-128"/>
                <a:cs typeface="ＭＳ Ｐゴシック" charset="-128"/>
              </a:rPr>
              <a:t> with the stakeholders to guide them while completing the tool and to help them interpret results.</a:t>
            </a:r>
            <a:endParaRPr lang="en-US" sz="1200" kern="1200" dirty="0" smtClean="0">
              <a:solidFill>
                <a:schemeClr val="tx1"/>
              </a:solidFill>
              <a:effectLst/>
              <a:latin typeface="+mn-lt"/>
              <a:ea typeface="ＭＳ Ｐゴシック" charset="-128"/>
              <a:cs typeface="ＭＳ Ｐゴシック" charset="-128"/>
            </a:endParaRP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Another option is for organizations to complete it alone, then interpret their answers with a facilitator. This scenario facilitates learning well, as it has the organization visiting the tool twice and making their own meaning of it initially, then checking that meaning with an external facilitator’s assistance. </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 third helpful learning process is to have multiple people in organizations take the diagnostic and reconcile resonances/dissonances. This process helps people speak the same language and have the same expectations for evaluation efforts. The first two processes don’t have this benefit.</a:t>
            </a:r>
          </a:p>
          <a:p>
            <a:endParaRPr lang="en-US" baseline="0" dirty="0" smtClean="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12</a:t>
            </a:fld>
            <a:endParaRPr lang="en-US"/>
          </a:p>
        </p:txBody>
      </p:sp>
    </p:spTree>
    <p:extLst>
      <p:ext uri="{BB962C8B-B14F-4D97-AF65-F5344CB8AC3E}">
        <p14:creationId xmlns:p14="http://schemas.microsoft.com/office/powerpoint/2010/main" val="310807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13</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200" kern="1200" dirty="0" smtClean="0">
                <a:solidFill>
                  <a:schemeClr val="tx1"/>
                </a:solidFill>
                <a:effectLst/>
                <a:latin typeface="+mn-lt"/>
                <a:ea typeface="ＭＳ Ｐゴシック" charset="-128"/>
                <a:cs typeface="ＭＳ Ｐゴシック" charset="-128"/>
              </a:rPr>
              <a:t>This is how the tool is organized (quickly give outline of tool)</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14</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baseline="0" dirty="0" smtClean="0"/>
              <a:t>The best way to get a sense of this tool is to try a practice run with your own organization or personal practices in mind.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Identify </a:t>
            </a:r>
            <a:r>
              <a:rPr lang="en-US" baseline="0" dirty="0" smtClean="0"/>
              <a:t>questions you have about the tool with regard to each sub-section and bring them back to the group. This is just for a taste of what it’s like to use the tool</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Score yourself or your organization, and then we’ll discuss.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15</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baseline="0" dirty="0" smtClean="0"/>
              <a:t>Before we talk about the discussion questions, let’s go over the four most-likely score scenarios and what these may suggest: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What </a:t>
            </a:r>
            <a:r>
              <a:rPr lang="en-US" baseline="0" dirty="0" smtClean="0"/>
              <a:t>does org look like? </a:t>
            </a:r>
            <a:r>
              <a:rPr lang="en-US" baseline="0" dirty="0" smtClean="0"/>
              <a:t>What do staff skills look like?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since there are so </a:t>
            </a:r>
            <a:r>
              <a:rPr lang="en-US" baseline="0" dirty="0" smtClean="0"/>
              <a:t>many possible ways into </a:t>
            </a:r>
            <a:r>
              <a:rPr lang="en-US" baseline="0" dirty="0" smtClean="0"/>
              <a:t>evaluation, the results you get from the tool can help you determine where to focus your efforts.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Again, this helps to define and manage expectations</a:t>
            </a:r>
            <a:r>
              <a:rPr lang="en-US" baseline="0" dirty="0" smtClean="0"/>
              <a:t>. </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16</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ＭＳ Ｐゴシック" charset="-128"/>
                <a:cs typeface="ＭＳ Ｐゴシック" charset="-128"/>
              </a:rPr>
              <a:t>Low Context:</a:t>
            </a:r>
            <a:r>
              <a:rPr lang="en-US" sz="1200" kern="1200" dirty="0" smtClean="0">
                <a:solidFill>
                  <a:schemeClr val="tx1"/>
                </a:solidFill>
                <a:effectLst/>
                <a:latin typeface="+mn-lt"/>
                <a:ea typeface="ＭＳ Ｐゴシック" charset="-128"/>
                <a:cs typeface="ＭＳ Ｐゴシック" charset="-128"/>
              </a:rPr>
              <a:t> skills can be high or low: </a:t>
            </a:r>
          </a:p>
          <a:p>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It doesn’t matter if staff have the skills for conducting evaluation activities if there aren’t organizational resources and space to absorb and act on the learning those skills can bring you.</a:t>
            </a:r>
            <a:r>
              <a:rPr lang="en-US" sz="1200" b="1" kern="1200" dirty="0" smtClean="0">
                <a:solidFill>
                  <a:schemeClr val="tx1"/>
                </a:solidFill>
                <a:effectLst/>
                <a:latin typeface="+mn-lt"/>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effectLst/>
              <a:latin typeface="+mn-lt"/>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You can have all the will and skills in the world, but without funding or organization-level support, you’re unlikely to be able to shift to a learning culture.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BUT, you may be able to do basic, delimited evaluation activities to assess the impact of specific programs or program components.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17</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ＭＳ Ｐゴシック" charset="-128"/>
                <a:cs typeface="ＭＳ Ｐゴシック" charset="-128"/>
              </a:rPr>
              <a:t>Low skills, high context</a:t>
            </a:r>
            <a:r>
              <a:rPr lang="en-US" sz="1200" kern="1200" dirty="0" smtClean="0">
                <a:solidFill>
                  <a:schemeClr val="tx1"/>
                </a:solidFill>
                <a:effectLst/>
                <a:latin typeface="+mn-lt"/>
                <a:ea typeface="ＭＳ Ｐゴシック" charset="-128"/>
                <a:cs typeface="ＭＳ Ｐゴシック" charset="-128"/>
              </a:rPr>
              <a:t>: In</a:t>
            </a:r>
            <a:r>
              <a:rPr lang="en-US" sz="1200" kern="1200" baseline="0" dirty="0" smtClean="0">
                <a:solidFill>
                  <a:schemeClr val="tx1"/>
                </a:solidFill>
                <a:effectLst/>
                <a:latin typeface="+mn-lt"/>
                <a:ea typeface="ＭＳ Ｐゴシック" charset="-128"/>
                <a:cs typeface="ＭＳ Ｐゴシック" charset="-128"/>
              </a:rPr>
              <a:t> this scenario, t</a:t>
            </a:r>
            <a:r>
              <a:rPr lang="en-US" sz="1200" kern="1200" dirty="0" smtClean="0">
                <a:solidFill>
                  <a:schemeClr val="tx1"/>
                </a:solidFill>
                <a:effectLst/>
                <a:latin typeface="+mn-lt"/>
                <a:ea typeface="ＭＳ Ｐゴシック" charset="-128"/>
                <a:cs typeface="ＭＳ Ｐゴシック" charset="-128"/>
              </a:rPr>
              <a:t>here’s an organizational commitment to evaluation so the first step will likely need to be getting staff skills up. </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Staff may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need professional development to ensure they have what they need to mobilize and sustain evaluation efforts over time—asking critical learning questions, gathering data, making sense of it, learning from it, and communicating it to donors and other stakeholders.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18</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ＭＳ Ｐゴシック" charset="-128"/>
                <a:cs typeface="ＭＳ Ｐゴシック" charset="-128"/>
              </a:rPr>
              <a:t>High skills, high context</a:t>
            </a:r>
            <a:r>
              <a:rPr lang="en-US" sz="1200" kern="1200" dirty="0" smtClean="0">
                <a:solidFill>
                  <a:schemeClr val="tx1"/>
                </a:solidFill>
                <a:effectLst/>
                <a:latin typeface="+mn-lt"/>
                <a:ea typeface="ＭＳ Ｐゴシック" charset="-128"/>
                <a:cs typeface="ＭＳ Ｐゴシック" charset="-128"/>
              </a:rPr>
              <a:t>: In this scenario,</a:t>
            </a:r>
            <a:r>
              <a:rPr lang="en-US" sz="1200" kern="1200" baseline="0" dirty="0" smtClean="0">
                <a:solidFill>
                  <a:schemeClr val="tx1"/>
                </a:solidFill>
                <a:effectLst/>
                <a:latin typeface="+mn-lt"/>
                <a:ea typeface="ＭＳ Ｐゴシック" charset="-128"/>
                <a:cs typeface="ＭＳ Ｐゴシック" charset="-128"/>
              </a:rPr>
              <a:t> the </a:t>
            </a:r>
            <a:r>
              <a:rPr lang="en-US" sz="1200" kern="1200" dirty="0" smtClean="0">
                <a:solidFill>
                  <a:schemeClr val="tx1"/>
                </a:solidFill>
                <a:effectLst/>
                <a:latin typeface="+mn-lt"/>
                <a:ea typeface="ＭＳ Ｐゴシック" charset="-128"/>
                <a:cs typeface="ＭＳ Ｐゴシック" charset="-128"/>
              </a:rPr>
              <a:t>organization is in a prime position to weave evaluative thinking and continuous learning into its overall organizational fabric. </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Could explore developmental evaluation, more qualitative data collection methods that require greater resources and interpretive</a:t>
            </a:r>
            <a:r>
              <a:rPr lang="en-US" sz="1200" kern="1200" baseline="0" dirty="0" smtClean="0">
                <a:solidFill>
                  <a:schemeClr val="tx1"/>
                </a:solidFill>
                <a:effectLst/>
                <a:latin typeface="+mn-lt"/>
                <a:ea typeface="ＭＳ Ｐゴシック" charset="-128"/>
                <a:cs typeface="ＭＳ Ｐゴシック" charset="-128"/>
              </a:rPr>
              <a:t> judgment, developing processes for regularly and systematically reflecting on evaluation findings.</a:t>
            </a:r>
            <a:endParaRPr lang="en-US" sz="120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19</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ＭＳ Ｐゴシック" charset="-128"/>
                <a:cs typeface="ＭＳ Ｐゴシック" charset="-128"/>
              </a:rPr>
              <a:t>4:15-4:20	What’s the Point? </a:t>
            </a:r>
          </a:p>
          <a:p>
            <a:endParaRPr lang="en-US" sz="1200" b="1"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The big takeaway: the numerical score really isn’t the point. Number is a big hammer;</a:t>
            </a:r>
            <a:r>
              <a:rPr lang="en-US" sz="1200" kern="1200" baseline="0" dirty="0" smtClean="0">
                <a:solidFill>
                  <a:schemeClr val="tx1"/>
                </a:solidFill>
                <a:effectLst/>
                <a:latin typeface="+mn-lt"/>
                <a:ea typeface="ＭＳ Ｐゴシック" charset="-128"/>
                <a:cs typeface="ＭＳ Ｐゴシック" charset="-128"/>
              </a:rPr>
              <a:t> it </a:t>
            </a:r>
            <a:r>
              <a:rPr lang="en-US" sz="1200" kern="1200" dirty="0" smtClean="0">
                <a:solidFill>
                  <a:schemeClr val="tx1"/>
                </a:solidFill>
                <a:effectLst/>
                <a:latin typeface="+mn-lt"/>
                <a:ea typeface="ＭＳ Ｐゴシック" charset="-128"/>
                <a:cs typeface="ＭＳ Ｐゴシック" charset="-128"/>
              </a:rPr>
              <a:t>doesn’t have a lot of nuance,</a:t>
            </a:r>
            <a:r>
              <a:rPr lang="en-US" sz="1200" b="0" i="0" kern="1200" dirty="0" smtClean="0">
                <a:solidFill>
                  <a:schemeClr val="tx1"/>
                </a:solidFill>
                <a:effectLst/>
                <a:latin typeface="+mn-lt"/>
                <a:ea typeface="ＭＳ Ｐゴシック" charset="-128"/>
                <a:cs typeface="ＭＳ Ｐゴシック" charset="-128"/>
              </a:rPr>
              <a:t> or help people to think about the connections between all the sections</a:t>
            </a: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a:t>
            </a:r>
            <a:r>
              <a:rPr lang="en-US" sz="1200" kern="1200" dirty="0" smtClean="0">
                <a:solidFill>
                  <a:schemeClr val="tx1"/>
                </a:solidFill>
                <a:effectLst/>
                <a:latin typeface="+mn-lt"/>
                <a:ea typeface="ＭＳ Ｐゴシック" charset="-128"/>
                <a:cs typeface="ＭＳ Ｐゴシック" charset="-128"/>
              </a:rPr>
              <a:t>nuance and real learning comes from discussing the questions. </a:t>
            </a: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Scoring </a:t>
            </a:r>
            <a:r>
              <a:rPr lang="en-US" sz="1200" kern="1200" dirty="0" smtClean="0">
                <a:solidFill>
                  <a:schemeClr val="tx1"/>
                </a:solidFill>
                <a:effectLst/>
                <a:latin typeface="+mn-lt"/>
                <a:ea typeface="ＭＳ Ｐゴシック" charset="-128"/>
                <a:cs typeface="ＭＳ Ｐゴシック" charset="-128"/>
              </a:rPr>
              <a:t>is </a:t>
            </a:r>
            <a:r>
              <a:rPr lang="en-US" sz="1200" kern="1200" dirty="0" smtClean="0">
                <a:solidFill>
                  <a:schemeClr val="tx1"/>
                </a:solidFill>
                <a:effectLst/>
                <a:latin typeface="+mn-lt"/>
                <a:ea typeface="ＭＳ Ｐゴシック" charset="-128"/>
                <a:cs typeface="ＭＳ Ｐゴシック" charset="-128"/>
              </a:rPr>
              <a:t>basically a way into</a:t>
            </a:r>
            <a:r>
              <a:rPr lang="en-US" sz="1200" kern="1200" baseline="0" dirty="0" smtClean="0">
                <a:solidFill>
                  <a:schemeClr val="tx1"/>
                </a:solidFill>
                <a:effectLst/>
                <a:latin typeface="+mn-lt"/>
                <a:ea typeface="ＭＳ Ｐゴシック" charset="-128"/>
                <a:cs typeface="ＭＳ Ｐゴシック" charset="-128"/>
              </a:rPr>
              <a:t> having an important </a:t>
            </a:r>
            <a:r>
              <a:rPr lang="en-US" sz="1200" kern="1200" dirty="0" smtClean="0">
                <a:solidFill>
                  <a:schemeClr val="tx1"/>
                </a:solidFill>
                <a:effectLst/>
                <a:latin typeface="+mn-lt"/>
                <a:ea typeface="ＭＳ Ｐゴシック" charset="-128"/>
                <a:cs typeface="ＭＳ Ｐゴシック" charset="-128"/>
              </a:rPr>
              <a:t>discussion about evaluation readiness.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It creates </a:t>
            </a:r>
            <a:r>
              <a:rPr lang="en-US" sz="1200" kern="1200" dirty="0" smtClean="0">
                <a:solidFill>
                  <a:schemeClr val="tx1"/>
                </a:solidFill>
                <a:effectLst/>
                <a:latin typeface="+mn-lt"/>
                <a:ea typeface="ＭＳ Ｐゴシック" charset="-128"/>
                <a:cs typeface="ＭＳ Ｐゴシック" charset="-128"/>
              </a:rPr>
              <a:t>something to talk about. It’s the actual talk that is important.</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Who are you? Ask attendees to share names, why they’re here.</a:t>
            </a:r>
            <a:r>
              <a:rPr lang="en-US" sz="1200" b="1" kern="1200" dirty="0" smtClean="0">
                <a:solidFill>
                  <a:schemeClr val="tx1"/>
                </a:solidFill>
                <a:effectLst/>
                <a:latin typeface="+mn-lt"/>
                <a:ea typeface="ＭＳ Ｐゴシック" charset="-128"/>
                <a:cs typeface="ＭＳ Ｐゴシック" charset="-128"/>
              </a:rPr>
              <a:t> </a:t>
            </a:r>
            <a:endParaRPr lang="en-US" dirty="0" smtClean="0"/>
          </a:p>
        </p:txBody>
      </p:sp>
      <p:sp>
        <p:nvSpPr>
          <p:cNvPr id="2253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pPr algn="r" eaLnBrk="1" hangingPunct="1">
              <a:lnSpc>
                <a:spcPct val="100000"/>
              </a:lnSpc>
              <a:spcBef>
                <a:spcPct val="0"/>
              </a:spcBef>
              <a:buFontTx/>
              <a:buNone/>
            </a:pPr>
            <a:fld id="{DF8012BA-F67E-4548-8EB8-2089C206EF0E}" type="slidenum">
              <a:rPr lang="en-US" sz="1300">
                <a:solidFill>
                  <a:schemeClr val="tx1"/>
                </a:solidFill>
                <a:latin typeface="Calibri" pitchFamily="34" charset="0"/>
              </a:rPr>
              <a:pPr algn="r" eaLnBrk="1" hangingPunct="1">
                <a:lnSpc>
                  <a:spcPct val="100000"/>
                </a:lnSpc>
                <a:spcBef>
                  <a:spcPct val="0"/>
                </a:spcBef>
                <a:buFontTx/>
                <a:buNone/>
              </a:pPr>
              <a:t>2</a:t>
            </a:fld>
            <a:endParaRPr lang="en-US" sz="1300">
              <a:solidFill>
                <a:schemeClr val="tx1"/>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20</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6514">
              <a:defRPr sz="2500">
                <a:solidFill>
                  <a:schemeClr val="tx1"/>
                </a:solidFill>
                <a:latin typeface="Arial" pitchFamily="34" charset="0"/>
                <a:ea typeface="ＭＳ Ｐゴシック" pitchFamily="34" charset="-128"/>
              </a:defRPr>
            </a:lvl1pPr>
            <a:lvl2pPr marL="770577" indent="-296375" defTabSz="966514">
              <a:defRPr sz="2500">
                <a:solidFill>
                  <a:schemeClr val="tx1"/>
                </a:solidFill>
                <a:latin typeface="Arial" pitchFamily="34" charset="0"/>
                <a:ea typeface="ＭＳ Ｐゴシック" pitchFamily="34" charset="-128"/>
              </a:defRPr>
            </a:lvl2pPr>
            <a:lvl3pPr marL="1185503" indent="-237100" defTabSz="966514">
              <a:defRPr sz="2500">
                <a:solidFill>
                  <a:schemeClr val="tx1"/>
                </a:solidFill>
                <a:latin typeface="Arial" pitchFamily="34" charset="0"/>
                <a:ea typeface="ＭＳ Ｐゴシック" pitchFamily="34" charset="-128"/>
              </a:defRPr>
            </a:lvl3pPr>
            <a:lvl4pPr marL="1659704" indent="-237100" defTabSz="966514">
              <a:defRPr sz="2500">
                <a:solidFill>
                  <a:schemeClr val="tx1"/>
                </a:solidFill>
                <a:latin typeface="Arial" pitchFamily="34" charset="0"/>
                <a:ea typeface="ＭＳ Ｐゴシック" pitchFamily="34" charset="-128"/>
              </a:defRPr>
            </a:lvl4pPr>
            <a:lvl5pPr marL="2133907" indent="-237100" defTabSz="966514">
              <a:defRPr sz="2500">
                <a:solidFill>
                  <a:schemeClr val="tx1"/>
                </a:solidFill>
                <a:latin typeface="Arial" pitchFamily="34" charset="0"/>
                <a:ea typeface="ＭＳ Ｐゴシック" pitchFamily="34" charset="-128"/>
              </a:defRPr>
            </a:lvl5pPr>
            <a:lvl6pPr marL="26081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306"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5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709" indent="-237100" defTabSz="96651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5E01793E-D1C5-414E-B1EA-9E78098F2BE2}" type="slidenum">
              <a:rPr lang="en-US" altLang="en-US" sz="1200"/>
              <a:pPr/>
              <a:t>21</a:t>
            </a:fld>
            <a:endParaRPr lang="en-US" altLang="en-US" sz="1200"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Sample juicy items if people don’t come back with enough discussion fodder:</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 Our organization models a willingness to be evaluated </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 Our organization allows adequate time and opportunities to collaborate on evaluation activities</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 Our organization modifies its course of action based on evaluation findings</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Our organization can identify which data collection methods are most appropriate for different outcome areas</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 Our organization has articulated how we expect change to occur and how we expect activities to contribute to this change.</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 Our organization measures outcomes, not just outputs.</a:t>
            </a:r>
          </a:p>
          <a:p>
            <a:pPr marL="0" indent="0">
              <a:buFont typeface="Arial" panose="020B0604020202020204" pitchFamily="34" charset="0"/>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Downloadable, fillable Excel file</a:t>
            </a:r>
          </a:p>
        </p:txBody>
      </p:sp>
      <p:sp>
        <p:nvSpPr>
          <p:cNvPr id="2253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pPr algn="r" eaLnBrk="1" hangingPunct="1">
              <a:lnSpc>
                <a:spcPct val="100000"/>
              </a:lnSpc>
              <a:spcBef>
                <a:spcPct val="0"/>
              </a:spcBef>
              <a:buFontTx/>
              <a:buNone/>
            </a:pPr>
            <a:fld id="{DF8012BA-F67E-4548-8EB8-2089C206EF0E}" type="slidenum">
              <a:rPr lang="en-US" sz="1300">
                <a:solidFill>
                  <a:schemeClr val="tx1"/>
                </a:solidFill>
                <a:latin typeface="Calibri" pitchFamily="34" charset="0"/>
              </a:rPr>
              <a:pPr algn="r" eaLnBrk="1" hangingPunct="1">
                <a:lnSpc>
                  <a:spcPct val="100000"/>
                </a:lnSpc>
                <a:spcBef>
                  <a:spcPct val="0"/>
                </a:spcBef>
                <a:buFontTx/>
                <a:buNone/>
              </a:pPr>
              <a:t>22</a:t>
            </a:fld>
            <a:endParaRPr lang="en-US" sz="1300">
              <a:solidFill>
                <a:schemeClr val="tx1"/>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mn-lt"/>
                <a:ea typeface="ＭＳ Ｐゴシック" charset="-128"/>
                <a:cs typeface="ＭＳ Ｐゴシック" charset="-128"/>
              </a:rPr>
              <a:t>Increasingly, other firms have been asking our permission to use this tool, and clients have reported using it as well. </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For this reason, we now make it freely available for others to use under a creative commons license – which just means: you can use it as long as you credit Informing Change.</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This link will take you to the page on our website from which you can access the tool as a downloadable excel workbook that does scoring for the user </a:t>
            </a:r>
            <a:endParaRPr lang="en-US" sz="1200" kern="1200" dirty="0">
              <a:solidFill>
                <a:schemeClr val="tx1"/>
              </a:solidFill>
              <a:effectLst/>
              <a:latin typeface="+mn-lt"/>
              <a:ea typeface="ＭＳ Ｐゴシック" charset="-128"/>
              <a:cs typeface="ＭＳ Ｐゴシック" charset="-128"/>
            </a:endParaRPr>
          </a:p>
        </p:txBody>
      </p:sp>
      <p:sp>
        <p:nvSpPr>
          <p:cNvPr id="2253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pPr algn="r" eaLnBrk="1" hangingPunct="1">
              <a:lnSpc>
                <a:spcPct val="100000"/>
              </a:lnSpc>
              <a:spcBef>
                <a:spcPct val="0"/>
              </a:spcBef>
              <a:buFontTx/>
              <a:buNone/>
            </a:pPr>
            <a:fld id="{DF8012BA-F67E-4548-8EB8-2089C206EF0E}" type="slidenum">
              <a:rPr lang="en-US" sz="1300">
                <a:solidFill>
                  <a:schemeClr val="tx1"/>
                </a:solidFill>
                <a:latin typeface="Calibri" pitchFamily="34" charset="0"/>
              </a:rPr>
              <a:pPr algn="r" eaLnBrk="1" hangingPunct="1">
                <a:lnSpc>
                  <a:spcPct val="100000"/>
                </a:lnSpc>
                <a:spcBef>
                  <a:spcPct val="0"/>
                </a:spcBef>
                <a:buFontTx/>
                <a:buNone/>
              </a:pPr>
              <a:t>3</a:t>
            </a:fld>
            <a:endParaRPr lang="en-US" sz="1300">
              <a:solidFill>
                <a:schemeClr val="tx1"/>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128"/>
                <a:cs typeface="ＭＳ Ｐゴシック" charset="-128"/>
              </a:rPr>
              <a:t>In this demonstration session, I’m going to</a:t>
            </a:r>
            <a:r>
              <a:rPr lang="en-US" sz="1200" b="1" kern="1200" dirty="0" smtClean="0">
                <a:solidFill>
                  <a:schemeClr val="tx1"/>
                </a:solidFill>
                <a:effectLst/>
                <a:latin typeface="+mn-lt"/>
                <a:ea typeface="ＭＳ Ｐゴシック" charset="-128"/>
                <a:cs typeface="ＭＳ Ｐゴシック" charset="-128"/>
              </a:rPr>
              <a:t>:</a:t>
            </a:r>
          </a:p>
          <a:p>
            <a:pPr lvl="0"/>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Tell you a bit about why and how we use the tool</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Invite you to practice using it with me so you get a sense of how it works</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Discuss the kinds of scores the tool generates and how best to interpret &amp; use them</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Share how the tool can generate a conversation, rather than merely a score (re: “What’s the Point?”)</a:t>
            </a: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4</a:t>
            </a:fld>
            <a:endParaRPr lang="en-US"/>
          </a:p>
        </p:txBody>
      </p:sp>
    </p:spTree>
    <p:extLst>
      <p:ext uri="{BB962C8B-B14F-4D97-AF65-F5344CB8AC3E}">
        <p14:creationId xmlns:p14="http://schemas.microsoft.com/office/powerpoint/2010/main" val="398583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3:10-3:15	Why asses evaluation capacity? </a:t>
            </a:r>
            <a:endParaRPr lang="en-US" sz="1200" kern="1200" dirty="0" smtClean="0">
              <a:solidFill>
                <a:schemeClr val="tx1"/>
              </a:solidFill>
              <a:effectLst/>
              <a:latin typeface="+mn-lt"/>
              <a:ea typeface="ＭＳ Ｐゴシック" charset="-128"/>
              <a:cs typeface="ＭＳ Ｐゴシック" charset="-128"/>
            </a:endParaRPr>
          </a:p>
          <a:p>
            <a:pPr lvl="0"/>
            <a:endParaRPr lang="en-US" sz="1200" b="1"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Foregrounding the necessity of being ready to evaluate facilitates the use of evaluation as a learning tool, over (or alongside) evaluation for purposes of accountability. </a:t>
            </a: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5</a:t>
            </a:fld>
            <a:endParaRPr lang="en-US"/>
          </a:p>
        </p:txBody>
      </p:sp>
    </p:spTree>
    <p:extLst>
      <p:ext uri="{BB962C8B-B14F-4D97-AF65-F5344CB8AC3E}">
        <p14:creationId xmlns:p14="http://schemas.microsoft.com/office/powerpoint/2010/main" val="176040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Identify strengths and needs (keeps orgs from putting the cart before the horse)</a:t>
            </a: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6</a:t>
            </a:fld>
            <a:endParaRPr lang="en-US"/>
          </a:p>
        </p:txBody>
      </p:sp>
    </p:spTree>
    <p:extLst>
      <p:ext uri="{BB962C8B-B14F-4D97-AF65-F5344CB8AC3E}">
        <p14:creationId xmlns:p14="http://schemas.microsoft.com/office/powerpoint/2010/main" val="223754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128"/>
                <a:cs typeface="ＭＳ Ｐゴシック" charset="-128"/>
              </a:rPr>
              <a:t>“Right-sizing” evaluation is crucial to:</a:t>
            </a:r>
          </a:p>
          <a:p>
            <a:pPr lvl="0"/>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Enabling strategic learning – getting data that’s accessible and usable based on org’s capacity</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Making accountability evaluations happier for everyone – evaluation activities are reasonable and doable rather than onerous and excessive</a:t>
            </a: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7</a:t>
            </a:fld>
            <a:endParaRPr lang="en-US"/>
          </a:p>
        </p:txBody>
      </p:sp>
    </p:spTree>
    <p:extLst>
      <p:ext uri="{BB962C8B-B14F-4D97-AF65-F5344CB8AC3E}">
        <p14:creationId xmlns:p14="http://schemas.microsoft.com/office/powerpoint/2010/main" val="393956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128"/>
                <a:cs typeface="ＭＳ Ｐゴシック" charset="-128"/>
              </a:rPr>
              <a:t>The process itself can facilitate collective understanding of capacity across an organization and help moderate expectations</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for evaluation activities</a:t>
            </a:r>
          </a:p>
          <a:p>
            <a:pPr lvl="0"/>
            <a:endParaRPr lang="en-US" sz="1200" kern="1200" dirty="0" smtClean="0">
              <a:solidFill>
                <a:schemeClr val="tx1"/>
              </a:solidFill>
              <a:effectLst/>
              <a:latin typeface="+mn-lt"/>
              <a:ea typeface="ＭＳ Ｐゴシック" charset="-128"/>
              <a:cs typeface="ＭＳ Ｐゴシック" charset="-128"/>
            </a:endParaRPr>
          </a:p>
          <a:p>
            <a:pPr lvl="1"/>
            <a:r>
              <a:rPr lang="en-US" sz="1200" kern="1200" dirty="0" smtClean="0">
                <a:solidFill>
                  <a:schemeClr val="tx1"/>
                </a:solidFill>
                <a:effectLst/>
                <a:latin typeface="+mn-lt"/>
                <a:ea typeface="ＭＳ Ｐゴシック" charset="-128"/>
                <a:cs typeface="+mn-cs"/>
              </a:rPr>
              <a:t>Side point: if organization is bringing in an external consultant, the tool is a great jump start to developing their evaluation vocabulary. It helps to know the evaluator’s language, so they have the tools they need to know if their evaluation consultant is serving them well. </a:t>
            </a:r>
          </a:p>
          <a:p>
            <a:pPr lvl="1"/>
            <a:endParaRPr lang="en-US" sz="1200" kern="1200" dirty="0" smtClean="0">
              <a:solidFill>
                <a:schemeClr val="tx1"/>
              </a:solidFill>
              <a:effectLst/>
              <a:latin typeface="+mn-lt"/>
              <a:ea typeface="ＭＳ Ｐゴシック" charset="-128"/>
              <a:cs typeface="+mn-cs"/>
            </a:endParaRPr>
          </a:p>
          <a:p>
            <a:pPr lvl="1"/>
            <a:r>
              <a:rPr lang="en-US" sz="1200" kern="1200" dirty="0" smtClean="0">
                <a:solidFill>
                  <a:schemeClr val="tx1"/>
                </a:solidFill>
                <a:effectLst/>
                <a:latin typeface="+mn-lt"/>
                <a:ea typeface="ＭＳ Ｐゴシック" charset="-128"/>
                <a:cs typeface="+mn-cs"/>
              </a:rPr>
              <a:t>[</a:t>
            </a:r>
            <a:r>
              <a:rPr lang="en-US" sz="1200" b="1" kern="1200" dirty="0" smtClean="0">
                <a:solidFill>
                  <a:schemeClr val="tx1"/>
                </a:solidFill>
                <a:effectLst/>
                <a:latin typeface="+mn-lt"/>
                <a:ea typeface="ＭＳ Ｐゴシック" charset="-128"/>
                <a:cs typeface="+mn-cs"/>
              </a:rPr>
              <a:t>Example</a:t>
            </a:r>
            <a:r>
              <a:rPr lang="en-US" sz="1200" kern="1200" dirty="0" smtClean="0">
                <a:solidFill>
                  <a:schemeClr val="tx1"/>
                </a:solidFill>
                <a:effectLst/>
                <a:latin typeface="+mn-lt"/>
                <a:ea typeface="ＭＳ Ｐゴシック" charset="-128"/>
                <a:cs typeface="+mn-cs"/>
              </a:rPr>
              <a:t>:</a:t>
            </a:r>
            <a:r>
              <a:rPr lang="en-US" sz="1200" kern="1200" baseline="0" dirty="0" smtClean="0">
                <a:solidFill>
                  <a:schemeClr val="tx1"/>
                </a:solidFill>
                <a:effectLst/>
                <a:latin typeface="+mn-lt"/>
                <a:ea typeface="ＭＳ Ｐゴシック" charset="-128"/>
                <a:cs typeface="+mn-cs"/>
              </a:rPr>
              <a:t> effective use of translators requires knowing enough of the language to know if your translator is editorializing, getting things wrong, etc.]</a:t>
            </a:r>
            <a:endParaRPr lang="en-US" sz="1200" kern="1200" dirty="0" smtClean="0">
              <a:solidFill>
                <a:schemeClr val="tx1"/>
              </a:solidFill>
              <a:effectLst/>
              <a:latin typeface="+mn-lt"/>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8</a:t>
            </a:fld>
            <a:endParaRPr lang="en-US"/>
          </a:p>
        </p:txBody>
      </p:sp>
    </p:spTree>
    <p:extLst>
      <p:ext uri="{BB962C8B-B14F-4D97-AF65-F5344CB8AC3E}">
        <p14:creationId xmlns:p14="http://schemas.microsoft.com/office/powerpoint/2010/main" val="103935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Assess changes over time – </a:t>
            </a:r>
            <a:r>
              <a:rPr lang="en-US" sz="1200" kern="1200" dirty="0" err="1" smtClean="0">
                <a:solidFill>
                  <a:schemeClr val="tx1"/>
                </a:solidFill>
                <a:effectLst/>
                <a:latin typeface="+mn-lt"/>
                <a:ea typeface="ＭＳ Ｐゴシック" charset="-128"/>
                <a:cs typeface="ＭＳ Ｐゴシック" charset="-128"/>
              </a:rPr>
              <a:t>eval</a:t>
            </a:r>
            <a:r>
              <a:rPr lang="en-US" sz="1200" kern="1200" dirty="0" smtClean="0">
                <a:solidFill>
                  <a:schemeClr val="tx1"/>
                </a:solidFill>
                <a:effectLst/>
                <a:latin typeface="+mn-lt"/>
                <a:ea typeface="ＭＳ Ｐゴシック" charset="-128"/>
                <a:cs typeface="ＭＳ Ｐゴシック" charset="-128"/>
              </a:rPr>
              <a:t> capacity is one element of organizational capacity, and changes can indicate organizational growth and development overall.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For</a:t>
            </a:r>
            <a:r>
              <a:rPr lang="en-US" sz="1200" kern="1200" baseline="0" dirty="0" smtClean="0">
                <a:solidFill>
                  <a:schemeClr val="tx1"/>
                </a:solidFill>
                <a:effectLst/>
                <a:latin typeface="+mn-lt"/>
                <a:ea typeface="ＭＳ Ｐゴシック" charset="-128"/>
                <a:cs typeface="ＭＳ Ｐゴシック" charset="-128"/>
              </a:rPr>
              <a:t> this reason, we often use this diagnostic as an actual data-gathering tool: having organization take it to begin our work, then asking them to take it again in a year or so to identify whether and where changes have occurred.</a:t>
            </a:r>
            <a:endParaRPr lang="en-US"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AEF3C08E-5B8A-4253-BDD3-3F09CAF1AEC2}" type="slidenum">
              <a:rPr lang="en-US" smtClean="0"/>
              <a:pPr>
                <a:defRPr/>
              </a:pPr>
              <a:t>9</a:t>
            </a:fld>
            <a:endParaRPr lang="en-US"/>
          </a:p>
        </p:txBody>
      </p:sp>
    </p:spTree>
    <p:extLst>
      <p:ext uri="{BB962C8B-B14F-4D97-AF65-F5344CB8AC3E}">
        <p14:creationId xmlns:p14="http://schemas.microsoft.com/office/powerpoint/2010/main" val="267599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23544" y="2057400"/>
            <a:ext cx="6629400" cy="990600"/>
          </a:xfrm>
          <a:solidFill>
            <a:srgbClr val="898989"/>
          </a:solidFill>
          <a:ln>
            <a:noFill/>
          </a:ln>
        </p:spPr>
        <p:txBody>
          <a:bodyPr lIns="91440" tIns="91440" rIns="91440" bIns="91440"/>
          <a:lstStyle>
            <a:lvl1pPr algn="l">
              <a:defRPr b="0" baseline="0">
                <a:solidFill>
                  <a:srgbClr val="FFFFFF"/>
                </a:solidFill>
              </a:defRPr>
            </a:lvl1pPr>
          </a:lstStyle>
          <a:p>
            <a:endParaRPr lang="en-US" dirty="0"/>
          </a:p>
        </p:txBody>
      </p:sp>
      <p:sp>
        <p:nvSpPr>
          <p:cNvPr id="3" name="Subtitle 2"/>
          <p:cNvSpPr>
            <a:spLocks noGrp="1"/>
          </p:cNvSpPr>
          <p:nvPr>
            <p:ph type="subTitle" idx="1"/>
          </p:nvPr>
        </p:nvSpPr>
        <p:spPr>
          <a:xfrm>
            <a:off x="923544" y="3048000"/>
            <a:ext cx="6400800" cy="685800"/>
          </a:xfrm>
          <a:solidFill>
            <a:srgbClr val="C7C7C7"/>
          </a:solidFill>
          <a:ln>
            <a:noFill/>
          </a:ln>
        </p:spPr>
        <p:txBody>
          <a:bodyPr lIns="0" tIns="0" rIns="0" bIns="0" anchor="b">
            <a:noAutofit/>
          </a:bodyPr>
          <a:lstStyle>
            <a:lvl1pPr marL="0" indent="0" algn="l">
              <a:lnSpc>
                <a:spcPct val="120000"/>
              </a:lnSpc>
              <a:spcBef>
                <a:spcPts val="600"/>
              </a:spcBef>
              <a:buNone/>
              <a:defRPr sz="1800" b="1" baseline="0">
                <a:solidFill>
                  <a:srgbClr val="89898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5" name="Group 4"/>
          <p:cNvGrpSpPr/>
          <p:nvPr userDrawn="1"/>
        </p:nvGrpSpPr>
        <p:grpSpPr>
          <a:xfrm>
            <a:off x="0" y="5611367"/>
            <a:ext cx="9144000" cy="1246633"/>
            <a:chOff x="0" y="5611367"/>
            <a:chExt cx="9144000" cy="1246633"/>
          </a:xfrm>
        </p:grpSpPr>
        <p:cxnSp>
          <p:nvCxnSpPr>
            <p:cNvPr id="7" name="Straight Connector 6"/>
            <p:cNvCxnSpPr>
              <a:endCxn id="10" idx="2"/>
            </p:cNvCxnSpPr>
            <p:nvPr userDrawn="1"/>
          </p:nvCxnSpPr>
          <p:spPr>
            <a:xfrm flipV="1">
              <a:off x="0" y="6312407"/>
              <a:ext cx="1219200" cy="545593"/>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1219200" y="6266687"/>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21" idx="1"/>
              <a:endCxn id="10" idx="6"/>
            </p:cNvCxnSpPr>
            <p:nvPr userDrawn="1"/>
          </p:nvCxnSpPr>
          <p:spPr>
            <a:xfrm flipH="1" flipV="1">
              <a:off x="1310640" y="6312407"/>
              <a:ext cx="699191" cy="383181"/>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2" idx="3"/>
              <a:endCxn id="21" idx="7"/>
            </p:cNvCxnSpPr>
            <p:nvPr userDrawn="1"/>
          </p:nvCxnSpPr>
          <p:spPr>
            <a:xfrm flipH="1">
              <a:off x="2074489" y="5960197"/>
              <a:ext cx="721482" cy="735391"/>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1996440" y="6682197"/>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2782580" y="5882148"/>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6" idx="2"/>
              <a:endCxn id="22" idx="6"/>
            </p:cNvCxnSpPr>
            <p:nvPr userDrawn="1"/>
          </p:nvCxnSpPr>
          <p:spPr>
            <a:xfrm flipH="1" flipV="1">
              <a:off x="2874020" y="5927868"/>
              <a:ext cx="951220" cy="400024"/>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3825240" y="6282172"/>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42" idx="2"/>
              <a:endCxn id="26" idx="6"/>
            </p:cNvCxnSpPr>
            <p:nvPr userDrawn="1"/>
          </p:nvCxnSpPr>
          <p:spPr>
            <a:xfrm flipH="1">
              <a:off x="3916680" y="5657087"/>
              <a:ext cx="1036320" cy="670805"/>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4953000" y="5611367"/>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8" idx="2"/>
              <a:endCxn id="42" idx="6"/>
            </p:cNvCxnSpPr>
            <p:nvPr userDrawn="1"/>
          </p:nvCxnSpPr>
          <p:spPr>
            <a:xfrm flipH="1" flipV="1">
              <a:off x="5044440" y="5657087"/>
              <a:ext cx="640080" cy="958596"/>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48" name="Oval 47"/>
            <p:cNvSpPr/>
            <p:nvPr userDrawn="1"/>
          </p:nvSpPr>
          <p:spPr>
            <a:xfrm>
              <a:off x="5684520" y="6569963"/>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a:stCxn id="50" idx="2"/>
              <a:endCxn id="48" idx="5"/>
            </p:cNvCxnSpPr>
            <p:nvPr userDrawn="1"/>
          </p:nvCxnSpPr>
          <p:spPr>
            <a:xfrm flipH="1">
              <a:off x="5762569" y="5888612"/>
              <a:ext cx="866831" cy="759400"/>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a:off x="6629400" y="5842892"/>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a:stCxn id="59" idx="2"/>
              <a:endCxn id="50" idx="7"/>
            </p:cNvCxnSpPr>
            <p:nvPr userDrawn="1"/>
          </p:nvCxnSpPr>
          <p:spPr>
            <a:xfrm flipH="1">
              <a:off x="6707449" y="5702807"/>
              <a:ext cx="1040161" cy="153476"/>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userDrawn="1"/>
          </p:nvSpPr>
          <p:spPr>
            <a:xfrm>
              <a:off x="7747610" y="5657087"/>
              <a:ext cx="91440" cy="91440"/>
            </a:xfrm>
            <a:prstGeom prst="ellipse">
              <a:avLst/>
            </a:prstGeom>
            <a:noFill/>
            <a:ln w="19050">
              <a:solidFill>
                <a:srgbClr val="0A57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endCxn id="59" idx="6"/>
            </p:cNvCxnSpPr>
            <p:nvPr userDrawn="1"/>
          </p:nvCxnSpPr>
          <p:spPr>
            <a:xfrm flipH="1" flipV="1">
              <a:off x="7839050" y="5702807"/>
              <a:ext cx="1304950" cy="1155193"/>
            </a:xfrm>
            <a:prstGeom prst="line">
              <a:avLst/>
            </a:prstGeom>
            <a:ln w="19050">
              <a:solidFill>
                <a:srgbClr val="0A57A4"/>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04851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457200" y="1060704"/>
            <a:ext cx="8229600" cy="4645152"/>
          </a:xfrm>
          <a:prstGeom prst="rect">
            <a:avLst/>
          </a:prstGeom>
          <a:solidFill>
            <a:srgbClr val="0A57A4"/>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marL="344488" indent="-344488" defTabSz="914400">
              <a:lnSpc>
                <a:spcPct val="100000"/>
              </a:lnSpc>
              <a:spcBef>
                <a:spcPct val="50000"/>
              </a:spcBef>
              <a:buFont typeface="Times" pitchFamily="18" charset="0"/>
              <a:buChar char="+"/>
            </a:pPr>
            <a:endParaRPr lang="en-US" b="1">
              <a:solidFill>
                <a:schemeClr val="tx1"/>
              </a:solidFill>
              <a:latin typeface="Arial" pitchFamily="34" charset="0"/>
            </a:endParaRPr>
          </a:p>
        </p:txBody>
      </p:sp>
      <p:cxnSp>
        <p:nvCxnSpPr>
          <p:cNvPr id="8" name="Straight Connector 7"/>
          <p:cNvCxnSpPr/>
          <p:nvPr userDrawn="1"/>
        </p:nvCxnSpPr>
        <p:spPr bwMode="auto">
          <a:xfrm>
            <a:off x="457200" y="903288"/>
            <a:ext cx="8229600" cy="1587"/>
          </a:xfrm>
          <a:prstGeom prst="line">
            <a:avLst/>
          </a:prstGeom>
          <a:ln w="6350" cap="flat" cmpd="sng" algn="ctr">
            <a:solidFill>
              <a:schemeClr val="tx1">
                <a:lumMod val="75000"/>
                <a:lumOff val="25000"/>
              </a:schemeClr>
            </a:solidFill>
            <a:prstDash val="dot"/>
            <a:round/>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ctrTitle"/>
          </p:nvPr>
        </p:nvSpPr>
        <p:spPr>
          <a:xfrm>
            <a:off x="923544" y="3581400"/>
            <a:ext cx="6629400" cy="1066800"/>
          </a:xfrm>
        </p:spPr>
        <p:txBody>
          <a:bodyPr/>
          <a:lstStyle>
            <a:lvl1pP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23544" y="4919472"/>
            <a:ext cx="6400800" cy="674688"/>
          </a:xfrm>
        </p:spPr>
        <p:txBody>
          <a:bodyPr lIns="0" tIns="0" rIns="0" bIns="0">
            <a:noAutofit/>
          </a:bodyPr>
          <a:lstStyle>
            <a:lvl1pPr marL="0" indent="0" algn="l">
              <a:lnSpc>
                <a:spcPct val="120000"/>
              </a:lnSpc>
              <a:spcBef>
                <a:spcPts val="600"/>
              </a:spcBef>
              <a:buNone/>
              <a:defRPr sz="1800" b="1" baseline="0">
                <a:solidFill>
                  <a:srgbClr val="FFFFFF"/>
                </a:solidFill>
                <a:latin typeface="Marydale" pitchFamily="2" charset="0"/>
                <a:cs typeface="Marydal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5" name="Content Placeholder 28"/>
          <p:cNvSpPr>
            <a:spLocks noGrp="1"/>
          </p:cNvSpPr>
          <p:nvPr>
            <p:ph sz="quarter" idx="10"/>
          </p:nvPr>
        </p:nvSpPr>
        <p:spPr>
          <a:xfrm>
            <a:off x="923544" y="5888736"/>
            <a:ext cx="4242816" cy="493776"/>
          </a:xfrm>
        </p:spPr>
        <p:txBody>
          <a:bodyPr lIns="0" tIns="0" rIns="0" bIns="0" anchor="t" anchorCtr="0">
            <a:normAutofit/>
          </a:bodyPr>
          <a:lstStyle>
            <a:lvl1pPr>
              <a:spcBef>
                <a:spcPts val="300"/>
              </a:spcBef>
              <a:buNone/>
              <a:defRPr sz="1600" baseline="0">
                <a:solidFill>
                  <a:schemeClr val="tx1">
                    <a:lumMod val="75000"/>
                    <a:lumOff val="25000"/>
                  </a:schemeClr>
                </a:solidFill>
                <a:latin typeface="Arial"/>
                <a:cs typeface="Arial"/>
              </a:defRPr>
            </a:lvl1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60370" y="269333"/>
            <a:ext cx="1959620" cy="53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348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6" descr="ist2_3534740-business-team.jpg"/>
          <p:cNvPicPr>
            <a:picLocks noChangeAspect="1"/>
          </p:cNvPicPr>
          <p:nvPr userDrawn="1"/>
        </p:nvPicPr>
        <p:blipFill>
          <a:blip r:embed="rId2">
            <a:extLst>
              <a:ext uri="{28A0092B-C50C-407E-A947-70E740481C1C}">
                <a14:useLocalDpi xmlns:a14="http://schemas.microsoft.com/office/drawing/2010/main" val="0"/>
              </a:ext>
            </a:extLst>
          </a:blip>
          <a:srcRect l="15385" t="39336" r="1538" b="34444"/>
          <a:stretch>
            <a:fillRect/>
          </a:stretch>
        </p:blipFill>
        <p:spPr bwMode="auto">
          <a:xfrm>
            <a:off x="457200" y="1055688"/>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457200" y="903288"/>
            <a:ext cx="8229600" cy="1587"/>
          </a:xfrm>
          <a:prstGeom prst="line">
            <a:avLst/>
          </a:prstGeom>
          <a:ln w="6350" cap="flat" cmpd="sng" algn="ctr">
            <a:solidFill>
              <a:schemeClr val="tx1">
                <a:lumMod val="75000"/>
                <a:lumOff val="25000"/>
              </a:schemeClr>
            </a:solidFill>
            <a:prstDash val="dot"/>
            <a:round/>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
        <p:nvSpPr>
          <p:cNvPr id="9" name="Title 1"/>
          <p:cNvSpPr>
            <a:spLocks noGrp="1"/>
          </p:cNvSpPr>
          <p:nvPr>
            <p:ph type="ctrTitle"/>
          </p:nvPr>
        </p:nvSpPr>
        <p:spPr>
          <a:xfrm>
            <a:off x="923544" y="3581400"/>
            <a:ext cx="6629400" cy="1066800"/>
          </a:xfrm>
        </p:spPr>
        <p:txBody>
          <a:bodyPr/>
          <a:lstStyle>
            <a:lvl1pPr>
              <a:defRPr>
                <a:solidFill>
                  <a:srgbClr val="0A57A4"/>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923544" y="4919472"/>
            <a:ext cx="6400800" cy="674689"/>
          </a:xfrm>
        </p:spPr>
        <p:txBody>
          <a:bodyPr lIns="0" tIns="0" rIns="0" bIns="0">
            <a:noAutofit/>
          </a:bodyPr>
          <a:lstStyle>
            <a:lvl1pPr marL="0" indent="0" algn="l">
              <a:lnSpc>
                <a:spcPct val="120000"/>
              </a:lnSpc>
              <a:spcBef>
                <a:spcPts val="600"/>
              </a:spcBef>
              <a:buNone/>
              <a:defRPr sz="1800" b="1" baseline="0">
                <a:solidFill>
                  <a:srgbClr val="0A57A4"/>
                </a:solidFill>
                <a:latin typeface="Marydale" pitchFamily="2" charset="0"/>
                <a:cs typeface="Marydal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Content Placeholder 28"/>
          <p:cNvSpPr>
            <a:spLocks noGrp="1"/>
          </p:cNvSpPr>
          <p:nvPr>
            <p:ph sz="quarter" idx="10"/>
          </p:nvPr>
        </p:nvSpPr>
        <p:spPr>
          <a:xfrm>
            <a:off x="923544" y="5888736"/>
            <a:ext cx="4242816" cy="493776"/>
          </a:xfrm>
        </p:spPr>
        <p:txBody>
          <a:bodyPr lIns="0" tIns="0" rIns="0" bIns="0" anchor="t" anchorCtr="0">
            <a:noAutofit/>
          </a:bodyPr>
          <a:lstStyle>
            <a:lvl1pPr>
              <a:spcBef>
                <a:spcPts val="300"/>
              </a:spcBef>
              <a:buNone/>
              <a:defRPr sz="1600" baseline="0">
                <a:solidFill>
                  <a:schemeClr val="tx1">
                    <a:lumMod val="75000"/>
                    <a:lumOff val="25000"/>
                  </a:schemeClr>
                </a:solidFill>
                <a:latin typeface="Arial"/>
                <a:cs typeface="Arial"/>
              </a:defRPr>
            </a:lvl1pPr>
          </a:lstStyle>
          <a:p>
            <a:pPr lvl="0"/>
            <a:r>
              <a:rPr lang="en-US" dirty="0"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59975" y="269333"/>
            <a:ext cx="1715993" cy="47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92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771647"/>
          </a:xfrm>
        </p:spPr>
        <p:txBody>
          <a:bodyPr/>
          <a:lstStyle>
            <a:lvl1pPr>
              <a:defRPr>
                <a:solidFill>
                  <a:srgbClr val="0A57A4"/>
                </a:solidFill>
              </a:defRPr>
            </a:lvl1p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762000" y="1914648"/>
            <a:ext cx="7924800" cy="4257552"/>
          </a:xfrm>
        </p:spPr>
        <p:txBody>
          <a:bodyPr lIns="0" tIns="0" rIns="0" bIns="0">
            <a:noAutofit/>
          </a:bodyPr>
          <a:lstStyle>
            <a:lvl1pPr marL="320040" indent="-320040">
              <a:lnSpc>
                <a:spcPct val="150000"/>
              </a:lnSpc>
              <a:spcBef>
                <a:spcPts val="600"/>
              </a:spcBef>
              <a:buClr>
                <a:schemeClr val="tx1">
                  <a:lumMod val="75000"/>
                  <a:lumOff val="25000"/>
                </a:schemeClr>
              </a:buClr>
              <a:defRPr sz="2000">
                <a:solidFill>
                  <a:schemeClr val="tx1">
                    <a:lumMod val="75000"/>
                    <a:lumOff val="25000"/>
                  </a:schemeClr>
                </a:solidFill>
                <a:latin typeface="Arial"/>
                <a:cs typeface="Arial"/>
              </a:defRPr>
            </a:lvl1pPr>
          </a:lstStyle>
          <a:p>
            <a:pPr lvl="0"/>
            <a:r>
              <a:rPr lang="en-US" dirty="0" smtClean="0"/>
              <a:t>Click to edit Master text styles</a:t>
            </a:r>
          </a:p>
        </p:txBody>
      </p:sp>
      <p:sp>
        <p:nvSpPr>
          <p:cNvPr id="5" name="Slide Number Placeholder 12"/>
          <p:cNvSpPr>
            <a:spLocks noGrp="1"/>
          </p:cNvSpPr>
          <p:nvPr>
            <p:ph type="sldNum" sz="quarter" idx="14"/>
          </p:nvPr>
        </p:nvSpPr>
        <p:spPr>
          <a:xfrm>
            <a:off x="6629400" y="6385053"/>
            <a:ext cx="2133600" cy="365125"/>
          </a:xfrm>
        </p:spPr>
        <p:txBody>
          <a:bodyPr/>
          <a:lstStyle>
            <a:lvl1pPr algn="r">
              <a:defRPr smtClean="0"/>
            </a:lvl1pPr>
          </a:lstStyle>
          <a:p>
            <a:pPr>
              <a:defRPr/>
            </a:pPr>
            <a:fld id="{93776BB6-B4BB-4CA8-9C7B-97C85A138492}" type="slidenum">
              <a:rPr lang="en-US" smtClean="0"/>
              <a:pPr>
                <a:defRPr/>
              </a:pPr>
              <a:t>‹#›</a:t>
            </a:fld>
            <a:endParaRPr lang="en-US"/>
          </a:p>
        </p:txBody>
      </p:sp>
    </p:spTree>
    <p:extLst>
      <p:ext uri="{BB962C8B-B14F-4D97-AF65-F5344CB8AC3E}">
        <p14:creationId xmlns:p14="http://schemas.microsoft.com/office/powerpoint/2010/main" val="3257295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a:xfrm>
            <a:off x="457200" y="914400"/>
            <a:ext cx="8229600" cy="5120640"/>
          </a:xfrm>
          <a:prstGeom prst="rect">
            <a:avLst/>
          </a:prstGeom>
          <a:solidFill>
            <a:srgbClr val="0A57A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lnSpc>
                <a:spcPct val="100000"/>
              </a:lnSpc>
              <a:spcBef>
                <a:spcPct val="0"/>
              </a:spcBef>
              <a:buFontTx/>
              <a:buNone/>
              <a:defRPr/>
            </a:pPr>
            <a:endParaRPr lang="en-US">
              <a:solidFill>
                <a:srgbClr val="0A57A4"/>
              </a:solidFill>
              <a:ea typeface="ＭＳ Ｐゴシック" charset="-128"/>
            </a:endParaRPr>
          </a:p>
        </p:txBody>
      </p:sp>
      <p:cxnSp>
        <p:nvCxnSpPr>
          <p:cNvPr id="4" name="Straight Connector 3"/>
          <p:cNvCxnSpPr/>
          <p:nvPr userDrawn="1"/>
        </p:nvCxnSpPr>
        <p:spPr bwMode="auto">
          <a:xfrm>
            <a:off x="457200" y="457200"/>
            <a:ext cx="8229600" cy="1588"/>
          </a:xfrm>
          <a:prstGeom prst="line">
            <a:avLst/>
          </a:prstGeom>
          <a:ln w="6350" cap="flat" cmpd="sng" algn="ctr">
            <a:solidFill>
              <a:schemeClr val="tx1">
                <a:lumMod val="75000"/>
                <a:lumOff val="25000"/>
              </a:schemeClr>
            </a:solidFill>
            <a:prstDash val="dot"/>
            <a:round/>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914400" y="914400"/>
            <a:ext cx="7772400" cy="1463675"/>
          </a:xfrm>
        </p:spPr>
        <p:txBody>
          <a:bodyPr tIns="182880" anchor="t"/>
          <a:lstStyle>
            <a:lvl1pPr>
              <a:defRPr>
                <a:solidFill>
                  <a:schemeClr val="bg1"/>
                </a:solidFill>
              </a:defRPr>
            </a:lvl1pPr>
          </a:lstStyle>
          <a:p>
            <a:r>
              <a:rPr lang="en-US" dirty="0" smtClean="0"/>
              <a:t>Click to edit Master title style</a:t>
            </a:r>
            <a:endParaRPr lang="en-US" dirty="0"/>
          </a:p>
        </p:txBody>
      </p:sp>
      <p:sp>
        <p:nvSpPr>
          <p:cNvPr id="6" name="Slide Number Placeholder 12"/>
          <p:cNvSpPr>
            <a:spLocks noGrp="1"/>
          </p:cNvSpPr>
          <p:nvPr>
            <p:ph type="sldNum" sz="quarter" idx="14"/>
          </p:nvPr>
        </p:nvSpPr>
        <p:spPr>
          <a:xfrm>
            <a:off x="6629400" y="6385053"/>
            <a:ext cx="2133600" cy="365125"/>
          </a:xfrm>
        </p:spPr>
        <p:txBody>
          <a:bodyPr/>
          <a:lstStyle>
            <a:lvl1pPr algn="r">
              <a:defRPr smtClean="0"/>
            </a:lvl1pPr>
          </a:lstStyle>
          <a:p>
            <a:pPr>
              <a:defRPr/>
            </a:pPr>
            <a:fld id="{93776BB6-B4BB-4CA8-9C7B-97C85A138492}" type="slidenum">
              <a:rPr lang="en-US" smtClean="0"/>
              <a:pPr>
                <a:defRPr/>
              </a:pPr>
              <a:t>‹#›</a:t>
            </a:fld>
            <a:endParaRPr lang="en-US"/>
          </a:p>
        </p:txBody>
      </p:sp>
      <p:cxnSp>
        <p:nvCxnSpPr>
          <p:cNvPr id="7" name="Straight Connector 6"/>
          <p:cNvCxnSpPr/>
          <p:nvPr userDrawn="1"/>
        </p:nvCxnSpPr>
        <p:spPr bwMode="auto">
          <a:xfrm>
            <a:off x="533400" y="6324600"/>
            <a:ext cx="8229600" cy="1588"/>
          </a:xfrm>
          <a:prstGeom prst="line">
            <a:avLst/>
          </a:prstGeom>
          <a:ln w="6350" cap="flat" cmpd="sng" algn="ctr">
            <a:solidFill>
              <a:schemeClr val="tx1">
                <a:lumMod val="75000"/>
                <a:lumOff val="25000"/>
              </a:schemeClr>
            </a:solidFill>
            <a:prstDash val="dot"/>
            <a:round/>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09538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6096000" cy="838200"/>
          </a:xfrm>
        </p:spPr>
        <p:txBody>
          <a:bodyPr/>
          <a:lstStyle>
            <a:lvl1pPr>
              <a:defRPr b="1" baseline="0">
                <a:solidFill>
                  <a:srgbClr val="0A57A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844676"/>
            <a:ext cx="7467600" cy="3260724"/>
          </a:xfrm>
        </p:spPr>
        <p:txBody>
          <a:bodyPr lIns="0" tIns="0" rIns="0" bIns="0">
            <a:normAutofit/>
          </a:bodyPr>
          <a:lstStyle>
            <a:lvl1pPr marL="0" indent="0">
              <a:lnSpc>
                <a:spcPct val="120000"/>
              </a:lnSpc>
              <a:spcBef>
                <a:spcPts val="0"/>
              </a:spcBef>
              <a:buNone/>
              <a:defRPr sz="3000" b="1" i="0" baseline="0">
                <a:solidFill>
                  <a:srgbClr val="404040"/>
                </a:solidFill>
                <a:latin typeface="Marydale" pitchFamily="2" charset="0"/>
                <a:cs typeface="Marydal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4648200"/>
            <a:ext cx="3736975" cy="639762"/>
          </a:xfrm>
        </p:spPr>
        <p:txBody>
          <a:bodyPr anchor="b">
            <a:normAutofit/>
          </a:bodyPr>
          <a:lstStyle>
            <a:lvl1pPr marL="0" indent="0" algn="r">
              <a:buNone/>
              <a:defRPr sz="2000" b="0" baseline="0">
                <a:solidFill>
                  <a:srgbClr val="0A57A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12"/>
          <p:cNvSpPr>
            <a:spLocks noGrp="1"/>
          </p:cNvSpPr>
          <p:nvPr>
            <p:ph type="sldNum" sz="quarter" idx="14"/>
          </p:nvPr>
        </p:nvSpPr>
        <p:spPr>
          <a:xfrm>
            <a:off x="6629400" y="6385053"/>
            <a:ext cx="2133600" cy="365125"/>
          </a:xfrm>
        </p:spPr>
        <p:txBody>
          <a:bodyPr/>
          <a:lstStyle>
            <a:lvl1pPr algn="r">
              <a:defRPr smtClean="0"/>
            </a:lvl1pPr>
          </a:lstStyle>
          <a:p>
            <a:pPr>
              <a:defRPr/>
            </a:pPr>
            <a:fld id="{93776BB6-B4BB-4CA8-9C7B-97C85A138492}" type="slidenum">
              <a:rPr lang="en-US" smtClean="0"/>
              <a:pPr>
                <a:defRPr/>
              </a:pPr>
              <a:t>‹#›</a:t>
            </a:fld>
            <a:endParaRPr lang="en-US"/>
          </a:p>
        </p:txBody>
      </p:sp>
    </p:spTree>
    <p:extLst>
      <p:ext uri="{BB962C8B-B14F-4D97-AF65-F5344CB8AC3E}">
        <p14:creationId xmlns:p14="http://schemas.microsoft.com/office/powerpoint/2010/main" val="33652375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r>
              <a:rPr lang="en-US" smtClean="0"/>
              <a:t>Third level</a:t>
            </a:r>
          </a:p>
        </p:txBody>
      </p:sp>
      <p:sp>
        <p:nvSpPr>
          <p:cNvPr id="13" name="Slide Number Placeholder 12"/>
          <p:cNvSpPr>
            <a:spLocks noGrp="1"/>
          </p:cNvSpPr>
          <p:nvPr>
            <p:ph type="sldNum" sz="quarter" idx="4"/>
          </p:nvPr>
        </p:nvSpPr>
        <p:spPr>
          <a:xfrm>
            <a:off x="457200" y="6402388"/>
            <a:ext cx="2133600" cy="365125"/>
          </a:xfrm>
          <a:prstGeom prst="rect">
            <a:avLst/>
          </a:prstGeom>
        </p:spPr>
        <p:txBody>
          <a:bodyPr vert="horz" wrap="square" lIns="0" tIns="0" rIns="0" bIns="0" numCol="1" anchor="ctr" anchorCtr="0" compatLnSpc="1">
            <a:prstTxWarp prst="textNoShape">
              <a:avLst/>
            </a:prstTxWarp>
          </a:bodyPr>
          <a:lstStyle>
            <a:lvl1pPr eaLnBrk="1" hangingPunct="1">
              <a:lnSpc>
                <a:spcPct val="100000"/>
              </a:lnSpc>
              <a:spcBef>
                <a:spcPct val="0"/>
              </a:spcBef>
              <a:buFontTx/>
              <a:buNone/>
              <a:defRPr sz="1200" smtClean="0">
                <a:solidFill>
                  <a:srgbClr val="898989"/>
                </a:solidFill>
                <a:latin typeface="Arial" pitchFamily="34" charset="0"/>
              </a:defRPr>
            </a:lvl1pPr>
          </a:lstStyle>
          <a:p>
            <a:pPr>
              <a:defRPr/>
            </a:pPr>
            <a:fld id="{7C2EE2E1-F361-41FC-AE8F-A961C7A099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01" r:id="rId2"/>
    <p:sldLayoutId id="2147483796" r:id="rId3"/>
    <p:sldLayoutId id="2147483797" r:id="rId4"/>
    <p:sldLayoutId id="2147483798" r:id="rId5"/>
    <p:sldLayoutId id="2147483799" r:id="rId6"/>
  </p:sldLayoutIdLst>
  <p:timing>
    <p:tnLst>
      <p:par>
        <p:cTn id="1" dur="indefinite" restart="never" nodeType="tmRoot"/>
      </p:par>
    </p:tnLst>
  </p:timing>
  <p:hf hdr="0"/>
  <p:txStyles>
    <p:title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319088" indent="-319088" algn="l" defTabSz="457200" rtl="0" eaLnBrk="0" fontAlgn="base" hangingPunct="0">
        <a:lnSpc>
          <a:spcPct val="150000"/>
        </a:lnSpc>
        <a:spcBef>
          <a:spcPts val="600"/>
        </a:spcBef>
        <a:spcAft>
          <a:spcPct val="0"/>
        </a:spcAft>
        <a:buClr>
          <a:srgbClr val="404040"/>
        </a:buClr>
        <a:buFont typeface="Arial" pitchFamily="34" charset="0"/>
        <a:buChar char="•"/>
        <a:defRPr sz="2400" kern="1200">
          <a:solidFill>
            <a:srgbClr val="404040"/>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37" name="Title 4"/>
          <p:cNvSpPr txBox="1">
            <a:spLocks/>
          </p:cNvSpPr>
          <p:nvPr/>
        </p:nvSpPr>
        <p:spPr bwMode="auto">
          <a:xfrm>
            <a:off x="2495550" y="1371600"/>
            <a:ext cx="3981450" cy="3981450"/>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 name="Title 4"/>
          <p:cNvSpPr>
            <a:spLocks noGrp="1"/>
          </p:cNvSpPr>
          <p:nvPr>
            <p:ph type="ctrTitle"/>
          </p:nvPr>
        </p:nvSpPr>
        <p:spPr>
          <a:xfrm>
            <a:off x="2724150" y="1607352"/>
            <a:ext cx="3524249" cy="3524249"/>
          </a:xfrm>
          <a:prstGeom prst="ellipse">
            <a:avLst/>
          </a:prstGeom>
          <a:solidFill>
            <a:srgbClr val="C2D5E8"/>
          </a:solidFill>
          <a:ln w="28575">
            <a:solidFill>
              <a:schemeClr val="bg1"/>
            </a:solidFill>
          </a:ln>
        </p:spPr>
        <p:txBody>
          <a:bodyPr anchor="ctr"/>
          <a:lstStyle/>
          <a:p>
            <a:pPr algn="ctr"/>
            <a:r>
              <a:rPr lang="en-US" b="1" dirty="0" smtClean="0">
                <a:solidFill>
                  <a:srgbClr val="0A57A4"/>
                </a:solidFill>
              </a:rPr>
              <a:t>Using the</a:t>
            </a:r>
            <a:br>
              <a:rPr lang="en-US" b="1" dirty="0" smtClean="0">
                <a:solidFill>
                  <a:srgbClr val="0A57A4"/>
                </a:solidFill>
              </a:rPr>
            </a:br>
            <a:r>
              <a:rPr lang="en-US" b="1" dirty="0" smtClean="0">
                <a:solidFill>
                  <a:srgbClr val="0A57A4"/>
                </a:solidFill>
              </a:rPr>
              <a:t>Evaluation Capacity Diagnostic</a:t>
            </a:r>
            <a:endParaRPr lang="en-US" b="1" dirty="0">
              <a:solidFill>
                <a:srgbClr val="0A57A4"/>
              </a:solidFill>
            </a:endParaRPr>
          </a:p>
        </p:txBody>
      </p:sp>
      <p:sp>
        <p:nvSpPr>
          <p:cNvPr id="8" name="TextBox 7"/>
          <p:cNvSpPr txBox="1"/>
          <p:nvPr/>
        </p:nvSpPr>
        <p:spPr>
          <a:xfrm>
            <a:off x="3739991" y="2153988"/>
            <a:ext cx="1531898" cy="360612"/>
          </a:xfrm>
          <a:prstGeom prst="rect">
            <a:avLst/>
          </a:prstGeom>
          <a:noFill/>
        </p:spPr>
        <p:txBody>
          <a:bodyPr wrap="square" rtlCol="0">
            <a:spAutoFit/>
          </a:bodyPr>
          <a:lstStyle/>
          <a:p>
            <a:pPr algn="ctr"/>
            <a:r>
              <a:rPr lang="en-US" sz="1600" dirty="0" smtClean="0">
                <a:solidFill>
                  <a:srgbClr val="0A57A4"/>
                </a:solidFill>
                <a:latin typeface="Arial" panose="020B0604020202020204" pitchFamily="34" charset="0"/>
                <a:cs typeface="Arial" panose="020B0604020202020204" pitchFamily="34" charset="0"/>
              </a:rPr>
              <a:t>AEA 2016:</a:t>
            </a:r>
          </a:p>
        </p:txBody>
      </p:sp>
      <p:sp>
        <p:nvSpPr>
          <p:cNvPr id="12" name="TextBox 11"/>
          <p:cNvSpPr txBox="1"/>
          <p:nvPr/>
        </p:nvSpPr>
        <p:spPr>
          <a:xfrm>
            <a:off x="3400838" y="4301901"/>
            <a:ext cx="2170872" cy="387798"/>
          </a:xfrm>
          <a:prstGeom prst="rect">
            <a:avLst/>
          </a:prstGeom>
          <a:noFill/>
        </p:spPr>
        <p:txBody>
          <a:bodyPr wrap="square" rtlCol="0">
            <a:spAutoFit/>
          </a:bodyPr>
          <a:lstStyle>
            <a:defPPr>
              <a:defRPr lang="en-US"/>
            </a:defPPr>
            <a:lvl1pPr algn="ctr">
              <a:defRPr sz="1400" i="1">
                <a:solidFill>
                  <a:sysClr val="windowText" lastClr="000000"/>
                </a:solidFill>
                <a:latin typeface="Arial" panose="020B0604020202020204" pitchFamily="34" charset="0"/>
                <a:cs typeface="Arial" panose="020B0604020202020204" pitchFamily="34" charset="0"/>
              </a:defRPr>
            </a:lvl1pPr>
          </a:lstStyle>
          <a:p>
            <a:r>
              <a:rPr lang="en-US" sz="1600" i="0" dirty="0">
                <a:solidFill>
                  <a:srgbClr val="0A57A4"/>
                </a:solidFill>
              </a:rPr>
              <a:t>October 27, 2016</a:t>
            </a:r>
          </a:p>
        </p:txBody>
      </p:sp>
      <p:grpSp>
        <p:nvGrpSpPr>
          <p:cNvPr id="11" name="Group 10"/>
          <p:cNvGrpSpPr/>
          <p:nvPr/>
        </p:nvGrpSpPr>
        <p:grpSpPr>
          <a:xfrm>
            <a:off x="6256" y="570495"/>
            <a:ext cx="9144000" cy="1036858"/>
            <a:chOff x="0" y="3429000"/>
            <a:chExt cx="9144000" cy="1036858"/>
          </a:xfrm>
        </p:grpSpPr>
        <p:cxnSp>
          <p:nvCxnSpPr>
            <p:cNvPr id="19" name="Straight Connector 18"/>
            <p:cNvCxnSpPr>
              <a:endCxn id="20" idx="2"/>
            </p:cNvCxnSpPr>
            <p:nvPr/>
          </p:nvCxnSpPr>
          <p:spPr>
            <a:xfrm>
              <a:off x="0" y="4345238"/>
              <a:ext cx="996046" cy="7490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996046" y="4374418"/>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3" idx="2"/>
              <a:endCxn id="20" idx="6"/>
            </p:cNvCxnSpPr>
            <p:nvPr/>
          </p:nvCxnSpPr>
          <p:spPr>
            <a:xfrm flipH="1">
              <a:off x="1087486" y="4117725"/>
              <a:ext cx="1079195" cy="302413"/>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4" idx="3"/>
              <a:endCxn id="23" idx="6"/>
            </p:cNvCxnSpPr>
            <p:nvPr/>
          </p:nvCxnSpPr>
          <p:spPr>
            <a:xfrm flipH="1" flipV="1">
              <a:off x="2258121" y="4117725"/>
              <a:ext cx="949726" cy="110378"/>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6681" y="407200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194456" y="4150054"/>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p:nvCxnSpPr>
          <p:spPr>
            <a:xfrm flipH="1">
              <a:off x="3285896" y="3550920"/>
              <a:ext cx="539344" cy="644854"/>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3825240" y="35052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p:nvCxnSpPr>
          <p:spPr>
            <a:xfrm flipH="1" flipV="1">
              <a:off x="3916680" y="3550920"/>
              <a:ext cx="770494" cy="345915"/>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687174" y="385111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6"/>
            </p:cNvCxnSpPr>
            <p:nvPr/>
          </p:nvCxnSpPr>
          <p:spPr>
            <a:xfrm flipH="1" flipV="1">
              <a:off x="4778614" y="3896835"/>
              <a:ext cx="892515" cy="26661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671129" y="411772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p:nvCxnSpPr>
          <p:spPr>
            <a:xfrm flipH="1">
              <a:off x="5749178" y="3474720"/>
              <a:ext cx="880222"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629400" y="34290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4" idx="2"/>
              <a:endCxn id="32" idx="5"/>
            </p:cNvCxnSpPr>
            <p:nvPr/>
          </p:nvCxnSpPr>
          <p:spPr>
            <a:xfrm flipH="1" flipV="1">
              <a:off x="6707449" y="3507049"/>
              <a:ext cx="754055" cy="669787"/>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461504" y="4131116"/>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4" idx="6"/>
            </p:cNvCxnSpPr>
            <p:nvPr/>
          </p:nvCxnSpPr>
          <p:spPr>
            <a:xfrm flipH="1">
              <a:off x="7552944" y="3520440"/>
              <a:ext cx="1591056"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grpSp>
      <p:sp>
        <p:nvSpPr>
          <p:cNvPr id="39" name="Subtitle 5"/>
          <p:cNvSpPr>
            <a:spLocks noGrp="1"/>
          </p:cNvSpPr>
          <p:nvPr>
            <p:ph type="subTitle" idx="1"/>
          </p:nvPr>
        </p:nvSpPr>
        <p:spPr>
          <a:xfrm>
            <a:off x="332080" y="4572000"/>
            <a:ext cx="3477920" cy="1074019"/>
          </a:xfrm>
          <a:noFill/>
        </p:spPr>
        <p:txBody>
          <a:bodyPr lIns="91440" tIns="91440" rIns="91440" bIns="91440"/>
          <a:lstStyle/>
          <a:p>
            <a:pPr>
              <a:spcBef>
                <a:spcPts val="0"/>
              </a:spcBef>
            </a:pPr>
            <a:r>
              <a:rPr lang="en-US" dirty="0" smtClean="0">
                <a:solidFill>
                  <a:srgbClr val="0A57A4"/>
                </a:solidFill>
              </a:rPr>
              <a:t>Anjie Rosga, PhD</a:t>
            </a:r>
          </a:p>
          <a:p>
            <a:pPr>
              <a:spcBef>
                <a:spcPts val="0"/>
              </a:spcBef>
            </a:pPr>
            <a:r>
              <a:rPr lang="en-US" b="0" dirty="0" smtClean="0">
                <a:solidFill>
                  <a:srgbClr val="0A57A4"/>
                </a:solidFill>
              </a:rPr>
              <a:t>arosga@informingchange.com</a:t>
            </a:r>
            <a:endParaRPr lang="en-US" b="0" dirty="0">
              <a:solidFill>
                <a:srgbClr val="0A57A4"/>
              </a:solidFill>
            </a:endParaRPr>
          </a:p>
        </p:txBody>
      </p:sp>
      <p:pic>
        <p:nvPicPr>
          <p:cNvPr id="40" name="Picture 3" descr="M:\Branding\2013 Rebrand\Logo Design\FINAL LOGO FILES\2015_New_PNG_Files\2015_Logo_Main_wTag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21" y="5615748"/>
            <a:ext cx="1401442"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17823" y="657528"/>
            <a:ext cx="9779646" cy="933441"/>
            <a:chOff x="0" y="5611365"/>
            <a:chExt cx="9144001" cy="1246637"/>
          </a:xfrm>
        </p:grpSpPr>
        <p:cxnSp>
          <p:nvCxnSpPr>
            <p:cNvPr id="53" name="Straight Connector 52"/>
            <p:cNvCxnSpPr>
              <a:endCxn id="54"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54" name="Oval 53"/>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a:stCxn id="57" idx="1"/>
              <a:endCxn id="54"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8" idx="3"/>
              <a:endCxn id="57"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57" name="Oval 56"/>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60" idx="2"/>
              <a:endCxn id="58"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60" name="Oval 59"/>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2" idx="2"/>
              <a:endCxn id="60"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62" name="Oval 61"/>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4" idx="2"/>
              <a:endCxn id="62"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66" idx="2"/>
              <a:endCxn id="64"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66" name="Oval 65"/>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8" idx="2"/>
              <a:endCxn id="66"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68" name="Oval 67"/>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endCxn id="68"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70" name="Title 5"/>
          <p:cNvSpPr>
            <a:spLocks noGrp="1"/>
          </p:cNvSpPr>
          <p:nvPr>
            <p:ph type="title"/>
          </p:nvPr>
        </p:nvSpPr>
        <p:spPr>
          <a:xfrm>
            <a:off x="889000" y="990600"/>
            <a:ext cx="7924774" cy="838200"/>
          </a:xfrm>
        </p:spPr>
        <p:txBody>
          <a:bodyPr/>
          <a:lstStyle/>
          <a:p>
            <a:r>
              <a:rPr lang="en-US" dirty="0" smtClean="0"/>
              <a:t>The different stages of evaluation readiness</a:t>
            </a:r>
            <a:endParaRPr lang="en-US" dirty="0"/>
          </a:p>
        </p:txBody>
      </p:sp>
      <p:sp>
        <p:nvSpPr>
          <p:cNvPr id="29" name="Rectangle 28"/>
          <p:cNvSpPr/>
          <p:nvPr/>
        </p:nvSpPr>
        <p:spPr>
          <a:xfrm>
            <a:off x="5111972" y="3378423"/>
            <a:ext cx="1192695" cy="8348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Rectangle 49"/>
          <p:cNvSpPr/>
          <p:nvPr/>
        </p:nvSpPr>
        <p:spPr>
          <a:xfrm>
            <a:off x="996294" y="3629240"/>
            <a:ext cx="1191263" cy="3925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6" name="Group 85"/>
          <p:cNvGrpSpPr/>
          <p:nvPr/>
        </p:nvGrpSpPr>
        <p:grpSpPr>
          <a:xfrm>
            <a:off x="666293" y="2862379"/>
            <a:ext cx="7811414" cy="2102581"/>
            <a:chOff x="762000" y="2710228"/>
            <a:chExt cx="7811414" cy="2102581"/>
          </a:xfrm>
        </p:grpSpPr>
        <p:grpSp>
          <p:nvGrpSpPr>
            <p:cNvPr id="85" name="Group 84"/>
            <p:cNvGrpSpPr/>
            <p:nvPr/>
          </p:nvGrpSpPr>
          <p:grpSpPr>
            <a:xfrm>
              <a:off x="762000" y="2710228"/>
              <a:ext cx="7811414" cy="2102581"/>
              <a:chOff x="762000" y="2710228"/>
              <a:chExt cx="7811414" cy="2102581"/>
            </a:xfrm>
          </p:grpSpPr>
          <p:grpSp>
            <p:nvGrpSpPr>
              <p:cNvPr id="80" name="Group 79"/>
              <p:cNvGrpSpPr/>
              <p:nvPr/>
            </p:nvGrpSpPr>
            <p:grpSpPr>
              <a:xfrm>
                <a:off x="762000" y="2710228"/>
                <a:ext cx="7811414" cy="2102581"/>
                <a:chOff x="762000" y="2710228"/>
                <a:chExt cx="7811414" cy="2102581"/>
              </a:xfrm>
            </p:grpSpPr>
            <p:sp>
              <p:nvSpPr>
                <p:cNvPr id="78" name="Pentagon 77"/>
                <p:cNvSpPr/>
                <p:nvPr/>
              </p:nvSpPr>
              <p:spPr>
                <a:xfrm>
                  <a:off x="762000" y="2710228"/>
                  <a:ext cx="7811414" cy="2102581"/>
                </a:xfrm>
                <a:prstGeom prst="homePlat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5966370" y="2710228"/>
                  <a:ext cx="1960619" cy="1960618"/>
                  <a:chOff x="5954159" y="2666987"/>
                  <a:chExt cx="2206750" cy="2206739"/>
                </a:xfrm>
              </p:grpSpPr>
              <p:sp>
                <p:nvSpPr>
                  <p:cNvPr id="71" name="Title 4"/>
                  <p:cNvSpPr txBox="1">
                    <a:spLocks/>
                  </p:cNvSpPr>
                  <p:nvPr/>
                </p:nvSpPr>
                <p:spPr bwMode="auto">
                  <a:xfrm>
                    <a:off x="5954159" y="2666987"/>
                    <a:ext cx="2206750" cy="2206739"/>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72" name="Title 4"/>
                  <p:cNvSpPr txBox="1">
                    <a:spLocks/>
                  </p:cNvSpPr>
                  <p:nvPr/>
                </p:nvSpPr>
                <p:spPr bwMode="auto">
                  <a:xfrm>
                    <a:off x="6080864" y="2793689"/>
                    <a:ext cx="1953340" cy="1953334"/>
                  </a:xfrm>
                  <a:prstGeom prst="ellipse">
                    <a:avLst/>
                  </a:prstGeom>
                  <a:solidFill>
                    <a:srgbClr val="809928"/>
                  </a:solidFill>
                  <a:ln w="28575">
                    <a:solidFill>
                      <a:schemeClr val="bg1"/>
                    </a:solidFill>
                  </a:ln>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r>
                      <a:rPr lang="en-US" smtClean="0"/>
                      <a:t> </a:t>
                    </a:r>
                    <a:endParaRPr lang="en-US" dirty="0"/>
                  </a:p>
                </p:txBody>
              </p:sp>
            </p:grpSp>
          </p:grpSp>
          <p:grpSp>
            <p:nvGrpSpPr>
              <p:cNvPr id="73" name="Group 72"/>
              <p:cNvGrpSpPr/>
              <p:nvPr/>
            </p:nvGrpSpPr>
            <p:grpSpPr>
              <a:xfrm>
                <a:off x="3582931" y="3001019"/>
                <a:ext cx="2425763" cy="1379040"/>
                <a:chOff x="4531895" y="2909990"/>
                <a:chExt cx="2859505" cy="1426463"/>
              </a:xfrm>
            </p:grpSpPr>
            <p:sp>
              <p:nvSpPr>
                <p:cNvPr id="23" name="Pentagon 22"/>
                <p:cNvSpPr/>
                <p:nvPr/>
              </p:nvSpPr>
              <p:spPr>
                <a:xfrm>
                  <a:off x="4531895" y="2909990"/>
                  <a:ext cx="2859505" cy="1426463"/>
                </a:xfrm>
                <a:prstGeom prst="homePlate">
                  <a:avLst/>
                </a:prstGeom>
                <a:gradFill flip="none" rotWithShape="1">
                  <a:gsLst>
                    <a:gs pos="0">
                      <a:srgbClr val="809928"/>
                    </a:gs>
                    <a:gs pos="100000">
                      <a:srgbClr val="809928">
                        <a:alpha val="2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379720" y="3131142"/>
                  <a:ext cx="1405956" cy="984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200" kern="1200" dirty="0" smtClean="0">
                      <a:latin typeface="Arial"/>
                      <a:ea typeface="ＭＳ Ｐゴシック"/>
                      <a:cs typeface="+mn-cs"/>
                    </a:rPr>
                    <a:t>Evaluate</a:t>
                  </a:r>
                  <a:endParaRPr lang="en-US" sz="2200" kern="1200" dirty="0">
                    <a:latin typeface="Arial"/>
                    <a:ea typeface="ＭＳ Ｐゴシック"/>
                    <a:cs typeface="+mn-cs"/>
                  </a:endParaRPr>
                </a:p>
              </p:txBody>
            </p:sp>
          </p:grpSp>
          <p:grpSp>
            <p:nvGrpSpPr>
              <p:cNvPr id="6" name="Group 5"/>
              <p:cNvGrpSpPr/>
              <p:nvPr/>
            </p:nvGrpSpPr>
            <p:grpSpPr>
              <a:xfrm>
                <a:off x="1825494" y="3001019"/>
                <a:ext cx="2437875" cy="1379040"/>
                <a:chOff x="2317657" y="2909990"/>
                <a:chExt cx="2873783" cy="1426463"/>
              </a:xfrm>
            </p:grpSpPr>
            <p:sp>
              <p:nvSpPr>
                <p:cNvPr id="22" name="Pentagon 21"/>
                <p:cNvSpPr/>
                <p:nvPr/>
              </p:nvSpPr>
              <p:spPr>
                <a:xfrm>
                  <a:off x="2317657" y="2909990"/>
                  <a:ext cx="2873783" cy="1426463"/>
                </a:xfrm>
                <a:prstGeom prst="homePlate">
                  <a:avLst/>
                </a:prstGeom>
                <a:gradFill flip="none" rotWithShape="1">
                  <a:gsLst>
                    <a:gs pos="0">
                      <a:srgbClr val="C0CC93"/>
                    </a:gs>
                    <a:gs pos="100000">
                      <a:srgbClr val="C0CC93">
                        <a:alpha val="2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79760" y="3131142"/>
                  <a:ext cx="1405956" cy="984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200" kern="1200" dirty="0" smtClean="0">
                      <a:latin typeface="Arial"/>
                      <a:ea typeface="ＭＳ Ｐゴシック"/>
                      <a:cs typeface="+mn-cs"/>
                    </a:rPr>
                    <a:t>Build </a:t>
                  </a:r>
                  <a:br>
                    <a:rPr lang="en-US" sz="2200" kern="1200" dirty="0" smtClean="0">
                      <a:latin typeface="Arial"/>
                      <a:ea typeface="ＭＳ Ｐゴシック"/>
                      <a:cs typeface="+mn-cs"/>
                    </a:rPr>
                  </a:br>
                  <a:r>
                    <a:rPr lang="en-US" sz="2200" kern="1200" dirty="0" smtClean="0">
                      <a:latin typeface="Arial"/>
                      <a:ea typeface="ＭＳ Ｐゴシック"/>
                      <a:cs typeface="+mn-cs"/>
                    </a:rPr>
                    <a:t>capacity</a:t>
                  </a:r>
                </a:p>
              </p:txBody>
            </p:sp>
          </p:grpSp>
          <p:grpSp>
            <p:nvGrpSpPr>
              <p:cNvPr id="74" name="Group 73"/>
              <p:cNvGrpSpPr/>
              <p:nvPr/>
            </p:nvGrpSpPr>
            <p:grpSpPr>
              <a:xfrm>
                <a:off x="762000" y="3001022"/>
                <a:ext cx="1885327" cy="1379041"/>
                <a:chOff x="776738" y="2911244"/>
                <a:chExt cx="2222436" cy="1423965"/>
              </a:xfrm>
            </p:grpSpPr>
            <p:sp>
              <p:nvSpPr>
                <p:cNvPr id="24" name="Pentagon 23"/>
                <p:cNvSpPr/>
                <p:nvPr/>
              </p:nvSpPr>
              <p:spPr>
                <a:xfrm>
                  <a:off x="776738" y="2911244"/>
                  <a:ext cx="2222436" cy="1423965"/>
                </a:xfrm>
                <a:prstGeom prst="homePlate">
                  <a:avLst/>
                </a:prstGeom>
                <a:gradFill flip="none" rotWithShape="1">
                  <a:gsLst>
                    <a:gs pos="0">
                      <a:srgbClr val="DFE5C9"/>
                    </a:gs>
                    <a:gs pos="100000">
                      <a:srgbClr val="DFE5C9">
                        <a:alpha val="25000"/>
                      </a:srgb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987494" y="3391841"/>
                  <a:ext cx="1404269" cy="4627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200" kern="1200" dirty="0" smtClean="0">
                      <a:latin typeface="Arial"/>
                      <a:ea typeface="ＭＳ Ｐゴシック"/>
                      <a:cs typeface="+mn-cs"/>
                    </a:rPr>
                    <a:t>Prepare</a:t>
                  </a:r>
                  <a:endParaRPr lang="en-US" sz="2200" kern="1200" dirty="0">
                    <a:latin typeface="Arial"/>
                    <a:ea typeface="ＭＳ Ｐゴシック"/>
                    <a:cs typeface="+mn-cs"/>
                  </a:endParaRPr>
                </a:p>
              </p:txBody>
            </p:sp>
          </p:grpSp>
        </p:grpSp>
        <p:sp>
          <p:nvSpPr>
            <p:cNvPr id="76" name="Rectangle 75"/>
            <p:cNvSpPr/>
            <p:nvPr/>
          </p:nvSpPr>
          <p:spPr>
            <a:xfrm>
              <a:off x="6131368" y="3284832"/>
              <a:ext cx="1659814" cy="8348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200" kern="1200" dirty="0" smtClean="0">
                  <a:solidFill>
                    <a:schemeClr val="bg1"/>
                  </a:solidFill>
                  <a:latin typeface="Arial"/>
                  <a:ea typeface="ＭＳ Ｐゴシック"/>
                  <a:cs typeface="+mn-cs"/>
                </a:rPr>
                <a:t>Learning from evaluations</a:t>
              </a:r>
            </a:p>
          </p:txBody>
        </p:sp>
      </p:grpSp>
      <p:sp>
        <p:nvSpPr>
          <p:cNvPr id="87"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10</a:t>
            </a:fld>
            <a:endParaRPr lang="en-US">
              <a:solidFill>
                <a:srgbClr val="898989"/>
              </a:solidFill>
              <a:latin typeface="Arial" pitchFamily="34" charset="0"/>
            </a:endParaRPr>
          </a:p>
        </p:txBody>
      </p:sp>
      <p:sp>
        <p:nvSpPr>
          <p:cNvPr id="10" name="TextBox 9"/>
          <p:cNvSpPr txBox="1"/>
          <p:nvPr/>
        </p:nvSpPr>
        <p:spPr>
          <a:xfrm>
            <a:off x="666293" y="4532210"/>
            <a:ext cx="4591507" cy="461665"/>
          </a:xfrm>
          <a:prstGeom prst="rect">
            <a:avLst/>
          </a:prstGeom>
          <a:noFill/>
        </p:spPr>
        <p:txBody>
          <a:bodyPr wrap="square" rtlCol="0">
            <a:spAutoFit/>
          </a:bodyPr>
          <a:lstStyle/>
          <a:p>
            <a:pPr algn="ctr"/>
            <a:r>
              <a:rPr lang="en-US" sz="2000" b="1" i="1" dirty="0" smtClean="0">
                <a:solidFill>
                  <a:sysClr val="windowText" lastClr="000000"/>
                </a:solidFill>
                <a:latin typeface="Arial" panose="020B0604020202020204" pitchFamily="34" charset="0"/>
                <a:cs typeface="Arial" panose="020B0604020202020204" pitchFamily="34" charset="0"/>
              </a:rPr>
              <a:t>Learning how to learn strategically</a:t>
            </a:r>
          </a:p>
        </p:txBody>
      </p:sp>
    </p:spTree>
    <p:extLst>
      <p:ext uri="{BB962C8B-B14F-4D97-AF65-F5344CB8AC3E}">
        <p14:creationId xmlns:p14="http://schemas.microsoft.com/office/powerpoint/2010/main" val="160869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7823" y="657528"/>
            <a:ext cx="9779646" cy="933441"/>
            <a:chOff x="0" y="5611365"/>
            <a:chExt cx="9144001" cy="1246637"/>
          </a:xfrm>
        </p:grpSpPr>
        <p:cxnSp>
          <p:nvCxnSpPr>
            <p:cNvPr id="18" name="Straight Connector 17"/>
            <p:cNvCxnSpPr>
              <a:endCxn id="19"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2" idx="1"/>
              <a:endCxn id="19"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36" idx="3"/>
              <a:endCxn id="22"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8" idx="2"/>
              <a:endCxn id="36"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8" name="Oval 37"/>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40" idx="2"/>
              <a:endCxn id="38"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2" idx="2"/>
              <a:endCxn id="40"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4" idx="2"/>
              <a:endCxn id="42"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4" name="Oval 43"/>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46" idx="2"/>
              <a:endCxn id="44"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6" name="Oval 45"/>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endCxn id="46"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432258" y="1359392"/>
            <a:ext cx="8279485" cy="5193808"/>
            <a:chOff x="596028" y="1359392"/>
            <a:chExt cx="8279485" cy="5193808"/>
          </a:xfrm>
        </p:grpSpPr>
        <p:grpSp>
          <p:nvGrpSpPr>
            <p:cNvPr id="57" name="Group 56"/>
            <p:cNvGrpSpPr/>
            <p:nvPr/>
          </p:nvGrpSpPr>
          <p:grpSpPr>
            <a:xfrm>
              <a:off x="596028" y="2611932"/>
              <a:ext cx="2451972" cy="2451972"/>
              <a:chOff x="8021302" y="5832522"/>
              <a:chExt cx="973555" cy="973555"/>
            </a:xfrm>
          </p:grpSpPr>
          <p:sp>
            <p:nvSpPr>
              <p:cNvPr id="58" name="Title 4"/>
              <p:cNvSpPr txBox="1">
                <a:spLocks/>
              </p:cNvSpPr>
              <p:nvPr/>
            </p:nvSpPr>
            <p:spPr bwMode="auto">
              <a:xfrm>
                <a:off x="8021302" y="5832522"/>
                <a:ext cx="973555" cy="973555"/>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9" name="Title 4"/>
              <p:cNvSpPr txBox="1">
                <a:spLocks/>
              </p:cNvSpPr>
              <p:nvPr/>
            </p:nvSpPr>
            <p:spPr bwMode="auto">
              <a:xfrm>
                <a:off x="8077200" y="5888420"/>
                <a:ext cx="861758" cy="861758"/>
              </a:xfrm>
              <a:prstGeom prst="ellipse">
                <a:avLst/>
              </a:prstGeom>
              <a:solidFill>
                <a:srgbClr val="C0CC93"/>
              </a:solidFill>
              <a:ln w="28575">
                <a:solidFill>
                  <a:schemeClr val="bg1"/>
                </a:solidFill>
              </a:ln>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r>
                  <a:rPr lang="en-US" smtClean="0"/>
                  <a:t> </a:t>
                </a:r>
                <a:endParaRPr lang="en-US" dirty="0"/>
              </a:p>
            </p:txBody>
          </p:sp>
        </p:grpSp>
        <p:grpSp>
          <p:nvGrpSpPr>
            <p:cNvPr id="54" name="Group 53"/>
            <p:cNvGrpSpPr/>
            <p:nvPr/>
          </p:nvGrpSpPr>
          <p:grpSpPr>
            <a:xfrm>
              <a:off x="3440369" y="4101228"/>
              <a:ext cx="2451972" cy="2451972"/>
              <a:chOff x="8021302" y="5832522"/>
              <a:chExt cx="973555" cy="973555"/>
            </a:xfrm>
          </p:grpSpPr>
          <p:sp>
            <p:nvSpPr>
              <p:cNvPr id="55" name="Title 4"/>
              <p:cNvSpPr txBox="1">
                <a:spLocks/>
              </p:cNvSpPr>
              <p:nvPr/>
            </p:nvSpPr>
            <p:spPr bwMode="auto">
              <a:xfrm>
                <a:off x="8021302" y="5832522"/>
                <a:ext cx="973555" cy="973555"/>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6" name="Title 4"/>
              <p:cNvSpPr txBox="1">
                <a:spLocks/>
              </p:cNvSpPr>
              <p:nvPr/>
            </p:nvSpPr>
            <p:spPr bwMode="auto">
              <a:xfrm>
                <a:off x="8077200" y="5888420"/>
                <a:ext cx="861758" cy="861758"/>
              </a:xfrm>
              <a:prstGeom prst="ellipse">
                <a:avLst/>
              </a:prstGeom>
              <a:solidFill>
                <a:srgbClr val="C0CC93"/>
              </a:solidFill>
              <a:ln w="28575">
                <a:solidFill>
                  <a:schemeClr val="bg1"/>
                </a:solidFill>
              </a:ln>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r>
                  <a:rPr lang="en-US" smtClean="0"/>
                  <a:t> </a:t>
                </a:r>
                <a:endParaRPr lang="en-US" dirty="0"/>
              </a:p>
            </p:txBody>
          </p:sp>
        </p:grpSp>
        <p:grpSp>
          <p:nvGrpSpPr>
            <p:cNvPr id="51" name="Group 50"/>
            <p:cNvGrpSpPr/>
            <p:nvPr/>
          </p:nvGrpSpPr>
          <p:grpSpPr>
            <a:xfrm>
              <a:off x="6183570" y="2499589"/>
              <a:ext cx="2451972" cy="2451972"/>
              <a:chOff x="8021302" y="5832522"/>
              <a:chExt cx="973555" cy="973555"/>
            </a:xfrm>
          </p:grpSpPr>
          <p:sp>
            <p:nvSpPr>
              <p:cNvPr id="52" name="Title 4"/>
              <p:cNvSpPr txBox="1">
                <a:spLocks/>
              </p:cNvSpPr>
              <p:nvPr/>
            </p:nvSpPr>
            <p:spPr bwMode="auto">
              <a:xfrm>
                <a:off x="8021302" y="5832522"/>
                <a:ext cx="973555" cy="973555"/>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3" name="Title 4"/>
              <p:cNvSpPr txBox="1">
                <a:spLocks/>
              </p:cNvSpPr>
              <p:nvPr/>
            </p:nvSpPr>
            <p:spPr bwMode="auto">
              <a:xfrm>
                <a:off x="8077200" y="5888420"/>
                <a:ext cx="861758" cy="861758"/>
              </a:xfrm>
              <a:prstGeom prst="ellipse">
                <a:avLst/>
              </a:prstGeom>
              <a:solidFill>
                <a:srgbClr val="C0CC93"/>
              </a:solidFill>
              <a:ln w="28575">
                <a:solidFill>
                  <a:schemeClr val="bg1"/>
                </a:solidFill>
              </a:ln>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r>
                  <a:rPr lang="en-US" smtClean="0"/>
                  <a:t> </a:t>
                </a:r>
                <a:endParaRPr lang="en-US" dirty="0"/>
              </a:p>
            </p:txBody>
          </p:sp>
        </p:grpSp>
        <p:grpSp>
          <p:nvGrpSpPr>
            <p:cNvPr id="48" name="Group 47"/>
            <p:cNvGrpSpPr/>
            <p:nvPr/>
          </p:nvGrpSpPr>
          <p:grpSpPr>
            <a:xfrm>
              <a:off x="3440369" y="1359392"/>
              <a:ext cx="2451972" cy="2451972"/>
              <a:chOff x="8021302" y="5832522"/>
              <a:chExt cx="973555" cy="973555"/>
            </a:xfrm>
          </p:grpSpPr>
          <p:sp>
            <p:nvSpPr>
              <p:cNvPr id="49" name="Title 4"/>
              <p:cNvSpPr txBox="1">
                <a:spLocks/>
              </p:cNvSpPr>
              <p:nvPr/>
            </p:nvSpPr>
            <p:spPr bwMode="auto">
              <a:xfrm>
                <a:off x="8021302" y="5832522"/>
                <a:ext cx="973555" cy="973555"/>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0" name="Title 4"/>
              <p:cNvSpPr txBox="1">
                <a:spLocks/>
              </p:cNvSpPr>
              <p:nvPr/>
            </p:nvSpPr>
            <p:spPr bwMode="auto">
              <a:xfrm>
                <a:off x="8077200" y="5888420"/>
                <a:ext cx="861758" cy="861758"/>
              </a:xfrm>
              <a:prstGeom prst="ellipse">
                <a:avLst/>
              </a:prstGeom>
              <a:solidFill>
                <a:srgbClr val="C0CC93"/>
              </a:solidFill>
              <a:ln w="28575">
                <a:solidFill>
                  <a:schemeClr val="bg1"/>
                </a:solidFill>
              </a:ln>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r>
                  <a:rPr lang="en-US" smtClean="0"/>
                  <a:t> </a:t>
                </a:r>
                <a:endParaRPr lang="en-US" dirty="0"/>
              </a:p>
            </p:txBody>
          </p:sp>
        </p:grpSp>
        <p:sp>
          <p:nvSpPr>
            <p:cNvPr id="24" name="TextBox 23"/>
            <p:cNvSpPr txBox="1"/>
            <p:nvPr/>
          </p:nvSpPr>
          <p:spPr>
            <a:xfrm>
              <a:off x="3703770" y="1937704"/>
              <a:ext cx="1925170" cy="561885"/>
            </a:xfrm>
            <a:prstGeom prst="rect">
              <a:avLst/>
            </a:prstGeom>
            <a:noFill/>
          </p:spPr>
          <p:txBody>
            <a:bodyPr wrap="square" rtlCol="0">
              <a:spAutoFit/>
            </a:bodyPr>
            <a:lstStyle/>
            <a:p>
              <a:pPr algn="ctr"/>
              <a:r>
                <a:rPr lang="en-US" sz="2800" b="1" dirty="0" smtClean="0">
                  <a:solidFill>
                    <a:schemeClr val="tx1"/>
                  </a:solidFill>
                  <a:latin typeface="Arial" panose="020B0604020202020204" pitchFamily="34" charset="0"/>
                  <a:cs typeface="Arial" panose="020B0604020202020204" pitchFamily="34" charset="0"/>
                </a:rPr>
                <a:t>INQUIRE</a:t>
              </a:r>
              <a:endParaRPr lang="en-US" sz="2800" b="1" dirty="0">
                <a:solidFill>
                  <a:schemeClr val="tx1"/>
                </a:solidFill>
                <a:latin typeface="Arial" panose="020B0604020202020204" pitchFamily="34" charset="0"/>
                <a:cs typeface="Arial" panose="020B0604020202020204" pitchFamily="34" charset="0"/>
              </a:endParaRPr>
            </a:p>
          </p:txBody>
        </p:sp>
        <p:sp>
          <p:nvSpPr>
            <p:cNvPr id="25" name="TextBox 24"/>
            <p:cNvSpPr txBox="1"/>
            <p:nvPr/>
          </p:nvSpPr>
          <p:spPr>
            <a:xfrm>
              <a:off x="6446971" y="3088783"/>
              <a:ext cx="1925170" cy="561885"/>
            </a:xfrm>
            <a:prstGeom prst="rect">
              <a:avLst/>
            </a:prstGeom>
            <a:noFill/>
          </p:spPr>
          <p:txBody>
            <a:bodyPr wrap="square" rtlCol="0">
              <a:spAutoFit/>
            </a:bodyPr>
            <a:lstStyle/>
            <a:p>
              <a:pPr algn="ctr"/>
              <a:r>
                <a:rPr lang="en-US" sz="2800" b="1" dirty="0" smtClean="0">
                  <a:solidFill>
                    <a:schemeClr val="tx1"/>
                  </a:solidFill>
                  <a:latin typeface="Arial" panose="020B0604020202020204" pitchFamily="34" charset="0"/>
                  <a:cs typeface="Arial" panose="020B0604020202020204" pitchFamily="34" charset="0"/>
                </a:rPr>
                <a:t>TEST</a:t>
              </a:r>
              <a:endParaRPr lang="en-US" sz="3200" b="1" dirty="0">
                <a:solidFill>
                  <a:schemeClr val="tx1"/>
                </a:solidFill>
                <a:latin typeface="Arial" panose="020B0604020202020204" pitchFamily="34" charset="0"/>
                <a:cs typeface="Arial" panose="020B0604020202020204" pitchFamily="34" charset="0"/>
              </a:endParaRPr>
            </a:p>
          </p:txBody>
        </p:sp>
        <p:sp>
          <p:nvSpPr>
            <p:cNvPr id="26" name="TextBox 25"/>
            <p:cNvSpPr txBox="1"/>
            <p:nvPr/>
          </p:nvSpPr>
          <p:spPr>
            <a:xfrm>
              <a:off x="3703770" y="4572000"/>
              <a:ext cx="1925170" cy="561885"/>
            </a:xfrm>
            <a:prstGeom prst="rect">
              <a:avLst/>
            </a:prstGeom>
            <a:noFill/>
          </p:spPr>
          <p:txBody>
            <a:bodyPr wrap="square" rtlCol="0">
              <a:spAutoFit/>
            </a:bodyPr>
            <a:lstStyle/>
            <a:p>
              <a:pPr algn="ctr"/>
              <a:r>
                <a:rPr lang="en-US" sz="2800" b="1" dirty="0" smtClean="0">
                  <a:solidFill>
                    <a:schemeClr val="tx1"/>
                  </a:solidFill>
                  <a:latin typeface="Arial" panose="020B0604020202020204" pitchFamily="34" charset="0"/>
                  <a:cs typeface="Arial" panose="020B0604020202020204" pitchFamily="34" charset="0"/>
                </a:rPr>
                <a:t>REFLECT</a:t>
              </a:r>
              <a:endParaRPr lang="en-US" sz="32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859429" y="3088783"/>
              <a:ext cx="1925170" cy="561885"/>
            </a:xfrm>
            <a:prstGeom prst="rect">
              <a:avLst/>
            </a:prstGeom>
            <a:noFill/>
          </p:spPr>
          <p:txBody>
            <a:bodyPr wrap="square" rtlCol="0">
              <a:spAutoFit/>
            </a:bodyPr>
            <a:lstStyle/>
            <a:p>
              <a:pPr algn="ctr"/>
              <a:r>
                <a:rPr lang="en-US" sz="2800" b="1" dirty="0" smtClean="0">
                  <a:solidFill>
                    <a:schemeClr val="tx1"/>
                  </a:solidFill>
                  <a:latin typeface="Arial" panose="020B0604020202020204" pitchFamily="34" charset="0"/>
                  <a:cs typeface="Arial" panose="020B0604020202020204" pitchFamily="34" charset="0"/>
                </a:rPr>
                <a:t>ACT</a:t>
              </a:r>
              <a:endParaRPr lang="en-US" sz="3200" b="1"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3200399" y="2371961"/>
              <a:ext cx="2931913" cy="797078"/>
            </a:xfrm>
            <a:prstGeom prst="rect">
              <a:avLst/>
            </a:prstGeom>
          </p:spPr>
          <p:txBody>
            <a:bodyPr wrap="square">
              <a:spAutoFit/>
            </a:bodyPr>
            <a:lstStyle/>
            <a:p>
              <a:pPr algn="ctr">
                <a:spcBef>
                  <a:spcPts val="0"/>
                </a:spcBef>
              </a:pPr>
              <a:r>
                <a:rPr lang="en-US" sz="2000" dirty="0" smtClean="0">
                  <a:solidFill>
                    <a:schemeClr val="tx1"/>
                  </a:solidFill>
                  <a:latin typeface="Arial" panose="020B0604020202020204" pitchFamily="34" charset="0"/>
                  <a:cs typeface="Arial" panose="020B0604020202020204" pitchFamily="34" charset="0"/>
                </a:rPr>
                <a:t>Spark curiosity. </a:t>
              </a:r>
            </a:p>
            <a:p>
              <a:pPr algn="ctr">
                <a:spcBef>
                  <a:spcPts val="0"/>
                </a:spcBef>
              </a:pPr>
              <a:r>
                <a:rPr lang="en-US" sz="2000" dirty="0" smtClean="0">
                  <a:solidFill>
                    <a:schemeClr val="tx1"/>
                  </a:solidFill>
                  <a:latin typeface="Arial" panose="020B0604020202020204" pitchFamily="34" charset="0"/>
                  <a:cs typeface="Arial" panose="020B0604020202020204" pitchFamily="34" charset="0"/>
                </a:rPr>
                <a:t>Ask questions.</a:t>
              </a:r>
            </a:p>
          </p:txBody>
        </p:sp>
        <p:sp>
          <p:nvSpPr>
            <p:cNvPr id="29" name="Rectangle 28"/>
            <p:cNvSpPr/>
            <p:nvPr/>
          </p:nvSpPr>
          <p:spPr>
            <a:xfrm>
              <a:off x="5943600" y="3534546"/>
              <a:ext cx="2931913" cy="797078"/>
            </a:xfrm>
            <a:prstGeom prst="rect">
              <a:avLst/>
            </a:prstGeom>
          </p:spPr>
          <p:txBody>
            <a:bodyPr wrap="square">
              <a:spAutoFit/>
            </a:bodyPr>
            <a:lstStyle/>
            <a:p>
              <a:pPr algn="ctr">
                <a:spcBef>
                  <a:spcPts val="0"/>
                </a:spcBef>
              </a:pPr>
              <a:r>
                <a:rPr lang="en-US" sz="2000" dirty="0" smtClean="0">
                  <a:solidFill>
                    <a:schemeClr val="tx1"/>
                  </a:solidFill>
                  <a:latin typeface="Arial" panose="020B0604020202020204" pitchFamily="34" charset="0"/>
                  <a:cs typeface="Arial" panose="020B0604020202020204" pitchFamily="34" charset="0"/>
                </a:rPr>
                <a:t>Gather </a:t>
              </a:r>
              <a:r>
                <a:rPr lang="en-US" sz="2000" dirty="0">
                  <a:solidFill>
                    <a:schemeClr val="tx1"/>
                  </a:solidFill>
                  <a:latin typeface="Arial" panose="020B0604020202020204" pitchFamily="34" charset="0"/>
                  <a:cs typeface="Arial" panose="020B0604020202020204" pitchFamily="34" charset="0"/>
                </a:rPr>
                <a:t>data. </a:t>
              </a:r>
              <a:endParaRPr lang="en-US" sz="2000" dirty="0" smtClean="0">
                <a:solidFill>
                  <a:schemeClr val="tx1"/>
                </a:solidFill>
                <a:latin typeface="Arial" panose="020B0604020202020204" pitchFamily="34" charset="0"/>
                <a:cs typeface="Arial" panose="020B0604020202020204" pitchFamily="34" charset="0"/>
              </a:endParaRPr>
            </a:p>
            <a:p>
              <a:pPr algn="ctr">
                <a:spcBef>
                  <a:spcPts val="0"/>
                </a:spcBef>
              </a:pPr>
              <a:r>
                <a:rPr lang="en-US" sz="2000" dirty="0" smtClean="0">
                  <a:solidFill>
                    <a:schemeClr val="tx1"/>
                  </a:solidFill>
                  <a:latin typeface="Arial" panose="020B0604020202020204" pitchFamily="34" charset="0"/>
                  <a:cs typeface="Arial" panose="020B0604020202020204" pitchFamily="34" charset="0"/>
                </a:rPr>
                <a:t>Observe.</a:t>
              </a:r>
              <a:endParaRPr lang="en-US" sz="2000"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3624448" y="5005790"/>
              <a:ext cx="2083815" cy="1166410"/>
            </a:xfrm>
            <a:prstGeom prst="rect">
              <a:avLst/>
            </a:prstGeom>
          </p:spPr>
          <p:txBody>
            <a:bodyPr wrap="square">
              <a:spAutoFit/>
            </a:bodyPr>
            <a:lstStyle/>
            <a:p>
              <a:pPr algn="ctr">
                <a:spcBef>
                  <a:spcPts val="0"/>
                </a:spcBef>
              </a:pPr>
              <a:r>
                <a:rPr lang="en-US" sz="2000" dirty="0" smtClean="0">
                  <a:solidFill>
                    <a:schemeClr val="tx1"/>
                  </a:solidFill>
                  <a:latin typeface="Arial" panose="020B0604020202020204" pitchFamily="34" charset="0"/>
                  <a:cs typeface="Arial" panose="020B0604020202020204" pitchFamily="34" charset="0"/>
                </a:rPr>
                <a:t>Analyze. </a:t>
              </a:r>
            </a:p>
            <a:p>
              <a:pPr algn="ctr">
                <a:spcBef>
                  <a:spcPts val="0"/>
                </a:spcBef>
              </a:pPr>
              <a:r>
                <a:rPr lang="en-US" sz="2000" dirty="0" smtClean="0">
                  <a:solidFill>
                    <a:schemeClr val="tx1"/>
                  </a:solidFill>
                  <a:latin typeface="Arial" panose="020B0604020202020204" pitchFamily="34" charset="0"/>
                  <a:cs typeface="Arial" panose="020B0604020202020204" pitchFamily="34" charset="0"/>
                </a:rPr>
                <a:t>Connect dots.</a:t>
              </a:r>
            </a:p>
            <a:p>
              <a:pPr algn="ctr">
                <a:spcBef>
                  <a:spcPts val="0"/>
                </a:spcBef>
              </a:pPr>
              <a:r>
                <a:rPr lang="en-US" sz="2000" dirty="0" smtClean="0">
                  <a:solidFill>
                    <a:schemeClr val="tx1"/>
                  </a:solidFill>
                  <a:latin typeface="Arial" panose="020B0604020202020204" pitchFamily="34" charset="0"/>
                  <a:cs typeface="Arial" panose="020B0604020202020204" pitchFamily="34" charset="0"/>
                </a:rPr>
                <a:t> Evaluate. </a:t>
              </a:r>
            </a:p>
          </p:txBody>
        </p:sp>
        <p:sp>
          <p:nvSpPr>
            <p:cNvPr id="31" name="Rectangle 30"/>
            <p:cNvSpPr/>
            <p:nvPr/>
          </p:nvSpPr>
          <p:spPr>
            <a:xfrm>
              <a:off x="780107" y="3587354"/>
              <a:ext cx="2083815" cy="830997"/>
            </a:xfrm>
            <a:prstGeom prst="rect">
              <a:avLst/>
            </a:prstGeom>
          </p:spPr>
          <p:txBody>
            <a:bodyPr wrap="square">
              <a:spAutoFit/>
            </a:bodyPr>
            <a:lstStyle/>
            <a:p>
              <a:pPr algn="ctr"/>
              <a:r>
                <a:rPr lang="en-US" sz="2000" dirty="0" smtClean="0">
                  <a:solidFill>
                    <a:schemeClr val="tx1"/>
                  </a:solidFill>
                  <a:latin typeface="Arial" panose="020B0604020202020204" pitchFamily="34" charset="0"/>
                  <a:cs typeface="Arial" panose="020B0604020202020204" pitchFamily="34" charset="0"/>
                </a:rPr>
                <a:t>Make informed decisions.</a:t>
              </a:r>
              <a:endParaRPr lang="en-US" sz="2000" dirty="0">
                <a:solidFill>
                  <a:schemeClr val="tx1"/>
                </a:solidFill>
                <a:latin typeface="Arial" panose="020B0604020202020204" pitchFamily="34" charset="0"/>
                <a:cs typeface="Arial" panose="020B0604020202020204" pitchFamily="34" charset="0"/>
              </a:endParaRPr>
            </a:p>
          </p:txBody>
        </p:sp>
        <p:sp>
          <p:nvSpPr>
            <p:cNvPr id="32" name="Freeform 31"/>
            <p:cNvSpPr/>
            <p:nvPr/>
          </p:nvSpPr>
          <p:spPr>
            <a:xfrm>
              <a:off x="5638572" y="2122455"/>
              <a:ext cx="1782965" cy="925846"/>
            </a:xfrm>
            <a:custGeom>
              <a:avLst/>
              <a:gdLst>
                <a:gd name="connsiteX0" fmla="*/ 0 w 759096"/>
                <a:gd name="connsiteY0" fmla="*/ 55103 h 627757"/>
                <a:gd name="connsiteX1" fmla="*/ 655782 w 759096"/>
                <a:gd name="connsiteY1" fmla="*/ 55103 h 627757"/>
                <a:gd name="connsiteX2" fmla="*/ 748146 w 759096"/>
                <a:gd name="connsiteY2" fmla="*/ 627757 h 627757"/>
              </a:gdLst>
              <a:ahLst/>
              <a:cxnLst>
                <a:cxn ang="0">
                  <a:pos x="connsiteX0" y="connsiteY0"/>
                </a:cxn>
                <a:cxn ang="0">
                  <a:pos x="connsiteX1" y="connsiteY1"/>
                </a:cxn>
                <a:cxn ang="0">
                  <a:pos x="connsiteX2" y="connsiteY2"/>
                </a:cxn>
              </a:cxnLst>
              <a:rect l="l" t="t" r="r" b="b"/>
              <a:pathLst>
                <a:path w="759096" h="627757">
                  <a:moveTo>
                    <a:pt x="0" y="55103"/>
                  </a:moveTo>
                  <a:cubicBezTo>
                    <a:pt x="265545" y="7382"/>
                    <a:pt x="531091" y="-40339"/>
                    <a:pt x="655782" y="55103"/>
                  </a:cubicBezTo>
                  <a:cubicBezTo>
                    <a:pt x="780473" y="150545"/>
                    <a:pt x="764309" y="389151"/>
                    <a:pt x="748146" y="627757"/>
                  </a:cubicBezTo>
                </a:path>
              </a:pathLst>
            </a:custGeom>
            <a:noFill/>
            <a:ln w="76200">
              <a:solidFill>
                <a:srgbClr val="809928"/>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9928"/>
                </a:solidFill>
              </a:endParaRPr>
            </a:p>
          </p:txBody>
        </p:sp>
        <p:sp>
          <p:nvSpPr>
            <p:cNvPr id="33" name="Freeform 32"/>
            <p:cNvSpPr/>
            <p:nvPr/>
          </p:nvSpPr>
          <p:spPr>
            <a:xfrm flipV="1">
              <a:off x="5522352" y="4550767"/>
              <a:ext cx="1899185" cy="925846"/>
            </a:xfrm>
            <a:custGeom>
              <a:avLst/>
              <a:gdLst>
                <a:gd name="connsiteX0" fmla="*/ 0 w 759096"/>
                <a:gd name="connsiteY0" fmla="*/ 55103 h 627757"/>
                <a:gd name="connsiteX1" fmla="*/ 655782 w 759096"/>
                <a:gd name="connsiteY1" fmla="*/ 55103 h 627757"/>
                <a:gd name="connsiteX2" fmla="*/ 748146 w 759096"/>
                <a:gd name="connsiteY2" fmla="*/ 627757 h 627757"/>
              </a:gdLst>
              <a:ahLst/>
              <a:cxnLst>
                <a:cxn ang="0">
                  <a:pos x="connsiteX0" y="connsiteY0"/>
                </a:cxn>
                <a:cxn ang="0">
                  <a:pos x="connsiteX1" y="connsiteY1"/>
                </a:cxn>
                <a:cxn ang="0">
                  <a:pos x="connsiteX2" y="connsiteY2"/>
                </a:cxn>
              </a:cxnLst>
              <a:rect l="l" t="t" r="r" b="b"/>
              <a:pathLst>
                <a:path w="759096" h="627757">
                  <a:moveTo>
                    <a:pt x="0" y="55103"/>
                  </a:moveTo>
                  <a:cubicBezTo>
                    <a:pt x="265545" y="7382"/>
                    <a:pt x="531091" y="-40339"/>
                    <a:pt x="655782" y="55103"/>
                  </a:cubicBezTo>
                  <a:cubicBezTo>
                    <a:pt x="780473" y="150545"/>
                    <a:pt x="764309" y="389151"/>
                    <a:pt x="748146" y="627757"/>
                  </a:cubicBezTo>
                </a:path>
              </a:pathLst>
            </a:custGeom>
            <a:noFill/>
            <a:ln w="76200">
              <a:solidFill>
                <a:srgbClr val="809928"/>
              </a:solidFill>
              <a:headEnd type="triangl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9928"/>
                </a:solidFill>
              </a:endParaRPr>
            </a:p>
          </p:txBody>
        </p:sp>
        <p:sp>
          <p:nvSpPr>
            <p:cNvPr id="34" name="Freeform 33"/>
            <p:cNvSpPr/>
            <p:nvPr/>
          </p:nvSpPr>
          <p:spPr>
            <a:xfrm flipH="1" flipV="1">
              <a:off x="1814217" y="4560554"/>
              <a:ext cx="1889552" cy="925846"/>
            </a:xfrm>
            <a:custGeom>
              <a:avLst/>
              <a:gdLst>
                <a:gd name="connsiteX0" fmla="*/ 0 w 759096"/>
                <a:gd name="connsiteY0" fmla="*/ 55103 h 627757"/>
                <a:gd name="connsiteX1" fmla="*/ 655782 w 759096"/>
                <a:gd name="connsiteY1" fmla="*/ 55103 h 627757"/>
                <a:gd name="connsiteX2" fmla="*/ 748146 w 759096"/>
                <a:gd name="connsiteY2" fmla="*/ 627757 h 627757"/>
              </a:gdLst>
              <a:ahLst/>
              <a:cxnLst>
                <a:cxn ang="0">
                  <a:pos x="connsiteX0" y="connsiteY0"/>
                </a:cxn>
                <a:cxn ang="0">
                  <a:pos x="connsiteX1" y="connsiteY1"/>
                </a:cxn>
                <a:cxn ang="0">
                  <a:pos x="connsiteX2" y="connsiteY2"/>
                </a:cxn>
              </a:cxnLst>
              <a:rect l="l" t="t" r="r" b="b"/>
              <a:pathLst>
                <a:path w="759096" h="627757">
                  <a:moveTo>
                    <a:pt x="0" y="55103"/>
                  </a:moveTo>
                  <a:cubicBezTo>
                    <a:pt x="265545" y="7382"/>
                    <a:pt x="531091" y="-40339"/>
                    <a:pt x="655782" y="55103"/>
                  </a:cubicBezTo>
                  <a:cubicBezTo>
                    <a:pt x="780473" y="150545"/>
                    <a:pt x="764309" y="389151"/>
                    <a:pt x="748146" y="627757"/>
                  </a:cubicBezTo>
                </a:path>
              </a:pathLst>
            </a:custGeom>
            <a:noFill/>
            <a:ln w="76200">
              <a:solidFill>
                <a:srgbClr val="809928"/>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9928"/>
                </a:solidFill>
              </a:endParaRPr>
            </a:p>
          </p:txBody>
        </p:sp>
        <p:sp>
          <p:nvSpPr>
            <p:cNvPr id="35" name="Freeform 34"/>
            <p:cNvSpPr/>
            <p:nvPr/>
          </p:nvSpPr>
          <p:spPr>
            <a:xfrm flipH="1">
              <a:off x="1814217" y="2102212"/>
              <a:ext cx="1889551" cy="925846"/>
            </a:xfrm>
            <a:custGeom>
              <a:avLst/>
              <a:gdLst>
                <a:gd name="connsiteX0" fmla="*/ 0 w 759096"/>
                <a:gd name="connsiteY0" fmla="*/ 55103 h 627757"/>
                <a:gd name="connsiteX1" fmla="*/ 655782 w 759096"/>
                <a:gd name="connsiteY1" fmla="*/ 55103 h 627757"/>
                <a:gd name="connsiteX2" fmla="*/ 748146 w 759096"/>
                <a:gd name="connsiteY2" fmla="*/ 627757 h 627757"/>
              </a:gdLst>
              <a:ahLst/>
              <a:cxnLst>
                <a:cxn ang="0">
                  <a:pos x="connsiteX0" y="connsiteY0"/>
                </a:cxn>
                <a:cxn ang="0">
                  <a:pos x="connsiteX1" y="connsiteY1"/>
                </a:cxn>
                <a:cxn ang="0">
                  <a:pos x="connsiteX2" y="connsiteY2"/>
                </a:cxn>
              </a:cxnLst>
              <a:rect l="l" t="t" r="r" b="b"/>
              <a:pathLst>
                <a:path w="759096" h="627757">
                  <a:moveTo>
                    <a:pt x="0" y="55103"/>
                  </a:moveTo>
                  <a:cubicBezTo>
                    <a:pt x="265545" y="7382"/>
                    <a:pt x="531091" y="-40339"/>
                    <a:pt x="655782" y="55103"/>
                  </a:cubicBezTo>
                  <a:cubicBezTo>
                    <a:pt x="780473" y="150545"/>
                    <a:pt x="764309" y="389151"/>
                    <a:pt x="748146" y="627757"/>
                  </a:cubicBezTo>
                </a:path>
              </a:pathLst>
            </a:custGeom>
            <a:noFill/>
            <a:ln w="76200">
              <a:solidFill>
                <a:srgbClr val="809928"/>
              </a:solidFill>
              <a:headEnd type="triangl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9928"/>
                </a:solidFill>
              </a:endParaRPr>
            </a:p>
          </p:txBody>
        </p:sp>
      </p:grpSp>
      <p:sp>
        <p:nvSpPr>
          <p:cNvPr id="66" name="Title 5"/>
          <p:cNvSpPr txBox="1">
            <a:spLocks/>
          </p:cNvSpPr>
          <p:nvPr/>
        </p:nvSpPr>
        <p:spPr bwMode="auto">
          <a:xfrm>
            <a:off x="889000" y="495750"/>
            <a:ext cx="693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nSpc>
                <a:spcPct val="100000"/>
              </a:lnSpc>
              <a:buFontTx/>
            </a:pPr>
            <a:r>
              <a:rPr lang="en-US" dirty="0">
                <a:latin typeface="Arial" pitchFamily="34" charset="0"/>
                <a:cs typeface="Arial" pitchFamily="34" charset="0"/>
              </a:rPr>
              <a:t>Strategic Learning</a:t>
            </a:r>
            <a:endParaRPr lang="en-US" dirty="0"/>
          </a:p>
        </p:txBody>
      </p:sp>
      <p:sp>
        <p:nvSpPr>
          <p:cNvPr id="64"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11</a:t>
            </a:fld>
            <a:endParaRPr lang="en-US">
              <a:solidFill>
                <a:srgbClr val="898989"/>
              </a:solidFill>
              <a:latin typeface="Arial" pitchFamily="34" charset="0"/>
            </a:endParaRPr>
          </a:p>
        </p:txBody>
      </p:sp>
    </p:spTree>
    <p:extLst>
      <p:ext uri="{BB962C8B-B14F-4D97-AF65-F5344CB8AC3E}">
        <p14:creationId xmlns:p14="http://schemas.microsoft.com/office/powerpoint/2010/main" val="196166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M:\istock photos\Stairs.png"/>
          <p:cNvPicPr>
            <a:picLocks noChangeAspect="1" noChangeArrowheads="1"/>
          </p:cNvPicPr>
          <p:nvPr/>
        </p:nvPicPr>
        <p:blipFill rotWithShape="1">
          <a:blip r:embed="rId3">
            <a:extLst>
              <a:ext uri="{28A0092B-C50C-407E-A947-70E740481C1C}">
                <a14:useLocalDpi xmlns:a14="http://schemas.microsoft.com/office/drawing/2010/main" val="0"/>
              </a:ext>
            </a:extLst>
          </a:blip>
          <a:srcRect l="15655" t="134" r="18321" b="-134"/>
          <a:stretch/>
        </p:blipFill>
        <p:spPr bwMode="auto">
          <a:xfrm>
            <a:off x="0" y="0"/>
            <a:ext cx="4143233" cy="6934200"/>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4724400" y="762000"/>
            <a:ext cx="3962400" cy="771647"/>
          </a:xfrm>
        </p:spPr>
        <p:txBody>
          <a:bodyPr/>
          <a:lstStyle/>
          <a:p>
            <a:pPr eaLnBrk="1" hangingPunct="1"/>
            <a:r>
              <a:rPr lang="en-US" dirty="0" smtClean="0">
                <a:latin typeface="Arial" pitchFamily="34" charset="0"/>
                <a:cs typeface="Arial" pitchFamily="34" charset="0"/>
              </a:rPr>
              <a:t>Using the Tool</a:t>
            </a:r>
          </a:p>
        </p:txBody>
      </p:sp>
      <p:sp>
        <p:nvSpPr>
          <p:cNvPr id="4" name="Text Placeholder 3"/>
          <p:cNvSpPr>
            <a:spLocks noGrp="1"/>
          </p:cNvSpPr>
          <p:nvPr>
            <p:ph type="body" sz="quarter" idx="13"/>
          </p:nvPr>
        </p:nvSpPr>
        <p:spPr>
          <a:xfrm>
            <a:off x="4724400" y="1914648"/>
            <a:ext cx="3962400" cy="4257552"/>
          </a:xfrm>
        </p:spPr>
        <p:txBody>
          <a:bodyPr/>
          <a:lstStyle/>
          <a:p>
            <a:pPr marL="0" indent="0">
              <a:buNone/>
            </a:pPr>
            <a:r>
              <a:rPr lang="en-US" dirty="0" smtClean="0"/>
              <a:t>3 ways to administer:</a:t>
            </a:r>
          </a:p>
        </p:txBody>
      </p:sp>
      <p:grpSp>
        <p:nvGrpSpPr>
          <p:cNvPr id="3" name="Group 2"/>
          <p:cNvGrpSpPr/>
          <p:nvPr/>
        </p:nvGrpSpPr>
        <p:grpSpPr>
          <a:xfrm>
            <a:off x="4648201" y="2590800"/>
            <a:ext cx="4190999" cy="2612027"/>
            <a:chOff x="4071804" y="3081729"/>
            <a:chExt cx="5204784" cy="2810358"/>
          </a:xfrm>
        </p:grpSpPr>
        <p:cxnSp>
          <p:nvCxnSpPr>
            <p:cNvPr id="8" name="Straight Connector 7"/>
            <p:cNvCxnSpPr/>
            <p:nvPr/>
          </p:nvCxnSpPr>
          <p:spPr>
            <a:xfrm>
              <a:off x="6637183" y="3090770"/>
              <a:ext cx="0" cy="2801317"/>
            </a:xfrm>
            <a:prstGeom prst="line">
              <a:avLst/>
            </a:prstGeom>
            <a:ln>
              <a:solidFill>
                <a:srgbClr val="898989"/>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175536" y="3484980"/>
              <a:ext cx="4912558" cy="578307"/>
            </a:xfrm>
            <a:prstGeom prst="rect">
              <a:avLst/>
            </a:prstGeom>
            <a:solidFill>
              <a:srgbClr val="C0C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   Facilitator + Stakeholder</a:t>
              </a:r>
              <a:endParaRPr lang="en-US" sz="16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175535" y="4291887"/>
              <a:ext cx="2353101" cy="578307"/>
            </a:xfrm>
            <a:prstGeom prst="rect">
              <a:avLst/>
            </a:prstGeom>
            <a:solidFill>
              <a:srgbClr val="C0C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Stakeholder</a:t>
              </a:r>
              <a:endParaRPr lang="en-US" sz="16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6713383" y="4291887"/>
              <a:ext cx="2362200" cy="578307"/>
            </a:xfrm>
            <a:prstGeom prst="rect">
              <a:avLst/>
            </a:prstGeom>
            <a:solidFill>
              <a:srgbClr val="C0C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spcBef>
                  <a:spcPts val="0"/>
                </a:spcBef>
              </a:pPr>
              <a:r>
                <a:rPr lang="en-US" sz="1600" dirty="0" smtClean="0">
                  <a:solidFill>
                    <a:schemeClr val="tx1"/>
                  </a:solidFill>
                  <a:latin typeface="Arial" panose="020B0604020202020204" pitchFamily="34" charset="0"/>
                  <a:cs typeface="Arial" panose="020B0604020202020204" pitchFamily="34" charset="0"/>
                </a:rPr>
                <a:t>Facilitator + Stakeholder</a:t>
              </a:r>
              <a:endParaRPr lang="en-US" sz="16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071804" y="3081729"/>
              <a:ext cx="2678445" cy="362940"/>
            </a:xfrm>
            <a:prstGeom prst="rect">
              <a:avLst/>
            </a:prstGeom>
            <a:noFill/>
          </p:spPr>
          <p:txBody>
            <a:bodyPr wrap="square" rtlCol="0">
              <a:spAutoFit/>
            </a:bodyPr>
            <a:lstStyle/>
            <a:p>
              <a:pPr algn="ctr"/>
              <a:r>
                <a:rPr lang="en-US" sz="1600" b="1" dirty="0" smtClean="0">
                  <a:solidFill>
                    <a:schemeClr val="tx1"/>
                  </a:solidFill>
                  <a:latin typeface="Arial" panose="020B0604020202020204" pitchFamily="34" charset="0"/>
                  <a:cs typeface="Arial" panose="020B0604020202020204" pitchFamily="34" charset="0"/>
                </a:rPr>
                <a:t>Complete the Tool</a:t>
              </a:r>
            </a:p>
          </p:txBody>
        </p:sp>
        <p:sp>
          <p:nvSpPr>
            <p:cNvPr id="36" name="TextBox 35"/>
            <p:cNvSpPr txBox="1"/>
            <p:nvPr/>
          </p:nvSpPr>
          <p:spPr>
            <a:xfrm>
              <a:off x="6383592" y="3081729"/>
              <a:ext cx="2892996" cy="362940"/>
            </a:xfrm>
            <a:prstGeom prst="rect">
              <a:avLst/>
            </a:prstGeom>
            <a:noFill/>
          </p:spPr>
          <p:txBody>
            <a:bodyPr wrap="square" rtlCol="0">
              <a:spAutoFit/>
            </a:bodyPr>
            <a:lstStyle/>
            <a:p>
              <a:pPr algn="ctr"/>
              <a:r>
                <a:rPr lang="en-US" sz="1600" b="1" dirty="0" smtClean="0">
                  <a:solidFill>
                    <a:schemeClr val="tx1"/>
                  </a:solidFill>
                  <a:latin typeface="Arial" panose="020B0604020202020204" pitchFamily="34" charset="0"/>
                  <a:cs typeface="Arial" panose="020B0604020202020204" pitchFamily="34" charset="0"/>
                </a:rPr>
                <a:t>Interpret Results</a:t>
              </a:r>
            </a:p>
          </p:txBody>
        </p:sp>
        <p:sp>
          <p:nvSpPr>
            <p:cNvPr id="37" name="Rectangle 36"/>
            <p:cNvSpPr/>
            <p:nvPr/>
          </p:nvSpPr>
          <p:spPr>
            <a:xfrm>
              <a:off x="4175536" y="5130087"/>
              <a:ext cx="2362200" cy="578307"/>
            </a:xfrm>
            <a:prstGeom prst="rect">
              <a:avLst/>
            </a:prstGeom>
            <a:solidFill>
              <a:srgbClr val="C0C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spcBef>
                  <a:spcPts val="0"/>
                </a:spcBef>
              </a:pPr>
              <a:r>
                <a:rPr lang="en-US" sz="1600" dirty="0" smtClean="0">
                  <a:solidFill>
                    <a:schemeClr val="tx1"/>
                  </a:solidFill>
                  <a:latin typeface="Arial" panose="020B0604020202020204" pitchFamily="34" charset="0"/>
                  <a:cs typeface="Arial" panose="020B0604020202020204" pitchFamily="34" charset="0"/>
                </a:rPr>
                <a:t>Multiple Stakeholders</a:t>
              </a:r>
              <a:endParaRPr lang="en-US" sz="1600"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6725894" y="5130087"/>
              <a:ext cx="2362200" cy="578307"/>
            </a:xfrm>
            <a:prstGeom prst="rect">
              <a:avLst/>
            </a:prstGeom>
            <a:solidFill>
              <a:srgbClr val="C0C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spcBef>
                  <a:spcPts val="0"/>
                </a:spcBef>
              </a:pPr>
              <a:r>
                <a:rPr lang="en-US" sz="1600" dirty="0" smtClean="0">
                  <a:solidFill>
                    <a:schemeClr val="tx1"/>
                  </a:solidFill>
                  <a:latin typeface="Arial" panose="020B0604020202020204" pitchFamily="34" charset="0"/>
                  <a:cs typeface="Arial" panose="020B0604020202020204" pitchFamily="34" charset="0"/>
                </a:rPr>
                <a:t>Facilitator + Stakeholders</a:t>
              </a:r>
              <a:endParaRPr lang="en-US" sz="1600" dirty="0">
                <a:solidFill>
                  <a:schemeClr val="tx1"/>
                </a:solidFill>
                <a:latin typeface="Arial" panose="020B0604020202020204" pitchFamily="34" charset="0"/>
                <a:cs typeface="Arial" panose="020B0604020202020204" pitchFamily="34" charset="0"/>
              </a:endParaRPr>
            </a:p>
          </p:txBody>
        </p:sp>
      </p:grpSp>
      <p:sp>
        <p:nvSpPr>
          <p:cNvPr id="2" name="TextBox 1"/>
          <p:cNvSpPr txBox="1"/>
          <p:nvPr/>
        </p:nvSpPr>
        <p:spPr>
          <a:xfrm>
            <a:off x="4800600" y="5486400"/>
            <a:ext cx="3835348" cy="726609"/>
          </a:xfrm>
          <a:prstGeom prst="rect">
            <a:avLst/>
          </a:prstGeom>
          <a:noFill/>
        </p:spPr>
        <p:txBody>
          <a:bodyPr wrap="square" rtlCol="0">
            <a:spAutoFit/>
          </a:bodyPr>
          <a:lstStyle/>
          <a:p>
            <a:pPr algn="ctr"/>
            <a:r>
              <a:rPr lang="en-US" b="1" i="1" dirty="0" smtClean="0">
                <a:solidFill>
                  <a:srgbClr val="898989"/>
                </a:solidFill>
                <a:latin typeface="Arial" panose="020B0604020202020204" pitchFamily="34" charset="0"/>
                <a:cs typeface="Arial" panose="020B0604020202020204" pitchFamily="34" charset="0"/>
              </a:rPr>
              <a:t>Remember—people don’t always know what they don’t know</a:t>
            </a:r>
          </a:p>
        </p:txBody>
      </p:sp>
      <p:sp>
        <p:nvSpPr>
          <p:cNvPr id="29"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12</a:t>
            </a:fld>
            <a:endParaRPr lang="en-US">
              <a:solidFill>
                <a:srgbClr val="898989"/>
              </a:solidFill>
              <a:latin typeface="Arial" pitchFamily="34" charset="0"/>
            </a:endParaRPr>
          </a:p>
        </p:txBody>
      </p:sp>
    </p:spTree>
    <p:extLst>
      <p:ext uri="{BB962C8B-B14F-4D97-AF65-F5344CB8AC3E}">
        <p14:creationId xmlns:p14="http://schemas.microsoft.com/office/powerpoint/2010/main" val="397429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7823" y="657528"/>
            <a:ext cx="9779646" cy="933441"/>
            <a:chOff x="0" y="5611365"/>
            <a:chExt cx="9144001" cy="1246637"/>
          </a:xfrm>
        </p:grpSpPr>
        <p:cxnSp>
          <p:nvCxnSpPr>
            <p:cNvPr id="17" name="Straight Connector 16"/>
            <p:cNvCxnSpPr>
              <a:endCxn id="18"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21" idx="1"/>
              <a:endCxn id="18"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3"/>
              <a:endCxn id="21"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4" idx="2"/>
              <a:endCxn id="22"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endCxn id="32"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2289" name="Rectangle 2"/>
          <p:cNvSpPr>
            <a:spLocks noGrp="1" noChangeArrowheads="1"/>
          </p:cNvSpPr>
          <p:nvPr>
            <p:ph type="title"/>
          </p:nvPr>
        </p:nvSpPr>
        <p:spPr/>
        <p:txBody>
          <a:bodyPr/>
          <a:lstStyle/>
          <a:p>
            <a:pPr eaLnBrk="1" hangingPunct="1"/>
            <a:r>
              <a:rPr lang="en-US" altLang="en-US" dirty="0" smtClean="0"/>
              <a:t>Using the Tool </a:t>
            </a:r>
          </a:p>
        </p:txBody>
      </p:sp>
      <p:grpSp>
        <p:nvGrpSpPr>
          <p:cNvPr id="5" name="Group 4"/>
          <p:cNvGrpSpPr/>
          <p:nvPr/>
        </p:nvGrpSpPr>
        <p:grpSpPr>
          <a:xfrm>
            <a:off x="1093185" y="1841894"/>
            <a:ext cx="6903721" cy="4406506"/>
            <a:chOff x="807720" y="996315"/>
            <a:chExt cx="7299960" cy="4822317"/>
          </a:xfrm>
        </p:grpSpPr>
        <p:sp>
          <p:nvSpPr>
            <p:cNvPr id="4" name="Rectangle 3"/>
            <p:cNvSpPr/>
            <p:nvPr/>
          </p:nvSpPr>
          <p:spPr bwMode="auto">
            <a:xfrm>
              <a:off x="831528" y="1611195"/>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Arial" charset="0"/>
                  <a:ea typeface="ＭＳ Ｐゴシック" pitchFamily="1" charset="-128"/>
                </a:rPr>
                <a:t>Culture &amp; Practice</a:t>
              </a:r>
              <a:endParaRPr kumimoji="0" lang="en-US"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9" name="Rectangle 8"/>
            <p:cNvSpPr/>
            <p:nvPr/>
          </p:nvSpPr>
          <p:spPr bwMode="auto">
            <a:xfrm>
              <a:off x="831528" y="2226075"/>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Commitment &amp; Support</a:t>
              </a:r>
            </a:p>
          </p:txBody>
        </p:sp>
        <p:sp>
          <p:nvSpPr>
            <p:cNvPr id="10" name="Rectangle 9"/>
            <p:cNvSpPr/>
            <p:nvPr/>
          </p:nvSpPr>
          <p:spPr bwMode="auto">
            <a:xfrm>
              <a:off x="831528" y="2840955"/>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Using Data to Inform Ongoing Work</a:t>
              </a:r>
            </a:p>
          </p:txBody>
        </p:sp>
        <p:sp>
          <p:nvSpPr>
            <p:cNvPr id="11" name="Rectangle 10"/>
            <p:cNvSpPr/>
            <p:nvPr/>
          </p:nvSpPr>
          <p:spPr bwMode="auto">
            <a:xfrm>
              <a:off x="831528" y="4070714"/>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a:lnSpc>
                  <a:spcPct val="100000"/>
                </a:lnSpc>
                <a:spcBef>
                  <a:spcPct val="0"/>
                </a:spcBef>
                <a:buFontTx/>
                <a:buNone/>
              </a:pPr>
              <a:r>
                <a:rPr lang="en-US" sz="2000" dirty="0" smtClean="0">
                  <a:solidFill>
                    <a:schemeClr val="tx1"/>
                  </a:solidFill>
                  <a:latin typeface="Arial" charset="0"/>
                  <a:ea typeface="ＭＳ Ｐゴシック" pitchFamily="1" charset="-128"/>
                </a:rPr>
                <a:t>Existing Knowledge </a:t>
              </a:r>
              <a:r>
                <a:rPr lang="en-US" sz="2000" dirty="0">
                  <a:solidFill>
                    <a:schemeClr val="tx1"/>
                  </a:solidFill>
                  <a:latin typeface="Arial" charset="0"/>
                  <a:ea typeface="ＭＳ Ｐゴシック" pitchFamily="1" charset="-128"/>
                </a:rPr>
                <a:t>&amp; Experience</a:t>
              </a:r>
            </a:p>
          </p:txBody>
        </p:sp>
        <p:sp>
          <p:nvSpPr>
            <p:cNvPr id="12" name="Rectangle 11"/>
            <p:cNvSpPr/>
            <p:nvPr/>
          </p:nvSpPr>
          <p:spPr bwMode="auto">
            <a:xfrm>
              <a:off x="831528" y="4685594"/>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a:lnSpc>
                  <a:spcPct val="100000"/>
                </a:lnSpc>
                <a:spcBef>
                  <a:spcPct val="0"/>
                </a:spcBef>
                <a:buFontTx/>
                <a:buNone/>
              </a:pPr>
              <a:r>
                <a:rPr lang="en-US" sz="2000" dirty="0" smtClean="0">
                  <a:solidFill>
                    <a:schemeClr val="tx1"/>
                  </a:solidFill>
                  <a:latin typeface="Arial" charset="0"/>
                  <a:ea typeface="ＭＳ Ｐゴシック" pitchFamily="1" charset="-128"/>
                </a:rPr>
                <a:t>Designing </a:t>
              </a:r>
              <a:r>
                <a:rPr lang="en-US" sz="2000" dirty="0">
                  <a:solidFill>
                    <a:schemeClr val="tx1"/>
                  </a:solidFill>
                  <a:latin typeface="Arial" charset="0"/>
                  <a:ea typeface="ＭＳ Ｐゴシック" pitchFamily="1" charset="-128"/>
                </a:rPr>
                <a:t>Evaluation</a:t>
              </a:r>
            </a:p>
          </p:txBody>
        </p:sp>
        <p:sp>
          <p:nvSpPr>
            <p:cNvPr id="13" name="Rectangle 12"/>
            <p:cNvSpPr/>
            <p:nvPr/>
          </p:nvSpPr>
          <p:spPr bwMode="auto">
            <a:xfrm>
              <a:off x="831528" y="5300472"/>
              <a:ext cx="6797040" cy="518160"/>
            </a:xfrm>
            <a:prstGeom prst="rect">
              <a:avLst/>
            </a:prstGeom>
            <a:solidFill>
              <a:srgbClr val="C7C7C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a:lnSpc>
                  <a:spcPct val="100000"/>
                </a:lnSpc>
                <a:spcBef>
                  <a:spcPct val="0"/>
                </a:spcBef>
                <a:buFontTx/>
                <a:buNone/>
              </a:pPr>
              <a:r>
                <a:rPr lang="en-US" sz="2000" dirty="0">
                  <a:solidFill>
                    <a:schemeClr val="tx1"/>
                  </a:solidFill>
                  <a:latin typeface="Arial" charset="0"/>
                  <a:ea typeface="ＭＳ Ｐゴシック" pitchFamily="1" charset="-128"/>
                </a:rPr>
                <a:t>Defining Benchmarks &amp; Indicators</a:t>
              </a:r>
            </a:p>
          </p:txBody>
        </p:sp>
        <p:sp>
          <p:nvSpPr>
            <p:cNvPr id="15" name="Rectangle 14"/>
            <p:cNvSpPr/>
            <p:nvPr/>
          </p:nvSpPr>
          <p:spPr bwMode="auto">
            <a:xfrm>
              <a:off x="807720" y="996315"/>
              <a:ext cx="7299960" cy="518160"/>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 charset="-128"/>
                </a:rPr>
                <a:t>ORGANIZATIONAL CONTEXT</a:t>
              </a:r>
            </a:p>
          </p:txBody>
        </p:sp>
        <p:sp>
          <p:nvSpPr>
            <p:cNvPr id="16" name="Rectangle 15"/>
            <p:cNvSpPr/>
            <p:nvPr/>
          </p:nvSpPr>
          <p:spPr bwMode="auto">
            <a:xfrm>
              <a:off x="807720" y="3455834"/>
              <a:ext cx="7299960" cy="518160"/>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a:lnSpc>
                  <a:spcPct val="100000"/>
                </a:lnSpc>
                <a:spcBef>
                  <a:spcPct val="0"/>
                </a:spcBef>
                <a:buFontTx/>
                <a:buNone/>
              </a:pPr>
              <a:r>
                <a:rPr lang="en-US" sz="2400" b="1" dirty="0">
                  <a:solidFill>
                    <a:schemeClr val="bg1"/>
                  </a:solidFill>
                  <a:latin typeface="Arial" charset="0"/>
                  <a:ea typeface="ＭＳ Ｐゴシック" pitchFamily="1" charset="-128"/>
                </a:rPr>
                <a:t>EVALUATION EXPERIENCE OF STAFF</a:t>
              </a:r>
            </a:p>
          </p:txBody>
        </p:sp>
      </p:grpSp>
      <p:sp>
        <p:nvSpPr>
          <p:cNvPr id="38"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13</a:t>
            </a:fld>
            <a:endParaRPr lang="en-US">
              <a:solidFill>
                <a:srgbClr val="898989"/>
              </a:solidFill>
              <a:latin typeface="Arial" pitchFamily="34" charset="0"/>
            </a:endParaRPr>
          </a:p>
        </p:txBody>
      </p:sp>
    </p:spTree>
    <p:extLst>
      <p:ext uri="{BB962C8B-B14F-4D97-AF65-F5344CB8AC3E}">
        <p14:creationId xmlns:p14="http://schemas.microsoft.com/office/powerpoint/2010/main" val="371109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7823" y="657528"/>
            <a:ext cx="9779646" cy="933441"/>
            <a:chOff x="0" y="5611365"/>
            <a:chExt cx="9144001" cy="1246637"/>
          </a:xfrm>
        </p:grpSpPr>
        <p:cxnSp>
          <p:nvCxnSpPr>
            <p:cNvPr id="17" name="Straight Connector 16"/>
            <p:cNvCxnSpPr>
              <a:endCxn id="18"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21" idx="1"/>
              <a:endCxn id="18"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3"/>
              <a:endCxn id="21"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4" idx="2"/>
              <a:endCxn id="22"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endCxn id="32"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2289" name="Rectangle 2"/>
          <p:cNvSpPr>
            <a:spLocks noGrp="1" noChangeArrowheads="1"/>
          </p:cNvSpPr>
          <p:nvPr>
            <p:ph type="title"/>
          </p:nvPr>
        </p:nvSpPr>
        <p:spPr/>
        <p:txBody>
          <a:bodyPr/>
          <a:lstStyle/>
          <a:p>
            <a:pPr eaLnBrk="1" hangingPunct="1"/>
            <a:r>
              <a:rPr lang="en-US" altLang="en-US" dirty="0" smtClean="0"/>
              <a:t>Practicing with the </a:t>
            </a:r>
            <a:r>
              <a:rPr lang="en-US" altLang="en-US" dirty="0" smtClean="0"/>
              <a:t>Tool</a:t>
            </a:r>
          </a:p>
        </p:txBody>
      </p:sp>
      <p:sp>
        <p:nvSpPr>
          <p:cNvPr id="38"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14</a:t>
            </a:fld>
            <a:endParaRPr lang="en-US">
              <a:solidFill>
                <a:srgbClr val="898989"/>
              </a:solidFill>
              <a:latin typeface="Arial" pitchFamily="34" charset="0"/>
            </a:endParaRPr>
          </a:p>
        </p:txBody>
      </p:sp>
      <p:sp>
        <p:nvSpPr>
          <p:cNvPr id="2" name="TextBox 1"/>
          <p:cNvSpPr txBox="1"/>
          <p:nvPr/>
        </p:nvSpPr>
        <p:spPr>
          <a:xfrm>
            <a:off x="762000" y="1848426"/>
            <a:ext cx="7086600" cy="4536627"/>
          </a:xfrm>
          <a:prstGeom prst="rect">
            <a:avLst/>
          </a:prstGeom>
          <a:noFill/>
        </p:spPr>
        <p:txBody>
          <a:bodyPr wrap="square" rtlCol="0">
            <a:spAutoFit/>
          </a:bodyPr>
          <a:lstStyle/>
          <a:p>
            <a:pPr lvl="0"/>
            <a:r>
              <a:rPr lang="en-US" sz="2800" dirty="0" smtClean="0">
                <a:solidFill>
                  <a:schemeClr val="tx1"/>
                </a:solidFill>
                <a:latin typeface="Arial" panose="020B0604020202020204" pitchFamily="34" charset="0"/>
                <a:cs typeface="Arial" panose="020B0604020202020204" pitchFamily="34" charset="0"/>
              </a:rPr>
              <a:t>As you go through the diagnostic, consider:</a:t>
            </a:r>
            <a:endParaRPr lang="en-US" sz="2800" dirty="0" smtClean="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How </a:t>
            </a:r>
            <a:r>
              <a:rPr lang="en-US" sz="2800" dirty="0">
                <a:solidFill>
                  <a:schemeClr val="tx1"/>
                </a:solidFill>
                <a:latin typeface="Arial" panose="020B0604020202020204" pitchFamily="34" charset="0"/>
                <a:cs typeface="Arial" panose="020B0604020202020204" pitchFamily="34" charset="0"/>
              </a:rPr>
              <a:t>do you think your clients or colleagues would interpret </a:t>
            </a:r>
            <a:r>
              <a:rPr lang="en-US" sz="2800" dirty="0" smtClean="0">
                <a:solidFill>
                  <a:schemeClr val="tx1"/>
                </a:solidFill>
                <a:latin typeface="Arial" panose="020B0604020202020204" pitchFamily="34" charset="0"/>
                <a:cs typeface="Arial" panose="020B0604020202020204" pitchFamily="34" charset="0"/>
              </a:rPr>
              <a:t>the queries? </a:t>
            </a:r>
            <a:endParaRPr lang="en-US" sz="2800" dirty="0" smtClean="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 </a:t>
            </a:r>
            <a:r>
              <a:rPr lang="en-US" sz="2800" dirty="0">
                <a:solidFill>
                  <a:schemeClr val="tx1"/>
                </a:solidFill>
                <a:latin typeface="Arial" panose="020B0604020202020204" pitchFamily="34" charset="0"/>
                <a:cs typeface="Arial" panose="020B0604020202020204" pitchFamily="34" charset="0"/>
              </a:rPr>
              <a:t>factors would they have in mind when </a:t>
            </a:r>
            <a:r>
              <a:rPr lang="en-US" sz="2800" dirty="0" smtClean="0">
                <a:solidFill>
                  <a:schemeClr val="tx1"/>
                </a:solidFill>
                <a:latin typeface="Arial" panose="020B0604020202020204" pitchFamily="34" charset="0"/>
                <a:cs typeface="Arial" panose="020B0604020202020204" pitchFamily="34" charset="0"/>
              </a:rPr>
              <a:t>giving a rating?</a:t>
            </a: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What’s missing from the tool? </a:t>
            </a: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What’s </a:t>
            </a:r>
            <a:r>
              <a:rPr lang="en-US" sz="2800" dirty="0">
                <a:solidFill>
                  <a:schemeClr val="tx1"/>
                </a:solidFill>
                <a:latin typeface="Arial" panose="020B0604020202020204" pitchFamily="34" charset="0"/>
                <a:cs typeface="Arial" panose="020B0604020202020204" pitchFamily="34" charset="0"/>
              </a:rPr>
              <a:t>the most challenging </a:t>
            </a:r>
            <a:r>
              <a:rPr lang="en-US" sz="2800" dirty="0" smtClean="0">
                <a:solidFill>
                  <a:schemeClr val="tx1"/>
                </a:solidFill>
                <a:latin typeface="Arial" panose="020B0604020202020204" pitchFamily="34" charset="0"/>
                <a:cs typeface="Arial" panose="020B0604020202020204" pitchFamily="34" charset="0"/>
              </a:rPr>
              <a:t>item that </a:t>
            </a:r>
            <a:r>
              <a:rPr lang="en-US" sz="2800" dirty="0">
                <a:solidFill>
                  <a:schemeClr val="tx1"/>
                </a:solidFill>
                <a:latin typeface="Arial" panose="020B0604020202020204" pitchFamily="34" charset="0"/>
                <a:cs typeface="Arial" panose="020B0604020202020204" pitchFamily="34" charset="0"/>
              </a:rPr>
              <a:t>comes up in your discussion?</a:t>
            </a:r>
            <a:endParaRPr lang="en-US" sz="2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49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2362200" y="3962400"/>
            <a:ext cx="1828800" cy="1828800"/>
          </a:xfrm>
          <a:prstGeom prst="rect">
            <a:avLst/>
          </a:prstGeom>
          <a:solidFill>
            <a:srgbClr val="0A57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Arial" panose="020B0604020202020204" pitchFamily="34" charset="0"/>
                <a:cs typeface="Arial" panose="020B0604020202020204" pitchFamily="34" charset="0"/>
              </a:rPr>
              <a:t>Low skills</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Low context</a:t>
            </a:r>
          </a:p>
        </p:txBody>
      </p:sp>
      <p:sp>
        <p:nvSpPr>
          <p:cNvPr id="12" name="Rectangle 11"/>
          <p:cNvSpPr/>
          <p:nvPr/>
        </p:nvSpPr>
        <p:spPr>
          <a:xfrm>
            <a:off x="4191000" y="3962400"/>
            <a:ext cx="1828800" cy="1828800"/>
          </a:xfrm>
          <a:prstGeom prst="rect">
            <a:avLst/>
          </a:prstGeom>
          <a:solidFill>
            <a:srgbClr val="C2D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Low skills</a:t>
            </a:r>
            <a:endParaRPr lang="en-US" b="1" dirty="0">
              <a:solidFill>
                <a:schemeClr val="tx1"/>
              </a:solidFill>
              <a:latin typeface="Arial" panose="020B0604020202020204" pitchFamily="34" charset="0"/>
              <a:cs typeface="Arial" panose="020B0604020202020204" pitchFamily="34" charset="0"/>
            </a:endParaRPr>
          </a:p>
          <a:p>
            <a:pPr algn="ctr"/>
            <a:r>
              <a:rPr lang="en-US" b="1" dirty="0" smtClean="0">
                <a:solidFill>
                  <a:schemeClr val="tx1"/>
                </a:solidFill>
                <a:latin typeface="Arial" panose="020B0604020202020204" pitchFamily="34" charset="0"/>
                <a:cs typeface="Arial" panose="020B0604020202020204" pitchFamily="34" charset="0"/>
              </a:rPr>
              <a:t>High context</a:t>
            </a:r>
            <a:endParaRPr lang="en-US"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4191000" y="2133600"/>
            <a:ext cx="1828800" cy="1828800"/>
          </a:xfrm>
          <a:prstGeom prst="rect">
            <a:avLst/>
          </a:prstGeom>
          <a:solidFill>
            <a:srgbClr val="809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High </a:t>
            </a:r>
            <a:r>
              <a:rPr lang="en-US" b="1" dirty="0" smtClean="0">
                <a:solidFill>
                  <a:schemeClr val="bg1"/>
                </a:solidFill>
                <a:latin typeface="Arial" panose="020B0604020202020204" pitchFamily="34" charset="0"/>
                <a:cs typeface="Arial" panose="020B0604020202020204" pitchFamily="34" charset="0"/>
              </a:rPr>
              <a:t>skills</a:t>
            </a:r>
            <a:endParaRPr lang="en-US" b="1" dirty="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Arial" panose="020B0604020202020204" pitchFamily="34" charset="0"/>
                <a:cs typeface="Arial" panose="020B0604020202020204" pitchFamily="34" charset="0"/>
              </a:rPr>
              <a:t>High context</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362200" y="2116540"/>
            <a:ext cx="1828800" cy="1828800"/>
          </a:xfrm>
          <a:prstGeom prst="rect">
            <a:avLst/>
          </a:prstGeom>
          <a:solidFill>
            <a:srgbClr val="C7C7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High skills</a:t>
            </a:r>
          </a:p>
          <a:p>
            <a:pPr algn="ctr"/>
            <a:r>
              <a:rPr lang="en-US" b="1" dirty="0" smtClean="0">
                <a:solidFill>
                  <a:schemeClr val="tx1"/>
                </a:solidFill>
                <a:latin typeface="Arial" panose="020B0604020202020204" pitchFamily="34" charset="0"/>
                <a:cs typeface="Arial" panose="020B0604020202020204" pitchFamily="34" charset="0"/>
              </a:rPr>
              <a:t>Low context</a:t>
            </a:r>
            <a:endParaRPr lang="en-US" b="1" dirty="0">
              <a:solidFill>
                <a:schemeClr val="tx1"/>
              </a:solidFill>
              <a:latin typeface="Arial" panose="020B0604020202020204" pitchFamily="34" charset="0"/>
              <a:cs typeface="Arial" panose="020B0604020202020204" pitchFamily="34" charset="0"/>
            </a:endParaRPr>
          </a:p>
        </p:txBody>
      </p:sp>
      <p:sp>
        <p:nvSpPr>
          <p:cNvPr id="12289" name="Rectangle 2"/>
          <p:cNvSpPr>
            <a:spLocks noGrp="1" noChangeArrowheads="1"/>
          </p:cNvSpPr>
          <p:nvPr>
            <p:ph type="title"/>
          </p:nvPr>
        </p:nvSpPr>
        <p:spPr/>
        <p:txBody>
          <a:bodyPr/>
          <a:lstStyle/>
          <a:p>
            <a:pPr eaLnBrk="1" hangingPunct="1"/>
            <a:r>
              <a:rPr lang="en-US" altLang="en-US" dirty="0" smtClean="0"/>
              <a:t>Scoring: Capacity Matrix</a:t>
            </a:r>
          </a:p>
        </p:txBody>
      </p:sp>
      <p:cxnSp>
        <p:nvCxnSpPr>
          <p:cNvPr id="3" name="Straight Arrow Connector 2"/>
          <p:cNvCxnSpPr/>
          <p:nvPr/>
        </p:nvCxnSpPr>
        <p:spPr>
          <a:xfrm>
            <a:off x="4191000" y="2209800"/>
            <a:ext cx="0" cy="365760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362200" y="3962400"/>
            <a:ext cx="3657600" cy="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5"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15</a:t>
            </a:fld>
            <a:endParaRPr lang="en-US">
              <a:solidFill>
                <a:srgbClr val="898989"/>
              </a:solidFill>
              <a:latin typeface="Arial" pitchFamily="34" charset="0"/>
            </a:endParaRPr>
          </a:p>
        </p:txBody>
      </p:sp>
    </p:spTree>
    <p:extLst>
      <p:ext uri="{BB962C8B-B14F-4D97-AF65-F5344CB8AC3E}">
        <p14:creationId xmlns:p14="http://schemas.microsoft.com/office/powerpoint/2010/main" val="398111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7823" y="657528"/>
            <a:ext cx="9779646" cy="933441"/>
            <a:chOff x="0" y="5611365"/>
            <a:chExt cx="9144001" cy="1246637"/>
          </a:xfrm>
        </p:grpSpPr>
        <p:cxnSp>
          <p:nvCxnSpPr>
            <p:cNvPr id="11" name="Straight Connector 10"/>
            <p:cNvCxnSpPr>
              <a:endCxn id="12"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15" idx="1"/>
              <a:endCxn id="12"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6" idx="3"/>
              <a:endCxn id="15"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8" idx="2"/>
              <a:endCxn id="16"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20" idx="2"/>
              <a:endCxn id="18"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2" idx="2"/>
              <a:endCxn id="20"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4" idx="2"/>
              <a:endCxn id="22"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endCxn id="26"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789296" y="3963537"/>
            <a:ext cx="1828800" cy="1828800"/>
          </a:xfrm>
          <a:prstGeom prst="rect">
            <a:avLst/>
          </a:prstGeom>
          <a:solidFill>
            <a:srgbClr val="0A57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Arial" panose="020B0604020202020204" pitchFamily="34" charset="0"/>
                <a:cs typeface="Arial" panose="020B0604020202020204" pitchFamily="34" charset="0"/>
              </a:rPr>
              <a:t>Low skills</a:t>
            </a: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Low context</a:t>
            </a:r>
          </a:p>
        </p:txBody>
      </p:sp>
      <p:sp>
        <p:nvSpPr>
          <p:cNvPr id="6" name="Rectangle 5"/>
          <p:cNvSpPr/>
          <p:nvPr/>
        </p:nvSpPr>
        <p:spPr>
          <a:xfrm>
            <a:off x="762000" y="2081283"/>
            <a:ext cx="1828800" cy="1828800"/>
          </a:xfrm>
          <a:prstGeom prst="rect">
            <a:avLst/>
          </a:prstGeom>
          <a:solidFill>
            <a:srgbClr val="C7C7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High skills</a:t>
            </a:r>
          </a:p>
          <a:p>
            <a:pPr algn="ctr"/>
            <a:r>
              <a:rPr lang="en-US" b="1" dirty="0" smtClean="0">
                <a:solidFill>
                  <a:schemeClr val="tx1"/>
                </a:solidFill>
                <a:latin typeface="Arial" panose="020B0604020202020204" pitchFamily="34" charset="0"/>
                <a:cs typeface="Arial" panose="020B0604020202020204" pitchFamily="34" charset="0"/>
              </a:rPr>
              <a:t>Low context</a:t>
            </a:r>
            <a:endParaRPr lang="en-US" b="1" dirty="0">
              <a:solidFill>
                <a:schemeClr val="tx1"/>
              </a:solidFill>
              <a:latin typeface="Arial" panose="020B0604020202020204" pitchFamily="34" charset="0"/>
              <a:cs typeface="Arial" panose="020B0604020202020204" pitchFamily="34" charset="0"/>
            </a:endParaRPr>
          </a:p>
        </p:txBody>
      </p:sp>
      <p:sp>
        <p:nvSpPr>
          <p:cNvPr id="12289" name="Rectangle 2"/>
          <p:cNvSpPr>
            <a:spLocks noGrp="1" noChangeArrowheads="1"/>
          </p:cNvSpPr>
          <p:nvPr>
            <p:ph type="title"/>
          </p:nvPr>
        </p:nvSpPr>
        <p:spPr/>
        <p:txBody>
          <a:bodyPr/>
          <a:lstStyle/>
          <a:p>
            <a:pPr eaLnBrk="1" hangingPunct="1"/>
            <a:r>
              <a:rPr lang="en-US" altLang="en-US" dirty="0" smtClean="0"/>
              <a:t>Interpreting Scores</a:t>
            </a:r>
          </a:p>
        </p:txBody>
      </p:sp>
      <p:cxnSp>
        <p:nvCxnSpPr>
          <p:cNvPr id="3" name="Straight Arrow Connector 2"/>
          <p:cNvCxnSpPr/>
          <p:nvPr/>
        </p:nvCxnSpPr>
        <p:spPr>
          <a:xfrm>
            <a:off x="2590800" y="2174543"/>
            <a:ext cx="0" cy="365760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62000" y="3927143"/>
            <a:ext cx="3657600" cy="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648200" y="1882761"/>
            <a:ext cx="3962400" cy="4241161"/>
          </a:xfrm>
          <a:prstGeom prst="rect">
            <a:avLst/>
          </a:prstGeom>
          <a:noFill/>
        </p:spPr>
        <p:txBody>
          <a:bodyPr wrap="square" rtlCol="0">
            <a:spAutoFit/>
          </a:bodyPr>
          <a:lstStyle/>
          <a:p>
            <a:r>
              <a:rPr lang="en-US" sz="2800" b="1" dirty="0" smtClean="0">
                <a:solidFill>
                  <a:schemeClr val="tx1"/>
                </a:solidFill>
                <a:latin typeface="Arial" panose="020B0604020202020204" pitchFamily="34" charset="0"/>
                <a:cs typeface="Arial" panose="020B0604020202020204" pitchFamily="34" charset="0"/>
              </a:rPr>
              <a:t>Ready for:</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Systematically </a:t>
            </a:r>
            <a:r>
              <a:rPr lang="en-US" sz="2000" dirty="0" smtClean="0">
                <a:solidFill>
                  <a:schemeClr val="tx1"/>
                </a:solidFill>
                <a:latin typeface="Arial" panose="020B0604020202020204" pitchFamily="34" charset="0"/>
                <a:cs typeface="Arial" panose="020B0604020202020204" pitchFamily="34" charset="0"/>
              </a:rPr>
              <a:t>determining evaluation &amp; learning </a:t>
            </a:r>
            <a:r>
              <a:rPr lang="en-US" sz="2000" dirty="0">
                <a:solidFill>
                  <a:schemeClr val="tx1"/>
                </a:solidFill>
                <a:latin typeface="Arial" panose="020B0604020202020204" pitchFamily="34" charset="0"/>
                <a:cs typeface="Arial" panose="020B0604020202020204" pitchFamily="34" charset="0"/>
              </a:rPr>
              <a:t>needs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Justifying use of or </a:t>
            </a:r>
            <a:r>
              <a:rPr lang="en-US" sz="2000" dirty="0">
                <a:solidFill>
                  <a:schemeClr val="tx1"/>
                </a:solidFill>
                <a:latin typeface="Arial" panose="020B0604020202020204" pitchFamily="34" charset="0"/>
                <a:cs typeface="Arial" panose="020B0604020202020204" pitchFamily="34" charset="0"/>
              </a:rPr>
              <a:t>increase </a:t>
            </a:r>
            <a:r>
              <a:rPr lang="en-US" sz="2000" dirty="0" smtClean="0">
                <a:solidFill>
                  <a:schemeClr val="tx1"/>
                </a:solidFill>
                <a:latin typeface="Arial" panose="020B0604020202020204" pitchFamily="34" charset="0"/>
                <a:cs typeface="Arial" panose="020B0604020202020204" pitchFamily="34" charset="0"/>
              </a:rPr>
              <a:t>in </a:t>
            </a:r>
            <a:r>
              <a:rPr lang="en-US" sz="2000" dirty="0">
                <a:solidFill>
                  <a:schemeClr val="tx1"/>
                </a:solidFill>
                <a:latin typeface="Arial" panose="020B0604020202020204" pitchFamily="34" charset="0"/>
                <a:cs typeface="Arial" panose="020B0604020202020204" pitchFamily="34" charset="0"/>
              </a:rPr>
              <a:t>resources for </a:t>
            </a:r>
            <a:r>
              <a:rPr lang="en-US" sz="2000" dirty="0" smtClean="0">
                <a:solidFill>
                  <a:schemeClr val="tx1"/>
                </a:solidFill>
                <a:latin typeface="Arial" panose="020B0604020202020204" pitchFamily="34" charset="0"/>
                <a:cs typeface="Arial" panose="020B0604020202020204" pitchFamily="34" charset="0"/>
              </a:rPr>
              <a:t>evaluation</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Developing </a:t>
            </a:r>
            <a:r>
              <a:rPr lang="en-US" sz="2000" dirty="0">
                <a:solidFill>
                  <a:schemeClr val="tx1"/>
                </a:solidFill>
                <a:latin typeface="Arial" panose="020B0604020202020204" pitchFamily="34" charset="0"/>
                <a:cs typeface="Arial" panose="020B0604020202020204" pitchFamily="34" charset="0"/>
              </a:rPr>
              <a:t>or </a:t>
            </a:r>
            <a:r>
              <a:rPr lang="en-US" sz="2000" dirty="0" smtClean="0">
                <a:solidFill>
                  <a:schemeClr val="tx1"/>
                </a:solidFill>
                <a:latin typeface="Arial" panose="020B0604020202020204" pitchFamily="34" charset="0"/>
                <a:cs typeface="Arial" panose="020B0604020202020204" pitchFamily="34" charset="0"/>
              </a:rPr>
              <a:t>revising </a:t>
            </a:r>
            <a:r>
              <a:rPr lang="en-US" sz="2000" dirty="0">
                <a:solidFill>
                  <a:schemeClr val="tx1"/>
                </a:solidFill>
                <a:latin typeface="Arial" panose="020B0604020202020204" pitchFamily="34" charset="0"/>
                <a:cs typeface="Arial" panose="020B0604020202020204" pitchFamily="34" charset="0"/>
              </a:rPr>
              <a:t>job </a:t>
            </a:r>
            <a:r>
              <a:rPr lang="en-US" sz="2000" dirty="0" smtClean="0">
                <a:solidFill>
                  <a:schemeClr val="tx1"/>
                </a:solidFill>
                <a:latin typeface="Arial" panose="020B0604020202020204" pitchFamily="34" charset="0"/>
                <a:cs typeface="Arial" panose="020B0604020202020204" pitchFamily="34" charset="0"/>
              </a:rPr>
              <a:t>descriptions for positions that require an evaluative focus</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Making better use of  already-collected data</a:t>
            </a:r>
          </a:p>
        </p:txBody>
      </p:sp>
      <p:sp>
        <p:nvSpPr>
          <p:cNvPr id="33"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16</a:t>
            </a:fld>
            <a:endParaRPr lang="en-US">
              <a:solidFill>
                <a:srgbClr val="898989"/>
              </a:solidFill>
              <a:latin typeface="Arial" pitchFamily="34" charset="0"/>
            </a:endParaRPr>
          </a:p>
        </p:txBody>
      </p:sp>
    </p:spTree>
    <p:extLst>
      <p:ext uri="{BB962C8B-B14F-4D97-AF65-F5344CB8AC3E}">
        <p14:creationId xmlns:p14="http://schemas.microsoft.com/office/powerpoint/2010/main" val="31732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823" y="657528"/>
            <a:ext cx="9779646" cy="933441"/>
            <a:chOff x="0" y="5611365"/>
            <a:chExt cx="9144001" cy="1246637"/>
          </a:xfrm>
        </p:grpSpPr>
        <p:cxnSp>
          <p:nvCxnSpPr>
            <p:cNvPr id="8" name="Straight Connector 7"/>
            <p:cNvCxnSpPr>
              <a:endCxn id="11"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4" idx="1"/>
              <a:endCxn id="11"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5" idx="3"/>
              <a:endCxn id="14"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7" idx="2"/>
              <a:endCxn id="15"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9" idx="2"/>
              <a:endCxn id="17"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endCxn id="25"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2590800" y="3962400"/>
            <a:ext cx="1828800" cy="1828800"/>
          </a:xfrm>
          <a:prstGeom prst="rect">
            <a:avLst/>
          </a:prstGeom>
          <a:solidFill>
            <a:srgbClr val="C2D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Low skills</a:t>
            </a:r>
            <a:endParaRPr lang="en-US" b="1" dirty="0">
              <a:solidFill>
                <a:schemeClr val="tx1"/>
              </a:solidFill>
              <a:latin typeface="Arial" panose="020B0604020202020204" pitchFamily="34" charset="0"/>
              <a:cs typeface="Arial" panose="020B0604020202020204" pitchFamily="34" charset="0"/>
            </a:endParaRPr>
          </a:p>
          <a:p>
            <a:pPr algn="ctr"/>
            <a:r>
              <a:rPr lang="en-US" b="1" dirty="0" smtClean="0">
                <a:solidFill>
                  <a:schemeClr val="tx1"/>
                </a:solidFill>
                <a:latin typeface="Arial" panose="020B0604020202020204" pitchFamily="34" charset="0"/>
                <a:cs typeface="Arial" panose="020B0604020202020204" pitchFamily="34" charset="0"/>
              </a:rPr>
              <a:t>High context</a:t>
            </a:r>
            <a:endParaRPr lang="en-US" b="1" dirty="0">
              <a:solidFill>
                <a:schemeClr val="tx1"/>
              </a:solidFill>
              <a:latin typeface="Arial" panose="020B0604020202020204" pitchFamily="34" charset="0"/>
              <a:cs typeface="Arial" panose="020B0604020202020204" pitchFamily="34" charset="0"/>
            </a:endParaRPr>
          </a:p>
        </p:txBody>
      </p:sp>
      <p:sp>
        <p:nvSpPr>
          <p:cNvPr id="12289" name="Rectangle 2"/>
          <p:cNvSpPr>
            <a:spLocks noGrp="1" noChangeArrowheads="1"/>
          </p:cNvSpPr>
          <p:nvPr>
            <p:ph type="title"/>
          </p:nvPr>
        </p:nvSpPr>
        <p:spPr/>
        <p:txBody>
          <a:bodyPr/>
          <a:lstStyle/>
          <a:p>
            <a:pPr eaLnBrk="1" hangingPunct="1"/>
            <a:r>
              <a:rPr lang="en-US" altLang="en-US" dirty="0" smtClean="0"/>
              <a:t>Interpreting Scores</a:t>
            </a:r>
          </a:p>
        </p:txBody>
      </p:sp>
      <p:cxnSp>
        <p:nvCxnSpPr>
          <p:cNvPr id="3" name="Straight Arrow Connector 2"/>
          <p:cNvCxnSpPr/>
          <p:nvPr/>
        </p:nvCxnSpPr>
        <p:spPr>
          <a:xfrm>
            <a:off x="2590800" y="2174543"/>
            <a:ext cx="0" cy="365760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62000" y="3927143"/>
            <a:ext cx="3657600" cy="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648200" y="1882762"/>
            <a:ext cx="4343400" cy="4241161"/>
          </a:xfrm>
          <a:prstGeom prst="rect">
            <a:avLst/>
          </a:prstGeom>
          <a:noFill/>
        </p:spPr>
        <p:txBody>
          <a:bodyPr wrap="square" rtlCol="0">
            <a:spAutoFit/>
          </a:bodyPr>
          <a:lstStyle/>
          <a:p>
            <a:r>
              <a:rPr lang="en-US" sz="2800" b="1" dirty="0" smtClean="0">
                <a:solidFill>
                  <a:schemeClr val="tx1"/>
                </a:solidFill>
                <a:latin typeface="Arial" panose="020B0604020202020204" pitchFamily="34" charset="0"/>
                <a:cs typeface="Arial" panose="020B0604020202020204" pitchFamily="34" charset="0"/>
              </a:rPr>
              <a:t>Ready for </a:t>
            </a:r>
            <a:r>
              <a:rPr lang="en-US" sz="2800" b="1" i="1" dirty="0" smtClean="0">
                <a:solidFill>
                  <a:schemeClr val="tx1"/>
                </a:solidFill>
                <a:latin typeface="Arial" panose="020B0604020202020204" pitchFamily="34" charset="0"/>
                <a:cs typeface="Arial" panose="020B0604020202020204" pitchFamily="34" charset="0"/>
              </a:rPr>
              <a:t>training</a:t>
            </a:r>
            <a:r>
              <a:rPr lang="en-US" sz="2800" b="1" dirty="0" smtClean="0">
                <a:solidFill>
                  <a:schemeClr val="tx1"/>
                </a:solidFill>
                <a:latin typeface="Arial" panose="020B0604020202020204" pitchFamily="34" charset="0"/>
                <a:cs typeface="Arial" panose="020B0604020202020204" pitchFamily="34" charset="0"/>
              </a:rPr>
              <a:t> in:</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Distinguishing between outputs</a:t>
            </a:r>
            <a:r>
              <a:rPr lang="en-US" sz="2000" dirty="0">
                <a:solidFill>
                  <a:schemeClr val="tx1"/>
                </a:solidFill>
                <a:latin typeface="Arial" panose="020B0604020202020204" pitchFamily="34" charset="0"/>
                <a:cs typeface="Arial" panose="020B0604020202020204" pitchFamily="34" charset="0"/>
              </a:rPr>
              <a:t>, outcomes </a:t>
            </a:r>
            <a:r>
              <a:rPr lang="en-US" sz="2000" dirty="0" smtClean="0">
                <a:solidFill>
                  <a:schemeClr val="tx1"/>
                </a:solidFill>
                <a:latin typeface="Arial" panose="020B0604020202020204" pitchFamily="34" charset="0"/>
                <a:cs typeface="Arial" panose="020B0604020202020204" pitchFamily="34" charset="0"/>
              </a:rPr>
              <a:t>&amp; indicators</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Using evaluation </a:t>
            </a:r>
            <a:r>
              <a:rPr lang="en-US" sz="2000" dirty="0">
                <a:solidFill>
                  <a:schemeClr val="tx1"/>
                </a:solidFill>
                <a:latin typeface="Arial" panose="020B0604020202020204" pitchFamily="34" charset="0"/>
                <a:cs typeface="Arial" panose="020B0604020202020204" pitchFamily="34" charset="0"/>
              </a:rPr>
              <a:t>tools </a:t>
            </a:r>
            <a:r>
              <a:rPr lang="en-US" sz="2000" dirty="0" smtClean="0">
                <a:solidFill>
                  <a:schemeClr val="tx1"/>
                </a:solidFill>
                <a:latin typeface="Arial" panose="020B0604020202020204" pitchFamily="34" charset="0"/>
                <a:cs typeface="Arial" panose="020B0604020202020204" pitchFamily="34" charset="0"/>
              </a:rPr>
              <a:t>(e.g., theories </a:t>
            </a:r>
            <a:r>
              <a:rPr lang="en-US" sz="2000" dirty="0">
                <a:solidFill>
                  <a:schemeClr val="tx1"/>
                </a:solidFill>
                <a:latin typeface="Arial" panose="020B0604020202020204" pitchFamily="34" charset="0"/>
                <a:cs typeface="Arial" panose="020B0604020202020204" pitchFamily="34" charset="0"/>
              </a:rPr>
              <a:t>of change, logic models, tracking tools, </a:t>
            </a:r>
            <a:r>
              <a:rPr lang="en-US" sz="2000" dirty="0" smtClean="0">
                <a:solidFill>
                  <a:schemeClr val="tx1"/>
                </a:solidFill>
                <a:latin typeface="Arial" panose="020B0604020202020204" pitchFamily="34" charset="0"/>
                <a:cs typeface="Arial" panose="020B0604020202020204" pitchFamily="34" charset="0"/>
              </a:rPr>
              <a:t>surveys)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Telling stories </a:t>
            </a:r>
            <a:r>
              <a:rPr lang="en-US" sz="2000" dirty="0">
                <a:solidFill>
                  <a:schemeClr val="tx1"/>
                </a:solidFill>
                <a:latin typeface="Arial" panose="020B0604020202020204" pitchFamily="34" charset="0"/>
                <a:cs typeface="Arial" panose="020B0604020202020204" pitchFamily="34" charset="0"/>
              </a:rPr>
              <a:t>with data</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Demonstrating and communicating evidence </a:t>
            </a:r>
            <a:r>
              <a:rPr lang="en-US" sz="2000" dirty="0" smtClean="0">
                <a:solidFill>
                  <a:schemeClr val="tx1"/>
                </a:solidFill>
                <a:latin typeface="Arial" panose="020B0604020202020204" pitchFamily="34" charset="0"/>
                <a:cs typeface="Arial" panose="020B0604020202020204" pitchFamily="34" charset="0"/>
              </a:rPr>
              <a:t>impact </a:t>
            </a:r>
            <a:r>
              <a:rPr lang="en-US" sz="2000" dirty="0">
                <a:solidFill>
                  <a:schemeClr val="tx1"/>
                </a:solidFill>
                <a:latin typeface="Arial" panose="020B0604020202020204" pitchFamily="34" charset="0"/>
                <a:cs typeface="Arial" panose="020B0604020202020204" pitchFamily="34" charset="0"/>
              </a:rPr>
              <a:t>to </a:t>
            </a:r>
            <a:r>
              <a:rPr lang="en-US" sz="2000" dirty="0" smtClean="0">
                <a:solidFill>
                  <a:schemeClr val="tx1"/>
                </a:solidFill>
                <a:latin typeface="Arial" panose="020B0604020202020204" pitchFamily="34" charset="0"/>
                <a:cs typeface="Arial" panose="020B0604020202020204" pitchFamily="34" charset="0"/>
              </a:rPr>
              <a:t>stakeholders</a:t>
            </a:r>
          </a:p>
        </p:txBody>
      </p:sp>
      <p:sp>
        <p:nvSpPr>
          <p:cNvPr id="31"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17</a:t>
            </a:fld>
            <a:endParaRPr lang="en-US">
              <a:solidFill>
                <a:srgbClr val="898989"/>
              </a:solidFill>
              <a:latin typeface="Arial" pitchFamily="34" charset="0"/>
            </a:endParaRPr>
          </a:p>
        </p:txBody>
      </p:sp>
    </p:spTree>
    <p:extLst>
      <p:ext uri="{BB962C8B-B14F-4D97-AF65-F5344CB8AC3E}">
        <p14:creationId xmlns:p14="http://schemas.microsoft.com/office/powerpoint/2010/main" val="377313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7823" y="657528"/>
            <a:ext cx="9779646" cy="933441"/>
            <a:chOff x="0" y="5611365"/>
            <a:chExt cx="9144001" cy="1246637"/>
          </a:xfrm>
        </p:grpSpPr>
        <p:cxnSp>
          <p:nvCxnSpPr>
            <p:cNvPr id="10" name="Straight Connector 9"/>
            <p:cNvCxnSpPr>
              <a:endCxn id="11"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4" idx="1"/>
              <a:endCxn id="11"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5" idx="3"/>
              <a:endCxn id="14"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7" idx="2"/>
              <a:endCxn id="15"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19" idx="2"/>
              <a:endCxn id="17"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endCxn id="25"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2590800" y="2098343"/>
            <a:ext cx="1828800" cy="1828800"/>
          </a:xfrm>
          <a:prstGeom prst="rect">
            <a:avLst/>
          </a:prstGeom>
          <a:solidFill>
            <a:srgbClr val="809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High </a:t>
            </a:r>
            <a:r>
              <a:rPr lang="en-US" b="1" dirty="0" smtClean="0">
                <a:solidFill>
                  <a:schemeClr val="bg1"/>
                </a:solidFill>
                <a:latin typeface="Arial" panose="020B0604020202020204" pitchFamily="34" charset="0"/>
                <a:cs typeface="Arial" panose="020B0604020202020204" pitchFamily="34" charset="0"/>
              </a:rPr>
              <a:t>skills</a:t>
            </a:r>
            <a:endParaRPr lang="en-US" b="1" dirty="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Arial" panose="020B0604020202020204" pitchFamily="34" charset="0"/>
                <a:cs typeface="Arial" panose="020B0604020202020204" pitchFamily="34" charset="0"/>
              </a:rPr>
              <a:t>High context</a:t>
            </a:r>
            <a:endParaRPr lang="en-US" b="1" dirty="0">
              <a:solidFill>
                <a:schemeClr val="bg1"/>
              </a:solidFill>
              <a:latin typeface="Arial" panose="020B0604020202020204" pitchFamily="34" charset="0"/>
              <a:cs typeface="Arial" panose="020B0604020202020204" pitchFamily="34" charset="0"/>
            </a:endParaRPr>
          </a:p>
        </p:txBody>
      </p:sp>
      <p:sp>
        <p:nvSpPr>
          <p:cNvPr id="12289" name="Rectangle 2"/>
          <p:cNvSpPr>
            <a:spLocks noGrp="1" noChangeArrowheads="1"/>
          </p:cNvSpPr>
          <p:nvPr>
            <p:ph type="title"/>
          </p:nvPr>
        </p:nvSpPr>
        <p:spPr/>
        <p:txBody>
          <a:bodyPr/>
          <a:lstStyle/>
          <a:p>
            <a:pPr eaLnBrk="1" hangingPunct="1"/>
            <a:r>
              <a:rPr lang="en-US" altLang="en-US" dirty="0" smtClean="0"/>
              <a:t>Interpreting Scores</a:t>
            </a:r>
          </a:p>
        </p:txBody>
      </p:sp>
      <p:cxnSp>
        <p:nvCxnSpPr>
          <p:cNvPr id="3" name="Straight Arrow Connector 2"/>
          <p:cNvCxnSpPr/>
          <p:nvPr/>
        </p:nvCxnSpPr>
        <p:spPr>
          <a:xfrm>
            <a:off x="2590800" y="2174543"/>
            <a:ext cx="0" cy="365760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62000" y="3927143"/>
            <a:ext cx="3657600" cy="0"/>
          </a:xfrm>
          <a:prstGeom prst="straightConnector1">
            <a:avLst/>
          </a:prstGeom>
          <a:ln w="57150">
            <a:solidFill>
              <a:schemeClr val="tx1"/>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648200" y="1882762"/>
            <a:ext cx="4343400" cy="4241161"/>
          </a:xfrm>
          <a:prstGeom prst="rect">
            <a:avLst/>
          </a:prstGeom>
          <a:noFill/>
        </p:spPr>
        <p:txBody>
          <a:bodyPr wrap="square" rtlCol="0">
            <a:spAutoFit/>
          </a:bodyPr>
          <a:lstStyle/>
          <a:p>
            <a:r>
              <a:rPr lang="en-US" sz="2800" b="1" dirty="0" smtClean="0">
                <a:solidFill>
                  <a:schemeClr val="tx1"/>
                </a:solidFill>
                <a:latin typeface="Arial" panose="020B0604020202020204" pitchFamily="34" charset="0"/>
                <a:cs typeface="Arial" panose="020B0604020202020204" pitchFamily="34" charset="0"/>
              </a:rPr>
              <a:t>Ready for:</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Exploring different evaluation methods and approaches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Building upon existing data collection tools</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Creating new or supporting current </a:t>
            </a:r>
            <a:r>
              <a:rPr lang="en-US" sz="2000" dirty="0">
                <a:solidFill>
                  <a:schemeClr val="tx1"/>
                </a:solidFill>
                <a:latin typeface="Arial" panose="020B0604020202020204" pitchFamily="34" charset="0"/>
                <a:cs typeface="Arial" panose="020B0604020202020204" pitchFamily="34" charset="0"/>
              </a:rPr>
              <a:t>staff positions for evaluation and </a:t>
            </a:r>
            <a:r>
              <a:rPr lang="en-US" sz="2000" dirty="0" smtClean="0">
                <a:solidFill>
                  <a:schemeClr val="tx1"/>
                </a:solidFill>
                <a:latin typeface="Arial" panose="020B0604020202020204" pitchFamily="34" charset="0"/>
                <a:cs typeface="Arial" panose="020B0604020202020204" pitchFamily="34" charset="0"/>
              </a:rPr>
              <a:t>learning</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Cross-program/cross-portfolio, coordinated evaluation efforts</a:t>
            </a:r>
          </a:p>
        </p:txBody>
      </p:sp>
      <p:sp>
        <p:nvSpPr>
          <p:cNvPr id="35"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18</a:t>
            </a:fld>
            <a:endParaRPr lang="en-US">
              <a:solidFill>
                <a:srgbClr val="898989"/>
              </a:solidFill>
              <a:latin typeface="Arial" pitchFamily="34" charset="0"/>
            </a:endParaRPr>
          </a:p>
        </p:txBody>
      </p:sp>
    </p:spTree>
    <p:extLst>
      <p:ext uri="{BB962C8B-B14F-4D97-AF65-F5344CB8AC3E}">
        <p14:creationId xmlns:p14="http://schemas.microsoft.com/office/powerpoint/2010/main" val="377017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17823" y="657528"/>
            <a:ext cx="9779646" cy="933441"/>
            <a:chOff x="0" y="5611365"/>
            <a:chExt cx="9144001" cy="1246637"/>
          </a:xfrm>
        </p:grpSpPr>
        <p:cxnSp>
          <p:nvCxnSpPr>
            <p:cNvPr id="36" name="Straight Connector 35"/>
            <p:cNvCxnSpPr>
              <a:endCxn id="37"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40" idx="1"/>
              <a:endCxn id="37"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1" idx="3"/>
              <a:endCxn id="40"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3" idx="2"/>
              <a:endCxn id="41"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3" name="Oval 42"/>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a:stCxn id="45" idx="2"/>
              <a:endCxn id="43"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a:stCxn id="47" idx="2"/>
              <a:endCxn id="45"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49" idx="2"/>
              <a:endCxn id="47"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51" idx="2"/>
              <a:endCxn id="49"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a:endCxn id="51"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06" y="1981200"/>
            <a:ext cx="445878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8988095">
            <a:off x="861765" y="4132945"/>
            <a:ext cx="4038600" cy="561885"/>
          </a:xfrm>
          <a:prstGeom prst="rect">
            <a:avLst/>
          </a:prstGeom>
          <a:noFill/>
        </p:spPr>
        <p:txBody>
          <a:bodyPr wrap="square" rtlCol="0">
            <a:spAutoFit/>
          </a:bodyPr>
          <a:lstStyle/>
          <a:p>
            <a:r>
              <a:rPr lang="en-US" sz="2800" b="1" dirty="0" smtClean="0">
                <a:solidFill>
                  <a:schemeClr val="tx1"/>
                </a:solidFill>
                <a:latin typeface="Arial" panose="020B0604020202020204" pitchFamily="34" charset="0"/>
                <a:cs typeface="Arial" panose="020B0604020202020204" pitchFamily="34" charset="0"/>
              </a:rPr>
              <a:t>Scores</a:t>
            </a:r>
          </a:p>
        </p:txBody>
      </p:sp>
      <p:grpSp>
        <p:nvGrpSpPr>
          <p:cNvPr id="13" name="Group 12"/>
          <p:cNvGrpSpPr/>
          <p:nvPr/>
        </p:nvGrpSpPr>
        <p:grpSpPr>
          <a:xfrm>
            <a:off x="4377156" y="4726116"/>
            <a:ext cx="1121161" cy="429372"/>
            <a:chOff x="3638821" y="5407431"/>
            <a:chExt cx="1851037" cy="507773"/>
          </a:xfrm>
        </p:grpSpPr>
        <p:grpSp>
          <p:nvGrpSpPr>
            <p:cNvPr id="12" name="Group 11"/>
            <p:cNvGrpSpPr/>
            <p:nvPr/>
          </p:nvGrpSpPr>
          <p:grpSpPr>
            <a:xfrm>
              <a:off x="3707234" y="5463417"/>
              <a:ext cx="1324037" cy="220674"/>
              <a:chOff x="5334000" y="3581400"/>
              <a:chExt cx="1905000" cy="381000"/>
            </a:xfrm>
          </p:grpSpPr>
          <p:sp>
            <p:nvSpPr>
              <p:cNvPr id="5" name="Oval 4"/>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rot="2224043">
              <a:off x="3638821" y="5467207"/>
              <a:ext cx="1324031" cy="220673"/>
              <a:chOff x="5334000" y="3581400"/>
              <a:chExt cx="1905000" cy="381000"/>
            </a:xfrm>
          </p:grpSpPr>
          <p:sp>
            <p:nvSpPr>
              <p:cNvPr id="16" name="Oval 15"/>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rot="20862128">
              <a:off x="3715545" y="5628625"/>
              <a:ext cx="1324037" cy="220674"/>
              <a:chOff x="5334000" y="3581400"/>
              <a:chExt cx="1905000" cy="381000"/>
            </a:xfrm>
          </p:grpSpPr>
          <p:sp>
            <p:nvSpPr>
              <p:cNvPr id="20" name="Oval 19"/>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704343">
              <a:off x="4165821" y="5694530"/>
              <a:ext cx="1324037" cy="220674"/>
              <a:chOff x="5334000" y="3581400"/>
              <a:chExt cx="1905000" cy="381000"/>
            </a:xfrm>
          </p:grpSpPr>
          <p:sp>
            <p:nvSpPr>
              <p:cNvPr id="24" name="Oval 23"/>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rot="8166381">
              <a:off x="3773725" y="5407431"/>
              <a:ext cx="1324037" cy="220674"/>
              <a:chOff x="5334000" y="3581400"/>
              <a:chExt cx="1905000" cy="381000"/>
            </a:xfrm>
          </p:grpSpPr>
          <p:sp>
            <p:nvSpPr>
              <p:cNvPr id="28" name="Oval 27"/>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rot="9511483">
              <a:off x="3904407" y="5432763"/>
              <a:ext cx="1324037" cy="220674"/>
              <a:chOff x="5334000" y="3581400"/>
              <a:chExt cx="1905000" cy="381000"/>
            </a:xfrm>
          </p:grpSpPr>
          <p:sp>
            <p:nvSpPr>
              <p:cNvPr id="32" name="Oval 31"/>
              <p:cNvSpPr/>
              <p:nvPr/>
            </p:nvSpPr>
            <p:spPr>
              <a:xfrm>
                <a:off x="5334000" y="3581400"/>
                <a:ext cx="152400" cy="381000"/>
              </a:xfrm>
              <a:prstGeom prst="ellips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486400" y="3676650"/>
                <a:ext cx="1447800" cy="190500"/>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400000">
                <a:off x="6991351" y="3619501"/>
                <a:ext cx="190498" cy="304800"/>
              </a:xfrm>
              <a:prstGeom prst="triangle">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5420956" y="4594529"/>
            <a:ext cx="1813317" cy="394210"/>
          </a:xfrm>
          <a:prstGeom prst="rect">
            <a:avLst/>
          </a:prstGeom>
          <a:noFill/>
        </p:spPr>
        <p:txBody>
          <a:bodyPr wrap="none" rtlCol="0">
            <a:spAutoFit/>
          </a:bodyPr>
          <a:lstStyle/>
          <a:p>
            <a:r>
              <a:rPr lang="en-US" b="1" dirty="0" smtClean="0">
                <a:solidFill>
                  <a:schemeClr val="tx1"/>
                </a:solidFill>
                <a:latin typeface="Arial" panose="020B0604020202020204" pitchFamily="34" charset="0"/>
                <a:cs typeface="Arial" panose="020B0604020202020204" pitchFamily="34" charset="0"/>
              </a:rPr>
              <a:t>Capacity areas</a:t>
            </a:r>
          </a:p>
        </p:txBody>
      </p:sp>
      <p:sp>
        <p:nvSpPr>
          <p:cNvPr id="53" name="Title 5"/>
          <p:cNvSpPr txBox="1">
            <a:spLocks/>
          </p:cNvSpPr>
          <p:nvPr/>
        </p:nvSpPr>
        <p:spPr bwMode="auto">
          <a:xfrm>
            <a:off x="889000" y="495750"/>
            <a:ext cx="693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000" b="1" kern="1200">
                <a:solidFill>
                  <a:srgbClr val="0A57A4"/>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nSpc>
                <a:spcPct val="100000"/>
              </a:lnSpc>
              <a:buFontTx/>
            </a:pPr>
            <a:r>
              <a:rPr lang="en-US" altLang="en-US" dirty="0"/>
              <a:t>Numerical Scores: Not the Point</a:t>
            </a:r>
            <a:endParaRPr lang="en-US" dirty="0"/>
          </a:p>
        </p:txBody>
      </p:sp>
      <p:sp>
        <p:nvSpPr>
          <p:cNvPr id="58"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19</a:t>
            </a:fld>
            <a:endParaRPr lang="en-US">
              <a:solidFill>
                <a:srgbClr val="898989"/>
              </a:solidFill>
              <a:latin typeface="Arial" pitchFamily="34" charset="0"/>
            </a:endParaRPr>
          </a:p>
        </p:txBody>
      </p:sp>
    </p:spTree>
    <p:extLst>
      <p:ext uri="{BB962C8B-B14F-4D97-AF65-F5344CB8AC3E}">
        <p14:creationId xmlns:p14="http://schemas.microsoft.com/office/powerpoint/2010/main" val="220646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37" name="Title 4"/>
          <p:cNvSpPr txBox="1">
            <a:spLocks/>
          </p:cNvSpPr>
          <p:nvPr/>
        </p:nvSpPr>
        <p:spPr bwMode="auto">
          <a:xfrm>
            <a:off x="2495550" y="1371600"/>
            <a:ext cx="3981450" cy="3981450"/>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 name="Title 4"/>
          <p:cNvSpPr>
            <a:spLocks noGrp="1"/>
          </p:cNvSpPr>
          <p:nvPr>
            <p:ph type="ctrTitle"/>
          </p:nvPr>
        </p:nvSpPr>
        <p:spPr>
          <a:xfrm>
            <a:off x="2724150" y="1607352"/>
            <a:ext cx="3524249" cy="3524249"/>
          </a:xfrm>
          <a:prstGeom prst="ellipse">
            <a:avLst/>
          </a:prstGeom>
          <a:solidFill>
            <a:srgbClr val="C2D5E8"/>
          </a:solidFill>
          <a:ln w="28575">
            <a:solidFill>
              <a:schemeClr val="bg1"/>
            </a:solidFill>
          </a:ln>
        </p:spPr>
        <p:txBody>
          <a:bodyPr anchor="ctr"/>
          <a:lstStyle/>
          <a:p>
            <a:pPr algn="ctr"/>
            <a:r>
              <a:rPr lang="en-US" b="1" dirty="0" smtClean="0">
                <a:solidFill>
                  <a:srgbClr val="0A57A4"/>
                </a:solidFill>
              </a:rPr>
              <a:t> </a:t>
            </a:r>
            <a:endParaRPr lang="en-US" b="1" dirty="0">
              <a:solidFill>
                <a:srgbClr val="0A57A4"/>
              </a:solidFill>
            </a:endParaRPr>
          </a:p>
        </p:txBody>
      </p:sp>
      <p:grpSp>
        <p:nvGrpSpPr>
          <p:cNvPr id="11" name="Group 10"/>
          <p:cNvGrpSpPr/>
          <p:nvPr/>
        </p:nvGrpSpPr>
        <p:grpSpPr>
          <a:xfrm>
            <a:off x="6256" y="570495"/>
            <a:ext cx="9144000" cy="1036858"/>
            <a:chOff x="0" y="3429000"/>
            <a:chExt cx="9144000" cy="1036858"/>
          </a:xfrm>
        </p:grpSpPr>
        <p:cxnSp>
          <p:nvCxnSpPr>
            <p:cNvPr id="19" name="Straight Connector 18"/>
            <p:cNvCxnSpPr>
              <a:endCxn id="20" idx="2"/>
            </p:cNvCxnSpPr>
            <p:nvPr/>
          </p:nvCxnSpPr>
          <p:spPr>
            <a:xfrm>
              <a:off x="0" y="4345238"/>
              <a:ext cx="996046" cy="7490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996046" y="4374418"/>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3" idx="2"/>
              <a:endCxn id="20" idx="6"/>
            </p:cNvCxnSpPr>
            <p:nvPr/>
          </p:nvCxnSpPr>
          <p:spPr>
            <a:xfrm flipH="1">
              <a:off x="1087486" y="4117725"/>
              <a:ext cx="1079195" cy="302413"/>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4" idx="3"/>
              <a:endCxn id="23" idx="6"/>
            </p:cNvCxnSpPr>
            <p:nvPr/>
          </p:nvCxnSpPr>
          <p:spPr>
            <a:xfrm flipH="1" flipV="1">
              <a:off x="2258121" y="4117725"/>
              <a:ext cx="949726" cy="110378"/>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6681" y="407200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194456" y="4150054"/>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p:nvCxnSpPr>
          <p:spPr>
            <a:xfrm flipH="1">
              <a:off x="3285896" y="3550920"/>
              <a:ext cx="539344" cy="644854"/>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3825240" y="35052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p:nvCxnSpPr>
          <p:spPr>
            <a:xfrm flipH="1" flipV="1">
              <a:off x="3916680" y="3550920"/>
              <a:ext cx="770494" cy="345915"/>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687174" y="385111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6"/>
            </p:cNvCxnSpPr>
            <p:nvPr/>
          </p:nvCxnSpPr>
          <p:spPr>
            <a:xfrm flipH="1" flipV="1">
              <a:off x="4778614" y="3896835"/>
              <a:ext cx="892515" cy="26661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671129" y="411772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p:nvCxnSpPr>
          <p:spPr>
            <a:xfrm flipH="1">
              <a:off x="5749178" y="3474720"/>
              <a:ext cx="880222"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629400" y="34290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4" idx="2"/>
              <a:endCxn id="32" idx="5"/>
            </p:cNvCxnSpPr>
            <p:nvPr/>
          </p:nvCxnSpPr>
          <p:spPr>
            <a:xfrm flipH="1" flipV="1">
              <a:off x="6707449" y="3507049"/>
              <a:ext cx="754055" cy="669787"/>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461504" y="4131116"/>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4" idx="6"/>
            </p:cNvCxnSpPr>
            <p:nvPr/>
          </p:nvCxnSpPr>
          <p:spPr>
            <a:xfrm flipH="1">
              <a:off x="7552944" y="3520440"/>
              <a:ext cx="1591056"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261222" y="3200400"/>
            <a:ext cx="6511178" cy="561885"/>
          </a:xfrm>
          <a:prstGeom prst="rect">
            <a:avLst/>
          </a:prstGeom>
        </p:spPr>
        <p:txBody>
          <a:bodyPr wrap="square">
            <a:spAutoFit/>
          </a:bodyPr>
          <a:lstStyle/>
          <a:p>
            <a:pPr algn="ctr"/>
            <a:r>
              <a:rPr lang="en-US" sz="2800" b="1" dirty="0" smtClean="0">
                <a:solidFill>
                  <a:srgbClr val="0A57A4"/>
                </a:solidFill>
                <a:latin typeface="Arial" panose="020B0604020202020204" pitchFamily="34" charset="0"/>
                <a:cs typeface="Arial" panose="020B0604020202020204" pitchFamily="34" charset="0"/>
              </a:rPr>
              <a:t>Who are you?</a:t>
            </a:r>
            <a:endParaRPr lang="en-US" sz="2800" b="1" dirty="0">
              <a:solidFill>
                <a:srgbClr val="0A57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996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35" name="Title 4"/>
          <p:cNvSpPr txBox="1">
            <a:spLocks/>
          </p:cNvSpPr>
          <p:nvPr/>
        </p:nvSpPr>
        <p:spPr bwMode="auto">
          <a:xfrm>
            <a:off x="2495550" y="1371600"/>
            <a:ext cx="3981450" cy="3981450"/>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grpSp>
        <p:nvGrpSpPr>
          <p:cNvPr id="37" name="Group 36"/>
          <p:cNvGrpSpPr/>
          <p:nvPr/>
        </p:nvGrpSpPr>
        <p:grpSpPr>
          <a:xfrm>
            <a:off x="6256" y="570495"/>
            <a:ext cx="9144000" cy="1036858"/>
            <a:chOff x="0" y="3429000"/>
            <a:chExt cx="9144000" cy="1036858"/>
          </a:xfrm>
        </p:grpSpPr>
        <p:cxnSp>
          <p:nvCxnSpPr>
            <p:cNvPr id="38" name="Straight Connector 37"/>
            <p:cNvCxnSpPr>
              <a:endCxn id="39" idx="2"/>
            </p:cNvCxnSpPr>
            <p:nvPr/>
          </p:nvCxnSpPr>
          <p:spPr>
            <a:xfrm>
              <a:off x="0" y="4345238"/>
              <a:ext cx="996046" cy="7490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996046" y="4374418"/>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42" idx="2"/>
              <a:endCxn id="39" idx="6"/>
            </p:cNvCxnSpPr>
            <p:nvPr/>
          </p:nvCxnSpPr>
          <p:spPr>
            <a:xfrm flipH="1">
              <a:off x="1087486" y="4117725"/>
              <a:ext cx="1079195" cy="302413"/>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43" idx="3"/>
              <a:endCxn id="42" idx="6"/>
            </p:cNvCxnSpPr>
            <p:nvPr/>
          </p:nvCxnSpPr>
          <p:spPr>
            <a:xfrm flipH="1" flipV="1">
              <a:off x="2258121" y="4117725"/>
              <a:ext cx="949726" cy="110378"/>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2166681" y="407200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194456" y="4150054"/>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a:stCxn id="45" idx="2"/>
              <a:endCxn id="43" idx="6"/>
            </p:cNvCxnSpPr>
            <p:nvPr/>
          </p:nvCxnSpPr>
          <p:spPr>
            <a:xfrm flipH="1">
              <a:off x="3285896" y="3550920"/>
              <a:ext cx="539344" cy="644854"/>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3825240" y="35052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a:stCxn id="47" idx="2"/>
              <a:endCxn id="45" idx="6"/>
            </p:cNvCxnSpPr>
            <p:nvPr/>
          </p:nvCxnSpPr>
          <p:spPr>
            <a:xfrm flipH="1" flipV="1">
              <a:off x="3916680" y="3550920"/>
              <a:ext cx="770494" cy="345915"/>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4687174" y="385111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49" idx="2"/>
              <a:endCxn id="47" idx="6"/>
            </p:cNvCxnSpPr>
            <p:nvPr/>
          </p:nvCxnSpPr>
          <p:spPr>
            <a:xfrm flipH="1" flipV="1">
              <a:off x="4778614" y="3896835"/>
              <a:ext cx="892515" cy="26661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5671129" y="411772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51" idx="2"/>
              <a:endCxn id="49" idx="7"/>
            </p:cNvCxnSpPr>
            <p:nvPr/>
          </p:nvCxnSpPr>
          <p:spPr>
            <a:xfrm flipH="1">
              <a:off x="5749178" y="3474720"/>
              <a:ext cx="880222"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6629400" y="34290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a:stCxn id="53" idx="2"/>
              <a:endCxn id="51" idx="5"/>
            </p:cNvCxnSpPr>
            <p:nvPr/>
          </p:nvCxnSpPr>
          <p:spPr>
            <a:xfrm flipH="1" flipV="1">
              <a:off x="6707449" y="3507049"/>
              <a:ext cx="754055" cy="669787"/>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7461504" y="4131116"/>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a:endCxn id="53" idx="6"/>
            </p:cNvCxnSpPr>
            <p:nvPr/>
          </p:nvCxnSpPr>
          <p:spPr>
            <a:xfrm flipH="1">
              <a:off x="7552944" y="3520440"/>
              <a:ext cx="1591056"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grpSp>
      <p:sp>
        <p:nvSpPr>
          <p:cNvPr id="57" name="Title 4"/>
          <p:cNvSpPr>
            <a:spLocks noGrp="1"/>
          </p:cNvSpPr>
          <p:nvPr>
            <p:ph type="ctrTitle"/>
          </p:nvPr>
        </p:nvSpPr>
        <p:spPr>
          <a:xfrm>
            <a:off x="2724150" y="1607352"/>
            <a:ext cx="3524249" cy="3524249"/>
          </a:xfrm>
          <a:prstGeom prst="ellipse">
            <a:avLst/>
          </a:prstGeom>
          <a:solidFill>
            <a:srgbClr val="C2D5E8"/>
          </a:solidFill>
          <a:ln w="28575">
            <a:solidFill>
              <a:schemeClr val="bg1"/>
            </a:solidFill>
          </a:ln>
        </p:spPr>
        <p:txBody>
          <a:bodyPr anchor="ctr"/>
          <a:lstStyle/>
          <a:p>
            <a:pPr algn="ctr"/>
            <a:r>
              <a:rPr lang="en-US" b="1" dirty="0" smtClean="0">
                <a:solidFill>
                  <a:srgbClr val="0A57A4"/>
                </a:solidFill>
              </a:rPr>
              <a:t> Questions?</a:t>
            </a:r>
            <a:endParaRPr lang="en-US" b="1" dirty="0">
              <a:solidFill>
                <a:srgbClr val="0A57A4"/>
              </a:solidFill>
            </a:endParaRPr>
          </a:p>
        </p:txBody>
      </p:sp>
    </p:spTree>
    <p:extLst>
      <p:ext uri="{BB962C8B-B14F-4D97-AF65-F5344CB8AC3E}">
        <p14:creationId xmlns:p14="http://schemas.microsoft.com/office/powerpoint/2010/main" val="241286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17823" y="657528"/>
            <a:ext cx="9779646" cy="933441"/>
            <a:chOff x="0" y="5611365"/>
            <a:chExt cx="9144001" cy="1246637"/>
          </a:xfrm>
        </p:grpSpPr>
        <p:cxnSp>
          <p:nvCxnSpPr>
            <p:cNvPr id="17" name="Straight Connector 16"/>
            <p:cNvCxnSpPr>
              <a:endCxn id="18"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21" idx="1"/>
              <a:endCxn id="18"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22" idx="3"/>
              <a:endCxn id="21"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4" idx="2"/>
              <a:endCxn id="22"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endCxn id="32"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12289" name="Rectangle 2"/>
          <p:cNvSpPr>
            <a:spLocks noGrp="1" noChangeArrowheads="1"/>
          </p:cNvSpPr>
          <p:nvPr>
            <p:ph type="title"/>
          </p:nvPr>
        </p:nvSpPr>
        <p:spPr/>
        <p:txBody>
          <a:bodyPr/>
          <a:lstStyle/>
          <a:p>
            <a:pPr eaLnBrk="1" hangingPunct="1"/>
            <a:r>
              <a:rPr lang="en-US" altLang="en-US" dirty="0" smtClean="0"/>
              <a:t>Discussion questions</a:t>
            </a:r>
            <a:endParaRPr lang="en-US" altLang="en-US" dirty="0" smtClean="0"/>
          </a:p>
        </p:txBody>
      </p:sp>
      <p:sp>
        <p:nvSpPr>
          <p:cNvPr id="38"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21</a:t>
            </a:fld>
            <a:endParaRPr lang="en-US">
              <a:solidFill>
                <a:srgbClr val="898989"/>
              </a:solidFill>
              <a:latin typeface="Arial" pitchFamily="34" charset="0"/>
            </a:endParaRPr>
          </a:p>
        </p:txBody>
      </p:sp>
      <p:sp>
        <p:nvSpPr>
          <p:cNvPr id="2" name="TextBox 1"/>
          <p:cNvSpPr txBox="1"/>
          <p:nvPr/>
        </p:nvSpPr>
        <p:spPr>
          <a:xfrm>
            <a:off x="762000" y="1848426"/>
            <a:ext cx="7086600" cy="3942618"/>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How </a:t>
            </a:r>
            <a:r>
              <a:rPr lang="en-US" sz="2800" dirty="0">
                <a:solidFill>
                  <a:schemeClr val="tx1"/>
                </a:solidFill>
                <a:latin typeface="Arial" panose="020B0604020202020204" pitchFamily="34" charset="0"/>
                <a:cs typeface="Arial" panose="020B0604020202020204" pitchFamily="34" charset="0"/>
              </a:rPr>
              <a:t>do you think your clients or colleagues would interpret </a:t>
            </a:r>
            <a:r>
              <a:rPr lang="en-US" sz="2800" dirty="0" smtClean="0">
                <a:solidFill>
                  <a:schemeClr val="tx1"/>
                </a:solidFill>
                <a:latin typeface="Arial" panose="020B0604020202020204" pitchFamily="34" charset="0"/>
                <a:cs typeface="Arial" panose="020B0604020202020204" pitchFamily="34" charset="0"/>
              </a:rPr>
              <a:t>the queries? </a:t>
            </a:r>
            <a:endParaRPr lang="en-US" sz="2800" dirty="0" smtClean="0">
              <a:solidFill>
                <a:schemeClr val="tx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 </a:t>
            </a:r>
            <a:r>
              <a:rPr lang="en-US" sz="2800" dirty="0">
                <a:solidFill>
                  <a:schemeClr val="tx1"/>
                </a:solidFill>
                <a:latin typeface="Arial" panose="020B0604020202020204" pitchFamily="34" charset="0"/>
                <a:cs typeface="Arial" panose="020B0604020202020204" pitchFamily="34" charset="0"/>
              </a:rPr>
              <a:t>factors would they have in mind when </a:t>
            </a:r>
            <a:r>
              <a:rPr lang="en-US" sz="2800" dirty="0" smtClean="0">
                <a:solidFill>
                  <a:schemeClr val="tx1"/>
                </a:solidFill>
                <a:latin typeface="Arial" panose="020B0604020202020204" pitchFamily="34" charset="0"/>
                <a:cs typeface="Arial" panose="020B0604020202020204" pitchFamily="34" charset="0"/>
              </a:rPr>
              <a:t>giving a rating?</a:t>
            </a: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What’s missing from the tool? </a:t>
            </a:r>
          </a:p>
          <a:p>
            <a:pPr marL="457200" lvl="0" indent="-457200">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What’s </a:t>
            </a:r>
            <a:r>
              <a:rPr lang="en-US" sz="2800" dirty="0">
                <a:solidFill>
                  <a:schemeClr val="tx1"/>
                </a:solidFill>
                <a:latin typeface="Arial" panose="020B0604020202020204" pitchFamily="34" charset="0"/>
                <a:cs typeface="Arial" panose="020B0604020202020204" pitchFamily="34" charset="0"/>
              </a:rPr>
              <a:t>the most challenging </a:t>
            </a:r>
            <a:r>
              <a:rPr lang="en-US" sz="2800" dirty="0" smtClean="0">
                <a:solidFill>
                  <a:schemeClr val="tx1"/>
                </a:solidFill>
                <a:latin typeface="Arial" panose="020B0604020202020204" pitchFamily="34" charset="0"/>
                <a:cs typeface="Arial" panose="020B0604020202020204" pitchFamily="34" charset="0"/>
              </a:rPr>
              <a:t>item that </a:t>
            </a:r>
            <a:r>
              <a:rPr lang="en-US" sz="2800" dirty="0">
                <a:solidFill>
                  <a:schemeClr val="tx1"/>
                </a:solidFill>
                <a:latin typeface="Arial" panose="020B0604020202020204" pitchFamily="34" charset="0"/>
                <a:cs typeface="Arial" panose="020B0604020202020204" pitchFamily="34" charset="0"/>
              </a:rPr>
              <a:t>comes up in your discussion?</a:t>
            </a:r>
            <a:endParaRPr lang="en-US" sz="2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02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37" name="Title 4"/>
          <p:cNvSpPr txBox="1">
            <a:spLocks/>
          </p:cNvSpPr>
          <p:nvPr/>
        </p:nvSpPr>
        <p:spPr bwMode="auto">
          <a:xfrm>
            <a:off x="2495550" y="1371600"/>
            <a:ext cx="3981450" cy="3981450"/>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 name="Title 4"/>
          <p:cNvSpPr>
            <a:spLocks noGrp="1"/>
          </p:cNvSpPr>
          <p:nvPr>
            <p:ph type="ctrTitle"/>
          </p:nvPr>
        </p:nvSpPr>
        <p:spPr>
          <a:xfrm>
            <a:off x="2724150" y="1607352"/>
            <a:ext cx="3524249" cy="3524249"/>
          </a:xfrm>
          <a:prstGeom prst="ellipse">
            <a:avLst/>
          </a:prstGeom>
          <a:solidFill>
            <a:srgbClr val="C2D5E8"/>
          </a:solidFill>
          <a:ln w="28575">
            <a:solidFill>
              <a:schemeClr val="bg1"/>
            </a:solidFill>
          </a:ln>
        </p:spPr>
        <p:txBody>
          <a:bodyPr anchor="ctr"/>
          <a:lstStyle/>
          <a:p>
            <a:pPr algn="ctr"/>
            <a:r>
              <a:rPr lang="en-US" b="1" dirty="0" smtClean="0">
                <a:solidFill>
                  <a:srgbClr val="0A57A4"/>
                </a:solidFill>
              </a:rPr>
              <a:t> </a:t>
            </a:r>
            <a:endParaRPr lang="en-US" b="1" dirty="0">
              <a:solidFill>
                <a:srgbClr val="0A57A4"/>
              </a:solidFill>
            </a:endParaRPr>
          </a:p>
        </p:txBody>
      </p:sp>
      <p:grpSp>
        <p:nvGrpSpPr>
          <p:cNvPr id="11" name="Group 10"/>
          <p:cNvGrpSpPr/>
          <p:nvPr/>
        </p:nvGrpSpPr>
        <p:grpSpPr>
          <a:xfrm>
            <a:off x="6256" y="570495"/>
            <a:ext cx="9144000" cy="1036858"/>
            <a:chOff x="0" y="3429000"/>
            <a:chExt cx="9144000" cy="1036858"/>
          </a:xfrm>
        </p:grpSpPr>
        <p:cxnSp>
          <p:nvCxnSpPr>
            <p:cNvPr id="19" name="Straight Connector 18"/>
            <p:cNvCxnSpPr>
              <a:endCxn id="20" idx="2"/>
            </p:cNvCxnSpPr>
            <p:nvPr/>
          </p:nvCxnSpPr>
          <p:spPr>
            <a:xfrm>
              <a:off x="0" y="4345238"/>
              <a:ext cx="996046" cy="7490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996046" y="4374418"/>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3" idx="2"/>
              <a:endCxn id="20" idx="6"/>
            </p:cNvCxnSpPr>
            <p:nvPr/>
          </p:nvCxnSpPr>
          <p:spPr>
            <a:xfrm flipH="1">
              <a:off x="1087486" y="4117725"/>
              <a:ext cx="1079195" cy="302413"/>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4" idx="3"/>
              <a:endCxn id="23" idx="6"/>
            </p:cNvCxnSpPr>
            <p:nvPr/>
          </p:nvCxnSpPr>
          <p:spPr>
            <a:xfrm flipH="1" flipV="1">
              <a:off x="2258121" y="4117725"/>
              <a:ext cx="949726" cy="110378"/>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6681" y="407200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194456" y="4150054"/>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p:nvCxnSpPr>
          <p:spPr>
            <a:xfrm flipH="1">
              <a:off x="3285896" y="3550920"/>
              <a:ext cx="539344" cy="644854"/>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3825240" y="35052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p:nvCxnSpPr>
          <p:spPr>
            <a:xfrm flipH="1" flipV="1">
              <a:off x="3916680" y="3550920"/>
              <a:ext cx="770494" cy="345915"/>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687174" y="385111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6"/>
            </p:cNvCxnSpPr>
            <p:nvPr/>
          </p:nvCxnSpPr>
          <p:spPr>
            <a:xfrm flipH="1" flipV="1">
              <a:off x="4778614" y="3896835"/>
              <a:ext cx="892515" cy="26661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671129" y="411772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p:nvCxnSpPr>
          <p:spPr>
            <a:xfrm flipH="1">
              <a:off x="5749178" y="3474720"/>
              <a:ext cx="880222"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629400" y="34290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4" idx="2"/>
              <a:endCxn id="32" idx="5"/>
            </p:cNvCxnSpPr>
            <p:nvPr/>
          </p:nvCxnSpPr>
          <p:spPr>
            <a:xfrm flipH="1" flipV="1">
              <a:off x="6707449" y="3507049"/>
              <a:ext cx="754055" cy="669787"/>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461504" y="4131116"/>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4" idx="6"/>
            </p:cNvCxnSpPr>
            <p:nvPr/>
          </p:nvCxnSpPr>
          <p:spPr>
            <a:xfrm flipH="1">
              <a:off x="7552944" y="3520440"/>
              <a:ext cx="1591056"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261222" y="3200400"/>
            <a:ext cx="6511178" cy="561885"/>
          </a:xfrm>
          <a:prstGeom prst="rect">
            <a:avLst/>
          </a:prstGeom>
        </p:spPr>
        <p:txBody>
          <a:bodyPr wrap="square">
            <a:spAutoFit/>
          </a:bodyPr>
          <a:lstStyle/>
          <a:p>
            <a:pPr algn="ctr"/>
            <a:r>
              <a:rPr lang="en-US" sz="2800" b="1" dirty="0">
                <a:solidFill>
                  <a:srgbClr val="0A57A4"/>
                </a:solidFill>
                <a:latin typeface="Arial" panose="020B0604020202020204" pitchFamily="34" charset="0"/>
                <a:cs typeface="Arial" panose="020B0604020202020204" pitchFamily="34" charset="0"/>
              </a:rPr>
              <a:t>b</a:t>
            </a:r>
            <a:r>
              <a:rPr lang="en-US" sz="2800" b="1" dirty="0" smtClean="0">
                <a:solidFill>
                  <a:srgbClr val="0A57A4"/>
                </a:solidFill>
                <a:latin typeface="Arial" panose="020B0604020202020204" pitchFamily="34" charset="0"/>
                <a:cs typeface="Arial" panose="020B0604020202020204" pitchFamily="34" charset="0"/>
              </a:rPr>
              <a:t>it.ly/</a:t>
            </a:r>
            <a:r>
              <a:rPr lang="en-US" sz="2800" b="1" dirty="0" err="1" smtClean="0">
                <a:solidFill>
                  <a:srgbClr val="0A57A4"/>
                </a:solidFill>
                <a:latin typeface="Arial" panose="020B0604020202020204" pitchFamily="34" charset="0"/>
                <a:cs typeface="Arial" panose="020B0604020202020204" pitchFamily="34" charset="0"/>
              </a:rPr>
              <a:t>ICevaltool</a:t>
            </a:r>
            <a:endParaRPr lang="en-US" sz="2800" b="1" dirty="0">
              <a:solidFill>
                <a:srgbClr val="0A57A4"/>
              </a:solidFill>
              <a:latin typeface="Arial" panose="020B0604020202020204" pitchFamily="34" charset="0"/>
              <a:cs typeface="Arial" panose="020B0604020202020204" pitchFamily="34" charset="0"/>
            </a:endParaRPr>
          </a:p>
        </p:txBody>
      </p:sp>
      <p:sp>
        <p:nvSpPr>
          <p:cNvPr id="36" name="Subtitle 5"/>
          <p:cNvSpPr>
            <a:spLocks noGrp="1"/>
          </p:cNvSpPr>
          <p:nvPr>
            <p:ph type="subTitle" idx="1"/>
          </p:nvPr>
        </p:nvSpPr>
        <p:spPr>
          <a:xfrm>
            <a:off x="332080" y="4572000"/>
            <a:ext cx="3477920" cy="1074019"/>
          </a:xfrm>
          <a:noFill/>
        </p:spPr>
        <p:txBody>
          <a:bodyPr lIns="91440" tIns="91440" rIns="91440" bIns="91440"/>
          <a:lstStyle/>
          <a:p>
            <a:pPr>
              <a:spcBef>
                <a:spcPts val="0"/>
              </a:spcBef>
            </a:pPr>
            <a:r>
              <a:rPr lang="en-US" dirty="0" smtClean="0">
                <a:solidFill>
                  <a:srgbClr val="0A57A4"/>
                </a:solidFill>
              </a:rPr>
              <a:t>Anjie Rosga, PhD</a:t>
            </a:r>
          </a:p>
          <a:p>
            <a:pPr>
              <a:spcBef>
                <a:spcPts val="0"/>
              </a:spcBef>
            </a:pPr>
            <a:r>
              <a:rPr lang="en-US" b="0" dirty="0" smtClean="0">
                <a:solidFill>
                  <a:srgbClr val="0A57A4"/>
                </a:solidFill>
              </a:rPr>
              <a:t>arosga@informingchange.com</a:t>
            </a:r>
            <a:endParaRPr lang="en-US" b="0" dirty="0">
              <a:solidFill>
                <a:srgbClr val="0A57A4"/>
              </a:solidFill>
            </a:endParaRPr>
          </a:p>
        </p:txBody>
      </p:sp>
      <p:pic>
        <p:nvPicPr>
          <p:cNvPr id="38" name="Picture 3" descr="M:\Branding\2013 Rebrand\Logo Design\FINAL LOGO FILES\2015_New_PNG_Files\2015_Logo_Main_wTag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21" y="5615748"/>
            <a:ext cx="1401442"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9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D5E8">
            <a:alpha val="50000"/>
          </a:srgbClr>
        </a:solidFill>
        <a:effectLst/>
      </p:bgPr>
    </p:bg>
    <p:spTree>
      <p:nvGrpSpPr>
        <p:cNvPr id="1" name=""/>
        <p:cNvGrpSpPr/>
        <p:nvPr/>
      </p:nvGrpSpPr>
      <p:grpSpPr>
        <a:xfrm>
          <a:off x="0" y="0"/>
          <a:ext cx="0" cy="0"/>
          <a:chOff x="0" y="0"/>
          <a:chExt cx="0" cy="0"/>
        </a:xfrm>
      </p:grpSpPr>
      <p:sp>
        <p:nvSpPr>
          <p:cNvPr id="37" name="Title 4"/>
          <p:cNvSpPr txBox="1">
            <a:spLocks/>
          </p:cNvSpPr>
          <p:nvPr/>
        </p:nvSpPr>
        <p:spPr bwMode="auto">
          <a:xfrm>
            <a:off x="2495550" y="1371600"/>
            <a:ext cx="3981450" cy="3981450"/>
          </a:xfrm>
          <a:prstGeom prst="ellipse">
            <a:avLst/>
          </a:prstGeom>
          <a:solidFill>
            <a:srgbClr val="FFFFFF">
              <a:alpha val="41961"/>
            </a:srgbClr>
          </a:solidFill>
          <a:ln>
            <a:noFill/>
          </a:ln>
          <a:extLst/>
        </p:spPr>
        <p:txBody>
          <a:bodyPr vert="horz" wrap="square" lIns="91440" tIns="91440" rIns="91440" bIns="91440" numCol="1" anchor="ctr" anchorCtr="0" compatLnSpc="1">
            <a:prstTxWarp prst="textNoShape">
              <a:avLst/>
            </a:prstTxWarp>
          </a:bodyPr>
          <a:lstStyle>
            <a:lvl1pPr algn="l" defTabSz="457200" rtl="0" eaLnBrk="0" fontAlgn="base" hangingPunct="0">
              <a:spcBef>
                <a:spcPct val="0"/>
              </a:spcBef>
              <a:spcAft>
                <a:spcPct val="0"/>
              </a:spcAft>
              <a:defRPr sz="3000" b="0" kern="1200" baseline="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2pPr>
            <a:lvl3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3pPr>
            <a:lvl4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4pPr>
            <a:lvl5pPr algn="l" defTabSz="457200" rtl="0" eaLnBrk="0" fontAlgn="base" hangingPunct="0">
              <a:spcBef>
                <a:spcPct val="0"/>
              </a:spcBef>
              <a:spcAft>
                <a:spcPct val="0"/>
              </a:spcAft>
              <a:defRPr sz="3000" b="1">
                <a:solidFill>
                  <a:srgbClr val="0A57A4"/>
                </a:solidFill>
                <a:latin typeface="Arial" charset="0"/>
                <a:ea typeface="ＭＳ Ｐゴシック" charset="-128"/>
                <a:cs typeface="Arial" pitchFamily="34" charset="0"/>
              </a:defRPr>
            </a:lvl5pPr>
            <a:lvl6pPr marL="457200" algn="l" defTabSz="457200" rtl="0" fontAlgn="base">
              <a:spcBef>
                <a:spcPct val="0"/>
              </a:spcBef>
              <a:spcAft>
                <a:spcPct val="0"/>
              </a:spcAft>
              <a:defRPr sz="3000" b="1">
                <a:solidFill>
                  <a:schemeClr val="tx1"/>
                </a:solidFill>
                <a:latin typeface="Arial" charset="0"/>
                <a:ea typeface="ＭＳ Ｐゴシック" charset="-128"/>
              </a:defRPr>
            </a:lvl6pPr>
            <a:lvl7pPr marL="914400" algn="l" defTabSz="457200" rtl="0" fontAlgn="base">
              <a:spcBef>
                <a:spcPct val="0"/>
              </a:spcBef>
              <a:spcAft>
                <a:spcPct val="0"/>
              </a:spcAft>
              <a:defRPr sz="3000" b="1">
                <a:solidFill>
                  <a:schemeClr val="tx1"/>
                </a:solidFill>
                <a:latin typeface="Arial" charset="0"/>
                <a:ea typeface="ＭＳ Ｐゴシック" charset="-128"/>
              </a:defRPr>
            </a:lvl7pPr>
            <a:lvl8pPr marL="1371600" algn="l" defTabSz="457200" rtl="0" fontAlgn="base">
              <a:spcBef>
                <a:spcPct val="0"/>
              </a:spcBef>
              <a:spcAft>
                <a:spcPct val="0"/>
              </a:spcAft>
              <a:defRPr sz="3000" b="1">
                <a:solidFill>
                  <a:schemeClr val="tx1"/>
                </a:solidFill>
                <a:latin typeface="Arial" charset="0"/>
                <a:ea typeface="ＭＳ Ｐゴシック" charset="-128"/>
              </a:defRPr>
            </a:lvl8pPr>
            <a:lvl9pPr marL="1828800" algn="l" defTabSz="457200" rtl="0" fontAlgn="base">
              <a:spcBef>
                <a:spcPct val="0"/>
              </a:spcBef>
              <a:spcAft>
                <a:spcPct val="0"/>
              </a:spcAft>
              <a:defRPr sz="3000" b="1">
                <a:solidFill>
                  <a:schemeClr val="tx1"/>
                </a:solidFill>
                <a:latin typeface="Arial" charset="0"/>
                <a:ea typeface="ＭＳ Ｐゴシック" charset="-128"/>
              </a:defRPr>
            </a:lvl9pPr>
          </a:lstStyle>
          <a:p>
            <a:pPr algn="ctr">
              <a:lnSpc>
                <a:spcPct val="100000"/>
              </a:lnSpc>
              <a:buFontTx/>
            </a:pPr>
            <a:endParaRPr lang="en-US" b="1" dirty="0">
              <a:solidFill>
                <a:srgbClr val="0A57A4"/>
              </a:solidFill>
            </a:endParaRPr>
          </a:p>
        </p:txBody>
      </p:sp>
      <p:sp>
        <p:nvSpPr>
          <p:cNvPr id="5" name="Title 4"/>
          <p:cNvSpPr>
            <a:spLocks noGrp="1"/>
          </p:cNvSpPr>
          <p:nvPr>
            <p:ph type="ctrTitle"/>
          </p:nvPr>
        </p:nvSpPr>
        <p:spPr>
          <a:xfrm>
            <a:off x="2724150" y="1607352"/>
            <a:ext cx="3524249" cy="3524249"/>
          </a:xfrm>
          <a:prstGeom prst="ellipse">
            <a:avLst/>
          </a:prstGeom>
          <a:solidFill>
            <a:srgbClr val="C2D5E8"/>
          </a:solidFill>
          <a:ln w="28575">
            <a:solidFill>
              <a:schemeClr val="bg1"/>
            </a:solidFill>
          </a:ln>
        </p:spPr>
        <p:txBody>
          <a:bodyPr anchor="ctr"/>
          <a:lstStyle/>
          <a:p>
            <a:pPr algn="ctr"/>
            <a:r>
              <a:rPr lang="en-US" b="1" dirty="0" smtClean="0">
                <a:solidFill>
                  <a:srgbClr val="0A57A4"/>
                </a:solidFill>
              </a:rPr>
              <a:t> </a:t>
            </a:r>
            <a:endParaRPr lang="en-US" b="1" dirty="0">
              <a:solidFill>
                <a:srgbClr val="0A57A4"/>
              </a:solidFill>
            </a:endParaRPr>
          </a:p>
        </p:txBody>
      </p:sp>
      <p:grpSp>
        <p:nvGrpSpPr>
          <p:cNvPr id="11" name="Group 10"/>
          <p:cNvGrpSpPr/>
          <p:nvPr/>
        </p:nvGrpSpPr>
        <p:grpSpPr>
          <a:xfrm>
            <a:off x="6256" y="570495"/>
            <a:ext cx="9144000" cy="1036858"/>
            <a:chOff x="0" y="3429000"/>
            <a:chExt cx="9144000" cy="1036858"/>
          </a:xfrm>
        </p:grpSpPr>
        <p:cxnSp>
          <p:nvCxnSpPr>
            <p:cNvPr id="19" name="Straight Connector 18"/>
            <p:cNvCxnSpPr>
              <a:endCxn id="20" idx="2"/>
            </p:cNvCxnSpPr>
            <p:nvPr/>
          </p:nvCxnSpPr>
          <p:spPr>
            <a:xfrm>
              <a:off x="0" y="4345238"/>
              <a:ext cx="996046" cy="7490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996046" y="4374418"/>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3" idx="2"/>
              <a:endCxn id="20" idx="6"/>
            </p:cNvCxnSpPr>
            <p:nvPr/>
          </p:nvCxnSpPr>
          <p:spPr>
            <a:xfrm flipH="1">
              <a:off x="1087486" y="4117725"/>
              <a:ext cx="1079195" cy="302413"/>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24" idx="3"/>
              <a:endCxn id="23" idx="6"/>
            </p:cNvCxnSpPr>
            <p:nvPr/>
          </p:nvCxnSpPr>
          <p:spPr>
            <a:xfrm flipH="1" flipV="1">
              <a:off x="2258121" y="4117725"/>
              <a:ext cx="949726" cy="110378"/>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66681" y="407200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194456" y="4150054"/>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6" idx="2"/>
              <a:endCxn id="24" idx="6"/>
            </p:cNvCxnSpPr>
            <p:nvPr/>
          </p:nvCxnSpPr>
          <p:spPr>
            <a:xfrm flipH="1">
              <a:off x="3285896" y="3550920"/>
              <a:ext cx="539344" cy="644854"/>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3825240" y="35052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stCxn id="28" idx="2"/>
              <a:endCxn id="26" idx="6"/>
            </p:cNvCxnSpPr>
            <p:nvPr/>
          </p:nvCxnSpPr>
          <p:spPr>
            <a:xfrm flipH="1" flipV="1">
              <a:off x="3916680" y="3550920"/>
              <a:ext cx="770494" cy="345915"/>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687174" y="385111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0" idx="2"/>
              <a:endCxn id="28" idx="6"/>
            </p:cNvCxnSpPr>
            <p:nvPr/>
          </p:nvCxnSpPr>
          <p:spPr>
            <a:xfrm flipH="1" flipV="1">
              <a:off x="4778614" y="3896835"/>
              <a:ext cx="892515" cy="266610"/>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671129" y="4117725"/>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2" idx="2"/>
              <a:endCxn id="30" idx="7"/>
            </p:cNvCxnSpPr>
            <p:nvPr/>
          </p:nvCxnSpPr>
          <p:spPr>
            <a:xfrm flipH="1">
              <a:off x="5749178" y="3474720"/>
              <a:ext cx="880222"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629400" y="3429000"/>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4" idx="2"/>
              <a:endCxn id="32" idx="5"/>
            </p:cNvCxnSpPr>
            <p:nvPr/>
          </p:nvCxnSpPr>
          <p:spPr>
            <a:xfrm flipH="1" flipV="1">
              <a:off x="6707449" y="3507049"/>
              <a:ext cx="754055" cy="669787"/>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7461504" y="4131116"/>
              <a:ext cx="91440" cy="91440"/>
            </a:xfrm>
            <a:prstGeom prst="ellipse">
              <a:avLst/>
            </a:prstGeom>
            <a:noFill/>
            <a:ln w="19050">
              <a:solidFill>
                <a:srgbClr val="85AB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4" idx="6"/>
            </p:cNvCxnSpPr>
            <p:nvPr/>
          </p:nvCxnSpPr>
          <p:spPr>
            <a:xfrm flipH="1">
              <a:off x="7552944" y="3520440"/>
              <a:ext cx="1591056" cy="656396"/>
            </a:xfrm>
            <a:prstGeom prst="line">
              <a:avLst/>
            </a:prstGeom>
            <a:ln w="19050">
              <a:solidFill>
                <a:srgbClr val="85ABD2"/>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261222" y="3200400"/>
            <a:ext cx="6511178" cy="561885"/>
          </a:xfrm>
          <a:prstGeom prst="rect">
            <a:avLst/>
          </a:prstGeom>
        </p:spPr>
        <p:txBody>
          <a:bodyPr wrap="square">
            <a:spAutoFit/>
          </a:bodyPr>
          <a:lstStyle/>
          <a:p>
            <a:pPr algn="ctr"/>
            <a:r>
              <a:rPr lang="en-US" sz="2800" b="1" dirty="0">
                <a:solidFill>
                  <a:srgbClr val="0A57A4"/>
                </a:solidFill>
                <a:latin typeface="Arial" panose="020B0604020202020204" pitchFamily="34" charset="0"/>
                <a:cs typeface="Arial" panose="020B0604020202020204" pitchFamily="34" charset="0"/>
              </a:rPr>
              <a:t>b</a:t>
            </a:r>
            <a:r>
              <a:rPr lang="en-US" sz="2800" b="1" dirty="0" smtClean="0">
                <a:solidFill>
                  <a:srgbClr val="0A57A4"/>
                </a:solidFill>
                <a:latin typeface="Arial" panose="020B0604020202020204" pitchFamily="34" charset="0"/>
                <a:cs typeface="Arial" panose="020B0604020202020204" pitchFamily="34" charset="0"/>
              </a:rPr>
              <a:t>it.ly/</a:t>
            </a:r>
            <a:r>
              <a:rPr lang="en-US" sz="2800" b="1" dirty="0" err="1" smtClean="0">
                <a:solidFill>
                  <a:srgbClr val="0A57A4"/>
                </a:solidFill>
                <a:latin typeface="Arial" panose="020B0604020202020204" pitchFamily="34" charset="0"/>
                <a:cs typeface="Arial" panose="020B0604020202020204" pitchFamily="34" charset="0"/>
              </a:rPr>
              <a:t>ICevaltool</a:t>
            </a:r>
            <a:endParaRPr lang="en-US" sz="2800" b="1" dirty="0">
              <a:solidFill>
                <a:srgbClr val="0A57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89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510392" y="1821368"/>
            <a:ext cx="3903945" cy="475488"/>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 charset="-128"/>
              </a:rPr>
              <a:t>Why use</a:t>
            </a:r>
            <a:r>
              <a:rPr kumimoji="0" lang="en-US" sz="2400" b="1" i="0" u="none" strike="noStrike" cap="none" normalizeH="0" dirty="0" smtClean="0">
                <a:ln>
                  <a:noFill/>
                </a:ln>
                <a:solidFill>
                  <a:schemeClr val="bg1"/>
                </a:solidFill>
                <a:effectLst/>
                <a:latin typeface="Arial" charset="0"/>
                <a:ea typeface="ＭＳ Ｐゴシック" pitchFamily="1" charset="-128"/>
              </a:rPr>
              <a:t> the Tool?</a:t>
            </a:r>
            <a:endParaRPr kumimoji="0" lang="en-US" sz="2400" b="1" i="0" u="none" strike="noStrike" cap="none" normalizeH="0" baseline="0" dirty="0" smtClean="0">
              <a:ln>
                <a:noFill/>
              </a:ln>
              <a:solidFill>
                <a:schemeClr val="bg1"/>
              </a:solidFill>
              <a:effectLst/>
              <a:latin typeface="Arial" charset="0"/>
              <a:ea typeface="ＭＳ Ｐゴシック" pitchFamily="1" charset="-128"/>
            </a:endParaRPr>
          </a:p>
        </p:txBody>
      </p:sp>
      <p:sp>
        <p:nvSpPr>
          <p:cNvPr id="20" name="Rectangle 2"/>
          <p:cNvSpPr>
            <a:spLocks noGrp="1" noChangeArrowheads="1"/>
          </p:cNvSpPr>
          <p:nvPr>
            <p:ph type="title"/>
          </p:nvPr>
        </p:nvSpPr>
        <p:spPr>
          <a:xfrm>
            <a:off x="4510392" y="754566"/>
            <a:ext cx="3904487" cy="7716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en-US" altLang="en-US" dirty="0" smtClean="0"/>
              <a:t>Contents</a:t>
            </a:r>
            <a:endParaRPr lang="en-US" altLang="en-US" dirty="0"/>
          </a:p>
        </p:txBody>
      </p:sp>
      <p:sp>
        <p:nvSpPr>
          <p:cNvPr id="21" name="Rectangle 20"/>
          <p:cNvSpPr/>
          <p:nvPr/>
        </p:nvSpPr>
        <p:spPr bwMode="auto">
          <a:xfrm>
            <a:off x="4510934" y="2434092"/>
            <a:ext cx="3903945" cy="475488"/>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 charset="-128"/>
              </a:rPr>
              <a:t>Using</a:t>
            </a:r>
            <a:r>
              <a:rPr kumimoji="0" lang="en-US" sz="2400" b="1" i="0" u="none" strike="noStrike" cap="none" normalizeH="0" dirty="0" smtClean="0">
                <a:ln>
                  <a:noFill/>
                </a:ln>
                <a:solidFill>
                  <a:schemeClr val="bg1"/>
                </a:solidFill>
                <a:effectLst/>
                <a:latin typeface="Arial" charset="0"/>
                <a:ea typeface="ＭＳ Ｐゴシック" pitchFamily="1" charset="-128"/>
              </a:rPr>
              <a:t> the Tool</a:t>
            </a:r>
            <a:endParaRPr kumimoji="0" lang="en-US" sz="2400" b="1" i="0" u="none" strike="noStrike" cap="none" normalizeH="0" baseline="0" dirty="0" smtClean="0">
              <a:ln>
                <a:noFill/>
              </a:ln>
              <a:solidFill>
                <a:schemeClr val="bg1"/>
              </a:solidFill>
              <a:effectLst/>
              <a:latin typeface="Arial" charset="0"/>
              <a:ea typeface="ＭＳ Ｐゴシック" pitchFamily="1" charset="-128"/>
            </a:endParaRPr>
          </a:p>
        </p:txBody>
      </p:sp>
      <p:sp>
        <p:nvSpPr>
          <p:cNvPr id="22" name="Rectangle 21"/>
          <p:cNvSpPr/>
          <p:nvPr/>
        </p:nvSpPr>
        <p:spPr bwMode="auto">
          <a:xfrm>
            <a:off x="4510934" y="3061980"/>
            <a:ext cx="3903945" cy="475488"/>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 charset="-128"/>
              </a:rPr>
              <a:t>Interpreting Scores</a:t>
            </a:r>
          </a:p>
        </p:txBody>
      </p:sp>
      <p:sp>
        <p:nvSpPr>
          <p:cNvPr id="23" name="Rectangle 22"/>
          <p:cNvSpPr/>
          <p:nvPr/>
        </p:nvSpPr>
        <p:spPr bwMode="auto">
          <a:xfrm>
            <a:off x="4510934" y="3677531"/>
            <a:ext cx="3903945" cy="475488"/>
          </a:xfrm>
          <a:prstGeom prst="rect">
            <a:avLst/>
          </a:prstGeom>
          <a:solidFill>
            <a:srgbClr val="0A57A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 charset="-128"/>
              </a:rPr>
              <a:t>What’s the Point?</a:t>
            </a:r>
          </a:p>
        </p:txBody>
      </p:sp>
      <p:pic>
        <p:nvPicPr>
          <p:cNvPr id="24" name="Picture 2" descr="M:\istock photos\photo-1466278313810-9aca9abea861.jpg"/>
          <p:cNvPicPr>
            <a:picLocks noChangeAspect="1" noChangeArrowheads="1"/>
          </p:cNvPicPr>
          <p:nvPr/>
        </p:nvPicPr>
        <p:blipFill rotWithShape="1">
          <a:blip r:embed="rId3">
            <a:extLst>
              <a:ext uri="{28A0092B-C50C-407E-A947-70E740481C1C}">
                <a14:useLocalDpi xmlns:a14="http://schemas.microsoft.com/office/drawing/2010/main" val="0"/>
              </a:ext>
            </a:extLst>
          </a:blip>
          <a:srcRect l="35322" t="220" r="30033" b="-220"/>
          <a:stretch/>
        </p:blipFill>
        <p:spPr bwMode="auto">
          <a:xfrm>
            <a:off x="0" y="3048"/>
            <a:ext cx="4125951" cy="6931152"/>
          </a:xfrm>
          <a:prstGeom prst="rect">
            <a:avLst/>
          </a:prstGeom>
          <a:noFill/>
          <a:extLst>
            <a:ext uri="{909E8E84-426E-40DD-AFC4-6F175D3DCCD1}">
              <a14:hiddenFill xmlns:a14="http://schemas.microsoft.com/office/drawing/2010/main">
                <a:solidFill>
                  <a:srgbClr val="FFFFFF"/>
                </a:solidFill>
              </a14:hiddenFill>
            </a:ext>
          </a:extLst>
        </p:spPr>
      </p:pic>
      <p:sp>
        <p:nvSpPr>
          <p:cNvPr id="27" name="Slide Number Placeholder 9"/>
          <p:cNvSpPr>
            <a:spLocks noGrp="1"/>
          </p:cNvSpPr>
          <p:nvPr>
            <p:ph type="sldNum" sz="quarter" idx="14"/>
          </p:nvPr>
        </p:nvSpPr>
        <p:spPr bwMode="auto">
          <a:xfrm>
            <a:off x="66294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4</a:t>
            </a:fld>
            <a:endParaRPr lang="en-US">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6" name="Title 5"/>
          <p:cNvSpPr>
            <a:spLocks noGrp="1"/>
          </p:cNvSpPr>
          <p:nvPr>
            <p:ph type="title"/>
          </p:nvPr>
        </p:nvSpPr>
        <p:spPr>
          <a:xfrm>
            <a:off x="889000" y="495750"/>
            <a:ext cx="6934200" cy="838200"/>
          </a:xfrm>
        </p:spPr>
        <p:txBody>
          <a:bodyPr/>
          <a:lstStyle/>
          <a:p>
            <a:r>
              <a:rPr lang="en-US" dirty="0" smtClean="0"/>
              <a:t>Why assess evaluation capacity?</a:t>
            </a:r>
            <a:endParaRPr lang="en-US" dirty="0"/>
          </a:p>
        </p:txBody>
      </p:sp>
      <p:sp>
        <p:nvSpPr>
          <p:cNvPr id="2" name="Rectangle 1"/>
          <p:cNvSpPr/>
          <p:nvPr/>
        </p:nvSpPr>
        <p:spPr>
          <a:xfrm>
            <a:off x="420194" y="1745776"/>
            <a:ext cx="8303612" cy="4532586"/>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buClr>
                <a:srgbClr val="404040"/>
              </a:buClr>
            </a:pPr>
            <a:r>
              <a:rPr lang="en-US" sz="5400" dirty="0" smtClean="0">
                <a:solidFill>
                  <a:sysClr val="windowText" lastClr="000000"/>
                </a:solidFill>
                <a:latin typeface="Arial" pitchFamily="34" charset="0"/>
                <a:cs typeface="Arial" pitchFamily="34" charset="0"/>
              </a:rPr>
              <a:t>Foreground the learning process</a:t>
            </a:r>
            <a:endParaRPr lang="en-US" sz="5400" dirty="0">
              <a:solidFill>
                <a:sysClr val="windowText" lastClr="000000"/>
              </a:solidFill>
              <a:latin typeface="Arial" pitchFamily="34" charset="0"/>
              <a:cs typeface="Arial" pitchFamily="34" charset="0"/>
            </a:endParaRPr>
          </a:p>
        </p:txBody>
      </p:sp>
      <p:sp>
        <p:nvSpPr>
          <p:cNvPr id="42"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5</a:t>
            </a:fld>
            <a:endParaRPr lang="en-US">
              <a:solidFill>
                <a:srgbClr val="898989"/>
              </a:solidFill>
              <a:latin typeface="Arial" pitchFamily="34" charset="0"/>
            </a:endParaRPr>
          </a:p>
        </p:txBody>
      </p:sp>
    </p:spTree>
    <p:extLst>
      <p:ext uri="{BB962C8B-B14F-4D97-AF65-F5344CB8AC3E}">
        <p14:creationId xmlns:p14="http://schemas.microsoft.com/office/powerpoint/2010/main" val="2744942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6" name="Title 5"/>
          <p:cNvSpPr>
            <a:spLocks noGrp="1"/>
          </p:cNvSpPr>
          <p:nvPr>
            <p:ph type="title"/>
          </p:nvPr>
        </p:nvSpPr>
        <p:spPr>
          <a:xfrm>
            <a:off x="889000" y="495750"/>
            <a:ext cx="6934200" cy="838200"/>
          </a:xfrm>
        </p:spPr>
        <p:txBody>
          <a:bodyPr/>
          <a:lstStyle/>
          <a:p>
            <a:r>
              <a:rPr lang="en-US" dirty="0" smtClean="0"/>
              <a:t>Why assess evaluation capacity?</a:t>
            </a:r>
            <a:endParaRPr lang="en-US" dirty="0"/>
          </a:p>
        </p:txBody>
      </p:sp>
      <p:sp>
        <p:nvSpPr>
          <p:cNvPr id="2" name="Rectangle 1"/>
          <p:cNvSpPr/>
          <p:nvPr/>
        </p:nvSpPr>
        <p:spPr>
          <a:xfrm>
            <a:off x="420194" y="1745776"/>
            <a:ext cx="8303612" cy="4532586"/>
          </a:xfrm>
          <a:prstGeom prst="rect">
            <a:avLst/>
          </a:prstGeom>
          <a:solidFill>
            <a:srgbClr val="85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buClr>
                <a:srgbClr val="404040"/>
              </a:buClr>
            </a:pPr>
            <a:r>
              <a:rPr lang="en-US" sz="5400" dirty="0" smtClean="0">
                <a:solidFill>
                  <a:sysClr val="windowText" lastClr="000000"/>
                </a:solidFill>
                <a:latin typeface="Arial" pitchFamily="34" charset="0"/>
                <a:cs typeface="Arial" pitchFamily="34" charset="0"/>
              </a:rPr>
              <a:t>Identify strengths and needs</a:t>
            </a:r>
            <a:endParaRPr lang="en-US" sz="5400" dirty="0">
              <a:solidFill>
                <a:sysClr val="windowText" lastClr="000000"/>
              </a:solidFill>
              <a:latin typeface="Arial" pitchFamily="34" charset="0"/>
              <a:cs typeface="Arial" pitchFamily="34" charset="0"/>
            </a:endParaRPr>
          </a:p>
        </p:txBody>
      </p:sp>
      <p:sp>
        <p:nvSpPr>
          <p:cNvPr id="42"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6</a:t>
            </a:fld>
            <a:endParaRPr lang="en-US">
              <a:solidFill>
                <a:srgbClr val="898989"/>
              </a:solidFill>
              <a:latin typeface="Arial" pitchFamily="34" charset="0"/>
            </a:endParaRPr>
          </a:p>
        </p:txBody>
      </p:sp>
    </p:spTree>
    <p:extLst>
      <p:ext uri="{BB962C8B-B14F-4D97-AF65-F5344CB8AC3E}">
        <p14:creationId xmlns:p14="http://schemas.microsoft.com/office/powerpoint/2010/main" val="126080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6" name="Title 5"/>
          <p:cNvSpPr>
            <a:spLocks noGrp="1"/>
          </p:cNvSpPr>
          <p:nvPr>
            <p:ph type="title"/>
          </p:nvPr>
        </p:nvSpPr>
        <p:spPr>
          <a:xfrm>
            <a:off x="889000" y="495750"/>
            <a:ext cx="6934200" cy="838200"/>
          </a:xfrm>
        </p:spPr>
        <p:txBody>
          <a:bodyPr/>
          <a:lstStyle/>
          <a:p>
            <a:r>
              <a:rPr lang="en-US" dirty="0" smtClean="0"/>
              <a:t>Why assess evaluation capacity?</a:t>
            </a:r>
            <a:endParaRPr lang="en-US" dirty="0"/>
          </a:p>
        </p:txBody>
      </p:sp>
      <p:sp>
        <p:nvSpPr>
          <p:cNvPr id="2" name="Rectangle 1"/>
          <p:cNvSpPr/>
          <p:nvPr/>
        </p:nvSpPr>
        <p:spPr>
          <a:xfrm>
            <a:off x="420194" y="1745776"/>
            <a:ext cx="8303612" cy="4532586"/>
          </a:xfrm>
          <a:prstGeom prst="rect">
            <a:avLst/>
          </a:prstGeom>
          <a:solidFill>
            <a:srgbClr val="C2D5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buClr>
                <a:srgbClr val="404040"/>
              </a:buClr>
            </a:pPr>
            <a:r>
              <a:rPr lang="en-US" sz="5400" dirty="0">
                <a:solidFill>
                  <a:sysClr val="windowText" lastClr="000000"/>
                </a:solidFill>
                <a:latin typeface="Arial" pitchFamily="34" charset="0"/>
                <a:cs typeface="Arial" pitchFamily="34" charset="0"/>
              </a:rPr>
              <a:t>Right-size, right-focus evaluation efforts</a:t>
            </a:r>
          </a:p>
        </p:txBody>
      </p:sp>
      <p:sp>
        <p:nvSpPr>
          <p:cNvPr id="42"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7</a:t>
            </a:fld>
            <a:endParaRPr lang="en-US">
              <a:solidFill>
                <a:srgbClr val="898989"/>
              </a:solidFill>
              <a:latin typeface="Arial" pitchFamily="34" charset="0"/>
            </a:endParaRPr>
          </a:p>
        </p:txBody>
      </p:sp>
    </p:spTree>
    <p:extLst>
      <p:ext uri="{BB962C8B-B14F-4D97-AF65-F5344CB8AC3E}">
        <p14:creationId xmlns:p14="http://schemas.microsoft.com/office/powerpoint/2010/main" val="2301695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6" name="Title 5"/>
          <p:cNvSpPr>
            <a:spLocks noGrp="1"/>
          </p:cNvSpPr>
          <p:nvPr>
            <p:ph type="title"/>
          </p:nvPr>
        </p:nvSpPr>
        <p:spPr>
          <a:xfrm>
            <a:off x="889000" y="495750"/>
            <a:ext cx="6934200" cy="838200"/>
          </a:xfrm>
        </p:spPr>
        <p:txBody>
          <a:bodyPr/>
          <a:lstStyle/>
          <a:p>
            <a:r>
              <a:rPr lang="en-US" dirty="0" smtClean="0"/>
              <a:t>Why assess evaluation capacity?</a:t>
            </a:r>
            <a:endParaRPr lang="en-US" dirty="0"/>
          </a:p>
        </p:txBody>
      </p:sp>
      <p:sp>
        <p:nvSpPr>
          <p:cNvPr id="2" name="Rectangle 1"/>
          <p:cNvSpPr/>
          <p:nvPr/>
        </p:nvSpPr>
        <p:spPr>
          <a:xfrm>
            <a:off x="420194" y="1745776"/>
            <a:ext cx="8303612" cy="4532586"/>
          </a:xfrm>
          <a:prstGeom prst="rect">
            <a:avLst/>
          </a:prstGeom>
          <a:solidFill>
            <a:srgbClr val="C7C7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buClr>
                <a:srgbClr val="404040"/>
              </a:buClr>
            </a:pPr>
            <a:r>
              <a:rPr lang="en-US" sz="5400" dirty="0">
                <a:solidFill>
                  <a:sysClr val="windowText" lastClr="000000"/>
                </a:solidFill>
                <a:latin typeface="Arial" pitchFamily="34" charset="0"/>
                <a:cs typeface="Arial" pitchFamily="34" charset="0"/>
              </a:rPr>
              <a:t>Facilitate collective understanding of capacity</a:t>
            </a:r>
          </a:p>
        </p:txBody>
      </p:sp>
      <p:sp>
        <p:nvSpPr>
          <p:cNvPr id="42"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8</a:t>
            </a:fld>
            <a:endParaRPr lang="en-US">
              <a:solidFill>
                <a:srgbClr val="898989"/>
              </a:solidFill>
              <a:latin typeface="Arial" pitchFamily="34" charset="0"/>
            </a:endParaRPr>
          </a:p>
        </p:txBody>
      </p:sp>
    </p:spTree>
    <p:extLst>
      <p:ext uri="{BB962C8B-B14F-4D97-AF65-F5344CB8AC3E}">
        <p14:creationId xmlns:p14="http://schemas.microsoft.com/office/powerpoint/2010/main" val="2905494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7823" y="657528"/>
            <a:ext cx="9779646" cy="933441"/>
            <a:chOff x="0" y="5611365"/>
            <a:chExt cx="9144001" cy="1246637"/>
          </a:xfrm>
        </p:grpSpPr>
        <p:cxnSp>
          <p:nvCxnSpPr>
            <p:cNvPr id="14" name="Straight Connector 13"/>
            <p:cNvCxnSpPr>
              <a:endCxn id="15" idx="2"/>
            </p:cNvCxnSpPr>
            <p:nvPr userDrawn="1"/>
          </p:nvCxnSpPr>
          <p:spPr>
            <a:xfrm flipV="1">
              <a:off x="0" y="6327747"/>
              <a:ext cx="1219200" cy="53025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1219200" y="626668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8" idx="1"/>
              <a:endCxn id="15" idx="6"/>
            </p:cNvCxnSpPr>
            <p:nvPr userDrawn="1"/>
          </p:nvCxnSpPr>
          <p:spPr>
            <a:xfrm flipH="1" flipV="1">
              <a:off x="1304697" y="6327747"/>
              <a:ext cx="704263" cy="372333"/>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9" idx="3"/>
              <a:endCxn id="18" idx="7"/>
            </p:cNvCxnSpPr>
            <p:nvPr userDrawn="1"/>
          </p:nvCxnSpPr>
          <p:spPr>
            <a:xfrm flipH="1">
              <a:off x="2069416" y="5986384"/>
              <a:ext cx="725685" cy="7136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1996440" y="6682196"/>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2782580" y="5882148"/>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21" idx="2"/>
              <a:endCxn id="19" idx="6"/>
            </p:cNvCxnSpPr>
            <p:nvPr userDrawn="1"/>
          </p:nvCxnSpPr>
          <p:spPr>
            <a:xfrm flipH="1" flipV="1">
              <a:off x="2868077" y="5943208"/>
              <a:ext cx="957163" cy="411940"/>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3825240" y="6282173"/>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3" idx="2"/>
              <a:endCxn id="21" idx="6"/>
            </p:cNvCxnSpPr>
            <p:nvPr userDrawn="1"/>
          </p:nvCxnSpPr>
          <p:spPr>
            <a:xfrm flipH="1">
              <a:off x="3927419" y="5684340"/>
              <a:ext cx="1025581" cy="670808"/>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userDrawn="1"/>
          </p:nvSpPr>
          <p:spPr>
            <a:xfrm>
              <a:off x="4953000" y="5611365"/>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5" idx="2"/>
              <a:endCxn id="23" idx="6"/>
            </p:cNvCxnSpPr>
            <p:nvPr userDrawn="1"/>
          </p:nvCxnSpPr>
          <p:spPr>
            <a:xfrm flipH="1" flipV="1">
              <a:off x="5055179" y="5684340"/>
              <a:ext cx="629341" cy="958596"/>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684520" y="6569961"/>
              <a:ext cx="102179" cy="145949"/>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7" idx="2"/>
              <a:endCxn id="25" idx="5"/>
            </p:cNvCxnSpPr>
            <p:nvPr userDrawn="1"/>
          </p:nvCxnSpPr>
          <p:spPr>
            <a:xfrm flipH="1">
              <a:off x="5771735" y="5903953"/>
              <a:ext cx="857665" cy="790584"/>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a:off x="6629400" y="5842892"/>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9" idx="2"/>
              <a:endCxn id="27" idx="7"/>
            </p:cNvCxnSpPr>
            <p:nvPr userDrawn="1"/>
          </p:nvCxnSpPr>
          <p:spPr>
            <a:xfrm flipH="1">
              <a:off x="6702376" y="5718147"/>
              <a:ext cx="1045234" cy="142629"/>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7747610" y="5657087"/>
              <a:ext cx="85497" cy="122121"/>
            </a:xfrm>
            <a:prstGeom prst="ellipse">
              <a:avLst/>
            </a:prstGeom>
            <a:noFill/>
            <a:ln w="19050">
              <a:solidFill>
                <a:srgbClr val="C7C7C7">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endCxn id="29" idx="6"/>
            </p:cNvCxnSpPr>
            <p:nvPr userDrawn="1"/>
          </p:nvCxnSpPr>
          <p:spPr>
            <a:xfrm flipH="1" flipV="1">
              <a:off x="7833107" y="5718147"/>
              <a:ext cx="1310894" cy="1139855"/>
            </a:xfrm>
            <a:prstGeom prst="line">
              <a:avLst/>
            </a:prstGeom>
            <a:ln w="19050">
              <a:solidFill>
                <a:srgbClr val="C7C7C7">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6" name="Title 5"/>
          <p:cNvSpPr>
            <a:spLocks noGrp="1"/>
          </p:cNvSpPr>
          <p:nvPr>
            <p:ph type="title"/>
          </p:nvPr>
        </p:nvSpPr>
        <p:spPr>
          <a:xfrm>
            <a:off x="889000" y="495750"/>
            <a:ext cx="6934200" cy="838200"/>
          </a:xfrm>
        </p:spPr>
        <p:txBody>
          <a:bodyPr/>
          <a:lstStyle/>
          <a:p>
            <a:r>
              <a:rPr lang="en-US" dirty="0" smtClean="0"/>
              <a:t>Why assess evaluation capacity?</a:t>
            </a:r>
            <a:endParaRPr lang="en-US" dirty="0"/>
          </a:p>
        </p:txBody>
      </p:sp>
      <p:sp>
        <p:nvSpPr>
          <p:cNvPr id="2" name="Rectangle 1"/>
          <p:cNvSpPr/>
          <p:nvPr/>
        </p:nvSpPr>
        <p:spPr>
          <a:xfrm>
            <a:off x="420194" y="1745776"/>
            <a:ext cx="8303612" cy="4532586"/>
          </a:xfrm>
          <a:prstGeom prst="rect">
            <a:avLst/>
          </a:prstGeom>
          <a:solidFill>
            <a:srgbClr val="85A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buClr>
                <a:srgbClr val="404040"/>
              </a:buClr>
            </a:pPr>
            <a:r>
              <a:rPr lang="en-US" sz="5400" dirty="0">
                <a:solidFill>
                  <a:schemeClr val="tx1"/>
                </a:solidFill>
                <a:latin typeface="Arial" pitchFamily="34" charset="0"/>
                <a:cs typeface="Arial" pitchFamily="34" charset="0"/>
              </a:rPr>
              <a:t>Assess changes in readiness and capacity over time</a:t>
            </a:r>
          </a:p>
        </p:txBody>
      </p:sp>
      <p:sp>
        <p:nvSpPr>
          <p:cNvPr id="42" name="Slide Number Placeholder 9"/>
          <p:cNvSpPr>
            <a:spLocks noGrp="1"/>
          </p:cNvSpPr>
          <p:nvPr>
            <p:ph type="sldNum" sz="quarter" idx="14"/>
          </p:nvPr>
        </p:nvSpPr>
        <p:spPr bwMode="auto">
          <a:xfrm>
            <a:off x="6629400" y="63850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FFFF"/>
                </a:solidFill>
                <a:latin typeface="Marydale" charset="0"/>
                <a:ea typeface="ＭＳ Ｐゴシック" charset="-128"/>
              </a:defRPr>
            </a:lvl1pPr>
            <a:lvl2pPr marL="742950" indent="-285750">
              <a:defRPr>
                <a:solidFill>
                  <a:srgbClr val="FFFFFF"/>
                </a:solidFill>
                <a:latin typeface="Marydale" charset="0"/>
                <a:ea typeface="ＭＳ Ｐゴシック" charset="-128"/>
              </a:defRPr>
            </a:lvl2pPr>
            <a:lvl3pPr marL="1143000" indent="-228600">
              <a:defRPr>
                <a:solidFill>
                  <a:srgbClr val="FFFFFF"/>
                </a:solidFill>
                <a:latin typeface="Marydale" charset="0"/>
                <a:ea typeface="ＭＳ Ｐゴシック" charset="-128"/>
              </a:defRPr>
            </a:lvl3pPr>
            <a:lvl4pPr marL="1600200" indent="-228600">
              <a:defRPr>
                <a:solidFill>
                  <a:srgbClr val="FFFFFF"/>
                </a:solidFill>
                <a:latin typeface="Marydale" charset="0"/>
                <a:ea typeface="ＭＳ Ｐゴシック" charset="-128"/>
              </a:defRPr>
            </a:lvl4pPr>
            <a:lvl5pPr marL="2057400" indent="-228600">
              <a:defRPr>
                <a:solidFill>
                  <a:srgbClr val="FFFFFF"/>
                </a:solidFill>
                <a:latin typeface="Marydale" charset="0"/>
                <a:ea typeface="ＭＳ Ｐゴシック" charset="-128"/>
              </a:defRPr>
            </a:lvl5pPr>
            <a:lvl6pPr marL="25146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6pPr>
            <a:lvl7pPr marL="29718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7pPr>
            <a:lvl8pPr marL="34290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8pPr>
            <a:lvl9pPr marL="3886200" indent="-228600" defTabSz="457200" eaLnBrk="0" fontAlgn="base" hangingPunct="0">
              <a:lnSpc>
                <a:spcPct val="120000"/>
              </a:lnSpc>
              <a:spcBef>
                <a:spcPts val="600"/>
              </a:spcBef>
              <a:spcAft>
                <a:spcPct val="0"/>
              </a:spcAft>
              <a:buFont typeface="Arial" pitchFamily="34" charset="0"/>
              <a:defRPr>
                <a:solidFill>
                  <a:srgbClr val="FFFFFF"/>
                </a:solidFill>
                <a:latin typeface="Marydale" charset="0"/>
                <a:ea typeface="ＭＳ Ｐゴシック" charset="-128"/>
              </a:defRPr>
            </a:lvl9pPr>
          </a:lstStyle>
          <a:p>
            <a:fld id="{FF7FC7C0-7405-41AA-9E63-519DC28ACACA}" type="slidenum">
              <a:rPr lang="en-US">
                <a:solidFill>
                  <a:srgbClr val="898989"/>
                </a:solidFill>
                <a:latin typeface="Arial" pitchFamily="34" charset="0"/>
              </a:rPr>
              <a:pPr/>
              <a:t>9</a:t>
            </a:fld>
            <a:endParaRPr lang="en-US">
              <a:solidFill>
                <a:srgbClr val="898989"/>
              </a:solidFill>
              <a:latin typeface="Arial" pitchFamily="34" charset="0"/>
            </a:endParaRPr>
          </a:p>
        </p:txBody>
      </p:sp>
    </p:spTree>
    <p:extLst>
      <p:ext uri="{BB962C8B-B14F-4D97-AF65-F5344CB8AC3E}">
        <p14:creationId xmlns:p14="http://schemas.microsoft.com/office/powerpoint/2010/main" val="224911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800" dirty="0" err="1" smtClean="0">
            <a:solidFill>
              <a:schemeClr val="tx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1520</Words>
  <Application>Microsoft Office PowerPoint</Application>
  <PresentationFormat>On-screen Show (4:3)</PresentationFormat>
  <Paragraphs>278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the Evaluation Capacity Diagnostic</vt:lpstr>
      <vt:lpstr> </vt:lpstr>
      <vt:lpstr> </vt:lpstr>
      <vt:lpstr>Contents</vt:lpstr>
      <vt:lpstr>Why assess evaluation capacity?</vt:lpstr>
      <vt:lpstr>Why assess evaluation capacity?</vt:lpstr>
      <vt:lpstr>Why assess evaluation capacity?</vt:lpstr>
      <vt:lpstr>Why assess evaluation capacity?</vt:lpstr>
      <vt:lpstr>Why assess evaluation capacity?</vt:lpstr>
      <vt:lpstr>The different stages of evaluation readiness</vt:lpstr>
      <vt:lpstr>PowerPoint Presentation</vt:lpstr>
      <vt:lpstr>Using the Tool</vt:lpstr>
      <vt:lpstr>Using the Tool </vt:lpstr>
      <vt:lpstr>Practicing with the Tool</vt:lpstr>
      <vt:lpstr>Scoring: Capacity Matrix</vt:lpstr>
      <vt:lpstr>Interpreting Scores</vt:lpstr>
      <vt:lpstr>Interpreting Scores</vt:lpstr>
      <vt:lpstr>Interpreting Scores</vt:lpstr>
      <vt:lpstr>PowerPoint Presentation</vt:lpstr>
      <vt:lpstr> Questions?</vt:lpstr>
      <vt:lpstr>Discussion questions</vt:lpstr>
      <vt:lpstr>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sandeep hundal</dc:creator>
  <cp:lastModifiedBy>Anjie Rosga</cp:lastModifiedBy>
  <cp:revision>241</cp:revision>
  <cp:lastPrinted>2011-03-22T15:50:03Z</cp:lastPrinted>
  <dcterms:created xsi:type="dcterms:W3CDTF">2011-02-18T03:24:20Z</dcterms:created>
  <dcterms:modified xsi:type="dcterms:W3CDTF">2016-10-27T10:57:30Z</dcterms:modified>
</cp:coreProperties>
</file>